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6" r:id="rId1"/>
  </p:sldMasterIdLst>
  <p:notesMasterIdLst>
    <p:notesMasterId r:id="rId59"/>
  </p:notesMasterIdLst>
  <p:handoutMasterIdLst>
    <p:handoutMasterId r:id="rId60"/>
  </p:handoutMasterIdLst>
  <p:sldIdLst>
    <p:sldId id="257" r:id="rId2"/>
    <p:sldId id="285" r:id="rId3"/>
    <p:sldId id="286" r:id="rId4"/>
    <p:sldId id="259" r:id="rId5"/>
    <p:sldId id="262" r:id="rId6"/>
    <p:sldId id="263" r:id="rId7"/>
    <p:sldId id="266" r:id="rId8"/>
    <p:sldId id="264" r:id="rId9"/>
    <p:sldId id="265" r:id="rId10"/>
    <p:sldId id="287" r:id="rId11"/>
    <p:sldId id="289" r:id="rId12"/>
    <p:sldId id="334" r:id="rId13"/>
    <p:sldId id="333" r:id="rId14"/>
    <p:sldId id="290" r:id="rId15"/>
    <p:sldId id="291" r:id="rId16"/>
    <p:sldId id="335" r:id="rId17"/>
    <p:sldId id="294" r:id="rId18"/>
    <p:sldId id="295" r:id="rId19"/>
    <p:sldId id="296" r:id="rId20"/>
    <p:sldId id="297" r:id="rId21"/>
    <p:sldId id="298" r:id="rId22"/>
    <p:sldId id="299" r:id="rId23"/>
    <p:sldId id="300" r:id="rId24"/>
    <p:sldId id="301" r:id="rId25"/>
    <p:sldId id="302" r:id="rId26"/>
    <p:sldId id="303" r:id="rId27"/>
    <p:sldId id="304" r:id="rId28"/>
    <p:sldId id="305" r:id="rId29"/>
    <p:sldId id="306" r:id="rId30"/>
    <p:sldId id="307" r:id="rId31"/>
    <p:sldId id="308" r:id="rId32"/>
    <p:sldId id="309" r:id="rId33"/>
    <p:sldId id="310" r:id="rId34"/>
    <p:sldId id="311" r:id="rId35"/>
    <p:sldId id="312" r:id="rId36"/>
    <p:sldId id="313" r:id="rId37"/>
    <p:sldId id="314" r:id="rId38"/>
    <p:sldId id="315" r:id="rId39"/>
    <p:sldId id="316" r:id="rId40"/>
    <p:sldId id="319" r:id="rId41"/>
    <p:sldId id="320" r:id="rId42"/>
    <p:sldId id="321" r:id="rId43"/>
    <p:sldId id="322" r:id="rId44"/>
    <p:sldId id="323" r:id="rId45"/>
    <p:sldId id="324" r:id="rId46"/>
    <p:sldId id="325" r:id="rId47"/>
    <p:sldId id="326" r:id="rId48"/>
    <p:sldId id="327" r:id="rId49"/>
    <p:sldId id="328" r:id="rId50"/>
    <p:sldId id="329" r:id="rId51"/>
    <p:sldId id="330" r:id="rId52"/>
    <p:sldId id="331" r:id="rId53"/>
    <p:sldId id="332" r:id="rId54"/>
    <p:sldId id="338" r:id="rId55"/>
    <p:sldId id="336" r:id="rId56"/>
    <p:sldId id="339" r:id="rId57"/>
    <p:sldId id="260" r:id="rId58"/>
  </p:sldIdLst>
  <p:sldSz cx="9144000" cy="6858000" type="screen4x3"/>
  <p:notesSz cx="6808788" cy="9940925"/>
  <p:defaultTextStyle>
    <a:defPPr>
      <a:defRPr lang="en-US"/>
    </a:defPPr>
    <a:lvl1pPr algn="l" defTabSz="457200"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l" defTabSz="457200"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defTabSz="457200"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defTabSz="457200"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defTabSz="457200"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B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68"/>
    <p:restoredTop sz="94674"/>
  </p:normalViewPr>
  <p:slideViewPr>
    <p:cSldViewPr snapToGrid="0" snapToObjects="1">
      <p:cViewPr varScale="1">
        <p:scale>
          <a:sx n="69" d="100"/>
          <a:sy n="69" d="100"/>
        </p:scale>
        <p:origin x="77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6888"/>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sz="quarter" idx="1"/>
          </p:nvPr>
        </p:nvSpPr>
        <p:spPr>
          <a:xfrm>
            <a:off x="3856038" y="0"/>
            <a:ext cx="2951162" cy="496888"/>
          </a:xfrm>
          <a:prstGeom prst="rect">
            <a:avLst/>
          </a:prstGeom>
        </p:spPr>
        <p:txBody>
          <a:bodyPr vert="horz" lIns="91440" tIns="45720" rIns="91440" bIns="45720" rtlCol="0"/>
          <a:lstStyle>
            <a:lvl1pPr algn="r">
              <a:defRPr sz="1200"/>
            </a:lvl1pPr>
          </a:lstStyle>
          <a:p>
            <a:fld id="{665FC90B-6AE5-444D-B266-1AA440676C28}" type="datetimeFigureOut">
              <a:rPr lang="en-ZA" smtClean="0"/>
              <a:t>2021/06/25</a:t>
            </a:fld>
            <a:endParaRPr lang="en-ZA" dirty="0"/>
          </a:p>
        </p:txBody>
      </p:sp>
      <p:sp>
        <p:nvSpPr>
          <p:cNvPr id="4" name="Footer Placeholder 3"/>
          <p:cNvSpPr>
            <a:spLocks noGrp="1"/>
          </p:cNvSpPr>
          <p:nvPr>
            <p:ph type="ftr" sz="quarter" idx="2"/>
          </p:nvPr>
        </p:nvSpPr>
        <p:spPr>
          <a:xfrm>
            <a:off x="0" y="9442450"/>
            <a:ext cx="2951163" cy="496888"/>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56038" y="9442450"/>
            <a:ext cx="2951162" cy="496888"/>
          </a:xfrm>
          <a:prstGeom prst="rect">
            <a:avLst/>
          </a:prstGeom>
        </p:spPr>
        <p:txBody>
          <a:bodyPr vert="horz" lIns="91440" tIns="45720" rIns="91440" bIns="45720" rtlCol="0" anchor="b"/>
          <a:lstStyle>
            <a:lvl1pPr algn="r">
              <a:defRPr sz="1200"/>
            </a:lvl1pPr>
          </a:lstStyle>
          <a:p>
            <a:fld id="{98AB8F22-8C8B-4DD9-99EE-446086D42F38}" type="slidenum">
              <a:rPr lang="en-ZA" smtClean="0"/>
              <a:t>‹#›</a:t>
            </a:fld>
            <a:endParaRPr lang="en-ZA" dirty="0"/>
          </a:p>
        </p:txBody>
      </p:sp>
    </p:spTree>
    <p:extLst>
      <p:ext uri="{BB962C8B-B14F-4D97-AF65-F5344CB8AC3E}">
        <p14:creationId xmlns:p14="http://schemas.microsoft.com/office/powerpoint/2010/main" val="13432481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2281" tIns="46141" rIns="92281" bIns="46141" rtlCol="0"/>
          <a:lstStyle>
            <a:lvl1pPr algn="l">
              <a:defRPr sz="1200"/>
            </a:lvl1pPr>
          </a:lstStyle>
          <a:p>
            <a:endParaRPr lang="en-ZA" dirty="0"/>
          </a:p>
        </p:txBody>
      </p:sp>
      <p:sp>
        <p:nvSpPr>
          <p:cNvPr id="3" name="Date Placeholder 2"/>
          <p:cNvSpPr>
            <a:spLocks noGrp="1"/>
          </p:cNvSpPr>
          <p:nvPr>
            <p:ph type="dt" idx="1"/>
          </p:nvPr>
        </p:nvSpPr>
        <p:spPr>
          <a:xfrm>
            <a:off x="3856738" y="0"/>
            <a:ext cx="2950475" cy="497046"/>
          </a:xfrm>
          <a:prstGeom prst="rect">
            <a:avLst/>
          </a:prstGeom>
        </p:spPr>
        <p:txBody>
          <a:bodyPr vert="horz" lIns="92281" tIns="46141" rIns="92281" bIns="46141" rtlCol="0"/>
          <a:lstStyle>
            <a:lvl1pPr algn="r">
              <a:defRPr sz="1200"/>
            </a:lvl1pPr>
          </a:lstStyle>
          <a:p>
            <a:fld id="{8CE5B35A-A5D6-4BC3-93CA-5CD164E25A58}" type="datetimeFigureOut">
              <a:rPr lang="en-ZA" smtClean="0"/>
              <a:t>2021/06/25</a:t>
            </a:fld>
            <a:endParaRPr lang="en-ZA" dirty="0"/>
          </a:p>
        </p:txBody>
      </p:sp>
      <p:sp>
        <p:nvSpPr>
          <p:cNvPr id="4" name="Slide Image Placeholder 3"/>
          <p:cNvSpPr>
            <a:spLocks noGrp="1" noRot="1" noChangeAspect="1"/>
          </p:cNvSpPr>
          <p:nvPr>
            <p:ph type="sldImg" idx="2"/>
          </p:nvPr>
        </p:nvSpPr>
        <p:spPr>
          <a:xfrm>
            <a:off x="919163" y="746125"/>
            <a:ext cx="4970462" cy="3727450"/>
          </a:xfrm>
          <a:prstGeom prst="rect">
            <a:avLst/>
          </a:prstGeom>
          <a:noFill/>
          <a:ln w="12700">
            <a:solidFill>
              <a:prstClr val="black"/>
            </a:solidFill>
          </a:ln>
        </p:spPr>
        <p:txBody>
          <a:bodyPr vert="horz" lIns="92281" tIns="46141" rIns="92281" bIns="46141" rtlCol="0" anchor="ctr"/>
          <a:lstStyle/>
          <a:p>
            <a:endParaRPr lang="en-ZA" dirty="0"/>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2281" tIns="46141" rIns="92281" bIns="4614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9442153"/>
            <a:ext cx="2950475" cy="497046"/>
          </a:xfrm>
          <a:prstGeom prst="rect">
            <a:avLst/>
          </a:prstGeom>
        </p:spPr>
        <p:txBody>
          <a:bodyPr vert="horz" lIns="92281" tIns="46141" rIns="92281" bIns="46141"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56738" y="9442153"/>
            <a:ext cx="2950475" cy="497046"/>
          </a:xfrm>
          <a:prstGeom prst="rect">
            <a:avLst/>
          </a:prstGeom>
        </p:spPr>
        <p:txBody>
          <a:bodyPr vert="horz" lIns="92281" tIns="46141" rIns="92281" bIns="46141" rtlCol="0" anchor="b"/>
          <a:lstStyle>
            <a:lvl1pPr algn="r">
              <a:defRPr sz="1200"/>
            </a:lvl1pPr>
          </a:lstStyle>
          <a:p>
            <a:fld id="{35ACF9D1-FC1E-4349-98AC-DF725AD47293}" type="slidenum">
              <a:rPr lang="en-ZA" smtClean="0"/>
              <a:t>‹#›</a:t>
            </a:fld>
            <a:endParaRPr lang="en-ZA" dirty="0"/>
          </a:p>
        </p:txBody>
      </p:sp>
    </p:spTree>
    <p:extLst>
      <p:ext uri="{BB962C8B-B14F-4D97-AF65-F5344CB8AC3E}">
        <p14:creationId xmlns:p14="http://schemas.microsoft.com/office/powerpoint/2010/main" val="3475142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2F0F93B-B21B-48C6-96F5-276A643C4CB7}" type="datetime1">
              <a:rPr lang="en-US" altLang="en-US" smtClean="0"/>
              <a:t>6/25/2021</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96106C2-BF0C-8046-9CFF-50B6C670F383}" type="slidenum">
              <a:rPr lang="en-US" altLang="en-US"/>
              <a:pPr>
                <a:defRPr/>
              </a:pPr>
              <a:t>‹#›</a:t>
            </a:fld>
            <a:endParaRPr lang="en-US" altLang="en-US" dirty="0"/>
          </a:p>
        </p:txBody>
      </p:sp>
    </p:spTree>
    <p:extLst>
      <p:ext uri="{BB962C8B-B14F-4D97-AF65-F5344CB8AC3E}">
        <p14:creationId xmlns:p14="http://schemas.microsoft.com/office/powerpoint/2010/main" val="1698201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BC066616-D057-4592-881D-EB6592698C48}" type="datetime1">
              <a:rPr lang="en-US" altLang="en-US" smtClean="0"/>
              <a:t>6/25/2021</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9972526-5DE4-9448-BFAB-865881B5FF66}" type="slidenum">
              <a:rPr lang="en-US" altLang="en-US"/>
              <a:pPr>
                <a:defRPr/>
              </a:pPr>
              <a:t>‹#›</a:t>
            </a:fld>
            <a:endParaRPr lang="en-US" altLang="en-US" dirty="0"/>
          </a:p>
        </p:txBody>
      </p:sp>
    </p:spTree>
    <p:extLst>
      <p:ext uri="{BB962C8B-B14F-4D97-AF65-F5344CB8AC3E}">
        <p14:creationId xmlns:p14="http://schemas.microsoft.com/office/powerpoint/2010/main" val="1472046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B814C013-8ACB-4BD2-9361-5613566D3753}" type="datetime1">
              <a:rPr lang="en-US" altLang="en-US" smtClean="0"/>
              <a:t>6/25/2021</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81CD907-11B3-EE46-9E8E-03367B624BB5}" type="slidenum">
              <a:rPr lang="en-US" altLang="en-US"/>
              <a:pPr>
                <a:defRPr/>
              </a:pPr>
              <a:t>‹#›</a:t>
            </a:fld>
            <a:endParaRPr lang="en-US" altLang="en-US" dirty="0"/>
          </a:p>
        </p:txBody>
      </p:sp>
    </p:spTree>
    <p:extLst>
      <p:ext uri="{BB962C8B-B14F-4D97-AF65-F5344CB8AC3E}">
        <p14:creationId xmlns:p14="http://schemas.microsoft.com/office/powerpoint/2010/main" val="1672752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E215F395-4E90-4F36-ADD4-4B38418AE264}" type="datetime1">
              <a:rPr lang="en-US" altLang="en-US" smtClean="0"/>
              <a:t>6/25/2021</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CEAC414-3863-0A4F-922A-7C0CD46505DF}" type="slidenum">
              <a:rPr lang="en-US" altLang="en-US"/>
              <a:pPr>
                <a:defRPr/>
              </a:pPr>
              <a:t>‹#›</a:t>
            </a:fld>
            <a:endParaRPr lang="en-US" altLang="en-US" dirty="0"/>
          </a:p>
        </p:txBody>
      </p:sp>
    </p:spTree>
    <p:extLst>
      <p:ext uri="{BB962C8B-B14F-4D97-AF65-F5344CB8AC3E}">
        <p14:creationId xmlns:p14="http://schemas.microsoft.com/office/powerpoint/2010/main" val="1618067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pPr>
              <a:defRPr/>
            </a:pPr>
            <a:fld id="{D2903C81-D359-49DE-A5A7-56C0DF1E75BC}" type="datetime1">
              <a:rPr lang="en-US" altLang="en-US" smtClean="0"/>
              <a:t>6/25/2021</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768A73D-C516-AE4C-A34D-343BFC82992A}" type="slidenum">
              <a:rPr lang="en-US" altLang="en-US"/>
              <a:pPr>
                <a:defRPr/>
              </a:pPr>
              <a:t>‹#›</a:t>
            </a:fld>
            <a:endParaRPr lang="en-US" altLang="en-US" dirty="0"/>
          </a:p>
        </p:txBody>
      </p:sp>
    </p:spTree>
    <p:extLst>
      <p:ext uri="{BB962C8B-B14F-4D97-AF65-F5344CB8AC3E}">
        <p14:creationId xmlns:p14="http://schemas.microsoft.com/office/powerpoint/2010/main" val="1282983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pPr>
              <a:defRPr/>
            </a:pPr>
            <a:fld id="{25683697-CB58-4270-BAE2-F271CD44833E}" type="datetime1">
              <a:rPr lang="en-US" altLang="en-US" smtClean="0"/>
              <a:t>6/25/2021</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60D8F30-13D5-314C-95C1-23F121E0AE71}" type="slidenum">
              <a:rPr lang="en-US" altLang="en-US"/>
              <a:pPr>
                <a:defRPr/>
              </a:pPr>
              <a:t>‹#›</a:t>
            </a:fld>
            <a:endParaRPr lang="en-US" altLang="en-US" dirty="0"/>
          </a:p>
        </p:txBody>
      </p:sp>
    </p:spTree>
    <p:extLst>
      <p:ext uri="{BB962C8B-B14F-4D97-AF65-F5344CB8AC3E}">
        <p14:creationId xmlns:p14="http://schemas.microsoft.com/office/powerpoint/2010/main" val="219426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pPr>
              <a:defRPr/>
            </a:pPr>
            <a:fld id="{D7802BEC-9885-4B53-B74A-DB0A65650E15}" type="datetime1">
              <a:rPr lang="en-US" altLang="en-US" smtClean="0"/>
              <a:t>6/25/2021</a:t>
            </a:fld>
            <a:endParaRPr lang="en-US" alt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74F6D1B6-9D35-E142-A6DF-6611F51E2618}" type="slidenum">
              <a:rPr lang="en-US" altLang="en-US"/>
              <a:pPr>
                <a:defRPr/>
              </a:pPr>
              <a:t>‹#›</a:t>
            </a:fld>
            <a:endParaRPr lang="en-US" altLang="en-US" dirty="0"/>
          </a:p>
        </p:txBody>
      </p:sp>
    </p:spTree>
    <p:extLst>
      <p:ext uri="{BB962C8B-B14F-4D97-AF65-F5344CB8AC3E}">
        <p14:creationId xmlns:p14="http://schemas.microsoft.com/office/powerpoint/2010/main" val="679730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BA7B018-2D1F-43B2-B279-1DDFF14A1B9D}" type="datetime1">
              <a:rPr lang="en-US" altLang="en-US" smtClean="0"/>
              <a:t>6/25/2021</a:t>
            </a:fld>
            <a:endParaRPr lang="en-US" alt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409E0AE0-A3FC-FE41-BBD5-A1A861DDEB45}" type="slidenum">
              <a:rPr lang="en-US" altLang="en-US"/>
              <a:pPr>
                <a:defRPr/>
              </a:pPr>
              <a:t>‹#›</a:t>
            </a:fld>
            <a:endParaRPr lang="en-US" altLang="en-US" dirty="0"/>
          </a:p>
        </p:txBody>
      </p:sp>
    </p:spTree>
    <p:extLst>
      <p:ext uri="{BB962C8B-B14F-4D97-AF65-F5344CB8AC3E}">
        <p14:creationId xmlns:p14="http://schemas.microsoft.com/office/powerpoint/2010/main" val="1758591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0BB165B-30E9-451F-B49A-A2BDE45D0F92}" type="datetime1">
              <a:rPr lang="en-US" altLang="en-US" smtClean="0"/>
              <a:t>6/25/2021</a:t>
            </a:fld>
            <a:endParaRPr lang="en-US" alt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01914EA2-522F-6549-869B-3E8237C224B4}" type="slidenum">
              <a:rPr lang="en-US" altLang="en-US"/>
              <a:pPr>
                <a:defRPr/>
              </a:pPr>
              <a:t>‹#›</a:t>
            </a:fld>
            <a:endParaRPr lang="en-US" altLang="en-US" dirty="0"/>
          </a:p>
        </p:txBody>
      </p:sp>
    </p:spTree>
    <p:extLst>
      <p:ext uri="{BB962C8B-B14F-4D97-AF65-F5344CB8AC3E}">
        <p14:creationId xmlns:p14="http://schemas.microsoft.com/office/powerpoint/2010/main" val="832259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070A366F-9C1C-41F8-9CF7-89A6422D890A}" type="datetime1">
              <a:rPr lang="en-US" altLang="en-US" smtClean="0"/>
              <a:t>6/25/2021</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CC79FFB-3560-2347-94DF-ECEF3381548C}" type="slidenum">
              <a:rPr lang="en-US" altLang="en-US"/>
              <a:pPr>
                <a:defRPr/>
              </a:pPr>
              <a:t>‹#›</a:t>
            </a:fld>
            <a:endParaRPr lang="en-US" altLang="en-US" dirty="0"/>
          </a:p>
        </p:txBody>
      </p:sp>
    </p:spTree>
    <p:extLst>
      <p:ext uri="{BB962C8B-B14F-4D97-AF65-F5344CB8AC3E}">
        <p14:creationId xmlns:p14="http://schemas.microsoft.com/office/powerpoint/2010/main" val="1229785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B6766D81-15EC-4DCA-A40A-942722582657}" type="datetime1">
              <a:rPr lang="en-US" altLang="en-US" smtClean="0"/>
              <a:t>6/25/2021</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40C52E2-5825-7949-8A9F-6264969B5488}" type="slidenum">
              <a:rPr lang="en-US" altLang="en-US"/>
              <a:pPr>
                <a:defRPr/>
              </a:pPr>
              <a:t>‹#›</a:t>
            </a:fld>
            <a:endParaRPr lang="en-US" altLang="en-US" dirty="0"/>
          </a:p>
        </p:txBody>
      </p:sp>
    </p:spTree>
    <p:extLst>
      <p:ext uri="{BB962C8B-B14F-4D97-AF65-F5344CB8AC3E}">
        <p14:creationId xmlns:p14="http://schemas.microsoft.com/office/powerpoint/2010/main" val="1614246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latin typeface="Calibri" charset="0"/>
              </a:defRPr>
            </a:lvl1pPr>
          </a:lstStyle>
          <a:p>
            <a:pPr>
              <a:defRPr/>
            </a:pPr>
            <a:fld id="{EF382063-78F7-4244-93C1-0E19CDA202B0}" type="datetime1">
              <a:rPr lang="en-US" altLang="en-US" smtClean="0"/>
              <a:t>6/25/2021</a:t>
            </a:fld>
            <a:endParaRPr lang="en-US"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111" charset="0"/>
                <a:ea typeface="ＭＳ Ｐゴシック" pitchFamily="-111" charset="-128"/>
                <a:cs typeface="ＭＳ Ｐゴシック" pitchFamily="-111" charset="-128"/>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charset="0"/>
              </a:defRPr>
            </a:lvl1pPr>
          </a:lstStyle>
          <a:p>
            <a:pPr>
              <a:defRPr/>
            </a:pPr>
            <a:fld id="{37FCA026-D70E-2549-82C1-258494C76DCA}"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1"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1" charset="-128"/>
          <a:cs typeface="ＭＳ Ｐゴシック" pitchFamily="-111"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1"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1"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5" descr="New_Powerpoint presentation-01.jpg">
            <a:extLst>
              <a:ext uri="{FF2B5EF4-FFF2-40B4-BE49-F238E27FC236}">
                <a16:creationId xmlns:a16="http://schemas.microsoft.com/office/drawing/2014/main" id="{0DC63542-64BC-D14F-B745-D73B1ED109CF}"/>
              </a:ext>
            </a:extLst>
          </p:cNvPr>
          <p:cNvPicPr>
            <a:picLocks noChangeAspect="1"/>
          </p:cNvPicPr>
          <p:nvPr/>
        </p:nvPicPr>
        <p:blipFill rotWithShape="1">
          <a:blip r:embed="rId2">
            <a:extLst>
              <a:ext uri="{28A0092B-C50C-407E-A947-70E740481C1C}">
                <a14:useLocalDpi xmlns:a14="http://schemas.microsoft.com/office/drawing/2010/main" val="0"/>
              </a:ext>
            </a:extLst>
          </a:blip>
          <a:srcRect b="15805"/>
          <a:stretch/>
        </p:blipFill>
        <p:spPr bwMode="auto">
          <a:xfrm>
            <a:off x="0" y="0"/>
            <a:ext cx="9144000" cy="5774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6">
            <a:extLst>
              <a:ext uri="{FF2B5EF4-FFF2-40B4-BE49-F238E27FC236}">
                <a16:creationId xmlns:a16="http://schemas.microsoft.com/office/drawing/2014/main" id="{689C141B-9D52-8A48-8A53-6B08F9E0092F}"/>
              </a:ext>
            </a:extLst>
          </p:cNvPr>
          <p:cNvSpPr txBox="1">
            <a:spLocks/>
          </p:cNvSpPr>
          <p:nvPr/>
        </p:nvSpPr>
        <p:spPr bwMode="auto">
          <a:xfrm>
            <a:off x="2676525" y="400050"/>
            <a:ext cx="5800725"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charset="0"/>
                <a:ea typeface="ＭＳ Ｐゴシック" charset="-128"/>
              </a:defRPr>
            </a:lvl1pPr>
            <a:lvl2pPr marL="37931725" indent="-37474525">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lnSpc>
                <a:spcPct val="90000"/>
              </a:lnSpc>
              <a:spcBef>
                <a:spcPct val="0"/>
              </a:spcBef>
              <a:buFontTx/>
              <a:buNone/>
            </a:pPr>
            <a:r>
              <a:rPr lang="en-US" altLang="en-US" sz="3000" b="1" dirty="0" smtClean="0">
                <a:latin typeface="Arial" charset="0"/>
              </a:rPr>
              <a:t>Portfolio Committee on Employment &amp; Labour</a:t>
            </a:r>
            <a:endParaRPr lang="en-US" altLang="en-US" sz="3000" b="1" dirty="0">
              <a:latin typeface="Arial" charset="0"/>
            </a:endParaRPr>
          </a:p>
        </p:txBody>
      </p:sp>
      <p:sp>
        <p:nvSpPr>
          <p:cNvPr id="11" name="Subtitle 17">
            <a:extLst>
              <a:ext uri="{FF2B5EF4-FFF2-40B4-BE49-F238E27FC236}">
                <a16:creationId xmlns:a16="http://schemas.microsoft.com/office/drawing/2014/main" id="{9389A286-81DA-0D49-8E5A-1A07ABE4436B}"/>
              </a:ext>
            </a:extLst>
          </p:cNvPr>
          <p:cNvSpPr txBox="1">
            <a:spLocks/>
          </p:cNvSpPr>
          <p:nvPr/>
        </p:nvSpPr>
        <p:spPr bwMode="auto">
          <a:xfrm>
            <a:off x="171450" y="2759075"/>
            <a:ext cx="16573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ea typeface="ＭＳ Ｐゴシック" charset="-128"/>
              </a:defRPr>
            </a:lvl1pPr>
            <a:lvl2pPr marL="37931725" indent="-37474525">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buFont typeface="Arial" charset="0"/>
              <a:buNone/>
            </a:pPr>
            <a:r>
              <a:rPr lang="en-US" altLang="en-US" sz="1800" b="1" dirty="0" smtClean="0">
                <a:solidFill>
                  <a:srgbClr val="404040"/>
                </a:solidFill>
                <a:latin typeface="Arial Bold" charset="0"/>
              </a:rPr>
              <a:t>30 June 2021</a:t>
            </a:r>
            <a:endParaRPr lang="en-US" altLang="en-US" sz="1800" b="1" dirty="0">
              <a:solidFill>
                <a:srgbClr val="404040"/>
              </a:solidFill>
              <a:latin typeface="Arial Bold" charset="0"/>
            </a:endParaRPr>
          </a:p>
        </p:txBody>
      </p:sp>
      <p:sp>
        <p:nvSpPr>
          <p:cNvPr id="12" name="Subtitle 17">
            <a:extLst>
              <a:ext uri="{FF2B5EF4-FFF2-40B4-BE49-F238E27FC236}">
                <a16:creationId xmlns:a16="http://schemas.microsoft.com/office/drawing/2014/main" id="{BBBF6199-60BB-CA43-9BE6-974014ED394A}"/>
              </a:ext>
            </a:extLst>
          </p:cNvPr>
          <p:cNvSpPr txBox="1">
            <a:spLocks/>
          </p:cNvSpPr>
          <p:nvPr/>
        </p:nvSpPr>
        <p:spPr bwMode="auto">
          <a:xfrm>
            <a:off x="2457450" y="1695449"/>
            <a:ext cx="6534149"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ea typeface="ＭＳ Ｐゴシック" charset="-128"/>
              </a:defRPr>
            </a:lvl1pPr>
            <a:lvl2pPr marL="37931725" indent="-37474525">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buFont typeface="Arial" charset="0"/>
              <a:buNone/>
            </a:pPr>
            <a:r>
              <a:rPr lang="en-US" altLang="en-US" sz="2500" b="1" dirty="0" smtClean="0"/>
              <a:t>Presentation on ILO Convention 190 on Violence &amp; Harassment in the world of work and SA laws on Violence and Harassment</a:t>
            </a:r>
            <a:endParaRPr lang="en-US" altLang="en-US" sz="2500" b="1" dirty="0"/>
          </a:p>
        </p:txBody>
      </p:sp>
      <p:pic>
        <p:nvPicPr>
          <p:cNvPr id="13" name="Picture 12">
            <a:extLst>
              <a:ext uri="{FF2B5EF4-FFF2-40B4-BE49-F238E27FC236}">
                <a16:creationId xmlns:a16="http://schemas.microsoft.com/office/drawing/2014/main" id="{4AD35E89-6DC6-CD48-8CED-ACF88A61C3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3690" y="5914879"/>
            <a:ext cx="842908" cy="842908"/>
          </a:xfrm>
          <a:prstGeom prst="rect">
            <a:avLst/>
          </a:prstGeom>
        </p:spPr>
      </p:pic>
      <p:pic>
        <p:nvPicPr>
          <p:cNvPr id="14" name="Picture 13">
            <a:extLst>
              <a:ext uri="{FF2B5EF4-FFF2-40B4-BE49-F238E27FC236}">
                <a16:creationId xmlns:a16="http://schemas.microsoft.com/office/drawing/2014/main" id="{477A308C-C6F9-B245-8DC2-58B9323D1DF5}"/>
              </a:ext>
            </a:extLst>
          </p:cNvPr>
          <p:cNvPicPr>
            <a:picLocks noChangeAspect="1"/>
          </p:cNvPicPr>
          <p:nvPr/>
        </p:nvPicPr>
        <p:blipFill>
          <a:blip r:embed="rId4"/>
          <a:stretch>
            <a:fillRect/>
          </a:stretch>
        </p:blipFill>
        <p:spPr>
          <a:xfrm>
            <a:off x="259492" y="5890165"/>
            <a:ext cx="2845715" cy="842908"/>
          </a:xfrm>
          <a:prstGeom prst="rect">
            <a:avLst/>
          </a:prstGeom>
        </p:spPr>
      </p:pic>
      <p:sp>
        <p:nvSpPr>
          <p:cNvPr id="3" name="Slide Number Placeholder 2"/>
          <p:cNvSpPr>
            <a:spLocks noGrp="1"/>
          </p:cNvSpPr>
          <p:nvPr>
            <p:ph type="sldNum" sz="quarter" idx="12"/>
          </p:nvPr>
        </p:nvSpPr>
        <p:spPr/>
        <p:txBody>
          <a:bodyPr/>
          <a:lstStyle/>
          <a:p>
            <a:pPr>
              <a:defRPr/>
            </a:pPr>
            <a:fld id="{996106C2-BF0C-8046-9CFF-50B6C670F383}" type="slidenum">
              <a:rPr lang="en-US" altLang="en-US" smtClean="0"/>
              <a:pPr>
                <a:defRPr/>
              </a:pPr>
              <a:t>1</a:t>
            </a:fld>
            <a:endParaRPr lang="en-US"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7650" y="1609725"/>
            <a:ext cx="8658224" cy="1990726"/>
          </a:xfrm>
        </p:spPr>
        <p:txBody>
          <a:bodyPr/>
          <a:lstStyle/>
          <a:p>
            <a:r>
              <a:rPr lang="en-ZA" sz="3200" b="1" dirty="0" smtClean="0">
                <a:latin typeface="Arial" panose="020B0604020202020204" pitchFamily="34" charset="0"/>
                <a:cs typeface="Arial" panose="020B0604020202020204" pitchFamily="34" charset="0"/>
              </a:rPr>
              <a:t>South Africa (SA)’s Laws on </a:t>
            </a:r>
            <a:br>
              <a:rPr lang="en-ZA" sz="3200" b="1" dirty="0" smtClean="0">
                <a:latin typeface="Arial" panose="020B0604020202020204" pitchFamily="34" charset="0"/>
                <a:cs typeface="Arial" panose="020B0604020202020204" pitchFamily="34" charset="0"/>
              </a:rPr>
            </a:br>
            <a:r>
              <a:rPr lang="en-ZA" sz="3200" b="1" dirty="0" smtClean="0">
                <a:latin typeface="Arial" panose="020B0604020202020204" pitchFamily="34" charset="0"/>
                <a:cs typeface="Arial" panose="020B0604020202020204" pitchFamily="34" charset="0"/>
              </a:rPr>
              <a:t>the elimination of violence and harassment</a:t>
            </a:r>
            <a:endParaRPr lang="en-ZA" sz="3200"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247650" y="4810125"/>
            <a:ext cx="8439150" cy="1752600"/>
          </a:xfrm>
        </p:spPr>
        <p:txBody>
          <a:bodyPr/>
          <a:lstStyle/>
          <a:p>
            <a:pPr marL="457200" indent="-457200">
              <a:buFont typeface="Wingdings" panose="05000000000000000000" pitchFamily="2" charset="2"/>
              <a:buChar char="v"/>
            </a:pPr>
            <a:r>
              <a:rPr lang="en-ZA" b="1" dirty="0" smtClean="0">
                <a:solidFill>
                  <a:schemeClr val="tx1"/>
                </a:solidFill>
                <a:latin typeface="Arial" panose="020B0604020202020204" pitchFamily="34" charset="0"/>
                <a:cs typeface="Arial" panose="020B0604020202020204" pitchFamily="34" charset="0"/>
              </a:rPr>
              <a:t>     Existing laws and new developments to align to the ILO Convention 190</a:t>
            </a:r>
            <a:endParaRPr lang="en-ZA" b="1"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6553200" y="5286376"/>
            <a:ext cx="2038350" cy="1435100"/>
          </a:xfrm>
        </p:spPr>
        <p:txBody>
          <a:bodyPr/>
          <a:lstStyle/>
          <a:p>
            <a:pPr>
              <a:defRPr/>
            </a:pPr>
            <a:fld id="{996106C2-BF0C-8046-9CFF-50B6C670F383}" type="slidenum">
              <a:rPr lang="en-US" altLang="en-US" smtClean="0"/>
              <a:pPr>
                <a:defRPr/>
              </a:pPr>
              <a:t>10</a:t>
            </a:fld>
            <a:endParaRPr lang="en-US" altLang="en-US" dirty="0"/>
          </a:p>
        </p:txBody>
      </p:sp>
    </p:spTree>
    <p:extLst>
      <p:ext uri="{BB962C8B-B14F-4D97-AF65-F5344CB8AC3E}">
        <p14:creationId xmlns:p14="http://schemas.microsoft.com/office/powerpoint/2010/main" val="17415361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txBox="1">
            <a:spLocks/>
          </p:cNvSpPr>
          <p:nvPr/>
        </p:nvSpPr>
        <p:spPr bwMode="auto">
          <a:xfrm>
            <a:off x="5537200" y="6332538"/>
            <a:ext cx="3033713"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charset="0"/>
                <a:ea typeface="ＭＳ Ｐゴシック" charset="-128"/>
              </a:defRPr>
            </a:lvl1pPr>
            <a:lvl2pPr marL="37931725" indent="-37474525">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1000" dirty="0">
                <a:solidFill>
                  <a:srgbClr val="FFFFFF"/>
                </a:solidFill>
                <a:latin typeface="Arial" charset="0"/>
              </a:rPr>
              <a:t>Chief Directorate Communication  |  2011.00.00</a:t>
            </a:r>
          </a:p>
        </p:txBody>
      </p:sp>
      <p:sp>
        <p:nvSpPr>
          <p:cNvPr id="15362" name="Title 1"/>
          <p:cNvSpPr>
            <a:spLocks noGrp="1"/>
          </p:cNvSpPr>
          <p:nvPr>
            <p:ph type="title"/>
          </p:nvPr>
        </p:nvSpPr>
        <p:spPr>
          <a:xfrm>
            <a:off x="544285" y="352426"/>
            <a:ext cx="8266339" cy="944788"/>
          </a:xfrm>
        </p:spPr>
        <p:txBody>
          <a:bodyPr/>
          <a:lstStyle/>
          <a:p>
            <a:pPr eaLnBrk="1" hangingPunct="1"/>
            <a:r>
              <a:rPr lang="en-US" altLang="en-US" sz="3200" b="1" dirty="0" smtClean="0">
                <a:solidFill>
                  <a:prstClr val="black"/>
                </a:solidFill>
                <a:latin typeface="Arial" charset="0"/>
                <a:ea typeface="ＭＳ Ｐゴシック" charset="-128"/>
              </a:rPr>
              <a:t>SA’s Constitution</a:t>
            </a:r>
            <a:endParaRPr lang="en-US" altLang="en-US" sz="3200" b="1" u="sng" dirty="0">
              <a:solidFill>
                <a:schemeClr val="bg1"/>
              </a:solidFill>
              <a:latin typeface="Arial" charset="0"/>
              <a:ea typeface="ＭＳ Ｐゴシック" charset="-128"/>
            </a:endParaRPr>
          </a:p>
        </p:txBody>
      </p:sp>
      <p:sp>
        <p:nvSpPr>
          <p:cNvPr id="15363" name="Content Placeholder 2"/>
          <p:cNvSpPr>
            <a:spLocks noGrp="1"/>
          </p:cNvSpPr>
          <p:nvPr>
            <p:ph idx="1"/>
          </p:nvPr>
        </p:nvSpPr>
        <p:spPr>
          <a:xfrm>
            <a:off x="250371" y="1360714"/>
            <a:ext cx="8665029" cy="5424261"/>
          </a:xfrm>
        </p:spPr>
        <p:txBody>
          <a:bodyPr/>
          <a:lstStyle/>
          <a:p>
            <a:pPr marL="288925" lvl="0" indent="-285750" defTabSz="914400" eaLnBrk="1" fontAlgn="auto" hangingPunct="1">
              <a:spcAft>
                <a:spcPts val="0"/>
              </a:spcAft>
              <a:buClr>
                <a:srgbClr val="F0A22E"/>
              </a:buClr>
              <a:buSzPct val="70000"/>
              <a:buFont typeface="Arial" panose="020B0604020202020204" pitchFamily="34" charset="0"/>
              <a:buChar char="•"/>
            </a:pPr>
            <a:r>
              <a:rPr lang="en-ZA" sz="1800" b="1" dirty="0">
                <a:solidFill>
                  <a:prstClr val="black"/>
                </a:solidFill>
                <a:latin typeface="Arial" panose="020B0604020202020204" pitchFamily="34" charset="0"/>
                <a:ea typeface="+mn-ea"/>
                <a:cs typeface="Arial" panose="020B0604020202020204" pitchFamily="34" charset="0"/>
              </a:rPr>
              <a:t>Section 9 of the </a:t>
            </a:r>
            <a:r>
              <a:rPr lang="en-ZA" sz="1800" b="1" dirty="0" smtClean="0">
                <a:solidFill>
                  <a:prstClr val="black"/>
                </a:solidFill>
                <a:latin typeface="Arial" panose="020B0604020202020204" pitchFamily="34" charset="0"/>
                <a:ea typeface="+mn-ea"/>
                <a:cs typeface="Arial" panose="020B0604020202020204" pitchFamily="34" charset="0"/>
              </a:rPr>
              <a:t>Constitution (Equality clause) states </a:t>
            </a:r>
            <a:r>
              <a:rPr lang="en-ZA" sz="1800" b="1" dirty="0">
                <a:solidFill>
                  <a:prstClr val="black"/>
                </a:solidFill>
                <a:latin typeface="Arial" panose="020B0604020202020204" pitchFamily="34" charset="0"/>
                <a:ea typeface="+mn-ea"/>
                <a:cs typeface="Arial" panose="020B0604020202020204" pitchFamily="34" charset="0"/>
              </a:rPr>
              <a:t>that</a:t>
            </a:r>
            <a:r>
              <a:rPr lang="en-ZA" sz="1800" dirty="0">
                <a:solidFill>
                  <a:prstClr val="black"/>
                </a:solidFill>
                <a:latin typeface="Arial" panose="020B0604020202020204" pitchFamily="34" charset="0"/>
                <a:ea typeface="+mn-ea"/>
                <a:cs typeface="Arial" panose="020B0604020202020204" pitchFamily="34" charset="0"/>
              </a:rPr>
              <a:t>:</a:t>
            </a:r>
          </a:p>
          <a:p>
            <a:pPr marL="3175" lvl="0" indent="0" defTabSz="914400" eaLnBrk="1" fontAlgn="auto" hangingPunct="1">
              <a:spcAft>
                <a:spcPts val="0"/>
              </a:spcAft>
              <a:buClr>
                <a:srgbClr val="F0A22E"/>
              </a:buClr>
              <a:buSzPct val="70000"/>
              <a:buNone/>
            </a:pPr>
            <a:endParaRPr lang="en-ZA" sz="1800" dirty="0">
              <a:solidFill>
                <a:prstClr val="black"/>
              </a:solidFill>
              <a:latin typeface="Arial" panose="020B0604020202020204" pitchFamily="34" charset="0"/>
              <a:ea typeface="+mn-ea"/>
              <a:cs typeface="Arial" panose="020B0604020202020204" pitchFamily="34" charset="0"/>
            </a:endParaRPr>
          </a:p>
          <a:p>
            <a:pPr marL="714375" lvl="0" indent="-352425" defTabSz="914400" eaLnBrk="1" fontAlgn="auto" hangingPunct="1">
              <a:spcAft>
                <a:spcPts val="0"/>
              </a:spcAft>
              <a:buClr>
                <a:srgbClr val="F0A22E"/>
              </a:buClr>
              <a:buSzPct val="70000"/>
              <a:buFont typeface="Wingdings" panose="05000000000000000000" pitchFamily="2" charset="2"/>
              <a:buChar char="ü"/>
            </a:pPr>
            <a:r>
              <a:rPr lang="en-ZA" sz="1800" dirty="0" smtClean="0">
                <a:solidFill>
                  <a:prstClr val="black"/>
                </a:solidFill>
                <a:latin typeface="Arial" panose="020B0604020202020204" pitchFamily="34" charset="0"/>
                <a:ea typeface="+mn-ea"/>
                <a:cs typeface="Arial" panose="020B0604020202020204" pitchFamily="34" charset="0"/>
              </a:rPr>
              <a:t>‘s</a:t>
            </a:r>
            <a:r>
              <a:rPr lang="en-ZA" sz="1800" b="1" dirty="0" smtClean="0">
                <a:solidFill>
                  <a:prstClr val="black"/>
                </a:solidFill>
                <a:latin typeface="Arial" panose="020B0604020202020204" pitchFamily="34" charset="0"/>
                <a:ea typeface="+mn-ea"/>
                <a:cs typeface="Arial" panose="020B0604020202020204" pitchFamily="34" charset="0"/>
              </a:rPr>
              <a:t>9(1</a:t>
            </a:r>
            <a:r>
              <a:rPr lang="en-ZA" sz="1800" b="1" dirty="0">
                <a:solidFill>
                  <a:prstClr val="black"/>
                </a:solidFill>
                <a:latin typeface="Arial" panose="020B0604020202020204" pitchFamily="34" charset="0"/>
                <a:ea typeface="+mn-ea"/>
                <a:cs typeface="Arial" panose="020B0604020202020204" pitchFamily="34" charset="0"/>
              </a:rPr>
              <a:t>)</a:t>
            </a:r>
            <a:r>
              <a:rPr lang="en-ZA" sz="1800" dirty="0">
                <a:solidFill>
                  <a:prstClr val="black"/>
                </a:solidFill>
                <a:latin typeface="Arial" panose="020B0604020202020204" pitchFamily="34" charset="0"/>
                <a:ea typeface="+mn-ea"/>
                <a:cs typeface="Arial" panose="020B0604020202020204" pitchFamily="34" charset="0"/>
              </a:rPr>
              <a:t> – Everyone is equal before the law and has a right to equal protection and benefit of the law.’</a:t>
            </a:r>
          </a:p>
          <a:p>
            <a:pPr marL="361950" lvl="0" indent="0" defTabSz="914400" eaLnBrk="1" fontAlgn="auto" hangingPunct="1">
              <a:spcAft>
                <a:spcPts val="0"/>
              </a:spcAft>
              <a:buClr>
                <a:srgbClr val="F0A22E"/>
              </a:buClr>
              <a:buSzPct val="70000"/>
              <a:buNone/>
            </a:pPr>
            <a:endParaRPr lang="en-ZA" sz="1800" dirty="0">
              <a:solidFill>
                <a:prstClr val="black"/>
              </a:solidFill>
              <a:latin typeface="Arial" panose="020B0604020202020204" pitchFamily="34" charset="0"/>
              <a:ea typeface="+mn-ea"/>
              <a:cs typeface="Arial" panose="020B0604020202020204" pitchFamily="34" charset="0"/>
            </a:endParaRPr>
          </a:p>
          <a:p>
            <a:pPr marL="714375" lvl="0" indent="-352425" defTabSz="914400" eaLnBrk="1" fontAlgn="auto" hangingPunct="1">
              <a:spcAft>
                <a:spcPts val="0"/>
              </a:spcAft>
              <a:buClr>
                <a:srgbClr val="F0A22E"/>
              </a:buClr>
              <a:buSzPct val="70000"/>
              <a:buFont typeface="Wingdings" panose="05000000000000000000" pitchFamily="2" charset="2"/>
              <a:buChar char="ü"/>
            </a:pPr>
            <a:r>
              <a:rPr lang="en-ZA" sz="1800" dirty="0" smtClean="0">
                <a:solidFill>
                  <a:prstClr val="black"/>
                </a:solidFill>
                <a:latin typeface="Arial" panose="020B0604020202020204" pitchFamily="34" charset="0"/>
                <a:ea typeface="+mn-ea"/>
                <a:cs typeface="Arial" panose="020B0604020202020204" pitchFamily="34" charset="0"/>
              </a:rPr>
              <a:t>‘s</a:t>
            </a:r>
            <a:r>
              <a:rPr lang="en-ZA" sz="1800" b="1" u="sng" dirty="0" smtClean="0">
                <a:solidFill>
                  <a:prstClr val="black"/>
                </a:solidFill>
                <a:latin typeface="Arial" panose="020B0604020202020204" pitchFamily="34" charset="0"/>
                <a:ea typeface="+mn-ea"/>
                <a:cs typeface="Arial" panose="020B0604020202020204" pitchFamily="34" charset="0"/>
              </a:rPr>
              <a:t>9(3</a:t>
            </a:r>
            <a:r>
              <a:rPr lang="en-ZA" sz="1800" b="1" u="sng" dirty="0">
                <a:solidFill>
                  <a:prstClr val="black"/>
                </a:solidFill>
                <a:latin typeface="Arial" panose="020B0604020202020204" pitchFamily="34" charset="0"/>
                <a:ea typeface="+mn-ea"/>
                <a:cs typeface="Arial" panose="020B0604020202020204" pitchFamily="34" charset="0"/>
              </a:rPr>
              <a:t>)</a:t>
            </a:r>
            <a:r>
              <a:rPr lang="en-ZA" sz="1800" dirty="0">
                <a:solidFill>
                  <a:prstClr val="black"/>
                </a:solidFill>
                <a:latin typeface="Arial" panose="020B0604020202020204" pitchFamily="34" charset="0"/>
                <a:ea typeface="+mn-ea"/>
                <a:cs typeface="Arial" panose="020B0604020202020204" pitchFamily="34" charset="0"/>
              </a:rPr>
              <a:t>- </a:t>
            </a:r>
            <a:r>
              <a:rPr lang="en-ZA" sz="1800" b="1" u="sng" dirty="0">
                <a:solidFill>
                  <a:prstClr val="black"/>
                </a:solidFill>
                <a:latin typeface="Arial" panose="020B0604020202020204" pitchFamily="34" charset="0"/>
                <a:ea typeface="+mn-ea"/>
                <a:cs typeface="Arial" panose="020B0604020202020204" pitchFamily="34" charset="0"/>
              </a:rPr>
              <a:t>The state </a:t>
            </a:r>
            <a:r>
              <a:rPr lang="en-ZA" sz="1800" dirty="0">
                <a:solidFill>
                  <a:prstClr val="black"/>
                </a:solidFill>
                <a:latin typeface="Arial" panose="020B0604020202020204" pitchFamily="34" charset="0"/>
                <a:ea typeface="+mn-ea"/>
                <a:cs typeface="Arial" panose="020B0604020202020204" pitchFamily="34" charset="0"/>
              </a:rPr>
              <a:t>may not unfairly discriminate directly or indirectly against anyone on one or more grounds, including </a:t>
            </a:r>
            <a:r>
              <a:rPr lang="en-ZA" sz="1800" b="1" dirty="0">
                <a:solidFill>
                  <a:prstClr val="black"/>
                </a:solidFill>
                <a:latin typeface="Arial" panose="020B0604020202020204" pitchFamily="34" charset="0"/>
                <a:ea typeface="+mn-ea"/>
                <a:cs typeface="Arial" panose="020B0604020202020204" pitchFamily="34" charset="0"/>
              </a:rPr>
              <a:t>race, </a:t>
            </a:r>
            <a:r>
              <a:rPr lang="en-ZA" sz="1800" b="1" u="sng" dirty="0">
                <a:solidFill>
                  <a:prstClr val="black"/>
                </a:solidFill>
                <a:latin typeface="Arial" panose="020B0604020202020204" pitchFamily="34" charset="0"/>
                <a:ea typeface="+mn-ea"/>
                <a:cs typeface="Arial" panose="020B0604020202020204" pitchFamily="34" charset="0"/>
              </a:rPr>
              <a:t>gender</a:t>
            </a:r>
            <a:r>
              <a:rPr lang="en-ZA" sz="1800" b="1" dirty="0">
                <a:solidFill>
                  <a:prstClr val="black"/>
                </a:solidFill>
                <a:latin typeface="Arial" panose="020B0604020202020204" pitchFamily="34" charset="0"/>
                <a:ea typeface="+mn-ea"/>
                <a:cs typeface="Arial" panose="020B0604020202020204" pitchFamily="34" charset="0"/>
              </a:rPr>
              <a:t>, </a:t>
            </a:r>
            <a:r>
              <a:rPr lang="en-ZA" sz="1800" b="1" u="sng" dirty="0">
                <a:solidFill>
                  <a:prstClr val="black"/>
                </a:solidFill>
                <a:latin typeface="Arial" panose="020B0604020202020204" pitchFamily="34" charset="0"/>
                <a:ea typeface="+mn-ea"/>
                <a:cs typeface="Arial" panose="020B0604020202020204" pitchFamily="34" charset="0"/>
              </a:rPr>
              <a:t>sex</a:t>
            </a:r>
            <a:r>
              <a:rPr lang="en-ZA" sz="1800" b="1" dirty="0">
                <a:solidFill>
                  <a:prstClr val="black"/>
                </a:solidFill>
                <a:latin typeface="Arial" panose="020B0604020202020204" pitchFamily="34" charset="0"/>
                <a:ea typeface="+mn-ea"/>
                <a:cs typeface="Arial" panose="020B0604020202020204" pitchFamily="34" charset="0"/>
              </a:rPr>
              <a:t>, pregnancy, marital status, ethnic or  social origin, colour, </a:t>
            </a:r>
            <a:r>
              <a:rPr lang="en-ZA" sz="1800" b="1" u="sng" dirty="0">
                <a:solidFill>
                  <a:prstClr val="black"/>
                </a:solidFill>
                <a:latin typeface="Arial" panose="020B0604020202020204" pitchFamily="34" charset="0"/>
                <a:ea typeface="+mn-ea"/>
                <a:cs typeface="Arial" panose="020B0604020202020204" pitchFamily="34" charset="0"/>
              </a:rPr>
              <a:t>sexual orientation</a:t>
            </a:r>
            <a:r>
              <a:rPr lang="en-ZA" sz="1800" b="1" dirty="0">
                <a:solidFill>
                  <a:prstClr val="black"/>
                </a:solidFill>
                <a:latin typeface="Arial" panose="020B0604020202020204" pitchFamily="34" charset="0"/>
                <a:ea typeface="+mn-ea"/>
                <a:cs typeface="Arial" panose="020B0604020202020204" pitchFamily="34" charset="0"/>
              </a:rPr>
              <a:t>, age, disability, religion, conscience, belief, culture, language and birth</a:t>
            </a:r>
            <a:r>
              <a:rPr lang="en-ZA" sz="1800" dirty="0">
                <a:solidFill>
                  <a:prstClr val="black"/>
                </a:solidFill>
                <a:latin typeface="Arial" panose="020B0604020202020204" pitchFamily="34" charset="0"/>
                <a:ea typeface="+mn-ea"/>
                <a:cs typeface="Arial" panose="020B0604020202020204" pitchFamily="34" charset="0"/>
              </a:rPr>
              <a:t>.</a:t>
            </a:r>
          </a:p>
          <a:p>
            <a:pPr marL="0" lvl="0" indent="0" defTabSz="914400" eaLnBrk="1" fontAlgn="auto" hangingPunct="1">
              <a:spcAft>
                <a:spcPts val="0"/>
              </a:spcAft>
              <a:buClr>
                <a:srgbClr val="F0A22E"/>
              </a:buClr>
              <a:buSzPct val="70000"/>
              <a:buNone/>
            </a:pPr>
            <a:endParaRPr lang="en-ZA" sz="1800" dirty="0">
              <a:solidFill>
                <a:prstClr val="black"/>
              </a:solidFill>
              <a:latin typeface="Arial" panose="020B0604020202020204" pitchFamily="34" charset="0"/>
              <a:ea typeface="+mn-ea"/>
              <a:cs typeface="Arial" panose="020B0604020202020204" pitchFamily="34" charset="0"/>
            </a:endParaRPr>
          </a:p>
          <a:p>
            <a:r>
              <a:rPr lang="en-ZA" sz="1800" b="1" dirty="0" smtClean="0">
                <a:latin typeface="Arial" panose="020B0604020202020204" pitchFamily="34" charset="0"/>
                <a:cs typeface="Arial" panose="020B0604020202020204" pitchFamily="34" charset="0"/>
              </a:rPr>
              <a:t>Constitutional </a:t>
            </a:r>
            <a:r>
              <a:rPr lang="en-ZA" sz="1800" b="1" dirty="0">
                <a:latin typeface="Arial" panose="020B0604020202020204" pitchFamily="34" charset="0"/>
                <a:cs typeface="Arial" panose="020B0604020202020204" pitchFamily="34" charset="0"/>
              </a:rPr>
              <a:t>right to fair labour practices </a:t>
            </a:r>
            <a:endParaRPr lang="en-ZA" sz="1800" b="1" dirty="0" smtClean="0">
              <a:latin typeface="Arial" panose="020B0604020202020204" pitchFamily="34" charset="0"/>
              <a:cs typeface="Arial" panose="020B0604020202020204" pitchFamily="34" charset="0"/>
            </a:endParaRPr>
          </a:p>
          <a:p>
            <a:pPr marL="0" indent="0">
              <a:buNone/>
            </a:pPr>
            <a:endParaRPr lang="en-ZA" sz="1800" dirty="0">
              <a:latin typeface="Arial" panose="020B0604020202020204" pitchFamily="34" charset="0"/>
              <a:cs typeface="Arial" panose="020B0604020202020204" pitchFamily="34" charset="0"/>
            </a:endParaRPr>
          </a:p>
          <a:p>
            <a:pPr marL="714375" indent="-352425">
              <a:buFont typeface="Wingdings" panose="05000000000000000000" pitchFamily="2" charset="2"/>
              <a:buChar char="ü"/>
            </a:pPr>
            <a:r>
              <a:rPr lang="en-ZA" sz="1800" b="1" dirty="0">
                <a:latin typeface="Arial" panose="020B0604020202020204" pitchFamily="34" charset="0"/>
                <a:cs typeface="Arial" panose="020B0604020202020204" pitchFamily="34" charset="0"/>
              </a:rPr>
              <a:t>Section 23(1) </a:t>
            </a:r>
            <a:r>
              <a:rPr lang="en-ZA" sz="1800" dirty="0">
                <a:latin typeface="Arial" panose="020B0604020202020204" pitchFamily="34" charset="0"/>
                <a:cs typeface="Arial" panose="020B0604020202020204" pitchFamily="34" charset="0"/>
              </a:rPr>
              <a:t>of the Constitution provides that everyone has the right to fair labour practices. This has been interpreted as including the right of employees to be protected from </a:t>
            </a:r>
            <a:r>
              <a:rPr lang="en-ZA" sz="1800" b="1" dirty="0">
                <a:latin typeface="Arial" panose="020B0604020202020204" pitchFamily="34" charset="0"/>
                <a:cs typeface="Arial" panose="020B0604020202020204" pitchFamily="34" charset="0"/>
              </a:rPr>
              <a:t>harassment</a:t>
            </a:r>
            <a:r>
              <a:rPr lang="en-ZA" sz="1800" dirty="0">
                <a:latin typeface="Arial" panose="020B0604020202020204" pitchFamily="34" charset="0"/>
                <a:cs typeface="Arial" panose="020B0604020202020204" pitchFamily="34" charset="0"/>
              </a:rPr>
              <a:t> at work.</a:t>
            </a:r>
          </a:p>
          <a:p>
            <a:pPr eaLnBrk="1" hangingPunct="1">
              <a:buFont typeface="Arial" charset="0"/>
              <a:buNone/>
            </a:pPr>
            <a:endParaRPr lang="en-GB" altLang="en-US" sz="1800" dirty="0">
              <a:solidFill>
                <a:srgbClr val="404040"/>
              </a:solidFill>
              <a:latin typeface="Arial" panose="020B0604020202020204" pitchFamily="34" charset="0"/>
              <a:ea typeface="ＭＳ Ｐゴシック" charset="-128"/>
              <a:cs typeface="Arial" panose="020B0604020202020204" pitchFamily="34" charset="0"/>
            </a:endParaRPr>
          </a:p>
        </p:txBody>
      </p:sp>
      <p:sp>
        <p:nvSpPr>
          <p:cNvPr id="3" name="Slide Number Placeholder 2"/>
          <p:cNvSpPr>
            <a:spLocks noGrp="1"/>
          </p:cNvSpPr>
          <p:nvPr>
            <p:ph type="sldNum" sz="quarter" idx="12"/>
          </p:nvPr>
        </p:nvSpPr>
        <p:spPr>
          <a:xfrm>
            <a:off x="6553200" y="5457826"/>
            <a:ext cx="2133600" cy="1263650"/>
          </a:xfrm>
        </p:spPr>
        <p:txBody>
          <a:bodyPr/>
          <a:lstStyle/>
          <a:p>
            <a:pPr>
              <a:defRPr/>
            </a:pPr>
            <a:fld id="{8CEAC414-3863-0A4F-922A-7C0CD46505DF}" type="slidenum">
              <a:rPr lang="en-US" altLang="en-US" smtClean="0"/>
              <a:pPr>
                <a:defRPr/>
              </a:pPr>
              <a:t>11</a:t>
            </a:fld>
            <a:endParaRPr lang="en-US" altLang="en-US" dirty="0"/>
          </a:p>
        </p:txBody>
      </p:sp>
    </p:spTree>
    <p:extLst>
      <p:ext uri="{BB962C8B-B14F-4D97-AF65-F5344CB8AC3E}">
        <p14:creationId xmlns:p14="http://schemas.microsoft.com/office/powerpoint/2010/main" val="41720002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375" y="274638"/>
            <a:ext cx="8543925" cy="1095375"/>
          </a:xfrm>
        </p:spPr>
        <p:txBody>
          <a:bodyPr/>
          <a:lstStyle/>
          <a:p>
            <a:pPr lvl="0"/>
            <a:r>
              <a:rPr lang="en-ZA" b="1" dirty="0"/>
              <a:t/>
            </a:r>
            <a:br>
              <a:rPr lang="en-ZA" b="1" dirty="0"/>
            </a:br>
            <a:r>
              <a:rPr lang="en-ZA" sz="3200" b="1" dirty="0" smtClean="0">
                <a:latin typeface="Arial" panose="020B0604020202020204" pitchFamily="34" charset="0"/>
                <a:cs typeface="Arial" panose="020B0604020202020204" pitchFamily="34" charset="0"/>
              </a:rPr>
              <a:t>Other statutes addressing violence and harassment</a:t>
            </a:r>
            <a:r>
              <a:rPr lang="en-ZA" dirty="0"/>
              <a:t> </a:t>
            </a:r>
            <a:br>
              <a:rPr lang="en-ZA" dirty="0"/>
            </a:br>
            <a:endParaRPr lang="en-ZA" dirty="0"/>
          </a:p>
        </p:txBody>
      </p:sp>
      <p:sp>
        <p:nvSpPr>
          <p:cNvPr id="3" name="Content Placeholder 2"/>
          <p:cNvSpPr>
            <a:spLocks noGrp="1"/>
          </p:cNvSpPr>
          <p:nvPr>
            <p:ph idx="1"/>
          </p:nvPr>
        </p:nvSpPr>
        <p:spPr>
          <a:xfrm>
            <a:off x="171449" y="1370013"/>
            <a:ext cx="8705851" cy="5230812"/>
          </a:xfrm>
        </p:spPr>
        <p:txBody>
          <a:bodyPr/>
          <a:lstStyle/>
          <a:p>
            <a:pPr marL="361950" indent="-361950">
              <a:buFont typeface="Arial" panose="020B0604020202020204" pitchFamily="34" charset="0"/>
              <a:buChar char="•"/>
            </a:pPr>
            <a:r>
              <a:rPr lang="en-ZA" sz="1600" b="1" dirty="0" smtClean="0">
                <a:solidFill>
                  <a:prstClr val="black"/>
                </a:solidFill>
                <a:latin typeface="Arial" panose="020B0604020202020204" pitchFamily="34" charset="0"/>
                <a:cs typeface="Arial" panose="020B0604020202020204" pitchFamily="34" charset="0"/>
              </a:rPr>
              <a:t>Laws </a:t>
            </a:r>
            <a:r>
              <a:rPr lang="en-ZA" sz="1600" b="1" dirty="0">
                <a:solidFill>
                  <a:prstClr val="black"/>
                </a:solidFill>
                <a:latin typeface="Arial" panose="020B0604020202020204" pitchFamily="34" charset="0"/>
                <a:cs typeface="Arial" panose="020B0604020202020204" pitchFamily="34" charset="0"/>
              </a:rPr>
              <a:t>on the elimination of violence and harassment in broad society, </a:t>
            </a:r>
            <a:r>
              <a:rPr lang="en-ZA" sz="1600" b="1" dirty="0" smtClean="0">
                <a:solidFill>
                  <a:prstClr val="black"/>
                </a:solidFill>
                <a:latin typeface="Arial" panose="020B0604020202020204" pitchFamily="34" charset="0"/>
                <a:cs typeface="Arial" panose="020B0604020202020204" pitchFamily="34" charset="0"/>
              </a:rPr>
              <a:t>include:</a:t>
            </a:r>
          </a:p>
          <a:p>
            <a:pPr marL="0" indent="0">
              <a:buNone/>
            </a:pPr>
            <a:endParaRPr lang="en-ZA" sz="1600" dirty="0" smtClean="0">
              <a:latin typeface="Arial" panose="020B0604020202020204" pitchFamily="34" charset="0"/>
              <a:cs typeface="Arial" panose="020B0604020202020204" pitchFamily="34" charset="0"/>
            </a:endParaRPr>
          </a:p>
          <a:p>
            <a:pPr marL="714375" lvl="1" indent="-352425">
              <a:buFont typeface="Wingdings" panose="05000000000000000000" pitchFamily="2" charset="2"/>
              <a:buChar char="ü"/>
            </a:pPr>
            <a:r>
              <a:rPr lang="en-ZA" sz="1600" b="1" dirty="0">
                <a:latin typeface="Arial" panose="020B0604020202020204" pitchFamily="34" charset="0"/>
                <a:cs typeface="Arial" panose="020B0604020202020204" pitchFamily="34" charset="0"/>
              </a:rPr>
              <a:t>Promotion of Equality and Prevention of Unfair Discrimination </a:t>
            </a:r>
            <a:r>
              <a:rPr lang="en-ZA" sz="1600" b="1" dirty="0" smtClean="0">
                <a:latin typeface="Arial" panose="020B0604020202020204" pitchFamily="34" charset="0"/>
                <a:cs typeface="Arial" panose="020B0604020202020204" pitchFamily="34" charset="0"/>
              </a:rPr>
              <a:t>Act (PEPUDA)</a:t>
            </a:r>
            <a:endParaRPr lang="en-ZA" sz="1600" dirty="0">
              <a:latin typeface="Arial" panose="020B0604020202020204" pitchFamily="34" charset="0"/>
              <a:cs typeface="Arial" panose="020B0604020202020204" pitchFamily="34" charset="0"/>
            </a:endParaRPr>
          </a:p>
          <a:p>
            <a:pPr marL="1076325" indent="-361950">
              <a:buFont typeface="Courier New" panose="02070309020205020404" pitchFamily="49" charset="0"/>
              <a:buChar char="o"/>
            </a:pPr>
            <a:r>
              <a:rPr lang="en-ZA" sz="1600" dirty="0" smtClean="0">
                <a:latin typeface="Arial" panose="020B0604020202020204" pitchFamily="34" charset="0"/>
                <a:cs typeface="Arial" panose="020B0604020202020204" pitchFamily="34" charset="0"/>
              </a:rPr>
              <a:t>Harassment </a:t>
            </a:r>
            <a:r>
              <a:rPr lang="en-ZA" sz="1600" dirty="0">
                <a:latin typeface="Arial" panose="020B0604020202020204" pitchFamily="34" charset="0"/>
                <a:cs typeface="Arial" panose="020B0604020202020204" pitchFamily="34" charset="0"/>
              </a:rPr>
              <a:t>on prohibited grounds, </a:t>
            </a:r>
            <a:r>
              <a:rPr lang="en-ZA" sz="1600" b="1" dirty="0">
                <a:latin typeface="Arial" panose="020B0604020202020204" pitchFamily="34" charset="0"/>
                <a:cs typeface="Arial" panose="020B0604020202020204" pitchFamily="34" charset="0"/>
              </a:rPr>
              <a:t>which does not arise out of an employment policy or practice</a:t>
            </a:r>
            <a:r>
              <a:rPr lang="en-ZA" sz="1600" dirty="0">
                <a:latin typeface="Arial" panose="020B0604020202020204" pitchFamily="34" charset="0"/>
                <a:cs typeface="Arial" panose="020B0604020202020204" pitchFamily="34" charset="0"/>
              </a:rPr>
              <a:t>, is prohibited by the PEPUDA</a:t>
            </a:r>
            <a:r>
              <a:rPr lang="en-ZA" sz="1600" dirty="0" smtClean="0">
                <a:latin typeface="Arial" panose="020B0604020202020204" pitchFamily="34" charset="0"/>
                <a:cs typeface="Arial" panose="020B0604020202020204" pitchFamily="34" charset="0"/>
              </a:rPr>
              <a:t>.</a:t>
            </a:r>
          </a:p>
          <a:p>
            <a:pPr marL="714375" indent="0">
              <a:buNone/>
            </a:pPr>
            <a:endParaRPr lang="en-ZA" sz="1600" dirty="0" smtClean="0">
              <a:latin typeface="Arial" panose="020B0604020202020204" pitchFamily="34" charset="0"/>
              <a:cs typeface="Arial" panose="020B0604020202020204" pitchFamily="34" charset="0"/>
            </a:endParaRPr>
          </a:p>
          <a:p>
            <a:pPr marL="714375" lvl="1" indent="-352425">
              <a:buFont typeface="Wingdings" panose="05000000000000000000" pitchFamily="2" charset="2"/>
              <a:buChar char="ü"/>
            </a:pPr>
            <a:r>
              <a:rPr lang="en-ZA" sz="1600" b="1" dirty="0" smtClean="0">
                <a:latin typeface="Arial" panose="020B0604020202020204" pitchFamily="34" charset="0"/>
                <a:cs typeface="Arial" panose="020B0604020202020204" pitchFamily="34" charset="0"/>
              </a:rPr>
              <a:t>Protected </a:t>
            </a:r>
            <a:r>
              <a:rPr lang="en-ZA" sz="1600" b="1" dirty="0">
                <a:latin typeface="Arial" panose="020B0604020202020204" pitchFamily="34" charset="0"/>
                <a:cs typeface="Arial" panose="020B0604020202020204" pitchFamily="34" charset="0"/>
              </a:rPr>
              <a:t>Disclosures </a:t>
            </a:r>
            <a:r>
              <a:rPr lang="en-ZA" sz="1600" b="1" dirty="0" smtClean="0">
                <a:latin typeface="Arial" panose="020B0604020202020204" pitchFamily="34" charset="0"/>
                <a:cs typeface="Arial" panose="020B0604020202020204" pitchFamily="34" charset="0"/>
              </a:rPr>
              <a:t>Act</a:t>
            </a:r>
            <a:endParaRPr lang="en-ZA" sz="1600" dirty="0">
              <a:latin typeface="Arial" panose="020B0604020202020204" pitchFamily="34" charset="0"/>
              <a:cs typeface="Arial" panose="020B0604020202020204" pitchFamily="34" charset="0"/>
            </a:endParaRPr>
          </a:p>
          <a:p>
            <a:pPr marL="1076325" indent="-361950">
              <a:buFont typeface="Courier New" panose="02070309020205020404" pitchFamily="49" charset="0"/>
              <a:buChar char="o"/>
            </a:pPr>
            <a:r>
              <a:rPr lang="en-ZA" sz="1600" dirty="0">
                <a:latin typeface="Arial" panose="020B0604020202020204" pitchFamily="34" charset="0"/>
                <a:cs typeface="Arial" panose="020B0604020202020204" pitchFamily="34" charset="0"/>
              </a:rPr>
              <a:t>Acts of harassment against an employee for having made a protected disclosure </a:t>
            </a:r>
            <a:r>
              <a:rPr lang="en-ZA" sz="1600" b="1" dirty="0">
                <a:latin typeface="Arial" panose="020B0604020202020204" pitchFamily="34" charset="0"/>
                <a:cs typeface="Arial" panose="020B0604020202020204" pitchFamily="34" charset="0"/>
              </a:rPr>
              <a:t>(whistleblowing) are prohibited</a:t>
            </a:r>
            <a:r>
              <a:rPr lang="en-ZA" sz="1600" dirty="0">
                <a:latin typeface="Arial" panose="020B0604020202020204" pitchFamily="34" charset="0"/>
                <a:cs typeface="Arial" panose="020B0604020202020204" pitchFamily="34" charset="0"/>
              </a:rPr>
              <a:t>.  This will occur when an employee is subjected to an </a:t>
            </a:r>
            <a:r>
              <a:rPr lang="en-ZA" sz="1600" b="1" dirty="0">
                <a:latin typeface="Arial" panose="020B0604020202020204" pitchFamily="34" charset="0"/>
                <a:cs typeface="Arial" panose="020B0604020202020204" pitchFamily="34" charset="0"/>
              </a:rPr>
              <a:t>occupational detriment </a:t>
            </a:r>
            <a:r>
              <a:rPr lang="en-ZA" sz="1600" dirty="0">
                <a:latin typeface="Arial" panose="020B0604020202020204" pitchFamily="34" charset="0"/>
                <a:cs typeface="Arial" panose="020B0604020202020204" pitchFamily="34" charset="0"/>
              </a:rPr>
              <a:t>in terms of the Protected Disclosures Act, 2000.</a:t>
            </a:r>
          </a:p>
          <a:p>
            <a:pPr marL="361950" indent="-361950">
              <a:buNone/>
            </a:pPr>
            <a:r>
              <a:rPr lang="en-ZA" sz="1600" dirty="0">
                <a:latin typeface="Arial" panose="020B0604020202020204" pitchFamily="34" charset="0"/>
                <a:cs typeface="Arial" panose="020B0604020202020204" pitchFamily="34" charset="0"/>
              </a:rPr>
              <a:t>  </a:t>
            </a:r>
          </a:p>
          <a:p>
            <a:pPr marL="714375" lvl="1" indent="-352425">
              <a:buFont typeface="Wingdings" panose="05000000000000000000" pitchFamily="2" charset="2"/>
              <a:buChar char="ü"/>
            </a:pPr>
            <a:r>
              <a:rPr lang="en-ZA" sz="1600" b="1" dirty="0">
                <a:latin typeface="Arial" panose="020B0604020202020204" pitchFamily="34" charset="0"/>
                <a:cs typeface="Arial" panose="020B0604020202020204" pitchFamily="34" charset="0"/>
              </a:rPr>
              <a:t>Protection from Harassment </a:t>
            </a:r>
            <a:r>
              <a:rPr lang="en-ZA" sz="1600" b="1" dirty="0" smtClean="0">
                <a:latin typeface="Arial" panose="020B0604020202020204" pitchFamily="34" charset="0"/>
                <a:cs typeface="Arial" panose="020B0604020202020204" pitchFamily="34" charset="0"/>
              </a:rPr>
              <a:t>Act</a:t>
            </a:r>
            <a:endParaRPr lang="en-ZA" sz="1600" dirty="0">
              <a:latin typeface="Arial" panose="020B0604020202020204" pitchFamily="34" charset="0"/>
              <a:cs typeface="Arial" panose="020B0604020202020204" pitchFamily="34" charset="0"/>
            </a:endParaRPr>
          </a:p>
          <a:p>
            <a:pPr marL="1076325" indent="-361950">
              <a:buFont typeface="Courier New" panose="02070309020205020404" pitchFamily="49" charset="0"/>
              <a:buChar char="o"/>
            </a:pPr>
            <a:r>
              <a:rPr lang="en-ZA" sz="1600" dirty="0">
                <a:latin typeface="Arial" panose="020B0604020202020204" pitchFamily="34" charset="0"/>
                <a:cs typeface="Arial" panose="020B0604020202020204" pitchFamily="34" charset="0"/>
              </a:rPr>
              <a:t>This Act enables individuals who are subjected to harassment, as defined in that Act, to obtain a protection order, including an </a:t>
            </a:r>
            <a:r>
              <a:rPr lang="en-ZA" sz="1600" b="1" dirty="0">
                <a:latin typeface="Arial" panose="020B0604020202020204" pitchFamily="34" charset="0"/>
                <a:cs typeface="Arial" panose="020B0604020202020204" pitchFamily="34" charset="0"/>
              </a:rPr>
              <a:t>interim protection order</a:t>
            </a:r>
            <a:r>
              <a:rPr lang="en-ZA" sz="1600" dirty="0">
                <a:latin typeface="Arial" panose="020B0604020202020204" pitchFamily="34" charset="0"/>
                <a:cs typeface="Arial" panose="020B0604020202020204" pitchFamily="34" charset="0"/>
              </a:rPr>
              <a:t>. The Act covers harassment in </a:t>
            </a:r>
            <a:r>
              <a:rPr lang="en-ZA" sz="1600" b="1" dirty="0">
                <a:latin typeface="Arial" panose="020B0604020202020204" pitchFamily="34" charset="0"/>
                <a:cs typeface="Arial" panose="020B0604020202020204" pitchFamily="34" charset="0"/>
              </a:rPr>
              <a:t>all spheres of life including the workplace</a:t>
            </a:r>
            <a:r>
              <a:rPr lang="en-ZA" sz="1600" dirty="0" smtClean="0">
                <a:latin typeface="Arial" panose="020B0604020202020204" pitchFamily="34" charset="0"/>
                <a:cs typeface="Arial" panose="020B0604020202020204" pitchFamily="34" charset="0"/>
              </a:rPr>
              <a:t>.</a:t>
            </a:r>
          </a:p>
          <a:p>
            <a:pPr marL="714375" indent="0">
              <a:buNone/>
            </a:pPr>
            <a:r>
              <a:rPr lang="en-ZA" sz="1600" dirty="0" smtClean="0">
                <a:latin typeface="Arial" panose="020B0604020202020204" pitchFamily="34" charset="0"/>
                <a:cs typeface="Arial" panose="020B0604020202020204" pitchFamily="34" charset="0"/>
              </a:rPr>
              <a:t> </a:t>
            </a:r>
          </a:p>
          <a:p>
            <a:pPr marL="647700" indent="-285750">
              <a:buFont typeface="Wingdings" panose="05000000000000000000" pitchFamily="2" charset="2"/>
              <a:buChar char="ü"/>
            </a:pPr>
            <a:r>
              <a:rPr lang="en-ZA" sz="1600" b="1" dirty="0" smtClean="0">
                <a:latin typeface="Arial" panose="020B0604020202020204" pitchFamily="34" charset="0"/>
                <a:cs typeface="Arial" panose="020B0604020202020204" pitchFamily="34" charset="0"/>
              </a:rPr>
              <a:t>Domestic Violence Act</a:t>
            </a:r>
          </a:p>
          <a:p>
            <a:pPr marL="1076325" indent="-361950">
              <a:buFont typeface="Courier New" panose="02070309020205020404" pitchFamily="49" charset="0"/>
              <a:buChar char="o"/>
            </a:pPr>
            <a:r>
              <a:rPr lang="en-ZA" sz="1600" dirty="0" smtClean="0">
                <a:latin typeface="Arial" panose="020B0604020202020204" pitchFamily="34" charset="0"/>
                <a:cs typeface="Arial" panose="020B0604020202020204" pitchFamily="34" charset="0"/>
              </a:rPr>
              <a:t>This Act provides protection against any form of domestic violence and harassment.</a:t>
            </a:r>
          </a:p>
          <a:p>
            <a:pPr marL="1076325" indent="-361950">
              <a:buFont typeface="Courier New" panose="02070309020205020404" pitchFamily="49" charset="0"/>
              <a:buChar char="o"/>
            </a:pPr>
            <a:endParaRPr lang="en-ZA" sz="1600" dirty="0" smtClean="0">
              <a:latin typeface="Arial" panose="020B0604020202020204" pitchFamily="34" charset="0"/>
              <a:cs typeface="Arial" panose="020B0604020202020204" pitchFamily="34" charset="0"/>
            </a:endParaRPr>
          </a:p>
          <a:p>
            <a:pPr marL="361950" indent="0">
              <a:buNone/>
            </a:pPr>
            <a:endParaRPr lang="en-ZA" dirty="0"/>
          </a:p>
          <a:p>
            <a:pPr marL="714375" indent="0">
              <a:buNone/>
            </a:pPr>
            <a:endParaRPr lang="en-ZA" sz="16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6553200" y="5829300"/>
            <a:ext cx="2133600" cy="892175"/>
          </a:xfrm>
        </p:spPr>
        <p:txBody>
          <a:bodyPr/>
          <a:lstStyle/>
          <a:p>
            <a:pPr>
              <a:defRPr/>
            </a:pPr>
            <a:fld id="{AC70350D-EA4B-4993-AABE-8E6C381AE3F7}" type="slidenum">
              <a:rPr lang="en-US" altLang="en-US" smtClean="0"/>
              <a:pPr>
                <a:defRPr/>
              </a:pPr>
              <a:t>12</a:t>
            </a:fld>
            <a:endParaRPr lang="en-US" altLang="en-US" dirty="0"/>
          </a:p>
        </p:txBody>
      </p:sp>
    </p:spTree>
    <p:extLst>
      <p:ext uri="{BB962C8B-B14F-4D97-AF65-F5344CB8AC3E}">
        <p14:creationId xmlns:p14="http://schemas.microsoft.com/office/powerpoint/2010/main" val="27371431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391524" cy="982662"/>
          </a:xfrm>
        </p:spPr>
        <p:txBody>
          <a:bodyPr/>
          <a:lstStyle/>
          <a:p>
            <a:r>
              <a:rPr lang="en-ZA" sz="3200" b="1" dirty="0" smtClean="0">
                <a:latin typeface="Arial" panose="020B0604020202020204" pitchFamily="34" charset="0"/>
                <a:cs typeface="Arial" panose="020B0604020202020204" pitchFamily="34" charset="0"/>
              </a:rPr>
              <a:t>Labour Laws on Violence and Harassment </a:t>
            </a:r>
            <a:endParaRPr lang="en-ZA"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57176" y="1333500"/>
            <a:ext cx="8667748" cy="5286375"/>
          </a:xfrm>
        </p:spPr>
        <p:txBody>
          <a:bodyPr/>
          <a:lstStyle/>
          <a:p>
            <a:r>
              <a:rPr lang="en-ZA" sz="1800" dirty="0">
                <a:latin typeface="Arial" panose="020B0604020202020204" pitchFamily="34" charset="0"/>
                <a:cs typeface="Arial" panose="020B0604020202020204" pitchFamily="34" charset="0"/>
              </a:rPr>
              <a:t>The </a:t>
            </a:r>
            <a:r>
              <a:rPr lang="en-ZA" sz="1800" b="1" dirty="0">
                <a:latin typeface="Arial" panose="020B0604020202020204" pitchFamily="34" charset="0"/>
                <a:cs typeface="Arial" panose="020B0604020202020204" pitchFamily="34" charset="0"/>
              </a:rPr>
              <a:t>EEA is one of several Acts </a:t>
            </a:r>
            <a:r>
              <a:rPr lang="en-ZA" sz="1800" dirty="0">
                <a:latin typeface="Arial" panose="020B0604020202020204" pitchFamily="34" charset="0"/>
                <a:cs typeface="Arial" panose="020B0604020202020204" pitchFamily="34" charset="0"/>
              </a:rPr>
              <a:t>that are relevant to the implementation of South Africa’s obligations in terms of </a:t>
            </a:r>
            <a:r>
              <a:rPr lang="en-ZA" sz="1800" b="1" dirty="0">
                <a:latin typeface="Arial" panose="020B0604020202020204" pitchFamily="34" charset="0"/>
                <a:cs typeface="Arial" panose="020B0604020202020204" pitchFamily="34" charset="0"/>
              </a:rPr>
              <a:t>Convention 190 </a:t>
            </a:r>
            <a:r>
              <a:rPr lang="en-ZA" sz="1800" dirty="0">
                <a:latin typeface="Arial" panose="020B0604020202020204" pitchFamily="34" charset="0"/>
                <a:cs typeface="Arial" panose="020B0604020202020204" pitchFamily="34" charset="0"/>
              </a:rPr>
              <a:t>to prevent violence and harassment in the world of work. </a:t>
            </a:r>
            <a:endParaRPr lang="en-ZA" sz="1800" dirty="0" smtClean="0">
              <a:latin typeface="Arial" panose="020B0604020202020204" pitchFamily="34" charset="0"/>
              <a:cs typeface="Arial" panose="020B0604020202020204" pitchFamily="34" charset="0"/>
            </a:endParaRPr>
          </a:p>
          <a:p>
            <a:pPr marL="0" indent="0">
              <a:buNone/>
            </a:pPr>
            <a:endParaRPr lang="en-ZA" sz="1800" dirty="0" smtClean="0">
              <a:latin typeface="Arial" panose="020B0604020202020204" pitchFamily="34" charset="0"/>
              <a:cs typeface="Arial" panose="020B0604020202020204" pitchFamily="34" charset="0"/>
            </a:endParaRPr>
          </a:p>
          <a:p>
            <a:pPr marL="361950" lvl="1" indent="-361950">
              <a:buFont typeface="Arial" panose="020B0604020202020204" pitchFamily="34" charset="0"/>
              <a:buChar char="•"/>
            </a:pPr>
            <a:r>
              <a:rPr lang="en-ZA" sz="1800" b="1" dirty="0">
                <a:latin typeface="Arial" panose="020B0604020202020204" pitchFamily="34" charset="0"/>
                <a:cs typeface="Arial" panose="020B0604020202020204" pitchFamily="34" charset="0"/>
              </a:rPr>
              <a:t>Section 5 of the EEA </a:t>
            </a:r>
            <a:r>
              <a:rPr lang="en-ZA" sz="1800" dirty="0">
                <a:latin typeface="Arial" panose="020B0604020202020204" pitchFamily="34" charset="0"/>
                <a:cs typeface="Arial" panose="020B0604020202020204" pitchFamily="34" charset="0"/>
              </a:rPr>
              <a:t>requires employers to take steps to promote equal opportunity in the workplace by eliminating unfair discrimination, in any employment policy or practice. </a:t>
            </a:r>
          </a:p>
          <a:p>
            <a:pPr marL="361950" indent="-361950"/>
            <a:endParaRPr lang="en-ZA" sz="1800" dirty="0">
              <a:latin typeface="Arial" panose="020B0604020202020204" pitchFamily="34" charset="0"/>
              <a:cs typeface="Arial" panose="020B0604020202020204" pitchFamily="34" charset="0"/>
            </a:endParaRPr>
          </a:p>
          <a:p>
            <a:pPr marL="361950" lvl="1" indent="-361950">
              <a:buFont typeface="Arial" panose="020B0604020202020204" pitchFamily="34" charset="0"/>
              <a:buChar char="•"/>
            </a:pPr>
            <a:r>
              <a:rPr lang="en-ZA" sz="1800" b="1" dirty="0">
                <a:latin typeface="Arial" panose="020B0604020202020204" pitchFamily="34" charset="0"/>
                <a:cs typeface="Arial" panose="020B0604020202020204" pitchFamily="34" charset="0"/>
              </a:rPr>
              <a:t>Section 6(1) of the EEA </a:t>
            </a:r>
            <a:r>
              <a:rPr lang="en-ZA" sz="1800" dirty="0">
                <a:latin typeface="Arial" panose="020B0604020202020204" pitchFamily="34" charset="0"/>
                <a:cs typeface="Arial" panose="020B0604020202020204" pitchFamily="34" charset="0"/>
              </a:rPr>
              <a:t>states that: </a:t>
            </a:r>
            <a:r>
              <a:rPr lang="en-ZA" sz="1800" i="1" dirty="0">
                <a:latin typeface="Arial" panose="020B0604020202020204" pitchFamily="34" charset="0"/>
                <a:cs typeface="Arial" panose="020B0604020202020204" pitchFamily="34" charset="0"/>
              </a:rPr>
              <a:t>“no person may unfairly discriminate, directly or indirectly, against an employee, in any employment policy or practice, on one or more grounds, including race, gender, sex, pregnancy, marital status, family responsibility, ethnic or social origin, sexual orientation, age, disability, religion, HIV status, conscience, belief, political opinion, culture, language, birth or on any other arbitrary ground.”</a:t>
            </a:r>
            <a:endParaRPr lang="en-ZA" sz="1800" dirty="0">
              <a:latin typeface="Arial" panose="020B0604020202020204" pitchFamily="34" charset="0"/>
              <a:cs typeface="Arial" panose="020B0604020202020204" pitchFamily="34" charset="0"/>
            </a:endParaRPr>
          </a:p>
          <a:p>
            <a:pPr marL="361950" indent="-361950"/>
            <a:endParaRPr lang="en-ZA" sz="1800" dirty="0">
              <a:latin typeface="Arial" panose="020B0604020202020204" pitchFamily="34" charset="0"/>
              <a:cs typeface="Arial" panose="020B0604020202020204" pitchFamily="34" charset="0"/>
            </a:endParaRPr>
          </a:p>
          <a:p>
            <a:pPr marL="361950" lvl="1" indent="-361950">
              <a:buFont typeface="Arial" panose="020B0604020202020204" pitchFamily="34" charset="0"/>
              <a:buChar char="•"/>
            </a:pPr>
            <a:r>
              <a:rPr lang="en-ZA" sz="1800" b="1" dirty="0">
                <a:latin typeface="Arial" panose="020B0604020202020204" pitchFamily="34" charset="0"/>
                <a:cs typeface="Arial" panose="020B0604020202020204" pitchFamily="34" charset="0"/>
              </a:rPr>
              <a:t>Section 6(3) of the EEA </a:t>
            </a:r>
            <a:r>
              <a:rPr lang="en-ZA" sz="1800" dirty="0">
                <a:latin typeface="Arial" panose="020B0604020202020204" pitchFamily="34" charset="0"/>
                <a:cs typeface="Arial" panose="020B0604020202020204" pitchFamily="34" charset="0"/>
              </a:rPr>
              <a:t>states that, </a:t>
            </a:r>
            <a:r>
              <a:rPr lang="en-ZA" sz="1800" i="1" dirty="0">
                <a:latin typeface="Arial" panose="020B0604020202020204" pitchFamily="34" charset="0"/>
                <a:cs typeface="Arial" panose="020B0604020202020204" pitchFamily="34" charset="0"/>
              </a:rPr>
              <a:t>“Harassment of an employee is a form of unfair discrimination and is prohibited on any one, or a combination of grounds in section 6(1) of the EEA.”</a:t>
            </a:r>
            <a:endParaRPr lang="en-ZA" sz="1800" dirty="0">
              <a:latin typeface="Arial" panose="020B0604020202020204" pitchFamily="34" charset="0"/>
              <a:cs typeface="Arial" panose="020B0604020202020204" pitchFamily="34" charset="0"/>
            </a:endParaRPr>
          </a:p>
          <a:p>
            <a:endParaRPr lang="en-ZA" sz="1800" dirty="0">
              <a:latin typeface="Arial" panose="020B0604020202020204" pitchFamily="34" charset="0"/>
              <a:cs typeface="Arial" panose="020B0604020202020204" pitchFamily="34" charset="0"/>
            </a:endParaRPr>
          </a:p>
          <a:p>
            <a:endParaRPr lang="en-ZA" dirty="0"/>
          </a:p>
        </p:txBody>
      </p:sp>
      <p:sp>
        <p:nvSpPr>
          <p:cNvPr id="4" name="Slide Number Placeholder 3"/>
          <p:cNvSpPr>
            <a:spLocks noGrp="1"/>
          </p:cNvSpPr>
          <p:nvPr>
            <p:ph type="sldNum" sz="quarter" idx="12"/>
          </p:nvPr>
        </p:nvSpPr>
        <p:spPr>
          <a:xfrm>
            <a:off x="6553200" y="6356350"/>
            <a:ext cx="1914525" cy="263525"/>
          </a:xfrm>
        </p:spPr>
        <p:txBody>
          <a:bodyPr/>
          <a:lstStyle/>
          <a:p>
            <a:pPr>
              <a:defRPr/>
            </a:pPr>
            <a:fld id="{8CEAC414-3863-0A4F-922A-7C0CD46505DF}" type="slidenum">
              <a:rPr lang="en-US" altLang="en-US" smtClean="0"/>
              <a:pPr>
                <a:defRPr/>
              </a:pPr>
              <a:t>13</a:t>
            </a:fld>
            <a:endParaRPr lang="en-US" altLang="en-US" dirty="0"/>
          </a:p>
        </p:txBody>
      </p:sp>
    </p:spTree>
    <p:extLst>
      <p:ext uri="{BB962C8B-B14F-4D97-AF65-F5344CB8AC3E}">
        <p14:creationId xmlns:p14="http://schemas.microsoft.com/office/powerpoint/2010/main" val="26497320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401050" cy="1008066"/>
          </a:xfrm>
        </p:spPr>
        <p:txBody>
          <a:bodyPr/>
          <a:lstStyle/>
          <a:p>
            <a:r>
              <a:rPr lang="en-US" altLang="en-US" sz="3200" b="1" dirty="0" smtClean="0">
                <a:latin typeface="Arial" charset="0"/>
                <a:ea typeface="ＭＳ Ｐゴシック" charset="-128"/>
              </a:rPr>
              <a:t>EEA codes of good practice </a:t>
            </a:r>
            <a:endParaRPr lang="en-ZA" sz="3200" dirty="0"/>
          </a:p>
        </p:txBody>
      </p:sp>
      <p:sp>
        <p:nvSpPr>
          <p:cNvPr id="8" name="Text Placeholder 7"/>
          <p:cNvSpPr>
            <a:spLocks noGrp="1"/>
          </p:cNvSpPr>
          <p:nvPr>
            <p:ph type="body" idx="1"/>
          </p:nvPr>
        </p:nvSpPr>
        <p:spPr>
          <a:xfrm>
            <a:off x="285749" y="1400176"/>
            <a:ext cx="4187825" cy="639762"/>
          </a:xfrm>
        </p:spPr>
        <p:txBody>
          <a:bodyPr/>
          <a:lstStyle/>
          <a:p>
            <a:r>
              <a:rPr lang="en-ZA" sz="2000" dirty="0" smtClean="0">
                <a:latin typeface="Arial" panose="020B0604020202020204" pitchFamily="34" charset="0"/>
                <a:cs typeface="Arial" panose="020B0604020202020204" pitchFamily="34" charset="0"/>
              </a:rPr>
              <a:t>Sexual Harassment Code (August 2005)</a:t>
            </a:r>
            <a:endParaRPr lang="en-ZA" sz="2000" dirty="0">
              <a:latin typeface="Arial" panose="020B0604020202020204" pitchFamily="34" charset="0"/>
              <a:cs typeface="Arial" panose="020B0604020202020204" pitchFamily="34" charset="0"/>
            </a:endParaRPr>
          </a:p>
        </p:txBody>
      </p:sp>
      <p:sp>
        <p:nvSpPr>
          <p:cNvPr id="9" name="Content Placeholder 8"/>
          <p:cNvSpPr>
            <a:spLocks noGrp="1"/>
          </p:cNvSpPr>
          <p:nvPr>
            <p:ph sz="half" idx="2"/>
          </p:nvPr>
        </p:nvSpPr>
        <p:spPr>
          <a:xfrm>
            <a:off x="209550" y="2174875"/>
            <a:ext cx="4287838" cy="4425950"/>
          </a:xfrm>
        </p:spPr>
        <p:txBody>
          <a:bodyPr/>
          <a:lstStyle/>
          <a:p>
            <a:pPr lvl="0">
              <a:lnSpc>
                <a:spcPct val="115000"/>
              </a:lnSpc>
              <a:spcAft>
                <a:spcPts val="0"/>
              </a:spcAft>
              <a:buFont typeface="Wingdings"/>
              <a:buChar char=""/>
              <a:tabLst>
                <a:tab pos="457200" algn="l"/>
              </a:tabLst>
            </a:pPr>
            <a:r>
              <a:rPr lang="en-ZA" sz="1400" b="1" dirty="0">
                <a:solidFill>
                  <a:srgbClr val="000000"/>
                </a:solidFill>
                <a:latin typeface="Arial" panose="020B0604020202020204" pitchFamily="34" charset="0"/>
                <a:ea typeface="Times New Roman"/>
                <a:cs typeface="Arial" panose="020B0604020202020204" pitchFamily="34" charset="0"/>
              </a:rPr>
              <a:t>‘</a:t>
            </a:r>
            <a:r>
              <a:rPr lang="en-ZA" sz="1400" b="1" i="1" dirty="0">
                <a:solidFill>
                  <a:srgbClr val="000000"/>
                </a:solidFill>
                <a:latin typeface="Arial" panose="020B0604020202020204" pitchFamily="34" charset="0"/>
                <a:ea typeface="Times New Roman"/>
                <a:cs typeface="Arial" panose="020B0604020202020204" pitchFamily="34" charset="0"/>
              </a:rPr>
              <a:t>sexual</a:t>
            </a:r>
            <a:r>
              <a:rPr lang="en-ZA" sz="1400" b="1" dirty="0">
                <a:solidFill>
                  <a:srgbClr val="000000"/>
                </a:solidFill>
                <a:latin typeface="Arial" panose="020B0604020202020204" pitchFamily="34" charset="0"/>
                <a:ea typeface="Times New Roman"/>
                <a:cs typeface="Arial" panose="020B0604020202020204" pitchFamily="34" charset="0"/>
              </a:rPr>
              <a:t> </a:t>
            </a:r>
            <a:r>
              <a:rPr lang="en-ZA" sz="1400" b="1" i="1" dirty="0">
                <a:solidFill>
                  <a:srgbClr val="000000"/>
                </a:solidFill>
                <a:latin typeface="Arial" panose="020B0604020202020204" pitchFamily="34" charset="0"/>
                <a:ea typeface="Times New Roman"/>
                <a:cs typeface="Arial" panose="020B0604020202020204" pitchFamily="34" charset="0"/>
              </a:rPr>
              <a:t>harassment</a:t>
            </a:r>
            <a:r>
              <a:rPr lang="en-ZA" sz="1400" b="1" dirty="0">
                <a:solidFill>
                  <a:srgbClr val="000000"/>
                </a:solidFill>
                <a:latin typeface="Arial" panose="020B0604020202020204" pitchFamily="34" charset="0"/>
                <a:ea typeface="Times New Roman"/>
                <a:cs typeface="Arial" panose="020B0604020202020204" pitchFamily="34" charset="0"/>
              </a:rPr>
              <a:t>’ is:</a:t>
            </a:r>
            <a:endParaRPr lang="en-ZA" sz="1400" dirty="0">
              <a:latin typeface="Arial" panose="020B0604020202020204" pitchFamily="34" charset="0"/>
              <a:cs typeface="Arial" panose="020B0604020202020204" pitchFamily="34" charset="0"/>
            </a:endParaRPr>
          </a:p>
          <a:p>
            <a:pPr>
              <a:lnSpc>
                <a:spcPct val="115000"/>
              </a:lnSpc>
              <a:spcAft>
                <a:spcPts val="0"/>
              </a:spcAft>
            </a:pPr>
            <a:r>
              <a:rPr lang="en-ZA" sz="1400" b="1" dirty="0">
                <a:solidFill>
                  <a:srgbClr val="000000"/>
                </a:solidFill>
                <a:latin typeface="Arial" panose="020B0604020202020204" pitchFamily="34" charset="0"/>
                <a:ea typeface="Times New Roman"/>
                <a:cs typeface="Arial" panose="020B0604020202020204" pitchFamily="34" charset="0"/>
              </a:rPr>
              <a:t>Unwelcome conduct  of a sexual nature that violates the rights of an employee and constitutes a barrier to equity in the workplace, taking into account all of the following factors:</a:t>
            </a:r>
          </a:p>
          <a:p>
            <a:pPr>
              <a:lnSpc>
                <a:spcPct val="115000"/>
              </a:lnSpc>
              <a:spcAft>
                <a:spcPts val="0"/>
              </a:spcAft>
            </a:pPr>
            <a:endParaRPr lang="en-ZA" sz="1400" dirty="0">
              <a:latin typeface="Arial" panose="020B0604020202020204" pitchFamily="34" charset="0"/>
              <a:ea typeface="Calibri"/>
              <a:cs typeface="Arial" panose="020B0604020202020204" pitchFamily="34" charset="0"/>
            </a:endParaRPr>
          </a:p>
          <a:p>
            <a:pPr lvl="0">
              <a:lnSpc>
                <a:spcPct val="115000"/>
              </a:lnSpc>
              <a:spcAft>
                <a:spcPts val="0"/>
              </a:spcAft>
              <a:buFont typeface="+mj-lt"/>
              <a:buAutoNum type="alphaLcParenBoth"/>
              <a:tabLst>
                <a:tab pos="457200" algn="l"/>
              </a:tabLst>
            </a:pPr>
            <a:r>
              <a:rPr lang="en-ZA" sz="1400" dirty="0">
                <a:solidFill>
                  <a:srgbClr val="000000"/>
                </a:solidFill>
                <a:latin typeface="Arial" panose="020B0604020202020204" pitchFamily="34" charset="0"/>
                <a:ea typeface="Times New Roman"/>
                <a:cs typeface="Arial" panose="020B0604020202020204" pitchFamily="34" charset="0"/>
              </a:rPr>
              <a:t>Whether the harassment is on the prohibited grounds of sex and/or  gender and /or sexual orientation;</a:t>
            </a:r>
            <a:endParaRPr lang="en-ZA" sz="1400" dirty="0">
              <a:latin typeface="Arial" panose="020B0604020202020204" pitchFamily="34" charset="0"/>
              <a:cs typeface="Arial" panose="020B0604020202020204" pitchFamily="34" charset="0"/>
            </a:endParaRPr>
          </a:p>
          <a:p>
            <a:pPr lvl="0">
              <a:lnSpc>
                <a:spcPct val="115000"/>
              </a:lnSpc>
              <a:spcAft>
                <a:spcPts val="0"/>
              </a:spcAft>
              <a:buFont typeface="+mj-lt"/>
              <a:buAutoNum type="alphaLcParenBoth"/>
              <a:tabLst>
                <a:tab pos="457200" algn="l"/>
              </a:tabLst>
            </a:pPr>
            <a:r>
              <a:rPr lang="en-ZA" sz="1400" dirty="0">
                <a:solidFill>
                  <a:srgbClr val="000000"/>
                </a:solidFill>
                <a:latin typeface="Arial" panose="020B0604020202020204" pitchFamily="34" charset="0"/>
                <a:ea typeface="Times New Roman"/>
                <a:cs typeface="Arial" panose="020B0604020202020204" pitchFamily="34" charset="0"/>
              </a:rPr>
              <a:t>Whether the sexual conduct was unwelcome;</a:t>
            </a:r>
            <a:endParaRPr lang="en-ZA" sz="1400" dirty="0">
              <a:latin typeface="Arial" panose="020B0604020202020204" pitchFamily="34" charset="0"/>
              <a:cs typeface="Arial" panose="020B0604020202020204" pitchFamily="34" charset="0"/>
            </a:endParaRPr>
          </a:p>
          <a:p>
            <a:pPr lvl="0">
              <a:lnSpc>
                <a:spcPct val="115000"/>
              </a:lnSpc>
              <a:spcAft>
                <a:spcPts val="0"/>
              </a:spcAft>
              <a:buFont typeface="+mj-lt"/>
              <a:buAutoNum type="alphaLcParenBoth"/>
              <a:tabLst>
                <a:tab pos="457200" algn="l"/>
              </a:tabLst>
            </a:pPr>
            <a:r>
              <a:rPr lang="en-ZA" sz="1400" dirty="0">
                <a:solidFill>
                  <a:srgbClr val="000000"/>
                </a:solidFill>
                <a:latin typeface="Arial" panose="020B0604020202020204" pitchFamily="34" charset="0"/>
                <a:ea typeface="Times New Roman"/>
                <a:cs typeface="Arial" panose="020B0604020202020204" pitchFamily="34" charset="0"/>
              </a:rPr>
              <a:t>The nature and extent of the sexual conduct; and</a:t>
            </a:r>
            <a:endParaRPr lang="en-ZA" sz="1400" dirty="0">
              <a:latin typeface="Arial" panose="020B0604020202020204" pitchFamily="34" charset="0"/>
              <a:cs typeface="Arial" panose="020B0604020202020204" pitchFamily="34" charset="0"/>
            </a:endParaRPr>
          </a:p>
          <a:p>
            <a:pPr lvl="0">
              <a:lnSpc>
                <a:spcPct val="115000"/>
              </a:lnSpc>
              <a:spcAft>
                <a:spcPts val="0"/>
              </a:spcAft>
              <a:buFont typeface="+mj-lt"/>
              <a:buAutoNum type="alphaLcParenBoth"/>
              <a:tabLst>
                <a:tab pos="457200" algn="l"/>
              </a:tabLst>
            </a:pPr>
            <a:r>
              <a:rPr lang="en-ZA" sz="1400" dirty="0">
                <a:solidFill>
                  <a:srgbClr val="000000"/>
                </a:solidFill>
                <a:latin typeface="Arial" panose="020B0604020202020204" pitchFamily="34" charset="0"/>
                <a:ea typeface="Times New Roman"/>
                <a:cs typeface="Arial" panose="020B0604020202020204" pitchFamily="34" charset="0"/>
              </a:rPr>
              <a:t>The impact of the sexual conduct on the employee.</a:t>
            </a:r>
            <a:endParaRPr lang="en-ZA" sz="1400" dirty="0">
              <a:latin typeface="Arial" panose="020B0604020202020204" pitchFamily="34" charset="0"/>
              <a:cs typeface="Arial" panose="020B0604020202020204" pitchFamily="34" charset="0"/>
            </a:endParaRPr>
          </a:p>
          <a:p>
            <a:pPr marL="0" indent="0">
              <a:buNone/>
            </a:pPr>
            <a:endParaRPr lang="en-ZA" dirty="0"/>
          </a:p>
        </p:txBody>
      </p:sp>
      <p:sp>
        <p:nvSpPr>
          <p:cNvPr id="10" name="Text Placeholder 9"/>
          <p:cNvSpPr>
            <a:spLocks noGrp="1"/>
          </p:cNvSpPr>
          <p:nvPr>
            <p:ph type="body" sz="quarter" idx="3"/>
          </p:nvPr>
        </p:nvSpPr>
        <p:spPr>
          <a:xfrm>
            <a:off x="4645025" y="1417639"/>
            <a:ext cx="4213225" cy="541335"/>
          </a:xfrm>
        </p:spPr>
        <p:txBody>
          <a:bodyPr/>
          <a:lstStyle/>
          <a:p>
            <a:r>
              <a:rPr lang="en-ZA" sz="2000" dirty="0" smtClean="0">
                <a:latin typeface="Arial" panose="020B0604020202020204" pitchFamily="34" charset="0"/>
                <a:cs typeface="Arial" panose="020B0604020202020204" pitchFamily="34" charset="0"/>
              </a:rPr>
              <a:t>HR Code (August 2005)</a:t>
            </a:r>
            <a:endParaRPr lang="en-ZA" sz="2000" dirty="0">
              <a:latin typeface="Arial" panose="020B0604020202020204" pitchFamily="34" charset="0"/>
              <a:cs typeface="Arial" panose="020B0604020202020204" pitchFamily="34" charset="0"/>
            </a:endParaRPr>
          </a:p>
        </p:txBody>
      </p:sp>
      <p:sp>
        <p:nvSpPr>
          <p:cNvPr id="11" name="Content Placeholder 10"/>
          <p:cNvSpPr>
            <a:spLocks noGrp="1"/>
          </p:cNvSpPr>
          <p:nvPr>
            <p:ph sz="quarter" idx="4"/>
          </p:nvPr>
        </p:nvSpPr>
        <p:spPr>
          <a:xfrm>
            <a:off x="4645025" y="2174874"/>
            <a:ext cx="4213225" cy="4425951"/>
          </a:xfrm>
        </p:spPr>
        <p:txBody>
          <a:bodyPr/>
          <a:lstStyle/>
          <a:p>
            <a:pPr lvl="0">
              <a:lnSpc>
                <a:spcPct val="115000"/>
              </a:lnSpc>
              <a:spcAft>
                <a:spcPts val="0"/>
              </a:spcAft>
              <a:buFont typeface="Wingdings"/>
              <a:buChar char=""/>
              <a:tabLst>
                <a:tab pos="457200" algn="l"/>
              </a:tabLst>
            </a:pPr>
            <a:r>
              <a:rPr lang="en-ZA" sz="1400" b="1" dirty="0">
                <a:solidFill>
                  <a:srgbClr val="000000"/>
                </a:solidFill>
                <a:latin typeface="Arial" panose="020B0604020202020204" pitchFamily="34" charset="0"/>
                <a:ea typeface="Times New Roman"/>
                <a:cs typeface="Arial" panose="020B0604020202020204" pitchFamily="34" charset="0"/>
              </a:rPr>
              <a:t>‘</a:t>
            </a:r>
            <a:r>
              <a:rPr lang="en-ZA" sz="1400" b="1" i="1" dirty="0">
                <a:solidFill>
                  <a:srgbClr val="000000"/>
                </a:solidFill>
                <a:latin typeface="Arial" panose="020B0604020202020204" pitchFamily="34" charset="0"/>
                <a:ea typeface="Times New Roman"/>
                <a:cs typeface="Arial" panose="020B0604020202020204" pitchFamily="34" charset="0"/>
              </a:rPr>
              <a:t>harassment</a:t>
            </a:r>
            <a:r>
              <a:rPr lang="en-ZA" sz="1400" b="1" dirty="0">
                <a:solidFill>
                  <a:srgbClr val="000000"/>
                </a:solidFill>
                <a:latin typeface="Arial" panose="020B0604020202020204" pitchFamily="34" charset="0"/>
                <a:ea typeface="Times New Roman"/>
                <a:cs typeface="Arial" panose="020B0604020202020204" pitchFamily="34" charset="0"/>
              </a:rPr>
              <a:t>’ is:</a:t>
            </a:r>
            <a:endParaRPr lang="en-ZA" sz="1400" dirty="0">
              <a:latin typeface="Arial" panose="020B0604020202020204" pitchFamily="34" charset="0"/>
              <a:cs typeface="Arial" panose="020B0604020202020204" pitchFamily="34" charset="0"/>
            </a:endParaRPr>
          </a:p>
          <a:p>
            <a:pPr>
              <a:lnSpc>
                <a:spcPct val="115000"/>
              </a:lnSpc>
              <a:spcAft>
                <a:spcPts val="0"/>
              </a:spcAft>
            </a:pPr>
            <a:r>
              <a:rPr lang="en-ZA" sz="1400" b="1" dirty="0">
                <a:solidFill>
                  <a:srgbClr val="000000"/>
                </a:solidFill>
                <a:latin typeface="Arial" panose="020B0604020202020204" pitchFamily="34" charset="0"/>
                <a:ea typeface="Times New Roman"/>
                <a:cs typeface="Arial" panose="020B0604020202020204" pitchFamily="34" charset="0"/>
              </a:rPr>
              <a:t>Unwanted or unsolicited attention based on one or more of the prohibited grounds.  It involves conduct that is unwanted by the person to whom it is directed and who experiences the negative consequences of that conduct.  </a:t>
            </a:r>
          </a:p>
          <a:p>
            <a:pPr marL="0" indent="0">
              <a:lnSpc>
                <a:spcPct val="115000"/>
              </a:lnSpc>
              <a:spcAft>
                <a:spcPts val="0"/>
              </a:spcAft>
              <a:buNone/>
            </a:pPr>
            <a:endParaRPr lang="en-ZA" sz="1400" dirty="0">
              <a:latin typeface="Arial" panose="020B0604020202020204" pitchFamily="34" charset="0"/>
              <a:ea typeface="Calibri"/>
              <a:cs typeface="Arial" panose="020B0604020202020204" pitchFamily="34" charset="0"/>
            </a:endParaRPr>
          </a:p>
          <a:p>
            <a:pPr lvl="0">
              <a:lnSpc>
                <a:spcPct val="115000"/>
              </a:lnSpc>
              <a:spcAft>
                <a:spcPts val="0"/>
              </a:spcAft>
              <a:buFont typeface="+mj-lt"/>
              <a:buAutoNum type="alphaLcParenBoth"/>
              <a:tabLst>
                <a:tab pos="457200" algn="l"/>
              </a:tabLst>
            </a:pPr>
            <a:r>
              <a:rPr lang="en-ZA" sz="1400" dirty="0" smtClean="0">
                <a:solidFill>
                  <a:srgbClr val="000000"/>
                </a:solidFill>
                <a:latin typeface="Arial" panose="020B0604020202020204" pitchFamily="34" charset="0"/>
                <a:ea typeface="Times New Roman"/>
                <a:cs typeface="Arial" panose="020B0604020202020204" pitchFamily="34" charset="0"/>
              </a:rPr>
              <a:t>Conduct </a:t>
            </a:r>
            <a:r>
              <a:rPr lang="en-ZA" sz="1400" dirty="0">
                <a:solidFill>
                  <a:srgbClr val="000000"/>
                </a:solidFill>
                <a:latin typeface="Arial" panose="020B0604020202020204" pitchFamily="34" charset="0"/>
                <a:ea typeface="Times New Roman"/>
                <a:cs typeface="Arial" panose="020B0604020202020204" pitchFamily="34" charset="0"/>
              </a:rPr>
              <a:t>can be physical, verbal or non-verbal;</a:t>
            </a:r>
            <a:endParaRPr lang="en-ZA" sz="1400" dirty="0">
              <a:latin typeface="Arial" panose="020B0604020202020204" pitchFamily="34" charset="0"/>
              <a:cs typeface="Arial" panose="020B0604020202020204" pitchFamily="34" charset="0"/>
            </a:endParaRPr>
          </a:p>
          <a:p>
            <a:pPr lvl="0">
              <a:lnSpc>
                <a:spcPct val="115000"/>
              </a:lnSpc>
              <a:spcAft>
                <a:spcPts val="0"/>
              </a:spcAft>
              <a:buFont typeface="+mj-lt"/>
              <a:buAutoNum type="alphaLcParenBoth"/>
              <a:tabLst>
                <a:tab pos="457200" algn="l"/>
              </a:tabLst>
            </a:pPr>
            <a:r>
              <a:rPr lang="en-ZA" sz="1400" dirty="0">
                <a:solidFill>
                  <a:srgbClr val="000000"/>
                </a:solidFill>
                <a:latin typeface="Arial" panose="020B0604020202020204" pitchFamily="34" charset="0"/>
                <a:ea typeface="Times New Roman"/>
                <a:cs typeface="Arial" panose="020B0604020202020204" pitchFamily="34" charset="0"/>
              </a:rPr>
              <a:t> It affects the dignity of the affected person or creates a hostile working environment; and</a:t>
            </a:r>
            <a:endParaRPr lang="en-ZA" sz="1400" dirty="0">
              <a:latin typeface="Arial" panose="020B0604020202020204" pitchFamily="34" charset="0"/>
              <a:cs typeface="Arial" panose="020B0604020202020204" pitchFamily="34" charset="0"/>
            </a:endParaRPr>
          </a:p>
          <a:p>
            <a:pPr lvl="0">
              <a:lnSpc>
                <a:spcPct val="115000"/>
              </a:lnSpc>
              <a:spcAft>
                <a:spcPts val="0"/>
              </a:spcAft>
              <a:buFont typeface="+mj-lt"/>
              <a:buAutoNum type="alphaLcParenBoth"/>
              <a:tabLst>
                <a:tab pos="457200" algn="l"/>
              </a:tabLst>
            </a:pPr>
            <a:r>
              <a:rPr lang="en-ZA" sz="1400" dirty="0">
                <a:solidFill>
                  <a:srgbClr val="000000"/>
                </a:solidFill>
                <a:latin typeface="Arial" panose="020B0604020202020204" pitchFamily="34" charset="0"/>
                <a:ea typeface="Times New Roman"/>
                <a:cs typeface="Arial" panose="020B0604020202020204" pitchFamily="34" charset="0"/>
              </a:rPr>
              <a:t>It often contains an element of coercion or abuse of power by the harasser</a:t>
            </a:r>
            <a:r>
              <a:rPr lang="en-ZA" sz="1400" dirty="0" smtClean="0">
                <a:solidFill>
                  <a:srgbClr val="000000"/>
                </a:solidFill>
                <a:latin typeface="Arial" panose="020B0604020202020204" pitchFamily="34" charset="0"/>
                <a:ea typeface="Times New Roman"/>
                <a:cs typeface="Arial" panose="020B0604020202020204" pitchFamily="34" charset="0"/>
              </a:rPr>
              <a:t>.</a:t>
            </a:r>
          </a:p>
          <a:p>
            <a:pPr lvl="0">
              <a:lnSpc>
                <a:spcPct val="115000"/>
              </a:lnSpc>
              <a:spcAft>
                <a:spcPts val="0"/>
              </a:spcAft>
              <a:buFont typeface="+mj-lt"/>
              <a:buAutoNum type="alphaLcParenBoth"/>
              <a:tabLst>
                <a:tab pos="457200" algn="l"/>
              </a:tabLst>
            </a:pPr>
            <a:endParaRPr lang="en-ZA" sz="1400" dirty="0">
              <a:latin typeface="Arial" panose="020B0604020202020204" pitchFamily="34" charset="0"/>
              <a:cs typeface="Arial" panose="020B0604020202020204" pitchFamily="34" charset="0"/>
            </a:endParaRPr>
          </a:p>
          <a:p>
            <a:pPr marL="0" indent="0">
              <a:buNone/>
            </a:pPr>
            <a:endParaRPr lang="en-ZA" sz="2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6553199" y="5543550"/>
            <a:ext cx="2219325" cy="1177925"/>
          </a:xfrm>
        </p:spPr>
        <p:txBody>
          <a:bodyPr/>
          <a:lstStyle/>
          <a:p>
            <a:pPr>
              <a:defRPr/>
            </a:pPr>
            <a:fld id="{8CEAC414-3863-0A4F-922A-7C0CD46505DF}" type="slidenum">
              <a:rPr lang="en-US" altLang="en-US" smtClean="0"/>
              <a:pPr>
                <a:defRPr/>
              </a:pPr>
              <a:t>14</a:t>
            </a:fld>
            <a:endParaRPr lang="en-US" altLang="en-US" dirty="0"/>
          </a:p>
        </p:txBody>
      </p:sp>
    </p:spTree>
    <p:extLst>
      <p:ext uri="{BB962C8B-B14F-4D97-AF65-F5344CB8AC3E}">
        <p14:creationId xmlns:p14="http://schemas.microsoft.com/office/powerpoint/2010/main" val="36101966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ZA" sz="3200" b="1" dirty="0" smtClean="0">
                <a:latin typeface="Arial" panose="020B0604020202020204" pitchFamily="34" charset="0"/>
                <a:cs typeface="Arial" panose="020B0604020202020204" pitchFamily="34" charset="0"/>
              </a:rPr>
              <a:t>LRA &amp; OHSA</a:t>
            </a:r>
            <a:endParaRPr lang="en-ZA" sz="3200" b="1" dirty="0">
              <a:latin typeface="Arial" panose="020B0604020202020204" pitchFamily="34" charset="0"/>
              <a:cs typeface="Arial" panose="020B0604020202020204" pitchFamily="34" charset="0"/>
            </a:endParaRPr>
          </a:p>
        </p:txBody>
      </p:sp>
      <p:sp>
        <p:nvSpPr>
          <p:cNvPr id="9" name="Content Placeholder 8"/>
          <p:cNvSpPr>
            <a:spLocks noGrp="1"/>
          </p:cNvSpPr>
          <p:nvPr>
            <p:ph idx="1"/>
          </p:nvPr>
        </p:nvSpPr>
        <p:spPr>
          <a:xfrm>
            <a:off x="209551" y="1417638"/>
            <a:ext cx="8677274" cy="5135562"/>
          </a:xfrm>
        </p:spPr>
        <p:txBody>
          <a:bodyPr/>
          <a:lstStyle/>
          <a:p>
            <a:pPr marL="361950" lvl="1" indent="-361950">
              <a:buFont typeface="Arial" panose="020B0604020202020204" pitchFamily="34" charset="0"/>
              <a:buChar char="•"/>
            </a:pPr>
            <a:r>
              <a:rPr lang="en-ZA" sz="1600" b="1" dirty="0">
                <a:latin typeface="Arial" panose="020B0604020202020204" pitchFamily="34" charset="0"/>
                <a:cs typeface="Arial" panose="020B0604020202020204" pitchFamily="34" charset="0"/>
              </a:rPr>
              <a:t>Labour Relations Act, 66 of 1995  </a:t>
            </a:r>
            <a:endParaRPr lang="en-ZA" sz="1600" dirty="0">
              <a:latin typeface="Arial" panose="020B0604020202020204" pitchFamily="34" charset="0"/>
              <a:cs typeface="Arial" panose="020B0604020202020204" pitchFamily="34" charset="0"/>
            </a:endParaRPr>
          </a:p>
          <a:p>
            <a:pPr marL="542925" indent="-180975">
              <a:buFont typeface="Wingdings" panose="05000000000000000000" pitchFamily="2" charset="2"/>
              <a:buChar char="ü"/>
            </a:pPr>
            <a:r>
              <a:rPr lang="en-ZA" sz="1400" dirty="0">
                <a:latin typeface="Arial" panose="020B0604020202020204" pitchFamily="34" charset="0"/>
                <a:cs typeface="Arial" panose="020B0604020202020204" pitchFamily="34" charset="0"/>
              </a:rPr>
              <a:t>Harassment of employees may also give rise to issues regulated by the Labour Relations Act (“LRA”).</a:t>
            </a:r>
            <a:r>
              <a:rPr lang="en-ZA" sz="1400" dirty="0"/>
              <a:t> </a:t>
            </a:r>
            <a:r>
              <a:rPr lang="en-ZA" sz="1400" dirty="0">
                <a:latin typeface="Arial" panose="020B0604020202020204" pitchFamily="34" charset="0"/>
                <a:cs typeface="Arial" panose="020B0604020202020204" pitchFamily="34" charset="0"/>
              </a:rPr>
              <a:t>In particular, employers are required to ensure that </a:t>
            </a:r>
            <a:r>
              <a:rPr lang="en-ZA" sz="1400" b="1" dirty="0">
                <a:latin typeface="Arial" panose="020B0604020202020204" pitchFamily="34" charset="0"/>
                <a:cs typeface="Arial" panose="020B0604020202020204" pitchFamily="34" charset="0"/>
              </a:rPr>
              <a:t>persons who engage in harassment, including violence</a:t>
            </a:r>
            <a:r>
              <a:rPr lang="en-ZA" sz="1400" dirty="0">
                <a:latin typeface="Arial" panose="020B0604020202020204" pitchFamily="34" charset="0"/>
                <a:cs typeface="Arial" panose="020B0604020202020204" pitchFamily="34" charset="0"/>
              </a:rPr>
              <a:t>, are </a:t>
            </a:r>
            <a:r>
              <a:rPr lang="en-ZA" sz="1400" b="1" dirty="0">
                <a:latin typeface="Arial" panose="020B0604020202020204" pitchFamily="34" charset="0"/>
                <a:cs typeface="Arial" panose="020B0604020202020204" pitchFamily="34" charset="0"/>
              </a:rPr>
              <a:t>subject to discipline</a:t>
            </a:r>
            <a:r>
              <a:rPr lang="en-ZA" sz="1400" dirty="0">
                <a:latin typeface="Arial" panose="020B0604020202020204" pitchFamily="34" charset="0"/>
                <a:cs typeface="Arial" panose="020B0604020202020204" pitchFamily="34" charset="0"/>
              </a:rPr>
              <a:t> in accordance with the Code of Good Practice: Unfair Dismissal.</a:t>
            </a:r>
          </a:p>
          <a:p>
            <a:pPr marL="361950" indent="0">
              <a:buNone/>
            </a:pPr>
            <a:endParaRPr lang="en-ZA" sz="1400" dirty="0">
              <a:latin typeface="Arial" panose="020B0604020202020204" pitchFamily="34" charset="0"/>
              <a:cs typeface="Arial" panose="020B0604020202020204" pitchFamily="34" charset="0"/>
            </a:endParaRPr>
          </a:p>
          <a:p>
            <a:pPr marL="542925" indent="-180975">
              <a:buFont typeface="Wingdings" panose="05000000000000000000" pitchFamily="2" charset="2"/>
              <a:buChar char="ü"/>
            </a:pPr>
            <a:r>
              <a:rPr lang="en-ZA" sz="1400" dirty="0">
                <a:latin typeface="Arial" panose="020B0604020202020204" pitchFamily="34" charset="0"/>
                <a:cs typeface="Arial" panose="020B0604020202020204" pitchFamily="34" charset="0"/>
              </a:rPr>
              <a:t>Harassment may also constitute an </a:t>
            </a:r>
            <a:r>
              <a:rPr lang="en-ZA" sz="1400" b="1" dirty="0">
                <a:latin typeface="Arial" panose="020B0604020202020204" pitchFamily="34" charset="0"/>
                <a:cs typeface="Arial" panose="020B0604020202020204" pitchFamily="34" charset="0"/>
              </a:rPr>
              <a:t>unfair labour practice in terms of section 186(2) of the </a:t>
            </a:r>
            <a:r>
              <a:rPr lang="en-ZA" sz="1400" b="1" dirty="0" smtClean="0">
                <a:latin typeface="Arial" panose="020B0604020202020204" pitchFamily="34" charset="0"/>
                <a:cs typeface="Arial" panose="020B0604020202020204" pitchFamily="34" charset="0"/>
              </a:rPr>
              <a:t>LRA</a:t>
            </a:r>
          </a:p>
          <a:p>
            <a:pPr marL="361950" indent="0">
              <a:buNone/>
            </a:pPr>
            <a:endParaRPr lang="en-ZA" sz="1400" b="1" dirty="0">
              <a:latin typeface="Arial" panose="020B0604020202020204" pitchFamily="34" charset="0"/>
              <a:cs typeface="Arial" panose="020B0604020202020204" pitchFamily="34" charset="0"/>
            </a:endParaRPr>
          </a:p>
          <a:p>
            <a:pPr marL="361950" lvl="1" indent="-361950">
              <a:buFont typeface="Arial" panose="020B0604020202020204" pitchFamily="34" charset="0"/>
              <a:buChar char="•"/>
            </a:pPr>
            <a:r>
              <a:rPr lang="en-ZA" sz="1600" b="1" dirty="0">
                <a:latin typeface="Arial" panose="020B0604020202020204" pitchFamily="34" charset="0"/>
                <a:cs typeface="Arial" panose="020B0604020202020204" pitchFamily="34" charset="0"/>
              </a:rPr>
              <a:t>Occupational Health and Safety Act, 85 of 1993</a:t>
            </a:r>
            <a:endParaRPr lang="en-ZA" sz="1600" dirty="0">
              <a:latin typeface="Arial" panose="020B0604020202020204" pitchFamily="34" charset="0"/>
              <a:cs typeface="Arial" panose="020B0604020202020204" pitchFamily="34" charset="0"/>
            </a:endParaRPr>
          </a:p>
          <a:p>
            <a:pPr marL="714375" indent="-352425">
              <a:buFont typeface="Wingdings" panose="05000000000000000000" pitchFamily="2" charset="2"/>
              <a:buChar char="ü"/>
            </a:pPr>
            <a:r>
              <a:rPr lang="en-ZA" sz="1600" dirty="0">
                <a:latin typeface="Arial" panose="020B0604020202020204" pitchFamily="34" charset="0"/>
                <a:cs typeface="Arial" panose="020B0604020202020204" pitchFamily="34" charset="0"/>
              </a:rPr>
              <a:t>Where an employee’s duties are of such a nature that they are exposed to a </a:t>
            </a:r>
            <a:r>
              <a:rPr lang="en-ZA" sz="1600" b="1" dirty="0">
                <a:latin typeface="Arial" panose="020B0604020202020204" pitchFamily="34" charset="0"/>
                <a:cs typeface="Arial" panose="020B0604020202020204" pitchFamily="34" charset="0"/>
              </a:rPr>
              <a:t>significant risk of violence </a:t>
            </a:r>
            <a:r>
              <a:rPr lang="en-ZA" sz="1600" dirty="0">
                <a:latin typeface="Arial" panose="020B0604020202020204" pitchFamily="34" charset="0"/>
                <a:cs typeface="Arial" panose="020B0604020202020204" pitchFamily="34" charset="0"/>
              </a:rPr>
              <a:t>while at work, the employer must take such steps as may be reasonably practicable to eliminate or mitigate this hazard. </a:t>
            </a:r>
            <a:endParaRPr lang="en-ZA" sz="1600" dirty="0" smtClean="0">
              <a:latin typeface="Arial" panose="020B0604020202020204" pitchFamily="34" charset="0"/>
              <a:cs typeface="Arial" panose="020B0604020202020204" pitchFamily="34" charset="0"/>
            </a:endParaRPr>
          </a:p>
          <a:p>
            <a:pPr marL="361950" indent="0">
              <a:buNone/>
            </a:pPr>
            <a:endParaRPr lang="en-ZA" sz="1600" dirty="0" smtClean="0">
              <a:latin typeface="Arial" panose="020B0604020202020204" pitchFamily="34" charset="0"/>
              <a:cs typeface="Arial" panose="020B0604020202020204" pitchFamily="34" charset="0"/>
            </a:endParaRPr>
          </a:p>
          <a:p>
            <a:pPr marL="714375" indent="-352425">
              <a:buFont typeface="Wingdings" panose="05000000000000000000" pitchFamily="2" charset="2"/>
              <a:buChar char="ü"/>
            </a:pPr>
            <a:r>
              <a:rPr lang="en-ZA" sz="1600" dirty="0" smtClean="0">
                <a:latin typeface="Arial" panose="020B0604020202020204" pitchFamily="34" charset="0"/>
                <a:cs typeface="Arial" panose="020B0604020202020204" pitchFamily="34" charset="0"/>
              </a:rPr>
              <a:t>Employer </a:t>
            </a:r>
            <a:r>
              <a:rPr lang="en-ZA" sz="1600" dirty="0">
                <a:latin typeface="Arial" panose="020B0604020202020204" pitchFamily="34" charset="0"/>
                <a:cs typeface="Arial" panose="020B0604020202020204" pitchFamily="34" charset="0"/>
              </a:rPr>
              <a:t>must institute measures, consistent with the OHSA </a:t>
            </a:r>
            <a:r>
              <a:rPr lang="en-ZA" sz="1600" b="1" dirty="0">
                <a:latin typeface="Arial" panose="020B0604020202020204" pitchFamily="34" charset="0"/>
                <a:cs typeface="Arial" panose="020B0604020202020204" pitchFamily="34" charset="0"/>
              </a:rPr>
              <a:t>to ensure protection for employees against harassment and violence</a:t>
            </a:r>
            <a:r>
              <a:rPr lang="en-ZA" sz="1600" dirty="0">
                <a:latin typeface="Arial" panose="020B0604020202020204" pitchFamily="34" charset="0"/>
                <a:cs typeface="Arial" panose="020B0604020202020204" pitchFamily="34" charset="0"/>
              </a:rPr>
              <a:t>.</a:t>
            </a:r>
          </a:p>
          <a:p>
            <a:pPr marL="361950" indent="0">
              <a:buNone/>
            </a:pPr>
            <a:endParaRPr lang="en-ZA" sz="1400" b="1" dirty="0">
              <a:latin typeface="Arial" panose="020B0604020202020204" pitchFamily="34" charset="0"/>
              <a:cs typeface="Arial" panose="020B0604020202020204" pitchFamily="34" charset="0"/>
            </a:endParaRPr>
          </a:p>
          <a:p>
            <a:pPr marL="0" indent="0">
              <a:buNone/>
            </a:pPr>
            <a:endParaRPr lang="en-ZA" sz="2400" dirty="0">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p>
            <a:pPr>
              <a:defRPr/>
            </a:pPr>
            <a:fld id="{74F6D1B6-9D35-E142-A6DF-6611F51E2618}" type="slidenum">
              <a:rPr lang="en-US" altLang="en-US" smtClean="0"/>
              <a:pPr>
                <a:defRPr/>
              </a:pPr>
              <a:t>15</a:t>
            </a:fld>
            <a:endParaRPr lang="en-US" altLang="en-US" dirty="0"/>
          </a:p>
        </p:txBody>
      </p:sp>
    </p:spTree>
    <p:extLst>
      <p:ext uri="{BB962C8B-B14F-4D97-AF65-F5344CB8AC3E}">
        <p14:creationId xmlns:p14="http://schemas.microsoft.com/office/powerpoint/2010/main" val="1126246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38125" y="1400175"/>
            <a:ext cx="8648700" cy="2200275"/>
          </a:xfrm>
        </p:spPr>
        <p:txBody>
          <a:bodyPr/>
          <a:lstStyle/>
          <a:p>
            <a:r>
              <a:rPr lang="en-ZA" sz="2800" b="1" dirty="0" smtClean="0">
                <a:latin typeface="Arial" panose="020B0604020202020204" pitchFamily="34" charset="0"/>
                <a:cs typeface="Arial" panose="020B0604020202020204" pitchFamily="34" charset="0"/>
              </a:rPr>
              <a:t>EEA DRAFT CODE OF GOOD PRACTICE ON THE PREVENTION AND ELIMINATION OF HARASSMENT IN THE WORKPLACE</a:t>
            </a:r>
            <a:endParaRPr lang="en-ZA" sz="2800" b="1" dirty="0">
              <a:latin typeface="Arial" panose="020B0604020202020204" pitchFamily="34" charset="0"/>
              <a:cs typeface="Arial" panose="020B0604020202020204" pitchFamily="34" charset="0"/>
            </a:endParaRPr>
          </a:p>
        </p:txBody>
      </p:sp>
      <p:sp>
        <p:nvSpPr>
          <p:cNvPr id="6" name="Subtitle 5"/>
          <p:cNvSpPr>
            <a:spLocks noGrp="1"/>
          </p:cNvSpPr>
          <p:nvPr>
            <p:ph type="subTitle" idx="1"/>
          </p:nvPr>
        </p:nvSpPr>
        <p:spPr>
          <a:xfrm>
            <a:off x="1371599" y="4276725"/>
            <a:ext cx="6619875" cy="1485899"/>
          </a:xfrm>
        </p:spPr>
        <p:txBody>
          <a:bodyPr/>
          <a:lstStyle/>
          <a:p>
            <a:r>
              <a:rPr lang="en-ZA" sz="2400" b="1" dirty="0" smtClean="0">
                <a:solidFill>
                  <a:schemeClr val="tx1"/>
                </a:solidFill>
                <a:latin typeface="Arial" panose="020B0604020202020204" pitchFamily="34" charset="0"/>
                <a:cs typeface="Arial" panose="020B0604020202020204" pitchFamily="34" charset="0"/>
              </a:rPr>
              <a:t>Published for public comments on 20 August 2020 &amp; tabled in NEDLAC on 30 March 2021</a:t>
            </a:r>
            <a:endParaRPr lang="en-ZA" sz="2400" b="1"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8CEAC414-3863-0A4F-922A-7C0CD46505DF}" type="slidenum">
              <a:rPr lang="en-US" altLang="en-US" smtClean="0"/>
              <a:pPr>
                <a:defRPr/>
              </a:pPr>
              <a:t>16</a:t>
            </a:fld>
            <a:endParaRPr lang="en-US" altLang="en-US" dirty="0"/>
          </a:p>
        </p:txBody>
      </p:sp>
    </p:spTree>
    <p:extLst>
      <p:ext uri="{BB962C8B-B14F-4D97-AF65-F5344CB8AC3E}">
        <p14:creationId xmlns:p14="http://schemas.microsoft.com/office/powerpoint/2010/main" val="25331417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39393-0E41-4DF7-93DB-FB2D403AC196}"/>
              </a:ext>
            </a:extLst>
          </p:cNvPr>
          <p:cNvSpPr>
            <a:spLocks noGrp="1"/>
          </p:cNvSpPr>
          <p:nvPr>
            <p:ph type="title"/>
          </p:nvPr>
        </p:nvSpPr>
        <p:spPr>
          <a:xfrm>
            <a:off x="457199" y="274638"/>
            <a:ext cx="8372475" cy="1020988"/>
          </a:xfrm>
        </p:spPr>
        <p:txBody>
          <a:bodyPr/>
          <a:lstStyle/>
          <a:p>
            <a:pPr>
              <a:defRPr/>
            </a:pPr>
            <a:r>
              <a:rPr lang="en-ZA" sz="3200" b="1" dirty="0" smtClean="0">
                <a:latin typeface="Arial" panose="020B0604020202020204" pitchFamily="34" charset="0"/>
                <a:cs typeface="Arial" panose="020B0604020202020204" pitchFamily="34" charset="0"/>
              </a:rPr>
              <a:t>Objectives of the Draft Code</a:t>
            </a:r>
            <a:endParaRPr lang="en-ZA" sz="3200" b="1" dirty="0">
              <a:latin typeface="Arial" panose="020B0604020202020204" pitchFamily="34" charset="0"/>
              <a:cs typeface="Arial" panose="020B0604020202020204" pitchFamily="34" charset="0"/>
            </a:endParaRPr>
          </a:p>
        </p:txBody>
      </p:sp>
      <p:sp>
        <p:nvSpPr>
          <p:cNvPr id="7171" name="Slide Number Placeholder 3">
            <a:extLst>
              <a:ext uri="{FF2B5EF4-FFF2-40B4-BE49-F238E27FC236}">
                <a16:creationId xmlns:a16="http://schemas.microsoft.com/office/drawing/2014/main" id="{12BF93ED-8F27-4AD0-A622-83C4D2227AD5}"/>
              </a:ext>
            </a:extLst>
          </p:cNvPr>
          <p:cNvSpPr>
            <a:spLocks noGrp="1"/>
          </p:cNvSpPr>
          <p:nvPr>
            <p:ph type="sldNum" sz="quarter" idx="12"/>
          </p:nvPr>
        </p:nvSpPr>
        <p:spPr bwMode="auto">
          <a:xfrm>
            <a:off x="6553200" y="5905500"/>
            <a:ext cx="2066925" cy="815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E0A3A7BB-585D-4D35-84BB-5A34C18EE61D}" type="slidenum">
              <a:rPr lang="en-US" altLang="en-US" sz="1200">
                <a:solidFill>
                  <a:srgbClr val="898989"/>
                </a:solidFill>
              </a:rPr>
              <a:pPr>
                <a:spcBef>
                  <a:spcPct val="0"/>
                </a:spcBef>
                <a:buFontTx/>
                <a:buNone/>
              </a:pPr>
              <a:t>17</a:t>
            </a:fld>
            <a:endParaRPr lang="en-US" altLang="en-US" sz="1200" dirty="0">
              <a:solidFill>
                <a:srgbClr val="898989"/>
              </a:solidFill>
            </a:endParaRPr>
          </a:p>
        </p:txBody>
      </p:sp>
      <p:sp>
        <p:nvSpPr>
          <p:cNvPr id="5" name="Rectangle 4">
            <a:extLst>
              <a:ext uri="{FF2B5EF4-FFF2-40B4-BE49-F238E27FC236}">
                <a16:creationId xmlns:a16="http://schemas.microsoft.com/office/drawing/2014/main" id="{205EE9F2-BE4F-4D29-90FE-205659915B7D}"/>
              </a:ext>
            </a:extLst>
          </p:cNvPr>
          <p:cNvSpPr>
            <a:spLocks noGrp="1" noChangeArrowheads="1"/>
          </p:cNvSpPr>
          <p:nvPr>
            <p:ph idx="1"/>
          </p:nvPr>
        </p:nvSpPr>
        <p:spPr>
          <a:xfrm>
            <a:off x="209550" y="1381125"/>
            <a:ext cx="8686800" cy="5238750"/>
          </a:xfrm>
        </p:spPr>
        <p:txBody>
          <a:bodyPr/>
          <a:lstStyle/>
          <a:p>
            <a:pPr marL="457200" lvl="1" indent="-457200">
              <a:buFont typeface="Arial" panose="020B0604020202020204" pitchFamily="34" charset="0"/>
              <a:buChar char="•"/>
            </a:pPr>
            <a:r>
              <a:rPr lang="en-ZA" sz="1800" b="1" dirty="0" smtClean="0">
                <a:latin typeface="Arial" panose="020B0604020202020204" pitchFamily="34" charset="0"/>
                <a:cs typeface="Arial" panose="020B0604020202020204" pitchFamily="34" charset="0"/>
              </a:rPr>
              <a:t>Objectives </a:t>
            </a:r>
            <a:r>
              <a:rPr lang="en-ZA" sz="1800" b="1" dirty="0">
                <a:latin typeface="Arial" panose="020B0604020202020204" pitchFamily="34" charset="0"/>
                <a:cs typeface="Arial" panose="020B0604020202020204" pitchFamily="34" charset="0"/>
              </a:rPr>
              <a:t>of this Code </a:t>
            </a:r>
            <a:r>
              <a:rPr lang="en-ZA" sz="1800" b="1" dirty="0" smtClean="0">
                <a:latin typeface="Arial" panose="020B0604020202020204" pitchFamily="34" charset="0"/>
                <a:cs typeface="Arial" panose="020B0604020202020204" pitchFamily="34" charset="0"/>
              </a:rPr>
              <a:t>are to:</a:t>
            </a:r>
          </a:p>
          <a:p>
            <a:pPr marL="0" lvl="1" indent="0">
              <a:buNone/>
            </a:pPr>
            <a:endParaRPr lang="en-ZA" sz="1800" dirty="0" smtClean="0">
              <a:latin typeface="Arial" panose="020B0604020202020204" pitchFamily="34" charset="0"/>
              <a:cs typeface="Arial" panose="020B0604020202020204" pitchFamily="34" charset="0"/>
            </a:endParaRPr>
          </a:p>
          <a:p>
            <a:pPr marL="714375" lvl="1" indent="-352425">
              <a:buFont typeface="Wingdings" panose="05000000000000000000" pitchFamily="2" charset="2"/>
              <a:buChar char="ü"/>
            </a:pPr>
            <a:r>
              <a:rPr lang="en-ZA" sz="1800" dirty="0" smtClean="0">
                <a:latin typeface="Arial" panose="020B0604020202020204" pitchFamily="34" charset="0"/>
                <a:cs typeface="Arial" panose="020B0604020202020204" pitchFamily="34" charset="0"/>
              </a:rPr>
              <a:t>eliminate </a:t>
            </a:r>
            <a:r>
              <a:rPr lang="en-ZA" sz="1800" dirty="0">
                <a:latin typeface="Arial" panose="020B0604020202020204" pitchFamily="34" charset="0"/>
                <a:cs typeface="Arial" panose="020B0604020202020204" pitchFamily="34" charset="0"/>
              </a:rPr>
              <a:t>the harassment of employees in the workplace, while </a:t>
            </a:r>
            <a:r>
              <a:rPr lang="en-ZA" sz="1800" b="1" dirty="0">
                <a:latin typeface="Arial" panose="020B0604020202020204" pitchFamily="34" charset="0"/>
                <a:cs typeface="Arial" panose="020B0604020202020204" pitchFamily="34" charset="0"/>
              </a:rPr>
              <a:t>working or engaged in work-related </a:t>
            </a:r>
            <a:r>
              <a:rPr lang="en-ZA" sz="1800" b="1" dirty="0" smtClean="0">
                <a:latin typeface="Arial" panose="020B0604020202020204" pitchFamily="34" charset="0"/>
                <a:cs typeface="Arial" panose="020B0604020202020204" pitchFamily="34" charset="0"/>
              </a:rPr>
              <a:t>activities</a:t>
            </a:r>
            <a:r>
              <a:rPr lang="en-ZA" sz="1800" dirty="0" smtClean="0">
                <a:latin typeface="Arial" panose="020B0604020202020204" pitchFamily="34" charset="0"/>
                <a:cs typeface="Arial" panose="020B0604020202020204" pitchFamily="34" charset="0"/>
              </a:rPr>
              <a:t>;</a:t>
            </a:r>
          </a:p>
          <a:p>
            <a:pPr marL="361950" lvl="1" indent="0">
              <a:buNone/>
            </a:pPr>
            <a:endParaRPr lang="en-ZA" sz="1800" dirty="0">
              <a:latin typeface="Arial" panose="020B0604020202020204" pitchFamily="34" charset="0"/>
              <a:cs typeface="Arial" panose="020B0604020202020204" pitchFamily="34" charset="0"/>
            </a:endParaRPr>
          </a:p>
          <a:p>
            <a:pPr indent="19050">
              <a:buFont typeface="Wingdings" panose="05000000000000000000" pitchFamily="2" charset="2"/>
              <a:buChar char="ü"/>
            </a:pPr>
            <a:r>
              <a:rPr lang="en-ZA" sz="1800" dirty="0">
                <a:latin typeface="Arial" panose="020B0604020202020204" pitchFamily="34" charset="0"/>
                <a:cs typeface="Arial" panose="020B0604020202020204" pitchFamily="34" charset="0"/>
              </a:rPr>
              <a:t> </a:t>
            </a:r>
            <a:r>
              <a:rPr lang="en-ZA" sz="1800" dirty="0" smtClean="0">
                <a:latin typeface="Arial" panose="020B0604020202020204" pitchFamily="34" charset="0"/>
                <a:cs typeface="Arial" panose="020B0604020202020204" pitchFamily="34" charset="0"/>
              </a:rPr>
              <a:t>  provide </a:t>
            </a:r>
            <a:r>
              <a:rPr lang="en-ZA" sz="1800" dirty="0">
                <a:latin typeface="Arial" panose="020B0604020202020204" pitchFamily="34" charset="0"/>
                <a:cs typeface="Arial" panose="020B0604020202020204" pitchFamily="34" charset="0"/>
              </a:rPr>
              <a:t>guidelines –</a:t>
            </a:r>
          </a:p>
          <a:p>
            <a:pPr marL="1076325" lvl="2" indent="-361950">
              <a:buFont typeface="Courier New" panose="02070309020205020404" pitchFamily="49" charset="0"/>
              <a:buChar char="o"/>
            </a:pPr>
            <a:r>
              <a:rPr lang="en-ZA" sz="1800" dirty="0" smtClean="0">
                <a:latin typeface="Arial" panose="020B0604020202020204" pitchFamily="34" charset="0"/>
                <a:cs typeface="Arial" panose="020B0604020202020204" pitchFamily="34" charset="0"/>
              </a:rPr>
              <a:t>to </a:t>
            </a:r>
            <a:r>
              <a:rPr lang="en-ZA" sz="1800" dirty="0">
                <a:latin typeface="Arial" panose="020B0604020202020204" pitchFamily="34" charset="0"/>
                <a:cs typeface="Arial" panose="020B0604020202020204" pitchFamily="34" charset="0"/>
              </a:rPr>
              <a:t>employers, and employees on the prevention and elimination of harassment, as a </a:t>
            </a:r>
            <a:r>
              <a:rPr lang="en-ZA" sz="1800" b="1" dirty="0">
                <a:latin typeface="Arial" panose="020B0604020202020204" pitchFamily="34" charset="0"/>
                <a:cs typeface="Arial" panose="020B0604020202020204" pitchFamily="34" charset="0"/>
              </a:rPr>
              <a:t>form of unfair discrimination</a:t>
            </a:r>
            <a:r>
              <a:rPr lang="en-ZA" sz="1800" dirty="0">
                <a:latin typeface="Arial" panose="020B0604020202020204" pitchFamily="34" charset="0"/>
                <a:cs typeface="Arial" panose="020B0604020202020204" pitchFamily="34" charset="0"/>
              </a:rPr>
              <a:t>, in the workplace; and</a:t>
            </a:r>
          </a:p>
          <a:p>
            <a:pPr marL="714375" indent="0">
              <a:buNone/>
            </a:pPr>
            <a:endParaRPr lang="en-ZA" sz="1800" dirty="0">
              <a:latin typeface="Arial" panose="020B0604020202020204" pitchFamily="34" charset="0"/>
              <a:cs typeface="Arial" panose="020B0604020202020204" pitchFamily="34" charset="0"/>
            </a:endParaRPr>
          </a:p>
          <a:p>
            <a:pPr marL="1076325" lvl="2" indent="-361950">
              <a:buFont typeface="Courier New" panose="02070309020205020404" pitchFamily="49" charset="0"/>
              <a:buChar char="o"/>
            </a:pPr>
            <a:r>
              <a:rPr lang="en-ZA" sz="1800" dirty="0">
                <a:latin typeface="Arial" panose="020B0604020202020204" pitchFamily="34" charset="0"/>
                <a:cs typeface="Arial" panose="020B0604020202020204" pitchFamily="34" charset="0"/>
              </a:rPr>
              <a:t>on </a:t>
            </a:r>
            <a:r>
              <a:rPr lang="en-ZA" sz="1800" b="1" dirty="0">
                <a:latin typeface="Arial" panose="020B0604020202020204" pitchFamily="34" charset="0"/>
                <a:cs typeface="Arial" panose="020B0604020202020204" pitchFamily="34" charset="0"/>
              </a:rPr>
              <a:t>human resources policies, procedures and practices </a:t>
            </a:r>
            <a:r>
              <a:rPr lang="en-ZA" sz="1800" dirty="0">
                <a:latin typeface="Arial" panose="020B0604020202020204" pitchFamily="34" charset="0"/>
                <a:cs typeface="Arial" panose="020B0604020202020204" pitchFamily="34" charset="0"/>
              </a:rPr>
              <a:t>related to harassment and appropriate procedures to deal with harassment and prevent its recurrence</a:t>
            </a:r>
            <a:r>
              <a:rPr lang="en-ZA" sz="1800" dirty="0" smtClean="0">
                <a:latin typeface="Arial" panose="020B0604020202020204" pitchFamily="34" charset="0"/>
                <a:cs typeface="Arial" panose="020B0604020202020204" pitchFamily="34" charset="0"/>
              </a:rPr>
              <a:t>.</a:t>
            </a:r>
          </a:p>
          <a:p>
            <a:pPr marL="714375" lvl="2" indent="0">
              <a:buNone/>
            </a:pPr>
            <a:endParaRPr lang="en-ZA" sz="1800" dirty="0">
              <a:latin typeface="Arial" panose="020B0604020202020204" pitchFamily="34" charset="0"/>
              <a:cs typeface="Arial" panose="020B0604020202020204" pitchFamily="34" charset="0"/>
            </a:endParaRPr>
          </a:p>
          <a:p>
            <a:pPr marL="714375" indent="-352425">
              <a:buFont typeface="Wingdings" panose="05000000000000000000" pitchFamily="2" charset="2"/>
              <a:buChar char="ü"/>
            </a:pPr>
            <a:r>
              <a:rPr lang="en-ZA" sz="1800" dirty="0" smtClean="0">
                <a:latin typeface="Arial" panose="020B0604020202020204" pitchFamily="34" charset="0"/>
                <a:cs typeface="Arial" panose="020B0604020202020204" pitchFamily="34" charset="0"/>
              </a:rPr>
              <a:t>encourage </a:t>
            </a:r>
            <a:r>
              <a:rPr lang="en-ZA" sz="1800" dirty="0">
                <a:latin typeface="Arial" panose="020B0604020202020204" pitchFamily="34" charset="0"/>
                <a:cs typeface="Arial" panose="020B0604020202020204" pitchFamily="34" charset="0"/>
              </a:rPr>
              <a:t>and </a:t>
            </a:r>
            <a:r>
              <a:rPr lang="en-ZA" sz="1800" dirty="0" smtClean="0">
                <a:latin typeface="Arial" panose="020B0604020202020204" pitchFamily="34" charset="0"/>
                <a:cs typeface="Arial" panose="020B0604020202020204" pitchFamily="34" charset="0"/>
              </a:rPr>
              <a:t>promote </a:t>
            </a:r>
            <a:r>
              <a:rPr lang="en-ZA" sz="1800" dirty="0">
                <a:latin typeface="Arial" panose="020B0604020202020204" pitchFamily="34" charset="0"/>
                <a:cs typeface="Arial" panose="020B0604020202020204" pitchFamily="34" charset="0"/>
              </a:rPr>
              <a:t>the </a:t>
            </a:r>
            <a:r>
              <a:rPr lang="en-ZA" sz="1800" b="1" dirty="0">
                <a:latin typeface="Arial" panose="020B0604020202020204" pitchFamily="34" charset="0"/>
                <a:cs typeface="Arial" panose="020B0604020202020204" pitchFamily="34" charset="0"/>
              </a:rPr>
              <a:t>development and implementation of policies, practices and procedures</a:t>
            </a:r>
            <a:r>
              <a:rPr lang="en-ZA" sz="1800" dirty="0">
                <a:latin typeface="Arial" panose="020B0604020202020204" pitchFamily="34" charset="0"/>
                <a:cs typeface="Arial" panose="020B0604020202020204" pitchFamily="34" charset="0"/>
              </a:rPr>
              <a:t> that will lead to the creation of workplaces that are free of </a:t>
            </a:r>
            <a:r>
              <a:rPr lang="en-ZA" sz="1800" dirty="0" smtClean="0">
                <a:latin typeface="Arial" panose="020B0604020202020204" pitchFamily="34" charset="0"/>
                <a:cs typeface="Arial" panose="020B0604020202020204" pitchFamily="34" charset="0"/>
              </a:rPr>
              <a:t>harassment.</a:t>
            </a:r>
            <a:endParaRPr lang="en-ZA" sz="1800" dirty="0">
              <a:latin typeface="Arial" panose="020B0604020202020204" pitchFamily="34" charset="0"/>
              <a:cs typeface="Arial" panose="020B0604020202020204" pitchFamily="34" charset="0"/>
            </a:endParaRPr>
          </a:p>
          <a:p>
            <a:pPr defTabSz="914400" eaLnBrk="1" fontAlgn="auto" hangingPunct="1">
              <a:lnSpc>
                <a:spcPct val="120000"/>
              </a:lnSpc>
              <a:spcBef>
                <a:spcPts val="0"/>
              </a:spcBef>
              <a:spcAft>
                <a:spcPts val="0"/>
              </a:spcAft>
              <a:buFont typeface="Wingdings" panose="05000000000000000000" pitchFamily="2" charset="2"/>
              <a:buChar char="Ø"/>
              <a:defRPr/>
            </a:pPr>
            <a:endParaRPr lang="en-GB" sz="2000" b="1" kern="0" dirty="0"/>
          </a:p>
        </p:txBody>
      </p:sp>
    </p:spTree>
    <p:extLst>
      <p:ext uri="{BB962C8B-B14F-4D97-AF65-F5344CB8AC3E}">
        <p14:creationId xmlns:p14="http://schemas.microsoft.com/office/powerpoint/2010/main" val="27175690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50" y="274638"/>
            <a:ext cx="8229600" cy="1041400"/>
          </a:xfrm>
        </p:spPr>
        <p:txBody>
          <a:bodyPr/>
          <a:lstStyle/>
          <a:p>
            <a:r>
              <a:rPr lang="en-ZA" sz="3200" b="1" dirty="0" smtClean="0">
                <a:latin typeface="Arial" panose="020B0604020202020204" pitchFamily="34" charset="0"/>
                <a:cs typeface="Arial" panose="020B0604020202020204" pitchFamily="34" charset="0"/>
              </a:rPr>
              <a:t>Application of the Draft Code</a:t>
            </a:r>
            <a:endParaRPr lang="en-ZA"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19075" y="1316038"/>
            <a:ext cx="8715375" cy="5303837"/>
          </a:xfrm>
        </p:spPr>
        <p:txBody>
          <a:bodyPr/>
          <a:lstStyle/>
          <a:p>
            <a:r>
              <a:rPr lang="en-ZA" sz="1800" b="1" dirty="0">
                <a:latin typeface="Arial" panose="020B0604020202020204" pitchFamily="34" charset="0"/>
                <a:cs typeface="Arial" panose="020B0604020202020204" pitchFamily="34" charset="0"/>
              </a:rPr>
              <a:t>Code applies to all employers and employees, as provided for in the Employment Equity Act</a:t>
            </a:r>
            <a:r>
              <a:rPr lang="en-ZA" sz="1800" dirty="0" smtClean="0">
                <a:latin typeface="Arial" panose="020B0604020202020204" pitchFamily="34" charset="0"/>
                <a:cs typeface="Arial" panose="020B0604020202020204" pitchFamily="34" charset="0"/>
              </a:rPr>
              <a:t>.  “Employees” includes applicants for employment.</a:t>
            </a:r>
          </a:p>
          <a:p>
            <a:pPr marL="0" indent="0">
              <a:buNone/>
            </a:pPr>
            <a:endParaRPr lang="en-ZA" sz="1800" dirty="0" smtClean="0">
              <a:latin typeface="Arial" panose="020B0604020202020204" pitchFamily="34" charset="0"/>
              <a:cs typeface="Arial" panose="020B0604020202020204" pitchFamily="34" charset="0"/>
            </a:endParaRPr>
          </a:p>
          <a:p>
            <a:r>
              <a:rPr lang="en-ZA" sz="1800" dirty="0" smtClean="0">
                <a:latin typeface="Arial" panose="020B0604020202020204" pitchFamily="34" charset="0"/>
                <a:cs typeface="Arial" panose="020B0604020202020204" pitchFamily="34" charset="0"/>
              </a:rPr>
              <a:t>Although </a:t>
            </a:r>
            <a:r>
              <a:rPr lang="en-ZA" sz="1800" dirty="0">
                <a:latin typeface="Arial" panose="020B0604020202020204" pitchFamily="34" charset="0"/>
                <a:cs typeface="Arial" panose="020B0604020202020204" pitchFamily="34" charset="0"/>
              </a:rPr>
              <a:t>this Code applies to the </a:t>
            </a:r>
            <a:r>
              <a:rPr lang="en-ZA" sz="1800" b="1" dirty="0">
                <a:latin typeface="Arial" panose="020B0604020202020204" pitchFamily="34" charset="0"/>
                <a:cs typeface="Arial" panose="020B0604020202020204" pitchFamily="34" charset="0"/>
              </a:rPr>
              <a:t>working environment</a:t>
            </a:r>
            <a:r>
              <a:rPr lang="en-ZA" sz="1800" dirty="0">
                <a:latin typeface="Arial" panose="020B0604020202020204" pitchFamily="34" charset="0"/>
                <a:cs typeface="Arial" panose="020B0604020202020204" pitchFamily="34" charset="0"/>
              </a:rPr>
              <a:t> </a:t>
            </a:r>
            <a:r>
              <a:rPr lang="en-ZA" sz="1800" dirty="0" smtClean="0">
                <a:latin typeface="Arial" panose="020B0604020202020204" pitchFamily="34" charset="0"/>
                <a:cs typeface="Arial" panose="020B0604020202020204" pitchFamily="34" charset="0"/>
              </a:rPr>
              <a:t> - </a:t>
            </a:r>
            <a:r>
              <a:rPr lang="en-ZA" sz="1800" dirty="0">
                <a:latin typeface="Arial" panose="020B0604020202020204" pitchFamily="34" charset="0"/>
                <a:cs typeface="Arial" panose="020B0604020202020204" pitchFamily="34" charset="0"/>
              </a:rPr>
              <a:t>perpetrators and victims of harassment may include</a:t>
            </a:r>
            <a:r>
              <a:rPr lang="en-ZA" sz="1800" dirty="0" smtClean="0">
                <a:latin typeface="Arial" panose="020B0604020202020204" pitchFamily="34" charset="0"/>
                <a:cs typeface="Arial" panose="020B0604020202020204" pitchFamily="34" charset="0"/>
              </a:rPr>
              <a:t>:</a:t>
            </a:r>
          </a:p>
          <a:p>
            <a:pPr marL="0" indent="0">
              <a:buNone/>
            </a:pPr>
            <a:endParaRPr lang="en-ZA" sz="1800" dirty="0">
              <a:latin typeface="Arial" panose="020B0604020202020204" pitchFamily="34" charset="0"/>
              <a:cs typeface="Arial" panose="020B0604020202020204" pitchFamily="34" charset="0"/>
            </a:endParaRPr>
          </a:p>
          <a:p>
            <a:pPr marL="714375" lvl="2" indent="-352425">
              <a:buFont typeface="Wingdings" panose="05000000000000000000" pitchFamily="2" charset="2"/>
              <a:buChar char="ü"/>
            </a:pPr>
            <a:r>
              <a:rPr lang="en-ZA" sz="1800" dirty="0" smtClean="0">
                <a:latin typeface="Arial" panose="020B0604020202020204" pitchFamily="34" charset="0"/>
                <a:cs typeface="Arial" panose="020B0604020202020204" pitchFamily="34" charset="0"/>
              </a:rPr>
              <a:t>Owners; employers; managers;  supervisors; </a:t>
            </a:r>
          </a:p>
          <a:p>
            <a:pPr marL="361950" lvl="2" indent="0">
              <a:buNone/>
            </a:pPr>
            <a:r>
              <a:rPr lang="en-ZA" sz="1800" dirty="0" smtClean="0">
                <a:latin typeface="Arial" panose="020B0604020202020204" pitchFamily="34" charset="0"/>
                <a:cs typeface="Arial" panose="020B0604020202020204" pitchFamily="34" charset="0"/>
              </a:rPr>
              <a:t> </a:t>
            </a:r>
          </a:p>
          <a:p>
            <a:pPr marL="714375" lvl="2" indent="-352425">
              <a:buFont typeface="Wingdings" panose="05000000000000000000" pitchFamily="2" charset="2"/>
              <a:buChar char="ü"/>
            </a:pPr>
            <a:r>
              <a:rPr lang="en-ZA" sz="1800" dirty="0" smtClean="0">
                <a:latin typeface="Arial" panose="020B0604020202020204" pitchFamily="34" charset="0"/>
                <a:cs typeface="Arial" panose="020B0604020202020204" pitchFamily="34" charset="0"/>
              </a:rPr>
              <a:t>employees;  job </a:t>
            </a:r>
            <a:r>
              <a:rPr lang="en-ZA" sz="1800" dirty="0">
                <a:latin typeface="Arial" panose="020B0604020202020204" pitchFamily="34" charset="0"/>
                <a:cs typeface="Arial" panose="020B0604020202020204" pitchFamily="34" charset="0"/>
              </a:rPr>
              <a:t>seekers and job </a:t>
            </a:r>
            <a:r>
              <a:rPr lang="en-ZA" sz="1800" dirty="0" smtClean="0">
                <a:latin typeface="Arial" panose="020B0604020202020204" pitchFamily="34" charset="0"/>
                <a:cs typeface="Arial" panose="020B0604020202020204" pitchFamily="34" charset="0"/>
              </a:rPr>
              <a:t>applicants; </a:t>
            </a:r>
          </a:p>
          <a:p>
            <a:pPr marL="361950" lvl="2" indent="0">
              <a:buNone/>
            </a:pPr>
            <a:endParaRPr lang="en-ZA" sz="1800" dirty="0" smtClean="0">
              <a:latin typeface="Arial" panose="020B0604020202020204" pitchFamily="34" charset="0"/>
              <a:cs typeface="Arial" panose="020B0604020202020204" pitchFamily="34" charset="0"/>
            </a:endParaRPr>
          </a:p>
          <a:p>
            <a:pPr marL="714375" lvl="2" indent="-352425">
              <a:buFont typeface="Wingdings" panose="05000000000000000000" pitchFamily="2" charset="2"/>
              <a:buChar char="ü"/>
            </a:pPr>
            <a:r>
              <a:rPr lang="en-ZA" sz="1800" dirty="0" smtClean="0">
                <a:latin typeface="Arial" panose="020B0604020202020204" pitchFamily="34" charset="0"/>
                <a:cs typeface="Arial" panose="020B0604020202020204" pitchFamily="34" charset="0"/>
              </a:rPr>
              <a:t>persons </a:t>
            </a:r>
            <a:r>
              <a:rPr lang="en-ZA" sz="1800" dirty="0">
                <a:latin typeface="Arial" panose="020B0604020202020204" pitchFamily="34" charset="0"/>
                <a:cs typeface="Arial" panose="020B0604020202020204" pitchFamily="34" charset="0"/>
              </a:rPr>
              <a:t>in training including interns, apprentices and persons on </a:t>
            </a:r>
            <a:r>
              <a:rPr lang="en-ZA" sz="1800" dirty="0" smtClean="0">
                <a:latin typeface="Arial" panose="020B0604020202020204" pitchFamily="34" charset="0"/>
                <a:cs typeface="Arial" panose="020B0604020202020204" pitchFamily="34" charset="0"/>
              </a:rPr>
              <a:t>learnerships;</a:t>
            </a:r>
          </a:p>
          <a:p>
            <a:pPr marL="361950" lvl="2" indent="0">
              <a:buNone/>
            </a:pPr>
            <a:endParaRPr lang="en-ZA" sz="1800" dirty="0" smtClean="0">
              <a:latin typeface="Arial" panose="020B0604020202020204" pitchFamily="34" charset="0"/>
              <a:cs typeface="Arial" panose="020B0604020202020204" pitchFamily="34" charset="0"/>
            </a:endParaRPr>
          </a:p>
          <a:p>
            <a:pPr marL="714375" lvl="2" indent="-352425">
              <a:buFont typeface="Wingdings" panose="05000000000000000000" pitchFamily="2" charset="2"/>
              <a:buChar char="ü"/>
            </a:pPr>
            <a:r>
              <a:rPr lang="en-ZA" sz="1800" dirty="0" smtClean="0">
                <a:latin typeface="Arial" panose="020B0604020202020204" pitchFamily="34" charset="0"/>
                <a:cs typeface="Arial" panose="020B0604020202020204" pitchFamily="34" charset="0"/>
              </a:rPr>
              <a:t>clients; suppliers;  contractors</a:t>
            </a:r>
            <a:r>
              <a:rPr lang="en-ZA" sz="1800" dirty="0">
                <a:latin typeface="Arial" panose="020B0604020202020204" pitchFamily="34" charset="0"/>
                <a:cs typeface="Arial" panose="020B0604020202020204" pitchFamily="34" charset="0"/>
              </a:rPr>
              <a:t>; </a:t>
            </a:r>
            <a:r>
              <a:rPr lang="en-ZA" sz="1800" dirty="0" smtClean="0">
                <a:latin typeface="Arial" panose="020B0604020202020204" pitchFamily="34" charset="0"/>
                <a:cs typeface="Arial" panose="020B0604020202020204" pitchFamily="34" charset="0"/>
              </a:rPr>
              <a:t>and</a:t>
            </a:r>
          </a:p>
          <a:p>
            <a:pPr marL="361950" lvl="2" indent="0">
              <a:buNone/>
            </a:pPr>
            <a:endParaRPr lang="en-ZA" sz="1800" dirty="0" smtClean="0">
              <a:latin typeface="Arial" panose="020B0604020202020204" pitchFamily="34" charset="0"/>
              <a:cs typeface="Arial" panose="020B0604020202020204" pitchFamily="34" charset="0"/>
            </a:endParaRPr>
          </a:p>
          <a:p>
            <a:pPr marL="714375" lvl="2" indent="-352425">
              <a:buFont typeface="Wingdings" panose="05000000000000000000" pitchFamily="2" charset="2"/>
              <a:buChar char="ü"/>
            </a:pPr>
            <a:r>
              <a:rPr lang="en-ZA" sz="1800" dirty="0" smtClean="0">
                <a:latin typeface="Arial" panose="020B0604020202020204" pitchFamily="34" charset="0"/>
                <a:cs typeface="Arial" panose="020B0604020202020204" pitchFamily="34" charset="0"/>
              </a:rPr>
              <a:t>others </a:t>
            </a:r>
            <a:r>
              <a:rPr lang="en-ZA" sz="1800" dirty="0">
                <a:latin typeface="Arial" panose="020B0604020202020204" pitchFamily="34" charset="0"/>
                <a:cs typeface="Arial" panose="020B0604020202020204" pitchFamily="34" charset="0"/>
              </a:rPr>
              <a:t>having dealings with a business</a:t>
            </a:r>
            <a:r>
              <a:rPr lang="en-ZA" sz="1800" dirty="0" smtClean="0">
                <a:latin typeface="Arial" panose="020B0604020202020204" pitchFamily="34" charset="0"/>
                <a:cs typeface="Arial" panose="020B0604020202020204" pitchFamily="34" charset="0"/>
              </a:rPr>
              <a:t>.</a:t>
            </a:r>
            <a:endParaRPr lang="en-ZA"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6553200" y="5495926"/>
            <a:ext cx="1914525" cy="1225550"/>
          </a:xfrm>
        </p:spPr>
        <p:txBody>
          <a:bodyPr/>
          <a:lstStyle/>
          <a:p>
            <a:pPr>
              <a:defRPr/>
            </a:pPr>
            <a:fld id="{AC70350D-EA4B-4993-AABE-8E6C381AE3F7}" type="slidenum">
              <a:rPr lang="en-US" altLang="en-US" smtClean="0"/>
              <a:pPr>
                <a:defRPr/>
              </a:pPr>
              <a:t>18</a:t>
            </a:fld>
            <a:endParaRPr lang="en-US" altLang="en-US" dirty="0"/>
          </a:p>
        </p:txBody>
      </p:sp>
    </p:spTree>
    <p:extLst>
      <p:ext uri="{BB962C8B-B14F-4D97-AF65-F5344CB8AC3E}">
        <p14:creationId xmlns:p14="http://schemas.microsoft.com/office/powerpoint/2010/main" val="32021323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429625" cy="1012825"/>
          </a:xfrm>
        </p:spPr>
        <p:txBody>
          <a:bodyPr/>
          <a:lstStyle/>
          <a:p>
            <a:r>
              <a:rPr lang="en-ZA" sz="3200" b="1" dirty="0">
                <a:latin typeface="Arial" panose="020B0604020202020204" pitchFamily="34" charset="0"/>
                <a:cs typeface="Arial" panose="020B0604020202020204" pitchFamily="34" charset="0"/>
              </a:rPr>
              <a:t>Application of the </a:t>
            </a:r>
            <a:r>
              <a:rPr lang="en-ZA" sz="3200" b="1" dirty="0" smtClean="0">
                <a:latin typeface="Arial" panose="020B0604020202020204" pitchFamily="34" charset="0"/>
                <a:cs typeface="Arial" panose="020B0604020202020204" pitchFamily="34" charset="0"/>
              </a:rPr>
              <a:t>Draft Code Cont…</a:t>
            </a:r>
            <a:endParaRPr lang="en-ZA" sz="3200" dirty="0"/>
          </a:p>
        </p:txBody>
      </p:sp>
      <p:sp>
        <p:nvSpPr>
          <p:cNvPr id="3" name="Content Placeholder 2"/>
          <p:cNvSpPr>
            <a:spLocks noGrp="1"/>
          </p:cNvSpPr>
          <p:nvPr>
            <p:ph idx="1"/>
          </p:nvPr>
        </p:nvSpPr>
        <p:spPr>
          <a:xfrm>
            <a:off x="228600" y="1417638"/>
            <a:ext cx="8658225" cy="5173662"/>
          </a:xfrm>
        </p:spPr>
        <p:txBody>
          <a:bodyPr/>
          <a:lstStyle/>
          <a:p>
            <a:pPr marL="285750" lvl="2" indent="-285750"/>
            <a:r>
              <a:rPr lang="en-ZA" sz="1600" b="1" dirty="0" smtClean="0">
                <a:latin typeface="Arial" panose="020B0604020202020204" pitchFamily="34" charset="0"/>
                <a:cs typeface="Arial" panose="020B0604020202020204" pitchFamily="34" charset="0"/>
              </a:rPr>
              <a:t>Protection </a:t>
            </a:r>
            <a:r>
              <a:rPr lang="en-ZA" sz="1600" b="1" dirty="0">
                <a:latin typeface="Arial" panose="020B0604020202020204" pitchFamily="34" charset="0"/>
                <a:cs typeface="Arial" panose="020B0604020202020204" pitchFamily="34" charset="0"/>
              </a:rPr>
              <a:t>of employees against harassment applies in any situation in which the employee is working or is related to their work, </a:t>
            </a:r>
            <a:r>
              <a:rPr lang="en-ZA" sz="1600" b="1" dirty="0" smtClean="0">
                <a:latin typeface="Arial" panose="020B0604020202020204" pitchFamily="34" charset="0"/>
                <a:cs typeface="Arial" panose="020B0604020202020204" pitchFamily="34" charset="0"/>
              </a:rPr>
              <a:t>including, but not limited to:</a:t>
            </a:r>
            <a:endParaRPr lang="en-ZA" sz="1600" b="1" dirty="0">
              <a:latin typeface="Arial" panose="020B0604020202020204" pitchFamily="34" charset="0"/>
              <a:cs typeface="Arial" panose="020B0604020202020204" pitchFamily="34" charset="0"/>
            </a:endParaRPr>
          </a:p>
          <a:p>
            <a:pPr marL="914400" lvl="2" indent="0">
              <a:buNone/>
            </a:pPr>
            <a:endParaRPr lang="en-ZA" sz="1600" b="1" dirty="0">
              <a:latin typeface="Arial" panose="020B0604020202020204" pitchFamily="34" charset="0"/>
              <a:cs typeface="Arial" panose="020B0604020202020204" pitchFamily="34" charset="0"/>
            </a:endParaRPr>
          </a:p>
          <a:p>
            <a:pPr marL="714375" lvl="2" indent="-352425">
              <a:buFont typeface="Wingdings" panose="05000000000000000000" pitchFamily="2" charset="2"/>
              <a:buChar char="ü"/>
            </a:pPr>
            <a:r>
              <a:rPr lang="en-ZA" sz="1600" dirty="0" smtClean="0">
                <a:latin typeface="Arial" panose="020B0604020202020204" pitchFamily="34" charset="0"/>
                <a:cs typeface="Arial" panose="020B0604020202020204" pitchFamily="34" charset="0"/>
              </a:rPr>
              <a:t>the </a:t>
            </a:r>
            <a:r>
              <a:rPr lang="en-ZA" sz="1600" dirty="0">
                <a:latin typeface="Arial" panose="020B0604020202020204" pitchFamily="34" charset="0"/>
                <a:cs typeface="Arial" panose="020B0604020202020204" pitchFamily="34" charset="0"/>
              </a:rPr>
              <a:t>workplace that is </a:t>
            </a:r>
            <a:r>
              <a:rPr lang="en-ZA" sz="1600" b="1" dirty="0">
                <a:latin typeface="Arial" panose="020B0604020202020204" pitchFamily="34" charset="0"/>
                <a:cs typeface="Arial" panose="020B0604020202020204" pitchFamily="34" charset="0"/>
              </a:rPr>
              <a:t>both public and private spaces </a:t>
            </a:r>
            <a:r>
              <a:rPr lang="en-ZA" sz="1600" dirty="0">
                <a:latin typeface="Arial" panose="020B0604020202020204" pitchFamily="34" charset="0"/>
                <a:cs typeface="Arial" panose="020B0604020202020204" pitchFamily="34" charset="0"/>
              </a:rPr>
              <a:t>which are places of work, including the homes of employees who are working remotely;</a:t>
            </a:r>
          </a:p>
          <a:p>
            <a:pPr marL="714375" indent="-352425">
              <a:buNone/>
            </a:pPr>
            <a:endParaRPr lang="en-ZA" sz="1600" dirty="0">
              <a:latin typeface="Arial" panose="020B0604020202020204" pitchFamily="34" charset="0"/>
              <a:cs typeface="Arial" panose="020B0604020202020204" pitchFamily="34" charset="0"/>
            </a:endParaRPr>
          </a:p>
          <a:p>
            <a:pPr marL="714375" lvl="2" indent="-352425">
              <a:buFont typeface="Wingdings" panose="05000000000000000000" pitchFamily="2" charset="2"/>
              <a:buChar char="ü"/>
            </a:pPr>
            <a:r>
              <a:rPr lang="en-ZA" sz="1600" b="1" dirty="0">
                <a:latin typeface="Arial" panose="020B0604020202020204" pitchFamily="34" charset="0"/>
                <a:cs typeface="Arial" panose="020B0604020202020204" pitchFamily="34" charset="0"/>
              </a:rPr>
              <a:t>places where the worker </a:t>
            </a:r>
            <a:r>
              <a:rPr lang="en-ZA" sz="1600" dirty="0">
                <a:latin typeface="Arial" panose="020B0604020202020204" pitchFamily="34" charset="0"/>
                <a:cs typeface="Arial" panose="020B0604020202020204" pitchFamily="34" charset="0"/>
              </a:rPr>
              <a:t>is paid, takes a rest break or a meal, or uses sanitary, washing and changing facilities;</a:t>
            </a:r>
          </a:p>
          <a:p>
            <a:pPr marL="714375" indent="-352425">
              <a:buFont typeface="Wingdings" panose="05000000000000000000" pitchFamily="2" charset="2"/>
              <a:buChar char="ü"/>
            </a:pPr>
            <a:endParaRPr lang="en-ZA" sz="1600" dirty="0">
              <a:latin typeface="Arial" panose="020B0604020202020204" pitchFamily="34" charset="0"/>
              <a:cs typeface="Arial" panose="020B0604020202020204" pitchFamily="34" charset="0"/>
            </a:endParaRPr>
          </a:p>
          <a:p>
            <a:pPr marL="714375" lvl="2" indent="-352425">
              <a:buFont typeface="Wingdings" panose="05000000000000000000" pitchFamily="2" charset="2"/>
              <a:buChar char="ü"/>
            </a:pPr>
            <a:r>
              <a:rPr lang="en-ZA" sz="1600" b="1" dirty="0">
                <a:latin typeface="Arial" panose="020B0604020202020204" pitchFamily="34" charset="0"/>
                <a:cs typeface="Arial" panose="020B0604020202020204" pitchFamily="34" charset="0"/>
              </a:rPr>
              <a:t>work-related trips</a:t>
            </a:r>
            <a:r>
              <a:rPr lang="en-ZA" sz="1600" dirty="0">
                <a:latin typeface="Arial" panose="020B0604020202020204" pitchFamily="34" charset="0"/>
                <a:cs typeface="Arial" panose="020B0604020202020204" pitchFamily="34" charset="0"/>
              </a:rPr>
              <a:t>, travel, training, events, or social activities;</a:t>
            </a:r>
          </a:p>
          <a:p>
            <a:pPr marL="714375" indent="-352425">
              <a:buNone/>
            </a:pPr>
            <a:endParaRPr lang="en-ZA" sz="1600" dirty="0">
              <a:latin typeface="Arial" panose="020B0604020202020204" pitchFamily="34" charset="0"/>
              <a:cs typeface="Arial" panose="020B0604020202020204" pitchFamily="34" charset="0"/>
            </a:endParaRPr>
          </a:p>
          <a:p>
            <a:pPr marL="714375" lvl="2" indent="-352425">
              <a:buFont typeface="Wingdings" panose="05000000000000000000" pitchFamily="2" charset="2"/>
              <a:buChar char="ü"/>
            </a:pPr>
            <a:r>
              <a:rPr lang="en-ZA" sz="1600" b="1" dirty="0">
                <a:latin typeface="Arial" panose="020B0604020202020204" pitchFamily="34" charset="0"/>
                <a:cs typeface="Arial" panose="020B0604020202020204" pitchFamily="34" charset="0"/>
              </a:rPr>
              <a:t>work-related communications</a:t>
            </a:r>
            <a:r>
              <a:rPr lang="en-ZA" sz="1600" dirty="0">
                <a:latin typeface="Arial" panose="020B0604020202020204" pitchFamily="34" charset="0"/>
                <a:cs typeface="Arial" panose="020B0604020202020204" pitchFamily="34" charset="0"/>
              </a:rPr>
              <a:t>, including those enabled by information and communication technologies;</a:t>
            </a:r>
          </a:p>
          <a:p>
            <a:pPr marL="714375" indent="-352425">
              <a:buFont typeface="Wingdings" panose="05000000000000000000" pitchFamily="2" charset="2"/>
              <a:buChar char="ü"/>
            </a:pPr>
            <a:endParaRPr lang="en-ZA" sz="1600" dirty="0">
              <a:latin typeface="Arial" panose="020B0604020202020204" pitchFamily="34" charset="0"/>
              <a:cs typeface="Arial" panose="020B0604020202020204" pitchFamily="34" charset="0"/>
            </a:endParaRPr>
          </a:p>
          <a:p>
            <a:pPr marL="714375" lvl="2" indent="-352425">
              <a:buFont typeface="Wingdings" panose="05000000000000000000" pitchFamily="2" charset="2"/>
              <a:buChar char="ü"/>
            </a:pPr>
            <a:r>
              <a:rPr lang="en-ZA" sz="1600" dirty="0">
                <a:latin typeface="Arial" panose="020B0604020202020204" pitchFamily="34" charset="0"/>
                <a:cs typeface="Arial" panose="020B0604020202020204" pitchFamily="34" charset="0"/>
              </a:rPr>
              <a:t>in employer-provided </a:t>
            </a:r>
            <a:r>
              <a:rPr lang="en-ZA" sz="1600" b="1" dirty="0">
                <a:latin typeface="Arial" panose="020B0604020202020204" pitchFamily="34" charset="0"/>
                <a:cs typeface="Arial" panose="020B0604020202020204" pitchFamily="34" charset="0"/>
              </a:rPr>
              <a:t>accommodation</a:t>
            </a:r>
            <a:r>
              <a:rPr lang="en-ZA" sz="1600" dirty="0">
                <a:latin typeface="Arial" panose="020B0604020202020204" pitchFamily="34" charset="0"/>
                <a:cs typeface="Arial" panose="020B0604020202020204" pitchFamily="34" charset="0"/>
              </a:rPr>
              <a:t>; and</a:t>
            </a:r>
          </a:p>
          <a:p>
            <a:pPr marL="714375" indent="-352425">
              <a:buFont typeface="Wingdings" panose="05000000000000000000" pitchFamily="2" charset="2"/>
              <a:buChar char="ü"/>
            </a:pPr>
            <a:endParaRPr lang="en-ZA" sz="1600" dirty="0">
              <a:latin typeface="Arial" panose="020B0604020202020204" pitchFamily="34" charset="0"/>
              <a:cs typeface="Arial" panose="020B0604020202020204" pitchFamily="34" charset="0"/>
            </a:endParaRPr>
          </a:p>
          <a:p>
            <a:pPr marL="714375" lvl="2" indent="-352425">
              <a:buFont typeface="Wingdings" panose="05000000000000000000" pitchFamily="2" charset="2"/>
              <a:buChar char="ü"/>
            </a:pPr>
            <a:r>
              <a:rPr lang="en-ZA" sz="1600" dirty="0">
                <a:latin typeface="Arial" panose="020B0604020202020204" pitchFamily="34" charset="0"/>
                <a:cs typeface="Arial" panose="020B0604020202020204" pitchFamily="34" charset="0"/>
              </a:rPr>
              <a:t>when </a:t>
            </a:r>
            <a:r>
              <a:rPr lang="en-ZA" sz="1600" b="1" dirty="0">
                <a:latin typeface="Arial" panose="020B0604020202020204" pitchFamily="34" charset="0"/>
                <a:cs typeface="Arial" panose="020B0604020202020204" pitchFamily="34" charset="0"/>
              </a:rPr>
              <a:t>commuting to and from work</a:t>
            </a:r>
            <a:r>
              <a:rPr lang="en-ZA" sz="1600" dirty="0">
                <a:latin typeface="Arial" panose="020B0604020202020204" pitchFamily="34" charset="0"/>
                <a:cs typeface="Arial" panose="020B0604020202020204" pitchFamily="34" charset="0"/>
              </a:rPr>
              <a:t>, in transport provided or controlled by the </a:t>
            </a:r>
            <a:r>
              <a:rPr lang="en-ZA" sz="1600" dirty="0" smtClean="0">
                <a:latin typeface="Arial" panose="020B0604020202020204" pitchFamily="34" charset="0"/>
                <a:cs typeface="Arial" panose="020B0604020202020204" pitchFamily="34" charset="0"/>
              </a:rPr>
              <a:t>employer.</a:t>
            </a:r>
            <a:r>
              <a:rPr lang="en-ZA" sz="1600" baseline="30000" dirty="0" smtClean="0">
                <a:latin typeface="Arial" panose="020B0604020202020204" pitchFamily="34" charset="0"/>
                <a:cs typeface="Arial" panose="020B0604020202020204" pitchFamily="34" charset="0"/>
              </a:rPr>
              <a:t>.</a:t>
            </a:r>
            <a:endParaRPr lang="en-ZA" sz="1600" dirty="0">
              <a:latin typeface="Arial" panose="020B0604020202020204" pitchFamily="34" charset="0"/>
              <a:cs typeface="Arial" panose="020B0604020202020204" pitchFamily="34" charset="0"/>
            </a:endParaRPr>
          </a:p>
          <a:p>
            <a:pPr marL="0" indent="0">
              <a:buNone/>
            </a:pPr>
            <a:endParaRPr lang="en-ZA" dirty="0"/>
          </a:p>
        </p:txBody>
      </p:sp>
      <p:sp>
        <p:nvSpPr>
          <p:cNvPr id="4" name="Slide Number Placeholder 3"/>
          <p:cNvSpPr>
            <a:spLocks noGrp="1"/>
          </p:cNvSpPr>
          <p:nvPr>
            <p:ph type="sldNum" sz="quarter" idx="12"/>
          </p:nvPr>
        </p:nvSpPr>
        <p:spPr>
          <a:xfrm>
            <a:off x="6553200" y="5715000"/>
            <a:ext cx="2133600" cy="1006475"/>
          </a:xfrm>
        </p:spPr>
        <p:txBody>
          <a:bodyPr/>
          <a:lstStyle/>
          <a:p>
            <a:pPr>
              <a:defRPr/>
            </a:pPr>
            <a:fld id="{AC70350D-EA4B-4993-AABE-8E6C381AE3F7}" type="slidenum">
              <a:rPr lang="en-US" altLang="en-US" smtClean="0"/>
              <a:pPr>
                <a:defRPr/>
              </a:pPr>
              <a:t>19</a:t>
            </a:fld>
            <a:endParaRPr lang="en-US" altLang="en-US" dirty="0"/>
          </a:p>
        </p:txBody>
      </p:sp>
    </p:spTree>
    <p:extLst>
      <p:ext uri="{BB962C8B-B14F-4D97-AF65-F5344CB8AC3E}">
        <p14:creationId xmlns:p14="http://schemas.microsoft.com/office/powerpoint/2010/main" val="19777606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txBox="1">
            <a:spLocks/>
          </p:cNvSpPr>
          <p:nvPr/>
        </p:nvSpPr>
        <p:spPr bwMode="auto">
          <a:xfrm>
            <a:off x="5537200" y="6332538"/>
            <a:ext cx="3033713"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charset="0"/>
                <a:ea typeface="ＭＳ Ｐゴシック" charset="-128"/>
              </a:defRPr>
            </a:lvl1pPr>
            <a:lvl2pPr marL="37931725" indent="-37474525">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1000" dirty="0">
                <a:solidFill>
                  <a:srgbClr val="FFFFFF"/>
                </a:solidFill>
                <a:latin typeface="Arial" charset="0"/>
              </a:rPr>
              <a:t>Chief Directorate Communication  |  2011.00.00</a:t>
            </a:r>
          </a:p>
        </p:txBody>
      </p:sp>
      <p:sp>
        <p:nvSpPr>
          <p:cNvPr id="15362" name="Title 1"/>
          <p:cNvSpPr>
            <a:spLocks noGrp="1"/>
          </p:cNvSpPr>
          <p:nvPr>
            <p:ph type="title"/>
          </p:nvPr>
        </p:nvSpPr>
        <p:spPr>
          <a:xfrm>
            <a:off x="647700" y="285750"/>
            <a:ext cx="8267700" cy="973138"/>
          </a:xfrm>
        </p:spPr>
        <p:txBody>
          <a:bodyPr/>
          <a:lstStyle/>
          <a:p>
            <a:pPr eaLnBrk="1" hangingPunct="1"/>
            <a:r>
              <a:rPr lang="en-US" altLang="en-US" sz="4000" b="1" dirty="0" smtClean="0">
                <a:latin typeface="Arial" charset="0"/>
                <a:ea typeface="ＭＳ Ｐゴシック" charset="-128"/>
              </a:rPr>
              <a:t>Presentation outline</a:t>
            </a:r>
            <a:endParaRPr lang="en-US" altLang="en-US" sz="4000" b="1" dirty="0">
              <a:latin typeface="Arial" charset="0"/>
              <a:ea typeface="ＭＳ Ｐゴシック" charset="-128"/>
            </a:endParaRPr>
          </a:p>
        </p:txBody>
      </p:sp>
      <p:sp>
        <p:nvSpPr>
          <p:cNvPr id="15363" name="Content Placeholder 2"/>
          <p:cNvSpPr>
            <a:spLocks noGrp="1"/>
          </p:cNvSpPr>
          <p:nvPr>
            <p:ph idx="1"/>
          </p:nvPr>
        </p:nvSpPr>
        <p:spPr>
          <a:xfrm>
            <a:off x="238125" y="1360714"/>
            <a:ext cx="8677275" cy="5424261"/>
          </a:xfrm>
        </p:spPr>
        <p:txBody>
          <a:bodyPr/>
          <a:lstStyle/>
          <a:p>
            <a:pPr lvl="0" defTabSz="914400" eaLnBrk="1" fontAlgn="auto" hangingPunct="1">
              <a:spcAft>
                <a:spcPts val="0"/>
              </a:spcAft>
              <a:buClr>
                <a:srgbClr val="F0A22E"/>
              </a:buClr>
              <a:buSzPct val="87000"/>
              <a:buFont typeface="Wingdings" panose="05000000000000000000" pitchFamily="2" charset="2"/>
              <a:buChar char="§"/>
            </a:pPr>
            <a:r>
              <a:rPr lang="en-US" sz="2400" dirty="0" smtClean="0">
                <a:solidFill>
                  <a:prstClr val="black"/>
                </a:solidFill>
                <a:latin typeface="Arial" panose="020B0604020202020204" pitchFamily="34" charset="0"/>
                <a:cs typeface="Arial" panose="020B0604020202020204" pitchFamily="34" charset="0"/>
              </a:rPr>
              <a:t>ILO Convention 190 concerning the elimination of violence and harassment in the world of work </a:t>
            </a:r>
          </a:p>
          <a:p>
            <a:pPr marL="0" lvl="0" indent="0" defTabSz="914400" eaLnBrk="1" fontAlgn="auto" hangingPunct="1">
              <a:spcAft>
                <a:spcPts val="0"/>
              </a:spcAft>
              <a:buClr>
                <a:srgbClr val="F0A22E"/>
              </a:buClr>
              <a:buSzPct val="87000"/>
              <a:buNone/>
            </a:pPr>
            <a:endParaRPr lang="en-US" sz="2400" dirty="0">
              <a:solidFill>
                <a:prstClr val="black"/>
              </a:solidFill>
              <a:latin typeface="Arial" panose="020B0604020202020204" pitchFamily="34" charset="0"/>
              <a:cs typeface="Arial" panose="020B0604020202020204" pitchFamily="34" charset="0"/>
            </a:endParaRPr>
          </a:p>
          <a:p>
            <a:pPr lvl="0" defTabSz="914400" eaLnBrk="1" fontAlgn="auto" hangingPunct="1">
              <a:spcAft>
                <a:spcPts val="0"/>
              </a:spcAft>
              <a:buClr>
                <a:srgbClr val="F0A22E"/>
              </a:buClr>
              <a:buSzPct val="87000"/>
              <a:buFont typeface="Wingdings" panose="05000000000000000000" pitchFamily="2" charset="2"/>
              <a:buChar char="§"/>
            </a:pPr>
            <a:r>
              <a:rPr lang="en-US" sz="2400" dirty="0" smtClean="0">
                <a:solidFill>
                  <a:prstClr val="black"/>
                </a:solidFill>
                <a:latin typeface="Arial" panose="020B0604020202020204" pitchFamily="34" charset="0"/>
                <a:cs typeface="Arial" panose="020B0604020202020204" pitchFamily="34" charset="0"/>
              </a:rPr>
              <a:t>South Africa’s laws on Sexual Violence and Harassment</a:t>
            </a:r>
          </a:p>
          <a:p>
            <a:pPr marL="0" lvl="0" indent="0" defTabSz="914400" eaLnBrk="1" fontAlgn="auto" hangingPunct="1">
              <a:spcAft>
                <a:spcPts val="0"/>
              </a:spcAft>
              <a:buClr>
                <a:srgbClr val="F0A22E"/>
              </a:buClr>
              <a:buSzPct val="87000"/>
              <a:buNone/>
            </a:pPr>
            <a:endParaRPr lang="en-US" sz="2400" dirty="0" smtClean="0">
              <a:solidFill>
                <a:prstClr val="black"/>
              </a:solidFill>
              <a:latin typeface="Arial" panose="020B0604020202020204" pitchFamily="34" charset="0"/>
              <a:cs typeface="Arial" panose="020B0604020202020204" pitchFamily="34" charset="0"/>
            </a:endParaRPr>
          </a:p>
          <a:p>
            <a:pPr lvl="0" defTabSz="914400" eaLnBrk="1" fontAlgn="auto" hangingPunct="1">
              <a:spcAft>
                <a:spcPts val="0"/>
              </a:spcAft>
              <a:buClr>
                <a:srgbClr val="F0A22E"/>
              </a:buClr>
              <a:buSzPct val="87000"/>
              <a:buFont typeface="Wingdings" panose="05000000000000000000" pitchFamily="2" charset="2"/>
              <a:buChar char="§"/>
            </a:pPr>
            <a:r>
              <a:rPr lang="en-US" sz="2400" dirty="0" smtClean="0">
                <a:solidFill>
                  <a:prstClr val="black"/>
                </a:solidFill>
                <a:latin typeface="Arial" panose="020B0604020202020204" pitchFamily="34" charset="0"/>
                <a:cs typeface="Arial" panose="020B0604020202020204" pitchFamily="34" charset="0"/>
              </a:rPr>
              <a:t>DEL’s Advocacy campaigns on violence and harassment</a:t>
            </a:r>
          </a:p>
          <a:p>
            <a:pPr marL="0" lvl="0" indent="0" defTabSz="914400" eaLnBrk="1" fontAlgn="auto" hangingPunct="1">
              <a:spcAft>
                <a:spcPts val="0"/>
              </a:spcAft>
              <a:buClr>
                <a:srgbClr val="F0A22E"/>
              </a:buClr>
              <a:buSzPct val="87000"/>
              <a:buNone/>
            </a:pPr>
            <a:endParaRPr lang="en-US" sz="2400" dirty="0" smtClean="0">
              <a:solidFill>
                <a:prstClr val="black"/>
              </a:solidFill>
              <a:latin typeface="Arial" panose="020B0604020202020204" pitchFamily="34" charset="0"/>
              <a:cs typeface="Arial" panose="020B0604020202020204" pitchFamily="34" charset="0"/>
            </a:endParaRPr>
          </a:p>
          <a:p>
            <a:pPr lvl="0" defTabSz="914400" eaLnBrk="1" fontAlgn="auto" hangingPunct="1">
              <a:spcAft>
                <a:spcPts val="0"/>
              </a:spcAft>
              <a:buClr>
                <a:srgbClr val="F0A22E"/>
              </a:buClr>
              <a:buSzPct val="87000"/>
              <a:buFont typeface="Wingdings" panose="05000000000000000000" pitchFamily="2" charset="2"/>
              <a:buChar char="§"/>
            </a:pPr>
            <a:r>
              <a:rPr lang="en-US" sz="2400" dirty="0" smtClean="0">
                <a:solidFill>
                  <a:prstClr val="black"/>
                </a:solidFill>
                <a:latin typeface="Arial" panose="020B0604020202020204" pitchFamily="34" charset="0"/>
                <a:cs typeface="Arial" panose="020B0604020202020204" pitchFamily="34" charset="0"/>
              </a:rPr>
              <a:t>DEL’s inspection and enforcement measures on violence and harassment</a:t>
            </a:r>
          </a:p>
          <a:p>
            <a:pPr marL="0" lvl="0" indent="0" defTabSz="914400" eaLnBrk="1" fontAlgn="auto" hangingPunct="1">
              <a:spcAft>
                <a:spcPts val="0"/>
              </a:spcAft>
              <a:buClr>
                <a:srgbClr val="F0A22E"/>
              </a:buClr>
              <a:buSzPct val="87000"/>
              <a:buNone/>
            </a:pPr>
            <a:endParaRPr lang="en-US" sz="2400" dirty="0" smtClean="0">
              <a:solidFill>
                <a:prstClr val="black"/>
              </a:solidFill>
              <a:latin typeface="Arial" panose="020B0604020202020204" pitchFamily="34" charset="0"/>
              <a:cs typeface="Arial" panose="020B0604020202020204" pitchFamily="34" charset="0"/>
            </a:endParaRPr>
          </a:p>
          <a:p>
            <a:pPr lvl="0" defTabSz="914400" eaLnBrk="1" fontAlgn="auto" hangingPunct="1">
              <a:spcAft>
                <a:spcPts val="0"/>
              </a:spcAft>
              <a:buClr>
                <a:srgbClr val="F0A22E"/>
              </a:buClr>
              <a:buSzPct val="87000"/>
              <a:buFont typeface="Wingdings" panose="05000000000000000000" pitchFamily="2" charset="2"/>
              <a:buChar char="§"/>
            </a:pPr>
            <a:r>
              <a:rPr lang="en-US" sz="2400" dirty="0" smtClean="0">
                <a:solidFill>
                  <a:prstClr val="black"/>
                </a:solidFill>
                <a:latin typeface="Arial" panose="020B0604020202020204" pitchFamily="34" charset="0"/>
                <a:cs typeface="Arial" panose="020B0604020202020204" pitchFamily="34" charset="0"/>
              </a:rPr>
              <a:t>Way forward</a:t>
            </a:r>
            <a:endParaRPr lang="en-US" sz="2400" dirty="0">
              <a:solidFill>
                <a:prstClr val="black"/>
              </a:solidFill>
              <a:latin typeface="Arial" panose="020B0604020202020204" pitchFamily="34" charset="0"/>
              <a:cs typeface="Arial" panose="020B0604020202020204" pitchFamily="34" charset="0"/>
            </a:endParaRPr>
          </a:p>
          <a:p>
            <a:pPr marL="0" lvl="0" indent="0" defTabSz="914400" eaLnBrk="1" fontAlgn="auto" hangingPunct="1">
              <a:spcAft>
                <a:spcPts val="0"/>
              </a:spcAft>
              <a:buClr>
                <a:srgbClr val="F0A22E"/>
              </a:buClr>
              <a:buSzPct val="87000"/>
              <a:buNone/>
            </a:pPr>
            <a:endParaRPr lang="en-ZA" sz="2400" b="1" dirty="0">
              <a:solidFill>
                <a:prstClr val="black"/>
              </a:solidFill>
              <a:effectLst>
                <a:reflection blurRad="12700" stA="48000" endA="300" endPos="55000" dir="5400000" sy="-90000" algn="bl" rotWithShape="0"/>
              </a:effectLst>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a:defRPr/>
            </a:pPr>
            <a:fld id="{8CEAC414-3863-0A4F-922A-7C0CD46505DF}" type="slidenum">
              <a:rPr lang="en-US" altLang="en-US" smtClean="0"/>
              <a:pPr>
                <a:defRPr/>
              </a:pPr>
              <a:t>2</a:t>
            </a:fld>
            <a:endParaRPr lang="en-US" altLang="en-US" dirty="0"/>
          </a:p>
        </p:txBody>
      </p:sp>
    </p:spTree>
    <p:extLst>
      <p:ext uri="{BB962C8B-B14F-4D97-AF65-F5344CB8AC3E}">
        <p14:creationId xmlns:p14="http://schemas.microsoft.com/office/powerpoint/2010/main" val="32046688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450" y="274638"/>
            <a:ext cx="8324850" cy="1020762"/>
          </a:xfrm>
        </p:spPr>
        <p:txBody>
          <a:bodyPr/>
          <a:lstStyle/>
          <a:p>
            <a:r>
              <a:rPr lang="en-ZA" sz="3200" b="1" dirty="0" smtClean="0">
                <a:latin typeface="Arial" panose="020B0604020202020204" pitchFamily="34" charset="0"/>
                <a:cs typeface="Arial" panose="020B0604020202020204" pitchFamily="34" charset="0"/>
              </a:rPr>
              <a:t>Legal framework</a:t>
            </a:r>
            <a:endParaRPr lang="en-ZA"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00025" y="1371600"/>
            <a:ext cx="8677275" cy="5229225"/>
          </a:xfrm>
        </p:spPr>
        <p:txBody>
          <a:bodyPr/>
          <a:lstStyle/>
          <a:p>
            <a:r>
              <a:rPr lang="en-ZA" sz="1800" b="1" dirty="0" smtClean="0">
                <a:latin typeface="Arial" panose="020B0604020202020204" pitchFamily="34" charset="0"/>
                <a:cs typeface="Arial" panose="020B0604020202020204" pitchFamily="34" charset="0"/>
              </a:rPr>
              <a:t>ILO Convention 190 </a:t>
            </a:r>
            <a:r>
              <a:rPr lang="en-ZA" sz="1800" dirty="0">
                <a:latin typeface="Arial" panose="020B0604020202020204" pitchFamily="34" charset="0"/>
                <a:cs typeface="Arial" panose="020B0604020202020204" pitchFamily="34" charset="0"/>
              </a:rPr>
              <a:t>obliges ratifying states to adopt, in accordance with national laws and circumstances, and in consultation with representative employers’ and workers’ organizations, an inclusive, integrated and gender-responsive approach to the prevention and elimination of violence and harassment in the world of work</a:t>
            </a:r>
            <a:r>
              <a:rPr lang="en-ZA" sz="1800" dirty="0" smtClean="0">
                <a:latin typeface="Arial" panose="020B0604020202020204" pitchFamily="34" charset="0"/>
                <a:cs typeface="Arial" panose="020B0604020202020204" pitchFamily="34" charset="0"/>
              </a:rPr>
              <a:t>.</a:t>
            </a:r>
          </a:p>
          <a:p>
            <a:pPr marL="0" indent="0">
              <a:buNone/>
            </a:pPr>
            <a:endParaRPr lang="en-ZA" sz="1800" dirty="0" smtClean="0">
              <a:latin typeface="Arial" panose="020B0604020202020204" pitchFamily="34" charset="0"/>
              <a:cs typeface="Arial" panose="020B0604020202020204" pitchFamily="34" charset="0"/>
            </a:endParaRPr>
          </a:p>
          <a:p>
            <a:r>
              <a:rPr lang="en-ZA" sz="1800" b="1" dirty="0" smtClean="0">
                <a:latin typeface="Arial" panose="020B0604020202020204" pitchFamily="34" charset="0"/>
                <a:cs typeface="Arial" panose="020B0604020202020204" pitchFamily="34" charset="0"/>
              </a:rPr>
              <a:t>EEA </a:t>
            </a:r>
            <a:r>
              <a:rPr lang="en-ZA" sz="1800" b="1" dirty="0">
                <a:latin typeface="Arial" panose="020B0604020202020204" pitchFamily="34" charset="0"/>
                <a:cs typeface="Arial" panose="020B0604020202020204" pitchFamily="34" charset="0"/>
              </a:rPr>
              <a:t>is one of several statutes </a:t>
            </a:r>
            <a:r>
              <a:rPr lang="en-ZA" sz="1800" dirty="0">
                <a:latin typeface="Arial" panose="020B0604020202020204" pitchFamily="34" charset="0"/>
                <a:cs typeface="Arial" panose="020B0604020202020204" pitchFamily="34" charset="0"/>
              </a:rPr>
              <a:t>that give effect to South Africa’s obligations in terms of Convention </a:t>
            </a:r>
            <a:r>
              <a:rPr lang="en-ZA" sz="1800" dirty="0" smtClean="0">
                <a:latin typeface="Arial" panose="020B0604020202020204" pitchFamily="34" charset="0"/>
                <a:cs typeface="Arial" panose="020B0604020202020204" pitchFamily="34" charset="0"/>
              </a:rPr>
              <a:t>190 – it  </a:t>
            </a:r>
            <a:r>
              <a:rPr lang="en-ZA" sz="1800" dirty="0">
                <a:latin typeface="Arial" panose="020B0604020202020204" pitchFamily="34" charset="0"/>
                <a:cs typeface="Arial" panose="020B0604020202020204" pitchFamily="34" charset="0"/>
              </a:rPr>
              <a:t>does so by prohibiting the harassment of employees on a ground listed in terms of section 6(1</a:t>
            </a:r>
            <a:r>
              <a:rPr lang="en-ZA" sz="1800" dirty="0" smtClean="0">
                <a:latin typeface="Arial" panose="020B0604020202020204" pitchFamily="34" charset="0"/>
                <a:cs typeface="Arial" panose="020B0604020202020204" pitchFamily="34" charset="0"/>
              </a:rPr>
              <a:t>).</a:t>
            </a:r>
          </a:p>
          <a:p>
            <a:pPr marL="0" indent="0">
              <a:buNone/>
            </a:pPr>
            <a:endParaRPr lang="en-ZA" sz="1800" dirty="0" smtClean="0">
              <a:latin typeface="Arial" panose="020B0604020202020204" pitchFamily="34" charset="0"/>
              <a:cs typeface="Arial" panose="020B0604020202020204" pitchFamily="34" charset="0"/>
            </a:endParaRPr>
          </a:p>
          <a:p>
            <a:r>
              <a:rPr lang="en-ZA" sz="1800" dirty="0" smtClean="0">
                <a:latin typeface="Arial" panose="020B0604020202020204" pitchFamily="34" charset="0"/>
                <a:cs typeface="Arial" panose="020B0604020202020204" pitchFamily="34" charset="0"/>
              </a:rPr>
              <a:t>This </a:t>
            </a:r>
            <a:r>
              <a:rPr lang="en-ZA" sz="1800" dirty="0">
                <a:latin typeface="Arial" panose="020B0604020202020204" pitchFamily="34" charset="0"/>
                <a:cs typeface="Arial" panose="020B0604020202020204" pitchFamily="34" charset="0"/>
              </a:rPr>
              <a:t>Code </a:t>
            </a:r>
            <a:r>
              <a:rPr lang="en-ZA" sz="1800" b="1" dirty="0">
                <a:latin typeface="Arial" panose="020B0604020202020204" pitchFamily="34" charset="0"/>
                <a:cs typeface="Arial" panose="020B0604020202020204" pitchFamily="34" charset="0"/>
              </a:rPr>
              <a:t>replaces the Code of Good Practice on the Handling of Sexual Harassment cases in the </a:t>
            </a:r>
            <a:r>
              <a:rPr lang="en-ZA" sz="1800" b="1" dirty="0" smtClean="0">
                <a:latin typeface="Arial" panose="020B0604020202020204" pitchFamily="34" charset="0"/>
                <a:cs typeface="Arial" panose="020B0604020202020204" pitchFamily="34" charset="0"/>
              </a:rPr>
              <a:t>Workplace, 2005</a:t>
            </a:r>
            <a:r>
              <a:rPr lang="en-ZA" sz="1800" dirty="0" smtClean="0">
                <a:latin typeface="Arial" panose="020B0604020202020204" pitchFamily="34" charset="0"/>
                <a:cs typeface="Arial" panose="020B0604020202020204" pitchFamily="34" charset="0"/>
              </a:rPr>
              <a:t>  </a:t>
            </a:r>
            <a:r>
              <a:rPr lang="en-ZA" sz="1800" dirty="0">
                <a:latin typeface="Arial" panose="020B0604020202020204" pitchFamily="34" charset="0"/>
                <a:cs typeface="Arial" panose="020B0604020202020204" pitchFamily="34" charset="0"/>
              </a:rPr>
              <a:t>and, in particular, seeks to - </a:t>
            </a:r>
          </a:p>
          <a:p>
            <a:pPr marL="0" indent="0">
              <a:buNone/>
            </a:pPr>
            <a:r>
              <a:rPr lang="en-ZA" sz="1800" dirty="0">
                <a:latin typeface="Arial" panose="020B0604020202020204" pitchFamily="34" charset="0"/>
                <a:cs typeface="Arial" panose="020B0604020202020204" pitchFamily="34" charset="0"/>
              </a:rPr>
              <a:t> </a:t>
            </a:r>
          </a:p>
          <a:p>
            <a:pPr marL="714375" lvl="2" indent="-352425">
              <a:buFont typeface="Wingdings" panose="05000000000000000000" pitchFamily="2" charset="2"/>
              <a:buChar char="ü"/>
            </a:pPr>
            <a:r>
              <a:rPr lang="en-ZA" sz="1800" dirty="0">
                <a:latin typeface="Arial" panose="020B0604020202020204" pitchFamily="34" charset="0"/>
                <a:cs typeface="Arial" panose="020B0604020202020204" pitchFamily="34" charset="0"/>
              </a:rPr>
              <a:t>provide guidance in respect of harassment on any prohibited ground; and</a:t>
            </a:r>
          </a:p>
          <a:p>
            <a:pPr marL="714375" indent="-352425">
              <a:buFont typeface="Wingdings" panose="05000000000000000000" pitchFamily="2" charset="2"/>
              <a:buChar char="ü"/>
            </a:pPr>
            <a:endParaRPr lang="en-ZA" sz="1800" dirty="0">
              <a:latin typeface="Arial" panose="020B0604020202020204" pitchFamily="34" charset="0"/>
              <a:cs typeface="Arial" panose="020B0604020202020204" pitchFamily="34" charset="0"/>
            </a:endParaRPr>
          </a:p>
          <a:p>
            <a:pPr marL="714375" lvl="2" indent="-352425">
              <a:buFont typeface="Wingdings" panose="05000000000000000000" pitchFamily="2" charset="2"/>
              <a:buChar char="ü"/>
            </a:pPr>
            <a:r>
              <a:rPr lang="en-ZA" sz="1800" dirty="0">
                <a:latin typeface="Arial" panose="020B0604020202020204" pitchFamily="34" charset="0"/>
                <a:cs typeface="Arial" panose="020B0604020202020204" pitchFamily="34" charset="0"/>
              </a:rPr>
              <a:t>take into account recent developments in case law, statutes and </a:t>
            </a:r>
            <a:r>
              <a:rPr lang="en-ZA" sz="1800" dirty="0" smtClean="0">
                <a:latin typeface="Arial" panose="020B0604020202020204" pitchFamily="34" charset="0"/>
                <a:cs typeface="Arial" panose="020B0604020202020204" pitchFamily="34" charset="0"/>
              </a:rPr>
              <a:t>SA’s </a:t>
            </a:r>
            <a:r>
              <a:rPr lang="en-ZA" sz="1800" dirty="0">
                <a:latin typeface="Arial" panose="020B0604020202020204" pitchFamily="34" charset="0"/>
                <a:cs typeface="Arial" panose="020B0604020202020204" pitchFamily="34" charset="0"/>
              </a:rPr>
              <a:t>obligations in terms of Convention 190 and other ratified Conventions.</a:t>
            </a:r>
          </a:p>
          <a:p>
            <a:pPr marL="714375" indent="-352425">
              <a:buFont typeface="Wingdings" panose="05000000000000000000" pitchFamily="2" charset="2"/>
              <a:buChar char="ü"/>
            </a:pPr>
            <a:endParaRPr lang="en-ZA" sz="1600" dirty="0">
              <a:latin typeface="Arial" panose="020B0604020202020204" pitchFamily="34" charset="0"/>
              <a:cs typeface="Arial" panose="020B0604020202020204" pitchFamily="34" charset="0"/>
            </a:endParaRPr>
          </a:p>
          <a:p>
            <a:pPr marL="714375" indent="-352425">
              <a:buFont typeface="Wingdings" panose="05000000000000000000" pitchFamily="2" charset="2"/>
              <a:buChar char="ü"/>
            </a:pPr>
            <a:endParaRPr lang="en-ZA" dirty="0"/>
          </a:p>
        </p:txBody>
      </p:sp>
      <p:sp>
        <p:nvSpPr>
          <p:cNvPr id="4" name="Slide Number Placeholder 3"/>
          <p:cNvSpPr>
            <a:spLocks noGrp="1"/>
          </p:cNvSpPr>
          <p:nvPr>
            <p:ph type="sldNum" sz="quarter" idx="12"/>
          </p:nvPr>
        </p:nvSpPr>
        <p:spPr>
          <a:xfrm>
            <a:off x="6553200" y="5886450"/>
            <a:ext cx="2133600" cy="835025"/>
          </a:xfrm>
        </p:spPr>
        <p:txBody>
          <a:bodyPr/>
          <a:lstStyle/>
          <a:p>
            <a:pPr>
              <a:defRPr/>
            </a:pPr>
            <a:fld id="{AC70350D-EA4B-4993-AABE-8E6C381AE3F7}" type="slidenum">
              <a:rPr lang="en-US" altLang="en-US" smtClean="0"/>
              <a:pPr>
                <a:defRPr/>
              </a:pPr>
              <a:t>20</a:t>
            </a:fld>
            <a:endParaRPr lang="en-US" altLang="en-US" dirty="0"/>
          </a:p>
        </p:txBody>
      </p:sp>
    </p:spTree>
    <p:extLst>
      <p:ext uri="{BB962C8B-B14F-4D97-AF65-F5344CB8AC3E}">
        <p14:creationId xmlns:p14="http://schemas.microsoft.com/office/powerpoint/2010/main" val="20124533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3200" b="1" dirty="0">
                <a:latin typeface="Arial" panose="020B0604020202020204" pitchFamily="34" charset="0"/>
                <a:cs typeface="Arial" panose="020B0604020202020204" pitchFamily="34" charset="0"/>
              </a:rPr>
              <a:t>Legal </a:t>
            </a:r>
            <a:r>
              <a:rPr lang="en-ZA" sz="3200" b="1" dirty="0" smtClean="0">
                <a:latin typeface="Arial" panose="020B0604020202020204" pitchFamily="34" charset="0"/>
                <a:cs typeface="Arial" panose="020B0604020202020204" pitchFamily="34" charset="0"/>
              </a:rPr>
              <a:t>framework Cont…</a:t>
            </a:r>
            <a:endParaRPr lang="en-ZA" sz="3200" dirty="0"/>
          </a:p>
        </p:txBody>
      </p:sp>
      <p:sp>
        <p:nvSpPr>
          <p:cNvPr id="3" name="Content Placeholder 2"/>
          <p:cNvSpPr>
            <a:spLocks noGrp="1"/>
          </p:cNvSpPr>
          <p:nvPr>
            <p:ph idx="1"/>
          </p:nvPr>
        </p:nvSpPr>
        <p:spPr>
          <a:xfrm>
            <a:off x="266699" y="1436688"/>
            <a:ext cx="8582025" cy="5284787"/>
          </a:xfrm>
        </p:spPr>
        <p:txBody>
          <a:bodyPr/>
          <a:lstStyle/>
          <a:p>
            <a:pPr marL="361950" lvl="1" indent="-361950">
              <a:buFont typeface="Arial" panose="020B0604020202020204" pitchFamily="34" charset="0"/>
              <a:buChar char="•"/>
            </a:pPr>
            <a:endParaRPr lang="en-ZA" sz="1800" dirty="0" smtClean="0">
              <a:latin typeface="Arial" panose="020B0604020202020204" pitchFamily="34" charset="0"/>
              <a:cs typeface="Arial" panose="020B0604020202020204" pitchFamily="34" charset="0"/>
            </a:endParaRPr>
          </a:p>
          <a:p>
            <a:pPr marL="361950" lvl="1" indent="-361950">
              <a:buFont typeface="Arial" panose="020B0604020202020204" pitchFamily="34" charset="0"/>
              <a:buChar char="•"/>
            </a:pPr>
            <a:r>
              <a:rPr lang="en-ZA" sz="1800" b="1" dirty="0" smtClean="0">
                <a:latin typeface="Arial" panose="020B0604020202020204" pitchFamily="34" charset="0"/>
                <a:cs typeface="Arial" panose="020B0604020202020204" pitchFamily="34" charset="0"/>
              </a:rPr>
              <a:t>Section </a:t>
            </a:r>
            <a:r>
              <a:rPr lang="en-ZA" sz="1800" b="1" dirty="0">
                <a:latin typeface="Arial" panose="020B0604020202020204" pitchFamily="34" charset="0"/>
                <a:cs typeface="Arial" panose="020B0604020202020204" pitchFamily="34" charset="0"/>
              </a:rPr>
              <a:t>5 of the EEA </a:t>
            </a:r>
            <a:r>
              <a:rPr lang="en-ZA" sz="1800" dirty="0">
                <a:latin typeface="Arial" panose="020B0604020202020204" pitchFamily="34" charset="0"/>
                <a:cs typeface="Arial" panose="020B0604020202020204" pitchFamily="34" charset="0"/>
              </a:rPr>
              <a:t>requires employers to take steps to promote equal opportunity in the workplace by eliminating unfair discrimination, in any employment policy or practice. </a:t>
            </a:r>
          </a:p>
          <a:p>
            <a:pPr marL="361950" indent="-361950"/>
            <a:endParaRPr lang="en-ZA" sz="1800" dirty="0">
              <a:latin typeface="Arial" panose="020B0604020202020204" pitchFamily="34" charset="0"/>
              <a:cs typeface="Arial" panose="020B0604020202020204" pitchFamily="34" charset="0"/>
            </a:endParaRPr>
          </a:p>
          <a:p>
            <a:pPr marL="361950" lvl="1" indent="-361950">
              <a:buFont typeface="Arial" panose="020B0604020202020204" pitchFamily="34" charset="0"/>
              <a:buChar char="•"/>
            </a:pPr>
            <a:r>
              <a:rPr lang="en-ZA" sz="1800" b="1" dirty="0">
                <a:latin typeface="Arial" panose="020B0604020202020204" pitchFamily="34" charset="0"/>
                <a:cs typeface="Arial" panose="020B0604020202020204" pitchFamily="34" charset="0"/>
              </a:rPr>
              <a:t>Section 6(1) of the EEA </a:t>
            </a:r>
            <a:r>
              <a:rPr lang="en-ZA" sz="1800" dirty="0">
                <a:latin typeface="Arial" panose="020B0604020202020204" pitchFamily="34" charset="0"/>
                <a:cs typeface="Arial" panose="020B0604020202020204" pitchFamily="34" charset="0"/>
              </a:rPr>
              <a:t>states that: </a:t>
            </a:r>
            <a:r>
              <a:rPr lang="en-ZA" sz="1800" i="1" dirty="0">
                <a:latin typeface="Arial" panose="020B0604020202020204" pitchFamily="34" charset="0"/>
                <a:cs typeface="Arial" panose="020B0604020202020204" pitchFamily="34" charset="0"/>
              </a:rPr>
              <a:t>“no person may unfairly discriminate, directly or indirectly, against an employee, in any employment policy or practice, on one or more grounds, including race, gender, sex, pregnancy, marital status, family responsibility, ethnic or social origin, sexual orientation, age, disability, religion, HIV status, conscience, belief, political opinion, culture, language, birth or on any other arbitrary ground.”</a:t>
            </a:r>
            <a:endParaRPr lang="en-ZA" sz="1800" dirty="0">
              <a:latin typeface="Arial" panose="020B0604020202020204" pitchFamily="34" charset="0"/>
              <a:cs typeface="Arial" panose="020B0604020202020204" pitchFamily="34" charset="0"/>
            </a:endParaRPr>
          </a:p>
          <a:p>
            <a:pPr marL="361950" indent="-361950"/>
            <a:endParaRPr lang="en-ZA" sz="1800" dirty="0">
              <a:latin typeface="Arial" panose="020B0604020202020204" pitchFamily="34" charset="0"/>
              <a:cs typeface="Arial" panose="020B0604020202020204" pitchFamily="34" charset="0"/>
            </a:endParaRPr>
          </a:p>
          <a:p>
            <a:pPr marL="361950" lvl="1" indent="-361950">
              <a:buFont typeface="Arial" panose="020B0604020202020204" pitchFamily="34" charset="0"/>
              <a:buChar char="•"/>
            </a:pPr>
            <a:r>
              <a:rPr lang="en-ZA" sz="1800" b="1" dirty="0">
                <a:latin typeface="Arial" panose="020B0604020202020204" pitchFamily="34" charset="0"/>
                <a:cs typeface="Arial" panose="020B0604020202020204" pitchFamily="34" charset="0"/>
              </a:rPr>
              <a:t>Section 6(3) of the EEA </a:t>
            </a:r>
            <a:r>
              <a:rPr lang="en-ZA" sz="1800" dirty="0">
                <a:latin typeface="Arial" panose="020B0604020202020204" pitchFamily="34" charset="0"/>
                <a:cs typeface="Arial" panose="020B0604020202020204" pitchFamily="34" charset="0"/>
              </a:rPr>
              <a:t>states that, </a:t>
            </a:r>
            <a:r>
              <a:rPr lang="en-ZA" sz="1800" i="1" dirty="0">
                <a:latin typeface="Arial" panose="020B0604020202020204" pitchFamily="34" charset="0"/>
                <a:cs typeface="Arial" panose="020B0604020202020204" pitchFamily="34" charset="0"/>
              </a:rPr>
              <a:t>“Harassment of an employee is a form of unfair discrimination and is prohibited on any one, or a combination of grounds in section 6(1) of the EEA.”</a:t>
            </a:r>
            <a:endParaRPr lang="en-ZA" sz="1800" dirty="0">
              <a:latin typeface="Arial" panose="020B0604020202020204" pitchFamily="34" charset="0"/>
              <a:cs typeface="Arial" panose="020B0604020202020204" pitchFamily="34" charset="0"/>
            </a:endParaRPr>
          </a:p>
          <a:p>
            <a:pPr marL="0" indent="0">
              <a:buNone/>
            </a:pPr>
            <a:endParaRPr lang="en-ZA" dirty="0"/>
          </a:p>
        </p:txBody>
      </p:sp>
      <p:sp>
        <p:nvSpPr>
          <p:cNvPr id="4" name="Slide Number Placeholder 3"/>
          <p:cNvSpPr>
            <a:spLocks noGrp="1"/>
          </p:cNvSpPr>
          <p:nvPr>
            <p:ph type="sldNum" sz="quarter" idx="12"/>
          </p:nvPr>
        </p:nvSpPr>
        <p:spPr>
          <a:xfrm>
            <a:off x="6553200" y="5838826"/>
            <a:ext cx="1981200" cy="882650"/>
          </a:xfrm>
        </p:spPr>
        <p:txBody>
          <a:bodyPr/>
          <a:lstStyle/>
          <a:p>
            <a:pPr>
              <a:defRPr/>
            </a:pPr>
            <a:fld id="{AC70350D-EA4B-4993-AABE-8E6C381AE3F7}" type="slidenum">
              <a:rPr lang="en-US" altLang="en-US" smtClean="0"/>
              <a:pPr>
                <a:defRPr/>
              </a:pPr>
              <a:t>21</a:t>
            </a:fld>
            <a:endParaRPr lang="en-US" altLang="en-US" dirty="0"/>
          </a:p>
        </p:txBody>
      </p:sp>
    </p:spTree>
    <p:extLst>
      <p:ext uri="{BB962C8B-B14F-4D97-AF65-F5344CB8AC3E}">
        <p14:creationId xmlns:p14="http://schemas.microsoft.com/office/powerpoint/2010/main" val="38813287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ZA" sz="4400" dirty="0" smtClean="0">
                <a:latin typeface="Arial" panose="020B0604020202020204" pitchFamily="34" charset="0"/>
                <a:cs typeface="Arial" panose="020B0604020202020204" pitchFamily="34" charset="0"/>
              </a:rPr>
              <a:t>SUBSTANTIVE ISSUES</a:t>
            </a:r>
            <a:endParaRPr lang="en-ZA" sz="4400" dirty="0">
              <a:latin typeface="Arial" panose="020B0604020202020204" pitchFamily="34" charset="0"/>
              <a:cs typeface="Arial" panose="020B0604020202020204" pitchFamily="34" charset="0"/>
            </a:endParaRPr>
          </a:p>
        </p:txBody>
      </p:sp>
      <p:sp>
        <p:nvSpPr>
          <p:cNvPr id="7" name="Text Placeholder 6"/>
          <p:cNvSpPr>
            <a:spLocks noGrp="1"/>
          </p:cNvSpPr>
          <p:nvPr>
            <p:ph type="body" idx="1"/>
          </p:nvPr>
        </p:nvSpPr>
        <p:spPr>
          <a:xfrm>
            <a:off x="722313" y="2266951"/>
            <a:ext cx="7772400" cy="1285874"/>
          </a:xfrm>
        </p:spPr>
        <p:txBody>
          <a:bodyPr/>
          <a:lstStyle/>
          <a:p>
            <a:pPr algn="ctr"/>
            <a:r>
              <a:rPr lang="en-ZA" sz="4400" b="1" dirty="0" smtClean="0">
                <a:solidFill>
                  <a:schemeClr val="tx1"/>
                </a:solidFill>
                <a:latin typeface="Arial" panose="020B0604020202020204" pitchFamily="34" charset="0"/>
                <a:cs typeface="Arial" panose="020B0604020202020204" pitchFamily="34" charset="0"/>
              </a:rPr>
              <a:t>PART:  I</a:t>
            </a:r>
            <a:endParaRPr lang="en-ZA" sz="4400" b="1"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6553200" y="5768976"/>
            <a:ext cx="1941513" cy="952500"/>
          </a:xfrm>
        </p:spPr>
        <p:txBody>
          <a:bodyPr/>
          <a:lstStyle/>
          <a:p>
            <a:pPr>
              <a:defRPr/>
            </a:pPr>
            <a:fld id="{AC70350D-EA4B-4993-AABE-8E6C381AE3F7}" type="slidenum">
              <a:rPr lang="en-US" altLang="en-US" smtClean="0"/>
              <a:pPr>
                <a:defRPr/>
              </a:pPr>
              <a:t>22</a:t>
            </a:fld>
            <a:endParaRPr lang="en-US" altLang="en-US" dirty="0"/>
          </a:p>
        </p:txBody>
      </p:sp>
    </p:spTree>
    <p:extLst>
      <p:ext uri="{BB962C8B-B14F-4D97-AF65-F5344CB8AC3E}">
        <p14:creationId xmlns:p14="http://schemas.microsoft.com/office/powerpoint/2010/main" val="6855665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429625" cy="1095375"/>
          </a:xfrm>
        </p:spPr>
        <p:txBody>
          <a:bodyPr/>
          <a:lstStyle/>
          <a:p>
            <a:r>
              <a:rPr lang="en-ZA" sz="3600" b="1" dirty="0" smtClean="0">
                <a:latin typeface="Arial" panose="020B0604020202020204" pitchFamily="34" charset="0"/>
                <a:cs typeface="Arial" panose="020B0604020202020204" pitchFamily="34" charset="0"/>
              </a:rPr>
              <a:t>Harassment</a:t>
            </a:r>
            <a:endParaRPr lang="en-ZA" sz="36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19075" y="1370014"/>
            <a:ext cx="8772525" cy="5240336"/>
          </a:xfrm>
        </p:spPr>
        <p:txBody>
          <a:bodyPr/>
          <a:lstStyle/>
          <a:p>
            <a:r>
              <a:rPr lang="en-ZA" sz="1800" b="1" dirty="0" smtClean="0">
                <a:latin typeface="Arial" panose="020B0604020202020204" pitchFamily="34" charset="0"/>
                <a:cs typeface="Arial" panose="020B0604020202020204" pitchFamily="34" charset="0"/>
              </a:rPr>
              <a:t>What is Harassment?</a:t>
            </a:r>
          </a:p>
          <a:p>
            <a:pPr marL="0" indent="0">
              <a:buNone/>
            </a:pPr>
            <a:endParaRPr lang="en-ZA" sz="1800" b="1" dirty="0" smtClean="0">
              <a:latin typeface="Arial" panose="020B0604020202020204" pitchFamily="34" charset="0"/>
              <a:cs typeface="Arial" panose="020B0604020202020204" pitchFamily="34" charset="0"/>
            </a:endParaRPr>
          </a:p>
          <a:p>
            <a:pPr marL="714375" lvl="1" indent="-352425">
              <a:buFont typeface="Wingdings" panose="05000000000000000000" pitchFamily="2" charset="2"/>
              <a:buChar char="ü"/>
            </a:pPr>
            <a:r>
              <a:rPr lang="en-ZA" sz="1800" dirty="0">
                <a:latin typeface="Arial" panose="020B0604020202020204" pitchFamily="34" charset="0"/>
                <a:cs typeface="Arial" panose="020B0604020202020204" pitchFamily="34" charset="0"/>
              </a:rPr>
              <a:t>“</a:t>
            </a:r>
            <a:r>
              <a:rPr lang="en-ZA" sz="1800" b="1" dirty="0">
                <a:latin typeface="Arial" panose="020B0604020202020204" pitchFamily="34" charset="0"/>
                <a:cs typeface="Arial" panose="020B0604020202020204" pitchFamily="34" charset="0"/>
              </a:rPr>
              <a:t>harassment</a:t>
            </a:r>
            <a:r>
              <a:rPr lang="en-ZA" sz="1800" dirty="0">
                <a:latin typeface="Arial" panose="020B0604020202020204" pitchFamily="34" charset="0"/>
                <a:cs typeface="Arial" panose="020B0604020202020204" pitchFamily="34" charset="0"/>
              </a:rPr>
              <a:t>” is not defined in the EEA.  Harassment is generally understood to be – </a:t>
            </a:r>
          </a:p>
          <a:p>
            <a:pPr marL="0" indent="0">
              <a:buNone/>
            </a:pPr>
            <a:endParaRPr lang="en-ZA" sz="1800" dirty="0">
              <a:latin typeface="Arial" panose="020B0604020202020204" pitchFamily="34" charset="0"/>
              <a:cs typeface="Arial" panose="020B0604020202020204" pitchFamily="34" charset="0"/>
            </a:endParaRPr>
          </a:p>
          <a:p>
            <a:pPr marL="1076325" lvl="2" indent="-361950">
              <a:buFont typeface="Courier New" panose="02070309020205020404" pitchFamily="49" charset="0"/>
              <a:buChar char="o"/>
            </a:pPr>
            <a:r>
              <a:rPr lang="en-ZA" sz="1800" b="1" dirty="0">
                <a:latin typeface="Arial" panose="020B0604020202020204" pitchFamily="34" charset="0"/>
                <a:cs typeface="Arial" panose="020B0604020202020204" pitchFamily="34" charset="0"/>
              </a:rPr>
              <a:t>unwante</a:t>
            </a:r>
            <a:r>
              <a:rPr lang="en-ZA" sz="1800" dirty="0">
                <a:latin typeface="Arial" panose="020B0604020202020204" pitchFamily="34" charset="0"/>
                <a:cs typeface="Arial" panose="020B0604020202020204" pitchFamily="34" charset="0"/>
              </a:rPr>
              <a:t>d conduct; </a:t>
            </a:r>
          </a:p>
          <a:p>
            <a:pPr marL="714375" indent="0">
              <a:buNone/>
            </a:pPr>
            <a:r>
              <a:rPr lang="en-ZA" sz="1800" dirty="0">
                <a:latin typeface="Arial" panose="020B0604020202020204" pitchFamily="34" charset="0"/>
                <a:cs typeface="Arial" panose="020B0604020202020204" pitchFamily="34" charset="0"/>
              </a:rPr>
              <a:t> </a:t>
            </a:r>
          </a:p>
          <a:p>
            <a:pPr marL="1076325" lvl="2" indent="-361950">
              <a:buFont typeface="Courier New" panose="02070309020205020404" pitchFamily="49" charset="0"/>
              <a:buChar char="o"/>
            </a:pPr>
            <a:r>
              <a:rPr lang="en-ZA" sz="1800" dirty="0">
                <a:latin typeface="Arial" panose="020B0604020202020204" pitchFamily="34" charset="0"/>
                <a:cs typeface="Arial" panose="020B0604020202020204" pitchFamily="34" charset="0"/>
              </a:rPr>
              <a:t>which is </a:t>
            </a:r>
            <a:r>
              <a:rPr lang="en-ZA" sz="1800" b="1" dirty="0">
                <a:latin typeface="Arial" panose="020B0604020202020204" pitchFamily="34" charset="0"/>
                <a:cs typeface="Arial" panose="020B0604020202020204" pitchFamily="34" charset="0"/>
              </a:rPr>
              <a:t>persistent or serio</a:t>
            </a:r>
            <a:r>
              <a:rPr lang="en-ZA" sz="1800" dirty="0">
                <a:latin typeface="Arial" panose="020B0604020202020204" pitchFamily="34" charset="0"/>
                <a:cs typeface="Arial" panose="020B0604020202020204" pitchFamily="34" charset="0"/>
              </a:rPr>
              <a:t>us; </a:t>
            </a:r>
          </a:p>
          <a:p>
            <a:pPr marL="1076325" indent="-361950">
              <a:buFont typeface="Courier New" panose="02070309020205020404" pitchFamily="49" charset="0"/>
              <a:buChar char="o"/>
            </a:pPr>
            <a:endParaRPr lang="en-ZA" sz="1800" dirty="0">
              <a:latin typeface="Arial" panose="020B0604020202020204" pitchFamily="34" charset="0"/>
              <a:cs typeface="Arial" panose="020B0604020202020204" pitchFamily="34" charset="0"/>
            </a:endParaRPr>
          </a:p>
          <a:p>
            <a:pPr marL="1076325" lvl="2" indent="-361950">
              <a:buFont typeface="Courier New" panose="02070309020205020404" pitchFamily="49" charset="0"/>
              <a:buChar char="o"/>
            </a:pPr>
            <a:r>
              <a:rPr lang="en-ZA" sz="1800" dirty="0">
                <a:latin typeface="Arial" panose="020B0604020202020204" pitchFamily="34" charset="0"/>
                <a:cs typeface="Arial" panose="020B0604020202020204" pitchFamily="34" charset="0"/>
              </a:rPr>
              <a:t>which </a:t>
            </a:r>
            <a:r>
              <a:rPr lang="en-ZA" sz="1800" b="1" dirty="0">
                <a:latin typeface="Arial" panose="020B0604020202020204" pitchFamily="34" charset="0"/>
                <a:cs typeface="Arial" panose="020B0604020202020204" pitchFamily="34" charset="0"/>
              </a:rPr>
              <a:t>creates a hostile or intimidating work enviro</a:t>
            </a:r>
            <a:r>
              <a:rPr lang="en-ZA" sz="1800" dirty="0">
                <a:latin typeface="Arial" panose="020B0604020202020204" pitchFamily="34" charset="0"/>
                <a:cs typeface="Arial" panose="020B0604020202020204" pitchFamily="34" charset="0"/>
              </a:rPr>
              <a:t>nment for one or more employees </a:t>
            </a:r>
            <a:r>
              <a:rPr lang="en-ZA" sz="1800" i="1" dirty="0">
                <a:latin typeface="Arial" panose="020B0604020202020204" pitchFamily="34" charset="0"/>
                <a:cs typeface="Arial" panose="020B0604020202020204" pitchFamily="34" charset="0"/>
              </a:rPr>
              <a:t>or</a:t>
            </a:r>
            <a:r>
              <a:rPr lang="en-ZA" sz="1800" dirty="0">
                <a:latin typeface="Arial" panose="020B0604020202020204" pitchFamily="34" charset="0"/>
                <a:cs typeface="Arial" panose="020B0604020202020204" pitchFamily="34" charset="0"/>
              </a:rPr>
              <a:t> is calculated to, or has the effect of, inducing submission by actual or threatened adverse consequences; and</a:t>
            </a:r>
          </a:p>
          <a:p>
            <a:pPr marL="714375" indent="0">
              <a:buNone/>
            </a:pPr>
            <a:r>
              <a:rPr lang="en-ZA" sz="1800" dirty="0">
                <a:latin typeface="Arial" panose="020B0604020202020204" pitchFamily="34" charset="0"/>
                <a:cs typeface="Arial" panose="020B0604020202020204" pitchFamily="34" charset="0"/>
              </a:rPr>
              <a:t> </a:t>
            </a:r>
          </a:p>
          <a:p>
            <a:pPr marL="1076325" lvl="2" indent="-361950">
              <a:buFont typeface="Courier New" panose="02070309020205020404" pitchFamily="49" charset="0"/>
              <a:buChar char="o"/>
            </a:pPr>
            <a:r>
              <a:rPr lang="en-ZA" sz="1800" dirty="0">
                <a:latin typeface="Arial" panose="020B0604020202020204" pitchFamily="34" charset="0"/>
                <a:cs typeface="Arial" panose="020B0604020202020204" pitchFamily="34" charset="0"/>
              </a:rPr>
              <a:t>is </a:t>
            </a:r>
            <a:r>
              <a:rPr lang="en-ZA" sz="1800" b="1" dirty="0">
                <a:latin typeface="Arial" panose="020B0604020202020204" pitchFamily="34" charset="0"/>
                <a:cs typeface="Arial" panose="020B0604020202020204" pitchFamily="34" charset="0"/>
              </a:rPr>
              <a:t>related to one or more grounds </a:t>
            </a:r>
            <a:r>
              <a:rPr lang="en-ZA" sz="1800" dirty="0">
                <a:latin typeface="Arial" panose="020B0604020202020204" pitchFamily="34" charset="0"/>
                <a:cs typeface="Arial" panose="020B0604020202020204" pitchFamily="34" charset="0"/>
              </a:rPr>
              <a:t>in respect of which </a:t>
            </a:r>
            <a:r>
              <a:rPr lang="en-ZA" sz="1800" b="1" dirty="0">
                <a:latin typeface="Arial" panose="020B0604020202020204" pitchFamily="34" charset="0"/>
                <a:cs typeface="Arial" panose="020B0604020202020204" pitchFamily="34" charset="0"/>
              </a:rPr>
              <a:t>discrimination</a:t>
            </a:r>
            <a:r>
              <a:rPr lang="en-ZA" sz="1800" dirty="0">
                <a:latin typeface="Arial" panose="020B0604020202020204" pitchFamily="34" charset="0"/>
                <a:cs typeface="Arial" panose="020B0604020202020204" pitchFamily="34" charset="0"/>
              </a:rPr>
              <a:t> is </a:t>
            </a:r>
            <a:r>
              <a:rPr lang="en-ZA" sz="1800" b="1" dirty="0">
                <a:latin typeface="Arial" panose="020B0604020202020204" pitchFamily="34" charset="0"/>
                <a:cs typeface="Arial" panose="020B0604020202020204" pitchFamily="34" charset="0"/>
              </a:rPr>
              <a:t>prohibited</a:t>
            </a:r>
            <a:r>
              <a:rPr lang="en-ZA" sz="1800" dirty="0">
                <a:latin typeface="Arial" panose="020B0604020202020204" pitchFamily="34" charset="0"/>
                <a:cs typeface="Arial" panose="020B0604020202020204" pitchFamily="34" charset="0"/>
              </a:rPr>
              <a:t> in terms of section 6(1) of the EEA</a:t>
            </a:r>
            <a:r>
              <a:rPr lang="en-ZA" sz="1800" dirty="0" smtClean="0">
                <a:latin typeface="Arial" panose="020B0604020202020204" pitchFamily="34" charset="0"/>
                <a:cs typeface="Arial" panose="020B0604020202020204" pitchFamily="34" charset="0"/>
              </a:rPr>
              <a:t>.</a:t>
            </a:r>
          </a:p>
          <a:p>
            <a:pPr marL="1076325" lvl="2" indent="-361950">
              <a:buFont typeface="Courier New" panose="02070309020205020404" pitchFamily="49" charset="0"/>
              <a:buChar char="o"/>
            </a:pPr>
            <a:endParaRPr lang="en-ZA" sz="1600" dirty="0">
              <a:latin typeface="Arial" panose="020B0604020202020204" pitchFamily="34" charset="0"/>
              <a:cs typeface="Arial" panose="020B0604020202020204" pitchFamily="34" charset="0"/>
            </a:endParaRPr>
          </a:p>
          <a:p>
            <a:pPr marL="0" indent="0">
              <a:buNone/>
            </a:pPr>
            <a:endParaRPr lang="en-ZA" b="1" dirty="0"/>
          </a:p>
        </p:txBody>
      </p:sp>
      <p:sp>
        <p:nvSpPr>
          <p:cNvPr id="4" name="Slide Number Placeholder 3"/>
          <p:cNvSpPr>
            <a:spLocks noGrp="1"/>
          </p:cNvSpPr>
          <p:nvPr>
            <p:ph type="sldNum" sz="quarter" idx="12"/>
          </p:nvPr>
        </p:nvSpPr>
        <p:spPr>
          <a:xfrm>
            <a:off x="6553200" y="5810250"/>
            <a:ext cx="1952625" cy="911225"/>
          </a:xfrm>
        </p:spPr>
        <p:txBody>
          <a:bodyPr/>
          <a:lstStyle/>
          <a:p>
            <a:pPr>
              <a:defRPr/>
            </a:pPr>
            <a:fld id="{AC70350D-EA4B-4993-AABE-8E6C381AE3F7}" type="slidenum">
              <a:rPr lang="en-US" altLang="en-US" smtClean="0"/>
              <a:pPr>
                <a:defRPr/>
              </a:pPr>
              <a:t>23</a:t>
            </a:fld>
            <a:endParaRPr lang="en-US" altLang="en-US" dirty="0"/>
          </a:p>
        </p:txBody>
      </p:sp>
    </p:spTree>
    <p:extLst>
      <p:ext uri="{BB962C8B-B14F-4D97-AF65-F5344CB8AC3E}">
        <p14:creationId xmlns:p14="http://schemas.microsoft.com/office/powerpoint/2010/main" val="31408030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3200" b="1" dirty="0" smtClean="0">
                <a:latin typeface="Arial" panose="020B0604020202020204" pitchFamily="34" charset="0"/>
                <a:cs typeface="Arial" panose="020B0604020202020204" pitchFamily="34" charset="0"/>
              </a:rPr>
              <a:t>Harassment Cont…</a:t>
            </a:r>
            <a:endParaRPr lang="en-ZA" sz="3200" dirty="0"/>
          </a:p>
        </p:txBody>
      </p:sp>
      <p:sp>
        <p:nvSpPr>
          <p:cNvPr id="3" name="Content Placeholder 2"/>
          <p:cNvSpPr>
            <a:spLocks noGrp="1"/>
          </p:cNvSpPr>
          <p:nvPr>
            <p:ph idx="1"/>
          </p:nvPr>
        </p:nvSpPr>
        <p:spPr>
          <a:xfrm>
            <a:off x="285751" y="1417638"/>
            <a:ext cx="8667750" cy="5211762"/>
          </a:xfrm>
        </p:spPr>
        <p:txBody>
          <a:bodyPr/>
          <a:lstStyle/>
          <a:p>
            <a:pPr marL="285750" lvl="1">
              <a:buFont typeface="Arial" panose="020B0604020202020204" pitchFamily="34" charset="0"/>
              <a:buChar char="•"/>
            </a:pPr>
            <a:r>
              <a:rPr lang="en-ZA" sz="2000" b="1" dirty="0" smtClean="0">
                <a:latin typeface="Arial" panose="020B0604020202020204" pitchFamily="34" charset="0"/>
                <a:cs typeface="Arial" panose="020B0604020202020204" pitchFamily="34" charset="0"/>
              </a:rPr>
              <a:t>Harassment includes:</a:t>
            </a:r>
            <a:endParaRPr lang="en-ZA" sz="2000" b="1" dirty="0">
              <a:latin typeface="Arial" panose="020B0604020202020204" pitchFamily="34" charset="0"/>
              <a:cs typeface="Arial" panose="020B0604020202020204" pitchFamily="34" charset="0"/>
            </a:endParaRPr>
          </a:p>
          <a:p>
            <a:pPr lvl="1" indent="-381000">
              <a:buFont typeface="Wingdings" panose="05000000000000000000" pitchFamily="2" charset="2"/>
              <a:buChar char="ü"/>
            </a:pPr>
            <a:r>
              <a:rPr lang="en-ZA" sz="2000" b="1" dirty="0" smtClean="0">
                <a:latin typeface="Arial" panose="020B0604020202020204" pitchFamily="34" charset="0"/>
                <a:cs typeface="Arial" panose="020B0604020202020204" pitchFamily="34" charset="0"/>
              </a:rPr>
              <a:t>violence</a:t>
            </a:r>
            <a:r>
              <a:rPr lang="en-ZA" sz="2000" dirty="0">
                <a:latin typeface="Arial" panose="020B0604020202020204" pitchFamily="34" charset="0"/>
                <a:cs typeface="Arial" panose="020B0604020202020204" pitchFamily="34" charset="0"/>
              </a:rPr>
              <a:t>, </a:t>
            </a:r>
            <a:r>
              <a:rPr lang="en-ZA" sz="2000" b="1" dirty="0">
                <a:latin typeface="Arial" panose="020B0604020202020204" pitchFamily="34" charset="0"/>
                <a:cs typeface="Arial" panose="020B0604020202020204" pitchFamily="34" charset="0"/>
              </a:rPr>
              <a:t>physical</a:t>
            </a:r>
            <a:r>
              <a:rPr lang="en-ZA" sz="2000" dirty="0">
                <a:latin typeface="Arial" panose="020B0604020202020204" pitchFamily="34" charset="0"/>
                <a:cs typeface="Arial" panose="020B0604020202020204" pitchFamily="34" charset="0"/>
              </a:rPr>
              <a:t> abuse, </a:t>
            </a:r>
            <a:r>
              <a:rPr lang="en-ZA" sz="2000" b="1" dirty="0">
                <a:latin typeface="Arial" panose="020B0604020202020204" pitchFamily="34" charset="0"/>
                <a:cs typeface="Arial" panose="020B0604020202020204" pitchFamily="34" charset="0"/>
              </a:rPr>
              <a:t>psychological</a:t>
            </a:r>
            <a:r>
              <a:rPr lang="en-ZA" sz="2000" dirty="0">
                <a:latin typeface="Arial" panose="020B0604020202020204" pitchFamily="34" charset="0"/>
                <a:cs typeface="Arial" panose="020B0604020202020204" pitchFamily="34" charset="0"/>
              </a:rPr>
              <a:t> abuse, </a:t>
            </a:r>
            <a:r>
              <a:rPr lang="en-ZA" sz="2000" b="1" dirty="0">
                <a:latin typeface="Arial" panose="020B0604020202020204" pitchFamily="34" charset="0"/>
                <a:cs typeface="Arial" panose="020B0604020202020204" pitchFamily="34" charset="0"/>
              </a:rPr>
              <a:t>emotiona</a:t>
            </a:r>
            <a:r>
              <a:rPr lang="en-ZA" sz="2000" dirty="0">
                <a:latin typeface="Arial" panose="020B0604020202020204" pitchFamily="34" charset="0"/>
                <a:cs typeface="Arial" panose="020B0604020202020204" pitchFamily="34" charset="0"/>
              </a:rPr>
              <a:t>l abuse, </a:t>
            </a:r>
            <a:r>
              <a:rPr lang="en-ZA" sz="2000" b="1" dirty="0">
                <a:latin typeface="Arial" panose="020B0604020202020204" pitchFamily="34" charset="0"/>
                <a:cs typeface="Arial" panose="020B0604020202020204" pitchFamily="34" charset="0"/>
              </a:rPr>
              <a:t>sexual</a:t>
            </a:r>
            <a:r>
              <a:rPr lang="en-ZA" sz="2000" dirty="0">
                <a:latin typeface="Arial" panose="020B0604020202020204" pitchFamily="34" charset="0"/>
                <a:cs typeface="Arial" panose="020B0604020202020204" pitchFamily="34" charset="0"/>
              </a:rPr>
              <a:t> abuse and </a:t>
            </a:r>
            <a:r>
              <a:rPr lang="en-ZA" sz="2000" b="1" dirty="0">
                <a:latin typeface="Arial" panose="020B0604020202020204" pitchFamily="34" charset="0"/>
                <a:cs typeface="Arial" panose="020B0604020202020204" pitchFamily="34" charset="0"/>
              </a:rPr>
              <a:t>racia</a:t>
            </a:r>
            <a:r>
              <a:rPr lang="en-ZA" sz="2000" dirty="0">
                <a:latin typeface="Arial" panose="020B0604020202020204" pitchFamily="34" charset="0"/>
                <a:cs typeface="Arial" panose="020B0604020202020204" pitchFamily="34" charset="0"/>
              </a:rPr>
              <a:t>l </a:t>
            </a:r>
            <a:r>
              <a:rPr lang="en-ZA" sz="2000" dirty="0" smtClean="0">
                <a:latin typeface="Arial" panose="020B0604020202020204" pitchFamily="34" charset="0"/>
                <a:cs typeface="Arial" panose="020B0604020202020204" pitchFamily="34" charset="0"/>
              </a:rPr>
              <a:t>abuse; and</a:t>
            </a:r>
          </a:p>
          <a:p>
            <a:pPr lvl="1" indent="-381000">
              <a:buFont typeface="Wingdings" panose="05000000000000000000" pitchFamily="2" charset="2"/>
              <a:buChar char="ü"/>
            </a:pPr>
            <a:r>
              <a:rPr lang="en-ZA" sz="2000" dirty="0" smtClean="0">
                <a:latin typeface="Arial" panose="020B0604020202020204" pitchFamily="34" charset="0"/>
                <a:cs typeface="Arial" panose="020B0604020202020204" pitchFamily="34" charset="0"/>
              </a:rPr>
              <a:t>the </a:t>
            </a:r>
            <a:r>
              <a:rPr lang="en-ZA" sz="2000" b="1" dirty="0">
                <a:latin typeface="Arial" panose="020B0604020202020204" pitchFamily="34" charset="0"/>
                <a:cs typeface="Arial" panose="020B0604020202020204" pitchFamily="34" charset="0"/>
              </a:rPr>
              <a:t>use of physical force or power</a:t>
            </a:r>
            <a:r>
              <a:rPr lang="en-ZA" sz="2000" dirty="0">
                <a:latin typeface="Arial" panose="020B0604020202020204" pitchFamily="34" charset="0"/>
                <a:cs typeface="Arial" panose="020B0604020202020204" pitchFamily="34" charset="0"/>
              </a:rPr>
              <a:t>, whether threatened or actual, against another person or against a group or </a:t>
            </a:r>
            <a:r>
              <a:rPr lang="en-ZA" sz="2000" dirty="0" smtClean="0">
                <a:latin typeface="Arial" panose="020B0604020202020204" pitchFamily="34" charset="0"/>
                <a:cs typeface="Arial" panose="020B0604020202020204" pitchFamily="34" charset="0"/>
              </a:rPr>
              <a:t>community.</a:t>
            </a:r>
          </a:p>
          <a:p>
            <a:pPr marL="361950" lvl="1" indent="0">
              <a:buNone/>
            </a:pPr>
            <a:endParaRPr lang="en-ZA" sz="2000" dirty="0" smtClean="0">
              <a:latin typeface="Arial" panose="020B0604020202020204" pitchFamily="34" charset="0"/>
              <a:cs typeface="Arial" panose="020B0604020202020204" pitchFamily="34" charset="0"/>
            </a:endParaRPr>
          </a:p>
          <a:p>
            <a:pPr marL="266700" lvl="1" indent="-266700">
              <a:buFont typeface="Arial" panose="020B0604020202020204" pitchFamily="34" charset="0"/>
              <a:buChar char="•"/>
            </a:pPr>
            <a:r>
              <a:rPr lang="en-ZA" sz="2000" b="1" dirty="0" smtClean="0">
                <a:latin typeface="Arial" panose="020B0604020202020204" pitchFamily="34" charset="0"/>
                <a:cs typeface="Arial" panose="020B0604020202020204" pitchFamily="34" charset="0"/>
              </a:rPr>
              <a:t>Harassment </a:t>
            </a:r>
            <a:r>
              <a:rPr lang="en-ZA" sz="2000" dirty="0">
                <a:latin typeface="Arial" panose="020B0604020202020204" pitchFamily="34" charset="0"/>
                <a:cs typeface="Arial" panose="020B0604020202020204" pitchFamily="34" charset="0"/>
              </a:rPr>
              <a:t>against women and men in the workplace is an abuse of power. </a:t>
            </a:r>
            <a:endParaRPr lang="en-ZA" sz="2000" dirty="0" smtClean="0">
              <a:latin typeface="Arial" panose="020B0604020202020204" pitchFamily="34" charset="0"/>
              <a:cs typeface="Arial" panose="020B0604020202020204" pitchFamily="34" charset="0"/>
            </a:endParaRPr>
          </a:p>
          <a:p>
            <a:pPr marL="0" lvl="1" indent="0">
              <a:buNone/>
            </a:pPr>
            <a:endParaRPr lang="en-ZA" sz="2000" dirty="0" smtClean="0">
              <a:latin typeface="Arial" panose="020B0604020202020204" pitchFamily="34" charset="0"/>
              <a:cs typeface="Arial" panose="020B0604020202020204" pitchFamily="34" charset="0"/>
            </a:endParaRPr>
          </a:p>
          <a:p>
            <a:pPr marL="266700" lvl="1" indent="-266700">
              <a:buFont typeface="Arial" panose="020B0604020202020204" pitchFamily="34" charset="0"/>
              <a:buChar char="•"/>
            </a:pPr>
            <a:r>
              <a:rPr lang="en-ZA" sz="2000" dirty="0" smtClean="0">
                <a:latin typeface="Arial" panose="020B0604020202020204" pitchFamily="34" charset="0"/>
                <a:cs typeface="Arial" panose="020B0604020202020204" pitchFamily="34" charset="0"/>
              </a:rPr>
              <a:t>This Code recognised that </a:t>
            </a:r>
            <a:r>
              <a:rPr lang="en-ZA" sz="2000" b="1" dirty="0" smtClean="0">
                <a:latin typeface="Arial" panose="020B0604020202020204" pitchFamily="34" charset="0"/>
                <a:cs typeface="Arial" panose="020B0604020202020204" pitchFamily="34" charset="0"/>
              </a:rPr>
              <a:t>Harassment</a:t>
            </a:r>
            <a:r>
              <a:rPr lang="en-ZA" sz="2000" dirty="0" smtClean="0">
                <a:latin typeface="Arial" panose="020B0604020202020204" pitchFamily="34" charset="0"/>
                <a:cs typeface="Arial" panose="020B0604020202020204" pitchFamily="34" charset="0"/>
              </a:rPr>
              <a:t> </a:t>
            </a:r>
            <a:r>
              <a:rPr lang="en-ZA" sz="2000" dirty="0">
                <a:latin typeface="Arial" panose="020B0604020202020204" pitchFamily="34" charset="0"/>
                <a:cs typeface="Arial" panose="020B0604020202020204" pitchFamily="34" charset="0"/>
              </a:rPr>
              <a:t>particularly affects employees in </a:t>
            </a:r>
            <a:r>
              <a:rPr lang="en-ZA" sz="2000" b="1" dirty="0">
                <a:latin typeface="Arial" panose="020B0604020202020204" pitchFamily="34" charset="0"/>
                <a:cs typeface="Arial" panose="020B0604020202020204" pitchFamily="34" charset="0"/>
              </a:rPr>
              <a:t>vulnerable employment </a:t>
            </a:r>
            <a:r>
              <a:rPr lang="en-ZA" sz="2000" dirty="0">
                <a:latin typeface="Arial" panose="020B0604020202020204" pitchFamily="34" charset="0"/>
                <a:cs typeface="Arial" panose="020B0604020202020204" pitchFamily="34" charset="0"/>
              </a:rPr>
              <a:t>who, while covered by labour legislation, may have in practice </a:t>
            </a:r>
            <a:r>
              <a:rPr lang="en-ZA" sz="2000" b="1" dirty="0">
                <a:latin typeface="Arial" panose="020B0604020202020204" pitchFamily="34" charset="0"/>
                <a:cs typeface="Arial" panose="020B0604020202020204" pitchFamily="34" charset="0"/>
              </a:rPr>
              <a:t>poor access to the exercise of labour rights </a:t>
            </a:r>
            <a:r>
              <a:rPr lang="en-ZA" sz="2000" dirty="0">
                <a:latin typeface="Arial" panose="020B0604020202020204" pitchFamily="34" charset="0"/>
                <a:cs typeface="Arial" panose="020B0604020202020204" pitchFamily="34" charset="0"/>
              </a:rPr>
              <a:t>such as </a:t>
            </a:r>
            <a:r>
              <a:rPr lang="en-ZA" sz="2000" b="1" dirty="0">
                <a:latin typeface="Arial" panose="020B0604020202020204" pitchFamily="34" charset="0"/>
                <a:cs typeface="Arial" panose="020B0604020202020204" pitchFamily="34" charset="0"/>
              </a:rPr>
              <a:t>freedom of association</a:t>
            </a:r>
            <a:r>
              <a:rPr lang="en-ZA" sz="2000" dirty="0">
                <a:latin typeface="Arial" panose="020B0604020202020204" pitchFamily="34" charset="0"/>
                <a:cs typeface="Arial" panose="020B0604020202020204" pitchFamily="34" charset="0"/>
              </a:rPr>
              <a:t>, </a:t>
            </a:r>
            <a:r>
              <a:rPr lang="en-ZA" sz="2000" b="1" dirty="0">
                <a:latin typeface="Arial" panose="020B0604020202020204" pitchFamily="34" charset="0"/>
                <a:cs typeface="Arial" panose="020B0604020202020204" pitchFamily="34" charset="0"/>
              </a:rPr>
              <a:t>collective bargaining, decent work, protection from discriminatory practices and access to dispute resolution forums</a:t>
            </a:r>
            <a:r>
              <a:rPr lang="en-ZA" sz="2000" dirty="0">
                <a:latin typeface="Arial" panose="020B0604020202020204" pitchFamily="34" charset="0"/>
                <a:cs typeface="Arial" panose="020B0604020202020204" pitchFamily="34" charset="0"/>
              </a:rPr>
              <a:t>.</a:t>
            </a:r>
          </a:p>
          <a:p>
            <a:pPr marL="742950" indent="-381000">
              <a:buFont typeface="Wingdings" panose="05000000000000000000" pitchFamily="2" charset="2"/>
              <a:buChar char="ü"/>
            </a:pPr>
            <a:endParaRPr lang="en-ZA" dirty="0"/>
          </a:p>
        </p:txBody>
      </p:sp>
      <p:sp>
        <p:nvSpPr>
          <p:cNvPr id="4" name="Slide Number Placeholder 3"/>
          <p:cNvSpPr>
            <a:spLocks noGrp="1"/>
          </p:cNvSpPr>
          <p:nvPr>
            <p:ph type="sldNum" sz="quarter" idx="12"/>
          </p:nvPr>
        </p:nvSpPr>
        <p:spPr>
          <a:xfrm>
            <a:off x="6553200" y="6010276"/>
            <a:ext cx="1981200" cy="711200"/>
          </a:xfrm>
        </p:spPr>
        <p:txBody>
          <a:bodyPr/>
          <a:lstStyle/>
          <a:p>
            <a:pPr>
              <a:defRPr/>
            </a:pPr>
            <a:fld id="{AC70350D-EA4B-4993-AABE-8E6C381AE3F7}" type="slidenum">
              <a:rPr lang="en-US" altLang="en-US" smtClean="0"/>
              <a:pPr>
                <a:defRPr/>
              </a:pPr>
              <a:t>24</a:t>
            </a:fld>
            <a:endParaRPr lang="en-US" altLang="en-US" dirty="0"/>
          </a:p>
        </p:txBody>
      </p:sp>
    </p:spTree>
    <p:extLst>
      <p:ext uri="{BB962C8B-B14F-4D97-AF65-F5344CB8AC3E}">
        <p14:creationId xmlns:p14="http://schemas.microsoft.com/office/powerpoint/2010/main" val="42405078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50" y="274638"/>
            <a:ext cx="8305800" cy="1095375"/>
          </a:xfrm>
        </p:spPr>
        <p:txBody>
          <a:bodyPr/>
          <a:lstStyle/>
          <a:p>
            <a:r>
              <a:rPr lang="en-ZA" sz="3200" b="1" dirty="0" smtClean="0">
                <a:latin typeface="Arial" panose="020B0604020202020204" pitchFamily="34" charset="0"/>
                <a:cs typeface="Arial" panose="020B0604020202020204" pitchFamily="34" charset="0"/>
              </a:rPr>
              <a:t>Unwanted conduct</a:t>
            </a:r>
            <a:endParaRPr lang="en-ZA" sz="3200" dirty="0"/>
          </a:p>
        </p:txBody>
      </p:sp>
      <p:sp>
        <p:nvSpPr>
          <p:cNvPr id="3" name="Content Placeholder 2"/>
          <p:cNvSpPr>
            <a:spLocks noGrp="1"/>
          </p:cNvSpPr>
          <p:nvPr>
            <p:ph idx="1"/>
          </p:nvPr>
        </p:nvSpPr>
        <p:spPr>
          <a:xfrm>
            <a:off x="257175" y="1370013"/>
            <a:ext cx="8639175" cy="5351461"/>
          </a:xfrm>
        </p:spPr>
        <p:txBody>
          <a:bodyPr/>
          <a:lstStyle/>
          <a:p>
            <a:r>
              <a:rPr lang="en-ZA" sz="1600" dirty="0" smtClean="0">
                <a:latin typeface="Arial" panose="020B0604020202020204" pitchFamily="34" charset="0"/>
                <a:cs typeface="Arial" panose="020B0604020202020204" pitchFamily="34" charset="0"/>
              </a:rPr>
              <a:t>Criterion </a:t>
            </a:r>
            <a:r>
              <a:rPr lang="en-ZA" sz="1600" dirty="0">
                <a:latin typeface="Arial" panose="020B0604020202020204" pitchFamily="34" charset="0"/>
                <a:cs typeface="Arial" panose="020B0604020202020204" pitchFamily="34" charset="0"/>
              </a:rPr>
              <a:t>that harassment involves “</a:t>
            </a:r>
            <a:r>
              <a:rPr lang="en-ZA" sz="1600" b="1" dirty="0">
                <a:latin typeface="Arial" panose="020B0604020202020204" pitchFamily="34" charset="0"/>
                <a:cs typeface="Arial" panose="020B0604020202020204" pitchFamily="34" charset="0"/>
              </a:rPr>
              <a:t>unwanted</a:t>
            </a:r>
            <a:r>
              <a:rPr lang="en-ZA" sz="1600" dirty="0">
                <a:latin typeface="Arial" panose="020B0604020202020204" pitchFamily="34" charset="0"/>
                <a:cs typeface="Arial" panose="020B0604020202020204" pitchFamily="34" charset="0"/>
              </a:rPr>
              <a:t>” conduct distinguishes acts of harassment from acceptable or innocent conduct in the workplace</a:t>
            </a:r>
            <a:r>
              <a:rPr lang="en-ZA" sz="1600" dirty="0" smtClean="0">
                <a:latin typeface="Arial" panose="020B0604020202020204" pitchFamily="34" charset="0"/>
                <a:cs typeface="Arial" panose="020B0604020202020204" pitchFamily="34" charset="0"/>
              </a:rPr>
              <a:t>.</a:t>
            </a:r>
          </a:p>
          <a:p>
            <a:pPr marL="0" indent="0">
              <a:buNone/>
            </a:pPr>
            <a:endParaRPr lang="en-ZA" sz="1600" dirty="0" smtClean="0">
              <a:latin typeface="Arial" panose="020B0604020202020204" pitchFamily="34" charset="0"/>
              <a:cs typeface="Arial" panose="020B0604020202020204" pitchFamily="34" charset="0"/>
            </a:endParaRPr>
          </a:p>
          <a:p>
            <a:r>
              <a:rPr lang="en-ZA" sz="1600" b="1" dirty="0">
                <a:latin typeface="Arial" panose="020B0604020202020204" pitchFamily="34" charset="0"/>
                <a:cs typeface="Arial" panose="020B0604020202020204" pitchFamily="34" charset="0"/>
              </a:rPr>
              <a:t>Two primary issues </a:t>
            </a:r>
            <a:r>
              <a:rPr lang="en-ZA" sz="1600" b="1" dirty="0" smtClean="0">
                <a:latin typeface="Arial" panose="020B0604020202020204" pitchFamily="34" charset="0"/>
                <a:cs typeface="Arial" panose="020B0604020202020204" pitchFamily="34" charset="0"/>
              </a:rPr>
              <a:t>arise</a:t>
            </a:r>
            <a:r>
              <a:rPr lang="en-ZA" sz="1600" dirty="0" smtClean="0">
                <a:latin typeface="Arial" panose="020B0604020202020204" pitchFamily="34" charset="0"/>
                <a:cs typeface="Arial" panose="020B0604020202020204" pitchFamily="34" charset="0"/>
              </a:rPr>
              <a:t>:</a:t>
            </a:r>
          </a:p>
          <a:p>
            <a:pPr marL="714375" indent="-352425">
              <a:buFont typeface="Wingdings" panose="05000000000000000000" pitchFamily="2" charset="2"/>
              <a:buChar char="ü"/>
            </a:pPr>
            <a:r>
              <a:rPr lang="en-ZA" sz="1600" dirty="0">
                <a:latin typeface="Arial" panose="020B0604020202020204" pitchFamily="34" charset="0"/>
                <a:cs typeface="Arial" panose="020B0604020202020204" pitchFamily="34" charset="0"/>
              </a:rPr>
              <a:t>Firstly, the issue arises as to whether the complainant communicated, to the harasser/perpetrator that the conduct was unwelcome. This may have occurred </a:t>
            </a:r>
            <a:r>
              <a:rPr lang="en-ZA" sz="1600" b="1" dirty="0">
                <a:latin typeface="Arial" panose="020B0604020202020204" pitchFamily="34" charset="0"/>
                <a:cs typeface="Arial" panose="020B0604020202020204" pitchFamily="34" charset="0"/>
              </a:rPr>
              <a:t>verbally or non-verbally </a:t>
            </a:r>
            <a:r>
              <a:rPr lang="en-ZA" sz="1600" dirty="0">
                <a:latin typeface="Arial" panose="020B0604020202020204" pitchFamily="34" charset="0"/>
                <a:cs typeface="Arial" panose="020B0604020202020204" pitchFamily="34" charset="0"/>
              </a:rPr>
              <a:t>and may have been communicated </a:t>
            </a:r>
            <a:r>
              <a:rPr lang="en-ZA" sz="1600" b="1" dirty="0">
                <a:latin typeface="Arial" panose="020B0604020202020204" pitchFamily="34" charset="0"/>
                <a:cs typeface="Arial" panose="020B0604020202020204" pitchFamily="34" charset="0"/>
              </a:rPr>
              <a:t>directly or indirectly </a:t>
            </a:r>
            <a:r>
              <a:rPr lang="en-ZA" sz="1600" dirty="0">
                <a:latin typeface="Arial" panose="020B0604020202020204" pitchFamily="34" charset="0"/>
                <a:cs typeface="Arial" panose="020B0604020202020204" pitchFamily="34" charset="0"/>
              </a:rPr>
              <a:t>to the </a:t>
            </a:r>
            <a:r>
              <a:rPr lang="en-ZA" sz="1600" dirty="0" smtClean="0">
                <a:latin typeface="Arial" panose="020B0604020202020204" pitchFamily="34" charset="0"/>
                <a:cs typeface="Arial" panose="020B0604020202020204" pitchFamily="34" charset="0"/>
              </a:rPr>
              <a:t>harasser/perpetrator.</a:t>
            </a:r>
          </a:p>
          <a:p>
            <a:pPr marL="361950" indent="0">
              <a:buNone/>
            </a:pPr>
            <a:endParaRPr lang="en-ZA" sz="1600" dirty="0" smtClean="0">
              <a:latin typeface="Arial" panose="020B0604020202020204" pitchFamily="34" charset="0"/>
              <a:cs typeface="Arial" panose="020B0604020202020204" pitchFamily="34" charset="0"/>
            </a:endParaRPr>
          </a:p>
          <a:p>
            <a:pPr marL="714375" indent="-352425">
              <a:buFont typeface="Wingdings" panose="05000000000000000000" pitchFamily="2" charset="2"/>
              <a:buChar char="ü"/>
            </a:pPr>
            <a:r>
              <a:rPr lang="en-ZA" sz="1600" dirty="0">
                <a:latin typeface="Arial" panose="020B0604020202020204" pitchFamily="34" charset="0"/>
                <a:cs typeface="Arial" panose="020B0604020202020204" pitchFamily="34" charset="0"/>
              </a:rPr>
              <a:t>If there is </a:t>
            </a:r>
            <a:r>
              <a:rPr lang="en-ZA" sz="1600" b="1" dirty="0">
                <a:latin typeface="Arial" panose="020B0604020202020204" pitchFamily="34" charset="0"/>
                <a:cs typeface="Arial" panose="020B0604020202020204" pitchFamily="34" charset="0"/>
              </a:rPr>
              <a:t>no such communication</a:t>
            </a:r>
            <a:r>
              <a:rPr lang="en-ZA" sz="1600" dirty="0">
                <a:latin typeface="Arial" panose="020B0604020202020204" pitchFamily="34" charset="0"/>
                <a:cs typeface="Arial" panose="020B0604020202020204" pitchFamily="34" charset="0"/>
              </a:rPr>
              <a:t>, it will still be necessary to examine whether the conduct was of such a nature that the harasser/perpetrator </a:t>
            </a:r>
            <a:r>
              <a:rPr lang="en-ZA" sz="1600" b="1" dirty="0">
                <a:latin typeface="Arial" panose="020B0604020202020204" pitchFamily="34" charset="0"/>
                <a:cs typeface="Arial" panose="020B0604020202020204" pitchFamily="34" charset="0"/>
              </a:rPr>
              <a:t>knew or should have known </a:t>
            </a:r>
            <a:r>
              <a:rPr lang="en-ZA" sz="1600" dirty="0">
                <a:latin typeface="Arial" panose="020B0604020202020204" pitchFamily="34" charset="0"/>
                <a:cs typeface="Arial" panose="020B0604020202020204" pitchFamily="34" charset="0"/>
              </a:rPr>
              <a:t>that conduct of the type engaged in, is generally considered to be unwelcome</a:t>
            </a:r>
            <a:r>
              <a:rPr lang="en-ZA" sz="1600" dirty="0" smtClean="0">
                <a:latin typeface="Arial" panose="020B0604020202020204" pitchFamily="34" charset="0"/>
                <a:cs typeface="Arial" panose="020B0604020202020204" pitchFamily="34" charset="0"/>
              </a:rPr>
              <a:t>.</a:t>
            </a:r>
          </a:p>
          <a:p>
            <a:pPr marL="714375" indent="0">
              <a:buNone/>
            </a:pPr>
            <a:endParaRPr lang="en-ZA" sz="1600" dirty="0" smtClean="0">
              <a:latin typeface="Arial" panose="020B0604020202020204" pitchFamily="34" charset="0"/>
              <a:cs typeface="Arial" panose="020B0604020202020204" pitchFamily="34" charset="0"/>
            </a:endParaRPr>
          </a:p>
          <a:p>
            <a:pPr marL="361950" indent="-361950"/>
            <a:r>
              <a:rPr lang="en-ZA" sz="1600" dirty="0" smtClean="0">
                <a:latin typeface="Arial" panose="020B0604020202020204" pitchFamily="34" charset="0"/>
                <a:cs typeface="Arial" panose="020B0604020202020204" pitchFamily="34" charset="0"/>
              </a:rPr>
              <a:t>While </a:t>
            </a:r>
            <a:r>
              <a:rPr lang="en-ZA" sz="1600" b="1" dirty="0">
                <a:latin typeface="Arial" panose="020B0604020202020204" pitchFamily="34" charset="0"/>
                <a:cs typeface="Arial" panose="020B0604020202020204" pitchFamily="34" charset="0"/>
              </a:rPr>
              <a:t>violent conduct may amount </a:t>
            </a:r>
            <a:r>
              <a:rPr lang="en-ZA" sz="1600" dirty="0">
                <a:latin typeface="Arial" panose="020B0604020202020204" pitchFamily="34" charset="0"/>
                <a:cs typeface="Arial" panose="020B0604020202020204" pitchFamily="34" charset="0"/>
              </a:rPr>
              <a:t>to harassment, </a:t>
            </a:r>
            <a:r>
              <a:rPr lang="en-ZA" sz="1600" b="1" dirty="0">
                <a:latin typeface="Arial" panose="020B0604020202020204" pitchFamily="34" charset="0"/>
                <a:cs typeface="Arial" panose="020B0604020202020204" pitchFamily="34" charset="0"/>
              </a:rPr>
              <a:t>harassment may occur as a result of non-violent conduct</a:t>
            </a:r>
            <a:r>
              <a:rPr lang="en-ZA" sz="1600" dirty="0">
                <a:latin typeface="Arial" panose="020B0604020202020204" pitchFamily="34" charset="0"/>
                <a:cs typeface="Arial" panose="020B0604020202020204" pitchFamily="34" charset="0"/>
              </a:rPr>
              <a:t>.  Accordingly, </a:t>
            </a:r>
            <a:r>
              <a:rPr lang="en-ZA" sz="1600" b="1" dirty="0">
                <a:latin typeface="Arial" panose="020B0604020202020204" pitchFamily="34" charset="0"/>
                <a:cs typeface="Arial" panose="020B0604020202020204" pitchFamily="34" charset="0"/>
              </a:rPr>
              <a:t>an act or threat of violence is not an essential element</a:t>
            </a:r>
            <a:r>
              <a:rPr lang="en-ZA" sz="1600" dirty="0">
                <a:latin typeface="Arial" panose="020B0604020202020204" pitchFamily="34" charset="0"/>
                <a:cs typeface="Arial" panose="020B0604020202020204" pitchFamily="34" charset="0"/>
              </a:rPr>
              <a:t> of harassment.  Likewise, certain acts of harassment may involve a criminal offence and the employer may be under a duty to report certain acts of harassment to the police.</a:t>
            </a:r>
          </a:p>
          <a:p>
            <a:pPr marL="1076325" indent="-361950">
              <a:buFont typeface="Courier New" panose="02070309020205020404" pitchFamily="49" charset="0"/>
              <a:buChar char="o"/>
            </a:pPr>
            <a:endParaRPr lang="en-ZA" sz="18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6553200" y="5810250"/>
            <a:ext cx="2057400" cy="911225"/>
          </a:xfrm>
        </p:spPr>
        <p:txBody>
          <a:bodyPr/>
          <a:lstStyle/>
          <a:p>
            <a:pPr>
              <a:defRPr/>
            </a:pPr>
            <a:fld id="{AC70350D-EA4B-4993-AABE-8E6C381AE3F7}" type="slidenum">
              <a:rPr lang="en-US" altLang="en-US" smtClean="0"/>
              <a:pPr>
                <a:defRPr/>
              </a:pPr>
              <a:t>25</a:t>
            </a:fld>
            <a:endParaRPr lang="en-US" altLang="en-US" dirty="0"/>
          </a:p>
        </p:txBody>
      </p:sp>
    </p:spTree>
    <p:extLst>
      <p:ext uri="{BB962C8B-B14F-4D97-AF65-F5344CB8AC3E}">
        <p14:creationId xmlns:p14="http://schemas.microsoft.com/office/powerpoint/2010/main" val="29225168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429625" cy="1143000"/>
          </a:xfrm>
        </p:spPr>
        <p:txBody>
          <a:bodyPr/>
          <a:lstStyle/>
          <a:p>
            <a:r>
              <a:rPr lang="en-ZA" sz="3200" b="1" dirty="0" smtClean="0">
                <a:latin typeface="Arial" panose="020B0604020202020204" pitchFamily="34" charset="0"/>
                <a:cs typeface="Arial" panose="020B0604020202020204" pitchFamily="34" charset="0"/>
              </a:rPr>
              <a:t>Repeated or serious conduct</a:t>
            </a:r>
            <a:endParaRPr lang="en-ZA" sz="3200" dirty="0"/>
          </a:p>
        </p:txBody>
      </p:sp>
      <p:sp>
        <p:nvSpPr>
          <p:cNvPr id="3" name="Content Placeholder 2"/>
          <p:cNvSpPr>
            <a:spLocks noGrp="1"/>
          </p:cNvSpPr>
          <p:nvPr>
            <p:ph idx="1"/>
          </p:nvPr>
        </p:nvSpPr>
        <p:spPr>
          <a:xfrm>
            <a:off x="238125" y="1333500"/>
            <a:ext cx="8648699" cy="5314950"/>
          </a:xfrm>
        </p:spPr>
        <p:txBody>
          <a:bodyPr/>
          <a:lstStyle/>
          <a:p>
            <a:r>
              <a:rPr lang="en-ZA" sz="1800" b="1" dirty="0">
                <a:latin typeface="Arial" panose="020B0604020202020204" pitchFamily="34" charset="0"/>
                <a:cs typeface="Arial" panose="020B0604020202020204" pitchFamily="34" charset="0"/>
              </a:rPr>
              <a:t>Harassment </a:t>
            </a:r>
            <a:r>
              <a:rPr lang="en-ZA" sz="1800" dirty="0">
                <a:latin typeface="Arial" panose="020B0604020202020204" pitchFamily="34" charset="0"/>
                <a:cs typeface="Arial" panose="020B0604020202020204" pitchFamily="34" charset="0"/>
              </a:rPr>
              <a:t>may occur as a result </a:t>
            </a:r>
            <a:r>
              <a:rPr lang="en-ZA" sz="1800" b="1" dirty="0">
                <a:latin typeface="Arial" panose="020B0604020202020204" pitchFamily="34" charset="0"/>
                <a:cs typeface="Arial" panose="020B0604020202020204" pitchFamily="34" charset="0"/>
              </a:rPr>
              <a:t>of a pattern of persistent conduct or a single instance or event</a:t>
            </a:r>
            <a:r>
              <a:rPr lang="en-ZA" sz="1800" dirty="0">
                <a:latin typeface="Arial" panose="020B0604020202020204" pitchFamily="34" charset="0"/>
                <a:cs typeface="Arial" panose="020B0604020202020204" pitchFamily="34" charset="0"/>
              </a:rPr>
              <a:t>. </a:t>
            </a:r>
            <a:endParaRPr lang="en-ZA" sz="1800" dirty="0" smtClean="0">
              <a:latin typeface="Arial" panose="020B0604020202020204" pitchFamily="34" charset="0"/>
              <a:cs typeface="Arial" panose="020B0604020202020204" pitchFamily="34" charset="0"/>
            </a:endParaRPr>
          </a:p>
          <a:p>
            <a:pPr marL="714375" indent="-352425">
              <a:buFont typeface="Wingdings" panose="05000000000000000000" pitchFamily="2" charset="2"/>
              <a:buChar char="ü"/>
            </a:pPr>
            <a:r>
              <a:rPr lang="en-ZA" sz="1800" dirty="0" smtClean="0">
                <a:latin typeface="Arial" panose="020B0604020202020204" pitchFamily="34" charset="0"/>
                <a:cs typeface="Arial" panose="020B0604020202020204" pitchFamily="34" charset="0"/>
              </a:rPr>
              <a:t>In </a:t>
            </a:r>
            <a:r>
              <a:rPr lang="en-ZA" sz="1800" dirty="0">
                <a:latin typeface="Arial" panose="020B0604020202020204" pitchFamily="34" charset="0"/>
                <a:cs typeface="Arial" panose="020B0604020202020204" pitchFamily="34" charset="0"/>
              </a:rPr>
              <a:t>the case of a single instance, harassment </a:t>
            </a:r>
            <a:r>
              <a:rPr lang="en-ZA" sz="1800" b="1" dirty="0">
                <a:latin typeface="Arial" panose="020B0604020202020204" pitchFamily="34" charset="0"/>
                <a:cs typeface="Arial" panose="020B0604020202020204" pitchFamily="34" charset="0"/>
              </a:rPr>
              <a:t>will be present if the conduct is of a serious nature</a:t>
            </a:r>
            <a:r>
              <a:rPr lang="en-ZA" sz="1800" dirty="0">
                <a:latin typeface="Arial" panose="020B0604020202020204" pitchFamily="34" charset="0"/>
                <a:cs typeface="Arial" panose="020B0604020202020204" pitchFamily="34" charset="0"/>
              </a:rPr>
              <a:t>.  Whether a single instance of conduct will be sufficiently serious to constitute harassment must be determined in the light of the event that is the subject of the complaint. </a:t>
            </a:r>
            <a:endParaRPr lang="en-ZA" sz="1800" dirty="0" smtClean="0">
              <a:latin typeface="Arial" panose="020B0604020202020204" pitchFamily="34" charset="0"/>
              <a:cs typeface="Arial" panose="020B0604020202020204" pitchFamily="34" charset="0"/>
            </a:endParaRPr>
          </a:p>
          <a:p>
            <a:pPr marL="361950" indent="0">
              <a:buNone/>
            </a:pPr>
            <a:endParaRPr lang="en-ZA" sz="1800" dirty="0">
              <a:latin typeface="Arial" panose="020B0604020202020204" pitchFamily="34" charset="0"/>
              <a:cs typeface="Arial" panose="020B0604020202020204" pitchFamily="34" charset="0"/>
            </a:endParaRPr>
          </a:p>
          <a:p>
            <a:pPr marL="361950" lvl="2" indent="-361950"/>
            <a:r>
              <a:rPr lang="en-ZA" sz="1800" dirty="0">
                <a:latin typeface="Arial" panose="020B0604020202020204" pitchFamily="34" charset="0"/>
                <a:cs typeface="Arial" panose="020B0604020202020204" pitchFamily="34" charset="0"/>
              </a:rPr>
              <a:t>Whether or not conduct constitutes harassment, should be assessed on </a:t>
            </a:r>
            <a:r>
              <a:rPr lang="en-ZA" sz="1800" b="1" dirty="0">
                <a:latin typeface="Arial" panose="020B0604020202020204" pitchFamily="34" charset="0"/>
                <a:cs typeface="Arial" panose="020B0604020202020204" pitchFamily="34" charset="0"/>
              </a:rPr>
              <a:t>an objective basis from the perspective of the employee who alleges harassment</a:t>
            </a:r>
            <a:r>
              <a:rPr lang="en-ZA" sz="1800" dirty="0">
                <a:latin typeface="Arial" panose="020B0604020202020204" pitchFamily="34" charset="0"/>
                <a:cs typeface="Arial" panose="020B0604020202020204" pitchFamily="34" charset="0"/>
              </a:rPr>
              <a:t>.  </a:t>
            </a:r>
            <a:endParaRPr lang="en-ZA" sz="1800" dirty="0" smtClean="0">
              <a:latin typeface="Arial" panose="020B0604020202020204" pitchFamily="34" charset="0"/>
              <a:cs typeface="Arial" panose="020B0604020202020204" pitchFamily="34" charset="0"/>
            </a:endParaRPr>
          </a:p>
          <a:p>
            <a:pPr marL="714375" lvl="2" indent="-352425">
              <a:buFont typeface="Wingdings" panose="05000000000000000000" pitchFamily="2" charset="2"/>
              <a:buChar char="ü"/>
            </a:pPr>
            <a:r>
              <a:rPr lang="en-ZA" sz="1800" dirty="0" smtClean="0">
                <a:latin typeface="Arial" panose="020B0604020202020204" pitchFamily="34" charset="0"/>
                <a:cs typeface="Arial" panose="020B0604020202020204" pitchFamily="34" charset="0"/>
              </a:rPr>
              <a:t>primary </a:t>
            </a:r>
            <a:r>
              <a:rPr lang="en-ZA" sz="1800" dirty="0">
                <a:latin typeface="Arial" panose="020B0604020202020204" pitchFamily="34" charset="0"/>
                <a:cs typeface="Arial" panose="020B0604020202020204" pitchFamily="34" charset="0"/>
              </a:rPr>
              <a:t>focus of the inquiry as to whether there has been harassment, is on the </a:t>
            </a:r>
            <a:r>
              <a:rPr lang="en-ZA" sz="1800" b="1" dirty="0">
                <a:latin typeface="Arial" panose="020B0604020202020204" pitchFamily="34" charset="0"/>
                <a:cs typeface="Arial" panose="020B0604020202020204" pitchFamily="34" charset="0"/>
              </a:rPr>
              <a:t>impact of the conduct on the employee</a:t>
            </a:r>
            <a:r>
              <a:rPr lang="en-ZA" sz="1800" dirty="0">
                <a:latin typeface="Arial" panose="020B0604020202020204" pitchFamily="34" charset="0"/>
                <a:cs typeface="Arial" panose="020B0604020202020204" pitchFamily="34" charset="0"/>
              </a:rPr>
              <a:t>.  </a:t>
            </a:r>
            <a:endParaRPr lang="en-ZA" sz="1800" dirty="0" smtClean="0">
              <a:latin typeface="Arial" panose="020B0604020202020204" pitchFamily="34" charset="0"/>
              <a:cs typeface="Arial" panose="020B0604020202020204" pitchFamily="34" charset="0"/>
            </a:endParaRPr>
          </a:p>
          <a:p>
            <a:pPr marL="361950" lvl="2" indent="0">
              <a:buNone/>
            </a:pPr>
            <a:endParaRPr lang="en-ZA" sz="1800" dirty="0" smtClean="0">
              <a:latin typeface="Arial" panose="020B0604020202020204" pitchFamily="34" charset="0"/>
              <a:cs typeface="Arial" panose="020B0604020202020204" pitchFamily="34" charset="0"/>
            </a:endParaRPr>
          </a:p>
          <a:p>
            <a:pPr marL="714375" lvl="2" indent="-352425">
              <a:buFont typeface="Wingdings" panose="05000000000000000000" pitchFamily="2" charset="2"/>
              <a:buChar char="ü"/>
            </a:pPr>
            <a:r>
              <a:rPr lang="en-ZA" sz="1800" dirty="0">
                <a:latin typeface="Arial" panose="020B0604020202020204" pitchFamily="34" charset="0"/>
                <a:cs typeface="Arial" panose="020B0604020202020204" pitchFamily="34" charset="0"/>
              </a:rPr>
              <a:t>h</a:t>
            </a:r>
            <a:r>
              <a:rPr lang="en-ZA" sz="1800" dirty="0" smtClean="0">
                <a:latin typeface="Arial" panose="020B0604020202020204" pitchFamily="34" charset="0"/>
                <a:cs typeface="Arial" panose="020B0604020202020204" pitchFamily="34" charset="0"/>
              </a:rPr>
              <a:t>owever</a:t>
            </a:r>
            <a:r>
              <a:rPr lang="en-ZA" sz="1800" dirty="0">
                <a:latin typeface="Arial" panose="020B0604020202020204" pitchFamily="34" charset="0"/>
                <a:cs typeface="Arial" panose="020B0604020202020204" pitchFamily="34" charset="0"/>
              </a:rPr>
              <a:t>, there may be circumstances in which the perceptions of the person harassed are </a:t>
            </a:r>
            <a:r>
              <a:rPr lang="en-ZA" sz="1800" b="1" dirty="0">
                <a:latin typeface="Arial" panose="020B0604020202020204" pitchFamily="34" charset="0"/>
                <a:cs typeface="Arial" panose="020B0604020202020204" pitchFamily="34" charset="0"/>
              </a:rPr>
              <a:t>not consistent with the views of a “reasonable person</a:t>
            </a:r>
            <a:r>
              <a:rPr lang="en-ZA" sz="1800" dirty="0">
                <a:latin typeface="Arial" panose="020B0604020202020204" pitchFamily="34" charset="0"/>
                <a:cs typeface="Arial" panose="020B0604020202020204" pitchFamily="34" charset="0"/>
              </a:rPr>
              <a:t>” in the situation of the complainant. In such circumstances, it is open for a person or company charged with harassment, </a:t>
            </a:r>
            <a:r>
              <a:rPr lang="en-ZA" sz="1800" b="1" dirty="0">
                <a:latin typeface="Arial" panose="020B0604020202020204" pitchFamily="34" charset="0"/>
                <a:cs typeface="Arial" panose="020B0604020202020204" pitchFamily="34" charset="0"/>
              </a:rPr>
              <a:t>to establish that the complainant’s perceptions are unduly sensitive</a:t>
            </a:r>
            <a:r>
              <a:rPr lang="en-ZA" sz="1800" dirty="0">
                <a:latin typeface="Arial" panose="020B0604020202020204" pitchFamily="34" charset="0"/>
                <a:cs typeface="Arial" panose="020B0604020202020204" pitchFamily="34" charset="0"/>
              </a:rPr>
              <a:t>.</a:t>
            </a:r>
          </a:p>
          <a:p>
            <a:pPr marL="361950" indent="0">
              <a:buNone/>
            </a:pPr>
            <a:endParaRPr lang="en-ZA" dirty="0"/>
          </a:p>
          <a:p>
            <a:endParaRPr lang="en-ZA" dirty="0"/>
          </a:p>
        </p:txBody>
      </p:sp>
      <p:sp>
        <p:nvSpPr>
          <p:cNvPr id="4" name="Slide Number Placeholder 3"/>
          <p:cNvSpPr>
            <a:spLocks noGrp="1"/>
          </p:cNvSpPr>
          <p:nvPr>
            <p:ph type="sldNum" sz="quarter" idx="12"/>
          </p:nvPr>
        </p:nvSpPr>
        <p:spPr>
          <a:xfrm>
            <a:off x="6553200" y="5962650"/>
            <a:ext cx="2047875" cy="758825"/>
          </a:xfrm>
        </p:spPr>
        <p:txBody>
          <a:bodyPr/>
          <a:lstStyle/>
          <a:p>
            <a:pPr>
              <a:defRPr/>
            </a:pPr>
            <a:fld id="{AC70350D-EA4B-4993-AABE-8E6C381AE3F7}" type="slidenum">
              <a:rPr lang="en-US" altLang="en-US" smtClean="0"/>
              <a:pPr>
                <a:defRPr/>
              </a:pPr>
              <a:t>26</a:t>
            </a:fld>
            <a:endParaRPr lang="en-US" altLang="en-US" dirty="0"/>
          </a:p>
        </p:txBody>
      </p:sp>
    </p:spTree>
    <p:extLst>
      <p:ext uri="{BB962C8B-B14F-4D97-AF65-F5344CB8AC3E}">
        <p14:creationId xmlns:p14="http://schemas.microsoft.com/office/powerpoint/2010/main" val="23728875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375" y="274638"/>
            <a:ext cx="8582025" cy="1143000"/>
          </a:xfrm>
        </p:spPr>
        <p:txBody>
          <a:bodyPr/>
          <a:lstStyle/>
          <a:p>
            <a:r>
              <a:rPr lang="en-ZA" sz="3200" b="1" dirty="0" smtClean="0">
                <a:latin typeface="Arial" panose="020B0604020202020204" pitchFamily="34" charset="0"/>
                <a:cs typeface="Arial" panose="020B0604020202020204" pitchFamily="34" charset="0"/>
              </a:rPr>
              <a:t>Repeated </a:t>
            </a:r>
            <a:r>
              <a:rPr lang="en-ZA" sz="3200" b="1" dirty="0">
                <a:latin typeface="Arial" panose="020B0604020202020204" pitchFamily="34" charset="0"/>
                <a:cs typeface="Arial" panose="020B0604020202020204" pitchFamily="34" charset="0"/>
              </a:rPr>
              <a:t>or </a:t>
            </a:r>
            <a:r>
              <a:rPr lang="en-ZA" sz="3200" b="1" dirty="0" smtClean="0">
                <a:latin typeface="Arial" panose="020B0604020202020204" pitchFamily="34" charset="0"/>
                <a:cs typeface="Arial" panose="020B0604020202020204" pitchFamily="34" charset="0"/>
              </a:rPr>
              <a:t>serious conduct Cont…</a:t>
            </a:r>
            <a:endParaRPr lang="en-ZA" sz="3200" dirty="0"/>
          </a:p>
        </p:txBody>
      </p:sp>
      <p:sp>
        <p:nvSpPr>
          <p:cNvPr id="3" name="Content Placeholder 2"/>
          <p:cNvSpPr>
            <a:spLocks noGrp="1"/>
          </p:cNvSpPr>
          <p:nvPr>
            <p:ph idx="1"/>
          </p:nvPr>
        </p:nvSpPr>
        <p:spPr>
          <a:xfrm>
            <a:off x="219075" y="1333500"/>
            <a:ext cx="8696325" cy="5314950"/>
          </a:xfrm>
        </p:spPr>
        <p:txBody>
          <a:bodyPr/>
          <a:lstStyle/>
          <a:p>
            <a:pPr marL="361950" lvl="2" indent="-361950"/>
            <a:r>
              <a:rPr lang="en-ZA" sz="1600" b="1" dirty="0">
                <a:latin typeface="Arial" panose="020B0604020202020204" pitchFamily="34" charset="0"/>
                <a:cs typeface="Arial" panose="020B0604020202020204" pitchFamily="34" charset="0"/>
              </a:rPr>
              <a:t>Interpersonal conflict may not be harassment </a:t>
            </a:r>
            <a:r>
              <a:rPr lang="en-ZA" sz="1600" dirty="0">
                <a:latin typeface="Arial" panose="020B0604020202020204" pitchFamily="34" charset="0"/>
                <a:cs typeface="Arial" panose="020B0604020202020204" pitchFamily="34" charset="0"/>
              </a:rPr>
              <a:t>if the incident is </a:t>
            </a:r>
            <a:r>
              <a:rPr lang="en-ZA" sz="1600" b="1" dirty="0">
                <a:latin typeface="Arial" panose="020B0604020202020204" pitchFamily="34" charset="0"/>
                <a:cs typeface="Arial" panose="020B0604020202020204" pitchFamily="34" charset="0"/>
              </a:rPr>
              <a:t>an isolated event</a:t>
            </a:r>
            <a:r>
              <a:rPr lang="en-ZA" sz="1600" dirty="0">
                <a:latin typeface="Arial" panose="020B0604020202020204" pitchFamily="34" charset="0"/>
                <a:cs typeface="Arial" panose="020B0604020202020204" pitchFamily="34" charset="0"/>
              </a:rPr>
              <a:t> or if </a:t>
            </a:r>
            <a:r>
              <a:rPr lang="en-ZA" sz="1600" b="1" dirty="0">
                <a:latin typeface="Arial" panose="020B0604020202020204" pitchFamily="34" charset="0"/>
                <a:cs typeface="Arial" panose="020B0604020202020204" pitchFamily="34" charset="0"/>
              </a:rPr>
              <a:t>two parties of approximately equal power or rank</a:t>
            </a:r>
            <a:r>
              <a:rPr lang="en-ZA" sz="1600" dirty="0">
                <a:latin typeface="Arial" panose="020B0604020202020204" pitchFamily="34" charset="0"/>
                <a:cs typeface="Arial" panose="020B0604020202020204" pitchFamily="34" charset="0"/>
              </a:rPr>
              <a:t> are in conflict. </a:t>
            </a:r>
            <a:endParaRPr lang="en-ZA" sz="1600" dirty="0" smtClean="0">
              <a:latin typeface="Arial" panose="020B0604020202020204" pitchFamily="34" charset="0"/>
              <a:cs typeface="Arial" panose="020B0604020202020204" pitchFamily="34" charset="0"/>
            </a:endParaRPr>
          </a:p>
          <a:p>
            <a:pPr marL="647700" lvl="2" indent="-285750">
              <a:buFont typeface="Wingdings" panose="05000000000000000000" pitchFamily="2" charset="2"/>
              <a:buChar char="ü"/>
            </a:pPr>
            <a:r>
              <a:rPr lang="en-ZA" sz="1600" dirty="0" smtClean="0">
                <a:latin typeface="Arial" panose="020B0604020202020204" pitchFamily="34" charset="0"/>
                <a:cs typeface="Arial" panose="020B0604020202020204" pitchFamily="34" charset="0"/>
              </a:rPr>
              <a:t>Harassment</a:t>
            </a:r>
            <a:r>
              <a:rPr lang="en-ZA" sz="1600" dirty="0">
                <a:latin typeface="Arial" panose="020B0604020202020204" pitchFamily="34" charset="0"/>
                <a:cs typeface="Arial" panose="020B0604020202020204" pitchFamily="34" charset="0"/>
              </a:rPr>
              <a:t>, in particular </a:t>
            </a:r>
            <a:r>
              <a:rPr lang="en-ZA" sz="1600" b="1" dirty="0">
                <a:latin typeface="Arial" panose="020B0604020202020204" pitchFamily="34" charset="0"/>
                <a:cs typeface="Arial" panose="020B0604020202020204" pitchFamily="34" charset="0"/>
              </a:rPr>
              <a:t>bullying</a:t>
            </a:r>
            <a:r>
              <a:rPr lang="en-ZA" sz="1600" dirty="0">
                <a:latin typeface="Arial" panose="020B0604020202020204" pitchFamily="34" charset="0"/>
                <a:cs typeface="Arial" panose="020B0604020202020204" pitchFamily="34" charset="0"/>
              </a:rPr>
              <a:t>, may be an </a:t>
            </a:r>
            <a:r>
              <a:rPr lang="en-ZA" sz="1600" b="1" dirty="0">
                <a:latin typeface="Arial" panose="020B0604020202020204" pitchFamily="34" charset="0"/>
                <a:cs typeface="Arial" panose="020B0604020202020204" pitchFamily="34" charset="0"/>
              </a:rPr>
              <a:t>escalating process </a:t>
            </a:r>
            <a:r>
              <a:rPr lang="en-ZA" sz="1600" dirty="0">
                <a:latin typeface="Arial" panose="020B0604020202020204" pitchFamily="34" charset="0"/>
                <a:cs typeface="Arial" panose="020B0604020202020204" pitchFamily="34" charset="0"/>
              </a:rPr>
              <a:t>in the course of employment in which the complainant ends up in </a:t>
            </a:r>
            <a:r>
              <a:rPr lang="en-ZA" sz="1600" b="1" dirty="0">
                <a:latin typeface="Arial" panose="020B0604020202020204" pitchFamily="34" charset="0"/>
                <a:cs typeface="Arial" panose="020B0604020202020204" pitchFamily="34" charset="0"/>
              </a:rPr>
              <a:t>an inferior </a:t>
            </a:r>
            <a:r>
              <a:rPr lang="en-ZA" sz="1600" dirty="0">
                <a:latin typeface="Arial" panose="020B0604020202020204" pitchFamily="34" charset="0"/>
                <a:cs typeface="Arial" panose="020B0604020202020204" pitchFamily="34" charset="0"/>
              </a:rPr>
              <a:t>position and becomes the </a:t>
            </a:r>
            <a:r>
              <a:rPr lang="en-ZA" sz="1600" b="1" dirty="0">
                <a:latin typeface="Arial" panose="020B0604020202020204" pitchFamily="34" charset="0"/>
                <a:cs typeface="Arial" panose="020B0604020202020204" pitchFamily="34" charset="0"/>
              </a:rPr>
              <a:t>target of systematic negative social acts</a:t>
            </a:r>
            <a:r>
              <a:rPr lang="en-ZA" sz="1600" dirty="0">
                <a:latin typeface="Arial" panose="020B0604020202020204" pitchFamily="34" charset="0"/>
                <a:cs typeface="Arial" panose="020B0604020202020204" pitchFamily="34" charset="0"/>
              </a:rPr>
              <a:t>.</a:t>
            </a:r>
          </a:p>
          <a:p>
            <a:pPr marL="0" indent="0">
              <a:buNone/>
            </a:pPr>
            <a:endParaRPr lang="en-ZA" sz="1600" dirty="0">
              <a:latin typeface="Arial" panose="020B0604020202020204" pitchFamily="34" charset="0"/>
              <a:cs typeface="Arial" panose="020B0604020202020204" pitchFamily="34" charset="0"/>
            </a:endParaRPr>
          </a:p>
          <a:p>
            <a:pPr marL="361950" lvl="2" indent="-361950"/>
            <a:r>
              <a:rPr lang="en-ZA" sz="1600" dirty="0">
                <a:latin typeface="Arial" panose="020B0604020202020204" pitchFamily="34" charset="0"/>
                <a:cs typeface="Arial" panose="020B0604020202020204" pitchFamily="34" charset="0"/>
              </a:rPr>
              <a:t>It </a:t>
            </a:r>
            <a:r>
              <a:rPr lang="en-ZA" sz="1600" b="1" dirty="0">
                <a:latin typeface="Arial" panose="020B0604020202020204" pitchFamily="34" charset="0"/>
                <a:cs typeface="Arial" panose="020B0604020202020204" pitchFamily="34" charset="0"/>
              </a:rPr>
              <a:t>is not necessary to establish the intention or state of mind </a:t>
            </a:r>
            <a:r>
              <a:rPr lang="en-ZA" sz="1600" dirty="0">
                <a:latin typeface="Arial" panose="020B0604020202020204" pitchFamily="34" charset="0"/>
                <a:cs typeface="Arial" panose="020B0604020202020204" pitchFamily="34" charset="0"/>
              </a:rPr>
              <a:t>of the harasser/perpetrator </a:t>
            </a:r>
            <a:r>
              <a:rPr lang="en-ZA" sz="1600" b="1" dirty="0">
                <a:latin typeface="Arial" panose="020B0604020202020204" pitchFamily="34" charset="0"/>
                <a:cs typeface="Arial" panose="020B0604020202020204" pitchFamily="34" charset="0"/>
              </a:rPr>
              <a:t>in order to prove harassment</a:t>
            </a:r>
            <a:r>
              <a:rPr lang="en-ZA" sz="1600" dirty="0">
                <a:latin typeface="Arial" panose="020B0604020202020204" pitchFamily="34" charset="0"/>
                <a:cs typeface="Arial" panose="020B0604020202020204" pitchFamily="34" charset="0"/>
              </a:rPr>
              <a:t>.  </a:t>
            </a:r>
            <a:endParaRPr lang="en-ZA" sz="1600" dirty="0" smtClean="0">
              <a:latin typeface="Arial" panose="020B0604020202020204" pitchFamily="34" charset="0"/>
              <a:cs typeface="Arial" panose="020B0604020202020204" pitchFamily="34" charset="0"/>
            </a:endParaRPr>
          </a:p>
          <a:p>
            <a:pPr marL="714375" lvl="2" indent="-352425">
              <a:buFont typeface="Wingdings" panose="05000000000000000000" pitchFamily="2" charset="2"/>
              <a:buChar char="ü"/>
            </a:pPr>
            <a:r>
              <a:rPr lang="en-ZA" sz="1600" dirty="0" smtClean="0">
                <a:latin typeface="Arial" panose="020B0604020202020204" pitchFamily="34" charset="0"/>
                <a:cs typeface="Arial" panose="020B0604020202020204" pitchFamily="34" charset="0"/>
              </a:rPr>
              <a:t>The </a:t>
            </a:r>
            <a:r>
              <a:rPr lang="en-ZA" sz="1600" dirty="0">
                <a:latin typeface="Arial" panose="020B0604020202020204" pitchFamily="34" charset="0"/>
                <a:cs typeface="Arial" panose="020B0604020202020204" pitchFamily="34" charset="0"/>
              </a:rPr>
              <a:t>fact that the </a:t>
            </a:r>
            <a:r>
              <a:rPr lang="en-ZA" sz="1600" b="1" dirty="0">
                <a:latin typeface="Arial" panose="020B0604020202020204" pitchFamily="34" charset="0"/>
                <a:cs typeface="Arial" panose="020B0604020202020204" pitchFamily="34" charset="0"/>
              </a:rPr>
              <a:t>conduct was calculated or intended to offend </a:t>
            </a:r>
            <a:r>
              <a:rPr lang="en-ZA" sz="1600" dirty="0">
                <a:latin typeface="Arial" panose="020B0604020202020204" pitchFamily="34" charset="0"/>
                <a:cs typeface="Arial" panose="020B0604020202020204" pitchFamily="34" charset="0"/>
              </a:rPr>
              <a:t>the complainant(s) may be </a:t>
            </a:r>
            <a:r>
              <a:rPr lang="en-ZA" sz="1600" b="1" dirty="0">
                <a:latin typeface="Arial" panose="020B0604020202020204" pitchFamily="34" charset="0"/>
                <a:cs typeface="Arial" panose="020B0604020202020204" pitchFamily="34" charset="0"/>
              </a:rPr>
              <a:t>an aggravating factor relevant </a:t>
            </a:r>
            <a:r>
              <a:rPr lang="en-ZA" sz="1600" dirty="0">
                <a:latin typeface="Arial" panose="020B0604020202020204" pitchFamily="34" charset="0"/>
                <a:cs typeface="Arial" panose="020B0604020202020204" pitchFamily="34" charset="0"/>
              </a:rPr>
              <a:t>to determining a remedy for the complainant.  While the </a:t>
            </a:r>
            <a:r>
              <a:rPr lang="en-ZA" sz="1600" b="1" dirty="0">
                <a:latin typeface="Arial" panose="020B0604020202020204" pitchFamily="34" charset="0"/>
                <a:cs typeface="Arial" panose="020B0604020202020204" pitchFamily="34" charset="0"/>
              </a:rPr>
              <a:t>intention of a harasser/perpetrator </a:t>
            </a:r>
            <a:r>
              <a:rPr lang="en-ZA" sz="1600" dirty="0">
                <a:latin typeface="Arial" panose="020B0604020202020204" pitchFamily="34" charset="0"/>
                <a:cs typeface="Arial" panose="020B0604020202020204" pitchFamily="34" charset="0"/>
              </a:rPr>
              <a:t>may be </a:t>
            </a:r>
            <a:r>
              <a:rPr lang="en-ZA" sz="1600" b="1" dirty="0">
                <a:latin typeface="Arial" panose="020B0604020202020204" pitchFamily="34" charset="0"/>
                <a:cs typeface="Arial" panose="020B0604020202020204" pitchFamily="34" charset="0"/>
              </a:rPr>
              <a:t>relevant to disciplinary proceedings</a:t>
            </a:r>
            <a:r>
              <a:rPr lang="en-ZA" sz="1600" dirty="0">
                <a:latin typeface="Arial" panose="020B0604020202020204" pitchFamily="34" charset="0"/>
                <a:cs typeface="Arial" panose="020B0604020202020204" pitchFamily="34" charset="0"/>
              </a:rPr>
              <a:t>, it is </a:t>
            </a:r>
            <a:r>
              <a:rPr lang="en-ZA" sz="1600" b="1" dirty="0">
                <a:latin typeface="Arial" panose="020B0604020202020204" pitchFamily="34" charset="0"/>
                <a:cs typeface="Arial" panose="020B0604020202020204" pitchFamily="34" charset="0"/>
              </a:rPr>
              <a:t>not a relevant factor </a:t>
            </a:r>
            <a:r>
              <a:rPr lang="en-ZA" sz="1600" dirty="0">
                <a:latin typeface="Arial" panose="020B0604020202020204" pitchFamily="34" charset="0"/>
                <a:cs typeface="Arial" panose="020B0604020202020204" pitchFamily="34" charset="0"/>
              </a:rPr>
              <a:t>in determining whether there has been harassment for the purposes of the EEA</a:t>
            </a:r>
            <a:r>
              <a:rPr lang="en-ZA" sz="1600" dirty="0" smtClean="0">
                <a:latin typeface="Arial" panose="020B0604020202020204" pitchFamily="34" charset="0"/>
                <a:cs typeface="Arial" panose="020B0604020202020204" pitchFamily="34" charset="0"/>
              </a:rPr>
              <a:t>.</a:t>
            </a:r>
          </a:p>
          <a:p>
            <a:pPr marL="361950" lvl="2" indent="0">
              <a:buNone/>
            </a:pPr>
            <a:endParaRPr lang="en-ZA" sz="1600" dirty="0">
              <a:latin typeface="Arial" panose="020B0604020202020204" pitchFamily="34" charset="0"/>
              <a:cs typeface="Arial" panose="020B0604020202020204" pitchFamily="34" charset="0"/>
            </a:endParaRPr>
          </a:p>
          <a:p>
            <a:pPr marL="361950" lvl="2" indent="-361950"/>
            <a:r>
              <a:rPr lang="en-ZA" sz="1600" dirty="0">
                <a:latin typeface="Arial" panose="020B0604020202020204" pitchFamily="34" charset="0"/>
                <a:cs typeface="Arial" panose="020B0604020202020204" pitchFamily="34" charset="0"/>
              </a:rPr>
              <a:t>The following factors may be relevant to the issue of whether harassment has occurred -</a:t>
            </a:r>
          </a:p>
          <a:p>
            <a:pPr marL="714375" lvl="3" indent="-352425">
              <a:buFont typeface="Wingdings" panose="05000000000000000000" pitchFamily="2" charset="2"/>
              <a:buChar char="ü"/>
            </a:pPr>
            <a:r>
              <a:rPr lang="en-ZA" sz="1600" dirty="0" smtClean="0">
                <a:latin typeface="Arial" panose="020B0604020202020204" pitchFamily="34" charset="0"/>
                <a:cs typeface="Arial" panose="020B0604020202020204" pitchFamily="34" charset="0"/>
              </a:rPr>
              <a:t>the </a:t>
            </a:r>
            <a:r>
              <a:rPr lang="en-ZA" sz="1600" b="1" dirty="0">
                <a:latin typeface="Arial" panose="020B0604020202020204" pitchFamily="34" charset="0"/>
                <a:cs typeface="Arial" panose="020B0604020202020204" pitchFamily="34" charset="0"/>
              </a:rPr>
              <a:t>context</a:t>
            </a:r>
            <a:r>
              <a:rPr lang="en-ZA" sz="1600" dirty="0">
                <a:latin typeface="Arial" panose="020B0604020202020204" pitchFamily="34" charset="0"/>
                <a:cs typeface="Arial" panose="020B0604020202020204" pitchFamily="34" charset="0"/>
              </a:rPr>
              <a:t> of the harassment;</a:t>
            </a:r>
          </a:p>
          <a:p>
            <a:pPr marL="714375" lvl="3" indent="-352425">
              <a:buFont typeface="Wingdings" panose="05000000000000000000" pitchFamily="2" charset="2"/>
              <a:buChar char="ü"/>
            </a:pPr>
            <a:r>
              <a:rPr lang="en-ZA" sz="1600" dirty="0" smtClean="0">
                <a:latin typeface="Arial" panose="020B0604020202020204" pitchFamily="34" charset="0"/>
                <a:cs typeface="Arial" panose="020B0604020202020204" pitchFamily="34" charset="0"/>
              </a:rPr>
              <a:t>the </a:t>
            </a:r>
            <a:r>
              <a:rPr lang="en-ZA" sz="1600" b="1" dirty="0">
                <a:latin typeface="Arial" panose="020B0604020202020204" pitchFamily="34" charset="0"/>
                <a:cs typeface="Arial" panose="020B0604020202020204" pitchFamily="34" charset="0"/>
              </a:rPr>
              <a:t>circumstances of the complainant</a:t>
            </a:r>
            <a:r>
              <a:rPr lang="en-ZA" sz="1600" dirty="0">
                <a:latin typeface="Arial" panose="020B0604020202020204" pitchFamily="34" charset="0"/>
                <a:cs typeface="Arial" panose="020B0604020202020204" pitchFamily="34" charset="0"/>
              </a:rPr>
              <a:t>; and</a:t>
            </a:r>
          </a:p>
          <a:p>
            <a:pPr marL="714375" indent="-352425">
              <a:buFont typeface="Wingdings" panose="05000000000000000000" pitchFamily="2" charset="2"/>
              <a:buChar char="ü"/>
            </a:pPr>
            <a:r>
              <a:rPr lang="en-ZA" sz="1600" dirty="0">
                <a:latin typeface="Arial" panose="020B0604020202020204" pitchFamily="34" charset="0"/>
                <a:cs typeface="Arial" panose="020B0604020202020204" pitchFamily="34" charset="0"/>
              </a:rPr>
              <a:t> </a:t>
            </a:r>
            <a:r>
              <a:rPr lang="en-ZA" sz="1600" dirty="0" smtClean="0">
                <a:latin typeface="Arial" panose="020B0604020202020204" pitchFamily="34" charset="0"/>
                <a:cs typeface="Arial" panose="020B0604020202020204" pitchFamily="34" charset="0"/>
              </a:rPr>
              <a:t>the </a:t>
            </a:r>
            <a:r>
              <a:rPr lang="en-ZA" sz="1600" b="1" dirty="0">
                <a:latin typeface="Arial" panose="020B0604020202020204" pitchFamily="34" charset="0"/>
                <a:cs typeface="Arial" panose="020B0604020202020204" pitchFamily="34" charset="0"/>
              </a:rPr>
              <a:t>respective positions of the harasser/perpetrator and complainant</a:t>
            </a:r>
            <a:r>
              <a:rPr lang="en-ZA" sz="1600" dirty="0">
                <a:latin typeface="Arial" panose="020B0604020202020204" pitchFamily="34" charset="0"/>
                <a:cs typeface="Arial" panose="020B0604020202020204" pitchFamily="34" charset="0"/>
              </a:rPr>
              <a:t>.</a:t>
            </a:r>
          </a:p>
          <a:p>
            <a:pPr marL="714375" indent="-352425">
              <a:buFont typeface="Wingdings" panose="05000000000000000000" pitchFamily="2" charset="2"/>
              <a:buChar char="ü"/>
            </a:pPr>
            <a:endParaRPr lang="en-ZA" sz="1600" dirty="0"/>
          </a:p>
        </p:txBody>
      </p:sp>
      <p:sp>
        <p:nvSpPr>
          <p:cNvPr id="4" name="Slide Number Placeholder 3"/>
          <p:cNvSpPr>
            <a:spLocks noGrp="1"/>
          </p:cNvSpPr>
          <p:nvPr>
            <p:ph type="sldNum" sz="quarter" idx="12"/>
          </p:nvPr>
        </p:nvSpPr>
        <p:spPr>
          <a:xfrm>
            <a:off x="6553200" y="5953126"/>
            <a:ext cx="2047875" cy="768350"/>
          </a:xfrm>
        </p:spPr>
        <p:txBody>
          <a:bodyPr/>
          <a:lstStyle/>
          <a:p>
            <a:pPr>
              <a:defRPr/>
            </a:pPr>
            <a:fld id="{AC70350D-EA4B-4993-AABE-8E6C381AE3F7}" type="slidenum">
              <a:rPr lang="en-US" altLang="en-US" smtClean="0"/>
              <a:pPr>
                <a:defRPr/>
              </a:pPr>
              <a:t>27</a:t>
            </a:fld>
            <a:endParaRPr lang="en-US" altLang="en-US" dirty="0"/>
          </a:p>
        </p:txBody>
      </p:sp>
    </p:spTree>
    <p:extLst>
      <p:ext uri="{BB962C8B-B14F-4D97-AF65-F5344CB8AC3E}">
        <p14:creationId xmlns:p14="http://schemas.microsoft.com/office/powerpoint/2010/main" val="5460095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77250" cy="1030287"/>
          </a:xfrm>
        </p:spPr>
        <p:txBody>
          <a:bodyPr/>
          <a:lstStyle/>
          <a:p>
            <a:r>
              <a:rPr lang="en-ZA" sz="3200" b="1" dirty="0" smtClean="0">
                <a:latin typeface="Arial" panose="020B0604020202020204" pitchFamily="34" charset="0"/>
                <a:cs typeface="Arial" panose="020B0604020202020204" pitchFamily="34" charset="0"/>
              </a:rPr>
              <a:t/>
            </a:r>
            <a:br>
              <a:rPr lang="en-ZA" sz="3200" b="1" dirty="0" smtClean="0">
                <a:latin typeface="Arial" panose="020B0604020202020204" pitchFamily="34" charset="0"/>
                <a:cs typeface="Arial" panose="020B0604020202020204" pitchFamily="34" charset="0"/>
              </a:rPr>
            </a:br>
            <a:r>
              <a:rPr lang="en-ZA" sz="3200" b="1" dirty="0" smtClean="0">
                <a:latin typeface="Arial" panose="020B0604020202020204" pitchFamily="34" charset="0"/>
                <a:cs typeface="Arial" panose="020B0604020202020204" pitchFamily="34" charset="0"/>
              </a:rPr>
              <a:t>Hostile </a:t>
            </a:r>
            <a:r>
              <a:rPr lang="en-ZA" sz="3200" b="1" dirty="0">
                <a:latin typeface="Arial" panose="020B0604020202020204" pitchFamily="34" charset="0"/>
                <a:cs typeface="Arial" panose="020B0604020202020204" pitchFamily="34" charset="0"/>
              </a:rPr>
              <a:t>work environment</a:t>
            </a:r>
            <a:r>
              <a:rPr lang="en-ZA" dirty="0"/>
              <a:t/>
            </a:r>
            <a:br>
              <a:rPr lang="en-ZA" dirty="0"/>
            </a:br>
            <a:endParaRPr lang="en-ZA" sz="3200" dirty="0"/>
          </a:p>
        </p:txBody>
      </p:sp>
      <p:sp>
        <p:nvSpPr>
          <p:cNvPr id="3" name="Content Placeholder 2"/>
          <p:cNvSpPr>
            <a:spLocks noGrp="1"/>
          </p:cNvSpPr>
          <p:nvPr>
            <p:ph idx="1"/>
          </p:nvPr>
        </p:nvSpPr>
        <p:spPr>
          <a:xfrm>
            <a:off x="257175" y="1304925"/>
            <a:ext cx="8677275" cy="5416549"/>
          </a:xfrm>
        </p:spPr>
        <p:txBody>
          <a:bodyPr/>
          <a:lstStyle/>
          <a:p>
            <a:pPr marL="361950" lvl="2" indent="-361950"/>
            <a:r>
              <a:rPr lang="en-ZA" sz="1800" dirty="0">
                <a:latin typeface="Arial" panose="020B0604020202020204" pitchFamily="34" charset="0"/>
                <a:cs typeface="Arial" panose="020B0604020202020204" pitchFamily="34" charset="0"/>
              </a:rPr>
              <a:t>A hostile work environment will be present where </a:t>
            </a:r>
            <a:r>
              <a:rPr lang="en-ZA" sz="1800" b="1" dirty="0">
                <a:latin typeface="Arial" panose="020B0604020202020204" pitchFamily="34" charset="0"/>
                <a:cs typeface="Arial" panose="020B0604020202020204" pitchFamily="34" charset="0"/>
              </a:rPr>
              <a:t>conduct related to a prohibited ground impacts on the dignity </a:t>
            </a:r>
            <a:r>
              <a:rPr lang="en-ZA" sz="1800" dirty="0">
                <a:latin typeface="Arial" panose="020B0604020202020204" pitchFamily="34" charset="0"/>
                <a:cs typeface="Arial" panose="020B0604020202020204" pitchFamily="34" charset="0"/>
              </a:rPr>
              <a:t>of one or more employees. </a:t>
            </a:r>
            <a:endParaRPr lang="en-ZA" sz="1800" dirty="0" smtClean="0">
              <a:latin typeface="Arial" panose="020B0604020202020204" pitchFamily="34" charset="0"/>
              <a:cs typeface="Arial" panose="020B0604020202020204" pitchFamily="34" charset="0"/>
            </a:endParaRPr>
          </a:p>
          <a:p>
            <a:pPr marL="714375" lvl="2" indent="-352425">
              <a:buFont typeface="Wingdings" panose="05000000000000000000" pitchFamily="2" charset="2"/>
              <a:buChar char="ü"/>
            </a:pPr>
            <a:r>
              <a:rPr lang="en-ZA" sz="1800" dirty="0" smtClean="0">
                <a:latin typeface="Arial" panose="020B0604020202020204" pitchFamily="34" charset="0"/>
                <a:cs typeface="Arial" panose="020B0604020202020204" pitchFamily="34" charset="0"/>
              </a:rPr>
              <a:t>This </a:t>
            </a:r>
            <a:r>
              <a:rPr lang="en-ZA" sz="1800" dirty="0">
                <a:latin typeface="Arial" panose="020B0604020202020204" pitchFamily="34" charset="0"/>
                <a:cs typeface="Arial" panose="020B0604020202020204" pitchFamily="34" charset="0"/>
              </a:rPr>
              <a:t>will be present if the conduct </a:t>
            </a:r>
            <a:r>
              <a:rPr lang="en-ZA" sz="1800" b="1" dirty="0">
                <a:latin typeface="Arial" panose="020B0604020202020204" pitchFamily="34" charset="0"/>
                <a:cs typeface="Arial" panose="020B0604020202020204" pitchFamily="34" charset="0"/>
              </a:rPr>
              <a:t>has a negative impact on the employee’s ability to work</a:t>
            </a:r>
            <a:r>
              <a:rPr lang="en-ZA" sz="1800" dirty="0">
                <a:latin typeface="Arial" panose="020B0604020202020204" pitchFamily="34" charset="0"/>
                <a:cs typeface="Arial" panose="020B0604020202020204" pitchFamily="34" charset="0"/>
              </a:rPr>
              <a:t>. </a:t>
            </a:r>
            <a:endParaRPr lang="en-ZA" sz="1800" dirty="0" smtClean="0">
              <a:latin typeface="Arial" panose="020B0604020202020204" pitchFamily="34" charset="0"/>
              <a:cs typeface="Arial" panose="020B0604020202020204" pitchFamily="34" charset="0"/>
            </a:endParaRPr>
          </a:p>
          <a:p>
            <a:pPr marL="714375" lvl="2" indent="-352425">
              <a:buFont typeface="Wingdings" panose="05000000000000000000" pitchFamily="2" charset="2"/>
              <a:buChar char="ü"/>
            </a:pPr>
            <a:r>
              <a:rPr lang="en-ZA" sz="1800" dirty="0" smtClean="0">
                <a:latin typeface="Arial" panose="020B0604020202020204" pitchFamily="34" charset="0"/>
                <a:cs typeface="Arial" panose="020B0604020202020204" pitchFamily="34" charset="0"/>
              </a:rPr>
              <a:t>This </a:t>
            </a:r>
            <a:r>
              <a:rPr lang="en-ZA" sz="1800" dirty="0">
                <a:latin typeface="Arial" panose="020B0604020202020204" pitchFamily="34" charset="0"/>
                <a:cs typeface="Arial" panose="020B0604020202020204" pitchFamily="34" charset="0"/>
              </a:rPr>
              <a:t>may be the </a:t>
            </a:r>
            <a:r>
              <a:rPr lang="en-ZA" sz="1800" b="1" dirty="0">
                <a:latin typeface="Arial" panose="020B0604020202020204" pitchFamily="34" charset="0"/>
                <a:cs typeface="Arial" panose="020B0604020202020204" pitchFamily="34" charset="0"/>
              </a:rPr>
              <a:t>result of conduct of persons in authority</a:t>
            </a:r>
            <a:r>
              <a:rPr lang="en-ZA" sz="1800" dirty="0">
                <a:latin typeface="Arial" panose="020B0604020202020204" pitchFamily="34" charset="0"/>
                <a:cs typeface="Arial" panose="020B0604020202020204" pitchFamily="34" charset="0"/>
              </a:rPr>
              <a:t> such as </a:t>
            </a:r>
            <a:r>
              <a:rPr lang="en-ZA" sz="1800" b="1" dirty="0">
                <a:latin typeface="Arial" panose="020B0604020202020204" pitchFamily="34" charset="0"/>
                <a:cs typeface="Arial" panose="020B0604020202020204" pitchFamily="34" charset="0"/>
              </a:rPr>
              <a:t>managers and supervisors</a:t>
            </a:r>
            <a:r>
              <a:rPr lang="en-ZA" sz="1800" dirty="0">
                <a:latin typeface="Arial" panose="020B0604020202020204" pitchFamily="34" charset="0"/>
                <a:cs typeface="Arial" panose="020B0604020202020204" pitchFamily="34" charset="0"/>
              </a:rPr>
              <a:t> or the conduct of </a:t>
            </a:r>
            <a:r>
              <a:rPr lang="en-ZA" sz="1800" b="1" dirty="0">
                <a:latin typeface="Arial" panose="020B0604020202020204" pitchFamily="34" charset="0"/>
                <a:cs typeface="Arial" panose="020B0604020202020204" pitchFamily="34" charset="0"/>
              </a:rPr>
              <a:t>other employees</a:t>
            </a:r>
            <a:r>
              <a:rPr lang="en-ZA" sz="1800" dirty="0">
                <a:latin typeface="Arial" panose="020B0604020202020204" pitchFamily="34" charset="0"/>
                <a:cs typeface="Arial" panose="020B0604020202020204" pitchFamily="34" charset="0"/>
              </a:rPr>
              <a:t>. </a:t>
            </a:r>
          </a:p>
          <a:p>
            <a:pPr marL="0" indent="0">
              <a:buNone/>
            </a:pPr>
            <a:r>
              <a:rPr lang="en-ZA" sz="1800" dirty="0">
                <a:latin typeface="Arial" panose="020B0604020202020204" pitchFamily="34" charset="0"/>
                <a:cs typeface="Arial" panose="020B0604020202020204" pitchFamily="34" charset="0"/>
              </a:rPr>
              <a:t> </a:t>
            </a:r>
          </a:p>
          <a:p>
            <a:pPr marL="361950" lvl="2" indent="-361950"/>
            <a:r>
              <a:rPr lang="en-ZA" sz="1800" dirty="0">
                <a:latin typeface="Arial" panose="020B0604020202020204" pitchFamily="34" charset="0"/>
                <a:cs typeface="Arial" panose="020B0604020202020204" pitchFamily="34" charset="0"/>
              </a:rPr>
              <a:t>A hostile environment may also be present </a:t>
            </a:r>
            <a:endParaRPr lang="en-ZA" sz="1800" dirty="0" smtClean="0">
              <a:latin typeface="Arial" panose="020B0604020202020204" pitchFamily="34" charset="0"/>
              <a:cs typeface="Arial" panose="020B0604020202020204" pitchFamily="34" charset="0"/>
            </a:endParaRPr>
          </a:p>
          <a:p>
            <a:pPr marL="714375" lvl="2" indent="-352425">
              <a:buFont typeface="Wingdings" panose="05000000000000000000" pitchFamily="2" charset="2"/>
              <a:buChar char="ü"/>
            </a:pPr>
            <a:r>
              <a:rPr lang="en-ZA" sz="1800" dirty="0" smtClean="0">
                <a:latin typeface="Arial" panose="020B0604020202020204" pitchFamily="34" charset="0"/>
                <a:cs typeface="Arial" panose="020B0604020202020204" pitchFamily="34" charset="0"/>
              </a:rPr>
              <a:t>where </a:t>
            </a:r>
            <a:r>
              <a:rPr lang="en-ZA" sz="1800" dirty="0">
                <a:latin typeface="Arial" panose="020B0604020202020204" pitchFamily="34" charset="0"/>
                <a:cs typeface="Arial" panose="020B0604020202020204" pitchFamily="34" charset="0"/>
              </a:rPr>
              <a:t>an employer should </a:t>
            </a:r>
            <a:r>
              <a:rPr lang="en-ZA" sz="1800" b="1" dirty="0">
                <a:latin typeface="Arial" panose="020B0604020202020204" pitchFamily="34" charset="0"/>
                <a:cs typeface="Arial" panose="020B0604020202020204" pitchFamily="34" charset="0"/>
              </a:rPr>
              <a:t>anticipate that employees will be subject to abusive conduct related to a prohibited ground </a:t>
            </a:r>
            <a:r>
              <a:rPr lang="en-ZA" sz="1800" dirty="0">
                <a:latin typeface="Arial" panose="020B0604020202020204" pitchFamily="34" charset="0"/>
                <a:cs typeface="Arial" panose="020B0604020202020204" pitchFamily="34" charset="0"/>
              </a:rPr>
              <a:t>by </a:t>
            </a:r>
            <a:r>
              <a:rPr lang="en-ZA" sz="1800" b="1" dirty="0">
                <a:latin typeface="Arial" panose="020B0604020202020204" pitchFamily="34" charset="0"/>
                <a:cs typeface="Arial" panose="020B0604020202020204" pitchFamily="34" charset="0"/>
              </a:rPr>
              <a:t>members of the public</a:t>
            </a:r>
            <a:r>
              <a:rPr lang="en-ZA" sz="1800" dirty="0">
                <a:latin typeface="Arial" panose="020B0604020202020204" pitchFamily="34" charset="0"/>
                <a:cs typeface="Arial" panose="020B0604020202020204" pitchFamily="34" charset="0"/>
              </a:rPr>
              <a:t>, </a:t>
            </a:r>
            <a:r>
              <a:rPr lang="en-ZA" sz="1800" b="1" dirty="0">
                <a:latin typeface="Arial" panose="020B0604020202020204" pitchFamily="34" charset="0"/>
                <a:cs typeface="Arial" panose="020B0604020202020204" pitchFamily="34" charset="0"/>
              </a:rPr>
              <a:t>customers or clients</a:t>
            </a:r>
            <a:r>
              <a:rPr lang="en-ZA" sz="1800" dirty="0">
                <a:latin typeface="Arial" panose="020B0604020202020204" pitchFamily="34" charset="0"/>
                <a:cs typeface="Arial" panose="020B0604020202020204" pitchFamily="34" charset="0"/>
              </a:rPr>
              <a:t> and </a:t>
            </a:r>
            <a:r>
              <a:rPr lang="en-ZA" sz="1800" dirty="0" smtClean="0">
                <a:latin typeface="Arial" panose="020B0604020202020204" pitchFamily="34" charset="0"/>
                <a:cs typeface="Arial" panose="020B0604020202020204" pitchFamily="34" charset="0"/>
              </a:rPr>
              <a:t>fails </a:t>
            </a:r>
            <a:r>
              <a:rPr lang="en-ZA" sz="1800" dirty="0">
                <a:latin typeface="Arial" panose="020B0604020202020204" pitchFamily="34" charset="0"/>
                <a:cs typeface="Arial" panose="020B0604020202020204" pitchFamily="34" charset="0"/>
              </a:rPr>
              <a:t>to </a:t>
            </a:r>
            <a:r>
              <a:rPr lang="en-ZA" sz="1800" b="1" dirty="0">
                <a:latin typeface="Arial" panose="020B0604020202020204" pitchFamily="34" charset="0"/>
                <a:cs typeface="Arial" panose="020B0604020202020204" pitchFamily="34" charset="0"/>
              </a:rPr>
              <a:t>take reasonable steps to protect </a:t>
            </a:r>
            <a:r>
              <a:rPr lang="en-ZA" sz="1800" dirty="0">
                <a:latin typeface="Arial" panose="020B0604020202020204" pitchFamily="34" charset="0"/>
                <a:cs typeface="Arial" panose="020B0604020202020204" pitchFamily="34" charset="0"/>
              </a:rPr>
              <a:t>employees from such conduct</a:t>
            </a:r>
            <a:r>
              <a:rPr lang="en-ZA" sz="1800" dirty="0" smtClean="0">
                <a:latin typeface="Arial" panose="020B0604020202020204" pitchFamily="34" charset="0"/>
                <a:cs typeface="Arial" panose="020B0604020202020204" pitchFamily="34" charset="0"/>
              </a:rPr>
              <a:t>.</a:t>
            </a:r>
          </a:p>
          <a:p>
            <a:pPr marL="0" indent="0">
              <a:buNone/>
            </a:pPr>
            <a:endParaRPr lang="en-ZA" sz="1800" dirty="0">
              <a:latin typeface="Arial" panose="020B0604020202020204" pitchFamily="34" charset="0"/>
              <a:cs typeface="Arial" panose="020B0604020202020204" pitchFamily="34" charset="0"/>
            </a:endParaRPr>
          </a:p>
          <a:p>
            <a:pPr marL="361950" lvl="2" indent="-361950"/>
            <a:r>
              <a:rPr lang="en-ZA" sz="1800" dirty="0">
                <a:latin typeface="Arial" panose="020B0604020202020204" pitchFamily="34" charset="0"/>
                <a:cs typeface="Arial" panose="020B0604020202020204" pitchFamily="34" charset="0"/>
              </a:rPr>
              <a:t>Harassment is considered to be </a:t>
            </a:r>
            <a:r>
              <a:rPr lang="en-ZA" sz="1800" b="1" dirty="0">
                <a:latin typeface="Arial" panose="020B0604020202020204" pitchFamily="34" charset="0"/>
                <a:cs typeface="Arial" panose="020B0604020202020204" pitchFamily="34" charset="0"/>
              </a:rPr>
              <a:t>direct where it is aimed at the complainant </a:t>
            </a:r>
            <a:r>
              <a:rPr lang="en-ZA" sz="1800" dirty="0">
                <a:latin typeface="Arial" panose="020B0604020202020204" pitchFamily="34" charset="0"/>
                <a:cs typeface="Arial" panose="020B0604020202020204" pitchFamily="34" charset="0"/>
              </a:rPr>
              <a:t>– </a:t>
            </a:r>
            <a:r>
              <a:rPr lang="en-ZA" sz="1800" dirty="0" smtClean="0">
                <a:latin typeface="Arial" panose="020B0604020202020204" pitchFamily="34" charset="0"/>
                <a:cs typeface="Arial" panose="020B0604020202020204" pitchFamily="34" charset="0"/>
              </a:rPr>
              <a:t>e.g. </a:t>
            </a:r>
            <a:r>
              <a:rPr lang="en-ZA" sz="1800" b="1" dirty="0">
                <a:latin typeface="Arial" panose="020B0604020202020204" pitchFamily="34" charset="0"/>
                <a:cs typeface="Arial" panose="020B0604020202020204" pitchFamily="34" charset="0"/>
              </a:rPr>
              <a:t>violent conduct or abusive language </a:t>
            </a:r>
            <a:r>
              <a:rPr lang="en-ZA" sz="1800" dirty="0">
                <a:latin typeface="Arial" panose="020B0604020202020204" pitchFamily="34" charset="0"/>
                <a:cs typeface="Arial" panose="020B0604020202020204" pitchFamily="34" charset="0"/>
              </a:rPr>
              <a:t>which is directed at the </a:t>
            </a:r>
            <a:r>
              <a:rPr lang="en-ZA" sz="1800" dirty="0" smtClean="0">
                <a:latin typeface="Arial" panose="020B0604020202020204" pitchFamily="34" charset="0"/>
                <a:cs typeface="Arial" panose="020B0604020202020204" pitchFamily="34" charset="0"/>
              </a:rPr>
              <a:t>complainant</a:t>
            </a:r>
            <a:r>
              <a:rPr lang="en-ZA" sz="1800" dirty="0">
                <a:latin typeface="Arial" panose="020B0604020202020204" pitchFamily="34" charset="0"/>
                <a:cs typeface="Arial" panose="020B0604020202020204" pitchFamily="34" charset="0"/>
              </a:rPr>
              <a:t>. Harassment may occur </a:t>
            </a:r>
            <a:r>
              <a:rPr lang="en-ZA" sz="1800" b="1" dirty="0">
                <a:latin typeface="Arial" panose="020B0604020202020204" pitchFamily="34" charset="0"/>
                <a:cs typeface="Arial" panose="020B0604020202020204" pitchFamily="34" charset="0"/>
              </a:rPr>
              <a:t>indirectly </a:t>
            </a:r>
            <a:r>
              <a:rPr lang="en-ZA" sz="1800" dirty="0">
                <a:latin typeface="Arial" panose="020B0604020202020204" pitchFamily="34" charset="0"/>
                <a:cs typeface="Arial" panose="020B0604020202020204" pitchFamily="34" charset="0"/>
              </a:rPr>
              <a:t>where the conduct, even though not directed at the </a:t>
            </a:r>
            <a:r>
              <a:rPr lang="en-ZA" sz="1800" dirty="0" smtClean="0">
                <a:latin typeface="Arial" panose="020B0604020202020204" pitchFamily="34" charset="0"/>
                <a:cs typeface="Arial" panose="020B0604020202020204" pitchFamily="34" charset="0"/>
              </a:rPr>
              <a:t>complainant</a:t>
            </a:r>
            <a:r>
              <a:rPr lang="en-ZA" sz="1800" dirty="0">
                <a:latin typeface="Arial" panose="020B0604020202020204" pitchFamily="34" charset="0"/>
                <a:cs typeface="Arial" panose="020B0604020202020204" pitchFamily="34" charset="0"/>
              </a:rPr>
              <a:t>, </a:t>
            </a:r>
            <a:r>
              <a:rPr lang="en-ZA" sz="1800" dirty="0" smtClean="0">
                <a:latin typeface="Arial" panose="020B0604020202020204" pitchFamily="34" charset="0"/>
                <a:cs typeface="Arial" panose="020B0604020202020204" pitchFamily="34" charset="0"/>
              </a:rPr>
              <a:t>has </a:t>
            </a:r>
            <a:r>
              <a:rPr lang="en-ZA" sz="1800" dirty="0">
                <a:latin typeface="Arial" panose="020B0604020202020204" pitchFamily="34" charset="0"/>
                <a:cs typeface="Arial" panose="020B0604020202020204" pitchFamily="34" charset="0"/>
              </a:rPr>
              <a:t>the </a:t>
            </a:r>
            <a:r>
              <a:rPr lang="en-ZA" sz="1800" b="1" dirty="0">
                <a:latin typeface="Arial" panose="020B0604020202020204" pitchFamily="34" charset="0"/>
                <a:cs typeface="Arial" panose="020B0604020202020204" pitchFamily="34" charset="0"/>
              </a:rPr>
              <a:t>effect of undermining dignity or threatening safety</a:t>
            </a:r>
            <a:r>
              <a:rPr lang="en-ZA" sz="1800" dirty="0">
                <a:latin typeface="Arial" panose="020B0604020202020204" pitchFamily="34" charset="0"/>
                <a:cs typeface="Arial" panose="020B0604020202020204" pitchFamily="34" charset="0"/>
              </a:rPr>
              <a:t>.</a:t>
            </a:r>
          </a:p>
          <a:p>
            <a:endParaRPr lang="en-ZA" sz="1800" dirty="0"/>
          </a:p>
        </p:txBody>
      </p:sp>
      <p:sp>
        <p:nvSpPr>
          <p:cNvPr id="4" name="Slide Number Placeholder 3"/>
          <p:cNvSpPr>
            <a:spLocks noGrp="1"/>
          </p:cNvSpPr>
          <p:nvPr>
            <p:ph type="sldNum" sz="quarter" idx="12"/>
          </p:nvPr>
        </p:nvSpPr>
        <p:spPr>
          <a:xfrm>
            <a:off x="6553200" y="6096000"/>
            <a:ext cx="2066925" cy="625475"/>
          </a:xfrm>
        </p:spPr>
        <p:txBody>
          <a:bodyPr/>
          <a:lstStyle/>
          <a:p>
            <a:pPr>
              <a:defRPr/>
            </a:pPr>
            <a:fld id="{AC70350D-EA4B-4993-AABE-8E6C381AE3F7}" type="slidenum">
              <a:rPr lang="en-US" altLang="en-US" smtClean="0"/>
              <a:pPr>
                <a:defRPr/>
              </a:pPr>
              <a:t>28</a:t>
            </a:fld>
            <a:endParaRPr lang="en-US" altLang="en-US" dirty="0"/>
          </a:p>
        </p:txBody>
      </p:sp>
    </p:spTree>
    <p:extLst>
      <p:ext uri="{BB962C8B-B14F-4D97-AF65-F5344CB8AC3E}">
        <p14:creationId xmlns:p14="http://schemas.microsoft.com/office/powerpoint/2010/main" val="13404620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467725" cy="1143000"/>
          </a:xfrm>
        </p:spPr>
        <p:txBody>
          <a:bodyPr/>
          <a:lstStyle/>
          <a:p>
            <a:r>
              <a:rPr lang="en-ZA" sz="3200" b="1" dirty="0" smtClean="0">
                <a:latin typeface="Arial" panose="020B0604020202020204" pitchFamily="34" charset="0"/>
                <a:cs typeface="Arial" panose="020B0604020202020204" pitchFamily="34" charset="0"/>
              </a:rPr>
              <a:t/>
            </a:r>
            <a:br>
              <a:rPr lang="en-ZA" sz="3200" b="1" dirty="0" smtClean="0">
                <a:latin typeface="Arial" panose="020B0604020202020204" pitchFamily="34" charset="0"/>
                <a:cs typeface="Arial" panose="020B0604020202020204" pitchFamily="34" charset="0"/>
              </a:rPr>
            </a:br>
            <a:r>
              <a:rPr lang="en-ZA" sz="3200" b="1" dirty="0" smtClean="0">
                <a:latin typeface="Arial" panose="020B0604020202020204" pitchFamily="34" charset="0"/>
                <a:cs typeface="Arial" panose="020B0604020202020204" pitchFamily="34" charset="0"/>
              </a:rPr>
              <a:t>Types </a:t>
            </a:r>
            <a:r>
              <a:rPr lang="en-ZA" sz="3200" b="1" dirty="0">
                <a:latin typeface="Arial" panose="020B0604020202020204" pitchFamily="34" charset="0"/>
                <a:cs typeface="Arial" panose="020B0604020202020204" pitchFamily="34" charset="0"/>
              </a:rPr>
              <a:t>of harassment </a:t>
            </a:r>
            <a:r>
              <a:rPr lang="en-ZA" sz="3200" dirty="0">
                <a:latin typeface="Arial" panose="020B0604020202020204" pitchFamily="34" charset="0"/>
                <a:cs typeface="Arial" panose="020B0604020202020204" pitchFamily="34" charset="0"/>
              </a:rPr>
              <a:t/>
            </a:r>
            <a:br>
              <a:rPr lang="en-ZA" sz="3200" dirty="0">
                <a:latin typeface="Arial" panose="020B0604020202020204" pitchFamily="34" charset="0"/>
                <a:cs typeface="Arial" panose="020B0604020202020204" pitchFamily="34" charset="0"/>
              </a:rPr>
            </a:br>
            <a:endParaRPr lang="en-ZA"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47650" y="1417637"/>
            <a:ext cx="8677274" cy="5303837"/>
          </a:xfrm>
        </p:spPr>
        <p:txBody>
          <a:bodyPr/>
          <a:lstStyle/>
          <a:p>
            <a:pPr marL="361950" lvl="2" indent="-361950"/>
            <a:r>
              <a:rPr lang="en-ZA" sz="1600" dirty="0">
                <a:latin typeface="Arial" panose="020B0604020202020204" pitchFamily="34" charset="0"/>
                <a:cs typeface="Arial" panose="020B0604020202020204" pitchFamily="34" charset="0"/>
              </a:rPr>
              <a:t>Harassment may be the result of </a:t>
            </a:r>
            <a:r>
              <a:rPr lang="en-ZA" sz="1600" b="1" dirty="0">
                <a:latin typeface="Arial" panose="020B0604020202020204" pitchFamily="34" charset="0"/>
                <a:cs typeface="Arial" panose="020B0604020202020204" pitchFamily="34" charset="0"/>
              </a:rPr>
              <a:t>physical, verbal, or psychological </a:t>
            </a:r>
            <a:r>
              <a:rPr lang="en-ZA" sz="1600" dirty="0">
                <a:latin typeface="Arial" panose="020B0604020202020204" pitchFamily="34" charset="0"/>
                <a:cs typeface="Arial" panose="020B0604020202020204" pitchFamily="34" charset="0"/>
              </a:rPr>
              <a:t>conduct. </a:t>
            </a:r>
          </a:p>
          <a:p>
            <a:pPr marL="0" indent="0">
              <a:buNone/>
            </a:pPr>
            <a:r>
              <a:rPr lang="en-ZA" sz="1600" dirty="0">
                <a:latin typeface="Arial" panose="020B0604020202020204" pitchFamily="34" charset="0"/>
                <a:cs typeface="Arial" panose="020B0604020202020204" pitchFamily="34" charset="0"/>
              </a:rPr>
              <a:t> </a:t>
            </a:r>
          </a:p>
          <a:p>
            <a:pPr marL="361950" lvl="2" indent="-361950"/>
            <a:r>
              <a:rPr lang="en-ZA" sz="1600" b="1" dirty="0">
                <a:latin typeface="Arial" panose="020B0604020202020204" pitchFamily="34" charset="0"/>
                <a:cs typeface="Arial" panose="020B0604020202020204" pitchFamily="34" charset="0"/>
              </a:rPr>
              <a:t>Physical harassment </a:t>
            </a:r>
            <a:r>
              <a:rPr lang="en-ZA" sz="1600" dirty="0">
                <a:latin typeface="Arial" panose="020B0604020202020204" pitchFamily="34" charset="0"/>
                <a:cs typeface="Arial" panose="020B0604020202020204" pitchFamily="34" charset="0"/>
              </a:rPr>
              <a:t>includes </a:t>
            </a:r>
            <a:r>
              <a:rPr lang="en-ZA" sz="1600" b="1" dirty="0">
                <a:latin typeface="Arial" panose="020B0604020202020204" pitchFamily="34" charset="0"/>
                <a:cs typeface="Arial" panose="020B0604020202020204" pitchFamily="34" charset="0"/>
              </a:rPr>
              <a:t>physical attacks</a:t>
            </a:r>
            <a:r>
              <a:rPr lang="en-ZA" sz="1600" dirty="0">
                <a:latin typeface="Arial" panose="020B0604020202020204" pitchFamily="34" charset="0"/>
                <a:cs typeface="Arial" panose="020B0604020202020204" pitchFamily="34" charset="0"/>
              </a:rPr>
              <a:t>, </a:t>
            </a:r>
            <a:r>
              <a:rPr lang="en-ZA" sz="1600" b="1" dirty="0">
                <a:latin typeface="Arial" panose="020B0604020202020204" pitchFamily="34" charset="0"/>
                <a:cs typeface="Arial" panose="020B0604020202020204" pitchFamily="34" charset="0"/>
              </a:rPr>
              <a:t>simulated or threatened violence, or gestures</a:t>
            </a:r>
            <a:r>
              <a:rPr lang="en-ZA" sz="1600" dirty="0">
                <a:latin typeface="Arial" panose="020B0604020202020204" pitchFamily="34" charset="0"/>
                <a:cs typeface="Arial" panose="020B0604020202020204" pitchFamily="34" charset="0"/>
              </a:rPr>
              <a:t> (such as </a:t>
            </a:r>
            <a:r>
              <a:rPr lang="en-ZA" sz="1600" b="1" dirty="0">
                <a:latin typeface="Arial" panose="020B0604020202020204" pitchFamily="34" charset="0"/>
                <a:cs typeface="Arial" panose="020B0604020202020204" pitchFamily="34" charset="0"/>
              </a:rPr>
              <a:t>raising a fist as if to strike or throwing objects </a:t>
            </a:r>
            <a:r>
              <a:rPr lang="en-ZA" sz="1600" dirty="0">
                <a:latin typeface="Arial" panose="020B0604020202020204" pitchFamily="34" charset="0"/>
                <a:cs typeface="Arial" panose="020B0604020202020204" pitchFamily="34" charset="0"/>
              </a:rPr>
              <a:t>near a person).</a:t>
            </a:r>
          </a:p>
          <a:p>
            <a:pPr marL="0" indent="0">
              <a:buNone/>
            </a:pPr>
            <a:r>
              <a:rPr lang="en-ZA" sz="1600" dirty="0">
                <a:latin typeface="Arial" panose="020B0604020202020204" pitchFamily="34" charset="0"/>
                <a:cs typeface="Arial" panose="020B0604020202020204" pitchFamily="34" charset="0"/>
              </a:rPr>
              <a:t> </a:t>
            </a:r>
          </a:p>
          <a:p>
            <a:pPr marL="361950" lvl="2" indent="-361950"/>
            <a:r>
              <a:rPr lang="en-ZA" sz="1600" b="1" dirty="0">
                <a:latin typeface="Arial" panose="020B0604020202020204" pitchFamily="34" charset="0"/>
                <a:cs typeface="Arial" panose="020B0604020202020204" pitchFamily="34" charset="0"/>
              </a:rPr>
              <a:t>Verbal bullying </a:t>
            </a:r>
            <a:r>
              <a:rPr lang="en-ZA" sz="1600" dirty="0">
                <a:latin typeface="Arial" panose="020B0604020202020204" pitchFamily="34" charset="0"/>
                <a:cs typeface="Arial" panose="020B0604020202020204" pitchFamily="34" charset="0"/>
              </a:rPr>
              <a:t>may include </a:t>
            </a:r>
            <a:r>
              <a:rPr lang="en-ZA" sz="1600" b="1" dirty="0">
                <a:latin typeface="Arial" panose="020B0604020202020204" pitchFamily="34" charset="0"/>
                <a:cs typeface="Arial" panose="020B0604020202020204" pitchFamily="34" charset="0"/>
              </a:rPr>
              <a:t>threats, shaming, hostile teasing, insults, constant negative judgment and criticism, or racist, sexist, or LGBTQIA+ phobic language</a:t>
            </a:r>
            <a:r>
              <a:rPr lang="en-ZA" sz="1600" dirty="0">
                <a:latin typeface="Arial" panose="020B0604020202020204" pitchFamily="34" charset="0"/>
                <a:cs typeface="Arial" panose="020B0604020202020204" pitchFamily="34" charset="0"/>
              </a:rPr>
              <a:t>.</a:t>
            </a:r>
          </a:p>
          <a:p>
            <a:pPr marL="0" indent="0">
              <a:buNone/>
            </a:pPr>
            <a:endParaRPr lang="en-ZA" sz="1600" dirty="0">
              <a:latin typeface="Arial" panose="020B0604020202020204" pitchFamily="34" charset="0"/>
              <a:cs typeface="Arial" panose="020B0604020202020204" pitchFamily="34" charset="0"/>
            </a:endParaRPr>
          </a:p>
          <a:p>
            <a:pPr marL="361950" lvl="2" indent="-361950"/>
            <a:r>
              <a:rPr lang="en-ZA" sz="1600" b="1" dirty="0">
                <a:latin typeface="Arial" panose="020B0604020202020204" pitchFamily="34" charset="0"/>
                <a:cs typeface="Arial" panose="020B0604020202020204" pitchFamily="34" charset="0"/>
              </a:rPr>
              <a:t>Psychological harassment </a:t>
            </a:r>
            <a:r>
              <a:rPr lang="en-ZA" sz="1600" dirty="0">
                <a:latin typeface="Arial" panose="020B0604020202020204" pitchFamily="34" charset="0"/>
                <a:cs typeface="Arial" panose="020B0604020202020204" pitchFamily="34" charset="0"/>
              </a:rPr>
              <a:t>in the workplace may be associated with </a:t>
            </a:r>
            <a:r>
              <a:rPr lang="en-ZA" sz="1600" b="1" dirty="0">
                <a:latin typeface="Arial" panose="020B0604020202020204" pitchFamily="34" charset="0"/>
                <a:cs typeface="Arial" panose="020B0604020202020204" pitchFamily="34" charset="0"/>
              </a:rPr>
              <a:t>emotional abuse </a:t>
            </a:r>
            <a:r>
              <a:rPr lang="en-ZA" sz="1600" dirty="0">
                <a:latin typeface="Arial" panose="020B0604020202020204" pitchFamily="34" charset="0"/>
                <a:cs typeface="Arial" panose="020B0604020202020204" pitchFamily="34" charset="0"/>
              </a:rPr>
              <a:t>and involves behaviour that has </a:t>
            </a:r>
            <a:r>
              <a:rPr lang="en-ZA" sz="1600" b="1" dirty="0">
                <a:latin typeface="Arial" panose="020B0604020202020204" pitchFamily="34" charset="0"/>
                <a:cs typeface="Arial" panose="020B0604020202020204" pitchFamily="34" charset="0"/>
              </a:rPr>
              <a:t>serious negative psychological consequences </a:t>
            </a:r>
            <a:r>
              <a:rPr lang="en-ZA" sz="1600" dirty="0">
                <a:latin typeface="Arial" panose="020B0604020202020204" pitchFamily="34" charset="0"/>
                <a:cs typeface="Arial" panose="020B0604020202020204" pitchFamily="34" charset="0"/>
              </a:rPr>
              <a:t>for the complainant(s) such as is often the case with </a:t>
            </a:r>
            <a:r>
              <a:rPr lang="en-ZA" sz="1600" b="1" dirty="0">
                <a:latin typeface="Arial" panose="020B0604020202020204" pitchFamily="34" charset="0"/>
                <a:cs typeface="Arial" panose="020B0604020202020204" pitchFamily="34" charset="0"/>
              </a:rPr>
              <a:t>verbal abuse, bullying and mobbing</a:t>
            </a:r>
            <a:r>
              <a:rPr lang="en-ZA" sz="1600" dirty="0" smtClean="0">
                <a:latin typeface="Arial" panose="020B0604020202020204" pitchFamily="34" charset="0"/>
                <a:cs typeface="Arial" panose="020B0604020202020204" pitchFamily="34" charset="0"/>
              </a:rPr>
              <a:t>.</a:t>
            </a:r>
          </a:p>
          <a:p>
            <a:pPr marL="0" lvl="2" indent="0">
              <a:buNone/>
            </a:pPr>
            <a:endParaRPr lang="en-ZA" sz="1600" dirty="0">
              <a:latin typeface="Arial" panose="020B0604020202020204" pitchFamily="34" charset="0"/>
              <a:cs typeface="Arial" panose="020B0604020202020204" pitchFamily="34" charset="0"/>
            </a:endParaRPr>
          </a:p>
          <a:p>
            <a:pPr marL="361950" lvl="2" indent="-361950"/>
            <a:r>
              <a:rPr lang="en-ZA" sz="1600" dirty="0">
                <a:latin typeface="Arial" panose="020B0604020202020204" pitchFamily="34" charset="0"/>
                <a:cs typeface="Arial" panose="020B0604020202020204" pitchFamily="34" charset="0"/>
              </a:rPr>
              <a:t>A wide range of conduct in the workplace may constitute harassment. Examples of harassment include –</a:t>
            </a:r>
          </a:p>
          <a:p>
            <a:pPr marL="714375" lvl="3" indent="-352425">
              <a:buFont typeface="Wingdings" panose="05000000000000000000" pitchFamily="2" charset="2"/>
              <a:buChar char="ü"/>
            </a:pPr>
            <a:r>
              <a:rPr lang="en-ZA" sz="1600" b="1" dirty="0" smtClean="0">
                <a:latin typeface="Arial" panose="020B0604020202020204" pitchFamily="34" charset="0"/>
                <a:cs typeface="Arial" panose="020B0604020202020204" pitchFamily="34" charset="0"/>
              </a:rPr>
              <a:t>slandering </a:t>
            </a:r>
            <a:r>
              <a:rPr lang="en-ZA" sz="1600" b="1" dirty="0">
                <a:latin typeface="Arial" panose="020B0604020202020204" pitchFamily="34" charset="0"/>
                <a:cs typeface="Arial" panose="020B0604020202020204" pitchFamily="34" charset="0"/>
              </a:rPr>
              <a:t>or maligning </a:t>
            </a:r>
            <a:r>
              <a:rPr lang="en-ZA" sz="1600" dirty="0">
                <a:latin typeface="Arial" panose="020B0604020202020204" pitchFamily="34" charset="0"/>
                <a:cs typeface="Arial" panose="020B0604020202020204" pitchFamily="34" charset="0"/>
              </a:rPr>
              <a:t>an employee or spreading rumours maliciously;</a:t>
            </a:r>
          </a:p>
          <a:p>
            <a:pPr marL="714375" indent="-352425">
              <a:buFont typeface="Wingdings" panose="05000000000000000000" pitchFamily="2" charset="2"/>
              <a:buChar char="ü"/>
            </a:pPr>
            <a:r>
              <a:rPr lang="en-ZA" sz="1600" dirty="0" smtClean="0">
                <a:latin typeface="Arial" panose="020B0604020202020204" pitchFamily="34" charset="0"/>
                <a:cs typeface="Arial" panose="020B0604020202020204" pitchFamily="34" charset="0"/>
              </a:rPr>
              <a:t>conduct </a:t>
            </a:r>
            <a:r>
              <a:rPr lang="en-ZA" sz="1600" dirty="0">
                <a:latin typeface="Arial" panose="020B0604020202020204" pitchFamily="34" charset="0"/>
                <a:cs typeface="Arial" panose="020B0604020202020204" pitchFamily="34" charset="0"/>
              </a:rPr>
              <a:t>which </a:t>
            </a:r>
            <a:r>
              <a:rPr lang="en-ZA" sz="1600" b="1" dirty="0">
                <a:latin typeface="Arial" panose="020B0604020202020204" pitchFamily="34" charset="0"/>
                <a:cs typeface="Arial" panose="020B0604020202020204" pitchFamily="34" charset="0"/>
              </a:rPr>
              <a:t>humiliates, insults or demeans </a:t>
            </a:r>
            <a:r>
              <a:rPr lang="en-ZA" sz="1600" dirty="0">
                <a:latin typeface="Arial" panose="020B0604020202020204" pitchFamily="34" charset="0"/>
                <a:cs typeface="Arial" panose="020B0604020202020204" pitchFamily="34" charset="0"/>
              </a:rPr>
              <a:t>an employee;</a:t>
            </a:r>
          </a:p>
          <a:p>
            <a:pPr marL="714375" lvl="3" indent="-352425">
              <a:buFont typeface="Wingdings" panose="05000000000000000000" pitchFamily="2" charset="2"/>
              <a:buChar char="ü"/>
            </a:pPr>
            <a:r>
              <a:rPr lang="en-ZA" sz="1600" b="1" dirty="0" smtClean="0">
                <a:latin typeface="Arial" panose="020B0604020202020204" pitchFamily="34" charset="0"/>
                <a:cs typeface="Arial" panose="020B0604020202020204" pitchFamily="34" charset="0"/>
              </a:rPr>
              <a:t>Deliberately </a:t>
            </a:r>
            <a:r>
              <a:rPr lang="en-ZA" sz="1600" b="1" dirty="0">
                <a:latin typeface="Arial" panose="020B0604020202020204" pitchFamily="34" charset="0"/>
                <a:cs typeface="Arial" panose="020B0604020202020204" pitchFamily="34" charset="0"/>
              </a:rPr>
              <a:t>withholding </a:t>
            </a:r>
            <a:r>
              <a:rPr lang="en-ZA" sz="1600" dirty="0">
                <a:latin typeface="Arial" panose="020B0604020202020204" pitchFamily="34" charset="0"/>
                <a:cs typeface="Arial" panose="020B0604020202020204" pitchFamily="34" charset="0"/>
              </a:rPr>
              <a:t>work-related information or supplying incorrect information;</a:t>
            </a:r>
          </a:p>
          <a:p>
            <a:pPr marL="714375" lvl="3" indent="-352425">
              <a:buFont typeface="Wingdings" panose="05000000000000000000" pitchFamily="2" charset="2"/>
              <a:buChar char="ü"/>
            </a:pPr>
            <a:r>
              <a:rPr lang="en-ZA" sz="1600" b="1" dirty="0" smtClean="0">
                <a:latin typeface="Arial" panose="020B0604020202020204" pitchFamily="34" charset="0"/>
                <a:cs typeface="Arial" panose="020B0604020202020204" pitchFamily="34" charset="0"/>
              </a:rPr>
              <a:t>Deliberately sabotaging </a:t>
            </a:r>
            <a:r>
              <a:rPr lang="en-ZA" sz="1600" dirty="0" smtClean="0">
                <a:latin typeface="Arial" panose="020B0604020202020204" pitchFamily="34" charset="0"/>
                <a:cs typeface="Arial" panose="020B0604020202020204" pitchFamily="34" charset="0"/>
              </a:rPr>
              <a:t>or impeding the performance of work; etc.</a:t>
            </a:r>
            <a:endParaRPr lang="en-ZA" sz="1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6553200" y="6115050"/>
            <a:ext cx="1981200" cy="606425"/>
          </a:xfrm>
        </p:spPr>
        <p:txBody>
          <a:bodyPr/>
          <a:lstStyle/>
          <a:p>
            <a:pPr>
              <a:defRPr/>
            </a:pPr>
            <a:fld id="{AC70350D-EA4B-4993-AABE-8E6C381AE3F7}" type="slidenum">
              <a:rPr lang="en-US" altLang="en-US" smtClean="0"/>
              <a:pPr>
                <a:defRPr/>
              </a:pPr>
              <a:t>29</a:t>
            </a:fld>
            <a:endParaRPr lang="en-US" altLang="en-US" dirty="0"/>
          </a:p>
        </p:txBody>
      </p:sp>
    </p:spTree>
    <p:extLst>
      <p:ext uri="{BB962C8B-B14F-4D97-AF65-F5344CB8AC3E}">
        <p14:creationId xmlns:p14="http://schemas.microsoft.com/office/powerpoint/2010/main" val="497524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47651" y="1400175"/>
            <a:ext cx="8677274" cy="2200275"/>
          </a:xfrm>
        </p:spPr>
        <p:txBody>
          <a:bodyPr/>
          <a:lstStyle/>
          <a:p>
            <a:r>
              <a:rPr lang="en-US" altLang="en-US" sz="4000" b="1" dirty="0" smtClean="0">
                <a:latin typeface="Arial" charset="0"/>
                <a:ea typeface="ＭＳ Ｐゴシック" charset="-128"/>
              </a:rPr>
              <a:t>ILO Convention 190 concerning violence &amp; harassment in the world of work </a:t>
            </a:r>
            <a:endParaRPr lang="en-ZA" sz="4000" dirty="0"/>
          </a:p>
        </p:txBody>
      </p:sp>
      <p:sp>
        <p:nvSpPr>
          <p:cNvPr id="7" name="Subtitle 6"/>
          <p:cNvSpPr>
            <a:spLocks noGrp="1"/>
          </p:cNvSpPr>
          <p:nvPr>
            <p:ph type="subTitle" idx="1"/>
          </p:nvPr>
        </p:nvSpPr>
        <p:spPr>
          <a:xfrm>
            <a:off x="247651" y="4714874"/>
            <a:ext cx="8677274" cy="1641475"/>
          </a:xfrm>
        </p:spPr>
        <p:txBody>
          <a:bodyPr/>
          <a:lstStyle/>
          <a:p>
            <a:r>
              <a:rPr lang="en-ZA" sz="3600" b="1" dirty="0" smtClean="0">
                <a:solidFill>
                  <a:schemeClr val="tx1"/>
                </a:solidFill>
                <a:latin typeface="Arial" panose="020B0604020202020204" pitchFamily="34" charset="0"/>
                <a:cs typeface="Arial" panose="020B0604020202020204" pitchFamily="34" charset="0"/>
              </a:rPr>
              <a:t>Adopted</a:t>
            </a:r>
          </a:p>
          <a:p>
            <a:r>
              <a:rPr lang="en-ZA" sz="3600" b="1" dirty="0" smtClean="0">
                <a:solidFill>
                  <a:schemeClr val="tx1"/>
                </a:solidFill>
                <a:latin typeface="Arial" panose="020B0604020202020204" pitchFamily="34" charset="0"/>
                <a:cs typeface="Arial" panose="020B0604020202020204" pitchFamily="34" charset="0"/>
              </a:rPr>
              <a:t>June 2019</a:t>
            </a:r>
            <a:endParaRPr lang="en-ZA" sz="3600" b="1"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8CEAC414-3863-0A4F-922A-7C0CD46505DF}" type="slidenum">
              <a:rPr lang="en-US" altLang="en-US" smtClean="0"/>
              <a:pPr>
                <a:defRPr/>
              </a:pPr>
              <a:t>3</a:t>
            </a:fld>
            <a:endParaRPr lang="en-US" altLang="en-US" dirty="0"/>
          </a:p>
        </p:txBody>
      </p:sp>
    </p:spTree>
    <p:extLst>
      <p:ext uri="{BB962C8B-B14F-4D97-AF65-F5344CB8AC3E}">
        <p14:creationId xmlns:p14="http://schemas.microsoft.com/office/powerpoint/2010/main" val="11788372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899" y="274638"/>
            <a:ext cx="8524875" cy="1022350"/>
          </a:xfrm>
        </p:spPr>
        <p:txBody>
          <a:bodyPr/>
          <a:lstStyle/>
          <a:p>
            <a:r>
              <a:rPr lang="en-ZA" b="1" dirty="0" smtClean="0">
                <a:latin typeface="Arial" panose="020B0604020202020204" pitchFamily="34" charset="0"/>
                <a:cs typeface="Arial" panose="020B0604020202020204" pitchFamily="34" charset="0"/>
              </a:rPr>
              <a:t/>
            </a:r>
            <a:br>
              <a:rPr lang="en-ZA" b="1" dirty="0" smtClean="0">
                <a:latin typeface="Arial" panose="020B0604020202020204" pitchFamily="34" charset="0"/>
                <a:cs typeface="Arial" panose="020B0604020202020204" pitchFamily="34" charset="0"/>
              </a:rPr>
            </a:br>
            <a:r>
              <a:rPr lang="en-ZA" sz="3200" b="1" dirty="0" smtClean="0">
                <a:latin typeface="Arial" panose="020B0604020202020204" pitchFamily="34" charset="0"/>
                <a:cs typeface="Arial" panose="020B0604020202020204" pitchFamily="34" charset="0"/>
              </a:rPr>
              <a:t>Types </a:t>
            </a:r>
            <a:r>
              <a:rPr lang="en-ZA" sz="3200" b="1" dirty="0">
                <a:latin typeface="Arial" panose="020B0604020202020204" pitchFamily="34" charset="0"/>
                <a:cs typeface="Arial" panose="020B0604020202020204" pitchFamily="34" charset="0"/>
              </a:rPr>
              <a:t>of harassment </a:t>
            </a:r>
            <a:r>
              <a:rPr lang="en-ZA" sz="3200" b="1" dirty="0" smtClean="0">
                <a:latin typeface="Arial" panose="020B0604020202020204" pitchFamily="34" charset="0"/>
                <a:cs typeface="Arial" panose="020B0604020202020204" pitchFamily="34" charset="0"/>
              </a:rPr>
              <a:t>Cont…</a:t>
            </a:r>
            <a:r>
              <a:rPr lang="en-ZA" sz="3200" dirty="0">
                <a:latin typeface="Arial" panose="020B0604020202020204" pitchFamily="34" charset="0"/>
                <a:cs typeface="Arial" panose="020B0604020202020204" pitchFamily="34" charset="0"/>
              </a:rPr>
              <a:t/>
            </a:r>
            <a:br>
              <a:rPr lang="en-ZA" sz="3200" dirty="0">
                <a:latin typeface="Arial" panose="020B0604020202020204" pitchFamily="34" charset="0"/>
                <a:cs typeface="Arial" panose="020B0604020202020204" pitchFamily="34" charset="0"/>
              </a:rPr>
            </a:br>
            <a:endParaRPr lang="en-ZA" sz="3200" dirty="0"/>
          </a:p>
        </p:txBody>
      </p:sp>
      <p:sp>
        <p:nvSpPr>
          <p:cNvPr id="3" name="Content Placeholder 2"/>
          <p:cNvSpPr>
            <a:spLocks noGrp="1"/>
          </p:cNvSpPr>
          <p:nvPr>
            <p:ph idx="1"/>
          </p:nvPr>
        </p:nvSpPr>
        <p:spPr>
          <a:xfrm>
            <a:off x="190500" y="1417638"/>
            <a:ext cx="8772525" cy="5183187"/>
          </a:xfrm>
        </p:spPr>
        <p:txBody>
          <a:bodyPr/>
          <a:lstStyle/>
          <a:p>
            <a:pPr marL="361950" lvl="2" indent="-361950"/>
            <a:r>
              <a:rPr lang="en-ZA" sz="1600" b="1" dirty="0">
                <a:latin typeface="Arial" panose="020B0604020202020204" pitchFamily="34" charset="0"/>
                <a:cs typeface="Arial" panose="020B0604020202020204" pitchFamily="34" charset="0"/>
              </a:rPr>
              <a:t>Bullying</a:t>
            </a:r>
            <a:r>
              <a:rPr lang="en-ZA" sz="1600" dirty="0">
                <a:latin typeface="Arial" panose="020B0604020202020204" pitchFamily="34" charset="0"/>
                <a:cs typeface="Arial" panose="020B0604020202020204" pitchFamily="34" charset="0"/>
              </a:rPr>
              <a:t> – where harassment involves the </a:t>
            </a:r>
            <a:r>
              <a:rPr lang="en-ZA" sz="1600" b="1" dirty="0">
                <a:latin typeface="Arial" panose="020B0604020202020204" pitchFamily="34" charset="0"/>
                <a:cs typeface="Arial" panose="020B0604020202020204" pitchFamily="34" charset="0"/>
              </a:rPr>
              <a:t>abuse of coercive power by an individual or group of individuals</a:t>
            </a:r>
            <a:r>
              <a:rPr lang="en-ZA" sz="1600" dirty="0">
                <a:latin typeface="Arial" panose="020B0604020202020204" pitchFamily="34" charset="0"/>
                <a:cs typeface="Arial" panose="020B0604020202020204" pitchFamily="34" charset="0"/>
              </a:rPr>
              <a:t> in the workplace. </a:t>
            </a:r>
            <a:endParaRPr lang="en-ZA" sz="1600" dirty="0" smtClean="0">
              <a:latin typeface="Arial" panose="020B0604020202020204" pitchFamily="34" charset="0"/>
              <a:cs typeface="Arial" panose="020B0604020202020204" pitchFamily="34" charset="0"/>
            </a:endParaRPr>
          </a:p>
          <a:p>
            <a:pPr marL="714375" lvl="2" indent="-352425">
              <a:buFont typeface="Wingdings" panose="05000000000000000000" pitchFamily="2" charset="2"/>
              <a:buChar char="ü"/>
            </a:pPr>
            <a:r>
              <a:rPr lang="en-ZA" sz="1600" b="1" dirty="0" smtClean="0">
                <a:latin typeface="Arial" panose="020B0604020202020204" pitchFamily="34" charset="0"/>
                <a:cs typeface="Arial" panose="020B0604020202020204" pitchFamily="34" charset="0"/>
              </a:rPr>
              <a:t>Intimidation</a:t>
            </a:r>
            <a:r>
              <a:rPr lang="en-ZA" sz="1600" dirty="0" smtClean="0">
                <a:latin typeface="Arial" panose="020B0604020202020204" pitchFamily="34" charset="0"/>
                <a:cs typeface="Arial" panose="020B0604020202020204" pitchFamily="34" charset="0"/>
              </a:rPr>
              <a:t> </a:t>
            </a:r>
            <a:r>
              <a:rPr lang="en-ZA" sz="1600" dirty="0">
                <a:latin typeface="Arial" panose="020B0604020202020204" pitchFamily="34" charset="0"/>
                <a:cs typeface="Arial" panose="020B0604020202020204" pitchFamily="34" charset="0"/>
              </a:rPr>
              <a:t>– this is </a:t>
            </a:r>
            <a:r>
              <a:rPr lang="en-ZA" sz="1600" b="1" dirty="0">
                <a:latin typeface="Arial" panose="020B0604020202020204" pitchFamily="34" charset="0"/>
                <a:cs typeface="Arial" panose="020B0604020202020204" pitchFamily="34" charset="0"/>
              </a:rPr>
              <a:t>intentional behaviour </a:t>
            </a:r>
            <a:r>
              <a:rPr lang="en-ZA" sz="1600" dirty="0">
                <a:latin typeface="Arial" panose="020B0604020202020204" pitchFamily="34" charset="0"/>
                <a:cs typeface="Arial" panose="020B0604020202020204" pitchFamily="34" charset="0"/>
              </a:rPr>
              <a:t>that would cause a person of ordinary sensibilities to </a:t>
            </a:r>
            <a:r>
              <a:rPr lang="en-ZA" sz="1600" b="1" dirty="0">
                <a:latin typeface="Arial" panose="020B0604020202020204" pitchFamily="34" charset="0"/>
                <a:cs typeface="Arial" panose="020B0604020202020204" pitchFamily="34" charset="0"/>
              </a:rPr>
              <a:t>fear injury or harm</a:t>
            </a:r>
            <a:r>
              <a:rPr lang="en-ZA" sz="1600" dirty="0">
                <a:latin typeface="Arial" panose="020B0604020202020204" pitchFamily="34" charset="0"/>
                <a:cs typeface="Arial" panose="020B0604020202020204" pitchFamily="34" charset="0"/>
              </a:rPr>
              <a:t>.  </a:t>
            </a:r>
            <a:endParaRPr lang="en-ZA" sz="1600" dirty="0" smtClean="0">
              <a:latin typeface="Arial" panose="020B0604020202020204" pitchFamily="34" charset="0"/>
              <a:cs typeface="Arial" panose="020B0604020202020204" pitchFamily="34" charset="0"/>
            </a:endParaRPr>
          </a:p>
          <a:p>
            <a:pPr marL="714375" lvl="2" indent="-352425">
              <a:buFont typeface="Wingdings" panose="05000000000000000000" pitchFamily="2" charset="2"/>
              <a:buChar char="ü"/>
            </a:pPr>
            <a:r>
              <a:rPr lang="en-ZA" sz="1600" b="1" dirty="0" smtClean="0">
                <a:latin typeface="Arial" panose="020B0604020202020204" pitchFamily="34" charset="0"/>
                <a:cs typeface="Arial" panose="020B0604020202020204" pitchFamily="34" charset="0"/>
              </a:rPr>
              <a:t>Workplace </a:t>
            </a:r>
            <a:r>
              <a:rPr lang="en-ZA" sz="1600" b="1" dirty="0">
                <a:latin typeface="Arial" panose="020B0604020202020204" pitchFamily="34" charset="0"/>
                <a:cs typeface="Arial" panose="020B0604020202020204" pitchFamily="34" charset="0"/>
              </a:rPr>
              <a:t>bullying </a:t>
            </a:r>
            <a:r>
              <a:rPr lang="en-ZA" sz="1600" dirty="0">
                <a:latin typeface="Arial" panose="020B0604020202020204" pitchFamily="34" charset="0"/>
                <a:cs typeface="Arial" panose="020B0604020202020204" pitchFamily="34" charset="0"/>
              </a:rPr>
              <a:t>may involve </a:t>
            </a:r>
            <a:r>
              <a:rPr lang="en-ZA" sz="1600" b="1" dirty="0">
                <a:latin typeface="Arial" panose="020B0604020202020204" pitchFamily="34" charset="0"/>
                <a:cs typeface="Arial" panose="020B0604020202020204" pitchFamily="34" charset="0"/>
              </a:rPr>
              <a:t>aggressive behaviour </a:t>
            </a:r>
            <a:r>
              <a:rPr lang="en-ZA" sz="1600" dirty="0">
                <a:latin typeface="Arial" panose="020B0604020202020204" pitchFamily="34" charset="0"/>
                <a:cs typeface="Arial" panose="020B0604020202020204" pitchFamily="34" charset="0"/>
              </a:rPr>
              <a:t>in which someone repeatedly causes another person </a:t>
            </a:r>
            <a:r>
              <a:rPr lang="en-ZA" sz="1600" b="1" dirty="0">
                <a:latin typeface="Arial" panose="020B0604020202020204" pitchFamily="34" charset="0"/>
                <a:cs typeface="Arial" panose="020B0604020202020204" pitchFamily="34" charset="0"/>
              </a:rPr>
              <a:t>injury or discomfort</a:t>
            </a:r>
            <a:r>
              <a:rPr lang="en-ZA" sz="1600" dirty="0">
                <a:latin typeface="Arial" panose="020B0604020202020204" pitchFamily="34" charset="0"/>
                <a:cs typeface="Arial" panose="020B0604020202020204" pitchFamily="34" charset="0"/>
              </a:rPr>
              <a:t>.</a:t>
            </a:r>
          </a:p>
          <a:p>
            <a:pPr marL="0" indent="0">
              <a:buNone/>
            </a:pPr>
            <a:endParaRPr lang="en-ZA" sz="1600" dirty="0">
              <a:latin typeface="Arial" panose="020B0604020202020204" pitchFamily="34" charset="0"/>
              <a:cs typeface="Arial" panose="020B0604020202020204" pitchFamily="34" charset="0"/>
            </a:endParaRPr>
          </a:p>
          <a:p>
            <a:pPr marL="361950" lvl="2" indent="-361950"/>
            <a:r>
              <a:rPr lang="en-ZA" sz="1600" dirty="0">
                <a:latin typeface="Arial" panose="020B0604020202020204" pitchFamily="34" charset="0"/>
                <a:cs typeface="Arial" panose="020B0604020202020204" pitchFamily="34" charset="0"/>
              </a:rPr>
              <a:t>Harassment is referred to as being “</a:t>
            </a:r>
            <a:r>
              <a:rPr lang="en-ZA" sz="1600" b="1" dirty="0">
                <a:latin typeface="Arial" panose="020B0604020202020204" pitchFamily="34" charset="0"/>
                <a:cs typeface="Arial" panose="020B0604020202020204" pitchFamily="34" charset="0"/>
              </a:rPr>
              <a:t>tangible or material</a:t>
            </a:r>
            <a:r>
              <a:rPr lang="en-ZA" sz="1600" dirty="0">
                <a:latin typeface="Arial" panose="020B0604020202020204" pitchFamily="34" charset="0"/>
                <a:cs typeface="Arial" panose="020B0604020202020204" pitchFamily="34" charset="0"/>
              </a:rPr>
              <a:t>” where it involves </a:t>
            </a:r>
            <a:endParaRPr lang="en-ZA" sz="1600" dirty="0" smtClean="0">
              <a:latin typeface="Arial" panose="020B0604020202020204" pitchFamily="34" charset="0"/>
              <a:cs typeface="Arial" panose="020B0604020202020204" pitchFamily="34" charset="0"/>
            </a:endParaRPr>
          </a:p>
          <a:p>
            <a:pPr marL="714375" lvl="2" indent="-352425">
              <a:buFont typeface="Wingdings" panose="05000000000000000000" pitchFamily="2" charset="2"/>
              <a:buChar char="ü"/>
            </a:pPr>
            <a:r>
              <a:rPr lang="en-ZA" sz="1600" dirty="0" smtClean="0">
                <a:latin typeface="Arial" panose="020B0604020202020204" pitchFamily="34" charset="0"/>
                <a:cs typeface="Arial" panose="020B0604020202020204" pitchFamily="34" charset="0"/>
              </a:rPr>
              <a:t>the </a:t>
            </a:r>
            <a:r>
              <a:rPr lang="en-ZA" sz="1600" dirty="0">
                <a:latin typeface="Arial" panose="020B0604020202020204" pitchFamily="34" charset="0"/>
                <a:cs typeface="Arial" panose="020B0604020202020204" pitchFamily="34" charset="0"/>
              </a:rPr>
              <a:t>use of </a:t>
            </a:r>
            <a:r>
              <a:rPr lang="en-ZA" sz="1600" b="1" dirty="0">
                <a:latin typeface="Arial" panose="020B0604020202020204" pitchFamily="34" charset="0"/>
                <a:cs typeface="Arial" panose="020B0604020202020204" pitchFamily="34" charset="0"/>
              </a:rPr>
              <a:t>formal power</a:t>
            </a:r>
            <a:r>
              <a:rPr lang="en-ZA" sz="1600" dirty="0">
                <a:latin typeface="Arial" panose="020B0604020202020204" pitchFamily="34" charset="0"/>
                <a:cs typeface="Arial" panose="020B0604020202020204" pitchFamily="34" charset="0"/>
              </a:rPr>
              <a:t> (i.e. title, position, or supervisory control) or </a:t>
            </a:r>
            <a:r>
              <a:rPr lang="en-ZA" sz="1600" b="1" dirty="0">
                <a:latin typeface="Arial" panose="020B0604020202020204" pitchFamily="34" charset="0"/>
                <a:cs typeface="Arial" panose="020B0604020202020204" pitchFamily="34" charset="0"/>
              </a:rPr>
              <a:t>material leverage </a:t>
            </a:r>
            <a:r>
              <a:rPr lang="en-ZA" sz="1600" dirty="0">
                <a:latin typeface="Arial" panose="020B0604020202020204" pitchFamily="34" charset="0"/>
                <a:cs typeface="Arial" panose="020B0604020202020204" pitchFamily="34" charset="0"/>
              </a:rPr>
              <a:t>(i.e. financial, informational, resource or legal) as forms of </a:t>
            </a:r>
            <a:r>
              <a:rPr lang="en-ZA" sz="1600" b="1" dirty="0">
                <a:latin typeface="Arial" panose="020B0604020202020204" pitchFamily="34" charset="0"/>
                <a:cs typeface="Arial" panose="020B0604020202020204" pitchFamily="34" charset="0"/>
              </a:rPr>
              <a:t>intimidation, threat, harassment, and/or harm or to dominate and control </a:t>
            </a:r>
            <a:r>
              <a:rPr lang="en-ZA" sz="1600" dirty="0">
                <a:latin typeface="Arial" panose="020B0604020202020204" pitchFamily="34" charset="0"/>
                <a:cs typeface="Arial" panose="020B0604020202020204" pitchFamily="34" charset="0"/>
              </a:rPr>
              <a:t>the complainant</a:t>
            </a:r>
            <a:r>
              <a:rPr lang="en-ZA" sz="1600" dirty="0" smtClean="0">
                <a:latin typeface="Arial" panose="020B0604020202020204" pitchFamily="34" charset="0"/>
                <a:cs typeface="Arial" panose="020B0604020202020204" pitchFamily="34" charset="0"/>
              </a:rPr>
              <a:t>.</a:t>
            </a:r>
          </a:p>
          <a:p>
            <a:pPr marL="0" lvl="2" indent="0">
              <a:buNone/>
            </a:pPr>
            <a:r>
              <a:rPr lang="en-ZA" sz="1600" dirty="0" smtClean="0">
                <a:latin typeface="Arial" panose="020B0604020202020204" pitchFamily="34" charset="0"/>
                <a:cs typeface="Arial" panose="020B0604020202020204" pitchFamily="34" charset="0"/>
              </a:rPr>
              <a:t>  </a:t>
            </a:r>
            <a:endParaRPr lang="en-ZA" sz="1600" dirty="0">
              <a:latin typeface="Arial" panose="020B0604020202020204" pitchFamily="34" charset="0"/>
              <a:cs typeface="Arial" panose="020B0604020202020204" pitchFamily="34" charset="0"/>
            </a:endParaRPr>
          </a:p>
          <a:p>
            <a:pPr marL="361950" lvl="2" indent="-361950"/>
            <a:r>
              <a:rPr lang="en-ZA" sz="1600" b="1" dirty="0">
                <a:latin typeface="Arial" panose="020B0604020202020204" pitchFamily="34" charset="0"/>
                <a:cs typeface="Arial" panose="020B0604020202020204" pitchFamily="34" charset="0"/>
              </a:rPr>
              <a:t>Passive-aggressive or covert harassment</a:t>
            </a:r>
            <a:r>
              <a:rPr lang="en-ZA" sz="1600" dirty="0">
                <a:latin typeface="Arial" panose="020B0604020202020204" pitchFamily="34" charset="0"/>
                <a:cs typeface="Arial" panose="020B0604020202020204" pitchFamily="34" charset="0"/>
              </a:rPr>
              <a:t> may include </a:t>
            </a:r>
            <a:endParaRPr lang="en-ZA" sz="1600" dirty="0" smtClean="0">
              <a:latin typeface="Arial" panose="020B0604020202020204" pitchFamily="34" charset="0"/>
              <a:cs typeface="Arial" panose="020B0604020202020204" pitchFamily="34" charset="0"/>
            </a:endParaRPr>
          </a:p>
          <a:p>
            <a:pPr marL="714375" lvl="2" indent="-352425">
              <a:buFont typeface="Wingdings" panose="05000000000000000000" pitchFamily="2" charset="2"/>
              <a:buChar char="ü"/>
            </a:pPr>
            <a:r>
              <a:rPr lang="en-ZA" sz="1600" b="1" dirty="0" smtClean="0">
                <a:latin typeface="Arial" panose="020B0604020202020204" pitchFamily="34" charset="0"/>
                <a:cs typeface="Arial" panose="020B0604020202020204" pitchFamily="34" charset="0"/>
              </a:rPr>
              <a:t>negative</a:t>
            </a:r>
            <a:r>
              <a:rPr lang="en-ZA" sz="1600" dirty="0" smtClean="0">
                <a:latin typeface="Arial" panose="020B0604020202020204" pitchFamily="34" charset="0"/>
                <a:cs typeface="Arial" panose="020B0604020202020204" pitchFamily="34" charset="0"/>
              </a:rPr>
              <a:t> </a:t>
            </a:r>
            <a:r>
              <a:rPr lang="en-ZA" sz="1600" dirty="0">
                <a:latin typeface="Arial" panose="020B0604020202020204" pitchFamily="34" charset="0"/>
                <a:cs typeface="Arial" panose="020B0604020202020204" pitchFamily="34" charset="0"/>
              </a:rPr>
              <a:t>gossip, negative joking at someone’s expense, sarcasm, condescending eye contact, facial expression or gestures, mimicking to </a:t>
            </a:r>
            <a:r>
              <a:rPr lang="en-ZA" sz="1600" dirty="0" smtClean="0">
                <a:latin typeface="Arial" panose="020B0604020202020204" pitchFamily="34" charset="0"/>
                <a:cs typeface="Arial" panose="020B0604020202020204" pitchFamily="34" charset="0"/>
              </a:rPr>
              <a:t>ridicule; </a:t>
            </a:r>
          </a:p>
          <a:p>
            <a:pPr marL="714375" lvl="2" indent="-352425">
              <a:buFont typeface="Wingdings" panose="05000000000000000000" pitchFamily="2" charset="2"/>
              <a:buChar char="ü"/>
            </a:pPr>
            <a:r>
              <a:rPr lang="en-ZA" sz="1600" b="1" dirty="0" smtClean="0">
                <a:latin typeface="Arial" panose="020B0604020202020204" pitchFamily="34" charset="0"/>
                <a:cs typeface="Arial" panose="020B0604020202020204" pitchFamily="34" charset="0"/>
              </a:rPr>
              <a:t>deliberately</a:t>
            </a:r>
            <a:r>
              <a:rPr lang="en-ZA" sz="1600" dirty="0" smtClean="0">
                <a:latin typeface="Arial" panose="020B0604020202020204" pitchFamily="34" charset="0"/>
                <a:cs typeface="Arial" panose="020B0604020202020204" pitchFamily="34" charset="0"/>
              </a:rPr>
              <a:t> </a:t>
            </a:r>
            <a:r>
              <a:rPr lang="en-ZA" sz="1600" dirty="0">
                <a:latin typeface="Arial" panose="020B0604020202020204" pitchFamily="34" charset="0"/>
                <a:cs typeface="Arial" panose="020B0604020202020204" pitchFamily="34" charset="0"/>
              </a:rPr>
              <a:t>causing embarrassment and insecurity, invisible treatment, marginalisation, social exclusion, professional isolation, and </a:t>
            </a:r>
            <a:endParaRPr lang="en-ZA" sz="1600" dirty="0" smtClean="0">
              <a:latin typeface="Arial" panose="020B0604020202020204" pitchFamily="34" charset="0"/>
              <a:cs typeface="Arial" panose="020B0604020202020204" pitchFamily="34" charset="0"/>
            </a:endParaRPr>
          </a:p>
          <a:p>
            <a:pPr marL="714375" lvl="2" indent="-352425">
              <a:buFont typeface="Wingdings" panose="05000000000000000000" pitchFamily="2" charset="2"/>
              <a:buChar char="ü"/>
            </a:pPr>
            <a:r>
              <a:rPr lang="en-ZA" sz="1600" b="1" dirty="0" smtClean="0">
                <a:latin typeface="Arial" panose="020B0604020202020204" pitchFamily="34" charset="0"/>
                <a:cs typeface="Arial" panose="020B0604020202020204" pitchFamily="34" charset="0"/>
              </a:rPr>
              <a:t>deliberately</a:t>
            </a:r>
            <a:r>
              <a:rPr lang="en-ZA" sz="1600" dirty="0" smtClean="0">
                <a:latin typeface="Arial" panose="020B0604020202020204" pitchFamily="34" charset="0"/>
                <a:cs typeface="Arial" panose="020B0604020202020204" pitchFamily="34" charset="0"/>
              </a:rPr>
              <a:t> </a:t>
            </a:r>
            <a:r>
              <a:rPr lang="en-ZA" sz="1600" dirty="0">
                <a:latin typeface="Arial" panose="020B0604020202020204" pitchFamily="34" charset="0"/>
                <a:cs typeface="Arial" panose="020B0604020202020204" pitchFamily="34" charset="0"/>
              </a:rPr>
              <a:t>sabotaging someone’s dignity, well-being, happiness, success and career performance. </a:t>
            </a:r>
          </a:p>
          <a:p>
            <a:pPr marL="0" indent="0">
              <a:buNone/>
            </a:pPr>
            <a:endParaRPr lang="en-ZA" sz="2000" dirty="0"/>
          </a:p>
          <a:p>
            <a:endParaRPr lang="en-ZA" dirty="0"/>
          </a:p>
        </p:txBody>
      </p:sp>
      <p:sp>
        <p:nvSpPr>
          <p:cNvPr id="4" name="Slide Number Placeholder 3"/>
          <p:cNvSpPr>
            <a:spLocks noGrp="1"/>
          </p:cNvSpPr>
          <p:nvPr>
            <p:ph type="sldNum" sz="quarter" idx="12"/>
          </p:nvPr>
        </p:nvSpPr>
        <p:spPr>
          <a:xfrm>
            <a:off x="6553200" y="6257926"/>
            <a:ext cx="1847850" cy="463550"/>
          </a:xfrm>
        </p:spPr>
        <p:txBody>
          <a:bodyPr/>
          <a:lstStyle/>
          <a:p>
            <a:pPr>
              <a:defRPr/>
            </a:pPr>
            <a:fld id="{AC70350D-EA4B-4993-AABE-8E6C381AE3F7}" type="slidenum">
              <a:rPr lang="en-US" altLang="en-US" smtClean="0"/>
              <a:pPr>
                <a:defRPr/>
              </a:pPr>
              <a:t>30</a:t>
            </a:fld>
            <a:endParaRPr lang="en-US" altLang="en-US" dirty="0"/>
          </a:p>
        </p:txBody>
      </p:sp>
    </p:spTree>
    <p:extLst>
      <p:ext uri="{BB962C8B-B14F-4D97-AF65-F5344CB8AC3E}">
        <p14:creationId xmlns:p14="http://schemas.microsoft.com/office/powerpoint/2010/main" val="24526724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03300"/>
          </a:xfrm>
        </p:spPr>
        <p:txBody>
          <a:bodyPr/>
          <a:lstStyle/>
          <a:p>
            <a:r>
              <a:rPr lang="en-ZA" sz="3200" b="1" dirty="0" smtClean="0">
                <a:latin typeface="Arial" panose="020B0604020202020204" pitchFamily="34" charset="0"/>
                <a:cs typeface="Arial" panose="020B0604020202020204" pitchFamily="34" charset="0"/>
              </a:rPr>
              <a:t/>
            </a:r>
            <a:br>
              <a:rPr lang="en-ZA" sz="3200" b="1" dirty="0" smtClean="0">
                <a:latin typeface="Arial" panose="020B0604020202020204" pitchFamily="34" charset="0"/>
                <a:cs typeface="Arial" panose="020B0604020202020204" pitchFamily="34" charset="0"/>
              </a:rPr>
            </a:br>
            <a:r>
              <a:rPr lang="en-ZA" sz="3200" b="1" dirty="0" smtClean="0">
                <a:latin typeface="Arial" panose="020B0604020202020204" pitchFamily="34" charset="0"/>
                <a:cs typeface="Arial" panose="020B0604020202020204" pitchFamily="34" charset="0"/>
              </a:rPr>
              <a:t>Types </a:t>
            </a:r>
            <a:r>
              <a:rPr lang="en-ZA" sz="3200" b="1" dirty="0">
                <a:latin typeface="Arial" panose="020B0604020202020204" pitchFamily="34" charset="0"/>
                <a:cs typeface="Arial" panose="020B0604020202020204" pitchFamily="34" charset="0"/>
              </a:rPr>
              <a:t>of harassment Cont…</a:t>
            </a:r>
            <a:r>
              <a:rPr lang="en-ZA" sz="3200" dirty="0">
                <a:latin typeface="Arial" panose="020B0604020202020204" pitchFamily="34" charset="0"/>
                <a:cs typeface="Arial" panose="020B0604020202020204" pitchFamily="34" charset="0"/>
              </a:rPr>
              <a:t/>
            </a:r>
            <a:br>
              <a:rPr lang="en-ZA" sz="3200" dirty="0">
                <a:latin typeface="Arial" panose="020B0604020202020204" pitchFamily="34" charset="0"/>
                <a:cs typeface="Arial" panose="020B0604020202020204" pitchFamily="34" charset="0"/>
              </a:rPr>
            </a:br>
            <a:endParaRPr lang="en-ZA" sz="3200" dirty="0"/>
          </a:p>
        </p:txBody>
      </p:sp>
      <p:sp>
        <p:nvSpPr>
          <p:cNvPr id="3" name="Content Placeholder 2"/>
          <p:cNvSpPr>
            <a:spLocks noGrp="1"/>
          </p:cNvSpPr>
          <p:nvPr>
            <p:ph idx="1"/>
          </p:nvPr>
        </p:nvSpPr>
        <p:spPr>
          <a:xfrm>
            <a:off x="238124" y="1417638"/>
            <a:ext cx="8696325" cy="5164137"/>
          </a:xfrm>
        </p:spPr>
        <p:txBody>
          <a:bodyPr/>
          <a:lstStyle/>
          <a:p>
            <a:pPr marL="361950" lvl="2" indent="-361950">
              <a:tabLst>
                <a:tab pos="266700" algn="l"/>
                <a:tab pos="895350" algn="l"/>
              </a:tabLst>
            </a:pPr>
            <a:r>
              <a:rPr lang="en-ZA" sz="1800" b="1" dirty="0" smtClean="0">
                <a:latin typeface="Arial" panose="020B0604020202020204" pitchFamily="34" charset="0"/>
                <a:cs typeface="Arial" panose="020B0604020202020204" pitchFamily="34" charset="0"/>
              </a:rPr>
              <a:t>Mobbing</a:t>
            </a:r>
            <a:r>
              <a:rPr lang="en-ZA" sz="1800" dirty="0" smtClean="0">
                <a:latin typeface="Arial" panose="020B0604020202020204" pitchFamily="34" charset="0"/>
                <a:cs typeface="Arial" panose="020B0604020202020204" pitchFamily="34" charset="0"/>
              </a:rPr>
              <a:t> </a:t>
            </a:r>
            <a:r>
              <a:rPr lang="en-ZA" sz="1800" dirty="0">
                <a:latin typeface="Arial" panose="020B0604020202020204" pitchFamily="34" charset="0"/>
                <a:cs typeface="Arial" panose="020B0604020202020204" pitchFamily="34" charset="0"/>
              </a:rPr>
              <a:t>is a form of harassment by </a:t>
            </a:r>
            <a:r>
              <a:rPr lang="en-ZA" sz="1800" b="1" dirty="0">
                <a:latin typeface="Arial" panose="020B0604020202020204" pitchFamily="34" charset="0"/>
                <a:cs typeface="Arial" panose="020B0604020202020204" pitchFamily="34" charset="0"/>
              </a:rPr>
              <a:t>a group of people targeted </a:t>
            </a:r>
            <a:r>
              <a:rPr lang="en-ZA" sz="1800" dirty="0">
                <a:latin typeface="Arial" panose="020B0604020202020204" pitchFamily="34" charset="0"/>
                <a:cs typeface="Arial" panose="020B0604020202020204" pitchFamily="34" charset="0"/>
              </a:rPr>
              <a:t>at an individual.</a:t>
            </a:r>
          </a:p>
          <a:p>
            <a:pPr marL="0" indent="0">
              <a:buNone/>
              <a:tabLst>
                <a:tab pos="266700" algn="l"/>
                <a:tab pos="895350" algn="l"/>
              </a:tabLst>
            </a:pPr>
            <a:endParaRPr lang="en-ZA" sz="1800" dirty="0">
              <a:latin typeface="Arial" panose="020B0604020202020204" pitchFamily="34" charset="0"/>
              <a:cs typeface="Arial" panose="020B0604020202020204" pitchFamily="34" charset="0"/>
            </a:endParaRPr>
          </a:p>
          <a:p>
            <a:pPr marL="361950" lvl="2" indent="-361950">
              <a:tabLst>
                <a:tab pos="266700" algn="l"/>
                <a:tab pos="895350" algn="l"/>
              </a:tabLst>
            </a:pPr>
            <a:r>
              <a:rPr lang="en-ZA" sz="1800" b="1" dirty="0">
                <a:latin typeface="Arial" panose="020B0604020202020204" pitchFamily="34" charset="0"/>
                <a:cs typeface="Arial" panose="020B0604020202020204" pitchFamily="34" charset="0"/>
              </a:rPr>
              <a:t>Online harassment </a:t>
            </a:r>
            <a:r>
              <a:rPr lang="en-ZA" sz="1800" dirty="0">
                <a:latin typeface="Arial" panose="020B0604020202020204" pitchFamily="34" charset="0"/>
                <a:cs typeface="Arial" panose="020B0604020202020204" pitchFamily="34" charset="0"/>
              </a:rPr>
              <a:t>is harassment which is </a:t>
            </a:r>
            <a:r>
              <a:rPr lang="en-ZA" sz="1800" b="1" dirty="0">
                <a:latin typeface="Arial" panose="020B0604020202020204" pitchFamily="34" charset="0"/>
                <a:cs typeface="Arial" panose="020B0604020202020204" pitchFamily="34" charset="0"/>
              </a:rPr>
              <a:t>committed, assisted or aggravated in part or fully</a:t>
            </a:r>
            <a:r>
              <a:rPr lang="en-ZA" sz="1800" dirty="0">
                <a:latin typeface="Arial" panose="020B0604020202020204" pitchFamily="34" charset="0"/>
                <a:cs typeface="Arial" panose="020B0604020202020204" pitchFamily="34" charset="0"/>
              </a:rPr>
              <a:t>, by the use of information and communications technology such as </a:t>
            </a:r>
            <a:r>
              <a:rPr lang="en-ZA" sz="1800" b="1" dirty="0">
                <a:latin typeface="Arial" panose="020B0604020202020204" pitchFamily="34" charset="0"/>
                <a:cs typeface="Arial" panose="020B0604020202020204" pitchFamily="34" charset="0"/>
              </a:rPr>
              <a:t>mobile phones, smart phones, the Internet, social media platforms or email</a:t>
            </a:r>
            <a:r>
              <a:rPr lang="en-ZA" sz="1800" dirty="0">
                <a:latin typeface="Arial" panose="020B0604020202020204" pitchFamily="34" charset="0"/>
                <a:cs typeface="Arial" panose="020B0604020202020204" pitchFamily="34" charset="0"/>
              </a:rPr>
              <a:t>.  Bullying when conducted online is referred to as </a:t>
            </a:r>
            <a:r>
              <a:rPr lang="en-ZA" sz="1800" b="1" dirty="0" smtClean="0">
                <a:latin typeface="Arial" panose="020B0604020202020204" pitchFamily="34" charset="0"/>
                <a:cs typeface="Arial" panose="020B0604020202020204" pitchFamily="34" charset="0"/>
              </a:rPr>
              <a:t>cyber-bullying</a:t>
            </a:r>
            <a:r>
              <a:rPr lang="en-ZA" sz="1800" dirty="0" smtClean="0">
                <a:latin typeface="Arial" panose="020B0604020202020204" pitchFamily="34" charset="0"/>
                <a:cs typeface="Arial" panose="020B0604020202020204" pitchFamily="34" charset="0"/>
              </a:rPr>
              <a:t>.</a:t>
            </a:r>
          </a:p>
          <a:p>
            <a:pPr marL="0" lvl="2" indent="0">
              <a:buNone/>
              <a:tabLst>
                <a:tab pos="266700" algn="l"/>
                <a:tab pos="895350" algn="l"/>
              </a:tabLst>
            </a:pPr>
            <a:endParaRPr lang="en-ZA" sz="1800" dirty="0" smtClean="0">
              <a:latin typeface="Arial" panose="020B0604020202020204" pitchFamily="34" charset="0"/>
              <a:cs typeface="Arial" panose="020B0604020202020204" pitchFamily="34" charset="0"/>
            </a:endParaRPr>
          </a:p>
          <a:p>
            <a:pPr marL="361950" lvl="2" indent="-361950">
              <a:tabLst>
                <a:tab pos="266700" algn="l"/>
                <a:tab pos="895350" algn="l"/>
              </a:tabLst>
            </a:pPr>
            <a:r>
              <a:rPr lang="en-ZA" sz="1800" b="1" dirty="0" smtClean="0">
                <a:latin typeface="Arial" panose="020B0604020202020204" pitchFamily="34" charset="0"/>
                <a:cs typeface="Arial" panose="020B0604020202020204" pitchFamily="34" charset="0"/>
              </a:rPr>
              <a:t>Prohibited grounds:</a:t>
            </a:r>
            <a:r>
              <a:rPr lang="en-ZA" sz="1800" b="1" dirty="0">
                <a:latin typeface="Arial" panose="020B0604020202020204" pitchFamily="34" charset="0"/>
                <a:cs typeface="Arial" panose="020B0604020202020204" pitchFamily="34" charset="0"/>
              </a:rPr>
              <a:t> </a:t>
            </a:r>
            <a:endParaRPr lang="en-ZA" sz="1800" dirty="0">
              <a:latin typeface="Arial" panose="020B0604020202020204" pitchFamily="34" charset="0"/>
              <a:cs typeface="Arial" panose="020B0604020202020204" pitchFamily="34" charset="0"/>
            </a:endParaRPr>
          </a:p>
          <a:p>
            <a:pPr marL="714375" lvl="2" indent="-352425">
              <a:buFont typeface="Wingdings" panose="05000000000000000000" pitchFamily="2" charset="2"/>
              <a:buChar char="ü"/>
            </a:pPr>
            <a:r>
              <a:rPr lang="en-ZA" sz="1800" dirty="0">
                <a:latin typeface="Arial" panose="020B0604020202020204" pitchFamily="34" charset="0"/>
                <a:cs typeface="Arial" panose="020B0604020202020204" pitchFamily="34" charset="0"/>
              </a:rPr>
              <a:t>Harassment of an employee is </a:t>
            </a:r>
            <a:r>
              <a:rPr lang="en-ZA" sz="1800" b="1" dirty="0">
                <a:latin typeface="Arial" panose="020B0604020202020204" pitchFamily="34" charset="0"/>
                <a:cs typeface="Arial" panose="020B0604020202020204" pitchFamily="34" charset="0"/>
              </a:rPr>
              <a:t>prohibited in terms of the EEA </a:t>
            </a:r>
            <a:r>
              <a:rPr lang="en-ZA" sz="1800" dirty="0">
                <a:latin typeface="Arial" panose="020B0604020202020204" pitchFamily="34" charset="0"/>
                <a:cs typeface="Arial" panose="020B0604020202020204" pitchFamily="34" charset="0"/>
              </a:rPr>
              <a:t>if the harassment is related to one or more prohibited grounds. </a:t>
            </a:r>
          </a:p>
          <a:p>
            <a:pPr marL="361950" indent="0">
              <a:buNone/>
            </a:pPr>
            <a:endParaRPr lang="en-ZA" sz="1800" dirty="0">
              <a:latin typeface="Arial" panose="020B0604020202020204" pitchFamily="34" charset="0"/>
              <a:cs typeface="Arial" panose="020B0604020202020204" pitchFamily="34" charset="0"/>
            </a:endParaRPr>
          </a:p>
          <a:p>
            <a:pPr marL="714375" lvl="2" indent="-352425">
              <a:buFont typeface="Wingdings" panose="05000000000000000000" pitchFamily="2" charset="2"/>
              <a:buChar char="ü"/>
            </a:pPr>
            <a:r>
              <a:rPr lang="en-ZA" sz="1800" dirty="0">
                <a:latin typeface="Arial" panose="020B0604020202020204" pitchFamily="34" charset="0"/>
                <a:cs typeface="Arial" panose="020B0604020202020204" pitchFamily="34" charset="0"/>
              </a:rPr>
              <a:t>It may also be possible for a person who has been harassed to establish that the conduct was </a:t>
            </a:r>
            <a:r>
              <a:rPr lang="en-ZA" sz="1800" b="1" dirty="0">
                <a:latin typeface="Arial" panose="020B0604020202020204" pitchFamily="34" charset="0"/>
                <a:cs typeface="Arial" panose="020B0604020202020204" pitchFamily="34" charset="0"/>
              </a:rPr>
              <a:t>a result of an arbitrary ground</a:t>
            </a:r>
            <a:r>
              <a:rPr lang="en-ZA" sz="1800" dirty="0">
                <a:latin typeface="Arial" panose="020B0604020202020204" pitchFamily="34" charset="0"/>
                <a:cs typeface="Arial" panose="020B0604020202020204" pitchFamily="34" charset="0"/>
              </a:rPr>
              <a:t>, as contemplated by section </a:t>
            </a:r>
            <a:r>
              <a:rPr lang="en-ZA" sz="1800" dirty="0" smtClean="0">
                <a:latin typeface="Arial" panose="020B0604020202020204" pitchFamily="34" charset="0"/>
                <a:cs typeface="Arial" panose="020B0604020202020204" pitchFamily="34" charset="0"/>
              </a:rPr>
              <a:t>6(1) </a:t>
            </a:r>
            <a:r>
              <a:rPr lang="en-ZA" sz="1800" dirty="0">
                <a:latin typeface="Arial" panose="020B0604020202020204" pitchFamily="34" charset="0"/>
                <a:cs typeface="Arial" panose="020B0604020202020204" pitchFamily="34" charset="0"/>
              </a:rPr>
              <a:t>of the EEA.</a:t>
            </a:r>
          </a:p>
          <a:p>
            <a:pPr marL="0" indent="0">
              <a:buNone/>
              <a:tabLst>
                <a:tab pos="266700" algn="l"/>
                <a:tab pos="895350" algn="l"/>
              </a:tabLst>
            </a:pPr>
            <a:endParaRPr lang="en-ZA" sz="1800" dirty="0">
              <a:latin typeface="Arial" panose="020B0604020202020204" pitchFamily="34" charset="0"/>
              <a:cs typeface="Arial" panose="020B0604020202020204" pitchFamily="34" charset="0"/>
            </a:endParaRPr>
          </a:p>
          <a:p>
            <a:pPr marL="0" indent="0">
              <a:buNone/>
            </a:pPr>
            <a:endParaRPr lang="en-ZA" dirty="0"/>
          </a:p>
        </p:txBody>
      </p:sp>
      <p:sp>
        <p:nvSpPr>
          <p:cNvPr id="4" name="Slide Number Placeholder 3"/>
          <p:cNvSpPr>
            <a:spLocks noGrp="1"/>
          </p:cNvSpPr>
          <p:nvPr>
            <p:ph type="sldNum" sz="quarter" idx="12"/>
          </p:nvPr>
        </p:nvSpPr>
        <p:spPr>
          <a:xfrm>
            <a:off x="6553200" y="5953126"/>
            <a:ext cx="2057400" cy="768350"/>
          </a:xfrm>
        </p:spPr>
        <p:txBody>
          <a:bodyPr/>
          <a:lstStyle/>
          <a:p>
            <a:pPr>
              <a:defRPr/>
            </a:pPr>
            <a:fld id="{AC70350D-EA4B-4993-AABE-8E6C381AE3F7}" type="slidenum">
              <a:rPr lang="en-US" altLang="en-US" smtClean="0"/>
              <a:pPr>
                <a:defRPr/>
              </a:pPr>
              <a:t>31</a:t>
            </a:fld>
            <a:endParaRPr lang="en-US" altLang="en-US" dirty="0"/>
          </a:p>
        </p:txBody>
      </p:sp>
    </p:spTree>
    <p:extLst>
      <p:ext uri="{BB962C8B-B14F-4D97-AF65-F5344CB8AC3E}">
        <p14:creationId xmlns:p14="http://schemas.microsoft.com/office/powerpoint/2010/main" val="17912142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448675" cy="1039812"/>
          </a:xfrm>
        </p:spPr>
        <p:txBody>
          <a:bodyPr/>
          <a:lstStyle/>
          <a:p>
            <a:r>
              <a:rPr lang="en-ZA" sz="3200" b="1" dirty="0" smtClean="0">
                <a:latin typeface="Arial" panose="020B0604020202020204" pitchFamily="34" charset="0"/>
                <a:cs typeface="Arial" panose="020B0604020202020204" pitchFamily="34" charset="0"/>
              </a:rPr>
              <a:t>Sexual harassment </a:t>
            </a:r>
            <a:endParaRPr lang="en-ZA"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38125" y="1400175"/>
            <a:ext cx="8667749" cy="5321300"/>
          </a:xfrm>
        </p:spPr>
        <p:txBody>
          <a:bodyPr/>
          <a:lstStyle/>
          <a:p>
            <a:pPr marL="361950" lvl="1" indent="-361950">
              <a:buFont typeface="Arial" panose="020B0604020202020204" pitchFamily="34" charset="0"/>
              <a:buChar char="•"/>
            </a:pPr>
            <a:r>
              <a:rPr lang="en-ZA" sz="1400" b="1" dirty="0">
                <a:latin typeface="Arial" panose="020B0604020202020204" pitchFamily="34" charset="0"/>
                <a:cs typeface="Arial" panose="020B0604020202020204" pitchFamily="34" charset="0"/>
              </a:rPr>
              <a:t>Sexual harassment </a:t>
            </a:r>
            <a:r>
              <a:rPr lang="en-ZA" sz="1400" dirty="0">
                <a:latin typeface="Arial" panose="020B0604020202020204" pitchFamily="34" charset="0"/>
                <a:cs typeface="Arial" panose="020B0604020202020204" pitchFamily="34" charset="0"/>
              </a:rPr>
              <a:t>of an employee in the working environment is a </a:t>
            </a:r>
            <a:r>
              <a:rPr lang="en-ZA" sz="1400" b="1" dirty="0">
                <a:latin typeface="Arial" panose="020B0604020202020204" pitchFamily="34" charset="0"/>
                <a:cs typeface="Arial" panose="020B0604020202020204" pitchFamily="34" charset="0"/>
              </a:rPr>
              <a:t>form of unfair discrimination and is prohibited</a:t>
            </a:r>
            <a:r>
              <a:rPr lang="en-ZA" sz="1400" dirty="0">
                <a:latin typeface="Arial" panose="020B0604020202020204" pitchFamily="34" charset="0"/>
                <a:cs typeface="Arial" panose="020B0604020202020204" pitchFamily="34" charset="0"/>
              </a:rPr>
              <a:t> on the grounds of </a:t>
            </a:r>
            <a:r>
              <a:rPr lang="en-ZA" sz="1400" b="1" dirty="0">
                <a:latin typeface="Arial" panose="020B0604020202020204" pitchFamily="34" charset="0"/>
                <a:cs typeface="Arial" panose="020B0604020202020204" pitchFamily="34" charset="0"/>
              </a:rPr>
              <a:t>sex, gender or sexual orientation. </a:t>
            </a:r>
            <a:endParaRPr lang="en-ZA" sz="1400" b="1" dirty="0" smtClean="0">
              <a:latin typeface="Arial" panose="020B0604020202020204" pitchFamily="34" charset="0"/>
              <a:cs typeface="Arial" panose="020B0604020202020204" pitchFamily="34" charset="0"/>
            </a:endParaRPr>
          </a:p>
          <a:p>
            <a:pPr marL="714375" lvl="1" indent="-352425">
              <a:buFont typeface="Wingdings" panose="05000000000000000000" pitchFamily="2" charset="2"/>
              <a:buChar char="ü"/>
            </a:pPr>
            <a:r>
              <a:rPr lang="en-ZA" sz="1400" b="1" dirty="0" smtClean="0">
                <a:latin typeface="Arial" panose="020B0604020202020204" pitchFamily="34" charset="0"/>
                <a:cs typeface="Arial" panose="020B0604020202020204" pitchFamily="34" charset="0"/>
              </a:rPr>
              <a:t>Same-sex </a:t>
            </a:r>
            <a:r>
              <a:rPr lang="en-ZA" sz="1400" b="1" dirty="0">
                <a:latin typeface="Arial" panose="020B0604020202020204" pitchFamily="34" charset="0"/>
                <a:cs typeface="Arial" panose="020B0604020202020204" pitchFamily="34" charset="0"/>
              </a:rPr>
              <a:t>harassment </a:t>
            </a:r>
            <a:r>
              <a:rPr lang="en-ZA" sz="1400" dirty="0">
                <a:latin typeface="Arial" panose="020B0604020202020204" pitchFamily="34" charset="0"/>
                <a:cs typeface="Arial" panose="020B0604020202020204" pitchFamily="34" charset="0"/>
              </a:rPr>
              <a:t>can amount to discrimination on the basis of sex, gender, sexual orientation and gender-based harassment. </a:t>
            </a:r>
            <a:endParaRPr lang="en-ZA" sz="1400" dirty="0" smtClean="0">
              <a:latin typeface="Arial" panose="020B0604020202020204" pitchFamily="34" charset="0"/>
              <a:cs typeface="Arial" panose="020B0604020202020204" pitchFamily="34" charset="0"/>
            </a:endParaRPr>
          </a:p>
          <a:p>
            <a:pPr marL="0" lvl="1" indent="0">
              <a:buNone/>
            </a:pPr>
            <a:endParaRPr lang="en-ZA" sz="1400" dirty="0" smtClean="0">
              <a:latin typeface="Arial" panose="020B0604020202020204" pitchFamily="34" charset="0"/>
              <a:cs typeface="Arial" panose="020B0604020202020204" pitchFamily="34" charset="0"/>
            </a:endParaRPr>
          </a:p>
          <a:p>
            <a:pPr marL="361950" lvl="1" indent="-361950">
              <a:buFont typeface="Arial" panose="020B0604020202020204" pitchFamily="34" charset="0"/>
              <a:buChar char="•"/>
            </a:pPr>
            <a:r>
              <a:rPr lang="en-ZA" sz="1400" b="1" dirty="0" smtClean="0">
                <a:latin typeface="Arial" panose="020B0604020202020204" pitchFamily="34" charset="0"/>
                <a:cs typeface="Arial" panose="020B0604020202020204" pitchFamily="34" charset="0"/>
              </a:rPr>
              <a:t>Factors </a:t>
            </a:r>
            <a:r>
              <a:rPr lang="en-ZA" sz="1400" b="1" dirty="0">
                <a:latin typeface="Arial" panose="020B0604020202020204" pitchFamily="34" charset="0"/>
                <a:cs typeface="Arial" panose="020B0604020202020204" pitchFamily="34" charset="0"/>
              </a:rPr>
              <a:t>to establish sexual harassment</a:t>
            </a:r>
            <a:endParaRPr lang="en-ZA" sz="1400" dirty="0">
              <a:latin typeface="Arial" panose="020B0604020202020204" pitchFamily="34" charset="0"/>
              <a:cs typeface="Arial" panose="020B0604020202020204" pitchFamily="34" charset="0"/>
            </a:endParaRPr>
          </a:p>
          <a:p>
            <a:pPr marL="542925" indent="-180975">
              <a:buFont typeface="Wingdings" panose="05000000000000000000" pitchFamily="2" charset="2"/>
              <a:buChar char="ü"/>
            </a:pPr>
            <a:r>
              <a:rPr lang="en-ZA" sz="1400" dirty="0">
                <a:latin typeface="Arial" panose="020B0604020202020204" pitchFamily="34" charset="0"/>
                <a:cs typeface="Arial" panose="020B0604020202020204" pitchFamily="34" charset="0"/>
              </a:rPr>
              <a:t> </a:t>
            </a:r>
            <a:r>
              <a:rPr lang="en-ZA" sz="1400" b="1" dirty="0" smtClean="0">
                <a:latin typeface="Arial" panose="020B0604020202020204" pitchFamily="34" charset="0"/>
                <a:cs typeface="Arial" panose="020B0604020202020204" pitchFamily="34" charset="0"/>
              </a:rPr>
              <a:t>Unwelcome </a:t>
            </a:r>
            <a:r>
              <a:rPr lang="en-ZA" sz="1400" b="1" dirty="0">
                <a:latin typeface="Arial" panose="020B0604020202020204" pitchFamily="34" charset="0"/>
                <a:cs typeface="Arial" panose="020B0604020202020204" pitchFamily="34" charset="0"/>
              </a:rPr>
              <a:t>conduct </a:t>
            </a:r>
            <a:endParaRPr lang="en-ZA" sz="1400" dirty="0">
              <a:latin typeface="Arial" panose="020B0604020202020204" pitchFamily="34" charset="0"/>
              <a:cs typeface="Arial" panose="020B0604020202020204" pitchFamily="34" charset="0"/>
            </a:endParaRPr>
          </a:p>
          <a:p>
            <a:pPr marL="809625" indent="-266700">
              <a:buFont typeface="Courier New" panose="02070309020205020404" pitchFamily="49" charset="0"/>
              <a:buChar char="o"/>
              <a:tabLst>
                <a:tab pos="542925" algn="l"/>
              </a:tabLst>
            </a:pPr>
            <a:r>
              <a:rPr lang="en-ZA" sz="1400" dirty="0" smtClean="0">
                <a:latin typeface="Arial" panose="020B0604020202020204" pitchFamily="34" charset="0"/>
                <a:cs typeface="Arial" panose="020B0604020202020204" pitchFamily="34" charset="0"/>
              </a:rPr>
              <a:t>There </a:t>
            </a:r>
            <a:r>
              <a:rPr lang="en-ZA" sz="1400" dirty="0">
                <a:latin typeface="Arial" panose="020B0604020202020204" pitchFamily="34" charset="0"/>
                <a:cs typeface="Arial" panose="020B0604020202020204" pitchFamily="34" charset="0"/>
              </a:rPr>
              <a:t>are different ways in which an employee may indicate that sexual conduct is </a:t>
            </a:r>
            <a:r>
              <a:rPr lang="en-ZA" sz="1400" b="1" dirty="0">
                <a:latin typeface="Arial" panose="020B0604020202020204" pitchFamily="34" charset="0"/>
                <a:cs typeface="Arial" panose="020B0604020202020204" pitchFamily="34" charset="0"/>
              </a:rPr>
              <a:t>unwelcome</a:t>
            </a:r>
            <a:r>
              <a:rPr lang="en-ZA" sz="1400" dirty="0">
                <a:latin typeface="Arial" panose="020B0604020202020204" pitchFamily="34" charset="0"/>
                <a:cs typeface="Arial" panose="020B0604020202020204" pitchFamily="34" charset="0"/>
              </a:rPr>
              <a:t>, including </a:t>
            </a:r>
            <a:r>
              <a:rPr lang="en-ZA" sz="1400" b="1" dirty="0">
                <a:latin typeface="Arial" panose="020B0604020202020204" pitchFamily="34" charset="0"/>
                <a:cs typeface="Arial" panose="020B0604020202020204" pitchFamily="34" charset="0"/>
              </a:rPr>
              <a:t>non-verbal conduct </a:t>
            </a:r>
            <a:r>
              <a:rPr lang="en-ZA" sz="1400" dirty="0">
                <a:latin typeface="Arial" panose="020B0604020202020204" pitchFamily="34" charset="0"/>
                <a:cs typeface="Arial" panose="020B0604020202020204" pitchFamily="34" charset="0"/>
              </a:rPr>
              <a:t>such as </a:t>
            </a:r>
            <a:r>
              <a:rPr lang="en-ZA" sz="1400" b="1" dirty="0">
                <a:latin typeface="Arial" panose="020B0604020202020204" pitchFamily="34" charset="0"/>
                <a:cs typeface="Arial" panose="020B0604020202020204" pitchFamily="34" charset="0"/>
              </a:rPr>
              <a:t>walking away or not responding to the perpetrator</a:t>
            </a:r>
            <a:r>
              <a:rPr lang="en-ZA" sz="1400" dirty="0" smtClean="0">
                <a:latin typeface="Arial" panose="020B0604020202020204" pitchFamily="34" charset="0"/>
                <a:cs typeface="Arial" panose="020B0604020202020204" pitchFamily="34" charset="0"/>
              </a:rPr>
              <a:t>.</a:t>
            </a:r>
          </a:p>
          <a:p>
            <a:pPr marL="542925" indent="0">
              <a:buNone/>
              <a:tabLst>
                <a:tab pos="542925" algn="l"/>
              </a:tabLst>
            </a:pPr>
            <a:endParaRPr lang="en-ZA" sz="1400" dirty="0">
              <a:latin typeface="Arial" panose="020B0604020202020204" pitchFamily="34" charset="0"/>
              <a:cs typeface="Arial" panose="020B0604020202020204" pitchFamily="34" charset="0"/>
            </a:endParaRPr>
          </a:p>
          <a:p>
            <a:pPr marL="809625" lvl="2" indent="-266700">
              <a:buFont typeface="Courier New" panose="02070309020205020404" pitchFamily="49" charset="0"/>
              <a:buChar char="o"/>
              <a:tabLst>
                <a:tab pos="542925" algn="l"/>
              </a:tabLst>
            </a:pPr>
            <a:r>
              <a:rPr lang="en-ZA" sz="1400" b="1" dirty="0" smtClean="0">
                <a:latin typeface="Arial" panose="020B0604020202020204" pitchFamily="34" charset="0"/>
                <a:cs typeface="Arial" panose="020B0604020202020204" pitchFamily="34" charset="0"/>
              </a:rPr>
              <a:t>Previous </a:t>
            </a:r>
            <a:r>
              <a:rPr lang="en-ZA" sz="1400" b="1" dirty="0">
                <a:latin typeface="Arial" panose="020B0604020202020204" pitchFamily="34" charset="0"/>
                <a:cs typeface="Arial" panose="020B0604020202020204" pitchFamily="34" charset="0"/>
              </a:rPr>
              <a:t>consensual participation </a:t>
            </a:r>
            <a:r>
              <a:rPr lang="en-ZA" sz="1400" dirty="0">
                <a:latin typeface="Arial" panose="020B0604020202020204" pitchFamily="34" charset="0"/>
                <a:cs typeface="Arial" panose="020B0604020202020204" pitchFamily="34" charset="0"/>
              </a:rPr>
              <a:t>in sexual conduct </a:t>
            </a:r>
            <a:r>
              <a:rPr lang="en-ZA" sz="1400" b="1" dirty="0">
                <a:latin typeface="Arial" panose="020B0604020202020204" pitchFamily="34" charset="0"/>
                <a:cs typeface="Arial" panose="020B0604020202020204" pitchFamily="34" charset="0"/>
              </a:rPr>
              <a:t>does not necessarily mean that the conduct continues to be welcome</a:t>
            </a:r>
            <a:r>
              <a:rPr lang="en-ZA" sz="1400" dirty="0">
                <a:latin typeface="Arial" panose="020B0604020202020204" pitchFamily="34" charset="0"/>
                <a:cs typeface="Arial" panose="020B0604020202020204" pitchFamily="34" charset="0"/>
              </a:rPr>
              <a:t>. </a:t>
            </a:r>
            <a:endParaRPr lang="en-ZA" sz="1400" dirty="0" smtClean="0">
              <a:latin typeface="Arial" panose="020B0604020202020204" pitchFamily="34" charset="0"/>
              <a:cs typeface="Arial" panose="020B0604020202020204" pitchFamily="34" charset="0"/>
            </a:endParaRPr>
          </a:p>
          <a:p>
            <a:pPr marL="542925" lvl="2" indent="0">
              <a:buNone/>
              <a:tabLst>
                <a:tab pos="542925" algn="l"/>
              </a:tabLst>
            </a:pPr>
            <a:endParaRPr lang="en-ZA" sz="1400" dirty="0">
              <a:latin typeface="Arial" panose="020B0604020202020204" pitchFamily="34" charset="0"/>
              <a:cs typeface="Arial" panose="020B0604020202020204" pitchFamily="34" charset="0"/>
            </a:endParaRPr>
          </a:p>
          <a:p>
            <a:pPr marL="809625" lvl="2" indent="-266700">
              <a:buFont typeface="Courier New" panose="02070309020205020404" pitchFamily="49" charset="0"/>
              <a:buChar char="o"/>
              <a:tabLst>
                <a:tab pos="542925" algn="l"/>
              </a:tabLst>
            </a:pPr>
            <a:r>
              <a:rPr lang="en-ZA" sz="1400" dirty="0" smtClean="0">
                <a:latin typeface="Arial" panose="020B0604020202020204" pitchFamily="34" charset="0"/>
                <a:cs typeface="Arial" panose="020B0604020202020204" pitchFamily="34" charset="0"/>
              </a:rPr>
              <a:t>Where </a:t>
            </a:r>
            <a:r>
              <a:rPr lang="en-ZA" sz="1400" dirty="0">
                <a:latin typeface="Arial" panose="020B0604020202020204" pitchFamily="34" charset="0"/>
                <a:cs typeface="Arial" panose="020B0604020202020204" pitchFamily="34" charset="0"/>
              </a:rPr>
              <a:t>a complainant has difficulty indicating to the perpetrator that the conduct is unwelcome, such complainant </a:t>
            </a:r>
            <a:r>
              <a:rPr lang="en-ZA" sz="1400" b="1" dirty="0">
                <a:latin typeface="Arial" panose="020B0604020202020204" pitchFamily="34" charset="0"/>
                <a:cs typeface="Arial" panose="020B0604020202020204" pitchFamily="34" charset="0"/>
              </a:rPr>
              <a:t>may seek the assistance and intervention of another person </a:t>
            </a:r>
            <a:r>
              <a:rPr lang="en-ZA" sz="1400" dirty="0">
                <a:latin typeface="Arial" panose="020B0604020202020204" pitchFamily="34" charset="0"/>
                <a:cs typeface="Arial" panose="020B0604020202020204" pitchFamily="34" charset="0"/>
              </a:rPr>
              <a:t>such as </a:t>
            </a:r>
            <a:r>
              <a:rPr lang="en-ZA" sz="1400" b="1" dirty="0">
                <a:latin typeface="Arial" panose="020B0604020202020204" pitchFamily="34" charset="0"/>
                <a:cs typeface="Arial" panose="020B0604020202020204" pitchFamily="34" charset="0"/>
              </a:rPr>
              <a:t>a co-worker, superior, counsellor, human resource official, family member or friend</a:t>
            </a:r>
            <a:r>
              <a:rPr lang="en-ZA" sz="1400" dirty="0">
                <a:latin typeface="Arial" panose="020B0604020202020204" pitchFamily="34" charset="0"/>
                <a:cs typeface="Arial" panose="020B0604020202020204" pitchFamily="34" charset="0"/>
              </a:rPr>
              <a:t>. </a:t>
            </a:r>
            <a:endParaRPr lang="en-ZA" sz="1400" dirty="0" smtClean="0">
              <a:latin typeface="Arial" panose="020B0604020202020204" pitchFamily="34" charset="0"/>
              <a:cs typeface="Arial" panose="020B0604020202020204" pitchFamily="34" charset="0"/>
            </a:endParaRPr>
          </a:p>
          <a:p>
            <a:pPr marL="542925" lvl="2" indent="0">
              <a:buNone/>
              <a:tabLst>
                <a:tab pos="542925" algn="l"/>
              </a:tabLst>
            </a:pPr>
            <a:endParaRPr lang="en-ZA" sz="1400" dirty="0">
              <a:latin typeface="Arial" panose="020B0604020202020204" pitchFamily="34" charset="0"/>
              <a:cs typeface="Arial" panose="020B0604020202020204" pitchFamily="34" charset="0"/>
            </a:endParaRPr>
          </a:p>
          <a:p>
            <a:pPr marL="828675" indent="-285750">
              <a:buFont typeface="Courier New" panose="02070309020205020404" pitchFamily="49" charset="0"/>
              <a:buChar char="o"/>
              <a:tabLst>
                <a:tab pos="542925" algn="l"/>
              </a:tabLst>
            </a:pPr>
            <a:r>
              <a:rPr lang="en-ZA" sz="1400" dirty="0" smtClean="0">
                <a:latin typeface="Arial" panose="020B0604020202020204" pitchFamily="34" charset="0"/>
                <a:cs typeface="Arial" panose="020B0604020202020204" pitchFamily="34" charset="0"/>
              </a:rPr>
              <a:t>The </a:t>
            </a:r>
            <a:r>
              <a:rPr lang="en-ZA" sz="1400" dirty="0">
                <a:latin typeface="Arial" panose="020B0604020202020204" pitchFamily="34" charset="0"/>
                <a:cs typeface="Arial" panose="020B0604020202020204" pitchFamily="34" charset="0"/>
              </a:rPr>
              <a:t>fact that the </a:t>
            </a:r>
            <a:r>
              <a:rPr lang="en-ZA" sz="1400" b="1" dirty="0">
                <a:latin typeface="Arial" panose="020B0604020202020204" pitchFamily="34" charset="0"/>
                <a:cs typeface="Arial" panose="020B0604020202020204" pitchFamily="34" charset="0"/>
              </a:rPr>
              <a:t>complainant does not indicate that the conduct is unwelcome does not entail that there has not been sexual harassmen</a:t>
            </a:r>
            <a:r>
              <a:rPr lang="en-ZA" sz="1400" dirty="0">
                <a:latin typeface="Arial" panose="020B0604020202020204" pitchFamily="34" charset="0"/>
                <a:cs typeface="Arial" panose="020B0604020202020204" pitchFamily="34" charset="0"/>
              </a:rPr>
              <a:t>t, if the conduct is such that the harasser/perpetrator </a:t>
            </a:r>
            <a:r>
              <a:rPr lang="en-ZA" sz="1400" b="1" dirty="0">
                <a:latin typeface="Arial" panose="020B0604020202020204" pitchFamily="34" charset="0"/>
                <a:cs typeface="Arial" panose="020B0604020202020204" pitchFamily="34" charset="0"/>
              </a:rPr>
              <a:t>ought to have known it could be regarded as unwelcome</a:t>
            </a:r>
            <a:r>
              <a:rPr lang="en-ZA" sz="1400" dirty="0">
                <a:latin typeface="Arial" panose="020B0604020202020204" pitchFamily="34" charset="0"/>
                <a:cs typeface="Arial" panose="020B0604020202020204" pitchFamily="34" charset="0"/>
              </a:rPr>
              <a:t>.</a:t>
            </a:r>
          </a:p>
          <a:p>
            <a:pPr marL="0" indent="0">
              <a:buNone/>
              <a:tabLst>
                <a:tab pos="542925" algn="l"/>
              </a:tabLst>
            </a:pPr>
            <a:r>
              <a:rPr lang="en-ZA" sz="1600" dirty="0">
                <a:latin typeface="Arial" panose="020B0604020202020204" pitchFamily="34" charset="0"/>
                <a:cs typeface="Arial" panose="020B0604020202020204" pitchFamily="34" charset="0"/>
              </a:rPr>
              <a:t> </a:t>
            </a:r>
          </a:p>
          <a:p>
            <a:pPr marL="0" indent="0">
              <a:buNone/>
            </a:pPr>
            <a:endParaRPr lang="en-ZA" sz="1600" dirty="0"/>
          </a:p>
        </p:txBody>
      </p:sp>
      <p:sp>
        <p:nvSpPr>
          <p:cNvPr id="4" name="Slide Number Placeholder 3"/>
          <p:cNvSpPr>
            <a:spLocks noGrp="1"/>
          </p:cNvSpPr>
          <p:nvPr>
            <p:ph type="sldNum" sz="quarter" idx="12"/>
          </p:nvPr>
        </p:nvSpPr>
        <p:spPr>
          <a:xfrm>
            <a:off x="6553200" y="6000750"/>
            <a:ext cx="2133600" cy="720725"/>
          </a:xfrm>
        </p:spPr>
        <p:txBody>
          <a:bodyPr/>
          <a:lstStyle/>
          <a:p>
            <a:pPr>
              <a:defRPr/>
            </a:pPr>
            <a:fld id="{AC70350D-EA4B-4993-AABE-8E6C381AE3F7}" type="slidenum">
              <a:rPr lang="en-US" altLang="en-US" smtClean="0"/>
              <a:pPr>
                <a:defRPr/>
              </a:pPr>
              <a:t>32</a:t>
            </a:fld>
            <a:endParaRPr lang="en-US" altLang="en-US" dirty="0"/>
          </a:p>
        </p:txBody>
      </p:sp>
    </p:spTree>
    <p:extLst>
      <p:ext uri="{BB962C8B-B14F-4D97-AF65-F5344CB8AC3E}">
        <p14:creationId xmlns:p14="http://schemas.microsoft.com/office/powerpoint/2010/main" val="7914222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20100" cy="1095375"/>
          </a:xfrm>
        </p:spPr>
        <p:txBody>
          <a:bodyPr/>
          <a:lstStyle/>
          <a:p>
            <a:r>
              <a:rPr lang="en-ZA" sz="3200" b="1" dirty="0" smtClean="0">
                <a:latin typeface="Arial" panose="020B0604020202020204" pitchFamily="34" charset="0"/>
                <a:cs typeface="Arial" panose="020B0604020202020204" pitchFamily="34" charset="0"/>
              </a:rPr>
              <a:t/>
            </a:r>
            <a:br>
              <a:rPr lang="en-ZA" sz="3200" b="1" dirty="0" smtClean="0">
                <a:latin typeface="Arial" panose="020B0604020202020204" pitchFamily="34" charset="0"/>
                <a:cs typeface="Arial" panose="020B0604020202020204" pitchFamily="34" charset="0"/>
              </a:rPr>
            </a:br>
            <a:r>
              <a:rPr lang="en-ZA" sz="3200" b="1" dirty="0" smtClean="0">
                <a:latin typeface="Arial" panose="020B0604020202020204" pitchFamily="34" charset="0"/>
                <a:cs typeface="Arial" panose="020B0604020202020204" pitchFamily="34" charset="0"/>
              </a:rPr>
              <a:t>Sexual </a:t>
            </a:r>
            <a:r>
              <a:rPr lang="en-ZA" sz="3200" b="1" dirty="0">
                <a:latin typeface="Arial" panose="020B0604020202020204" pitchFamily="34" charset="0"/>
                <a:cs typeface="Arial" panose="020B0604020202020204" pitchFamily="34" charset="0"/>
              </a:rPr>
              <a:t>harassment </a:t>
            </a:r>
            <a:r>
              <a:rPr lang="en-ZA" sz="3200" b="1" dirty="0" smtClean="0">
                <a:latin typeface="Arial" panose="020B0604020202020204" pitchFamily="34" charset="0"/>
                <a:cs typeface="Arial" panose="020B0604020202020204" pitchFamily="34" charset="0"/>
              </a:rPr>
              <a:t>Cont…</a:t>
            </a:r>
            <a:br>
              <a:rPr lang="en-ZA" sz="3200" b="1" dirty="0" smtClean="0">
                <a:latin typeface="Arial" panose="020B0604020202020204" pitchFamily="34" charset="0"/>
                <a:cs typeface="Arial" panose="020B0604020202020204" pitchFamily="34" charset="0"/>
              </a:rPr>
            </a:br>
            <a:r>
              <a:rPr lang="en-ZA" sz="3200" b="1" dirty="0" smtClean="0">
                <a:latin typeface="Arial" panose="020B0604020202020204" pitchFamily="34" charset="0"/>
                <a:cs typeface="Arial" panose="020B0604020202020204" pitchFamily="34" charset="0"/>
              </a:rPr>
              <a:t>Nature </a:t>
            </a:r>
            <a:r>
              <a:rPr lang="en-ZA" sz="3200" b="1" dirty="0">
                <a:latin typeface="Arial" panose="020B0604020202020204" pitchFamily="34" charset="0"/>
                <a:cs typeface="Arial" panose="020B0604020202020204" pitchFamily="34" charset="0"/>
              </a:rPr>
              <a:t>and extent of the conduct</a:t>
            </a:r>
            <a:r>
              <a:rPr lang="en-ZA" dirty="0"/>
              <a:t/>
            </a:r>
            <a:br>
              <a:rPr lang="en-ZA" dirty="0"/>
            </a:br>
            <a:endParaRPr lang="en-ZA" sz="3200" dirty="0"/>
          </a:p>
        </p:txBody>
      </p:sp>
      <p:sp>
        <p:nvSpPr>
          <p:cNvPr id="3" name="Content Placeholder 2"/>
          <p:cNvSpPr>
            <a:spLocks noGrp="1"/>
          </p:cNvSpPr>
          <p:nvPr>
            <p:ph idx="1"/>
          </p:nvPr>
        </p:nvSpPr>
        <p:spPr>
          <a:xfrm>
            <a:off x="257175" y="1370014"/>
            <a:ext cx="8620125" cy="5230812"/>
          </a:xfrm>
        </p:spPr>
        <p:txBody>
          <a:bodyPr/>
          <a:lstStyle/>
          <a:p>
            <a:pPr marL="361950" lvl="2" indent="-361950"/>
            <a:r>
              <a:rPr lang="en-ZA" sz="1400" dirty="0">
                <a:latin typeface="Arial" panose="020B0604020202020204" pitchFamily="34" charset="0"/>
                <a:cs typeface="Arial" panose="020B0604020202020204" pitchFamily="34" charset="0"/>
              </a:rPr>
              <a:t>The </a:t>
            </a:r>
            <a:r>
              <a:rPr lang="en-ZA" sz="1400" b="1" dirty="0">
                <a:latin typeface="Arial" panose="020B0604020202020204" pitchFamily="34" charset="0"/>
                <a:cs typeface="Arial" panose="020B0604020202020204" pitchFamily="34" charset="0"/>
              </a:rPr>
              <a:t>unwelcome conduct </a:t>
            </a:r>
            <a:r>
              <a:rPr lang="en-ZA" sz="1400" dirty="0">
                <a:latin typeface="Arial" panose="020B0604020202020204" pitchFamily="34" charset="0"/>
                <a:cs typeface="Arial" panose="020B0604020202020204" pitchFamily="34" charset="0"/>
              </a:rPr>
              <a:t>must be of a </a:t>
            </a:r>
            <a:r>
              <a:rPr lang="en-ZA" sz="1400" b="1" dirty="0">
                <a:latin typeface="Arial" panose="020B0604020202020204" pitchFamily="34" charset="0"/>
                <a:cs typeface="Arial" panose="020B0604020202020204" pitchFamily="34" charset="0"/>
              </a:rPr>
              <a:t>sexual nature</a:t>
            </a:r>
            <a:r>
              <a:rPr lang="en-ZA" sz="1400" dirty="0">
                <a:latin typeface="Arial" panose="020B0604020202020204" pitchFamily="34" charset="0"/>
                <a:cs typeface="Arial" panose="020B0604020202020204" pitchFamily="34" charset="0"/>
              </a:rPr>
              <a:t>, and includes </a:t>
            </a:r>
            <a:r>
              <a:rPr lang="en-ZA" sz="1400" b="1" dirty="0">
                <a:latin typeface="Arial" panose="020B0604020202020204" pitchFamily="34" charset="0"/>
                <a:cs typeface="Arial" panose="020B0604020202020204" pitchFamily="34" charset="0"/>
              </a:rPr>
              <a:t>physical, verbal or non-verbal conduc</a:t>
            </a:r>
            <a:r>
              <a:rPr lang="en-ZA" sz="1400" dirty="0">
                <a:latin typeface="Arial" panose="020B0604020202020204" pitchFamily="34" charset="0"/>
                <a:cs typeface="Arial" panose="020B0604020202020204" pitchFamily="34" charset="0"/>
              </a:rPr>
              <a:t>t whether expressed </a:t>
            </a:r>
            <a:r>
              <a:rPr lang="en-ZA" sz="1400" b="1" dirty="0">
                <a:latin typeface="Arial" panose="020B0604020202020204" pitchFamily="34" charset="0"/>
                <a:cs typeface="Arial" panose="020B0604020202020204" pitchFamily="34" charset="0"/>
              </a:rPr>
              <a:t>directly or indirectly</a:t>
            </a:r>
            <a:r>
              <a:rPr lang="en-ZA" sz="1400" dirty="0">
                <a:latin typeface="Arial" panose="020B0604020202020204" pitchFamily="34" charset="0"/>
                <a:cs typeface="Arial" panose="020B0604020202020204" pitchFamily="34" charset="0"/>
              </a:rPr>
              <a:t>.  Conduct amounting to sexual harassment may include -</a:t>
            </a:r>
          </a:p>
          <a:p>
            <a:pPr marL="0" indent="0">
              <a:buNone/>
            </a:pPr>
            <a:endParaRPr lang="en-ZA" sz="1400" dirty="0">
              <a:latin typeface="Arial" panose="020B0604020202020204" pitchFamily="34" charset="0"/>
              <a:cs typeface="Arial" panose="020B0604020202020204" pitchFamily="34" charset="0"/>
            </a:endParaRPr>
          </a:p>
          <a:p>
            <a:pPr marL="714375" lvl="3" indent="-352425">
              <a:buFont typeface="Wingdings" panose="05000000000000000000" pitchFamily="2" charset="2"/>
              <a:buChar char="ü"/>
            </a:pPr>
            <a:r>
              <a:rPr lang="en-ZA" sz="1400" b="1" dirty="0">
                <a:latin typeface="Arial" panose="020B0604020202020204" pitchFamily="34" charset="0"/>
                <a:cs typeface="Arial" panose="020B0604020202020204" pitchFamily="34" charset="0"/>
              </a:rPr>
              <a:t>physical conduct </a:t>
            </a:r>
            <a:r>
              <a:rPr lang="en-ZA" sz="1400" dirty="0">
                <a:latin typeface="Arial" panose="020B0604020202020204" pitchFamily="34" charset="0"/>
                <a:cs typeface="Arial" panose="020B0604020202020204" pitchFamily="34" charset="0"/>
              </a:rPr>
              <a:t>of a sexual nature, ranging from touching to sexual assault and rape; </a:t>
            </a:r>
          </a:p>
          <a:p>
            <a:pPr marL="1076325" lvl="3" indent="-361950">
              <a:buFont typeface="Courier New" panose="02070309020205020404" pitchFamily="49" charset="0"/>
              <a:buChar char="o"/>
            </a:pPr>
            <a:r>
              <a:rPr lang="en-ZA" sz="1400" b="1" dirty="0" smtClean="0">
                <a:latin typeface="Arial" panose="020B0604020202020204" pitchFamily="34" charset="0"/>
                <a:cs typeface="Arial" panose="020B0604020202020204" pitchFamily="34" charset="0"/>
              </a:rPr>
              <a:t>strip </a:t>
            </a:r>
            <a:r>
              <a:rPr lang="en-ZA" sz="1400" b="1" dirty="0">
                <a:latin typeface="Arial" panose="020B0604020202020204" pitchFamily="34" charset="0"/>
                <a:cs typeface="Arial" panose="020B0604020202020204" pitchFamily="34" charset="0"/>
              </a:rPr>
              <a:t>searching </a:t>
            </a:r>
            <a:r>
              <a:rPr lang="en-ZA" sz="1400" dirty="0">
                <a:latin typeface="Arial" panose="020B0604020202020204" pitchFamily="34" charset="0"/>
                <a:cs typeface="Arial" panose="020B0604020202020204" pitchFamily="34" charset="0"/>
              </a:rPr>
              <a:t>by or in the presence of the opposite sex;</a:t>
            </a:r>
          </a:p>
          <a:p>
            <a:pPr marL="1076325" lvl="3" indent="-361950">
              <a:buFont typeface="Courier New" panose="02070309020205020404" pitchFamily="49" charset="0"/>
              <a:buChar char="o"/>
            </a:pPr>
            <a:r>
              <a:rPr lang="en-ZA" sz="1400" b="1" dirty="0" smtClean="0">
                <a:latin typeface="Arial" panose="020B0604020202020204" pitchFamily="34" charset="0"/>
                <a:cs typeface="Arial" panose="020B0604020202020204" pitchFamily="34" charset="0"/>
              </a:rPr>
              <a:t>following</a:t>
            </a:r>
            <a:r>
              <a:rPr lang="en-ZA" sz="1400" dirty="0">
                <a:latin typeface="Arial" panose="020B0604020202020204" pitchFamily="34" charset="0"/>
                <a:cs typeface="Arial" panose="020B0604020202020204" pitchFamily="34" charset="0"/>
              </a:rPr>
              <a:t>, watching, pursuing or accosting an employee; </a:t>
            </a:r>
          </a:p>
          <a:p>
            <a:pPr marL="1076325" lvl="3" indent="-361950">
              <a:buFont typeface="Courier New" panose="02070309020205020404" pitchFamily="49" charset="0"/>
              <a:buChar char="o"/>
            </a:pPr>
            <a:r>
              <a:rPr lang="en-ZA" sz="1400" b="1" dirty="0" smtClean="0">
                <a:latin typeface="Arial" panose="020B0604020202020204" pitchFamily="34" charset="0"/>
                <a:cs typeface="Arial" panose="020B0604020202020204" pitchFamily="34" charset="0"/>
              </a:rPr>
              <a:t>unwelcome </a:t>
            </a:r>
            <a:r>
              <a:rPr lang="en-ZA" sz="1400" b="1" dirty="0">
                <a:latin typeface="Arial" panose="020B0604020202020204" pitchFamily="34" charset="0"/>
                <a:cs typeface="Arial" panose="020B0604020202020204" pitchFamily="34" charset="0"/>
              </a:rPr>
              <a:t>sexual attentio</a:t>
            </a:r>
            <a:r>
              <a:rPr lang="en-ZA" sz="1400" dirty="0">
                <a:latin typeface="Arial" panose="020B0604020202020204" pitchFamily="34" charset="0"/>
                <a:cs typeface="Arial" panose="020B0604020202020204" pitchFamily="34" charset="0"/>
              </a:rPr>
              <a:t>n advances or proposals;</a:t>
            </a:r>
          </a:p>
          <a:p>
            <a:pPr marL="1076325" lvl="3" indent="-361950">
              <a:buFont typeface="Courier New" panose="02070309020205020404" pitchFamily="49" charset="0"/>
              <a:buChar char="o"/>
            </a:pPr>
            <a:r>
              <a:rPr lang="en-ZA" sz="1400" b="1" dirty="0" smtClean="0">
                <a:latin typeface="Arial" panose="020B0604020202020204" pitchFamily="34" charset="0"/>
                <a:cs typeface="Arial" panose="020B0604020202020204" pitchFamily="34" charset="0"/>
              </a:rPr>
              <a:t>unwelcome </a:t>
            </a:r>
            <a:r>
              <a:rPr lang="en-ZA" sz="1400" b="1" dirty="0">
                <a:latin typeface="Arial" panose="020B0604020202020204" pitchFamily="34" charset="0"/>
                <a:cs typeface="Arial" panose="020B0604020202020204" pitchFamily="34" charset="0"/>
              </a:rPr>
              <a:t>behaviour</a:t>
            </a:r>
            <a:r>
              <a:rPr lang="en-ZA" sz="1400" dirty="0">
                <a:latin typeface="Arial" panose="020B0604020202020204" pitchFamily="34" charset="0"/>
                <a:cs typeface="Arial" panose="020B0604020202020204" pitchFamily="34" charset="0"/>
              </a:rPr>
              <a:t>, whether explicit or implicit, including suggestions, messages, advances, attention or proposals of a sexual </a:t>
            </a:r>
            <a:r>
              <a:rPr lang="en-ZA" sz="1400" dirty="0" smtClean="0">
                <a:latin typeface="Arial" panose="020B0604020202020204" pitchFamily="34" charset="0"/>
                <a:cs typeface="Arial" panose="020B0604020202020204" pitchFamily="34" charset="0"/>
              </a:rPr>
              <a:t>nature;</a:t>
            </a:r>
          </a:p>
          <a:p>
            <a:pPr marL="1076325" lvl="3" indent="-361950">
              <a:buFont typeface="Courier New" panose="02070309020205020404" pitchFamily="49" charset="0"/>
              <a:buChar char="o"/>
            </a:pPr>
            <a:r>
              <a:rPr lang="en-ZA" sz="1400" b="1" dirty="0" smtClean="0">
                <a:latin typeface="Arial" panose="020B0604020202020204" pitchFamily="34" charset="0"/>
                <a:cs typeface="Arial" panose="020B0604020202020204" pitchFamily="34" charset="0"/>
              </a:rPr>
              <a:t>implied or express threats of reprisal or actual reprisal </a:t>
            </a:r>
            <a:r>
              <a:rPr lang="en-ZA" sz="1400" dirty="0" smtClean="0">
                <a:latin typeface="Arial" panose="020B0604020202020204" pitchFamily="34" charset="0"/>
                <a:cs typeface="Arial" panose="020B0604020202020204" pitchFamily="34" charset="0"/>
              </a:rPr>
              <a:t>to comply with sexually-oriented requests, advances, attention or proposals;</a:t>
            </a:r>
          </a:p>
          <a:p>
            <a:pPr marL="361950" lvl="3" indent="0">
              <a:buNone/>
            </a:pPr>
            <a:endParaRPr lang="en-ZA" sz="1400" dirty="0" smtClean="0">
              <a:latin typeface="Arial" panose="020B0604020202020204" pitchFamily="34" charset="0"/>
              <a:cs typeface="Arial" panose="020B0604020202020204" pitchFamily="34" charset="0"/>
            </a:endParaRPr>
          </a:p>
          <a:p>
            <a:pPr marL="714375" lvl="3" indent="-352425">
              <a:buFont typeface="Wingdings" panose="05000000000000000000" pitchFamily="2" charset="2"/>
              <a:buChar char="ü"/>
            </a:pPr>
            <a:r>
              <a:rPr lang="en-ZA" sz="1400" b="1" dirty="0" smtClean="0">
                <a:latin typeface="Arial" panose="020B0604020202020204" pitchFamily="34" charset="0"/>
                <a:cs typeface="Arial" panose="020B0604020202020204" pitchFamily="34" charset="0"/>
              </a:rPr>
              <a:t>verbal </a:t>
            </a:r>
            <a:r>
              <a:rPr lang="en-ZA" sz="1400" b="1" dirty="0">
                <a:latin typeface="Arial" panose="020B0604020202020204" pitchFamily="34" charset="0"/>
                <a:cs typeface="Arial" panose="020B0604020202020204" pitchFamily="34" charset="0"/>
              </a:rPr>
              <a:t>conduct </a:t>
            </a:r>
            <a:r>
              <a:rPr lang="en-ZA" sz="1400" dirty="0">
                <a:latin typeface="Arial" panose="020B0604020202020204" pitchFamily="34" charset="0"/>
                <a:cs typeface="Arial" panose="020B0604020202020204" pitchFamily="34" charset="0"/>
              </a:rPr>
              <a:t>such as innuendos, suggestions, hints, sexual advances, comments with sexual overtones, sex-related jokes or insults, </a:t>
            </a:r>
            <a:endParaRPr lang="en-ZA" sz="1400" dirty="0" smtClean="0">
              <a:latin typeface="Arial" panose="020B0604020202020204" pitchFamily="34" charset="0"/>
              <a:cs typeface="Arial" panose="020B0604020202020204" pitchFamily="34" charset="0"/>
            </a:endParaRPr>
          </a:p>
          <a:p>
            <a:pPr marL="1076325" lvl="3" indent="-361950">
              <a:buFont typeface="Courier New" panose="02070309020205020404" pitchFamily="49" charset="0"/>
              <a:buChar char="o"/>
            </a:pPr>
            <a:r>
              <a:rPr lang="en-ZA" sz="1400" dirty="0" smtClean="0">
                <a:latin typeface="Arial" panose="020B0604020202020204" pitchFamily="34" charset="0"/>
                <a:cs typeface="Arial" panose="020B0604020202020204" pitchFamily="34" charset="0"/>
              </a:rPr>
              <a:t>graphic </a:t>
            </a:r>
            <a:r>
              <a:rPr lang="en-ZA" sz="1400" dirty="0">
                <a:latin typeface="Arial" panose="020B0604020202020204" pitchFamily="34" charset="0"/>
                <a:cs typeface="Arial" panose="020B0604020202020204" pitchFamily="34" charset="0"/>
              </a:rPr>
              <a:t>comments about a person's body, </a:t>
            </a:r>
            <a:endParaRPr lang="en-ZA" sz="1400" dirty="0" smtClean="0">
              <a:latin typeface="Arial" panose="020B0604020202020204" pitchFamily="34" charset="0"/>
              <a:cs typeface="Arial" panose="020B0604020202020204" pitchFamily="34" charset="0"/>
            </a:endParaRPr>
          </a:p>
          <a:p>
            <a:pPr marL="1076325" lvl="3" indent="-361950">
              <a:buFont typeface="Courier New" panose="02070309020205020404" pitchFamily="49" charset="0"/>
              <a:buChar char="o"/>
            </a:pPr>
            <a:r>
              <a:rPr lang="en-ZA" sz="1400" dirty="0" smtClean="0">
                <a:latin typeface="Arial" panose="020B0604020202020204" pitchFamily="34" charset="0"/>
                <a:cs typeface="Arial" panose="020B0604020202020204" pitchFamily="34" charset="0"/>
              </a:rPr>
              <a:t>inappropriate </a:t>
            </a:r>
            <a:r>
              <a:rPr lang="en-ZA" sz="1400" dirty="0">
                <a:latin typeface="Arial" panose="020B0604020202020204" pitchFamily="34" charset="0"/>
                <a:cs typeface="Arial" panose="020B0604020202020204" pitchFamily="34" charset="0"/>
              </a:rPr>
              <a:t>enquiries about a person's sex life, whistling of a sexual nature and </a:t>
            </a:r>
            <a:endParaRPr lang="en-ZA" sz="1400" dirty="0" smtClean="0">
              <a:latin typeface="Arial" panose="020B0604020202020204" pitchFamily="34" charset="0"/>
              <a:cs typeface="Arial" panose="020B0604020202020204" pitchFamily="34" charset="0"/>
            </a:endParaRPr>
          </a:p>
          <a:p>
            <a:pPr marL="1076325" lvl="3" indent="-361950">
              <a:buFont typeface="Courier New" panose="02070309020205020404" pitchFamily="49" charset="0"/>
              <a:buChar char="o"/>
            </a:pPr>
            <a:r>
              <a:rPr lang="en-ZA" sz="1400" dirty="0" smtClean="0">
                <a:latin typeface="Arial" panose="020B0604020202020204" pitchFamily="34" charset="0"/>
                <a:cs typeface="Arial" panose="020B0604020202020204" pitchFamily="34" charset="0"/>
              </a:rPr>
              <a:t>the </a:t>
            </a:r>
            <a:r>
              <a:rPr lang="en-ZA" sz="1400" dirty="0">
                <a:latin typeface="Arial" panose="020B0604020202020204" pitchFamily="34" charset="0"/>
                <a:cs typeface="Arial" panose="020B0604020202020204" pitchFamily="34" charset="0"/>
              </a:rPr>
              <a:t>sending by electronic means or otherwise of sexually explicit text; </a:t>
            </a:r>
            <a:endParaRPr lang="en-ZA" sz="1400" dirty="0" smtClean="0">
              <a:latin typeface="Arial" panose="020B0604020202020204" pitchFamily="34" charset="0"/>
              <a:cs typeface="Arial" panose="020B0604020202020204" pitchFamily="34" charset="0"/>
            </a:endParaRPr>
          </a:p>
          <a:p>
            <a:pPr marL="1076325" lvl="3" indent="-361950">
              <a:buFont typeface="Courier New" panose="02070309020205020404" pitchFamily="49" charset="0"/>
              <a:buChar char="o"/>
            </a:pPr>
            <a:endParaRPr lang="en-ZA" sz="1400" dirty="0">
              <a:latin typeface="Arial" panose="020B0604020202020204" pitchFamily="34" charset="0"/>
              <a:cs typeface="Arial" panose="020B0604020202020204" pitchFamily="34" charset="0"/>
            </a:endParaRPr>
          </a:p>
          <a:p>
            <a:pPr marL="714375" lvl="3" indent="-352425">
              <a:buFont typeface="Wingdings" panose="05000000000000000000" pitchFamily="2" charset="2"/>
              <a:buChar char="ü"/>
            </a:pPr>
            <a:r>
              <a:rPr lang="en-ZA" sz="1400" b="1" dirty="0" smtClean="0">
                <a:latin typeface="Arial" panose="020B0604020202020204" pitchFamily="34" charset="0"/>
                <a:cs typeface="Arial" panose="020B0604020202020204" pitchFamily="34" charset="0"/>
              </a:rPr>
              <a:t>non-verbal </a:t>
            </a:r>
            <a:r>
              <a:rPr lang="en-ZA" sz="1400" b="1" dirty="0">
                <a:latin typeface="Arial" panose="020B0604020202020204" pitchFamily="34" charset="0"/>
                <a:cs typeface="Arial" panose="020B0604020202020204" pitchFamily="34" charset="0"/>
              </a:rPr>
              <a:t>conduct </a:t>
            </a:r>
            <a:r>
              <a:rPr lang="en-ZA" sz="1400" dirty="0">
                <a:latin typeface="Arial" panose="020B0604020202020204" pitchFamily="34" charset="0"/>
                <a:cs typeface="Arial" panose="020B0604020202020204" pitchFamily="34" charset="0"/>
              </a:rPr>
              <a:t>such as unwelcome gestures, indecent exposure and the display or sending by electronic means or otherwise of sexually explicit pictures or objects. </a:t>
            </a:r>
          </a:p>
          <a:p>
            <a:pPr marL="361950" indent="0">
              <a:buNone/>
            </a:pPr>
            <a:endParaRPr lang="en-ZA" dirty="0"/>
          </a:p>
        </p:txBody>
      </p:sp>
      <p:sp>
        <p:nvSpPr>
          <p:cNvPr id="4" name="Slide Number Placeholder 3"/>
          <p:cNvSpPr>
            <a:spLocks noGrp="1"/>
          </p:cNvSpPr>
          <p:nvPr>
            <p:ph type="sldNum" sz="quarter" idx="12"/>
          </p:nvPr>
        </p:nvSpPr>
        <p:spPr>
          <a:xfrm>
            <a:off x="6553200" y="6076950"/>
            <a:ext cx="2047875" cy="644525"/>
          </a:xfrm>
        </p:spPr>
        <p:txBody>
          <a:bodyPr/>
          <a:lstStyle/>
          <a:p>
            <a:pPr>
              <a:defRPr/>
            </a:pPr>
            <a:fld id="{AC70350D-EA4B-4993-AABE-8E6C381AE3F7}" type="slidenum">
              <a:rPr lang="en-US" altLang="en-US" smtClean="0"/>
              <a:pPr>
                <a:defRPr/>
              </a:pPr>
              <a:t>33</a:t>
            </a:fld>
            <a:endParaRPr lang="en-US" altLang="en-US" dirty="0"/>
          </a:p>
        </p:txBody>
      </p:sp>
    </p:spTree>
    <p:extLst>
      <p:ext uri="{BB962C8B-B14F-4D97-AF65-F5344CB8AC3E}">
        <p14:creationId xmlns:p14="http://schemas.microsoft.com/office/powerpoint/2010/main" val="3173582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375" y="274638"/>
            <a:ext cx="8553449" cy="1143000"/>
          </a:xfrm>
        </p:spPr>
        <p:txBody>
          <a:bodyPr/>
          <a:lstStyle/>
          <a:p>
            <a:r>
              <a:rPr lang="en-ZA" sz="3200" b="1" dirty="0" smtClean="0">
                <a:latin typeface="Arial" panose="020B0604020202020204" pitchFamily="34" charset="0"/>
                <a:cs typeface="Arial" panose="020B0604020202020204" pitchFamily="34" charset="0"/>
              </a:rPr>
              <a:t/>
            </a:r>
            <a:br>
              <a:rPr lang="en-ZA" sz="3200" b="1" dirty="0" smtClean="0">
                <a:latin typeface="Arial" panose="020B0604020202020204" pitchFamily="34" charset="0"/>
                <a:cs typeface="Arial" panose="020B0604020202020204" pitchFamily="34" charset="0"/>
              </a:rPr>
            </a:br>
            <a:r>
              <a:rPr lang="en-ZA" sz="3200" b="1" dirty="0" smtClean="0">
                <a:latin typeface="Arial" panose="020B0604020202020204" pitchFamily="34" charset="0"/>
                <a:cs typeface="Arial" panose="020B0604020202020204" pitchFamily="34" charset="0"/>
              </a:rPr>
              <a:t>Sexual </a:t>
            </a:r>
            <a:r>
              <a:rPr lang="en-ZA" sz="3200" b="1" dirty="0">
                <a:latin typeface="Arial" panose="020B0604020202020204" pitchFamily="34" charset="0"/>
                <a:cs typeface="Arial" panose="020B0604020202020204" pitchFamily="34" charset="0"/>
              </a:rPr>
              <a:t>harassment Cont…</a:t>
            </a:r>
            <a:r>
              <a:rPr lang="en-ZA" b="1" dirty="0">
                <a:latin typeface="Arial" panose="020B0604020202020204" pitchFamily="34" charset="0"/>
                <a:cs typeface="Arial" panose="020B0604020202020204" pitchFamily="34" charset="0"/>
              </a:rPr>
              <a:t/>
            </a:r>
            <a:br>
              <a:rPr lang="en-ZA" b="1" dirty="0">
                <a:latin typeface="Arial" panose="020B0604020202020204" pitchFamily="34" charset="0"/>
                <a:cs typeface="Arial" panose="020B0604020202020204" pitchFamily="34" charset="0"/>
              </a:rPr>
            </a:br>
            <a:endParaRPr lang="en-ZA" dirty="0"/>
          </a:p>
        </p:txBody>
      </p:sp>
      <p:sp>
        <p:nvSpPr>
          <p:cNvPr id="3" name="Content Placeholder 2"/>
          <p:cNvSpPr>
            <a:spLocks noGrp="1"/>
          </p:cNvSpPr>
          <p:nvPr>
            <p:ph idx="1"/>
          </p:nvPr>
        </p:nvSpPr>
        <p:spPr>
          <a:xfrm>
            <a:off x="219075" y="1323975"/>
            <a:ext cx="8667749" cy="5286375"/>
          </a:xfrm>
        </p:spPr>
        <p:txBody>
          <a:bodyPr/>
          <a:lstStyle/>
          <a:p>
            <a:pPr marL="361950" lvl="2" indent="-361950"/>
            <a:r>
              <a:rPr lang="en-ZA" sz="1600" b="1" dirty="0" smtClean="0">
                <a:latin typeface="Arial" panose="020B0604020202020204" pitchFamily="34" charset="0"/>
                <a:cs typeface="Arial" panose="020B0604020202020204" pitchFamily="34" charset="0"/>
              </a:rPr>
              <a:t>Sexual </a:t>
            </a:r>
            <a:r>
              <a:rPr lang="en-ZA" sz="1600" b="1" dirty="0">
                <a:latin typeface="Arial" panose="020B0604020202020204" pitchFamily="34" charset="0"/>
                <a:cs typeface="Arial" panose="020B0604020202020204" pitchFamily="34" charset="0"/>
              </a:rPr>
              <a:t>harassment </a:t>
            </a:r>
            <a:r>
              <a:rPr lang="en-ZA" sz="1600" dirty="0">
                <a:latin typeface="Arial" panose="020B0604020202020204" pitchFamily="34" charset="0"/>
                <a:cs typeface="Arial" panose="020B0604020202020204" pitchFamily="34" charset="0"/>
              </a:rPr>
              <a:t>may include, but is not limited to, victimization, </a:t>
            </a:r>
            <a:r>
              <a:rPr lang="en-ZA" sz="1600" i="1" dirty="0">
                <a:latin typeface="Arial" panose="020B0604020202020204" pitchFamily="34" charset="0"/>
                <a:cs typeface="Arial" panose="020B0604020202020204" pitchFamily="34" charset="0"/>
              </a:rPr>
              <a:t>quid pro quo </a:t>
            </a:r>
            <a:r>
              <a:rPr lang="en-ZA" sz="1600" dirty="0">
                <a:latin typeface="Arial" panose="020B0604020202020204" pitchFamily="34" charset="0"/>
                <a:cs typeface="Arial" panose="020B0604020202020204" pitchFamily="34" charset="0"/>
              </a:rPr>
              <a:t>harassment, sexual favouritism and creating or permitting a hostile working environment.</a:t>
            </a:r>
          </a:p>
          <a:p>
            <a:pPr marL="0" indent="0">
              <a:buNone/>
            </a:pPr>
            <a:endParaRPr lang="en-ZA" sz="1600" dirty="0">
              <a:latin typeface="Arial" panose="020B0604020202020204" pitchFamily="34" charset="0"/>
              <a:cs typeface="Arial" panose="020B0604020202020204" pitchFamily="34" charset="0"/>
            </a:endParaRPr>
          </a:p>
          <a:p>
            <a:pPr marL="714375" lvl="3" indent="-352425">
              <a:buFont typeface="Wingdings" panose="05000000000000000000" pitchFamily="2" charset="2"/>
              <a:buChar char="ü"/>
            </a:pPr>
            <a:r>
              <a:rPr lang="en-ZA" sz="1600" b="1" dirty="0">
                <a:latin typeface="Arial" panose="020B0604020202020204" pitchFamily="34" charset="0"/>
                <a:cs typeface="Arial" panose="020B0604020202020204" pitchFamily="34" charset="0"/>
              </a:rPr>
              <a:t>Victimization</a:t>
            </a:r>
            <a:r>
              <a:rPr lang="en-ZA" sz="1600" dirty="0">
                <a:latin typeface="Arial" panose="020B0604020202020204" pitchFamily="34" charset="0"/>
                <a:cs typeface="Arial" panose="020B0604020202020204" pitchFamily="34" charset="0"/>
              </a:rPr>
              <a:t> occurs where an employee is </a:t>
            </a:r>
            <a:r>
              <a:rPr lang="en-ZA" sz="1600" b="1" dirty="0">
                <a:latin typeface="Arial" panose="020B0604020202020204" pitchFamily="34" charset="0"/>
                <a:cs typeface="Arial" panose="020B0604020202020204" pitchFamily="34" charset="0"/>
              </a:rPr>
              <a:t>victimized or intimidated for failing to submit to sexual advances</a:t>
            </a:r>
            <a:r>
              <a:rPr lang="en-ZA" sz="1600" dirty="0">
                <a:latin typeface="Arial" panose="020B0604020202020204" pitchFamily="34" charset="0"/>
                <a:cs typeface="Arial" panose="020B0604020202020204" pitchFamily="34" charset="0"/>
              </a:rPr>
              <a:t>, attention or proposals or for complaining about gender-insensitive conduct.</a:t>
            </a:r>
          </a:p>
          <a:p>
            <a:pPr marL="361950" indent="0">
              <a:buNone/>
            </a:pPr>
            <a:r>
              <a:rPr lang="en-ZA" sz="1600" dirty="0">
                <a:latin typeface="Arial" panose="020B0604020202020204" pitchFamily="34" charset="0"/>
                <a:cs typeface="Arial" panose="020B0604020202020204" pitchFamily="34" charset="0"/>
              </a:rPr>
              <a:t> </a:t>
            </a:r>
          </a:p>
          <a:p>
            <a:pPr marL="714375" lvl="3" indent="-352425">
              <a:buFont typeface="Wingdings" panose="05000000000000000000" pitchFamily="2" charset="2"/>
              <a:buChar char="ü"/>
            </a:pPr>
            <a:r>
              <a:rPr lang="en-ZA" sz="1600" b="1" dirty="0">
                <a:latin typeface="Arial" panose="020B0604020202020204" pitchFamily="34" charset="0"/>
                <a:cs typeface="Arial" panose="020B0604020202020204" pitchFamily="34" charset="0"/>
              </a:rPr>
              <a:t>Q</a:t>
            </a:r>
            <a:r>
              <a:rPr lang="en-ZA" sz="1600" b="1" i="1" dirty="0">
                <a:latin typeface="Arial" panose="020B0604020202020204" pitchFamily="34" charset="0"/>
                <a:cs typeface="Arial" panose="020B0604020202020204" pitchFamily="34" charset="0"/>
              </a:rPr>
              <a:t>uid pro quo</a:t>
            </a:r>
            <a:r>
              <a:rPr lang="en-ZA" sz="1600" b="1" dirty="0">
                <a:latin typeface="Arial" panose="020B0604020202020204" pitchFamily="34" charset="0"/>
                <a:cs typeface="Arial" panose="020B0604020202020204" pitchFamily="34" charset="0"/>
              </a:rPr>
              <a:t> </a:t>
            </a:r>
            <a:r>
              <a:rPr lang="en-ZA" sz="1600" dirty="0">
                <a:latin typeface="Arial" panose="020B0604020202020204" pitchFamily="34" charset="0"/>
                <a:cs typeface="Arial" panose="020B0604020202020204" pitchFamily="34" charset="0"/>
              </a:rPr>
              <a:t>harassment occurs where a person such as an owner, employer, supervisor, member of management or co-employee, </a:t>
            </a:r>
            <a:r>
              <a:rPr lang="en-ZA" sz="1600" b="1" dirty="0">
                <a:latin typeface="Arial" panose="020B0604020202020204" pitchFamily="34" charset="0"/>
                <a:cs typeface="Arial" panose="020B0604020202020204" pitchFamily="34" charset="0"/>
              </a:rPr>
              <a:t>influences or attempts to influence an employee’s employment circumstances </a:t>
            </a:r>
            <a:r>
              <a:rPr lang="en-ZA" sz="1600" dirty="0">
                <a:latin typeface="Arial" panose="020B0604020202020204" pitchFamily="34" charset="0"/>
                <a:cs typeface="Arial" panose="020B0604020202020204" pitchFamily="34" charset="0"/>
              </a:rPr>
              <a:t>(for example engagement, promotion, training, discipline, dismissal, salary increments or other benefits) by coercing or attempting to coerce an employee to surrender to sexual advances. </a:t>
            </a:r>
            <a:endParaRPr lang="en-ZA" sz="1600" dirty="0" smtClean="0">
              <a:latin typeface="Arial" panose="020B0604020202020204" pitchFamily="34" charset="0"/>
              <a:cs typeface="Arial" panose="020B0604020202020204" pitchFamily="34" charset="0"/>
            </a:endParaRPr>
          </a:p>
          <a:p>
            <a:pPr marL="361950" lvl="3" indent="0">
              <a:buNone/>
            </a:pPr>
            <a:endParaRPr lang="en-ZA" sz="1600" dirty="0" smtClean="0">
              <a:latin typeface="Arial" panose="020B0604020202020204" pitchFamily="34" charset="0"/>
              <a:cs typeface="Arial" panose="020B0604020202020204" pitchFamily="34" charset="0"/>
            </a:endParaRPr>
          </a:p>
          <a:p>
            <a:pPr marL="714375" lvl="3" indent="-352425">
              <a:buFont typeface="Wingdings" panose="05000000000000000000" pitchFamily="2" charset="2"/>
              <a:buChar char="ü"/>
            </a:pPr>
            <a:r>
              <a:rPr lang="en-ZA" sz="1600" b="1" dirty="0" smtClean="0">
                <a:latin typeface="Arial" panose="020B0604020202020204" pitchFamily="34" charset="0"/>
                <a:cs typeface="Arial" panose="020B0604020202020204" pitchFamily="34" charset="0"/>
              </a:rPr>
              <a:t>Sexual </a:t>
            </a:r>
            <a:r>
              <a:rPr lang="en-ZA" sz="1600" b="1" dirty="0">
                <a:latin typeface="Arial" panose="020B0604020202020204" pitchFamily="34" charset="0"/>
                <a:cs typeface="Arial" panose="020B0604020202020204" pitchFamily="34" charset="0"/>
              </a:rPr>
              <a:t>favouritism </a:t>
            </a:r>
            <a:r>
              <a:rPr lang="en-ZA" sz="1600" dirty="0">
                <a:latin typeface="Arial" panose="020B0604020202020204" pitchFamily="34" charset="0"/>
                <a:cs typeface="Arial" panose="020B0604020202020204" pitchFamily="34" charset="0"/>
              </a:rPr>
              <a:t>is a </a:t>
            </a:r>
            <a:r>
              <a:rPr lang="en-ZA" sz="1600" b="1" dirty="0">
                <a:latin typeface="Arial" panose="020B0604020202020204" pitchFamily="34" charset="0"/>
                <a:cs typeface="Arial" panose="020B0604020202020204" pitchFamily="34" charset="0"/>
              </a:rPr>
              <a:t>form of </a:t>
            </a:r>
            <a:r>
              <a:rPr lang="en-ZA" sz="1600" b="1" i="1" dirty="0">
                <a:latin typeface="Arial" panose="020B0604020202020204" pitchFamily="34" charset="0"/>
                <a:cs typeface="Arial" panose="020B0604020202020204" pitchFamily="34" charset="0"/>
              </a:rPr>
              <a:t>quid pro quo</a:t>
            </a:r>
            <a:r>
              <a:rPr lang="en-ZA" sz="1600" b="1" dirty="0">
                <a:latin typeface="Arial" panose="020B0604020202020204" pitchFamily="34" charset="0"/>
                <a:cs typeface="Arial" panose="020B0604020202020204" pitchFamily="34" charset="0"/>
              </a:rPr>
              <a:t> </a:t>
            </a:r>
            <a:r>
              <a:rPr lang="en-ZA" sz="1600" dirty="0">
                <a:latin typeface="Arial" panose="020B0604020202020204" pitchFamily="34" charset="0"/>
                <a:cs typeface="Arial" panose="020B0604020202020204" pitchFamily="34" charset="0"/>
              </a:rPr>
              <a:t>harassment, which occurs where a person in authority in the workplace seeks to utilise this power to reward those who respond to his or her sexual </a:t>
            </a:r>
            <a:r>
              <a:rPr lang="en-ZA" sz="1600" dirty="0" smtClean="0">
                <a:latin typeface="Arial" panose="020B0604020202020204" pitchFamily="34" charset="0"/>
                <a:cs typeface="Arial" panose="020B0604020202020204" pitchFamily="34" charset="0"/>
              </a:rPr>
              <a:t>advances.</a:t>
            </a:r>
          </a:p>
          <a:p>
            <a:pPr marL="361950" lvl="3" indent="0">
              <a:buNone/>
            </a:pPr>
            <a:endParaRPr lang="en-ZA" sz="1600" dirty="0" smtClean="0">
              <a:latin typeface="Arial" panose="020B0604020202020204" pitchFamily="34" charset="0"/>
              <a:cs typeface="Arial" panose="020B0604020202020204" pitchFamily="34" charset="0"/>
            </a:endParaRPr>
          </a:p>
          <a:p>
            <a:pPr marL="714375" lvl="3" indent="-352425">
              <a:buFont typeface="Wingdings" panose="05000000000000000000" pitchFamily="2" charset="2"/>
              <a:buChar char="ü"/>
            </a:pPr>
            <a:r>
              <a:rPr lang="en-ZA" sz="1600" dirty="0" smtClean="0">
                <a:latin typeface="Arial" panose="020B0604020202020204" pitchFamily="34" charset="0"/>
                <a:cs typeface="Arial" panose="020B0604020202020204" pitchFamily="34" charset="0"/>
              </a:rPr>
              <a:t>A </a:t>
            </a:r>
            <a:r>
              <a:rPr lang="en-ZA" sz="1600" b="1" dirty="0">
                <a:latin typeface="Arial" panose="020B0604020202020204" pitchFamily="34" charset="0"/>
                <a:cs typeface="Arial" panose="020B0604020202020204" pitchFamily="34" charset="0"/>
              </a:rPr>
              <a:t>single incident </a:t>
            </a:r>
            <a:r>
              <a:rPr lang="en-ZA" sz="1600" dirty="0">
                <a:latin typeface="Arial" panose="020B0604020202020204" pitchFamily="34" charset="0"/>
                <a:cs typeface="Arial" panose="020B0604020202020204" pitchFamily="34" charset="0"/>
              </a:rPr>
              <a:t>of unwelcome sexual conduct may constitute sexual harassment.</a:t>
            </a:r>
          </a:p>
        </p:txBody>
      </p:sp>
      <p:sp>
        <p:nvSpPr>
          <p:cNvPr id="4" name="Slide Number Placeholder 3"/>
          <p:cNvSpPr>
            <a:spLocks noGrp="1"/>
          </p:cNvSpPr>
          <p:nvPr>
            <p:ph type="sldNum" sz="quarter" idx="12"/>
          </p:nvPr>
        </p:nvSpPr>
        <p:spPr>
          <a:xfrm>
            <a:off x="6553199" y="5800726"/>
            <a:ext cx="2219325" cy="920750"/>
          </a:xfrm>
        </p:spPr>
        <p:txBody>
          <a:bodyPr/>
          <a:lstStyle/>
          <a:p>
            <a:pPr>
              <a:defRPr/>
            </a:pPr>
            <a:fld id="{AC70350D-EA4B-4993-AABE-8E6C381AE3F7}" type="slidenum">
              <a:rPr lang="en-US" altLang="en-US" smtClean="0"/>
              <a:pPr>
                <a:defRPr/>
              </a:pPr>
              <a:t>34</a:t>
            </a:fld>
            <a:endParaRPr lang="en-US" altLang="en-US" dirty="0"/>
          </a:p>
        </p:txBody>
      </p:sp>
    </p:spTree>
    <p:extLst>
      <p:ext uri="{BB962C8B-B14F-4D97-AF65-F5344CB8AC3E}">
        <p14:creationId xmlns:p14="http://schemas.microsoft.com/office/powerpoint/2010/main" val="35408937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448675" cy="1050925"/>
          </a:xfrm>
        </p:spPr>
        <p:txBody>
          <a:bodyPr/>
          <a:lstStyle/>
          <a:p>
            <a:r>
              <a:rPr lang="en-ZA" sz="3200" b="1" dirty="0" smtClean="0">
                <a:latin typeface="Arial" panose="020B0604020202020204" pitchFamily="34" charset="0"/>
                <a:cs typeface="Arial" panose="020B0604020202020204" pitchFamily="34" charset="0"/>
              </a:rPr>
              <a:t/>
            </a:r>
            <a:br>
              <a:rPr lang="en-ZA" sz="3200" b="1" dirty="0" smtClean="0">
                <a:latin typeface="Arial" panose="020B0604020202020204" pitchFamily="34" charset="0"/>
                <a:cs typeface="Arial" panose="020B0604020202020204" pitchFamily="34" charset="0"/>
              </a:rPr>
            </a:br>
            <a:r>
              <a:rPr lang="en-ZA" sz="3200" b="1" dirty="0" smtClean="0">
                <a:latin typeface="Arial" panose="020B0604020202020204" pitchFamily="34" charset="0"/>
                <a:cs typeface="Arial" panose="020B0604020202020204" pitchFamily="34" charset="0"/>
              </a:rPr>
              <a:t>Sexual </a:t>
            </a:r>
            <a:r>
              <a:rPr lang="en-ZA" sz="3200" b="1" dirty="0">
                <a:latin typeface="Arial" panose="020B0604020202020204" pitchFamily="34" charset="0"/>
                <a:cs typeface="Arial" panose="020B0604020202020204" pitchFamily="34" charset="0"/>
              </a:rPr>
              <a:t>harassment Cont…</a:t>
            </a:r>
            <a:br>
              <a:rPr lang="en-ZA" sz="3200" b="1" dirty="0">
                <a:latin typeface="Arial" panose="020B0604020202020204" pitchFamily="34" charset="0"/>
                <a:cs typeface="Arial" panose="020B0604020202020204" pitchFamily="34" charset="0"/>
              </a:rPr>
            </a:br>
            <a:endParaRPr lang="en-ZA" sz="3200" dirty="0"/>
          </a:p>
        </p:txBody>
      </p:sp>
      <p:sp>
        <p:nvSpPr>
          <p:cNvPr id="3" name="Content Placeholder 2"/>
          <p:cNvSpPr>
            <a:spLocks noGrp="1"/>
          </p:cNvSpPr>
          <p:nvPr>
            <p:ph idx="1"/>
          </p:nvPr>
        </p:nvSpPr>
        <p:spPr>
          <a:xfrm>
            <a:off x="228601" y="1325563"/>
            <a:ext cx="8763000" cy="5395912"/>
          </a:xfrm>
        </p:spPr>
        <p:txBody>
          <a:bodyPr/>
          <a:lstStyle/>
          <a:p>
            <a:r>
              <a:rPr lang="en-ZA" sz="1400" b="1" dirty="0">
                <a:latin typeface="Arial" panose="020B0604020202020204" pitchFamily="34" charset="0"/>
                <a:cs typeface="Arial" panose="020B0604020202020204" pitchFamily="34" charset="0"/>
              </a:rPr>
              <a:t>Impact of the conduct </a:t>
            </a:r>
            <a:endParaRPr lang="en-ZA" sz="1400" dirty="0">
              <a:latin typeface="Arial" panose="020B0604020202020204" pitchFamily="34" charset="0"/>
              <a:cs typeface="Arial" panose="020B0604020202020204" pitchFamily="34" charset="0"/>
            </a:endParaRPr>
          </a:p>
          <a:p>
            <a:pPr marL="0" indent="0">
              <a:buNone/>
            </a:pPr>
            <a:endParaRPr lang="en-ZA" sz="1400" dirty="0">
              <a:latin typeface="Arial" panose="020B0604020202020204" pitchFamily="34" charset="0"/>
              <a:cs typeface="Arial" panose="020B0604020202020204" pitchFamily="34" charset="0"/>
            </a:endParaRPr>
          </a:p>
          <a:p>
            <a:pPr marL="714375" lvl="2" indent="-352425">
              <a:buFont typeface="Wingdings" panose="05000000000000000000" pitchFamily="2" charset="2"/>
              <a:buChar char="ü"/>
            </a:pPr>
            <a:r>
              <a:rPr lang="en-ZA" sz="1400" dirty="0">
                <a:latin typeface="Arial" panose="020B0604020202020204" pitchFamily="34" charset="0"/>
                <a:cs typeface="Arial" panose="020B0604020202020204" pitchFamily="34" charset="0"/>
              </a:rPr>
              <a:t>The conduct should constitute an </a:t>
            </a:r>
            <a:r>
              <a:rPr lang="en-ZA" sz="1400" b="1" dirty="0">
                <a:latin typeface="Arial" panose="020B0604020202020204" pitchFamily="34" charset="0"/>
                <a:cs typeface="Arial" panose="020B0604020202020204" pitchFamily="34" charset="0"/>
              </a:rPr>
              <a:t>impairment of the employee’s dignity</a:t>
            </a:r>
            <a:r>
              <a:rPr lang="en-ZA" sz="1400" dirty="0">
                <a:latin typeface="Arial" panose="020B0604020202020204" pitchFamily="34" charset="0"/>
                <a:cs typeface="Arial" panose="020B0604020202020204" pitchFamily="34" charset="0"/>
              </a:rPr>
              <a:t>, taking into account:</a:t>
            </a:r>
          </a:p>
          <a:p>
            <a:pPr marL="1076325" lvl="3" indent="-361950">
              <a:buFont typeface="Courier New" panose="02070309020205020404" pitchFamily="49" charset="0"/>
              <a:buChar char="o"/>
            </a:pPr>
            <a:r>
              <a:rPr lang="en-ZA" sz="1400" dirty="0" smtClean="0">
                <a:latin typeface="Arial" panose="020B0604020202020204" pitchFamily="34" charset="0"/>
                <a:cs typeface="Arial" panose="020B0604020202020204" pitchFamily="34" charset="0"/>
              </a:rPr>
              <a:t>the </a:t>
            </a:r>
            <a:r>
              <a:rPr lang="en-ZA" sz="1400" b="1" dirty="0">
                <a:latin typeface="Arial" panose="020B0604020202020204" pitchFamily="34" charset="0"/>
                <a:cs typeface="Arial" panose="020B0604020202020204" pitchFamily="34" charset="0"/>
              </a:rPr>
              <a:t>circumstances</a:t>
            </a:r>
            <a:r>
              <a:rPr lang="en-ZA" sz="1400" dirty="0">
                <a:latin typeface="Arial" panose="020B0604020202020204" pitchFamily="34" charset="0"/>
                <a:cs typeface="Arial" panose="020B0604020202020204" pitchFamily="34" charset="0"/>
              </a:rPr>
              <a:t> of the employee; and</a:t>
            </a:r>
          </a:p>
          <a:p>
            <a:pPr marL="1076325" lvl="3" indent="-361950">
              <a:buFont typeface="Courier New" panose="02070309020205020404" pitchFamily="49" charset="0"/>
              <a:buChar char="o"/>
            </a:pPr>
            <a:r>
              <a:rPr lang="en-ZA" sz="1400" dirty="0" smtClean="0">
                <a:latin typeface="Arial" panose="020B0604020202020204" pitchFamily="34" charset="0"/>
                <a:cs typeface="Arial" panose="020B0604020202020204" pitchFamily="34" charset="0"/>
              </a:rPr>
              <a:t>the </a:t>
            </a:r>
            <a:r>
              <a:rPr lang="en-ZA" sz="1400" b="1" dirty="0">
                <a:latin typeface="Arial" panose="020B0604020202020204" pitchFamily="34" charset="0"/>
                <a:cs typeface="Arial" panose="020B0604020202020204" pitchFamily="34" charset="0"/>
              </a:rPr>
              <a:t>respective positions of the employee and the perpetrator </a:t>
            </a:r>
            <a:r>
              <a:rPr lang="en-ZA" sz="1400" dirty="0">
                <a:latin typeface="Arial" panose="020B0604020202020204" pitchFamily="34" charset="0"/>
                <a:cs typeface="Arial" panose="020B0604020202020204" pitchFamily="34" charset="0"/>
              </a:rPr>
              <a:t>in the workplace</a:t>
            </a:r>
            <a:r>
              <a:rPr lang="en-ZA" sz="1400" dirty="0" smtClean="0">
                <a:latin typeface="Arial" panose="020B0604020202020204" pitchFamily="34" charset="0"/>
                <a:cs typeface="Arial" panose="020B0604020202020204" pitchFamily="34" charset="0"/>
              </a:rPr>
              <a:t>.</a:t>
            </a:r>
          </a:p>
          <a:p>
            <a:pPr marL="714375" lvl="3" indent="0">
              <a:buNone/>
            </a:pPr>
            <a:endParaRPr lang="en-ZA" sz="1400" dirty="0" smtClean="0">
              <a:latin typeface="Arial" panose="020B0604020202020204" pitchFamily="34" charset="0"/>
              <a:cs typeface="Arial" panose="020B0604020202020204" pitchFamily="34" charset="0"/>
            </a:endParaRPr>
          </a:p>
          <a:p>
            <a:pPr marL="361950" lvl="1" indent="-361950">
              <a:buFont typeface="Arial" panose="020B0604020202020204" pitchFamily="34" charset="0"/>
              <a:buChar char="•"/>
            </a:pPr>
            <a:r>
              <a:rPr lang="en-ZA" sz="1400" b="1" dirty="0" smtClean="0">
                <a:latin typeface="Arial" panose="020B0604020202020204" pitchFamily="34" charset="0"/>
                <a:cs typeface="Arial" panose="020B0604020202020204" pitchFamily="34" charset="0"/>
              </a:rPr>
              <a:t>Test </a:t>
            </a:r>
            <a:r>
              <a:rPr lang="en-ZA" sz="1400" b="1" dirty="0">
                <a:latin typeface="Arial" panose="020B0604020202020204" pitchFamily="34" charset="0"/>
                <a:cs typeface="Arial" panose="020B0604020202020204" pitchFamily="34" charset="0"/>
              </a:rPr>
              <a:t>for Sexual </a:t>
            </a:r>
            <a:r>
              <a:rPr lang="en-ZA" sz="1400" b="1" dirty="0" smtClean="0">
                <a:latin typeface="Arial" panose="020B0604020202020204" pitchFamily="34" charset="0"/>
                <a:cs typeface="Arial" panose="020B0604020202020204" pitchFamily="34" charset="0"/>
              </a:rPr>
              <a:t>Harassment</a:t>
            </a:r>
          </a:p>
          <a:p>
            <a:pPr marL="714375" lvl="2" indent="-352425">
              <a:buFont typeface="Wingdings" panose="05000000000000000000" pitchFamily="2" charset="2"/>
              <a:buChar char="ü"/>
            </a:pPr>
            <a:r>
              <a:rPr lang="en-ZA" sz="1400" b="1" dirty="0" smtClean="0">
                <a:latin typeface="Arial" panose="020B0604020202020204" pitchFamily="34" charset="0"/>
                <a:cs typeface="Arial" panose="020B0604020202020204" pitchFamily="34" charset="0"/>
              </a:rPr>
              <a:t>Sexual </a:t>
            </a:r>
            <a:r>
              <a:rPr lang="en-ZA" sz="1400" b="1" dirty="0">
                <a:latin typeface="Arial" panose="020B0604020202020204" pitchFamily="34" charset="0"/>
                <a:cs typeface="Arial" panose="020B0604020202020204" pitchFamily="34" charset="0"/>
              </a:rPr>
              <a:t>harassment </a:t>
            </a:r>
            <a:r>
              <a:rPr lang="en-ZA" sz="1400" dirty="0">
                <a:latin typeface="Arial" panose="020B0604020202020204" pitchFamily="34" charset="0"/>
                <a:cs typeface="Arial" panose="020B0604020202020204" pitchFamily="34" charset="0"/>
              </a:rPr>
              <a:t>is unwelcome conduct of a sexual nature, whether direct or indirect, that the perpetrator knows or ought to know is not welcome.  </a:t>
            </a:r>
            <a:endParaRPr lang="en-ZA" sz="1400" dirty="0" smtClean="0">
              <a:latin typeface="Arial" panose="020B0604020202020204" pitchFamily="34" charset="0"/>
              <a:cs typeface="Arial" panose="020B0604020202020204" pitchFamily="34" charset="0"/>
            </a:endParaRPr>
          </a:p>
          <a:p>
            <a:pPr marL="1076325" lvl="2" indent="-361950">
              <a:buFont typeface="Courier New" panose="02070309020205020404" pitchFamily="49" charset="0"/>
              <a:buChar char="o"/>
            </a:pPr>
            <a:r>
              <a:rPr lang="en-ZA" sz="1400" dirty="0" smtClean="0">
                <a:latin typeface="Arial" panose="020B0604020202020204" pitchFamily="34" charset="0"/>
                <a:cs typeface="Arial" panose="020B0604020202020204" pitchFamily="34" charset="0"/>
              </a:rPr>
              <a:t>It may </a:t>
            </a:r>
            <a:r>
              <a:rPr lang="en-ZA" sz="1400" dirty="0">
                <a:latin typeface="Arial" panose="020B0604020202020204" pitchFamily="34" charset="0"/>
                <a:cs typeface="Arial" panose="020B0604020202020204" pitchFamily="34" charset="0"/>
              </a:rPr>
              <a:t>be </a:t>
            </a:r>
            <a:r>
              <a:rPr lang="en-ZA" sz="1400" b="1" dirty="0">
                <a:latin typeface="Arial" panose="020B0604020202020204" pitchFamily="34" charset="0"/>
                <a:cs typeface="Arial" panose="020B0604020202020204" pitchFamily="34" charset="0"/>
              </a:rPr>
              <a:t>offensive to the complainant</a:t>
            </a:r>
            <a:r>
              <a:rPr lang="en-ZA" sz="1400" dirty="0">
                <a:latin typeface="Arial" panose="020B0604020202020204" pitchFamily="34" charset="0"/>
                <a:cs typeface="Arial" panose="020B0604020202020204" pitchFamily="34" charset="0"/>
              </a:rPr>
              <a:t>, make the complainant feel uncomfortable or cause harm or inspire the reasonable belief that the complainant may be harmed. </a:t>
            </a:r>
            <a:endParaRPr lang="en-ZA" sz="1400" dirty="0" smtClean="0">
              <a:latin typeface="Arial" panose="020B0604020202020204" pitchFamily="34" charset="0"/>
              <a:cs typeface="Arial" panose="020B0604020202020204" pitchFamily="34" charset="0"/>
            </a:endParaRPr>
          </a:p>
          <a:p>
            <a:pPr marL="1076325" lvl="2" indent="-361950">
              <a:buFont typeface="Courier New" panose="02070309020205020404" pitchFamily="49" charset="0"/>
              <a:buChar char="o"/>
            </a:pPr>
            <a:r>
              <a:rPr lang="en-ZA" sz="1400" dirty="0" smtClean="0">
                <a:latin typeface="Arial" panose="020B0604020202020204" pitchFamily="34" charset="0"/>
                <a:cs typeface="Arial" panose="020B0604020202020204" pitchFamily="34" charset="0"/>
              </a:rPr>
              <a:t>It may </a:t>
            </a:r>
            <a:r>
              <a:rPr lang="en-ZA" sz="1400" b="1" dirty="0">
                <a:latin typeface="Arial" panose="020B0604020202020204" pitchFamily="34" charset="0"/>
                <a:cs typeface="Arial" panose="020B0604020202020204" pitchFamily="34" charset="0"/>
              </a:rPr>
              <a:t>interfere with the work </a:t>
            </a:r>
            <a:r>
              <a:rPr lang="en-ZA" sz="1400" dirty="0">
                <a:latin typeface="Arial" panose="020B0604020202020204" pitchFamily="34" charset="0"/>
                <a:cs typeface="Arial" panose="020B0604020202020204" pitchFamily="34" charset="0"/>
              </a:rPr>
              <a:t>of the complainant although it need not necessarily do so. </a:t>
            </a:r>
            <a:endParaRPr lang="en-ZA" sz="1400" dirty="0" smtClean="0">
              <a:latin typeface="Arial" panose="020B0604020202020204" pitchFamily="34" charset="0"/>
              <a:cs typeface="Arial" panose="020B0604020202020204" pitchFamily="34" charset="0"/>
            </a:endParaRPr>
          </a:p>
          <a:p>
            <a:pPr marL="1076325" lvl="2" indent="-361950">
              <a:buFont typeface="Courier New" panose="02070309020205020404" pitchFamily="49" charset="0"/>
              <a:buChar char="o"/>
            </a:pPr>
            <a:r>
              <a:rPr lang="en-ZA" sz="1400" dirty="0" smtClean="0">
                <a:latin typeface="Arial" panose="020B0604020202020204" pitchFamily="34" charset="0"/>
                <a:cs typeface="Arial" panose="020B0604020202020204" pitchFamily="34" charset="0"/>
              </a:rPr>
              <a:t>It </a:t>
            </a:r>
            <a:r>
              <a:rPr lang="en-ZA" sz="1400" b="1" dirty="0">
                <a:latin typeface="Arial" panose="020B0604020202020204" pitchFamily="34" charset="0"/>
                <a:cs typeface="Arial" panose="020B0604020202020204" pitchFamily="34" charset="0"/>
              </a:rPr>
              <a:t>violates the rights</a:t>
            </a:r>
            <a:r>
              <a:rPr lang="en-ZA" sz="1400" dirty="0">
                <a:latin typeface="Arial" panose="020B0604020202020204" pitchFamily="34" charset="0"/>
                <a:cs typeface="Arial" panose="020B0604020202020204" pitchFamily="34" charset="0"/>
              </a:rPr>
              <a:t> of an employee and constitutes a barrier to equality in the workplace</a:t>
            </a:r>
            <a:r>
              <a:rPr lang="en-ZA" sz="1400" dirty="0" smtClean="0">
                <a:latin typeface="Arial" panose="020B0604020202020204" pitchFamily="34" charset="0"/>
                <a:cs typeface="Arial" panose="020B0604020202020204" pitchFamily="34" charset="0"/>
              </a:rPr>
              <a:t>.</a:t>
            </a:r>
          </a:p>
          <a:p>
            <a:pPr marL="361950" lvl="2" indent="0">
              <a:buNone/>
            </a:pPr>
            <a:endParaRPr lang="en-ZA" sz="1400" dirty="0">
              <a:latin typeface="Arial" panose="020B0604020202020204" pitchFamily="34" charset="0"/>
              <a:cs typeface="Arial" panose="020B0604020202020204" pitchFamily="34" charset="0"/>
            </a:endParaRPr>
          </a:p>
          <a:p>
            <a:pPr marL="714375" lvl="2" indent="-352425">
              <a:buFont typeface="Wingdings" panose="05000000000000000000" pitchFamily="2" charset="2"/>
              <a:buChar char="ü"/>
            </a:pPr>
            <a:r>
              <a:rPr lang="en-ZA" sz="1400" b="1" dirty="0">
                <a:latin typeface="Arial" panose="020B0604020202020204" pitchFamily="34" charset="0"/>
                <a:cs typeface="Arial" panose="020B0604020202020204" pitchFamily="34" charset="0"/>
              </a:rPr>
              <a:t>The test for establishing whether there has been sexual harassment </a:t>
            </a:r>
            <a:r>
              <a:rPr lang="en-ZA" sz="1400" dirty="0">
                <a:latin typeface="Arial" panose="020B0604020202020204" pitchFamily="34" charset="0"/>
                <a:cs typeface="Arial" panose="020B0604020202020204" pitchFamily="34" charset="0"/>
              </a:rPr>
              <a:t>takes into account the following factors</a:t>
            </a:r>
            <a:r>
              <a:rPr lang="en-ZA" sz="1400" dirty="0" smtClean="0">
                <a:latin typeface="Arial" panose="020B0604020202020204" pitchFamily="34" charset="0"/>
                <a:cs typeface="Arial" panose="020B0604020202020204" pitchFamily="34" charset="0"/>
              </a:rPr>
              <a:t>:</a:t>
            </a:r>
            <a:r>
              <a:rPr lang="en-ZA" sz="1400" dirty="0">
                <a:latin typeface="Arial" panose="020B0604020202020204" pitchFamily="34" charset="0"/>
                <a:cs typeface="Arial" panose="020B0604020202020204" pitchFamily="34" charset="0"/>
              </a:rPr>
              <a:t> </a:t>
            </a:r>
            <a:endParaRPr lang="en-ZA" sz="1400" dirty="0" smtClean="0">
              <a:latin typeface="Arial" panose="020B0604020202020204" pitchFamily="34" charset="0"/>
              <a:cs typeface="Arial" panose="020B0604020202020204" pitchFamily="34" charset="0"/>
            </a:endParaRPr>
          </a:p>
          <a:p>
            <a:pPr marL="1076325" lvl="3" indent="-361950">
              <a:buFont typeface="Courier New" panose="02070309020205020404" pitchFamily="49" charset="0"/>
              <a:buChar char="o"/>
            </a:pPr>
            <a:r>
              <a:rPr lang="en-ZA" sz="1400" dirty="0" smtClean="0">
                <a:latin typeface="Arial" panose="020B0604020202020204" pitchFamily="34" charset="0"/>
                <a:cs typeface="Arial" panose="020B0604020202020204" pitchFamily="34" charset="0"/>
              </a:rPr>
              <a:t>whether the harassment </a:t>
            </a:r>
            <a:r>
              <a:rPr lang="en-ZA" sz="1400" b="1" dirty="0" smtClean="0">
                <a:latin typeface="Arial" panose="020B0604020202020204" pitchFamily="34" charset="0"/>
                <a:cs typeface="Arial" panose="020B0604020202020204" pitchFamily="34" charset="0"/>
              </a:rPr>
              <a:t>is on the prohibited grounds of sex and/or gender and/or sexual orientation</a:t>
            </a:r>
            <a:r>
              <a:rPr lang="en-ZA" sz="1400" dirty="0" smtClean="0">
                <a:latin typeface="Arial" panose="020B0604020202020204" pitchFamily="34" charset="0"/>
                <a:cs typeface="Arial" panose="020B0604020202020204" pitchFamily="34" charset="0"/>
              </a:rPr>
              <a:t>; </a:t>
            </a:r>
          </a:p>
          <a:p>
            <a:pPr marL="1076325" lvl="3" indent="-361950">
              <a:buFont typeface="Courier New" panose="02070309020205020404" pitchFamily="49" charset="0"/>
              <a:buChar char="o"/>
            </a:pPr>
            <a:r>
              <a:rPr lang="en-ZA" sz="1400" dirty="0" smtClean="0">
                <a:latin typeface="Arial" panose="020B0604020202020204" pitchFamily="34" charset="0"/>
                <a:cs typeface="Arial" panose="020B0604020202020204" pitchFamily="34" charset="0"/>
              </a:rPr>
              <a:t>whether </a:t>
            </a:r>
            <a:r>
              <a:rPr lang="en-ZA" sz="1400" dirty="0">
                <a:latin typeface="Arial" panose="020B0604020202020204" pitchFamily="34" charset="0"/>
                <a:cs typeface="Arial" panose="020B0604020202020204" pitchFamily="34" charset="0"/>
              </a:rPr>
              <a:t>the </a:t>
            </a:r>
            <a:r>
              <a:rPr lang="en-ZA" sz="1400" b="1" dirty="0">
                <a:latin typeface="Arial" panose="020B0604020202020204" pitchFamily="34" charset="0"/>
                <a:cs typeface="Arial" panose="020B0604020202020204" pitchFamily="34" charset="0"/>
              </a:rPr>
              <a:t>sexual conduct was unwelcome</a:t>
            </a:r>
            <a:r>
              <a:rPr lang="en-ZA" sz="1400" dirty="0">
                <a:latin typeface="Arial" panose="020B0604020202020204" pitchFamily="34" charset="0"/>
                <a:cs typeface="Arial" panose="020B0604020202020204" pitchFamily="34" charset="0"/>
              </a:rPr>
              <a:t>;</a:t>
            </a:r>
          </a:p>
          <a:p>
            <a:pPr marL="1076325" lvl="3" indent="-361950">
              <a:buFont typeface="Courier New" panose="02070309020205020404" pitchFamily="49" charset="0"/>
              <a:buChar char="o"/>
            </a:pPr>
            <a:r>
              <a:rPr lang="en-ZA" sz="1400" dirty="0" smtClean="0">
                <a:latin typeface="Arial" panose="020B0604020202020204" pitchFamily="34" charset="0"/>
                <a:cs typeface="Arial" panose="020B0604020202020204" pitchFamily="34" charset="0"/>
              </a:rPr>
              <a:t>the </a:t>
            </a:r>
            <a:r>
              <a:rPr lang="en-ZA" sz="1400" b="1" dirty="0">
                <a:latin typeface="Arial" panose="020B0604020202020204" pitchFamily="34" charset="0"/>
                <a:cs typeface="Arial" panose="020B0604020202020204" pitchFamily="34" charset="0"/>
              </a:rPr>
              <a:t>nature and extent of the sexual conduct</a:t>
            </a:r>
            <a:r>
              <a:rPr lang="en-ZA" sz="1400" dirty="0">
                <a:latin typeface="Arial" panose="020B0604020202020204" pitchFamily="34" charset="0"/>
                <a:cs typeface="Arial" panose="020B0604020202020204" pitchFamily="34" charset="0"/>
              </a:rPr>
              <a:t>; and</a:t>
            </a:r>
          </a:p>
          <a:p>
            <a:pPr marL="1076325" lvl="3" indent="-361950">
              <a:buFont typeface="Courier New" panose="02070309020205020404" pitchFamily="49" charset="0"/>
              <a:buChar char="o"/>
            </a:pPr>
            <a:r>
              <a:rPr lang="en-ZA" sz="1400" dirty="0" smtClean="0">
                <a:latin typeface="Arial" panose="020B0604020202020204" pitchFamily="34" charset="0"/>
                <a:cs typeface="Arial" panose="020B0604020202020204" pitchFamily="34" charset="0"/>
              </a:rPr>
              <a:t>the </a:t>
            </a:r>
            <a:r>
              <a:rPr lang="en-ZA" sz="1400" b="1" dirty="0">
                <a:latin typeface="Arial" panose="020B0604020202020204" pitchFamily="34" charset="0"/>
                <a:cs typeface="Arial" panose="020B0604020202020204" pitchFamily="34" charset="0"/>
              </a:rPr>
              <a:t>impact of the sexual conduct </a:t>
            </a:r>
            <a:r>
              <a:rPr lang="en-ZA" sz="1400" dirty="0">
                <a:latin typeface="Arial" panose="020B0604020202020204" pitchFamily="34" charset="0"/>
                <a:cs typeface="Arial" panose="020B0604020202020204" pitchFamily="34" charset="0"/>
              </a:rPr>
              <a:t>on the employee.</a:t>
            </a:r>
            <a:r>
              <a:rPr lang="en-ZA" sz="1400" b="1" dirty="0">
                <a:latin typeface="Arial" panose="020B0604020202020204" pitchFamily="34" charset="0"/>
                <a:cs typeface="Arial" panose="020B0604020202020204" pitchFamily="34" charset="0"/>
              </a:rPr>
              <a:t> </a:t>
            </a:r>
            <a:endParaRPr lang="en-ZA" sz="1400" dirty="0">
              <a:latin typeface="Arial" panose="020B0604020202020204" pitchFamily="34" charset="0"/>
              <a:cs typeface="Arial" panose="020B0604020202020204" pitchFamily="34" charset="0"/>
            </a:endParaRPr>
          </a:p>
          <a:p>
            <a:pPr marL="0" indent="0">
              <a:buNone/>
            </a:pPr>
            <a:endParaRPr lang="en-ZA" dirty="0"/>
          </a:p>
        </p:txBody>
      </p:sp>
      <p:sp>
        <p:nvSpPr>
          <p:cNvPr id="4" name="Slide Number Placeholder 3"/>
          <p:cNvSpPr>
            <a:spLocks noGrp="1"/>
          </p:cNvSpPr>
          <p:nvPr>
            <p:ph type="sldNum" sz="quarter" idx="12"/>
          </p:nvPr>
        </p:nvSpPr>
        <p:spPr>
          <a:xfrm>
            <a:off x="6553200" y="5715000"/>
            <a:ext cx="2228850" cy="1006475"/>
          </a:xfrm>
        </p:spPr>
        <p:txBody>
          <a:bodyPr/>
          <a:lstStyle/>
          <a:p>
            <a:pPr>
              <a:defRPr/>
            </a:pPr>
            <a:fld id="{AC70350D-EA4B-4993-AABE-8E6C381AE3F7}" type="slidenum">
              <a:rPr lang="en-US" altLang="en-US" smtClean="0"/>
              <a:pPr>
                <a:defRPr/>
              </a:pPr>
              <a:t>35</a:t>
            </a:fld>
            <a:endParaRPr lang="en-US" altLang="en-US" dirty="0"/>
          </a:p>
        </p:txBody>
      </p:sp>
    </p:spTree>
    <p:extLst>
      <p:ext uri="{BB962C8B-B14F-4D97-AF65-F5344CB8AC3E}">
        <p14:creationId xmlns:p14="http://schemas.microsoft.com/office/powerpoint/2010/main" val="12292795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475" y="301626"/>
            <a:ext cx="8524875" cy="1068387"/>
          </a:xfrm>
        </p:spPr>
        <p:txBody>
          <a:bodyPr/>
          <a:lstStyle/>
          <a:p>
            <a:r>
              <a:rPr lang="en-ZA" sz="3200" b="1" dirty="0" smtClean="0">
                <a:latin typeface="Arial" panose="020B0604020202020204" pitchFamily="34" charset="0"/>
                <a:cs typeface="Arial" panose="020B0604020202020204" pitchFamily="34" charset="0"/>
              </a:rPr>
              <a:t/>
            </a:r>
            <a:br>
              <a:rPr lang="en-ZA" sz="3200" b="1" dirty="0" smtClean="0">
                <a:latin typeface="Arial" panose="020B0604020202020204" pitchFamily="34" charset="0"/>
                <a:cs typeface="Arial" panose="020B0604020202020204" pitchFamily="34" charset="0"/>
              </a:rPr>
            </a:br>
            <a:r>
              <a:rPr lang="en-ZA" sz="3200" b="1" dirty="0" smtClean="0">
                <a:latin typeface="Arial" panose="020B0604020202020204" pitchFamily="34" charset="0"/>
                <a:cs typeface="Arial" panose="020B0604020202020204" pitchFamily="34" charset="0"/>
              </a:rPr>
              <a:t>Racial, ethnic or social origin harassment</a:t>
            </a:r>
            <a:r>
              <a:rPr lang="en-ZA" b="1" dirty="0"/>
              <a:t/>
            </a:r>
            <a:br>
              <a:rPr lang="en-ZA" b="1" dirty="0"/>
            </a:br>
            <a:endParaRPr lang="en-ZA" dirty="0"/>
          </a:p>
        </p:txBody>
      </p:sp>
      <p:sp>
        <p:nvSpPr>
          <p:cNvPr id="3" name="Content Placeholder 2"/>
          <p:cNvSpPr>
            <a:spLocks noGrp="1"/>
          </p:cNvSpPr>
          <p:nvPr>
            <p:ph idx="1"/>
          </p:nvPr>
        </p:nvSpPr>
        <p:spPr>
          <a:xfrm>
            <a:off x="209551" y="1370013"/>
            <a:ext cx="8686800" cy="5230811"/>
          </a:xfrm>
        </p:spPr>
        <p:txBody>
          <a:bodyPr/>
          <a:lstStyle/>
          <a:p>
            <a:pPr marL="361950" lvl="1" indent="-361950">
              <a:buFont typeface="Arial" panose="020B0604020202020204" pitchFamily="34" charset="0"/>
              <a:buChar char="•"/>
            </a:pPr>
            <a:r>
              <a:rPr lang="en-ZA" sz="1600" b="1" dirty="0">
                <a:latin typeface="Arial" panose="020B0604020202020204" pitchFamily="34" charset="0"/>
                <a:cs typeface="Arial" panose="020B0604020202020204" pitchFamily="34" charset="0"/>
              </a:rPr>
              <a:t>Racial harassment </a:t>
            </a:r>
            <a:r>
              <a:rPr lang="en-ZA" sz="1600" dirty="0">
                <a:latin typeface="Arial" panose="020B0604020202020204" pitchFamily="34" charset="0"/>
                <a:cs typeface="Arial" panose="020B0604020202020204" pitchFamily="34" charset="0"/>
              </a:rPr>
              <a:t>is a form of discrimination prohibited by section 6(1) of the EEA which is related to a person’s membership or presumed membership of a group identified by one or more of the </a:t>
            </a:r>
            <a:r>
              <a:rPr lang="en-ZA" sz="1600" b="1" dirty="0">
                <a:latin typeface="Arial" panose="020B0604020202020204" pitchFamily="34" charset="0"/>
                <a:cs typeface="Arial" panose="020B0604020202020204" pitchFamily="34" charset="0"/>
              </a:rPr>
              <a:t>prohibited grounds or a characteristic associated with such group</a:t>
            </a:r>
            <a:r>
              <a:rPr lang="en-ZA" sz="1600" dirty="0" smtClean="0">
                <a:latin typeface="Arial" panose="020B0604020202020204" pitchFamily="34" charset="0"/>
                <a:cs typeface="Arial" panose="020B0604020202020204" pitchFamily="34" charset="0"/>
              </a:rPr>
              <a:t>.</a:t>
            </a:r>
          </a:p>
          <a:p>
            <a:pPr marL="0" lvl="1" indent="0">
              <a:buNone/>
            </a:pPr>
            <a:r>
              <a:rPr lang="en-ZA" sz="1600" dirty="0" smtClean="0">
                <a:latin typeface="Arial" panose="020B0604020202020204" pitchFamily="34" charset="0"/>
                <a:cs typeface="Arial" panose="020B0604020202020204" pitchFamily="34" charset="0"/>
              </a:rPr>
              <a:t>  </a:t>
            </a:r>
          </a:p>
          <a:p>
            <a:pPr marL="361950" lvl="1" indent="-361950">
              <a:buFont typeface="Arial" panose="020B0604020202020204" pitchFamily="34" charset="0"/>
              <a:buChar char="•"/>
            </a:pPr>
            <a:r>
              <a:rPr lang="en-ZA" sz="1600" b="1" dirty="0" smtClean="0">
                <a:latin typeface="Arial" panose="020B0604020202020204" pitchFamily="34" charset="0"/>
                <a:cs typeface="Arial" panose="020B0604020202020204" pitchFamily="34" charset="0"/>
              </a:rPr>
              <a:t>Racist </a:t>
            </a:r>
            <a:r>
              <a:rPr lang="en-ZA" sz="1600" b="1" dirty="0">
                <a:latin typeface="Arial" panose="020B0604020202020204" pitchFamily="34" charset="0"/>
                <a:cs typeface="Arial" panose="020B0604020202020204" pitchFamily="34" charset="0"/>
              </a:rPr>
              <a:t>conduct</a:t>
            </a:r>
            <a:r>
              <a:rPr lang="en-ZA" sz="1600" dirty="0">
                <a:latin typeface="Arial" panose="020B0604020202020204" pitchFamily="34" charset="0"/>
                <a:cs typeface="Arial" panose="020B0604020202020204" pitchFamily="34" charset="0"/>
              </a:rPr>
              <a:t>, including </a:t>
            </a:r>
            <a:r>
              <a:rPr lang="en-ZA" sz="1600" b="1" dirty="0">
                <a:latin typeface="Arial" panose="020B0604020202020204" pitchFamily="34" charset="0"/>
                <a:cs typeface="Arial" panose="020B0604020202020204" pitchFamily="34" charset="0"/>
              </a:rPr>
              <a:t>derogatory language</a:t>
            </a:r>
            <a:r>
              <a:rPr lang="en-ZA" sz="1600" dirty="0">
                <a:latin typeface="Arial" panose="020B0604020202020204" pitchFamily="34" charset="0"/>
                <a:cs typeface="Arial" panose="020B0604020202020204" pitchFamily="34" charset="0"/>
              </a:rPr>
              <a:t>, is contrary to the founding principles of the Constitution, in particular the values of non-racialism, dignity and equality.  </a:t>
            </a:r>
            <a:endParaRPr lang="en-ZA" sz="1600" dirty="0" smtClean="0">
              <a:latin typeface="Arial" panose="020B0604020202020204" pitchFamily="34" charset="0"/>
              <a:cs typeface="Arial" panose="020B0604020202020204" pitchFamily="34" charset="0"/>
            </a:endParaRPr>
          </a:p>
          <a:p>
            <a:pPr marL="361950" lvl="1" indent="0">
              <a:buNone/>
            </a:pPr>
            <a:endParaRPr lang="en-ZA" sz="1600" dirty="0">
              <a:latin typeface="Arial" panose="020B0604020202020204" pitchFamily="34" charset="0"/>
              <a:cs typeface="Arial" panose="020B0604020202020204" pitchFamily="34" charset="0"/>
            </a:endParaRPr>
          </a:p>
          <a:p>
            <a:pPr marL="361950" lvl="1" indent="-361950">
              <a:buFont typeface="Arial" panose="020B0604020202020204" pitchFamily="34" charset="0"/>
              <a:buChar char="•"/>
            </a:pPr>
            <a:r>
              <a:rPr lang="en-ZA" sz="1600" b="1" dirty="0">
                <a:latin typeface="Arial" panose="020B0604020202020204" pitchFamily="34" charset="0"/>
                <a:cs typeface="Arial" panose="020B0604020202020204" pitchFamily="34" charset="0"/>
              </a:rPr>
              <a:t>Racial harassment </a:t>
            </a:r>
            <a:r>
              <a:rPr lang="en-ZA" sz="1600" dirty="0">
                <a:latin typeface="Arial" panose="020B0604020202020204" pitchFamily="34" charset="0"/>
                <a:cs typeface="Arial" panose="020B0604020202020204" pitchFamily="34" charset="0"/>
              </a:rPr>
              <a:t>is </a:t>
            </a:r>
            <a:r>
              <a:rPr lang="en-ZA" sz="1600" b="1" dirty="0">
                <a:latin typeface="Arial" panose="020B0604020202020204" pitchFamily="34" charset="0"/>
                <a:cs typeface="Arial" panose="020B0604020202020204" pitchFamily="34" charset="0"/>
              </a:rPr>
              <a:t>unwanted conduct </a:t>
            </a:r>
            <a:r>
              <a:rPr lang="en-ZA" sz="1600" dirty="0">
                <a:latin typeface="Arial" panose="020B0604020202020204" pitchFamily="34" charset="0"/>
                <a:cs typeface="Arial" panose="020B0604020202020204" pitchFamily="34" charset="0"/>
              </a:rPr>
              <a:t>which is persistent or a single serious incident which is serious and demeans, humiliates or creates a hostile or intimidating environment.</a:t>
            </a:r>
          </a:p>
          <a:p>
            <a:pPr marL="0" indent="0">
              <a:buNone/>
            </a:pPr>
            <a:r>
              <a:rPr lang="en-US" sz="1600" dirty="0">
                <a:latin typeface="Arial" panose="020B0604020202020204" pitchFamily="34" charset="0"/>
                <a:cs typeface="Arial" panose="020B0604020202020204" pitchFamily="34" charset="0"/>
              </a:rPr>
              <a:t> </a:t>
            </a:r>
            <a:endParaRPr lang="en-ZA" sz="1600" dirty="0">
              <a:latin typeface="Arial" panose="020B0604020202020204" pitchFamily="34" charset="0"/>
              <a:cs typeface="Arial" panose="020B0604020202020204" pitchFamily="34" charset="0"/>
            </a:endParaRPr>
          </a:p>
          <a:p>
            <a:r>
              <a:rPr lang="en-ZA" sz="1600" b="1" dirty="0">
                <a:latin typeface="Arial" panose="020B0604020202020204" pitchFamily="34" charset="0"/>
                <a:cs typeface="Arial" panose="020B0604020202020204" pitchFamily="34" charset="0"/>
              </a:rPr>
              <a:t>Racial harassment </a:t>
            </a:r>
            <a:r>
              <a:rPr lang="en-ZA" sz="1600" dirty="0">
                <a:latin typeface="Arial" panose="020B0604020202020204" pitchFamily="34" charset="0"/>
                <a:cs typeface="Arial" panose="020B0604020202020204" pitchFamily="34" charset="0"/>
              </a:rPr>
              <a:t>includes </a:t>
            </a:r>
            <a:r>
              <a:rPr lang="en-ZA" sz="1600" b="1" dirty="0">
                <a:latin typeface="Arial" panose="020B0604020202020204" pitchFamily="34" charset="0"/>
                <a:cs typeface="Arial" panose="020B0604020202020204" pitchFamily="34" charset="0"/>
              </a:rPr>
              <a:t>direct or indirect behaviour </a:t>
            </a:r>
            <a:r>
              <a:rPr lang="en-ZA" sz="1600" dirty="0">
                <a:latin typeface="Arial" panose="020B0604020202020204" pitchFamily="34" charset="0"/>
                <a:cs typeface="Arial" panose="020B0604020202020204" pitchFamily="34" charset="0"/>
              </a:rPr>
              <a:t>which involve issues such </a:t>
            </a:r>
            <a:r>
              <a:rPr lang="en-ZA" sz="1600" dirty="0" smtClean="0">
                <a:latin typeface="Arial" panose="020B0604020202020204" pitchFamily="34" charset="0"/>
                <a:cs typeface="Arial" panose="020B0604020202020204" pitchFamily="34" charset="0"/>
              </a:rPr>
              <a:t>as:</a:t>
            </a:r>
          </a:p>
          <a:p>
            <a:pPr marL="714375" indent="-352425">
              <a:buFont typeface="Wingdings" panose="05000000000000000000" pitchFamily="2" charset="2"/>
              <a:buChar char="ü"/>
            </a:pPr>
            <a:r>
              <a:rPr lang="en-ZA" sz="1600" dirty="0" smtClean="0">
                <a:latin typeface="Arial" panose="020B0604020202020204" pitchFamily="34" charset="0"/>
                <a:cs typeface="Arial" panose="020B0604020202020204" pitchFamily="34" charset="0"/>
              </a:rPr>
              <a:t> </a:t>
            </a:r>
            <a:r>
              <a:rPr lang="en-ZA" sz="1600" dirty="0">
                <a:latin typeface="Arial" panose="020B0604020202020204" pitchFamily="34" charset="0"/>
                <a:cs typeface="Arial" panose="020B0604020202020204" pitchFamily="34" charset="0"/>
              </a:rPr>
              <a:t>racist </a:t>
            </a:r>
            <a:r>
              <a:rPr lang="en-ZA" sz="1600" b="1" dirty="0">
                <a:latin typeface="Arial" panose="020B0604020202020204" pitchFamily="34" charset="0"/>
                <a:cs typeface="Arial" panose="020B0604020202020204" pitchFamily="34" charset="0"/>
              </a:rPr>
              <a:t>verbal and non-verbal conduct</a:t>
            </a:r>
            <a:r>
              <a:rPr lang="en-ZA" sz="1600" dirty="0">
                <a:latin typeface="Arial" panose="020B0604020202020204" pitchFamily="34" charset="0"/>
                <a:cs typeface="Arial" panose="020B0604020202020204" pitchFamily="34" charset="0"/>
              </a:rPr>
              <a:t>, remarks, abusive language, racist name calling, offensive behaviour gestures and racist cartoons, memes, or innuendos</a:t>
            </a:r>
            <a:r>
              <a:rPr lang="en-ZA" sz="1600" dirty="0" smtClean="0">
                <a:latin typeface="Arial" panose="020B0604020202020204" pitchFamily="34" charset="0"/>
                <a:cs typeface="Arial" panose="020B0604020202020204" pitchFamily="34" charset="0"/>
              </a:rPr>
              <a:t>.</a:t>
            </a:r>
          </a:p>
          <a:p>
            <a:pPr marL="361950" indent="0">
              <a:buNone/>
            </a:pPr>
            <a:endParaRPr lang="en-ZA" sz="1600" dirty="0" smtClean="0">
              <a:latin typeface="Arial" panose="020B0604020202020204" pitchFamily="34" charset="0"/>
              <a:cs typeface="Arial" panose="020B0604020202020204" pitchFamily="34" charset="0"/>
            </a:endParaRPr>
          </a:p>
          <a:p>
            <a:pPr marL="361950" indent="-361950"/>
            <a:r>
              <a:rPr lang="en-ZA" sz="1600" dirty="0">
                <a:latin typeface="Arial" panose="020B0604020202020204" pitchFamily="34" charset="0"/>
                <a:cs typeface="Arial" panose="020B0604020202020204" pitchFamily="34" charset="0"/>
              </a:rPr>
              <a:t>Conduct, whether </a:t>
            </a:r>
            <a:r>
              <a:rPr lang="en-ZA" sz="1600" b="1" dirty="0">
                <a:latin typeface="Arial" panose="020B0604020202020204" pitchFamily="34" charset="0"/>
                <a:cs typeface="Arial" panose="020B0604020202020204" pitchFamily="34" charset="0"/>
              </a:rPr>
              <a:t>verbal or non-verbal</a:t>
            </a:r>
            <a:r>
              <a:rPr lang="en-ZA" sz="1600" dirty="0">
                <a:latin typeface="Arial" panose="020B0604020202020204" pitchFamily="34" charset="0"/>
                <a:cs typeface="Arial" panose="020B0604020202020204" pitchFamily="34" charset="0"/>
              </a:rPr>
              <a:t>, </a:t>
            </a:r>
            <a:r>
              <a:rPr lang="en-ZA" sz="1600" dirty="0" smtClean="0">
                <a:latin typeface="Arial" panose="020B0604020202020204" pitchFamily="34" charset="0"/>
                <a:cs typeface="Arial" panose="020B0604020202020204" pitchFamily="34" charset="0"/>
              </a:rPr>
              <a:t>involving:</a:t>
            </a:r>
          </a:p>
          <a:p>
            <a:pPr marL="714375" indent="-352425">
              <a:buFont typeface="Wingdings" panose="05000000000000000000" pitchFamily="2" charset="2"/>
              <a:buChar char="ü"/>
            </a:pPr>
            <a:r>
              <a:rPr lang="en-ZA" sz="1600" b="1" dirty="0" smtClean="0">
                <a:latin typeface="Arial" panose="020B0604020202020204" pitchFamily="34" charset="0"/>
                <a:cs typeface="Arial" panose="020B0604020202020204" pitchFamily="34" charset="0"/>
              </a:rPr>
              <a:t>racial </a:t>
            </a:r>
            <a:r>
              <a:rPr lang="en-ZA" sz="1600" b="1" dirty="0">
                <a:latin typeface="Arial" panose="020B0604020202020204" pitchFamily="34" charset="0"/>
                <a:cs typeface="Arial" panose="020B0604020202020204" pitchFamily="34" charset="0"/>
              </a:rPr>
              <a:t>innuendo stereotyping </a:t>
            </a:r>
            <a:r>
              <a:rPr lang="en-ZA" sz="1600" dirty="0">
                <a:latin typeface="Arial" panose="020B0604020202020204" pitchFamily="34" charset="0"/>
                <a:cs typeface="Arial" panose="020B0604020202020204" pitchFamily="34" charset="0"/>
              </a:rPr>
              <a:t>or other types of </a:t>
            </a:r>
            <a:r>
              <a:rPr lang="en-ZA" sz="1600" b="1" dirty="0">
                <a:latin typeface="Arial" panose="020B0604020202020204" pitchFamily="34" charset="0"/>
                <a:cs typeface="Arial" panose="020B0604020202020204" pitchFamily="34" charset="0"/>
              </a:rPr>
              <a:t>racial conduct</a:t>
            </a:r>
            <a:r>
              <a:rPr lang="en-ZA" sz="1600" dirty="0">
                <a:latin typeface="Arial" panose="020B0604020202020204" pitchFamily="34" charset="0"/>
                <a:cs typeface="Arial" panose="020B0604020202020204" pitchFamily="34" charset="0"/>
              </a:rPr>
              <a:t>, is assumed to be offensive and unwelcome to any individual who may be exposed to the language or conduct.</a:t>
            </a:r>
          </a:p>
          <a:p>
            <a:pPr marL="0" indent="0">
              <a:buNone/>
            </a:pPr>
            <a:endParaRPr lang="en-ZA" dirty="0"/>
          </a:p>
        </p:txBody>
      </p:sp>
      <p:sp>
        <p:nvSpPr>
          <p:cNvPr id="4" name="Slide Number Placeholder 3"/>
          <p:cNvSpPr>
            <a:spLocks noGrp="1"/>
          </p:cNvSpPr>
          <p:nvPr>
            <p:ph type="sldNum" sz="quarter" idx="12"/>
          </p:nvPr>
        </p:nvSpPr>
        <p:spPr>
          <a:xfrm>
            <a:off x="6553199" y="5829300"/>
            <a:ext cx="2200275" cy="892175"/>
          </a:xfrm>
        </p:spPr>
        <p:txBody>
          <a:bodyPr/>
          <a:lstStyle/>
          <a:p>
            <a:pPr>
              <a:defRPr/>
            </a:pPr>
            <a:fld id="{AC70350D-EA4B-4993-AABE-8E6C381AE3F7}" type="slidenum">
              <a:rPr lang="en-US" altLang="en-US" smtClean="0"/>
              <a:pPr>
                <a:defRPr/>
              </a:pPr>
              <a:t>36</a:t>
            </a:fld>
            <a:endParaRPr lang="en-US" altLang="en-US" dirty="0"/>
          </a:p>
        </p:txBody>
      </p:sp>
    </p:spTree>
    <p:extLst>
      <p:ext uri="{BB962C8B-B14F-4D97-AF65-F5344CB8AC3E}">
        <p14:creationId xmlns:p14="http://schemas.microsoft.com/office/powerpoint/2010/main" val="28287467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20100" cy="1095375"/>
          </a:xfrm>
        </p:spPr>
        <p:txBody>
          <a:bodyPr/>
          <a:lstStyle/>
          <a:p>
            <a:r>
              <a:rPr lang="en-ZA" sz="3200" b="1" dirty="0">
                <a:latin typeface="Arial" panose="020B0604020202020204" pitchFamily="34" charset="0"/>
                <a:cs typeface="Arial" panose="020B0604020202020204" pitchFamily="34" charset="0"/>
              </a:rPr>
              <a:t>F</a:t>
            </a:r>
            <a:r>
              <a:rPr lang="en-ZA" sz="3200" b="1" dirty="0" smtClean="0">
                <a:latin typeface="Arial" panose="020B0604020202020204" pitchFamily="34" charset="0"/>
                <a:cs typeface="Arial" panose="020B0604020202020204" pitchFamily="34" charset="0"/>
              </a:rPr>
              <a:t>orms </a:t>
            </a:r>
            <a:r>
              <a:rPr lang="en-ZA" sz="3200" b="1" dirty="0">
                <a:latin typeface="Arial" panose="020B0604020202020204" pitchFamily="34" charset="0"/>
                <a:cs typeface="Arial" panose="020B0604020202020204" pitchFamily="34" charset="0"/>
              </a:rPr>
              <a:t>of racial harassment</a:t>
            </a:r>
            <a:r>
              <a:rPr lang="en-ZA" sz="3200" dirty="0">
                <a:latin typeface="Arial" panose="020B0604020202020204" pitchFamily="34" charset="0"/>
                <a:cs typeface="Arial" panose="020B0604020202020204" pitchFamily="34" charset="0"/>
              </a:rPr>
              <a:t> </a:t>
            </a:r>
          </a:p>
        </p:txBody>
      </p:sp>
      <p:sp>
        <p:nvSpPr>
          <p:cNvPr id="3" name="Content Placeholder 2"/>
          <p:cNvSpPr>
            <a:spLocks noGrp="1"/>
          </p:cNvSpPr>
          <p:nvPr>
            <p:ph idx="1"/>
          </p:nvPr>
        </p:nvSpPr>
        <p:spPr>
          <a:xfrm>
            <a:off x="209551" y="1370013"/>
            <a:ext cx="8667750" cy="5351462"/>
          </a:xfrm>
        </p:spPr>
        <p:txBody>
          <a:bodyPr/>
          <a:lstStyle/>
          <a:p>
            <a:r>
              <a:rPr lang="en-ZA" sz="1800" dirty="0" smtClean="0">
                <a:latin typeface="Arial" panose="020B0604020202020204" pitchFamily="34" charset="0"/>
                <a:cs typeface="Arial" panose="020B0604020202020204" pitchFamily="34" charset="0"/>
              </a:rPr>
              <a:t>Forms of Racial harassment  may include:</a:t>
            </a:r>
          </a:p>
          <a:p>
            <a:pPr marL="714375" lvl="2" indent="-352425">
              <a:buFont typeface="Wingdings" panose="05000000000000000000" pitchFamily="2" charset="2"/>
              <a:buChar char="ü"/>
            </a:pPr>
            <a:r>
              <a:rPr lang="en-ZA" sz="1800" b="1" dirty="0" smtClean="0">
                <a:latin typeface="Arial" panose="020B0604020202020204" pitchFamily="34" charset="0"/>
                <a:cs typeface="Arial" panose="020B0604020202020204" pitchFamily="34" charset="0"/>
              </a:rPr>
              <a:t>Abusive </a:t>
            </a:r>
            <a:r>
              <a:rPr lang="en-ZA" sz="1800" b="1" dirty="0">
                <a:latin typeface="Arial" panose="020B0604020202020204" pitchFamily="34" charset="0"/>
                <a:cs typeface="Arial" panose="020B0604020202020204" pitchFamily="34" charset="0"/>
              </a:rPr>
              <a:t>language </a:t>
            </a:r>
            <a:r>
              <a:rPr lang="en-ZA" sz="1800" dirty="0">
                <a:latin typeface="Arial" panose="020B0604020202020204" pitchFamily="34" charset="0"/>
                <a:cs typeface="Arial" panose="020B0604020202020204" pitchFamily="34" charset="0"/>
              </a:rPr>
              <a:t>and </a:t>
            </a:r>
            <a:r>
              <a:rPr lang="en-ZA" sz="1800" b="1" dirty="0">
                <a:latin typeface="Arial" panose="020B0604020202020204" pitchFamily="34" charset="0"/>
                <a:cs typeface="Arial" panose="020B0604020202020204" pitchFamily="34" charset="0"/>
              </a:rPr>
              <a:t>racist jokes</a:t>
            </a:r>
            <a:r>
              <a:rPr lang="en-ZA" sz="1800" dirty="0">
                <a:latin typeface="Arial" panose="020B0604020202020204" pitchFamily="34" charset="0"/>
                <a:cs typeface="Arial" panose="020B0604020202020204" pitchFamily="34" charset="0"/>
              </a:rPr>
              <a:t>, cartoons, or memes</a:t>
            </a:r>
            <a:r>
              <a:rPr lang="en-ZA" sz="1800" dirty="0" smtClean="0">
                <a:latin typeface="Arial" panose="020B0604020202020204" pitchFamily="34" charset="0"/>
                <a:cs typeface="Arial" panose="020B0604020202020204" pitchFamily="34" charset="0"/>
              </a:rPr>
              <a:t>;</a:t>
            </a:r>
          </a:p>
          <a:p>
            <a:pPr marL="714375" lvl="2" indent="-352425">
              <a:buNone/>
            </a:pPr>
            <a:endParaRPr lang="en-ZA" sz="1800" dirty="0">
              <a:latin typeface="Arial" panose="020B0604020202020204" pitchFamily="34" charset="0"/>
              <a:cs typeface="Arial" panose="020B0604020202020204" pitchFamily="34" charset="0"/>
            </a:endParaRPr>
          </a:p>
          <a:p>
            <a:pPr marL="714375" lvl="2" indent="-352425">
              <a:buFont typeface="Wingdings" panose="05000000000000000000" pitchFamily="2" charset="2"/>
              <a:buChar char="ü"/>
            </a:pPr>
            <a:r>
              <a:rPr lang="en-ZA" sz="1800" b="1" dirty="0">
                <a:latin typeface="Arial" panose="020B0604020202020204" pitchFamily="34" charset="0"/>
                <a:cs typeface="Arial" panose="020B0604020202020204" pitchFamily="34" charset="0"/>
              </a:rPr>
              <a:t>Racially offensive written or visual material</a:t>
            </a:r>
            <a:r>
              <a:rPr lang="en-ZA" sz="1800" dirty="0">
                <a:latin typeface="Arial" panose="020B0604020202020204" pitchFamily="34" charset="0"/>
                <a:cs typeface="Arial" panose="020B0604020202020204" pitchFamily="34" charset="0"/>
              </a:rPr>
              <a:t>, including on-line harassment;</a:t>
            </a:r>
          </a:p>
          <a:p>
            <a:pPr marL="714375" indent="-352425">
              <a:buNone/>
            </a:pPr>
            <a:r>
              <a:rPr lang="en-ZA" sz="1800" dirty="0">
                <a:latin typeface="Arial" panose="020B0604020202020204" pitchFamily="34" charset="0"/>
                <a:cs typeface="Arial" panose="020B0604020202020204" pitchFamily="34" charset="0"/>
              </a:rPr>
              <a:t> </a:t>
            </a:r>
          </a:p>
          <a:p>
            <a:pPr marL="714375" lvl="2" indent="-352425">
              <a:buFont typeface="Wingdings" panose="05000000000000000000" pitchFamily="2" charset="2"/>
              <a:buChar char="ü"/>
            </a:pPr>
            <a:r>
              <a:rPr lang="en-ZA" sz="1800" b="1" dirty="0">
                <a:latin typeface="Arial" panose="020B0604020202020204" pitchFamily="34" charset="0"/>
                <a:cs typeface="Arial" panose="020B0604020202020204" pitchFamily="34" charset="0"/>
              </a:rPr>
              <a:t>Racist name calling or negative stereotyping </a:t>
            </a:r>
            <a:r>
              <a:rPr lang="en-ZA" sz="1800" dirty="0">
                <a:latin typeface="Arial" panose="020B0604020202020204" pitchFamily="34" charset="0"/>
                <a:cs typeface="Arial" panose="020B0604020202020204" pitchFamily="34" charset="0"/>
              </a:rPr>
              <a:t>impacting on dignity;</a:t>
            </a:r>
          </a:p>
          <a:p>
            <a:pPr marL="714375" indent="-352425">
              <a:buNone/>
            </a:pPr>
            <a:endParaRPr lang="en-ZA" sz="1800" dirty="0">
              <a:latin typeface="Arial" panose="020B0604020202020204" pitchFamily="34" charset="0"/>
              <a:cs typeface="Arial" panose="020B0604020202020204" pitchFamily="34" charset="0"/>
            </a:endParaRPr>
          </a:p>
          <a:p>
            <a:pPr marL="714375" lvl="2" indent="-352425">
              <a:buFont typeface="Wingdings" panose="05000000000000000000" pitchFamily="2" charset="2"/>
              <a:buChar char="ü"/>
            </a:pPr>
            <a:r>
              <a:rPr lang="en-ZA" sz="1800" b="1" dirty="0">
                <a:latin typeface="Arial" panose="020B0604020202020204" pitchFamily="34" charset="0"/>
                <a:cs typeface="Arial" panose="020B0604020202020204" pitchFamily="34" charset="0"/>
              </a:rPr>
              <a:t>Offensive behaviour </a:t>
            </a:r>
            <a:r>
              <a:rPr lang="en-ZA" sz="1800" dirty="0">
                <a:latin typeface="Arial" panose="020B0604020202020204" pitchFamily="34" charset="0"/>
                <a:cs typeface="Arial" panose="020B0604020202020204" pitchFamily="34" charset="0"/>
              </a:rPr>
              <a:t>in the form of open hostility to persons of a specific racial or ethnic group;</a:t>
            </a:r>
          </a:p>
          <a:p>
            <a:pPr marL="714375" indent="-352425">
              <a:buNone/>
            </a:pPr>
            <a:endParaRPr lang="en-ZA" sz="1800" dirty="0">
              <a:latin typeface="Arial" panose="020B0604020202020204" pitchFamily="34" charset="0"/>
              <a:cs typeface="Arial" panose="020B0604020202020204" pitchFamily="34" charset="0"/>
            </a:endParaRPr>
          </a:p>
          <a:p>
            <a:pPr marL="714375" lvl="2" indent="-352425">
              <a:buFont typeface="Wingdings" panose="05000000000000000000" pitchFamily="2" charset="2"/>
              <a:buChar char="ü"/>
            </a:pPr>
            <a:r>
              <a:rPr lang="en-ZA" sz="1800" b="1" dirty="0">
                <a:latin typeface="Arial" panose="020B0604020202020204" pitchFamily="34" charset="0"/>
                <a:cs typeface="Arial" panose="020B0604020202020204" pitchFamily="34" charset="0"/>
              </a:rPr>
              <a:t>Subtle or blatant exclusion </a:t>
            </a:r>
            <a:r>
              <a:rPr lang="en-ZA" sz="1800" dirty="0">
                <a:latin typeface="Arial" panose="020B0604020202020204" pitchFamily="34" charset="0"/>
                <a:cs typeface="Arial" panose="020B0604020202020204" pitchFamily="34" charset="0"/>
              </a:rPr>
              <a:t>from workplace interaction and activities and other forms of marginalisation; and</a:t>
            </a:r>
          </a:p>
          <a:p>
            <a:pPr marL="714375" indent="-352425">
              <a:buNone/>
            </a:pPr>
            <a:endParaRPr lang="en-ZA" sz="1800" dirty="0">
              <a:latin typeface="Arial" panose="020B0604020202020204" pitchFamily="34" charset="0"/>
              <a:cs typeface="Arial" panose="020B0604020202020204" pitchFamily="34" charset="0"/>
            </a:endParaRPr>
          </a:p>
          <a:p>
            <a:pPr marL="714375" lvl="2" indent="-352425">
              <a:buFont typeface="Wingdings" panose="05000000000000000000" pitchFamily="2" charset="2"/>
              <a:buChar char="ü"/>
            </a:pPr>
            <a:r>
              <a:rPr lang="en-ZA" sz="1800" b="1" dirty="0">
                <a:latin typeface="Arial" panose="020B0604020202020204" pitchFamily="34" charset="0"/>
                <a:cs typeface="Arial" panose="020B0604020202020204" pitchFamily="34" charset="0"/>
              </a:rPr>
              <a:t>Threatening behaviour</a:t>
            </a:r>
            <a:r>
              <a:rPr lang="en-ZA" sz="1800" dirty="0">
                <a:latin typeface="Arial" panose="020B0604020202020204" pitchFamily="34" charset="0"/>
                <a:cs typeface="Arial" panose="020B0604020202020204" pitchFamily="34" charset="0"/>
              </a:rPr>
              <a:t>, which intimidates a person or creates a hostile work environment.</a:t>
            </a:r>
          </a:p>
          <a:p>
            <a:pPr marL="0" indent="0">
              <a:buNone/>
            </a:pPr>
            <a:endParaRPr lang="en-ZA" dirty="0"/>
          </a:p>
        </p:txBody>
      </p:sp>
      <p:sp>
        <p:nvSpPr>
          <p:cNvPr id="4" name="Slide Number Placeholder 3"/>
          <p:cNvSpPr>
            <a:spLocks noGrp="1"/>
          </p:cNvSpPr>
          <p:nvPr>
            <p:ph type="sldNum" sz="quarter" idx="12"/>
          </p:nvPr>
        </p:nvSpPr>
        <p:spPr>
          <a:xfrm>
            <a:off x="6553200" y="6010276"/>
            <a:ext cx="2133600" cy="711200"/>
          </a:xfrm>
        </p:spPr>
        <p:txBody>
          <a:bodyPr/>
          <a:lstStyle/>
          <a:p>
            <a:pPr>
              <a:defRPr/>
            </a:pPr>
            <a:fld id="{AC70350D-EA4B-4993-AABE-8E6C381AE3F7}" type="slidenum">
              <a:rPr lang="en-US" altLang="en-US" smtClean="0"/>
              <a:pPr>
                <a:defRPr/>
              </a:pPr>
              <a:t>37</a:t>
            </a:fld>
            <a:endParaRPr lang="en-US" altLang="en-US" dirty="0"/>
          </a:p>
        </p:txBody>
      </p:sp>
    </p:spTree>
    <p:extLst>
      <p:ext uri="{BB962C8B-B14F-4D97-AF65-F5344CB8AC3E}">
        <p14:creationId xmlns:p14="http://schemas.microsoft.com/office/powerpoint/2010/main" val="13997939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475" y="274638"/>
            <a:ext cx="8553449" cy="1143000"/>
          </a:xfrm>
        </p:spPr>
        <p:txBody>
          <a:bodyPr/>
          <a:lstStyle/>
          <a:p>
            <a:r>
              <a:rPr lang="en-ZA" sz="3200" b="1" dirty="0">
                <a:latin typeface="Arial" panose="020B0604020202020204" pitchFamily="34" charset="0"/>
                <a:cs typeface="Arial" panose="020B0604020202020204" pitchFamily="34" charset="0"/>
              </a:rPr>
              <a:t>Factors to be considered in Racial Harassment</a:t>
            </a:r>
            <a:endParaRPr lang="en-ZA"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28601" y="1417638"/>
            <a:ext cx="8696324" cy="5192712"/>
          </a:xfrm>
        </p:spPr>
        <p:txBody>
          <a:bodyPr/>
          <a:lstStyle/>
          <a:p>
            <a:r>
              <a:rPr lang="en-ZA" sz="1800" b="1" dirty="0" smtClean="0">
                <a:latin typeface="Arial" panose="020B0604020202020204" pitchFamily="34" charset="0"/>
                <a:cs typeface="Arial" panose="020B0604020202020204" pitchFamily="34" charset="0"/>
              </a:rPr>
              <a:t>Factors to be considered include:</a:t>
            </a:r>
          </a:p>
          <a:p>
            <a:pPr marL="0" indent="0">
              <a:buNone/>
            </a:pPr>
            <a:endParaRPr lang="en-ZA" sz="1800" dirty="0">
              <a:latin typeface="Arial" panose="020B0604020202020204" pitchFamily="34" charset="0"/>
              <a:cs typeface="Arial" panose="020B0604020202020204" pitchFamily="34" charset="0"/>
            </a:endParaRPr>
          </a:p>
          <a:p>
            <a:pPr marL="714375" lvl="2" indent="-352425">
              <a:buFont typeface="Wingdings" panose="05000000000000000000" pitchFamily="2" charset="2"/>
              <a:buChar char="ü"/>
            </a:pPr>
            <a:r>
              <a:rPr lang="en-ZA" sz="1800" dirty="0">
                <a:latin typeface="Arial" panose="020B0604020202020204" pitchFamily="34" charset="0"/>
                <a:cs typeface="Arial" panose="020B0604020202020204" pitchFamily="34" charset="0"/>
              </a:rPr>
              <a:t>Whether the </a:t>
            </a:r>
            <a:r>
              <a:rPr lang="en-ZA" sz="1800" b="1" dirty="0">
                <a:latin typeface="Arial" panose="020B0604020202020204" pitchFamily="34" charset="0"/>
                <a:cs typeface="Arial" panose="020B0604020202020204" pitchFamily="34" charset="0"/>
              </a:rPr>
              <a:t>language or conduct </a:t>
            </a:r>
            <a:r>
              <a:rPr lang="en-ZA" sz="1800" dirty="0">
                <a:latin typeface="Arial" panose="020B0604020202020204" pitchFamily="34" charset="0"/>
                <a:cs typeface="Arial" panose="020B0604020202020204" pitchFamily="34" charset="0"/>
              </a:rPr>
              <a:t>complained of is </a:t>
            </a:r>
            <a:r>
              <a:rPr lang="en-ZA" sz="1800" b="1" dirty="0">
                <a:latin typeface="Arial" panose="020B0604020202020204" pitchFamily="34" charset="0"/>
                <a:cs typeface="Arial" panose="020B0604020202020204" pitchFamily="34" charset="0"/>
              </a:rPr>
              <a:t>abusive</a:t>
            </a:r>
            <a:r>
              <a:rPr lang="en-ZA" sz="1800" dirty="0">
                <a:latin typeface="Arial" panose="020B0604020202020204" pitchFamily="34" charset="0"/>
                <a:cs typeface="Arial" panose="020B0604020202020204" pitchFamily="34" charset="0"/>
              </a:rPr>
              <a:t>;</a:t>
            </a:r>
          </a:p>
          <a:p>
            <a:pPr marL="714375" indent="-352425">
              <a:buFont typeface="Wingdings" panose="05000000000000000000" pitchFamily="2" charset="2"/>
              <a:buChar char="ü"/>
            </a:pPr>
            <a:endParaRPr lang="en-ZA" sz="1800" dirty="0">
              <a:latin typeface="Arial" panose="020B0604020202020204" pitchFamily="34" charset="0"/>
              <a:cs typeface="Arial" panose="020B0604020202020204" pitchFamily="34" charset="0"/>
            </a:endParaRPr>
          </a:p>
          <a:p>
            <a:pPr marL="714375" lvl="2" indent="-352425">
              <a:buFont typeface="Wingdings" panose="05000000000000000000" pitchFamily="2" charset="2"/>
              <a:buChar char="ü"/>
            </a:pPr>
            <a:r>
              <a:rPr lang="en-ZA" sz="1800" dirty="0">
                <a:latin typeface="Arial" panose="020B0604020202020204" pitchFamily="34" charset="0"/>
                <a:cs typeface="Arial" panose="020B0604020202020204" pitchFamily="34" charset="0"/>
              </a:rPr>
              <a:t>Whether the language or conduct complained of </a:t>
            </a:r>
            <a:r>
              <a:rPr lang="en-ZA" sz="1800" b="1" dirty="0">
                <a:latin typeface="Arial" panose="020B0604020202020204" pitchFamily="34" charset="0"/>
                <a:cs typeface="Arial" panose="020B0604020202020204" pitchFamily="34" charset="0"/>
              </a:rPr>
              <a:t>impairs the dignity </a:t>
            </a:r>
            <a:r>
              <a:rPr lang="en-ZA" sz="1800" dirty="0">
                <a:latin typeface="Arial" panose="020B0604020202020204" pitchFamily="34" charset="0"/>
                <a:cs typeface="Arial" panose="020B0604020202020204" pitchFamily="34" charset="0"/>
              </a:rPr>
              <a:t>of the complainant(s);</a:t>
            </a:r>
          </a:p>
          <a:p>
            <a:pPr marL="714375" indent="-352425">
              <a:buFont typeface="Wingdings" panose="05000000000000000000" pitchFamily="2" charset="2"/>
              <a:buChar char="ü"/>
            </a:pPr>
            <a:endParaRPr lang="en-ZA" sz="1800" dirty="0">
              <a:latin typeface="Arial" panose="020B0604020202020204" pitchFamily="34" charset="0"/>
              <a:cs typeface="Arial" panose="020B0604020202020204" pitchFamily="34" charset="0"/>
            </a:endParaRPr>
          </a:p>
          <a:p>
            <a:pPr marL="714375" lvl="2" indent="-352425">
              <a:buFont typeface="Wingdings" panose="05000000000000000000" pitchFamily="2" charset="2"/>
              <a:buChar char="ü"/>
            </a:pPr>
            <a:r>
              <a:rPr lang="en-ZA" sz="1800" dirty="0">
                <a:latin typeface="Arial" panose="020B0604020202020204" pitchFamily="34" charset="0"/>
                <a:cs typeface="Arial" panose="020B0604020202020204" pitchFamily="34" charset="0"/>
              </a:rPr>
              <a:t>Whether the language or conduct </a:t>
            </a:r>
            <a:r>
              <a:rPr lang="en-ZA" sz="1800" b="1" dirty="0">
                <a:latin typeface="Arial" panose="020B0604020202020204" pitchFamily="34" charset="0"/>
                <a:cs typeface="Arial" panose="020B0604020202020204" pitchFamily="34" charset="0"/>
              </a:rPr>
              <a:t>is directed at a particular employee </a:t>
            </a:r>
            <a:r>
              <a:rPr lang="en-ZA" sz="1800" dirty="0">
                <a:latin typeface="Arial" panose="020B0604020202020204" pitchFamily="34" charset="0"/>
                <a:cs typeface="Arial" panose="020B0604020202020204" pitchFamily="34" charset="0"/>
              </a:rPr>
              <a:t>or </a:t>
            </a:r>
            <a:r>
              <a:rPr lang="en-ZA" sz="1800" b="1" dirty="0">
                <a:latin typeface="Arial" panose="020B0604020202020204" pitchFamily="34" charset="0"/>
                <a:cs typeface="Arial" panose="020B0604020202020204" pitchFamily="34" charset="0"/>
              </a:rPr>
              <a:t>employees</a:t>
            </a:r>
            <a:r>
              <a:rPr lang="en-ZA" sz="1800" dirty="0" smtClean="0">
                <a:latin typeface="Arial" panose="020B0604020202020204" pitchFamily="34" charset="0"/>
                <a:cs typeface="Arial" panose="020B0604020202020204" pitchFamily="34" charset="0"/>
              </a:rPr>
              <a:t>;</a:t>
            </a:r>
          </a:p>
          <a:p>
            <a:pPr marL="361950" lvl="2" indent="0">
              <a:buNone/>
            </a:pPr>
            <a:endParaRPr lang="en-ZA" sz="1800" dirty="0">
              <a:latin typeface="Arial" panose="020B0604020202020204" pitchFamily="34" charset="0"/>
              <a:cs typeface="Arial" panose="020B0604020202020204" pitchFamily="34" charset="0"/>
            </a:endParaRPr>
          </a:p>
          <a:p>
            <a:pPr marL="714375" lvl="2" indent="-352425">
              <a:buFont typeface="Wingdings" panose="05000000000000000000" pitchFamily="2" charset="2"/>
              <a:buChar char="ü"/>
            </a:pPr>
            <a:r>
              <a:rPr lang="en-ZA" sz="1800" dirty="0" smtClean="0">
                <a:latin typeface="Arial" panose="020B0604020202020204" pitchFamily="34" charset="0"/>
                <a:cs typeface="Arial" panose="020B0604020202020204" pitchFamily="34" charset="0"/>
              </a:rPr>
              <a:t>The </a:t>
            </a:r>
            <a:r>
              <a:rPr lang="en-ZA" sz="1800" b="1" dirty="0">
                <a:latin typeface="Arial" panose="020B0604020202020204" pitchFamily="34" charset="0"/>
                <a:cs typeface="Arial" panose="020B0604020202020204" pitchFamily="34" charset="0"/>
              </a:rPr>
              <a:t>level of malice</a:t>
            </a:r>
            <a:r>
              <a:rPr lang="en-ZA" sz="1800" dirty="0" smtClean="0">
                <a:latin typeface="Arial" panose="020B0604020202020204" pitchFamily="34" charset="0"/>
                <a:cs typeface="Arial" panose="020B0604020202020204" pitchFamily="34" charset="0"/>
              </a:rPr>
              <a:t>;</a:t>
            </a:r>
          </a:p>
          <a:p>
            <a:pPr marL="361950" lvl="2" indent="0">
              <a:buNone/>
            </a:pPr>
            <a:endParaRPr lang="en-ZA" sz="1800" dirty="0">
              <a:latin typeface="Arial" panose="020B0604020202020204" pitchFamily="34" charset="0"/>
              <a:cs typeface="Arial" panose="020B0604020202020204" pitchFamily="34" charset="0"/>
            </a:endParaRPr>
          </a:p>
          <a:p>
            <a:pPr marL="714375" indent="-352425">
              <a:buFont typeface="Wingdings" panose="05000000000000000000" pitchFamily="2" charset="2"/>
              <a:buChar char="ü"/>
            </a:pPr>
            <a:r>
              <a:rPr lang="en-ZA" sz="1800" dirty="0">
                <a:latin typeface="Arial" panose="020B0604020202020204" pitchFamily="34" charset="0"/>
                <a:cs typeface="Arial" panose="020B0604020202020204" pitchFamily="34" charset="0"/>
              </a:rPr>
              <a:t> </a:t>
            </a:r>
            <a:r>
              <a:rPr lang="en-ZA" sz="1800" dirty="0" smtClean="0">
                <a:latin typeface="Arial" panose="020B0604020202020204" pitchFamily="34" charset="0"/>
                <a:cs typeface="Arial" panose="020B0604020202020204" pitchFamily="34" charset="0"/>
              </a:rPr>
              <a:t>The </a:t>
            </a:r>
            <a:r>
              <a:rPr lang="en-ZA" sz="1800" b="1" dirty="0">
                <a:latin typeface="Arial" panose="020B0604020202020204" pitchFamily="34" charset="0"/>
                <a:cs typeface="Arial" panose="020B0604020202020204" pitchFamily="34" charset="0"/>
              </a:rPr>
              <a:t>extent and degree of abuse or impairment to dignity</a:t>
            </a:r>
            <a:r>
              <a:rPr lang="en-ZA" sz="1800" dirty="0">
                <a:latin typeface="Arial" panose="020B0604020202020204" pitchFamily="34" charset="0"/>
                <a:cs typeface="Arial" panose="020B0604020202020204" pitchFamily="34" charset="0"/>
              </a:rPr>
              <a:t>; and</a:t>
            </a:r>
          </a:p>
          <a:p>
            <a:pPr marL="361950" indent="0">
              <a:buNone/>
            </a:pPr>
            <a:endParaRPr lang="en-ZA" sz="1800" dirty="0">
              <a:latin typeface="Arial" panose="020B0604020202020204" pitchFamily="34" charset="0"/>
              <a:cs typeface="Arial" panose="020B0604020202020204" pitchFamily="34" charset="0"/>
            </a:endParaRPr>
          </a:p>
          <a:p>
            <a:pPr marL="714375" lvl="2" indent="-352425">
              <a:buFont typeface="Wingdings" panose="05000000000000000000" pitchFamily="2" charset="2"/>
              <a:buChar char="ü"/>
            </a:pPr>
            <a:r>
              <a:rPr lang="en-ZA" sz="1800" dirty="0">
                <a:latin typeface="Arial" panose="020B0604020202020204" pitchFamily="34" charset="0"/>
                <a:cs typeface="Arial" panose="020B0604020202020204" pitchFamily="34" charset="0"/>
              </a:rPr>
              <a:t>The </a:t>
            </a:r>
            <a:r>
              <a:rPr lang="en-ZA" sz="1800" b="1" dirty="0">
                <a:latin typeface="Arial" panose="020B0604020202020204" pitchFamily="34" charset="0"/>
                <a:cs typeface="Arial" panose="020B0604020202020204" pitchFamily="34" charset="0"/>
              </a:rPr>
              <a:t>impact</a:t>
            </a:r>
            <a:r>
              <a:rPr lang="en-ZA" sz="1800" dirty="0">
                <a:latin typeface="Arial" panose="020B0604020202020204" pitchFamily="34" charset="0"/>
                <a:cs typeface="Arial" panose="020B0604020202020204" pitchFamily="34" charset="0"/>
              </a:rPr>
              <a:t> of the conduct.</a:t>
            </a:r>
          </a:p>
          <a:p>
            <a:endParaRPr lang="en-ZA" dirty="0"/>
          </a:p>
        </p:txBody>
      </p:sp>
      <p:sp>
        <p:nvSpPr>
          <p:cNvPr id="4" name="Slide Number Placeholder 3"/>
          <p:cNvSpPr>
            <a:spLocks noGrp="1"/>
          </p:cNvSpPr>
          <p:nvPr>
            <p:ph type="sldNum" sz="quarter" idx="12"/>
          </p:nvPr>
        </p:nvSpPr>
        <p:spPr>
          <a:xfrm>
            <a:off x="6553200" y="5448300"/>
            <a:ext cx="1762125" cy="1273175"/>
          </a:xfrm>
        </p:spPr>
        <p:txBody>
          <a:bodyPr/>
          <a:lstStyle/>
          <a:p>
            <a:pPr>
              <a:defRPr/>
            </a:pPr>
            <a:fld id="{AC70350D-EA4B-4993-AABE-8E6C381AE3F7}" type="slidenum">
              <a:rPr lang="en-US" altLang="en-US" smtClean="0"/>
              <a:pPr>
                <a:defRPr/>
              </a:pPr>
              <a:t>38</a:t>
            </a:fld>
            <a:endParaRPr lang="en-US" altLang="en-US" dirty="0"/>
          </a:p>
        </p:txBody>
      </p:sp>
    </p:spTree>
    <p:extLst>
      <p:ext uri="{BB962C8B-B14F-4D97-AF65-F5344CB8AC3E}">
        <p14:creationId xmlns:p14="http://schemas.microsoft.com/office/powerpoint/2010/main" val="8708975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3200" b="1" dirty="0">
                <a:latin typeface="Arial" panose="020B0604020202020204" pitchFamily="34" charset="0"/>
                <a:cs typeface="Arial" panose="020B0604020202020204" pitchFamily="34" charset="0"/>
              </a:rPr>
              <a:t>T</a:t>
            </a:r>
            <a:r>
              <a:rPr lang="en-ZA" sz="3200" b="1" dirty="0" smtClean="0">
                <a:latin typeface="Arial" panose="020B0604020202020204" pitchFamily="34" charset="0"/>
                <a:cs typeface="Arial" panose="020B0604020202020204" pitchFamily="34" charset="0"/>
              </a:rPr>
              <a:t>est </a:t>
            </a:r>
            <a:r>
              <a:rPr lang="en-ZA" sz="3200" b="1" dirty="0">
                <a:latin typeface="Arial" panose="020B0604020202020204" pitchFamily="34" charset="0"/>
                <a:cs typeface="Arial" panose="020B0604020202020204" pitchFamily="34" charset="0"/>
              </a:rPr>
              <a:t>to be applied for Racial Harassment</a:t>
            </a:r>
            <a:endParaRPr lang="en-ZA"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80975" y="1323976"/>
            <a:ext cx="8734425" cy="5397500"/>
          </a:xfrm>
        </p:spPr>
        <p:txBody>
          <a:bodyPr/>
          <a:lstStyle/>
          <a:p>
            <a:r>
              <a:rPr lang="en-ZA" sz="1600" b="1" dirty="0" smtClean="0">
                <a:latin typeface="Arial" panose="020B0604020202020204" pitchFamily="34" charset="0"/>
                <a:cs typeface="Arial" panose="020B0604020202020204" pitchFamily="34" charset="0"/>
              </a:rPr>
              <a:t>Test </a:t>
            </a:r>
            <a:r>
              <a:rPr lang="en-ZA" sz="1600" b="1" dirty="0">
                <a:latin typeface="Arial" panose="020B0604020202020204" pitchFamily="34" charset="0"/>
                <a:cs typeface="Arial" panose="020B0604020202020204" pitchFamily="34" charset="0"/>
              </a:rPr>
              <a:t>to be applied for Racial </a:t>
            </a:r>
            <a:r>
              <a:rPr lang="en-ZA" sz="1600" b="1" dirty="0" smtClean="0">
                <a:latin typeface="Arial" panose="020B0604020202020204" pitchFamily="34" charset="0"/>
                <a:cs typeface="Arial" panose="020B0604020202020204" pitchFamily="34" charset="0"/>
              </a:rPr>
              <a:t>Harassment includes:</a:t>
            </a:r>
          </a:p>
          <a:p>
            <a:pPr marL="714375" lvl="2" indent="-352425">
              <a:buFont typeface="Wingdings" panose="05000000000000000000" pitchFamily="2" charset="2"/>
              <a:buChar char="ü"/>
            </a:pPr>
            <a:r>
              <a:rPr lang="en-ZA" sz="1600" dirty="0">
                <a:latin typeface="Arial" panose="020B0604020202020204" pitchFamily="34" charset="0"/>
                <a:cs typeface="Arial" panose="020B0604020202020204" pitchFamily="34" charset="0"/>
              </a:rPr>
              <a:t>Racial Harassment must </a:t>
            </a:r>
            <a:r>
              <a:rPr lang="en-ZA" sz="1600" b="1" dirty="0">
                <a:latin typeface="Arial" panose="020B0604020202020204" pitchFamily="34" charset="0"/>
                <a:cs typeface="Arial" panose="020B0604020202020204" pitchFamily="34" charset="0"/>
              </a:rPr>
              <a:t>be assessed objectively with reference to the reaction of the normal or reasonable person </a:t>
            </a:r>
            <a:r>
              <a:rPr lang="en-ZA" sz="1600" dirty="0">
                <a:latin typeface="Arial" panose="020B0604020202020204" pitchFamily="34" charset="0"/>
                <a:cs typeface="Arial" panose="020B0604020202020204" pitchFamily="34" charset="0"/>
              </a:rPr>
              <a:t>in keeping with the values underlying the constitutional order. </a:t>
            </a:r>
          </a:p>
          <a:p>
            <a:pPr marL="714375" indent="-352425">
              <a:buFont typeface="Wingdings" panose="05000000000000000000" pitchFamily="2" charset="2"/>
              <a:buChar char="ü"/>
            </a:pPr>
            <a:endParaRPr lang="en-ZA" sz="1600" dirty="0">
              <a:latin typeface="Arial" panose="020B0604020202020204" pitchFamily="34" charset="0"/>
              <a:cs typeface="Arial" panose="020B0604020202020204" pitchFamily="34" charset="0"/>
            </a:endParaRPr>
          </a:p>
          <a:p>
            <a:pPr marL="714375" lvl="2" indent="-352425">
              <a:buFont typeface="Wingdings" panose="05000000000000000000" pitchFamily="2" charset="2"/>
              <a:buChar char="ü"/>
            </a:pPr>
            <a:r>
              <a:rPr lang="en-ZA" sz="1600" dirty="0">
                <a:latin typeface="Arial" panose="020B0604020202020204" pitchFamily="34" charset="0"/>
                <a:cs typeface="Arial" panose="020B0604020202020204" pitchFamily="34" charset="0"/>
              </a:rPr>
              <a:t>To establish harassment based on race or ethnic origin, it has to be </a:t>
            </a:r>
            <a:r>
              <a:rPr lang="en-ZA" sz="1600" b="1" dirty="0">
                <a:latin typeface="Arial" panose="020B0604020202020204" pitchFamily="34" charset="0"/>
                <a:cs typeface="Arial" panose="020B0604020202020204" pitchFamily="34" charset="0"/>
              </a:rPr>
              <a:t>established on a balance of probabilities</a:t>
            </a:r>
            <a:r>
              <a:rPr lang="en-ZA" sz="1600" dirty="0">
                <a:latin typeface="Arial" panose="020B0604020202020204" pitchFamily="34" charset="0"/>
                <a:cs typeface="Arial" panose="020B0604020202020204" pitchFamily="34" charset="0"/>
              </a:rPr>
              <a:t> that the conduct complained of was related to race, ethnic origin, or a characteristic associated, or assumed to be associated with such group. </a:t>
            </a:r>
            <a:endParaRPr lang="en-ZA" sz="1600" dirty="0" smtClean="0">
              <a:latin typeface="Arial" panose="020B0604020202020204" pitchFamily="34" charset="0"/>
              <a:cs typeface="Arial" panose="020B0604020202020204" pitchFamily="34" charset="0"/>
            </a:endParaRPr>
          </a:p>
          <a:p>
            <a:pPr marL="361950" lvl="2" indent="0">
              <a:buNone/>
            </a:pPr>
            <a:r>
              <a:rPr lang="en-ZA" sz="1600" dirty="0">
                <a:latin typeface="Arial" panose="020B0604020202020204" pitchFamily="34" charset="0"/>
                <a:cs typeface="Arial" panose="020B0604020202020204" pitchFamily="34" charset="0"/>
              </a:rPr>
              <a:t> </a:t>
            </a:r>
          </a:p>
          <a:p>
            <a:pPr marL="714375" indent="-352425">
              <a:buFont typeface="Wingdings" panose="05000000000000000000" pitchFamily="2" charset="2"/>
              <a:buChar char="ü"/>
            </a:pPr>
            <a:r>
              <a:rPr lang="en-ZA" sz="1600" b="1" dirty="0">
                <a:latin typeface="Arial" panose="020B0604020202020204" pitchFamily="34" charset="0"/>
                <a:cs typeface="Arial" panose="020B0604020202020204" pitchFamily="34" charset="0"/>
              </a:rPr>
              <a:t>Explicitly racial conduct </a:t>
            </a:r>
            <a:r>
              <a:rPr lang="en-ZA" sz="1600" dirty="0">
                <a:latin typeface="Arial" panose="020B0604020202020204" pitchFamily="34" charset="0"/>
                <a:cs typeface="Arial" panose="020B0604020202020204" pitchFamily="34" charset="0"/>
              </a:rPr>
              <a:t>is assumed to be </a:t>
            </a:r>
            <a:r>
              <a:rPr lang="en-ZA" sz="1600" b="1" dirty="0">
                <a:latin typeface="Arial" panose="020B0604020202020204" pitchFamily="34" charset="0"/>
                <a:cs typeface="Arial" panose="020B0604020202020204" pitchFamily="34" charset="0"/>
              </a:rPr>
              <a:t>unwanted conduct</a:t>
            </a:r>
            <a:r>
              <a:rPr lang="en-ZA" sz="1600" dirty="0">
                <a:latin typeface="Arial" panose="020B0604020202020204" pitchFamily="34" charset="0"/>
                <a:cs typeface="Arial" panose="020B0604020202020204" pitchFamily="34" charset="0"/>
              </a:rPr>
              <a:t>.  </a:t>
            </a:r>
            <a:r>
              <a:rPr lang="en-ZA" sz="1600" b="1" dirty="0">
                <a:latin typeface="Arial" panose="020B0604020202020204" pitchFamily="34" charset="0"/>
                <a:cs typeface="Arial" panose="020B0604020202020204" pitchFamily="34" charset="0"/>
              </a:rPr>
              <a:t>Race-neutral conduct </a:t>
            </a:r>
            <a:r>
              <a:rPr lang="en-ZA" sz="1600" dirty="0">
                <a:latin typeface="Arial" panose="020B0604020202020204" pitchFamily="34" charset="0"/>
                <a:cs typeface="Arial" panose="020B0604020202020204" pitchFamily="34" charset="0"/>
              </a:rPr>
              <a:t>or language may be shown to be </a:t>
            </a:r>
            <a:r>
              <a:rPr lang="en-ZA" sz="1600" b="1" dirty="0">
                <a:latin typeface="Arial" panose="020B0604020202020204" pitchFamily="34" charset="0"/>
                <a:cs typeface="Arial" panose="020B0604020202020204" pitchFamily="34" charset="0"/>
              </a:rPr>
              <a:t>based on race</a:t>
            </a:r>
            <a:r>
              <a:rPr lang="en-ZA" sz="1600" dirty="0" smtClean="0">
                <a:latin typeface="Arial" panose="020B0604020202020204" pitchFamily="34" charset="0"/>
                <a:cs typeface="Arial" panose="020B0604020202020204" pitchFamily="34" charset="0"/>
              </a:rPr>
              <a:t>.</a:t>
            </a:r>
          </a:p>
          <a:p>
            <a:pPr marL="361950" indent="0">
              <a:buNone/>
            </a:pPr>
            <a:r>
              <a:rPr lang="en-ZA" sz="1600" dirty="0" smtClean="0">
                <a:latin typeface="Arial" panose="020B0604020202020204" pitchFamily="34" charset="0"/>
                <a:cs typeface="Arial" panose="020B0604020202020204" pitchFamily="34" charset="0"/>
              </a:rPr>
              <a:t> </a:t>
            </a:r>
          </a:p>
          <a:p>
            <a:pPr marL="361950" lvl="2" indent="-361950"/>
            <a:r>
              <a:rPr lang="en-ZA" sz="1600" dirty="0">
                <a:latin typeface="Arial" panose="020B0604020202020204" pitchFamily="34" charset="0"/>
                <a:cs typeface="Arial" panose="020B0604020202020204" pitchFamily="34" charset="0"/>
              </a:rPr>
              <a:t>Whether </a:t>
            </a:r>
            <a:r>
              <a:rPr lang="en-ZA" sz="1600" b="1" dirty="0">
                <a:latin typeface="Arial" panose="020B0604020202020204" pitchFamily="34" charset="0"/>
                <a:cs typeface="Arial" panose="020B0604020202020204" pitchFamily="34" charset="0"/>
              </a:rPr>
              <a:t>language or conduct amounts to harassment depend on the circumstances </a:t>
            </a:r>
            <a:r>
              <a:rPr lang="en-ZA" sz="1600" dirty="0">
                <a:latin typeface="Arial" panose="020B0604020202020204" pitchFamily="34" charset="0"/>
                <a:cs typeface="Arial" panose="020B0604020202020204" pitchFamily="34" charset="0"/>
              </a:rPr>
              <a:t>of the particular incidence, </a:t>
            </a:r>
            <a:r>
              <a:rPr lang="en-ZA" sz="1600" dirty="0" smtClean="0">
                <a:latin typeface="Arial" panose="020B0604020202020204" pitchFamily="34" charset="0"/>
                <a:cs typeface="Arial" panose="020B0604020202020204" pitchFamily="34" charset="0"/>
              </a:rPr>
              <a:t>including-</a:t>
            </a:r>
          </a:p>
          <a:p>
            <a:pPr marL="714375" lvl="2" indent="-352425">
              <a:buFont typeface="Wingdings" panose="05000000000000000000" pitchFamily="2" charset="2"/>
              <a:buChar char="ü"/>
            </a:pPr>
            <a:r>
              <a:rPr lang="en-ZA" sz="1600" dirty="0" smtClean="0">
                <a:latin typeface="Arial" panose="020B0604020202020204" pitchFamily="34" charset="0"/>
                <a:cs typeface="Arial" panose="020B0604020202020204" pitchFamily="34" charset="0"/>
              </a:rPr>
              <a:t>whether </a:t>
            </a:r>
            <a:r>
              <a:rPr lang="en-ZA" sz="1600" dirty="0">
                <a:latin typeface="Arial" panose="020B0604020202020204" pitchFamily="34" charset="0"/>
                <a:cs typeface="Arial" panose="020B0604020202020204" pitchFamily="34" charset="0"/>
              </a:rPr>
              <a:t>the </a:t>
            </a:r>
            <a:r>
              <a:rPr lang="en-ZA" sz="1600" b="1" dirty="0">
                <a:latin typeface="Arial" panose="020B0604020202020204" pitchFamily="34" charset="0"/>
                <a:cs typeface="Arial" panose="020B0604020202020204" pitchFamily="34" charset="0"/>
              </a:rPr>
              <a:t>conduct was persistent or serious</a:t>
            </a:r>
            <a:r>
              <a:rPr lang="en-ZA" sz="1600" dirty="0">
                <a:latin typeface="Arial" panose="020B0604020202020204" pitchFamily="34" charset="0"/>
                <a:cs typeface="Arial" panose="020B0604020202020204" pitchFamily="34" charset="0"/>
              </a:rPr>
              <a:t>, </a:t>
            </a:r>
            <a:r>
              <a:rPr lang="en-ZA" sz="1600" dirty="0" smtClean="0">
                <a:latin typeface="Arial" panose="020B0604020202020204" pitchFamily="34" charset="0"/>
                <a:cs typeface="Arial" panose="020B0604020202020204" pitchFamily="34" charset="0"/>
              </a:rPr>
              <a:t>demeaning</a:t>
            </a:r>
            <a:r>
              <a:rPr lang="en-ZA" sz="1600" dirty="0">
                <a:latin typeface="Arial" panose="020B0604020202020204" pitchFamily="34" charset="0"/>
                <a:cs typeface="Arial" panose="020B0604020202020204" pitchFamily="34" charset="0"/>
              </a:rPr>
              <a:t>, impairing dignity, humiliating, or creating a hostile or intimidating environment </a:t>
            </a:r>
            <a:r>
              <a:rPr lang="en-ZA" sz="1600" dirty="0" smtClean="0">
                <a:latin typeface="Arial" panose="020B0604020202020204" pitchFamily="34" charset="0"/>
                <a:cs typeface="Arial" panose="020B0604020202020204" pitchFamily="34" charset="0"/>
              </a:rPr>
              <a:t>or was </a:t>
            </a:r>
            <a:r>
              <a:rPr lang="en-ZA" sz="1600" dirty="0">
                <a:latin typeface="Arial" panose="020B0604020202020204" pitchFamily="34" charset="0"/>
                <a:cs typeface="Arial" panose="020B0604020202020204" pitchFamily="34" charset="0"/>
              </a:rPr>
              <a:t>calculated to induce submission by actual or threatened adverse consequences; </a:t>
            </a:r>
            <a:r>
              <a:rPr lang="en-ZA" sz="1600" dirty="0" smtClean="0">
                <a:latin typeface="Arial" panose="020B0604020202020204" pitchFamily="34" charset="0"/>
                <a:cs typeface="Arial" panose="020B0604020202020204" pitchFamily="34" charset="0"/>
              </a:rPr>
              <a:t>and</a:t>
            </a:r>
          </a:p>
          <a:p>
            <a:pPr marL="714375" indent="-352425">
              <a:buFont typeface="Wingdings" panose="05000000000000000000" pitchFamily="2" charset="2"/>
              <a:buChar char="ü"/>
            </a:pPr>
            <a:r>
              <a:rPr lang="en-ZA" sz="1600" dirty="0" smtClean="0">
                <a:latin typeface="Arial" panose="020B0604020202020204" pitchFamily="34" charset="0"/>
                <a:cs typeface="Arial" panose="020B0604020202020204" pitchFamily="34" charset="0"/>
              </a:rPr>
              <a:t>whether </a:t>
            </a:r>
            <a:r>
              <a:rPr lang="en-ZA" sz="1600" dirty="0">
                <a:latin typeface="Arial" panose="020B0604020202020204" pitchFamily="34" charset="0"/>
                <a:cs typeface="Arial" panose="020B0604020202020204" pitchFamily="34" charset="0"/>
              </a:rPr>
              <a:t>the </a:t>
            </a:r>
            <a:r>
              <a:rPr lang="en-ZA" sz="1600" b="1" dirty="0">
                <a:latin typeface="Arial" panose="020B0604020202020204" pitchFamily="34" charset="0"/>
                <a:cs typeface="Arial" panose="020B0604020202020204" pitchFamily="34" charset="0"/>
              </a:rPr>
              <a:t>language and conduct are directed at a particular person(s) </a:t>
            </a:r>
            <a:r>
              <a:rPr lang="en-ZA" sz="1600" dirty="0">
                <a:latin typeface="Arial" panose="020B0604020202020204" pitchFamily="34" charset="0"/>
                <a:cs typeface="Arial" panose="020B0604020202020204" pitchFamily="34" charset="0"/>
              </a:rPr>
              <a:t>and is insulting, abusive and/or derogatory.</a:t>
            </a:r>
          </a:p>
          <a:p>
            <a:pPr marL="714375" indent="-352425">
              <a:buFont typeface="Wingdings" panose="05000000000000000000" pitchFamily="2" charset="2"/>
              <a:buChar char="ü"/>
            </a:pPr>
            <a:endParaRPr lang="en-ZA"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6553200" y="6057900"/>
            <a:ext cx="2133600" cy="663575"/>
          </a:xfrm>
        </p:spPr>
        <p:txBody>
          <a:bodyPr/>
          <a:lstStyle/>
          <a:p>
            <a:pPr>
              <a:defRPr/>
            </a:pPr>
            <a:fld id="{AC70350D-EA4B-4993-AABE-8E6C381AE3F7}" type="slidenum">
              <a:rPr lang="en-US" altLang="en-US" smtClean="0"/>
              <a:pPr>
                <a:defRPr/>
              </a:pPr>
              <a:t>39</a:t>
            </a:fld>
            <a:endParaRPr lang="en-US" altLang="en-US" dirty="0"/>
          </a:p>
        </p:txBody>
      </p:sp>
    </p:spTree>
    <p:extLst>
      <p:ext uri="{BB962C8B-B14F-4D97-AF65-F5344CB8AC3E}">
        <p14:creationId xmlns:p14="http://schemas.microsoft.com/office/powerpoint/2010/main" val="4434824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txBox="1">
            <a:spLocks/>
          </p:cNvSpPr>
          <p:nvPr/>
        </p:nvSpPr>
        <p:spPr bwMode="auto">
          <a:xfrm>
            <a:off x="5537200" y="6332538"/>
            <a:ext cx="3033713"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charset="0"/>
                <a:ea typeface="ＭＳ Ｐゴシック" charset="-128"/>
              </a:defRPr>
            </a:lvl1pPr>
            <a:lvl2pPr marL="37931725" indent="-37474525">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1000" dirty="0">
                <a:solidFill>
                  <a:srgbClr val="FFFFFF"/>
                </a:solidFill>
                <a:latin typeface="Arial" charset="0"/>
              </a:rPr>
              <a:t>Chief Directorate Communication  |  2011.00.00</a:t>
            </a:r>
          </a:p>
        </p:txBody>
      </p:sp>
      <p:sp>
        <p:nvSpPr>
          <p:cNvPr id="15362" name="Title 1"/>
          <p:cNvSpPr>
            <a:spLocks noGrp="1"/>
          </p:cNvSpPr>
          <p:nvPr>
            <p:ph type="title"/>
          </p:nvPr>
        </p:nvSpPr>
        <p:spPr>
          <a:xfrm>
            <a:off x="402772" y="304800"/>
            <a:ext cx="8474528" cy="1066800"/>
          </a:xfrm>
        </p:spPr>
        <p:txBody>
          <a:bodyPr/>
          <a:lstStyle/>
          <a:p>
            <a:pPr eaLnBrk="1" hangingPunct="1"/>
            <a:r>
              <a:rPr lang="en-US" altLang="en-US" sz="3200" b="1" dirty="0" smtClean="0">
                <a:latin typeface="Arial" charset="0"/>
                <a:ea typeface="ＭＳ Ｐゴシック" charset="-128"/>
              </a:rPr>
              <a:t>Definition of Violence &amp; Harassment</a:t>
            </a:r>
            <a:endParaRPr lang="en-US" altLang="en-US" sz="3200" b="1" dirty="0">
              <a:latin typeface="Arial" charset="0"/>
              <a:ea typeface="ＭＳ Ｐゴシック" charset="-128"/>
            </a:endParaRPr>
          </a:p>
        </p:txBody>
      </p:sp>
      <p:sp>
        <p:nvSpPr>
          <p:cNvPr id="15363" name="Content Placeholder 2"/>
          <p:cNvSpPr>
            <a:spLocks noGrp="1"/>
          </p:cNvSpPr>
          <p:nvPr>
            <p:ph idx="1"/>
          </p:nvPr>
        </p:nvSpPr>
        <p:spPr>
          <a:xfrm>
            <a:off x="238125" y="1476375"/>
            <a:ext cx="8639175" cy="5308600"/>
          </a:xfrm>
        </p:spPr>
        <p:txBody>
          <a:bodyPr/>
          <a:lstStyle/>
          <a:p>
            <a:pPr marL="0" lvl="0" indent="0" defTabSz="914400" eaLnBrk="1" fontAlgn="auto" hangingPunct="1">
              <a:spcAft>
                <a:spcPts val="0"/>
              </a:spcAft>
              <a:buClr>
                <a:srgbClr val="F0A22E"/>
              </a:buClr>
              <a:buSzPct val="70000"/>
              <a:buNone/>
            </a:pPr>
            <a:r>
              <a:rPr lang="en-ZA" sz="2000" b="1" i="1" dirty="0" smtClean="0">
                <a:solidFill>
                  <a:prstClr val="black"/>
                </a:solidFill>
                <a:latin typeface="Arial" panose="020B0604020202020204" pitchFamily="34" charset="0"/>
                <a:ea typeface="+mn-ea"/>
                <a:cs typeface="Arial" panose="020B0604020202020204" pitchFamily="34" charset="0"/>
              </a:rPr>
              <a:t>(</a:t>
            </a:r>
            <a:r>
              <a:rPr lang="en-ZA" sz="2000" b="1" i="1" dirty="0">
                <a:solidFill>
                  <a:prstClr val="black"/>
                </a:solidFill>
                <a:latin typeface="Arial" panose="020B0604020202020204" pitchFamily="34" charset="0"/>
                <a:ea typeface="+mn-ea"/>
                <a:cs typeface="Arial" panose="020B0604020202020204" pitchFamily="34" charset="0"/>
              </a:rPr>
              <a:t>a)  Violence and harassment</a:t>
            </a:r>
            <a:r>
              <a:rPr lang="en-ZA" sz="2000" dirty="0">
                <a:solidFill>
                  <a:prstClr val="black"/>
                </a:solidFill>
                <a:latin typeface="Arial" panose="020B0604020202020204" pitchFamily="34" charset="0"/>
                <a:ea typeface="+mn-ea"/>
                <a:cs typeface="Arial" panose="020B0604020202020204" pitchFamily="34" charset="0"/>
              </a:rPr>
              <a:t>’ in the world of work refers to:</a:t>
            </a:r>
          </a:p>
          <a:p>
            <a:pPr lvl="0" defTabSz="914400" eaLnBrk="1" fontAlgn="auto" hangingPunct="1">
              <a:spcAft>
                <a:spcPts val="0"/>
              </a:spcAft>
              <a:buClr>
                <a:srgbClr val="F0A22E"/>
              </a:buClr>
              <a:buSzPct val="70000"/>
              <a:buFont typeface="+mj-lt"/>
              <a:buAutoNum type="alphaLcParenR"/>
            </a:pPr>
            <a:endParaRPr lang="en-ZA" sz="2000" dirty="0">
              <a:solidFill>
                <a:prstClr val="black"/>
              </a:solidFill>
              <a:latin typeface="Arial" panose="020B0604020202020204" pitchFamily="34" charset="0"/>
              <a:ea typeface="+mn-ea"/>
              <a:cs typeface="Arial" panose="020B0604020202020204" pitchFamily="34" charset="0"/>
            </a:endParaRPr>
          </a:p>
          <a:p>
            <a:pPr marL="790575" lvl="0" indent="-431800" defTabSz="914400" eaLnBrk="1" fontAlgn="auto" hangingPunct="1">
              <a:lnSpc>
                <a:spcPct val="150000"/>
              </a:lnSpc>
              <a:spcAft>
                <a:spcPts val="0"/>
              </a:spcAft>
              <a:buClr>
                <a:srgbClr val="F0A22E"/>
              </a:buClr>
              <a:buSzPct val="87000"/>
              <a:buFont typeface="Wingdings" panose="05000000000000000000" pitchFamily="2" charset="2"/>
              <a:buChar char="§"/>
            </a:pPr>
            <a:r>
              <a:rPr lang="en-ZA" sz="2000" dirty="0">
                <a:solidFill>
                  <a:prstClr val="black"/>
                </a:solidFill>
                <a:latin typeface="Arial" panose="020B0604020202020204" pitchFamily="34" charset="0"/>
                <a:ea typeface="+mn-ea"/>
                <a:cs typeface="Arial" panose="020B0604020202020204" pitchFamily="34" charset="0"/>
              </a:rPr>
              <a:t>A </a:t>
            </a:r>
            <a:r>
              <a:rPr lang="en-ZA" sz="2000" b="1" dirty="0">
                <a:solidFill>
                  <a:prstClr val="black"/>
                </a:solidFill>
                <a:latin typeface="Arial" panose="020B0604020202020204" pitchFamily="34" charset="0"/>
                <a:ea typeface="+mn-ea"/>
                <a:cs typeface="Arial" panose="020B0604020202020204" pitchFamily="34" charset="0"/>
              </a:rPr>
              <a:t>range of unacceptable behaviours and practices</a:t>
            </a:r>
            <a:r>
              <a:rPr lang="en-ZA" sz="2000" dirty="0">
                <a:solidFill>
                  <a:prstClr val="black"/>
                </a:solidFill>
                <a:latin typeface="Arial" panose="020B0604020202020204" pitchFamily="34" charset="0"/>
                <a:ea typeface="+mn-ea"/>
                <a:cs typeface="Arial" panose="020B0604020202020204" pitchFamily="34" charset="0"/>
              </a:rPr>
              <a:t>, or </a:t>
            </a:r>
            <a:r>
              <a:rPr lang="en-ZA" sz="2000" b="1" dirty="0">
                <a:solidFill>
                  <a:prstClr val="black"/>
                </a:solidFill>
                <a:latin typeface="Arial" panose="020B0604020202020204" pitchFamily="34" charset="0"/>
                <a:ea typeface="+mn-ea"/>
                <a:cs typeface="Arial" panose="020B0604020202020204" pitchFamily="34" charset="0"/>
              </a:rPr>
              <a:t>threats</a:t>
            </a:r>
            <a:endParaRPr lang="en-ZA" sz="2000" dirty="0">
              <a:solidFill>
                <a:prstClr val="black"/>
              </a:solidFill>
              <a:latin typeface="Arial" panose="020B0604020202020204" pitchFamily="34" charset="0"/>
              <a:ea typeface="+mn-ea"/>
              <a:cs typeface="Arial" panose="020B0604020202020204" pitchFamily="34" charset="0"/>
            </a:endParaRPr>
          </a:p>
          <a:p>
            <a:pPr marL="790575" lvl="0" indent="-431800" defTabSz="914400" eaLnBrk="1" fontAlgn="auto" hangingPunct="1">
              <a:lnSpc>
                <a:spcPct val="150000"/>
              </a:lnSpc>
              <a:spcAft>
                <a:spcPts val="0"/>
              </a:spcAft>
              <a:buClr>
                <a:srgbClr val="F0A22E"/>
              </a:buClr>
              <a:buSzPct val="87000"/>
              <a:buFont typeface="Wingdings" panose="05000000000000000000" pitchFamily="2" charset="2"/>
              <a:buChar char="§"/>
            </a:pPr>
            <a:r>
              <a:rPr lang="en-ZA" sz="2000" dirty="0">
                <a:solidFill>
                  <a:prstClr val="black"/>
                </a:solidFill>
                <a:latin typeface="Arial" panose="020B0604020202020204" pitchFamily="34" charset="0"/>
                <a:ea typeface="+mn-ea"/>
                <a:cs typeface="Arial" panose="020B0604020202020204" pitchFamily="34" charset="0"/>
              </a:rPr>
              <a:t>Whether a </a:t>
            </a:r>
            <a:r>
              <a:rPr lang="en-ZA" sz="2000" b="1" dirty="0">
                <a:solidFill>
                  <a:prstClr val="black"/>
                </a:solidFill>
                <a:latin typeface="Arial" panose="020B0604020202020204" pitchFamily="34" charset="0"/>
                <a:ea typeface="+mn-ea"/>
                <a:cs typeface="Arial" panose="020B0604020202020204" pitchFamily="34" charset="0"/>
              </a:rPr>
              <a:t>single occurrence or repeated</a:t>
            </a:r>
            <a:r>
              <a:rPr lang="en-ZA" sz="2000" dirty="0">
                <a:solidFill>
                  <a:prstClr val="black"/>
                </a:solidFill>
                <a:latin typeface="Arial" panose="020B0604020202020204" pitchFamily="34" charset="0"/>
                <a:ea typeface="+mn-ea"/>
                <a:cs typeface="Arial" panose="020B0604020202020204" pitchFamily="34" charset="0"/>
              </a:rPr>
              <a:t>, </a:t>
            </a:r>
          </a:p>
          <a:p>
            <a:pPr marL="790575" lvl="0" indent="-431800" defTabSz="914400" eaLnBrk="1" fontAlgn="auto" hangingPunct="1">
              <a:lnSpc>
                <a:spcPct val="150000"/>
              </a:lnSpc>
              <a:spcAft>
                <a:spcPts val="0"/>
              </a:spcAft>
              <a:buClr>
                <a:srgbClr val="F0A22E"/>
              </a:buClr>
              <a:buSzPct val="87000"/>
              <a:buFont typeface="Wingdings" panose="05000000000000000000" pitchFamily="2" charset="2"/>
              <a:buChar char="§"/>
            </a:pPr>
            <a:r>
              <a:rPr lang="en-ZA" sz="2000" dirty="0">
                <a:solidFill>
                  <a:prstClr val="black"/>
                </a:solidFill>
                <a:latin typeface="Arial" panose="020B0604020202020204" pitchFamily="34" charset="0"/>
                <a:ea typeface="+mn-ea"/>
                <a:cs typeface="Arial" panose="020B0604020202020204" pitchFamily="34" charset="0"/>
              </a:rPr>
              <a:t>That aim at , result in, or are likely to result in </a:t>
            </a:r>
            <a:r>
              <a:rPr lang="en-ZA" sz="2000" b="1" dirty="0">
                <a:solidFill>
                  <a:prstClr val="black"/>
                </a:solidFill>
                <a:latin typeface="Arial" panose="020B0604020202020204" pitchFamily="34" charset="0"/>
                <a:ea typeface="+mn-ea"/>
                <a:cs typeface="Arial" panose="020B0604020202020204" pitchFamily="34" charset="0"/>
              </a:rPr>
              <a:t>physical</a:t>
            </a:r>
            <a:r>
              <a:rPr lang="en-ZA" sz="2000" dirty="0">
                <a:solidFill>
                  <a:prstClr val="black"/>
                </a:solidFill>
                <a:latin typeface="Arial" panose="020B0604020202020204" pitchFamily="34" charset="0"/>
                <a:ea typeface="+mn-ea"/>
                <a:cs typeface="Arial" panose="020B0604020202020204" pitchFamily="34" charset="0"/>
              </a:rPr>
              <a:t>, </a:t>
            </a:r>
            <a:r>
              <a:rPr lang="en-ZA" sz="2000" b="1" dirty="0">
                <a:solidFill>
                  <a:prstClr val="black"/>
                </a:solidFill>
                <a:latin typeface="Arial" panose="020B0604020202020204" pitchFamily="34" charset="0"/>
                <a:ea typeface="+mn-ea"/>
                <a:cs typeface="Arial" panose="020B0604020202020204" pitchFamily="34" charset="0"/>
              </a:rPr>
              <a:t>psychological</a:t>
            </a:r>
            <a:r>
              <a:rPr lang="en-ZA" sz="2000" dirty="0">
                <a:solidFill>
                  <a:prstClr val="black"/>
                </a:solidFill>
                <a:latin typeface="Arial" panose="020B0604020202020204" pitchFamily="34" charset="0"/>
                <a:ea typeface="+mn-ea"/>
                <a:cs typeface="Arial" panose="020B0604020202020204" pitchFamily="34" charset="0"/>
              </a:rPr>
              <a:t>, </a:t>
            </a:r>
            <a:r>
              <a:rPr lang="en-ZA" sz="2000" b="1" dirty="0">
                <a:solidFill>
                  <a:prstClr val="black"/>
                </a:solidFill>
                <a:latin typeface="Arial" panose="020B0604020202020204" pitchFamily="34" charset="0"/>
                <a:ea typeface="+mn-ea"/>
                <a:cs typeface="Arial" panose="020B0604020202020204" pitchFamily="34" charset="0"/>
              </a:rPr>
              <a:t>sexual</a:t>
            </a:r>
            <a:r>
              <a:rPr lang="en-ZA" sz="2000" dirty="0">
                <a:solidFill>
                  <a:prstClr val="black"/>
                </a:solidFill>
                <a:latin typeface="Arial" panose="020B0604020202020204" pitchFamily="34" charset="0"/>
                <a:ea typeface="+mn-ea"/>
                <a:cs typeface="Arial" panose="020B0604020202020204" pitchFamily="34" charset="0"/>
              </a:rPr>
              <a:t> or </a:t>
            </a:r>
            <a:r>
              <a:rPr lang="en-ZA" sz="2000" b="1" dirty="0">
                <a:solidFill>
                  <a:prstClr val="black"/>
                </a:solidFill>
                <a:latin typeface="Arial" panose="020B0604020202020204" pitchFamily="34" charset="0"/>
                <a:ea typeface="+mn-ea"/>
                <a:cs typeface="Arial" panose="020B0604020202020204" pitchFamily="34" charset="0"/>
              </a:rPr>
              <a:t>economic harm</a:t>
            </a:r>
            <a:r>
              <a:rPr lang="en-ZA" sz="2000" dirty="0">
                <a:solidFill>
                  <a:prstClr val="black"/>
                </a:solidFill>
                <a:latin typeface="Arial" panose="020B0604020202020204" pitchFamily="34" charset="0"/>
                <a:ea typeface="+mn-ea"/>
                <a:cs typeface="Arial" panose="020B0604020202020204" pitchFamily="34" charset="0"/>
              </a:rPr>
              <a:t>, and </a:t>
            </a:r>
            <a:r>
              <a:rPr lang="en-ZA" sz="2000" b="1" dirty="0">
                <a:solidFill>
                  <a:prstClr val="black"/>
                </a:solidFill>
                <a:latin typeface="Arial" panose="020B0604020202020204" pitchFamily="34" charset="0"/>
                <a:ea typeface="+mn-ea"/>
                <a:cs typeface="Arial" panose="020B0604020202020204" pitchFamily="34" charset="0"/>
              </a:rPr>
              <a:t>includes gender-based violence and harassment</a:t>
            </a:r>
            <a:r>
              <a:rPr lang="en-ZA" sz="2000" dirty="0">
                <a:solidFill>
                  <a:prstClr val="black"/>
                </a:solidFill>
                <a:latin typeface="Arial" panose="020B0604020202020204" pitchFamily="34" charset="0"/>
                <a:ea typeface="+mn-ea"/>
                <a:cs typeface="Arial" panose="020B0604020202020204" pitchFamily="34" charset="0"/>
              </a:rPr>
              <a:t>.</a:t>
            </a:r>
          </a:p>
          <a:p>
            <a:pPr marL="0" lvl="0" indent="0" defTabSz="914400" eaLnBrk="1" fontAlgn="auto" hangingPunct="1">
              <a:spcAft>
                <a:spcPts val="0"/>
              </a:spcAft>
              <a:buClr>
                <a:srgbClr val="F0A22E"/>
              </a:buClr>
              <a:buSzPct val="70000"/>
              <a:buNone/>
            </a:pPr>
            <a:endParaRPr lang="en-ZA" sz="2000" dirty="0">
              <a:solidFill>
                <a:prstClr val="black"/>
              </a:solidFill>
              <a:latin typeface="Arial" panose="020B0604020202020204" pitchFamily="34" charset="0"/>
              <a:ea typeface="+mn-ea"/>
              <a:cs typeface="Arial" panose="020B0604020202020204" pitchFamily="34" charset="0"/>
            </a:endParaRPr>
          </a:p>
          <a:p>
            <a:pPr marL="447675" lvl="0" indent="-447675" defTabSz="914400" eaLnBrk="1" fontAlgn="auto" hangingPunct="1">
              <a:spcAft>
                <a:spcPts val="0"/>
              </a:spcAft>
              <a:buClr>
                <a:srgbClr val="F0A22E"/>
              </a:buClr>
              <a:buSzPct val="70000"/>
              <a:buNone/>
            </a:pPr>
            <a:r>
              <a:rPr lang="en-ZA" sz="2000" b="1" dirty="0">
                <a:solidFill>
                  <a:prstClr val="black"/>
                </a:solidFill>
                <a:latin typeface="Arial" panose="020B0604020202020204" pitchFamily="34" charset="0"/>
                <a:ea typeface="+mn-ea"/>
                <a:cs typeface="Arial" panose="020B0604020202020204" pitchFamily="34" charset="0"/>
              </a:rPr>
              <a:t>(b)  </a:t>
            </a:r>
            <a:r>
              <a:rPr lang="en-ZA" sz="2000" dirty="0" smtClean="0">
                <a:solidFill>
                  <a:prstClr val="black"/>
                </a:solidFill>
                <a:latin typeface="Arial" panose="020B0604020202020204" pitchFamily="34" charset="0"/>
                <a:ea typeface="+mn-ea"/>
                <a:cs typeface="Arial" panose="020B0604020202020204" pitchFamily="34" charset="0"/>
              </a:rPr>
              <a:t>ILO Convention prescribe that national </a:t>
            </a:r>
            <a:r>
              <a:rPr lang="en-ZA" sz="2000" dirty="0">
                <a:solidFill>
                  <a:prstClr val="black"/>
                </a:solidFill>
                <a:latin typeface="Arial" panose="020B0604020202020204" pitchFamily="34" charset="0"/>
                <a:ea typeface="+mn-ea"/>
                <a:cs typeface="Arial" panose="020B0604020202020204" pitchFamily="34" charset="0"/>
              </a:rPr>
              <a:t>laws and regulations </a:t>
            </a:r>
            <a:r>
              <a:rPr lang="en-ZA" sz="2000" u="sng" dirty="0">
                <a:solidFill>
                  <a:prstClr val="black"/>
                </a:solidFill>
                <a:latin typeface="Arial" panose="020B0604020202020204" pitchFamily="34" charset="0"/>
                <a:ea typeface="+mn-ea"/>
                <a:cs typeface="Arial" panose="020B0604020202020204" pitchFamily="34" charset="0"/>
              </a:rPr>
              <a:t>may</a:t>
            </a:r>
            <a:r>
              <a:rPr lang="en-ZA" sz="2000" dirty="0">
                <a:solidFill>
                  <a:prstClr val="black"/>
                </a:solidFill>
                <a:latin typeface="Arial" panose="020B0604020202020204" pitchFamily="34" charset="0"/>
                <a:ea typeface="+mn-ea"/>
                <a:cs typeface="Arial" panose="020B0604020202020204" pitchFamily="34" charset="0"/>
              </a:rPr>
              <a:t> provide for a </a:t>
            </a:r>
            <a:r>
              <a:rPr lang="en-ZA" sz="2000" b="1" u="sng" dirty="0">
                <a:solidFill>
                  <a:prstClr val="black"/>
                </a:solidFill>
                <a:latin typeface="Arial" panose="020B0604020202020204" pitchFamily="34" charset="0"/>
                <a:ea typeface="+mn-ea"/>
                <a:cs typeface="Arial" panose="020B0604020202020204" pitchFamily="34" charset="0"/>
              </a:rPr>
              <a:t>single concept </a:t>
            </a:r>
            <a:r>
              <a:rPr lang="en-ZA" sz="2000" dirty="0">
                <a:solidFill>
                  <a:prstClr val="black"/>
                </a:solidFill>
                <a:latin typeface="Arial" panose="020B0604020202020204" pitchFamily="34" charset="0"/>
                <a:ea typeface="+mn-ea"/>
                <a:cs typeface="Arial" panose="020B0604020202020204" pitchFamily="34" charset="0"/>
              </a:rPr>
              <a:t>or </a:t>
            </a:r>
            <a:r>
              <a:rPr lang="en-ZA" sz="2000" b="1" u="sng" dirty="0">
                <a:solidFill>
                  <a:prstClr val="black"/>
                </a:solidFill>
                <a:latin typeface="Arial" panose="020B0604020202020204" pitchFamily="34" charset="0"/>
                <a:ea typeface="+mn-ea"/>
                <a:cs typeface="Arial" panose="020B0604020202020204" pitchFamily="34" charset="0"/>
              </a:rPr>
              <a:t>separate </a:t>
            </a:r>
            <a:r>
              <a:rPr lang="en-ZA" sz="2000" b="1" u="sng" dirty="0" smtClean="0">
                <a:solidFill>
                  <a:prstClr val="black"/>
                </a:solidFill>
                <a:latin typeface="Arial" panose="020B0604020202020204" pitchFamily="34" charset="0"/>
                <a:ea typeface="+mn-ea"/>
                <a:cs typeface="Arial" panose="020B0604020202020204" pitchFamily="34" charset="0"/>
              </a:rPr>
              <a:t>concepts </a:t>
            </a:r>
            <a:r>
              <a:rPr lang="en-ZA" sz="2000" dirty="0" smtClean="0">
                <a:solidFill>
                  <a:prstClr val="black"/>
                </a:solidFill>
                <a:latin typeface="Arial" panose="020B0604020202020204" pitchFamily="34" charset="0"/>
                <a:ea typeface="+mn-ea"/>
                <a:cs typeface="Arial" panose="020B0604020202020204" pitchFamily="34" charset="0"/>
              </a:rPr>
              <a:t>taking into consideration the national circumstances.</a:t>
            </a:r>
            <a:endParaRPr lang="en-ZA" sz="2000" dirty="0">
              <a:solidFill>
                <a:prstClr val="black"/>
              </a:solidFill>
              <a:latin typeface="Arial" panose="020B0604020202020204" pitchFamily="34" charset="0"/>
              <a:ea typeface="+mn-ea"/>
              <a:cs typeface="Arial" panose="020B0604020202020204" pitchFamily="34" charset="0"/>
            </a:endParaRPr>
          </a:p>
          <a:p>
            <a:pPr eaLnBrk="1" hangingPunct="1">
              <a:buFont typeface="Arial" charset="0"/>
              <a:buNone/>
            </a:pPr>
            <a:endParaRPr lang="en-GB" altLang="en-US" sz="1500" dirty="0">
              <a:solidFill>
                <a:srgbClr val="404040"/>
              </a:solidFill>
              <a:latin typeface="Arial" charset="0"/>
              <a:ea typeface="ＭＳ Ｐゴシック" charset="-128"/>
            </a:endParaRPr>
          </a:p>
        </p:txBody>
      </p:sp>
      <p:sp>
        <p:nvSpPr>
          <p:cNvPr id="3" name="Slide Number Placeholder 2"/>
          <p:cNvSpPr>
            <a:spLocks noGrp="1"/>
          </p:cNvSpPr>
          <p:nvPr>
            <p:ph type="sldNum" sz="quarter" idx="12"/>
          </p:nvPr>
        </p:nvSpPr>
        <p:spPr/>
        <p:txBody>
          <a:bodyPr/>
          <a:lstStyle/>
          <a:p>
            <a:pPr>
              <a:defRPr/>
            </a:pPr>
            <a:fld id="{8CEAC414-3863-0A4F-922A-7C0CD46505DF}" type="slidenum">
              <a:rPr lang="en-US" altLang="en-US" smtClean="0"/>
              <a:pPr>
                <a:defRPr/>
              </a:pPr>
              <a:t>4</a:t>
            </a:fld>
            <a:endParaRPr lang="en-US" alt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ZA" sz="4400" dirty="0" smtClean="0">
                <a:latin typeface="Arial" panose="020B0604020202020204" pitchFamily="34" charset="0"/>
                <a:cs typeface="Arial" panose="020B0604020202020204" pitchFamily="34" charset="0"/>
              </a:rPr>
              <a:t>PROCEDURAL ISSUES</a:t>
            </a:r>
            <a:endParaRPr lang="en-ZA" sz="4400" dirty="0">
              <a:latin typeface="Arial" panose="020B0604020202020204" pitchFamily="34" charset="0"/>
              <a:cs typeface="Arial" panose="020B0604020202020204" pitchFamily="34" charset="0"/>
            </a:endParaRPr>
          </a:p>
        </p:txBody>
      </p:sp>
      <p:sp>
        <p:nvSpPr>
          <p:cNvPr id="7" name="Text Placeholder 6"/>
          <p:cNvSpPr>
            <a:spLocks noGrp="1"/>
          </p:cNvSpPr>
          <p:nvPr>
            <p:ph type="body" idx="1"/>
          </p:nvPr>
        </p:nvSpPr>
        <p:spPr>
          <a:xfrm>
            <a:off x="722313" y="2266951"/>
            <a:ext cx="7772400" cy="1285874"/>
          </a:xfrm>
        </p:spPr>
        <p:txBody>
          <a:bodyPr/>
          <a:lstStyle/>
          <a:p>
            <a:pPr algn="ctr"/>
            <a:r>
              <a:rPr lang="en-ZA" sz="4400" b="1" dirty="0" smtClean="0">
                <a:solidFill>
                  <a:schemeClr val="tx1"/>
                </a:solidFill>
                <a:latin typeface="Arial" panose="020B0604020202020204" pitchFamily="34" charset="0"/>
                <a:cs typeface="Arial" panose="020B0604020202020204" pitchFamily="34" charset="0"/>
              </a:rPr>
              <a:t>PART:  II</a:t>
            </a:r>
            <a:endParaRPr lang="en-ZA" sz="4400" b="1"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6553200" y="5768976"/>
            <a:ext cx="1941513" cy="952500"/>
          </a:xfrm>
        </p:spPr>
        <p:txBody>
          <a:bodyPr/>
          <a:lstStyle/>
          <a:p>
            <a:pPr>
              <a:defRPr/>
            </a:pPr>
            <a:fld id="{AC70350D-EA4B-4993-AABE-8E6C381AE3F7}" type="slidenum">
              <a:rPr lang="en-US" altLang="en-US" smtClean="0"/>
              <a:pPr>
                <a:defRPr/>
              </a:pPr>
              <a:t>40</a:t>
            </a:fld>
            <a:endParaRPr lang="en-US" altLang="en-US" dirty="0"/>
          </a:p>
        </p:txBody>
      </p:sp>
    </p:spTree>
    <p:extLst>
      <p:ext uri="{BB962C8B-B14F-4D97-AF65-F5344CB8AC3E}">
        <p14:creationId xmlns:p14="http://schemas.microsoft.com/office/powerpoint/2010/main" val="11759830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399" y="274638"/>
            <a:ext cx="8334375" cy="1143000"/>
          </a:xfrm>
        </p:spPr>
        <p:txBody>
          <a:bodyPr/>
          <a:lstStyle/>
          <a:p>
            <a:r>
              <a:rPr lang="en-ZA" sz="2800" b="1" dirty="0" smtClean="0">
                <a:latin typeface="Arial" panose="020B0604020202020204" pitchFamily="34" charset="0"/>
                <a:cs typeface="Arial" panose="020B0604020202020204" pitchFamily="34" charset="0"/>
              </a:rPr>
              <a:t/>
            </a:r>
            <a:br>
              <a:rPr lang="en-ZA" sz="2800" b="1" dirty="0" smtClean="0">
                <a:latin typeface="Arial" panose="020B0604020202020204" pitchFamily="34" charset="0"/>
                <a:cs typeface="Arial" panose="020B0604020202020204" pitchFamily="34" charset="0"/>
              </a:rPr>
            </a:br>
            <a:r>
              <a:rPr lang="en-ZA" sz="2800" b="1" dirty="0" smtClean="0">
                <a:latin typeface="Arial" panose="020B0604020202020204" pitchFamily="34" charset="0"/>
                <a:cs typeface="Arial" panose="020B0604020202020204" pitchFamily="34" charset="0"/>
              </a:rPr>
              <a:t>Guiding </a:t>
            </a:r>
            <a:r>
              <a:rPr lang="en-ZA" sz="2800" b="1" dirty="0">
                <a:latin typeface="Arial" panose="020B0604020202020204" pitchFamily="34" charset="0"/>
                <a:cs typeface="Arial" panose="020B0604020202020204" pitchFamily="34" charset="0"/>
              </a:rPr>
              <a:t>principles on the prevention, elimination and management of harassment</a:t>
            </a:r>
            <a:r>
              <a:rPr lang="en-ZA" b="1" dirty="0"/>
              <a:t/>
            </a:r>
            <a:br>
              <a:rPr lang="en-ZA" b="1" dirty="0"/>
            </a:br>
            <a:endParaRPr lang="en-ZA" dirty="0"/>
          </a:p>
        </p:txBody>
      </p:sp>
      <p:sp>
        <p:nvSpPr>
          <p:cNvPr id="3" name="Content Placeholder 2"/>
          <p:cNvSpPr>
            <a:spLocks noGrp="1"/>
          </p:cNvSpPr>
          <p:nvPr>
            <p:ph idx="1"/>
          </p:nvPr>
        </p:nvSpPr>
        <p:spPr>
          <a:xfrm>
            <a:off x="238125" y="1417638"/>
            <a:ext cx="8905875" cy="5303837"/>
          </a:xfrm>
        </p:spPr>
        <p:txBody>
          <a:bodyPr/>
          <a:lstStyle/>
          <a:p>
            <a:r>
              <a:rPr lang="en-ZA" sz="1600" dirty="0">
                <a:latin typeface="Arial" panose="020B0604020202020204" pitchFamily="34" charset="0"/>
                <a:cs typeface="Arial" panose="020B0604020202020204" pitchFamily="34" charset="0"/>
              </a:rPr>
              <a:t>Employers are under obligation in terms of </a:t>
            </a:r>
            <a:r>
              <a:rPr lang="en-ZA" sz="1600" b="1" dirty="0">
                <a:latin typeface="Arial" panose="020B0604020202020204" pitchFamily="34" charset="0"/>
                <a:cs typeface="Arial" panose="020B0604020202020204" pitchFamily="34" charset="0"/>
              </a:rPr>
              <a:t>Section 60 of the Act </a:t>
            </a:r>
            <a:r>
              <a:rPr lang="en-ZA" sz="1600" dirty="0">
                <a:latin typeface="Arial" panose="020B0604020202020204" pitchFamily="34" charset="0"/>
                <a:cs typeface="Arial" panose="020B0604020202020204" pitchFamily="34" charset="0"/>
              </a:rPr>
              <a:t>to take proactive and remedial steps to prevent all forms of harassment in the </a:t>
            </a:r>
            <a:r>
              <a:rPr lang="en-ZA" sz="1600" dirty="0" smtClean="0">
                <a:latin typeface="Arial" panose="020B0604020202020204" pitchFamily="34" charset="0"/>
                <a:cs typeface="Arial" panose="020B0604020202020204" pitchFamily="34" charset="0"/>
              </a:rPr>
              <a:t>workplace.</a:t>
            </a:r>
          </a:p>
          <a:p>
            <a:pPr marL="0" indent="0">
              <a:buNone/>
            </a:pPr>
            <a:endParaRPr lang="en-ZA" sz="1600" dirty="0" smtClean="0">
              <a:latin typeface="Arial" panose="020B0604020202020204" pitchFamily="34" charset="0"/>
              <a:cs typeface="Arial" panose="020B0604020202020204" pitchFamily="34" charset="0"/>
            </a:endParaRPr>
          </a:p>
          <a:p>
            <a:r>
              <a:rPr lang="en-ZA" sz="1600" dirty="0" smtClean="0">
                <a:latin typeface="Arial" panose="020B0604020202020204" pitchFamily="34" charset="0"/>
                <a:cs typeface="Arial" panose="020B0604020202020204" pitchFamily="34" charset="0"/>
              </a:rPr>
              <a:t>Employers </a:t>
            </a:r>
            <a:r>
              <a:rPr lang="en-ZA" sz="1600" dirty="0">
                <a:latin typeface="Arial" panose="020B0604020202020204" pitchFamily="34" charset="0"/>
                <a:cs typeface="Arial" panose="020B0604020202020204" pitchFamily="34" charset="0"/>
              </a:rPr>
              <a:t>should create and maintain a working environment in which the </a:t>
            </a:r>
            <a:r>
              <a:rPr lang="en-ZA" sz="1600" b="1" dirty="0">
                <a:latin typeface="Arial" panose="020B0604020202020204" pitchFamily="34" charset="0"/>
                <a:cs typeface="Arial" panose="020B0604020202020204" pitchFamily="34" charset="0"/>
              </a:rPr>
              <a:t>dignity of employees are respected</a:t>
            </a:r>
            <a:r>
              <a:rPr lang="en-ZA" sz="1600" dirty="0">
                <a:latin typeface="Arial" panose="020B0604020202020204" pitchFamily="34" charset="0"/>
                <a:cs typeface="Arial" panose="020B0604020202020204" pitchFamily="34" charset="0"/>
              </a:rPr>
              <a:t>. </a:t>
            </a:r>
            <a:r>
              <a:rPr lang="en-ZA" sz="1600" dirty="0" smtClean="0">
                <a:latin typeface="Arial" panose="020B0604020202020204" pitchFamily="34" charset="0"/>
                <a:cs typeface="Arial" panose="020B0604020202020204" pitchFamily="34" charset="0"/>
              </a:rPr>
              <a:t>Implementing </a:t>
            </a:r>
            <a:r>
              <a:rPr lang="en-ZA" sz="1600" dirty="0">
                <a:latin typeface="Arial" panose="020B0604020202020204" pitchFamily="34" charset="0"/>
                <a:cs typeface="Arial" panose="020B0604020202020204" pitchFamily="34" charset="0"/>
              </a:rPr>
              <a:t>the following guidelines can assist in achieving these ends: </a:t>
            </a:r>
            <a:endParaRPr lang="en-ZA" sz="1600" dirty="0" smtClean="0">
              <a:latin typeface="Arial" panose="020B0604020202020204" pitchFamily="34" charset="0"/>
              <a:cs typeface="Arial" panose="020B0604020202020204" pitchFamily="34" charset="0"/>
            </a:endParaRPr>
          </a:p>
          <a:p>
            <a:pPr marL="0" indent="0">
              <a:buNone/>
            </a:pPr>
            <a:r>
              <a:rPr lang="en-ZA" sz="1600" dirty="0" smtClean="0">
                <a:latin typeface="Arial" panose="020B0604020202020204" pitchFamily="34" charset="0"/>
                <a:cs typeface="Arial" panose="020B0604020202020204" pitchFamily="34" charset="0"/>
              </a:rPr>
              <a:t>  </a:t>
            </a:r>
            <a:endParaRPr lang="en-ZA" sz="1600" dirty="0">
              <a:latin typeface="Arial" panose="020B0604020202020204" pitchFamily="34" charset="0"/>
              <a:cs typeface="Arial" panose="020B0604020202020204" pitchFamily="34" charset="0"/>
            </a:endParaRPr>
          </a:p>
          <a:p>
            <a:pPr marL="714375" indent="-352425">
              <a:buFont typeface="Wingdings" panose="05000000000000000000" pitchFamily="2" charset="2"/>
              <a:buChar char="ü"/>
            </a:pPr>
            <a:r>
              <a:rPr lang="en-ZA" sz="1600" dirty="0" smtClean="0">
                <a:latin typeface="Arial" panose="020B0604020202020204" pitchFamily="34" charset="0"/>
                <a:cs typeface="Arial" panose="020B0604020202020204" pitchFamily="34" charset="0"/>
              </a:rPr>
              <a:t>Employers/management and employees are required to </a:t>
            </a:r>
            <a:r>
              <a:rPr lang="en-ZA" sz="1600" b="1" dirty="0" smtClean="0">
                <a:latin typeface="Arial" panose="020B0604020202020204" pitchFamily="34" charset="0"/>
                <a:cs typeface="Arial" panose="020B0604020202020204" pitchFamily="34" charset="0"/>
              </a:rPr>
              <a:t>refrain from committing   harassment</a:t>
            </a:r>
            <a:r>
              <a:rPr lang="en-ZA" sz="1600" dirty="0">
                <a:latin typeface="Arial" panose="020B0604020202020204" pitchFamily="34" charset="0"/>
                <a:cs typeface="Arial" panose="020B0604020202020204" pitchFamily="34" charset="0"/>
              </a:rPr>
              <a:t> </a:t>
            </a:r>
            <a:r>
              <a:rPr lang="en-ZA" sz="1600" dirty="0" smtClean="0">
                <a:latin typeface="Arial" panose="020B0604020202020204" pitchFamily="34" charset="0"/>
                <a:cs typeface="Arial" panose="020B0604020202020204" pitchFamily="34" charset="0"/>
              </a:rPr>
              <a:t>to create </a:t>
            </a:r>
            <a:r>
              <a:rPr lang="en-ZA" sz="1600" dirty="0">
                <a:latin typeface="Arial" panose="020B0604020202020204" pitchFamily="34" charset="0"/>
                <a:cs typeface="Arial" panose="020B0604020202020204" pitchFamily="34" charset="0"/>
              </a:rPr>
              <a:t>and </a:t>
            </a:r>
            <a:r>
              <a:rPr lang="en-ZA" sz="1600" dirty="0" smtClean="0">
                <a:latin typeface="Arial" panose="020B0604020202020204" pitchFamily="34" charset="0"/>
                <a:cs typeface="Arial" panose="020B0604020202020204" pitchFamily="34" charset="0"/>
              </a:rPr>
              <a:t>maintain </a:t>
            </a:r>
            <a:r>
              <a:rPr lang="en-ZA" sz="1600" dirty="0">
                <a:latin typeface="Arial" panose="020B0604020202020204" pitchFamily="34" charset="0"/>
                <a:cs typeface="Arial" panose="020B0604020202020204" pitchFamily="34" charset="0"/>
              </a:rPr>
              <a:t>a working environment in which harassment is </a:t>
            </a:r>
            <a:r>
              <a:rPr lang="en-ZA" sz="1600" b="1" dirty="0">
                <a:latin typeface="Arial" panose="020B0604020202020204" pitchFamily="34" charset="0"/>
                <a:cs typeface="Arial" panose="020B0604020202020204" pitchFamily="34" charset="0"/>
              </a:rPr>
              <a:t>unacceptable</a:t>
            </a:r>
            <a:r>
              <a:rPr lang="en-ZA" sz="1600" dirty="0">
                <a:latin typeface="Arial" panose="020B0604020202020204" pitchFamily="34" charset="0"/>
                <a:cs typeface="Arial" panose="020B0604020202020204" pitchFamily="34" charset="0"/>
              </a:rPr>
              <a:t>. </a:t>
            </a:r>
            <a:endParaRPr lang="en-ZA" sz="1600" dirty="0" smtClean="0">
              <a:latin typeface="Arial" panose="020B0604020202020204" pitchFamily="34" charset="0"/>
              <a:cs typeface="Arial" panose="020B0604020202020204" pitchFamily="34" charset="0"/>
            </a:endParaRPr>
          </a:p>
          <a:p>
            <a:pPr marL="361950" indent="0">
              <a:buNone/>
            </a:pPr>
            <a:endParaRPr lang="en-ZA" sz="1600" dirty="0" smtClean="0">
              <a:latin typeface="Arial" panose="020B0604020202020204" pitchFamily="34" charset="0"/>
              <a:cs typeface="Arial" panose="020B0604020202020204" pitchFamily="34" charset="0"/>
            </a:endParaRPr>
          </a:p>
          <a:p>
            <a:pPr marL="714375" lvl="2" indent="-352425">
              <a:buFont typeface="Wingdings" panose="05000000000000000000" pitchFamily="2" charset="2"/>
              <a:buChar char="ü"/>
            </a:pPr>
            <a:r>
              <a:rPr lang="en-ZA" sz="1600" dirty="0" smtClean="0">
                <a:latin typeface="Arial" panose="020B0604020202020204" pitchFamily="34" charset="0"/>
                <a:cs typeface="Arial" panose="020B0604020202020204" pitchFamily="34" charset="0"/>
              </a:rPr>
              <a:t>Employers/management </a:t>
            </a:r>
            <a:r>
              <a:rPr lang="en-ZA" sz="1600" dirty="0">
                <a:latin typeface="Arial" panose="020B0604020202020204" pitchFamily="34" charset="0"/>
                <a:cs typeface="Arial" panose="020B0604020202020204" pitchFamily="34" charset="0"/>
              </a:rPr>
              <a:t>should attempt to ensure that persons such as </a:t>
            </a:r>
            <a:r>
              <a:rPr lang="en-ZA" sz="1600" b="1" dirty="0">
                <a:latin typeface="Arial" panose="020B0604020202020204" pitchFamily="34" charset="0"/>
                <a:cs typeface="Arial" panose="020B0604020202020204" pitchFamily="34" charset="0"/>
              </a:rPr>
              <a:t>customers</a:t>
            </a:r>
            <a:r>
              <a:rPr lang="en-ZA" sz="1600" dirty="0">
                <a:latin typeface="Arial" panose="020B0604020202020204" pitchFamily="34" charset="0"/>
                <a:cs typeface="Arial" panose="020B0604020202020204" pitchFamily="34" charset="0"/>
              </a:rPr>
              <a:t>, </a:t>
            </a:r>
            <a:r>
              <a:rPr lang="en-ZA" sz="1600" b="1" dirty="0">
                <a:latin typeface="Arial" panose="020B0604020202020204" pitchFamily="34" charset="0"/>
                <a:cs typeface="Arial" panose="020B0604020202020204" pitchFamily="34" charset="0"/>
              </a:rPr>
              <a:t>suppliers, job applicants and others </a:t>
            </a:r>
            <a:r>
              <a:rPr lang="en-ZA" sz="1600" dirty="0">
                <a:latin typeface="Arial" panose="020B0604020202020204" pitchFamily="34" charset="0"/>
                <a:cs typeface="Arial" panose="020B0604020202020204" pitchFamily="34" charset="0"/>
              </a:rPr>
              <a:t>who have dealings with the business are not subjected to harassment by its employees or any person representing the employer</a:t>
            </a:r>
            <a:r>
              <a:rPr lang="en-ZA" sz="1600" dirty="0" smtClean="0">
                <a:latin typeface="Arial" panose="020B0604020202020204" pitchFamily="34" charset="0"/>
                <a:cs typeface="Arial" panose="020B0604020202020204" pitchFamily="34" charset="0"/>
              </a:rPr>
              <a:t>.</a:t>
            </a:r>
          </a:p>
          <a:p>
            <a:pPr marL="361950" lvl="2" indent="0">
              <a:buNone/>
            </a:pPr>
            <a:endParaRPr lang="en-ZA" sz="1600" dirty="0" smtClean="0">
              <a:latin typeface="Arial" panose="020B0604020202020204" pitchFamily="34" charset="0"/>
              <a:cs typeface="Arial" panose="020B0604020202020204" pitchFamily="34" charset="0"/>
            </a:endParaRPr>
          </a:p>
          <a:p>
            <a:pPr marL="714375" lvl="2" indent="-352425">
              <a:buFont typeface="Wingdings" panose="05000000000000000000" pitchFamily="2" charset="2"/>
              <a:buChar char="ü"/>
            </a:pPr>
            <a:r>
              <a:rPr lang="en-ZA" sz="1600" dirty="0">
                <a:latin typeface="Arial" panose="020B0604020202020204" pitchFamily="34" charset="0"/>
                <a:cs typeface="Arial" panose="020B0604020202020204" pitchFamily="34" charset="0"/>
              </a:rPr>
              <a:t>Policies and procedures adopted by an employer should provide </a:t>
            </a:r>
            <a:r>
              <a:rPr lang="en-ZA" sz="1600" b="1" dirty="0">
                <a:latin typeface="Arial" panose="020B0604020202020204" pitchFamily="34" charset="0"/>
                <a:cs typeface="Arial" panose="020B0604020202020204" pitchFamily="34" charset="0"/>
              </a:rPr>
              <a:t>a clear statement of the employer’s position </a:t>
            </a:r>
            <a:r>
              <a:rPr lang="en-ZA" sz="1600" dirty="0">
                <a:latin typeface="Arial" panose="020B0604020202020204" pitchFamily="34" charset="0"/>
                <a:cs typeface="Arial" panose="020B0604020202020204" pitchFamily="34" charset="0"/>
              </a:rPr>
              <a:t>regarding the prevention and elimination of the various forms of harassment in the workplace.</a:t>
            </a:r>
          </a:p>
          <a:p>
            <a:pPr marL="714375" lvl="2" indent="-352425">
              <a:buFont typeface="Wingdings" panose="05000000000000000000" pitchFamily="2" charset="2"/>
              <a:buChar char="ü"/>
            </a:pPr>
            <a:endParaRPr lang="en-ZA" sz="1600" dirty="0">
              <a:latin typeface="Arial" panose="020B0604020202020204" pitchFamily="34" charset="0"/>
              <a:cs typeface="Arial" panose="020B0604020202020204" pitchFamily="34" charset="0"/>
            </a:endParaRPr>
          </a:p>
          <a:p>
            <a:pPr marL="0" indent="0">
              <a:buNone/>
            </a:pPr>
            <a:r>
              <a:rPr lang="en-ZA" sz="1600" dirty="0">
                <a:latin typeface="Arial" panose="020B0604020202020204" pitchFamily="34" charset="0"/>
                <a:cs typeface="Arial" panose="020B0604020202020204" pitchFamily="34" charset="0"/>
              </a:rPr>
              <a:t> </a:t>
            </a:r>
          </a:p>
          <a:p>
            <a:pPr marL="361950" indent="0">
              <a:buNone/>
            </a:pPr>
            <a:endParaRPr lang="en-ZA" sz="1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6553200" y="5934076"/>
            <a:ext cx="2133600" cy="787400"/>
          </a:xfrm>
        </p:spPr>
        <p:txBody>
          <a:bodyPr/>
          <a:lstStyle/>
          <a:p>
            <a:pPr>
              <a:defRPr/>
            </a:pPr>
            <a:fld id="{AC70350D-EA4B-4993-AABE-8E6C381AE3F7}" type="slidenum">
              <a:rPr lang="en-US" altLang="en-US" smtClean="0"/>
              <a:pPr>
                <a:defRPr/>
              </a:pPr>
              <a:t>41</a:t>
            </a:fld>
            <a:endParaRPr lang="en-US" altLang="en-US" dirty="0"/>
          </a:p>
        </p:txBody>
      </p:sp>
    </p:spTree>
    <p:extLst>
      <p:ext uri="{BB962C8B-B14F-4D97-AF65-F5344CB8AC3E}">
        <p14:creationId xmlns:p14="http://schemas.microsoft.com/office/powerpoint/2010/main" val="1279349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425" y="274638"/>
            <a:ext cx="8572499" cy="1058862"/>
          </a:xfrm>
        </p:spPr>
        <p:txBody>
          <a:bodyPr/>
          <a:lstStyle/>
          <a:p>
            <a:r>
              <a:rPr lang="en-ZA" sz="3200" b="1" dirty="0" smtClean="0">
                <a:latin typeface="Arial" panose="020B0604020202020204" pitchFamily="34" charset="0"/>
                <a:cs typeface="Arial" panose="020B0604020202020204" pitchFamily="34" charset="0"/>
              </a:rPr>
              <a:t/>
            </a:r>
            <a:br>
              <a:rPr lang="en-ZA" sz="3200" b="1" dirty="0" smtClean="0">
                <a:latin typeface="Arial" panose="020B0604020202020204" pitchFamily="34" charset="0"/>
                <a:cs typeface="Arial" panose="020B0604020202020204" pitchFamily="34" charset="0"/>
              </a:rPr>
            </a:br>
            <a:r>
              <a:rPr lang="en-ZA" sz="3200" b="1" dirty="0" smtClean="0">
                <a:latin typeface="Arial" panose="020B0604020202020204" pitchFamily="34" charset="0"/>
                <a:cs typeface="Arial" panose="020B0604020202020204" pitchFamily="34" charset="0"/>
              </a:rPr>
              <a:t>Harassment policies </a:t>
            </a:r>
            <a:r>
              <a:rPr lang="en-ZA" b="1" dirty="0"/>
              <a:t/>
            </a:r>
            <a:br>
              <a:rPr lang="en-ZA" b="1" dirty="0"/>
            </a:br>
            <a:endParaRPr lang="en-ZA" dirty="0"/>
          </a:p>
        </p:txBody>
      </p:sp>
      <p:sp>
        <p:nvSpPr>
          <p:cNvPr id="3" name="Content Placeholder 2"/>
          <p:cNvSpPr>
            <a:spLocks noGrp="1"/>
          </p:cNvSpPr>
          <p:nvPr>
            <p:ph idx="1"/>
          </p:nvPr>
        </p:nvSpPr>
        <p:spPr>
          <a:xfrm>
            <a:off x="228599" y="1333500"/>
            <a:ext cx="8696325" cy="5387975"/>
          </a:xfrm>
        </p:spPr>
        <p:txBody>
          <a:bodyPr/>
          <a:lstStyle/>
          <a:p>
            <a:pPr marL="361950" lvl="1" indent="-361950">
              <a:buFont typeface="Arial" panose="020B0604020202020204" pitchFamily="34" charset="0"/>
              <a:buChar char="•"/>
            </a:pPr>
            <a:r>
              <a:rPr lang="en-ZA" sz="1600" dirty="0">
                <a:latin typeface="Arial" panose="020B0604020202020204" pitchFamily="34" charset="0"/>
                <a:cs typeface="Arial" panose="020B0604020202020204" pitchFamily="34" charset="0"/>
              </a:rPr>
              <a:t>Employers should, subject to any existing collective agreements and applicable statutory provisions in respect of harassment, </a:t>
            </a:r>
            <a:r>
              <a:rPr lang="en-ZA" sz="1600" b="1" dirty="0">
                <a:latin typeface="Arial" panose="020B0604020202020204" pitchFamily="34" charset="0"/>
                <a:cs typeface="Arial" panose="020B0604020202020204" pitchFamily="34" charset="0"/>
              </a:rPr>
              <a:t>adopt a harassment policy</a:t>
            </a:r>
            <a:r>
              <a:rPr lang="en-ZA" sz="1600" dirty="0">
                <a:latin typeface="Arial" panose="020B0604020202020204" pitchFamily="34" charset="0"/>
                <a:cs typeface="Arial" panose="020B0604020202020204" pitchFamily="34" charset="0"/>
              </a:rPr>
              <a:t>, which should take cognisance of and be guided by the provisions of this Code.</a:t>
            </a:r>
          </a:p>
          <a:p>
            <a:endParaRPr lang="en-ZA" sz="1600" dirty="0">
              <a:latin typeface="Arial" panose="020B0604020202020204" pitchFamily="34" charset="0"/>
              <a:cs typeface="Arial" panose="020B0604020202020204" pitchFamily="34" charset="0"/>
            </a:endParaRPr>
          </a:p>
          <a:p>
            <a:pPr marL="361950" lvl="1" indent="-361950">
              <a:buFont typeface="Arial" panose="020B0604020202020204" pitchFamily="34" charset="0"/>
              <a:buChar char="•"/>
            </a:pPr>
            <a:r>
              <a:rPr lang="en-ZA" sz="1600" dirty="0">
                <a:latin typeface="Arial" panose="020B0604020202020204" pitchFamily="34" charset="0"/>
                <a:cs typeface="Arial" panose="020B0604020202020204" pitchFamily="34" charset="0"/>
              </a:rPr>
              <a:t>The </a:t>
            </a:r>
            <a:r>
              <a:rPr lang="en-ZA" sz="1600" b="1" dirty="0">
                <a:latin typeface="Arial" panose="020B0604020202020204" pitchFamily="34" charset="0"/>
                <a:cs typeface="Arial" panose="020B0604020202020204" pitchFamily="34" charset="0"/>
              </a:rPr>
              <a:t>contents of harassment policies should be communicated effectively</a:t>
            </a:r>
            <a:r>
              <a:rPr lang="en-ZA" sz="1600" dirty="0">
                <a:latin typeface="Arial" panose="020B0604020202020204" pitchFamily="34" charset="0"/>
                <a:cs typeface="Arial" panose="020B0604020202020204" pitchFamily="34" charset="0"/>
              </a:rPr>
              <a:t> to all employees. </a:t>
            </a:r>
          </a:p>
          <a:p>
            <a:endParaRPr lang="en-ZA" sz="1600" dirty="0">
              <a:latin typeface="Arial" panose="020B0604020202020204" pitchFamily="34" charset="0"/>
              <a:cs typeface="Arial" panose="020B0604020202020204" pitchFamily="34" charset="0"/>
            </a:endParaRPr>
          </a:p>
          <a:p>
            <a:pPr marL="361950" lvl="1" indent="-361950">
              <a:buFont typeface="Arial" panose="020B0604020202020204" pitchFamily="34" charset="0"/>
              <a:buChar char="•"/>
            </a:pPr>
            <a:r>
              <a:rPr lang="en-ZA" sz="1600" dirty="0">
                <a:latin typeface="Arial" panose="020B0604020202020204" pitchFamily="34" charset="0"/>
                <a:cs typeface="Arial" panose="020B0604020202020204" pitchFamily="34" charset="0"/>
              </a:rPr>
              <a:t>The adoption of a harassment policy and the communication of the contents of the policy to employees, should, amongst other factors, be taken into consideration </a:t>
            </a:r>
            <a:r>
              <a:rPr lang="en-ZA" sz="1600" b="1" dirty="0">
                <a:latin typeface="Arial" panose="020B0604020202020204" pitchFamily="34" charset="0"/>
                <a:cs typeface="Arial" panose="020B0604020202020204" pitchFamily="34" charset="0"/>
              </a:rPr>
              <a:t>in determining whether the employer has discharged its obligations in accordance with the provisions of section 60(2) of the EEA</a:t>
            </a:r>
            <a:r>
              <a:rPr lang="en-ZA" sz="1600" dirty="0" smtClean="0">
                <a:latin typeface="Arial" panose="020B0604020202020204" pitchFamily="34" charset="0"/>
                <a:cs typeface="Arial" panose="020B0604020202020204" pitchFamily="34" charset="0"/>
              </a:rPr>
              <a:t>.</a:t>
            </a:r>
          </a:p>
          <a:p>
            <a:pPr marL="0" lvl="1" indent="0">
              <a:buNone/>
            </a:pPr>
            <a:endParaRPr lang="en-ZA" sz="1600" dirty="0" smtClean="0">
              <a:latin typeface="Arial" panose="020B0604020202020204" pitchFamily="34" charset="0"/>
              <a:cs typeface="Arial" panose="020B0604020202020204" pitchFamily="34" charset="0"/>
            </a:endParaRPr>
          </a:p>
          <a:p>
            <a:pPr marL="361950" lvl="1" indent="-361950">
              <a:buFont typeface="Arial" panose="020B0604020202020204" pitchFamily="34" charset="0"/>
              <a:buChar char="•"/>
            </a:pPr>
            <a:r>
              <a:rPr lang="en-ZA" sz="1600" dirty="0" smtClean="0">
                <a:latin typeface="Arial" panose="020B0604020202020204" pitchFamily="34" charset="0"/>
                <a:cs typeface="Arial" panose="020B0604020202020204" pitchFamily="34" charset="0"/>
              </a:rPr>
              <a:t>Harassment </a:t>
            </a:r>
            <a:r>
              <a:rPr lang="en-ZA" sz="1600" dirty="0">
                <a:latin typeface="Arial" panose="020B0604020202020204" pitchFamily="34" charset="0"/>
                <a:cs typeface="Arial" panose="020B0604020202020204" pitchFamily="34" charset="0"/>
              </a:rPr>
              <a:t>policies should substantially comply with the provisions of this Code and include at least the following statements: </a:t>
            </a:r>
          </a:p>
          <a:p>
            <a:pPr marL="714375" lvl="2" indent="-352425">
              <a:buFont typeface="Wingdings" panose="05000000000000000000" pitchFamily="2" charset="2"/>
              <a:buChar char="ü"/>
            </a:pPr>
            <a:r>
              <a:rPr lang="en-ZA" sz="1600" dirty="0" smtClean="0">
                <a:latin typeface="Arial" panose="020B0604020202020204" pitchFamily="34" charset="0"/>
                <a:cs typeface="Arial" panose="020B0604020202020204" pitchFamily="34" charset="0"/>
              </a:rPr>
              <a:t>Harassment </a:t>
            </a:r>
            <a:r>
              <a:rPr lang="en-ZA" sz="1600" dirty="0">
                <a:latin typeface="Arial" panose="020B0604020202020204" pitchFamily="34" charset="0"/>
                <a:cs typeface="Arial" panose="020B0604020202020204" pitchFamily="34" charset="0"/>
              </a:rPr>
              <a:t>on a </a:t>
            </a:r>
            <a:r>
              <a:rPr lang="en-ZA" sz="1600" b="1" dirty="0">
                <a:latin typeface="Arial" panose="020B0604020202020204" pitchFamily="34" charset="0"/>
                <a:cs typeface="Arial" panose="020B0604020202020204" pitchFamily="34" charset="0"/>
              </a:rPr>
              <a:t>prohibited ground is a form of unfair discrimination </a:t>
            </a:r>
            <a:r>
              <a:rPr lang="en-ZA" sz="1600" dirty="0">
                <a:latin typeface="Arial" panose="020B0604020202020204" pitchFamily="34" charset="0"/>
                <a:cs typeface="Arial" panose="020B0604020202020204" pitchFamily="34" charset="0"/>
              </a:rPr>
              <a:t>which infringes the rights of the complainant and constitutes a barrier to equality in the workplace</a:t>
            </a:r>
            <a:r>
              <a:rPr lang="en-ZA" sz="1600" dirty="0" smtClean="0">
                <a:latin typeface="Arial" panose="020B0604020202020204" pitchFamily="34" charset="0"/>
                <a:cs typeface="Arial" panose="020B0604020202020204" pitchFamily="34" charset="0"/>
              </a:rPr>
              <a:t>.</a:t>
            </a:r>
          </a:p>
          <a:p>
            <a:pPr marL="714375" lvl="2" indent="-352425">
              <a:buFont typeface="Wingdings" panose="05000000000000000000" pitchFamily="2" charset="2"/>
              <a:buChar char="ü"/>
            </a:pPr>
            <a:r>
              <a:rPr lang="en-ZA" sz="1600" dirty="0" smtClean="0">
                <a:latin typeface="Arial" panose="020B0604020202020204" pitchFamily="34" charset="0"/>
                <a:cs typeface="Arial" panose="020B0604020202020204" pitchFamily="34" charset="0"/>
              </a:rPr>
              <a:t>Harassment </a:t>
            </a:r>
            <a:r>
              <a:rPr lang="en-ZA" sz="1600" dirty="0">
                <a:latin typeface="Arial" panose="020B0604020202020204" pitchFamily="34" charset="0"/>
                <a:cs typeface="Arial" panose="020B0604020202020204" pitchFamily="34" charset="0"/>
              </a:rPr>
              <a:t>related to any prohibited ground in the workplace will </a:t>
            </a:r>
            <a:r>
              <a:rPr lang="en-ZA" sz="1600" b="1" dirty="0">
                <a:latin typeface="Arial" panose="020B0604020202020204" pitchFamily="34" charset="0"/>
                <a:cs typeface="Arial" panose="020B0604020202020204" pitchFamily="34" charset="0"/>
              </a:rPr>
              <a:t>not be permitted </a:t>
            </a:r>
            <a:r>
              <a:rPr lang="en-ZA" sz="1600" dirty="0">
                <a:latin typeface="Arial" panose="020B0604020202020204" pitchFamily="34" charset="0"/>
                <a:cs typeface="Arial" panose="020B0604020202020204" pitchFamily="34" charset="0"/>
              </a:rPr>
              <a:t>or </a:t>
            </a:r>
            <a:r>
              <a:rPr lang="en-ZA" sz="1600" b="1" dirty="0">
                <a:latin typeface="Arial" panose="020B0604020202020204" pitchFamily="34" charset="0"/>
                <a:cs typeface="Arial" panose="020B0604020202020204" pitchFamily="34" charset="0"/>
              </a:rPr>
              <a:t>condoned</a:t>
            </a:r>
            <a:r>
              <a:rPr lang="en-ZA" sz="1600" dirty="0">
                <a:latin typeface="Arial" panose="020B0604020202020204" pitchFamily="34" charset="0"/>
                <a:cs typeface="Arial" panose="020B0604020202020204" pitchFamily="34" charset="0"/>
              </a:rPr>
              <a:t>.</a:t>
            </a:r>
          </a:p>
          <a:p>
            <a:pPr marL="0" indent="0">
              <a:buNone/>
            </a:pPr>
            <a:r>
              <a:rPr lang="en-ZA" sz="1600" dirty="0">
                <a:latin typeface="Arial" panose="020B0604020202020204" pitchFamily="34" charset="0"/>
                <a:cs typeface="Arial" panose="020B0604020202020204" pitchFamily="34" charset="0"/>
              </a:rPr>
              <a:t> </a:t>
            </a:r>
          </a:p>
          <a:p>
            <a:pPr marL="0" indent="0">
              <a:buNone/>
            </a:pPr>
            <a:endParaRPr lang="en-ZA" dirty="0"/>
          </a:p>
        </p:txBody>
      </p:sp>
      <p:sp>
        <p:nvSpPr>
          <p:cNvPr id="4" name="Slide Number Placeholder 3"/>
          <p:cNvSpPr>
            <a:spLocks noGrp="1"/>
          </p:cNvSpPr>
          <p:nvPr>
            <p:ph type="sldNum" sz="quarter" idx="12"/>
          </p:nvPr>
        </p:nvSpPr>
        <p:spPr>
          <a:xfrm>
            <a:off x="6553200" y="5857875"/>
            <a:ext cx="2019300" cy="863600"/>
          </a:xfrm>
        </p:spPr>
        <p:txBody>
          <a:bodyPr/>
          <a:lstStyle/>
          <a:p>
            <a:pPr>
              <a:defRPr/>
            </a:pPr>
            <a:fld id="{AC70350D-EA4B-4993-AABE-8E6C381AE3F7}" type="slidenum">
              <a:rPr lang="en-US" altLang="en-US" smtClean="0"/>
              <a:pPr>
                <a:defRPr/>
              </a:pPr>
              <a:t>42</a:t>
            </a:fld>
            <a:endParaRPr lang="en-US" altLang="en-US" dirty="0"/>
          </a:p>
        </p:txBody>
      </p:sp>
    </p:spTree>
    <p:extLst>
      <p:ext uri="{BB962C8B-B14F-4D97-AF65-F5344CB8AC3E}">
        <p14:creationId xmlns:p14="http://schemas.microsoft.com/office/powerpoint/2010/main" val="273481599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425" y="274638"/>
            <a:ext cx="8505825" cy="1058862"/>
          </a:xfrm>
        </p:spPr>
        <p:txBody>
          <a:bodyPr/>
          <a:lstStyle/>
          <a:p>
            <a:r>
              <a:rPr lang="en-ZA" sz="3200" b="1" dirty="0" smtClean="0">
                <a:latin typeface="Arial" panose="020B0604020202020204" pitchFamily="34" charset="0"/>
                <a:cs typeface="Arial" panose="020B0604020202020204" pitchFamily="34" charset="0"/>
              </a:rPr>
              <a:t/>
            </a:r>
            <a:br>
              <a:rPr lang="en-ZA" sz="3200" b="1" dirty="0" smtClean="0">
                <a:latin typeface="Arial" panose="020B0604020202020204" pitchFamily="34" charset="0"/>
                <a:cs typeface="Arial" panose="020B0604020202020204" pitchFamily="34" charset="0"/>
              </a:rPr>
            </a:br>
            <a:r>
              <a:rPr lang="en-ZA" sz="3200" b="1" dirty="0" smtClean="0">
                <a:latin typeface="Arial" panose="020B0604020202020204" pitchFamily="34" charset="0"/>
                <a:cs typeface="Arial" panose="020B0604020202020204" pitchFamily="34" charset="0"/>
              </a:rPr>
              <a:t>Harassment policies Cont…</a:t>
            </a:r>
            <a:r>
              <a:rPr lang="en-ZA" b="1" dirty="0" smtClean="0"/>
              <a:t/>
            </a:r>
            <a:br>
              <a:rPr lang="en-ZA" b="1" dirty="0" smtClean="0"/>
            </a:br>
            <a:endParaRPr lang="en-ZA" dirty="0"/>
          </a:p>
        </p:txBody>
      </p:sp>
      <p:sp>
        <p:nvSpPr>
          <p:cNvPr id="3" name="Content Placeholder 2"/>
          <p:cNvSpPr>
            <a:spLocks noGrp="1"/>
          </p:cNvSpPr>
          <p:nvPr>
            <p:ph idx="1"/>
          </p:nvPr>
        </p:nvSpPr>
        <p:spPr>
          <a:xfrm>
            <a:off x="228599" y="1333500"/>
            <a:ext cx="8696325" cy="5387975"/>
          </a:xfrm>
        </p:spPr>
        <p:txBody>
          <a:bodyPr/>
          <a:lstStyle/>
          <a:p>
            <a:pPr marL="361950" lvl="2" indent="-361950">
              <a:buFont typeface="Wingdings" panose="05000000000000000000" pitchFamily="2" charset="2"/>
              <a:buChar char="ü"/>
            </a:pPr>
            <a:endParaRPr lang="en-ZA" sz="1800" dirty="0" smtClean="0">
              <a:latin typeface="Arial" panose="020B0604020202020204" pitchFamily="34" charset="0"/>
              <a:cs typeface="Arial" panose="020B0604020202020204" pitchFamily="34" charset="0"/>
            </a:endParaRPr>
          </a:p>
          <a:p>
            <a:pPr marL="361950" lvl="2" indent="-361950">
              <a:buFont typeface="Wingdings" panose="05000000000000000000" pitchFamily="2" charset="2"/>
              <a:buChar char="ü"/>
            </a:pPr>
            <a:r>
              <a:rPr lang="en-ZA" sz="1800" dirty="0" smtClean="0">
                <a:latin typeface="Arial" panose="020B0604020202020204" pitchFamily="34" charset="0"/>
                <a:cs typeface="Arial" panose="020B0604020202020204" pitchFamily="34" charset="0"/>
              </a:rPr>
              <a:t>Complainants </a:t>
            </a:r>
            <a:r>
              <a:rPr lang="en-ZA" sz="1800" dirty="0">
                <a:latin typeface="Arial" panose="020B0604020202020204" pitchFamily="34" charset="0"/>
                <a:cs typeface="Arial" panose="020B0604020202020204" pitchFamily="34" charset="0"/>
              </a:rPr>
              <a:t>in harassment matters have the right to </a:t>
            </a:r>
            <a:r>
              <a:rPr lang="en-ZA" sz="1800" b="1" dirty="0">
                <a:latin typeface="Arial" panose="020B0604020202020204" pitchFamily="34" charset="0"/>
                <a:cs typeface="Arial" panose="020B0604020202020204" pitchFamily="34" charset="0"/>
              </a:rPr>
              <a:t>follow the procedures </a:t>
            </a:r>
            <a:r>
              <a:rPr lang="en-ZA" sz="1800" dirty="0">
                <a:latin typeface="Arial" panose="020B0604020202020204" pitchFamily="34" charset="0"/>
                <a:cs typeface="Arial" panose="020B0604020202020204" pitchFamily="34" charset="0"/>
              </a:rPr>
              <a:t>in the policy and </a:t>
            </a:r>
            <a:r>
              <a:rPr lang="en-ZA" sz="1800" b="1" dirty="0">
                <a:latin typeface="Arial" panose="020B0604020202020204" pitchFamily="34" charset="0"/>
                <a:cs typeface="Arial" panose="020B0604020202020204" pitchFamily="34" charset="0"/>
              </a:rPr>
              <a:t>appropriate action </a:t>
            </a:r>
            <a:r>
              <a:rPr lang="en-ZA" sz="1800" dirty="0">
                <a:latin typeface="Arial" panose="020B0604020202020204" pitchFamily="34" charset="0"/>
                <a:cs typeface="Arial" panose="020B0604020202020204" pitchFamily="34" charset="0"/>
              </a:rPr>
              <a:t>must be taken by the employer.</a:t>
            </a:r>
          </a:p>
          <a:p>
            <a:pPr marL="361950" indent="-361950">
              <a:buFont typeface="Wingdings" panose="05000000000000000000" pitchFamily="2" charset="2"/>
              <a:buChar char="ü"/>
            </a:pPr>
            <a:endParaRPr lang="en-ZA" sz="1800" dirty="0">
              <a:latin typeface="Arial" panose="020B0604020202020204" pitchFamily="34" charset="0"/>
              <a:cs typeface="Arial" panose="020B0604020202020204" pitchFamily="34" charset="0"/>
            </a:endParaRPr>
          </a:p>
          <a:p>
            <a:pPr marL="361950" lvl="2" indent="-361950">
              <a:buFont typeface="Wingdings" panose="05000000000000000000" pitchFamily="2" charset="2"/>
              <a:buChar char="ü"/>
            </a:pPr>
            <a:r>
              <a:rPr lang="en-ZA" sz="1800" dirty="0">
                <a:latin typeface="Arial" panose="020B0604020202020204" pitchFamily="34" charset="0"/>
                <a:cs typeface="Arial" panose="020B0604020202020204" pitchFamily="34" charset="0"/>
              </a:rPr>
              <a:t>It will be a </a:t>
            </a:r>
            <a:r>
              <a:rPr lang="en-ZA" sz="1800" b="1" dirty="0">
                <a:latin typeface="Arial" panose="020B0604020202020204" pitchFamily="34" charset="0"/>
                <a:cs typeface="Arial" panose="020B0604020202020204" pitchFamily="34" charset="0"/>
              </a:rPr>
              <a:t>disciplinary offence </a:t>
            </a:r>
            <a:r>
              <a:rPr lang="en-ZA" sz="1800" dirty="0">
                <a:latin typeface="Arial" panose="020B0604020202020204" pitchFamily="34" charset="0"/>
                <a:cs typeface="Arial" panose="020B0604020202020204" pitchFamily="34" charset="0"/>
              </a:rPr>
              <a:t>to victimize or retaliate against an employee who, in good faith, lodges a grievance about harassment, whether in respect of themselves or another employee. </a:t>
            </a:r>
          </a:p>
          <a:p>
            <a:pPr marL="361950" indent="-361950">
              <a:buFont typeface="Wingdings" panose="05000000000000000000" pitchFamily="2" charset="2"/>
              <a:buChar char="ü"/>
            </a:pPr>
            <a:endParaRPr lang="en-ZA" sz="1800" dirty="0">
              <a:latin typeface="Arial" panose="020B0604020202020204" pitchFamily="34" charset="0"/>
              <a:cs typeface="Arial" panose="020B0604020202020204" pitchFamily="34" charset="0"/>
            </a:endParaRPr>
          </a:p>
          <a:p>
            <a:pPr marL="361950" lvl="1" indent="-361950">
              <a:buFont typeface="Wingdings" panose="05000000000000000000" pitchFamily="2" charset="2"/>
              <a:buChar char="ü"/>
            </a:pPr>
            <a:r>
              <a:rPr lang="en-ZA" sz="1800" dirty="0">
                <a:latin typeface="Arial" panose="020B0604020202020204" pitchFamily="34" charset="0"/>
                <a:cs typeface="Arial" panose="020B0604020202020204" pitchFamily="34" charset="0"/>
              </a:rPr>
              <a:t>The </a:t>
            </a:r>
            <a:r>
              <a:rPr lang="en-ZA" sz="1800" b="1" dirty="0">
                <a:latin typeface="Arial" panose="020B0604020202020204" pitchFamily="34" charset="0"/>
                <a:cs typeface="Arial" panose="020B0604020202020204" pitchFamily="34" charset="0"/>
              </a:rPr>
              <a:t>procedures to be followed </a:t>
            </a:r>
            <a:r>
              <a:rPr lang="en-ZA" sz="1800" dirty="0">
                <a:latin typeface="Arial" panose="020B0604020202020204" pitchFamily="34" charset="0"/>
                <a:cs typeface="Arial" panose="020B0604020202020204" pitchFamily="34" charset="0"/>
              </a:rPr>
              <a:t>by a complainant about harassment and by an employer when harassment is alleged, should be outlined in the policy.</a:t>
            </a:r>
          </a:p>
          <a:p>
            <a:pPr marL="0" indent="0">
              <a:buNone/>
            </a:pPr>
            <a:r>
              <a:rPr lang="en-ZA" sz="1800" dirty="0">
                <a:latin typeface="Arial" panose="020B0604020202020204" pitchFamily="34" charset="0"/>
                <a:cs typeface="Arial" panose="020B0604020202020204" pitchFamily="34" charset="0"/>
              </a:rPr>
              <a:t> </a:t>
            </a:r>
          </a:p>
          <a:p>
            <a:pPr marL="361950" lvl="1" indent="-361950">
              <a:buFont typeface="Wingdings" panose="05000000000000000000" pitchFamily="2" charset="2"/>
              <a:buChar char="ü"/>
            </a:pPr>
            <a:r>
              <a:rPr lang="en-ZA" sz="1800" dirty="0">
                <a:latin typeface="Arial" panose="020B0604020202020204" pitchFamily="34" charset="0"/>
                <a:cs typeface="Arial" panose="020B0604020202020204" pitchFamily="34" charset="0"/>
              </a:rPr>
              <a:t>The </a:t>
            </a:r>
            <a:r>
              <a:rPr lang="en-ZA" sz="1800" b="1" dirty="0">
                <a:latin typeface="Arial" panose="020B0604020202020204" pitchFamily="34" charset="0"/>
                <a:cs typeface="Arial" panose="020B0604020202020204" pitchFamily="34" charset="0"/>
              </a:rPr>
              <a:t>availability of counselling, treatment, care, and support programs</a:t>
            </a:r>
            <a:r>
              <a:rPr lang="en-ZA" sz="1800" dirty="0">
                <a:latin typeface="Arial" panose="020B0604020202020204" pitchFamily="34" charset="0"/>
                <a:cs typeface="Arial" panose="020B0604020202020204" pitchFamily="34" charset="0"/>
              </a:rPr>
              <a:t> for employees should be outlined in the policy. </a:t>
            </a:r>
          </a:p>
          <a:p>
            <a:pPr marL="361950" indent="-361950">
              <a:buFont typeface="Wingdings" panose="05000000000000000000" pitchFamily="2" charset="2"/>
              <a:buChar char="ü"/>
            </a:pPr>
            <a:endParaRPr lang="en-ZA" dirty="0"/>
          </a:p>
        </p:txBody>
      </p:sp>
      <p:sp>
        <p:nvSpPr>
          <p:cNvPr id="4" name="Slide Number Placeholder 3"/>
          <p:cNvSpPr>
            <a:spLocks noGrp="1"/>
          </p:cNvSpPr>
          <p:nvPr>
            <p:ph type="sldNum" sz="quarter" idx="12"/>
          </p:nvPr>
        </p:nvSpPr>
        <p:spPr>
          <a:xfrm>
            <a:off x="6553200" y="5857875"/>
            <a:ext cx="2019300" cy="863600"/>
          </a:xfrm>
        </p:spPr>
        <p:txBody>
          <a:bodyPr/>
          <a:lstStyle/>
          <a:p>
            <a:pPr>
              <a:defRPr/>
            </a:pPr>
            <a:fld id="{AC70350D-EA4B-4993-AABE-8E6C381AE3F7}" type="slidenum">
              <a:rPr lang="en-US" altLang="en-US" smtClean="0"/>
              <a:pPr>
                <a:defRPr/>
              </a:pPr>
              <a:t>43</a:t>
            </a:fld>
            <a:endParaRPr lang="en-US" altLang="en-US" dirty="0"/>
          </a:p>
        </p:txBody>
      </p:sp>
    </p:spTree>
    <p:extLst>
      <p:ext uri="{BB962C8B-B14F-4D97-AF65-F5344CB8AC3E}">
        <p14:creationId xmlns:p14="http://schemas.microsoft.com/office/powerpoint/2010/main" val="92362496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274638"/>
            <a:ext cx="8553450" cy="1143000"/>
          </a:xfrm>
        </p:spPr>
        <p:txBody>
          <a:bodyPr/>
          <a:lstStyle/>
          <a:p>
            <a:pPr lvl="1"/>
            <a:r>
              <a:rPr lang="en-ZA" sz="3200" b="1" dirty="0" smtClean="0">
                <a:latin typeface="Arial" panose="020B0604020202020204" pitchFamily="34" charset="0"/>
                <a:cs typeface="Arial" panose="020B0604020202020204" pitchFamily="34" charset="0"/>
              </a:rPr>
              <a:t/>
            </a:r>
            <a:br>
              <a:rPr lang="en-ZA" sz="3200" b="1" dirty="0" smtClean="0">
                <a:latin typeface="Arial" panose="020B0604020202020204" pitchFamily="34" charset="0"/>
                <a:cs typeface="Arial" panose="020B0604020202020204" pitchFamily="34" charset="0"/>
              </a:rPr>
            </a:br>
            <a:r>
              <a:rPr lang="en-ZA" sz="3200" b="1" dirty="0">
                <a:latin typeface="Arial" panose="020B0604020202020204" pitchFamily="34" charset="0"/>
                <a:cs typeface="Arial" panose="020B0604020202020204" pitchFamily="34" charset="0"/>
              </a:rPr>
              <a:t/>
            </a:r>
            <a:br>
              <a:rPr lang="en-ZA" sz="3200" b="1" dirty="0">
                <a:latin typeface="Arial" panose="020B0604020202020204" pitchFamily="34" charset="0"/>
                <a:cs typeface="Arial" panose="020B0604020202020204" pitchFamily="34" charset="0"/>
              </a:rPr>
            </a:br>
            <a:r>
              <a:rPr lang="en-ZA" sz="3200" b="1" dirty="0" smtClean="0">
                <a:latin typeface="Arial" panose="020B0604020202020204" pitchFamily="34" charset="0"/>
                <a:cs typeface="Arial" panose="020B0604020202020204" pitchFamily="34" charset="0"/>
              </a:rPr>
              <a:t>Reporting harassment Cont…</a:t>
            </a:r>
            <a:r>
              <a:rPr lang="en-ZA" sz="3200" dirty="0">
                <a:latin typeface="Arial" panose="020B0604020202020204" pitchFamily="34" charset="0"/>
                <a:cs typeface="Arial" panose="020B0604020202020204" pitchFamily="34" charset="0"/>
              </a:rPr>
              <a:t/>
            </a:r>
            <a:br>
              <a:rPr lang="en-ZA" sz="3200" dirty="0">
                <a:latin typeface="Arial" panose="020B0604020202020204" pitchFamily="34" charset="0"/>
                <a:cs typeface="Arial" panose="020B0604020202020204" pitchFamily="34" charset="0"/>
              </a:rPr>
            </a:br>
            <a:r>
              <a:rPr lang="en-ZA" sz="3200" dirty="0">
                <a:latin typeface="Arial" panose="020B0604020202020204" pitchFamily="34" charset="0"/>
                <a:cs typeface="Arial" panose="020B0604020202020204" pitchFamily="34" charset="0"/>
              </a:rPr>
              <a:t> </a:t>
            </a:r>
            <a:br>
              <a:rPr lang="en-ZA" sz="3200" dirty="0">
                <a:latin typeface="Arial" panose="020B0604020202020204" pitchFamily="34" charset="0"/>
                <a:cs typeface="Arial" panose="020B0604020202020204" pitchFamily="34" charset="0"/>
              </a:rPr>
            </a:br>
            <a:endParaRPr lang="en-ZA"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47650" y="1417638"/>
            <a:ext cx="8648700" cy="5145087"/>
          </a:xfrm>
        </p:spPr>
        <p:txBody>
          <a:bodyPr/>
          <a:lstStyle/>
          <a:p>
            <a:r>
              <a:rPr lang="en-ZA" sz="1400" dirty="0">
                <a:latin typeface="Arial" panose="020B0604020202020204" pitchFamily="34" charset="0"/>
                <a:cs typeface="Arial" panose="020B0604020202020204" pitchFamily="34" charset="0"/>
              </a:rPr>
              <a:t>Employers should </a:t>
            </a:r>
            <a:r>
              <a:rPr lang="en-ZA" sz="1400" b="1" dirty="0">
                <a:latin typeface="Arial" panose="020B0604020202020204" pitchFamily="34" charset="0"/>
                <a:cs typeface="Arial" panose="020B0604020202020204" pitchFamily="34" charset="0"/>
              </a:rPr>
              <a:t>develop clear procedures to deal with harassment </a:t>
            </a:r>
            <a:r>
              <a:rPr lang="en-ZA" sz="1400" dirty="0">
                <a:latin typeface="Arial" panose="020B0604020202020204" pitchFamily="34" charset="0"/>
                <a:cs typeface="Arial" panose="020B0604020202020204" pitchFamily="34" charset="0"/>
              </a:rPr>
              <a:t>in terms of the EEA. These procedures should </a:t>
            </a:r>
            <a:r>
              <a:rPr lang="en-ZA" sz="1400" b="1" dirty="0">
                <a:latin typeface="Arial" panose="020B0604020202020204" pitchFamily="34" charset="0"/>
                <a:cs typeface="Arial" panose="020B0604020202020204" pitchFamily="34" charset="0"/>
              </a:rPr>
              <a:t>enable the resolution of problems in a gender-sensitive</a:t>
            </a:r>
            <a:r>
              <a:rPr lang="en-ZA" sz="1400" dirty="0">
                <a:latin typeface="Arial" panose="020B0604020202020204" pitchFamily="34" charset="0"/>
                <a:cs typeface="Arial" panose="020B0604020202020204" pitchFamily="34" charset="0"/>
              </a:rPr>
              <a:t>, efficient and effective manner. </a:t>
            </a:r>
            <a:endParaRPr lang="en-ZA" sz="1400" dirty="0" smtClean="0">
              <a:latin typeface="Arial" panose="020B0604020202020204" pitchFamily="34" charset="0"/>
              <a:cs typeface="Arial" panose="020B0604020202020204" pitchFamily="34" charset="0"/>
            </a:endParaRPr>
          </a:p>
          <a:p>
            <a:pPr marL="0" indent="0">
              <a:buNone/>
            </a:pPr>
            <a:endParaRPr lang="en-ZA" sz="1400" dirty="0" smtClean="0">
              <a:latin typeface="Arial" panose="020B0604020202020204" pitchFamily="34" charset="0"/>
              <a:cs typeface="Arial" panose="020B0604020202020204" pitchFamily="34" charset="0"/>
            </a:endParaRPr>
          </a:p>
          <a:p>
            <a:r>
              <a:rPr lang="en-ZA" sz="1400" b="1" dirty="0" smtClean="0">
                <a:latin typeface="Arial" panose="020B0604020202020204" pitchFamily="34" charset="0"/>
                <a:cs typeface="Arial" panose="020B0604020202020204" pitchFamily="34" charset="0"/>
              </a:rPr>
              <a:t>Reporting </a:t>
            </a:r>
            <a:r>
              <a:rPr lang="en-ZA" sz="1400" b="1" dirty="0">
                <a:latin typeface="Arial" panose="020B0604020202020204" pitchFamily="34" charset="0"/>
                <a:cs typeface="Arial" panose="020B0604020202020204" pitchFamily="34" charset="0"/>
              </a:rPr>
              <a:t>harassment</a:t>
            </a:r>
            <a:endParaRPr lang="en-ZA" sz="1400" dirty="0">
              <a:latin typeface="Arial" panose="020B0604020202020204" pitchFamily="34" charset="0"/>
              <a:cs typeface="Arial" panose="020B0604020202020204" pitchFamily="34" charset="0"/>
            </a:endParaRPr>
          </a:p>
          <a:p>
            <a:pPr marL="714375" indent="-352425">
              <a:buFont typeface="Wingdings" panose="05000000000000000000" pitchFamily="2" charset="2"/>
              <a:buChar char="ü"/>
            </a:pPr>
            <a:r>
              <a:rPr lang="en-ZA" sz="1400" dirty="0" smtClean="0">
                <a:latin typeface="Arial" panose="020B0604020202020204" pitchFamily="34" charset="0"/>
                <a:cs typeface="Arial" panose="020B0604020202020204" pitchFamily="34" charset="0"/>
              </a:rPr>
              <a:t>Section </a:t>
            </a:r>
            <a:r>
              <a:rPr lang="en-ZA" sz="1400" dirty="0">
                <a:latin typeface="Arial" panose="020B0604020202020204" pitchFamily="34" charset="0"/>
                <a:cs typeface="Arial" panose="020B0604020202020204" pitchFamily="34" charset="0"/>
              </a:rPr>
              <a:t>60(1) of the EEA provides that any allegation of conduct by an employee in contravention of the EEA must </a:t>
            </a:r>
            <a:r>
              <a:rPr lang="en-ZA" sz="1400" b="1" i="1" dirty="0">
                <a:latin typeface="Arial" panose="020B0604020202020204" pitchFamily="34" charset="0"/>
                <a:cs typeface="Arial" panose="020B0604020202020204" pitchFamily="34" charset="0"/>
              </a:rPr>
              <a:t>immediately</a:t>
            </a:r>
            <a:r>
              <a:rPr lang="en-ZA" sz="1400" i="1" dirty="0">
                <a:latin typeface="Arial" panose="020B0604020202020204" pitchFamily="34" charset="0"/>
                <a:cs typeface="Arial" panose="020B0604020202020204" pitchFamily="34" charset="0"/>
              </a:rPr>
              <a:t> </a:t>
            </a:r>
            <a:r>
              <a:rPr lang="en-ZA" sz="1400" dirty="0">
                <a:latin typeface="Arial" panose="020B0604020202020204" pitchFamily="34" charset="0"/>
                <a:cs typeface="Arial" panose="020B0604020202020204" pitchFamily="34" charset="0"/>
              </a:rPr>
              <a:t>be brought to the attention of the employer.</a:t>
            </a:r>
          </a:p>
          <a:p>
            <a:pPr marL="714375" indent="-352425">
              <a:buFont typeface="Wingdings" panose="05000000000000000000" pitchFamily="2" charset="2"/>
              <a:buChar char="ü"/>
            </a:pPr>
            <a:endParaRPr lang="en-ZA" sz="1400" dirty="0">
              <a:latin typeface="Arial" panose="020B0604020202020204" pitchFamily="34" charset="0"/>
              <a:cs typeface="Arial" panose="020B0604020202020204" pitchFamily="34" charset="0"/>
            </a:endParaRPr>
          </a:p>
          <a:p>
            <a:pPr marL="714375" indent="-352425">
              <a:buFont typeface="Wingdings" panose="05000000000000000000" pitchFamily="2" charset="2"/>
              <a:buChar char="ü"/>
            </a:pPr>
            <a:r>
              <a:rPr lang="en-ZA" sz="1400" dirty="0">
                <a:latin typeface="Arial" panose="020B0604020202020204" pitchFamily="34" charset="0"/>
                <a:cs typeface="Arial" panose="020B0604020202020204" pitchFamily="34" charset="0"/>
              </a:rPr>
              <a:t>The Labour Appeal Court has held that the word “</a:t>
            </a:r>
            <a:r>
              <a:rPr lang="en-ZA" sz="1400" i="1" dirty="0">
                <a:latin typeface="Arial" panose="020B0604020202020204" pitchFamily="34" charset="0"/>
                <a:cs typeface="Arial" panose="020B0604020202020204" pitchFamily="34" charset="0"/>
              </a:rPr>
              <a:t>immediately”</a:t>
            </a:r>
            <a:r>
              <a:rPr lang="en-ZA" sz="1400" dirty="0">
                <a:latin typeface="Arial" panose="020B0604020202020204" pitchFamily="34" charset="0"/>
                <a:cs typeface="Arial" panose="020B0604020202020204" pitchFamily="34" charset="0"/>
              </a:rPr>
              <a:t> must be interpreted in the light of the purpose of the provision, which is to ensure that instances of harassment are investigated in terms of the EEA, and </a:t>
            </a:r>
            <a:r>
              <a:rPr lang="en-ZA" sz="1400" b="1" dirty="0">
                <a:latin typeface="Arial" panose="020B0604020202020204" pitchFamily="34" charset="0"/>
                <a:cs typeface="Arial" panose="020B0604020202020204" pitchFamily="34" charset="0"/>
              </a:rPr>
              <a:t>not technically</a:t>
            </a:r>
            <a:r>
              <a:rPr lang="en-ZA" sz="1400" dirty="0">
                <a:latin typeface="Arial" panose="020B0604020202020204" pitchFamily="34" charset="0"/>
                <a:cs typeface="Arial" panose="020B0604020202020204" pitchFamily="34" charset="0"/>
              </a:rPr>
              <a:t>.  </a:t>
            </a:r>
            <a:endParaRPr lang="en-ZA" sz="1400" dirty="0" smtClean="0">
              <a:latin typeface="Arial" panose="020B0604020202020204" pitchFamily="34" charset="0"/>
              <a:cs typeface="Arial" panose="020B0604020202020204" pitchFamily="34" charset="0"/>
            </a:endParaRPr>
          </a:p>
          <a:p>
            <a:pPr marL="361950" indent="0">
              <a:buNone/>
            </a:pPr>
            <a:endParaRPr lang="en-ZA" sz="1400" dirty="0" smtClean="0">
              <a:latin typeface="Arial" panose="020B0604020202020204" pitchFamily="34" charset="0"/>
              <a:cs typeface="Arial" panose="020B0604020202020204" pitchFamily="34" charset="0"/>
            </a:endParaRPr>
          </a:p>
          <a:p>
            <a:pPr marL="714375" lvl="2" indent="-352425">
              <a:buFont typeface="Wingdings" panose="05000000000000000000" pitchFamily="2" charset="2"/>
              <a:buChar char="ü"/>
            </a:pPr>
            <a:r>
              <a:rPr lang="en-ZA" sz="1400" dirty="0">
                <a:latin typeface="Arial" panose="020B0604020202020204" pitchFamily="34" charset="0"/>
                <a:cs typeface="Arial" panose="020B0604020202020204" pitchFamily="34" charset="0"/>
              </a:rPr>
              <a:t>Employers must take into account that, in many cases, particularly with regard to sexual harassment, an employee may not raise a harassment-related grievance immediately because of factors such as a </a:t>
            </a:r>
            <a:r>
              <a:rPr lang="en-ZA" sz="1400" b="1" dirty="0">
                <a:latin typeface="Arial" panose="020B0604020202020204" pitchFamily="34" charset="0"/>
                <a:cs typeface="Arial" panose="020B0604020202020204" pitchFamily="34" charset="0"/>
              </a:rPr>
              <a:t>fear of reprisals and the relative positions of the complainant </a:t>
            </a:r>
            <a:r>
              <a:rPr lang="en-ZA" sz="1400" dirty="0">
                <a:latin typeface="Arial" panose="020B0604020202020204" pitchFamily="34" charset="0"/>
                <a:cs typeface="Arial" panose="020B0604020202020204" pitchFamily="34" charset="0"/>
              </a:rPr>
              <a:t>and the alleged perpetrator in the workplace.</a:t>
            </a:r>
          </a:p>
          <a:p>
            <a:pPr marL="361950" indent="0">
              <a:buNone/>
            </a:pPr>
            <a:endParaRPr lang="en-ZA" sz="1400" dirty="0">
              <a:latin typeface="Arial" panose="020B0604020202020204" pitchFamily="34" charset="0"/>
              <a:cs typeface="Arial" panose="020B0604020202020204" pitchFamily="34" charset="0"/>
            </a:endParaRPr>
          </a:p>
          <a:p>
            <a:pPr marL="714375" lvl="2" indent="-352425">
              <a:buFont typeface="Wingdings" panose="05000000000000000000" pitchFamily="2" charset="2"/>
              <a:buChar char="ü"/>
            </a:pPr>
            <a:r>
              <a:rPr lang="en-ZA" sz="1400" dirty="0">
                <a:latin typeface="Arial" panose="020B0604020202020204" pitchFamily="34" charset="0"/>
                <a:cs typeface="Arial" panose="020B0604020202020204" pitchFamily="34" charset="0"/>
              </a:rPr>
              <a:t>Sexual, or other, harassment may be brought to the attention of the employer by the complainant or any other person aware of the harassment, for example a </a:t>
            </a:r>
            <a:r>
              <a:rPr lang="en-ZA" sz="1400" b="1" dirty="0">
                <a:latin typeface="Arial" panose="020B0604020202020204" pitchFamily="34" charset="0"/>
                <a:cs typeface="Arial" panose="020B0604020202020204" pitchFamily="34" charset="0"/>
              </a:rPr>
              <a:t>friend</a:t>
            </a:r>
            <a:r>
              <a:rPr lang="en-ZA" sz="1400" dirty="0">
                <a:latin typeface="Arial" panose="020B0604020202020204" pitchFamily="34" charset="0"/>
                <a:cs typeface="Arial" panose="020B0604020202020204" pitchFamily="34" charset="0"/>
              </a:rPr>
              <a:t>, </a:t>
            </a:r>
            <a:r>
              <a:rPr lang="en-ZA" sz="1400" b="1" dirty="0">
                <a:latin typeface="Arial" panose="020B0604020202020204" pitchFamily="34" charset="0"/>
                <a:cs typeface="Arial" panose="020B0604020202020204" pitchFamily="34" charset="0"/>
              </a:rPr>
              <a:t>colleague or human resources official acting</a:t>
            </a:r>
            <a:r>
              <a:rPr lang="en-ZA" sz="1400" dirty="0">
                <a:latin typeface="Arial" panose="020B0604020202020204" pitchFamily="34" charset="0"/>
                <a:cs typeface="Arial" panose="020B0604020202020204" pitchFamily="34" charset="0"/>
              </a:rPr>
              <a:t> on the request of the complainant.  </a:t>
            </a:r>
          </a:p>
          <a:p>
            <a:pPr marL="361950" indent="0">
              <a:buNone/>
            </a:pPr>
            <a:endParaRPr lang="en-ZA" sz="1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6553200" y="5829300"/>
            <a:ext cx="2000250" cy="892175"/>
          </a:xfrm>
        </p:spPr>
        <p:txBody>
          <a:bodyPr/>
          <a:lstStyle/>
          <a:p>
            <a:pPr>
              <a:defRPr/>
            </a:pPr>
            <a:fld id="{AC70350D-EA4B-4993-AABE-8E6C381AE3F7}" type="slidenum">
              <a:rPr lang="en-US" altLang="en-US" smtClean="0"/>
              <a:pPr>
                <a:defRPr/>
              </a:pPr>
              <a:t>44</a:t>
            </a:fld>
            <a:endParaRPr lang="en-US" altLang="en-US" dirty="0"/>
          </a:p>
        </p:txBody>
      </p:sp>
    </p:spTree>
    <p:extLst>
      <p:ext uri="{BB962C8B-B14F-4D97-AF65-F5344CB8AC3E}">
        <p14:creationId xmlns:p14="http://schemas.microsoft.com/office/powerpoint/2010/main" val="80067650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1143000"/>
          </a:xfrm>
        </p:spPr>
        <p:txBody>
          <a:bodyPr/>
          <a:lstStyle/>
          <a:p>
            <a:pPr lvl="1"/>
            <a:r>
              <a:rPr lang="en-ZA" sz="3200" b="1" dirty="0" smtClean="0">
                <a:latin typeface="Arial" panose="020B0604020202020204" pitchFamily="34" charset="0"/>
                <a:cs typeface="Arial" panose="020B0604020202020204" pitchFamily="34" charset="0"/>
              </a:rPr>
              <a:t/>
            </a:r>
            <a:br>
              <a:rPr lang="en-ZA" sz="3200" b="1" dirty="0" smtClean="0">
                <a:latin typeface="Arial" panose="020B0604020202020204" pitchFamily="34" charset="0"/>
                <a:cs typeface="Arial" panose="020B0604020202020204" pitchFamily="34" charset="0"/>
              </a:rPr>
            </a:br>
            <a:r>
              <a:rPr lang="en-ZA" sz="3200" b="1" dirty="0">
                <a:latin typeface="Arial" panose="020B0604020202020204" pitchFamily="34" charset="0"/>
                <a:cs typeface="Arial" panose="020B0604020202020204" pitchFamily="34" charset="0"/>
              </a:rPr>
              <a:t/>
            </a:r>
            <a:br>
              <a:rPr lang="en-ZA" sz="3200" b="1" dirty="0">
                <a:latin typeface="Arial" panose="020B0604020202020204" pitchFamily="34" charset="0"/>
                <a:cs typeface="Arial" panose="020B0604020202020204" pitchFamily="34" charset="0"/>
              </a:rPr>
            </a:br>
            <a:r>
              <a:rPr lang="en-ZA" sz="3200" b="1" dirty="0" smtClean="0">
                <a:latin typeface="Arial" panose="020B0604020202020204" pitchFamily="34" charset="0"/>
                <a:cs typeface="Arial" panose="020B0604020202020204" pitchFamily="34" charset="0"/>
              </a:rPr>
              <a:t>Obligations </a:t>
            </a:r>
            <a:r>
              <a:rPr lang="en-ZA" sz="3200" b="1" dirty="0">
                <a:latin typeface="Arial" panose="020B0604020202020204" pitchFamily="34" charset="0"/>
                <a:cs typeface="Arial" panose="020B0604020202020204" pitchFamily="34" charset="0"/>
              </a:rPr>
              <a:t>of the employer</a:t>
            </a:r>
            <a:r>
              <a:rPr lang="en-ZA" sz="3200" dirty="0">
                <a:latin typeface="Arial" panose="020B0604020202020204" pitchFamily="34" charset="0"/>
                <a:cs typeface="Arial" panose="020B0604020202020204" pitchFamily="34" charset="0"/>
              </a:rPr>
              <a:t/>
            </a:r>
            <a:br>
              <a:rPr lang="en-ZA" sz="3200" dirty="0">
                <a:latin typeface="Arial" panose="020B0604020202020204" pitchFamily="34" charset="0"/>
                <a:cs typeface="Arial" panose="020B0604020202020204" pitchFamily="34" charset="0"/>
              </a:rPr>
            </a:br>
            <a:r>
              <a:rPr lang="en-ZA" sz="3200" dirty="0">
                <a:latin typeface="Arial" panose="020B0604020202020204" pitchFamily="34" charset="0"/>
                <a:cs typeface="Arial" panose="020B0604020202020204" pitchFamily="34" charset="0"/>
              </a:rPr>
              <a:t> </a:t>
            </a:r>
            <a:br>
              <a:rPr lang="en-ZA" sz="3200" dirty="0">
                <a:latin typeface="Arial" panose="020B0604020202020204" pitchFamily="34" charset="0"/>
                <a:cs typeface="Arial" panose="020B0604020202020204" pitchFamily="34" charset="0"/>
              </a:rPr>
            </a:br>
            <a:endParaRPr lang="en-ZA"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57175" y="1323976"/>
            <a:ext cx="8658225" cy="5397500"/>
          </a:xfrm>
        </p:spPr>
        <p:txBody>
          <a:bodyPr/>
          <a:lstStyle/>
          <a:p>
            <a:r>
              <a:rPr lang="en-ZA" sz="1400" dirty="0">
                <a:latin typeface="Arial" panose="020B0604020202020204" pitchFamily="34" charset="0"/>
                <a:cs typeface="Arial" panose="020B0604020202020204" pitchFamily="34" charset="0"/>
              </a:rPr>
              <a:t>When an allegation of harassment by an employee has been brought to the attention of the employer, the employer must:</a:t>
            </a:r>
          </a:p>
          <a:p>
            <a:pPr marL="0" indent="0">
              <a:buNone/>
            </a:pPr>
            <a:r>
              <a:rPr lang="en-ZA" sz="1400" dirty="0">
                <a:latin typeface="Arial" panose="020B0604020202020204" pitchFamily="34" charset="0"/>
                <a:cs typeface="Arial" panose="020B0604020202020204" pitchFamily="34" charset="0"/>
              </a:rPr>
              <a:t> </a:t>
            </a:r>
          </a:p>
          <a:p>
            <a:pPr marL="714375" lvl="2" indent="-352425">
              <a:buFont typeface="Wingdings" panose="05000000000000000000" pitchFamily="2" charset="2"/>
              <a:buChar char="ü"/>
              <a:tabLst>
                <a:tab pos="361950" algn="l"/>
              </a:tabLst>
            </a:pPr>
            <a:r>
              <a:rPr lang="en-ZA" sz="1400" b="1" dirty="0">
                <a:latin typeface="Arial" panose="020B0604020202020204" pitchFamily="34" charset="0"/>
                <a:cs typeface="Arial" panose="020B0604020202020204" pitchFamily="34" charset="0"/>
              </a:rPr>
              <a:t>consult</a:t>
            </a:r>
            <a:r>
              <a:rPr lang="en-ZA" sz="1400" dirty="0">
                <a:latin typeface="Arial" panose="020B0604020202020204" pitchFamily="34" charset="0"/>
                <a:cs typeface="Arial" panose="020B0604020202020204" pitchFamily="34" charset="0"/>
              </a:rPr>
              <a:t> all relevant parties; </a:t>
            </a:r>
          </a:p>
          <a:p>
            <a:pPr marL="714375" lvl="2" indent="-352425">
              <a:buFont typeface="Wingdings" panose="05000000000000000000" pitchFamily="2" charset="2"/>
              <a:buChar char="ü"/>
              <a:tabLst>
                <a:tab pos="361950" algn="l"/>
              </a:tabLst>
            </a:pPr>
            <a:r>
              <a:rPr lang="en-ZA" sz="1400" b="1" dirty="0" smtClean="0">
                <a:latin typeface="Arial" panose="020B0604020202020204" pitchFamily="34" charset="0"/>
                <a:cs typeface="Arial" panose="020B0604020202020204" pitchFamily="34" charset="0"/>
              </a:rPr>
              <a:t>take </a:t>
            </a:r>
            <a:r>
              <a:rPr lang="en-ZA" sz="1400" b="1" dirty="0">
                <a:latin typeface="Arial" panose="020B0604020202020204" pitchFamily="34" charset="0"/>
                <a:cs typeface="Arial" panose="020B0604020202020204" pitchFamily="34" charset="0"/>
              </a:rPr>
              <a:t>the necessary steps to address the complaint </a:t>
            </a:r>
            <a:r>
              <a:rPr lang="en-ZA" sz="1400" dirty="0">
                <a:latin typeface="Arial" panose="020B0604020202020204" pitchFamily="34" charset="0"/>
                <a:cs typeface="Arial" panose="020B0604020202020204" pitchFamily="34" charset="0"/>
              </a:rPr>
              <a:t>in accordance with this Code and the employer’s policy; </a:t>
            </a:r>
            <a:r>
              <a:rPr lang="en-ZA" sz="1400" dirty="0" smtClean="0">
                <a:latin typeface="Arial" panose="020B0604020202020204" pitchFamily="34" charset="0"/>
                <a:cs typeface="Arial" panose="020B0604020202020204" pitchFamily="34" charset="0"/>
              </a:rPr>
              <a:t>and</a:t>
            </a:r>
            <a:r>
              <a:rPr lang="en-ZA" sz="1400" dirty="0">
                <a:latin typeface="Arial" panose="020B0604020202020204" pitchFamily="34" charset="0"/>
                <a:cs typeface="Arial" panose="020B0604020202020204" pitchFamily="34" charset="0"/>
              </a:rPr>
              <a:t> </a:t>
            </a:r>
            <a:endParaRPr lang="en-ZA" sz="1400" dirty="0" smtClean="0">
              <a:latin typeface="Arial" panose="020B0604020202020204" pitchFamily="34" charset="0"/>
              <a:cs typeface="Arial" panose="020B0604020202020204" pitchFamily="34" charset="0"/>
            </a:endParaRPr>
          </a:p>
          <a:p>
            <a:pPr marL="714375" lvl="2" indent="-352425">
              <a:buFont typeface="Wingdings" panose="05000000000000000000" pitchFamily="2" charset="2"/>
              <a:buChar char="ü"/>
              <a:tabLst>
                <a:tab pos="361950" algn="l"/>
              </a:tabLst>
            </a:pPr>
            <a:r>
              <a:rPr lang="en-ZA" sz="1400" dirty="0" smtClean="0">
                <a:latin typeface="Arial" panose="020B0604020202020204" pitchFamily="34" charset="0"/>
                <a:cs typeface="Arial" panose="020B0604020202020204" pitchFamily="34" charset="0"/>
              </a:rPr>
              <a:t>take the </a:t>
            </a:r>
            <a:r>
              <a:rPr lang="en-ZA" sz="1400" b="1" dirty="0" smtClean="0">
                <a:latin typeface="Arial" panose="020B0604020202020204" pitchFamily="34" charset="0"/>
                <a:cs typeface="Arial" panose="020B0604020202020204" pitchFamily="34" charset="0"/>
              </a:rPr>
              <a:t>necessary steps to eliminate </a:t>
            </a:r>
            <a:r>
              <a:rPr lang="en-ZA" sz="1400" dirty="0" smtClean="0">
                <a:latin typeface="Arial" panose="020B0604020202020204" pitchFamily="34" charset="0"/>
                <a:cs typeface="Arial" panose="020B0604020202020204" pitchFamily="34" charset="0"/>
              </a:rPr>
              <a:t>the harassment.</a:t>
            </a:r>
          </a:p>
          <a:p>
            <a:pPr marL="0" indent="0">
              <a:buNone/>
              <a:tabLst>
                <a:tab pos="361950" algn="l"/>
              </a:tabLst>
            </a:pPr>
            <a:r>
              <a:rPr lang="en-ZA" sz="1400" dirty="0">
                <a:latin typeface="Arial" panose="020B0604020202020204" pitchFamily="34" charset="0"/>
                <a:cs typeface="Arial" panose="020B0604020202020204" pitchFamily="34" charset="0"/>
              </a:rPr>
              <a:t> </a:t>
            </a:r>
          </a:p>
          <a:p>
            <a:r>
              <a:rPr lang="en-ZA" sz="1400" dirty="0">
                <a:latin typeface="Arial" panose="020B0604020202020204" pitchFamily="34" charset="0"/>
                <a:cs typeface="Arial" panose="020B0604020202020204" pitchFamily="34" charset="0"/>
              </a:rPr>
              <a:t>The </a:t>
            </a:r>
            <a:r>
              <a:rPr lang="en-ZA" sz="1400" b="1" dirty="0">
                <a:latin typeface="Arial" panose="020B0604020202020204" pitchFamily="34" charset="0"/>
                <a:cs typeface="Arial" panose="020B0604020202020204" pitchFamily="34" charset="0"/>
              </a:rPr>
              <a:t>failure to take adequate steps to eliminate harassment </a:t>
            </a:r>
            <a:r>
              <a:rPr lang="en-ZA" sz="1400" dirty="0">
                <a:latin typeface="Arial" panose="020B0604020202020204" pitchFamily="34" charset="0"/>
                <a:cs typeface="Arial" panose="020B0604020202020204" pitchFamily="34" charset="0"/>
              </a:rPr>
              <a:t>once an allegation of harassment by an employee has been submitted within a reasonable time, will render the </a:t>
            </a:r>
            <a:r>
              <a:rPr lang="en-ZA" sz="1400" b="1" dirty="0">
                <a:latin typeface="Arial" panose="020B0604020202020204" pitchFamily="34" charset="0"/>
                <a:cs typeface="Arial" panose="020B0604020202020204" pitchFamily="34" charset="0"/>
              </a:rPr>
              <a:t>employer vicariously liable </a:t>
            </a:r>
            <a:r>
              <a:rPr lang="en-ZA" sz="1400" dirty="0">
                <a:latin typeface="Arial" panose="020B0604020202020204" pitchFamily="34" charset="0"/>
                <a:cs typeface="Arial" panose="020B0604020202020204" pitchFamily="34" charset="0"/>
              </a:rPr>
              <a:t>for the conduct of the employee in terms of section 60 of the EEA. </a:t>
            </a:r>
            <a:endParaRPr lang="en-ZA" sz="1400" dirty="0" smtClean="0">
              <a:latin typeface="Arial" panose="020B0604020202020204" pitchFamily="34" charset="0"/>
              <a:cs typeface="Arial" panose="020B0604020202020204" pitchFamily="34" charset="0"/>
            </a:endParaRPr>
          </a:p>
          <a:p>
            <a:pPr marL="0" indent="0">
              <a:buNone/>
            </a:pPr>
            <a:endParaRPr lang="en-ZA" sz="1400" dirty="0"/>
          </a:p>
          <a:p>
            <a:pPr marL="361950" lvl="1" indent="-361950">
              <a:buFont typeface="Arial" panose="020B0604020202020204" pitchFamily="34" charset="0"/>
              <a:buChar char="•"/>
            </a:pPr>
            <a:r>
              <a:rPr lang="en-ZA" sz="1400" dirty="0">
                <a:latin typeface="Arial" panose="020B0604020202020204" pitchFamily="34" charset="0"/>
                <a:cs typeface="Arial" panose="020B0604020202020204" pitchFamily="34" charset="0"/>
              </a:rPr>
              <a:t>The steps to be taken by the employer on receipt of a complaint, should include, but are not limited to, the following:  </a:t>
            </a:r>
            <a:endParaRPr lang="en-ZA" sz="1400" dirty="0" smtClean="0">
              <a:latin typeface="Arial" panose="020B0604020202020204" pitchFamily="34" charset="0"/>
              <a:cs typeface="Arial" panose="020B0604020202020204" pitchFamily="34" charset="0"/>
            </a:endParaRPr>
          </a:p>
          <a:p>
            <a:pPr marL="0" lvl="1" indent="0">
              <a:buNone/>
            </a:pPr>
            <a:endParaRPr lang="en-ZA" sz="1400" dirty="0">
              <a:latin typeface="Arial" panose="020B0604020202020204" pitchFamily="34" charset="0"/>
              <a:cs typeface="Arial" panose="020B0604020202020204" pitchFamily="34" charset="0"/>
            </a:endParaRPr>
          </a:p>
          <a:p>
            <a:pPr marL="714375" lvl="2" indent="-352425">
              <a:buFont typeface="Wingdings" panose="05000000000000000000" pitchFamily="2" charset="2"/>
              <a:buChar char="ü"/>
            </a:pPr>
            <a:r>
              <a:rPr lang="en-ZA" sz="1400" b="1" dirty="0" smtClean="0">
                <a:latin typeface="Arial" panose="020B0604020202020204" pitchFamily="34" charset="0"/>
                <a:cs typeface="Arial" panose="020B0604020202020204" pitchFamily="34" charset="0"/>
              </a:rPr>
              <a:t>advising </a:t>
            </a:r>
            <a:r>
              <a:rPr lang="en-ZA" sz="1400" b="1" dirty="0">
                <a:latin typeface="Arial" panose="020B0604020202020204" pitchFamily="34" charset="0"/>
                <a:cs typeface="Arial" panose="020B0604020202020204" pitchFamily="34" charset="0"/>
              </a:rPr>
              <a:t>the complainant </a:t>
            </a:r>
            <a:r>
              <a:rPr lang="en-ZA" sz="1400" dirty="0">
                <a:latin typeface="Arial" panose="020B0604020202020204" pitchFamily="34" charset="0"/>
                <a:cs typeface="Arial" panose="020B0604020202020204" pitchFamily="34" charset="0"/>
              </a:rPr>
              <a:t>of the </a:t>
            </a:r>
            <a:r>
              <a:rPr lang="en-ZA" sz="1400" b="1" dirty="0">
                <a:latin typeface="Arial" panose="020B0604020202020204" pitchFamily="34" charset="0"/>
                <a:cs typeface="Arial" panose="020B0604020202020204" pitchFamily="34" charset="0"/>
              </a:rPr>
              <a:t>informal and formal procedures </a:t>
            </a:r>
            <a:r>
              <a:rPr lang="en-ZA" sz="1400" dirty="0">
                <a:latin typeface="Arial" panose="020B0604020202020204" pitchFamily="34" charset="0"/>
                <a:cs typeface="Arial" panose="020B0604020202020204" pitchFamily="34" charset="0"/>
              </a:rPr>
              <a:t>available to deal with harassment, as set out in this Code;</a:t>
            </a:r>
          </a:p>
          <a:p>
            <a:pPr marL="714375" lvl="2" indent="-352425">
              <a:buFont typeface="Wingdings" panose="05000000000000000000" pitchFamily="2" charset="2"/>
              <a:buChar char="ü"/>
            </a:pPr>
            <a:r>
              <a:rPr lang="en-ZA" sz="1400" dirty="0" smtClean="0">
                <a:latin typeface="Arial" panose="020B0604020202020204" pitchFamily="34" charset="0"/>
                <a:cs typeface="Arial" panose="020B0604020202020204" pitchFamily="34" charset="0"/>
              </a:rPr>
              <a:t>where </a:t>
            </a:r>
            <a:r>
              <a:rPr lang="en-ZA" sz="1400" dirty="0">
                <a:latin typeface="Arial" panose="020B0604020202020204" pitchFamily="34" charset="0"/>
                <a:cs typeface="Arial" panose="020B0604020202020204" pitchFamily="34" charset="0"/>
              </a:rPr>
              <a:t>reasonably practicable, </a:t>
            </a:r>
            <a:r>
              <a:rPr lang="en-ZA" sz="1400" b="1" dirty="0">
                <a:latin typeface="Arial" panose="020B0604020202020204" pitchFamily="34" charset="0"/>
                <a:cs typeface="Arial" panose="020B0604020202020204" pitchFamily="34" charset="0"/>
              </a:rPr>
              <a:t>offering the complainant advice, assistance and counselling </a:t>
            </a:r>
            <a:r>
              <a:rPr lang="en-ZA" sz="1400" dirty="0">
                <a:latin typeface="Arial" panose="020B0604020202020204" pitchFamily="34" charset="0"/>
                <a:cs typeface="Arial" panose="020B0604020202020204" pitchFamily="34" charset="0"/>
              </a:rPr>
              <a:t>as set out in this Code; including during any disciplinary enquiry that may be instituted; </a:t>
            </a:r>
            <a:r>
              <a:rPr lang="en-ZA" sz="1400" dirty="0" smtClean="0">
                <a:latin typeface="Arial" panose="020B0604020202020204" pitchFamily="34" charset="0"/>
                <a:cs typeface="Arial" panose="020B0604020202020204" pitchFamily="34" charset="0"/>
              </a:rPr>
              <a:t>and</a:t>
            </a:r>
          </a:p>
          <a:p>
            <a:pPr marL="714375" lvl="2" indent="-352425">
              <a:buFont typeface="Wingdings" panose="05000000000000000000" pitchFamily="2" charset="2"/>
              <a:buChar char="ü"/>
            </a:pPr>
            <a:r>
              <a:rPr lang="en-ZA" sz="1400" b="1" dirty="0" smtClean="0">
                <a:latin typeface="Arial" panose="020B0604020202020204" pitchFamily="34" charset="0"/>
                <a:cs typeface="Arial" panose="020B0604020202020204" pitchFamily="34" charset="0"/>
              </a:rPr>
              <a:t>following </a:t>
            </a:r>
            <a:r>
              <a:rPr lang="en-ZA" sz="1400" b="1" dirty="0">
                <a:latin typeface="Arial" panose="020B0604020202020204" pitchFamily="34" charset="0"/>
                <a:cs typeface="Arial" panose="020B0604020202020204" pitchFamily="34" charset="0"/>
              </a:rPr>
              <a:t>the procedures</a:t>
            </a:r>
            <a:r>
              <a:rPr lang="en-ZA" sz="1400" dirty="0">
                <a:latin typeface="Arial" panose="020B0604020202020204" pitchFamily="34" charset="0"/>
                <a:cs typeface="Arial" panose="020B0604020202020204" pitchFamily="34" charset="0"/>
              </a:rPr>
              <a:t>, as set out in this Code, in a manner that is procedurally and substantively fair. </a:t>
            </a:r>
          </a:p>
        </p:txBody>
      </p:sp>
      <p:sp>
        <p:nvSpPr>
          <p:cNvPr id="4" name="Slide Number Placeholder 3"/>
          <p:cNvSpPr>
            <a:spLocks noGrp="1"/>
          </p:cNvSpPr>
          <p:nvPr>
            <p:ph type="sldNum" sz="quarter" idx="12"/>
          </p:nvPr>
        </p:nvSpPr>
        <p:spPr>
          <a:xfrm>
            <a:off x="6553200" y="5943600"/>
            <a:ext cx="2133600" cy="777875"/>
          </a:xfrm>
        </p:spPr>
        <p:txBody>
          <a:bodyPr/>
          <a:lstStyle/>
          <a:p>
            <a:pPr>
              <a:defRPr/>
            </a:pPr>
            <a:fld id="{AC70350D-EA4B-4993-AABE-8E6C381AE3F7}" type="slidenum">
              <a:rPr lang="en-US" altLang="en-US" smtClean="0"/>
              <a:pPr>
                <a:defRPr/>
              </a:pPr>
              <a:t>45</a:t>
            </a:fld>
            <a:endParaRPr lang="en-US" altLang="en-US" dirty="0"/>
          </a:p>
        </p:txBody>
      </p:sp>
    </p:spTree>
    <p:extLst>
      <p:ext uri="{BB962C8B-B14F-4D97-AF65-F5344CB8AC3E}">
        <p14:creationId xmlns:p14="http://schemas.microsoft.com/office/powerpoint/2010/main" val="231575562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77250" cy="1095375"/>
          </a:xfrm>
        </p:spPr>
        <p:txBody>
          <a:bodyPr/>
          <a:lstStyle/>
          <a:p>
            <a:r>
              <a:rPr lang="en-ZA" sz="3200" b="1" dirty="0" smtClean="0">
                <a:latin typeface="Arial" panose="020B0604020202020204" pitchFamily="34" charset="0"/>
                <a:cs typeface="Arial" panose="020B0604020202020204" pitchFamily="34" charset="0"/>
              </a:rPr>
              <a:t/>
            </a:r>
            <a:br>
              <a:rPr lang="en-ZA" sz="3200" b="1" dirty="0" smtClean="0">
                <a:latin typeface="Arial" panose="020B0604020202020204" pitchFamily="34" charset="0"/>
                <a:cs typeface="Arial" panose="020B0604020202020204" pitchFamily="34" charset="0"/>
              </a:rPr>
            </a:br>
            <a:r>
              <a:rPr lang="en-ZA" sz="3200" b="1" dirty="0" smtClean="0">
                <a:latin typeface="Arial" panose="020B0604020202020204" pitchFamily="34" charset="0"/>
                <a:cs typeface="Arial" panose="020B0604020202020204" pitchFamily="34" charset="0"/>
              </a:rPr>
              <a:t>Advice </a:t>
            </a:r>
            <a:r>
              <a:rPr lang="en-ZA" sz="3200" b="1" dirty="0">
                <a:latin typeface="Arial" panose="020B0604020202020204" pitchFamily="34" charset="0"/>
                <a:cs typeface="Arial" panose="020B0604020202020204" pitchFamily="34" charset="0"/>
              </a:rPr>
              <a:t>and assistance</a:t>
            </a:r>
            <a:r>
              <a:rPr lang="en-ZA" dirty="0"/>
              <a:t/>
            </a:r>
            <a:br>
              <a:rPr lang="en-ZA" dirty="0"/>
            </a:br>
            <a:endParaRPr lang="en-ZA" dirty="0"/>
          </a:p>
        </p:txBody>
      </p:sp>
      <p:sp>
        <p:nvSpPr>
          <p:cNvPr id="3" name="Content Placeholder 2"/>
          <p:cNvSpPr>
            <a:spLocks noGrp="1"/>
          </p:cNvSpPr>
          <p:nvPr>
            <p:ph idx="1"/>
          </p:nvPr>
        </p:nvSpPr>
        <p:spPr>
          <a:xfrm>
            <a:off x="219075" y="1370014"/>
            <a:ext cx="8639175" cy="5259386"/>
          </a:xfrm>
        </p:spPr>
        <p:txBody>
          <a:bodyPr/>
          <a:lstStyle/>
          <a:p>
            <a:pPr marL="361950" lvl="2" indent="-361950"/>
            <a:r>
              <a:rPr lang="en-ZA" sz="1800" dirty="0">
                <a:latin typeface="Arial" panose="020B0604020202020204" pitchFamily="34" charset="0"/>
                <a:cs typeface="Arial" panose="020B0604020202020204" pitchFamily="34" charset="0"/>
              </a:rPr>
              <a:t>A complainant, in particular in sexual harassment cases, may require </a:t>
            </a:r>
            <a:r>
              <a:rPr lang="en-ZA" sz="1800" b="1" dirty="0">
                <a:latin typeface="Arial" panose="020B0604020202020204" pitchFamily="34" charset="0"/>
                <a:cs typeface="Arial" panose="020B0604020202020204" pitchFamily="34" charset="0"/>
              </a:rPr>
              <a:t>advice and assistance</a:t>
            </a:r>
            <a:r>
              <a:rPr lang="en-ZA" sz="1800" dirty="0">
                <a:latin typeface="Arial" panose="020B0604020202020204" pitchFamily="34" charset="0"/>
                <a:cs typeface="Arial" panose="020B0604020202020204" pitchFamily="34" charset="0"/>
              </a:rPr>
              <a:t>, including </a:t>
            </a:r>
            <a:r>
              <a:rPr lang="en-ZA" sz="1800" b="1" dirty="0">
                <a:latin typeface="Arial" panose="020B0604020202020204" pitchFamily="34" charset="0"/>
                <a:cs typeface="Arial" panose="020B0604020202020204" pitchFamily="34" charset="0"/>
              </a:rPr>
              <a:t>counselling</a:t>
            </a:r>
            <a:r>
              <a:rPr lang="en-ZA" sz="1800" dirty="0">
                <a:latin typeface="Arial" panose="020B0604020202020204" pitchFamily="34" charset="0"/>
                <a:cs typeface="Arial" panose="020B0604020202020204" pitchFamily="34" charset="0"/>
              </a:rPr>
              <a:t>. </a:t>
            </a:r>
          </a:p>
          <a:p>
            <a:pPr marL="361950" indent="-361950">
              <a:buNone/>
            </a:pPr>
            <a:endParaRPr lang="en-ZA" sz="1800" dirty="0">
              <a:latin typeface="Arial" panose="020B0604020202020204" pitchFamily="34" charset="0"/>
              <a:cs typeface="Arial" panose="020B0604020202020204" pitchFamily="34" charset="0"/>
            </a:endParaRPr>
          </a:p>
          <a:p>
            <a:pPr marL="361950" lvl="2" indent="-361950"/>
            <a:r>
              <a:rPr lang="en-ZA" sz="1800" dirty="0">
                <a:latin typeface="Arial" panose="020B0604020202020204" pitchFamily="34" charset="0"/>
                <a:cs typeface="Arial" panose="020B0604020202020204" pitchFamily="34" charset="0"/>
              </a:rPr>
              <a:t>As far as is practicable, employers should </a:t>
            </a:r>
            <a:r>
              <a:rPr lang="en-ZA" sz="1800" b="1" dirty="0">
                <a:latin typeface="Arial" panose="020B0604020202020204" pitchFamily="34" charset="0"/>
                <a:cs typeface="Arial" panose="020B0604020202020204" pitchFamily="34" charset="0"/>
              </a:rPr>
              <a:t>designate a person outside of line management </a:t>
            </a:r>
            <a:r>
              <a:rPr lang="en-ZA" sz="1800" dirty="0">
                <a:latin typeface="Arial" panose="020B0604020202020204" pitchFamily="34" charset="0"/>
                <a:cs typeface="Arial" panose="020B0604020202020204" pitchFamily="34" charset="0"/>
              </a:rPr>
              <a:t>who complainants may approach for confidential advice and/or counselling. Such person:</a:t>
            </a:r>
          </a:p>
          <a:p>
            <a:pPr marL="361950" indent="-361950">
              <a:buNone/>
            </a:pPr>
            <a:r>
              <a:rPr lang="en-ZA" sz="1800" dirty="0">
                <a:latin typeface="Arial" panose="020B0604020202020204" pitchFamily="34" charset="0"/>
                <a:cs typeface="Arial" panose="020B0604020202020204" pitchFamily="34" charset="0"/>
              </a:rPr>
              <a:t> </a:t>
            </a:r>
          </a:p>
          <a:p>
            <a:pPr marL="714375" lvl="3" indent="-352425">
              <a:buFont typeface="Wingdings" panose="05000000000000000000" pitchFamily="2" charset="2"/>
              <a:buChar char="ü"/>
            </a:pPr>
            <a:r>
              <a:rPr lang="en-ZA" sz="1800" dirty="0">
                <a:latin typeface="Arial" panose="020B0604020202020204" pitchFamily="34" charset="0"/>
                <a:cs typeface="Arial" panose="020B0604020202020204" pitchFamily="34" charset="0"/>
              </a:rPr>
              <a:t>could be a </a:t>
            </a:r>
            <a:r>
              <a:rPr lang="en-ZA" sz="1800" b="1" dirty="0">
                <a:latin typeface="Arial" panose="020B0604020202020204" pitchFamily="34" charset="0"/>
                <a:cs typeface="Arial" panose="020B0604020202020204" pitchFamily="34" charset="0"/>
              </a:rPr>
              <a:t>person employed by the employer to perform such a function</a:t>
            </a:r>
            <a:r>
              <a:rPr lang="en-ZA" sz="1800" dirty="0">
                <a:latin typeface="Arial" panose="020B0604020202020204" pitchFamily="34" charset="0"/>
                <a:cs typeface="Arial" panose="020B0604020202020204" pitchFamily="34" charset="0"/>
              </a:rPr>
              <a:t>, a </a:t>
            </a:r>
            <a:r>
              <a:rPr lang="en-ZA" sz="1800" b="1" dirty="0">
                <a:latin typeface="Arial" panose="020B0604020202020204" pitchFamily="34" charset="0"/>
                <a:cs typeface="Arial" panose="020B0604020202020204" pitchFamily="34" charset="0"/>
              </a:rPr>
              <a:t>trade union representative</a:t>
            </a:r>
            <a:r>
              <a:rPr lang="en-ZA" sz="1800" dirty="0">
                <a:latin typeface="Arial" panose="020B0604020202020204" pitchFamily="34" charset="0"/>
                <a:cs typeface="Arial" panose="020B0604020202020204" pitchFamily="34" charset="0"/>
              </a:rPr>
              <a:t>, a </a:t>
            </a:r>
            <a:r>
              <a:rPr lang="en-ZA" sz="1800" b="1" dirty="0">
                <a:latin typeface="Arial" panose="020B0604020202020204" pitchFamily="34" charset="0"/>
                <a:cs typeface="Arial" panose="020B0604020202020204" pitchFamily="34" charset="0"/>
              </a:rPr>
              <a:t>co-employee</a:t>
            </a:r>
            <a:r>
              <a:rPr lang="en-ZA" sz="1800" dirty="0">
                <a:latin typeface="Arial" panose="020B0604020202020204" pitchFamily="34" charset="0"/>
                <a:cs typeface="Arial" panose="020B0604020202020204" pitchFamily="34" charset="0"/>
              </a:rPr>
              <a:t> or </a:t>
            </a:r>
            <a:r>
              <a:rPr lang="en-ZA" sz="1800" b="1" dirty="0">
                <a:latin typeface="Arial" panose="020B0604020202020204" pitchFamily="34" charset="0"/>
                <a:cs typeface="Arial" panose="020B0604020202020204" pitchFamily="34" charset="0"/>
              </a:rPr>
              <a:t>a professional </a:t>
            </a:r>
            <a:r>
              <a:rPr lang="en-ZA" sz="1800" dirty="0">
                <a:latin typeface="Arial" panose="020B0604020202020204" pitchFamily="34" charset="0"/>
                <a:cs typeface="Arial" panose="020B0604020202020204" pitchFamily="34" charset="0"/>
              </a:rPr>
              <a:t>engaged to perform such activity; </a:t>
            </a:r>
          </a:p>
          <a:p>
            <a:pPr marL="361950" indent="0">
              <a:buNone/>
            </a:pPr>
            <a:endParaRPr lang="en-ZA" sz="1800" dirty="0">
              <a:latin typeface="Arial" panose="020B0604020202020204" pitchFamily="34" charset="0"/>
              <a:cs typeface="Arial" panose="020B0604020202020204" pitchFamily="34" charset="0"/>
            </a:endParaRPr>
          </a:p>
          <a:p>
            <a:pPr marL="714375" lvl="3" indent="-352425">
              <a:buFont typeface="Wingdings" panose="05000000000000000000" pitchFamily="2" charset="2"/>
              <a:buChar char="ü"/>
            </a:pPr>
            <a:r>
              <a:rPr lang="en-ZA" sz="1800" dirty="0">
                <a:latin typeface="Arial" panose="020B0604020202020204" pitchFamily="34" charset="0"/>
                <a:cs typeface="Arial" panose="020B0604020202020204" pitchFamily="34" charset="0"/>
              </a:rPr>
              <a:t>should have the </a:t>
            </a:r>
            <a:r>
              <a:rPr lang="en-ZA" sz="1800" b="1" dirty="0">
                <a:latin typeface="Arial" panose="020B0604020202020204" pitchFamily="34" charset="0"/>
                <a:cs typeface="Arial" panose="020B0604020202020204" pitchFamily="34" charset="0"/>
              </a:rPr>
              <a:t>appropriate skills and experience</a:t>
            </a:r>
            <a:r>
              <a:rPr lang="en-ZA" sz="1800" dirty="0">
                <a:latin typeface="Arial" panose="020B0604020202020204" pitchFamily="34" charset="0"/>
                <a:cs typeface="Arial" panose="020B0604020202020204" pitchFamily="34" charset="0"/>
              </a:rPr>
              <a:t>, including </a:t>
            </a:r>
            <a:r>
              <a:rPr lang="en-ZA" sz="1800" b="1" dirty="0">
                <a:latin typeface="Arial" panose="020B0604020202020204" pitchFamily="34" charset="0"/>
                <a:cs typeface="Arial" panose="020B0604020202020204" pitchFamily="34" charset="0"/>
              </a:rPr>
              <a:t>counselling</a:t>
            </a:r>
            <a:r>
              <a:rPr lang="en-ZA" sz="1800" dirty="0">
                <a:latin typeface="Arial" panose="020B0604020202020204" pitchFamily="34" charset="0"/>
                <a:cs typeface="Arial" panose="020B0604020202020204" pitchFamily="34" charset="0"/>
              </a:rPr>
              <a:t> and </a:t>
            </a:r>
            <a:r>
              <a:rPr lang="en-ZA" sz="1800" b="1" dirty="0">
                <a:latin typeface="Arial" panose="020B0604020202020204" pitchFamily="34" charset="0"/>
                <a:cs typeface="Arial" panose="020B0604020202020204" pitchFamily="34" charset="0"/>
              </a:rPr>
              <a:t>labour relations skills</a:t>
            </a:r>
            <a:r>
              <a:rPr lang="en-ZA" sz="1800" dirty="0">
                <a:latin typeface="Arial" panose="020B0604020202020204" pitchFamily="34" charset="0"/>
                <a:cs typeface="Arial" panose="020B0604020202020204" pitchFamily="34" charset="0"/>
              </a:rPr>
              <a:t>; and</a:t>
            </a:r>
          </a:p>
          <a:p>
            <a:pPr marL="361950" indent="0">
              <a:buNone/>
            </a:pPr>
            <a:r>
              <a:rPr lang="en-ZA" sz="1800" dirty="0">
                <a:latin typeface="Arial" panose="020B0604020202020204" pitchFamily="34" charset="0"/>
                <a:cs typeface="Arial" panose="020B0604020202020204" pitchFamily="34" charset="0"/>
              </a:rPr>
              <a:t> </a:t>
            </a:r>
          </a:p>
          <a:p>
            <a:pPr marL="714375" lvl="3" indent="-352425">
              <a:buFont typeface="Wingdings" panose="05000000000000000000" pitchFamily="2" charset="2"/>
              <a:buChar char="ü"/>
            </a:pPr>
            <a:r>
              <a:rPr lang="en-ZA" sz="1800" dirty="0">
                <a:latin typeface="Arial" panose="020B0604020202020204" pitchFamily="34" charset="0"/>
                <a:cs typeface="Arial" panose="020B0604020202020204" pitchFamily="34" charset="0"/>
              </a:rPr>
              <a:t>should be </a:t>
            </a:r>
            <a:r>
              <a:rPr lang="en-ZA" sz="1800" b="1" dirty="0">
                <a:latin typeface="Arial" panose="020B0604020202020204" pitchFamily="34" charset="0"/>
                <a:cs typeface="Arial" panose="020B0604020202020204" pitchFamily="34" charset="0"/>
              </a:rPr>
              <a:t>properly trained </a:t>
            </a:r>
            <a:r>
              <a:rPr lang="en-ZA" sz="1800" dirty="0">
                <a:latin typeface="Arial" panose="020B0604020202020204" pitchFamily="34" charset="0"/>
                <a:cs typeface="Arial" panose="020B0604020202020204" pitchFamily="34" charset="0"/>
              </a:rPr>
              <a:t>and given </a:t>
            </a:r>
            <a:r>
              <a:rPr lang="en-ZA" sz="1800" b="1" dirty="0">
                <a:latin typeface="Arial" panose="020B0604020202020204" pitchFamily="34" charset="0"/>
                <a:cs typeface="Arial" panose="020B0604020202020204" pitchFamily="34" charset="0"/>
              </a:rPr>
              <a:t>adequate resources</a:t>
            </a:r>
            <a:r>
              <a:rPr lang="en-ZA" sz="1800" dirty="0">
                <a:latin typeface="Arial" panose="020B0604020202020204" pitchFamily="34" charset="0"/>
                <a:cs typeface="Arial" panose="020B0604020202020204" pitchFamily="34" charset="0"/>
              </a:rPr>
              <a:t>.</a:t>
            </a:r>
          </a:p>
          <a:p>
            <a:pPr marL="0" indent="0">
              <a:buNone/>
            </a:pPr>
            <a:endParaRPr lang="en-ZA" dirty="0"/>
          </a:p>
        </p:txBody>
      </p:sp>
      <p:sp>
        <p:nvSpPr>
          <p:cNvPr id="4" name="Slide Number Placeholder 3"/>
          <p:cNvSpPr>
            <a:spLocks noGrp="1"/>
          </p:cNvSpPr>
          <p:nvPr>
            <p:ph type="sldNum" sz="quarter" idx="12"/>
          </p:nvPr>
        </p:nvSpPr>
        <p:spPr>
          <a:xfrm>
            <a:off x="6553200" y="5638800"/>
            <a:ext cx="2133600" cy="1082675"/>
          </a:xfrm>
        </p:spPr>
        <p:txBody>
          <a:bodyPr/>
          <a:lstStyle/>
          <a:p>
            <a:pPr>
              <a:defRPr/>
            </a:pPr>
            <a:fld id="{AC70350D-EA4B-4993-AABE-8E6C381AE3F7}" type="slidenum">
              <a:rPr lang="en-US" altLang="en-US" smtClean="0"/>
              <a:pPr>
                <a:defRPr/>
              </a:pPr>
              <a:t>46</a:t>
            </a:fld>
            <a:endParaRPr lang="en-US" altLang="en-US" dirty="0"/>
          </a:p>
        </p:txBody>
      </p:sp>
    </p:spTree>
    <p:extLst>
      <p:ext uri="{BB962C8B-B14F-4D97-AF65-F5344CB8AC3E}">
        <p14:creationId xmlns:p14="http://schemas.microsoft.com/office/powerpoint/2010/main" val="397447175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425" y="274638"/>
            <a:ext cx="8543925" cy="1143000"/>
          </a:xfrm>
        </p:spPr>
        <p:txBody>
          <a:bodyPr/>
          <a:lstStyle/>
          <a:p>
            <a:r>
              <a:rPr lang="en-ZA" sz="2800" b="1" dirty="0" smtClean="0">
                <a:latin typeface="Arial" panose="020B0604020202020204" pitchFamily="34" charset="0"/>
                <a:cs typeface="Arial" panose="020B0604020202020204" pitchFamily="34" charset="0"/>
              </a:rPr>
              <a:t/>
            </a:r>
            <a:br>
              <a:rPr lang="en-ZA" sz="2800" b="1" dirty="0" smtClean="0">
                <a:latin typeface="Arial" panose="020B0604020202020204" pitchFamily="34" charset="0"/>
                <a:cs typeface="Arial" panose="020B0604020202020204" pitchFamily="34" charset="0"/>
              </a:rPr>
            </a:br>
            <a:r>
              <a:rPr lang="en-ZA" sz="2800" b="1" dirty="0" smtClean="0">
                <a:latin typeface="Arial" panose="020B0604020202020204" pitchFamily="34" charset="0"/>
                <a:cs typeface="Arial" panose="020B0604020202020204" pitchFamily="34" charset="0"/>
              </a:rPr>
              <a:t>Advising </a:t>
            </a:r>
            <a:r>
              <a:rPr lang="en-ZA" sz="2800" b="1" dirty="0">
                <a:latin typeface="Arial" panose="020B0604020202020204" pitchFamily="34" charset="0"/>
                <a:cs typeface="Arial" panose="020B0604020202020204" pitchFamily="34" charset="0"/>
              </a:rPr>
              <a:t>the complainant of workplace procedures to deal with harassment  </a:t>
            </a:r>
            <a:r>
              <a:rPr lang="en-ZA" dirty="0"/>
              <a:t/>
            </a:r>
            <a:br>
              <a:rPr lang="en-ZA" dirty="0"/>
            </a:br>
            <a:endParaRPr lang="en-ZA" dirty="0"/>
          </a:p>
        </p:txBody>
      </p:sp>
      <p:sp>
        <p:nvSpPr>
          <p:cNvPr id="3" name="Content Placeholder 2"/>
          <p:cNvSpPr>
            <a:spLocks noGrp="1"/>
          </p:cNvSpPr>
          <p:nvPr>
            <p:ph idx="1"/>
          </p:nvPr>
        </p:nvSpPr>
        <p:spPr>
          <a:xfrm>
            <a:off x="257175" y="1333500"/>
            <a:ext cx="8639175" cy="5314950"/>
          </a:xfrm>
        </p:spPr>
        <p:txBody>
          <a:bodyPr/>
          <a:lstStyle/>
          <a:p>
            <a:pPr marL="361950" lvl="2" indent="-361950"/>
            <a:r>
              <a:rPr lang="en-ZA" sz="1600" dirty="0" smtClean="0">
                <a:latin typeface="Arial" panose="020B0604020202020204" pitchFamily="34" charset="0"/>
                <a:cs typeface="Arial" panose="020B0604020202020204" pitchFamily="34" charset="0"/>
              </a:rPr>
              <a:t>When </a:t>
            </a:r>
            <a:r>
              <a:rPr lang="en-ZA" sz="1600" dirty="0">
                <a:latin typeface="Arial" panose="020B0604020202020204" pitchFamily="34" charset="0"/>
                <a:cs typeface="Arial" panose="020B0604020202020204" pitchFamily="34" charset="0"/>
              </a:rPr>
              <a:t>an incident of harassment is brought to the attention of an employer, such employer should:</a:t>
            </a:r>
          </a:p>
          <a:p>
            <a:pPr marL="714375" lvl="3" indent="-352425">
              <a:buFont typeface="Wingdings" panose="05000000000000000000" pitchFamily="2" charset="2"/>
              <a:buChar char="ü"/>
            </a:pPr>
            <a:r>
              <a:rPr lang="en-ZA" sz="1600" b="1" dirty="0" smtClean="0">
                <a:latin typeface="Arial" panose="020B0604020202020204" pitchFamily="34" charset="0"/>
                <a:cs typeface="Arial" panose="020B0604020202020204" pitchFamily="34" charset="0"/>
              </a:rPr>
              <a:t>advise </a:t>
            </a:r>
            <a:r>
              <a:rPr lang="en-ZA" sz="1600" b="1" dirty="0">
                <a:latin typeface="Arial" panose="020B0604020202020204" pitchFamily="34" charset="0"/>
                <a:cs typeface="Arial" panose="020B0604020202020204" pitchFamily="34" charset="0"/>
              </a:rPr>
              <a:t>the complainant </a:t>
            </a:r>
            <a:r>
              <a:rPr lang="en-ZA" sz="1600" dirty="0">
                <a:latin typeface="Arial" panose="020B0604020202020204" pitchFamily="34" charset="0"/>
                <a:cs typeface="Arial" panose="020B0604020202020204" pitchFamily="34" charset="0"/>
              </a:rPr>
              <a:t>that there are </a:t>
            </a:r>
            <a:r>
              <a:rPr lang="en-ZA" sz="1600" b="1" dirty="0">
                <a:latin typeface="Arial" panose="020B0604020202020204" pitchFamily="34" charset="0"/>
                <a:cs typeface="Arial" panose="020B0604020202020204" pitchFamily="34" charset="0"/>
              </a:rPr>
              <a:t>formal and informal procedures </a:t>
            </a:r>
            <a:r>
              <a:rPr lang="en-ZA" sz="1600" dirty="0">
                <a:latin typeface="Arial" panose="020B0604020202020204" pitchFamily="34" charset="0"/>
                <a:cs typeface="Arial" panose="020B0604020202020204" pitchFamily="34" charset="0"/>
              </a:rPr>
              <a:t>which could be followed to deal with the problem; </a:t>
            </a:r>
            <a:r>
              <a:rPr lang="en-ZA" sz="1600" b="1" dirty="0" smtClean="0">
                <a:latin typeface="Arial" panose="020B0604020202020204" pitchFamily="34" charset="0"/>
                <a:cs typeface="Arial" panose="020B0604020202020204" pitchFamily="34" charset="0"/>
              </a:rPr>
              <a:t>explain </a:t>
            </a:r>
            <a:r>
              <a:rPr lang="en-ZA" sz="1600" b="1" dirty="0">
                <a:latin typeface="Arial" panose="020B0604020202020204" pitchFamily="34" charset="0"/>
                <a:cs typeface="Arial" panose="020B0604020202020204" pitchFamily="34" charset="0"/>
              </a:rPr>
              <a:t>the formal and informal </a:t>
            </a:r>
            <a:r>
              <a:rPr lang="en-ZA" sz="1600" dirty="0">
                <a:latin typeface="Arial" panose="020B0604020202020204" pitchFamily="34" charset="0"/>
                <a:cs typeface="Arial" panose="020B0604020202020204" pitchFamily="34" charset="0"/>
              </a:rPr>
              <a:t>procedures to the complainant;</a:t>
            </a:r>
          </a:p>
          <a:p>
            <a:pPr marL="361950" indent="0">
              <a:buNone/>
            </a:pPr>
            <a:r>
              <a:rPr lang="en-ZA" sz="1600" dirty="0">
                <a:latin typeface="Arial" panose="020B0604020202020204" pitchFamily="34" charset="0"/>
                <a:cs typeface="Arial" panose="020B0604020202020204" pitchFamily="34" charset="0"/>
              </a:rPr>
              <a:t> </a:t>
            </a:r>
          </a:p>
          <a:p>
            <a:pPr marL="714375" lvl="3" indent="-352425">
              <a:buFont typeface="Wingdings" panose="05000000000000000000" pitchFamily="2" charset="2"/>
              <a:buChar char="ü"/>
            </a:pPr>
            <a:r>
              <a:rPr lang="en-ZA" sz="1600" b="1" dirty="0">
                <a:latin typeface="Arial" panose="020B0604020202020204" pitchFamily="34" charset="0"/>
                <a:cs typeface="Arial" panose="020B0604020202020204" pitchFamily="34" charset="0"/>
              </a:rPr>
              <a:t>advise the complainant </a:t>
            </a:r>
            <a:r>
              <a:rPr lang="en-ZA" sz="1600" dirty="0">
                <a:latin typeface="Arial" panose="020B0604020202020204" pitchFamily="34" charset="0"/>
                <a:cs typeface="Arial" panose="020B0604020202020204" pitchFamily="34" charset="0"/>
              </a:rPr>
              <a:t>that she/he </a:t>
            </a:r>
            <a:r>
              <a:rPr lang="en-ZA" sz="1600" b="1" dirty="0">
                <a:latin typeface="Arial" panose="020B0604020202020204" pitchFamily="34" charset="0"/>
                <a:cs typeface="Arial" panose="020B0604020202020204" pitchFamily="34" charset="0"/>
              </a:rPr>
              <a:t>may choose which procedure should be followed </a:t>
            </a:r>
            <a:r>
              <a:rPr lang="en-ZA" sz="1600" dirty="0">
                <a:latin typeface="Arial" panose="020B0604020202020204" pitchFamily="34" charset="0"/>
                <a:cs typeface="Arial" panose="020B0604020202020204" pitchFamily="34" charset="0"/>
              </a:rPr>
              <a:t>by the employer, except that in certain limited circumstances, as set out in this Code, the </a:t>
            </a:r>
            <a:r>
              <a:rPr lang="en-ZA" sz="1600" b="1" dirty="0">
                <a:latin typeface="Arial" panose="020B0604020202020204" pitchFamily="34" charset="0"/>
                <a:cs typeface="Arial" panose="020B0604020202020204" pitchFamily="34" charset="0"/>
              </a:rPr>
              <a:t>employer may choose to follow a formal procedure </a:t>
            </a:r>
            <a:r>
              <a:rPr lang="en-ZA" sz="1600" dirty="0">
                <a:latin typeface="Arial" panose="020B0604020202020204" pitchFamily="34" charset="0"/>
                <a:cs typeface="Arial" panose="020B0604020202020204" pitchFamily="34" charset="0"/>
              </a:rPr>
              <a:t>even if the complainant does not wish to do so; </a:t>
            </a:r>
            <a:endParaRPr lang="en-ZA" sz="1600" dirty="0" smtClean="0">
              <a:latin typeface="Arial" panose="020B0604020202020204" pitchFamily="34" charset="0"/>
              <a:cs typeface="Arial" panose="020B0604020202020204" pitchFamily="34" charset="0"/>
            </a:endParaRPr>
          </a:p>
          <a:p>
            <a:pPr marL="361950" lvl="3" indent="0">
              <a:buNone/>
            </a:pPr>
            <a:endParaRPr lang="en-ZA" sz="1600" dirty="0">
              <a:latin typeface="Arial" panose="020B0604020202020204" pitchFamily="34" charset="0"/>
              <a:cs typeface="Arial" panose="020B0604020202020204" pitchFamily="34" charset="0"/>
            </a:endParaRPr>
          </a:p>
          <a:p>
            <a:pPr marL="714375" lvl="3" indent="-352425">
              <a:buFont typeface="Wingdings" panose="05000000000000000000" pitchFamily="2" charset="2"/>
              <a:buChar char="ü"/>
            </a:pPr>
            <a:r>
              <a:rPr lang="en-ZA" sz="1600" b="1" dirty="0" smtClean="0">
                <a:latin typeface="Arial" panose="020B0604020202020204" pitchFamily="34" charset="0"/>
                <a:cs typeface="Arial" panose="020B0604020202020204" pitchFamily="34" charset="0"/>
              </a:rPr>
              <a:t>re-assure </a:t>
            </a:r>
            <a:r>
              <a:rPr lang="en-ZA" sz="1600" b="1" dirty="0">
                <a:latin typeface="Arial" panose="020B0604020202020204" pitchFamily="34" charset="0"/>
                <a:cs typeface="Arial" panose="020B0604020202020204" pitchFamily="34" charset="0"/>
              </a:rPr>
              <a:t>the complainant </a:t>
            </a:r>
            <a:r>
              <a:rPr lang="en-ZA" sz="1600" dirty="0">
                <a:latin typeface="Arial" panose="020B0604020202020204" pitchFamily="34" charset="0"/>
                <a:cs typeface="Arial" panose="020B0604020202020204" pitchFamily="34" charset="0"/>
              </a:rPr>
              <a:t>that she/he </a:t>
            </a:r>
            <a:r>
              <a:rPr lang="en-ZA" sz="1600" b="1" dirty="0">
                <a:latin typeface="Arial" panose="020B0604020202020204" pitchFamily="34" charset="0"/>
                <a:cs typeface="Arial" panose="020B0604020202020204" pitchFamily="34" charset="0"/>
              </a:rPr>
              <a:t>will not face job loss or any adverse consequences</a:t>
            </a:r>
            <a:r>
              <a:rPr lang="en-ZA" sz="1600" dirty="0">
                <a:latin typeface="Arial" panose="020B0604020202020204" pitchFamily="34" charset="0"/>
                <a:cs typeface="Arial" panose="020B0604020202020204" pitchFamily="34" charset="0"/>
              </a:rPr>
              <a:t> if she/he chooses to follow either the formal or informal procedure; </a:t>
            </a:r>
          </a:p>
          <a:p>
            <a:pPr marL="714375" indent="-352425">
              <a:buNone/>
            </a:pPr>
            <a:endParaRPr lang="en-ZA" sz="1600" dirty="0">
              <a:latin typeface="Arial" panose="020B0604020202020204" pitchFamily="34" charset="0"/>
              <a:cs typeface="Arial" panose="020B0604020202020204" pitchFamily="34" charset="0"/>
            </a:endParaRPr>
          </a:p>
          <a:p>
            <a:pPr marL="714375" lvl="3" indent="-352425">
              <a:buFont typeface="Wingdings" panose="05000000000000000000" pitchFamily="2" charset="2"/>
              <a:buChar char="ü"/>
            </a:pPr>
            <a:r>
              <a:rPr lang="en-ZA" sz="1600" b="1" dirty="0">
                <a:latin typeface="Arial" panose="020B0604020202020204" pitchFamily="34" charset="0"/>
                <a:cs typeface="Arial" panose="020B0604020202020204" pitchFamily="34" charset="0"/>
              </a:rPr>
              <a:t>advise the complainant </a:t>
            </a:r>
            <a:r>
              <a:rPr lang="en-ZA" sz="1600" dirty="0">
                <a:latin typeface="Arial" panose="020B0604020202020204" pitchFamily="34" charset="0"/>
                <a:cs typeface="Arial" panose="020B0604020202020204" pitchFamily="34" charset="0"/>
              </a:rPr>
              <a:t>that the matter will be dealt with </a:t>
            </a:r>
            <a:r>
              <a:rPr lang="en-ZA" sz="1600" b="1" dirty="0">
                <a:latin typeface="Arial" panose="020B0604020202020204" pitchFamily="34" charset="0"/>
                <a:cs typeface="Arial" panose="020B0604020202020204" pitchFamily="34" charset="0"/>
              </a:rPr>
              <a:t>confidentially</a:t>
            </a:r>
            <a:r>
              <a:rPr lang="en-ZA" sz="1600" dirty="0">
                <a:latin typeface="Arial" panose="020B0604020202020204" pitchFamily="34" charset="0"/>
                <a:cs typeface="Arial" panose="020B0604020202020204" pitchFamily="34" charset="0"/>
              </a:rPr>
              <a:t> if the complainant so chooses; </a:t>
            </a:r>
            <a:r>
              <a:rPr lang="en-ZA" sz="1600" dirty="0" smtClean="0">
                <a:latin typeface="Arial" panose="020B0604020202020204" pitchFamily="34" charset="0"/>
                <a:cs typeface="Arial" panose="020B0604020202020204" pitchFamily="34" charset="0"/>
              </a:rPr>
              <a:t>and</a:t>
            </a:r>
          </a:p>
          <a:p>
            <a:pPr marL="361950" lvl="3" indent="0">
              <a:buNone/>
            </a:pPr>
            <a:endParaRPr lang="en-ZA" sz="1600" dirty="0">
              <a:latin typeface="Arial" panose="020B0604020202020204" pitchFamily="34" charset="0"/>
              <a:cs typeface="Arial" panose="020B0604020202020204" pitchFamily="34" charset="0"/>
            </a:endParaRPr>
          </a:p>
          <a:p>
            <a:pPr marL="714375" lvl="3" indent="-352425">
              <a:buFont typeface="Wingdings" panose="05000000000000000000" pitchFamily="2" charset="2"/>
              <a:buChar char="ü"/>
            </a:pPr>
            <a:r>
              <a:rPr lang="en-ZA" sz="1600" b="1" dirty="0">
                <a:latin typeface="Arial" panose="020B0604020202020204" pitchFamily="34" charset="0"/>
                <a:cs typeface="Arial" panose="020B0604020202020204" pitchFamily="34" charset="0"/>
              </a:rPr>
              <a:t>advise the complainant</a:t>
            </a:r>
            <a:r>
              <a:rPr lang="en-ZA" sz="1600" dirty="0">
                <a:latin typeface="Arial" panose="020B0604020202020204" pitchFamily="34" charset="0"/>
                <a:cs typeface="Arial" panose="020B0604020202020204" pitchFamily="34" charset="0"/>
              </a:rPr>
              <a:t> whether it may be </a:t>
            </a:r>
            <a:r>
              <a:rPr lang="en-ZA" sz="1600" b="1" dirty="0">
                <a:latin typeface="Arial" panose="020B0604020202020204" pitchFamily="34" charset="0"/>
                <a:cs typeface="Arial" panose="020B0604020202020204" pitchFamily="34" charset="0"/>
              </a:rPr>
              <a:t>appropriate to lay a criminal charge or to obtain a protection order. </a:t>
            </a:r>
          </a:p>
          <a:p>
            <a:pPr marL="361950" indent="-361950"/>
            <a:endParaRPr lang="en-ZA" dirty="0"/>
          </a:p>
        </p:txBody>
      </p:sp>
      <p:sp>
        <p:nvSpPr>
          <p:cNvPr id="4" name="Slide Number Placeholder 3"/>
          <p:cNvSpPr>
            <a:spLocks noGrp="1"/>
          </p:cNvSpPr>
          <p:nvPr>
            <p:ph type="sldNum" sz="quarter" idx="12"/>
          </p:nvPr>
        </p:nvSpPr>
        <p:spPr>
          <a:xfrm>
            <a:off x="6553200" y="5934075"/>
            <a:ext cx="2019300" cy="787400"/>
          </a:xfrm>
        </p:spPr>
        <p:txBody>
          <a:bodyPr/>
          <a:lstStyle/>
          <a:p>
            <a:pPr>
              <a:defRPr/>
            </a:pPr>
            <a:fld id="{AC70350D-EA4B-4993-AABE-8E6C381AE3F7}" type="slidenum">
              <a:rPr lang="en-US" altLang="en-US" smtClean="0"/>
              <a:pPr>
                <a:defRPr/>
              </a:pPr>
              <a:t>47</a:t>
            </a:fld>
            <a:endParaRPr lang="en-US" altLang="en-US" dirty="0"/>
          </a:p>
        </p:txBody>
      </p:sp>
    </p:spTree>
    <p:extLst>
      <p:ext uri="{BB962C8B-B14F-4D97-AF65-F5344CB8AC3E}">
        <p14:creationId xmlns:p14="http://schemas.microsoft.com/office/powerpoint/2010/main" val="389288671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1143000"/>
          </a:xfrm>
        </p:spPr>
        <p:txBody>
          <a:bodyPr/>
          <a:lstStyle/>
          <a:p>
            <a:pPr lvl="1"/>
            <a:r>
              <a:rPr lang="en-ZA" sz="3200" b="1" dirty="0" smtClean="0">
                <a:latin typeface="Arial" panose="020B0604020202020204" pitchFamily="34" charset="0"/>
                <a:cs typeface="Arial" panose="020B0604020202020204" pitchFamily="34" charset="0"/>
              </a:rPr>
              <a:t/>
            </a:r>
            <a:br>
              <a:rPr lang="en-ZA" sz="3200" b="1" dirty="0" smtClean="0">
                <a:latin typeface="Arial" panose="020B0604020202020204" pitchFamily="34" charset="0"/>
                <a:cs typeface="Arial" panose="020B0604020202020204" pitchFamily="34" charset="0"/>
              </a:rPr>
            </a:br>
            <a:r>
              <a:rPr lang="en-ZA" sz="3200" b="1" dirty="0">
                <a:latin typeface="Arial" panose="020B0604020202020204" pitchFamily="34" charset="0"/>
                <a:cs typeface="Arial" panose="020B0604020202020204" pitchFamily="34" charset="0"/>
              </a:rPr>
              <a:t/>
            </a:r>
            <a:br>
              <a:rPr lang="en-ZA" sz="3200" b="1" dirty="0">
                <a:latin typeface="Arial" panose="020B0604020202020204" pitchFamily="34" charset="0"/>
                <a:cs typeface="Arial" panose="020B0604020202020204" pitchFamily="34" charset="0"/>
              </a:rPr>
            </a:br>
            <a:r>
              <a:rPr lang="en-ZA" sz="3200" b="1" dirty="0" smtClean="0">
                <a:latin typeface="Arial" panose="020B0604020202020204" pitchFamily="34" charset="0"/>
                <a:cs typeface="Arial" panose="020B0604020202020204" pitchFamily="34" charset="0"/>
              </a:rPr>
              <a:t/>
            </a:r>
            <a:br>
              <a:rPr lang="en-ZA" sz="3200" b="1" dirty="0" smtClean="0">
                <a:latin typeface="Arial" panose="020B0604020202020204" pitchFamily="34" charset="0"/>
                <a:cs typeface="Arial" panose="020B0604020202020204" pitchFamily="34" charset="0"/>
              </a:rPr>
            </a:br>
            <a:r>
              <a:rPr lang="en-ZA" sz="3200" b="1" dirty="0" smtClean="0">
                <a:latin typeface="Arial" panose="020B0604020202020204" pitchFamily="34" charset="0"/>
                <a:cs typeface="Arial" panose="020B0604020202020204" pitchFamily="34" charset="0"/>
              </a:rPr>
              <a:t>Informal </a:t>
            </a:r>
            <a:r>
              <a:rPr lang="en-ZA" sz="3200" b="1" dirty="0">
                <a:latin typeface="Arial" panose="020B0604020202020204" pitchFamily="34" charset="0"/>
                <a:cs typeface="Arial" panose="020B0604020202020204" pitchFamily="34" charset="0"/>
              </a:rPr>
              <a:t>procedures</a:t>
            </a:r>
            <a:r>
              <a:rPr lang="en-ZA" sz="3200" dirty="0"/>
              <a:t/>
            </a:r>
            <a:br>
              <a:rPr lang="en-ZA" sz="3200" dirty="0"/>
            </a:br>
            <a:r>
              <a:rPr lang="en-ZA" dirty="0"/>
              <a:t> </a:t>
            </a:r>
            <a:r>
              <a:rPr lang="en-ZA" sz="3200" dirty="0"/>
              <a:t/>
            </a:r>
            <a:br>
              <a:rPr lang="en-ZA" sz="3200" dirty="0"/>
            </a:br>
            <a:endParaRPr lang="en-ZA" dirty="0"/>
          </a:p>
        </p:txBody>
      </p:sp>
      <p:sp>
        <p:nvSpPr>
          <p:cNvPr id="3" name="Content Placeholder 2"/>
          <p:cNvSpPr>
            <a:spLocks noGrp="1"/>
          </p:cNvSpPr>
          <p:nvPr>
            <p:ph idx="1"/>
          </p:nvPr>
        </p:nvSpPr>
        <p:spPr>
          <a:xfrm>
            <a:off x="161926" y="1417637"/>
            <a:ext cx="8753474" cy="5202237"/>
          </a:xfrm>
        </p:spPr>
        <p:txBody>
          <a:bodyPr/>
          <a:lstStyle/>
          <a:p>
            <a:pPr marL="361950" lvl="2" indent="-361950"/>
            <a:r>
              <a:rPr lang="en-ZA" sz="1800" dirty="0">
                <a:latin typeface="Arial" panose="020B0604020202020204" pitchFamily="34" charset="0"/>
                <a:cs typeface="Arial" panose="020B0604020202020204" pitchFamily="34" charset="0"/>
              </a:rPr>
              <a:t>A complainant in a harassment matter may choose to follow either of the following informal procedures: </a:t>
            </a:r>
          </a:p>
          <a:p>
            <a:pPr marL="361950" indent="-361950">
              <a:buNone/>
            </a:pPr>
            <a:endParaRPr lang="en-ZA" sz="1800" dirty="0">
              <a:latin typeface="Arial" panose="020B0604020202020204" pitchFamily="34" charset="0"/>
              <a:cs typeface="Arial" panose="020B0604020202020204" pitchFamily="34" charset="0"/>
            </a:endParaRPr>
          </a:p>
          <a:p>
            <a:pPr marL="714375" lvl="3" indent="-352425">
              <a:buFont typeface="Wingdings" panose="05000000000000000000" pitchFamily="2" charset="2"/>
              <a:buChar char="ü"/>
            </a:pPr>
            <a:r>
              <a:rPr lang="en-ZA" sz="1800" dirty="0">
                <a:latin typeface="Arial" panose="020B0604020202020204" pitchFamily="34" charset="0"/>
                <a:cs typeface="Arial" panose="020B0604020202020204" pitchFamily="34" charset="0"/>
              </a:rPr>
              <a:t>the </a:t>
            </a:r>
            <a:r>
              <a:rPr lang="en-ZA" sz="1800" b="1" dirty="0">
                <a:latin typeface="Arial" panose="020B0604020202020204" pitchFamily="34" charset="0"/>
                <a:cs typeface="Arial" panose="020B0604020202020204" pitchFamily="34" charset="0"/>
              </a:rPr>
              <a:t>complainant or another appropriate person explains to the perpetrator </a:t>
            </a:r>
            <a:r>
              <a:rPr lang="en-ZA" sz="1800" dirty="0">
                <a:latin typeface="Arial" panose="020B0604020202020204" pitchFamily="34" charset="0"/>
                <a:cs typeface="Arial" panose="020B0604020202020204" pitchFamily="34" charset="0"/>
              </a:rPr>
              <a:t>that the conduct in question is </a:t>
            </a:r>
            <a:r>
              <a:rPr lang="en-ZA" sz="1800" b="1" dirty="0">
                <a:latin typeface="Arial" panose="020B0604020202020204" pitchFamily="34" charset="0"/>
                <a:cs typeface="Arial" panose="020B0604020202020204" pitchFamily="34" charset="0"/>
              </a:rPr>
              <a:t>not welcome</a:t>
            </a:r>
            <a:r>
              <a:rPr lang="en-ZA" sz="1800" dirty="0">
                <a:latin typeface="Arial" panose="020B0604020202020204" pitchFamily="34" charset="0"/>
                <a:cs typeface="Arial" panose="020B0604020202020204" pitchFamily="34" charset="0"/>
              </a:rPr>
              <a:t>, that it is </a:t>
            </a:r>
            <a:r>
              <a:rPr lang="en-ZA" sz="1800" b="1" dirty="0">
                <a:latin typeface="Arial" panose="020B0604020202020204" pitchFamily="34" charset="0"/>
                <a:cs typeface="Arial" panose="020B0604020202020204" pitchFamily="34" charset="0"/>
              </a:rPr>
              <a:t>related to a prohibited ground </a:t>
            </a:r>
            <a:r>
              <a:rPr lang="en-ZA" sz="1800" dirty="0">
                <a:latin typeface="Arial" panose="020B0604020202020204" pitchFamily="34" charset="0"/>
                <a:cs typeface="Arial" panose="020B0604020202020204" pitchFamily="34" charset="0"/>
              </a:rPr>
              <a:t>and its </a:t>
            </a:r>
            <a:r>
              <a:rPr lang="en-ZA" sz="1800" b="1" dirty="0">
                <a:latin typeface="Arial" panose="020B0604020202020204" pitchFamily="34" charset="0"/>
                <a:cs typeface="Arial" panose="020B0604020202020204" pitchFamily="34" charset="0"/>
              </a:rPr>
              <a:t>impact on the complainant</a:t>
            </a:r>
            <a:r>
              <a:rPr lang="en-ZA" sz="1800" dirty="0">
                <a:latin typeface="Arial" panose="020B0604020202020204" pitchFamily="34" charset="0"/>
                <a:cs typeface="Arial" panose="020B0604020202020204" pitchFamily="34" charset="0"/>
              </a:rPr>
              <a:t>, for example, that it makes him or her feel uncomfortable and that it interferes with his or her work; or </a:t>
            </a:r>
          </a:p>
          <a:p>
            <a:pPr marL="361950" indent="0">
              <a:buNone/>
            </a:pPr>
            <a:endParaRPr lang="en-ZA" sz="1800" dirty="0">
              <a:latin typeface="Arial" panose="020B0604020202020204" pitchFamily="34" charset="0"/>
              <a:cs typeface="Arial" panose="020B0604020202020204" pitchFamily="34" charset="0"/>
            </a:endParaRPr>
          </a:p>
          <a:p>
            <a:pPr marL="714375" lvl="3" indent="-352425">
              <a:buFont typeface="Wingdings" panose="05000000000000000000" pitchFamily="2" charset="2"/>
              <a:buChar char="ü"/>
            </a:pPr>
            <a:r>
              <a:rPr lang="en-ZA" sz="1800" dirty="0">
                <a:latin typeface="Arial" panose="020B0604020202020204" pitchFamily="34" charset="0"/>
                <a:cs typeface="Arial" panose="020B0604020202020204" pitchFamily="34" charset="0"/>
              </a:rPr>
              <a:t>an </a:t>
            </a:r>
            <a:r>
              <a:rPr lang="en-ZA" sz="1800" b="1" dirty="0">
                <a:latin typeface="Arial" panose="020B0604020202020204" pitchFamily="34" charset="0"/>
                <a:cs typeface="Arial" panose="020B0604020202020204" pitchFamily="34" charset="0"/>
              </a:rPr>
              <a:t>appropriate person approaches the perpetrator</a:t>
            </a:r>
            <a:r>
              <a:rPr lang="en-ZA" sz="1800" dirty="0">
                <a:latin typeface="Arial" panose="020B0604020202020204" pitchFamily="34" charset="0"/>
                <a:cs typeface="Arial" panose="020B0604020202020204" pitchFamily="34" charset="0"/>
              </a:rPr>
              <a:t>, </a:t>
            </a:r>
            <a:r>
              <a:rPr lang="en-ZA" sz="1800" b="1" dirty="0">
                <a:latin typeface="Arial" panose="020B0604020202020204" pitchFamily="34" charset="0"/>
                <a:cs typeface="Arial" panose="020B0604020202020204" pitchFamily="34" charset="0"/>
              </a:rPr>
              <a:t>without revealing the identity </a:t>
            </a:r>
            <a:r>
              <a:rPr lang="en-ZA" sz="1800" dirty="0">
                <a:latin typeface="Arial" panose="020B0604020202020204" pitchFamily="34" charset="0"/>
                <a:cs typeface="Arial" panose="020B0604020202020204" pitchFamily="34" charset="0"/>
              </a:rPr>
              <a:t>of the complainant, and explains to the perpetrator that certain forms of </a:t>
            </a:r>
            <a:r>
              <a:rPr lang="en-ZA" sz="1800" b="1" dirty="0">
                <a:latin typeface="Arial" panose="020B0604020202020204" pitchFamily="34" charset="0"/>
                <a:cs typeface="Arial" panose="020B0604020202020204" pitchFamily="34" charset="0"/>
              </a:rPr>
              <a:t>conduct constitute harassment on a prohibited ground</a:t>
            </a:r>
            <a:r>
              <a:rPr lang="en-ZA" sz="1800" dirty="0">
                <a:latin typeface="Arial" panose="020B0604020202020204" pitchFamily="34" charset="0"/>
                <a:cs typeface="Arial" panose="020B0604020202020204" pitchFamily="34" charset="0"/>
              </a:rPr>
              <a:t>, are </a:t>
            </a:r>
            <a:r>
              <a:rPr lang="en-ZA" sz="1800" b="1" dirty="0">
                <a:latin typeface="Arial" panose="020B0604020202020204" pitchFamily="34" charset="0"/>
                <a:cs typeface="Arial" panose="020B0604020202020204" pitchFamily="34" charset="0"/>
              </a:rPr>
              <a:t>offensive and unwelcome</a:t>
            </a:r>
            <a:r>
              <a:rPr lang="en-ZA" sz="1800" dirty="0">
                <a:latin typeface="Arial" panose="020B0604020202020204" pitchFamily="34" charset="0"/>
                <a:cs typeface="Arial" panose="020B0604020202020204" pitchFamily="34" charset="0"/>
              </a:rPr>
              <a:t>, make employees feel uncomfortable, and interferes with their work.</a:t>
            </a:r>
          </a:p>
          <a:p>
            <a:pPr marL="361950" indent="0">
              <a:buNone/>
            </a:pPr>
            <a:endParaRPr lang="en-ZA" sz="1800" dirty="0">
              <a:latin typeface="Arial" panose="020B0604020202020204" pitchFamily="34" charset="0"/>
              <a:cs typeface="Arial" panose="020B0604020202020204" pitchFamily="34" charset="0"/>
            </a:endParaRPr>
          </a:p>
          <a:p>
            <a:pPr marL="714375" lvl="2" indent="-352425">
              <a:buFont typeface="Wingdings" panose="05000000000000000000" pitchFamily="2" charset="2"/>
              <a:buChar char="ü"/>
            </a:pPr>
            <a:r>
              <a:rPr lang="en-ZA" sz="1800" dirty="0">
                <a:latin typeface="Arial" panose="020B0604020202020204" pitchFamily="34" charset="0"/>
                <a:cs typeface="Arial" panose="020B0604020202020204" pitchFamily="34" charset="0"/>
              </a:rPr>
              <a:t>An </a:t>
            </a:r>
            <a:r>
              <a:rPr lang="en-ZA" sz="1800" b="1" dirty="0">
                <a:latin typeface="Arial" panose="020B0604020202020204" pitchFamily="34" charset="0"/>
                <a:cs typeface="Arial" panose="020B0604020202020204" pitchFamily="34" charset="0"/>
              </a:rPr>
              <a:t>employer</a:t>
            </a:r>
            <a:r>
              <a:rPr lang="en-ZA" sz="1800" dirty="0">
                <a:latin typeface="Arial" panose="020B0604020202020204" pitchFamily="34" charset="0"/>
                <a:cs typeface="Arial" panose="020B0604020202020204" pitchFamily="34" charset="0"/>
              </a:rPr>
              <a:t> should </a:t>
            </a:r>
            <a:r>
              <a:rPr lang="en-ZA" sz="1800" b="1" dirty="0">
                <a:latin typeface="Arial" panose="020B0604020202020204" pitchFamily="34" charset="0"/>
                <a:cs typeface="Arial" panose="020B0604020202020204" pitchFamily="34" charset="0"/>
              </a:rPr>
              <a:t>consider any further steps</a:t>
            </a:r>
            <a:r>
              <a:rPr lang="en-ZA" sz="1800" dirty="0">
                <a:latin typeface="Arial" panose="020B0604020202020204" pitchFamily="34" charset="0"/>
                <a:cs typeface="Arial" panose="020B0604020202020204" pitchFamily="34" charset="0"/>
              </a:rPr>
              <a:t>, which can be taken to assist in dealing with the complaint.</a:t>
            </a:r>
          </a:p>
          <a:p>
            <a:pPr marL="0" indent="0">
              <a:buNone/>
            </a:pPr>
            <a:endParaRPr lang="en-ZA" dirty="0"/>
          </a:p>
        </p:txBody>
      </p:sp>
      <p:sp>
        <p:nvSpPr>
          <p:cNvPr id="4" name="Slide Number Placeholder 3"/>
          <p:cNvSpPr>
            <a:spLocks noGrp="1"/>
          </p:cNvSpPr>
          <p:nvPr>
            <p:ph type="sldNum" sz="quarter" idx="12"/>
          </p:nvPr>
        </p:nvSpPr>
        <p:spPr>
          <a:xfrm>
            <a:off x="6553200" y="5562600"/>
            <a:ext cx="2295526" cy="1158875"/>
          </a:xfrm>
        </p:spPr>
        <p:txBody>
          <a:bodyPr/>
          <a:lstStyle/>
          <a:p>
            <a:pPr>
              <a:defRPr/>
            </a:pPr>
            <a:fld id="{AC70350D-EA4B-4993-AABE-8E6C381AE3F7}" type="slidenum">
              <a:rPr lang="en-US" altLang="en-US" smtClean="0"/>
              <a:pPr>
                <a:defRPr/>
              </a:pPr>
              <a:t>48</a:t>
            </a:fld>
            <a:endParaRPr lang="en-US" altLang="en-US" dirty="0"/>
          </a:p>
        </p:txBody>
      </p:sp>
    </p:spTree>
    <p:extLst>
      <p:ext uri="{BB962C8B-B14F-4D97-AF65-F5344CB8AC3E}">
        <p14:creationId xmlns:p14="http://schemas.microsoft.com/office/powerpoint/2010/main" val="362755166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1" y="274638"/>
            <a:ext cx="8486774" cy="1143000"/>
          </a:xfrm>
        </p:spPr>
        <p:txBody>
          <a:bodyPr/>
          <a:lstStyle/>
          <a:p>
            <a:r>
              <a:rPr lang="en-ZA" sz="3200" b="1" dirty="0" smtClean="0">
                <a:latin typeface="Arial" panose="020B0604020202020204" pitchFamily="34" charset="0"/>
                <a:cs typeface="Arial" panose="020B0604020202020204" pitchFamily="34" charset="0"/>
              </a:rPr>
              <a:t/>
            </a:r>
            <a:br>
              <a:rPr lang="en-ZA" sz="3200" b="1" dirty="0" smtClean="0">
                <a:latin typeface="Arial" panose="020B0604020202020204" pitchFamily="34" charset="0"/>
                <a:cs typeface="Arial" panose="020B0604020202020204" pitchFamily="34" charset="0"/>
              </a:rPr>
            </a:br>
            <a:r>
              <a:rPr lang="en-ZA" sz="3200" b="1" dirty="0" smtClean="0">
                <a:latin typeface="Arial" panose="020B0604020202020204" pitchFamily="34" charset="0"/>
                <a:cs typeface="Arial" panose="020B0604020202020204" pitchFamily="34" charset="0"/>
              </a:rPr>
              <a:t>Formal </a:t>
            </a:r>
            <a:r>
              <a:rPr lang="en-ZA" sz="3200" b="1" dirty="0">
                <a:latin typeface="Arial" panose="020B0604020202020204" pitchFamily="34" charset="0"/>
                <a:cs typeface="Arial" panose="020B0604020202020204" pitchFamily="34" charset="0"/>
              </a:rPr>
              <a:t>procedure</a:t>
            </a:r>
            <a:r>
              <a:rPr lang="en-ZA" dirty="0"/>
              <a:t/>
            </a:r>
            <a:br>
              <a:rPr lang="en-ZA" dirty="0"/>
            </a:br>
            <a:endParaRPr lang="en-ZA" dirty="0"/>
          </a:p>
        </p:txBody>
      </p:sp>
      <p:sp>
        <p:nvSpPr>
          <p:cNvPr id="3" name="Content Placeholder 2"/>
          <p:cNvSpPr>
            <a:spLocks noGrp="1"/>
          </p:cNvSpPr>
          <p:nvPr>
            <p:ph idx="1"/>
          </p:nvPr>
        </p:nvSpPr>
        <p:spPr>
          <a:xfrm>
            <a:off x="238125" y="1417637"/>
            <a:ext cx="8629650" cy="5303837"/>
          </a:xfrm>
        </p:spPr>
        <p:txBody>
          <a:bodyPr/>
          <a:lstStyle/>
          <a:p>
            <a:pPr marL="361950" lvl="2" indent="-361950"/>
            <a:r>
              <a:rPr lang="en-ZA" sz="1400" dirty="0">
                <a:latin typeface="Arial" panose="020B0604020202020204" pitchFamily="34" charset="0"/>
                <a:cs typeface="Arial" panose="020B0604020202020204" pitchFamily="34" charset="0"/>
              </a:rPr>
              <a:t>A complainant may </a:t>
            </a:r>
            <a:r>
              <a:rPr lang="en-ZA" sz="1400" b="1" dirty="0">
                <a:latin typeface="Arial" panose="020B0604020202020204" pitchFamily="34" charset="0"/>
                <a:cs typeface="Arial" panose="020B0604020202020204" pitchFamily="34" charset="0"/>
              </a:rPr>
              <a:t>choose to follow a formal procedure</a:t>
            </a:r>
            <a:r>
              <a:rPr lang="en-ZA" sz="1400" dirty="0">
                <a:latin typeface="Arial" panose="020B0604020202020204" pitchFamily="34" charset="0"/>
                <a:cs typeface="Arial" panose="020B0604020202020204" pitchFamily="34" charset="0"/>
              </a:rPr>
              <a:t>, </a:t>
            </a:r>
            <a:r>
              <a:rPr lang="en-ZA" sz="1400" b="1" dirty="0">
                <a:latin typeface="Arial" panose="020B0604020202020204" pitchFamily="34" charset="0"/>
                <a:cs typeface="Arial" panose="020B0604020202020204" pitchFamily="34" charset="0"/>
              </a:rPr>
              <a:t>either with or without first following an informal procedure</a:t>
            </a:r>
            <a:r>
              <a:rPr lang="en-ZA" sz="1400" dirty="0">
                <a:latin typeface="Arial" panose="020B0604020202020204" pitchFamily="34" charset="0"/>
                <a:cs typeface="Arial" panose="020B0604020202020204" pitchFamily="34" charset="0"/>
              </a:rPr>
              <a:t>.</a:t>
            </a:r>
          </a:p>
          <a:p>
            <a:pPr marL="361950" indent="-361950">
              <a:buNone/>
            </a:pPr>
            <a:endParaRPr lang="en-ZA" sz="1400" dirty="0">
              <a:latin typeface="Arial" panose="020B0604020202020204" pitchFamily="34" charset="0"/>
              <a:cs typeface="Arial" panose="020B0604020202020204" pitchFamily="34" charset="0"/>
            </a:endParaRPr>
          </a:p>
          <a:p>
            <a:pPr marL="361950" lvl="2" indent="-361950"/>
            <a:r>
              <a:rPr lang="en-ZA" sz="1400" dirty="0">
                <a:latin typeface="Arial" panose="020B0604020202020204" pitchFamily="34" charset="0"/>
                <a:cs typeface="Arial" panose="020B0604020202020204" pitchFamily="34" charset="0"/>
              </a:rPr>
              <a:t>In the event that a complainant </a:t>
            </a:r>
            <a:r>
              <a:rPr lang="en-ZA" sz="1400" b="1" dirty="0">
                <a:latin typeface="Arial" panose="020B0604020202020204" pitchFamily="34" charset="0"/>
                <a:cs typeface="Arial" panose="020B0604020202020204" pitchFamily="34" charset="0"/>
              </a:rPr>
              <a:t>chooses not to follow a formal procedure</a:t>
            </a:r>
            <a:r>
              <a:rPr lang="en-ZA" sz="1400" dirty="0">
                <a:latin typeface="Arial" panose="020B0604020202020204" pitchFamily="34" charset="0"/>
                <a:cs typeface="Arial" panose="020B0604020202020204" pitchFamily="34" charset="0"/>
              </a:rPr>
              <a:t>, the </a:t>
            </a:r>
            <a:r>
              <a:rPr lang="en-ZA" sz="1400" b="1" dirty="0">
                <a:latin typeface="Arial" panose="020B0604020202020204" pitchFamily="34" charset="0"/>
                <a:cs typeface="Arial" panose="020B0604020202020204" pitchFamily="34" charset="0"/>
              </a:rPr>
              <a:t>employer should still assess the risk</a:t>
            </a:r>
            <a:r>
              <a:rPr lang="en-ZA" sz="1400" dirty="0">
                <a:latin typeface="Arial" panose="020B0604020202020204" pitchFamily="34" charset="0"/>
                <a:cs typeface="Arial" panose="020B0604020202020204" pitchFamily="34" charset="0"/>
              </a:rPr>
              <a:t> to other persons in the workplace where formal steps have not been taken against the perpetrator. </a:t>
            </a:r>
            <a:endParaRPr lang="en-ZA" sz="1400" dirty="0" smtClean="0">
              <a:latin typeface="Arial" panose="020B0604020202020204" pitchFamily="34" charset="0"/>
              <a:cs typeface="Arial" panose="020B0604020202020204" pitchFamily="34" charset="0"/>
            </a:endParaRPr>
          </a:p>
          <a:p>
            <a:pPr marL="0" lvl="2" indent="0">
              <a:buNone/>
            </a:pPr>
            <a:endParaRPr lang="en-ZA" sz="1400" dirty="0" smtClean="0">
              <a:latin typeface="Arial" panose="020B0604020202020204" pitchFamily="34" charset="0"/>
              <a:cs typeface="Arial" panose="020B0604020202020204" pitchFamily="34" charset="0"/>
            </a:endParaRPr>
          </a:p>
          <a:p>
            <a:pPr marL="361950" lvl="2" indent="-361950"/>
            <a:r>
              <a:rPr lang="en-ZA" sz="1400" dirty="0" smtClean="0">
                <a:latin typeface="Arial" panose="020B0604020202020204" pitchFamily="34" charset="0"/>
                <a:cs typeface="Arial" panose="020B0604020202020204" pitchFamily="34" charset="0"/>
              </a:rPr>
              <a:t>The </a:t>
            </a:r>
            <a:r>
              <a:rPr lang="en-ZA" sz="1400" dirty="0">
                <a:latin typeface="Arial" panose="020B0604020202020204" pitchFamily="34" charset="0"/>
                <a:cs typeface="Arial" panose="020B0604020202020204" pitchFamily="34" charset="0"/>
              </a:rPr>
              <a:t>employer’s </a:t>
            </a:r>
            <a:r>
              <a:rPr lang="en-ZA" sz="1400" b="1" dirty="0">
                <a:latin typeface="Arial" panose="020B0604020202020204" pitchFamily="34" charset="0"/>
                <a:cs typeface="Arial" panose="020B0604020202020204" pitchFamily="34" charset="0"/>
              </a:rPr>
              <a:t>harassment policy and/or collective agreement </a:t>
            </a:r>
            <a:r>
              <a:rPr lang="en-ZA" sz="1400" dirty="0">
                <a:latin typeface="Arial" panose="020B0604020202020204" pitchFamily="34" charset="0"/>
                <a:cs typeface="Arial" panose="020B0604020202020204" pitchFamily="34" charset="0"/>
              </a:rPr>
              <a:t>should outline the following in respect of a </a:t>
            </a:r>
            <a:r>
              <a:rPr lang="en-ZA" sz="1400" b="1" dirty="0">
                <a:latin typeface="Arial" panose="020B0604020202020204" pitchFamily="34" charset="0"/>
                <a:cs typeface="Arial" panose="020B0604020202020204" pitchFamily="34" charset="0"/>
              </a:rPr>
              <a:t>formal procedure</a:t>
            </a:r>
            <a:r>
              <a:rPr lang="en-ZA" sz="1400" dirty="0">
                <a:latin typeface="Arial" panose="020B0604020202020204" pitchFamily="34" charset="0"/>
                <a:cs typeface="Arial" panose="020B0604020202020204" pitchFamily="34" charset="0"/>
              </a:rPr>
              <a:t>:  </a:t>
            </a:r>
          </a:p>
          <a:p>
            <a:pPr marL="361950" indent="-361950">
              <a:buNone/>
            </a:pPr>
            <a:r>
              <a:rPr lang="en-ZA" sz="1400" dirty="0">
                <a:latin typeface="Arial" panose="020B0604020202020204" pitchFamily="34" charset="0"/>
                <a:cs typeface="Arial" panose="020B0604020202020204" pitchFamily="34" charset="0"/>
              </a:rPr>
              <a:t> </a:t>
            </a:r>
            <a:endParaRPr lang="en-ZA" sz="1400" dirty="0" smtClean="0">
              <a:latin typeface="Arial" panose="020B0604020202020204" pitchFamily="34" charset="0"/>
              <a:cs typeface="Arial" panose="020B0604020202020204" pitchFamily="34" charset="0"/>
            </a:endParaRPr>
          </a:p>
          <a:p>
            <a:pPr marL="714375" lvl="3" indent="-352425">
              <a:buFont typeface="Wingdings" panose="05000000000000000000" pitchFamily="2" charset="2"/>
              <a:buChar char="ü"/>
            </a:pPr>
            <a:r>
              <a:rPr lang="en-ZA" sz="1400" b="1" dirty="0" smtClean="0">
                <a:latin typeface="Arial" panose="020B0604020202020204" pitchFamily="34" charset="0"/>
                <a:cs typeface="Arial" panose="020B0604020202020204" pitchFamily="34" charset="0"/>
              </a:rPr>
              <a:t>with whom</a:t>
            </a:r>
            <a:r>
              <a:rPr lang="en-ZA" sz="1400" dirty="0" smtClean="0">
                <a:latin typeface="Arial" panose="020B0604020202020204" pitchFamily="34" charset="0"/>
                <a:cs typeface="Arial" panose="020B0604020202020204" pitchFamily="34" charset="0"/>
              </a:rPr>
              <a:t> the employee should lodge a grievance; </a:t>
            </a:r>
          </a:p>
          <a:p>
            <a:pPr marL="714375" lvl="3" indent="-352425">
              <a:buFont typeface="Wingdings" panose="05000000000000000000" pitchFamily="2" charset="2"/>
              <a:buChar char="ü"/>
            </a:pPr>
            <a:r>
              <a:rPr lang="en-ZA" sz="1400" b="1" dirty="0" smtClean="0">
                <a:latin typeface="Arial" panose="020B0604020202020204" pitchFamily="34" charset="0"/>
                <a:cs typeface="Arial" panose="020B0604020202020204" pitchFamily="34" charset="0"/>
              </a:rPr>
              <a:t>the </a:t>
            </a:r>
            <a:r>
              <a:rPr lang="en-ZA" sz="1400" b="1" dirty="0">
                <a:latin typeface="Arial" panose="020B0604020202020204" pitchFamily="34" charset="0"/>
                <a:cs typeface="Arial" panose="020B0604020202020204" pitchFamily="34" charset="0"/>
              </a:rPr>
              <a:t>internal grievance procedures </a:t>
            </a:r>
            <a:r>
              <a:rPr lang="en-ZA" sz="1400" dirty="0">
                <a:latin typeface="Arial" panose="020B0604020202020204" pitchFamily="34" charset="0"/>
                <a:cs typeface="Arial" panose="020B0604020202020204" pitchFamily="34" charset="0"/>
              </a:rPr>
              <a:t>to be followed, including provision for the complainant's desired outcome of the procedures; </a:t>
            </a:r>
            <a:endParaRPr lang="en-ZA" sz="1400" dirty="0" smtClean="0">
              <a:latin typeface="Arial" panose="020B0604020202020204" pitchFamily="34" charset="0"/>
              <a:cs typeface="Arial" panose="020B0604020202020204" pitchFamily="34" charset="0"/>
            </a:endParaRPr>
          </a:p>
          <a:p>
            <a:pPr marL="714375" lvl="3" indent="-352425">
              <a:buFont typeface="Wingdings" panose="05000000000000000000" pitchFamily="2" charset="2"/>
              <a:buChar char="ü"/>
            </a:pPr>
            <a:r>
              <a:rPr lang="en-ZA" sz="1400" b="1" dirty="0" smtClean="0">
                <a:latin typeface="Arial" panose="020B0604020202020204" pitchFamily="34" charset="0"/>
                <a:cs typeface="Arial" panose="020B0604020202020204" pitchFamily="34" charset="0"/>
              </a:rPr>
              <a:t>time </a:t>
            </a:r>
            <a:r>
              <a:rPr lang="en-ZA" sz="1400" b="1" dirty="0">
                <a:latin typeface="Arial" panose="020B0604020202020204" pitchFamily="34" charset="0"/>
                <a:cs typeface="Arial" panose="020B0604020202020204" pitchFamily="34" charset="0"/>
              </a:rPr>
              <a:t>frames </a:t>
            </a:r>
            <a:r>
              <a:rPr lang="en-ZA" sz="1400" dirty="0">
                <a:latin typeface="Arial" panose="020B0604020202020204" pitchFamily="34" charset="0"/>
                <a:cs typeface="Arial" panose="020B0604020202020204" pitchFamily="34" charset="0"/>
              </a:rPr>
              <a:t>which will allow the grievance to be dealt with </a:t>
            </a:r>
            <a:r>
              <a:rPr lang="en-ZA" sz="1400" dirty="0" smtClean="0">
                <a:latin typeface="Arial" panose="020B0604020202020204" pitchFamily="34" charset="0"/>
                <a:cs typeface="Arial" panose="020B0604020202020204" pitchFamily="34" charset="0"/>
              </a:rPr>
              <a:t>expeditiously;</a:t>
            </a:r>
          </a:p>
          <a:p>
            <a:pPr marL="714375" lvl="3" indent="-352425">
              <a:buFont typeface="Wingdings" panose="05000000000000000000" pitchFamily="2" charset="2"/>
              <a:buChar char="ü"/>
            </a:pPr>
            <a:r>
              <a:rPr lang="en-ZA" sz="1400" dirty="0" smtClean="0">
                <a:latin typeface="Arial" panose="020B0604020202020204" pitchFamily="34" charset="0"/>
                <a:cs typeface="Arial" panose="020B0604020202020204" pitchFamily="34" charset="0"/>
              </a:rPr>
              <a:t>that </a:t>
            </a:r>
            <a:r>
              <a:rPr lang="en-ZA" sz="1400" b="1" dirty="0">
                <a:latin typeface="Arial" panose="020B0604020202020204" pitchFamily="34" charset="0"/>
                <a:cs typeface="Arial" panose="020B0604020202020204" pitchFamily="34" charset="0"/>
              </a:rPr>
              <a:t>should the matter not be satisfactorily resolved by the internal procedures </a:t>
            </a:r>
            <a:r>
              <a:rPr lang="en-ZA" sz="1400" dirty="0">
                <a:latin typeface="Arial" panose="020B0604020202020204" pitchFamily="34" charset="0"/>
                <a:cs typeface="Arial" panose="020B0604020202020204" pitchFamily="34" charset="0"/>
              </a:rPr>
              <a:t>outlined above, a complainant of harassment may refer the dispute to the Commission for Conciliation Mediation and Arbitration (“CCMA”). Similarly, an </a:t>
            </a:r>
            <a:r>
              <a:rPr lang="en-ZA" sz="1400" b="1" dirty="0">
                <a:latin typeface="Arial" panose="020B0604020202020204" pitchFamily="34" charset="0"/>
                <a:cs typeface="Arial" panose="020B0604020202020204" pitchFamily="34" charset="0"/>
              </a:rPr>
              <a:t>alleged perpetrator </a:t>
            </a:r>
            <a:r>
              <a:rPr lang="en-ZA" sz="1400" dirty="0">
                <a:latin typeface="Arial" panose="020B0604020202020204" pitchFamily="34" charset="0"/>
                <a:cs typeface="Arial" panose="020B0604020202020204" pitchFamily="34" charset="0"/>
              </a:rPr>
              <a:t>of harassment may refer a dispute arising from disciplinary action taken by the employer to the CCMA; </a:t>
            </a:r>
            <a:r>
              <a:rPr lang="en-ZA" sz="1400" dirty="0" smtClean="0">
                <a:latin typeface="Arial" panose="020B0604020202020204" pitchFamily="34" charset="0"/>
                <a:cs typeface="Arial" panose="020B0604020202020204" pitchFamily="34" charset="0"/>
              </a:rPr>
              <a:t>and</a:t>
            </a:r>
          </a:p>
          <a:p>
            <a:pPr marL="714375" lvl="3" indent="-352425">
              <a:buFont typeface="Wingdings" panose="05000000000000000000" pitchFamily="2" charset="2"/>
              <a:buChar char="ü"/>
            </a:pPr>
            <a:r>
              <a:rPr lang="en-ZA" sz="1400" dirty="0" smtClean="0">
                <a:latin typeface="Arial" panose="020B0604020202020204" pitchFamily="34" charset="0"/>
                <a:cs typeface="Arial" panose="020B0604020202020204" pitchFamily="34" charset="0"/>
              </a:rPr>
              <a:t>that </a:t>
            </a:r>
            <a:r>
              <a:rPr lang="en-ZA" sz="1400" dirty="0">
                <a:latin typeface="Arial" panose="020B0604020202020204" pitchFamily="34" charset="0"/>
                <a:cs typeface="Arial" panose="020B0604020202020204" pitchFamily="34" charset="0"/>
              </a:rPr>
              <a:t>it will be a </a:t>
            </a:r>
            <a:r>
              <a:rPr lang="en-ZA" sz="1400" b="1" dirty="0">
                <a:latin typeface="Arial" panose="020B0604020202020204" pitchFamily="34" charset="0"/>
                <a:cs typeface="Arial" panose="020B0604020202020204" pitchFamily="34" charset="0"/>
              </a:rPr>
              <a:t>disciplinary offence to victimize or retaliate </a:t>
            </a:r>
            <a:r>
              <a:rPr lang="en-ZA" sz="1400" dirty="0">
                <a:latin typeface="Arial" panose="020B0604020202020204" pitchFamily="34" charset="0"/>
                <a:cs typeface="Arial" panose="020B0604020202020204" pitchFamily="34" charset="0"/>
              </a:rPr>
              <a:t>against a complainant who in good faith lodges a grievance of harassment.</a:t>
            </a:r>
          </a:p>
          <a:p>
            <a:pPr marL="0" indent="0">
              <a:buNone/>
            </a:pPr>
            <a:endParaRPr lang="en-ZA" dirty="0"/>
          </a:p>
        </p:txBody>
      </p:sp>
      <p:sp>
        <p:nvSpPr>
          <p:cNvPr id="4" name="Slide Number Placeholder 3"/>
          <p:cNvSpPr>
            <a:spLocks noGrp="1"/>
          </p:cNvSpPr>
          <p:nvPr>
            <p:ph type="sldNum" sz="quarter" idx="12"/>
          </p:nvPr>
        </p:nvSpPr>
        <p:spPr>
          <a:xfrm>
            <a:off x="6553200" y="6000750"/>
            <a:ext cx="2019300" cy="720725"/>
          </a:xfrm>
        </p:spPr>
        <p:txBody>
          <a:bodyPr/>
          <a:lstStyle/>
          <a:p>
            <a:pPr>
              <a:defRPr/>
            </a:pPr>
            <a:fld id="{AC70350D-EA4B-4993-AABE-8E6C381AE3F7}" type="slidenum">
              <a:rPr lang="en-US" altLang="en-US" smtClean="0"/>
              <a:pPr>
                <a:defRPr/>
              </a:pPr>
              <a:t>49</a:t>
            </a:fld>
            <a:endParaRPr lang="en-US" altLang="en-US" dirty="0"/>
          </a:p>
        </p:txBody>
      </p:sp>
    </p:spTree>
    <p:extLst>
      <p:ext uri="{BB962C8B-B14F-4D97-AF65-F5344CB8AC3E}">
        <p14:creationId xmlns:p14="http://schemas.microsoft.com/office/powerpoint/2010/main" val="39401334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txBox="1">
            <a:spLocks/>
          </p:cNvSpPr>
          <p:nvPr/>
        </p:nvSpPr>
        <p:spPr bwMode="auto">
          <a:xfrm>
            <a:off x="5537200" y="6332538"/>
            <a:ext cx="3033713"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charset="0"/>
                <a:ea typeface="ＭＳ Ｐゴシック" charset="-128"/>
              </a:defRPr>
            </a:lvl1pPr>
            <a:lvl2pPr marL="37931725" indent="-37474525">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1000" dirty="0">
                <a:solidFill>
                  <a:srgbClr val="FFFFFF"/>
                </a:solidFill>
                <a:latin typeface="Arial" charset="0"/>
              </a:rPr>
              <a:t>Chief Directorate Communication  |  2011.00.00</a:t>
            </a:r>
          </a:p>
        </p:txBody>
      </p:sp>
      <p:sp>
        <p:nvSpPr>
          <p:cNvPr id="15362" name="Title 1"/>
          <p:cNvSpPr>
            <a:spLocks noGrp="1"/>
          </p:cNvSpPr>
          <p:nvPr>
            <p:ph type="title"/>
          </p:nvPr>
        </p:nvSpPr>
        <p:spPr>
          <a:xfrm>
            <a:off x="581025" y="276225"/>
            <a:ext cx="8315325" cy="1060449"/>
          </a:xfrm>
        </p:spPr>
        <p:txBody>
          <a:bodyPr/>
          <a:lstStyle/>
          <a:p>
            <a:pPr eaLnBrk="1" hangingPunct="1"/>
            <a:r>
              <a:rPr lang="en-US" altLang="en-US" sz="3200" b="1" dirty="0" smtClean="0">
                <a:latin typeface="Arial" charset="0"/>
                <a:ea typeface="ＭＳ Ｐゴシック" charset="-128"/>
              </a:rPr>
              <a:t>Scope of the convention</a:t>
            </a:r>
            <a:endParaRPr lang="en-US" altLang="en-US" sz="3200" b="1" dirty="0">
              <a:latin typeface="Arial" charset="0"/>
              <a:ea typeface="ＭＳ Ｐゴシック" charset="-128"/>
            </a:endParaRPr>
          </a:p>
        </p:txBody>
      </p:sp>
      <p:sp>
        <p:nvSpPr>
          <p:cNvPr id="15363" name="Content Placeholder 2"/>
          <p:cNvSpPr>
            <a:spLocks noGrp="1"/>
          </p:cNvSpPr>
          <p:nvPr>
            <p:ph idx="1"/>
          </p:nvPr>
        </p:nvSpPr>
        <p:spPr>
          <a:xfrm>
            <a:off x="266700" y="1409700"/>
            <a:ext cx="8629650" cy="5375275"/>
          </a:xfrm>
        </p:spPr>
        <p:txBody>
          <a:bodyPr/>
          <a:lstStyle/>
          <a:p>
            <a:pPr lvl="0" defTabSz="914400" eaLnBrk="1" fontAlgn="auto" hangingPunct="1">
              <a:spcAft>
                <a:spcPts val="0"/>
              </a:spcAft>
              <a:buClr>
                <a:srgbClr val="F0A22E"/>
              </a:buClr>
              <a:buSzPct val="70000"/>
              <a:buFont typeface="Arial" panose="020B0604020202020204" pitchFamily="34" charset="0"/>
              <a:buChar char="•"/>
            </a:pPr>
            <a:r>
              <a:rPr lang="en-ZA" sz="1800" dirty="0">
                <a:solidFill>
                  <a:prstClr val="black"/>
                </a:solidFill>
                <a:latin typeface="Arial" panose="020B0604020202020204" pitchFamily="34" charset="0"/>
                <a:ea typeface="+mn-ea"/>
                <a:cs typeface="Arial" panose="020B0604020202020204" pitchFamily="34" charset="0"/>
              </a:rPr>
              <a:t>Convention protects </a:t>
            </a:r>
            <a:r>
              <a:rPr lang="en-ZA" sz="1800" b="1" dirty="0">
                <a:solidFill>
                  <a:prstClr val="black"/>
                </a:solidFill>
                <a:latin typeface="Arial" panose="020B0604020202020204" pitchFamily="34" charset="0"/>
                <a:ea typeface="+mn-ea"/>
                <a:cs typeface="Arial" panose="020B0604020202020204" pitchFamily="34" charset="0"/>
              </a:rPr>
              <a:t>workers and other persons </a:t>
            </a:r>
            <a:r>
              <a:rPr lang="en-ZA" sz="1800" dirty="0">
                <a:solidFill>
                  <a:prstClr val="black"/>
                </a:solidFill>
                <a:latin typeface="Arial" panose="020B0604020202020204" pitchFamily="34" charset="0"/>
                <a:ea typeface="+mn-ea"/>
                <a:cs typeface="Arial" panose="020B0604020202020204" pitchFamily="34" charset="0"/>
              </a:rPr>
              <a:t>in the world of work, including:</a:t>
            </a:r>
          </a:p>
          <a:p>
            <a:pPr marL="0" lvl="0" indent="0" defTabSz="914400" eaLnBrk="1" fontAlgn="auto" hangingPunct="1">
              <a:spcAft>
                <a:spcPts val="0"/>
              </a:spcAft>
              <a:buClr>
                <a:srgbClr val="F0A22E"/>
              </a:buClr>
              <a:buSzPct val="70000"/>
              <a:buNone/>
            </a:pPr>
            <a:endParaRPr lang="en-ZA" sz="1800" dirty="0">
              <a:solidFill>
                <a:prstClr val="black"/>
              </a:solidFill>
              <a:latin typeface="Arial" panose="020B0604020202020204" pitchFamily="34" charset="0"/>
              <a:ea typeface="+mn-ea"/>
              <a:cs typeface="Arial" panose="020B0604020202020204" pitchFamily="34" charset="0"/>
            </a:endParaRPr>
          </a:p>
          <a:p>
            <a:pPr marL="712788" lvl="0" indent="-355600" defTabSz="914400" eaLnBrk="1" fontAlgn="auto" hangingPunct="1">
              <a:lnSpc>
                <a:spcPct val="120000"/>
              </a:lnSpc>
              <a:spcAft>
                <a:spcPts val="0"/>
              </a:spcAft>
              <a:buClr>
                <a:srgbClr val="F0A22E"/>
              </a:buClr>
              <a:buSzPct val="70000"/>
              <a:buFont typeface="Wingdings" panose="05000000000000000000" pitchFamily="2" charset="2"/>
              <a:buChar char="ü"/>
            </a:pPr>
            <a:r>
              <a:rPr lang="en-ZA" sz="1800" b="1" dirty="0">
                <a:solidFill>
                  <a:prstClr val="black"/>
                </a:solidFill>
                <a:latin typeface="Arial" panose="020B0604020202020204" pitchFamily="34" charset="0"/>
                <a:ea typeface="+mn-ea"/>
                <a:cs typeface="Arial" panose="020B0604020202020204" pitchFamily="34" charset="0"/>
              </a:rPr>
              <a:t>Employees as defined </a:t>
            </a:r>
            <a:r>
              <a:rPr lang="en-ZA" sz="1800" dirty="0">
                <a:solidFill>
                  <a:prstClr val="black"/>
                </a:solidFill>
                <a:latin typeface="Arial" panose="020B0604020202020204" pitchFamily="34" charset="0"/>
                <a:ea typeface="+mn-ea"/>
                <a:cs typeface="Arial" panose="020B0604020202020204" pitchFamily="34" charset="0"/>
              </a:rPr>
              <a:t>by </a:t>
            </a:r>
            <a:r>
              <a:rPr lang="en-ZA" sz="1800" b="1" dirty="0">
                <a:solidFill>
                  <a:prstClr val="black"/>
                </a:solidFill>
                <a:latin typeface="Arial" panose="020B0604020202020204" pitchFamily="34" charset="0"/>
                <a:ea typeface="+mn-ea"/>
                <a:cs typeface="Arial" panose="020B0604020202020204" pitchFamily="34" charset="0"/>
              </a:rPr>
              <a:t>national law and practices</a:t>
            </a:r>
            <a:r>
              <a:rPr lang="en-ZA" sz="1800" dirty="0">
                <a:solidFill>
                  <a:prstClr val="black"/>
                </a:solidFill>
                <a:latin typeface="Arial" panose="020B0604020202020204" pitchFamily="34" charset="0"/>
                <a:ea typeface="+mn-ea"/>
                <a:cs typeface="Arial" panose="020B0604020202020204" pitchFamily="34" charset="0"/>
              </a:rPr>
              <a:t>, as well as </a:t>
            </a:r>
          </a:p>
          <a:p>
            <a:pPr marL="712788" lvl="0" indent="-355600" defTabSz="914400" eaLnBrk="1" fontAlgn="auto" hangingPunct="1">
              <a:lnSpc>
                <a:spcPct val="120000"/>
              </a:lnSpc>
              <a:spcAft>
                <a:spcPts val="0"/>
              </a:spcAft>
              <a:buClr>
                <a:srgbClr val="F0A22E"/>
              </a:buClr>
              <a:buSzPct val="70000"/>
              <a:buFont typeface="Wingdings" panose="05000000000000000000" pitchFamily="2" charset="2"/>
              <a:buChar char="ü"/>
            </a:pPr>
            <a:r>
              <a:rPr lang="en-ZA" sz="1800" dirty="0">
                <a:solidFill>
                  <a:prstClr val="black"/>
                </a:solidFill>
                <a:latin typeface="Arial" panose="020B0604020202020204" pitchFamily="34" charset="0"/>
                <a:ea typeface="+mn-ea"/>
                <a:cs typeface="Arial" panose="020B0604020202020204" pitchFamily="34" charset="0"/>
              </a:rPr>
              <a:t>Persons working </a:t>
            </a:r>
            <a:r>
              <a:rPr lang="en-ZA" sz="1800" b="1" dirty="0">
                <a:solidFill>
                  <a:prstClr val="black"/>
                </a:solidFill>
                <a:latin typeface="Arial" panose="020B0604020202020204" pitchFamily="34" charset="0"/>
                <a:ea typeface="+mn-ea"/>
                <a:cs typeface="Arial" panose="020B0604020202020204" pitchFamily="34" charset="0"/>
              </a:rPr>
              <a:t>irrespective of their contractual status</a:t>
            </a:r>
            <a:r>
              <a:rPr lang="en-ZA" sz="1800" dirty="0">
                <a:solidFill>
                  <a:prstClr val="black"/>
                </a:solidFill>
                <a:latin typeface="Arial" panose="020B0604020202020204" pitchFamily="34" charset="0"/>
                <a:ea typeface="+mn-ea"/>
                <a:cs typeface="Arial" panose="020B0604020202020204" pitchFamily="34" charset="0"/>
              </a:rPr>
              <a:t>;</a:t>
            </a:r>
          </a:p>
          <a:p>
            <a:pPr marL="712788" lvl="0" indent="-355600" defTabSz="914400" eaLnBrk="1" fontAlgn="auto" hangingPunct="1">
              <a:lnSpc>
                <a:spcPct val="120000"/>
              </a:lnSpc>
              <a:spcAft>
                <a:spcPts val="0"/>
              </a:spcAft>
              <a:buClr>
                <a:srgbClr val="F0A22E"/>
              </a:buClr>
              <a:buSzPct val="70000"/>
              <a:buFont typeface="Wingdings" panose="05000000000000000000" pitchFamily="2" charset="2"/>
              <a:buChar char="ü"/>
            </a:pPr>
            <a:r>
              <a:rPr lang="en-ZA" sz="1800" dirty="0">
                <a:solidFill>
                  <a:prstClr val="black"/>
                </a:solidFill>
                <a:latin typeface="Arial" panose="020B0604020202020204" pitchFamily="34" charset="0"/>
                <a:ea typeface="+mn-ea"/>
                <a:cs typeface="Arial" panose="020B0604020202020204" pitchFamily="34" charset="0"/>
              </a:rPr>
              <a:t>Persons in </a:t>
            </a:r>
            <a:r>
              <a:rPr lang="en-ZA" sz="1800" b="1" dirty="0">
                <a:solidFill>
                  <a:prstClr val="black"/>
                </a:solidFill>
                <a:latin typeface="Arial" panose="020B0604020202020204" pitchFamily="34" charset="0"/>
                <a:ea typeface="+mn-ea"/>
                <a:cs typeface="Arial" panose="020B0604020202020204" pitchFamily="34" charset="0"/>
              </a:rPr>
              <a:t>training, including interns and apprentices</a:t>
            </a:r>
            <a:r>
              <a:rPr lang="en-ZA" sz="1800" dirty="0">
                <a:solidFill>
                  <a:prstClr val="black"/>
                </a:solidFill>
                <a:latin typeface="Arial" panose="020B0604020202020204" pitchFamily="34" charset="0"/>
                <a:ea typeface="+mn-ea"/>
                <a:cs typeface="Arial" panose="020B0604020202020204" pitchFamily="34" charset="0"/>
              </a:rPr>
              <a:t>;</a:t>
            </a:r>
          </a:p>
          <a:p>
            <a:pPr marL="712788" lvl="0" indent="-355600" defTabSz="914400" eaLnBrk="1" fontAlgn="auto" hangingPunct="1">
              <a:lnSpc>
                <a:spcPct val="120000"/>
              </a:lnSpc>
              <a:spcAft>
                <a:spcPts val="0"/>
              </a:spcAft>
              <a:buClr>
                <a:srgbClr val="F0A22E"/>
              </a:buClr>
              <a:buSzPct val="70000"/>
              <a:buFont typeface="Wingdings" panose="05000000000000000000" pitchFamily="2" charset="2"/>
              <a:buChar char="ü"/>
            </a:pPr>
            <a:r>
              <a:rPr lang="en-ZA" sz="1800" dirty="0">
                <a:solidFill>
                  <a:prstClr val="black"/>
                </a:solidFill>
                <a:latin typeface="Arial" panose="020B0604020202020204" pitchFamily="34" charset="0"/>
                <a:ea typeface="+mn-ea"/>
                <a:cs typeface="Arial" panose="020B0604020202020204" pitchFamily="34" charset="0"/>
              </a:rPr>
              <a:t>Workers whose </a:t>
            </a:r>
            <a:r>
              <a:rPr lang="en-ZA" sz="1800" b="1" dirty="0">
                <a:solidFill>
                  <a:prstClr val="black"/>
                </a:solidFill>
                <a:latin typeface="Arial" panose="020B0604020202020204" pitchFamily="34" charset="0"/>
                <a:ea typeface="+mn-ea"/>
                <a:cs typeface="Arial" panose="020B0604020202020204" pitchFamily="34" charset="0"/>
              </a:rPr>
              <a:t>employment has been terminated</a:t>
            </a:r>
            <a:r>
              <a:rPr lang="en-ZA" sz="1800" dirty="0">
                <a:solidFill>
                  <a:prstClr val="black"/>
                </a:solidFill>
                <a:latin typeface="Arial" panose="020B0604020202020204" pitchFamily="34" charset="0"/>
                <a:ea typeface="+mn-ea"/>
                <a:cs typeface="Arial" panose="020B0604020202020204" pitchFamily="34" charset="0"/>
              </a:rPr>
              <a:t>;</a:t>
            </a:r>
          </a:p>
          <a:p>
            <a:pPr marL="712788" lvl="0" indent="-355600" defTabSz="914400" eaLnBrk="1" fontAlgn="auto" hangingPunct="1">
              <a:lnSpc>
                <a:spcPct val="120000"/>
              </a:lnSpc>
              <a:spcAft>
                <a:spcPts val="0"/>
              </a:spcAft>
              <a:buClr>
                <a:srgbClr val="F0A22E"/>
              </a:buClr>
              <a:buSzPct val="70000"/>
              <a:buFont typeface="Wingdings" panose="05000000000000000000" pitchFamily="2" charset="2"/>
              <a:buChar char="ü"/>
            </a:pPr>
            <a:r>
              <a:rPr lang="en-ZA" sz="1800" b="1" dirty="0">
                <a:solidFill>
                  <a:prstClr val="black"/>
                </a:solidFill>
                <a:latin typeface="Arial" panose="020B0604020202020204" pitchFamily="34" charset="0"/>
                <a:ea typeface="+mn-ea"/>
                <a:cs typeface="Arial" panose="020B0604020202020204" pitchFamily="34" charset="0"/>
              </a:rPr>
              <a:t>Volunteers</a:t>
            </a:r>
            <a:r>
              <a:rPr lang="en-ZA" sz="1800" dirty="0">
                <a:solidFill>
                  <a:prstClr val="black"/>
                </a:solidFill>
                <a:latin typeface="Arial" panose="020B0604020202020204" pitchFamily="34" charset="0"/>
                <a:ea typeface="+mn-ea"/>
                <a:cs typeface="Arial" panose="020B0604020202020204" pitchFamily="34" charset="0"/>
              </a:rPr>
              <a:t>;</a:t>
            </a:r>
          </a:p>
          <a:p>
            <a:pPr marL="712788" lvl="0" indent="-355600" defTabSz="914400" eaLnBrk="1" fontAlgn="auto" hangingPunct="1">
              <a:lnSpc>
                <a:spcPct val="120000"/>
              </a:lnSpc>
              <a:spcAft>
                <a:spcPts val="0"/>
              </a:spcAft>
              <a:buClr>
                <a:srgbClr val="F0A22E"/>
              </a:buClr>
              <a:buSzPct val="70000"/>
              <a:buFont typeface="Wingdings" panose="05000000000000000000" pitchFamily="2" charset="2"/>
              <a:buChar char="ü"/>
            </a:pPr>
            <a:r>
              <a:rPr lang="en-ZA" sz="1800" b="1" dirty="0">
                <a:solidFill>
                  <a:prstClr val="black"/>
                </a:solidFill>
                <a:latin typeface="Arial" panose="020B0604020202020204" pitchFamily="34" charset="0"/>
                <a:ea typeface="+mn-ea"/>
                <a:cs typeface="Arial" panose="020B0604020202020204" pitchFamily="34" charset="0"/>
              </a:rPr>
              <a:t>Job seekers </a:t>
            </a:r>
            <a:r>
              <a:rPr lang="en-ZA" sz="1800" dirty="0">
                <a:solidFill>
                  <a:prstClr val="black"/>
                </a:solidFill>
                <a:latin typeface="Arial" panose="020B0604020202020204" pitchFamily="34" charset="0"/>
                <a:ea typeface="+mn-ea"/>
                <a:cs typeface="Arial" panose="020B0604020202020204" pitchFamily="34" charset="0"/>
              </a:rPr>
              <a:t>and </a:t>
            </a:r>
            <a:r>
              <a:rPr lang="en-ZA" sz="1800" b="1" dirty="0">
                <a:solidFill>
                  <a:prstClr val="black"/>
                </a:solidFill>
                <a:latin typeface="Arial" panose="020B0604020202020204" pitchFamily="34" charset="0"/>
                <a:ea typeface="+mn-ea"/>
                <a:cs typeface="Arial" panose="020B0604020202020204" pitchFamily="34" charset="0"/>
              </a:rPr>
              <a:t>job applicants</a:t>
            </a:r>
            <a:r>
              <a:rPr lang="en-ZA" sz="1800" dirty="0">
                <a:solidFill>
                  <a:prstClr val="black"/>
                </a:solidFill>
                <a:latin typeface="Arial" panose="020B0604020202020204" pitchFamily="34" charset="0"/>
                <a:ea typeface="+mn-ea"/>
                <a:cs typeface="Arial" panose="020B0604020202020204" pitchFamily="34" charset="0"/>
              </a:rPr>
              <a:t>; and</a:t>
            </a:r>
          </a:p>
          <a:p>
            <a:pPr marL="712788" lvl="0" indent="-355600" defTabSz="914400" eaLnBrk="1" fontAlgn="auto" hangingPunct="1">
              <a:lnSpc>
                <a:spcPct val="120000"/>
              </a:lnSpc>
              <a:spcAft>
                <a:spcPts val="0"/>
              </a:spcAft>
              <a:buClr>
                <a:srgbClr val="F0A22E"/>
              </a:buClr>
              <a:buSzPct val="70000"/>
              <a:buFont typeface="Wingdings" panose="05000000000000000000" pitchFamily="2" charset="2"/>
              <a:buChar char="ü"/>
            </a:pPr>
            <a:r>
              <a:rPr lang="en-ZA" sz="1800" dirty="0">
                <a:solidFill>
                  <a:prstClr val="black"/>
                </a:solidFill>
                <a:latin typeface="Arial" panose="020B0604020202020204" pitchFamily="34" charset="0"/>
                <a:ea typeface="+mn-ea"/>
                <a:cs typeface="Arial" panose="020B0604020202020204" pitchFamily="34" charset="0"/>
              </a:rPr>
              <a:t>Individuals </a:t>
            </a:r>
            <a:r>
              <a:rPr lang="en-ZA" sz="1800" b="1" dirty="0">
                <a:solidFill>
                  <a:prstClr val="black"/>
                </a:solidFill>
                <a:latin typeface="Arial" panose="020B0604020202020204" pitchFamily="34" charset="0"/>
                <a:ea typeface="+mn-ea"/>
                <a:cs typeface="Arial" panose="020B0604020202020204" pitchFamily="34" charset="0"/>
              </a:rPr>
              <a:t>exercising the authority</a:t>
            </a:r>
            <a:r>
              <a:rPr lang="en-ZA" sz="1800" dirty="0">
                <a:solidFill>
                  <a:prstClr val="black"/>
                </a:solidFill>
                <a:latin typeface="Arial" panose="020B0604020202020204" pitchFamily="34" charset="0"/>
                <a:ea typeface="+mn-ea"/>
                <a:cs typeface="Arial" panose="020B0604020202020204" pitchFamily="34" charset="0"/>
              </a:rPr>
              <a:t>, </a:t>
            </a:r>
            <a:r>
              <a:rPr lang="en-ZA" sz="1800" b="1" dirty="0">
                <a:solidFill>
                  <a:prstClr val="black"/>
                </a:solidFill>
                <a:latin typeface="Arial" panose="020B0604020202020204" pitchFamily="34" charset="0"/>
                <a:ea typeface="+mn-ea"/>
                <a:cs typeface="Arial" panose="020B0604020202020204" pitchFamily="34" charset="0"/>
              </a:rPr>
              <a:t>duties or responsibilities </a:t>
            </a:r>
            <a:r>
              <a:rPr lang="en-ZA" sz="1800" dirty="0">
                <a:solidFill>
                  <a:prstClr val="black"/>
                </a:solidFill>
                <a:latin typeface="Arial" panose="020B0604020202020204" pitchFamily="34" charset="0"/>
                <a:ea typeface="+mn-ea"/>
                <a:cs typeface="Arial" panose="020B0604020202020204" pitchFamily="34" charset="0"/>
              </a:rPr>
              <a:t>of an employer.</a:t>
            </a:r>
          </a:p>
          <a:p>
            <a:pPr marL="357188" lvl="0" indent="0" defTabSz="914400" eaLnBrk="1" fontAlgn="auto" hangingPunct="1">
              <a:spcAft>
                <a:spcPts val="0"/>
              </a:spcAft>
              <a:buClr>
                <a:srgbClr val="F0A22E"/>
              </a:buClr>
              <a:buSzPct val="70000"/>
              <a:buNone/>
            </a:pPr>
            <a:endParaRPr lang="en-ZA" sz="1800" dirty="0">
              <a:solidFill>
                <a:prstClr val="black"/>
              </a:solidFill>
              <a:latin typeface="Arial" panose="020B0604020202020204" pitchFamily="34" charset="0"/>
              <a:ea typeface="+mn-ea"/>
              <a:cs typeface="Arial" panose="020B0604020202020204" pitchFamily="34" charset="0"/>
            </a:endParaRPr>
          </a:p>
          <a:p>
            <a:pPr lvl="0" defTabSz="914400" eaLnBrk="1" fontAlgn="auto" hangingPunct="1">
              <a:spcAft>
                <a:spcPts val="0"/>
              </a:spcAft>
              <a:buClr>
                <a:srgbClr val="F0A22E"/>
              </a:buClr>
              <a:buSzPct val="70000"/>
              <a:buFont typeface="Arial" panose="020B0604020202020204" pitchFamily="34" charset="0"/>
              <a:buChar char="•"/>
            </a:pPr>
            <a:r>
              <a:rPr lang="en-ZA" sz="1800" dirty="0">
                <a:solidFill>
                  <a:prstClr val="black"/>
                </a:solidFill>
                <a:latin typeface="Arial" panose="020B0604020202020204" pitchFamily="34" charset="0"/>
                <a:ea typeface="+mn-ea"/>
                <a:cs typeface="Arial" panose="020B0604020202020204" pitchFamily="34" charset="0"/>
              </a:rPr>
              <a:t>Convention applies to </a:t>
            </a:r>
            <a:r>
              <a:rPr lang="en-ZA" sz="1800" b="1" dirty="0">
                <a:solidFill>
                  <a:prstClr val="black"/>
                </a:solidFill>
                <a:latin typeface="Arial" panose="020B0604020202020204" pitchFamily="34" charset="0"/>
                <a:ea typeface="+mn-ea"/>
                <a:cs typeface="Arial" panose="020B0604020202020204" pitchFamily="34" charset="0"/>
              </a:rPr>
              <a:t>all sectors</a:t>
            </a:r>
            <a:r>
              <a:rPr lang="en-ZA" sz="1800" dirty="0">
                <a:solidFill>
                  <a:prstClr val="black"/>
                </a:solidFill>
                <a:latin typeface="Arial" panose="020B0604020202020204" pitchFamily="34" charset="0"/>
                <a:ea typeface="+mn-ea"/>
                <a:cs typeface="Arial" panose="020B0604020202020204" pitchFamily="34" charset="0"/>
              </a:rPr>
              <a:t>, whether </a:t>
            </a:r>
            <a:r>
              <a:rPr lang="en-ZA" sz="1800" b="1" dirty="0">
                <a:solidFill>
                  <a:prstClr val="black"/>
                </a:solidFill>
                <a:latin typeface="Arial" panose="020B0604020202020204" pitchFamily="34" charset="0"/>
                <a:ea typeface="+mn-ea"/>
                <a:cs typeface="Arial" panose="020B0604020202020204" pitchFamily="34" charset="0"/>
              </a:rPr>
              <a:t>private or public</a:t>
            </a:r>
            <a:r>
              <a:rPr lang="en-ZA" sz="1800" dirty="0">
                <a:solidFill>
                  <a:prstClr val="black"/>
                </a:solidFill>
                <a:latin typeface="Arial" panose="020B0604020202020204" pitchFamily="34" charset="0"/>
                <a:ea typeface="+mn-ea"/>
                <a:cs typeface="Arial" panose="020B0604020202020204" pitchFamily="34" charset="0"/>
              </a:rPr>
              <a:t>, both in the </a:t>
            </a:r>
            <a:r>
              <a:rPr lang="en-ZA" sz="1800" b="1" dirty="0">
                <a:solidFill>
                  <a:prstClr val="black"/>
                </a:solidFill>
                <a:latin typeface="Arial" panose="020B0604020202020204" pitchFamily="34" charset="0"/>
                <a:ea typeface="+mn-ea"/>
                <a:cs typeface="Arial" panose="020B0604020202020204" pitchFamily="34" charset="0"/>
              </a:rPr>
              <a:t>formal and informal economy</a:t>
            </a:r>
            <a:r>
              <a:rPr lang="en-ZA" sz="1800" dirty="0">
                <a:solidFill>
                  <a:prstClr val="black"/>
                </a:solidFill>
                <a:latin typeface="Arial" panose="020B0604020202020204" pitchFamily="34" charset="0"/>
                <a:ea typeface="+mn-ea"/>
                <a:cs typeface="Arial" panose="020B0604020202020204" pitchFamily="34" charset="0"/>
              </a:rPr>
              <a:t>, and whether in </a:t>
            </a:r>
            <a:r>
              <a:rPr lang="en-ZA" sz="1800" b="1" dirty="0">
                <a:solidFill>
                  <a:prstClr val="black"/>
                </a:solidFill>
                <a:latin typeface="Arial" panose="020B0604020202020204" pitchFamily="34" charset="0"/>
                <a:ea typeface="+mn-ea"/>
                <a:cs typeface="Arial" panose="020B0604020202020204" pitchFamily="34" charset="0"/>
              </a:rPr>
              <a:t>urban and rural areas</a:t>
            </a:r>
            <a:r>
              <a:rPr lang="en-ZA" sz="1800" dirty="0">
                <a:solidFill>
                  <a:prstClr val="black"/>
                </a:solidFill>
                <a:latin typeface="Arial" panose="020B0604020202020204" pitchFamily="34" charset="0"/>
                <a:ea typeface="+mn-ea"/>
                <a:cs typeface="Arial" panose="020B0604020202020204" pitchFamily="34" charset="0"/>
              </a:rPr>
              <a:t>.</a:t>
            </a:r>
          </a:p>
          <a:p>
            <a:pPr eaLnBrk="1" hangingPunct="1">
              <a:buFont typeface="Arial" charset="0"/>
              <a:buNone/>
            </a:pPr>
            <a:endParaRPr lang="en-GB" altLang="en-US" sz="1800" dirty="0">
              <a:solidFill>
                <a:srgbClr val="404040"/>
              </a:solidFill>
              <a:latin typeface="Arial" charset="0"/>
              <a:ea typeface="ＭＳ Ｐゴシック" charset="-128"/>
            </a:endParaRPr>
          </a:p>
        </p:txBody>
      </p:sp>
      <p:sp>
        <p:nvSpPr>
          <p:cNvPr id="3" name="Slide Number Placeholder 2"/>
          <p:cNvSpPr>
            <a:spLocks noGrp="1"/>
          </p:cNvSpPr>
          <p:nvPr>
            <p:ph type="sldNum" sz="quarter" idx="12"/>
          </p:nvPr>
        </p:nvSpPr>
        <p:spPr/>
        <p:txBody>
          <a:bodyPr/>
          <a:lstStyle/>
          <a:p>
            <a:pPr>
              <a:defRPr/>
            </a:pPr>
            <a:fld id="{8CEAC414-3863-0A4F-922A-7C0CD46505DF}" type="slidenum">
              <a:rPr lang="en-US" altLang="en-US" smtClean="0"/>
              <a:pPr>
                <a:defRPr/>
              </a:pPr>
              <a:t>5</a:t>
            </a:fld>
            <a:endParaRPr lang="en-US" altLang="en-US" dirty="0"/>
          </a:p>
        </p:txBody>
      </p:sp>
    </p:spTree>
    <p:extLst>
      <p:ext uri="{BB962C8B-B14F-4D97-AF65-F5344CB8AC3E}">
        <p14:creationId xmlns:p14="http://schemas.microsoft.com/office/powerpoint/2010/main" val="236422387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951" y="274638"/>
            <a:ext cx="8524874" cy="1095375"/>
          </a:xfrm>
        </p:spPr>
        <p:txBody>
          <a:bodyPr/>
          <a:lstStyle/>
          <a:p>
            <a:r>
              <a:rPr lang="en-ZA" sz="3200" b="1" dirty="0" smtClean="0">
                <a:latin typeface="Arial" panose="020B0604020202020204" pitchFamily="34" charset="0"/>
                <a:cs typeface="Arial" panose="020B0604020202020204" pitchFamily="34" charset="0"/>
              </a:rPr>
              <a:t/>
            </a:r>
            <a:br>
              <a:rPr lang="en-ZA" sz="3200" b="1" dirty="0" smtClean="0">
                <a:latin typeface="Arial" panose="020B0604020202020204" pitchFamily="34" charset="0"/>
                <a:cs typeface="Arial" panose="020B0604020202020204" pitchFamily="34" charset="0"/>
              </a:rPr>
            </a:br>
            <a:r>
              <a:rPr lang="en-ZA" sz="3200" b="1" dirty="0" smtClean="0">
                <a:latin typeface="Arial" panose="020B0604020202020204" pitchFamily="34" charset="0"/>
                <a:cs typeface="Arial" panose="020B0604020202020204" pitchFamily="34" charset="0"/>
              </a:rPr>
              <a:t>Disciplinary </a:t>
            </a:r>
            <a:r>
              <a:rPr lang="en-ZA" sz="3200" b="1" dirty="0">
                <a:latin typeface="Arial" panose="020B0604020202020204" pitchFamily="34" charset="0"/>
                <a:cs typeface="Arial" panose="020B0604020202020204" pitchFamily="34" charset="0"/>
              </a:rPr>
              <a:t>sanctions</a:t>
            </a:r>
            <a:r>
              <a:rPr lang="en-ZA" sz="3200" dirty="0">
                <a:latin typeface="Arial" panose="020B0604020202020204" pitchFamily="34" charset="0"/>
                <a:cs typeface="Arial" panose="020B0604020202020204" pitchFamily="34" charset="0"/>
              </a:rPr>
              <a:t/>
            </a:r>
            <a:br>
              <a:rPr lang="en-ZA" sz="3200" dirty="0">
                <a:latin typeface="Arial" panose="020B0604020202020204" pitchFamily="34" charset="0"/>
                <a:cs typeface="Arial" panose="020B0604020202020204" pitchFamily="34" charset="0"/>
              </a:rPr>
            </a:br>
            <a:endParaRPr lang="en-ZA"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38125" y="1370013"/>
            <a:ext cx="8648700" cy="5164137"/>
          </a:xfrm>
        </p:spPr>
        <p:txBody>
          <a:bodyPr/>
          <a:lstStyle/>
          <a:p>
            <a:r>
              <a:rPr lang="en-ZA" sz="1800" dirty="0">
                <a:latin typeface="Arial" panose="020B0604020202020204" pitchFamily="34" charset="0"/>
                <a:cs typeface="Arial" panose="020B0604020202020204" pitchFamily="34" charset="0"/>
              </a:rPr>
              <a:t>The employer’s harassment policy should </a:t>
            </a:r>
            <a:r>
              <a:rPr lang="en-ZA" sz="1800" b="1" dirty="0">
                <a:latin typeface="Arial" panose="020B0604020202020204" pitchFamily="34" charset="0"/>
                <a:cs typeface="Arial" panose="020B0604020202020204" pitchFamily="34" charset="0"/>
              </a:rPr>
              <a:t>specify the range of disciplinary sanctions</a:t>
            </a:r>
            <a:r>
              <a:rPr lang="en-ZA" sz="1800" dirty="0">
                <a:latin typeface="Arial" panose="020B0604020202020204" pitchFamily="34" charset="0"/>
                <a:cs typeface="Arial" panose="020B0604020202020204" pitchFamily="34" charset="0"/>
              </a:rPr>
              <a:t> that may be imposed on a perpetrator. </a:t>
            </a:r>
            <a:endParaRPr lang="en-ZA" sz="1800" dirty="0" smtClean="0">
              <a:latin typeface="Arial" panose="020B0604020202020204" pitchFamily="34" charset="0"/>
              <a:cs typeface="Arial" panose="020B0604020202020204" pitchFamily="34" charset="0"/>
            </a:endParaRPr>
          </a:p>
          <a:p>
            <a:pPr marL="0" indent="0">
              <a:buNone/>
            </a:pPr>
            <a:endParaRPr lang="en-ZA" sz="1800" dirty="0" smtClean="0">
              <a:latin typeface="Arial" panose="020B0604020202020204" pitchFamily="34" charset="0"/>
              <a:cs typeface="Arial" panose="020B0604020202020204" pitchFamily="34" charset="0"/>
            </a:endParaRPr>
          </a:p>
          <a:p>
            <a:r>
              <a:rPr lang="en-ZA" sz="1800" dirty="0" smtClean="0">
                <a:latin typeface="Arial" panose="020B0604020202020204" pitchFamily="34" charset="0"/>
                <a:cs typeface="Arial" panose="020B0604020202020204" pitchFamily="34" charset="0"/>
              </a:rPr>
              <a:t>The </a:t>
            </a:r>
            <a:r>
              <a:rPr lang="en-ZA" sz="1800" b="1" dirty="0">
                <a:latin typeface="Arial" panose="020B0604020202020204" pitchFamily="34" charset="0"/>
                <a:cs typeface="Arial" panose="020B0604020202020204" pitchFamily="34" charset="0"/>
              </a:rPr>
              <a:t>sanctions must be proportionate to the seriousness</a:t>
            </a:r>
            <a:r>
              <a:rPr lang="en-ZA" sz="1800" dirty="0">
                <a:latin typeface="Arial" panose="020B0604020202020204" pitchFamily="34" charset="0"/>
                <a:cs typeface="Arial" panose="020B0604020202020204" pitchFamily="34" charset="0"/>
              </a:rPr>
              <a:t> of the harassment in question, and should provide that: </a:t>
            </a:r>
          </a:p>
          <a:p>
            <a:pPr marL="714375" indent="-352425">
              <a:buFont typeface="Wingdings" panose="05000000000000000000" pitchFamily="2" charset="2"/>
              <a:buChar char="ü"/>
            </a:pPr>
            <a:endParaRPr lang="en-ZA" sz="1800" dirty="0">
              <a:latin typeface="Arial" panose="020B0604020202020204" pitchFamily="34" charset="0"/>
              <a:cs typeface="Arial" panose="020B0604020202020204" pitchFamily="34" charset="0"/>
            </a:endParaRPr>
          </a:p>
          <a:p>
            <a:pPr marL="714375" lvl="2" indent="-352425">
              <a:buFont typeface="Wingdings" panose="05000000000000000000" pitchFamily="2" charset="2"/>
              <a:buChar char="ü"/>
            </a:pPr>
            <a:r>
              <a:rPr lang="en-ZA" sz="1800" b="1" dirty="0">
                <a:latin typeface="Arial" panose="020B0604020202020204" pitchFamily="34" charset="0"/>
                <a:cs typeface="Arial" panose="020B0604020202020204" pitchFamily="34" charset="0"/>
              </a:rPr>
              <a:t>warnings</a:t>
            </a:r>
            <a:r>
              <a:rPr lang="en-ZA" sz="1800" dirty="0">
                <a:latin typeface="Arial" panose="020B0604020202020204" pitchFamily="34" charset="0"/>
                <a:cs typeface="Arial" panose="020B0604020202020204" pitchFamily="34" charset="0"/>
              </a:rPr>
              <a:t> may be issued for </a:t>
            </a:r>
            <a:r>
              <a:rPr lang="en-ZA" sz="1800" b="1" dirty="0">
                <a:latin typeface="Arial" panose="020B0604020202020204" pitchFamily="34" charset="0"/>
                <a:cs typeface="Arial" panose="020B0604020202020204" pitchFamily="34" charset="0"/>
              </a:rPr>
              <a:t>minor instances </a:t>
            </a:r>
            <a:r>
              <a:rPr lang="en-ZA" sz="1800" dirty="0">
                <a:latin typeface="Arial" panose="020B0604020202020204" pitchFamily="34" charset="0"/>
                <a:cs typeface="Arial" panose="020B0604020202020204" pitchFamily="34" charset="0"/>
              </a:rPr>
              <a:t>of harassment.  A warning issued to a perpetrator must describe the essence of the discriminatory misconduct;</a:t>
            </a:r>
          </a:p>
          <a:p>
            <a:pPr marL="361950" indent="0">
              <a:buNone/>
            </a:pPr>
            <a:endParaRPr lang="en-ZA" sz="1800" dirty="0">
              <a:latin typeface="Arial" panose="020B0604020202020204" pitchFamily="34" charset="0"/>
              <a:cs typeface="Arial" panose="020B0604020202020204" pitchFamily="34" charset="0"/>
            </a:endParaRPr>
          </a:p>
          <a:p>
            <a:pPr marL="714375" lvl="2" indent="-352425">
              <a:buFont typeface="Wingdings" panose="05000000000000000000" pitchFamily="2" charset="2"/>
              <a:buChar char="ü"/>
            </a:pPr>
            <a:r>
              <a:rPr lang="en-ZA" sz="1800" b="1" dirty="0">
                <a:latin typeface="Arial" panose="020B0604020202020204" pitchFamily="34" charset="0"/>
                <a:cs typeface="Arial" panose="020B0604020202020204" pitchFamily="34" charset="0"/>
              </a:rPr>
              <a:t>dismissal</a:t>
            </a:r>
            <a:r>
              <a:rPr lang="en-ZA" sz="1800" dirty="0">
                <a:latin typeface="Arial" panose="020B0604020202020204" pitchFamily="34" charset="0"/>
                <a:cs typeface="Arial" panose="020B0604020202020204" pitchFamily="34" charset="0"/>
              </a:rPr>
              <a:t> may ensue for </a:t>
            </a:r>
            <a:r>
              <a:rPr lang="en-ZA" sz="1800" b="1" dirty="0">
                <a:latin typeface="Arial" panose="020B0604020202020204" pitchFamily="34" charset="0"/>
                <a:cs typeface="Arial" panose="020B0604020202020204" pitchFamily="34" charset="0"/>
              </a:rPr>
              <a:t>continued minor instances </a:t>
            </a:r>
            <a:r>
              <a:rPr lang="en-ZA" sz="1800" dirty="0">
                <a:latin typeface="Arial" panose="020B0604020202020204" pitchFamily="34" charset="0"/>
                <a:cs typeface="Arial" panose="020B0604020202020204" pitchFamily="34" charset="0"/>
              </a:rPr>
              <a:t>of harassment after warnings, as well as for serious instances of harassment; </a:t>
            </a:r>
            <a:r>
              <a:rPr lang="en-ZA" sz="1800" dirty="0" smtClean="0">
                <a:latin typeface="Arial" panose="020B0604020202020204" pitchFamily="34" charset="0"/>
                <a:cs typeface="Arial" panose="020B0604020202020204" pitchFamily="34" charset="0"/>
              </a:rPr>
              <a:t>and</a:t>
            </a:r>
          </a:p>
          <a:p>
            <a:pPr marL="361950" lvl="2" indent="0">
              <a:buNone/>
            </a:pPr>
            <a:endParaRPr lang="en-ZA" sz="1800" dirty="0">
              <a:latin typeface="Arial" panose="020B0604020202020204" pitchFamily="34" charset="0"/>
              <a:cs typeface="Arial" panose="020B0604020202020204" pitchFamily="34" charset="0"/>
            </a:endParaRPr>
          </a:p>
          <a:p>
            <a:pPr marL="714375" lvl="2" indent="-352425">
              <a:buFont typeface="Wingdings" panose="05000000000000000000" pitchFamily="2" charset="2"/>
              <a:buChar char="ü"/>
            </a:pPr>
            <a:r>
              <a:rPr lang="en-ZA" sz="1800" dirty="0" smtClean="0">
                <a:latin typeface="Arial" panose="020B0604020202020204" pitchFamily="34" charset="0"/>
                <a:cs typeface="Arial" panose="020B0604020202020204" pitchFamily="34" charset="0"/>
              </a:rPr>
              <a:t>in </a:t>
            </a:r>
            <a:r>
              <a:rPr lang="en-ZA" sz="1800" b="1" dirty="0">
                <a:latin typeface="Arial" panose="020B0604020202020204" pitchFamily="34" charset="0"/>
                <a:cs typeface="Arial" panose="020B0604020202020204" pitchFamily="34" charset="0"/>
              </a:rPr>
              <a:t>appropriate circumstances </a:t>
            </a:r>
            <a:r>
              <a:rPr lang="en-ZA" sz="1800" dirty="0">
                <a:latin typeface="Arial" panose="020B0604020202020204" pitchFamily="34" charset="0"/>
                <a:cs typeface="Arial" panose="020B0604020202020204" pitchFamily="34" charset="0"/>
              </a:rPr>
              <a:t>upon being found guilty of harassment, a perpetrator </a:t>
            </a:r>
            <a:r>
              <a:rPr lang="en-ZA" sz="1800" b="1" dirty="0">
                <a:latin typeface="Arial" panose="020B0604020202020204" pitchFamily="34" charset="0"/>
                <a:cs typeface="Arial" panose="020B0604020202020204" pitchFamily="34" charset="0"/>
              </a:rPr>
              <a:t>may be transferred </a:t>
            </a:r>
            <a:r>
              <a:rPr lang="en-ZA" sz="1800" dirty="0">
                <a:latin typeface="Arial" panose="020B0604020202020204" pitchFamily="34" charset="0"/>
                <a:cs typeface="Arial" panose="020B0604020202020204" pitchFamily="34" charset="0"/>
              </a:rPr>
              <a:t>within the workplace.</a:t>
            </a:r>
          </a:p>
          <a:p>
            <a:pPr marL="714375" indent="-352425">
              <a:buFont typeface="Wingdings" panose="05000000000000000000" pitchFamily="2" charset="2"/>
              <a:buChar char="ü"/>
            </a:pPr>
            <a:endParaRPr lang="en-ZA" dirty="0"/>
          </a:p>
        </p:txBody>
      </p:sp>
      <p:sp>
        <p:nvSpPr>
          <p:cNvPr id="4" name="Slide Number Placeholder 3"/>
          <p:cNvSpPr>
            <a:spLocks noGrp="1"/>
          </p:cNvSpPr>
          <p:nvPr>
            <p:ph type="sldNum" sz="quarter" idx="12"/>
          </p:nvPr>
        </p:nvSpPr>
        <p:spPr>
          <a:xfrm>
            <a:off x="6553200" y="5657850"/>
            <a:ext cx="2133600" cy="1063625"/>
          </a:xfrm>
        </p:spPr>
        <p:txBody>
          <a:bodyPr/>
          <a:lstStyle/>
          <a:p>
            <a:pPr>
              <a:defRPr/>
            </a:pPr>
            <a:fld id="{AC70350D-EA4B-4993-AABE-8E6C381AE3F7}" type="slidenum">
              <a:rPr lang="en-US" altLang="en-US" smtClean="0"/>
              <a:pPr>
                <a:defRPr/>
              </a:pPr>
              <a:t>50</a:t>
            </a:fld>
            <a:endParaRPr lang="en-US" altLang="en-US" dirty="0"/>
          </a:p>
        </p:txBody>
      </p:sp>
    </p:spTree>
    <p:extLst>
      <p:ext uri="{BB962C8B-B14F-4D97-AF65-F5344CB8AC3E}">
        <p14:creationId xmlns:p14="http://schemas.microsoft.com/office/powerpoint/2010/main" val="308634988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475" y="274638"/>
            <a:ext cx="8562975" cy="1143000"/>
          </a:xfrm>
        </p:spPr>
        <p:txBody>
          <a:bodyPr/>
          <a:lstStyle/>
          <a:p>
            <a:pPr lvl="0"/>
            <a:r>
              <a:rPr lang="en-ZA" b="1" dirty="0" smtClean="0"/>
              <a:t/>
            </a:r>
            <a:br>
              <a:rPr lang="en-ZA" b="1" dirty="0" smtClean="0"/>
            </a:br>
            <a:r>
              <a:rPr lang="en-ZA" b="1" dirty="0"/>
              <a:t/>
            </a:r>
            <a:br>
              <a:rPr lang="en-ZA" b="1" dirty="0"/>
            </a:br>
            <a:r>
              <a:rPr lang="en-ZA" b="1" dirty="0" smtClean="0">
                <a:latin typeface="Arial" panose="020B0604020202020204" pitchFamily="34" charset="0"/>
                <a:cs typeface="Arial" panose="020B0604020202020204" pitchFamily="34" charset="0"/>
              </a:rPr>
              <a:t>Confidentiality</a:t>
            </a:r>
            <a:br>
              <a:rPr lang="en-ZA" b="1" dirty="0" smtClean="0">
                <a:latin typeface="Arial" panose="020B0604020202020204" pitchFamily="34" charset="0"/>
                <a:cs typeface="Arial" panose="020B0604020202020204" pitchFamily="34" charset="0"/>
              </a:rPr>
            </a:br>
            <a:r>
              <a:rPr lang="en-ZA" dirty="0" smtClean="0"/>
              <a:t> </a:t>
            </a:r>
            <a:r>
              <a:rPr lang="en-ZA" dirty="0"/>
              <a:t/>
            </a:r>
            <a:br>
              <a:rPr lang="en-ZA" dirty="0"/>
            </a:br>
            <a:endParaRPr lang="en-ZA" dirty="0"/>
          </a:p>
        </p:txBody>
      </p:sp>
      <p:sp>
        <p:nvSpPr>
          <p:cNvPr id="3" name="Content Placeholder 2"/>
          <p:cNvSpPr>
            <a:spLocks noGrp="1"/>
          </p:cNvSpPr>
          <p:nvPr>
            <p:ph idx="1"/>
          </p:nvPr>
        </p:nvSpPr>
        <p:spPr>
          <a:xfrm>
            <a:off x="266699" y="1417638"/>
            <a:ext cx="8601075" cy="5154612"/>
          </a:xfrm>
        </p:spPr>
        <p:txBody>
          <a:bodyPr/>
          <a:lstStyle/>
          <a:p>
            <a:pPr marL="361950" lvl="1" indent="-361950">
              <a:buFont typeface="Arial" panose="020B0604020202020204" pitchFamily="34" charset="0"/>
              <a:buChar char="•"/>
            </a:pPr>
            <a:endParaRPr lang="en-ZA" sz="1800" dirty="0" smtClean="0">
              <a:latin typeface="Arial" panose="020B0604020202020204" pitchFamily="34" charset="0"/>
              <a:cs typeface="Arial" panose="020B0604020202020204" pitchFamily="34" charset="0"/>
            </a:endParaRPr>
          </a:p>
          <a:p>
            <a:pPr marL="361950" lvl="1" indent="-361950">
              <a:buFont typeface="Arial" panose="020B0604020202020204" pitchFamily="34" charset="0"/>
              <a:buChar char="•"/>
            </a:pPr>
            <a:r>
              <a:rPr lang="en-ZA" sz="1800" dirty="0" smtClean="0">
                <a:latin typeface="Arial" panose="020B0604020202020204" pitchFamily="34" charset="0"/>
                <a:cs typeface="Arial" panose="020B0604020202020204" pitchFamily="34" charset="0"/>
              </a:rPr>
              <a:t>Employers </a:t>
            </a:r>
            <a:r>
              <a:rPr lang="en-ZA" sz="1800" dirty="0">
                <a:latin typeface="Arial" panose="020B0604020202020204" pitchFamily="34" charset="0"/>
                <a:cs typeface="Arial" panose="020B0604020202020204" pitchFamily="34" charset="0"/>
              </a:rPr>
              <a:t>and employees </a:t>
            </a:r>
            <a:r>
              <a:rPr lang="en-ZA" sz="1800" b="1" dirty="0">
                <a:latin typeface="Arial" panose="020B0604020202020204" pitchFamily="34" charset="0"/>
                <a:cs typeface="Arial" panose="020B0604020202020204" pitchFamily="34" charset="0"/>
              </a:rPr>
              <a:t>must ensure that grievances</a:t>
            </a:r>
            <a:r>
              <a:rPr lang="en-ZA" sz="1800" dirty="0">
                <a:latin typeface="Arial" panose="020B0604020202020204" pitchFamily="34" charset="0"/>
                <a:cs typeface="Arial" panose="020B0604020202020204" pitchFamily="34" charset="0"/>
              </a:rPr>
              <a:t> about harassment </a:t>
            </a:r>
            <a:r>
              <a:rPr lang="en-ZA" sz="1800" b="1" dirty="0">
                <a:latin typeface="Arial" panose="020B0604020202020204" pitchFamily="34" charset="0"/>
                <a:cs typeface="Arial" panose="020B0604020202020204" pitchFamily="34" charset="0"/>
              </a:rPr>
              <a:t>are investigated and handled </a:t>
            </a:r>
            <a:r>
              <a:rPr lang="en-ZA" sz="1800" dirty="0">
                <a:latin typeface="Arial" panose="020B0604020202020204" pitchFamily="34" charset="0"/>
                <a:cs typeface="Arial" panose="020B0604020202020204" pitchFamily="34" charset="0"/>
              </a:rPr>
              <a:t>in a manner that ensures that the </a:t>
            </a:r>
            <a:r>
              <a:rPr lang="en-ZA" sz="1800" b="1" dirty="0">
                <a:latin typeface="Arial" panose="020B0604020202020204" pitchFamily="34" charset="0"/>
                <a:cs typeface="Arial" panose="020B0604020202020204" pitchFamily="34" charset="0"/>
              </a:rPr>
              <a:t>identities of the persons </a:t>
            </a:r>
            <a:r>
              <a:rPr lang="en-ZA" sz="1800" dirty="0">
                <a:latin typeface="Arial" panose="020B0604020202020204" pitchFamily="34" charset="0"/>
                <a:cs typeface="Arial" panose="020B0604020202020204" pitchFamily="34" charset="0"/>
              </a:rPr>
              <a:t>involved are </a:t>
            </a:r>
            <a:r>
              <a:rPr lang="en-ZA" sz="1800" b="1" dirty="0">
                <a:latin typeface="Arial" panose="020B0604020202020204" pitchFamily="34" charset="0"/>
                <a:cs typeface="Arial" panose="020B0604020202020204" pitchFamily="34" charset="0"/>
              </a:rPr>
              <a:t>kept confidential </a:t>
            </a:r>
            <a:r>
              <a:rPr lang="en-ZA" sz="1800" dirty="0">
                <a:latin typeface="Arial" panose="020B0604020202020204" pitchFamily="34" charset="0"/>
                <a:cs typeface="Arial" panose="020B0604020202020204" pitchFamily="34" charset="0"/>
              </a:rPr>
              <a:t>for the purpose of protecting the confidentiality of complainants, if requested by the complainant.</a:t>
            </a:r>
          </a:p>
          <a:p>
            <a:pPr marL="0" indent="0">
              <a:buNone/>
            </a:pPr>
            <a:endParaRPr lang="en-ZA" sz="1800" dirty="0">
              <a:latin typeface="Arial" panose="020B0604020202020204" pitchFamily="34" charset="0"/>
              <a:cs typeface="Arial" panose="020B0604020202020204" pitchFamily="34" charset="0"/>
            </a:endParaRPr>
          </a:p>
          <a:p>
            <a:pPr marL="361950" lvl="1" indent="-361950">
              <a:buFont typeface="Arial" panose="020B0604020202020204" pitchFamily="34" charset="0"/>
              <a:buChar char="•"/>
            </a:pPr>
            <a:r>
              <a:rPr lang="en-ZA" sz="1800" dirty="0">
                <a:latin typeface="Arial" panose="020B0604020202020204" pitchFamily="34" charset="0"/>
                <a:cs typeface="Arial" panose="020B0604020202020204" pitchFamily="34" charset="0"/>
              </a:rPr>
              <a:t>In cases of </a:t>
            </a:r>
            <a:r>
              <a:rPr lang="en-ZA" sz="1800" b="1" dirty="0">
                <a:latin typeface="Arial" panose="020B0604020202020204" pitchFamily="34" charset="0"/>
                <a:cs typeface="Arial" panose="020B0604020202020204" pitchFamily="34" charset="0"/>
              </a:rPr>
              <a:t>sexual harassment</a:t>
            </a:r>
            <a:r>
              <a:rPr lang="en-ZA" sz="1800" dirty="0">
                <a:latin typeface="Arial" panose="020B0604020202020204" pitchFamily="34" charset="0"/>
                <a:cs typeface="Arial" panose="020B0604020202020204" pitchFamily="34" charset="0"/>
              </a:rPr>
              <a:t>, management, employees and the parties concerned </a:t>
            </a:r>
            <a:r>
              <a:rPr lang="en-ZA" sz="1800" b="1" dirty="0">
                <a:latin typeface="Arial" panose="020B0604020202020204" pitchFamily="34" charset="0"/>
                <a:cs typeface="Arial" panose="020B0604020202020204" pitchFamily="34" charset="0"/>
              </a:rPr>
              <a:t>must endeavour to ensure confidentiality in the disciplinary inquiry</a:t>
            </a:r>
            <a:r>
              <a:rPr lang="en-ZA" sz="1800" dirty="0">
                <a:latin typeface="Arial" panose="020B0604020202020204" pitchFamily="34" charset="0"/>
                <a:cs typeface="Arial" panose="020B0604020202020204" pitchFamily="34" charset="0"/>
              </a:rPr>
              <a:t>. </a:t>
            </a:r>
            <a:r>
              <a:rPr lang="en-ZA" sz="1800" b="1" dirty="0">
                <a:latin typeface="Arial" panose="020B0604020202020204" pitchFamily="34" charset="0"/>
                <a:cs typeface="Arial" panose="020B0604020202020204" pitchFamily="34" charset="0"/>
              </a:rPr>
              <a:t>Only appropriate members </a:t>
            </a:r>
            <a:r>
              <a:rPr lang="en-ZA" sz="1800" dirty="0">
                <a:latin typeface="Arial" panose="020B0604020202020204" pitchFamily="34" charset="0"/>
                <a:cs typeface="Arial" panose="020B0604020202020204" pitchFamily="34" charset="0"/>
              </a:rPr>
              <a:t>of management as well as the aggrieved person, representatives, the alleged perpetrator, witnesses and an interpreter if required should </a:t>
            </a:r>
            <a:r>
              <a:rPr lang="en-ZA" sz="1800" b="1" dirty="0">
                <a:latin typeface="Arial" panose="020B0604020202020204" pitchFamily="34" charset="0"/>
                <a:cs typeface="Arial" panose="020B0604020202020204" pitchFamily="34" charset="0"/>
              </a:rPr>
              <a:t>be present in the disciplinary inquiry</a:t>
            </a:r>
            <a:r>
              <a:rPr lang="en-ZA" sz="1800" dirty="0">
                <a:latin typeface="Arial" panose="020B0604020202020204" pitchFamily="34" charset="0"/>
                <a:cs typeface="Arial" panose="020B0604020202020204" pitchFamily="34" charset="0"/>
              </a:rPr>
              <a:t>.</a:t>
            </a:r>
          </a:p>
          <a:p>
            <a:pPr marL="361950" indent="-361950"/>
            <a:endParaRPr lang="en-ZA" sz="1800" dirty="0">
              <a:latin typeface="Arial" panose="020B0604020202020204" pitchFamily="34" charset="0"/>
              <a:cs typeface="Arial" panose="020B0604020202020204" pitchFamily="34" charset="0"/>
            </a:endParaRPr>
          </a:p>
          <a:p>
            <a:pPr marL="361950" lvl="1" indent="-361950">
              <a:buFont typeface="Arial" panose="020B0604020202020204" pitchFamily="34" charset="0"/>
              <a:buChar char="•"/>
            </a:pPr>
            <a:r>
              <a:rPr lang="en-ZA" sz="1800" dirty="0">
                <a:latin typeface="Arial" panose="020B0604020202020204" pitchFamily="34" charset="0"/>
                <a:cs typeface="Arial" panose="020B0604020202020204" pitchFamily="34" charset="0"/>
              </a:rPr>
              <a:t>Employers are required to </a:t>
            </a:r>
            <a:r>
              <a:rPr lang="en-ZA" sz="1800" b="1" dirty="0">
                <a:latin typeface="Arial" panose="020B0604020202020204" pitchFamily="34" charset="0"/>
                <a:cs typeface="Arial" panose="020B0604020202020204" pitchFamily="34" charset="0"/>
              </a:rPr>
              <a:t>disclose to the complainant</a:t>
            </a:r>
            <a:r>
              <a:rPr lang="en-ZA" sz="1800" dirty="0">
                <a:latin typeface="Arial" panose="020B0604020202020204" pitchFamily="34" charset="0"/>
                <a:cs typeface="Arial" panose="020B0604020202020204" pitchFamily="34" charset="0"/>
              </a:rPr>
              <a:t>, the </a:t>
            </a:r>
            <a:r>
              <a:rPr lang="en-ZA" sz="1800" b="1" dirty="0">
                <a:latin typeface="Arial" panose="020B0604020202020204" pitchFamily="34" charset="0"/>
                <a:cs typeface="Arial" panose="020B0604020202020204" pitchFamily="34" charset="0"/>
              </a:rPr>
              <a:t>perpetrator and/or their representatives</a:t>
            </a:r>
            <a:r>
              <a:rPr lang="en-ZA" sz="1800" dirty="0">
                <a:latin typeface="Arial" panose="020B0604020202020204" pitchFamily="34" charset="0"/>
                <a:cs typeface="Arial" panose="020B0604020202020204" pitchFamily="34" charset="0"/>
              </a:rPr>
              <a:t>, such information as may be </a:t>
            </a:r>
            <a:r>
              <a:rPr lang="en-ZA" sz="1800" b="1" dirty="0">
                <a:latin typeface="Arial" panose="020B0604020202020204" pitchFamily="34" charset="0"/>
                <a:cs typeface="Arial" panose="020B0604020202020204" pitchFamily="34" charset="0"/>
              </a:rPr>
              <a:t>reasonably necessary</a:t>
            </a:r>
            <a:r>
              <a:rPr lang="en-ZA" sz="1800" dirty="0">
                <a:latin typeface="Arial" panose="020B0604020202020204" pitchFamily="34" charset="0"/>
                <a:cs typeface="Arial" panose="020B0604020202020204" pitchFamily="34" charset="0"/>
              </a:rPr>
              <a:t> to enable the parties to prepare for any proceedings in terms of this Code.</a:t>
            </a:r>
          </a:p>
          <a:p>
            <a:pPr marL="0" indent="0">
              <a:buNone/>
            </a:pPr>
            <a:endParaRPr lang="en-ZA" dirty="0"/>
          </a:p>
        </p:txBody>
      </p:sp>
      <p:sp>
        <p:nvSpPr>
          <p:cNvPr id="4" name="Slide Number Placeholder 3"/>
          <p:cNvSpPr>
            <a:spLocks noGrp="1"/>
          </p:cNvSpPr>
          <p:nvPr>
            <p:ph type="sldNum" sz="quarter" idx="12"/>
          </p:nvPr>
        </p:nvSpPr>
        <p:spPr>
          <a:xfrm>
            <a:off x="6553200" y="5953126"/>
            <a:ext cx="2047875" cy="768350"/>
          </a:xfrm>
        </p:spPr>
        <p:txBody>
          <a:bodyPr/>
          <a:lstStyle/>
          <a:p>
            <a:pPr>
              <a:defRPr/>
            </a:pPr>
            <a:fld id="{AC70350D-EA4B-4993-AABE-8E6C381AE3F7}" type="slidenum">
              <a:rPr lang="en-US" altLang="en-US" smtClean="0"/>
              <a:pPr>
                <a:defRPr/>
              </a:pPr>
              <a:t>51</a:t>
            </a:fld>
            <a:endParaRPr lang="en-US" altLang="en-US" dirty="0"/>
          </a:p>
        </p:txBody>
      </p:sp>
    </p:spTree>
    <p:extLst>
      <p:ext uri="{BB962C8B-B14F-4D97-AF65-F5344CB8AC3E}">
        <p14:creationId xmlns:p14="http://schemas.microsoft.com/office/powerpoint/2010/main" val="51280384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525" y="274638"/>
            <a:ext cx="8505825" cy="1143000"/>
          </a:xfrm>
        </p:spPr>
        <p:txBody>
          <a:bodyPr/>
          <a:lstStyle/>
          <a:p>
            <a:r>
              <a:rPr lang="en-ZA" b="1" dirty="0" smtClean="0"/>
              <a:t/>
            </a:r>
            <a:br>
              <a:rPr lang="en-ZA" b="1" dirty="0" smtClean="0"/>
            </a:br>
            <a:r>
              <a:rPr lang="en-ZA" sz="3200" b="1" dirty="0" smtClean="0">
                <a:latin typeface="Arial" panose="020B0604020202020204" pitchFamily="34" charset="0"/>
                <a:cs typeface="Arial" panose="020B0604020202020204" pitchFamily="34" charset="0"/>
              </a:rPr>
              <a:t>Additional sick leave</a:t>
            </a:r>
            <a:r>
              <a:rPr lang="en-ZA" b="1" dirty="0" smtClean="0">
                <a:latin typeface="Arial" panose="020B0604020202020204" pitchFamily="34" charset="0"/>
                <a:cs typeface="Arial" panose="020B0604020202020204" pitchFamily="34" charset="0"/>
              </a:rPr>
              <a:t/>
            </a:r>
            <a:br>
              <a:rPr lang="en-ZA" b="1" dirty="0" smtClean="0">
                <a:latin typeface="Arial" panose="020B0604020202020204" pitchFamily="34" charset="0"/>
                <a:cs typeface="Arial" panose="020B0604020202020204" pitchFamily="34" charset="0"/>
              </a:rPr>
            </a:br>
            <a:endParaRPr lang="en-ZA"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57175" y="1417638"/>
            <a:ext cx="8639175" cy="5126037"/>
          </a:xfrm>
        </p:spPr>
        <p:txBody>
          <a:bodyPr/>
          <a:lstStyle/>
          <a:p>
            <a:pPr marL="361950" lvl="1" indent="-361950">
              <a:buFont typeface="Wingdings" panose="05000000000000000000" pitchFamily="2" charset="2"/>
              <a:buChar char="ü"/>
            </a:pPr>
            <a:endParaRPr lang="en-ZA" sz="1800" dirty="0" smtClean="0">
              <a:latin typeface="Arial" panose="020B0604020202020204" pitchFamily="34" charset="0"/>
              <a:cs typeface="Arial" panose="020B0604020202020204" pitchFamily="34" charset="0"/>
            </a:endParaRPr>
          </a:p>
          <a:p>
            <a:pPr marL="361950" lvl="1" indent="-361950">
              <a:buFont typeface="Wingdings" panose="05000000000000000000" pitchFamily="2" charset="2"/>
              <a:buChar char="ü"/>
            </a:pPr>
            <a:r>
              <a:rPr lang="en-ZA" sz="1800" dirty="0" smtClean="0">
                <a:latin typeface="Arial" panose="020B0604020202020204" pitchFamily="34" charset="0"/>
                <a:cs typeface="Arial" panose="020B0604020202020204" pitchFamily="34" charset="0"/>
              </a:rPr>
              <a:t>Where </a:t>
            </a:r>
            <a:r>
              <a:rPr lang="en-ZA" sz="1800" dirty="0">
                <a:latin typeface="Arial" panose="020B0604020202020204" pitchFamily="34" charset="0"/>
                <a:cs typeface="Arial" panose="020B0604020202020204" pitchFamily="34" charset="0"/>
              </a:rPr>
              <a:t>an employee’s </a:t>
            </a:r>
            <a:r>
              <a:rPr lang="en-ZA" sz="1800" b="1" dirty="0">
                <a:latin typeface="Arial" panose="020B0604020202020204" pitchFamily="34" charset="0"/>
                <a:cs typeface="Arial" panose="020B0604020202020204" pitchFamily="34" charset="0"/>
              </a:rPr>
              <a:t>existing sick leave entitlement </a:t>
            </a:r>
            <a:r>
              <a:rPr lang="en-ZA" sz="1800" dirty="0">
                <a:latin typeface="Arial" panose="020B0604020202020204" pitchFamily="34" charset="0"/>
                <a:cs typeface="Arial" panose="020B0604020202020204" pitchFamily="34" charset="0"/>
              </a:rPr>
              <a:t>has been </a:t>
            </a:r>
            <a:r>
              <a:rPr lang="en-ZA" sz="1800" b="1" dirty="0">
                <a:latin typeface="Arial" panose="020B0604020202020204" pitchFamily="34" charset="0"/>
                <a:cs typeface="Arial" panose="020B0604020202020204" pitchFamily="34" charset="0"/>
              </a:rPr>
              <a:t>exhausted</a:t>
            </a:r>
            <a:r>
              <a:rPr lang="en-ZA" sz="1800" dirty="0">
                <a:latin typeface="Arial" panose="020B0604020202020204" pitchFamily="34" charset="0"/>
                <a:cs typeface="Arial" panose="020B0604020202020204" pitchFamily="34" charset="0"/>
              </a:rPr>
              <a:t>, the employer should give </a:t>
            </a:r>
            <a:r>
              <a:rPr lang="en-ZA" sz="1800" b="1" dirty="0">
                <a:latin typeface="Arial" panose="020B0604020202020204" pitchFamily="34" charset="0"/>
                <a:cs typeface="Arial" panose="020B0604020202020204" pitchFamily="34" charset="0"/>
              </a:rPr>
              <a:t>due consideration to the granting of additional paid sick leave </a:t>
            </a:r>
            <a:r>
              <a:rPr lang="en-ZA" sz="1800" dirty="0">
                <a:latin typeface="Arial" panose="020B0604020202020204" pitchFamily="34" charset="0"/>
                <a:cs typeface="Arial" panose="020B0604020202020204" pitchFamily="34" charset="0"/>
              </a:rPr>
              <a:t>in </a:t>
            </a:r>
            <a:r>
              <a:rPr lang="en-ZA" sz="1800" b="1" dirty="0">
                <a:latin typeface="Arial" panose="020B0604020202020204" pitchFamily="34" charset="0"/>
                <a:cs typeface="Arial" panose="020B0604020202020204" pitchFamily="34" charset="0"/>
              </a:rPr>
              <a:t>cases of serious harassment</a:t>
            </a:r>
            <a:r>
              <a:rPr lang="en-ZA" sz="1800" dirty="0">
                <a:latin typeface="Arial" panose="020B0604020202020204" pitchFamily="34" charset="0"/>
                <a:cs typeface="Arial" panose="020B0604020202020204" pitchFamily="34" charset="0"/>
              </a:rPr>
              <a:t>, where the employee, on medical advice, requires </a:t>
            </a:r>
            <a:r>
              <a:rPr lang="en-ZA" sz="1800" b="1" dirty="0">
                <a:latin typeface="Arial" panose="020B0604020202020204" pitchFamily="34" charset="0"/>
                <a:cs typeface="Arial" panose="020B0604020202020204" pitchFamily="34" charset="0"/>
              </a:rPr>
              <a:t>trauma counselling</a:t>
            </a:r>
            <a:r>
              <a:rPr lang="en-ZA" sz="1800" dirty="0">
                <a:latin typeface="Arial" panose="020B0604020202020204" pitchFamily="34" charset="0"/>
                <a:cs typeface="Arial" panose="020B0604020202020204" pitchFamily="34" charset="0"/>
              </a:rPr>
              <a:t>. </a:t>
            </a:r>
          </a:p>
          <a:p>
            <a:pPr marL="361950" indent="-361950">
              <a:buFont typeface="Wingdings" panose="05000000000000000000" pitchFamily="2" charset="2"/>
              <a:buChar char="ü"/>
            </a:pPr>
            <a:endParaRPr lang="en-ZA" sz="1800" dirty="0">
              <a:latin typeface="Arial" panose="020B0604020202020204" pitchFamily="34" charset="0"/>
              <a:cs typeface="Arial" panose="020B0604020202020204" pitchFamily="34" charset="0"/>
            </a:endParaRPr>
          </a:p>
          <a:p>
            <a:pPr marL="361950" lvl="1" indent="-361950">
              <a:buFont typeface="Wingdings" panose="05000000000000000000" pitchFamily="2" charset="2"/>
              <a:buChar char="ü"/>
            </a:pPr>
            <a:r>
              <a:rPr lang="en-ZA" sz="1800" dirty="0">
                <a:latin typeface="Arial" panose="020B0604020202020204" pitchFamily="34" charset="0"/>
                <a:cs typeface="Arial" panose="020B0604020202020204" pitchFamily="34" charset="0"/>
              </a:rPr>
              <a:t>If harassment results in an </a:t>
            </a:r>
            <a:r>
              <a:rPr lang="en-ZA" sz="1800" b="1" dirty="0">
                <a:latin typeface="Arial" panose="020B0604020202020204" pitchFamily="34" charset="0"/>
                <a:cs typeface="Arial" panose="020B0604020202020204" pitchFamily="34" charset="0"/>
              </a:rPr>
              <a:t>employee being ill for longer than two weeks</a:t>
            </a:r>
            <a:r>
              <a:rPr lang="en-ZA" sz="1800" dirty="0">
                <a:latin typeface="Arial" panose="020B0604020202020204" pitchFamily="34" charset="0"/>
                <a:cs typeface="Arial" panose="020B0604020202020204" pitchFamily="34" charset="0"/>
              </a:rPr>
              <a:t>, the </a:t>
            </a:r>
            <a:r>
              <a:rPr lang="en-ZA" sz="1800" b="1" dirty="0">
                <a:latin typeface="Arial" panose="020B0604020202020204" pitchFamily="34" charset="0"/>
                <a:cs typeface="Arial" panose="020B0604020202020204" pitchFamily="34" charset="0"/>
              </a:rPr>
              <a:t>employee may be entitled to claim illness benefits </a:t>
            </a:r>
            <a:r>
              <a:rPr lang="en-ZA" sz="1800" dirty="0">
                <a:latin typeface="Arial" panose="020B0604020202020204" pitchFamily="34" charset="0"/>
                <a:cs typeface="Arial" panose="020B0604020202020204" pitchFamily="34" charset="0"/>
              </a:rPr>
              <a:t>in terms of section 20 of the Unemployment Insurance Act, 2001.</a:t>
            </a:r>
          </a:p>
          <a:p>
            <a:pPr marL="0" indent="0">
              <a:buNone/>
            </a:pPr>
            <a:r>
              <a:rPr lang="en-ZA" sz="1800" dirty="0">
                <a:latin typeface="Arial" panose="020B0604020202020204" pitchFamily="34" charset="0"/>
                <a:cs typeface="Arial" panose="020B0604020202020204" pitchFamily="34" charset="0"/>
              </a:rPr>
              <a:t> </a:t>
            </a:r>
          </a:p>
          <a:p>
            <a:pPr marL="361950" lvl="1" indent="-361950">
              <a:buFont typeface="Wingdings" panose="05000000000000000000" pitchFamily="2" charset="2"/>
              <a:buChar char="ü"/>
            </a:pPr>
            <a:r>
              <a:rPr lang="en-ZA" sz="1800" dirty="0">
                <a:latin typeface="Arial" panose="020B0604020202020204" pitchFamily="34" charset="0"/>
                <a:cs typeface="Arial" panose="020B0604020202020204" pitchFamily="34" charset="0"/>
              </a:rPr>
              <a:t>In </a:t>
            </a:r>
            <a:r>
              <a:rPr lang="en-ZA" sz="1800" b="1" dirty="0">
                <a:latin typeface="Arial" panose="020B0604020202020204" pitchFamily="34" charset="0"/>
                <a:cs typeface="Arial" panose="020B0604020202020204" pitchFamily="34" charset="0"/>
              </a:rPr>
              <a:t>appropriate circumstances</a:t>
            </a:r>
            <a:r>
              <a:rPr lang="en-ZA" sz="1800" dirty="0">
                <a:latin typeface="Arial" panose="020B0604020202020204" pitchFamily="34" charset="0"/>
                <a:cs typeface="Arial" panose="020B0604020202020204" pitchFamily="34" charset="0"/>
              </a:rPr>
              <a:t>, employers may give consideration to </a:t>
            </a:r>
            <a:r>
              <a:rPr lang="en-ZA" sz="1800" b="1" dirty="0">
                <a:latin typeface="Arial" panose="020B0604020202020204" pitchFamily="34" charset="0"/>
                <a:cs typeface="Arial" panose="020B0604020202020204" pitchFamily="34" charset="0"/>
              </a:rPr>
              <a:t>assisting with the cost of the medical advice and trauma counselling and care</a:t>
            </a:r>
            <a:r>
              <a:rPr lang="en-ZA" sz="1800" dirty="0">
                <a:latin typeface="Arial" panose="020B0604020202020204" pitchFamily="34" charset="0"/>
                <a:cs typeface="Arial" panose="020B0604020202020204" pitchFamily="34" charset="0"/>
              </a:rPr>
              <a:t>, where such amounts are not covered by any applicable medical aid scheme. </a:t>
            </a:r>
          </a:p>
          <a:p>
            <a:pPr marL="0" indent="0">
              <a:buNone/>
            </a:pPr>
            <a:r>
              <a:rPr lang="en-ZA" dirty="0"/>
              <a:t> </a:t>
            </a:r>
            <a:endParaRPr lang="en-ZA" sz="4000" dirty="0"/>
          </a:p>
          <a:p>
            <a:pPr marL="0" indent="0">
              <a:buNone/>
            </a:pPr>
            <a:endParaRPr lang="en-ZA" dirty="0"/>
          </a:p>
        </p:txBody>
      </p:sp>
      <p:sp>
        <p:nvSpPr>
          <p:cNvPr id="4" name="Slide Number Placeholder 3"/>
          <p:cNvSpPr>
            <a:spLocks noGrp="1"/>
          </p:cNvSpPr>
          <p:nvPr>
            <p:ph type="sldNum" sz="quarter" idx="12"/>
          </p:nvPr>
        </p:nvSpPr>
        <p:spPr>
          <a:xfrm>
            <a:off x="6553200" y="5467350"/>
            <a:ext cx="2057400" cy="1254125"/>
          </a:xfrm>
        </p:spPr>
        <p:txBody>
          <a:bodyPr/>
          <a:lstStyle/>
          <a:p>
            <a:pPr>
              <a:defRPr/>
            </a:pPr>
            <a:fld id="{AC70350D-EA4B-4993-AABE-8E6C381AE3F7}" type="slidenum">
              <a:rPr lang="en-US" altLang="en-US" smtClean="0"/>
              <a:pPr>
                <a:defRPr/>
              </a:pPr>
              <a:t>52</a:t>
            </a:fld>
            <a:endParaRPr lang="en-US" altLang="en-US" dirty="0"/>
          </a:p>
        </p:txBody>
      </p:sp>
    </p:spTree>
    <p:extLst>
      <p:ext uri="{BB962C8B-B14F-4D97-AF65-F5344CB8AC3E}">
        <p14:creationId xmlns:p14="http://schemas.microsoft.com/office/powerpoint/2010/main" val="418891613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391525" cy="1143000"/>
          </a:xfrm>
        </p:spPr>
        <p:txBody>
          <a:bodyPr/>
          <a:lstStyle/>
          <a:p>
            <a:r>
              <a:rPr lang="en-ZA" sz="3200" b="1" dirty="0" smtClean="0">
                <a:latin typeface="Arial" panose="020B0604020202020204" pitchFamily="34" charset="0"/>
                <a:cs typeface="Arial" panose="020B0604020202020204" pitchFamily="34" charset="0"/>
              </a:rPr>
              <a:t/>
            </a:r>
            <a:br>
              <a:rPr lang="en-ZA" sz="3200" b="1" dirty="0" smtClean="0">
                <a:latin typeface="Arial" panose="020B0604020202020204" pitchFamily="34" charset="0"/>
                <a:cs typeface="Arial" panose="020B0604020202020204" pitchFamily="34" charset="0"/>
              </a:rPr>
            </a:br>
            <a:r>
              <a:rPr lang="en-ZA" sz="3200" b="1" dirty="0" smtClean="0">
                <a:latin typeface="Arial" panose="020B0604020202020204" pitchFamily="34" charset="0"/>
                <a:cs typeface="Arial" panose="020B0604020202020204" pitchFamily="34" charset="0"/>
              </a:rPr>
              <a:t>Information and education in Draft Code</a:t>
            </a:r>
            <a:r>
              <a:rPr lang="en-ZA" sz="3200" b="1" dirty="0">
                <a:latin typeface="Arial" panose="020B0604020202020204" pitchFamily="34" charset="0"/>
                <a:cs typeface="Arial" panose="020B0604020202020204" pitchFamily="34" charset="0"/>
              </a:rPr>
              <a:t/>
            </a:r>
            <a:br>
              <a:rPr lang="en-ZA" sz="3200" b="1" dirty="0">
                <a:latin typeface="Arial" panose="020B0604020202020204" pitchFamily="34" charset="0"/>
                <a:cs typeface="Arial" panose="020B0604020202020204" pitchFamily="34" charset="0"/>
              </a:rPr>
            </a:br>
            <a:endParaRPr lang="en-ZA"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66699" y="1343025"/>
            <a:ext cx="8677275" cy="5200649"/>
          </a:xfrm>
        </p:spPr>
        <p:txBody>
          <a:bodyPr/>
          <a:lstStyle/>
          <a:p>
            <a:pPr marL="361950" lvl="1" indent="-361950">
              <a:buFont typeface="Arial" panose="020B0604020202020204" pitchFamily="34" charset="0"/>
              <a:buChar char="•"/>
              <a:tabLst>
                <a:tab pos="0" algn="l"/>
              </a:tabLst>
            </a:pPr>
            <a:endParaRPr lang="en-ZA" sz="2000" dirty="0" smtClean="0">
              <a:latin typeface="Arial" panose="020B0604020202020204" pitchFamily="34" charset="0"/>
              <a:cs typeface="Arial" panose="020B0604020202020204" pitchFamily="34" charset="0"/>
            </a:endParaRPr>
          </a:p>
          <a:p>
            <a:pPr marL="361950" lvl="1" indent="-361950">
              <a:buFont typeface="Arial" panose="020B0604020202020204" pitchFamily="34" charset="0"/>
              <a:buChar char="•"/>
              <a:tabLst>
                <a:tab pos="0" algn="l"/>
              </a:tabLst>
            </a:pPr>
            <a:r>
              <a:rPr lang="en-ZA" sz="2000" b="1" dirty="0" smtClean="0">
                <a:latin typeface="Arial" panose="020B0604020202020204" pitchFamily="34" charset="0"/>
                <a:cs typeface="Arial" panose="020B0604020202020204" pitchFamily="34" charset="0"/>
              </a:rPr>
              <a:t>Employers</a:t>
            </a:r>
            <a:r>
              <a:rPr lang="en-ZA" sz="2000" dirty="0">
                <a:latin typeface="Arial" panose="020B0604020202020204" pitchFamily="34" charset="0"/>
                <a:cs typeface="Arial" panose="020B0604020202020204" pitchFamily="34" charset="0"/>
              </a:rPr>
              <a:t>, and where applicable </a:t>
            </a:r>
            <a:r>
              <a:rPr lang="en-ZA" sz="2000" b="1" dirty="0">
                <a:latin typeface="Arial" panose="020B0604020202020204" pitchFamily="34" charset="0"/>
                <a:cs typeface="Arial" panose="020B0604020202020204" pitchFamily="34" charset="0"/>
              </a:rPr>
              <a:t>employer organisations</a:t>
            </a:r>
            <a:r>
              <a:rPr lang="en-ZA" sz="2000" dirty="0">
                <a:latin typeface="Arial" panose="020B0604020202020204" pitchFamily="34" charset="0"/>
                <a:cs typeface="Arial" panose="020B0604020202020204" pitchFamily="34" charset="0"/>
              </a:rPr>
              <a:t>, should include the issue of sexual harassment and other types of harassment in their </a:t>
            </a:r>
            <a:r>
              <a:rPr lang="en-ZA" sz="2000" b="1" dirty="0">
                <a:latin typeface="Arial" panose="020B0604020202020204" pitchFamily="34" charset="0"/>
                <a:cs typeface="Arial" panose="020B0604020202020204" pitchFamily="34" charset="0"/>
              </a:rPr>
              <a:t>orientation, education and training programs </a:t>
            </a:r>
            <a:r>
              <a:rPr lang="en-ZA" sz="2000" dirty="0">
                <a:latin typeface="Arial" panose="020B0604020202020204" pitchFamily="34" charset="0"/>
                <a:cs typeface="Arial" panose="020B0604020202020204" pitchFamily="34" charset="0"/>
              </a:rPr>
              <a:t>in an </a:t>
            </a:r>
            <a:r>
              <a:rPr lang="en-ZA" sz="2000" b="1" dirty="0">
                <a:latin typeface="Arial" panose="020B0604020202020204" pitchFamily="34" charset="0"/>
                <a:cs typeface="Arial" panose="020B0604020202020204" pitchFamily="34" charset="0"/>
              </a:rPr>
              <a:t>accessible format</a:t>
            </a:r>
            <a:r>
              <a:rPr lang="en-ZA" sz="2000" dirty="0">
                <a:latin typeface="Arial" panose="020B0604020202020204" pitchFamily="34" charset="0"/>
                <a:cs typeface="Arial" panose="020B0604020202020204" pitchFamily="34" charset="0"/>
              </a:rPr>
              <a:t>.</a:t>
            </a:r>
          </a:p>
          <a:p>
            <a:pPr marL="0" indent="0">
              <a:buNone/>
              <a:tabLst>
                <a:tab pos="0" algn="l"/>
              </a:tabLst>
            </a:pPr>
            <a:endParaRPr lang="en-ZA" sz="2000" dirty="0">
              <a:latin typeface="Arial" panose="020B0604020202020204" pitchFamily="34" charset="0"/>
              <a:cs typeface="Arial" panose="020B0604020202020204" pitchFamily="34" charset="0"/>
            </a:endParaRPr>
          </a:p>
          <a:p>
            <a:pPr marL="361950" lvl="1" indent="-361950">
              <a:buFont typeface="Arial" panose="020B0604020202020204" pitchFamily="34" charset="0"/>
              <a:buChar char="•"/>
              <a:tabLst>
                <a:tab pos="0" algn="l"/>
              </a:tabLst>
            </a:pPr>
            <a:r>
              <a:rPr lang="en-ZA" sz="2000" b="1" dirty="0">
                <a:latin typeface="Arial" panose="020B0604020202020204" pitchFamily="34" charset="0"/>
                <a:cs typeface="Arial" panose="020B0604020202020204" pitchFamily="34" charset="0"/>
              </a:rPr>
              <a:t>Trade unions </a:t>
            </a:r>
            <a:r>
              <a:rPr lang="en-ZA" sz="2000" dirty="0">
                <a:latin typeface="Arial" panose="020B0604020202020204" pitchFamily="34" charset="0"/>
                <a:cs typeface="Arial" panose="020B0604020202020204" pitchFamily="34" charset="0"/>
              </a:rPr>
              <a:t>should include the issue of sexual harassment and other types of harassment in their </a:t>
            </a:r>
            <a:r>
              <a:rPr lang="en-ZA" sz="2000" b="1" dirty="0">
                <a:latin typeface="Arial" panose="020B0604020202020204" pitchFamily="34" charset="0"/>
                <a:cs typeface="Arial" panose="020B0604020202020204" pitchFamily="34" charset="0"/>
              </a:rPr>
              <a:t>education and training programs</a:t>
            </a:r>
            <a:r>
              <a:rPr lang="en-ZA" sz="2000" dirty="0">
                <a:latin typeface="Arial" panose="020B0604020202020204" pitchFamily="34" charset="0"/>
                <a:cs typeface="Arial" panose="020B0604020202020204" pitchFamily="34" charset="0"/>
              </a:rPr>
              <a:t> for shop stewards and employees in an </a:t>
            </a:r>
            <a:r>
              <a:rPr lang="en-ZA" sz="2000" b="1" dirty="0">
                <a:latin typeface="Arial" panose="020B0604020202020204" pitchFamily="34" charset="0"/>
                <a:cs typeface="Arial" panose="020B0604020202020204" pitchFamily="34" charset="0"/>
              </a:rPr>
              <a:t>accessible format</a:t>
            </a:r>
            <a:r>
              <a:rPr lang="en-ZA" sz="2000" dirty="0">
                <a:latin typeface="Arial" panose="020B0604020202020204" pitchFamily="34" charset="0"/>
                <a:cs typeface="Arial" panose="020B0604020202020204" pitchFamily="34" charset="0"/>
              </a:rPr>
              <a:t>.</a:t>
            </a:r>
          </a:p>
          <a:p>
            <a:pPr marL="361950" indent="-361950">
              <a:buNone/>
              <a:tabLst>
                <a:tab pos="0" algn="l"/>
              </a:tabLst>
            </a:pPr>
            <a:endParaRPr lang="en-ZA" sz="2000" dirty="0">
              <a:latin typeface="Arial" panose="020B0604020202020204" pitchFamily="34" charset="0"/>
              <a:cs typeface="Arial" panose="020B0604020202020204" pitchFamily="34" charset="0"/>
            </a:endParaRPr>
          </a:p>
          <a:p>
            <a:pPr marL="361950" lvl="1" indent="-361950">
              <a:buFont typeface="Arial" panose="020B0604020202020204" pitchFamily="34" charset="0"/>
              <a:buChar char="•"/>
              <a:tabLst>
                <a:tab pos="0" algn="l"/>
              </a:tabLst>
            </a:pPr>
            <a:r>
              <a:rPr lang="en-ZA" sz="2000" b="1" dirty="0">
                <a:latin typeface="Arial" panose="020B0604020202020204" pitchFamily="34" charset="0"/>
                <a:cs typeface="Arial" panose="020B0604020202020204" pitchFamily="34" charset="0"/>
              </a:rPr>
              <a:t>CCMA Commissioners and Labour Court judges</a:t>
            </a:r>
            <a:r>
              <a:rPr lang="en-ZA" sz="2000" dirty="0">
                <a:latin typeface="Arial" panose="020B0604020202020204" pitchFamily="34" charset="0"/>
                <a:cs typeface="Arial" panose="020B0604020202020204" pitchFamily="34" charset="0"/>
              </a:rPr>
              <a:t> should receive specialized training to deal with harassment cases.</a:t>
            </a:r>
          </a:p>
          <a:p>
            <a:pPr marL="0" indent="0">
              <a:buNone/>
              <a:tabLst>
                <a:tab pos="0" algn="l"/>
              </a:tabLst>
            </a:pPr>
            <a:endParaRPr lang="en-ZA" sz="4000" dirty="0"/>
          </a:p>
          <a:p>
            <a:pPr marL="0" indent="0">
              <a:buNone/>
            </a:pPr>
            <a:endParaRPr lang="en-ZA" sz="4000" dirty="0"/>
          </a:p>
          <a:p>
            <a:pPr marL="0" indent="0">
              <a:buNone/>
            </a:pPr>
            <a:endParaRPr lang="en-ZA" dirty="0"/>
          </a:p>
        </p:txBody>
      </p:sp>
      <p:sp>
        <p:nvSpPr>
          <p:cNvPr id="4" name="Slide Number Placeholder 3"/>
          <p:cNvSpPr>
            <a:spLocks noGrp="1"/>
          </p:cNvSpPr>
          <p:nvPr>
            <p:ph type="sldNum" sz="quarter" idx="12"/>
          </p:nvPr>
        </p:nvSpPr>
        <p:spPr>
          <a:xfrm>
            <a:off x="6553200" y="5381626"/>
            <a:ext cx="2066925" cy="1339850"/>
          </a:xfrm>
        </p:spPr>
        <p:txBody>
          <a:bodyPr/>
          <a:lstStyle/>
          <a:p>
            <a:pPr>
              <a:defRPr/>
            </a:pPr>
            <a:fld id="{AC70350D-EA4B-4993-AABE-8E6C381AE3F7}" type="slidenum">
              <a:rPr lang="en-US" altLang="en-US" smtClean="0"/>
              <a:pPr>
                <a:defRPr/>
              </a:pPr>
              <a:t>53</a:t>
            </a:fld>
            <a:endParaRPr lang="en-US" altLang="en-US" dirty="0"/>
          </a:p>
        </p:txBody>
      </p:sp>
    </p:spTree>
    <p:extLst>
      <p:ext uri="{BB962C8B-B14F-4D97-AF65-F5344CB8AC3E}">
        <p14:creationId xmlns:p14="http://schemas.microsoft.com/office/powerpoint/2010/main" val="362620172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39150" cy="1143000"/>
          </a:xfrm>
        </p:spPr>
        <p:txBody>
          <a:bodyPr/>
          <a:lstStyle/>
          <a:p>
            <a:r>
              <a:rPr lang="en-ZA" sz="3200" b="1" dirty="0" smtClean="0">
                <a:latin typeface="Arial" panose="020B0604020202020204" pitchFamily="34" charset="0"/>
                <a:cs typeface="Arial" panose="020B0604020202020204" pitchFamily="34" charset="0"/>
              </a:rPr>
              <a:t>DEL’s Advocacy campaigns on violence and harassment</a:t>
            </a:r>
            <a:endParaRPr lang="en-ZA"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85750" y="1417638"/>
            <a:ext cx="8515350" cy="5173662"/>
          </a:xfrm>
        </p:spPr>
        <p:txBody>
          <a:bodyPr/>
          <a:lstStyle/>
          <a:p>
            <a:r>
              <a:rPr lang="en-ZA" sz="2000" dirty="0" smtClean="0">
                <a:latin typeface="Arial" panose="020B0604020202020204" pitchFamily="34" charset="0"/>
                <a:cs typeface="Arial" panose="020B0604020202020204" pitchFamily="34" charset="0"/>
              </a:rPr>
              <a:t>National Advocacy campaigns were conducted </a:t>
            </a:r>
            <a:r>
              <a:rPr lang="en-ZA" sz="2000" dirty="0">
                <a:latin typeface="Arial" panose="020B0604020202020204" pitchFamily="34" charset="0"/>
                <a:cs typeface="Arial" panose="020B0604020202020204" pitchFamily="34" charset="0"/>
              </a:rPr>
              <a:t>in 9 provinces in 9 provinces </a:t>
            </a:r>
            <a:r>
              <a:rPr lang="en-ZA" sz="2000" dirty="0" smtClean="0">
                <a:latin typeface="Arial" panose="020B0604020202020204" pitchFamily="34" charset="0"/>
                <a:cs typeface="Arial" panose="020B0604020202020204" pitchFamily="34" charset="0"/>
              </a:rPr>
              <a:t>to raise awareness on violence and harassment in the workplace:</a:t>
            </a:r>
          </a:p>
          <a:p>
            <a:pPr marL="0" indent="0">
              <a:buNone/>
            </a:pPr>
            <a:endParaRPr lang="en-ZA" sz="2000" dirty="0" smtClean="0">
              <a:latin typeface="Arial" panose="020B0604020202020204" pitchFamily="34" charset="0"/>
              <a:cs typeface="Arial" panose="020B0604020202020204" pitchFamily="34" charset="0"/>
            </a:endParaRPr>
          </a:p>
          <a:p>
            <a:pPr marL="714375" indent="-352425">
              <a:buFont typeface="Wingdings" panose="05000000000000000000" pitchFamily="2" charset="2"/>
              <a:buChar char="ü"/>
            </a:pPr>
            <a:r>
              <a:rPr lang="en-ZA" sz="2000" b="1" u="sng" dirty="0" smtClean="0">
                <a:latin typeface="Arial" panose="020B0604020202020204" pitchFamily="34" charset="0"/>
                <a:cs typeface="Arial" panose="020B0604020202020204" pitchFamily="34" charset="0"/>
              </a:rPr>
              <a:t>EE joint campaigns with CCMA held in October 2019</a:t>
            </a:r>
            <a:r>
              <a:rPr lang="en-ZA" sz="2000" dirty="0" smtClean="0">
                <a:latin typeface="Arial" panose="020B0604020202020204" pitchFamily="34" charset="0"/>
                <a:cs typeface="Arial" panose="020B0604020202020204" pitchFamily="34" charset="0"/>
              </a:rPr>
              <a:t> to publicise the ILO Convention 190 concerning violence and harassment in the world of work and CCMA sexual harassment cases with employers and employees; and</a:t>
            </a:r>
          </a:p>
          <a:p>
            <a:pPr marL="361950" indent="0">
              <a:buNone/>
            </a:pPr>
            <a:endParaRPr lang="en-ZA" sz="2000" dirty="0" smtClean="0">
              <a:latin typeface="Arial" panose="020B0604020202020204" pitchFamily="34" charset="0"/>
              <a:cs typeface="Arial" panose="020B0604020202020204" pitchFamily="34" charset="0"/>
            </a:endParaRPr>
          </a:p>
          <a:p>
            <a:pPr marL="714375" indent="-352425">
              <a:buFont typeface="Wingdings" panose="05000000000000000000" pitchFamily="2" charset="2"/>
              <a:buChar char="ü"/>
            </a:pPr>
            <a:r>
              <a:rPr lang="en-ZA" sz="2000" b="1" u="sng" dirty="0" smtClean="0">
                <a:latin typeface="Arial" panose="020B0604020202020204" pitchFamily="34" charset="0"/>
                <a:cs typeface="Arial" panose="020B0604020202020204" pitchFamily="34" charset="0"/>
              </a:rPr>
              <a:t>EE virtual workshops during August &amp; September 2020 </a:t>
            </a:r>
            <a:r>
              <a:rPr lang="en-ZA" sz="2000" dirty="0" smtClean="0">
                <a:latin typeface="Arial" panose="020B0604020202020204" pitchFamily="34" charset="0"/>
                <a:cs typeface="Arial" panose="020B0604020202020204" pitchFamily="34" charset="0"/>
              </a:rPr>
              <a:t>on Draft Code on the prevention and elimination of harassment in the workplace conducted in 9 provinces with employers and employees.</a:t>
            </a:r>
            <a:endParaRPr lang="en-ZA" sz="2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8CEAC414-3863-0A4F-922A-7C0CD46505DF}" type="slidenum">
              <a:rPr lang="en-US" altLang="en-US" smtClean="0"/>
              <a:pPr>
                <a:defRPr/>
              </a:pPr>
              <a:t>54</a:t>
            </a:fld>
            <a:endParaRPr lang="en-US" altLang="en-US" dirty="0"/>
          </a:p>
        </p:txBody>
      </p:sp>
    </p:spTree>
    <p:extLst>
      <p:ext uri="{BB962C8B-B14F-4D97-AF65-F5344CB8AC3E}">
        <p14:creationId xmlns:p14="http://schemas.microsoft.com/office/powerpoint/2010/main" val="142729169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274638"/>
            <a:ext cx="8458200" cy="1095375"/>
          </a:xfrm>
        </p:spPr>
        <p:txBody>
          <a:bodyPr/>
          <a:lstStyle/>
          <a:p>
            <a:r>
              <a:rPr lang="en-ZA" sz="3200" b="1" dirty="0" smtClean="0">
                <a:latin typeface="Arial" panose="020B0604020202020204" pitchFamily="34" charset="0"/>
                <a:cs typeface="Arial" panose="020B0604020202020204" pitchFamily="34" charset="0"/>
              </a:rPr>
              <a:t>DEL’s Inspection &amp; Enforcement measures</a:t>
            </a:r>
            <a:endParaRPr lang="en-ZA"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76225" y="1370013"/>
            <a:ext cx="8620125" cy="5249861"/>
          </a:xfrm>
        </p:spPr>
        <p:txBody>
          <a:bodyPr/>
          <a:lstStyle/>
          <a:p>
            <a:pPr lvl="0"/>
            <a:endParaRPr lang="en-ZA" sz="2800" dirty="0" smtClean="0">
              <a:latin typeface="Arial" panose="020B0604020202020204" pitchFamily="34" charset="0"/>
              <a:cs typeface="Arial" panose="020B0604020202020204" pitchFamily="34" charset="0"/>
            </a:endParaRPr>
          </a:p>
          <a:p>
            <a:pPr lvl="0"/>
            <a:r>
              <a:rPr lang="en-ZA" sz="2800" dirty="0" smtClean="0">
                <a:latin typeface="Arial" panose="020B0604020202020204" pitchFamily="34" charset="0"/>
                <a:cs typeface="Arial" panose="020B0604020202020204" pitchFamily="34" charset="0"/>
              </a:rPr>
              <a:t>Labour inspectors are empowered </a:t>
            </a:r>
            <a:r>
              <a:rPr lang="en-ZA" sz="2800" b="1" dirty="0" smtClean="0">
                <a:latin typeface="Arial" panose="020B0604020202020204" pitchFamily="34" charset="0"/>
                <a:cs typeface="Arial" panose="020B0604020202020204" pitchFamily="34" charset="0"/>
              </a:rPr>
              <a:t>to advocate and raise awareness</a:t>
            </a:r>
            <a:r>
              <a:rPr lang="en-ZA" sz="2800" dirty="0" smtClean="0">
                <a:latin typeface="Arial" panose="020B0604020202020204" pitchFamily="34" charset="0"/>
                <a:cs typeface="Arial" panose="020B0604020202020204" pitchFamily="34" charset="0"/>
              </a:rPr>
              <a:t> on issues of violence and harassment or any unfair discrimination matters with employers and employees – no jurisdiction to enforce.</a:t>
            </a:r>
          </a:p>
          <a:p>
            <a:pPr marL="0" lvl="0" indent="0">
              <a:buNone/>
            </a:pPr>
            <a:endParaRPr lang="en-ZA" sz="2800" dirty="0" smtClean="0">
              <a:latin typeface="Arial" panose="020B0604020202020204" pitchFamily="34" charset="0"/>
              <a:cs typeface="Arial" panose="020B0604020202020204" pitchFamily="34" charset="0"/>
            </a:endParaRPr>
          </a:p>
          <a:p>
            <a:pPr lvl="0"/>
            <a:r>
              <a:rPr lang="en-ZA" sz="2800" b="1" dirty="0" smtClean="0">
                <a:latin typeface="Arial" panose="020B0604020202020204" pitchFamily="34" charset="0"/>
                <a:cs typeface="Arial" panose="020B0604020202020204" pitchFamily="34" charset="0"/>
              </a:rPr>
              <a:t>Section 10 of the EEA </a:t>
            </a:r>
            <a:r>
              <a:rPr lang="en-ZA" sz="2800" dirty="0" smtClean="0">
                <a:latin typeface="Arial" panose="020B0604020202020204" pitchFamily="34" charset="0"/>
                <a:cs typeface="Arial" panose="020B0604020202020204" pitchFamily="34" charset="0"/>
              </a:rPr>
              <a:t>empowers the CCMA and Labour Courts to deal with unfair discrimination disputes, e.g. harassment and to enforce Awards issued.</a:t>
            </a:r>
          </a:p>
          <a:p>
            <a:pPr marL="0" lvl="0" indent="0">
              <a:buNone/>
            </a:pPr>
            <a:endParaRPr lang="en-ZA" dirty="0"/>
          </a:p>
          <a:p>
            <a:endParaRPr lang="en-ZA" dirty="0"/>
          </a:p>
        </p:txBody>
      </p:sp>
      <p:sp>
        <p:nvSpPr>
          <p:cNvPr id="4" name="Slide Number Placeholder 3"/>
          <p:cNvSpPr>
            <a:spLocks noGrp="1"/>
          </p:cNvSpPr>
          <p:nvPr>
            <p:ph type="sldNum" sz="quarter" idx="12"/>
          </p:nvPr>
        </p:nvSpPr>
        <p:spPr/>
        <p:txBody>
          <a:bodyPr/>
          <a:lstStyle/>
          <a:p>
            <a:pPr>
              <a:defRPr/>
            </a:pPr>
            <a:fld id="{8CEAC414-3863-0A4F-922A-7C0CD46505DF}" type="slidenum">
              <a:rPr lang="en-US" altLang="en-US" smtClean="0"/>
              <a:pPr>
                <a:defRPr/>
              </a:pPr>
              <a:t>55</a:t>
            </a:fld>
            <a:endParaRPr lang="en-US" altLang="en-US" dirty="0"/>
          </a:p>
        </p:txBody>
      </p:sp>
    </p:spTree>
    <p:extLst>
      <p:ext uri="{BB962C8B-B14F-4D97-AF65-F5344CB8AC3E}">
        <p14:creationId xmlns:p14="http://schemas.microsoft.com/office/powerpoint/2010/main" val="137462111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txBox="1">
            <a:spLocks/>
          </p:cNvSpPr>
          <p:nvPr/>
        </p:nvSpPr>
        <p:spPr bwMode="auto">
          <a:xfrm>
            <a:off x="5537200" y="6332538"/>
            <a:ext cx="3033713"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charset="0"/>
                <a:ea typeface="ＭＳ Ｐゴシック" charset="-128"/>
              </a:defRPr>
            </a:lvl1pPr>
            <a:lvl2pPr marL="37931725" indent="-37474525">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1000" dirty="0">
                <a:solidFill>
                  <a:srgbClr val="FFFFFF"/>
                </a:solidFill>
                <a:latin typeface="Arial" charset="0"/>
              </a:rPr>
              <a:t>Chief Directorate Communication  |  2011.00.00</a:t>
            </a:r>
          </a:p>
        </p:txBody>
      </p:sp>
      <p:sp>
        <p:nvSpPr>
          <p:cNvPr id="15362" name="Title 1"/>
          <p:cNvSpPr>
            <a:spLocks noGrp="1"/>
          </p:cNvSpPr>
          <p:nvPr>
            <p:ph type="title"/>
          </p:nvPr>
        </p:nvSpPr>
        <p:spPr>
          <a:xfrm>
            <a:off x="581025" y="276225"/>
            <a:ext cx="8296275" cy="1073150"/>
          </a:xfrm>
        </p:spPr>
        <p:txBody>
          <a:bodyPr/>
          <a:lstStyle/>
          <a:p>
            <a:pPr eaLnBrk="1" hangingPunct="1"/>
            <a:r>
              <a:rPr lang="en-US" altLang="en-US" sz="3200" b="1" dirty="0" smtClean="0">
                <a:latin typeface="Arial" charset="0"/>
                <a:ea typeface="ＭＳ Ｐゴシック" charset="-128"/>
              </a:rPr>
              <a:t>Way forward</a:t>
            </a:r>
            <a:endParaRPr lang="en-US" altLang="en-US" sz="3200" b="1" dirty="0">
              <a:latin typeface="Arial" charset="0"/>
              <a:ea typeface="ＭＳ Ｐゴシック" charset="-128"/>
            </a:endParaRPr>
          </a:p>
        </p:txBody>
      </p:sp>
      <p:sp>
        <p:nvSpPr>
          <p:cNvPr id="15363" name="Content Placeholder 2"/>
          <p:cNvSpPr>
            <a:spLocks noGrp="1"/>
          </p:cNvSpPr>
          <p:nvPr>
            <p:ph idx="1"/>
          </p:nvPr>
        </p:nvSpPr>
        <p:spPr>
          <a:xfrm>
            <a:off x="295275" y="1390650"/>
            <a:ext cx="8582025" cy="5394325"/>
          </a:xfrm>
        </p:spPr>
        <p:txBody>
          <a:bodyPr/>
          <a:lstStyle/>
          <a:p>
            <a:pPr lvl="0" defTabSz="914400" eaLnBrk="1" fontAlgn="auto" hangingPunct="1">
              <a:spcAft>
                <a:spcPts val="0"/>
              </a:spcAft>
              <a:buClr>
                <a:srgbClr val="F0A22E"/>
              </a:buClr>
              <a:buSzPct val="70000"/>
              <a:buFont typeface="Arial" panose="020B0604020202020204" pitchFamily="34" charset="0"/>
              <a:buChar char="•"/>
            </a:pPr>
            <a:r>
              <a:rPr lang="en-ZA" sz="2400" dirty="0" smtClean="0">
                <a:latin typeface="Arial" panose="020B0604020202020204" pitchFamily="34" charset="0"/>
                <a:ea typeface="+mn-ea"/>
                <a:cs typeface="Arial" panose="020B0604020202020204" pitchFamily="34" charset="0"/>
              </a:rPr>
              <a:t>NEDLAC to finalise its deliberations on the Draft Code on the prevention and elimination of harassment in the workplace tabled in March 2021: </a:t>
            </a:r>
          </a:p>
          <a:p>
            <a:pPr marL="714375" lvl="0" indent="-352425" defTabSz="914400" eaLnBrk="1" fontAlgn="auto" hangingPunct="1">
              <a:spcAft>
                <a:spcPts val="0"/>
              </a:spcAft>
              <a:buClr>
                <a:srgbClr val="F0A22E"/>
              </a:buClr>
              <a:buSzPct val="70000"/>
              <a:buFont typeface="Wingdings" panose="05000000000000000000" pitchFamily="2" charset="2"/>
              <a:buChar char="ü"/>
            </a:pPr>
            <a:r>
              <a:rPr lang="en-ZA" sz="2400" dirty="0" smtClean="0">
                <a:latin typeface="Arial" panose="020B0604020202020204" pitchFamily="34" charset="0"/>
                <a:ea typeface="+mn-ea"/>
                <a:cs typeface="Arial" panose="020B0604020202020204" pitchFamily="34" charset="0"/>
              </a:rPr>
              <a:t>It is envisaged that Final Code will be published for implementation by end March 2022.</a:t>
            </a:r>
          </a:p>
          <a:p>
            <a:pPr marL="0" lvl="0" indent="0" defTabSz="914400" eaLnBrk="1" fontAlgn="auto" hangingPunct="1">
              <a:spcAft>
                <a:spcPts val="0"/>
              </a:spcAft>
              <a:buClr>
                <a:srgbClr val="F0A22E"/>
              </a:buClr>
              <a:buSzPct val="70000"/>
              <a:buNone/>
            </a:pPr>
            <a:endParaRPr lang="en-ZA" sz="2400" dirty="0" smtClean="0">
              <a:latin typeface="Arial" panose="020B0604020202020204" pitchFamily="34" charset="0"/>
              <a:ea typeface="+mn-ea"/>
              <a:cs typeface="Arial" panose="020B0604020202020204" pitchFamily="34" charset="0"/>
            </a:endParaRPr>
          </a:p>
          <a:p>
            <a:pPr lvl="0" defTabSz="914400" eaLnBrk="1" fontAlgn="auto" hangingPunct="1">
              <a:spcAft>
                <a:spcPts val="0"/>
              </a:spcAft>
              <a:buClr>
                <a:srgbClr val="F0A22E"/>
              </a:buClr>
              <a:buSzPct val="70000"/>
              <a:buFont typeface="Arial" panose="020B0604020202020204" pitchFamily="34" charset="0"/>
              <a:buChar char="•"/>
            </a:pPr>
            <a:r>
              <a:rPr lang="en-ZA" sz="2400" b="1" dirty="0" smtClean="0">
                <a:latin typeface="Arial" panose="020B0604020202020204" pitchFamily="34" charset="0"/>
                <a:ea typeface="+mn-ea"/>
                <a:cs typeface="Arial" panose="020B0604020202020204" pitchFamily="34" charset="0"/>
              </a:rPr>
              <a:t>Advocacy campaigns </a:t>
            </a:r>
            <a:r>
              <a:rPr lang="en-ZA" sz="2400" dirty="0" smtClean="0">
                <a:latin typeface="Arial" panose="020B0604020202020204" pitchFamily="34" charset="0"/>
                <a:ea typeface="+mn-ea"/>
                <a:cs typeface="Arial" panose="020B0604020202020204" pitchFamily="34" charset="0"/>
              </a:rPr>
              <a:t>to raise awareness on the Code conducted through 2022 National EE workshops in 9 provinces:</a:t>
            </a:r>
          </a:p>
          <a:p>
            <a:pPr marL="628650" lvl="0" indent="-266700" defTabSz="914400" eaLnBrk="1" fontAlgn="auto" hangingPunct="1">
              <a:spcAft>
                <a:spcPts val="0"/>
              </a:spcAft>
              <a:buClr>
                <a:srgbClr val="F0A22E"/>
              </a:buClr>
              <a:buSzPct val="70000"/>
              <a:buFont typeface="Wingdings" panose="05000000000000000000" pitchFamily="2" charset="2"/>
              <a:buChar char="ü"/>
            </a:pPr>
            <a:r>
              <a:rPr lang="en-ZA" sz="2400" b="1" u="sng" dirty="0" smtClean="0">
                <a:latin typeface="Arial" panose="020B0604020202020204" pitchFamily="34" charset="0"/>
                <a:ea typeface="+mn-ea"/>
                <a:cs typeface="Arial" panose="020B0604020202020204" pitchFamily="34" charset="0"/>
              </a:rPr>
              <a:t>target audience</a:t>
            </a:r>
            <a:r>
              <a:rPr lang="en-ZA" sz="2400" dirty="0" smtClean="0">
                <a:latin typeface="Arial" panose="020B0604020202020204" pitchFamily="34" charset="0"/>
                <a:ea typeface="+mn-ea"/>
                <a:cs typeface="Arial" panose="020B0604020202020204" pitchFamily="34" charset="0"/>
              </a:rPr>
              <a:t> – employers; employees; employers ’organisations; trade unions; HR practitioners; academics; civil society; etc. </a:t>
            </a:r>
            <a:endParaRPr lang="en-ZA" sz="2400" dirty="0">
              <a:latin typeface="Arial" panose="020B0604020202020204" pitchFamily="34" charset="0"/>
              <a:ea typeface="+mn-ea"/>
              <a:cs typeface="Arial" panose="020B0604020202020204" pitchFamily="34" charset="0"/>
            </a:endParaRPr>
          </a:p>
        </p:txBody>
      </p:sp>
      <p:sp>
        <p:nvSpPr>
          <p:cNvPr id="3" name="Slide Number Placeholder 2"/>
          <p:cNvSpPr>
            <a:spLocks noGrp="1"/>
          </p:cNvSpPr>
          <p:nvPr>
            <p:ph type="sldNum" sz="quarter" idx="12"/>
          </p:nvPr>
        </p:nvSpPr>
        <p:spPr/>
        <p:txBody>
          <a:bodyPr/>
          <a:lstStyle/>
          <a:p>
            <a:pPr>
              <a:defRPr/>
            </a:pPr>
            <a:fld id="{8CEAC414-3863-0A4F-922A-7C0CD46505DF}" type="slidenum">
              <a:rPr lang="en-US" altLang="en-US" smtClean="0"/>
              <a:pPr>
                <a:defRPr/>
              </a:pPr>
              <a:t>56</a:t>
            </a:fld>
            <a:endParaRPr lang="en-US" altLang="en-US" dirty="0"/>
          </a:p>
        </p:txBody>
      </p:sp>
    </p:spTree>
    <p:extLst>
      <p:ext uri="{BB962C8B-B14F-4D97-AF65-F5344CB8AC3E}">
        <p14:creationId xmlns:p14="http://schemas.microsoft.com/office/powerpoint/2010/main" val="76048563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9" descr="Extra3_3-0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0" name="Title 1"/>
          <p:cNvSpPr txBox="1">
            <a:spLocks/>
          </p:cNvSpPr>
          <p:nvPr/>
        </p:nvSpPr>
        <p:spPr bwMode="auto">
          <a:xfrm>
            <a:off x="6508750" y="4197350"/>
            <a:ext cx="2252663"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charset="0"/>
                <a:ea typeface="ＭＳ Ｐゴシック" charset="-128"/>
              </a:defRPr>
            </a:lvl1pPr>
            <a:lvl2pPr marL="37931725" indent="-37474525">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2700" b="1" dirty="0">
                <a:solidFill>
                  <a:srgbClr val="FFAB16"/>
                </a:solidFill>
                <a:latin typeface="Arial" charset="0"/>
              </a:rPr>
              <a:t>Thank </a:t>
            </a:r>
            <a:r>
              <a:rPr lang="en-US" altLang="en-US" sz="2700" b="1" dirty="0">
                <a:solidFill>
                  <a:schemeClr val="bg1"/>
                </a:solidFill>
                <a:latin typeface="Arial" charset="0"/>
              </a:rPr>
              <a:t>You</a:t>
            </a:r>
            <a:r>
              <a:rPr lang="en-US" altLang="en-US" sz="2700" b="1" dirty="0">
                <a:solidFill>
                  <a:srgbClr val="FFAB16"/>
                </a:solidFill>
                <a:latin typeface="Arial" charset="0"/>
              </a:rPr>
              <a:t>…</a:t>
            </a:r>
          </a:p>
        </p:txBody>
      </p:sp>
      <p:sp>
        <p:nvSpPr>
          <p:cNvPr id="3" name="Slide Number Placeholder 2"/>
          <p:cNvSpPr>
            <a:spLocks noGrp="1"/>
          </p:cNvSpPr>
          <p:nvPr>
            <p:ph type="sldNum" sz="quarter" idx="12"/>
          </p:nvPr>
        </p:nvSpPr>
        <p:spPr/>
        <p:txBody>
          <a:bodyPr/>
          <a:lstStyle/>
          <a:p>
            <a:pPr>
              <a:defRPr/>
            </a:pPr>
            <a:fld id="{8CEAC414-3863-0A4F-922A-7C0CD46505DF}" type="slidenum">
              <a:rPr lang="en-US" altLang="en-US" smtClean="0"/>
              <a:pPr>
                <a:defRPr/>
              </a:pPr>
              <a:t>57</a:t>
            </a:fld>
            <a:endParaRPr lang="en-US" alt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txBox="1">
            <a:spLocks/>
          </p:cNvSpPr>
          <p:nvPr/>
        </p:nvSpPr>
        <p:spPr bwMode="auto">
          <a:xfrm>
            <a:off x="5537200" y="6332538"/>
            <a:ext cx="3033713"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charset="0"/>
                <a:ea typeface="ＭＳ Ｐゴシック" charset="-128"/>
              </a:defRPr>
            </a:lvl1pPr>
            <a:lvl2pPr marL="37931725" indent="-37474525">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1000" dirty="0">
                <a:solidFill>
                  <a:srgbClr val="FFFFFF"/>
                </a:solidFill>
                <a:latin typeface="Arial" charset="0"/>
              </a:rPr>
              <a:t>Chief Directorate Communication  |  2011.00.00</a:t>
            </a:r>
          </a:p>
        </p:txBody>
      </p:sp>
      <p:sp>
        <p:nvSpPr>
          <p:cNvPr id="15362" name="Title 1"/>
          <p:cNvSpPr>
            <a:spLocks noGrp="1"/>
          </p:cNvSpPr>
          <p:nvPr>
            <p:ph type="title"/>
          </p:nvPr>
        </p:nvSpPr>
        <p:spPr>
          <a:xfrm>
            <a:off x="676275" y="285750"/>
            <a:ext cx="8210550" cy="973138"/>
          </a:xfrm>
        </p:spPr>
        <p:txBody>
          <a:bodyPr/>
          <a:lstStyle/>
          <a:p>
            <a:pPr eaLnBrk="1" hangingPunct="1"/>
            <a:r>
              <a:rPr lang="en-US" altLang="en-US" sz="3200" b="1" dirty="0" smtClean="0">
                <a:latin typeface="Arial" charset="0"/>
                <a:ea typeface="ＭＳ Ｐゴシック" charset="-128"/>
              </a:rPr>
              <a:t>Application of the convention</a:t>
            </a:r>
            <a:endParaRPr lang="en-US" altLang="en-US" sz="3200" b="1" dirty="0">
              <a:latin typeface="Arial" charset="0"/>
              <a:ea typeface="ＭＳ Ｐゴシック" charset="-128"/>
            </a:endParaRPr>
          </a:p>
        </p:txBody>
      </p:sp>
      <p:sp>
        <p:nvSpPr>
          <p:cNvPr id="15363" name="Content Placeholder 2"/>
          <p:cNvSpPr>
            <a:spLocks noGrp="1"/>
          </p:cNvSpPr>
          <p:nvPr>
            <p:ph idx="1"/>
          </p:nvPr>
        </p:nvSpPr>
        <p:spPr>
          <a:xfrm>
            <a:off x="180975" y="1336675"/>
            <a:ext cx="8705850" cy="5448300"/>
          </a:xfrm>
        </p:spPr>
        <p:txBody>
          <a:bodyPr/>
          <a:lstStyle/>
          <a:p>
            <a:pPr lvl="0" defTabSz="914400" eaLnBrk="1" fontAlgn="auto" hangingPunct="1">
              <a:spcAft>
                <a:spcPts val="0"/>
              </a:spcAft>
              <a:buClr>
                <a:srgbClr val="F0A22E"/>
              </a:buClr>
              <a:buSzPct val="70000"/>
              <a:buFont typeface="Arial" panose="020B0604020202020204" pitchFamily="34" charset="0"/>
              <a:buChar char="•"/>
            </a:pPr>
            <a:r>
              <a:rPr lang="en-ZA" sz="1800" dirty="0">
                <a:solidFill>
                  <a:prstClr val="black"/>
                </a:solidFill>
                <a:latin typeface="Arial" panose="020B0604020202020204" pitchFamily="34" charset="0"/>
                <a:ea typeface="+mn-ea"/>
                <a:cs typeface="Arial" panose="020B0604020202020204" pitchFamily="34" charset="0"/>
              </a:rPr>
              <a:t>Convention applies to violence and harassment in the world of work occurring in the course of, linked with or arising out of work:</a:t>
            </a:r>
          </a:p>
          <a:p>
            <a:pPr marL="714375" lvl="0" indent="-352425" defTabSz="914400" eaLnBrk="1" fontAlgn="auto" hangingPunct="1">
              <a:spcAft>
                <a:spcPts val="0"/>
              </a:spcAft>
              <a:buClr>
                <a:srgbClr val="F0A22E"/>
              </a:buClr>
              <a:buSzPct val="70000"/>
              <a:buFont typeface="Wingdings 2"/>
              <a:buAutoNum type="alphaLcParenBoth"/>
            </a:pPr>
            <a:r>
              <a:rPr lang="en-ZA" sz="1800" dirty="0" smtClean="0">
                <a:solidFill>
                  <a:prstClr val="black"/>
                </a:solidFill>
                <a:latin typeface="Arial" panose="020B0604020202020204" pitchFamily="34" charset="0"/>
                <a:ea typeface="+mn-ea"/>
                <a:cs typeface="Arial" panose="020B0604020202020204" pitchFamily="34" charset="0"/>
              </a:rPr>
              <a:t>in </a:t>
            </a:r>
            <a:r>
              <a:rPr lang="en-ZA" sz="1800" dirty="0">
                <a:solidFill>
                  <a:prstClr val="black"/>
                </a:solidFill>
                <a:latin typeface="Arial" panose="020B0604020202020204" pitchFamily="34" charset="0"/>
                <a:ea typeface="+mn-ea"/>
                <a:cs typeface="Arial" panose="020B0604020202020204" pitchFamily="34" charset="0"/>
              </a:rPr>
              <a:t>the </a:t>
            </a:r>
            <a:r>
              <a:rPr lang="en-ZA" sz="1800" b="1" dirty="0">
                <a:solidFill>
                  <a:prstClr val="black"/>
                </a:solidFill>
                <a:latin typeface="Arial" panose="020B0604020202020204" pitchFamily="34" charset="0"/>
                <a:ea typeface="+mn-ea"/>
                <a:cs typeface="Arial" panose="020B0604020202020204" pitchFamily="34" charset="0"/>
              </a:rPr>
              <a:t>workplace</a:t>
            </a:r>
            <a:r>
              <a:rPr lang="en-ZA" sz="1800" dirty="0">
                <a:solidFill>
                  <a:prstClr val="black"/>
                </a:solidFill>
                <a:latin typeface="Arial" panose="020B0604020202020204" pitchFamily="34" charset="0"/>
                <a:ea typeface="+mn-ea"/>
                <a:cs typeface="Arial" panose="020B0604020202020204" pitchFamily="34" charset="0"/>
              </a:rPr>
              <a:t>, including </a:t>
            </a:r>
            <a:r>
              <a:rPr lang="en-ZA" sz="1800" b="1" dirty="0">
                <a:solidFill>
                  <a:prstClr val="black"/>
                </a:solidFill>
                <a:latin typeface="Arial" panose="020B0604020202020204" pitchFamily="34" charset="0"/>
                <a:ea typeface="+mn-ea"/>
                <a:cs typeface="Arial" panose="020B0604020202020204" pitchFamily="34" charset="0"/>
              </a:rPr>
              <a:t>public and private spaces </a:t>
            </a:r>
            <a:r>
              <a:rPr lang="en-ZA" sz="1800" dirty="0">
                <a:solidFill>
                  <a:prstClr val="black"/>
                </a:solidFill>
                <a:latin typeface="Arial" panose="020B0604020202020204" pitchFamily="34" charset="0"/>
                <a:ea typeface="+mn-ea"/>
                <a:cs typeface="Arial" panose="020B0604020202020204" pitchFamily="34" charset="0"/>
              </a:rPr>
              <a:t>where they are </a:t>
            </a:r>
            <a:r>
              <a:rPr lang="en-ZA" sz="1800" b="1" dirty="0">
                <a:solidFill>
                  <a:prstClr val="black"/>
                </a:solidFill>
                <a:latin typeface="Arial" panose="020B0604020202020204" pitchFamily="34" charset="0"/>
                <a:ea typeface="+mn-ea"/>
                <a:cs typeface="Arial" panose="020B0604020202020204" pitchFamily="34" charset="0"/>
              </a:rPr>
              <a:t>a place of work</a:t>
            </a:r>
            <a:r>
              <a:rPr lang="en-ZA" sz="1800" dirty="0">
                <a:solidFill>
                  <a:prstClr val="black"/>
                </a:solidFill>
                <a:latin typeface="Arial" panose="020B0604020202020204" pitchFamily="34" charset="0"/>
                <a:ea typeface="+mn-ea"/>
                <a:cs typeface="Arial" panose="020B0604020202020204" pitchFamily="34" charset="0"/>
              </a:rPr>
              <a:t>;</a:t>
            </a:r>
          </a:p>
          <a:p>
            <a:pPr marL="714375" lvl="0" indent="-352425" defTabSz="914400" eaLnBrk="1" fontAlgn="auto" hangingPunct="1">
              <a:spcAft>
                <a:spcPts val="0"/>
              </a:spcAft>
              <a:buClr>
                <a:srgbClr val="F0A22E"/>
              </a:buClr>
              <a:buSzPct val="70000"/>
              <a:buFont typeface="Wingdings 2"/>
              <a:buAutoNum type="alphaLcParenBoth"/>
            </a:pPr>
            <a:endParaRPr lang="en-ZA" sz="1800" dirty="0">
              <a:solidFill>
                <a:prstClr val="black"/>
              </a:solidFill>
              <a:latin typeface="Arial" panose="020B0604020202020204" pitchFamily="34" charset="0"/>
              <a:ea typeface="+mn-ea"/>
              <a:cs typeface="Arial" panose="020B0604020202020204" pitchFamily="34" charset="0"/>
            </a:endParaRPr>
          </a:p>
          <a:p>
            <a:pPr marL="714375" lvl="0" indent="-352425" defTabSz="914400" eaLnBrk="1" fontAlgn="auto" hangingPunct="1">
              <a:spcAft>
                <a:spcPts val="0"/>
              </a:spcAft>
              <a:buClr>
                <a:srgbClr val="F0A22E"/>
              </a:buClr>
              <a:buSzPct val="70000"/>
              <a:buFont typeface="Wingdings 2"/>
              <a:buAutoNum type="alphaLcParenBoth"/>
            </a:pPr>
            <a:r>
              <a:rPr lang="en-ZA" sz="1800" dirty="0">
                <a:solidFill>
                  <a:prstClr val="black"/>
                </a:solidFill>
                <a:latin typeface="Arial" panose="020B0604020202020204" pitchFamily="34" charset="0"/>
                <a:ea typeface="+mn-ea"/>
                <a:cs typeface="Arial" panose="020B0604020202020204" pitchFamily="34" charset="0"/>
              </a:rPr>
              <a:t>In </a:t>
            </a:r>
            <a:r>
              <a:rPr lang="en-ZA" sz="1800" b="1" dirty="0">
                <a:solidFill>
                  <a:prstClr val="black"/>
                </a:solidFill>
                <a:latin typeface="Arial" panose="020B0604020202020204" pitchFamily="34" charset="0"/>
                <a:ea typeface="+mn-ea"/>
                <a:cs typeface="Arial" panose="020B0604020202020204" pitchFamily="34" charset="0"/>
              </a:rPr>
              <a:t>places</a:t>
            </a:r>
            <a:r>
              <a:rPr lang="en-ZA" sz="1800" dirty="0">
                <a:solidFill>
                  <a:prstClr val="black"/>
                </a:solidFill>
                <a:latin typeface="Arial" panose="020B0604020202020204" pitchFamily="34" charset="0"/>
                <a:ea typeface="+mn-ea"/>
                <a:cs typeface="Arial" panose="020B0604020202020204" pitchFamily="34" charset="0"/>
              </a:rPr>
              <a:t> where the worker is </a:t>
            </a:r>
            <a:r>
              <a:rPr lang="en-ZA" sz="1800" b="1" dirty="0">
                <a:solidFill>
                  <a:prstClr val="black"/>
                </a:solidFill>
                <a:latin typeface="Arial" panose="020B0604020202020204" pitchFamily="34" charset="0"/>
                <a:ea typeface="+mn-ea"/>
                <a:cs typeface="Arial" panose="020B0604020202020204" pitchFamily="34" charset="0"/>
              </a:rPr>
              <a:t>paid</a:t>
            </a:r>
            <a:r>
              <a:rPr lang="en-ZA" sz="1800" dirty="0">
                <a:solidFill>
                  <a:prstClr val="black"/>
                </a:solidFill>
                <a:latin typeface="Arial" panose="020B0604020202020204" pitchFamily="34" charset="0"/>
                <a:ea typeface="+mn-ea"/>
                <a:cs typeface="Arial" panose="020B0604020202020204" pitchFamily="34" charset="0"/>
              </a:rPr>
              <a:t>, takes a </a:t>
            </a:r>
            <a:r>
              <a:rPr lang="en-ZA" sz="1800" b="1" dirty="0">
                <a:solidFill>
                  <a:prstClr val="black"/>
                </a:solidFill>
                <a:latin typeface="Arial" panose="020B0604020202020204" pitchFamily="34" charset="0"/>
                <a:ea typeface="+mn-ea"/>
                <a:cs typeface="Arial" panose="020B0604020202020204" pitchFamily="34" charset="0"/>
              </a:rPr>
              <a:t>rest brea</a:t>
            </a:r>
            <a:r>
              <a:rPr lang="en-ZA" sz="1800" dirty="0">
                <a:solidFill>
                  <a:prstClr val="black"/>
                </a:solidFill>
                <a:latin typeface="Arial" panose="020B0604020202020204" pitchFamily="34" charset="0"/>
                <a:ea typeface="+mn-ea"/>
                <a:cs typeface="Arial" panose="020B0604020202020204" pitchFamily="34" charset="0"/>
              </a:rPr>
              <a:t>k or </a:t>
            </a:r>
            <a:r>
              <a:rPr lang="en-ZA" sz="1800" b="1" dirty="0">
                <a:solidFill>
                  <a:prstClr val="black"/>
                </a:solidFill>
                <a:latin typeface="Arial" panose="020B0604020202020204" pitchFamily="34" charset="0"/>
                <a:ea typeface="+mn-ea"/>
                <a:cs typeface="Arial" panose="020B0604020202020204" pitchFamily="34" charset="0"/>
              </a:rPr>
              <a:t>a meal</a:t>
            </a:r>
            <a:r>
              <a:rPr lang="en-ZA" sz="1800" dirty="0">
                <a:solidFill>
                  <a:prstClr val="black"/>
                </a:solidFill>
                <a:latin typeface="Arial" panose="020B0604020202020204" pitchFamily="34" charset="0"/>
                <a:ea typeface="+mn-ea"/>
                <a:cs typeface="Arial" panose="020B0604020202020204" pitchFamily="34" charset="0"/>
              </a:rPr>
              <a:t>, or </a:t>
            </a:r>
            <a:r>
              <a:rPr lang="en-ZA" sz="1800" b="1" dirty="0" smtClean="0">
                <a:solidFill>
                  <a:prstClr val="black"/>
                </a:solidFill>
                <a:latin typeface="Arial" panose="020B0604020202020204" pitchFamily="34" charset="0"/>
                <a:ea typeface="+mn-ea"/>
                <a:cs typeface="Arial" panose="020B0604020202020204" pitchFamily="34" charset="0"/>
              </a:rPr>
              <a:t>uses</a:t>
            </a:r>
            <a:r>
              <a:rPr lang="en-ZA" sz="1800" dirty="0" smtClean="0">
                <a:solidFill>
                  <a:prstClr val="black"/>
                </a:solidFill>
                <a:latin typeface="Arial" panose="020B0604020202020204" pitchFamily="34" charset="0"/>
                <a:ea typeface="+mn-ea"/>
                <a:cs typeface="Arial" panose="020B0604020202020204" pitchFamily="34" charset="0"/>
              </a:rPr>
              <a:t>  </a:t>
            </a:r>
            <a:r>
              <a:rPr lang="en-ZA" sz="1800" b="1" dirty="0">
                <a:solidFill>
                  <a:prstClr val="black"/>
                </a:solidFill>
                <a:latin typeface="Arial" panose="020B0604020202020204" pitchFamily="34" charset="0"/>
                <a:ea typeface="+mn-ea"/>
                <a:cs typeface="Arial" panose="020B0604020202020204" pitchFamily="34" charset="0"/>
              </a:rPr>
              <a:t>sanitary, washing and changing facilities</a:t>
            </a:r>
            <a:r>
              <a:rPr lang="en-ZA" sz="1800" dirty="0">
                <a:solidFill>
                  <a:prstClr val="black"/>
                </a:solidFill>
                <a:latin typeface="Arial" panose="020B0604020202020204" pitchFamily="34" charset="0"/>
                <a:ea typeface="+mn-ea"/>
                <a:cs typeface="Arial" panose="020B0604020202020204" pitchFamily="34" charset="0"/>
              </a:rPr>
              <a:t>;</a:t>
            </a:r>
          </a:p>
          <a:p>
            <a:pPr marL="714375" lvl="0" indent="-352425" defTabSz="914400" eaLnBrk="1" fontAlgn="auto" hangingPunct="1">
              <a:spcAft>
                <a:spcPts val="0"/>
              </a:spcAft>
              <a:buClr>
                <a:srgbClr val="F0A22E"/>
              </a:buClr>
              <a:buSzPct val="70000"/>
              <a:buFont typeface="Wingdings 2"/>
              <a:buAutoNum type="alphaLcParenBoth"/>
            </a:pPr>
            <a:endParaRPr lang="en-ZA" sz="1800" dirty="0">
              <a:solidFill>
                <a:prstClr val="black"/>
              </a:solidFill>
              <a:latin typeface="Arial" panose="020B0604020202020204" pitchFamily="34" charset="0"/>
              <a:ea typeface="+mn-ea"/>
              <a:cs typeface="Arial" panose="020B0604020202020204" pitchFamily="34" charset="0"/>
            </a:endParaRPr>
          </a:p>
          <a:p>
            <a:pPr marL="714375" lvl="0" indent="-352425" defTabSz="914400" eaLnBrk="1" fontAlgn="auto" hangingPunct="1">
              <a:spcAft>
                <a:spcPts val="0"/>
              </a:spcAft>
              <a:buClr>
                <a:srgbClr val="F0A22E"/>
              </a:buClr>
              <a:buSzPct val="70000"/>
              <a:buFont typeface="Wingdings 2"/>
              <a:buAutoNum type="alphaLcParenBoth"/>
            </a:pPr>
            <a:r>
              <a:rPr lang="en-ZA" sz="1800" dirty="0">
                <a:solidFill>
                  <a:prstClr val="black"/>
                </a:solidFill>
                <a:latin typeface="Arial" panose="020B0604020202020204" pitchFamily="34" charset="0"/>
                <a:ea typeface="+mn-ea"/>
                <a:cs typeface="Arial" panose="020B0604020202020204" pitchFamily="34" charset="0"/>
              </a:rPr>
              <a:t>During </a:t>
            </a:r>
            <a:r>
              <a:rPr lang="en-ZA" sz="1800" b="1" dirty="0">
                <a:solidFill>
                  <a:prstClr val="black"/>
                </a:solidFill>
                <a:latin typeface="Arial" panose="020B0604020202020204" pitchFamily="34" charset="0"/>
                <a:ea typeface="+mn-ea"/>
                <a:cs typeface="Arial" panose="020B0604020202020204" pitchFamily="34" charset="0"/>
              </a:rPr>
              <a:t>work-related trips</a:t>
            </a:r>
            <a:r>
              <a:rPr lang="en-ZA" sz="1800" dirty="0">
                <a:solidFill>
                  <a:prstClr val="black"/>
                </a:solidFill>
                <a:latin typeface="Arial" panose="020B0604020202020204" pitchFamily="34" charset="0"/>
                <a:ea typeface="+mn-ea"/>
                <a:cs typeface="Arial" panose="020B0604020202020204" pitchFamily="34" charset="0"/>
              </a:rPr>
              <a:t>, </a:t>
            </a:r>
            <a:r>
              <a:rPr lang="en-ZA" sz="1800" b="1" dirty="0">
                <a:solidFill>
                  <a:prstClr val="black"/>
                </a:solidFill>
                <a:latin typeface="Arial" panose="020B0604020202020204" pitchFamily="34" charset="0"/>
                <a:ea typeface="+mn-ea"/>
                <a:cs typeface="Arial" panose="020B0604020202020204" pitchFamily="34" charset="0"/>
              </a:rPr>
              <a:t>travel</a:t>
            </a:r>
            <a:r>
              <a:rPr lang="en-ZA" sz="1800" dirty="0">
                <a:solidFill>
                  <a:prstClr val="black"/>
                </a:solidFill>
                <a:latin typeface="Arial" panose="020B0604020202020204" pitchFamily="34" charset="0"/>
                <a:ea typeface="+mn-ea"/>
                <a:cs typeface="Arial" panose="020B0604020202020204" pitchFamily="34" charset="0"/>
              </a:rPr>
              <a:t>, </a:t>
            </a:r>
            <a:r>
              <a:rPr lang="en-ZA" sz="1800" b="1" dirty="0">
                <a:solidFill>
                  <a:prstClr val="black"/>
                </a:solidFill>
                <a:latin typeface="Arial" panose="020B0604020202020204" pitchFamily="34" charset="0"/>
                <a:ea typeface="+mn-ea"/>
                <a:cs typeface="Arial" panose="020B0604020202020204" pitchFamily="34" charset="0"/>
              </a:rPr>
              <a:t>trainin</a:t>
            </a:r>
            <a:r>
              <a:rPr lang="en-ZA" sz="1800" dirty="0">
                <a:solidFill>
                  <a:prstClr val="black"/>
                </a:solidFill>
                <a:latin typeface="Arial" panose="020B0604020202020204" pitchFamily="34" charset="0"/>
                <a:ea typeface="+mn-ea"/>
                <a:cs typeface="Arial" panose="020B0604020202020204" pitchFamily="34" charset="0"/>
              </a:rPr>
              <a:t>g, </a:t>
            </a:r>
            <a:r>
              <a:rPr lang="en-ZA" sz="1800" b="1" dirty="0">
                <a:solidFill>
                  <a:prstClr val="black"/>
                </a:solidFill>
                <a:latin typeface="Arial" panose="020B0604020202020204" pitchFamily="34" charset="0"/>
                <a:ea typeface="+mn-ea"/>
                <a:cs typeface="Arial" panose="020B0604020202020204" pitchFamily="34" charset="0"/>
              </a:rPr>
              <a:t>events or social ac</a:t>
            </a:r>
            <a:r>
              <a:rPr lang="en-ZA" sz="1800" dirty="0">
                <a:solidFill>
                  <a:prstClr val="black"/>
                </a:solidFill>
                <a:latin typeface="Arial" panose="020B0604020202020204" pitchFamily="34" charset="0"/>
                <a:ea typeface="+mn-ea"/>
                <a:cs typeface="Arial" panose="020B0604020202020204" pitchFamily="34" charset="0"/>
              </a:rPr>
              <a:t>tivities;</a:t>
            </a:r>
          </a:p>
          <a:p>
            <a:pPr marL="714375" lvl="0" indent="-352425" defTabSz="914400" eaLnBrk="1" fontAlgn="auto" hangingPunct="1">
              <a:spcAft>
                <a:spcPts val="0"/>
              </a:spcAft>
              <a:buClr>
                <a:srgbClr val="F0A22E"/>
              </a:buClr>
              <a:buSzPct val="70000"/>
              <a:buFont typeface="Wingdings 2"/>
              <a:buAutoNum type="alphaLcParenBoth"/>
            </a:pPr>
            <a:endParaRPr lang="en-ZA" sz="1800" dirty="0">
              <a:solidFill>
                <a:prstClr val="black"/>
              </a:solidFill>
              <a:latin typeface="Arial" panose="020B0604020202020204" pitchFamily="34" charset="0"/>
              <a:ea typeface="+mn-ea"/>
              <a:cs typeface="Arial" panose="020B0604020202020204" pitchFamily="34" charset="0"/>
            </a:endParaRPr>
          </a:p>
          <a:p>
            <a:pPr marL="714375" lvl="0" indent="-352425" defTabSz="914400" eaLnBrk="1" fontAlgn="auto" hangingPunct="1">
              <a:spcAft>
                <a:spcPts val="0"/>
              </a:spcAft>
              <a:buClr>
                <a:srgbClr val="F0A22E"/>
              </a:buClr>
              <a:buSzPct val="70000"/>
              <a:buFont typeface="Wingdings 2"/>
              <a:buAutoNum type="alphaLcParenBoth"/>
            </a:pPr>
            <a:r>
              <a:rPr lang="en-ZA" sz="1800" dirty="0">
                <a:solidFill>
                  <a:prstClr val="black"/>
                </a:solidFill>
                <a:latin typeface="Arial" panose="020B0604020202020204" pitchFamily="34" charset="0"/>
                <a:ea typeface="+mn-ea"/>
                <a:cs typeface="Arial" panose="020B0604020202020204" pitchFamily="34" charset="0"/>
              </a:rPr>
              <a:t>Through </a:t>
            </a:r>
            <a:r>
              <a:rPr lang="en-ZA" sz="1800" b="1" dirty="0">
                <a:solidFill>
                  <a:prstClr val="black"/>
                </a:solidFill>
                <a:latin typeface="Arial" panose="020B0604020202020204" pitchFamily="34" charset="0"/>
                <a:ea typeface="+mn-ea"/>
                <a:cs typeface="Arial" panose="020B0604020202020204" pitchFamily="34" charset="0"/>
              </a:rPr>
              <a:t>work-related communications</a:t>
            </a:r>
            <a:r>
              <a:rPr lang="en-ZA" sz="1800" dirty="0">
                <a:solidFill>
                  <a:prstClr val="black"/>
                </a:solidFill>
                <a:latin typeface="Arial" panose="020B0604020202020204" pitchFamily="34" charset="0"/>
                <a:ea typeface="+mn-ea"/>
                <a:cs typeface="Arial" panose="020B0604020202020204" pitchFamily="34" charset="0"/>
              </a:rPr>
              <a:t>, including those enabled by </a:t>
            </a:r>
            <a:r>
              <a:rPr lang="en-ZA" sz="1800" b="1" dirty="0">
                <a:solidFill>
                  <a:prstClr val="black"/>
                </a:solidFill>
                <a:latin typeface="Arial" panose="020B0604020202020204" pitchFamily="34" charset="0"/>
                <a:ea typeface="+mn-ea"/>
                <a:cs typeface="Arial" panose="020B0604020202020204" pitchFamily="34" charset="0"/>
              </a:rPr>
              <a:t>information and communication technologies</a:t>
            </a:r>
            <a:r>
              <a:rPr lang="en-ZA" sz="1800" dirty="0">
                <a:solidFill>
                  <a:prstClr val="black"/>
                </a:solidFill>
                <a:latin typeface="Arial" panose="020B0604020202020204" pitchFamily="34" charset="0"/>
                <a:ea typeface="+mn-ea"/>
                <a:cs typeface="Arial" panose="020B0604020202020204" pitchFamily="34" charset="0"/>
              </a:rPr>
              <a:t>;</a:t>
            </a:r>
          </a:p>
          <a:p>
            <a:pPr marL="714375" lvl="0" indent="-352425" defTabSz="914400" eaLnBrk="1" fontAlgn="auto" hangingPunct="1">
              <a:spcAft>
                <a:spcPts val="0"/>
              </a:spcAft>
              <a:buClr>
                <a:srgbClr val="F0A22E"/>
              </a:buClr>
              <a:buSzPct val="70000"/>
              <a:buFont typeface="Wingdings 2"/>
              <a:buAutoNum type="alphaLcParenBoth"/>
            </a:pPr>
            <a:endParaRPr lang="en-ZA" sz="1800" dirty="0">
              <a:solidFill>
                <a:prstClr val="black"/>
              </a:solidFill>
              <a:latin typeface="Arial" panose="020B0604020202020204" pitchFamily="34" charset="0"/>
              <a:ea typeface="+mn-ea"/>
              <a:cs typeface="Arial" panose="020B0604020202020204" pitchFamily="34" charset="0"/>
            </a:endParaRPr>
          </a:p>
          <a:p>
            <a:pPr marL="714375" lvl="0" indent="-352425" defTabSz="914400" eaLnBrk="1" fontAlgn="auto" hangingPunct="1">
              <a:spcAft>
                <a:spcPts val="0"/>
              </a:spcAft>
              <a:buClr>
                <a:srgbClr val="F0A22E"/>
              </a:buClr>
              <a:buSzPct val="70000"/>
              <a:buFont typeface="Wingdings 2"/>
              <a:buAutoNum type="alphaLcParenBoth"/>
            </a:pPr>
            <a:r>
              <a:rPr lang="en-ZA" sz="1800" dirty="0">
                <a:solidFill>
                  <a:prstClr val="black"/>
                </a:solidFill>
                <a:latin typeface="Arial" panose="020B0604020202020204" pitchFamily="34" charset="0"/>
                <a:ea typeface="+mn-ea"/>
                <a:cs typeface="Arial" panose="020B0604020202020204" pitchFamily="34" charset="0"/>
              </a:rPr>
              <a:t>In </a:t>
            </a:r>
            <a:r>
              <a:rPr lang="en-ZA" sz="1800" b="1" dirty="0">
                <a:solidFill>
                  <a:prstClr val="black"/>
                </a:solidFill>
                <a:latin typeface="Arial" panose="020B0604020202020204" pitchFamily="34" charset="0"/>
                <a:ea typeface="+mn-ea"/>
                <a:cs typeface="Arial" panose="020B0604020202020204" pitchFamily="34" charset="0"/>
              </a:rPr>
              <a:t>employer-provided accommodation</a:t>
            </a:r>
            <a:r>
              <a:rPr lang="en-ZA" sz="1800" dirty="0">
                <a:solidFill>
                  <a:prstClr val="black"/>
                </a:solidFill>
                <a:latin typeface="Arial" panose="020B0604020202020204" pitchFamily="34" charset="0"/>
                <a:ea typeface="+mn-ea"/>
                <a:cs typeface="Arial" panose="020B0604020202020204" pitchFamily="34" charset="0"/>
              </a:rPr>
              <a:t>; and</a:t>
            </a:r>
          </a:p>
          <a:p>
            <a:pPr marL="714375" lvl="0" indent="-352425" defTabSz="914400" eaLnBrk="1" fontAlgn="auto" hangingPunct="1">
              <a:spcAft>
                <a:spcPts val="0"/>
              </a:spcAft>
              <a:buClr>
                <a:srgbClr val="F0A22E"/>
              </a:buClr>
              <a:buSzPct val="70000"/>
              <a:buFont typeface="Wingdings 2"/>
              <a:buAutoNum type="alphaLcParenBoth"/>
            </a:pPr>
            <a:endParaRPr lang="en-ZA" sz="1800" dirty="0">
              <a:solidFill>
                <a:prstClr val="black"/>
              </a:solidFill>
              <a:latin typeface="Arial" panose="020B0604020202020204" pitchFamily="34" charset="0"/>
              <a:ea typeface="+mn-ea"/>
              <a:cs typeface="Arial" panose="020B0604020202020204" pitchFamily="34" charset="0"/>
            </a:endParaRPr>
          </a:p>
          <a:p>
            <a:pPr marL="714375" lvl="0" indent="-352425" defTabSz="914400" eaLnBrk="1" fontAlgn="auto" hangingPunct="1">
              <a:spcAft>
                <a:spcPts val="0"/>
              </a:spcAft>
              <a:buClr>
                <a:srgbClr val="F0A22E"/>
              </a:buClr>
              <a:buSzPct val="70000"/>
              <a:buFont typeface="Wingdings 2"/>
              <a:buAutoNum type="alphaLcParenBoth"/>
            </a:pPr>
            <a:r>
              <a:rPr lang="en-ZA" sz="1800" dirty="0">
                <a:solidFill>
                  <a:prstClr val="black"/>
                </a:solidFill>
                <a:latin typeface="Arial" panose="020B0604020202020204" pitchFamily="34" charset="0"/>
                <a:ea typeface="+mn-ea"/>
                <a:cs typeface="Arial" panose="020B0604020202020204" pitchFamily="34" charset="0"/>
              </a:rPr>
              <a:t>When </a:t>
            </a:r>
            <a:r>
              <a:rPr lang="en-ZA" sz="1800" b="1" dirty="0">
                <a:solidFill>
                  <a:prstClr val="black"/>
                </a:solidFill>
                <a:latin typeface="Arial" panose="020B0604020202020204" pitchFamily="34" charset="0"/>
                <a:ea typeface="+mn-ea"/>
                <a:cs typeface="Arial" panose="020B0604020202020204" pitchFamily="34" charset="0"/>
              </a:rPr>
              <a:t>commuting to and from work</a:t>
            </a:r>
            <a:r>
              <a:rPr lang="en-ZA" sz="1800" dirty="0">
                <a:solidFill>
                  <a:prstClr val="black"/>
                </a:solidFill>
                <a:latin typeface="Arial" panose="020B0604020202020204" pitchFamily="34" charset="0"/>
                <a:ea typeface="+mn-ea"/>
                <a:cs typeface="Arial" panose="020B0604020202020204" pitchFamily="34" charset="0"/>
              </a:rPr>
              <a:t>.</a:t>
            </a:r>
          </a:p>
          <a:p>
            <a:pPr marL="0" lvl="0" indent="0" defTabSz="914400" eaLnBrk="1" fontAlgn="auto" hangingPunct="1">
              <a:spcAft>
                <a:spcPts val="0"/>
              </a:spcAft>
              <a:buClr>
                <a:srgbClr val="F0A22E"/>
              </a:buClr>
              <a:buSzPct val="70000"/>
              <a:buNone/>
            </a:pPr>
            <a:endParaRPr lang="en-ZA" sz="1800" dirty="0">
              <a:solidFill>
                <a:prstClr val="black"/>
              </a:solidFill>
              <a:latin typeface="Arial" panose="020B0604020202020204" pitchFamily="34" charset="0"/>
              <a:ea typeface="+mn-ea"/>
              <a:cs typeface="Arial" panose="020B0604020202020204" pitchFamily="34" charset="0"/>
            </a:endParaRPr>
          </a:p>
          <a:p>
            <a:pPr eaLnBrk="1" hangingPunct="1">
              <a:buFont typeface="Arial" charset="0"/>
              <a:buNone/>
            </a:pPr>
            <a:endParaRPr lang="en-GB" altLang="en-US" sz="1800" dirty="0">
              <a:solidFill>
                <a:srgbClr val="404040"/>
              </a:solidFill>
              <a:latin typeface="Arial" panose="020B0604020202020204" pitchFamily="34" charset="0"/>
              <a:ea typeface="ＭＳ Ｐゴシック" charset="-128"/>
              <a:cs typeface="Arial" panose="020B0604020202020204" pitchFamily="34" charset="0"/>
            </a:endParaRPr>
          </a:p>
        </p:txBody>
      </p:sp>
      <p:sp>
        <p:nvSpPr>
          <p:cNvPr id="3" name="Slide Number Placeholder 2"/>
          <p:cNvSpPr>
            <a:spLocks noGrp="1"/>
          </p:cNvSpPr>
          <p:nvPr>
            <p:ph type="sldNum" sz="quarter" idx="12"/>
          </p:nvPr>
        </p:nvSpPr>
        <p:spPr/>
        <p:txBody>
          <a:bodyPr/>
          <a:lstStyle/>
          <a:p>
            <a:pPr>
              <a:defRPr/>
            </a:pPr>
            <a:fld id="{8CEAC414-3863-0A4F-922A-7C0CD46505DF}" type="slidenum">
              <a:rPr lang="en-US" altLang="en-US" smtClean="0"/>
              <a:pPr>
                <a:defRPr/>
              </a:pPr>
              <a:t>6</a:t>
            </a:fld>
            <a:endParaRPr lang="en-US" altLang="en-US" dirty="0"/>
          </a:p>
        </p:txBody>
      </p:sp>
    </p:spTree>
    <p:extLst>
      <p:ext uri="{BB962C8B-B14F-4D97-AF65-F5344CB8AC3E}">
        <p14:creationId xmlns:p14="http://schemas.microsoft.com/office/powerpoint/2010/main" val="11288731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txBox="1">
            <a:spLocks/>
          </p:cNvSpPr>
          <p:nvPr/>
        </p:nvSpPr>
        <p:spPr bwMode="auto">
          <a:xfrm>
            <a:off x="5537200" y="6332538"/>
            <a:ext cx="3033713"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charset="0"/>
                <a:ea typeface="ＭＳ Ｐゴシック" charset="-128"/>
              </a:defRPr>
            </a:lvl1pPr>
            <a:lvl2pPr marL="37931725" indent="-37474525">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1000" dirty="0">
                <a:solidFill>
                  <a:srgbClr val="FFFFFF"/>
                </a:solidFill>
                <a:latin typeface="Arial" charset="0"/>
              </a:rPr>
              <a:t>Chief Directorate Communication  |  2011.00.00</a:t>
            </a:r>
          </a:p>
        </p:txBody>
      </p:sp>
      <p:sp>
        <p:nvSpPr>
          <p:cNvPr id="15362" name="Title 1"/>
          <p:cNvSpPr>
            <a:spLocks noGrp="1"/>
          </p:cNvSpPr>
          <p:nvPr>
            <p:ph type="title"/>
          </p:nvPr>
        </p:nvSpPr>
        <p:spPr>
          <a:xfrm>
            <a:off x="561975" y="238125"/>
            <a:ext cx="8305800" cy="1070429"/>
          </a:xfrm>
        </p:spPr>
        <p:txBody>
          <a:bodyPr/>
          <a:lstStyle/>
          <a:p>
            <a:pPr eaLnBrk="1" hangingPunct="1"/>
            <a:r>
              <a:rPr lang="en-US" altLang="en-US" sz="3200" b="1" dirty="0" smtClean="0">
                <a:latin typeface="Arial" charset="0"/>
                <a:ea typeface="ＭＳ Ｐゴシック" charset="-128"/>
              </a:rPr>
              <a:t>Protection and prevention</a:t>
            </a:r>
            <a:endParaRPr lang="en-US" altLang="en-US" sz="3200" b="1" dirty="0">
              <a:latin typeface="Arial" charset="0"/>
              <a:ea typeface="ＭＳ Ｐゴシック" charset="-128"/>
            </a:endParaRPr>
          </a:p>
        </p:txBody>
      </p:sp>
      <p:sp>
        <p:nvSpPr>
          <p:cNvPr id="15363" name="Content Placeholder 2"/>
          <p:cNvSpPr>
            <a:spLocks noGrp="1"/>
          </p:cNvSpPr>
          <p:nvPr>
            <p:ph idx="1"/>
          </p:nvPr>
        </p:nvSpPr>
        <p:spPr>
          <a:xfrm>
            <a:off x="266699" y="1349829"/>
            <a:ext cx="8601075" cy="5435146"/>
          </a:xfrm>
        </p:spPr>
        <p:txBody>
          <a:bodyPr/>
          <a:lstStyle/>
          <a:p>
            <a:pPr lvl="0" defTabSz="914400" eaLnBrk="1" fontAlgn="auto" hangingPunct="1">
              <a:spcAft>
                <a:spcPts val="0"/>
              </a:spcAft>
              <a:buClr>
                <a:srgbClr val="F0A22E"/>
              </a:buClr>
              <a:buSzPct val="70000"/>
              <a:buFont typeface="Arial" panose="020B0604020202020204" pitchFamily="34" charset="0"/>
              <a:buChar char="•"/>
            </a:pPr>
            <a:r>
              <a:rPr lang="en-ZA" sz="1800" dirty="0">
                <a:solidFill>
                  <a:prstClr val="black"/>
                </a:solidFill>
                <a:latin typeface="Arial" panose="020B0604020202020204" pitchFamily="34" charset="0"/>
                <a:ea typeface="+mn-ea"/>
                <a:cs typeface="Arial" panose="020B0604020202020204" pitchFamily="34" charset="0"/>
              </a:rPr>
              <a:t>Each Member shall </a:t>
            </a:r>
            <a:r>
              <a:rPr lang="en-ZA" sz="1800" b="1" u="sng" dirty="0">
                <a:solidFill>
                  <a:prstClr val="black"/>
                </a:solidFill>
                <a:latin typeface="Arial" panose="020B0604020202020204" pitchFamily="34" charset="0"/>
                <a:ea typeface="+mn-ea"/>
                <a:cs typeface="Arial" panose="020B0604020202020204" pitchFamily="34" charset="0"/>
              </a:rPr>
              <a:t>adopt laws and regulations</a:t>
            </a:r>
            <a:r>
              <a:rPr lang="en-ZA" sz="1800" dirty="0">
                <a:solidFill>
                  <a:prstClr val="black"/>
                </a:solidFill>
                <a:latin typeface="Arial" panose="020B0604020202020204" pitchFamily="34" charset="0"/>
                <a:ea typeface="+mn-ea"/>
                <a:cs typeface="Arial" panose="020B0604020202020204" pitchFamily="34" charset="0"/>
              </a:rPr>
              <a:t>:</a:t>
            </a:r>
          </a:p>
          <a:p>
            <a:pPr lvl="0" defTabSz="914400" eaLnBrk="1" fontAlgn="auto" hangingPunct="1">
              <a:spcAft>
                <a:spcPts val="0"/>
              </a:spcAft>
              <a:buClr>
                <a:srgbClr val="F0A22E"/>
              </a:buClr>
              <a:buSzPct val="70000"/>
              <a:buFont typeface="Wingdings 2"/>
              <a:buChar char=""/>
            </a:pPr>
            <a:endParaRPr lang="en-ZA" sz="1800" dirty="0">
              <a:solidFill>
                <a:prstClr val="black"/>
              </a:solidFill>
              <a:latin typeface="Arial" panose="020B0604020202020204" pitchFamily="34" charset="0"/>
              <a:ea typeface="+mn-ea"/>
              <a:cs typeface="Arial" panose="020B0604020202020204" pitchFamily="34" charset="0"/>
            </a:endParaRPr>
          </a:p>
          <a:p>
            <a:pPr marL="712788" lvl="0" indent="-350838" defTabSz="914400" eaLnBrk="1" fontAlgn="auto" hangingPunct="1">
              <a:spcAft>
                <a:spcPts val="0"/>
              </a:spcAft>
              <a:buClr>
                <a:srgbClr val="F0A22E"/>
              </a:buClr>
              <a:buSzPct val="70000"/>
              <a:buFont typeface="Wingdings" panose="05000000000000000000" pitchFamily="2" charset="2"/>
              <a:buChar char="ü"/>
            </a:pPr>
            <a:r>
              <a:rPr lang="en-ZA" sz="1800" dirty="0">
                <a:solidFill>
                  <a:prstClr val="black"/>
                </a:solidFill>
                <a:latin typeface="Arial" panose="020B0604020202020204" pitchFamily="34" charset="0"/>
                <a:ea typeface="+mn-ea"/>
                <a:cs typeface="Arial" panose="020B0604020202020204" pitchFamily="34" charset="0"/>
              </a:rPr>
              <a:t>to </a:t>
            </a:r>
            <a:r>
              <a:rPr lang="en-ZA" sz="1800" b="1" dirty="0">
                <a:solidFill>
                  <a:prstClr val="black"/>
                </a:solidFill>
                <a:latin typeface="Arial" panose="020B0604020202020204" pitchFamily="34" charset="0"/>
                <a:ea typeface="+mn-ea"/>
                <a:cs typeface="Arial" panose="020B0604020202020204" pitchFamily="34" charset="0"/>
              </a:rPr>
              <a:t>define and prohibit violence and harassment</a:t>
            </a:r>
            <a:r>
              <a:rPr lang="en-ZA" sz="1800" dirty="0">
                <a:solidFill>
                  <a:prstClr val="black"/>
                </a:solidFill>
                <a:latin typeface="Arial" panose="020B0604020202020204" pitchFamily="34" charset="0"/>
                <a:ea typeface="+mn-ea"/>
                <a:cs typeface="Arial" panose="020B0604020202020204" pitchFamily="34" charset="0"/>
              </a:rPr>
              <a:t>, including </a:t>
            </a:r>
            <a:r>
              <a:rPr lang="en-ZA" sz="1800" b="1" dirty="0">
                <a:solidFill>
                  <a:prstClr val="black"/>
                </a:solidFill>
                <a:latin typeface="Arial" panose="020B0604020202020204" pitchFamily="34" charset="0"/>
                <a:ea typeface="+mn-ea"/>
                <a:cs typeface="Arial" panose="020B0604020202020204" pitchFamily="34" charset="0"/>
              </a:rPr>
              <a:t>gender-based violence and harassment </a:t>
            </a:r>
            <a:r>
              <a:rPr lang="en-ZA" sz="1800" dirty="0">
                <a:solidFill>
                  <a:prstClr val="black"/>
                </a:solidFill>
                <a:latin typeface="Arial" panose="020B0604020202020204" pitchFamily="34" charset="0"/>
                <a:ea typeface="+mn-ea"/>
                <a:cs typeface="Arial" panose="020B0604020202020204" pitchFamily="34" charset="0"/>
              </a:rPr>
              <a:t>in the world of work; and</a:t>
            </a:r>
          </a:p>
          <a:p>
            <a:pPr marL="712788" lvl="0" indent="-350838" defTabSz="914400" eaLnBrk="1" fontAlgn="auto" hangingPunct="1">
              <a:spcAft>
                <a:spcPts val="0"/>
              </a:spcAft>
              <a:buClr>
                <a:srgbClr val="F0A22E"/>
              </a:buClr>
              <a:buSzPct val="70000"/>
              <a:buFont typeface="Wingdings" panose="05000000000000000000" pitchFamily="2" charset="2"/>
              <a:buChar char="ü"/>
            </a:pPr>
            <a:endParaRPr lang="en-ZA" sz="1800" dirty="0">
              <a:solidFill>
                <a:prstClr val="black"/>
              </a:solidFill>
              <a:latin typeface="Arial" panose="020B0604020202020204" pitchFamily="34" charset="0"/>
              <a:ea typeface="+mn-ea"/>
              <a:cs typeface="Arial" panose="020B0604020202020204" pitchFamily="34" charset="0"/>
            </a:endParaRPr>
          </a:p>
          <a:p>
            <a:pPr marL="712788" lvl="0" indent="-350838" defTabSz="914400" eaLnBrk="1" fontAlgn="auto" hangingPunct="1">
              <a:spcAft>
                <a:spcPts val="0"/>
              </a:spcAft>
              <a:buClr>
                <a:srgbClr val="F0A22E"/>
              </a:buClr>
              <a:buSzPct val="70000"/>
              <a:buFont typeface="Wingdings" panose="05000000000000000000" pitchFamily="2" charset="2"/>
              <a:buChar char="ü"/>
            </a:pPr>
            <a:r>
              <a:rPr lang="en-ZA" sz="1800" dirty="0">
                <a:solidFill>
                  <a:prstClr val="black"/>
                </a:solidFill>
                <a:latin typeface="Arial" panose="020B0604020202020204" pitchFamily="34" charset="0"/>
                <a:ea typeface="+mn-ea"/>
                <a:cs typeface="Arial" panose="020B0604020202020204" pitchFamily="34" charset="0"/>
              </a:rPr>
              <a:t>Take </a:t>
            </a:r>
            <a:r>
              <a:rPr lang="en-ZA" sz="1800" b="1" dirty="0">
                <a:solidFill>
                  <a:prstClr val="black"/>
                </a:solidFill>
                <a:latin typeface="Arial" panose="020B0604020202020204" pitchFamily="34" charset="0"/>
                <a:ea typeface="+mn-ea"/>
                <a:cs typeface="Arial" panose="020B0604020202020204" pitchFamily="34" charset="0"/>
              </a:rPr>
              <a:t>appropriate measures </a:t>
            </a:r>
            <a:r>
              <a:rPr lang="en-ZA" sz="1800" dirty="0">
                <a:solidFill>
                  <a:prstClr val="black"/>
                </a:solidFill>
                <a:latin typeface="Arial" panose="020B0604020202020204" pitchFamily="34" charset="0"/>
                <a:ea typeface="+mn-ea"/>
                <a:cs typeface="Arial" panose="020B0604020202020204" pitchFamily="34" charset="0"/>
              </a:rPr>
              <a:t>to prevent violence and harassment, including:</a:t>
            </a:r>
          </a:p>
          <a:p>
            <a:pPr marL="712788" lvl="0" indent="-350838" defTabSz="914400" eaLnBrk="1" fontAlgn="auto" hangingPunct="1">
              <a:spcAft>
                <a:spcPts val="0"/>
              </a:spcAft>
              <a:buClr>
                <a:srgbClr val="F0A22E"/>
              </a:buClr>
              <a:buSzPct val="70000"/>
              <a:buFont typeface="Wingdings" panose="05000000000000000000" pitchFamily="2" charset="2"/>
              <a:buChar char="ü"/>
            </a:pPr>
            <a:endParaRPr lang="en-ZA" sz="1800" dirty="0">
              <a:solidFill>
                <a:prstClr val="black"/>
              </a:solidFill>
              <a:latin typeface="Arial" panose="020B0604020202020204" pitchFamily="34" charset="0"/>
              <a:ea typeface="+mn-ea"/>
              <a:cs typeface="Arial" panose="020B0604020202020204" pitchFamily="34" charset="0"/>
            </a:endParaRPr>
          </a:p>
          <a:p>
            <a:pPr marL="895350" lvl="0" indent="-180975" defTabSz="914400" eaLnBrk="1" fontAlgn="auto" hangingPunct="1">
              <a:spcAft>
                <a:spcPts val="0"/>
              </a:spcAft>
              <a:buClr>
                <a:srgbClr val="F0A22E"/>
              </a:buClr>
              <a:buSzPct val="70000"/>
              <a:buFont typeface="Wingdings" panose="05000000000000000000" pitchFamily="2" charset="2"/>
              <a:buChar char="v"/>
            </a:pPr>
            <a:r>
              <a:rPr lang="en-ZA" sz="1800" dirty="0">
                <a:solidFill>
                  <a:prstClr val="black"/>
                </a:solidFill>
                <a:latin typeface="Arial" panose="020B0604020202020204" pitchFamily="34" charset="0"/>
                <a:ea typeface="+mn-ea"/>
                <a:cs typeface="Arial" panose="020B0604020202020204" pitchFamily="34" charset="0"/>
              </a:rPr>
              <a:t>Recognizing the important role of public authorities in the case of </a:t>
            </a:r>
            <a:r>
              <a:rPr lang="en-ZA" sz="1800" b="1" dirty="0">
                <a:solidFill>
                  <a:prstClr val="black"/>
                </a:solidFill>
                <a:latin typeface="Arial" panose="020B0604020202020204" pitchFamily="34" charset="0"/>
                <a:ea typeface="+mn-ea"/>
                <a:cs typeface="Arial" panose="020B0604020202020204" pitchFamily="34" charset="0"/>
              </a:rPr>
              <a:t>informal economy workers</a:t>
            </a:r>
            <a:r>
              <a:rPr lang="en-ZA" sz="1800" dirty="0">
                <a:solidFill>
                  <a:prstClr val="black"/>
                </a:solidFill>
                <a:latin typeface="Arial" panose="020B0604020202020204" pitchFamily="34" charset="0"/>
                <a:ea typeface="+mn-ea"/>
                <a:cs typeface="Arial" panose="020B0604020202020204" pitchFamily="34" charset="0"/>
              </a:rPr>
              <a:t>;</a:t>
            </a:r>
          </a:p>
          <a:p>
            <a:pPr marL="895350" lvl="0" indent="-180975" defTabSz="914400" eaLnBrk="1" fontAlgn="auto" hangingPunct="1">
              <a:spcAft>
                <a:spcPts val="0"/>
              </a:spcAft>
              <a:buClr>
                <a:srgbClr val="F0A22E"/>
              </a:buClr>
              <a:buSzPct val="70000"/>
              <a:buFont typeface="Wingdings" panose="05000000000000000000" pitchFamily="2" charset="2"/>
              <a:buChar char="v"/>
            </a:pPr>
            <a:endParaRPr lang="en-ZA" sz="1800" dirty="0">
              <a:solidFill>
                <a:prstClr val="black"/>
              </a:solidFill>
              <a:latin typeface="Arial" panose="020B0604020202020204" pitchFamily="34" charset="0"/>
              <a:ea typeface="+mn-ea"/>
              <a:cs typeface="Arial" panose="020B0604020202020204" pitchFamily="34" charset="0"/>
            </a:endParaRPr>
          </a:p>
          <a:p>
            <a:pPr marL="895350" lvl="0" indent="-180975" defTabSz="914400" eaLnBrk="1" fontAlgn="auto" hangingPunct="1">
              <a:spcAft>
                <a:spcPts val="0"/>
              </a:spcAft>
              <a:buClr>
                <a:srgbClr val="F0A22E"/>
              </a:buClr>
              <a:buSzPct val="70000"/>
              <a:buFont typeface="Wingdings" panose="05000000000000000000" pitchFamily="2" charset="2"/>
              <a:buChar char="v"/>
            </a:pPr>
            <a:r>
              <a:rPr lang="en-ZA" sz="1800" b="1" dirty="0">
                <a:solidFill>
                  <a:prstClr val="black"/>
                </a:solidFill>
                <a:latin typeface="Arial" panose="020B0604020202020204" pitchFamily="34" charset="0"/>
                <a:ea typeface="+mn-ea"/>
                <a:cs typeface="Arial" panose="020B0604020202020204" pitchFamily="34" charset="0"/>
              </a:rPr>
              <a:t>Identifying</a:t>
            </a:r>
            <a:r>
              <a:rPr lang="en-ZA" sz="1800" dirty="0">
                <a:solidFill>
                  <a:prstClr val="black"/>
                </a:solidFill>
                <a:latin typeface="Arial" panose="020B0604020202020204" pitchFamily="34" charset="0"/>
                <a:ea typeface="+mn-ea"/>
                <a:cs typeface="Arial" panose="020B0604020202020204" pitchFamily="34" charset="0"/>
              </a:rPr>
              <a:t> in consultation with the employers’ and workers’ and through other means, </a:t>
            </a:r>
            <a:r>
              <a:rPr lang="en-ZA" sz="1800" b="1" dirty="0">
                <a:solidFill>
                  <a:prstClr val="black"/>
                </a:solidFill>
                <a:latin typeface="Arial" panose="020B0604020202020204" pitchFamily="34" charset="0"/>
                <a:ea typeface="+mn-ea"/>
                <a:cs typeface="Arial" panose="020B0604020202020204" pitchFamily="34" charset="0"/>
              </a:rPr>
              <a:t>sectors or occupations and work arrangements</a:t>
            </a:r>
            <a:r>
              <a:rPr lang="en-ZA" sz="1800" dirty="0">
                <a:solidFill>
                  <a:prstClr val="black"/>
                </a:solidFill>
                <a:latin typeface="Arial" panose="020B0604020202020204" pitchFamily="34" charset="0"/>
                <a:ea typeface="+mn-ea"/>
                <a:cs typeface="Arial" panose="020B0604020202020204" pitchFamily="34" charset="0"/>
              </a:rPr>
              <a:t> in which workers and other persons are </a:t>
            </a:r>
            <a:r>
              <a:rPr lang="en-ZA" sz="1800" b="1" dirty="0">
                <a:solidFill>
                  <a:prstClr val="black"/>
                </a:solidFill>
                <a:latin typeface="Arial" panose="020B0604020202020204" pitchFamily="34" charset="0"/>
                <a:ea typeface="+mn-ea"/>
                <a:cs typeface="Arial" panose="020B0604020202020204" pitchFamily="34" charset="0"/>
              </a:rPr>
              <a:t>more exposed </a:t>
            </a:r>
            <a:r>
              <a:rPr lang="en-ZA" sz="1800" dirty="0">
                <a:solidFill>
                  <a:prstClr val="black"/>
                </a:solidFill>
                <a:latin typeface="Arial" panose="020B0604020202020204" pitchFamily="34" charset="0"/>
                <a:ea typeface="+mn-ea"/>
                <a:cs typeface="Arial" panose="020B0604020202020204" pitchFamily="34" charset="0"/>
              </a:rPr>
              <a:t>to violence and harassment; and</a:t>
            </a:r>
          </a:p>
          <a:p>
            <a:pPr marL="895350" lvl="0" indent="-180975" defTabSz="914400" eaLnBrk="1" fontAlgn="auto" hangingPunct="1">
              <a:spcAft>
                <a:spcPts val="0"/>
              </a:spcAft>
              <a:buClr>
                <a:srgbClr val="F0A22E"/>
              </a:buClr>
              <a:buSzPct val="70000"/>
              <a:buFont typeface="Wingdings" panose="05000000000000000000" pitchFamily="2" charset="2"/>
              <a:buChar char="v"/>
            </a:pPr>
            <a:endParaRPr lang="en-ZA" sz="1800" dirty="0">
              <a:solidFill>
                <a:prstClr val="black"/>
              </a:solidFill>
              <a:latin typeface="Arial" panose="020B0604020202020204" pitchFamily="34" charset="0"/>
              <a:ea typeface="+mn-ea"/>
              <a:cs typeface="Arial" panose="020B0604020202020204" pitchFamily="34" charset="0"/>
            </a:endParaRPr>
          </a:p>
          <a:p>
            <a:pPr marL="895350" lvl="0" indent="-180975" defTabSz="914400" eaLnBrk="1" fontAlgn="auto" hangingPunct="1">
              <a:spcAft>
                <a:spcPts val="0"/>
              </a:spcAft>
              <a:buClr>
                <a:srgbClr val="F0A22E"/>
              </a:buClr>
              <a:buSzPct val="70000"/>
              <a:buFont typeface="Wingdings" panose="05000000000000000000" pitchFamily="2" charset="2"/>
              <a:buChar char="v"/>
            </a:pPr>
            <a:r>
              <a:rPr lang="en-ZA" sz="1800" b="1" dirty="0">
                <a:solidFill>
                  <a:prstClr val="black"/>
                </a:solidFill>
                <a:latin typeface="Arial" panose="020B0604020202020204" pitchFamily="34" charset="0"/>
                <a:ea typeface="+mn-ea"/>
                <a:cs typeface="Arial" panose="020B0604020202020204" pitchFamily="34" charset="0"/>
              </a:rPr>
              <a:t>Taking measures </a:t>
            </a:r>
            <a:r>
              <a:rPr lang="en-ZA" sz="1800" dirty="0">
                <a:solidFill>
                  <a:prstClr val="black"/>
                </a:solidFill>
                <a:latin typeface="Arial" panose="020B0604020202020204" pitchFamily="34" charset="0"/>
                <a:ea typeface="+mn-ea"/>
                <a:cs typeface="Arial" panose="020B0604020202020204" pitchFamily="34" charset="0"/>
              </a:rPr>
              <a:t>to </a:t>
            </a:r>
            <a:r>
              <a:rPr lang="en-ZA" sz="1800" b="1" dirty="0">
                <a:solidFill>
                  <a:prstClr val="black"/>
                </a:solidFill>
                <a:latin typeface="Arial" panose="020B0604020202020204" pitchFamily="34" charset="0"/>
                <a:ea typeface="+mn-ea"/>
                <a:cs typeface="Arial" panose="020B0604020202020204" pitchFamily="34" charset="0"/>
              </a:rPr>
              <a:t>effectively </a:t>
            </a:r>
            <a:r>
              <a:rPr lang="en-ZA" sz="1800" dirty="0">
                <a:solidFill>
                  <a:prstClr val="black"/>
                </a:solidFill>
                <a:latin typeface="Arial" panose="020B0604020202020204" pitchFamily="34" charset="0"/>
                <a:ea typeface="+mn-ea"/>
                <a:cs typeface="Arial" panose="020B0604020202020204" pitchFamily="34" charset="0"/>
              </a:rPr>
              <a:t>protect such persons.</a:t>
            </a:r>
          </a:p>
          <a:p>
            <a:pPr marL="0" lvl="0" indent="0" defTabSz="914400" eaLnBrk="1" fontAlgn="auto" hangingPunct="1">
              <a:spcAft>
                <a:spcPts val="0"/>
              </a:spcAft>
              <a:buClr>
                <a:srgbClr val="F0A22E"/>
              </a:buClr>
              <a:buSzPct val="70000"/>
              <a:buNone/>
            </a:pPr>
            <a:endParaRPr lang="en-ZA" sz="1800" dirty="0">
              <a:solidFill>
                <a:prstClr val="black"/>
              </a:solidFill>
              <a:latin typeface="Arial" panose="020B0604020202020204" pitchFamily="34" charset="0"/>
              <a:ea typeface="+mn-ea"/>
              <a:cs typeface="Arial" panose="020B0604020202020204" pitchFamily="34" charset="0"/>
            </a:endParaRPr>
          </a:p>
          <a:p>
            <a:pPr eaLnBrk="1" hangingPunct="1">
              <a:buFont typeface="Arial" charset="0"/>
              <a:buNone/>
            </a:pPr>
            <a:endParaRPr lang="en-GB" altLang="en-US" sz="1800" dirty="0">
              <a:solidFill>
                <a:srgbClr val="404040"/>
              </a:solidFill>
              <a:latin typeface="Arial" panose="020B0604020202020204" pitchFamily="34" charset="0"/>
              <a:ea typeface="ＭＳ Ｐゴシック" charset="-128"/>
              <a:cs typeface="Arial" panose="020B0604020202020204" pitchFamily="34" charset="0"/>
            </a:endParaRPr>
          </a:p>
        </p:txBody>
      </p:sp>
      <p:sp>
        <p:nvSpPr>
          <p:cNvPr id="3" name="Slide Number Placeholder 2"/>
          <p:cNvSpPr>
            <a:spLocks noGrp="1"/>
          </p:cNvSpPr>
          <p:nvPr>
            <p:ph type="sldNum" sz="quarter" idx="12"/>
          </p:nvPr>
        </p:nvSpPr>
        <p:spPr>
          <a:xfrm>
            <a:off x="6553200" y="5448300"/>
            <a:ext cx="2017713" cy="1273175"/>
          </a:xfrm>
        </p:spPr>
        <p:txBody>
          <a:bodyPr/>
          <a:lstStyle/>
          <a:p>
            <a:pPr>
              <a:defRPr/>
            </a:pPr>
            <a:fld id="{8CEAC414-3863-0A4F-922A-7C0CD46505DF}" type="slidenum">
              <a:rPr lang="en-US" altLang="en-US" sz="1400" b="1" smtClean="0"/>
              <a:pPr>
                <a:defRPr/>
              </a:pPr>
              <a:t>7</a:t>
            </a:fld>
            <a:endParaRPr lang="en-US" altLang="en-US" sz="1400" b="1" dirty="0"/>
          </a:p>
        </p:txBody>
      </p:sp>
    </p:spTree>
    <p:extLst>
      <p:ext uri="{BB962C8B-B14F-4D97-AF65-F5344CB8AC3E}">
        <p14:creationId xmlns:p14="http://schemas.microsoft.com/office/powerpoint/2010/main" val="39624925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txBox="1">
            <a:spLocks/>
          </p:cNvSpPr>
          <p:nvPr/>
        </p:nvSpPr>
        <p:spPr bwMode="auto">
          <a:xfrm>
            <a:off x="5537200" y="6332538"/>
            <a:ext cx="3033713"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charset="0"/>
                <a:ea typeface="ＭＳ Ｐゴシック" charset="-128"/>
              </a:defRPr>
            </a:lvl1pPr>
            <a:lvl2pPr marL="37931725" indent="-37474525">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1000" dirty="0">
                <a:solidFill>
                  <a:srgbClr val="FFFFFF"/>
                </a:solidFill>
                <a:latin typeface="Arial" charset="0"/>
              </a:rPr>
              <a:t>Chief Directorate Communication  |  2011.00.00</a:t>
            </a:r>
          </a:p>
        </p:txBody>
      </p:sp>
      <p:sp>
        <p:nvSpPr>
          <p:cNvPr id="15362" name="Title 1"/>
          <p:cNvSpPr>
            <a:spLocks noGrp="1"/>
          </p:cNvSpPr>
          <p:nvPr>
            <p:ph type="title"/>
          </p:nvPr>
        </p:nvSpPr>
        <p:spPr>
          <a:xfrm>
            <a:off x="590549" y="342901"/>
            <a:ext cx="8296275" cy="915988"/>
          </a:xfrm>
        </p:spPr>
        <p:txBody>
          <a:bodyPr/>
          <a:lstStyle/>
          <a:p>
            <a:pPr eaLnBrk="1" hangingPunct="1"/>
            <a:r>
              <a:rPr lang="en-US" altLang="en-US" sz="3200" b="1" dirty="0" smtClean="0">
                <a:latin typeface="Arial" charset="0"/>
                <a:ea typeface="ＭＳ Ｐゴシック" charset="-128"/>
              </a:rPr>
              <a:t>Enforcement and remedies</a:t>
            </a:r>
            <a:endParaRPr lang="en-US" altLang="en-US" sz="3200" b="1" dirty="0">
              <a:latin typeface="Arial" charset="0"/>
              <a:ea typeface="ＭＳ Ｐゴシック" charset="-128"/>
            </a:endParaRPr>
          </a:p>
        </p:txBody>
      </p:sp>
      <p:sp>
        <p:nvSpPr>
          <p:cNvPr id="15363" name="Content Placeholder 2"/>
          <p:cNvSpPr>
            <a:spLocks noGrp="1"/>
          </p:cNvSpPr>
          <p:nvPr>
            <p:ph idx="1"/>
          </p:nvPr>
        </p:nvSpPr>
        <p:spPr>
          <a:xfrm>
            <a:off x="257175" y="1371600"/>
            <a:ext cx="8629649" cy="5229225"/>
          </a:xfrm>
        </p:spPr>
        <p:txBody>
          <a:bodyPr/>
          <a:lstStyle/>
          <a:p>
            <a:pPr lvl="0" defTabSz="914400" eaLnBrk="1" fontAlgn="auto" hangingPunct="1">
              <a:spcAft>
                <a:spcPts val="0"/>
              </a:spcAft>
              <a:buClr>
                <a:srgbClr val="F0A22E"/>
              </a:buClr>
              <a:buSzPct val="70000"/>
              <a:buFont typeface="Arial" panose="020B0604020202020204" pitchFamily="34" charset="0"/>
              <a:buChar char="•"/>
            </a:pPr>
            <a:r>
              <a:rPr lang="en-ZA" sz="1800" dirty="0">
                <a:solidFill>
                  <a:prstClr val="black"/>
                </a:solidFill>
                <a:latin typeface="Arial" panose="020B0604020202020204" pitchFamily="34" charset="0"/>
                <a:ea typeface="+mn-ea"/>
                <a:cs typeface="Arial" panose="020B0604020202020204" pitchFamily="34" charset="0"/>
              </a:rPr>
              <a:t>Each member shall take appropriate measures to:</a:t>
            </a:r>
          </a:p>
          <a:p>
            <a:pPr marL="0" lvl="0" indent="0" defTabSz="914400" eaLnBrk="1" fontAlgn="auto" hangingPunct="1">
              <a:spcAft>
                <a:spcPts val="0"/>
              </a:spcAft>
              <a:buClr>
                <a:srgbClr val="F0A22E"/>
              </a:buClr>
              <a:buSzPct val="70000"/>
              <a:buNone/>
            </a:pPr>
            <a:endParaRPr lang="en-ZA" sz="1800" dirty="0">
              <a:solidFill>
                <a:prstClr val="black"/>
              </a:solidFill>
              <a:latin typeface="Arial" panose="020B0604020202020204" pitchFamily="34" charset="0"/>
              <a:ea typeface="+mn-ea"/>
              <a:cs typeface="Arial" panose="020B0604020202020204" pitchFamily="34" charset="0"/>
            </a:endParaRPr>
          </a:p>
          <a:p>
            <a:pPr marL="714375" lvl="0" indent="-352425" defTabSz="914400" eaLnBrk="1" fontAlgn="auto" hangingPunct="1">
              <a:spcAft>
                <a:spcPts val="0"/>
              </a:spcAft>
              <a:buClr>
                <a:srgbClr val="F0A22E"/>
              </a:buClr>
              <a:buSzPct val="70000"/>
              <a:buFont typeface="+mj-lt"/>
              <a:buAutoNum type="alphaLcPeriod"/>
            </a:pPr>
            <a:r>
              <a:rPr lang="en-ZA" sz="1800" b="1" dirty="0">
                <a:solidFill>
                  <a:prstClr val="black"/>
                </a:solidFill>
                <a:latin typeface="Arial" panose="020B0604020202020204" pitchFamily="34" charset="0"/>
                <a:ea typeface="+mn-ea"/>
                <a:cs typeface="Arial" panose="020B0604020202020204" pitchFamily="34" charset="0"/>
              </a:rPr>
              <a:t>Monitor and enforce </a:t>
            </a:r>
            <a:r>
              <a:rPr lang="en-ZA" sz="1800" dirty="0">
                <a:solidFill>
                  <a:prstClr val="black"/>
                </a:solidFill>
                <a:latin typeface="Arial" panose="020B0604020202020204" pitchFamily="34" charset="0"/>
                <a:ea typeface="+mn-ea"/>
                <a:cs typeface="Arial" panose="020B0604020202020204" pitchFamily="34" charset="0"/>
              </a:rPr>
              <a:t>national </a:t>
            </a:r>
            <a:r>
              <a:rPr lang="en-ZA" sz="1800" b="1" dirty="0">
                <a:solidFill>
                  <a:prstClr val="black"/>
                </a:solidFill>
                <a:latin typeface="Arial" panose="020B0604020202020204" pitchFamily="34" charset="0"/>
                <a:ea typeface="+mn-ea"/>
                <a:cs typeface="Arial" panose="020B0604020202020204" pitchFamily="34" charset="0"/>
              </a:rPr>
              <a:t>laws and regulations</a:t>
            </a:r>
            <a:r>
              <a:rPr lang="en-ZA" sz="1800" dirty="0">
                <a:solidFill>
                  <a:prstClr val="black"/>
                </a:solidFill>
                <a:latin typeface="Arial" panose="020B0604020202020204" pitchFamily="34" charset="0"/>
                <a:ea typeface="+mn-ea"/>
                <a:cs typeface="Arial" panose="020B0604020202020204" pitchFamily="34" charset="0"/>
              </a:rPr>
              <a:t>;</a:t>
            </a:r>
          </a:p>
          <a:p>
            <a:pPr marL="714375" lvl="0" indent="-352425" defTabSz="914400" eaLnBrk="1" fontAlgn="auto" hangingPunct="1">
              <a:spcAft>
                <a:spcPts val="0"/>
              </a:spcAft>
              <a:buClr>
                <a:srgbClr val="F0A22E"/>
              </a:buClr>
              <a:buSzPct val="70000"/>
              <a:buFont typeface="+mj-lt"/>
              <a:buAutoNum type="alphaLcPeriod"/>
            </a:pPr>
            <a:endParaRPr lang="en-ZA" sz="1800" dirty="0">
              <a:solidFill>
                <a:prstClr val="black"/>
              </a:solidFill>
              <a:latin typeface="Arial" panose="020B0604020202020204" pitchFamily="34" charset="0"/>
              <a:ea typeface="+mn-ea"/>
              <a:cs typeface="Arial" panose="020B0604020202020204" pitchFamily="34" charset="0"/>
            </a:endParaRPr>
          </a:p>
          <a:p>
            <a:pPr marL="714375" lvl="0" indent="-352425" defTabSz="914400" eaLnBrk="1" fontAlgn="auto" hangingPunct="1">
              <a:spcAft>
                <a:spcPts val="0"/>
              </a:spcAft>
              <a:buClr>
                <a:srgbClr val="F0A22E"/>
              </a:buClr>
              <a:buSzPct val="70000"/>
              <a:buFont typeface="+mj-lt"/>
              <a:buAutoNum type="alphaLcPeriod"/>
            </a:pPr>
            <a:r>
              <a:rPr lang="en-ZA" sz="1800" b="1" dirty="0">
                <a:solidFill>
                  <a:prstClr val="black"/>
                </a:solidFill>
                <a:latin typeface="Arial" panose="020B0604020202020204" pitchFamily="34" charset="0"/>
                <a:ea typeface="+mn-ea"/>
                <a:cs typeface="Arial" panose="020B0604020202020204" pitchFamily="34" charset="0"/>
              </a:rPr>
              <a:t>Ensure easy access to appropriate and effective remedies </a:t>
            </a:r>
            <a:r>
              <a:rPr lang="en-ZA" sz="1800" dirty="0">
                <a:solidFill>
                  <a:prstClr val="black"/>
                </a:solidFill>
                <a:latin typeface="Arial" panose="020B0604020202020204" pitchFamily="34" charset="0"/>
                <a:ea typeface="+mn-ea"/>
                <a:cs typeface="Arial" panose="020B0604020202020204" pitchFamily="34" charset="0"/>
              </a:rPr>
              <a:t>such as:</a:t>
            </a:r>
          </a:p>
          <a:p>
            <a:pPr marL="357188" lvl="0" indent="0" defTabSz="914400" eaLnBrk="1" fontAlgn="auto" hangingPunct="1">
              <a:spcAft>
                <a:spcPts val="0"/>
              </a:spcAft>
              <a:buClr>
                <a:srgbClr val="F0A22E"/>
              </a:buClr>
              <a:buSzPct val="70000"/>
              <a:buNone/>
            </a:pPr>
            <a:endParaRPr lang="en-ZA" sz="1800" dirty="0">
              <a:solidFill>
                <a:prstClr val="black"/>
              </a:solidFill>
              <a:latin typeface="Arial" panose="020B0604020202020204" pitchFamily="34" charset="0"/>
              <a:ea typeface="+mn-ea"/>
              <a:cs typeface="Arial" panose="020B0604020202020204" pitchFamily="34" charset="0"/>
            </a:endParaRPr>
          </a:p>
          <a:p>
            <a:pPr marL="1076325" lvl="0" indent="-361950" defTabSz="914400" eaLnBrk="1" fontAlgn="auto" hangingPunct="1">
              <a:lnSpc>
                <a:spcPct val="150000"/>
              </a:lnSpc>
              <a:spcAft>
                <a:spcPts val="0"/>
              </a:spcAft>
              <a:buClr>
                <a:srgbClr val="F0A22E"/>
              </a:buClr>
              <a:buSzPct val="70000"/>
              <a:buFont typeface="Wingdings" panose="05000000000000000000" pitchFamily="2" charset="2"/>
              <a:buChar char="ü"/>
            </a:pPr>
            <a:r>
              <a:rPr lang="en-ZA" sz="1800" b="1" u="sng" dirty="0">
                <a:solidFill>
                  <a:prstClr val="black"/>
                </a:solidFill>
                <a:latin typeface="Arial" panose="020B0604020202020204" pitchFamily="34" charset="0"/>
                <a:ea typeface="+mn-ea"/>
                <a:cs typeface="Arial" panose="020B0604020202020204" pitchFamily="34" charset="0"/>
              </a:rPr>
              <a:t>Complaint and investigation procedures</a:t>
            </a:r>
            <a:r>
              <a:rPr lang="en-ZA" sz="1800" dirty="0">
                <a:solidFill>
                  <a:prstClr val="black"/>
                </a:solidFill>
                <a:latin typeface="Arial" panose="020B0604020202020204" pitchFamily="34" charset="0"/>
                <a:ea typeface="+mn-ea"/>
                <a:cs typeface="Arial" panose="020B0604020202020204" pitchFamily="34" charset="0"/>
              </a:rPr>
              <a:t> at </a:t>
            </a:r>
            <a:r>
              <a:rPr lang="en-ZA" sz="1800" b="1" dirty="0">
                <a:solidFill>
                  <a:prstClr val="black"/>
                </a:solidFill>
                <a:latin typeface="Arial" panose="020B0604020202020204" pitchFamily="34" charset="0"/>
                <a:ea typeface="+mn-ea"/>
                <a:cs typeface="Arial" panose="020B0604020202020204" pitchFamily="34" charset="0"/>
              </a:rPr>
              <a:t>workplace level</a:t>
            </a:r>
            <a:r>
              <a:rPr lang="en-ZA" sz="1800" dirty="0">
                <a:solidFill>
                  <a:prstClr val="black"/>
                </a:solidFill>
                <a:latin typeface="Arial" panose="020B0604020202020204" pitchFamily="34" charset="0"/>
                <a:ea typeface="+mn-ea"/>
                <a:cs typeface="Arial" panose="020B0604020202020204" pitchFamily="34" charset="0"/>
              </a:rPr>
              <a:t>;</a:t>
            </a:r>
          </a:p>
          <a:p>
            <a:pPr marL="1076325" lvl="0" indent="-361950" defTabSz="914400" eaLnBrk="1" fontAlgn="auto" hangingPunct="1">
              <a:lnSpc>
                <a:spcPct val="150000"/>
              </a:lnSpc>
              <a:spcAft>
                <a:spcPts val="0"/>
              </a:spcAft>
              <a:buClr>
                <a:srgbClr val="F0A22E"/>
              </a:buClr>
              <a:buSzPct val="70000"/>
              <a:buFont typeface="Wingdings" panose="05000000000000000000" pitchFamily="2" charset="2"/>
              <a:buChar char="ü"/>
            </a:pPr>
            <a:r>
              <a:rPr lang="en-ZA" sz="1800" b="1" u="sng" dirty="0">
                <a:solidFill>
                  <a:prstClr val="black"/>
                </a:solidFill>
                <a:latin typeface="Arial" panose="020B0604020202020204" pitchFamily="34" charset="0"/>
                <a:ea typeface="+mn-ea"/>
                <a:cs typeface="Arial" panose="020B0604020202020204" pitchFamily="34" charset="0"/>
              </a:rPr>
              <a:t>Dispute resolution mechanisms external </a:t>
            </a:r>
            <a:r>
              <a:rPr lang="en-ZA" sz="1800" dirty="0">
                <a:solidFill>
                  <a:prstClr val="black"/>
                </a:solidFill>
                <a:latin typeface="Arial" panose="020B0604020202020204" pitchFamily="34" charset="0"/>
                <a:ea typeface="+mn-ea"/>
                <a:cs typeface="Arial" panose="020B0604020202020204" pitchFamily="34" charset="0"/>
              </a:rPr>
              <a:t>to workplaces;</a:t>
            </a:r>
          </a:p>
          <a:p>
            <a:pPr marL="1076325" lvl="0" indent="-361950" defTabSz="914400" eaLnBrk="1" fontAlgn="auto" hangingPunct="1">
              <a:lnSpc>
                <a:spcPct val="150000"/>
              </a:lnSpc>
              <a:spcAft>
                <a:spcPts val="0"/>
              </a:spcAft>
              <a:buClr>
                <a:srgbClr val="F0A22E"/>
              </a:buClr>
              <a:buSzPct val="70000"/>
              <a:buFont typeface="Wingdings" panose="05000000000000000000" pitchFamily="2" charset="2"/>
              <a:buChar char="ü"/>
            </a:pPr>
            <a:r>
              <a:rPr lang="en-ZA" sz="1800" b="1" dirty="0">
                <a:solidFill>
                  <a:prstClr val="black"/>
                </a:solidFill>
                <a:latin typeface="Arial" panose="020B0604020202020204" pitchFamily="34" charset="0"/>
                <a:ea typeface="+mn-ea"/>
                <a:cs typeface="Arial" panose="020B0604020202020204" pitchFamily="34" charset="0"/>
              </a:rPr>
              <a:t>Courts</a:t>
            </a:r>
            <a:r>
              <a:rPr lang="en-ZA" sz="1800" dirty="0">
                <a:solidFill>
                  <a:prstClr val="black"/>
                </a:solidFill>
                <a:latin typeface="Arial" panose="020B0604020202020204" pitchFamily="34" charset="0"/>
                <a:ea typeface="+mn-ea"/>
                <a:cs typeface="Arial" panose="020B0604020202020204" pitchFamily="34" charset="0"/>
              </a:rPr>
              <a:t> or </a:t>
            </a:r>
            <a:r>
              <a:rPr lang="en-ZA" sz="1800" b="1" dirty="0">
                <a:solidFill>
                  <a:prstClr val="black"/>
                </a:solidFill>
                <a:latin typeface="Arial" panose="020B0604020202020204" pitchFamily="34" charset="0"/>
                <a:ea typeface="+mn-ea"/>
                <a:cs typeface="Arial" panose="020B0604020202020204" pitchFamily="34" charset="0"/>
              </a:rPr>
              <a:t>tribunals</a:t>
            </a:r>
            <a:r>
              <a:rPr lang="en-ZA" sz="1800" dirty="0">
                <a:solidFill>
                  <a:prstClr val="black"/>
                </a:solidFill>
                <a:latin typeface="Arial" panose="020B0604020202020204" pitchFamily="34" charset="0"/>
                <a:ea typeface="+mn-ea"/>
                <a:cs typeface="Arial" panose="020B0604020202020204" pitchFamily="34" charset="0"/>
              </a:rPr>
              <a:t>;</a:t>
            </a:r>
          </a:p>
          <a:p>
            <a:pPr marL="1076325" lvl="0" indent="-361950" defTabSz="914400" eaLnBrk="1" fontAlgn="auto" hangingPunct="1">
              <a:lnSpc>
                <a:spcPct val="150000"/>
              </a:lnSpc>
              <a:spcAft>
                <a:spcPts val="0"/>
              </a:spcAft>
              <a:buClr>
                <a:srgbClr val="F0A22E"/>
              </a:buClr>
              <a:buSzPct val="70000"/>
              <a:buFont typeface="Wingdings" panose="05000000000000000000" pitchFamily="2" charset="2"/>
              <a:buChar char="ü"/>
            </a:pPr>
            <a:r>
              <a:rPr lang="en-ZA" sz="1800" b="1" u="sng" dirty="0">
                <a:solidFill>
                  <a:prstClr val="black"/>
                </a:solidFill>
                <a:latin typeface="Arial" panose="020B0604020202020204" pitchFamily="34" charset="0"/>
                <a:ea typeface="+mn-ea"/>
                <a:cs typeface="Arial" panose="020B0604020202020204" pitchFamily="34" charset="0"/>
              </a:rPr>
              <a:t>Protection against victimisation of or retaliation against complainants</a:t>
            </a:r>
            <a:r>
              <a:rPr lang="en-ZA" sz="1800" dirty="0">
                <a:solidFill>
                  <a:prstClr val="black"/>
                </a:solidFill>
                <a:latin typeface="Arial" panose="020B0604020202020204" pitchFamily="34" charset="0"/>
                <a:ea typeface="+mn-ea"/>
                <a:cs typeface="Arial" panose="020B0604020202020204" pitchFamily="34" charset="0"/>
              </a:rPr>
              <a:t>; and</a:t>
            </a:r>
          </a:p>
          <a:p>
            <a:pPr marL="1076325" lvl="0" indent="-361950" defTabSz="914400" eaLnBrk="1" fontAlgn="auto" hangingPunct="1">
              <a:lnSpc>
                <a:spcPct val="150000"/>
              </a:lnSpc>
              <a:spcAft>
                <a:spcPts val="0"/>
              </a:spcAft>
              <a:buClr>
                <a:srgbClr val="F0A22E"/>
              </a:buClr>
              <a:buSzPct val="70000"/>
              <a:buFont typeface="Wingdings" panose="05000000000000000000" pitchFamily="2" charset="2"/>
              <a:buChar char="ü"/>
            </a:pPr>
            <a:r>
              <a:rPr lang="en-ZA" sz="1800" b="1" u="sng" dirty="0">
                <a:solidFill>
                  <a:prstClr val="black"/>
                </a:solidFill>
                <a:latin typeface="Arial" panose="020B0604020202020204" pitchFamily="34" charset="0"/>
                <a:ea typeface="+mn-ea"/>
                <a:cs typeface="Arial" panose="020B0604020202020204" pitchFamily="34" charset="0"/>
              </a:rPr>
              <a:t>Legal, social, medical and administrative support</a:t>
            </a:r>
            <a:r>
              <a:rPr lang="en-ZA" sz="1800" dirty="0">
                <a:solidFill>
                  <a:prstClr val="black"/>
                </a:solidFill>
                <a:latin typeface="Arial" panose="020B0604020202020204" pitchFamily="34" charset="0"/>
                <a:ea typeface="+mn-ea"/>
                <a:cs typeface="Arial" panose="020B0604020202020204" pitchFamily="34" charset="0"/>
              </a:rPr>
              <a:t>.</a:t>
            </a:r>
          </a:p>
          <a:p>
            <a:pPr marL="0" lvl="0" indent="0" defTabSz="914400" eaLnBrk="1" fontAlgn="auto" hangingPunct="1">
              <a:spcAft>
                <a:spcPts val="0"/>
              </a:spcAft>
              <a:buClr>
                <a:srgbClr val="F0A22E"/>
              </a:buClr>
              <a:buSzPct val="70000"/>
              <a:buNone/>
            </a:pPr>
            <a:endParaRPr lang="en-ZA" sz="1800" dirty="0">
              <a:solidFill>
                <a:prstClr val="black"/>
              </a:solidFill>
              <a:latin typeface="Arial" panose="020B0604020202020204" pitchFamily="34" charset="0"/>
              <a:ea typeface="+mn-ea"/>
              <a:cs typeface="Arial" panose="020B0604020202020204" pitchFamily="34" charset="0"/>
            </a:endParaRPr>
          </a:p>
          <a:p>
            <a:pPr eaLnBrk="1" hangingPunct="1">
              <a:buFont typeface="Arial" charset="0"/>
              <a:buNone/>
            </a:pPr>
            <a:endParaRPr lang="en-GB" altLang="en-US" sz="1800" dirty="0">
              <a:solidFill>
                <a:srgbClr val="404040"/>
              </a:solidFill>
              <a:latin typeface="Arial" panose="020B0604020202020204" pitchFamily="34" charset="0"/>
              <a:ea typeface="ＭＳ Ｐゴシック" charset="-128"/>
              <a:cs typeface="Arial" panose="020B0604020202020204" pitchFamily="34" charset="0"/>
            </a:endParaRPr>
          </a:p>
        </p:txBody>
      </p:sp>
      <p:sp>
        <p:nvSpPr>
          <p:cNvPr id="3" name="Slide Number Placeholder 2"/>
          <p:cNvSpPr>
            <a:spLocks noGrp="1"/>
          </p:cNvSpPr>
          <p:nvPr>
            <p:ph type="sldNum" sz="quarter" idx="12"/>
          </p:nvPr>
        </p:nvSpPr>
        <p:spPr>
          <a:xfrm>
            <a:off x="6553200" y="5353050"/>
            <a:ext cx="2017713" cy="1368425"/>
          </a:xfrm>
        </p:spPr>
        <p:txBody>
          <a:bodyPr/>
          <a:lstStyle/>
          <a:p>
            <a:pPr>
              <a:defRPr/>
            </a:pPr>
            <a:fld id="{8CEAC414-3863-0A4F-922A-7C0CD46505DF}" type="slidenum">
              <a:rPr lang="en-US" altLang="en-US" smtClean="0"/>
              <a:pPr>
                <a:defRPr/>
              </a:pPr>
              <a:t>8</a:t>
            </a:fld>
            <a:endParaRPr lang="en-US" altLang="en-US" dirty="0"/>
          </a:p>
        </p:txBody>
      </p:sp>
    </p:spTree>
    <p:extLst>
      <p:ext uri="{BB962C8B-B14F-4D97-AF65-F5344CB8AC3E}">
        <p14:creationId xmlns:p14="http://schemas.microsoft.com/office/powerpoint/2010/main" val="2084354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txBox="1">
            <a:spLocks/>
          </p:cNvSpPr>
          <p:nvPr/>
        </p:nvSpPr>
        <p:spPr bwMode="auto">
          <a:xfrm>
            <a:off x="5537200" y="6332538"/>
            <a:ext cx="3033713"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charset="0"/>
                <a:ea typeface="ＭＳ Ｐゴシック" charset="-128"/>
              </a:defRPr>
            </a:lvl1pPr>
            <a:lvl2pPr marL="37931725" indent="-37474525">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1000" dirty="0">
                <a:solidFill>
                  <a:srgbClr val="FFFFFF"/>
                </a:solidFill>
                <a:latin typeface="Arial" charset="0"/>
              </a:rPr>
              <a:t>Chief Directorate Communication  |  2011.00.00</a:t>
            </a:r>
          </a:p>
        </p:txBody>
      </p:sp>
      <p:sp>
        <p:nvSpPr>
          <p:cNvPr id="15362" name="Title 1"/>
          <p:cNvSpPr>
            <a:spLocks noGrp="1"/>
          </p:cNvSpPr>
          <p:nvPr>
            <p:ph type="title"/>
          </p:nvPr>
        </p:nvSpPr>
        <p:spPr>
          <a:xfrm>
            <a:off x="552450" y="295275"/>
            <a:ext cx="8352519" cy="962025"/>
          </a:xfrm>
        </p:spPr>
        <p:txBody>
          <a:bodyPr/>
          <a:lstStyle/>
          <a:p>
            <a:pPr algn="l" eaLnBrk="1" hangingPunct="1"/>
            <a:r>
              <a:rPr lang="en-US" altLang="en-US" sz="3200" b="1" dirty="0" smtClean="0">
                <a:latin typeface="Arial" charset="0"/>
                <a:ea typeface="ＭＳ Ｐゴシック" charset="-128"/>
              </a:rPr>
              <a:t>Guidance, training and awareness raising </a:t>
            </a:r>
            <a:endParaRPr lang="en-US" altLang="en-US" sz="3200" b="1" dirty="0">
              <a:latin typeface="Arial" charset="0"/>
              <a:ea typeface="ＭＳ Ｐゴシック" charset="-128"/>
            </a:endParaRPr>
          </a:p>
        </p:txBody>
      </p:sp>
      <p:sp>
        <p:nvSpPr>
          <p:cNvPr id="15363" name="Content Placeholder 2"/>
          <p:cNvSpPr>
            <a:spLocks noGrp="1"/>
          </p:cNvSpPr>
          <p:nvPr>
            <p:ph idx="1"/>
          </p:nvPr>
        </p:nvSpPr>
        <p:spPr>
          <a:xfrm>
            <a:off x="217714" y="1349828"/>
            <a:ext cx="8687255" cy="5355091"/>
          </a:xfrm>
        </p:spPr>
        <p:txBody>
          <a:bodyPr/>
          <a:lstStyle/>
          <a:p>
            <a:pPr lvl="0" defTabSz="914400" eaLnBrk="1" fontAlgn="auto" hangingPunct="1">
              <a:spcAft>
                <a:spcPts val="0"/>
              </a:spcAft>
              <a:buClr>
                <a:srgbClr val="F0A22E"/>
              </a:buClr>
              <a:buSzPct val="70000"/>
              <a:buFont typeface="Arial" panose="020B0604020202020204" pitchFamily="34" charset="0"/>
              <a:buChar char="•"/>
            </a:pPr>
            <a:endParaRPr lang="en-ZA" sz="1800" b="1" dirty="0" smtClean="0">
              <a:solidFill>
                <a:prstClr val="black"/>
              </a:solidFill>
              <a:latin typeface="Arial" panose="020B0604020202020204" pitchFamily="34" charset="0"/>
              <a:ea typeface="+mn-ea"/>
              <a:cs typeface="Arial" panose="020B0604020202020204" pitchFamily="34" charset="0"/>
            </a:endParaRPr>
          </a:p>
          <a:p>
            <a:pPr lvl="0" defTabSz="914400" eaLnBrk="1" fontAlgn="auto" hangingPunct="1">
              <a:spcAft>
                <a:spcPts val="0"/>
              </a:spcAft>
              <a:buClr>
                <a:srgbClr val="F0A22E"/>
              </a:buClr>
              <a:buSzPct val="70000"/>
              <a:buFont typeface="Arial" panose="020B0604020202020204" pitchFamily="34" charset="0"/>
              <a:buChar char="•"/>
            </a:pPr>
            <a:r>
              <a:rPr lang="en-ZA" sz="2000" b="1" dirty="0" smtClean="0">
                <a:solidFill>
                  <a:prstClr val="black"/>
                </a:solidFill>
                <a:latin typeface="Arial" panose="020B0604020202020204" pitchFamily="34" charset="0"/>
                <a:ea typeface="+mn-ea"/>
                <a:cs typeface="Arial" panose="020B0604020202020204" pitchFamily="34" charset="0"/>
              </a:rPr>
              <a:t>Each </a:t>
            </a:r>
            <a:r>
              <a:rPr lang="en-ZA" sz="2000" b="1" dirty="0">
                <a:solidFill>
                  <a:prstClr val="black"/>
                </a:solidFill>
                <a:latin typeface="Arial" panose="020B0604020202020204" pitchFamily="34" charset="0"/>
                <a:ea typeface="+mn-ea"/>
                <a:cs typeface="Arial" panose="020B0604020202020204" pitchFamily="34" charset="0"/>
              </a:rPr>
              <a:t>Member shall seek to ensure that:</a:t>
            </a:r>
          </a:p>
          <a:p>
            <a:pPr lvl="0" defTabSz="914400" eaLnBrk="1" fontAlgn="auto" hangingPunct="1">
              <a:spcAft>
                <a:spcPts val="0"/>
              </a:spcAft>
              <a:buClr>
                <a:srgbClr val="F0A22E"/>
              </a:buClr>
              <a:buSzPct val="70000"/>
              <a:buFont typeface="Wingdings 2"/>
              <a:buChar char=""/>
            </a:pPr>
            <a:endParaRPr lang="en-ZA" sz="2000" b="1" dirty="0">
              <a:solidFill>
                <a:prstClr val="black"/>
              </a:solidFill>
              <a:latin typeface="Arial" panose="020B0604020202020204" pitchFamily="34" charset="0"/>
              <a:ea typeface="+mn-ea"/>
              <a:cs typeface="Arial" panose="020B0604020202020204" pitchFamily="34" charset="0"/>
            </a:endParaRPr>
          </a:p>
          <a:p>
            <a:pPr marL="714375" lvl="0" indent="-352425" defTabSz="914400" eaLnBrk="1" fontAlgn="auto" hangingPunct="1">
              <a:spcAft>
                <a:spcPts val="0"/>
              </a:spcAft>
              <a:buClr>
                <a:srgbClr val="F0A22E"/>
              </a:buClr>
              <a:buSzPct val="70000"/>
              <a:buFont typeface="Wingdings 2"/>
              <a:buAutoNum type="alphaLcParenBoth"/>
            </a:pPr>
            <a:r>
              <a:rPr lang="en-ZA" sz="2000" dirty="0">
                <a:solidFill>
                  <a:prstClr val="black"/>
                </a:solidFill>
                <a:latin typeface="Arial" panose="020B0604020202020204" pitchFamily="34" charset="0"/>
                <a:ea typeface="+mn-ea"/>
                <a:cs typeface="Arial" panose="020B0604020202020204" pitchFamily="34" charset="0"/>
              </a:rPr>
              <a:t>Violence and harassment is addressed in </a:t>
            </a:r>
            <a:r>
              <a:rPr lang="en-ZA" sz="2000" b="1" dirty="0">
                <a:solidFill>
                  <a:prstClr val="black"/>
                </a:solidFill>
                <a:latin typeface="Arial" panose="020B0604020202020204" pitchFamily="34" charset="0"/>
                <a:ea typeface="+mn-ea"/>
                <a:cs typeface="Arial" panose="020B0604020202020204" pitchFamily="34" charset="0"/>
              </a:rPr>
              <a:t>relevant national policies</a:t>
            </a:r>
            <a:r>
              <a:rPr lang="en-ZA" sz="2000" dirty="0">
                <a:solidFill>
                  <a:prstClr val="black"/>
                </a:solidFill>
                <a:latin typeface="Arial" panose="020B0604020202020204" pitchFamily="34" charset="0"/>
                <a:ea typeface="+mn-ea"/>
                <a:cs typeface="Arial" panose="020B0604020202020204" pitchFamily="34" charset="0"/>
              </a:rPr>
              <a:t>;</a:t>
            </a:r>
          </a:p>
          <a:p>
            <a:pPr marL="714375" lvl="0" indent="-352425" defTabSz="914400" eaLnBrk="1" fontAlgn="auto" hangingPunct="1">
              <a:spcAft>
                <a:spcPts val="0"/>
              </a:spcAft>
              <a:buClr>
                <a:srgbClr val="F0A22E"/>
              </a:buClr>
              <a:buSzPct val="70000"/>
              <a:buFont typeface="Wingdings 2"/>
              <a:buAutoNum type="alphaLcParenBoth"/>
            </a:pPr>
            <a:endParaRPr lang="en-ZA" sz="2000" dirty="0">
              <a:solidFill>
                <a:prstClr val="black"/>
              </a:solidFill>
              <a:latin typeface="Arial" panose="020B0604020202020204" pitchFamily="34" charset="0"/>
              <a:ea typeface="+mn-ea"/>
              <a:cs typeface="Arial" panose="020B0604020202020204" pitchFamily="34" charset="0"/>
            </a:endParaRPr>
          </a:p>
          <a:p>
            <a:pPr marL="714375" lvl="0" indent="-352425" defTabSz="914400" eaLnBrk="1" fontAlgn="auto" hangingPunct="1">
              <a:spcAft>
                <a:spcPts val="0"/>
              </a:spcAft>
              <a:buClr>
                <a:srgbClr val="F0A22E"/>
              </a:buClr>
              <a:buSzPct val="70000"/>
              <a:buFont typeface="Wingdings 2"/>
              <a:buAutoNum type="alphaLcParenBoth"/>
            </a:pPr>
            <a:r>
              <a:rPr lang="en-ZA" sz="2000" dirty="0">
                <a:solidFill>
                  <a:prstClr val="black"/>
                </a:solidFill>
                <a:latin typeface="Arial" panose="020B0604020202020204" pitchFamily="34" charset="0"/>
                <a:ea typeface="+mn-ea"/>
                <a:cs typeface="Arial" panose="020B0604020202020204" pitchFamily="34" charset="0"/>
              </a:rPr>
              <a:t>Employers and workers and their organisations, and relevant authorities, are provided with </a:t>
            </a:r>
            <a:r>
              <a:rPr lang="en-ZA" sz="2000" b="1" dirty="0">
                <a:solidFill>
                  <a:prstClr val="black"/>
                </a:solidFill>
                <a:latin typeface="Arial" panose="020B0604020202020204" pitchFamily="34" charset="0"/>
                <a:ea typeface="+mn-ea"/>
                <a:cs typeface="Arial" panose="020B0604020202020204" pitchFamily="34" charset="0"/>
              </a:rPr>
              <a:t>guidance</a:t>
            </a:r>
            <a:r>
              <a:rPr lang="en-ZA" sz="2000" dirty="0">
                <a:solidFill>
                  <a:prstClr val="black"/>
                </a:solidFill>
                <a:latin typeface="Arial" panose="020B0604020202020204" pitchFamily="34" charset="0"/>
                <a:ea typeface="+mn-ea"/>
                <a:cs typeface="Arial" panose="020B0604020202020204" pitchFamily="34" charset="0"/>
              </a:rPr>
              <a:t>, </a:t>
            </a:r>
            <a:r>
              <a:rPr lang="en-ZA" sz="2000" b="1" dirty="0">
                <a:solidFill>
                  <a:prstClr val="black"/>
                </a:solidFill>
                <a:latin typeface="Arial" panose="020B0604020202020204" pitchFamily="34" charset="0"/>
                <a:ea typeface="+mn-ea"/>
                <a:cs typeface="Arial" panose="020B0604020202020204" pitchFamily="34" charset="0"/>
              </a:rPr>
              <a:t>resources, training or other tools</a:t>
            </a:r>
            <a:r>
              <a:rPr lang="en-ZA" sz="2000" dirty="0">
                <a:solidFill>
                  <a:prstClr val="black"/>
                </a:solidFill>
                <a:latin typeface="Arial" panose="020B0604020202020204" pitchFamily="34" charset="0"/>
                <a:ea typeface="+mn-ea"/>
                <a:cs typeface="Arial" panose="020B0604020202020204" pitchFamily="34" charset="0"/>
              </a:rPr>
              <a:t>, in accessible formats on violence and harassment in the world of work including on gender-based violence and harassment; and</a:t>
            </a:r>
          </a:p>
          <a:p>
            <a:pPr marL="714375" lvl="0" indent="-352425" defTabSz="914400" eaLnBrk="1" fontAlgn="auto" hangingPunct="1">
              <a:spcAft>
                <a:spcPts val="0"/>
              </a:spcAft>
              <a:buClr>
                <a:srgbClr val="F0A22E"/>
              </a:buClr>
              <a:buSzPct val="70000"/>
              <a:buFont typeface="Wingdings 2"/>
              <a:buAutoNum type="alphaLcParenBoth"/>
            </a:pPr>
            <a:endParaRPr lang="en-ZA" sz="2000" dirty="0">
              <a:solidFill>
                <a:prstClr val="black"/>
              </a:solidFill>
              <a:latin typeface="Arial" panose="020B0604020202020204" pitchFamily="34" charset="0"/>
              <a:ea typeface="+mn-ea"/>
              <a:cs typeface="Arial" panose="020B0604020202020204" pitchFamily="34" charset="0"/>
            </a:endParaRPr>
          </a:p>
          <a:p>
            <a:pPr marL="714375" lvl="0" indent="-352425" defTabSz="914400" eaLnBrk="1" fontAlgn="auto" hangingPunct="1">
              <a:spcAft>
                <a:spcPts val="0"/>
              </a:spcAft>
              <a:buClr>
                <a:srgbClr val="F0A22E"/>
              </a:buClr>
              <a:buSzPct val="70000"/>
              <a:buFont typeface="Wingdings 2"/>
              <a:buAutoNum type="alphaLcParenBoth"/>
            </a:pPr>
            <a:r>
              <a:rPr lang="en-ZA" sz="2000" b="1" dirty="0">
                <a:solidFill>
                  <a:prstClr val="black"/>
                </a:solidFill>
                <a:latin typeface="Arial" panose="020B0604020202020204" pitchFamily="34" charset="0"/>
                <a:ea typeface="+mn-ea"/>
                <a:cs typeface="Arial" panose="020B0604020202020204" pitchFamily="34" charset="0"/>
              </a:rPr>
              <a:t>Initiatives</a:t>
            </a:r>
            <a:r>
              <a:rPr lang="en-ZA" sz="2000" dirty="0">
                <a:solidFill>
                  <a:prstClr val="black"/>
                </a:solidFill>
                <a:latin typeface="Arial" panose="020B0604020202020204" pitchFamily="34" charset="0"/>
                <a:ea typeface="+mn-ea"/>
                <a:cs typeface="Arial" panose="020B0604020202020204" pitchFamily="34" charset="0"/>
              </a:rPr>
              <a:t>, including </a:t>
            </a:r>
            <a:r>
              <a:rPr lang="en-ZA" sz="2000" b="1" dirty="0">
                <a:solidFill>
                  <a:prstClr val="black"/>
                </a:solidFill>
                <a:latin typeface="Arial" panose="020B0604020202020204" pitchFamily="34" charset="0"/>
                <a:ea typeface="+mn-ea"/>
                <a:cs typeface="Arial" panose="020B0604020202020204" pitchFamily="34" charset="0"/>
              </a:rPr>
              <a:t>awareness-raising campaigns </a:t>
            </a:r>
            <a:r>
              <a:rPr lang="en-ZA" sz="2000" dirty="0">
                <a:solidFill>
                  <a:prstClr val="black"/>
                </a:solidFill>
                <a:latin typeface="Arial" panose="020B0604020202020204" pitchFamily="34" charset="0"/>
                <a:ea typeface="+mn-ea"/>
                <a:cs typeface="Arial" panose="020B0604020202020204" pitchFamily="34" charset="0"/>
              </a:rPr>
              <a:t>are undertaken.</a:t>
            </a:r>
          </a:p>
          <a:p>
            <a:pPr marL="714375" indent="-352425" eaLnBrk="1" hangingPunct="1">
              <a:buFont typeface="Arial" charset="0"/>
              <a:buNone/>
            </a:pPr>
            <a:endParaRPr lang="en-GB" altLang="en-US" sz="2000" dirty="0">
              <a:solidFill>
                <a:srgbClr val="404040"/>
              </a:solidFill>
              <a:latin typeface="Arial" charset="0"/>
              <a:ea typeface="ＭＳ Ｐゴシック" charset="-128"/>
            </a:endParaRPr>
          </a:p>
        </p:txBody>
      </p:sp>
      <p:sp>
        <p:nvSpPr>
          <p:cNvPr id="3" name="Slide Number Placeholder 2"/>
          <p:cNvSpPr>
            <a:spLocks noGrp="1"/>
          </p:cNvSpPr>
          <p:nvPr>
            <p:ph type="sldNum" sz="quarter" idx="12"/>
          </p:nvPr>
        </p:nvSpPr>
        <p:spPr/>
        <p:txBody>
          <a:bodyPr/>
          <a:lstStyle/>
          <a:p>
            <a:pPr>
              <a:defRPr/>
            </a:pPr>
            <a:fld id="{8CEAC414-3863-0A4F-922A-7C0CD46505DF}" type="slidenum">
              <a:rPr lang="en-US" altLang="en-US" smtClean="0"/>
              <a:pPr>
                <a:defRPr/>
              </a:pPr>
              <a:t>9</a:t>
            </a:fld>
            <a:endParaRPr lang="en-US" altLang="en-US" dirty="0"/>
          </a:p>
        </p:txBody>
      </p:sp>
    </p:spTree>
    <p:extLst>
      <p:ext uri="{BB962C8B-B14F-4D97-AF65-F5344CB8AC3E}">
        <p14:creationId xmlns:p14="http://schemas.microsoft.com/office/powerpoint/2010/main" val="2084354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1403</TotalTime>
  <Words>5482</Words>
  <Application>Microsoft Office PowerPoint</Application>
  <PresentationFormat>On-screen Show (4:3)</PresentationFormat>
  <Paragraphs>620</Paragraphs>
  <Slides>57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57</vt:i4>
      </vt:variant>
    </vt:vector>
  </HeadingPairs>
  <TitlesOfParts>
    <vt:vector size="66" baseType="lpstr">
      <vt:lpstr>ＭＳ Ｐゴシック</vt:lpstr>
      <vt:lpstr>Arial</vt:lpstr>
      <vt:lpstr>Arial Bold</vt:lpstr>
      <vt:lpstr>Calibri</vt:lpstr>
      <vt:lpstr>Courier New</vt:lpstr>
      <vt:lpstr>Times New Roman</vt:lpstr>
      <vt:lpstr>Wingdings</vt:lpstr>
      <vt:lpstr>Wingdings 2</vt:lpstr>
      <vt:lpstr>Office Theme</vt:lpstr>
      <vt:lpstr>PowerPoint Presentation</vt:lpstr>
      <vt:lpstr>Presentation outline</vt:lpstr>
      <vt:lpstr>ILO Convention 190 concerning violence &amp; harassment in the world of work </vt:lpstr>
      <vt:lpstr>Definition of Violence &amp; Harassment</vt:lpstr>
      <vt:lpstr>Scope of the convention</vt:lpstr>
      <vt:lpstr>Application of the convention</vt:lpstr>
      <vt:lpstr>Protection and prevention</vt:lpstr>
      <vt:lpstr>Enforcement and remedies</vt:lpstr>
      <vt:lpstr>Guidance, training and awareness raising </vt:lpstr>
      <vt:lpstr>South Africa (SA)’s Laws on  the elimination of violence and harassment</vt:lpstr>
      <vt:lpstr>SA’s Constitution</vt:lpstr>
      <vt:lpstr> Other statutes addressing violence and harassment  </vt:lpstr>
      <vt:lpstr>Labour Laws on Violence and Harassment </vt:lpstr>
      <vt:lpstr>EEA codes of good practice </vt:lpstr>
      <vt:lpstr>LRA &amp; OHSA</vt:lpstr>
      <vt:lpstr>EEA DRAFT CODE OF GOOD PRACTICE ON THE PREVENTION AND ELIMINATION OF HARASSMENT IN THE WORKPLACE</vt:lpstr>
      <vt:lpstr>Objectives of the Draft Code</vt:lpstr>
      <vt:lpstr>Application of the Draft Code</vt:lpstr>
      <vt:lpstr>Application of the Draft Code Cont…</vt:lpstr>
      <vt:lpstr>Legal framework</vt:lpstr>
      <vt:lpstr>Legal framework Cont…</vt:lpstr>
      <vt:lpstr>SUBSTANTIVE ISSUES</vt:lpstr>
      <vt:lpstr>Harassment</vt:lpstr>
      <vt:lpstr>Harassment Cont…</vt:lpstr>
      <vt:lpstr>Unwanted conduct</vt:lpstr>
      <vt:lpstr>Repeated or serious conduct</vt:lpstr>
      <vt:lpstr>Repeated or serious conduct Cont…</vt:lpstr>
      <vt:lpstr> Hostile work environment </vt:lpstr>
      <vt:lpstr> Types of harassment  </vt:lpstr>
      <vt:lpstr> Types of harassment Cont… </vt:lpstr>
      <vt:lpstr> Types of harassment Cont… </vt:lpstr>
      <vt:lpstr>Sexual harassment </vt:lpstr>
      <vt:lpstr> Sexual harassment Cont… Nature and extent of the conduct </vt:lpstr>
      <vt:lpstr> Sexual harassment Cont… </vt:lpstr>
      <vt:lpstr> Sexual harassment Cont… </vt:lpstr>
      <vt:lpstr> Racial, ethnic or social origin harassment </vt:lpstr>
      <vt:lpstr>Forms of racial harassment </vt:lpstr>
      <vt:lpstr>Factors to be considered in Racial Harassment</vt:lpstr>
      <vt:lpstr>Test to be applied for Racial Harassment</vt:lpstr>
      <vt:lpstr>PROCEDURAL ISSUES</vt:lpstr>
      <vt:lpstr> Guiding principles on the prevention, elimination and management of harassment </vt:lpstr>
      <vt:lpstr> Harassment policies  </vt:lpstr>
      <vt:lpstr> Harassment policies Cont… </vt:lpstr>
      <vt:lpstr>  Reporting harassment Cont…   </vt:lpstr>
      <vt:lpstr>  Obligations of the employer   </vt:lpstr>
      <vt:lpstr> Advice and assistance </vt:lpstr>
      <vt:lpstr> Advising the complainant of workplace procedures to deal with harassment   </vt:lpstr>
      <vt:lpstr>   Informal procedures   </vt:lpstr>
      <vt:lpstr> Formal procedure </vt:lpstr>
      <vt:lpstr> Disciplinary sanctions </vt:lpstr>
      <vt:lpstr>  Confidentiality   </vt:lpstr>
      <vt:lpstr> Additional sick leave </vt:lpstr>
      <vt:lpstr> Information and education in Draft Code </vt:lpstr>
      <vt:lpstr>DEL’s Advocacy campaigns on violence and harassment</vt:lpstr>
      <vt:lpstr>DEL’s Inspection &amp; Enforcement measures</vt:lpstr>
      <vt:lpstr>Way forward</vt:lpstr>
      <vt:lpstr>PowerPoint Presentation</vt:lpstr>
    </vt:vector>
  </TitlesOfParts>
  <Company>Dept Labour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CHIEF DIRECTORATE OF COMMUNICATION</dc:title>
  <dc:creator>..</dc:creator>
  <cp:lastModifiedBy>Zolani Sakasa</cp:lastModifiedBy>
  <cp:revision>98</cp:revision>
  <cp:lastPrinted>2019-08-30T13:38:47Z</cp:lastPrinted>
  <dcterms:created xsi:type="dcterms:W3CDTF">2011-10-12T13:20:57Z</dcterms:created>
  <dcterms:modified xsi:type="dcterms:W3CDTF">2021-06-25T17:44:13Z</dcterms:modified>
</cp:coreProperties>
</file>