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49"/>
  </p:notesMasterIdLst>
  <p:sldIdLst>
    <p:sldId id="256" r:id="rId2"/>
    <p:sldId id="279" r:id="rId3"/>
    <p:sldId id="341" r:id="rId4"/>
    <p:sldId id="273" r:id="rId5"/>
    <p:sldId id="327" r:id="rId6"/>
    <p:sldId id="328" r:id="rId7"/>
    <p:sldId id="329" r:id="rId8"/>
    <p:sldId id="280" r:id="rId9"/>
    <p:sldId id="324" r:id="rId10"/>
    <p:sldId id="326" r:id="rId11"/>
    <p:sldId id="288" r:id="rId12"/>
    <p:sldId id="289" r:id="rId13"/>
    <p:sldId id="290" r:id="rId14"/>
    <p:sldId id="291" r:id="rId15"/>
    <p:sldId id="298" r:id="rId16"/>
    <p:sldId id="299" r:id="rId17"/>
    <p:sldId id="300" r:id="rId18"/>
    <p:sldId id="301" r:id="rId19"/>
    <p:sldId id="302" r:id="rId20"/>
    <p:sldId id="303" r:id="rId21"/>
    <p:sldId id="304" r:id="rId22"/>
    <p:sldId id="305" r:id="rId23"/>
    <p:sldId id="306" r:id="rId24"/>
    <p:sldId id="307" r:id="rId25"/>
    <p:sldId id="308" r:id="rId26"/>
    <p:sldId id="309" r:id="rId27"/>
    <p:sldId id="310" r:id="rId28"/>
    <p:sldId id="311" r:id="rId29"/>
    <p:sldId id="312" r:id="rId30"/>
    <p:sldId id="313" r:id="rId31"/>
    <p:sldId id="314" r:id="rId32"/>
    <p:sldId id="315" r:id="rId33"/>
    <p:sldId id="316" r:id="rId34"/>
    <p:sldId id="318" r:id="rId35"/>
    <p:sldId id="330" r:id="rId36"/>
    <p:sldId id="331" r:id="rId37"/>
    <p:sldId id="332" r:id="rId38"/>
    <p:sldId id="333" r:id="rId39"/>
    <p:sldId id="334" r:id="rId40"/>
    <p:sldId id="335" r:id="rId41"/>
    <p:sldId id="336" r:id="rId42"/>
    <p:sldId id="337" r:id="rId43"/>
    <p:sldId id="338" r:id="rId44"/>
    <p:sldId id="339" r:id="rId45"/>
    <p:sldId id="340" r:id="rId46"/>
    <p:sldId id="342" r:id="rId47"/>
    <p:sldId id="259" r:id="rId48"/>
  </p:sldIdLst>
  <p:sldSz cx="12192000" cy="6858000"/>
  <p:notesSz cx="6858000" cy="9144000"/>
  <p:embeddedFontLst>
    <p:embeddedFont>
      <p:font typeface="SimSun" panose="02010600030101010101" pitchFamily="2" charset="-122"/>
      <p:regular r:id="rId50"/>
    </p:embeddedFont>
    <p:embeddedFont>
      <p:font typeface="Calibri" panose="020F0502020204030204" pitchFamily="34" charset="0"/>
      <p:regular r:id="rId51"/>
      <p:bold r:id="rId52"/>
      <p:italic r:id="rId53"/>
      <p:boldItalic r:id="rId54"/>
    </p:embeddedFont>
    <p:embeddedFont>
      <p:font typeface="Gill Sans MT" panose="020B0502020104020203" pitchFamily="34" charset="0"/>
      <p:regular r:id="rId55"/>
      <p:bold r:id="rId56"/>
      <p:italic r:id="rId57"/>
      <p:boldItalic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95" autoAdjust="0"/>
    <p:restoredTop sz="96327"/>
  </p:normalViewPr>
  <p:slideViewPr>
    <p:cSldViewPr snapToGrid="0" snapToObjects="1">
      <p:cViewPr varScale="1">
        <p:scale>
          <a:sx n="73" d="100"/>
          <a:sy n="73" d="100"/>
        </p:scale>
        <p:origin x="32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5380A9-E005-48A3-8BC2-1DE475E3BAAD}"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94614-0F37-4A5A-BAD3-8631A0730B28}" type="slidenum">
              <a:rPr lang="en-US" smtClean="0"/>
              <a:t>‹#›</a:t>
            </a:fld>
            <a:endParaRPr lang="en-US"/>
          </a:p>
        </p:txBody>
      </p:sp>
    </p:spTree>
    <p:extLst>
      <p:ext uri="{BB962C8B-B14F-4D97-AF65-F5344CB8AC3E}">
        <p14:creationId xmlns:p14="http://schemas.microsoft.com/office/powerpoint/2010/main" val="681667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2ECC0C-510C-5E48-AF0D-A97BF27AD213}"/>
              </a:ext>
            </a:extLst>
          </p:cNvPr>
          <p:cNvPicPr>
            <a:picLocks noChangeAspect="1"/>
          </p:cNvPicPr>
          <p:nvPr userDrawn="1"/>
        </p:nvPicPr>
        <p:blipFill>
          <a:blip r:embed="rId2"/>
          <a:srcRect/>
          <a:stretch/>
        </p:blipFill>
        <p:spPr>
          <a:xfrm>
            <a:off x="0" y="0"/>
            <a:ext cx="12192000" cy="6858000"/>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2744723" y="2404111"/>
            <a:ext cx="6702552" cy="2717801"/>
          </a:xfrm>
          <a:prstGeom prst="rect">
            <a:avLst/>
          </a:prstGeom>
          <a:noFill/>
        </p:spPr>
        <p:txBody>
          <a:bodyPr anchor="ctr"/>
          <a:lstStyle>
            <a:lvl1pPr algn="ctr">
              <a:lnSpc>
                <a:spcPts val="4200"/>
              </a:lnSpc>
              <a:buNone/>
              <a:defRPr sz="30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PRESENTATION TITLE</a:t>
            </a:r>
          </a:p>
        </p:txBody>
      </p:sp>
      <p:sp>
        <p:nvSpPr>
          <p:cNvPr id="26" name="Text Placeholder 25">
            <a:extLst>
              <a:ext uri="{FF2B5EF4-FFF2-40B4-BE49-F238E27FC236}">
                <a16:creationId xmlns:a16="http://schemas.microsoft.com/office/drawing/2014/main" id="{75E4678B-EFFA-9A45-B059-056813AE3EE2}"/>
              </a:ext>
            </a:extLst>
          </p:cNvPr>
          <p:cNvSpPr>
            <a:spLocks noGrp="1"/>
          </p:cNvSpPr>
          <p:nvPr>
            <p:ph type="body" sz="quarter" idx="15" hasCustomPrompt="1"/>
          </p:nvPr>
        </p:nvSpPr>
        <p:spPr>
          <a:xfrm>
            <a:off x="1627237" y="6190743"/>
            <a:ext cx="8937523" cy="310203"/>
          </a:xfrm>
          <a:prstGeom prst="rect">
            <a:avLst/>
          </a:prstGeom>
        </p:spPr>
        <p:txBody>
          <a:bodyPr/>
          <a:lstStyle>
            <a:lvl1pPr algn="ctr">
              <a:buNone/>
              <a:defRPr sz="1800" b="0" i="0" u="none">
                <a:solidFill>
                  <a:schemeClr val="tx1">
                    <a:lumMod val="65000"/>
                    <a:lumOff val="35000"/>
                  </a:schemeClr>
                </a:solidFill>
                <a:latin typeface="Gill Sans MT" panose="020B0502020104020203" pitchFamily="34" charset="77"/>
              </a:defRPr>
            </a:lvl1pPr>
          </a:lstStyle>
          <a:p>
            <a:pPr lvl="0"/>
            <a:r>
              <a:rPr lang="en-GB" dirty="0"/>
              <a:t>To Whom | Presenter Name | Date</a:t>
            </a:r>
          </a:p>
        </p:txBody>
      </p:sp>
      <p:sp>
        <p:nvSpPr>
          <p:cNvPr id="2" name="Rectangle 1">
            <a:extLst>
              <a:ext uri="{FF2B5EF4-FFF2-40B4-BE49-F238E27FC236}">
                <a16:creationId xmlns:a16="http://schemas.microsoft.com/office/drawing/2014/main" id="{BDC7DC0A-433A-2342-8CAE-E6896B2F6715}"/>
              </a:ext>
            </a:extLst>
          </p:cNvPr>
          <p:cNvSpPr/>
          <p:nvPr userDrawn="1"/>
        </p:nvSpPr>
        <p:spPr>
          <a:xfrm>
            <a:off x="0" y="234458"/>
            <a:ext cx="12192000" cy="1667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80B3B4D-4090-41A3-BAF7-4F8AA0BBD52D}"/>
              </a:ext>
            </a:extLst>
          </p:cNvPr>
          <p:cNvPicPr>
            <a:picLocks noChangeAspect="1"/>
          </p:cNvPicPr>
          <p:nvPr userDrawn="1"/>
        </p:nvPicPr>
        <p:blipFill>
          <a:blip r:embed="rId3"/>
          <a:srcRect/>
          <a:stretch/>
        </p:blipFill>
        <p:spPr>
          <a:xfrm>
            <a:off x="4250489" y="384487"/>
            <a:ext cx="3691021" cy="1346659"/>
          </a:xfrm>
          <a:prstGeom prst="rect">
            <a:avLst/>
          </a:prstGeom>
        </p:spPr>
      </p:pic>
      <p:sp>
        <p:nvSpPr>
          <p:cNvPr id="4" name="Rectangle 3">
            <a:extLst>
              <a:ext uri="{FF2B5EF4-FFF2-40B4-BE49-F238E27FC236}">
                <a16:creationId xmlns:a16="http://schemas.microsoft.com/office/drawing/2014/main" id="{CA29908D-0E62-A847-8B5F-A0EB92922742}"/>
              </a:ext>
            </a:extLst>
          </p:cNvPr>
          <p:cNvSpPr/>
          <p:nvPr userDrawn="1"/>
        </p:nvSpPr>
        <p:spPr>
          <a:xfrm>
            <a:off x="0" y="6757416"/>
            <a:ext cx="12192000" cy="1005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44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7B3AC2E-1437-0F4A-B6D9-C73A1B4AB017}"/>
              </a:ext>
            </a:extLst>
          </p:cNvPr>
          <p:cNvPicPr>
            <a:picLocks noChangeAspect="1"/>
          </p:cNvPicPr>
          <p:nvPr userDrawn="1"/>
        </p:nvPicPr>
        <p:blipFill>
          <a:blip r:embed="rId2"/>
          <a:srcRect l="4002" r="4002"/>
          <a:stretch/>
        </p:blipFill>
        <p:spPr>
          <a:xfrm>
            <a:off x="0" y="0"/>
            <a:ext cx="12192000" cy="681037"/>
          </a:xfrm>
          <a:prstGeom prst="rect">
            <a:avLst/>
          </a:prstGeom>
        </p:spPr>
      </p:pic>
      <p:sp>
        <p:nvSpPr>
          <p:cNvPr id="2" name="Title 1">
            <a:extLst>
              <a:ext uri="{FF2B5EF4-FFF2-40B4-BE49-F238E27FC236}">
                <a16:creationId xmlns:a16="http://schemas.microsoft.com/office/drawing/2014/main" id="{B9BB9720-9CF0-9642-834C-C41C9539A4A4}"/>
              </a:ext>
            </a:extLst>
          </p:cNvPr>
          <p:cNvSpPr>
            <a:spLocks noGrp="1"/>
          </p:cNvSpPr>
          <p:nvPr>
            <p:ph type="title" hasCustomPrompt="1"/>
          </p:nvPr>
        </p:nvSpPr>
        <p:spPr>
          <a:xfrm>
            <a:off x="731520" y="173460"/>
            <a:ext cx="10753344" cy="409925"/>
          </a:xfrm>
          <a:prstGeom prst="rect">
            <a:avLst/>
          </a:prstGeom>
        </p:spPr>
        <p:txBody>
          <a:bodyPr/>
          <a:lstStyle>
            <a:lvl1pPr algn="ctr">
              <a:defRPr sz="2400" b="0" i="0" cap="all" baseline="0">
                <a:solidFill>
                  <a:schemeClr val="tx1">
                    <a:lumMod val="75000"/>
                    <a:lumOff val="25000"/>
                  </a:schemeClr>
                </a:solidFill>
                <a:latin typeface="Gill Sans MT" panose="020B0502020104020203" pitchFamily="34" charset="77"/>
              </a:defRPr>
            </a:lvl1pPr>
          </a:lstStyle>
          <a:p>
            <a:r>
              <a:rPr lang="en-GB" dirty="0"/>
              <a:t>Click to ADD title</a:t>
            </a:r>
            <a:endParaRPr lang="en-US" dirty="0"/>
          </a:p>
        </p:txBody>
      </p:sp>
      <p:sp>
        <p:nvSpPr>
          <p:cNvPr id="9" name="Content Placeholder 3">
            <a:extLst>
              <a:ext uri="{FF2B5EF4-FFF2-40B4-BE49-F238E27FC236}">
                <a16:creationId xmlns:a16="http://schemas.microsoft.com/office/drawing/2014/main" id="{EE9D14CF-1D0B-4A2E-9E66-9A10386040A2}"/>
              </a:ext>
            </a:extLst>
          </p:cNvPr>
          <p:cNvSpPr>
            <a:spLocks noGrp="1"/>
          </p:cNvSpPr>
          <p:nvPr>
            <p:ph sz="half" idx="2" hasCustomPrompt="1"/>
          </p:nvPr>
        </p:nvSpPr>
        <p:spPr>
          <a:xfrm>
            <a:off x="731520" y="2608783"/>
            <a:ext cx="10753344" cy="3433704"/>
          </a:xfrm>
          <a:prstGeom prst="rect">
            <a:avLst/>
          </a:prstGeom>
        </p:spPr>
        <p:txBody>
          <a:bodyPr/>
          <a:lstStyle>
            <a:lvl1pPr>
              <a:defRPr sz="1800"/>
            </a:lvl1pPr>
            <a:lvl2pPr>
              <a:defRPr sz="1800"/>
            </a:lvl2pPr>
            <a:lvl3pPr>
              <a:defRPr sz="1800"/>
            </a:lvl3pPr>
          </a:lstStyle>
          <a:p>
            <a:pPr lvl="0"/>
            <a:r>
              <a:rPr lang="en-GB" dirty="0"/>
              <a:t>Point 1</a:t>
            </a:r>
          </a:p>
          <a:p>
            <a:pPr lvl="1"/>
            <a:r>
              <a:rPr lang="en-GB" dirty="0"/>
              <a:t>Point 2</a:t>
            </a:r>
          </a:p>
          <a:p>
            <a:pPr lvl="2"/>
            <a:r>
              <a:rPr lang="en-GB" dirty="0"/>
              <a:t>Point 3</a:t>
            </a:r>
          </a:p>
        </p:txBody>
      </p:sp>
      <p:sp>
        <p:nvSpPr>
          <p:cNvPr id="7" name="Content Placeholder 3">
            <a:extLst>
              <a:ext uri="{FF2B5EF4-FFF2-40B4-BE49-F238E27FC236}">
                <a16:creationId xmlns:a16="http://schemas.microsoft.com/office/drawing/2014/main" id="{45CE0E68-3BC4-FB49-A7D8-C9752D8C9402}"/>
              </a:ext>
            </a:extLst>
          </p:cNvPr>
          <p:cNvSpPr>
            <a:spLocks noGrp="1"/>
          </p:cNvSpPr>
          <p:nvPr>
            <p:ph sz="half" idx="10" hasCustomPrompt="1"/>
          </p:nvPr>
        </p:nvSpPr>
        <p:spPr>
          <a:xfrm>
            <a:off x="731520" y="930587"/>
            <a:ext cx="10753344" cy="1547437"/>
          </a:xfrm>
          <a:prstGeom prst="rect">
            <a:avLst/>
          </a:prstGeom>
        </p:spPr>
        <p:txBody>
          <a:bodyPr/>
          <a:lstStyle>
            <a:lvl1pPr>
              <a:buNone/>
              <a:defRPr sz="2000"/>
            </a:lvl1pPr>
            <a:lvl2pPr>
              <a:defRPr sz="1800"/>
            </a:lvl2pPr>
            <a:lvl3pPr>
              <a:defRPr sz="1800"/>
            </a:lvl3pPr>
          </a:lstStyle>
          <a:p>
            <a:pPr lvl="0"/>
            <a:r>
              <a:rPr lang="en-GB" dirty="0"/>
              <a:t>Body text</a:t>
            </a:r>
          </a:p>
        </p:txBody>
      </p:sp>
      <p:sp>
        <p:nvSpPr>
          <p:cNvPr id="8" name="Slide Number Placeholder 11">
            <a:extLst>
              <a:ext uri="{FF2B5EF4-FFF2-40B4-BE49-F238E27FC236}">
                <a16:creationId xmlns:a16="http://schemas.microsoft.com/office/drawing/2014/main" id="{7BB72711-4F9F-6041-8A85-B061F1D7CC50}"/>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10" name="Picture 9">
            <a:extLst>
              <a:ext uri="{FF2B5EF4-FFF2-40B4-BE49-F238E27FC236}">
                <a16:creationId xmlns:a16="http://schemas.microsoft.com/office/drawing/2014/main" id="{790F1560-8196-F649-971B-AF11839923E0}"/>
              </a:ext>
            </a:extLst>
          </p:cNvPr>
          <p:cNvPicPr>
            <a:picLocks noChangeAspect="1"/>
          </p:cNvPicPr>
          <p:nvPr userDrawn="1"/>
        </p:nvPicPr>
        <p:blipFill>
          <a:blip r:embed="rId3"/>
          <a:srcRect/>
          <a:stretch/>
        </p:blipFill>
        <p:spPr>
          <a:xfrm>
            <a:off x="498684" y="6231071"/>
            <a:ext cx="1503852" cy="548677"/>
          </a:xfrm>
          <a:prstGeom prst="rect">
            <a:avLst/>
          </a:prstGeom>
        </p:spPr>
      </p:pic>
      <p:pic>
        <p:nvPicPr>
          <p:cNvPr id="11" name="Picture 10">
            <a:extLst>
              <a:ext uri="{FF2B5EF4-FFF2-40B4-BE49-F238E27FC236}">
                <a16:creationId xmlns:a16="http://schemas.microsoft.com/office/drawing/2014/main" id="{B25D9C0C-770C-7449-82A6-F7276E8DFAF9}"/>
              </a:ext>
            </a:extLst>
          </p:cNvPr>
          <p:cNvPicPr>
            <a:picLocks noChangeAspect="1"/>
          </p:cNvPicPr>
          <p:nvPr userDrawn="1"/>
        </p:nvPicPr>
        <p:blipFill>
          <a:blip r:embed="rId4"/>
          <a:srcRect/>
          <a:stretch/>
        </p:blipFill>
        <p:spPr>
          <a:xfrm>
            <a:off x="10991088" y="6243176"/>
            <a:ext cx="553284" cy="496587"/>
          </a:xfrm>
          <a:prstGeom prst="rect">
            <a:avLst/>
          </a:prstGeom>
        </p:spPr>
      </p:pic>
    </p:spTree>
    <p:extLst>
      <p:ext uri="{BB962C8B-B14F-4D97-AF65-F5344CB8AC3E}">
        <p14:creationId xmlns:p14="http://schemas.microsoft.com/office/powerpoint/2010/main" val="491731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D110688-23E1-5240-B9BC-D4EC2A51F285}"/>
              </a:ext>
            </a:extLst>
          </p:cNvPr>
          <p:cNvPicPr>
            <a:picLocks noChangeAspect="1"/>
          </p:cNvPicPr>
          <p:nvPr userDrawn="1"/>
        </p:nvPicPr>
        <p:blipFill rotWithShape="1">
          <a:blip r:embed="rId2"/>
          <a:srcRect t="-439" b="11507"/>
          <a:stretch/>
        </p:blipFill>
        <p:spPr>
          <a:xfrm>
            <a:off x="15631" y="0"/>
            <a:ext cx="12192000" cy="6092328"/>
          </a:xfrm>
          <a:prstGeom prst="rect">
            <a:avLst/>
          </a:prstGeom>
        </p:spPr>
      </p:pic>
      <p:sp>
        <p:nvSpPr>
          <p:cNvPr id="20" name="Text Placeholder 19">
            <a:extLst>
              <a:ext uri="{FF2B5EF4-FFF2-40B4-BE49-F238E27FC236}">
                <a16:creationId xmlns:a16="http://schemas.microsoft.com/office/drawing/2014/main" id="{18A5A4AE-3708-D54B-9903-5205548851A9}"/>
              </a:ext>
            </a:extLst>
          </p:cNvPr>
          <p:cNvSpPr>
            <a:spLocks noGrp="1"/>
          </p:cNvSpPr>
          <p:nvPr>
            <p:ph type="body" sz="quarter" idx="13" hasCustomPrompt="1"/>
          </p:nvPr>
        </p:nvSpPr>
        <p:spPr>
          <a:xfrm>
            <a:off x="2002535" y="2865439"/>
            <a:ext cx="8494777" cy="589858"/>
          </a:xfrm>
          <a:prstGeom prst="rect">
            <a:avLst/>
          </a:prstGeom>
        </p:spPr>
        <p:txBody>
          <a:bodyPr/>
          <a:lstStyle>
            <a:lvl1pPr algn="ctr">
              <a:buNone/>
              <a:defRPr sz="3200" b="1" i="0" u="none">
                <a:solidFill>
                  <a:schemeClr val="accent2"/>
                </a:solidFill>
                <a:latin typeface="Gill Sans MT" panose="020B0502020104020203" pitchFamily="34" charset="77"/>
              </a:defRPr>
            </a:lvl1pPr>
            <a:lvl2pPr>
              <a:buNone/>
              <a:defRPr>
                <a:latin typeface="Gill Sans MT" panose="020B0502020104020203" pitchFamily="34" charset="77"/>
              </a:defRPr>
            </a:lvl2pPr>
            <a:lvl3pPr>
              <a:buNone/>
              <a:defRPr>
                <a:latin typeface="Gill Sans MT" panose="020B0502020104020203" pitchFamily="34" charset="77"/>
              </a:defRPr>
            </a:lvl3pPr>
            <a:lvl4pPr>
              <a:buNone/>
              <a:defRPr>
                <a:latin typeface="Gill Sans MT" panose="020B0502020104020203" pitchFamily="34" charset="77"/>
              </a:defRPr>
            </a:lvl4pPr>
            <a:lvl5pPr>
              <a:buNone/>
              <a:defRPr>
                <a:latin typeface="Gill Sans MT" panose="020B0502020104020203" pitchFamily="34" charset="77"/>
              </a:defRPr>
            </a:lvl5pPr>
          </a:lstStyle>
          <a:p>
            <a:pPr lvl="0"/>
            <a:r>
              <a:rPr lang="en-GB" dirty="0"/>
              <a:t>ADD SECTION BREAK TITLE</a:t>
            </a:r>
          </a:p>
          <a:p>
            <a:pPr lvl="1"/>
            <a:endParaRPr lang="en-US" dirty="0"/>
          </a:p>
        </p:txBody>
      </p:sp>
      <p:sp>
        <p:nvSpPr>
          <p:cNvPr id="16" name="Slide Number Placeholder 11">
            <a:extLst>
              <a:ext uri="{FF2B5EF4-FFF2-40B4-BE49-F238E27FC236}">
                <a16:creationId xmlns:a16="http://schemas.microsoft.com/office/drawing/2014/main" id="{B23F1392-F971-134D-9E73-C2BA4982FFE7}"/>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8" name="Picture 7">
            <a:extLst>
              <a:ext uri="{FF2B5EF4-FFF2-40B4-BE49-F238E27FC236}">
                <a16:creationId xmlns:a16="http://schemas.microsoft.com/office/drawing/2014/main" id="{C96C399F-5629-8247-A198-7FB3283E8589}"/>
              </a:ext>
            </a:extLst>
          </p:cNvPr>
          <p:cNvPicPr>
            <a:picLocks noChangeAspect="1"/>
          </p:cNvPicPr>
          <p:nvPr userDrawn="1"/>
        </p:nvPicPr>
        <p:blipFill>
          <a:blip r:embed="rId3"/>
          <a:srcRect/>
          <a:stretch/>
        </p:blipFill>
        <p:spPr>
          <a:xfrm>
            <a:off x="498684" y="6231071"/>
            <a:ext cx="1503852" cy="548677"/>
          </a:xfrm>
          <a:prstGeom prst="rect">
            <a:avLst/>
          </a:prstGeom>
        </p:spPr>
      </p:pic>
      <p:pic>
        <p:nvPicPr>
          <p:cNvPr id="11" name="Picture 10">
            <a:extLst>
              <a:ext uri="{FF2B5EF4-FFF2-40B4-BE49-F238E27FC236}">
                <a16:creationId xmlns:a16="http://schemas.microsoft.com/office/drawing/2014/main" id="{A2033DEE-4368-F643-BA4A-DDCDC70A054B}"/>
              </a:ext>
            </a:extLst>
          </p:cNvPr>
          <p:cNvPicPr>
            <a:picLocks noChangeAspect="1"/>
          </p:cNvPicPr>
          <p:nvPr userDrawn="1"/>
        </p:nvPicPr>
        <p:blipFill>
          <a:blip r:embed="rId4"/>
          <a:srcRect/>
          <a:stretch/>
        </p:blipFill>
        <p:spPr>
          <a:xfrm>
            <a:off x="10991088" y="6243176"/>
            <a:ext cx="553284" cy="496587"/>
          </a:xfrm>
          <a:prstGeom prst="rect">
            <a:avLst/>
          </a:prstGeom>
        </p:spPr>
      </p:pic>
      <p:sp>
        <p:nvSpPr>
          <p:cNvPr id="9" name="Rectangle 8">
            <a:extLst>
              <a:ext uri="{FF2B5EF4-FFF2-40B4-BE49-F238E27FC236}">
                <a16:creationId xmlns:a16="http://schemas.microsoft.com/office/drawing/2014/main" id="{BEFF8553-9F38-3243-A11C-5BD6E90A9520}"/>
              </a:ext>
            </a:extLst>
          </p:cNvPr>
          <p:cNvSpPr/>
          <p:nvPr userDrawn="1"/>
        </p:nvSpPr>
        <p:spPr>
          <a:xfrm>
            <a:off x="0" y="6071616"/>
            <a:ext cx="12192000" cy="7316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969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2A62A-54B5-F747-81FE-566FD9A0B3B3}"/>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11">
            <a:extLst>
              <a:ext uri="{FF2B5EF4-FFF2-40B4-BE49-F238E27FC236}">
                <a16:creationId xmlns:a16="http://schemas.microsoft.com/office/drawing/2014/main" id="{56092EB7-30A9-2C4D-9313-5C877B882AE6}"/>
              </a:ext>
            </a:extLst>
          </p:cNvPr>
          <p:cNvSpPr txBox="1">
            <a:spLocks/>
          </p:cNvSpPr>
          <p:nvPr userDrawn="1"/>
        </p:nvSpPr>
        <p:spPr>
          <a:xfrm>
            <a:off x="4724400" y="6356350"/>
            <a:ext cx="2743200" cy="365125"/>
          </a:xfrm>
          <a:prstGeom prst="rect">
            <a:avLst/>
          </a:prstGeom>
        </p:spPr>
        <p:txBody>
          <a:bodyPr/>
          <a:lstStyle>
            <a:defPPr>
              <a:defRPr lang="en-US"/>
            </a:defPPr>
            <a:lvl1pPr marL="0" algn="ctr" defTabSz="914400" rtl="0" eaLnBrk="1" latinLnBrk="0" hangingPunct="1">
              <a:defRPr sz="14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E41146E-9C06-9F49-A71B-5E154561DE30}" type="slidenum">
              <a:rPr lang="en-US" smtClean="0"/>
              <a:pPr/>
              <a:t>‹#›</a:t>
            </a:fld>
            <a:endParaRPr lang="en-US" dirty="0"/>
          </a:p>
        </p:txBody>
      </p:sp>
      <p:pic>
        <p:nvPicPr>
          <p:cNvPr id="7" name="Picture 6">
            <a:extLst>
              <a:ext uri="{FF2B5EF4-FFF2-40B4-BE49-F238E27FC236}">
                <a16:creationId xmlns:a16="http://schemas.microsoft.com/office/drawing/2014/main" id="{878B98AF-38B6-114B-921A-C941744CCB8D}"/>
              </a:ext>
            </a:extLst>
          </p:cNvPr>
          <p:cNvPicPr>
            <a:picLocks noChangeAspect="1"/>
          </p:cNvPicPr>
          <p:nvPr userDrawn="1"/>
        </p:nvPicPr>
        <p:blipFill>
          <a:blip r:embed="rId3"/>
          <a:srcRect/>
          <a:stretch/>
        </p:blipFill>
        <p:spPr>
          <a:xfrm>
            <a:off x="498684" y="6231071"/>
            <a:ext cx="1503852" cy="548677"/>
          </a:xfrm>
          <a:prstGeom prst="rect">
            <a:avLst/>
          </a:prstGeom>
        </p:spPr>
      </p:pic>
      <p:pic>
        <p:nvPicPr>
          <p:cNvPr id="9" name="Picture 8">
            <a:extLst>
              <a:ext uri="{FF2B5EF4-FFF2-40B4-BE49-F238E27FC236}">
                <a16:creationId xmlns:a16="http://schemas.microsoft.com/office/drawing/2014/main" id="{634A8AB6-BDBD-4449-8A1E-92A1AC17EBD2}"/>
              </a:ext>
            </a:extLst>
          </p:cNvPr>
          <p:cNvPicPr>
            <a:picLocks noChangeAspect="1"/>
          </p:cNvPicPr>
          <p:nvPr userDrawn="1"/>
        </p:nvPicPr>
        <p:blipFill>
          <a:blip r:embed="rId4"/>
          <a:srcRect/>
          <a:stretch/>
        </p:blipFill>
        <p:spPr>
          <a:xfrm>
            <a:off x="10991088" y="6243176"/>
            <a:ext cx="553284" cy="496587"/>
          </a:xfrm>
          <a:prstGeom prst="rect">
            <a:avLst/>
          </a:prstGeom>
        </p:spPr>
      </p:pic>
      <p:sp>
        <p:nvSpPr>
          <p:cNvPr id="10" name="Rectangle 9">
            <a:extLst>
              <a:ext uri="{FF2B5EF4-FFF2-40B4-BE49-F238E27FC236}">
                <a16:creationId xmlns:a16="http://schemas.microsoft.com/office/drawing/2014/main" id="{AC7A4EAA-AE2A-D54C-9812-00F1CE8F3FC7}"/>
              </a:ext>
            </a:extLst>
          </p:cNvPr>
          <p:cNvSpPr/>
          <p:nvPr userDrawn="1"/>
        </p:nvSpPr>
        <p:spPr>
          <a:xfrm>
            <a:off x="0" y="6071616"/>
            <a:ext cx="12192000" cy="7316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46979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5295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830B48-FF5F-2142-85FA-42C298512FD5}"/>
              </a:ext>
            </a:extLst>
          </p:cNvPr>
          <p:cNvSpPr>
            <a:spLocks noGrp="1"/>
          </p:cNvSpPr>
          <p:nvPr>
            <p:ph type="body" sz="quarter" idx="13"/>
          </p:nvPr>
        </p:nvSpPr>
        <p:spPr>
          <a:xfrm>
            <a:off x="2264229" y="2360023"/>
            <a:ext cx="7480662" cy="2761889"/>
          </a:xfrm>
        </p:spPr>
        <p:txBody>
          <a:bodyPr/>
          <a:lstStyle/>
          <a:p>
            <a:r>
              <a:rPr lang="en-US" dirty="0"/>
              <a:t>PORFOLIO COMMITTEE BRIEFING</a:t>
            </a:r>
          </a:p>
          <a:p>
            <a:r>
              <a:rPr lang="en-US" dirty="0"/>
              <a:t>AGRARIAN REVOLUTION</a:t>
            </a:r>
          </a:p>
          <a:p>
            <a:r>
              <a:rPr lang="en-US" dirty="0"/>
              <a:t>28 June 2021</a:t>
            </a:r>
          </a:p>
        </p:txBody>
      </p:sp>
      <p:sp>
        <p:nvSpPr>
          <p:cNvPr id="3" name="Text Placeholder 2">
            <a:extLst>
              <a:ext uri="{FF2B5EF4-FFF2-40B4-BE49-F238E27FC236}">
                <a16:creationId xmlns:a16="http://schemas.microsoft.com/office/drawing/2014/main" id="{01C5AA13-8E2C-9444-B7CC-655BB11361C0}"/>
              </a:ext>
            </a:extLst>
          </p:cNvPr>
          <p:cNvSpPr>
            <a:spLocks noGrp="1"/>
          </p:cNvSpPr>
          <p:nvPr>
            <p:ph type="body" sz="quarter" idx="15"/>
          </p:nvPr>
        </p:nvSpPr>
        <p:spPr/>
        <p:txBody>
          <a:bodyPr/>
          <a:lstStyle/>
          <a:p>
            <a:r>
              <a:rPr lang="en-US" dirty="0"/>
              <a:t>CWP: </a:t>
            </a:r>
            <a:r>
              <a:rPr lang="en-US" dirty="0" err="1"/>
              <a:t>Mr</a:t>
            </a:r>
            <a:r>
              <a:rPr lang="en-US" dirty="0"/>
              <a:t> Litha Twaku / </a:t>
            </a:r>
            <a:r>
              <a:rPr lang="en-US" dirty="0" err="1"/>
              <a:t>Mr</a:t>
            </a:r>
            <a:r>
              <a:rPr lang="en-US"/>
              <a:t> Keotsetse </a:t>
            </a:r>
            <a:r>
              <a:rPr lang="en-US" dirty="0"/>
              <a:t>Matlhola</a:t>
            </a:r>
          </a:p>
        </p:txBody>
      </p:sp>
      <p:sp>
        <p:nvSpPr>
          <p:cNvPr id="5" name="Rectangle 4"/>
          <p:cNvSpPr/>
          <p:nvPr/>
        </p:nvSpPr>
        <p:spPr>
          <a:xfrm>
            <a:off x="3048000" y="1166843"/>
            <a:ext cx="6096000" cy="369332"/>
          </a:xfrm>
          <a:prstGeom prst="rect">
            <a:avLst/>
          </a:prstGeom>
        </p:spPr>
        <p:txBody>
          <a:bodyPr>
            <a:spAutoFit/>
          </a:bodyPr>
          <a:lstStyle/>
          <a:p>
            <a:r>
              <a:rPr lang="en-US" dirty="0">
                <a:solidFill>
                  <a:srgbClr val="000000"/>
                </a:solidFill>
                <a:latin typeface="Arial" panose="020B0604020202020204" pitchFamily="34" charset="0"/>
              </a:rPr>
              <a:t> </a:t>
            </a:r>
            <a:endParaRPr lang="en-US" dirty="0"/>
          </a:p>
        </p:txBody>
      </p:sp>
    </p:spTree>
    <p:extLst>
      <p:ext uri="{BB962C8B-B14F-4D97-AF65-F5344CB8AC3E}">
        <p14:creationId xmlns:p14="http://schemas.microsoft.com/office/powerpoint/2010/main" val="20988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4742688"/>
            <a:ext cx="10753344" cy="1299798"/>
          </a:xfrm>
        </p:spPr>
        <p:txBody>
          <a:bodyPr/>
          <a:lstStyle/>
          <a:p>
            <a:pPr marL="0" indent="0">
              <a:buNone/>
            </a:pPr>
            <a:r>
              <a:rPr lang="en-US" dirty="0"/>
              <a:t>Sustainability :</a:t>
            </a:r>
          </a:p>
          <a:p>
            <a:pPr algn="just">
              <a:buFont typeface="Wingdings" panose="05000000000000000000" pitchFamily="2" charset="2"/>
              <a:buChar char="§"/>
            </a:pPr>
            <a:r>
              <a:rPr lang="en-US" dirty="0"/>
              <a:t>The project is not yet complete and more funding to complete the project will be released during 2021/22 financial year. </a:t>
            </a:r>
          </a:p>
          <a:p>
            <a:pPr marL="0" indent="0" algn="just">
              <a:buNone/>
            </a:pPr>
            <a:endParaRPr lang="en-US" dirty="0"/>
          </a:p>
        </p:txBody>
      </p:sp>
      <p:sp>
        <p:nvSpPr>
          <p:cNvPr id="6" name="Content Placeholder 5"/>
          <p:cNvSpPr>
            <a:spLocks noGrp="1"/>
          </p:cNvSpPr>
          <p:nvPr>
            <p:ph sz="half" idx="10"/>
          </p:nvPr>
        </p:nvSpPr>
        <p:spPr>
          <a:xfrm>
            <a:off x="731520" y="930588"/>
            <a:ext cx="10753344" cy="3714564"/>
          </a:xfrm>
        </p:spPr>
        <p:txBody>
          <a:bodyPr/>
          <a:lstStyle/>
          <a:p>
            <a:r>
              <a:rPr lang="en-US" sz="1800" dirty="0"/>
              <a:t>Project Name:  Sheep Production Project (Hlubi Traditional Council)</a:t>
            </a:r>
          </a:p>
          <a:p>
            <a:pPr marL="0" indent="0" algn="just"/>
            <a:r>
              <a:rPr lang="en-US" sz="1800" u="sng" dirty="0"/>
              <a:t>Objective</a:t>
            </a:r>
            <a:r>
              <a:rPr lang="en-US" sz="1800" dirty="0"/>
              <a:t>: </a:t>
            </a:r>
          </a:p>
          <a:p>
            <a:pPr marL="285750" indent="-285750" algn="just">
              <a:buFont typeface="Wingdings" panose="05000000000000000000" pitchFamily="2" charset="2"/>
              <a:buChar char="§"/>
            </a:pPr>
            <a:r>
              <a:rPr lang="en-US" sz="1800" dirty="0"/>
              <a:t>To set up infrastructure to enable farming project within the traditional council to farm productively with sheep production using intensive animal production method to enhance breeding.</a:t>
            </a:r>
          </a:p>
          <a:p>
            <a:pPr algn="just">
              <a:buFont typeface="Wingdings" panose="05000000000000000000" pitchFamily="2" charset="2"/>
              <a:buChar char="§"/>
            </a:pPr>
            <a:r>
              <a:rPr lang="en-US" sz="1800" dirty="0"/>
              <a:t>To support Agricultural project and set up commercial enterprises that would also manage production. </a:t>
            </a:r>
          </a:p>
          <a:p>
            <a:endParaRPr lang="en-US" sz="1800" dirty="0"/>
          </a:p>
          <a:p>
            <a:r>
              <a:rPr lang="en-US" sz="1800" b="1" dirty="0"/>
              <a:t>Project Budget</a:t>
            </a:r>
            <a:r>
              <a:rPr lang="en-US" sz="1800" dirty="0"/>
              <a:t>: 		R 3,500,000</a:t>
            </a:r>
          </a:p>
          <a:p>
            <a:r>
              <a:rPr lang="en-US" sz="1800" b="1" dirty="0"/>
              <a:t>Expenditure</a:t>
            </a:r>
            <a:r>
              <a:rPr lang="en-US" sz="1800" dirty="0"/>
              <a:t>: 		R 3, 614,000</a:t>
            </a:r>
          </a:p>
          <a:p>
            <a:r>
              <a:rPr lang="en-US" sz="1800" dirty="0"/>
              <a:t>Number of Beneficiaries:  24</a:t>
            </a:r>
          </a:p>
          <a:p>
            <a:r>
              <a:rPr lang="en-US" sz="1800" dirty="0"/>
              <a:t>Status of the project: 65% Complete</a:t>
            </a:r>
          </a:p>
        </p:txBody>
      </p:sp>
      <p:sp>
        <p:nvSpPr>
          <p:cNvPr id="3" name="Text Placeholder 2"/>
          <p:cNvSpPr>
            <a:spLocks noGrp="1"/>
          </p:cNvSpPr>
          <p:nvPr>
            <p:ph type="body" sz="quarter" idx="4294967295"/>
          </p:nvPr>
        </p:nvSpPr>
        <p:spPr>
          <a:xfrm>
            <a:off x="938784" y="280416"/>
            <a:ext cx="11253216" cy="519412"/>
          </a:xfrm>
        </p:spPr>
        <p:txBody>
          <a:bodyPr/>
          <a:lstStyle/>
          <a:p>
            <a:pPr marL="0" indent="0">
              <a:buNone/>
            </a:pPr>
            <a:r>
              <a:rPr lang="en-US" sz="2000" dirty="0"/>
              <a:t>Agrarian Projects </a:t>
            </a:r>
            <a:r>
              <a:rPr lang="en-US" dirty="0"/>
              <a:t>: </a:t>
            </a:r>
            <a:r>
              <a:rPr lang="en-US" sz="2000" dirty="0"/>
              <a:t>Eastern Cape: Joe Gqabi District-</a:t>
            </a:r>
            <a:r>
              <a:rPr lang="en-US" sz="2000" dirty="0" err="1"/>
              <a:t>Senqu</a:t>
            </a:r>
            <a:r>
              <a:rPr lang="en-US" sz="2000" dirty="0"/>
              <a:t> (Southern African Youth Movement )</a:t>
            </a:r>
          </a:p>
        </p:txBody>
      </p:sp>
    </p:spTree>
    <p:extLst>
      <p:ext uri="{BB962C8B-B14F-4D97-AF65-F5344CB8AC3E}">
        <p14:creationId xmlns:p14="http://schemas.microsoft.com/office/powerpoint/2010/main" val="30237939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4970982"/>
            <a:ext cx="10753344" cy="1071503"/>
          </a:xfrm>
        </p:spPr>
        <p:txBody>
          <a:bodyPr/>
          <a:lstStyle/>
          <a:p>
            <a:pPr marL="0" indent="0">
              <a:buNone/>
            </a:pPr>
            <a:r>
              <a:rPr lang="en-US" u="sng" dirty="0"/>
              <a:t>Sustainability</a:t>
            </a:r>
            <a:r>
              <a:rPr lang="en-US" dirty="0"/>
              <a:t> :</a:t>
            </a:r>
          </a:p>
          <a:p>
            <a:pPr marL="0" indent="0">
              <a:buNone/>
            </a:pPr>
            <a:r>
              <a:rPr lang="en-US" dirty="0"/>
              <a:t>Agricultural Farmers Association of South Africa (AFASA) has off take agreements with a number of entities both locally and internationally for emerging farmers to be able to sell their commodities if there is quality and consistency. </a:t>
            </a:r>
          </a:p>
          <a:p>
            <a:pPr marL="0" indent="0">
              <a:buNone/>
            </a:pPr>
            <a:endParaRPr lang="en-US" dirty="0"/>
          </a:p>
        </p:txBody>
      </p:sp>
      <p:sp>
        <p:nvSpPr>
          <p:cNvPr id="6" name="Content Placeholder 5"/>
          <p:cNvSpPr>
            <a:spLocks noGrp="1"/>
          </p:cNvSpPr>
          <p:nvPr>
            <p:ph sz="half" idx="10"/>
          </p:nvPr>
        </p:nvSpPr>
        <p:spPr>
          <a:xfrm>
            <a:off x="731520" y="930587"/>
            <a:ext cx="10753344" cy="3909637"/>
          </a:xfrm>
        </p:spPr>
        <p:txBody>
          <a:bodyPr/>
          <a:lstStyle/>
          <a:p>
            <a:r>
              <a:rPr lang="en-US" dirty="0"/>
              <a:t>Project Name: Sheep Production (Batlokoa Traditional Council) </a:t>
            </a:r>
          </a:p>
          <a:p>
            <a:r>
              <a:rPr lang="en-US" u="sng" dirty="0"/>
              <a:t>Objective</a:t>
            </a:r>
            <a:r>
              <a:rPr lang="en-US" dirty="0"/>
              <a:t>:</a:t>
            </a:r>
          </a:p>
          <a:p>
            <a:pPr algn="just">
              <a:buFont typeface="Wingdings" panose="05000000000000000000" pitchFamily="2" charset="2"/>
              <a:buChar char="§"/>
            </a:pPr>
            <a:r>
              <a:rPr lang="en-US" dirty="0"/>
              <a:t>To set up infrastructure to enable farming project within the traditional council to farm productively with sheep production using intensive animal production method to enhance breeding.</a:t>
            </a:r>
          </a:p>
          <a:p>
            <a:pPr algn="just">
              <a:buFont typeface="Wingdings" panose="05000000000000000000" pitchFamily="2" charset="2"/>
              <a:buChar char="§"/>
            </a:pPr>
            <a:r>
              <a:rPr lang="en-US" dirty="0"/>
              <a:t>To support Agricultural project and set up commercial enterprises that would also manage production. </a:t>
            </a:r>
          </a:p>
          <a:p>
            <a:r>
              <a:rPr lang="en-US" b="1" dirty="0"/>
              <a:t>Project Budget</a:t>
            </a:r>
            <a:r>
              <a:rPr lang="en-US" dirty="0"/>
              <a:t>: 	R4, 000, 000</a:t>
            </a:r>
          </a:p>
          <a:p>
            <a:r>
              <a:rPr lang="en-US" b="1" dirty="0"/>
              <a:t>Expenditure</a:t>
            </a:r>
            <a:r>
              <a:rPr lang="en-US" dirty="0"/>
              <a:t>: 		R 3, 801, 000</a:t>
            </a:r>
          </a:p>
          <a:p>
            <a:r>
              <a:rPr lang="en-US" dirty="0"/>
              <a:t>Number of Beneficiaries:  22</a:t>
            </a:r>
          </a:p>
          <a:p>
            <a:r>
              <a:rPr lang="en-US" dirty="0"/>
              <a:t>Status of the project: 70% Complete</a:t>
            </a:r>
          </a:p>
        </p:txBody>
      </p:sp>
      <p:sp>
        <p:nvSpPr>
          <p:cNvPr id="3" name="Text Placeholder 2"/>
          <p:cNvSpPr>
            <a:spLocks noGrp="1"/>
          </p:cNvSpPr>
          <p:nvPr>
            <p:ph type="body" sz="quarter" idx="4294967295"/>
          </p:nvPr>
        </p:nvSpPr>
        <p:spPr>
          <a:xfrm>
            <a:off x="341376" y="280416"/>
            <a:ext cx="11850624" cy="519412"/>
          </a:xfrm>
        </p:spPr>
        <p:txBody>
          <a:bodyPr/>
          <a:lstStyle/>
          <a:p>
            <a:pPr marL="0" indent="0">
              <a:buNone/>
            </a:pPr>
            <a:r>
              <a:rPr lang="en-US" sz="2000" dirty="0"/>
              <a:t>Agrarian Projects : Eastern Cape: Joe </a:t>
            </a:r>
            <a:r>
              <a:rPr lang="en-US" sz="2000" dirty="0" err="1"/>
              <a:t>Gqabi</a:t>
            </a:r>
            <a:r>
              <a:rPr lang="en-US" sz="2000" dirty="0"/>
              <a:t> District-</a:t>
            </a:r>
            <a:r>
              <a:rPr lang="en-US" sz="2000" dirty="0" err="1"/>
              <a:t>Senqu</a:t>
            </a:r>
            <a:r>
              <a:rPr lang="en-US" sz="2000" dirty="0"/>
              <a:t>  (Southern African Youth Movement)</a:t>
            </a:r>
          </a:p>
        </p:txBody>
      </p:sp>
    </p:spTree>
    <p:extLst>
      <p:ext uri="{BB962C8B-B14F-4D97-AF65-F5344CB8AC3E}">
        <p14:creationId xmlns:p14="http://schemas.microsoft.com/office/powerpoint/2010/main" val="2647496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329184" y="4779264"/>
            <a:ext cx="10753344" cy="1055958"/>
          </a:xfrm>
        </p:spPr>
        <p:txBody>
          <a:bodyPr/>
          <a:lstStyle/>
          <a:p>
            <a:pPr marL="0" indent="0">
              <a:buNone/>
            </a:pPr>
            <a:r>
              <a:rPr lang="en-US" u="sng" dirty="0"/>
              <a:t>Sustainability</a:t>
            </a:r>
            <a:r>
              <a:rPr lang="en-US" dirty="0"/>
              <a:t>:</a:t>
            </a:r>
          </a:p>
          <a:p>
            <a:pPr algn="just">
              <a:buFont typeface="Wingdings" panose="05000000000000000000" pitchFamily="2" charset="2"/>
              <a:buChar char="§"/>
            </a:pPr>
            <a:r>
              <a:rPr lang="en-US" dirty="0"/>
              <a:t>The project is still under construction and will be completed during 2021/22 financial year.</a:t>
            </a:r>
          </a:p>
          <a:p>
            <a:pPr algn="just">
              <a:buFont typeface="Wingdings" panose="05000000000000000000" pitchFamily="2" charset="2"/>
              <a:buChar char="§"/>
            </a:pPr>
            <a:endParaRPr lang="en-US" dirty="0"/>
          </a:p>
          <a:p>
            <a:pPr marL="0" indent="0">
              <a:buNone/>
            </a:pPr>
            <a:endParaRPr lang="en-US" dirty="0"/>
          </a:p>
          <a:p>
            <a:pPr marL="0" indent="0">
              <a:buNone/>
            </a:pPr>
            <a:endParaRPr lang="en-US" dirty="0"/>
          </a:p>
        </p:txBody>
      </p:sp>
      <p:sp>
        <p:nvSpPr>
          <p:cNvPr id="6" name="Content Placeholder 5"/>
          <p:cNvSpPr>
            <a:spLocks noGrp="1"/>
          </p:cNvSpPr>
          <p:nvPr>
            <p:ph sz="half" idx="10"/>
          </p:nvPr>
        </p:nvSpPr>
        <p:spPr>
          <a:xfrm>
            <a:off x="731520" y="930586"/>
            <a:ext cx="10753344" cy="3531686"/>
          </a:xfrm>
        </p:spPr>
        <p:txBody>
          <a:bodyPr/>
          <a:lstStyle/>
          <a:p>
            <a:r>
              <a:rPr lang="en-US" dirty="0"/>
              <a:t>Project Name: Vegetable Production ( Amavundle Traditional Council </a:t>
            </a:r>
          </a:p>
          <a:p>
            <a:r>
              <a:rPr lang="en-US" u="sng" dirty="0"/>
              <a:t>Objective</a:t>
            </a:r>
            <a:r>
              <a:rPr lang="en-US" dirty="0"/>
              <a:t>:</a:t>
            </a:r>
          </a:p>
          <a:p>
            <a:pPr algn="just">
              <a:buFont typeface="Wingdings" panose="05000000000000000000" pitchFamily="2" charset="2"/>
              <a:buChar char="§"/>
            </a:pPr>
            <a:r>
              <a:rPr lang="en-US" dirty="0"/>
              <a:t>To set up infrastructure to enable farming project within the traditional council to farm productively with vegetables both under tunnels and open fields.</a:t>
            </a:r>
          </a:p>
          <a:p>
            <a:pPr algn="just">
              <a:buFont typeface="Wingdings" panose="05000000000000000000" pitchFamily="2" charset="2"/>
              <a:buChar char="§"/>
            </a:pPr>
            <a:r>
              <a:rPr lang="en-US" dirty="0"/>
              <a:t>To support Agricultural project and set up commercial enterprises that would also manage production. </a:t>
            </a:r>
          </a:p>
          <a:p>
            <a:r>
              <a:rPr lang="en-US" b="1" dirty="0"/>
              <a:t>Project Budget</a:t>
            </a:r>
            <a:r>
              <a:rPr lang="en-US" dirty="0"/>
              <a:t>: 	R 1,000,000</a:t>
            </a:r>
          </a:p>
          <a:p>
            <a:r>
              <a:rPr lang="en-US" b="1" dirty="0"/>
              <a:t>Expenditure</a:t>
            </a:r>
            <a:r>
              <a:rPr lang="en-US" dirty="0"/>
              <a:t>: 		R 1,169, 500.60</a:t>
            </a:r>
          </a:p>
          <a:p>
            <a:r>
              <a:rPr lang="en-US" dirty="0"/>
              <a:t>Number of Beneficiaries:  20</a:t>
            </a:r>
          </a:p>
          <a:p>
            <a:r>
              <a:rPr lang="en-US" dirty="0"/>
              <a:t>Status of the project: 40% Complete</a:t>
            </a:r>
          </a:p>
        </p:txBody>
      </p:sp>
      <p:sp>
        <p:nvSpPr>
          <p:cNvPr id="3" name="Text Placeholder 2"/>
          <p:cNvSpPr>
            <a:spLocks noGrp="1"/>
          </p:cNvSpPr>
          <p:nvPr>
            <p:ph type="body" sz="quarter" idx="4294967295"/>
          </p:nvPr>
        </p:nvSpPr>
        <p:spPr>
          <a:xfrm>
            <a:off x="938784" y="280416"/>
            <a:ext cx="11253216" cy="519412"/>
          </a:xfrm>
        </p:spPr>
        <p:txBody>
          <a:bodyPr/>
          <a:lstStyle/>
          <a:p>
            <a:pPr marL="0" indent="0">
              <a:buNone/>
            </a:pPr>
            <a:r>
              <a:rPr lang="en-US" sz="2000" dirty="0"/>
              <a:t>Agrarian Projects : Eastern Cape: Joe Gqabi District-</a:t>
            </a:r>
            <a:r>
              <a:rPr lang="en-US" sz="2000" dirty="0" err="1"/>
              <a:t>Senqu</a:t>
            </a:r>
            <a:r>
              <a:rPr lang="en-US" sz="2000" dirty="0"/>
              <a:t> ( Southern African Youth Movement)</a:t>
            </a:r>
          </a:p>
          <a:p>
            <a:pPr marL="0" indent="0">
              <a:buNone/>
            </a:pPr>
            <a:endParaRPr lang="en-US" sz="2000" dirty="0"/>
          </a:p>
        </p:txBody>
      </p:sp>
    </p:spTree>
    <p:extLst>
      <p:ext uri="{BB962C8B-B14F-4D97-AF65-F5344CB8AC3E}">
        <p14:creationId xmlns:p14="http://schemas.microsoft.com/office/powerpoint/2010/main" val="4228678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5007560"/>
            <a:ext cx="10753344" cy="1034926"/>
          </a:xfrm>
        </p:spPr>
        <p:txBody>
          <a:bodyPr/>
          <a:lstStyle/>
          <a:p>
            <a:pPr marL="0" indent="0">
              <a:buNone/>
            </a:pPr>
            <a:r>
              <a:rPr lang="en-US" u="sng" dirty="0"/>
              <a:t>Sustainability</a:t>
            </a:r>
            <a:r>
              <a:rPr lang="en-US" dirty="0"/>
              <a:t> :</a:t>
            </a:r>
          </a:p>
          <a:p>
            <a:pPr marL="0" indent="0">
              <a:buNone/>
            </a:pPr>
            <a:r>
              <a:rPr lang="en-US" dirty="0"/>
              <a:t>Agricultural Farmers Association of South Africa (AFASA) has off take agreements with a number of entities both locally and internationally for emerging farmers to be able to sell their commodities if there is quality and consistency. </a:t>
            </a:r>
          </a:p>
          <a:p>
            <a:pPr marL="0" indent="0">
              <a:buNone/>
            </a:pPr>
            <a:endParaRPr lang="en-US" dirty="0"/>
          </a:p>
        </p:txBody>
      </p:sp>
      <p:sp>
        <p:nvSpPr>
          <p:cNvPr id="6" name="Content Placeholder 5"/>
          <p:cNvSpPr>
            <a:spLocks noGrp="1"/>
          </p:cNvSpPr>
          <p:nvPr>
            <p:ph sz="half" idx="10"/>
          </p:nvPr>
        </p:nvSpPr>
        <p:spPr>
          <a:xfrm>
            <a:off x="731520" y="930588"/>
            <a:ext cx="10753344" cy="3946212"/>
          </a:xfrm>
        </p:spPr>
        <p:txBody>
          <a:bodyPr/>
          <a:lstStyle/>
          <a:p>
            <a:r>
              <a:rPr lang="en-US" dirty="0"/>
              <a:t>Project Name: Vegetable Production (Amaqwathi Traditional Council) </a:t>
            </a:r>
          </a:p>
          <a:p>
            <a:r>
              <a:rPr lang="en-US" u="sng" dirty="0"/>
              <a:t>Objective</a:t>
            </a:r>
            <a:r>
              <a:rPr lang="en-US" dirty="0"/>
              <a:t>:</a:t>
            </a:r>
          </a:p>
          <a:p>
            <a:pPr algn="just">
              <a:buFont typeface="Wingdings" panose="05000000000000000000" pitchFamily="2" charset="2"/>
              <a:buChar char="§"/>
            </a:pPr>
            <a:r>
              <a:rPr lang="en-US" dirty="0"/>
              <a:t>To set up infrastructure to enable farming project within the traditional council to farm productively with vegetables both under tunnels and open fields.</a:t>
            </a:r>
          </a:p>
          <a:p>
            <a:pPr algn="just">
              <a:buFont typeface="Wingdings" panose="05000000000000000000" pitchFamily="2" charset="2"/>
              <a:buChar char="§"/>
            </a:pPr>
            <a:r>
              <a:rPr lang="en-US" dirty="0"/>
              <a:t>To support Agricultural project and set up commercial enterprises that would also manage production. </a:t>
            </a:r>
          </a:p>
          <a:p>
            <a:r>
              <a:rPr lang="en-US" b="1" dirty="0"/>
              <a:t>Project Budget</a:t>
            </a:r>
            <a:r>
              <a:rPr lang="en-US" dirty="0"/>
              <a:t>: 	R1,000,000</a:t>
            </a:r>
          </a:p>
          <a:p>
            <a:r>
              <a:rPr lang="en-US" b="1" dirty="0"/>
              <a:t>Expenditure</a:t>
            </a:r>
            <a:r>
              <a:rPr lang="en-US" dirty="0"/>
              <a:t>: 		R 1, 234, 000</a:t>
            </a:r>
          </a:p>
          <a:p>
            <a:r>
              <a:rPr lang="en-US" dirty="0"/>
              <a:t>Number of Beneficiaries: 24 </a:t>
            </a:r>
          </a:p>
          <a:p>
            <a:r>
              <a:rPr lang="en-US" dirty="0"/>
              <a:t>Project Status: 40 % Complete</a:t>
            </a:r>
          </a:p>
        </p:txBody>
      </p:sp>
      <p:sp>
        <p:nvSpPr>
          <p:cNvPr id="3" name="Text Placeholder 2"/>
          <p:cNvSpPr>
            <a:spLocks noGrp="1"/>
          </p:cNvSpPr>
          <p:nvPr>
            <p:ph type="body" sz="quarter" idx="4294967295"/>
          </p:nvPr>
        </p:nvSpPr>
        <p:spPr>
          <a:xfrm>
            <a:off x="938784" y="280416"/>
            <a:ext cx="11253216" cy="519412"/>
          </a:xfrm>
        </p:spPr>
        <p:txBody>
          <a:bodyPr/>
          <a:lstStyle/>
          <a:p>
            <a:pPr marL="0" indent="0">
              <a:buNone/>
            </a:pPr>
            <a:r>
              <a:rPr lang="en-US" sz="2000" dirty="0"/>
              <a:t>Agrarian Projects : Eastern Cape: Joe Gqabi District-</a:t>
            </a:r>
            <a:r>
              <a:rPr lang="en-US" sz="2000" dirty="0" err="1"/>
              <a:t>Senqu</a:t>
            </a:r>
            <a:r>
              <a:rPr lang="en-US" sz="2000" dirty="0"/>
              <a:t> ( Southern African Youth Movement)</a:t>
            </a:r>
          </a:p>
          <a:p>
            <a:pPr marL="0" indent="0">
              <a:buNone/>
            </a:pPr>
            <a:endParaRPr lang="en-US" dirty="0"/>
          </a:p>
        </p:txBody>
      </p:sp>
    </p:spTree>
    <p:extLst>
      <p:ext uri="{BB962C8B-B14F-4D97-AF65-F5344CB8AC3E}">
        <p14:creationId xmlns:p14="http://schemas.microsoft.com/office/powerpoint/2010/main" val="1029886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5291328"/>
            <a:ext cx="10753344" cy="751158"/>
          </a:xfrm>
        </p:spPr>
        <p:txBody>
          <a:bodyPr/>
          <a:lstStyle/>
          <a:p>
            <a:pPr marL="0" indent="0">
              <a:buNone/>
            </a:pPr>
            <a:r>
              <a:rPr lang="en-US" dirty="0"/>
              <a:t>Sustainability:</a:t>
            </a:r>
          </a:p>
          <a:p>
            <a:pPr marL="0" indent="0" algn="just">
              <a:buNone/>
            </a:pPr>
            <a:r>
              <a:rPr lang="en-US" dirty="0">
                <a:solidFill>
                  <a:srgbClr val="FF0000"/>
                </a:solidFill>
              </a:rPr>
              <a:t> </a:t>
            </a:r>
            <a:r>
              <a:rPr lang="en-US" dirty="0"/>
              <a:t>The project will have off take agreements with the local markets to supply them with fresh produce.</a:t>
            </a:r>
          </a:p>
          <a:p>
            <a:pPr algn="just">
              <a:buFont typeface="Wingdings" panose="05000000000000000000" pitchFamily="2" charset="2"/>
              <a:buChar char="§"/>
            </a:pPr>
            <a:endParaRPr lang="en-US" dirty="0"/>
          </a:p>
          <a:p>
            <a:pPr marL="0" indent="0">
              <a:buNone/>
            </a:pPr>
            <a:endParaRPr lang="en-US" dirty="0"/>
          </a:p>
        </p:txBody>
      </p:sp>
      <p:sp>
        <p:nvSpPr>
          <p:cNvPr id="6" name="Content Placeholder 5"/>
          <p:cNvSpPr>
            <a:spLocks noGrp="1"/>
          </p:cNvSpPr>
          <p:nvPr>
            <p:ph sz="half" idx="10"/>
          </p:nvPr>
        </p:nvSpPr>
        <p:spPr>
          <a:xfrm>
            <a:off x="731520" y="930587"/>
            <a:ext cx="10753344" cy="4275397"/>
          </a:xfrm>
        </p:spPr>
        <p:txBody>
          <a:bodyPr/>
          <a:lstStyle/>
          <a:p>
            <a:r>
              <a:rPr lang="en-US" sz="1800" dirty="0"/>
              <a:t>Project Name: Vegetable Production (Mnyemane Traditional Council) </a:t>
            </a:r>
          </a:p>
          <a:p>
            <a:r>
              <a:rPr lang="en-US" sz="1800" u="sng" dirty="0"/>
              <a:t>Objectives:</a:t>
            </a:r>
          </a:p>
          <a:p>
            <a:pPr marL="342900" indent="-342900">
              <a:buFont typeface="Wingdings" panose="05000000000000000000" pitchFamily="2" charset="2"/>
              <a:buChar char="§"/>
            </a:pPr>
            <a:r>
              <a:rPr lang="en-US" sz="1800" dirty="0"/>
              <a:t>To set up infrastructure to enable farming project within the traditional council to farm productively with vegetables both under tunnels and open fields.</a:t>
            </a:r>
          </a:p>
          <a:p>
            <a:pPr marL="342900" indent="-342900">
              <a:buFont typeface="Wingdings" panose="05000000000000000000" pitchFamily="2" charset="2"/>
              <a:buChar char="§"/>
            </a:pPr>
            <a:r>
              <a:rPr lang="en-US" sz="1800" dirty="0"/>
              <a:t>To support Agricultural project and establish commercial enterprise that would also manage production.</a:t>
            </a:r>
          </a:p>
          <a:p>
            <a:r>
              <a:rPr lang="en-US" sz="1800" dirty="0"/>
              <a:t>Project Budget:	 	R 1, 000,000</a:t>
            </a:r>
          </a:p>
          <a:p>
            <a:r>
              <a:rPr lang="en-US" sz="1800" dirty="0"/>
              <a:t>Expenditure: 		R 1, 249, 000</a:t>
            </a:r>
          </a:p>
          <a:p>
            <a:r>
              <a:rPr lang="en-US" sz="1800" dirty="0"/>
              <a:t>Number of Beneficiaries: 25</a:t>
            </a:r>
          </a:p>
          <a:p>
            <a:r>
              <a:rPr lang="en-US" sz="1800" dirty="0"/>
              <a:t>Project Status: 40 % Complete </a:t>
            </a:r>
          </a:p>
          <a:p>
            <a:pPr marL="285750" indent="-285750">
              <a:buFont typeface="Wingdings" panose="05000000000000000000" pitchFamily="2" charset="2"/>
              <a:buChar char="§"/>
            </a:pPr>
            <a:r>
              <a:rPr lang="en-US" sz="1800" dirty="0"/>
              <a:t>   The project still needs the pack house, Drilling of boreholes, zinc dam, water supply pipes, installation of solar energy to power all operations, abluition facilities for workers, office and storage etc.   </a:t>
            </a:r>
          </a:p>
        </p:txBody>
      </p:sp>
      <p:sp>
        <p:nvSpPr>
          <p:cNvPr id="3" name="Text Placeholder 2"/>
          <p:cNvSpPr>
            <a:spLocks noGrp="1"/>
          </p:cNvSpPr>
          <p:nvPr>
            <p:ph type="body" sz="quarter" idx="4294967295"/>
          </p:nvPr>
        </p:nvSpPr>
        <p:spPr>
          <a:xfrm>
            <a:off x="938784" y="280416"/>
            <a:ext cx="11253216" cy="302969"/>
          </a:xfrm>
        </p:spPr>
        <p:txBody>
          <a:bodyPr/>
          <a:lstStyle/>
          <a:p>
            <a:pPr marL="0" indent="0">
              <a:buNone/>
            </a:pPr>
            <a:r>
              <a:rPr lang="en-US" sz="2000" dirty="0"/>
              <a:t>Agrarian Projects : Eastern Cape: Joe Gqabi District-</a:t>
            </a:r>
            <a:r>
              <a:rPr lang="en-US" sz="2000" dirty="0" err="1"/>
              <a:t>Senqu</a:t>
            </a:r>
            <a:r>
              <a:rPr lang="en-US" sz="2000" dirty="0"/>
              <a:t> ( Southern African Youth Movement)</a:t>
            </a:r>
          </a:p>
          <a:p>
            <a:pPr marL="0" indent="0">
              <a:buNone/>
            </a:pPr>
            <a:endParaRPr lang="en-US" dirty="0"/>
          </a:p>
        </p:txBody>
      </p:sp>
    </p:spTree>
    <p:extLst>
      <p:ext uri="{BB962C8B-B14F-4D97-AF65-F5344CB8AC3E}">
        <p14:creationId xmlns:p14="http://schemas.microsoft.com/office/powerpoint/2010/main" val="352551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5352288"/>
            <a:ext cx="10753344" cy="938784"/>
          </a:xfrm>
        </p:spPr>
        <p:txBody>
          <a:bodyPr/>
          <a:lstStyle/>
          <a:p>
            <a:pPr marL="0" indent="0">
              <a:buNone/>
            </a:pPr>
            <a:r>
              <a:rPr lang="en-US" dirty="0"/>
              <a:t>Sustainability:</a:t>
            </a:r>
          </a:p>
          <a:p>
            <a:pPr marL="0" indent="0" algn="just">
              <a:buNone/>
            </a:pPr>
            <a:endParaRPr lang="en-US" dirty="0"/>
          </a:p>
          <a:p>
            <a:pPr marL="0" indent="0">
              <a:buNone/>
            </a:pPr>
            <a:endParaRPr lang="en-US" dirty="0"/>
          </a:p>
        </p:txBody>
      </p:sp>
      <p:sp>
        <p:nvSpPr>
          <p:cNvPr id="6" name="Content Placeholder 5"/>
          <p:cNvSpPr>
            <a:spLocks noGrp="1"/>
          </p:cNvSpPr>
          <p:nvPr>
            <p:ph sz="half" idx="10"/>
          </p:nvPr>
        </p:nvSpPr>
        <p:spPr>
          <a:xfrm>
            <a:off x="731520" y="930587"/>
            <a:ext cx="10753344" cy="4592389"/>
          </a:xfrm>
        </p:spPr>
        <p:txBody>
          <a:bodyPr/>
          <a:lstStyle/>
          <a:p>
            <a:r>
              <a:rPr lang="en-US" sz="1800" dirty="0"/>
              <a:t>Project Name: Vegetable Production (Ngxasa-HlubiTraditional Council) </a:t>
            </a:r>
          </a:p>
          <a:p>
            <a:r>
              <a:rPr lang="en-US" sz="1800" u="sng" dirty="0"/>
              <a:t>Objective</a:t>
            </a:r>
            <a:r>
              <a:rPr lang="en-US" sz="1800" dirty="0"/>
              <a:t>:</a:t>
            </a:r>
          </a:p>
          <a:p>
            <a:pPr marL="342900" indent="-342900">
              <a:buFont typeface="Wingdings" panose="05000000000000000000" pitchFamily="2" charset="2"/>
              <a:buChar char="§"/>
            </a:pPr>
            <a:r>
              <a:rPr lang="en-US" sz="1800" dirty="0"/>
              <a:t>To set up infrastructure to enable farming project within the traditional council to farm productively with vegetables both under tunnels and open fields.</a:t>
            </a:r>
          </a:p>
          <a:p>
            <a:r>
              <a:rPr lang="en-US" sz="1800" b="1" dirty="0"/>
              <a:t>Project Budget</a:t>
            </a:r>
            <a:r>
              <a:rPr lang="en-US" sz="1800" dirty="0"/>
              <a:t>: 		R 1, 000,000</a:t>
            </a:r>
          </a:p>
          <a:p>
            <a:r>
              <a:rPr lang="en-US" sz="1800" b="1" dirty="0"/>
              <a:t>Expenditure</a:t>
            </a:r>
            <a:r>
              <a:rPr lang="en-US" sz="1800" dirty="0"/>
              <a:t>: 		R     950, 000</a:t>
            </a:r>
          </a:p>
          <a:p>
            <a:r>
              <a:rPr lang="en-US" sz="1800" dirty="0"/>
              <a:t>Number of Beneficiaries: 25</a:t>
            </a:r>
          </a:p>
          <a:p>
            <a:r>
              <a:rPr lang="en-US" sz="1800" dirty="0"/>
              <a:t>Project Status: 40% Complete</a:t>
            </a:r>
          </a:p>
          <a:p>
            <a:r>
              <a:rPr lang="en-US" sz="1800" u="sng" dirty="0"/>
              <a:t>Outstanding</a:t>
            </a:r>
            <a:r>
              <a:rPr lang="en-US" sz="1800" dirty="0"/>
              <a:t>: </a:t>
            </a:r>
          </a:p>
          <a:p>
            <a:r>
              <a:rPr lang="en-US" sz="1800" dirty="0"/>
              <a:t>    Geophysics investigation to establish water sources, Installation of back-up generator (to be used during extensive rains and dark winters), Construction of Pack house for vegetables, Drilling of boreholes, water supply pumps and zinc dam, 2000 litres of diesel for tractors and generator, Guard house, Office, Storage and abluition facilities. </a:t>
            </a:r>
          </a:p>
        </p:txBody>
      </p:sp>
      <p:sp>
        <p:nvSpPr>
          <p:cNvPr id="3" name="Text Placeholder 2"/>
          <p:cNvSpPr>
            <a:spLocks noGrp="1"/>
          </p:cNvSpPr>
          <p:nvPr>
            <p:ph type="body" sz="quarter" idx="4294967295"/>
          </p:nvPr>
        </p:nvSpPr>
        <p:spPr>
          <a:xfrm>
            <a:off x="938784" y="280416"/>
            <a:ext cx="11253216" cy="302969"/>
          </a:xfrm>
        </p:spPr>
        <p:txBody>
          <a:bodyPr/>
          <a:lstStyle/>
          <a:p>
            <a:pPr marL="0" indent="0">
              <a:buNone/>
            </a:pPr>
            <a:r>
              <a:rPr lang="en-US" sz="2000" dirty="0"/>
              <a:t>Agrarian Projects : Eastern Cape: Joe Gqabi District-</a:t>
            </a:r>
            <a:r>
              <a:rPr lang="en-US" sz="2000" dirty="0" err="1"/>
              <a:t>Elundini</a:t>
            </a:r>
            <a:r>
              <a:rPr lang="en-US" sz="2000" dirty="0"/>
              <a:t> ( Southern African Youth Movement)</a:t>
            </a:r>
          </a:p>
          <a:p>
            <a:pPr marL="0" indent="0">
              <a:buNone/>
            </a:pPr>
            <a:endParaRPr lang="en-US" dirty="0"/>
          </a:p>
        </p:txBody>
      </p:sp>
    </p:spTree>
    <p:extLst>
      <p:ext uri="{BB962C8B-B14F-4D97-AF65-F5344CB8AC3E}">
        <p14:creationId xmlns:p14="http://schemas.microsoft.com/office/powerpoint/2010/main" val="2140105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4949952"/>
            <a:ext cx="10753344" cy="1092534"/>
          </a:xfrm>
        </p:spPr>
        <p:txBody>
          <a:bodyPr/>
          <a:lstStyle/>
          <a:p>
            <a:pPr marL="0" indent="0">
              <a:buNone/>
            </a:pPr>
            <a:r>
              <a:rPr lang="en-US" dirty="0"/>
              <a:t>Sustainability:</a:t>
            </a:r>
          </a:p>
        </p:txBody>
      </p:sp>
      <p:sp>
        <p:nvSpPr>
          <p:cNvPr id="6" name="Content Placeholder 5"/>
          <p:cNvSpPr>
            <a:spLocks noGrp="1"/>
          </p:cNvSpPr>
          <p:nvPr>
            <p:ph sz="half" idx="10"/>
          </p:nvPr>
        </p:nvSpPr>
        <p:spPr>
          <a:xfrm>
            <a:off x="731520" y="930586"/>
            <a:ext cx="10753344" cy="4958150"/>
          </a:xfrm>
        </p:spPr>
        <p:txBody>
          <a:bodyPr/>
          <a:lstStyle/>
          <a:p>
            <a:r>
              <a:rPr lang="en-US" sz="1800" dirty="0"/>
              <a:t>Project Name: Sheep Production (Mtshenyane Traditional Council)</a:t>
            </a:r>
          </a:p>
          <a:p>
            <a:r>
              <a:rPr lang="en-US" sz="1800" u="sng" dirty="0"/>
              <a:t>Objectives</a:t>
            </a:r>
            <a:r>
              <a:rPr lang="en-US" sz="1800" dirty="0"/>
              <a:t>:</a:t>
            </a:r>
          </a:p>
          <a:p>
            <a:pPr algn="just">
              <a:buFont typeface="Wingdings" panose="05000000000000000000" pitchFamily="2" charset="2"/>
              <a:buChar char="§"/>
            </a:pPr>
            <a:r>
              <a:rPr lang="en-US" sz="1800" dirty="0"/>
              <a:t>To set up infrastructure to enable farming project within the traditional council to farm productively with sheep production using intensive animal production method to enhance breeding.</a:t>
            </a:r>
          </a:p>
          <a:p>
            <a:pPr algn="just">
              <a:buFont typeface="Wingdings" panose="05000000000000000000" pitchFamily="2" charset="2"/>
              <a:buChar char="§"/>
            </a:pPr>
            <a:r>
              <a:rPr lang="en-US" sz="1800" dirty="0"/>
              <a:t>To support Agricultural project and set up commercial enterprises that would also manage production.</a:t>
            </a:r>
          </a:p>
          <a:p>
            <a:r>
              <a:rPr lang="en-US" sz="1800" dirty="0"/>
              <a:t> </a:t>
            </a:r>
            <a:r>
              <a:rPr lang="en-US" sz="1800" b="1" dirty="0"/>
              <a:t>Project Budget</a:t>
            </a:r>
            <a:r>
              <a:rPr lang="en-US" sz="1800" dirty="0"/>
              <a:t>: 		R 3, 500, 000</a:t>
            </a:r>
          </a:p>
          <a:p>
            <a:r>
              <a:rPr lang="en-US" sz="1800" b="1" dirty="0"/>
              <a:t>Expenditure</a:t>
            </a:r>
            <a:r>
              <a:rPr lang="en-US" sz="1800" dirty="0"/>
              <a:t>:		R 3, 633, 982.</a:t>
            </a:r>
          </a:p>
          <a:p>
            <a:r>
              <a:rPr lang="en-US" sz="1800" dirty="0"/>
              <a:t>Number of Beneficiaries: 17 </a:t>
            </a:r>
          </a:p>
          <a:p>
            <a:r>
              <a:rPr lang="en-US" sz="1800" dirty="0"/>
              <a:t>Project Status: 65% Complete </a:t>
            </a:r>
          </a:p>
          <a:p>
            <a:pPr marL="285750" indent="-285750">
              <a:buFont typeface="Wingdings" panose="05000000000000000000" pitchFamily="2" charset="2"/>
              <a:buChar char="§"/>
            </a:pPr>
            <a:r>
              <a:rPr lang="en-US" sz="1800" dirty="0"/>
              <a:t>Geophysics investigation to establish water sources, Installation of back-up generator (to be used during extensive rains and dark winters), Drilling of boreholes, water supply pumps and zinc dam, 2000 litres of diesel for tractors and generator, Guard house, Office, Storage and Ablution facilities. </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sp>
        <p:nvSpPr>
          <p:cNvPr id="3" name="Text Placeholder 2"/>
          <p:cNvSpPr>
            <a:spLocks noGrp="1"/>
          </p:cNvSpPr>
          <p:nvPr>
            <p:ph type="body" sz="quarter" idx="4294967295"/>
          </p:nvPr>
        </p:nvSpPr>
        <p:spPr>
          <a:xfrm>
            <a:off x="938784" y="280416"/>
            <a:ext cx="11253216" cy="302969"/>
          </a:xfrm>
        </p:spPr>
        <p:txBody>
          <a:bodyPr/>
          <a:lstStyle/>
          <a:p>
            <a:pPr marL="0" indent="0">
              <a:buNone/>
            </a:pPr>
            <a:r>
              <a:rPr lang="en-US" sz="2000" dirty="0"/>
              <a:t>Agrarian Projects : Eastern Cape: Chris Hani District-</a:t>
            </a:r>
            <a:r>
              <a:rPr lang="en-US" sz="2000" dirty="0" err="1"/>
              <a:t>Intsika</a:t>
            </a:r>
            <a:r>
              <a:rPr lang="en-US" sz="2000" dirty="0"/>
              <a:t> Yethu (Southern African Youth Movement)</a:t>
            </a:r>
          </a:p>
          <a:p>
            <a:pPr marL="0" indent="0">
              <a:buNone/>
            </a:pPr>
            <a:endParaRPr lang="en-US" dirty="0"/>
          </a:p>
        </p:txBody>
      </p:sp>
    </p:spTree>
    <p:extLst>
      <p:ext uri="{BB962C8B-B14F-4D97-AF65-F5344CB8AC3E}">
        <p14:creationId xmlns:p14="http://schemas.microsoft.com/office/powerpoint/2010/main" val="2458939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4632960"/>
            <a:ext cx="10753344" cy="1409526"/>
          </a:xfrm>
        </p:spPr>
        <p:txBody>
          <a:bodyPr/>
          <a:lstStyle/>
          <a:p>
            <a:pPr marL="0" indent="0">
              <a:buNone/>
            </a:pPr>
            <a:endParaRPr lang="en-US" dirty="0"/>
          </a:p>
          <a:p>
            <a:pPr marL="0" indent="0">
              <a:buNone/>
            </a:pPr>
            <a:r>
              <a:rPr lang="en-US" dirty="0"/>
              <a:t>Sustainability :</a:t>
            </a:r>
          </a:p>
          <a:p>
            <a:pPr algn="just">
              <a:buFont typeface="Wingdings" panose="05000000000000000000" pitchFamily="2" charset="2"/>
              <a:buChar char="§"/>
            </a:pPr>
            <a:endParaRPr lang="en-US" dirty="0"/>
          </a:p>
          <a:p>
            <a:pPr marL="0" indent="0">
              <a:buNone/>
            </a:pPr>
            <a:endParaRPr lang="en-US" dirty="0"/>
          </a:p>
          <a:p>
            <a:pPr marL="0" indent="0">
              <a:buNone/>
            </a:pPr>
            <a:endParaRPr lang="en-US" dirty="0"/>
          </a:p>
        </p:txBody>
      </p:sp>
      <p:sp>
        <p:nvSpPr>
          <p:cNvPr id="6" name="Content Placeholder 5"/>
          <p:cNvSpPr>
            <a:spLocks noGrp="1"/>
          </p:cNvSpPr>
          <p:nvPr>
            <p:ph sz="half" idx="10"/>
          </p:nvPr>
        </p:nvSpPr>
        <p:spPr>
          <a:xfrm>
            <a:off x="451104" y="930587"/>
            <a:ext cx="10753344" cy="5111899"/>
          </a:xfrm>
        </p:spPr>
        <p:txBody>
          <a:bodyPr/>
          <a:lstStyle/>
          <a:p>
            <a:r>
              <a:rPr lang="en-US" sz="1800" dirty="0"/>
              <a:t>Project Name: Vegetable Production (</a:t>
            </a:r>
            <a:r>
              <a:rPr lang="en-US" sz="1800" dirty="0" err="1"/>
              <a:t>Mncuncuzo</a:t>
            </a:r>
            <a:r>
              <a:rPr lang="en-US" sz="1800" dirty="0"/>
              <a:t> Traditional Council)</a:t>
            </a:r>
          </a:p>
          <a:p>
            <a:r>
              <a:rPr lang="en-US" sz="1800" u="sng" dirty="0"/>
              <a:t>Objectives</a:t>
            </a:r>
            <a:r>
              <a:rPr lang="en-US" sz="1800" dirty="0"/>
              <a:t>:</a:t>
            </a:r>
          </a:p>
          <a:p>
            <a:pPr algn="just">
              <a:buFont typeface="Wingdings" panose="05000000000000000000" pitchFamily="2" charset="2"/>
              <a:buChar char="§"/>
            </a:pPr>
            <a:r>
              <a:rPr lang="en-US" sz="1800" dirty="0"/>
              <a:t> To set up infrastructure to enable farming project within the traditional council to farm productively with vegetables both under tunnels and open fields.</a:t>
            </a:r>
          </a:p>
          <a:p>
            <a:pPr algn="just">
              <a:buFont typeface="Wingdings" panose="05000000000000000000" pitchFamily="2" charset="2"/>
              <a:buChar char="§"/>
            </a:pPr>
            <a:r>
              <a:rPr lang="en-US" sz="1800" dirty="0"/>
              <a:t>To support Agricultural project and set up commercial enterprises that would also manage production. </a:t>
            </a:r>
          </a:p>
          <a:p>
            <a:r>
              <a:rPr lang="en-US" sz="1800" b="1" dirty="0"/>
              <a:t>Project Budget</a:t>
            </a:r>
            <a:r>
              <a:rPr lang="en-US" sz="1800" dirty="0"/>
              <a:t>: 		R 1,000, 000</a:t>
            </a:r>
          </a:p>
          <a:p>
            <a:r>
              <a:rPr lang="en-US" sz="1800" b="1" dirty="0"/>
              <a:t>Expenditure</a:t>
            </a:r>
            <a:r>
              <a:rPr lang="en-US" sz="1800" dirty="0"/>
              <a:t>:		 R 1,040,000</a:t>
            </a:r>
          </a:p>
          <a:p>
            <a:r>
              <a:rPr lang="en-US" sz="1800" dirty="0"/>
              <a:t>Number of Beneficiaries:  25</a:t>
            </a:r>
          </a:p>
          <a:p>
            <a:r>
              <a:rPr lang="en-US" sz="1800" dirty="0"/>
              <a:t>Project Status: 40 % Complete</a:t>
            </a:r>
          </a:p>
          <a:p>
            <a:pPr marL="285750" indent="-285750">
              <a:buFont typeface="Wingdings" panose="05000000000000000000" pitchFamily="2" charset="2"/>
              <a:buChar char="§"/>
            </a:pPr>
            <a:r>
              <a:rPr lang="en-US" sz="1800" dirty="0"/>
              <a:t>Geophysics investigation to establish water sources, Installation of back-up generator, Construction of Pack house for vegetables, Drilling of boreholes, water supply pumps and zinc dam, 2000 litres of diesel for tractors and generator, Guard house, Office, Storage and </a:t>
            </a:r>
            <a:r>
              <a:rPr lang="en-US" sz="1800" dirty="0" err="1"/>
              <a:t>abluition</a:t>
            </a:r>
            <a:r>
              <a:rPr lang="en-US" sz="1800" dirty="0"/>
              <a:t> facilities. </a:t>
            </a:r>
          </a:p>
          <a:p>
            <a:endParaRPr lang="en-US" sz="1800" dirty="0"/>
          </a:p>
        </p:txBody>
      </p:sp>
      <p:sp>
        <p:nvSpPr>
          <p:cNvPr id="3" name="Text Placeholder 2"/>
          <p:cNvSpPr>
            <a:spLocks noGrp="1"/>
          </p:cNvSpPr>
          <p:nvPr>
            <p:ph type="body" sz="quarter" idx="4294967295"/>
          </p:nvPr>
        </p:nvSpPr>
        <p:spPr>
          <a:xfrm>
            <a:off x="938784" y="280416"/>
            <a:ext cx="11253216" cy="302969"/>
          </a:xfrm>
        </p:spPr>
        <p:txBody>
          <a:bodyPr/>
          <a:lstStyle/>
          <a:p>
            <a:pPr marL="0" indent="0">
              <a:buNone/>
            </a:pPr>
            <a:r>
              <a:rPr lang="en-US" sz="2000" dirty="0"/>
              <a:t>Agrarian Projects : Eastern Cape: Chris Hani District-</a:t>
            </a:r>
            <a:r>
              <a:rPr lang="en-US" sz="2000" dirty="0" err="1"/>
              <a:t>Intsika</a:t>
            </a:r>
            <a:r>
              <a:rPr lang="en-US" sz="2000" dirty="0"/>
              <a:t> Yethu (Southern African Youth Movement)</a:t>
            </a:r>
          </a:p>
          <a:p>
            <a:pPr marL="0" indent="0">
              <a:buNone/>
            </a:pPr>
            <a:endParaRPr lang="en-US" dirty="0"/>
          </a:p>
        </p:txBody>
      </p:sp>
    </p:spTree>
    <p:extLst>
      <p:ext uri="{BB962C8B-B14F-4D97-AF65-F5344CB8AC3E}">
        <p14:creationId xmlns:p14="http://schemas.microsoft.com/office/powerpoint/2010/main" val="3818429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5205984"/>
            <a:ext cx="10753344" cy="836502"/>
          </a:xfrm>
        </p:spPr>
        <p:txBody>
          <a:bodyPr/>
          <a:lstStyle/>
          <a:p>
            <a:pPr marL="0" indent="0">
              <a:buNone/>
            </a:pPr>
            <a:r>
              <a:rPr lang="en-US" dirty="0"/>
              <a:t>Sustainability:</a:t>
            </a:r>
          </a:p>
          <a:p>
            <a:pPr>
              <a:buFont typeface="Wingdings" panose="05000000000000000000" pitchFamily="2" charset="2"/>
              <a:buChar char="§"/>
            </a:pPr>
            <a:r>
              <a:rPr lang="en-US" dirty="0"/>
              <a:t>Establish production that will supply RED HUB with maize in Mqanduli                                                    </a:t>
            </a:r>
          </a:p>
        </p:txBody>
      </p:sp>
      <p:sp>
        <p:nvSpPr>
          <p:cNvPr id="6" name="Content Placeholder 5"/>
          <p:cNvSpPr>
            <a:spLocks noGrp="1"/>
          </p:cNvSpPr>
          <p:nvPr>
            <p:ph sz="half" idx="10"/>
          </p:nvPr>
        </p:nvSpPr>
        <p:spPr>
          <a:xfrm>
            <a:off x="731520" y="930587"/>
            <a:ext cx="10753344" cy="4092517"/>
          </a:xfrm>
        </p:spPr>
        <p:txBody>
          <a:bodyPr/>
          <a:lstStyle/>
          <a:p>
            <a:r>
              <a:rPr lang="en-US" dirty="0"/>
              <a:t>Project Name: Grain Production (</a:t>
            </a:r>
            <a:r>
              <a:rPr lang="en-US" dirty="0" err="1"/>
              <a:t>Hegebe</a:t>
            </a:r>
            <a:r>
              <a:rPr lang="en-US" dirty="0"/>
              <a:t> Traditional Council)</a:t>
            </a:r>
          </a:p>
          <a:p>
            <a:r>
              <a:rPr lang="en-US" dirty="0"/>
              <a:t>Objectives:</a:t>
            </a:r>
          </a:p>
          <a:p>
            <a:pPr marL="342900" indent="-342900">
              <a:buFont typeface="Wingdings" panose="05000000000000000000" pitchFamily="2" charset="2"/>
              <a:buChar char="§"/>
            </a:pPr>
            <a:r>
              <a:rPr lang="en-US" sz="1800" dirty="0"/>
              <a:t>To set up infrastructure to enable the grain production farming project within the traditional authority areas to farm with maize production.</a:t>
            </a:r>
          </a:p>
          <a:p>
            <a:pPr marL="342900" indent="-342900">
              <a:buFont typeface="Wingdings" panose="05000000000000000000" pitchFamily="2" charset="2"/>
              <a:buChar char="§"/>
            </a:pPr>
            <a:r>
              <a:rPr lang="en-US" sz="1800" dirty="0"/>
              <a:t>To Support Agricultural inputs and set up commercial enterprises that would manage production.</a:t>
            </a:r>
          </a:p>
          <a:p>
            <a:pPr marL="0" indent="0"/>
            <a:endParaRPr lang="en-US" sz="1800" dirty="0"/>
          </a:p>
          <a:p>
            <a:r>
              <a:rPr lang="en-US" sz="1800" dirty="0"/>
              <a:t>Project Budget: 		R  29, 518,000</a:t>
            </a:r>
          </a:p>
          <a:p>
            <a:r>
              <a:rPr lang="en-US" sz="1800" dirty="0"/>
              <a:t>Expenditure: 		R 24, 358, 473</a:t>
            </a:r>
          </a:p>
          <a:p>
            <a:r>
              <a:rPr lang="en-US" sz="1800" dirty="0"/>
              <a:t>Number of Beneficiaries:  162</a:t>
            </a:r>
          </a:p>
          <a:p>
            <a:r>
              <a:rPr lang="en-US" sz="1800" dirty="0"/>
              <a:t>Project Status: 80% Complete</a:t>
            </a:r>
          </a:p>
          <a:p>
            <a:endParaRPr lang="en-US" sz="1800" dirty="0"/>
          </a:p>
        </p:txBody>
      </p:sp>
      <p:sp>
        <p:nvSpPr>
          <p:cNvPr id="3" name="Text Placeholder 2"/>
          <p:cNvSpPr>
            <a:spLocks noGrp="1"/>
          </p:cNvSpPr>
          <p:nvPr>
            <p:ph type="body" sz="quarter" idx="4294967295"/>
          </p:nvPr>
        </p:nvSpPr>
        <p:spPr>
          <a:xfrm>
            <a:off x="195072" y="0"/>
            <a:ext cx="11996928" cy="583385"/>
          </a:xfrm>
        </p:spPr>
        <p:txBody>
          <a:bodyPr/>
          <a:lstStyle/>
          <a:p>
            <a:pPr marL="0" indent="0">
              <a:buNone/>
            </a:pPr>
            <a:r>
              <a:rPr lang="en-US" sz="2000" dirty="0"/>
              <a:t>Agrarian Projects : Eastern Cape: OR Tambo District-King Sabata Dalindyebo (Southern African Youth Movement)</a:t>
            </a:r>
          </a:p>
          <a:p>
            <a:pPr marL="0" indent="0">
              <a:buNone/>
            </a:pPr>
            <a:endParaRPr lang="en-US" dirty="0"/>
          </a:p>
        </p:txBody>
      </p:sp>
    </p:spTree>
    <p:extLst>
      <p:ext uri="{BB962C8B-B14F-4D97-AF65-F5344CB8AC3E}">
        <p14:creationId xmlns:p14="http://schemas.microsoft.com/office/powerpoint/2010/main" val="93078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5510784"/>
            <a:ext cx="10753344" cy="531702"/>
          </a:xfrm>
        </p:spPr>
        <p:txBody>
          <a:bodyPr/>
          <a:lstStyle/>
          <a:p>
            <a:pPr marL="0" indent="0">
              <a:buNone/>
            </a:pPr>
            <a:r>
              <a:rPr lang="en-US" dirty="0"/>
              <a:t>Sustainability:</a:t>
            </a:r>
          </a:p>
          <a:p>
            <a:pPr marL="0" indent="0">
              <a:buNone/>
            </a:pPr>
            <a:endParaRPr lang="en-US" dirty="0"/>
          </a:p>
          <a:p>
            <a:pPr marL="0" indent="0">
              <a:buNone/>
            </a:pPr>
            <a:endParaRPr lang="en-US" dirty="0"/>
          </a:p>
        </p:txBody>
      </p:sp>
      <p:sp>
        <p:nvSpPr>
          <p:cNvPr id="6" name="Content Placeholder 5"/>
          <p:cNvSpPr>
            <a:spLocks noGrp="1"/>
          </p:cNvSpPr>
          <p:nvPr>
            <p:ph sz="half" idx="10"/>
          </p:nvPr>
        </p:nvSpPr>
        <p:spPr>
          <a:xfrm>
            <a:off x="731520" y="930586"/>
            <a:ext cx="10753344" cy="4580198"/>
          </a:xfrm>
        </p:spPr>
        <p:txBody>
          <a:bodyPr/>
          <a:lstStyle/>
          <a:p>
            <a:r>
              <a:rPr lang="en-US" dirty="0"/>
              <a:t>Project Name: Sheep Production (Mtshenyane Traditional Council) </a:t>
            </a:r>
          </a:p>
          <a:p>
            <a:r>
              <a:rPr lang="en-US" dirty="0"/>
              <a:t>Objectives:</a:t>
            </a:r>
          </a:p>
          <a:p>
            <a:pPr algn="just">
              <a:buFont typeface="Wingdings" panose="05000000000000000000" pitchFamily="2" charset="2"/>
              <a:buChar char="§"/>
            </a:pPr>
            <a:r>
              <a:rPr lang="en-US" dirty="0"/>
              <a:t>To set up infrastructure to enable farming project within the traditional council to farm productively with sheep production using intensive animal production method to enhance breeding.</a:t>
            </a:r>
          </a:p>
          <a:p>
            <a:pPr algn="just">
              <a:buFont typeface="Wingdings" panose="05000000000000000000" pitchFamily="2" charset="2"/>
              <a:buChar char="§"/>
            </a:pPr>
            <a:r>
              <a:rPr lang="en-US" dirty="0"/>
              <a:t>To support Agricultural project and set up commercial enterprises that would also manage production. </a:t>
            </a:r>
          </a:p>
          <a:p>
            <a:endParaRPr lang="en-US" dirty="0"/>
          </a:p>
          <a:p>
            <a:r>
              <a:rPr lang="en-US" b="1" dirty="0"/>
              <a:t>Project Budget</a:t>
            </a:r>
            <a:r>
              <a:rPr lang="en-US" dirty="0"/>
              <a:t>: 	R 3, 500, 000</a:t>
            </a:r>
          </a:p>
          <a:p>
            <a:r>
              <a:rPr lang="en-US" b="1" dirty="0"/>
              <a:t>Expenditure</a:t>
            </a:r>
            <a:r>
              <a:rPr lang="en-US" dirty="0"/>
              <a:t>: 		R 3, 633, 982.</a:t>
            </a:r>
          </a:p>
          <a:p>
            <a:r>
              <a:rPr lang="en-US" dirty="0"/>
              <a:t>Number of Beneficiaries: 17 </a:t>
            </a:r>
          </a:p>
          <a:p>
            <a:r>
              <a:rPr lang="en-US" dirty="0"/>
              <a:t>Project Status: 40 % Complete</a:t>
            </a:r>
          </a:p>
          <a:p>
            <a:endParaRPr lang="en-US" dirty="0"/>
          </a:p>
          <a:p>
            <a:endParaRPr lang="en-US" dirty="0"/>
          </a:p>
          <a:p>
            <a:endParaRPr lang="en-US" dirty="0"/>
          </a:p>
          <a:p>
            <a:endParaRPr lang="en-US" dirty="0"/>
          </a:p>
        </p:txBody>
      </p:sp>
      <p:sp>
        <p:nvSpPr>
          <p:cNvPr id="3" name="Text Placeholder 2"/>
          <p:cNvSpPr>
            <a:spLocks noGrp="1"/>
          </p:cNvSpPr>
          <p:nvPr>
            <p:ph type="body" sz="quarter" idx="4294967295"/>
          </p:nvPr>
        </p:nvSpPr>
        <p:spPr>
          <a:xfrm>
            <a:off x="938784" y="0"/>
            <a:ext cx="11253216" cy="583385"/>
          </a:xfrm>
        </p:spPr>
        <p:txBody>
          <a:bodyPr/>
          <a:lstStyle/>
          <a:p>
            <a:pPr marL="0" indent="0">
              <a:buNone/>
            </a:pPr>
            <a:r>
              <a:rPr lang="en-US" sz="2000" dirty="0"/>
              <a:t>Agrarian Projects : Eastern Cape: Chris Hani District-</a:t>
            </a:r>
            <a:r>
              <a:rPr lang="en-US" sz="2000" dirty="0" err="1"/>
              <a:t>Intsika</a:t>
            </a:r>
            <a:r>
              <a:rPr lang="en-US" sz="2000" dirty="0"/>
              <a:t> Yethu (Southern African Youth Movement)</a:t>
            </a:r>
          </a:p>
          <a:p>
            <a:pPr marL="0" indent="0">
              <a:buNone/>
            </a:pPr>
            <a:endParaRPr lang="en-US" dirty="0"/>
          </a:p>
        </p:txBody>
      </p:sp>
    </p:spTree>
    <p:extLst>
      <p:ext uri="{BB962C8B-B14F-4D97-AF65-F5344CB8AC3E}">
        <p14:creationId xmlns:p14="http://schemas.microsoft.com/office/powerpoint/2010/main" val="4152453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p:txBody>
          <a:bodyPr/>
          <a:lstStyle/>
          <a:p>
            <a:r>
              <a:rPr lang="en-US" dirty="0"/>
              <a:t> OUTLINE OF THE PRESENTATION </a:t>
            </a:r>
            <a:br>
              <a:rPr lang="en-US" dirty="0"/>
            </a:br>
            <a:endParaRPr lang="en-US" dirty="0"/>
          </a:p>
        </p:txBody>
      </p:sp>
      <p:sp>
        <p:nvSpPr>
          <p:cNvPr id="3" name="Content Placeholder 2"/>
          <p:cNvSpPr>
            <a:spLocks noGrp="1"/>
          </p:cNvSpPr>
          <p:nvPr>
            <p:ph sz="half" idx="2"/>
          </p:nvPr>
        </p:nvSpPr>
        <p:spPr>
          <a:xfrm>
            <a:off x="731520" y="999744"/>
            <a:ext cx="10753344" cy="5042743"/>
          </a:xfrm>
        </p:spPr>
        <p:txBody>
          <a:bodyPr/>
          <a:lstStyle/>
          <a:p>
            <a:pPr marL="342900" lvl="0" indent="-342900">
              <a:buAutoNum type="arabicPeriod"/>
            </a:pPr>
            <a:r>
              <a:rPr lang="en-US" sz="2000" dirty="0"/>
              <a:t>Background</a:t>
            </a:r>
          </a:p>
          <a:p>
            <a:pPr marL="342900" lvl="0" indent="-342900">
              <a:buAutoNum type="arabicPeriod"/>
            </a:pPr>
            <a:r>
              <a:rPr lang="en-US" sz="2000" dirty="0"/>
              <a:t>Summary of Agrarian Revolution Projects </a:t>
            </a:r>
          </a:p>
          <a:p>
            <a:pPr marL="342900" lvl="0" indent="-342900">
              <a:buAutoNum type="arabicPeriod"/>
            </a:pPr>
            <a:r>
              <a:rPr lang="en-US" sz="2000" dirty="0"/>
              <a:t>Details per each project</a:t>
            </a:r>
          </a:p>
          <a:p>
            <a:pPr marL="342900" lvl="0" indent="-342900">
              <a:buAutoNum type="arabicPeriod"/>
            </a:pPr>
            <a:r>
              <a:rPr lang="en-US" sz="2000" dirty="0"/>
              <a:t>Conclusion </a:t>
            </a:r>
          </a:p>
        </p:txBody>
      </p:sp>
    </p:spTree>
    <p:extLst>
      <p:ext uri="{BB962C8B-B14F-4D97-AF65-F5344CB8AC3E}">
        <p14:creationId xmlns:p14="http://schemas.microsoft.com/office/powerpoint/2010/main" val="606974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5218176"/>
            <a:ext cx="10753344" cy="950976"/>
          </a:xfrm>
        </p:spPr>
        <p:txBody>
          <a:bodyPr/>
          <a:lstStyle/>
          <a:p>
            <a:pPr marL="0" indent="0">
              <a:buNone/>
            </a:pPr>
            <a:r>
              <a:rPr lang="en-US" dirty="0"/>
              <a:t>Sustainability:</a:t>
            </a:r>
          </a:p>
          <a:p>
            <a:pPr marL="0" indent="0">
              <a:buNone/>
            </a:pPr>
            <a:r>
              <a:rPr lang="en-US" dirty="0"/>
              <a:t>Agricultural Farmers Association of South Africa (AFASA) has off take agreements with a number of entities both locally and internationally for emerging farmers to be able to sell their commodities if there is quality and consistency. </a:t>
            </a:r>
          </a:p>
          <a:p>
            <a:pPr marL="0" indent="0">
              <a:buNone/>
            </a:pPr>
            <a:endParaRPr lang="en-US" dirty="0"/>
          </a:p>
          <a:p>
            <a:pPr marL="0" indent="0">
              <a:buNone/>
            </a:pPr>
            <a:endParaRPr lang="en-US" dirty="0"/>
          </a:p>
        </p:txBody>
      </p:sp>
      <p:sp>
        <p:nvSpPr>
          <p:cNvPr id="6" name="Content Placeholder 5"/>
          <p:cNvSpPr>
            <a:spLocks noGrp="1"/>
          </p:cNvSpPr>
          <p:nvPr>
            <p:ph sz="half" idx="10"/>
          </p:nvPr>
        </p:nvSpPr>
        <p:spPr>
          <a:xfrm>
            <a:off x="731520" y="930587"/>
            <a:ext cx="10753344" cy="4055941"/>
          </a:xfrm>
        </p:spPr>
        <p:txBody>
          <a:bodyPr/>
          <a:lstStyle/>
          <a:p>
            <a:r>
              <a:rPr lang="en-US" dirty="0"/>
              <a:t>Project Name: Goat Production (Batlokoa Traditional Council) </a:t>
            </a:r>
          </a:p>
          <a:p>
            <a:r>
              <a:rPr lang="en-US" dirty="0"/>
              <a:t>Objectives:</a:t>
            </a:r>
          </a:p>
          <a:p>
            <a:pPr algn="just">
              <a:buFont typeface="Wingdings" panose="05000000000000000000" pitchFamily="2" charset="2"/>
              <a:buChar char="§"/>
            </a:pPr>
            <a:r>
              <a:rPr lang="en-US" dirty="0"/>
              <a:t>To set up infrastructure to enable farming project within the traditional council to farm productively with sheep production using intensive animal production method to enhance breeding.</a:t>
            </a:r>
          </a:p>
          <a:p>
            <a:pPr algn="just">
              <a:buFont typeface="Wingdings" panose="05000000000000000000" pitchFamily="2" charset="2"/>
              <a:buChar char="§"/>
            </a:pPr>
            <a:r>
              <a:rPr lang="en-US" dirty="0"/>
              <a:t>To support Agricultural project and set up commercial enterprises that would also manage production. </a:t>
            </a:r>
          </a:p>
          <a:p>
            <a:r>
              <a:rPr lang="en-US" b="1" dirty="0"/>
              <a:t>Project Budget</a:t>
            </a:r>
            <a:r>
              <a:rPr lang="en-US" dirty="0"/>
              <a:t>:	R 4, 800, 000</a:t>
            </a:r>
          </a:p>
          <a:p>
            <a:r>
              <a:rPr lang="en-US" sz="1800" b="1" dirty="0"/>
              <a:t>Expenditure</a:t>
            </a:r>
            <a:r>
              <a:rPr lang="en-US" dirty="0"/>
              <a:t>: 		R 5, 105, 225</a:t>
            </a:r>
          </a:p>
          <a:p>
            <a:r>
              <a:rPr lang="en-US" dirty="0"/>
              <a:t>Number of Beneficiaries:  22</a:t>
            </a:r>
          </a:p>
          <a:p>
            <a:r>
              <a:rPr lang="en-US" dirty="0"/>
              <a:t>Project Status: 70 % Complete</a:t>
            </a:r>
          </a:p>
        </p:txBody>
      </p:sp>
      <p:sp>
        <p:nvSpPr>
          <p:cNvPr id="3" name="Text Placeholder 2"/>
          <p:cNvSpPr>
            <a:spLocks noGrp="1"/>
          </p:cNvSpPr>
          <p:nvPr>
            <p:ph type="body" sz="quarter" idx="4294967295"/>
          </p:nvPr>
        </p:nvSpPr>
        <p:spPr>
          <a:xfrm>
            <a:off x="499872" y="0"/>
            <a:ext cx="11692128" cy="583385"/>
          </a:xfrm>
        </p:spPr>
        <p:txBody>
          <a:bodyPr/>
          <a:lstStyle/>
          <a:p>
            <a:pPr marL="0" indent="0">
              <a:buNone/>
            </a:pPr>
            <a:r>
              <a:rPr lang="en-US" sz="2000" dirty="0"/>
              <a:t>Agrarian Projects : KwaZulu-Natal-Harry Gwala District-</a:t>
            </a:r>
            <a:r>
              <a:rPr lang="en-US" sz="2000" dirty="0" err="1"/>
              <a:t>Dr</a:t>
            </a:r>
            <a:r>
              <a:rPr lang="en-US" sz="2000" dirty="0"/>
              <a:t> Nkosazana Dlamini-Zuma (Southern African Youth Movement)</a:t>
            </a:r>
          </a:p>
          <a:p>
            <a:pPr marL="0" indent="0">
              <a:buNone/>
            </a:pPr>
            <a:endParaRPr lang="en-US" dirty="0"/>
          </a:p>
        </p:txBody>
      </p:sp>
    </p:spTree>
    <p:extLst>
      <p:ext uri="{BB962C8B-B14F-4D97-AF65-F5344CB8AC3E}">
        <p14:creationId xmlns:p14="http://schemas.microsoft.com/office/powerpoint/2010/main" val="2515887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5742432"/>
            <a:ext cx="10753344" cy="300054"/>
          </a:xfrm>
        </p:spPr>
        <p:txBody>
          <a:bodyPr/>
          <a:lstStyle/>
          <a:p>
            <a:pPr marL="0" indent="0">
              <a:buNone/>
            </a:pPr>
            <a:r>
              <a:rPr lang="en-US" dirty="0"/>
              <a:t>Sustainability:</a:t>
            </a:r>
          </a:p>
          <a:p>
            <a:pPr marL="0" indent="0">
              <a:buNone/>
            </a:pPr>
            <a:endParaRPr lang="en-US" dirty="0"/>
          </a:p>
          <a:p>
            <a:pPr marL="0" indent="0">
              <a:buNone/>
            </a:pPr>
            <a:endParaRPr lang="en-US" dirty="0"/>
          </a:p>
        </p:txBody>
      </p:sp>
      <p:sp>
        <p:nvSpPr>
          <p:cNvPr id="6" name="Content Placeholder 5"/>
          <p:cNvSpPr>
            <a:spLocks noGrp="1"/>
          </p:cNvSpPr>
          <p:nvPr>
            <p:ph sz="half" idx="10"/>
          </p:nvPr>
        </p:nvSpPr>
        <p:spPr>
          <a:xfrm>
            <a:off x="731520" y="930587"/>
            <a:ext cx="10753344" cy="4897189"/>
          </a:xfrm>
        </p:spPr>
        <p:txBody>
          <a:bodyPr/>
          <a:lstStyle/>
          <a:p>
            <a:r>
              <a:rPr lang="en-US" sz="1800" dirty="0"/>
              <a:t>Project Name: </a:t>
            </a:r>
            <a:r>
              <a:rPr lang="en-US" sz="1800" dirty="0" err="1"/>
              <a:t>Orhards</a:t>
            </a:r>
            <a:r>
              <a:rPr lang="en-US" sz="1800" dirty="0"/>
              <a:t> and Vegetable Production (</a:t>
            </a:r>
            <a:r>
              <a:rPr lang="en-US" sz="1800" dirty="0" err="1"/>
              <a:t>Bidla</a:t>
            </a:r>
            <a:r>
              <a:rPr lang="en-US" sz="1800" dirty="0"/>
              <a:t> Traditional Council) </a:t>
            </a:r>
          </a:p>
          <a:p>
            <a:r>
              <a:rPr lang="en-US" sz="1800" dirty="0"/>
              <a:t>Objectives:</a:t>
            </a:r>
          </a:p>
          <a:p>
            <a:pPr algn="just">
              <a:buFont typeface="Wingdings" panose="05000000000000000000" pitchFamily="2" charset="2"/>
              <a:buChar char="§"/>
            </a:pPr>
            <a:r>
              <a:rPr lang="en-US" sz="1800" dirty="0"/>
              <a:t>To set up infrastructure to enable farming project within the traditional council to farm productively with Fruits and Vegetables.</a:t>
            </a:r>
          </a:p>
          <a:p>
            <a:pPr algn="just">
              <a:buFont typeface="Wingdings" panose="05000000000000000000" pitchFamily="2" charset="2"/>
              <a:buChar char="§"/>
            </a:pPr>
            <a:r>
              <a:rPr lang="en-US" sz="1800" dirty="0"/>
              <a:t>To support Agricultural project and set up commercial enterprises that would also manage production. </a:t>
            </a:r>
          </a:p>
          <a:p>
            <a:endParaRPr lang="en-US" sz="1800" dirty="0"/>
          </a:p>
          <a:p>
            <a:r>
              <a:rPr lang="en-US" sz="1800" b="1" dirty="0"/>
              <a:t>Project Budget</a:t>
            </a:r>
            <a:r>
              <a:rPr lang="en-US" sz="1800" dirty="0"/>
              <a:t>:		 R 4, 900, 000</a:t>
            </a:r>
          </a:p>
          <a:p>
            <a:r>
              <a:rPr lang="en-US" sz="1800" b="1" dirty="0"/>
              <a:t>Expenditure</a:t>
            </a:r>
            <a:r>
              <a:rPr lang="en-US" sz="1800" dirty="0"/>
              <a:t>: 		 R 5, 620, 184</a:t>
            </a:r>
          </a:p>
          <a:p>
            <a:r>
              <a:rPr lang="en-US" sz="1800" dirty="0"/>
              <a:t>Number of Beneficiaries: 40</a:t>
            </a:r>
          </a:p>
          <a:p>
            <a:r>
              <a:rPr lang="en-US" sz="1800" dirty="0"/>
              <a:t>Project Status:  60% Complete </a:t>
            </a:r>
          </a:p>
          <a:p>
            <a:r>
              <a:rPr lang="en-US" sz="1800" dirty="0"/>
              <a:t>Outstanding:</a:t>
            </a:r>
          </a:p>
          <a:p>
            <a:r>
              <a:rPr lang="en-ZW" sz="1800" dirty="0"/>
              <a:t>Construction of the pack house for vegetables and fruits, guard room, admin office, storage and ablution facilities,</a:t>
            </a:r>
            <a:r>
              <a:rPr lang="en-ZW" dirty="0"/>
              <a:t> installation of </a:t>
            </a:r>
            <a:r>
              <a:rPr lang="en-ZW" sz="1800" dirty="0"/>
              <a:t>Solar energy to power all operations including tunnel drippers and orchard irrigation</a:t>
            </a:r>
            <a:endParaRPr lang="en-US" sz="1800" dirty="0"/>
          </a:p>
        </p:txBody>
      </p:sp>
      <p:sp>
        <p:nvSpPr>
          <p:cNvPr id="3" name="Text Placeholder 2"/>
          <p:cNvSpPr>
            <a:spLocks noGrp="1"/>
          </p:cNvSpPr>
          <p:nvPr>
            <p:ph type="body" sz="quarter" idx="4294967295"/>
          </p:nvPr>
        </p:nvSpPr>
        <p:spPr>
          <a:xfrm>
            <a:off x="938784" y="280416"/>
            <a:ext cx="11253216" cy="302969"/>
          </a:xfrm>
        </p:spPr>
        <p:txBody>
          <a:bodyPr/>
          <a:lstStyle/>
          <a:p>
            <a:pPr marL="0" indent="0">
              <a:buNone/>
            </a:pPr>
            <a:r>
              <a:rPr lang="en-US" sz="2000" dirty="0"/>
              <a:t>Agrarian Projects : KwaZulu-Natal-Harry Gwala District-</a:t>
            </a:r>
            <a:r>
              <a:rPr lang="en-US" sz="2000" dirty="0" err="1"/>
              <a:t>Dr</a:t>
            </a:r>
            <a:r>
              <a:rPr lang="en-US" sz="2000" dirty="0"/>
              <a:t> Nkosazana Dlamini-Zuma (Southern African Youth Movement)</a:t>
            </a:r>
          </a:p>
          <a:p>
            <a:pPr marL="0" indent="0">
              <a:buNone/>
            </a:pPr>
            <a:endParaRPr lang="en-US" dirty="0"/>
          </a:p>
        </p:txBody>
      </p:sp>
    </p:spTree>
    <p:extLst>
      <p:ext uri="{BB962C8B-B14F-4D97-AF65-F5344CB8AC3E}">
        <p14:creationId xmlns:p14="http://schemas.microsoft.com/office/powerpoint/2010/main" val="3346446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5815584"/>
            <a:ext cx="10753344" cy="226902"/>
          </a:xfrm>
        </p:spPr>
        <p:txBody>
          <a:bodyPr/>
          <a:lstStyle/>
          <a:p>
            <a:pPr marL="0" indent="0">
              <a:buNone/>
            </a:pPr>
            <a:r>
              <a:rPr lang="en-US" dirty="0"/>
              <a:t>Sustainability:</a:t>
            </a:r>
          </a:p>
          <a:p>
            <a:pPr marL="0" indent="0">
              <a:buNone/>
            </a:pPr>
            <a:endParaRPr lang="en-US" dirty="0"/>
          </a:p>
        </p:txBody>
      </p:sp>
      <p:sp>
        <p:nvSpPr>
          <p:cNvPr id="6" name="Content Placeholder 5"/>
          <p:cNvSpPr>
            <a:spLocks noGrp="1"/>
          </p:cNvSpPr>
          <p:nvPr>
            <p:ph sz="half" idx="10"/>
          </p:nvPr>
        </p:nvSpPr>
        <p:spPr>
          <a:xfrm>
            <a:off x="731520" y="930587"/>
            <a:ext cx="10753344" cy="4884997"/>
          </a:xfrm>
        </p:spPr>
        <p:txBody>
          <a:bodyPr/>
          <a:lstStyle/>
          <a:p>
            <a:r>
              <a:rPr lang="en-US" sz="1800" dirty="0"/>
              <a:t>Project Name: Poultry Production (Vezokuhle Traditional Council) </a:t>
            </a:r>
          </a:p>
          <a:p>
            <a:r>
              <a:rPr lang="en-US" sz="1800" dirty="0"/>
              <a:t>Objectives:</a:t>
            </a:r>
          </a:p>
          <a:p>
            <a:pPr algn="just">
              <a:buFont typeface="Wingdings" panose="05000000000000000000" pitchFamily="2" charset="2"/>
              <a:buChar char="§"/>
            </a:pPr>
            <a:r>
              <a:rPr lang="en-US" sz="1800" dirty="0"/>
              <a:t>To set up infrastructure to enable farming project within the traditional council to farm productively with chickens.</a:t>
            </a:r>
          </a:p>
          <a:p>
            <a:pPr algn="just">
              <a:buFont typeface="Wingdings" panose="05000000000000000000" pitchFamily="2" charset="2"/>
              <a:buChar char="§"/>
            </a:pPr>
            <a:r>
              <a:rPr lang="en-US" sz="1800" dirty="0"/>
              <a:t>To support Agricultural project and set up commercial enterprises that would also manage production. </a:t>
            </a:r>
          </a:p>
          <a:p>
            <a:r>
              <a:rPr lang="en-US" sz="1800" b="1" dirty="0"/>
              <a:t>Project Budget</a:t>
            </a:r>
            <a:r>
              <a:rPr lang="en-US" sz="1800" dirty="0"/>
              <a:t>: 		R 4, 300, 000</a:t>
            </a:r>
          </a:p>
          <a:p>
            <a:r>
              <a:rPr lang="en-US" sz="1800" b="1" dirty="0"/>
              <a:t>Expenditure</a:t>
            </a:r>
            <a:r>
              <a:rPr lang="en-US" sz="1800" dirty="0"/>
              <a:t>: 		R 3, 513, 266</a:t>
            </a:r>
          </a:p>
          <a:p>
            <a:r>
              <a:rPr lang="en-US" sz="1800" dirty="0"/>
              <a:t>Number of Beneficiaries: 27</a:t>
            </a:r>
          </a:p>
          <a:p>
            <a:r>
              <a:rPr lang="en-US" sz="1800" dirty="0"/>
              <a:t>Project Status:  60% Complete</a:t>
            </a:r>
          </a:p>
          <a:p>
            <a:r>
              <a:rPr lang="en-US" sz="1800" dirty="0"/>
              <a:t>Outstanding: </a:t>
            </a:r>
          </a:p>
          <a:p>
            <a:pPr marL="342900" indent="-342900">
              <a:buFont typeface="Wingdings" panose="05000000000000000000" pitchFamily="2" charset="2"/>
              <a:buChar char="§"/>
            </a:pPr>
            <a:r>
              <a:rPr lang="en-ZW" sz="1800" dirty="0"/>
              <a:t>Installation of 3 Ha perimeter wall, Procurement of 5000 point of lay punnets/hens, Procurement of grading machines, permanent plastic trays, cardboard trays, Trolleys and boxes, Construct guard room and ablution facilities, installation of Solar energy to power all operations including water supply, lighting and heaters for chickens</a:t>
            </a:r>
            <a:r>
              <a:rPr lang="en-ZW" dirty="0"/>
              <a:t>.</a:t>
            </a:r>
            <a:endParaRPr lang="en-US" sz="1800" dirty="0"/>
          </a:p>
        </p:txBody>
      </p:sp>
      <p:sp>
        <p:nvSpPr>
          <p:cNvPr id="3" name="Text Placeholder 2"/>
          <p:cNvSpPr>
            <a:spLocks noGrp="1"/>
          </p:cNvSpPr>
          <p:nvPr>
            <p:ph type="body" sz="quarter" idx="4294967295"/>
          </p:nvPr>
        </p:nvSpPr>
        <p:spPr>
          <a:xfrm>
            <a:off x="938784" y="28378"/>
            <a:ext cx="11253216" cy="555007"/>
          </a:xfrm>
        </p:spPr>
        <p:txBody>
          <a:bodyPr/>
          <a:lstStyle/>
          <a:p>
            <a:pPr marL="0" indent="0">
              <a:buNone/>
            </a:pPr>
            <a:r>
              <a:rPr lang="en-US" sz="2000" dirty="0"/>
              <a:t>Agrarian Projects : KwaZulu-Natal-Harry Gwala District-</a:t>
            </a:r>
            <a:r>
              <a:rPr lang="en-US" sz="2000" dirty="0" err="1"/>
              <a:t>Dr</a:t>
            </a:r>
            <a:r>
              <a:rPr lang="en-US" sz="2000" dirty="0"/>
              <a:t> Nkosazana Dlamini-Zuma (Southern African Youth Movement)</a:t>
            </a:r>
          </a:p>
          <a:p>
            <a:pPr marL="0" indent="0">
              <a:buNone/>
            </a:pPr>
            <a:endParaRPr lang="en-US" dirty="0"/>
          </a:p>
        </p:txBody>
      </p:sp>
    </p:spTree>
    <p:extLst>
      <p:ext uri="{BB962C8B-B14F-4D97-AF65-F5344CB8AC3E}">
        <p14:creationId xmlns:p14="http://schemas.microsoft.com/office/powerpoint/2010/main" val="2079734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4962144"/>
            <a:ext cx="10753344" cy="1080343"/>
          </a:xfrm>
        </p:spPr>
        <p:txBody>
          <a:bodyPr/>
          <a:lstStyle/>
          <a:p>
            <a:pPr marL="0" indent="0">
              <a:buNone/>
            </a:pPr>
            <a:r>
              <a:rPr lang="en-US" dirty="0"/>
              <a:t>Sustainability:</a:t>
            </a:r>
          </a:p>
        </p:txBody>
      </p:sp>
      <p:sp>
        <p:nvSpPr>
          <p:cNvPr id="6" name="Content Placeholder 5"/>
          <p:cNvSpPr>
            <a:spLocks noGrp="1"/>
          </p:cNvSpPr>
          <p:nvPr>
            <p:ph sz="half" idx="10"/>
          </p:nvPr>
        </p:nvSpPr>
        <p:spPr>
          <a:xfrm>
            <a:off x="731520" y="930587"/>
            <a:ext cx="10753344" cy="3726757"/>
          </a:xfrm>
        </p:spPr>
        <p:txBody>
          <a:bodyPr/>
          <a:lstStyle/>
          <a:p>
            <a:r>
              <a:rPr lang="en-US" dirty="0"/>
              <a:t>Project Name: Citrus and Vegetables (Emapngisweni Traditional Council) </a:t>
            </a:r>
          </a:p>
          <a:p>
            <a:r>
              <a:rPr lang="en-US" dirty="0"/>
              <a:t>Objectives:</a:t>
            </a:r>
          </a:p>
          <a:p>
            <a:pPr marL="342900" indent="-342900">
              <a:buFont typeface="Wingdings" panose="05000000000000000000" pitchFamily="2" charset="2"/>
              <a:buChar char="§"/>
            </a:pPr>
            <a:r>
              <a:rPr lang="en-US" dirty="0"/>
              <a:t>To develop self-sustainable Small Medium and Manufacturing Enterprise and supply local retailers with fresh produce and create employment opportunities.</a:t>
            </a:r>
          </a:p>
          <a:p>
            <a:r>
              <a:rPr lang="en-US" b="1" dirty="0"/>
              <a:t>Project Budget</a:t>
            </a:r>
            <a:r>
              <a:rPr lang="en-US" dirty="0"/>
              <a:t>: 		R 9, 806, 695</a:t>
            </a:r>
          </a:p>
          <a:p>
            <a:r>
              <a:rPr lang="en-US" b="1" dirty="0"/>
              <a:t>Expenditure</a:t>
            </a:r>
            <a:r>
              <a:rPr lang="en-US" dirty="0"/>
              <a:t>: 			R 9, 806, 695</a:t>
            </a:r>
          </a:p>
          <a:p>
            <a:r>
              <a:rPr lang="en-US" dirty="0"/>
              <a:t>Number of Beneficiaries: 25</a:t>
            </a:r>
          </a:p>
          <a:p>
            <a:r>
              <a:rPr lang="en-US" dirty="0"/>
              <a:t>Project Status:  100% Complete</a:t>
            </a:r>
          </a:p>
        </p:txBody>
      </p:sp>
      <p:sp>
        <p:nvSpPr>
          <p:cNvPr id="3" name="Text Placeholder 2"/>
          <p:cNvSpPr>
            <a:spLocks noGrp="1"/>
          </p:cNvSpPr>
          <p:nvPr>
            <p:ph type="body" sz="quarter" idx="4294967295"/>
          </p:nvPr>
        </p:nvSpPr>
        <p:spPr>
          <a:xfrm>
            <a:off x="938784" y="280416"/>
            <a:ext cx="11253216" cy="302969"/>
          </a:xfrm>
        </p:spPr>
        <p:txBody>
          <a:bodyPr/>
          <a:lstStyle/>
          <a:p>
            <a:pPr marL="0" indent="0">
              <a:buNone/>
            </a:pPr>
            <a:r>
              <a:rPr lang="en-US" sz="2000" dirty="0"/>
              <a:t>Agrarian Projects : KwaZulu-Natal-Zululand District-</a:t>
            </a:r>
            <a:r>
              <a:rPr lang="en-US" sz="2000" dirty="0" err="1"/>
              <a:t>Abaqulusi</a:t>
            </a:r>
            <a:r>
              <a:rPr lang="en-US" sz="2000" dirty="0"/>
              <a:t> (Insika Foundation)</a:t>
            </a:r>
          </a:p>
          <a:p>
            <a:pPr marL="0" indent="0">
              <a:buNone/>
            </a:pPr>
            <a:endParaRPr lang="en-US" dirty="0"/>
          </a:p>
        </p:txBody>
      </p:sp>
    </p:spTree>
    <p:extLst>
      <p:ext uri="{BB962C8B-B14F-4D97-AF65-F5344CB8AC3E}">
        <p14:creationId xmlns:p14="http://schemas.microsoft.com/office/powerpoint/2010/main" val="1293196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5291328"/>
            <a:ext cx="10753344" cy="751158"/>
          </a:xfrm>
        </p:spPr>
        <p:txBody>
          <a:bodyPr/>
          <a:lstStyle/>
          <a:p>
            <a:pPr marL="0" indent="0">
              <a:buNone/>
            </a:pPr>
            <a:r>
              <a:rPr lang="en-US" dirty="0"/>
              <a:t>Sustainability:</a:t>
            </a:r>
          </a:p>
          <a:p>
            <a:pPr marL="0" indent="0">
              <a:buNone/>
            </a:pPr>
            <a:endParaRPr lang="en-US" dirty="0"/>
          </a:p>
          <a:p>
            <a:pPr marL="0" indent="0">
              <a:buNone/>
            </a:pPr>
            <a:endParaRPr lang="en-US" dirty="0"/>
          </a:p>
        </p:txBody>
      </p:sp>
      <p:sp>
        <p:nvSpPr>
          <p:cNvPr id="6" name="Content Placeholder 5"/>
          <p:cNvSpPr>
            <a:spLocks noGrp="1"/>
          </p:cNvSpPr>
          <p:nvPr>
            <p:ph sz="half" idx="10"/>
          </p:nvPr>
        </p:nvSpPr>
        <p:spPr>
          <a:xfrm>
            <a:off x="731520" y="930587"/>
            <a:ext cx="10753344" cy="3031814"/>
          </a:xfrm>
        </p:spPr>
        <p:txBody>
          <a:bodyPr/>
          <a:lstStyle/>
          <a:p>
            <a:r>
              <a:rPr lang="en-US" dirty="0"/>
              <a:t>Project Name: Maize and Beans Production (KwaMbatha Traditional Council) </a:t>
            </a:r>
          </a:p>
          <a:p>
            <a:r>
              <a:rPr lang="en-US" dirty="0"/>
              <a:t>Objective:</a:t>
            </a:r>
          </a:p>
          <a:p>
            <a:pPr marL="342900" indent="-342900">
              <a:buFont typeface="Wingdings" panose="05000000000000000000" pitchFamily="2" charset="2"/>
              <a:buChar char="§"/>
            </a:pPr>
            <a:r>
              <a:rPr lang="en-US" dirty="0"/>
              <a:t>To develop self-sustainable Small Medium and Manufacturing Enterprise and supply local retailers with fresh produce and create employment opportunities</a:t>
            </a:r>
          </a:p>
          <a:p>
            <a:r>
              <a:rPr lang="en-US" b="1" dirty="0"/>
              <a:t>Project Budget</a:t>
            </a:r>
            <a:r>
              <a:rPr lang="en-US" dirty="0"/>
              <a:t>: 		R 7,321,771</a:t>
            </a:r>
          </a:p>
          <a:p>
            <a:r>
              <a:rPr lang="en-US" b="1" dirty="0"/>
              <a:t>Expenditure</a:t>
            </a:r>
            <a:r>
              <a:rPr lang="en-US" dirty="0"/>
              <a:t>: 			R 7, 321,  771</a:t>
            </a:r>
          </a:p>
          <a:p>
            <a:r>
              <a:rPr lang="en-US" dirty="0"/>
              <a:t>Number of Beneficiaries: 25</a:t>
            </a:r>
          </a:p>
          <a:p>
            <a:r>
              <a:rPr lang="en-US" dirty="0"/>
              <a:t>Project Status:  100% Complete</a:t>
            </a:r>
          </a:p>
        </p:txBody>
      </p:sp>
      <p:sp>
        <p:nvSpPr>
          <p:cNvPr id="3" name="Text Placeholder 2"/>
          <p:cNvSpPr>
            <a:spLocks noGrp="1"/>
          </p:cNvSpPr>
          <p:nvPr>
            <p:ph type="body" sz="quarter" idx="4294967295"/>
          </p:nvPr>
        </p:nvSpPr>
        <p:spPr>
          <a:xfrm>
            <a:off x="938784" y="280416"/>
            <a:ext cx="11253216" cy="302969"/>
          </a:xfrm>
        </p:spPr>
        <p:txBody>
          <a:bodyPr/>
          <a:lstStyle/>
          <a:p>
            <a:pPr marL="0" indent="0">
              <a:buNone/>
            </a:pPr>
            <a:r>
              <a:rPr lang="en-US" sz="2000" dirty="0"/>
              <a:t>Agrarian Projects : KwaZulu-Natal- Amajuba District-</a:t>
            </a:r>
            <a:r>
              <a:rPr lang="en-US" sz="2000" dirty="0" err="1"/>
              <a:t>Emadlangeni</a:t>
            </a:r>
            <a:r>
              <a:rPr lang="en-US" sz="2000" dirty="0"/>
              <a:t> (Insika Foundation)</a:t>
            </a:r>
          </a:p>
          <a:p>
            <a:pPr marL="0" indent="0">
              <a:buNone/>
            </a:pPr>
            <a:endParaRPr lang="en-US" dirty="0"/>
          </a:p>
        </p:txBody>
      </p:sp>
    </p:spTree>
    <p:extLst>
      <p:ext uri="{BB962C8B-B14F-4D97-AF65-F5344CB8AC3E}">
        <p14:creationId xmlns:p14="http://schemas.microsoft.com/office/powerpoint/2010/main" val="29660798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5023104"/>
            <a:ext cx="10753344" cy="1019383"/>
          </a:xfrm>
        </p:spPr>
        <p:txBody>
          <a:bodyPr/>
          <a:lstStyle/>
          <a:p>
            <a:pPr marL="0" indent="0">
              <a:buNone/>
            </a:pPr>
            <a:r>
              <a:rPr lang="en-US" dirty="0"/>
              <a:t>Sustainability :</a:t>
            </a:r>
          </a:p>
          <a:p>
            <a:pPr marL="0" indent="0">
              <a:buNone/>
            </a:pPr>
            <a:r>
              <a:rPr lang="en-US" dirty="0"/>
              <a:t>The project has been selling the fresh produce like cabbages to the local market.</a:t>
            </a:r>
          </a:p>
        </p:txBody>
      </p:sp>
      <p:sp>
        <p:nvSpPr>
          <p:cNvPr id="6" name="Content Placeholder 5"/>
          <p:cNvSpPr>
            <a:spLocks noGrp="1"/>
          </p:cNvSpPr>
          <p:nvPr>
            <p:ph sz="half" idx="10"/>
          </p:nvPr>
        </p:nvSpPr>
        <p:spPr>
          <a:xfrm>
            <a:off x="731520" y="930587"/>
            <a:ext cx="10753344" cy="4092517"/>
          </a:xfrm>
        </p:spPr>
        <p:txBody>
          <a:bodyPr/>
          <a:lstStyle/>
          <a:p>
            <a:r>
              <a:rPr lang="en-US" dirty="0"/>
              <a:t>Project Name: Mixed Vegetable Production and Piggery (</a:t>
            </a:r>
            <a:r>
              <a:rPr lang="en-US" dirty="0" err="1"/>
              <a:t>KwaShinga</a:t>
            </a:r>
            <a:r>
              <a:rPr lang="en-US" dirty="0"/>
              <a:t> Tribal Authority) </a:t>
            </a:r>
          </a:p>
          <a:p>
            <a:r>
              <a:rPr lang="en-US" dirty="0"/>
              <a:t>Objectives:</a:t>
            </a:r>
          </a:p>
          <a:p>
            <a:pPr>
              <a:buFont typeface="Wingdings" panose="05000000000000000000" pitchFamily="2" charset="2"/>
              <a:buChar char="§"/>
            </a:pPr>
            <a:r>
              <a:rPr lang="en-US" dirty="0"/>
              <a:t>To establish a small scale farm to supply local retailers with fresh produce and ;</a:t>
            </a:r>
          </a:p>
          <a:p>
            <a:pPr>
              <a:buFont typeface="Wingdings" panose="05000000000000000000" pitchFamily="2" charset="2"/>
              <a:buChar char="§"/>
            </a:pPr>
            <a:r>
              <a:rPr lang="en-US" dirty="0"/>
              <a:t>To supply local abattoirs and create employment opportunities</a:t>
            </a:r>
          </a:p>
          <a:p>
            <a:r>
              <a:rPr lang="en-US" b="1" dirty="0"/>
              <a:t>Project Budget</a:t>
            </a:r>
            <a:r>
              <a:rPr lang="en-US" dirty="0"/>
              <a:t>: 	R 9, 166,989</a:t>
            </a:r>
          </a:p>
          <a:p>
            <a:r>
              <a:rPr lang="en-US" b="1" dirty="0"/>
              <a:t>Expenditure</a:t>
            </a:r>
            <a:r>
              <a:rPr lang="en-US" dirty="0"/>
              <a:t>: 		R 9, 166, 989</a:t>
            </a:r>
          </a:p>
          <a:p>
            <a:r>
              <a:rPr lang="en-US" dirty="0"/>
              <a:t>Number of Beneficiaries: 50</a:t>
            </a:r>
          </a:p>
          <a:p>
            <a:r>
              <a:rPr lang="en-US" dirty="0"/>
              <a:t>Project Status:  100% Complete</a:t>
            </a:r>
          </a:p>
        </p:txBody>
      </p:sp>
      <p:sp>
        <p:nvSpPr>
          <p:cNvPr id="3" name="Text Placeholder 2"/>
          <p:cNvSpPr>
            <a:spLocks noGrp="1"/>
          </p:cNvSpPr>
          <p:nvPr>
            <p:ph type="body" sz="quarter" idx="4294967295"/>
          </p:nvPr>
        </p:nvSpPr>
        <p:spPr>
          <a:xfrm>
            <a:off x="938784" y="280416"/>
            <a:ext cx="11253216" cy="302969"/>
          </a:xfrm>
        </p:spPr>
        <p:txBody>
          <a:bodyPr/>
          <a:lstStyle/>
          <a:p>
            <a:pPr marL="0" indent="0">
              <a:buNone/>
            </a:pPr>
            <a:r>
              <a:rPr lang="en-US" sz="2000" dirty="0"/>
              <a:t>Agrarian Projects : KwaZulu-Natal-Ugu District-</a:t>
            </a:r>
            <a:r>
              <a:rPr lang="en-US" sz="2000" dirty="0" err="1"/>
              <a:t>Uzumbe</a:t>
            </a:r>
            <a:r>
              <a:rPr lang="en-US" sz="2000" dirty="0"/>
              <a:t> (Insika Foundation)</a:t>
            </a:r>
          </a:p>
          <a:p>
            <a:pPr marL="0" indent="0">
              <a:buNone/>
            </a:pPr>
            <a:endParaRPr lang="en-US" dirty="0"/>
          </a:p>
        </p:txBody>
      </p:sp>
    </p:spTree>
    <p:extLst>
      <p:ext uri="{BB962C8B-B14F-4D97-AF65-F5344CB8AC3E}">
        <p14:creationId xmlns:p14="http://schemas.microsoft.com/office/powerpoint/2010/main" val="502512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5242560"/>
            <a:ext cx="10753344" cy="1341120"/>
          </a:xfrm>
        </p:spPr>
        <p:txBody>
          <a:bodyPr/>
          <a:lstStyle/>
          <a:p>
            <a:pPr marL="0" indent="0">
              <a:buNone/>
            </a:pPr>
            <a:r>
              <a:rPr lang="en-US" dirty="0"/>
              <a:t>Sustainability:</a:t>
            </a:r>
          </a:p>
          <a:p>
            <a:pPr marL="0" indent="0">
              <a:buNone/>
            </a:pPr>
            <a:endParaRPr lang="en-US" dirty="0"/>
          </a:p>
          <a:p>
            <a:pPr marL="0" indent="0">
              <a:buNone/>
            </a:pPr>
            <a:endParaRPr lang="en-US" dirty="0"/>
          </a:p>
        </p:txBody>
      </p:sp>
      <p:sp>
        <p:nvSpPr>
          <p:cNvPr id="6" name="Content Placeholder 5"/>
          <p:cNvSpPr>
            <a:spLocks noGrp="1"/>
          </p:cNvSpPr>
          <p:nvPr>
            <p:ph sz="half" idx="10"/>
          </p:nvPr>
        </p:nvSpPr>
        <p:spPr>
          <a:xfrm>
            <a:off x="731520" y="930586"/>
            <a:ext cx="10753344" cy="4202245"/>
          </a:xfrm>
        </p:spPr>
        <p:txBody>
          <a:bodyPr/>
          <a:lstStyle/>
          <a:p>
            <a:r>
              <a:rPr lang="en-US" dirty="0"/>
              <a:t>Project Name: Mixed Vegetables (Jali Tribal Authority) </a:t>
            </a:r>
          </a:p>
          <a:p>
            <a:r>
              <a:rPr lang="en-US" dirty="0"/>
              <a:t>Objective: </a:t>
            </a:r>
          </a:p>
          <a:p>
            <a:pPr marL="342900" indent="-342900">
              <a:buFont typeface="Wingdings" panose="05000000000000000000" pitchFamily="2" charset="2"/>
              <a:buChar char="§"/>
            </a:pPr>
            <a:r>
              <a:rPr lang="en-US" dirty="0"/>
              <a:t>To develop self-sustainable Small Medium and Manufacturing Enterprise and supply local retailers with fresh produce and create employment opportunities.</a:t>
            </a:r>
          </a:p>
          <a:p>
            <a:endParaRPr lang="en-US" dirty="0"/>
          </a:p>
          <a:p>
            <a:r>
              <a:rPr lang="en-US" dirty="0"/>
              <a:t>Project Budget:		 R 5, 510, 512</a:t>
            </a:r>
          </a:p>
          <a:p>
            <a:r>
              <a:rPr lang="en-US" dirty="0"/>
              <a:t>Expenditure: 		 R 5, 510, 512</a:t>
            </a:r>
          </a:p>
          <a:p>
            <a:r>
              <a:rPr lang="en-US" dirty="0"/>
              <a:t>Number of Beneficiaries: 25</a:t>
            </a:r>
          </a:p>
          <a:p>
            <a:r>
              <a:rPr lang="en-US" dirty="0"/>
              <a:t>Project Status:  100% Complete</a:t>
            </a:r>
          </a:p>
        </p:txBody>
      </p:sp>
      <p:sp>
        <p:nvSpPr>
          <p:cNvPr id="3" name="Text Placeholder 2"/>
          <p:cNvSpPr>
            <a:spLocks noGrp="1"/>
          </p:cNvSpPr>
          <p:nvPr>
            <p:ph type="body" sz="quarter" idx="4294967295"/>
          </p:nvPr>
        </p:nvSpPr>
        <p:spPr>
          <a:xfrm>
            <a:off x="938784" y="280416"/>
            <a:ext cx="11253216" cy="302969"/>
          </a:xfrm>
        </p:spPr>
        <p:txBody>
          <a:bodyPr/>
          <a:lstStyle/>
          <a:p>
            <a:pPr marL="0" indent="0">
              <a:buNone/>
            </a:pPr>
            <a:r>
              <a:rPr lang="en-US" sz="2000" dirty="0"/>
              <a:t>Agrarian Projects : KwaZulu-Natal- Ugu District-Umuziwabantu (Insika Foundation)</a:t>
            </a:r>
            <a:endParaRPr lang="en-US" dirty="0"/>
          </a:p>
        </p:txBody>
      </p:sp>
    </p:spTree>
    <p:extLst>
      <p:ext uri="{BB962C8B-B14F-4D97-AF65-F5344CB8AC3E}">
        <p14:creationId xmlns:p14="http://schemas.microsoft.com/office/powerpoint/2010/main" val="902605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4779263"/>
            <a:ext cx="10753344" cy="1263223"/>
          </a:xfrm>
        </p:spPr>
        <p:txBody>
          <a:bodyPr/>
          <a:lstStyle/>
          <a:p>
            <a:pPr marL="0" indent="0">
              <a:buNone/>
            </a:pPr>
            <a:r>
              <a:rPr lang="en-US" dirty="0"/>
              <a:t>Sustainability:</a:t>
            </a:r>
          </a:p>
          <a:p>
            <a:pPr marL="0" indent="0">
              <a:buNone/>
            </a:pPr>
            <a:endParaRPr lang="en-US" dirty="0"/>
          </a:p>
          <a:p>
            <a:pPr marL="0" indent="0">
              <a:buNone/>
            </a:pPr>
            <a:endParaRPr lang="en-US" dirty="0"/>
          </a:p>
        </p:txBody>
      </p:sp>
      <p:sp>
        <p:nvSpPr>
          <p:cNvPr id="6" name="Content Placeholder 5"/>
          <p:cNvSpPr>
            <a:spLocks noGrp="1"/>
          </p:cNvSpPr>
          <p:nvPr>
            <p:ph sz="half" idx="10"/>
          </p:nvPr>
        </p:nvSpPr>
        <p:spPr>
          <a:xfrm>
            <a:off x="731520" y="930587"/>
            <a:ext cx="10753344" cy="3141541"/>
          </a:xfrm>
        </p:spPr>
        <p:txBody>
          <a:bodyPr/>
          <a:lstStyle/>
          <a:p>
            <a:r>
              <a:rPr lang="en-US" dirty="0"/>
              <a:t>Project Name: Mixed Vegetables  (Machi Tribal Authority)</a:t>
            </a:r>
          </a:p>
          <a:p>
            <a:r>
              <a:rPr lang="en-US" u="sng" dirty="0"/>
              <a:t>Objective</a:t>
            </a:r>
            <a:r>
              <a:rPr lang="en-US" dirty="0"/>
              <a:t>: </a:t>
            </a:r>
          </a:p>
          <a:p>
            <a:pPr marL="342900" indent="-342900">
              <a:buFont typeface="Wingdings" panose="05000000000000000000" pitchFamily="2" charset="2"/>
              <a:buChar char="§"/>
            </a:pPr>
            <a:r>
              <a:rPr lang="en-US" dirty="0"/>
              <a:t> To develop self-sustainable Small Medium and Manufacturing Enterprise and supply local retailers with fresh produce and create employment opportunities</a:t>
            </a:r>
          </a:p>
          <a:p>
            <a:r>
              <a:rPr lang="en-US" b="1" dirty="0"/>
              <a:t>Project Budget</a:t>
            </a:r>
            <a:r>
              <a:rPr lang="en-US" dirty="0"/>
              <a:t>: 	R  7, 164, 623</a:t>
            </a:r>
          </a:p>
          <a:p>
            <a:r>
              <a:rPr lang="en-US" b="1" dirty="0"/>
              <a:t>Expenditure</a:t>
            </a:r>
            <a:r>
              <a:rPr lang="en-US" dirty="0"/>
              <a:t>: 		R 7, 164, 623</a:t>
            </a:r>
          </a:p>
          <a:p>
            <a:r>
              <a:rPr lang="en-US" dirty="0"/>
              <a:t>Number of Beneficiaries: 25</a:t>
            </a:r>
          </a:p>
          <a:p>
            <a:r>
              <a:rPr lang="en-US" dirty="0"/>
              <a:t>Project Status:  100% Complete</a:t>
            </a:r>
          </a:p>
        </p:txBody>
      </p:sp>
      <p:sp>
        <p:nvSpPr>
          <p:cNvPr id="3" name="Text Placeholder 2"/>
          <p:cNvSpPr>
            <a:spLocks noGrp="1"/>
          </p:cNvSpPr>
          <p:nvPr>
            <p:ph type="body" sz="quarter" idx="4294967295"/>
          </p:nvPr>
        </p:nvSpPr>
        <p:spPr>
          <a:xfrm>
            <a:off x="938784" y="280416"/>
            <a:ext cx="11253216" cy="302969"/>
          </a:xfrm>
        </p:spPr>
        <p:txBody>
          <a:bodyPr/>
          <a:lstStyle/>
          <a:p>
            <a:pPr marL="0" indent="0">
              <a:buNone/>
            </a:pPr>
            <a:r>
              <a:rPr lang="en-US" sz="2000" dirty="0"/>
              <a:t>Agrarian Projects : KwaZulu-Natal- Ugu District-Umuziwabantu (Insika Foundation)</a:t>
            </a:r>
          </a:p>
          <a:p>
            <a:pPr marL="0" indent="0">
              <a:buNone/>
            </a:pPr>
            <a:endParaRPr lang="en-US" dirty="0"/>
          </a:p>
        </p:txBody>
      </p:sp>
    </p:spTree>
    <p:extLst>
      <p:ext uri="{BB962C8B-B14F-4D97-AF65-F5344CB8AC3E}">
        <p14:creationId xmlns:p14="http://schemas.microsoft.com/office/powerpoint/2010/main" val="2681649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4693919"/>
            <a:ext cx="10753344" cy="1348567"/>
          </a:xfrm>
        </p:spPr>
        <p:txBody>
          <a:bodyPr/>
          <a:lstStyle/>
          <a:p>
            <a:pPr marL="0" indent="0">
              <a:buNone/>
            </a:pPr>
            <a:r>
              <a:rPr lang="en-US" dirty="0"/>
              <a:t>Sustainability:</a:t>
            </a:r>
          </a:p>
        </p:txBody>
      </p:sp>
      <p:sp>
        <p:nvSpPr>
          <p:cNvPr id="6" name="Content Placeholder 5"/>
          <p:cNvSpPr>
            <a:spLocks noGrp="1"/>
          </p:cNvSpPr>
          <p:nvPr>
            <p:ph sz="half" idx="10"/>
          </p:nvPr>
        </p:nvSpPr>
        <p:spPr>
          <a:xfrm>
            <a:off x="731520" y="930587"/>
            <a:ext cx="10753344" cy="3531685"/>
          </a:xfrm>
        </p:spPr>
        <p:txBody>
          <a:bodyPr/>
          <a:lstStyle/>
          <a:p>
            <a:r>
              <a:rPr lang="en-US" dirty="0"/>
              <a:t>Project Name: Goats Production (Mlamuli Tribal Authority)</a:t>
            </a:r>
          </a:p>
          <a:p>
            <a:r>
              <a:rPr lang="en-US" u="sng" dirty="0"/>
              <a:t>Objective</a:t>
            </a:r>
            <a:r>
              <a:rPr lang="en-US" dirty="0"/>
              <a:t>: </a:t>
            </a:r>
          </a:p>
          <a:p>
            <a:pPr marL="342900" indent="-342900">
              <a:buFont typeface="Wingdings" panose="05000000000000000000" pitchFamily="2" charset="2"/>
              <a:buChar char="§"/>
            </a:pPr>
            <a:r>
              <a:rPr lang="en-US" dirty="0"/>
              <a:t>To establish a small scale farm to supply local  markets and surrounding communities and create job opportunities</a:t>
            </a:r>
          </a:p>
          <a:p>
            <a:r>
              <a:rPr lang="en-US" b="1" dirty="0"/>
              <a:t>Project Budget</a:t>
            </a:r>
            <a:r>
              <a:rPr lang="en-US" dirty="0"/>
              <a:t>: 	R 7, 232, 086</a:t>
            </a:r>
          </a:p>
          <a:p>
            <a:r>
              <a:rPr lang="en-US" b="1" dirty="0"/>
              <a:t>Expenditure</a:t>
            </a:r>
            <a:r>
              <a:rPr lang="en-US" dirty="0"/>
              <a:t>: 		R 7, 232, 086</a:t>
            </a:r>
          </a:p>
          <a:p>
            <a:r>
              <a:rPr lang="en-US" dirty="0"/>
              <a:t>Number of Beneficiaries: 20</a:t>
            </a:r>
          </a:p>
          <a:p>
            <a:r>
              <a:rPr lang="en-US" dirty="0"/>
              <a:t>Project Status:  100% Complete</a:t>
            </a:r>
          </a:p>
        </p:txBody>
      </p:sp>
      <p:sp>
        <p:nvSpPr>
          <p:cNvPr id="3" name="Text Placeholder 2"/>
          <p:cNvSpPr>
            <a:spLocks noGrp="1"/>
          </p:cNvSpPr>
          <p:nvPr>
            <p:ph type="body" sz="quarter" idx="4294967295"/>
          </p:nvPr>
        </p:nvSpPr>
        <p:spPr>
          <a:xfrm>
            <a:off x="938784" y="280416"/>
            <a:ext cx="11253216" cy="302969"/>
          </a:xfrm>
        </p:spPr>
        <p:txBody>
          <a:bodyPr/>
          <a:lstStyle/>
          <a:p>
            <a:pPr marL="0" indent="0">
              <a:buNone/>
            </a:pPr>
            <a:r>
              <a:rPr lang="en-US" sz="2000" dirty="0"/>
              <a:t>Agrarian Projects : KwaZulu-Natal-</a:t>
            </a:r>
            <a:r>
              <a:rPr lang="en-US" sz="2000" dirty="0" err="1"/>
              <a:t>Ilembe</a:t>
            </a:r>
            <a:r>
              <a:rPr lang="en-US" sz="2000" dirty="0"/>
              <a:t> District-Ndwedwe (Insika Foundation)</a:t>
            </a:r>
          </a:p>
          <a:p>
            <a:pPr marL="0" indent="0">
              <a:buNone/>
            </a:pPr>
            <a:endParaRPr lang="en-US" dirty="0"/>
          </a:p>
        </p:txBody>
      </p:sp>
    </p:spTree>
    <p:extLst>
      <p:ext uri="{BB962C8B-B14F-4D97-AF65-F5344CB8AC3E}">
        <p14:creationId xmlns:p14="http://schemas.microsoft.com/office/powerpoint/2010/main" val="3466427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4669536"/>
            <a:ext cx="10753344" cy="1372950"/>
          </a:xfrm>
        </p:spPr>
        <p:txBody>
          <a:bodyPr/>
          <a:lstStyle/>
          <a:p>
            <a:pPr marL="0" indent="0">
              <a:buNone/>
            </a:pPr>
            <a:r>
              <a:rPr lang="en-US" dirty="0"/>
              <a:t>Sustainability: </a:t>
            </a:r>
          </a:p>
          <a:p>
            <a:pPr marL="0" indent="0">
              <a:buNone/>
            </a:pPr>
            <a:r>
              <a:rPr lang="en-US" dirty="0"/>
              <a:t>The project had an off take agreement with the local abattoir to supply it with pigs. and 456 of the 480 procured were sold to this abattoir.   </a:t>
            </a:r>
          </a:p>
          <a:p>
            <a:pPr marL="0" indent="0">
              <a:buNone/>
            </a:pPr>
            <a:r>
              <a:rPr lang="en-US" dirty="0"/>
              <a:t>The project is in the process of procuring pregnant pigs for breeding purposes and continue to supply the local abattoirs </a:t>
            </a:r>
          </a:p>
          <a:p>
            <a:pPr marL="0" indent="0">
              <a:buNone/>
            </a:pPr>
            <a:endParaRPr lang="en-US" dirty="0"/>
          </a:p>
        </p:txBody>
      </p:sp>
      <p:sp>
        <p:nvSpPr>
          <p:cNvPr id="6" name="Content Placeholder 5"/>
          <p:cNvSpPr>
            <a:spLocks noGrp="1"/>
          </p:cNvSpPr>
          <p:nvPr>
            <p:ph sz="half" idx="10"/>
          </p:nvPr>
        </p:nvSpPr>
        <p:spPr>
          <a:xfrm>
            <a:off x="731520" y="930587"/>
            <a:ext cx="10753344" cy="3531685"/>
          </a:xfrm>
        </p:spPr>
        <p:txBody>
          <a:bodyPr/>
          <a:lstStyle/>
          <a:p>
            <a:r>
              <a:rPr lang="en-US" dirty="0"/>
              <a:t>Project Name: Phase 2 Piggery Production (Amangwane Tribal Authority)</a:t>
            </a:r>
          </a:p>
          <a:p>
            <a:r>
              <a:rPr lang="en-US" u="sng" dirty="0"/>
              <a:t>Objective</a:t>
            </a:r>
            <a:r>
              <a:rPr lang="en-US" dirty="0"/>
              <a:t>: </a:t>
            </a:r>
          </a:p>
          <a:p>
            <a:pPr marL="342900" indent="-342900">
              <a:buFont typeface="Wingdings" panose="05000000000000000000" pitchFamily="2" charset="2"/>
              <a:buChar char="§"/>
            </a:pPr>
            <a:r>
              <a:rPr lang="en-US" dirty="0"/>
              <a:t>To establish small scale farm and a Cooperative to supply local abattoirs and creation of job opportunities</a:t>
            </a:r>
          </a:p>
          <a:p>
            <a:r>
              <a:rPr lang="en-US" b="1" dirty="0"/>
              <a:t>Project Budget</a:t>
            </a:r>
            <a:r>
              <a:rPr lang="en-US" dirty="0"/>
              <a:t>:	 R 11, 900,000</a:t>
            </a:r>
          </a:p>
          <a:p>
            <a:r>
              <a:rPr lang="en-US" b="1" dirty="0"/>
              <a:t>Expenditure</a:t>
            </a:r>
            <a:r>
              <a:rPr lang="en-US" dirty="0"/>
              <a:t>:     	 R 11, 836, 742</a:t>
            </a:r>
          </a:p>
          <a:p>
            <a:r>
              <a:rPr lang="en-US" dirty="0"/>
              <a:t>Number of Beneficiaries: 29</a:t>
            </a:r>
          </a:p>
          <a:p>
            <a:r>
              <a:rPr lang="en-US" dirty="0"/>
              <a:t>Project Status:  95% Complete </a:t>
            </a:r>
          </a:p>
          <a:p>
            <a:endParaRPr lang="en-US" dirty="0"/>
          </a:p>
          <a:p>
            <a:endParaRPr lang="en-US" dirty="0"/>
          </a:p>
        </p:txBody>
      </p:sp>
      <p:sp>
        <p:nvSpPr>
          <p:cNvPr id="3" name="Text Placeholder 2"/>
          <p:cNvSpPr>
            <a:spLocks noGrp="1"/>
          </p:cNvSpPr>
          <p:nvPr>
            <p:ph type="body" sz="quarter" idx="4294967295"/>
          </p:nvPr>
        </p:nvSpPr>
        <p:spPr>
          <a:xfrm>
            <a:off x="938784" y="280416"/>
            <a:ext cx="11253216" cy="302969"/>
          </a:xfrm>
        </p:spPr>
        <p:txBody>
          <a:bodyPr/>
          <a:lstStyle/>
          <a:p>
            <a:pPr marL="0" indent="0">
              <a:buNone/>
            </a:pPr>
            <a:r>
              <a:rPr lang="en-US" sz="2000" dirty="0"/>
              <a:t>Agrarian Projects : KwaZulu-Natal-</a:t>
            </a:r>
            <a:r>
              <a:rPr lang="en-US" sz="2000" dirty="0" err="1"/>
              <a:t>Uthukela</a:t>
            </a:r>
            <a:r>
              <a:rPr lang="en-US" sz="2000" dirty="0"/>
              <a:t> District-</a:t>
            </a:r>
            <a:r>
              <a:rPr lang="en-US" sz="2000" dirty="0" err="1"/>
              <a:t>Okhahlamba</a:t>
            </a:r>
            <a:r>
              <a:rPr lang="en-US" sz="2000" dirty="0"/>
              <a:t> (Insika Foundation)</a:t>
            </a:r>
          </a:p>
          <a:p>
            <a:pPr marL="0" indent="0">
              <a:buNone/>
            </a:pPr>
            <a:endParaRPr lang="en-US" dirty="0"/>
          </a:p>
        </p:txBody>
      </p:sp>
    </p:spTree>
    <p:extLst>
      <p:ext uri="{BB962C8B-B14F-4D97-AF65-F5344CB8AC3E}">
        <p14:creationId xmlns:p14="http://schemas.microsoft.com/office/powerpoint/2010/main" val="673094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p:txBody>
          <a:bodyPr/>
          <a:lstStyle/>
          <a:p>
            <a:r>
              <a:rPr lang="en-US" dirty="0"/>
              <a:t> 1. BACKGORUND </a:t>
            </a:r>
            <a:br>
              <a:rPr lang="en-US" dirty="0"/>
            </a:br>
            <a:endParaRPr lang="en-US" dirty="0"/>
          </a:p>
        </p:txBody>
      </p:sp>
      <p:sp>
        <p:nvSpPr>
          <p:cNvPr id="3" name="Content Placeholder 2"/>
          <p:cNvSpPr>
            <a:spLocks noGrp="1"/>
          </p:cNvSpPr>
          <p:nvPr>
            <p:ph sz="half" idx="2"/>
          </p:nvPr>
        </p:nvSpPr>
        <p:spPr>
          <a:xfrm>
            <a:off x="731520" y="999744"/>
            <a:ext cx="10753344" cy="5042743"/>
          </a:xfrm>
        </p:spPr>
        <p:txBody>
          <a:bodyPr/>
          <a:lstStyle/>
          <a:p>
            <a:pPr lvl="0"/>
            <a:r>
              <a:rPr lang="en-US" dirty="0"/>
              <a:t>The Agrarian Revolution programme was implemented from 2018/19 as part of CWP useful work and a budget of R100 million was allocated to implement during the pilot phase . In 2019/20 another allocation of R100 million was made available in order to complete the projects started in 2018/19 and to start new projects.</a:t>
            </a:r>
          </a:p>
          <a:p>
            <a:pPr lvl="0"/>
            <a:r>
              <a:rPr lang="en-ZA" dirty="0"/>
              <a:t>In 2020/21 financial an amount of R124 million was allocated and approved in order to complete the projects that were funded and started in 2019/20 and new projects to be started in 2020/21. </a:t>
            </a:r>
            <a:endParaRPr lang="en-US" dirty="0"/>
          </a:p>
          <a:p>
            <a:pPr lvl="0"/>
            <a:r>
              <a:rPr lang="en-ZA" dirty="0"/>
              <a:t>The department decided not to start new projects with the current NPOs for the reason that the term of their contracts is ending on the 31 March 2021. Therefore, it was not desirable to give NPOs new projects instead, they were given funds to complete the projects that were started in 2019/20 financial year in order to complete them.</a:t>
            </a:r>
            <a:endParaRPr lang="en-US" dirty="0"/>
          </a:p>
          <a:p>
            <a:pPr lvl="0"/>
            <a:r>
              <a:rPr lang="en-ZA" dirty="0"/>
              <a:t>An amount of R51 million was advanced to the NPOs to complete the projects referred to above. </a:t>
            </a:r>
            <a:endParaRPr lang="en-US" dirty="0"/>
          </a:p>
          <a:p>
            <a:pPr lvl="0"/>
            <a:r>
              <a:rPr lang="en-ZA" dirty="0"/>
              <a:t>There are currently thirty five (36) projects funded by the department in seven (7) provinces (WC, EC, KZN, FS, NW, Limpopo and Mpumalanga) </a:t>
            </a:r>
            <a:endParaRPr lang="en-US" dirty="0"/>
          </a:p>
        </p:txBody>
      </p:sp>
    </p:spTree>
    <p:extLst>
      <p:ext uri="{BB962C8B-B14F-4D97-AF65-F5344CB8AC3E}">
        <p14:creationId xmlns:p14="http://schemas.microsoft.com/office/powerpoint/2010/main" val="365975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4535423"/>
            <a:ext cx="10753344" cy="1507063"/>
          </a:xfrm>
        </p:spPr>
        <p:txBody>
          <a:bodyPr/>
          <a:lstStyle/>
          <a:p>
            <a:pPr marL="0" indent="0">
              <a:buNone/>
            </a:pPr>
            <a:r>
              <a:rPr lang="en-US" dirty="0"/>
              <a:t>Sustainability : </a:t>
            </a:r>
          </a:p>
          <a:p>
            <a:pPr marL="0" indent="0">
              <a:buNone/>
            </a:pPr>
            <a:endParaRPr lang="en-US" dirty="0"/>
          </a:p>
          <a:p>
            <a:pPr marL="0" indent="0">
              <a:buNone/>
            </a:pPr>
            <a:r>
              <a:rPr lang="en-US" dirty="0"/>
              <a:t>The project is running and selling the pineapple to the market and no permanent jobs created as yet as it is still supported by CWP participants.</a:t>
            </a:r>
          </a:p>
          <a:p>
            <a:pPr marL="0" indent="0">
              <a:buNone/>
            </a:pPr>
            <a:endParaRPr lang="en-US" dirty="0"/>
          </a:p>
          <a:p>
            <a:pPr marL="0" indent="0">
              <a:buNone/>
            </a:pPr>
            <a:endParaRPr lang="en-US" dirty="0"/>
          </a:p>
          <a:p>
            <a:pPr marL="0" indent="0">
              <a:buNone/>
            </a:pPr>
            <a:endParaRPr lang="en-US" dirty="0"/>
          </a:p>
        </p:txBody>
      </p:sp>
      <p:sp>
        <p:nvSpPr>
          <p:cNvPr id="6" name="Content Placeholder 5"/>
          <p:cNvSpPr>
            <a:spLocks noGrp="1"/>
          </p:cNvSpPr>
          <p:nvPr>
            <p:ph sz="half" idx="10"/>
          </p:nvPr>
        </p:nvSpPr>
        <p:spPr>
          <a:xfrm>
            <a:off x="731520" y="930587"/>
            <a:ext cx="10753344" cy="2848933"/>
          </a:xfrm>
        </p:spPr>
        <p:txBody>
          <a:bodyPr/>
          <a:lstStyle/>
          <a:p>
            <a:r>
              <a:rPr lang="en-US" dirty="0"/>
              <a:t>Project Name: Pineapple and Mixed Vegetables (Hluhluwe- Induna Mkhize) </a:t>
            </a:r>
          </a:p>
          <a:p>
            <a:r>
              <a:rPr lang="en-US" dirty="0"/>
              <a:t>Objective: </a:t>
            </a:r>
          </a:p>
          <a:p>
            <a:pPr marL="342900" indent="-342900">
              <a:buFont typeface="Wingdings" panose="05000000000000000000" pitchFamily="2" charset="2"/>
              <a:buChar char="§"/>
            </a:pPr>
            <a:r>
              <a:rPr lang="en-US" dirty="0"/>
              <a:t>To develop self-sustainable Small Medium and Manufacturing Enterprise and   	    supply local retailers / markets with fresh produce and pineapple and to create employment opportunities</a:t>
            </a:r>
          </a:p>
          <a:p>
            <a:r>
              <a:rPr lang="en-US" b="1" dirty="0"/>
              <a:t>Project Budget</a:t>
            </a:r>
            <a:r>
              <a:rPr lang="en-US" dirty="0"/>
              <a:t>:	 R 9, 166, 989</a:t>
            </a:r>
          </a:p>
          <a:p>
            <a:r>
              <a:rPr lang="en-US" b="1" dirty="0"/>
              <a:t>Expenditure</a:t>
            </a:r>
            <a:r>
              <a:rPr lang="en-US" dirty="0"/>
              <a:t>:      	 R 9, 166, 989 </a:t>
            </a:r>
          </a:p>
          <a:p>
            <a:r>
              <a:rPr lang="en-US" dirty="0"/>
              <a:t>Number of Beneficiaries: 25</a:t>
            </a:r>
          </a:p>
          <a:p>
            <a:r>
              <a:rPr lang="en-US" dirty="0"/>
              <a:t>Project Status: 100% Complete</a:t>
            </a:r>
          </a:p>
          <a:p>
            <a:endParaRPr lang="en-US" dirty="0"/>
          </a:p>
          <a:p>
            <a:endParaRPr lang="en-US" dirty="0"/>
          </a:p>
        </p:txBody>
      </p:sp>
      <p:sp>
        <p:nvSpPr>
          <p:cNvPr id="3" name="Text Placeholder 2"/>
          <p:cNvSpPr>
            <a:spLocks noGrp="1"/>
          </p:cNvSpPr>
          <p:nvPr>
            <p:ph type="body" sz="quarter" idx="4294967295"/>
          </p:nvPr>
        </p:nvSpPr>
        <p:spPr>
          <a:xfrm>
            <a:off x="841248" y="327998"/>
            <a:ext cx="11253216" cy="415714"/>
          </a:xfrm>
        </p:spPr>
        <p:txBody>
          <a:bodyPr/>
          <a:lstStyle/>
          <a:p>
            <a:pPr marL="0" indent="0">
              <a:buNone/>
            </a:pPr>
            <a:r>
              <a:rPr lang="en-US" sz="2000" dirty="0"/>
              <a:t>Agrarian Projects : KwaZulu-Natal-Umkhanyakude District-Big Five Hlabisa (Insika Foundation)</a:t>
            </a:r>
          </a:p>
          <a:p>
            <a:pPr marL="0" indent="0">
              <a:buNone/>
            </a:pPr>
            <a:r>
              <a:rPr lang="en-US" dirty="0"/>
              <a:t> </a:t>
            </a:r>
          </a:p>
        </p:txBody>
      </p:sp>
    </p:spTree>
    <p:extLst>
      <p:ext uri="{BB962C8B-B14F-4D97-AF65-F5344CB8AC3E}">
        <p14:creationId xmlns:p14="http://schemas.microsoft.com/office/powerpoint/2010/main" val="24954218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4718303"/>
            <a:ext cx="10753344" cy="1324183"/>
          </a:xfrm>
        </p:spPr>
        <p:txBody>
          <a:bodyPr/>
          <a:lstStyle/>
          <a:p>
            <a:pPr marL="0" indent="0">
              <a:buNone/>
            </a:pPr>
            <a:r>
              <a:rPr lang="en-US" dirty="0"/>
              <a:t>Sustainability: </a:t>
            </a:r>
          </a:p>
          <a:p>
            <a:pPr marL="0" indent="0">
              <a:buNone/>
            </a:pPr>
            <a:r>
              <a:rPr lang="en-US" dirty="0"/>
              <a:t>The project is currently not doing well due to the fact that the plants are destroyed by the baboons and monkeys as a result there are plans to relocate it to another area within the same community.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6" name="Content Placeholder 5"/>
          <p:cNvSpPr>
            <a:spLocks noGrp="1"/>
          </p:cNvSpPr>
          <p:nvPr>
            <p:ph sz="half" idx="10"/>
          </p:nvPr>
        </p:nvSpPr>
        <p:spPr>
          <a:xfrm>
            <a:off x="731520" y="930587"/>
            <a:ext cx="10753344" cy="3397573"/>
          </a:xfrm>
        </p:spPr>
        <p:txBody>
          <a:bodyPr/>
          <a:lstStyle/>
          <a:p>
            <a:r>
              <a:rPr lang="en-US" sz="1800" dirty="0"/>
              <a:t>Project Name: Mixed Vegetables-Hydroponic project ( Wellington Community) </a:t>
            </a:r>
          </a:p>
          <a:p>
            <a:pPr algn="just"/>
            <a:r>
              <a:rPr lang="en-US" sz="1800" u="sng" dirty="0"/>
              <a:t>Objective</a:t>
            </a:r>
            <a:r>
              <a:rPr lang="en-US" sz="1800" dirty="0"/>
              <a:t>:  </a:t>
            </a:r>
          </a:p>
          <a:p>
            <a:pPr marL="342900" indent="-342900" algn="just">
              <a:buFont typeface="Wingdings" panose="05000000000000000000" pitchFamily="2" charset="2"/>
              <a:buChar char="§"/>
            </a:pPr>
            <a:r>
              <a:rPr lang="en-US" sz="1800" dirty="0"/>
              <a:t>To create viable agricultural business to be run as a cooperative and supply local           retailers and markets</a:t>
            </a:r>
          </a:p>
          <a:p>
            <a:r>
              <a:rPr lang="en-US" sz="1800" b="1" dirty="0"/>
              <a:t>Project Budget</a:t>
            </a:r>
            <a:r>
              <a:rPr lang="en-US" sz="1800" dirty="0"/>
              <a:t>: 	R 4, 000, 000</a:t>
            </a:r>
          </a:p>
          <a:p>
            <a:r>
              <a:rPr lang="en-US" sz="1800" b="1" dirty="0"/>
              <a:t>Expenditure</a:t>
            </a:r>
            <a:r>
              <a:rPr lang="en-US" sz="1800" dirty="0"/>
              <a:t>:     	 R 4, 000, 000 </a:t>
            </a:r>
          </a:p>
          <a:p>
            <a:r>
              <a:rPr lang="en-US" sz="1800" dirty="0"/>
              <a:t>Number of Beneficiaries: 11</a:t>
            </a:r>
          </a:p>
          <a:p>
            <a:r>
              <a:rPr lang="en-US" sz="1800" dirty="0"/>
              <a:t>Project Status: 100% Complete</a:t>
            </a:r>
          </a:p>
        </p:txBody>
      </p:sp>
      <p:sp>
        <p:nvSpPr>
          <p:cNvPr id="3" name="Text Placeholder 2"/>
          <p:cNvSpPr>
            <a:spLocks noGrp="1"/>
          </p:cNvSpPr>
          <p:nvPr>
            <p:ph type="body" sz="quarter" idx="4294967295"/>
          </p:nvPr>
        </p:nvSpPr>
        <p:spPr>
          <a:xfrm>
            <a:off x="938784" y="256032"/>
            <a:ext cx="11253216" cy="463296"/>
          </a:xfrm>
        </p:spPr>
        <p:txBody>
          <a:bodyPr/>
          <a:lstStyle/>
          <a:p>
            <a:pPr marL="0" indent="0">
              <a:buNone/>
            </a:pPr>
            <a:r>
              <a:rPr lang="en-US" sz="2000" dirty="0"/>
              <a:t>Agrarian Projects : Western Cape- Winelands District- Drakenstein (Insika Foundation)</a:t>
            </a:r>
          </a:p>
          <a:p>
            <a:pPr marL="0" indent="0">
              <a:buNone/>
            </a:pPr>
            <a:endParaRPr lang="en-US" dirty="0"/>
          </a:p>
        </p:txBody>
      </p:sp>
    </p:spTree>
    <p:extLst>
      <p:ext uri="{BB962C8B-B14F-4D97-AF65-F5344CB8AC3E}">
        <p14:creationId xmlns:p14="http://schemas.microsoft.com/office/powerpoint/2010/main" val="855044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p:txBody>
          <a:bodyPr/>
          <a:lstStyle/>
          <a:p>
            <a:r>
              <a:rPr lang="en-US" dirty="0"/>
              <a:t>FEEDLOT AND CROP FARMING  PROJECT – FREE STATE PROVINCE</a:t>
            </a:r>
          </a:p>
        </p:txBody>
      </p:sp>
      <p:sp>
        <p:nvSpPr>
          <p:cNvPr id="3" name="Content Placeholder 2"/>
          <p:cNvSpPr>
            <a:spLocks noGrp="1"/>
          </p:cNvSpPr>
          <p:nvPr>
            <p:ph sz="half" idx="10"/>
          </p:nvPr>
        </p:nvSpPr>
        <p:spPr>
          <a:xfrm>
            <a:off x="731520" y="930587"/>
            <a:ext cx="10753344" cy="3202502"/>
          </a:xfrm>
        </p:spPr>
        <p:txBody>
          <a:bodyPr/>
          <a:lstStyle/>
          <a:p>
            <a:r>
              <a:rPr lang="en-US" dirty="0"/>
              <a:t>Project Name:	 	Feedlot and crop farming (Makholokoe Traditional Council)</a:t>
            </a:r>
          </a:p>
          <a:p>
            <a:r>
              <a:rPr lang="en-US" u="sng" dirty="0"/>
              <a:t>Objectives</a:t>
            </a:r>
            <a:r>
              <a:rPr lang="en-US" dirty="0"/>
              <a:t>: </a:t>
            </a:r>
          </a:p>
          <a:p>
            <a:pPr marL="342900" indent="-342900">
              <a:buFont typeface="Wingdings" panose="05000000000000000000" pitchFamily="2" charset="2"/>
              <a:buChar char="§"/>
            </a:pPr>
            <a:r>
              <a:rPr lang="en-US" dirty="0"/>
              <a:t>To create a viable and sustainable vegetable and live stock business through formation of co-operatives. </a:t>
            </a:r>
          </a:p>
          <a:p>
            <a:r>
              <a:rPr lang="en-US" b="1" dirty="0"/>
              <a:t>Project Budget</a:t>
            </a:r>
            <a:r>
              <a:rPr lang="en-US" dirty="0"/>
              <a:t>: 	R 13, 500, 000</a:t>
            </a:r>
          </a:p>
          <a:p>
            <a:r>
              <a:rPr lang="en-US" b="1" dirty="0"/>
              <a:t>Expenditure</a:t>
            </a:r>
            <a:r>
              <a:rPr lang="en-US" dirty="0"/>
              <a:t>: 		R 13 470, 035</a:t>
            </a:r>
          </a:p>
          <a:p>
            <a:r>
              <a:rPr lang="en-US" dirty="0"/>
              <a:t>Number of Beneficiaries:  19</a:t>
            </a:r>
          </a:p>
          <a:p>
            <a:r>
              <a:rPr lang="en-US" dirty="0"/>
              <a:t>Project Status: 		</a:t>
            </a:r>
            <a:r>
              <a:rPr lang="en-ZA" dirty="0"/>
              <a:t>95% - borehole to be drilled by mid July 2021 </a:t>
            </a:r>
            <a:endParaRPr lang="en-US" dirty="0"/>
          </a:p>
        </p:txBody>
      </p:sp>
      <p:sp>
        <p:nvSpPr>
          <p:cNvPr id="4" name="Content Placeholder 3"/>
          <p:cNvSpPr>
            <a:spLocks noGrp="1"/>
          </p:cNvSpPr>
          <p:nvPr>
            <p:ph sz="half" idx="2"/>
          </p:nvPr>
        </p:nvSpPr>
        <p:spPr>
          <a:xfrm>
            <a:off x="731520" y="4340351"/>
            <a:ext cx="10753344" cy="1702135"/>
          </a:xfrm>
        </p:spPr>
        <p:txBody>
          <a:bodyPr/>
          <a:lstStyle/>
          <a:p>
            <a:pPr marL="0" indent="0">
              <a:buNone/>
            </a:pPr>
            <a:r>
              <a:rPr lang="en-US" dirty="0"/>
              <a:t>Sustainability:</a:t>
            </a:r>
          </a:p>
          <a:p>
            <a:pPr marL="798513" indent="-225425"/>
            <a:r>
              <a:rPr lang="en-ZA" dirty="0"/>
              <a:t>After 90-120 days – Sell cattle to the abattoir to generate income and buy weaners/calves from local farmers, feeds and medication. </a:t>
            </a:r>
          </a:p>
          <a:p>
            <a:pPr marL="798513" indent="-225425"/>
            <a:r>
              <a:rPr lang="en-ZA" dirty="0"/>
              <a:t>Sell crops to the local community members to ensure steady flow of funds to maintain the facility and create more job opportunities</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4258327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p:txBody>
          <a:bodyPr/>
          <a:lstStyle/>
          <a:p>
            <a:r>
              <a:rPr lang="en-US" dirty="0"/>
              <a:t>PIGGERY PROJECT – NORTH WEST PROVINCE</a:t>
            </a:r>
          </a:p>
        </p:txBody>
      </p:sp>
      <p:sp>
        <p:nvSpPr>
          <p:cNvPr id="3" name="Content Placeholder 2"/>
          <p:cNvSpPr>
            <a:spLocks noGrp="1"/>
          </p:cNvSpPr>
          <p:nvPr>
            <p:ph sz="half" idx="10"/>
          </p:nvPr>
        </p:nvSpPr>
        <p:spPr>
          <a:xfrm>
            <a:off x="731520" y="930588"/>
            <a:ext cx="10753344" cy="3934020"/>
          </a:xfrm>
        </p:spPr>
        <p:txBody>
          <a:bodyPr/>
          <a:lstStyle/>
          <a:p>
            <a:r>
              <a:rPr lang="en-US" sz="1800" dirty="0"/>
              <a:t>Project Name: 			Piggery (Bakwena ba Mogopa Traditional Council)</a:t>
            </a:r>
          </a:p>
          <a:p>
            <a:pPr marL="0" indent="0"/>
            <a:r>
              <a:rPr lang="en-US" sz="1800" u="sng" dirty="0"/>
              <a:t>Objectives</a:t>
            </a:r>
            <a:r>
              <a:rPr lang="en-US" sz="1800" dirty="0"/>
              <a:t>: </a:t>
            </a:r>
          </a:p>
          <a:p>
            <a:pPr marL="342900" indent="-342900">
              <a:buFont typeface="Wingdings" panose="05000000000000000000" pitchFamily="2" charset="2"/>
              <a:buChar char="§"/>
            </a:pPr>
            <a:r>
              <a:rPr lang="en-US" sz="1800" dirty="0"/>
              <a:t>Reduce poverty and unemployment in the community through the introduction of sustainable income generating piggery activities. </a:t>
            </a:r>
          </a:p>
          <a:p>
            <a:r>
              <a:rPr lang="en-US" sz="1800" b="1" dirty="0"/>
              <a:t>Project Budget</a:t>
            </a:r>
            <a:r>
              <a:rPr lang="en-US" sz="1800" dirty="0"/>
              <a:t>:		R 17,186,517.00  </a:t>
            </a:r>
          </a:p>
          <a:p>
            <a:r>
              <a:rPr lang="en-US" sz="1800" b="1" dirty="0"/>
              <a:t>Expenditure</a:t>
            </a:r>
            <a:r>
              <a:rPr lang="en-US" sz="1800" dirty="0"/>
              <a:t>:  		R    9, 922, 656 </a:t>
            </a:r>
          </a:p>
          <a:p>
            <a:r>
              <a:rPr lang="en-US" sz="1800" dirty="0"/>
              <a:t>Number of Beneficiaries: 	12 </a:t>
            </a:r>
          </a:p>
          <a:p>
            <a:r>
              <a:rPr lang="en-US" sz="1800" dirty="0"/>
              <a:t>Project Status: 89 % </a:t>
            </a:r>
          </a:p>
          <a:p>
            <a:r>
              <a:rPr lang="en-US" sz="1800" dirty="0"/>
              <a:t>Finisher  house to be completed by the end of  July 				2021</a:t>
            </a:r>
          </a:p>
          <a:p>
            <a:endParaRPr lang="en-US" sz="1800" dirty="0">
              <a:solidFill>
                <a:srgbClr val="FF0000"/>
              </a:solidFill>
            </a:endParaRPr>
          </a:p>
        </p:txBody>
      </p:sp>
      <p:sp>
        <p:nvSpPr>
          <p:cNvPr id="4" name="Content Placeholder 3"/>
          <p:cNvSpPr>
            <a:spLocks noGrp="1"/>
          </p:cNvSpPr>
          <p:nvPr>
            <p:ph sz="half" idx="2"/>
          </p:nvPr>
        </p:nvSpPr>
        <p:spPr>
          <a:xfrm>
            <a:off x="731520" y="4986528"/>
            <a:ext cx="10753344" cy="1133856"/>
          </a:xfrm>
        </p:spPr>
        <p:txBody>
          <a:bodyPr/>
          <a:lstStyle/>
          <a:p>
            <a:pPr marL="0" indent="0">
              <a:buNone/>
            </a:pPr>
            <a:r>
              <a:rPr lang="en-US" dirty="0"/>
              <a:t>Sustainability:</a:t>
            </a:r>
          </a:p>
          <a:p>
            <a:pPr marL="0" indent="0">
              <a:buNone/>
            </a:pPr>
            <a:endParaRPr lang="en-US" dirty="0"/>
          </a:p>
          <a:p>
            <a:r>
              <a:rPr lang="en-US" dirty="0"/>
              <a:t>Off-take agreement in place, Solar power and SA Pork &amp; Quality Assurance &amp; Traceability Standards 			         (Pork 360)</a:t>
            </a:r>
          </a:p>
          <a:p>
            <a:endParaRPr lang="en-US" dirty="0"/>
          </a:p>
        </p:txBody>
      </p:sp>
    </p:spTree>
    <p:extLst>
      <p:ext uri="{BB962C8B-B14F-4D97-AF65-F5344CB8AC3E}">
        <p14:creationId xmlns:p14="http://schemas.microsoft.com/office/powerpoint/2010/main" val="1110348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757127"/>
          </a:xfrm>
        </p:spPr>
        <p:txBody>
          <a:bodyPr/>
          <a:lstStyle/>
          <a:p>
            <a:r>
              <a:rPr lang="en-GB" dirty="0"/>
              <a:t>Vegetable tunnels and Moringa project Limpopo province</a:t>
            </a:r>
            <a:endParaRPr lang="en-US" dirty="0"/>
          </a:p>
        </p:txBody>
      </p:sp>
      <p:sp>
        <p:nvSpPr>
          <p:cNvPr id="3" name="Content Placeholder 2"/>
          <p:cNvSpPr>
            <a:spLocks noGrp="1"/>
          </p:cNvSpPr>
          <p:nvPr>
            <p:ph sz="half" idx="10"/>
          </p:nvPr>
        </p:nvSpPr>
        <p:spPr>
          <a:xfrm>
            <a:off x="731520" y="930587"/>
            <a:ext cx="10753344" cy="3618251"/>
          </a:xfrm>
        </p:spPr>
        <p:txBody>
          <a:bodyPr/>
          <a:lstStyle/>
          <a:p>
            <a:r>
              <a:rPr lang="en-US" dirty="0"/>
              <a:t>Project Name: 	Chicken and vegetable farming (Mathebula CPA)</a:t>
            </a:r>
          </a:p>
          <a:p>
            <a:r>
              <a:rPr lang="en-US" u="sng" dirty="0"/>
              <a:t>Objectives</a:t>
            </a:r>
            <a:r>
              <a:rPr lang="en-US" dirty="0"/>
              <a:t>: </a:t>
            </a:r>
          </a:p>
          <a:p>
            <a:pPr marL="342900" indent="-342900">
              <a:buFont typeface="Wingdings" panose="05000000000000000000" pitchFamily="2" charset="2"/>
              <a:buChar char="§"/>
            </a:pPr>
            <a:r>
              <a:rPr lang="en-US" dirty="0"/>
              <a:t>To provide viable broiler production infrastructure and agricultural business for CWP participants.</a:t>
            </a:r>
          </a:p>
          <a:p>
            <a:r>
              <a:rPr lang="en-US" b="1" dirty="0"/>
              <a:t>Project Budget</a:t>
            </a:r>
            <a:r>
              <a:rPr lang="en-US" dirty="0"/>
              <a:t>:		</a:t>
            </a:r>
            <a:r>
              <a:rPr lang="en-US" dirty="0">
                <a:latin typeface="Calibri" panose="020F0502020204030204" pitchFamily="34" charset="0"/>
                <a:ea typeface="Calibri" panose="020F0502020204030204" pitchFamily="34" charset="0"/>
                <a:cs typeface="Times New Roman" panose="02020603050405020304" pitchFamily="18" charset="0"/>
              </a:rPr>
              <a:t>R8, 450, 000</a:t>
            </a:r>
            <a:endParaRPr lang="en-US" dirty="0"/>
          </a:p>
          <a:p>
            <a:r>
              <a:rPr lang="en-US" b="1" dirty="0"/>
              <a:t>Expenditure</a:t>
            </a:r>
            <a:r>
              <a:rPr lang="en-US" dirty="0"/>
              <a:t>:  			</a:t>
            </a:r>
            <a:r>
              <a:rPr lang="en-US" dirty="0">
                <a:latin typeface="Calibri" panose="020F0502020204030204" pitchFamily="34" charset="0"/>
                <a:ea typeface="Calibri" panose="020F0502020204030204" pitchFamily="34" charset="0"/>
                <a:cs typeface="Times New Roman" panose="02020603050405020304" pitchFamily="18" charset="0"/>
              </a:rPr>
              <a:t>R7, 538, 369</a:t>
            </a:r>
            <a:endParaRPr lang="en-US" dirty="0"/>
          </a:p>
          <a:p>
            <a:r>
              <a:rPr lang="en-US" dirty="0"/>
              <a:t>Number of Beneficiaries: 	20 </a:t>
            </a:r>
          </a:p>
          <a:p>
            <a:r>
              <a:rPr lang="en-US" dirty="0"/>
              <a:t>Project Status:			</a:t>
            </a:r>
            <a:r>
              <a:rPr lang="en-ZA" dirty="0"/>
              <a:t>95% - Ablution facilities to be constructed by end of July 					2021 </a:t>
            </a:r>
            <a:endParaRPr lang="en-US" dirty="0"/>
          </a:p>
          <a:p>
            <a:endParaRPr lang="en-US" dirty="0"/>
          </a:p>
        </p:txBody>
      </p:sp>
      <p:sp>
        <p:nvSpPr>
          <p:cNvPr id="4" name="Content Placeholder 3"/>
          <p:cNvSpPr>
            <a:spLocks noGrp="1"/>
          </p:cNvSpPr>
          <p:nvPr>
            <p:ph sz="half" idx="2"/>
          </p:nvPr>
        </p:nvSpPr>
        <p:spPr>
          <a:xfrm>
            <a:off x="633984" y="4548838"/>
            <a:ext cx="10753344" cy="1437434"/>
          </a:xfrm>
        </p:spPr>
        <p:txBody>
          <a:bodyPr/>
          <a:lstStyle/>
          <a:p>
            <a:pPr marL="0" indent="0">
              <a:buNone/>
            </a:pPr>
            <a:r>
              <a:rPr lang="en-US" dirty="0"/>
              <a:t>Sustainability:</a:t>
            </a:r>
          </a:p>
          <a:p>
            <a:pPr marL="0" indent="0">
              <a:buNone/>
            </a:pPr>
            <a:endParaRPr lang="en-US" dirty="0"/>
          </a:p>
          <a:p>
            <a:pPr marL="0" indent="0">
              <a:buNone/>
            </a:pPr>
            <a:r>
              <a:rPr lang="en-US" dirty="0"/>
              <a:t>To create viable agricultural business to be run by CWP participants as a cooperative and supply local retailers and markets.</a:t>
            </a:r>
          </a:p>
          <a:p>
            <a:endParaRPr lang="en-US" dirty="0"/>
          </a:p>
        </p:txBody>
      </p:sp>
    </p:spTree>
    <p:extLst>
      <p:ext uri="{BB962C8B-B14F-4D97-AF65-F5344CB8AC3E}">
        <p14:creationId xmlns:p14="http://schemas.microsoft.com/office/powerpoint/2010/main" val="1507771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757127"/>
          </a:xfrm>
        </p:spPr>
        <p:txBody>
          <a:bodyPr/>
          <a:lstStyle/>
          <a:p>
            <a:r>
              <a:rPr lang="en-GB" sz="2000" dirty="0"/>
              <a:t>CHICKEN AND VEGETABLE FARMING –EHLANZENI – MBOMBELA-  MPUMALANGA</a:t>
            </a:r>
            <a:endParaRPr lang="en-US" sz="2000" dirty="0"/>
          </a:p>
        </p:txBody>
      </p:sp>
      <p:sp>
        <p:nvSpPr>
          <p:cNvPr id="3" name="Content Placeholder 2"/>
          <p:cNvSpPr>
            <a:spLocks noGrp="1"/>
          </p:cNvSpPr>
          <p:nvPr>
            <p:ph sz="half" idx="10"/>
          </p:nvPr>
        </p:nvSpPr>
        <p:spPr>
          <a:xfrm>
            <a:off x="731520" y="930587"/>
            <a:ext cx="10753344" cy="3726757"/>
          </a:xfrm>
        </p:spPr>
        <p:txBody>
          <a:bodyPr/>
          <a:lstStyle/>
          <a:p>
            <a:r>
              <a:rPr lang="en-US" dirty="0"/>
              <a:t>Project Name: 	Chicken and vegetable farming (Mathebula CPA)</a:t>
            </a:r>
          </a:p>
          <a:p>
            <a:r>
              <a:rPr lang="en-US" u="sng" dirty="0"/>
              <a:t>Objectives</a:t>
            </a:r>
            <a:r>
              <a:rPr lang="en-US" dirty="0"/>
              <a:t>: </a:t>
            </a:r>
          </a:p>
          <a:p>
            <a:pPr marL="342900" indent="-342900">
              <a:buFont typeface="Wingdings" panose="05000000000000000000" pitchFamily="2" charset="2"/>
              <a:buChar char="§"/>
            </a:pPr>
            <a:r>
              <a:rPr lang="en-US" dirty="0"/>
              <a:t>To provide viable broiler production infrastructure and agricultural business for CWP participants.</a:t>
            </a:r>
          </a:p>
          <a:p>
            <a:r>
              <a:rPr lang="en-US" b="1" dirty="0"/>
              <a:t>Project Budget</a:t>
            </a:r>
            <a:r>
              <a:rPr lang="en-US" dirty="0"/>
              <a:t>:		</a:t>
            </a:r>
            <a:r>
              <a:rPr lang="en-US" dirty="0">
                <a:latin typeface="Calibri" panose="020F0502020204030204" pitchFamily="34" charset="0"/>
                <a:ea typeface="Calibri" panose="020F0502020204030204" pitchFamily="34" charset="0"/>
                <a:cs typeface="Times New Roman" panose="02020603050405020304" pitchFamily="18" charset="0"/>
              </a:rPr>
              <a:t>R7, 050, 000</a:t>
            </a:r>
            <a:endParaRPr lang="en-US" dirty="0"/>
          </a:p>
          <a:p>
            <a:r>
              <a:rPr lang="en-US" b="1" dirty="0"/>
              <a:t>Expenditure</a:t>
            </a:r>
            <a:r>
              <a:rPr lang="en-US" dirty="0"/>
              <a:t>:  			</a:t>
            </a:r>
            <a:r>
              <a:rPr lang="en-US" dirty="0">
                <a:latin typeface="Calibri" panose="020F0502020204030204" pitchFamily="34" charset="0"/>
                <a:ea typeface="Calibri" panose="020F0502020204030204" pitchFamily="34" charset="0"/>
                <a:cs typeface="Times New Roman" panose="02020603050405020304" pitchFamily="18" charset="0"/>
              </a:rPr>
              <a:t>R6 988 639</a:t>
            </a:r>
            <a:endParaRPr lang="en-US" dirty="0"/>
          </a:p>
          <a:p>
            <a:r>
              <a:rPr lang="en-US" dirty="0"/>
              <a:t>Number of Beneficiaries: 	20 </a:t>
            </a:r>
          </a:p>
          <a:p>
            <a:r>
              <a:rPr lang="en-US" dirty="0"/>
              <a:t>Project Status:			</a:t>
            </a:r>
            <a:r>
              <a:rPr lang="en-ZA" dirty="0"/>
              <a:t>95% - Ablution facilities to be constructed by end of July 					2021 </a:t>
            </a:r>
            <a:endParaRPr lang="en-US" dirty="0"/>
          </a:p>
          <a:p>
            <a:endParaRPr lang="en-US" dirty="0"/>
          </a:p>
        </p:txBody>
      </p:sp>
      <p:sp>
        <p:nvSpPr>
          <p:cNvPr id="4" name="Content Placeholder 3"/>
          <p:cNvSpPr>
            <a:spLocks noGrp="1"/>
          </p:cNvSpPr>
          <p:nvPr>
            <p:ph sz="half" idx="2"/>
          </p:nvPr>
        </p:nvSpPr>
        <p:spPr>
          <a:xfrm>
            <a:off x="633984" y="4767072"/>
            <a:ext cx="10753344" cy="731520"/>
          </a:xfrm>
        </p:spPr>
        <p:txBody>
          <a:bodyPr/>
          <a:lstStyle/>
          <a:p>
            <a:pPr marL="0" indent="0">
              <a:buNone/>
            </a:pPr>
            <a:r>
              <a:rPr lang="en-US" dirty="0"/>
              <a:t>Sustainability:</a:t>
            </a:r>
          </a:p>
          <a:p>
            <a:pPr marL="0" indent="0">
              <a:buNone/>
            </a:pPr>
            <a:endParaRPr lang="en-US" dirty="0"/>
          </a:p>
          <a:p>
            <a:r>
              <a:rPr lang="en-US" dirty="0"/>
              <a:t>To create viable agricultural business to be run by CWP participants as a cooperative and supply local retailers and markets.</a:t>
            </a:r>
          </a:p>
          <a:p>
            <a:endParaRPr lang="en-US" dirty="0"/>
          </a:p>
        </p:txBody>
      </p:sp>
    </p:spTree>
    <p:extLst>
      <p:ext uri="{BB962C8B-B14F-4D97-AF65-F5344CB8AC3E}">
        <p14:creationId xmlns:p14="http://schemas.microsoft.com/office/powerpoint/2010/main" val="34441058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757127"/>
          </a:xfrm>
        </p:spPr>
        <p:txBody>
          <a:bodyPr/>
          <a:lstStyle/>
          <a:p>
            <a:r>
              <a:rPr lang="en-GB" sz="2000" dirty="0"/>
              <a:t>VEGETABLE FARMING  PROJECT GERT SIBANDE- MKHONDO -MPUMALANGA PROVINCE</a:t>
            </a:r>
            <a:endParaRPr lang="en-US" sz="2000" dirty="0"/>
          </a:p>
        </p:txBody>
      </p:sp>
      <p:sp>
        <p:nvSpPr>
          <p:cNvPr id="3" name="Content Placeholder 2"/>
          <p:cNvSpPr>
            <a:spLocks noGrp="1"/>
          </p:cNvSpPr>
          <p:nvPr>
            <p:ph sz="half" idx="10"/>
          </p:nvPr>
        </p:nvSpPr>
        <p:spPr>
          <a:xfrm>
            <a:off x="731520" y="930587"/>
            <a:ext cx="10753344" cy="3921829"/>
          </a:xfrm>
        </p:spPr>
        <p:txBody>
          <a:bodyPr/>
          <a:lstStyle/>
          <a:p>
            <a:r>
              <a:rPr lang="en-US" dirty="0"/>
              <a:t>Project Name: 			Vegetable farming ( </a:t>
            </a:r>
            <a:r>
              <a:rPr lang="en-US" dirty="0" err="1"/>
              <a:t>Emaphepheni</a:t>
            </a:r>
            <a:r>
              <a:rPr lang="en-US" dirty="0"/>
              <a:t> CPA)</a:t>
            </a:r>
          </a:p>
          <a:p>
            <a:r>
              <a:rPr lang="en-US" u="sng" dirty="0"/>
              <a:t>Objectives</a:t>
            </a:r>
            <a:r>
              <a:rPr lang="en-US" dirty="0"/>
              <a:t>: </a:t>
            </a:r>
          </a:p>
          <a:p>
            <a:pPr marL="342900" indent="-342900">
              <a:buFont typeface="Wingdings" panose="05000000000000000000" pitchFamily="2" charset="2"/>
              <a:buChar char="§"/>
            </a:pPr>
            <a:r>
              <a:rPr lang="en-US" dirty="0"/>
              <a:t>Develop self-sustainable  SMMEs , supply local retailers with fresh produce, &amp; create employment opportunities </a:t>
            </a:r>
          </a:p>
          <a:p>
            <a:r>
              <a:rPr lang="en-US" b="1" dirty="0"/>
              <a:t>Project Budget</a:t>
            </a:r>
            <a:r>
              <a:rPr lang="en-US" dirty="0"/>
              <a:t>:			</a:t>
            </a:r>
            <a:r>
              <a:rPr lang="en-US" dirty="0">
                <a:latin typeface="Calibri" panose="020F0502020204030204" pitchFamily="34" charset="0"/>
                <a:ea typeface="Calibri" panose="020F0502020204030204" pitchFamily="34" charset="0"/>
                <a:cs typeface="Times New Roman" panose="02020603050405020304" pitchFamily="18" charset="0"/>
              </a:rPr>
              <a:t>R6 550 000.00 </a:t>
            </a:r>
            <a:endParaRPr lang="en-US" dirty="0"/>
          </a:p>
          <a:p>
            <a:r>
              <a:rPr lang="en-US" b="1" dirty="0"/>
              <a:t>Expenditure</a:t>
            </a:r>
            <a:r>
              <a:rPr lang="en-US" dirty="0"/>
              <a:t>:  			</a:t>
            </a:r>
            <a:r>
              <a:rPr lang="en-US" dirty="0">
                <a:latin typeface="Calibri" panose="020F0502020204030204" pitchFamily="34" charset="0"/>
                <a:ea typeface="Calibri" panose="020F0502020204030204" pitchFamily="34" charset="0"/>
                <a:cs typeface="Times New Roman" panose="02020603050405020304" pitchFamily="18" charset="0"/>
              </a:rPr>
              <a:t>R4 999 973.00</a:t>
            </a:r>
            <a:endParaRPr lang="en-US" dirty="0"/>
          </a:p>
          <a:p>
            <a:r>
              <a:rPr lang="en-US" dirty="0"/>
              <a:t>Number of Beneficiaries: 	15 </a:t>
            </a:r>
          </a:p>
          <a:p>
            <a:r>
              <a:rPr lang="en-US" dirty="0"/>
              <a:t>Project Status:	70% -</a:t>
            </a:r>
            <a:r>
              <a:rPr lang="en-ZA" dirty="0"/>
              <a:t>Completed however the project was vandalised and lot of 				equipment stolen</a:t>
            </a:r>
            <a:endParaRPr lang="en-US" dirty="0"/>
          </a:p>
          <a:p>
            <a:endParaRPr lang="en-US" dirty="0"/>
          </a:p>
        </p:txBody>
      </p:sp>
      <p:sp>
        <p:nvSpPr>
          <p:cNvPr id="4" name="Content Placeholder 3"/>
          <p:cNvSpPr>
            <a:spLocks noGrp="1"/>
          </p:cNvSpPr>
          <p:nvPr>
            <p:ph sz="half" idx="2"/>
          </p:nvPr>
        </p:nvSpPr>
        <p:spPr>
          <a:xfrm>
            <a:off x="633984" y="5084064"/>
            <a:ext cx="10753344" cy="414528"/>
          </a:xfrm>
        </p:spPr>
        <p:txBody>
          <a:bodyPr/>
          <a:lstStyle/>
          <a:p>
            <a:pPr marL="0" indent="0">
              <a:buNone/>
            </a:pPr>
            <a:r>
              <a:rPr lang="en-US" dirty="0"/>
              <a:t>Sustainability:</a:t>
            </a:r>
          </a:p>
          <a:p>
            <a:pPr marL="0" indent="0">
              <a:buNone/>
            </a:pPr>
            <a:r>
              <a:rPr lang="en-US" dirty="0"/>
              <a:t>To create viable agricultural business to be run by CWP participants as a cooperative and supply local retailers and markets.</a:t>
            </a:r>
          </a:p>
          <a:p>
            <a:pPr marL="0" indent="0">
              <a:buNone/>
            </a:pPr>
            <a:endParaRPr lang="en-US" dirty="0"/>
          </a:p>
        </p:txBody>
      </p:sp>
    </p:spTree>
    <p:extLst>
      <p:ext uri="{BB962C8B-B14F-4D97-AF65-F5344CB8AC3E}">
        <p14:creationId xmlns:p14="http://schemas.microsoft.com/office/powerpoint/2010/main" val="10257139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757127"/>
          </a:xfrm>
        </p:spPr>
        <p:txBody>
          <a:bodyPr/>
          <a:lstStyle/>
          <a:p>
            <a:pPr marL="0" indent="0"/>
            <a:r>
              <a:rPr lang="en-GB" dirty="0"/>
              <a:t>SHEEP PRODUCTION – NKANGALA – DR JS MOROKA  MPUMALANGA </a:t>
            </a:r>
            <a:r>
              <a:rPr lang="en-US" dirty="0"/>
              <a:t/>
            </a:r>
            <a:br>
              <a:rPr lang="en-US" dirty="0"/>
            </a:br>
            <a:r>
              <a:rPr lang="en-US" dirty="0"/>
              <a:t/>
            </a:r>
            <a:br>
              <a:rPr lang="en-US" dirty="0"/>
            </a:br>
            <a:endParaRPr lang="en-US" dirty="0"/>
          </a:p>
        </p:txBody>
      </p:sp>
      <p:sp>
        <p:nvSpPr>
          <p:cNvPr id="3" name="Content Placeholder 2"/>
          <p:cNvSpPr>
            <a:spLocks noGrp="1"/>
          </p:cNvSpPr>
          <p:nvPr>
            <p:ph sz="half" idx="10"/>
          </p:nvPr>
        </p:nvSpPr>
        <p:spPr>
          <a:xfrm>
            <a:off x="731520" y="930587"/>
            <a:ext cx="10753344" cy="3191531"/>
          </a:xfrm>
        </p:spPr>
        <p:txBody>
          <a:bodyPr/>
          <a:lstStyle/>
          <a:p>
            <a:r>
              <a:rPr lang="en-ZA" dirty="0"/>
              <a:t>					</a:t>
            </a:r>
            <a:endParaRPr lang="en-US" dirty="0"/>
          </a:p>
          <a:p>
            <a:endParaRPr lang="en-US" dirty="0"/>
          </a:p>
        </p:txBody>
      </p:sp>
      <p:sp>
        <p:nvSpPr>
          <p:cNvPr id="4" name="Content Placeholder 3"/>
          <p:cNvSpPr>
            <a:spLocks noGrp="1"/>
          </p:cNvSpPr>
          <p:nvPr>
            <p:ph sz="half" idx="2"/>
          </p:nvPr>
        </p:nvSpPr>
        <p:spPr>
          <a:xfrm>
            <a:off x="633984" y="4879245"/>
            <a:ext cx="10753344" cy="619346"/>
          </a:xfrm>
        </p:spPr>
        <p:txBody>
          <a:bodyPr/>
          <a:lstStyle/>
          <a:p>
            <a:pPr marL="0" indent="0">
              <a:buNone/>
            </a:pPr>
            <a:r>
              <a:rPr lang="en-US" dirty="0"/>
              <a:t>Sustainability:</a:t>
            </a:r>
          </a:p>
          <a:p>
            <a:pPr marL="0" indent="0">
              <a:buNone/>
            </a:pPr>
            <a:endParaRPr lang="en-US" dirty="0"/>
          </a:p>
          <a:p>
            <a:pPr marL="0" indent="0">
              <a:buNone/>
            </a:pPr>
            <a:r>
              <a:rPr lang="en-US" dirty="0"/>
              <a:t>To create viable agricultural business to be run by CWP participants as a cooperative and supply local retailers and markets.</a:t>
            </a:r>
          </a:p>
          <a:p>
            <a:pPr marL="0" indent="0">
              <a:buNone/>
            </a:pPr>
            <a:endParaRPr lang="en-US" dirty="0"/>
          </a:p>
          <a:p>
            <a:endParaRPr lang="en-US" dirty="0"/>
          </a:p>
        </p:txBody>
      </p:sp>
      <p:sp>
        <p:nvSpPr>
          <p:cNvPr id="5" name="Rectangle 4"/>
          <p:cNvSpPr/>
          <p:nvPr/>
        </p:nvSpPr>
        <p:spPr>
          <a:xfrm>
            <a:off x="207264" y="1443841"/>
            <a:ext cx="11277600" cy="2862322"/>
          </a:xfrm>
          <a:prstGeom prst="rect">
            <a:avLst/>
          </a:prstGeom>
        </p:spPr>
        <p:txBody>
          <a:bodyPr wrap="square">
            <a:spAutoFit/>
          </a:bodyPr>
          <a:lstStyle/>
          <a:p>
            <a:r>
              <a:rPr lang="en-US" dirty="0"/>
              <a:t>Project Name: 	Sheep  farming and Vegetables (Mahlangu Traditional Council)</a:t>
            </a:r>
          </a:p>
          <a:p>
            <a:pPr algn="just"/>
            <a:r>
              <a:rPr lang="en-US" u="sng" dirty="0"/>
              <a:t>Objectives</a:t>
            </a:r>
            <a:r>
              <a:rPr lang="en-US" dirty="0"/>
              <a:t>: </a:t>
            </a:r>
          </a:p>
          <a:p>
            <a:pPr algn="just">
              <a:buFont typeface="Wingdings" panose="05000000000000000000" pitchFamily="2" charset="2"/>
              <a:buChar char="§"/>
            </a:pPr>
            <a:r>
              <a:rPr lang="en-US" dirty="0"/>
              <a:t>To set up infrastructure to enable farming project within the traditional council to farm productively with sheep production using intensive technology for animal production.</a:t>
            </a:r>
          </a:p>
          <a:p>
            <a:pPr algn="just">
              <a:buFont typeface="Wingdings" panose="05000000000000000000" pitchFamily="2" charset="2"/>
              <a:buChar char="§"/>
            </a:pPr>
            <a:r>
              <a:rPr lang="en-US" dirty="0"/>
              <a:t>To support Agricultural project and set up commercial enterprises that would also manage production. </a:t>
            </a:r>
          </a:p>
          <a:p>
            <a:endParaRPr lang="en-US" b="1" dirty="0"/>
          </a:p>
          <a:p>
            <a:r>
              <a:rPr lang="en-US" b="1" dirty="0"/>
              <a:t>Project Budget</a:t>
            </a:r>
            <a:r>
              <a:rPr lang="en-US" dirty="0"/>
              <a:t>:			</a:t>
            </a:r>
            <a:r>
              <a:rPr lang="en-US" dirty="0">
                <a:latin typeface="Calibri" panose="020F0502020204030204" pitchFamily="34" charset="0"/>
                <a:ea typeface="Calibri" panose="020F0502020204030204" pitchFamily="34" charset="0"/>
                <a:cs typeface="Times New Roman" panose="02020603050405020304" pitchFamily="18" charset="0"/>
              </a:rPr>
              <a:t>R9 995 648.00</a:t>
            </a:r>
            <a:endParaRPr lang="en-US" dirty="0"/>
          </a:p>
          <a:p>
            <a:r>
              <a:rPr lang="en-US" b="1" dirty="0"/>
              <a:t>Expenditure</a:t>
            </a:r>
            <a:r>
              <a:rPr lang="en-US" dirty="0"/>
              <a:t>:  			</a:t>
            </a:r>
            <a:r>
              <a:rPr lang="en-US" dirty="0">
                <a:latin typeface="Calibri" panose="020F0502020204030204" pitchFamily="34" charset="0"/>
                <a:ea typeface="Calibri" panose="020F0502020204030204" pitchFamily="34" charset="0"/>
                <a:cs typeface="Times New Roman" panose="02020603050405020304" pitchFamily="18" charset="0"/>
              </a:rPr>
              <a:t>R9 724 046.00</a:t>
            </a:r>
            <a:endParaRPr lang="en-US" dirty="0"/>
          </a:p>
          <a:p>
            <a:r>
              <a:rPr lang="en-US" dirty="0"/>
              <a:t>Number of Beneficiaries: 	 01</a:t>
            </a:r>
          </a:p>
          <a:p>
            <a:r>
              <a:rPr lang="en-US" dirty="0"/>
              <a:t>Project Status:			100%</a:t>
            </a:r>
            <a:r>
              <a:rPr lang="en-ZA" dirty="0"/>
              <a:t> Completed and managed by the local traditional leader</a:t>
            </a:r>
            <a:endParaRPr lang="en-US" dirty="0"/>
          </a:p>
        </p:txBody>
      </p:sp>
    </p:spTree>
    <p:extLst>
      <p:ext uri="{BB962C8B-B14F-4D97-AF65-F5344CB8AC3E}">
        <p14:creationId xmlns:p14="http://schemas.microsoft.com/office/powerpoint/2010/main" val="4122726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757127"/>
          </a:xfrm>
        </p:spPr>
        <p:txBody>
          <a:bodyPr/>
          <a:lstStyle/>
          <a:p>
            <a:r>
              <a:rPr lang="en-US" sz="2000" dirty="0"/>
              <a:t>Agrarian Projects : HYDROPONIC TUNNELS AND IRRIGATION SYSTEMS  ALFRED NZO - EC</a:t>
            </a:r>
            <a:br>
              <a:rPr lang="en-US" sz="2000" dirty="0"/>
            </a:br>
            <a:r>
              <a:rPr lang="en-US" dirty="0"/>
              <a:t/>
            </a:r>
            <a:br>
              <a:rPr lang="en-US" dirty="0"/>
            </a:br>
            <a:r>
              <a:rPr lang="en-US" dirty="0"/>
              <a:t/>
            </a:r>
            <a:br>
              <a:rPr lang="en-US" dirty="0"/>
            </a:br>
            <a:endParaRPr lang="en-US" dirty="0"/>
          </a:p>
        </p:txBody>
      </p:sp>
      <p:sp>
        <p:nvSpPr>
          <p:cNvPr id="3" name="Content Placeholder 2"/>
          <p:cNvSpPr>
            <a:spLocks noGrp="1"/>
          </p:cNvSpPr>
          <p:nvPr>
            <p:ph sz="half" idx="10"/>
          </p:nvPr>
        </p:nvSpPr>
        <p:spPr>
          <a:xfrm>
            <a:off x="731520" y="930587"/>
            <a:ext cx="10753344" cy="3568261"/>
          </a:xfrm>
        </p:spPr>
        <p:txBody>
          <a:bodyPr/>
          <a:lstStyle/>
          <a:p>
            <a:r>
              <a:rPr lang="en-US" dirty="0"/>
              <a:t>Project Name: 	Hydroponic tunnels and irrigation systems (</a:t>
            </a:r>
            <a:r>
              <a:rPr lang="en-US" dirty="0" err="1"/>
              <a:t>Makaula</a:t>
            </a:r>
            <a:r>
              <a:rPr lang="en-US" dirty="0"/>
              <a:t> &amp; </a:t>
            </a:r>
            <a:r>
              <a:rPr lang="en-US" dirty="0" err="1"/>
              <a:t>Fikeni</a:t>
            </a:r>
            <a:r>
              <a:rPr lang="en-US" dirty="0"/>
              <a:t> Traditional Councils)</a:t>
            </a:r>
          </a:p>
          <a:p>
            <a:r>
              <a:rPr lang="en-US" u="sng" dirty="0"/>
              <a:t>Objectives</a:t>
            </a:r>
            <a:r>
              <a:rPr lang="en-US" dirty="0"/>
              <a:t>: </a:t>
            </a:r>
          </a:p>
          <a:p>
            <a:pPr marL="342900" indent="-342900">
              <a:buFont typeface="Wingdings" panose="05000000000000000000" pitchFamily="2" charset="2"/>
              <a:buChar char="§"/>
            </a:pPr>
            <a:r>
              <a:rPr lang="en-US" dirty="0"/>
              <a:t> To provide income generation opportunity for farmer and  also to become commercial grain and vegetables farmers </a:t>
            </a:r>
          </a:p>
          <a:p>
            <a:r>
              <a:rPr lang="en-US" dirty="0"/>
              <a:t>Project Budget: </a:t>
            </a:r>
            <a:r>
              <a:rPr lang="en-US" b="1" dirty="0"/>
              <a:t> 	</a:t>
            </a:r>
            <a:r>
              <a:rPr lang="en-US"/>
              <a:t>R  </a:t>
            </a:r>
            <a:endParaRPr lang="en-US" dirty="0"/>
          </a:p>
          <a:p>
            <a:r>
              <a:rPr lang="en-US" dirty="0"/>
              <a:t>Expenditure: 		R  16,000,000.00 </a:t>
            </a:r>
          </a:p>
          <a:p>
            <a:r>
              <a:rPr lang="en-US" dirty="0"/>
              <a:t>Number of Beneficiaries: 407</a:t>
            </a:r>
          </a:p>
          <a:p>
            <a:r>
              <a:rPr lang="en-US" dirty="0"/>
              <a:t>Project Status: 85% Complete</a:t>
            </a:r>
          </a:p>
          <a:p>
            <a:endParaRPr lang="en-US" dirty="0"/>
          </a:p>
        </p:txBody>
      </p:sp>
      <p:sp>
        <p:nvSpPr>
          <p:cNvPr id="4" name="Content Placeholder 3"/>
          <p:cNvSpPr>
            <a:spLocks noGrp="1"/>
          </p:cNvSpPr>
          <p:nvPr>
            <p:ph sz="half" idx="2"/>
          </p:nvPr>
        </p:nvSpPr>
        <p:spPr>
          <a:xfrm>
            <a:off x="633984" y="4657344"/>
            <a:ext cx="10753344" cy="841247"/>
          </a:xfrm>
        </p:spPr>
        <p:txBody>
          <a:bodyPr/>
          <a:lstStyle/>
          <a:p>
            <a:pPr marL="0" indent="0">
              <a:buNone/>
            </a:pPr>
            <a:r>
              <a:rPr lang="en-US" dirty="0"/>
              <a:t>Sustainability:</a:t>
            </a:r>
          </a:p>
          <a:p>
            <a:pPr marL="0" indent="0">
              <a:buNone/>
            </a:pPr>
            <a:endParaRPr lang="en-US" dirty="0"/>
          </a:p>
          <a:p>
            <a:r>
              <a:rPr lang="en-US" dirty="0"/>
              <a:t>To create viable agricultural business to be run by CWP participants as a cooperative and supply local retailers and markets.</a:t>
            </a:r>
          </a:p>
          <a:p>
            <a:endParaRPr lang="en-US" dirty="0"/>
          </a:p>
        </p:txBody>
      </p:sp>
    </p:spTree>
    <p:extLst>
      <p:ext uri="{BB962C8B-B14F-4D97-AF65-F5344CB8AC3E}">
        <p14:creationId xmlns:p14="http://schemas.microsoft.com/office/powerpoint/2010/main" val="3528946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757127"/>
          </a:xfrm>
        </p:spPr>
        <p:txBody>
          <a:bodyPr/>
          <a:lstStyle/>
          <a:p>
            <a:r>
              <a:rPr lang="en-US" sz="2000" dirty="0"/>
              <a:t>Agrarian Projects : GOAT FARMING – CAPRICON – LEPELLE – NKUMPI - LIMPOPO </a:t>
            </a:r>
            <a:br>
              <a:rPr lang="en-US" sz="2000" dirty="0"/>
            </a:br>
            <a:r>
              <a:rPr lang="en-US" dirty="0"/>
              <a:t/>
            </a:r>
            <a:br>
              <a:rPr lang="en-US" dirty="0"/>
            </a:br>
            <a:r>
              <a:rPr lang="en-US" dirty="0"/>
              <a:t/>
            </a:r>
            <a:br>
              <a:rPr lang="en-US" dirty="0"/>
            </a:br>
            <a:endParaRPr lang="en-US" dirty="0"/>
          </a:p>
        </p:txBody>
      </p:sp>
      <p:sp>
        <p:nvSpPr>
          <p:cNvPr id="3" name="Content Placeholder 2"/>
          <p:cNvSpPr>
            <a:spLocks noGrp="1"/>
          </p:cNvSpPr>
          <p:nvPr>
            <p:ph sz="half" idx="10"/>
          </p:nvPr>
        </p:nvSpPr>
        <p:spPr>
          <a:xfrm>
            <a:off x="731520" y="930587"/>
            <a:ext cx="10753344" cy="3665797"/>
          </a:xfrm>
        </p:spPr>
        <p:txBody>
          <a:bodyPr/>
          <a:lstStyle/>
          <a:p>
            <a:r>
              <a:rPr lang="en-US" dirty="0"/>
              <a:t>Project Name: 	Goat farming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Kekana Traditional  Council)</a:t>
            </a:r>
            <a:endParaRPr lang="en-US" dirty="0"/>
          </a:p>
          <a:p>
            <a:pPr algn="just">
              <a:buFont typeface="Wingdings" panose="05000000000000000000" pitchFamily="2" charset="2"/>
              <a:buChar char="§"/>
            </a:pPr>
            <a:r>
              <a:rPr lang="en-US" dirty="0"/>
              <a:t>To set up infrastructure to enable farming project within the traditional council to farm productively with goat production using intensive animal production method to enhance breeding.</a:t>
            </a:r>
          </a:p>
          <a:p>
            <a:pPr algn="just">
              <a:buFont typeface="Wingdings" panose="05000000000000000000" pitchFamily="2" charset="2"/>
              <a:buChar char="§"/>
            </a:pPr>
            <a:r>
              <a:rPr lang="en-US" dirty="0"/>
              <a:t>To support Agricultural project and set up commercial enterprises that would also manage production. </a:t>
            </a:r>
          </a:p>
          <a:p>
            <a:r>
              <a:rPr lang="en-US" dirty="0"/>
              <a:t>Project Budget: </a:t>
            </a:r>
            <a:r>
              <a:rPr lang="en-US" b="1" dirty="0"/>
              <a:t> R </a:t>
            </a:r>
            <a:r>
              <a:rPr lang="en-US" dirty="0"/>
              <a:t>1, 300, 000</a:t>
            </a:r>
          </a:p>
          <a:p>
            <a:r>
              <a:rPr lang="en-US" dirty="0"/>
              <a:t>Expenditure: 	R 1, 360, 767</a:t>
            </a:r>
          </a:p>
          <a:p>
            <a:r>
              <a:rPr lang="en-US" dirty="0"/>
              <a:t>Number of Beneficiaries: 08</a:t>
            </a:r>
          </a:p>
          <a:p>
            <a:r>
              <a:rPr lang="en-US" dirty="0"/>
              <a:t>Project Status: 85% Complete</a:t>
            </a:r>
          </a:p>
          <a:p>
            <a:endParaRPr lang="en-US" dirty="0"/>
          </a:p>
        </p:txBody>
      </p:sp>
      <p:sp>
        <p:nvSpPr>
          <p:cNvPr id="4" name="Content Placeholder 3"/>
          <p:cNvSpPr>
            <a:spLocks noGrp="1"/>
          </p:cNvSpPr>
          <p:nvPr>
            <p:ph sz="half" idx="2"/>
          </p:nvPr>
        </p:nvSpPr>
        <p:spPr>
          <a:xfrm>
            <a:off x="633984" y="4791456"/>
            <a:ext cx="10753344" cy="707135"/>
          </a:xfrm>
        </p:spPr>
        <p:txBody>
          <a:bodyPr/>
          <a:lstStyle/>
          <a:p>
            <a:pPr marL="0" indent="0">
              <a:buNone/>
            </a:pPr>
            <a:r>
              <a:rPr lang="en-US" dirty="0"/>
              <a:t>Sustainability:</a:t>
            </a:r>
          </a:p>
          <a:p>
            <a:pPr marL="0" indent="0">
              <a:buNone/>
            </a:pPr>
            <a:endParaRPr lang="en-US" dirty="0"/>
          </a:p>
          <a:p>
            <a:r>
              <a:rPr lang="en-US" dirty="0"/>
              <a:t>To create viable agricultural business to be run by CWP participants as a cooperative and supply local retailers and markets.</a:t>
            </a:r>
          </a:p>
          <a:p>
            <a:endParaRPr lang="en-US" dirty="0"/>
          </a:p>
        </p:txBody>
      </p:sp>
    </p:spTree>
    <p:extLst>
      <p:ext uri="{BB962C8B-B14F-4D97-AF65-F5344CB8AC3E}">
        <p14:creationId xmlns:p14="http://schemas.microsoft.com/office/powerpoint/2010/main" val="1132312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SUMMARY OF THE PROJECTS PER PROVINCE, DISTRICT AND LOCAL</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4266458012"/>
              </p:ext>
            </p:extLst>
          </p:nvPr>
        </p:nvGraphicFramePr>
        <p:xfrm>
          <a:off x="560832" y="583385"/>
          <a:ext cx="10515600" cy="5821680"/>
        </p:xfrm>
        <a:graphic>
          <a:graphicData uri="http://schemas.openxmlformats.org/drawingml/2006/table">
            <a:tbl>
              <a:tblPr firstRow="1" bandRow="1">
                <a:tableStyleId>{5C22544A-7EE6-4342-B048-85BDC9FD1C3A}</a:tableStyleId>
              </a:tblPr>
              <a:tblGrid>
                <a:gridCol w="1837267">
                  <a:extLst>
                    <a:ext uri="{9D8B030D-6E8A-4147-A177-3AD203B41FA5}">
                      <a16:colId xmlns:a16="http://schemas.microsoft.com/office/drawing/2014/main" val="666895349"/>
                    </a:ext>
                  </a:extLst>
                </a:gridCol>
                <a:gridCol w="1049866">
                  <a:extLst>
                    <a:ext uri="{9D8B030D-6E8A-4147-A177-3AD203B41FA5}">
                      <a16:colId xmlns:a16="http://schemas.microsoft.com/office/drawing/2014/main" val="1371465964"/>
                    </a:ext>
                  </a:extLst>
                </a:gridCol>
                <a:gridCol w="2367619">
                  <a:extLst>
                    <a:ext uri="{9D8B030D-6E8A-4147-A177-3AD203B41FA5}">
                      <a16:colId xmlns:a16="http://schemas.microsoft.com/office/drawing/2014/main" val="3635367794"/>
                    </a:ext>
                  </a:extLst>
                </a:gridCol>
                <a:gridCol w="1072896">
                  <a:extLst>
                    <a:ext uri="{9D8B030D-6E8A-4147-A177-3AD203B41FA5}">
                      <a16:colId xmlns:a16="http://schemas.microsoft.com/office/drawing/2014/main" val="1133029947"/>
                    </a:ext>
                  </a:extLst>
                </a:gridCol>
                <a:gridCol w="2145792">
                  <a:extLst>
                    <a:ext uri="{9D8B030D-6E8A-4147-A177-3AD203B41FA5}">
                      <a16:colId xmlns:a16="http://schemas.microsoft.com/office/drawing/2014/main" val="1981669724"/>
                    </a:ext>
                  </a:extLst>
                </a:gridCol>
                <a:gridCol w="2042160">
                  <a:extLst>
                    <a:ext uri="{9D8B030D-6E8A-4147-A177-3AD203B41FA5}">
                      <a16:colId xmlns:a16="http://schemas.microsoft.com/office/drawing/2014/main" val="1577829270"/>
                    </a:ext>
                  </a:extLst>
                </a:gridCol>
              </a:tblGrid>
              <a:tr h="924400">
                <a:tc>
                  <a:txBody>
                    <a:bodyPr/>
                    <a:lstStyle/>
                    <a:p>
                      <a:r>
                        <a:rPr lang="en-US" sz="1400" dirty="0">
                          <a:solidFill>
                            <a:schemeClr val="tx1"/>
                          </a:solidFill>
                          <a:latin typeface="Arial" panose="020B0604020202020204" pitchFamily="34" charset="0"/>
                          <a:cs typeface="Arial" panose="020B0604020202020204" pitchFamily="34" charset="0"/>
                        </a:rPr>
                        <a:t>Province</a:t>
                      </a:r>
                      <a:r>
                        <a:rPr lang="en-US" sz="14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District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ZA"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Municipality</a:t>
                      </a:r>
                      <a:r>
                        <a:rPr kumimoji="0" lang="en-ZA"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en-ZA" sz="14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Traditional Councils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n-ZA"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rPr>
                        <a:t>No. of  projects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ZA" sz="1400" baseline="0" dirty="0">
                          <a:solidFill>
                            <a:schemeClr val="tx1"/>
                          </a:solidFill>
                          <a:effectLst/>
                          <a:latin typeface="Arial" panose="020B0604020202020204" pitchFamily="34" charset="0"/>
                          <a:ea typeface="Calibri" panose="020F0502020204030204" pitchFamily="34" charset="0"/>
                          <a:cs typeface="Arial" panose="020B0604020202020204" pitchFamily="34" charset="0"/>
                        </a:rPr>
                        <a:t>Focus of the projects </a:t>
                      </a:r>
                      <a:endPar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Benefitting Traditional</a:t>
                      </a:r>
                      <a:r>
                        <a:rPr lang="en-US" sz="1400" baseline="0" dirty="0">
                          <a:solidFill>
                            <a:schemeClr val="tx1"/>
                          </a:solidFill>
                          <a:latin typeface="Arial" panose="020B0604020202020204" pitchFamily="34" charset="0"/>
                          <a:cs typeface="Arial" panose="020B0604020202020204" pitchFamily="34" charset="0"/>
                        </a:rPr>
                        <a:t> Authorities / Communities</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867539"/>
                  </a:ext>
                </a:extLst>
              </a:tr>
              <a:tr h="1550606">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400" b="1" i="0" u="none" strike="noStrike" dirty="0">
                          <a:solidFill>
                            <a:srgbClr val="000000"/>
                          </a:solidFill>
                          <a:effectLst/>
                          <a:latin typeface="Arial" panose="020B0604020202020204" pitchFamily="34" charset="0"/>
                          <a:cs typeface="Arial" panose="020B0604020202020204" pitchFamily="34" charset="0"/>
                        </a:rPr>
                        <a:t>Eastern</a:t>
                      </a:r>
                      <a:r>
                        <a:rPr lang="en-ZA" sz="1400" b="1" i="0" u="none" strike="noStrike" baseline="0" dirty="0">
                          <a:solidFill>
                            <a:srgbClr val="000000"/>
                          </a:solidFill>
                          <a:effectLst/>
                          <a:latin typeface="Arial" panose="020B0604020202020204" pitchFamily="34" charset="0"/>
                          <a:cs typeface="Arial" panose="020B0604020202020204" pitchFamily="34" charset="0"/>
                        </a:rPr>
                        <a:t> Cape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400" b="1" i="0" u="none" strike="noStrike" baseline="0" dirty="0">
                          <a:solidFill>
                            <a:srgbClr val="000000"/>
                          </a:solidFill>
                          <a:effectLst/>
                          <a:latin typeface="Arial" panose="020B0604020202020204" pitchFamily="34" charset="0"/>
                          <a:cs typeface="Arial" panose="020B0604020202020204" pitchFamily="34" charset="0"/>
                        </a:rPr>
                        <a:t>(SAYM)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400" b="1" i="0" u="none" strike="noStrike" baseline="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ZA" sz="1400" b="1" i="0" u="none" strike="noStrike" baseline="0" dirty="0">
                          <a:solidFill>
                            <a:srgbClr val="000000"/>
                          </a:solidFill>
                          <a:effectLst/>
                          <a:latin typeface="Arial" panose="020B0604020202020204" pitchFamily="34" charset="0"/>
                          <a:cs typeface="Arial" panose="020B0604020202020204" pitchFamily="34" charset="0"/>
                        </a:rPr>
                        <a:t>(Thembalethu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lnSpc>
                          <a:spcPct val="100000"/>
                        </a:lnSpc>
                      </a:pPr>
                      <a:r>
                        <a:rPr lang="en-ZA" sz="1400" b="0" i="0" u="none" strike="noStrike" dirty="0">
                          <a:solidFill>
                            <a:srgbClr val="000000"/>
                          </a:solidFill>
                          <a:effectLst/>
                          <a:latin typeface="Arial" panose="020B0604020202020204" pitchFamily="34" charset="0"/>
                          <a:cs typeface="Arial" panose="020B0604020202020204" pitchFamily="34" charset="0"/>
                        </a:rPr>
                        <a:t>Joe</a:t>
                      </a:r>
                      <a:r>
                        <a:rPr lang="en-ZA" sz="1400" b="0" i="0" u="none" strike="noStrike" baseline="0" dirty="0">
                          <a:solidFill>
                            <a:srgbClr val="000000"/>
                          </a:solidFill>
                          <a:effectLst/>
                          <a:latin typeface="Arial" panose="020B0604020202020204" pitchFamily="34" charset="0"/>
                          <a:cs typeface="Arial" panose="020B0604020202020204" pitchFamily="34" charset="0"/>
                        </a:rPr>
                        <a:t> Gqabi</a:t>
                      </a:r>
                      <a:endParaRPr lang="en-ZA" sz="1400" b="0" i="0" u="none" strike="noStrike" dirty="0">
                        <a:solidFill>
                          <a:srgbClr val="000000"/>
                        </a:solidFill>
                        <a:effectLst/>
                        <a:latin typeface="Arial" panose="020B0604020202020204" pitchFamily="34" charset="0"/>
                        <a:cs typeface="Arial" panose="020B0604020202020204" pitchFamily="34" charset="0"/>
                      </a:endParaRPr>
                    </a:p>
                    <a:p>
                      <a:pPr algn="l" fontAlgn="t">
                        <a:lnSpc>
                          <a:spcPct val="100000"/>
                        </a:lnSpc>
                      </a:pP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chemeClr val="tx1"/>
                          </a:solidFill>
                          <a:latin typeface="Arial" panose="020B0604020202020204" pitchFamily="34" charset="0"/>
                          <a:cs typeface="Arial" panose="020B0604020202020204" pitchFamily="34" charset="0"/>
                        </a:rPr>
                        <a:t>Senqu</a:t>
                      </a:r>
                      <a:r>
                        <a:rPr lang="en-US" sz="1400" baseline="0" dirty="0">
                          <a:solidFill>
                            <a:schemeClr val="tx1"/>
                          </a:solidFill>
                          <a:latin typeface="Arial" panose="020B0604020202020204" pitchFamily="34" charset="0"/>
                          <a:cs typeface="Arial" panose="020B0604020202020204" pitchFamily="34" charset="0"/>
                        </a:rPr>
                        <a:t>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b="1" dirty="0">
                          <a:solidFill>
                            <a:schemeClr val="tx1"/>
                          </a:solidFill>
                          <a:latin typeface="Arial" panose="020B0604020202020204" pitchFamily="34" charset="0"/>
                          <a:cs typeface="Arial" panose="020B0604020202020204" pitchFamily="34" charset="0"/>
                        </a:rPr>
                        <a:t>Elundini</a:t>
                      </a:r>
                      <a:r>
                        <a:rPr lang="en-US" sz="14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aseline="0" dirty="0">
                          <a:latin typeface="Arial" panose="020B0604020202020204" pitchFamily="34" charset="0"/>
                          <a:cs typeface="Arial" panose="020B0604020202020204" pitchFamily="34" charset="0"/>
                        </a:rPr>
                        <a:t>5</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pPr>
                      <a:r>
                        <a:rPr lang="en-US" sz="1400" kern="1200" dirty="0">
                          <a:solidFill>
                            <a:schemeClr val="tx1"/>
                          </a:solidFill>
                          <a:effectLst/>
                          <a:latin typeface="Arial" panose="020B0604020202020204" pitchFamily="34" charset="0"/>
                          <a:ea typeface="+mn-ea"/>
                          <a:cs typeface="Arial" panose="020B0604020202020204" pitchFamily="34" charset="0"/>
                        </a:rPr>
                        <a:t>2x Sheep Production</a:t>
                      </a:r>
                    </a:p>
                    <a:p>
                      <a:pPr algn="l">
                        <a:lnSpc>
                          <a:spcPct val="100000"/>
                        </a:lnSpc>
                      </a:pPr>
                      <a:endParaRPr lang="en-US" sz="14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algn="l">
                        <a:lnSpc>
                          <a:spcPct val="100000"/>
                        </a:lnSpc>
                      </a:pPr>
                      <a:r>
                        <a:rPr lang="en-US" sz="1400" b="0" i="0" u="none" strike="noStrike" kern="1200" baseline="0" dirty="0">
                          <a:solidFill>
                            <a:schemeClr val="tx1"/>
                          </a:solidFill>
                          <a:effectLst/>
                          <a:latin typeface="Arial" panose="020B0604020202020204" pitchFamily="34" charset="0"/>
                          <a:ea typeface="+mn-ea"/>
                          <a:cs typeface="Arial" panose="020B0604020202020204" pitchFamily="34" charset="0"/>
                        </a:rPr>
                        <a:t>3x Vegetable Production</a:t>
                      </a:r>
                    </a:p>
                    <a:p>
                      <a:pPr algn="l">
                        <a:lnSpc>
                          <a:spcPct val="100000"/>
                        </a:lnSpc>
                      </a:pPr>
                      <a:endParaRPr lang="en-US" sz="14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algn="l">
                        <a:lnSpc>
                          <a:spcPct val="100000"/>
                        </a:lnSpc>
                      </a:pPr>
                      <a:endParaRPr lang="en-US" sz="14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algn="l">
                        <a:lnSpc>
                          <a:spcPct val="100000"/>
                        </a:lnSpc>
                      </a:pPr>
                      <a:r>
                        <a:rPr lang="en-US" sz="1400" b="0" i="0" u="none" strike="noStrike" kern="1200" baseline="0" dirty="0">
                          <a:solidFill>
                            <a:schemeClr val="tx1"/>
                          </a:solidFill>
                          <a:effectLst/>
                          <a:latin typeface="Arial" panose="020B0604020202020204" pitchFamily="34" charset="0"/>
                          <a:ea typeface="+mn-ea"/>
                          <a:cs typeface="Arial" panose="020B0604020202020204" pitchFamily="34" charset="0"/>
                        </a:rPr>
                        <a:t>1x Vegetable Production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kern="1200" dirty="0">
                          <a:solidFill>
                            <a:schemeClr val="tx1"/>
                          </a:solidFill>
                          <a:effectLst/>
                          <a:latin typeface="Arial" panose="020B0604020202020204" pitchFamily="34" charset="0"/>
                          <a:ea typeface="+mn-ea"/>
                          <a:cs typeface="Arial" panose="020B0604020202020204" pitchFamily="34" charset="0"/>
                        </a:rPr>
                        <a:t>Hlubi, Batlokoa, Amavundle, Amaqwathi and Mnyemane Traditional Authorities;</a:t>
                      </a:r>
                    </a:p>
                    <a:p>
                      <a:endParaRPr lang="en-US" sz="1400" kern="1200" dirty="0">
                        <a:solidFill>
                          <a:schemeClr val="dk1"/>
                        </a:solidFill>
                        <a:effectLst/>
                        <a:latin typeface="Arial" panose="020B0604020202020204" pitchFamily="34" charset="0"/>
                        <a:ea typeface="+mn-ea"/>
                        <a:cs typeface="Arial" panose="020B0604020202020204" pitchFamily="34" charset="0"/>
                      </a:endParaRPr>
                    </a:p>
                    <a:p>
                      <a:r>
                        <a:rPr lang="en-US" sz="1400" kern="1200" dirty="0">
                          <a:solidFill>
                            <a:schemeClr val="dk1"/>
                          </a:solidFill>
                          <a:effectLst/>
                          <a:latin typeface="Arial" panose="020B0604020202020204" pitchFamily="34" charset="0"/>
                          <a:ea typeface="+mn-ea"/>
                          <a:cs typeface="Arial" panose="020B0604020202020204" pitchFamily="34" charset="0"/>
                        </a:rPr>
                        <a:t>Ngxasa-Hlubi</a:t>
                      </a:r>
                      <a:r>
                        <a:rPr lang="en-US" sz="1400" kern="1200" baseline="0" dirty="0">
                          <a:solidFill>
                            <a:schemeClr val="dk1"/>
                          </a:solidFill>
                          <a:effectLst/>
                          <a:latin typeface="Arial" panose="020B0604020202020204" pitchFamily="34" charset="0"/>
                          <a:ea typeface="+mn-ea"/>
                          <a:cs typeface="Arial" panose="020B0604020202020204" pitchFamily="34" charset="0"/>
                        </a:rPr>
                        <a:t> Traditional Authority</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2735052"/>
                  </a:ext>
                </a:extLst>
              </a:tr>
              <a:tr h="715664">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dirty="0">
                          <a:solidFill>
                            <a:schemeClr val="tx1"/>
                          </a:solidFill>
                          <a:effectLst/>
                          <a:latin typeface="Arial" panose="020B0604020202020204" pitchFamily="34" charset="0"/>
                          <a:cs typeface="Arial" panose="020B0604020202020204" pitchFamily="34" charset="0"/>
                        </a:rPr>
                        <a:t>Chris Hani  </a:t>
                      </a:r>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Intsika Yethu</a:t>
                      </a:r>
                    </a:p>
                    <a:p>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pPr>
                      <a:r>
                        <a:rPr lang="en-US" sz="1400" b="0" i="0" u="none" strike="noStrike" kern="1200" baseline="0" dirty="0">
                          <a:solidFill>
                            <a:schemeClr val="tx1"/>
                          </a:solidFill>
                          <a:effectLst/>
                          <a:latin typeface="Arial" panose="020B0604020202020204" pitchFamily="34" charset="0"/>
                          <a:ea typeface="+mn-ea"/>
                          <a:cs typeface="Arial" panose="020B0604020202020204" pitchFamily="34" charset="0"/>
                        </a:rPr>
                        <a:t>Vegetable Production</a:t>
                      </a:r>
                    </a:p>
                    <a:p>
                      <a:pPr algn="l">
                        <a:lnSpc>
                          <a:spcPct val="100000"/>
                        </a:lnSpc>
                      </a:pPr>
                      <a:endParaRPr lang="en-US" sz="1400" b="0" i="0" u="none" strike="noStrike" kern="1200" baseline="0" dirty="0">
                        <a:solidFill>
                          <a:schemeClr val="tx1"/>
                        </a:solidFill>
                        <a:effectLst/>
                        <a:latin typeface="Arial" panose="020B0604020202020204" pitchFamily="34" charset="0"/>
                        <a:ea typeface="+mn-ea"/>
                        <a:cs typeface="Arial" panose="020B0604020202020204" pitchFamily="34" charset="0"/>
                      </a:endParaRPr>
                    </a:p>
                    <a:p>
                      <a:pPr algn="l">
                        <a:lnSpc>
                          <a:spcPct val="100000"/>
                        </a:lnSpc>
                      </a:pPr>
                      <a:r>
                        <a:rPr lang="en-US" sz="1400" b="0" i="0" u="none" strike="noStrike" kern="1200" baseline="0" dirty="0">
                          <a:solidFill>
                            <a:schemeClr val="tx1"/>
                          </a:solidFill>
                          <a:effectLst/>
                          <a:latin typeface="Arial" panose="020B0604020202020204" pitchFamily="34" charset="0"/>
                          <a:ea typeface="+mn-ea"/>
                          <a:cs typeface="Arial" panose="020B0604020202020204" pitchFamily="34" charset="0"/>
                        </a:rPr>
                        <a:t>Sheep Production</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Arial" panose="020B0604020202020204" pitchFamily="34" charset="0"/>
                          <a:ea typeface="+mn-ea"/>
                          <a:cs typeface="Arial" panose="020B0604020202020204" pitchFamily="34" charset="0"/>
                        </a:rPr>
                        <a:t>Mtshenyane &amp; Muncuncuzo Traditional Authorities</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6765645"/>
                  </a:ext>
                </a:extLst>
              </a:tr>
              <a:tr h="614565">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dirty="0">
                          <a:solidFill>
                            <a:schemeClr val="tx1"/>
                          </a:solidFill>
                          <a:effectLst/>
                          <a:latin typeface="Arial" panose="020B0604020202020204" pitchFamily="34" charset="0"/>
                          <a:cs typeface="Arial" panose="020B0604020202020204" pitchFamily="34" charset="0"/>
                        </a:rPr>
                        <a:t>OR Tambo  </a:t>
                      </a:r>
                    </a:p>
                    <a:p>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solidFill>
                            <a:schemeClr val="tx1"/>
                          </a:solidFill>
                          <a:latin typeface="Arial" panose="020B0604020202020204" pitchFamily="34" charset="0"/>
                          <a:cs typeface="Arial" panose="020B0604020202020204" pitchFamily="34" charset="0"/>
                        </a:rPr>
                        <a:t>King Sabatha</a:t>
                      </a:r>
                      <a:r>
                        <a:rPr lang="en-US" sz="1400" b="1" baseline="0" dirty="0">
                          <a:solidFill>
                            <a:schemeClr val="tx1"/>
                          </a:solidFill>
                          <a:latin typeface="Arial" panose="020B0604020202020204" pitchFamily="34" charset="0"/>
                          <a:cs typeface="Arial" panose="020B0604020202020204" pitchFamily="34" charset="0"/>
                        </a:rPr>
                        <a:t> Dalindyebo</a:t>
                      </a:r>
                    </a:p>
                    <a:p>
                      <a:endParaRPr lang="en-US"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Arial" panose="020B0604020202020204" pitchFamily="34" charset="0"/>
                          <a:cs typeface="Arial" panose="020B0604020202020204" pitchFamily="34" charset="0"/>
                        </a:rPr>
                        <a:t>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Grain Production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baseline="0" dirty="0">
                          <a:solidFill>
                            <a:schemeClr val="tx1"/>
                          </a:solidFill>
                          <a:latin typeface="Arial" panose="020B0604020202020204" pitchFamily="34" charset="0"/>
                          <a:cs typeface="Arial" panose="020B0604020202020204" pitchFamily="34" charset="0"/>
                        </a:rPr>
                        <a:t>Hegebe Traditional Authority</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3065681"/>
                  </a:ext>
                </a:extLst>
              </a:tr>
              <a:tr h="108805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400" b="0" i="0" u="none" strike="noStrike" dirty="0">
                          <a:solidFill>
                            <a:srgbClr val="000000"/>
                          </a:solidFill>
                          <a:effectLst/>
                          <a:latin typeface="Arial" panose="020B0604020202020204" pitchFamily="34" charset="0"/>
                          <a:cs typeface="Arial" panose="020B0604020202020204" pitchFamily="34" charset="0"/>
                        </a:rPr>
                        <a:t>Alfred Nzo</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i="0" u="none" strike="noStrike" kern="1200" baseline="0" dirty="0">
                          <a:solidFill>
                            <a:schemeClr val="tx1"/>
                          </a:solidFill>
                          <a:latin typeface="Arial" panose="020B0604020202020204" pitchFamily="34" charset="0"/>
                          <a:ea typeface="+mn-ea"/>
                          <a:cs typeface="Arial" panose="020B0604020202020204" pitchFamily="34" charset="0"/>
                        </a:rPr>
                        <a:t>Umzimvubu </a:t>
                      </a:r>
                    </a:p>
                    <a:p>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955" marR="0" lvl="0" indent="0" algn="l" defTabSz="914400" rtl="0" eaLnBrk="1" fontAlgn="base" latinLnBrk="0" hangingPunct="1">
                        <a:lnSpc>
                          <a:spcPct val="107000"/>
                        </a:lnSpc>
                        <a:spcBef>
                          <a:spcPct val="0"/>
                        </a:spcBef>
                        <a:spcAft>
                          <a:spcPts val="0"/>
                        </a:spcAft>
                        <a:buClrTx/>
                        <a:buSzTx/>
                        <a:buFontTx/>
                        <a:buNone/>
                        <a:tabLst/>
                        <a:defRPr/>
                      </a:pPr>
                      <a:r>
                        <a:rPr lang="en-ZA" sz="1400" b="0" i="0" u="none" strike="noStrike" kern="1200" baseline="0" dirty="0">
                          <a:solidFill>
                            <a:schemeClr val="tx1"/>
                          </a:solidFill>
                          <a:latin typeface="Arial" panose="020B0604020202020204" pitchFamily="34" charset="0"/>
                          <a:ea typeface="+mn-ea"/>
                          <a:cs typeface="Arial" panose="020B0604020202020204" pitchFamily="34" charset="0"/>
                        </a:rPr>
                        <a:t>Mixed Vegetables </a:t>
                      </a:r>
                    </a:p>
                    <a:p>
                      <a:pPr marL="20955" marR="0" lvl="0" indent="0" algn="l" defTabSz="914400" rtl="0" eaLnBrk="1" fontAlgn="base" latinLnBrk="0" hangingPunct="1">
                        <a:lnSpc>
                          <a:spcPct val="107000"/>
                        </a:lnSpc>
                        <a:spcBef>
                          <a:spcPct val="0"/>
                        </a:spcBef>
                        <a:spcAft>
                          <a:spcPts val="0"/>
                        </a:spcAft>
                        <a:buClrTx/>
                        <a:buSzTx/>
                        <a:buFontTx/>
                        <a:buNone/>
                        <a:tabLst/>
                        <a:defRPr/>
                      </a:pPr>
                      <a:r>
                        <a:rPr lang="en-ZA" sz="1400" b="0" i="0" u="none" strike="noStrike" kern="1200" baseline="0" dirty="0">
                          <a:solidFill>
                            <a:schemeClr val="tx1"/>
                          </a:solidFill>
                          <a:latin typeface="Arial" panose="020B0604020202020204" pitchFamily="34" charset="0"/>
                          <a:ea typeface="SimSun" panose="02010600030101010101" pitchFamily="2" charset="-122"/>
                          <a:cs typeface="Arial" panose="020B0604020202020204" pitchFamily="34" charset="0"/>
                          <a:sym typeface="Calibri" panose="020F0502020204030204" pitchFamily="34" charset="0"/>
                        </a:rPr>
                        <a:t>( Hydroponic project) and irrigation systems for Grain production</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Makhaula &amp; Fikeni Traditional Authorities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099463"/>
                  </a:ext>
                </a:extLst>
              </a:tr>
              <a:tr h="715664">
                <a:tc>
                  <a:txBody>
                    <a:bodyPr/>
                    <a:lstStyle/>
                    <a:p>
                      <a:r>
                        <a:rPr lang="en-US" sz="1400" b="1" dirty="0">
                          <a:latin typeface="Arial" panose="020B0604020202020204" pitchFamily="34" charset="0"/>
                          <a:cs typeface="Arial" panose="020B0604020202020204" pitchFamily="34" charset="0"/>
                        </a:rPr>
                        <a:t>Western Cape</a:t>
                      </a: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(Insika Foundation)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ZA" sz="1400" b="0" i="0" u="none" strike="noStrike" kern="1200" baseline="0" dirty="0">
                          <a:solidFill>
                            <a:schemeClr val="tx1"/>
                          </a:solidFill>
                          <a:latin typeface="Arial" panose="020B0604020202020204" pitchFamily="34" charset="0"/>
                          <a:ea typeface="+mn-ea"/>
                          <a:cs typeface="Arial" panose="020B0604020202020204" pitchFamily="34" charset="0"/>
                        </a:rPr>
                        <a:t>Cape Winelands</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a:solidFill>
                            <a:schemeClr val="tx1"/>
                          </a:solidFill>
                          <a:latin typeface="Arial" panose="020B0604020202020204" pitchFamily="34" charset="0"/>
                          <a:ea typeface="+mn-ea"/>
                          <a:cs typeface="Arial" panose="020B0604020202020204" pitchFamily="34" charset="0"/>
                        </a:rPr>
                        <a:t>Drakenstein</a:t>
                      </a:r>
                    </a:p>
                    <a:p>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0955" marR="0" lvl="0" indent="0" algn="l" defTabSz="914400" rtl="0" eaLnBrk="1" fontAlgn="base" latinLnBrk="0" hangingPunct="1">
                        <a:lnSpc>
                          <a:spcPct val="107000"/>
                        </a:lnSpc>
                        <a:spcBef>
                          <a:spcPct val="0"/>
                        </a:spcBef>
                        <a:spcAft>
                          <a:spcPts val="0"/>
                        </a:spcAft>
                        <a:buClrTx/>
                        <a:buSzTx/>
                        <a:buFontTx/>
                        <a:buNone/>
                        <a:tabLst/>
                        <a:defRPr/>
                      </a:pPr>
                      <a:r>
                        <a:rPr lang="en-ZA" sz="1400" b="0" i="0" u="none" strike="noStrike" kern="1200" baseline="0" dirty="0">
                          <a:solidFill>
                            <a:schemeClr val="tx1"/>
                          </a:solidFill>
                          <a:latin typeface="Arial" panose="020B0604020202020204" pitchFamily="34" charset="0"/>
                          <a:ea typeface="+mn-ea"/>
                          <a:cs typeface="Arial" panose="020B0604020202020204" pitchFamily="34" charset="0"/>
                        </a:rPr>
                        <a:t>Mixed Vegetables </a:t>
                      </a:r>
                    </a:p>
                    <a:p>
                      <a:pPr marL="20955" marR="0" lvl="0" indent="0" algn="l" defTabSz="914400" rtl="0" eaLnBrk="1" fontAlgn="base" latinLnBrk="0" hangingPunct="1">
                        <a:lnSpc>
                          <a:spcPct val="107000"/>
                        </a:lnSpc>
                        <a:spcBef>
                          <a:spcPct val="0"/>
                        </a:spcBef>
                        <a:spcAft>
                          <a:spcPts val="0"/>
                        </a:spcAft>
                        <a:buClrTx/>
                        <a:buSzTx/>
                        <a:buFontTx/>
                        <a:buNone/>
                        <a:tabLst/>
                        <a:defRPr/>
                      </a:pPr>
                      <a:r>
                        <a:rPr lang="en-ZA" sz="1400" b="0" i="0" u="none" strike="noStrike" kern="1200" baseline="0" dirty="0">
                          <a:solidFill>
                            <a:schemeClr val="tx1"/>
                          </a:solidFill>
                          <a:latin typeface="Arial" panose="020B0604020202020204" pitchFamily="34" charset="0"/>
                          <a:ea typeface="SimSun" panose="02010600030101010101" pitchFamily="2" charset="-122"/>
                          <a:cs typeface="Arial" panose="020B0604020202020204" pitchFamily="34" charset="0"/>
                          <a:sym typeface="Calibri" panose="020F0502020204030204" pitchFamily="34" charset="0"/>
                        </a:rPr>
                        <a:t>( Hydroponic project)</a:t>
                      </a:r>
                      <a:endParaRPr lang="en-ZA" sz="1400" b="0" i="0" u="none" strike="noStrike" kern="1200" baseline="0" dirty="0">
                        <a:solidFill>
                          <a:schemeClr val="tx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Wellington</a:t>
                      </a:r>
                      <a:r>
                        <a:rPr lang="en-US" sz="1400" baseline="0" dirty="0">
                          <a:latin typeface="Arial" panose="020B0604020202020204" pitchFamily="34" charset="0"/>
                          <a:cs typeface="Arial" panose="020B0604020202020204" pitchFamily="34" charset="0"/>
                        </a:rPr>
                        <a:t> Community</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8512326"/>
                  </a:ext>
                </a:extLst>
              </a:tr>
            </a:tbl>
          </a:graphicData>
        </a:graphic>
      </p:graphicFrame>
    </p:spTree>
    <p:extLst>
      <p:ext uri="{BB962C8B-B14F-4D97-AF65-F5344CB8AC3E}">
        <p14:creationId xmlns:p14="http://schemas.microsoft.com/office/powerpoint/2010/main" val="1040557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757127"/>
          </a:xfrm>
        </p:spPr>
        <p:txBody>
          <a:bodyPr/>
          <a:lstStyle/>
          <a:p>
            <a:r>
              <a:rPr lang="en-US" sz="2000" dirty="0"/>
              <a:t>Agrarian Projects : GOAT FARMING – CAPRICON – POLOKWANE  West - LIMPOPO </a:t>
            </a:r>
            <a:r>
              <a:rPr lang="en-US" dirty="0"/>
              <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half" idx="10"/>
          </p:nvPr>
        </p:nvSpPr>
        <p:spPr>
          <a:xfrm>
            <a:off x="731520" y="930587"/>
            <a:ext cx="10753344" cy="3568261"/>
          </a:xfrm>
        </p:spPr>
        <p:txBody>
          <a:bodyPr/>
          <a:lstStyle/>
          <a:p>
            <a:r>
              <a:rPr lang="en-US" dirty="0"/>
              <a:t>Project Name: 	Goat farming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Moloto Traditional Council)</a:t>
            </a:r>
            <a:endParaRPr lang="en-US" dirty="0"/>
          </a:p>
          <a:p>
            <a:pPr algn="just">
              <a:buFont typeface="Wingdings" panose="05000000000000000000" pitchFamily="2" charset="2"/>
              <a:buChar char="§"/>
            </a:pPr>
            <a:r>
              <a:rPr lang="en-US" dirty="0"/>
              <a:t>To set up infrastructure to enable farming project within the traditional council to farm productively with goat production using intensive animal production method to enhance breeding.</a:t>
            </a:r>
          </a:p>
          <a:p>
            <a:pPr algn="just">
              <a:buFont typeface="Wingdings" panose="05000000000000000000" pitchFamily="2" charset="2"/>
              <a:buChar char="§"/>
            </a:pPr>
            <a:r>
              <a:rPr lang="en-US" dirty="0"/>
              <a:t>To support Agricultural project and set up commercial enterprises that would also manage production. </a:t>
            </a:r>
          </a:p>
          <a:p>
            <a:r>
              <a:rPr lang="en-US" dirty="0"/>
              <a:t>Project Budget: </a:t>
            </a:r>
            <a:r>
              <a:rPr lang="en-US" b="1" dirty="0"/>
              <a:t> R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2, 360, 802</a:t>
            </a:r>
            <a:endParaRPr lang="en-US" dirty="0"/>
          </a:p>
          <a:p>
            <a:r>
              <a:rPr lang="en-US" dirty="0"/>
              <a:t>Expenditure: 	R </a:t>
            </a:r>
            <a:r>
              <a:rPr lang="en-US" dirty="0">
                <a:solidFill>
                  <a:srgbClr val="000000"/>
                </a:solidFill>
                <a:latin typeface="Calibri" panose="020F0502020204030204" pitchFamily="34" charset="0"/>
                <a:ea typeface="Times New Roman" panose="02020603050405020304" pitchFamily="18" charset="0"/>
                <a:cs typeface="Calibri" panose="020F0502020204030204" pitchFamily="34" charset="0"/>
              </a:rPr>
              <a:t>1, 568, 803</a:t>
            </a:r>
            <a:endParaRPr lang="en-US" dirty="0"/>
          </a:p>
          <a:p>
            <a:r>
              <a:rPr lang="en-US" dirty="0"/>
              <a:t>Number of Beneficiaries: 06</a:t>
            </a:r>
          </a:p>
          <a:p>
            <a:r>
              <a:rPr lang="en-US" dirty="0"/>
              <a:t>Project Status: 85% Complete</a:t>
            </a:r>
          </a:p>
          <a:p>
            <a:endParaRPr lang="en-US" dirty="0"/>
          </a:p>
        </p:txBody>
      </p:sp>
      <p:sp>
        <p:nvSpPr>
          <p:cNvPr id="4" name="Content Placeholder 3"/>
          <p:cNvSpPr>
            <a:spLocks noGrp="1"/>
          </p:cNvSpPr>
          <p:nvPr>
            <p:ph sz="half" idx="2"/>
          </p:nvPr>
        </p:nvSpPr>
        <p:spPr>
          <a:xfrm>
            <a:off x="633984" y="4780487"/>
            <a:ext cx="10753344" cy="718104"/>
          </a:xfrm>
        </p:spPr>
        <p:txBody>
          <a:bodyPr/>
          <a:lstStyle/>
          <a:p>
            <a:pPr marL="0" indent="0">
              <a:buNone/>
            </a:pPr>
            <a:r>
              <a:rPr lang="en-US" dirty="0"/>
              <a:t>Sustainability:</a:t>
            </a:r>
          </a:p>
          <a:p>
            <a:pPr marL="0" indent="0">
              <a:buNone/>
            </a:pPr>
            <a:endParaRPr lang="en-US" dirty="0"/>
          </a:p>
          <a:p>
            <a:r>
              <a:rPr lang="en-US" dirty="0"/>
              <a:t>To create viable agricultural business to be run by CWP participants as a cooperative and supply local retailers and markets.</a:t>
            </a:r>
          </a:p>
          <a:p>
            <a:endParaRPr lang="en-US" dirty="0"/>
          </a:p>
        </p:txBody>
      </p:sp>
    </p:spTree>
    <p:extLst>
      <p:ext uri="{BB962C8B-B14F-4D97-AF65-F5344CB8AC3E}">
        <p14:creationId xmlns:p14="http://schemas.microsoft.com/office/powerpoint/2010/main" val="907265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757127"/>
          </a:xfrm>
        </p:spPr>
        <p:txBody>
          <a:bodyPr/>
          <a:lstStyle/>
          <a:p>
            <a:r>
              <a:rPr lang="en-US" sz="2000" dirty="0"/>
              <a:t>Agrarian Projects : GOAT FARMING – CAPRICON – POLOKWANE East - LIMPOPO </a:t>
            </a:r>
            <a:br>
              <a:rPr lang="en-US" sz="2000" dirty="0"/>
            </a:br>
            <a:r>
              <a:rPr lang="en-US" dirty="0"/>
              <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half" idx="10"/>
          </p:nvPr>
        </p:nvSpPr>
        <p:spPr>
          <a:xfrm>
            <a:off x="731520" y="930587"/>
            <a:ext cx="10753344" cy="3948658"/>
          </a:xfrm>
        </p:spPr>
        <p:txBody>
          <a:bodyPr/>
          <a:lstStyle/>
          <a:p>
            <a:r>
              <a:rPr lang="en-US" dirty="0"/>
              <a:t>Project Name: 	Goat farming (</a:t>
            </a:r>
            <a:r>
              <a:rPr lang="en-US" dirty="0" err="1">
                <a:solidFill>
                  <a:srgbClr val="000000"/>
                </a:solidFill>
                <a:latin typeface="Arial" panose="020B0604020202020204" pitchFamily="34" charset="0"/>
                <a:cs typeface="Times New Roman" panose="02020603050405020304" pitchFamily="18" charset="0"/>
              </a:rPr>
              <a:t>Dikgale</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Traditional Council)</a:t>
            </a:r>
            <a:endParaRPr lang="en-US" dirty="0"/>
          </a:p>
          <a:p>
            <a:pPr algn="just">
              <a:buFont typeface="Wingdings" panose="05000000000000000000" pitchFamily="2" charset="2"/>
              <a:buChar char="§"/>
            </a:pPr>
            <a:r>
              <a:rPr lang="en-US" dirty="0"/>
              <a:t>To set up infrastructure to enable farming project within the traditional council to farm productively with goat production using intensive animal production method to enhance breeding.</a:t>
            </a:r>
          </a:p>
          <a:p>
            <a:pPr algn="just">
              <a:buFont typeface="Wingdings" panose="05000000000000000000" pitchFamily="2" charset="2"/>
              <a:buChar char="§"/>
            </a:pPr>
            <a:r>
              <a:rPr lang="en-US" dirty="0"/>
              <a:t>To support Agricultural project and set up commercial enterprises that would also manage production. </a:t>
            </a:r>
          </a:p>
          <a:p>
            <a:r>
              <a:rPr lang="en-US" dirty="0"/>
              <a:t>Project Budget: </a:t>
            </a:r>
            <a:r>
              <a:rPr lang="en-US" b="1" dirty="0"/>
              <a:t> R </a:t>
            </a:r>
            <a:r>
              <a:rPr lang="en-US" sz="1800" dirty="0"/>
              <a:t>2,  200, 000 </a:t>
            </a:r>
          </a:p>
          <a:p>
            <a:r>
              <a:rPr lang="en-US" dirty="0"/>
              <a:t>Expenditure: 	 R 2, 137, 897</a:t>
            </a:r>
            <a:r>
              <a:rPr lang="en-US" b="1" dirty="0"/>
              <a:t> </a:t>
            </a:r>
            <a:endParaRPr lang="en-US" dirty="0"/>
          </a:p>
          <a:p>
            <a:r>
              <a:rPr lang="en-US" dirty="0"/>
              <a:t>Number of Beneficiaries: 07</a:t>
            </a:r>
          </a:p>
          <a:p>
            <a:r>
              <a:rPr lang="en-US" dirty="0"/>
              <a:t>Project Status: 85% Complete</a:t>
            </a:r>
          </a:p>
          <a:p>
            <a:endParaRPr lang="en-US" dirty="0"/>
          </a:p>
        </p:txBody>
      </p:sp>
      <p:sp>
        <p:nvSpPr>
          <p:cNvPr id="4" name="Content Placeholder 3"/>
          <p:cNvSpPr>
            <a:spLocks noGrp="1"/>
          </p:cNvSpPr>
          <p:nvPr>
            <p:ph sz="half" idx="2"/>
          </p:nvPr>
        </p:nvSpPr>
        <p:spPr>
          <a:xfrm>
            <a:off x="633984" y="4879245"/>
            <a:ext cx="10753344" cy="619346"/>
          </a:xfrm>
        </p:spPr>
        <p:txBody>
          <a:bodyPr/>
          <a:lstStyle/>
          <a:p>
            <a:pPr marL="0" indent="0">
              <a:buNone/>
            </a:pPr>
            <a:r>
              <a:rPr lang="en-US" dirty="0"/>
              <a:t>Sustainability:</a:t>
            </a:r>
          </a:p>
          <a:p>
            <a:pPr marL="0" indent="0">
              <a:buNone/>
            </a:pPr>
            <a:endParaRPr lang="en-US" dirty="0"/>
          </a:p>
          <a:p>
            <a:pPr marL="0" indent="0">
              <a:buNone/>
            </a:pPr>
            <a:r>
              <a:rPr lang="en-US" dirty="0"/>
              <a:t>To create viable agricultural business to be run by CWP participants as a cooperative and supply local retailers and markets.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26806340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757127"/>
          </a:xfrm>
        </p:spPr>
        <p:txBody>
          <a:bodyPr/>
          <a:lstStyle/>
          <a:p>
            <a:r>
              <a:rPr lang="en-US" sz="2000" dirty="0"/>
              <a:t>Agrarian Projects : GOAT FARMING – MOPANI  – GREATER GIYANI - LIMPOPO </a:t>
            </a:r>
            <a:r>
              <a:rPr lang="en-US" dirty="0"/>
              <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half" idx="10"/>
          </p:nvPr>
        </p:nvSpPr>
        <p:spPr>
          <a:xfrm>
            <a:off x="438912" y="930587"/>
            <a:ext cx="10753344" cy="4141285"/>
          </a:xfrm>
        </p:spPr>
        <p:txBody>
          <a:bodyPr/>
          <a:lstStyle/>
          <a:p>
            <a:r>
              <a:rPr lang="en-ZA" dirty="0"/>
              <a:t>	</a:t>
            </a:r>
            <a:r>
              <a:rPr lang="en-US" dirty="0"/>
              <a:t>Project Name: 	Goat farming (</a:t>
            </a:r>
            <a:r>
              <a:rPr lang="en-US" dirty="0">
                <a:solidFill>
                  <a:srgbClr val="000000"/>
                </a:solidFill>
                <a:latin typeface="Arial" panose="020B0604020202020204" pitchFamily="34" charset="0"/>
                <a:cs typeface="Times New Roman" panose="02020603050405020304" pitchFamily="18" charset="0"/>
              </a:rPr>
              <a:t>Ngove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Traditional Council)</a:t>
            </a:r>
            <a:endParaRPr lang="en-US" dirty="0"/>
          </a:p>
          <a:p>
            <a:pPr algn="just">
              <a:buFont typeface="Wingdings" panose="05000000000000000000" pitchFamily="2" charset="2"/>
              <a:buChar char="§"/>
            </a:pPr>
            <a:r>
              <a:rPr lang="en-US" dirty="0"/>
              <a:t>To set up infrastructure to enable farming project within the traditional council to farm productively with goat production using intensive animal production method to enhance breeding.</a:t>
            </a:r>
          </a:p>
          <a:p>
            <a:pPr algn="just">
              <a:buFont typeface="Wingdings" panose="05000000000000000000" pitchFamily="2" charset="2"/>
              <a:buChar char="§"/>
            </a:pPr>
            <a:r>
              <a:rPr lang="en-US" dirty="0"/>
              <a:t>To support Agricultural project and set up commercial enterprises that would also manage production. </a:t>
            </a:r>
          </a:p>
          <a:p>
            <a:r>
              <a:rPr lang="en-US" dirty="0"/>
              <a:t>Project Budget: </a:t>
            </a:r>
            <a:r>
              <a:rPr lang="en-US" b="1" dirty="0"/>
              <a:t> R </a:t>
            </a:r>
            <a:r>
              <a:rPr lang="en-US" dirty="0"/>
              <a:t>2, 100, 000 </a:t>
            </a:r>
          </a:p>
          <a:p>
            <a:r>
              <a:rPr lang="en-US" dirty="0"/>
              <a:t>Expenditure: 	R       875, 167</a:t>
            </a:r>
          </a:p>
          <a:p>
            <a:r>
              <a:rPr lang="en-US" dirty="0"/>
              <a:t>Number of Beneficiaries: 06</a:t>
            </a:r>
          </a:p>
          <a:p>
            <a:r>
              <a:rPr lang="en-US" dirty="0"/>
              <a:t>Project Status: 80% Complete</a:t>
            </a:r>
          </a:p>
          <a:p>
            <a:r>
              <a:rPr lang="en-ZA" dirty="0"/>
              <a:t>			</a:t>
            </a:r>
            <a:endParaRPr lang="en-US" dirty="0"/>
          </a:p>
          <a:p>
            <a:endParaRPr lang="en-US" dirty="0"/>
          </a:p>
        </p:txBody>
      </p:sp>
      <p:sp>
        <p:nvSpPr>
          <p:cNvPr id="4" name="Content Placeholder 3"/>
          <p:cNvSpPr>
            <a:spLocks noGrp="1"/>
          </p:cNvSpPr>
          <p:nvPr>
            <p:ph sz="half" idx="2"/>
          </p:nvPr>
        </p:nvSpPr>
        <p:spPr>
          <a:xfrm>
            <a:off x="633984" y="5181600"/>
            <a:ext cx="10753344" cy="316991"/>
          </a:xfrm>
        </p:spPr>
        <p:txBody>
          <a:bodyPr/>
          <a:lstStyle/>
          <a:p>
            <a:pPr marL="0" indent="0">
              <a:buNone/>
            </a:pPr>
            <a:r>
              <a:rPr lang="en-US" dirty="0"/>
              <a:t>Sustainability:</a:t>
            </a:r>
          </a:p>
          <a:p>
            <a:pPr marL="0" indent="0">
              <a:buNone/>
            </a:pPr>
            <a:r>
              <a:rPr lang="en-US" dirty="0"/>
              <a:t>To create viable agricultural business to be run by CWP participants as a cooperative and supply local retailers and markets.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609636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757127"/>
          </a:xfrm>
        </p:spPr>
        <p:txBody>
          <a:bodyPr/>
          <a:lstStyle/>
          <a:p>
            <a:r>
              <a:rPr lang="en-US" sz="2000" dirty="0"/>
              <a:t>Agrarian Projects : GOAT FARMING – SEKHUKHUNE  – EPHARAIM MOGALE - LIMPOPO</a:t>
            </a:r>
            <a:r>
              <a:rPr lang="en-US" dirty="0"/>
              <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half" idx="10"/>
          </p:nvPr>
        </p:nvSpPr>
        <p:spPr>
          <a:xfrm>
            <a:off x="731520" y="930587"/>
            <a:ext cx="10753344" cy="3799909"/>
          </a:xfrm>
        </p:spPr>
        <p:txBody>
          <a:bodyPr/>
          <a:lstStyle/>
          <a:p>
            <a:r>
              <a:rPr lang="en-US" dirty="0"/>
              <a:t>Project Name: 	Goat farming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Bakone</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Ba </a:t>
            </a:r>
            <a:r>
              <a:rPr lang="en-US"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Phokwane</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Traditional Council)</a:t>
            </a:r>
            <a:endParaRPr lang="en-US" dirty="0"/>
          </a:p>
          <a:p>
            <a:pPr algn="just">
              <a:buFont typeface="Wingdings" panose="05000000000000000000" pitchFamily="2" charset="2"/>
              <a:buChar char="§"/>
            </a:pPr>
            <a:r>
              <a:rPr lang="en-US" dirty="0"/>
              <a:t>To set up infrastructure to enable farming project within the traditional council to farm productively with goat production using intensive animal production method to enhance breeding.</a:t>
            </a:r>
          </a:p>
          <a:p>
            <a:pPr algn="just">
              <a:buFont typeface="Wingdings" panose="05000000000000000000" pitchFamily="2" charset="2"/>
              <a:buChar char="§"/>
            </a:pPr>
            <a:r>
              <a:rPr lang="en-US" dirty="0"/>
              <a:t>To support Agricultural project and set up commercial enterprises that would also manage production. </a:t>
            </a:r>
          </a:p>
          <a:p>
            <a:r>
              <a:rPr lang="en-US" dirty="0"/>
              <a:t>Project Budget: </a:t>
            </a:r>
            <a:r>
              <a:rPr lang="en-US" b="1" dirty="0"/>
              <a:t> R </a:t>
            </a:r>
            <a:r>
              <a:rPr lang="en-US" sz="1800" dirty="0"/>
              <a:t>2, 360, 802  </a:t>
            </a:r>
          </a:p>
          <a:p>
            <a:r>
              <a:rPr lang="en-US" sz="1800" dirty="0"/>
              <a:t>Expenditure: 	 R  1, 312, 876</a:t>
            </a:r>
          </a:p>
          <a:p>
            <a:r>
              <a:rPr lang="en-US" dirty="0"/>
              <a:t>Number of Beneficiaries: 05</a:t>
            </a:r>
          </a:p>
          <a:p>
            <a:r>
              <a:rPr lang="en-US" dirty="0"/>
              <a:t>Project Status: 85% Complete</a:t>
            </a:r>
          </a:p>
          <a:p>
            <a:endParaRPr lang="en-US" dirty="0"/>
          </a:p>
        </p:txBody>
      </p:sp>
      <p:sp>
        <p:nvSpPr>
          <p:cNvPr id="4" name="Content Placeholder 3"/>
          <p:cNvSpPr>
            <a:spLocks noGrp="1"/>
          </p:cNvSpPr>
          <p:nvPr>
            <p:ph sz="half" idx="2"/>
          </p:nvPr>
        </p:nvSpPr>
        <p:spPr>
          <a:xfrm>
            <a:off x="633984" y="4864608"/>
            <a:ext cx="10753344" cy="633983"/>
          </a:xfrm>
        </p:spPr>
        <p:txBody>
          <a:bodyPr/>
          <a:lstStyle/>
          <a:p>
            <a:pPr marL="0" indent="0">
              <a:buNone/>
            </a:pPr>
            <a:r>
              <a:rPr lang="en-US" dirty="0"/>
              <a:t>Sustainability:</a:t>
            </a:r>
          </a:p>
          <a:p>
            <a:pPr marL="0" indent="0">
              <a:buNone/>
            </a:pPr>
            <a:endParaRPr lang="en-US" dirty="0"/>
          </a:p>
          <a:p>
            <a:r>
              <a:rPr lang="en-US" dirty="0"/>
              <a:t>To create viable agricultural business to be run by CWP participants as a cooperative and supply local retailers and markets.</a:t>
            </a:r>
          </a:p>
          <a:p>
            <a:endParaRPr lang="en-US" dirty="0"/>
          </a:p>
        </p:txBody>
      </p:sp>
    </p:spTree>
    <p:extLst>
      <p:ext uri="{BB962C8B-B14F-4D97-AF65-F5344CB8AC3E}">
        <p14:creationId xmlns:p14="http://schemas.microsoft.com/office/powerpoint/2010/main" val="381671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757127"/>
          </a:xfrm>
        </p:spPr>
        <p:txBody>
          <a:bodyPr/>
          <a:lstStyle/>
          <a:p>
            <a:r>
              <a:rPr lang="en-US" sz="2000" dirty="0"/>
              <a:t>Agrarian Projects : GOAT FARMING – VHEMBE  – COLLINS CHABANE - LIMPOPO</a:t>
            </a:r>
            <a:br>
              <a:rPr lang="en-US" sz="2000" dirty="0"/>
            </a:br>
            <a:r>
              <a:rPr lang="en-US" dirty="0"/>
              <a:t/>
            </a:r>
            <a:br>
              <a:rPr lang="en-US" dirty="0"/>
            </a:br>
            <a:r>
              <a:rPr lang="en-US" dirty="0"/>
              <a:t/>
            </a:r>
            <a:br>
              <a:rPr lang="en-US" dirty="0"/>
            </a:br>
            <a:endParaRPr lang="en-US" dirty="0"/>
          </a:p>
        </p:txBody>
      </p:sp>
      <p:sp>
        <p:nvSpPr>
          <p:cNvPr id="3" name="Content Placeholder 2"/>
          <p:cNvSpPr>
            <a:spLocks noGrp="1"/>
          </p:cNvSpPr>
          <p:nvPr>
            <p:ph sz="half" idx="10"/>
          </p:nvPr>
        </p:nvSpPr>
        <p:spPr>
          <a:xfrm>
            <a:off x="731520" y="930587"/>
            <a:ext cx="10753344" cy="3921829"/>
          </a:xfrm>
        </p:spPr>
        <p:txBody>
          <a:bodyPr/>
          <a:lstStyle/>
          <a:p>
            <a:r>
              <a:rPr lang="en-US" dirty="0"/>
              <a:t>Project Name: 	Goat farming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Mtititi Traditional Council)</a:t>
            </a:r>
            <a:endParaRPr lang="en-US" dirty="0"/>
          </a:p>
          <a:p>
            <a:pPr marL="0" indent="0" algn="just"/>
            <a:r>
              <a:rPr lang="en-US" u="sng" dirty="0"/>
              <a:t>Objectives</a:t>
            </a:r>
            <a:r>
              <a:rPr lang="en-US" dirty="0"/>
              <a:t>: </a:t>
            </a:r>
          </a:p>
          <a:p>
            <a:pPr algn="just">
              <a:buFont typeface="Wingdings" panose="05000000000000000000" pitchFamily="2" charset="2"/>
              <a:buChar char="§"/>
            </a:pPr>
            <a:r>
              <a:rPr lang="en-US" dirty="0"/>
              <a:t>To set up infrastructure to enable farming project within the traditional council to farm productively with goat production using intensive animal production method to enhance breeding.</a:t>
            </a:r>
          </a:p>
          <a:p>
            <a:pPr algn="just">
              <a:buFont typeface="Wingdings" panose="05000000000000000000" pitchFamily="2" charset="2"/>
              <a:buChar char="§"/>
            </a:pPr>
            <a:r>
              <a:rPr lang="en-US" dirty="0"/>
              <a:t>To support Agricultural project and set up commercial enterprises that would also manage production. </a:t>
            </a:r>
          </a:p>
          <a:p>
            <a:r>
              <a:rPr lang="en-US" dirty="0"/>
              <a:t>Project Budget: </a:t>
            </a:r>
            <a:r>
              <a:rPr lang="en-US" b="1" dirty="0"/>
              <a:t> R  </a:t>
            </a:r>
            <a:r>
              <a:rPr lang="en-US" sz="1800" dirty="0"/>
              <a:t>2, 360, 802</a:t>
            </a:r>
          </a:p>
          <a:p>
            <a:r>
              <a:rPr lang="en-US" sz="1800" dirty="0"/>
              <a:t>Expenditure: 	R       679, 839 </a:t>
            </a:r>
          </a:p>
          <a:p>
            <a:r>
              <a:rPr lang="en-US" dirty="0"/>
              <a:t>Number of Beneficiaries: 07</a:t>
            </a:r>
          </a:p>
          <a:p>
            <a:r>
              <a:rPr lang="en-US" dirty="0"/>
              <a:t>Project Status: 85% Complete</a:t>
            </a:r>
          </a:p>
          <a:p>
            <a:endParaRPr lang="en-US" dirty="0"/>
          </a:p>
        </p:txBody>
      </p:sp>
      <p:sp>
        <p:nvSpPr>
          <p:cNvPr id="4" name="Content Placeholder 3"/>
          <p:cNvSpPr>
            <a:spLocks noGrp="1"/>
          </p:cNvSpPr>
          <p:nvPr>
            <p:ph sz="half" idx="2"/>
          </p:nvPr>
        </p:nvSpPr>
        <p:spPr>
          <a:xfrm>
            <a:off x="633984" y="4949952"/>
            <a:ext cx="10753344" cy="548639"/>
          </a:xfrm>
        </p:spPr>
        <p:txBody>
          <a:bodyPr/>
          <a:lstStyle/>
          <a:p>
            <a:pPr marL="0" indent="0">
              <a:buNone/>
            </a:pPr>
            <a:r>
              <a:rPr lang="en-US" dirty="0"/>
              <a:t>Sustainability:</a:t>
            </a:r>
          </a:p>
          <a:p>
            <a:pPr marL="0" indent="0">
              <a:buNone/>
            </a:pPr>
            <a:endParaRPr lang="en-US" dirty="0"/>
          </a:p>
          <a:p>
            <a:r>
              <a:rPr lang="en-US" dirty="0"/>
              <a:t>To create viable agricultural business to be run by CWP participants as a cooperative and supply local retailers and markets.</a:t>
            </a:r>
          </a:p>
          <a:p>
            <a:endParaRPr lang="en-US" dirty="0"/>
          </a:p>
        </p:txBody>
      </p:sp>
    </p:spTree>
    <p:extLst>
      <p:ext uri="{BB962C8B-B14F-4D97-AF65-F5344CB8AC3E}">
        <p14:creationId xmlns:p14="http://schemas.microsoft.com/office/powerpoint/2010/main" val="1740688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757127"/>
          </a:xfrm>
        </p:spPr>
        <p:txBody>
          <a:bodyPr/>
          <a:lstStyle/>
          <a:p>
            <a:r>
              <a:rPr lang="en-US" dirty="0"/>
              <a:t>Agrarian Projects : GOAT FARMING – VHEMBE  – THULAMELA - LIMPOPO</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half" idx="10"/>
          </p:nvPr>
        </p:nvSpPr>
        <p:spPr>
          <a:xfrm>
            <a:off x="731520" y="930587"/>
            <a:ext cx="10753344" cy="4177861"/>
          </a:xfrm>
        </p:spPr>
        <p:txBody>
          <a:bodyPr/>
          <a:lstStyle/>
          <a:p>
            <a:r>
              <a:rPr lang="en-US" dirty="0"/>
              <a:t>Project Name: 	Goat farming (</a:t>
            </a:r>
            <a:r>
              <a:rPr lang="en-US"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Makuya Traditional Council)</a:t>
            </a:r>
            <a:endParaRPr lang="en-US" dirty="0"/>
          </a:p>
          <a:p>
            <a:pPr marL="0" indent="0" algn="just"/>
            <a:r>
              <a:rPr lang="en-US" u="sng" dirty="0"/>
              <a:t>Objectives</a:t>
            </a:r>
            <a:r>
              <a:rPr lang="en-US" dirty="0"/>
              <a:t>: </a:t>
            </a:r>
          </a:p>
          <a:p>
            <a:pPr algn="just">
              <a:buFont typeface="Wingdings" panose="05000000000000000000" pitchFamily="2" charset="2"/>
              <a:buChar char="§"/>
            </a:pPr>
            <a:r>
              <a:rPr lang="en-US" dirty="0"/>
              <a:t>To set up infrastructure to enable farming project within the traditional council to farm productively with goat production using intensive animal production method to enhance breeding.</a:t>
            </a:r>
          </a:p>
          <a:p>
            <a:pPr algn="just">
              <a:buFont typeface="Wingdings" panose="05000000000000000000" pitchFamily="2" charset="2"/>
              <a:buChar char="§"/>
            </a:pPr>
            <a:r>
              <a:rPr lang="en-US" dirty="0"/>
              <a:t>To support Agricultural project and set up commercial enterprises that would also manage production. </a:t>
            </a:r>
          </a:p>
          <a:p>
            <a:r>
              <a:rPr lang="en-US" dirty="0"/>
              <a:t>Project Budget: </a:t>
            </a:r>
            <a:r>
              <a:rPr lang="en-US" b="1" dirty="0"/>
              <a:t> R </a:t>
            </a:r>
            <a:r>
              <a:rPr lang="en-US" sz="1800" dirty="0"/>
              <a:t>2, 360, 802</a:t>
            </a:r>
          </a:p>
          <a:p>
            <a:r>
              <a:rPr lang="en-US" sz="1800" dirty="0"/>
              <a:t>Expenditure: 	R  1, 573, 629</a:t>
            </a:r>
          </a:p>
          <a:p>
            <a:r>
              <a:rPr lang="en-US" dirty="0"/>
              <a:t>Number of Beneficiaries: 06</a:t>
            </a:r>
          </a:p>
          <a:p>
            <a:r>
              <a:rPr lang="en-US" dirty="0"/>
              <a:t>Project Status: 85% Complete</a:t>
            </a:r>
          </a:p>
          <a:p>
            <a:endParaRPr lang="en-US" dirty="0"/>
          </a:p>
        </p:txBody>
      </p:sp>
      <p:sp>
        <p:nvSpPr>
          <p:cNvPr id="4" name="Content Placeholder 3"/>
          <p:cNvSpPr>
            <a:spLocks noGrp="1"/>
          </p:cNvSpPr>
          <p:nvPr>
            <p:ph sz="half" idx="2"/>
          </p:nvPr>
        </p:nvSpPr>
        <p:spPr>
          <a:xfrm>
            <a:off x="633984" y="5327904"/>
            <a:ext cx="10753344" cy="1402080"/>
          </a:xfrm>
        </p:spPr>
        <p:txBody>
          <a:bodyPr/>
          <a:lstStyle/>
          <a:p>
            <a:pPr marL="0" indent="0">
              <a:buNone/>
            </a:pPr>
            <a:r>
              <a:rPr lang="en-US" dirty="0"/>
              <a:t>Sustainability:</a:t>
            </a:r>
          </a:p>
          <a:p>
            <a:r>
              <a:rPr lang="en-US" dirty="0"/>
              <a:t>To create viable agricultural business to be run by CWP participants as a cooperative and supply local retailers and markets.</a:t>
            </a:r>
          </a:p>
          <a:p>
            <a:endParaRPr lang="en-US" dirty="0"/>
          </a:p>
        </p:txBody>
      </p:sp>
    </p:spTree>
    <p:extLst>
      <p:ext uri="{BB962C8B-B14F-4D97-AF65-F5344CB8AC3E}">
        <p14:creationId xmlns:p14="http://schemas.microsoft.com/office/powerpoint/2010/main" val="3179353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9756F-7E39-0640-96F4-68BE9AE1B6DD}"/>
              </a:ext>
            </a:extLst>
          </p:cNvPr>
          <p:cNvSpPr>
            <a:spLocks noGrp="1"/>
          </p:cNvSpPr>
          <p:nvPr>
            <p:ph type="title"/>
          </p:nvPr>
        </p:nvSpPr>
        <p:spPr>
          <a:xfrm>
            <a:off x="731520" y="173460"/>
            <a:ext cx="10753344" cy="757127"/>
          </a:xfrm>
        </p:spPr>
        <p:txBody>
          <a:bodyPr/>
          <a:lstStyle/>
          <a:p>
            <a:r>
              <a:rPr lang="en-US" dirty="0"/>
              <a:t>4. Conclusion </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sz="half" idx="10"/>
          </p:nvPr>
        </p:nvSpPr>
        <p:spPr>
          <a:xfrm>
            <a:off x="731520" y="930587"/>
            <a:ext cx="10753344" cy="3031813"/>
          </a:xfrm>
        </p:spPr>
        <p:txBody>
          <a:bodyPr/>
          <a:lstStyle/>
          <a:p>
            <a:pPr marL="342900" indent="-342900" algn="just">
              <a:buFont typeface="Wingdings" panose="05000000000000000000" pitchFamily="2" charset="2"/>
              <a:buChar char="§"/>
            </a:pPr>
            <a:r>
              <a:rPr lang="en-ZA" dirty="0"/>
              <a:t>The department is in the process of verifying all the items procured for the projects starting and look at what is still needed to complete those that are not completed.</a:t>
            </a:r>
          </a:p>
          <a:p>
            <a:pPr marL="342900" indent="-342900" algn="just">
              <a:buFont typeface="Wingdings" panose="05000000000000000000" pitchFamily="2" charset="2"/>
              <a:buChar char="§"/>
            </a:pPr>
            <a:r>
              <a:rPr lang="en-ZA" dirty="0"/>
              <a:t>It will also be verifying the agrarian revolution programme assets for the all projects including those that are 100% complete.</a:t>
            </a:r>
          </a:p>
          <a:p>
            <a:pPr marL="342900" indent="-342900" algn="just">
              <a:buFont typeface="Wingdings" panose="05000000000000000000" pitchFamily="2" charset="2"/>
              <a:buChar char="§"/>
            </a:pPr>
            <a:r>
              <a:rPr lang="en-ZA" dirty="0"/>
              <a:t>There will be disbursed funds to the Non Profit Organisation in order to complete all the projects that still need to be completed.</a:t>
            </a:r>
          </a:p>
          <a:p>
            <a:pPr marL="342900" indent="-342900" algn="just">
              <a:buFont typeface="Wingdings" panose="05000000000000000000" pitchFamily="2" charset="2"/>
              <a:buChar char="§"/>
            </a:pPr>
            <a:r>
              <a:rPr lang="en-ZA" dirty="0"/>
              <a:t>The department will also be verifying the list of beneficiaries submitted by the Non Profit Organisation in order to confirm whether they are the project owners and their names are appearing in the registration documents of the cooperatives established for the projects.					</a:t>
            </a:r>
            <a:endParaRPr lang="en-US" dirty="0"/>
          </a:p>
          <a:p>
            <a:pPr marL="342900" indent="-342900" algn="just">
              <a:buFont typeface="Wingdings" panose="05000000000000000000" pitchFamily="2" charset="2"/>
              <a:buChar char="§"/>
            </a:pPr>
            <a:endParaRPr lang="en-US" dirty="0"/>
          </a:p>
        </p:txBody>
      </p:sp>
      <p:sp>
        <p:nvSpPr>
          <p:cNvPr id="4" name="Content Placeholder 3"/>
          <p:cNvSpPr>
            <a:spLocks noGrp="1"/>
          </p:cNvSpPr>
          <p:nvPr>
            <p:ph sz="half" idx="2"/>
          </p:nvPr>
        </p:nvSpPr>
        <p:spPr>
          <a:xfrm flipV="1">
            <a:off x="633984" y="5498591"/>
            <a:ext cx="10753344" cy="45719"/>
          </a:xfrm>
        </p:spPr>
        <p:txBody>
          <a:bodyPr/>
          <a:lstStyle/>
          <a:p>
            <a:endParaRPr lang="en-US" dirty="0"/>
          </a:p>
        </p:txBody>
      </p:sp>
    </p:spTree>
    <p:extLst>
      <p:ext uri="{BB962C8B-B14F-4D97-AF65-F5344CB8AC3E}">
        <p14:creationId xmlns:p14="http://schemas.microsoft.com/office/powerpoint/2010/main" val="4536230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833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a:t>2. SUMMARY OF THE PROJECTS PER PROVINCE, DISTRICT AND LOCAL…continue </a:t>
            </a:r>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1699732240"/>
              </p:ext>
            </p:extLst>
          </p:nvPr>
        </p:nvGraphicFramePr>
        <p:xfrm>
          <a:off x="560832" y="583385"/>
          <a:ext cx="10515600" cy="5007323"/>
        </p:xfrm>
        <a:graphic>
          <a:graphicData uri="http://schemas.openxmlformats.org/drawingml/2006/table">
            <a:tbl>
              <a:tblPr firstRow="1" bandRow="1">
                <a:tableStyleId>{5C22544A-7EE6-4342-B048-85BDC9FD1C3A}</a:tableStyleId>
              </a:tblPr>
              <a:tblGrid>
                <a:gridCol w="1837267">
                  <a:extLst>
                    <a:ext uri="{9D8B030D-6E8A-4147-A177-3AD203B41FA5}">
                      <a16:colId xmlns:a16="http://schemas.microsoft.com/office/drawing/2014/main" val="666895349"/>
                    </a:ext>
                  </a:extLst>
                </a:gridCol>
                <a:gridCol w="1381421">
                  <a:extLst>
                    <a:ext uri="{9D8B030D-6E8A-4147-A177-3AD203B41FA5}">
                      <a16:colId xmlns:a16="http://schemas.microsoft.com/office/drawing/2014/main" val="1371465964"/>
                    </a:ext>
                  </a:extLst>
                </a:gridCol>
                <a:gridCol w="2036064">
                  <a:extLst>
                    <a:ext uri="{9D8B030D-6E8A-4147-A177-3AD203B41FA5}">
                      <a16:colId xmlns:a16="http://schemas.microsoft.com/office/drawing/2014/main" val="3635367794"/>
                    </a:ext>
                  </a:extLst>
                </a:gridCol>
                <a:gridCol w="1072896">
                  <a:extLst>
                    <a:ext uri="{9D8B030D-6E8A-4147-A177-3AD203B41FA5}">
                      <a16:colId xmlns:a16="http://schemas.microsoft.com/office/drawing/2014/main" val="1133029947"/>
                    </a:ext>
                  </a:extLst>
                </a:gridCol>
                <a:gridCol w="2145792">
                  <a:extLst>
                    <a:ext uri="{9D8B030D-6E8A-4147-A177-3AD203B41FA5}">
                      <a16:colId xmlns:a16="http://schemas.microsoft.com/office/drawing/2014/main" val="1981669724"/>
                    </a:ext>
                  </a:extLst>
                </a:gridCol>
                <a:gridCol w="2042160">
                  <a:extLst>
                    <a:ext uri="{9D8B030D-6E8A-4147-A177-3AD203B41FA5}">
                      <a16:colId xmlns:a16="http://schemas.microsoft.com/office/drawing/2014/main" val="1577829270"/>
                    </a:ext>
                  </a:extLst>
                </a:gridCol>
              </a:tblGrid>
              <a:tr h="757735">
                <a:tc>
                  <a:txBody>
                    <a:bodyPr/>
                    <a:lstStyle/>
                    <a:p>
                      <a:r>
                        <a:rPr lang="en-US" sz="1400" dirty="0">
                          <a:solidFill>
                            <a:schemeClr val="tx1"/>
                          </a:solidFill>
                          <a:latin typeface="Arial" panose="020B0604020202020204" pitchFamily="34" charset="0"/>
                          <a:cs typeface="Arial" panose="020B0604020202020204" pitchFamily="34" charset="0"/>
                        </a:rPr>
                        <a:t>Province</a:t>
                      </a:r>
                      <a:r>
                        <a:rPr lang="en-US" sz="14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spcAft>
                          <a:spcPts val="0"/>
                        </a:spcAft>
                      </a:pPr>
                      <a:r>
                        <a:rPr lang="en-ZA" sz="1400">
                          <a:solidFill>
                            <a:schemeClr val="tx1"/>
                          </a:solidFill>
                          <a:effectLst/>
                          <a:latin typeface="Arial" panose="020B0604020202020204" pitchFamily="34" charset="0"/>
                          <a:ea typeface="Calibri" panose="020F0502020204030204" pitchFamily="34" charset="0"/>
                          <a:cs typeface="Arial" panose="020B0604020202020204" pitchFamily="34" charset="0"/>
                        </a:rPr>
                        <a:t>District </a:t>
                      </a:r>
                      <a:endPar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ZA"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Municipality</a:t>
                      </a:r>
                      <a:r>
                        <a:rPr kumimoji="0" lang="en-ZA" sz="1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en-ZA" sz="14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Traditional Councils </a:t>
                      </a:r>
                    </a:p>
                    <a:p>
                      <a:pPr marL="0" marR="0" lvl="0" indent="0" algn="l" defTabSz="457200" rtl="0" eaLnBrk="1" fontAlgn="auto" latinLnBrk="0" hangingPunct="1">
                        <a:lnSpc>
                          <a:spcPct val="107000"/>
                        </a:lnSpc>
                        <a:spcBef>
                          <a:spcPts val="0"/>
                        </a:spcBef>
                        <a:spcAft>
                          <a:spcPts val="0"/>
                        </a:spcAft>
                        <a:buClrTx/>
                        <a:buSzTx/>
                        <a:buFontTx/>
                        <a:buNone/>
                        <a:tabLst/>
                        <a:defRPr/>
                      </a:pPr>
                      <a:endParaRPr kumimoji="0" lang="en-ZA" sz="1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ZA" sz="1400">
                          <a:solidFill>
                            <a:schemeClr val="tx1"/>
                          </a:solidFill>
                          <a:effectLst/>
                          <a:latin typeface="Arial" panose="020B0604020202020204" pitchFamily="34" charset="0"/>
                          <a:ea typeface="Calibri" panose="020F0502020204030204" pitchFamily="34" charset="0"/>
                          <a:cs typeface="Arial" panose="020B0604020202020204" pitchFamily="34" charset="0"/>
                        </a:rPr>
                        <a:t>No. of  projects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ZA" sz="1400" baseline="0">
                          <a:solidFill>
                            <a:schemeClr val="tx1"/>
                          </a:solidFill>
                          <a:effectLst/>
                          <a:latin typeface="Arial" panose="020B0604020202020204" pitchFamily="34" charset="0"/>
                          <a:ea typeface="Calibri" panose="020F0502020204030204" pitchFamily="34" charset="0"/>
                          <a:cs typeface="Arial" panose="020B0604020202020204" pitchFamily="34" charset="0"/>
                        </a:rPr>
                        <a:t>Focus of the projects </a:t>
                      </a:r>
                      <a:endParaRPr lang="en-ZA" sz="14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ZA" sz="1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Traditional</a:t>
                      </a:r>
                      <a:r>
                        <a:rPr lang="en-US" sz="1400" baseline="0" dirty="0">
                          <a:solidFill>
                            <a:schemeClr val="tx1"/>
                          </a:solidFill>
                          <a:latin typeface="Arial" panose="020B0604020202020204" pitchFamily="34" charset="0"/>
                          <a:cs typeface="Arial" panose="020B0604020202020204" pitchFamily="34" charset="0"/>
                        </a:rPr>
                        <a:t> Authorities / Communities</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5867539"/>
                  </a:ext>
                </a:extLst>
              </a:tr>
              <a:tr h="751639">
                <a:tc>
                  <a:txBody>
                    <a:bodyPr/>
                    <a:lstStyle/>
                    <a:p>
                      <a:r>
                        <a:rPr lang="en-US" sz="1400" dirty="0">
                          <a:latin typeface="Arial" panose="020B0604020202020204" pitchFamily="34" charset="0"/>
                          <a:cs typeface="Arial" panose="020B0604020202020204" pitchFamily="34" charset="0"/>
                        </a:rPr>
                        <a:t>North</a:t>
                      </a:r>
                      <a:r>
                        <a:rPr lang="en-US" sz="1400" baseline="0" dirty="0">
                          <a:latin typeface="Arial" panose="020B0604020202020204" pitchFamily="34" charset="0"/>
                          <a:cs typeface="Arial" panose="020B0604020202020204" pitchFamily="34" charset="0"/>
                        </a:rPr>
                        <a:t> West </a:t>
                      </a:r>
                    </a:p>
                    <a:p>
                      <a:r>
                        <a:rPr lang="en-US" sz="1400" baseline="0" dirty="0">
                          <a:latin typeface="Arial" panose="020B0604020202020204" pitchFamily="34" charset="0"/>
                          <a:cs typeface="Arial" panose="020B0604020202020204" pitchFamily="34" charset="0"/>
                        </a:rPr>
                        <a:t>(</a:t>
                      </a:r>
                      <a:r>
                        <a:rPr lang="en-US" sz="1400" b="1" baseline="0" dirty="0" err="1">
                          <a:latin typeface="Arial" panose="020B0604020202020204" pitchFamily="34" charset="0"/>
                          <a:cs typeface="Arial" panose="020B0604020202020204" pitchFamily="34" charset="0"/>
                        </a:rPr>
                        <a:t>Seboka</a:t>
                      </a:r>
                      <a:r>
                        <a:rPr lang="en-US" sz="1400" b="1" baseline="0" dirty="0">
                          <a:latin typeface="Arial" panose="020B0604020202020204" pitchFamily="34" charset="0"/>
                          <a:cs typeface="Arial" panose="020B0604020202020204" pitchFamily="34" charset="0"/>
                        </a:rPr>
                        <a:t> Training &amp; Support Network</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Bojanala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a:latin typeface="Arial" panose="020B0604020202020204" pitchFamily="34" charset="0"/>
                          <a:cs typeface="Arial" panose="020B0604020202020204" pitchFamily="34" charset="0"/>
                        </a:rPr>
                        <a:t>Rustenbur</a:t>
                      </a:r>
                      <a:r>
                        <a:rPr lang="en-US" sz="1400" dirty="0">
                          <a:latin typeface="Arial" panose="020B0604020202020204" pitchFamily="34" charset="0"/>
                          <a:cs typeface="Arial" panose="020B0604020202020204" pitchFamily="34" charset="0"/>
                        </a:rPr>
                        <a:t>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1</a:t>
                      </a:r>
                    </a:p>
                    <a:p>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panose="020B0604020202020204" pitchFamily="34" charset="0"/>
                          <a:ea typeface="+mn-ea"/>
                          <a:cs typeface="Arial" panose="020B0604020202020204" pitchFamily="34" charset="0"/>
                        </a:rPr>
                        <a:t>Piggery project</a:t>
                      </a:r>
                      <a:endParaRPr lang="en-US" sz="1400" b="0" i="0" u="none" strike="noStrike" kern="1200" baseline="0" dirty="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dk1"/>
                          </a:solidFill>
                          <a:effectLst/>
                          <a:latin typeface="+mn-lt"/>
                          <a:ea typeface="+mn-ea"/>
                          <a:cs typeface="+mn-cs"/>
                        </a:rPr>
                        <a:t>Bakwena</a:t>
                      </a:r>
                      <a:r>
                        <a:rPr lang="en-US" sz="1400" kern="1200" dirty="0">
                          <a:solidFill>
                            <a:schemeClr val="dk1"/>
                          </a:solidFill>
                          <a:effectLst/>
                          <a:latin typeface="+mn-lt"/>
                          <a:ea typeface="+mn-ea"/>
                          <a:cs typeface="+mn-cs"/>
                        </a:rPr>
                        <a:t> Ba </a:t>
                      </a:r>
                      <a:r>
                        <a:rPr lang="en-US" sz="1400" kern="1200" dirty="0" err="1">
                          <a:solidFill>
                            <a:schemeClr val="dk1"/>
                          </a:solidFill>
                          <a:effectLst/>
                          <a:latin typeface="+mn-lt"/>
                          <a:ea typeface="+mn-ea"/>
                          <a:cs typeface="+mn-cs"/>
                        </a:rPr>
                        <a:t>Mogopa</a:t>
                      </a:r>
                      <a:r>
                        <a:rPr lang="en-US" sz="1400" kern="1200" dirty="0">
                          <a:solidFill>
                            <a:schemeClr val="dk1"/>
                          </a:solidFill>
                          <a:effectLst/>
                          <a:latin typeface="+mn-lt"/>
                          <a:ea typeface="+mn-ea"/>
                          <a:cs typeface="+mn-cs"/>
                        </a:rPr>
                        <a:t> Traditional Authority</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2735052"/>
                  </a:ext>
                </a:extLst>
              </a:tr>
              <a:tr h="715664">
                <a:tc>
                  <a:txBody>
                    <a:bodyPr/>
                    <a:lstStyle/>
                    <a:p>
                      <a:r>
                        <a:rPr lang="en-US" sz="1400" dirty="0">
                          <a:latin typeface="Arial" panose="020B0604020202020204" pitchFamily="34" charset="0"/>
                          <a:cs typeface="Arial" panose="020B0604020202020204" pitchFamily="34" charset="0"/>
                        </a:rPr>
                        <a:t>Free</a:t>
                      </a:r>
                      <a:r>
                        <a:rPr lang="en-US" sz="1400" baseline="0" dirty="0">
                          <a:latin typeface="Arial" panose="020B0604020202020204" pitchFamily="34" charset="0"/>
                          <a:cs typeface="Arial" panose="020B0604020202020204" pitchFamily="34" charset="0"/>
                        </a:rPr>
                        <a:t> State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Arial" panose="020B0604020202020204" pitchFamily="34" charset="0"/>
                          <a:cs typeface="Arial" panose="020B0604020202020204" pitchFamily="34" charset="0"/>
                        </a:rPr>
                        <a:t>(</a:t>
                      </a:r>
                      <a:r>
                        <a:rPr lang="en-US" sz="1400" b="1" baseline="0" dirty="0" err="1">
                          <a:latin typeface="Arial" panose="020B0604020202020204" pitchFamily="34" charset="0"/>
                          <a:cs typeface="Arial" panose="020B0604020202020204" pitchFamily="34" charset="0"/>
                        </a:rPr>
                        <a:t>Seboka</a:t>
                      </a:r>
                      <a:r>
                        <a:rPr lang="en-US" sz="1400" b="1" baseline="0" dirty="0">
                          <a:latin typeface="Arial" panose="020B0604020202020204" pitchFamily="34" charset="0"/>
                          <a:cs typeface="Arial" panose="020B0604020202020204" pitchFamily="34" charset="0"/>
                        </a:rPr>
                        <a:t> Training &amp; Support Network</a:t>
                      </a:r>
                      <a:r>
                        <a:rPr lang="en-US" sz="1400" baseline="0" dirty="0">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effectLst/>
                          <a:latin typeface="Arial" panose="020B0604020202020204" pitchFamily="34" charset="0"/>
                          <a:ea typeface="+mn-ea"/>
                          <a:cs typeface="Arial" panose="020B0604020202020204" pitchFamily="34" charset="0"/>
                        </a:rPr>
                        <a:t>Thabo Mafutsanyana </a:t>
                      </a:r>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 </a:t>
                      </a:r>
                      <a:r>
                        <a:rPr lang="en-US" sz="1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Maluti-A-</a:t>
                      </a:r>
                      <a:r>
                        <a:rPr lang="en-US" sz="1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Phofung</a:t>
                      </a:r>
                      <a:endParaRPr lang="en-US" sz="1400" dirty="0">
                        <a:latin typeface="Arial" panose="020B0604020202020204" pitchFamily="34" charset="0"/>
                        <a:cs typeface="Arial" panose="020B0604020202020204" pitchFamily="34" charset="0"/>
                      </a:endParaRPr>
                    </a:p>
                    <a:p>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panose="020B0604020202020204" pitchFamily="34" charset="0"/>
                          <a:ea typeface="+mn-ea"/>
                          <a:cs typeface="Arial" panose="020B0604020202020204" pitchFamily="34" charset="0"/>
                        </a:rPr>
                        <a:t>Livestock Farming (Beef and Lamb feedlots</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200" dirty="0" err="1">
                          <a:solidFill>
                            <a:schemeClr val="dk1"/>
                          </a:solidFill>
                          <a:effectLst/>
                          <a:latin typeface="+mn-lt"/>
                          <a:ea typeface="+mn-ea"/>
                          <a:cs typeface="+mn-cs"/>
                        </a:rPr>
                        <a:t>Makholokoe</a:t>
                      </a:r>
                      <a:r>
                        <a:rPr lang="en-GB" sz="1400" kern="1200" dirty="0">
                          <a:solidFill>
                            <a:schemeClr val="dk1"/>
                          </a:solidFill>
                          <a:effectLst/>
                          <a:latin typeface="+mn-lt"/>
                          <a:ea typeface="+mn-ea"/>
                          <a:cs typeface="+mn-cs"/>
                        </a:rPr>
                        <a:t> Traditional Authority</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6765645"/>
                  </a:ext>
                </a:extLst>
              </a:tr>
              <a:tr h="614565">
                <a:tc rowSpan="2">
                  <a:txBody>
                    <a:bodyPr/>
                    <a:lstStyle/>
                    <a:p>
                      <a:r>
                        <a:rPr lang="en-US" sz="1400" dirty="0">
                          <a:latin typeface="Arial" panose="020B0604020202020204" pitchFamily="34" charset="0"/>
                          <a:cs typeface="Arial" panose="020B0604020202020204" pitchFamily="34" charset="0"/>
                        </a:rPr>
                        <a:t>Mpumalanga</a:t>
                      </a:r>
                      <a:endParaRPr lang="en-US" sz="1400" kern="1200" dirty="0">
                        <a:solidFill>
                          <a:schemeClr val="dk1"/>
                        </a:solidFill>
                        <a:effectLst/>
                        <a:latin typeface="Arial" panose="020B0604020202020204" pitchFamily="34" charset="0"/>
                        <a:ea typeface="+mn-ea"/>
                        <a:cs typeface="Arial" panose="020B0604020202020204" pitchFamily="34" charset="0"/>
                      </a:endParaRPr>
                    </a:p>
                    <a:p>
                      <a:r>
                        <a:rPr lang="en-US" sz="1400" kern="1200" dirty="0">
                          <a:solidFill>
                            <a:schemeClr val="dk1"/>
                          </a:solidFill>
                          <a:effectLst/>
                          <a:latin typeface="Arial" panose="020B0604020202020204" pitchFamily="34" charset="0"/>
                          <a:ea typeface="+mn-ea"/>
                          <a:cs typeface="Arial" panose="020B0604020202020204" pitchFamily="34" charset="0"/>
                        </a:rPr>
                        <a:t>(</a:t>
                      </a:r>
                      <a:r>
                        <a:rPr lang="en-US" sz="1400" b="1" kern="1200" dirty="0">
                          <a:solidFill>
                            <a:schemeClr val="dk1"/>
                          </a:solidFill>
                          <a:effectLst/>
                          <a:latin typeface="Arial" panose="020B0604020202020204" pitchFamily="34" charset="0"/>
                          <a:ea typeface="+mn-ea"/>
                          <a:cs typeface="Arial" panose="020B0604020202020204" pitchFamily="34" charset="0"/>
                        </a:rPr>
                        <a:t>Joubert Park Youth Outreach Project</a:t>
                      </a:r>
                      <a:r>
                        <a:rPr lang="en-US" sz="1400" kern="1200" dirty="0">
                          <a:solidFill>
                            <a:schemeClr val="dk1"/>
                          </a:solidFill>
                          <a:effectLst/>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Gert Sibande</a:t>
                      </a:r>
                    </a:p>
                    <a:p>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1" dirty="0" err="1">
                          <a:solidFill>
                            <a:schemeClr val="tx1"/>
                          </a:solidFill>
                          <a:latin typeface="Arial" panose="020B0604020202020204" pitchFamily="34" charset="0"/>
                          <a:cs typeface="Arial" panose="020B0604020202020204" pitchFamily="34" charset="0"/>
                        </a:rPr>
                        <a:t>Mkhondo</a:t>
                      </a:r>
                      <a:r>
                        <a:rPr lang="en-US" sz="1400" b="0" dirty="0">
                          <a:solidFill>
                            <a:schemeClr val="tx1"/>
                          </a:solidFill>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panose="020B0604020202020204" pitchFamily="34" charset="0"/>
                          <a:ea typeface="+mn-ea"/>
                          <a:cs typeface="Arial" panose="020B0604020202020204" pitchFamily="34" charset="0"/>
                        </a:rPr>
                        <a:t>Vegetable Tunnel Project</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dk1"/>
                          </a:solidFill>
                          <a:effectLst/>
                          <a:latin typeface="+mn-lt"/>
                          <a:ea typeface="+mn-ea"/>
                          <a:cs typeface="+mn-cs"/>
                        </a:rPr>
                        <a:t>Emaphepheni</a:t>
                      </a:r>
                      <a:r>
                        <a:rPr lang="en-US" sz="1400" kern="1200" dirty="0">
                          <a:solidFill>
                            <a:schemeClr val="dk1"/>
                          </a:solidFill>
                          <a:effectLst/>
                          <a:latin typeface="+mn-lt"/>
                          <a:ea typeface="+mn-ea"/>
                          <a:cs typeface="+mn-cs"/>
                        </a:rPr>
                        <a:t> -Community Property Administration area</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3065681"/>
                  </a:ext>
                </a:extLst>
              </a:tr>
              <a:tr h="108805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Ehlanzeni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err="1">
                          <a:latin typeface="Arial" panose="020B0604020202020204" pitchFamily="34" charset="0"/>
                          <a:cs typeface="Arial" panose="020B0604020202020204" pitchFamily="34" charset="0"/>
                        </a:rPr>
                        <a:t>Mbombela</a:t>
                      </a:r>
                      <a:endParaRPr lang="en-US" sz="1400" b="1"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kern="1200" dirty="0">
                          <a:solidFill>
                            <a:schemeClr val="dk1"/>
                          </a:solidFill>
                          <a:effectLst/>
                          <a:latin typeface="Arial" panose="020B0604020202020204" pitchFamily="34" charset="0"/>
                          <a:ea typeface="+mn-ea"/>
                          <a:cs typeface="Arial" panose="020B0604020202020204" pitchFamily="34" charset="0"/>
                        </a:rPr>
                        <a:t>Chickens and Vegetable Tunnel Project </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kern="1200" dirty="0" err="1">
                          <a:solidFill>
                            <a:schemeClr val="dk1"/>
                          </a:solidFill>
                          <a:effectLst/>
                          <a:latin typeface="+mn-lt"/>
                          <a:ea typeface="+mn-ea"/>
                          <a:cs typeface="+mn-cs"/>
                        </a:rPr>
                        <a:t>Msholozi</a:t>
                      </a:r>
                      <a:r>
                        <a:rPr lang="en-US" sz="1400" kern="1200" dirty="0">
                          <a:solidFill>
                            <a:schemeClr val="dk1"/>
                          </a:solidFill>
                          <a:effectLst/>
                          <a:latin typeface="+mn-lt"/>
                          <a:ea typeface="+mn-ea"/>
                          <a:cs typeface="+mn-cs"/>
                        </a:rPr>
                        <a:t>- Community Property A area</a:t>
                      </a:r>
                      <a:endParaRPr lang="en-US"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099463"/>
                  </a:ext>
                </a:extLst>
              </a:tr>
              <a:tr h="715664">
                <a:tc>
                  <a:txBody>
                    <a:bodyPr/>
                    <a:lstStyle/>
                    <a:p>
                      <a:endParaRPr lang="en-US" sz="14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Arial" panose="020B0604020202020204" pitchFamily="34" charset="0"/>
                          <a:cs typeface="Arial" panose="020B0604020202020204" pitchFamily="34" charset="0"/>
                        </a:rPr>
                        <a:t>Nkangala </a:t>
                      </a:r>
                    </a:p>
                    <a:p>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Chris Hani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kern="1200" dirty="0">
                          <a:solidFill>
                            <a:schemeClr val="dk1"/>
                          </a:solidFill>
                          <a:effectLst/>
                          <a:latin typeface="Arial" panose="020B0604020202020204" pitchFamily="34" charset="0"/>
                          <a:ea typeface="+mn-ea"/>
                          <a:cs typeface="Arial" panose="020B0604020202020204" pitchFamily="34" charset="0"/>
                        </a:rPr>
                        <a:t>Farm in the Box (Sheep Production and Vegetables) </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err="1">
                          <a:solidFill>
                            <a:schemeClr val="dk1"/>
                          </a:solidFill>
                          <a:effectLst/>
                          <a:latin typeface="+mn-lt"/>
                          <a:ea typeface="+mn-ea"/>
                          <a:cs typeface="+mn-cs"/>
                        </a:rPr>
                        <a:t>Matshiding</a:t>
                      </a:r>
                      <a:r>
                        <a:rPr lang="en-US" sz="1400" kern="1200" dirty="0">
                          <a:solidFill>
                            <a:schemeClr val="dk1"/>
                          </a:solidFill>
                          <a:effectLst/>
                          <a:latin typeface="+mn-lt"/>
                          <a:ea typeface="+mn-ea"/>
                          <a:cs typeface="+mn-cs"/>
                        </a:rPr>
                        <a:t> Village -</a:t>
                      </a:r>
                      <a:r>
                        <a:rPr lang="en-US" sz="1400" kern="1200" dirty="0" err="1">
                          <a:solidFill>
                            <a:schemeClr val="dk1"/>
                          </a:solidFill>
                          <a:effectLst/>
                          <a:latin typeface="+mn-lt"/>
                          <a:ea typeface="+mn-ea"/>
                          <a:cs typeface="+mn-cs"/>
                        </a:rPr>
                        <a:t>Inkosi</a:t>
                      </a:r>
                      <a:r>
                        <a:rPr lang="en-US" sz="1400" kern="1200" dirty="0">
                          <a:solidFill>
                            <a:schemeClr val="dk1"/>
                          </a:solidFill>
                          <a:effectLst/>
                          <a:latin typeface="+mn-lt"/>
                          <a:ea typeface="+mn-ea"/>
                          <a:cs typeface="+mn-cs"/>
                        </a:rPr>
                        <a:t> Mahlangu</a:t>
                      </a:r>
                      <a:r>
                        <a:rPr lang="en-US" sz="1400" kern="1200" baseline="0" dirty="0">
                          <a:solidFill>
                            <a:schemeClr val="dk1"/>
                          </a:solidFill>
                          <a:effectLst/>
                          <a:latin typeface="+mn-lt"/>
                          <a:ea typeface="+mn-ea"/>
                          <a:cs typeface="+mn-cs"/>
                        </a:rPr>
                        <a:t> </a:t>
                      </a:r>
                      <a:r>
                        <a:rPr lang="en-US" sz="1400" kern="1200" baseline="0" dirty="0" err="1">
                          <a:solidFill>
                            <a:schemeClr val="dk1"/>
                          </a:solidFill>
                          <a:effectLst/>
                          <a:latin typeface="+mn-lt"/>
                          <a:ea typeface="+mn-ea"/>
                          <a:cs typeface="+mn-cs"/>
                        </a:rPr>
                        <a:t>Mahlangu</a:t>
                      </a:r>
                      <a:r>
                        <a:rPr lang="en-US" sz="1400" kern="1200" baseline="0" dirty="0">
                          <a:solidFill>
                            <a:schemeClr val="dk1"/>
                          </a:solidFill>
                          <a:effectLst/>
                          <a:latin typeface="+mn-lt"/>
                          <a:ea typeface="+mn-ea"/>
                          <a:cs typeface="+mn-cs"/>
                        </a:rPr>
                        <a:t> Traditional Authority </a:t>
                      </a:r>
                      <a:r>
                        <a:rPr lang="en-US" sz="1400" kern="1200" dirty="0">
                          <a:solidFill>
                            <a:schemeClr val="dk1"/>
                          </a:solidFill>
                          <a:effectLst/>
                          <a:latin typeface="+mn-lt"/>
                          <a:ea typeface="+mn-ea"/>
                          <a:cs typeface="+mn-cs"/>
                        </a:rPr>
                        <a:t> </a:t>
                      </a:r>
                      <a:endParaRPr lang="en-US"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8512326"/>
                  </a:ext>
                </a:extLst>
              </a:tr>
            </a:tbl>
          </a:graphicData>
        </a:graphic>
      </p:graphicFrame>
    </p:spTree>
    <p:extLst>
      <p:ext uri="{BB962C8B-B14F-4D97-AF65-F5344CB8AC3E}">
        <p14:creationId xmlns:p14="http://schemas.microsoft.com/office/powerpoint/2010/main" val="274487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t>
            </a:r>
            <a:r>
              <a:rPr lang="en-US" sz="2000" dirty="0"/>
              <a:t>SUMMARY OF THE PROJECTS PER PROVINCE, DISTRICT AND LOCAL…</a:t>
            </a:r>
            <a:r>
              <a:rPr lang="en-US" sz="2000" dirty="0" err="1"/>
              <a:t>Cont</a:t>
            </a:r>
            <a:endParaRPr lang="en-US" sz="2000" dirty="0"/>
          </a:p>
        </p:txBody>
      </p:sp>
      <p:graphicFrame>
        <p:nvGraphicFramePr>
          <p:cNvPr id="8" name="Table 7"/>
          <p:cNvGraphicFramePr>
            <a:graphicFrameLocks noGrp="1"/>
          </p:cNvGraphicFramePr>
          <p:nvPr>
            <p:extLst>
              <p:ext uri="{D42A27DB-BD31-4B8C-83A1-F6EECF244321}">
                <p14:modId xmlns:p14="http://schemas.microsoft.com/office/powerpoint/2010/main" val="1921419240"/>
              </p:ext>
            </p:extLst>
          </p:nvPr>
        </p:nvGraphicFramePr>
        <p:xfrm>
          <a:off x="390142" y="1072895"/>
          <a:ext cx="11277601" cy="5418823"/>
        </p:xfrm>
        <a:graphic>
          <a:graphicData uri="http://schemas.openxmlformats.org/drawingml/2006/table">
            <a:tbl>
              <a:tblPr firstRow="1" bandRow="1">
                <a:tableStyleId>{5C22544A-7EE6-4342-B048-85BDC9FD1C3A}</a:tableStyleId>
              </a:tblPr>
              <a:tblGrid>
                <a:gridCol w="1879600">
                  <a:extLst>
                    <a:ext uri="{9D8B030D-6E8A-4147-A177-3AD203B41FA5}">
                      <a16:colId xmlns:a16="http://schemas.microsoft.com/office/drawing/2014/main" val="93433275"/>
                    </a:ext>
                  </a:extLst>
                </a:gridCol>
                <a:gridCol w="1896670">
                  <a:extLst>
                    <a:ext uri="{9D8B030D-6E8A-4147-A177-3AD203B41FA5}">
                      <a16:colId xmlns:a16="http://schemas.microsoft.com/office/drawing/2014/main" val="3383244294"/>
                    </a:ext>
                  </a:extLst>
                </a:gridCol>
                <a:gridCol w="1771092">
                  <a:extLst>
                    <a:ext uri="{9D8B030D-6E8A-4147-A177-3AD203B41FA5}">
                      <a16:colId xmlns:a16="http://schemas.microsoft.com/office/drawing/2014/main" val="4148562183"/>
                    </a:ext>
                  </a:extLst>
                </a:gridCol>
                <a:gridCol w="1971039">
                  <a:extLst>
                    <a:ext uri="{9D8B030D-6E8A-4147-A177-3AD203B41FA5}">
                      <a16:colId xmlns:a16="http://schemas.microsoft.com/office/drawing/2014/main" val="77025966"/>
                    </a:ext>
                  </a:extLst>
                </a:gridCol>
                <a:gridCol w="1879600">
                  <a:extLst>
                    <a:ext uri="{9D8B030D-6E8A-4147-A177-3AD203B41FA5}">
                      <a16:colId xmlns:a16="http://schemas.microsoft.com/office/drawing/2014/main" val="859174241"/>
                    </a:ext>
                  </a:extLst>
                </a:gridCol>
                <a:gridCol w="1879600">
                  <a:extLst>
                    <a:ext uri="{9D8B030D-6E8A-4147-A177-3AD203B41FA5}">
                      <a16:colId xmlns:a16="http://schemas.microsoft.com/office/drawing/2014/main" val="3181888555"/>
                    </a:ext>
                  </a:extLst>
                </a:gridCol>
              </a:tblGrid>
              <a:tr h="705287">
                <a:tc rowSpan="6">
                  <a:txBody>
                    <a:bodyPr/>
                    <a:lstStyle/>
                    <a:p>
                      <a:r>
                        <a:rPr lang="en-US" sz="1200" dirty="0"/>
                        <a:t>Thembalethu</a:t>
                      </a:r>
                      <a:r>
                        <a:rPr lang="en-US" sz="1200" baseline="0" dirty="0"/>
                        <a:t> Development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District</a:t>
                      </a:r>
                    </a:p>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Municipality</a:t>
                      </a:r>
                    </a:p>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Arial" panose="020B0604020202020204" pitchFamily="34" charset="0"/>
                          <a:cs typeface="Arial" panose="020B0604020202020204" pitchFamily="34" charset="0"/>
                        </a:rPr>
                        <a:t>No. of projects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latin typeface="Arial" panose="020B0604020202020204" pitchFamily="34" charset="0"/>
                          <a:cs typeface="Arial" panose="020B0604020202020204" pitchFamily="34" charset="0"/>
                        </a:rPr>
                        <a:t>Focus of the projects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Traditional</a:t>
                      </a:r>
                      <a:r>
                        <a:rPr lang="en-US" sz="1400" baseline="0" dirty="0">
                          <a:solidFill>
                            <a:schemeClr val="tx1"/>
                          </a:solidFill>
                          <a:latin typeface="Arial" panose="020B0604020202020204" pitchFamily="34" charset="0"/>
                          <a:cs typeface="Arial" panose="020B0604020202020204" pitchFamily="34" charset="0"/>
                        </a:rPr>
                        <a:t> Authorities / Communities</a:t>
                      </a:r>
                      <a:endParaRPr lang="en-US" sz="14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7510657"/>
                  </a:ext>
                </a:extLst>
              </a:tr>
              <a:tr h="503732">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Waterberg </a:t>
                      </a:r>
                    </a:p>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Mogalakwena</a:t>
                      </a:r>
                    </a:p>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a:solidFill>
                            <a:schemeClr val="dk1"/>
                          </a:solidFill>
                          <a:effectLst/>
                          <a:latin typeface="+mn-lt"/>
                          <a:ea typeface="+mn-ea"/>
                          <a:cs typeface="+mn-cs"/>
                        </a:rPr>
                        <a:t>Vegetable Tunnels &amp; Moringa Project</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Bavaria Traditional</a:t>
                      </a:r>
                      <a:r>
                        <a:rPr lang="en-US" sz="1200" kern="1200" baseline="0" dirty="0">
                          <a:solidFill>
                            <a:schemeClr val="dk1"/>
                          </a:solidFill>
                          <a:effectLst/>
                          <a:latin typeface="Arial" panose="020B0604020202020204" pitchFamily="34" charset="0"/>
                          <a:ea typeface="+mn-ea"/>
                          <a:cs typeface="Arial" panose="020B0604020202020204" pitchFamily="34" charset="0"/>
                        </a:rPr>
                        <a:t> Authority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6844261"/>
                  </a:ext>
                </a:extLst>
              </a:tr>
              <a:tr h="440804">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Capricorn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Lepelle-Nkumpi</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a:solidFill>
                            <a:schemeClr val="dk1"/>
                          </a:solidFill>
                          <a:effectLst/>
                          <a:latin typeface="+mn-lt"/>
                          <a:ea typeface="+mn-ea"/>
                          <a:cs typeface="+mn-cs"/>
                        </a:rPr>
                        <a:t>Gedroogte Goat Farming Agriculture Co-operative</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Kekana Traditional Authority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0300113"/>
                  </a:ext>
                </a:extLst>
              </a:tr>
              <a:tr h="617126">
                <a:tc vMerge="1">
                  <a:txBody>
                    <a:bodyPr/>
                    <a:lstStyle/>
                    <a:p>
                      <a:endParaRPr lang="en-US" dirty="0"/>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Polokwane East</a:t>
                      </a:r>
                      <a:endParaRPr lang="en-US" sz="1200" dirty="0">
                        <a:latin typeface="Arial" panose="020B0604020202020204" pitchFamily="34" charset="0"/>
                        <a:cs typeface="Arial" panose="020B0604020202020204" pitchFamily="34" charset="0"/>
                      </a:endParaRPr>
                    </a:p>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Baroi Goat Farming Co-operative </a:t>
                      </a:r>
                      <a:endParaRPr lang="en-US" sz="1200" dirty="0">
                        <a:latin typeface="Arial" panose="020B0604020202020204" pitchFamily="34" charset="0"/>
                        <a:cs typeface="Arial" panose="020B0604020202020204" pitchFamily="34" charset="0"/>
                      </a:endParaRPr>
                    </a:p>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a:solidFill>
                            <a:schemeClr val="dk1"/>
                          </a:solidFill>
                          <a:effectLst/>
                          <a:latin typeface="Arial" panose="020B0604020202020204" pitchFamily="34" charset="0"/>
                          <a:ea typeface="+mn-ea"/>
                          <a:cs typeface="Arial" panose="020B0604020202020204" pitchFamily="34" charset="0"/>
                        </a:rPr>
                        <a:t>Kgosi Dikgale Traditional</a:t>
                      </a:r>
                      <a:r>
                        <a:rPr lang="en-US" sz="1200" kern="1200" baseline="0" dirty="0">
                          <a:solidFill>
                            <a:schemeClr val="dk1"/>
                          </a:solidFill>
                          <a:effectLst/>
                          <a:latin typeface="Arial" panose="020B0604020202020204" pitchFamily="34" charset="0"/>
                          <a:ea typeface="+mn-ea"/>
                          <a:cs typeface="Arial" panose="020B0604020202020204" pitchFamily="34" charset="0"/>
                        </a:rPr>
                        <a:t> Authority</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3211963"/>
                  </a:ext>
                </a:extLst>
              </a:tr>
              <a:tr h="528965">
                <a:tc vMerge="1">
                  <a:txBody>
                    <a:bodyPr/>
                    <a:lstStyle/>
                    <a:p>
                      <a:endParaRPr lang="en-US" dirty="0"/>
                    </a:p>
                  </a:txBody>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Polokwane West</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Ramakgaphola Farming Primary Co-operative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dk1"/>
                          </a:solidFill>
                          <a:effectLst/>
                          <a:latin typeface="Arial" panose="020B0604020202020204" pitchFamily="34" charset="0"/>
                          <a:ea typeface="+mn-ea"/>
                          <a:cs typeface="Arial" panose="020B0604020202020204" pitchFamily="34" charset="0"/>
                        </a:rPr>
                        <a:t>Moloto Traditional Authority</a:t>
                      </a:r>
                      <a:r>
                        <a:rPr lang="en-US" sz="1200" b="0" kern="1200" baseline="0" dirty="0">
                          <a:solidFill>
                            <a:schemeClr val="dk1"/>
                          </a:solidFill>
                          <a:effectLst/>
                          <a:latin typeface="Arial" panose="020B0604020202020204" pitchFamily="34" charset="0"/>
                          <a:ea typeface="+mn-ea"/>
                          <a:cs typeface="Arial" panose="020B0604020202020204" pitchFamily="34" charset="0"/>
                        </a:rPr>
                        <a:t>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2107998"/>
                  </a:ext>
                </a:extLst>
              </a:tr>
              <a:tr h="528965">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Mopani </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a:solidFill>
                            <a:schemeClr val="dk1"/>
                          </a:solidFill>
                          <a:effectLst/>
                          <a:latin typeface="Arial" panose="020B0604020202020204" pitchFamily="34" charset="0"/>
                          <a:ea typeface="+mn-ea"/>
                          <a:cs typeface="Arial" panose="020B0604020202020204" pitchFamily="34" charset="0"/>
                        </a:rPr>
                        <a:t>Greater Giyani</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panose="020B0604020202020204" pitchFamily="34" charset="0"/>
                          <a:cs typeface="Arial" panose="020B0604020202020204" pitchFamily="34" charset="0"/>
                        </a:rPr>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a:solidFill>
                            <a:schemeClr val="dk1"/>
                          </a:solidFill>
                          <a:effectLst/>
                          <a:latin typeface="+mn-lt"/>
                          <a:ea typeface="+mn-ea"/>
                          <a:cs typeface="+mn-cs"/>
                        </a:rPr>
                        <a:t>Angove Farming </a:t>
                      </a:r>
                    </a:p>
                    <a:p>
                      <a:r>
                        <a:rPr lang="en-US" sz="1200" kern="1200" dirty="0">
                          <a:solidFill>
                            <a:schemeClr val="dk1"/>
                          </a:solidFill>
                          <a:effectLst/>
                          <a:latin typeface="+mn-lt"/>
                          <a:ea typeface="+mn-ea"/>
                          <a:cs typeface="+mn-cs"/>
                        </a:rPr>
                        <a:t>Co-operative </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a:solidFill>
                            <a:schemeClr val="dk1"/>
                          </a:solidFill>
                          <a:effectLst/>
                          <a:latin typeface="Arial" panose="020B0604020202020204" pitchFamily="34" charset="0"/>
                          <a:ea typeface="+mn-ea"/>
                          <a:cs typeface="Arial" panose="020B0604020202020204" pitchFamily="34" charset="0"/>
                        </a:rPr>
                        <a:t>Mabunda Traditional Authority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8839839"/>
                  </a:ext>
                </a:extLst>
              </a:tr>
              <a:tr h="617126">
                <a:tc rowSpan="3">
                  <a:txBody>
                    <a:bodyPr/>
                    <a:lstStyle/>
                    <a:p>
                      <a:r>
                        <a:rPr lang="en-US" sz="1200" dirty="0"/>
                        <a:t>Thembalethu</a:t>
                      </a:r>
                      <a:r>
                        <a:rPr lang="en-US" sz="1200" baseline="0" dirty="0"/>
                        <a:t> Development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Sekhukune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Ephraim Mogale</a:t>
                      </a:r>
                      <a:endParaRPr lang="en-US" sz="1200" dirty="0">
                        <a:latin typeface="Arial" panose="020B0604020202020204" pitchFamily="34" charset="0"/>
                        <a:cs typeface="Arial" panose="020B0604020202020204" pitchFamily="34" charset="0"/>
                      </a:endParaRPr>
                    </a:p>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a:solidFill>
                            <a:schemeClr val="dk1"/>
                          </a:solidFill>
                          <a:effectLst/>
                          <a:latin typeface="+mn-lt"/>
                          <a:ea typeface="+mn-ea"/>
                          <a:cs typeface="+mn-cs"/>
                        </a:rPr>
                        <a:t>Manotoloaneng Goat Farming </a:t>
                      </a:r>
                    </a:p>
                    <a:p>
                      <a:r>
                        <a:rPr lang="en-US" sz="1200" kern="1200" dirty="0">
                          <a:solidFill>
                            <a:schemeClr val="dk1"/>
                          </a:solidFill>
                          <a:effectLst/>
                          <a:latin typeface="+mn-lt"/>
                          <a:ea typeface="+mn-ea"/>
                          <a:cs typeface="+mn-cs"/>
                        </a:rPr>
                        <a:t>Co-operative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Phokwane Traditional</a:t>
                      </a:r>
                      <a:r>
                        <a:rPr lang="en-US" sz="1200" kern="1200" baseline="0" dirty="0">
                          <a:solidFill>
                            <a:schemeClr val="dk1"/>
                          </a:solidFill>
                          <a:effectLst/>
                          <a:latin typeface="Arial" panose="020B0604020202020204" pitchFamily="34" charset="0"/>
                          <a:ea typeface="+mn-ea"/>
                          <a:cs typeface="Arial" panose="020B0604020202020204" pitchFamily="34" charset="0"/>
                        </a:rPr>
                        <a:t> Authority</a:t>
                      </a:r>
                      <a:r>
                        <a:rPr lang="en-US" sz="1200" kern="1200" dirty="0">
                          <a:solidFill>
                            <a:schemeClr val="dk1"/>
                          </a:solidFill>
                          <a:effectLst/>
                          <a:latin typeface="Arial" panose="020B0604020202020204" pitchFamily="34" charset="0"/>
                          <a:ea typeface="+mn-ea"/>
                          <a:cs typeface="Arial" panose="020B0604020202020204" pitchFamily="34" charset="0"/>
                        </a:rPr>
                        <a:t>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9617758"/>
                  </a:ext>
                </a:extLst>
              </a:tr>
              <a:tr h="617126">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Vhembe </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Collins Chabane</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err="1">
                          <a:solidFill>
                            <a:schemeClr val="dk1"/>
                          </a:solidFill>
                          <a:effectLst/>
                          <a:latin typeface="+mn-lt"/>
                          <a:ea typeface="+mn-ea"/>
                          <a:cs typeface="+mn-cs"/>
                        </a:rPr>
                        <a:t>Mtititi</a:t>
                      </a:r>
                      <a:r>
                        <a:rPr lang="en-US" sz="1200" kern="1200" dirty="0">
                          <a:solidFill>
                            <a:schemeClr val="dk1"/>
                          </a:solidFill>
                          <a:effectLst/>
                          <a:latin typeface="+mn-lt"/>
                          <a:ea typeface="+mn-ea"/>
                          <a:cs typeface="+mn-cs"/>
                        </a:rPr>
                        <a:t> Goat Farming Primary </a:t>
                      </a:r>
                    </a:p>
                    <a:p>
                      <a:r>
                        <a:rPr lang="en-US" sz="1200" kern="1200" dirty="0">
                          <a:solidFill>
                            <a:schemeClr val="dk1"/>
                          </a:solidFill>
                          <a:effectLst/>
                          <a:latin typeface="+mn-lt"/>
                          <a:ea typeface="+mn-ea"/>
                          <a:cs typeface="+mn-cs"/>
                        </a:rPr>
                        <a:t>Co-operative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dk1"/>
                          </a:solidFill>
                          <a:effectLst/>
                          <a:latin typeface="Arial" panose="020B0604020202020204" pitchFamily="34" charset="0"/>
                          <a:ea typeface="+mn-ea"/>
                          <a:cs typeface="Arial" panose="020B0604020202020204" pitchFamily="34" charset="0"/>
                        </a:rPr>
                        <a:t>Mtititi</a:t>
                      </a:r>
                      <a:r>
                        <a:rPr lang="en-US" sz="1200" kern="1200" dirty="0">
                          <a:solidFill>
                            <a:schemeClr val="dk1"/>
                          </a:solidFill>
                          <a:effectLst/>
                          <a:latin typeface="Arial" panose="020B0604020202020204" pitchFamily="34" charset="0"/>
                          <a:ea typeface="+mn-ea"/>
                          <a:cs typeface="Arial" panose="020B0604020202020204" pitchFamily="34" charset="0"/>
                        </a:rPr>
                        <a:t> Traditional Authority </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1889196"/>
                  </a:ext>
                </a:extLst>
              </a:tr>
              <a:tr h="683431">
                <a:tc vMerge="1">
                  <a:txBody>
                    <a:bodyPr/>
                    <a:lstStyle/>
                    <a:p>
                      <a:endParaRPr lang="en-US" sz="1200" dirty="0"/>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Thulamela</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Tshamunguyu</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Goats Primary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Co-Operative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Makuya Traditional Authority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7576879"/>
                  </a:ext>
                </a:extLst>
              </a:tr>
            </a:tbl>
          </a:graphicData>
        </a:graphic>
      </p:graphicFrame>
    </p:spTree>
    <p:extLst>
      <p:ext uri="{BB962C8B-B14F-4D97-AF65-F5344CB8AC3E}">
        <p14:creationId xmlns:p14="http://schemas.microsoft.com/office/powerpoint/2010/main" val="1225901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sz="2000" dirty="0"/>
              <a:t>. SUMMARY OF THE PROJECTS PER PROVINCE, DISTRICT AND LOCAL….</a:t>
            </a:r>
            <a:r>
              <a:rPr lang="en-US" sz="2000" dirty="0" err="1"/>
              <a:t>Cont</a:t>
            </a:r>
            <a:endParaRPr lang="en-US" sz="2000" dirty="0"/>
          </a:p>
        </p:txBody>
      </p:sp>
      <p:graphicFrame>
        <p:nvGraphicFramePr>
          <p:cNvPr id="8" name="Table 7"/>
          <p:cNvGraphicFramePr>
            <a:graphicFrameLocks noGrp="1"/>
          </p:cNvGraphicFramePr>
          <p:nvPr>
            <p:extLst>
              <p:ext uri="{D42A27DB-BD31-4B8C-83A1-F6EECF244321}">
                <p14:modId xmlns:p14="http://schemas.microsoft.com/office/powerpoint/2010/main" val="2318564575"/>
              </p:ext>
            </p:extLst>
          </p:nvPr>
        </p:nvGraphicFramePr>
        <p:xfrm>
          <a:off x="414526" y="950975"/>
          <a:ext cx="11241024" cy="5547780"/>
        </p:xfrm>
        <a:graphic>
          <a:graphicData uri="http://schemas.openxmlformats.org/drawingml/2006/table">
            <a:tbl>
              <a:tblPr firstRow="1" bandRow="1">
                <a:tableStyleId>{5C22544A-7EE6-4342-B048-85BDC9FD1C3A}</a:tableStyleId>
              </a:tblPr>
              <a:tblGrid>
                <a:gridCol w="1901954">
                  <a:extLst>
                    <a:ext uri="{9D8B030D-6E8A-4147-A177-3AD203B41FA5}">
                      <a16:colId xmlns:a16="http://schemas.microsoft.com/office/drawing/2014/main" val="93433275"/>
                    </a:ext>
                  </a:extLst>
                </a:gridCol>
                <a:gridCol w="1845054">
                  <a:extLst>
                    <a:ext uri="{9D8B030D-6E8A-4147-A177-3AD203B41FA5}">
                      <a16:colId xmlns:a16="http://schemas.microsoft.com/office/drawing/2014/main" val="3383244294"/>
                    </a:ext>
                  </a:extLst>
                </a:gridCol>
                <a:gridCol w="1873504">
                  <a:extLst>
                    <a:ext uri="{9D8B030D-6E8A-4147-A177-3AD203B41FA5}">
                      <a16:colId xmlns:a16="http://schemas.microsoft.com/office/drawing/2014/main" val="4148562183"/>
                    </a:ext>
                  </a:extLst>
                </a:gridCol>
                <a:gridCol w="1873504">
                  <a:extLst>
                    <a:ext uri="{9D8B030D-6E8A-4147-A177-3AD203B41FA5}">
                      <a16:colId xmlns:a16="http://schemas.microsoft.com/office/drawing/2014/main" val="77025966"/>
                    </a:ext>
                  </a:extLst>
                </a:gridCol>
                <a:gridCol w="1873504">
                  <a:extLst>
                    <a:ext uri="{9D8B030D-6E8A-4147-A177-3AD203B41FA5}">
                      <a16:colId xmlns:a16="http://schemas.microsoft.com/office/drawing/2014/main" val="859174241"/>
                    </a:ext>
                  </a:extLst>
                </a:gridCol>
                <a:gridCol w="1873504">
                  <a:extLst>
                    <a:ext uri="{9D8B030D-6E8A-4147-A177-3AD203B41FA5}">
                      <a16:colId xmlns:a16="http://schemas.microsoft.com/office/drawing/2014/main" val="3181888555"/>
                    </a:ext>
                  </a:extLst>
                </a:gridCol>
              </a:tblGrid>
              <a:tr h="7130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panose="020B0604020202020204" pitchFamily="34" charset="0"/>
                          <a:cs typeface="Arial" panose="020B0604020202020204" pitchFamily="34" charset="0"/>
                        </a:rPr>
                        <a:t>Province</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District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Municipality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No. of projects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Focus of the</a:t>
                      </a:r>
                      <a:r>
                        <a:rPr lang="en-US" sz="1400" baseline="0" dirty="0">
                          <a:solidFill>
                            <a:schemeClr val="tx1"/>
                          </a:solidFill>
                        </a:rPr>
                        <a:t> projects </a:t>
                      </a: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solidFill>
                            <a:schemeClr val="tx1"/>
                          </a:solidFill>
                        </a:rPr>
                        <a:t>Traditional Authorities/Communities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7510657"/>
                  </a:ext>
                </a:extLst>
              </a:tr>
              <a:tr h="891317">
                <a:tc>
                  <a:txBody>
                    <a:bodyPr/>
                    <a:lstStyle/>
                    <a:p>
                      <a:r>
                        <a:rPr lang="en-US" sz="1200" dirty="0">
                          <a:latin typeface="Arial" panose="020B0604020202020204" pitchFamily="34" charset="0"/>
                          <a:cs typeface="Arial" panose="020B0604020202020204" pitchFamily="34" charset="0"/>
                        </a:rPr>
                        <a:t>kwaZulu-Natal</a:t>
                      </a:r>
                    </a:p>
                    <a:p>
                      <a:endParaRPr lang="en-US" sz="12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latin typeface="Arial" panose="020B0604020202020204" pitchFamily="34" charset="0"/>
                          <a:cs typeface="Arial" panose="020B0604020202020204" pitchFamily="34" charset="0"/>
                        </a:rPr>
                        <a:t>(Insika Foundation) </a:t>
                      </a:r>
                      <a:endParaRPr lang="en-US" sz="1200" b="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aseline="0" dirty="0">
                          <a:latin typeface="Arial" panose="020B0604020202020204" pitchFamily="34" charset="0"/>
                          <a:cs typeface="Arial" panose="020B0604020202020204" pitchFamily="34" charset="0"/>
                        </a:rPr>
                        <a:t>Ugu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Arial" panose="020B0604020202020204" pitchFamily="34" charset="0"/>
                          <a:ea typeface="+mn-ea"/>
                          <a:cs typeface="Arial" panose="020B0604020202020204" pitchFamily="34" charset="0"/>
                        </a:rPr>
                        <a:t>Umuziwabantu</a:t>
                      </a:r>
                      <a:r>
                        <a:rPr lang="en-US" sz="1800" kern="1200" dirty="0">
                          <a:solidFill>
                            <a:schemeClr val="dk1"/>
                          </a:solidFill>
                          <a:effectLst/>
                          <a:latin typeface="Arial" panose="020B0604020202020204" pitchFamily="34" charset="0"/>
                          <a:ea typeface="+mn-ea"/>
                          <a:cs typeface="Arial" panose="020B0604020202020204" pitchFamily="34" charset="0"/>
                        </a:rPr>
                        <a:t> </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Mixed Vegetables</a:t>
                      </a:r>
                    </a:p>
                    <a:p>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latin typeface="Arial" panose="020B0604020202020204" pitchFamily="34" charset="0"/>
                          <a:cs typeface="Arial" panose="020B0604020202020204" pitchFamily="34" charset="0"/>
                        </a:rPr>
                        <a:t>Jali</a:t>
                      </a:r>
                      <a:r>
                        <a:rPr lang="en-US" sz="1200" baseline="0" dirty="0">
                          <a:latin typeface="Arial" panose="020B0604020202020204" pitchFamily="34" charset="0"/>
                          <a:cs typeface="Arial" panose="020B0604020202020204" pitchFamily="34" charset="0"/>
                        </a:rPr>
                        <a:t> Traditional Authority </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Machi Traditional Authority</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36844261"/>
                  </a:ext>
                </a:extLst>
              </a:tr>
              <a:tr h="534790">
                <a:tc rowSpan="7">
                  <a:txBody>
                    <a:bodyPr/>
                    <a:lstStyle/>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endParaRPr lang="en-US" sz="1200" dirty="0"/>
                    </a:p>
                    <a:p>
                      <a:r>
                        <a:rPr lang="en-US" sz="1200" dirty="0"/>
                        <a:t>Southern</a:t>
                      </a:r>
                      <a:r>
                        <a:rPr lang="en-US" sz="1200" baseline="0" dirty="0"/>
                        <a:t> African Youth Movement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Arial" panose="020B0604020202020204" pitchFamily="34" charset="0"/>
                          <a:cs typeface="Arial" panose="020B0604020202020204" pitchFamily="34" charset="0"/>
                        </a:rPr>
                        <a:t>Ugu</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Arial" panose="020B0604020202020204" pitchFamily="34" charset="0"/>
                          <a:ea typeface="Calibri" panose="020F0502020204030204" pitchFamily="34" charset="0"/>
                          <a:cs typeface="Arial" panose="020B0604020202020204" pitchFamily="34" charset="0"/>
                        </a:rPr>
                        <a:t>Umzumbe</a:t>
                      </a:r>
                      <a:endParaRPr lang="en-US" sz="1200" dirty="0">
                        <a:effectLst/>
                        <a:latin typeface="Arial" panose="020B0604020202020204" pitchFamily="34" charset="0"/>
                        <a:ea typeface="Calibri" panose="020F050202020403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02</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Mixed Vegetables and Piggery project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Shinga Traditional Authority</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40300113"/>
                  </a:ext>
                </a:extLst>
              </a:tr>
              <a:tr h="53479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Ilembe </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Ndwedwe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Goats Production</a:t>
                      </a:r>
                      <a:endParaRPr lang="en-US" sz="120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KwaNyuswa / Mlamuli Traditional Authority</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3211963"/>
                  </a:ext>
                </a:extLst>
              </a:tr>
              <a:tr h="534790">
                <a:tc vMerge="1">
                  <a:txBody>
                    <a:bodyPr/>
                    <a:lstStyle/>
                    <a:p>
                      <a:endParaRPr lang="en-US" dirty="0"/>
                    </a:p>
                  </a:txBody>
                  <a:tcPr/>
                </a:tc>
                <a:tc>
                  <a:txBody>
                    <a:bodyPr/>
                    <a:lstStyle/>
                    <a:p>
                      <a:r>
                        <a:rPr lang="en-US" sz="1200" dirty="0">
                          <a:latin typeface="Arial" panose="020B0604020202020204" pitchFamily="34" charset="0"/>
                          <a:cs typeface="Arial" panose="020B0604020202020204" pitchFamily="34" charset="0"/>
                        </a:rPr>
                        <a:t>Uthukela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Okhahlamba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a:solidFill>
                            <a:schemeClr val="dk1"/>
                          </a:solidFill>
                          <a:effectLst/>
                          <a:latin typeface="Arial" panose="020B0604020202020204" pitchFamily="34" charset="0"/>
                          <a:ea typeface="+mn-ea"/>
                          <a:cs typeface="Arial" panose="020B0604020202020204" pitchFamily="34" charset="0"/>
                        </a:rPr>
                        <a:t>Phase 2 Piggery Project </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a:solidFill>
                            <a:schemeClr val="dk1"/>
                          </a:solidFill>
                          <a:effectLst/>
                          <a:latin typeface="Arial" panose="020B0604020202020204" pitchFamily="34" charset="0"/>
                          <a:ea typeface="+mn-ea"/>
                          <a:cs typeface="Arial" panose="020B0604020202020204" pitchFamily="34" charset="0"/>
                        </a:rPr>
                        <a:t>Amangwane Traditional Authority</a:t>
                      </a:r>
                      <a:r>
                        <a:rPr lang="en-US" sz="1200" kern="1200" baseline="0" dirty="0">
                          <a:solidFill>
                            <a:schemeClr val="dk1"/>
                          </a:solidFill>
                          <a:effectLst/>
                          <a:latin typeface="Arial" panose="020B0604020202020204" pitchFamily="34" charset="0"/>
                          <a:ea typeface="+mn-ea"/>
                          <a:cs typeface="Arial" panose="020B0604020202020204" pitchFamily="34" charset="0"/>
                        </a:rPr>
                        <a:t> (</a:t>
                      </a:r>
                      <a:r>
                        <a:rPr lang="en-US" sz="1200" kern="1200" dirty="0">
                          <a:solidFill>
                            <a:schemeClr val="dk1"/>
                          </a:solidFill>
                          <a:effectLst/>
                          <a:latin typeface="Arial" panose="020B0604020202020204" pitchFamily="34" charset="0"/>
                          <a:ea typeface="+mn-ea"/>
                          <a:cs typeface="Arial" panose="020B0604020202020204" pitchFamily="34" charset="0"/>
                        </a:rPr>
                        <a:t>Ngobe village</a:t>
                      </a:r>
                      <a:r>
                        <a:rPr lang="en-US" sz="1800" kern="1200" dirty="0">
                          <a:solidFill>
                            <a:schemeClr val="dk1"/>
                          </a:solidFill>
                          <a:effectLst/>
                          <a:latin typeface="Arial" panose="020B0604020202020204" pitchFamily="34" charset="0"/>
                          <a:ea typeface="+mn-ea"/>
                          <a:cs typeface="Arial" panose="020B0604020202020204" pitchFamily="34" charset="0"/>
                        </a:rPr>
                        <a:t>) </a:t>
                      </a:r>
                      <a:endParaRPr lang="en-US" sz="18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2107998"/>
                  </a:ext>
                </a:extLst>
              </a:tr>
              <a:tr h="53479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Amajuba </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Emadlangeni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a:solidFill>
                            <a:schemeClr val="dk1"/>
                          </a:solidFill>
                          <a:effectLst/>
                          <a:latin typeface="Arial" panose="020B0604020202020204" pitchFamily="34" charset="0"/>
                          <a:ea typeface="+mn-ea"/>
                          <a:cs typeface="Arial" panose="020B0604020202020204" pitchFamily="34" charset="0"/>
                        </a:rPr>
                        <a:t>Mixed Vegetables (Maize &amp; Beans)</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Arial" panose="020B0604020202020204" pitchFamily="34" charset="0"/>
                          <a:ea typeface="+mn-ea"/>
                          <a:cs typeface="Arial" panose="020B0604020202020204" pitchFamily="34" charset="0"/>
                        </a:rPr>
                        <a:t>KwaMbatha Tribal Authority </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8839839"/>
                  </a:ext>
                </a:extLst>
              </a:tr>
              <a:tr h="53479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Zululand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Abaqulusi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Citrus and  Vegetables</a:t>
                      </a:r>
                      <a:endParaRPr lang="en-US" sz="1200" dirty="0">
                        <a:latin typeface="Arial" panose="020B0604020202020204" pitchFamily="34" charset="0"/>
                        <a:cs typeface="Arial" panose="020B0604020202020204" pitchFamily="34" charset="0"/>
                      </a:endParaRP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err="1"/>
                        <a:t>Empangisweni</a:t>
                      </a:r>
                      <a:r>
                        <a:rPr lang="en-US" sz="1200" dirty="0"/>
                        <a:t> Traditional</a:t>
                      </a:r>
                      <a:r>
                        <a:rPr lang="en-US" sz="1200" baseline="0" dirty="0"/>
                        <a:t> Authority </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9617758"/>
                  </a:ext>
                </a:extLst>
              </a:tr>
              <a:tr h="445659">
                <a:tc vMerge="1">
                  <a:txBody>
                    <a:bodyPr/>
                    <a:lstStyle/>
                    <a:p>
                      <a:endParaRPr lang="en-US" dirty="0"/>
                    </a:p>
                  </a:txBody>
                  <a:tcPr/>
                </a:tc>
                <a:tc>
                  <a:txBody>
                    <a:bodyPr/>
                    <a:lstStyle/>
                    <a:p>
                      <a:r>
                        <a:rPr lang="en-US" sz="1200" dirty="0">
                          <a:latin typeface="Arial" panose="020B0604020202020204" pitchFamily="34" charset="0"/>
                          <a:cs typeface="Arial" panose="020B0604020202020204" pitchFamily="34" charset="0"/>
                        </a:rPr>
                        <a:t>Umkhanyakude</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Big Five Hlabisa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01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kern="1200" dirty="0">
                          <a:solidFill>
                            <a:schemeClr val="dk1"/>
                          </a:solidFill>
                          <a:effectLst/>
                          <a:latin typeface="Arial" panose="020B0604020202020204" pitchFamily="34" charset="0"/>
                          <a:ea typeface="+mn-ea"/>
                          <a:cs typeface="Arial" panose="020B0604020202020204" pitchFamily="34" charset="0"/>
                        </a:rPr>
                        <a:t>Mixed Vegetables and Pineapple </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solidFill>
                            <a:schemeClr val="tx1"/>
                          </a:solidFill>
                          <a:latin typeface="Arial" panose="020B0604020202020204" pitchFamily="34" charset="0"/>
                          <a:cs typeface="Arial" panose="020B0604020202020204" pitchFamily="34" charset="0"/>
                        </a:rPr>
                        <a:t>Bushland</a:t>
                      </a:r>
                      <a:r>
                        <a:rPr lang="en-US" sz="1200" dirty="0"/>
                        <a:t>/</a:t>
                      </a:r>
                      <a:r>
                        <a:rPr lang="en-US" sz="1200" dirty="0" err="1"/>
                        <a:t>Hluhluwe</a:t>
                      </a:r>
                      <a:r>
                        <a:rPr lang="en-US" sz="1200" dirty="0"/>
                        <a:t> (Induna Mkhize)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1889196"/>
                  </a:ext>
                </a:extLst>
              </a:tr>
              <a:tr h="701460">
                <a:tc vMerge="1">
                  <a:txBody>
                    <a:bodyPr/>
                    <a:lstStyle/>
                    <a:p>
                      <a:endParaRPr lang="en-US" dirty="0"/>
                    </a:p>
                  </a:txBody>
                  <a:tcPr/>
                </a:tc>
                <a:tc>
                  <a:txBody>
                    <a:bodyPr/>
                    <a:lstStyle/>
                    <a:p>
                      <a:r>
                        <a:rPr lang="en-US" sz="1200" dirty="0">
                          <a:latin typeface="Arial" panose="020B0604020202020204" pitchFamily="34" charset="0"/>
                          <a:cs typeface="Arial" panose="020B0604020202020204" pitchFamily="34" charset="0"/>
                        </a:rPr>
                        <a:t>Harry Gwala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Dr</a:t>
                      </a:r>
                      <a:r>
                        <a:rPr lang="en-US" sz="12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200" b="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Nkosazana</a:t>
                      </a:r>
                      <a:r>
                        <a:rPr lang="en-US" sz="12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 Dlamini-Zuma</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Vegetables &amp; Orchards, Poultry Production &amp; Goat production</a:t>
                      </a:r>
                      <a:endParaRPr lang="en-US" sz="12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Bhidla</a:t>
                      </a: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Vezokuhle &amp; </a:t>
                      </a:r>
                      <a:r>
                        <a:rPr lang="en-US" sz="12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Batlokoa</a:t>
                      </a: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Traditional Authorities</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7925312"/>
                  </a:ext>
                </a:extLst>
              </a:tr>
            </a:tbl>
          </a:graphicData>
        </a:graphic>
      </p:graphicFrame>
    </p:spTree>
    <p:extLst>
      <p:ext uri="{BB962C8B-B14F-4D97-AF65-F5344CB8AC3E}">
        <p14:creationId xmlns:p14="http://schemas.microsoft.com/office/powerpoint/2010/main" val="2835657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5364480"/>
            <a:ext cx="10753344" cy="804672"/>
          </a:xfrm>
        </p:spPr>
        <p:txBody>
          <a:bodyPr/>
          <a:lstStyle/>
          <a:p>
            <a:pPr marL="0" indent="0">
              <a:buNone/>
            </a:pPr>
            <a:r>
              <a:rPr lang="en-US" u="sng" dirty="0"/>
              <a:t>Sustainability</a:t>
            </a:r>
            <a:r>
              <a:rPr lang="en-US" dirty="0"/>
              <a:t> :</a:t>
            </a:r>
          </a:p>
          <a:p>
            <a:pPr marL="0" indent="0">
              <a:buNone/>
            </a:pPr>
            <a:r>
              <a:rPr lang="en-US" dirty="0"/>
              <a:t>The project is not fully operational and more funding is needed to complete it so that it can fully operational.</a:t>
            </a:r>
          </a:p>
          <a:p>
            <a:pPr marL="0" indent="0">
              <a:buNone/>
            </a:pPr>
            <a:endParaRPr lang="en-US" dirty="0"/>
          </a:p>
          <a:p>
            <a:pPr marL="0" indent="0">
              <a:buNone/>
            </a:pPr>
            <a:endParaRPr lang="en-US" dirty="0"/>
          </a:p>
          <a:p>
            <a:pPr marL="0" indent="0">
              <a:buNone/>
            </a:pPr>
            <a:endParaRPr lang="en-US" dirty="0"/>
          </a:p>
          <a:p>
            <a:pPr algn="just">
              <a:buFont typeface="Wingdings" panose="05000000000000000000" pitchFamily="2" charset="2"/>
              <a:buChar char="§"/>
            </a:pPr>
            <a:endParaRPr lang="en-US" dirty="0"/>
          </a:p>
        </p:txBody>
      </p:sp>
      <p:sp>
        <p:nvSpPr>
          <p:cNvPr id="6" name="Content Placeholder 5"/>
          <p:cNvSpPr>
            <a:spLocks noGrp="1"/>
          </p:cNvSpPr>
          <p:nvPr>
            <p:ph sz="half" idx="10"/>
          </p:nvPr>
        </p:nvSpPr>
        <p:spPr>
          <a:xfrm>
            <a:off x="731520" y="1085088"/>
            <a:ext cx="10753344" cy="4194048"/>
          </a:xfrm>
        </p:spPr>
        <p:txBody>
          <a:bodyPr/>
          <a:lstStyle/>
          <a:p>
            <a:r>
              <a:rPr lang="en-US" sz="1800" dirty="0"/>
              <a:t>Project Name:  Sheep Production Project (Hlubi Traditional Council)</a:t>
            </a:r>
          </a:p>
          <a:p>
            <a:pPr marL="0" indent="0" algn="just"/>
            <a:r>
              <a:rPr lang="en-US" sz="1800" u="sng" dirty="0"/>
              <a:t>Objectives</a:t>
            </a:r>
            <a:r>
              <a:rPr lang="en-US" sz="1800" dirty="0"/>
              <a:t>: </a:t>
            </a:r>
          </a:p>
          <a:p>
            <a:pPr algn="just">
              <a:buFont typeface="Wingdings" panose="05000000000000000000" pitchFamily="2" charset="2"/>
              <a:buChar char="§"/>
            </a:pPr>
            <a:r>
              <a:rPr lang="en-US" sz="1800" dirty="0"/>
              <a:t>To set up infrastructure to enable farming project within the traditional council to farm productively with sheep production using intensive animal production method to enhance breeding.</a:t>
            </a:r>
          </a:p>
          <a:p>
            <a:pPr algn="just">
              <a:buFont typeface="Wingdings" panose="05000000000000000000" pitchFamily="2" charset="2"/>
              <a:buChar char="§"/>
            </a:pPr>
            <a:r>
              <a:rPr lang="en-US" sz="1800" dirty="0"/>
              <a:t>To support Agricultural project and set up commercial enterprises that would also manage production. </a:t>
            </a:r>
          </a:p>
          <a:p>
            <a:r>
              <a:rPr lang="en-US" sz="1800" b="1" dirty="0"/>
              <a:t>Project Budget</a:t>
            </a:r>
            <a:r>
              <a:rPr lang="en-US" sz="1800" dirty="0"/>
              <a:t>: 		R 3,500,000</a:t>
            </a:r>
          </a:p>
          <a:p>
            <a:r>
              <a:rPr lang="en-US" sz="1800" b="1" dirty="0"/>
              <a:t>Expenditure</a:t>
            </a:r>
            <a:r>
              <a:rPr lang="en-US" sz="1800" dirty="0"/>
              <a:t>: 		R 3, 614,000</a:t>
            </a:r>
          </a:p>
          <a:p>
            <a:r>
              <a:rPr lang="en-US" sz="1800" dirty="0"/>
              <a:t>Beneficiaries: 24</a:t>
            </a:r>
          </a:p>
          <a:p>
            <a:r>
              <a:rPr lang="en-US" sz="1800" dirty="0"/>
              <a:t>Project Status 65% Complete </a:t>
            </a:r>
          </a:p>
          <a:p>
            <a:pPr marL="0" indent="0"/>
            <a:r>
              <a:rPr lang="en-US" sz="1800" b="1" dirty="0"/>
              <a:t>Outstanding</a:t>
            </a:r>
            <a:r>
              <a:rPr lang="en-US" sz="1800" dirty="0"/>
              <a:t>:  </a:t>
            </a:r>
          </a:p>
          <a:p>
            <a:pPr marL="0" indent="0"/>
            <a:r>
              <a:rPr lang="en-US" sz="1800" dirty="0"/>
              <a:t>Drilling of borehole, zinc dam, water supply pipes, installation of solar energy to power all operations, abluition facilities for workers, office, storage and Guard House    </a:t>
            </a:r>
          </a:p>
          <a:p>
            <a:pPr marL="285750" indent="-285750">
              <a:buFont typeface="Wingdings" panose="05000000000000000000" pitchFamily="2" charset="2"/>
              <a:buChar char="§"/>
            </a:pPr>
            <a:endParaRPr lang="en-US" sz="1800" dirty="0"/>
          </a:p>
          <a:p>
            <a:pPr marL="285750" indent="-285750">
              <a:buFont typeface="Wingdings" panose="05000000000000000000" pitchFamily="2" charset="2"/>
              <a:buChar char="§"/>
            </a:pPr>
            <a:endParaRPr lang="en-US" sz="1800" dirty="0"/>
          </a:p>
          <a:p>
            <a:endParaRPr lang="en-US" dirty="0"/>
          </a:p>
        </p:txBody>
      </p:sp>
      <p:sp>
        <p:nvSpPr>
          <p:cNvPr id="3" name="Text Placeholder 2"/>
          <p:cNvSpPr>
            <a:spLocks noGrp="1"/>
          </p:cNvSpPr>
          <p:nvPr>
            <p:ph type="body" sz="quarter" idx="4294967295"/>
          </p:nvPr>
        </p:nvSpPr>
        <p:spPr>
          <a:xfrm>
            <a:off x="938784" y="280416"/>
            <a:ext cx="11253216" cy="519412"/>
          </a:xfrm>
        </p:spPr>
        <p:txBody>
          <a:bodyPr/>
          <a:lstStyle/>
          <a:p>
            <a:pPr marL="0" indent="0">
              <a:buNone/>
            </a:pPr>
            <a:r>
              <a:rPr lang="en-US" sz="2000" dirty="0"/>
              <a:t>3. Details per project</a:t>
            </a:r>
            <a:r>
              <a:rPr lang="en-US" dirty="0"/>
              <a:t>: </a:t>
            </a:r>
            <a:r>
              <a:rPr lang="en-US" sz="2000" dirty="0"/>
              <a:t>Eastern Cape: Joe </a:t>
            </a:r>
            <a:r>
              <a:rPr lang="en-US" sz="2000" dirty="0" err="1"/>
              <a:t>Gqabi</a:t>
            </a:r>
            <a:r>
              <a:rPr lang="en-US" sz="2000" dirty="0"/>
              <a:t> District-</a:t>
            </a:r>
            <a:r>
              <a:rPr lang="en-US" sz="2000" dirty="0" err="1"/>
              <a:t>Senqu</a:t>
            </a:r>
            <a:r>
              <a:rPr lang="en-US" sz="2000" dirty="0"/>
              <a:t>- Southern African Youth Movement </a:t>
            </a:r>
          </a:p>
        </p:txBody>
      </p:sp>
    </p:spTree>
    <p:extLst>
      <p:ext uri="{BB962C8B-B14F-4D97-AF65-F5344CB8AC3E}">
        <p14:creationId xmlns:p14="http://schemas.microsoft.com/office/powerpoint/2010/main" val="2835336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731520" y="4608576"/>
            <a:ext cx="10753344" cy="1433910"/>
          </a:xfrm>
        </p:spPr>
        <p:txBody>
          <a:bodyPr/>
          <a:lstStyle/>
          <a:p>
            <a:pPr marL="0" indent="0">
              <a:buNone/>
            </a:pPr>
            <a:r>
              <a:rPr lang="en-US" dirty="0"/>
              <a:t>Sustainability :</a:t>
            </a:r>
          </a:p>
          <a:p>
            <a:pPr marL="0" indent="0">
              <a:buNone/>
            </a:pPr>
            <a:r>
              <a:rPr lang="en-US" dirty="0"/>
              <a:t>Agricultural Farmers Association of South Africa (AFASA) has off take agreements with a number of entities both locally and internationally for emerging farmers to be able to sell their commodities if there is quality and consistency. </a:t>
            </a:r>
          </a:p>
        </p:txBody>
      </p:sp>
      <p:sp>
        <p:nvSpPr>
          <p:cNvPr id="6" name="Content Placeholder 5"/>
          <p:cNvSpPr>
            <a:spLocks noGrp="1"/>
          </p:cNvSpPr>
          <p:nvPr>
            <p:ph sz="half" idx="10"/>
          </p:nvPr>
        </p:nvSpPr>
        <p:spPr>
          <a:xfrm>
            <a:off x="731520" y="930588"/>
            <a:ext cx="10753344" cy="3677988"/>
          </a:xfrm>
        </p:spPr>
        <p:txBody>
          <a:bodyPr/>
          <a:lstStyle/>
          <a:p>
            <a:r>
              <a:rPr lang="en-US" sz="1800" dirty="0"/>
              <a:t>Project Name:  Sheep Production Project (Hlubi Traditional Council)</a:t>
            </a:r>
          </a:p>
          <a:p>
            <a:pPr marL="0" indent="0" algn="just"/>
            <a:r>
              <a:rPr lang="en-US" sz="1800" u="sng" dirty="0"/>
              <a:t>Objectives</a:t>
            </a:r>
            <a:r>
              <a:rPr lang="en-US" sz="1800" dirty="0"/>
              <a:t>: </a:t>
            </a:r>
          </a:p>
          <a:p>
            <a:pPr marL="0" indent="0" algn="just"/>
            <a:r>
              <a:rPr lang="en-US" sz="1800" dirty="0"/>
              <a:t>To set up infrastructure to enable farming project within the traditional council to farm productively with sheep production using intensive animal production method to enhance breeding and support Agricultural project and set up commercial enterprises that would also manage production. </a:t>
            </a:r>
          </a:p>
          <a:p>
            <a:r>
              <a:rPr lang="en-US" sz="1800" b="1" dirty="0"/>
              <a:t>Project Budget</a:t>
            </a:r>
            <a:r>
              <a:rPr lang="en-US" sz="1800" dirty="0"/>
              <a:t>: 		R 3,500,000</a:t>
            </a:r>
          </a:p>
          <a:p>
            <a:r>
              <a:rPr lang="en-US" sz="1800" b="1" dirty="0"/>
              <a:t>Expenditure</a:t>
            </a:r>
            <a:r>
              <a:rPr lang="en-US" sz="1800" dirty="0"/>
              <a:t>: 		R 3, 614,000</a:t>
            </a:r>
          </a:p>
          <a:p>
            <a:r>
              <a:rPr lang="en-US" sz="1800" dirty="0"/>
              <a:t>Number of Beneficiaries:  24</a:t>
            </a:r>
          </a:p>
          <a:p>
            <a:r>
              <a:rPr lang="en-US" sz="1800" dirty="0"/>
              <a:t>Status of the project: 65% Complete</a:t>
            </a:r>
          </a:p>
          <a:p>
            <a:endParaRPr lang="en-US" sz="1800" dirty="0"/>
          </a:p>
          <a:p>
            <a:endParaRPr lang="en-US" dirty="0"/>
          </a:p>
        </p:txBody>
      </p:sp>
      <p:sp>
        <p:nvSpPr>
          <p:cNvPr id="3" name="Text Placeholder 2"/>
          <p:cNvSpPr>
            <a:spLocks noGrp="1"/>
          </p:cNvSpPr>
          <p:nvPr>
            <p:ph type="body" sz="quarter" idx="4294967295"/>
          </p:nvPr>
        </p:nvSpPr>
        <p:spPr>
          <a:xfrm>
            <a:off x="938784" y="280416"/>
            <a:ext cx="11253216" cy="519412"/>
          </a:xfrm>
        </p:spPr>
        <p:txBody>
          <a:bodyPr/>
          <a:lstStyle/>
          <a:p>
            <a:pPr marL="0" indent="0">
              <a:buNone/>
            </a:pPr>
            <a:r>
              <a:rPr lang="en-US" sz="2000" dirty="0"/>
              <a:t>Agrarian Projects </a:t>
            </a:r>
            <a:r>
              <a:rPr lang="en-US" dirty="0"/>
              <a:t>: </a:t>
            </a:r>
            <a:r>
              <a:rPr lang="en-US" sz="2000" dirty="0"/>
              <a:t>Eastern Cape: Joe Gqabi District-</a:t>
            </a:r>
            <a:r>
              <a:rPr lang="en-US" sz="2000" dirty="0" err="1"/>
              <a:t>Senqu</a:t>
            </a:r>
            <a:r>
              <a:rPr lang="en-US" sz="2000" dirty="0"/>
              <a:t> (Southern African Youth Movement )</a:t>
            </a:r>
          </a:p>
        </p:txBody>
      </p:sp>
    </p:spTree>
    <p:extLst>
      <p:ext uri="{BB962C8B-B14F-4D97-AF65-F5344CB8AC3E}">
        <p14:creationId xmlns:p14="http://schemas.microsoft.com/office/powerpoint/2010/main" val="2294247024"/>
      </p:ext>
    </p:extLst>
  </p:cSld>
  <p:clrMapOvr>
    <a:masterClrMapping/>
  </p:clrMapOvr>
</p:sld>
</file>

<file path=ppt/theme/theme1.xml><?xml version="1.0" encoding="utf-8"?>
<a:theme xmlns:a="http://schemas.openxmlformats.org/drawingml/2006/main" name="Office Theme">
  <a:themeElements>
    <a:clrScheme name="CoGTA">
      <a:dk1>
        <a:srgbClr val="000000"/>
      </a:dk1>
      <a:lt1>
        <a:srgbClr val="FFFFFF"/>
      </a:lt1>
      <a:dk2>
        <a:srgbClr val="2B302E"/>
      </a:dk2>
      <a:lt2>
        <a:srgbClr val="E7E6E6"/>
      </a:lt2>
      <a:accent1>
        <a:srgbClr val="E89C00"/>
      </a:accent1>
      <a:accent2>
        <a:srgbClr val="ED7D31"/>
      </a:accent2>
      <a:accent3>
        <a:srgbClr val="A5A5A5"/>
      </a:accent3>
      <a:accent4>
        <a:srgbClr val="FFC000"/>
      </a:accent4>
      <a:accent5>
        <a:srgbClr val="322F29"/>
      </a:accent5>
      <a:accent6>
        <a:srgbClr val="1D4B10"/>
      </a:accent6>
      <a:hlink>
        <a:srgbClr val="302D2B"/>
      </a:hlink>
      <a:folHlink>
        <a:srgbClr val="5465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COG Powerpoint Template" id="{24550680-2319-42F4-B276-BE59CE28C02A}" vid="{441FDE87-BB01-47C9-B84D-496513D745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DCOG Powerpoint Template</Template>
  <TotalTime>2681</TotalTime>
  <Words>3221</Words>
  <Application>Microsoft Office PowerPoint</Application>
  <PresentationFormat>Widescreen</PresentationFormat>
  <Paragraphs>692</Paragraphs>
  <Slides>47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Times New Roman</vt:lpstr>
      <vt:lpstr>SimSun</vt:lpstr>
      <vt:lpstr>Calibri</vt:lpstr>
      <vt:lpstr>Wingdings</vt:lpstr>
      <vt:lpstr>Gill Sans MT</vt:lpstr>
      <vt:lpstr>Office Theme</vt:lpstr>
      <vt:lpstr>PowerPoint Presentation</vt:lpstr>
      <vt:lpstr> OUTLINE OF THE PRESENTATION  </vt:lpstr>
      <vt:lpstr> 1. BACKGORUND  </vt:lpstr>
      <vt:lpstr>2. SUMMARY OF THE PROJECTS PER PROVINCE, DISTRICT AND LOCAL</vt:lpstr>
      <vt:lpstr>2. SUMMARY OF THE PROJECTS PER PROVINCE, DISTRICT AND LOCAL…continue </vt:lpstr>
      <vt:lpstr>2. SUMMARY OF THE PROJECTS PER PROVINCE, DISTRICT AND LOCAL…Cont</vt:lpstr>
      <vt:lpstr>2. SUMMARY OF THE PROJECTS PER PROVINCE, DISTRICT AND LOCAL….Cont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FEEDLOT AND CROP FARMING  PROJECT – FREE STATE PROVINCE</vt:lpstr>
      <vt:lpstr>PIGGERY PROJECT – NORTH WEST PROVINCE</vt:lpstr>
      <vt:lpstr>Vegetable tunnels and Moringa project Limpopo province</vt:lpstr>
      <vt:lpstr>CHICKEN AND VEGETABLE FARMING –EHLANZENI – MBOMBELA-  MPUMALANGA</vt:lpstr>
      <vt:lpstr>VEGETABLE FARMING  PROJECT GERT SIBANDE- MKHONDO -MPUMALANGA PROVINCE</vt:lpstr>
      <vt:lpstr>SHEEP PRODUCTION – NKANGALA – DR JS MOROKA  MPUMALANGA   </vt:lpstr>
      <vt:lpstr>Agrarian Projects : HYDROPONIC TUNNELS AND IRRIGATION SYSTEMS  ALFRED NZO - EC   </vt:lpstr>
      <vt:lpstr>Agrarian Projects : GOAT FARMING – CAPRICON – LEPELLE – NKUMPI - LIMPOPO    </vt:lpstr>
      <vt:lpstr>Agrarian Projects : GOAT FARMING – CAPRICON – POLOKWANE  West - LIMPOPO    </vt:lpstr>
      <vt:lpstr>Agrarian Projects : GOAT FARMING – CAPRICON – POLOKWANE East - LIMPOPO     </vt:lpstr>
      <vt:lpstr>Agrarian Projects : GOAT FARMING – MOPANI  – GREATER GIYANI - LIMPOPO    </vt:lpstr>
      <vt:lpstr>Agrarian Projects : GOAT FARMING – SEKHUKHUNE  – EPHARAIM MOGALE - LIMPOPO   </vt:lpstr>
      <vt:lpstr>Agrarian Projects : GOAT FARMING – VHEMBE  – COLLINS CHABANE - LIMPOPO   </vt:lpstr>
      <vt:lpstr>Agrarian Projects : GOAT FARMING – VHEMBE  – THULAMELA - LIMPOPO   </vt:lpstr>
      <vt:lpstr>4. Conclusion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Pieter Pretorius</dc:creator>
  <cp:lastModifiedBy>Shereen Cassiem</cp:lastModifiedBy>
  <cp:revision>480</cp:revision>
  <dcterms:created xsi:type="dcterms:W3CDTF">2021-02-13T08:50:29Z</dcterms:created>
  <dcterms:modified xsi:type="dcterms:W3CDTF">2021-06-28T16:01:48Z</dcterms:modified>
</cp:coreProperties>
</file>