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sldIdLst>
    <p:sldId id="256" r:id="rId5"/>
    <p:sldId id="902" r:id="rId6"/>
    <p:sldId id="257" r:id="rId7"/>
    <p:sldId id="258" r:id="rId8"/>
    <p:sldId id="261" r:id="rId9"/>
    <p:sldId id="262" r:id="rId10"/>
    <p:sldId id="903" r:id="rId11"/>
    <p:sldId id="265" r:id="rId12"/>
    <p:sldId id="266" r:id="rId13"/>
    <p:sldId id="267" r:id="rId14"/>
    <p:sldId id="268" r:id="rId15"/>
    <p:sldId id="269" r:id="rId16"/>
    <p:sldId id="904" r:id="rId17"/>
    <p:sldId id="270" r:id="rId18"/>
    <p:sldId id="272" r:id="rId19"/>
    <p:sldId id="277" r:id="rId20"/>
    <p:sldId id="276" r:id="rId21"/>
    <p:sldId id="275" r:id="rId22"/>
    <p:sldId id="274" r:id="rId23"/>
    <p:sldId id="279" r:id="rId24"/>
    <p:sldId id="278" r:id="rId25"/>
    <p:sldId id="282" r:id="rId26"/>
    <p:sldId id="284" r:id="rId27"/>
    <p:sldId id="280" r:id="rId28"/>
    <p:sldId id="281" r:id="rId29"/>
    <p:sldId id="905" r:id="rId30"/>
    <p:sldId id="907" r:id="rId31"/>
    <p:sldId id="908" r:id="rId32"/>
    <p:sldId id="910" r:id="rId33"/>
    <p:sldId id="911" r:id="rId34"/>
    <p:sldId id="283" r:id="rId35"/>
    <p:sldId id="894" r:id="rId36"/>
    <p:sldId id="896" r:id="rId37"/>
    <p:sldId id="897" r:id="rId38"/>
    <p:sldId id="901" r:id="rId39"/>
    <p:sldId id="893" r:id="rId40"/>
    <p:sldId id="890" r:id="rId41"/>
    <p:sldId id="259" r:id="rId42"/>
  </p:sldIdLst>
  <p:sldSz cx="12192000" cy="6858000"/>
  <p:notesSz cx="6858000" cy="9144000"/>
  <p:embeddedFontLst>
    <p:embeddedFont>
      <p:font typeface="SimSun" panose="02010600030101010101" pitchFamily="2" charset="-122"/>
      <p:regular r:id="rId43"/>
    </p:embeddedFont>
    <p:embeddedFont>
      <p:font typeface="Copperplate Gothic Bold" panose="020E0705020206020404" pitchFamily="34" charset="0"/>
      <p:regular r:id="rId44"/>
    </p:embeddedFont>
    <p:embeddedFont>
      <p:font typeface="Calibri" panose="020F0502020204030204" pitchFamily="34" charset="0"/>
      <p:regular r:id="rId45"/>
      <p:bold r:id="rId46"/>
      <p:italic r:id="rId47"/>
      <p:boldItalic r:id="rId48"/>
    </p:embeddedFont>
    <p:embeddedFont>
      <p:font typeface="ＭＳ Ｐゴシック" panose="020B0600070205080204" pitchFamily="34" charset="-128"/>
      <p:regular r:id="rId49"/>
    </p:embeddedFont>
    <p:embeddedFont>
      <p:font typeface="Gill Sans MT" panose="020B0502020104020203" pitchFamily="34"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27" autoAdjust="0"/>
    <p:restoredTop sz="96327"/>
  </p:normalViewPr>
  <p:slideViewPr>
    <p:cSldViewPr snapToGrid="0" snapToObjects="1">
      <p:cViewPr varScale="1">
        <p:scale>
          <a:sx n="71" d="100"/>
          <a:sy n="71" d="100"/>
        </p:scale>
        <p:origin x="38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font" Target="fonts/font11.fntdata"/><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2ECC0C-510C-5E48-AF0D-A97BF27AD213}"/>
              </a:ext>
            </a:extLst>
          </p:cNvPr>
          <p:cNvPicPr>
            <a:picLocks noChangeAspect="1"/>
          </p:cNvPicPr>
          <p:nvPr userDrawn="1"/>
        </p:nvPicPr>
        <p:blipFill>
          <a:blip r:embed="rId2"/>
          <a:srcRect/>
          <a:stretch/>
        </p:blipFill>
        <p:spPr>
          <a:xfrm>
            <a:off x="0" y="0"/>
            <a:ext cx="12192000" cy="6858000"/>
          </a:xfrm>
          <a:prstGeom prst="rect">
            <a:avLst/>
          </a:prstGeom>
        </p:spPr>
      </p:pic>
      <p:sp>
        <p:nvSpPr>
          <p:cNvPr id="20" name="Text Placeholder 19">
            <a:extLst>
              <a:ext uri="{FF2B5EF4-FFF2-40B4-BE49-F238E27FC236}">
                <a16:creationId xmlns:a16="http://schemas.microsoft.com/office/drawing/2014/main" id="{18A5A4AE-3708-D54B-9903-5205548851A9}"/>
              </a:ext>
            </a:extLst>
          </p:cNvPr>
          <p:cNvSpPr>
            <a:spLocks noGrp="1"/>
          </p:cNvSpPr>
          <p:nvPr>
            <p:ph type="body" sz="quarter" idx="13" hasCustomPrompt="1"/>
          </p:nvPr>
        </p:nvSpPr>
        <p:spPr>
          <a:xfrm>
            <a:off x="2744723" y="2404111"/>
            <a:ext cx="6702552" cy="2717801"/>
          </a:xfrm>
          <a:prstGeom prst="rect">
            <a:avLst/>
          </a:prstGeom>
          <a:noFill/>
        </p:spPr>
        <p:txBody>
          <a:bodyPr anchor="ctr"/>
          <a:lstStyle>
            <a:lvl1pPr algn="ctr">
              <a:lnSpc>
                <a:spcPts val="4200"/>
              </a:lnSpc>
              <a:buNone/>
              <a:defRPr sz="3000" b="1" i="0" u="none">
                <a:solidFill>
                  <a:schemeClr val="accent2"/>
                </a:solidFill>
                <a:latin typeface="Gill Sans MT" panose="020B0502020104020203" pitchFamily="34" charset="77"/>
              </a:defRPr>
            </a:lvl1pPr>
            <a:lvl2pPr>
              <a:buNone/>
              <a:defRPr>
                <a:latin typeface="Gill Sans MT" panose="020B0502020104020203" pitchFamily="34" charset="77"/>
              </a:defRPr>
            </a:lvl2pPr>
            <a:lvl3pPr>
              <a:buNone/>
              <a:defRPr>
                <a:latin typeface="Gill Sans MT" panose="020B0502020104020203" pitchFamily="34" charset="77"/>
              </a:defRPr>
            </a:lvl3pPr>
            <a:lvl4pPr>
              <a:buNone/>
              <a:defRPr>
                <a:latin typeface="Gill Sans MT" panose="020B0502020104020203" pitchFamily="34" charset="77"/>
              </a:defRPr>
            </a:lvl4pPr>
            <a:lvl5pPr>
              <a:buNone/>
              <a:defRPr>
                <a:latin typeface="Gill Sans MT" panose="020B0502020104020203" pitchFamily="34" charset="77"/>
              </a:defRPr>
            </a:lvl5pPr>
          </a:lstStyle>
          <a:p>
            <a:pPr lvl="0"/>
            <a:r>
              <a:rPr lang="en-GB" dirty="0"/>
              <a:t>ADD PRESENTATION TITLE</a:t>
            </a:r>
          </a:p>
        </p:txBody>
      </p:sp>
      <p:sp>
        <p:nvSpPr>
          <p:cNvPr id="26" name="Text Placeholder 25">
            <a:extLst>
              <a:ext uri="{FF2B5EF4-FFF2-40B4-BE49-F238E27FC236}">
                <a16:creationId xmlns:a16="http://schemas.microsoft.com/office/drawing/2014/main" id="{75E4678B-EFFA-9A45-B059-056813AE3EE2}"/>
              </a:ext>
            </a:extLst>
          </p:cNvPr>
          <p:cNvSpPr>
            <a:spLocks noGrp="1"/>
          </p:cNvSpPr>
          <p:nvPr>
            <p:ph type="body" sz="quarter" idx="15" hasCustomPrompt="1"/>
          </p:nvPr>
        </p:nvSpPr>
        <p:spPr>
          <a:xfrm>
            <a:off x="1627237" y="6190743"/>
            <a:ext cx="8937523" cy="310203"/>
          </a:xfrm>
          <a:prstGeom prst="rect">
            <a:avLst/>
          </a:prstGeom>
        </p:spPr>
        <p:txBody>
          <a:bodyPr/>
          <a:lstStyle>
            <a:lvl1pPr algn="ctr">
              <a:buNone/>
              <a:defRPr sz="1800" b="0" i="0" u="none">
                <a:solidFill>
                  <a:schemeClr val="tx1">
                    <a:lumMod val="65000"/>
                    <a:lumOff val="35000"/>
                  </a:schemeClr>
                </a:solidFill>
                <a:latin typeface="Gill Sans MT" panose="020B0502020104020203" pitchFamily="34" charset="77"/>
              </a:defRPr>
            </a:lvl1pPr>
          </a:lstStyle>
          <a:p>
            <a:pPr lvl="0"/>
            <a:r>
              <a:rPr lang="en-GB" dirty="0"/>
              <a:t>To Whom | Presenter Name | Date</a:t>
            </a:r>
          </a:p>
        </p:txBody>
      </p:sp>
      <p:sp>
        <p:nvSpPr>
          <p:cNvPr id="2" name="Rectangle 1">
            <a:extLst>
              <a:ext uri="{FF2B5EF4-FFF2-40B4-BE49-F238E27FC236}">
                <a16:creationId xmlns:a16="http://schemas.microsoft.com/office/drawing/2014/main" id="{BDC7DC0A-433A-2342-8CAE-E6896B2F6715}"/>
              </a:ext>
            </a:extLst>
          </p:cNvPr>
          <p:cNvSpPr/>
          <p:nvPr userDrawn="1"/>
        </p:nvSpPr>
        <p:spPr>
          <a:xfrm>
            <a:off x="0" y="234458"/>
            <a:ext cx="12192000" cy="1667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80B3B4D-4090-41A3-BAF7-4F8AA0BBD52D}"/>
              </a:ext>
            </a:extLst>
          </p:cNvPr>
          <p:cNvPicPr>
            <a:picLocks noChangeAspect="1"/>
          </p:cNvPicPr>
          <p:nvPr userDrawn="1"/>
        </p:nvPicPr>
        <p:blipFill>
          <a:blip r:embed="rId3"/>
          <a:srcRect/>
          <a:stretch/>
        </p:blipFill>
        <p:spPr>
          <a:xfrm>
            <a:off x="4250489" y="384487"/>
            <a:ext cx="3691021" cy="1346659"/>
          </a:xfrm>
          <a:prstGeom prst="rect">
            <a:avLst/>
          </a:prstGeom>
        </p:spPr>
      </p:pic>
      <p:sp>
        <p:nvSpPr>
          <p:cNvPr id="4" name="Rectangle 3">
            <a:extLst>
              <a:ext uri="{FF2B5EF4-FFF2-40B4-BE49-F238E27FC236}">
                <a16:creationId xmlns:a16="http://schemas.microsoft.com/office/drawing/2014/main" id="{CA29908D-0E62-A847-8B5F-A0EB92922742}"/>
              </a:ext>
            </a:extLst>
          </p:cNvPr>
          <p:cNvSpPr/>
          <p:nvPr userDrawn="1"/>
        </p:nvSpPr>
        <p:spPr>
          <a:xfrm>
            <a:off x="0" y="6757416"/>
            <a:ext cx="12192000" cy="1005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6440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7B3AC2E-1437-0F4A-B6D9-C73A1B4AB017}"/>
              </a:ext>
            </a:extLst>
          </p:cNvPr>
          <p:cNvPicPr>
            <a:picLocks noChangeAspect="1"/>
          </p:cNvPicPr>
          <p:nvPr userDrawn="1"/>
        </p:nvPicPr>
        <p:blipFill>
          <a:blip r:embed="rId2"/>
          <a:srcRect l="4002" r="4002"/>
          <a:stretch/>
        </p:blipFill>
        <p:spPr>
          <a:xfrm>
            <a:off x="0" y="0"/>
            <a:ext cx="12192000" cy="681037"/>
          </a:xfrm>
          <a:prstGeom prst="rect">
            <a:avLst/>
          </a:prstGeom>
        </p:spPr>
      </p:pic>
      <p:sp>
        <p:nvSpPr>
          <p:cNvPr id="2" name="Title 1">
            <a:extLst>
              <a:ext uri="{FF2B5EF4-FFF2-40B4-BE49-F238E27FC236}">
                <a16:creationId xmlns:a16="http://schemas.microsoft.com/office/drawing/2014/main" id="{B9BB9720-9CF0-9642-834C-C41C9539A4A4}"/>
              </a:ext>
            </a:extLst>
          </p:cNvPr>
          <p:cNvSpPr>
            <a:spLocks noGrp="1"/>
          </p:cNvSpPr>
          <p:nvPr>
            <p:ph type="title" hasCustomPrompt="1"/>
          </p:nvPr>
        </p:nvSpPr>
        <p:spPr>
          <a:xfrm>
            <a:off x="731520" y="173460"/>
            <a:ext cx="10753344" cy="409925"/>
          </a:xfrm>
          <a:prstGeom prst="rect">
            <a:avLst/>
          </a:prstGeom>
        </p:spPr>
        <p:txBody>
          <a:bodyPr/>
          <a:lstStyle>
            <a:lvl1pPr algn="ctr">
              <a:defRPr sz="2400" b="0" i="0" cap="all" baseline="0">
                <a:solidFill>
                  <a:schemeClr val="tx1">
                    <a:lumMod val="75000"/>
                    <a:lumOff val="25000"/>
                  </a:schemeClr>
                </a:solidFill>
                <a:latin typeface="Gill Sans MT" panose="020B0502020104020203" pitchFamily="34" charset="77"/>
              </a:defRPr>
            </a:lvl1pPr>
          </a:lstStyle>
          <a:p>
            <a:r>
              <a:rPr lang="en-GB" dirty="0"/>
              <a:t>Click to ADD title</a:t>
            </a:r>
            <a:endParaRPr lang="en-US" dirty="0"/>
          </a:p>
        </p:txBody>
      </p:sp>
      <p:sp>
        <p:nvSpPr>
          <p:cNvPr id="9" name="Content Placeholder 3">
            <a:extLst>
              <a:ext uri="{FF2B5EF4-FFF2-40B4-BE49-F238E27FC236}">
                <a16:creationId xmlns:a16="http://schemas.microsoft.com/office/drawing/2014/main" id="{EE9D14CF-1D0B-4A2E-9E66-9A10386040A2}"/>
              </a:ext>
            </a:extLst>
          </p:cNvPr>
          <p:cNvSpPr>
            <a:spLocks noGrp="1"/>
          </p:cNvSpPr>
          <p:nvPr>
            <p:ph sz="half" idx="2" hasCustomPrompt="1"/>
          </p:nvPr>
        </p:nvSpPr>
        <p:spPr>
          <a:xfrm>
            <a:off x="731520" y="2608783"/>
            <a:ext cx="10753344" cy="3433704"/>
          </a:xfrm>
          <a:prstGeom prst="rect">
            <a:avLst/>
          </a:prstGeom>
        </p:spPr>
        <p:txBody>
          <a:bodyPr/>
          <a:lstStyle>
            <a:lvl1pPr>
              <a:defRPr sz="1800"/>
            </a:lvl1pPr>
            <a:lvl2pPr>
              <a:defRPr sz="1800"/>
            </a:lvl2pPr>
            <a:lvl3pPr>
              <a:defRPr sz="1800"/>
            </a:lvl3pPr>
          </a:lstStyle>
          <a:p>
            <a:pPr lvl="0"/>
            <a:r>
              <a:rPr lang="en-GB" dirty="0"/>
              <a:t>Point 1</a:t>
            </a:r>
          </a:p>
          <a:p>
            <a:pPr lvl="1"/>
            <a:r>
              <a:rPr lang="en-GB" dirty="0"/>
              <a:t>Point 2</a:t>
            </a:r>
          </a:p>
          <a:p>
            <a:pPr lvl="2"/>
            <a:r>
              <a:rPr lang="en-GB" dirty="0"/>
              <a:t>Point 3</a:t>
            </a:r>
          </a:p>
        </p:txBody>
      </p:sp>
      <p:sp>
        <p:nvSpPr>
          <p:cNvPr id="7" name="Content Placeholder 3">
            <a:extLst>
              <a:ext uri="{FF2B5EF4-FFF2-40B4-BE49-F238E27FC236}">
                <a16:creationId xmlns:a16="http://schemas.microsoft.com/office/drawing/2014/main" id="{45CE0E68-3BC4-FB49-A7D8-C9752D8C9402}"/>
              </a:ext>
            </a:extLst>
          </p:cNvPr>
          <p:cNvSpPr>
            <a:spLocks noGrp="1"/>
          </p:cNvSpPr>
          <p:nvPr>
            <p:ph sz="half" idx="10" hasCustomPrompt="1"/>
          </p:nvPr>
        </p:nvSpPr>
        <p:spPr>
          <a:xfrm>
            <a:off x="731520" y="930587"/>
            <a:ext cx="10753344" cy="1547437"/>
          </a:xfrm>
          <a:prstGeom prst="rect">
            <a:avLst/>
          </a:prstGeom>
        </p:spPr>
        <p:txBody>
          <a:bodyPr/>
          <a:lstStyle>
            <a:lvl1pPr>
              <a:buNone/>
              <a:defRPr sz="2000"/>
            </a:lvl1pPr>
            <a:lvl2pPr>
              <a:defRPr sz="1800"/>
            </a:lvl2pPr>
            <a:lvl3pPr>
              <a:defRPr sz="1800"/>
            </a:lvl3pPr>
          </a:lstStyle>
          <a:p>
            <a:pPr lvl="0"/>
            <a:r>
              <a:rPr lang="en-GB" dirty="0"/>
              <a:t>Body text</a:t>
            </a:r>
          </a:p>
        </p:txBody>
      </p:sp>
      <p:sp>
        <p:nvSpPr>
          <p:cNvPr id="8" name="Slide Number Placeholder 11">
            <a:extLst>
              <a:ext uri="{FF2B5EF4-FFF2-40B4-BE49-F238E27FC236}">
                <a16:creationId xmlns:a16="http://schemas.microsoft.com/office/drawing/2014/main" id="{7BB72711-4F9F-6041-8A85-B061F1D7CC50}"/>
              </a:ext>
            </a:extLst>
          </p:cNvPr>
          <p:cNvSpPr txBox="1">
            <a:spLocks/>
          </p:cNvSpPr>
          <p:nvPr userDrawn="1"/>
        </p:nvSpPr>
        <p:spPr>
          <a:xfrm>
            <a:off x="4724400" y="6356350"/>
            <a:ext cx="2743200"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41146E-9C06-9F49-A71B-5E154561DE30}" type="slidenum">
              <a:rPr lang="en-US" smtClean="0"/>
              <a:pPr/>
              <a:t>‹#›</a:t>
            </a:fld>
            <a:endParaRPr lang="en-US" dirty="0"/>
          </a:p>
        </p:txBody>
      </p:sp>
      <p:pic>
        <p:nvPicPr>
          <p:cNvPr id="10" name="Picture 9">
            <a:extLst>
              <a:ext uri="{FF2B5EF4-FFF2-40B4-BE49-F238E27FC236}">
                <a16:creationId xmlns:a16="http://schemas.microsoft.com/office/drawing/2014/main" id="{790F1560-8196-F649-971B-AF11839923E0}"/>
              </a:ext>
            </a:extLst>
          </p:cNvPr>
          <p:cNvPicPr>
            <a:picLocks noChangeAspect="1"/>
          </p:cNvPicPr>
          <p:nvPr userDrawn="1"/>
        </p:nvPicPr>
        <p:blipFill>
          <a:blip r:embed="rId3"/>
          <a:srcRect/>
          <a:stretch/>
        </p:blipFill>
        <p:spPr>
          <a:xfrm>
            <a:off x="498684" y="6231071"/>
            <a:ext cx="1503852" cy="548677"/>
          </a:xfrm>
          <a:prstGeom prst="rect">
            <a:avLst/>
          </a:prstGeom>
        </p:spPr>
      </p:pic>
      <p:pic>
        <p:nvPicPr>
          <p:cNvPr id="11" name="Picture 10">
            <a:extLst>
              <a:ext uri="{FF2B5EF4-FFF2-40B4-BE49-F238E27FC236}">
                <a16:creationId xmlns:a16="http://schemas.microsoft.com/office/drawing/2014/main" id="{B25D9C0C-770C-7449-82A6-F7276E8DFAF9}"/>
              </a:ext>
            </a:extLst>
          </p:cNvPr>
          <p:cNvPicPr>
            <a:picLocks noChangeAspect="1"/>
          </p:cNvPicPr>
          <p:nvPr userDrawn="1"/>
        </p:nvPicPr>
        <p:blipFill>
          <a:blip r:embed="rId4"/>
          <a:srcRect/>
          <a:stretch/>
        </p:blipFill>
        <p:spPr>
          <a:xfrm>
            <a:off x="10991088" y="6243176"/>
            <a:ext cx="553284" cy="496587"/>
          </a:xfrm>
          <a:prstGeom prst="rect">
            <a:avLst/>
          </a:prstGeom>
        </p:spPr>
      </p:pic>
    </p:spTree>
    <p:extLst>
      <p:ext uri="{BB962C8B-B14F-4D97-AF65-F5344CB8AC3E}">
        <p14:creationId xmlns:p14="http://schemas.microsoft.com/office/powerpoint/2010/main" val="491731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D110688-23E1-5240-B9BC-D4EC2A51F285}"/>
              </a:ext>
            </a:extLst>
          </p:cNvPr>
          <p:cNvPicPr>
            <a:picLocks noChangeAspect="1"/>
          </p:cNvPicPr>
          <p:nvPr userDrawn="1"/>
        </p:nvPicPr>
        <p:blipFill rotWithShape="1">
          <a:blip r:embed="rId2"/>
          <a:srcRect t="-439" b="11507"/>
          <a:stretch/>
        </p:blipFill>
        <p:spPr>
          <a:xfrm>
            <a:off x="15631" y="0"/>
            <a:ext cx="12192000" cy="6092328"/>
          </a:xfrm>
          <a:prstGeom prst="rect">
            <a:avLst/>
          </a:prstGeom>
        </p:spPr>
      </p:pic>
      <p:sp>
        <p:nvSpPr>
          <p:cNvPr id="20" name="Text Placeholder 19">
            <a:extLst>
              <a:ext uri="{FF2B5EF4-FFF2-40B4-BE49-F238E27FC236}">
                <a16:creationId xmlns:a16="http://schemas.microsoft.com/office/drawing/2014/main" id="{18A5A4AE-3708-D54B-9903-5205548851A9}"/>
              </a:ext>
            </a:extLst>
          </p:cNvPr>
          <p:cNvSpPr>
            <a:spLocks noGrp="1"/>
          </p:cNvSpPr>
          <p:nvPr>
            <p:ph type="body" sz="quarter" idx="13" hasCustomPrompt="1"/>
          </p:nvPr>
        </p:nvSpPr>
        <p:spPr>
          <a:xfrm>
            <a:off x="2002535" y="2865439"/>
            <a:ext cx="8494777" cy="589858"/>
          </a:xfrm>
          <a:prstGeom prst="rect">
            <a:avLst/>
          </a:prstGeom>
        </p:spPr>
        <p:txBody>
          <a:bodyPr/>
          <a:lstStyle>
            <a:lvl1pPr algn="ctr">
              <a:buNone/>
              <a:defRPr sz="3200" b="1" i="0" u="none">
                <a:solidFill>
                  <a:schemeClr val="accent2"/>
                </a:solidFill>
                <a:latin typeface="Gill Sans MT" panose="020B0502020104020203" pitchFamily="34" charset="77"/>
              </a:defRPr>
            </a:lvl1pPr>
            <a:lvl2pPr>
              <a:buNone/>
              <a:defRPr>
                <a:latin typeface="Gill Sans MT" panose="020B0502020104020203" pitchFamily="34" charset="77"/>
              </a:defRPr>
            </a:lvl2pPr>
            <a:lvl3pPr>
              <a:buNone/>
              <a:defRPr>
                <a:latin typeface="Gill Sans MT" panose="020B0502020104020203" pitchFamily="34" charset="77"/>
              </a:defRPr>
            </a:lvl3pPr>
            <a:lvl4pPr>
              <a:buNone/>
              <a:defRPr>
                <a:latin typeface="Gill Sans MT" panose="020B0502020104020203" pitchFamily="34" charset="77"/>
              </a:defRPr>
            </a:lvl4pPr>
            <a:lvl5pPr>
              <a:buNone/>
              <a:defRPr>
                <a:latin typeface="Gill Sans MT" panose="020B0502020104020203" pitchFamily="34" charset="77"/>
              </a:defRPr>
            </a:lvl5pPr>
          </a:lstStyle>
          <a:p>
            <a:pPr lvl="0"/>
            <a:r>
              <a:rPr lang="en-GB" dirty="0"/>
              <a:t>ADD SECTION BREAK TITLE</a:t>
            </a:r>
          </a:p>
          <a:p>
            <a:pPr lvl="1"/>
            <a:endParaRPr lang="en-US" dirty="0"/>
          </a:p>
        </p:txBody>
      </p:sp>
      <p:sp>
        <p:nvSpPr>
          <p:cNvPr id="16" name="Slide Number Placeholder 11">
            <a:extLst>
              <a:ext uri="{FF2B5EF4-FFF2-40B4-BE49-F238E27FC236}">
                <a16:creationId xmlns:a16="http://schemas.microsoft.com/office/drawing/2014/main" id="{B23F1392-F971-134D-9E73-C2BA4982FFE7}"/>
              </a:ext>
            </a:extLst>
          </p:cNvPr>
          <p:cNvSpPr txBox="1">
            <a:spLocks/>
          </p:cNvSpPr>
          <p:nvPr userDrawn="1"/>
        </p:nvSpPr>
        <p:spPr>
          <a:xfrm>
            <a:off x="4724400" y="6356350"/>
            <a:ext cx="2743200"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41146E-9C06-9F49-A71B-5E154561DE30}" type="slidenum">
              <a:rPr lang="en-US" smtClean="0"/>
              <a:pPr/>
              <a:t>‹#›</a:t>
            </a:fld>
            <a:endParaRPr lang="en-US" dirty="0"/>
          </a:p>
        </p:txBody>
      </p:sp>
      <p:pic>
        <p:nvPicPr>
          <p:cNvPr id="8" name="Picture 7">
            <a:extLst>
              <a:ext uri="{FF2B5EF4-FFF2-40B4-BE49-F238E27FC236}">
                <a16:creationId xmlns:a16="http://schemas.microsoft.com/office/drawing/2014/main" id="{C96C399F-5629-8247-A198-7FB3283E8589}"/>
              </a:ext>
            </a:extLst>
          </p:cNvPr>
          <p:cNvPicPr>
            <a:picLocks noChangeAspect="1"/>
          </p:cNvPicPr>
          <p:nvPr userDrawn="1"/>
        </p:nvPicPr>
        <p:blipFill>
          <a:blip r:embed="rId3"/>
          <a:srcRect/>
          <a:stretch/>
        </p:blipFill>
        <p:spPr>
          <a:xfrm>
            <a:off x="498684" y="6231071"/>
            <a:ext cx="1503852" cy="548677"/>
          </a:xfrm>
          <a:prstGeom prst="rect">
            <a:avLst/>
          </a:prstGeom>
        </p:spPr>
      </p:pic>
      <p:pic>
        <p:nvPicPr>
          <p:cNvPr id="11" name="Picture 10">
            <a:extLst>
              <a:ext uri="{FF2B5EF4-FFF2-40B4-BE49-F238E27FC236}">
                <a16:creationId xmlns:a16="http://schemas.microsoft.com/office/drawing/2014/main" id="{A2033DEE-4368-F643-BA4A-DDCDC70A054B}"/>
              </a:ext>
            </a:extLst>
          </p:cNvPr>
          <p:cNvPicPr>
            <a:picLocks noChangeAspect="1"/>
          </p:cNvPicPr>
          <p:nvPr userDrawn="1"/>
        </p:nvPicPr>
        <p:blipFill>
          <a:blip r:embed="rId4"/>
          <a:srcRect/>
          <a:stretch/>
        </p:blipFill>
        <p:spPr>
          <a:xfrm>
            <a:off x="10991088" y="6243176"/>
            <a:ext cx="553284" cy="496587"/>
          </a:xfrm>
          <a:prstGeom prst="rect">
            <a:avLst/>
          </a:prstGeom>
        </p:spPr>
      </p:pic>
      <p:sp>
        <p:nvSpPr>
          <p:cNvPr id="9" name="Rectangle 8">
            <a:extLst>
              <a:ext uri="{FF2B5EF4-FFF2-40B4-BE49-F238E27FC236}">
                <a16:creationId xmlns:a16="http://schemas.microsoft.com/office/drawing/2014/main" id="{BEFF8553-9F38-3243-A11C-5BD6E90A9520}"/>
              </a:ext>
            </a:extLst>
          </p:cNvPr>
          <p:cNvSpPr/>
          <p:nvPr userDrawn="1"/>
        </p:nvSpPr>
        <p:spPr>
          <a:xfrm>
            <a:off x="0" y="6071616"/>
            <a:ext cx="12192000" cy="7316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69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62A62A-54B5-F747-81FE-566FD9A0B3B3}"/>
              </a:ext>
            </a:extLst>
          </p:cNvPr>
          <p:cNvPicPr>
            <a:picLocks noChangeAspect="1"/>
          </p:cNvPicPr>
          <p:nvPr userDrawn="1"/>
        </p:nvPicPr>
        <p:blipFill>
          <a:blip r:embed="rId2"/>
          <a:srcRect/>
          <a:stretch/>
        </p:blipFill>
        <p:spPr>
          <a:xfrm>
            <a:off x="0" y="0"/>
            <a:ext cx="12192000" cy="6858000"/>
          </a:xfrm>
          <a:prstGeom prst="rect">
            <a:avLst/>
          </a:prstGeom>
        </p:spPr>
      </p:pic>
      <p:sp>
        <p:nvSpPr>
          <p:cNvPr id="6" name="Slide Number Placeholder 11">
            <a:extLst>
              <a:ext uri="{FF2B5EF4-FFF2-40B4-BE49-F238E27FC236}">
                <a16:creationId xmlns:a16="http://schemas.microsoft.com/office/drawing/2014/main" id="{56092EB7-30A9-2C4D-9313-5C877B882AE6}"/>
              </a:ext>
            </a:extLst>
          </p:cNvPr>
          <p:cNvSpPr txBox="1">
            <a:spLocks/>
          </p:cNvSpPr>
          <p:nvPr userDrawn="1"/>
        </p:nvSpPr>
        <p:spPr>
          <a:xfrm>
            <a:off x="4724400" y="6356350"/>
            <a:ext cx="2743200"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41146E-9C06-9F49-A71B-5E154561DE30}" type="slidenum">
              <a:rPr lang="en-US" smtClean="0"/>
              <a:pPr/>
              <a:t>‹#›</a:t>
            </a:fld>
            <a:endParaRPr lang="en-US" dirty="0"/>
          </a:p>
        </p:txBody>
      </p:sp>
      <p:pic>
        <p:nvPicPr>
          <p:cNvPr id="7" name="Picture 6">
            <a:extLst>
              <a:ext uri="{FF2B5EF4-FFF2-40B4-BE49-F238E27FC236}">
                <a16:creationId xmlns:a16="http://schemas.microsoft.com/office/drawing/2014/main" id="{878B98AF-38B6-114B-921A-C941744CCB8D}"/>
              </a:ext>
            </a:extLst>
          </p:cNvPr>
          <p:cNvPicPr>
            <a:picLocks noChangeAspect="1"/>
          </p:cNvPicPr>
          <p:nvPr userDrawn="1"/>
        </p:nvPicPr>
        <p:blipFill>
          <a:blip r:embed="rId3"/>
          <a:srcRect/>
          <a:stretch/>
        </p:blipFill>
        <p:spPr>
          <a:xfrm>
            <a:off x="498684" y="6231071"/>
            <a:ext cx="1503852" cy="548677"/>
          </a:xfrm>
          <a:prstGeom prst="rect">
            <a:avLst/>
          </a:prstGeom>
        </p:spPr>
      </p:pic>
      <p:pic>
        <p:nvPicPr>
          <p:cNvPr id="9" name="Picture 8">
            <a:extLst>
              <a:ext uri="{FF2B5EF4-FFF2-40B4-BE49-F238E27FC236}">
                <a16:creationId xmlns:a16="http://schemas.microsoft.com/office/drawing/2014/main" id="{634A8AB6-BDBD-4449-8A1E-92A1AC17EBD2}"/>
              </a:ext>
            </a:extLst>
          </p:cNvPr>
          <p:cNvPicPr>
            <a:picLocks noChangeAspect="1"/>
          </p:cNvPicPr>
          <p:nvPr userDrawn="1"/>
        </p:nvPicPr>
        <p:blipFill>
          <a:blip r:embed="rId4"/>
          <a:srcRect/>
          <a:stretch/>
        </p:blipFill>
        <p:spPr>
          <a:xfrm>
            <a:off x="10991088" y="6243176"/>
            <a:ext cx="553284" cy="496587"/>
          </a:xfrm>
          <a:prstGeom prst="rect">
            <a:avLst/>
          </a:prstGeom>
        </p:spPr>
      </p:pic>
      <p:sp>
        <p:nvSpPr>
          <p:cNvPr id="10" name="Rectangle 9">
            <a:extLst>
              <a:ext uri="{FF2B5EF4-FFF2-40B4-BE49-F238E27FC236}">
                <a16:creationId xmlns:a16="http://schemas.microsoft.com/office/drawing/2014/main" id="{AC7A4EAA-AE2A-D54C-9812-00F1CE8F3FC7}"/>
              </a:ext>
            </a:extLst>
          </p:cNvPr>
          <p:cNvSpPr/>
          <p:nvPr userDrawn="1"/>
        </p:nvSpPr>
        <p:spPr>
          <a:xfrm>
            <a:off x="0" y="6071616"/>
            <a:ext cx="12192000" cy="7316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4697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7B3AC2E-1437-0F4A-B6D9-C73A1B4AB017}"/>
              </a:ext>
            </a:extLst>
          </p:cNvPr>
          <p:cNvPicPr>
            <a:picLocks noChangeAspect="1"/>
          </p:cNvPicPr>
          <p:nvPr userDrawn="1"/>
        </p:nvPicPr>
        <p:blipFill>
          <a:blip r:embed="rId2"/>
          <a:srcRect l="4002" r="4002"/>
          <a:stretch/>
        </p:blipFill>
        <p:spPr>
          <a:xfrm>
            <a:off x="0" y="0"/>
            <a:ext cx="12192000" cy="681037"/>
          </a:xfrm>
          <a:prstGeom prst="rect">
            <a:avLst/>
          </a:prstGeom>
        </p:spPr>
      </p:pic>
      <p:sp>
        <p:nvSpPr>
          <p:cNvPr id="2" name="Title 1">
            <a:extLst>
              <a:ext uri="{FF2B5EF4-FFF2-40B4-BE49-F238E27FC236}">
                <a16:creationId xmlns:a16="http://schemas.microsoft.com/office/drawing/2014/main" id="{B9BB9720-9CF0-9642-834C-C41C9539A4A4}"/>
              </a:ext>
            </a:extLst>
          </p:cNvPr>
          <p:cNvSpPr>
            <a:spLocks noGrp="1"/>
          </p:cNvSpPr>
          <p:nvPr>
            <p:ph type="title" hasCustomPrompt="1"/>
          </p:nvPr>
        </p:nvSpPr>
        <p:spPr>
          <a:xfrm>
            <a:off x="498684" y="109452"/>
            <a:ext cx="11205636" cy="571585"/>
          </a:xfrm>
          <a:prstGeom prst="rect">
            <a:avLst/>
          </a:prstGeom>
        </p:spPr>
        <p:txBody>
          <a:bodyPr/>
          <a:lstStyle>
            <a:lvl1pPr algn="l">
              <a:defRPr sz="2400" b="0" i="0" cap="all" baseline="0">
                <a:solidFill>
                  <a:schemeClr val="tx1">
                    <a:lumMod val="75000"/>
                    <a:lumOff val="25000"/>
                  </a:schemeClr>
                </a:solidFill>
                <a:latin typeface="+mn-lt"/>
              </a:defRPr>
            </a:lvl1pPr>
          </a:lstStyle>
          <a:p>
            <a:r>
              <a:rPr lang="en-GB" dirty="0"/>
              <a:t>Click to ADD title</a:t>
            </a:r>
            <a:endParaRPr lang="en-US" dirty="0"/>
          </a:p>
        </p:txBody>
      </p:sp>
      <p:sp>
        <p:nvSpPr>
          <p:cNvPr id="16" name="Slide Number Placeholder 11">
            <a:extLst>
              <a:ext uri="{FF2B5EF4-FFF2-40B4-BE49-F238E27FC236}">
                <a16:creationId xmlns:a16="http://schemas.microsoft.com/office/drawing/2014/main" id="{C849C03B-FFA0-864E-92FD-6539E5B2E75E}"/>
              </a:ext>
            </a:extLst>
          </p:cNvPr>
          <p:cNvSpPr txBox="1">
            <a:spLocks/>
          </p:cNvSpPr>
          <p:nvPr userDrawn="1"/>
        </p:nvSpPr>
        <p:spPr>
          <a:xfrm>
            <a:off x="10681854" y="6435598"/>
            <a:ext cx="1022465"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E41146E-9C06-9F49-A71B-5E154561DE30}" type="slidenum">
              <a:rPr lang="en-US" smtClean="0"/>
              <a:pPr algn="r"/>
              <a:t>‹#›</a:t>
            </a:fld>
            <a:endParaRPr lang="en-US" dirty="0"/>
          </a:p>
        </p:txBody>
      </p:sp>
      <p:pic>
        <p:nvPicPr>
          <p:cNvPr id="13" name="Picture 12">
            <a:extLst>
              <a:ext uri="{FF2B5EF4-FFF2-40B4-BE49-F238E27FC236}">
                <a16:creationId xmlns:a16="http://schemas.microsoft.com/office/drawing/2014/main" id="{51AFAE71-9C12-E44B-9B26-B11C929C4052}"/>
              </a:ext>
            </a:extLst>
          </p:cNvPr>
          <p:cNvPicPr>
            <a:picLocks noChangeAspect="1"/>
          </p:cNvPicPr>
          <p:nvPr userDrawn="1"/>
        </p:nvPicPr>
        <p:blipFill>
          <a:blip r:embed="rId3"/>
          <a:srcRect/>
          <a:stretch/>
        </p:blipFill>
        <p:spPr>
          <a:xfrm>
            <a:off x="498684" y="6238442"/>
            <a:ext cx="1616736" cy="589862"/>
          </a:xfrm>
          <a:prstGeom prst="rect">
            <a:avLst/>
          </a:prstGeom>
        </p:spPr>
      </p:pic>
      <p:sp>
        <p:nvSpPr>
          <p:cNvPr id="8" name="Slide Number Placeholder 11">
            <a:extLst>
              <a:ext uri="{FF2B5EF4-FFF2-40B4-BE49-F238E27FC236}">
                <a16:creationId xmlns:a16="http://schemas.microsoft.com/office/drawing/2014/main" id="{39362617-C9E6-4FDE-B70E-C0C732FC5C59}"/>
              </a:ext>
            </a:extLst>
          </p:cNvPr>
          <p:cNvSpPr txBox="1">
            <a:spLocks/>
          </p:cNvSpPr>
          <p:nvPr userDrawn="1"/>
        </p:nvSpPr>
        <p:spPr>
          <a:xfrm>
            <a:off x="4375265" y="6475819"/>
            <a:ext cx="3441469"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accent2">
                    <a:lumMod val="50000"/>
                  </a:schemeClr>
                </a:solidFill>
                <a:latin typeface="Copperplate Gothic Bold" panose="020E0705020206020404" pitchFamily="34" charset="0"/>
              </a:rPr>
              <a:t>DISTRICT DEVELOPMENT MODEL</a:t>
            </a:r>
          </a:p>
        </p:txBody>
      </p:sp>
      <p:sp>
        <p:nvSpPr>
          <p:cNvPr id="9" name="Content Placeholder 3">
            <a:extLst>
              <a:ext uri="{FF2B5EF4-FFF2-40B4-BE49-F238E27FC236}">
                <a16:creationId xmlns:a16="http://schemas.microsoft.com/office/drawing/2014/main" id="{EE9D14CF-1D0B-4A2E-9E66-9A10386040A2}"/>
              </a:ext>
            </a:extLst>
          </p:cNvPr>
          <p:cNvSpPr>
            <a:spLocks noGrp="1"/>
          </p:cNvSpPr>
          <p:nvPr>
            <p:ph sz="half" idx="2" hasCustomPrompt="1"/>
          </p:nvPr>
        </p:nvSpPr>
        <p:spPr>
          <a:xfrm>
            <a:off x="498684" y="814647"/>
            <a:ext cx="11205636" cy="5325681"/>
          </a:xfrm>
          <a:prstGeom prst="rect">
            <a:avLst/>
          </a:prstGeom>
        </p:spPr>
        <p:txBody>
          <a:bodyPr/>
          <a:lstStyle>
            <a:lvl1pPr>
              <a:defRPr sz="2000"/>
            </a:lvl1pPr>
            <a:lvl2pPr>
              <a:defRPr sz="1800"/>
            </a:lvl2pPr>
            <a:lvl3pPr>
              <a:defRPr sz="1800"/>
            </a:lvl3pPr>
          </a:lstStyle>
          <a:p>
            <a:pPr lvl="0"/>
            <a:r>
              <a:rPr lang="en-GB" dirty="0"/>
              <a:t>Point 1</a:t>
            </a:r>
          </a:p>
          <a:p>
            <a:pPr lvl="1"/>
            <a:r>
              <a:rPr lang="en-GB" dirty="0"/>
              <a:t>Point 2</a:t>
            </a:r>
          </a:p>
          <a:p>
            <a:pPr lvl="2"/>
            <a:r>
              <a:rPr lang="en-GB" dirty="0"/>
              <a:t>Point 3</a:t>
            </a:r>
          </a:p>
        </p:txBody>
      </p:sp>
    </p:spTree>
    <p:extLst>
      <p:ext uri="{BB962C8B-B14F-4D97-AF65-F5344CB8AC3E}">
        <p14:creationId xmlns:p14="http://schemas.microsoft.com/office/powerpoint/2010/main" val="20294005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295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0" r:id="rId4"/>
    <p:sldLayoutId id="214748366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5.xml"/><Relationship Id="rId4" Type="http://schemas.openxmlformats.org/officeDocument/2006/relationships/image" Target="../media/image15.jpg"/></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 Id="rId5" Type="http://schemas.openxmlformats.org/officeDocument/2006/relationships/image" Target="cid:E5E7C3EF-20DC-45EE-9F88-139638D1627E" TargetMode="External"/><Relationship Id="rId4" Type="http://schemas.openxmlformats.org/officeDocument/2006/relationships/image" Target="../media/image19.jpeg"/></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830B48-FF5F-2142-85FA-42C298512FD5}"/>
              </a:ext>
            </a:extLst>
          </p:cNvPr>
          <p:cNvSpPr>
            <a:spLocks noGrp="1"/>
          </p:cNvSpPr>
          <p:nvPr>
            <p:ph type="body" sz="quarter" idx="13"/>
          </p:nvPr>
        </p:nvSpPr>
        <p:spPr/>
        <p:txBody>
          <a:bodyPr/>
          <a:lstStyle/>
          <a:p>
            <a:r>
              <a:rPr lang="en-US" dirty="0"/>
              <a:t>CWP Presentation to Portfolio Committee</a:t>
            </a:r>
          </a:p>
          <a:p>
            <a:r>
              <a:rPr lang="en-US"/>
              <a:t>June </a:t>
            </a:r>
            <a:r>
              <a:rPr lang="en-US" dirty="0"/>
              <a:t>2021</a:t>
            </a:r>
          </a:p>
        </p:txBody>
      </p:sp>
      <p:sp>
        <p:nvSpPr>
          <p:cNvPr id="3" name="Text Placeholder 2">
            <a:extLst>
              <a:ext uri="{FF2B5EF4-FFF2-40B4-BE49-F238E27FC236}">
                <a16:creationId xmlns:a16="http://schemas.microsoft.com/office/drawing/2014/main" id="{01C5AA13-8E2C-9444-B7CC-655BB11361C0}"/>
              </a:ext>
            </a:extLst>
          </p:cNvPr>
          <p:cNvSpPr>
            <a:spLocks noGrp="1"/>
          </p:cNvSpPr>
          <p:nvPr>
            <p:ph type="body" sz="quarter" idx="15"/>
          </p:nvPr>
        </p:nvSpPr>
        <p:spPr/>
        <p:txBody>
          <a:bodyPr/>
          <a:lstStyle/>
          <a:p>
            <a:r>
              <a:rPr lang="en-US" dirty="0" err="1"/>
              <a:t>Mr</a:t>
            </a:r>
            <a:r>
              <a:rPr lang="en-US" dirty="0"/>
              <a:t> P Matomela / </a:t>
            </a:r>
            <a:r>
              <a:rPr lang="en-US" dirty="0" err="1"/>
              <a:t>Mr</a:t>
            </a:r>
            <a:r>
              <a:rPr lang="en-US" dirty="0"/>
              <a:t> S Nyoka / </a:t>
            </a:r>
            <a:r>
              <a:rPr lang="en-US" dirty="0" err="1"/>
              <a:t>Ms</a:t>
            </a:r>
            <a:r>
              <a:rPr lang="en-US" dirty="0"/>
              <a:t> </a:t>
            </a:r>
            <a:r>
              <a:rPr lang="en-US"/>
              <a:t>F Makhubu</a:t>
            </a:r>
            <a:endParaRPr lang="en-US" dirty="0"/>
          </a:p>
        </p:txBody>
      </p:sp>
    </p:spTree>
    <p:extLst>
      <p:ext uri="{BB962C8B-B14F-4D97-AF65-F5344CB8AC3E}">
        <p14:creationId xmlns:p14="http://schemas.microsoft.com/office/powerpoint/2010/main" val="20988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E3436-F657-46C9-A3D2-64303751CBF1}"/>
              </a:ext>
            </a:extLst>
          </p:cNvPr>
          <p:cNvSpPr>
            <a:spLocks noGrp="1"/>
          </p:cNvSpPr>
          <p:nvPr>
            <p:ph type="title"/>
          </p:nvPr>
        </p:nvSpPr>
        <p:spPr/>
        <p:txBody>
          <a:bodyPr/>
          <a:lstStyle/>
          <a:p>
            <a:pPr algn="l"/>
            <a:r>
              <a:rPr lang="en-US" b="1" dirty="0"/>
              <a:t>Participation Rates: </a:t>
            </a:r>
            <a:r>
              <a:rPr lang="en-US" sz="2400" b="1" dirty="0"/>
              <a:t>Contract Period 2019 – 2021 </a:t>
            </a:r>
            <a:endParaRPr lang="en-US" b="1" dirty="0"/>
          </a:p>
        </p:txBody>
      </p:sp>
      <p:graphicFrame>
        <p:nvGraphicFramePr>
          <p:cNvPr id="5" name="Content Placeholder 4">
            <a:extLst>
              <a:ext uri="{FF2B5EF4-FFF2-40B4-BE49-F238E27FC236}">
                <a16:creationId xmlns:a16="http://schemas.microsoft.com/office/drawing/2014/main" id="{5E82EE18-7822-45E6-8F9A-0D62C47D631F}"/>
              </a:ext>
            </a:extLst>
          </p:cNvPr>
          <p:cNvGraphicFramePr>
            <a:graphicFrameLocks noGrp="1"/>
          </p:cNvGraphicFramePr>
          <p:nvPr>
            <p:ph sz="half" idx="2"/>
            <p:extLst>
              <p:ext uri="{D42A27DB-BD31-4B8C-83A1-F6EECF244321}">
                <p14:modId xmlns:p14="http://schemas.microsoft.com/office/powerpoint/2010/main" val="1571999931"/>
              </p:ext>
            </p:extLst>
          </p:nvPr>
        </p:nvGraphicFramePr>
        <p:xfrm>
          <a:off x="874643" y="1577011"/>
          <a:ext cx="10442714" cy="3567030"/>
        </p:xfrm>
        <a:graphic>
          <a:graphicData uri="http://schemas.openxmlformats.org/drawingml/2006/table">
            <a:tbl>
              <a:tblPr/>
              <a:tblGrid>
                <a:gridCol w="4327090">
                  <a:extLst>
                    <a:ext uri="{9D8B030D-6E8A-4147-A177-3AD203B41FA5}">
                      <a16:colId xmlns:a16="http://schemas.microsoft.com/office/drawing/2014/main" val="736723865"/>
                    </a:ext>
                  </a:extLst>
                </a:gridCol>
                <a:gridCol w="2115467">
                  <a:extLst>
                    <a:ext uri="{9D8B030D-6E8A-4147-A177-3AD203B41FA5}">
                      <a16:colId xmlns:a16="http://schemas.microsoft.com/office/drawing/2014/main" val="3992077766"/>
                    </a:ext>
                  </a:extLst>
                </a:gridCol>
                <a:gridCol w="1980847">
                  <a:extLst>
                    <a:ext uri="{9D8B030D-6E8A-4147-A177-3AD203B41FA5}">
                      <a16:colId xmlns:a16="http://schemas.microsoft.com/office/drawing/2014/main" val="2579561039"/>
                    </a:ext>
                  </a:extLst>
                </a:gridCol>
                <a:gridCol w="2019310">
                  <a:extLst>
                    <a:ext uri="{9D8B030D-6E8A-4147-A177-3AD203B41FA5}">
                      <a16:colId xmlns:a16="http://schemas.microsoft.com/office/drawing/2014/main" val="3591995360"/>
                    </a:ext>
                  </a:extLst>
                </a:gridCol>
              </a:tblGrid>
              <a:tr h="210568">
                <a:tc gridSpan="4">
                  <a:txBody>
                    <a:bodyPr/>
                    <a:lstStyle/>
                    <a:p>
                      <a:pPr algn="ctr" fontAlgn="b"/>
                      <a:r>
                        <a:rPr lang="en-US" sz="1600" b="1" i="0" u="none" strike="noStrike" dirty="0">
                          <a:solidFill>
                            <a:srgbClr val="000000"/>
                          </a:solidFill>
                          <a:effectLst/>
                          <a:latin typeface="+mn-lt"/>
                        </a:rPr>
                        <a:t>Participation rates</a:t>
                      </a:r>
                    </a:p>
                  </a:txBody>
                  <a:tcPr marL="7779" marR="7779" marT="7779"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78036049"/>
                  </a:ext>
                </a:extLst>
              </a:tr>
              <a:tr h="210568">
                <a:tc>
                  <a:txBody>
                    <a:bodyPr/>
                    <a:lstStyle/>
                    <a:p>
                      <a:pPr algn="l" fontAlgn="b"/>
                      <a:r>
                        <a:rPr lang="en-US" sz="1600" b="1" i="0" u="none" strike="noStrike">
                          <a:solidFill>
                            <a:srgbClr val="000000"/>
                          </a:solidFill>
                          <a:effectLst/>
                          <a:latin typeface="+mn-lt"/>
                        </a:rPr>
                        <a:t>NPO Name</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n-US" sz="1600" b="1" i="0" u="none" strike="noStrike" dirty="0">
                          <a:solidFill>
                            <a:srgbClr val="000000"/>
                          </a:solidFill>
                          <a:effectLst/>
                          <a:latin typeface="+mn-lt"/>
                        </a:rPr>
                        <a:t>2018/19</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600" b="1" i="0" u="none" strike="noStrike" dirty="0">
                          <a:solidFill>
                            <a:srgbClr val="000000"/>
                          </a:solidFill>
                          <a:effectLst/>
                          <a:latin typeface="+mn-lt"/>
                        </a:rPr>
                        <a:t>2019/20</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b"/>
                      <a:r>
                        <a:rPr lang="en-US" sz="1600" b="1" i="0" u="none" strike="noStrike" dirty="0">
                          <a:solidFill>
                            <a:srgbClr val="000000"/>
                          </a:solidFill>
                          <a:effectLst/>
                          <a:latin typeface="+mn-lt"/>
                        </a:rPr>
                        <a:t>2020/21</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239713360"/>
                  </a:ext>
                </a:extLst>
              </a:tr>
              <a:tr h="210568">
                <a:tc>
                  <a:txBody>
                    <a:bodyPr/>
                    <a:lstStyle/>
                    <a:p>
                      <a:pPr algn="l" fontAlgn="b"/>
                      <a:r>
                        <a:rPr lang="en-US" sz="1600" b="1" i="0" u="none" strike="noStrike">
                          <a:solidFill>
                            <a:srgbClr val="000000"/>
                          </a:solidFill>
                          <a:effectLst/>
                          <a:latin typeface="+mn-lt"/>
                        </a:rPr>
                        <a:t>Thembalethu Development</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mn-lt"/>
                        </a:rPr>
                        <a:t>              48,538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600" b="1" i="0" u="none" strike="noStrike">
                          <a:solidFill>
                            <a:srgbClr val="000000"/>
                          </a:solidFill>
                          <a:effectLst/>
                          <a:latin typeface="+mn-lt"/>
                        </a:rPr>
                        <a:t>            46,300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l" fontAlgn="b"/>
                      <a:r>
                        <a:rPr lang="en-US" sz="1600" b="1" i="0" u="none" strike="noStrike">
                          <a:solidFill>
                            <a:srgbClr val="000000"/>
                          </a:solidFill>
                          <a:effectLst/>
                          <a:latin typeface="+mn-lt"/>
                        </a:rPr>
                        <a:t>             46,150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912412749"/>
                  </a:ext>
                </a:extLst>
              </a:tr>
              <a:tr h="210568">
                <a:tc>
                  <a:txBody>
                    <a:bodyPr/>
                    <a:lstStyle/>
                    <a:p>
                      <a:pPr algn="l" fontAlgn="b"/>
                      <a:r>
                        <a:rPr lang="en-US" sz="1600" b="1" i="0" u="none" strike="noStrike">
                          <a:solidFill>
                            <a:srgbClr val="000000"/>
                          </a:solidFill>
                          <a:effectLst/>
                          <a:latin typeface="+mn-lt"/>
                        </a:rPr>
                        <a:t>Insika Foundation</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mn-lt"/>
                        </a:rPr>
                        <a:t>              43,511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600" b="1" i="0" u="none" strike="noStrike">
                          <a:solidFill>
                            <a:srgbClr val="000000"/>
                          </a:solidFill>
                          <a:effectLst/>
                          <a:latin typeface="+mn-lt"/>
                        </a:rPr>
                        <a:t>            43,650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l" fontAlgn="b"/>
                      <a:r>
                        <a:rPr lang="en-US" sz="1600" b="1" i="0" u="none" strike="noStrike">
                          <a:solidFill>
                            <a:srgbClr val="000000"/>
                          </a:solidFill>
                          <a:effectLst/>
                          <a:latin typeface="+mn-lt"/>
                        </a:rPr>
                        <a:t>             43,572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668969614"/>
                  </a:ext>
                </a:extLst>
              </a:tr>
              <a:tr h="210568">
                <a:tc>
                  <a:txBody>
                    <a:bodyPr/>
                    <a:lstStyle/>
                    <a:p>
                      <a:pPr algn="l" fontAlgn="b"/>
                      <a:r>
                        <a:rPr lang="en-US" sz="1600" b="1" i="0" u="none" strike="noStrike">
                          <a:solidFill>
                            <a:srgbClr val="000000"/>
                          </a:solidFill>
                          <a:effectLst/>
                          <a:latin typeface="+mn-lt"/>
                        </a:rPr>
                        <a:t>Joubert Park</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mn-lt"/>
                        </a:rPr>
                        <a:t>              27,050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600" b="1" i="0" u="none" strike="noStrike">
                          <a:solidFill>
                            <a:srgbClr val="000000"/>
                          </a:solidFill>
                          <a:effectLst/>
                          <a:latin typeface="+mn-lt"/>
                        </a:rPr>
                        <a:t>            30,865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l" fontAlgn="b"/>
                      <a:r>
                        <a:rPr lang="en-US" sz="1600" b="1" i="0" u="none" strike="noStrike">
                          <a:solidFill>
                            <a:srgbClr val="000000"/>
                          </a:solidFill>
                          <a:effectLst/>
                          <a:latin typeface="+mn-lt"/>
                        </a:rPr>
                        <a:t>             32,150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730255949"/>
                  </a:ext>
                </a:extLst>
              </a:tr>
              <a:tr h="295983">
                <a:tc>
                  <a:txBody>
                    <a:bodyPr/>
                    <a:lstStyle/>
                    <a:p>
                      <a:pPr algn="l" fontAlgn="b"/>
                      <a:r>
                        <a:rPr lang="en-US" sz="1600" b="1" i="0" u="none" strike="noStrike">
                          <a:solidFill>
                            <a:srgbClr val="000000"/>
                          </a:solidFill>
                          <a:effectLst/>
                          <a:latin typeface="+mn-lt"/>
                        </a:rPr>
                        <a:t>Seboka Training and Support Network</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mn-lt"/>
                        </a:rPr>
                        <a:t>              24,450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600" b="1" i="0" u="none" strike="noStrike">
                          <a:solidFill>
                            <a:srgbClr val="000000"/>
                          </a:solidFill>
                          <a:effectLst/>
                          <a:latin typeface="+mn-lt"/>
                        </a:rPr>
                        <a:t>            24,550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l" fontAlgn="b"/>
                      <a:r>
                        <a:rPr lang="en-US" sz="1600" b="1" i="0" u="none" strike="noStrike">
                          <a:solidFill>
                            <a:srgbClr val="000000"/>
                          </a:solidFill>
                          <a:effectLst/>
                          <a:latin typeface="+mn-lt"/>
                        </a:rPr>
                        <a:t>             24,550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454573754"/>
                  </a:ext>
                </a:extLst>
              </a:tr>
              <a:tr h="210568">
                <a:tc>
                  <a:txBody>
                    <a:bodyPr/>
                    <a:lstStyle/>
                    <a:p>
                      <a:pPr algn="l" fontAlgn="b"/>
                      <a:r>
                        <a:rPr lang="en-US" sz="1600" b="1" i="0" u="none" strike="noStrike">
                          <a:solidFill>
                            <a:srgbClr val="000000"/>
                          </a:solidFill>
                          <a:effectLst/>
                          <a:latin typeface="+mn-lt"/>
                        </a:rPr>
                        <a:t>South African Youth Movement</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mn-lt"/>
                        </a:rPr>
                        <a:t>              23,200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600" b="1" i="0" u="none" strike="noStrike">
                          <a:solidFill>
                            <a:srgbClr val="000000"/>
                          </a:solidFill>
                          <a:effectLst/>
                          <a:latin typeface="+mn-lt"/>
                        </a:rPr>
                        <a:t>            32,500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l" fontAlgn="b"/>
                      <a:r>
                        <a:rPr lang="en-US" sz="1600" b="1" i="0" u="none" strike="noStrike">
                          <a:solidFill>
                            <a:srgbClr val="000000"/>
                          </a:solidFill>
                          <a:effectLst/>
                          <a:latin typeface="+mn-lt"/>
                        </a:rPr>
                        <a:t>             33,056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95619393"/>
                  </a:ext>
                </a:extLst>
              </a:tr>
              <a:tr h="210568">
                <a:tc>
                  <a:txBody>
                    <a:bodyPr/>
                    <a:lstStyle/>
                    <a:p>
                      <a:pPr algn="l" fontAlgn="b"/>
                      <a:r>
                        <a:rPr lang="en-US" sz="1600" b="1" i="0" u="none" strike="noStrike">
                          <a:solidFill>
                            <a:srgbClr val="000000"/>
                          </a:solidFill>
                          <a:effectLst/>
                          <a:latin typeface="+mn-lt"/>
                        </a:rPr>
                        <a:t>3L Development</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mn-lt"/>
                        </a:rPr>
                        <a:t>              21,900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600" b="1" i="0" u="none" strike="noStrike">
                          <a:solidFill>
                            <a:srgbClr val="000000"/>
                          </a:solidFill>
                          <a:effectLst/>
                          <a:latin typeface="+mn-lt"/>
                        </a:rPr>
                        <a:t>            21,900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l" fontAlgn="b"/>
                      <a:r>
                        <a:rPr lang="en-US" sz="1600" b="1" i="0" u="none" strike="noStrike">
                          <a:solidFill>
                            <a:srgbClr val="000000"/>
                          </a:solidFill>
                          <a:effectLst/>
                          <a:latin typeface="+mn-lt"/>
                        </a:rPr>
                        <a:t>             21,900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248277899"/>
                  </a:ext>
                </a:extLst>
              </a:tr>
              <a:tr h="210568">
                <a:tc>
                  <a:txBody>
                    <a:bodyPr/>
                    <a:lstStyle/>
                    <a:p>
                      <a:pPr algn="l" fontAlgn="b"/>
                      <a:r>
                        <a:rPr lang="en-US" sz="1600" b="1" i="0" u="none" strike="noStrike">
                          <a:solidFill>
                            <a:srgbClr val="000000"/>
                          </a:solidFill>
                          <a:effectLst/>
                          <a:latin typeface="+mn-lt"/>
                        </a:rPr>
                        <a:t>Beulah Africa</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mn-lt"/>
                        </a:rPr>
                        <a:t>              20,900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600" b="1" i="0" u="none" strike="noStrike">
                          <a:solidFill>
                            <a:srgbClr val="000000"/>
                          </a:solidFill>
                          <a:effectLst/>
                          <a:latin typeface="+mn-lt"/>
                        </a:rPr>
                        <a:t>            20,900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l" fontAlgn="b"/>
                      <a:r>
                        <a:rPr lang="en-US" sz="1600" b="1" i="0" u="none" strike="noStrike">
                          <a:solidFill>
                            <a:srgbClr val="000000"/>
                          </a:solidFill>
                          <a:effectLst/>
                          <a:latin typeface="+mn-lt"/>
                        </a:rPr>
                        <a:t>             20,900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485007631"/>
                  </a:ext>
                </a:extLst>
              </a:tr>
              <a:tr h="210568">
                <a:tc>
                  <a:txBody>
                    <a:bodyPr/>
                    <a:lstStyle/>
                    <a:p>
                      <a:pPr algn="l" fontAlgn="b"/>
                      <a:r>
                        <a:rPr lang="en-US" sz="1600" b="1" i="0" u="none" strike="noStrike" dirty="0" err="1">
                          <a:solidFill>
                            <a:srgbClr val="FF0000"/>
                          </a:solidFill>
                          <a:effectLst/>
                          <a:latin typeface="+mn-lt"/>
                        </a:rPr>
                        <a:t>NPO</a:t>
                      </a:r>
                      <a:r>
                        <a:rPr lang="en-US" sz="1600" b="1" i="0" u="none" strike="noStrike" dirty="0">
                          <a:solidFill>
                            <a:srgbClr val="FF0000"/>
                          </a:solidFill>
                          <a:effectLst/>
                          <a:latin typeface="+mn-lt"/>
                        </a:rPr>
                        <a:t> </a:t>
                      </a:r>
                      <a:r>
                        <a:rPr lang="en-US" sz="1600" b="1" i="0" u="none" strike="noStrike" dirty="0" err="1">
                          <a:solidFill>
                            <a:srgbClr val="FF0000"/>
                          </a:solidFill>
                          <a:effectLst/>
                          <a:latin typeface="+mn-lt"/>
                        </a:rPr>
                        <a:t>Iketsetse</a:t>
                      </a:r>
                      <a:endParaRPr lang="en-US" sz="1600" b="1" i="0" u="none" strike="noStrike" dirty="0">
                        <a:solidFill>
                          <a:srgbClr val="FF0000"/>
                        </a:solidFill>
                        <a:effectLst/>
                        <a:latin typeface="+mn-lt"/>
                      </a:endParaRP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mn-lt"/>
                        </a:rPr>
                        <a:t>              19,500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600" b="1" i="0" u="none" strike="noStrike">
                          <a:solidFill>
                            <a:srgbClr val="000000"/>
                          </a:solidFill>
                          <a:effectLst/>
                          <a:latin typeface="+mn-lt"/>
                        </a:rPr>
                        <a:t>            19,500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l" fontAlgn="b"/>
                      <a:r>
                        <a:rPr lang="en-US" sz="1600" b="1" i="0" u="none" strike="noStrike">
                          <a:solidFill>
                            <a:srgbClr val="000000"/>
                          </a:solidFill>
                          <a:effectLst/>
                          <a:latin typeface="+mn-lt"/>
                        </a:rPr>
                        <a:t>             20,840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005823871"/>
                  </a:ext>
                </a:extLst>
              </a:tr>
              <a:tr h="210568">
                <a:tc>
                  <a:txBody>
                    <a:bodyPr/>
                    <a:lstStyle/>
                    <a:p>
                      <a:pPr algn="l" fontAlgn="b"/>
                      <a:r>
                        <a:rPr lang="en-US" sz="1600" b="1" i="0" u="none" strike="noStrike" dirty="0">
                          <a:solidFill>
                            <a:srgbClr val="000000"/>
                          </a:solidFill>
                          <a:effectLst/>
                          <a:latin typeface="+mn-lt"/>
                        </a:rPr>
                        <a:t>AIDS Foundation</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dirty="0">
                          <a:solidFill>
                            <a:srgbClr val="000000"/>
                          </a:solidFill>
                          <a:effectLst/>
                          <a:latin typeface="+mn-lt"/>
                        </a:rPr>
                        <a:t>                8,904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600" b="1" i="0" u="none" strike="noStrike">
                          <a:solidFill>
                            <a:srgbClr val="000000"/>
                          </a:solidFill>
                          <a:effectLst/>
                          <a:latin typeface="+mn-lt"/>
                        </a:rPr>
                        <a:t>              8,900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l" fontAlgn="b"/>
                      <a:r>
                        <a:rPr lang="en-US" sz="1600" b="1" i="0" u="none" strike="noStrike">
                          <a:solidFill>
                            <a:srgbClr val="000000"/>
                          </a:solidFill>
                          <a:effectLst/>
                          <a:latin typeface="+mn-lt"/>
                        </a:rPr>
                        <a:t>               8,900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238828678"/>
                  </a:ext>
                </a:extLst>
              </a:tr>
              <a:tr h="210568">
                <a:tc>
                  <a:txBody>
                    <a:bodyPr/>
                    <a:lstStyle/>
                    <a:p>
                      <a:pPr algn="l" fontAlgn="b"/>
                      <a:r>
                        <a:rPr lang="en-US" sz="1600" b="1" i="0" u="none" strike="noStrike">
                          <a:solidFill>
                            <a:srgbClr val="FF0000"/>
                          </a:solidFill>
                          <a:effectLst/>
                          <a:latin typeface="+mn-lt"/>
                        </a:rPr>
                        <a:t>Icembe Foundation</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mn-lt"/>
                        </a:rPr>
                        <a:t>                9,200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600" b="1" i="0" u="none" strike="noStrike">
                          <a:solidFill>
                            <a:srgbClr val="000000"/>
                          </a:solidFill>
                          <a:effectLst/>
                          <a:latin typeface="+mn-lt"/>
                        </a:rPr>
                        <a:t>                    -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l" fontAlgn="b"/>
                      <a:r>
                        <a:rPr lang="en-US" sz="1600" b="1" i="0" u="none" strike="noStrike">
                          <a:solidFill>
                            <a:srgbClr val="000000"/>
                          </a:solidFill>
                          <a:effectLst/>
                          <a:latin typeface="+mn-lt"/>
                        </a:rPr>
                        <a:t>                    -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636181390"/>
                  </a:ext>
                </a:extLst>
              </a:tr>
              <a:tr h="210568">
                <a:tc>
                  <a:txBody>
                    <a:bodyPr/>
                    <a:lstStyle/>
                    <a:p>
                      <a:pPr algn="l" fontAlgn="b"/>
                      <a:r>
                        <a:rPr lang="en-US" sz="1600" b="1" i="0" u="none" strike="noStrike" dirty="0">
                          <a:solidFill>
                            <a:srgbClr val="FF0000"/>
                          </a:solidFill>
                          <a:effectLst/>
                          <a:latin typeface="+mn-lt"/>
                        </a:rPr>
                        <a:t>Out the Box</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mn-lt"/>
                        </a:rPr>
                        <a:t>                4,750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600" b="1" i="0" u="none" strike="noStrike">
                          <a:solidFill>
                            <a:srgbClr val="000000"/>
                          </a:solidFill>
                          <a:effectLst/>
                          <a:latin typeface="+mn-lt"/>
                        </a:rPr>
                        <a:t>                    -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l" fontAlgn="b"/>
                      <a:r>
                        <a:rPr lang="en-US" sz="1600" b="1" i="0" u="none" strike="noStrike">
                          <a:solidFill>
                            <a:srgbClr val="000000"/>
                          </a:solidFill>
                          <a:effectLst/>
                          <a:latin typeface="+mn-lt"/>
                        </a:rPr>
                        <a:t>                    -   </a:t>
                      </a:r>
                    </a:p>
                  </a:txBody>
                  <a:tcPr marL="7779" marR="7779" marT="777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16985153"/>
                  </a:ext>
                </a:extLst>
              </a:tr>
              <a:tr h="210568">
                <a:tc>
                  <a:txBody>
                    <a:bodyPr/>
                    <a:lstStyle/>
                    <a:p>
                      <a:pPr algn="l" fontAlgn="b"/>
                      <a:r>
                        <a:rPr lang="en-US" sz="1600" b="1" i="0" u="none" strike="noStrike">
                          <a:solidFill>
                            <a:srgbClr val="000000"/>
                          </a:solidFill>
                          <a:effectLst/>
                          <a:latin typeface="+mn-lt"/>
                        </a:rPr>
                        <a:t>Total</a:t>
                      </a:r>
                    </a:p>
                  </a:txBody>
                  <a:tcPr marL="7779" marR="7779" marT="777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600" b="1" i="0" u="none" strike="noStrike">
                          <a:solidFill>
                            <a:srgbClr val="000000"/>
                          </a:solidFill>
                          <a:effectLst/>
                          <a:latin typeface="+mn-lt"/>
                        </a:rPr>
                        <a:t>            251,903 </a:t>
                      </a:r>
                    </a:p>
                  </a:txBody>
                  <a:tcPr marL="7779" marR="7779" marT="7779"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000"/>
                    </a:solidFill>
                  </a:tcPr>
                </a:tc>
                <a:tc>
                  <a:txBody>
                    <a:bodyPr/>
                    <a:lstStyle/>
                    <a:p>
                      <a:pPr algn="l" fontAlgn="b"/>
                      <a:r>
                        <a:rPr lang="en-US" sz="1600" b="1" i="0" u="none" strike="noStrike">
                          <a:solidFill>
                            <a:srgbClr val="000000"/>
                          </a:solidFill>
                          <a:effectLst/>
                          <a:latin typeface="+mn-lt"/>
                        </a:rPr>
                        <a:t>          249,065 </a:t>
                      </a:r>
                    </a:p>
                  </a:txBody>
                  <a:tcPr marL="7779" marR="7779" marT="7779"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A5A5A5"/>
                    </a:solidFill>
                  </a:tcPr>
                </a:tc>
                <a:tc>
                  <a:txBody>
                    <a:bodyPr/>
                    <a:lstStyle/>
                    <a:p>
                      <a:pPr algn="l" fontAlgn="b"/>
                      <a:r>
                        <a:rPr lang="en-US" sz="1600" b="1" i="0" u="none" strike="noStrike" dirty="0">
                          <a:solidFill>
                            <a:srgbClr val="000000"/>
                          </a:solidFill>
                          <a:effectLst/>
                          <a:latin typeface="+mn-lt"/>
                        </a:rPr>
                        <a:t>           252,018 </a:t>
                      </a:r>
                    </a:p>
                  </a:txBody>
                  <a:tcPr marL="7779" marR="7779" marT="7779"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628057887"/>
                  </a:ext>
                </a:extLst>
              </a:tr>
            </a:tbl>
          </a:graphicData>
        </a:graphic>
      </p:graphicFrame>
    </p:spTree>
    <p:extLst>
      <p:ext uri="{BB962C8B-B14F-4D97-AF65-F5344CB8AC3E}">
        <p14:creationId xmlns:p14="http://schemas.microsoft.com/office/powerpoint/2010/main" val="747964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E3436-F657-46C9-A3D2-64303751CBF1}"/>
              </a:ext>
            </a:extLst>
          </p:cNvPr>
          <p:cNvSpPr>
            <a:spLocks noGrp="1"/>
          </p:cNvSpPr>
          <p:nvPr>
            <p:ph type="title"/>
          </p:nvPr>
        </p:nvSpPr>
        <p:spPr>
          <a:xfrm>
            <a:off x="731520" y="173460"/>
            <a:ext cx="10753344" cy="642517"/>
          </a:xfrm>
        </p:spPr>
        <p:txBody>
          <a:bodyPr/>
          <a:lstStyle/>
          <a:p>
            <a:pPr algn="l"/>
            <a:r>
              <a:rPr lang="en-US" b="1" dirty="0"/>
              <a:t>Current suspense account status per </a:t>
            </a:r>
            <a:r>
              <a:rPr lang="en-US" b="1" dirty="0" err="1"/>
              <a:t>npo</a:t>
            </a:r>
            <a:endParaRPr lang="en-US" b="1" dirty="0"/>
          </a:p>
        </p:txBody>
      </p:sp>
      <p:graphicFrame>
        <p:nvGraphicFramePr>
          <p:cNvPr id="7" name="Content Placeholder 6">
            <a:extLst>
              <a:ext uri="{FF2B5EF4-FFF2-40B4-BE49-F238E27FC236}">
                <a16:creationId xmlns:a16="http://schemas.microsoft.com/office/drawing/2014/main" id="{CF933485-C3D3-44CA-B09B-C4DA35E8656D}"/>
              </a:ext>
            </a:extLst>
          </p:cNvPr>
          <p:cNvGraphicFramePr>
            <a:graphicFrameLocks noGrp="1"/>
          </p:cNvGraphicFramePr>
          <p:nvPr>
            <p:ph sz="half" idx="2"/>
            <p:extLst>
              <p:ext uri="{D42A27DB-BD31-4B8C-83A1-F6EECF244321}">
                <p14:modId xmlns:p14="http://schemas.microsoft.com/office/powerpoint/2010/main" val="4115449975"/>
              </p:ext>
            </p:extLst>
          </p:nvPr>
        </p:nvGraphicFramePr>
        <p:xfrm>
          <a:off x="856487" y="998902"/>
          <a:ext cx="10479025" cy="4763293"/>
        </p:xfrm>
        <a:graphic>
          <a:graphicData uri="http://schemas.openxmlformats.org/drawingml/2006/table">
            <a:tbl>
              <a:tblPr firstRow="1" firstCol="1" bandRow="1">
                <a:tableStyleId>{5C22544A-7EE6-4342-B048-85BDC9FD1C3A}</a:tableStyleId>
              </a:tblPr>
              <a:tblGrid>
                <a:gridCol w="4028104">
                  <a:extLst>
                    <a:ext uri="{9D8B030D-6E8A-4147-A177-3AD203B41FA5}">
                      <a16:colId xmlns:a16="http://schemas.microsoft.com/office/drawing/2014/main" val="3098828274"/>
                    </a:ext>
                  </a:extLst>
                </a:gridCol>
                <a:gridCol w="2150307">
                  <a:extLst>
                    <a:ext uri="{9D8B030D-6E8A-4147-A177-3AD203B41FA5}">
                      <a16:colId xmlns:a16="http://schemas.microsoft.com/office/drawing/2014/main" val="290825003"/>
                    </a:ext>
                  </a:extLst>
                </a:gridCol>
                <a:gridCol w="2150307">
                  <a:extLst>
                    <a:ext uri="{9D8B030D-6E8A-4147-A177-3AD203B41FA5}">
                      <a16:colId xmlns:a16="http://schemas.microsoft.com/office/drawing/2014/main" val="3773968524"/>
                    </a:ext>
                  </a:extLst>
                </a:gridCol>
                <a:gridCol w="2150307">
                  <a:extLst>
                    <a:ext uri="{9D8B030D-6E8A-4147-A177-3AD203B41FA5}">
                      <a16:colId xmlns:a16="http://schemas.microsoft.com/office/drawing/2014/main" val="205012646"/>
                    </a:ext>
                  </a:extLst>
                </a:gridCol>
              </a:tblGrid>
              <a:tr h="282001">
                <a:tc gridSpan="4">
                  <a:txBody>
                    <a:bodyPr/>
                    <a:lstStyle/>
                    <a:p>
                      <a:pPr marL="0" marR="0" algn="l">
                        <a:spcBef>
                          <a:spcPts val="0"/>
                        </a:spcBef>
                        <a:spcAft>
                          <a:spcPts val="0"/>
                        </a:spcAft>
                      </a:pPr>
                      <a:r>
                        <a:rPr lang="en-US" sz="1800" dirty="0">
                          <a:effectLst/>
                          <a:latin typeface="+mn-lt"/>
                        </a:rPr>
                        <a:t>REVISED SUSP ACCOUNT BALANCE (Original 3-year contract)</a:t>
                      </a:r>
                      <a:endParaRPr lang="en-US" sz="1800" dirty="0">
                        <a:effectLst/>
                        <a:latin typeface="+mn-lt"/>
                        <a:ea typeface="Calibri" panose="020F0502020204030204" pitchFamily="34" charset="0"/>
                      </a:endParaRPr>
                    </a:p>
                  </a:txBody>
                  <a:tcPr marL="65061" marR="65061"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19157416"/>
                  </a:ext>
                </a:extLst>
              </a:tr>
              <a:tr h="564002">
                <a:tc>
                  <a:txBody>
                    <a:bodyPr/>
                    <a:lstStyle/>
                    <a:p>
                      <a:pPr marL="0" marR="0">
                        <a:spcBef>
                          <a:spcPts val="0"/>
                        </a:spcBef>
                        <a:spcAft>
                          <a:spcPts val="0"/>
                        </a:spcAft>
                      </a:pPr>
                      <a:r>
                        <a:rPr lang="en-US" sz="1800" b="1" dirty="0">
                          <a:effectLst/>
                          <a:latin typeface="+mn-lt"/>
                        </a:rPr>
                        <a:t>NPO</a:t>
                      </a:r>
                      <a:endParaRPr lang="en-US" sz="1800" b="1" dirty="0">
                        <a:effectLst/>
                        <a:latin typeface="+mn-lt"/>
                        <a:ea typeface="Calibri" panose="020F0502020204030204" pitchFamily="34" charset="0"/>
                      </a:endParaRPr>
                    </a:p>
                  </a:txBody>
                  <a:tcPr marL="65061" marR="65061" marT="0" marB="0"/>
                </a:tc>
                <a:tc>
                  <a:txBody>
                    <a:bodyPr/>
                    <a:lstStyle/>
                    <a:p>
                      <a:pPr marL="0" marR="0" algn="ctr">
                        <a:spcBef>
                          <a:spcPts val="0"/>
                        </a:spcBef>
                        <a:spcAft>
                          <a:spcPts val="0"/>
                        </a:spcAft>
                      </a:pPr>
                      <a:r>
                        <a:rPr lang="en-US" sz="1800" b="1" dirty="0">
                          <a:effectLst/>
                          <a:latin typeface="+mn-lt"/>
                        </a:rPr>
                        <a:t>Actual Suspense as at 31 March 2021</a:t>
                      </a:r>
                      <a:endParaRPr lang="en-US" sz="1800" b="1" dirty="0">
                        <a:effectLst/>
                        <a:latin typeface="+mn-lt"/>
                        <a:ea typeface="Calibri" panose="020F0502020204030204" pitchFamily="34" charset="0"/>
                      </a:endParaRPr>
                    </a:p>
                  </a:txBody>
                  <a:tcPr marL="65061" marR="65061" marT="0" marB="0"/>
                </a:tc>
                <a:tc>
                  <a:txBody>
                    <a:bodyPr/>
                    <a:lstStyle/>
                    <a:p>
                      <a:pPr marL="0" marR="0" algn="ctr">
                        <a:spcBef>
                          <a:spcPts val="0"/>
                        </a:spcBef>
                        <a:spcAft>
                          <a:spcPts val="0"/>
                        </a:spcAft>
                      </a:pPr>
                      <a:r>
                        <a:rPr lang="en-US" sz="1800" b="1" dirty="0">
                          <a:effectLst/>
                          <a:latin typeface="+mn-lt"/>
                        </a:rPr>
                        <a:t>Add Disallowed (Duplicate Invoices)</a:t>
                      </a:r>
                      <a:endParaRPr lang="en-US" sz="1800" b="1" dirty="0">
                        <a:effectLst/>
                        <a:latin typeface="+mn-lt"/>
                        <a:ea typeface="Calibri" panose="020F0502020204030204" pitchFamily="34" charset="0"/>
                      </a:endParaRPr>
                    </a:p>
                  </a:txBody>
                  <a:tcPr marL="65061" marR="65061" marT="0" marB="0"/>
                </a:tc>
                <a:tc>
                  <a:txBody>
                    <a:bodyPr/>
                    <a:lstStyle/>
                    <a:p>
                      <a:pPr marL="0" marR="0" algn="ctr">
                        <a:spcBef>
                          <a:spcPts val="0"/>
                        </a:spcBef>
                        <a:spcAft>
                          <a:spcPts val="0"/>
                        </a:spcAft>
                      </a:pPr>
                      <a:r>
                        <a:rPr lang="en-US" sz="1800" b="1" dirty="0">
                          <a:effectLst/>
                          <a:latin typeface="+mn-lt"/>
                        </a:rPr>
                        <a:t>Corrected Suspense</a:t>
                      </a:r>
                      <a:endParaRPr lang="en-US" sz="1800" b="1" dirty="0">
                        <a:effectLst/>
                        <a:latin typeface="+mn-lt"/>
                        <a:ea typeface="Calibri" panose="020F0502020204030204" pitchFamily="34" charset="0"/>
                      </a:endParaRPr>
                    </a:p>
                  </a:txBody>
                  <a:tcPr marL="65061" marR="65061" marT="0" marB="0"/>
                </a:tc>
                <a:extLst>
                  <a:ext uri="{0D108BD9-81ED-4DB2-BD59-A6C34878D82A}">
                    <a16:rowId xmlns:a16="http://schemas.microsoft.com/office/drawing/2014/main" val="1307767292"/>
                  </a:ext>
                </a:extLst>
              </a:tr>
              <a:tr h="282001">
                <a:tc>
                  <a:txBody>
                    <a:bodyPr/>
                    <a:lstStyle/>
                    <a:p>
                      <a:pPr marL="0" marR="0">
                        <a:spcBef>
                          <a:spcPts val="0"/>
                        </a:spcBef>
                        <a:spcAft>
                          <a:spcPts val="0"/>
                        </a:spcAft>
                      </a:pPr>
                      <a:r>
                        <a:rPr lang="en-US" sz="1800" b="0" dirty="0" err="1">
                          <a:effectLst/>
                          <a:latin typeface="+mn-lt"/>
                        </a:rPr>
                        <a:t>Thembalethu</a:t>
                      </a:r>
                      <a:r>
                        <a:rPr lang="en-US" sz="1800" b="0" dirty="0">
                          <a:effectLst/>
                          <a:latin typeface="+mn-lt"/>
                        </a:rPr>
                        <a:t> Development</a:t>
                      </a:r>
                      <a:endParaRPr lang="en-US" sz="1800" b="0" dirty="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a:effectLst/>
                          <a:latin typeface="+mn-lt"/>
                        </a:rPr>
                        <a:t>(1 328 279.64) </a:t>
                      </a:r>
                      <a:endParaRPr lang="en-US" sz="180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dirty="0">
                          <a:effectLst/>
                          <a:latin typeface="+mn-lt"/>
                        </a:rPr>
                        <a:t>2 326 781.10 </a:t>
                      </a:r>
                      <a:endParaRPr lang="en-US" sz="1800" dirty="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a:effectLst/>
                          <a:latin typeface="+mn-lt"/>
                        </a:rPr>
                        <a:t>998 501.46 </a:t>
                      </a:r>
                      <a:endParaRPr lang="en-US" sz="1800">
                        <a:effectLst/>
                        <a:latin typeface="+mn-lt"/>
                        <a:ea typeface="Calibri" panose="020F0502020204030204" pitchFamily="34" charset="0"/>
                      </a:endParaRPr>
                    </a:p>
                  </a:txBody>
                  <a:tcPr marL="65061" marR="65061" marT="0" marB="0"/>
                </a:tc>
                <a:extLst>
                  <a:ext uri="{0D108BD9-81ED-4DB2-BD59-A6C34878D82A}">
                    <a16:rowId xmlns:a16="http://schemas.microsoft.com/office/drawing/2014/main" val="3225200012"/>
                  </a:ext>
                </a:extLst>
              </a:tr>
              <a:tr h="282001">
                <a:tc>
                  <a:txBody>
                    <a:bodyPr/>
                    <a:lstStyle/>
                    <a:p>
                      <a:pPr marL="0" marR="0">
                        <a:spcBef>
                          <a:spcPts val="0"/>
                        </a:spcBef>
                        <a:spcAft>
                          <a:spcPts val="0"/>
                        </a:spcAft>
                      </a:pPr>
                      <a:r>
                        <a:rPr lang="en-US" sz="1800" b="0" dirty="0" err="1">
                          <a:effectLst/>
                          <a:latin typeface="+mn-lt"/>
                        </a:rPr>
                        <a:t>Insika</a:t>
                      </a:r>
                      <a:r>
                        <a:rPr lang="en-US" sz="1800" b="0" dirty="0">
                          <a:effectLst/>
                          <a:latin typeface="+mn-lt"/>
                        </a:rPr>
                        <a:t> Foundation</a:t>
                      </a:r>
                      <a:endParaRPr lang="en-US" sz="1800" b="0" dirty="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a:effectLst/>
                          <a:latin typeface="+mn-lt"/>
                        </a:rPr>
                        <a:t>11 879 663.31 </a:t>
                      </a:r>
                      <a:endParaRPr lang="en-US" sz="180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a:effectLst/>
                          <a:latin typeface="+mn-lt"/>
                        </a:rPr>
                        <a:t>3 278 345.47 </a:t>
                      </a:r>
                      <a:endParaRPr lang="en-US" sz="180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a:effectLst/>
                          <a:latin typeface="+mn-lt"/>
                        </a:rPr>
                        <a:t>15 158 008.78 </a:t>
                      </a:r>
                      <a:endParaRPr lang="en-US" sz="1800">
                        <a:effectLst/>
                        <a:latin typeface="+mn-lt"/>
                        <a:ea typeface="Calibri" panose="020F0502020204030204" pitchFamily="34" charset="0"/>
                      </a:endParaRPr>
                    </a:p>
                  </a:txBody>
                  <a:tcPr marL="65061" marR="65061" marT="0" marB="0"/>
                </a:tc>
                <a:extLst>
                  <a:ext uri="{0D108BD9-81ED-4DB2-BD59-A6C34878D82A}">
                    <a16:rowId xmlns:a16="http://schemas.microsoft.com/office/drawing/2014/main" val="3191525990"/>
                  </a:ext>
                </a:extLst>
              </a:tr>
              <a:tr h="282001">
                <a:tc>
                  <a:txBody>
                    <a:bodyPr/>
                    <a:lstStyle/>
                    <a:p>
                      <a:pPr marL="0" marR="0">
                        <a:spcBef>
                          <a:spcPts val="0"/>
                        </a:spcBef>
                        <a:spcAft>
                          <a:spcPts val="0"/>
                        </a:spcAft>
                      </a:pPr>
                      <a:r>
                        <a:rPr lang="en-US" sz="1800" b="0">
                          <a:effectLst/>
                          <a:latin typeface="+mn-lt"/>
                        </a:rPr>
                        <a:t>Joubert Park Outreach Project</a:t>
                      </a:r>
                      <a:endParaRPr lang="en-US" sz="1800" b="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a:effectLst/>
                          <a:latin typeface="+mn-lt"/>
                        </a:rPr>
                        <a:t>(2 140 187.59) </a:t>
                      </a:r>
                      <a:endParaRPr lang="en-US" sz="180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dirty="0">
                          <a:effectLst/>
                          <a:latin typeface="+mn-lt"/>
                        </a:rPr>
                        <a:t>2 197 006.61 </a:t>
                      </a:r>
                      <a:endParaRPr lang="en-US" sz="1800" dirty="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a:effectLst/>
                          <a:latin typeface="+mn-lt"/>
                        </a:rPr>
                        <a:t>56 819.02 </a:t>
                      </a:r>
                      <a:endParaRPr lang="en-US" sz="1800">
                        <a:effectLst/>
                        <a:latin typeface="+mn-lt"/>
                        <a:ea typeface="Calibri" panose="020F0502020204030204" pitchFamily="34" charset="0"/>
                      </a:endParaRPr>
                    </a:p>
                  </a:txBody>
                  <a:tcPr marL="65061" marR="65061" marT="0" marB="0"/>
                </a:tc>
                <a:extLst>
                  <a:ext uri="{0D108BD9-81ED-4DB2-BD59-A6C34878D82A}">
                    <a16:rowId xmlns:a16="http://schemas.microsoft.com/office/drawing/2014/main" val="3035062389"/>
                  </a:ext>
                </a:extLst>
              </a:tr>
              <a:tr h="282001">
                <a:tc>
                  <a:txBody>
                    <a:bodyPr/>
                    <a:lstStyle/>
                    <a:p>
                      <a:pPr marL="0" marR="0">
                        <a:spcBef>
                          <a:spcPts val="0"/>
                        </a:spcBef>
                        <a:spcAft>
                          <a:spcPts val="0"/>
                        </a:spcAft>
                      </a:pPr>
                      <a:r>
                        <a:rPr lang="en-US" sz="1800" b="0" dirty="0" err="1">
                          <a:effectLst/>
                          <a:latin typeface="+mn-lt"/>
                        </a:rPr>
                        <a:t>Seboka</a:t>
                      </a:r>
                      <a:r>
                        <a:rPr lang="en-US" sz="1800" b="0" dirty="0">
                          <a:effectLst/>
                          <a:latin typeface="+mn-lt"/>
                        </a:rPr>
                        <a:t> Training and Network</a:t>
                      </a:r>
                      <a:endParaRPr lang="en-US" sz="1800" b="0" dirty="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a:effectLst/>
                          <a:latin typeface="+mn-lt"/>
                        </a:rPr>
                        <a:t>6 713 352.19 </a:t>
                      </a:r>
                      <a:endParaRPr lang="en-US" sz="180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dirty="0">
                          <a:effectLst/>
                          <a:latin typeface="+mn-lt"/>
                        </a:rPr>
                        <a:t>2 958 006.56 </a:t>
                      </a:r>
                      <a:endParaRPr lang="en-US" sz="1800" dirty="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a:effectLst/>
                          <a:latin typeface="+mn-lt"/>
                        </a:rPr>
                        <a:t>9 671 358.75 </a:t>
                      </a:r>
                      <a:endParaRPr lang="en-US" sz="1800">
                        <a:effectLst/>
                        <a:latin typeface="+mn-lt"/>
                        <a:ea typeface="Calibri" panose="020F0502020204030204" pitchFamily="34" charset="0"/>
                      </a:endParaRPr>
                    </a:p>
                  </a:txBody>
                  <a:tcPr marL="65061" marR="65061" marT="0" marB="0"/>
                </a:tc>
                <a:extLst>
                  <a:ext uri="{0D108BD9-81ED-4DB2-BD59-A6C34878D82A}">
                    <a16:rowId xmlns:a16="http://schemas.microsoft.com/office/drawing/2014/main" val="2477924882"/>
                  </a:ext>
                </a:extLst>
              </a:tr>
              <a:tr h="282001">
                <a:tc>
                  <a:txBody>
                    <a:bodyPr/>
                    <a:lstStyle/>
                    <a:p>
                      <a:pPr marL="0" marR="0">
                        <a:spcBef>
                          <a:spcPts val="0"/>
                        </a:spcBef>
                        <a:spcAft>
                          <a:spcPts val="0"/>
                        </a:spcAft>
                      </a:pPr>
                      <a:r>
                        <a:rPr lang="en-US" sz="1800" b="0">
                          <a:effectLst/>
                          <a:latin typeface="+mn-lt"/>
                        </a:rPr>
                        <a:t>3L Development</a:t>
                      </a:r>
                      <a:endParaRPr lang="en-US" sz="1800" b="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a:effectLst/>
                          <a:latin typeface="+mn-lt"/>
                        </a:rPr>
                        <a:t>(60 927.81) </a:t>
                      </a:r>
                      <a:endParaRPr lang="en-US" sz="180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dirty="0">
                          <a:effectLst/>
                          <a:latin typeface="+mn-lt"/>
                        </a:rPr>
                        <a:t>4 315 236.61 </a:t>
                      </a:r>
                      <a:endParaRPr lang="en-US" sz="1800" dirty="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a:effectLst/>
                          <a:latin typeface="+mn-lt"/>
                        </a:rPr>
                        <a:t>4 254 308.80 </a:t>
                      </a:r>
                      <a:endParaRPr lang="en-US" sz="1800">
                        <a:effectLst/>
                        <a:latin typeface="+mn-lt"/>
                        <a:ea typeface="Calibri" panose="020F0502020204030204" pitchFamily="34" charset="0"/>
                      </a:endParaRPr>
                    </a:p>
                  </a:txBody>
                  <a:tcPr marL="65061" marR="65061" marT="0" marB="0"/>
                </a:tc>
                <a:extLst>
                  <a:ext uri="{0D108BD9-81ED-4DB2-BD59-A6C34878D82A}">
                    <a16:rowId xmlns:a16="http://schemas.microsoft.com/office/drawing/2014/main" val="3797782703"/>
                  </a:ext>
                </a:extLst>
              </a:tr>
              <a:tr h="282001">
                <a:tc>
                  <a:txBody>
                    <a:bodyPr/>
                    <a:lstStyle/>
                    <a:p>
                      <a:pPr marL="0" marR="0">
                        <a:spcBef>
                          <a:spcPts val="0"/>
                        </a:spcBef>
                        <a:spcAft>
                          <a:spcPts val="0"/>
                        </a:spcAft>
                      </a:pPr>
                      <a:r>
                        <a:rPr lang="en-US" sz="1800" b="0">
                          <a:effectLst/>
                          <a:latin typeface="+mn-lt"/>
                        </a:rPr>
                        <a:t>South African Youth Movement</a:t>
                      </a:r>
                      <a:endParaRPr lang="en-US" sz="1800" b="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a:effectLst/>
                          <a:latin typeface="+mn-lt"/>
                        </a:rPr>
                        <a:t>29 352 613.41 </a:t>
                      </a:r>
                      <a:endParaRPr lang="en-US" sz="180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dirty="0">
                          <a:effectLst/>
                          <a:latin typeface="+mn-lt"/>
                        </a:rPr>
                        <a:t>-</a:t>
                      </a:r>
                      <a:endParaRPr lang="en-US" sz="1800" dirty="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a:effectLst/>
                          <a:latin typeface="+mn-lt"/>
                        </a:rPr>
                        <a:t>29 352 613.41 </a:t>
                      </a:r>
                      <a:endParaRPr lang="en-US" sz="1800">
                        <a:effectLst/>
                        <a:latin typeface="+mn-lt"/>
                        <a:ea typeface="Calibri" panose="020F0502020204030204" pitchFamily="34" charset="0"/>
                      </a:endParaRPr>
                    </a:p>
                  </a:txBody>
                  <a:tcPr marL="65061" marR="65061" marT="0" marB="0"/>
                </a:tc>
                <a:extLst>
                  <a:ext uri="{0D108BD9-81ED-4DB2-BD59-A6C34878D82A}">
                    <a16:rowId xmlns:a16="http://schemas.microsoft.com/office/drawing/2014/main" val="1486685941"/>
                  </a:ext>
                </a:extLst>
              </a:tr>
              <a:tr h="282001">
                <a:tc>
                  <a:txBody>
                    <a:bodyPr/>
                    <a:lstStyle/>
                    <a:p>
                      <a:pPr marL="0" marR="0">
                        <a:spcBef>
                          <a:spcPts val="0"/>
                        </a:spcBef>
                        <a:spcAft>
                          <a:spcPts val="0"/>
                        </a:spcAft>
                      </a:pPr>
                      <a:r>
                        <a:rPr lang="en-US" sz="1800" b="0" dirty="0" err="1">
                          <a:effectLst/>
                          <a:latin typeface="+mn-lt"/>
                        </a:rPr>
                        <a:t>Beaulah</a:t>
                      </a:r>
                      <a:r>
                        <a:rPr lang="en-US" sz="1800" b="0" dirty="0">
                          <a:effectLst/>
                          <a:latin typeface="+mn-lt"/>
                        </a:rPr>
                        <a:t> Africa</a:t>
                      </a:r>
                      <a:endParaRPr lang="en-US" sz="1800" b="0" dirty="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a:effectLst/>
                          <a:latin typeface="+mn-lt"/>
                        </a:rPr>
                        <a:t>2 635 007.36 </a:t>
                      </a:r>
                      <a:endParaRPr lang="en-US" sz="180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dirty="0">
                          <a:effectLst/>
                          <a:latin typeface="+mn-lt"/>
                        </a:rPr>
                        <a:t>222 750.00 </a:t>
                      </a:r>
                      <a:endParaRPr lang="en-US" sz="1800" dirty="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a:effectLst/>
                          <a:latin typeface="+mn-lt"/>
                        </a:rPr>
                        <a:t>2 857 757.36 </a:t>
                      </a:r>
                      <a:endParaRPr lang="en-US" sz="1800">
                        <a:effectLst/>
                        <a:latin typeface="+mn-lt"/>
                        <a:ea typeface="Calibri" panose="020F0502020204030204" pitchFamily="34" charset="0"/>
                      </a:endParaRPr>
                    </a:p>
                  </a:txBody>
                  <a:tcPr marL="65061" marR="65061" marT="0" marB="0"/>
                </a:tc>
                <a:extLst>
                  <a:ext uri="{0D108BD9-81ED-4DB2-BD59-A6C34878D82A}">
                    <a16:rowId xmlns:a16="http://schemas.microsoft.com/office/drawing/2014/main" val="3226772571"/>
                  </a:ext>
                </a:extLst>
              </a:tr>
              <a:tr h="282001">
                <a:tc>
                  <a:txBody>
                    <a:bodyPr/>
                    <a:lstStyle/>
                    <a:p>
                      <a:pPr marL="0" marR="0">
                        <a:spcBef>
                          <a:spcPts val="0"/>
                        </a:spcBef>
                        <a:spcAft>
                          <a:spcPts val="0"/>
                        </a:spcAft>
                      </a:pPr>
                      <a:r>
                        <a:rPr lang="en-US" sz="1800" b="0" dirty="0" err="1">
                          <a:effectLst/>
                          <a:latin typeface="+mn-lt"/>
                        </a:rPr>
                        <a:t>NPO</a:t>
                      </a:r>
                      <a:r>
                        <a:rPr lang="en-US" sz="1800" b="0" dirty="0">
                          <a:effectLst/>
                          <a:latin typeface="+mn-lt"/>
                        </a:rPr>
                        <a:t> </a:t>
                      </a:r>
                      <a:r>
                        <a:rPr lang="en-US" sz="1800" b="0" dirty="0" err="1">
                          <a:effectLst/>
                          <a:latin typeface="+mn-lt"/>
                        </a:rPr>
                        <a:t>Iketsetse</a:t>
                      </a:r>
                      <a:r>
                        <a:rPr lang="en-US" sz="1800" b="0" dirty="0">
                          <a:effectLst/>
                          <a:latin typeface="+mn-lt"/>
                        </a:rPr>
                        <a:t> up to Q1 2020</a:t>
                      </a:r>
                      <a:endParaRPr lang="en-US" sz="1800" b="0" dirty="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a:effectLst/>
                          <a:latin typeface="+mn-lt"/>
                        </a:rPr>
                        <a:t>8 795 751.46 </a:t>
                      </a:r>
                      <a:endParaRPr lang="en-US" sz="180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a:effectLst/>
                          <a:latin typeface="+mn-lt"/>
                        </a:rPr>
                        <a:t>422 000.00 </a:t>
                      </a:r>
                      <a:endParaRPr lang="en-US" sz="180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a:effectLst/>
                          <a:latin typeface="+mn-lt"/>
                        </a:rPr>
                        <a:t>9 217 751.46 </a:t>
                      </a:r>
                      <a:endParaRPr lang="en-US" sz="1800">
                        <a:effectLst/>
                        <a:latin typeface="+mn-lt"/>
                        <a:ea typeface="Calibri" panose="020F0502020204030204" pitchFamily="34" charset="0"/>
                      </a:endParaRPr>
                    </a:p>
                  </a:txBody>
                  <a:tcPr marL="65061" marR="65061" marT="0" marB="0"/>
                </a:tc>
                <a:extLst>
                  <a:ext uri="{0D108BD9-81ED-4DB2-BD59-A6C34878D82A}">
                    <a16:rowId xmlns:a16="http://schemas.microsoft.com/office/drawing/2014/main" val="302331117"/>
                  </a:ext>
                </a:extLst>
              </a:tr>
              <a:tr h="282001">
                <a:tc>
                  <a:txBody>
                    <a:bodyPr/>
                    <a:lstStyle/>
                    <a:p>
                      <a:pPr marL="0" marR="0">
                        <a:spcBef>
                          <a:spcPts val="0"/>
                        </a:spcBef>
                        <a:spcAft>
                          <a:spcPts val="0"/>
                        </a:spcAft>
                      </a:pPr>
                      <a:r>
                        <a:rPr lang="en-US" sz="1800" b="0" dirty="0">
                          <a:effectLst/>
                          <a:latin typeface="+mn-lt"/>
                        </a:rPr>
                        <a:t>AIDS Foundation</a:t>
                      </a:r>
                      <a:endParaRPr lang="en-US" sz="1800" b="0" dirty="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a:effectLst/>
                          <a:latin typeface="+mn-lt"/>
                        </a:rPr>
                        <a:t>2 835 904.97 </a:t>
                      </a:r>
                      <a:endParaRPr lang="en-US" sz="180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dirty="0">
                          <a:effectLst/>
                          <a:latin typeface="+mn-lt"/>
                        </a:rPr>
                        <a:t>-</a:t>
                      </a:r>
                      <a:endParaRPr lang="en-US" sz="1800" dirty="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a:effectLst/>
                          <a:latin typeface="+mn-lt"/>
                        </a:rPr>
                        <a:t>2 835 904.97 </a:t>
                      </a:r>
                      <a:endParaRPr lang="en-US" sz="1800">
                        <a:effectLst/>
                        <a:latin typeface="+mn-lt"/>
                        <a:ea typeface="Calibri" panose="020F0502020204030204" pitchFamily="34" charset="0"/>
                      </a:endParaRPr>
                    </a:p>
                  </a:txBody>
                  <a:tcPr marL="65061" marR="65061" marT="0" marB="0"/>
                </a:tc>
                <a:extLst>
                  <a:ext uri="{0D108BD9-81ED-4DB2-BD59-A6C34878D82A}">
                    <a16:rowId xmlns:a16="http://schemas.microsoft.com/office/drawing/2014/main" val="378683202"/>
                  </a:ext>
                </a:extLst>
              </a:tr>
              <a:tr h="282001">
                <a:tc>
                  <a:txBody>
                    <a:bodyPr/>
                    <a:lstStyle/>
                    <a:p>
                      <a:pPr marL="0" marR="0">
                        <a:spcBef>
                          <a:spcPts val="0"/>
                        </a:spcBef>
                        <a:spcAft>
                          <a:spcPts val="0"/>
                        </a:spcAft>
                      </a:pPr>
                      <a:r>
                        <a:rPr lang="en-US" sz="1800" b="0" dirty="0" err="1">
                          <a:effectLst/>
                          <a:latin typeface="+mn-lt"/>
                        </a:rPr>
                        <a:t>Icembe</a:t>
                      </a:r>
                      <a:r>
                        <a:rPr lang="en-US" sz="1800" b="0" dirty="0">
                          <a:effectLst/>
                          <a:latin typeface="+mn-lt"/>
                        </a:rPr>
                        <a:t> Foundation up to Q1 2019</a:t>
                      </a:r>
                      <a:endParaRPr lang="en-US" sz="1800" b="0" dirty="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a:effectLst/>
                          <a:latin typeface="+mn-lt"/>
                        </a:rPr>
                        <a:t>2 722 730.59 </a:t>
                      </a:r>
                      <a:endParaRPr lang="en-US" sz="180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dirty="0">
                          <a:effectLst/>
                          <a:latin typeface="+mn-lt"/>
                        </a:rPr>
                        <a:t>-</a:t>
                      </a:r>
                      <a:endParaRPr lang="en-US" sz="1800" dirty="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a:effectLst/>
                          <a:latin typeface="+mn-lt"/>
                        </a:rPr>
                        <a:t>2 722 730.59 </a:t>
                      </a:r>
                      <a:endParaRPr lang="en-US" sz="1800">
                        <a:effectLst/>
                        <a:latin typeface="+mn-lt"/>
                        <a:ea typeface="Calibri" panose="020F0502020204030204" pitchFamily="34" charset="0"/>
                      </a:endParaRPr>
                    </a:p>
                  </a:txBody>
                  <a:tcPr marL="65061" marR="65061" marT="0" marB="0"/>
                </a:tc>
                <a:extLst>
                  <a:ext uri="{0D108BD9-81ED-4DB2-BD59-A6C34878D82A}">
                    <a16:rowId xmlns:a16="http://schemas.microsoft.com/office/drawing/2014/main" val="218097923"/>
                  </a:ext>
                </a:extLst>
              </a:tr>
              <a:tr h="282001">
                <a:tc>
                  <a:txBody>
                    <a:bodyPr/>
                    <a:lstStyle/>
                    <a:p>
                      <a:pPr marL="0" marR="0">
                        <a:spcBef>
                          <a:spcPts val="0"/>
                        </a:spcBef>
                        <a:spcAft>
                          <a:spcPts val="0"/>
                        </a:spcAft>
                      </a:pPr>
                      <a:r>
                        <a:rPr lang="en-US" sz="1800" b="0" dirty="0">
                          <a:effectLst/>
                          <a:latin typeface="+mn-lt"/>
                        </a:rPr>
                        <a:t>Out the Box up to Q1 2019</a:t>
                      </a:r>
                      <a:endParaRPr lang="en-US" sz="1800" b="0" dirty="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a:effectLst/>
                          <a:latin typeface="+mn-lt"/>
                        </a:rPr>
                        <a:t>1 901 611.10 </a:t>
                      </a:r>
                      <a:endParaRPr lang="en-US" sz="180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dirty="0">
                          <a:effectLst/>
                          <a:latin typeface="+mn-lt"/>
                        </a:rPr>
                        <a:t>-</a:t>
                      </a:r>
                      <a:endParaRPr lang="en-US" sz="1800" dirty="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a:effectLst/>
                          <a:latin typeface="+mn-lt"/>
                        </a:rPr>
                        <a:t>1 901 611.10 </a:t>
                      </a:r>
                      <a:endParaRPr lang="en-US" sz="1800">
                        <a:effectLst/>
                        <a:latin typeface="+mn-lt"/>
                        <a:ea typeface="Calibri" panose="020F0502020204030204" pitchFamily="34" charset="0"/>
                      </a:endParaRPr>
                    </a:p>
                  </a:txBody>
                  <a:tcPr marL="65061" marR="65061" marT="0" marB="0"/>
                </a:tc>
                <a:extLst>
                  <a:ext uri="{0D108BD9-81ED-4DB2-BD59-A6C34878D82A}">
                    <a16:rowId xmlns:a16="http://schemas.microsoft.com/office/drawing/2014/main" val="1350532250"/>
                  </a:ext>
                </a:extLst>
              </a:tr>
              <a:tr h="282001">
                <a:tc>
                  <a:txBody>
                    <a:bodyPr/>
                    <a:lstStyle/>
                    <a:p>
                      <a:pPr marL="0" marR="0">
                        <a:spcBef>
                          <a:spcPts val="0"/>
                        </a:spcBef>
                        <a:spcAft>
                          <a:spcPts val="0"/>
                        </a:spcAft>
                      </a:pPr>
                      <a:r>
                        <a:rPr lang="en-US" sz="1800">
                          <a:effectLst/>
                          <a:latin typeface="+mn-lt"/>
                        </a:rPr>
                        <a:t>TOTAL</a:t>
                      </a:r>
                      <a:endParaRPr lang="en-US" sz="180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b="1" dirty="0">
                          <a:effectLst/>
                          <a:latin typeface="+mn-lt"/>
                        </a:rPr>
                        <a:t>63 307 239.35 </a:t>
                      </a:r>
                      <a:endParaRPr lang="en-US" sz="1800" b="1" dirty="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b="1" dirty="0">
                          <a:effectLst/>
                          <a:latin typeface="+mn-lt"/>
                        </a:rPr>
                        <a:t>15 720 126.35 </a:t>
                      </a:r>
                      <a:endParaRPr lang="en-US" sz="1800" b="1" dirty="0">
                        <a:effectLst/>
                        <a:latin typeface="+mn-lt"/>
                        <a:ea typeface="Calibri" panose="020F0502020204030204" pitchFamily="34" charset="0"/>
                      </a:endParaRPr>
                    </a:p>
                  </a:txBody>
                  <a:tcPr marL="65061" marR="65061" marT="0" marB="0"/>
                </a:tc>
                <a:tc>
                  <a:txBody>
                    <a:bodyPr/>
                    <a:lstStyle/>
                    <a:p>
                      <a:pPr marL="0" marR="0" algn="r">
                        <a:spcBef>
                          <a:spcPts val="0"/>
                        </a:spcBef>
                        <a:spcAft>
                          <a:spcPts val="0"/>
                        </a:spcAft>
                      </a:pPr>
                      <a:r>
                        <a:rPr lang="en-US" sz="1800" b="1" dirty="0">
                          <a:effectLst/>
                          <a:latin typeface="+mn-lt"/>
                        </a:rPr>
                        <a:t>79 027 365.70 </a:t>
                      </a:r>
                      <a:endParaRPr lang="en-US" sz="1800" b="1" dirty="0">
                        <a:effectLst/>
                        <a:latin typeface="+mn-lt"/>
                        <a:ea typeface="Calibri" panose="020F0502020204030204" pitchFamily="34" charset="0"/>
                      </a:endParaRPr>
                    </a:p>
                  </a:txBody>
                  <a:tcPr marL="65061" marR="65061" marT="0" marB="0"/>
                </a:tc>
                <a:extLst>
                  <a:ext uri="{0D108BD9-81ED-4DB2-BD59-A6C34878D82A}">
                    <a16:rowId xmlns:a16="http://schemas.microsoft.com/office/drawing/2014/main" val="3931197290"/>
                  </a:ext>
                </a:extLst>
              </a:tr>
              <a:tr h="235000">
                <a:tc>
                  <a:txBody>
                    <a:bodyPr/>
                    <a:lstStyle/>
                    <a:p>
                      <a:endParaRPr lang="en-US" sz="1800">
                        <a:effectLst/>
                        <a:latin typeface="+mn-lt"/>
                      </a:endParaRPr>
                    </a:p>
                  </a:txBody>
                  <a:tcPr marL="65061" marR="65061" marT="0" marB="0"/>
                </a:tc>
                <a:tc>
                  <a:txBody>
                    <a:bodyPr/>
                    <a:lstStyle/>
                    <a:p>
                      <a:endParaRPr lang="en-US" sz="1800">
                        <a:effectLst/>
                        <a:latin typeface="+mn-lt"/>
                      </a:endParaRPr>
                    </a:p>
                  </a:txBody>
                  <a:tcPr marL="65061" marR="65061" marT="0" marB="0"/>
                </a:tc>
                <a:tc>
                  <a:txBody>
                    <a:bodyPr/>
                    <a:lstStyle/>
                    <a:p>
                      <a:endParaRPr lang="en-US" sz="1800">
                        <a:effectLst/>
                        <a:latin typeface="+mn-lt"/>
                      </a:endParaRPr>
                    </a:p>
                  </a:txBody>
                  <a:tcPr marL="65061" marR="65061" marT="0" marB="0"/>
                </a:tc>
                <a:tc>
                  <a:txBody>
                    <a:bodyPr/>
                    <a:lstStyle/>
                    <a:p>
                      <a:endParaRPr lang="en-US" sz="1800" dirty="0">
                        <a:effectLst/>
                        <a:latin typeface="+mn-lt"/>
                      </a:endParaRPr>
                    </a:p>
                  </a:txBody>
                  <a:tcPr marL="65061" marR="65061" marT="0" marB="0"/>
                </a:tc>
                <a:extLst>
                  <a:ext uri="{0D108BD9-81ED-4DB2-BD59-A6C34878D82A}">
                    <a16:rowId xmlns:a16="http://schemas.microsoft.com/office/drawing/2014/main" val="2680562088"/>
                  </a:ext>
                </a:extLst>
              </a:tr>
            </a:tbl>
          </a:graphicData>
        </a:graphic>
      </p:graphicFrame>
      <p:sp>
        <p:nvSpPr>
          <p:cNvPr id="8" name="Rectangle 1">
            <a:extLst>
              <a:ext uri="{FF2B5EF4-FFF2-40B4-BE49-F238E27FC236}">
                <a16:creationId xmlns:a16="http://schemas.microsoft.com/office/drawing/2014/main" id="{EEDAED0F-C81A-4BE4-91E8-F55D08EB51F5}"/>
              </a:ext>
            </a:extLst>
          </p:cNvPr>
          <p:cNvSpPr>
            <a:spLocks noChangeArrowheads="1"/>
          </p:cNvSpPr>
          <p:nvPr/>
        </p:nvSpPr>
        <p:spPr bwMode="auto">
          <a:xfrm>
            <a:off x="-3360509" y="0"/>
            <a:ext cx="1941949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944529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E3436-F657-46C9-A3D2-64303751CBF1}"/>
              </a:ext>
            </a:extLst>
          </p:cNvPr>
          <p:cNvSpPr>
            <a:spLocks noGrp="1"/>
          </p:cNvSpPr>
          <p:nvPr>
            <p:ph type="title"/>
          </p:nvPr>
        </p:nvSpPr>
        <p:spPr>
          <a:xfrm>
            <a:off x="731520" y="173460"/>
            <a:ext cx="10753344" cy="642517"/>
          </a:xfrm>
        </p:spPr>
        <p:txBody>
          <a:bodyPr/>
          <a:lstStyle/>
          <a:p>
            <a:pPr algn="l"/>
            <a:r>
              <a:rPr lang="en-US" b="1" dirty="0"/>
              <a:t>Current suspense account status per </a:t>
            </a:r>
            <a:r>
              <a:rPr lang="en-US" b="1" dirty="0" err="1"/>
              <a:t>npo</a:t>
            </a:r>
            <a:endParaRPr lang="en-US" b="1" dirty="0"/>
          </a:p>
        </p:txBody>
      </p:sp>
      <p:sp>
        <p:nvSpPr>
          <p:cNvPr id="8" name="Rectangle 1">
            <a:extLst>
              <a:ext uri="{FF2B5EF4-FFF2-40B4-BE49-F238E27FC236}">
                <a16:creationId xmlns:a16="http://schemas.microsoft.com/office/drawing/2014/main" id="{EEDAED0F-C81A-4BE4-91E8-F55D08EB51F5}"/>
              </a:ext>
            </a:extLst>
          </p:cNvPr>
          <p:cNvSpPr>
            <a:spLocks noChangeArrowheads="1"/>
          </p:cNvSpPr>
          <p:nvPr/>
        </p:nvSpPr>
        <p:spPr bwMode="auto">
          <a:xfrm>
            <a:off x="-3360509" y="0"/>
            <a:ext cx="1941949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Content Placeholder 4">
            <a:extLst>
              <a:ext uri="{FF2B5EF4-FFF2-40B4-BE49-F238E27FC236}">
                <a16:creationId xmlns:a16="http://schemas.microsoft.com/office/drawing/2014/main" id="{4E2C5F55-7ED1-4EF3-84E8-2C3AC144182F}"/>
              </a:ext>
            </a:extLst>
          </p:cNvPr>
          <p:cNvGraphicFramePr>
            <a:graphicFrameLocks noGrp="1"/>
          </p:cNvGraphicFramePr>
          <p:nvPr>
            <p:ph sz="half" idx="2"/>
            <p:extLst>
              <p:ext uri="{D42A27DB-BD31-4B8C-83A1-F6EECF244321}">
                <p14:modId xmlns:p14="http://schemas.microsoft.com/office/powerpoint/2010/main" val="3321530225"/>
              </p:ext>
            </p:extLst>
          </p:nvPr>
        </p:nvGraphicFramePr>
        <p:xfrm>
          <a:off x="854529" y="1137017"/>
          <a:ext cx="10484033" cy="4615190"/>
        </p:xfrm>
        <a:graphic>
          <a:graphicData uri="http://schemas.openxmlformats.org/drawingml/2006/table">
            <a:tbl>
              <a:tblPr firstRow="1" firstCol="1" bandRow="1">
                <a:tableStyleId>{5C22544A-7EE6-4342-B048-85BDC9FD1C3A}</a:tableStyleId>
              </a:tblPr>
              <a:tblGrid>
                <a:gridCol w="3917711">
                  <a:extLst>
                    <a:ext uri="{9D8B030D-6E8A-4147-A177-3AD203B41FA5}">
                      <a16:colId xmlns:a16="http://schemas.microsoft.com/office/drawing/2014/main" val="3289704799"/>
                    </a:ext>
                  </a:extLst>
                </a:gridCol>
                <a:gridCol w="2091375">
                  <a:extLst>
                    <a:ext uri="{9D8B030D-6E8A-4147-A177-3AD203B41FA5}">
                      <a16:colId xmlns:a16="http://schemas.microsoft.com/office/drawing/2014/main" val="4125337334"/>
                    </a:ext>
                  </a:extLst>
                </a:gridCol>
                <a:gridCol w="2091375">
                  <a:extLst>
                    <a:ext uri="{9D8B030D-6E8A-4147-A177-3AD203B41FA5}">
                      <a16:colId xmlns:a16="http://schemas.microsoft.com/office/drawing/2014/main" val="874693129"/>
                    </a:ext>
                  </a:extLst>
                </a:gridCol>
                <a:gridCol w="2383572">
                  <a:extLst>
                    <a:ext uri="{9D8B030D-6E8A-4147-A177-3AD203B41FA5}">
                      <a16:colId xmlns:a16="http://schemas.microsoft.com/office/drawing/2014/main" val="805074648"/>
                    </a:ext>
                  </a:extLst>
                </a:gridCol>
              </a:tblGrid>
              <a:tr h="291710">
                <a:tc gridSpan="4">
                  <a:txBody>
                    <a:bodyPr/>
                    <a:lstStyle/>
                    <a:p>
                      <a:pPr marL="0" marR="0" algn="l">
                        <a:spcBef>
                          <a:spcPts val="0"/>
                        </a:spcBef>
                        <a:spcAft>
                          <a:spcPts val="0"/>
                        </a:spcAft>
                      </a:pPr>
                      <a:r>
                        <a:rPr lang="en-US" sz="1800" dirty="0">
                          <a:effectLst/>
                        </a:rPr>
                        <a:t>REVISED SUSP ACCOUNT BALANCE (Original 3-year contract)</a:t>
                      </a:r>
                      <a:endParaRPr lang="en-US" sz="1800" dirty="0">
                        <a:effectLst/>
                        <a:latin typeface="Calibri" panose="020F0502020204030204" pitchFamily="34" charset="0"/>
                        <a:ea typeface="Calibri" panose="020F0502020204030204" pitchFamily="34" charset="0"/>
                      </a:endParaRPr>
                    </a:p>
                  </a:txBody>
                  <a:tcPr marL="61196" marR="61196"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68335087"/>
                  </a:ext>
                </a:extLst>
              </a:tr>
              <a:tr h="529803">
                <a:tc>
                  <a:txBody>
                    <a:bodyPr/>
                    <a:lstStyle/>
                    <a:p>
                      <a:pPr marL="0" marR="0">
                        <a:spcBef>
                          <a:spcPts val="0"/>
                        </a:spcBef>
                        <a:spcAft>
                          <a:spcPts val="0"/>
                        </a:spcAft>
                      </a:pPr>
                      <a:r>
                        <a:rPr lang="en-US" sz="1800" b="1" dirty="0">
                          <a:effectLst/>
                        </a:rPr>
                        <a:t>NPO</a:t>
                      </a:r>
                      <a:endParaRPr lang="en-US" sz="1800" b="1" dirty="0">
                        <a:effectLst/>
                        <a:latin typeface="Calibri" panose="020F0502020204030204" pitchFamily="34" charset="0"/>
                        <a:ea typeface="Calibri" panose="020F0502020204030204" pitchFamily="34" charset="0"/>
                      </a:endParaRPr>
                    </a:p>
                  </a:txBody>
                  <a:tcPr marL="61196" marR="61196" marT="0" marB="0"/>
                </a:tc>
                <a:tc>
                  <a:txBody>
                    <a:bodyPr/>
                    <a:lstStyle/>
                    <a:p>
                      <a:pPr marL="0" marR="0" algn="ctr">
                        <a:spcBef>
                          <a:spcPts val="0"/>
                        </a:spcBef>
                        <a:spcAft>
                          <a:spcPts val="0"/>
                        </a:spcAft>
                      </a:pPr>
                      <a:r>
                        <a:rPr lang="en-US" sz="1800" b="1" dirty="0">
                          <a:effectLst/>
                          <a:latin typeface="+mn-lt"/>
                        </a:rPr>
                        <a:t>Corrected Suspense</a:t>
                      </a:r>
                      <a:endParaRPr lang="en-US" sz="1800" b="1" dirty="0">
                        <a:effectLst/>
                        <a:latin typeface="+mn-lt"/>
                        <a:ea typeface="Calibri" panose="020F0502020204030204" pitchFamily="34" charset="0"/>
                      </a:endParaRPr>
                    </a:p>
                  </a:txBody>
                  <a:tcPr marL="61196" marR="61196" marT="0" marB="0"/>
                </a:tc>
                <a:tc>
                  <a:txBody>
                    <a:bodyPr/>
                    <a:lstStyle/>
                    <a:p>
                      <a:pPr marL="0" marR="0" algn="ctr">
                        <a:spcBef>
                          <a:spcPts val="0"/>
                        </a:spcBef>
                        <a:spcAft>
                          <a:spcPts val="0"/>
                        </a:spcAft>
                      </a:pPr>
                      <a:r>
                        <a:rPr lang="en-US" sz="1800" b="1" dirty="0">
                          <a:effectLst/>
                          <a:latin typeface="+mn-lt"/>
                        </a:rPr>
                        <a:t>Transactions since 1 April 2021</a:t>
                      </a:r>
                      <a:endParaRPr lang="en-US" sz="1800" b="1" dirty="0">
                        <a:effectLst/>
                        <a:latin typeface="+mn-lt"/>
                        <a:ea typeface="Calibri" panose="020F0502020204030204" pitchFamily="34" charset="0"/>
                      </a:endParaRPr>
                    </a:p>
                  </a:txBody>
                  <a:tcPr marL="61196" marR="61196" marT="0" marB="0"/>
                </a:tc>
                <a:tc>
                  <a:txBody>
                    <a:bodyPr/>
                    <a:lstStyle/>
                    <a:p>
                      <a:pPr marL="0" marR="0" algn="ctr">
                        <a:spcBef>
                          <a:spcPts val="0"/>
                        </a:spcBef>
                        <a:spcAft>
                          <a:spcPts val="0"/>
                        </a:spcAft>
                      </a:pPr>
                      <a:r>
                        <a:rPr lang="en-US" sz="1800" b="1" dirty="0">
                          <a:effectLst/>
                          <a:latin typeface="+mn-lt"/>
                        </a:rPr>
                        <a:t>Current suspense</a:t>
                      </a:r>
                    </a:p>
                    <a:p>
                      <a:pPr marL="0" marR="0" algn="ctr">
                        <a:spcBef>
                          <a:spcPts val="0"/>
                        </a:spcBef>
                        <a:spcAft>
                          <a:spcPts val="0"/>
                        </a:spcAft>
                      </a:pPr>
                      <a:r>
                        <a:rPr lang="en-US" sz="1800" b="1" dirty="0">
                          <a:effectLst/>
                          <a:latin typeface="+mn-lt"/>
                          <a:ea typeface="Calibri" panose="020F0502020204030204" pitchFamily="34" charset="0"/>
                        </a:rPr>
                        <a:t>For period ending 31 March 2021</a:t>
                      </a:r>
                    </a:p>
                  </a:txBody>
                  <a:tcPr marL="61196" marR="61196" marT="0" marB="0"/>
                </a:tc>
                <a:extLst>
                  <a:ext uri="{0D108BD9-81ED-4DB2-BD59-A6C34878D82A}">
                    <a16:rowId xmlns:a16="http://schemas.microsoft.com/office/drawing/2014/main" val="213937485"/>
                  </a:ext>
                </a:extLst>
              </a:tr>
              <a:tr h="291710">
                <a:tc>
                  <a:txBody>
                    <a:bodyPr/>
                    <a:lstStyle/>
                    <a:p>
                      <a:pPr marL="0" marR="0">
                        <a:spcBef>
                          <a:spcPts val="0"/>
                        </a:spcBef>
                        <a:spcAft>
                          <a:spcPts val="0"/>
                        </a:spcAft>
                      </a:pPr>
                      <a:r>
                        <a:rPr lang="en-US" sz="1800" b="0" dirty="0" err="1">
                          <a:effectLst/>
                        </a:rPr>
                        <a:t>Thembalethu</a:t>
                      </a:r>
                      <a:r>
                        <a:rPr lang="en-US" sz="1800" b="0" dirty="0">
                          <a:effectLst/>
                        </a:rPr>
                        <a:t> Development</a:t>
                      </a:r>
                      <a:endParaRPr lang="en-US" sz="1800" b="0" dirty="0">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a:effectLst/>
                        </a:rPr>
                        <a:t>998 501.46 </a:t>
                      </a:r>
                      <a:endParaRPr lang="en-US" sz="1800">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a:effectLst/>
                        </a:rPr>
                        <a:t> (6 572 600.40) </a:t>
                      </a:r>
                      <a:endParaRPr lang="en-US" sz="1800">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a:effectLst/>
                        </a:rPr>
                        <a:t> (5 574 098.94) </a:t>
                      </a:r>
                      <a:endParaRPr lang="en-US" sz="1800">
                        <a:effectLst/>
                        <a:latin typeface="Calibri" panose="020F0502020204030204" pitchFamily="34" charset="0"/>
                        <a:ea typeface="Calibri" panose="020F0502020204030204" pitchFamily="34" charset="0"/>
                      </a:endParaRPr>
                    </a:p>
                  </a:txBody>
                  <a:tcPr marL="61196" marR="61196" marT="0" marB="0"/>
                </a:tc>
                <a:extLst>
                  <a:ext uri="{0D108BD9-81ED-4DB2-BD59-A6C34878D82A}">
                    <a16:rowId xmlns:a16="http://schemas.microsoft.com/office/drawing/2014/main" val="308423268"/>
                  </a:ext>
                </a:extLst>
              </a:tr>
              <a:tr h="291710">
                <a:tc>
                  <a:txBody>
                    <a:bodyPr/>
                    <a:lstStyle/>
                    <a:p>
                      <a:pPr marL="0" marR="0">
                        <a:spcBef>
                          <a:spcPts val="0"/>
                        </a:spcBef>
                        <a:spcAft>
                          <a:spcPts val="0"/>
                        </a:spcAft>
                      </a:pPr>
                      <a:r>
                        <a:rPr lang="en-US" sz="1800" b="0" dirty="0" err="1">
                          <a:solidFill>
                            <a:srgbClr val="FF0000"/>
                          </a:solidFill>
                          <a:effectLst/>
                        </a:rPr>
                        <a:t>Insika</a:t>
                      </a:r>
                      <a:r>
                        <a:rPr lang="en-US" sz="1800" b="0" dirty="0">
                          <a:solidFill>
                            <a:srgbClr val="FF0000"/>
                          </a:solidFill>
                          <a:effectLst/>
                        </a:rPr>
                        <a:t> Foundation</a:t>
                      </a:r>
                      <a:endParaRPr lang="en-US" sz="1800" b="0" dirty="0">
                        <a:solidFill>
                          <a:srgbClr val="FF0000"/>
                        </a:solidFill>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dirty="0">
                          <a:solidFill>
                            <a:srgbClr val="FF0000"/>
                          </a:solidFill>
                          <a:effectLst/>
                        </a:rPr>
                        <a:t>15 158 008.78 </a:t>
                      </a:r>
                      <a:endParaRPr lang="en-US" sz="1800" dirty="0">
                        <a:solidFill>
                          <a:srgbClr val="FF0000"/>
                        </a:solidFill>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dirty="0">
                          <a:solidFill>
                            <a:srgbClr val="FF0000"/>
                          </a:solidFill>
                          <a:effectLst/>
                        </a:rPr>
                        <a:t>9 208 542.69 </a:t>
                      </a:r>
                      <a:endParaRPr lang="en-US" sz="1800" dirty="0">
                        <a:solidFill>
                          <a:srgbClr val="FF0000"/>
                        </a:solidFill>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dirty="0">
                          <a:solidFill>
                            <a:srgbClr val="FF0000"/>
                          </a:solidFill>
                          <a:effectLst/>
                        </a:rPr>
                        <a:t>24 366 551.47 </a:t>
                      </a:r>
                      <a:endParaRPr lang="en-US" sz="1800" dirty="0">
                        <a:solidFill>
                          <a:srgbClr val="FF0000"/>
                        </a:solidFill>
                        <a:effectLst/>
                        <a:latin typeface="Calibri" panose="020F0502020204030204" pitchFamily="34" charset="0"/>
                        <a:ea typeface="Calibri" panose="020F0502020204030204" pitchFamily="34" charset="0"/>
                      </a:endParaRPr>
                    </a:p>
                  </a:txBody>
                  <a:tcPr marL="61196" marR="61196" marT="0" marB="0"/>
                </a:tc>
                <a:extLst>
                  <a:ext uri="{0D108BD9-81ED-4DB2-BD59-A6C34878D82A}">
                    <a16:rowId xmlns:a16="http://schemas.microsoft.com/office/drawing/2014/main" val="1147915789"/>
                  </a:ext>
                </a:extLst>
              </a:tr>
              <a:tr h="291710">
                <a:tc>
                  <a:txBody>
                    <a:bodyPr/>
                    <a:lstStyle/>
                    <a:p>
                      <a:pPr marL="0" marR="0">
                        <a:spcBef>
                          <a:spcPts val="0"/>
                        </a:spcBef>
                        <a:spcAft>
                          <a:spcPts val="0"/>
                        </a:spcAft>
                      </a:pPr>
                      <a:r>
                        <a:rPr lang="en-US" sz="1800" b="0" dirty="0">
                          <a:effectLst/>
                        </a:rPr>
                        <a:t>Joubert Park Outreach Project</a:t>
                      </a:r>
                      <a:endParaRPr lang="en-US" sz="1800" b="0" dirty="0">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a:effectLst/>
                        </a:rPr>
                        <a:t>56 819.02 </a:t>
                      </a:r>
                      <a:endParaRPr lang="en-US" sz="1800">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a:effectLst/>
                        </a:rPr>
                        <a:t> (2 266 336.00) </a:t>
                      </a:r>
                      <a:endParaRPr lang="en-US" sz="1800">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a:effectLst/>
                        </a:rPr>
                        <a:t> (2 209 516.98) </a:t>
                      </a:r>
                      <a:endParaRPr lang="en-US" sz="1800">
                        <a:effectLst/>
                        <a:latin typeface="Calibri" panose="020F0502020204030204" pitchFamily="34" charset="0"/>
                        <a:ea typeface="Calibri" panose="020F0502020204030204" pitchFamily="34" charset="0"/>
                      </a:endParaRPr>
                    </a:p>
                  </a:txBody>
                  <a:tcPr marL="61196" marR="61196" marT="0" marB="0"/>
                </a:tc>
                <a:extLst>
                  <a:ext uri="{0D108BD9-81ED-4DB2-BD59-A6C34878D82A}">
                    <a16:rowId xmlns:a16="http://schemas.microsoft.com/office/drawing/2014/main" val="3358449907"/>
                  </a:ext>
                </a:extLst>
              </a:tr>
              <a:tr h="291710">
                <a:tc>
                  <a:txBody>
                    <a:bodyPr/>
                    <a:lstStyle/>
                    <a:p>
                      <a:pPr marL="0" marR="0">
                        <a:spcBef>
                          <a:spcPts val="0"/>
                        </a:spcBef>
                        <a:spcAft>
                          <a:spcPts val="0"/>
                        </a:spcAft>
                      </a:pPr>
                      <a:r>
                        <a:rPr lang="en-US" sz="1800" b="0" dirty="0" err="1">
                          <a:effectLst/>
                        </a:rPr>
                        <a:t>Seboka</a:t>
                      </a:r>
                      <a:r>
                        <a:rPr lang="en-US" sz="1800" b="0" dirty="0">
                          <a:effectLst/>
                        </a:rPr>
                        <a:t> Training and Network</a:t>
                      </a:r>
                      <a:endParaRPr lang="en-US" sz="1800" b="0" dirty="0">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a:effectLst/>
                        </a:rPr>
                        <a:t>9 671 358.75 </a:t>
                      </a:r>
                      <a:endParaRPr lang="en-US" sz="1800">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a:effectLst/>
                        </a:rPr>
                        <a:t>1 141 315.82 </a:t>
                      </a:r>
                      <a:endParaRPr lang="en-US" sz="1800">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a:effectLst/>
                        </a:rPr>
                        <a:t>10 812 674.57 </a:t>
                      </a:r>
                      <a:endParaRPr lang="en-US" sz="1800">
                        <a:effectLst/>
                        <a:latin typeface="Calibri" panose="020F0502020204030204" pitchFamily="34" charset="0"/>
                        <a:ea typeface="Calibri" panose="020F0502020204030204" pitchFamily="34" charset="0"/>
                      </a:endParaRPr>
                    </a:p>
                  </a:txBody>
                  <a:tcPr marL="61196" marR="61196" marT="0" marB="0"/>
                </a:tc>
                <a:extLst>
                  <a:ext uri="{0D108BD9-81ED-4DB2-BD59-A6C34878D82A}">
                    <a16:rowId xmlns:a16="http://schemas.microsoft.com/office/drawing/2014/main" val="3981110808"/>
                  </a:ext>
                </a:extLst>
              </a:tr>
              <a:tr h="291710">
                <a:tc>
                  <a:txBody>
                    <a:bodyPr/>
                    <a:lstStyle/>
                    <a:p>
                      <a:pPr marL="0" marR="0">
                        <a:spcBef>
                          <a:spcPts val="0"/>
                        </a:spcBef>
                        <a:spcAft>
                          <a:spcPts val="0"/>
                        </a:spcAft>
                      </a:pPr>
                      <a:r>
                        <a:rPr lang="en-US" sz="1800" b="0">
                          <a:effectLst/>
                        </a:rPr>
                        <a:t>3L Development</a:t>
                      </a:r>
                      <a:endParaRPr lang="en-US" sz="1800" b="0">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a:effectLst/>
                        </a:rPr>
                        <a:t>4 254 308.80 </a:t>
                      </a:r>
                      <a:endParaRPr lang="en-US" sz="1800">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a:effectLst/>
                        </a:rPr>
                        <a:t>4 254 308.80 </a:t>
                      </a:r>
                      <a:endParaRPr lang="en-US" sz="1800">
                        <a:effectLst/>
                        <a:latin typeface="Calibri" panose="020F0502020204030204" pitchFamily="34" charset="0"/>
                        <a:ea typeface="Calibri" panose="020F0502020204030204" pitchFamily="34" charset="0"/>
                      </a:endParaRPr>
                    </a:p>
                  </a:txBody>
                  <a:tcPr marL="61196" marR="61196" marT="0" marB="0"/>
                </a:tc>
                <a:extLst>
                  <a:ext uri="{0D108BD9-81ED-4DB2-BD59-A6C34878D82A}">
                    <a16:rowId xmlns:a16="http://schemas.microsoft.com/office/drawing/2014/main" val="1947954057"/>
                  </a:ext>
                </a:extLst>
              </a:tr>
              <a:tr h="291710">
                <a:tc>
                  <a:txBody>
                    <a:bodyPr/>
                    <a:lstStyle/>
                    <a:p>
                      <a:pPr marL="0" marR="0">
                        <a:spcBef>
                          <a:spcPts val="0"/>
                        </a:spcBef>
                        <a:spcAft>
                          <a:spcPts val="0"/>
                        </a:spcAft>
                      </a:pPr>
                      <a:r>
                        <a:rPr lang="en-US" sz="1800" b="0" dirty="0">
                          <a:solidFill>
                            <a:srgbClr val="FF0000"/>
                          </a:solidFill>
                          <a:effectLst/>
                        </a:rPr>
                        <a:t>South African Youth Movement</a:t>
                      </a:r>
                      <a:endParaRPr lang="en-US" sz="1800" b="0" dirty="0">
                        <a:solidFill>
                          <a:srgbClr val="FF0000"/>
                        </a:solidFill>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dirty="0">
                          <a:solidFill>
                            <a:srgbClr val="FF0000"/>
                          </a:solidFill>
                          <a:effectLst/>
                        </a:rPr>
                        <a:t>29 352 613.41 </a:t>
                      </a:r>
                      <a:endParaRPr lang="en-US" sz="1800" dirty="0">
                        <a:solidFill>
                          <a:srgbClr val="FF0000"/>
                        </a:solidFill>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dirty="0">
                          <a:solidFill>
                            <a:srgbClr val="FF0000"/>
                          </a:solidFill>
                          <a:effectLst/>
                        </a:rPr>
                        <a:t> (2 581 348.80) </a:t>
                      </a:r>
                      <a:endParaRPr lang="en-US" sz="1800" dirty="0">
                        <a:solidFill>
                          <a:srgbClr val="FF0000"/>
                        </a:solidFill>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dirty="0">
                          <a:solidFill>
                            <a:srgbClr val="FF0000"/>
                          </a:solidFill>
                          <a:effectLst/>
                        </a:rPr>
                        <a:t>26 771 264.61 </a:t>
                      </a:r>
                      <a:endParaRPr lang="en-US" sz="1800" dirty="0">
                        <a:solidFill>
                          <a:srgbClr val="FF0000"/>
                        </a:solidFill>
                        <a:effectLst/>
                        <a:latin typeface="Calibri" panose="020F0502020204030204" pitchFamily="34" charset="0"/>
                        <a:ea typeface="Calibri" panose="020F0502020204030204" pitchFamily="34" charset="0"/>
                      </a:endParaRPr>
                    </a:p>
                  </a:txBody>
                  <a:tcPr marL="61196" marR="61196" marT="0" marB="0"/>
                </a:tc>
                <a:extLst>
                  <a:ext uri="{0D108BD9-81ED-4DB2-BD59-A6C34878D82A}">
                    <a16:rowId xmlns:a16="http://schemas.microsoft.com/office/drawing/2014/main" val="1248716383"/>
                  </a:ext>
                </a:extLst>
              </a:tr>
              <a:tr h="291710">
                <a:tc>
                  <a:txBody>
                    <a:bodyPr/>
                    <a:lstStyle/>
                    <a:p>
                      <a:pPr marL="0" marR="0">
                        <a:spcBef>
                          <a:spcPts val="0"/>
                        </a:spcBef>
                        <a:spcAft>
                          <a:spcPts val="0"/>
                        </a:spcAft>
                      </a:pPr>
                      <a:r>
                        <a:rPr lang="en-US" sz="1800" b="0" dirty="0" err="1">
                          <a:effectLst/>
                        </a:rPr>
                        <a:t>Beaulah</a:t>
                      </a:r>
                      <a:r>
                        <a:rPr lang="en-US" sz="1800" b="0" dirty="0">
                          <a:effectLst/>
                        </a:rPr>
                        <a:t> Africa</a:t>
                      </a:r>
                      <a:endParaRPr lang="en-US" sz="1800" b="0" dirty="0">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a:effectLst/>
                        </a:rPr>
                        <a:t>2 857 757.36 </a:t>
                      </a:r>
                      <a:endParaRPr lang="en-US" sz="1800">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a:effectLst/>
                        </a:rPr>
                        <a:t>2 857 757.36 </a:t>
                      </a:r>
                      <a:endParaRPr lang="en-US" sz="1800">
                        <a:effectLst/>
                        <a:latin typeface="Calibri" panose="020F0502020204030204" pitchFamily="34" charset="0"/>
                        <a:ea typeface="Calibri" panose="020F0502020204030204" pitchFamily="34" charset="0"/>
                      </a:endParaRPr>
                    </a:p>
                  </a:txBody>
                  <a:tcPr marL="61196" marR="61196" marT="0" marB="0"/>
                </a:tc>
                <a:extLst>
                  <a:ext uri="{0D108BD9-81ED-4DB2-BD59-A6C34878D82A}">
                    <a16:rowId xmlns:a16="http://schemas.microsoft.com/office/drawing/2014/main" val="4036826348"/>
                  </a:ext>
                </a:extLst>
              </a:tr>
              <a:tr h="291710">
                <a:tc>
                  <a:txBody>
                    <a:bodyPr/>
                    <a:lstStyle/>
                    <a:p>
                      <a:pPr marL="0" marR="0">
                        <a:spcBef>
                          <a:spcPts val="0"/>
                        </a:spcBef>
                        <a:spcAft>
                          <a:spcPts val="0"/>
                        </a:spcAft>
                      </a:pPr>
                      <a:r>
                        <a:rPr lang="en-US" sz="1800" b="0" dirty="0">
                          <a:effectLst/>
                        </a:rPr>
                        <a:t>NPO </a:t>
                      </a:r>
                      <a:r>
                        <a:rPr lang="en-US" sz="1800" b="0" dirty="0" err="1">
                          <a:effectLst/>
                        </a:rPr>
                        <a:t>Iketsetse</a:t>
                      </a:r>
                      <a:endParaRPr lang="en-US" sz="1800" b="0" dirty="0">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a:effectLst/>
                        </a:rPr>
                        <a:t>9 217 751.46 </a:t>
                      </a:r>
                      <a:endParaRPr lang="en-US" sz="1800">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a:effectLst/>
                        </a:rPr>
                        <a:t>9 217 751.46 </a:t>
                      </a:r>
                      <a:endParaRPr lang="en-US" sz="1800">
                        <a:effectLst/>
                        <a:latin typeface="Calibri" panose="020F0502020204030204" pitchFamily="34" charset="0"/>
                        <a:ea typeface="Calibri" panose="020F0502020204030204" pitchFamily="34" charset="0"/>
                      </a:endParaRPr>
                    </a:p>
                  </a:txBody>
                  <a:tcPr marL="61196" marR="61196" marT="0" marB="0"/>
                </a:tc>
                <a:extLst>
                  <a:ext uri="{0D108BD9-81ED-4DB2-BD59-A6C34878D82A}">
                    <a16:rowId xmlns:a16="http://schemas.microsoft.com/office/drawing/2014/main" val="1362296337"/>
                  </a:ext>
                </a:extLst>
              </a:tr>
              <a:tr h="291710">
                <a:tc>
                  <a:txBody>
                    <a:bodyPr/>
                    <a:lstStyle/>
                    <a:p>
                      <a:pPr marL="0" marR="0">
                        <a:spcBef>
                          <a:spcPts val="0"/>
                        </a:spcBef>
                        <a:spcAft>
                          <a:spcPts val="0"/>
                        </a:spcAft>
                      </a:pPr>
                      <a:r>
                        <a:rPr lang="en-US" sz="1800" b="0" dirty="0">
                          <a:effectLst/>
                        </a:rPr>
                        <a:t>AIDS Foundation</a:t>
                      </a:r>
                      <a:endParaRPr lang="en-US" sz="1800" b="0" dirty="0">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a:effectLst/>
                        </a:rPr>
                        <a:t>2 835 904.97 </a:t>
                      </a:r>
                      <a:endParaRPr lang="en-US" sz="1800">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a:effectLst/>
                        </a:rPr>
                        <a:t>2 835 904.97 </a:t>
                      </a:r>
                      <a:endParaRPr lang="en-US" sz="1800">
                        <a:effectLst/>
                        <a:latin typeface="Calibri" panose="020F0502020204030204" pitchFamily="34" charset="0"/>
                        <a:ea typeface="Calibri" panose="020F0502020204030204" pitchFamily="34" charset="0"/>
                      </a:endParaRPr>
                    </a:p>
                  </a:txBody>
                  <a:tcPr marL="61196" marR="61196" marT="0" marB="0"/>
                </a:tc>
                <a:extLst>
                  <a:ext uri="{0D108BD9-81ED-4DB2-BD59-A6C34878D82A}">
                    <a16:rowId xmlns:a16="http://schemas.microsoft.com/office/drawing/2014/main" val="1037400389"/>
                  </a:ext>
                </a:extLst>
              </a:tr>
              <a:tr h="291710">
                <a:tc>
                  <a:txBody>
                    <a:bodyPr/>
                    <a:lstStyle/>
                    <a:p>
                      <a:pPr marL="0" marR="0">
                        <a:spcBef>
                          <a:spcPts val="0"/>
                        </a:spcBef>
                        <a:spcAft>
                          <a:spcPts val="0"/>
                        </a:spcAft>
                      </a:pPr>
                      <a:r>
                        <a:rPr lang="en-US" sz="1800" b="0" dirty="0" err="1">
                          <a:effectLst/>
                        </a:rPr>
                        <a:t>Icembe</a:t>
                      </a:r>
                      <a:r>
                        <a:rPr lang="en-US" sz="1800" b="0" dirty="0">
                          <a:effectLst/>
                        </a:rPr>
                        <a:t> Foundation</a:t>
                      </a:r>
                      <a:endParaRPr lang="en-US" sz="1800" b="0" dirty="0">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a:effectLst/>
                        </a:rPr>
                        <a:t>2 722 730.59 </a:t>
                      </a:r>
                      <a:endParaRPr lang="en-US" sz="1800">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a:effectLst/>
                        </a:rPr>
                        <a:t>2 722 730.59 </a:t>
                      </a:r>
                      <a:endParaRPr lang="en-US" sz="1800">
                        <a:effectLst/>
                        <a:latin typeface="Calibri" panose="020F0502020204030204" pitchFamily="34" charset="0"/>
                        <a:ea typeface="Calibri" panose="020F0502020204030204" pitchFamily="34" charset="0"/>
                      </a:endParaRPr>
                    </a:p>
                  </a:txBody>
                  <a:tcPr marL="61196" marR="61196" marT="0" marB="0"/>
                </a:tc>
                <a:extLst>
                  <a:ext uri="{0D108BD9-81ED-4DB2-BD59-A6C34878D82A}">
                    <a16:rowId xmlns:a16="http://schemas.microsoft.com/office/drawing/2014/main" val="3164174237"/>
                  </a:ext>
                </a:extLst>
              </a:tr>
              <a:tr h="291710">
                <a:tc>
                  <a:txBody>
                    <a:bodyPr/>
                    <a:lstStyle/>
                    <a:p>
                      <a:pPr marL="0" marR="0">
                        <a:spcBef>
                          <a:spcPts val="0"/>
                        </a:spcBef>
                        <a:spcAft>
                          <a:spcPts val="0"/>
                        </a:spcAft>
                      </a:pPr>
                      <a:r>
                        <a:rPr lang="en-US" sz="1800" b="0" dirty="0">
                          <a:effectLst/>
                        </a:rPr>
                        <a:t>Out the Box</a:t>
                      </a:r>
                      <a:endParaRPr lang="en-US" sz="1800" b="0" dirty="0">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a:effectLst/>
                        </a:rPr>
                        <a:t>1 901 611.10 </a:t>
                      </a:r>
                      <a:endParaRPr lang="en-US" sz="1800">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a:effectLst/>
                        </a:rPr>
                        <a:t>1 901 611.10 </a:t>
                      </a:r>
                      <a:endParaRPr lang="en-US" sz="1800">
                        <a:effectLst/>
                        <a:latin typeface="Calibri" panose="020F0502020204030204" pitchFamily="34" charset="0"/>
                        <a:ea typeface="Calibri" panose="020F0502020204030204" pitchFamily="34" charset="0"/>
                      </a:endParaRPr>
                    </a:p>
                  </a:txBody>
                  <a:tcPr marL="61196" marR="61196" marT="0" marB="0"/>
                </a:tc>
                <a:extLst>
                  <a:ext uri="{0D108BD9-81ED-4DB2-BD59-A6C34878D82A}">
                    <a16:rowId xmlns:a16="http://schemas.microsoft.com/office/drawing/2014/main" val="731646799"/>
                  </a:ext>
                </a:extLst>
              </a:tr>
              <a:tr h="291710">
                <a:tc>
                  <a:txBody>
                    <a:bodyPr/>
                    <a:lstStyle/>
                    <a:p>
                      <a:pPr marL="0" marR="0">
                        <a:spcBef>
                          <a:spcPts val="0"/>
                        </a:spcBef>
                        <a:spcAft>
                          <a:spcPts val="0"/>
                        </a:spcAft>
                      </a:pPr>
                      <a:r>
                        <a:rPr lang="en-US" sz="1800" b="1" dirty="0">
                          <a:effectLst/>
                        </a:rPr>
                        <a:t>TOTAL</a:t>
                      </a:r>
                      <a:endParaRPr lang="en-US" sz="1800" b="1" dirty="0">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b="1" dirty="0">
                          <a:effectLst/>
                        </a:rPr>
                        <a:t>79 027 365.70 </a:t>
                      </a:r>
                      <a:endParaRPr lang="en-US" sz="1800" b="1" dirty="0">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b="1" dirty="0">
                          <a:effectLst/>
                        </a:rPr>
                        <a:t> (1 070 426.69) </a:t>
                      </a:r>
                      <a:endParaRPr lang="en-US" sz="1800" b="1" dirty="0">
                        <a:effectLst/>
                        <a:latin typeface="Calibri" panose="020F0502020204030204" pitchFamily="34" charset="0"/>
                        <a:ea typeface="Calibri" panose="020F0502020204030204" pitchFamily="34" charset="0"/>
                      </a:endParaRPr>
                    </a:p>
                  </a:txBody>
                  <a:tcPr marL="61196" marR="61196" marT="0" marB="0"/>
                </a:tc>
                <a:tc>
                  <a:txBody>
                    <a:bodyPr/>
                    <a:lstStyle/>
                    <a:p>
                      <a:pPr marL="0" marR="0" algn="r">
                        <a:spcBef>
                          <a:spcPts val="0"/>
                        </a:spcBef>
                        <a:spcAft>
                          <a:spcPts val="0"/>
                        </a:spcAft>
                      </a:pPr>
                      <a:r>
                        <a:rPr lang="en-US" sz="1800" b="1" dirty="0">
                          <a:effectLst/>
                        </a:rPr>
                        <a:t>77 956 939.01 </a:t>
                      </a:r>
                      <a:endParaRPr lang="en-US" sz="1800" b="1" dirty="0">
                        <a:effectLst/>
                        <a:latin typeface="Calibri" panose="020F0502020204030204" pitchFamily="34" charset="0"/>
                        <a:ea typeface="Calibri" panose="020F0502020204030204" pitchFamily="34" charset="0"/>
                      </a:endParaRPr>
                    </a:p>
                  </a:txBody>
                  <a:tcPr marL="61196" marR="61196" marT="0" marB="0"/>
                </a:tc>
                <a:extLst>
                  <a:ext uri="{0D108BD9-81ED-4DB2-BD59-A6C34878D82A}">
                    <a16:rowId xmlns:a16="http://schemas.microsoft.com/office/drawing/2014/main" val="1448696231"/>
                  </a:ext>
                </a:extLst>
              </a:tr>
            </a:tbl>
          </a:graphicData>
        </a:graphic>
      </p:graphicFrame>
      <p:sp>
        <p:nvSpPr>
          <p:cNvPr id="6" name="Rectangle 1">
            <a:extLst>
              <a:ext uri="{FF2B5EF4-FFF2-40B4-BE49-F238E27FC236}">
                <a16:creationId xmlns:a16="http://schemas.microsoft.com/office/drawing/2014/main" id="{9E7EAB61-BE90-4B75-B5B4-3E47068995F5}"/>
              </a:ext>
            </a:extLst>
          </p:cNvPr>
          <p:cNvSpPr>
            <a:spLocks noChangeArrowheads="1"/>
          </p:cNvSpPr>
          <p:nvPr/>
        </p:nvSpPr>
        <p:spPr bwMode="auto">
          <a:xfrm>
            <a:off x="-3800125" y="0"/>
            <a:ext cx="1963711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16661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CA1E65-2730-4C6E-9B7C-63DAFDCC784C}"/>
              </a:ext>
            </a:extLst>
          </p:cNvPr>
          <p:cNvSpPr>
            <a:spLocks noGrp="1"/>
          </p:cNvSpPr>
          <p:nvPr>
            <p:ph type="body" sz="quarter" idx="13"/>
          </p:nvPr>
        </p:nvSpPr>
        <p:spPr>
          <a:xfrm>
            <a:off x="2002535" y="2865439"/>
            <a:ext cx="8494777" cy="1636892"/>
          </a:xfrm>
        </p:spPr>
        <p:txBody>
          <a:bodyPr/>
          <a:lstStyle/>
          <a:p>
            <a:r>
              <a:rPr lang="en-ZA" dirty="0"/>
              <a:t>FORENSIC INVESTIGATIONS </a:t>
            </a:r>
          </a:p>
          <a:p>
            <a:r>
              <a:rPr lang="en-ZA" dirty="0"/>
              <a:t>AND </a:t>
            </a:r>
          </a:p>
          <a:p>
            <a:r>
              <a:rPr lang="en-ZA" dirty="0"/>
              <a:t>AGSA FINDINGS</a:t>
            </a:r>
          </a:p>
        </p:txBody>
      </p:sp>
    </p:spTree>
    <p:extLst>
      <p:ext uri="{BB962C8B-B14F-4D97-AF65-F5344CB8AC3E}">
        <p14:creationId xmlns:p14="http://schemas.microsoft.com/office/powerpoint/2010/main" val="2882472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E3436-F657-46C9-A3D2-64303751CBF1}"/>
              </a:ext>
            </a:extLst>
          </p:cNvPr>
          <p:cNvSpPr>
            <a:spLocks noGrp="1"/>
          </p:cNvSpPr>
          <p:nvPr>
            <p:ph type="title"/>
          </p:nvPr>
        </p:nvSpPr>
        <p:spPr>
          <a:xfrm>
            <a:off x="432163" y="173460"/>
            <a:ext cx="10753344" cy="642517"/>
          </a:xfrm>
        </p:spPr>
        <p:txBody>
          <a:bodyPr/>
          <a:lstStyle/>
          <a:p>
            <a:r>
              <a:rPr kumimoji="0" lang="en-US" altLang="zh-CN" sz="2400" b="1" i="0" u="none" strike="noStrike" kern="1200" cap="none" spc="0" normalizeH="0" baseline="0" noProof="0" dirty="0">
                <a:ln>
                  <a:noFill/>
                </a:ln>
                <a:solidFill>
                  <a:schemeClr val="tx1"/>
                </a:solidFill>
                <a:effectLst/>
                <a:uLnTx/>
                <a:uFillTx/>
                <a:latin typeface="Gill Sans MT" panose="020B0502020104020203" pitchFamily="34" charset="0"/>
                <a:ea typeface="SimSun" panose="02010600030101010101" pitchFamily="2" charset="-122"/>
                <a:cs typeface="Arial" panose="020B0604020202020204" pitchFamily="34" charset="0"/>
                <a:sym typeface="SimSun" panose="02010600030101010101" pitchFamily="2" charset="-122"/>
              </a:rPr>
              <a:t>FORENSIC INVESTIGATIONS COMMISSION BY THE DEPARTMENT</a:t>
            </a:r>
            <a:r>
              <a:rPr kumimoji="0" lang="en-US" altLang="zh-CN" sz="2400" b="1" i="0" u="none" strike="noStrike" kern="1200" cap="none" spc="0" normalizeH="0" baseline="0" noProof="0" dirty="0">
                <a:ln>
                  <a:noFill/>
                </a:ln>
                <a:solidFill>
                  <a:srgbClr val="ED7D31"/>
                </a:solidFill>
                <a:effectLst/>
                <a:uLnTx/>
                <a:uFillTx/>
                <a:latin typeface="Arial" panose="020B0604020202020204" pitchFamily="34" charset="0"/>
                <a:ea typeface="SimSun" panose="02010600030101010101" pitchFamily="2" charset="-122"/>
                <a:cs typeface="Arial" panose="020B0604020202020204" pitchFamily="34" charset="0"/>
                <a:sym typeface="SimSun" panose="02010600030101010101" pitchFamily="2" charset="-122"/>
              </a:rPr>
              <a:t/>
            </a:r>
            <a:br>
              <a:rPr kumimoji="0" lang="en-US" altLang="zh-CN" sz="2400" b="1" i="0" u="none" strike="noStrike" kern="1200" cap="none" spc="0" normalizeH="0" baseline="0" noProof="0" dirty="0">
                <a:ln>
                  <a:noFill/>
                </a:ln>
                <a:solidFill>
                  <a:srgbClr val="ED7D31"/>
                </a:solidFill>
                <a:effectLst/>
                <a:uLnTx/>
                <a:uFillTx/>
                <a:latin typeface="Arial" panose="020B0604020202020204" pitchFamily="34" charset="0"/>
                <a:ea typeface="SimSun" panose="02010600030101010101" pitchFamily="2" charset="-122"/>
                <a:cs typeface="Arial" panose="020B0604020202020204" pitchFamily="34" charset="0"/>
                <a:sym typeface="SimSun" panose="02010600030101010101" pitchFamily="2" charset="-122"/>
              </a:rPr>
            </a:br>
            <a:endParaRPr lang="en-US" b="1" dirty="0"/>
          </a:p>
        </p:txBody>
      </p:sp>
      <p:sp>
        <p:nvSpPr>
          <p:cNvPr id="8" name="Rectangle 1">
            <a:extLst>
              <a:ext uri="{FF2B5EF4-FFF2-40B4-BE49-F238E27FC236}">
                <a16:creationId xmlns:a16="http://schemas.microsoft.com/office/drawing/2014/main" id="{EEDAED0F-C81A-4BE4-91E8-F55D08EB51F5}"/>
              </a:ext>
            </a:extLst>
          </p:cNvPr>
          <p:cNvSpPr>
            <a:spLocks noChangeArrowheads="1"/>
          </p:cNvSpPr>
          <p:nvPr/>
        </p:nvSpPr>
        <p:spPr bwMode="auto">
          <a:xfrm>
            <a:off x="-3360509" y="0"/>
            <a:ext cx="1941949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1">
            <a:extLst>
              <a:ext uri="{FF2B5EF4-FFF2-40B4-BE49-F238E27FC236}">
                <a16:creationId xmlns:a16="http://schemas.microsoft.com/office/drawing/2014/main" id="{9E7EAB61-BE90-4B75-B5B4-3E47068995F5}"/>
              </a:ext>
            </a:extLst>
          </p:cNvPr>
          <p:cNvSpPr>
            <a:spLocks noChangeArrowheads="1"/>
          </p:cNvSpPr>
          <p:nvPr/>
        </p:nvSpPr>
        <p:spPr bwMode="auto">
          <a:xfrm>
            <a:off x="-3800125" y="0"/>
            <a:ext cx="1963711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Content Placeholder 2">
            <a:extLst>
              <a:ext uri="{FF2B5EF4-FFF2-40B4-BE49-F238E27FC236}">
                <a16:creationId xmlns:a16="http://schemas.microsoft.com/office/drawing/2014/main" id="{29A6C0CD-F93B-410D-8ACB-5072C8BBAE28}"/>
              </a:ext>
            </a:extLst>
          </p:cNvPr>
          <p:cNvSpPr>
            <a:spLocks noGrp="1" noChangeArrowheads="1"/>
          </p:cNvSpPr>
          <p:nvPr>
            <p:ph sz="half" idx="2"/>
          </p:nvPr>
        </p:nvSpPr>
        <p:spPr>
          <a:xfrm>
            <a:off x="769473" y="752614"/>
            <a:ext cx="10753725" cy="4764826"/>
          </a:xfrm>
          <a:solidFill>
            <a:schemeClr val="bg1"/>
          </a:solidFill>
          <a:ln cap="flat">
            <a:solidFill>
              <a:schemeClr val="accent2"/>
            </a:solidFill>
            <a:miter lim="800000"/>
            <a:headEnd/>
            <a:tailEnd/>
          </a:ln>
        </p:spPr>
        <p:txBody>
          <a:bodyPr>
            <a:normAutofit/>
          </a:bodyPr>
          <a:lstStyle/>
          <a:p>
            <a:pPr marL="0" indent="0" algn="just">
              <a:buNone/>
            </a:pPr>
            <a:r>
              <a:rPr lang="en-ZA" sz="2000" dirty="0">
                <a:latin typeface="Arial" panose="020B0604020202020204" pitchFamily="34" charset="0"/>
                <a:cs typeface="Arial" panose="020B0604020202020204" pitchFamily="34" charset="0"/>
              </a:rPr>
              <a:t>The following are the forensic investigations commissioned by the Department into the Community Work Programme as well as the associated expenditure:</a:t>
            </a:r>
          </a:p>
          <a:p>
            <a:pPr marL="0" indent="0">
              <a:buNone/>
            </a:pPr>
            <a:endParaRPr lang="en-ZA" sz="2000" dirty="0">
              <a:latin typeface="Arial" panose="020B0604020202020204" pitchFamily="34" charset="0"/>
              <a:cs typeface="Arial" panose="020B0604020202020204" pitchFamily="34" charset="0"/>
            </a:endParaRPr>
          </a:p>
          <a:p>
            <a:pPr marL="457200" indent="-457200">
              <a:buAutoNum type="arabicPeriod"/>
            </a:pPr>
            <a:endParaRPr lang="en-ZA" sz="2200" dirty="0">
              <a:latin typeface="Arial" panose="020B0604020202020204" pitchFamily="34" charset="0"/>
              <a:cs typeface="Arial" panose="020B0604020202020204" pitchFamily="34" charset="0"/>
            </a:endParaRPr>
          </a:p>
          <a:p>
            <a:pPr marL="0" indent="0">
              <a:buNone/>
            </a:pPr>
            <a:endParaRPr lang="en-ZA" sz="2200" dirty="0">
              <a:latin typeface="Arial" panose="020B0604020202020204" pitchFamily="34" charset="0"/>
              <a:cs typeface="Arial" panose="020B0604020202020204" pitchFamily="34" charset="0"/>
            </a:endParaRPr>
          </a:p>
          <a:p>
            <a:pPr marL="0" indent="0">
              <a:buNone/>
            </a:pPr>
            <a:endParaRPr lang="en-ZA" sz="2200" dirty="0">
              <a:latin typeface="Arial" panose="020B0604020202020204" pitchFamily="34" charset="0"/>
              <a:cs typeface="Arial" panose="020B0604020202020204" pitchFamily="34" charset="0"/>
            </a:endParaRPr>
          </a:p>
        </p:txBody>
      </p:sp>
      <p:graphicFrame>
        <p:nvGraphicFramePr>
          <p:cNvPr id="12" name="Table 12">
            <a:extLst>
              <a:ext uri="{FF2B5EF4-FFF2-40B4-BE49-F238E27FC236}">
                <a16:creationId xmlns:a16="http://schemas.microsoft.com/office/drawing/2014/main" id="{36B1FB29-7743-4CC7-8BBE-E10391B9C8FD}"/>
              </a:ext>
            </a:extLst>
          </p:cNvPr>
          <p:cNvGraphicFramePr>
            <a:graphicFrameLocks noGrp="1"/>
          </p:cNvGraphicFramePr>
          <p:nvPr>
            <p:extLst>
              <p:ext uri="{D42A27DB-BD31-4B8C-83A1-F6EECF244321}">
                <p14:modId xmlns:p14="http://schemas.microsoft.com/office/powerpoint/2010/main" val="687572512"/>
              </p:ext>
            </p:extLst>
          </p:nvPr>
        </p:nvGraphicFramePr>
        <p:xfrm>
          <a:off x="832512" y="1456645"/>
          <a:ext cx="10627648" cy="4270193"/>
        </p:xfrm>
        <a:graphic>
          <a:graphicData uri="http://schemas.openxmlformats.org/drawingml/2006/table">
            <a:tbl>
              <a:tblPr firstRow="1" bandRow="1">
                <a:tableStyleId>{21E4AEA4-8DFA-4A89-87EB-49C32662AFE0}</a:tableStyleId>
              </a:tblPr>
              <a:tblGrid>
                <a:gridCol w="586855">
                  <a:extLst>
                    <a:ext uri="{9D8B030D-6E8A-4147-A177-3AD203B41FA5}">
                      <a16:colId xmlns:a16="http://schemas.microsoft.com/office/drawing/2014/main" val="2057929399"/>
                    </a:ext>
                  </a:extLst>
                </a:gridCol>
                <a:gridCol w="5650173">
                  <a:extLst>
                    <a:ext uri="{9D8B030D-6E8A-4147-A177-3AD203B41FA5}">
                      <a16:colId xmlns:a16="http://schemas.microsoft.com/office/drawing/2014/main" val="3420020881"/>
                    </a:ext>
                  </a:extLst>
                </a:gridCol>
                <a:gridCol w="2275846">
                  <a:extLst>
                    <a:ext uri="{9D8B030D-6E8A-4147-A177-3AD203B41FA5}">
                      <a16:colId xmlns:a16="http://schemas.microsoft.com/office/drawing/2014/main" val="718672338"/>
                    </a:ext>
                  </a:extLst>
                </a:gridCol>
                <a:gridCol w="2114774">
                  <a:extLst>
                    <a:ext uri="{9D8B030D-6E8A-4147-A177-3AD203B41FA5}">
                      <a16:colId xmlns:a16="http://schemas.microsoft.com/office/drawing/2014/main" val="769030736"/>
                    </a:ext>
                  </a:extLst>
                </a:gridCol>
              </a:tblGrid>
              <a:tr h="746157">
                <a:tc>
                  <a:txBody>
                    <a:bodyPr/>
                    <a:lstStyle/>
                    <a:p>
                      <a:r>
                        <a:rPr lang="en-US" dirty="0">
                          <a:latin typeface="+mj-lt"/>
                          <a:cs typeface="Calibri" panose="020F0502020204030204" pitchFamily="34" charset="0"/>
                        </a:rPr>
                        <a:t>No.</a:t>
                      </a:r>
                    </a:p>
                  </a:txBody>
                  <a:tcPr/>
                </a:tc>
                <a:tc>
                  <a:txBody>
                    <a:bodyPr/>
                    <a:lstStyle/>
                    <a:p>
                      <a:r>
                        <a:rPr lang="en-US" dirty="0">
                          <a:latin typeface="+mj-lt"/>
                          <a:cs typeface="Calibri" panose="020F0502020204030204" pitchFamily="34" charset="0"/>
                        </a:rPr>
                        <a:t>Investigation name</a:t>
                      </a:r>
                    </a:p>
                  </a:txBody>
                  <a:tcPr/>
                </a:tc>
                <a:tc>
                  <a:txBody>
                    <a:bodyPr/>
                    <a:lstStyle/>
                    <a:p>
                      <a:r>
                        <a:rPr lang="en-US" dirty="0">
                          <a:latin typeface="+mj-lt"/>
                          <a:cs typeface="Calibri" panose="020F0502020204030204" pitchFamily="34" charset="0"/>
                        </a:rPr>
                        <a:t>Financial Year</a:t>
                      </a:r>
                    </a:p>
                  </a:txBody>
                  <a:tcPr/>
                </a:tc>
                <a:tc>
                  <a:txBody>
                    <a:bodyPr/>
                    <a:lstStyle/>
                    <a:p>
                      <a:pPr algn="ctr"/>
                      <a:r>
                        <a:rPr lang="en-US" dirty="0">
                          <a:latin typeface="+mj-lt"/>
                          <a:cs typeface="Calibri" panose="020F0502020204030204" pitchFamily="34" charset="0"/>
                        </a:rPr>
                        <a:t>Expenditure</a:t>
                      </a:r>
                    </a:p>
                    <a:p>
                      <a:pPr algn="ctr"/>
                      <a:r>
                        <a:rPr lang="en-US" dirty="0">
                          <a:latin typeface="+mj-lt"/>
                          <a:cs typeface="Calibri" panose="020F0502020204030204" pitchFamily="34" charset="0"/>
                        </a:rPr>
                        <a:t>(R)</a:t>
                      </a:r>
                    </a:p>
                  </a:txBody>
                  <a:tcPr/>
                </a:tc>
                <a:extLst>
                  <a:ext uri="{0D108BD9-81ED-4DB2-BD59-A6C34878D82A}">
                    <a16:rowId xmlns:a16="http://schemas.microsoft.com/office/drawing/2014/main" val="3740849215"/>
                  </a:ext>
                </a:extLst>
              </a:tr>
              <a:tr h="1705502">
                <a:tc>
                  <a:txBody>
                    <a:bodyPr/>
                    <a:lstStyle/>
                    <a:p>
                      <a:pPr marL="0" indent="0">
                        <a:buFont typeface="+mj-lt"/>
                        <a:buNone/>
                      </a:pPr>
                      <a:r>
                        <a:rPr lang="en-US" dirty="0"/>
                        <a:t>1.</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ZA" sz="1800" dirty="0">
                          <a:latin typeface="Arial" panose="020B0604020202020204" pitchFamily="34" charset="0"/>
                          <a:cs typeface="Arial" panose="020B0604020202020204" pitchFamily="34" charset="0"/>
                        </a:rPr>
                        <a:t>Investigation into the appointment and awarding of Tenders to the Implementing Agents for the Community Work Programme (CWP) and procurement processes of goods/services procured by the Implementing Agents </a:t>
                      </a:r>
                      <a:r>
                        <a:rPr lang="en-ZA" sz="1800" b="1" dirty="0">
                          <a:latin typeface="Arial" panose="020B0604020202020204" pitchFamily="34" charset="0"/>
                          <a:cs typeface="Arial" panose="020B0604020202020204" pitchFamily="34" charset="0"/>
                        </a:rPr>
                        <a:t>(</a:t>
                      </a:r>
                      <a:r>
                        <a:rPr lang="en-ZA" sz="1800" b="1" dirty="0" err="1">
                          <a:latin typeface="Arial" panose="020B0604020202020204" pitchFamily="34" charset="0"/>
                          <a:cs typeface="Arial" panose="020B0604020202020204" pitchFamily="34" charset="0"/>
                        </a:rPr>
                        <a:t>Sekela-Xabiso</a:t>
                      </a:r>
                      <a:r>
                        <a:rPr lang="en-ZA" sz="1800" b="1" dirty="0">
                          <a:latin typeface="Arial" panose="020B0604020202020204" pitchFamily="34" charset="0"/>
                          <a:cs typeface="Arial" panose="020B0604020202020204" pitchFamily="34" charset="0"/>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1800" dirty="0">
                          <a:latin typeface="Arial" panose="020B0604020202020204" pitchFamily="34" charset="0"/>
                          <a:cs typeface="Arial" panose="020B0604020202020204" pitchFamily="34" charset="0"/>
                        </a:rPr>
                        <a:t>2015/16</a:t>
                      </a:r>
                    </a:p>
                  </a:txBody>
                  <a:tcPr/>
                </a:tc>
                <a:tc>
                  <a:txBody>
                    <a:bodyPr/>
                    <a:lstStyle/>
                    <a:p>
                      <a:pPr algn="r"/>
                      <a:r>
                        <a:rPr lang="en-US" dirty="0"/>
                        <a:t>821, 057.68</a:t>
                      </a:r>
                    </a:p>
                  </a:txBody>
                  <a:tcPr/>
                </a:tc>
                <a:extLst>
                  <a:ext uri="{0D108BD9-81ED-4DB2-BD59-A6C34878D82A}">
                    <a16:rowId xmlns:a16="http://schemas.microsoft.com/office/drawing/2014/main" val="2894763346"/>
                  </a:ext>
                </a:extLst>
              </a:tr>
              <a:tr h="746157">
                <a:tc>
                  <a:txBody>
                    <a:bodyPr/>
                    <a:lstStyle/>
                    <a:p>
                      <a:pPr marL="0" indent="0">
                        <a:buFont typeface="+mj-lt"/>
                        <a:buNone/>
                      </a:pPr>
                      <a:r>
                        <a:rPr lang="en-US" dirty="0"/>
                        <a:t>2.</a:t>
                      </a:r>
                    </a:p>
                  </a:txBody>
                  <a:tcPr/>
                </a:tc>
                <a:tc>
                  <a:txBody>
                    <a:bodyPr/>
                    <a:lstStyle/>
                    <a:p>
                      <a:pPr algn="just"/>
                      <a:r>
                        <a:rPr lang="en-ZA" sz="1800" dirty="0">
                          <a:latin typeface="Arial" panose="020B0604020202020204" pitchFamily="34" charset="0"/>
                          <a:cs typeface="Arial" panose="020B0604020202020204" pitchFamily="34" charset="0"/>
                        </a:rPr>
                        <a:t>Forensic Investigation into the Community Work Programme (CWP) </a:t>
                      </a:r>
                      <a:r>
                        <a:rPr lang="en-ZA" sz="1800" b="1" dirty="0">
                          <a:latin typeface="Arial" panose="020B0604020202020204" pitchFamily="34" charset="0"/>
                          <a:cs typeface="Arial" panose="020B0604020202020204" pitchFamily="34" charset="0"/>
                        </a:rPr>
                        <a:t>(</a:t>
                      </a:r>
                      <a:r>
                        <a:rPr lang="en-ZA" sz="1800" b="1" dirty="0" err="1">
                          <a:latin typeface="Arial" panose="020B0604020202020204" pitchFamily="34" charset="0"/>
                          <a:cs typeface="Arial" panose="020B0604020202020204" pitchFamily="34" charset="0"/>
                        </a:rPr>
                        <a:t>Delloitte</a:t>
                      </a:r>
                      <a:r>
                        <a:rPr lang="en-ZA" sz="1800" b="1" dirty="0">
                          <a:latin typeface="Arial" panose="020B0604020202020204" pitchFamily="34" charset="0"/>
                          <a:cs typeface="Arial" panose="020B0604020202020204" pitchFamily="34" charset="0"/>
                        </a:rPr>
                        <a:t>)</a:t>
                      </a:r>
                      <a:endParaRPr lang="en-US"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1800" dirty="0">
                          <a:latin typeface="Arial" panose="020B0604020202020204" pitchFamily="34" charset="0"/>
                          <a:cs typeface="Arial" panose="020B0604020202020204" pitchFamily="34" charset="0"/>
                        </a:rPr>
                        <a:t>2016/17 &amp; 2017/18 </a:t>
                      </a:r>
                      <a:endParaRPr lang="en-US" dirty="0"/>
                    </a:p>
                  </a:txBody>
                  <a:tcPr/>
                </a:tc>
                <a:tc>
                  <a:txBody>
                    <a:bodyPr/>
                    <a:lstStyle/>
                    <a:p>
                      <a:pPr algn="r"/>
                      <a:r>
                        <a:rPr lang="en-US" dirty="0"/>
                        <a:t>7, 486, 494.69</a:t>
                      </a:r>
                    </a:p>
                  </a:txBody>
                  <a:tcPr/>
                </a:tc>
                <a:extLst>
                  <a:ext uri="{0D108BD9-81ED-4DB2-BD59-A6C34878D82A}">
                    <a16:rowId xmlns:a16="http://schemas.microsoft.com/office/drawing/2014/main" val="947432141"/>
                  </a:ext>
                </a:extLst>
              </a:tr>
              <a:tr h="432297">
                <a:tc>
                  <a:txBody>
                    <a:bodyPr/>
                    <a:lstStyle/>
                    <a:p>
                      <a:pPr marL="0" indent="0">
                        <a:buFont typeface="+mj-lt"/>
                        <a:buNone/>
                      </a:pPr>
                      <a:r>
                        <a:rPr lang="en-US"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latin typeface="Arial" panose="020B0604020202020204" pitchFamily="34" charset="0"/>
                          <a:cs typeface="Arial" panose="020B0604020202020204" pitchFamily="34" charset="0"/>
                        </a:rPr>
                        <a:t>Community Work Programme Forensic Investigation </a:t>
                      </a:r>
                      <a:r>
                        <a:rPr lang="en-ZA" sz="1800" b="1" dirty="0">
                          <a:latin typeface="Arial" panose="020B0604020202020204" pitchFamily="34" charset="0"/>
                          <a:cs typeface="Arial" panose="020B0604020202020204" pitchFamily="34" charset="0"/>
                        </a:rPr>
                        <a:t>(MNS Attorneys)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ZA" sz="1800" dirty="0">
                          <a:latin typeface="Arial" panose="020B0604020202020204" pitchFamily="34" charset="0"/>
                          <a:cs typeface="Arial" panose="020B0604020202020204" pitchFamily="34" charset="0"/>
                        </a:rPr>
                        <a:t>2019/20</a:t>
                      </a:r>
                    </a:p>
                  </a:txBody>
                  <a:tcPr/>
                </a:tc>
                <a:tc>
                  <a:txBody>
                    <a:bodyPr/>
                    <a:lstStyle/>
                    <a:p>
                      <a:pPr algn="r"/>
                      <a:r>
                        <a:rPr lang="en-US" sz="1800" kern="1200" dirty="0">
                          <a:solidFill>
                            <a:schemeClr val="dk1"/>
                          </a:solidFill>
                          <a:effectLst/>
                          <a:latin typeface="+mn-lt"/>
                          <a:ea typeface="+mn-ea"/>
                          <a:cs typeface="+mn-cs"/>
                        </a:rPr>
                        <a:t>8,</a:t>
                      </a:r>
                      <a:r>
                        <a:rPr lang="en-US" sz="1800" kern="1200" baseline="0" dirty="0">
                          <a:solidFill>
                            <a:schemeClr val="dk1"/>
                          </a:solidFill>
                          <a:effectLst/>
                          <a:latin typeface="+mn-lt"/>
                          <a:ea typeface="+mn-ea"/>
                          <a:cs typeface="+mn-cs"/>
                        </a:rPr>
                        <a:t> </a:t>
                      </a:r>
                      <a:r>
                        <a:rPr lang="en-US" sz="1800" kern="1200" dirty="0">
                          <a:solidFill>
                            <a:schemeClr val="dk1"/>
                          </a:solidFill>
                          <a:effectLst/>
                          <a:latin typeface="+mn-lt"/>
                          <a:ea typeface="+mn-ea"/>
                          <a:cs typeface="+mn-cs"/>
                        </a:rPr>
                        <a:t>585,</a:t>
                      </a:r>
                      <a:r>
                        <a:rPr lang="en-US" sz="1800" kern="1200" baseline="0" dirty="0">
                          <a:solidFill>
                            <a:schemeClr val="dk1"/>
                          </a:solidFill>
                          <a:effectLst/>
                          <a:latin typeface="+mn-lt"/>
                          <a:ea typeface="+mn-ea"/>
                          <a:cs typeface="+mn-cs"/>
                        </a:rPr>
                        <a:t> </a:t>
                      </a:r>
                      <a:r>
                        <a:rPr lang="en-US" sz="1800" kern="1200" dirty="0">
                          <a:solidFill>
                            <a:schemeClr val="dk1"/>
                          </a:solidFill>
                          <a:effectLst/>
                          <a:latin typeface="+mn-lt"/>
                          <a:ea typeface="+mn-ea"/>
                          <a:cs typeface="+mn-cs"/>
                        </a:rPr>
                        <a:t>976.20</a:t>
                      </a:r>
                      <a:endParaRPr lang="en-US" dirty="0"/>
                    </a:p>
                  </a:txBody>
                  <a:tcPr/>
                </a:tc>
                <a:extLst>
                  <a:ext uri="{0D108BD9-81ED-4DB2-BD59-A6C34878D82A}">
                    <a16:rowId xmlns:a16="http://schemas.microsoft.com/office/drawing/2014/main" val="3825342566"/>
                  </a:ext>
                </a:extLst>
              </a:tr>
              <a:tr h="432297">
                <a:tc>
                  <a:txBody>
                    <a:bodyPr/>
                    <a:lstStyle/>
                    <a:p>
                      <a:pPr marL="342900" indent="-342900">
                        <a:buFont typeface="+mj-lt"/>
                        <a:buAutoNum type="arabicPeriod"/>
                      </a:pPr>
                      <a:endParaRPr lang="en-US" dirty="0"/>
                    </a:p>
                  </a:txBody>
                  <a:tcPr/>
                </a:tc>
                <a:tc>
                  <a:txBody>
                    <a:bodyPr/>
                    <a:lstStyle/>
                    <a:p>
                      <a:r>
                        <a:rPr lang="en-US" b="1" dirty="0"/>
                        <a:t>Total</a:t>
                      </a:r>
                    </a:p>
                  </a:txBody>
                  <a:tcPr/>
                </a:tc>
                <a:tc>
                  <a:txBody>
                    <a:bodyPr/>
                    <a:lstStyle/>
                    <a:p>
                      <a:endParaRPr lang="en-US" b="1" dirty="0"/>
                    </a:p>
                  </a:txBody>
                  <a:tcPr/>
                </a:tc>
                <a:tc>
                  <a:txBody>
                    <a:bodyPr/>
                    <a:lstStyle/>
                    <a:p>
                      <a:pPr algn="r"/>
                      <a:r>
                        <a:rPr lang="en-US" b="1" dirty="0"/>
                        <a:t>16, 893, 528.57</a:t>
                      </a:r>
                    </a:p>
                  </a:txBody>
                  <a:tcPr/>
                </a:tc>
                <a:extLst>
                  <a:ext uri="{0D108BD9-81ED-4DB2-BD59-A6C34878D82A}">
                    <a16:rowId xmlns:a16="http://schemas.microsoft.com/office/drawing/2014/main" val="326955083"/>
                  </a:ext>
                </a:extLst>
              </a:tr>
            </a:tbl>
          </a:graphicData>
        </a:graphic>
      </p:graphicFrame>
    </p:spTree>
    <p:extLst>
      <p:ext uri="{BB962C8B-B14F-4D97-AF65-F5344CB8AC3E}">
        <p14:creationId xmlns:p14="http://schemas.microsoft.com/office/powerpoint/2010/main" val="4205355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E3436-F657-46C9-A3D2-64303751CBF1}"/>
              </a:ext>
            </a:extLst>
          </p:cNvPr>
          <p:cNvSpPr>
            <a:spLocks noGrp="1"/>
          </p:cNvSpPr>
          <p:nvPr>
            <p:ph type="title"/>
          </p:nvPr>
        </p:nvSpPr>
        <p:spPr>
          <a:xfrm>
            <a:off x="731520" y="173460"/>
            <a:ext cx="10753344" cy="642517"/>
          </a:xfrm>
        </p:spPr>
        <p:txBody>
          <a:bodyPr/>
          <a:lstStyle/>
          <a:p>
            <a:pPr algn="l"/>
            <a:r>
              <a:rPr lang="en-US" b="1" dirty="0"/>
              <a:t>Forensic investigation 1</a:t>
            </a:r>
          </a:p>
        </p:txBody>
      </p:sp>
      <p:sp>
        <p:nvSpPr>
          <p:cNvPr id="8" name="Rectangle 1">
            <a:extLst>
              <a:ext uri="{FF2B5EF4-FFF2-40B4-BE49-F238E27FC236}">
                <a16:creationId xmlns:a16="http://schemas.microsoft.com/office/drawing/2014/main" id="{EEDAED0F-C81A-4BE4-91E8-F55D08EB51F5}"/>
              </a:ext>
            </a:extLst>
          </p:cNvPr>
          <p:cNvSpPr>
            <a:spLocks noChangeArrowheads="1"/>
          </p:cNvSpPr>
          <p:nvPr/>
        </p:nvSpPr>
        <p:spPr bwMode="auto">
          <a:xfrm>
            <a:off x="-3360509" y="0"/>
            <a:ext cx="1941949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1">
            <a:extLst>
              <a:ext uri="{FF2B5EF4-FFF2-40B4-BE49-F238E27FC236}">
                <a16:creationId xmlns:a16="http://schemas.microsoft.com/office/drawing/2014/main" id="{9E7EAB61-BE90-4B75-B5B4-3E47068995F5}"/>
              </a:ext>
            </a:extLst>
          </p:cNvPr>
          <p:cNvSpPr>
            <a:spLocks noChangeArrowheads="1"/>
          </p:cNvSpPr>
          <p:nvPr/>
        </p:nvSpPr>
        <p:spPr bwMode="auto">
          <a:xfrm>
            <a:off x="-3800125" y="0"/>
            <a:ext cx="1963711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 name="Content Placeholder 3">
            <a:extLst>
              <a:ext uri="{FF2B5EF4-FFF2-40B4-BE49-F238E27FC236}">
                <a16:creationId xmlns:a16="http://schemas.microsoft.com/office/drawing/2014/main" id="{D6EA2D3C-8F87-4956-8940-5557CCF5EAF0}"/>
              </a:ext>
            </a:extLst>
          </p:cNvPr>
          <p:cNvSpPr>
            <a:spLocks noGrp="1"/>
          </p:cNvSpPr>
          <p:nvPr>
            <p:ph sz="half" idx="2"/>
          </p:nvPr>
        </p:nvSpPr>
        <p:spPr/>
        <p:txBody>
          <a:bodyPr/>
          <a:lstStyle/>
          <a:p>
            <a:endParaRPr lang="en-US"/>
          </a:p>
        </p:txBody>
      </p:sp>
      <p:sp>
        <p:nvSpPr>
          <p:cNvPr id="9" name="Content Placeholder 2">
            <a:extLst>
              <a:ext uri="{FF2B5EF4-FFF2-40B4-BE49-F238E27FC236}">
                <a16:creationId xmlns:a16="http://schemas.microsoft.com/office/drawing/2014/main" id="{539E48F0-C0A4-4786-86DF-ABD05282F18F}"/>
              </a:ext>
            </a:extLst>
          </p:cNvPr>
          <p:cNvSpPr txBox="1">
            <a:spLocks noChangeArrowheads="1"/>
          </p:cNvSpPr>
          <p:nvPr/>
        </p:nvSpPr>
        <p:spPr>
          <a:xfrm>
            <a:off x="707136" y="774702"/>
            <a:ext cx="10777728" cy="5267785"/>
          </a:xfrm>
          <a:prstGeom prst="rect">
            <a:avLst/>
          </a:prstGeom>
          <a:solidFill>
            <a:schemeClr val="bg1"/>
          </a:solidFill>
          <a:ln cap="flat">
            <a:solidFill>
              <a:schemeClr val="accent2"/>
            </a:solidFill>
            <a:miter lim="800000"/>
            <a:headEnd/>
            <a:tailEnd/>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ZA" sz="2000" b="1" dirty="0">
                <a:latin typeface="Arial" panose="020B0604020202020204" pitchFamily="34" charset="0"/>
                <a:cs typeface="Arial" panose="020B0604020202020204" pitchFamily="34" charset="0"/>
              </a:rPr>
              <a:t>Investigation into the appointment and awarding of Tenders to the Implementing Agents for the Community Work Programme (CWP) and procurement processes of goods/services procured by the Implementing Agents.</a:t>
            </a:r>
          </a:p>
          <a:p>
            <a:pPr marL="0" indent="0">
              <a:buFont typeface="Arial" panose="020B0604020202020204" pitchFamily="34" charset="0"/>
              <a:buNone/>
            </a:pPr>
            <a:endParaRPr lang="en-ZA" sz="22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ZA" sz="2200" b="1" dirty="0">
                <a:latin typeface="Arial" panose="020B0604020202020204" pitchFamily="34" charset="0"/>
                <a:cs typeface="Arial" panose="020B0604020202020204" pitchFamily="34" charset="0"/>
              </a:rPr>
              <a:t>Investigation mandate</a:t>
            </a:r>
          </a:p>
          <a:p>
            <a:pPr marL="0" indent="0" algn="just">
              <a:buFont typeface="Arial" panose="020B0604020202020204" pitchFamily="34" charset="0"/>
              <a:buNone/>
            </a:pPr>
            <a:r>
              <a:rPr lang="en-ZA" sz="2000" dirty="0">
                <a:latin typeface="Arial" panose="020B0604020202020204" pitchFamily="34" charset="0"/>
                <a:cs typeface="Arial" panose="020B0604020202020204" pitchFamily="34" charset="0"/>
              </a:rPr>
              <a:t>To investigate the procurement processes followed to select and award tenders to the Implementing Agents for the CWP and the possible irregular expenditure incurred by the appointed Implementing Agents when procuring good and services on behalf of the Department.</a:t>
            </a:r>
          </a:p>
          <a:p>
            <a:pPr marL="0" indent="0">
              <a:buFont typeface="Arial" panose="020B0604020202020204" pitchFamily="34" charset="0"/>
              <a:buNone/>
            </a:pPr>
            <a:endParaRPr lang="en-ZA" sz="2200" dirty="0">
              <a:latin typeface="Arial" panose="020B0604020202020204" pitchFamily="34" charset="0"/>
              <a:cs typeface="Arial" panose="020B0604020202020204" pitchFamily="34" charset="0"/>
            </a:endParaRPr>
          </a:p>
          <a:p>
            <a:pPr marL="0" indent="0" algn="just">
              <a:buFont typeface="Arial" panose="020B0604020202020204" pitchFamily="34" charset="0"/>
              <a:buNone/>
            </a:pPr>
            <a:r>
              <a:rPr lang="en-ZA" sz="2200" b="1" dirty="0">
                <a:latin typeface="Arial" panose="020B0604020202020204" pitchFamily="34" charset="0"/>
                <a:cs typeface="Arial" panose="020B0604020202020204" pitchFamily="34" charset="0"/>
              </a:rPr>
              <a:t>Outcome</a:t>
            </a:r>
            <a:r>
              <a:rPr lang="en-ZA" sz="2200" dirty="0">
                <a:latin typeface="Arial" panose="020B0604020202020204" pitchFamily="34" charset="0"/>
                <a:cs typeface="Arial" panose="020B0604020202020204" pitchFamily="34" charset="0"/>
              </a:rPr>
              <a:t>: The procurement process undertaken by the department was found to be in contravention of set procurement processes i.e. non-compliance with Bid Specifications, inconsistent application of pre-qualification criteria and bid committee resolutions.</a:t>
            </a:r>
          </a:p>
        </p:txBody>
      </p:sp>
    </p:spTree>
    <p:extLst>
      <p:ext uri="{BB962C8B-B14F-4D97-AF65-F5344CB8AC3E}">
        <p14:creationId xmlns:p14="http://schemas.microsoft.com/office/powerpoint/2010/main" val="2605168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E3436-F657-46C9-A3D2-64303751CBF1}"/>
              </a:ext>
            </a:extLst>
          </p:cNvPr>
          <p:cNvSpPr>
            <a:spLocks noGrp="1"/>
          </p:cNvSpPr>
          <p:nvPr>
            <p:ph type="title"/>
          </p:nvPr>
        </p:nvSpPr>
        <p:spPr>
          <a:xfrm>
            <a:off x="731520" y="173460"/>
            <a:ext cx="10753344" cy="642517"/>
          </a:xfrm>
        </p:spPr>
        <p:txBody>
          <a:bodyPr/>
          <a:lstStyle/>
          <a:p>
            <a:pPr algn="l"/>
            <a:r>
              <a:rPr lang="en-US" b="1" dirty="0"/>
              <a:t>Forensic investigation 2</a:t>
            </a:r>
          </a:p>
        </p:txBody>
      </p:sp>
      <p:sp>
        <p:nvSpPr>
          <p:cNvPr id="8" name="Rectangle 1">
            <a:extLst>
              <a:ext uri="{FF2B5EF4-FFF2-40B4-BE49-F238E27FC236}">
                <a16:creationId xmlns:a16="http://schemas.microsoft.com/office/drawing/2014/main" id="{EEDAED0F-C81A-4BE4-91E8-F55D08EB51F5}"/>
              </a:ext>
            </a:extLst>
          </p:cNvPr>
          <p:cNvSpPr>
            <a:spLocks noChangeArrowheads="1"/>
          </p:cNvSpPr>
          <p:nvPr/>
        </p:nvSpPr>
        <p:spPr bwMode="auto">
          <a:xfrm>
            <a:off x="-3360509" y="0"/>
            <a:ext cx="1941949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1">
            <a:extLst>
              <a:ext uri="{FF2B5EF4-FFF2-40B4-BE49-F238E27FC236}">
                <a16:creationId xmlns:a16="http://schemas.microsoft.com/office/drawing/2014/main" id="{9E7EAB61-BE90-4B75-B5B4-3E47068995F5}"/>
              </a:ext>
            </a:extLst>
          </p:cNvPr>
          <p:cNvSpPr>
            <a:spLocks noChangeArrowheads="1"/>
          </p:cNvSpPr>
          <p:nvPr/>
        </p:nvSpPr>
        <p:spPr bwMode="auto">
          <a:xfrm>
            <a:off x="-3800125" y="0"/>
            <a:ext cx="1963711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Content Placeholder 2">
            <a:extLst>
              <a:ext uri="{FF2B5EF4-FFF2-40B4-BE49-F238E27FC236}">
                <a16:creationId xmlns:a16="http://schemas.microsoft.com/office/drawing/2014/main" id="{3004E0A3-44C7-4022-8587-652B9E239E42}"/>
              </a:ext>
            </a:extLst>
          </p:cNvPr>
          <p:cNvSpPr>
            <a:spLocks noGrp="1" noChangeArrowheads="1"/>
          </p:cNvSpPr>
          <p:nvPr>
            <p:ph sz="half" idx="2"/>
          </p:nvPr>
        </p:nvSpPr>
        <p:spPr>
          <a:xfrm>
            <a:off x="731838" y="815977"/>
            <a:ext cx="10753725" cy="5226048"/>
          </a:xfrm>
          <a:solidFill>
            <a:schemeClr val="bg1"/>
          </a:solidFill>
          <a:ln cap="flat">
            <a:solidFill>
              <a:schemeClr val="accent2"/>
            </a:solidFill>
            <a:miter lim="800000"/>
            <a:headEnd/>
            <a:tailEnd/>
          </a:ln>
        </p:spPr>
        <p:txBody>
          <a:bodyPr>
            <a:normAutofit/>
          </a:bodyPr>
          <a:lstStyle/>
          <a:p>
            <a:pPr marL="0" indent="0">
              <a:buNone/>
            </a:pPr>
            <a:r>
              <a:rPr lang="en-ZA" sz="2000" b="1" dirty="0">
                <a:latin typeface="Arial" panose="020B0604020202020204" pitchFamily="34" charset="0"/>
                <a:cs typeface="Arial" panose="020B0604020202020204" pitchFamily="34" charset="0"/>
              </a:rPr>
              <a:t>Forensic Investigation into the Community Work Programme (CWP)</a:t>
            </a:r>
          </a:p>
          <a:p>
            <a:pPr marL="0" indent="0">
              <a:buNone/>
            </a:pPr>
            <a:endParaRPr lang="en-ZA" sz="2200" dirty="0">
              <a:latin typeface="Arial" panose="020B0604020202020204" pitchFamily="34" charset="0"/>
              <a:cs typeface="Arial" panose="020B0604020202020204" pitchFamily="34" charset="0"/>
            </a:endParaRPr>
          </a:p>
          <a:p>
            <a:pPr marL="0" indent="0">
              <a:buNone/>
            </a:pPr>
            <a:r>
              <a:rPr lang="en-ZA" sz="2200" b="1" dirty="0">
                <a:latin typeface="Arial" panose="020B0604020202020204" pitchFamily="34" charset="0"/>
                <a:cs typeface="Arial" panose="020B0604020202020204" pitchFamily="34" charset="0"/>
              </a:rPr>
              <a:t>Investigation mandate</a:t>
            </a:r>
          </a:p>
          <a:p>
            <a:pPr algn="just">
              <a:buFont typeface="Wingdings" panose="05000000000000000000" pitchFamily="2" charset="2"/>
              <a:buChar char="Ø"/>
            </a:pPr>
            <a:r>
              <a:rPr lang="en-US" sz="2000" dirty="0">
                <a:latin typeface="Arial" panose="020B0604020202020204" pitchFamily="34" charset="0"/>
                <a:cs typeface="Arial" panose="020B0604020202020204" pitchFamily="34" charset="0"/>
              </a:rPr>
              <a:t>Perform a detailed analysis on the Project Management Fees (PM Fees) per IA with a view to identifying inconsistencies and trends by the IAs when invoicing the Department for PM Fees;</a:t>
            </a:r>
          </a:p>
          <a:p>
            <a:pPr algn="just">
              <a:buFont typeface="Wingdings" panose="05000000000000000000" pitchFamily="2" charset="2"/>
              <a:buChar char="Ø"/>
            </a:pPr>
            <a:r>
              <a:rPr lang="en-US" sz="2000" dirty="0">
                <a:latin typeface="Arial" panose="020B0604020202020204" pitchFamily="34" charset="0"/>
                <a:cs typeface="Arial" panose="020B0604020202020204" pitchFamily="34" charset="0"/>
              </a:rPr>
              <a:t>Review and analysis of payment batches and identification of irregular expenditure; </a:t>
            </a:r>
          </a:p>
          <a:p>
            <a:pPr algn="just">
              <a:buFont typeface="Wingdings" panose="05000000000000000000" pitchFamily="2" charset="2"/>
              <a:buChar char="Ø"/>
            </a:pPr>
            <a:r>
              <a:rPr lang="en-US" sz="2000" dirty="0">
                <a:latin typeface="Arial" panose="020B0604020202020204" pitchFamily="34" charset="0"/>
                <a:cs typeface="Arial" panose="020B0604020202020204" pitchFamily="34" charset="0"/>
              </a:rPr>
              <a:t>Detailed review of the CWP-MIS application–this requirement, which was added to the scope via deviation, was performed by a team of Information Technology (IT) auditors, payment specialists and data analysts; </a:t>
            </a:r>
          </a:p>
          <a:p>
            <a:pPr algn="just">
              <a:buFont typeface="Wingdings" panose="05000000000000000000" pitchFamily="2" charset="2"/>
              <a:buChar char="Ø"/>
            </a:pPr>
            <a:r>
              <a:rPr lang="en-US" sz="2000" dirty="0">
                <a:latin typeface="Arial" panose="020B0604020202020204" pitchFamily="34" charset="0"/>
                <a:cs typeface="Arial" panose="020B0604020202020204" pitchFamily="34" charset="0"/>
              </a:rPr>
              <a:t>Verify the completeness of the CWP Asset Register by performing a detailed analysis of all the payment batches for all IAs for the period 1 April 2014 to 31 March 2016 </a:t>
            </a:r>
          </a:p>
          <a:p>
            <a:endParaRPr lang="en-US" dirty="0"/>
          </a:p>
          <a:p>
            <a:pPr marL="457200" indent="-457200" algn="just">
              <a:buAutoNum type="arabicPeriod"/>
            </a:pPr>
            <a:endParaRPr lang="en-US" sz="2000" dirty="0">
              <a:latin typeface="Arial" panose="020B0604020202020204" pitchFamily="34" charset="0"/>
              <a:cs typeface="Arial" panose="020B0604020202020204" pitchFamily="34" charset="0"/>
            </a:endParaRPr>
          </a:p>
          <a:p>
            <a:pPr marL="0" indent="0">
              <a:buNone/>
            </a:pPr>
            <a:endParaRPr lang="en-ZA" sz="2200" dirty="0">
              <a:latin typeface="Arial" panose="020B0604020202020204" pitchFamily="34" charset="0"/>
              <a:cs typeface="Arial" panose="020B0604020202020204" pitchFamily="34" charset="0"/>
            </a:endParaRPr>
          </a:p>
          <a:p>
            <a:pPr marL="0" indent="0">
              <a:buNone/>
            </a:pPr>
            <a:endParaRPr lang="en-ZA" sz="2200" dirty="0">
              <a:latin typeface="Arial" panose="020B0604020202020204" pitchFamily="34" charset="0"/>
              <a:cs typeface="Arial" panose="020B0604020202020204" pitchFamily="34" charset="0"/>
            </a:endParaRPr>
          </a:p>
          <a:p>
            <a:pPr marL="0" indent="0">
              <a:buNone/>
            </a:pPr>
            <a:endParaRPr lang="en-ZA" sz="2200" dirty="0">
              <a:latin typeface="Arial" panose="020B0604020202020204" pitchFamily="34" charset="0"/>
              <a:cs typeface="Arial" panose="020B0604020202020204" pitchFamily="34" charset="0"/>
            </a:endParaRPr>
          </a:p>
          <a:p>
            <a:pPr marL="0" indent="0">
              <a:buNone/>
            </a:pPr>
            <a:endParaRPr lang="en-ZA" sz="2200" dirty="0">
              <a:latin typeface="Arial" panose="020B0604020202020204" pitchFamily="34" charset="0"/>
              <a:cs typeface="Arial" panose="020B0604020202020204" pitchFamily="34" charset="0"/>
            </a:endParaRPr>
          </a:p>
          <a:p>
            <a:pPr marL="0" indent="0">
              <a:buNone/>
            </a:pPr>
            <a:endParaRPr lang="en-ZA"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7670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E3436-F657-46C9-A3D2-64303751CBF1}"/>
              </a:ext>
            </a:extLst>
          </p:cNvPr>
          <p:cNvSpPr>
            <a:spLocks noGrp="1"/>
          </p:cNvSpPr>
          <p:nvPr>
            <p:ph type="title"/>
          </p:nvPr>
        </p:nvSpPr>
        <p:spPr>
          <a:xfrm>
            <a:off x="731520" y="173460"/>
            <a:ext cx="10753344" cy="642517"/>
          </a:xfrm>
        </p:spPr>
        <p:txBody>
          <a:bodyPr/>
          <a:lstStyle/>
          <a:p>
            <a:pPr algn="l"/>
            <a:r>
              <a:rPr lang="en-US" b="1" dirty="0"/>
              <a:t>Forensic investigation 2…………cont.</a:t>
            </a:r>
          </a:p>
        </p:txBody>
      </p:sp>
      <p:sp>
        <p:nvSpPr>
          <p:cNvPr id="8" name="Rectangle 1">
            <a:extLst>
              <a:ext uri="{FF2B5EF4-FFF2-40B4-BE49-F238E27FC236}">
                <a16:creationId xmlns:a16="http://schemas.microsoft.com/office/drawing/2014/main" id="{EEDAED0F-C81A-4BE4-91E8-F55D08EB51F5}"/>
              </a:ext>
            </a:extLst>
          </p:cNvPr>
          <p:cNvSpPr>
            <a:spLocks noChangeArrowheads="1"/>
          </p:cNvSpPr>
          <p:nvPr/>
        </p:nvSpPr>
        <p:spPr bwMode="auto">
          <a:xfrm>
            <a:off x="-3360509" y="0"/>
            <a:ext cx="1941949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1">
            <a:extLst>
              <a:ext uri="{FF2B5EF4-FFF2-40B4-BE49-F238E27FC236}">
                <a16:creationId xmlns:a16="http://schemas.microsoft.com/office/drawing/2014/main" id="{9E7EAB61-BE90-4B75-B5B4-3E47068995F5}"/>
              </a:ext>
            </a:extLst>
          </p:cNvPr>
          <p:cNvSpPr>
            <a:spLocks noChangeArrowheads="1"/>
          </p:cNvSpPr>
          <p:nvPr/>
        </p:nvSpPr>
        <p:spPr bwMode="auto">
          <a:xfrm>
            <a:off x="-3800125" y="0"/>
            <a:ext cx="1963711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5" name="Table 15">
            <a:extLst>
              <a:ext uri="{FF2B5EF4-FFF2-40B4-BE49-F238E27FC236}">
                <a16:creationId xmlns:a16="http://schemas.microsoft.com/office/drawing/2014/main" id="{58D1C4DB-DF7D-4228-A467-3A03F66CDF9D}"/>
              </a:ext>
            </a:extLst>
          </p:cNvPr>
          <p:cNvGraphicFramePr>
            <a:graphicFrameLocks noGrp="1"/>
          </p:cNvGraphicFramePr>
          <p:nvPr>
            <p:ph sz="half" idx="2"/>
            <p:extLst>
              <p:ext uri="{D42A27DB-BD31-4B8C-83A1-F6EECF244321}">
                <p14:modId xmlns:p14="http://schemas.microsoft.com/office/powerpoint/2010/main" val="2228649106"/>
              </p:ext>
            </p:extLst>
          </p:nvPr>
        </p:nvGraphicFramePr>
        <p:xfrm>
          <a:off x="731838" y="2608263"/>
          <a:ext cx="10753725" cy="741680"/>
        </p:xfrm>
        <a:graphic>
          <a:graphicData uri="http://schemas.openxmlformats.org/drawingml/2006/table">
            <a:tbl>
              <a:tblPr firstRow="1" bandRow="1">
                <a:tableStyleId>{21E4AEA4-8DFA-4A89-87EB-49C32662AFE0}</a:tableStyleId>
              </a:tblPr>
              <a:tblGrid>
                <a:gridCol w="3584575">
                  <a:extLst>
                    <a:ext uri="{9D8B030D-6E8A-4147-A177-3AD203B41FA5}">
                      <a16:colId xmlns:a16="http://schemas.microsoft.com/office/drawing/2014/main" val="71956163"/>
                    </a:ext>
                  </a:extLst>
                </a:gridCol>
                <a:gridCol w="3584575">
                  <a:extLst>
                    <a:ext uri="{9D8B030D-6E8A-4147-A177-3AD203B41FA5}">
                      <a16:colId xmlns:a16="http://schemas.microsoft.com/office/drawing/2014/main" val="4231592156"/>
                    </a:ext>
                  </a:extLst>
                </a:gridCol>
                <a:gridCol w="3584575">
                  <a:extLst>
                    <a:ext uri="{9D8B030D-6E8A-4147-A177-3AD203B41FA5}">
                      <a16:colId xmlns:a16="http://schemas.microsoft.com/office/drawing/2014/main" val="1089220735"/>
                    </a:ext>
                  </a:extLst>
                </a:gridCol>
              </a:tblGrid>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83432224"/>
                  </a:ext>
                </a:extLst>
              </a:tr>
              <a:tr h="370840">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240738802"/>
                  </a:ext>
                </a:extLst>
              </a:tr>
            </a:tbl>
          </a:graphicData>
        </a:graphic>
      </p:graphicFrame>
      <p:sp>
        <p:nvSpPr>
          <p:cNvPr id="9" name="Content Placeholder 2">
            <a:extLst>
              <a:ext uri="{FF2B5EF4-FFF2-40B4-BE49-F238E27FC236}">
                <a16:creationId xmlns:a16="http://schemas.microsoft.com/office/drawing/2014/main" id="{15E25FE8-1215-4061-AE69-2C2473543FCE}"/>
              </a:ext>
            </a:extLst>
          </p:cNvPr>
          <p:cNvSpPr txBox="1">
            <a:spLocks noChangeArrowheads="1"/>
          </p:cNvSpPr>
          <p:nvPr/>
        </p:nvSpPr>
        <p:spPr>
          <a:xfrm>
            <a:off x="707136" y="774702"/>
            <a:ext cx="10777728" cy="5389032"/>
          </a:xfrm>
          <a:prstGeom prst="rect">
            <a:avLst/>
          </a:prstGeom>
          <a:solidFill>
            <a:schemeClr val="bg1"/>
          </a:solidFill>
          <a:ln cap="flat">
            <a:solidFill>
              <a:schemeClr val="accent2"/>
            </a:solidFill>
            <a:miter lim="800000"/>
            <a:headEnd/>
            <a:tailEnd/>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ZA" sz="1800" dirty="0">
                <a:latin typeface="Arial" panose="020B0604020202020204" pitchFamily="34" charset="0"/>
                <a:cs typeface="Arial" panose="020B0604020202020204" pitchFamily="34" charset="0"/>
              </a:rPr>
              <a:t>The following is a summary of the findings raised as they relate to the mandate, recommendations as well as the current status of implementation of those recommendations.</a:t>
            </a:r>
            <a:endParaRPr lang="en-Z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ZA" sz="22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ZA" sz="22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ZA" sz="22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ZA" sz="22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ZA" sz="2200" dirty="0">
              <a:latin typeface="Arial" panose="020B0604020202020204" pitchFamily="34" charset="0"/>
              <a:cs typeface="Arial" panose="020B0604020202020204" pitchFamily="34" charset="0"/>
            </a:endParaRPr>
          </a:p>
        </p:txBody>
      </p:sp>
      <p:graphicFrame>
        <p:nvGraphicFramePr>
          <p:cNvPr id="16" name="Table 16">
            <a:extLst>
              <a:ext uri="{FF2B5EF4-FFF2-40B4-BE49-F238E27FC236}">
                <a16:creationId xmlns:a16="http://schemas.microsoft.com/office/drawing/2014/main" id="{939002D4-4955-4B29-9B36-59EFE5800D7A}"/>
              </a:ext>
            </a:extLst>
          </p:cNvPr>
          <p:cNvGraphicFramePr>
            <a:graphicFrameLocks noGrp="1"/>
          </p:cNvGraphicFramePr>
          <p:nvPr>
            <p:extLst>
              <p:ext uri="{D42A27DB-BD31-4B8C-83A1-F6EECF244321}">
                <p14:modId xmlns:p14="http://schemas.microsoft.com/office/powerpoint/2010/main" val="2003497100"/>
              </p:ext>
            </p:extLst>
          </p:nvPr>
        </p:nvGraphicFramePr>
        <p:xfrm>
          <a:off x="731838" y="1359218"/>
          <a:ext cx="10753026" cy="4846320"/>
        </p:xfrm>
        <a:graphic>
          <a:graphicData uri="http://schemas.openxmlformats.org/drawingml/2006/table">
            <a:tbl>
              <a:tblPr firstRow="1" bandRow="1">
                <a:tableStyleId>{21E4AEA4-8DFA-4A89-87EB-49C32662AFE0}</a:tableStyleId>
              </a:tblPr>
              <a:tblGrid>
                <a:gridCol w="3584342">
                  <a:extLst>
                    <a:ext uri="{9D8B030D-6E8A-4147-A177-3AD203B41FA5}">
                      <a16:colId xmlns:a16="http://schemas.microsoft.com/office/drawing/2014/main" val="1774089373"/>
                    </a:ext>
                  </a:extLst>
                </a:gridCol>
                <a:gridCol w="3584342">
                  <a:extLst>
                    <a:ext uri="{9D8B030D-6E8A-4147-A177-3AD203B41FA5}">
                      <a16:colId xmlns:a16="http://schemas.microsoft.com/office/drawing/2014/main" val="1646413966"/>
                    </a:ext>
                  </a:extLst>
                </a:gridCol>
                <a:gridCol w="3584342">
                  <a:extLst>
                    <a:ext uri="{9D8B030D-6E8A-4147-A177-3AD203B41FA5}">
                      <a16:colId xmlns:a16="http://schemas.microsoft.com/office/drawing/2014/main" val="187622922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Recommendation</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Status of implementation of the Recommendation</a:t>
                      </a:r>
                    </a:p>
                  </a:txBody>
                  <a:tcPr/>
                </a:tc>
                <a:extLst>
                  <a:ext uri="{0D108BD9-81ED-4DB2-BD59-A6C34878D82A}">
                    <a16:rowId xmlns:a16="http://schemas.microsoft.com/office/drawing/2014/main" val="39208502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Asset Management – no clear definition as to what constitute an asset</a:t>
                      </a:r>
                    </a:p>
                    <a:p>
                      <a:endParaRPr lang="en-US" dirty="0"/>
                    </a:p>
                  </a:txBody>
                  <a:tcPr/>
                </a:tc>
                <a:tc>
                  <a:txBody>
                    <a:bodyPr/>
                    <a:lstStyle/>
                    <a:p>
                      <a:r>
                        <a:rPr lang="en-US" sz="1800" b="0" i="0" u="none" strike="noStrike" kern="1200" baseline="0" dirty="0">
                          <a:solidFill>
                            <a:schemeClr val="dk1"/>
                          </a:solidFill>
                          <a:latin typeface="+mn-lt"/>
                          <a:ea typeface="+mn-ea"/>
                          <a:cs typeface="+mn-cs"/>
                        </a:rPr>
                        <a:t>The Department should consider:</a:t>
                      </a:r>
                    </a:p>
                    <a:p>
                      <a:pPr marL="285750" indent="-285750" algn="just">
                        <a:buFont typeface="Courier New" panose="02070309020205020404" pitchFamily="49" charset="0"/>
                        <a:buChar char="o"/>
                      </a:pPr>
                      <a:r>
                        <a:rPr lang="en-US" sz="1800" b="0" i="0" u="none" strike="noStrike" kern="1200" baseline="0" dirty="0">
                          <a:solidFill>
                            <a:schemeClr val="dk1"/>
                          </a:solidFill>
                          <a:latin typeface="+mn-lt"/>
                          <a:ea typeface="+mn-ea"/>
                          <a:cs typeface="+mn-cs"/>
                        </a:rPr>
                        <a:t>Developing an </a:t>
                      </a:r>
                      <a:r>
                        <a:rPr lang="en-US" sz="1800" b="1" i="0" u="none" strike="noStrike" kern="1200" baseline="0" dirty="0">
                          <a:solidFill>
                            <a:schemeClr val="dk1"/>
                          </a:solidFill>
                          <a:latin typeface="+mn-lt"/>
                          <a:ea typeface="+mn-ea"/>
                          <a:cs typeface="+mn-cs"/>
                        </a:rPr>
                        <a:t>asset policy</a:t>
                      </a:r>
                      <a:r>
                        <a:rPr lang="en-US" sz="1800" b="0" i="0" u="none" strike="noStrike" kern="1200" baseline="0" dirty="0">
                          <a:solidFill>
                            <a:schemeClr val="dk1"/>
                          </a:solidFill>
                          <a:latin typeface="+mn-lt"/>
                          <a:ea typeface="+mn-ea"/>
                          <a:cs typeface="+mn-cs"/>
                        </a:rPr>
                        <a:t>, which should include the </a:t>
                      </a:r>
                      <a:r>
                        <a:rPr lang="en-US" sz="1800" b="1" i="0" u="none" strike="noStrike" kern="1200" baseline="0" dirty="0">
                          <a:solidFill>
                            <a:schemeClr val="dk1"/>
                          </a:solidFill>
                          <a:latin typeface="+mn-lt"/>
                          <a:ea typeface="+mn-ea"/>
                          <a:cs typeface="+mn-cs"/>
                        </a:rPr>
                        <a:t>definition and recognition criteria</a:t>
                      </a:r>
                      <a:r>
                        <a:rPr lang="en-US" sz="1800" b="0" i="0" u="none" strike="noStrike" kern="1200" baseline="0" dirty="0">
                          <a:solidFill>
                            <a:schemeClr val="dk1"/>
                          </a:solidFill>
                          <a:latin typeface="+mn-lt"/>
                          <a:ea typeface="+mn-ea"/>
                          <a:cs typeface="+mn-cs"/>
                        </a:rPr>
                        <a:t>. </a:t>
                      </a:r>
                    </a:p>
                    <a:p>
                      <a:pPr marL="285750" indent="-285750" algn="just">
                        <a:buFont typeface="Courier New" panose="02070309020205020404" pitchFamily="49" charset="0"/>
                        <a:buChar char="o"/>
                      </a:pPr>
                      <a:r>
                        <a:rPr lang="en-US" sz="1800" b="0" i="0" u="none" strike="noStrike" kern="1200" baseline="0" dirty="0">
                          <a:solidFill>
                            <a:schemeClr val="dk1"/>
                          </a:solidFill>
                          <a:latin typeface="+mn-lt"/>
                          <a:ea typeface="+mn-ea"/>
                          <a:cs typeface="+mn-cs"/>
                        </a:rPr>
                        <a:t>Conducting </a:t>
                      </a:r>
                      <a:r>
                        <a:rPr lang="en-US" sz="1800" b="1" i="0" u="none" strike="noStrike" kern="1200" baseline="0" dirty="0">
                          <a:solidFill>
                            <a:schemeClr val="dk1"/>
                          </a:solidFill>
                          <a:latin typeface="+mn-lt"/>
                          <a:ea typeface="+mn-ea"/>
                          <a:cs typeface="+mn-cs"/>
                        </a:rPr>
                        <a:t>physical verification </a:t>
                      </a:r>
                      <a:r>
                        <a:rPr lang="en-US" sz="1800" b="0" i="0" u="none" strike="noStrike" kern="1200" baseline="0" dirty="0">
                          <a:solidFill>
                            <a:schemeClr val="dk1"/>
                          </a:solidFill>
                          <a:latin typeface="+mn-lt"/>
                          <a:ea typeface="+mn-ea"/>
                          <a:cs typeface="+mn-cs"/>
                        </a:rPr>
                        <a:t>of assets with the purpose of properly </a:t>
                      </a:r>
                      <a:r>
                        <a:rPr lang="en-US" sz="1800" b="1" i="0" u="none" strike="noStrike" kern="1200" baseline="0" dirty="0">
                          <a:solidFill>
                            <a:schemeClr val="dk1"/>
                          </a:solidFill>
                          <a:latin typeface="+mn-lt"/>
                          <a:ea typeface="+mn-ea"/>
                          <a:cs typeface="+mn-cs"/>
                        </a:rPr>
                        <a:t>documenting </a:t>
                      </a:r>
                      <a:r>
                        <a:rPr lang="en-US" sz="1800" b="0" i="0" u="none" strike="noStrike" kern="1200" baseline="0" dirty="0">
                          <a:solidFill>
                            <a:schemeClr val="dk1"/>
                          </a:solidFill>
                          <a:latin typeface="+mn-lt"/>
                          <a:ea typeface="+mn-ea"/>
                          <a:cs typeface="+mn-cs"/>
                        </a:rPr>
                        <a:t>each asset with barcoding and </a:t>
                      </a:r>
                      <a:r>
                        <a:rPr lang="en-US" sz="1800" b="1" i="0" u="none" strike="noStrike" kern="1200" baseline="0" dirty="0">
                          <a:solidFill>
                            <a:schemeClr val="dk1"/>
                          </a:solidFill>
                          <a:latin typeface="+mn-lt"/>
                          <a:ea typeface="+mn-ea"/>
                          <a:cs typeface="+mn-cs"/>
                        </a:rPr>
                        <a:t>identification of location </a:t>
                      </a:r>
                      <a:r>
                        <a:rPr lang="en-US" sz="1800" b="0" i="0" u="none" strike="noStrike" kern="1200" baseline="0" dirty="0">
                          <a:solidFill>
                            <a:schemeClr val="dk1"/>
                          </a:solidFill>
                          <a:latin typeface="+mn-lt"/>
                          <a:ea typeface="+mn-ea"/>
                          <a:cs typeface="+mn-cs"/>
                        </a:rPr>
                        <a:t>as well as </a:t>
                      </a:r>
                      <a:r>
                        <a:rPr lang="en-US" sz="1800" b="1" i="0" u="none" strike="noStrike" kern="1200" baseline="0" dirty="0">
                          <a:solidFill>
                            <a:schemeClr val="dk1"/>
                          </a:solidFill>
                          <a:latin typeface="+mn-lt"/>
                          <a:ea typeface="+mn-ea"/>
                          <a:cs typeface="+mn-cs"/>
                        </a:rPr>
                        <a:t>safeguarding and valuation</a:t>
                      </a:r>
                      <a:r>
                        <a:rPr lang="en-US" sz="1800" b="0" i="0" u="none" strike="noStrike" kern="1200" baseline="0" dirty="0">
                          <a:solidFill>
                            <a:schemeClr val="dk1"/>
                          </a:solidFill>
                          <a:latin typeface="+mn-lt"/>
                          <a:ea typeface="+mn-ea"/>
                          <a:cs typeface="+mn-cs"/>
                        </a:rPr>
                        <a:t>. </a:t>
                      </a:r>
                    </a:p>
                    <a:p>
                      <a:endParaRPr lang="en-US" dirty="0"/>
                    </a:p>
                  </a:txBody>
                  <a:tcPr/>
                </a:tc>
                <a:tc>
                  <a:txBody>
                    <a:bodyPr/>
                    <a:lstStyle/>
                    <a:p>
                      <a:r>
                        <a:rPr lang="en-US" sz="1800" kern="1200" dirty="0">
                          <a:solidFill>
                            <a:schemeClr val="dk1"/>
                          </a:solidFill>
                          <a:latin typeface="+mn-lt"/>
                          <a:ea typeface="+mn-ea"/>
                          <a:cs typeface="+mn-cs"/>
                        </a:rPr>
                        <a:t>Asset Management Policy has since been developed. The definition and recognition criteria agreed which delineates between Assets, Inventory and Accessories. Physical verification of Assets has previously been undertaken except  for the 2020 financial due delay in the appointment of a service provider due to Covid 19. A service provider has recently been appointed to undertake the physical verification for this financial year.</a:t>
                      </a:r>
                    </a:p>
                  </a:txBody>
                  <a:tcPr/>
                </a:tc>
                <a:extLst>
                  <a:ext uri="{0D108BD9-81ED-4DB2-BD59-A6C34878D82A}">
                    <a16:rowId xmlns:a16="http://schemas.microsoft.com/office/drawing/2014/main" val="1717651848"/>
                  </a:ext>
                </a:extLst>
              </a:tr>
            </a:tbl>
          </a:graphicData>
        </a:graphic>
      </p:graphicFrame>
    </p:spTree>
    <p:extLst>
      <p:ext uri="{BB962C8B-B14F-4D97-AF65-F5344CB8AC3E}">
        <p14:creationId xmlns:p14="http://schemas.microsoft.com/office/powerpoint/2010/main" val="3908790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E3436-F657-46C9-A3D2-64303751CBF1}"/>
              </a:ext>
            </a:extLst>
          </p:cNvPr>
          <p:cNvSpPr>
            <a:spLocks noGrp="1"/>
          </p:cNvSpPr>
          <p:nvPr>
            <p:ph type="title"/>
          </p:nvPr>
        </p:nvSpPr>
        <p:spPr>
          <a:xfrm>
            <a:off x="731520" y="173460"/>
            <a:ext cx="10753344" cy="642517"/>
          </a:xfrm>
        </p:spPr>
        <p:txBody>
          <a:bodyPr/>
          <a:lstStyle/>
          <a:p>
            <a:pPr algn="l"/>
            <a:r>
              <a:rPr lang="en-US" b="1" dirty="0"/>
              <a:t>Forensic investigation 2…………cont.</a:t>
            </a:r>
          </a:p>
        </p:txBody>
      </p:sp>
      <p:sp>
        <p:nvSpPr>
          <p:cNvPr id="8" name="Rectangle 1">
            <a:extLst>
              <a:ext uri="{FF2B5EF4-FFF2-40B4-BE49-F238E27FC236}">
                <a16:creationId xmlns:a16="http://schemas.microsoft.com/office/drawing/2014/main" id="{EEDAED0F-C81A-4BE4-91E8-F55D08EB51F5}"/>
              </a:ext>
            </a:extLst>
          </p:cNvPr>
          <p:cNvSpPr>
            <a:spLocks noChangeArrowheads="1"/>
          </p:cNvSpPr>
          <p:nvPr/>
        </p:nvSpPr>
        <p:spPr bwMode="auto">
          <a:xfrm>
            <a:off x="-3360509" y="0"/>
            <a:ext cx="1941949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1">
            <a:extLst>
              <a:ext uri="{FF2B5EF4-FFF2-40B4-BE49-F238E27FC236}">
                <a16:creationId xmlns:a16="http://schemas.microsoft.com/office/drawing/2014/main" id="{9E7EAB61-BE90-4B75-B5B4-3E47068995F5}"/>
              </a:ext>
            </a:extLst>
          </p:cNvPr>
          <p:cNvSpPr>
            <a:spLocks noChangeArrowheads="1"/>
          </p:cNvSpPr>
          <p:nvPr/>
        </p:nvSpPr>
        <p:spPr bwMode="auto">
          <a:xfrm>
            <a:off x="-3800125" y="0"/>
            <a:ext cx="1963711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 name="Content Placeholder 3">
            <a:extLst>
              <a:ext uri="{FF2B5EF4-FFF2-40B4-BE49-F238E27FC236}">
                <a16:creationId xmlns:a16="http://schemas.microsoft.com/office/drawing/2014/main" id="{5FC43F0C-CA38-46C7-949E-F1BCA0D6412A}"/>
              </a:ext>
            </a:extLst>
          </p:cNvPr>
          <p:cNvSpPr>
            <a:spLocks noGrp="1"/>
          </p:cNvSpPr>
          <p:nvPr>
            <p:ph sz="half" idx="2"/>
          </p:nvPr>
        </p:nvSpPr>
        <p:spPr/>
        <p:txBody>
          <a:bodyPr/>
          <a:lstStyle/>
          <a:p>
            <a:endParaRPr lang="en-US"/>
          </a:p>
        </p:txBody>
      </p:sp>
      <p:sp>
        <p:nvSpPr>
          <p:cNvPr id="11" name="Content Placeholder 2">
            <a:extLst>
              <a:ext uri="{FF2B5EF4-FFF2-40B4-BE49-F238E27FC236}">
                <a16:creationId xmlns:a16="http://schemas.microsoft.com/office/drawing/2014/main" id="{095C33F3-975C-406E-9C69-A13F6488AD1C}"/>
              </a:ext>
            </a:extLst>
          </p:cNvPr>
          <p:cNvSpPr txBox="1">
            <a:spLocks noChangeArrowheads="1"/>
          </p:cNvSpPr>
          <p:nvPr/>
        </p:nvSpPr>
        <p:spPr>
          <a:xfrm>
            <a:off x="707136" y="774702"/>
            <a:ext cx="10879813" cy="5389032"/>
          </a:xfrm>
          <a:prstGeom prst="rect">
            <a:avLst/>
          </a:prstGeom>
          <a:solidFill>
            <a:schemeClr val="bg1"/>
          </a:solidFill>
          <a:ln cap="flat">
            <a:solidFill>
              <a:schemeClr val="accent2"/>
            </a:solidFill>
            <a:miter lim="800000"/>
            <a:headEnd/>
            <a:tailEnd/>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ZA" sz="22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ZA" sz="22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ZA" sz="22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ZA" sz="22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ZA" sz="22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ZA" sz="22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ZA" sz="2200" dirty="0">
              <a:latin typeface="Arial" panose="020B0604020202020204" pitchFamily="34" charset="0"/>
              <a:cs typeface="Arial" panose="020B0604020202020204" pitchFamily="34" charset="0"/>
            </a:endParaRPr>
          </a:p>
        </p:txBody>
      </p:sp>
      <p:graphicFrame>
        <p:nvGraphicFramePr>
          <p:cNvPr id="12" name="Table 11">
            <a:extLst>
              <a:ext uri="{FF2B5EF4-FFF2-40B4-BE49-F238E27FC236}">
                <a16:creationId xmlns:a16="http://schemas.microsoft.com/office/drawing/2014/main" id="{B388B1E4-12F0-4690-9C2A-1C2C5C4EDA12}"/>
              </a:ext>
            </a:extLst>
          </p:cNvPr>
          <p:cNvGraphicFramePr>
            <a:graphicFrameLocks noGrp="1"/>
          </p:cNvGraphicFramePr>
          <p:nvPr>
            <p:extLst>
              <p:ext uri="{D42A27DB-BD31-4B8C-83A1-F6EECF244321}">
                <p14:modId xmlns:p14="http://schemas.microsoft.com/office/powerpoint/2010/main" val="1176638468"/>
              </p:ext>
            </p:extLst>
          </p:nvPr>
        </p:nvGraphicFramePr>
        <p:xfrm>
          <a:off x="731520" y="815513"/>
          <a:ext cx="10855428" cy="5226974"/>
        </p:xfrm>
        <a:graphic>
          <a:graphicData uri="http://schemas.openxmlformats.org/drawingml/2006/table">
            <a:tbl>
              <a:tblPr firstRow="1" bandRow="1"/>
              <a:tblGrid>
                <a:gridCol w="2209883">
                  <a:extLst>
                    <a:ext uri="{9D8B030D-6E8A-4147-A177-3AD203B41FA5}">
                      <a16:colId xmlns:a16="http://schemas.microsoft.com/office/drawing/2014/main" val="2207206895"/>
                    </a:ext>
                  </a:extLst>
                </a:gridCol>
                <a:gridCol w="4809586">
                  <a:extLst>
                    <a:ext uri="{9D8B030D-6E8A-4147-A177-3AD203B41FA5}">
                      <a16:colId xmlns:a16="http://schemas.microsoft.com/office/drawing/2014/main" val="2845078863"/>
                    </a:ext>
                  </a:extLst>
                </a:gridCol>
                <a:gridCol w="3835959">
                  <a:extLst>
                    <a:ext uri="{9D8B030D-6E8A-4147-A177-3AD203B41FA5}">
                      <a16:colId xmlns:a16="http://schemas.microsoft.com/office/drawing/2014/main" val="2722791204"/>
                    </a:ext>
                  </a:extLst>
                </a:gridCol>
              </a:tblGrid>
              <a:tr h="71742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latin typeface="+mj-lt"/>
                        </a:rPr>
                        <a:t>Finding</a:t>
                      </a:r>
                    </a:p>
                  </a:txBody>
                  <a:tcP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dirty="0">
                          <a:latin typeface="+mj-lt"/>
                        </a:rPr>
                        <a:t>Recommendation</a:t>
                      </a:r>
                    </a:p>
                  </a:txBody>
                  <a:tcP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just"/>
                      <a:r>
                        <a:rPr lang="en-US" dirty="0">
                          <a:latin typeface="+mj-lt"/>
                        </a:rPr>
                        <a:t>Status of implementation of the Recommendation</a:t>
                      </a:r>
                    </a:p>
                  </a:txBody>
                  <a:tcP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258856043"/>
                  </a:ext>
                </a:extLst>
              </a:tr>
              <a:tr h="163983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u="none" strike="noStrike" kern="1200" baseline="0" dirty="0">
                          <a:solidFill>
                            <a:schemeClr val="dk1"/>
                          </a:solidFill>
                        </a:rPr>
                        <a:t>Processing of payments</a:t>
                      </a:r>
                      <a:endParaRPr lang="en-US" b="0" dirty="0"/>
                    </a:p>
                    <a:p>
                      <a:endParaRPr lang="en-US" b="0" dirty="0">
                        <a:latin typeface="+mj-lt"/>
                      </a:endParaRPr>
                    </a:p>
                  </a:txBody>
                  <a:tcPr>
                    <a:lnL>
                      <a:noFill/>
                    </a:lnL>
                    <a:lnR>
                      <a:noFill/>
                    </a:lnR>
                    <a:lnT>
                      <a:noFill/>
                    </a:lnT>
                    <a:lnB>
                      <a:noFill/>
                    </a:lnB>
                    <a:lnTlToBr w="12700" cmpd="sng">
                      <a:noFill/>
                      <a:prstDash val="solid"/>
                    </a:lnTlToBr>
                    <a:lnBlToTr w="12700" cmpd="sng">
                      <a:noFill/>
                      <a:prstDash val="solid"/>
                    </a:lnBlToTr>
                    <a:solidFill>
                      <a:srgbClr val="E89C00">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n-US" sz="1800" b="0" u="none" strike="noStrike" kern="1200" baseline="0" dirty="0">
                          <a:solidFill>
                            <a:schemeClr val="dk1"/>
                          </a:solidFill>
                        </a:rPr>
                        <a:t>The CWP should </a:t>
                      </a:r>
                      <a:r>
                        <a:rPr lang="en-US" sz="1800" b="1" u="none" strike="noStrike" kern="1200" baseline="0" dirty="0">
                          <a:solidFill>
                            <a:schemeClr val="dk1"/>
                          </a:solidFill>
                        </a:rPr>
                        <a:t>exercise stricter control </a:t>
                      </a:r>
                      <a:r>
                        <a:rPr lang="en-US" sz="1800" b="0" u="none" strike="noStrike" kern="1200" baseline="0" dirty="0">
                          <a:solidFill>
                            <a:schemeClr val="dk1"/>
                          </a:solidFill>
                        </a:rPr>
                        <a:t>on the </a:t>
                      </a:r>
                      <a:r>
                        <a:rPr lang="en-US" sz="1800" b="1" u="none" strike="noStrike" kern="1200" baseline="0" dirty="0">
                          <a:solidFill>
                            <a:schemeClr val="dk1"/>
                          </a:solidFill>
                        </a:rPr>
                        <a:t>verification and validation of the PM Fee claims </a:t>
                      </a:r>
                      <a:r>
                        <a:rPr lang="en-US" sz="1800" b="0" u="none" strike="noStrike" kern="1200" baseline="0" dirty="0">
                          <a:solidFill>
                            <a:schemeClr val="dk1"/>
                          </a:solidFill>
                        </a:rPr>
                        <a:t>to ensure that the </a:t>
                      </a:r>
                      <a:r>
                        <a:rPr lang="en-US" sz="1800" b="1" u="none" strike="noStrike" kern="1200" baseline="0" dirty="0">
                          <a:solidFill>
                            <a:schemeClr val="dk1"/>
                          </a:solidFill>
                        </a:rPr>
                        <a:t>IAs comply </a:t>
                      </a:r>
                      <a:r>
                        <a:rPr lang="en-US" sz="1800" b="0" u="none" strike="noStrike" kern="1200" baseline="0" dirty="0">
                          <a:solidFill>
                            <a:schemeClr val="dk1"/>
                          </a:solidFill>
                        </a:rPr>
                        <a:t>with the </a:t>
                      </a:r>
                      <a:r>
                        <a:rPr lang="en-US" sz="1800" b="1" u="none" strike="noStrike" kern="1200" baseline="0" dirty="0">
                          <a:solidFill>
                            <a:schemeClr val="dk1"/>
                          </a:solidFill>
                        </a:rPr>
                        <a:t>SLA requirement </a:t>
                      </a:r>
                      <a:endParaRPr lang="en-US" dirty="0">
                        <a:latin typeface="+mj-lt"/>
                      </a:endParaRPr>
                    </a:p>
                  </a:txBody>
                  <a:tcPr>
                    <a:lnL>
                      <a:noFill/>
                    </a:lnL>
                    <a:lnR>
                      <a:noFill/>
                    </a:lnR>
                    <a:lnT>
                      <a:noFill/>
                    </a:lnT>
                    <a:lnB>
                      <a:noFill/>
                    </a:lnB>
                    <a:lnTlToBr w="12700" cmpd="sng">
                      <a:noFill/>
                      <a:prstDash val="solid"/>
                    </a:lnTlToBr>
                    <a:lnBlToTr w="12700" cmpd="sng">
                      <a:noFill/>
                      <a:prstDash val="solid"/>
                    </a:lnBlToTr>
                    <a:solidFill>
                      <a:srgbClr val="E89C00">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dirty="0"/>
                        <a:t>The SLA checklist has been developed as a compliance tool. Further verification and validation process with NPOs has since been undertaken</a:t>
                      </a:r>
                    </a:p>
                  </a:txBody>
                  <a:tcPr>
                    <a:lnL>
                      <a:noFill/>
                    </a:lnL>
                    <a:lnR>
                      <a:noFill/>
                    </a:lnR>
                    <a:lnT>
                      <a:noFill/>
                    </a:lnT>
                    <a:lnB>
                      <a:noFill/>
                    </a:lnB>
                    <a:lnTlToBr w="12700" cmpd="sng">
                      <a:noFill/>
                      <a:prstDash val="solid"/>
                    </a:lnTlToBr>
                    <a:lnBlToTr w="12700" cmpd="sng">
                      <a:noFill/>
                      <a:prstDash val="solid"/>
                    </a:lnBlToTr>
                    <a:solidFill>
                      <a:srgbClr val="E89C00">
                        <a:tint val="40000"/>
                      </a:srgbClr>
                    </a:solidFill>
                  </a:tcPr>
                </a:tc>
                <a:extLst>
                  <a:ext uri="{0D108BD9-81ED-4DB2-BD59-A6C34878D82A}">
                    <a16:rowId xmlns:a16="http://schemas.microsoft.com/office/drawing/2014/main" val="3386738713"/>
                  </a:ext>
                </a:extLst>
              </a:tr>
              <a:tr h="286971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u="none" strike="noStrike" kern="1200" baseline="0" dirty="0">
                          <a:solidFill>
                            <a:schemeClr val="dk1"/>
                          </a:solidFill>
                        </a:rPr>
                        <a:t>CWP-MIS</a:t>
                      </a:r>
                      <a:endParaRPr lang="en-US" sz="1800" b="0" i="0" u="none" strike="noStrike" kern="1200" baseline="0" dirty="0">
                        <a:solidFill>
                          <a:schemeClr val="dk1"/>
                        </a:solidFill>
                        <a:latin typeface="+mj-lt"/>
                        <a:ea typeface="+mn-ea"/>
                        <a:cs typeface="+mn-cs"/>
                      </a:endParaRPr>
                    </a:p>
                  </a:txBody>
                  <a:tcPr>
                    <a:lnL>
                      <a:noFill/>
                    </a:lnL>
                    <a:lnR>
                      <a:noFill/>
                    </a:lnR>
                    <a:lnT>
                      <a:noFill/>
                    </a:lnT>
                    <a:lnB>
                      <a:noFill/>
                    </a:lnB>
                    <a:lnTlToBr w="12700" cmpd="sng">
                      <a:noFill/>
                      <a:prstDash val="solid"/>
                    </a:lnTlToBr>
                    <a:lnBlToTr w="12700" cmpd="sng">
                      <a:noFill/>
                      <a:prstDash val="solid"/>
                    </a:lnBlToTr>
                    <a:solidFill>
                      <a:srgbClr val="E89C00">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85750" indent="-285750" algn="just">
                        <a:buFont typeface="Courier New" panose="02070309020205020404" pitchFamily="49" charset="0"/>
                        <a:buChar char="o"/>
                      </a:pPr>
                      <a:r>
                        <a:rPr lang="en-US" sz="1800" b="0" u="none" strike="noStrike" kern="1200" baseline="0" dirty="0">
                          <a:solidFill>
                            <a:schemeClr val="dk1"/>
                          </a:solidFill>
                        </a:rPr>
                        <a:t>Management should investigate internal and external (i.e. through the use of additional software) options for the automation of the balancing and reconciliation functions for the salary payments managed by CWP-MIS. The MIS system should also interface with the Home Affairs system for further verification of participants. </a:t>
                      </a:r>
                      <a:endParaRPr lang="en-US" sz="1800" b="0" i="0" u="none" strike="noStrike" kern="1200" baseline="0" dirty="0">
                        <a:solidFill>
                          <a:schemeClr val="dk1"/>
                        </a:solidFill>
                        <a:latin typeface="+mj-lt"/>
                        <a:ea typeface="+mn-ea"/>
                        <a:cs typeface="+mn-cs"/>
                      </a:endParaRPr>
                    </a:p>
                  </a:txBody>
                  <a:tcPr>
                    <a:lnL>
                      <a:noFill/>
                    </a:lnL>
                    <a:lnR>
                      <a:noFill/>
                    </a:lnR>
                    <a:lnT>
                      <a:noFill/>
                    </a:lnT>
                    <a:lnB>
                      <a:noFill/>
                    </a:lnB>
                    <a:lnTlToBr w="12700" cmpd="sng">
                      <a:noFill/>
                      <a:prstDash val="solid"/>
                    </a:lnTlToBr>
                    <a:lnBlToTr w="12700" cmpd="sng">
                      <a:noFill/>
                      <a:prstDash val="solid"/>
                    </a:lnBlToTr>
                    <a:solidFill>
                      <a:srgbClr val="E89C00">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dirty="0"/>
                        <a:t>SITA in partnership with CWP is currently working on a project to enhance CWP MIS with effective controls and systems. Intent on ensuring interfaces with other relevant government departments including Home Affairs, DPSA, National Treasury, SASSA, SARS. There is a interim arrangement that enables verification of the CWP MIS Data against the DPSA and SASSA. The Home Affairs verification is currently undertaken through the EPWP Reporting System </a:t>
                      </a:r>
                    </a:p>
                  </a:txBody>
                  <a:tcPr>
                    <a:lnL>
                      <a:noFill/>
                    </a:lnL>
                    <a:lnR>
                      <a:noFill/>
                    </a:lnR>
                    <a:lnT>
                      <a:noFill/>
                    </a:lnT>
                    <a:lnB>
                      <a:noFill/>
                    </a:lnB>
                    <a:lnTlToBr w="12700" cmpd="sng">
                      <a:noFill/>
                      <a:prstDash val="solid"/>
                    </a:lnTlToBr>
                    <a:lnBlToTr w="12700" cmpd="sng">
                      <a:noFill/>
                      <a:prstDash val="solid"/>
                    </a:lnBlToTr>
                    <a:solidFill>
                      <a:srgbClr val="E89C00">
                        <a:tint val="20000"/>
                      </a:srgbClr>
                    </a:solidFill>
                  </a:tcPr>
                </a:tc>
                <a:extLst>
                  <a:ext uri="{0D108BD9-81ED-4DB2-BD59-A6C34878D82A}">
                    <a16:rowId xmlns:a16="http://schemas.microsoft.com/office/drawing/2014/main" val="1546811535"/>
                  </a:ext>
                </a:extLst>
              </a:tr>
            </a:tbl>
          </a:graphicData>
        </a:graphic>
      </p:graphicFrame>
    </p:spTree>
    <p:extLst>
      <p:ext uri="{BB962C8B-B14F-4D97-AF65-F5344CB8AC3E}">
        <p14:creationId xmlns:p14="http://schemas.microsoft.com/office/powerpoint/2010/main" val="3089081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E3436-F657-46C9-A3D2-64303751CBF1}"/>
              </a:ext>
            </a:extLst>
          </p:cNvPr>
          <p:cNvSpPr>
            <a:spLocks noGrp="1"/>
          </p:cNvSpPr>
          <p:nvPr>
            <p:ph type="title"/>
          </p:nvPr>
        </p:nvSpPr>
        <p:spPr>
          <a:xfrm>
            <a:off x="731520" y="173460"/>
            <a:ext cx="10753344" cy="642517"/>
          </a:xfrm>
        </p:spPr>
        <p:txBody>
          <a:bodyPr/>
          <a:lstStyle/>
          <a:p>
            <a:pPr algn="l"/>
            <a:r>
              <a:rPr lang="en-US" b="1" dirty="0"/>
              <a:t>Forensic investigation 3</a:t>
            </a:r>
          </a:p>
        </p:txBody>
      </p:sp>
      <p:sp>
        <p:nvSpPr>
          <p:cNvPr id="8" name="Rectangle 1">
            <a:extLst>
              <a:ext uri="{FF2B5EF4-FFF2-40B4-BE49-F238E27FC236}">
                <a16:creationId xmlns:a16="http://schemas.microsoft.com/office/drawing/2014/main" id="{EEDAED0F-C81A-4BE4-91E8-F55D08EB51F5}"/>
              </a:ext>
            </a:extLst>
          </p:cNvPr>
          <p:cNvSpPr>
            <a:spLocks noChangeArrowheads="1"/>
          </p:cNvSpPr>
          <p:nvPr/>
        </p:nvSpPr>
        <p:spPr bwMode="auto">
          <a:xfrm>
            <a:off x="-3360509" y="0"/>
            <a:ext cx="1941949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1">
            <a:extLst>
              <a:ext uri="{FF2B5EF4-FFF2-40B4-BE49-F238E27FC236}">
                <a16:creationId xmlns:a16="http://schemas.microsoft.com/office/drawing/2014/main" id="{9E7EAB61-BE90-4B75-B5B4-3E47068995F5}"/>
              </a:ext>
            </a:extLst>
          </p:cNvPr>
          <p:cNvSpPr>
            <a:spLocks noChangeArrowheads="1"/>
          </p:cNvSpPr>
          <p:nvPr/>
        </p:nvSpPr>
        <p:spPr bwMode="auto">
          <a:xfrm>
            <a:off x="-3800125" y="0"/>
            <a:ext cx="1963711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 name="Content Placeholder 3">
            <a:extLst>
              <a:ext uri="{FF2B5EF4-FFF2-40B4-BE49-F238E27FC236}">
                <a16:creationId xmlns:a16="http://schemas.microsoft.com/office/drawing/2014/main" id="{A0A90D2E-85D3-46F0-B6C6-A80D5F95864D}"/>
              </a:ext>
            </a:extLst>
          </p:cNvPr>
          <p:cNvSpPr>
            <a:spLocks noGrp="1"/>
          </p:cNvSpPr>
          <p:nvPr>
            <p:ph sz="half" idx="2"/>
          </p:nvPr>
        </p:nvSpPr>
        <p:spPr/>
        <p:txBody>
          <a:bodyPr/>
          <a:lstStyle/>
          <a:p>
            <a:endParaRPr lang="en-US"/>
          </a:p>
        </p:txBody>
      </p:sp>
      <p:sp>
        <p:nvSpPr>
          <p:cNvPr id="9" name="Content Placeholder 2">
            <a:extLst>
              <a:ext uri="{FF2B5EF4-FFF2-40B4-BE49-F238E27FC236}">
                <a16:creationId xmlns:a16="http://schemas.microsoft.com/office/drawing/2014/main" id="{ADB87D22-A55D-4F90-861E-568C3DAE7EE6}"/>
              </a:ext>
            </a:extLst>
          </p:cNvPr>
          <p:cNvSpPr txBox="1">
            <a:spLocks noChangeArrowheads="1"/>
          </p:cNvSpPr>
          <p:nvPr/>
        </p:nvSpPr>
        <p:spPr>
          <a:xfrm>
            <a:off x="707135" y="806716"/>
            <a:ext cx="11332465" cy="5389032"/>
          </a:xfrm>
          <a:prstGeom prst="rect">
            <a:avLst/>
          </a:prstGeom>
          <a:solidFill>
            <a:schemeClr val="bg1"/>
          </a:solidFill>
          <a:ln cap="flat">
            <a:solidFill>
              <a:schemeClr val="accent2"/>
            </a:solidFill>
            <a:miter lim="800000"/>
            <a:headEnd/>
            <a:tailEnd/>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1800" b="1" dirty="0">
                <a:latin typeface="Arial" panose="020B0604020202020204" pitchFamily="34" charset="0"/>
                <a:cs typeface="Arial" panose="020B0604020202020204" pitchFamily="34" charset="0"/>
              </a:rPr>
              <a:t>Community Work Programme Forensic Investigation</a:t>
            </a:r>
            <a:endParaRPr lang="en-ZA" sz="2000"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ZA"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ZA" sz="2000" b="1" dirty="0">
                <a:latin typeface="Arial" panose="020B0604020202020204" pitchFamily="34" charset="0"/>
                <a:cs typeface="Arial" panose="020B0604020202020204" pitchFamily="34" charset="0"/>
              </a:rPr>
              <a:t>Investigation mandate</a:t>
            </a:r>
          </a:p>
          <a:p>
            <a:pPr marL="0" indent="0" algn="just">
              <a:buFont typeface="Arial" panose="020B0604020202020204" pitchFamily="34" charset="0"/>
              <a:buNone/>
            </a:pPr>
            <a:r>
              <a:rPr lang="en-US" sz="2000" dirty="0">
                <a:latin typeface="Arial" panose="020B0604020202020204" pitchFamily="34" charset="0"/>
                <a:cs typeface="Arial" panose="020B0604020202020204" pitchFamily="34" charset="0"/>
              </a:rPr>
              <a:t>Arising from the Auditor-General’s material irregularities raised in the 2018/19 audit report, the Department commissioned a legal forensic investigation on all issues directly and/ or indirectly linked to the material irregularities in respect of the CWP. The material irregularities issued by the Auditor-General covered the following areas</a:t>
            </a:r>
            <a:r>
              <a:rPr lang="en-US" sz="1800" dirty="0">
                <a:latin typeface="Arial" panose="020B0604020202020204" pitchFamily="34" charset="0"/>
                <a:cs typeface="Arial" panose="020B0604020202020204" pitchFamily="34" charset="0"/>
              </a:rPr>
              <a:t>:</a:t>
            </a:r>
          </a:p>
          <a:p>
            <a:pPr marL="0" indent="0" algn="just">
              <a:buFont typeface="Arial" panose="020B0604020202020204" pitchFamily="34" charset="0"/>
              <a:buNone/>
            </a:pPr>
            <a:endParaRPr lang="en-US" sz="20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sz="2000" dirty="0">
                <a:latin typeface="Arial" panose="020B0604020202020204" pitchFamily="34" charset="0"/>
                <a:cs typeface="Arial" panose="020B0604020202020204" pitchFamily="34" charset="0"/>
              </a:rPr>
              <a:t>Payment to deceased participants;</a:t>
            </a:r>
          </a:p>
          <a:p>
            <a:pPr>
              <a:buFont typeface="Wingdings" panose="05000000000000000000" pitchFamily="2" charset="2"/>
              <a:buChar char="Ø"/>
            </a:pPr>
            <a:r>
              <a:rPr lang="en-US" sz="2000" dirty="0">
                <a:latin typeface="Arial" panose="020B0604020202020204" pitchFamily="34" charset="0"/>
                <a:cs typeface="Arial" panose="020B0604020202020204" pitchFamily="34" charset="0"/>
              </a:rPr>
              <a:t>Payment to </a:t>
            </a:r>
            <a:r>
              <a:rPr lang="en-US" sz="2000" dirty="0" err="1">
                <a:latin typeface="Arial" panose="020B0604020202020204" pitchFamily="34" charset="0"/>
                <a:cs typeface="Arial" panose="020B0604020202020204" pitchFamily="34" charset="0"/>
              </a:rPr>
              <a:t>Persal</a:t>
            </a:r>
            <a:r>
              <a:rPr lang="en-US" sz="2000" dirty="0">
                <a:latin typeface="Arial" panose="020B0604020202020204" pitchFamily="34" charset="0"/>
                <a:cs typeface="Arial" panose="020B0604020202020204" pitchFamily="34" charset="0"/>
              </a:rPr>
              <a:t> participants;</a:t>
            </a:r>
          </a:p>
          <a:p>
            <a:pPr>
              <a:buFont typeface="Wingdings" panose="05000000000000000000" pitchFamily="2" charset="2"/>
              <a:buChar char="Ø"/>
            </a:pPr>
            <a:r>
              <a:rPr lang="en-US" sz="2000" dirty="0">
                <a:latin typeface="Arial" panose="020B0604020202020204" pitchFamily="34" charset="0"/>
                <a:cs typeface="Arial" panose="020B0604020202020204" pitchFamily="34" charset="0"/>
              </a:rPr>
              <a:t>Project Management Fees not supported, prior contract period  (2014-2018);</a:t>
            </a:r>
          </a:p>
          <a:p>
            <a:pPr>
              <a:buFont typeface="Wingdings" panose="05000000000000000000" pitchFamily="2" charset="2"/>
              <a:buChar char="Ø"/>
            </a:pPr>
            <a:r>
              <a:rPr lang="en-US" sz="2000" dirty="0">
                <a:latin typeface="Arial" panose="020B0604020202020204" pitchFamily="34" charset="0"/>
                <a:cs typeface="Arial" panose="020B0604020202020204" pitchFamily="34" charset="0"/>
              </a:rPr>
              <a:t>Project Management Fees not supported, current year (2018/19).</a:t>
            </a:r>
            <a:endParaRPr lang="en-ZA"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ZA"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8661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5070D9-98F6-4988-A44A-1E56E39A40E8}"/>
              </a:ext>
            </a:extLst>
          </p:cNvPr>
          <p:cNvSpPr>
            <a:spLocks noGrp="1"/>
          </p:cNvSpPr>
          <p:nvPr>
            <p:ph type="body" sz="quarter" idx="13"/>
          </p:nvPr>
        </p:nvSpPr>
        <p:spPr/>
        <p:txBody>
          <a:bodyPr/>
          <a:lstStyle/>
          <a:p>
            <a:r>
              <a:rPr lang="en-ZA" dirty="0"/>
              <a:t>OVERVIEW OF THE PROGRAMME </a:t>
            </a:r>
          </a:p>
        </p:txBody>
      </p:sp>
    </p:spTree>
    <p:extLst>
      <p:ext uri="{BB962C8B-B14F-4D97-AF65-F5344CB8AC3E}">
        <p14:creationId xmlns:p14="http://schemas.microsoft.com/office/powerpoint/2010/main" val="775895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E3436-F657-46C9-A3D2-64303751CBF1}"/>
              </a:ext>
            </a:extLst>
          </p:cNvPr>
          <p:cNvSpPr>
            <a:spLocks noGrp="1"/>
          </p:cNvSpPr>
          <p:nvPr>
            <p:ph type="title"/>
          </p:nvPr>
        </p:nvSpPr>
        <p:spPr>
          <a:xfrm>
            <a:off x="731520" y="173460"/>
            <a:ext cx="10753344" cy="642517"/>
          </a:xfrm>
        </p:spPr>
        <p:txBody>
          <a:bodyPr/>
          <a:lstStyle/>
          <a:p>
            <a:pPr algn="l"/>
            <a:r>
              <a:rPr lang="en-US" b="1" dirty="0"/>
              <a:t>Forensic investigation 3………cont.</a:t>
            </a:r>
          </a:p>
        </p:txBody>
      </p:sp>
      <p:sp>
        <p:nvSpPr>
          <p:cNvPr id="8" name="Rectangle 1">
            <a:extLst>
              <a:ext uri="{FF2B5EF4-FFF2-40B4-BE49-F238E27FC236}">
                <a16:creationId xmlns:a16="http://schemas.microsoft.com/office/drawing/2014/main" id="{EEDAED0F-C81A-4BE4-91E8-F55D08EB51F5}"/>
              </a:ext>
            </a:extLst>
          </p:cNvPr>
          <p:cNvSpPr>
            <a:spLocks noChangeArrowheads="1"/>
          </p:cNvSpPr>
          <p:nvPr/>
        </p:nvSpPr>
        <p:spPr bwMode="auto">
          <a:xfrm>
            <a:off x="-3360509" y="0"/>
            <a:ext cx="1941949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1">
            <a:extLst>
              <a:ext uri="{FF2B5EF4-FFF2-40B4-BE49-F238E27FC236}">
                <a16:creationId xmlns:a16="http://schemas.microsoft.com/office/drawing/2014/main" id="{9E7EAB61-BE90-4B75-B5B4-3E47068995F5}"/>
              </a:ext>
            </a:extLst>
          </p:cNvPr>
          <p:cNvSpPr>
            <a:spLocks noChangeArrowheads="1"/>
          </p:cNvSpPr>
          <p:nvPr/>
        </p:nvSpPr>
        <p:spPr bwMode="auto">
          <a:xfrm>
            <a:off x="-3800125" y="0"/>
            <a:ext cx="1963711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Table 9">
            <a:extLst>
              <a:ext uri="{FF2B5EF4-FFF2-40B4-BE49-F238E27FC236}">
                <a16:creationId xmlns:a16="http://schemas.microsoft.com/office/drawing/2014/main" id="{8672D667-24BE-45B9-829A-C70A5CDF0060}"/>
              </a:ext>
            </a:extLst>
          </p:cNvPr>
          <p:cNvGraphicFramePr>
            <a:graphicFrameLocks noGrp="1"/>
          </p:cNvGraphicFramePr>
          <p:nvPr>
            <p:ph sz="half" idx="2"/>
            <p:extLst>
              <p:ext uri="{D42A27DB-BD31-4B8C-83A1-F6EECF244321}">
                <p14:modId xmlns:p14="http://schemas.microsoft.com/office/powerpoint/2010/main" val="1005893644"/>
              </p:ext>
            </p:extLst>
          </p:nvPr>
        </p:nvGraphicFramePr>
        <p:xfrm>
          <a:off x="731838" y="2608263"/>
          <a:ext cx="10753725" cy="1112520"/>
        </p:xfrm>
        <a:graphic>
          <a:graphicData uri="http://schemas.openxmlformats.org/drawingml/2006/table">
            <a:tbl>
              <a:tblPr firstRow="1" bandRow="1">
                <a:tableStyleId>{21E4AEA4-8DFA-4A89-87EB-49C32662AFE0}</a:tableStyleId>
              </a:tblPr>
              <a:tblGrid>
                <a:gridCol w="3584575">
                  <a:extLst>
                    <a:ext uri="{9D8B030D-6E8A-4147-A177-3AD203B41FA5}">
                      <a16:colId xmlns:a16="http://schemas.microsoft.com/office/drawing/2014/main" val="2852477446"/>
                    </a:ext>
                  </a:extLst>
                </a:gridCol>
                <a:gridCol w="3584575">
                  <a:extLst>
                    <a:ext uri="{9D8B030D-6E8A-4147-A177-3AD203B41FA5}">
                      <a16:colId xmlns:a16="http://schemas.microsoft.com/office/drawing/2014/main" val="3339241701"/>
                    </a:ext>
                  </a:extLst>
                </a:gridCol>
                <a:gridCol w="3584575">
                  <a:extLst>
                    <a:ext uri="{9D8B030D-6E8A-4147-A177-3AD203B41FA5}">
                      <a16:colId xmlns:a16="http://schemas.microsoft.com/office/drawing/2014/main" val="2868850445"/>
                    </a:ext>
                  </a:extLst>
                </a:gridCol>
              </a:tblGrid>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713105523"/>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865930527"/>
                  </a:ext>
                </a:extLst>
              </a:tr>
              <a:tr h="370840">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794236030"/>
                  </a:ext>
                </a:extLst>
              </a:tr>
            </a:tbl>
          </a:graphicData>
        </a:graphic>
      </p:graphicFrame>
      <p:sp>
        <p:nvSpPr>
          <p:cNvPr id="9" name="Content Placeholder 2">
            <a:extLst>
              <a:ext uri="{FF2B5EF4-FFF2-40B4-BE49-F238E27FC236}">
                <a16:creationId xmlns:a16="http://schemas.microsoft.com/office/drawing/2014/main" id="{F42D6519-AB1B-48F6-B9F5-38FA64B961A8}"/>
              </a:ext>
            </a:extLst>
          </p:cNvPr>
          <p:cNvSpPr txBox="1">
            <a:spLocks noChangeArrowheads="1"/>
          </p:cNvSpPr>
          <p:nvPr/>
        </p:nvSpPr>
        <p:spPr bwMode="auto">
          <a:xfrm>
            <a:off x="707136" y="646113"/>
            <a:ext cx="10879813" cy="5389032"/>
          </a:xfrm>
          <a:prstGeom prst="rect">
            <a:avLst/>
          </a:prstGeom>
          <a:solidFill>
            <a:sysClr val="window" lastClr="FFFFFF"/>
          </a:solidFill>
          <a:ln w="9525" cap="flat">
            <a:solidFill>
              <a:srgbClr val="C0504D"/>
            </a:solid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just" defTabSz="457200" rtl="0" eaLnBrk="0" fontAlgn="base" latinLnBrk="0" hangingPunct="0">
              <a:lnSpc>
                <a:spcPct val="100000"/>
              </a:lnSpc>
              <a:spcBef>
                <a:spcPct val="20000"/>
              </a:spcBef>
              <a:spcAft>
                <a:spcPct val="0"/>
              </a:spcAft>
              <a:buClrTx/>
              <a:buSzTx/>
              <a:buFont typeface="Arial" charset="0"/>
              <a:buNone/>
              <a:tabLst/>
              <a:defRPr/>
            </a:pPr>
            <a:r>
              <a:rPr kumimoji="0" lang="en-ZA" sz="2000" b="0"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charset="-128"/>
                <a:cs typeface="Arial" panose="020B0604020202020204" pitchFamily="34" charset="0"/>
              </a:rPr>
              <a:t>The following is a summary of the findings raised as they relate to the mandate, recommendations as well as the current status of implementation of those recommendations. </a:t>
            </a: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endParaRPr kumimoji="0" lang="en-ZA" sz="2200" b="0"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endParaRPr kumimoji="0" lang="en-ZA" sz="2200" b="0"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endParaRPr kumimoji="0" lang="en-ZA" sz="2200" b="0"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endParaRPr kumimoji="0" lang="en-ZA" sz="2200" b="0"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endParaRPr kumimoji="0" lang="en-ZA" sz="2200" b="0"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endParaRPr kumimoji="0" lang="en-ZA" sz="2200" b="0"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endParaRPr kumimoji="0" lang="en-ZA" sz="2200" b="0"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charset="-128"/>
              <a:cs typeface="Arial" panose="020B0604020202020204" pitchFamily="34" charset="0"/>
            </a:endParaRPr>
          </a:p>
        </p:txBody>
      </p:sp>
      <p:graphicFrame>
        <p:nvGraphicFramePr>
          <p:cNvPr id="10" name="Table 10">
            <a:extLst>
              <a:ext uri="{FF2B5EF4-FFF2-40B4-BE49-F238E27FC236}">
                <a16:creationId xmlns:a16="http://schemas.microsoft.com/office/drawing/2014/main" id="{112CA3B5-01C0-4026-A6FE-948EE03067F8}"/>
              </a:ext>
            </a:extLst>
          </p:cNvPr>
          <p:cNvGraphicFramePr>
            <a:graphicFrameLocks noGrp="1"/>
          </p:cNvGraphicFramePr>
          <p:nvPr>
            <p:extLst>
              <p:ext uri="{D42A27DB-BD31-4B8C-83A1-F6EECF244321}">
                <p14:modId xmlns:p14="http://schemas.microsoft.com/office/powerpoint/2010/main" val="198800938"/>
              </p:ext>
            </p:extLst>
          </p:nvPr>
        </p:nvGraphicFramePr>
        <p:xfrm>
          <a:off x="731837" y="1380690"/>
          <a:ext cx="10855110" cy="5372387"/>
        </p:xfrm>
        <a:graphic>
          <a:graphicData uri="http://schemas.openxmlformats.org/drawingml/2006/table">
            <a:tbl>
              <a:tblPr firstRow="1" bandRow="1">
                <a:tableStyleId>{21E4AEA4-8DFA-4A89-87EB-49C32662AFE0}</a:tableStyleId>
              </a:tblPr>
              <a:tblGrid>
                <a:gridCol w="3089536">
                  <a:extLst>
                    <a:ext uri="{9D8B030D-6E8A-4147-A177-3AD203B41FA5}">
                      <a16:colId xmlns:a16="http://schemas.microsoft.com/office/drawing/2014/main" val="2487093642"/>
                    </a:ext>
                  </a:extLst>
                </a:gridCol>
                <a:gridCol w="4147204">
                  <a:extLst>
                    <a:ext uri="{9D8B030D-6E8A-4147-A177-3AD203B41FA5}">
                      <a16:colId xmlns:a16="http://schemas.microsoft.com/office/drawing/2014/main" val="1204966974"/>
                    </a:ext>
                  </a:extLst>
                </a:gridCol>
                <a:gridCol w="3618370">
                  <a:extLst>
                    <a:ext uri="{9D8B030D-6E8A-4147-A177-3AD203B41FA5}">
                      <a16:colId xmlns:a16="http://schemas.microsoft.com/office/drawing/2014/main" val="3039160755"/>
                    </a:ext>
                  </a:extLst>
                </a:gridCol>
              </a:tblGrid>
              <a:tr h="678775">
                <a:tc>
                  <a:txBody>
                    <a:bodyPr/>
                    <a:lstStyle/>
                    <a:p>
                      <a:r>
                        <a:rPr lang="en-US" dirty="0">
                          <a:latin typeface="+mj-lt"/>
                          <a:cs typeface="Calibri" panose="020F0502020204030204" pitchFamily="34" charset="0"/>
                        </a:rPr>
                        <a:t>Finding</a:t>
                      </a:r>
                    </a:p>
                  </a:txBody>
                  <a:tcPr/>
                </a:tc>
                <a:tc>
                  <a:txBody>
                    <a:bodyPr/>
                    <a:lstStyle/>
                    <a:p>
                      <a:r>
                        <a:rPr lang="en-US" dirty="0">
                          <a:latin typeface="+mj-lt"/>
                          <a:cs typeface="Calibri" panose="020F0502020204030204" pitchFamily="34" charset="0"/>
                        </a:rPr>
                        <a:t>Recommendation</a:t>
                      </a:r>
                    </a:p>
                  </a:txBody>
                  <a:tcPr/>
                </a:tc>
                <a:tc>
                  <a:txBody>
                    <a:bodyPr/>
                    <a:lstStyle/>
                    <a:p>
                      <a:pPr algn="just"/>
                      <a:r>
                        <a:rPr lang="en-US" dirty="0">
                          <a:latin typeface="+mj-lt"/>
                          <a:cs typeface="Calibri" panose="020F0502020204030204" pitchFamily="34" charset="0"/>
                        </a:rPr>
                        <a:t>Status of implementation of the Recommendation</a:t>
                      </a:r>
                    </a:p>
                  </a:txBody>
                  <a:tcPr/>
                </a:tc>
                <a:extLst>
                  <a:ext uri="{0D108BD9-81ED-4DB2-BD59-A6C34878D82A}">
                    <a16:rowId xmlns:a16="http://schemas.microsoft.com/office/drawing/2014/main" val="3558695899"/>
                  </a:ext>
                </a:extLst>
              </a:tr>
              <a:tr h="1842388">
                <a:tc>
                  <a:txBody>
                    <a:bodyPr/>
                    <a:lstStyle/>
                    <a:p>
                      <a:pPr algn="just"/>
                      <a:r>
                        <a:rPr lang="en-US" sz="1800" kern="1200" dirty="0">
                          <a:solidFill>
                            <a:schemeClr val="dk1"/>
                          </a:solidFill>
                        </a:rPr>
                        <a:t>Various findings:</a:t>
                      </a:r>
                    </a:p>
                    <a:p>
                      <a:pPr marL="285750" indent="-285750" algn="just">
                        <a:buFont typeface="Courier New" panose="02070309020205020404" pitchFamily="49" charset="0"/>
                        <a:buChar char="o"/>
                      </a:pPr>
                      <a:r>
                        <a:rPr lang="en-US" sz="1800" kern="1200" dirty="0">
                          <a:solidFill>
                            <a:schemeClr val="dk1"/>
                          </a:solidFill>
                        </a:rPr>
                        <a:t>Overpayment on Project Management Fees;</a:t>
                      </a:r>
                    </a:p>
                    <a:p>
                      <a:pPr marL="285750" indent="-285750" algn="just">
                        <a:buFont typeface="Courier New" panose="02070309020205020404" pitchFamily="49" charset="0"/>
                        <a:buChar char="o"/>
                      </a:pPr>
                      <a:r>
                        <a:rPr lang="en-US" sz="1800" kern="1200" dirty="0">
                          <a:solidFill>
                            <a:schemeClr val="dk1"/>
                          </a:solidFill>
                        </a:rPr>
                        <a:t>Undue Vat benefit; and</a:t>
                      </a:r>
                    </a:p>
                    <a:p>
                      <a:pPr marL="285750" indent="-285750" algn="just">
                        <a:buFont typeface="Courier New" panose="02070309020205020404" pitchFamily="49" charset="0"/>
                        <a:buChar char="o"/>
                      </a:pPr>
                      <a:r>
                        <a:rPr lang="en-US" sz="1800" kern="1200" dirty="0">
                          <a:solidFill>
                            <a:schemeClr val="dk1"/>
                          </a:solidFill>
                        </a:rPr>
                        <a:t>Pre-payments unsupported by evidence</a:t>
                      </a:r>
                      <a:endParaRPr lang="en-US" sz="1800" kern="1200" dirty="0">
                        <a:solidFill>
                          <a:schemeClr val="dk1"/>
                        </a:solidFill>
                        <a:latin typeface="+mn-lt"/>
                        <a:ea typeface="+mn-ea"/>
                        <a:cs typeface="Arial" panose="020B0604020202020204"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ZA" altLang="en-US" sz="1800" kern="1200" dirty="0">
                          <a:solidFill>
                            <a:schemeClr val="tx1"/>
                          </a:solidFill>
                        </a:rPr>
                        <a:t>A</a:t>
                      </a:r>
                      <a:r>
                        <a:rPr lang="en-ZA" altLang="en-US" sz="1800" kern="1200" baseline="0" dirty="0">
                          <a:solidFill>
                            <a:schemeClr val="tx1"/>
                          </a:solidFill>
                        </a:rPr>
                        <a:t> total of </a:t>
                      </a:r>
                      <a:r>
                        <a:rPr lang="en-ZA" sz="1800" b="1" kern="1200" dirty="0">
                          <a:solidFill>
                            <a:schemeClr val="tx1"/>
                          </a:solidFill>
                          <a:effectLst/>
                        </a:rPr>
                        <a:t>R39 714 864.20</a:t>
                      </a:r>
                      <a:r>
                        <a:rPr lang="en-ZA" sz="1800" b="0" kern="1200" baseline="0" dirty="0">
                          <a:solidFill>
                            <a:schemeClr val="tx1"/>
                          </a:solidFill>
                          <a:effectLst/>
                        </a:rPr>
                        <a:t> paid to the sighted</a:t>
                      </a:r>
                      <a:r>
                        <a:rPr lang="en-ZA" altLang="en-US" sz="1800" kern="1200" dirty="0">
                          <a:solidFill>
                            <a:schemeClr val="tx1"/>
                          </a:solidFill>
                        </a:rPr>
                        <a:t> NPOs for amongst</a:t>
                      </a:r>
                      <a:r>
                        <a:rPr lang="en-ZA" altLang="en-US" sz="1800" kern="1200" baseline="0" dirty="0">
                          <a:solidFill>
                            <a:schemeClr val="tx1"/>
                          </a:solidFill>
                        </a:rPr>
                        <a:t> others,</a:t>
                      </a:r>
                      <a:r>
                        <a:rPr lang="en-ZA" altLang="en-US" sz="1800" kern="1200" dirty="0">
                          <a:solidFill>
                            <a:schemeClr val="tx1"/>
                          </a:solidFill>
                        </a:rPr>
                        <a:t> overpayments</a:t>
                      </a:r>
                      <a:r>
                        <a:rPr lang="en-ZA" altLang="en-US" sz="1800" kern="1200" baseline="0" dirty="0">
                          <a:solidFill>
                            <a:schemeClr val="tx1"/>
                          </a:solidFill>
                        </a:rPr>
                        <a:t> on project management fees, undue VAT benefit and prepayments unsupported by evidence will be recovered</a:t>
                      </a:r>
                      <a:r>
                        <a:rPr lang="en-ZA" altLang="en-US" sz="1800" kern="1200" dirty="0">
                          <a:solidFill>
                            <a:schemeClr val="tx1"/>
                          </a:solidFill>
                        </a:rPr>
                        <a:t>.</a:t>
                      </a:r>
                      <a:endParaRPr lang="en-US" sz="1800" kern="1200" dirty="0">
                        <a:solidFill>
                          <a:schemeClr val="tx1"/>
                        </a:solidFill>
                        <a:latin typeface="+mn-lt"/>
                        <a:ea typeface="+mn-ea"/>
                        <a:cs typeface="Arial" panose="020B0604020202020204" pitchFamily="34" charset="0"/>
                      </a:endParaRPr>
                    </a:p>
                  </a:txBody>
                  <a:tcPr/>
                </a:tc>
                <a:tc>
                  <a:txBody>
                    <a:bodyPr/>
                    <a:lstStyle/>
                    <a:p>
                      <a:r>
                        <a:rPr lang="en-US" sz="1800" kern="1200" dirty="0">
                          <a:solidFill>
                            <a:schemeClr val="dk1"/>
                          </a:solidFill>
                          <a:latin typeface="+mn-lt"/>
                          <a:ea typeface="+mn-ea"/>
                          <a:cs typeface="Arial" panose="020B0604020202020204" pitchFamily="34" charset="0"/>
                        </a:rPr>
                        <a:t>Work is currently underway to engage NPOs with the intention to ensure compliance. NPOs have been submitting outstanding invoices to enable the reconciliation and subsequent reduction of the suspense account. </a:t>
                      </a:r>
                    </a:p>
                    <a:p>
                      <a:pPr algn="just"/>
                      <a:endParaRPr lang="en-US" dirty="0"/>
                    </a:p>
                  </a:txBody>
                  <a:tcPr/>
                </a:tc>
                <a:extLst>
                  <a:ext uri="{0D108BD9-81ED-4DB2-BD59-A6C34878D82A}">
                    <a16:rowId xmlns:a16="http://schemas.microsoft.com/office/drawing/2014/main" val="3157025671"/>
                  </a:ext>
                </a:extLst>
              </a:tr>
              <a:tr h="213329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rPr>
                        <a:t>Consequence management against officials</a:t>
                      </a:r>
                      <a:endParaRPr lang="en-US" sz="1800" kern="1200" baseline="0" dirty="0">
                        <a:solidFill>
                          <a:schemeClr val="dk1"/>
                        </a:solidFill>
                      </a:endParaRPr>
                    </a:p>
                    <a:p>
                      <a:pPr algn="just"/>
                      <a:endParaRPr lang="en-US"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rPr>
                        <a:t>The Accounting Officer should take disciplinary action</a:t>
                      </a:r>
                      <a:r>
                        <a:rPr lang="en-US" sz="1800" kern="1200" baseline="0" dirty="0">
                          <a:solidFill>
                            <a:schemeClr val="dk1"/>
                          </a:solidFill>
                        </a:rPr>
                        <a:t> against the sighted officials  for failing to ensure that there is a system of financial management and control; prevention of fruitless and wasteful expenditure; failure to withhold retention fees.</a:t>
                      </a:r>
                      <a:endParaRPr lang="en-US" sz="1800" kern="1200" dirty="0">
                        <a:solidFill>
                          <a:schemeClr val="dk1"/>
                        </a:solidFill>
                        <a:latin typeface="+mn-lt"/>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rPr>
                        <a:t>Six officials have been suspended based on the forensic investigation reports. Disciplinary action in progress.</a:t>
                      </a:r>
                    </a:p>
                    <a:p>
                      <a:pPr algn="just"/>
                      <a:endParaRPr lang="en-US" dirty="0"/>
                    </a:p>
                  </a:txBody>
                  <a:tcPr/>
                </a:tc>
                <a:extLst>
                  <a:ext uri="{0D108BD9-81ED-4DB2-BD59-A6C34878D82A}">
                    <a16:rowId xmlns:a16="http://schemas.microsoft.com/office/drawing/2014/main" val="158202109"/>
                  </a:ext>
                </a:extLst>
              </a:tr>
            </a:tbl>
          </a:graphicData>
        </a:graphic>
      </p:graphicFrame>
    </p:spTree>
    <p:extLst>
      <p:ext uri="{BB962C8B-B14F-4D97-AF65-F5344CB8AC3E}">
        <p14:creationId xmlns:p14="http://schemas.microsoft.com/office/powerpoint/2010/main" val="1586343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E3436-F657-46C9-A3D2-64303751CBF1}"/>
              </a:ext>
            </a:extLst>
          </p:cNvPr>
          <p:cNvSpPr>
            <a:spLocks noGrp="1"/>
          </p:cNvSpPr>
          <p:nvPr>
            <p:ph type="title"/>
          </p:nvPr>
        </p:nvSpPr>
        <p:spPr>
          <a:xfrm>
            <a:off x="731520" y="173460"/>
            <a:ext cx="10753344" cy="642517"/>
          </a:xfrm>
        </p:spPr>
        <p:txBody>
          <a:bodyPr/>
          <a:lstStyle/>
          <a:p>
            <a:pPr algn="l"/>
            <a:r>
              <a:rPr lang="en-US" b="1" dirty="0"/>
              <a:t>Forensic investigation 3………cont.</a:t>
            </a:r>
          </a:p>
        </p:txBody>
      </p:sp>
      <p:sp>
        <p:nvSpPr>
          <p:cNvPr id="8" name="Rectangle 1">
            <a:extLst>
              <a:ext uri="{FF2B5EF4-FFF2-40B4-BE49-F238E27FC236}">
                <a16:creationId xmlns:a16="http://schemas.microsoft.com/office/drawing/2014/main" id="{EEDAED0F-C81A-4BE4-91E8-F55D08EB51F5}"/>
              </a:ext>
            </a:extLst>
          </p:cNvPr>
          <p:cNvSpPr>
            <a:spLocks noChangeArrowheads="1"/>
          </p:cNvSpPr>
          <p:nvPr/>
        </p:nvSpPr>
        <p:spPr bwMode="auto">
          <a:xfrm>
            <a:off x="-3360509" y="0"/>
            <a:ext cx="1941949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1">
            <a:extLst>
              <a:ext uri="{FF2B5EF4-FFF2-40B4-BE49-F238E27FC236}">
                <a16:creationId xmlns:a16="http://schemas.microsoft.com/office/drawing/2014/main" id="{9E7EAB61-BE90-4B75-B5B4-3E47068995F5}"/>
              </a:ext>
            </a:extLst>
          </p:cNvPr>
          <p:cNvSpPr>
            <a:spLocks noChangeArrowheads="1"/>
          </p:cNvSpPr>
          <p:nvPr/>
        </p:nvSpPr>
        <p:spPr bwMode="auto">
          <a:xfrm>
            <a:off x="-3800125" y="0"/>
            <a:ext cx="1963711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Content Placeholder 2">
            <a:extLst>
              <a:ext uri="{FF2B5EF4-FFF2-40B4-BE49-F238E27FC236}">
                <a16:creationId xmlns:a16="http://schemas.microsoft.com/office/drawing/2014/main" id="{6C869B4A-DCEC-4FAA-BB8A-989D8B44BF83}"/>
              </a:ext>
            </a:extLst>
          </p:cNvPr>
          <p:cNvSpPr>
            <a:spLocks noGrp="1" noChangeArrowheads="1"/>
          </p:cNvSpPr>
          <p:nvPr>
            <p:ph sz="half" idx="2"/>
          </p:nvPr>
        </p:nvSpPr>
        <p:spPr>
          <a:xfrm>
            <a:off x="731838" y="815977"/>
            <a:ext cx="10753725" cy="5226048"/>
          </a:xfrm>
          <a:solidFill>
            <a:schemeClr val="bg1"/>
          </a:solidFill>
          <a:ln cap="flat">
            <a:solidFill>
              <a:schemeClr val="accent2"/>
            </a:solidFill>
            <a:miter lim="800000"/>
            <a:headEnd/>
            <a:tailEnd/>
          </a:ln>
        </p:spPr>
        <p:txBody>
          <a:bodyPr>
            <a:normAutofit/>
          </a:bodyPr>
          <a:lstStyle/>
          <a:p>
            <a:pPr marL="0" indent="0">
              <a:buNone/>
            </a:pPr>
            <a:endParaRPr lang="en-ZA" sz="2200" dirty="0">
              <a:latin typeface="Arial" panose="020B0604020202020204" pitchFamily="34" charset="0"/>
              <a:cs typeface="Arial" panose="020B0604020202020204" pitchFamily="34" charset="0"/>
            </a:endParaRPr>
          </a:p>
          <a:p>
            <a:pPr marL="0" indent="0">
              <a:buNone/>
            </a:pPr>
            <a:endParaRPr lang="en-ZA" sz="2200" dirty="0">
              <a:latin typeface="Arial" panose="020B0604020202020204" pitchFamily="34" charset="0"/>
              <a:cs typeface="Arial" panose="020B0604020202020204" pitchFamily="34" charset="0"/>
            </a:endParaRPr>
          </a:p>
          <a:p>
            <a:pPr marL="0" indent="0">
              <a:buNone/>
            </a:pPr>
            <a:endParaRPr lang="en-ZA" sz="2200" dirty="0">
              <a:latin typeface="Arial" panose="020B0604020202020204" pitchFamily="34" charset="0"/>
              <a:cs typeface="Arial" panose="020B0604020202020204" pitchFamily="34" charset="0"/>
            </a:endParaRPr>
          </a:p>
          <a:p>
            <a:pPr marL="0" indent="0">
              <a:buNone/>
            </a:pPr>
            <a:endParaRPr lang="en-ZA" sz="2200" dirty="0">
              <a:latin typeface="Arial" panose="020B0604020202020204" pitchFamily="34" charset="0"/>
              <a:cs typeface="Arial" panose="020B0604020202020204" pitchFamily="34" charset="0"/>
            </a:endParaRPr>
          </a:p>
          <a:p>
            <a:pPr marL="0" indent="0">
              <a:buNone/>
            </a:pPr>
            <a:endParaRPr lang="en-ZA" sz="2200" dirty="0">
              <a:latin typeface="Arial" panose="020B0604020202020204" pitchFamily="34" charset="0"/>
              <a:cs typeface="Arial" panose="020B0604020202020204" pitchFamily="34" charset="0"/>
            </a:endParaRPr>
          </a:p>
          <a:p>
            <a:pPr marL="0" indent="0">
              <a:buNone/>
            </a:pPr>
            <a:endParaRPr lang="en-ZA" sz="2200" dirty="0">
              <a:latin typeface="Arial" panose="020B0604020202020204" pitchFamily="34" charset="0"/>
              <a:cs typeface="Arial" panose="020B0604020202020204" pitchFamily="34" charset="0"/>
            </a:endParaRPr>
          </a:p>
          <a:p>
            <a:pPr marL="0" indent="0">
              <a:buNone/>
            </a:pPr>
            <a:endParaRPr lang="en-ZA" sz="2200" dirty="0">
              <a:latin typeface="Arial" panose="020B0604020202020204" pitchFamily="34" charset="0"/>
              <a:cs typeface="Arial" panose="020B0604020202020204" pitchFamily="34" charset="0"/>
            </a:endParaRPr>
          </a:p>
        </p:txBody>
      </p:sp>
      <p:graphicFrame>
        <p:nvGraphicFramePr>
          <p:cNvPr id="12" name="Table 12">
            <a:extLst>
              <a:ext uri="{FF2B5EF4-FFF2-40B4-BE49-F238E27FC236}">
                <a16:creationId xmlns:a16="http://schemas.microsoft.com/office/drawing/2014/main" id="{566BFA56-BDE8-43BE-8DF3-7780F05115EC}"/>
              </a:ext>
            </a:extLst>
          </p:cNvPr>
          <p:cNvGraphicFramePr>
            <a:graphicFrameLocks noGrp="1"/>
          </p:cNvGraphicFramePr>
          <p:nvPr>
            <p:extLst>
              <p:ext uri="{D42A27DB-BD31-4B8C-83A1-F6EECF244321}">
                <p14:modId xmlns:p14="http://schemas.microsoft.com/office/powerpoint/2010/main" val="1820315713"/>
              </p:ext>
            </p:extLst>
          </p:nvPr>
        </p:nvGraphicFramePr>
        <p:xfrm>
          <a:off x="832512" y="950272"/>
          <a:ext cx="10627650" cy="4703983"/>
        </p:xfrm>
        <a:graphic>
          <a:graphicData uri="http://schemas.openxmlformats.org/drawingml/2006/table">
            <a:tbl>
              <a:tblPr firstRow="1" bandRow="1">
                <a:tableStyleId>{21E4AEA4-8DFA-4A89-87EB-49C32662AFE0}</a:tableStyleId>
              </a:tblPr>
              <a:tblGrid>
                <a:gridCol w="2476745">
                  <a:extLst>
                    <a:ext uri="{9D8B030D-6E8A-4147-A177-3AD203B41FA5}">
                      <a16:colId xmlns:a16="http://schemas.microsoft.com/office/drawing/2014/main" val="1345758309"/>
                    </a:ext>
                  </a:extLst>
                </a:gridCol>
                <a:gridCol w="3118757">
                  <a:extLst>
                    <a:ext uri="{9D8B030D-6E8A-4147-A177-3AD203B41FA5}">
                      <a16:colId xmlns:a16="http://schemas.microsoft.com/office/drawing/2014/main" val="2928112472"/>
                    </a:ext>
                  </a:extLst>
                </a:gridCol>
                <a:gridCol w="5032148">
                  <a:extLst>
                    <a:ext uri="{9D8B030D-6E8A-4147-A177-3AD203B41FA5}">
                      <a16:colId xmlns:a16="http://schemas.microsoft.com/office/drawing/2014/main" val="320428972"/>
                    </a:ext>
                  </a:extLst>
                </a:gridCol>
              </a:tblGrid>
              <a:tr h="574592">
                <a:tc>
                  <a:txBody>
                    <a:bodyPr/>
                    <a:lstStyle/>
                    <a:p>
                      <a:r>
                        <a:rPr lang="en-US" dirty="0">
                          <a:latin typeface="+mj-lt"/>
                          <a:cs typeface="Calibri" panose="020F0502020204030204" pitchFamily="34" charset="0"/>
                        </a:rPr>
                        <a:t>Finding</a:t>
                      </a:r>
                    </a:p>
                  </a:txBody>
                  <a:tcPr/>
                </a:tc>
                <a:tc>
                  <a:txBody>
                    <a:bodyPr/>
                    <a:lstStyle/>
                    <a:p>
                      <a:r>
                        <a:rPr lang="en-US" dirty="0">
                          <a:latin typeface="+mj-lt"/>
                          <a:cs typeface="Calibri" panose="020F0502020204030204" pitchFamily="34" charset="0"/>
                        </a:rPr>
                        <a:t>Recommendation</a:t>
                      </a:r>
                    </a:p>
                  </a:txBody>
                  <a:tcPr/>
                </a:tc>
                <a:tc>
                  <a:txBody>
                    <a:bodyPr/>
                    <a:lstStyle/>
                    <a:p>
                      <a:pPr algn="just"/>
                      <a:r>
                        <a:rPr lang="en-US" dirty="0">
                          <a:latin typeface="+mj-lt"/>
                          <a:cs typeface="Calibri" panose="020F0502020204030204" pitchFamily="34" charset="0"/>
                        </a:rPr>
                        <a:t>Status of implementation of the Recommendation</a:t>
                      </a:r>
                    </a:p>
                  </a:txBody>
                  <a:tcPr/>
                </a:tc>
                <a:extLst>
                  <a:ext uri="{0D108BD9-81ED-4DB2-BD59-A6C34878D82A}">
                    <a16:rowId xmlns:a16="http://schemas.microsoft.com/office/drawing/2014/main" val="3035918405"/>
                  </a:ext>
                </a:extLst>
              </a:tr>
              <a:tr h="2203320">
                <a:tc>
                  <a:txBody>
                    <a:bodyPr/>
                    <a:lstStyle/>
                    <a:p>
                      <a:r>
                        <a:rPr lang="en-ZA" altLang="en-US" sz="1800" b="0" dirty="0">
                          <a:solidFill>
                            <a:schemeClr val="tx1"/>
                          </a:solidFill>
                          <a:latin typeface="+mj-lt"/>
                          <a:cs typeface="Arial" panose="020B0604020202020204" pitchFamily="34" charset="0"/>
                        </a:rPr>
                        <a:t>Payment to Deceased Participants</a:t>
                      </a:r>
                      <a:endParaRPr lang="en-US" b="0" dirty="0">
                        <a:solidFill>
                          <a:schemeClr val="tx1"/>
                        </a:solidFill>
                        <a:latin typeface="+mj-lt"/>
                        <a:cs typeface="Arial" panose="020B0604020202020204"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mj-lt"/>
                          <a:cs typeface="Arial" panose="020B0604020202020204" pitchFamily="34" charset="0"/>
                        </a:rPr>
                        <a:t>Institute recovery processes </a:t>
                      </a:r>
                    </a:p>
                  </a:txBody>
                  <a:tcPr/>
                </a:tc>
                <a:tc>
                  <a:txBody>
                    <a:bodyPr/>
                    <a:lstStyle/>
                    <a:p>
                      <a:pPr marL="0" marR="0" lvl="0" indent="0" algn="l" defTabSz="457200" rtl="0" eaLnBrk="0" fontAlgn="base" latinLnBrk="0" hangingPunct="0">
                        <a:lnSpc>
                          <a:spcPct val="100000"/>
                        </a:lnSpc>
                        <a:spcBef>
                          <a:spcPct val="0"/>
                        </a:spcBef>
                        <a:spcAft>
                          <a:spcPct val="0"/>
                        </a:spcAft>
                        <a:buClrTx/>
                        <a:buSzTx/>
                        <a:buFont typeface="+mj-lt"/>
                        <a:buNone/>
                        <a:tabLst/>
                        <a:defRPr/>
                      </a:pPr>
                      <a:r>
                        <a:rPr lang="en-US" sz="1600" dirty="0">
                          <a:solidFill>
                            <a:schemeClr val="tx1"/>
                          </a:solidFill>
                          <a:latin typeface="Arial" panose="020B0604020202020204" pitchFamily="34" charset="0"/>
                          <a:cs typeface="Arial" panose="020B0604020202020204" pitchFamily="34" charset="0"/>
                        </a:rPr>
                        <a:t>Management has established interim arrangements to facilitate verification of Participants through the EPWP Reporting system</a:t>
                      </a:r>
                      <a:r>
                        <a:rPr lang="en-US" sz="1600" dirty="0">
                          <a:latin typeface="Arial" panose="020B0604020202020204" pitchFamily="34" charset="0"/>
                          <a:cs typeface="Arial" panose="020B0604020202020204" pitchFamily="34" charset="0"/>
                        </a:rPr>
                        <a:t> Deceased and recouped from PM Fees due.</a:t>
                      </a:r>
                    </a:p>
                    <a:p>
                      <a:pPr marL="0" marR="0" lvl="0" indent="0" algn="l" defTabSz="457200" rtl="0" eaLnBrk="0" fontAlgn="base" latinLnBrk="0" hangingPunct="0">
                        <a:lnSpc>
                          <a:spcPct val="100000"/>
                        </a:lnSpc>
                        <a:spcBef>
                          <a:spcPct val="0"/>
                        </a:spcBef>
                        <a:spcAft>
                          <a:spcPct val="0"/>
                        </a:spcAft>
                        <a:buClrTx/>
                        <a:buSzTx/>
                        <a:buFont typeface="+mj-lt"/>
                        <a:buNone/>
                        <a:tabLst/>
                        <a:defRPr/>
                      </a:pPr>
                      <a:endParaRPr lang="en-US" sz="1600" kern="1200" dirty="0">
                        <a:solidFill>
                          <a:schemeClr val="dk1"/>
                        </a:solidFill>
                        <a:latin typeface="Arial" panose="020B0604020202020204" pitchFamily="34" charset="0"/>
                        <a:ea typeface="+mn-ea"/>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 typeface="+mj-lt"/>
                        <a:buNone/>
                        <a:tabLst/>
                        <a:defRPr/>
                      </a:pPr>
                      <a:r>
                        <a:rPr lang="en-US" sz="1600" kern="1200" dirty="0">
                          <a:solidFill>
                            <a:schemeClr val="dk1"/>
                          </a:solidFill>
                          <a:latin typeface="+mn-lt"/>
                          <a:ea typeface="+mn-ea"/>
                          <a:cs typeface="+mn-cs"/>
                        </a:rPr>
                        <a:t>Contact with DHA made and SITA assisting with the </a:t>
                      </a:r>
                      <a:r>
                        <a:rPr lang="en-US" sz="1600" kern="1200" dirty="0" err="1">
                          <a:solidFill>
                            <a:schemeClr val="dk1"/>
                          </a:solidFill>
                          <a:latin typeface="+mn-lt"/>
                          <a:ea typeface="+mn-ea"/>
                          <a:cs typeface="+mn-cs"/>
                        </a:rPr>
                        <a:t>Finalisation</a:t>
                      </a:r>
                      <a:r>
                        <a:rPr lang="en-US" sz="1600" kern="1200" dirty="0">
                          <a:solidFill>
                            <a:schemeClr val="dk1"/>
                          </a:solidFill>
                          <a:latin typeface="+mn-lt"/>
                          <a:ea typeface="+mn-ea"/>
                          <a:cs typeface="+mn-cs"/>
                        </a:rPr>
                        <a:t> of the Interface in MIS and later into the IMS.</a:t>
                      </a:r>
                      <a:endParaRPr lang="en-US" sz="1600" b="0" dirty="0">
                        <a:solidFill>
                          <a:schemeClr val="tx1"/>
                        </a:solidFill>
                        <a:latin typeface="+mj-lt"/>
                        <a:cs typeface="Arial" panose="020B0604020202020204" pitchFamily="34" charset="0"/>
                      </a:endParaRPr>
                    </a:p>
                  </a:txBody>
                  <a:tcPr/>
                </a:tc>
                <a:extLst>
                  <a:ext uri="{0D108BD9-81ED-4DB2-BD59-A6C34878D82A}">
                    <a16:rowId xmlns:a16="http://schemas.microsoft.com/office/drawing/2014/main" val="2081565040"/>
                  </a:ext>
                </a:extLst>
              </a:tr>
              <a:tr h="1860583">
                <a:tc>
                  <a:txBody>
                    <a:bodyPr/>
                    <a:lstStyle/>
                    <a:p>
                      <a:r>
                        <a:rPr lang="en-ZA" altLang="en-US" sz="1800" b="0" dirty="0">
                          <a:solidFill>
                            <a:schemeClr val="tx1"/>
                          </a:solidFill>
                          <a:latin typeface="+mj-lt"/>
                          <a:cs typeface="Arial" panose="020B0604020202020204" pitchFamily="34" charset="0"/>
                        </a:rPr>
                        <a:t>Payment to </a:t>
                      </a:r>
                      <a:r>
                        <a:rPr lang="en-ZA" altLang="en-US" sz="1800" b="0" dirty="0" err="1">
                          <a:solidFill>
                            <a:schemeClr val="tx1"/>
                          </a:solidFill>
                          <a:latin typeface="+mj-lt"/>
                          <a:cs typeface="Arial" panose="020B0604020202020204" pitchFamily="34" charset="0"/>
                        </a:rPr>
                        <a:t>Persal</a:t>
                      </a:r>
                      <a:r>
                        <a:rPr lang="en-ZA" altLang="en-US" sz="1800" b="0" baseline="0" dirty="0">
                          <a:solidFill>
                            <a:schemeClr val="tx1"/>
                          </a:solidFill>
                          <a:latin typeface="+mj-lt"/>
                          <a:cs typeface="Arial" panose="020B0604020202020204" pitchFamily="34" charset="0"/>
                        </a:rPr>
                        <a:t> Participants</a:t>
                      </a:r>
                      <a:r>
                        <a:rPr lang="en-ZA" altLang="en-US" sz="1800" b="0" dirty="0">
                          <a:solidFill>
                            <a:schemeClr val="tx1"/>
                          </a:solidFill>
                          <a:latin typeface="+mj-lt"/>
                          <a:cs typeface="Arial" panose="020B0604020202020204" pitchFamily="34" charset="0"/>
                        </a:rPr>
                        <a:t> </a:t>
                      </a:r>
                      <a:endParaRPr lang="en-US" b="0" dirty="0">
                        <a:solidFill>
                          <a:schemeClr val="tx1"/>
                        </a:solidFill>
                        <a:latin typeface="+mj-lt"/>
                        <a:cs typeface="Arial" panose="020B0604020202020204"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latin typeface="+mn-lt"/>
                          <a:ea typeface="+mn-ea"/>
                          <a:cs typeface="Arial" panose="020B0604020202020204" pitchFamily="34" charset="0"/>
                        </a:rPr>
                        <a:t>Institute recovery processes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Arrangements have been made with the DPSA for a monthly verification and validation process for proactive identification of participants with PERSAL numbers. Recovery processes underway.</a:t>
                      </a:r>
                      <a:r>
                        <a:rPr lang="en-US" sz="1600" b="1" dirty="0">
                          <a:latin typeface="Arial" panose="020B0604020202020204" pitchFamily="34" charset="0"/>
                          <a:cs typeface="Arial" panose="020B0604020202020204" pitchFamily="34" charset="0"/>
                        </a:rPr>
                        <a:t> </a:t>
                      </a:r>
                      <a:endParaRPr lang="en-US" sz="1600" kern="1200" dirty="0">
                        <a:solidFill>
                          <a:schemeClr val="dk1"/>
                        </a:solidFill>
                        <a:latin typeface="+mn-lt"/>
                        <a:ea typeface="+mn-ea"/>
                        <a:cs typeface="+mn-cs"/>
                      </a:endParaRPr>
                    </a:p>
                    <a:p>
                      <a:endParaRPr lang="en-US" b="0" dirty="0">
                        <a:solidFill>
                          <a:schemeClr val="tx1"/>
                        </a:solidFill>
                        <a:latin typeface="+mj-lt"/>
                        <a:cs typeface="Arial" panose="020B0604020202020204" pitchFamily="34" charset="0"/>
                      </a:endParaRPr>
                    </a:p>
                  </a:txBody>
                  <a:tcPr/>
                </a:tc>
                <a:extLst>
                  <a:ext uri="{0D108BD9-81ED-4DB2-BD59-A6C34878D82A}">
                    <a16:rowId xmlns:a16="http://schemas.microsoft.com/office/drawing/2014/main" val="4273798195"/>
                  </a:ext>
                </a:extLst>
              </a:tr>
            </a:tbl>
          </a:graphicData>
        </a:graphic>
      </p:graphicFrame>
    </p:spTree>
    <p:extLst>
      <p:ext uri="{BB962C8B-B14F-4D97-AF65-F5344CB8AC3E}">
        <p14:creationId xmlns:p14="http://schemas.microsoft.com/office/powerpoint/2010/main" val="785459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E3436-F657-46C9-A3D2-64303751CBF1}"/>
              </a:ext>
            </a:extLst>
          </p:cNvPr>
          <p:cNvSpPr>
            <a:spLocks noGrp="1"/>
          </p:cNvSpPr>
          <p:nvPr>
            <p:ph type="title"/>
          </p:nvPr>
        </p:nvSpPr>
        <p:spPr>
          <a:xfrm>
            <a:off x="731520" y="173460"/>
            <a:ext cx="10753344" cy="642517"/>
          </a:xfrm>
        </p:spPr>
        <p:txBody>
          <a:bodyPr/>
          <a:lstStyle/>
          <a:p>
            <a:pPr algn="l"/>
            <a:r>
              <a:rPr lang="en-US" b="1" dirty="0"/>
              <a:t>Forensic investigation 3………cont.</a:t>
            </a:r>
          </a:p>
        </p:txBody>
      </p:sp>
      <p:sp>
        <p:nvSpPr>
          <p:cNvPr id="8" name="Rectangle 1">
            <a:extLst>
              <a:ext uri="{FF2B5EF4-FFF2-40B4-BE49-F238E27FC236}">
                <a16:creationId xmlns:a16="http://schemas.microsoft.com/office/drawing/2014/main" id="{EEDAED0F-C81A-4BE4-91E8-F55D08EB51F5}"/>
              </a:ext>
            </a:extLst>
          </p:cNvPr>
          <p:cNvSpPr>
            <a:spLocks noChangeArrowheads="1"/>
          </p:cNvSpPr>
          <p:nvPr/>
        </p:nvSpPr>
        <p:spPr bwMode="auto">
          <a:xfrm>
            <a:off x="-3360509" y="0"/>
            <a:ext cx="1941949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1">
            <a:extLst>
              <a:ext uri="{FF2B5EF4-FFF2-40B4-BE49-F238E27FC236}">
                <a16:creationId xmlns:a16="http://schemas.microsoft.com/office/drawing/2014/main" id="{9E7EAB61-BE90-4B75-B5B4-3E47068995F5}"/>
              </a:ext>
            </a:extLst>
          </p:cNvPr>
          <p:cNvSpPr>
            <a:spLocks noChangeArrowheads="1"/>
          </p:cNvSpPr>
          <p:nvPr/>
        </p:nvSpPr>
        <p:spPr bwMode="auto">
          <a:xfrm>
            <a:off x="-3800125" y="0"/>
            <a:ext cx="1963711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Content Placeholder 2">
            <a:extLst>
              <a:ext uri="{FF2B5EF4-FFF2-40B4-BE49-F238E27FC236}">
                <a16:creationId xmlns:a16="http://schemas.microsoft.com/office/drawing/2014/main" id="{6C869B4A-DCEC-4FAA-BB8A-989D8B44BF83}"/>
              </a:ext>
            </a:extLst>
          </p:cNvPr>
          <p:cNvSpPr>
            <a:spLocks noGrp="1" noChangeArrowheads="1"/>
          </p:cNvSpPr>
          <p:nvPr>
            <p:ph sz="half" idx="2"/>
          </p:nvPr>
        </p:nvSpPr>
        <p:spPr>
          <a:xfrm>
            <a:off x="731838" y="815977"/>
            <a:ext cx="10753725" cy="5226048"/>
          </a:xfrm>
          <a:solidFill>
            <a:schemeClr val="bg1"/>
          </a:solidFill>
          <a:ln cap="flat">
            <a:solidFill>
              <a:schemeClr val="accent2"/>
            </a:solidFill>
            <a:miter lim="800000"/>
            <a:headEnd/>
            <a:tailEnd/>
          </a:ln>
        </p:spPr>
        <p:txBody>
          <a:bodyPr>
            <a:normAutofit/>
          </a:bodyPr>
          <a:lstStyle/>
          <a:p>
            <a:pPr marL="0" indent="0">
              <a:buNone/>
            </a:pPr>
            <a:endParaRPr lang="en-ZA" sz="2200" dirty="0">
              <a:latin typeface="Arial" panose="020B0604020202020204" pitchFamily="34" charset="0"/>
              <a:cs typeface="Arial" panose="020B0604020202020204" pitchFamily="34" charset="0"/>
            </a:endParaRPr>
          </a:p>
          <a:p>
            <a:pPr marL="0" indent="0">
              <a:buNone/>
            </a:pPr>
            <a:endParaRPr lang="en-ZA" sz="2200" dirty="0">
              <a:latin typeface="Arial" panose="020B0604020202020204" pitchFamily="34" charset="0"/>
              <a:cs typeface="Arial" panose="020B0604020202020204" pitchFamily="34" charset="0"/>
            </a:endParaRPr>
          </a:p>
          <a:p>
            <a:pPr marL="0" indent="0">
              <a:buNone/>
            </a:pPr>
            <a:endParaRPr lang="en-ZA" sz="2200" dirty="0">
              <a:latin typeface="Arial" panose="020B0604020202020204" pitchFamily="34" charset="0"/>
              <a:cs typeface="Arial" panose="020B0604020202020204" pitchFamily="34" charset="0"/>
            </a:endParaRPr>
          </a:p>
          <a:p>
            <a:pPr marL="0" indent="0">
              <a:buNone/>
            </a:pPr>
            <a:endParaRPr lang="en-ZA" sz="2200" dirty="0">
              <a:latin typeface="Arial" panose="020B0604020202020204" pitchFamily="34" charset="0"/>
              <a:cs typeface="Arial" panose="020B0604020202020204" pitchFamily="34" charset="0"/>
            </a:endParaRPr>
          </a:p>
          <a:p>
            <a:pPr marL="0" indent="0">
              <a:buNone/>
            </a:pPr>
            <a:endParaRPr lang="en-ZA" sz="2200" dirty="0">
              <a:latin typeface="Arial" panose="020B0604020202020204" pitchFamily="34" charset="0"/>
              <a:cs typeface="Arial" panose="020B0604020202020204" pitchFamily="34" charset="0"/>
            </a:endParaRPr>
          </a:p>
          <a:p>
            <a:pPr marL="0" indent="0">
              <a:buNone/>
            </a:pPr>
            <a:endParaRPr lang="en-ZA" sz="2200" dirty="0">
              <a:latin typeface="Arial" panose="020B0604020202020204" pitchFamily="34" charset="0"/>
              <a:cs typeface="Arial" panose="020B0604020202020204" pitchFamily="34" charset="0"/>
            </a:endParaRPr>
          </a:p>
          <a:p>
            <a:pPr marL="0" indent="0">
              <a:buNone/>
            </a:pPr>
            <a:endParaRPr lang="en-ZA" sz="2200" dirty="0">
              <a:latin typeface="Arial" panose="020B0604020202020204" pitchFamily="34" charset="0"/>
              <a:cs typeface="Arial" panose="020B0604020202020204" pitchFamily="34" charset="0"/>
            </a:endParaRPr>
          </a:p>
        </p:txBody>
      </p:sp>
      <p:graphicFrame>
        <p:nvGraphicFramePr>
          <p:cNvPr id="12" name="Table 12">
            <a:extLst>
              <a:ext uri="{FF2B5EF4-FFF2-40B4-BE49-F238E27FC236}">
                <a16:creationId xmlns:a16="http://schemas.microsoft.com/office/drawing/2014/main" id="{566BFA56-BDE8-43BE-8DF3-7780F05115EC}"/>
              </a:ext>
            </a:extLst>
          </p:cNvPr>
          <p:cNvGraphicFramePr>
            <a:graphicFrameLocks noGrp="1"/>
          </p:cNvGraphicFramePr>
          <p:nvPr>
            <p:extLst>
              <p:ext uri="{D42A27DB-BD31-4B8C-83A1-F6EECF244321}">
                <p14:modId xmlns:p14="http://schemas.microsoft.com/office/powerpoint/2010/main" val="2723743986"/>
              </p:ext>
            </p:extLst>
          </p:nvPr>
        </p:nvGraphicFramePr>
        <p:xfrm>
          <a:off x="832512" y="944828"/>
          <a:ext cx="10627650" cy="2762617"/>
        </p:xfrm>
        <a:graphic>
          <a:graphicData uri="http://schemas.openxmlformats.org/drawingml/2006/table">
            <a:tbl>
              <a:tblPr firstRow="1" bandRow="1">
                <a:tableStyleId>{21E4AEA4-8DFA-4A89-87EB-49C32662AFE0}</a:tableStyleId>
              </a:tblPr>
              <a:tblGrid>
                <a:gridCol w="3542550">
                  <a:extLst>
                    <a:ext uri="{9D8B030D-6E8A-4147-A177-3AD203B41FA5}">
                      <a16:colId xmlns:a16="http://schemas.microsoft.com/office/drawing/2014/main" val="1345758309"/>
                    </a:ext>
                  </a:extLst>
                </a:gridCol>
                <a:gridCol w="3542550">
                  <a:extLst>
                    <a:ext uri="{9D8B030D-6E8A-4147-A177-3AD203B41FA5}">
                      <a16:colId xmlns:a16="http://schemas.microsoft.com/office/drawing/2014/main" val="2928112472"/>
                    </a:ext>
                  </a:extLst>
                </a:gridCol>
                <a:gridCol w="3542550">
                  <a:extLst>
                    <a:ext uri="{9D8B030D-6E8A-4147-A177-3AD203B41FA5}">
                      <a16:colId xmlns:a16="http://schemas.microsoft.com/office/drawing/2014/main" val="320428972"/>
                    </a:ext>
                  </a:extLst>
                </a:gridCol>
              </a:tblGrid>
              <a:tr h="659497">
                <a:tc>
                  <a:txBody>
                    <a:bodyPr/>
                    <a:lstStyle/>
                    <a:p>
                      <a:r>
                        <a:rPr lang="en-US" dirty="0">
                          <a:latin typeface="+mj-lt"/>
                          <a:cs typeface="Calibri" panose="020F0502020204030204" pitchFamily="34" charset="0"/>
                        </a:rPr>
                        <a:t>Finding</a:t>
                      </a:r>
                    </a:p>
                  </a:txBody>
                  <a:tcPr/>
                </a:tc>
                <a:tc>
                  <a:txBody>
                    <a:bodyPr/>
                    <a:lstStyle/>
                    <a:p>
                      <a:r>
                        <a:rPr lang="en-US" dirty="0">
                          <a:latin typeface="+mj-lt"/>
                          <a:cs typeface="Calibri" panose="020F0502020204030204" pitchFamily="34" charset="0"/>
                        </a:rPr>
                        <a:t>Recommendation</a:t>
                      </a:r>
                    </a:p>
                  </a:txBody>
                  <a:tcPr/>
                </a:tc>
                <a:tc>
                  <a:txBody>
                    <a:bodyPr/>
                    <a:lstStyle/>
                    <a:p>
                      <a:pPr algn="just"/>
                      <a:r>
                        <a:rPr lang="en-US" dirty="0">
                          <a:latin typeface="+mj-lt"/>
                          <a:cs typeface="Calibri" panose="020F0502020204030204" pitchFamily="34" charset="0"/>
                        </a:rPr>
                        <a:t>Status of implementation of the Recommendation</a:t>
                      </a:r>
                    </a:p>
                  </a:txBody>
                  <a:tcPr/>
                </a:tc>
                <a:extLst>
                  <a:ext uri="{0D108BD9-81ED-4DB2-BD59-A6C34878D82A}">
                    <a16:rowId xmlns:a16="http://schemas.microsoft.com/office/drawing/2014/main" val="3035918405"/>
                  </a:ext>
                </a:extLst>
              </a:tr>
              <a:tr h="659497">
                <a:tc>
                  <a:txBody>
                    <a:bodyPr/>
                    <a:lstStyle/>
                    <a:p>
                      <a:r>
                        <a:rPr lang="en-ZA" altLang="en-US" sz="1800" b="0" dirty="0">
                          <a:solidFill>
                            <a:schemeClr val="tx1"/>
                          </a:solidFill>
                          <a:latin typeface="+mj-lt"/>
                          <a:cs typeface="Arial" panose="020B0604020202020204" pitchFamily="34" charset="0"/>
                        </a:rPr>
                        <a:t>Non-compliance with the VAT Act</a:t>
                      </a:r>
                      <a:endParaRPr lang="en-US" b="0" dirty="0">
                        <a:solidFill>
                          <a:schemeClr val="tx1"/>
                        </a:solidFill>
                        <a:latin typeface="+mj-lt"/>
                        <a:cs typeface="Arial" panose="020B0604020202020204" pitchFamily="34"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ZA" altLang="en-US" sz="1800" b="0" dirty="0" err="1">
                          <a:solidFill>
                            <a:schemeClr val="tx1"/>
                          </a:solidFill>
                          <a:latin typeface="+mj-lt"/>
                          <a:cs typeface="Arial" panose="020B0604020202020204" pitchFamily="34" charset="0"/>
                        </a:rPr>
                        <a:t>DCoG</a:t>
                      </a:r>
                      <a:r>
                        <a:rPr lang="en-ZA" altLang="en-US" sz="1800" b="0" dirty="0">
                          <a:solidFill>
                            <a:schemeClr val="tx1"/>
                          </a:solidFill>
                          <a:latin typeface="+mj-lt"/>
                          <a:cs typeface="Arial" panose="020B0604020202020204" pitchFamily="34" charset="0"/>
                        </a:rPr>
                        <a:t> must report this irregularity to SARS for non-compliance with the Vat Act</a:t>
                      </a:r>
                      <a:endParaRPr lang="en-US" b="0" dirty="0">
                        <a:solidFill>
                          <a:schemeClr val="tx1"/>
                        </a:solidFill>
                        <a:latin typeface="+mj-lt"/>
                        <a:cs typeface="Arial" panose="020B0604020202020204" pitchFamily="34" charset="0"/>
                      </a:endParaRPr>
                    </a:p>
                  </a:txBody>
                  <a:tcPr/>
                </a:tc>
                <a:tc>
                  <a:txBody>
                    <a:bodyPr/>
                    <a:lstStyle/>
                    <a:p>
                      <a:r>
                        <a:rPr lang="en-US" sz="1800" b="0" kern="1200" dirty="0">
                          <a:solidFill>
                            <a:schemeClr val="tx1"/>
                          </a:solidFill>
                          <a:latin typeface="+mn-lt"/>
                          <a:ea typeface="+mn-ea"/>
                          <a:cs typeface="Arial" panose="020B0604020202020204" pitchFamily="34" charset="0"/>
                        </a:rPr>
                        <a:t>Work in progress.  There is a discussion currently underway with SARS to facilitate the compliance and verification processes. </a:t>
                      </a:r>
                    </a:p>
                  </a:txBody>
                  <a:tcPr/>
                </a:tc>
                <a:extLst>
                  <a:ext uri="{0D108BD9-81ED-4DB2-BD59-A6C34878D82A}">
                    <a16:rowId xmlns:a16="http://schemas.microsoft.com/office/drawing/2014/main" val="2081565040"/>
                  </a:ext>
                </a:extLst>
              </a:tr>
              <a:tr h="382090">
                <a:tc>
                  <a:txBody>
                    <a:bodyPr/>
                    <a:lstStyle/>
                    <a:p>
                      <a:r>
                        <a:rPr lang="en-US" b="0" dirty="0">
                          <a:solidFill>
                            <a:schemeClr val="tx1"/>
                          </a:solidFill>
                          <a:latin typeface="+mj-lt"/>
                          <a:cs typeface="Arial" panose="020B0604020202020204" pitchFamily="34" charset="0"/>
                        </a:rPr>
                        <a:t>Criminal activities </a:t>
                      </a:r>
                    </a:p>
                  </a:txBody>
                  <a:tcPr/>
                </a:tc>
                <a:tc>
                  <a:txBody>
                    <a:bodyPr/>
                    <a:lstStyle/>
                    <a:p>
                      <a:r>
                        <a:rPr lang="en-US" b="0" dirty="0">
                          <a:solidFill>
                            <a:schemeClr val="tx1"/>
                          </a:solidFill>
                          <a:latin typeface="+mj-lt"/>
                          <a:cs typeface="Arial" panose="020B0604020202020204" pitchFamily="34" charset="0"/>
                        </a:rPr>
                        <a:t>Engagement with SAPS </a:t>
                      </a:r>
                    </a:p>
                  </a:txBody>
                  <a:tcPr/>
                </a:tc>
                <a:tc>
                  <a:txBody>
                    <a:bodyPr/>
                    <a:lstStyle/>
                    <a:p>
                      <a:r>
                        <a:rPr lang="en-US" b="0" dirty="0">
                          <a:solidFill>
                            <a:schemeClr val="tx1"/>
                          </a:solidFill>
                          <a:latin typeface="+mj-lt"/>
                          <a:cs typeface="Arial" panose="020B0604020202020204" pitchFamily="34" charset="0"/>
                        </a:rPr>
                        <a:t>Work in progress (</a:t>
                      </a:r>
                      <a:r>
                        <a:rPr lang="en-US" b="0">
                          <a:solidFill>
                            <a:schemeClr val="tx1"/>
                          </a:solidFill>
                          <a:latin typeface="+mj-lt"/>
                          <a:cs typeface="Arial" panose="020B0604020202020204" pitchFamily="34" charset="0"/>
                        </a:rPr>
                        <a:t>See slide 23 below).</a:t>
                      </a:r>
                      <a:endParaRPr lang="en-US" b="0" dirty="0">
                        <a:solidFill>
                          <a:srgbClr val="FF0000"/>
                        </a:solidFill>
                        <a:latin typeface="+mj-lt"/>
                        <a:cs typeface="Arial" panose="020B0604020202020204" pitchFamily="34" charset="0"/>
                      </a:endParaRPr>
                    </a:p>
                  </a:txBody>
                  <a:tcPr/>
                </a:tc>
                <a:extLst>
                  <a:ext uri="{0D108BD9-81ED-4DB2-BD59-A6C34878D82A}">
                    <a16:rowId xmlns:a16="http://schemas.microsoft.com/office/drawing/2014/main" val="695274694"/>
                  </a:ext>
                </a:extLst>
              </a:tr>
            </a:tbl>
          </a:graphicData>
        </a:graphic>
      </p:graphicFrame>
    </p:spTree>
    <p:extLst>
      <p:ext uri="{BB962C8B-B14F-4D97-AF65-F5344CB8AC3E}">
        <p14:creationId xmlns:p14="http://schemas.microsoft.com/office/powerpoint/2010/main" val="2593088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EF90D-6BD6-48A4-8AFD-3CB7A31E8F09}"/>
              </a:ext>
            </a:extLst>
          </p:cNvPr>
          <p:cNvSpPr>
            <a:spLocks noGrp="1"/>
          </p:cNvSpPr>
          <p:nvPr>
            <p:ph type="title"/>
          </p:nvPr>
        </p:nvSpPr>
        <p:spPr/>
        <p:txBody>
          <a:bodyPr>
            <a:normAutofit fontScale="90000"/>
          </a:bodyPr>
          <a:lstStyle/>
          <a:p>
            <a:r>
              <a:rPr lang="en-ZA" dirty="0"/>
              <a:t>ALLEGATIONS OF FRAUD AND CORRUPTION</a:t>
            </a:r>
          </a:p>
        </p:txBody>
      </p:sp>
      <p:sp>
        <p:nvSpPr>
          <p:cNvPr id="6" name="Content Placeholder 5">
            <a:extLst>
              <a:ext uri="{FF2B5EF4-FFF2-40B4-BE49-F238E27FC236}">
                <a16:creationId xmlns:a16="http://schemas.microsoft.com/office/drawing/2014/main" id="{10E98B07-30EA-4C1B-B8E4-35904B5A627A}"/>
              </a:ext>
            </a:extLst>
          </p:cNvPr>
          <p:cNvSpPr>
            <a:spLocks noGrp="1"/>
          </p:cNvSpPr>
          <p:nvPr>
            <p:ph sz="half" idx="2"/>
          </p:nvPr>
        </p:nvSpPr>
        <p:spPr>
          <a:xfrm>
            <a:off x="719328" y="1269242"/>
            <a:ext cx="10753344" cy="4954137"/>
          </a:xfrm>
        </p:spPr>
        <p:txBody>
          <a:bodyPr>
            <a:normAutofit/>
          </a:bodyPr>
          <a:lstStyle/>
          <a:p>
            <a:pPr algn="just">
              <a:buFont typeface="Wingdings" panose="05000000000000000000" pitchFamily="2" charset="2"/>
              <a:buChar char="§"/>
            </a:pPr>
            <a:r>
              <a:rPr lang="en-GB" sz="2400" dirty="0">
                <a:latin typeface="Arial" panose="020B0604020202020204" pitchFamily="34" charset="0"/>
                <a:cs typeface="Arial" panose="020B0604020202020204" pitchFamily="34" charset="0"/>
              </a:rPr>
              <a:t>Following allegations of corruption and related offences reported to the Department on CWP matters, an investigation was instituted.  SIU members who were seconded to the Department were assigned to the investigate the allegations.</a:t>
            </a:r>
          </a:p>
          <a:p>
            <a:pPr algn="just">
              <a:buFont typeface="Wingdings" panose="05000000000000000000" pitchFamily="2" charset="2"/>
              <a:buChar char="§"/>
            </a:pPr>
            <a:r>
              <a:rPr lang="en-GB" sz="2400" dirty="0">
                <a:latin typeface="Arial" panose="020B0604020202020204" pitchFamily="34" charset="0"/>
                <a:cs typeface="Arial" panose="020B0604020202020204" pitchFamily="34" charset="0"/>
              </a:rPr>
              <a:t>Following the investigations,</a:t>
            </a:r>
            <a:r>
              <a:rPr lang="en-GB" sz="2400" i="1"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fourteen (14) criminal cases of fraud were  opened and handed over to the Commercial Crimes Unit for further processing.  The focus of the  investigation was mainly on 4 of the 12 municipalities in the Northern Cape province. </a:t>
            </a:r>
          </a:p>
          <a:p>
            <a:pPr algn="just"/>
            <a:r>
              <a:rPr lang="en-GB" sz="2400" dirty="0">
                <a:latin typeface="Arial" panose="020B0604020202020204" pitchFamily="34" charset="0"/>
                <a:cs typeface="Arial" panose="020B0604020202020204" pitchFamily="34" charset="0"/>
              </a:rPr>
              <a:t>The Department to consider engaging the Special Investigating Unit (SIU) with a view get a Presidential proclamation to focus specifically on CWP allegations of fraud </a:t>
            </a:r>
            <a:r>
              <a:rPr lang="en-GB" sz="2400">
                <a:latin typeface="Arial" panose="020B0604020202020204" pitchFamily="34" charset="0"/>
                <a:cs typeface="Arial" panose="020B0604020202020204" pitchFamily="34" charset="0"/>
              </a:rPr>
              <a:t>and corruption </a:t>
            </a:r>
            <a:r>
              <a:rPr lang="en-GB" sz="2400" dirty="0">
                <a:latin typeface="Arial" panose="020B0604020202020204" pitchFamily="34" charset="0"/>
                <a:cs typeface="Arial" panose="020B0604020202020204" pitchFamily="34" charset="0"/>
              </a:rPr>
              <a:t>throughout the country.</a:t>
            </a:r>
            <a:endParaRPr lang="en-US" sz="2400" dirty="0">
              <a:latin typeface="Arial" panose="020B0604020202020204" pitchFamily="34" charset="0"/>
              <a:cs typeface="Arial" panose="020B0604020202020204" pitchFamily="34" charset="0"/>
            </a:endParaRPr>
          </a:p>
          <a:p>
            <a:pPr marL="0" indent="0">
              <a:buNone/>
            </a:pPr>
            <a:endParaRPr lang="en-US" dirty="0"/>
          </a:p>
          <a:p>
            <a:pPr algn="just">
              <a:buFont typeface="Wingdings" panose="05000000000000000000" pitchFamily="2" charset="2"/>
              <a:buChar char="§"/>
            </a:pPr>
            <a:endParaRPr lang="en-GB" sz="2400" dirty="0">
              <a:latin typeface="Arial" panose="020B0604020202020204" pitchFamily="34" charset="0"/>
              <a:cs typeface="Arial" panose="020B0604020202020204" pitchFamily="34" charset="0"/>
            </a:endParaRPr>
          </a:p>
          <a:p>
            <a:pPr algn="just">
              <a:buFont typeface="Wingdings" panose="05000000000000000000" pitchFamily="2" charset="2"/>
              <a:buChar char="§"/>
            </a:pPr>
            <a:endParaRPr lang="en-US" dirty="0"/>
          </a:p>
        </p:txBody>
      </p:sp>
    </p:spTree>
    <p:extLst>
      <p:ext uri="{BB962C8B-B14F-4D97-AF65-F5344CB8AC3E}">
        <p14:creationId xmlns:p14="http://schemas.microsoft.com/office/powerpoint/2010/main" val="1007953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E3436-F657-46C9-A3D2-64303751CBF1}"/>
              </a:ext>
            </a:extLst>
          </p:cNvPr>
          <p:cNvSpPr>
            <a:spLocks noGrp="1"/>
          </p:cNvSpPr>
          <p:nvPr>
            <p:ph type="title"/>
          </p:nvPr>
        </p:nvSpPr>
        <p:spPr>
          <a:xfrm>
            <a:off x="731520" y="173460"/>
            <a:ext cx="10753344" cy="642517"/>
          </a:xfrm>
        </p:spPr>
        <p:txBody>
          <a:bodyPr/>
          <a:lstStyle/>
          <a:p>
            <a:pPr algn="l"/>
            <a:r>
              <a:rPr lang="en-US" b="1" dirty="0"/>
              <a:t>Forensic investigation 3………cont.</a:t>
            </a:r>
          </a:p>
        </p:txBody>
      </p:sp>
      <p:sp>
        <p:nvSpPr>
          <p:cNvPr id="8" name="Rectangle 1">
            <a:extLst>
              <a:ext uri="{FF2B5EF4-FFF2-40B4-BE49-F238E27FC236}">
                <a16:creationId xmlns:a16="http://schemas.microsoft.com/office/drawing/2014/main" id="{EEDAED0F-C81A-4BE4-91E8-F55D08EB51F5}"/>
              </a:ext>
            </a:extLst>
          </p:cNvPr>
          <p:cNvSpPr>
            <a:spLocks noChangeArrowheads="1"/>
          </p:cNvSpPr>
          <p:nvPr/>
        </p:nvSpPr>
        <p:spPr bwMode="auto">
          <a:xfrm>
            <a:off x="-3360509" y="0"/>
            <a:ext cx="1941949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1">
            <a:extLst>
              <a:ext uri="{FF2B5EF4-FFF2-40B4-BE49-F238E27FC236}">
                <a16:creationId xmlns:a16="http://schemas.microsoft.com/office/drawing/2014/main" id="{9E7EAB61-BE90-4B75-B5B4-3E47068995F5}"/>
              </a:ext>
            </a:extLst>
          </p:cNvPr>
          <p:cNvSpPr>
            <a:spLocks noChangeArrowheads="1"/>
          </p:cNvSpPr>
          <p:nvPr/>
        </p:nvSpPr>
        <p:spPr bwMode="auto">
          <a:xfrm>
            <a:off x="-3800125" y="0"/>
            <a:ext cx="1963711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Table 8">
            <a:extLst>
              <a:ext uri="{FF2B5EF4-FFF2-40B4-BE49-F238E27FC236}">
                <a16:creationId xmlns:a16="http://schemas.microsoft.com/office/drawing/2014/main" id="{4676EA83-1602-4FD6-8D78-32E14930409E}"/>
              </a:ext>
            </a:extLst>
          </p:cNvPr>
          <p:cNvGraphicFramePr>
            <a:graphicFrameLocks noGrp="1"/>
          </p:cNvGraphicFramePr>
          <p:nvPr>
            <p:ph sz="half" idx="2"/>
            <p:extLst>
              <p:ext uri="{D42A27DB-BD31-4B8C-83A1-F6EECF244321}">
                <p14:modId xmlns:p14="http://schemas.microsoft.com/office/powerpoint/2010/main" val="1801743362"/>
              </p:ext>
            </p:extLst>
          </p:nvPr>
        </p:nvGraphicFramePr>
        <p:xfrm>
          <a:off x="731838" y="989437"/>
          <a:ext cx="11118786" cy="4213166"/>
        </p:xfrm>
        <a:graphic>
          <a:graphicData uri="http://schemas.openxmlformats.org/drawingml/2006/table">
            <a:tbl>
              <a:tblPr firstRow="1" bandRow="1">
                <a:tableStyleId>{5C22544A-7EE6-4342-B048-85BDC9FD1C3A}</a:tableStyleId>
              </a:tblPr>
              <a:tblGrid>
                <a:gridCol w="3706262">
                  <a:extLst>
                    <a:ext uri="{9D8B030D-6E8A-4147-A177-3AD203B41FA5}">
                      <a16:colId xmlns:a16="http://schemas.microsoft.com/office/drawing/2014/main" val="2727401375"/>
                    </a:ext>
                  </a:extLst>
                </a:gridCol>
                <a:gridCol w="3706262">
                  <a:extLst>
                    <a:ext uri="{9D8B030D-6E8A-4147-A177-3AD203B41FA5}">
                      <a16:colId xmlns:a16="http://schemas.microsoft.com/office/drawing/2014/main" val="1059174002"/>
                    </a:ext>
                  </a:extLst>
                </a:gridCol>
                <a:gridCol w="3706262">
                  <a:extLst>
                    <a:ext uri="{9D8B030D-6E8A-4147-A177-3AD203B41FA5}">
                      <a16:colId xmlns:a16="http://schemas.microsoft.com/office/drawing/2014/main" val="3264943286"/>
                    </a:ext>
                  </a:extLst>
                </a:gridCol>
              </a:tblGrid>
              <a:tr h="949091">
                <a:tc>
                  <a:txBody>
                    <a:bodyPr/>
                    <a:lstStyle/>
                    <a:p>
                      <a:r>
                        <a:rPr lang="en-US" sz="2000" dirty="0"/>
                        <a:t>CATEGORY</a:t>
                      </a:r>
                    </a:p>
                  </a:txBody>
                  <a:tcPr/>
                </a:tc>
                <a:tc>
                  <a:txBody>
                    <a:bodyPr/>
                    <a:lstStyle/>
                    <a:p>
                      <a:r>
                        <a:rPr lang="en-US" sz="2000" dirty="0"/>
                        <a:t>AMOUT IDENTIFIED</a:t>
                      </a:r>
                    </a:p>
                  </a:txBody>
                  <a:tcPr/>
                </a:tc>
                <a:tc>
                  <a:txBody>
                    <a:bodyPr/>
                    <a:lstStyle/>
                    <a:p>
                      <a:r>
                        <a:rPr lang="en-US" sz="2000" dirty="0"/>
                        <a:t>AMOUNT CLEARED / RECOUPED / UNDER</a:t>
                      </a:r>
                      <a:r>
                        <a:rPr lang="en-US" sz="2000" baseline="0" dirty="0"/>
                        <a:t> INVESTIGATION</a:t>
                      </a:r>
                      <a:endParaRPr lang="en-US" sz="2000" dirty="0"/>
                    </a:p>
                  </a:txBody>
                  <a:tcPr/>
                </a:tc>
                <a:extLst>
                  <a:ext uri="{0D108BD9-81ED-4DB2-BD59-A6C34878D82A}">
                    <a16:rowId xmlns:a16="http://schemas.microsoft.com/office/drawing/2014/main" val="3689131083"/>
                  </a:ext>
                </a:extLst>
              </a:tr>
              <a:tr h="1381907">
                <a:tc>
                  <a:txBody>
                    <a:bodyPr/>
                    <a:lstStyle/>
                    <a:p>
                      <a:r>
                        <a:rPr lang="en-US" sz="2000" dirty="0"/>
                        <a:t>AGSA PERSAL PARTICIPANTS</a:t>
                      </a:r>
                    </a:p>
                  </a:txBody>
                  <a:tcPr/>
                </a:tc>
                <a:tc>
                  <a:txBody>
                    <a:bodyPr/>
                    <a:lstStyle/>
                    <a:p>
                      <a:pPr algn="r"/>
                      <a:r>
                        <a:rPr lang="en-US" sz="2000" dirty="0">
                          <a:solidFill>
                            <a:schemeClr val="tx1"/>
                          </a:solidFill>
                        </a:rPr>
                        <a:t>R4 711 695.50</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Calibri" panose="020F0502020204030204"/>
                          <a:ea typeface="+mn-ea"/>
                          <a:cs typeface="+mn-cs"/>
                        </a:rPr>
                        <a:t>CLEARED *        -                            R2 200 910.50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Calibri" panose="020F0502020204030204"/>
                          <a:ea typeface="+mn-ea"/>
                          <a:cs typeface="+mn-cs"/>
                        </a:rPr>
                        <a:t>RECOUPED**      -                           R2 510 785.00</a:t>
                      </a:r>
                      <a:endParaRPr kumimoji="0" lang="en-US" sz="1800" b="1" i="0" u="none" strike="noStrike" kern="1200" cap="none" spc="0" normalizeH="0" baseline="0" noProof="0" dirty="0">
                        <a:ln>
                          <a:noFill/>
                        </a:ln>
                        <a:solidFill>
                          <a:schemeClr val="tx1"/>
                        </a:solidFill>
                        <a:effectLst/>
                        <a:uLnTx/>
                        <a:uFillTx/>
                        <a:latin typeface="Calibri" panose="020F0502020204030204"/>
                        <a:ea typeface="+mn-ea"/>
                        <a:cs typeface="+mn-cs"/>
                      </a:endParaRPr>
                    </a:p>
                  </a:txBody>
                  <a:tcPr/>
                </a:tc>
                <a:extLst>
                  <a:ext uri="{0D108BD9-81ED-4DB2-BD59-A6C34878D82A}">
                    <a16:rowId xmlns:a16="http://schemas.microsoft.com/office/drawing/2014/main" val="1131130936"/>
                  </a:ext>
                </a:extLst>
              </a:tr>
              <a:tr h="5147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AGSA DECEASED PARTICIPANTS</a:t>
                      </a:r>
                    </a:p>
                  </a:txBody>
                  <a:tcPr/>
                </a:tc>
                <a:tc>
                  <a:txBody>
                    <a:bodyPr/>
                    <a:lstStyle/>
                    <a:p>
                      <a:pPr algn="r"/>
                      <a:r>
                        <a:rPr lang="en-US" sz="2000" dirty="0">
                          <a:solidFill>
                            <a:schemeClr val="tx1"/>
                          </a:solidFill>
                        </a:rPr>
                        <a:t>R581 015.00</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mn-lt"/>
                          <a:ea typeface="+mn-ea"/>
                          <a:cs typeface="+mn-cs"/>
                        </a:rPr>
                        <a:t>CLEARED          -                              R479 669.00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mn-lt"/>
                          <a:ea typeface="+mn-ea"/>
                          <a:cs typeface="+mn-cs"/>
                        </a:rPr>
                        <a:t>RECOUPED      -                              R101 346.00</a:t>
                      </a:r>
                      <a:endParaRPr kumimoji="0" lang="en-US" sz="1800" b="1" i="0" u="none" strike="noStrike" kern="1200" cap="none" spc="0" normalizeH="0" baseline="0" noProof="0" dirty="0">
                        <a:ln>
                          <a:noFill/>
                        </a:ln>
                        <a:solidFill>
                          <a:schemeClr val="tx1"/>
                        </a:solidFill>
                        <a:effectLst/>
                        <a:uLnTx/>
                        <a:uFillTx/>
                        <a:latin typeface="+mn-lt"/>
                        <a:ea typeface="+mn-ea"/>
                        <a:cs typeface="+mn-cs"/>
                      </a:endParaRPr>
                    </a:p>
                  </a:txBody>
                  <a:tcPr/>
                </a:tc>
                <a:extLst>
                  <a:ext uri="{0D108BD9-81ED-4DB2-BD59-A6C34878D82A}">
                    <a16:rowId xmlns:a16="http://schemas.microsoft.com/office/drawing/2014/main" val="1207297696"/>
                  </a:ext>
                </a:extLst>
              </a:tr>
              <a:tr h="5147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mn-lt"/>
                          <a:ea typeface="+mn-ea"/>
                          <a:cs typeface="+mn-cs"/>
                        </a:rPr>
                        <a:t>Total</a:t>
                      </a:r>
                    </a:p>
                  </a:txBody>
                  <a:tcPr/>
                </a:tc>
                <a:tc>
                  <a:txBody>
                    <a:bodyPr/>
                    <a:lstStyle/>
                    <a:p>
                      <a:pPr algn="r"/>
                      <a:r>
                        <a:rPr lang="en-US" sz="2000" b="1" dirty="0">
                          <a:solidFill>
                            <a:schemeClr val="tx1"/>
                          </a:solidFill>
                        </a:rPr>
                        <a:t>R5 292 710.50</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mn-lt"/>
                          <a:ea typeface="+mn-ea"/>
                          <a:cs typeface="+mn-cs"/>
                        </a:rPr>
                        <a:t>R5 292 710.50</a:t>
                      </a:r>
                    </a:p>
                  </a:txBody>
                  <a:tcPr/>
                </a:tc>
                <a:extLst>
                  <a:ext uri="{0D108BD9-81ED-4DB2-BD59-A6C34878D82A}">
                    <a16:rowId xmlns:a16="http://schemas.microsoft.com/office/drawing/2014/main" val="3124596445"/>
                  </a:ext>
                </a:extLst>
              </a:tr>
            </a:tbl>
          </a:graphicData>
        </a:graphic>
      </p:graphicFrame>
    </p:spTree>
    <p:extLst>
      <p:ext uri="{BB962C8B-B14F-4D97-AF65-F5344CB8AC3E}">
        <p14:creationId xmlns:p14="http://schemas.microsoft.com/office/powerpoint/2010/main" val="1131936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E3436-F657-46C9-A3D2-64303751CBF1}"/>
              </a:ext>
            </a:extLst>
          </p:cNvPr>
          <p:cNvSpPr>
            <a:spLocks noGrp="1"/>
          </p:cNvSpPr>
          <p:nvPr>
            <p:ph type="title"/>
          </p:nvPr>
        </p:nvSpPr>
        <p:spPr>
          <a:xfrm>
            <a:off x="731520" y="173460"/>
            <a:ext cx="10753344" cy="642517"/>
          </a:xfrm>
        </p:spPr>
        <p:txBody>
          <a:bodyPr/>
          <a:lstStyle/>
          <a:p>
            <a:pPr algn="l"/>
            <a:r>
              <a:rPr lang="en-US" b="1" dirty="0"/>
              <a:t>Forensic investigation 3………cont.</a:t>
            </a:r>
          </a:p>
        </p:txBody>
      </p:sp>
      <p:sp>
        <p:nvSpPr>
          <p:cNvPr id="8" name="Rectangle 1">
            <a:extLst>
              <a:ext uri="{FF2B5EF4-FFF2-40B4-BE49-F238E27FC236}">
                <a16:creationId xmlns:a16="http://schemas.microsoft.com/office/drawing/2014/main" id="{EEDAED0F-C81A-4BE4-91E8-F55D08EB51F5}"/>
              </a:ext>
            </a:extLst>
          </p:cNvPr>
          <p:cNvSpPr>
            <a:spLocks noChangeArrowheads="1"/>
          </p:cNvSpPr>
          <p:nvPr/>
        </p:nvSpPr>
        <p:spPr bwMode="auto">
          <a:xfrm>
            <a:off x="-3360509" y="0"/>
            <a:ext cx="1941949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1">
            <a:extLst>
              <a:ext uri="{FF2B5EF4-FFF2-40B4-BE49-F238E27FC236}">
                <a16:creationId xmlns:a16="http://schemas.microsoft.com/office/drawing/2014/main" id="{9E7EAB61-BE90-4B75-B5B4-3E47068995F5}"/>
              </a:ext>
            </a:extLst>
          </p:cNvPr>
          <p:cNvSpPr>
            <a:spLocks noChangeArrowheads="1"/>
          </p:cNvSpPr>
          <p:nvPr/>
        </p:nvSpPr>
        <p:spPr bwMode="auto">
          <a:xfrm>
            <a:off x="-3800125" y="0"/>
            <a:ext cx="1963711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Table 8">
            <a:extLst>
              <a:ext uri="{FF2B5EF4-FFF2-40B4-BE49-F238E27FC236}">
                <a16:creationId xmlns:a16="http://schemas.microsoft.com/office/drawing/2014/main" id="{4676EA83-1602-4FD6-8D78-32E14930409E}"/>
              </a:ext>
            </a:extLst>
          </p:cNvPr>
          <p:cNvGraphicFramePr>
            <a:graphicFrameLocks noGrp="1"/>
          </p:cNvGraphicFramePr>
          <p:nvPr>
            <p:ph sz="half" idx="2"/>
            <p:extLst>
              <p:ext uri="{D42A27DB-BD31-4B8C-83A1-F6EECF244321}">
                <p14:modId xmlns:p14="http://schemas.microsoft.com/office/powerpoint/2010/main" val="1312691463"/>
              </p:ext>
            </p:extLst>
          </p:nvPr>
        </p:nvGraphicFramePr>
        <p:xfrm>
          <a:off x="731838" y="989437"/>
          <a:ext cx="11118786" cy="4213166"/>
        </p:xfrm>
        <a:graphic>
          <a:graphicData uri="http://schemas.openxmlformats.org/drawingml/2006/table">
            <a:tbl>
              <a:tblPr firstRow="1" bandRow="1">
                <a:tableStyleId>{5C22544A-7EE6-4342-B048-85BDC9FD1C3A}</a:tableStyleId>
              </a:tblPr>
              <a:tblGrid>
                <a:gridCol w="3706262">
                  <a:extLst>
                    <a:ext uri="{9D8B030D-6E8A-4147-A177-3AD203B41FA5}">
                      <a16:colId xmlns:a16="http://schemas.microsoft.com/office/drawing/2014/main" val="2727401375"/>
                    </a:ext>
                  </a:extLst>
                </a:gridCol>
                <a:gridCol w="3706262">
                  <a:extLst>
                    <a:ext uri="{9D8B030D-6E8A-4147-A177-3AD203B41FA5}">
                      <a16:colId xmlns:a16="http://schemas.microsoft.com/office/drawing/2014/main" val="1059174002"/>
                    </a:ext>
                  </a:extLst>
                </a:gridCol>
                <a:gridCol w="3706262">
                  <a:extLst>
                    <a:ext uri="{9D8B030D-6E8A-4147-A177-3AD203B41FA5}">
                      <a16:colId xmlns:a16="http://schemas.microsoft.com/office/drawing/2014/main" val="3264943286"/>
                    </a:ext>
                  </a:extLst>
                </a:gridCol>
              </a:tblGrid>
              <a:tr h="949091">
                <a:tc>
                  <a:txBody>
                    <a:bodyPr/>
                    <a:lstStyle/>
                    <a:p>
                      <a:r>
                        <a:rPr lang="en-US" sz="2000" dirty="0"/>
                        <a:t>CATEGORY</a:t>
                      </a:r>
                    </a:p>
                  </a:txBody>
                  <a:tcPr/>
                </a:tc>
                <a:tc>
                  <a:txBody>
                    <a:bodyPr/>
                    <a:lstStyle/>
                    <a:p>
                      <a:r>
                        <a:rPr lang="en-US" sz="2000" dirty="0"/>
                        <a:t>AMOUT IDENTIFIED</a:t>
                      </a:r>
                    </a:p>
                  </a:txBody>
                  <a:tcPr/>
                </a:tc>
                <a:tc>
                  <a:txBody>
                    <a:bodyPr/>
                    <a:lstStyle/>
                    <a:p>
                      <a:r>
                        <a:rPr lang="en-US" sz="2000" dirty="0"/>
                        <a:t>AMOUNT CLEARED / RECOUPED / UNDER</a:t>
                      </a:r>
                      <a:r>
                        <a:rPr lang="en-US" sz="2000" baseline="0" dirty="0"/>
                        <a:t> INVESTIGATION</a:t>
                      </a:r>
                      <a:endParaRPr lang="en-US" sz="2000" dirty="0"/>
                    </a:p>
                  </a:txBody>
                  <a:tcPr/>
                </a:tc>
                <a:extLst>
                  <a:ext uri="{0D108BD9-81ED-4DB2-BD59-A6C34878D82A}">
                    <a16:rowId xmlns:a16="http://schemas.microsoft.com/office/drawing/2014/main" val="3689131083"/>
                  </a:ext>
                </a:extLst>
              </a:tr>
              <a:tr h="1381907">
                <a:tc>
                  <a:txBody>
                    <a:bodyPr/>
                    <a:lstStyle/>
                    <a:p>
                      <a:r>
                        <a:rPr lang="en-US" sz="2000" dirty="0"/>
                        <a:t>PERSAL PARTICIPANTS</a:t>
                      </a:r>
                    </a:p>
                  </a:txBody>
                  <a:tcPr anchor="ctr"/>
                </a:tc>
                <a:tc>
                  <a:txBody>
                    <a:bodyPr/>
                    <a:lstStyle/>
                    <a:p>
                      <a:pPr algn="r"/>
                      <a:r>
                        <a:rPr lang="en-US" sz="2000" dirty="0"/>
                        <a:t>R7 198 927.00</a:t>
                      </a: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mn-lt"/>
                          <a:ea typeface="+mn-ea"/>
                          <a:cs typeface="+mn-cs"/>
                        </a:rPr>
                        <a:t>Cleared                                    R1, 276, 017.00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mn-lt"/>
                          <a:ea typeface="+mn-ea"/>
                          <a:cs typeface="+mn-cs"/>
                        </a:rPr>
                        <a:t>Recouped                                 R5, 925,910.00</a:t>
                      </a:r>
                    </a:p>
                  </a:txBody>
                  <a:tcPr anchor="ctr"/>
                </a:tc>
                <a:extLst>
                  <a:ext uri="{0D108BD9-81ED-4DB2-BD59-A6C34878D82A}">
                    <a16:rowId xmlns:a16="http://schemas.microsoft.com/office/drawing/2014/main" val="1131130936"/>
                  </a:ext>
                </a:extLst>
              </a:tr>
              <a:tr h="514779">
                <a:tc>
                  <a:txBody>
                    <a:bodyPr/>
                    <a:lstStyle/>
                    <a:p>
                      <a:r>
                        <a:rPr lang="en-US" sz="2000" dirty="0"/>
                        <a:t>DECEASED PARTICIPANTS</a:t>
                      </a:r>
                    </a:p>
                  </a:txBody>
                  <a:tcPr anchor="ctr"/>
                </a:tc>
                <a:tc>
                  <a:txBody>
                    <a:bodyPr/>
                    <a:lstStyle/>
                    <a:p>
                      <a:pPr algn="r"/>
                      <a:r>
                        <a:rPr lang="en-US" sz="2000" dirty="0"/>
                        <a:t>R448 223.00</a:t>
                      </a: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mn-lt"/>
                          <a:ea typeface="+mn-ea"/>
                          <a:cs typeface="+mn-cs"/>
                        </a:rPr>
                        <a:t>Cleared                                          R420, 885.00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mn-lt"/>
                          <a:ea typeface="+mn-ea"/>
                          <a:cs typeface="+mn-cs"/>
                        </a:rPr>
                        <a:t>Recouped                                     R2,738.00</a:t>
                      </a:r>
                    </a:p>
                  </a:txBody>
                  <a:tcPr anchor="ctr"/>
                </a:tc>
                <a:extLst>
                  <a:ext uri="{0D108BD9-81ED-4DB2-BD59-A6C34878D82A}">
                    <a16:rowId xmlns:a16="http://schemas.microsoft.com/office/drawing/2014/main" val="1207297696"/>
                  </a:ext>
                </a:extLst>
              </a:tr>
              <a:tr h="514779">
                <a:tc>
                  <a:txBody>
                    <a:bodyPr/>
                    <a:lstStyle/>
                    <a:p>
                      <a:r>
                        <a:rPr lang="en-US" sz="2000" b="1" dirty="0"/>
                        <a:t>TOTAL</a:t>
                      </a:r>
                    </a:p>
                  </a:txBody>
                  <a:tcPr anchor="ctr"/>
                </a:tc>
                <a:tc>
                  <a:txBody>
                    <a:bodyPr/>
                    <a:lstStyle/>
                    <a:p>
                      <a:pPr algn="r"/>
                      <a:r>
                        <a:rPr lang="en-US" sz="2000" b="1" dirty="0"/>
                        <a:t>R7 647 150.00</a:t>
                      </a:r>
                    </a:p>
                  </a:txBody>
                  <a:tcPr anchor="ctr"/>
                </a:tc>
                <a:tc>
                  <a:txBody>
                    <a:bodyPr/>
                    <a:lstStyle/>
                    <a:p>
                      <a:pPr algn="r" fontAlgn="b"/>
                      <a:r>
                        <a:rPr kumimoji="0" lang="en-ZA" sz="2000" b="1" i="0" u="none" strike="noStrike" kern="1200" cap="none" spc="0" normalizeH="0" baseline="0" dirty="0">
                          <a:ln>
                            <a:noFill/>
                          </a:ln>
                          <a:solidFill>
                            <a:schemeClr val="tx1"/>
                          </a:solidFill>
                          <a:effectLst/>
                          <a:uLnTx/>
                          <a:uFillTx/>
                          <a:latin typeface="+mn-lt"/>
                          <a:ea typeface="+mn-ea"/>
                          <a:cs typeface="+mn-cs"/>
                        </a:rPr>
                        <a:t>R7, 647, 150.00</a:t>
                      </a:r>
                      <a:endParaRPr kumimoji="0" lang="en-ZA" sz="1800" b="1" i="0" u="none" strike="noStrike" kern="1200" cap="none" spc="0" normalizeH="0" baseline="0" dirty="0">
                        <a:ln>
                          <a:noFill/>
                        </a:ln>
                        <a:solidFill>
                          <a:schemeClr val="tx1"/>
                        </a:solidFill>
                        <a:effectLst/>
                        <a:uLnTx/>
                        <a:uFillTx/>
                        <a:latin typeface="+mn-lt"/>
                        <a:ea typeface="+mn-ea"/>
                        <a:cs typeface="+mn-cs"/>
                      </a:endParaRPr>
                    </a:p>
                  </a:txBody>
                  <a:tcPr marL="9525" marR="9525" marT="9525" marB="0" anchor="ctr"/>
                </a:tc>
                <a:extLst>
                  <a:ext uri="{0D108BD9-81ED-4DB2-BD59-A6C34878D82A}">
                    <a16:rowId xmlns:a16="http://schemas.microsoft.com/office/drawing/2014/main" val="3124596445"/>
                  </a:ext>
                </a:extLst>
              </a:tr>
            </a:tbl>
          </a:graphicData>
        </a:graphic>
      </p:graphicFrame>
    </p:spTree>
    <p:extLst>
      <p:ext uri="{BB962C8B-B14F-4D97-AF65-F5344CB8AC3E}">
        <p14:creationId xmlns:p14="http://schemas.microsoft.com/office/powerpoint/2010/main" val="1468117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B8F144-70CC-4910-BB58-5FBDB43056BA}"/>
              </a:ext>
            </a:extLst>
          </p:cNvPr>
          <p:cNvSpPr>
            <a:spLocks noGrp="1"/>
          </p:cNvSpPr>
          <p:nvPr>
            <p:ph type="body" sz="quarter" idx="13"/>
          </p:nvPr>
        </p:nvSpPr>
        <p:spPr/>
        <p:txBody>
          <a:bodyPr/>
          <a:lstStyle/>
          <a:p>
            <a:r>
              <a:rPr lang="en-ZA" dirty="0"/>
              <a:t>PARTNERSHIPS</a:t>
            </a:r>
          </a:p>
        </p:txBody>
      </p:sp>
    </p:spTree>
    <p:extLst>
      <p:ext uri="{BB962C8B-B14F-4D97-AF65-F5344CB8AC3E}">
        <p14:creationId xmlns:p14="http://schemas.microsoft.com/office/powerpoint/2010/main" val="546512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E3436-F657-46C9-A3D2-64303751CBF1}"/>
              </a:ext>
            </a:extLst>
          </p:cNvPr>
          <p:cNvSpPr>
            <a:spLocks noGrp="1"/>
          </p:cNvSpPr>
          <p:nvPr>
            <p:ph type="title"/>
          </p:nvPr>
        </p:nvSpPr>
        <p:spPr>
          <a:xfrm>
            <a:off x="731520" y="173460"/>
            <a:ext cx="10753344" cy="642517"/>
          </a:xfrm>
        </p:spPr>
        <p:txBody>
          <a:bodyPr/>
          <a:lstStyle/>
          <a:p>
            <a:pPr algn="l"/>
            <a:r>
              <a:rPr lang="en-US" b="1" dirty="0"/>
              <a:t>PARTNERSHIPS TO </a:t>
            </a:r>
            <a:r>
              <a:rPr lang="en-US" b="1" dirty="0" err="1" smtClean="0"/>
              <a:t>sUPPORT</a:t>
            </a:r>
            <a:r>
              <a:rPr lang="en-US" b="1" dirty="0" smtClean="0"/>
              <a:t> </a:t>
            </a:r>
            <a:r>
              <a:rPr lang="en-US" b="1" dirty="0"/>
              <a:t>CWP</a:t>
            </a:r>
          </a:p>
        </p:txBody>
      </p:sp>
      <p:sp>
        <p:nvSpPr>
          <p:cNvPr id="8" name="Rectangle 1">
            <a:extLst>
              <a:ext uri="{FF2B5EF4-FFF2-40B4-BE49-F238E27FC236}">
                <a16:creationId xmlns:a16="http://schemas.microsoft.com/office/drawing/2014/main" id="{EEDAED0F-C81A-4BE4-91E8-F55D08EB51F5}"/>
              </a:ext>
            </a:extLst>
          </p:cNvPr>
          <p:cNvSpPr>
            <a:spLocks noChangeArrowheads="1"/>
          </p:cNvSpPr>
          <p:nvPr/>
        </p:nvSpPr>
        <p:spPr bwMode="auto">
          <a:xfrm>
            <a:off x="-3360509" y="0"/>
            <a:ext cx="1941949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1">
            <a:extLst>
              <a:ext uri="{FF2B5EF4-FFF2-40B4-BE49-F238E27FC236}">
                <a16:creationId xmlns:a16="http://schemas.microsoft.com/office/drawing/2014/main" id="{9E7EAB61-BE90-4B75-B5B4-3E47068995F5}"/>
              </a:ext>
            </a:extLst>
          </p:cNvPr>
          <p:cNvSpPr>
            <a:spLocks noChangeArrowheads="1"/>
          </p:cNvSpPr>
          <p:nvPr/>
        </p:nvSpPr>
        <p:spPr bwMode="auto">
          <a:xfrm>
            <a:off x="-3800125" y="-39757"/>
            <a:ext cx="1963711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Table 8">
            <a:extLst>
              <a:ext uri="{FF2B5EF4-FFF2-40B4-BE49-F238E27FC236}">
                <a16:creationId xmlns:a16="http://schemas.microsoft.com/office/drawing/2014/main" id="{4676EA83-1602-4FD6-8D78-32E14930409E}"/>
              </a:ext>
            </a:extLst>
          </p:cNvPr>
          <p:cNvGraphicFramePr>
            <a:graphicFrameLocks noGrp="1"/>
          </p:cNvGraphicFramePr>
          <p:nvPr>
            <p:ph sz="half" idx="2"/>
            <p:extLst>
              <p:ext uri="{D42A27DB-BD31-4B8C-83A1-F6EECF244321}">
                <p14:modId xmlns:p14="http://schemas.microsoft.com/office/powerpoint/2010/main" val="1392901971"/>
              </p:ext>
            </p:extLst>
          </p:nvPr>
        </p:nvGraphicFramePr>
        <p:xfrm>
          <a:off x="731836" y="494718"/>
          <a:ext cx="11214999" cy="5760649"/>
        </p:xfrm>
        <a:graphic>
          <a:graphicData uri="http://schemas.openxmlformats.org/drawingml/2006/table">
            <a:tbl>
              <a:tblPr firstRow="1" bandRow="1">
                <a:tableStyleId>{5C22544A-7EE6-4342-B048-85BDC9FD1C3A}</a:tableStyleId>
              </a:tblPr>
              <a:tblGrid>
                <a:gridCol w="5728929">
                  <a:extLst>
                    <a:ext uri="{9D8B030D-6E8A-4147-A177-3AD203B41FA5}">
                      <a16:colId xmlns:a16="http://schemas.microsoft.com/office/drawing/2014/main" val="1059174002"/>
                    </a:ext>
                  </a:extLst>
                </a:gridCol>
                <a:gridCol w="5486070">
                  <a:extLst>
                    <a:ext uri="{9D8B030D-6E8A-4147-A177-3AD203B41FA5}">
                      <a16:colId xmlns:a16="http://schemas.microsoft.com/office/drawing/2014/main" val="3264943286"/>
                    </a:ext>
                  </a:extLst>
                </a:gridCol>
              </a:tblGrid>
              <a:tr h="518089">
                <a:tc>
                  <a:txBody>
                    <a:bodyPr/>
                    <a:lstStyle/>
                    <a:p>
                      <a:r>
                        <a:rPr lang="en-US" sz="2000" dirty="0"/>
                        <a:t>PARTNER</a:t>
                      </a:r>
                    </a:p>
                  </a:txBody>
                  <a:tcPr/>
                </a:tc>
                <a:tc>
                  <a:txBody>
                    <a:bodyPr/>
                    <a:lstStyle/>
                    <a:p>
                      <a:r>
                        <a:rPr lang="en-US" sz="2000" dirty="0"/>
                        <a:t>VALUE ADD</a:t>
                      </a:r>
                    </a:p>
                  </a:txBody>
                  <a:tcPr/>
                </a:tc>
                <a:extLst>
                  <a:ext uri="{0D108BD9-81ED-4DB2-BD59-A6C34878D82A}">
                    <a16:rowId xmlns:a16="http://schemas.microsoft.com/office/drawing/2014/main" val="3689131083"/>
                  </a:ext>
                </a:extLst>
              </a:tr>
              <a:tr h="1995547">
                <a:tc>
                  <a:txBody>
                    <a:bodyPr/>
                    <a:lstStyle/>
                    <a:p>
                      <a:pPr algn="l"/>
                      <a:r>
                        <a:rPr lang="en-US" sz="1800" b="1" dirty="0">
                          <a:solidFill>
                            <a:schemeClr val="tx1"/>
                          </a:solidFill>
                        </a:rPr>
                        <a:t>Department of Basic Education</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dirty="0"/>
                        <a:t>S</a:t>
                      </a:r>
                      <a:r>
                        <a:rPr lang="en-US" sz="1800" dirty="0">
                          <a:effectLst/>
                        </a:rPr>
                        <a:t>upport includes related COVID19 protective clothing in identified targeted schools, purchase of electronic </a:t>
                      </a:r>
                      <a:r>
                        <a:rPr lang="en-US" sz="1800" dirty="0"/>
                        <a:t>t</a:t>
                      </a:r>
                      <a:r>
                        <a:rPr lang="en-US" sz="1800" dirty="0">
                          <a:effectLst/>
                        </a:rPr>
                        <a:t>hermometer per school; Training to CWP Workers; Gloves; Masks; Timetable sheets; and Costs related to COVID19. The cost of the Personal Protective Equipment (PPE) required by the CWP Workers will be paid by the applicable PED(s).</a:t>
                      </a:r>
                    </a:p>
                  </a:txBody>
                  <a:tcPr/>
                </a:tc>
                <a:extLst>
                  <a:ext uri="{0D108BD9-81ED-4DB2-BD59-A6C34878D82A}">
                    <a16:rowId xmlns:a16="http://schemas.microsoft.com/office/drawing/2014/main" val="1131130936"/>
                  </a:ext>
                </a:extLst>
              </a:tr>
              <a:tr h="2539786">
                <a:tc>
                  <a:txBody>
                    <a:bodyPr/>
                    <a:lstStyle/>
                    <a:p>
                      <a:pPr marL="0" indent="0" algn="just">
                        <a:buNone/>
                      </a:pPr>
                      <a:r>
                        <a:rPr lang="en-US" sz="1800" b="1" i="0" u="none" strike="noStrike" baseline="0" dirty="0"/>
                        <a:t>Department </a:t>
                      </a:r>
                      <a:r>
                        <a:rPr lang="en-US" sz="1800" b="1" dirty="0"/>
                        <a:t>of Environment, Forestry and Fisheries</a:t>
                      </a:r>
                      <a:endParaRPr lang="en-US" sz="2000" dirty="0">
                        <a:solidFill>
                          <a:schemeClr val="tx1"/>
                        </a:solidFill>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dirty="0">
                          <a:effectLst/>
                        </a:rPr>
                        <a:t>Support includes training of youth on environmental skills </a:t>
                      </a:r>
                      <a:r>
                        <a:rPr lang="en-US" sz="1800" dirty="0" err="1">
                          <a:effectLst/>
                        </a:rPr>
                        <a:t>i.e</a:t>
                      </a:r>
                      <a:r>
                        <a:rPr lang="en-US" sz="1800" dirty="0">
                          <a:effectLst/>
                        </a:rPr>
                        <a:t> greening, cleaning, recycling (waste management) etc. to promote sustainable livelihoods; Youth empowerment on coastal economy and clean-up projects; provide support in the maintenance of identified existing infrastructure such as community parks. Youth with Matric are already being profiled in the CWP as a preparation for training.</a:t>
                      </a:r>
                    </a:p>
                  </a:txBody>
                  <a:tcPr/>
                </a:tc>
                <a:extLst>
                  <a:ext uri="{0D108BD9-81ED-4DB2-BD59-A6C34878D82A}">
                    <a16:rowId xmlns:a16="http://schemas.microsoft.com/office/drawing/2014/main" val="1207297696"/>
                  </a:ext>
                </a:extLst>
              </a:tr>
              <a:tr h="4912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Arial" panose="020B0604020202020204" pitchFamily="34" charset="0"/>
                          <a:cs typeface="Arial" panose="020B0604020202020204" pitchFamily="34" charset="0"/>
                        </a:rPr>
                        <a:t>DG Murray Trust</a:t>
                      </a:r>
                    </a:p>
                    <a:p>
                      <a:pPr algn="l"/>
                      <a:endParaRPr lang="en-US" sz="20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cs typeface="Arial" panose="020B0604020202020204" pitchFamily="34" charset="0"/>
                        </a:rPr>
                        <a:t>Provided training for Early Childhood Development and Playgroups in CWP sites in EC, NW, FS.</a:t>
                      </a:r>
                    </a:p>
                  </a:txBody>
                  <a:tcPr/>
                </a:tc>
                <a:extLst>
                  <a:ext uri="{0D108BD9-81ED-4DB2-BD59-A6C34878D82A}">
                    <a16:rowId xmlns:a16="http://schemas.microsoft.com/office/drawing/2014/main" val="3124596445"/>
                  </a:ext>
                </a:extLst>
              </a:tr>
            </a:tbl>
          </a:graphicData>
        </a:graphic>
      </p:graphicFrame>
    </p:spTree>
    <p:extLst>
      <p:ext uri="{BB962C8B-B14F-4D97-AF65-F5344CB8AC3E}">
        <p14:creationId xmlns:p14="http://schemas.microsoft.com/office/powerpoint/2010/main" val="3021799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E3436-F657-46C9-A3D2-64303751CBF1}"/>
              </a:ext>
            </a:extLst>
          </p:cNvPr>
          <p:cNvSpPr>
            <a:spLocks noGrp="1"/>
          </p:cNvSpPr>
          <p:nvPr>
            <p:ph type="title"/>
          </p:nvPr>
        </p:nvSpPr>
        <p:spPr>
          <a:xfrm>
            <a:off x="731520" y="173460"/>
            <a:ext cx="10753344" cy="642517"/>
          </a:xfrm>
        </p:spPr>
        <p:txBody>
          <a:bodyPr/>
          <a:lstStyle/>
          <a:p>
            <a:pPr algn="l"/>
            <a:r>
              <a:rPr lang="en-US" b="1" dirty="0"/>
              <a:t>PARTNERSHIPS TO </a:t>
            </a:r>
            <a:r>
              <a:rPr lang="en-US" b="1" dirty="0" err="1" smtClean="0"/>
              <a:t>sUPPORT</a:t>
            </a:r>
            <a:r>
              <a:rPr lang="en-US" b="1" dirty="0" smtClean="0"/>
              <a:t> </a:t>
            </a:r>
            <a:r>
              <a:rPr lang="en-US" b="1" dirty="0"/>
              <a:t>CWP</a:t>
            </a:r>
          </a:p>
        </p:txBody>
      </p:sp>
      <p:sp>
        <p:nvSpPr>
          <p:cNvPr id="8" name="Rectangle 1">
            <a:extLst>
              <a:ext uri="{FF2B5EF4-FFF2-40B4-BE49-F238E27FC236}">
                <a16:creationId xmlns:a16="http://schemas.microsoft.com/office/drawing/2014/main" id="{EEDAED0F-C81A-4BE4-91E8-F55D08EB51F5}"/>
              </a:ext>
            </a:extLst>
          </p:cNvPr>
          <p:cNvSpPr>
            <a:spLocks noChangeArrowheads="1"/>
          </p:cNvSpPr>
          <p:nvPr/>
        </p:nvSpPr>
        <p:spPr bwMode="auto">
          <a:xfrm>
            <a:off x="-3360509" y="0"/>
            <a:ext cx="1941949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1">
            <a:extLst>
              <a:ext uri="{FF2B5EF4-FFF2-40B4-BE49-F238E27FC236}">
                <a16:creationId xmlns:a16="http://schemas.microsoft.com/office/drawing/2014/main" id="{9E7EAB61-BE90-4B75-B5B4-3E47068995F5}"/>
              </a:ext>
            </a:extLst>
          </p:cNvPr>
          <p:cNvSpPr>
            <a:spLocks noChangeArrowheads="1"/>
          </p:cNvSpPr>
          <p:nvPr/>
        </p:nvSpPr>
        <p:spPr bwMode="auto">
          <a:xfrm>
            <a:off x="-3800125" y="-39757"/>
            <a:ext cx="1963711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Table 8">
            <a:extLst>
              <a:ext uri="{FF2B5EF4-FFF2-40B4-BE49-F238E27FC236}">
                <a16:creationId xmlns:a16="http://schemas.microsoft.com/office/drawing/2014/main" id="{4676EA83-1602-4FD6-8D78-32E14930409E}"/>
              </a:ext>
            </a:extLst>
          </p:cNvPr>
          <p:cNvGraphicFramePr>
            <a:graphicFrameLocks noGrp="1"/>
          </p:cNvGraphicFramePr>
          <p:nvPr>
            <p:ph sz="half" idx="2"/>
            <p:extLst>
              <p:ext uri="{D42A27DB-BD31-4B8C-83A1-F6EECF244321}">
                <p14:modId xmlns:p14="http://schemas.microsoft.com/office/powerpoint/2010/main" val="2263186777"/>
              </p:ext>
            </p:extLst>
          </p:nvPr>
        </p:nvGraphicFramePr>
        <p:xfrm>
          <a:off x="731837" y="630661"/>
          <a:ext cx="10887006" cy="5540704"/>
        </p:xfrm>
        <a:graphic>
          <a:graphicData uri="http://schemas.openxmlformats.org/drawingml/2006/table">
            <a:tbl>
              <a:tblPr firstRow="1" bandRow="1">
                <a:tableStyleId>{5C22544A-7EE6-4342-B048-85BDC9FD1C3A}</a:tableStyleId>
              </a:tblPr>
              <a:tblGrid>
                <a:gridCol w="3472415">
                  <a:extLst>
                    <a:ext uri="{9D8B030D-6E8A-4147-A177-3AD203B41FA5}">
                      <a16:colId xmlns:a16="http://schemas.microsoft.com/office/drawing/2014/main" val="1059174002"/>
                    </a:ext>
                  </a:extLst>
                </a:gridCol>
                <a:gridCol w="7414591">
                  <a:extLst>
                    <a:ext uri="{9D8B030D-6E8A-4147-A177-3AD203B41FA5}">
                      <a16:colId xmlns:a16="http://schemas.microsoft.com/office/drawing/2014/main" val="3264943286"/>
                    </a:ext>
                  </a:extLst>
                </a:gridCol>
              </a:tblGrid>
              <a:tr h="621669">
                <a:tc>
                  <a:txBody>
                    <a:bodyPr/>
                    <a:lstStyle/>
                    <a:p>
                      <a:r>
                        <a:rPr lang="en-US" sz="2000" dirty="0"/>
                        <a:t>PARTNER</a:t>
                      </a:r>
                    </a:p>
                  </a:txBody>
                  <a:tcPr/>
                </a:tc>
                <a:tc>
                  <a:txBody>
                    <a:bodyPr/>
                    <a:lstStyle/>
                    <a:p>
                      <a:r>
                        <a:rPr lang="en-US" sz="2000" dirty="0"/>
                        <a:t>VALUE ADD</a:t>
                      </a:r>
                    </a:p>
                  </a:txBody>
                  <a:tcPr/>
                </a:tc>
                <a:extLst>
                  <a:ext uri="{0D108BD9-81ED-4DB2-BD59-A6C34878D82A}">
                    <a16:rowId xmlns:a16="http://schemas.microsoft.com/office/drawing/2014/main" val="3689131083"/>
                  </a:ext>
                </a:extLst>
              </a:tr>
              <a:tr h="16398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Arial" panose="020B0604020202020204" pitchFamily="34" charset="0"/>
                          <a:cs typeface="Arial" panose="020B0604020202020204" pitchFamily="34" charset="0"/>
                        </a:rPr>
                        <a:t>Majuba College</a:t>
                      </a:r>
                      <a:endParaRPr lang="en-US" sz="1800" b="1" dirty="0">
                        <a:effectLst/>
                        <a:latin typeface="Arial" panose="020B0604020202020204" pitchFamily="34" charset="0"/>
                        <a:cs typeface="Arial" panose="020B0604020202020204" pitchFamily="34" charset="0"/>
                      </a:endParaRPr>
                    </a:p>
                    <a:p>
                      <a:pPr algn="l"/>
                      <a:endParaRPr lang="en-US" sz="1800" dirty="0">
                        <a:solidFill>
                          <a:schemeClr val="tx1"/>
                        </a:solidFill>
                      </a:endParaRPr>
                    </a:p>
                  </a:txBody>
                  <a:tcPr/>
                </a:tc>
                <a:tc>
                  <a:txBody>
                    <a:bodyPr/>
                    <a:lstStyle/>
                    <a:p>
                      <a:pPr lvl="1" algn="l"/>
                      <a:r>
                        <a:rPr lang="en-US" sz="1600" dirty="0">
                          <a:effectLst/>
                          <a:latin typeface="Arial" panose="020B0604020202020204" pitchFamily="34" charset="0"/>
                          <a:cs typeface="Arial" panose="020B0604020202020204" pitchFamily="34" charset="0"/>
                        </a:rPr>
                        <a:t>60 CWP participants ranging from grade 10, 11 and 12 were trained on the following areas:</a:t>
                      </a:r>
                    </a:p>
                    <a:p>
                      <a:pPr lvl="1" algn="l"/>
                      <a:r>
                        <a:rPr lang="en-US" sz="1600" dirty="0">
                          <a:effectLst/>
                          <a:latin typeface="Arial" panose="020B0604020202020204" pitchFamily="34" charset="0"/>
                          <a:cs typeface="Arial" panose="020B0604020202020204" pitchFamily="34" charset="0"/>
                        </a:rPr>
                        <a:t>Early Childhood Development, agriculture, cooking, plumbing. </a:t>
                      </a:r>
                    </a:p>
                    <a:p>
                      <a:pPr lvl="1" algn="l"/>
                      <a:r>
                        <a:rPr lang="en-US" sz="1600" dirty="0">
                          <a:latin typeface="Arial" panose="020B0604020202020204" pitchFamily="34" charset="0"/>
                          <a:cs typeface="Arial" panose="020B0604020202020204" pitchFamily="34" charset="0"/>
                        </a:rPr>
                        <a:t>T</a:t>
                      </a:r>
                      <a:r>
                        <a:rPr lang="en-US" sz="1600" dirty="0">
                          <a:effectLst/>
                          <a:latin typeface="Arial" panose="020B0604020202020204" pitchFamily="34" charset="0"/>
                          <a:cs typeface="Arial" panose="020B0604020202020204" pitchFamily="34" charset="0"/>
                        </a:rPr>
                        <a:t>he Graduation Ceremony was attended by DCOG Minister </a:t>
                      </a:r>
                      <a:r>
                        <a:rPr lang="en-US" sz="1600" dirty="0" err="1">
                          <a:effectLst/>
                          <a:latin typeface="Arial" panose="020B0604020202020204" pitchFamily="34" charset="0"/>
                          <a:cs typeface="Arial" panose="020B0604020202020204" pitchFamily="34" charset="0"/>
                        </a:rPr>
                        <a:t>Tsenoli</a:t>
                      </a:r>
                      <a:r>
                        <a:rPr lang="en-US" sz="1600" b="1" dirty="0">
                          <a:effectLst/>
                          <a:latin typeface="Arial" panose="020B0604020202020204" pitchFamily="34" charset="0"/>
                          <a:cs typeface="Arial" panose="020B0604020202020204" pitchFamily="34" charset="0"/>
                        </a:rPr>
                        <a:t>.</a:t>
                      </a:r>
                    </a:p>
                    <a:p>
                      <a:pPr lvl="1" algn="l"/>
                      <a:r>
                        <a:rPr lang="en-US" sz="1600" dirty="0">
                          <a:latin typeface="Arial" panose="020B0604020202020204" pitchFamily="34" charset="0"/>
                          <a:cs typeface="Arial" panose="020B0604020202020204" pitchFamily="34" charset="0"/>
                        </a:rPr>
                        <a:t>Participants</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are able to provide catering services at funerals and events in the community.</a:t>
                      </a:r>
                    </a:p>
                    <a:p>
                      <a:pPr lvl="1" algn="l"/>
                      <a:r>
                        <a:rPr lang="en-US" sz="1600" dirty="0">
                          <a:latin typeface="Arial" panose="020B0604020202020204" pitchFamily="34" charset="0"/>
                          <a:cs typeface="Arial" panose="020B0604020202020204" pitchFamily="34" charset="0"/>
                        </a:rPr>
                        <a:t>Others are able to get additional income by providing plumbing services in the township.</a:t>
                      </a:r>
                    </a:p>
                  </a:txBody>
                  <a:tcPr/>
                </a:tc>
                <a:extLst>
                  <a:ext uri="{0D108BD9-81ED-4DB2-BD59-A6C34878D82A}">
                    <a16:rowId xmlns:a16="http://schemas.microsoft.com/office/drawing/2014/main" val="1131130936"/>
                  </a:ext>
                </a:extLst>
              </a:tr>
              <a:tr h="982035">
                <a:tc>
                  <a:txBody>
                    <a:bodyPr/>
                    <a:lstStyle/>
                    <a:p>
                      <a:pPr marL="0" indent="0" algn="l">
                        <a:buNone/>
                      </a:pPr>
                      <a:r>
                        <a:rPr lang="en-US" sz="1800" b="1" dirty="0" err="1">
                          <a:solidFill>
                            <a:schemeClr val="tx1"/>
                          </a:solidFill>
                        </a:rPr>
                        <a:t>Smartstart</a:t>
                      </a:r>
                      <a:endParaRPr lang="en-US" sz="1800" b="1"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Provide ECD training to CWP participants in NW and FS</a:t>
                      </a:r>
                    </a:p>
                  </a:txBody>
                  <a:tcPr/>
                </a:tc>
                <a:extLst>
                  <a:ext uri="{0D108BD9-81ED-4DB2-BD59-A6C34878D82A}">
                    <a16:rowId xmlns:a16="http://schemas.microsoft.com/office/drawing/2014/main" val="1207297696"/>
                  </a:ext>
                </a:extLst>
              </a:tr>
              <a:tr h="752894">
                <a:tc>
                  <a:txBody>
                    <a:bodyPr/>
                    <a:lstStyle/>
                    <a:p>
                      <a:pPr algn="l"/>
                      <a:r>
                        <a:rPr lang="en-US" sz="2000" b="1" dirty="0">
                          <a:solidFill>
                            <a:schemeClr val="tx1"/>
                          </a:solidFill>
                        </a:rPr>
                        <a:t>Afrika Tikkun</a:t>
                      </a:r>
                    </a:p>
                  </a:txBody>
                  <a:tcPr/>
                </a:tc>
                <a:tc>
                  <a:txBody>
                    <a:bodyPr/>
                    <a:lstStyle/>
                    <a:p>
                      <a:pPr algn="l"/>
                      <a:r>
                        <a:rPr lang="en-US" sz="1800" dirty="0">
                          <a:effectLst/>
                        </a:rPr>
                        <a:t>Youth acceleration </a:t>
                      </a:r>
                      <a:r>
                        <a:rPr lang="en-US" sz="1800" dirty="0" err="1">
                          <a:effectLst/>
                        </a:rPr>
                        <a:t>programme</a:t>
                      </a:r>
                      <a:r>
                        <a:rPr lang="en-US" sz="1800" dirty="0">
                          <a:effectLst/>
                        </a:rPr>
                        <a:t> to support youth to be economically active; Job creation for youth; Bursaries;</a:t>
                      </a:r>
                    </a:p>
                    <a:p>
                      <a:pPr algn="l">
                        <a:spcBef>
                          <a:spcPts val="0"/>
                        </a:spcBef>
                        <a:spcAft>
                          <a:spcPts val="480"/>
                        </a:spcAft>
                      </a:pPr>
                      <a:r>
                        <a:rPr lang="en-US" sz="1800" dirty="0">
                          <a:effectLst/>
                        </a:rPr>
                        <a:t> </a:t>
                      </a:r>
                      <a:r>
                        <a:rPr lang="en-US" sz="1800" dirty="0" err="1">
                          <a:effectLst/>
                        </a:rPr>
                        <a:t>Mobilise</a:t>
                      </a:r>
                      <a:r>
                        <a:rPr lang="en-US" sz="1800" dirty="0">
                          <a:effectLst/>
                        </a:rPr>
                        <a:t> partners on exit opportunities and placement; </a:t>
                      </a:r>
                    </a:p>
                    <a:p>
                      <a:pPr algn="l">
                        <a:spcBef>
                          <a:spcPts val="0"/>
                        </a:spcBef>
                        <a:spcAft>
                          <a:spcPts val="480"/>
                        </a:spcAft>
                      </a:pPr>
                      <a:r>
                        <a:rPr lang="en-US" sz="1800" dirty="0">
                          <a:effectLst/>
                        </a:rPr>
                        <a:t> Support youth to start their own businesses, cooperatives, Computer programming and Robotics training; awareness on GBV.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tx1"/>
                        </a:solidFill>
                        <a:effectLst/>
                        <a:uLnTx/>
                        <a:uFillTx/>
                        <a:latin typeface="+mn-lt"/>
                        <a:ea typeface="+mn-ea"/>
                        <a:cs typeface="+mn-cs"/>
                      </a:endParaRPr>
                    </a:p>
                  </a:txBody>
                  <a:tcPr/>
                </a:tc>
                <a:extLst>
                  <a:ext uri="{0D108BD9-81ED-4DB2-BD59-A6C34878D82A}">
                    <a16:rowId xmlns:a16="http://schemas.microsoft.com/office/drawing/2014/main" val="3124596445"/>
                  </a:ext>
                </a:extLst>
              </a:tr>
            </a:tbl>
          </a:graphicData>
        </a:graphic>
      </p:graphicFrame>
    </p:spTree>
    <p:extLst>
      <p:ext uri="{BB962C8B-B14F-4D97-AF65-F5344CB8AC3E}">
        <p14:creationId xmlns:p14="http://schemas.microsoft.com/office/powerpoint/2010/main" val="4057553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E3436-F657-46C9-A3D2-64303751CBF1}"/>
              </a:ext>
            </a:extLst>
          </p:cNvPr>
          <p:cNvSpPr>
            <a:spLocks noGrp="1"/>
          </p:cNvSpPr>
          <p:nvPr>
            <p:ph type="title"/>
          </p:nvPr>
        </p:nvSpPr>
        <p:spPr>
          <a:xfrm>
            <a:off x="731520" y="173460"/>
            <a:ext cx="10753344" cy="642517"/>
          </a:xfrm>
        </p:spPr>
        <p:txBody>
          <a:bodyPr/>
          <a:lstStyle/>
          <a:p>
            <a:pPr algn="l"/>
            <a:r>
              <a:rPr lang="en-US" b="1" dirty="0"/>
              <a:t>PARTNERSHIPS TO </a:t>
            </a:r>
            <a:r>
              <a:rPr lang="en-US" b="1" dirty="0" err="1" smtClean="0"/>
              <a:t>sUPPORT</a:t>
            </a:r>
            <a:r>
              <a:rPr lang="en-US" b="1" dirty="0" smtClean="0"/>
              <a:t> </a:t>
            </a:r>
            <a:r>
              <a:rPr lang="en-US" b="1" dirty="0"/>
              <a:t>CWP</a:t>
            </a:r>
          </a:p>
        </p:txBody>
      </p:sp>
      <p:sp>
        <p:nvSpPr>
          <p:cNvPr id="8" name="Rectangle 1">
            <a:extLst>
              <a:ext uri="{FF2B5EF4-FFF2-40B4-BE49-F238E27FC236}">
                <a16:creationId xmlns:a16="http://schemas.microsoft.com/office/drawing/2014/main" id="{EEDAED0F-C81A-4BE4-91E8-F55D08EB51F5}"/>
              </a:ext>
            </a:extLst>
          </p:cNvPr>
          <p:cNvSpPr>
            <a:spLocks noChangeArrowheads="1"/>
          </p:cNvSpPr>
          <p:nvPr/>
        </p:nvSpPr>
        <p:spPr bwMode="auto">
          <a:xfrm>
            <a:off x="-3360509" y="0"/>
            <a:ext cx="1941949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1">
            <a:extLst>
              <a:ext uri="{FF2B5EF4-FFF2-40B4-BE49-F238E27FC236}">
                <a16:creationId xmlns:a16="http://schemas.microsoft.com/office/drawing/2014/main" id="{9E7EAB61-BE90-4B75-B5B4-3E47068995F5}"/>
              </a:ext>
            </a:extLst>
          </p:cNvPr>
          <p:cNvSpPr>
            <a:spLocks noChangeArrowheads="1"/>
          </p:cNvSpPr>
          <p:nvPr/>
        </p:nvSpPr>
        <p:spPr bwMode="auto">
          <a:xfrm>
            <a:off x="-3800125" y="-39757"/>
            <a:ext cx="1963711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Table 8">
            <a:extLst>
              <a:ext uri="{FF2B5EF4-FFF2-40B4-BE49-F238E27FC236}">
                <a16:creationId xmlns:a16="http://schemas.microsoft.com/office/drawing/2014/main" id="{4676EA83-1602-4FD6-8D78-32E14930409E}"/>
              </a:ext>
            </a:extLst>
          </p:cNvPr>
          <p:cNvGraphicFramePr>
            <a:graphicFrameLocks noGrp="1"/>
          </p:cNvGraphicFramePr>
          <p:nvPr>
            <p:ph sz="half" idx="2"/>
            <p:extLst>
              <p:ext uri="{D42A27DB-BD31-4B8C-83A1-F6EECF244321}">
                <p14:modId xmlns:p14="http://schemas.microsoft.com/office/powerpoint/2010/main" val="3737779363"/>
              </p:ext>
            </p:extLst>
          </p:nvPr>
        </p:nvGraphicFramePr>
        <p:xfrm>
          <a:off x="731837" y="630661"/>
          <a:ext cx="10459624" cy="4740445"/>
        </p:xfrm>
        <a:graphic>
          <a:graphicData uri="http://schemas.openxmlformats.org/drawingml/2006/table">
            <a:tbl>
              <a:tblPr firstRow="1" bandRow="1">
                <a:tableStyleId>{5C22544A-7EE6-4342-B048-85BDC9FD1C3A}</a:tableStyleId>
              </a:tblPr>
              <a:tblGrid>
                <a:gridCol w="4983163">
                  <a:extLst>
                    <a:ext uri="{9D8B030D-6E8A-4147-A177-3AD203B41FA5}">
                      <a16:colId xmlns:a16="http://schemas.microsoft.com/office/drawing/2014/main" val="1059174002"/>
                    </a:ext>
                  </a:extLst>
                </a:gridCol>
                <a:gridCol w="5476461">
                  <a:extLst>
                    <a:ext uri="{9D8B030D-6E8A-4147-A177-3AD203B41FA5}">
                      <a16:colId xmlns:a16="http://schemas.microsoft.com/office/drawing/2014/main" val="3264943286"/>
                    </a:ext>
                  </a:extLst>
                </a:gridCol>
              </a:tblGrid>
              <a:tr h="442765">
                <a:tc>
                  <a:txBody>
                    <a:bodyPr/>
                    <a:lstStyle/>
                    <a:p>
                      <a:r>
                        <a:rPr lang="en-US" sz="2000" dirty="0"/>
                        <a:t>PARTNER</a:t>
                      </a:r>
                    </a:p>
                  </a:txBody>
                  <a:tcPr/>
                </a:tc>
                <a:tc>
                  <a:txBody>
                    <a:bodyPr/>
                    <a:lstStyle/>
                    <a:p>
                      <a:r>
                        <a:rPr lang="en-US" sz="2000" dirty="0"/>
                        <a:t>VALUE ADD</a:t>
                      </a:r>
                    </a:p>
                  </a:txBody>
                  <a:tcPr/>
                </a:tc>
                <a:extLst>
                  <a:ext uri="{0D108BD9-81ED-4DB2-BD59-A6C34878D82A}">
                    <a16:rowId xmlns:a16="http://schemas.microsoft.com/office/drawing/2014/main" val="3689131083"/>
                  </a:ext>
                </a:extLst>
              </a:tr>
              <a:tr h="14000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Majuba College</a:t>
                      </a:r>
                      <a:endParaRPr lang="en-US" sz="1200" b="1" dirty="0">
                        <a:effectLst/>
                        <a:latin typeface="Arial" panose="020B0604020202020204" pitchFamily="34" charset="0"/>
                        <a:cs typeface="Arial" panose="020B0604020202020204" pitchFamily="34" charset="0"/>
                      </a:endParaRPr>
                    </a:p>
                    <a:p>
                      <a:pPr algn="l"/>
                      <a:endParaRPr lang="en-US" sz="1200" b="1" dirty="0">
                        <a:solidFill>
                          <a:schemeClr val="tx1"/>
                        </a:solidFill>
                      </a:endParaRPr>
                    </a:p>
                  </a:txBody>
                  <a:tcPr/>
                </a:tc>
                <a:tc>
                  <a:txBody>
                    <a:bodyPr/>
                    <a:lstStyle/>
                    <a:p>
                      <a:pPr lvl="1"/>
                      <a:r>
                        <a:rPr lang="en-US" sz="1200" dirty="0">
                          <a:effectLst/>
                          <a:latin typeface="Arial" panose="020B0604020202020204" pitchFamily="34" charset="0"/>
                          <a:cs typeface="Arial" panose="020B0604020202020204" pitchFamily="34" charset="0"/>
                        </a:rPr>
                        <a:t>60 CWP participants ranging from grade 10, 11 and 12 were trained on the following areas:</a:t>
                      </a:r>
                    </a:p>
                    <a:p>
                      <a:pPr lvl="1"/>
                      <a:r>
                        <a:rPr lang="en-US" sz="1200" dirty="0">
                          <a:effectLst/>
                          <a:latin typeface="Arial" panose="020B0604020202020204" pitchFamily="34" charset="0"/>
                          <a:cs typeface="Arial" panose="020B0604020202020204" pitchFamily="34" charset="0"/>
                        </a:rPr>
                        <a:t>Early Childhood Development, agriculture, cooking, plumbing. </a:t>
                      </a:r>
                    </a:p>
                    <a:p>
                      <a:pPr lvl="1"/>
                      <a:r>
                        <a:rPr lang="en-US" sz="1200" dirty="0">
                          <a:latin typeface="Arial" panose="020B0604020202020204" pitchFamily="34" charset="0"/>
                          <a:cs typeface="Arial" panose="020B0604020202020204" pitchFamily="34" charset="0"/>
                        </a:rPr>
                        <a:t>T</a:t>
                      </a:r>
                      <a:r>
                        <a:rPr lang="en-US" sz="1200" dirty="0">
                          <a:effectLst/>
                          <a:latin typeface="Arial" panose="020B0604020202020204" pitchFamily="34" charset="0"/>
                          <a:cs typeface="Arial" panose="020B0604020202020204" pitchFamily="34" charset="0"/>
                        </a:rPr>
                        <a:t>he Graduation Ceremony was attended by DCOG Minister </a:t>
                      </a:r>
                      <a:r>
                        <a:rPr lang="en-US" sz="1200" dirty="0" err="1">
                          <a:effectLst/>
                          <a:latin typeface="Arial" panose="020B0604020202020204" pitchFamily="34" charset="0"/>
                          <a:cs typeface="Arial" panose="020B0604020202020204" pitchFamily="34" charset="0"/>
                        </a:rPr>
                        <a:t>Tsenoli</a:t>
                      </a:r>
                      <a:r>
                        <a:rPr lang="en-US" sz="1200" b="1" dirty="0">
                          <a:effectLst/>
                          <a:latin typeface="Arial" panose="020B0604020202020204" pitchFamily="34" charset="0"/>
                          <a:cs typeface="Arial" panose="020B0604020202020204" pitchFamily="34" charset="0"/>
                        </a:rPr>
                        <a:t>.</a:t>
                      </a:r>
                    </a:p>
                    <a:p>
                      <a:pPr lvl="1"/>
                      <a:r>
                        <a:rPr lang="en-US" sz="1200" dirty="0">
                          <a:latin typeface="Arial" panose="020B0604020202020204" pitchFamily="34" charset="0"/>
                          <a:cs typeface="Arial" panose="020B0604020202020204" pitchFamily="34" charset="0"/>
                        </a:rPr>
                        <a:t>Participants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are able to provide catering services at funerals and events in the community.</a:t>
                      </a:r>
                    </a:p>
                    <a:p>
                      <a:pPr lvl="1"/>
                      <a:r>
                        <a:rPr lang="en-US" sz="1200" dirty="0">
                          <a:latin typeface="Arial" panose="020B0604020202020204" pitchFamily="34" charset="0"/>
                          <a:cs typeface="Arial" panose="020B0604020202020204" pitchFamily="34" charset="0"/>
                        </a:rPr>
                        <a:t>Others are able to get additional income by providing plumbing services in the township.</a:t>
                      </a:r>
                    </a:p>
                  </a:txBody>
                  <a:tcPr/>
                </a:tc>
                <a:extLst>
                  <a:ext uri="{0D108BD9-81ED-4DB2-BD59-A6C34878D82A}">
                    <a16:rowId xmlns:a16="http://schemas.microsoft.com/office/drawing/2014/main" val="1131130936"/>
                  </a:ext>
                </a:extLst>
              </a:tr>
              <a:tr h="982035">
                <a:tc>
                  <a:txBody>
                    <a:bodyPr/>
                    <a:lstStyle/>
                    <a:p>
                      <a:pPr marL="0" indent="0" algn="l">
                        <a:buNone/>
                      </a:pPr>
                      <a:r>
                        <a:rPr lang="en-US" sz="1200" b="1" dirty="0">
                          <a:solidFill>
                            <a:schemeClr val="tx1"/>
                          </a:solidFill>
                        </a:rPr>
                        <a:t>Sasol</a:t>
                      </a:r>
                    </a:p>
                  </a:txBody>
                  <a:tcPr/>
                </a:tc>
                <a:tc>
                  <a:txBody>
                    <a:bodyPr/>
                    <a:lstStyle/>
                    <a:p>
                      <a:pPr lvl="1"/>
                      <a:r>
                        <a:rPr lang="en-US" sz="1200" dirty="0">
                          <a:effectLst/>
                          <a:latin typeface="Arial" panose="020B0604020202020204" pitchFamily="34" charset="0"/>
                          <a:cs typeface="Arial" panose="020B0604020202020204" pitchFamily="34" charset="0"/>
                        </a:rPr>
                        <a:t>The partnership was to train 60 youth</a:t>
                      </a:r>
                    </a:p>
                    <a:p>
                      <a:pPr lvl="1"/>
                      <a:r>
                        <a:rPr lang="en-US" sz="1200" dirty="0">
                          <a:effectLst/>
                          <a:latin typeface="Arial" panose="020B0604020202020204" pitchFamily="34" charset="0"/>
                          <a:cs typeface="Arial" panose="020B0604020202020204" pitchFamily="34" charset="0"/>
                        </a:rPr>
                        <a:t>60 Youth were recruited into CWP. </a:t>
                      </a:r>
                    </a:p>
                    <a:p>
                      <a:pPr lvl="1"/>
                      <a:r>
                        <a:rPr lang="en-US" sz="1200" dirty="0">
                          <a:effectLst/>
                          <a:latin typeface="Arial" panose="020B0604020202020204" pitchFamily="34" charset="0"/>
                          <a:cs typeface="Arial" panose="020B0604020202020204" pitchFamily="34" charset="0"/>
                        </a:rPr>
                        <a:t>They were trained to be plumbers. 12 schools in </a:t>
                      </a:r>
                      <a:r>
                        <a:rPr lang="en-US" sz="1200" dirty="0" err="1">
                          <a:effectLst/>
                          <a:latin typeface="Arial" panose="020B0604020202020204" pitchFamily="34" charset="0"/>
                          <a:cs typeface="Arial" panose="020B0604020202020204" pitchFamily="34" charset="0"/>
                        </a:rPr>
                        <a:t>EMbalenhle</a:t>
                      </a:r>
                      <a:r>
                        <a:rPr lang="en-US" sz="1200" dirty="0">
                          <a:effectLst/>
                          <a:latin typeface="Arial" panose="020B0604020202020204" pitchFamily="34" charset="0"/>
                          <a:cs typeface="Arial" panose="020B0604020202020204" pitchFamily="34" charset="0"/>
                        </a:rPr>
                        <a:t> were selected for fixing leaking taps and broken toilets. Sasol donated R1.5 million to buy the infrastructure for the schools. The CWP youth were trained and they fixed the broken infrastructure at the schools. This resulted in 60% reduction in water losses. 10 of those youth were absorbed by Sasol.</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chemeClr val="tx1"/>
                        </a:solidFill>
                        <a:effectLst/>
                        <a:uLnTx/>
                        <a:uFillTx/>
                        <a:latin typeface="+mn-lt"/>
                        <a:ea typeface="+mn-ea"/>
                        <a:cs typeface="+mn-cs"/>
                      </a:endParaRPr>
                    </a:p>
                  </a:txBody>
                  <a:tcPr/>
                </a:tc>
                <a:extLst>
                  <a:ext uri="{0D108BD9-81ED-4DB2-BD59-A6C34878D82A}">
                    <a16:rowId xmlns:a16="http://schemas.microsoft.com/office/drawing/2014/main" val="1207297696"/>
                  </a:ext>
                </a:extLst>
              </a:tr>
              <a:tr h="752894">
                <a:tc>
                  <a:txBody>
                    <a:bodyPr/>
                    <a:lstStyle/>
                    <a:p>
                      <a:pPr algn="l"/>
                      <a:r>
                        <a:rPr lang="en-US" sz="1200" b="1" dirty="0">
                          <a:solidFill>
                            <a:schemeClr val="tx1"/>
                          </a:solidFill>
                        </a:rPr>
                        <a:t>Department of Small Business Development</a:t>
                      </a:r>
                    </a:p>
                  </a:txBody>
                  <a:tcPr/>
                </a:tc>
                <a:tc>
                  <a:txBody>
                    <a:bodyPr/>
                    <a:lstStyle/>
                    <a:p>
                      <a:pPr lvl="1"/>
                      <a:r>
                        <a:rPr lang="en-US" sz="1200" dirty="0">
                          <a:latin typeface="Arial" panose="020B0604020202020204" pitchFamily="34" charset="0"/>
                          <a:cs typeface="Arial" panose="020B0604020202020204" pitchFamily="34" charset="0"/>
                        </a:rPr>
                        <a:t>Provided training to 50 CWP participants  in Tshwane (Erasmus site and in Harrismith-white house).</a:t>
                      </a:r>
                    </a:p>
                    <a:p>
                      <a:pPr lvl="1"/>
                      <a:r>
                        <a:rPr lang="en-US" sz="1200" dirty="0">
                          <a:effectLst/>
                          <a:latin typeface="Arial" panose="020B0604020202020204" pitchFamily="34" charset="0"/>
                          <a:cs typeface="Arial" panose="020B0604020202020204" pitchFamily="34" charset="0"/>
                        </a:rPr>
                        <a:t>Supported CWP to register cooperatives for sowing, cooking, brick making, beadmaking, baking etc.</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chemeClr val="tx1"/>
                        </a:solidFill>
                        <a:effectLst/>
                        <a:uLnTx/>
                        <a:uFillTx/>
                        <a:latin typeface="+mn-lt"/>
                        <a:ea typeface="+mn-ea"/>
                        <a:cs typeface="+mn-cs"/>
                      </a:endParaRPr>
                    </a:p>
                  </a:txBody>
                  <a:tcPr/>
                </a:tc>
                <a:extLst>
                  <a:ext uri="{0D108BD9-81ED-4DB2-BD59-A6C34878D82A}">
                    <a16:rowId xmlns:a16="http://schemas.microsoft.com/office/drawing/2014/main" val="3124596445"/>
                  </a:ext>
                </a:extLst>
              </a:tr>
            </a:tbl>
          </a:graphicData>
        </a:graphic>
      </p:graphicFrame>
    </p:spTree>
    <p:extLst>
      <p:ext uri="{BB962C8B-B14F-4D97-AF65-F5344CB8AC3E}">
        <p14:creationId xmlns:p14="http://schemas.microsoft.com/office/powerpoint/2010/main" val="3435952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756F-7E39-0640-96F4-68BE9AE1B6DD}"/>
              </a:ext>
            </a:extLst>
          </p:cNvPr>
          <p:cNvSpPr>
            <a:spLocks noGrp="1"/>
          </p:cNvSpPr>
          <p:nvPr>
            <p:ph type="title"/>
          </p:nvPr>
        </p:nvSpPr>
        <p:spPr>
          <a:xfrm>
            <a:off x="731520" y="173460"/>
            <a:ext cx="10753344" cy="409925"/>
          </a:xfrm>
        </p:spPr>
        <p:txBody>
          <a:bodyPr>
            <a:normAutofit/>
          </a:bodyPr>
          <a:lstStyle/>
          <a:p>
            <a:pPr algn="l"/>
            <a:r>
              <a:rPr lang="en-US" sz="2200" b="1" dirty="0"/>
              <a:t>Overview of community work program</a:t>
            </a:r>
          </a:p>
        </p:txBody>
      </p:sp>
      <p:sp>
        <p:nvSpPr>
          <p:cNvPr id="3" name="Content Placeholder 2">
            <a:extLst>
              <a:ext uri="{FF2B5EF4-FFF2-40B4-BE49-F238E27FC236}">
                <a16:creationId xmlns:a16="http://schemas.microsoft.com/office/drawing/2014/main" id="{B3D2D3BC-12E0-7D44-BD7F-F768264612F8}"/>
              </a:ext>
            </a:extLst>
          </p:cNvPr>
          <p:cNvSpPr>
            <a:spLocks noGrp="1"/>
          </p:cNvSpPr>
          <p:nvPr>
            <p:ph sz="half" idx="2"/>
          </p:nvPr>
        </p:nvSpPr>
        <p:spPr>
          <a:xfrm>
            <a:off x="731520" y="931817"/>
            <a:ext cx="10753344" cy="5110670"/>
          </a:xfrm>
        </p:spPr>
        <p:txBody>
          <a:bodyPr>
            <a:normAutofit lnSpcReduction="10000"/>
          </a:bodyPr>
          <a:lstStyle/>
          <a:p>
            <a:pPr algn="just"/>
            <a:r>
              <a:rPr lang="en-ZA" sz="2000" dirty="0"/>
              <a:t>CWP is the outcome of the Second Economy Strategy process that was commissioned by the Presidency in 2008. Purpose was to review why government strategies targeting poor and economically marginalised groups were not delivering the impacts intended.</a:t>
            </a:r>
          </a:p>
          <a:p>
            <a:pPr algn="just"/>
            <a:r>
              <a:rPr lang="en-ZA" sz="2000" dirty="0">
                <a:effectLst/>
                <a:latin typeface="Arial" panose="020B0604020202020204" pitchFamily="34" charset="0"/>
                <a:ea typeface="Calibri" panose="020F0502020204030204" pitchFamily="34" charset="0"/>
              </a:rPr>
              <a:t>CWP is part of the Public Employment Programmes (PEPs) designed to mitigate</a:t>
            </a:r>
            <a:r>
              <a:rPr lang="en-ZA" sz="2000" i="1" dirty="0">
                <a:effectLst/>
                <a:latin typeface="Arial" panose="020B0604020202020204" pitchFamily="34" charset="0"/>
                <a:ea typeface="Calibri" panose="020F0502020204030204" pitchFamily="34" charset="0"/>
              </a:rPr>
              <a:t> </a:t>
            </a:r>
            <a:r>
              <a:rPr lang="en-ZA" sz="2000" dirty="0">
                <a:effectLst/>
                <a:latin typeface="Arial" panose="020B0604020202020204" pitchFamily="34" charset="0"/>
                <a:ea typeface="Calibri" panose="020F0502020204030204" pitchFamily="34" charset="0"/>
              </a:rPr>
              <a:t>the triple challenge of poverty, unemployment and inequality. </a:t>
            </a:r>
          </a:p>
          <a:p>
            <a:pPr algn="just"/>
            <a:r>
              <a:rPr lang="en-ZA" sz="2000" dirty="0">
                <a:effectLst/>
                <a:latin typeface="Arial" panose="020B0604020202020204" pitchFamily="34" charset="0"/>
                <a:ea typeface="Calibri" panose="020F0502020204030204" pitchFamily="34" charset="0"/>
              </a:rPr>
              <a:t>CWP is based on the recognition that the impact of policies intended to address unemployment and create sustainable jobs will take time to reach people living in marginalised and impoverished areas. </a:t>
            </a:r>
          </a:p>
          <a:p>
            <a:pPr algn="just"/>
            <a:r>
              <a:rPr lang="en-ZA" sz="2000" dirty="0">
                <a:effectLst/>
                <a:latin typeface="Arial" panose="020B0604020202020204" pitchFamily="34" charset="0"/>
                <a:ea typeface="Calibri" panose="020F0502020204030204" pitchFamily="34" charset="0"/>
              </a:rPr>
              <a:t>CWP is targeted at unemployed and underemployed women and men of working age and aims to give those willing and able to work the opportunity to do so:</a:t>
            </a:r>
          </a:p>
          <a:p>
            <a:pPr lvl="1" algn="just"/>
            <a:r>
              <a:rPr lang="en-ZA" sz="2000" dirty="0">
                <a:latin typeface="Arial" panose="020B0604020202020204" pitchFamily="34" charset="0"/>
                <a:ea typeface="Calibri" panose="020F0502020204030204" pitchFamily="34" charset="0"/>
              </a:rPr>
              <a:t>Participants can work 2 days per week up to a maximum of 8 days per month</a:t>
            </a:r>
          </a:p>
          <a:p>
            <a:pPr lvl="1" algn="just"/>
            <a:r>
              <a:rPr lang="en-ZA" sz="2000" dirty="0">
                <a:effectLst/>
                <a:latin typeface="Arial" panose="020B0604020202020204" pitchFamily="34" charset="0"/>
                <a:ea typeface="Calibri" panose="020F0502020204030204" pitchFamily="34" charset="0"/>
              </a:rPr>
              <a:t>Daily stipend (R97.60) is determined in terms of the Expanded Public Works Programme</a:t>
            </a:r>
          </a:p>
          <a:p>
            <a:pPr lvl="1" algn="just"/>
            <a:r>
              <a:rPr lang="en-ZA" sz="2000" dirty="0">
                <a:latin typeface="Arial" panose="020B0604020202020204" pitchFamily="34" charset="0"/>
                <a:ea typeface="Calibri" panose="020F0502020204030204" pitchFamily="34" charset="0"/>
              </a:rPr>
              <a:t>Supervisors and store managers work 5 days per week – stipend is R127.00 per day</a:t>
            </a:r>
            <a:endParaRPr lang="en-ZA" sz="2000" dirty="0">
              <a:effectLst/>
              <a:latin typeface="Arial" panose="020B0604020202020204" pitchFamily="34" charset="0"/>
              <a:ea typeface="Calibri" panose="020F0502020204030204" pitchFamily="34" charset="0"/>
            </a:endParaRPr>
          </a:p>
          <a:p>
            <a:pPr algn="just"/>
            <a:r>
              <a:rPr lang="en-ZA" sz="2000" dirty="0">
                <a:effectLst/>
                <a:latin typeface="Arial" panose="020B0604020202020204" pitchFamily="34" charset="0"/>
                <a:ea typeface="Calibri" panose="020F0502020204030204" pitchFamily="34" charset="0"/>
              </a:rPr>
              <a:t>Training is an important component of the CWP. The aim of training at site level is assist participants with respect to skills development to allow them to exit the programme into more sustainable employment. </a:t>
            </a:r>
          </a:p>
          <a:p>
            <a:pPr marL="0" indent="0" algn="just">
              <a:buNone/>
            </a:pPr>
            <a:endParaRPr lang="en-US" sz="2000" dirty="0"/>
          </a:p>
          <a:p>
            <a:pPr algn="just"/>
            <a:endParaRPr lang="en-US" sz="2000" dirty="0"/>
          </a:p>
        </p:txBody>
      </p:sp>
    </p:spTree>
    <p:extLst>
      <p:ext uri="{BB962C8B-B14F-4D97-AF65-F5344CB8AC3E}">
        <p14:creationId xmlns:p14="http://schemas.microsoft.com/office/powerpoint/2010/main" val="4154025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E3436-F657-46C9-A3D2-64303751CBF1}"/>
              </a:ext>
            </a:extLst>
          </p:cNvPr>
          <p:cNvSpPr>
            <a:spLocks noGrp="1"/>
          </p:cNvSpPr>
          <p:nvPr>
            <p:ph type="title"/>
          </p:nvPr>
        </p:nvSpPr>
        <p:spPr>
          <a:xfrm>
            <a:off x="731520" y="173460"/>
            <a:ext cx="10753344" cy="642517"/>
          </a:xfrm>
        </p:spPr>
        <p:txBody>
          <a:bodyPr/>
          <a:lstStyle/>
          <a:p>
            <a:pPr algn="l"/>
            <a:r>
              <a:rPr lang="en-US" b="1" dirty="0"/>
              <a:t>PARTNERSHIPS TO </a:t>
            </a:r>
            <a:r>
              <a:rPr lang="en-US" b="1" dirty="0" err="1" smtClean="0"/>
              <a:t>sUPPORT</a:t>
            </a:r>
            <a:r>
              <a:rPr lang="en-US" b="1" dirty="0" smtClean="0"/>
              <a:t> </a:t>
            </a:r>
            <a:r>
              <a:rPr lang="en-US" b="1" dirty="0"/>
              <a:t>CWP</a:t>
            </a:r>
          </a:p>
        </p:txBody>
      </p:sp>
      <p:sp>
        <p:nvSpPr>
          <p:cNvPr id="8" name="Rectangle 1">
            <a:extLst>
              <a:ext uri="{FF2B5EF4-FFF2-40B4-BE49-F238E27FC236}">
                <a16:creationId xmlns:a16="http://schemas.microsoft.com/office/drawing/2014/main" id="{EEDAED0F-C81A-4BE4-91E8-F55D08EB51F5}"/>
              </a:ext>
            </a:extLst>
          </p:cNvPr>
          <p:cNvSpPr>
            <a:spLocks noChangeArrowheads="1"/>
          </p:cNvSpPr>
          <p:nvPr/>
        </p:nvSpPr>
        <p:spPr bwMode="auto">
          <a:xfrm>
            <a:off x="-3360509" y="0"/>
            <a:ext cx="1941949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1">
            <a:extLst>
              <a:ext uri="{FF2B5EF4-FFF2-40B4-BE49-F238E27FC236}">
                <a16:creationId xmlns:a16="http://schemas.microsoft.com/office/drawing/2014/main" id="{9E7EAB61-BE90-4B75-B5B4-3E47068995F5}"/>
              </a:ext>
            </a:extLst>
          </p:cNvPr>
          <p:cNvSpPr>
            <a:spLocks noChangeArrowheads="1"/>
          </p:cNvSpPr>
          <p:nvPr/>
        </p:nvSpPr>
        <p:spPr bwMode="auto">
          <a:xfrm>
            <a:off x="-3800125" y="-39757"/>
            <a:ext cx="1963711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Table 8">
            <a:extLst>
              <a:ext uri="{FF2B5EF4-FFF2-40B4-BE49-F238E27FC236}">
                <a16:creationId xmlns:a16="http://schemas.microsoft.com/office/drawing/2014/main" id="{4676EA83-1602-4FD6-8D78-32E14930409E}"/>
              </a:ext>
            </a:extLst>
          </p:cNvPr>
          <p:cNvGraphicFramePr>
            <a:graphicFrameLocks noGrp="1"/>
          </p:cNvGraphicFramePr>
          <p:nvPr>
            <p:ph sz="half" idx="2"/>
            <p:extLst>
              <p:ext uri="{D42A27DB-BD31-4B8C-83A1-F6EECF244321}">
                <p14:modId xmlns:p14="http://schemas.microsoft.com/office/powerpoint/2010/main" val="1198467833"/>
              </p:ext>
            </p:extLst>
          </p:nvPr>
        </p:nvGraphicFramePr>
        <p:xfrm>
          <a:off x="731837" y="630661"/>
          <a:ext cx="10459624" cy="5957828"/>
        </p:xfrm>
        <a:graphic>
          <a:graphicData uri="http://schemas.openxmlformats.org/drawingml/2006/table">
            <a:tbl>
              <a:tblPr firstRow="1" bandRow="1">
                <a:tableStyleId>{5C22544A-7EE6-4342-B048-85BDC9FD1C3A}</a:tableStyleId>
              </a:tblPr>
              <a:tblGrid>
                <a:gridCol w="4983163">
                  <a:extLst>
                    <a:ext uri="{9D8B030D-6E8A-4147-A177-3AD203B41FA5}">
                      <a16:colId xmlns:a16="http://schemas.microsoft.com/office/drawing/2014/main" val="1059174002"/>
                    </a:ext>
                  </a:extLst>
                </a:gridCol>
                <a:gridCol w="5476461">
                  <a:extLst>
                    <a:ext uri="{9D8B030D-6E8A-4147-A177-3AD203B41FA5}">
                      <a16:colId xmlns:a16="http://schemas.microsoft.com/office/drawing/2014/main" val="3264943286"/>
                    </a:ext>
                  </a:extLst>
                </a:gridCol>
              </a:tblGrid>
              <a:tr h="571974">
                <a:tc>
                  <a:txBody>
                    <a:bodyPr/>
                    <a:lstStyle/>
                    <a:p>
                      <a:r>
                        <a:rPr lang="en-US" sz="2000" dirty="0"/>
                        <a:t>PARTNER</a:t>
                      </a:r>
                    </a:p>
                  </a:txBody>
                  <a:tcPr/>
                </a:tc>
                <a:tc>
                  <a:txBody>
                    <a:bodyPr/>
                    <a:lstStyle/>
                    <a:p>
                      <a:r>
                        <a:rPr lang="en-US" sz="2000" dirty="0"/>
                        <a:t>VALUE ADD</a:t>
                      </a:r>
                    </a:p>
                  </a:txBody>
                  <a:tcPr/>
                </a:tc>
                <a:extLst>
                  <a:ext uri="{0D108BD9-81ED-4DB2-BD59-A6C34878D82A}">
                    <a16:rowId xmlns:a16="http://schemas.microsoft.com/office/drawing/2014/main" val="3689131083"/>
                  </a:ext>
                </a:extLst>
              </a:tr>
              <a:tr h="137618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1" dirty="0">
                          <a:latin typeface="Arial" panose="020B0604020202020204" pitchFamily="34" charset="0"/>
                          <a:cs typeface="Arial" panose="020B0604020202020204" pitchFamily="34" charset="0"/>
                        </a:rPr>
                        <a:t>ITALY (REGGIO EMILIA MUNICIPALITY)</a:t>
                      </a:r>
                    </a:p>
                    <a:p>
                      <a:pPr algn="r"/>
                      <a:endParaRPr lang="en-US" sz="1800" dirty="0">
                        <a:solidFill>
                          <a:schemeClr val="tx1"/>
                        </a:solidFill>
                      </a:endParaRPr>
                    </a:p>
                  </a:txBody>
                  <a:tcPr/>
                </a:tc>
                <a:tc>
                  <a:txBody>
                    <a:bodyPr/>
                    <a:lstStyle/>
                    <a:p>
                      <a:pPr lvl="1" algn="just"/>
                      <a:r>
                        <a:rPr lang="en-US" sz="1600" dirty="0">
                          <a:effectLst/>
                          <a:latin typeface="Arial" panose="020B0604020202020204" pitchFamily="34" charset="0"/>
                          <a:cs typeface="Arial" panose="020B0604020202020204" pitchFamily="34" charset="0"/>
                        </a:rPr>
                        <a:t>Provided training and funded a Study Tour visit to Italy on cooperatives for DCOG representatives</a:t>
                      </a:r>
                    </a:p>
                    <a:p>
                      <a:pPr lvl="1" algn="just"/>
                      <a:r>
                        <a:rPr lang="en-US" sz="1600" dirty="0">
                          <a:latin typeface="Arial" panose="020B0604020202020204" pitchFamily="34" charset="0"/>
                          <a:cs typeface="Arial" panose="020B0604020202020204" pitchFamily="34" charset="0"/>
                        </a:rPr>
                        <a:t>The partnership demonstrated that cooperatives can be sustainable;</a:t>
                      </a:r>
                    </a:p>
                    <a:p>
                      <a:pPr lvl="1" algn="just"/>
                      <a:r>
                        <a:rPr lang="en-US" sz="1600" dirty="0">
                          <a:latin typeface="Arial" panose="020B0604020202020204" pitchFamily="34" charset="0"/>
                          <a:cs typeface="Arial" panose="020B0604020202020204" pitchFamily="34" charset="0"/>
                        </a:rPr>
                        <a:t>Through cooperatives, the Reggio Emilia municipality was transformed from being the poorest to one of the richest municipalities.</a:t>
                      </a:r>
                    </a:p>
                  </a:txBody>
                  <a:tcPr/>
                </a:tc>
                <a:extLst>
                  <a:ext uri="{0D108BD9-81ED-4DB2-BD59-A6C34878D82A}">
                    <a16:rowId xmlns:a16="http://schemas.microsoft.com/office/drawing/2014/main" val="1131130936"/>
                  </a:ext>
                </a:extLst>
              </a:tr>
              <a:tr h="74614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1" dirty="0">
                          <a:latin typeface="Arial" panose="020B0604020202020204" pitchFamily="34" charset="0"/>
                          <a:cs typeface="Arial" panose="020B0604020202020204" pitchFamily="34" charset="0"/>
                        </a:rPr>
                        <a:t>PARTNERSHIP WITH THE CENTRE FOR THE STUDY OF VIOLENCE AND RECONCILIATION</a:t>
                      </a:r>
                    </a:p>
                    <a:p>
                      <a:pPr marL="0" indent="0" algn="just">
                        <a:buNone/>
                      </a:pPr>
                      <a:endParaRPr lang="en-US" sz="2000" dirty="0">
                        <a:solidFill>
                          <a:schemeClr val="tx1"/>
                        </a:solidFill>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Training on Gender based Violence was provided by the CSVR to CWP participants in Khayelitsha, Ivory Park, Tembisa and Ivory Park. The findings from the implementation of the partnership were presented in Kenya Nairobi. They show that CWP awareness raising initiatives, as well as men being involved in CWP instead of drinking the whole day, has contributed to reduce the GBV to women and children. The partnership unit was sponsored to be part of the Conference. </a:t>
                      </a:r>
                    </a:p>
                  </a:txBody>
                  <a:tcPr/>
                </a:tc>
                <a:extLst>
                  <a:ext uri="{0D108BD9-81ED-4DB2-BD59-A6C34878D82A}">
                    <a16:rowId xmlns:a16="http://schemas.microsoft.com/office/drawing/2014/main" val="1207297696"/>
                  </a:ext>
                </a:extLst>
              </a:tr>
              <a:tr h="752894">
                <a:tc>
                  <a:txBody>
                    <a:bodyPr/>
                    <a:lstStyle/>
                    <a:p>
                      <a:pPr algn="r"/>
                      <a:endParaRPr lang="en-US" sz="2000" b="1" dirty="0">
                        <a:solidFill>
                          <a:schemeClr val="tx1"/>
                        </a:solidFill>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tx1"/>
                        </a:solidFill>
                        <a:effectLst/>
                        <a:uLnTx/>
                        <a:uFillTx/>
                        <a:latin typeface="+mn-lt"/>
                        <a:ea typeface="+mn-ea"/>
                        <a:cs typeface="+mn-cs"/>
                      </a:endParaRPr>
                    </a:p>
                  </a:txBody>
                  <a:tcPr/>
                </a:tc>
                <a:extLst>
                  <a:ext uri="{0D108BD9-81ED-4DB2-BD59-A6C34878D82A}">
                    <a16:rowId xmlns:a16="http://schemas.microsoft.com/office/drawing/2014/main" val="3124596445"/>
                  </a:ext>
                </a:extLst>
              </a:tr>
            </a:tbl>
          </a:graphicData>
        </a:graphic>
      </p:graphicFrame>
    </p:spTree>
    <p:extLst>
      <p:ext uri="{BB962C8B-B14F-4D97-AF65-F5344CB8AC3E}">
        <p14:creationId xmlns:p14="http://schemas.microsoft.com/office/powerpoint/2010/main" val="23749762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828D-EBA7-4601-867B-9AFB95900CA1}"/>
              </a:ext>
            </a:extLst>
          </p:cNvPr>
          <p:cNvSpPr>
            <a:spLocks noGrp="1"/>
          </p:cNvSpPr>
          <p:nvPr>
            <p:ph type="title"/>
          </p:nvPr>
        </p:nvSpPr>
        <p:spPr>
          <a:xfrm>
            <a:off x="0" y="1107817"/>
            <a:ext cx="6688272" cy="1325563"/>
          </a:xfrm>
        </p:spPr>
        <p:txBody>
          <a:bodyPr vert="horz" lIns="91440" tIns="45720" rIns="91440" bIns="45720" rtlCol="0" anchor="ctr">
            <a:normAutofit/>
          </a:bodyPr>
          <a:lstStyle/>
          <a:p>
            <a:r>
              <a:rPr lang="en-US" b="1" kern="1200" dirty="0">
                <a:solidFill>
                  <a:schemeClr val="tx1"/>
                </a:solidFill>
                <a:latin typeface="+mj-lt"/>
                <a:ea typeface="+mj-ea"/>
                <a:cs typeface="+mj-cs"/>
              </a:rPr>
              <a:t>1. PARTNERSHIP WITH DEPARTMENT</a:t>
            </a:r>
            <a:br>
              <a:rPr lang="en-US" b="1" kern="1200" dirty="0">
                <a:solidFill>
                  <a:schemeClr val="tx1"/>
                </a:solidFill>
                <a:latin typeface="+mj-lt"/>
                <a:ea typeface="+mj-ea"/>
                <a:cs typeface="+mj-cs"/>
              </a:rPr>
            </a:br>
            <a:r>
              <a:rPr lang="en-US" b="1" kern="1200" dirty="0">
                <a:solidFill>
                  <a:schemeClr val="tx1"/>
                </a:solidFill>
                <a:latin typeface="+mj-lt"/>
                <a:ea typeface="+mj-ea"/>
                <a:cs typeface="+mj-cs"/>
              </a:rPr>
              <a:t>    OF CORRECTIONAL SERVICES </a:t>
            </a:r>
          </a:p>
        </p:txBody>
      </p:sp>
      <p:sp>
        <p:nvSpPr>
          <p:cNvPr id="3" name="Content Placeholder 2">
            <a:extLst>
              <a:ext uri="{FF2B5EF4-FFF2-40B4-BE49-F238E27FC236}">
                <a16:creationId xmlns:a16="http://schemas.microsoft.com/office/drawing/2014/main" id="{CA57634A-989D-43EA-9FDA-48382BDABFF4}"/>
              </a:ext>
            </a:extLst>
          </p:cNvPr>
          <p:cNvSpPr>
            <a:spLocks noGrp="1"/>
          </p:cNvSpPr>
          <p:nvPr>
            <p:ph sz="half" idx="2"/>
          </p:nvPr>
        </p:nvSpPr>
        <p:spPr>
          <a:xfrm>
            <a:off x="401773" y="2512754"/>
            <a:ext cx="6286499" cy="3181684"/>
          </a:xfrm>
        </p:spPr>
        <p:txBody>
          <a:bodyPr vert="horz" lIns="91440" tIns="45720" rIns="91440" bIns="45720" rtlCol="0" anchor="t">
            <a:normAutofit/>
          </a:bodyPr>
          <a:lstStyle/>
          <a:p>
            <a:pPr algn="just"/>
            <a:r>
              <a:rPr lang="en-US" sz="1800" dirty="0">
                <a:effectLst/>
              </a:rPr>
              <a:t>The partnership with the Department of Correctional Services (Barberton and </a:t>
            </a:r>
            <a:r>
              <a:rPr lang="en-US" sz="1800" dirty="0" err="1">
                <a:effectLst/>
              </a:rPr>
              <a:t>Bethal</a:t>
            </a:r>
            <a:r>
              <a:rPr lang="en-US" sz="1800" dirty="0">
                <a:effectLst/>
              </a:rPr>
              <a:t>) was established to support CWP. 2.5 </a:t>
            </a:r>
            <a:r>
              <a:rPr lang="en-US" sz="1800" dirty="0" err="1">
                <a:effectLst/>
              </a:rPr>
              <a:t>hectars</a:t>
            </a:r>
            <a:r>
              <a:rPr lang="en-US" sz="1800" dirty="0">
                <a:effectLst/>
              </a:rPr>
              <a:t> of land </a:t>
            </a:r>
            <a:r>
              <a:rPr lang="en-US" sz="1800" dirty="0"/>
              <a:t>is </a:t>
            </a:r>
            <a:r>
              <a:rPr lang="en-US" sz="1800" dirty="0">
                <a:effectLst/>
              </a:rPr>
              <a:t>made available for CWP on both sites to cultivate and feed the vulnerable of </a:t>
            </a:r>
            <a:r>
              <a:rPr lang="en-US" sz="1800" dirty="0" err="1">
                <a:effectLst/>
              </a:rPr>
              <a:t>uMjindi</a:t>
            </a:r>
            <a:r>
              <a:rPr lang="en-US" sz="1800" dirty="0">
                <a:effectLst/>
              </a:rPr>
              <a:t> Local Municipalities and at </a:t>
            </a:r>
            <a:r>
              <a:rPr lang="en-US" sz="1800" dirty="0" err="1">
                <a:effectLst/>
              </a:rPr>
              <a:t>Govan</a:t>
            </a:r>
            <a:r>
              <a:rPr lang="en-US" sz="1800" dirty="0">
                <a:effectLst/>
              </a:rPr>
              <a:t> Mbeki Municipality. </a:t>
            </a:r>
            <a:r>
              <a:rPr lang="en-US" sz="1800" dirty="0"/>
              <a:t>28</a:t>
            </a:r>
            <a:r>
              <a:rPr lang="en-US" sz="1800" dirty="0">
                <a:effectLst/>
              </a:rPr>
              <a:t> Parolees have been integrated into the CWP as part of the partnership. A service level agreement has been signed between </a:t>
            </a:r>
            <a:r>
              <a:rPr lang="en-US" sz="1800" dirty="0" err="1">
                <a:effectLst/>
              </a:rPr>
              <a:t>DCoG</a:t>
            </a:r>
            <a:r>
              <a:rPr lang="en-US" sz="1800" dirty="0">
                <a:effectLst/>
              </a:rPr>
              <a:t> and DCS. </a:t>
            </a:r>
          </a:p>
          <a:p>
            <a:pPr algn="just"/>
            <a:r>
              <a:rPr lang="en-US" sz="1800" dirty="0"/>
              <a:t>The partnership assists the parolees not to re-offend because they receive a stipend from CWP.</a:t>
            </a:r>
          </a:p>
          <a:p>
            <a:pPr algn="just"/>
            <a:r>
              <a:rPr lang="en-US" sz="1800" dirty="0">
                <a:effectLst/>
              </a:rPr>
              <a:t>CWP participants received agricultural training from DCS</a:t>
            </a:r>
          </a:p>
          <a:p>
            <a:pPr marL="0"/>
            <a:endParaRPr lang="en-US" sz="1600" dirty="0">
              <a:effectLst/>
            </a:endParaRPr>
          </a:p>
          <a:p>
            <a:endParaRPr lang="en-US" sz="1600" dirty="0">
              <a:effectLst/>
            </a:endParaRPr>
          </a:p>
          <a:p>
            <a:pPr marL="114300"/>
            <a:endParaRPr lang="en-US" sz="1600" dirty="0">
              <a:effectLst/>
            </a:endParaRPr>
          </a:p>
          <a:p>
            <a:pPr marL="0"/>
            <a:endParaRPr lang="en-US" sz="1600" dirty="0"/>
          </a:p>
          <a:p>
            <a:pPr marL="0"/>
            <a:endParaRPr lang="en-US" sz="1600" dirty="0"/>
          </a:p>
          <a:p>
            <a:pPr marL="457200"/>
            <a:endParaRPr lang="en-US" sz="1600" dirty="0"/>
          </a:p>
          <a:p>
            <a:pPr marL="457200"/>
            <a:endParaRPr lang="en-US" sz="1600" dirty="0"/>
          </a:p>
          <a:p>
            <a:pPr marL="0"/>
            <a:endParaRPr lang="en-US" sz="1600" dirty="0"/>
          </a:p>
        </p:txBody>
      </p:sp>
      <p:pic>
        <p:nvPicPr>
          <p:cNvPr id="11" name="Picture 10" descr="A picture containing sky, outdoor, person, orange&#10;&#10;Description automatically generated">
            <a:extLst>
              <a:ext uri="{FF2B5EF4-FFF2-40B4-BE49-F238E27FC236}">
                <a16:creationId xmlns:a16="http://schemas.microsoft.com/office/drawing/2014/main" id="{BF4BA0C2-C9F4-44A3-BF37-488A23BCB999}"/>
              </a:ext>
            </a:extLst>
          </p:cNvPr>
          <p:cNvPicPr>
            <a:picLocks noChangeAspect="1"/>
          </p:cNvPicPr>
          <p:nvPr/>
        </p:nvPicPr>
        <p:blipFill rotWithShape="1">
          <a:blip r:embed="rId2">
            <a:extLst>
              <a:ext uri="{28A0092B-C50C-407E-A947-70E740481C1C}">
                <a14:useLocalDpi xmlns:a14="http://schemas.microsoft.com/office/drawing/2010/main" val="0"/>
              </a:ext>
            </a:extLst>
          </a:blip>
          <a:srcRect t="6776" b="29346"/>
          <a:stretch/>
        </p:blipFill>
        <p:spPr>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pic>
        <p:nvPicPr>
          <p:cNvPr id="7" name="Picture 6" descr="A group of people at a meeting&#10;&#10;Description automatically generated with medium confidence">
            <a:extLst>
              <a:ext uri="{FF2B5EF4-FFF2-40B4-BE49-F238E27FC236}">
                <a16:creationId xmlns:a16="http://schemas.microsoft.com/office/drawing/2014/main" id="{3EAA00A7-1F0E-40C0-B486-4D01829273E1}"/>
              </a:ext>
            </a:extLst>
          </p:cNvPr>
          <p:cNvPicPr>
            <a:picLocks noChangeAspect="1"/>
          </p:cNvPicPr>
          <p:nvPr/>
        </p:nvPicPr>
        <p:blipFill rotWithShape="1">
          <a:blip r:embed="rId3">
            <a:extLst>
              <a:ext uri="{28A0092B-C50C-407E-A947-70E740481C1C}">
                <a14:useLocalDpi xmlns:a14="http://schemas.microsoft.com/office/drawing/2010/main" val="0"/>
              </a:ext>
            </a:extLst>
          </a:blip>
          <a:srcRect l="4881" r="-1" b="-1"/>
          <a:stretch/>
        </p:blipFill>
        <p:spPr>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Tree>
    <p:extLst>
      <p:ext uri="{BB962C8B-B14F-4D97-AF65-F5344CB8AC3E}">
        <p14:creationId xmlns:p14="http://schemas.microsoft.com/office/powerpoint/2010/main" val="1291448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2A38F-5925-4530-8A8C-7DA0715CD2FF}"/>
              </a:ext>
            </a:extLst>
          </p:cNvPr>
          <p:cNvSpPr>
            <a:spLocks noGrp="1"/>
          </p:cNvSpPr>
          <p:nvPr>
            <p:ph type="title"/>
          </p:nvPr>
        </p:nvSpPr>
        <p:spPr>
          <a:xfrm>
            <a:off x="648697" y="988074"/>
            <a:ext cx="6954973" cy="1325563"/>
          </a:xfrm>
        </p:spPr>
        <p:txBody>
          <a:bodyPr vert="horz" lIns="91440" tIns="45720" rIns="91440" bIns="45720" rtlCol="0" anchor="ctr">
            <a:normAutofit/>
          </a:bodyPr>
          <a:lstStyle/>
          <a:p>
            <a:r>
              <a:rPr lang="en-US" b="1" kern="1200" dirty="0">
                <a:solidFill>
                  <a:schemeClr val="tx1"/>
                </a:solidFill>
                <a:latin typeface="+mj-lt"/>
                <a:ea typeface="+mj-ea"/>
                <a:cs typeface="+mj-cs"/>
              </a:rPr>
              <a:t>2. </a:t>
            </a:r>
            <a:r>
              <a:rPr lang="en-US" b="1" kern="1200" dirty="0" err="1">
                <a:solidFill>
                  <a:schemeClr val="tx1"/>
                </a:solidFill>
                <a:latin typeface="+mj-lt"/>
                <a:ea typeface="+mj-ea"/>
                <a:cs typeface="+mj-cs"/>
              </a:rPr>
              <a:t>Cwp</a:t>
            </a:r>
            <a:r>
              <a:rPr lang="en-US" b="1" kern="1200" dirty="0">
                <a:solidFill>
                  <a:schemeClr val="tx1"/>
                </a:solidFill>
                <a:latin typeface="+mj-lt"/>
                <a:ea typeface="+mj-ea"/>
                <a:cs typeface="+mj-cs"/>
              </a:rPr>
              <a:t> Partnership with north-west</a:t>
            </a:r>
            <a:br>
              <a:rPr lang="en-US" b="1" kern="1200" dirty="0">
                <a:solidFill>
                  <a:schemeClr val="tx1"/>
                </a:solidFill>
                <a:latin typeface="+mj-lt"/>
                <a:ea typeface="+mj-ea"/>
                <a:cs typeface="+mj-cs"/>
              </a:rPr>
            </a:br>
            <a:r>
              <a:rPr lang="en-US" b="1" kern="1200" dirty="0">
                <a:solidFill>
                  <a:schemeClr val="tx1"/>
                </a:solidFill>
                <a:latin typeface="+mj-lt"/>
                <a:ea typeface="+mj-ea"/>
                <a:cs typeface="+mj-cs"/>
              </a:rPr>
              <a:t>    university</a:t>
            </a:r>
          </a:p>
        </p:txBody>
      </p:sp>
      <p:sp>
        <p:nvSpPr>
          <p:cNvPr id="11" name="Content Placeholder 10">
            <a:extLst>
              <a:ext uri="{FF2B5EF4-FFF2-40B4-BE49-F238E27FC236}">
                <a16:creationId xmlns:a16="http://schemas.microsoft.com/office/drawing/2014/main" id="{A09D5DE5-69A2-42AF-8A5B-13EA88B079CC}"/>
              </a:ext>
            </a:extLst>
          </p:cNvPr>
          <p:cNvSpPr>
            <a:spLocks noGrp="1"/>
          </p:cNvSpPr>
          <p:nvPr>
            <p:ph sz="half" idx="2"/>
          </p:nvPr>
        </p:nvSpPr>
        <p:spPr>
          <a:xfrm>
            <a:off x="996042" y="2491299"/>
            <a:ext cx="6382657" cy="3181684"/>
          </a:xfrm>
        </p:spPr>
        <p:txBody>
          <a:bodyPr vert="horz" lIns="91440" tIns="45720" rIns="91440" bIns="45720" rtlCol="0" anchor="t">
            <a:normAutofit/>
          </a:bodyPr>
          <a:lstStyle/>
          <a:p>
            <a:pPr algn="just"/>
            <a:r>
              <a:rPr lang="en-US" dirty="0"/>
              <a:t>CWP participants who were cleaning and mopping classrooms in KZN, FS and NW were identified (criteria was matric). </a:t>
            </a:r>
          </a:p>
          <a:p>
            <a:pPr algn="just"/>
            <a:r>
              <a:rPr lang="en-US" dirty="0">
                <a:effectLst/>
              </a:rPr>
              <a:t>53 participants graduated and 40 graduates have exited CWP and are working as teachers at public schools in the 3 provinces (</a:t>
            </a:r>
            <a:r>
              <a:rPr lang="en-US" dirty="0"/>
              <a:t>A visit for the </a:t>
            </a:r>
            <a:r>
              <a:rPr lang="en-US" dirty="0">
                <a:effectLst/>
              </a:rPr>
              <a:t>leadership can be organized to meet the participants at the schools to congratulate them).</a:t>
            </a:r>
            <a:endParaRPr lang="en-US" dirty="0"/>
          </a:p>
        </p:txBody>
      </p:sp>
      <p:pic>
        <p:nvPicPr>
          <p:cNvPr id="7" name="Content Placeholder 6" descr="A group of people posing for a photo&#10;&#10;Description automatically generated with medium confidence">
            <a:extLst>
              <a:ext uri="{FF2B5EF4-FFF2-40B4-BE49-F238E27FC236}">
                <a16:creationId xmlns:a16="http://schemas.microsoft.com/office/drawing/2014/main" id="{D39B1CC9-D014-4ADB-A4C6-1F97B96B1E43}"/>
              </a:ext>
            </a:extLst>
          </p:cNvPr>
          <p:cNvPicPr>
            <a:picLocks noChangeAspect="1"/>
          </p:cNvPicPr>
          <p:nvPr/>
        </p:nvPicPr>
        <p:blipFill rotWithShape="1">
          <a:blip r:embed="rId2">
            <a:extLst>
              <a:ext uri="{28A0092B-C50C-407E-A947-70E740481C1C}">
                <a14:useLocalDpi xmlns:a14="http://schemas.microsoft.com/office/drawing/2010/main" val="0"/>
              </a:ext>
            </a:extLst>
          </a:blip>
          <a:srcRect l="4113" r="23421" b="-3"/>
          <a:stretch/>
        </p:blipFill>
        <p:spPr>
          <a:xfrm>
            <a:off x="7689829" y="10"/>
            <a:ext cx="4502173" cy="3448209"/>
          </a:xfrm>
          <a:custGeom>
            <a:avLst/>
            <a:gdLst/>
            <a:ahLst/>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pic>
        <p:nvPicPr>
          <p:cNvPr id="9" name="Picture 8" descr="A group of people posing for a photo&#10;&#10;Description automatically generated with medium confidence">
            <a:extLst>
              <a:ext uri="{FF2B5EF4-FFF2-40B4-BE49-F238E27FC236}">
                <a16:creationId xmlns:a16="http://schemas.microsoft.com/office/drawing/2014/main" id="{0C1E7D7D-3354-4017-AEEE-168FCFFE196C}"/>
              </a:ext>
            </a:extLst>
          </p:cNvPr>
          <p:cNvPicPr>
            <a:picLocks noChangeAspect="1"/>
          </p:cNvPicPr>
          <p:nvPr/>
        </p:nvPicPr>
        <p:blipFill rotWithShape="1">
          <a:blip r:embed="rId3">
            <a:extLst>
              <a:ext uri="{28A0092B-C50C-407E-A947-70E740481C1C}">
                <a14:useLocalDpi xmlns:a14="http://schemas.microsoft.com/office/drawing/2010/main" val="0"/>
              </a:ext>
            </a:extLst>
          </a:blip>
          <a:srcRect l="1870" r="10572" b="-2"/>
          <a:stretch/>
        </p:blipFill>
        <p:spPr>
          <a:xfrm>
            <a:off x="8164670" y="3448219"/>
            <a:ext cx="3812476" cy="3091544"/>
          </a:xfrm>
          <a:custGeom>
            <a:avLst/>
            <a:gdLst/>
            <a:ahLst/>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Tree>
    <p:extLst>
      <p:ext uri="{BB962C8B-B14F-4D97-AF65-F5344CB8AC3E}">
        <p14:creationId xmlns:p14="http://schemas.microsoft.com/office/powerpoint/2010/main" val="288895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holding signs&#10;&#10;Description automatically generated with low confidence">
            <a:extLst>
              <a:ext uri="{FF2B5EF4-FFF2-40B4-BE49-F238E27FC236}">
                <a16:creationId xmlns:a16="http://schemas.microsoft.com/office/drawing/2014/main" id="{948BD482-CC2E-4F4B-B5CD-D890EC4D0AE8}"/>
              </a:ext>
            </a:extLst>
          </p:cNvPr>
          <p:cNvPicPr>
            <a:picLocks noChangeAspect="1"/>
          </p:cNvPicPr>
          <p:nvPr/>
        </p:nvPicPr>
        <p:blipFill rotWithShape="1">
          <a:blip r:embed="rId2">
            <a:extLst>
              <a:ext uri="{28A0092B-C50C-407E-A947-70E740481C1C}">
                <a14:useLocalDpi xmlns:a14="http://schemas.microsoft.com/office/drawing/2010/main" val="0"/>
              </a:ext>
            </a:extLst>
          </a:blip>
          <a:srcRect l="18270" r="23569" b="1"/>
          <a:stretch/>
        </p:blipFill>
        <p:spPr>
          <a:xfrm>
            <a:off x="4484914" y="1009650"/>
            <a:ext cx="7707086" cy="5848350"/>
          </a:xfrm>
          <a:prstGeom prst="rect">
            <a:avLst/>
          </a:prstGeom>
        </p:spPr>
      </p:pic>
      <p:sp>
        <p:nvSpPr>
          <p:cNvPr id="2" name="Title 1">
            <a:extLst>
              <a:ext uri="{FF2B5EF4-FFF2-40B4-BE49-F238E27FC236}">
                <a16:creationId xmlns:a16="http://schemas.microsoft.com/office/drawing/2014/main" id="{1BCA0705-DA3F-44E6-B2A8-81589FE34637}"/>
              </a:ext>
            </a:extLst>
          </p:cNvPr>
          <p:cNvSpPr>
            <a:spLocks noGrp="1"/>
          </p:cNvSpPr>
          <p:nvPr>
            <p:ph type="title"/>
          </p:nvPr>
        </p:nvSpPr>
        <p:spPr>
          <a:xfrm>
            <a:off x="304801" y="107950"/>
            <a:ext cx="4131128" cy="1899912"/>
          </a:xfrm>
        </p:spPr>
        <p:txBody>
          <a:bodyPr vert="horz" lIns="91440" tIns="45720" rIns="91440" bIns="45720" rtlCol="0" anchor="ctr">
            <a:normAutofit/>
          </a:bodyPr>
          <a:lstStyle/>
          <a:p>
            <a:r>
              <a:rPr lang="en-US" b="1" dirty="0">
                <a:solidFill>
                  <a:schemeClr val="tx1"/>
                </a:solidFill>
                <a:latin typeface="+mj-lt"/>
              </a:rPr>
              <a:t>3. CWP PARTNERSHIP</a:t>
            </a:r>
            <a:br>
              <a:rPr lang="en-US" b="1" dirty="0">
                <a:solidFill>
                  <a:schemeClr val="tx1"/>
                </a:solidFill>
                <a:latin typeface="+mj-lt"/>
              </a:rPr>
            </a:br>
            <a:r>
              <a:rPr lang="en-US" b="1" dirty="0">
                <a:solidFill>
                  <a:schemeClr val="tx1"/>
                </a:solidFill>
                <a:latin typeface="+mj-lt"/>
              </a:rPr>
              <a:t>    WITH COUNT</a:t>
            </a:r>
          </a:p>
        </p:txBody>
      </p:sp>
      <p:sp>
        <p:nvSpPr>
          <p:cNvPr id="9" name="Content Placeholder 8">
            <a:extLst>
              <a:ext uri="{FF2B5EF4-FFF2-40B4-BE49-F238E27FC236}">
                <a16:creationId xmlns:a16="http://schemas.microsoft.com/office/drawing/2014/main" id="{96FEF04E-6E05-4FA8-BA54-63ED23E10911}"/>
              </a:ext>
            </a:extLst>
          </p:cNvPr>
          <p:cNvSpPr>
            <a:spLocks noGrp="1"/>
          </p:cNvSpPr>
          <p:nvPr>
            <p:ph sz="half" idx="2"/>
          </p:nvPr>
        </p:nvSpPr>
        <p:spPr>
          <a:xfrm>
            <a:off x="566057" y="1994808"/>
            <a:ext cx="3608615" cy="2762250"/>
          </a:xfrm>
        </p:spPr>
        <p:txBody>
          <a:bodyPr vert="horz" lIns="91440" tIns="45720" rIns="91440" bIns="45720" rtlCol="0">
            <a:normAutofit fontScale="92500" lnSpcReduction="20000"/>
          </a:bodyPr>
          <a:lstStyle/>
          <a:p>
            <a:pPr algn="just"/>
            <a:r>
              <a:rPr lang="en-US" dirty="0">
                <a:effectLst/>
                <a:latin typeface="Arial" panose="020B0604020202020204" pitchFamily="34" charset="0"/>
                <a:ea typeface="Calibri" panose="020F0502020204030204" pitchFamily="34" charset="0"/>
              </a:rPr>
              <a:t>The partnership with COUNT provided training to 60 CWP participants with matric. The training was done through a collaboration with UNISA and it was on </a:t>
            </a:r>
            <a:r>
              <a:rPr lang="en-US" dirty="0" err="1">
                <a:effectLst/>
                <a:latin typeface="Arial" panose="020B0604020202020204" pitchFamily="34" charset="0"/>
                <a:ea typeface="Calibri" panose="020F0502020204030204" pitchFamily="34" charset="0"/>
              </a:rPr>
              <a:t>Maths</a:t>
            </a:r>
            <a:r>
              <a:rPr lang="en-US" dirty="0">
                <a:effectLst/>
                <a:latin typeface="Arial" panose="020B0604020202020204" pitchFamily="34" charset="0"/>
                <a:ea typeface="Calibri" panose="020F0502020204030204" pitchFamily="34" charset="0"/>
              </a:rPr>
              <a:t> literacy.  </a:t>
            </a:r>
          </a:p>
          <a:p>
            <a:pPr algn="just"/>
            <a:r>
              <a:rPr lang="en-US" dirty="0">
                <a:effectLst/>
                <a:latin typeface="Arial" panose="020B0604020202020204" pitchFamily="34" charset="0"/>
                <a:ea typeface="Calibri" panose="020F0502020204030204" pitchFamily="34" charset="0"/>
              </a:rPr>
              <a:t>The CWP participants graduated and are  placed at schools in </a:t>
            </a:r>
            <a:r>
              <a:rPr lang="en-US" dirty="0" err="1">
                <a:effectLst/>
                <a:latin typeface="Arial" panose="020B0604020202020204" pitchFamily="34" charset="0"/>
                <a:ea typeface="Calibri" panose="020F0502020204030204" pitchFamily="34" charset="0"/>
              </a:rPr>
              <a:t>Ixobo</a:t>
            </a:r>
            <a:r>
              <a:rPr lang="en-US" dirty="0">
                <a:effectLst/>
                <a:latin typeface="Arial" panose="020B0604020202020204" pitchFamily="34" charset="0"/>
                <a:ea typeface="Calibri" panose="020F0502020204030204" pitchFamily="34" charset="0"/>
              </a:rPr>
              <a:t>, KZN as  assistant teachers. CWP officials attended the graduation.</a:t>
            </a:r>
            <a:endParaRPr lang="en-US" sz="2400" dirty="0"/>
          </a:p>
        </p:txBody>
      </p:sp>
    </p:spTree>
    <p:extLst>
      <p:ext uri="{BB962C8B-B14F-4D97-AF65-F5344CB8AC3E}">
        <p14:creationId xmlns:p14="http://schemas.microsoft.com/office/powerpoint/2010/main" val="631136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text&#10;&#10;Description automatically generated">
            <a:extLst>
              <a:ext uri="{FF2B5EF4-FFF2-40B4-BE49-F238E27FC236}">
                <a16:creationId xmlns:a16="http://schemas.microsoft.com/office/drawing/2014/main" id="{78CEA392-8BBF-49C1-BF34-41014028F0AD}"/>
              </a:ext>
            </a:extLst>
          </p:cNvPr>
          <p:cNvPicPr>
            <a:picLocks noChangeAspect="1"/>
          </p:cNvPicPr>
          <p:nvPr/>
        </p:nvPicPr>
        <p:blipFill rotWithShape="1">
          <a:blip r:embed="rId2">
            <a:extLst>
              <a:ext uri="{28A0092B-C50C-407E-A947-70E740481C1C}">
                <a14:useLocalDpi xmlns:a14="http://schemas.microsoft.com/office/drawing/2010/main" val="0"/>
              </a:ext>
            </a:extLst>
          </a:blip>
          <a:srcRect l="5679" r="20021" b="-4"/>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5" name="Content Placeholder 4" descr="A group of people posing for a photo&#10;&#10;Description automatically generated">
            <a:extLst>
              <a:ext uri="{FF2B5EF4-FFF2-40B4-BE49-F238E27FC236}">
                <a16:creationId xmlns:a16="http://schemas.microsoft.com/office/drawing/2014/main" id="{75CBAE2E-D436-4282-AADF-2D8107E60AED}"/>
              </a:ext>
            </a:extLst>
          </p:cNvPr>
          <p:cNvPicPr>
            <a:picLocks noChangeAspect="1"/>
          </p:cNvPicPr>
          <p:nvPr/>
        </p:nvPicPr>
        <p:blipFill rotWithShape="1">
          <a:blip r:embed="rId3">
            <a:extLst>
              <a:ext uri="{28A0092B-C50C-407E-A947-70E740481C1C}">
                <a14:useLocalDpi xmlns:a14="http://schemas.microsoft.com/office/drawing/2010/main" val="0"/>
              </a:ext>
            </a:extLst>
          </a:blip>
          <a:srcRect r="17067" b="-4"/>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10" name="Content Placeholder 9" descr="A group of people in a room&#10;&#10;Description automatically generated with low confidence">
            <a:extLst>
              <a:ext uri="{FF2B5EF4-FFF2-40B4-BE49-F238E27FC236}">
                <a16:creationId xmlns:a16="http://schemas.microsoft.com/office/drawing/2014/main" id="{2CE18B03-56FD-462A-8492-D2BF2592F33C}"/>
              </a:ext>
            </a:extLst>
          </p:cNvPr>
          <p:cNvPicPr>
            <a:picLocks noChangeAspect="1"/>
          </p:cNvPicPr>
          <p:nvPr/>
        </p:nvPicPr>
        <p:blipFill rotWithShape="1">
          <a:blip r:embed="rId4">
            <a:extLst>
              <a:ext uri="{28A0092B-C50C-407E-A947-70E740481C1C}">
                <a14:useLocalDpi xmlns:a14="http://schemas.microsoft.com/office/drawing/2010/main" val="0"/>
              </a:ext>
            </a:extLst>
          </a:blip>
          <a:srcRect t="2775" r="-1" b="24397"/>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p:nvSpPr>
          <p:cNvPr id="2" name="Title 1">
            <a:extLst>
              <a:ext uri="{FF2B5EF4-FFF2-40B4-BE49-F238E27FC236}">
                <a16:creationId xmlns:a16="http://schemas.microsoft.com/office/drawing/2014/main" id="{3398F334-201D-4DD5-8C8B-D3A6BC25346D}"/>
              </a:ext>
            </a:extLst>
          </p:cNvPr>
          <p:cNvSpPr>
            <a:spLocks noGrp="1"/>
          </p:cNvSpPr>
          <p:nvPr>
            <p:ph type="title"/>
          </p:nvPr>
        </p:nvSpPr>
        <p:spPr>
          <a:xfrm>
            <a:off x="448056" y="685800"/>
            <a:ext cx="4922338" cy="1325563"/>
          </a:xfrm>
        </p:spPr>
        <p:txBody>
          <a:bodyPr vert="horz" lIns="91440" tIns="45720" rIns="91440" bIns="45720" rtlCol="0" anchor="ctr">
            <a:normAutofit/>
          </a:bodyPr>
          <a:lstStyle/>
          <a:p>
            <a:r>
              <a:rPr lang="en-US" b="1" kern="1200" dirty="0">
                <a:solidFill>
                  <a:schemeClr val="tx1"/>
                </a:solidFill>
                <a:latin typeface="+mj-lt"/>
                <a:ea typeface="+mj-ea"/>
                <a:cs typeface="+mj-cs"/>
              </a:rPr>
              <a:t>4.PARTNERSHIP WITH HWSETA </a:t>
            </a:r>
          </a:p>
        </p:txBody>
      </p:sp>
      <p:sp>
        <p:nvSpPr>
          <p:cNvPr id="27" name="Content Placeholder 26">
            <a:extLst>
              <a:ext uri="{FF2B5EF4-FFF2-40B4-BE49-F238E27FC236}">
                <a16:creationId xmlns:a16="http://schemas.microsoft.com/office/drawing/2014/main" id="{CE1296FC-F646-4329-85D9-4432F3193AEA}"/>
              </a:ext>
            </a:extLst>
          </p:cNvPr>
          <p:cNvSpPr>
            <a:spLocks noGrp="1"/>
          </p:cNvSpPr>
          <p:nvPr>
            <p:ph sz="half" idx="2"/>
          </p:nvPr>
        </p:nvSpPr>
        <p:spPr>
          <a:xfrm>
            <a:off x="448056" y="2514600"/>
            <a:ext cx="4922338" cy="2496312"/>
          </a:xfrm>
        </p:spPr>
        <p:txBody>
          <a:bodyPr vert="horz" lIns="91440" tIns="45720" rIns="91440" bIns="45720" rtlCol="0">
            <a:normAutofit/>
          </a:bodyPr>
          <a:lstStyle/>
          <a:p>
            <a:pPr algn="just"/>
            <a:r>
              <a:rPr lang="en-US" dirty="0">
                <a:effectLst/>
                <a:latin typeface="Arial" panose="020B0604020202020204" pitchFamily="34" charset="0"/>
                <a:ea typeface="Calibri" panose="020F0502020204030204" pitchFamily="34" charset="0"/>
              </a:rPr>
              <a:t>49 CWP participants graduated on Home Based Care (HBC) accredited training through a partnership with HWSETA. </a:t>
            </a:r>
          </a:p>
          <a:p>
            <a:pPr algn="just"/>
            <a:r>
              <a:rPr lang="en-US" dirty="0">
                <a:effectLst/>
                <a:latin typeface="Arial" panose="020B0604020202020204" pitchFamily="34" charset="0"/>
                <a:ea typeface="Calibri" panose="020F0502020204030204" pitchFamily="34" charset="0"/>
              </a:rPr>
              <a:t>The participants are able to register their own NPOs and to start their own HBC facilities. </a:t>
            </a:r>
            <a:endParaRPr lang="en-US" dirty="0"/>
          </a:p>
        </p:txBody>
      </p:sp>
    </p:spTree>
    <p:extLst>
      <p:ext uri="{BB962C8B-B14F-4D97-AF65-F5344CB8AC3E}">
        <p14:creationId xmlns:p14="http://schemas.microsoft.com/office/powerpoint/2010/main" val="3131742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90B03-25CE-4362-8809-C2DCC1CF4D3E}"/>
              </a:ext>
            </a:extLst>
          </p:cNvPr>
          <p:cNvSpPr>
            <a:spLocks noGrp="1"/>
          </p:cNvSpPr>
          <p:nvPr>
            <p:ph type="title"/>
          </p:nvPr>
        </p:nvSpPr>
        <p:spPr>
          <a:xfrm>
            <a:off x="731520" y="173460"/>
            <a:ext cx="10753344" cy="409925"/>
          </a:xfrm>
        </p:spPr>
        <p:txBody>
          <a:bodyPr vert="horz" lIns="91440" tIns="45720" rIns="91440" bIns="45720" rtlCol="0">
            <a:normAutofit/>
          </a:bodyPr>
          <a:lstStyle/>
          <a:p>
            <a:pPr algn="l"/>
            <a:r>
              <a:rPr lang="en-US" sz="2200" b="1" dirty="0"/>
              <a:t>5. CWP PARTNERSHIP WITH LGSETA</a:t>
            </a:r>
          </a:p>
        </p:txBody>
      </p:sp>
      <p:pic>
        <p:nvPicPr>
          <p:cNvPr id="4" name="Content Placeholder 3">
            <a:extLst>
              <a:ext uri="{FF2B5EF4-FFF2-40B4-BE49-F238E27FC236}">
                <a16:creationId xmlns:a16="http://schemas.microsoft.com/office/drawing/2014/main" id="{CDC884D3-2851-45B6-B11C-F0CA40159DB8}"/>
              </a:ext>
            </a:extLst>
          </p:cNvPr>
          <p:cNvPicPr>
            <a:picLocks noGrp="1"/>
          </p:cNvPicPr>
          <p:nvPr>
            <p:ph sz="half" idx="2"/>
          </p:nvPr>
        </p:nvPicPr>
        <p:blipFill rotWithShape="1">
          <a:blip r:embed="rId2" cstate="print">
            <a:extLst>
              <a:ext uri="{28A0092B-C50C-407E-A947-70E740481C1C}">
                <a14:useLocalDpi xmlns:a14="http://schemas.microsoft.com/office/drawing/2010/main" val="0"/>
              </a:ext>
            </a:extLst>
          </a:blip>
          <a:srcRect t="33947" r="-1" b="18215"/>
          <a:stretch/>
        </p:blipFill>
        <p:spPr bwMode="auto">
          <a:xfrm>
            <a:off x="731520" y="1924050"/>
            <a:ext cx="10753344" cy="4118437"/>
          </a:xfrm>
          <a:prstGeom prst="rect">
            <a:avLst/>
          </a:prstGeom>
          <a:noFill/>
        </p:spPr>
      </p:pic>
      <p:sp>
        <p:nvSpPr>
          <p:cNvPr id="11" name="Content Placeholder 3">
            <a:extLst>
              <a:ext uri="{FF2B5EF4-FFF2-40B4-BE49-F238E27FC236}">
                <a16:creationId xmlns:a16="http://schemas.microsoft.com/office/drawing/2014/main" id="{BF564F9C-BA62-4DB0-9308-2E318F9CA85E}"/>
              </a:ext>
            </a:extLst>
          </p:cNvPr>
          <p:cNvSpPr>
            <a:spLocks noGrp="1"/>
          </p:cNvSpPr>
          <p:nvPr>
            <p:ph sz="half" idx="10"/>
          </p:nvPr>
        </p:nvSpPr>
        <p:spPr>
          <a:xfrm>
            <a:off x="731520" y="930587"/>
            <a:ext cx="10753344" cy="1088713"/>
          </a:xfrm>
        </p:spPr>
        <p:txBody>
          <a:bodyPr/>
          <a:lstStyle/>
          <a:p>
            <a:pPr marL="228600" lvl="1" algn="just"/>
            <a:r>
              <a:rPr lang="en-US" dirty="0"/>
              <a:t>The partnership with LGSETA and EPWP provided training to </a:t>
            </a:r>
            <a:r>
              <a:rPr lang="en-US" dirty="0">
                <a:effectLst/>
              </a:rPr>
              <a:t>55 CWP participants in </a:t>
            </a:r>
            <a:r>
              <a:rPr lang="en-US" dirty="0" err="1">
                <a:effectLst/>
              </a:rPr>
              <a:t>Mahikeng</a:t>
            </a:r>
            <a:r>
              <a:rPr lang="en-US" dirty="0">
                <a:effectLst/>
              </a:rPr>
              <a:t> (NW). </a:t>
            </a:r>
          </a:p>
          <a:p>
            <a:pPr marL="228600" lvl="1" algn="just"/>
            <a:r>
              <a:rPr lang="en-US" dirty="0">
                <a:effectLst/>
              </a:rPr>
              <a:t>The accredited training was on Environmental Practice NQF Level 2. This qualification will help them to start their own businesses to turn Waste into Wealth.</a:t>
            </a:r>
            <a:endParaRPr lang="en-US" b="1" dirty="0"/>
          </a:p>
          <a:p>
            <a:endParaRPr lang="en-US" dirty="0"/>
          </a:p>
        </p:txBody>
      </p:sp>
    </p:spTree>
    <p:extLst>
      <p:ext uri="{BB962C8B-B14F-4D97-AF65-F5344CB8AC3E}">
        <p14:creationId xmlns:p14="http://schemas.microsoft.com/office/powerpoint/2010/main" val="3159135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828D-EBA7-4601-867B-9AFB95900CA1}"/>
              </a:ext>
            </a:extLst>
          </p:cNvPr>
          <p:cNvSpPr>
            <a:spLocks noGrp="1"/>
          </p:cNvSpPr>
          <p:nvPr>
            <p:ph type="title"/>
          </p:nvPr>
        </p:nvSpPr>
        <p:spPr>
          <a:xfrm>
            <a:off x="619760" y="764373"/>
            <a:ext cx="5476240" cy="1293028"/>
          </a:xfrm>
        </p:spPr>
        <p:txBody>
          <a:bodyPr vert="horz" lIns="91440" tIns="45720" rIns="91440" bIns="45720" rtlCol="0" anchor="ctr">
            <a:noAutofit/>
          </a:bodyPr>
          <a:lstStyle/>
          <a:p>
            <a:r>
              <a:rPr lang="en-US" b="1" dirty="0">
                <a:solidFill>
                  <a:schemeClr val="tx1"/>
                </a:solidFill>
                <a:latin typeface="+mj-lt"/>
              </a:rPr>
              <a:t>6</a:t>
            </a:r>
            <a:r>
              <a:rPr lang="en-US" b="1" kern="1200" dirty="0">
                <a:solidFill>
                  <a:schemeClr val="tx1"/>
                </a:solidFill>
                <a:latin typeface="+mj-lt"/>
                <a:ea typeface="+mj-ea"/>
                <a:cs typeface="+mj-cs"/>
              </a:rPr>
              <a:t>. CWP PARTNERSHIP TO provide COVID19 support</a:t>
            </a:r>
          </a:p>
        </p:txBody>
      </p:sp>
      <p:sp>
        <p:nvSpPr>
          <p:cNvPr id="3" name="Content Placeholder 2">
            <a:extLst>
              <a:ext uri="{FF2B5EF4-FFF2-40B4-BE49-F238E27FC236}">
                <a16:creationId xmlns:a16="http://schemas.microsoft.com/office/drawing/2014/main" id="{CA57634A-989D-43EA-9FDA-48382BDABFF4}"/>
              </a:ext>
            </a:extLst>
          </p:cNvPr>
          <p:cNvSpPr>
            <a:spLocks noGrp="1"/>
          </p:cNvSpPr>
          <p:nvPr>
            <p:ph sz="half" idx="2"/>
          </p:nvPr>
        </p:nvSpPr>
        <p:spPr>
          <a:xfrm>
            <a:off x="619760" y="2194560"/>
            <a:ext cx="5476240" cy="4024125"/>
          </a:xfrm>
        </p:spPr>
        <p:txBody>
          <a:bodyPr vert="horz" lIns="91440" tIns="45720" rIns="91440" bIns="45720" rtlCol="0">
            <a:normAutofit lnSpcReduction="10000"/>
          </a:bodyPr>
          <a:lstStyle/>
          <a:p>
            <a:pPr algn="just"/>
            <a:r>
              <a:rPr lang="en-US" sz="1700" dirty="0">
                <a:effectLst/>
              </a:rPr>
              <a:t>The partnership was established with </a:t>
            </a:r>
            <a:r>
              <a:rPr lang="en-US" sz="1700" dirty="0" err="1">
                <a:effectLst/>
              </a:rPr>
              <a:t>Dzunisani</a:t>
            </a:r>
            <a:r>
              <a:rPr lang="en-US" sz="1700" dirty="0">
                <a:effectLst/>
              </a:rPr>
              <a:t> Consultant to provide COVID19 support to vulnerable households, </a:t>
            </a:r>
            <a:r>
              <a:rPr lang="en-US" sz="1700" b="1" dirty="0">
                <a:effectLst/>
              </a:rPr>
              <a:t>schools, old age homes and CWP participants </a:t>
            </a:r>
            <a:r>
              <a:rPr lang="en-US" sz="1700" dirty="0">
                <a:effectLst/>
              </a:rPr>
              <a:t>who could not afford to buy masks. </a:t>
            </a:r>
          </a:p>
          <a:p>
            <a:pPr algn="just"/>
            <a:r>
              <a:rPr lang="en-US" sz="1700" dirty="0">
                <a:effectLst/>
              </a:rPr>
              <a:t>Training and technical support has been provided by the partner to CWP participants on how to manufacture cloth masks in 17 identified CWP sewing centers in Limpopo. </a:t>
            </a:r>
          </a:p>
          <a:p>
            <a:pPr algn="just"/>
            <a:r>
              <a:rPr lang="en-US" sz="1700" dirty="0">
                <a:effectLst/>
              </a:rPr>
              <a:t>173 CWP participants were trained. The donation consisted of one 50 meters roll per group to the value of R32 950 for all 17 groups. </a:t>
            </a:r>
          </a:p>
          <a:p>
            <a:pPr algn="just"/>
            <a:r>
              <a:rPr lang="en-US" sz="1700" dirty="0">
                <a:effectLst/>
              </a:rPr>
              <a:t>A total of 32 300 masks were sown. </a:t>
            </a:r>
            <a:r>
              <a:rPr lang="en-US" sz="1700" dirty="0"/>
              <a:t>Uniform was also sewed and donated to Primary and High School. </a:t>
            </a:r>
            <a:r>
              <a:rPr lang="en-US" sz="1700" dirty="0">
                <a:effectLst/>
              </a:rPr>
              <a:t>50% of the masks were donated and 50% were sold by CWP cooperatives to stimulate the local economy.</a:t>
            </a:r>
          </a:p>
          <a:p>
            <a:endParaRPr lang="en-US" sz="1700" dirty="0">
              <a:effectLst/>
            </a:endParaRPr>
          </a:p>
          <a:p>
            <a:pPr marL="114300"/>
            <a:endParaRPr lang="en-US" sz="1700" dirty="0">
              <a:effectLst/>
            </a:endParaRPr>
          </a:p>
          <a:p>
            <a:pPr marL="0"/>
            <a:endParaRPr lang="en-US" sz="1700" dirty="0"/>
          </a:p>
          <a:p>
            <a:pPr marL="0"/>
            <a:endParaRPr lang="en-US" sz="1700" dirty="0"/>
          </a:p>
          <a:p>
            <a:pPr marL="457200"/>
            <a:endParaRPr lang="en-US" sz="1700" dirty="0"/>
          </a:p>
          <a:p>
            <a:pPr marL="457200"/>
            <a:endParaRPr lang="en-US" sz="1700" dirty="0"/>
          </a:p>
          <a:p>
            <a:pPr marL="0"/>
            <a:endParaRPr lang="en-US" sz="1700" dirty="0"/>
          </a:p>
        </p:txBody>
      </p:sp>
      <p:pic>
        <p:nvPicPr>
          <p:cNvPr id="5" name="Picture 4">
            <a:extLst>
              <a:ext uri="{FF2B5EF4-FFF2-40B4-BE49-F238E27FC236}">
                <a16:creationId xmlns:a16="http://schemas.microsoft.com/office/drawing/2014/main" id="{EF1BDCC9-0C97-47A6-B76C-8FAAEDA57E7E}"/>
              </a:ext>
            </a:extLst>
          </p:cNvPr>
          <p:cNvPicPr/>
          <p:nvPr/>
        </p:nvPicPr>
        <p:blipFill rotWithShape="1">
          <a:blip r:embed="rId2" cstate="print">
            <a:extLst>
              <a:ext uri="{28A0092B-C50C-407E-A947-70E740481C1C}">
                <a14:useLocalDpi xmlns:a14="http://schemas.microsoft.com/office/drawing/2010/main" val="0"/>
              </a:ext>
            </a:extLst>
          </a:blip>
          <a:srcRect t="813" r="4" b="8977"/>
          <a:stretch/>
        </p:blipFill>
        <p:spPr bwMode="auto">
          <a:xfrm>
            <a:off x="6417733" y="10"/>
            <a:ext cx="3270176" cy="3933487"/>
          </a:xfrm>
          <a:prstGeom prst="rect">
            <a:avLst/>
          </a:prstGeom>
          <a:noFill/>
        </p:spPr>
      </p:pic>
      <p:pic>
        <p:nvPicPr>
          <p:cNvPr id="7" name="Picture 6">
            <a:extLst>
              <a:ext uri="{FF2B5EF4-FFF2-40B4-BE49-F238E27FC236}">
                <a16:creationId xmlns:a16="http://schemas.microsoft.com/office/drawing/2014/main" id="{E170AA5C-CC46-4FC0-ABC4-29373D9F073A}"/>
              </a:ext>
            </a:extLst>
          </p:cNvPr>
          <p:cNvPicPr>
            <a:picLocks noChangeAspect="1"/>
          </p:cNvPicPr>
          <p:nvPr/>
        </p:nvPicPr>
        <p:blipFill rotWithShape="1">
          <a:blip r:embed="rId3">
            <a:extLst>
              <a:ext uri="{28A0092B-C50C-407E-A947-70E740481C1C}">
                <a14:useLocalDpi xmlns:a14="http://schemas.microsoft.com/office/drawing/2010/main" val="0"/>
              </a:ext>
            </a:extLst>
          </a:blip>
          <a:srcRect t="18314" r="3" b="3"/>
          <a:stretch/>
        </p:blipFill>
        <p:spPr>
          <a:xfrm rot="5400000">
            <a:off x="9020339" y="761835"/>
            <a:ext cx="3933496" cy="2409826"/>
          </a:xfrm>
          <a:prstGeom prst="rect">
            <a:avLst/>
          </a:prstGeom>
        </p:spPr>
      </p:pic>
      <p:pic>
        <p:nvPicPr>
          <p:cNvPr id="4" name="Picture 3">
            <a:extLst>
              <a:ext uri="{FF2B5EF4-FFF2-40B4-BE49-F238E27FC236}">
                <a16:creationId xmlns:a16="http://schemas.microsoft.com/office/drawing/2014/main" id="{B1B8E5FA-AC6A-4F2A-812D-045FEFDD053B}"/>
              </a:ext>
            </a:extLst>
          </p:cNvPr>
          <p:cNvPicPr/>
          <p:nvPr/>
        </p:nvPicPr>
        <p:blipFill rotWithShape="1">
          <a:blip r:embed="rId4" r:link="rId5">
            <a:extLst>
              <a:ext uri="{28A0092B-C50C-407E-A947-70E740481C1C}">
                <a14:useLocalDpi xmlns:a14="http://schemas.microsoft.com/office/drawing/2010/main" val="0"/>
              </a:ext>
            </a:extLst>
          </a:blip>
          <a:srcRect l="1330" r="-2" b="-2"/>
          <a:stretch>
            <a:fillRect/>
          </a:stretch>
        </p:blipFill>
        <p:spPr bwMode="auto">
          <a:xfrm>
            <a:off x="6417734" y="4019724"/>
            <a:ext cx="5774266" cy="2838276"/>
          </a:xfrm>
          <a:prstGeom prst="rect">
            <a:avLst/>
          </a:prstGeom>
          <a:noFill/>
        </p:spPr>
      </p:pic>
    </p:spTree>
    <p:extLst>
      <p:ext uri="{BB962C8B-B14F-4D97-AF65-F5344CB8AC3E}">
        <p14:creationId xmlns:p14="http://schemas.microsoft.com/office/powerpoint/2010/main" val="1254733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828D-EBA7-4601-867B-9AFB95900CA1}"/>
              </a:ext>
            </a:extLst>
          </p:cNvPr>
          <p:cNvSpPr>
            <a:spLocks noGrp="1"/>
          </p:cNvSpPr>
          <p:nvPr>
            <p:ph type="title"/>
          </p:nvPr>
        </p:nvSpPr>
        <p:spPr>
          <a:xfrm>
            <a:off x="533149" y="436360"/>
            <a:ext cx="3404369" cy="2244634"/>
          </a:xfrm>
        </p:spPr>
        <p:txBody>
          <a:bodyPr vert="horz" lIns="91440" tIns="45720" rIns="91440" bIns="45720" rtlCol="0" anchor="ctr">
            <a:normAutofit/>
          </a:bodyPr>
          <a:lstStyle/>
          <a:p>
            <a:pPr algn="ctr"/>
            <a:r>
              <a:rPr lang="en-US" sz="2800" b="1" kern="1200" dirty="0">
                <a:solidFill>
                  <a:schemeClr val="tx1"/>
                </a:solidFill>
                <a:latin typeface="+mj-lt"/>
                <a:ea typeface="+mj-ea"/>
                <a:cs typeface="+mj-cs"/>
              </a:rPr>
              <a:t>CWP Partnerships to support enterprise development</a:t>
            </a:r>
          </a:p>
        </p:txBody>
      </p:sp>
      <p:pic>
        <p:nvPicPr>
          <p:cNvPr id="4" name="Picture 3">
            <a:extLst>
              <a:ext uri="{FF2B5EF4-FFF2-40B4-BE49-F238E27FC236}">
                <a16:creationId xmlns:a16="http://schemas.microsoft.com/office/drawing/2014/main" id="{CD6EC9A4-5275-42D7-8AB5-A497DF6075F5}"/>
              </a:ext>
            </a:extLst>
          </p:cNvPr>
          <p:cNvPicPr/>
          <p:nvPr/>
        </p:nvPicPr>
        <p:blipFill rotWithShape="1">
          <a:blip r:embed="rId2" cstate="print">
            <a:extLst>
              <a:ext uri="{28A0092B-C50C-407E-A947-70E740481C1C}">
                <a14:useLocalDpi xmlns:a14="http://schemas.microsoft.com/office/drawing/2010/main" val="0"/>
              </a:ext>
            </a:extLst>
          </a:blip>
          <a:srcRect r="22794" b="1"/>
          <a:stretch/>
        </p:blipFill>
        <p:spPr bwMode="auto">
          <a:xfrm rot="5400000">
            <a:off x="322168" y="2862680"/>
            <a:ext cx="3673153" cy="4317491"/>
          </a:xfrm>
          <a:prstGeom prst="rect">
            <a:avLst/>
          </a:prstGeom>
          <a:noFill/>
        </p:spPr>
      </p:pic>
      <p:sp>
        <p:nvSpPr>
          <p:cNvPr id="3" name="Content Placeholder 2">
            <a:extLst>
              <a:ext uri="{FF2B5EF4-FFF2-40B4-BE49-F238E27FC236}">
                <a16:creationId xmlns:a16="http://schemas.microsoft.com/office/drawing/2014/main" id="{CA57634A-989D-43EA-9FDA-48382BDABFF4}"/>
              </a:ext>
            </a:extLst>
          </p:cNvPr>
          <p:cNvSpPr>
            <a:spLocks noGrp="1"/>
          </p:cNvSpPr>
          <p:nvPr>
            <p:ph sz="half" idx="2"/>
          </p:nvPr>
        </p:nvSpPr>
        <p:spPr>
          <a:xfrm>
            <a:off x="4572000" y="397565"/>
            <a:ext cx="4109357" cy="5715383"/>
          </a:xfrm>
        </p:spPr>
        <p:txBody>
          <a:bodyPr vert="horz" lIns="91440" tIns="45720" rIns="91440" bIns="45720" rtlCol="0" anchor="ctr">
            <a:normAutofit fontScale="85000" lnSpcReduction="10000"/>
          </a:bodyPr>
          <a:lstStyle/>
          <a:p>
            <a:pPr marL="0"/>
            <a:endParaRPr lang="en-US" sz="1400" b="1" i="0" u="none" strike="noStrike" baseline="0" dirty="0"/>
          </a:p>
          <a:p>
            <a:pPr marL="0"/>
            <a:endParaRPr lang="en-US" sz="1400" b="1" dirty="0"/>
          </a:p>
          <a:p>
            <a:pPr marL="0"/>
            <a:endParaRPr lang="en-US" sz="1400" b="1" i="0" u="none" strike="noStrike" baseline="0" dirty="0"/>
          </a:p>
          <a:p>
            <a:pPr marL="0" indent="0">
              <a:buNone/>
            </a:pPr>
            <a:r>
              <a:rPr lang="en-US" sz="1400" b="1" i="0" u="none" strike="noStrike" baseline="0" dirty="0"/>
              <a:t>10 . Partnerships with Enterprise Development unit in</a:t>
            </a:r>
          </a:p>
          <a:p>
            <a:pPr marL="0" indent="0">
              <a:buNone/>
            </a:pPr>
            <a:r>
              <a:rPr lang="en-US" sz="1400" b="1" dirty="0"/>
              <a:t>     </a:t>
            </a:r>
            <a:r>
              <a:rPr lang="en-US" sz="1400" b="1" i="0" u="none" strike="noStrike" baseline="0" dirty="0"/>
              <a:t> DPW </a:t>
            </a:r>
          </a:p>
          <a:p>
            <a:pPr marL="0"/>
            <a:r>
              <a:rPr lang="en-US" sz="1400" dirty="0"/>
              <a:t>Provide Enterprise development support.</a:t>
            </a:r>
          </a:p>
          <a:p>
            <a:pPr marL="0" indent="0">
              <a:buNone/>
            </a:pPr>
            <a:r>
              <a:rPr lang="en-US" sz="1400" dirty="0"/>
              <a:t>   They have assisted CWP Agrarian </a:t>
            </a:r>
          </a:p>
          <a:p>
            <a:pPr marL="0" indent="0">
              <a:buNone/>
            </a:pPr>
            <a:r>
              <a:rPr lang="en-US" sz="1400" dirty="0"/>
              <a:t>   Revolution projects to establish</a:t>
            </a:r>
          </a:p>
          <a:p>
            <a:pPr marL="0" indent="0">
              <a:buNone/>
            </a:pPr>
            <a:r>
              <a:rPr lang="en-US" sz="1400" dirty="0"/>
              <a:t>   cooperatives and trained them. </a:t>
            </a:r>
          </a:p>
          <a:p>
            <a:pPr marL="0"/>
            <a:r>
              <a:rPr lang="en-US" sz="1400" dirty="0"/>
              <a:t>They mobilized R30 000 during</a:t>
            </a:r>
          </a:p>
          <a:p>
            <a:pPr marL="0" indent="0">
              <a:buNone/>
            </a:pPr>
            <a:r>
              <a:rPr lang="en-US" sz="1400" dirty="0"/>
              <a:t>    COVID19 to buy vaccines and feed for</a:t>
            </a:r>
          </a:p>
          <a:p>
            <a:pPr marL="0" indent="0">
              <a:buNone/>
            </a:pPr>
            <a:r>
              <a:rPr lang="en-US" sz="1400" dirty="0"/>
              <a:t>    the goats not to die during lockdown.</a:t>
            </a:r>
          </a:p>
          <a:p>
            <a:pPr marL="0" indent="0">
              <a:buNone/>
            </a:pPr>
            <a:endParaRPr lang="en-US" sz="1400" dirty="0"/>
          </a:p>
          <a:p>
            <a:pPr marL="0" indent="0">
              <a:buNone/>
            </a:pPr>
            <a:endParaRPr lang="en-US" sz="1400" dirty="0"/>
          </a:p>
          <a:p>
            <a:pPr marL="0" indent="0">
              <a:buNone/>
            </a:pPr>
            <a:r>
              <a:rPr lang="en-US" sz="1400" b="1" dirty="0"/>
              <a:t>11. Partnership with National Youth Development</a:t>
            </a:r>
          </a:p>
          <a:p>
            <a:pPr marL="0" indent="0">
              <a:buNone/>
            </a:pPr>
            <a:r>
              <a:rPr lang="en-US" sz="1400" b="1" dirty="0"/>
              <a:t>     Agency</a:t>
            </a:r>
          </a:p>
          <a:p>
            <a:pPr marL="0" indent="0">
              <a:lnSpc>
                <a:spcPct val="160000"/>
              </a:lnSpc>
              <a:buNone/>
            </a:pPr>
            <a:r>
              <a:rPr lang="en-US" sz="1400" dirty="0"/>
              <a:t>They have committed R100 000 at </a:t>
            </a:r>
            <a:r>
              <a:rPr lang="en-US" sz="1400" dirty="0" err="1"/>
              <a:t>Lepelle</a:t>
            </a:r>
            <a:r>
              <a:rPr lang="en-US" sz="1400" dirty="0"/>
              <a:t> </a:t>
            </a:r>
            <a:r>
              <a:rPr lang="en-US" sz="1400" dirty="0" err="1"/>
              <a:t>Nkumpi</a:t>
            </a:r>
            <a:r>
              <a:rPr lang="en-US" sz="1400" dirty="0"/>
              <a:t> site to support a CWP youth cooperative for Agrarian Revolution project so that more goats can be purchased to stimulate the economic recovery during COVID19 pandemic. </a:t>
            </a:r>
            <a:endParaRPr lang="en-US" sz="1400" dirty="0">
              <a:effectLst/>
            </a:endParaRPr>
          </a:p>
          <a:p>
            <a:pPr marL="0"/>
            <a:endParaRPr lang="en-US" sz="1400" dirty="0">
              <a:effectLst/>
            </a:endParaRPr>
          </a:p>
          <a:p>
            <a:pPr marL="0"/>
            <a:endParaRPr lang="en-US" sz="1400" dirty="0"/>
          </a:p>
          <a:p>
            <a:pPr marL="0"/>
            <a:endParaRPr lang="en-US" sz="1400" dirty="0"/>
          </a:p>
          <a:p>
            <a:pPr marL="457200"/>
            <a:endParaRPr lang="en-US" sz="1400" dirty="0"/>
          </a:p>
          <a:p>
            <a:pPr marL="457200"/>
            <a:endParaRPr lang="en-US" sz="1400" dirty="0"/>
          </a:p>
          <a:p>
            <a:pPr marL="0"/>
            <a:endParaRPr lang="en-US" sz="1400" dirty="0"/>
          </a:p>
        </p:txBody>
      </p:sp>
      <p:pic>
        <p:nvPicPr>
          <p:cNvPr id="5" name="Picture 4">
            <a:extLst>
              <a:ext uri="{FF2B5EF4-FFF2-40B4-BE49-F238E27FC236}">
                <a16:creationId xmlns:a16="http://schemas.microsoft.com/office/drawing/2014/main" id="{451B9976-5E82-4214-9377-313FBD4174D5}"/>
              </a:ext>
            </a:extLst>
          </p:cNvPr>
          <p:cNvPicPr/>
          <p:nvPr/>
        </p:nvPicPr>
        <p:blipFill rotWithShape="1">
          <a:blip r:embed="rId3">
            <a:extLst>
              <a:ext uri="{28A0092B-C50C-407E-A947-70E740481C1C}">
                <a14:useLocalDpi xmlns:a14="http://schemas.microsoft.com/office/drawing/2010/main" val="0"/>
              </a:ext>
            </a:extLst>
          </a:blip>
          <a:srcRect r="-1" b="1714"/>
          <a:stretch/>
        </p:blipFill>
        <p:spPr bwMode="auto">
          <a:xfrm>
            <a:off x="8807838" y="-6"/>
            <a:ext cx="3384162" cy="6858002"/>
          </a:xfrm>
          <a:prstGeom prst="rect">
            <a:avLst/>
          </a:prstGeom>
          <a:noFill/>
        </p:spPr>
      </p:pic>
    </p:spTree>
    <p:extLst>
      <p:ext uri="{BB962C8B-B14F-4D97-AF65-F5344CB8AC3E}">
        <p14:creationId xmlns:p14="http://schemas.microsoft.com/office/powerpoint/2010/main" val="3476622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3833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306C0C-D6A2-0E4E-BB1E-5C183BC40A25}"/>
              </a:ext>
            </a:extLst>
          </p:cNvPr>
          <p:cNvSpPr>
            <a:spLocks noGrp="1"/>
          </p:cNvSpPr>
          <p:nvPr>
            <p:ph type="body" sz="quarter" idx="13"/>
          </p:nvPr>
        </p:nvSpPr>
        <p:spPr>
          <a:xfrm>
            <a:off x="329184" y="170481"/>
            <a:ext cx="10997183" cy="5777460"/>
          </a:xfrm>
        </p:spPr>
        <p:txBody>
          <a:bodyPr/>
          <a:lstStyle/>
          <a:p>
            <a:r>
              <a:rPr lang="en-US" dirty="0"/>
              <a:t>The Evolution of CWP</a:t>
            </a:r>
          </a:p>
        </p:txBody>
      </p:sp>
      <p:pic>
        <p:nvPicPr>
          <p:cNvPr id="5" name="Content Placeholder 6">
            <a:extLst>
              <a:ext uri="{FF2B5EF4-FFF2-40B4-BE49-F238E27FC236}">
                <a16:creationId xmlns:a16="http://schemas.microsoft.com/office/drawing/2014/main" id="{D6442F16-472E-4E4B-8032-27F4D3F72BCA}"/>
              </a:ext>
            </a:extLst>
          </p:cNvPr>
          <p:cNvPicPr>
            <a:picLocks noChangeAspect="1"/>
          </p:cNvPicPr>
          <p:nvPr/>
        </p:nvPicPr>
        <p:blipFill>
          <a:blip r:embed="rId2"/>
          <a:stretch>
            <a:fillRect/>
          </a:stretch>
        </p:blipFill>
        <p:spPr bwMode="auto">
          <a:xfrm>
            <a:off x="865633" y="974222"/>
            <a:ext cx="10085396" cy="4909555"/>
          </a:xfrm>
          <a:prstGeom prst="rect">
            <a:avLst/>
          </a:prstGeom>
          <a:noFill/>
          <a:ln w="9525">
            <a:noFill/>
            <a:miter lim="800000"/>
            <a:headEnd/>
            <a:tailEnd/>
          </a:ln>
        </p:spPr>
      </p:pic>
    </p:spTree>
    <p:extLst>
      <p:ext uri="{BB962C8B-B14F-4D97-AF65-F5344CB8AC3E}">
        <p14:creationId xmlns:p14="http://schemas.microsoft.com/office/powerpoint/2010/main" val="20301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756F-7E39-0640-96F4-68BE9AE1B6DD}"/>
              </a:ext>
            </a:extLst>
          </p:cNvPr>
          <p:cNvSpPr>
            <a:spLocks noGrp="1"/>
          </p:cNvSpPr>
          <p:nvPr>
            <p:ph type="title"/>
          </p:nvPr>
        </p:nvSpPr>
        <p:spPr>
          <a:xfrm>
            <a:off x="731520" y="173460"/>
            <a:ext cx="10753344" cy="409925"/>
          </a:xfrm>
        </p:spPr>
        <p:txBody>
          <a:bodyPr>
            <a:normAutofit/>
          </a:bodyPr>
          <a:lstStyle/>
          <a:p>
            <a:pPr algn="l"/>
            <a:r>
              <a:rPr lang="en-US" sz="2200" b="1" dirty="0"/>
              <a:t>Overview of community work program</a:t>
            </a:r>
          </a:p>
        </p:txBody>
      </p:sp>
      <p:sp>
        <p:nvSpPr>
          <p:cNvPr id="3" name="Content Placeholder 2">
            <a:extLst>
              <a:ext uri="{FF2B5EF4-FFF2-40B4-BE49-F238E27FC236}">
                <a16:creationId xmlns:a16="http://schemas.microsoft.com/office/drawing/2014/main" id="{B3D2D3BC-12E0-7D44-BD7F-F768264612F8}"/>
              </a:ext>
            </a:extLst>
          </p:cNvPr>
          <p:cNvSpPr>
            <a:spLocks noGrp="1"/>
          </p:cNvSpPr>
          <p:nvPr>
            <p:ph sz="half" idx="2"/>
          </p:nvPr>
        </p:nvSpPr>
        <p:spPr>
          <a:xfrm>
            <a:off x="731520" y="2098766"/>
            <a:ext cx="10753344" cy="3943721"/>
          </a:xfrm>
        </p:spPr>
        <p:txBody>
          <a:bodyPr>
            <a:normAutofit/>
          </a:bodyPr>
          <a:lstStyle/>
          <a:p>
            <a:pPr algn="just"/>
            <a:r>
              <a:rPr lang="en-ZA" sz="2000" dirty="0">
                <a:effectLst/>
                <a:ea typeface="Calibri" panose="020F0502020204030204" pitchFamily="34" charset="0"/>
              </a:rPr>
              <a:t>The CWP is based on the recognition that policies to address unemployment and create sustainable jobs will take time to reach people living in marginalised areas.</a:t>
            </a:r>
          </a:p>
          <a:p>
            <a:pPr algn="just"/>
            <a:r>
              <a:rPr lang="en-GB" sz="2000" dirty="0"/>
              <a:t>There is no shortage of work to be undertaken in poor communities.</a:t>
            </a:r>
          </a:p>
          <a:p>
            <a:pPr algn="just"/>
            <a:r>
              <a:rPr lang="en-GB" sz="2000" dirty="0"/>
              <a:t>Communities know best what Useful Work is needed to improve the quality of their lives.</a:t>
            </a:r>
          </a:p>
          <a:p>
            <a:pPr algn="just"/>
            <a:r>
              <a:rPr lang="en-GB" sz="2000" dirty="0"/>
              <a:t>Through this process, community agency to contribute to development is unlocked. </a:t>
            </a:r>
          </a:p>
          <a:p>
            <a:pPr algn="just"/>
            <a:r>
              <a:rPr lang="en-GB" sz="2000" dirty="0"/>
              <a:t>This approach leads to a multi-sectoral mix of Useful Work at each site.</a:t>
            </a:r>
          </a:p>
          <a:p>
            <a:pPr algn="just"/>
            <a:r>
              <a:rPr lang="en-GB" sz="2000" dirty="0"/>
              <a:t>The site activities must be ‘Useful work’: creating community assets and services that improve the quality of life in the community.</a:t>
            </a:r>
          </a:p>
          <a:p>
            <a:pPr marL="668232" lvl="1" indent="-422041" algn="just" eaLnBrk="1" hangingPunct="1">
              <a:buFont typeface="+mj-lt"/>
              <a:buAutoNum type="arabicPeriod" startAt="2"/>
            </a:pPr>
            <a:endParaRPr lang="en-GB" sz="2000" b="1" dirty="0">
              <a:ea typeface="ＭＳ Ｐゴシック" charset="0"/>
            </a:endParaRPr>
          </a:p>
          <a:p>
            <a:pPr algn="just"/>
            <a:endParaRPr lang="en-US" sz="2000" dirty="0"/>
          </a:p>
        </p:txBody>
      </p:sp>
      <p:graphicFrame>
        <p:nvGraphicFramePr>
          <p:cNvPr id="7" name="Table 7">
            <a:extLst>
              <a:ext uri="{FF2B5EF4-FFF2-40B4-BE49-F238E27FC236}">
                <a16:creationId xmlns:a16="http://schemas.microsoft.com/office/drawing/2014/main" id="{5972C060-FB86-4F19-B97F-389769869642}"/>
              </a:ext>
            </a:extLst>
          </p:cNvPr>
          <p:cNvGraphicFramePr>
            <a:graphicFrameLocks noGrp="1"/>
          </p:cNvGraphicFramePr>
          <p:nvPr>
            <p:ph sz="half" idx="10"/>
            <p:extLst>
              <p:ext uri="{D42A27DB-BD31-4B8C-83A1-F6EECF244321}">
                <p14:modId xmlns:p14="http://schemas.microsoft.com/office/powerpoint/2010/main" val="3577207629"/>
              </p:ext>
            </p:extLst>
          </p:nvPr>
        </p:nvGraphicFramePr>
        <p:xfrm>
          <a:off x="664028" y="936030"/>
          <a:ext cx="11210979" cy="764344"/>
        </p:xfrm>
        <a:graphic>
          <a:graphicData uri="http://schemas.openxmlformats.org/drawingml/2006/table">
            <a:tbl>
              <a:tblPr firstRow="1" bandRow="1">
                <a:tableStyleId>{5C22544A-7EE6-4342-B048-85BDC9FD1C3A}</a:tableStyleId>
              </a:tblPr>
              <a:tblGrid>
                <a:gridCol w="11210979">
                  <a:extLst>
                    <a:ext uri="{9D8B030D-6E8A-4147-A177-3AD203B41FA5}">
                      <a16:colId xmlns:a16="http://schemas.microsoft.com/office/drawing/2014/main" val="1108978411"/>
                    </a:ext>
                  </a:extLst>
                </a:gridCol>
              </a:tblGrid>
              <a:tr h="6510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C00000"/>
                          </a:solidFill>
                          <a:latin typeface="Arial" charset="0"/>
                          <a:ea typeface="ＭＳ Ｐゴシック" charset="0"/>
                        </a:rPr>
                        <a:t>The Useful Work to be undertaken is decided through participatory community processes (Public Participation) </a:t>
                      </a:r>
                    </a:p>
                  </a:txBody>
                  <a:tcPr marL="154744" marR="154744" marT="77372" marB="77372"/>
                </a:tc>
                <a:extLst>
                  <a:ext uri="{0D108BD9-81ED-4DB2-BD59-A6C34878D82A}">
                    <a16:rowId xmlns:a16="http://schemas.microsoft.com/office/drawing/2014/main" val="4141941882"/>
                  </a:ext>
                </a:extLst>
              </a:tr>
            </a:tbl>
          </a:graphicData>
        </a:graphic>
      </p:graphicFrame>
    </p:spTree>
    <p:extLst>
      <p:ext uri="{BB962C8B-B14F-4D97-AF65-F5344CB8AC3E}">
        <p14:creationId xmlns:p14="http://schemas.microsoft.com/office/powerpoint/2010/main" val="3834366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756F-7E39-0640-96F4-68BE9AE1B6DD}"/>
              </a:ext>
            </a:extLst>
          </p:cNvPr>
          <p:cNvSpPr>
            <a:spLocks noGrp="1"/>
          </p:cNvSpPr>
          <p:nvPr>
            <p:ph type="title"/>
          </p:nvPr>
        </p:nvSpPr>
        <p:spPr>
          <a:xfrm>
            <a:off x="731520" y="173460"/>
            <a:ext cx="10753344" cy="409925"/>
          </a:xfrm>
        </p:spPr>
        <p:txBody>
          <a:bodyPr>
            <a:normAutofit/>
          </a:bodyPr>
          <a:lstStyle/>
          <a:p>
            <a:r>
              <a:rPr lang="en-US" sz="2200" b="1" dirty="0"/>
              <a:t>Overview of community work program</a:t>
            </a:r>
          </a:p>
        </p:txBody>
      </p:sp>
      <p:sp>
        <p:nvSpPr>
          <p:cNvPr id="3" name="Content Placeholder 2">
            <a:extLst>
              <a:ext uri="{FF2B5EF4-FFF2-40B4-BE49-F238E27FC236}">
                <a16:creationId xmlns:a16="http://schemas.microsoft.com/office/drawing/2014/main" id="{B3D2D3BC-12E0-7D44-BD7F-F768264612F8}"/>
              </a:ext>
            </a:extLst>
          </p:cNvPr>
          <p:cNvSpPr>
            <a:spLocks noGrp="1"/>
          </p:cNvSpPr>
          <p:nvPr>
            <p:ph sz="half" idx="2"/>
          </p:nvPr>
        </p:nvSpPr>
        <p:spPr>
          <a:xfrm>
            <a:off x="731520" y="1812472"/>
            <a:ext cx="10753344" cy="4230016"/>
          </a:xfrm>
        </p:spPr>
        <p:txBody>
          <a:bodyPr>
            <a:normAutofit/>
          </a:bodyPr>
          <a:lstStyle/>
          <a:p>
            <a:endParaRPr lang="en-US" dirty="0"/>
          </a:p>
          <a:p>
            <a:endParaRPr lang="en-US" dirty="0"/>
          </a:p>
        </p:txBody>
      </p:sp>
      <p:graphicFrame>
        <p:nvGraphicFramePr>
          <p:cNvPr id="7" name="Table 7">
            <a:extLst>
              <a:ext uri="{FF2B5EF4-FFF2-40B4-BE49-F238E27FC236}">
                <a16:creationId xmlns:a16="http://schemas.microsoft.com/office/drawing/2014/main" id="{5972C060-FB86-4F19-B97F-389769869642}"/>
              </a:ext>
            </a:extLst>
          </p:cNvPr>
          <p:cNvGraphicFramePr>
            <a:graphicFrameLocks noGrp="1"/>
          </p:cNvGraphicFramePr>
          <p:nvPr>
            <p:ph sz="half" idx="10"/>
            <p:extLst>
              <p:ext uri="{D42A27DB-BD31-4B8C-83A1-F6EECF244321}">
                <p14:modId xmlns:p14="http://schemas.microsoft.com/office/powerpoint/2010/main" val="3405220405"/>
              </p:ext>
            </p:extLst>
          </p:nvPr>
        </p:nvGraphicFramePr>
        <p:xfrm>
          <a:off x="731520" y="930587"/>
          <a:ext cx="10485120" cy="642424"/>
        </p:xfrm>
        <a:graphic>
          <a:graphicData uri="http://schemas.openxmlformats.org/drawingml/2006/table">
            <a:tbl>
              <a:tblPr firstRow="1" bandRow="1">
                <a:tableStyleId>{5C22544A-7EE6-4342-B048-85BDC9FD1C3A}</a:tableStyleId>
              </a:tblPr>
              <a:tblGrid>
                <a:gridCol w="10485120">
                  <a:extLst>
                    <a:ext uri="{9D8B030D-6E8A-4147-A177-3AD203B41FA5}">
                      <a16:colId xmlns:a16="http://schemas.microsoft.com/office/drawing/2014/main" val="1108978411"/>
                    </a:ext>
                  </a:extLst>
                </a:gridCol>
              </a:tblGrid>
              <a:tr h="4673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C00000"/>
                          </a:solidFill>
                          <a:latin typeface="Arial" charset="0"/>
                          <a:ea typeface="ＭＳ Ｐゴシック" charset="0"/>
                        </a:rPr>
                        <a:t>CWP is a Ward-based programme</a:t>
                      </a:r>
                    </a:p>
                  </a:txBody>
                  <a:tcPr marL="154744" marR="154744" marT="77372" marB="77372"/>
                </a:tc>
                <a:extLst>
                  <a:ext uri="{0D108BD9-81ED-4DB2-BD59-A6C34878D82A}">
                    <a16:rowId xmlns:a16="http://schemas.microsoft.com/office/drawing/2014/main" val="4141941882"/>
                  </a:ext>
                </a:extLst>
              </a:tr>
            </a:tbl>
          </a:graphicData>
        </a:graphic>
      </p:graphicFrame>
      <p:sp>
        <p:nvSpPr>
          <p:cNvPr id="6" name="TextBox 5">
            <a:extLst>
              <a:ext uri="{FF2B5EF4-FFF2-40B4-BE49-F238E27FC236}">
                <a16:creationId xmlns:a16="http://schemas.microsoft.com/office/drawing/2014/main" id="{76DE9EDD-9D48-40B4-B981-F337712D3AC8}"/>
              </a:ext>
            </a:extLst>
          </p:cNvPr>
          <p:cNvSpPr txBox="1"/>
          <p:nvPr/>
        </p:nvSpPr>
        <p:spPr>
          <a:xfrm>
            <a:off x="707136" y="1920213"/>
            <a:ext cx="10509504" cy="2169825"/>
          </a:xfrm>
          <a:prstGeom prst="rect">
            <a:avLst/>
          </a:prstGeom>
          <a:noFill/>
        </p:spPr>
        <p:txBody>
          <a:bodyPr wrap="square">
            <a:spAutoFit/>
          </a:bodyPr>
          <a:lstStyle/>
          <a:p>
            <a:pPr marL="285750" indent="-285750" algn="just">
              <a:spcBef>
                <a:spcPts val="600"/>
              </a:spcBef>
              <a:buFont typeface="Arial" panose="020B0604020202020204" pitchFamily="34" charset="0"/>
              <a:buChar char="•"/>
            </a:pPr>
            <a:r>
              <a:rPr lang="en-GB" sz="2000" dirty="0"/>
              <a:t>Being Ward based allows CWP to target the poorest areas.</a:t>
            </a:r>
          </a:p>
          <a:p>
            <a:pPr marL="285750" indent="-285750" algn="just">
              <a:spcBef>
                <a:spcPts val="600"/>
              </a:spcBef>
              <a:buFont typeface="Arial" panose="020B0604020202020204" pitchFamily="34" charset="0"/>
              <a:buChar char="•"/>
            </a:pPr>
            <a:r>
              <a:rPr lang="en-GB" sz="2000" dirty="0"/>
              <a:t>It also means that the CWP becomes institutionalised at a local level.</a:t>
            </a:r>
          </a:p>
          <a:p>
            <a:pPr marL="285750" indent="-285750" algn="just">
              <a:spcBef>
                <a:spcPts val="600"/>
              </a:spcBef>
              <a:buFont typeface="Arial" panose="020B0604020202020204" pitchFamily="34" charset="0"/>
              <a:buChar char="•"/>
            </a:pPr>
            <a:r>
              <a:rPr lang="en-GB" sz="2000" dirty="0"/>
              <a:t>Making an ongoing local contribution – and building local networks, partnerships, capacities.</a:t>
            </a:r>
          </a:p>
          <a:p>
            <a:pPr marL="285750" indent="-285750" algn="just">
              <a:spcBef>
                <a:spcPts val="600"/>
              </a:spcBef>
              <a:buFont typeface="Arial" panose="020B0604020202020204" pitchFamily="34" charset="0"/>
              <a:buChar char="•"/>
            </a:pPr>
            <a:r>
              <a:rPr lang="en-GB" sz="2000" dirty="0"/>
              <a:t>Assets and services are ‘sustainable’ in the sense that they can be maintained on an ongoing basis by participants from the same community.</a:t>
            </a:r>
          </a:p>
        </p:txBody>
      </p:sp>
    </p:spTree>
    <p:extLst>
      <p:ext uri="{BB962C8B-B14F-4D97-AF65-F5344CB8AC3E}">
        <p14:creationId xmlns:p14="http://schemas.microsoft.com/office/powerpoint/2010/main" val="2779004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47506C-434C-4558-AAAC-BA4DBE97B5D2}"/>
              </a:ext>
            </a:extLst>
          </p:cNvPr>
          <p:cNvSpPr>
            <a:spLocks noGrp="1"/>
          </p:cNvSpPr>
          <p:nvPr>
            <p:ph type="body" sz="quarter" idx="13"/>
          </p:nvPr>
        </p:nvSpPr>
        <p:spPr>
          <a:xfrm>
            <a:off x="2002535" y="2734811"/>
            <a:ext cx="9144436" cy="589858"/>
          </a:xfrm>
        </p:spPr>
        <p:txBody>
          <a:bodyPr/>
          <a:lstStyle/>
          <a:p>
            <a:r>
              <a:rPr lang="en-ZA" dirty="0"/>
              <a:t>BUDGET AND INVOICES</a:t>
            </a:r>
          </a:p>
        </p:txBody>
      </p:sp>
    </p:spTree>
    <p:extLst>
      <p:ext uri="{BB962C8B-B14F-4D97-AF65-F5344CB8AC3E}">
        <p14:creationId xmlns:p14="http://schemas.microsoft.com/office/powerpoint/2010/main" val="4032943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756F-7E39-0640-96F4-68BE9AE1B6DD}"/>
              </a:ext>
            </a:extLst>
          </p:cNvPr>
          <p:cNvSpPr>
            <a:spLocks noGrp="1"/>
          </p:cNvSpPr>
          <p:nvPr>
            <p:ph type="title"/>
          </p:nvPr>
        </p:nvSpPr>
        <p:spPr>
          <a:solidFill>
            <a:schemeClr val="accent1"/>
          </a:solidFill>
        </p:spPr>
        <p:txBody>
          <a:bodyPr/>
          <a:lstStyle/>
          <a:p>
            <a:pPr algn="l"/>
            <a:r>
              <a:rPr lang="en-US" b="1" dirty="0"/>
              <a:t>BUDGET CONTRACT PERIOD :  2014 – 2018 &amp; 2019 – 2021</a:t>
            </a:r>
          </a:p>
        </p:txBody>
      </p:sp>
      <p:graphicFrame>
        <p:nvGraphicFramePr>
          <p:cNvPr id="5" name="Content Placeholder 4">
            <a:extLst>
              <a:ext uri="{FF2B5EF4-FFF2-40B4-BE49-F238E27FC236}">
                <a16:creationId xmlns:a16="http://schemas.microsoft.com/office/drawing/2014/main" id="{A2458EFA-584B-45FC-81E3-D2856B0A23E9}"/>
              </a:ext>
            </a:extLst>
          </p:cNvPr>
          <p:cNvGraphicFramePr>
            <a:graphicFrameLocks noGrp="1"/>
          </p:cNvGraphicFramePr>
          <p:nvPr>
            <p:ph sz="half" idx="2"/>
            <p:extLst>
              <p:ext uri="{D42A27DB-BD31-4B8C-83A1-F6EECF244321}">
                <p14:modId xmlns:p14="http://schemas.microsoft.com/office/powerpoint/2010/main" val="2641493319"/>
              </p:ext>
            </p:extLst>
          </p:nvPr>
        </p:nvGraphicFramePr>
        <p:xfrm>
          <a:off x="731519" y="1311730"/>
          <a:ext cx="10612341" cy="4920343"/>
        </p:xfrm>
        <a:graphic>
          <a:graphicData uri="http://schemas.openxmlformats.org/drawingml/2006/table">
            <a:tbl>
              <a:tblPr/>
              <a:tblGrid>
                <a:gridCol w="3302596">
                  <a:extLst>
                    <a:ext uri="{9D8B030D-6E8A-4147-A177-3AD203B41FA5}">
                      <a16:colId xmlns:a16="http://schemas.microsoft.com/office/drawing/2014/main" val="2960126026"/>
                    </a:ext>
                  </a:extLst>
                </a:gridCol>
                <a:gridCol w="1864132">
                  <a:extLst>
                    <a:ext uri="{9D8B030D-6E8A-4147-A177-3AD203B41FA5}">
                      <a16:colId xmlns:a16="http://schemas.microsoft.com/office/drawing/2014/main" val="2895488653"/>
                    </a:ext>
                  </a:extLst>
                </a:gridCol>
                <a:gridCol w="1834775">
                  <a:extLst>
                    <a:ext uri="{9D8B030D-6E8A-4147-A177-3AD203B41FA5}">
                      <a16:colId xmlns:a16="http://schemas.microsoft.com/office/drawing/2014/main" val="1086115029"/>
                    </a:ext>
                  </a:extLst>
                </a:gridCol>
                <a:gridCol w="1864132">
                  <a:extLst>
                    <a:ext uri="{9D8B030D-6E8A-4147-A177-3AD203B41FA5}">
                      <a16:colId xmlns:a16="http://schemas.microsoft.com/office/drawing/2014/main" val="2023080321"/>
                    </a:ext>
                  </a:extLst>
                </a:gridCol>
                <a:gridCol w="1746706">
                  <a:extLst>
                    <a:ext uri="{9D8B030D-6E8A-4147-A177-3AD203B41FA5}">
                      <a16:colId xmlns:a16="http://schemas.microsoft.com/office/drawing/2014/main" val="2449426483"/>
                    </a:ext>
                  </a:extLst>
                </a:gridCol>
              </a:tblGrid>
              <a:tr h="297619">
                <a:tc gridSpan="5">
                  <a:txBody>
                    <a:bodyPr/>
                    <a:lstStyle/>
                    <a:p>
                      <a:pPr algn="ctr" fontAlgn="b"/>
                      <a:r>
                        <a:rPr lang="en-US" sz="1600" b="1" i="0" u="none" strike="noStrike" dirty="0">
                          <a:solidFill>
                            <a:srgbClr val="000000"/>
                          </a:solidFill>
                          <a:effectLst/>
                          <a:latin typeface="Calibri" panose="020F0502020204030204" pitchFamily="34" charset="0"/>
                        </a:rPr>
                        <a:t>CWP NPO Budgets for 3 Consecutive years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24771516"/>
                  </a:ext>
                </a:extLst>
              </a:tr>
              <a:tr h="310647">
                <a:tc>
                  <a:txBody>
                    <a:bodyPr/>
                    <a:lstStyle/>
                    <a:p>
                      <a:pPr algn="l" fontAlgn="b"/>
                      <a:r>
                        <a:rPr lang="en-US" sz="1600" b="1" i="0" u="none" strike="noStrike" dirty="0">
                          <a:solidFill>
                            <a:srgbClr val="000000"/>
                          </a:solidFill>
                          <a:effectLst/>
                          <a:latin typeface="Calibri" panose="020F0502020204030204" pitchFamily="34" charset="0"/>
                        </a:rPr>
                        <a:t>NPO Name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2018/19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sz="1800" b="1" i="0" u="none" strike="noStrike" dirty="0">
                          <a:solidFill>
                            <a:srgbClr val="000000"/>
                          </a:solidFill>
                          <a:effectLst/>
                          <a:latin typeface="Calibri" panose="020F0502020204030204" pitchFamily="34" charset="0"/>
                        </a:rPr>
                        <a:t>2019/20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sz="1800" b="1" i="0" u="none" strike="noStrike" dirty="0">
                          <a:solidFill>
                            <a:srgbClr val="000000"/>
                          </a:solidFill>
                          <a:effectLst/>
                          <a:latin typeface="Calibri" panose="020F0502020204030204" pitchFamily="34" charset="0"/>
                        </a:rPr>
                        <a:t>2020/21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sz="1800" b="1" i="0" u="none" strike="noStrike" dirty="0">
                          <a:solidFill>
                            <a:srgbClr val="000000"/>
                          </a:solidFill>
                          <a:effectLst/>
                          <a:latin typeface="Calibri" panose="020F0502020204030204" pitchFamily="34" charset="0"/>
                        </a:rPr>
                        <a:t>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381223848"/>
                  </a:ext>
                </a:extLst>
              </a:tr>
              <a:tr h="310647">
                <a:tc>
                  <a:txBody>
                    <a:bodyPr/>
                    <a:lstStyle/>
                    <a:p>
                      <a:pPr algn="l" fontAlgn="b"/>
                      <a:r>
                        <a:rPr lang="en-US" sz="1800" b="1" i="0" u="none" strike="noStrike" dirty="0">
                          <a:solidFill>
                            <a:srgbClr val="000000"/>
                          </a:solidFill>
                          <a:effectLst/>
                          <a:latin typeface="Calibri" panose="020F0502020204030204" pitchFamily="34" charset="0"/>
                        </a:rPr>
                        <a:t>Thembalethu Development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Calibri" panose="020F0502020204030204" pitchFamily="34" charset="0"/>
                        </a:rPr>
                        <a:t>    140,109,194.00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600" b="1" i="0" u="none" strike="noStrike" dirty="0">
                          <a:solidFill>
                            <a:srgbClr val="000000"/>
                          </a:solidFill>
                          <a:effectLst/>
                          <a:latin typeface="Calibri" panose="020F0502020204030204" pitchFamily="34" charset="0"/>
                        </a:rPr>
                        <a:t>    156,890,819.00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r" fontAlgn="b"/>
                      <a:r>
                        <a:rPr lang="en-US" sz="1600" b="1" i="0" u="none" strike="noStrike" dirty="0">
                          <a:solidFill>
                            <a:srgbClr val="000000"/>
                          </a:solidFill>
                          <a:effectLst/>
                          <a:latin typeface="Calibri" panose="020F0502020204030204" pitchFamily="34" charset="0"/>
                        </a:rPr>
                        <a:t>    167,867,442.12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600" b="1" i="0" u="none" strike="noStrike">
                          <a:solidFill>
                            <a:srgbClr val="000000"/>
                          </a:solidFill>
                          <a:effectLst/>
                          <a:latin typeface="Calibri" panose="020F0502020204030204" pitchFamily="34" charset="0"/>
                        </a:rPr>
                        <a:t>  105,784,823.20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966795273"/>
                  </a:ext>
                </a:extLst>
              </a:tr>
              <a:tr h="310647">
                <a:tc>
                  <a:txBody>
                    <a:bodyPr/>
                    <a:lstStyle/>
                    <a:p>
                      <a:pPr algn="l" fontAlgn="b"/>
                      <a:r>
                        <a:rPr lang="en-US" sz="1800" b="1" i="0" u="none" strike="noStrike" dirty="0">
                          <a:solidFill>
                            <a:srgbClr val="000000"/>
                          </a:solidFill>
                          <a:effectLst/>
                          <a:latin typeface="Calibri" panose="020F0502020204030204" pitchFamily="34" charset="0"/>
                        </a:rPr>
                        <a:t>Insika Foundation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Calibri" panose="020F0502020204030204" pitchFamily="34" charset="0"/>
                        </a:rPr>
                        <a:t>    126,205,933.00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600" b="1" i="0" u="none" strike="noStrike" dirty="0">
                          <a:solidFill>
                            <a:srgbClr val="000000"/>
                          </a:solidFill>
                          <a:effectLst/>
                          <a:latin typeface="Calibri" panose="020F0502020204030204" pitchFamily="34" charset="0"/>
                        </a:rPr>
                        <a:t>    144,705,519.00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r" fontAlgn="b"/>
                      <a:r>
                        <a:rPr lang="en-US" sz="1600" b="1" i="0" u="none" strike="noStrike">
                          <a:solidFill>
                            <a:srgbClr val="000000"/>
                          </a:solidFill>
                          <a:effectLst/>
                          <a:latin typeface="Calibri" panose="020F0502020204030204" pitchFamily="34" charset="0"/>
                        </a:rPr>
                        <a:t>    107,415,500.59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600" b="1" i="0" u="none" strike="noStrike">
                          <a:solidFill>
                            <a:srgbClr val="000000"/>
                          </a:solidFill>
                          <a:effectLst/>
                          <a:latin typeface="Calibri" panose="020F0502020204030204" pitchFamily="34" charset="0"/>
                        </a:rPr>
                        <a:t>    68,186,704.60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770915463"/>
                  </a:ext>
                </a:extLst>
              </a:tr>
              <a:tr h="310647">
                <a:tc>
                  <a:txBody>
                    <a:bodyPr/>
                    <a:lstStyle/>
                    <a:p>
                      <a:pPr algn="l" fontAlgn="b"/>
                      <a:r>
                        <a:rPr lang="en-US" sz="1800" b="1" i="0" u="none" strike="noStrike" dirty="0">
                          <a:solidFill>
                            <a:srgbClr val="000000"/>
                          </a:solidFill>
                          <a:effectLst/>
                          <a:latin typeface="Calibri" panose="020F0502020204030204" pitchFamily="34" charset="0"/>
                        </a:rPr>
                        <a:t>Joubert Park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Calibri" panose="020F0502020204030204" pitchFamily="34" charset="0"/>
                        </a:rPr>
                        <a:t>      74,945,346.00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600" b="1" i="0" u="none" strike="noStrike" dirty="0">
                          <a:solidFill>
                            <a:srgbClr val="000000"/>
                          </a:solidFill>
                          <a:effectLst/>
                          <a:latin typeface="Calibri" panose="020F0502020204030204" pitchFamily="34" charset="0"/>
                        </a:rPr>
                        <a:t>    103,378,673.00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r" fontAlgn="b"/>
                      <a:r>
                        <a:rPr lang="en-US" sz="1600" b="1" i="0" u="none" strike="noStrike">
                          <a:solidFill>
                            <a:srgbClr val="000000"/>
                          </a:solidFill>
                          <a:effectLst/>
                          <a:latin typeface="Calibri" panose="020F0502020204030204" pitchFamily="34" charset="0"/>
                        </a:rPr>
                        <a:t>      77,088,760.21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600" b="1" i="0" u="none" strike="noStrike">
                          <a:solidFill>
                            <a:srgbClr val="000000"/>
                          </a:solidFill>
                          <a:effectLst/>
                          <a:latin typeface="Calibri" panose="020F0502020204030204" pitchFamily="34" charset="0"/>
                        </a:rPr>
                        <a:t>    48,158,383.53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749790941"/>
                  </a:ext>
                </a:extLst>
              </a:tr>
              <a:tr h="610869">
                <a:tc>
                  <a:txBody>
                    <a:bodyPr/>
                    <a:lstStyle/>
                    <a:p>
                      <a:pPr algn="l" fontAlgn="b"/>
                      <a:r>
                        <a:rPr lang="en-US" sz="1800" b="1" i="0" u="none" strike="noStrike" dirty="0">
                          <a:solidFill>
                            <a:srgbClr val="000000"/>
                          </a:solidFill>
                          <a:effectLst/>
                          <a:latin typeface="Calibri" panose="020F0502020204030204" pitchFamily="34" charset="0"/>
                        </a:rPr>
                        <a:t>Seboka Training and Support Network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Calibri" panose="020F0502020204030204" pitchFamily="34" charset="0"/>
                        </a:rPr>
                        <a:t>      74,437,816.00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600" b="1" i="0" u="none" strike="noStrike">
                          <a:solidFill>
                            <a:srgbClr val="000000"/>
                          </a:solidFill>
                          <a:effectLst/>
                          <a:latin typeface="Calibri" panose="020F0502020204030204" pitchFamily="34" charset="0"/>
                        </a:rPr>
                        <a:t>      83,189,408.00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r" fontAlgn="b"/>
                      <a:r>
                        <a:rPr lang="en-US" sz="1600" b="1" i="0" u="none" strike="noStrike">
                          <a:solidFill>
                            <a:srgbClr val="000000"/>
                          </a:solidFill>
                          <a:effectLst/>
                          <a:latin typeface="Calibri" panose="020F0502020204030204" pitchFamily="34" charset="0"/>
                        </a:rPr>
                        <a:t>      60,338,882.93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600" b="1" i="0" u="none" strike="noStrike">
                          <a:solidFill>
                            <a:srgbClr val="000000"/>
                          </a:solidFill>
                          <a:effectLst/>
                          <a:latin typeface="Calibri" panose="020F0502020204030204" pitchFamily="34" charset="0"/>
                        </a:rPr>
                        <a:t>    38,304,931.35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2539191619"/>
                  </a:ext>
                </a:extLst>
              </a:tr>
              <a:tr h="310647">
                <a:tc>
                  <a:txBody>
                    <a:bodyPr/>
                    <a:lstStyle/>
                    <a:p>
                      <a:pPr algn="l" fontAlgn="b"/>
                      <a:r>
                        <a:rPr lang="en-US" sz="1800" b="1" i="0" u="none" strike="noStrike" dirty="0">
                          <a:solidFill>
                            <a:srgbClr val="000000"/>
                          </a:solidFill>
                          <a:effectLst/>
                          <a:latin typeface="Calibri" panose="020F0502020204030204" pitchFamily="34" charset="0"/>
                        </a:rPr>
                        <a:t>South African Youth Movement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Calibri" panose="020F0502020204030204" pitchFamily="34" charset="0"/>
                        </a:rPr>
                        <a:t>      59,980,884.00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600" b="1" i="0" u="none" strike="noStrike" dirty="0">
                          <a:solidFill>
                            <a:srgbClr val="000000"/>
                          </a:solidFill>
                          <a:effectLst/>
                          <a:latin typeface="Calibri" panose="020F0502020204030204" pitchFamily="34" charset="0"/>
                        </a:rPr>
                        <a:t>    106,118,178.00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r" fontAlgn="b"/>
                      <a:r>
                        <a:rPr lang="en-US" sz="1600" b="1" i="0" u="none" strike="noStrike">
                          <a:solidFill>
                            <a:srgbClr val="000000"/>
                          </a:solidFill>
                          <a:effectLst/>
                          <a:latin typeface="Calibri" panose="020F0502020204030204" pitchFamily="34" charset="0"/>
                        </a:rPr>
                        <a:t>      78,590,473.34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600" b="1" i="0" u="none" strike="noStrike">
                          <a:solidFill>
                            <a:srgbClr val="000000"/>
                          </a:solidFill>
                          <a:effectLst/>
                          <a:latin typeface="Calibri" panose="020F0502020204030204" pitchFamily="34" charset="0"/>
                        </a:rPr>
                        <a:t>    49,892,414.60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259359175"/>
                  </a:ext>
                </a:extLst>
              </a:tr>
              <a:tr h="310647">
                <a:tc>
                  <a:txBody>
                    <a:bodyPr/>
                    <a:lstStyle/>
                    <a:p>
                      <a:pPr algn="l" fontAlgn="b"/>
                      <a:r>
                        <a:rPr lang="en-US" sz="1800" b="1" i="0" u="none" strike="noStrike" dirty="0">
                          <a:solidFill>
                            <a:srgbClr val="000000"/>
                          </a:solidFill>
                          <a:effectLst/>
                          <a:latin typeface="Calibri" panose="020F0502020204030204" pitchFamily="34" charset="0"/>
                        </a:rPr>
                        <a:t>3L Development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Calibri" panose="020F0502020204030204" pitchFamily="34" charset="0"/>
                        </a:rPr>
                        <a:t>      67,363,147.00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600" b="1" i="0" u="none" strike="noStrike">
                          <a:solidFill>
                            <a:srgbClr val="000000"/>
                          </a:solidFill>
                          <a:effectLst/>
                          <a:latin typeface="Calibri" panose="020F0502020204030204" pitchFamily="34" charset="0"/>
                        </a:rPr>
                        <a:t>      74,209,696.00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r" fontAlgn="b"/>
                      <a:r>
                        <a:rPr lang="en-US" sz="1600" b="1" i="0" u="none" strike="noStrike">
                          <a:solidFill>
                            <a:srgbClr val="000000"/>
                          </a:solidFill>
                          <a:effectLst/>
                          <a:latin typeface="Calibri" panose="020F0502020204030204" pitchFamily="34" charset="0"/>
                        </a:rPr>
                        <a:t>      53,825,724.49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600" b="1" i="0" u="none" strike="noStrike">
                          <a:solidFill>
                            <a:srgbClr val="000000"/>
                          </a:solidFill>
                          <a:effectLst/>
                          <a:latin typeface="Calibri" panose="020F0502020204030204" pitchFamily="34" charset="0"/>
                        </a:rPr>
                        <a:t>    34,167,434.70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120208356"/>
                  </a:ext>
                </a:extLst>
              </a:tr>
              <a:tr h="310647">
                <a:tc>
                  <a:txBody>
                    <a:bodyPr/>
                    <a:lstStyle/>
                    <a:p>
                      <a:pPr algn="l" fontAlgn="b"/>
                      <a:r>
                        <a:rPr lang="en-US" sz="1800" b="1" i="0" u="none" strike="noStrike" dirty="0">
                          <a:solidFill>
                            <a:srgbClr val="000000"/>
                          </a:solidFill>
                          <a:effectLst/>
                          <a:latin typeface="Calibri" panose="020F0502020204030204" pitchFamily="34" charset="0"/>
                        </a:rPr>
                        <a:t>Beulah Africa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Calibri" panose="020F0502020204030204" pitchFamily="34" charset="0"/>
                        </a:rPr>
                        <a:t>      64,287,204.00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600" b="1" i="0" u="none" strike="noStrike">
                          <a:solidFill>
                            <a:srgbClr val="000000"/>
                          </a:solidFill>
                          <a:effectLst/>
                          <a:latin typeface="Calibri" panose="020F0502020204030204" pitchFamily="34" charset="0"/>
                        </a:rPr>
                        <a:t>      70,821,126.00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r" fontAlgn="b"/>
                      <a:r>
                        <a:rPr lang="en-US" sz="1600" b="1" i="0" u="none" strike="noStrike" dirty="0">
                          <a:solidFill>
                            <a:srgbClr val="000000"/>
                          </a:solidFill>
                          <a:effectLst/>
                          <a:latin typeface="Calibri" panose="020F0502020204030204" pitchFamily="34" charset="0"/>
                        </a:rPr>
                        <a:t>      51,367,928.85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600" b="1" i="0" u="none" strike="noStrike">
                          <a:solidFill>
                            <a:srgbClr val="000000"/>
                          </a:solidFill>
                          <a:effectLst/>
                          <a:latin typeface="Calibri" panose="020F0502020204030204" pitchFamily="34" charset="0"/>
                        </a:rPr>
                        <a:t>    32,609,012.10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275925737"/>
                  </a:ext>
                </a:extLst>
              </a:tr>
              <a:tr h="310647">
                <a:tc>
                  <a:txBody>
                    <a:bodyPr/>
                    <a:lstStyle/>
                    <a:p>
                      <a:pPr algn="l" fontAlgn="b"/>
                      <a:r>
                        <a:rPr lang="en-US" sz="1800" b="1" i="0" u="none" strike="noStrike" dirty="0" err="1">
                          <a:solidFill>
                            <a:srgbClr val="FF0000"/>
                          </a:solidFill>
                          <a:effectLst/>
                          <a:latin typeface="Calibri" panose="020F0502020204030204" pitchFamily="34" charset="0"/>
                        </a:rPr>
                        <a:t>NPO</a:t>
                      </a:r>
                      <a:r>
                        <a:rPr lang="en-US" sz="1800" b="1" i="0" u="none" strike="noStrike" dirty="0">
                          <a:solidFill>
                            <a:srgbClr val="FF0000"/>
                          </a:solidFill>
                          <a:effectLst/>
                          <a:latin typeface="Calibri" panose="020F0502020204030204" pitchFamily="34" charset="0"/>
                        </a:rPr>
                        <a:t> </a:t>
                      </a:r>
                      <a:r>
                        <a:rPr lang="en-US" sz="1800" b="1" i="0" u="none" strike="noStrike" dirty="0" err="1">
                          <a:solidFill>
                            <a:srgbClr val="FF0000"/>
                          </a:solidFill>
                          <a:effectLst/>
                          <a:latin typeface="Calibri" panose="020F0502020204030204" pitchFamily="34" charset="0"/>
                        </a:rPr>
                        <a:t>Iketsetse</a:t>
                      </a:r>
                      <a:r>
                        <a:rPr lang="en-US" sz="1800" b="1" i="0" u="none" strike="noStrike" dirty="0">
                          <a:solidFill>
                            <a:srgbClr val="FF0000"/>
                          </a:solidFill>
                          <a:effectLst/>
                          <a:latin typeface="Calibri" panose="020F0502020204030204" pitchFamily="34" charset="0"/>
                        </a:rPr>
                        <a:t> up to Q1 2020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Calibri" panose="020F0502020204030204" pitchFamily="34" charset="0"/>
                        </a:rPr>
                        <a:t>      63,979,610.00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600" b="1" i="0" u="none" strike="noStrike">
                          <a:solidFill>
                            <a:srgbClr val="000000"/>
                          </a:solidFill>
                          <a:effectLst/>
                          <a:latin typeface="Calibri" panose="020F0502020204030204" pitchFamily="34" charset="0"/>
                        </a:rPr>
                        <a:t>      66,077,127.00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r" fontAlgn="b"/>
                      <a:r>
                        <a:rPr lang="en-US" sz="1600" b="1" i="0" u="none" strike="noStrike" dirty="0">
                          <a:solidFill>
                            <a:srgbClr val="000000"/>
                          </a:solidFill>
                          <a:effectLst/>
                          <a:latin typeface="Calibri" panose="020F0502020204030204" pitchFamily="34" charset="0"/>
                        </a:rPr>
                        <a:t>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600" b="1" i="0" u="none" strike="noStrike">
                          <a:solidFill>
                            <a:srgbClr val="000000"/>
                          </a:solidFill>
                          <a:effectLst/>
                          <a:latin typeface="Calibri" panose="020F0502020204030204" pitchFamily="34" charset="0"/>
                        </a:rPr>
                        <a:t>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87966632"/>
                  </a:ext>
                </a:extLst>
              </a:tr>
              <a:tr h="310647">
                <a:tc>
                  <a:txBody>
                    <a:bodyPr/>
                    <a:lstStyle/>
                    <a:p>
                      <a:pPr algn="l" fontAlgn="b"/>
                      <a:r>
                        <a:rPr lang="en-US" sz="1800" b="1" i="0" u="none" strike="noStrike" dirty="0">
                          <a:solidFill>
                            <a:srgbClr val="000000"/>
                          </a:solidFill>
                          <a:effectLst/>
                          <a:latin typeface="Calibri" panose="020F0502020204030204" pitchFamily="34" charset="0"/>
                        </a:rPr>
                        <a:t>AIDS Foundation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Calibri" panose="020F0502020204030204" pitchFamily="34" charset="0"/>
                        </a:rPr>
                        <a:t>      27,375,891.00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600" b="1" i="0" u="none" strike="noStrike">
                          <a:solidFill>
                            <a:srgbClr val="000000"/>
                          </a:solidFill>
                          <a:effectLst/>
                          <a:latin typeface="Calibri" panose="020F0502020204030204" pitchFamily="34" charset="0"/>
                        </a:rPr>
                        <a:t>      30,158,278.00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r" fontAlgn="b"/>
                      <a:r>
                        <a:rPr lang="en-US" sz="1600" b="1" i="0" u="none" strike="noStrike" dirty="0">
                          <a:solidFill>
                            <a:srgbClr val="000000"/>
                          </a:solidFill>
                          <a:effectLst/>
                          <a:latin typeface="Calibri" panose="020F0502020204030204" pitchFamily="34" charset="0"/>
                        </a:rPr>
                        <a:t>      21,874,381.18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600" b="1" i="0" u="none" strike="noStrike" dirty="0">
                          <a:solidFill>
                            <a:srgbClr val="000000"/>
                          </a:solidFill>
                          <a:effectLst/>
                          <a:latin typeface="Calibri" panose="020F0502020204030204" pitchFamily="34" charset="0"/>
                        </a:rPr>
                        <a:t>    13,884,371.90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459989415"/>
                  </a:ext>
                </a:extLst>
              </a:tr>
              <a:tr h="310647">
                <a:tc>
                  <a:txBody>
                    <a:bodyPr/>
                    <a:lstStyle/>
                    <a:p>
                      <a:pPr algn="l" fontAlgn="b"/>
                      <a:r>
                        <a:rPr lang="en-US" sz="1800" b="1" i="0" u="none" strike="noStrike" dirty="0" err="1">
                          <a:solidFill>
                            <a:srgbClr val="FF0000"/>
                          </a:solidFill>
                          <a:effectLst/>
                          <a:latin typeface="Calibri" panose="020F0502020204030204" pitchFamily="34" charset="0"/>
                        </a:rPr>
                        <a:t>Icembe</a:t>
                      </a:r>
                      <a:r>
                        <a:rPr lang="en-US" sz="1800" b="1" i="0" u="none" strike="noStrike" dirty="0">
                          <a:solidFill>
                            <a:srgbClr val="FF0000"/>
                          </a:solidFill>
                          <a:effectLst/>
                          <a:latin typeface="Calibri" panose="020F0502020204030204" pitchFamily="34" charset="0"/>
                        </a:rPr>
                        <a:t> Foundation up to Q1 2019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dirty="0">
                          <a:solidFill>
                            <a:srgbClr val="000000"/>
                          </a:solidFill>
                          <a:effectLst/>
                          <a:latin typeface="Calibri" panose="020F0502020204030204" pitchFamily="34" charset="0"/>
                        </a:rPr>
                        <a:t>      24,761,339.00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600" b="1" i="0" u="none" strike="noStrike">
                          <a:solidFill>
                            <a:srgbClr val="000000"/>
                          </a:solidFill>
                          <a:effectLst/>
                          <a:latin typeface="Calibri" panose="020F0502020204030204" pitchFamily="34" charset="0"/>
                        </a:rPr>
                        <a:t>        2,234,756.00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r" fontAlgn="b"/>
                      <a:r>
                        <a:rPr lang="en-US" sz="1600" b="1" i="0" u="none" strike="noStrike">
                          <a:solidFill>
                            <a:srgbClr val="000000"/>
                          </a:solidFill>
                          <a:effectLst/>
                          <a:latin typeface="Calibri" panose="020F0502020204030204" pitchFamily="34" charset="0"/>
                        </a:rPr>
                        <a:t>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600" b="1" i="0" u="none" strike="noStrike" dirty="0">
                          <a:solidFill>
                            <a:srgbClr val="000000"/>
                          </a:solidFill>
                          <a:effectLst/>
                          <a:latin typeface="Calibri" panose="020F0502020204030204" pitchFamily="34" charset="0"/>
                        </a:rPr>
                        <a:t>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932475307"/>
                  </a:ext>
                </a:extLst>
              </a:tr>
              <a:tr h="310647">
                <a:tc>
                  <a:txBody>
                    <a:bodyPr/>
                    <a:lstStyle/>
                    <a:p>
                      <a:pPr algn="l" fontAlgn="b"/>
                      <a:r>
                        <a:rPr lang="en-US" sz="1800" b="1" i="0" u="none" strike="noStrike" dirty="0">
                          <a:solidFill>
                            <a:srgbClr val="FF0000"/>
                          </a:solidFill>
                          <a:effectLst/>
                          <a:latin typeface="Calibri" panose="020F0502020204030204" pitchFamily="34" charset="0"/>
                        </a:rPr>
                        <a:t>Out the Box up to Q1 2019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1" i="0" u="none" strike="noStrike">
                          <a:solidFill>
                            <a:srgbClr val="000000"/>
                          </a:solidFill>
                          <a:effectLst/>
                          <a:latin typeface="Calibri" panose="020F0502020204030204" pitchFamily="34" charset="0"/>
                        </a:rPr>
                        <a:t>      13,226,554.00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600" b="1" i="0" u="none" strike="noStrike">
                          <a:solidFill>
                            <a:srgbClr val="000000"/>
                          </a:solidFill>
                          <a:effectLst/>
                          <a:latin typeface="Calibri" panose="020F0502020204030204" pitchFamily="34" charset="0"/>
                        </a:rPr>
                        <a:t>        1,209,559.00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r" fontAlgn="b"/>
                      <a:r>
                        <a:rPr lang="en-US" sz="1600" b="1" i="0" u="none" strike="noStrike">
                          <a:solidFill>
                            <a:srgbClr val="000000"/>
                          </a:solidFill>
                          <a:effectLst/>
                          <a:latin typeface="Calibri" panose="020F0502020204030204" pitchFamily="34" charset="0"/>
                        </a:rPr>
                        <a:t>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1600" b="1" i="0" u="none" strike="noStrike" dirty="0">
                          <a:solidFill>
                            <a:srgbClr val="000000"/>
                          </a:solidFill>
                          <a:effectLst/>
                          <a:latin typeface="Calibri" panose="020F0502020204030204" pitchFamily="34" charset="0"/>
                        </a:rPr>
                        <a:t>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485950756"/>
                  </a:ext>
                </a:extLst>
              </a:tr>
              <a:tr h="310647">
                <a:tc>
                  <a:txBody>
                    <a:bodyPr/>
                    <a:lstStyle/>
                    <a:p>
                      <a:pPr algn="l" fontAlgn="b"/>
                      <a:r>
                        <a:rPr lang="en-US" sz="1800" b="1" i="0" u="none" strike="noStrike" dirty="0">
                          <a:solidFill>
                            <a:srgbClr val="000000"/>
                          </a:solidFill>
                          <a:effectLst/>
                          <a:latin typeface="Calibri" panose="020F0502020204030204" pitchFamily="34" charset="0"/>
                        </a:rPr>
                        <a:t>Total</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600" b="1" i="0" u="none" strike="noStrike">
                          <a:solidFill>
                            <a:srgbClr val="000000"/>
                          </a:solidFill>
                          <a:effectLst/>
                          <a:latin typeface="Calibri" panose="020F0502020204030204" pitchFamily="34" charset="0"/>
                        </a:rPr>
                        <a:t>    736,672,918.00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000"/>
                    </a:solidFill>
                  </a:tcPr>
                </a:tc>
                <a:tc>
                  <a:txBody>
                    <a:bodyPr/>
                    <a:lstStyle/>
                    <a:p>
                      <a:pPr algn="r" fontAlgn="b"/>
                      <a:r>
                        <a:rPr lang="en-US" sz="1600" b="1" i="0" u="none" strike="noStrike">
                          <a:solidFill>
                            <a:srgbClr val="000000"/>
                          </a:solidFill>
                          <a:effectLst/>
                          <a:latin typeface="Calibri" panose="020F0502020204030204" pitchFamily="34" charset="0"/>
                        </a:rPr>
                        <a:t>    838,993,139.00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70AD47"/>
                    </a:solidFill>
                  </a:tcPr>
                </a:tc>
                <a:tc>
                  <a:txBody>
                    <a:bodyPr/>
                    <a:lstStyle/>
                    <a:p>
                      <a:pPr algn="r" fontAlgn="b"/>
                      <a:r>
                        <a:rPr lang="en-US" sz="1600" b="1" i="0" u="none" strike="noStrike">
                          <a:solidFill>
                            <a:srgbClr val="000000"/>
                          </a:solidFill>
                          <a:effectLst/>
                          <a:latin typeface="Calibri" panose="020F0502020204030204" pitchFamily="34" charset="0"/>
                        </a:rPr>
                        <a:t>    618,369,093.70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000"/>
                    </a:solidFill>
                  </a:tcPr>
                </a:tc>
                <a:tc>
                  <a:txBody>
                    <a:bodyPr/>
                    <a:lstStyle/>
                    <a:p>
                      <a:pPr algn="r" fontAlgn="b"/>
                      <a:r>
                        <a:rPr lang="en-US" sz="1600" b="1" i="0" u="none" strike="noStrike" dirty="0">
                          <a:solidFill>
                            <a:srgbClr val="000000"/>
                          </a:solidFill>
                          <a:effectLst/>
                          <a:latin typeface="Calibri" panose="020F0502020204030204" pitchFamily="34" charset="0"/>
                        </a:rPr>
                        <a:t>390,988,076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4280402089"/>
                  </a:ext>
                </a:extLst>
              </a:tr>
              <a:tr h="284091">
                <a:tc>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 </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FC000"/>
                    </a:solidFill>
                  </a:tcPr>
                </a:tc>
                <a:tc>
                  <a:txBody>
                    <a:bodyPr/>
                    <a:lstStyle/>
                    <a:p>
                      <a:pPr algn="r" fontAlgn="b"/>
                      <a:r>
                        <a:rPr lang="en-US" sz="1400" b="0" i="0" u="none" strike="noStrike">
                          <a:solidFill>
                            <a:srgbClr val="000000"/>
                          </a:solidFill>
                          <a:effectLst/>
                          <a:latin typeface="Calibri" panose="020F0502020204030204" pitchFamily="34" charset="0"/>
                        </a:rPr>
                        <a:t> </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70AD47"/>
                    </a:solidFill>
                  </a:tcPr>
                </a:tc>
                <a:tc>
                  <a:txBody>
                    <a:bodyPr/>
                    <a:lstStyle/>
                    <a:p>
                      <a:pPr algn="r" fontAlgn="b"/>
                      <a:r>
                        <a:rPr lang="en-US" sz="1400" b="0" i="0" u="none" strike="noStrike">
                          <a:solidFill>
                            <a:srgbClr val="000000"/>
                          </a:solidFill>
                          <a:effectLst/>
                          <a:latin typeface="Calibri" panose="020F0502020204030204" pitchFamily="34" charset="0"/>
                        </a:rPr>
                        <a:t> </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FC000"/>
                    </a:solidFill>
                  </a:tcPr>
                </a:tc>
                <a:tc>
                  <a:txBody>
                    <a:bodyPr/>
                    <a:lstStyle/>
                    <a:p>
                      <a:pPr algn="r" fontAlgn="b"/>
                      <a:r>
                        <a:rPr lang="en-US" sz="1400" b="0" i="0" u="none" strike="noStrike" dirty="0">
                          <a:solidFill>
                            <a:srgbClr val="000000"/>
                          </a:solidFill>
                          <a:effectLst/>
                          <a:latin typeface="Calibri" panose="020F0502020204030204" pitchFamily="34" charset="0"/>
                        </a:rPr>
                        <a:t> </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70AD47"/>
                    </a:solidFill>
                  </a:tcPr>
                </a:tc>
                <a:extLst>
                  <a:ext uri="{0D108BD9-81ED-4DB2-BD59-A6C34878D82A}">
                    <a16:rowId xmlns:a16="http://schemas.microsoft.com/office/drawing/2014/main" val="229120320"/>
                  </a:ext>
                </a:extLst>
              </a:tr>
            </a:tbl>
          </a:graphicData>
        </a:graphic>
      </p:graphicFrame>
      <p:sp>
        <p:nvSpPr>
          <p:cNvPr id="4" name="Content Placeholder 3">
            <a:extLst>
              <a:ext uri="{FF2B5EF4-FFF2-40B4-BE49-F238E27FC236}">
                <a16:creationId xmlns:a16="http://schemas.microsoft.com/office/drawing/2014/main" id="{1B21A2D6-10FC-DB4E-9642-88F9E35C0F96}"/>
              </a:ext>
            </a:extLst>
          </p:cNvPr>
          <p:cNvSpPr>
            <a:spLocks noGrp="1"/>
          </p:cNvSpPr>
          <p:nvPr>
            <p:ph sz="half" idx="10"/>
          </p:nvPr>
        </p:nvSpPr>
        <p:spPr>
          <a:xfrm>
            <a:off x="661017" y="750973"/>
            <a:ext cx="10753344" cy="898213"/>
          </a:xfrm>
        </p:spPr>
        <p:txBody>
          <a:bodyPr/>
          <a:lstStyle/>
          <a:p>
            <a:r>
              <a:rPr lang="en-US" b="1" dirty="0"/>
              <a:t>Three-year cycle plus current interim Six month  Budget</a:t>
            </a:r>
          </a:p>
        </p:txBody>
      </p:sp>
    </p:spTree>
    <p:extLst>
      <p:ext uri="{BB962C8B-B14F-4D97-AF65-F5344CB8AC3E}">
        <p14:creationId xmlns:p14="http://schemas.microsoft.com/office/powerpoint/2010/main" val="4003450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E3436-F657-46C9-A3D2-64303751CBF1}"/>
              </a:ext>
            </a:extLst>
          </p:cNvPr>
          <p:cNvSpPr>
            <a:spLocks noGrp="1"/>
          </p:cNvSpPr>
          <p:nvPr>
            <p:ph type="title"/>
          </p:nvPr>
        </p:nvSpPr>
        <p:spPr/>
        <p:txBody>
          <a:bodyPr/>
          <a:lstStyle/>
          <a:p>
            <a:pPr algn="l"/>
            <a:r>
              <a:rPr lang="en-US" sz="2800" b="1" dirty="0"/>
              <a:t>Participation Rates :  Contract Period 2014 – 2018 </a:t>
            </a:r>
          </a:p>
        </p:txBody>
      </p:sp>
      <p:graphicFrame>
        <p:nvGraphicFramePr>
          <p:cNvPr id="6" name="Content Placeholder 5">
            <a:extLst>
              <a:ext uri="{FF2B5EF4-FFF2-40B4-BE49-F238E27FC236}">
                <a16:creationId xmlns:a16="http://schemas.microsoft.com/office/drawing/2014/main" id="{4BFB9252-FB0E-4183-BEFC-00ED826E03C6}"/>
              </a:ext>
            </a:extLst>
          </p:cNvPr>
          <p:cNvGraphicFramePr>
            <a:graphicFrameLocks noGrp="1"/>
          </p:cNvGraphicFramePr>
          <p:nvPr>
            <p:ph sz="half" idx="2"/>
            <p:extLst>
              <p:ext uri="{D42A27DB-BD31-4B8C-83A1-F6EECF244321}">
                <p14:modId xmlns:p14="http://schemas.microsoft.com/office/powerpoint/2010/main" val="2058852734"/>
              </p:ext>
            </p:extLst>
          </p:nvPr>
        </p:nvGraphicFramePr>
        <p:xfrm>
          <a:off x="630275" y="1749287"/>
          <a:ext cx="10753343" cy="4400550"/>
        </p:xfrm>
        <a:graphic>
          <a:graphicData uri="http://schemas.openxmlformats.org/drawingml/2006/table">
            <a:tbl>
              <a:tblPr/>
              <a:tblGrid>
                <a:gridCol w="4119959">
                  <a:extLst>
                    <a:ext uri="{9D8B030D-6E8A-4147-A177-3AD203B41FA5}">
                      <a16:colId xmlns:a16="http://schemas.microsoft.com/office/drawing/2014/main" val="774523825"/>
                    </a:ext>
                  </a:extLst>
                </a:gridCol>
                <a:gridCol w="1658346">
                  <a:extLst>
                    <a:ext uri="{9D8B030D-6E8A-4147-A177-3AD203B41FA5}">
                      <a16:colId xmlns:a16="http://schemas.microsoft.com/office/drawing/2014/main" val="2518731349"/>
                    </a:ext>
                  </a:extLst>
                </a:gridCol>
                <a:gridCol w="1658346">
                  <a:extLst>
                    <a:ext uri="{9D8B030D-6E8A-4147-A177-3AD203B41FA5}">
                      <a16:colId xmlns:a16="http://schemas.microsoft.com/office/drawing/2014/main" val="1976357990"/>
                    </a:ext>
                  </a:extLst>
                </a:gridCol>
                <a:gridCol w="1658346">
                  <a:extLst>
                    <a:ext uri="{9D8B030D-6E8A-4147-A177-3AD203B41FA5}">
                      <a16:colId xmlns:a16="http://schemas.microsoft.com/office/drawing/2014/main" val="26429672"/>
                    </a:ext>
                  </a:extLst>
                </a:gridCol>
                <a:gridCol w="1658346">
                  <a:extLst>
                    <a:ext uri="{9D8B030D-6E8A-4147-A177-3AD203B41FA5}">
                      <a16:colId xmlns:a16="http://schemas.microsoft.com/office/drawing/2014/main" val="297041991"/>
                    </a:ext>
                  </a:extLst>
                </a:gridCol>
              </a:tblGrid>
              <a:tr h="252911">
                <a:tc>
                  <a:txBody>
                    <a:bodyPr/>
                    <a:lstStyle/>
                    <a:p>
                      <a:pPr algn="l" fontAlgn="b"/>
                      <a:r>
                        <a:rPr lang="en-US" sz="2000" b="1" i="0" u="none" strike="noStrike" dirty="0">
                          <a:solidFill>
                            <a:srgbClr val="000000"/>
                          </a:solidFill>
                          <a:effectLst/>
                          <a:latin typeface="+mn-lt"/>
                        </a:rPr>
                        <a:t>NPO Name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solidFill>
                  </a:tcPr>
                </a:tc>
                <a:tc>
                  <a:txBody>
                    <a:bodyPr/>
                    <a:lstStyle/>
                    <a:p>
                      <a:pPr algn="ctr" fontAlgn="b"/>
                      <a:r>
                        <a:rPr lang="en-US" sz="2000" b="1" i="0" u="none" strike="noStrike" dirty="0">
                          <a:solidFill>
                            <a:srgbClr val="000000"/>
                          </a:solidFill>
                          <a:effectLst/>
                          <a:latin typeface="+mn-lt"/>
                        </a:rPr>
                        <a:t>2014/15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solidFill>
                  </a:tcPr>
                </a:tc>
                <a:tc>
                  <a:txBody>
                    <a:bodyPr/>
                    <a:lstStyle/>
                    <a:p>
                      <a:pPr algn="ctr" fontAlgn="b"/>
                      <a:r>
                        <a:rPr lang="en-US" sz="2000" b="1" i="0" u="none" strike="noStrike" dirty="0">
                          <a:solidFill>
                            <a:srgbClr val="000000"/>
                          </a:solidFill>
                          <a:effectLst/>
                          <a:latin typeface="+mn-lt"/>
                        </a:rPr>
                        <a:t>2015/16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solidFill>
                  </a:tcPr>
                </a:tc>
                <a:tc>
                  <a:txBody>
                    <a:bodyPr/>
                    <a:lstStyle/>
                    <a:p>
                      <a:pPr algn="ctr" fontAlgn="b"/>
                      <a:r>
                        <a:rPr lang="en-US" sz="2000" b="1" i="0" u="none" strike="noStrike" dirty="0">
                          <a:solidFill>
                            <a:srgbClr val="000000"/>
                          </a:solidFill>
                          <a:effectLst/>
                          <a:latin typeface="+mn-lt"/>
                        </a:rPr>
                        <a:t>2016/17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solidFill>
                  </a:tcPr>
                </a:tc>
                <a:tc>
                  <a:txBody>
                    <a:bodyPr/>
                    <a:lstStyle/>
                    <a:p>
                      <a:pPr algn="ctr" fontAlgn="b"/>
                      <a:r>
                        <a:rPr lang="en-US" sz="2000" b="1" i="0" u="none" strike="noStrike" dirty="0">
                          <a:solidFill>
                            <a:srgbClr val="000000"/>
                          </a:solidFill>
                          <a:effectLst/>
                          <a:latin typeface="+mn-lt"/>
                        </a:rPr>
                        <a:t>2017/18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3134390809"/>
                  </a:ext>
                </a:extLst>
              </a:tr>
              <a:tr h="252911">
                <a:tc>
                  <a:txBody>
                    <a:bodyPr/>
                    <a:lstStyle/>
                    <a:p>
                      <a:pPr algn="l" fontAlgn="b"/>
                      <a:r>
                        <a:rPr lang="en-US" sz="2000" b="1" i="0" u="none" strike="noStrike" dirty="0">
                          <a:solidFill>
                            <a:srgbClr val="000000"/>
                          </a:solidFill>
                          <a:effectLst/>
                          <a:latin typeface="+mn-lt"/>
                        </a:rPr>
                        <a:t>Thembalethu Development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mn-lt"/>
                        </a:rPr>
                        <a:t>71 228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2000" b="1" i="0" u="none" strike="noStrike" dirty="0">
                          <a:solidFill>
                            <a:srgbClr val="000000"/>
                          </a:solidFill>
                          <a:effectLst/>
                          <a:latin typeface="+mn-lt"/>
                        </a:rPr>
                        <a:t>20 983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mn-lt"/>
                        </a:rPr>
                        <a:t>21001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r" fontAlgn="b"/>
                      <a:r>
                        <a:rPr lang="en-US" sz="2000" b="1" i="0" u="none" strike="noStrike" dirty="0">
                          <a:solidFill>
                            <a:srgbClr val="000000"/>
                          </a:solidFill>
                          <a:effectLst/>
                          <a:latin typeface="+mn-lt"/>
                        </a:rPr>
                        <a:t>20 965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3110488"/>
                  </a:ext>
                </a:extLst>
              </a:tr>
              <a:tr h="252911">
                <a:tc>
                  <a:txBody>
                    <a:bodyPr/>
                    <a:lstStyle/>
                    <a:p>
                      <a:pPr algn="l" fontAlgn="b"/>
                      <a:r>
                        <a:rPr lang="en-US" sz="2000" b="1" i="0" u="none" strike="noStrike" dirty="0">
                          <a:solidFill>
                            <a:srgbClr val="000000"/>
                          </a:solidFill>
                          <a:effectLst/>
                          <a:latin typeface="+mn-lt"/>
                        </a:rPr>
                        <a:t>3L Development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mn-lt"/>
                        </a:rPr>
                        <a:t>3 430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2000" b="1" i="0" u="none" strike="noStrike" dirty="0">
                          <a:solidFill>
                            <a:srgbClr val="000000"/>
                          </a:solidFill>
                          <a:effectLst/>
                          <a:latin typeface="+mn-lt"/>
                        </a:rPr>
                        <a:t>5 166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a:solidFill>
                            <a:srgbClr val="000000"/>
                          </a:solidFill>
                          <a:effectLst/>
                          <a:latin typeface="+mn-lt"/>
                        </a:rPr>
                        <a:t>6833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r" fontAlgn="b"/>
                      <a:r>
                        <a:rPr lang="en-US" sz="2000" b="1" i="0" u="none" strike="noStrike" dirty="0">
                          <a:solidFill>
                            <a:srgbClr val="000000"/>
                          </a:solidFill>
                          <a:effectLst/>
                          <a:latin typeface="+mn-lt"/>
                        </a:rPr>
                        <a:t>8 781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6678915"/>
                  </a:ext>
                </a:extLst>
              </a:tr>
              <a:tr h="252911">
                <a:tc>
                  <a:txBody>
                    <a:bodyPr/>
                    <a:lstStyle/>
                    <a:p>
                      <a:pPr algn="l" fontAlgn="b"/>
                      <a:r>
                        <a:rPr lang="en-US" sz="2000" b="1" i="0" u="none" strike="noStrike" dirty="0" err="1">
                          <a:solidFill>
                            <a:srgbClr val="000000"/>
                          </a:solidFill>
                          <a:effectLst/>
                          <a:latin typeface="+mn-lt"/>
                        </a:rPr>
                        <a:t>Dhladhla</a:t>
                      </a:r>
                      <a:r>
                        <a:rPr lang="en-US" sz="2000" b="1" i="0" u="none" strike="noStrike" dirty="0">
                          <a:solidFill>
                            <a:srgbClr val="000000"/>
                          </a:solidFill>
                          <a:effectLst/>
                          <a:latin typeface="+mn-lt"/>
                        </a:rPr>
                        <a:t> Foundation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mn-lt"/>
                        </a:rPr>
                        <a:t>16 833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2000" b="1" i="0" u="none" strike="noStrike" dirty="0">
                          <a:solidFill>
                            <a:srgbClr val="000000"/>
                          </a:solidFill>
                          <a:effectLst/>
                          <a:latin typeface="+mn-lt"/>
                        </a:rPr>
                        <a:t>85 272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a:solidFill>
                            <a:srgbClr val="000000"/>
                          </a:solidFill>
                          <a:effectLst/>
                          <a:latin typeface="+mn-lt"/>
                        </a:rPr>
                        <a:t>93317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r" fontAlgn="b"/>
                      <a:r>
                        <a:rPr lang="en-US" sz="2000" b="1" i="0" u="none" strike="noStrike" dirty="0">
                          <a:solidFill>
                            <a:srgbClr val="000000"/>
                          </a:solidFill>
                          <a:effectLst/>
                          <a:latin typeface="+mn-lt"/>
                        </a:rPr>
                        <a:t>75 524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6227000"/>
                  </a:ext>
                </a:extLst>
              </a:tr>
              <a:tr h="252911">
                <a:tc>
                  <a:txBody>
                    <a:bodyPr/>
                    <a:lstStyle/>
                    <a:p>
                      <a:pPr algn="l" fontAlgn="b"/>
                      <a:r>
                        <a:rPr lang="en-US" sz="2000" b="1" i="0" u="none" strike="noStrike">
                          <a:solidFill>
                            <a:srgbClr val="000000"/>
                          </a:solidFill>
                          <a:effectLst/>
                          <a:latin typeface="+mn-lt"/>
                        </a:rPr>
                        <a:t>Humana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mn-lt"/>
                        </a:rPr>
                        <a:t>5 403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2000" b="1" i="0" u="none" strike="noStrike">
                          <a:solidFill>
                            <a:srgbClr val="000000"/>
                          </a:solidFill>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a:solidFill>
                            <a:srgbClr val="000000"/>
                          </a:solidFill>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r" fontAlgn="b"/>
                      <a:r>
                        <a:rPr lang="en-US" sz="2000" b="1" i="0" u="none" strike="noStrike" dirty="0">
                          <a:solidFill>
                            <a:srgbClr val="000000"/>
                          </a:solidFill>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4186108"/>
                  </a:ext>
                </a:extLst>
              </a:tr>
              <a:tr h="252911">
                <a:tc>
                  <a:txBody>
                    <a:bodyPr/>
                    <a:lstStyle/>
                    <a:p>
                      <a:pPr algn="l" fontAlgn="b"/>
                      <a:r>
                        <a:rPr lang="en-US" sz="2000" b="1" i="0" u="none" strike="noStrike">
                          <a:solidFill>
                            <a:srgbClr val="000000"/>
                          </a:solidFill>
                          <a:effectLst/>
                          <a:latin typeface="+mn-lt"/>
                        </a:rPr>
                        <a:t>JPYouth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mn-lt"/>
                        </a:rPr>
                        <a:t>1 230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2000" b="1" i="0" u="none" strike="noStrike">
                          <a:solidFill>
                            <a:srgbClr val="000000"/>
                          </a:solidFill>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a:solidFill>
                            <a:srgbClr val="000000"/>
                          </a:solidFill>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r" fontAlgn="b"/>
                      <a:r>
                        <a:rPr lang="en-US" sz="2000" b="1" i="0" u="none" strike="noStrike">
                          <a:solidFill>
                            <a:srgbClr val="000000"/>
                          </a:solidFill>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2028248"/>
                  </a:ext>
                </a:extLst>
              </a:tr>
              <a:tr h="252911">
                <a:tc>
                  <a:txBody>
                    <a:bodyPr/>
                    <a:lstStyle/>
                    <a:p>
                      <a:pPr algn="l" fontAlgn="b"/>
                      <a:r>
                        <a:rPr lang="en-US" sz="2000" b="1" i="0" u="none" strike="noStrike" dirty="0">
                          <a:solidFill>
                            <a:srgbClr val="000000"/>
                          </a:solidFill>
                          <a:effectLst/>
                          <a:latin typeface="+mn-lt"/>
                        </a:rPr>
                        <a:t>Lima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mn-lt"/>
                        </a:rPr>
                        <a:t>4 619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2000" b="1" i="0" u="none" strike="noStrike" dirty="0">
                          <a:solidFill>
                            <a:srgbClr val="000000"/>
                          </a:solidFill>
                          <a:effectLst/>
                          <a:latin typeface="+mn-lt"/>
                        </a:rPr>
                        <a:t>5 402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a:solidFill>
                            <a:srgbClr val="000000"/>
                          </a:solidFill>
                          <a:effectLst/>
                          <a:latin typeface="+mn-lt"/>
                        </a:rPr>
                        <a:t>5468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r" fontAlgn="b"/>
                      <a:r>
                        <a:rPr lang="en-US" sz="2000" b="1" i="0" u="none" strike="noStrike" dirty="0">
                          <a:solidFill>
                            <a:srgbClr val="000000"/>
                          </a:solidFill>
                          <a:effectLst/>
                          <a:latin typeface="+mn-lt"/>
                        </a:rPr>
                        <a:t>5 752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7338671"/>
                  </a:ext>
                </a:extLst>
              </a:tr>
              <a:tr h="252911">
                <a:tc>
                  <a:txBody>
                    <a:bodyPr/>
                    <a:lstStyle/>
                    <a:p>
                      <a:pPr algn="l" fontAlgn="b"/>
                      <a:r>
                        <a:rPr lang="en-US" sz="2000" b="1" i="0" u="none" strike="noStrike">
                          <a:solidFill>
                            <a:srgbClr val="000000"/>
                          </a:solidFill>
                          <a:effectLst/>
                          <a:latin typeface="+mn-lt"/>
                        </a:rPr>
                        <a:t>Seboka Training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mn-lt"/>
                        </a:rPr>
                        <a:t>6 602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2000" b="1" i="0" u="none" strike="noStrike" dirty="0">
                          <a:solidFill>
                            <a:srgbClr val="000000"/>
                          </a:solidFill>
                          <a:effectLst/>
                          <a:latin typeface="+mn-lt"/>
                        </a:rPr>
                        <a:t>8 783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a:solidFill>
                            <a:srgbClr val="000000"/>
                          </a:solidFill>
                          <a:effectLst/>
                          <a:latin typeface="+mn-lt"/>
                        </a:rPr>
                        <a:t>9199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r" fontAlgn="b"/>
                      <a:r>
                        <a:rPr lang="en-US" sz="2000" b="1" i="0" u="none" strike="noStrike" dirty="0">
                          <a:solidFill>
                            <a:srgbClr val="000000"/>
                          </a:solidFill>
                          <a:effectLst/>
                          <a:latin typeface="+mn-lt"/>
                        </a:rPr>
                        <a:t>9 700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1327760"/>
                  </a:ext>
                </a:extLst>
              </a:tr>
              <a:tr h="252911">
                <a:tc>
                  <a:txBody>
                    <a:bodyPr/>
                    <a:lstStyle/>
                    <a:p>
                      <a:pPr algn="l" fontAlgn="b"/>
                      <a:r>
                        <a:rPr lang="en-US" sz="2000" b="1" i="0" u="none" strike="noStrike">
                          <a:solidFill>
                            <a:srgbClr val="000000"/>
                          </a:solidFill>
                          <a:effectLst/>
                          <a:latin typeface="+mn-lt"/>
                        </a:rPr>
                        <a:t>Seriti Institute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mn-lt"/>
                        </a:rPr>
                        <a:t>40 882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2000" b="1" i="0" u="none" strike="noStrike" dirty="0">
                          <a:solidFill>
                            <a:srgbClr val="000000"/>
                          </a:solidFill>
                          <a:effectLst/>
                          <a:latin typeface="+mn-lt"/>
                        </a:rPr>
                        <a:t>43 473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a:solidFill>
                            <a:srgbClr val="000000"/>
                          </a:solidFill>
                          <a:effectLst/>
                          <a:latin typeface="+mn-lt"/>
                        </a:rPr>
                        <a:t>48000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r" fontAlgn="b"/>
                      <a:r>
                        <a:rPr lang="en-US" sz="2000" b="1" i="0" u="none" strike="noStrike" dirty="0">
                          <a:solidFill>
                            <a:srgbClr val="000000"/>
                          </a:solidFill>
                          <a:effectLst/>
                          <a:latin typeface="+mn-lt"/>
                        </a:rPr>
                        <a:t>51 917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8767690"/>
                  </a:ext>
                </a:extLst>
              </a:tr>
              <a:tr h="252911">
                <a:tc>
                  <a:txBody>
                    <a:bodyPr/>
                    <a:lstStyle/>
                    <a:p>
                      <a:pPr algn="l" fontAlgn="b"/>
                      <a:r>
                        <a:rPr lang="en-US" sz="2000" b="1" i="0" u="none" strike="noStrike">
                          <a:solidFill>
                            <a:srgbClr val="000000"/>
                          </a:solidFill>
                          <a:effectLst/>
                          <a:latin typeface="+mn-lt"/>
                        </a:rPr>
                        <a:t>Siyakholwa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mn-lt"/>
                        </a:rPr>
                        <a:t>4 786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2000" b="1" i="0" u="none" strike="noStrike" dirty="0">
                          <a:solidFill>
                            <a:srgbClr val="000000"/>
                          </a:solidFill>
                          <a:effectLst/>
                          <a:latin typeface="+mn-lt"/>
                        </a:rPr>
                        <a:t>4 996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mn-lt"/>
                        </a:rPr>
                        <a:t>6519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r" fontAlgn="b"/>
                      <a:r>
                        <a:rPr lang="en-US" sz="2000" b="1" i="0" u="none" strike="noStrike" dirty="0">
                          <a:solidFill>
                            <a:srgbClr val="000000"/>
                          </a:solidFill>
                          <a:effectLst/>
                          <a:latin typeface="+mn-lt"/>
                        </a:rPr>
                        <a:t>8 545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2117782"/>
                  </a:ext>
                </a:extLst>
              </a:tr>
              <a:tr h="252911">
                <a:tc>
                  <a:txBody>
                    <a:bodyPr/>
                    <a:lstStyle/>
                    <a:p>
                      <a:pPr algn="l" fontAlgn="b"/>
                      <a:r>
                        <a:rPr lang="en-US" sz="2000" b="1" i="0" u="none" strike="noStrike">
                          <a:solidFill>
                            <a:srgbClr val="000000"/>
                          </a:solidFill>
                          <a:effectLst/>
                          <a:latin typeface="+mn-lt"/>
                        </a:rPr>
                        <a:t>Border Rural Committee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a:solidFill>
                            <a:srgbClr val="000000"/>
                          </a:solidFill>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2000" b="1" i="0" u="none" strike="noStrike" dirty="0">
                          <a:solidFill>
                            <a:srgbClr val="000000"/>
                          </a:solidFill>
                          <a:effectLst/>
                          <a:latin typeface="+mn-lt"/>
                        </a:rPr>
                        <a:t>7 463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mn-lt"/>
                        </a:rPr>
                        <a:t>7896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r" fontAlgn="b"/>
                      <a:r>
                        <a:rPr lang="en-US" sz="2000" b="1" i="0" u="none" strike="noStrike">
                          <a:solidFill>
                            <a:srgbClr val="000000"/>
                          </a:solidFill>
                          <a:effectLst/>
                          <a:latin typeface="+mn-lt"/>
                        </a:rPr>
                        <a:t>7971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9951491"/>
                  </a:ext>
                </a:extLst>
              </a:tr>
              <a:tr h="252911">
                <a:tc>
                  <a:txBody>
                    <a:bodyPr/>
                    <a:lstStyle/>
                    <a:p>
                      <a:pPr algn="l" fontAlgn="b"/>
                      <a:r>
                        <a:rPr lang="en-US" sz="2000" b="1" i="0" u="none" strike="noStrike">
                          <a:solidFill>
                            <a:srgbClr val="000000"/>
                          </a:solidFill>
                          <a:effectLst/>
                          <a:latin typeface="+mn-lt"/>
                        </a:rPr>
                        <a:t>Insika Foundation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a:solidFill>
                            <a:srgbClr val="000000"/>
                          </a:solidFill>
                          <a:effectLst/>
                          <a:latin typeface="+mn-lt"/>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r>
                        <a:rPr lang="en-US" sz="2000" b="1" i="0" u="none" strike="noStrike" dirty="0">
                          <a:solidFill>
                            <a:srgbClr val="000000"/>
                          </a:solidFill>
                          <a:effectLst/>
                          <a:latin typeface="+mn-lt"/>
                        </a:rPr>
                        <a:t>16 534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0" b="1" i="0" u="none" strike="noStrike" dirty="0">
                          <a:solidFill>
                            <a:srgbClr val="000000"/>
                          </a:solidFill>
                          <a:effectLst/>
                          <a:latin typeface="+mn-lt"/>
                        </a:rPr>
                        <a:t>17111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a:txBody>
                    <a:bodyPr/>
                    <a:lstStyle/>
                    <a:p>
                      <a:pPr algn="r" fontAlgn="b"/>
                      <a:r>
                        <a:rPr lang="en-US" sz="2000" b="1" i="0" u="none" strike="noStrike">
                          <a:solidFill>
                            <a:srgbClr val="000000"/>
                          </a:solidFill>
                          <a:effectLst/>
                          <a:latin typeface="+mn-lt"/>
                        </a:rPr>
                        <a:t>16076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2706940"/>
                  </a:ext>
                </a:extLst>
              </a:tr>
              <a:tr h="264954">
                <a:tc>
                  <a:txBody>
                    <a:bodyPr/>
                    <a:lstStyle/>
                    <a:p>
                      <a:pPr algn="l" fontAlgn="b"/>
                      <a:r>
                        <a:rPr lang="en-US" sz="2000" b="1" i="0" u="none" strike="noStrike">
                          <a:solidFill>
                            <a:srgbClr val="000000"/>
                          </a:solidFill>
                          <a:effectLst/>
                          <a:latin typeface="+mn-lt"/>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4B084"/>
                    </a:solidFill>
                  </a:tcPr>
                </a:tc>
                <a:tc>
                  <a:txBody>
                    <a:bodyPr/>
                    <a:lstStyle/>
                    <a:p>
                      <a:pPr algn="r" fontAlgn="b"/>
                      <a:r>
                        <a:rPr lang="en-US" sz="2000" b="1" i="0" u="none" strike="noStrike">
                          <a:solidFill>
                            <a:srgbClr val="000000"/>
                          </a:solidFill>
                          <a:effectLst/>
                          <a:latin typeface="+mn-lt"/>
                        </a:rPr>
                        <a:t>155013</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C000"/>
                    </a:solidFill>
                  </a:tcPr>
                </a:tc>
                <a:tc>
                  <a:txBody>
                    <a:bodyPr/>
                    <a:lstStyle/>
                    <a:p>
                      <a:pPr algn="r" fontAlgn="b"/>
                      <a:r>
                        <a:rPr lang="en-US" sz="2000" b="1" i="0" u="none" strike="noStrike" dirty="0">
                          <a:solidFill>
                            <a:srgbClr val="000000"/>
                          </a:solidFill>
                          <a:effectLst/>
                          <a:latin typeface="+mn-lt"/>
                        </a:rPr>
                        <a:t>19 8072</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4B084"/>
                    </a:solidFill>
                  </a:tcPr>
                </a:tc>
                <a:tc>
                  <a:txBody>
                    <a:bodyPr/>
                    <a:lstStyle/>
                    <a:p>
                      <a:pPr algn="r" fontAlgn="b"/>
                      <a:r>
                        <a:rPr lang="en-US" sz="2000" b="1" i="0" u="none" strike="noStrike" dirty="0">
                          <a:solidFill>
                            <a:srgbClr val="000000"/>
                          </a:solidFill>
                          <a:effectLst/>
                          <a:latin typeface="+mn-lt"/>
                        </a:rPr>
                        <a:t>21 5344</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5B9BD5"/>
                    </a:solidFill>
                  </a:tcPr>
                </a:tc>
                <a:tc>
                  <a:txBody>
                    <a:bodyPr/>
                    <a:lstStyle/>
                    <a:p>
                      <a:pPr algn="r" fontAlgn="b"/>
                      <a:r>
                        <a:rPr lang="en-US" sz="2000" b="1" i="0" u="none" strike="noStrike" dirty="0">
                          <a:solidFill>
                            <a:srgbClr val="000000"/>
                          </a:solidFill>
                          <a:effectLst/>
                          <a:latin typeface="+mn-lt"/>
                        </a:rPr>
                        <a:t>20 5231</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853932550"/>
                  </a:ext>
                </a:extLst>
              </a:tr>
              <a:tr h="264954">
                <a:tc>
                  <a:txBody>
                    <a:bodyPr/>
                    <a:lstStyle/>
                    <a:p>
                      <a:pPr algn="l" fontAlgn="b"/>
                      <a:endParaRPr lang="en-US" sz="2000" b="1" i="0" u="none" strike="noStrike">
                        <a:solidFill>
                          <a:srgbClr val="000000"/>
                        </a:solidFill>
                        <a:effectLst/>
                        <a:latin typeface="+mn-lt"/>
                      </a:endParaRPr>
                    </a:p>
                  </a:txBody>
                  <a:tcPr marL="9525" marR="9525" marT="9525" marB="0" anchor="b">
                    <a:lnL>
                      <a:noFill/>
                    </a:lnL>
                    <a:lnR>
                      <a:noFill/>
                    </a:lnR>
                    <a:lnT>
                      <a:noFill/>
                    </a:lnT>
                    <a:lnB>
                      <a:noFill/>
                    </a:lnB>
                  </a:tcPr>
                </a:tc>
                <a:tc>
                  <a:txBody>
                    <a:bodyPr/>
                    <a:lstStyle/>
                    <a:p>
                      <a:pPr algn="l" fontAlgn="b"/>
                      <a:r>
                        <a:rPr lang="en-US" sz="2000" b="1" i="0" u="none" strike="noStrike">
                          <a:solidFill>
                            <a:srgbClr val="000000"/>
                          </a:solidFill>
                          <a:effectLst/>
                          <a:latin typeface="+mn-lt"/>
                        </a:rPr>
                        <a:t> </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FFC000"/>
                    </a:solidFill>
                  </a:tcPr>
                </a:tc>
                <a:tc>
                  <a:txBody>
                    <a:bodyPr/>
                    <a:lstStyle/>
                    <a:p>
                      <a:pPr algn="l" fontAlgn="b"/>
                      <a:endParaRPr lang="en-US" sz="2000" b="1" i="0" u="none" strike="noStrike">
                        <a:solidFill>
                          <a:srgbClr val="000000"/>
                        </a:solidFill>
                        <a:effectLst/>
                        <a:latin typeface="+mn-lt"/>
                      </a:endParaRP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r>
                        <a:rPr lang="en-US" sz="2000" b="1" i="0" u="none" strike="noStrike">
                          <a:solidFill>
                            <a:srgbClr val="000000"/>
                          </a:solidFill>
                          <a:effectLst/>
                          <a:latin typeface="+mn-lt"/>
                        </a:rPr>
                        <a:t> </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rgbClr val="5B9BD5"/>
                    </a:solidFill>
                  </a:tcPr>
                </a:tc>
                <a:tc>
                  <a:txBody>
                    <a:bodyPr/>
                    <a:lstStyle/>
                    <a:p>
                      <a:pPr algn="l" fontAlgn="b"/>
                      <a:endParaRPr lang="en-US" sz="2000" b="1" i="0" u="none" strike="noStrike" dirty="0">
                        <a:solidFill>
                          <a:srgbClr val="000000"/>
                        </a:solidFill>
                        <a:effectLst/>
                        <a:latin typeface="+mn-lt"/>
                      </a:endParaRP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82018795"/>
                  </a:ext>
                </a:extLst>
              </a:tr>
            </a:tbl>
          </a:graphicData>
        </a:graphic>
      </p:graphicFrame>
    </p:spTree>
    <p:extLst>
      <p:ext uri="{BB962C8B-B14F-4D97-AF65-F5344CB8AC3E}">
        <p14:creationId xmlns:p14="http://schemas.microsoft.com/office/powerpoint/2010/main" val="2183046341"/>
      </p:ext>
    </p:extLst>
  </p:cSld>
  <p:clrMapOvr>
    <a:masterClrMapping/>
  </p:clrMapOvr>
</p:sld>
</file>

<file path=ppt/theme/theme1.xml><?xml version="1.0" encoding="utf-8"?>
<a:theme xmlns:a="http://schemas.openxmlformats.org/drawingml/2006/main" name="Office Theme">
  <a:themeElements>
    <a:clrScheme name="CoGTA">
      <a:dk1>
        <a:srgbClr val="000000"/>
      </a:dk1>
      <a:lt1>
        <a:srgbClr val="FFFFFF"/>
      </a:lt1>
      <a:dk2>
        <a:srgbClr val="2B302E"/>
      </a:dk2>
      <a:lt2>
        <a:srgbClr val="E7E6E6"/>
      </a:lt2>
      <a:accent1>
        <a:srgbClr val="E89C00"/>
      </a:accent1>
      <a:accent2>
        <a:srgbClr val="ED7D31"/>
      </a:accent2>
      <a:accent3>
        <a:srgbClr val="A5A5A5"/>
      </a:accent3>
      <a:accent4>
        <a:srgbClr val="FFC000"/>
      </a:accent4>
      <a:accent5>
        <a:srgbClr val="322F29"/>
      </a:accent5>
      <a:accent6>
        <a:srgbClr val="1D4B10"/>
      </a:accent6>
      <a:hlink>
        <a:srgbClr val="302D2B"/>
      </a:hlink>
      <a:folHlink>
        <a:srgbClr val="54654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OG Powerpoint Template" id="{24550680-2319-42F4-B276-BE59CE28C02A}" vid="{441FDE87-BB01-47C9-B84D-496513D7457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64A14EC38F5849A5537181CE63B6A0" ma:contentTypeVersion="10" ma:contentTypeDescription="Create a new document." ma:contentTypeScope="" ma:versionID="f2bdda618ba0413520d9c0d6e1ee1785">
  <xsd:schema xmlns:xsd="http://www.w3.org/2001/XMLSchema" xmlns:xs="http://www.w3.org/2001/XMLSchema" xmlns:p="http://schemas.microsoft.com/office/2006/metadata/properties" xmlns:ns3="f4dfbf45-2e30-4e31-9c21-026773de3fa6" targetNamespace="http://schemas.microsoft.com/office/2006/metadata/properties" ma:root="true" ma:fieldsID="95a2da01048f8dba85a58cfe1196d710" ns3:_="">
    <xsd:import namespace="f4dfbf45-2e30-4e31-9c21-026773de3fa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dfbf45-2e30-4e31-9c21-026773de3f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2ACA40-C910-4F44-90DB-AB19F56B56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dfbf45-2e30-4e31-9c21-026773de3f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AF52A95-6C7B-4843-87F9-0E60B01399B1}">
  <ds:schemaRefs>
    <ds:schemaRef ds:uri="http://www.w3.org/XML/1998/namespace"/>
    <ds:schemaRef ds:uri="http://purl.org/dc/dcmitype/"/>
    <ds:schemaRef ds:uri="http://schemas.openxmlformats.org/package/2006/metadata/core-properties"/>
    <ds:schemaRef ds:uri="http://schemas.microsoft.com/office/2006/documentManagement/types"/>
    <ds:schemaRef ds:uri="http://schemas.microsoft.com/office/2006/metadata/properties"/>
    <ds:schemaRef ds:uri="http://purl.org/dc/terms/"/>
    <ds:schemaRef ds:uri="http://schemas.microsoft.com/office/infopath/2007/PartnerControls"/>
    <ds:schemaRef ds:uri="f4dfbf45-2e30-4e31-9c21-026773de3fa6"/>
    <ds:schemaRef ds:uri="http://purl.org/dc/elements/1.1/"/>
  </ds:schemaRefs>
</ds:datastoreItem>
</file>

<file path=customXml/itemProps3.xml><?xml version="1.0" encoding="utf-8"?>
<ds:datastoreItem xmlns:ds="http://schemas.openxmlformats.org/officeDocument/2006/customXml" ds:itemID="{C94D7E9A-88CB-4298-A6E0-5759C4103F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DCOG Powerpoint Template</Template>
  <TotalTime>3547</TotalTime>
  <Words>3697</Words>
  <Application>Microsoft Office PowerPoint</Application>
  <PresentationFormat>Widescreen</PresentationFormat>
  <Paragraphs>606</Paragraphs>
  <Slides>38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Courier New</vt:lpstr>
      <vt:lpstr>SimSun</vt:lpstr>
      <vt:lpstr>Copperplate Gothic Bold</vt:lpstr>
      <vt:lpstr>Calibri</vt:lpstr>
      <vt:lpstr>Wingdings</vt:lpstr>
      <vt:lpstr>ＭＳ Ｐゴシック</vt:lpstr>
      <vt:lpstr>Gill Sans MT</vt:lpstr>
      <vt:lpstr>Office Theme</vt:lpstr>
      <vt:lpstr>PowerPoint Presentation</vt:lpstr>
      <vt:lpstr>PowerPoint Presentation</vt:lpstr>
      <vt:lpstr>Overview of community work program</vt:lpstr>
      <vt:lpstr>PowerPoint Presentation</vt:lpstr>
      <vt:lpstr>Overview of community work program</vt:lpstr>
      <vt:lpstr>Overview of community work program</vt:lpstr>
      <vt:lpstr>PowerPoint Presentation</vt:lpstr>
      <vt:lpstr>BUDGET CONTRACT PERIOD :  2014 – 2018 &amp; 2019 – 2021</vt:lpstr>
      <vt:lpstr>Participation Rates :  Contract Period 2014 – 2018 </vt:lpstr>
      <vt:lpstr>Participation Rates: Contract Period 2019 – 2021 </vt:lpstr>
      <vt:lpstr>Current suspense account status per npo</vt:lpstr>
      <vt:lpstr>Current suspense account status per npo</vt:lpstr>
      <vt:lpstr>PowerPoint Presentation</vt:lpstr>
      <vt:lpstr>FORENSIC INVESTIGATIONS COMMISSION BY THE DEPARTMENT </vt:lpstr>
      <vt:lpstr>Forensic investigation 1</vt:lpstr>
      <vt:lpstr>Forensic investigation 2</vt:lpstr>
      <vt:lpstr>Forensic investigation 2…………cont.</vt:lpstr>
      <vt:lpstr>Forensic investigation 2…………cont.</vt:lpstr>
      <vt:lpstr>Forensic investigation 3</vt:lpstr>
      <vt:lpstr>Forensic investigation 3………cont.</vt:lpstr>
      <vt:lpstr>Forensic investigation 3………cont.</vt:lpstr>
      <vt:lpstr>Forensic investigation 3………cont.</vt:lpstr>
      <vt:lpstr>ALLEGATIONS OF FRAUD AND CORRUPTION</vt:lpstr>
      <vt:lpstr>Forensic investigation 3………cont.</vt:lpstr>
      <vt:lpstr>Forensic investigation 3………cont.</vt:lpstr>
      <vt:lpstr>PowerPoint Presentation</vt:lpstr>
      <vt:lpstr>PARTNERSHIPS TO sUPPORT CWP</vt:lpstr>
      <vt:lpstr>PARTNERSHIPS TO sUPPORT CWP</vt:lpstr>
      <vt:lpstr>PARTNERSHIPS TO sUPPORT CWP</vt:lpstr>
      <vt:lpstr>PARTNERSHIPS TO sUPPORT CWP</vt:lpstr>
      <vt:lpstr>1. PARTNERSHIP WITH DEPARTMENT     OF CORRECTIONAL SERVICES </vt:lpstr>
      <vt:lpstr>2. Cwp Partnership with north-west     university</vt:lpstr>
      <vt:lpstr>3. CWP PARTNERSHIP     WITH COUNT</vt:lpstr>
      <vt:lpstr>4.PARTNERSHIP WITH HWSETA </vt:lpstr>
      <vt:lpstr>5. CWP PARTNERSHIP WITH LGSETA</vt:lpstr>
      <vt:lpstr>6. CWP PARTNERSHIP TO provide COVID19 support</vt:lpstr>
      <vt:lpstr>CWP Partnerships to support enterprise development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Pieter Pretorius</dc:creator>
  <cp:lastModifiedBy>Shereen Cassiem</cp:lastModifiedBy>
  <cp:revision>60</cp:revision>
  <dcterms:created xsi:type="dcterms:W3CDTF">2021-02-13T08:50:29Z</dcterms:created>
  <dcterms:modified xsi:type="dcterms:W3CDTF">2021-06-28T16:05:08Z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0x010100F864A14EC38F5849A5537181CE63B6A0</vt:lpwstr>
  </property>
</Properties>
</file>