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380" r:id="rId6"/>
    <p:sldId id="385" r:id="rId7"/>
    <p:sldId id="283" r:id="rId8"/>
    <p:sldId id="324" r:id="rId9"/>
    <p:sldId id="379" r:id="rId10"/>
    <p:sldId id="338" r:id="rId11"/>
    <p:sldId id="364" r:id="rId12"/>
    <p:sldId id="381" r:id="rId13"/>
    <p:sldId id="372" r:id="rId14"/>
    <p:sldId id="306" r:id="rId15"/>
    <p:sldId id="305" r:id="rId16"/>
    <p:sldId id="312" r:id="rId17"/>
    <p:sldId id="371" r:id="rId18"/>
    <p:sldId id="316" r:id="rId19"/>
    <p:sldId id="361" r:id="rId20"/>
    <p:sldId id="374" r:id="rId21"/>
    <p:sldId id="301" r:id="rId22"/>
    <p:sldId id="360" r:id="rId23"/>
    <p:sldId id="339" r:id="rId24"/>
    <p:sldId id="352" r:id="rId25"/>
    <p:sldId id="382" r:id="rId26"/>
    <p:sldId id="362" r:id="rId27"/>
    <p:sldId id="383" r:id="rId28"/>
    <p:sldId id="350" r:id="rId29"/>
    <p:sldId id="369" r:id="rId30"/>
    <p:sldId id="384" r:id="rId31"/>
    <p:sldId id="363" r:id="rId32"/>
    <p:sldId id="340" r:id="rId33"/>
    <p:sldId id="341" r:id="rId34"/>
    <p:sldId id="342" r:id="rId35"/>
    <p:sldId id="343" r:id="rId36"/>
    <p:sldId id="365" r:id="rId37"/>
    <p:sldId id="358" r:id="rId38"/>
    <p:sldId id="368" r:id="rId39"/>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521415D9-36F7-43E2-AB2F-B90AF26B5E84}">
      <p14:sectionLst xmlns:p14="http://schemas.microsoft.com/office/powerpoint/2010/main">
        <p14:section name="Untitled Section" id="{7404F4F3-2A26-4C4C-939F-042114E70253}">
          <p14:sldIdLst>
            <p14:sldId id="256"/>
            <p14:sldId id="380"/>
            <p14:sldId id="385"/>
            <p14:sldId id="283"/>
            <p14:sldId id="324"/>
            <p14:sldId id="379"/>
            <p14:sldId id="338"/>
            <p14:sldId id="364"/>
            <p14:sldId id="381"/>
            <p14:sldId id="372"/>
            <p14:sldId id="306"/>
            <p14:sldId id="305"/>
            <p14:sldId id="312"/>
            <p14:sldId id="371"/>
            <p14:sldId id="316"/>
            <p14:sldId id="361"/>
            <p14:sldId id="374"/>
            <p14:sldId id="301"/>
            <p14:sldId id="360"/>
            <p14:sldId id="339"/>
            <p14:sldId id="352"/>
            <p14:sldId id="382"/>
            <p14:sldId id="362"/>
            <p14:sldId id="383"/>
            <p14:sldId id="350"/>
            <p14:sldId id="369"/>
            <p14:sldId id="384"/>
            <p14:sldId id="363"/>
            <p14:sldId id="340"/>
            <p14:sldId id="341"/>
            <p14:sldId id="342"/>
            <p14:sldId id="343"/>
            <p14:sldId id="365"/>
            <p14:sldId id="358"/>
            <p14:sldId id="368"/>
          </p14:sldIdLst>
        </p14:section>
      </p14:sectionLst>
    </p:ext>
    <p:ext uri="{EFAFB233-063F-42B5-8137-9DF3F51BA10A}">
      <p15:sldGuideLst xmlns:p15="http://schemas.microsoft.com/office/powerpoint/2012/main">
        <p15:guide id="1" orient="horz" pos="623" userDrawn="1">
          <p15:clr>
            <a:srgbClr val="A4A3A4"/>
          </p15:clr>
        </p15:guide>
        <p15:guide id="2" pos="649" userDrawn="1">
          <p15:clr>
            <a:srgbClr val="A4A3A4"/>
          </p15:clr>
        </p15:guide>
        <p15:guide id="3" orient="horz" pos="7994" userDrawn="1">
          <p15:clr>
            <a:srgbClr val="A4A3A4"/>
          </p15:clr>
        </p15:guide>
        <p15:guide id="4" pos="14733" userDrawn="1">
          <p15:clr>
            <a:srgbClr val="A4A3A4"/>
          </p15:clr>
        </p15:guide>
        <p15:guide id="5" orient="horz" pos="986" userDrawn="1">
          <p15:clr>
            <a:srgbClr val="A4A3A4"/>
          </p15:clr>
        </p15:guide>
        <p15:guide id="6" orient="horz" pos="1598" userDrawn="1">
          <p15:clr>
            <a:srgbClr val="A4A3A4"/>
          </p15:clr>
        </p15:guide>
        <p15:guide id="7" orient="horz" pos="76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Tuft" initials="RT" lastIdx="2" clrIdx="0">
    <p:extLst>
      <p:ext uri="{19B8F6BF-5375-455C-9EA6-DF929625EA0E}">
        <p15:presenceInfo xmlns:p15="http://schemas.microsoft.com/office/powerpoint/2012/main" userId="Richard Tuft" providerId="None"/>
      </p:ext>
    </p:extLst>
  </p:cmAuthor>
  <p:cmAuthor id="2" name="Business " initials="BUSA" lastIdx="8" clrIdx="1">
    <p:extLst>
      <p:ext uri="{19B8F6BF-5375-455C-9EA6-DF929625EA0E}">
        <p15:presenceInfo xmlns:p15="http://schemas.microsoft.com/office/powerpoint/2012/main" userId="Business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000000"/>
    <a:srgbClr val="EA5A50"/>
    <a:srgbClr val="1B6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0"/>
  </p:normalViewPr>
  <p:slideViewPr>
    <p:cSldViewPr snapToGrid="0">
      <p:cViewPr varScale="1">
        <p:scale>
          <a:sx n="35" d="100"/>
          <a:sy n="35" d="100"/>
        </p:scale>
        <p:origin x="756" y="108"/>
      </p:cViewPr>
      <p:guideLst>
        <p:guide orient="horz" pos="623"/>
        <p:guide pos="649"/>
        <p:guide orient="horz" pos="7994"/>
        <p:guide pos="14733"/>
        <p:guide orient="horz" pos="986"/>
        <p:guide orient="horz" pos="1598"/>
        <p:guide orient="horz" pos="7654"/>
      </p:guideLst>
    </p:cSldViewPr>
  </p:slideViewPr>
  <p:notesTextViewPr>
    <p:cViewPr>
      <p:scale>
        <a:sx n="1" d="1"/>
        <a:sy n="1" d="1"/>
      </p:scale>
      <p:origin x="0" y="0"/>
    </p:cViewPr>
  </p:notesTextViewPr>
  <p:sorterViewPr>
    <p:cViewPr>
      <p:scale>
        <a:sx n="30" d="100"/>
        <a:sy n="30" d="100"/>
      </p:scale>
      <p:origin x="0" y="-1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seanne2\Downloads\dalys-rate-from-all-causes.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seanne2\AppData\Local\Microsoft\Windows\INetCache\Content.Outlook\PNFMAMNR\Book1%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'dalys-rate-from-all-causes'!$G$6240:$G$6246</c:f>
              <c:strCache>
                <c:ptCount val="7"/>
                <c:pt idx="0">
                  <c:v>South Africa</c:v>
                </c:pt>
                <c:pt idx="1">
                  <c:v>Brazil</c:v>
                </c:pt>
                <c:pt idx="2">
                  <c:v>Colombia</c:v>
                </c:pt>
                <c:pt idx="3">
                  <c:v>Ghana</c:v>
                </c:pt>
                <c:pt idx="4">
                  <c:v>Indonesia</c:v>
                </c:pt>
                <c:pt idx="5">
                  <c:v>Thailand</c:v>
                </c:pt>
                <c:pt idx="6">
                  <c:v>Tunisia</c:v>
                </c:pt>
              </c:strCache>
            </c:strRef>
          </c:cat>
          <c:val>
            <c:numRef>
              <c:f>'dalys-rate-from-all-causes'!$H$6240:$H$6246</c:f>
              <c:numCache>
                <c:formatCode>_ * #,##0_ ;_ * \-#,##0_ ;_ * "-"??_ ;_ @_ </c:formatCode>
                <c:ptCount val="7"/>
                <c:pt idx="0">
                  <c:v>45453.0183595817</c:v>
                </c:pt>
                <c:pt idx="1">
                  <c:v>27894.032866944599</c:v>
                </c:pt>
                <c:pt idx="2">
                  <c:v>21427.329492295001</c:v>
                </c:pt>
                <c:pt idx="3">
                  <c:v>45910.455017124201</c:v>
                </c:pt>
                <c:pt idx="4">
                  <c:v>32671.557914571898</c:v>
                </c:pt>
                <c:pt idx="5">
                  <c:v>23662.2499921325</c:v>
                </c:pt>
                <c:pt idx="6">
                  <c:v>23405.920156192198</c:v>
                </c:pt>
              </c:numCache>
            </c:numRef>
          </c:val>
          <c:extLst>
            <c:ext xmlns:c16="http://schemas.microsoft.com/office/drawing/2014/chart" uri="{C3380CC4-5D6E-409C-BE32-E72D297353CC}">
              <c16:uniqueId val="{00000000-9F10-4386-9354-D4DA9C37E27C}"/>
            </c:ext>
          </c:extLst>
        </c:ser>
        <c:dLbls>
          <c:dLblPos val="outEnd"/>
          <c:showLegendKey val="0"/>
          <c:showVal val="1"/>
          <c:showCatName val="0"/>
          <c:showSerName val="0"/>
          <c:showPercent val="0"/>
          <c:showBubbleSize val="0"/>
        </c:dLbls>
        <c:gapWidth val="219"/>
        <c:overlap val="-27"/>
        <c:axId val="1093034080"/>
        <c:axId val="996249312"/>
      </c:barChart>
      <c:catAx>
        <c:axId val="109303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96249312"/>
        <c:crosses val="autoZero"/>
        <c:auto val="1"/>
        <c:lblAlgn val="ctr"/>
        <c:lblOffset val="100"/>
        <c:noMultiLvlLbl val="0"/>
      </c:catAx>
      <c:valAx>
        <c:axId val="996249312"/>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930340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Public expenditure on healthcare by country income group</a:t>
            </a:r>
          </a:p>
          <a:p>
            <a:pPr>
              <a:defRPr/>
            </a:pPr>
            <a:r>
              <a:rPr lang="en-ZA" dirty="0"/>
              <a:t>Public expenditure on healthcare as a percentage of total healthcare expenditure - countries grouped as per World Bank GDP classification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796853001857886E-2"/>
          <c:y val="0.10391348850186449"/>
          <c:w val="0.9697695535870986"/>
          <c:h val="0.73299105134543308"/>
        </c:manualLayout>
      </c:layout>
      <c:lineChart>
        <c:grouping val="standard"/>
        <c:varyColors val="0"/>
        <c:ser>
          <c:idx val="0"/>
          <c:order val="0"/>
          <c:tx>
            <c:strRef>
              <c:f>Sheet1!$B$3</c:f>
              <c:strCache>
                <c:ptCount val="1"/>
                <c:pt idx="0">
                  <c:v>High income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Sheet1!$B$4:$B$23</c:f>
              <c:numCache>
                <c:formatCode>General</c:formatCode>
                <c:ptCount val="20"/>
                <c:pt idx="0">
                  <c:v>63.39</c:v>
                </c:pt>
                <c:pt idx="1">
                  <c:v>62.69</c:v>
                </c:pt>
                <c:pt idx="2">
                  <c:v>61.32</c:v>
                </c:pt>
                <c:pt idx="3">
                  <c:v>60.09</c:v>
                </c:pt>
                <c:pt idx="4">
                  <c:v>59.89</c:v>
                </c:pt>
                <c:pt idx="5">
                  <c:v>59.23</c:v>
                </c:pt>
                <c:pt idx="6">
                  <c:v>59.08</c:v>
                </c:pt>
                <c:pt idx="7">
                  <c:v>58.83</c:v>
                </c:pt>
                <c:pt idx="8">
                  <c:v>59.33</c:v>
                </c:pt>
                <c:pt idx="9">
                  <c:v>59.98</c:v>
                </c:pt>
                <c:pt idx="10">
                  <c:v>60.03</c:v>
                </c:pt>
                <c:pt idx="11">
                  <c:v>60.38</c:v>
                </c:pt>
                <c:pt idx="12">
                  <c:v>60.74</c:v>
                </c:pt>
                <c:pt idx="13">
                  <c:v>61.84</c:v>
                </c:pt>
                <c:pt idx="14">
                  <c:v>62.53</c:v>
                </c:pt>
                <c:pt idx="15">
                  <c:v>62.55</c:v>
                </c:pt>
                <c:pt idx="16">
                  <c:v>62.82</c:v>
                </c:pt>
                <c:pt idx="17">
                  <c:v>62.29</c:v>
                </c:pt>
                <c:pt idx="18">
                  <c:v>62.24</c:v>
                </c:pt>
                <c:pt idx="19">
                  <c:v>62.3</c:v>
                </c:pt>
              </c:numCache>
            </c:numRef>
          </c:val>
          <c:smooth val="0"/>
          <c:extLst>
            <c:ext xmlns:c16="http://schemas.microsoft.com/office/drawing/2014/chart" uri="{C3380CC4-5D6E-409C-BE32-E72D297353CC}">
              <c16:uniqueId val="{00000000-8F8D-4A9C-BEE5-D568A81A7DF0}"/>
            </c:ext>
          </c:extLst>
        </c:ser>
        <c:ser>
          <c:idx val="1"/>
          <c:order val="1"/>
          <c:tx>
            <c:strRef>
              <c:f>Sheet1!$C$3</c:f>
              <c:strCache>
                <c:ptCount val="1"/>
                <c:pt idx="0">
                  <c:v>Upper middle income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Sheet1!$C$4:$C$23</c:f>
              <c:numCache>
                <c:formatCode>General</c:formatCode>
                <c:ptCount val="20"/>
                <c:pt idx="0">
                  <c:v>51.59</c:v>
                </c:pt>
                <c:pt idx="1">
                  <c:v>50.82</c:v>
                </c:pt>
                <c:pt idx="2">
                  <c:v>51.66</c:v>
                </c:pt>
                <c:pt idx="3">
                  <c:v>50.03</c:v>
                </c:pt>
                <c:pt idx="4">
                  <c:v>49.12</c:v>
                </c:pt>
                <c:pt idx="5">
                  <c:v>47.77</c:v>
                </c:pt>
                <c:pt idx="6">
                  <c:v>47.44</c:v>
                </c:pt>
                <c:pt idx="7">
                  <c:v>47.87</c:v>
                </c:pt>
                <c:pt idx="8">
                  <c:v>48.07</c:v>
                </c:pt>
                <c:pt idx="9">
                  <c:v>49.09</c:v>
                </c:pt>
                <c:pt idx="10">
                  <c:v>48.79</c:v>
                </c:pt>
                <c:pt idx="11">
                  <c:v>49.94</c:v>
                </c:pt>
                <c:pt idx="12">
                  <c:v>52.34</c:v>
                </c:pt>
                <c:pt idx="13">
                  <c:v>52.98</c:v>
                </c:pt>
                <c:pt idx="14">
                  <c:v>54.16</c:v>
                </c:pt>
                <c:pt idx="15">
                  <c:v>54.09</c:v>
                </c:pt>
                <c:pt idx="16">
                  <c:v>54.68</c:v>
                </c:pt>
                <c:pt idx="17">
                  <c:v>54.89</c:v>
                </c:pt>
                <c:pt idx="18">
                  <c:v>54.81</c:v>
                </c:pt>
                <c:pt idx="19">
                  <c:v>54.97</c:v>
                </c:pt>
              </c:numCache>
            </c:numRef>
          </c:val>
          <c:smooth val="0"/>
          <c:extLst>
            <c:ext xmlns:c16="http://schemas.microsoft.com/office/drawing/2014/chart" uri="{C3380CC4-5D6E-409C-BE32-E72D297353CC}">
              <c16:uniqueId val="{00000001-8F8D-4A9C-BEE5-D568A81A7DF0}"/>
            </c:ext>
          </c:extLst>
        </c:ser>
        <c:ser>
          <c:idx val="2"/>
          <c:order val="2"/>
          <c:tx>
            <c:strRef>
              <c:f>Sheet1!$D$3</c:f>
              <c:strCache>
                <c:ptCount val="1"/>
                <c:pt idx="0">
                  <c:v>Lower middle income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Sheet1!$D$4:$D$23</c:f>
              <c:numCache>
                <c:formatCode>General</c:formatCode>
                <c:ptCount val="20"/>
                <c:pt idx="0">
                  <c:v>35.78</c:v>
                </c:pt>
                <c:pt idx="1">
                  <c:v>35.17</c:v>
                </c:pt>
                <c:pt idx="2">
                  <c:v>34.28</c:v>
                </c:pt>
                <c:pt idx="3">
                  <c:v>33.78</c:v>
                </c:pt>
                <c:pt idx="4">
                  <c:v>35.21</c:v>
                </c:pt>
                <c:pt idx="5">
                  <c:v>35.200000000000003</c:v>
                </c:pt>
                <c:pt idx="6">
                  <c:v>34.369999999999997</c:v>
                </c:pt>
                <c:pt idx="7">
                  <c:v>33.729999999999997</c:v>
                </c:pt>
                <c:pt idx="8">
                  <c:v>33.03</c:v>
                </c:pt>
                <c:pt idx="9">
                  <c:v>34.24</c:v>
                </c:pt>
                <c:pt idx="10">
                  <c:v>33.83</c:v>
                </c:pt>
                <c:pt idx="11">
                  <c:v>35.31</c:v>
                </c:pt>
                <c:pt idx="12">
                  <c:v>35.630000000000003</c:v>
                </c:pt>
                <c:pt idx="13">
                  <c:v>36.43</c:v>
                </c:pt>
                <c:pt idx="14">
                  <c:v>36.409999999999997</c:v>
                </c:pt>
                <c:pt idx="15">
                  <c:v>36.07</c:v>
                </c:pt>
                <c:pt idx="16">
                  <c:v>36.119999999999997</c:v>
                </c:pt>
                <c:pt idx="17">
                  <c:v>36.979999999999997</c:v>
                </c:pt>
                <c:pt idx="18">
                  <c:v>37.44</c:v>
                </c:pt>
                <c:pt idx="19">
                  <c:v>37.130000000000003</c:v>
                </c:pt>
              </c:numCache>
            </c:numRef>
          </c:val>
          <c:smooth val="0"/>
          <c:extLst>
            <c:ext xmlns:c16="http://schemas.microsoft.com/office/drawing/2014/chart" uri="{C3380CC4-5D6E-409C-BE32-E72D297353CC}">
              <c16:uniqueId val="{00000002-8F8D-4A9C-BEE5-D568A81A7DF0}"/>
            </c:ext>
          </c:extLst>
        </c:ser>
        <c:ser>
          <c:idx val="3"/>
          <c:order val="3"/>
          <c:tx>
            <c:strRef>
              <c:f>Sheet1!$E$3</c:f>
              <c:strCache>
                <c:ptCount val="1"/>
                <c:pt idx="0">
                  <c:v>Low income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Sheet1!$E$4:$E$23</c:f>
              <c:numCache>
                <c:formatCode>General</c:formatCode>
                <c:ptCount val="20"/>
                <c:pt idx="0">
                  <c:v>34.299999999999997</c:v>
                </c:pt>
                <c:pt idx="1">
                  <c:v>33.36</c:v>
                </c:pt>
                <c:pt idx="2">
                  <c:v>33.659999999999997</c:v>
                </c:pt>
                <c:pt idx="3">
                  <c:v>35.24</c:v>
                </c:pt>
                <c:pt idx="4">
                  <c:v>33.89</c:v>
                </c:pt>
                <c:pt idx="5">
                  <c:v>34.9</c:v>
                </c:pt>
                <c:pt idx="6">
                  <c:v>40.090000000000003</c:v>
                </c:pt>
                <c:pt idx="7">
                  <c:v>38.770000000000003</c:v>
                </c:pt>
                <c:pt idx="8">
                  <c:v>40.479999999999997</c:v>
                </c:pt>
                <c:pt idx="9">
                  <c:v>40.659999999999997</c:v>
                </c:pt>
                <c:pt idx="10">
                  <c:v>42.51</c:v>
                </c:pt>
                <c:pt idx="11">
                  <c:v>43.82</c:v>
                </c:pt>
                <c:pt idx="12">
                  <c:v>40.729999999999997</c:v>
                </c:pt>
                <c:pt idx="13">
                  <c:v>41.6</c:v>
                </c:pt>
                <c:pt idx="14">
                  <c:v>40.369999999999997</c:v>
                </c:pt>
                <c:pt idx="15">
                  <c:v>40.520000000000003</c:v>
                </c:pt>
                <c:pt idx="16">
                  <c:v>41.61</c:v>
                </c:pt>
                <c:pt idx="17">
                  <c:v>42.16</c:v>
                </c:pt>
                <c:pt idx="18">
                  <c:v>41.48</c:v>
                </c:pt>
                <c:pt idx="19">
                  <c:v>42.36</c:v>
                </c:pt>
              </c:numCache>
            </c:numRef>
          </c:val>
          <c:smooth val="0"/>
          <c:extLst>
            <c:ext xmlns:c16="http://schemas.microsoft.com/office/drawing/2014/chart" uri="{C3380CC4-5D6E-409C-BE32-E72D297353CC}">
              <c16:uniqueId val="{00000003-8F8D-4A9C-BEE5-D568A81A7DF0}"/>
            </c:ext>
          </c:extLst>
        </c:ser>
        <c:ser>
          <c:idx val="4"/>
          <c:order val="4"/>
          <c:tx>
            <c:strRef>
              <c:f>Sheet1!$F$3</c:f>
              <c:strCache>
                <c:ptCount val="1"/>
                <c:pt idx="0">
                  <c:v>SA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Sheet1!$F$4:$F$23</c:f>
              <c:numCache>
                <c:formatCode>General</c:formatCode>
                <c:ptCount val="20"/>
                <c:pt idx="0">
                  <c:v>41.38</c:v>
                </c:pt>
                <c:pt idx="1">
                  <c:v>45.33</c:v>
                </c:pt>
                <c:pt idx="2">
                  <c:v>43.72</c:v>
                </c:pt>
                <c:pt idx="3">
                  <c:v>42.24</c:v>
                </c:pt>
                <c:pt idx="4">
                  <c:v>40.19</c:v>
                </c:pt>
                <c:pt idx="5">
                  <c:v>40.79</c:v>
                </c:pt>
                <c:pt idx="6">
                  <c:v>40</c:v>
                </c:pt>
                <c:pt idx="7">
                  <c:v>39.369999999999997</c:v>
                </c:pt>
                <c:pt idx="8">
                  <c:v>40.42</c:v>
                </c:pt>
                <c:pt idx="9">
                  <c:v>40.6</c:v>
                </c:pt>
                <c:pt idx="10">
                  <c:v>42.68</c:v>
                </c:pt>
                <c:pt idx="11">
                  <c:v>44.41</c:v>
                </c:pt>
                <c:pt idx="12">
                  <c:v>45.11</c:v>
                </c:pt>
                <c:pt idx="13">
                  <c:v>46.41</c:v>
                </c:pt>
                <c:pt idx="14">
                  <c:v>47.07</c:v>
                </c:pt>
                <c:pt idx="15">
                  <c:v>46.92</c:v>
                </c:pt>
                <c:pt idx="16">
                  <c:v>47.99</c:v>
                </c:pt>
                <c:pt idx="17">
                  <c:v>48.62</c:v>
                </c:pt>
                <c:pt idx="18">
                  <c:v>47.92</c:v>
                </c:pt>
                <c:pt idx="19">
                  <c:v>48.24</c:v>
                </c:pt>
              </c:numCache>
            </c:numRef>
          </c:val>
          <c:smooth val="0"/>
          <c:extLst>
            <c:ext xmlns:c16="http://schemas.microsoft.com/office/drawing/2014/chart" uri="{C3380CC4-5D6E-409C-BE32-E72D297353CC}">
              <c16:uniqueId val="{00000004-8F8D-4A9C-BEE5-D568A81A7DF0}"/>
            </c:ext>
          </c:extLst>
        </c:ser>
        <c:dLbls>
          <c:showLegendKey val="0"/>
          <c:showVal val="0"/>
          <c:showCatName val="0"/>
          <c:showSerName val="0"/>
          <c:showPercent val="0"/>
          <c:showBubbleSize val="0"/>
        </c:dLbls>
        <c:marker val="1"/>
        <c:smooth val="0"/>
        <c:axId val="1608557936"/>
        <c:axId val="1608558352"/>
      </c:lineChart>
      <c:catAx>
        <c:axId val="160855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558352"/>
        <c:crosses val="autoZero"/>
        <c:auto val="1"/>
        <c:lblAlgn val="ctr"/>
        <c:lblOffset val="100"/>
        <c:noMultiLvlLbl val="0"/>
      </c:catAx>
      <c:valAx>
        <c:axId val="1608558352"/>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08557936"/>
        <c:crosses val="autoZero"/>
        <c:crossBetween val="between"/>
      </c:valAx>
      <c:spPr>
        <a:noFill/>
        <a:ln>
          <a:noFill/>
        </a:ln>
        <a:effectLst/>
      </c:spPr>
    </c:plotArea>
    <c:legend>
      <c:legendPos val="b"/>
      <c:layout>
        <c:manualLayout>
          <c:xMode val="edge"/>
          <c:yMode val="edge"/>
          <c:x val="9.5155718104780934E-2"/>
          <c:y val="0.89658512194089723"/>
          <c:w val="0.8311285488155371"/>
          <c:h val="8.74894392082423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BEF79-8028-4585-B552-D628CDBE3ECD}" type="doc">
      <dgm:prSet loTypeId="urn:microsoft.com/office/officeart/2005/8/layout/vProcess5" loCatId="process" qsTypeId="urn:microsoft.com/office/officeart/2005/8/quickstyle/3d3" qsCatId="3D" csTypeId="urn:microsoft.com/office/officeart/2005/8/colors/accent0_3" csCatId="mainScheme" phldr="1"/>
      <dgm:spPr/>
      <dgm:t>
        <a:bodyPr/>
        <a:lstStyle/>
        <a:p>
          <a:endParaRPr lang="en-US"/>
        </a:p>
      </dgm:t>
    </dgm:pt>
    <dgm:pt modelId="{E00D11E3-07DA-4F7D-A399-74457C24FDB3}">
      <dgm:prSet phldrT="[Text]"/>
      <dgm:spPr/>
      <dgm:t>
        <a:bodyPr/>
        <a:lstStyle/>
        <a:p>
          <a:r>
            <a:rPr lang="en-US" dirty="0"/>
            <a:t>Unique disease burden</a:t>
          </a:r>
        </a:p>
      </dgm:t>
    </dgm:pt>
    <dgm:pt modelId="{E7DB68E1-B381-4BB9-B0E1-DCD6670FEC07}" type="parTrans" cxnId="{0020D57D-8CF2-4A32-BEC0-AAABA93FE890}">
      <dgm:prSet/>
      <dgm:spPr/>
      <dgm:t>
        <a:bodyPr/>
        <a:lstStyle/>
        <a:p>
          <a:endParaRPr lang="en-US"/>
        </a:p>
      </dgm:t>
    </dgm:pt>
    <dgm:pt modelId="{8D10CA93-2C15-4A00-8109-9660F97B38D8}" type="sibTrans" cxnId="{0020D57D-8CF2-4A32-BEC0-AAABA93FE890}">
      <dgm:prSet/>
      <dgm:spPr/>
      <dgm:t>
        <a:bodyPr/>
        <a:lstStyle/>
        <a:p>
          <a:endParaRPr lang="en-US"/>
        </a:p>
      </dgm:t>
    </dgm:pt>
    <dgm:pt modelId="{031D03CD-E434-4432-92EA-A36867EE8679}">
      <dgm:prSet phldrT="[Text]"/>
      <dgm:spPr/>
      <dgm:t>
        <a:bodyPr/>
        <a:lstStyle/>
        <a:p>
          <a:r>
            <a:rPr lang="en-US" dirty="0"/>
            <a:t>Comparative health expenditure</a:t>
          </a:r>
        </a:p>
      </dgm:t>
    </dgm:pt>
    <dgm:pt modelId="{9D199BB2-C14C-44C3-9AF2-4F4639FEC109}" type="parTrans" cxnId="{ACFB6DEB-49A7-404A-B8F1-3995B7401DA9}">
      <dgm:prSet/>
      <dgm:spPr/>
      <dgm:t>
        <a:bodyPr/>
        <a:lstStyle/>
        <a:p>
          <a:endParaRPr lang="en-US"/>
        </a:p>
      </dgm:t>
    </dgm:pt>
    <dgm:pt modelId="{5658676C-80CC-46DA-B7DF-263419AD84CC}" type="sibTrans" cxnId="{ACFB6DEB-49A7-404A-B8F1-3995B7401DA9}">
      <dgm:prSet/>
      <dgm:spPr/>
      <dgm:t>
        <a:bodyPr/>
        <a:lstStyle/>
        <a:p>
          <a:endParaRPr lang="en-US"/>
        </a:p>
      </dgm:t>
    </dgm:pt>
    <dgm:pt modelId="{F17792D6-FA09-42C6-A287-2824F5674EFA}">
      <dgm:prSet phldrT="[Text]"/>
      <dgm:spPr/>
      <dgm:t>
        <a:bodyPr/>
        <a:lstStyle/>
        <a:p>
          <a:r>
            <a:rPr lang="en-US" dirty="0"/>
            <a:t>Shortage of healthcare resources</a:t>
          </a:r>
        </a:p>
      </dgm:t>
    </dgm:pt>
    <dgm:pt modelId="{E6FCF8BD-2FAD-4A4D-AA55-3E843FEFF2C3}" type="parTrans" cxnId="{A162009D-C2FB-4610-99E7-CA2D59EF899F}">
      <dgm:prSet/>
      <dgm:spPr/>
      <dgm:t>
        <a:bodyPr/>
        <a:lstStyle/>
        <a:p>
          <a:endParaRPr lang="en-US"/>
        </a:p>
      </dgm:t>
    </dgm:pt>
    <dgm:pt modelId="{2917E0A2-84C5-4217-92FD-EB354CD29D98}" type="sibTrans" cxnId="{A162009D-C2FB-4610-99E7-CA2D59EF899F}">
      <dgm:prSet/>
      <dgm:spPr/>
      <dgm:t>
        <a:bodyPr/>
        <a:lstStyle/>
        <a:p>
          <a:endParaRPr lang="en-US"/>
        </a:p>
      </dgm:t>
    </dgm:pt>
    <dgm:pt modelId="{293A2801-00EB-4169-9BDC-68AFC6A44A23}" type="pres">
      <dgm:prSet presAssocID="{773BEF79-8028-4585-B552-D628CDBE3ECD}" presName="outerComposite" presStyleCnt="0">
        <dgm:presLayoutVars>
          <dgm:chMax val="5"/>
          <dgm:dir/>
          <dgm:resizeHandles val="exact"/>
        </dgm:presLayoutVars>
      </dgm:prSet>
      <dgm:spPr/>
      <dgm:t>
        <a:bodyPr/>
        <a:lstStyle/>
        <a:p>
          <a:endParaRPr lang="en-US"/>
        </a:p>
      </dgm:t>
    </dgm:pt>
    <dgm:pt modelId="{590865DD-B1DF-4115-86DC-CBDAB9A06F86}" type="pres">
      <dgm:prSet presAssocID="{773BEF79-8028-4585-B552-D628CDBE3ECD}" presName="dummyMaxCanvas" presStyleCnt="0">
        <dgm:presLayoutVars/>
      </dgm:prSet>
      <dgm:spPr/>
    </dgm:pt>
    <dgm:pt modelId="{C12C123E-D38F-48AF-A406-1D1D491C73F7}" type="pres">
      <dgm:prSet presAssocID="{773BEF79-8028-4585-B552-D628CDBE3ECD}" presName="ThreeNodes_1" presStyleLbl="node1" presStyleIdx="0" presStyleCnt="3" custLinFactNeighborX="697" custLinFactNeighborY="1008">
        <dgm:presLayoutVars>
          <dgm:bulletEnabled val="1"/>
        </dgm:presLayoutVars>
      </dgm:prSet>
      <dgm:spPr/>
      <dgm:t>
        <a:bodyPr/>
        <a:lstStyle/>
        <a:p>
          <a:endParaRPr lang="en-US"/>
        </a:p>
      </dgm:t>
    </dgm:pt>
    <dgm:pt modelId="{DD3A8CBF-19C6-4878-88FD-4496956461FF}" type="pres">
      <dgm:prSet presAssocID="{773BEF79-8028-4585-B552-D628CDBE3ECD}" presName="ThreeNodes_2" presStyleLbl="node1" presStyleIdx="1" presStyleCnt="3">
        <dgm:presLayoutVars>
          <dgm:bulletEnabled val="1"/>
        </dgm:presLayoutVars>
      </dgm:prSet>
      <dgm:spPr/>
      <dgm:t>
        <a:bodyPr/>
        <a:lstStyle/>
        <a:p>
          <a:endParaRPr lang="en-US"/>
        </a:p>
      </dgm:t>
    </dgm:pt>
    <dgm:pt modelId="{F51C719C-5419-4C79-81AC-D1B0D8B72DBA}" type="pres">
      <dgm:prSet presAssocID="{773BEF79-8028-4585-B552-D628CDBE3ECD}" presName="ThreeNodes_3" presStyleLbl="node1" presStyleIdx="2" presStyleCnt="3">
        <dgm:presLayoutVars>
          <dgm:bulletEnabled val="1"/>
        </dgm:presLayoutVars>
      </dgm:prSet>
      <dgm:spPr/>
      <dgm:t>
        <a:bodyPr/>
        <a:lstStyle/>
        <a:p>
          <a:endParaRPr lang="en-US"/>
        </a:p>
      </dgm:t>
    </dgm:pt>
    <dgm:pt modelId="{4BC5F15B-89AD-4B88-9BC8-7B444C9FB4C2}" type="pres">
      <dgm:prSet presAssocID="{773BEF79-8028-4585-B552-D628CDBE3ECD}" presName="ThreeConn_1-2" presStyleLbl="fgAccFollowNode1" presStyleIdx="0" presStyleCnt="2">
        <dgm:presLayoutVars>
          <dgm:bulletEnabled val="1"/>
        </dgm:presLayoutVars>
      </dgm:prSet>
      <dgm:spPr/>
      <dgm:t>
        <a:bodyPr/>
        <a:lstStyle/>
        <a:p>
          <a:endParaRPr lang="en-US"/>
        </a:p>
      </dgm:t>
    </dgm:pt>
    <dgm:pt modelId="{F336FDBE-9B95-4A41-A40E-96C673B50C63}" type="pres">
      <dgm:prSet presAssocID="{773BEF79-8028-4585-B552-D628CDBE3ECD}" presName="ThreeConn_2-3" presStyleLbl="fgAccFollowNode1" presStyleIdx="1" presStyleCnt="2">
        <dgm:presLayoutVars>
          <dgm:bulletEnabled val="1"/>
        </dgm:presLayoutVars>
      </dgm:prSet>
      <dgm:spPr/>
      <dgm:t>
        <a:bodyPr/>
        <a:lstStyle/>
        <a:p>
          <a:endParaRPr lang="en-US"/>
        </a:p>
      </dgm:t>
    </dgm:pt>
    <dgm:pt modelId="{E2C634C7-EB99-4F45-806C-90694B827C26}" type="pres">
      <dgm:prSet presAssocID="{773BEF79-8028-4585-B552-D628CDBE3ECD}" presName="ThreeNodes_1_text" presStyleLbl="node1" presStyleIdx="2" presStyleCnt="3">
        <dgm:presLayoutVars>
          <dgm:bulletEnabled val="1"/>
        </dgm:presLayoutVars>
      </dgm:prSet>
      <dgm:spPr/>
      <dgm:t>
        <a:bodyPr/>
        <a:lstStyle/>
        <a:p>
          <a:endParaRPr lang="en-US"/>
        </a:p>
      </dgm:t>
    </dgm:pt>
    <dgm:pt modelId="{B4C76616-61AF-4883-B325-458346EEB9E6}" type="pres">
      <dgm:prSet presAssocID="{773BEF79-8028-4585-B552-D628CDBE3ECD}" presName="ThreeNodes_2_text" presStyleLbl="node1" presStyleIdx="2" presStyleCnt="3">
        <dgm:presLayoutVars>
          <dgm:bulletEnabled val="1"/>
        </dgm:presLayoutVars>
      </dgm:prSet>
      <dgm:spPr/>
      <dgm:t>
        <a:bodyPr/>
        <a:lstStyle/>
        <a:p>
          <a:endParaRPr lang="en-US"/>
        </a:p>
      </dgm:t>
    </dgm:pt>
    <dgm:pt modelId="{C12B509E-7C43-4620-9EED-7379F5FCCA4A}" type="pres">
      <dgm:prSet presAssocID="{773BEF79-8028-4585-B552-D628CDBE3ECD}" presName="ThreeNodes_3_text" presStyleLbl="node1" presStyleIdx="2" presStyleCnt="3">
        <dgm:presLayoutVars>
          <dgm:bulletEnabled val="1"/>
        </dgm:presLayoutVars>
      </dgm:prSet>
      <dgm:spPr/>
      <dgm:t>
        <a:bodyPr/>
        <a:lstStyle/>
        <a:p>
          <a:endParaRPr lang="en-US"/>
        </a:p>
      </dgm:t>
    </dgm:pt>
  </dgm:ptLst>
  <dgm:cxnLst>
    <dgm:cxn modelId="{79E2F8D8-DAE1-4BDC-A004-F9F3E408D8E0}" type="presOf" srcId="{031D03CD-E434-4432-92EA-A36867EE8679}" destId="{DD3A8CBF-19C6-4878-88FD-4496956461FF}" srcOrd="0" destOrd="0" presId="urn:microsoft.com/office/officeart/2005/8/layout/vProcess5"/>
    <dgm:cxn modelId="{98BEB150-68CB-4A99-89DA-2D81C294C449}" type="presOf" srcId="{F17792D6-FA09-42C6-A287-2824F5674EFA}" destId="{C12B509E-7C43-4620-9EED-7379F5FCCA4A}" srcOrd="1" destOrd="0" presId="urn:microsoft.com/office/officeart/2005/8/layout/vProcess5"/>
    <dgm:cxn modelId="{C59EDCE9-47E6-4570-BA77-6C764CF14FD4}" type="presOf" srcId="{031D03CD-E434-4432-92EA-A36867EE8679}" destId="{B4C76616-61AF-4883-B325-458346EEB9E6}" srcOrd="1" destOrd="0" presId="urn:microsoft.com/office/officeart/2005/8/layout/vProcess5"/>
    <dgm:cxn modelId="{42ABFD16-1445-47C9-9EAC-9A0120592782}" type="presOf" srcId="{F17792D6-FA09-42C6-A287-2824F5674EFA}" destId="{F51C719C-5419-4C79-81AC-D1B0D8B72DBA}" srcOrd="0" destOrd="0" presId="urn:microsoft.com/office/officeart/2005/8/layout/vProcess5"/>
    <dgm:cxn modelId="{40DD67ED-E2EB-4A8C-8DCC-4913B4F55FEF}" type="presOf" srcId="{773BEF79-8028-4585-B552-D628CDBE3ECD}" destId="{293A2801-00EB-4169-9BDC-68AFC6A44A23}" srcOrd="0" destOrd="0" presId="urn:microsoft.com/office/officeart/2005/8/layout/vProcess5"/>
    <dgm:cxn modelId="{296F7EF0-F929-4C85-B07A-ADDDB2332E9B}" type="presOf" srcId="{5658676C-80CC-46DA-B7DF-263419AD84CC}" destId="{F336FDBE-9B95-4A41-A40E-96C673B50C63}" srcOrd="0" destOrd="0" presId="urn:microsoft.com/office/officeart/2005/8/layout/vProcess5"/>
    <dgm:cxn modelId="{7AB512B7-4F03-447D-AFC2-454FD03779E1}" type="presOf" srcId="{E00D11E3-07DA-4F7D-A399-74457C24FDB3}" destId="{E2C634C7-EB99-4F45-806C-90694B827C26}" srcOrd="1" destOrd="0" presId="urn:microsoft.com/office/officeart/2005/8/layout/vProcess5"/>
    <dgm:cxn modelId="{ACFB6DEB-49A7-404A-B8F1-3995B7401DA9}" srcId="{773BEF79-8028-4585-B552-D628CDBE3ECD}" destId="{031D03CD-E434-4432-92EA-A36867EE8679}" srcOrd="1" destOrd="0" parTransId="{9D199BB2-C14C-44C3-9AF2-4F4639FEC109}" sibTransId="{5658676C-80CC-46DA-B7DF-263419AD84CC}"/>
    <dgm:cxn modelId="{E892CBFA-B0F9-4DFD-BF8C-B78DCEC85ABC}" type="presOf" srcId="{E00D11E3-07DA-4F7D-A399-74457C24FDB3}" destId="{C12C123E-D38F-48AF-A406-1D1D491C73F7}" srcOrd="0" destOrd="0" presId="urn:microsoft.com/office/officeart/2005/8/layout/vProcess5"/>
    <dgm:cxn modelId="{A162009D-C2FB-4610-99E7-CA2D59EF899F}" srcId="{773BEF79-8028-4585-B552-D628CDBE3ECD}" destId="{F17792D6-FA09-42C6-A287-2824F5674EFA}" srcOrd="2" destOrd="0" parTransId="{E6FCF8BD-2FAD-4A4D-AA55-3E843FEFF2C3}" sibTransId="{2917E0A2-84C5-4217-92FD-EB354CD29D98}"/>
    <dgm:cxn modelId="{A41537AF-5CED-4BAC-8B32-43DB0D69D616}" type="presOf" srcId="{8D10CA93-2C15-4A00-8109-9660F97B38D8}" destId="{4BC5F15B-89AD-4B88-9BC8-7B444C9FB4C2}" srcOrd="0" destOrd="0" presId="urn:microsoft.com/office/officeart/2005/8/layout/vProcess5"/>
    <dgm:cxn modelId="{0020D57D-8CF2-4A32-BEC0-AAABA93FE890}" srcId="{773BEF79-8028-4585-B552-D628CDBE3ECD}" destId="{E00D11E3-07DA-4F7D-A399-74457C24FDB3}" srcOrd="0" destOrd="0" parTransId="{E7DB68E1-B381-4BB9-B0E1-DCD6670FEC07}" sibTransId="{8D10CA93-2C15-4A00-8109-9660F97B38D8}"/>
    <dgm:cxn modelId="{0931A1B9-9C65-4DBF-ABF2-71C40235A6AD}" type="presParOf" srcId="{293A2801-00EB-4169-9BDC-68AFC6A44A23}" destId="{590865DD-B1DF-4115-86DC-CBDAB9A06F86}" srcOrd="0" destOrd="0" presId="urn:microsoft.com/office/officeart/2005/8/layout/vProcess5"/>
    <dgm:cxn modelId="{B8B09EEB-3002-4037-90B6-6894E7F47A96}" type="presParOf" srcId="{293A2801-00EB-4169-9BDC-68AFC6A44A23}" destId="{C12C123E-D38F-48AF-A406-1D1D491C73F7}" srcOrd="1" destOrd="0" presId="urn:microsoft.com/office/officeart/2005/8/layout/vProcess5"/>
    <dgm:cxn modelId="{9118083C-192A-4E55-9453-B7F7B5E207BB}" type="presParOf" srcId="{293A2801-00EB-4169-9BDC-68AFC6A44A23}" destId="{DD3A8CBF-19C6-4878-88FD-4496956461FF}" srcOrd="2" destOrd="0" presId="urn:microsoft.com/office/officeart/2005/8/layout/vProcess5"/>
    <dgm:cxn modelId="{2D456044-58F7-42B0-93A7-EF832344AF99}" type="presParOf" srcId="{293A2801-00EB-4169-9BDC-68AFC6A44A23}" destId="{F51C719C-5419-4C79-81AC-D1B0D8B72DBA}" srcOrd="3" destOrd="0" presId="urn:microsoft.com/office/officeart/2005/8/layout/vProcess5"/>
    <dgm:cxn modelId="{C81CEB12-E8E5-4323-962A-E2A93A83BD01}" type="presParOf" srcId="{293A2801-00EB-4169-9BDC-68AFC6A44A23}" destId="{4BC5F15B-89AD-4B88-9BC8-7B444C9FB4C2}" srcOrd="4" destOrd="0" presId="urn:microsoft.com/office/officeart/2005/8/layout/vProcess5"/>
    <dgm:cxn modelId="{8277A384-3986-4BB9-B894-B28C73FA70D8}" type="presParOf" srcId="{293A2801-00EB-4169-9BDC-68AFC6A44A23}" destId="{F336FDBE-9B95-4A41-A40E-96C673B50C63}" srcOrd="5" destOrd="0" presId="urn:microsoft.com/office/officeart/2005/8/layout/vProcess5"/>
    <dgm:cxn modelId="{780ECE56-D974-42F5-8843-27BCEF5B4DDE}" type="presParOf" srcId="{293A2801-00EB-4169-9BDC-68AFC6A44A23}" destId="{E2C634C7-EB99-4F45-806C-90694B827C26}" srcOrd="6" destOrd="0" presId="urn:microsoft.com/office/officeart/2005/8/layout/vProcess5"/>
    <dgm:cxn modelId="{314E8ADE-6650-4F35-98FF-5CAF4FE05A5C}" type="presParOf" srcId="{293A2801-00EB-4169-9BDC-68AFC6A44A23}" destId="{B4C76616-61AF-4883-B325-458346EEB9E6}" srcOrd="7" destOrd="0" presId="urn:microsoft.com/office/officeart/2005/8/layout/vProcess5"/>
    <dgm:cxn modelId="{FE543A27-6D11-4426-B7AC-8DEA0851EADB}" type="presParOf" srcId="{293A2801-00EB-4169-9BDC-68AFC6A44A23}" destId="{C12B509E-7C43-4620-9EED-7379F5FCCA4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C123E-D38F-48AF-A406-1D1D491C73F7}">
      <dsp:nvSpPr>
        <dsp:cNvPr id="0" name=""/>
        <dsp:cNvSpPr/>
      </dsp:nvSpPr>
      <dsp:spPr>
        <a:xfrm>
          <a:off x="81479" y="15087"/>
          <a:ext cx="11690003" cy="149675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a:t>Unique disease burden</a:t>
          </a:r>
        </a:p>
      </dsp:txBody>
      <dsp:txXfrm>
        <a:off x="125317" y="58925"/>
        <a:ext cx="10074891" cy="1409076"/>
      </dsp:txXfrm>
    </dsp:sp>
    <dsp:sp modelId="{DD3A8CBF-19C6-4878-88FD-4496956461FF}">
      <dsp:nvSpPr>
        <dsp:cNvPr id="0" name=""/>
        <dsp:cNvSpPr/>
      </dsp:nvSpPr>
      <dsp:spPr>
        <a:xfrm>
          <a:off x="1031470" y="1746211"/>
          <a:ext cx="11690003" cy="149675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a:t>Comparative health expenditure</a:t>
          </a:r>
        </a:p>
      </dsp:txBody>
      <dsp:txXfrm>
        <a:off x="1075308" y="1790049"/>
        <a:ext cx="9597967" cy="1409076"/>
      </dsp:txXfrm>
    </dsp:sp>
    <dsp:sp modelId="{F51C719C-5419-4C79-81AC-D1B0D8B72DBA}">
      <dsp:nvSpPr>
        <dsp:cNvPr id="0" name=""/>
        <dsp:cNvSpPr/>
      </dsp:nvSpPr>
      <dsp:spPr>
        <a:xfrm>
          <a:off x="2062941" y="3492422"/>
          <a:ext cx="11690003" cy="149675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a:t>Shortage of healthcare resources</a:t>
          </a:r>
        </a:p>
      </dsp:txBody>
      <dsp:txXfrm>
        <a:off x="2106779" y="3536260"/>
        <a:ext cx="9597967" cy="1409076"/>
      </dsp:txXfrm>
    </dsp:sp>
    <dsp:sp modelId="{4BC5F15B-89AD-4B88-9BC8-7B444C9FB4C2}">
      <dsp:nvSpPr>
        <dsp:cNvPr id="0" name=""/>
        <dsp:cNvSpPr/>
      </dsp:nvSpPr>
      <dsp:spPr>
        <a:xfrm>
          <a:off x="10717114" y="1135037"/>
          <a:ext cx="972889" cy="972889"/>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0936014" y="1135037"/>
        <a:ext cx="535089" cy="732099"/>
      </dsp:txXfrm>
    </dsp:sp>
    <dsp:sp modelId="{F336FDBE-9B95-4A41-A40E-96C673B50C63}">
      <dsp:nvSpPr>
        <dsp:cNvPr id="0" name=""/>
        <dsp:cNvSpPr/>
      </dsp:nvSpPr>
      <dsp:spPr>
        <a:xfrm>
          <a:off x="11748585" y="2871270"/>
          <a:ext cx="972889" cy="972889"/>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1967485" y="2871270"/>
        <a:ext cx="535089" cy="7320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00129844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76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222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79" y="952500"/>
            <a:ext cx="9525002"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2387600" y="8953500"/>
            <a:ext cx="19621500" cy="585521"/>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2387600" y="6076950"/>
            <a:ext cx="19621500" cy="825500"/>
          </a:xfrm>
          <a:prstGeom prst="rect">
            <a:avLst/>
          </a:prstGeom>
        </p:spPr>
        <p:txBody>
          <a:bodyPr/>
          <a:lstStyle/>
          <a:p>
            <a:pPr marL="0" indent="0" algn="ctr">
              <a:spcBef>
                <a:spcPts val="0"/>
              </a:spcBef>
              <a:buSzTx/>
              <a:buNone/>
              <a:defRPr>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p:cNvGrpSpPr/>
          <p:nvPr/>
        </p:nvGrpSpPr>
        <p:grpSpPr>
          <a:xfrm>
            <a:off x="-4" y="-3147344"/>
            <a:ext cx="24384004" cy="13716000"/>
            <a:chOff x="-1" y="0"/>
            <a:chExt cx="24384003" cy="13716000"/>
          </a:xfrm>
        </p:grpSpPr>
        <p:pic>
          <p:nvPicPr>
            <p:cNvPr id="119" name="Image" descr="Image"/>
            <p:cNvPicPr>
              <a:picLocks noChangeAspect="1"/>
            </p:cNvPicPr>
            <p:nvPr/>
          </p:nvPicPr>
          <p:blipFill>
            <a:blip r:embed="rId3"/>
            <a:stretch>
              <a:fillRect/>
            </a:stretch>
          </p:blipFill>
          <p:spPr>
            <a:xfrm>
              <a:off x="-2" y="0"/>
              <a:ext cx="24384004" cy="13716000"/>
            </a:xfrm>
            <a:prstGeom prst="rect">
              <a:avLst/>
            </a:prstGeom>
            <a:ln w="12700" cap="flat">
              <a:noFill/>
              <a:miter lim="400000"/>
            </a:ln>
            <a:effectLst/>
          </p:spPr>
        </p:pic>
        <p:sp>
          <p:nvSpPr>
            <p:cNvPr id="120" name="Rectangle"/>
            <p:cNvSpPr/>
            <p:nvPr/>
          </p:nvSpPr>
          <p:spPr>
            <a:xfrm>
              <a:off x="-2" y="0"/>
              <a:ext cx="24384003" cy="13716000"/>
            </a:xfrm>
            <a:prstGeom prst="rect">
              <a:avLst/>
            </a:prstGeom>
            <a:solidFill>
              <a:srgbClr val="FFFFFF">
                <a:alpha val="95080"/>
              </a:srgbClr>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pic>
        <p:nvPicPr>
          <p:cNvPr id="122" name="Image" descr="Image"/>
          <p:cNvPicPr>
            <a:picLocks noChangeAspect="1"/>
          </p:cNvPicPr>
          <p:nvPr/>
        </p:nvPicPr>
        <p:blipFill>
          <a:blip r:embed="rId4"/>
          <a:stretch>
            <a:fillRect/>
          </a:stretch>
        </p:blipFill>
        <p:spPr>
          <a:xfrm>
            <a:off x="13716000" y="0"/>
            <a:ext cx="10668000" cy="13716000"/>
          </a:xfrm>
          <a:prstGeom prst="rect">
            <a:avLst/>
          </a:prstGeom>
          <a:ln w="12700">
            <a:miter lim="400000"/>
          </a:ln>
        </p:spPr>
      </p:pic>
      <p:sp>
        <p:nvSpPr>
          <p:cNvPr id="123" name="MAIN DOCUMENT HEADING GOES HERE"/>
          <p:cNvSpPr txBox="1"/>
          <p:nvPr/>
        </p:nvSpPr>
        <p:spPr>
          <a:xfrm>
            <a:off x="920303" y="3710656"/>
            <a:ext cx="10668001" cy="9889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80000"/>
              </a:lnSpc>
              <a:defRPr sz="7200" b="1">
                <a:solidFill>
                  <a:srgbClr val="1C232B"/>
                </a:solidFill>
                <a:latin typeface="Arial"/>
                <a:ea typeface="Arial"/>
                <a:cs typeface="Arial"/>
                <a:sym typeface="Arial"/>
              </a:defRPr>
            </a:lvl1pPr>
          </a:lstStyle>
          <a:p>
            <a:endParaRPr dirty="0">
              <a:solidFill>
                <a:schemeClr val="tx1"/>
              </a:solidFill>
            </a:endParaRPr>
          </a:p>
        </p:txBody>
      </p:sp>
      <p:sp>
        <p:nvSpPr>
          <p:cNvPr id="124" name="DOCUMENT SUB-HEADING GOES HERE"/>
          <p:cNvSpPr txBox="1"/>
          <p:nvPr/>
        </p:nvSpPr>
        <p:spPr>
          <a:xfrm>
            <a:off x="957783" y="5477166"/>
            <a:ext cx="102657" cy="7943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defTabSz="457200">
              <a:lnSpc>
                <a:spcPts val="6100"/>
              </a:lnSpc>
              <a:defRPr sz="3600">
                <a:solidFill>
                  <a:srgbClr val="1C232B"/>
                </a:solidFill>
                <a:latin typeface="Arial"/>
                <a:ea typeface="Arial"/>
                <a:cs typeface="Arial"/>
                <a:sym typeface="Arial"/>
              </a:defRPr>
            </a:lvl1pPr>
          </a:lstStyle>
          <a:p>
            <a:endParaRPr/>
          </a:p>
        </p:txBody>
      </p:sp>
      <p:sp>
        <p:nvSpPr>
          <p:cNvPr id="125" name="00 NOVEMBER 2017"/>
          <p:cNvSpPr txBox="1"/>
          <p:nvPr/>
        </p:nvSpPr>
        <p:spPr>
          <a:xfrm>
            <a:off x="1030288" y="8072004"/>
            <a:ext cx="3438442" cy="80605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p>
            <a:pPr algn="l" defTabSz="457200">
              <a:lnSpc>
                <a:spcPts val="6100"/>
              </a:lnSpc>
              <a:defRPr sz="3600">
                <a:solidFill>
                  <a:srgbClr val="1C232B"/>
                </a:solidFill>
                <a:latin typeface="Arial"/>
                <a:ea typeface="Arial"/>
                <a:cs typeface="Arial"/>
                <a:sym typeface="Arial"/>
              </a:defRPr>
            </a:pPr>
            <a:r>
              <a:rPr lang="en-US" sz="4000" dirty="0"/>
              <a:t>29 JUNE 2021</a:t>
            </a:r>
            <a:endParaRPr sz="4000" dirty="0"/>
          </a:p>
        </p:txBody>
      </p:sp>
      <p:pic>
        <p:nvPicPr>
          <p:cNvPr id="126" name="Image" descr="Image"/>
          <p:cNvPicPr>
            <a:picLocks noChangeAspect="1"/>
          </p:cNvPicPr>
          <p:nvPr/>
        </p:nvPicPr>
        <p:blipFill>
          <a:blip r:embed="rId5"/>
          <a:stretch>
            <a:fillRect/>
          </a:stretch>
        </p:blipFill>
        <p:spPr>
          <a:xfrm>
            <a:off x="1028700" y="973561"/>
            <a:ext cx="4521200" cy="2015278"/>
          </a:xfrm>
          <a:prstGeom prst="rect">
            <a:avLst/>
          </a:prstGeom>
          <a:ln w="12700">
            <a:miter lim="400000"/>
          </a:ln>
        </p:spPr>
      </p:pic>
      <p:sp>
        <p:nvSpPr>
          <p:cNvPr id="128" name="NATIONAL OFFICE…"/>
          <p:cNvSpPr txBox="1"/>
          <p:nvPr/>
        </p:nvSpPr>
        <p:spPr>
          <a:xfrm>
            <a:off x="980230" y="11303000"/>
            <a:ext cx="2424486" cy="148517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defTabSz="457200">
              <a:lnSpc>
                <a:spcPts val="2800"/>
              </a:lnSpc>
              <a:defRPr sz="1200" b="1">
                <a:latin typeface="Arial"/>
                <a:ea typeface="Arial"/>
                <a:cs typeface="Arial"/>
                <a:sym typeface="Arial"/>
              </a:defRPr>
            </a:pPr>
            <a:r>
              <a:rPr dirty="0"/>
              <a:t>NATIONAL OFFICE </a:t>
            </a:r>
          </a:p>
          <a:p>
            <a:pPr algn="l" defTabSz="457200">
              <a:lnSpc>
                <a:spcPts val="2800"/>
              </a:lnSpc>
              <a:defRPr sz="1200">
                <a:latin typeface="Arial"/>
                <a:ea typeface="Arial"/>
                <a:cs typeface="Arial"/>
                <a:sym typeface="Arial"/>
              </a:defRPr>
            </a:pPr>
            <a:r>
              <a:rPr dirty="0"/>
              <a:t>61 Katherine Street, </a:t>
            </a:r>
          </a:p>
          <a:p>
            <a:pPr algn="l" defTabSz="457200">
              <a:lnSpc>
                <a:spcPts val="2800"/>
              </a:lnSpc>
              <a:defRPr sz="1200">
                <a:latin typeface="Arial"/>
                <a:ea typeface="Arial"/>
                <a:cs typeface="Arial"/>
                <a:sym typeface="Arial"/>
              </a:defRPr>
            </a:pPr>
            <a:r>
              <a:rPr dirty="0"/>
              <a:t>Sandton, 2196 </a:t>
            </a:r>
          </a:p>
          <a:p>
            <a:pPr algn="l" defTabSz="457200">
              <a:lnSpc>
                <a:spcPts val="2800"/>
              </a:lnSpc>
              <a:defRPr sz="1200">
                <a:latin typeface="Arial"/>
                <a:ea typeface="Arial"/>
                <a:cs typeface="Arial"/>
                <a:sym typeface="Arial"/>
              </a:defRPr>
            </a:pPr>
            <a:r>
              <a:rPr dirty="0"/>
              <a:t>P.O. Box 652807, Benmore, 2010 </a:t>
            </a:r>
          </a:p>
        </p:txBody>
      </p:sp>
      <p:sp>
        <p:nvSpPr>
          <p:cNvPr id="12" name="DOCUMENT SUB-HEADING GOES HERE">
            <a:extLst>
              <a:ext uri="{FF2B5EF4-FFF2-40B4-BE49-F238E27FC236}">
                <a16:creationId xmlns:a16="http://schemas.microsoft.com/office/drawing/2014/main" id="{D49E80C3-14A3-4A6C-B653-562586CBAC19}"/>
              </a:ext>
            </a:extLst>
          </p:cNvPr>
          <p:cNvSpPr txBox="1"/>
          <p:nvPr/>
        </p:nvSpPr>
        <p:spPr>
          <a:xfrm>
            <a:off x="1030288" y="5874358"/>
            <a:ext cx="230832" cy="7943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defTabSz="457200">
              <a:lnSpc>
                <a:spcPts val="6100"/>
              </a:lnSpc>
              <a:defRPr sz="3600">
                <a:solidFill>
                  <a:srgbClr val="1C232B"/>
                </a:solidFill>
                <a:latin typeface="Arial"/>
                <a:ea typeface="Arial"/>
                <a:cs typeface="Arial"/>
                <a:sym typeface="Arial"/>
              </a:defRPr>
            </a:lvl1pPr>
          </a:lstStyle>
          <a:p>
            <a:r>
              <a:rPr lang="en-ZA">
                <a:solidFill>
                  <a:schemeClr val="tx1"/>
                </a:solidFill>
              </a:rPr>
              <a:t> </a:t>
            </a:r>
            <a:endParaRPr>
              <a:solidFill>
                <a:schemeClr val="tx1"/>
              </a:solidFill>
            </a:endParaRPr>
          </a:p>
        </p:txBody>
      </p:sp>
      <p:sp>
        <p:nvSpPr>
          <p:cNvPr id="14" name="TextBox 13">
            <a:extLst>
              <a:ext uri="{FF2B5EF4-FFF2-40B4-BE49-F238E27FC236}">
                <a16:creationId xmlns:a16="http://schemas.microsoft.com/office/drawing/2014/main" id="{120FE9B9-EEA8-40A5-84BC-1F76E7403947}"/>
              </a:ext>
            </a:extLst>
          </p:cNvPr>
          <p:cNvSpPr txBox="1"/>
          <p:nvPr/>
        </p:nvSpPr>
        <p:spPr>
          <a:xfrm>
            <a:off x="789560" y="4309970"/>
            <a:ext cx="13827879"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PRESENTATION TO THE PORTFOLIO COMMITTEE ON HEALTH</a:t>
            </a:r>
          </a:p>
          <a:p>
            <a:r>
              <a:rPr kumimoji="0" lang="en-US"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NHI Bill</a:t>
            </a:r>
            <a:endParaRPr lang="en-ZA" sz="6000"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The context of the South African health system</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8559166"/>
            <a:ext cx="17344719" cy="535524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marL="571500" indent="-571500" algn="l">
              <a:lnSpc>
                <a:spcPct val="150000"/>
              </a:lnSpc>
              <a:buFont typeface="Arial" panose="020B0604020202020204" pitchFamily="34" charset="0"/>
              <a:buChar char="•"/>
            </a:pPr>
            <a:r>
              <a:rPr lang="en-ZA" sz="4000" dirty="0">
                <a:latin typeface="Arial" panose="020B0604020202020204" pitchFamily="34" charset="0"/>
                <a:cs typeface="Arial" panose="020B0604020202020204" pitchFamily="34" charset="0"/>
              </a:rPr>
              <a:t>Requires a collaborative approach to address unacceptable levels of inequality and promote investment in health system strengthening</a:t>
            </a:r>
          </a:p>
          <a:p>
            <a:pPr marL="571500" indent="-571500" algn="l">
              <a:lnSpc>
                <a:spcPct val="150000"/>
              </a:lnSpc>
              <a:buFont typeface="Arial" panose="020B0604020202020204" pitchFamily="34" charset="0"/>
              <a:buChar char="•"/>
            </a:pPr>
            <a:r>
              <a:rPr lang="en-ZA" sz="4000" dirty="0">
                <a:latin typeface="Arial" panose="020B0604020202020204" pitchFamily="34" charset="0"/>
                <a:cs typeface="Arial" panose="020B0604020202020204" pitchFamily="34" charset="0"/>
              </a:rPr>
              <a:t>Recognise the important role of the health system in the economy and in attracting investment</a:t>
            </a:r>
          </a:p>
          <a:p>
            <a:pPr marL="571500" indent="-571500" algn="l">
              <a:lnSpc>
                <a:spcPct val="150000"/>
              </a:lnSpc>
              <a:buFont typeface="Arial" panose="020B0604020202020204" pitchFamily="34" charset="0"/>
              <a:buChar char="•"/>
            </a:pPr>
            <a:endParaRPr lang="en-ZA" sz="3600" dirty="0">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endParaRPr lang="en-ZA" sz="36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09</a:t>
            </a:r>
          </a:p>
          <a:p>
            <a:endParaRPr lang="en-US" sz="2000" dirty="0">
              <a:solidFill>
                <a:srgbClr val="FFFFFF"/>
              </a:solidFill>
            </a:endParaRPr>
          </a:p>
        </p:txBody>
      </p:sp>
      <p:graphicFrame>
        <p:nvGraphicFramePr>
          <p:cNvPr id="2" name="Diagram 1">
            <a:extLst>
              <a:ext uri="{FF2B5EF4-FFF2-40B4-BE49-F238E27FC236}">
                <a16:creationId xmlns:a16="http://schemas.microsoft.com/office/drawing/2014/main" id="{ED8C3C35-475E-489D-97F9-AA5503793AA7}"/>
              </a:ext>
            </a:extLst>
          </p:cNvPr>
          <p:cNvGraphicFramePr/>
          <p:nvPr>
            <p:extLst>
              <p:ext uri="{D42A27DB-BD31-4B8C-83A1-F6EECF244321}">
                <p14:modId xmlns:p14="http://schemas.microsoft.com/office/powerpoint/2010/main" val="3392986705"/>
              </p:ext>
            </p:extLst>
          </p:nvPr>
        </p:nvGraphicFramePr>
        <p:xfrm>
          <a:off x="3000423" y="3046461"/>
          <a:ext cx="13752945" cy="4989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44949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774123" y="811394"/>
            <a:ext cx="16343461" cy="209698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rPr>
              <a:t>The South African context: SA health system is infinitely more complex due to high burden of disease – and this is escalating</a:t>
            </a:r>
            <a:endParaRPr sz="5400"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1230250" y="2588690"/>
            <a:ext cx="17352675" cy="111825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defTabSz="914400" hangingPunct="1">
              <a:spcBef>
                <a:spcPct val="20000"/>
              </a:spcBef>
            </a:pPr>
            <a:endParaRPr lang="en-US" u="sng" dirty="0">
              <a:solidFill>
                <a:schemeClr val="tx1"/>
              </a:solidFill>
              <a:latin typeface="Arial" panose="020B0604020202020204" pitchFamily="34" charset="0"/>
              <a:cs typeface="Arial" panose="020B0604020202020204" pitchFamily="34" charset="0"/>
            </a:endParaRPr>
          </a:p>
          <a:p>
            <a:pPr lvl="0" algn="l" defTabSz="914400" hangingPunct="1">
              <a:spcBef>
                <a:spcPct val="20000"/>
              </a:spcBef>
            </a:pPr>
            <a:endParaRPr lang="en-ZA"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10</a:t>
            </a:r>
          </a:p>
        </p:txBody>
      </p:sp>
      <p:sp>
        <p:nvSpPr>
          <p:cNvPr id="9" name="TextBox 8">
            <a:extLst>
              <a:ext uri="{FF2B5EF4-FFF2-40B4-BE49-F238E27FC236}">
                <a16:creationId xmlns:a16="http://schemas.microsoft.com/office/drawing/2014/main" id="{C2AFB176-5490-4F09-BE45-D036744D3BD4}"/>
              </a:ext>
            </a:extLst>
          </p:cNvPr>
          <p:cNvSpPr txBox="1"/>
          <p:nvPr/>
        </p:nvSpPr>
        <p:spPr>
          <a:xfrm>
            <a:off x="774122" y="2870818"/>
            <a:ext cx="1577651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Absolute burden of disease compared with developing countries – 2017</a:t>
            </a:r>
          </a:p>
          <a:p>
            <a:r>
              <a:rPr lang="en-US" dirty="0"/>
              <a:t>Disability Adjusted Life Years (DALYs) per 100 000 lives</a:t>
            </a:r>
          </a:p>
          <a:p>
            <a:r>
              <a:rPr lang="en-US" sz="1800" dirty="0"/>
              <a:t>Source: OurWorldinData.org</a:t>
            </a:r>
          </a:p>
        </p:txBody>
      </p:sp>
      <p:sp>
        <p:nvSpPr>
          <p:cNvPr id="11" name="TextBox 10">
            <a:extLst>
              <a:ext uri="{FF2B5EF4-FFF2-40B4-BE49-F238E27FC236}">
                <a16:creationId xmlns:a16="http://schemas.microsoft.com/office/drawing/2014/main" id="{C242E5AB-7265-4619-8C0F-9DAF99282689}"/>
              </a:ext>
            </a:extLst>
          </p:cNvPr>
          <p:cNvSpPr txBox="1"/>
          <p:nvPr/>
        </p:nvSpPr>
        <p:spPr>
          <a:xfrm>
            <a:off x="1230250" y="10481608"/>
            <a:ext cx="1609090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SA already has high communicable disease burden (especially HIV/TB)</a:t>
            </a:r>
          </a:p>
          <a:p>
            <a:pPr marL="342900" indent="-342900" algn="l">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Growth in Non-Communicable Diseases (NCD) prevalence is concerning and means significant risk of under-estimated pent up demand</a:t>
            </a:r>
          </a:p>
          <a:p>
            <a:pPr marL="342900" indent="-342900" algn="l">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Requires </a:t>
            </a:r>
            <a:r>
              <a:rPr lang="en-ZA" b="1" dirty="0">
                <a:solidFill>
                  <a:schemeClr val="tx1"/>
                </a:solidFill>
                <a:latin typeface="Arial" panose="020B0604020202020204" pitchFamily="34" charset="0"/>
                <a:cs typeface="Arial" panose="020B0604020202020204" pitchFamily="34" charset="0"/>
              </a:rPr>
              <a:t>collaborative</a:t>
            </a:r>
            <a:r>
              <a:rPr lang="en-ZA" dirty="0">
                <a:solidFill>
                  <a:schemeClr val="tx1"/>
                </a:solidFill>
                <a:latin typeface="Arial" panose="020B0604020202020204" pitchFamily="34" charset="0"/>
                <a:cs typeface="Arial" panose="020B0604020202020204" pitchFamily="34" charset="0"/>
              </a:rPr>
              <a:t> approach to address </a:t>
            </a:r>
          </a:p>
        </p:txBody>
      </p:sp>
      <p:graphicFrame>
        <p:nvGraphicFramePr>
          <p:cNvPr id="12" name="Chart 11">
            <a:extLst>
              <a:ext uri="{FF2B5EF4-FFF2-40B4-BE49-F238E27FC236}">
                <a16:creationId xmlns:a16="http://schemas.microsoft.com/office/drawing/2014/main" id="{C6B41C12-6E83-428F-ADD9-618E349FD6C4}"/>
              </a:ext>
            </a:extLst>
          </p:cNvPr>
          <p:cNvGraphicFramePr>
            <a:graphicFrameLocks/>
          </p:cNvGraphicFramePr>
          <p:nvPr>
            <p:extLst>
              <p:ext uri="{D42A27DB-BD31-4B8C-83A1-F6EECF244321}">
                <p14:modId xmlns:p14="http://schemas.microsoft.com/office/powerpoint/2010/main" val="1402386838"/>
              </p:ext>
            </p:extLst>
          </p:nvPr>
        </p:nvGraphicFramePr>
        <p:xfrm>
          <a:off x="1554480" y="4271526"/>
          <a:ext cx="13932878" cy="59468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96387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62351" y="764925"/>
            <a:ext cx="16708814" cy="15060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b="1" dirty="0">
                <a:solidFill>
                  <a:schemeClr val="tx1"/>
                </a:solidFill>
                <a:effectLst/>
                <a:latin typeface="Arial" panose="020B0604020202020204" pitchFamily="34" charset="0"/>
                <a:ea typeface="Calibri" panose="020F0502020204030204" pitchFamily="34" charset="0"/>
              </a:rPr>
              <a:t>Global public expenditure as % of total spend</a:t>
            </a:r>
            <a:r>
              <a:rPr lang="en-GB" sz="5400" b="1" dirty="0">
                <a:solidFill>
                  <a:schemeClr val="tx1"/>
                </a:solidFill>
                <a:effectLst/>
                <a:latin typeface="Arial" panose="020B0604020202020204" pitchFamily="34" charset="0"/>
                <a:ea typeface="Calibri" panose="020F0502020204030204" pitchFamily="34" charset="0"/>
              </a:rPr>
              <a:t> </a:t>
            </a:r>
            <a:endParaRPr lang="en-ZA" sz="5400" dirty="0">
              <a:solidFill>
                <a:schemeClr val="tx1"/>
              </a:solidFill>
            </a:endParaRPr>
          </a:p>
          <a:p>
            <a:endParaRPr dirty="0"/>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1064829" y="2446840"/>
            <a:ext cx="1760925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defTabSz="914400" hangingPunct="1">
              <a:spcBef>
                <a:spcPct val="20000"/>
              </a:spcBef>
            </a:pPr>
            <a:endParaRPr lang="en-US" dirty="0">
              <a:solidFill>
                <a:schemeClr val="tx1"/>
              </a:solidFill>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2" y="12476200"/>
            <a:ext cx="470000" cy="400110"/>
          </a:xfrm>
          <a:prstGeom prst="rect">
            <a:avLst/>
          </a:prstGeom>
        </p:spPr>
        <p:txBody>
          <a:bodyPr wrap="none">
            <a:spAutoFit/>
          </a:bodyPr>
          <a:lstStyle/>
          <a:p>
            <a:r>
              <a:rPr lang="en-ZA" sz="2000" dirty="0">
                <a:solidFill>
                  <a:srgbClr val="FFFFFF"/>
                </a:solidFill>
              </a:rPr>
              <a:t>1</a:t>
            </a:r>
            <a:r>
              <a:rPr lang="en-US" sz="2000" dirty="0">
                <a:solidFill>
                  <a:srgbClr val="FFFFFF"/>
                </a:solidFill>
              </a:rPr>
              <a:t>1</a:t>
            </a:r>
          </a:p>
        </p:txBody>
      </p:sp>
      <p:sp>
        <p:nvSpPr>
          <p:cNvPr id="10" name="Text Placeholder 13">
            <a:extLst>
              <a:ext uri="{FF2B5EF4-FFF2-40B4-BE49-F238E27FC236}">
                <a16:creationId xmlns:a16="http://schemas.microsoft.com/office/drawing/2014/main" id="{3335478D-2053-403D-BD25-902D2B0B26E4}"/>
              </a:ext>
            </a:extLst>
          </p:cNvPr>
          <p:cNvSpPr txBox="1">
            <a:spLocks/>
          </p:cNvSpPr>
          <p:nvPr/>
        </p:nvSpPr>
        <p:spPr>
          <a:xfrm>
            <a:off x="817395" y="9097384"/>
            <a:ext cx="17677783" cy="664643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9pPr>
          </a:lstStyle>
          <a:p>
            <a:pPr marL="380990" indent="-380990" algn="l" hangingPunct="1">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Countries grouped by GDP per capita</a:t>
            </a:r>
          </a:p>
          <a:p>
            <a:pPr marL="380990" indent="-380990" algn="l" hangingPunct="1">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SA public expenditure contributions compare well – not unusual for middle income countries to have 50% of healthcare spending in private sector</a:t>
            </a:r>
          </a:p>
          <a:p>
            <a:pPr marL="380990" indent="-380990" algn="l" hangingPunct="1">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No low or middle income countries (LMIC) have adopted single funding approach</a:t>
            </a:r>
          </a:p>
          <a:p>
            <a:pPr marL="380990" indent="-380990" algn="l" hangingPunct="1">
              <a:buFont typeface="Arial" panose="020B0604020202020204" pitchFamily="34" charset="0"/>
              <a:buChar char="•"/>
            </a:pP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All of the countries reviewed in the Insight study allow private insurers to operate in conjunction with the publicly funded cover  - no country has attempted to outlaw private cover</a:t>
            </a:r>
            <a:endParaRPr lang="en-US" sz="2800" dirty="0">
              <a:solidFill>
                <a:schemeClr val="tx1"/>
              </a:solidFill>
              <a:latin typeface="Arial" panose="020B0604020202020204" pitchFamily="34" charset="0"/>
              <a:cs typeface="Arial" panose="020B0604020202020204" pitchFamily="34" charset="0"/>
            </a:endParaRPr>
          </a:p>
          <a:p>
            <a:pPr marL="380990" indent="-380990" algn="l" hangingPunct="1">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In the absence of insurance, balance from private funding sources or out of pocket (OOP) – highly regressive</a:t>
            </a:r>
          </a:p>
          <a:p>
            <a:pPr hangingPunct="1"/>
            <a:endParaRPr lang="en-ZA" sz="1867" dirty="0">
              <a:solidFill>
                <a:schemeClr val="accent1">
                  <a:lumMod val="75000"/>
                </a:schemeClr>
              </a:solidFill>
            </a:endParaRPr>
          </a:p>
        </p:txBody>
      </p:sp>
      <p:graphicFrame>
        <p:nvGraphicFramePr>
          <p:cNvPr id="11" name="Chart 10">
            <a:extLst>
              <a:ext uri="{FF2B5EF4-FFF2-40B4-BE49-F238E27FC236}">
                <a16:creationId xmlns:a16="http://schemas.microsoft.com/office/drawing/2014/main" id="{C43CE0C6-E1F7-4632-BE32-784F2596E22D}"/>
              </a:ext>
            </a:extLst>
          </p:cNvPr>
          <p:cNvGraphicFramePr>
            <a:graphicFrameLocks/>
          </p:cNvGraphicFramePr>
          <p:nvPr>
            <p:extLst>
              <p:ext uri="{D42A27DB-BD31-4B8C-83A1-F6EECF244321}">
                <p14:modId xmlns:p14="http://schemas.microsoft.com/office/powerpoint/2010/main" val="4176869065"/>
              </p:ext>
            </p:extLst>
          </p:nvPr>
        </p:nvGraphicFramePr>
        <p:xfrm>
          <a:off x="940433" y="2057400"/>
          <a:ext cx="15880715" cy="687878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0E026B31-A91C-4E38-979C-BEA801F3A969}"/>
              </a:ext>
            </a:extLst>
          </p:cNvPr>
          <p:cNvSpPr/>
          <p:nvPr/>
        </p:nvSpPr>
        <p:spPr>
          <a:xfrm>
            <a:off x="14546990" y="1578849"/>
            <a:ext cx="4188051" cy="1021556"/>
          </a:xfrm>
          <a:prstGeom prst="roundRect">
            <a:avLst/>
          </a:prstGeom>
          <a:solidFill>
            <a:srgbClr val="0070C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914400" hangingPunct="1"/>
            <a:r>
              <a:rPr lang="en-US" sz="2000" dirty="0">
                <a:solidFill>
                  <a:schemeClr val="bg1"/>
                </a:solidFill>
                <a:latin typeface="Calibri" panose="020F0502020204030204"/>
                <a:ea typeface="+mn-ea"/>
                <a:cs typeface="+mn-cs"/>
              </a:rPr>
              <a:t>I</a:t>
            </a:r>
            <a:r>
              <a:rPr lang="en-US" sz="2000" dirty="0">
                <a:solidFill>
                  <a:schemeClr val="bg1"/>
                </a:solidFill>
              </a:rPr>
              <a:t>mpact of proposals is to increase SA public expenditure to over 85% with balance OOP</a:t>
            </a:r>
          </a:p>
        </p:txBody>
      </p:sp>
      <p:cxnSp>
        <p:nvCxnSpPr>
          <p:cNvPr id="4" name="Straight Arrow Connector 3">
            <a:extLst>
              <a:ext uri="{FF2B5EF4-FFF2-40B4-BE49-F238E27FC236}">
                <a16:creationId xmlns:a16="http://schemas.microsoft.com/office/drawing/2014/main" id="{CBB93B29-6C57-4701-8567-32BE51507C83}"/>
              </a:ext>
            </a:extLst>
          </p:cNvPr>
          <p:cNvCxnSpPr>
            <a:cxnSpLocks/>
          </p:cNvCxnSpPr>
          <p:nvPr/>
        </p:nvCxnSpPr>
        <p:spPr>
          <a:xfrm flipV="1">
            <a:off x="15794182" y="2726831"/>
            <a:ext cx="846833" cy="2447842"/>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1995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11255" y="579583"/>
            <a:ext cx="17442999" cy="382053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b="1" dirty="0">
                <a:solidFill>
                  <a:schemeClr val="tx1"/>
                </a:solidFill>
                <a:effectLst/>
                <a:latin typeface="Arial" panose="020B0604020202020204" pitchFamily="34" charset="0"/>
                <a:ea typeface="Calibri" panose="020F0502020204030204" pitchFamily="34" charset="0"/>
              </a:rPr>
              <a:t>FTI Note 1: Section 33 shifts cost of medical scheme lives to public sector funds: </a:t>
            </a:r>
          </a:p>
          <a:p>
            <a:endParaRPr lang="en-US" sz="4000" dirty="0">
              <a:solidFill>
                <a:srgbClr val="FF0000"/>
              </a:solidFill>
            </a:endParaRPr>
          </a:p>
          <a:p>
            <a:r>
              <a:rPr lang="en-US" sz="4000" dirty="0">
                <a:solidFill>
                  <a:srgbClr val="FF0000"/>
                </a:solidFill>
              </a:rPr>
              <a:t>PHC + maternity for medical scheme lives costs more than R33bn </a:t>
            </a:r>
            <a:endParaRPr lang="en-US" sz="4000" b="0" dirty="0">
              <a:solidFill>
                <a:srgbClr val="FF0000"/>
              </a:solidFill>
              <a:sym typeface="Helvetica Neue Medium"/>
            </a:endParaRPr>
          </a:p>
          <a:p>
            <a:endParaRPr lang="en-ZA" sz="5400" dirty="0">
              <a:solidFill>
                <a:schemeClr val="tx1"/>
              </a:solidFill>
            </a:endParaRPr>
          </a:p>
          <a:p>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12</a:t>
            </a:r>
          </a:p>
        </p:txBody>
      </p:sp>
      <p:pic>
        <p:nvPicPr>
          <p:cNvPr id="2" name="Picture 1">
            <a:extLst>
              <a:ext uri="{FF2B5EF4-FFF2-40B4-BE49-F238E27FC236}">
                <a16:creationId xmlns:a16="http://schemas.microsoft.com/office/drawing/2014/main" id="{5403AD1A-FC4D-421C-ACCA-8DA9A84099EF}"/>
              </a:ext>
            </a:extLst>
          </p:cNvPr>
          <p:cNvPicPr>
            <a:picLocks noChangeAspect="1"/>
          </p:cNvPicPr>
          <p:nvPr/>
        </p:nvPicPr>
        <p:blipFill>
          <a:blip r:embed="rId4"/>
          <a:stretch>
            <a:fillRect/>
          </a:stretch>
        </p:blipFill>
        <p:spPr>
          <a:xfrm>
            <a:off x="1085554" y="3398304"/>
            <a:ext cx="10838999" cy="6919392"/>
          </a:xfrm>
          <a:prstGeom prst="rect">
            <a:avLst/>
          </a:prstGeom>
        </p:spPr>
      </p:pic>
      <p:pic>
        <p:nvPicPr>
          <p:cNvPr id="3" name="Picture 2">
            <a:extLst>
              <a:ext uri="{FF2B5EF4-FFF2-40B4-BE49-F238E27FC236}">
                <a16:creationId xmlns:a16="http://schemas.microsoft.com/office/drawing/2014/main" id="{D41A6DFD-AD79-4418-ABD5-880526A399E5}"/>
              </a:ext>
            </a:extLst>
          </p:cNvPr>
          <p:cNvPicPr>
            <a:picLocks noChangeAspect="1"/>
          </p:cNvPicPr>
          <p:nvPr/>
        </p:nvPicPr>
        <p:blipFill>
          <a:blip r:embed="rId5"/>
          <a:stretch>
            <a:fillRect/>
          </a:stretch>
        </p:blipFill>
        <p:spPr>
          <a:xfrm>
            <a:off x="12032660" y="5393978"/>
            <a:ext cx="725487" cy="1329043"/>
          </a:xfrm>
          <a:prstGeom prst="rect">
            <a:avLst/>
          </a:prstGeom>
        </p:spPr>
      </p:pic>
      <p:pic>
        <p:nvPicPr>
          <p:cNvPr id="4" name="Picture 3">
            <a:extLst>
              <a:ext uri="{FF2B5EF4-FFF2-40B4-BE49-F238E27FC236}">
                <a16:creationId xmlns:a16="http://schemas.microsoft.com/office/drawing/2014/main" id="{413B2F34-0AD7-49C5-8620-83BAED20FDAA}"/>
              </a:ext>
            </a:extLst>
          </p:cNvPr>
          <p:cNvPicPr>
            <a:picLocks noChangeAspect="1"/>
          </p:cNvPicPr>
          <p:nvPr/>
        </p:nvPicPr>
        <p:blipFill>
          <a:blip r:embed="rId6"/>
          <a:stretch>
            <a:fillRect/>
          </a:stretch>
        </p:blipFill>
        <p:spPr>
          <a:xfrm>
            <a:off x="12866255" y="5458846"/>
            <a:ext cx="5587999" cy="1199309"/>
          </a:xfrm>
          <a:prstGeom prst="rect">
            <a:avLst/>
          </a:prstGeom>
        </p:spPr>
      </p:pic>
      <p:sp>
        <p:nvSpPr>
          <p:cNvPr id="13" name="TextBox 12">
            <a:extLst>
              <a:ext uri="{FF2B5EF4-FFF2-40B4-BE49-F238E27FC236}">
                <a16:creationId xmlns:a16="http://schemas.microsoft.com/office/drawing/2014/main" id="{7E8B5784-0F76-4AC8-8811-D0903C96F482}"/>
              </a:ext>
            </a:extLst>
          </p:cNvPr>
          <p:cNvSpPr txBox="1"/>
          <p:nvPr/>
        </p:nvSpPr>
        <p:spPr>
          <a:xfrm>
            <a:off x="1011254" y="10480494"/>
            <a:ext cx="17442999" cy="1995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dirty="0">
                <a:latin typeface="Arial" panose="020B0604020202020204" pitchFamily="34" charset="0"/>
                <a:cs typeface="Arial" panose="020B0604020202020204" pitchFamily="34" charset="0"/>
              </a:rPr>
              <a:t>The Explanatory Memorandum makes reference to R33bn additional funding</a:t>
            </a:r>
          </a:p>
          <a:p>
            <a:pPr algn="l"/>
            <a:r>
              <a:rPr lang="en-US" dirty="0">
                <a:latin typeface="Arial" panose="020B0604020202020204" pitchFamily="34" charset="0"/>
                <a:cs typeface="Arial" panose="020B0604020202020204" pitchFamily="34" charset="0"/>
              </a:rPr>
              <a:t>PHC and maternity – R40bn to R70bn</a:t>
            </a:r>
          </a:p>
          <a:p>
            <a:pPr algn="l"/>
            <a:r>
              <a:rPr lang="en-US" dirty="0">
                <a:latin typeface="Arial" panose="020B0604020202020204" pitchFamily="34" charset="0"/>
                <a:cs typeface="Arial" panose="020B0604020202020204" pitchFamily="34" charset="0"/>
              </a:rPr>
              <a:t>Cost of providing care </a:t>
            </a:r>
            <a:r>
              <a:rPr lang="en-US" u="sng" dirty="0">
                <a:latin typeface="Arial" panose="020B0604020202020204" pitchFamily="34" charset="0"/>
                <a:cs typeface="Arial" panose="020B0604020202020204" pitchFamily="34" charset="0"/>
              </a:rPr>
              <a:t>to currently covered lives </a:t>
            </a:r>
            <a:r>
              <a:rPr lang="en-US" dirty="0">
                <a:latin typeface="Arial" panose="020B0604020202020204" pitchFamily="34" charset="0"/>
                <a:cs typeface="Arial" panose="020B0604020202020204" pitchFamily="34" charset="0"/>
              </a:rPr>
              <a:t>would consume the R33bn additional funding </a:t>
            </a:r>
          </a:p>
          <a:p>
            <a:pPr algn="l"/>
            <a:r>
              <a:rPr lang="en-US" dirty="0">
                <a:latin typeface="Arial" panose="020B0604020202020204" pitchFamily="34" charset="0"/>
                <a:cs typeface="Arial" panose="020B0604020202020204" pitchFamily="34" charset="0"/>
              </a:rPr>
              <a:t>i.e. no increased cover for the most vulnerable</a:t>
            </a:r>
          </a:p>
        </p:txBody>
      </p:sp>
    </p:spTree>
    <p:extLst>
      <p:ext uri="{BB962C8B-B14F-4D97-AF65-F5344CB8AC3E}">
        <p14:creationId xmlns:p14="http://schemas.microsoft.com/office/powerpoint/2010/main" val="38727768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591296" y="558117"/>
            <a:ext cx="16708814" cy="217085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latin typeface="Arial" panose="020B0604020202020204" pitchFamily="34" charset="0"/>
                <a:ea typeface="Calibri" panose="020F0502020204030204" pitchFamily="34" charset="0"/>
              </a:rPr>
              <a:t>FTI Note 2: There is limited excess capacity in the private sector</a:t>
            </a:r>
            <a:endParaRPr lang="en-ZA" sz="5400" dirty="0">
              <a:solidFill>
                <a:schemeClr val="tx1"/>
              </a:solidFill>
              <a:latin typeface="Arial" panose="020B0604020202020204" pitchFamily="34" charset="0"/>
              <a:ea typeface="Calibri" panose="020F0502020204030204" pitchFamily="34" charset="0"/>
            </a:endParaRPr>
          </a:p>
          <a:p>
            <a:endParaRPr dirty="0"/>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1064829" y="2446840"/>
            <a:ext cx="1760925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defTabSz="914400" hangingPunct="1">
              <a:spcBef>
                <a:spcPct val="20000"/>
              </a:spcBef>
            </a:pPr>
            <a:endParaRPr lang="en-US" dirty="0">
              <a:solidFill>
                <a:schemeClr val="tx1"/>
              </a:solidFill>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13</a:t>
            </a:r>
          </a:p>
        </p:txBody>
      </p:sp>
      <p:sp>
        <p:nvSpPr>
          <p:cNvPr id="10" name="Text Placeholder 13">
            <a:extLst>
              <a:ext uri="{FF2B5EF4-FFF2-40B4-BE49-F238E27FC236}">
                <a16:creationId xmlns:a16="http://schemas.microsoft.com/office/drawing/2014/main" id="{3335478D-2053-403D-BD25-902D2B0B26E4}"/>
              </a:ext>
            </a:extLst>
          </p:cNvPr>
          <p:cNvSpPr txBox="1">
            <a:spLocks/>
          </p:cNvSpPr>
          <p:nvPr/>
        </p:nvSpPr>
        <p:spPr>
          <a:xfrm>
            <a:off x="2514263" y="10979967"/>
            <a:ext cx="16281738" cy="27360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9pPr>
          </a:lstStyle>
          <a:p>
            <a:pPr marL="457200" indent="-4572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Monopsony purchasing assumes that there is a private sector market to purchase from.</a:t>
            </a:r>
          </a:p>
          <a:p>
            <a:pPr marL="457200" indent="-4572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Once service providers contract with NHI Fund there is no alternative market – no competitive pressures and limited incentive for innovation to the benefit of patients.</a:t>
            </a:r>
          </a:p>
          <a:p>
            <a:pPr marL="457200" indent="-4572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There is a need for </a:t>
            </a:r>
            <a:r>
              <a:rPr lang="en-GB" sz="2800" b="1" dirty="0">
                <a:solidFill>
                  <a:schemeClr val="tx1"/>
                </a:solidFill>
                <a:latin typeface="Arial" panose="020B0604020202020204" pitchFamily="34" charset="0"/>
                <a:cs typeface="Arial" panose="020B0604020202020204" pitchFamily="34" charset="0"/>
              </a:rPr>
              <a:t>collaborative investment </a:t>
            </a:r>
            <a:r>
              <a:rPr lang="en-GB" sz="2800" dirty="0">
                <a:solidFill>
                  <a:schemeClr val="tx1"/>
                </a:solidFill>
                <a:latin typeface="Arial" panose="020B0604020202020204" pitchFamily="34" charset="0"/>
                <a:cs typeface="Arial" panose="020B0604020202020204" pitchFamily="34" charset="0"/>
              </a:rPr>
              <a:t>in health resources to build and strengthen the SA health system</a:t>
            </a:r>
            <a:endParaRPr lang="en-ZA" sz="1867" dirty="0">
              <a:solidFill>
                <a:schemeClr val="accent1">
                  <a:lumMod val="75000"/>
                </a:schemeClr>
              </a:solidFill>
            </a:endParaRPr>
          </a:p>
        </p:txBody>
      </p:sp>
      <p:pic>
        <p:nvPicPr>
          <p:cNvPr id="11" name="Picture 10">
            <a:extLst>
              <a:ext uri="{FF2B5EF4-FFF2-40B4-BE49-F238E27FC236}">
                <a16:creationId xmlns:a16="http://schemas.microsoft.com/office/drawing/2014/main" id="{A9B195B1-0AC6-463B-9642-D4332E5E1115}"/>
              </a:ext>
            </a:extLst>
          </p:cNvPr>
          <p:cNvPicPr>
            <a:picLocks noChangeAspect="1"/>
          </p:cNvPicPr>
          <p:nvPr/>
        </p:nvPicPr>
        <p:blipFill>
          <a:blip r:embed="rId4"/>
          <a:stretch>
            <a:fillRect/>
          </a:stretch>
        </p:blipFill>
        <p:spPr>
          <a:xfrm>
            <a:off x="5409159" y="1574699"/>
            <a:ext cx="11216295" cy="9453519"/>
          </a:xfrm>
          <a:prstGeom prst="rect">
            <a:avLst/>
          </a:prstGeom>
        </p:spPr>
      </p:pic>
    </p:spTree>
    <p:extLst>
      <p:ext uri="{BB962C8B-B14F-4D97-AF65-F5344CB8AC3E}">
        <p14:creationId xmlns:p14="http://schemas.microsoft.com/office/powerpoint/2010/main" val="36347078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491076" y="579582"/>
            <a:ext cx="17256866" cy="14877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b="1" dirty="0">
                <a:solidFill>
                  <a:schemeClr val="tx1"/>
                </a:solidFill>
                <a:effectLst/>
                <a:latin typeface="Arial" panose="020B0604020202020204" pitchFamily="34" charset="0"/>
                <a:ea typeface="Calibri" panose="020F0502020204030204" pitchFamily="34" charset="0"/>
              </a:rPr>
              <a:t>South Africa has a shortage of health professionals overall (FTI Note 2 and Percept Report)</a:t>
            </a:r>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14</a:t>
            </a:r>
          </a:p>
        </p:txBody>
      </p:sp>
      <p:pic>
        <p:nvPicPr>
          <p:cNvPr id="15" name="Picture 14">
            <a:extLst>
              <a:ext uri="{FF2B5EF4-FFF2-40B4-BE49-F238E27FC236}">
                <a16:creationId xmlns:a16="http://schemas.microsoft.com/office/drawing/2014/main" id="{A69E96E2-9FBC-4B40-84E9-95C0A84A2E1B}"/>
              </a:ext>
            </a:extLst>
          </p:cNvPr>
          <p:cNvPicPr>
            <a:picLocks noChangeAspect="1"/>
          </p:cNvPicPr>
          <p:nvPr/>
        </p:nvPicPr>
        <p:blipFill>
          <a:blip r:embed="rId4"/>
          <a:stretch>
            <a:fillRect/>
          </a:stretch>
        </p:blipFill>
        <p:spPr>
          <a:xfrm>
            <a:off x="86150" y="2067339"/>
            <a:ext cx="12378569" cy="13553375"/>
          </a:xfrm>
          <a:prstGeom prst="rect">
            <a:avLst/>
          </a:prstGeom>
        </p:spPr>
      </p:pic>
      <p:pic>
        <p:nvPicPr>
          <p:cNvPr id="8" name="Picture 7">
            <a:extLst>
              <a:ext uri="{FF2B5EF4-FFF2-40B4-BE49-F238E27FC236}">
                <a16:creationId xmlns:a16="http://schemas.microsoft.com/office/drawing/2014/main" id="{8E704FF2-E907-4BA9-9572-50E50A682838}"/>
              </a:ext>
            </a:extLst>
          </p:cNvPr>
          <p:cNvPicPr>
            <a:picLocks noChangeAspect="1"/>
          </p:cNvPicPr>
          <p:nvPr/>
        </p:nvPicPr>
        <p:blipFill>
          <a:blip r:embed="rId5"/>
          <a:stretch>
            <a:fillRect/>
          </a:stretch>
        </p:blipFill>
        <p:spPr>
          <a:xfrm>
            <a:off x="11625762" y="2060763"/>
            <a:ext cx="12758238" cy="7416929"/>
          </a:xfrm>
          <a:prstGeom prst="rect">
            <a:avLst/>
          </a:prstGeom>
        </p:spPr>
      </p:pic>
      <p:sp>
        <p:nvSpPr>
          <p:cNvPr id="2" name="TextBox 1"/>
          <p:cNvSpPr txBox="1"/>
          <p:nvPr/>
        </p:nvSpPr>
        <p:spPr>
          <a:xfrm>
            <a:off x="320287" y="8368509"/>
            <a:ext cx="17598444"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Overall shortages compared to targets and comparator countries</a:t>
            </a:r>
          </a:p>
          <a:p>
            <a:pPr marL="457200" indent="-457200" algn="l">
              <a:buFont typeface="Arial" panose="020B0604020202020204" pitchFamily="34" charset="0"/>
              <a:buChar char="•"/>
            </a:pPr>
            <a:r>
              <a:rPr lang="en-ZA" sz="3200" dirty="0">
                <a:latin typeface="Arial" panose="020B0604020202020204" pitchFamily="34" charset="0"/>
                <a:cs typeface="Arial" panose="020B0604020202020204" pitchFamily="34" charset="0"/>
              </a:rPr>
              <a:t>The largest shortages affect the following disciplines: anaesthesiology, paediatrics, surgery. These are the disciplines most needed for maternal and child-care.</a:t>
            </a:r>
            <a:endParaRPr lang="en-US" sz="32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Cost of filling posts estimated at R10bn per annum</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Need is for training and retaining of HRH</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Limited available data – needed to combine data sources</a:t>
            </a:r>
          </a:p>
          <a:p>
            <a:pPr marL="457200" indent="-457200" algn="l">
              <a:buFont typeface="Arial" panose="020B0604020202020204" pitchFamily="34" charset="0"/>
              <a:buChar char="•"/>
            </a:pPr>
            <a:r>
              <a:rPr lang="en-ZA" sz="3200" dirty="0">
                <a:latin typeface="Arial" panose="020B0604020202020204" pitchFamily="34" charset="0"/>
                <a:cs typeface="Arial" panose="020B0604020202020204" pitchFamily="34" charset="0"/>
              </a:rPr>
              <a:t>The NHI Bill expects the monopsony power of the NHI Fund to persuade doctors to increase their workloads (caring for more patients) for equivalent or lower remuneration. </a:t>
            </a:r>
          </a:p>
        </p:txBody>
      </p:sp>
    </p:spTree>
    <p:extLst>
      <p:ext uri="{BB962C8B-B14F-4D97-AF65-F5344CB8AC3E}">
        <p14:creationId xmlns:p14="http://schemas.microsoft.com/office/powerpoint/2010/main" val="736886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11256" y="579582"/>
            <a:ext cx="14830872" cy="7673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latin typeface="Arial" panose="020B0604020202020204" pitchFamily="34" charset="0"/>
                <a:ea typeface="Calibri" panose="020F0502020204030204" pitchFamily="34" charset="0"/>
              </a:rPr>
              <a:t>Our independent research findings: </a:t>
            </a:r>
            <a:r>
              <a:rPr lang="en-US" sz="5400" b="1" dirty="0">
                <a:solidFill>
                  <a:schemeClr val="tx1"/>
                </a:solidFill>
                <a:effectLst/>
                <a:latin typeface="Arial" panose="020B0604020202020204" pitchFamily="34" charset="0"/>
                <a:ea typeface="Calibri" panose="020F0502020204030204" pitchFamily="34" charset="0"/>
              </a:rPr>
              <a:t> </a:t>
            </a:r>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15</a:t>
            </a:r>
          </a:p>
        </p:txBody>
      </p:sp>
      <p:sp>
        <p:nvSpPr>
          <p:cNvPr id="10" name="Content Placeholder 2">
            <a:extLst>
              <a:ext uri="{FF2B5EF4-FFF2-40B4-BE49-F238E27FC236}">
                <a16:creationId xmlns:a16="http://schemas.microsoft.com/office/drawing/2014/main" id="{7DCF6EB5-76F1-4009-B274-77BD6B6B8A68}"/>
              </a:ext>
            </a:extLst>
          </p:cNvPr>
          <p:cNvSpPr txBox="1">
            <a:spLocks/>
          </p:cNvSpPr>
          <p:nvPr/>
        </p:nvSpPr>
        <p:spPr>
          <a:xfrm>
            <a:off x="2207075" y="1904999"/>
            <a:ext cx="8915400" cy="40178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ZA"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EE84D5-8AD2-4BD0-8044-865043B95507}"/>
              </a:ext>
            </a:extLst>
          </p:cNvPr>
          <p:cNvSpPr txBox="1"/>
          <p:nvPr/>
        </p:nvSpPr>
        <p:spPr>
          <a:xfrm>
            <a:off x="1011256" y="1343263"/>
            <a:ext cx="17234887" cy="110810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marR="0" lvl="0" indent="-571500" algn="l" defTabSz="457200" rtl="0" eaLnBrk="1" fontAlgn="auto" latinLnBrk="0" hangingPunct="1">
              <a:lnSpc>
                <a:spcPct val="150000"/>
              </a:lnSpc>
              <a:spcAft>
                <a:spcPts val="0"/>
              </a:spcAft>
              <a:buClr>
                <a:srgbClr val="000000"/>
              </a:buClr>
              <a:buSzTx/>
              <a:buFont typeface="Wingdings" pitchFamily="2" charset="2"/>
              <a:buChar char="Ø"/>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Single payer approach</a:t>
            </a:r>
          </a:p>
          <a:p>
            <a:pPr marL="571500" lvl="2" indent="-571500" algn="l" defTabSz="457200" hangingPunct="1">
              <a:lnSpc>
                <a:spcPct val="150000"/>
              </a:lnSpc>
              <a:buClr>
                <a:srgbClr val="000000"/>
              </a:buClr>
              <a:buFont typeface="Wingdings" pitchFamily="2" charset="2"/>
              <a:buChar char="Ø"/>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Both high income (Germany, Netherlands, Switzerland) and middle income (Chile, Mexico) countries, have multi-fund partnerships between the public and private sectors. </a:t>
            </a:r>
          </a:p>
          <a:p>
            <a:pPr marL="571500" lvl="2" indent="-571500" algn="l" defTabSz="457200" hangingPunct="1">
              <a:lnSpc>
                <a:spcPct val="150000"/>
              </a:lnSpc>
              <a:buClr>
                <a:srgbClr val="000000"/>
              </a:buClr>
              <a:buFont typeface="Wingdings" pitchFamily="2" charset="2"/>
              <a:buChar char="Ø"/>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South Africa is well-suited to a multi-fund NHI, given its existing systems and capacity.</a:t>
            </a:r>
          </a:p>
          <a:p>
            <a:pPr marL="571500" lvl="2" indent="-571500" algn="l" defTabSz="457200" hangingPunct="1">
              <a:lnSpc>
                <a:spcPct val="150000"/>
              </a:lnSpc>
              <a:buClr>
                <a:srgbClr val="000000"/>
              </a:buClr>
              <a:buFont typeface="Wingdings" pitchFamily="2" charset="2"/>
              <a:buChar char="Ø"/>
              <a:defRPr/>
            </a:pPr>
            <a:r>
              <a:rPr lang="en-US" sz="3200" kern="1200" dirty="0">
                <a:solidFill>
                  <a:schemeClr val="tx1"/>
                </a:solidFill>
                <a:latin typeface="Arial" panose="020B0604020202020204" pitchFamily="34" charset="0"/>
                <a:ea typeface="+mn-ea"/>
                <a:cs typeface="Arial" panose="020B0604020202020204" pitchFamily="34" charset="0"/>
              </a:rPr>
              <a:t>No countries with large “single fund” approaches have legislative restrictions on private cover </a:t>
            </a:r>
          </a:p>
          <a:p>
            <a:pPr marL="571500" lvl="2" indent="-571500" algn="l" defTabSz="457200" hangingPunct="1">
              <a:lnSpc>
                <a:spcPct val="150000"/>
              </a:lnSpc>
              <a:buClr>
                <a:srgbClr val="000000"/>
              </a:buClr>
              <a:buFont typeface="Wingdings" pitchFamily="2" charset="2"/>
              <a:buChar char="Ø"/>
              <a:defRPr/>
            </a:pPr>
            <a:r>
              <a:rPr lang="en-US" sz="3200" b="1" kern="1200" dirty="0">
                <a:solidFill>
                  <a:schemeClr val="tx1"/>
                </a:solidFill>
                <a:latin typeface="Arial" panose="020B0604020202020204" pitchFamily="34" charset="0"/>
                <a:ea typeface="+mn-ea"/>
                <a:cs typeface="Arial" panose="020B0604020202020204" pitchFamily="34" charset="0"/>
              </a:rPr>
              <a:t>Key risk</a:t>
            </a:r>
          </a:p>
          <a:p>
            <a:pPr marL="571500" lvl="2" indent="-571500" algn="l" defTabSz="457200" hangingPunct="1">
              <a:lnSpc>
                <a:spcPct val="150000"/>
              </a:lnSpc>
              <a:buClr>
                <a:srgbClr val="000000"/>
              </a:buClr>
              <a:buFont typeface="Wingdings" pitchFamily="2" charset="2"/>
              <a:buChar char="Ø"/>
              <a:defRPr/>
            </a:pPr>
            <a:r>
              <a:rPr lang="en-US" sz="3200" kern="1200" dirty="0">
                <a:solidFill>
                  <a:schemeClr val="tx1"/>
                </a:solidFill>
                <a:latin typeface="Arial" panose="020B0604020202020204" pitchFamily="34" charset="0"/>
                <a:ea typeface="+mn-ea"/>
                <a:cs typeface="Arial" panose="020B0604020202020204" pitchFamily="34" charset="0"/>
              </a:rPr>
              <a:t>Drawing on international evidence, t</a:t>
            </a: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here is a clear risk that the NHI as proposed will </a:t>
            </a:r>
            <a:r>
              <a:rPr lang="en-US" sz="3200" kern="1200" dirty="0">
                <a:solidFill>
                  <a:schemeClr val="tx1"/>
                </a:solidFill>
                <a:latin typeface="Arial" panose="020B0604020202020204" pitchFamily="34" charset="0"/>
                <a:ea typeface="+mn-ea"/>
                <a:cs typeface="Arial" panose="020B0604020202020204" pitchFamily="34" charset="0"/>
              </a:rPr>
              <a:t>be underfunded, leading to unintended rationing and discrimination against the vulnerable</a:t>
            </a:r>
          </a:p>
          <a:p>
            <a:pPr marL="571500" marR="0" lvl="0" indent="-571500" algn="l" defTabSz="457200" rtl="0" eaLnBrk="1" fontAlgn="auto" latinLnBrk="0" hangingPunct="1">
              <a:lnSpc>
                <a:spcPct val="150000"/>
              </a:lnSpc>
              <a:spcAft>
                <a:spcPts val="0"/>
              </a:spcAft>
              <a:buClr>
                <a:srgbClr val="000000"/>
              </a:buClr>
              <a:buSzTx/>
              <a:buFont typeface="Wingdings" pitchFamily="2" charset="2"/>
              <a:buChar char="Ø"/>
              <a:tabLst/>
              <a:defRPr/>
            </a:pPr>
            <a:r>
              <a:rPr lang="en-US" sz="3200" b="1" kern="1200" dirty="0">
                <a:solidFill>
                  <a:schemeClr val="tx1"/>
                </a:solidFill>
                <a:latin typeface="Arial" panose="020B0604020202020204" pitchFamily="34" charset="0"/>
                <a:ea typeface="+mn-ea"/>
                <a:cs typeface="Arial" panose="020B0604020202020204" pitchFamily="34" charset="0"/>
              </a:rPr>
              <a:t>Proposed solution</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571500" marR="0" lvl="0" indent="-571500" algn="l" defTabSz="457200" rtl="0" eaLnBrk="1" fontAlgn="auto" latinLnBrk="0" hangingPunct="1">
              <a:lnSpc>
                <a:spcPct val="150000"/>
              </a:lnSpc>
              <a:spcAft>
                <a:spcPts val="0"/>
              </a:spcAft>
              <a:buClr>
                <a:srgbClr val="000000"/>
              </a:buClr>
              <a:buSzTx/>
              <a:buFont typeface="Wingdings" pitchFamily="2" charset="2"/>
              <a:buChar char="Ø"/>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multi-fund partnership approach is still consistent with policy objectives</a:t>
            </a:r>
          </a:p>
          <a:p>
            <a:pPr marL="571500" marR="0" lvl="0" indent="-571500" algn="l" defTabSz="457200" rtl="0" eaLnBrk="1" fontAlgn="auto" latinLnBrk="0" hangingPunct="1">
              <a:lnSpc>
                <a:spcPct val="150000"/>
              </a:lnSpc>
              <a:spcAft>
                <a:spcPts val="0"/>
              </a:spcAft>
              <a:buClr>
                <a:srgbClr val="000000"/>
              </a:buClr>
              <a:buSzTx/>
              <a:buFont typeface="Wingdings" pitchFamily="2" charset="2"/>
              <a:buChar char="Ø"/>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the infrastructure investment needs of the public </a:t>
            </a:r>
            <a:r>
              <a:rPr lang="en-US" sz="3200" kern="1200" dirty="0">
                <a:solidFill>
                  <a:schemeClr val="tx1"/>
                </a:solidFill>
                <a:latin typeface="Arial" panose="020B0604020202020204" pitchFamily="34" charset="0"/>
                <a:ea typeface="+mn-ea"/>
                <a:cs typeface="Arial" panose="020B0604020202020204" pitchFamily="34" charset="0"/>
              </a:rPr>
              <a:t>sector (&gt;R190 billion) are to be addressed, both public and private funding sources should be mobilized </a:t>
            </a:r>
          </a:p>
          <a:p>
            <a:pPr marL="571500" marR="0" lvl="0" indent="-571500" algn="l" defTabSz="457200" rtl="0" eaLnBrk="1" fontAlgn="auto" latinLnBrk="0" hangingPunct="1">
              <a:lnSpc>
                <a:spcPct val="150000"/>
              </a:lnSpc>
              <a:spcAft>
                <a:spcPts val="0"/>
              </a:spcAft>
              <a:buClr>
                <a:srgbClr val="000000"/>
              </a:buClr>
              <a:buSzTx/>
              <a:buFont typeface="Wingdings" pitchFamily="2" charset="2"/>
              <a:buChar char="Ø"/>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Expanded </a:t>
            </a:r>
            <a:r>
              <a:rPr lang="en-US" sz="3200" kern="1200" dirty="0">
                <a:solidFill>
                  <a:schemeClr val="tx1"/>
                </a:solidFill>
                <a:latin typeface="Arial" panose="020B0604020202020204" pitchFamily="34" charset="0"/>
                <a:ea typeface="+mn-ea"/>
                <a:cs typeface="Arial" panose="020B0604020202020204" pitchFamily="34" charset="0"/>
              </a:rPr>
              <a:t>training and provision of </a:t>
            </a: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health professionals is needed, supported by both public and private funding streams.</a:t>
            </a:r>
          </a:p>
        </p:txBody>
      </p:sp>
    </p:spTree>
    <p:extLst>
      <p:ext uri="{BB962C8B-B14F-4D97-AF65-F5344CB8AC3E}">
        <p14:creationId xmlns:p14="http://schemas.microsoft.com/office/powerpoint/2010/main" val="27319535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591296" y="558118"/>
            <a:ext cx="18417140" cy="217085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latin typeface="Arial" panose="020B0604020202020204" pitchFamily="34" charset="0"/>
                <a:ea typeface="Calibri" panose="020F0502020204030204" pitchFamily="34" charset="0"/>
              </a:rPr>
              <a:t>A multi-fund approach – BUSA </a:t>
            </a:r>
            <a:r>
              <a:rPr lang="en-US" sz="5400" dirty="0" err="1">
                <a:solidFill>
                  <a:schemeClr val="tx1"/>
                </a:solidFill>
                <a:latin typeface="Arial" panose="020B0604020202020204" pitchFamily="34" charset="0"/>
                <a:ea typeface="Calibri" panose="020F0502020204030204" pitchFamily="34" charset="0"/>
              </a:rPr>
              <a:t>Nedlac</a:t>
            </a:r>
            <a:r>
              <a:rPr lang="en-US" sz="5400" dirty="0">
                <a:solidFill>
                  <a:schemeClr val="tx1"/>
                </a:solidFill>
                <a:latin typeface="Arial" panose="020B0604020202020204" pitchFamily="34" charset="0"/>
                <a:ea typeface="Calibri" panose="020F0502020204030204" pitchFamily="34" charset="0"/>
              </a:rPr>
              <a:t> presentation </a:t>
            </a:r>
          </a:p>
          <a:p>
            <a:r>
              <a:rPr lang="en-US" sz="4800" dirty="0">
                <a:solidFill>
                  <a:schemeClr val="tx1"/>
                </a:solidFill>
                <a:latin typeface="Arial" panose="020B0604020202020204" pitchFamily="34" charset="0"/>
                <a:ea typeface="Calibri" panose="020F0502020204030204" pitchFamily="34" charset="0"/>
              </a:rPr>
              <a:t>23 February 2018</a:t>
            </a:r>
            <a:endParaRPr lang="en-ZA" sz="4800" dirty="0">
              <a:solidFill>
                <a:schemeClr val="tx1"/>
              </a:solidFill>
              <a:latin typeface="Arial" panose="020B0604020202020204" pitchFamily="34" charset="0"/>
              <a:ea typeface="Calibri" panose="020F0502020204030204" pitchFamily="34" charset="0"/>
            </a:endParaRPr>
          </a:p>
          <a:p>
            <a:endParaRPr dirty="0"/>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1064829" y="2446840"/>
            <a:ext cx="1760925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defTabSz="914400" hangingPunct="1">
              <a:spcBef>
                <a:spcPct val="20000"/>
              </a:spcBef>
            </a:pPr>
            <a:endParaRPr lang="en-US" dirty="0">
              <a:solidFill>
                <a:schemeClr val="tx1"/>
              </a:solidFill>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16</a:t>
            </a:r>
          </a:p>
        </p:txBody>
      </p:sp>
      <p:grpSp>
        <p:nvGrpSpPr>
          <p:cNvPr id="12" name="Group 11">
            <a:extLst>
              <a:ext uri="{FF2B5EF4-FFF2-40B4-BE49-F238E27FC236}">
                <a16:creationId xmlns:a16="http://schemas.microsoft.com/office/drawing/2014/main" id="{CDCB258D-237D-4575-BEC2-50011D322473}"/>
              </a:ext>
            </a:extLst>
          </p:cNvPr>
          <p:cNvGrpSpPr/>
          <p:nvPr/>
        </p:nvGrpSpPr>
        <p:grpSpPr>
          <a:xfrm>
            <a:off x="1064829" y="2810163"/>
            <a:ext cx="17084626" cy="10347719"/>
            <a:chOff x="2387809" y="1452140"/>
            <a:chExt cx="6585676" cy="3870640"/>
          </a:xfrm>
        </p:grpSpPr>
        <p:grpSp>
          <p:nvGrpSpPr>
            <p:cNvPr id="13" name="Group 12">
              <a:extLst>
                <a:ext uri="{FF2B5EF4-FFF2-40B4-BE49-F238E27FC236}">
                  <a16:creationId xmlns:a16="http://schemas.microsoft.com/office/drawing/2014/main" id="{F9176992-A634-47AF-A528-048BB6852794}"/>
                </a:ext>
              </a:extLst>
            </p:cNvPr>
            <p:cNvGrpSpPr/>
            <p:nvPr/>
          </p:nvGrpSpPr>
          <p:grpSpPr>
            <a:xfrm>
              <a:off x="3375209" y="1452140"/>
              <a:ext cx="5598276" cy="3870640"/>
              <a:chOff x="3375209" y="1482120"/>
              <a:chExt cx="5598276" cy="3870640"/>
            </a:xfrm>
          </p:grpSpPr>
          <p:grpSp>
            <p:nvGrpSpPr>
              <p:cNvPr id="16" name="Group 15">
                <a:extLst>
                  <a:ext uri="{FF2B5EF4-FFF2-40B4-BE49-F238E27FC236}">
                    <a16:creationId xmlns:a16="http://schemas.microsoft.com/office/drawing/2014/main" id="{4C851AE2-BE18-4600-A8B1-DB2613B6D2E1}"/>
                  </a:ext>
                </a:extLst>
              </p:cNvPr>
              <p:cNvGrpSpPr/>
              <p:nvPr/>
            </p:nvGrpSpPr>
            <p:grpSpPr>
              <a:xfrm>
                <a:off x="3375209" y="1482120"/>
                <a:ext cx="4569578" cy="3870640"/>
                <a:chOff x="3375209" y="1482120"/>
                <a:chExt cx="4569578" cy="3870640"/>
              </a:xfrm>
            </p:grpSpPr>
            <p:grpSp>
              <p:nvGrpSpPr>
                <p:cNvPr id="20" name="Group 19">
                  <a:extLst>
                    <a:ext uri="{FF2B5EF4-FFF2-40B4-BE49-F238E27FC236}">
                      <a16:creationId xmlns:a16="http://schemas.microsoft.com/office/drawing/2014/main" id="{D55D1241-0C9B-4067-83DF-A569F82897E2}"/>
                    </a:ext>
                  </a:extLst>
                </p:cNvPr>
                <p:cNvGrpSpPr/>
                <p:nvPr/>
              </p:nvGrpSpPr>
              <p:grpSpPr>
                <a:xfrm>
                  <a:off x="3375209" y="1482120"/>
                  <a:ext cx="4569578" cy="3870640"/>
                  <a:chOff x="3375209" y="1482120"/>
                  <a:chExt cx="4569578" cy="3870640"/>
                </a:xfrm>
              </p:grpSpPr>
              <p:sp>
                <p:nvSpPr>
                  <p:cNvPr id="22" name="Text Box 5">
                    <a:extLst>
                      <a:ext uri="{FF2B5EF4-FFF2-40B4-BE49-F238E27FC236}">
                        <a16:creationId xmlns:a16="http://schemas.microsoft.com/office/drawing/2014/main" id="{93A591AF-5BB8-4811-942D-351370513512}"/>
                      </a:ext>
                    </a:extLst>
                  </p:cNvPr>
                  <p:cNvSpPr txBox="1"/>
                  <p:nvPr/>
                </p:nvSpPr>
                <p:spPr>
                  <a:xfrm>
                    <a:off x="3908998" y="1484027"/>
                    <a:ext cx="1028700" cy="1843416"/>
                  </a:xfrm>
                  <a:prstGeom prst="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solidFill>
                          <a:schemeClr val="bg1"/>
                        </a:solidFill>
                        <a:effectLst/>
                        <a:latin typeface="+mj-lt"/>
                        <a:ea typeface="Arial" charset="0"/>
                        <a:cs typeface="Arial" charset="0"/>
                      </a:rPr>
                      <a:t>Private Sector Medical Schemes</a:t>
                    </a:r>
                  </a:p>
                  <a:p>
                    <a:pPr algn="ctr">
                      <a:lnSpc>
                        <a:spcPct val="107000"/>
                      </a:lnSpc>
                      <a:spcAft>
                        <a:spcPts val="800"/>
                      </a:spcAft>
                    </a:pPr>
                    <a:endParaRPr lang="en-US" sz="1000" dirty="0">
                      <a:solidFill>
                        <a:schemeClr val="bg1"/>
                      </a:solidFill>
                      <a:latin typeface="Arial" charset="0"/>
                      <a:ea typeface="Arial" charset="0"/>
                      <a:cs typeface="Arial" charset="0"/>
                    </a:endParaRPr>
                  </a:p>
                  <a:p>
                    <a:pPr algn="ctr">
                      <a:lnSpc>
                        <a:spcPct val="107000"/>
                      </a:lnSpc>
                      <a:spcAft>
                        <a:spcPts val="800"/>
                      </a:spcAft>
                    </a:pPr>
                    <a:endParaRPr lang="en-US" sz="1000" dirty="0">
                      <a:solidFill>
                        <a:schemeClr val="bg1"/>
                      </a:solidFill>
                      <a:effectLst/>
                      <a:latin typeface="Arial" charset="0"/>
                      <a:ea typeface="Arial" charset="0"/>
                      <a:cs typeface="Arial" charset="0"/>
                    </a:endParaRPr>
                  </a:p>
                </p:txBody>
              </p:sp>
              <p:sp>
                <p:nvSpPr>
                  <p:cNvPr id="23" name="Text Box 6">
                    <a:extLst>
                      <a:ext uri="{FF2B5EF4-FFF2-40B4-BE49-F238E27FC236}">
                        <a16:creationId xmlns:a16="http://schemas.microsoft.com/office/drawing/2014/main" id="{8757F3D4-EE5E-4700-8002-0ADFDC5B34C8}"/>
                      </a:ext>
                    </a:extLst>
                  </p:cNvPr>
                  <p:cNvSpPr txBox="1"/>
                  <p:nvPr/>
                </p:nvSpPr>
                <p:spPr>
                  <a:xfrm>
                    <a:off x="5166298" y="1484026"/>
                    <a:ext cx="1028700" cy="1844686"/>
                  </a:xfrm>
                  <a:prstGeom prst="rect">
                    <a:avLst/>
                  </a:prstGeom>
                  <a:solidFill>
                    <a:srgbClr val="135DCB"/>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en-US" sz="2400" b="1" dirty="0">
                        <a:solidFill>
                          <a:schemeClr val="bg1"/>
                        </a:solidFill>
                        <a:effectLst/>
                        <a:latin typeface="+mj-lt"/>
                        <a:ea typeface="Arial" charset="0"/>
                        <a:cs typeface="Arial" charset="0"/>
                      </a:rPr>
                      <a:t>GEMS</a:t>
                    </a:r>
                  </a:p>
                  <a:p>
                    <a:pPr algn="ctr">
                      <a:lnSpc>
                        <a:spcPct val="107000"/>
                      </a:lnSpc>
                      <a:spcAft>
                        <a:spcPts val="800"/>
                      </a:spcAft>
                    </a:pPr>
                    <a:endParaRPr lang="en-US" sz="1000" dirty="0">
                      <a:solidFill>
                        <a:schemeClr val="bg1"/>
                      </a:solidFill>
                      <a:latin typeface="Arial" charset="0"/>
                      <a:ea typeface="Arial" charset="0"/>
                      <a:cs typeface="Arial" charset="0"/>
                    </a:endParaRPr>
                  </a:p>
                  <a:p>
                    <a:pPr algn="ctr">
                      <a:lnSpc>
                        <a:spcPct val="107000"/>
                      </a:lnSpc>
                      <a:spcAft>
                        <a:spcPts val="800"/>
                      </a:spcAft>
                    </a:pPr>
                    <a:endParaRPr lang="en-US" sz="1000" dirty="0">
                      <a:solidFill>
                        <a:schemeClr val="bg1"/>
                      </a:solidFill>
                      <a:effectLst/>
                      <a:latin typeface="Arial" charset="0"/>
                      <a:ea typeface="Arial" charset="0"/>
                      <a:cs typeface="Arial" charset="0"/>
                    </a:endParaRPr>
                  </a:p>
                </p:txBody>
              </p:sp>
              <p:sp>
                <p:nvSpPr>
                  <p:cNvPr id="24" name="Text Box 7">
                    <a:extLst>
                      <a:ext uri="{FF2B5EF4-FFF2-40B4-BE49-F238E27FC236}">
                        <a16:creationId xmlns:a16="http://schemas.microsoft.com/office/drawing/2014/main" id="{1BC5AE7F-CA24-4546-98DD-44F1D46C5091}"/>
                      </a:ext>
                    </a:extLst>
                  </p:cNvPr>
                  <p:cNvSpPr txBox="1"/>
                  <p:nvPr/>
                </p:nvSpPr>
                <p:spPr>
                  <a:xfrm>
                    <a:off x="6423597" y="1482120"/>
                    <a:ext cx="1028700" cy="1847226"/>
                  </a:xfrm>
                  <a:prstGeom prst="rect">
                    <a:avLst/>
                  </a:prstGeom>
                  <a:solidFill>
                    <a:srgbClr val="E8E8E8"/>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en-US" sz="2400" b="1" dirty="0">
                        <a:solidFill>
                          <a:srgbClr val="0070C0"/>
                        </a:solidFill>
                        <a:effectLst/>
                        <a:latin typeface="+mj-lt"/>
                        <a:ea typeface="Arial" charset="0"/>
                        <a:cs typeface="Arial" charset="0"/>
                      </a:rPr>
                      <a:t>New NHI Fund</a:t>
                    </a:r>
                    <a:endParaRPr lang="en-US" sz="2400" b="1" dirty="0">
                      <a:solidFill>
                        <a:srgbClr val="0070C0"/>
                      </a:solidFill>
                      <a:latin typeface="+mj-lt"/>
                      <a:ea typeface="Arial" charset="0"/>
                      <a:cs typeface="Arial" charset="0"/>
                    </a:endParaRPr>
                  </a:p>
                  <a:p>
                    <a:pPr algn="ctr">
                      <a:lnSpc>
                        <a:spcPct val="107000"/>
                      </a:lnSpc>
                      <a:spcAft>
                        <a:spcPts val="800"/>
                      </a:spcAft>
                    </a:pPr>
                    <a:endParaRPr lang="en-US" sz="1000" dirty="0">
                      <a:effectLst/>
                      <a:latin typeface="Arial" charset="0"/>
                      <a:ea typeface="Arial" charset="0"/>
                      <a:cs typeface="Arial" charset="0"/>
                    </a:endParaRPr>
                  </a:p>
                </p:txBody>
              </p:sp>
              <p:grpSp>
                <p:nvGrpSpPr>
                  <p:cNvPr id="25" name="Group 24">
                    <a:extLst>
                      <a:ext uri="{FF2B5EF4-FFF2-40B4-BE49-F238E27FC236}">
                        <a16:creationId xmlns:a16="http://schemas.microsoft.com/office/drawing/2014/main" id="{1AB2E984-DEC7-46D6-BF25-C52B8F025A34}"/>
                      </a:ext>
                    </a:extLst>
                  </p:cNvPr>
                  <p:cNvGrpSpPr/>
                  <p:nvPr/>
                </p:nvGrpSpPr>
                <p:grpSpPr>
                  <a:xfrm>
                    <a:off x="4139225" y="4302179"/>
                    <a:ext cx="634726" cy="483432"/>
                    <a:chOff x="3624875" y="860063"/>
                    <a:chExt cx="634726" cy="483432"/>
                  </a:xfrm>
                </p:grpSpPr>
                <p:pic>
                  <p:nvPicPr>
                    <p:cNvPr id="37" name="Picture 36">
                      <a:extLst>
                        <a:ext uri="{FF2B5EF4-FFF2-40B4-BE49-F238E27FC236}">
                          <a16:creationId xmlns:a16="http://schemas.microsoft.com/office/drawing/2014/main" id="{943DF9AB-28C3-4367-B15C-ADEE0A8E7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875" y="860063"/>
                      <a:ext cx="284123" cy="483432"/>
                    </a:xfrm>
                    <a:prstGeom prst="rect">
                      <a:avLst/>
                    </a:prstGeom>
                  </p:spPr>
                </p:pic>
                <p:pic>
                  <p:nvPicPr>
                    <p:cNvPr id="38" name="Picture 37">
                      <a:extLst>
                        <a:ext uri="{FF2B5EF4-FFF2-40B4-BE49-F238E27FC236}">
                          <a16:creationId xmlns:a16="http://schemas.microsoft.com/office/drawing/2014/main" id="{3F39DE17-97D2-4607-9520-6985DC67D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5478" y="860063"/>
                      <a:ext cx="284123" cy="483432"/>
                    </a:xfrm>
                    <a:prstGeom prst="rect">
                      <a:avLst/>
                    </a:prstGeom>
                  </p:spPr>
                </p:pic>
              </p:grpSp>
              <p:grpSp>
                <p:nvGrpSpPr>
                  <p:cNvPr id="26" name="Group 25">
                    <a:extLst>
                      <a:ext uri="{FF2B5EF4-FFF2-40B4-BE49-F238E27FC236}">
                        <a16:creationId xmlns:a16="http://schemas.microsoft.com/office/drawing/2014/main" id="{26BD2739-02A5-401E-936E-D46F3BE69DE8}"/>
                      </a:ext>
                    </a:extLst>
                  </p:cNvPr>
                  <p:cNvGrpSpPr/>
                  <p:nvPr/>
                </p:nvGrpSpPr>
                <p:grpSpPr>
                  <a:xfrm>
                    <a:off x="5399413" y="4302179"/>
                    <a:ext cx="628949" cy="483432"/>
                    <a:chOff x="5354781" y="1169235"/>
                    <a:chExt cx="628949" cy="483432"/>
                  </a:xfrm>
                </p:grpSpPr>
                <p:pic>
                  <p:nvPicPr>
                    <p:cNvPr id="35" name="Picture 34">
                      <a:extLst>
                        <a:ext uri="{FF2B5EF4-FFF2-40B4-BE49-F238E27FC236}">
                          <a16:creationId xmlns:a16="http://schemas.microsoft.com/office/drawing/2014/main" id="{82F64A88-A382-4457-92DE-E2F729AC54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4781" y="1169235"/>
                      <a:ext cx="284123" cy="483432"/>
                    </a:xfrm>
                    <a:prstGeom prst="rect">
                      <a:avLst/>
                    </a:prstGeom>
                  </p:spPr>
                </p:pic>
                <p:pic>
                  <p:nvPicPr>
                    <p:cNvPr id="36" name="Picture 35">
                      <a:extLst>
                        <a:ext uri="{FF2B5EF4-FFF2-40B4-BE49-F238E27FC236}">
                          <a16:creationId xmlns:a16="http://schemas.microsoft.com/office/drawing/2014/main" id="{3A0A1035-3DD7-4D64-A99F-EC8CAFACD2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607" y="1169235"/>
                      <a:ext cx="284123" cy="483432"/>
                    </a:xfrm>
                    <a:prstGeom prst="rect">
                      <a:avLst/>
                    </a:prstGeom>
                  </p:spPr>
                </p:pic>
              </p:grpSp>
              <p:cxnSp>
                <p:nvCxnSpPr>
                  <p:cNvPr id="27" name="Straight Arrow Connector 26">
                    <a:extLst>
                      <a:ext uri="{FF2B5EF4-FFF2-40B4-BE49-F238E27FC236}">
                        <a16:creationId xmlns:a16="http://schemas.microsoft.com/office/drawing/2014/main" id="{B02AA73C-2954-4F15-86AF-5105D805484C}"/>
                      </a:ext>
                    </a:extLst>
                  </p:cNvPr>
                  <p:cNvCxnSpPr>
                    <a:stCxn id="14" idx="2"/>
                  </p:cNvCxnSpPr>
                  <p:nvPr/>
                </p:nvCxnSpPr>
                <p:spPr>
                  <a:xfrm>
                    <a:off x="4423348" y="3327442"/>
                    <a:ext cx="0" cy="8807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6CBFB4E-3DCC-4179-8614-6CC9241C84B2}"/>
                      </a:ext>
                    </a:extLst>
                  </p:cNvPr>
                  <p:cNvCxnSpPr/>
                  <p:nvPr/>
                </p:nvCxnSpPr>
                <p:spPr>
                  <a:xfrm>
                    <a:off x="5666517" y="3327442"/>
                    <a:ext cx="0" cy="880702"/>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B1AB056-C3F3-4975-AB3E-F94A49CFE3B5}"/>
                      </a:ext>
                    </a:extLst>
                  </p:cNvPr>
                  <p:cNvSpPr txBox="1"/>
                  <p:nvPr/>
                </p:nvSpPr>
                <p:spPr>
                  <a:xfrm>
                    <a:off x="3908998" y="4879646"/>
                    <a:ext cx="1028700" cy="468909"/>
                  </a:xfrm>
                  <a:prstGeom prst="rect">
                    <a:avLst/>
                  </a:prstGeom>
                  <a:noFill/>
                </p:spPr>
                <p:txBody>
                  <a:bodyPr wrap="square" rtlCol="0">
                    <a:spAutoFit/>
                  </a:bodyPr>
                  <a:lstStyle/>
                  <a:p>
                    <a:pPr algn="ctr"/>
                    <a:r>
                      <a:rPr lang="en-US" sz="900" dirty="0">
                        <a:solidFill>
                          <a:schemeClr val="bg1"/>
                        </a:solidFill>
                        <a:latin typeface="Arial" charset="0"/>
                        <a:ea typeface="Arial" charset="0"/>
                        <a:cs typeface="Arial" charset="0"/>
                      </a:rPr>
                      <a:t>Services employed private sector</a:t>
                    </a:r>
                  </a:p>
                </p:txBody>
              </p:sp>
              <p:sp>
                <p:nvSpPr>
                  <p:cNvPr id="30" name="Rectangle 29">
                    <a:extLst>
                      <a:ext uri="{FF2B5EF4-FFF2-40B4-BE49-F238E27FC236}">
                        <a16:creationId xmlns:a16="http://schemas.microsoft.com/office/drawing/2014/main" id="{1635A79E-C8C0-463C-B980-083F0DC6F5FA}"/>
                      </a:ext>
                    </a:extLst>
                  </p:cNvPr>
                  <p:cNvSpPr/>
                  <p:nvPr/>
                </p:nvSpPr>
                <p:spPr>
                  <a:xfrm>
                    <a:off x="3375209" y="2818151"/>
                    <a:ext cx="4569578" cy="27777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900">
                      <a:latin typeface="Arial" charset="0"/>
                      <a:ea typeface="Arial" charset="0"/>
                      <a:cs typeface="Arial" charset="0"/>
                    </a:endParaRPr>
                  </a:p>
                </p:txBody>
              </p:sp>
              <p:sp>
                <p:nvSpPr>
                  <p:cNvPr id="31" name="TextBox 30">
                    <a:extLst>
                      <a:ext uri="{FF2B5EF4-FFF2-40B4-BE49-F238E27FC236}">
                        <a16:creationId xmlns:a16="http://schemas.microsoft.com/office/drawing/2014/main" id="{F43E038E-FF7F-4498-851B-C67899D7D54C}"/>
                      </a:ext>
                    </a:extLst>
                  </p:cNvPr>
                  <p:cNvSpPr txBox="1"/>
                  <p:nvPr/>
                </p:nvSpPr>
                <p:spPr>
                  <a:xfrm>
                    <a:off x="5166298" y="4875421"/>
                    <a:ext cx="1028700" cy="468909"/>
                  </a:xfrm>
                  <a:prstGeom prst="rect">
                    <a:avLst/>
                  </a:prstGeom>
                  <a:noFill/>
                </p:spPr>
                <p:txBody>
                  <a:bodyPr wrap="square" rtlCol="0">
                    <a:spAutoFit/>
                  </a:bodyPr>
                  <a:lstStyle/>
                  <a:p>
                    <a:pPr algn="ctr"/>
                    <a:r>
                      <a:rPr lang="en-US" sz="900" dirty="0">
                        <a:solidFill>
                          <a:schemeClr val="bg1"/>
                        </a:solidFill>
                        <a:latin typeface="Arial" charset="0"/>
                        <a:ea typeface="Arial" charset="0"/>
                        <a:cs typeface="Arial" charset="0"/>
                      </a:rPr>
                      <a:t>Services employed public sector</a:t>
                    </a:r>
                  </a:p>
                </p:txBody>
              </p:sp>
              <p:sp>
                <p:nvSpPr>
                  <p:cNvPr id="32" name="TextBox 31">
                    <a:extLst>
                      <a:ext uri="{FF2B5EF4-FFF2-40B4-BE49-F238E27FC236}">
                        <a16:creationId xmlns:a16="http://schemas.microsoft.com/office/drawing/2014/main" id="{E5946322-DA79-479D-BDA7-CD3BEB801F9D}"/>
                      </a:ext>
                    </a:extLst>
                  </p:cNvPr>
                  <p:cNvSpPr txBox="1"/>
                  <p:nvPr/>
                </p:nvSpPr>
                <p:spPr>
                  <a:xfrm>
                    <a:off x="6423598" y="4883851"/>
                    <a:ext cx="1028700" cy="468909"/>
                  </a:xfrm>
                  <a:prstGeom prst="rect">
                    <a:avLst/>
                  </a:prstGeom>
                  <a:noFill/>
                </p:spPr>
                <p:txBody>
                  <a:bodyPr wrap="square" rtlCol="0">
                    <a:spAutoFit/>
                  </a:bodyPr>
                  <a:lstStyle/>
                  <a:p>
                    <a:pPr algn="ctr"/>
                    <a:r>
                      <a:rPr lang="en-US" sz="900" dirty="0">
                        <a:solidFill>
                          <a:schemeClr val="bg1"/>
                        </a:solidFill>
                        <a:latin typeface="Arial" charset="0"/>
                        <a:ea typeface="Arial" charset="0"/>
                        <a:cs typeface="Arial" charset="0"/>
                      </a:rPr>
                      <a:t>Services unemployed sector</a:t>
                    </a:r>
                  </a:p>
                </p:txBody>
              </p:sp>
              <p:cxnSp>
                <p:nvCxnSpPr>
                  <p:cNvPr id="33" name="Straight Arrow Connector 32">
                    <a:extLst>
                      <a:ext uri="{FF2B5EF4-FFF2-40B4-BE49-F238E27FC236}">
                        <a16:creationId xmlns:a16="http://schemas.microsoft.com/office/drawing/2014/main" id="{AB0BF387-AD15-4741-AFCE-F01E246A703F}"/>
                      </a:ext>
                    </a:extLst>
                  </p:cNvPr>
                  <p:cNvCxnSpPr/>
                  <p:nvPr/>
                </p:nvCxnSpPr>
                <p:spPr>
                  <a:xfrm>
                    <a:off x="3522689" y="3327442"/>
                    <a:ext cx="417585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8EFA6C8-6453-4C06-B8AE-7DC6C1907422}"/>
                      </a:ext>
                    </a:extLst>
                  </p:cNvPr>
                  <p:cNvSpPr txBox="1"/>
                  <p:nvPr/>
                </p:nvSpPr>
                <p:spPr>
                  <a:xfrm>
                    <a:off x="3375209" y="3342679"/>
                    <a:ext cx="4422097" cy="227350"/>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Autonomous Schemes</a:t>
                    </a:r>
                  </a:p>
                </p:txBody>
              </p:sp>
            </p:grpSp>
            <p:sp>
              <p:nvSpPr>
                <p:cNvPr id="21" name="TextBox 20">
                  <a:extLst>
                    <a:ext uri="{FF2B5EF4-FFF2-40B4-BE49-F238E27FC236}">
                      <a16:creationId xmlns:a16="http://schemas.microsoft.com/office/drawing/2014/main" id="{A39C482F-E3E2-4AB4-AF8C-613FC76A3061}"/>
                    </a:ext>
                  </a:extLst>
                </p:cNvPr>
                <p:cNvSpPr txBox="1"/>
                <p:nvPr/>
              </p:nvSpPr>
              <p:spPr>
                <a:xfrm>
                  <a:off x="3472433" y="2837609"/>
                  <a:ext cx="4422097" cy="172689"/>
                </a:xfrm>
                <a:prstGeom prst="rect">
                  <a:avLst/>
                </a:prstGeom>
                <a:noFill/>
              </p:spPr>
              <p:txBody>
                <a:bodyPr wrap="square" rtlCol="0">
                  <a:spAutoFit/>
                </a:bodyPr>
                <a:lstStyle/>
                <a:p>
                  <a:pPr algn="ctr"/>
                  <a:r>
                    <a:rPr lang="en-US" sz="2400" b="1" dirty="0">
                      <a:solidFill>
                        <a:schemeClr val="bg1"/>
                      </a:solidFill>
                      <a:latin typeface="+mj-lt"/>
                      <a:ea typeface="Arial" charset="0"/>
                      <a:cs typeface="Arial" charset="0"/>
                    </a:rPr>
                    <a:t>Virtual Central Purchaser : Pooling of Minimum Benefit Package</a:t>
                  </a:r>
                </a:p>
              </p:txBody>
            </p:sp>
          </p:grpSp>
          <p:sp>
            <p:nvSpPr>
              <p:cNvPr id="17" name="Text Box 7">
                <a:extLst>
                  <a:ext uri="{FF2B5EF4-FFF2-40B4-BE49-F238E27FC236}">
                    <a16:creationId xmlns:a16="http://schemas.microsoft.com/office/drawing/2014/main" id="{07712017-933C-4748-86DF-9698A9F84820}"/>
                  </a:ext>
                </a:extLst>
              </p:cNvPr>
              <p:cNvSpPr txBox="1"/>
              <p:nvPr/>
            </p:nvSpPr>
            <p:spPr>
              <a:xfrm>
                <a:off x="7944785" y="1521751"/>
                <a:ext cx="1028700" cy="558446"/>
              </a:xfrm>
              <a:prstGeom prst="round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solidFill>
                      <a:schemeClr val="bg1"/>
                    </a:solidFill>
                    <a:latin typeface="+mj-lt"/>
                    <a:ea typeface="Arial" charset="0"/>
                    <a:cs typeface="Arial" charset="0"/>
                  </a:rPr>
                  <a:t>Government </a:t>
                </a:r>
                <a:r>
                  <a:rPr lang="en-US" sz="2400" b="1" dirty="0" err="1">
                    <a:solidFill>
                      <a:schemeClr val="bg1"/>
                    </a:solidFill>
                    <a:latin typeface="+mj-lt"/>
                    <a:ea typeface="Arial" charset="0"/>
                    <a:cs typeface="Arial" charset="0"/>
                  </a:rPr>
                  <a:t>subsidises</a:t>
                </a:r>
                <a:r>
                  <a:rPr lang="en-US" sz="2400" b="1" dirty="0">
                    <a:solidFill>
                      <a:schemeClr val="bg1"/>
                    </a:solidFill>
                    <a:latin typeface="+mj-lt"/>
                    <a:ea typeface="Arial" charset="0"/>
                    <a:cs typeface="Arial" charset="0"/>
                  </a:rPr>
                  <a:t> costs</a:t>
                </a:r>
                <a:endParaRPr lang="en-US" sz="2400" b="1" dirty="0">
                  <a:solidFill>
                    <a:schemeClr val="bg1"/>
                  </a:solidFill>
                  <a:effectLst/>
                  <a:latin typeface="+mj-lt"/>
                  <a:ea typeface="Arial" charset="0"/>
                  <a:cs typeface="Arial" charset="0"/>
                </a:endParaRPr>
              </a:p>
            </p:txBody>
          </p:sp>
          <p:cxnSp>
            <p:nvCxnSpPr>
              <p:cNvPr id="18" name="Straight Arrow Connector 17">
                <a:extLst>
                  <a:ext uri="{FF2B5EF4-FFF2-40B4-BE49-F238E27FC236}">
                    <a16:creationId xmlns:a16="http://schemas.microsoft.com/office/drawing/2014/main" id="{520DD869-E7A9-4E63-A5B1-448F18D69BBF}"/>
                  </a:ext>
                </a:extLst>
              </p:cNvPr>
              <p:cNvCxnSpPr/>
              <p:nvPr/>
            </p:nvCxnSpPr>
            <p:spPr>
              <a:xfrm flipH="1">
                <a:off x="7452298" y="1800974"/>
                <a:ext cx="49248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26">
                <a:extLst>
                  <a:ext uri="{FF2B5EF4-FFF2-40B4-BE49-F238E27FC236}">
                    <a16:creationId xmlns:a16="http://schemas.microsoft.com/office/drawing/2014/main" id="{8B33F392-16B5-45C3-B7D0-F961AA602DA2}"/>
                  </a:ext>
                </a:extLst>
              </p:cNvPr>
              <p:cNvCxnSpPr/>
              <p:nvPr/>
            </p:nvCxnSpPr>
            <p:spPr>
              <a:xfrm rot="5400000" flipH="1" flipV="1">
                <a:off x="5653648" y="239357"/>
                <a:ext cx="12700" cy="2514600"/>
              </a:xfrm>
              <a:prstGeom prst="bentConnector3">
                <a:avLst>
                  <a:gd name="adj1" fmla="val 180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 Box 7">
              <a:extLst>
                <a:ext uri="{FF2B5EF4-FFF2-40B4-BE49-F238E27FC236}">
                  <a16:creationId xmlns:a16="http://schemas.microsoft.com/office/drawing/2014/main" id="{12BED5DF-3F48-4DDF-ACA7-6A24FBE55BEE}"/>
                </a:ext>
              </a:extLst>
            </p:cNvPr>
            <p:cNvSpPr txBox="1"/>
            <p:nvPr/>
          </p:nvSpPr>
          <p:spPr>
            <a:xfrm>
              <a:off x="2387809" y="1521751"/>
              <a:ext cx="1028700" cy="558446"/>
            </a:xfrm>
            <a:prstGeom prst="round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latin typeface="+mj-lt"/>
                  <a:ea typeface="Arial" charset="0"/>
                  <a:cs typeface="Arial" charset="0"/>
                </a:rPr>
                <a:t>Employer funding (mandate?)</a:t>
              </a:r>
              <a:endParaRPr lang="en-US" sz="2400" b="1" dirty="0">
                <a:effectLst/>
                <a:latin typeface="+mj-lt"/>
                <a:ea typeface="Arial" charset="0"/>
                <a:cs typeface="Arial" charset="0"/>
              </a:endParaRPr>
            </a:p>
          </p:txBody>
        </p:sp>
        <p:cxnSp>
          <p:nvCxnSpPr>
            <p:cNvPr id="15" name="Straight Arrow Connector 14">
              <a:extLst>
                <a:ext uri="{FF2B5EF4-FFF2-40B4-BE49-F238E27FC236}">
                  <a16:creationId xmlns:a16="http://schemas.microsoft.com/office/drawing/2014/main" id="{CF467AA8-1EF0-4F3F-88F7-D5A4E7AFA843}"/>
                </a:ext>
              </a:extLst>
            </p:cNvPr>
            <p:cNvCxnSpPr/>
            <p:nvPr/>
          </p:nvCxnSpPr>
          <p:spPr>
            <a:xfrm>
              <a:off x="3416509" y="1800974"/>
              <a:ext cx="492489" cy="215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D3EB0D89-EE13-4433-B524-4AF9204F7479}"/>
              </a:ext>
            </a:extLst>
          </p:cNvPr>
          <p:cNvSpPr txBox="1"/>
          <p:nvPr/>
        </p:nvSpPr>
        <p:spPr>
          <a:xfrm>
            <a:off x="6071388" y="11737536"/>
            <a:ext cx="4280933" cy="1477328"/>
          </a:xfrm>
          <a:prstGeom prst="rect">
            <a:avLst/>
          </a:prstGeom>
          <a:noFill/>
        </p:spPr>
        <p:txBody>
          <a:bodyPr wrap="square" rtlCol="0">
            <a:spAutoFit/>
          </a:bodyPr>
          <a:lstStyle/>
          <a:p>
            <a:r>
              <a:rPr lang="en-US" b="1" dirty="0">
                <a:latin typeface="+mj-lt"/>
              </a:rPr>
              <a:t>Option to have benefits above the basic package</a:t>
            </a:r>
          </a:p>
        </p:txBody>
      </p:sp>
      <p:sp>
        <p:nvSpPr>
          <p:cNvPr id="2" name="TextBox 1">
            <a:extLst>
              <a:ext uri="{FF2B5EF4-FFF2-40B4-BE49-F238E27FC236}">
                <a16:creationId xmlns:a16="http://schemas.microsoft.com/office/drawing/2014/main" id="{8DCA29F1-3B53-431F-B084-C4A2EC81E72A}"/>
              </a:ext>
            </a:extLst>
          </p:cNvPr>
          <p:cNvSpPr txBox="1"/>
          <p:nvPr/>
        </p:nvSpPr>
        <p:spPr>
          <a:xfrm>
            <a:off x="12192000" y="8898202"/>
            <a:ext cx="5957438"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Transitioning from “2-tiered” to integrated environment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a:t>Virtual pooling is consistent with encouraging contributions from those who can afford to pay for the benefit of the vulnerable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Appropriate approach for LMIC to achieve optimal coverage</a:t>
            </a:r>
          </a:p>
        </p:txBody>
      </p:sp>
    </p:spTree>
    <p:extLst>
      <p:ext uri="{BB962C8B-B14F-4D97-AF65-F5344CB8AC3E}">
        <p14:creationId xmlns:p14="http://schemas.microsoft.com/office/powerpoint/2010/main" val="1829693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barn(inVertical)">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Main points of principle</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17</a:t>
            </a:r>
          </a:p>
          <a:p>
            <a:endParaRPr lang="en-US" sz="2000" dirty="0">
              <a:solidFill>
                <a:srgbClr val="FFFFFF"/>
              </a:solidFill>
            </a:endParaRPr>
          </a:p>
        </p:txBody>
      </p:sp>
      <p:sp>
        <p:nvSpPr>
          <p:cNvPr id="11" name="TextBox 10">
            <a:extLst>
              <a:ext uri="{FF2B5EF4-FFF2-40B4-BE49-F238E27FC236}">
                <a16:creationId xmlns:a16="http://schemas.microsoft.com/office/drawing/2014/main" id="{96C3D95C-CB9E-482D-A5E0-9DCA0DAA89D6}"/>
              </a:ext>
            </a:extLst>
          </p:cNvPr>
          <p:cNvSpPr txBox="1"/>
          <p:nvPr/>
        </p:nvSpPr>
        <p:spPr>
          <a:xfrm>
            <a:off x="1011256" y="2045332"/>
            <a:ext cx="16938814" cy="9971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42950" lvl="0" indent="-742950" algn="l" defTabSz="457200" hangingPunct="1">
              <a:lnSpc>
                <a:spcPct val="150000"/>
              </a:lnSpc>
              <a:buClr>
                <a:srgbClr val="000000"/>
              </a:buClr>
              <a:buFont typeface="+mj-lt"/>
              <a:buAutoNum type="arabicPeriod"/>
              <a:defRPr/>
            </a:pPr>
            <a:r>
              <a:rPr lang="en-US" sz="3600" b="1" kern="1200" dirty="0">
                <a:solidFill>
                  <a:schemeClr val="tx1"/>
                </a:solidFill>
                <a:latin typeface="Arial" panose="020B0604020202020204" pitchFamily="34" charset="0"/>
                <a:ea typeface="+mn-ea"/>
                <a:cs typeface="Arial" panose="020B0604020202020204" pitchFamily="34" charset="0"/>
              </a:rPr>
              <a:t>Governance – Chapters 4 to 7</a:t>
            </a:r>
          </a:p>
          <a:p>
            <a:pPr marL="1538288" lvl="3" indent="-457200"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Robust governance and transparency are essential to public confidence across the public and private systems – needs review</a:t>
            </a:r>
          </a:p>
          <a:p>
            <a:pPr marL="1538288" lvl="8" indent="-457200"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Professional, independent adjudication of appointments needs to be incorporated across the Fund’s governance arrangements</a:t>
            </a:r>
          </a:p>
          <a:p>
            <a:pPr marL="742950" lvl="0" indent="-742950" algn="l" defTabSz="457200" hangingPunct="1">
              <a:lnSpc>
                <a:spcPct val="150000"/>
              </a:lnSpc>
              <a:buClr>
                <a:srgbClr val="000000"/>
              </a:buClr>
              <a:buFont typeface="+mj-lt"/>
              <a:buAutoNum type="arabicPeriod"/>
              <a:defRPr/>
            </a:pPr>
            <a:r>
              <a:rPr lang="en-US" sz="3600" b="1" kern="1200" dirty="0">
                <a:solidFill>
                  <a:schemeClr val="tx1"/>
                </a:solidFill>
                <a:latin typeface="Arial" panose="020B0604020202020204" pitchFamily="34" charset="0"/>
                <a:ea typeface="+mn-ea"/>
                <a:cs typeface="Arial" panose="020B0604020202020204" pitchFamily="34" charset="0"/>
              </a:rPr>
              <a:t>The role of medical schemes – Sections 6, 8 and 33</a:t>
            </a:r>
          </a:p>
          <a:p>
            <a:pPr marL="1538288" indent="-561975"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cs typeface="Arial" panose="020B0604020202020204" pitchFamily="34" charset="0"/>
              </a:rPr>
              <a:t>NHI coverage must accommodate all members and beneficiaries equally and should aim to expand the reach of coverage over time, while recognizing the right of individuals to supplementary voluntary insurance.</a:t>
            </a:r>
          </a:p>
          <a:p>
            <a:pPr marL="1538288" indent="-561975"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cs typeface="Arial" panose="020B0604020202020204" pitchFamily="34" charset="0"/>
              </a:rPr>
              <a:t>Notwithstanding mandatory participation in the NHI Fund, patient choice should be respected, both in the selection of service providers and between administrators and insurers</a:t>
            </a:r>
          </a:p>
          <a:p>
            <a:pPr lvl="0" algn="l" defTabSz="457200" hangingPunct="1">
              <a:lnSpc>
                <a:spcPct val="150000"/>
              </a:lnSpc>
              <a:buClr>
                <a:srgbClr val="A53010"/>
              </a:buClr>
              <a:defRPr/>
            </a:pPr>
            <a:endParaRPr lang="en-US" sz="36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83211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Main points of principle</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18</a:t>
            </a:r>
          </a:p>
          <a:p>
            <a:endParaRPr lang="en-US" sz="2000" dirty="0">
              <a:solidFill>
                <a:srgbClr val="FFFFFF"/>
              </a:solidFill>
            </a:endParaRPr>
          </a:p>
        </p:txBody>
      </p:sp>
      <p:sp>
        <p:nvSpPr>
          <p:cNvPr id="11" name="TextBox 10">
            <a:extLst>
              <a:ext uri="{FF2B5EF4-FFF2-40B4-BE49-F238E27FC236}">
                <a16:creationId xmlns:a16="http://schemas.microsoft.com/office/drawing/2014/main" id="{96C3D95C-CB9E-482D-A5E0-9DCA0DAA89D6}"/>
              </a:ext>
            </a:extLst>
          </p:cNvPr>
          <p:cNvSpPr txBox="1"/>
          <p:nvPr/>
        </p:nvSpPr>
        <p:spPr>
          <a:xfrm>
            <a:off x="1011256" y="2189710"/>
            <a:ext cx="16938814" cy="756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lgn="l" defTabSz="457200" hangingPunct="1">
              <a:lnSpc>
                <a:spcPct val="150000"/>
              </a:lnSpc>
              <a:buClr>
                <a:srgbClr val="000000"/>
              </a:buClr>
              <a:buFont typeface="Arial" panose="020B0604020202020204" pitchFamily="34" charset="0"/>
              <a:buChar char="•"/>
              <a:defRPr/>
            </a:pPr>
            <a:r>
              <a:rPr lang="en-US" sz="3600" b="1" kern="1200" dirty="0">
                <a:solidFill>
                  <a:schemeClr val="tx1"/>
                </a:solidFill>
                <a:latin typeface="Arial" panose="020B0604020202020204" pitchFamily="34" charset="0"/>
                <a:ea typeface="+mn-ea"/>
                <a:cs typeface="Arial" panose="020B0604020202020204" pitchFamily="34" charset="0"/>
              </a:rPr>
              <a:t>The role of medical schemes (cont.)</a:t>
            </a:r>
          </a:p>
          <a:p>
            <a:pPr marL="1538288" lvl="0" indent="-561975"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Business is therefore concerned about the limitation of rights to insure privately, notwithstanding all solidarity objectives having been met through mandatory participation in the NHI Fund (sections 6, 8 and 33 of the Bill when read together) </a:t>
            </a:r>
          </a:p>
          <a:p>
            <a:pPr marL="1538288" lvl="0" indent="-561975"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This limitation will drive out of pocket funding for exclusions envisaged under section 8(2) which will be regressive in nature for most South Africans</a:t>
            </a:r>
          </a:p>
          <a:p>
            <a:pPr marL="1497013" lvl="0" indent="-582613"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Insurance, whether statutory or private should not undermine the rights of individuals to physiological and psychological integrity and autonomy under Section 12(2) of the Constitution</a:t>
            </a:r>
          </a:p>
          <a:p>
            <a:pPr lvl="0" algn="l" defTabSz="457200" hangingPunct="1">
              <a:lnSpc>
                <a:spcPct val="150000"/>
              </a:lnSpc>
              <a:buClr>
                <a:srgbClr val="A53010"/>
              </a:buClr>
              <a:defRPr/>
            </a:pPr>
            <a:endParaRPr lang="en-US" sz="36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77122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57794" y="95249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endParaRPr lang="en-US"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638817" y="5278080"/>
            <a:ext cx="17344719"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r>
              <a:rPr lang="en-US" sz="9600" dirty="0">
                <a:latin typeface="Arial" panose="020B0604020202020204" pitchFamily="34" charset="0"/>
                <a:cs typeface="Arial" panose="020B0604020202020204" pitchFamily="34" charset="0"/>
              </a:rPr>
              <a:t>Cas Coovadia </a:t>
            </a:r>
            <a:endParaRPr lang="en-ZA" sz="96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01</a:t>
            </a:r>
          </a:p>
          <a:p>
            <a:endParaRPr lang="en-US" sz="2000" dirty="0">
              <a:solidFill>
                <a:srgbClr val="FFFFFF"/>
              </a:solidFill>
            </a:endParaRPr>
          </a:p>
        </p:txBody>
      </p:sp>
    </p:spTree>
    <p:extLst>
      <p:ext uri="{BB962C8B-B14F-4D97-AF65-F5344CB8AC3E}">
        <p14:creationId xmlns:p14="http://schemas.microsoft.com/office/powerpoint/2010/main" val="379932425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Main points of principle</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19</a:t>
            </a:r>
          </a:p>
          <a:p>
            <a:endParaRPr lang="en-US" sz="2000" dirty="0">
              <a:solidFill>
                <a:srgbClr val="FFFFFF"/>
              </a:solidFill>
            </a:endParaRPr>
          </a:p>
        </p:txBody>
      </p:sp>
      <p:sp>
        <p:nvSpPr>
          <p:cNvPr id="11" name="TextBox 10">
            <a:extLst>
              <a:ext uri="{FF2B5EF4-FFF2-40B4-BE49-F238E27FC236}">
                <a16:creationId xmlns:a16="http://schemas.microsoft.com/office/drawing/2014/main" id="{96C3D95C-CB9E-482D-A5E0-9DCA0DAA89D6}"/>
              </a:ext>
            </a:extLst>
          </p:cNvPr>
          <p:cNvSpPr txBox="1"/>
          <p:nvPr/>
        </p:nvSpPr>
        <p:spPr>
          <a:xfrm>
            <a:off x="971103" y="1908509"/>
            <a:ext cx="17565539" cy="106193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42950" indent="-742950" algn="l" defTabSz="457200" hangingPunct="1">
              <a:lnSpc>
                <a:spcPct val="150000"/>
              </a:lnSpc>
              <a:buClr>
                <a:srgbClr val="000000"/>
              </a:buClr>
              <a:buFont typeface="+mj-lt"/>
              <a:buAutoNum type="arabicPeriod" startAt="3"/>
              <a:defRPr/>
            </a:pPr>
            <a:r>
              <a:rPr lang="en-US" sz="3600" b="1" kern="1200" dirty="0">
                <a:solidFill>
                  <a:schemeClr val="tx1"/>
                </a:solidFill>
                <a:latin typeface="Arial" panose="020B0604020202020204" pitchFamily="34" charset="0"/>
                <a:cs typeface="Arial" panose="020B0604020202020204" pitchFamily="34" charset="0"/>
              </a:rPr>
              <a:t>Phased implementation – Section 57</a:t>
            </a:r>
          </a:p>
          <a:p>
            <a:pPr marL="1538288" indent="-623888"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cs typeface="Arial" panose="020B0604020202020204" pitchFamily="34" charset="0"/>
              </a:rPr>
              <a:t>Phases should be defined by milestones achieved rather than dates</a:t>
            </a:r>
          </a:p>
          <a:p>
            <a:pPr marL="1538288" indent="-623888"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cs typeface="Arial" panose="020B0604020202020204" pitchFamily="34" charset="0"/>
              </a:rPr>
              <a:t>A progressive </a:t>
            </a:r>
            <a:r>
              <a:rPr lang="en-US" sz="3200" kern="1200" dirty="0" err="1">
                <a:solidFill>
                  <a:schemeClr val="tx1"/>
                </a:solidFill>
                <a:latin typeface="Arial" panose="020B0604020202020204" pitchFamily="34" charset="0"/>
                <a:cs typeface="Arial" panose="020B0604020202020204" pitchFamily="34" charset="0"/>
              </a:rPr>
              <a:t>realisation</a:t>
            </a:r>
            <a:r>
              <a:rPr lang="en-US" sz="3200" kern="1200" dirty="0">
                <a:solidFill>
                  <a:schemeClr val="tx1"/>
                </a:solidFill>
                <a:latin typeface="Arial" panose="020B0604020202020204" pitchFamily="34" charset="0"/>
                <a:cs typeface="Arial" panose="020B0604020202020204" pitchFamily="34" charset="0"/>
              </a:rPr>
              <a:t> of cover should target the most vulnerable with an incremental approach to tax-based funding within the construct of our national social protection floor.</a:t>
            </a:r>
          </a:p>
          <a:p>
            <a:pPr marL="1538288" lvl="0" indent="-623888"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This includes the development of referral pathways to optimize the </a:t>
            </a:r>
            <a:r>
              <a:rPr lang="en-US" sz="3200" kern="1200" dirty="0" err="1">
                <a:solidFill>
                  <a:schemeClr val="tx1"/>
                </a:solidFill>
                <a:latin typeface="Arial" panose="020B0604020202020204" pitchFamily="34" charset="0"/>
                <a:ea typeface="+mn-ea"/>
                <a:cs typeface="Arial" panose="020B0604020202020204" pitchFamily="34" charset="0"/>
              </a:rPr>
              <a:t>utilisation</a:t>
            </a:r>
            <a:r>
              <a:rPr lang="en-US" sz="3200" kern="1200" dirty="0">
                <a:solidFill>
                  <a:schemeClr val="tx1"/>
                </a:solidFill>
                <a:latin typeface="Arial" panose="020B0604020202020204" pitchFamily="34" charset="0"/>
                <a:ea typeface="+mn-ea"/>
                <a:cs typeface="Arial" panose="020B0604020202020204" pitchFamily="34" charset="0"/>
              </a:rPr>
              <a:t> of resources</a:t>
            </a:r>
          </a:p>
          <a:p>
            <a:pPr marL="742950" lvl="0" indent="-742950" algn="l" defTabSz="457200" hangingPunct="1">
              <a:lnSpc>
                <a:spcPct val="150000"/>
              </a:lnSpc>
              <a:buClr>
                <a:srgbClr val="000000"/>
              </a:buClr>
              <a:buFont typeface="+mj-lt"/>
              <a:buAutoNum type="arabicPeriod" startAt="4"/>
              <a:defRPr/>
            </a:pPr>
            <a:r>
              <a:rPr lang="en-US" sz="3600" b="1" kern="1200" dirty="0">
                <a:solidFill>
                  <a:schemeClr val="tx1"/>
                </a:solidFill>
                <a:latin typeface="Arial" panose="020B0604020202020204" pitchFamily="34" charset="0"/>
                <a:ea typeface="+mn-ea"/>
                <a:cs typeface="Arial" panose="020B0604020202020204" pitchFamily="34" charset="0"/>
              </a:rPr>
              <a:t>Legislative changes – Section 58</a:t>
            </a:r>
          </a:p>
          <a:p>
            <a:pPr marL="1538288" lvl="0" indent="-623888"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Legislative changes are premature and inconsistent with progressive phased approach</a:t>
            </a:r>
          </a:p>
          <a:p>
            <a:pPr marL="1538288" lvl="0" indent="-623888" algn="l" defTabSz="457200" hangingPunct="1">
              <a:lnSpc>
                <a:spcPct val="150000"/>
              </a:lnSpc>
              <a:buClr>
                <a:srgbClr val="000000"/>
              </a:buClr>
              <a:buFont typeface="Arial" panose="020B0604020202020204" pitchFamily="34" charset="0"/>
              <a:buChar char="•"/>
              <a:defRPr/>
            </a:pPr>
            <a:r>
              <a:rPr lang="en-US" sz="3200" kern="1200" dirty="0">
                <a:solidFill>
                  <a:schemeClr val="tx1"/>
                </a:solidFill>
                <a:latin typeface="Arial" panose="020B0604020202020204" pitchFamily="34" charset="0"/>
                <a:ea typeface="+mn-ea"/>
                <a:cs typeface="Arial" panose="020B0604020202020204" pitchFamily="34" charset="0"/>
              </a:rPr>
              <a:t>Risk of legislative uncertainty which will limit investment in the sector</a:t>
            </a:r>
          </a:p>
          <a:p>
            <a:pPr marL="742950" marR="0" lvl="0" indent="-742950" algn="l" defTabSz="457200" rtl="0" eaLnBrk="1" fontAlgn="auto" latinLnBrk="0" hangingPunct="1">
              <a:lnSpc>
                <a:spcPct val="150000"/>
              </a:lnSpc>
              <a:spcAft>
                <a:spcPts val="0"/>
              </a:spcAft>
              <a:buClr>
                <a:srgbClr val="000000"/>
              </a:buClr>
              <a:buSzTx/>
              <a:buFont typeface="+mj-lt"/>
              <a:buAutoNum type="arabicPeriod" startAt="5"/>
              <a:tabLst/>
              <a:defRPr/>
            </a:pPr>
            <a:r>
              <a:rPr lang="en-US" sz="3600" b="1" kern="1200" dirty="0">
                <a:solidFill>
                  <a:schemeClr val="tx1"/>
                </a:solidFill>
                <a:latin typeface="Arial" panose="020B0604020202020204" pitchFamily="34" charset="0"/>
                <a:ea typeface="+mn-ea"/>
                <a:cs typeface="Arial" panose="020B0604020202020204" pitchFamily="34" charset="0"/>
              </a:rPr>
              <a:t>The single payer approach – Section 2</a:t>
            </a:r>
          </a:p>
          <a:p>
            <a:pPr marL="1538288" marR="0" lvl="0" indent="-685800" algn="l" defTabSz="457200" rtl="0" eaLnBrk="1" fontAlgn="auto" latinLnBrk="0" hangingPunct="1">
              <a:lnSpc>
                <a:spcPct val="150000"/>
              </a:lnSpc>
              <a:spcAft>
                <a:spcPts val="0"/>
              </a:spcAft>
              <a:buClr>
                <a:srgbClr val="000000"/>
              </a:buClr>
              <a:buSzTx/>
              <a:buFont typeface="Arial" panose="020B0604020202020204" pitchFamily="34" charset="0"/>
              <a:buChar char="•"/>
              <a:tabLst/>
              <a:defRPr/>
            </a:pPr>
            <a:r>
              <a:rPr lang="en-US" sz="3200" kern="1200" dirty="0">
                <a:solidFill>
                  <a:schemeClr val="tx1"/>
                </a:solidFill>
                <a:latin typeface="Arial" panose="020B0604020202020204" pitchFamily="34" charset="0"/>
                <a:ea typeface="+mn-ea"/>
                <a:cs typeface="Arial" panose="020B0604020202020204" pitchFamily="34" charset="0"/>
              </a:rPr>
              <a:t>A</a:t>
            </a: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lang="en-US" sz="3200" kern="1200" dirty="0">
                <a:solidFill>
                  <a:schemeClr val="tx1"/>
                </a:solidFill>
                <a:latin typeface="Arial" panose="020B0604020202020204" pitchFamily="34" charset="0"/>
                <a:ea typeface="+mn-ea"/>
                <a:cs typeface="Arial" panose="020B0604020202020204" pitchFamily="34" charset="0"/>
              </a:rPr>
              <a:t>s</a:t>
            </a: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ingle payer, single purchaser system </a:t>
            </a:r>
            <a:r>
              <a:rPr lang="en-US" sz="3200" kern="1200" dirty="0">
                <a:solidFill>
                  <a:schemeClr val="tx1"/>
                </a:solidFill>
                <a:latin typeface="Arial" panose="020B0604020202020204" pitchFamily="34" charset="0"/>
                <a:ea typeface="+mn-ea"/>
                <a:cs typeface="Arial" panose="020B0604020202020204" pitchFamily="34" charset="0"/>
              </a:rPr>
              <a:t>does not ensure optimal outcomes for price or supply and is not conducive to strategic purchasing</a:t>
            </a:r>
          </a:p>
          <a:p>
            <a:pPr marL="1538288" marR="0" lvl="0" indent="-685800" algn="l" defTabSz="457200" rtl="0" eaLnBrk="1" fontAlgn="auto" latinLnBrk="0" hangingPunct="1">
              <a:lnSpc>
                <a:spcPct val="150000"/>
              </a:lnSpc>
              <a:spcAft>
                <a:spcPts val="0"/>
              </a:spcAft>
              <a:buClr>
                <a:srgbClr val="000000"/>
              </a:buClr>
              <a:buSzTx/>
              <a:buFont typeface="Arial" panose="020B0604020202020204" pitchFamily="34" charset="0"/>
              <a:buChar char="•"/>
              <a:tabLst/>
              <a:defRPr/>
            </a:pPr>
            <a:r>
              <a:rPr lang="en-US" sz="3200" kern="1200" dirty="0">
                <a:solidFill>
                  <a:schemeClr val="tx1"/>
                </a:solidFill>
                <a:latin typeface="Arial" panose="020B0604020202020204" pitchFamily="34" charset="0"/>
                <a:ea typeface="+mn-ea"/>
                <a:cs typeface="Arial" panose="020B0604020202020204" pitchFamily="34" charset="0"/>
              </a:rPr>
              <a:t>Optimal scale and diversified supply ensures best outcomes, limits systemic risk and unintended narrowing of the supply side</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97050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11256" y="579582"/>
            <a:ext cx="14830872"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b="1" dirty="0">
                <a:solidFill>
                  <a:schemeClr val="tx1"/>
                </a:solidFill>
                <a:effectLst/>
                <a:latin typeface="Arial" panose="020B0604020202020204" pitchFamily="34" charset="0"/>
                <a:ea typeface="Calibri" panose="020F0502020204030204" pitchFamily="34" charset="0"/>
              </a:rPr>
              <a:t>Specific recommendations</a:t>
            </a:r>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20</a:t>
            </a:r>
          </a:p>
        </p:txBody>
      </p:sp>
      <p:sp>
        <p:nvSpPr>
          <p:cNvPr id="10" name="Content Placeholder 2">
            <a:extLst>
              <a:ext uri="{FF2B5EF4-FFF2-40B4-BE49-F238E27FC236}">
                <a16:creationId xmlns:a16="http://schemas.microsoft.com/office/drawing/2014/main" id="{7DCF6EB5-76F1-4009-B274-77BD6B6B8A68}"/>
              </a:ext>
            </a:extLst>
          </p:cNvPr>
          <p:cNvSpPr txBox="1">
            <a:spLocks/>
          </p:cNvSpPr>
          <p:nvPr/>
        </p:nvSpPr>
        <p:spPr>
          <a:xfrm>
            <a:off x="2207075" y="1904999"/>
            <a:ext cx="8915400" cy="40178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ZA"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630A81-1E6D-49A0-8E8D-25E5307FEC09}"/>
              </a:ext>
            </a:extLst>
          </p:cNvPr>
          <p:cNvSpPr txBox="1"/>
          <p:nvPr/>
        </p:nvSpPr>
        <p:spPr>
          <a:xfrm>
            <a:off x="1011256" y="2015490"/>
            <a:ext cx="17177353" cy="9848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lnSpc>
                <a:spcPct val="150000"/>
              </a:lnSpc>
              <a:buFont typeface="Arial" panose="020B0604020202020204" pitchFamily="34" charset="0"/>
              <a:buChar char="•"/>
              <a:defRPr/>
            </a:pPr>
            <a:r>
              <a:rPr lang="en-GB" sz="3600" dirty="0">
                <a:latin typeface="Arial" panose="020B0604020202020204" pitchFamily="34" charset="0"/>
                <a:cs typeface="Arial" panose="020B0604020202020204" pitchFamily="34" charset="0"/>
              </a:rPr>
              <a:t>The NHI Bill requires review to ensure that there is a clear framework for implementing the NHI Fund and that the scope for uncertainty is limited.  This includes:</a:t>
            </a:r>
            <a:endParaRPr lang="en-US" sz="3600" dirty="0">
              <a:latin typeface="Arial" panose="020B0604020202020204" pitchFamily="34" charset="0"/>
              <a:cs typeface="Arial" panose="020B0604020202020204" pitchFamily="34" charset="0"/>
            </a:endParaRPr>
          </a:p>
          <a:p>
            <a:pPr marL="571500" lvl="3" indent="673100" algn="l">
              <a:buFont typeface="Arial" panose="020B0604020202020204" pitchFamily="34" charset="0"/>
              <a:buChar char="•"/>
              <a:defRPr/>
            </a:pPr>
            <a:r>
              <a:rPr lang="en-GB" sz="3600" dirty="0">
                <a:latin typeface="Arial" panose="020B0604020202020204" pitchFamily="34" charset="0"/>
                <a:cs typeface="Arial" panose="020B0604020202020204" pitchFamily="34" charset="0"/>
              </a:rPr>
              <a:t>Clear definitions and consistent use of terminology throughout the Bill</a:t>
            </a:r>
          </a:p>
          <a:p>
            <a:pPr marL="1220788" lvl="3" indent="-669925" algn="l">
              <a:buFont typeface="Arial" panose="020B0604020202020204" pitchFamily="34" charset="0"/>
              <a:buChar char="•"/>
              <a:defRPr/>
            </a:pPr>
            <a:r>
              <a:rPr lang="en-GB" sz="3600" dirty="0">
                <a:latin typeface="Arial" panose="020B0604020202020204" pitchFamily="34" charset="0"/>
                <a:cs typeface="Arial" panose="020B0604020202020204" pitchFamily="34" charset="0"/>
              </a:rPr>
              <a:t>Amendments to section 6 and 8 of the Bill to ensure that the supplementary role of medical schemes is clear</a:t>
            </a:r>
            <a:endParaRPr lang="en-US" sz="3600" dirty="0">
              <a:latin typeface="Arial" panose="020B0604020202020204" pitchFamily="34" charset="0"/>
              <a:cs typeface="Arial" panose="020B0604020202020204" pitchFamily="34" charset="0"/>
            </a:endParaRPr>
          </a:p>
          <a:p>
            <a:pPr marL="1220788" lvl="3" indent="-669925" algn="l">
              <a:buFont typeface="Arial" panose="020B0604020202020204" pitchFamily="34" charset="0"/>
              <a:buChar char="•"/>
              <a:defRPr/>
            </a:pPr>
            <a:r>
              <a:rPr lang="en-GB" sz="3600" dirty="0">
                <a:latin typeface="Arial" panose="020B0604020202020204" pitchFamily="34" charset="0"/>
                <a:cs typeface="Arial" panose="020B0604020202020204" pitchFamily="34" charset="0"/>
              </a:rPr>
              <a:t>The role of medical schemes, as set out in section 33 of the NHI Bill should be amended to allow for the coexistence of the NHI and medical schemes. </a:t>
            </a:r>
          </a:p>
          <a:p>
            <a:pPr marL="1220788" lvl="3" indent="-669925" algn="l">
              <a:buFont typeface="Arial" panose="020B0604020202020204" pitchFamily="34" charset="0"/>
              <a:buChar char="•"/>
              <a:defRPr/>
            </a:pPr>
            <a:r>
              <a:rPr lang="en-GB" sz="3600" dirty="0">
                <a:latin typeface="Arial" panose="020B0604020202020204" pitchFamily="34" charset="0"/>
                <a:cs typeface="Arial" panose="020B0604020202020204" pitchFamily="34" charset="0"/>
              </a:rPr>
              <a:t>Revision of the governance framework including the process for appointments being based on required qualifications, skills and experience</a:t>
            </a:r>
          </a:p>
          <a:p>
            <a:pPr marL="1220788" lvl="3" indent="-669925" algn="l">
              <a:buFont typeface="Arial" panose="020B0604020202020204" pitchFamily="34" charset="0"/>
              <a:buChar char="•"/>
              <a:defRPr/>
            </a:pPr>
            <a:r>
              <a:rPr lang="en-GB" sz="3600" dirty="0">
                <a:latin typeface="Arial" panose="020B0604020202020204" pitchFamily="34" charset="0"/>
                <a:cs typeface="Arial" panose="020B0604020202020204" pitchFamily="34" charset="0"/>
              </a:rPr>
              <a:t>Revision of the definition of the implementation phases to incorporate clear and objectively measured metrics </a:t>
            </a:r>
          </a:p>
          <a:p>
            <a:pPr marL="1220788" lvl="3" indent="-669925" algn="l">
              <a:buFont typeface="Arial" panose="020B0604020202020204" pitchFamily="34" charset="0"/>
              <a:buChar char="•"/>
              <a:defRPr/>
            </a:pPr>
            <a:r>
              <a:rPr lang="en-GB" sz="3600" dirty="0">
                <a:latin typeface="Arial" panose="020B0604020202020204" pitchFamily="34" charset="0"/>
                <a:cs typeface="Arial" panose="020B0604020202020204" pitchFamily="34" charset="0"/>
              </a:rPr>
              <a:t>Amendments to legislation should be proposed as required to accommodate phased implementation and reduce unintended consequences</a:t>
            </a:r>
          </a:p>
          <a:p>
            <a:pPr marL="1220788" lvl="3" indent="-669925" algn="l">
              <a:buFont typeface="Arial" panose="020B0604020202020204" pitchFamily="34" charset="0"/>
              <a:buChar char="•"/>
              <a:defRPr/>
            </a:pPr>
            <a:endParaRPr lang="en-GB" sz="3600" dirty="0">
              <a:latin typeface="Arial" panose="020B0604020202020204" pitchFamily="34" charset="0"/>
              <a:cs typeface="Arial" panose="020B0604020202020204" pitchFamily="34" charset="0"/>
            </a:endParaRPr>
          </a:p>
          <a:p>
            <a:pPr marL="571500" lvl="1" indent="-571500" algn="l">
              <a:buFont typeface="Arial" panose="020B0604020202020204" pitchFamily="34" charset="0"/>
              <a:buChar char="•"/>
            </a:pPr>
            <a:r>
              <a:rPr lang="en-US" sz="4000" dirty="0"/>
              <a:t>Specific drafting recommendations respectfully submitted</a:t>
            </a:r>
          </a:p>
        </p:txBody>
      </p:sp>
    </p:spTree>
    <p:extLst>
      <p:ext uri="{BB962C8B-B14F-4D97-AF65-F5344CB8AC3E}">
        <p14:creationId xmlns:p14="http://schemas.microsoft.com/office/powerpoint/2010/main" val="36560346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57794" y="95249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endParaRPr lang="en-US"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638817" y="5278080"/>
            <a:ext cx="17344719"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r>
              <a:rPr lang="en-US" sz="9600" dirty="0">
                <a:latin typeface="Arial" panose="020B0604020202020204" pitchFamily="34" charset="0"/>
                <a:cs typeface="Arial" panose="020B0604020202020204" pitchFamily="34" charset="0"/>
              </a:rPr>
              <a:t>Ayanda Ntsaluba </a:t>
            </a:r>
            <a:endParaRPr lang="en-ZA" sz="96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21</a:t>
            </a:r>
          </a:p>
          <a:p>
            <a:endParaRPr lang="en-US" sz="2000" dirty="0">
              <a:solidFill>
                <a:srgbClr val="FFFFFF"/>
              </a:solidFill>
            </a:endParaRPr>
          </a:p>
        </p:txBody>
      </p:sp>
    </p:spTree>
    <p:extLst>
      <p:ext uri="{BB962C8B-B14F-4D97-AF65-F5344CB8AC3E}">
        <p14:creationId xmlns:p14="http://schemas.microsoft.com/office/powerpoint/2010/main" val="21800075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11256" y="579582"/>
            <a:ext cx="14830872" cy="7673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latin typeface="Arial" panose="020B0604020202020204" pitchFamily="34" charset="0"/>
                <a:ea typeface="Calibri" panose="020F0502020204030204" pitchFamily="34" charset="0"/>
              </a:rPr>
              <a:t>Covid 19 – An integrated approach</a:t>
            </a:r>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22</a:t>
            </a:r>
          </a:p>
        </p:txBody>
      </p:sp>
      <p:sp>
        <p:nvSpPr>
          <p:cNvPr id="10" name="Content Placeholder 2">
            <a:extLst>
              <a:ext uri="{FF2B5EF4-FFF2-40B4-BE49-F238E27FC236}">
                <a16:creationId xmlns:a16="http://schemas.microsoft.com/office/drawing/2014/main" id="{7DCF6EB5-76F1-4009-B274-77BD6B6B8A68}"/>
              </a:ext>
            </a:extLst>
          </p:cNvPr>
          <p:cNvSpPr txBox="1">
            <a:spLocks/>
          </p:cNvSpPr>
          <p:nvPr/>
        </p:nvSpPr>
        <p:spPr>
          <a:xfrm>
            <a:off x="2207075" y="1904999"/>
            <a:ext cx="8915400" cy="40178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ZA"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ACABB5-23C5-8649-9BEB-4A4FBA4A9CDC}"/>
              </a:ext>
            </a:extLst>
          </p:cNvPr>
          <p:cNvSpPr txBox="1"/>
          <p:nvPr/>
        </p:nvSpPr>
        <p:spPr>
          <a:xfrm>
            <a:off x="1011256" y="1904999"/>
            <a:ext cx="17234887" cy="10284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marR="0" lvl="0" indent="-571500" algn="l" defTabSz="457200" rtl="0" eaLnBrk="1" fontAlgn="auto" latinLnBrk="0" hangingPunct="1">
              <a:lnSpc>
                <a:spcPct val="150000"/>
              </a:lnSpc>
              <a:spcBef>
                <a:spcPts val="1000"/>
              </a:spcBef>
              <a:spcAft>
                <a:spcPts val="0"/>
              </a:spcAft>
              <a:buClr>
                <a:srgbClr val="000000"/>
              </a:buClr>
              <a:buSzTx/>
              <a:buFont typeface="Wingdings" pitchFamily="2" charset="2"/>
              <a:buChar char="Ø"/>
              <a:tabLst/>
              <a:defRPr/>
            </a:pPr>
            <a:r>
              <a:rPr lang="en-US" sz="3600" kern="1200" dirty="0">
                <a:solidFill>
                  <a:schemeClr val="tx1"/>
                </a:solidFill>
                <a:latin typeface="Arial" panose="020B0604020202020204" pitchFamily="34" charset="0"/>
                <a:ea typeface="+mn-ea"/>
                <a:cs typeface="Arial" panose="020B0604020202020204" pitchFamily="34" charset="0"/>
              </a:rPr>
              <a:t>Working together to overwhelm the problem  </a:t>
            </a:r>
          </a:p>
          <a:p>
            <a:pPr marL="1377950" lvl="6" algn="l" defTabSz="457200" hangingPunct="1">
              <a:spcBef>
                <a:spcPts val="1000"/>
              </a:spcBef>
              <a:buClr>
                <a:srgbClr val="000000"/>
              </a:buClr>
              <a:defRPr/>
            </a:pPr>
            <a:r>
              <a:rPr lang="en-US" sz="3200" kern="1200" dirty="0">
                <a:solidFill>
                  <a:schemeClr val="tx1"/>
                </a:solidFill>
                <a:latin typeface="Arial" panose="020B0604020202020204" pitchFamily="34" charset="0"/>
                <a:ea typeface="+mn-ea"/>
                <a:cs typeface="Arial" panose="020B0604020202020204" pitchFamily="34" charset="0"/>
              </a:rPr>
              <a:t>Our achievements and challenges in providing care to Covid-19 patients, ramping up testing and advisory capacity, providing PPE equipment and this year in ramping up vaccine implementation capabilities have relied on public-private collaboration</a:t>
            </a:r>
          </a:p>
          <a:p>
            <a:pPr marL="571500" lvl="7" indent="-571500" algn="l" defTabSz="457200" hangingPunct="1">
              <a:lnSpc>
                <a:spcPct val="150000"/>
              </a:lnSpc>
              <a:spcBef>
                <a:spcPts val="1000"/>
              </a:spcBef>
              <a:buClr>
                <a:srgbClr val="000000"/>
              </a:buClr>
              <a:buFont typeface="Wingdings" pitchFamily="2" charset="2"/>
              <a:buChar char="Ø"/>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Public / private coordination structures</a:t>
            </a:r>
          </a:p>
          <a:p>
            <a:pPr marL="1341438" lvl="8" algn="l" defTabSz="457200" hangingPunct="1">
              <a:spcBef>
                <a:spcPts val="1000"/>
              </a:spcBef>
              <a:buClr>
                <a:srgbClr val="000000"/>
              </a:buClr>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Progress has required hard work and continuous engagement – we have learnt that public / private coordination structures need dedicated capacity and constructive, in-depth engagement</a:t>
            </a:r>
          </a:p>
          <a:p>
            <a:pPr marL="571500" lvl="7" indent="-571500" algn="l" defTabSz="457200" hangingPunct="1">
              <a:lnSpc>
                <a:spcPct val="150000"/>
              </a:lnSpc>
              <a:spcBef>
                <a:spcPts val="1000"/>
              </a:spcBef>
              <a:buClr>
                <a:srgbClr val="000000"/>
              </a:buClr>
              <a:buFont typeface="Wingdings" pitchFamily="2" charset="2"/>
              <a:buChar char="Ø"/>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Supplies and services</a:t>
            </a:r>
          </a:p>
          <a:p>
            <a:pPr marL="1341438" lvl="7" algn="l" defTabSz="457200" hangingPunct="1">
              <a:spcBef>
                <a:spcPts val="1000"/>
              </a:spcBef>
              <a:buClr>
                <a:srgbClr val="000000"/>
              </a:buClr>
              <a:defRPr/>
            </a:pPr>
            <a:r>
              <a:rPr lang="en-US" sz="3200" kern="1200" dirty="0">
                <a:solidFill>
                  <a:schemeClr val="tx1"/>
                </a:solidFill>
                <a:latin typeface="Arial" panose="020B0604020202020204" pitchFamily="34" charset="0"/>
                <a:ea typeface="+mn-ea"/>
                <a:cs typeface="Arial" panose="020B0604020202020204" pitchFamily="34" charset="0"/>
              </a:rPr>
              <a:t>While </a:t>
            </a:r>
            <a:r>
              <a:rPr lang="en-US" sz="3200" kern="1200" dirty="0" err="1">
                <a:solidFill>
                  <a:schemeClr val="tx1"/>
                </a:solidFill>
                <a:latin typeface="Arial" panose="020B0604020202020204" pitchFamily="34" charset="0"/>
                <a:ea typeface="+mn-ea"/>
                <a:cs typeface="Arial" panose="020B0604020202020204" pitchFamily="34" charset="0"/>
              </a:rPr>
              <a:t>centralised</a:t>
            </a:r>
            <a:r>
              <a:rPr lang="en-US" sz="3200" kern="1200" dirty="0">
                <a:solidFill>
                  <a:schemeClr val="tx1"/>
                </a:solidFill>
                <a:latin typeface="Arial" panose="020B0604020202020204" pitchFamily="34" charset="0"/>
                <a:ea typeface="+mn-ea"/>
                <a:cs typeface="Arial" panose="020B0604020202020204" pitchFamily="34" charset="0"/>
              </a:rPr>
              <a:t> procurement and “framework”/transversal agreements have a useful role, </a:t>
            </a:r>
            <a:r>
              <a:rPr lang="en-US" sz="3200" kern="1200" dirty="0" err="1">
                <a:solidFill>
                  <a:schemeClr val="tx1"/>
                </a:solidFill>
                <a:latin typeface="Arial" panose="020B0604020202020204" pitchFamily="34" charset="0"/>
                <a:ea typeface="+mn-ea"/>
                <a:cs typeface="Arial" panose="020B0604020202020204" pitchFamily="34" charset="0"/>
              </a:rPr>
              <a:t>decentralised</a:t>
            </a:r>
            <a:r>
              <a:rPr lang="en-US" sz="3200" kern="1200" dirty="0">
                <a:solidFill>
                  <a:schemeClr val="tx1"/>
                </a:solidFill>
                <a:latin typeface="Arial" panose="020B0604020202020204" pitchFamily="34" charset="0"/>
                <a:ea typeface="+mn-ea"/>
                <a:cs typeface="Arial" panose="020B0604020202020204" pitchFamily="34" charset="0"/>
              </a:rPr>
              <a:t> supply and servicing contracts are essential if needs are to be met efficiently and appropriately</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571500" lvl="7" indent="-571500" algn="l" defTabSz="457200" hangingPunct="1">
              <a:lnSpc>
                <a:spcPct val="150000"/>
              </a:lnSpc>
              <a:spcBef>
                <a:spcPts val="1000"/>
              </a:spcBef>
              <a:buClr>
                <a:srgbClr val="000000"/>
              </a:buClr>
              <a:buFont typeface="Wingdings" pitchFamily="2" charset="2"/>
              <a:buChar char="Ø"/>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Vaccine acquisition, logistics and administration, resource mobilization</a:t>
            </a:r>
          </a:p>
          <a:p>
            <a:pPr marL="1304925" lvl="7" indent="-1304925" algn="l" defTabSz="457200" hangingPunct="1">
              <a:spcBef>
                <a:spcPts val="1000"/>
              </a:spcBef>
              <a:buClr>
                <a:srgbClr val="000000"/>
              </a:buClr>
              <a:defRPr/>
            </a:pPr>
            <a:r>
              <a:rPr lang="en-US" sz="3600" kern="1200" dirty="0">
                <a:solidFill>
                  <a:schemeClr val="tx1"/>
                </a:solidFill>
                <a:latin typeface="Arial" panose="020B0604020202020204" pitchFamily="34" charset="0"/>
                <a:ea typeface="+mn-ea"/>
                <a:cs typeface="Arial" panose="020B0604020202020204" pitchFamily="34" charset="0"/>
              </a:rPr>
              <a:t>	</a:t>
            </a:r>
            <a:r>
              <a:rPr lang="en-US" sz="3200" kern="1200" dirty="0">
                <a:solidFill>
                  <a:schemeClr val="tx1"/>
                </a:solidFill>
                <a:latin typeface="Arial" panose="020B0604020202020204" pitchFamily="34" charset="0"/>
                <a:ea typeface="+mn-ea"/>
                <a:cs typeface="Arial" panose="020B0604020202020204" pitchFamily="34" charset="0"/>
              </a:rPr>
              <a:t>Careful planning and coordination is needed to optimize the respective roles of the national and provincial departments, private industry capacity and the contribution of medical schemes and administrators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4970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57794" y="95249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endParaRPr lang="en-US"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638817" y="5278080"/>
            <a:ext cx="17344719"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r>
              <a:rPr lang="en-US" sz="9600" dirty="0">
                <a:latin typeface="Arial" panose="020B0604020202020204" pitchFamily="34" charset="0"/>
                <a:cs typeface="Arial" panose="020B0604020202020204" pitchFamily="34" charset="0"/>
              </a:rPr>
              <a:t>Martin Kingston </a:t>
            </a:r>
            <a:endParaRPr lang="en-ZA" sz="96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23</a:t>
            </a:r>
          </a:p>
          <a:p>
            <a:endParaRPr lang="en-US" sz="2000" dirty="0">
              <a:solidFill>
                <a:srgbClr val="FFFFFF"/>
              </a:solidFill>
            </a:endParaRPr>
          </a:p>
        </p:txBody>
      </p:sp>
    </p:spTree>
    <p:extLst>
      <p:ext uri="{BB962C8B-B14F-4D97-AF65-F5344CB8AC3E}">
        <p14:creationId xmlns:p14="http://schemas.microsoft.com/office/powerpoint/2010/main" val="9902392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rPr>
              <a:t>Concluding remarks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24</a:t>
            </a:r>
          </a:p>
          <a:p>
            <a:endParaRPr lang="en-US" sz="2000" dirty="0">
              <a:solidFill>
                <a:srgbClr val="FFFFFF"/>
              </a:solidFill>
            </a:endParaRPr>
          </a:p>
        </p:txBody>
      </p:sp>
      <p:sp>
        <p:nvSpPr>
          <p:cNvPr id="8"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7BEDAB63-A13D-D143-A6B0-DB89F9D34FC6}"/>
              </a:ext>
            </a:extLst>
          </p:cNvPr>
          <p:cNvSpPr txBox="1"/>
          <p:nvPr/>
        </p:nvSpPr>
        <p:spPr>
          <a:xfrm>
            <a:off x="957794" y="1936670"/>
            <a:ext cx="17344719" cy="1152110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Health policy needs to be considered within the context of priorities for the country as a whole</a:t>
            </a:r>
          </a:p>
          <a:p>
            <a:pPr marL="457200" indent="-4572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This includes </a:t>
            </a:r>
            <a:r>
              <a:rPr lang="en-US" sz="3600" dirty="0">
                <a:highlight>
                  <a:srgbClr val="FFFFFF"/>
                </a:highlight>
                <a:latin typeface="Arial" panose="020B0604020202020204" pitchFamily="34" charset="0"/>
                <a:cs typeface="Arial" panose="020B0604020202020204" pitchFamily="34" charset="0"/>
              </a:rPr>
              <a:t>social inclusion, </a:t>
            </a:r>
            <a:r>
              <a:rPr lang="en-US" sz="3600" dirty="0">
                <a:latin typeface="Arial" panose="020B0604020202020204" pitchFamily="34" charset="0"/>
                <a:cs typeface="Arial" panose="020B0604020202020204" pitchFamily="34" charset="0"/>
              </a:rPr>
              <a:t>affordability, sustainability and investment in services and manufacturing</a:t>
            </a:r>
          </a:p>
          <a:p>
            <a:pPr marL="457200" indent="-4572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Health is a fundamental necessity for business productivity and growth in the same way that it is a very personal priority for individuals</a:t>
            </a:r>
          </a:p>
          <a:p>
            <a:pPr marL="457200" indent="-4572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Optimal investment and innovation in the health sector is the product of vision, skill, competition, policy and regulatory certainty and a diversity of views. NHI as a single fund will not promote such an outcome.</a:t>
            </a:r>
          </a:p>
          <a:p>
            <a:pPr marL="457200" indent="-4572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We therefore support National Health Insurance as a necessary component of the </a:t>
            </a:r>
            <a:r>
              <a:rPr lang="en-US" sz="3600" dirty="0">
                <a:highlight>
                  <a:srgbClr val="FFFFFF"/>
                </a:highlight>
                <a:latin typeface="Arial" panose="020B0604020202020204" pitchFamily="34" charset="0"/>
                <a:cs typeface="Arial" panose="020B0604020202020204" pitchFamily="34" charset="0"/>
              </a:rPr>
              <a:t>broader </a:t>
            </a:r>
            <a:r>
              <a:rPr lang="en-US" sz="3600" dirty="0">
                <a:latin typeface="Arial" panose="020B0604020202020204" pitchFamily="34" charset="0"/>
                <a:cs typeface="Arial" panose="020B0604020202020204" pitchFamily="34" charset="0"/>
              </a:rPr>
              <a:t>social security system on an incremental, integrated multi-fund basis</a:t>
            </a:r>
          </a:p>
          <a:p>
            <a:pPr marL="457200" indent="-4572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We support the funding of NHI within the parameters of affordability to the fiscus</a:t>
            </a:r>
          </a:p>
          <a:p>
            <a:pPr algn="l">
              <a:lnSpc>
                <a:spcPct val="150000"/>
              </a:lnSpc>
              <a:spcBef>
                <a:spcPts val="600"/>
              </a:spcBef>
            </a:pPr>
            <a:r>
              <a:rPr lang="en-US" sz="3600" dirty="0">
                <a:latin typeface="Arial" panose="020B0604020202020204" pitchFamily="34" charset="0"/>
                <a:cs typeface="Arial" panose="020B0604020202020204" pitchFamily="34" charset="0"/>
              </a:rPr>
              <a:t>																			cont.</a:t>
            </a:r>
          </a:p>
          <a:p>
            <a:pPr marL="457200" indent="-457200" algn="l">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76823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rPr>
              <a:t>Concluding remarks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25</a:t>
            </a:r>
          </a:p>
          <a:p>
            <a:endParaRPr lang="en-US" sz="2000" dirty="0">
              <a:solidFill>
                <a:srgbClr val="FFFFFF"/>
              </a:solidFill>
            </a:endParaRPr>
          </a:p>
        </p:txBody>
      </p:sp>
      <p:sp>
        <p:nvSpPr>
          <p:cNvPr id="8"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7BEDAB63-A13D-D143-A6B0-DB89F9D34FC6}"/>
              </a:ext>
            </a:extLst>
          </p:cNvPr>
          <p:cNvSpPr txBox="1"/>
          <p:nvPr/>
        </p:nvSpPr>
        <p:spPr>
          <a:xfrm>
            <a:off x="957794" y="2060236"/>
            <a:ext cx="17344719" cy="1256754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We highlight </a:t>
            </a:r>
            <a:r>
              <a:rPr lang="en-US" sz="3200" u="sng" dirty="0">
                <a:latin typeface="Arial" panose="020B0604020202020204" pitchFamily="34" charset="0"/>
                <a:cs typeface="Arial" panose="020B0604020202020204" pitchFamily="34" charset="0"/>
              </a:rPr>
              <a:t>four</a:t>
            </a:r>
            <a:r>
              <a:rPr lang="en-US" sz="3200" dirty="0">
                <a:latin typeface="Arial" panose="020B0604020202020204" pitchFamily="34" charset="0"/>
                <a:cs typeface="Arial" panose="020B0604020202020204" pitchFamily="34" charset="0"/>
              </a:rPr>
              <a:t> major concerns noted above:</a:t>
            </a:r>
          </a:p>
          <a:p>
            <a:pPr marL="1293813" lvl="2" indent="-757238" algn="l">
              <a:lnSpc>
                <a:spcPct val="150000"/>
              </a:lnSpc>
              <a:buFont typeface="Wingdings" pitchFamily="2" charset="2"/>
              <a:buChar char="Ø"/>
            </a:pPr>
            <a:r>
              <a:rPr lang="en-US" sz="3200" dirty="0">
                <a:latin typeface="Arial" panose="020B0604020202020204" pitchFamily="34" charset="0"/>
                <a:cs typeface="Arial" panose="020B0604020202020204" pitchFamily="34" charset="0"/>
              </a:rPr>
              <a:t>Governance</a:t>
            </a:r>
          </a:p>
          <a:p>
            <a:pPr marL="1293813" lvl="2" indent="-757238" algn="l">
              <a:lnSpc>
                <a:spcPct val="150000"/>
              </a:lnSpc>
              <a:buFont typeface="Wingdings" pitchFamily="2" charset="2"/>
              <a:buChar char="Ø"/>
            </a:pPr>
            <a:r>
              <a:rPr lang="en-US" sz="3200" dirty="0">
                <a:latin typeface="Arial" panose="020B0604020202020204" pitchFamily="34" charset="0"/>
                <a:cs typeface="Arial" panose="020B0604020202020204" pitchFamily="34" charset="0"/>
              </a:rPr>
              <a:t>The right of persons to insure their health risks in addition to their mandatory membership of the Fund</a:t>
            </a:r>
          </a:p>
          <a:p>
            <a:pPr marL="1293813" lvl="1" indent="-757238" algn="l">
              <a:lnSpc>
                <a:spcPct val="150000"/>
              </a:lnSpc>
              <a:buFont typeface="Wingdings" pitchFamily="2" charset="2"/>
              <a:buChar char="Ø"/>
            </a:pPr>
            <a:r>
              <a:rPr lang="en-US" sz="3200" dirty="0">
                <a:highlight>
                  <a:srgbClr val="FFFFFF"/>
                </a:highlight>
                <a:latin typeface="Arial" panose="020B0604020202020204" pitchFamily="34" charset="0"/>
                <a:cs typeface="Arial" panose="020B0604020202020204" pitchFamily="34" charset="0"/>
              </a:rPr>
              <a:t>Risk of policy and regulatory uncertainty during the transition period, if the meaning of “fully implemented” is not clarified in the Bill</a:t>
            </a:r>
          </a:p>
          <a:p>
            <a:pPr marL="1293813" lvl="1" indent="-757238" algn="l">
              <a:lnSpc>
                <a:spcPct val="150000"/>
              </a:lnSpc>
              <a:buFont typeface="Wingdings" pitchFamily="2" charset="2"/>
              <a:buChar char="Ø"/>
            </a:pPr>
            <a:r>
              <a:rPr lang="en-US" sz="3200" dirty="0">
                <a:latin typeface="Arial" panose="020B0604020202020204" pitchFamily="34" charset="0"/>
                <a:cs typeface="Arial" panose="020B0604020202020204" pitchFamily="34" charset="0"/>
              </a:rPr>
              <a:t>The economic and financing impact of the </a:t>
            </a:r>
            <a:r>
              <a:rPr lang="en-US" sz="3200" dirty="0">
                <a:highlight>
                  <a:srgbClr val="FFFFFF"/>
                </a:highlight>
                <a:latin typeface="Arial" panose="020B0604020202020204" pitchFamily="34" charset="0"/>
                <a:cs typeface="Arial" panose="020B0604020202020204" pitchFamily="34" charset="0"/>
              </a:rPr>
              <a:t>NHI Fund </a:t>
            </a:r>
            <a:r>
              <a:rPr lang="en-US" sz="3200" dirty="0">
                <a:latin typeface="Arial" panose="020B0604020202020204" pitchFamily="34" charset="0"/>
                <a:cs typeface="Arial" panose="020B0604020202020204" pitchFamily="34" charset="0"/>
              </a:rPr>
              <a:t>as framed misconstrues the virtues of a </a:t>
            </a:r>
            <a:r>
              <a:rPr lang="en-US" sz="3200" dirty="0">
                <a:solidFill>
                  <a:schemeClr val="tx1"/>
                </a:solidFill>
                <a:latin typeface="Arial" panose="020B0604020202020204" pitchFamily="34" charset="0"/>
                <a:cs typeface="Arial" panose="020B0604020202020204" pitchFamily="34" charset="0"/>
              </a:rPr>
              <a:t>public good </a:t>
            </a:r>
            <a:r>
              <a:rPr lang="en-US" sz="3200" dirty="0">
                <a:latin typeface="Arial" panose="020B0604020202020204" pitchFamily="34" charset="0"/>
                <a:cs typeface="Arial" panose="020B0604020202020204" pitchFamily="34" charset="0"/>
              </a:rPr>
              <a:t>with the necessary dynamic of investment in the sector</a:t>
            </a:r>
          </a:p>
          <a:p>
            <a:pPr marL="457200" lvl="1" indent="-457200" algn="l">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Policy should promote expansion of the health sector as a whole to promote coverage and quality of care</a:t>
            </a:r>
          </a:p>
          <a:p>
            <a:pPr marL="457200" lvl="1" indent="-457200" algn="l">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Policy should </a:t>
            </a:r>
            <a:r>
              <a:rPr lang="en-US" sz="3200" dirty="0">
                <a:highlight>
                  <a:srgbClr val="FFFFFF"/>
                </a:highlight>
                <a:latin typeface="Arial" panose="020B0604020202020204" pitchFamily="34" charset="0"/>
                <a:cs typeface="Arial" panose="020B0604020202020204" pitchFamily="34" charset="0"/>
              </a:rPr>
              <a:t>co-opt and support the private sector as a partner</a:t>
            </a:r>
            <a:r>
              <a:rPr lang="en-US" sz="3200" dirty="0">
                <a:latin typeface="Arial" panose="020B0604020202020204" pitchFamily="34" charset="0"/>
                <a:cs typeface="Arial" panose="020B0604020202020204" pitchFamily="34" charset="0"/>
              </a:rPr>
              <a:t>, to provide inclusionary coverage</a:t>
            </a:r>
          </a:p>
          <a:p>
            <a:pPr marL="457200" lvl="1" indent="-457200" algn="l">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Policy should be aimed at attracting investment in South Africa and creating employment opportunities</a:t>
            </a:r>
          </a:p>
          <a:p>
            <a:pPr marL="457200" lvl="1" indent="-457200" algn="l">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We support a strong partnership and effective NHI </a:t>
            </a:r>
            <a:r>
              <a:rPr lang="en-US" sz="3200" dirty="0">
                <a:highlight>
                  <a:srgbClr val="FFFFFF"/>
                </a:highlight>
                <a:latin typeface="Arial" panose="020B0604020202020204" pitchFamily="34" charset="0"/>
                <a:cs typeface="Arial" panose="020B0604020202020204" pitchFamily="34" charset="0"/>
              </a:rPr>
              <a:t>to the benefit of all South Africans</a:t>
            </a:r>
          </a:p>
          <a:p>
            <a:pPr marL="457200" indent="-457200" algn="l">
              <a:lnSpc>
                <a:spcPct val="150000"/>
              </a:lnSpc>
              <a:spcBef>
                <a:spcPts val="60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lgn="l">
              <a:spcBef>
                <a:spcPts val="60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1598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57794" y="95249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endParaRPr lang="en-US"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638817" y="5278080"/>
            <a:ext cx="17344719"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r>
              <a:rPr lang="en-US" sz="9600" dirty="0">
                <a:latin typeface="Arial" panose="020B0604020202020204" pitchFamily="34" charset="0"/>
                <a:cs typeface="Arial" panose="020B0604020202020204" pitchFamily="34" charset="0"/>
              </a:rPr>
              <a:t>Drafting Consideration</a:t>
            </a:r>
            <a:endParaRPr lang="en-ZA" sz="96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26</a:t>
            </a:r>
          </a:p>
          <a:p>
            <a:endParaRPr lang="en-US" sz="2000" dirty="0">
              <a:solidFill>
                <a:srgbClr val="FFFFFF"/>
              </a:solidFill>
            </a:endParaRPr>
          </a:p>
        </p:txBody>
      </p:sp>
    </p:spTree>
    <p:extLst>
      <p:ext uri="{BB962C8B-B14F-4D97-AF65-F5344CB8AC3E}">
        <p14:creationId xmlns:p14="http://schemas.microsoft.com/office/powerpoint/2010/main" val="37503687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2" y="937106"/>
            <a:ext cx="16643129"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GB" sz="5400" dirty="0">
                <a:solidFill>
                  <a:schemeClr val="tx1"/>
                </a:solidFill>
                <a:latin typeface="Arial" panose="020B0604020202020204" pitchFamily="34" charset="0"/>
              </a:rPr>
              <a:t>Drafting considerations: Governance</a:t>
            </a:r>
            <a:endParaRPr sz="5400"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400110"/>
          </a:xfrm>
          <a:prstGeom prst="rect">
            <a:avLst/>
          </a:prstGeom>
        </p:spPr>
        <p:txBody>
          <a:bodyPr wrap="none">
            <a:spAutoFit/>
          </a:bodyPr>
          <a:lstStyle/>
          <a:p>
            <a:r>
              <a:rPr lang="en-US" sz="2000" dirty="0">
                <a:solidFill>
                  <a:srgbClr val="FFFFFF"/>
                </a:solidFill>
              </a:rPr>
              <a:t>27</a:t>
            </a:r>
          </a:p>
        </p:txBody>
      </p:sp>
      <p:sp>
        <p:nvSpPr>
          <p:cNvPr id="9"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23ABE066-D628-A14D-836C-B20BECC2012C}"/>
              </a:ext>
            </a:extLst>
          </p:cNvPr>
          <p:cNvSpPr txBox="1"/>
          <p:nvPr/>
        </p:nvSpPr>
        <p:spPr>
          <a:xfrm>
            <a:off x="620306" y="2102564"/>
            <a:ext cx="17344719" cy="116134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12: </a:t>
            </a:r>
            <a:r>
              <a:rPr lang="en-ZA" sz="3200" dirty="0">
                <a:latin typeface="Arial" panose="020B0604020202020204" pitchFamily="34" charset="0"/>
                <a:cs typeface="Arial" panose="020B0604020202020204" pitchFamily="34" charset="0"/>
              </a:rPr>
              <a:t>The appointment of the Board should include assurances of independence, transparency and relevant technical expertise independently adjudicated. The sheer size and significance of this fund once fully implemented warrants dual accountability to both the Minister of Health and Minister of Finance. Both Ministers should have a representative on the Board.</a:t>
            </a:r>
          </a:p>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14: </a:t>
            </a:r>
            <a:r>
              <a:rPr lang="en-ZA" sz="3200" dirty="0">
                <a:latin typeface="Arial" panose="020B0604020202020204" pitchFamily="34" charset="0"/>
                <a:cs typeface="Arial" panose="020B0604020202020204" pitchFamily="34" charset="0"/>
              </a:rPr>
              <a:t>The Chair of the Board should be appointed by its members</a:t>
            </a:r>
          </a:p>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25(6): </a:t>
            </a:r>
            <a:r>
              <a:rPr lang="en-ZA" sz="3200" dirty="0">
                <a:latin typeface="Arial" panose="020B0604020202020204" pitchFamily="34" charset="0"/>
                <a:cs typeface="Arial" panose="020B0604020202020204" pitchFamily="34" charset="0"/>
              </a:rPr>
              <a:t>The chairperson of the Benefits Advisory Committee must be appointed by the members of the Committee and not by the Minister</a:t>
            </a:r>
          </a:p>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26 (1): </a:t>
            </a:r>
            <a:r>
              <a:rPr lang="en-ZA" sz="3200" dirty="0">
                <a:latin typeface="Arial" panose="020B0604020202020204" pitchFamily="34" charset="0"/>
                <a:cs typeface="Arial" panose="020B0604020202020204" pitchFamily="34" charset="0"/>
              </a:rPr>
              <a:t>too much relies on the discretion of the Minister in the appointment of the Benefits Pricing Committee</a:t>
            </a:r>
          </a:p>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26(3):</a:t>
            </a:r>
            <a:r>
              <a:rPr lang="en-ZA" sz="3200" dirty="0">
                <a:latin typeface="Arial" panose="020B0604020202020204" pitchFamily="34" charset="0"/>
                <a:cs typeface="Arial" panose="020B0604020202020204" pitchFamily="34" charset="0"/>
              </a:rPr>
              <a:t> The singular view of a committee in determining price outcomes for the sector is vulnerable to skewed or narrow development of the health sector. The cost of capital associated with an investment should be duly considered in a price determination. National Treasury should be represented on this committee.</a:t>
            </a:r>
          </a:p>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27: </a:t>
            </a:r>
            <a:r>
              <a:rPr lang="en-ZA" sz="3200" dirty="0">
                <a:latin typeface="Arial" panose="020B0604020202020204" pitchFamily="34" charset="0"/>
                <a:cs typeface="Arial" panose="020B0604020202020204" pitchFamily="34" charset="0"/>
              </a:rPr>
              <a:t>there is no clear mechanism on how the deliberations of the Stakeholder Advisory Committee will be incorporated into the processes of the NHI.  The intended purpose and function of the Committee is similarly omitted from the Bill as well as the influence, if any, of the representatives of the Committee on the decisions of the Board. </a:t>
            </a:r>
          </a:p>
          <a:p>
            <a:pPr marL="457200" indent="-457200" algn="l">
              <a:buFont typeface="Arial" panose="020B0604020202020204" pitchFamily="34" charset="0"/>
              <a:buChar char="•"/>
            </a:pPr>
            <a:endParaRPr lang="en-ZA" sz="3600" dirty="0">
              <a:highlight>
                <a:srgbClr val="FFFF00"/>
              </a:highligh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sz="3600" dirty="0">
              <a:latin typeface="Arial" panose="020B0604020202020204" pitchFamily="34" charset="0"/>
              <a:cs typeface="Arial" panose="020B0604020202020204" pitchFamily="34" charset="0"/>
            </a:endParaRPr>
          </a:p>
          <a:p>
            <a:pPr algn="l"/>
            <a:endParaRPr lang="en-ZA" sz="36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6116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3"/>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GB" sz="5400" dirty="0">
                <a:solidFill>
                  <a:schemeClr val="tx1"/>
                </a:solidFill>
                <a:latin typeface="Arial" panose="020B0604020202020204" pitchFamily="34" charset="0"/>
              </a:rPr>
              <a:t>Drafting considerations: Governance continued</a:t>
            </a:r>
            <a:endParaRPr lang="en-US" sz="5400"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625285" y="1873873"/>
            <a:ext cx="17344719" cy="1062855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31 (1 &amp; 2): </a:t>
            </a:r>
            <a:r>
              <a:rPr lang="en-ZA" sz="3200" dirty="0">
                <a:latin typeface="Arial" panose="020B0604020202020204" pitchFamily="34" charset="0"/>
                <a:cs typeface="Arial" panose="020B0604020202020204" pitchFamily="34" charset="0"/>
              </a:rPr>
              <a:t>See section 12 comment above. (2) is inappropriate as an ongoing empowerment of the Minister.  The policy intention here would be better captured as a specific obligation in section 57(4)(h), i.e., a duty on the Minister to propose legislation regarding the re-allocation of functions/duties in order to get NHI set up.  The Minister cannot have an indefinite empowerment to propose such re-allocations of powers that are constitutionally conferred. </a:t>
            </a:r>
          </a:p>
          <a:p>
            <a:pPr marL="457200" indent="-457200" algn="l">
              <a:buFont typeface="Arial" panose="020B0604020202020204" pitchFamily="34" charset="0"/>
              <a:buChar char="•"/>
            </a:pPr>
            <a:r>
              <a:rPr lang="en-ZA" sz="3200" b="1" dirty="0">
                <a:latin typeface="Arial" panose="020B0604020202020204" pitchFamily="34" charset="0"/>
                <a:cs typeface="Arial" panose="020B0604020202020204" pitchFamily="34" charset="0"/>
              </a:rPr>
              <a:t>Section 32(1)(d): </a:t>
            </a:r>
            <a:r>
              <a:rPr lang="en-ZA" sz="3200" dirty="0">
                <a:latin typeface="Arial" panose="020B0604020202020204" pitchFamily="34" charset="0"/>
                <a:cs typeface="Arial" panose="020B0604020202020204" pitchFamily="34" charset="0"/>
              </a:rPr>
              <a:t>contemplates the enactment of section 36 (certificate of need) of the NHA. There are currently no regulations supporting section 36 of the NHA. Such regulations would have to be brought into effect through an appropriate public participation process and the constitutionality of section 36 would have to be determined: in so far as section 36 may cause healthcare providers to be unable to render services in a particular area where such a determination is made, pursuant to the provisions of section 36. This will, in turn, have implications pursuant to section 22 of the Constitution in respect of "the rights [of medical practitioners] to choose their trade, occupation or profession freely."</a:t>
            </a:r>
          </a:p>
          <a:p>
            <a:pPr marL="457200" indent="-457200" algn="l">
              <a:buFont typeface="Arial" panose="020B0604020202020204" pitchFamily="34" charset="0"/>
              <a:buChar char="•"/>
            </a:pPr>
            <a:endParaRPr lang="en-ZA" sz="32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sz="3200" dirty="0">
              <a:latin typeface="Arial" panose="020B0604020202020204" pitchFamily="34" charset="0"/>
              <a:cs typeface="Arial" panose="020B0604020202020204" pitchFamily="34" charset="0"/>
            </a:endParaRPr>
          </a:p>
          <a:p>
            <a:pPr algn="l"/>
            <a:endParaRPr lang="en-ZA" sz="3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sz="3600" dirty="0">
              <a:latin typeface="Arial" panose="020B0604020202020204" pitchFamily="34" charset="0"/>
              <a:cs typeface="Arial" panose="020B0604020202020204" pitchFamily="34" charset="0"/>
            </a:endParaRPr>
          </a:p>
          <a:p>
            <a:pPr algn="l"/>
            <a:endParaRPr lang="en-ZA" sz="36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4"/>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28</a:t>
            </a:r>
          </a:p>
          <a:p>
            <a:endParaRPr lang="en-US" sz="2000" dirty="0">
              <a:solidFill>
                <a:srgbClr val="FFFFFF"/>
              </a:solidFill>
            </a:endParaRPr>
          </a:p>
        </p:txBody>
      </p:sp>
    </p:spTree>
    <p:extLst>
      <p:ext uri="{BB962C8B-B14F-4D97-AF65-F5344CB8AC3E}">
        <p14:creationId xmlns:p14="http://schemas.microsoft.com/office/powerpoint/2010/main" val="23796097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40" name="HEADING GOES HERE"/>
          <p:cNvSpPr txBox="1"/>
          <p:nvPr/>
        </p:nvSpPr>
        <p:spPr>
          <a:xfrm>
            <a:off x="971103" y="958386"/>
            <a:ext cx="10668001" cy="841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defTabSz="457200">
              <a:lnSpc>
                <a:spcPct val="80000"/>
              </a:lnSpc>
              <a:defRPr sz="6000" b="1">
                <a:solidFill>
                  <a:srgbClr val="FFFFFF"/>
                </a:solidFill>
                <a:latin typeface="Arial"/>
                <a:ea typeface="Arial"/>
                <a:cs typeface="Arial"/>
                <a:sym typeface="Arial"/>
              </a:defRPr>
            </a:lvl1pPr>
          </a:lstStyle>
          <a:p>
            <a:r>
              <a:rPr lang="en-ZA" dirty="0"/>
              <a:t>INTRODUCTION TO BUSA 	</a:t>
            </a:r>
            <a:endParaRPr dirty="0"/>
          </a:p>
        </p:txBody>
      </p:sp>
      <p:sp>
        <p:nvSpPr>
          <p:cNvPr id="141" name="Square"/>
          <p:cNvSpPr/>
          <p:nvPr/>
        </p:nvSpPr>
        <p:spPr>
          <a:xfrm>
            <a:off x="22872700" y="12420600"/>
            <a:ext cx="508000" cy="508000"/>
          </a:xfrm>
          <a:prstGeom prst="rect">
            <a:avLst/>
          </a:prstGeom>
          <a:ln w="25400">
            <a:solidFill>
              <a:srgbClr val="FFFFFF"/>
            </a:solidFill>
            <a:miter lim="400000"/>
          </a:ln>
        </p:spPr>
        <p:txBody>
          <a:bodyPr lIns="0" tIns="0" rIns="0" bIns="0" anchor="ctr"/>
          <a:lstStyle/>
          <a:p>
            <a:pPr>
              <a:defRPr sz="1800">
                <a:solidFill>
                  <a:srgbClr val="1C232B"/>
                </a:solidFill>
                <a:latin typeface="Arial"/>
                <a:ea typeface="Arial"/>
                <a:cs typeface="Arial"/>
                <a:sym typeface="Arial"/>
              </a:defRPr>
            </a:pPr>
            <a:endParaRPr/>
          </a:p>
        </p:txBody>
      </p:sp>
      <p:sp>
        <p:nvSpPr>
          <p:cNvPr id="142" name="SUBHEADING…"/>
          <p:cNvSpPr txBox="1"/>
          <p:nvPr/>
        </p:nvSpPr>
        <p:spPr>
          <a:xfrm>
            <a:off x="957795" y="3043555"/>
            <a:ext cx="22341410" cy="98681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514350" indent="-514350" algn="just" defTabSz="457200">
              <a:lnSpc>
                <a:spcPct val="120000"/>
              </a:lnSpc>
              <a:spcBef>
                <a:spcPts val="600"/>
              </a:spcBef>
              <a:buAutoNum type="arabicPeriod"/>
              <a:defRPr>
                <a:solidFill>
                  <a:srgbClr val="FFFFFF"/>
                </a:solidFill>
                <a:latin typeface="Arial"/>
                <a:ea typeface="Arial"/>
                <a:cs typeface="Arial"/>
                <a:sym typeface="Arial"/>
              </a:defRPr>
            </a:pPr>
            <a:r>
              <a:rPr lang="en-ZA" sz="4000" dirty="0"/>
              <a:t>BUSA is a confederation of business organisations, including chambers of commerce and industry, professional associations, corporate associations, and </a:t>
            </a:r>
            <a:r>
              <a:rPr lang="en-ZA" sz="4000" dirty="0" err="1"/>
              <a:t>unisectoral</a:t>
            </a:r>
            <a:r>
              <a:rPr lang="en-ZA" sz="4000" dirty="0"/>
              <a:t> organisations. It represents a cross-section of business, large and small, including health care providers, health care funders, medical manufacturers and employer groupings.</a:t>
            </a:r>
          </a:p>
          <a:p>
            <a:pPr marL="514350" indent="-514350" algn="just" defTabSz="457200">
              <a:lnSpc>
                <a:spcPct val="120000"/>
              </a:lnSpc>
              <a:spcBef>
                <a:spcPts val="600"/>
              </a:spcBef>
              <a:buAutoNum type="arabicPeriod"/>
              <a:defRPr>
                <a:solidFill>
                  <a:srgbClr val="FFFFFF"/>
                </a:solidFill>
                <a:latin typeface="Arial"/>
                <a:ea typeface="Arial"/>
                <a:cs typeface="Arial"/>
                <a:sym typeface="Arial"/>
              </a:defRPr>
            </a:pPr>
            <a:r>
              <a:rPr lang="en-ZA" sz="4000" dirty="0"/>
              <a:t>BUSA represents in excess of 350 000 employers.</a:t>
            </a:r>
          </a:p>
          <a:p>
            <a:pPr marL="514350" indent="-514350" algn="just" defTabSz="457200">
              <a:lnSpc>
                <a:spcPct val="120000"/>
              </a:lnSpc>
              <a:spcBef>
                <a:spcPts val="600"/>
              </a:spcBef>
              <a:buAutoNum type="arabicPeriod"/>
              <a:defRPr>
                <a:solidFill>
                  <a:srgbClr val="FFFFFF"/>
                </a:solidFill>
                <a:latin typeface="Arial"/>
                <a:ea typeface="Arial"/>
                <a:cs typeface="Arial"/>
                <a:sym typeface="Arial"/>
              </a:defRPr>
            </a:pPr>
            <a:r>
              <a:rPr lang="en-ZA" sz="4000" dirty="0"/>
              <a:t>In its deliberations on NHI, BUSA has sought the views of both its health sector members and its wider constituency, comprising industry bodies and employers with responsibility for workers across the whole economy.</a:t>
            </a:r>
          </a:p>
          <a:p>
            <a:pPr marL="514350" indent="-514350" algn="just" defTabSz="457200">
              <a:lnSpc>
                <a:spcPct val="120000"/>
              </a:lnSpc>
              <a:spcBef>
                <a:spcPts val="600"/>
              </a:spcBef>
              <a:buAutoNum type="arabicPeriod"/>
              <a:defRPr>
                <a:solidFill>
                  <a:srgbClr val="FFFFFF"/>
                </a:solidFill>
                <a:latin typeface="Arial"/>
                <a:ea typeface="Arial"/>
                <a:cs typeface="Arial"/>
                <a:sym typeface="Arial"/>
              </a:defRPr>
            </a:pPr>
            <a:r>
              <a:rPr lang="en-ZA" sz="4000" dirty="0"/>
              <a:t>BUSA would like to thank the Portfolio Committee on Health for the opportunity to make oral representation following its written submission dated 29 November 2019.</a:t>
            </a:r>
          </a:p>
          <a:p>
            <a:pPr marL="514350" indent="-514350" algn="just" defTabSz="457200">
              <a:lnSpc>
                <a:spcPct val="120000"/>
              </a:lnSpc>
              <a:buAutoNum type="arabicPeriod"/>
              <a:defRPr>
                <a:solidFill>
                  <a:srgbClr val="FFFFFF"/>
                </a:solidFill>
                <a:latin typeface="Arial"/>
                <a:ea typeface="Arial"/>
                <a:cs typeface="Arial"/>
                <a:sym typeface="Arial"/>
              </a:defRPr>
            </a:pPr>
            <a:endParaRPr lang="en-ZA" sz="4000" dirty="0"/>
          </a:p>
          <a:p>
            <a:pPr marL="514350" indent="-514350" algn="just" defTabSz="457200">
              <a:lnSpc>
                <a:spcPct val="120000"/>
              </a:lnSpc>
              <a:buAutoNum type="arabicPeriod"/>
              <a:defRPr>
                <a:solidFill>
                  <a:srgbClr val="FFFFFF"/>
                </a:solidFill>
                <a:latin typeface="Arial"/>
                <a:ea typeface="Arial"/>
                <a:cs typeface="Arial"/>
                <a:sym typeface="Arial"/>
              </a:defRPr>
            </a:pPr>
            <a:endParaRPr lang="en-US" sz="4000" dirty="0"/>
          </a:p>
          <a:p>
            <a:pPr marL="514350" indent="-514350" algn="just" defTabSz="457200">
              <a:lnSpc>
                <a:spcPct val="120000"/>
              </a:lnSpc>
              <a:buAutoNum type="arabicPeriod"/>
              <a:defRPr>
                <a:solidFill>
                  <a:srgbClr val="FFFFFF"/>
                </a:solidFill>
                <a:latin typeface="Arial"/>
                <a:ea typeface="Arial"/>
                <a:cs typeface="Arial"/>
                <a:sym typeface="Arial"/>
              </a:defRPr>
            </a:pPr>
            <a:endParaRPr lang="en-ZA" sz="4000" dirty="0"/>
          </a:p>
        </p:txBody>
      </p:sp>
      <p:pic>
        <p:nvPicPr>
          <p:cNvPr id="143"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a:solidFill>
                  <a:schemeClr val="bg1"/>
                </a:solidFill>
              </a:rPr>
              <a:t>02</a:t>
            </a:r>
          </a:p>
          <a:p>
            <a:endParaRPr lang="en-US" sz="200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2" y="937106"/>
            <a:ext cx="18646933"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dirty="0">
                <a:solidFill>
                  <a:schemeClr val="tx1"/>
                </a:solidFill>
              </a:rPr>
              <a:t>Drafting considerations: The role of medical schemes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2108990"/>
            <a:ext cx="17344719" cy="89050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b="1" dirty="0">
                <a:latin typeface="Arial" panose="020B0604020202020204" pitchFamily="34" charset="0"/>
                <a:cs typeface="Arial" panose="020B0604020202020204" pitchFamily="34" charset="0"/>
              </a:rPr>
              <a:t>Section 33 </a:t>
            </a:r>
            <a:r>
              <a:rPr lang="en-US" sz="3200" dirty="0">
                <a:latin typeface="Arial" panose="020B0604020202020204" pitchFamily="34" charset="0"/>
                <a:cs typeface="Arial" panose="020B0604020202020204" pitchFamily="34" charset="0"/>
              </a:rPr>
              <a:t>raises several constitutional concerns:</a:t>
            </a:r>
          </a:p>
          <a:p>
            <a:pPr algn="l"/>
            <a:endParaRPr lang="en-US" sz="3200" dirty="0">
              <a:latin typeface="Arial" panose="020B0604020202020204" pitchFamily="34" charset="0"/>
              <a:cs typeface="Arial" panose="020B0604020202020204" pitchFamily="34" charset="0"/>
            </a:endParaRPr>
          </a:p>
          <a:p>
            <a:pPr marL="457200" lvl="6" indent="-457200" algn="l">
              <a:buFont typeface="Wingdings" pitchFamily="2" charset="2"/>
              <a:buChar char="Ø"/>
            </a:pPr>
            <a:r>
              <a:rPr lang="en-US" sz="3200" dirty="0">
                <a:latin typeface="Arial" panose="020B0604020202020204" pitchFamily="34" charset="0"/>
                <a:cs typeface="Arial" panose="020B0604020202020204" pitchFamily="34" charset="0"/>
              </a:rPr>
              <a:t>When read with section 6 and section 8, it appears to reduce/abolish the existing right of citizens to acquire healthcare services from private providers, which may infringe sections 12(2)(b) and 27(2) and 28(1)(c) of the Constitution;</a:t>
            </a:r>
          </a:p>
          <a:p>
            <a:pPr marL="457200" lvl="6" indent="-457200" algn="l">
              <a:buFont typeface="Wingdings" pitchFamily="2" charset="2"/>
              <a:buChar char="Ø"/>
            </a:pPr>
            <a:r>
              <a:rPr lang="en-US" sz="3200" dirty="0">
                <a:latin typeface="Arial" panose="020B0604020202020204" pitchFamily="34" charset="0"/>
                <a:cs typeface="Arial" panose="020B0604020202020204" pitchFamily="34" charset="0"/>
              </a:rPr>
              <a:t>When read with section 6 and section 8, it appears to reduce/abolish the existing right of citizens to insure themselves against the risk of non-coverage by the Fund, potentially infringing the same sections of the Constitution;</a:t>
            </a:r>
          </a:p>
          <a:p>
            <a:pPr marL="457200" lvl="6" indent="-457200" algn="l">
              <a:buFont typeface="Wingdings" pitchFamily="2" charset="2"/>
              <a:buChar char="Ø"/>
            </a:pPr>
            <a:r>
              <a:rPr lang="en-US" sz="3200" dirty="0">
                <a:latin typeface="Arial" panose="020B0604020202020204" pitchFamily="34" charset="0"/>
                <a:cs typeface="Arial" panose="020B0604020202020204" pitchFamily="34" charset="0"/>
              </a:rPr>
              <a:t>It may, for reasons related to the two preceding concerns, unreasonably restrict healthcare providers’ and healthcare funders’ freedom of trade, occupation and profession in addition to the right to acquire healthcare services from private providers;</a:t>
            </a:r>
          </a:p>
          <a:p>
            <a:pPr marL="457200" lvl="6" indent="-457200" algn="l">
              <a:buFont typeface="Wingdings" pitchFamily="2" charset="2"/>
              <a:buChar char="Ø"/>
            </a:pPr>
            <a:r>
              <a:rPr lang="en-US" sz="3200" dirty="0">
                <a:latin typeface="Arial" panose="020B0604020202020204" pitchFamily="34" charset="0"/>
                <a:cs typeface="Arial" panose="020B0604020202020204" pitchFamily="34" charset="0"/>
              </a:rPr>
              <a:t>“fully implemented” is neither defined nor clear which makes the Act vague. Further, the Minister should not have the power to “determine” when NHI is fully implemented, as there is no basis stipulated in the Bill against which to measure the legitimacy of the Minister’s determination.  The Minister should have the power to “notify” or “declare” the objective achievement of that state, subject to a definition in the Bill for what constitutes that state.</a:t>
            </a:r>
          </a:p>
          <a:p>
            <a:pPr algn="l"/>
            <a:endParaRPr lang="en-US"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29</a:t>
            </a:r>
          </a:p>
          <a:p>
            <a:endParaRPr lang="en-US" sz="2000" dirty="0">
              <a:solidFill>
                <a:srgbClr val="FFFFFF"/>
              </a:solidFill>
            </a:endParaRPr>
          </a:p>
        </p:txBody>
      </p:sp>
    </p:spTree>
    <p:extLst>
      <p:ext uri="{BB962C8B-B14F-4D97-AF65-F5344CB8AC3E}">
        <p14:creationId xmlns:p14="http://schemas.microsoft.com/office/powerpoint/2010/main" val="282562044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GB" sz="5400" dirty="0">
                <a:solidFill>
                  <a:schemeClr val="tx1"/>
                </a:solidFill>
                <a:latin typeface="Arial" panose="020B0604020202020204" pitchFamily="34" charset="0"/>
              </a:rPr>
              <a:t>Drafting considerations: Strategic purchasing</a:t>
            </a:r>
            <a:endParaRPr lang="en-US" sz="5400"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707886"/>
          </a:xfrm>
          <a:prstGeom prst="rect">
            <a:avLst/>
          </a:prstGeom>
        </p:spPr>
        <p:txBody>
          <a:bodyPr wrap="none">
            <a:spAutoFit/>
          </a:bodyPr>
          <a:lstStyle/>
          <a:p>
            <a:r>
              <a:rPr lang="en-US" sz="2000" dirty="0">
                <a:solidFill>
                  <a:srgbClr val="FFFFFF"/>
                </a:solidFill>
              </a:rPr>
              <a:t>30</a:t>
            </a:r>
          </a:p>
          <a:p>
            <a:endParaRPr lang="en-US" sz="2000" dirty="0">
              <a:solidFill>
                <a:srgbClr val="FFFFFF"/>
              </a:solidFill>
            </a:endParaRPr>
          </a:p>
        </p:txBody>
      </p:sp>
      <p:sp>
        <p:nvSpPr>
          <p:cNvPr id="9"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EEA63BD7-321D-5840-8FCB-EBF85FC5CC6A}"/>
              </a:ext>
            </a:extLst>
          </p:cNvPr>
          <p:cNvSpPr txBox="1"/>
          <p:nvPr/>
        </p:nvSpPr>
        <p:spPr>
          <a:xfrm>
            <a:off x="433025" y="1951636"/>
            <a:ext cx="17869488" cy="1170576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Sections 35-38: </a:t>
            </a:r>
            <a:r>
              <a:rPr lang="en-US" sz="3200" dirty="0">
                <a:latin typeface="Arial" panose="020B0604020202020204" pitchFamily="34" charset="0"/>
                <a:cs typeface="Arial" panose="020B0604020202020204" pitchFamily="34" charset="0"/>
              </a:rPr>
              <a:t>The term “strategic purchasing” has not been defined.  This needs to be linked to sustainability and quality outcomes and not just the “lowest possible price” per section 11(e). Clarity is sought with regards to the nature of legal entity the CUPCs will be at district level as they are yet to be established in terms of the NHA.  These entities will need to have the appropriate expertise and accountability framework to receive and manage allocations of funds as well as to implement and monitor contracting requirements. </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39: </a:t>
            </a:r>
            <a:r>
              <a:rPr lang="en-US" sz="3200" dirty="0">
                <a:latin typeface="Arial" panose="020B0604020202020204" pitchFamily="34" charset="0"/>
                <a:cs typeface="Arial" panose="020B0604020202020204" pitchFamily="34" charset="0"/>
              </a:rPr>
              <a:t>The proposed amendment in the NHI Bill to the Health Professions Act will prohibit registered practitioners from providing services covered by the NHI Fund if they are not accredited by and contracted to the Fund.  This seems Constitutionally unjustifiable considering s12(2)(b) and 22 of the Constitution. Suggest: the limitation of rights imposed by s33 and s39 infringe on the freedoms of both patients and health professionals under the Constitution.</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39(8):  </a:t>
            </a:r>
            <a:r>
              <a:rPr lang="en-US" sz="3200" dirty="0">
                <a:latin typeface="Arial" panose="020B0604020202020204" pitchFamily="34" charset="0"/>
                <a:cs typeface="Arial" panose="020B0604020202020204" pitchFamily="34" charset="0"/>
              </a:rPr>
              <a:t>The Fund may withdraw or refuse to renew accreditation of a provider/establishment “if it is proven that” there have been one or more failings as listed. It suggests that the Fund would need to go through a legal process (otherwise, to whom must it be “proven”?), which may frustrate legitimate striking-off of failing providers.  Suggest the words “if it is proven that” be replaced with “if the [provider] …has failed”.</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40(3): </a:t>
            </a:r>
            <a:r>
              <a:rPr lang="en-US" sz="3200" dirty="0">
                <a:latin typeface="Arial" panose="020B0604020202020204" pitchFamily="34" charset="0"/>
                <a:cs typeface="Arial" panose="020B0604020202020204" pitchFamily="34" charset="0"/>
              </a:rPr>
              <a:t>provides that the Fund “may” use personal data for six listed functions.  Proposed the wording change either to “may only” or “must” so that there is no suggestion that the Fund may use such data otherwise in its discretion. General privacy concerns need to be reviewed in section 40.</a:t>
            </a:r>
          </a:p>
          <a:p>
            <a:pPr marL="457200" indent="-457200" algn="l">
              <a:spcBef>
                <a:spcPts val="600"/>
              </a:spcBef>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147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GB" sz="5400" dirty="0">
                <a:solidFill>
                  <a:schemeClr val="tx1"/>
                </a:solidFill>
                <a:latin typeface="Arial" panose="020B0604020202020204" pitchFamily="34" charset="0"/>
              </a:rPr>
              <a:t>Drafting considerations: Complaints and Appeals</a:t>
            </a:r>
            <a:endParaRPr lang="en-US" sz="5400"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707886"/>
          </a:xfrm>
          <a:prstGeom prst="rect">
            <a:avLst/>
          </a:prstGeom>
        </p:spPr>
        <p:txBody>
          <a:bodyPr wrap="none">
            <a:spAutoFit/>
          </a:bodyPr>
          <a:lstStyle/>
          <a:p>
            <a:r>
              <a:rPr lang="en-US" sz="2000" dirty="0">
                <a:solidFill>
                  <a:srgbClr val="FFFFFF"/>
                </a:solidFill>
              </a:rPr>
              <a:t>31</a:t>
            </a:r>
          </a:p>
          <a:p>
            <a:endParaRPr lang="en-US" sz="2000" dirty="0">
              <a:solidFill>
                <a:srgbClr val="FFFFFF"/>
              </a:solidFill>
            </a:endParaRPr>
          </a:p>
        </p:txBody>
      </p:sp>
      <p:sp>
        <p:nvSpPr>
          <p:cNvPr id="8"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7BEDAB63-A13D-D143-A6B0-DB89F9D34FC6}"/>
              </a:ext>
            </a:extLst>
          </p:cNvPr>
          <p:cNvSpPr txBox="1"/>
          <p:nvPr/>
        </p:nvSpPr>
        <p:spPr>
          <a:xfrm>
            <a:off x="664332" y="2342543"/>
            <a:ext cx="17344719" cy="72276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42(1): </a:t>
            </a:r>
            <a:r>
              <a:rPr lang="en-US" sz="3200" dirty="0">
                <a:latin typeface="Arial" panose="020B0604020202020204" pitchFamily="34" charset="0"/>
                <a:cs typeface="Arial" panose="020B0604020202020204" pitchFamily="34" charset="0"/>
              </a:rPr>
              <a:t>Only an “affected natural or juristic person” may furnish a complaint.  There may be partnerships or unincorporated associations which should also have this right.</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45: </a:t>
            </a:r>
            <a:r>
              <a:rPr lang="en-US" sz="3200" dirty="0">
                <a:latin typeface="Arial" panose="020B0604020202020204" pitchFamily="34" charset="0"/>
                <a:cs typeface="Arial" panose="020B0604020202020204" pitchFamily="34" charset="0"/>
              </a:rPr>
              <a:t>An appeal against a Fund decision must be appealed within 60 days, </a:t>
            </a:r>
            <a:r>
              <a:rPr lang="en-US" sz="3200" dirty="0" err="1">
                <a:latin typeface="Arial" panose="020B0604020202020204" pitchFamily="34" charset="0"/>
                <a:cs typeface="Arial" panose="020B0604020202020204" pitchFamily="34" charset="0"/>
              </a:rPr>
              <a:t>i.t.o</a:t>
            </a:r>
            <a:r>
              <a:rPr lang="en-US" sz="3200" dirty="0">
                <a:latin typeface="Arial" panose="020B0604020202020204" pitchFamily="34" charset="0"/>
                <a:cs typeface="Arial" panose="020B0604020202020204" pitchFamily="34" charset="0"/>
              </a:rPr>
              <a:t>. section 43, but the Appeal Tribunal has no power to condone late filing of an appeal. The power should be conferred, otherwise two interpretations arise: either there is no right of appeal at all after 60 days, or the appellant has to approach the High Court.</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46: </a:t>
            </a:r>
            <a:r>
              <a:rPr lang="en-US" sz="3200" dirty="0">
                <a:latin typeface="Arial" panose="020B0604020202020204" pitchFamily="34" charset="0"/>
                <a:cs typeface="Arial" panose="020B0604020202020204" pitchFamily="34" charset="0"/>
              </a:rPr>
              <a:t>contains an incorrect second reference to “the Board”: it should read “the Appeal Tribunal”.</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47(2): </a:t>
            </a:r>
            <a:r>
              <a:rPr lang="en-US" sz="3200" dirty="0">
                <a:latin typeface="Arial" panose="020B0604020202020204" pitchFamily="34" charset="0"/>
                <a:cs typeface="Arial" panose="020B0604020202020204" pitchFamily="34" charset="0"/>
              </a:rPr>
              <a:t>is appropriate in intent, but impractical. There are only five </a:t>
            </a:r>
            <a:r>
              <a:rPr lang="en-US" sz="3200" dirty="0" err="1">
                <a:latin typeface="Arial" panose="020B0604020202020204" pitchFamily="34" charset="0"/>
                <a:cs typeface="Arial" panose="020B0604020202020204" pitchFamily="34" charset="0"/>
              </a:rPr>
              <a:t>tribunallists</a:t>
            </a:r>
            <a:r>
              <a:rPr lang="en-US" sz="3200" dirty="0">
                <a:latin typeface="Arial" panose="020B0604020202020204" pitchFamily="34" charset="0"/>
                <a:cs typeface="Arial" panose="020B0604020202020204" pitchFamily="34" charset="0"/>
              </a:rPr>
              <a:t>, of whom only one is a lawyer, and the case load is likely to be insurmountable in any event. To then compel recusal and temporary substitution by the Minister “if it transpires that [a member] has…indirect personal interest” is inviting opportunistic frustration of process and burdening of the Minister. Strongly recommend that the whole process be amended to simply allow parties to approach the Magistrates or High Court in the ordinary course. </a:t>
            </a:r>
          </a:p>
        </p:txBody>
      </p:sp>
    </p:spTree>
    <p:extLst>
      <p:ext uri="{BB962C8B-B14F-4D97-AF65-F5344CB8AC3E}">
        <p14:creationId xmlns:p14="http://schemas.microsoft.com/office/powerpoint/2010/main" val="339119785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GB" sz="5400" dirty="0">
                <a:solidFill>
                  <a:schemeClr val="tx1"/>
                </a:solidFill>
                <a:latin typeface="Arial" panose="020B0604020202020204" pitchFamily="34" charset="0"/>
              </a:rPr>
              <a:t>Drafting considerations: Funding and financing</a:t>
            </a:r>
            <a:endParaRPr lang="en-US" sz="5400"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08509"/>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2" y="12476200"/>
            <a:ext cx="470000" cy="707886"/>
          </a:xfrm>
          <a:prstGeom prst="rect">
            <a:avLst/>
          </a:prstGeom>
        </p:spPr>
        <p:txBody>
          <a:bodyPr wrap="none">
            <a:spAutoFit/>
          </a:bodyPr>
          <a:lstStyle/>
          <a:p>
            <a:r>
              <a:rPr lang="en-US" sz="2000" dirty="0">
                <a:solidFill>
                  <a:srgbClr val="FFFFFF"/>
                </a:solidFill>
              </a:rPr>
              <a:t>32</a:t>
            </a:r>
          </a:p>
          <a:p>
            <a:endParaRPr lang="en-US" sz="2000" dirty="0">
              <a:solidFill>
                <a:srgbClr val="FFFFFF"/>
              </a:solidFill>
            </a:endParaRPr>
          </a:p>
        </p:txBody>
      </p:sp>
      <p:sp>
        <p:nvSpPr>
          <p:cNvPr id="8"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7BEDAB63-A13D-D143-A6B0-DB89F9D34FC6}"/>
              </a:ext>
            </a:extLst>
          </p:cNvPr>
          <p:cNvSpPr txBox="1"/>
          <p:nvPr/>
        </p:nvSpPr>
        <p:spPr>
          <a:xfrm>
            <a:off x="927882" y="2555685"/>
            <a:ext cx="17344719" cy="1141338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48(d): </a:t>
            </a:r>
            <a:r>
              <a:rPr lang="en-US" sz="3200" dirty="0">
                <a:latin typeface="Arial" panose="020B0604020202020204" pitchFamily="34" charset="0"/>
                <a:cs typeface="Arial" panose="020B0604020202020204" pitchFamily="34" charset="0"/>
              </a:rPr>
              <a:t>Whether or not money was “paid erroneously” is a question of law, which could only be determined by the judiciary; whether or not such money is capable of being refunded is a matter that the Bill leaves to the opinion of the Minister.  Since the Minister can only exercise that opinion in respect of a matter that requires a prior legal determination, it makes sense to leave the Minister’s discretion out of the section entirely. Paragraph (d) should be deleted; although the Fund may end up acquiring assets, especially money, it receives erroneously, this cannot be characterized as a “revenue source”.</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49(2): </a:t>
            </a:r>
            <a:r>
              <a:rPr lang="en-US" sz="3200" dirty="0">
                <a:latin typeface="Arial" panose="020B0604020202020204" pitchFamily="34" charset="0"/>
                <a:cs typeface="Arial" panose="020B0604020202020204" pitchFamily="34" charset="0"/>
              </a:rPr>
              <a:t>these provisions are the subject of tax policy and belong in a money bill</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49(2)(a)(ii): </a:t>
            </a:r>
            <a:r>
              <a:rPr lang="en-US" sz="3200" dirty="0">
                <a:latin typeface="Arial" panose="020B0604020202020204" pitchFamily="34" charset="0"/>
                <a:cs typeface="Arial" panose="020B0604020202020204" pitchFamily="34" charset="0"/>
              </a:rPr>
              <a:t>this statement is factually incorrect as no medical scheme tax credits are paid to medical schemes but rather impact the amount of personal income tax paid by individual medical scheme members</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55(1)(m)-(n): </a:t>
            </a:r>
            <a:r>
              <a:rPr lang="en-US" sz="3200" dirty="0">
                <a:latin typeface="Arial" panose="020B0604020202020204" pitchFamily="34" charset="0"/>
                <a:cs typeface="Arial" panose="020B0604020202020204" pitchFamily="34" charset="0"/>
              </a:rPr>
              <a:t>delegates regulation of the relationships between private and state healthcare provision and state and private health funding / insurance to the Minister. Matters that are so central to the constitutionality of the Bill and the feasibility of the UHC project should be contained explicitly in the Bill itself.</a:t>
            </a:r>
          </a:p>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Section 55(3)(b):  </a:t>
            </a:r>
            <a:r>
              <a:rPr lang="en-US" sz="3200" dirty="0">
                <a:latin typeface="Arial" panose="020B0604020202020204" pitchFamily="34" charset="0"/>
                <a:cs typeface="Arial" panose="020B0604020202020204" pitchFamily="34" charset="0"/>
              </a:rPr>
              <a:t>provides for a truncated pre-regulation public consultation process if the Minister deems it to be in the public interest.  The Minister is obliged first to consult with the Board.  Suggest that this consultation should be with the Stakeholder Advisory Committee as well as the Board.</a:t>
            </a:r>
          </a:p>
          <a:p>
            <a:pPr marL="457200" indent="-457200" algn="l">
              <a:spcBef>
                <a:spcPts val="60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lgn="l">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l">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9"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extLst>
              <a:ext uri="{FF2B5EF4-FFF2-40B4-BE49-F238E27FC236}">
                <a16:creationId xmlns:a16="http://schemas.microsoft.com/office/drawing/2014/main" id="{7E3BB5DB-A2AE-3644-90D3-BE5EE0E6A3F6}"/>
              </a:ext>
            </a:extLst>
          </p:cNvPr>
          <p:cNvSpPr txBox="1"/>
          <p:nvPr/>
        </p:nvSpPr>
        <p:spPr>
          <a:xfrm>
            <a:off x="942838" y="2130930"/>
            <a:ext cx="17344719"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endParaRPr lang="en-US"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830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11256" y="579582"/>
            <a:ext cx="16916526"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b="1" dirty="0">
                <a:solidFill>
                  <a:schemeClr val="tx1"/>
                </a:solidFill>
                <a:effectLst/>
                <a:latin typeface="Arial" panose="020B0604020202020204" pitchFamily="34" charset="0"/>
                <a:ea typeface="Calibri" panose="020F0502020204030204" pitchFamily="34" charset="0"/>
              </a:rPr>
              <a:t>Drafting considerations: Phased implementation</a:t>
            </a:r>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33</a:t>
            </a:r>
          </a:p>
        </p:txBody>
      </p:sp>
      <p:sp>
        <p:nvSpPr>
          <p:cNvPr id="10" name="Content Placeholder 2">
            <a:extLst>
              <a:ext uri="{FF2B5EF4-FFF2-40B4-BE49-F238E27FC236}">
                <a16:creationId xmlns:a16="http://schemas.microsoft.com/office/drawing/2014/main" id="{7DCF6EB5-76F1-4009-B274-77BD6B6B8A68}"/>
              </a:ext>
            </a:extLst>
          </p:cNvPr>
          <p:cNvSpPr txBox="1">
            <a:spLocks/>
          </p:cNvSpPr>
          <p:nvPr/>
        </p:nvSpPr>
        <p:spPr>
          <a:xfrm>
            <a:off x="2207075" y="1904999"/>
            <a:ext cx="8915400" cy="40178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ZA"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630A81-1E6D-49A0-8E8D-25E5307FEC09}"/>
              </a:ext>
            </a:extLst>
          </p:cNvPr>
          <p:cNvSpPr txBox="1"/>
          <p:nvPr/>
        </p:nvSpPr>
        <p:spPr>
          <a:xfrm>
            <a:off x="1011256" y="1655617"/>
            <a:ext cx="17177353" cy="105259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1" indent="-571500" algn="l">
              <a:spcAft>
                <a:spcPts val="600"/>
              </a:spcAft>
              <a:buFont typeface="Arial" panose="020B0604020202020204" pitchFamily="34" charset="0"/>
              <a:buChar char="•"/>
              <a:defRPr/>
            </a:pPr>
            <a:r>
              <a:rPr lang="en-GB" sz="3200" b="1" dirty="0">
                <a:latin typeface="Arial" panose="020B0604020202020204" pitchFamily="34" charset="0"/>
                <a:cs typeface="Arial" panose="020B0604020202020204" pitchFamily="34" charset="0"/>
              </a:rPr>
              <a:t>Section 57: </a:t>
            </a:r>
            <a:r>
              <a:rPr lang="en-GB" sz="3200" dirty="0">
                <a:latin typeface="Arial" panose="020B0604020202020204" pitchFamily="34" charset="0"/>
                <a:cs typeface="Arial" panose="020B0604020202020204" pitchFamily="34" charset="0"/>
              </a:rPr>
              <a:t>Implementation phases should not be defined based on fixed dates but should be clarified through objective milestones, such as:</a:t>
            </a:r>
            <a:endParaRPr lang="en-US" sz="3200" dirty="0">
              <a:latin typeface="Arial" panose="020B0604020202020204" pitchFamily="34" charset="0"/>
              <a:cs typeface="Arial" panose="020B0604020202020204" pitchFamily="34" charset="0"/>
            </a:endParaRPr>
          </a:p>
          <a:p>
            <a:pPr marL="1077913" lvl="1" indent="-407988" algn="l">
              <a:spcAft>
                <a:spcPts val="600"/>
              </a:spcAft>
              <a:buFont typeface="Wingdings" panose="05000000000000000000" pitchFamily="2" charset="2"/>
              <a:buChar char="Ø"/>
              <a:defRPr/>
            </a:pPr>
            <a:r>
              <a:rPr lang="en-GB" sz="3200" dirty="0">
                <a:latin typeface="Arial" panose="020B0604020202020204" pitchFamily="34" charset="0"/>
                <a:cs typeface="Arial" panose="020B0604020202020204" pitchFamily="34" charset="0"/>
              </a:rPr>
              <a:t>Expansion of priority services (towards the package of comprehensive health services)</a:t>
            </a:r>
            <a:endParaRPr lang="en-US" sz="3200" dirty="0">
              <a:latin typeface="Arial" panose="020B0604020202020204" pitchFamily="34" charset="0"/>
              <a:cs typeface="Arial" panose="020B0604020202020204" pitchFamily="34" charset="0"/>
            </a:endParaRPr>
          </a:p>
          <a:p>
            <a:pPr marL="1077913" lvl="1" indent="-407988" algn="l">
              <a:spcAft>
                <a:spcPts val="600"/>
              </a:spcAft>
              <a:buFont typeface="Wingdings" panose="05000000000000000000" pitchFamily="2" charset="2"/>
              <a:buChar char="Ø"/>
              <a:defRPr/>
            </a:pPr>
            <a:r>
              <a:rPr lang="en-GB" sz="3200" dirty="0">
                <a:latin typeface="Arial" panose="020B0604020202020204" pitchFamily="34" charset="0"/>
                <a:cs typeface="Arial" panose="020B0604020202020204" pitchFamily="34" charset="0"/>
              </a:rPr>
              <a:t>Population coverage</a:t>
            </a:r>
            <a:endParaRPr lang="en-US" sz="3200" dirty="0">
              <a:latin typeface="Arial" panose="020B0604020202020204" pitchFamily="34" charset="0"/>
              <a:cs typeface="Arial" panose="020B0604020202020204" pitchFamily="34" charset="0"/>
            </a:endParaRPr>
          </a:p>
          <a:p>
            <a:pPr marL="1077913" lvl="1" indent="-407988" algn="l">
              <a:spcAft>
                <a:spcPts val="600"/>
              </a:spcAft>
              <a:buFont typeface="Wingdings" panose="05000000000000000000" pitchFamily="2" charset="2"/>
              <a:buChar char="Ø"/>
              <a:defRPr/>
            </a:pPr>
            <a:r>
              <a:rPr lang="en-GB" sz="3200" dirty="0">
                <a:latin typeface="Arial" panose="020B0604020202020204" pitchFamily="34" charset="0"/>
                <a:cs typeface="Arial" panose="020B0604020202020204" pitchFamily="34" charset="0"/>
              </a:rPr>
              <a:t>Reduction in out-of-pocket expenditure</a:t>
            </a:r>
            <a:endParaRPr lang="en-US" sz="3200" dirty="0">
              <a:latin typeface="Arial" panose="020B0604020202020204" pitchFamily="34" charset="0"/>
              <a:cs typeface="Arial" panose="020B0604020202020204" pitchFamily="34" charset="0"/>
            </a:endParaRPr>
          </a:p>
          <a:p>
            <a:pPr marL="571500" lvl="1" indent="-571500"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Broadly these include the following possible steps:</a:t>
            </a:r>
          </a:p>
          <a:p>
            <a:pPr marL="1125538" lvl="1" indent="-455613"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Establishment of an institutional framework, including a governance framework</a:t>
            </a:r>
          </a:p>
          <a:p>
            <a:pPr marL="1125538" lvl="1" indent="-455613"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Defining initial benefits and an incremental approach (affected by affordability)</a:t>
            </a:r>
          </a:p>
          <a:p>
            <a:pPr marL="1125538" lvl="1" indent="-455613"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Information framework – records to facilitate delivery of care and monitoring</a:t>
            </a:r>
          </a:p>
          <a:p>
            <a:pPr marL="1125538" lvl="1" indent="-455613"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Accessible delivery – existence of resources accessible to the population, appropriate ratios</a:t>
            </a:r>
          </a:p>
          <a:p>
            <a:pPr marL="1125538" lvl="1" indent="-455613"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Effective delivery – people are able to access care when they need it</a:t>
            </a:r>
          </a:p>
          <a:p>
            <a:pPr marL="1125538" lvl="1" indent="-455613"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Outcome measures – quality and clinical effectiveness as well as preventative coverage</a:t>
            </a:r>
          </a:p>
          <a:p>
            <a:pPr marL="571500" lvl="1" indent="-571500" algn="l">
              <a:spcAft>
                <a:spcPts val="600"/>
              </a:spcAft>
              <a:buFont typeface="Arial" panose="020B0604020202020204" pitchFamily="34" charset="0"/>
              <a:buChar char="•"/>
              <a:defRPr/>
            </a:pPr>
            <a:r>
              <a:rPr lang="en-GB" sz="3200" dirty="0">
                <a:latin typeface="Arial" panose="020B0604020202020204" pitchFamily="34" charset="0"/>
                <a:cs typeface="Arial" panose="020B0604020202020204" pitchFamily="34" charset="0"/>
              </a:rPr>
              <a:t>We suggest that legislative reform should only be considered once the NHI fund is practically established </a:t>
            </a:r>
          </a:p>
          <a:p>
            <a:pPr marL="571500" lvl="1" indent="-571500" algn="l">
              <a:spcAft>
                <a:spcPts val="600"/>
              </a:spcAft>
              <a:buFont typeface="Arial" panose="020B0604020202020204" pitchFamily="34" charset="0"/>
              <a:buChar char="•"/>
              <a:defRPr/>
            </a:pPr>
            <a:r>
              <a:rPr lang="en-US" sz="3200" dirty="0">
                <a:latin typeface="Arial" panose="020B0604020202020204" pitchFamily="34" charset="0"/>
                <a:cs typeface="Arial" panose="020B0604020202020204" pitchFamily="34" charset="0"/>
              </a:rPr>
              <a:t>We recommend further engagement on appropriate metrics for transparent monitoring and reporting as part of implementation</a:t>
            </a:r>
          </a:p>
          <a:p>
            <a:pPr marL="571500" lvl="1" indent="-571500" algn="l">
              <a:spcAft>
                <a:spcPts val="600"/>
              </a:spcAft>
              <a:buFont typeface="Arial" panose="020B0604020202020204" pitchFamily="34" charset="0"/>
              <a:buChar char="•"/>
              <a:defRPr/>
            </a:pPr>
            <a:r>
              <a:rPr lang="en-GB" sz="3200" dirty="0">
                <a:solidFill>
                  <a:schemeClr val="tx1"/>
                </a:solidFill>
                <a:latin typeface="Arial" panose="020B0604020202020204" pitchFamily="34" charset="0"/>
                <a:cs typeface="Arial" panose="020B0604020202020204" pitchFamily="34" charset="0"/>
              </a:rPr>
              <a:t>Caution on liabilities being transferred to taxpayers during transition</a:t>
            </a:r>
            <a:endParaRPr lang="en-US" sz="3200" dirty="0">
              <a:solidFill>
                <a:schemeClr val="tx1"/>
              </a:solidFill>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35413957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1011255" y="579582"/>
            <a:ext cx="16694853" cy="7673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sz="5400" b="1" dirty="0">
                <a:solidFill>
                  <a:schemeClr val="tx1"/>
                </a:solidFill>
                <a:effectLst/>
                <a:latin typeface="Arial" panose="020B0604020202020204" pitchFamily="34" charset="0"/>
                <a:ea typeface="Calibri" panose="020F0502020204030204" pitchFamily="34" charset="0"/>
              </a:rPr>
              <a:t>Drafting considerations: Legislative amendments</a:t>
            </a:r>
            <a:endParaRPr dirty="0"/>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3" y="12476200"/>
            <a:ext cx="470000" cy="400110"/>
          </a:xfrm>
          <a:prstGeom prst="rect">
            <a:avLst/>
          </a:prstGeom>
        </p:spPr>
        <p:txBody>
          <a:bodyPr wrap="none">
            <a:spAutoFit/>
          </a:bodyPr>
          <a:lstStyle/>
          <a:p>
            <a:r>
              <a:rPr lang="en-US" sz="2000" dirty="0">
                <a:solidFill>
                  <a:srgbClr val="FFFFFF"/>
                </a:solidFill>
              </a:rPr>
              <a:t>34</a:t>
            </a:r>
          </a:p>
        </p:txBody>
      </p:sp>
      <p:sp>
        <p:nvSpPr>
          <p:cNvPr id="10" name="Content Placeholder 2">
            <a:extLst>
              <a:ext uri="{FF2B5EF4-FFF2-40B4-BE49-F238E27FC236}">
                <a16:creationId xmlns:a16="http://schemas.microsoft.com/office/drawing/2014/main" id="{7DCF6EB5-76F1-4009-B274-77BD6B6B8A68}"/>
              </a:ext>
            </a:extLst>
          </p:cNvPr>
          <p:cNvSpPr txBox="1">
            <a:spLocks/>
          </p:cNvSpPr>
          <p:nvPr/>
        </p:nvSpPr>
        <p:spPr>
          <a:xfrm>
            <a:off x="2207075" y="1904999"/>
            <a:ext cx="8915400" cy="40178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ZA"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630A81-1E6D-49A0-8E8D-25E5307FEC09}"/>
              </a:ext>
            </a:extLst>
          </p:cNvPr>
          <p:cNvSpPr txBox="1"/>
          <p:nvPr/>
        </p:nvSpPr>
        <p:spPr>
          <a:xfrm>
            <a:off x="1011256" y="2471163"/>
            <a:ext cx="17177353" cy="10064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spcBef>
                <a:spcPts val="600"/>
              </a:spcBef>
              <a:buFont typeface="Arial" panose="020B0604020202020204" pitchFamily="34" charset="0"/>
              <a:buChar char="•"/>
            </a:pPr>
            <a:r>
              <a:rPr lang="en-US" sz="3200" b="1" dirty="0">
                <a:latin typeface="Arial" panose="020B0604020202020204" pitchFamily="34" charset="0"/>
                <a:cs typeface="Arial" panose="020B0604020202020204" pitchFamily="34" charset="0"/>
              </a:rPr>
              <a:t>Repeal and amendment of related legislation included in the schedule</a:t>
            </a:r>
            <a:r>
              <a:rPr lang="en-US" sz="3200" dirty="0">
                <a:latin typeface="Arial" panose="020B0604020202020204" pitchFamily="34" charset="0"/>
                <a:cs typeface="Arial" panose="020B0604020202020204" pitchFamily="34" charset="0"/>
              </a:rPr>
              <a:t>: The Bill should not serve as an omnibus bill to compress the legislative process. There are too many contingencies that yet have to be worked through. Related legislation should be amended at the relevant stage of NHI implementation.</a:t>
            </a:r>
          </a:p>
          <a:p>
            <a:pPr marL="457200" indent="-457200" algn="l">
              <a:spcBef>
                <a:spcPts val="600"/>
              </a:spcBef>
              <a:buFont typeface="Arial" panose="020B0604020202020204" pitchFamily="34" charset="0"/>
              <a:buChar char="•"/>
            </a:pPr>
            <a:r>
              <a:rPr lang="en-US" sz="3200" dirty="0">
                <a:latin typeface="Arial" panose="020B0604020202020204" pitchFamily="34" charset="0"/>
                <a:cs typeface="Arial" panose="020B0604020202020204" pitchFamily="34" charset="0"/>
              </a:rPr>
              <a:t>The immediate effects of the proposed changes include</a:t>
            </a:r>
          </a:p>
          <a:p>
            <a:pPr marL="1773238" lvl="2" indent="-636588" algn="l" eaLnBrk="0">
              <a:spcBef>
                <a:spcPts val="600"/>
              </a:spcBef>
              <a:buFont typeface="Arial" panose="020B0604020202020204" pitchFamily="34" charset="0"/>
              <a:buChar char="•"/>
            </a:pPr>
            <a:r>
              <a:rPr lang="en-ZA" altLang="en-US" sz="3200" dirty="0">
                <a:latin typeface="Arial" panose="020B0604020202020204" pitchFamily="34" charset="0"/>
                <a:cs typeface="Arial" panose="020B0604020202020204" pitchFamily="34" charset="0"/>
              </a:rPr>
              <a:t>Coverage for advice and medication for pregnancy and terminations is no longer the business of a medical scheme under the MSA;</a:t>
            </a:r>
            <a:endParaRPr lang="en-US" altLang="en-US" sz="3200" dirty="0">
              <a:latin typeface="Arial" panose="020B0604020202020204" pitchFamily="34" charset="0"/>
              <a:cs typeface="Arial" panose="020B0604020202020204" pitchFamily="34" charset="0"/>
            </a:endParaRPr>
          </a:p>
          <a:p>
            <a:pPr marL="1773238" lvl="2" indent="-636588" algn="l" eaLnBrk="0">
              <a:spcBef>
                <a:spcPts val="600"/>
              </a:spcBef>
              <a:buFont typeface="Arial" panose="020B0604020202020204" pitchFamily="34" charset="0"/>
              <a:buChar char="•"/>
            </a:pPr>
            <a:r>
              <a:rPr lang="en-ZA" altLang="en-US" sz="3200" dirty="0">
                <a:latin typeface="Arial" panose="020B0604020202020204" pitchFamily="34" charset="0"/>
                <a:cs typeface="Arial" panose="020B0604020202020204" pitchFamily="34" charset="0"/>
              </a:rPr>
              <a:t>“compensation” as defined in COIDA will exclude ”medical aid or payment of the cost of such medical aid”;</a:t>
            </a:r>
            <a:endParaRPr lang="en-US" altLang="en-US" sz="3200" dirty="0">
              <a:latin typeface="Arial" panose="020B0604020202020204" pitchFamily="34" charset="0"/>
              <a:cs typeface="Arial" panose="020B0604020202020204" pitchFamily="34" charset="0"/>
            </a:endParaRPr>
          </a:p>
          <a:p>
            <a:pPr marL="1773238" lvl="2" indent="-636588" algn="l" eaLnBrk="0">
              <a:spcBef>
                <a:spcPts val="600"/>
              </a:spcBef>
              <a:buFont typeface="Arial" panose="020B0604020202020204" pitchFamily="34" charset="0"/>
              <a:buChar char="•"/>
            </a:pPr>
            <a:r>
              <a:rPr lang="en-ZA" altLang="en-US" sz="3200" dirty="0">
                <a:latin typeface="Arial" panose="020B0604020202020204" pitchFamily="34" charset="0"/>
                <a:cs typeface="Arial" panose="020B0604020202020204" pitchFamily="34" charset="0"/>
              </a:rPr>
              <a:t>The cost of a medical examination under ODMWA “shall be purchased and be paid for by the NHI Fund” (not the mine owner or DG as currently stipulated);</a:t>
            </a:r>
            <a:endParaRPr lang="en-US" altLang="en-US" sz="3200" dirty="0">
              <a:latin typeface="Arial" panose="020B0604020202020204" pitchFamily="34" charset="0"/>
              <a:cs typeface="Arial" panose="020B0604020202020204" pitchFamily="34" charset="0"/>
            </a:endParaRPr>
          </a:p>
          <a:p>
            <a:pPr marL="1773238" lvl="2" indent="-636588" algn="l" eaLnBrk="0">
              <a:spcBef>
                <a:spcPts val="600"/>
              </a:spcBef>
              <a:buFont typeface="Arial" panose="020B0604020202020204" pitchFamily="34" charset="0"/>
              <a:buChar char="•"/>
            </a:pPr>
            <a:r>
              <a:rPr lang="en-ZA" altLang="en-US" sz="3200" dirty="0">
                <a:latin typeface="Arial" panose="020B0604020202020204" pitchFamily="34" charset="0"/>
                <a:cs typeface="Arial" panose="020B0604020202020204" pitchFamily="34" charset="0"/>
              </a:rPr>
              <a:t>The RAF’s tariff structure will be replaced by “the reimbursement strategy for health care services contemplated in the NHI Act”.</a:t>
            </a:r>
          </a:p>
          <a:p>
            <a:pPr marL="1136650" lvl="2" algn="l" eaLnBrk="0">
              <a:spcBef>
                <a:spcPts val="600"/>
              </a:spcBef>
            </a:pPr>
            <a:endParaRPr lang="en-ZA" altLang="en-US" sz="3200" dirty="0">
              <a:latin typeface="Arial" panose="020B0604020202020204" pitchFamily="34" charset="0"/>
              <a:cs typeface="Arial" panose="020B0604020202020204" pitchFamily="34" charset="0"/>
            </a:endParaRPr>
          </a:p>
          <a:p>
            <a:pPr marL="471488" lvl="2" indent="-471488" algn="l" eaLnBrk="0">
              <a:spcBef>
                <a:spcPts val="600"/>
              </a:spcBef>
              <a:buFont typeface="Arial" panose="020B0604020202020204" pitchFamily="34" charset="0"/>
              <a:buChar char="•"/>
            </a:pPr>
            <a:r>
              <a:rPr lang="en-ZA" altLang="en-US" sz="3200" dirty="0">
                <a:latin typeface="Arial" panose="020B0604020202020204" pitchFamily="34" charset="0"/>
                <a:cs typeface="Arial" panose="020B0604020202020204" pitchFamily="34" charset="0"/>
              </a:rPr>
              <a:t>An appropriate incremental approach should involve assessment of experience and determining legislative amendments as required.</a:t>
            </a:r>
          </a:p>
          <a:p>
            <a:pPr marL="471488" lvl="2" indent="-471488" algn="l" eaLnBrk="0">
              <a:spcBef>
                <a:spcPts val="600"/>
              </a:spcBef>
              <a:buFont typeface="Arial" panose="020B0604020202020204" pitchFamily="34" charset="0"/>
              <a:buChar char="•"/>
            </a:pPr>
            <a:r>
              <a:rPr lang="en-ZA" sz="3200" dirty="0">
                <a:latin typeface="Arial" panose="020B0604020202020204" pitchFamily="34" charset="0"/>
                <a:cs typeface="Arial" panose="020B0604020202020204" pitchFamily="34" charset="0"/>
              </a:rPr>
              <a:t>The legislative changes should be revised and limited only to those required for the establishment of the NHI Fund.</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7291969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CONTENTS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941167"/>
            <a:ext cx="17344719" cy="268791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endParaRPr lang="en-US" sz="40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ZA" sz="32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03</a:t>
            </a:r>
          </a:p>
          <a:p>
            <a:endParaRPr lang="en-US" sz="2000" dirty="0">
              <a:solidFill>
                <a:srgbClr val="FFFFFF"/>
              </a:solidFill>
            </a:endParaRPr>
          </a:p>
        </p:txBody>
      </p:sp>
      <p:sp>
        <p:nvSpPr>
          <p:cNvPr id="9" name="TextBox 8">
            <a:extLst>
              <a:ext uri="{FF2B5EF4-FFF2-40B4-BE49-F238E27FC236}">
                <a16:creationId xmlns:a16="http://schemas.microsoft.com/office/drawing/2014/main" id="{D42602AD-D88F-4F3C-B3A7-D8BE3F212ED8}"/>
              </a:ext>
            </a:extLst>
          </p:cNvPr>
          <p:cNvSpPr txBox="1"/>
          <p:nvPr/>
        </p:nvSpPr>
        <p:spPr>
          <a:xfrm>
            <a:off x="957794" y="2422872"/>
            <a:ext cx="17823250" cy="8262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Introductory remarks –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Mr</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 Cas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Coovadia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 (CEO BUSA)</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endParaRPr>
          </a:p>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r>
              <a:rPr lang="en-US" sz="4000" kern="1200" dirty="0">
                <a:latin typeface="Arial" panose="020B0604020202020204" pitchFamily="34" charset="0"/>
                <a:ea typeface="+mn-ea"/>
                <a:cs typeface="Arial" panose="020B0604020202020204" pitchFamily="34" charset="0"/>
              </a:rPr>
              <a:t>R</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esearch</a:t>
            </a:r>
            <a:r>
              <a:rPr lang="en-US" sz="4000" kern="1200" dirty="0">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summary - Mr Stavros Nicolaou (BUSA Board)</a:t>
            </a:r>
          </a:p>
          <a:p>
            <a:pPr marL="571500" indent="-571500" algn="l" defTabSz="457200" hangingPunct="1">
              <a:lnSpc>
                <a:spcPct val="150000"/>
              </a:lnSpc>
              <a:spcBef>
                <a:spcPts val="1000"/>
              </a:spcBef>
              <a:buClr>
                <a:srgbClr val="A53010"/>
              </a:buClr>
              <a:buFont typeface="Arial" panose="020B0604020202020204" pitchFamily="34" charset="0"/>
              <a:buChar char="•"/>
              <a:defRPr/>
            </a:pPr>
            <a:r>
              <a:rPr lang="en-US" sz="4000" kern="1200" dirty="0">
                <a:latin typeface="Arial" panose="020B0604020202020204" pitchFamily="34" charset="0"/>
                <a:cs typeface="Arial" panose="020B0604020202020204" pitchFamily="34" charset="0"/>
              </a:rPr>
              <a:t>Main points of principle – Mr Stavros Nicolaou (BUSA Board)</a:t>
            </a:r>
          </a:p>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r>
              <a:rPr lang="en-US" sz="4000" kern="1200" dirty="0">
                <a:latin typeface="Arial" panose="020B0604020202020204" pitchFamily="34" charset="0"/>
                <a:ea typeface="+mn-ea"/>
                <a:cs typeface="Arial" panose="020B0604020202020204" pitchFamily="34" charset="0"/>
              </a:rPr>
              <a:t>What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Covid 19 has taught us – Dr Ayanda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Ntsaluba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 (BUSA Member)</a:t>
            </a:r>
          </a:p>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r>
              <a:rPr lang="en-US" sz="4000" kern="1200" dirty="0">
                <a:latin typeface="Arial" panose="020B0604020202020204" pitchFamily="34" charset="0"/>
                <a:ea typeface="+mn-ea"/>
                <a:cs typeface="Arial" panose="020B0604020202020204" pitchFamily="34" charset="0"/>
              </a:rPr>
              <a:t>Specific recommendations – </a:t>
            </a:r>
            <a:r>
              <a:rPr lang="en-US" sz="4000" kern="1200" dirty="0" err="1">
                <a:solidFill>
                  <a:schemeClr val="tx1"/>
                </a:solidFill>
                <a:latin typeface="Arial" panose="020B0604020202020204" pitchFamily="34" charset="0"/>
                <a:ea typeface="+mn-ea"/>
                <a:cs typeface="Arial" panose="020B0604020202020204" pitchFamily="34" charset="0"/>
              </a:rPr>
              <a:t>Mr</a:t>
            </a:r>
            <a:r>
              <a:rPr lang="en-US" sz="4000" kern="1200" dirty="0">
                <a:solidFill>
                  <a:schemeClr val="tx1"/>
                </a:solidFill>
                <a:latin typeface="Arial" panose="020B0604020202020204" pitchFamily="34" charset="0"/>
                <a:ea typeface="+mn-ea"/>
                <a:cs typeface="Arial" panose="020B0604020202020204" pitchFamily="34" charset="0"/>
              </a:rPr>
              <a:t> Stavros Nicolaou</a:t>
            </a:r>
          </a:p>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rPr>
              <a:t>Concluding remarks – </a:t>
            </a:r>
            <a:r>
              <a:rPr kumimoji="0" lang="en-US" sz="4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sym typeface="Helvetica Neue Medium"/>
              </a:rPr>
              <a:t>Mr</a:t>
            </a:r>
            <a:r>
              <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Helvetica Neue Medium"/>
              </a:rPr>
              <a:t> Martin Kingston</a:t>
            </a:r>
          </a:p>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r>
              <a:rPr lang="en-US" sz="4000" kern="1200" dirty="0">
                <a:latin typeface="Arial" panose="020B0604020202020204" pitchFamily="34" charset="0"/>
                <a:ea typeface="+mn-ea"/>
                <a:cs typeface="Arial" panose="020B0604020202020204" pitchFamily="34" charset="0"/>
              </a:rPr>
              <a:t>Annexure: </a:t>
            </a:r>
            <a:r>
              <a:rPr lang="en-US" sz="4000" kern="1200" dirty="0">
                <a:latin typeface="Arial" panose="020B0604020202020204" pitchFamily="34" charset="0"/>
                <a:cs typeface="Arial" panose="020B0604020202020204" pitchFamily="34" charset="0"/>
              </a:rPr>
              <a:t>Specific drafting recommendations for ease of reference</a:t>
            </a:r>
            <a:endParaRPr lang="en-US" sz="3200" kern="1200" dirty="0">
              <a:latin typeface="Arial" panose="020B0604020202020204" pitchFamily="34" charset="0"/>
              <a:cs typeface="Arial" panose="020B0604020202020204" pitchFamily="34" charset="0"/>
            </a:endParaRPr>
          </a:p>
          <a:p>
            <a:pPr marL="571500" marR="0" lvl="0" indent="-571500" algn="l" defTabSz="457200" rtl="0" eaLnBrk="1" fontAlgn="auto" latinLnBrk="0" hangingPunct="1">
              <a:lnSpc>
                <a:spcPct val="150000"/>
              </a:lnSpc>
              <a:spcBef>
                <a:spcPts val="1000"/>
              </a:spcBef>
              <a:spcAft>
                <a:spcPts val="0"/>
              </a:spcAft>
              <a:buClr>
                <a:srgbClr val="A53010"/>
              </a:buClr>
              <a:buSzTx/>
              <a:buFont typeface="Arial" panose="020B0604020202020204" pitchFamily="34" charset="0"/>
              <a:buChar char="•"/>
              <a:tabLst/>
              <a:defRPr/>
            </a:pP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Medium"/>
            </a:endParaRPr>
          </a:p>
        </p:txBody>
      </p:sp>
    </p:spTree>
    <p:extLst>
      <p:ext uri="{BB962C8B-B14F-4D97-AF65-F5344CB8AC3E}">
        <p14:creationId xmlns:p14="http://schemas.microsoft.com/office/powerpoint/2010/main" val="13822480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Introductory remarks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2092757"/>
            <a:ext cx="17344719" cy="100134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marL="571500" lvl="0" indent="-571500" algn="l">
              <a:lnSpc>
                <a:spcPct val="120000"/>
              </a:lnSpc>
              <a:buFont typeface="Arial" panose="020B0604020202020204" pitchFamily="34" charset="0"/>
              <a:buChar char="•"/>
            </a:pPr>
            <a:r>
              <a:rPr lang="en-US" sz="3600" dirty="0">
                <a:highlight>
                  <a:srgbClr val="FFFFFF"/>
                </a:highlight>
                <a:latin typeface="Arial" panose="020B0604020202020204" pitchFamily="34" charset="0"/>
                <a:cs typeface="Arial" panose="020B0604020202020204" pitchFamily="34" charset="0"/>
              </a:rPr>
              <a:t>BUSA supports Government’s policy objectives of </a:t>
            </a:r>
          </a:p>
          <a:p>
            <a:pPr marL="1143000" lvl="3" indent="-457200"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Progressive universalism to address inequality</a:t>
            </a:r>
          </a:p>
          <a:p>
            <a:pPr marL="1143000" lvl="3" indent="-457200"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Mandatory membership and prepayment for sustainability</a:t>
            </a:r>
          </a:p>
          <a:p>
            <a:pPr marL="1143000" lvl="3" indent="-457200"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Financial risk protection to ensure access to needed care</a:t>
            </a:r>
          </a:p>
          <a:p>
            <a:pPr marL="571500" lvl="0" indent="-571500"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BUSA </a:t>
            </a:r>
            <a:r>
              <a:rPr lang="en-US" sz="3600" dirty="0">
                <a:highlight>
                  <a:srgbClr val="FFFFFF"/>
                </a:highlight>
                <a:latin typeface="Arial" panose="020B0604020202020204" pitchFamily="34" charset="0"/>
                <a:cs typeface="Arial" panose="020B0604020202020204" pitchFamily="34" charset="0"/>
              </a:rPr>
              <a:t>supports the implementation of the NHI Fund and our inputs aim to highlight risks of execution, that may ultimately undermine these policy objectives </a:t>
            </a:r>
          </a:p>
          <a:p>
            <a:pPr marL="571500" lvl="0" indent="-571500"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Policy needs to be implemented in a way that is inclusive, affordable and sustainable</a:t>
            </a:r>
          </a:p>
          <a:p>
            <a:pPr marL="571500" lvl="0" indent="-571500"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BUSA believes that this should include:</a:t>
            </a:r>
          </a:p>
          <a:p>
            <a:pPr marL="1096963" lvl="0" indent="-411163"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 multi-funder dispensation</a:t>
            </a:r>
          </a:p>
          <a:p>
            <a:pPr marL="1096963" lvl="0" indent="-411163"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Access to a </a:t>
            </a:r>
            <a:r>
              <a:rPr lang="en-US" sz="3600" dirty="0">
                <a:highlight>
                  <a:srgbClr val="FFFFFF"/>
                </a:highlight>
                <a:latin typeface="Arial" panose="020B0604020202020204" pitchFamily="34" charset="0"/>
                <a:cs typeface="Arial" panose="020B0604020202020204" pitchFamily="34" charset="0"/>
              </a:rPr>
              <a:t>minimum package of healthcare services for all South Africans</a:t>
            </a:r>
          </a:p>
          <a:p>
            <a:pPr marL="1096963" lvl="0" indent="-411163"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Sharing the operational load of providing the care between the public and private </a:t>
            </a:r>
            <a:r>
              <a:rPr lang="en-US" sz="3600" dirty="0">
                <a:highlight>
                  <a:srgbClr val="FFFFFF"/>
                </a:highlight>
                <a:latin typeface="Arial" panose="020B0604020202020204" pitchFamily="34" charset="0"/>
                <a:cs typeface="Arial" panose="020B0604020202020204" pitchFamily="34" charset="0"/>
              </a:rPr>
              <a:t>health sector</a:t>
            </a:r>
          </a:p>
          <a:p>
            <a:pPr marL="1096963" lvl="0" indent="-411163" algn="l">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Phased implementation to avoid concentration of operational risk and unintended consequences</a:t>
            </a: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04</a:t>
            </a:r>
          </a:p>
          <a:p>
            <a:endParaRPr lang="en-US" sz="2000" dirty="0">
              <a:solidFill>
                <a:srgbClr val="FFFFFF"/>
              </a:solidFill>
            </a:endParaRPr>
          </a:p>
        </p:txBody>
      </p:sp>
    </p:spTree>
    <p:extLst>
      <p:ext uri="{BB962C8B-B14F-4D97-AF65-F5344CB8AC3E}">
        <p14:creationId xmlns:p14="http://schemas.microsoft.com/office/powerpoint/2010/main" val="14337988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57744" y="12476200"/>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rPr>
              <a:t>Introductory remarks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2363195"/>
            <a:ext cx="17344719" cy="997183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marL="571500" indent="-5715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As Business we recognize that the principles underpinning the proposed NHI give expression to the policy objective of equitable access to health care as a socioeconomic right under our Constitution. </a:t>
            </a:r>
          </a:p>
          <a:p>
            <a:pPr marL="571500" indent="-5715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We are mindful of the contribution of universal access to health care </a:t>
            </a:r>
            <a:r>
              <a:rPr lang="en-US" sz="3600" dirty="0">
                <a:highlight>
                  <a:srgbClr val="FFFFFF"/>
                </a:highlight>
                <a:latin typeface="Arial" panose="020B0604020202020204" pitchFamily="34" charset="0"/>
                <a:cs typeface="Arial" panose="020B0604020202020204" pitchFamily="34" charset="0"/>
              </a:rPr>
              <a:t>to fairness, human dignity and economic productivity. </a:t>
            </a:r>
          </a:p>
          <a:p>
            <a:pPr marL="571500" indent="-5715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This objective can be advanced in various ways, and involves health service delivery and standards of care, investment in infrastructure, human resource mobilization and financing arrangements, amongst others. </a:t>
            </a:r>
          </a:p>
          <a:p>
            <a:pPr marL="571500" indent="-571500" algn="l">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 founding assumption of our commitment to NHI is that society agrees to share the costs of providing universal access to necessary and appropriate health services, essential to the wellbeing and dignity of all. This forms part of our broader commitment to advancing comprehensive social protection. </a:t>
            </a: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05</a:t>
            </a:r>
          </a:p>
          <a:p>
            <a:endParaRPr lang="en-US" sz="2000" dirty="0">
              <a:solidFill>
                <a:srgbClr val="FFFFFF"/>
              </a:solidFill>
            </a:endParaRPr>
          </a:p>
        </p:txBody>
      </p:sp>
    </p:spTree>
    <p:extLst>
      <p:ext uri="{BB962C8B-B14F-4D97-AF65-F5344CB8AC3E}">
        <p14:creationId xmlns:p14="http://schemas.microsoft.com/office/powerpoint/2010/main" val="13936440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57794" y="787400"/>
            <a:ext cx="173314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highlight>
                  <a:srgbClr val="FFFFFF"/>
                </a:highlight>
              </a:rPr>
              <a:t>Introductory remarks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2370932"/>
            <a:ext cx="17344719" cy="997189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marL="571500" indent="-571500" algn="l">
              <a:lnSpc>
                <a:spcPct val="150000"/>
              </a:lnSpc>
              <a:buFont typeface="Arial" panose="020B0604020202020204" pitchFamily="34" charset="0"/>
              <a:buChar char="•"/>
            </a:pPr>
            <a:r>
              <a:rPr lang="en-ZA" sz="3600" dirty="0">
                <a:latin typeface="Arial" panose="020B0604020202020204" pitchFamily="34" charset="0"/>
                <a:cs typeface="Arial" panose="020B0604020202020204" pitchFamily="34" charset="0"/>
              </a:rPr>
              <a:t>South Africa has excellent medical and health science faculties in our universities, well-established hospitals and specialist practice in both the public and private sectors, pharmaceutical and other medical suppliers and distributors, and an extensive network of public clinics, GP practices and pharmacies for primary care delivery.</a:t>
            </a:r>
          </a:p>
          <a:p>
            <a:pPr marL="571500" indent="-571500" algn="l">
              <a:lnSpc>
                <a:spcPct val="150000"/>
              </a:lnSpc>
              <a:buFont typeface="Arial" panose="020B0604020202020204" pitchFamily="34" charset="0"/>
              <a:buChar char="•"/>
            </a:pPr>
            <a:r>
              <a:rPr lang="en-ZA" sz="3600" dirty="0">
                <a:latin typeface="Arial" panose="020B0604020202020204" pitchFamily="34" charset="0"/>
                <a:cs typeface="Arial" panose="020B0604020202020204" pitchFamily="34" charset="0"/>
              </a:rPr>
              <a:t>The objectives and progression of NHI will be best achieved if we adopt an inclusive approach to narrow the gaps between rural and urban areas and between public and private providers through the evolving roles of public health services, medical schemes, health administrators and private </a:t>
            </a:r>
            <a:r>
              <a:rPr lang="en-ZA" sz="3600" dirty="0">
                <a:highlight>
                  <a:srgbClr val="FFFFFF"/>
                </a:highlight>
                <a:latin typeface="Arial" panose="020B0604020202020204" pitchFamily="34" charset="0"/>
                <a:cs typeface="Arial" panose="020B0604020202020204" pitchFamily="34" charset="0"/>
              </a:rPr>
              <a:t>sector health </a:t>
            </a:r>
            <a:r>
              <a:rPr lang="en-ZA" sz="3600" dirty="0">
                <a:latin typeface="Arial" panose="020B0604020202020204" pitchFamily="34" charset="0"/>
                <a:cs typeface="Arial" panose="020B0604020202020204" pitchFamily="34" charset="0"/>
              </a:rPr>
              <a:t>service providers. </a:t>
            </a:r>
          </a:p>
          <a:p>
            <a:pPr marL="571500" indent="-571500" algn="l">
              <a:lnSpc>
                <a:spcPct val="150000"/>
              </a:lnSpc>
              <a:buFont typeface="Arial" panose="020B0604020202020204" pitchFamily="34" charset="0"/>
              <a:buChar char="•"/>
            </a:pPr>
            <a:r>
              <a:rPr lang="en-ZA" sz="3600" dirty="0">
                <a:highlight>
                  <a:srgbClr val="FFFFFF"/>
                </a:highlight>
                <a:latin typeface="Arial" panose="020B0604020202020204" pitchFamily="34" charset="0"/>
                <a:cs typeface="Arial" panose="020B0604020202020204" pitchFamily="34" charset="0"/>
              </a:rPr>
              <a:t>This requires an inclusive and collaborative approach, drawing on our country’s collective skills and resources.</a:t>
            </a: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06</a:t>
            </a:r>
          </a:p>
          <a:p>
            <a:endParaRPr lang="en-US" sz="2000" dirty="0">
              <a:solidFill>
                <a:srgbClr val="FFFFFF"/>
              </a:solidFill>
            </a:endParaRPr>
          </a:p>
        </p:txBody>
      </p:sp>
    </p:spTree>
    <p:extLst>
      <p:ext uri="{BB962C8B-B14F-4D97-AF65-F5344CB8AC3E}">
        <p14:creationId xmlns:p14="http://schemas.microsoft.com/office/powerpoint/2010/main" val="20921720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71103" y="937106"/>
            <a:ext cx="173314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r>
              <a:rPr lang="en-US" dirty="0">
                <a:solidFill>
                  <a:schemeClr val="tx1"/>
                </a:solidFill>
                <a:highlight>
                  <a:srgbClr val="FFFFFF"/>
                </a:highlight>
              </a:rPr>
              <a:t>Introductory remarks</a:t>
            </a: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957794" y="1778362"/>
            <a:ext cx="17344719" cy="116338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marL="571500" indent="-571500" algn="l">
              <a:lnSpc>
                <a:spcPct val="150000"/>
              </a:lnSpc>
              <a:buFont typeface="Arial" panose="020B0604020202020204" pitchFamily="34" charset="0"/>
              <a:buChar char="•"/>
            </a:pPr>
            <a:r>
              <a:rPr lang="en-ZA" sz="3600" dirty="0">
                <a:highlight>
                  <a:srgbClr val="FFFFFF"/>
                </a:highlight>
                <a:latin typeface="Arial" panose="020B0604020202020204" pitchFamily="34" charset="0"/>
                <a:cs typeface="Arial" panose="020B0604020202020204" pitchFamily="34" charset="0"/>
              </a:rPr>
              <a:t>The lack of an accompanying paper from National Treasury on the fiscal implications as well as the associated Money Bill is a cause of serious concern.</a:t>
            </a:r>
          </a:p>
          <a:p>
            <a:pPr marL="571500" indent="-571500" algn="l">
              <a:lnSpc>
                <a:spcPct val="150000"/>
              </a:lnSpc>
              <a:buFont typeface="Arial" panose="020B0604020202020204" pitchFamily="34" charset="0"/>
              <a:buChar char="•"/>
            </a:pPr>
            <a:r>
              <a:rPr lang="en-ZA" sz="3600" dirty="0">
                <a:highlight>
                  <a:srgbClr val="FFFFFF"/>
                </a:highlight>
                <a:latin typeface="Arial" panose="020B0604020202020204" pitchFamily="34" charset="0"/>
                <a:cs typeface="Arial" panose="020B0604020202020204" pitchFamily="34" charset="0"/>
              </a:rPr>
              <a:t>In adopting NHI as the organizing framework for financing health care, we believe that South Africa has the opportunity to incorporate its entire health infrastructure and build on the strengths, assets and capabilities of both the public and private sectors. </a:t>
            </a:r>
          </a:p>
          <a:p>
            <a:pPr marL="571500" indent="-571500" algn="l">
              <a:lnSpc>
                <a:spcPct val="150000"/>
              </a:lnSpc>
              <a:buFont typeface="Arial" panose="020B0604020202020204" pitchFamily="34" charset="0"/>
              <a:buChar char="•"/>
            </a:pPr>
            <a:r>
              <a:rPr lang="en-ZA" sz="3600" dirty="0">
                <a:highlight>
                  <a:srgbClr val="FFFFFF"/>
                </a:highlight>
                <a:latin typeface="Arial" panose="020B0604020202020204" pitchFamily="34" charset="0"/>
                <a:cs typeface="Arial" panose="020B0604020202020204" pitchFamily="34" charset="0"/>
              </a:rPr>
              <a:t>Government has also not yet responded to the recommendations of the Health Market Inquiry (HMI), regarding the proposed operational reforms which were developed through an extensive and robust process and have the potential to enhance efficiencies with immediate benefits in healthcare funding and delivery.</a:t>
            </a:r>
          </a:p>
          <a:p>
            <a:pPr marL="571500" indent="-571500" algn="l">
              <a:lnSpc>
                <a:spcPct val="150000"/>
              </a:lnSpc>
              <a:buFont typeface="Arial" panose="020B0604020202020204" pitchFamily="34" charset="0"/>
              <a:buChar char="•"/>
            </a:pPr>
            <a:r>
              <a:rPr lang="en-ZA" sz="3600" dirty="0">
                <a:highlight>
                  <a:srgbClr val="FFFFFF"/>
                </a:highlight>
                <a:latin typeface="Arial" panose="020B0604020202020204" pitchFamily="34" charset="0"/>
                <a:cs typeface="Arial" panose="020B0604020202020204" pitchFamily="34" charset="0"/>
              </a:rPr>
              <a:t>We support the NHI Bill in principle, however we have identified certain serious concerns and risks that may potentially impede successful implementation and achievement of Government’s health policy objectives. We submit several constructive drafting considerations in this regard, for the Committee’s review</a:t>
            </a: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07</a:t>
            </a:r>
          </a:p>
          <a:p>
            <a:endParaRPr lang="en-US" sz="2000" dirty="0">
              <a:solidFill>
                <a:srgbClr val="FFFFFF"/>
              </a:solidFill>
            </a:endParaRPr>
          </a:p>
        </p:txBody>
      </p:sp>
    </p:spTree>
    <p:extLst>
      <p:ext uri="{BB962C8B-B14F-4D97-AF65-F5344CB8AC3E}">
        <p14:creationId xmlns:p14="http://schemas.microsoft.com/office/powerpoint/2010/main" val="21509482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tretch>
            <a:fillRect/>
          </a:stretch>
        </p:blipFill>
        <p:spPr>
          <a:xfrm>
            <a:off x="18796000" y="0"/>
            <a:ext cx="5588000" cy="13716000"/>
          </a:xfrm>
          <a:prstGeom prst="rect">
            <a:avLst/>
          </a:prstGeom>
          <a:ln w="12700">
            <a:miter lim="400000"/>
          </a:ln>
        </p:spPr>
      </p:pic>
      <p:sp>
        <p:nvSpPr>
          <p:cNvPr id="242" name="Square"/>
          <p:cNvSpPr/>
          <p:nvPr/>
        </p:nvSpPr>
        <p:spPr>
          <a:xfrm>
            <a:off x="22872700" y="12426042"/>
            <a:ext cx="508000" cy="508000"/>
          </a:xfrm>
          <a:prstGeom prst="rect">
            <a:avLst/>
          </a:prstGeom>
          <a:ln w="25400">
            <a:solidFill>
              <a:srgbClr val="FFFFFF"/>
            </a:solidFill>
            <a:miter lim="400000"/>
          </a:ln>
        </p:spPr>
        <p:txBody>
          <a:bodyPr lIns="0" tIns="0" rIns="0" bIns="0" anchor="ctr"/>
          <a:lstStyle/>
          <a:p>
            <a:pPr>
              <a:defRPr sz="1800">
                <a:solidFill>
                  <a:srgbClr val="1B6775"/>
                </a:solidFill>
                <a:latin typeface="Arial"/>
                <a:ea typeface="Arial"/>
                <a:cs typeface="Arial"/>
                <a:sym typeface="Arial"/>
              </a:defRPr>
            </a:pPr>
            <a:endParaRPr/>
          </a:p>
        </p:txBody>
      </p:sp>
      <p:sp>
        <p:nvSpPr>
          <p:cNvPr id="243" name="HEADING GOES HERE"/>
          <p:cNvSpPr txBox="1"/>
          <p:nvPr/>
        </p:nvSpPr>
        <p:spPr>
          <a:xfrm>
            <a:off x="957794" y="952496"/>
            <a:ext cx="17331410"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457200">
              <a:lnSpc>
                <a:spcPct val="80000"/>
              </a:lnSpc>
              <a:defRPr sz="6000" b="1">
                <a:solidFill>
                  <a:srgbClr val="1E7A88"/>
                </a:solidFill>
                <a:latin typeface="Arial"/>
                <a:ea typeface="Arial"/>
                <a:cs typeface="Arial"/>
                <a:sym typeface="Arial"/>
              </a:defRPr>
            </a:lvl1pPr>
          </a:lstStyle>
          <a:p>
            <a:endParaRPr lang="en-US" dirty="0">
              <a:solidFill>
                <a:schemeClr val="tx1"/>
              </a:solidFill>
            </a:endParaRPr>
          </a:p>
        </p:txBody>
      </p:sp>
      <p:sp>
        <p:nvSpPr>
          <p:cNvPr id="244" name="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638817" y="5278080"/>
            <a:ext cx="17344719"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r>
              <a:rPr lang="en-US" sz="9600" dirty="0">
                <a:latin typeface="Arial" panose="020B0604020202020204" pitchFamily="34" charset="0"/>
                <a:cs typeface="Arial" panose="020B0604020202020204" pitchFamily="34" charset="0"/>
              </a:rPr>
              <a:t>Stavros Nicolaou</a:t>
            </a:r>
            <a:endParaRPr lang="en-ZA" sz="9600" dirty="0">
              <a:latin typeface="Arial" panose="020B0604020202020204" pitchFamily="34" charset="0"/>
              <a:cs typeface="Arial" panose="020B0604020202020204" pitchFamily="34" charset="0"/>
            </a:endParaRPr>
          </a:p>
        </p:txBody>
      </p:sp>
      <p:pic>
        <p:nvPicPr>
          <p:cNvPr id="245" name="Image" descr="Image"/>
          <p:cNvPicPr>
            <a:picLocks noChangeAspect="1"/>
          </p:cNvPicPr>
          <p:nvPr/>
        </p:nvPicPr>
        <p:blipFill>
          <a:blip r:embed="rId3"/>
          <a:stretch>
            <a:fillRect/>
          </a:stretch>
        </p:blipFill>
        <p:spPr>
          <a:xfrm>
            <a:off x="1011256" y="12420600"/>
            <a:ext cx="1381088" cy="508000"/>
          </a:xfrm>
          <a:prstGeom prst="rect">
            <a:avLst/>
          </a:prstGeom>
          <a:ln w="12700">
            <a:miter lim="400000"/>
          </a:ln>
        </p:spPr>
      </p:pic>
      <p:sp>
        <p:nvSpPr>
          <p:cNvPr id="7" name="Rectangle 6"/>
          <p:cNvSpPr/>
          <p:nvPr/>
        </p:nvSpPr>
        <p:spPr>
          <a:xfrm>
            <a:off x="22895744" y="12476200"/>
            <a:ext cx="470000" cy="707886"/>
          </a:xfrm>
          <a:prstGeom prst="rect">
            <a:avLst/>
          </a:prstGeom>
        </p:spPr>
        <p:txBody>
          <a:bodyPr wrap="none">
            <a:spAutoFit/>
          </a:bodyPr>
          <a:lstStyle/>
          <a:p>
            <a:r>
              <a:rPr lang="en-US" sz="2000" dirty="0">
                <a:solidFill>
                  <a:srgbClr val="FFFFFF"/>
                </a:solidFill>
              </a:rPr>
              <a:t>08</a:t>
            </a:r>
          </a:p>
          <a:p>
            <a:endParaRPr lang="en-US" sz="2000" dirty="0">
              <a:solidFill>
                <a:srgbClr val="FFFFFF"/>
              </a:solidFill>
            </a:endParaRPr>
          </a:p>
        </p:txBody>
      </p:sp>
    </p:spTree>
    <p:extLst>
      <p:ext uri="{BB962C8B-B14F-4D97-AF65-F5344CB8AC3E}">
        <p14:creationId xmlns:p14="http://schemas.microsoft.com/office/powerpoint/2010/main" val="46737156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4B66B-F799-4B42-A968-9D7AA3CDFC47}">
  <ds:schemaRefs>
    <ds:schemaRef ds:uri="http://schemas.microsoft.com/sharepoint/v3/contenttype/forms"/>
  </ds:schemaRefs>
</ds:datastoreItem>
</file>

<file path=customXml/itemProps2.xml><?xml version="1.0" encoding="utf-8"?>
<ds:datastoreItem xmlns:ds="http://schemas.openxmlformats.org/officeDocument/2006/customXml" ds:itemID="{F23463B9-799B-4DD6-BFB8-BF9E237ED950}">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FB2A65-84FD-4DBC-8F0A-AD5D4405212B}">
  <ds:schemaRefs>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TotalTime>
  <Words>4374</Words>
  <Application>Microsoft Office PowerPoint</Application>
  <PresentationFormat>Custom</PresentationFormat>
  <Paragraphs>295</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Helvetica</vt:lpstr>
      <vt:lpstr>Helvetica Neue</vt:lpstr>
      <vt:lpstr>Helvetica Neue Light</vt:lpstr>
      <vt:lpstr>Helvetica Neue Medium</vt:lpstr>
      <vt:lpstr>Wingdings</vt:lpstr>
      <vt:lpstr>Wingdings 3</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Sino Moabalobelo</dc:creator>
  <cp:lastModifiedBy>Vuyokazi Majalamba</cp:lastModifiedBy>
  <cp:revision>300</cp:revision>
  <cp:lastPrinted>2021-04-12T08:29:34Z</cp:lastPrinted>
  <dcterms:modified xsi:type="dcterms:W3CDTF">2021-06-28T14:43:37Z</dcterms:modified>
</cp:coreProperties>
</file>