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0" r:id="rId4"/>
    <p:sldId id="264" r:id="rId5"/>
    <p:sldId id="261" r:id="rId6"/>
    <p:sldId id="263" r:id="rId7"/>
    <p:sldId id="1247" r:id="rId8"/>
    <p:sldId id="269" r:id="rId9"/>
    <p:sldId id="794" r:id="rId10"/>
    <p:sldId id="258" r:id="rId11"/>
    <p:sldId id="292" r:id="rId12"/>
    <p:sldId id="702" r:id="rId13"/>
    <p:sldId id="703" r:id="rId14"/>
    <p:sldId id="1246" r:id="rId15"/>
    <p:sldId id="740" r:id="rId16"/>
    <p:sldId id="711" r:id="rId17"/>
    <p:sldId id="795" r:id="rId18"/>
    <p:sldId id="784" r:id="rId19"/>
    <p:sldId id="533" r:id="rId20"/>
    <p:sldId id="549" r:id="rId21"/>
    <p:sldId id="283" r:id="rId22"/>
    <p:sldId id="548" r:id="rId23"/>
    <p:sldId id="691" r:id="rId24"/>
    <p:sldId id="785" r:id="rId25"/>
    <p:sldId id="715" r:id="rId26"/>
    <p:sldId id="1248" r:id="rId27"/>
    <p:sldId id="771" r:id="rId28"/>
    <p:sldId id="779" r:id="rId29"/>
    <p:sldId id="751" r:id="rId30"/>
    <p:sldId id="720" r:id="rId31"/>
    <p:sldId id="789" r:id="rId32"/>
    <p:sldId id="782" r:id="rId33"/>
    <p:sldId id="728" r:id="rId34"/>
    <p:sldId id="716" r:id="rId35"/>
    <p:sldId id="783" r:id="rId36"/>
    <p:sldId id="403" r:id="rId37"/>
    <p:sldId id="760" r:id="rId38"/>
    <p:sldId id="282" r:id="rId39"/>
    <p:sldId id="1256" r:id="rId40"/>
    <p:sldId id="1254" r:id="rId41"/>
    <p:sldId id="281" r:id="rId42"/>
    <p:sldId id="311" r:id="rId43"/>
    <p:sldId id="1258" r:id="rId44"/>
    <p:sldId id="1253" r:id="rId45"/>
    <p:sldId id="1260" r:id="rId46"/>
    <p:sldId id="312" r:id="rId47"/>
    <p:sldId id="125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/>
    <p:restoredTop sz="94710"/>
  </p:normalViewPr>
  <p:slideViewPr>
    <p:cSldViewPr snapToGrid="0" snapToObjects="1">
      <p:cViewPr varScale="1">
        <p:scale>
          <a:sx n="69" d="100"/>
          <a:sy n="69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pmp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711-4F9B-BF8A-F257AC829D8F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F711-4F9B-BF8A-F257AC829D8F}"/>
              </c:ext>
            </c:extLst>
          </c:dPt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Western Cape</c:v>
                </c:pt>
                <c:pt idx="1">
                  <c:v>Northern Cape</c:v>
                </c:pt>
                <c:pt idx="2">
                  <c:v>North West</c:v>
                </c:pt>
                <c:pt idx="3">
                  <c:v>Mpumalanga</c:v>
                </c:pt>
                <c:pt idx="4">
                  <c:v>Limpopo</c:v>
                </c:pt>
                <c:pt idx="5">
                  <c:v>KwaZulu-Natal</c:v>
                </c:pt>
                <c:pt idx="6">
                  <c:v>Gauteng </c:v>
                </c:pt>
                <c:pt idx="7">
                  <c:v>Free State</c:v>
                </c:pt>
                <c:pt idx="8">
                  <c:v>Eastern Cape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334</c:v>
                </c:pt>
                <c:pt idx="1">
                  <c:v>122</c:v>
                </c:pt>
                <c:pt idx="2">
                  <c:v>104</c:v>
                </c:pt>
                <c:pt idx="3">
                  <c:v>60</c:v>
                </c:pt>
                <c:pt idx="4">
                  <c:v>69</c:v>
                </c:pt>
                <c:pt idx="5">
                  <c:v>184</c:v>
                </c:pt>
                <c:pt idx="6">
                  <c:v>248</c:v>
                </c:pt>
                <c:pt idx="7">
                  <c:v>190</c:v>
                </c:pt>
                <c:pt idx="8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11-4F9B-BF8A-F257AC829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425920"/>
        <c:axId val="42341120"/>
      </c:barChart>
      <c:catAx>
        <c:axId val="414259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2341120"/>
        <c:crosses val="autoZero"/>
        <c:auto val="1"/>
        <c:lblAlgn val="ctr"/>
        <c:lblOffset val="100"/>
        <c:noMultiLvlLbl val="0"/>
      </c:catAx>
      <c:valAx>
        <c:axId val="42341120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414259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328480863237416"/>
          <c:y val="0"/>
          <c:w val="0.67278742532880964"/>
          <c:h val="0.823970811522031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pmp</c:v>
                </c:pt>
              </c:strCache>
            </c:strRef>
          </c:tx>
          <c:spPr>
            <a:solidFill>
              <a:srgbClr val="578AB7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836A-42E2-B104-81C48B0F1909}"/>
              </c:ext>
            </c:extLst>
          </c:dPt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Indian/Asian</c:v>
                </c:pt>
                <c:pt idx="2">
                  <c:v>Mixed ancestry</c:v>
                </c:pt>
                <c:pt idx="3">
                  <c:v>Black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423</c:v>
                </c:pt>
                <c:pt idx="1">
                  <c:v>906</c:v>
                </c:pt>
                <c:pt idx="2">
                  <c:v>351</c:v>
                </c:pt>
                <c:pt idx="3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A-42E2-B104-81C48B0F1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958336"/>
        <c:axId val="74959872"/>
      </c:barChart>
      <c:catAx>
        <c:axId val="74958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crossAx val="74959872"/>
        <c:crosses val="autoZero"/>
        <c:auto val="1"/>
        <c:lblAlgn val="ctr"/>
        <c:lblOffset val="100"/>
        <c:noMultiLvlLbl val="0"/>
      </c:catAx>
      <c:valAx>
        <c:axId val="74959872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7495833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65E-2"/>
          <c:y val="4.8211222028584085E-2"/>
          <c:w val="0.73972154548965474"/>
          <c:h val="0.9174136026816195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578AB7"/>
              </a:solidFill>
            </c:spPr>
            <c:extLst>
              <c:ext xmlns:c16="http://schemas.microsoft.com/office/drawing/2014/chart" uri="{C3380CC4-5D6E-409C-BE32-E72D297353CC}">
                <c16:uniqueId val="{00000001-F9F5-4489-ABCF-C43B39D67BE5}"/>
              </c:ext>
            </c:extLst>
          </c:dPt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89.0%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F5-4489-ABCF-C43B39D67BE5}"/>
                </c:ext>
              </c:extLst>
            </c:dLbl>
            <c:dLbl>
              <c:idx val="1"/>
              <c:layout>
                <c:manualLayout>
                  <c:x val="-4.215603028234962E-2"/>
                  <c:y val="-2.340324293376608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F5-4489-ABCF-C43B39D67BE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Negative (7967)</c:v>
                </c:pt>
                <c:pt idx="1">
                  <c:v>Positive (981)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7967</c:v>
                </c:pt>
                <c:pt idx="1">
                  <c:v>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F5-4489-ABCF-C43B39D67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331680160935335"/>
          <c:y val="2.480967154802409E-2"/>
          <c:w val="0.34668302668599377"/>
          <c:h val="0.1704498637333390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E59D4-95E8-0C47-9CD7-6A73C0A39E6B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CEAB2-078D-8947-8EC8-902E4128D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2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CEAB2-078D-8947-8EC8-902E4128D3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24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7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GN</a:t>
            </a:r>
            <a:r>
              <a:rPr lang="en-ZA" baseline="0" dirty="0"/>
              <a:t> = 3235</a:t>
            </a:r>
          </a:p>
          <a:p>
            <a:r>
              <a:rPr lang="en-ZA" baseline="0" dirty="0"/>
              <a:t>HT = 3104</a:t>
            </a:r>
          </a:p>
          <a:p>
            <a:r>
              <a:rPr lang="en-ZA" baseline="0" dirty="0"/>
              <a:t>DM = 1273</a:t>
            </a:r>
          </a:p>
          <a:p>
            <a:r>
              <a:rPr lang="en-ZA" baseline="0" dirty="0"/>
              <a:t>CYSTIC = 282</a:t>
            </a:r>
          </a:p>
          <a:p>
            <a:r>
              <a:rPr lang="en-ZA" baseline="0" dirty="0"/>
              <a:t>UNKNOWN = 1228</a:t>
            </a:r>
          </a:p>
          <a:p>
            <a:r>
              <a:rPr lang="en-ZA" baseline="0" dirty="0"/>
              <a:t>OTHER = 331</a:t>
            </a:r>
          </a:p>
          <a:p>
            <a:r>
              <a:rPr lang="en-ZA" baseline="0"/>
              <a:t>Genitourinary causes = 138</a:t>
            </a:r>
            <a:endParaRPr lang="en-ZA" baseline="0" dirty="0"/>
          </a:p>
          <a:p>
            <a:r>
              <a:rPr lang="en-ZA" baseline="0" dirty="0"/>
              <a:t>Total = 9591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6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0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90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8B654-08C2-4372-89AB-662C07EB8A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2C158-1A96-4715-BDF8-31A7926019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1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5D1AA-2483-4182-9B68-FD4B0F0323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148A9-B256-47F2-8547-317E8DDA68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2950"/>
            <a:ext cx="6604000" cy="37147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1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Figure 1. Provinces and major cities of South Africa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41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Figure 1. Provinces and major cities of South Africa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5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46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9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37CA5-3062-4D59-8102-6EF4ED1D701C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4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776B-6F1C-1546-A8FE-266D36FA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56EF9-186C-CB4E-B1CD-293CE3C4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8E1B8-14DE-E44C-ACD8-C99B394C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7AEB0-1F3D-B54E-8F5C-893A34B1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C8D8-62F5-B048-8CA3-55357D1C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B1BF-DA7E-8842-90BB-A287117A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5FA6A-8FAA-7E44-81C1-490B24BDA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53C37-6FD4-9444-B349-CD653978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4F909-2D74-024E-9D89-CEE92058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EDCE6-C66C-AC4E-A1C2-8924B823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28642-539F-F948-A521-B9E2806BB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EA12D-FBC6-0147-924D-C213644AD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689A-ED94-8E45-A329-6EC908E9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3A61-4716-3849-A7AB-1A43CA52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F7002-59DB-E447-B6FB-36C3D596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8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9" y="274638"/>
            <a:ext cx="10977033" cy="13322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5368" y="6400800"/>
            <a:ext cx="340497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USRDS 2012 ADR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907737" y="5946778"/>
            <a:ext cx="2547665" cy="453381"/>
          </a:xfrm>
          <a:prstGeom prst="rect">
            <a:avLst/>
          </a:prstGeom>
        </p:spPr>
        <p:txBody>
          <a:bodyPr lIns="0" tIns="0" bIns="0"/>
          <a:lstStyle>
            <a:lvl1pPr>
              <a:buNone/>
              <a:defRPr lang="en-US" sz="900" b="1" kern="1200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9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4827-37DC-E349-9098-47C5455C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1C114-3FE2-0F41-B7F3-13043637D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0BC2B-CBB6-B147-83A3-31896A43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15F5D-0B8C-634F-81BA-B04D307C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23BC5-4278-7649-B6E0-EAC20FA3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107C2-EA22-6C4E-BA37-9B243BCD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A8707-7CA1-F543-BEA7-F2169AE8B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2EB40-8252-6A44-94CF-9F7CC6AD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BE55B-B612-F846-BE10-6F92AA29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28DF2-3E84-D340-8FCA-2F43B75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DBD9-FFDB-0946-AF26-8F58CF40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FA21C-1493-874F-971D-DA6DD01E0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55B95-3785-5E44-B971-4ABAA363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410C5-E8B6-E043-ABD6-3EBE9715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2C2B9-6788-2945-BA3C-327C9FE7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F8AC4-4941-D04A-B90B-50D0BFC0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4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80A3-B87F-984A-8F9A-980CBB65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32F07-5125-9248-9EC7-DE67CB7E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8E6D-CB37-B74C-912C-175D8652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018E6-B20F-544C-9951-5D9752D3B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17A2C-B932-D640-84D5-C6816131F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85CCA-136B-DC4F-A12C-ABBC2384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AC999-5DCE-B747-96D8-5133477B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9C60F-C740-1A40-AF0B-EE200AA0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56FA-3BD4-2943-9CAA-6D0C92B6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A3DE3-2305-344A-8164-D5BEAB09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404D8-5085-8842-ABED-65816AC6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DD36A-C8FC-F64D-B366-27C66AB7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4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372EC-08BA-F946-9396-82E806FE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2681F-5D14-5848-8912-11E7C23D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B7BB-133C-004A-A0AB-AD34AA9B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2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F24FE-E2DD-764F-AA85-11A3A14A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77797-105E-AB40-87F4-DBEF12F02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C1272-0063-1547-8BC3-59CB37E51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4FCE7-CE74-A24F-91F7-905FA0E2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CA209-FE43-F94C-897C-A8B2540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E624C-6903-3F4C-9341-CA349DE8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8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B08B-098E-EC47-82C3-ED1F7821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76F74-1034-0A41-BEF0-DB0795DFE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AE692-576B-3E49-A353-D1DC3427F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763EA-A6B1-7B40-9EEF-AD036329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E93DA-40F3-D44C-B16B-1C59D559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A5A8-6131-0048-B004-896CC47F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2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41147-E234-8A42-AA37-FDCB1B98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60B78-D023-5B41-A58B-C84396ED3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E853E-20DE-7D46-AA9E-EA4DCBFC1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66D47-1D49-4B4E-AF2E-16F7E5133FFD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EEDD5-C784-9343-B1EE-A346E82DE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3BE25-0517-3C4B-BE9D-27BD89AB0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3EF5-5519-6A44-B8C5-65D939C1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40EF9-3D71-6D4A-B0C7-FBB9CD153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SA Nephrology Society presentation on NHI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7C1AD-7E6D-974A-B726-6F2FE07E2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For the Parliamentary Portfolio Committee on Health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E9FAE-ADB5-4573-8A63-E917142E4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" r="2" b="3398"/>
          <a:stretch/>
        </p:blipFill>
        <p:spPr>
          <a:xfrm>
            <a:off x="6096000" y="670626"/>
            <a:ext cx="5608320" cy="54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5572D78-BEFB-4A89-865C-EEEA185AE069}"/>
              </a:ext>
            </a:extLst>
          </p:cNvPr>
          <p:cNvSpPr txBox="1">
            <a:spLocks/>
          </p:cNvSpPr>
          <p:nvPr/>
        </p:nvSpPr>
        <p:spPr>
          <a:xfrm>
            <a:off x="2279577" y="1052736"/>
            <a:ext cx="7200799" cy="1584176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baseline="0">
                <a:solidFill>
                  <a:srgbClr val="86172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4000" b="1" cap="none" dirty="0">
                <a:latin typeface="Calibri" panose="020F0502020204030204"/>
              </a:rPr>
              <a:t>The South African Renal Registry: documenting the treatment of kidney failure</a:t>
            </a:r>
            <a:endParaRPr lang="fr-BE" sz="4000" b="1" cap="none" dirty="0"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71F34-6B66-4782-B501-E9AD53BF1614}"/>
              </a:ext>
            </a:extLst>
          </p:cNvPr>
          <p:cNvSpPr txBox="1"/>
          <p:nvPr/>
        </p:nvSpPr>
        <p:spPr>
          <a:xfrm>
            <a:off x="3935761" y="4835769"/>
            <a:ext cx="60162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75"/>
              </a:spcAft>
            </a:pPr>
            <a:r>
              <a:rPr lang="en-ZA" sz="21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Razeen Davids</a:t>
            </a:r>
            <a: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Stellenbosch University and Tygerberg Hospital</a:t>
            </a:r>
            <a:b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South African Renal registry</a:t>
            </a:r>
            <a:b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mrd@sun.ac.za</a:t>
            </a:r>
          </a:p>
        </p:txBody>
      </p:sp>
    </p:spTree>
    <p:extLst>
      <p:ext uri="{BB962C8B-B14F-4D97-AF65-F5344CB8AC3E}">
        <p14:creationId xmlns:p14="http://schemas.microsoft.com/office/powerpoint/2010/main" val="413944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6302" y="548680"/>
            <a:ext cx="7939395" cy="2376264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25000"/>
              </a:lnSpc>
              <a:buFontTx/>
              <a:buNone/>
            </a:pPr>
            <a:r>
              <a:rPr lang="en-US" dirty="0">
                <a:latin typeface="Tahoma" charset="0"/>
              </a:rPr>
              <a:t>	More than 850 million people,</a:t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or </a:t>
            </a:r>
            <a:r>
              <a:rPr lang="en-US" b="1" dirty="0">
                <a:solidFill>
                  <a:srgbClr val="C00000"/>
                </a:solidFill>
                <a:latin typeface="Tahoma" charset="0"/>
              </a:rPr>
              <a:t>about one adult in ten</a:t>
            </a:r>
            <a:r>
              <a:rPr lang="en-US" dirty="0">
                <a:latin typeface="Tahoma" charset="0"/>
              </a:rPr>
              <a:t>,</a:t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have some form of kidney disease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EB7C6-24E2-4B0D-9E8E-BCCE679EC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6"/>
          <a:stretch/>
        </p:blipFill>
        <p:spPr>
          <a:xfrm>
            <a:off x="2126302" y="3284984"/>
            <a:ext cx="7939395" cy="31683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5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A52F70-9D62-4F46-8D90-EB5ECDA86118}"/>
              </a:ext>
            </a:extLst>
          </p:cNvPr>
          <p:cNvSpPr txBox="1"/>
          <p:nvPr/>
        </p:nvSpPr>
        <p:spPr>
          <a:xfrm>
            <a:off x="7669798" y="1100497"/>
            <a:ext cx="7248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2100" b="1" dirty="0">
                <a:solidFill>
                  <a:prstClr val="white"/>
                </a:solidFill>
                <a:latin typeface="Calibri"/>
              </a:rPr>
              <a:t>6.1%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9F3B9-284B-4496-B6ED-B30A01FF23D6}"/>
              </a:ext>
            </a:extLst>
          </p:cNvPr>
          <p:cNvSpPr txBox="1"/>
          <p:nvPr/>
        </p:nvSpPr>
        <p:spPr>
          <a:xfrm>
            <a:off x="3613004" y="5373487"/>
            <a:ext cx="8611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2100" b="1" dirty="0">
                <a:solidFill>
                  <a:prstClr val="white"/>
                </a:solidFill>
                <a:latin typeface="Calibri"/>
              </a:rPr>
              <a:t>17.3%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073E3-EEF5-45A6-BECC-72ED1D74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404664"/>
            <a:ext cx="5361179" cy="2757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58E94-BBE0-4357-9F2F-46BD658C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3695687"/>
            <a:ext cx="5757200" cy="2757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974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ancet_NC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3"/>
          <a:stretch/>
        </p:blipFill>
        <p:spPr bwMode="auto">
          <a:xfrm>
            <a:off x="2207569" y="620689"/>
            <a:ext cx="6669881" cy="27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KD_increa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6" b="12451"/>
          <a:stretch>
            <a:fillRect/>
          </a:stretch>
        </p:blipFill>
        <p:spPr bwMode="auto">
          <a:xfrm>
            <a:off x="5879976" y="3140969"/>
            <a:ext cx="4266642" cy="1774535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589" y="5457330"/>
            <a:ext cx="73148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latin typeface="Arial"/>
                <a:ea typeface="ヒラギノ角ゴ Pro W3"/>
              </a:rPr>
              <a:t>Deaths from kidney disease increased by 67% from 1999 to 2006 </a:t>
            </a:r>
          </a:p>
        </p:txBody>
      </p:sp>
    </p:spTree>
    <p:extLst>
      <p:ext uri="{BB962C8B-B14F-4D97-AF65-F5344CB8AC3E}">
        <p14:creationId xmlns:p14="http://schemas.microsoft.com/office/powerpoint/2010/main" val="1543882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>
            <a:extLst>
              <a:ext uri="{FF2B5EF4-FFF2-40B4-BE49-F238E27FC236}">
                <a16:creationId xmlns:a16="http://schemas.microsoft.com/office/drawing/2014/main" id="{CCEFAC6A-FF11-FA49-98A9-D8AC2CAAD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692150"/>
            <a:ext cx="65103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202124"/>
                </a:solidFill>
              </a:rPr>
              <a:t>Estimated population of RSA 2020 </a:t>
            </a:r>
            <a:r>
              <a:rPr lang="en-US" altLang="en-US" sz="2800" dirty="0">
                <a:solidFill>
                  <a:srgbClr val="202124"/>
                </a:solidFill>
              </a:rPr>
              <a:t>59,62 million. Therefore </a:t>
            </a:r>
            <a:r>
              <a:rPr lang="en-US" altLang="en-US" sz="2800" b="1" dirty="0">
                <a:solidFill>
                  <a:srgbClr val="202124"/>
                </a:solidFill>
              </a:rPr>
              <a:t>5.9 million </a:t>
            </a:r>
            <a:r>
              <a:rPr lang="en-US" altLang="en-US" sz="2800" dirty="0">
                <a:solidFill>
                  <a:srgbClr val="202124"/>
                </a:solidFill>
              </a:rPr>
              <a:t>South Africans are at risk</a:t>
            </a:r>
            <a:endParaRPr lang="en-ZA" altLang="en-US" sz="2800" dirty="0"/>
          </a:p>
        </p:txBody>
      </p:sp>
      <p:pic>
        <p:nvPicPr>
          <p:cNvPr id="5123" name="Picture 6">
            <a:extLst>
              <a:ext uri="{FF2B5EF4-FFF2-40B4-BE49-F238E27FC236}">
                <a16:creationId xmlns:a16="http://schemas.microsoft.com/office/drawing/2014/main" id="{37C6871B-9789-BE4B-BF3D-7BB1AF8C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420938"/>
            <a:ext cx="7920037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8">
            <a:extLst>
              <a:ext uri="{FF2B5EF4-FFF2-40B4-BE49-F238E27FC236}">
                <a16:creationId xmlns:a16="http://schemas.microsoft.com/office/drawing/2014/main" id="{93892BF4-03E1-F34C-9A47-667B180B6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81" y="61674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ISN Global Kidney Health Atlas | 2017</a:t>
            </a:r>
            <a:endParaRPr lang="en-ZA" altLang="en-US" dirty="0"/>
          </a:p>
        </p:txBody>
      </p:sp>
    </p:spTree>
    <p:extLst>
      <p:ext uri="{BB962C8B-B14F-4D97-AF65-F5344CB8AC3E}">
        <p14:creationId xmlns:p14="http://schemas.microsoft.com/office/powerpoint/2010/main" val="356443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EA5F0-FFAA-4A8E-BEBB-A811D8CC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4665"/>
            <a:ext cx="9144000" cy="5718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3507D-0F6B-4B4C-8D6E-978C5F9E1C0F}"/>
              </a:ext>
            </a:extLst>
          </p:cNvPr>
          <p:cNvSpPr txBox="1"/>
          <p:nvPr/>
        </p:nvSpPr>
        <p:spPr>
          <a:xfrm>
            <a:off x="7464153" y="6309320"/>
            <a:ext cx="294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Hassen et al. PLOS ONE, 2020</a:t>
            </a:r>
            <a:endParaRPr lang="en-ZA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115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CE8417-A924-4CC2-9CBB-35F97E5F6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1" y="407813"/>
            <a:ext cx="7200799" cy="5564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FB221-9DC4-40C9-A6B1-372F0A121E24}"/>
              </a:ext>
            </a:extLst>
          </p:cNvPr>
          <p:cNvSpPr txBox="1"/>
          <p:nvPr/>
        </p:nvSpPr>
        <p:spPr>
          <a:xfrm>
            <a:off x="7968208" y="6140775"/>
            <a:ext cx="2252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</a:rPr>
              <a:t>Hassen et al. PLOS </a:t>
            </a:r>
            <a:r>
              <a:rPr lang="en-US" sz="1350" dirty="0">
                <a:solidFill>
                  <a:prstClr val="white"/>
                </a:solidFill>
              </a:rPr>
              <a:t>ONE, 2020</a:t>
            </a:r>
            <a:endParaRPr lang="en-ZA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77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9D3FD6-C607-4675-B220-6374FC2E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33" y="2102145"/>
            <a:ext cx="7374597" cy="20894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0335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620688"/>
            <a:ext cx="7704856" cy="3816424"/>
          </a:xfrm>
        </p:spPr>
        <p:txBody>
          <a:bodyPr>
            <a:no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en-ZA" sz="36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 Dialysis and Transplant Registry </a:t>
            </a:r>
          </a:p>
          <a:p>
            <a:pPr marL="0" indent="0">
              <a:spcAft>
                <a:spcPts val="900"/>
              </a:spcAft>
              <a:buNone/>
            </a:pPr>
            <a:endParaRPr lang="en-ZA" sz="1800" dirty="0"/>
          </a:p>
          <a:p>
            <a:pPr marL="0" indent="0">
              <a:spcAft>
                <a:spcPts val="900"/>
              </a:spcAft>
              <a:buNone/>
            </a:pPr>
            <a:r>
              <a:rPr lang="en-ZA" sz="3200" dirty="0"/>
              <a:t>Established in 1977</a:t>
            </a:r>
            <a:br>
              <a:rPr lang="en-ZA" sz="3200" dirty="0"/>
            </a:br>
            <a:r>
              <a:rPr lang="en-ZA" sz="3200" dirty="0"/>
              <a:t>Last data 1994</a:t>
            </a:r>
            <a:br>
              <a:rPr lang="en-ZA" sz="3200" dirty="0"/>
            </a:br>
            <a:r>
              <a:rPr lang="en-ZA" sz="3200" dirty="0"/>
              <a:t>Two decades without data</a:t>
            </a:r>
          </a:p>
          <a:p>
            <a:pPr marL="0" indent="0">
              <a:buNone/>
            </a:pPr>
            <a:endParaRPr lang="en-ZA" sz="1800" dirty="0"/>
          </a:p>
        </p:txBody>
      </p:sp>
      <p:pic>
        <p:nvPicPr>
          <p:cNvPr id="4" name="Picture 3" descr="C:\Users\MRD\Dropbox\Registry\SADTR-1994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564904"/>
            <a:ext cx="2808312" cy="39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F96805-30D9-496D-81BC-8562CAD1F15D}"/>
              </a:ext>
            </a:extLst>
          </p:cNvPr>
          <p:cNvGraphicFramePr>
            <a:graphicFrameLocks/>
          </p:cNvGraphicFramePr>
          <p:nvPr/>
        </p:nvGraphicFramePr>
        <p:xfrm>
          <a:off x="3215680" y="4725144"/>
          <a:ext cx="3816424" cy="1249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93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879">
                  <a:extLst>
                    <a:ext uri="{9D8B030D-6E8A-4147-A177-3AD203B41FA5}">
                      <a16:colId xmlns:a16="http://schemas.microsoft.com/office/drawing/2014/main" val="3351187071"/>
                    </a:ext>
                  </a:extLst>
                </a:gridCol>
              </a:tblGrid>
              <a:tr h="311738">
                <a:tc>
                  <a:txBody>
                    <a:bodyPr/>
                    <a:lstStyle/>
                    <a:p>
                      <a:endParaRPr lang="en-Z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1994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38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Population in millions</a:t>
                      </a:r>
                      <a:endParaRPr lang="en-Z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40.4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38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Patients on treatment</a:t>
                      </a:r>
                      <a:endParaRPr lang="en-Z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2843</a:t>
                      </a:r>
                      <a:endParaRPr lang="en-ZA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38">
                <a:tc>
                  <a:txBody>
                    <a:bodyPr/>
                    <a:lstStyle/>
                    <a:p>
                      <a:r>
                        <a:rPr lang="en-Z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rate (pmp)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091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3600400" cy="352839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Response to release of the </a:t>
            </a:r>
            <a:br>
              <a:rPr lang="en-US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SA Renal Registry Report</a:t>
            </a:r>
            <a:endParaRPr lang="en-ZA" sz="4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C5CF38-003B-43FB-B25B-C92172A1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116632"/>
            <a:ext cx="4621151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72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07AB-40AE-704F-9762-0075CA8E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799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Who is the South African Nephrology Society?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A29E-4095-BE47-816C-2D1CAC4CF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58346"/>
            <a:ext cx="10515600" cy="4486275"/>
          </a:xfrm>
        </p:spPr>
        <p:txBody>
          <a:bodyPr/>
          <a:lstStyle/>
          <a:p>
            <a:r>
              <a:rPr lang="en-US" sz="3200" dirty="0"/>
              <a:t>Founded in May 1967</a:t>
            </a:r>
          </a:p>
          <a:p>
            <a:r>
              <a:rPr lang="en-US" sz="3200" dirty="0"/>
              <a:t>Members are nephrologists, trainee nephrologists and physicians with an interest in nephrology</a:t>
            </a:r>
          </a:p>
          <a:p>
            <a:r>
              <a:rPr lang="en-US" sz="3200" dirty="0"/>
              <a:t>150+ members </a:t>
            </a:r>
          </a:p>
          <a:p>
            <a:r>
              <a:rPr lang="en-US" dirty="0"/>
              <a:t>The goals of the organization are</a:t>
            </a:r>
          </a:p>
          <a:p>
            <a:pPr lvl="1"/>
            <a:r>
              <a:rPr lang="en-US" dirty="0"/>
              <a:t>Promote and protect the profession of nephrology</a:t>
            </a:r>
          </a:p>
          <a:p>
            <a:pPr lvl="1"/>
            <a:r>
              <a:rPr lang="en-ZA" dirty="0"/>
              <a:t>Facilitate co-operation and contact between all interested parties in the field of nephrology and related subjects</a:t>
            </a:r>
          </a:p>
          <a:p>
            <a:pPr lvl="1"/>
            <a:r>
              <a:rPr lang="en-ZA" dirty="0"/>
              <a:t>Provide guidelines for the optimal care of renal patients.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46FB48-2EFB-4B83-80A9-89F5C403C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" r="2" b="3398"/>
          <a:stretch/>
        </p:blipFill>
        <p:spPr>
          <a:xfrm>
            <a:off x="1" y="13379"/>
            <a:ext cx="2209799" cy="21561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011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1" y="358776"/>
            <a:ext cx="84820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375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8363"/>
            <a:ext cx="10515600" cy="1325563"/>
          </a:xfrm>
        </p:spPr>
        <p:txBody>
          <a:bodyPr/>
          <a:lstStyle/>
          <a:p>
            <a:r>
              <a:rPr lang="en-US" dirty="0" err="1"/>
              <a:t>Moosa</a:t>
            </a:r>
            <a:r>
              <a:rPr lang="en-US" dirty="0"/>
              <a:t> MR; Kidd M -2006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75" y="1664174"/>
            <a:ext cx="4940912" cy="4009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7060" y="567346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Moosa</a:t>
            </a:r>
            <a:r>
              <a:rPr lang="en-US" sz="1400" dirty="0"/>
              <a:t> MR; Kidd M; The dangers of rationing dialysis treatment: The dilemma facing a developing country</a:t>
            </a:r>
            <a:r>
              <a:rPr lang="is-IS" sz="1400" dirty="0"/>
              <a:t>; Kidney International (2006) 70, 1107–1114 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05" y="1683445"/>
            <a:ext cx="6091195" cy="38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4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63552" y="1052736"/>
            <a:ext cx="4680520" cy="367240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Presentation to Health Minister Aaron </a:t>
            </a:r>
            <a:r>
              <a:rPr lang="en-US" sz="36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Motsoaledi</a:t>
            </a:r>
            <a:endParaRPr lang="en-ZA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E:\Dropbox\Registry\Publications &amp; Presentations\Materials\Aaron-Motsoale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350429"/>
            <a:ext cx="2735436" cy="353593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68FED-6922-4A67-992A-AE5ABC289F79}"/>
              </a:ext>
            </a:extLst>
          </p:cNvPr>
          <p:cNvSpPr txBox="1"/>
          <p:nvPr/>
        </p:nvSpPr>
        <p:spPr>
          <a:xfrm>
            <a:off x="2669252" y="572454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sz="3200" b="1" dirty="0">
                <a:latin typeface="Calibri"/>
              </a:rPr>
              <a:t>Summit on an effective approach to CKD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B517A989-8696-42F1-BEBA-6EBED4CA94D4}"/>
              </a:ext>
            </a:extLst>
          </p:cNvPr>
          <p:cNvSpPr/>
          <p:nvPr/>
        </p:nvSpPr>
        <p:spPr>
          <a:xfrm>
            <a:off x="1919537" y="5810136"/>
            <a:ext cx="604751" cy="413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950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98701-6905-4B51-A9C7-9C863A43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36" y="260649"/>
            <a:ext cx="6552728" cy="65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6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27" y="691196"/>
            <a:ext cx="7391147" cy="54756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3C769-2451-4F64-B361-202C6121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590" y="4221088"/>
            <a:ext cx="6127806" cy="22210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2730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84248" y="1196753"/>
            <a:ext cx="7416824" cy="52655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Treatment centres reporting data</a:t>
            </a:r>
            <a:endParaRPr lang="en-ZA" sz="40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135856"/>
              </p:ext>
            </p:extLst>
          </p:nvPr>
        </p:nvGraphicFramePr>
        <p:xfrm>
          <a:off x="3539144" y="3429000"/>
          <a:ext cx="3964940" cy="11811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1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55">
                  <a:extLst>
                    <a:ext uri="{9D8B030D-6E8A-4147-A177-3AD203B41FA5}">
                      <a16:colId xmlns:a16="http://schemas.microsoft.com/office/drawing/2014/main" val="1631648613"/>
                    </a:ext>
                  </a:extLst>
                </a:gridCol>
                <a:gridCol w="705051">
                  <a:extLst>
                    <a:ext uri="{9D8B030D-6E8A-4147-A177-3AD203B41FA5}">
                      <a16:colId xmlns:a16="http://schemas.microsoft.com/office/drawing/2014/main" val="3400503519"/>
                    </a:ext>
                  </a:extLst>
                </a:gridCol>
                <a:gridCol w="862718">
                  <a:extLst>
                    <a:ext uri="{9D8B030D-6E8A-4147-A177-3AD203B41FA5}">
                      <a16:colId xmlns:a16="http://schemas.microsoft.com/office/drawing/2014/main" val="11346709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endParaRPr lang="en-Z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1994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51435" marR="51435" marT="25718" marB="25718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51435" marR="51435" marT="25718" marB="2571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 sector </a:t>
                      </a:r>
                      <a:endParaRPr lang="en-ZA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10.6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lvl="0" algn="l" defTabSz="685800" rtl="0" eaLnBrk="1" latinLnBrk="0" hangingPunct="1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Private sector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269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89.4</a:t>
                      </a:r>
                    </a:p>
                  </a:txBody>
                  <a:tcPr marL="51435" marR="51435" marT="25718" marB="257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/>
                      <a:r>
                        <a:rPr lang="en-ZA" sz="1600" b="1" dirty="0">
                          <a:latin typeface="+mn-lt"/>
                        </a:rPr>
                        <a:t>Total</a:t>
                      </a:r>
                    </a:p>
                  </a:txBody>
                  <a:tcPr marL="51435" marR="51435" marT="25718" marB="2571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latin typeface="+mn-lt"/>
                        </a:rPr>
                        <a:t>31</a:t>
                      </a:r>
                    </a:p>
                  </a:txBody>
                  <a:tcPr marL="51435" marR="51435" marT="25718" marB="2571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latin typeface="+mn-lt"/>
                        </a:rPr>
                        <a:t>301</a:t>
                      </a:r>
                    </a:p>
                  </a:txBody>
                  <a:tcPr marL="51435" marR="51435" marT="25718" marB="2571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latin typeface="+mn-lt"/>
                        </a:rPr>
                        <a:t>100.0</a:t>
                      </a:r>
                    </a:p>
                  </a:txBody>
                  <a:tcPr marL="51435" marR="51435" marT="25718" marB="2571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24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731A2580-8A1E-D549-96BA-DE644A57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0"/>
            <a:ext cx="713898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F0C6A83A-FBF3-6B46-BAE5-D7816E067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27189"/>
            <a:ext cx="6769100" cy="4783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0D8367D-25EF-064C-8761-6DF5962A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6415768"/>
            <a:ext cx="3756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002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B1F5C-7E6D-4488-9174-38E61BF2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58" y="764704"/>
            <a:ext cx="8911039" cy="4542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945F7-AFF4-4451-BEAC-9AA45A5A60F6}"/>
              </a:ext>
            </a:extLst>
          </p:cNvPr>
          <p:cNvSpPr txBox="1"/>
          <p:nvPr/>
        </p:nvSpPr>
        <p:spPr>
          <a:xfrm>
            <a:off x="6474042" y="2348881"/>
            <a:ext cx="279397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2400" dirty="0">
                <a:solidFill>
                  <a:prstClr val="black"/>
                </a:solidFill>
                <a:latin typeface="Calibri"/>
              </a:rPr>
              <a:t>Total patients 10730</a:t>
            </a:r>
          </a:p>
          <a:p>
            <a:pPr>
              <a:defRPr/>
            </a:pPr>
            <a:r>
              <a:rPr lang="en-ZA" sz="2400" dirty="0">
                <a:solidFill>
                  <a:prstClr val="black"/>
                </a:solidFill>
                <a:latin typeface="Calibri"/>
              </a:rPr>
              <a:t>Prevalence 186 pmp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95800" y="4437112"/>
            <a:ext cx="1207382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</a:rPr>
              <a:t>South Africa</a:t>
            </a:r>
            <a:endParaRPr lang="en-ZA" sz="1350" b="1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6"/>
          <p:cNvCxnSpPr>
            <a:cxnSpLocks noChangeShapeType="1"/>
          </p:cNvCxnSpPr>
          <p:nvPr/>
        </p:nvCxnSpPr>
        <p:spPr bwMode="auto">
          <a:xfrm flipH="1">
            <a:off x="3836804" y="4598090"/>
            <a:ext cx="45899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88727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B1F5C-7E6D-4488-9174-38E61BF22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9" y="528649"/>
            <a:ext cx="8917662" cy="4545651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2D58C23-FF20-4367-B78E-1A3F8D9CD631}"/>
              </a:ext>
            </a:extLst>
          </p:cNvPr>
          <p:cNvGraphicFramePr>
            <a:graphicFrameLocks/>
          </p:cNvGraphicFramePr>
          <p:nvPr/>
        </p:nvGraphicFramePr>
        <p:xfrm>
          <a:off x="6960096" y="2650900"/>
          <a:ext cx="2268252" cy="6234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30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738"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Public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Private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38">
                <a:tc>
                  <a:txBody>
                    <a:bodyPr/>
                    <a:lstStyle/>
                    <a:p>
                      <a:pPr algn="ctr"/>
                      <a:r>
                        <a:rPr lang="en-ZA" sz="1500" b="1" dirty="0"/>
                        <a:t>67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500" b="1" dirty="0"/>
                        <a:t>839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C5C5EF6-4BAA-4DD2-8330-F4202809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945" y="5399328"/>
            <a:ext cx="4889483" cy="985996"/>
          </a:xfrm>
        </p:spPr>
        <p:txBody>
          <a:bodyPr>
            <a:normAutofit/>
          </a:bodyPr>
          <a:lstStyle/>
          <a:p>
            <a:r>
              <a:rPr lang="en-ZA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South Africa:</a:t>
            </a:r>
            <a:br>
              <a:rPr lang="en-ZA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ZA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prevalence (pmp) by sector, 2018</a:t>
            </a:r>
          </a:p>
        </p:txBody>
      </p:sp>
      <p:cxnSp>
        <p:nvCxnSpPr>
          <p:cNvPr id="10" name="Straight Arrow Connector 6">
            <a:extLst>
              <a:ext uri="{FF2B5EF4-FFF2-40B4-BE49-F238E27FC236}">
                <a16:creationId xmlns:a16="http://schemas.microsoft.com/office/drawing/2014/main" id="{08E85B8E-A248-46FE-A822-B8A25DAE712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41705" y="-716687"/>
            <a:ext cx="418546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B5AE8845-B010-4280-AF81-DC04C66E6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252" y="-877666"/>
            <a:ext cx="761747" cy="30008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</a:rPr>
              <a:t>Private</a:t>
            </a:r>
            <a:endParaRPr lang="en-ZA" sz="135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BFC01116-9A18-463D-9C36-631D27D74E5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51786" y="4162312"/>
            <a:ext cx="810089" cy="13078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A9A9C70D-1835-416D-BD55-E66178E64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770" y="3885312"/>
            <a:ext cx="704039" cy="30008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</a:rPr>
              <a:t>Public</a:t>
            </a:r>
            <a:endParaRPr lang="en-ZA" sz="1350" b="1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7D8327B3-B4A2-498E-A6AF-944B8D8898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99413" y="3312979"/>
            <a:ext cx="418546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7">
            <a:extLst>
              <a:ext uri="{FF2B5EF4-FFF2-40B4-BE49-F238E27FC236}">
                <a16:creationId xmlns:a16="http://schemas.microsoft.com/office/drawing/2014/main" id="{DA8DE3D4-33B3-41BB-99E8-DB59DBB9C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960" y="3152001"/>
            <a:ext cx="761747" cy="30008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</a:rPr>
              <a:t>Private</a:t>
            </a:r>
            <a:endParaRPr lang="en-ZA" sz="13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5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58072A-E001-4EE3-B846-EF7078828F5F}"/>
              </a:ext>
            </a:extLst>
          </p:cNvPr>
          <p:cNvSpPr txBox="1"/>
          <p:nvPr/>
        </p:nvSpPr>
        <p:spPr>
          <a:xfrm>
            <a:off x="7968209" y="6165304"/>
            <a:ext cx="2291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chemeClr val="bg1"/>
                </a:solidFill>
                <a:latin typeface="Calibri"/>
              </a:rPr>
              <a:t>Jardine et al. Kidney360, 2020</a:t>
            </a:r>
            <a:endParaRPr lang="en-ZA" sz="135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3398D-442A-4F06-B199-FFE83342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548680"/>
            <a:ext cx="7344816" cy="52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0F90-C6CD-3346-8B41-2582A017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702583"/>
            <a:ext cx="10515600" cy="1325563"/>
          </a:xfrm>
        </p:spPr>
        <p:txBody>
          <a:bodyPr/>
          <a:lstStyle/>
          <a:p>
            <a:r>
              <a:rPr lang="en-US" dirty="0"/>
              <a:t>Executive committee – office bearers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6759687-A55D-C747-9105-A2EA9B945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583740"/>
              </p:ext>
            </p:extLst>
          </p:nvPr>
        </p:nvGraphicFramePr>
        <p:xfrm>
          <a:off x="1240971" y="2475415"/>
          <a:ext cx="9242033" cy="2738596"/>
        </p:xfrm>
        <a:graphic>
          <a:graphicData uri="http://schemas.openxmlformats.org/drawingml/2006/table">
            <a:tbl>
              <a:tblPr/>
              <a:tblGrid>
                <a:gridCol w="3435699">
                  <a:extLst>
                    <a:ext uri="{9D8B030D-6E8A-4147-A177-3AD203B41FA5}">
                      <a16:colId xmlns:a16="http://schemas.microsoft.com/office/drawing/2014/main" val="3480419954"/>
                    </a:ext>
                  </a:extLst>
                </a:gridCol>
                <a:gridCol w="2903167">
                  <a:extLst>
                    <a:ext uri="{9D8B030D-6E8A-4147-A177-3AD203B41FA5}">
                      <a16:colId xmlns:a16="http://schemas.microsoft.com/office/drawing/2014/main" val="1503190616"/>
                    </a:ext>
                  </a:extLst>
                </a:gridCol>
                <a:gridCol w="2903167">
                  <a:extLst>
                    <a:ext uri="{9D8B030D-6E8A-4147-A177-3AD203B41FA5}">
                      <a16:colId xmlns:a16="http://schemas.microsoft.com/office/drawing/2014/main" val="3261134617"/>
                    </a:ext>
                  </a:extLst>
                </a:gridCol>
              </a:tblGrid>
              <a:tr h="684649"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b="1" dirty="0">
                          <a:effectLst/>
                          <a:latin typeface="inherit"/>
                        </a:rPr>
                        <a:t>Name</a:t>
                      </a:r>
                      <a:endParaRPr lang="en-ZA" sz="2400" dirty="0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b="1">
                          <a:effectLst/>
                          <a:latin typeface="inherit"/>
                        </a:rPr>
                        <a:t>Region</a:t>
                      </a:r>
                      <a:endParaRPr lang="en-ZA" sz="2400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b="1">
                          <a:effectLst/>
                          <a:latin typeface="inherit"/>
                        </a:rPr>
                        <a:t>Position</a:t>
                      </a:r>
                      <a:endParaRPr lang="en-ZA" sz="2400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343908"/>
                  </a:ext>
                </a:extLst>
              </a:tr>
              <a:tr h="684649"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>
                          <a:effectLst/>
                        </a:rPr>
                        <a:t>Dr Shoyab Wadee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>
                          <a:effectLst/>
                        </a:rPr>
                        <a:t>Gauteng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>
                          <a:effectLst/>
                        </a:rPr>
                        <a:t>President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373411"/>
                  </a:ext>
                </a:extLst>
              </a:tr>
              <a:tr h="684649"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dirty="0">
                          <a:effectLst/>
                        </a:rPr>
                        <a:t>Prof Nicola Wearne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>
                          <a:effectLst/>
                        </a:rPr>
                        <a:t>Western Cape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dirty="0">
                          <a:effectLst/>
                        </a:rPr>
                        <a:t>Executive Secretary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41021"/>
                  </a:ext>
                </a:extLst>
              </a:tr>
              <a:tr h="684649"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>
                          <a:effectLst/>
                        </a:rPr>
                        <a:t>Dr Julian Jacobs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dirty="0">
                          <a:effectLst/>
                        </a:rPr>
                        <a:t>Western Cape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2400" dirty="0">
                          <a:effectLst/>
                        </a:rPr>
                        <a:t>Treasurer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1F1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383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86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08168" y="1412776"/>
            <a:ext cx="2430270" cy="3942438"/>
          </a:xfrm>
        </p:spPr>
        <p:txBody>
          <a:bodyPr>
            <a:normAutofit/>
          </a:bodyPr>
          <a:lstStyle/>
          <a:p>
            <a:pPr algn="l"/>
            <a:r>
              <a:rPr lang="en-ZA" sz="2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Prevalence of KRT (pmp)</a:t>
            </a:r>
            <a:br>
              <a:rPr lang="en-ZA" sz="2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sz="2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 province and ethnicity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299673-46A1-4BF6-9448-6DE4128E7F67}"/>
              </a:ext>
            </a:extLst>
          </p:cNvPr>
          <p:cNvGraphicFramePr/>
          <p:nvPr/>
        </p:nvGraphicFramePr>
        <p:xfrm>
          <a:off x="3017658" y="764704"/>
          <a:ext cx="4086454" cy="277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637BE02-12D9-41F1-9359-F1B99D3FEA83}"/>
              </a:ext>
            </a:extLst>
          </p:cNvPr>
          <p:cNvGraphicFramePr/>
          <p:nvPr/>
        </p:nvGraphicFramePr>
        <p:xfrm>
          <a:off x="3017658" y="4293773"/>
          <a:ext cx="387043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2252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1A9D6E0F-8C3D-4965-A901-FF8543E0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476672"/>
            <a:ext cx="5472608" cy="5660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82E64-DA26-4DE4-8921-AC63E182DC7E}"/>
              </a:ext>
            </a:extLst>
          </p:cNvPr>
          <p:cNvSpPr txBox="1"/>
          <p:nvPr/>
        </p:nvSpPr>
        <p:spPr>
          <a:xfrm>
            <a:off x="8328249" y="6237312"/>
            <a:ext cx="19681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 err="1">
                <a:solidFill>
                  <a:prstClr val="white"/>
                </a:solidFill>
                <a:latin typeface="Calibri"/>
              </a:rPr>
              <a:t>Moosa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. </a:t>
            </a:r>
            <a:r>
              <a:rPr lang="da-DK" sz="1350" dirty="0">
                <a:solidFill>
                  <a:prstClr val="white"/>
                </a:solidFill>
                <a:latin typeface="Calibri"/>
              </a:rPr>
              <a:t>S Afr Med J, 2019</a:t>
            </a:r>
            <a:endParaRPr lang="en-ZA" sz="13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083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5600" y="1052736"/>
            <a:ext cx="7344816" cy="857250"/>
          </a:xfrm>
        </p:spPr>
        <p:txBody>
          <a:bodyPr>
            <a:noAutofit/>
          </a:bodyPr>
          <a:lstStyle/>
          <a:p>
            <a:pPr algn="l"/>
            <a:r>
              <a:rPr lang="en-ZA" sz="4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 commonly reported</a:t>
            </a:r>
            <a:br>
              <a:rPr lang="en-ZA" sz="4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ZA" sz="4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causes of kidney failure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3391821" y="2777221"/>
          <a:ext cx="5408358" cy="21869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9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738">
                <a:tc>
                  <a:txBody>
                    <a:bodyPr/>
                    <a:lstStyle/>
                    <a:p>
                      <a:endParaRPr lang="en-Z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total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Hypertensive kidney disease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35.1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79495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Cause unknown</a:t>
                      </a:r>
                      <a:endParaRPr lang="en-Z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32.6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Diabetic nephropathy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/>
                        <a:t>15.0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38">
                <a:tc>
                  <a:txBody>
                    <a:bodyPr/>
                    <a:lstStyle/>
                    <a:p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Glomerular disease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Cystic kidney disease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Obstruction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reflux</a:t>
                      </a:r>
                      <a:endParaRPr lang="en-ZA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606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5560" y="692696"/>
            <a:ext cx="5408358" cy="857250"/>
          </a:xfrm>
        </p:spPr>
        <p:txBody>
          <a:bodyPr>
            <a:normAutofit/>
          </a:bodyPr>
          <a:lstStyle/>
          <a:p>
            <a:r>
              <a:rPr lang="en-ZA" sz="40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HIV status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3656422" y="2435515"/>
          <a:ext cx="5823954" cy="310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55841" y="6093297"/>
            <a:ext cx="5496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ZA" sz="1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No. of patients with data = 8948</a:t>
            </a:r>
          </a:p>
        </p:txBody>
      </p:sp>
    </p:spTree>
    <p:extLst>
      <p:ext uri="{BB962C8B-B14F-4D97-AF65-F5344CB8AC3E}">
        <p14:creationId xmlns:p14="http://schemas.microsoft.com/office/powerpoint/2010/main" val="47377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F27FF9-B092-4705-8554-8A4CA2B04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4" b="14222"/>
          <a:stretch/>
        </p:blipFill>
        <p:spPr>
          <a:xfrm>
            <a:off x="2091394" y="1556793"/>
            <a:ext cx="7965046" cy="34757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29167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3234" y="1754816"/>
            <a:ext cx="565586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1350" dirty="0">
                <a:solidFill>
                  <a:prstClr val="black"/>
                </a:solidFill>
                <a:latin typeface="Calibri"/>
              </a:rPr>
              <a:t>Incident patients: Overall survival 90.4%</a:t>
            </a:r>
            <a:br>
              <a:rPr lang="en-ZA" sz="1350" dirty="0">
                <a:solidFill>
                  <a:prstClr val="black"/>
                </a:solidFill>
                <a:latin typeface="Calibri"/>
              </a:rPr>
            </a:br>
            <a:r>
              <a:rPr lang="en-ZA" sz="135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No difference in public vs. private sectors (p = 0.18)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91821" y="1160748"/>
            <a:ext cx="5408358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30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One-year patient survival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890C08-DDE0-4921-B793-A97F17BED51A}"/>
              </a:ext>
            </a:extLst>
          </p:cNvPr>
          <p:cNvSpPr/>
          <p:nvPr/>
        </p:nvSpPr>
        <p:spPr>
          <a:xfrm>
            <a:off x="5555940" y="2478314"/>
            <a:ext cx="1242138" cy="133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F4AE1-6A6C-4132-BBDD-9BACBA7AF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40" y="2402886"/>
            <a:ext cx="4530852" cy="3166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E79C9-73F0-4003-9E93-75F95E6F360B}"/>
              </a:ext>
            </a:extLst>
          </p:cNvPr>
          <p:cNvSpPr txBox="1"/>
          <p:nvPr/>
        </p:nvSpPr>
        <p:spPr>
          <a:xfrm>
            <a:off x="8218137" y="2942947"/>
            <a:ext cx="668773" cy="3231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prstClr val="black"/>
                </a:solidFill>
                <a:latin typeface="Calibri"/>
              </a:rPr>
              <a:t>90.4%</a:t>
            </a:r>
            <a:endParaRPr lang="en-ZA" sz="15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95FEE-E056-430C-AC38-1A56E1B18545}"/>
              </a:ext>
            </a:extLst>
          </p:cNvPr>
          <p:cNvSpPr txBox="1"/>
          <p:nvPr/>
        </p:nvSpPr>
        <p:spPr>
          <a:xfrm>
            <a:off x="6960097" y="5643246"/>
            <a:ext cx="2420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Jardine et al. Clin Kidney J, 2020</a:t>
            </a:r>
            <a:endParaRPr lang="en-ZA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314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524002" y="0"/>
          <a:ext cx="3807345" cy="410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4" imgW="3839111" imgH="4133333" progId="MSPhotoEd.3">
                  <p:embed/>
                </p:oleObj>
              </mc:Choice>
              <mc:Fallback>
                <p:oleObj name="Photo Editor Photo" r:id="rId4" imgW="3839111" imgH="4133333" progId="MSPhotoEd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2" y="0"/>
                        <a:ext cx="3807345" cy="410021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427663" y="0"/>
          <a:ext cx="524033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6" imgW="10012173" imgH="7763959" progId="MSPhotoEd.3">
                  <p:embed/>
                </p:oleObj>
              </mc:Choice>
              <mc:Fallback>
                <p:oleObj name="Photo Editor Photo" r:id="rId6" imgW="10012173" imgH="7763959" progId="MSPhotoEd.3">
                  <p:embed/>
                  <p:pic>
                    <p:nvPicPr>
                      <p:cNvPr id="1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0"/>
                        <a:ext cx="5240338" cy="4064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15680" y="2811008"/>
          <a:ext cx="6336928" cy="404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8" imgW="10495238" imgH="6706536" progId="MSPhotoEd.3">
                  <p:embed/>
                </p:oleObj>
              </mc:Choice>
              <mc:Fallback>
                <p:oleObj name="Photo Editor Photo" r:id="rId8" imgW="10495238" imgH="6706536" progId="MSPhotoEd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680" y="2811008"/>
                        <a:ext cx="6336928" cy="404699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4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38718" y="2996952"/>
            <a:ext cx="7632848" cy="2646294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commit to improving KRT access 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shortage of nephrologists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shortage of training posts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make data submission mandatory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registry needs better funding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lang="en-ZA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1F254-955E-4A38-9E75-DF771331949B}"/>
              </a:ext>
            </a:extLst>
          </p:cNvPr>
          <p:cNvSpPr txBox="1"/>
          <p:nvPr/>
        </p:nvSpPr>
        <p:spPr>
          <a:xfrm>
            <a:off x="2135560" y="527647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Messages</a:t>
            </a:r>
            <a:endParaRPr lang="en-Z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642FD-612E-40EF-B1C2-46FC6A62AC65}"/>
              </a:ext>
            </a:extLst>
          </p:cNvPr>
          <p:cNvSpPr txBox="1"/>
          <p:nvPr/>
        </p:nvSpPr>
        <p:spPr>
          <a:xfrm>
            <a:off x="2125978" y="1340768"/>
            <a:ext cx="807625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Access to treatment for kidney failure </a:t>
            </a:r>
            <a:b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has not improved in last two decades</a:t>
            </a:r>
            <a:r>
              <a:rPr lang="en-US" dirty="0"/>
              <a:t>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59247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09AB625-6FE3-F544-AB5D-9AE8FAD36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456" y="373317"/>
            <a:ext cx="11140440" cy="1325563"/>
          </a:xfrm>
        </p:spPr>
        <p:txBody>
          <a:bodyPr/>
          <a:lstStyle/>
          <a:p>
            <a:pPr eaLnBrk="1" hangingPunct="1"/>
            <a:r>
              <a:rPr lang="en-ZA" altLang="en-US" dirty="0"/>
              <a:t>Conservative therapy (i.e. no access to dialysis)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13C44-7934-9040-8283-AE835423D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Significant suffering </a:t>
            </a:r>
          </a:p>
          <a:p>
            <a:r>
              <a:rPr lang="en-US" dirty="0"/>
              <a:t>Major burden on family </a:t>
            </a:r>
          </a:p>
          <a:p>
            <a:r>
              <a:rPr lang="en-US" dirty="0"/>
              <a:t>Loss of income, need for social grants </a:t>
            </a:r>
          </a:p>
          <a:p>
            <a:r>
              <a:rPr lang="en-US" dirty="0"/>
              <a:t>Lack of economic re-integration of the patient </a:t>
            </a:r>
          </a:p>
          <a:p>
            <a:r>
              <a:rPr lang="en-US" dirty="0"/>
              <a:t>Burden on healthcare system </a:t>
            </a:r>
          </a:p>
          <a:p>
            <a:pPr lvl="1"/>
            <a:r>
              <a:rPr lang="en-US" dirty="0"/>
              <a:t>Frequent hospital admissions</a:t>
            </a:r>
          </a:p>
          <a:p>
            <a:pPr lvl="1"/>
            <a:r>
              <a:rPr lang="en-US" dirty="0"/>
              <a:t>Need for palliative care </a:t>
            </a:r>
          </a:p>
          <a:p>
            <a:pPr lvl="1"/>
            <a:r>
              <a:rPr lang="en-US" dirty="0"/>
              <a:t>Blood transfusions </a:t>
            </a:r>
          </a:p>
          <a:p>
            <a:pPr lvl="1"/>
            <a:r>
              <a:rPr lang="en-US" dirty="0"/>
              <a:t>Moral distress for healthcare providers </a:t>
            </a:r>
          </a:p>
          <a:p>
            <a:r>
              <a:rPr lang="en-US" dirty="0"/>
              <a:t>Death  </a:t>
            </a:r>
          </a:p>
        </p:txBody>
      </p:sp>
    </p:spTree>
    <p:extLst>
      <p:ext uri="{BB962C8B-B14F-4D97-AF65-F5344CB8AC3E}">
        <p14:creationId xmlns:p14="http://schemas.microsoft.com/office/powerpoint/2010/main" val="2951829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D1F5-AF8B-BE4B-BD0C-F0115462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current state of affairs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C466F-97C8-B347-8E5B-7FFFD94A4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6392" cy="4351338"/>
          </a:xfrm>
        </p:spPr>
        <p:txBody>
          <a:bodyPr/>
          <a:lstStyle/>
          <a:p>
            <a:r>
              <a:rPr lang="en-US" dirty="0"/>
              <a:t>Inadequate prevention, detection and treatment of early stages of kidney disease.</a:t>
            </a:r>
          </a:p>
          <a:p>
            <a:r>
              <a:rPr lang="en-US" dirty="0"/>
              <a:t>Unequal distribution of services - affects the poorest people </a:t>
            </a:r>
          </a:p>
          <a:p>
            <a:pPr lvl="1"/>
            <a:r>
              <a:rPr lang="en-US" dirty="0"/>
              <a:t>Major cities vs periphery </a:t>
            </a:r>
          </a:p>
          <a:p>
            <a:pPr lvl="1"/>
            <a:r>
              <a:rPr lang="en-US" dirty="0"/>
              <a:t>Public vs private </a:t>
            </a:r>
          </a:p>
          <a:p>
            <a:pPr lvl="1"/>
            <a:r>
              <a:rPr lang="en-US" dirty="0"/>
              <a:t>Racial disparities </a:t>
            </a:r>
          </a:p>
          <a:p>
            <a:r>
              <a:rPr lang="en-US" dirty="0"/>
              <a:t>Significant demand for dialysis and transplant services in kidney failure </a:t>
            </a:r>
          </a:p>
          <a:p>
            <a:pPr lvl="1"/>
            <a:r>
              <a:rPr lang="en-US" dirty="0"/>
              <a:t>Rationed - but processes not </a:t>
            </a:r>
            <a:r>
              <a:rPr lang="en-US" dirty="0" err="1"/>
              <a:t>standardised</a:t>
            </a:r>
            <a:endParaRPr lang="en-US" dirty="0"/>
          </a:p>
          <a:p>
            <a:pPr lvl="1"/>
            <a:r>
              <a:rPr lang="en-US" dirty="0"/>
              <a:t>Severely under-resourced public sector – financial and 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278123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252C-D91A-1449-8344-C2A149B6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48" y="22358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Affiliations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F966-5729-CA4C-8A51-308E48298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28" y="3332888"/>
            <a:ext cx="10515600" cy="2739438"/>
          </a:xfrm>
        </p:spPr>
        <p:txBody>
          <a:bodyPr/>
          <a:lstStyle/>
          <a:p>
            <a:r>
              <a:rPr lang="en-US" dirty="0"/>
              <a:t>SANS is a key regional member of the International Society of Nephrology (ISN)</a:t>
            </a:r>
          </a:p>
          <a:p>
            <a:r>
              <a:rPr lang="en-US" dirty="0"/>
              <a:t>SANS is a key/founder member of the African Society of Nephrology (AFRAN)</a:t>
            </a:r>
          </a:p>
          <a:p>
            <a:r>
              <a:rPr lang="en-US" dirty="0"/>
              <a:t>SANS holds a joint congress with the Renal Care Society of SA (RCCSA)</a:t>
            </a:r>
          </a:p>
          <a:p>
            <a:pPr lvl="1"/>
            <a:r>
              <a:rPr lang="en-US" dirty="0"/>
              <a:t>Representing dialysis nurses and technologists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FF86A-8BCB-4436-892D-3EDE78145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80" y="77668"/>
            <a:ext cx="2213040" cy="2158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C52A4-8048-4437-A001-CF4FB4E50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652" y="89200"/>
            <a:ext cx="2075468" cy="2197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CF69B-204F-4297-93E9-BB1785684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03"/>
            <a:ext cx="2264348" cy="22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2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DDF5-A301-C442-BA9A-7D43A1CF2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current state of affairs – Dialysis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A4C7-61CA-8E4C-9A7F-C114AFAD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Dialysis is: </a:t>
            </a:r>
          </a:p>
          <a:p>
            <a:pPr lvl="1"/>
            <a:r>
              <a:rPr lang="en-US" dirty="0"/>
              <a:t>Effective in preserving life </a:t>
            </a:r>
          </a:p>
          <a:p>
            <a:pPr lvl="1"/>
            <a:r>
              <a:rPr lang="en-US" dirty="0"/>
              <a:t>An effective bridge to transplantation </a:t>
            </a:r>
          </a:p>
          <a:p>
            <a:pPr lvl="1"/>
            <a:r>
              <a:rPr lang="en-US" dirty="0"/>
              <a:t>Allows patients to return to work </a:t>
            </a:r>
          </a:p>
          <a:p>
            <a:r>
              <a:rPr lang="en-US" dirty="0"/>
              <a:t>Lack regulatory framework around services</a:t>
            </a:r>
          </a:p>
          <a:p>
            <a:pPr lvl="1"/>
            <a:r>
              <a:rPr lang="en-US" dirty="0"/>
              <a:t>Unlicensed dialysis units </a:t>
            </a:r>
          </a:p>
          <a:p>
            <a:pPr lvl="1"/>
            <a:r>
              <a:rPr lang="en-US" dirty="0"/>
              <a:t>Draft Regulation on Dialysis in SA ‘stuck’ in </a:t>
            </a:r>
            <a:r>
              <a:rPr lang="en-US" dirty="0" err="1"/>
              <a:t>NDoH</a:t>
            </a:r>
            <a:r>
              <a:rPr lang="en-US" dirty="0"/>
              <a:t> for 7-8 years!! </a:t>
            </a:r>
          </a:p>
          <a:p>
            <a:r>
              <a:rPr lang="en-US" dirty="0"/>
              <a:t>Demand likely to grow </a:t>
            </a:r>
          </a:p>
          <a:p>
            <a:pPr lvl="1"/>
            <a:r>
              <a:rPr lang="en-US" dirty="0"/>
              <a:t>More diabetes</a:t>
            </a:r>
          </a:p>
          <a:p>
            <a:pPr lvl="1"/>
            <a:r>
              <a:rPr lang="en-US" dirty="0"/>
              <a:t>HIV disease </a:t>
            </a:r>
          </a:p>
          <a:p>
            <a:pPr lvl="1"/>
            <a:r>
              <a:rPr lang="en-US" dirty="0"/>
              <a:t>Older age of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56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FE75-FC3E-5C4F-A818-19C7802F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current state of affairs - Transplantation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D858A-1333-8D4B-8777-7B88AFC9E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Maximizes quality of life for people with kidney failure</a:t>
            </a:r>
          </a:p>
          <a:p>
            <a:r>
              <a:rPr lang="en-US" dirty="0"/>
              <a:t>Allows people to work, have children, normalize their lives</a:t>
            </a:r>
          </a:p>
          <a:p>
            <a:r>
              <a:rPr lang="en-US" dirty="0"/>
              <a:t>Donors are in short supply</a:t>
            </a:r>
          </a:p>
          <a:p>
            <a:pPr lvl="2"/>
            <a:r>
              <a:rPr lang="en-US" dirty="0"/>
              <a:t>Awareness</a:t>
            </a:r>
          </a:p>
          <a:p>
            <a:pPr lvl="2"/>
            <a:r>
              <a:rPr lang="en-US" dirty="0"/>
              <a:t>ICU resources</a:t>
            </a:r>
          </a:p>
          <a:p>
            <a:pPr lvl="2"/>
            <a:r>
              <a:rPr lang="en-US" dirty="0"/>
              <a:t>Emergency services </a:t>
            </a:r>
          </a:p>
          <a:p>
            <a:r>
              <a:rPr lang="en-US" dirty="0"/>
              <a:t>Waiting times / lists continue to grow </a:t>
            </a:r>
          </a:p>
          <a:p>
            <a:r>
              <a:rPr lang="en-US" dirty="0"/>
              <a:t>Most patients do not receive a transplant!</a:t>
            </a:r>
          </a:p>
        </p:txBody>
      </p:sp>
    </p:spTree>
    <p:extLst>
      <p:ext uri="{BB962C8B-B14F-4D97-AF65-F5344CB8AC3E}">
        <p14:creationId xmlns:p14="http://schemas.microsoft.com/office/powerpoint/2010/main" val="1074607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122F-AD4F-634A-BE87-97B163F6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NHI bill– the perspective from SANS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B05AD-281C-5D4D-8521-05BD89F9A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Strengths</a:t>
            </a:r>
          </a:p>
          <a:p>
            <a:pPr lvl="1"/>
            <a:r>
              <a:rPr lang="en-US" dirty="0"/>
              <a:t>Recognizes the need to change the current system</a:t>
            </a:r>
          </a:p>
          <a:p>
            <a:pPr lvl="1"/>
            <a:r>
              <a:rPr lang="en-US" dirty="0"/>
              <a:t>Aims to </a:t>
            </a:r>
            <a:r>
              <a:rPr lang="en-US" dirty="0" err="1"/>
              <a:t>equalise</a:t>
            </a:r>
            <a:r>
              <a:rPr lang="en-US" dirty="0"/>
              <a:t> disparities </a:t>
            </a:r>
          </a:p>
          <a:p>
            <a:pPr lvl="1"/>
            <a:r>
              <a:rPr lang="en-US" dirty="0"/>
              <a:t>Intends to promote </a:t>
            </a:r>
            <a:r>
              <a:rPr lang="en-US" b="1" u="sng" dirty="0"/>
              <a:t>universal health coverage </a:t>
            </a:r>
            <a:endParaRPr lang="en-US" dirty="0"/>
          </a:p>
          <a:p>
            <a:pPr lvl="1"/>
            <a:r>
              <a:rPr lang="en-US" dirty="0"/>
              <a:t>Progressive </a:t>
            </a:r>
            <a:r>
              <a:rPr lang="en-US" dirty="0" err="1"/>
              <a:t>realisation</a:t>
            </a:r>
            <a:r>
              <a:rPr lang="en-US" dirty="0"/>
              <a:t> of this constitutional right  </a:t>
            </a:r>
          </a:p>
          <a:p>
            <a:pPr lvl="1"/>
            <a:r>
              <a:rPr lang="en-US" dirty="0"/>
              <a:t>Inclusivity of stakeholders </a:t>
            </a:r>
          </a:p>
          <a:p>
            <a:pPr lvl="1"/>
            <a:r>
              <a:rPr lang="en-US" dirty="0"/>
              <a:t>Phased initiation </a:t>
            </a:r>
          </a:p>
          <a:p>
            <a:pPr lvl="1"/>
            <a:r>
              <a:rPr lang="en-US" dirty="0" err="1"/>
              <a:t>Utilisation</a:t>
            </a:r>
            <a:r>
              <a:rPr lang="en-US" dirty="0"/>
              <a:t> of both Public and Private sector resources for the benefit of the patients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DDE69-A0CC-45C1-B87F-8E1BB859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241" y="1452885"/>
            <a:ext cx="2422071" cy="28844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4121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A8F2-25D5-7B44-9F6F-3025DE9A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NHI bill – the perspective from SANS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5D53E-7F63-364B-8817-3D9D0BA67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Weaknesses</a:t>
            </a:r>
          </a:p>
          <a:p>
            <a:pPr lvl="1"/>
            <a:r>
              <a:rPr lang="en-US" dirty="0"/>
              <a:t>The bill does not address the current level of infrastructure and management  failure in the state </a:t>
            </a:r>
          </a:p>
          <a:p>
            <a:pPr lvl="1"/>
            <a:r>
              <a:rPr lang="en-US" dirty="0"/>
              <a:t>Funding mechanisms are vague, and critical for implementation </a:t>
            </a:r>
          </a:p>
          <a:p>
            <a:pPr lvl="1"/>
            <a:r>
              <a:rPr lang="en-US" dirty="0"/>
              <a:t>Benefits are lacking detail and CRUCIAL </a:t>
            </a:r>
          </a:p>
          <a:p>
            <a:pPr lvl="1"/>
            <a:r>
              <a:rPr lang="en-US" dirty="0"/>
              <a:t>The anticipated cost is not known </a:t>
            </a:r>
          </a:p>
        </p:txBody>
      </p:sp>
    </p:spTree>
    <p:extLst>
      <p:ext uri="{BB962C8B-B14F-4D97-AF65-F5344CB8AC3E}">
        <p14:creationId xmlns:p14="http://schemas.microsoft.com/office/powerpoint/2010/main" val="2794369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5B211-98AB-2C48-86DA-E4CB74F9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NHI -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7CA65-F08B-F047-B2A6-71CF857D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9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Implementation concerns related to </a:t>
            </a:r>
          </a:p>
          <a:p>
            <a:pPr lvl="1"/>
            <a:r>
              <a:rPr lang="en-US" dirty="0"/>
              <a:t>Corruption </a:t>
            </a:r>
          </a:p>
          <a:p>
            <a:pPr lvl="1"/>
            <a:r>
              <a:rPr lang="en-US" dirty="0"/>
              <a:t>Fruitless expenditure  </a:t>
            </a:r>
          </a:p>
          <a:p>
            <a:pPr lvl="1"/>
            <a:r>
              <a:rPr lang="en-US" dirty="0"/>
              <a:t>Infrastructure </a:t>
            </a:r>
          </a:p>
          <a:p>
            <a:pPr lvl="1"/>
            <a:r>
              <a:rPr lang="en-US" dirty="0"/>
              <a:t>Inadequate workforce </a:t>
            </a:r>
          </a:p>
          <a:p>
            <a:pPr lvl="1"/>
            <a:r>
              <a:rPr lang="en-US" dirty="0"/>
              <a:t>Moral decay, poor work ethic and lack of accountability. </a:t>
            </a:r>
          </a:p>
          <a:p>
            <a:r>
              <a:rPr lang="en-US" dirty="0"/>
              <a:t>Further Reduction in dialysis services</a:t>
            </a:r>
          </a:p>
          <a:p>
            <a:pPr lvl="1"/>
            <a:r>
              <a:rPr lang="en-US" dirty="0"/>
              <a:t>Current inadequate services in the state sector</a:t>
            </a:r>
          </a:p>
          <a:p>
            <a:r>
              <a:rPr lang="en-US" dirty="0"/>
              <a:t>Further Reduction in transplant services</a:t>
            </a:r>
          </a:p>
          <a:p>
            <a:pPr lvl="1"/>
            <a:r>
              <a:rPr lang="en-US" dirty="0"/>
              <a:t>Needs an integrated system which includes medical, surgical and ICU care </a:t>
            </a:r>
          </a:p>
          <a:p>
            <a:pPr lvl="1"/>
            <a:r>
              <a:rPr lang="en-US" dirty="0"/>
              <a:t>Needs strong multidisciplinary support and infrastructure   </a:t>
            </a:r>
          </a:p>
        </p:txBody>
      </p:sp>
    </p:spTree>
    <p:extLst>
      <p:ext uri="{BB962C8B-B14F-4D97-AF65-F5344CB8AC3E}">
        <p14:creationId xmlns:p14="http://schemas.microsoft.com/office/powerpoint/2010/main" val="2973226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CDB-2F15-6740-97E8-415176D1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NHI -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10E5-4940-A740-8D10-131CCEF5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Reduced interest in training in nephrology</a:t>
            </a:r>
          </a:p>
          <a:p>
            <a:pPr lvl="1"/>
            <a:r>
              <a:rPr lang="en-US" dirty="0"/>
              <a:t>Inadequate remuneration</a:t>
            </a:r>
          </a:p>
          <a:p>
            <a:pPr lvl="1"/>
            <a:r>
              <a:rPr lang="en-US" dirty="0"/>
              <a:t>Poor working conditions due to inability to offer life-saving therapy </a:t>
            </a:r>
          </a:p>
          <a:p>
            <a:pPr lvl="1"/>
            <a:r>
              <a:rPr lang="en-US" dirty="0"/>
              <a:t>Both may discourage Nephrology as specialty choice</a:t>
            </a:r>
          </a:p>
          <a:p>
            <a:r>
              <a:rPr lang="en-US" dirty="0"/>
              <a:t>Transition Period </a:t>
            </a:r>
          </a:p>
          <a:p>
            <a:pPr lvl="1"/>
            <a:r>
              <a:rPr lang="en-US" dirty="0"/>
              <a:t>Thousands of patients currently on dialysis in private sector will die if planning is poor </a:t>
            </a:r>
          </a:p>
          <a:p>
            <a:pPr lvl="2"/>
            <a:r>
              <a:rPr lang="en-US" dirty="0"/>
              <a:t>Loss of medical aid cover without NHI funding will result in inevitable deaths within days or weeks </a:t>
            </a:r>
          </a:p>
          <a:p>
            <a:pPr lvl="1"/>
            <a:r>
              <a:rPr lang="en-US" dirty="0"/>
              <a:t>Will take our country renal services backwards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8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F1AA-CF05-B54F-BA74-490FF22F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NHI -opportunities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81F1-EBA2-A342-B9A3-2991359BB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Improved </a:t>
            </a:r>
            <a:r>
              <a:rPr lang="en-US" u="sng" dirty="0"/>
              <a:t>integration and planning </a:t>
            </a:r>
            <a:r>
              <a:rPr lang="en-US" dirty="0"/>
              <a:t>at all levels of kidney care</a:t>
            </a:r>
          </a:p>
          <a:p>
            <a:pPr lvl="1"/>
            <a:r>
              <a:rPr lang="en-US" dirty="0"/>
              <a:t>Screening</a:t>
            </a:r>
          </a:p>
          <a:p>
            <a:pPr lvl="1"/>
            <a:r>
              <a:rPr lang="en-US" dirty="0"/>
              <a:t>Prevention </a:t>
            </a:r>
          </a:p>
          <a:p>
            <a:pPr lvl="1"/>
            <a:r>
              <a:rPr lang="en-US" dirty="0"/>
              <a:t>Management </a:t>
            </a:r>
          </a:p>
          <a:p>
            <a:pPr lvl="1"/>
            <a:r>
              <a:rPr lang="en-US" dirty="0"/>
              <a:t>Timely referral to nephrologists </a:t>
            </a:r>
          </a:p>
          <a:p>
            <a:pPr lvl="1"/>
            <a:r>
              <a:rPr lang="en-US" dirty="0"/>
              <a:t>Better dialysis initiation </a:t>
            </a:r>
          </a:p>
          <a:p>
            <a:r>
              <a:rPr lang="en-US" dirty="0"/>
              <a:t>Allow </a:t>
            </a:r>
            <a:r>
              <a:rPr lang="en-US" u="sng" dirty="0"/>
              <a:t>universal access </a:t>
            </a:r>
            <a:r>
              <a:rPr lang="en-US" dirty="0"/>
              <a:t>to renal care services including dialysis and transplantation.</a:t>
            </a:r>
          </a:p>
          <a:p>
            <a:r>
              <a:rPr lang="en-US" dirty="0"/>
              <a:t>Using consolidated purchasing power to </a:t>
            </a:r>
            <a:r>
              <a:rPr lang="en-US" u="sng" dirty="0"/>
              <a:t>negotiate down costs</a:t>
            </a:r>
            <a:r>
              <a:rPr lang="en-US" dirty="0"/>
              <a:t>. </a:t>
            </a:r>
          </a:p>
          <a:p>
            <a:r>
              <a:rPr lang="en-US" dirty="0"/>
              <a:t>Improved </a:t>
            </a:r>
            <a:r>
              <a:rPr lang="en-US" u="sng" dirty="0"/>
              <a:t>organ procurement </a:t>
            </a:r>
            <a:r>
              <a:rPr lang="en-US" dirty="0"/>
              <a:t>for transplantation </a:t>
            </a:r>
          </a:p>
          <a:p>
            <a:r>
              <a:rPr lang="en-US" u="sng" dirty="0"/>
              <a:t>Adequate basket of benefits and protocols</a:t>
            </a:r>
            <a:r>
              <a:rPr lang="en-US" dirty="0"/>
              <a:t> developed with SANS. </a:t>
            </a:r>
          </a:p>
        </p:txBody>
      </p:sp>
    </p:spTree>
    <p:extLst>
      <p:ext uri="{BB962C8B-B14F-4D97-AF65-F5344CB8AC3E}">
        <p14:creationId xmlns:p14="http://schemas.microsoft.com/office/powerpoint/2010/main" val="35915694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1323-7D81-1346-B7F8-64F33FEE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would like to 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15C7-5B5F-0443-91CB-A11130FC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Fund raising to allow a </a:t>
            </a:r>
            <a:r>
              <a:rPr lang="en-US" u="sng" dirty="0"/>
              <a:t>progressive increase in services </a:t>
            </a:r>
          </a:p>
          <a:p>
            <a:r>
              <a:rPr lang="en-US" dirty="0"/>
              <a:t>SANS should be recognized as a </a:t>
            </a:r>
            <a:r>
              <a:rPr lang="en-US" u="sng" dirty="0"/>
              <a:t>key stakeholder and expert body </a:t>
            </a:r>
            <a:r>
              <a:rPr lang="en-US" dirty="0"/>
              <a:t>in the planning and implementation of services for patients with kidney disease. </a:t>
            </a:r>
          </a:p>
          <a:p>
            <a:r>
              <a:rPr lang="en-US" u="sng" dirty="0"/>
              <a:t>Fair remuneration </a:t>
            </a:r>
            <a:r>
              <a:rPr lang="en-US" dirty="0"/>
              <a:t>for Nephrologists </a:t>
            </a:r>
          </a:p>
          <a:p>
            <a:r>
              <a:rPr lang="en-US" u="sng" dirty="0"/>
              <a:t>Increased training </a:t>
            </a:r>
            <a:r>
              <a:rPr lang="en-US" dirty="0"/>
              <a:t>posts for Nephrologists, dialysis nurses and technologists  </a:t>
            </a:r>
          </a:p>
          <a:p>
            <a:r>
              <a:rPr lang="en-US" dirty="0"/>
              <a:t>Improved referral systems to </a:t>
            </a:r>
            <a:r>
              <a:rPr lang="en-US" u="sng" dirty="0"/>
              <a:t>access nephrology services </a:t>
            </a:r>
          </a:p>
          <a:p>
            <a:r>
              <a:rPr lang="en-US" u="sng" dirty="0"/>
              <a:t>Correct the historical gap </a:t>
            </a:r>
            <a:r>
              <a:rPr lang="en-US" dirty="0"/>
              <a:t>in access to dialysis services</a:t>
            </a:r>
          </a:p>
          <a:p>
            <a:pPr lvl="1"/>
            <a:r>
              <a:rPr lang="en-US" dirty="0"/>
              <a:t>More dialysis infrastructure and staffing </a:t>
            </a:r>
          </a:p>
          <a:p>
            <a:pPr lvl="1"/>
            <a:r>
              <a:rPr lang="en-US" dirty="0"/>
              <a:t>Developing a plan based on the hope offered by future technologies and partnerships rather than past failures. </a:t>
            </a:r>
          </a:p>
          <a:p>
            <a:pPr lvl="1"/>
            <a:r>
              <a:rPr lang="en-US" dirty="0"/>
              <a:t>Universal dialysis for all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5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EDB0-CAA4-6A43-AEF6-B0DB5B4B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nephrologist</a:t>
            </a:r>
            <a:r>
              <a:rPr lang="en-US" sz="4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9A3DB-33C5-FB43-9E43-B33895008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2" y="2727325"/>
            <a:ext cx="9648825" cy="3703638"/>
          </a:xfrm>
        </p:spPr>
        <p:txBody>
          <a:bodyPr>
            <a:noAutofit/>
          </a:bodyPr>
          <a:lstStyle/>
          <a:p>
            <a:r>
              <a:rPr lang="en-US" sz="3200" dirty="0"/>
              <a:t>Medical specialist </a:t>
            </a:r>
          </a:p>
          <a:p>
            <a:r>
              <a:rPr lang="en-US" sz="3200" dirty="0"/>
              <a:t>Treats patients with various forms of kidney disease </a:t>
            </a:r>
          </a:p>
          <a:p>
            <a:r>
              <a:rPr lang="en-US" sz="3200" dirty="0"/>
              <a:t>Does research on kidney diseases </a:t>
            </a:r>
          </a:p>
          <a:p>
            <a:r>
              <a:rPr lang="en-US" sz="3200" dirty="0"/>
              <a:t>Does education on the role of the kidneys in health, disease &amp; prevention of diseases 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4BFA834-2AF1-0C44-8D82-D4CDE6B7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048" y="98404"/>
            <a:ext cx="4326952" cy="29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4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46B1-EB5C-4B4A-97A7-FC5D2B09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 we care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AA27-6E77-0246-A101-C56997708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Chronic kidney disease</a:t>
            </a:r>
          </a:p>
          <a:p>
            <a:pPr lvl="1"/>
            <a:r>
              <a:rPr lang="en-US" dirty="0"/>
              <a:t>Especially stage 3-5</a:t>
            </a:r>
          </a:p>
          <a:p>
            <a:pPr lvl="1"/>
            <a:r>
              <a:rPr lang="en-US" dirty="0"/>
              <a:t>Chronic inflammatory/ immune diseases of the kidney</a:t>
            </a:r>
          </a:p>
          <a:p>
            <a:pPr lvl="1"/>
            <a:r>
              <a:rPr lang="en-US" dirty="0"/>
              <a:t>Hypertensives, diabetics and HIV are at high risk</a:t>
            </a:r>
          </a:p>
          <a:p>
            <a:r>
              <a:rPr lang="en-US" dirty="0"/>
              <a:t>Acute kidney diseases  </a:t>
            </a:r>
          </a:p>
          <a:p>
            <a:r>
              <a:rPr lang="en-US" dirty="0"/>
              <a:t>People with kidney failure requiring dialysis </a:t>
            </a:r>
          </a:p>
          <a:p>
            <a:r>
              <a:rPr lang="en-US" dirty="0"/>
              <a:t>People with kidney transplants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0455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>
            <a:extLst>
              <a:ext uri="{FF2B5EF4-FFF2-40B4-BE49-F238E27FC236}">
                <a16:creationId xmlns:a16="http://schemas.microsoft.com/office/drawing/2014/main" id="{D2654DC2-1C08-934F-BE74-5BFE7CF90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81144"/>
              </p:ext>
            </p:extLst>
          </p:nvPr>
        </p:nvGraphicFramePr>
        <p:xfrm>
          <a:off x="4600121" y="1650547"/>
          <a:ext cx="6753679" cy="4490813"/>
        </p:xfrm>
        <a:graphic>
          <a:graphicData uri="http://schemas.openxmlformats.org/drawingml/2006/table">
            <a:tbl>
              <a:tblPr/>
              <a:tblGrid>
                <a:gridCol w="111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8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STAGE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GFR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ml/min/1.73m2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ACTION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 increased risk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≥ 90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(+CKD risk factors)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Screening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CKD risk reduction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2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Kid damage +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 or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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GFR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≥ 90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Diagnosis &amp; Treatment 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CVD risk reduction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2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Kid damage + 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mild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GFR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60-89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Estimating</a:t>
                      </a: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progression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GFR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30-59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Evaluate and treat complications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Severe 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</a:t>
                      </a: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GFR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15-29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Prepare for renal replacement therapy (RRT)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Kidney Failure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&lt;15 or dialysis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RRT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319FC5D-C5AF-4AF7-B46D-4659C842CEFA}"/>
              </a:ext>
            </a:extLst>
          </p:cNvPr>
          <p:cNvSpPr txBox="1">
            <a:spLocks/>
          </p:cNvSpPr>
          <p:nvPr/>
        </p:nvSpPr>
        <p:spPr>
          <a:xfrm>
            <a:off x="463550" y="38810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chronic kidney failure?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238C9-434F-46B5-AB97-811DB27BF05C}"/>
              </a:ext>
            </a:extLst>
          </p:cNvPr>
          <p:cNvSpPr txBox="1"/>
          <p:nvPr/>
        </p:nvSpPr>
        <p:spPr>
          <a:xfrm>
            <a:off x="463550" y="2035787"/>
            <a:ext cx="3429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Abnormal structure or function of the kidneys, lasting more than 3 months with implications for health.</a:t>
            </a:r>
          </a:p>
          <a:p>
            <a:r>
              <a:rPr lang="en-US" sz="2800" b="1" u="sng" dirty="0"/>
              <a:t>Stages 1-5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8A092-9564-4034-AE16-C587CF5336A8}"/>
              </a:ext>
            </a:extLst>
          </p:cNvPr>
          <p:cNvSpPr txBox="1"/>
          <p:nvPr/>
        </p:nvSpPr>
        <p:spPr>
          <a:xfrm>
            <a:off x="224062" y="5632999"/>
            <a:ext cx="4136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Stage 5 </a:t>
            </a:r>
            <a:r>
              <a:rPr lang="en-US" dirty="0"/>
              <a:t>– end stage kidney disease</a:t>
            </a:r>
          </a:p>
          <a:p>
            <a:pPr lvl="1"/>
            <a:r>
              <a:rPr lang="en-US" dirty="0"/>
              <a:t>High risk of life-threatening complications – with the need for dialysis or transplantation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6D1D72C-7E71-4A52-91D4-1A90821CB768}"/>
              </a:ext>
            </a:extLst>
          </p:cNvPr>
          <p:cNvSpPr/>
          <p:nvPr/>
        </p:nvSpPr>
        <p:spPr>
          <a:xfrm>
            <a:off x="3892550" y="5657671"/>
            <a:ext cx="1006021" cy="57984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FE13-651D-DA42-82B3-D2B5D8C7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stage or kidney failure causes suffering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C28C68B-2EF3-2E43-AA64-13349DBFF5A4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Severe fatigue </a:t>
            </a:r>
          </a:p>
          <a:p>
            <a:r>
              <a:rPr lang="en-US" dirty="0"/>
              <a:t>Swelling of the body </a:t>
            </a:r>
          </a:p>
          <a:p>
            <a:r>
              <a:rPr lang="en-US" dirty="0"/>
              <a:t>Shortness of breath </a:t>
            </a:r>
          </a:p>
          <a:p>
            <a:r>
              <a:rPr lang="en-US" dirty="0"/>
              <a:t>Muscular weakness and pain</a:t>
            </a:r>
          </a:p>
          <a:p>
            <a:r>
              <a:rPr lang="en-US" dirty="0"/>
              <a:t>Debilitating Itching </a:t>
            </a:r>
          </a:p>
          <a:p>
            <a:r>
              <a:rPr lang="en-US" dirty="0"/>
              <a:t>Confusion and drowsiness</a:t>
            </a:r>
          </a:p>
          <a:p>
            <a:r>
              <a:rPr lang="en-US" dirty="0"/>
              <a:t>Death </a:t>
            </a:r>
          </a:p>
        </p:txBody>
      </p:sp>
    </p:spTree>
    <p:extLst>
      <p:ext uri="{BB962C8B-B14F-4D97-AF65-F5344CB8AC3E}">
        <p14:creationId xmlns:p14="http://schemas.microsoft.com/office/powerpoint/2010/main" val="66409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207568" y="620688"/>
            <a:ext cx="6911429" cy="1143000"/>
          </a:xfrm>
          <a:noFill/>
        </p:spPr>
        <p:txBody>
          <a:bodyPr>
            <a:normAutofit fontScale="90000"/>
          </a:bodyPr>
          <a:lstStyle/>
          <a:p>
            <a:pPr defTabSz="685800">
              <a:lnSpc>
                <a:spcPct val="100000"/>
              </a:lnSpc>
              <a:spcBef>
                <a:spcPct val="20000"/>
              </a:spcBef>
              <a:spcAft>
                <a:spcPts val="900"/>
              </a:spcAft>
              <a:defRPr/>
            </a:pPr>
            <a:r>
              <a:rPr lang="en-US" altLang="en-US" sz="36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Treating kidney failure</a:t>
            </a:r>
            <a:r>
              <a:rPr lang="en-ZA" sz="30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ZA" sz="30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2207568" y="1843782"/>
            <a:ext cx="6311901" cy="273526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dirty="0"/>
              <a:t>Dialysis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Transplantation</a:t>
            </a:r>
          </a:p>
          <a:p>
            <a:pPr>
              <a:buNone/>
            </a:pPr>
            <a:r>
              <a:rPr lang="en-US" altLang="en-US" dirty="0"/>
              <a:t>KRT is expensive, so limited access</a:t>
            </a:r>
            <a:endParaRPr lang="en-GB" altLang="en-US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/>
              <a:t>Palliative/supportive care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4" name="Picture 4" descr="hd_pt">
            <a:extLst>
              <a:ext uri="{FF2B5EF4-FFF2-40B4-BE49-F238E27FC236}">
                <a16:creationId xmlns:a16="http://schemas.microsoft.com/office/drawing/2014/main" id="{8EB2281C-80D9-4384-83DB-8205F405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700782"/>
            <a:ext cx="2232976" cy="12947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pd2">
            <a:extLst>
              <a:ext uri="{FF2B5EF4-FFF2-40B4-BE49-F238E27FC236}">
                <a16:creationId xmlns:a16="http://schemas.microsoft.com/office/drawing/2014/main" id="{64E36A04-CAF7-45C6-A284-72FB3C35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212951"/>
            <a:ext cx="2232976" cy="16073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x1">
            <a:extLst>
              <a:ext uri="{FF2B5EF4-FFF2-40B4-BE49-F238E27FC236}">
                <a16:creationId xmlns:a16="http://schemas.microsoft.com/office/drawing/2014/main" id="{CD913F1C-8EE0-4C51-BF11-4B0D66021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6"/>
          <a:stretch/>
        </p:blipFill>
        <p:spPr bwMode="auto">
          <a:xfrm>
            <a:off x="7824192" y="4037650"/>
            <a:ext cx="2232976" cy="17757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450FA-1AD5-48B7-9D79-6CD4101EF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05" y="5093270"/>
            <a:ext cx="5082918" cy="1440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14258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</TotalTime>
  <Words>1345</Words>
  <Application>Microsoft Office PowerPoint</Application>
  <PresentationFormat>Widescreen</PresentationFormat>
  <Paragraphs>298</Paragraphs>
  <Slides>47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inherit</vt:lpstr>
      <vt:lpstr>Tahoma</vt:lpstr>
      <vt:lpstr>Times New Roman</vt:lpstr>
      <vt:lpstr>Trebuchet MS</vt:lpstr>
      <vt:lpstr>Wingdings</vt:lpstr>
      <vt:lpstr>ヒラギノ角ゴ Pro W3</vt:lpstr>
      <vt:lpstr>Office Theme</vt:lpstr>
      <vt:lpstr>Photo Editor Photo</vt:lpstr>
      <vt:lpstr>SA Nephrology Society presentation on NHI</vt:lpstr>
      <vt:lpstr>Who is the South African Nephrology Society?</vt:lpstr>
      <vt:lpstr>Executive committee – office bearers</vt:lpstr>
      <vt:lpstr>Affiliations </vt:lpstr>
      <vt:lpstr>What is a nephrologist?</vt:lpstr>
      <vt:lpstr>Who do we care for?</vt:lpstr>
      <vt:lpstr>PowerPoint Presentation</vt:lpstr>
      <vt:lpstr>End stage or kidney failure causes suffering </vt:lpstr>
      <vt:lpstr>Treating kidney failure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 to release of the  first SA Renal Registry Report</vt:lpstr>
      <vt:lpstr>PowerPoint Presentation</vt:lpstr>
      <vt:lpstr>Moosa MR; Kidd M -2006</vt:lpstr>
      <vt:lpstr>Presentation to Health Minister Aaron Motsoaledi</vt:lpstr>
      <vt:lpstr>PowerPoint Presentation</vt:lpstr>
      <vt:lpstr>PowerPoint Presentation</vt:lpstr>
      <vt:lpstr>Treatment centres reporting data</vt:lpstr>
      <vt:lpstr>PowerPoint Presentation</vt:lpstr>
      <vt:lpstr>PowerPoint Presentation</vt:lpstr>
      <vt:lpstr>South Africa:   prevalence (pmp) by sector, 2018</vt:lpstr>
      <vt:lpstr>PowerPoint Presentation</vt:lpstr>
      <vt:lpstr>Prevalence of KRT (pmp) by province and ethnicity</vt:lpstr>
      <vt:lpstr>PowerPoint Presentation</vt:lpstr>
      <vt:lpstr>Most commonly reported causes of kidney failure</vt:lpstr>
      <vt:lpstr>HIV status</vt:lpstr>
      <vt:lpstr>PowerPoint Presentation</vt:lpstr>
      <vt:lpstr>PowerPoint Presentation</vt:lpstr>
      <vt:lpstr>PowerPoint Presentation</vt:lpstr>
      <vt:lpstr>- commit to improving KRT access  - shortage of nephrologists - shortage of training posts - make data submission mandatory - registry needs better funding  </vt:lpstr>
      <vt:lpstr>Conservative therapy (i.e. no access to dialysis) </vt:lpstr>
      <vt:lpstr>The current state of affairs</vt:lpstr>
      <vt:lpstr>The current state of affairs – Dialysis </vt:lpstr>
      <vt:lpstr>The current state of affairs - Transplantation</vt:lpstr>
      <vt:lpstr>NHI bill– the perspective from SANS</vt:lpstr>
      <vt:lpstr>NHI bill – the perspective from SANS</vt:lpstr>
      <vt:lpstr>NHI - threats</vt:lpstr>
      <vt:lpstr>NHI - threats</vt:lpstr>
      <vt:lpstr>NHI -opportunities</vt:lpstr>
      <vt:lpstr>What we would like to see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Nephrology society presentation on NHI</dc:title>
  <dc:creator>Shoyab Wadee</dc:creator>
  <cp:lastModifiedBy>Vuyokazi Majalamba</cp:lastModifiedBy>
  <cp:revision>54</cp:revision>
  <dcterms:created xsi:type="dcterms:W3CDTF">2021-06-17T16:57:35Z</dcterms:created>
  <dcterms:modified xsi:type="dcterms:W3CDTF">2021-06-21T11:02:54Z</dcterms:modified>
</cp:coreProperties>
</file>