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sldIdLst>
    <p:sldId id="284" r:id="rId2"/>
    <p:sldId id="328" r:id="rId3"/>
    <p:sldId id="330" r:id="rId4"/>
    <p:sldId id="294" r:id="rId5"/>
    <p:sldId id="300" r:id="rId6"/>
    <p:sldId id="302" r:id="rId7"/>
    <p:sldId id="268" r:id="rId8"/>
    <p:sldId id="304" r:id="rId9"/>
    <p:sldId id="308" r:id="rId10"/>
    <p:sldId id="306" r:id="rId11"/>
    <p:sldId id="288" r:id="rId12"/>
    <p:sldId id="312" r:id="rId13"/>
    <p:sldId id="314" r:id="rId14"/>
    <p:sldId id="289" r:id="rId15"/>
    <p:sldId id="290" r:id="rId16"/>
    <p:sldId id="291" r:id="rId17"/>
    <p:sldId id="292" r:id="rId18"/>
    <p:sldId id="296" r:id="rId19"/>
    <p:sldId id="298" r:id="rId20"/>
    <p:sldId id="316" r:id="rId21"/>
    <p:sldId id="318" r:id="rId22"/>
    <p:sldId id="320" r:id="rId23"/>
    <p:sldId id="322" r:id="rId24"/>
    <p:sldId id="324" r:id="rId25"/>
    <p:sldId id="326" r:id="rId26"/>
    <p:sldId id="33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CB1245-8E70-4DFB-91D7-D1341F39E6BD}" v="27087" dt="2021-06-21T13:39:52.0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53"/>
    <p:restoredTop sz="94631"/>
  </p:normalViewPr>
  <p:slideViewPr>
    <p:cSldViewPr>
      <p:cViewPr varScale="1">
        <p:scale>
          <a:sx n="68" d="100"/>
          <a:sy n="68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808FB-8148-1D46-B4DC-2891DD114B06}" type="datetimeFigureOut">
              <a:rPr lang="en-GB" smtClean="0"/>
              <a:pPr/>
              <a:t>23/06/2021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26CD3-F857-D949-8B2B-659CD1BCB0D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61718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19144-5B4F-2943-9DB2-10CA0F5D6B7F}" type="datetime1">
              <a:rPr lang="en-ZA" smtClean="0"/>
              <a:pPr/>
              <a:t>2021/06/23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Ad Hoc Property Rights Group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6DD3-FDA4-4889-9221-A6E8E207A6C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E5DB0-57E5-E745-A36A-31BC0D5FFF2F}" type="datetime1">
              <a:rPr lang="en-ZA" smtClean="0"/>
              <a:pPr/>
              <a:t>2021/06/23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Ad Hoc Property Rights Group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6DD3-FDA4-4889-9221-A6E8E207A6C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3D187-6D09-FC49-8BDE-A4B9EC05BE79}" type="datetime1">
              <a:rPr lang="en-ZA" smtClean="0"/>
              <a:pPr/>
              <a:t>2021/06/23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Ad Hoc Property Rights Group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6DD3-FDA4-4889-9221-A6E8E207A6C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AE733-2EBD-D741-AB20-57C752B37134}" type="datetime1">
              <a:rPr lang="en-ZA" smtClean="0"/>
              <a:pPr/>
              <a:t>2021/06/23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Ad Hoc Property Rights Group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6DD3-FDA4-4889-9221-A6E8E207A6C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6A9A2-95FD-5D41-830A-E52A3CD9A363}" type="datetime1">
              <a:rPr lang="en-ZA" smtClean="0"/>
              <a:pPr/>
              <a:t>2021/06/23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Ad Hoc Property Rights Group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6DD3-FDA4-4889-9221-A6E8E207A6C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C36E-EB4F-3544-8FF2-B231D3130DE9}" type="datetime1">
              <a:rPr lang="en-ZA" smtClean="0"/>
              <a:pPr/>
              <a:t>2021/06/23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Ad Hoc Property Rights Group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6DD3-FDA4-4889-9221-A6E8E207A6C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D21B-9352-B640-8E5C-10CC277E40A7}" type="datetime1">
              <a:rPr lang="en-ZA" smtClean="0"/>
              <a:pPr/>
              <a:t>2021/06/23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Ad Hoc Property Rights Group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6DD3-FDA4-4889-9221-A6E8E207A6C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3532-82B9-494E-B60B-033F85592107}" type="datetime1">
              <a:rPr lang="en-ZA" smtClean="0"/>
              <a:pPr/>
              <a:t>2021/06/23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Ad Hoc Property Rights Group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6DD3-FDA4-4889-9221-A6E8E207A6C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4312-A71C-4240-B2E6-2D8EB4D2EF60}" type="datetime1">
              <a:rPr lang="en-ZA" smtClean="0"/>
              <a:pPr/>
              <a:t>2021/06/23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Ad Hoc Property Rights Group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6DD3-FDA4-4889-9221-A6E8E207A6C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66F88-6E23-274B-B54C-AD7652843C9B}" type="datetime1">
              <a:rPr lang="en-ZA" smtClean="0"/>
              <a:pPr/>
              <a:t>2021/06/23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Ad Hoc Property Rights Group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6DD3-FDA4-4889-9221-A6E8E207A6C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8333-A877-8C43-B105-9CB85A8F7284}" type="datetime1">
              <a:rPr lang="en-ZA" smtClean="0"/>
              <a:pPr/>
              <a:t>2021/06/23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Ad Hoc Property Rights Group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6DD3-FDA4-4889-9221-A6E8E207A6C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BA766-2429-1D4C-9BD5-335C6A7A1F47}" type="datetime1">
              <a:rPr lang="en-ZA" smtClean="0"/>
              <a:pPr/>
              <a:t>2021/06/23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ZA"/>
              <a:t>Ad Hoc Property Rights Group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C6DD3-FDA4-4889-9221-A6E8E207A6C1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Image result for institute of race relations">
            <a:extLst>
              <a:ext uri="{FF2B5EF4-FFF2-40B4-BE49-F238E27FC236}">
                <a16:creationId xmlns:a16="http://schemas.microsoft.com/office/drawing/2014/main" xmlns="" id="{D93EFB2C-6B0C-ED43-B021-0BB977CF6C0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26580" y="5774188"/>
            <a:ext cx="2065517" cy="96718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xmlns="" id="{07BE6615-F1A8-2443-A58A-30CFA113E7A4}"/>
              </a:ext>
            </a:extLst>
          </p:cNvPr>
          <p:cNvSpPr txBox="1">
            <a:spLocks/>
          </p:cNvSpPr>
          <p:nvPr/>
        </p:nvSpPr>
        <p:spPr>
          <a:xfrm>
            <a:off x="251520" y="5527825"/>
            <a:ext cx="5560359" cy="716056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3600" dirty="0"/>
              <a:t>Presentation to the Portfolio Committee on Health, </a:t>
            </a:r>
          </a:p>
          <a:p>
            <a:r>
              <a:rPr lang="en-ZA" sz="3600" dirty="0"/>
              <a:t>by Dr Anthea Jeffery</a:t>
            </a:r>
          </a:p>
          <a:p>
            <a:r>
              <a:rPr lang="en-ZA" sz="3600" b="1" dirty="0"/>
              <a:t> </a:t>
            </a:r>
            <a:endParaRPr lang="en-ZA" sz="33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1E41B41-0E4C-4B4B-B031-4956A4972D32}"/>
              </a:ext>
            </a:extLst>
          </p:cNvPr>
          <p:cNvSpPr/>
          <p:nvPr/>
        </p:nvSpPr>
        <p:spPr>
          <a:xfrm>
            <a:off x="0" y="0"/>
            <a:ext cx="9144000" cy="4499860"/>
          </a:xfrm>
          <a:prstGeom prst="rect">
            <a:avLst/>
          </a:prstGeom>
          <a:solidFill>
            <a:srgbClr val="1B39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ZA" sz="3600" dirty="0"/>
              <a:t>The National Health Insurance (NHI) Bill of 2019 [B11-2019]:</a:t>
            </a:r>
          </a:p>
          <a:p>
            <a:pPr lvl="1"/>
            <a:r>
              <a:rPr lang="en-ZA" sz="3600" dirty="0"/>
              <a:t>IRR oral presentation, 22 June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62DBD86E-411E-474D-AFD7-5F3E66DD0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6DD3-FDA4-4889-9221-A6E8E207A6C1}" type="slidenum">
              <a:rPr lang="en-ZA" smtClean="0"/>
              <a:pPr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995240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B151C64-731B-1B49-9BCB-6B4A51C2826C}"/>
              </a:ext>
            </a:extLst>
          </p:cNvPr>
          <p:cNvSpPr/>
          <p:nvPr/>
        </p:nvSpPr>
        <p:spPr>
          <a:xfrm>
            <a:off x="0" y="7572"/>
            <a:ext cx="9144000" cy="854438"/>
          </a:xfrm>
          <a:prstGeom prst="rect">
            <a:avLst/>
          </a:prstGeom>
          <a:solidFill>
            <a:srgbClr val="1B39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ZA" sz="2800" dirty="0"/>
              <a:t>9.	NHI Bill will spawn large and costly bureaucracy</a:t>
            </a:r>
            <a:endParaRPr lang="en-US" sz="2700" b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ECF32048-BCCF-B045-AD69-2BE9276393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991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ZA" dirty="0"/>
              <a:t>NHI Fund, plus 9 sub-units for planning, benefits design, pricing, accreditation, procurement, monitoring, combating fraud, etc</a:t>
            </a:r>
          </a:p>
          <a:p>
            <a:r>
              <a:rPr lang="en-ZA" dirty="0"/>
              <a:t>District Health Management Offices (44) </a:t>
            </a:r>
          </a:p>
          <a:p>
            <a:r>
              <a:rPr lang="en-ZA" dirty="0"/>
              <a:t>Contracting Units for Primary Health Care (44) </a:t>
            </a:r>
          </a:p>
          <a:p>
            <a:r>
              <a:rPr lang="en-ZA" dirty="0"/>
              <a:t>Office of Health Products Procurement (OHPP)</a:t>
            </a:r>
          </a:p>
          <a:p>
            <a:r>
              <a:rPr lang="en-ZA" dirty="0"/>
              <a:t>National Health Information System</a:t>
            </a:r>
          </a:p>
          <a:p>
            <a:r>
              <a:rPr lang="en-ZA" dirty="0"/>
              <a:t>Appeal Tribunal</a:t>
            </a:r>
          </a:p>
          <a:p>
            <a:r>
              <a:rPr lang="en-ZA" dirty="0"/>
              <a:t>National Health Commission</a:t>
            </a:r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EB64D567-D734-9648-8E2A-3402D14F4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Health portfolio committee, 22 June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4A1B02A9-44ED-4042-98E0-95C7A4B46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6DD3-FDA4-4889-9221-A6E8E207A6C1}" type="slidenum">
              <a:rPr lang="en-ZA" smtClean="0"/>
              <a:pPr/>
              <a:t>10</a:t>
            </a:fld>
            <a:endParaRPr lang="en-ZA"/>
          </a:p>
        </p:txBody>
      </p:sp>
      <p:pic>
        <p:nvPicPr>
          <p:cNvPr id="7" name="Picture 6" descr="Image result for institute of race relations">
            <a:extLst>
              <a:ext uri="{FF2B5EF4-FFF2-40B4-BE49-F238E27FC236}">
                <a16:creationId xmlns:a16="http://schemas.microsoft.com/office/drawing/2014/main" xmlns="" id="{45749C7D-A4C4-D94F-B630-B53AD3AA351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000" y="6093296"/>
            <a:ext cx="1368152" cy="6551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39509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B151C64-731B-1B49-9BCB-6B4A51C2826C}"/>
              </a:ext>
            </a:extLst>
          </p:cNvPr>
          <p:cNvSpPr/>
          <p:nvPr/>
        </p:nvSpPr>
        <p:spPr>
          <a:xfrm>
            <a:off x="0" y="7572"/>
            <a:ext cx="9144000" cy="854438"/>
          </a:xfrm>
          <a:prstGeom prst="rect">
            <a:avLst/>
          </a:prstGeom>
          <a:solidFill>
            <a:srgbClr val="1B39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ZA" sz="2800" dirty="0"/>
              <a:t>10. OHSC as well; already public sector wage bill is too high</a:t>
            </a:r>
            <a:endParaRPr lang="en-US" sz="2700" b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6C939078-6DA6-EE4A-8EC1-33CB98224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137" y="134619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ZA" dirty="0"/>
              <a:t>Office of Health Standards Compliance (OHSC) must, every five years, assess some 3 900 public facilities, plus some 41 000 private practices, with a view to their accreditation</a:t>
            </a:r>
          </a:p>
          <a:p>
            <a:r>
              <a:rPr lang="en-ZA" dirty="0"/>
              <a:t>Must assess roughly 9 000 a year: 13 times more than 696 assessed in 2016/17</a:t>
            </a:r>
          </a:p>
          <a:p>
            <a:r>
              <a:rPr lang="en-ZA" dirty="0"/>
              <a:t>Will need many more staff, adding to wage bill</a:t>
            </a:r>
          </a:p>
          <a:p>
            <a:r>
              <a:rPr lang="en-ZA" dirty="0"/>
              <a:t>Already public service wages absorb 46% of all revenue collected; wage bill needs to be cut to bring down public debt and interest payments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6AA30ED4-8AD8-AC44-8E38-E09EFC459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Health portfolio committee, 22 June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7A5A1A56-CE11-D341-A056-E2D55E8EF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6DD3-FDA4-4889-9221-A6E8E207A6C1}" type="slidenum">
              <a:rPr lang="en-ZA" smtClean="0"/>
              <a:pPr/>
              <a:t>11</a:t>
            </a:fld>
            <a:endParaRPr lang="en-ZA"/>
          </a:p>
        </p:txBody>
      </p:sp>
      <p:pic>
        <p:nvPicPr>
          <p:cNvPr id="7" name="Picture 6" descr="Image result for institute of race relations">
            <a:extLst>
              <a:ext uri="{FF2B5EF4-FFF2-40B4-BE49-F238E27FC236}">
                <a16:creationId xmlns:a16="http://schemas.microsoft.com/office/drawing/2014/main" xmlns="" id="{CCF0FDA2-EC15-0F48-8CBE-1E76D9C8CE8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000" y="6093296"/>
            <a:ext cx="1368152" cy="6551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609401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B151C64-731B-1B49-9BCB-6B4A51C2826C}"/>
              </a:ext>
            </a:extLst>
          </p:cNvPr>
          <p:cNvSpPr/>
          <p:nvPr/>
        </p:nvSpPr>
        <p:spPr>
          <a:xfrm>
            <a:off x="0" y="7572"/>
            <a:ext cx="9144000" cy="854438"/>
          </a:xfrm>
          <a:prstGeom prst="rect">
            <a:avLst/>
          </a:prstGeom>
          <a:solidFill>
            <a:srgbClr val="1B39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ZA" sz="2800" dirty="0"/>
              <a:t>11.  Estimates of NHI costs</a:t>
            </a:r>
            <a:endParaRPr lang="en-US" sz="2700" b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6C939078-6DA6-EE4A-8EC1-33CB98224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137" y="1346198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Dr Mkhize: ‘Sum total’ of public and private spending, some R460bn in 2019, is ‘not enough to run the NHI’ and we ‘need more’</a:t>
            </a:r>
          </a:p>
          <a:p>
            <a:r>
              <a:rPr lang="en-GB" dirty="0"/>
              <a:t>Other guesstimates: R440bn (Dr Mkhize), R275bn (Dr </a:t>
            </a:r>
            <a:r>
              <a:rPr lang="en-GB" dirty="0" err="1"/>
              <a:t>Shisana</a:t>
            </a:r>
            <a:r>
              <a:rPr lang="en-GB" dirty="0"/>
              <a:t>), R230bn (Dr </a:t>
            </a:r>
            <a:r>
              <a:rPr lang="en-GB" dirty="0" err="1"/>
              <a:t>Phaahla</a:t>
            </a:r>
            <a:r>
              <a:rPr lang="en-GB" dirty="0"/>
              <a:t>)</a:t>
            </a:r>
          </a:p>
          <a:p>
            <a:r>
              <a:rPr lang="en-GB" dirty="0"/>
              <a:t>Sum which shifts each year, depending on budget and what health services the government can afford (Dr Pillay)</a:t>
            </a:r>
          </a:p>
          <a:p>
            <a:r>
              <a:rPr lang="en-GB" dirty="0"/>
              <a:t>R460bn as starting cost, at 4.5% inflation a year, will soon cost more than all PIT (R529bn) paid in 2019</a:t>
            </a:r>
          </a:p>
          <a:p>
            <a:r>
              <a:rPr lang="en-GB" dirty="0"/>
              <a:t>Dr Mkhize, Mr </a:t>
            </a:r>
            <a:r>
              <a:rPr lang="en-GB" dirty="0" err="1"/>
              <a:t>Ramaphosa</a:t>
            </a:r>
            <a:r>
              <a:rPr lang="en-GB" dirty="0"/>
              <a:t>: ‘The NHI will be implemented regardless of costs’: this is irresponsible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6AA30ED4-8AD8-AC44-8E38-E09EFC459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Health portfolio committee, 22 June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7A5A1A56-CE11-D341-A056-E2D55E8EF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6DD3-FDA4-4889-9221-A6E8E207A6C1}" type="slidenum">
              <a:rPr lang="en-ZA" smtClean="0"/>
              <a:pPr/>
              <a:t>12</a:t>
            </a:fld>
            <a:endParaRPr lang="en-ZA"/>
          </a:p>
        </p:txBody>
      </p:sp>
      <p:pic>
        <p:nvPicPr>
          <p:cNvPr id="7" name="Picture 6" descr="Image result for institute of race relations">
            <a:extLst>
              <a:ext uri="{FF2B5EF4-FFF2-40B4-BE49-F238E27FC236}">
                <a16:creationId xmlns:a16="http://schemas.microsoft.com/office/drawing/2014/main" xmlns="" id="{CCF0FDA2-EC15-0F48-8CBE-1E76D9C8CE8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000" y="6093296"/>
            <a:ext cx="1368152" cy="6551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046375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B151C64-731B-1B49-9BCB-6B4A51C2826C}"/>
              </a:ext>
            </a:extLst>
          </p:cNvPr>
          <p:cNvSpPr/>
          <p:nvPr/>
        </p:nvSpPr>
        <p:spPr>
          <a:xfrm>
            <a:off x="0" y="7572"/>
            <a:ext cx="9144000" cy="854438"/>
          </a:xfrm>
          <a:prstGeom prst="rect">
            <a:avLst/>
          </a:prstGeom>
          <a:solidFill>
            <a:srgbClr val="1B39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ZA" sz="2800" dirty="0"/>
              <a:t>12.	  NHI Bill has no mechanism to bring down costs</a:t>
            </a:r>
            <a:endParaRPr lang="en-US" sz="2700" b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6C939078-6DA6-EE4A-8EC1-33CB98224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137" y="1346198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Monopsony power (one buyer, many sellers) cannot address core drivers of increasing health care costs, which are:</a:t>
            </a:r>
          </a:p>
          <a:p>
            <a:r>
              <a:rPr lang="en-GB" dirty="0"/>
              <a:t>ageing population, high rates of chronic illness, high number of trauma cases (crime, accidents), rising costs of new medicines/technologies, falling value of rand</a:t>
            </a:r>
          </a:p>
          <a:p>
            <a:r>
              <a:rPr lang="en-GB" dirty="0"/>
              <a:t>Costs of NHI bureaucracy will also be high</a:t>
            </a:r>
          </a:p>
          <a:p>
            <a:r>
              <a:rPr lang="en-GB" dirty="0"/>
              <a:t>Centralised procurement will often be inefficient and corrupt: ‘fraud and inflated prices’ affect between 30% and 40% of state tenders, per Treasury in 2016; affect more than 50% of state tenders, per Treasury in 2018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6AA30ED4-8AD8-AC44-8E38-E09EFC459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Health portfolio committee, 22 June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7A5A1A56-CE11-D341-A056-E2D55E8EF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6DD3-FDA4-4889-9221-A6E8E207A6C1}" type="slidenum">
              <a:rPr lang="en-ZA" smtClean="0"/>
              <a:pPr/>
              <a:t>13</a:t>
            </a:fld>
            <a:endParaRPr lang="en-ZA"/>
          </a:p>
        </p:txBody>
      </p:sp>
      <p:pic>
        <p:nvPicPr>
          <p:cNvPr id="7" name="Picture 6" descr="Image result for institute of race relations">
            <a:extLst>
              <a:ext uri="{FF2B5EF4-FFF2-40B4-BE49-F238E27FC236}">
                <a16:creationId xmlns:a16="http://schemas.microsoft.com/office/drawing/2014/main" xmlns="" id="{CCF0FDA2-EC15-0F48-8CBE-1E76D9C8CE8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000" y="6093296"/>
            <a:ext cx="1368152" cy="6551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29123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B151C64-731B-1B49-9BCB-6B4A51C2826C}"/>
              </a:ext>
            </a:extLst>
          </p:cNvPr>
          <p:cNvSpPr/>
          <p:nvPr/>
        </p:nvSpPr>
        <p:spPr>
          <a:xfrm>
            <a:off x="0" y="7572"/>
            <a:ext cx="9144000" cy="854438"/>
          </a:xfrm>
          <a:prstGeom prst="rect">
            <a:avLst/>
          </a:prstGeom>
          <a:solidFill>
            <a:srgbClr val="1B39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ZA" sz="2800" dirty="0"/>
              <a:t>13.	  NHI Bill offers no credible financing mechanism</a:t>
            </a:r>
            <a:endParaRPr lang="en-US" sz="2700" b="1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8F751BCC-92AA-174E-9E7E-23E813003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6198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ZA" sz="3600" dirty="0"/>
              <a:t>No comprehensive Treasury paper, as pledged</a:t>
            </a:r>
          </a:p>
          <a:p>
            <a:r>
              <a:rPr lang="en-ZA" sz="3600" dirty="0"/>
              <a:t>2017 White Paper: 4% surcharge on income tax, or 1 percentage point increase in VAT, for </a:t>
            </a:r>
            <a:r>
              <a:rPr lang="en-ZA" sz="3600" dirty="0" err="1"/>
              <a:t>eg</a:t>
            </a:r>
            <a:endParaRPr lang="en-ZA" sz="3600" dirty="0"/>
          </a:p>
          <a:p>
            <a:r>
              <a:rPr lang="en-ZA" sz="3600" dirty="0"/>
              <a:t>Both already implemented, PIT yield limited</a:t>
            </a:r>
          </a:p>
          <a:p>
            <a:r>
              <a:rPr lang="en-ZA" sz="3600" dirty="0"/>
              <a:t>No room to impose new taxes, burden already one of highest in world, tax base very small</a:t>
            </a:r>
          </a:p>
          <a:p>
            <a:r>
              <a:rPr lang="en-ZA" sz="3600" dirty="0"/>
              <a:t>73% of PIT in 2019 paid by 529 000 people out of 22m people registered for tax and 4.3m assessed (5.9m assessed in 2016, already sharp decline)</a:t>
            </a:r>
          </a:p>
          <a:p>
            <a:r>
              <a:rPr lang="en-ZA" sz="3600" dirty="0"/>
              <a:t>Public debt (without SOE guarantees) already at 80% of GDP, interest payments absorb 21c of every tax rand collected, will rise to R340bn by 2023, far more than health budget (R242bn that year)</a:t>
            </a:r>
          </a:p>
          <a:p>
            <a:endParaRPr lang="en-ZA" dirty="0"/>
          </a:p>
          <a:p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372CC08-E781-AE40-A5D7-85BA0723C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Health portfolio committee, 22 June 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DF269A7-E362-7842-A6D8-22B8FF010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6DD3-FDA4-4889-9221-A6E8E207A6C1}" type="slidenum">
              <a:rPr lang="en-ZA" smtClean="0"/>
              <a:pPr/>
              <a:t>14</a:t>
            </a:fld>
            <a:endParaRPr lang="en-ZA"/>
          </a:p>
        </p:txBody>
      </p:sp>
      <p:pic>
        <p:nvPicPr>
          <p:cNvPr id="9" name="Picture 8" descr="Image result for institute of race relations">
            <a:extLst>
              <a:ext uri="{FF2B5EF4-FFF2-40B4-BE49-F238E27FC236}">
                <a16:creationId xmlns:a16="http://schemas.microsoft.com/office/drawing/2014/main" xmlns="" id="{99E39963-7735-8947-B84E-39B1BFFA580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000" y="6093296"/>
            <a:ext cx="1368152" cy="6551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08195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B151C64-731B-1B49-9BCB-6B4A51C2826C}"/>
              </a:ext>
            </a:extLst>
          </p:cNvPr>
          <p:cNvSpPr/>
          <p:nvPr/>
        </p:nvSpPr>
        <p:spPr>
          <a:xfrm>
            <a:off x="0" y="7572"/>
            <a:ext cx="9144000" cy="854438"/>
          </a:xfrm>
          <a:prstGeom prst="rect">
            <a:avLst/>
          </a:prstGeom>
          <a:solidFill>
            <a:srgbClr val="1B39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ZA" sz="2800" dirty="0"/>
              <a:t>14.	  Warnings by Davis Tax Committee, Treasury </a:t>
            </a:r>
            <a:endParaRPr lang="en-US" sz="2700" b="1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95124DE8-9D7B-8840-8188-380698EBDF58}"/>
              </a:ext>
            </a:extLst>
          </p:cNvPr>
          <p:cNvSpPr txBox="1">
            <a:spLocks/>
          </p:cNvSpPr>
          <p:nvPr/>
        </p:nvSpPr>
        <p:spPr>
          <a:xfrm>
            <a:off x="611560" y="136972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dirty="0"/>
              <a:t>Davis Tax Committee investigated how to finance NHI, issued report in 2017</a:t>
            </a:r>
          </a:p>
          <a:p>
            <a:r>
              <a:rPr lang="en-ZA" dirty="0"/>
              <a:t>Said NHI was unlikely to be ‘sustainable’ without ‘sustained economic growth’</a:t>
            </a:r>
          </a:p>
          <a:p>
            <a:r>
              <a:rPr lang="en-ZA" dirty="0"/>
              <a:t>Such growth not possible with Covid-19, Eskom, EWC, falling FDI, municipal collapse, poor skills</a:t>
            </a:r>
          </a:p>
          <a:p>
            <a:r>
              <a:rPr lang="en-ZA" dirty="0"/>
              <a:t>Treasury in Oct 2017, NHI ‘no longer affordable’</a:t>
            </a:r>
          </a:p>
          <a:p>
            <a:r>
              <a:rPr lang="en-ZA" dirty="0" err="1"/>
              <a:t>Intellidex</a:t>
            </a:r>
            <a:r>
              <a:rPr lang="en-ZA" dirty="0"/>
              <a:t> in 2019: to raise extra R165bn (not enough for NHI) we need 2.75% payroll tax, 2.75% surcharge on income tax and VAT increase from 15% to 18.5%, not realistic to impose</a:t>
            </a:r>
          </a:p>
          <a:p>
            <a:endParaRPr lang="en-Z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116844B-670C-E141-B8F6-D7C29B0E9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Health portfolio committee, 22 June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259DEEC-CBBB-954A-8C37-D770E4415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6DD3-FDA4-4889-9221-A6E8E207A6C1}" type="slidenum">
              <a:rPr lang="en-ZA" smtClean="0"/>
              <a:pPr/>
              <a:t>15</a:t>
            </a:fld>
            <a:endParaRPr lang="en-ZA"/>
          </a:p>
        </p:txBody>
      </p:sp>
      <p:pic>
        <p:nvPicPr>
          <p:cNvPr id="9" name="Picture 8" descr="Image result for institute of race relations">
            <a:extLst>
              <a:ext uri="{FF2B5EF4-FFF2-40B4-BE49-F238E27FC236}">
                <a16:creationId xmlns:a16="http://schemas.microsoft.com/office/drawing/2014/main" xmlns="" id="{F1DB3ED5-D726-A448-AD53-E586347450B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000" y="6093296"/>
            <a:ext cx="1368152" cy="6551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698324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B151C64-731B-1B49-9BCB-6B4A51C2826C}"/>
              </a:ext>
            </a:extLst>
          </p:cNvPr>
          <p:cNvSpPr/>
          <p:nvPr/>
        </p:nvSpPr>
        <p:spPr>
          <a:xfrm>
            <a:off x="0" y="7572"/>
            <a:ext cx="9144000" cy="854438"/>
          </a:xfrm>
          <a:prstGeom prst="rect">
            <a:avLst/>
          </a:prstGeom>
          <a:solidFill>
            <a:srgbClr val="1B39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ZA" sz="2800" dirty="0"/>
              <a:t>15.  NHI will bring increased fraud and corruption</a:t>
            </a:r>
            <a:endParaRPr lang="en-US" sz="2700" b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2DB8F616-0370-7F4D-8B8E-40EF82415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410" y="1346198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ZA" dirty="0"/>
              <a:t>Willie Mathebula, 2018, procurement rules are ‘deliberately not followed’ in &gt; 50% state tenders, worth R800bn a year, massive price escalation (R4m to R200m)</a:t>
            </a:r>
          </a:p>
          <a:p>
            <a:r>
              <a:rPr lang="en-ZA" dirty="0"/>
              <a:t>2019 SEIA report: ‘high risk’ of corruption in NHI, but no effective countermeasures proposed</a:t>
            </a:r>
          </a:p>
          <a:p>
            <a:r>
              <a:rPr lang="en-ZA" dirty="0"/>
              <a:t>Major corruption in public healthcare already (R40bn a year: medicines &amp; equipment commonly ‘stolen, hired out, resold’ (per Mr </a:t>
            </a:r>
            <a:r>
              <a:rPr lang="en-ZA" dirty="0" err="1"/>
              <a:t>Ramaphosa</a:t>
            </a:r>
            <a:r>
              <a:rPr lang="en-ZA" dirty="0"/>
              <a:t>); now PPE tenders, Digital Vibes </a:t>
            </a:r>
          </a:p>
          <a:p>
            <a:r>
              <a:rPr lang="en-ZA" dirty="0"/>
              <a:t>Health supply chain ‘particularly vulnerable’ to fraud because of volumes, political interference, lack of accountability, as Mr </a:t>
            </a:r>
            <a:r>
              <a:rPr lang="en-ZA" dirty="0" err="1"/>
              <a:t>Ramaphosa</a:t>
            </a:r>
            <a:r>
              <a:rPr lang="en-ZA" dirty="0"/>
              <a:t> has said</a:t>
            </a:r>
          </a:p>
          <a:p>
            <a:r>
              <a:rPr lang="en-ZA" dirty="0"/>
              <a:t>Health Sector Anti Corruption Forum not enough to end, Hawks and NPA already overburdened, </a:t>
            </a:r>
            <a:r>
              <a:rPr lang="en-ZA" dirty="0" err="1"/>
              <a:t>Zondo</a:t>
            </a:r>
            <a:r>
              <a:rPr lang="en-ZA" dirty="0"/>
              <a:t> cases too</a:t>
            </a:r>
          </a:p>
          <a:p>
            <a:endParaRPr lang="en-Z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0ED49CAA-C148-E340-940F-66A5F9888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Health portfolio committee, 22 June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117954E0-A80D-1C47-8BF7-0706DB50E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6DD3-FDA4-4889-9221-A6E8E207A6C1}" type="slidenum">
              <a:rPr lang="en-ZA" smtClean="0"/>
              <a:pPr/>
              <a:t>16</a:t>
            </a:fld>
            <a:endParaRPr lang="en-ZA"/>
          </a:p>
        </p:txBody>
      </p:sp>
      <p:pic>
        <p:nvPicPr>
          <p:cNvPr id="8" name="Picture 7" descr="Image result for institute of race relations">
            <a:extLst>
              <a:ext uri="{FF2B5EF4-FFF2-40B4-BE49-F238E27FC236}">
                <a16:creationId xmlns:a16="http://schemas.microsoft.com/office/drawing/2014/main" xmlns="" id="{0CABAA49-67B2-7D4D-AA83-50C984EE546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000" y="6093296"/>
            <a:ext cx="1368152" cy="6551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554136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B151C64-731B-1B49-9BCB-6B4A51C2826C}"/>
              </a:ext>
            </a:extLst>
          </p:cNvPr>
          <p:cNvSpPr/>
          <p:nvPr/>
        </p:nvSpPr>
        <p:spPr>
          <a:xfrm>
            <a:off x="0" y="7572"/>
            <a:ext cx="9144000" cy="854438"/>
          </a:xfrm>
          <a:prstGeom prst="rect">
            <a:avLst/>
          </a:prstGeom>
          <a:solidFill>
            <a:srgbClr val="1B39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ZA" sz="2800" dirty="0"/>
              <a:t>16.	  Inefficiency of ‘single payer, single buyer’ system</a:t>
            </a:r>
            <a:endParaRPr lang="en-US" sz="2700" b="1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54E957B0-818B-E04D-8204-659F45B36664}"/>
              </a:ext>
            </a:extLst>
          </p:cNvPr>
          <p:cNvSpPr txBox="1">
            <a:spLocks/>
          </p:cNvSpPr>
          <p:nvPr/>
        </p:nvSpPr>
        <p:spPr>
          <a:xfrm>
            <a:off x="611560" y="136972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dirty="0"/>
              <a:t>NHI Fund, other entities will have to pay for all health goods/services provided to 60 million people each year</a:t>
            </a:r>
          </a:p>
          <a:p>
            <a:r>
              <a:rPr lang="en-ZA" dirty="0"/>
              <a:t>Doctors, etc, will be paid via hospitals and primary contracting units, after ‘quality and value’ analysis</a:t>
            </a:r>
          </a:p>
          <a:p>
            <a:r>
              <a:rPr lang="en-ZA" dirty="0"/>
              <a:t>OHPP will set parameters for all ‘products’ via Formulary to be reviewed, revised, approved each year</a:t>
            </a:r>
          </a:p>
          <a:p>
            <a:r>
              <a:rPr lang="en-ZA" dirty="0"/>
              <a:t>DHMOs will conclude contracts with OHPP help, and oversight (?) of NHI Fund and its ‘purchasing’ and ‘procurement’ units (bureaucrats tripping over each other at national and district levels)</a:t>
            </a:r>
          </a:p>
          <a:p>
            <a:r>
              <a:rPr lang="en-ZA" dirty="0"/>
              <a:t>No provision for maintenance (</a:t>
            </a:r>
            <a:r>
              <a:rPr lang="en-ZA" dirty="0" err="1"/>
              <a:t>eg</a:t>
            </a:r>
            <a:r>
              <a:rPr lang="en-ZA" dirty="0"/>
              <a:t> lifts), or payment system (other than for health professionals)</a:t>
            </a:r>
          </a:p>
          <a:p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81B8D7-7DF6-1B42-BFA9-2FEFAFF91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Health portfolio committee, 22 June 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FD48F57-5635-A347-BD41-DD22BCB63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6DD3-FDA4-4889-9221-A6E8E207A6C1}" type="slidenum">
              <a:rPr lang="en-ZA" smtClean="0"/>
              <a:pPr/>
              <a:t>17</a:t>
            </a:fld>
            <a:endParaRPr lang="en-ZA"/>
          </a:p>
        </p:txBody>
      </p:sp>
      <p:pic>
        <p:nvPicPr>
          <p:cNvPr id="9" name="Picture 8" descr="Image result for institute of race relations">
            <a:extLst>
              <a:ext uri="{FF2B5EF4-FFF2-40B4-BE49-F238E27FC236}">
                <a16:creationId xmlns:a16="http://schemas.microsoft.com/office/drawing/2014/main" xmlns="" id="{504A21F8-8C66-914E-ACE3-8C9B63D20CC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000" y="6093296"/>
            <a:ext cx="1368152" cy="6551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34395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B151C64-731B-1B49-9BCB-6B4A51C2826C}"/>
              </a:ext>
            </a:extLst>
          </p:cNvPr>
          <p:cNvSpPr/>
          <p:nvPr/>
        </p:nvSpPr>
        <p:spPr>
          <a:xfrm>
            <a:off x="0" y="7572"/>
            <a:ext cx="9144000" cy="854438"/>
          </a:xfrm>
          <a:prstGeom prst="rect">
            <a:avLst/>
          </a:prstGeom>
          <a:solidFill>
            <a:srgbClr val="1B39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ZA" sz="2800" dirty="0"/>
              <a:t>17.	  Inefficiency of ‘single payer, single buyer’ system</a:t>
            </a:r>
            <a:endParaRPr lang="en-US" sz="2700" b="1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54E957B0-818B-E04D-8204-659F45B36664}"/>
              </a:ext>
            </a:extLst>
          </p:cNvPr>
          <p:cNvSpPr txBox="1">
            <a:spLocks/>
          </p:cNvSpPr>
          <p:nvPr/>
        </p:nvSpPr>
        <p:spPr>
          <a:xfrm>
            <a:off x="611560" y="136972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dirty="0"/>
              <a:t>Centralised and complex procurement system, plus need for prior checks on quantity, quality of what has been delivered, will mean long delays in supplier payments</a:t>
            </a:r>
          </a:p>
          <a:p>
            <a:r>
              <a:rPr lang="en-ZA" dirty="0"/>
              <a:t>In June 2019 R11.4bn remained unpaid by national &amp; provincial departments, mainly provincial health ones</a:t>
            </a:r>
          </a:p>
          <a:p>
            <a:r>
              <a:rPr lang="en-ZA" dirty="0"/>
              <a:t>Public Service Commission: ‘at core of non-payment is corruption’ (bureaucrats want bribes before paying)</a:t>
            </a:r>
          </a:p>
          <a:p>
            <a:r>
              <a:rPr lang="en-ZA" dirty="0"/>
              <a:t>Payment often </a:t>
            </a:r>
            <a:r>
              <a:rPr lang="en-ZA" i="1" dirty="0"/>
              <a:t>years</a:t>
            </a:r>
            <a:r>
              <a:rPr lang="en-ZA" dirty="0"/>
              <a:t> late (Gauteng owed R1.3bn to 240 companies for &gt; 3 years); suppliers can’t afford</a:t>
            </a:r>
          </a:p>
          <a:p>
            <a:r>
              <a:rPr lang="en-ZA" dirty="0"/>
              <a:t>Will have worse stockouts, afflicting private sector too</a:t>
            </a:r>
          </a:p>
          <a:p>
            <a:r>
              <a:rPr lang="en-ZA" dirty="0"/>
              <a:t>Most middle income countries with UHC have multi-payer systems for choice and to maintain efficiency, but NHI will not allow this</a:t>
            </a:r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81B8D7-7DF6-1B42-BFA9-2FEFAFF91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Health portfolio committee, 22 June 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FD48F57-5635-A347-BD41-DD22BCB63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6DD3-FDA4-4889-9221-A6E8E207A6C1}" type="slidenum">
              <a:rPr lang="en-ZA" smtClean="0"/>
              <a:pPr/>
              <a:t>18</a:t>
            </a:fld>
            <a:endParaRPr lang="en-ZA"/>
          </a:p>
        </p:txBody>
      </p:sp>
      <p:pic>
        <p:nvPicPr>
          <p:cNvPr id="9" name="Picture 8" descr="Image result for institute of race relations">
            <a:extLst>
              <a:ext uri="{FF2B5EF4-FFF2-40B4-BE49-F238E27FC236}">
                <a16:creationId xmlns:a16="http://schemas.microsoft.com/office/drawing/2014/main" xmlns="" id="{504A21F8-8C66-914E-ACE3-8C9B63D20CC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000" y="6093296"/>
            <a:ext cx="1368152" cy="6551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14975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B151C64-731B-1B49-9BCB-6B4A51C2826C}"/>
              </a:ext>
            </a:extLst>
          </p:cNvPr>
          <p:cNvSpPr/>
          <p:nvPr/>
        </p:nvSpPr>
        <p:spPr>
          <a:xfrm>
            <a:off x="0" y="7572"/>
            <a:ext cx="9144000" cy="854438"/>
          </a:xfrm>
          <a:prstGeom prst="rect">
            <a:avLst/>
          </a:prstGeom>
          <a:solidFill>
            <a:srgbClr val="1B39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ZA" sz="2800" dirty="0"/>
              <a:t>18.	  Certification and accreditation </a:t>
            </a:r>
            <a:endParaRPr lang="en-US" sz="2700" b="1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54E957B0-818B-E04D-8204-659F45B36664}"/>
              </a:ext>
            </a:extLst>
          </p:cNvPr>
          <p:cNvSpPr txBox="1">
            <a:spLocks/>
          </p:cNvSpPr>
          <p:nvPr/>
        </p:nvSpPr>
        <p:spPr>
          <a:xfrm>
            <a:off x="611560" y="136972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sz="4000" dirty="0"/>
              <a:t>All health providers/facilities must be certified by OHSC so they can then be accredited by relevant unit of NHI Fund </a:t>
            </a:r>
          </a:p>
          <a:p>
            <a:r>
              <a:rPr lang="en-ZA" sz="4000" dirty="0"/>
              <a:t>Most public facilities will not qualify: only 5 of 696 (1%) assessed by OHSC in 2016/17 fully compliant; 14% conditionally compliant; 85% non-compliant due to a ‘lack of competence’, plus ‘poor or lacking’ management</a:t>
            </a:r>
          </a:p>
          <a:p>
            <a:r>
              <a:rPr lang="en-ZA" sz="4000" dirty="0"/>
              <a:t>SAPPF (3000 specialists, 6000 GPs) says many members may emigrate, if NHI comes in, to avoid inefficiency, corruption, pervasive state controls</a:t>
            </a:r>
          </a:p>
          <a:p>
            <a:r>
              <a:rPr lang="en-ZA" sz="4000" dirty="0"/>
              <a:t>Solidarity opinion poll Oct 2019: 21% of health professionals already taking steps to emigrate, 42% considering it, 85% think NHI will destabilise healthcare</a:t>
            </a:r>
          </a:p>
          <a:p>
            <a:r>
              <a:rPr lang="en-ZA" sz="4000" dirty="0"/>
              <a:t>20% of radiologists will go, 60% ‘considering emigration’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81B8D7-7DF6-1B42-BFA9-2FEFAFF91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Health portfolio committee, 22 June  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FD48F57-5635-A347-BD41-DD22BCB63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6DD3-FDA4-4889-9221-A6E8E207A6C1}" type="slidenum">
              <a:rPr lang="en-ZA" smtClean="0"/>
              <a:pPr/>
              <a:t>19</a:t>
            </a:fld>
            <a:endParaRPr lang="en-ZA"/>
          </a:p>
        </p:txBody>
      </p:sp>
      <p:pic>
        <p:nvPicPr>
          <p:cNvPr id="9" name="Picture 8" descr="Image result for institute of race relations">
            <a:extLst>
              <a:ext uri="{FF2B5EF4-FFF2-40B4-BE49-F238E27FC236}">
                <a16:creationId xmlns:a16="http://schemas.microsoft.com/office/drawing/2014/main" xmlns="" id="{504A21F8-8C66-914E-ACE3-8C9B63D20CC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000" y="6093296"/>
            <a:ext cx="1368152" cy="6551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07565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B151C64-731B-1B49-9BCB-6B4A51C2826C}"/>
              </a:ext>
            </a:extLst>
          </p:cNvPr>
          <p:cNvSpPr/>
          <p:nvPr/>
        </p:nvSpPr>
        <p:spPr>
          <a:xfrm>
            <a:off x="0" y="7572"/>
            <a:ext cx="9144000" cy="854438"/>
          </a:xfrm>
          <a:prstGeom prst="rect">
            <a:avLst/>
          </a:prstGeom>
          <a:solidFill>
            <a:srgbClr val="1B39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700" b="1" dirty="0"/>
              <a:t>1.   No way for public to ‘know about the issues’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xmlns="" id="{07A98579-FA24-E944-840E-9B29CD469CDC}"/>
              </a:ext>
            </a:extLst>
          </p:cNvPr>
          <p:cNvSpPr txBox="1">
            <a:spLocks/>
          </p:cNvSpPr>
          <p:nvPr/>
        </p:nvSpPr>
        <p:spPr>
          <a:xfrm>
            <a:off x="884076" y="1552428"/>
            <a:ext cx="7576356" cy="461287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en-ZA" dirty="0"/>
              <a:t>Parliament must ‘facilitate public involvement’ in legislative process: see Constitutional Court in </a:t>
            </a:r>
            <a:r>
              <a:rPr lang="en-ZA" i="1" dirty="0"/>
              <a:t>New Clicks</a:t>
            </a:r>
            <a:r>
              <a:rPr lang="en-ZA" dirty="0"/>
              <a:t>, </a:t>
            </a:r>
            <a:r>
              <a:rPr lang="en-ZA" i="1" dirty="0"/>
              <a:t>Doctors for Life</a:t>
            </a:r>
            <a:r>
              <a:rPr lang="en-ZA" dirty="0"/>
              <a:t>, </a:t>
            </a:r>
            <a:r>
              <a:rPr lang="en-ZA" i="1" dirty="0"/>
              <a:t>Land Access </a:t>
            </a:r>
            <a:r>
              <a:rPr lang="en-ZA" dirty="0"/>
              <a:t>cases</a:t>
            </a: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en-ZA" dirty="0"/>
              <a:t>MPs must engage with some 65 000 written submissions</a:t>
            </a: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en-ZA" dirty="0"/>
              <a:t>People need ‘reasonable opportunity’ to ‘know about issues’, have an ‘adequate say’</a:t>
            </a: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en-ZA" dirty="0"/>
              <a:t>On NHI Bill, however, public has little or no information on a host of vital issues, for </a:t>
            </a:r>
            <a:r>
              <a:rPr lang="en-ZA" dirty="0" err="1"/>
              <a:t>eg</a:t>
            </a:r>
            <a:r>
              <a:rPr lang="en-ZA" dirty="0"/>
              <a:t>:</a:t>
            </a: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en-ZA" dirty="0"/>
              <a:t>whether the supply of health professionals and facilities can be sustained, let alone increased to meet expanded demand for health services</a:t>
            </a: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en-ZA" dirty="0"/>
              <a:t>whether corruption/inefficiency can be curbed 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9FD14FBC-9FA4-414C-87F3-C5E31B9BA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Health portfolio committee, 22 June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E5E170AC-1741-A743-A517-2D66F2B43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6DD3-FDA4-4889-9221-A6E8E207A6C1}" type="slidenum">
              <a:rPr lang="en-ZA" smtClean="0"/>
              <a:pPr/>
              <a:t>2</a:t>
            </a:fld>
            <a:endParaRPr lang="en-ZA"/>
          </a:p>
        </p:txBody>
      </p:sp>
      <p:pic>
        <p:nvPicPr>
          <p:cNvPr id="11" name="Picture 10" descr="Image result for institute of race relations">
            <a:extLst>
              <a:ext uri="{FF2B5EF4-FFF2-40B4-BE49-F238E27FC236}">
                <a16:creationId xmlns:a16="http://schemas.microsoft.com/office/drawing/2014/main" xmlns="" id="{C5C949C4-BCC8-714A-B928-90FF3A07AC9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000" y="6093296"/>
            <a:ext cx="1368152" cy="6551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051329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B151C64-731B-1B49-9BCB-6B4A51C2826C}"/>
              </a:ext>
            </a:extLst>
          </p:cNvPr>
          <p:cNvSpPr/>
          <p:nvPr/>
        </p:nvSpPr>
        <p:spPr>
          <a:xfrm>
            <a:off x="0" y="7572"/>
            <a:ext cx="9144000" cy="854438"/>
          </a:xfrm>
          <a:prstGeom prst="rect">
            <a:avLst/>
          </a:prstGeom>
          <a:solidFill>
            <a:srgbClr val="1B39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ZA" sz="2800" dirty="0"/>
              <a:t>19.	  NHI Bill and medical schemes</a:t>
            </a:r>
            <a:endParaRPr lang="en-US" sz="2700" b="1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54E957B0-818B-E04D-8204-659F45B36664}"/>
              </a:ext>
            </a:extLst>
          </p:cNvPr>
          <p:cNvSpPr txBox="1">
            <a:spLocks/>
          </p:cNvSpPr>
          <p:nvPr/>
        </p:nvSpPr>
        <p:spPr>
          <a:xfrm>
            <a:off x="611560" y="136972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dirty="0"/>
              <a:t>World-class private healthcare, used by 32% (not 16%), many through out-of-pocket payments (OPPs)</a:t>
            </a:r>
          </a:p>
          <a:p>
            <a:r>
              <a:rPr lang="en-ZA" dirty="0"/>
              <a:t>Med scheme membership has grown from 7m in 1997 to about 9m; 50% black, 10% coloured, 7% Indian, third white</a:t>
            </a:r>
          </a:p>
          <a:p>
            <a:r>
              <a:rPr lang="en-ZA" dirty="0"/>
              <a:t>Med schemes will be confined to ‘complementary’ cover for services ‘not reimbursable’ by NHI Fund</a:t>
            </a:r>
          </a:p>
          <a:p>
            <a:r>
              <a:rPr lang="en-ZA" dirty="0"/>
              <a:t>This limited cover (</a:t>
            </a:r>
            <a:r>
              <a:rPr lang="en-ZA" dirty="0" err="1"/>
              <a:t>eg</a:t>
            </a:r>
            <a:r>
              <a:rPr lang="en-ZA" dirty="0"/>
              <a:t> haemophilia) will be very costly; will also be unaffordable to most people after ‘mandatory pre-payments’ and additional taxes for NHI </a:t>
            </a:r>
          </a:p>
          <a:p>
            <a:r>
              <a:rPr lang="en-ZA" dirty="0"/>
              <a:t>Dr </a:t>
            </a:r>
            <a:r>
              <a:rPr lang="en-ZA" dirty="0" err="1"/>
              <a:t>Motsoaledi</a:t>
            </a:r>
            <a:r>
              <a:rPr lang="en-ZA" dirty="0"/>
              <a:t>: All med schemes will ‘eventually be gone’ once NHI is fully operative</a:t>
            </a:r>
          </a:p>
          <a:p>
            <a:r>
              <a:rPr lang="en-ZA" dirty="0"/>
              <a:t>All med schemes, he says, will be ‘collapsed into single state-run medical aid plan’, </a:t>
            </a:r>
            <a:r>
              <a:rPr lang="en-ZA" dirty="0" err="1"/>
              <a:t>ie</a:t>
            </a:r>
            <a:r>
              <a:rPr lang="en-ZA" dirty="0"/>
              <a:t> the NHI Fund</a:t>
            </a:r>
          </a:p>
          <a:p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81B8D7-7DF6-1B42-BFA9-2FEFAFF91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Health portfolio committee, 22 June 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FD48F57-5635-A347-BD41-DD22BCB63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6DD3-FDA4-4889-9221-A6E8E207A6C1}" type="slidenum">
              <a:rPr lang="en-ZA" smtClean="0"/>
              <a:pPr/>
              <a:t>20</a:t>
            </a:fld>
            <a:endParaRPr lang="en-ZA"/>
          </a:p>
        </p:txBody>
      </p:sp>
      <p:pic>
        <p:nvPicPr>
          <p:cNvPr id="9" name="Picture 8" descr="Image result for institute of race relations">
            <a:extLst>
              <a:ext uri="{FF2B5EF4-FFF2-40B4-BE49-F238E27FC236}">
                <a16:creationId xmlns:a16="http://schemas.microsoft.com/office/drawing/2014/main" xmlns="" id="{504A21F8-8C66-914E-ACE3-8C9B63D20CC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000" y="6093296"/>
            <a:ext cx="1368152" cy="6551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3064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B151C64-731B-1B49-9BCB-6B4A51C2826C}"/>
              </a:ext>
            </a:extLst>
          </p:cNvPr>
          <p:cNvSpPr/>
          <p:nvPr/>
        </p:nvSpPr>
        <p:spPr>
          <a:xfrm>
            <a:off x="0" y="7572"/>
            <a:ext cx="9144000" cy="854438"/>
          </a:xfrm>
          <a:prstGeom prst="rect">
            <a:avLst/>
          </a:prstGeom>
          <a:solidFill>
            <a:srgbClr val="1B39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ZA" sz="2800" dirty="0"/>
              <a:t>20.	  Ending private health care the key ideological goal</a:t>
            </a:r>
            <a:endParaRPr lang="en-US" sz="2700" b="1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54E957B0-818B-E04D-8204-659F45B36664}"/>
              </a:ext>
            </a:extLst>
          </p:cNvPr>
          <p:cNvSpPr txBox="1">
            <a:spLocks/>
          </p:cNvSpPr>
          <p:nvPr/>
        </p:nvSpPr>
        <p:spPr>
          <a:xfrm>
            <a:off x="611560" y="136972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dirty="0"/>
              <a:t>Private health is a ‘ravenous monster that preys on our people’: Dr Tshabalala-</a:t>
            </a:r>
            <a:r>
              <a:rPr lang="en-ZA" dirty="0" err="1"/>
              <a:t>Msimang</a:t>
            </a:r>
            <a:r>
              <a:rPr lang="en-ZA" dirty="0"/>
              <a:t> </a:t>
            </a:r>
          </a:p>
          <a:p>
            <a:r>
              <a:rPr lang="en-ZA" dirty="0"/>
              <a:t>Private health a ‘predatory system’ where ‘the sick and vulnerable…get attacked’, Dr </a:t>
            </a:r>
            <a:r>
              <a:rPr lang="en-ZA" dirty="0" err="1"/>
              <a:t>Motsoaledi</a:t>
            </a:r>
            <a:endParaRPr lang="en-ZA" dirty="0"/>
          </a:p>
          <a:p>
            <a:r>
              <a:rPr lang="en-ZA" dirty="0"/>
              <a:t>Mere ‘existence’ of med schemes is a ‘punishment for poor people’, Dr </a:t>
            </a:r>
            <a:r>
              <a:rPr lang="en-ZA" dirty="0" err="1"/>
              <a:t>Motsoaledi</a:t>
            </a:r>
            <a:endParaRPr lang="en-ZA" dirty="0"/>
          </a:p>
          <a:p>
            <a:r>
              <a:rPr lang="en-ZA" dirty="0"/>
              <a:t>Private health ‘neither efficient nor competitive’, per Health Market Inquiry report in Sept 2019</a:t>
            </a:r>
          </a:p>
          <a:p>
            <a:r>
              <a:rPr lang="en-ZA" dirty="0"/>
              <a:t>‘Highly concentrated’, lacking in accountability, shows ‘significant over-utilisation of services with no evidence of improved health outcomes’</a:t>
            </a:r>
          </a:p>
          <a:p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81B8D7-7DF6-1B42-BFA9-2FEFAFF91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Health portfolio committee, 22 June 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FD48F57-5635-A347-BD41-DD22BCB63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6DD3-FDA4-4889-9221-A6E8E207A6C1}" type="slidenum">
              <a:rPr lang="en-ZA" smtClean="0"/>
              <a:pPr/>
              <a:t>21</a:t>
            </a:fld>
            <a:endParaRPr lang="en-ZA"/>
          </a:p>
        </p:txBody>
      </p:sp>
      <p:pic>
        <p:nvPicPr>
          <p:cNvPr id="9" name="Picture 8" descr="Image result for institute of race relations">
            <a:extLst>
              <a:ext uri="{FF2B5EF4-FFF2-40B4-BE49-F238E27FC236}">
                <a16:creationId xmlns:a16="http://schemas.microsoft.com/office/drawing/2014/main" xmlns="" id="{504A21F8-8C66-914E-ACE3-8C9B63D20CC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000" y="6093296"/>
            <a:ext cx="1368152" cy="6551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870529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B151C64-731B-1B49-9BCB-6B4A51C2826C}"/>
              </a:ext>
            </a:extLst>
          </p:cNvPr>
          <p:cNvSpPr/>
          <p:nvPr/>
        </p:nvSpPr>
        <p:spPr>
          <a:xfrm>
            <a:off x="0" y="7572"/>
            <a:ext cx="9144000" cy="854438"/>
          </a:xfrm>
          <a:prstGeom prst="rect">
            <a:avLst/>
          </a:prstGeom>
          <a:solidFill>
            <a:srgbClr val="1B39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ZA" sz="2800" dirty="0"/>
              <a:t>21.	  Problems with Health Market Inquiry report</a:t>
            </a:r>
            <a:endParaRPr lang="en-US" sz="2700" b="1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54E957B0-818B-E04D-8204-659F45B36664}"/>
              </a:ext>
            </a:extLst>
          </p:cNvPr>
          <p:cNvSpPr txBox="1">
            <a:spLocks/>
          </p:cNvSpPr>
          <p:nvPr/>
        </p:nvSpPr>
        <p:spPr>
          <a:xfrm>
            <a:off x="611560" y="136972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dirty="0"/>
              <a:t>Three hospital groups control more than 90% of the market in 2016, hence ‘collusion’, high profits, barriers to entry, can ‘all but ‘dictate’ annual price increases to med schemes</a:t>
            </a:r>
          </a:p>
          <a:p>
            <a:r>
              <a:rPr lang="en-ZA" dirty="0"/>
              <a:t>Ignores 2017 data on private hospitals: doubling of NHN/Independent beds from previous year (16% to 34%), shows ‘moderate’ and declining concentration on H-H Index</a:t>
            </a:r>
          </a:p>
          <a:p>
            <a:r>
              <a:rPr lang="en-ZA" dirty="0"/>
              <a:t>HMI experts found no evidence of excessive pricing or profitability, rather annual increases in line with inflation</a:t>
            </a:r>
          </a:p>
          <a:p>
            <a:r>
              <a:rPr lang="en-ZA" dirty="0"/>
              <a:t>Any ‘over-utilisation’ is limited by prior approval rules</a:t>
            </a:r>
          </a:p>
          <a:p>
            <a:r>
              <a:rPr lang="en-ZA" dirty="0"/>
              <a:t>Report says med schemes are too concentrated: number has dropped 163 in 2000, 81 now, high profits for biggest</a:t>
            </a:r>
          </a:p>
          <a:p>
            <a:r>
              <a:rPr lang="en-ZA" dirty="0"/>
              <a:t>Gov policy is to consolidate med schemes; gov regulation has also pushed up med scheme costs, limiting access</a:t>
            </a:r>
          </a:p>
          <a:p>
            <a:endParaRPr lang="en-ZA" dirty="0"/>
          </a:p>
          <a:p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81B8D7-7DF6-1B42-BFA9-2FEFAFF91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Health portfolio committee, 22 June 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FD48F57-5635-A347-BD41-DD22BCB63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6DD3-FDA4-4889-9221-A6E8E207A6C1}" type="slidenum">
              <a:rPr lang="en-ZA" smtClean="0"/>
              <a:pPr/>
              <a:t>22</a:t>
            </a:fld>
            <a:endParaRPr lang="en-ZA"/>
          </a:p>
        </p:txBody>
      </p:sp>
      <p:pic>
        <p:nvPicPr>
          <p:cNvPr id="9" name="Picture 8" descr="Image result for institute of race relations">
            <a:extLst>
              <a:ext uri="{FF2B5EF4-FFF2-40B4-BE49-F238E27FC236}">
                <a16:creationId xmlns:a16="http://schemas.microsoft.com/office/drawing/2014/main" xmlns="" id="{504A21F8-8C66-914E-ACE3-8C9B63D20CC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000" y="6093296"/>
            <a:ext cx="1368152" cy="6551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48053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B151C64-731B-1B49-9BCB-6B4A51C2826C}"/>
              </a:ext>
            </a:extLst>
          </p:cNvPr>
          <p:cNvSpPr/>
          <p:nvPr/>
        </p:nvSpPr>
        <p:spPr>
          <a:xfrm>
            <a:off x="0" y="7572"/>
            <a:ext cx="9144000" cy="854438"/>
          </a:xfrm>
          <a:prstGeom prst="rect">
            <a:avLst/>
          </a:prstGeom>
          <a:solidFill>
            <a:srgbClr val="1B39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ZA" sz="2800" dirty="0"/>
              <a:t>22.	  A government monopoly over healthcare</a:t>
            </a:r>
            <a:endParaRPr lang="en-US" sz="2700" b="1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54E957B0-818B-E04D-8204-659F45B36664}"/>
              </a:ext>
            </a:extLst>
          </p:cNvPr>
          <p:cNvSpPr txBox="1">
            <a:spLocks/>
          </p:cNvSpPr>
          <p:nvPr/>
        </p:nvSpPr>
        <p:spPr>
          <a:xfrm>
            <a:off x="611560" y="136972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dirty="0"/>
              <a:t>Med schemes will be terminated; 60 million people will have to rely on a single, state-run medical aid: the NHI Fund</a:t>
            </a:r>
          </a:p>
          <a:p>
            <a:r>
              <a:rPr lang="en-ZA" dirty="0"/>
              <a:t>Private healthcare will effectively be nationalised and placed entirely under the state’s price and other controls</a:t>
            </a:r>
          </a:p>
          <a:p>
            <a:r>
              <a:rPr lang="en-ZA" dirty="0"/>
              <a:t>This government monopoly will be as inefficient as the state monopoly’s over Eskom, railways, ports, SAA, etc</a:t>
            </a:r>
          </a:p>
          <a:p>
            <a:r>
              <a:rPr lang="en-ZA" dirty="0"/>
              <a:t>New taxes will yield little and will hurt the poor, while many health providers will emigrate and most public health facilities will not qualify to participate – so reducing health resources</a:t>
            </a:r>
          </a:p>
          <a:p>
            <a:r>
              <a:rPr lang="en-ZA" dirty="0"/>
              <a:t>Waiting times will lengthen (have doubled in Canada)</a:t>
            </a:r>
          </a:p>
          <a:p>
            <a:r>
              <a:rPr lang="en-ZA" dirty="0"/>
              <a:t>People will be barred from medicines, treatment by ‘rationing’ committees, while late payments, stock-outs will spread throughout</a:t>
            </a:r>
          </a:p>
          <a:p>
            <a:r>
              <a:rPr lang="en-ZA" dirty="0"/>
              <a:t>Huge bureaucracy will reduce funds available for healthcare</a:t>
            </a:r>
          </a:p>
          <a:p>
            <a:r>
              <a:rPr lang="en-ZA" dirty="0"/>
              <a:t>Centralised procurement will be magnet for corruption, hurt poor</a:t>
            </a:r>
          </a:p>
          <a:p>
            <a:endParaRPr lang="en-ZA" dirty="0"/>
          </a:p>
          <a:p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81B8D7-7DF6-1B42-BFA9-2FEFAFF91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Health portfolio committee, 22 June 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FD48F57-5635-A347-BD41-DD22BCB63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6DD3-FDA4-4889-9221-A6E8E207A6C1}" type="slidenum">
              <a:rPr lang="en-ZA" smtClean="0"/>
              <a:pPr/>
              <a:t>23</a:t>
            </a:fld>
            <a:endParaRPr lang="en-ZA"/>
          </a:p>
        </p:txBody>
      </p:sp>
      <p:pic>
        <p:nvPicPr>
          <p:cNvPr id="9" name="Picture 8" descr="Image result for institute of race relations">
            <a:extLst>
              <a:ext uri="{FF2B5EF4-FFF2-40B4-BE49-F238E27FC236}">
                <a16:creationId xmlns:a16="http://schemas.microsoft.com/office/drawing/2014/main" xmlns="" id="{504A21F8-8C66-914E-ACE3-8C9B63D20CC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000" y="6093296"/>
            <a:ext cx="1368152" cy="6551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250361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B151C64-731B-1B49-9BCB-6B4A51C2826C}"/>
              </a:ext>
            </a:extLst>
          </p:cNvPr>
          <p:cNvSpPr/>
          <p:nvPr/>
        </p:nvSpPr>
        <p:spPr>
          <a:xfrm>
            <a:off x="0" y="7572"/>
            <a:ext cx="9144000" cy="854438"/>
          </a:xfrm>
          <a:prstGeom prst="rect">
            <a:avLst/>
          </a:prstGeom>
          <a:solidFill>
            <a:srgbClr val="1B39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ZA" sz="2800" dirty="0"/>
              <a:t>23.	  A government monopoly over healthcare</a:t>
            </a:r>
            <a:endParaRPr lang="en-US" sz="2700" b="1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54E957B0-818B-E04D-8204-659F45B36664}"/>
              </a:ext>
            </a:extLst>
          </p:cNvPr>
          <p:cNvSpPr txBox="1">
            <a:spLocks/>
          </p:cNvSpPr>
          <p:nvPr/>
        </p:nvSpPr>
        <p:spPr>
          <a:xfrm>
            <a:off x="611560" y="136972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dirty="0"/>
              <a:t>Many of the 529 000 taxpayers who pay the bulk of income tax, VAT, etc, will emigrate</a:t>
            </a:r>
          </a:p>
          <a:p>
            <a:r>
              <a:rPr lang="en-ZA" dirty="0"/>
              <a:t>Government will battle even more to pay the public sector wage bill, plus costs of SOE bailouts, plus its escalating interest bill – so public servants and SOE employees will lose income and jobs</a:t>
            </a:r>
          </a:p>
          <a:p>
            <a:r>
              <a:rPr lang="en-ZA" dirty="0"/>
              <a:t>Government will also battle to maintain social grants and other essential spending on education, electricity, water, sanitation, transport, so poor will suffer more</a:t>
            </a:r>
          </a:p>
          <a:p>
            <a:r>
              <a:rPr lang="en-ZA" dirty="0"/>
              <a:t>People will seldom get healthcare when they need it most: when children fall ill, or breadwinners are injured, or chronically ill need monthly medication</a:t>
            </a:r>
          </a:p>
          <a:p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81B8D7-7DF6-1B42-BFA9-2FEFAFF91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Health portfolio committee, 22 June 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FD48F57-5635-A347-BD41-DD22BCB63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6DD3-FDA4-4889-9221-A6E8E207A6C1}" type="slidenum">
              <a:rPr lang="en-ZA" smtClean="0"/>
              <a:pPr/>
              <a:t>24</a:t>
            </a:fld>
            <a:endParaRPr lang="en-ZA"/>
          </a:p>
        </p:txBody>
      </p:sp>
      <p:pic>
        <p:nvPicPr>
          <p:cNvPr id="9" name="Picture 8" descr="Image result for institute of race relations">
            <a:extLst>
              <a:ext uri="{FF2B5EF4-FFF2-40B4-BE49-F238E27FC236}">
                <a16:creationId xmlns:a16="http://schemas.microsoft.com/office/drawing/2014/main" xmlns="" id="{504A21F8-8C66-914E-ACE3-8C9B63D20CC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000" y="6093296"/>
            <a:ext cx="1368152" cy="6551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168429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B151C64-731B-1B49-9BCB-6B4A51C2826C}"/>
              </a:ext>
            </a:extLst>
          </p:cNvPr>
          <p:cNvSpPr/>
          <p:nvPr/>
        </p:nvSpPr>
        <p:spPr>
          <a:xfrm>
            <a:off x="0" y="7572"/>
            <a:ext cx="9144000" cy="854438"/>
          </a:xfrm>
          <a:prstGeom prst="rect">
            <a:avLst/>
          </a:prstGeom>
          <a:solidFill>
            <a:srgbClr val="1B39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ZA" sz="2800" dirty="0"/>
              <a:t>25.	  SA already has near-universal health coverage (UHC)</a:t>
            </a:r>
            <a:endParaRPr lang="en-US" sz="2700" b="1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54E957B0-818B-E04D-8204-659F45B36664}"/>
              </a:ext>
            </a:extLst>
          </p:cNvPr>
          <p:cNvSpPr txBox="1">
            <a:spLocks/>
          </p:cNvSpPr>
          <p:nvPr/>
        </p:nvSpPr>
        <p:spPr>
          <a:xfrm>
            <a:off x="611560" y="136972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sz="6000" dirty="0"/>
              <a:t>Health Market Inquiry: ‘SA already provides near universal health coverage’ through public and private health services</a:t>
            </a:r>
          </a:p>
          <a:p>
            <a:r>
              <a:rPr lang="en-ZA" sz="6000" dirty="0"/>
              <a:t>WHO: UHC ‘does not mean free coverage for all possible health conditions, regardless of the cost’</a:t>
            </a:r>
          </a:p>
          <a:p>
            <a:r>
              <a:rPr lang="en-ZA" sz="6000" dirty="0"/>
              <a:t>NHI is ‘not best way’ of achieving UHC, according to 98% of health providers in Solidarity’s 2019 opinion poll</a:t>
            </a:r>
          </a:p>
          <a:p>
            <a:r>
              <a:rPr lang="en-ZA" sz="6000" dirty="0"/>
              <a:t>SA needs to get more ‘bang’ for its extensive public sector ‘buck’: needs efficiency, accountability, strong action against corruption, effective public/private partnerships </a:t>
            </a:r>
          </a:p>
          <a:p>
            <a:r>
              <a:rPr lang="en-ZA" sz="6000" dirty="0"/>
              <a:t>Should expand access to private healthcare by allowing low-cost med schemes, encouraging primary and other health insurance, providing poor with tax-funded health vouchers, implementing other essential reforms to boost investment, growth, employment, abandoning the NDR</a:t>
            </a:r>
            <a:endParaRPr lang="en-ZA" sz="4400" dirty="0"/>
          </a:p>
          <a:p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81B8D7-7DF6-1B42-BFA9-2FEFAFF91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Health portfolio committee, 22 June 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FD48F57-5635-A347-BD41-DD22BCB63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6DD3-FDA4-4889-9221-A6E8E207A6C1}" type="slidenum">
              <a:rPr lang="en-ZA" smtClean="0"/>
              <a:pPr/>
              <a:t>25</a:t>
            </a:fld>
            <a:endParaRPr lang="en-ZA"/>
          </a:p>
        </p:txBody>
      </p:sp>
      <p:pic>
        <p:nvPicPr>
          <p:cNvPr id="9" name="Picture 8" descr="Image result for institute of race relations">
            <a:extLst>
              <a:ext uri="{FF2B5EF4-FFF2-40B4-BE49-F238E27FC236}">
                <a16:creationId xmlns:a16="http://schemas.microsoft.com/office/drawing/2014/main" xmlns="" id="{504A21F8-8C66-914E-ACE3-8C9B63D20CC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000" y="6093296"/>
            <a:ext cx="1368152" cy="6551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48836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B151C64-731B-1B49-9BCB-6B4A51C2826C}"/>
              </a:ext>
            </a:extLst>
          </p:cNvPr>
          <p:cNvSpPr/>
          <p:nvPr/>
        </p:nvSpPr>
        <p:spPr>
          <a:xfrm>
            <a:off x="0" y="7572"/>
            <a:ext cx="9144000" cy="854438"/>
          </a:xfrm>
          <a:prstGeom prst="rect">
            <a:avLst/>
          </a:prstGeom>
          <a:solidFill>
            <a:srgbClr val="1B39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ZA" sz="2800" dirty="0"/>
              <a:t>26.	  NHI Bill is unconstitutional too</a:t>
            </a:r>
            <a:endParaRPr lang="en-US" sz="2700" b="1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54E957B0-818B-E04D-8204-659F45B36664}"/>
              </a:ext>
            </a:extLst>
          </p:cNvPr>
          <p:cNvSpPr txBox="1">
            <a:spLocks/>
          </p:cNvSpPr>
          <p:nvPr/>
        </p:nvSpPr>
        <p:spPr>
          <a:xfrm>
            <a:off x="611560" y="136972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dirty="0"/>
              <a:t>Section 27: State must take ‘reasonable measures’, within its ‘available resources’ to achieve ‘progressive realisation’ of the right of access to healthcare</a:t>
            </a:r>
          </a:p>
          <a:p>
            <a:r>
              <a:rPr lang="en-ZA" dirty="0"/>
              <a:t>NHI will deprive people of access they have, which is neither ‘reasonable’ nor ‘progressive’; it will also require level of spending far beyond state’s ‘available’ resources</a:t>
            </a:r>
          </a:p>
          <a:p>
            <a:r>
              <a:rPr lang="en-ZA" dirty="0"/>
              <a:t>Will also conflict with freedom of association, protection for property rights, guarantee of right freely to choose your profession or occupation, provincial health competency</a:t>
            </a:r>
          </a:p>
          <a:p>
            <a:r>
              <a:rPr lang="en-ZA" dirty="0"/>
              <a:t>NHI Bill is also void for vagueness: provides nothing but bare framework with far too many uncertainties and inconsistencies; not enough guidance to minister or other state entities on how extensive discretion is to be exercised</a:t>
            </a:r>
          </a:p>
          <a:p>
            <a:endParaRPr lang="en-ZA" dirty="0"/>
          </a:p>
          <a:p>
            <a:endParaRPr lang="en-ZA" dirty="0"/>
          </a:p>
          <a:p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81B8D7-7DF6-1B42-BFA9-2FEFAFF91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Health portfolio committee, 22 June 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FD48F57-5635-A347-BD41-DD22BCB63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6DD3-FDA4-4889-9221-A6E8E207A6C1}" type="slidenum">
              <a:rPr lang="en-ZA" smtClean="0"/>
              <a:pPr/>
              <a:t>26</a:t>
            </a:fld>
            <a:endParaRPr lang="en-ZA"/>
          </a:p>
        </p:txBody>
      </p:sp>
      <p:pic>
        <p:nvPicPr>
          <p:cNvPr id="9" name="Picture 8" descr="Image result for institute of race relations">
            <a:extLst>
              <a:ext uri="{FF2B5EF4-FFF2-40B4-BE49-F238E27FC236}">
                <a16:creationId xmlns:a16="http://schemas.microsoft.com/office/drawing/2014/main" xmlns="" id="{504A21F8-8C66-914E-ACE3-8C9B63D20CC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000" y="6093296"/>
            <a:ext cx="1368152" cy="6551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980556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B151C64-731B-1B49-9BCB-6B4A51C2826C}"/>
              </a:ext>
            </a:extLst>
          </p:cNvPr>
          <p:cNvSpPr/>
          <p:nvPr/>
        </p:nvSpPr>
        <p:spPr>
          <a:xfrm>
            <a:off x="0" y="7572"/>
            <a:ext cx="9144000" cy="854438"/>
          </a:xfrm>
          <a:prstGeom prst="rect">
            <a:avLst/>
          </a:prstGeom>
          <a:solidFill>
            <a:srgbClr val="1B39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700" b="1" dirty="0"/>
              <a:t>2.   No way for public to ‘know about the issues’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xmlns="" id="{07A98579-FA24-E944-840E-9B29CD469CDC}"/>
              </a:ext>
            </a:extLst>
          </p:cNvPr>
          <p:cNvSpPr txBox="1">
            <a:spLocks/>
          </p:cNvSpPr>
          <p:nvPr/>
        </p:nvSpPr>
        <p:spPr>
          <a:xfrm>
            <a:off x="884076" y="1552428"/>
            <a:ext cx="7576356" cy="461287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en-ZA" sz="3200" dirty="0"/>
              <a:t>how much the NHI will cost</a:t>
            </a: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en-ZA" sz="3200" dirty="0"/>
              <a:t>how SA can afford it, given low growth, high public debt, and the Covid-19 disaster </a:t>
            </a: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en-ZA" sz="3200" dirty="0"/>
              <a:t>why Treasury and Davis Tax Committee warnings that the NHI is ‘unaffordable’ and ‘unsustainable’ are being ignored </a:t>
            </a: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en-ZA" sz="3200" dirty="0"/>
              <a:t>why medical schemes are to be eliminated (not so in other countries with UHC) </a:t>
            </a: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en-ZA" sz="3200" dirty="0"/>
              <a:t>why better alternatives are being ignored 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9FD14FBC-9FA4-414C-87F3-C5E31B9BA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Health portfolio committee, 22 June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E5E170AC-1741-A743-A517-2D66F2B43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6DD3-FDA4-4889-9221-A6E8E207A6C1}" type="slidenum">
              <a:rPr lang="en-ZA" smtClean="0"/>
              <a:pPr/>
              <a:t>3</a:t>
            </a:fld>
            <a:endParaRPr lang="en-ZA"/>
          </a:p>
        </p:txBody>
      </p:sp>
      <p:pic>
        <p:nvPicPr>
          <p:cNvPr id="11" name="Picture 10" descr="Image result for institute of race relations">
            <a:extLst>
              <a:ext uri="{FF2B5EF4-FFF2-40B4-BE49-F238E27FC236}">
                <a16:creationId xmlns:a16="http://schemas.microsoft.com/office/drawing/2014/main" xmlns="" id="{C5C949C4-BCC8-714A-B928-90FF3A07AC9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000" y="6093296"/>
            <a:ext cx="1368152" cy="6551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177035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B151C64-731B-1B49-9BCB-6B4A51C2826C}"/>
              </a:ext>
            </a:extLst>
          </p:cNvPr>
          <p:cNvSpPr/>
          <p:nvPr/>
        </p:nvSpPr>
        <p:spPr>
          <a:xfrm>
            <a:off x="0" y="7572"/>
            <a:ext cx="9144000" cy="854438"/>
          </a:xfrm>
          <a:prstGeom prst="rect">
            <a:avLst/>
          </a:prstGeom>
          <a:solidFill>
            <a:srgbClr val="1B39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700" b="1" dirty="0"/>
              <a:t>3.   Proper SEIA needed to comply with Constitution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xmlns="" id="{07A98579-FA24-E944-840E-9B29CD469CDC}"/>
              </a:ext>
            </a:extLst>
          </p:cNvPr>
          <p:cNvSpPr txBox="1">
            <a:spLocks/>
          </p:cNvSpPr>
          <p:nvPr/>
        </p:nvSpPr>
        <p:spPr>
          <a:xfrm>
            <a:off x="884076" y="1552428"/>
            <a:ext cx="7576356" cy="461287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en-ZA" dirty="0"/>
              <a:t>Proper SEIA best way to let people ‘know about the issues’ under section 59; also required by section 1 (rule of law, openness, accountability), section 195 (public must be encouraged to participate in policy making, need for transparency, including timely, accurate information)</a:t>
            </a: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en-ZA" dirty="0"/>
              <a:t>Since 2015, all new bills must be subjected to a ‘socio-economic impact assessment’</a:t>
            </a: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en-ZA" dirty="0"/>
              <a:t>Government’s own Guidelines for this socio-economic impact assessment system (SEIAS) require that this assessment start early and move through different phases</a:t>
            </a: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en-ZA" dirty="0"/>
              <a:t>Initial assessment should consider different options, unpack the pros and cons of each, including likely costs &amp; overall impact on economy</a:t>
            </a:r>
          </a:p>
          <a:p>
            <a:pPr marL="257175" indent="-257175" algn="l">
              <a:buFont typeface="Arial" panose="020B0604020202020204" pitchFamily="34" charset="0"/>
              <a:buChar char="•"/>
            </a:pPr>
            <a:endParaRPr lang="en-ZA" sz="32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9FD14FBC-9FA4-414C-87F3-C5E31B9BA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Health portfolio committee, 22 June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E5E170AC-1741-A743-A517-2D66F2B43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6DD3-FDA4-4889-9221-A6E8E207A6C1}" type="slidenum">
              <a:rPr lang="en-ZA" smtClean="0"/>
              <a:pPr/>
              <a:t>4</a:t>
            </a:fld>
            <a:endParaRPr lang="en-ZA"/>
          </a:p>
        </p:txBody>
      </p:sp>
      <p:pic>
        <p:nvPicPr>
          <p:cNvPr id="11" name="Picture 10" descr="Image result for institute of race relations">
            <a:extLst>
              <a:ext uri="{FF2B5EF4-FFF2-40B4-BE49-F238E27FC236}">
                <a16:creationId xmlns:a16="http://schemas.microsoft.com/office/drawing/2014/main" xmlns="" id="{C5C949C4-BCC8-714A-B928-90FF3A07AC9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000" y="6093296"/>
            <a:ext cx="1368152" cy="6551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91376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B151C64-731B-1B49-9BCB-6B4A51C2826C}"/>
              </a:ext>
            </a:extLst>
          </p:cNvPr>
          <p:cNvSpPr/>
          <p:nvPr/>
        </p:nvSpPr>
        <p:spPr>
          <a:xfrm>
            <a:off x="0" y="7572"/>
            <a:ext cx="9144000" cy="854438"/>
          </a:xfrm>
          <a:prstGeom prst="rect">
            <a:avLst/>
          </a:prstGeom>
          <a:solidFill>
            <a:srgbClr val="1B39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700" b="1" dirty="0"/>
              <a:t>4.   Proper SEIA needed to comply with Constitution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xmlns="" id="{07A98579-FA24-E944-840E-9B29CD469CDC}"/>
              </a:ext>
            </a:extLst>
          </p:cNvPr>
          <p:cNvSpPr txBox="1">
            <a:spLocks/>
          </p:cNvSpPr>
          <p:nvPr/>
        </p:nvSpPr>
        <p:spPr>
          <a:xfrm>
            <a:off x="884076" y="1552428"/>
            <a:ext cx="7576356" cy="461287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en-ZA" sz="2800" dirty="0"/>
              <a:t>Final SEIA report should accompany every bill that is released for public comment </a:t>
            </a: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en-ZA" sz="2800" dirty="0"/>
              <a:t>Must cover implementation costs for state, compliance costs for economy, and set out likely outcomes, both positive and negative</a:t>
            </a: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en-ZA" sz="2800" dirty="0"/>
              <a:t>Must assess ‘unintended consequences’, adequacy of controls on discretionary power, risks of corruption, and dangers of excessive costs such as disinvestment or emigration</a:t>
            </a: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en-ZA" sz="2800" dirty="0"/>
              <a:t>NHI Bill holds obvious major risks, but lacks an accurate and comprehensive SEIA report 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9FD14FBC-9FA4-414C-87F3-C5E31B9BA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Health portfolio committee, 22 June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E5E170AC-1741-A743-A517-2D66F2B43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6DD3-FDA4-4889-9221-A6E8E207A6C1}" type="slidenum">
              <a:rPr lang="en-ZA" smtClean="0"/>
              <a:pPr/>
              <a:t>5</a:t>
            </a:fld>
            <a:endParaRPr lang="en-ZA"/>
          </a:p>
        </p:txBody>
      </p:sp>
      <p:pic>
        <p:nvPicPr>
          <p:cNvPr id="11" name="Picture 10" descr="Image result for institute of race relations">
            <a:extLst>
              <a:ext uri="{FF2B5EF4-FFF2-40B4-BE49-F238E27FC236}">
                <a16:creationId xmlns:a16="http://schemas.microsoft.com/office/drawing/2014/main" xmlns="" id="{C5C949C4-BCC8-714A-B928-90FF3A07AC9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000" y="6093296"/>
            <a:ext cx="1368152" cy="6551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832587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B151C64-731B-1B49-9BCB-6B4A51C2826C}"/>
              </a:ext>
            </a:extLst>
          </p:cNvPr>
          <p:cNvSpPr/>
          <p:nvPr/>
        </p:nvSpPr>
        <p:spPr>
          <a:xfrm>
            <a:off x="0" y="7572"/>
            <a:ext cx="9144000" cy="854438"/>
          </a:xfrm>
          <a:prstGeom prst="rect">
            <a:avLst/>
          </a:prstGeom>
          <a:solidFill>
            <a:srgbClr val="1B39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700" b="1" dirty="0"/>
              <a:t>5.   June 2019 SEIA report is superficial and outdated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xmlns="" id="{07A98579-FA24-E944-840E-9B29CD469CDC}"/>
              </a:ext>
            </a:extLst>
          </p:cNvPr>
          <p:cNvSpPr txBox="1">
            <a:spLocks/>
          </p:cNvSpPr>
          <p:nvPr/>
        </p:nvSpPr>
        <p:spPr>
          <a:xfrm>
            <a:off x="884076" y="1552428"/>
            <a:ext cx="7576356" cy="461287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en-ZA" sz="2800" dirty="0"/>
              <a:t>SEIA report from June 2019 simply assumes NHI will yield promised benefits, fails to consider alternatives or likelihood of adverse outcomes </a:t>
            </a: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en-ZA" sz="2800" dirty="0"/>
              <a:t>Does not examine what NHI will cost or how these costs can be financed</a:t>
            </a: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en-ZA" sz="2800" dirty="0"/>
              <a:t>Ignores Treasury and Davis warnings</a:t>
            </a: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en-ZA" sz="2800" dirty="0"/>
              <a:t>Claims there is no need for any more research on ‘costs, benefits or risks’ of NHI</a:t>
            </a: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en-ZA" sz="2800" dirty="0"/>
              <a:t>Discounts objections without considering them</a:t>
            </a: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en-ZA" sz="2800" dirty="0"/>
              <a:t>Precedes Covid-19 pandemic, is fatally outdated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9FD14FBC-9FA4-414C-87F3-C5E31B9BA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Health portfolio committee, 22 June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E5E170AC-1741-A743-A517-2D66F2B43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6DD3-FDA4-4889-9221-A6E8E207A6C1}" type="slidenum">
              <a:rPr lang="en-ZA" smtClean="0"/>
              <a:pPr/>
              <a:t>6</a:t>
            </a:fld>
            <a:endParaRPr lang="en-ZA"/>
          </a:p>
        </p:txBody>
      </p:sp>
      <p:pic>
        <p:nvPicPr>
          <p:cNvPr id="11" name="Picture 10" descr="Image result for institute of race relations">
            <a:extLst>
              <a:ext uri="{FF2B5EF4-FFF2-40B4-BE49-F238E27FC236}">
                <a16:creationId xmlns:a16="http://schemas.microsoft.com/office/drawing/2014/main" xmlns="" id="{C5C949C4-BCC8-714A-B928-90FF3A07AC9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000" y="6093296"/>
            <a:ext cx="1368152" cy="6551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764919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B151C64-731B-1B49-9BCB-6B4A51C2826C}"/>
              </a:ext>
            </a:extLst>
          </p:cNvPr>
          <p:cNvSpPr/>
          <p:nvPr/>
        </p:nvSpPr>
        <p:spPr>
          <a:xfrm>
            <a:off x="0" y="7572"/>
            <a:ext cx="9144000" cy="854438"/>
          </a:xfrm>
          <a:prstGeom prst="rect">
            <a:avLst/>
          </a:prstGeom>
          <a:solidFill>
            <a:srgbClr val="1B39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700" b="1" dirty="0"/>
              <a:t>6.   Parliament, all MPs, must act in SA’s best interests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xmlns="" id="{07A98579-FA24-E944-840E-9B29CD469CDC}"/>
              </a:ext>
            </a:extLst>
          </p:cNvPr>
          <p:cNvSpPr txBox="1">
            <a:spLocks/>
          </p:cNvSpPr>
          <p:nvPr/>
        </p:nvSpPr>
        <p:spPr>
          <a:xfrm>
            <a:off x="783822" y="1628800"/>
            <a:ext cx="7576356" cy="461287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en-ZA" sz="2800" dirty="0"/>
              <a:t>MPs also lack essential information on all key issues earlier identified</a:t>
            </a: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en-ZA" sz="2800" dirty="0"/>
              <a:t>According to Dr </a:t>
            </a:r>
            <a:r>
              <a:rPr lang="en-ZA" sz="2800" dirty="0" err="1"/>
              <a:t>Zweli</a:t>
            </a:r>
            <a:r>
              <a:rPr lang="en-ZA" sz="2800" dirty="0"/>
              <a:t> Mkhize, decision to adopt NHI has already been taken, cannot be reviewed: ‘That debate is over’, he said in June 2019</a:t>
            </a: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en-ZA" sz="2800" dirty="0"/>
              <a:t>But Parliament cannot accept such prejudgement: it has an obligation to act in best interests of country, not ANC; must hold exec to account, not rubber stamp its preferences</a:t>
            </a: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en-ZA" sz="2800" dirty="0"/>
              <a:t>Legislation enacted must also comply with Constitution, NHI Bill does not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9FD14FBC-9FA4-414C-87F3-C5E31B9BA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Health portfolio </a:t>
            </a:r>
            <a:r>
              <a:rPr lang="en-ZA" dirty="0"/>
              <a:t>committee, 22 June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E5E170AC-1741-A743-A517-2D66F2B43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6DD3-FDA4-4889-9221-A6E8E207A6C1}" type="slidenum">
              <a:rPr lang="en-ZA" smtClean="0"/>
              <a:pPr/>
              <a:t>7</a:t>
            </a:fld>
            <a:endParaRPr lang="en-ZA"/>
          </a:p>
        </p:txBody>
      </p:sp>
      <p:pic>
        <p:nvPicPr>
          <p:cNvPr id="11" name="Picture 10" descr="Image result for institute of race relations">
            <a:extLst>
              <a:ext uri="{FF2B5EF4-FFF2-40B4-BE49-F238E27FC236}">
                <a16:creationId xmlns:a16="http://schemas.microsoft.com/office/drawing/2014/main" xmlns="" id="{C5C949C4-BCC8-714A-B928-90FF3A07AC9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000" y="6093296"/>
            <a:ext cx="1368152" cy="6551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829159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B151C64-731B-1B49-9BCB-6B4A51C2826C}"/>
              </a:ext>
            </a:extLst>
          </p:cNvPr>
          <p:cNvSpPr/>
          <p:nvPr/>
        </p:nvSpPr>
        <p:spPr>
          <a:xfrm>
            <a:off x="0" y="7572"/>
            <a:ext cx="9144000" cy="854438"/>
          </a:xfrm>
          <a:prstGeom prst="rect">
            <a:avLst/>
          </a:prstGeom>
          <a:solidFill>
            <a:srgbClr val="1B39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700" b="1" dirty="0"/>
              <a:t>7.   NHI Bill is based on false assumptions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xmlns="" id="{07A98579-FA24-E944-840E-9B29CD469CDC}"/>
              </a:ext>
            </a:extLst>
          </p:cNvPr>
          <p:cNvSpPr txBox="1">
            <a:spLocks/>
          </p:cNvSpPr>
          <p:nvPr/>
        </p:nvSpPr>
        <p:spPr>
          <a:xfrm>
            <a:off x="884076" y="1552428"/>
            <a:ext cx="7576356" cy="461287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en-ZA" sz="3200" dirty="0"/>
              <a:t>‘South Africa’ spends 8.5% of GDP on healthcare, of which 4.1% goes to public sector, on which 84% rely; while 4.4% goes to private sector, on which 16% rely </a:t>
            </a: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en-ZA" sz="3200" dirty="0"/>
              <a:t>Taxpayers (529 000 earning &gt;R500 000pa) pay for bulk of public spending on health for majority, then pay from their after-tax income for their own health needs: not ‘SA’</a:t>
            </a: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en-ZA" sz="3200" dirty="0"/>
              <a:t>Real needs are to improve public sector efficiency; expand access to private care</a:t>
            </a:r>
          </a:p>
          <a:p>
            <a:pPr marL="257175" indent="-257175" algn="l"/>
            <a:endParaRPr lang="en-ZA" sz="16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9FD14FBC-9FA4-414C-87F3-C5E31B9BA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Health portfolio committee, 22 June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E5E170AC-1741-A743-A517-2D66F2B43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6DD3-FDA4-4889-9221-A6E8E207A6C1}" type="slidenum">
              <a:rPr lang="en-ZA" smtClean="0"/>
              <a:pPr/>
              <a:t>8</a:t>
            </a:fld>
            <a:endParaRPr lang="en-ZA"/>
          </a:p>
        </p:txBody>
      </p:sp>
      <p:pic>
        <p:nvPicPr>
          <p:cNvPr id="11" name="Picture 10" descr="Image result for institute of race relations">
            <a:extLst>
              <a:ext uri="{FF2B5EF4-FFF2-40B4-BE49-F238E27FC236}">
                <a16:creationId xmlns:a16="http://schemas.microsoft.com/office/drawing/2014/main" xmlns="" id="{C5C949C4-BCC8-714A-B928-90FF3A07AC9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000" y="6093296"/>
            <a:ext cx="1368152" cy="6551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211061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B151C64-731B-1B49-9BCB-6B4A51C2826C}"/>
              </a:ext>
            </a:extLst>
          </p:cNvPr>
          <p:cNvSpPr/>
          <p:nvPr/>
        </p:nvSpPr>
        <p:spPr>
          <a:xfrm>
            <a:off x="0" y="7572"/>
            <a:ext cx="9144000" cy="854438"/>
          </a:xfrm>
          <a:prstGeom prst="rect">
            <a:avLst/>
          </a:prstGeom>
          <a:solidFill>
            <a:srgbClr val="1B39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ZA" sz="2800" dirty="0"/>
              <a:t>8.	Inefficiency in public healthcare</a:t>
            </a:r>
            <a:endParaRPr lang="en-US" sz="2700" b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ECF32048-BCCF-B045-AD69-2BE9276393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991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ZA" dirty="0"/>
              <a:t>Public healthcare spending, as a percentage of GDP, has increased substantially since 2001</a:t>
            </a:r>
          </a:p>
          <a:p>
            <a:r>
              <a:rPr lang="en-ZA" dirty="0"/>
              <a:t>SA spends 12% of budget, 4.1% of GDP on public health, close to WHO call for 5% of GDP</a:t>
            </a:r>
          </a:p>
          <a:p>
            <a:r>
              <a:rPr lang="en-ZA" dirty="0"/>
              <a:t>Between 2001 and 2018 the number of GPs in the public sector doubled, specialists up 30%  </a:t>
            </a:r>
          </a:p>
          <a:p>
            <a:r>
              <a:rPr lang="en-ZA" dirty="0"/>
              <a:t>Public health is ‘dysfunctional’ because of ‘theft of resources’, crippling inefficiency, lack of accountability: key problem is poor management</a:t>
            </a:r>
          </a:p>
          <a:p>
            <a:r>
              <a:rPr lang="en-ZA" dirty="0"/>
              <a:t>Per PSC, managers are ‘too scared’ of unions to punish for poor performance, unlawful conduct</a:t>
            </a:r>
          </a:p>
          <a:p>
            <a:endParaRPr lang="en-ZA" dirty="0"/>
          </a:p>
          <a:p>
            <a:endParaRPr lang="en-ZA" dirty="0"/>
          </a:p>
          <a:p>
            <a:endParaRPr lang="en-Z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EB64D567-D734-9648-8E2A-3402D14F4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Health portfolio committee, 22 June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4A1B02A9-44ED-4042-98E0-95C7A4B46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C6DD3-FDA4-4889-9221-A6E8E207A6C1}" type="slidenum">
              <a:rPr lang="en-ZA" smtClean="0"/>
              <a:pPr/>
              <a:t>9</a:t>
            </a:fld>
            <a:endParaRPr lang="en-ZA"/>
          </a:p>
        </p:txBody>
      </p:sp>
      <p:pic>
        <p:nvPicPr>
          <p:cNvPr id="7" name="Picture 6" descr="Image result for institute of race relations">
            <a:extLst>
              <a:ext uri="{FF2B5EF4-FFF2-40B4-BE49-F238E27FC236}">
                <a16:creationId xmlns:a16="http://schemas.microsoft.com/office/drawing/2014/main" xmlns="" id="{45749C7D-A4C4-D94F-B630-B53AD3AA351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000" y="6093296"/>
            <a:ext cx="1368152" cy="6551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92107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3788</TotalTime>
  <Words>3028</Words>
  <Application>Microsoft Office PowerPoint</Application>
  <PresentationFormat>On-screen Show (4:3)</PresentationFormat>
  <Paragraphs>216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>The South African Institute of Race Relations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NDR and Land Reform</dc:title>
  <dc:creator>Anthea Jeffrey</dc:creator>
  <cp:lastModifiedBy>USER</cp:lastModifiedBy>
  <cp:revision>129</cp:revision>
  <dcterms:created xsi:type="dcterms:W3CDTF">2018-09-05T07:38:09Z</dcterms:created>
  <dcterms:modified xsi:type="dcterms:W3CDTF">2021-06-23T12:15:05Z</dcterms:modified>
</cp:coreProperties>
</file>