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45"/>
  </p:notesMasterIdLst>
  <p:handoutMasterIdLst>
    <p:handoutMasterId r:id="rId46"/>
  </p:handoutMasterIdLst>
  <p:sldIdLst>
    <p:sldId id="256" r:id="rId2"/>
    <p:sldId id="310" r:id="rId3"/>
    <p:sldId id="326" r:id="rId4"/>
    <p:sldId id="311" r:id="rId5"/>
    <p:sldId id="344" r:id="rId6"/>
    <p:sldId id="319" r:id="rId7"/>
    <p:sldId id="327" r:id="rId8"/>
    <p:sldId id="328" r:id="rId9"/>
    <p:sldId id="329" r:id="rId10"/>
    <p:sldId id="330" r:id="rId11"/>
    <p:sldId id="331" r:id="rId12"/>
    <p:sldId id="332" r:id="rId13"/>
    <p:sldId id="334" r:id="rId14"/>
    <p:sldId id="337" r:id="rId15"/>
    <p:sldId id="336" r:id="rId16"/>
    <p:sldId id="335" r:id="rId17"/>
    <p:sldId id="340" r:id="rId18"/>
    <p:sldId id="339" r:id="rId19"/>
    <p:sldId id="338" r:id="rId20"/>
    <p:sldId id="342" r:id="rId21"/>
    <p:sldId id="346" r:id="rId22"/>
    <p:sldId id="345" r:id="rId23"/>
    <p:sldId id="349" r:id="rId24"/>
    <p:sldId id="348" r:id="rId25"/>
    <p:sldId id="347" r:id="rId26"/>
    <p:sldId id="351" r:id="rId27"/>
    <p:sldId id="352" r:id="rId28"/>
    <p:sldId id="353" r:id="rId29"/>
    <p:sldId id="354" r:id="rId30"/>
    <p:sldId id="364" r:id="rId31"/>
    <p:sldId id="355" r:id="rId32"/>
    <p:sldId id="356" r:id="rId33"/>
    <p:sldId id="357" r:id="rId34"/>
    <p:sldId id="358" r:id="rId35"/>
    <p:sldId id="359" r:id="rId36"/>
    <p:sldId id="360" r:id="rId37"/>
    <p:sldId id="361" r:id="rId38"/>
    <p:sldId id="362" r:id="rId39"/>
    <p:sldId id="321" r:id="rId40"/>
    <p:sldId id="365" r:id="rId41"/>
    <p:sldId id="322" r:id="rId42"/>
    <p:sldId id="363" r:id="rId43"/>
    <p:sldId id="258" r:id="rId4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9937DDE3-5434-4B5B-B1D5-75298DE790EE}">
          <p14:sldIdLst>
            <p14:sldId id="256"/>
            <p14:sldId id="310"/>
            <p14:sldId id="326"/>
            <p14:sldId id="311"/>
            <p14:sldId id="344"/>
            <p14:sldId id="319"/>
            <p14:sldId id="327"/>
            <p14:sldId id="328"/>
            <p14:sldId id="329"/>
            <p14:sldId id="330"/>
            <p14:sldId id="331"/>
            <p14:sldId id="332"/>
            <p14:sldId id="334"/>
            <p14:sldId id="337"/>
            <p14:sldId id="336"/>
            <p14:sldId id="335"/>
            <p14:sldId id="340"/>
            <p14:sldId id="339"/>
            <p14:sldId id="338"/>
            <p14:sldId id="342"/>
            <p14:sldId id="346"/>
          </p14:sldIdLst>
        </p14:section>
        <p14:section name="Untitled Section" id="{29D3A54B-8C44-494C-960B-FBEBB844144A}">
          <p14:sldIdLst>
            <p14:sldId id="345"/>
            <p14:sldId id="349"/>
            <p14:sldId id="348"/>
            <p14:sldId id="347"/>
            <p14:sldId id="351"/>
            <p14:sldId id="352"/>
            <p14:sldId id="353"/>
            <p14:sldId id="354"/>
            <p14:sldId id="364"/>
            <p14:sldId id="355"/>
            <p14:sldId id="356"/>
            <p14:sldId id="357"/>
            <p14:sldId id="358"/>
            <p14:sldId id="359"/>
            <p14:sldId id="360"/>
            <p14:sldId id="361"/>
            <p14:sldId id="362"/>
            <p14:sldId id="321"/>
            <p14:sldId id="365"/>
            <p14:sldId id="322"/>
            <p14:sldId id="363"/>
            <p14:sldId id="258"/>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5981B"/>
    <a:srgbClr val="B77727"/>
    <a:srgbClr val="CAA53B"/>
    <a:srgbClr val="A99F1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C5AED-D235-4B05-99B3-3BDBEA106355}" v="4" dt="2021-06-21T12:35:23.843"/>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r>
              <a:rPr lang="en-US" sz="1000" dirty="0">
                <a:latin typeface="Gill Sans"/>
                <a:cs typeface="Gill Sans"/>
              </a:rPr>
              <a:t>DEPARTMENT OF ARTS AND CULTURE</a:t>
            </a:r>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DABC219-5168-4112-B0B5-0472BA2EFACA}" type="datetime1">
              <a:rPr lang="en-US" sz="900" smtClean="0">
                <a:latin typeface="Gill Sans"/>
              </a:rPr>
              <a:pPr/>
              <a:t>6/24/2021</a:t>
            </a:fld>
            <a:endParaRPr lang="en-US" sz="900" dirty="0">
              <a:latin typeface="Gill Sans"/>
              <a:cs typeface="Gill Sans"/>
            </a:endParaRPr>
          </a:p>
        </p:txBody>
      </p:sp>
      <p:sp>
        <p:nvSpPr>
          <p:cNvPr id="4" name="Footer Placeholder 3"/>
          <p:cNvSpPr>
            <a:spLocks noGrp="1"/>
          </p:cNvSpPr>
          <p:nvPr>
            <p:ph type="ftr" sz="quarter" idx="2"/>
          </p:nvPr>
        </p:nvSpPr>
        <p:spPr>
          <a:xfrm>
            <a:off x="0" y="9430306"/>
            <a:ext cx="2945659" cy="496332"/>
          </a:xfrm>
          <a:prstGeom prst="rect">
            <a:avLst/>
          </a:prstGeom>
        </p:spPr>
        <p:txBody>
          <a:bodyPr vert="horz" lIns="91440" tIns="45720" rIns="91440" bIns="45720" rtlCol="0" anchor="t"/>
          <a:lstStyle>
            <a:lvl1pPr algn="l">
              <a:defRPr sz="1200"/>
            </a:lvl1pPr>
          </a:lstStyle>
          <a:p>
            <a:r>
              <a:rPr lang="en-US" sz="900" dirty="0">
                <a:latin typeface="Calibri (Body)"/>
                <a:cs typeface="Calibri (Body)"/>
              </a:rPr>
              <a:t>INSERT YOUR THEME HERE</a:t>
            </a:r>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t"/>
          <a:lstStyle>
            <a:lvl1pPr algn="r">
              <a:defRPr sz="1200"/>
            </a:lvl1pPr>
          </a:lstStyle>
          <a:p>
            <a:fld id="{CD67EF3C-C429-054A-8787-30F50F0F2813}" type="slidenum">
              <a:rPr lang="en-US" sz="900" smtClean="0">
                <a:latin typeface="Gill Sans"/>
                <a:cs typeface="Gill Sans"/>
              </a:rPr>
              <a:pPr/>
              <a:t>‹#›</a:t>
            </a:fld>
            <a:endParaRPr lang="en-US" sz="900" dirty="0">
              <a:latin typeface="Gill Sans"/>
              <a:cs typeface="Gill Sans"/>
            </a:endParaRPr>
          </a:p>
        </p:txBody>
      </p:sp>
    </p:spTree>
    <p:extLst>
      <p:ext uri="{BB962C8B-B14F-4D97-AF65-F5344CB8AC3E}">
        <p14:creationId xmlns:p14="http://schemas.microsoft.com/office/powerpoint/2010/main" xmlns="" val="1000952393"/>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r>
              <a:rPr lang="en-US" dirty="0"/>
              <a:t>DEPARTMENT OF ARTS AND CULTURE</a:t>
            </a:r>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8CAD6BD-41D3-4A45-B1B2-8F78ED724347}" type="datetime1">
              <a:rPr lang="en-US" smtClean="0"/>
              <a:pPr/>
              <a:t>6/24/2021</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90E4B56-0DDA-AA4D-BBA2-B941666BDE94}" type="slidenum">
              <a:rPr lang="en-US" smtClean="0"/>
              <a:pPr/>
              <a:t>‹#›</a:t>
            </a:fld>
            <a:endParaRPr lang="en-US" dirty="0"/>
          </a:p>
        </p:txBody>
      </p:sp>
    </p:spTree>
    <p:extLst>
      <p:ext uri="{BB962C8B-B14F-4D97-AF65-F5344CB8AC3E}">
        <p14:creationId xmlns:p14="http://schemas.microsoft.com/office/powerpoint/2010/main" xmlns="" val="1305099193"/>
      </p:ext>
    </p:extLst>
  </p:cSld>
  <p:clrMap bg1="lt1" tx1="dk1" bg2="lt2" tx2="dk2" accent1="accent1" accent2="accent2" accent3="accent3" accent4="accent4" accent5="accent5" accent6="accent6" hlink="hlink" folHlink="folHlink"/>
  <p:hf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2743200"/>
            <a:ext cx="9144000" cy="1828800"/>
          </a:xfrm>
          <a:prstGeom prst="rect">
            <a:avLst/>
          </a:prstGeom>
          <a:solidFill>
            <a:srgbClr val="F5981B"/>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solidFill>
                <a:srgbClr val="F5981B"/>
              </a:solidFill>
            </a:endParaRPr>
          </a:p>
        </p:txBody>
      </p:sp>
      <p:sp>
        <p:nvSpPr>
          <p:cNvPr id="2" name="Title 1"/>
          <p:cNvSpPr>
            <a:spLocks noGrp="1"/>
          </p:cNvSpPr>
          <p:nvPr>
            <p:ph type="ctrTitle" hasCustomPrompt="1"/>
          </p:nvPr>
        </p:nvSpPr>
        <p:spPr>
          <a:xfrm>
            <a:off x="3163246" y="2986408"/>
            <a:ext cx="5591793" cy="721140"/>
          </a:xfrm>
        </p:spPr>
        <p:txBody>
          <a:bodyPr anchor="t" anchorCtr="0">
            <a:normAutofit/>
          </a:bodyPr>
          <a:lstStyle>
            <a:lvl1pPr algn="l">
              <a:defRPr sz="2400">
                <a:solidFill>
                  <a:schemeClr val="bg1"/>
                </a:solidFill>
              </a:defRPr>
            </a:lvl1pPr>
          </a:lstStyle>
          <a:p>
            <a:r>
              <a:rPr lang="en-ZA" dirty="0"/>
              <a:t>Click here to add your main title</a:t>
            </a:r>
          </a:p>
        </p:txBody>
      </p:sp>
      <p:sp>
        <p:nvSpPr>
          <p:cNvPr id="3" name="Subtitle 2"/>
          <p:cNvSpPr>
            <a:spLocks noGrp="1"/>
          </p:cNvSpPr>
          <p:nvPr>
            <p:ph type="subTitle" idx="1"/>
          </p:nvPr>
        </p:nvSpPr>
        <p:spPr>
          <a:xfrm>
            <a:off x="3163246" y="3813960"/>
            <a:ext cx="5599754" cy="453240"/>
          </a:xfrm>
        </p:spPr>
        <p:txBody>
          <a:bodyPr anchor="t">
            <a:normAutofit/>
          </a:bodyPr>
          <a:lstStyle>
            <a:lvl1pPr marL="0" indent="0" algn="l">
              <a:buNone/>
              <a:defRPr sz="1800" b="0" i="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26" name="Picture 2" descr="C:\Users\bingo\Desktop\banzi\DSAC\Sport%2c Art and Culture Logo_CMYK.jp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476672"/>
            <a:ext cx="3131766" cy="119299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2209800"/>
            <a:ext cx="6954587" cy="566738"/>
          </a:xfrm>
        </p:spPr>
        <p:txBody>
          <a:bodyPr anchor="b"/>
          <a:lstStyle>
            <a:lvl1pPr algn="ctr">
              <a:defRPr sz="3200" b="1"/>
            </a:lvl1pPr>
          </a:lstStyle>
          <a:p>
            <a:r>
              <a:rPr lang="en-US" dirty="0"/>
              <a:t>Thank you</a:t>
            </a:r>
            <a:endParaRPr lang="en-ZA" dirty="0"/>
          </a:p>
        </p:txBody>
      </p:sp>
      <p:sp>
        <p:nvSpPr>
          <p:cNvPr id="12" name="Slide Number Placeholder 6"/>
          <p:cNvSpPr txBox="1">
            <a:spLocks/>
          </p:cNvSpPr>
          <p:nvPr userDrawn="1"/>
        </p:nvSpPr>
        <p:spPr>
          <a:xfrm>
            <a:off x="6237792" y="640080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427DFB86-66F3-4CD9-A537-2F823ECCABA8}" type="slidenum">
              <a:rPr kumimoji="0" lang="en-ZA" sz="1050" b="1" i="0" u="none" strike="noStrike" kern="1200" cap="none" spc="0" normalizeH="0" baseline="0" noProof="0" smtClean="0">
                <a:ln>
                  <a:noFill/>
                </a:ln>
                <a:solidFill>
                  <a:schemeClr val="bg1"/>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050" b="1" i="0"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C:\Users\bingo\Desktop\banzi\DSAC\Sport%2c Art and Culture Logo_CMYK.jp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16396" y="5847461"/>
            <a:ext cx="2079340" cy="79208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userDrawn="1"/>
        </p:nvSpPr>
        <p:spPr>
          <a:xfrm>
            <a:off x="0" y="6583362"/>
            <a:ext cx="9144000" cy="112374"/>
          </a:xfrm>
          <a:prstGeom prst="rect">
            <a:avLst/>
          </a:prstGeom>
          <a:solidFill>
            <a:srgbClr val="F5981B"/>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ln>
                <a:noFill/>
              </a:ln>
              <a:solidFill>
                <a:srgbClr val="F5981B"/>
              </a:solidFill>
            </a:endParaRPr>
          </a:p>
        </p:txBody>
      </p:sp>
      <p:sp>
        <p:nvSpPr>
          <p:cNvPr id="2" name="Title 1"/>
          <p:cNvSpPr>
            <a:spLocks noGrp="1"/>
          </p:cNvSpPr>
          <p:nvPr>
            <p:ph type="title"/>
          </p:nvPr>
        </p:nvSpPr>
        <p:spPr/>
        <p:txBody>
          <a:bodyPr/>
          <a:lstStyle/>
          <a:p>
            <a:r>
              <a:rPr lang="en-US" dirty="0"/>
              <a:t>Click to edit Master title style</a:t>
            </a:r>
            <a:endParaRPr lang="en-ZA" dirty="0"/>
          </a:p>
        </p:txBody>
      </p:sp>
      <p:sp>
        <p:nvSpPr>
          <p:cNvPr id="3" name="Content Placeholder 2"/>
          <p:cNvSpPr>
            <a:spLocks noGrp="1"/>
          </p:cNvSpPr>
          <p:nvPr>
            <p:ph idx="1"/>
          </p:nvPr>
        </p:nvSpPr>
        <p:spPr>
          <a:xfrm>
            <a:off x="1600200" y="1600201"/>
            <a:ext cx="6934200" cy="43434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Slide Number Placeholder 5"/>
          <p:cNvSpPr>
            <a:spLocks noGrp="1"/>
          </p:cNvSpPr>
          <p:nvPr>
            <p:ph type="sldNum" sz="quarter" idx="4"/>
          </p:nvPr>
        </p:nvSpPr>
        <p:spPr>
          <a:xfrm>
            <a:off x="8172400" y="6172200"/>
            <a:ext cx="514400" cy="365125"/>
          </a:xfrm>
          <a:prstGeom prst="rect">
            <a:avLst/>
          </a:prstGeom>
        </p:spPr>
        <p:txBody>
          <a:bodyPr vert="horz" lIns="91440" tIns="45720" rIns="91440" bIns="45720" rtlCol="0" anchor="t"/>
          <a:lstStyle>
            <a:lvl1pPr algn="r">
              <a:defRPr sz="800" b="0" u="none">
                <a:solidFill>
                  <a:srgbClr val="660066"/>
                </a:solidFill>
                <a:latin typeface="Verdana" pitchFamily="34" charset="0"/>
              </a:defRPr>
            </a:lvl1pPr>
          </a:lstStyle>
          <a:p>
            <a:r>
              <a:rPr lang="en-ZA" dirty="0"/>
              <a:t>1</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199" y="2924944"/>
            <a:ext cx="6894513" cy="1362075"/>
          </a:xfrm>
        </p:spPr>
        <p:txBody>
          <a:bodyPr anchor="t">
            <a:normAutofit/>
          </a:bodyPr>
          <a:lstStyle>
            <a:lvl1pPr algn="l">
              <a:defRPr sz="1800" b="1" cap="all"/>
            </a:lvl1pPr>
          </a:lstStyle>
          <a:p>
            <a:r>
              <a:rPr lang="en-US" dirty="0"/>
              <a:t>Click to edit Master title style</a:t>
            </a:r>
            <a:endParaRPr lang="en-ZA" dirty="0"/>
          </a:p>
        </p:txBody>
      </p:sp>
      <p:sp>
        <p:nvSpPr>
          <p:cNvPr id="3" name="Text Placeholder 2"/>
          <p:cNvSpPr>
            <a:spLocks noGrp="1"/>
          </p:cNvSpPr>
          <p:nvPr>
            <p:ph type="body" idx="1"/>
          </p:nvPr>
        </p:nvSpPr>
        <p:spPr>
          <a:xfrm>
            <a:off x="1600199" y="1268760"/>
            <a:ext cx="6894513" cy="1500187"/>
          </a:xfrm>
        </p:spPr>
        <p:txBody>
          <a:bodyPr anchor="b">
            <a:normAutofit/>
          </a:bodyPr>
          <a:lstStyle>
            <a:lvl1pPr marL="0" indent="0">
              <a:buNone/>
              <a:defRPr sz="16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Slide Number Placeholder 6"/>
          <p:cNvSpPr txBox="1">
            <a:spLocks/>
          </p:cNvSpPr>
          <p:nvPr userDrawn="1"/>
        </p:nvSpPr>
        <p:spPr>
          <a:xfrm>
            <a:off x="6237792" y="640080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427DFB86-66F3-4CD9-A537-2F823ECCABA8}" type="slidenum">
              <a:rPr kumimoji="0" lang="en-ZA" sz="1050" b="1" i="0" u="none" strike="noStrike" kern="1200" cap="none" spc="0" normalizeH="0" baseline="0" noProof="0" smtClean="0">
                <a:ln>
                  <a:noFill/>
                </a:ln>
                <a:solidFill>
                  <a:schemeClr val="bg1"/>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050" b="1" i="0" u="none" strike="noStrike" kern="1200" cap="none" spc="0" normalizeH="0" baseline="0" noProof="0" dirty="0">
              <a:ln>
                <a:noFill/>
              </a:ln>
              <a:solidFill>
                <a:schemeClr val="bg1"/>
              </a:solidFill>
              <a:effectLst/>
              <a:uLnTx/>
              <a:uFillTx/>
              <a:latin typeface="Verdana" pitchFamily="34" charset="0"/>
              <a:ea typeface="+mn-ea"/>
              <a:cs typeface="+mn-cs"/>
            </a:endParaRPr>
          </a:p>
        </p:txBody>
      </p:sp>
      <p:sp>
        <p:nvSpPr>
          <p:cNvPr id="5" name="Slide Number Placeholder 5"/>
          <p:cNvSpPr>
            <a:spLocks noGrp="1"/>
          </p:cNvSpPr>
          <p:nvPr>
            <p:ph type="sldNum" sz="quarter" idx="4"/>
          </p:nvPr>
        </p:nvSpPr>
        <p:spPr>
          <a:xfrm>
            <a:off x="8077200" y="6172200"/>
            <a:ext cx="609600" cy="365125"/>
          </a:xfrm>
          <a:prstGeom prst="rect">
            <a:avLst/>
          </a:prstGeom>
        </p:spPr>
        <p:txBody>
          <a:bodyPr vert="horz" lIns="91440" tIns="45720" rIns="91440" bIns="45720" rtlCol="0" anchor="t"/>
          <a:lstStyle>
            <a:lvl1pPr algn="r">
              <a:defRPr sz="800" b="0" u="none">
                <a:solidFill>
                  <a:srgbClr val="660066"/>
                </a:solidFill>
                <a:latin typeface="Verdana" pitchFamily="34" charset="0"/>
              </a:defRPr>
            </a:lvl1pPr>
          </a:lstStyle>
          <a:p>
            <a:r>
              <a:rPr lang="en-ZA" dirty="0"/>
              <a:t>1</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800"/>
            </a:lvl1pPr>
          </a:lstStyle>
          <a:p>
            <a:r>
              <a:rPr lang="en-US" dirty="0"/>
              <a:t>Click to edit Master title style</a:t>
            </a:r>
            <a:endParaRPr lang="en-ZA" dirty="0"/>
          </a:p>
        </p:txBody>
      </p:sp>
      <p:sp>
        <p:nvSpPr>
          <p:cNvPr id="3" name="Content Placeholder 2"/>
          <p:cNvSpPr>
            <a:spLocks noGrp="1"/>
          </p:cNvSpPr>
          <p:nvPr>
            <p:ph sz="half" idx="1"/>
          </p:nvPr>
        </p:nvSpPr>
        <p:spPr>
          <a:xfrm>
            <a:off x="457200" y="1600201"/>
            <a:ext cx="4038600" cy="4343399"/>
          </a:xfrm>
        </p:spPr>
        <p:txBody>
          <a:bodyPr/>
          <a:lstStyle>
            <a:lvl1pPr>
              <a:defRPr sz="1600">
                <a:latin typeface="Arial"/>
                <a:cs typeface="Arial"/>
              </a:defRPr>
            </a:lvl1pPr>
            <a:lvl2pPr>
              <a:defRPr sz="1400">
                <a:latin typeface="Arial"/>
                <a:cs typeface="Arial"/>
              </a:defRPr>
            </a:lvl2pPr>
            <a:lvl3pPr>
              <a:defRPr sz="1050">
                <a:latin typeface="Arial"/>
                <a:cs typeface="Arial"/>
              </a:defRPr>
            </a:lvl3pPr>
            <a:lvl4pPr>
              <a:defRPr sz="1050">
                <a:latin typeface="Arial"/>
                <a:cs typeface="Arial"/>
              </a:defRPr>
            </a:lvl4pPr>
            <a:lvl5pPr>
              <a:defRPr sz="8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p:cNvSpPr>
            <a:spLocks noGrp="1"/>
          </p:cNvSpPr>
          <p:nvPr>
            <p:ph sz="half" idx="2"/>
          </p:nvPr>
        </p:nvSpPr>
        <p:spPr>
          <a:xfrm>
            <a:off x="4648200" y="1600201"/>
            <a:ext cx="4038600" cy="4343400"/>
          </a:xfrm>
        </p:spPr>
        <p:txBody>
          <a:bodyPr/>
          <a:lstStyle>
            <a:lvl1pPr>
              <a:defRPr sz="1600">
                <a:latin typeface="Arial"/>
                <a:cs typeface="Arial"/>
              </a:defRPr>
            </a:lvl1pPr>
            <a:lvl2pPr>
              <a:defRPr sz="1400">
                <a:latin typeface="Arial"/>
                <a:cs typeface="Arial"/>
              </a:defRPr>
            </a:lvl2pPr>
            <a:lvl3pPr>
              <a:defRPr sz="1050">
                <a:latin typeface="Arial"/>
                <a:cs typeface="Arial"/>
              </a:defRPr>
            </a:lvl3pPr>
            <a:lvl4pPr>
              <a:defRPr sz="1050">
                <a:latin typeface="Arial"/>
                <a:cs typeface="Arial"/>
              </a:defRPr>
            </a:lvl4pPr>
            <a:lvl5pPr>
              <a:defRPr sz="8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0" name="Slide Number Placeholder 6"/>
          <p:cNvSpPr txBox="1">
            <a:spLocks/>
          </p:cNvSpPr>
          <p:nvPr userDrawn="1"/>
        </p:nvSpPr>
        <p:spPr>
          <a:xfrm>
            <a:off x="6237792" y="640080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427DFB86-66F3-4CD9-A537-2F823ECCABA8}" type="slidenum">
              <a:rPr kumimoji="0" lang="en-ZA" sz="1050" b="1" i="0" u="none" strike="noStrike" kern="1200" cap="none" spc="0" normalizeH="0" baseline="0" noProof="0" smtClean="0">
                <a:ln>
                  <a:noFill/>
                </a:ln>
                <a:solidFill>
                  <a:schemeClr val="bg1"/>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050" b="1" i="0" u="none" strike="noStrike" kern="1200" cap="none" spc="0" normalizeH="0" baseline="0" noProof="0" dirty="0">
              <a:ln>
                <a:noFill/>
              </a:ln>
              <a:solidFill>
                <a:schemeClr val="bg1"/>
              </a:solidFill>
              <a:effectLst/>
              <a:uLnTx/>
              <a:uFillTx/>
              <a:latin typeface="Verdana" pitchFamily="34" charset="0"/>
              <a:ea typeface="+mn-ea"/>
              <a:cs typeface="+mn-cs"/>
            </a:endParaRPr>
          </a:p>
        </p:txBody>
      </p:sp>
      <p:sp>
        <p:nvSpPr>
          <p:cNvPr id="6" name="Slide Number Placeholder 5"/>
          <p:cNvSpPr>
            <a:spLocks noGrp="1"/>
          </p:cNvSpPr>
          <p:nvPr>
            <p:ph type="sldNum" sz="quarter" idx="4"/>
          </p:nvPr>
        </p:nvSpPr>
        <p:spPr>
          <a:xfrm>
            <a:off x="8077200" y="6172200"/>
            <a:ext cx="609600" cy="365125"/>
          </a:xfrm>
          <a:prstGeom prst="rect">
            <a:avLst/>
          </a:prstGeom>
        </p:spPr>
        <p:txBody>
          <a:bodyPr vert="horz" lIns="91440" tIns="45720" rIns="91440" bIns="45720" rtlCol="0" anchor="t"/>
          <a:lstStyle>
            <a:lvl1pPr algn="r">
              <a:defRPr sz="800" b="0" u="none">
                <a:solidFill>
                  <a:srgbClr val="660066"/>
                </a:solidFill>
                <a:latin typeface="Verdana" pitchFamily="34" charset="0"/>
              </a:defRPr>
            </a:lvl1pPr>
          </a:lstStyle>
          <a:p>
            <a:r>
              <a:rPr lang="en-ZA" dirty="0"/>
              <a:t>1</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ZA" dirty="0"/>
          </a:p>
        </p:txBody>
      </p:sp>
      <p:sp>
        <p:nvSpPr>
          <p:cNvPr id="3" name="Text Placeholder 2"/>
          <p:cNvSpPr>
            <a:spLocks noGrp="1"/>
          </p:cNvSpPr>
          <p:nvPr>
            <p:ph type="body" idx="1"/>
          </p:nvPr>
        </p:nvSpPr>
        <p:spPr>
          <a:xfrm>
            <a:off x="457200" y="1535113"/>
            <a:ext cx="4040188" cy="639762"/>
          </a:xfrm>
        </p:spPr>
        <p:txBody>
          <a:bodyPr anchor="t" anchorCtr="0">
            <a:noAutofit/>
          </a:bodyPr>
          <a:lstStyle>
            <a:lvl1pPr marL="0" indent="0">
              <a:buNone/>
              <a:defRPr sz="16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768725"/>
          </a:xfrm>
        </p:spPr>
        <p:txBody>
          <a:bodyPr/>
          <a:lstStyle>
            <a:lvl1pPr>
              <a:defRPr sz="1600">
                <a:latin typeface="Arial"/>
                <a:cs typeface="Arial"/>
              </a:defRPr>
            </a:lvl1pPr>
            <a:lvl2pPr>
              <a:defRPr sz="1400">
                <a:latin typeface="Arial"/>
                <a:cs typeface="Arial"/>
              </a:defRPr>
            </a:lvl2pPr>
            <a:lvl3pPr>
              <a:defRPr sz="1050">
                <a:latin typeface="Arial"/>
                <a:cs typeface="Arial"/>
              </a:defRPr>
            </a:lvl3pPr>
            <a:lvl4pPr>
              <a:defRPr sz="1050"/>
            </a:lvl4pPr>
            <a:lvl5pPr>
              <a:defRPr sz="8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Text Placeholder 4"/>
          <p:cNvSpPr>
            <a:spLocks noGrp="1"/>
          </p:cNvSpPr>
          <p:nvPr>
            <p:ph type="body" sz="quarter" idx="3"/>
          </p:nvPr>
        </p:nvSpPr>
        <p:spPr>
          <a:xfrm>
            <a:off x="4645025" y="1535113"/>
            <a:ext cx="4041775" cy="639762"/>
          </a:xfrm>
        </p:spPr>
        <p:txBody>
          <a:bodyPr anchor="t" anchorCtr="0">
            <a:normAutofit/>
          </a:bodyPr>
          <a:lstStyle>
            <a:lvl1pPr marL="0" indent="0">
              <a:buNone/>
              <a:defRPr sz="16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768725"/>
          </a:xfrm>
        </p:spPr>
        <p:txBody>
          <a:bodyPr/>
          <a:lstStyle>
            <a:lvl1pPr>
              <a:defRPr sz="1600">
                <a:latin typeface="Arial"/>
                <a:cs typeface="Arial"/>
              </a:defRPr>
            </a:lvl1pPr>
            <a:lvl2pPr>
              <a:defRPr sz="1400">
                <a:latin typeface="Arial"/>
                <a:cs typeface="Arial"/>
              </a:defRPr>
            </a:lvl2pPr>
            <a:lvl3pPr>
              <a:defRPr sz="1050">
                <a:latin typeface="Arial"/>
                <a:cs typeface="Arial"/>
              </a:defRPr>
            </a:lvl3pPr>
            <a:lvl4pPr>
              <a:defRPr sz="1050">
                <a:latin typeface="Arial"/>
                <a:cs typeface="Arial"/>
              </a:defRPr>
            </a:lvl4pPr>
            <a:lvl5pPr>
              <a:defRPr sz="8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2" name="Slide Number Placeholder 6"/>
          <p:cNvSpPr txBox="1">
            <a:spLocks/>
          </p:cNvSpPr>
          <p:nvPr userDrawn="1"/>
        </p:nvSpPr>
        <p:spPr>
          <a:xfrm>
            <a:off x="6237792" y="640080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427DFB86-66F3-4CD9-A537-2F823ECCABA8}" type="slidenum">
              <a:rPr kumimoji="0" lang="en-ZA" sz="1050" b="1" i="0" u="none" strike="noStrike" kern="1200" cap="none" spc="0" normalizeH="0" baseline="0" noProof="0" smtClean="0">
                <a:ln>
                  <a:noFill/>
                </a:ln>
                <a:solidFill>
                  <a:schemeClr val="bg1"/>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050" b="1" i="0" u="none" strike="noStrike" kern="1200" cap="none" spc="0" normalizeH="0" baseline="0" noProof="0" dirty="0">
              <a:ln>
                <a:noFill/>
              </a:ln>
              <a:solidFill>
                <a:schemeClr val="bg1"/>
              </a:solidFill>
              <a:effectLst/>
              <a:uLnTx/>
              <a:uFillTx/>
              <a:latin typeface="Verdana" pitchFamily="34" charset="0"/>
              <a:ea typeface="+mn-ea"/>
              <a:cs typeface="+mn-cs"/>
            </a:endParaRPr>
          </a:p>
        </p:txBody>
      </p:sp>
      <p:sp>
        <p:nvSpPr>
          <p:cNvPr id="8" name="Slide Number Placeholder 5"/>
          <p:cNvSpPr>
            <a:spLocks noGrp="1"/>
          </p:cNvSpPr>
          <p:nvPr>
            <p:ph type="sldNum" sz="quarter" idx="10"/>
          </p:nvPr>
        </p:nvSpPr>
        <p:spPr>
          <a:xfrm>
            <a:off x="8077200" y="6172200"/>
            <a:ext cx="609600" cy="365125"/>
          </a:xfrm>
          <a:prstGeom prst="rect">
            <a:avLst/>
          </a:prstGeom>
        </p:spPr>
        <p:txBody>
          <a:bodyPr vert="horz" lIns="91440" tIns="45720" rIns="91440" bIns="45720" rtlCol="0" anchor="t"/>
          <a:lstStyle>
            <a:lvl1pPr algn="r">
              <a:defRPr sz="800" b="0" u="none">
                <a:solidFill>
                  <a:srgbClr val="660066"/>
                </a:solidFill>
                <a:latin typeface="Verdana" pitchFamily="34" charset="0"/>
              </a:defRPr>
            </a:lvl1pPr>
          </a:lstStyle>
          <a:p>
            <a:r>
              <a:rPr lang="en-ZA" dirty="0"/>
              <a:t>1</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ZA" dirty="0"/>
          </a:p>
        </p:txBody>
      </p:sp>
      <p:sp>
        <p:nvSpPr>
          <p:cNvPr id="8" name="Slide Number Placeholder 6"/>
          <p:cNvSpPr txBox="1">
            <a:spLocks/>
          </p:cNvSpPr>
          <p:nvPr userDrawn="1"/>
        </p:nvSpPr>
        <p:spPr>
          <a:xfrm>
            <a:off x="6237792" y="640080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427DFB86-66F3-4CD9-A537-2F823ECCABA8}" type="slidenum">
              <a:rPr kumimoji="0" lang="en-ZA" sz="1050" b="1" i="0" u="none" strike="noStrike" kern="1200" cap="none" spc="0" normalizeH="0" baseline="0" noProof="0" smtClean="0">
                <a:ln>
                  <a:noFill/>
                </a:ln>
                <a:solidFill>
                  <a:schemeClr val="bg1"/>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050" b="1" i="0" u="none" strike="noStrike" kern="1200" cap="none" spc="0" normalizeH="0" baseline="0" noProof="0" dirty="0">
              <a:ln>
                <a:noFill/>
              </a:ln>
              <a:solidFill>
                <a:schemeClr val="bg1"/>
              </a:solidFill>
              <a:effectLst/>
              <a:uLnTx/>
              <a:uFillTx/>
              <a:latin typeface="Verdana" pitchFamily="34" charset="0"/>
              <a:ea typeface="+mn-ea"/>
              <a:cs typeface="+mn-cs"/>
            </a:endParaRPr>
          </a:p>
        </p:txBody>
      </p:sp>
      <p:sp>
        <p:nvSpPr>
          <p:cNvPr id="4" name="Slide Number Placeholder 5"/>
          <p:cNvSpPr>
            <a:spLocks noGrp="1"/>
          </p:cNvSpPr>
          <p:nvPr>
            <p:ph type="sldNum" sz="quarter" idx="4"/>
          </p:nvPr>
        </p:nvSpPr>
        <p:spPr>
          <a:xfrm>
            <a:off x="8077200" y="6172200"/>
            <a:ext cx="609600" cy="365125"/>
          </a:xfrm>
          <a:prstGeom prst="rect">
            <a:avLst/>
          </a:prstGeom>
        </p:spPr>
        <p:txBody>
          <a:bodyPr vert="horz" lIns="91440" tIns="45720" rIns="91440" bIns="45720" rtlCol="0" anchor="t"/>
          <a:lstStyle>
            <a:lvl1pPr algn="r">
              <a:defRPr sz="800" b="0" u="none">
                <a:solidFill>
                  <a:srgbClr val="660066"/>
                </a:solidFill>
                <a:latin typeface="Verdana" pitchFamily="34" charset="0"/>
              </a:defRPr>
            </a:lvl1pPr>
          </a:lstStyle>
          <a:p>
            <a:r>
              <a:rPr lang="en-ZA" dirty="0"/>
              <a:t>1</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p:cNvSpPr txBox="1">
            <a:spLocks/>
          </p:cNvSpPr>
          <p:nvPr userDrawn="1"/>
        </p:nvSpPr>
        <p:spPr>
          <a:xfrm>
            <a:off x="6237792" y="640080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427DFB86-66F3-4CD9-A537-2F823ECCABA8}" type="slidenum">
              <a:rPr kumimoji="0" lang="en-ZA" sz="1050" b="1" i="0" u="none" strike="noStrike" kern="1200" cap="none" spc="0" normalizeH="0" baseline="0" noProof="0" smtClean="0">
                <a:ln>
                  <a:noFill/>
                </a:ln>
                <a:solidFill>
                  <a:schemeClr val="bg1"/>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050" b="1" i="0" u="none" strike="noStrike" kern="1200" cap="none" spc="0" normalizeH="0" baseline="0" noProof="0" dirty="0">
              <a:ln>
                <a:noFill/>
              </a:ln>
              <a:solidFill>
                <a:schemeClr val="bg1"/>
              </a:solidFill>
              <a:effectLst/>
              <a:uLnTx/>
              <a:uFillTx/>
              <a:latin typeface="Verdana" pitchFamily="34" charset="0"/>
              <a:ea typeface="+mn-ea"/>
              <a:cs typeface="+mn-cs"/>
            </a:endParaRPr>
          </a:p>
        </p:txBody>
      </p:sp>
      <p:sp>
        <p:nvSpPr>
          <p:cNvPr id="3" name="Slide Number Placeholder 5"/>
          <p:cNvSpPr>
            <a:spLocks noGrp="1"/>
          </p:cNvSpPr>
          <p:nvPr>
            <p:ph type="sldNum" sz="quarter" idx="4"/>
          </p:nvPr>
        </p:nvSpPr>
        <p:spPr>
          <a:xfrm>
            <a:off x="8077200" y="6172200"/>
            <a:ext cx="609600" cy="365125"/>
          </a:xfrm>
          <a:prstGeom prst="rect">
            <a:avLst/>
          </a:prstGeom>
        </p:spPr>
        <p:txBody>
          <a:bodyPr vert="horz" lIns="91440" tIns="45720" rIns="91440" bIns="45720" rtlCol="0" anchor="t"/>
          <a:lstStyle>
            <a:lvl1pPr algn="r">
              <a:defRPr sz="800" b="0" u="none">
                <a:solidFill>
                  <a:srgbClr val="660066"/>
                </a:solidFill>
                <a:latin typeface="Verdana" pitchFamily="34" charset="0"/>
              </a:defRPr>
            </a:lvl1pPr>
          </a:lstStyle>
          <a:p>
            <a:r>
              <a:rPr lang="en-ZA" dirty="0"/>
              <a:t>1</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0200" y="273050"/>
            <a:ext cx="1865313" cy="1162050"/>
          </a:xfrm>
        </p:spPr>
        <p:txBody>
          <a:bodyPr anchor="t" anchorCtr="0">
            <a:normAutofit/>
          </a:bodyPr>
          <a:lstStyle>
            <a:lvl1pPr algn="l">
              <a:defRPr sz="1400" b="1"/>
            </a:lvl1pPr>
          </a:lstStyle>
          <a:p>
            <a:r>
              <a:rPr lang="en-US" dirty="0"/>
              <a:t>Click to edit Master title style</a:t>
            </a:r>
            <a:endParaRPr lang="en-ZA" dirty="0"/>
          </a:p>
        </p:txBody>
      </p:sp>
      <p:sp>
        <p:nvSpPr>
          <p:cNvPr id="3" name="Content Placeholder 2"/>
          <p:cNvSpPr>
            <a:spLocks noGrp="1"/>
          </p:cNvSpPr>
          <p:nvPr>
            <p:ph idx="1"/>
          </p:nvPr>
        </p:nvSpPr>
        <p:spPr>
          <a:xfrm>
            <a:off x="3575050" y="273051"/>
            <a:ext cx="5035550" cy="5670550"/>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050">
                <a:latin typeface="Arial"/>
                <a:cs typeface="Arial"/>
              </a:defRPr>
            </a:lvl4pPr>
            <a:lvl5pPr>
              <a:defRPr sz="800">
                <a:latin typeface="Arial"/>
                <a:cs typeface="Aria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p:cNvSpPr>
            <a:spLocks noGrp="1"/>
          </p:cNvSpPr>
          <p:nvPr>
            <p:ph type="body" sz="half" idx="2"/>
          </p:nvPr>
        </p:nvSpPr>
        <p:spPr>
          <a:xfrm>
            <a:off x="1600200" y="1435101"/>
            <a:ext cx="1865313" cy="4508500"/>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Slide Number Placeholder 6"/>
          <p:cNvSpPr txBox="1">
            <a:spLocks/>
          </p:cNvSpPr>
          <p:nvPr userDrawn="1"/>
        </p:nvSpPr>
        <p:spPr>
          <a:xfrm>
            <a:off x="6237792" y="640080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427DFB86-66F3-4CD9-A537-2F823ECCABA8}" type="slidenum">
              <a:rPr kumimoji="0" lang="en-ZA" sz="1050" b="1" i="0" u="none" strike="noStrike" kern="1200" cap="none" spc="0" normalizeH="0" baseline="0" noProof="0" smtClean="0">
                <a:ln>
                  <a:noFill/>
                </a:ln>
                <a:solidFill>
                  <a:schemeClr val="bg1"/>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050" b="1" i="0" u="none" strike="noStrike" kern="1200" cap="none" spc="0" normalizeH="0" baseline="0" noProof="0" dirty="0">
              <a:ln>
                <a:noFill/>
              </a:ln>
              <a:solidFill>
                <a:schemeClr val="bg1"/>
              </a:solidFill>
              <a:effectLst/>
              <a:uLnTx/>
              <a:uFillTx/>
              <a:latin typeface="Verdana" pitchFamily="34" charset="0"/>
              <a:ea typeface="+mn-ea"/>
              <a:cs typeface="+mn-cs"/>
            </a:endParaRPr>
          </a:p>
        </p:txBody>
      </p:sp>
      <p:sp>
        <p:nvSpPr>
          <p:cNvPr id="6" name="Slide Number Placeholder 5"/>
          <p:cNvSpPr>
            <a:spLocks noGrp="1"/>
          </p:cNvSpPr>
          <p:nvPr>
            <p:ph type="sldNum" sz="quarter" idx="4"/>
          </p:nvPr>
        </p:nvSpPr>
        <p:spPr>
          <a:xfrm>
            <a:off x="8077200" y="6172200"/>
            <a:ext cx="609600" cy="365125"/>
          </a:xfrm>
          <a:prstGeom prst="rect">
            <a:avLst/>
          </a:prstGeom>
        </p:spPr>
        <p:txBody>
          <a:bodyPr vert="horz" lIns="91440" tIns="45720" rIns="91440" bIns="45720" rtlCol="0" anchor="t"/>
          <a:lstStyle>
            <a:lvl1pPr algn="r">
              <a:defRPr sz="800" b="0" u="none">
                <a:solidFill>
                  <a:srgbClr val="660066"/>
                </a:solidFill>
                <a:latin typeface="Verdana" pitchFamily="34" charset="0"/>
              </a:defRPr>
            </a:lvl1pPr>
          </a:lstStyle>
          <a:p>
            <a:r>
              <a:rPr lang="en-ZA" dirty="0"/>
              <a:t>1</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0199" y="4800600"/>
            <a:ext cx="6954587" cy="566738"/>
          </a:xfrm>
        </p:spPr>
        <p:txBody>
          <a:bodyPr anchor="b"/>
          <a:lstStyle>
            <a:lvl1pPr algn="l">
              <a:defRPr sz="2000" b="1"/>
            </a:lvl1pPr>
          </a:lstStyle>
          <a:p>
            <a:r>
              <a:rPr lang="en-US" dirty="0"/>
              <a:t>Click to edit Master title style</a:t>
            </a:r>
            <a:endParaRPr lang="en-ZA" dirty="0"/>
          </a:p>
        </p:txBody>
      </p:sp>
      <p:sp>
        <p:nvSpPr>
          <p:cNvPr id="3" name="Picture Placeholder 2"/>
          <p:cNvSpPr>
            <a:spLocks noGrp="1"/>
          </p:cNvSpPr>
          <p:nvPr>
            <p:ph type="pic" idx="1"/>
          </p:nvPr>
        </p:nvSpPr>
        <p:spPr>
          <a:xfrm>
            <a:off x="1600199" y="612775"/>
            <a:ext cx="6954587" cy="4114800"/>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1600199" y="5367338"/>
            <a:ext cx="6954587" cy="804862"/>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6"/>
          <p:cNvSpPr txBox="1">
            <a:spLocks/>
          </p:cNvSpPr>
          <p:nvPr userDrawn="1"/>
        </p:nvSpPr>
        <p:spPr>
          <a:xfrm>
            <a:off x="6237792" y="640080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427DFB86-66F3-4CD9-A537-2F823ECCABA8}" type="slidenum">
              <a:rPr kumimoji="0" lang="en-ZA" sz="1050" b="1" i="0" u="none" strike="noStrike" kern="1200" cap="none" spc="0" normalizeH="0" baseline="0" noProof="0" smtClean="0">
                <a:ln>
                  <a:noFill/>
                </a:ln>
                <a:solidFill>
                  <a:schemeClr val="bg1"/>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050" b="1" i="0" u="none" strike="noStrike" kern="1200" cap="none" spc="0" normalizeH="0" baseline="0" noProof="0" dirty="0">
              <a:ln>
                <a:noFill/>
              </a:ln>
              <a:solidFill>
                <a:schemeClr val="bg1"/>
              </a:solidFill>
              <a:effectLst/>
              <a:uLnTx/>
              <a:uFillTx/>
              <a:latin typeface="Verdana" pitchFamily="34" charset="0"/>
              <a:ea typeface="+mn-ea"/>
              <a:cs typeface="+mn-cs"/>
            </a:endParaRPr>
          </a:p>
        </p:txBody>
      </p:sp>
      <p:sp>
        <p:nvSpPr>
          <p:cNvPr id="6" name="Slide Number Placeholder 5"/>
          <p:cNvSpPr>
            <a:spLocks noGrp="1"/>
          </p:cNvSpPr>
          <p:nvPr>
            <p:ph type="sldNum" sz="quarter" idx="4"/>
          </p:nvPr>
        </p:nvSpPr>
        <p:spPr>
          <a:xfrm>
            <a:off x="8077200" y="6172200"/>
            <a:ext cx="609600" cy="365125"/>
          </a:xfrm>
          <a:prstGeom prst="rect">
            <a:avLst/>
          </a:prstGeom>
        </p:spPr>
        <p:txBody>
          <a:bodyPr vert="horz" lIns="91440" tIns="45720" rIns="91440" bIns="45720" rtlCol="0" anchor="t"/>
          <a:lstStyle>
            <a:lvl1pPr algn="r">
              <a:defRPr sz="800" b="0" u="none">
                <a:solidFill>
                  <a:srgbClr val="660066"/>
                </a:solidFill>
                <a:latin typeface="Verdana" pitchFamily="34" charset="0"/>
              </a:defRPr>
            </a:lvl1pPr>
          </a:lstStyle>
          <a:p>
            <a:r>
              <a:rPr lang="en-ZA" dirty="0"/>
              <a:t>1</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01824"/>
            <a:ext cx="8229600" cy="710952"/>
          </a:xfrm>
          <a:prstGeom prst="rect">
            <a:avLst/>
          </a:prstGeom>
        </p:spPr>
        <p:txBody>
          <a:bodyPr vert="horz" lIns="91440" tIns="45720" rIns="91440" bIns="45720" rtlCol="0" anchor="t" anchorCtr="0">
            <a:normAutofit/>
          </a:bodyPr>
          <a:lstStyle/>
          <a:p>
            <a:r>
              <a:rPr lang="en-US" dirty="0"/>
              <a:t>Click to edit Master title style</a:t>
            </a:r>
            <a:endParaRPr lang="en-Z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2"/>
          </p:nvPr>
        </p:nvSpPr>
        <p:spPr>
          <a:xfrm>
            <a:off x="1112674" y="6356350"/>
            <a:ext cx="2133600" cy="365125"/>
          </a:xfrm>
          <a:prstGeom prst="rect">
            <a:avLst/>
          </a:prstGeom>
        </p:spPr>
        <p:txBody>
          <a:bodyPr vert="horz" lIns="91440" tIns="45720" rIns="91440" bIns="45720" rtlCol="0" anchor="ctr"/>
          <a:lstStyle>
            <a:lvl1pPr algn="l">
              <a:defRPr sz="1050" b="1">
                <a:solidFill>
                  <a:schemeClr val="bg1"/>
                </a:solidFill>
              </a:defRPr>
            </a:lvl1pPr>
          </a:lstStyle>
          <a:p>
            <a:endParaRPr lang="en-Z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solidFill>
                  <a:schemeClr val="bg1"/>
                </a:solidFill>
                <a:latin typeface="Verdana" pitchFamily="34" charset="0"/>
              </a:defRPr>
            </a:lvl1pPr>
          </a:lstStyle>
          <a:p>
            <a:endParaRPr lang="en-ZA" dirty="0"/>
          </a:p>
        </p:txBody>
      </p:sp>
      <p:sp>
        <p:nvSpPr>
          <p:cNvPr id="6" name="Slide Number Placeholder 5"/>
          <p:cNvSpPr>
            <a:spLocks noGrp="1"/>
          </p:cNvSpPr>
          <p:nvPr>
            <p:ph type="sldNum" sz="quarter" idx="4"/>
          </p:nvPr>
        </p:nvSpPr>
        <p:spPr>
          <a:xfrm>
            <a:off x="8077200" y="6172200"/>
            <a:ext cx="609600" cy="365125"/>
          </a:xfrm>
          <a:prstGeom prst="rect">
            <a:avLst/>
          </a:prstGeom>
        </p:spPr>
        <p:txBody>
          <a:bodyPr vert="horz" lIns="91440" tIns="45720" rIns="91440" bIns="45720" rtlCol="0" anchor="t"/>
          <a:lstStyle>
            <a:lvl1pPr algn="r">
              <a:defRPr sz="800" b="0" u="none">
                <a:solidFill>
                  <a:srgbClr val="660066"/>
                </a:solidFill>
                <a:latin typeface="Verdana" pitchFamily="34" charset="0"/>
              </a:defRPr>
            </a:lvl1pPr>
          </a:lstStyle>
          <a:p>
            <a:r>
              <a:rPr lang="en-ZA" dirty="0"/>
              <a:t>1</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l" defTabSz="914400" rtl="0" eaLnBrk="1" latinLnBrk="0" hangingPunct="1">
        <a:spcBef>
          <a:spcPct val="0"/>
        </a:spcBef>
        <a:buNone/>
        <a:defRPr sz="3600" b="1" kern="1200">
          <a:solidFill>
            <a:srgbClr val="F5981B"/>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1600" b="1" kern="1200">
          <a:solidFill>
            <a:srgbClr val="F5981B"/>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1200" b="1" kern="1200">
          <a:solidFill>
            <a:srgbClr val="F5981B"/>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050" kern="1200">
          <a:solidFill>
            <a:schemeClr val="tx1">
              <a:lumMod val="65000"/>
              <a:lumOff val="3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2852936"/>
            <a:ext cx="8928992" cy="1092696"/>
          </a:xfrm>
        </p:spPr>
        <p:txBody>
          <a:bodyPr>
            <a:noAutofit/>
          </a:bodyPr>
          <a:lstStyle/>
          <a:p>
            <a:pPr algn="ctr"/>
            <a:r>
              <a:rPr lang="en-ZA" sz="2800" dirty="0" smtClean="0">
                <a:solidFill>
                  <a:schemeClr val="tx1"/>
                </a:solidFill>
              </a:rPr>
              <a:t>UPDATE: HM </a:t>
            </a:r>
            <a:r>
              <a:rPr lang="en-ZA" sz="2800" dirty="0">
                <a:solidFill>
                  <a:schemeClr val="tx1"/>
                </a:solidFill>
              </a:rPr>
              <a:t>PITJE AND ODI </a:t>
            </a:r>
            <a:r>
              <a:rPr lang="en-ZA" sz="2800" dirty="0" smtClean="0">
                <a:solidFill>
                  <a:schemeClr val="tx1"/>
                </a:solidFill>
              </a:rPr>
              <a:t>STADIA</a:t>
            </a:r>
            <a:br>
              <a:rPr lang="en-ZA" sz="2800" dirty="0" smtClean="0">
                <a:solidFill>
                  <a:schemeClr val="tx1"/>
                </a:solidFill>
              </a:rPr>
            </a:br>
            <a:r>
              <a:rPr lang="en-ZA" sz="2800" dirty="0">
                <a:solidFill>
                  <a:schemeClr val="tx1"/>
                </a:solidFill>
              </a:rPr>
              <a:t/>
            </a:r>
            <a:br>
              <a:rPr lang="en-ZA" sz="2800" dirty="0">
                <a:solidFill>
                  <a:schemeClr val="tx1"/>
                </a:solidFill>
              </a:rPr>
            </a:br>
            <a:r>
              <a:rPr lang="en-ZA" sz="2000" dirty="0" smtClean="0">
                <a:solidFill>
                  <a:schemeClr val="tx1"/>
                </a:solidFill>
              </a:rPr>
              <a:t>PRESENTATION TO </a:t>
            </a:r>
            <a:r>
              <a:rPr lang="en-ZA" sz="2000" dirty="0">
                <a:solidFill>
                  <a:schemeClr val="tx1"/>
                </a:solidFill>
              </a:rPr>
              <a:t>THE PORTFOLIO COMMITTEE ON </a:t>
            </a:r>
            <a:r>
              <a:rPr lang="en-ZA" sz="2000" dirty="0" smtClean="0">
                <a:solidFill>
                  <a:schemeClr val="tx1"/>
                </a:solidFill>
              </a:rPr>
              <a:t>SPORT, ARTS AND CULTURE</a:t>
            </a:r>
            <a:endParaRPr lang="en-ZA" sz="2800" dirty="0">
              <a:solidFill>
                <a:schemeClr val="tx1"/>
              </a:solidFill>
            </a:endParaRPr>
          </a:p>
        </p:txBody>
      </p:sp>
      <p:sp>
        <p:nvSpPr>
          <p:cNvPr id="11" name="Rectangle 10"/>
          <p:cNvSpPr/>
          <p:nvPr/>
        </p:nvSpPr>
        <p:spPr>
          <a:xfrm>
            <a:off x="7092280" y="4725144"/>
            <a:ext cx="2016224" cy="523220"/>
          </a:xfrm>
          <a:prstGeom prst="rect">
            <a:avLst/>
          </a:prstGeom>
        </p:spPr>
        <p:txBody>
          <a:bodyPr wrap="square">
            <a:noAutofit/>
          </a:bodyPr>
          <a:lstStyle/>
          <a:p>
            <a:pPr>
              <a:spcAft>
                <a:spcPts val="600"/>
              </a:spcAft>
            </a:pPr>
            <a:r>
              <a:rPr lang="en-ZA" sz="2000" b="1" dirty="0" smtClean="0">
                <a:solidFill>
                  <a:srgbClr val="F5981B"/>
                </a:solidFill>
                <a:latin typeface="Arial"/>
                <a:cs typeface="Arial"/>
              </a:rPr>
              <a:t>22 </a:t>
            </a:r>
            <a:r>
              <a:rPr lang="en-ZA" sz="2000" b="1" dirty="0">
                <a:solidFill>
                  <a:srgbClr val="F5981B"/>
                </a:solidFill>
                <a:latin typeface="Arial"/>
                <a:cs typeface="Arial"/>
              </a:rPr>
              <a:t>JUNE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411" y="298376"/>
            <a:ext cx="8229600" cy="710952"/>
          </a:xfrm>
        </p:spPr>
        <p:txBody>
          <a:bodyPr>
            <a:normAutofit/>
          </a:bodyPr>
          <a:lstStyle/>
          <a:p>
            <a:r>
              <a:rPr lang="en-US" sz="2800" dirty="0"/>
              <a:t>Reasons for Demolition: Non-Compliant Items</a:t>
            </a:r>
          </a:p>
        </p:txBody>
      </p:sp>
      <p:pic>
        <p:nvPicPr>
          <p:cNvPr id="5" name="Content Placeholder 4">
            <a:extLst>
              <a:ext uri="{FF2B5EF4-FFF2-40B4-BE49-F238E27FC236}">
                <a16:creationId xmlns:a16="http://schemas.microsoft.com/office/drawing/2014/main" xmlns="" id="{7D90DD54-304B-4354-8E11-44B128AB88BA}"/>
              </a:ext>
            </a:extLst>
          </p:cNvPr>
          <p:cNvPicPr>
            <a:picLocks noGrp="1" noChangeAspect="1"/>
          </p:cNvPicPr>
          <p:nvPr>
            <p:ph idx="1"/>
          </p:nvPr>
        </p:nvPicPr>
        <p:blipFill>
          <a:blip r:embed="rId2" cstate="print"/>
          <a:stretch>
            <a:fillRect/>
          </a:stretch>
        </p:blipFill>
        <p:spPr>
          <a:xfrm>
            <a:off x="510749" y="1419064"/>
            <a:ext cx="7805667" cy="4343400"/>
          </a:xfrm>
          <a:prstGeom prst="rect">
            <a:avLst/>
          </a:prstGeom>
        </p:spPr>
      </p:pic>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10</a:t>
            </a:r>
            <a:endParaRPr lang="en-ZA" sz="1800" dirty="0">
              <a:latin typeface="+mj-lt"/>
            </a:endParaRPr>
          </a:p>
        </p:txBody>
      </p:sp>
    </p:spTree>
    <p:extLst>
      <p:ext uri="{BB962C8B-B14F-4D97-AF65-F5344CB8AC3E}">
        <p14:creationId xmlns:p14="http://schemas.microsoft.com/office/powerpoint/2010/main" xmlns="" val="806693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07" y="260648"/>
            <a:ext cx="8229600" cy="710952"/>
          </a:xfrm>
        </p:spPr>
        <p:txBody>
          <a:bodyPr>
            <a:normAutofit/>
          </a:bodyPr>
          <a:lstStyle/>
          <a:p>
            <a:r>
              <a:rPr lang="en-US" sz="2800" dirty="0"/>
              <a:t>Reasons for Demolition: Non-Compliant Items</a:t>
            </a:r>
          </a:p>
        </p:txBody>
      </p:sp>
      <p:pic>
        <p:nvPicPr>
          <p:cNvPr id="5" name="Content Placeholder 4">
            <a:extLst>
              <a:ext uri="{FF2B5EF4-FFF2-40B4-BE49-F238E27FC236}">
                <a16:creationId xmlns:a16="http://schemas.microsoft.com/office/drawing/2014/main" xmlns="" id="{2645511C-7A40-42CA-9856-47B1AA2B1870}"/>
              </a:ext>
            </a:extLst>
          </p:cNvPr>
          <p:cNvPicPr>
            <a:picLocks noGrp="1" noChangeAspect="1"/>
          </p:cNvPicPr>
          <p:nvPr>
            <p:ph idx="1"/>
          </p:nvPr>
        </p:nvPicPr>
        <p:blipFill>
          <a:blip r:embed="rId2" cstate="print"/>
          <a:stretch>
            <a:fillRect/>
          </a:stretch>
        </p:blipFill>
        <p:spPr>
          <a:xfrm>
            <a:off x="457200" y="1600200"/>
            <a:ext cx="7723581" cy="4343400"/>
          </a:xfrm>
          <a:prstGeom prst="rect">
            <a:avLst/>
          </a:prstGeom>
        </p:spPr>
      </p:pic>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11</a:t>
            </a:r>
            <a:endParaRPr lang="en-ZA" sz="1800" dirty="0">
              <a:latin typeface="+mj-lt"/>
            </a:endParaRPr>
          </a:p>
        </p:txBody>
      </p:sp>
    </p:spTree>
    <p:extLst>
      <p:ext uri="{BB962C8B-B14F-4D97-AF65-F5344CB8AC3E}">
        <p14:creationId xmlns:p14="http://schemas.microsoft.com/office/powerpoint/2010/main" xmlns="" val="3117326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710952"/>
          </a:xfrm>
        </p:spPr>
        <p:txBody>
          <a:bodyPr>
            <a:noAutofit/>
          </a:bodyPr>
          <a:lstStyle/>
          <a:p>
            <a:r>
              <a:rPr lang="en-US" sz="2800" dirty="0"/>
              <a:t>Reasons for Demolition: Non-Compliant Items</a:t>
            </a:r>
          </a:p>
        </p:txBody>
      </p:sp>
      <p:pic>
        <p:nvPicPr>
          <p:cNvPr id="5" name="Content Placeholder 4">
            <a:extLst>
              <a:ext uri="{FF2B5EF4-FFF2-40B4-BE49-F238E27FC236}">
                <a16:creationId xmlns:a16="http://schemas.microsoft.com/office/drawing/2014/main" xmlns="" id="{2EA87C57-9007-4E0F-9E6F-82626311D47C}"/>
              </a:ext>
            </a:extLst>
          </p:cNvPr>
          <p:cNvPicPr>
            <a:picLocks noGrp="1" noChangeAspect="1"/>
          </p:cNvPicPr>
          <p:nvPr>
            <p:ph idx="1"/>
          </p:nvPr>
        </p:nvPicPr>
        <p:blipFill>
          <a:blip r:embed="rId2" cstate="print"/>
          <a:stretch>
            <a:fillRect/>
          </a:stretch>
        </p:blipFill>
        <p:spPr>
          <a:xfrm>
            <a:off x="594820" y="1367746"/>
            <a:ext cx="7547965" cy="4458816"/>
          </a:xfrm>
          <a:prstGeom prst="rect">
            <a:avLst/>
          </a:prstGeom>
        </p:spPr>
      </p:pic>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12</a:t>
            </a:r>
            <a:endParaRPr lang="en-ZA" sz="1800" dirty="0">
              <a:latin typeface="+mj-lt"/>
            </a:endParaRPr>
          </a:p>
        </p:txBody>
      </p:sp>
    </p:spTree>
    <p:extLst>
      <p:ext uri="{BB962C8B-B14F-4D97-AF65-F5344CB8AC3E}">
        <p14:creationId xmlns:p14="http://schemas.microsoft.com/office/powerpoint/2010/main" xmlns="" val="3714322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0324"/>
            <a:ext cx="8229600" cy="710952"/>
          </a:xfrm>
        </p:spPr>
        <p:txBody>
          <a:bodyPr>
            <a:normAutofit/>
          </a:bodyPr>
          <a:lstStyle/>
          <a:p>
            <a:r>
              <a:rPr lang="en-US" sz="2800" dirty="0"/>
              <a:t>Reasons for Demolition: Non-Compliant Items</a:t>
            </a:r>
          </a:p>
        </p:txBody>
      </p:sp>
      <p:pic>
        <p:nvPicPr>
          <p:cNvPr id="5" name="Content Placeholder 4">
            <a:extLst>
              <a:ext uri="{FF2B5EF4-FFF2-40B4-BE49-F238E27FC236}">
                <a16:creationId xmlns:a16="http://schemas.microsoft.com/office/drawing/2014/main" xmlns="" id="{F7C547DE-F4F8-4FE9-9F6A-30E5695F039E}"/>
              </a:ext>
            </a:extLst>
          </p:cNvPr>
          <p:cNvPicPr>
            <a:picLocks noGrp="1" noChangeAspect="1"/>
          </p:cNvPicPr>
          <p:nvPr>
            <p:ph idx="1"/>
          </p:nvPr>
        </p:nvPicPr>
        <p:blipFill>
          <a:blip r:embed="rId2" cstate="print"/>
          <a:stretch>
            <a:fillRect/>
          </a:stretch>
        </p:blipFill>
        <p:spPr>
          <a:xfrm>
            <a:off x="611560" y="1257300"/>
            <a:ext cx="7655769" cy="4343400"/>
          </a:xfrm>
          <a:prstGeom prst="rect">
            <a:avLst/>
          </a:prstGeom>
        </p:spPr>
      </p:pic>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13</a:t>
            </a:r>
            <a:endParaRPr lang="en-ZA" sz="1800" dirty="0">
              <a:latin typeface="+mj-lt"/>
            </a:endParaRPr>
          </a:p>
        </p:txBody>
      </p:sp>
    </p:spTree>
    <p:extLst>
      <p:ext uri="{BB962C8B-B14F-4D97-AF65-F5344CB8AC3E}">
        <p14:creationId xmlns:p14="http://schemas.microsoft.com/office/powerpoint/2010/main" xmlns="" val="134644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042"/>
            <a:ext cx="8229600" cy="710952"/>
          </a:xfrm>
        </p:spPr>
        <p:txBody>
          <a:bodyPr>
            <a:normAutofit/>
          </a:bodyPr>
          <a:lstStyle/>
          <a:p>
            <a:r>
              <a:rPr lang="en-US" sz="2800" dirty="0"/>
              <a:t>Reasons for Demolition: Non-Compliant Items</a:t>
            </a:r>
          </a:p>
        </p:txBody>
      </p:sp>
      <p:pic>
        <p:nvPicPr>
          <p:cNvPr id="5" name="Content Placeholder 4">
            <a:extLst>
              <a:ext uri="{FF2B5EF4-FFF2-40B4-BE49-F238E27FC236}">
                <a16:creationId xmlns:a16="http://schemas.microsoft.com/office/drawing/2014/main" xmlns="" id="{67689766-B412-4B5D-B832-9DCED16B0B15}"/>
              </a:ext>
            </a:extLst>
          </p:cNvPr>
          <p:cNvPicPr>
            <a:picLocks noGrp="1" noChangeAspect="1"/>
          </p:cNvPicPr>
          <p:nvPr>
            <p:ph idx="1"/>
          </p:nvPr>
        </p:nvPicPr>
        <p:blipFill>
          <a:blip r:embed="rId2" cstate="print"/>
          <a:stretch>
            <a:fillRect/>
          </a:stretch>
        </p:blipFill>
        <p:spPr>
          <a:xfrm>
            <a:off x="627991" y="1427178"/>
            <a:ext cx="7776863" cy="4343400"/>
          </a:xfrm>
          <a:prstGeom prst="rect">
            <a:avLst/>
          </a:prstGeom>
        </p:spPr>
      </p:pic>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14</a:t>
            </a:r>
            <a:endParaRPr lang="en-ZA" sz="1800" dirty="0">
              <a:latin typeface="+mj-lt"/>
            </a:endParaRPr>
          </a:p>
        </p:txBody>
      </p:sp>
    </p:spTree>
    <p:extLst>
      <p:ext uri="{BB962C8B-B14F-4D97-AF65-F5344CB8AC3E}">
        <p14:creationId xmlns:p14="http://schemas.microsoft.com/office/powerpoint/2010/main" xmlns="" val="1652955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710952"/>
          </a:xfrm>
        </p:spPr>
        <p:txBody>
          <a:bodyPr>
            <a:normAutofit/>
          </a:bodyPr>
          <a:lstStyle/>
          <a:p>
            <a:r>
              <a:rPr lang="en-US" sz="2800" dirty="0"/>
              <a:t>Reasons for Demolition: Non-Compliant Items</a:t>
            </a:r>
          </a:p>
        </p:txBody>
      </p:sp>
      <p:pic>
        <p:nvPicPr>
          <p:cNvPr id="5" name="Content Placeholder 4">
            <a:extLst>
              <a:ext uri="{FF2B5EF4-FFF2-40B4-BE49-F238E27FC236}">
                <a16:creationId xmlns:a16="http://schemas.microsoft.com/office/drawing/2014/main" xmlns="" id="{B640D861-E6E5-4166-80B1-025057DD5F1A}"/>
              </a:ext>
            </a:extLst>
          </p:cNvPr>
          <p:cNvPicPr>
            <a:picLocks noGrp="1" noChangeAspect="1"/>
          </p:cNvPicPr>
          <p:nvPr>
            <p:ph idx="1"/>
          </p:nvPr>
        </p:nvPicPr>
        <p:blipFill>
          <a:blip r:embed="rId2" cstate="print"/>
          <a:stretch>
            <a:fillRect/>
          </a:stretch>
        </p:blipFill>
        <p:spPr>
          <a:xfrm>
            <a:off x="683568" y="1196752"/>
            <a:ext cx="7632848" cy="4343400"/>
          </a:xfrm>
          <a:prstGeom prst="rect">
            <a:avLst/>
          </a:prstGeom>
        </p:spPr>
      </p:pic>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15</a:t>
            </a:r>
            <a:endParaRPr lang="en-ZA" sz="1800" dirty="0">
              <a:latin typeface="+mj-lt"/>
            </a:endParaRPr>
          </a:p>
        </p:txBody>
      </p:sp>
    </p:spTree>
    <p:extLst>
      <p:ext uri="{BB962C8B-B14F-4D97-AF65-F5344CB8AC3E}">
        <p14:creationId xmlns:p14="http://schemas.microsoft.com/office/powerpoint/2010/main" xmlns="" val="1000311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67" y="332656"/>
            <a:ext cx="8229600" cy="710952"/>
          </a:xfrm>
        </p:spPr>
        <p:txBody>
          <a:bodyPr/>
          <a:lstStyle/>
          <a:p>
            <a:pPr algn="ctr"/>
            <a:r>
              <a:rPr lang="en-US" dirty="0" smtClean="0"/>
              <a:t>Actions taken to date</a:t>
            </a:r>
            <a:endParaRPr lang="en-US" dirty="0"/>
          </a:p>
        </p:txBody>
      </p:sp>
      <p:sp>
        <p:nvSpPr>
          <p:cNvPr id="3" name="Content Placeholder 2"/>
          <p:cNvSpPr>
            <a:spLocks noGrp="1"/>
          </p:cNvSpPr>
          <p:nvPr>
            <p:ph idx="1"/>
          </p:nvPr>
        </p:nvSpPr>
        <p:spPr>
          <a:xfrm>
            <a:off x="429909" y="1340768"/>
            <a:ext cx="8251058" cy="4343400"/>
          </a:xfrm>
        </p:spPr>
        <p:txBody>
          <a:bodyPr>
            <a:normAutofit/>
          </a:bodyPr>
          <a:lstStyle/>
          <a:p>
            <a:pPr algn="just">
              <a:spcBef>
                <a:spcPts val="1000"/>
              </a:spcBef>
              <a:defRPr/>
            </a:pPr>
            <a:r>
              <a:rPr lang="en-US" sz="1800" b="0" dirty="0">
                <a:solidFill>
                  <a:schemeClr val="tx1"/>
                </a:solidFill>
                <a:latin typeface="Arial" panose="020B0604020202020204" pitchFamily="34" charset="0"/>
                <a:cs typeface="Arial" panose="020B0604020202020204" pitchFamily="34" charset="0"/>
              </a:rPr>
              <a:t>In June 2019, Gauteng Department of SACR submitted a business case </a:t>
            </a:r>
            <a:r>
              <a:rPr lang="en-US" sz="1800" b="0" dirty="0" smtClean="0">
                <a:solidFill>
                  <a:schemeClr val="tx1"/>
                </a:solidFill>
                <a:latin typeface="Arial" panose="020B0604020202020204" pitchFamily="34" charset="0"/>
                <a:cs typeface="Arial" panose="020B0604020202020204" pitchFamily="34" charset="0"/>
              </a:rPr>
              <a:t>to the Gauteng </a:t>
            </a:r>
            <a:r>
              <a:rPr lang="en-US" sz="1800" b="0" dirty="0">
                <a:solidFill>
                  <a:schemeClr val="tx1"/>
                </a:solidFill>
                <a:latin typeface="Arial" panose="020B0604020202020204" pitchFamily="34" charset="0"/>
                <a:cs typeface="Arial" panose="020B0604020202020204" pitchFamily="34" charset="0"/>
              </a:rPr>
              <a:t>Provincial Treasury for the funding of the demolition works. The proposed demolition </a:t>
            </a:r>
            <a:r>
              <a:rPr lang="en-US" sz="1800" b="0" dirty="0" smtClean="0">
                <a:solidFill>
                  <a:schemeClr val="tx1"/>
                </a:solidFill>
                <a:latin typeface="Arial" panose="020B0604020202020204" pitchFamily="34" charset="0"/>
                <a:cs typeface="Arial" panose="020B0604020202020204" pitchFamily="34" charset="0"/>
              </a:rPr>
              <a:t>cost </a:t>
            </a:r>
            <a:r>
              <a:rPr lang="en-US" sz="1800" b="0" dirty="0">
                <a:solidFill>
                  <a:schemeClr val="tx1"/>
                </a:solidFill>
                <a:latin typeface="Arial" panose="020B0604020202020204" pitchFamily="34" charset="0"/>
                <a:cs typeface="Arial" panose="020B0604020202020204" pitchFamily="34" charset="0"/>
              </a:rPr>
              <a:t>was estimated at R69 751 997.00. </a:t>
            </a:r>
          </a:p>
          <a:p>
            <a:pPr algn="just">
              <a:spcBef>
                <a:spcPts val="1000"/>
              </a:spcBef>
              <a:defRPr/>
            </a:pPr>
            <a:r>
              <a:rPr lang="en-US" sz="1800" b="0" dirty="0">
                <a:solidFill>
                  <a:schemeClr val="tx1"/>
                </a:solidFill>
                <a:latin typeface="Arial" panose="020B0604020202020204" pitchFamily="34" charset="0"/>
                <a:cs typeface="Arial" panose="020B0604020202020204" pitchFamily="34" charset="0"/>
              </a:rPr>
              <a:t>The business case was approved and R22 000 000 was allocated for 2019/2020 </a:t>
            </a:r>
            <a:r>
              <a:rPr lang="en-US" sz="1800" b="0" dirty="0" smtClean="0">
                <a:solidFill>
                  <a:schemeClr val="tx1"/>
                </a:solidFill>
                <a:latin typeface="Arial" panose="020B0604020202020204" pitchFamily="34" charset="0"/>
                <a:cs typeface="Arial" panose="020B0604020202020204" pitchFamily="34" charset="0"/>
              </a:rPr>
              <a:t>MTEF, of </a:t>
            </a:r>
            <a:r>
              <a:rPr lang="en-US" sz="1800" b="0" dirty="0">
                <a:solidFill>
                  <a:schemeClr val="tx1"/>
                </a:solidFill>
                <a:latin typeface="Arial" panose="020B0604020202020204" pitchFamily="34" charset="0"/>
                <a:cs typeface="Arial" panose="020B0604020202020204" pitchFamily="34" charset="0"/>
              </a:rPr>
              <a:t>which R499 751.00 was paid for the assessment report.</a:t>
            </a:r>
          </a:p>
          <a:p>
            <a:pPr algn="just">
              <a:spcBef>
                <a:spcPts val="1000"/>
              </a:spcBef>
              <a:defRPr/>
            </a:pPr>
            <a:r>
              <a:rPr lang="en-US" sz="1800" b="0" dirty="0">
                <a:solidFill>
                  <a:schemeClr val="tx1"/>
                </a:solidFill>
                <a:latin typeface="Arial" panose="020B0604020202020204" pitchFamily="34" charset="0"/>
                <a:cs typeface="Arial" panose="020B0604020202020204" pitchFamily="34" charset="0"/>
              </a:rPr>
              <a:t>GDSACR has appointed GDID as an implementing agent to demolish HM </a:t>
            </a:r>
            <a:r>
              <a:rPr lang="en-US" sz="1800" b="0" dirty="0" err="1">
                <a:solidFill>
                  <a:schemeClr val="tx1"/>
                </a:solidFill>
                <a:latin typeface="Arial" panose="020B0604020202020204" pitchFamily="34" charset="0"/>
                <a:cs typeface="Arial" panose="020B0604020202020204" pitchFamily="34" charset="0"/>
              </a:rPr>
              <a:t>Pitje</a:t>
            </a:r>
            <a:r>
              <a:rPr lang="en-US" sz="1800" b="0" dirty="0">
                <a:solidFill>
                  <a:schemeClr val="tx1"/>
                </a:solidFill>
                <a:latin typeface="Arial" panose="020B0604020202020204" pitchFamily="34" charset="0"/>
                <a:cs typeface="Arial" panose="020B0604020202020204" pitchFamily="34" charset="0"/>
              </a:rPr>
              <a:t> </a:t>
            </a:r>
            <a:r>
              <a:rPr lang="en-US" sz="1800" b="0" dirty="0" smtClean="0">
                <a:solidFill>
                  <a:schemeClr val="tx1"/>
                </a:solidFill>
                <a:latin typeface="Arial" panose="020B0604020202020204" pitchFamily="34" charset="0"/>
                <a:cs typeface="Arial" panose="020B0604020202020204" pitchFamily="34" charset="0"/>
              </a:rPr>
              <a:t>Stadium.</a:t>
            </a:r>
            <a:endParaRPr lang="en-US" sz="1800" b="0" dirty="0">
              <a:solidFill>
                <a:schemeClr val="tx1"/>
              </a:solidFill>
              <a:latin typeface="Arial" panose="020B0604020202020204" pitchFamily="34" charset="0"/>
              <a:cs typeface="Arial" panose="020B0604020202020204" pitchFamily="34" charset="0"/>
            </a:endParaRPr>
          </a:p>
          <a:p>
            <a:pPr algn="just">
              <a:spcBef>
                <a:spcPts val="1000"/>
              </a:spcBef>
              <a:defRPr/>
            </a:pPr>
            <a:r>
              <a:rPr lang="en-US" sz="1800" b="0" dirty="0">
                <a:solidFill>
                  <a:schemeClr val="tx1"/>
                </a:solidFill>
                <a:latin typeface="Arial" panose="020B0604020202020204" pitchFamily="34" charset="0"/>
                <a:cs typeface="Arial" panose="020B0604020202020204" pitchFamily="34" charset="0"/>
              </a:rPr>
              <a:t>Inception Stage - GDID, GDSACR and City of Tshwane Region 6 representatives carried out a technical inspection </a:t>
            </a:r>
            <a:r>
              <a:rPr lang="en-US" sz="1800" b="0" dirty="0" smtClean="0">
                <a:solidFill>
                  <a:schemeClr val="tx1"/>
                </a:solidFill>
                <a:latin typeface="Arial" panose="020B0604020202020204" pitchFamily="34" charset="0"/>
                <a:cs typeface="Arial" panose="020B0604020202020204" pitchFamily="34" charset="0"/>
              </a:rPr>
              <a:t>on </a:t>
            </a:r>
            <a:r>
              <a:rPr lang="en-US" sz="1800" b="0" dirty="0">
                <a:solidFill>
                  <a:schemeClr val="tx1"/>
                </a:solidFill>
                <a:latin typeface="Arial" panose="020B0604020202020204" pitchFamily="34" charset="0"/>
                <a:cs typeface="Arial" panose="020B0604020202020204" pitchFamily="34" charset="0"/>
              </a:rPr>
              <a:t>20 April 2021. This was a visual and </a:t>
            </a:r>
            <a:r>
              <a:rPr lang="en-US" sz="1800" b="0" dirty="0" smtClean="0">
                <a:solidFill>
                  <a:schemeClr val="tx1"/>
                </a:solidFill>
                <a:latin typeface="Arial" panose="020B0604020202020204" pitchFamily="34" charset="0"/>
                <a:cs typeface="Arial" panose="020B0604020202020204" pitchFamily="34" charset="0"/>
              </a:rPr>
              <a:t>works </a:t>
            </a:r>
            <a:r>
              <a:rPr lang="en-US" sz="1800" b="0" dirty="0">
                <a:solidFill>
                  <a:schemeClr val="tx1"/>
                </a:solidFill>
                <a:latin typeface="Arial" panose="020B0604020202020204" pitchFamily="34" charset="0"/>
                <a:cs typeface="Arial" panose="020B0604020202020204" pitchFamily="34" charset="0"/>
              </a:rPr>
              <a:t>inspection. </a:t>
            </a:r>
            <a:r>
              <a:rPr lang="en-US" sz="1800" b="0" dirty="0" smtClean="0">
                <a:solidFill>
                  <a:schemeClr val="tx1"/>
                </a:solidFill>
                <a:latin typeface="Arial" panose="020B0604020202020204" pitchFamily="34" charset="0"/>
                <a:cs typeface="Arial" panose="020B0604020202020204" pitchFamily="34" charset="0"/>
              </a:rPr>
              <a:t>During </a:t>
            </a:r>
            <a:r>
              <a:rPr lang="en-US" sz="1800" b="0" dirty="0">
                <a:solidFill>
                  <a:schemeClr val="tx1"/>
                </a:solidFill>
                <a:latin typeface="Arial" panose="020B0604020202020204" pitchFamily="34" charset="0"/>
                <a:cs typeface="Arial" panose="020B0604020202020204" pitchFamily="34" charset="0"/>
              </a:rPr>
              <a:t>the inspection it was noted that the community has dismantled some of the existing features and the status of the stadium has deteriorated. </a:t>
            </a:r>
          </a:p>
        </p:txBody>
      </p:sp>
      <p:sp>
        <p:nvSpPr>
          <p:cNvPr id="5"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16</a:t>
            </a:r>
            <a:endParaRPr lang="en-ZA" sz="1800" dirty="0">
              <a:latin typeface="+mj-lt"/>
            </a:endParaRPr>
          </a:p>
        </p:txBody>
      </p:sp>
    </p:spTree>
    <p:extLst>
      <p:ext uri="{BB962C8B-B14F-4D97-AF65-F5344CB8AC3E}">
        <p14:creationId xmlns:p14="http://schemas.microsoft.com/office/powerpoint/2010/main" xmlns="" val="3986667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03" y="487495"/>
            <a:ext cx="8229600" cy="710952"/>
          </a:xfrm>
        </p:spPr>
        <p:txBody>
          <a:bodyPr/>
          <a:lstStyle/>
          <a:p>
            <a:pPr algn="ctr"/>
            <a:r>
              <a:rPr lang="en-US" dirty="0"/>
              <a:t>Actions taken to date</a:t>
            </a:r>
          </a:p>
        </p:txBody>
      </p:sp>
      <p:sp>
        <p:nvSpPr>
          <p:cNvPr id="3" name="Content Placeholder 2"/>
          <p:cNvSpPr>
            <a:spLocks noGrp="1"/>
          </p:cNvSpPr>
          <p:nvPr>
            <p:ph idx="1"/>
          </p:nvPr>
        </p:nvSpPr>
        <p:spPr>
          <a:xfrm>
            <a:off x="611560" y="1412776"/>
            <a:ext cx="7922840" cy="4530825"/>
          </a:xfrm>
        </p:spPr>
        <p:txBody>
          <a:bodyPr>
            <a:normAutofit/>
          </a:bodyPr>
          <a:lstStyle/>
          <a:p>
            <a:pPr algn="just">
              <a:lnSpc>
                <a:spcPct val="110000"/>
              </a:lnSpc>
              <a:spcBef>
                <a:spcPts val="1000"/>
              </a:spcBef>
              <a:defRPr/>
            </a:pPr>
            <a:r>
              <a:rPr lang="en-US" sz="1800" b="0" dirty="0" smtClean="0">
                <a:solidFill>
                  <a:schemeClr val="tx1"/>
                </a:solidFill>
                <a:latin typeface="Arial" panose="020B0604020202020204" pitchFamily="34" charset="0"/>
                <a:cs typeface="Arial" panose="020B0604020202020204" pitchFamily="34" charset="0"/>
              </a:rPr>
              <a:t>The </a:t>
            </a:r>
            <a:r>
              <a:rPr lang="en-US" sz="1800" b="0" dirty="0">
                <a:solidFill>
                  <a:schemeClr val="tx1"/>
                </a:solidFill>
                <a:latin typeface="Arial" panose="020B0604020202020204" pitchFamily="34" charset="0"/>
                <a:cs typeface="Arial" panose="020B0604020202020204" pitchFamily="34" charset="0"/>
              </a:rPr>
              <a:t>inspection findings concluded that the stadium has badly deteriorated, thus unsafe for the community in the vicinity. </a:t>
            </a:r>
            <a:r>
              <a:rPr lang="en-US" sz="1800" b="0" dirty="0" smtClean="0">
                <a:solidFill>
                  <a:schemeClr val="tx1"/>
                </a:solidFill>
                <a:latin typeface="Arial" panose="020B0604020202020204" pitchFamily="34" charset="0"/>
                <a:cs typeface="Arial" panose="020B0604020202020204" pitchFamily="34" charset="0"/>
              </a:rPr>
              <a:t>The findings include:  </a:t>
            </a:r>
            <a:endParaRPr lang="en-US" sz="1800" b="0" dirty="0">
              <a:solidFill>
                <a:schemeClr val="tx1"/>
              </a:solidFill>
              <a:latin typeface="Arial" panose="020B0604020202020204" pitchFamily="34" charset="0"/>
              <a:cs typeface="Arial" panose="020B0604020202020204" pitchFamily="34" charset="0"/>
            </a:endParaRPr>
          </a:p>
          <a:p>
            <a:pPr algn="just">
              <a:lnSpc>
                <a:spcPct val="110000"/>
              </a:lnSpc>
              <a:spcBef>
                <a:spcPts val="1000"/>
              </a:spcBef>
              <a:defRPr/>
            </a:pPr>
            <a:r>
              <a:rPr lang="en-US" sz="1800" b="0" dirty="0">
                <a:solidFill>
                  <a:schemeClr val="tx1"/>
                </a:solidFill>
                <a:latin typeface="Arial" panose="020B0604020202020204" pitchFamily="34" charset="0"/>
                <a:cs typeface="Arial" panose="020B0604020202020204" pitchFamily="34" charset="0"/>
              </a:rPr>
              <a:t>The site is covered with grass. </a:t>
            </a:r>
          </a:p>
          <a:p>
            <a:pPr algn="just">
              <a:lnSpc>
                <a:spcPct val="110000"/>
              </a:lnSpc>
              <a:spcBef>
                <a:spcPts val="1000"/>
              </a:spcBef>
              <a:defRPr/>
            </a:pPr>
            <a:r>
              <a:rPr lang="en-US" sz="1800" b="0" dirty="0">
                <a:solidFill>
                  <a:schemeClr val="tx1"/>
                </a:solidFill>
                <a:latin typeface="Arial" panose="020B0604020202020204" pitchFamily="34" charset="0"/>
                <a:cs typeface="Arial" panose="020B0604020202020204" pitchFamily="34" charset="0"/>
              </a:rPr>
              <a:t>Some of the steel bleachers have been dismantled.  </a:t>
            </a:r>
          </a:p>
          <a:p>
            <a:pPr algn="just">
              <a:lnSpc>
                <a:spcPct val="110000"/>
              </a:lnSpc>
              <a:spcBef>
                <a:spcPts val="1000"/>
              </a:spcBef>
              <a:defRPr/>
            </a:pPr>
            <a:r>
              <a:rPr lang="en-US" sz="1800" b="0" dirty="0">
                <a:solidFill>
                  <a:schemeClr val="tx1"/>
                </a:solidFill>
                <a:latin typeface="Arial" panose="020B0604020202020204" pitchFamily="34" charset="0"/>
                <a:cs typeface="Arial" panose="020B0604020202020204" pitchFamily="34" charset="0"/>
              </a:rPr>
              <a:t>The embedded steel reinforcement on the concrete stands has corroded.</a:t>
            </a:r>
          </a:p>
          <a:p>
            <a:pPr algn="just">
              <a:lnSpc>
                <a:spcPct val="110000"/>
              </a:lnSpc>
              <a:spcBef>
                <a:spcPts val="1000"/>
              </a:spcBef>
              <a:defRPr/>
            </a:pPr>
            <a:r>
              <a:rPr lang="en-US" sz="1800" b="0" dirty="0">
                <a:solidFill>
                  <a:schemeClr val="tx1"/>
                </a:solidFill>
                <a:latin typeface="Arial" panose="020B0604020202020204" pitchFamily="34" charset="0"/>
                <a:cs typeface="Arial" panose="020B0604020202020204" pitchFamily="34" charset="0"/>
              </a:rPr>
              <a:t>The steel bleachers have corroded.  </a:t>
            </a:r>
          </a:p>
          <a:p>
            <a:pPr algn="just">
              <a:lnSpc>
                <a:spcPct val="110000"/>
              </a:lnSpc>
              <a:spcBef>
                <a:spcPts val="1000"/>
              </a:spcBef>
              <a:defRPr/>
            </a:pPr>
            <a:r>
              <a:rPr lang="en-US" sz="1800" b="0" dirty="0">
                <a:solidFill>
                  <a:schemeClr val="tx1"/>
                </a:solidFill>
                <a:latin typeface="Arial" panose="020B0604020202020204" pitchFamily="34" charset="0"/>
                <a:cs typeface="Arial" panose="020B0604020202020204" pitchFamily="34" charset="0"/>
              </a:rPr>
              <a:t>The concrete structure is partly demolished. </a:t>
            </a:r>
          </a:p>
          <a:p>
            <a:pPr algn="just">
              <a:lnSpc>
                <a:spcPct val="110000"/>
              </a:lnSpc>
              <a:spcBef>
                <a:spcPts val="1000"/>
              </a:spcBef>
              <a:defRPr/>
            </a:pPr>
            <a:r>
              <a:rPr lang="en-US" sz="1800" b="0" dirty="0">
                <a:solidFill>
                  <a:schemeClr val="tx1"/>
                </a:solidFill>
                <a:latin typeface="Arial" panose="020B0604020202020204" pitchFamily="34" charset="0"/>
                <a:cs typeface="Arial" panose="020B0604020202020204" pitchFamily="34" charset="0"/>
              </a:rPr>
              <a:t>Community stripping </a:t>
            </a:r>
            <a:r>
              <a:rPr lang="en-US" sz="1800" b="0" dirty="0" smtClean="0">
                <a:solidFill>
                  <a:schemeClr val="tx1"/>
                </a:solidFill>
                <a:latin typeface="Arial" panose="020B0604020202020204" pitchFamily="34" charset="0"/>
                <a:cs typeface="Arial" panose="020B0604020202020204" pitchFamily="34" charset="0"/>
              </a:rPr>
              <a:t>of structural </a:t>
            </a:r>
            <a:r>
              <a:rPr lang="en-US" sz="1800" b="0" dirty="0">
                <a:solidFill>
                  <a:schemeClr val="tx1"/>
                </a:solidFill>
                <a:latin typeface="Arial" panose="020B0604020202020204" pitchFamily="34" charset="0"/>
                <a:cs typeface="Arial" panose="020B0604020202020204" pitchFamily="34" charset="0"/>
              </a:rPr>
              <a:t>steel (Collapse and OHS risk). </a:t>
            </a:r>
          </a:p>
          <a:p>
            <a:pPr algn="just">
              <a:lnSpc>
                <a:spcPct val="110000"/>
              </a:lnSpc>
              <a:spcBef>
                <a:spcPts val="1000"/>
              </a:spcBef>
              <a:defRPr/>
            </a:pPr>
            <a:r>
              <a:rPr lang="en-US" sz="1800" b="0" dirty="0">
                <a:solidFill>
                  <a:schemeClr val="tx1"/>
                </a:solidFill>
                <a:latin typeface="Arial" panose="020B0604020202020204" pitchFamily="34" charset="0"/>
                <a:cs typeface="Arial" panose="020B0604020202020204" pitchFamily="34" charset="0"/>
              </a:rPr>
              <a:t>Health &amp; safe risk (vagabonds occupying place). </a:t>
            </a:r>
          </a:p>
          <a:p>
            <a:pPr algn="just">
              <a:lnSpc>
                <a:spcPct val="110000"/>
              </a:lnSpc>
              <a:spcBef>
                <a:spcPts val="1000"/>
              </a:spcBef>
              <a:defRPr/>
            </a:pPr>
            <a:r>
              <a:rPr lang="en-US" sz="1800" b="0" dirty="0">
                <a:solidFill>
                  <a:schemeClr val="tx1"/>
                </a:solidFill>
                <a:latin typeface="Arial" panose="020B0604020202020204" pitchFamily="34" charset="0"/>
                <a:cs typeface="Arial" panose="020B0604020202020204" pitchFamily="34" charset="0"/>
              </a:rPr>
              <a:t>The collapse of the structure may cause injuries &amp; fatalities</a:t>
            </a:r>
          </a:p>
          <a:p>
            <a:endParaRPr lang="en-US" dirty="0">
              <a:solidFill>
                <a:schemeClr val="tx1"/>
              </a:solidFill>
            </a:endParaRPr>
          </a:p>
        </p:txBody>
      </p:sp>
      <p:sp>
        <p:nvSpPr>
          <p:cNvPr id="5"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17</a:t>
            </a:r>
            <a:endParaRPr lang="en-ZA" sz="1800" dirty="0">
              <a:latin typeface="+mj-lt"/>
            </a:endParaRPr>
          </a:p>
        </p:txBody>
      </p:sp>
    </p:spTree>
    <p:extLst>
      <p:ext uri="{BB962C8B-B14F-4D97-AF65-F5344CB8AC3E}">
        <p14:creationId xmlns:p14="http://schemas.microsoft.com/office/powerpoint/2010/main" xmlns="" val="3064882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710952"/>
          </a:xfrm>
        </p:spPr>
        <p:txBody>
          <a:bodyPr/>
          <a:lstStyle/>
          <a:p>
            <a:pPr algn="ctr"/>
            <a:r>
              <a:rPr lang="en-US" dirty="0"/>
              <a:t>Actions taken to date</a:t>
            </a:r>
          </a:p>
        </p:txBody>
      </p:sp>
      <p:sp>
        <p:nvSpPr>
          <p:cNvPr id="3" name="Content Placeholder 2"/>
          <p:cNvSpPr>
            <a:spLocks noGrp="1"/>
          </p:cNvSpPr>
          <p:nvPr>
            <p:ph idx="1"/>
          </p:nvPr>
        </p:nvSpPr>
        <p:spPr>
          <a:xfrm>
            <a:off x="457200" y="1340768"/>
            <a:ext cx="8077200" cy="3340967"/>
          </a:xfrm>
        </p:spPr>
        <p:txBody>
          <a:bodyPr>
            <a:noAutofit/>
          </a:bodyPr>
          <a:lstStyle/>
          <a:p>
            <a:pPr algn="just">
              <a:lnSpc>
                <a:spcPct val="110000"/>
              </a:lnSpc>
              <a:spcBef>
                <a:spcPts val="1000"/>
              </a:spcBef>
              <a:defRPr/>
            </a:pPr>
            <a:r>
              <a:rPr lang="en-US" sz="2000" b="0" dirty="0">
                <a:solidFill>
                  <a:schemeClr val="tx1"/>
                </a:solidFill>
                <a:latin typeface="Arial" panose="020B0604020202020204" pitchFamily="34" charset="0"/>
                <a:cs typeface="Arial" panose="020B0604020202020204" pitchFamily="34" charset="0"/>
              </a:rPr>
              <a:t>A budget estimate has been submitted by GDID for the demolition works, </a:t>
            </a:r>
            <a:r>
              <a:rPr lang="en-US" sz="2000" b="0" dirty="0" smtClean="0">
                <a:solidFill>
                  <a:schemeClr val="tx1"/>
                </a:solidFill>
                <a:latin typeface="Arial" panose="020B0604020202020204" pitchFamily="34" charset="0"/>
                <a:cs typeface="Arial" panose="020B0604020202020204" pitchFamily="34" charset="0"/>
              </a:rPr>
              <a:t>and is estimated </a:t>
            </a:r>
            <a:r>
              <a:rPr lang="en-US" sz="2000" b="0" dirty="0">
                <a:solidFill>
                  <a:schemeClr val="tx1"/>
                </a:solidFill>
                <a:latin typeface="Arial" panose="020B0604020202020204" pitchFamily="34" charset="0"/>
                <a:cs typeface="Arial" panose="020B0604020202020204" pitchFamily="34" charset="0"/>
              </a:rPr>
              <a:t>at R87 million (incl. VAT). The total cost will be </a:t>
            </a:r>
            <a:r>
              <a:rPr lang="en-US" sz="2000" b="0" dirty="0" smtClean="0">
                <a:solidFill>
                  <a:schemeClr val="tx1"/>
                </a:solidFill>
                <a:latin typeface="Arial" panose="020B0604020202020204" pitchFamily="34" charset="0"/>
                <a:cs typeface="Arial" panose="020B0604020202020204" pitchFamily="34" charset="0"/>
              </a:rPr>
              <a:t>finalised </a:t>
            </a:r>
            <a:r>
              <a:rPr lang="en-US" sz="2000" b="0" dirty="0">
                <a:solidFill>
                  <a:schemeClr val="tx1"/>
                </a:solidFill>
                <a:latin typeface="Arial" panose="020B0604020202020204" pitchFamily="34" charset="0"/>
                <a:cs typeface="Arial" panose="020B0604020202020204" pitchFamily="34" charset="0"/>
              </a:rPr>
              <a:t>upon appointment of a contractor who will cost the project and </a:t>
            </a:r>
            <a:r>
              <a:rPr lang="en-US" sz="2000" b="0" dirty="0" smtClean="0">
                <a:solidFill>
                  <a:schemeClr val="tx1"/>
                </a:solidFill>
                <a:latin typeface="Arial" panose="020B0604020202020204" pitchFamily="34" charset="0"/>
                <a:cs typeface="Arial" panose="020B0604020202020204" pitchFamily="34" charset="0"/>
              </a:rPr>
              <a:t>propose a </a:t>
            </a:r>
            <a:r>
              <a:rPr lang="en-US" sz="2000" b="0" dirty="0">
                <a:solidFill>
                  <a:schemeClr val="tx1"/>
                </a:solidFill>
                <a:latin typeface="Arial" panose="020B0604020202020204" pitchFamily="34" charset="0"/>
                <a:cs typeface="Arial" panose="020B0604020202020204" pitchFamily="34" charset="0"/>
              </a:rPr>
              <a:t>methodology for </a:t>
            </a:r>
            <a:r>
              <a:rPr lang="en-US" sz="2000" b="0" dirty="0" smtClean="0">
                <a:solidFill>
                  <a:schemeClr val="tx1"/>
                </a:solidFill>
                <a:latin typeface="Arial" panose="020B0604020202020204" pitchFamily="34" charset="0"/>
                <a:cs typeface="Arial" panose="020B0604020202020204" pitchFamily="34" charset="0"/>
              </a:rPr>
              <a:t>the demolition </a:t>
            </a:r>
            <a:r>
              <a:rPr lang="en-US" sz="2000" b="0" dirty="0">
                <a:solidFill>
                  <a:schemeClr val="tx1"/>
                </a:solidFill>
                <a:latin typeface="Arial" panose="020B0604020202020204" pitchFamily="34" charset="0"/>
                <a:cs typeface="Arial" panose="020B0604020202020204" pitchFamily="34" charset="0"/>
              </a:rPr>
              <a:t>of the stadium. </a:t>
            </a:r>
          </a:p>
          <a:p>
            <a:pPr algn="just">
              <a:lnSpc>
                <a:spcPct val="110000"/>
              </a:lnSpc>
              <a:spcBef>
                <a:spcPts val="1000"/>
              </a:spcBef>
              <a:defRPr/>
            </a:pPr>
            <a:r>
              <a:rPr lang="en-US" sz="2000" b="0" dirty="0">
                <a:solidFill>
                  <a:schemeClr val="tx1"/>
                </a:solidFill>
                <a:latin typeface="Arial" panose="020B0604020202020204" pitchFamily="34" charset="0"/>
                <a:cs typeface="Arial" panose="020B0604020202020204" pitchFamily="34" charset="0"/>
              </a:rPr>
              <a:t>The Department is in the process of </a:t>
            </a:r>
            <a:r>
              <a:rPr lang="en-ZA" sz="2000" b="0" dirty="0">
                <a:solidFill>
                  <a:schemeClr val="tx1"/>
                </a:solidFill>
                <a:latin typeface="Arial" panose="020B0604020202020204" pitchFamily="34" charset="0"/>
                <a:cs typeface="Arial" panose="020B0604020202020204" pitchFamily="34" charset="0"/>
              </a:rPr>
              <a:t>appointing </a:t>
            </a:r>
            <a:r>
              <a:rPr lang="en-ZA" sz="2000" b="0" dirty="0" smtClean="0">
                <a:solidFill>
                  <a:schemeClr val="tx1"/>
                </a:solidFill>
                <a:latin typeface="Arial" panose="020B0604020202020204" pitchFamily="34" charset="0"/>
                <a:cs typeface="Arial" panose="020B0604020202020204" pitchFamily="34" charset="0"/>
              </a:rPr>
              <a:t>specialists i.e. </a:t>
            </a:r>
            <a:r>
              <a:rPr lang="en-ZA" sz="2000" b="0" dirty="0">
                <a:solidFill>
                  <a:schemeClr val="tx1"/>
                </a:solidFill>
                <a:latin typeface="Arial" panose="020B0604020202020204" pitchFamily="34" charset="0"/>
                <a:cs typeface="Arial" panose="020B0604020202020204" pitchFamily="34" charset="0"/>
              </a:rPr>
              <a:t>Professional Service Providers (</a:t>
            </a:r>
            <a:r>
              <a:rPr lang="en-ZA" sz="2000" b="0" dirty="0" smtClean="0">
                <a:solidFill>
                  <a:schemeClr val="tx1"/>
                </a:solidFill>
                <a:latin typeface="Arial" panose="020B0604020202020204" pitchFamily="34" charset="0"/>
                <a:cs typeface="Arial" panose="020B0604020202020204" pitchFamily="34" charset="0"/>
              </a:rPr>
              <a:t>PSPs) </a:t>
            </a:r>
            <a:r>
              <a:rPr lang="en-ZA" sz="2000" b="0" dirty="0">
                <a:solidFill>
                  <a:schemeClr val="tx1"/>
                </a:solidFill>
                <a:latin typeface="Arial" panose="020B0604020202020204" pitchFamily="34" charset="0"/>
                <a:cs typeface="Arial" panose="020B0604020202020204" pitchFamily="34" charset="0"/>
              </a:rPr>
              <a:t>who will be responsible for monitoring of the demolition phase</a:t>
            </a:r>
            <a:r>
              <a:rPr lang="en-US" sz="2000" b="0" dirty="0">
                <a:solidFill>
                  <a:schemeClr val="tx1"/>
                </a:solidFill>
                <a:latin typeface="Arial" panose="020B0604020202020204" pitchFamily="34" charset="0"/>
                <a:cs typeface="Arial" panose="020B0604020202020204" pitchFamily="34" charset="0"/>
              </a:rPr>
              <a:t>. </a:t>
            </a:r>
          </a:p>
          <a:p>
            <a:pPr algn="just">
              <a:lnSpc>
                <a:spcPct val="110000"/>
              </a:lnSpc>
              <a:spcBef>
                <a:spcPts val="1000"/>
              </a:spcBef>
              <a:defRPr/>
            </a:pPr>
            <a:r>
              <a:rPr lang="en-US" sz="2000" b="0" dirty="0" smtClean="0">
                <a:solidFill>
                  <a:schemeClr val="tx1"/>
                </a:solidFill>
                <a:latin typeface="Arial" panose="020B0604020202020204" pitchFamily="34" charset="0"/>
                <a:cs typeface="Arial" panose="020B0604020202020204" pitchFamily="34" charset="0"/>
              </a:rPr>
              <a:t>The PSPs </a:t>
            </a:r>
            <a:r>
              <a:rPr lang="en-US" sz="2000" b="0" dirty="0">
                <a:solidFill>
                  <a:schemeClr val="tx1"/>
                </a:solidFill>
                <a:latin typeface="Arial" panose="020B0604020202020204" pitchFamily="34" charset="0"/>
                <a:cs typeface="Arial" panose="020B0604020202020204" pitchFamily="34" charset="0"/>
              </a:rPr>
              <a:t>will include Project Manager, Structural Engineer, Occupational Health and Safety Specialist, Environmental specialist, and Quantity Surveyor. </a:t>
            </a:r>
          </a:p>
          <a:p>
            <a:pPr algn="just">
              <a:lnSpc>
                <a:spcPct val="110000"/>
              </a:lnSpc>
              <a:spcBef>
                <a:spcPts val="1000"/>
              </a:spcBef>
              <a:defRPr/>
            </a:pPr>
            <a:r>
              <a:rPr lang="en-US" sz="2000" b="0" dirty="0" smtClean="0">
                <a:solidFill>
                  <a:schemeClr val="tx1"/>
                </a:solidFill>
                <a:latin typeface="Arial" panose="020B0604020202020204" pitchFamily="34" charset="0"/>
                <a:cs typeface="Arial" panose="020B0604020202020204" pitchFamily="34" charset="0"/>
              </a:rPr>
              <a:t>The demolition </a:t>
            </a:r>
            <a:r>
              <a:rPr lang="en-US" sz="2000" b="0" dirty="0">
                <a:solidFill>
                  <a:schemeClr val="tx1"/>
                </a:solidFill>
                <a:latin typeface="Arial" panose="020B0604020202020204" pitchFamily="34" charset="0"/>
                <a:cs typeface="Arial" panose="020B0604020202020204" pitchFamily="34" charset="0"/>
              </a:rPr>
              <a:t>plans and permit have been approved</a:t>
            </a:r>
          </a:p>
          <a:p>
            <a:endParaRPr lang="en-US" sz="1800" dirty="0">
              <a:solidFill>
                <a:schemeClr val="tx1"/>
              </a:solidFill>
            </a:endParaRPr>
          </a:p>
        </p:txBody>
      </p:sp>
      <p:sp>
        <p:nvSpPr>
          <p:cNvPr id="5"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18</a:t>
            </a:r>
            <a:endParaRPr lang="en-ZA" sz="1800" dirty="0">
              <a:latin typeface="+mj-lt"/>
            </a:endParaRPr>
          </a:p>
        </p:txBody>
      </p:sp>
    </p:spTree>
    <p:extLst>
      <p:ext uri="{BB962C8B-B14F-4D97-AF65-F5344CB8AC3E}">
        <p14:creationId xmlns:p14="http://schemas.microsoft.com/office/powerpoint/2010/main" xmlns="" val="3048409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Demolition Sketch Plan</a:t>
            </a:r>
          </a:p>
        </p:txBody>
      </p:sp>
      <p:pic>
        <p:nvPicPr>
          <p:cNvPr id="5" name="Content Placeholder 4">
            <a:extLst>
              <a:ext uri="{FF2B5EF4-FFF2-40B4-BE49-F238E27FC236}">
                <a16:creationId xmlns:a16="http://schemas.microsoft.com/office/drawing/2014/main" xmlns="" id="{EDE9F2D7-14CD-4524-A299-BD27CE40BD16}"/>
              </a:ext>
            </a:extLst>
          </p:cNvPr>
          <p:cNvPicPr>
            <a:picLocks noGrp="1" noChangeAspect="1"/>
          </p:cNvPicPr>
          <p:nvPr>
            <p:ph idx="1"/>
          </p:nvPr>
        </p:nvPicPr>
        <p:blipFill>
          <a:blip r:embed="rId2" cstate="print"/>
          <a:stretch>
            <a:fillRect/>
          </a:stretch>
        </p:blipFill>
        <p:spPr>
          <a:xfrm>
            <a:off x="611560" y="1600200"/>
            <a:ext cx="7690947" cy="4343400"/>
          </a:xfrm>
        </p:spPr>
      </p:pic>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19</a:t>
            </a:r>
            <a:endParaRPr lang="en-ZA" sz="1800" dirty="0">
              <a:latin typeface="+mj-lt"/>
            </a:endParaRPr>
          </a:p>
        </p:txBody>
      </p:sp>
    </p:spTree>
    <p:extLst>
      <p:ext uri="{BB962C8B-B14F-4D97-AF65-F5344CB8AC3E}">
        <p14:creationId xmlns:p14="http://schemas.microsoft.com/office/powerpoint/2010/main" xmlns="" val="2615391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9E65D2-595C-4D2B-8BF0-A8DD13C9000F}"/>
              </a:ext>
            </a:extLst>
          </p:cNvPr>
          <p:cNvSpPr>
            <a:spLocks noGrp="1"/>
          </p:cNvSpPr>
          <p:nvPr>
            <p:ph type="title"/>
          </p:nvPr>
        </p:nvSpPr>
        <p:spPr/>
        <p:txBody>
          <a:bodyPr>
            <a:normAutofit/>
          </a:bodyPr>
          <a:lstStyle/>
          <a:p>
            <a:pPr algn="ctr"/>
            <a:r>
              <a:rPr lang="en-ZA" dirty="0" smtClean="0"/>
              <a:t>PREFACE</a:t>
            </a:r>
            <a:endParaRPr lang="en-ZA" dirty="0"/>
          </a:p>
        </p:txBody>
      </p:sp>
      <p:sp>
        <p:nvSpPr>
          <p:cNvPr id="3" name="Content Placeholder 2">
            <a:extLst>
              <a:ext uri="{FF2B5EF4-FFF2-40B4-BE49-F238E27FC236}">
                <a16:creationId xmlns:a16="http://schemas.microsoft.com/office/drawing/2014/main" xmlns="" id="{0C731AD5-B2BB-411C-92E3-0F059EFB2DF0}"/>
              </a:ext>
            </a:extLst>
          </p:cNvPr>
          <p:cNvSpPr>
            <a:spLocks noGrp="1"/>
          </p:cNvSpPr>
          <p:nvPr>
            <p:ph idx="1"/>
          </p:nvPr>
        </p:nvSpPr>
        <p:spPr>
          <a:xfrm>
            <a:off x="683568" y="1600201"/>
            <a:ext cx="7850832" cy="4343400"/>
          </a:xfrm>
        </p:spPr>
        <p:txBody>
          <a:bodyPr>
            <a:normAutofit/>
          </a:bodyPr>
          <a:lstStyle/>
          <a:p>
            <a:pPr marL="0" indent="0">
              <a:buNone/>
            </a:pPr>
            <a:r>
              <a:rPr lang="en-US" sz="2400" dirty="0" smtClean="0">
                <a:solidFill>
                  <a:schemeClr val="tx1"/>
                </a:solidFill>
              </a:rPr>
              <a:t>This a </a:t>
            </a:r>
            <a:r>
              <a:rPr lang="en-US" sz="2400" dirty="0">
                <a:solidFill>
                  <a:schemeClr val="tx1"/>
                </a:solidFill>
              </a:rPr>
              <a:t>joint presentation of</a:t>
            </a:r>
            <a:r>
              <a:rPr lang="en-US" sz="2400" dirty="0" smtClean="0">
                <a:solidFill>
                  <a:schemeClr val="tx1"/>
                </a:solidFill>
              </a:rPr>
              <a:t>:</a:t>
            </a:r>
          </a:p>
          <a:p>
            <a:pPr marL="0" indent="0">
              <a:buNone/>
            </a:pPr>
            <a:endParaRPr lang="en-US" sz="2400" dirty="0">
              <a:solidFill>
                <a:schemeClr val="tx1"/>
              </a:solidFill>
            </a:endParaRPr>
          </a:p>
          <a:p>
            <a:r>
              <a:rPr lang="en-US" sz="2400" dirty="0">
                <a:solidFill>
                  <a:schemeClr val="tx1"/>
                </a:solidFill>
              </a:rPr>
              <a:t>National Department of Sport, Arts and Culture</a:t>
            </a:r>
          </a:p>
          <a:p>
            <a:r>
              <a:rPr lang="en-US" sz="2400" dirty="0">
                <a:solidFill>
                  <a:schemeClr val="tx1"/>
                </a:solidFill>
              </a:rPr>
              <a:t>Gauteng Department of Sport, Arts, Culture and </a:t>
            </a:r>
            <a:r>
              <a:rPr lang="en-US" sz="2400" dirty="0" smtClean="0">
                <a:solidFill>
                  <a:schemeClr val="tx1"/>
                </a:solidFill>
              </a:rPr>
              <a:t>Recreation (GDSACR)</a:t>
            </a:r>
            <a:endParaRPr lang="en-US" sz="2400" dirty="0">
              <a:solidFill>
                <a:schemeClr val="tx1"/>
              </a:solidFill>
            </a:endParaRPr>
          </a:p>
          <a:p>
            <a:r>
              <a:rPr lang="en-US" sz="2400" dirty="0">
                <a:solidFill>
                  <a:schemeClr val="tx1"/>
                </a:solidFill>
              </a:rPr>
              <a:t>The City of Tshwane Metro </a:t>
            </a:r>
            <a:r>
              <a:rPr lang="en-US" sz="2400" dirty="0" smtClean="0">
                <a:solidFill>
                  <a:schemeClr val="tx1"/>
                </a:solidFill>
              </a:rPr>
              <a:t>Municipality (</a:t>
            </a:r>
            <a:r>
              <a:rPr lang="en-US" sz="2400" dirty="0" err="1" smtClean="0">
                <a:solidFill>
                  <a:schemeClr val="tx1"/>
                </a:solidFill>
              </a:rPr>
              <a:t>CoT</a:t>
            </a:r>
            <a:r>
              <a:rPr lang="en-US" sz="2400" dirty="0" smtClean="0">
                <a:solidFill>
                  <a:schemeClr val="tx1"/>
                </a:solidFill>
              </a:rPr>
              <a:t>)</a:t>
            </a:r>
            <a:endParaRPr lang="en-US" sz="2400" dirty="0">
              <a:solidFill>
                <a:schemeClr val="tx1"/>
              </a:solidFill>
            </a:endParaRPr>
          </a:p>
          <a:p>
            <a:endParaRPr lang="en-US" sz="2400" dirty="0">
              <a:solidFill>
                <a:schemeClr val="tx1"/>
              </a:solidFill>
            </a:endParaRPr>
          </a:p>
        </p:txBody>
      </p:sp>
      <p:sp>
        <p:nvSpPr>
          <p:cNvPr id="4"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2</a:t>
            </a:r>
            <a:endParaRPr lang="en-ZA" sz="1800" dirty="0">
              <a:latin typeface="+mj-lt"/>
            </a:endParaRPr>
          </a:p>
        </p:txBody>
      </p:sp>
    </p:spTree>
    <p:extLst>
      <p:ext uri="{BB962C8B-B14F-4D97-AF65-F5344CB8AC3E}">
        <p14:creationId xmlns:p14="http://schemas.microsoft.com/office/powerpoint/2010/main" xmlns="" val="30419187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Implementation Plan</a:t>
            </a:r>
          </a:p>
        </p:txBody>
      </p:sp>
      <p:pic>
        <p:nvPicPr>
          <p:cNvPr id="6" name="Content Placeholder 5"/>
          <p:cNvPicPr>
            <a:picLocks noGrp="1" noChangeAspect="1"/>
          </p:cNvPicPr>
          <p:nvPr>
            <p:ph idx="1"/>
          </p:nvPr>
        </p:nvPicPr>
        <p:blipFill>
          <a:blip r:embed="rId2" cstate="print"/>
          <a:stretch>
            <a:fillRect/>
          </a:stretch>
        </p:blipFill>
        <p:spPr>
          <a:xfrm>
            <a:off x="611560" y="1673047"/>
            <a:ext cx="7706816" cy="4201153"/>
          </a:xfrm>
          <a:prstGeom prst="rect">
            <a:avLst/>
          </a:prstGeom>
        </p:spPr>
      </p:pic>
      <p:sp>
        <p:nvSpPr>
          <p:cNvPr id="5"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20</a:t>
            </a:r>
            <a:endParaRPr lang="en-ZA" sz="1800" dirty="0">
              <a:latin typeface="+mj-lt"/>
            </a:endParaRPr>
          </a:p>
        </p:txBody>
      </p:sp>
    </p:spTree>
    <p:extLst>
      <p:ext uri="{BB962C8B-B14F-4D97-AF65-F5344CB8AC3E}">
        <p14:creationId xmlns:p14="http://schemas.microsoft.com/office/powerpoint/2010/main" xmlns="" val="1266863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824"/>
            <a:ext cx="8229600" cy="710952"/>
          </a:xfrm>
        </p:spPr>
        <p:txBody>
          <a:bodyPr anchor="t">
            <a:normAutofit/>
          </a:bodyPr>
          <a:lstStyle/>
          <a:p>
            <a:r>
              <a:rPr lang="en-US" dirty="0"/>
              <a:t>Re-Development Phase</a:t>
            </a:r>
          </a:p>
        </p:txBody>
      </p:sp>
      <p:pic>
        <p:nvPicPr>
          <p:cNvPr id="5" name="Content Placeholder 4">
            <a:extLst>
              <a:ext uri="{FF2B5EF4-FFF2-40B4-BE49-F238E27FC236}">
                <a16:creationId xmlns:a16="http://schemas.microsoft.com/office/drawing/2014/main" xmlns="" id="{35F6E907-A958-47E4-AA09-422F3DAF91E7}"/>
              </a:ext>
            </a:extLst>
          </p:cNvPr>
          <p:cNvPicPr>
            <a:picLocks noGrp="1" noChangeAspect="1"/>
          </p:cNvPicPr>
          <p:nvPr>
            <p:ph idx="1"/>
          </p:nvPr>
        </p:nvPicPr>
        <p:blipFill rotWithShape="1">
          <a:blip r:embed="rId2" cstate="print"/>
          <a:srcRect t="10093" r="3" b="20312"/>
          <a:stretch/>
        </p:blipFill>
        <p:spPr>
          <a:xfrm>
            <a:off x="755576" y="1600201"/>
            <a:ext cx="7778824" cy="4343400"/>
          </a:xfrm>
          <a:prstGeom prst="rect">
            <a:avLst/>
          </a:prstGeom>
          <a:noFill/>
        </p:spPr>
      </p:pic>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21</a:t>
            </a:r>
            <a:endParaRPr lang="en-ZA" sz="1800" dirty="0">
              <a:latin typeface="+mj-lt"/>
            </a:endParaRPr>
          </a:p>
        </p:txBody>
      </p:sp>
    </p:spTree>
    <p:extLst>
      <p:ext uri="{BB962C8B-B14F-4D97-AF65-F5344CB8AC3E}">
        <p14:creationId xmlns:p14="http://schemas.microsoft.com/office/powerpoint/2010/main" xmlns="" val="3114032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Re-Development Phase</a:t>
            </a:r>
          </a:p>
        </p:txBody>
      </p:sp>
      <p:pic>
        <p:nvPicPr>
          <p:cNvPr id="5" name="Content Placeholder 4">
            <a:extLst>
              <a:ext uri="{FF2B5EF4-FFF2-40B4-BE49-F238E27FC236}">
                <a16:creationId xmlns:a16="http://schemas.microsoft.com/office/drawing/2014/main" xmlns="" id="{FCF06FAC-54D4-4575-AD02-9B0BFF56BE62}"/>
              </a:ext>
            </a:extLst>
          </p:cNvPr>
          <p:cNvPicPr>
            <a:picLocks noGrp="1" noChangeAspect="1"/>
          </p:cNvPicPr>
          <p:nvPr>
            <p:ph idx="1"/>
          </p:nvPr>
        </p:nvPicPr>
        <p:blipFill>
          <a:blip r:embed="rId2" cstate="print"/>
          <a:stretch>
            <a:fillRect/>
          </a:stretch>
        </p:blipFill>
        <p:spPr>
          <a:xfrm>
            <a:off x="3187328" y="2060848"/>
            <a:ext cx="5486497" cy="3882752"/>
          </a:xfrm>
          <a:prstGeom prst="rect">
            <a:avLst/>
          </a:prstGeom>
        </p:spPr>
      </p:pic>
      <p:sp>
        <p:nvSpPr>
          <p:cNvPr id="7" name="Rectangle 6"/>
          <p:cNvSpPr/>
          <p:nvPr/>
        </p:nvSpPr>
        <p:spPr>
          <a:xfrm>
            <a:off x="490125" y="2420888"/>
            <a:ext cx="2569707" cy="3098028"/>
          </a:xfrm>
          <a:prstGeom prst="rect">
            <a:avLst/>
          </a:prstGeom>
        </p:spPr>
        <p:txBody>
          <a:bodyPr wrap="square">
            <a:spAutoFit/>
          </a:bodyPr>
          <a:lstStyle/>
          <a:p>
            <a:pPr fontAlgn="ctr">
              <a:lnSpc>
                <a:spcPct val="90000"/>
              </a:lnSpc>
              <a:spcBef>
                <a:spcPts val="1001"/>
              </a:spcBef>
            </a:pPr>
            <a:r>
              <a:rPr lang="en-US" dirty="0"/>
              <a:t>The community consultation meetings took place in 4 October 2018 and 8 November 2018. </a:t>
            </a:r>
          </a:p>
          <a:p>
            <a:pPr fontAlgn="ctr">
              <a:lnSpc>
                <a:spcPct val="90000"/>
              </a:lnSpc>
              <a:spcBef>
                <a:spcPts val="1001"/>
              </a:spcBef>
            </a:pPr>
            <a:r>
              <a:rPr lang="en-US" dirty="0"/>
              <a:t>It was agreed that a </a:t>
            </a:r>
          </a:p>
          <a:p>
            <a:pPr fontAlgn="ctr">
              <a:lnSpc>
                <a:spcPct val="90000"/>
              </a:lnSpc>
              <a:spcBef>
                <a:spcPts val="1001"/>
              </a:spcBef>
            </a:pPr>
            <a:r>
              <a:rPr lang="en-US" dirty="0"/>
              <a:t>30 000-seater, 15 000 standing square stadium with multi purpose sports facilities is desirable. </a:t>
            </a:r>
          </a:p>
        </p:txBody>
      </p:sp>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22</a:t>
            </a:r>
            <a:endParaRPr lang="en-ZA" sz="1800" dirty="0">
              <a:latin typeface="+mj-lt"/>
            </a:endParaRPr>
          </a:p>
        </p:txBody>
      </p:sp>
    </p:spTree>
    <p:extLst>
      <p:ext uri="{BB962C8B-B14F-4D97-AF65-F5344CB8AC3E}">
        <p14:creationId xmlns:p14="http://schemas.microsoft.com/office/powerpoint/2010/main" xmlns="" val="1967532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3308"/>
            <a:ext cx="8229600" cy="710952"/>
          </a:xfrm>
        </p:spPr>
        <p:txBody>
          <a:bodyPr anchor="t">
            <a:normAutofit/>
          </a:bodyPr>
          <a:lstStyle/>
          <a:p>
            <a:r>
              <a:rPr lang="en-US" sz="3600" dirty="0"/>
              <a:t>Re-Development Phase</a:t>
            </a:r>
          </a:p>
        </p:txBody>
      </p:sp>
      <p:sp>
        <p:nvSpPr>
          <p:cNvPr id="10" name="Content Placeholder 2">
            <a:extLst>
              <a:ext uri="{FF2B5EF4-FFF2-40B4-BE49-F238E27FC236}">
                <a16:creationId xmlns:a16="http://schemas.microsoft.com/office/drawing/2014/main" xmlns="" id="{087B32D1-D332-45D2-8BFE-7BDC4EF6FE23}"/>
              </a:ext>
            </a:extLst>
          </p:cNvPr>
          <p:cNvSpPr>
            <a:spLocks noGrp="1"/>
          </p:cNvSpPr>
          <p:nvPr>
            <p:ph sz="half" idx="1"/>
          </p:nvPr>
        </p:nvSpPr>
        <p:spPr>
          <a:xfrm>
            <a:off x="457200" y="1600201"/>
            <a:ext cx="3466728" cy="3946940"/>
          </a:xfrm>
        </p:spPr>
        <p:txBody>
          <a:bodyPr>
            <a:normAutofit/>
          </a:bodyPr>
          <a:lstStyle/>
          <a:p>
            <a:endParaRPr lang="en-US" dirty="0"/>
          </a:p>
          <a:p>
            <a:r>
              <a:rPr lang="en-US" dirty="0"/>
              <a:t>The 30 000 seater PSL standard stadium is estimated at an average cost of R36,000 to R55,000 per seat excl. VAT</a:t>
            </a:r>
          </a:p>
          <a:p>
            <a:endParaRPr lang="en-US" dirty="0"/>
          </a:p>
          <a:p>
            <a:r>
              <a:rPr lang="en-US" dirty="0"/>
              <a:t>(i.e. therefore the average cost per seat is R45,500 x 30 000 = R1,365,000,000)</a:t>
            </a:r>
          </a:p>
          <a:p>
            <a:endParaRPr lang="en-US" dirty="0"/>
          </a:p>
        </p:txBody>
      </p:sp>
      <p:pic>
        <p:nvPicPr>
          <p:cNvPr id="5" name="Content Placeholder 4">
            <a:extLst>
              <a:ext uri="{FF2B5EF4-FFF2-40B4-BE49-F238E27FC236}">
                <a16:creationId xmlns:a16="http://schemas.microsoft.com/office/drawing/2014/main" xmlns="" id="{B3DBC29C-7DD5-465B-AEB3-3937D66BDA35}"/>
              </a:ext>
            </a:extLst>
          </p:cNvPr>
          <p:cNvPicPr>
            <a:picLocks noGrp="1" noChangeAspect="1"/>
          </p:cNvPicPr>
          <p:nvPr>
            <p:ph sz="half" idx="2"/>
          </p:nvPr>
        </p:nvPicPr>
        <p:blipFill>
          <a:blip r:embed="rId2" cstate="print"/>
          <a:stretch>
            <a:fillRect/>
          </a:stretch>
        </p:blipFill>
        <p:spPr>
          <a:xfrm>
            <a:off x="4067944" y="1572889"/>
            <a:ext cx="4850610" cy="4278380"/>
          </a:xfrm>
          <a:prstGeom prst="rect">
            <a:avLst/>
          </a:prstGeom>
          <a:noFill/>
        </p:spPr>
      </p:pic>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23</a:t>
            </a:r>
            <a:endParaRPr lang="en-ZA" sz="1800" dirty="0">
              <a:latin typeface="+mj-lt"/>
            </a:endParaRPr>
          </a:p>
        </p:txBody>
      </p:sp>
    </p:spTree>
    <p:extLst>
      <p:ext uri="{BB962C8B-B14F-4D97-AF65-F5344CB8AC3E}">
        <p14:creationId xmlns:p14="http://schemas.microsoft.com/office/powerpoint/2010/main" xmlns="" val="237703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36"/>
            <a:ext cx="8229600" cy="710952"/>
          </a:xfrm>
        </p:spPr>
        <p:txBody>
          <a:bodyPr anchor="t">
            <a:normAutofit/>
          </a:bodyPr>
          <a:lstStyle/>
          <a:p>
            <a:r>
              <a:rPr lang="en-US" sz="3600" dirty="0"/>
              <a:t>Re-Development Phase</a:t>
            </a:r>
          </a:p>
        </p:txBody>
      </p:sp>
      <p:sp>
        <p:nvSpPr>
          <p:cNvPr id="9" name="Content Placeholder 2">
            <a:extLst>
              <a:ext uri="{FF2B5EF4-FFF2-40B4-BE49-F238E27FC236}">
                <a16:creationId xmlns:a16="http://schemas.microsoft.com/office/drawing/2014/main" xmlns="" id="{143134D8-EE34-4A61-B0F0-94F0B300ED3E}"/>
              </a:ext>
            </a:extLst>
          </p:cNvPr>
          <p:cNvSpPr>
            <a:spLocks noGrp="1"/>
          </p:cNvSpPr>
          <p:nvPr>
            <p:ph sz="half" idx="1"/>
          </p:nvPr>
        </p:nvSpPr>
        <p:spPr>
          <a:xfrm>
            <a:off x="457200" y="1600201"/>
            <a:ext cx="2674640" cy="1540767"/>
          </a:xfrm>
        </p:spPr>
        <p:txBody>
          <a:bodyPr/>
          <a:lstStyle/>
          <a:p>
            <a:r>
              <a:rPr lang="en-US" dirty="0"/>
              <a:t>A precinct is proposed to form part of the redevelopment phase</a:t>
            </a:r>
          </a:p>
          <a:p>
            <a:endParaRPr lang="en-US" dirty="0"/>
          </a:p>
        </p:txBody>
      </p:sp>
      <p:pic>
        <p:nvPicPr>
          <p:cNvPr id="7" name="Content Placeholder 6">
            <a:extLst>
              <a:ext uri="{FF2B5EF4-FFF2-40B4-BE49-F238E27FC236}">
                <a16:creationId xmlns:a16="http://schemas.microsoft.com/office/drawing/2014/main" xmlns="" id="{F774BC6D-C172-41C0-9117-1A5DB85D1F87}"/>
              </a:ext>
            </a:extLst>
          </p:cNvPr>
          <p:cNvPicPr>
            <a:picLocks noGrp="1" noChangeAspect="1"/>
          </p:cNvPicPr>
          <p:nvPr>
            <p:ph sz="half" idx="2"/>
          </p:nvPr>
        </p:nvPicPr>
        <p:blipFill>
          <a:blip r:embed="rId2" cstate="print"/>
          <a:stretch>
            <a:fillRect/>
          </a:stretch>
        </p:blipFill>
        <p:spPr>
          <a:xfrm>
            <a:off x="3131840" y="1412776"/>
            <a:ext cx="5554960" cy="4743399"/>
          </a:xfrm>
          <a:prstGeom prst="rect">
            <a:avLst/>
          </a:prstGeom>
        </p:spPr>
      </p:pic>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24</a:t>
            </a:r>
            <a:endParaRPr lang="en-ZA" sz="1800" dirty="0">
              <a:latin typeface="+mj-lt"/>
            </a:endParaRPr>
          </a:p>
        </p:txBody>
      </p:sp>
    </p:spTree>
    <p:extLst>
      <p:ext uri="{BB962C8B-B14F-4D97-AF65-F5344CB8AC3E}">
        <p14:creationId xmlns:p14="http://schemas.microsoft.com/office/powerpoint/2010/main" xmlns="" val="2787645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824"/>
            <a:ext cx="8229600" cy="710952"/>
          </a:xfrm>
        </p:spPr>
        <p:txBody>
          <a:bodyPr anchor="t">
            <a:normAutofit/>
          </a:bodyPr>
          <a:lstStyle/>
          <a:p>
            <a:r>
              <a:rPr lang="en-US" sz="3600" dirty="0"/>
              <a:t>Re-Development Phase</a:t>
            </a:r>
          </a:p>
        </p:txBody>
      </p:sp>
      <p:sp>
        <p:nvSpPr>
          <p:cNvPr id="3" name="Content Placeholder 2"/>
          <p:cNvSpPr>
            <a:spLocks noGrp="1"/>
          </p:cNvSpPr>
          <p:nvPr>
            <p:ph sz="half" idx="1"/>
          </p:nvPr>
        </p:nvSpPr>
        <p:spPr>
          <a:xfrm>
            <a:off x="457200" y="1600201"/>
            <a:ext cx="2458616" cy="1828799"/>
          </a:xfrm>
        </p:spPr>
        <p:txBody>
          <a:bodyPr>
            <a:normAutofit/>
          </a:bodyPr>
          <a:lstStyle/>
          <a:p>
            <a:r>
              <a:rPr lang="en-US" dirty="0"/>
              <a:t>A precinct is proposed to form part of the redevelopment phase</a:t>
            </a:r>
          </a:p>
          <a:p>
            <a:endParaRPr lang="en-US" dirty="0"/>
          </a:p>
        </p:txBody>
      </p:sp>
      <p:pic>
        <p:nvPicPr>
          <p:cNvPr id="5" name="Picture 4">
            <a:extLst>
              <a:ext uri="{FF2B5EF4-FFF2-40B4-BE49-F238E27FC236}">
                <a16:creationId xmlns:a16="http://schemas.microsoft.com/office/drawing/2014/main" xmlns="" id="{B6524C92-DFC2-4C8E-B935-B3D1F4468479}"/>
              </a:ext>
            </a:extLst>
          </p:cNvPr>
          <p:cNvPicPr>
            <a:picLocks noChangeAspect="1"/>
          </p:cNvPicPr>
          <p:nvPr/>
        </p:nvPicPr>
        <p:blipFill>
          <a:blip r:embed="rId2" cstate="print"/>
          <a:stretch>
            <a:fillRect/>
          </a:stretch>
        </p:blipFill>
        <p:spPr>
          <a:xfrm>
            <a:off x="2699792" y="1720165"/>
            <a:ext cx="5842992" cy="4301123"/>
          </a:xfrm>
          <a:prstGeom prst="rect">
            <a:avLst/>
          </a:prstGeom>
          <a:noFill/>
        </p:spPr>
      </p:pic>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25</a:t>
            </a:r>
            <a:endParaRPr lang="en-ZA" sz="1800" dirty="0">
              <a:latin typeface="+mj-lt"/>
            </a:endParaRPr>
          </a:p>
        </p:txBody>
      </p:sp>
    </p:spTree>
    <p:extLst>
      <p:ext uri="{BB962C8B-B14F-4D97-AF65-F5344CB8AC3E}">
        <p14:creationId xmlns:p14="http://schemas.microsoft.com/office/powerpoint/2010/main" xmlns="" val="2627984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4250AD5-86F1-4154-8619-11A79C8DD5E3}"/>
              </a:ext>
            </a:extLst>
          </p:cNvPr>
          <p:cNvPicPr>
            <a:picLocks noChangeAspect="1"/>
          </p:cNvPicPr>
          <p:nvPr/>
        </p:nvPicPr>
        <p:blipFill>
          <a:blip r:embed="rId2" cstate="print"/>
          <a:stretch>
            <a:fillRect/>
          </a:stretch>
        </p:blipFill>
        <p:spPr>
          <a:xfrm>
            <a:off x="1249392" y="2947374"/>
            <a:ext cx="6645216" cy="963251"/>
          </a:xfrm>
          <a:prstGeom prst="rect">
            <a:avLst/>
          </a:prstGeom>
        </p:spPr>
      </p:pic>
      <p:sp>
        <p:nvSpPr>
          <p:cNvPr id="2" name="Title 1"/>
          <p:cNvSpPr>
            <a:spLocks noGrp="1"/>
          </p:cNvSpPr>
          <p:nvPr>
            <p:ph type="title"/>
          </p:nvPr>
        </p:nvSpPr>
        <p:spPr>
          <a:xfrm>
            <a:off x="457200" y="476672"/>
            <a:ext cx="8229600" cy="710952"/>
          </a:xfrm>
        </p:spPr>
        <p:txBody>
          <a:bodyPr/>
          <a:lstStyle/>
          <a:p>
            <a:r>
              <a:rPr lang="en-US" dirty="0"/>
              <a:t>Re-Development Phase</a:t>
            </a:r>
          </a:p>
        </p:txBody>
      </p:sp>
      <p:pic>
        <p:nvPicPr>
          <p:cNvPr id="5" name="Content Placeholder 4">
            <a:extLst>
              <a:ext uri="{FF2B5EF4-FFF2-40B4-BE49-F238E27FC236}">
                <a16:creationId xmlns:a16="http://schemas.microsoft.com/office/drawing/2014/main" xmlns="" id="{DFDBCEE7-098C-4FE6-9E8E-D618C95E8834}"/>
              </a:ext>
            </a:extLst>
          </p:cNvPr>
          <p:cNvPicPr>
            <a:picLocks noGrp="1" noChangeAspect="1"/>
          </p:cNvPicPr>
          <p:nvPr>
            <p:ph idx="1"/>
          </p:nvPr>
        </p:nvPicPr>
        <p:blipFill>
          <a:blip r:embed="rId3" cstate="print"/>
          <a:stretch>
            <a:fillRect/>
          </a:stretch>
        </p:blipFill>
        <p:spPr>
          <a:xfrm>
            <a:off x="755576" y="1412776"/>
            <a:ext cx="7776864" cy="4743400"/>
          </a:xfrm>
          <a:prstGeom prst="rect">
            <a:avLst/>
          </a:prstGeom>
        </p:spPr>
      </p:pic>
      <p:sp>
        <p:nvSpPr>
          <p:cNvPr id="7"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26</a:t>
            </a:r>
            <a:endParaRPr lang="en-ZA" sz="1800" dirty="0">
              <a:latin typeface="+mj-lt"/>
            </a:endParaRPr>
          </a:p>
        </p:txBody>
      </p:sp>
    </p:spTree>
    <p:extLst>
      <p:ext uri="{BB962C8B-B14F-4D97-AF65-F5344CB8AC3E}">
        <p14:creationId xmlns:p14="http://schemas.microsoft.com/office/powerpoint/2010/main" xmlns="" val="868675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4250AD5-86F1-4154-8619-11A79C8DD5E3}"/>
              </a:ext>
            </a:extLst>
          </p:cNvPr>
          <p:cNvPicPr>
            <a:picLocks noChangeAspect="1"/>
          </p:cNvPicPr>
          <p:nvPr/>
        </p:nvPicPr>
        <p:blipFill>
          <a:blip r:embed="rId2" cstate="print"/>
          <a:stretch>
            <a:fillRect/>
          </a:stretch>
        </p:blipFill>
        <p:spPr>
          <a:xfrm>
            <a:off x="1249392" y="2947374"/>
            <a:ext cx="6645216" cy="963251"/>
          </a:xfrm>
          <a:prstGeom prst="rect">
            <a:avLst/>
          </a:prstGeom>
        </p:spPr>
      </p:pic>
      <p:sp>
        <p:nvSpPr>
          <p:cNvPr id="2" name="Title 1"/>
          <p:cNvSpPr>
            <a:spLocks noGrp="1"/>
          </p:cNvSpPr>
          <p:nvPr>
            <p:ph type="title"/>
          </p:nvPr>
        </p:nvSpPr>
        <p:spPr>
          <a:xfrm>
            <a:off x="457200" y="332656"/>
            <a:ext cx="8229600" cy="710952"/>
          </a:xfrm>
        </p:spPr>
        <p:txBody>
          <a:bodyPr/>
          <a:lstStyle/>
          <a:p>
            <a:r>
              <a:rPr lang="en-US" dirty="0"/>
              <a:t>Re-Development Phase</a:t>
            </a:r>
          </a:p>
        </p:txBody>
      </p:sp>
      <p:pic>
        <p:nvPicPr>
          <p:cNvPr id="8" name="Content Placeholder 7">
            <a:extLst>
              <a:ext uri="{FF2B5EF4-FFF2-40B4-BE49-F238E27FC236}">
                <a16:creationId xmlns:a16="http://schemas.microsoft.com/office/drawing/2014/main" xmlns="" id="{43F85E9D-BC35-4CC6-B781-D3426BAA281D}"/>
              </a:ext>
            </a:extLst>
          </p:cNvPr>
          <p:cNvPicPr>
            <a:picLocks noGrp="1" noChangeAspect="1"/>
          </p:cNvPicPr>
          <p:nvPr>
            <p:ph idx="1"/>
          </p:nvPr>
        </p:nvPicPr>
        <p:blipFill>
          <a:blip r:embed="rId3" cstate="print"/>
          <a:stretch>
            <a:fillRect/>
          </a:stretch>
        </p:blipFill>
        <p:spPr>
          <a:xfrm>
            <a:off x="457200" y="1268760"/>
            <a:ext cx="7499176" cy="4777171"/>
          </a:xfrm>
          <a:prstGeom prst="rect">
            <a:avLst/>
          </a:prstGeom>
        </p:spPr>
      </p:pic>
      <p:sp>
        <p:nvSpPr>
          <p:cNvPr id="7"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27</a:t>
            </a:r>
            <a:endParaRPr lang="en-ZA" sz="1800" dirty="0">
              <a:latin typeface="+mj-lt"/>
            </a:endParaRPr>
          </a:p>
        </p:txBody>
      </p:sp>
    </p:spTree>
    <p:extLst>
      <p:ext uri="{BB962C8B-B14F-4D97-AF65-F5344CB8AC3E}">
        <p14:creationId xmlns:p14="http://schemas.microsoft.com/office/powerpoint/2010/main" xmlns="" val="810665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077200" cy="4746849"/>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000" dirty="0"/>
              <a:t>ODI STADIUM</a:t>
            </a:r>
          </a:p>
        </p:txBody>
      </p:sp>
      <p:sp>
        <p:nvSpPr>
          <p:cNvPr id="5"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28</a:t>
            </a:r>
            <a:endParaRPr lang="en-ZA" sz="1800" dirty="0">
              <a:latin typeface="+mj-lt"/>
            </a:endParaRPr>
          </a:p>
        </p:txBody>
      </p:sp>
    </p:spTree>
    <p:extLst>
      <p:ext uri="{BB962C8B-B14F-4D97-AF65-F5344CB8AC3E}">
        <p14:creationId xmlns:p14="http://schemas.microsoft.com/office/powerpoint/2010/main" xmlns="" val="3079062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a:xfrm>
            <a:off x="443289" y="476672"/>
            <a:ext cx="8229600" cy="710952"/>
          </a:xfrm>
        </p:spPr>
        <p:txBody>
          <a:bodyPr/>
          <a:lstStyle/>
          <a:p>
            <a:pPr algn="ctr"/>
            <a:r>
              <a:rPr lang="en-US" dirty="0"/>
              <a:t>Background </a:t>
            </a:r>
            <a:endParaRPr lang="en-ZA" dirty="0"/>
          </a:p>
        </p:txBody>
      </p:sp>
      <p:sp>
        <p:nvSpPr>
          <p:cNvPr id="3" name="Content Placeholder 2">
            <a:extLst>
              <a:ext uri="{FF2B5EF4-FFF2-40B4-BE49-F238E27FC236}">
                <a16:creationId xmlns:a16="http://schemas.microsoft.com/office/drawing/2014/main" xmlns="" id="{9E5993A3-04D7-48CD-BDDC-C9A4A77EF150}"/>
              </a:ext>
            </a:extLst>
          </p:cNvPr>
          <p:cNvSpPr>
            <a:spLocks noGrp="1"/>
          </p:cNvSpPr>
          <p:nvPr>
            <p:ph idx="1"/>
          </p:nvPr>
        </p:nvSpPr>
        <p:spPr>
          <a:xfrm>
            <a:off x="457200" y="1412776"/>
            <a:ext cx="8077200" cy="4530825"/>
          </a:xfrm>
        </p:spPr>
        <p:txBody>
          <a:bodyPr>
            <a:noAutofit/>
          </a:bodyPr>
          <a:lstStyle/>
          <a:p>
            <a:pPr marL="0" indent="0" algn="just">
              <a:lnSpc>
                <a:spcPct val="150000"/>
              </a:lnSpc>
              <a:buNone/>
            </a:pPr>
            <a:r>
              <a:rPr lang="en-US" sz="2000" b="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This part of the presentation focuses on:</a:t>
            </a:r>
          </a:p>
          <a:p>
            <a:pPr algn="just">
              <a:lnSpc>
                <a:spcPct val="150000"/>
              </a:lnSpc>
            </a:pPr>
            <a:r>
              <a:rPr lang="en-US" sz="2000" b="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a:t>
            </a:r>
            <a:r>
              <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demolition of the existing multi-purpose Sport and </a:t>
            </a:r>
            <a:r>
              <a:rPr lang="en-US" sz="2000" b="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Recreation </a:t>
            </a:r>
            <a:r>
              <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Stadium </a:t>
            </a:r>
            <a:endParaRPr lang="en-US" sz="2000" b="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2000" b="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construction </a:t>
            </a:r>
            <a:r>
              <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of a new multi-purpose Sport facility that will comply </a:t>
            </a:r>
            <a:r>
              <a:rPr lang="en-US" sz="2000" b="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with</a:t>
            </a:r>
            <a:r>
              <a:rPr lang="en-US" sz="2000" b="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OHS-Act standards and requirements as set for facilities used for public gathering and recreation. </a:t>
            </a:r>
            <a:endParaRPr lang="en-US" sz="2000" b="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2000" b="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need for the new facility </a:t>
            </a:r>
            <a:r>
              <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to accommodate various sporting codes.    </a:t>
            </a:r>
          </a:p>
          <a:p>
            <a:pPr algn="just">
              <a:lnSpc>
                <a:spcPct val="150000"/>
              </a:lnSpc>
            </a:pPr>
            <a:endPar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50000"/>
              </a:lnSpc>
              <a:buNone/>
            </a:pPr>
            <a:r>
              <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endPar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29</a:t>
            </a:r>
            <a:endParaRPr lang="en-ZA" sz="1800" dirty="0">
              <a:latin typeface="+mj-lt"/>
            </a:endParaRPr>
          </a:p>
        </p:txBody>
      </p:sp>
    </p:spTree>
    <p:extLst>
      <p:ext uri="{BB962C8B-B14F-4D97-AF65-F5344CB8AC3E}">
        <p14:creationId xmlns:p14="http://schemas.microsoft.com/office/powerpoint/2010/main" xmlns="" val="2018951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9E65D2-595C-4D2B-8BF0-A8DD13C9000F}"/>
              </a:ext>
            </a:extLst>
          </p:cNvPr>
          <p:cNvSpPr>
            <a:spLocks noGrp="1"/>
          </p:cNvSpPr>
          <p:nvPr>
            <p:ph type="title"/>
          </p:nvPr>
        </p:nvSpPr>
        <p:spPr>
          <a:xfrm>
            <a:off x="494184" y="371691"/>
            <a:ext cx="8229600" cy="710952"/>
          </a:xfrm>
        </p:spPr>
        <p:txBody>
          <a:bodyPr>
            <a:normAutofit/>
          </a:bodyPr>
          <a:lstStyle/>
          <a:p>
            <a:pPr algn="ctr"/>
            <a:r>
              <a:rPr lang="en-US" dirty="0"/>
              <a:t>CONTENTS</a:t>
            </a:r>
            <a:endParaRPr lang="en-ZA" dirty="0"/>
          </a:p>
        </p:txBody>
      </p:sp>
      <p:sp>
        <p:nvSpPr>
          <p:cNvPr id="3" name="Content Placeholder 2">
            <a:extLst>
              <a:ext uri="{FF2B5EF4-FFF2-40B4-BE49-F238E27FC236}">
                <a16:creationId xmlns:a16="http://schemas.microsoft.com/office/drawing/2014/main" xmlns="" id="{0C731AD5-B2BB-411C-92E3-0F059EFB2DF0}"/>
              </a:ext>
            </a:extLst>
          </p:cNvPr>
          <p:cNvSpPr>
            <a:spLocks noGrp="1"/>
          </p:cNvSpPr>
          <p:nvPr>
            <p:ph idx="1"/>
          </p:nvPr>
        </p:nvSpPr>
        <p:spPr>
          <a:xfrm>
            <a:off x="683568" y="1600201"/>
            <a:ext cx="7850832" cy="4343400"/>
          </a:xfrm>
        </p:spPr>
        <p:txBody>
          <a:bodyPr>
            <a:normAutofit/>
          </a:bodyPr>
          <a:lstStyle/>
          <a:p>
            <a:r>
              <a:rPr lang="en-US" sz="3200" dirty="0">
                <a:solidFill>
                  <a:schemeClr val="tx1"/>
                </a:solidFill>
              </a:rPr>
              <a:t>Purpose </a:t>
            </a:r>
          </a:p>
          <a:p>
            <a:r>
              <a:rPr lang="en-US" sz="3200" dirty="0">
                <a:solidFill>
                  <a:schemeClr val="tx1"/>
                </a:solidFill>
              </a:rPr>
              <a:t>Update on projects</a:t>
            </a:r>
          </a:p>
          <a:p>
            <a:pPr lvl="1"/>
            <a:r>
              <a:rPr lang="en-US" sz="2800" dirty="0">
                <a:solidFill>
                  <a:schemeClr val="tx1"/>
                </a:solidFill>
              </a:rPr>
              <a:t>HM PITJE Stadium</a:t>
            </a:r>
          </a:p>
          <a:p>
            <a:pPr lvl="1"/>
            <a:r>
              <a:rPr lang="en-US" sz="2800" dirty="0">
                <a:solidFill>
                  <a:schemeClr val="tx1"/>
                </a:solidFill>
              </a:rPr>
              <a:t>ODI Stadium</a:t>
            </a:r>
          </a:p>
          <a:p>
            <a:pPr marL="514350" indent="-457200"/>
            <a:r>
              <a:rPr lang="en-US" sz="3200" dirty="0">
                <a:solidFill>
                  <a:schemeClr val="tx1"/>
                </a:solidFill>
              </a:rPr>
              <a:t>F</a:t>
            </a:r>
            <a:r>
              <a:rPr lang="en-US" sz="3200" dirty="0" smtClean="0">
                <a:solidFill>
                  <a:schemeClr val="tx1"/>
                </a:solidFill>
              </a:rPr>
              <a:t>unding requirements and options</a:t>
            </a:r>
            <a:endParaRPr lang="en-US" sz="3200" dirty="0">
              <a:solidFill>
                <a:schemeClr val="tx1"/>
              </a:solidFill>
            </a:endParaRPr>
          </a:p>
          <a:p>
            <a:pPr marL="514350" indent="-457200"/>
            <a:r>
              <a:rPr lang="en-US" sz="3200" dirty="0">
                <a:solidFill>
                  <a:schemeClr val="tx1"/>
                </a:solidFill>
              </a:rPr>
              <a:t>Other funding </a:t>
            </a:r>
            <a:r>
              <a:rPr lang="en-US" sz="3200" dirty="0" smtClean="0">
                <a:solidFill>
                  <a:schemeClr val="tx1"/>
                </a:solidFill>
              </a:rPr>
              <a:t>models</a:t>
            </a:r>
            <a:endParaRPr lang="en-US" sz="3200" dirty="0">
              <a:solidFill>
                <a:schemeClr val="tx1"/>
              </a:solidFill>
            </a:endParaRPr>
          </a:p>
        </p:txBody>
      </p:sp>
      <p:sp>
        <p:nvSpPr>
          <p:cNvPr id="4"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fld id="{C673AE1A-509D-40EA-904E-2DCDBC684208}" type="slidenum">
              <a:rPr lang="en-ZA" smtClean="0"/>
              <a:pPr algn="r"/>
              <a:t>3</a:t>
            </a:fld>
            <a:endParaRPr lang="en-ZA" dirty="0"/>
          </a:p>
        </p:txBody>
      </p:sp>
    </p:spTree>
    <p:extLst>
      <p:ext uri="{BB962C8B-B14F-4D97-AF65-F5344CB8AC3E}">
        <p14:creationId xmlns:p14="http://schemas.microsoft.com/office/powerpoint/2010/main" xmlns="" val="25729473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a:xfrm>
            <a:off x="471317" y="404664"/>
            <a:ext cx="8229600" cy="710952"/>
          </a:xfrm>
        </p:spPr>
        <p:txBody>
          <a:bodyPr/>
          <a:lstStyle/>
          <a:p>
            <a:pPr algn="ctr"/>
            <a:r>
              <a:rPr lang="en-US" dirty="0"/>
              <a:t>Background </a:t>
            </a:r>
            <a:endParaRPr lang="en-ZA" dirty="0"/>
          </a:p>
        </p:txBody>
      </p:sp>
      <p:sp>
        <p:nvSpPr>
          <p:cNvPr id="3" name="Content Placeholder 2">
            <a:extLst>
              <a:ext uri="{FF2B5EF4-FFF2-40B4-BE49-F238E27FC236}">
                <a16:creationId xmlns:a16="http://schemas.microsoft.com/office/drawing/2014/main" xmlns="" id="{9E5993A3-04D7-48CD-BDDC-C9A4A77EF150}"/>
              </a:ext>
            </a:extLst>
          </p:cNvPr>
          <p:cNvSpPr>
            <a:spLocks noGrp="1"/>
          </p:cNvSpPr>
          <p:nvPr>
            <p:ph idx="1"/>
          </p:nvPr>
        </p:nvSpPr>
        <p:spPr>
          <a:xfrm>
            <a:off x="457200" y="1268760"/>
            <a:ext cx="8147248" cy="4680520"/>
          </a:xfrm>
        </p:spPr>
        <p:txBody>
          <a:bodyPr>
            <a:normAutofit lnSpcReduction="10000"/>
          </a:bodyPr>
          <a:lstStyle/>
          <a:p>
            <a:pPr algn="just">
              <a:lnSpc>
                <a:spcPct val="170000"/>
              </a:lnSpc>
            </a:pPr>
            <a:r>
              <a:rPr lang="en-US" b="0" dirty="0">
                <a:solidFill>
                  <a:schemeClr val="tx1"/>
                </a:solidFill>
                <a:latin typeface="Arial" panose="020B0604020202020204" pitchFamily="34" charset="0"/>
                <a:cs typeface="Arial" panose="020B0604020202020204" pitchFamily="34" charset="0"/>
              </a:rPr>
              <a:t>The stadium consists of a un-covered grand stand, </a:t>
            </a:r>
            <a:r>
              <a:rPr lang="en-US" b="0" dirty="0" smtClean="0">
                <a:solidFill>
                  <a:schemeClr val="tx1"/>
                </a:solidFill>
                <a:latin typeface="Arial" panose="020B0604020202020204" pitchFamily="34" charset="0"/>
                <a:cs typeface="Arial" panose="020B0604020202020204" pitchFamily="34" charset="0"/>
              </a:rPr>
              <a:t>secondary 4 rectangular and </a:t>
            </a:r>
            <a:r>
              <a:rPr lang="en-US" b="0" dirty="0">
                <a:solidFill>
                  <a:schemeClr val="tx1"/>
                </a:solidFill>
                <a:latin typeface="Arial" panose="020B0604020202020204" pitchFamily="34" charset="0"/>
                <a:cs typeface="Arial" panose="020B0604020202020204" pitchFamily="34" charset="0"/>
              </a:rPr>
              <a:t>2 small triangular </a:t>
            </a:r>
            <a:r>
              <a:rPr lang="en-US" b="0" dirty="0" smtClean="0">
                <a:solidFill>
                  <a:schemeClr val="tx1"/>
                </a:solidFill>
                <a:latin typeface="Arial" panose="020B0604020202020204" pitchFamily="34" charset="0"/>
                <a:cs typeface="Arial" panose="020B0604020202020204" pitchFamily="34" charset="0"/>
              </a:rPr>
              <a:t>stands, </a:t>
            </a:r>
            <a:r>
              <a:rPr lang="en-US" b="0" dirty="0">
                <a:solidFill>
                  <a:schemeClr val="tx1"/>
                </a:solidFill>
                <a:latin typeface="Arial" panose="020B0604020202020204" pitchFamily="34" charset="0"/>
                <a:cs typeface="Arial" panose="020B0604020202020204" pitchFamily="34" charset="0"/>
              </a:rPr>
              <a:t>and 20 floating stands, giving the stadium a seating capacity of approximately 50,000 seats. </a:t>
            </a:r>
            <a:endParaRPr lang="en-US" b="0" dirty="0" smtClean="0">
              <a:solidFill>
                <a:schemeClr val="tx1"/>
              </a:solidFill>
              <a:latin typeface="Arial" panose="020B0604020202020204" pitchFamily="34" charset="0"/>
              <a:cs typeface="Arial" panose="020B0604020202020204" pitchFamily="34" charset="0"/>
            </a:endParaRPr>
          </a:p>
          <a:p>
            <a:pPr algn="just">
              <a:lnSpc>
                <a:spcPct val="170000"/>
              </a:lnSpc>
            </a:pPr>
            <a:endParaRPr lang="en-US" b="0" dirty="0">
              <a:solidFill>
                <a:schemeClr val="tx1"/>
              </a:solidFill>
              <a:latin typeface="Arial" panose="020B0604020202020204" pitchFamily="34" charset="0"/>
              <a:cs typeface="Arial" panose="020B0604020202020204" pitchFamily="34" charset="0"/>
            </a:endParaRPr>
          </a:p>
          <a:p>
            <a:pPr algn="just">
              <a:lnSpc>
                <a:spcPct val="170000"/>
              </a:lnSpc>
            </a:pPr>
            <a:r>
              <a:rPr lang="en-US" b="0" dirty="0">
                <a:solidFill>
                  <a:schemeClr val="tx1"/>
                </a:solidFill>
                <a:latin typeface="Arial" panose="020B0604020202020204" pitchFamily="34" charset="0"/>
                <a:cs typeface="Arial" panose="020B0604020202020204" pitchFamily="34" charset="0"/>
              </a:rPr>
              <a:t>The stadium includes a main soccer field, tartan athletics track, tartan </a:t>
            </a:r>
            <a:r>
              <a:rPr lang="en-US" b="0" dirty="0" smtClean="0">
                <a:solidFill>
                  <a:schemeClr val="tx1"/>
                </a:solidFill>
                <a:latin typeface="Arial" panose="020B0604020202020204" pitchFamily="34" charset="0"/>
                <a:cs typeface="Arial" panose="020B0604020202020204" pitchFamily="34" charset="0"/>
              </a:rPr>
              <a:t>field events, </a:t>
            </a:r>
            <a:r>
              <a:rPr lang="en-US" b="0" dirty="0">
                <a:solidFill>
                  <a:schemeClr val="tx1"/>
                </a:solidFill>
                <a:latin typeface="Arial" panose="020B0604020202020204" pitchFamily="34" charset="0"/>
                <a:cs typeface="Arial" panose="020B0604020202020204" pitchFamily="34" charset="0"/>
              </a:rPr>
              <a:t>2 change rooms, 4 sets of male/female ablutions, 4 kiosks, VIP lounge and seating, security room, </a:t>
            </a:r>
            <a:r>
              <a:rPr lang="en-US" b="0" dirty="0" smtClean="0">
                <a:solidFill>
                  <a:schemeClr val="tx1"/>
                </a:solidFill>
                <a:latin typeface="Arial" panose="020B0604020202020204" pitchFamily="34" charset="0"/>
                <a:cs typeface="Arial" panose="020B0604020202020204" pitchFamily="34" charset="0"/>
              </a:rPr>
              <a:t>referees </a:t>
            </a:r>
            <a:r>
              <a:rPr lang="en-US" b="0" dirty="0">
                <a:solidFill>
                  <a:schemeClr val="tx1"/>
                </a:solidFill>
                <a:latin typeface="Arial" panose="020B0604020202020204" pitchFamily="34" charset="0"/>
                <a:cs typeface="Arial" panose="020B0604020202020204" pitchFamily="34" charset="0"/>
              </a:rPr>
              <a:t>room, press room, control room, admin offices, generator room, stores, several indoor sporting areas, 4 high mast and 4 ticketing offices. </a:t>
            </a:r>
            <a:endParaRPr lang="en-US" b="0" dirty="0" smtClean="0">
              <a:solidFill>
                <a:schemeClr val="tx1"/>
              </a:solidFill>
              <a:latin typeface="Arial" panose="020B0604020202020204" pitchFamily="34" charset="0"/>
              <a:cs typeface="Arial" panose="020B0604020202020204" pitchFamily="34" charset="0"/>
            </a:endParaRPr>
          </a:p>
          <a:p>
            <a:pPr marL="0" indent="0" algn="just">
              <a:lnSpc>
                <a:spcPct val="170000"/>
              </a:lnSpc>
              <a:buNone/>
            </a:pPr>
            <a:endParaRPr lang="en-US" b="0" dirty="0">
              <a:solidFill>
                <a:schemeClr val="tx1"/>
              </a:solidFill>
              <a:latin typeface="Arial" panose="020B0604020202020204" pitchFamily="34" charset="0"/>
              <a:cs typeface="Arial" panose="020B0604020202020204" pitchFamily="34" charset="0"/>
            </a:endParaRPr>
          </a:p>
          <a:p>
            <a:pPr algn="just">
              <a:lnSpc>
                <a:spcPct val="170000"/>
              </a:lnSpc>
            </a:pPr>
            <a:r>
              <a:rPr lang="en-US" b="0" dirty="0">
                <a:solidFill>
                  <a:schemeClr val="tx1"/>
                </a:solidFill>
                <a:latin typeface="Arial" panose="020B0604020202020204" pitchFamily="34" charset="0"/>
                <a:cs typeface="Arial" panose="020B0604020202020204" pitchFamily="34" charset="0"/>
              </a:rPr>
              <a:t>Other facilities outside the stadium include combi-courts for tennis, basket ball, volley ball and 2 informal soccer training grounds. </a:t>
            </a:r>
          </a:p>
          <a:p>
            <a:pPr algn="just">
              <a:lnSpc>
                <a:spcPct val="150000"/>
              </a:lnSpc>
            </a:pPr>
            <a:endParaRPr lang="en-ZA" sz="400" b="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30</a:t>
            </a:r>
            <a:endParaRPr lang="en-ZA" sz="1800" dirty="0">
              <a:latin typeface="+mj-lt"/>
            </a:endParaRPr>
          </a:p>
        </p:txBody>
      </p:sp>
    </p:spTree>
    <p:extLst>
      <p:ext uri="{BB962C8B-B14F-4D97-AF65-F5344CB8AC3E}">
        <p14:creationId xmlns:p14="http://schemas.microsoft.com/office/powerpoint/2010/main" xmlns="" val="1526479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p:txBody>
          <a:bodyPr/>
          <a:lstStyle/>
          <a:p>
            <a:r>
              <a:rPr lang="en-US" dirty="0"/>
              <a:t> </a:t>
            </a:r>
            <a:endParaRPr lang="en-ZA" dirty="0"/>
          </a:p>
        </p:txBody>
      </p:sp>
      <p:sp>
        <p:nvSpPr>
          <p:cNvPr id="3" name="Content Placeholder 2">
            <a:extLst>
              <a:ext uri="{FF2B5EF4-FFF2-40B4-BE49-F238E27FC236}">
                <a16:creationId xmlns:a16="http://schemas.microsoft.com/office/drawing/2014/main" xmlns="" id="{9E5993A3-04D7-48CD-BDDC-C9A4A77EF150}"/>
              </a:ext>
            </a:extLst>
          </p:cNvPr>
          <p:cNvSpPr>
            <a:spLocks noGrp="1"/>
          </p:cNvSpPr>
          <p:nvPr>
            <p:ph idx="1"/>
          </p:nvPr>
        </p:nvSpPr>
        <p:spPr>
          <a:xfrm>
            <a:off x="457200" y="1268760"/>
            <a:ext cx="8077200" cy="4648302"/>
          </a:xfrm>
        </p:spPr>
        <p:txBody>
          <a:bodyPr>
            <a:noAutofit/>
          </a:bodyPr>
          <a:lstStyle/>
          <a:p>
            <a:pPr marL="0" indent="0" algn="just">
              <a:lnSpc>
                <a:spcPct val="150000"/>
              </a:lnSpc>
              <a:buNone/>
            </a:pPr>
            <a:r>
              <a:rPr lang="en-US"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Setting the context</a:t>
            </a:r>
            <a:r>
              <a:rPr lang="en-US" sz="24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stadium was transferred to Gauteng Province at the beginning of 2008 and later transferred to the City of Tshwane. The latter had to accept an asset which was an immediate liability. </a:t>
            </a:r>
          </a:p>
          <a:p>
            <a:pPr algn="just">
              <a:lnSpc>
                <a:spcPct val="150000"/>
              </a:lnSpc>
            </a:pPr>
            <a:r>
              <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layout of the facility is not compliant to FIFA specifications and can therefore not be used for matches. </a:t>
            </a:r>
          </a:p>
          <a:p>
            <a:pPr algn="just">
              <a:lnSpc>
                <a:spcPct val="150000"/>
              </a:lnSpc>
            </a:pPr>
            <a:r>
              <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Specific design shortfalls and lack of maintenance over several years. </a:t>
            </a:r>
          </a:p>
          <a:p>
            <a:pPr algn="just">
              <a:lnSpc>
                <a:spcPct val="150000"/>
              </a:lnSpc>
            </a:pPr>
            <a:r>
              <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option to demolishing the stadium is based on the assessment of the structural integrity of the stadium and the </a:t>
            </a:r>
            <a:r>
              <a:rPr lang="en-US" sz="1800" b="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inter-dependence to </a:t>
            </a:r>
            <a:r>
              <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surrounding areas of development to compliment the existence of the stadium. </a:t>
            </a:r>
            <a:endParaRPr lang="en-ZA" sz="1800" b="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B14232C5-7B79-49D6-ADE7-FA3DEDEFC47C}"/>
              </a:ext>
            </a:extLst>
          </p:cNvPr>
          <p:cNvSpPr/>
          <p:nvPr/>
        </p:nvSpPr>
        <p:spPr>
          <a:xfrm>
            <a:off x="539552" y="355709"/>
            <a:ext cx="7632848" cy="646331"/>
          </a:xfrm>
          <a:prstGeom prst="rect">
            <a:avLst/>
          </a:prstGeom>
        </p:spPr>
        <p:txBody>
          <a:bodyPr wrap="square">
            <a:spAutoFit/>
          </a:bodyPr>
          <a:lstStyle/>
          <a:p>
            <a:pPr algn="ctr">
              <a:spcBef>
                <a:spcPct val="0"/>
              </a:spcBef>
            </a:pPr>
            <a:r>
              <a:rPr lang="en-US" sz="3600" b="1" dirty="0">
                <a:solidFill>
                  <a:srgbClr val="F5981B"/>
                </a:solidFill>
                <a:latin typeface="Arial"/>
                <a:ea typeface="+mj-ea"/>
                <a:cs typeface="Arial"/>
              </a:rPr>
              <a:t>Background</a:t>
            </a:r>
          </a:p>
        </p:txBody>
      </p:sp>
      <p:sp>
        <p:nvSpPr>
          <p:cNvPr id="5"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31</a:t>
            </a:r>
            <a:endParaRPr lang="en-ZA" sz="1800" dirty="0">
              <a:latin typeface="+mj-lt"/>
            </a:endParaRPr>
          </a:p>
        </p:txBody>
      </p:sp>
    </p:spTree>
    <p:extLst>
      <p:ext uri="{BB962C8B-B14F-4D97-AF65-F5344CB8AC3E}">
        <p14:creationId xmlns:p14="http://schemas.microsoft.com/office/powerpoint/2010/main" xmlns="" val="833874423"/>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a:xfrm>
            <a:off x="480293" y="404664"/>
            <a:ext cx="8229600" cy="710952"/>
          </a:xfrm>
        </p:spPr>
        <p:txBody>
          <a:bodyPr/>
          <a:lstStyle/>
          <a:p>
            <a:pPr algn="ctr"/>
            <a:r>
              <a:rPr lang="en-US" dirty="0"/>
              <a:t> Background</a:t>
            </a:r>
            <a:endParaRPr lang="en-ZA" dirty="0"/>
          </a:p>
        </p:txBody>
      </p:sp>
      <p:sp>
        <p:nvSpPr>
          <p:cNvPr id="3" name="Content Placeholder 2">
            <a:extLst>
              <a:ext uri="{FF2B5EF4-FFF2-40B4-BE49-F238E27FC236}">
                <a16:creationId xmlns:a16="http://schemas.microsoft.com/office/drawing/2014/main" xmlns="" id="{9E5993A3-04D7-48CD-BDDC-C9A4A77EF150}"/>
              </a:ext>
            </a:extLst>
          </p:cNvPr>
          <p:cNvSpPr>
            <a:spLocks noGrp="1"/>
          </p:cNvSpPr>
          <p:nvPr>
            <p:ph idx="1"/>
          </p:nvPr>
        </p:nvSpPr>
        <p:spPr>
          <a:xfrm>
            <a:off x="457200" y="1412776"/>
            <a:ext cx="8077200" cy="4530825"/>
          </a:xfrm>
        </p:spPr>
        <p:txBody>
          <a:bodyPr>
            <a:normAutofit/>
          </a:bodyPr>
          <a:lstStyle/>
          <a:p>
            <a:pPr marL="0" indent="0" algn="just">
              <a:lnSpc>
                <a:spcPct val="150000"/>
              </a:lnSpc>
              <a:buNone/>
              <a:defRPr/>
            </a:pPr>
            <a:r>
              <a:rPr lang="en-ZA" sz="2400" dirty="0">
                <a:solidFill>
                  <a:schemeClr val="tx1"/>
                </a:solidFill>
                <a:latin typeface="Arial" panose="020B0604020202020204" pitchFamily="34" charset="0"/>
                <a:cs typeface="Arial" panose="020B0604020202020204" pitchFamily="34" charset="0"/>
              </a:rPr>
              <a:t>Statuary </a:t>
            </a:r>
            <a:r>
              <a:rPr lang="en-ZA" sz="2400" dirty="0" smtClean="0">
                <a:solidFill>
                  <a:schemeClr val="tx1"/>
                </a:solidFill>
                <a:latin typeface="Arial" panose="020B0604020202020204" pitchFamily="34" charset="0"/>
                <a:cs typeface="Arial" panose="020B0604020202020204" pitchFamily="34" charset="0"/>
              </a:rPr>
              <a:t>considerations</a:t>
            </a:r>
            <a:endParaRPr lang="en-ZA" sz="2400" dirty="0">
              <a:solidFill>
                <a:schemeClr val="tx1"/>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7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R="0" lvl="0" algn="just" fontAlgn="auto">
              <a:lnSpc>
                <a:spcPct val="150000"/>
              </a:lnSpc>
              <a:spcAft>
                <a:spcPts val="0"/>
              </a:spcAft>
              <a:buClrTx/>
              <a:buSzTx/>
              <a:tabLst/>
              <a:defRPr/>
            </a:pPr>
            <a:r>
              <a:rPr lang="en-ZA" sz="1800" b="0" dirty="0">
                <a:solidFill>
                  <a:schemeClr val="tx1"/>
                </a:solidFill>
                <a:latin typeface="Arial" panose="020B0604020202020204" pitchFamily="34" charset="0"/>
                <a:cs typeface="Arial" panose="020B0604020202020204" pitchFamily="34" charset="0"/>
              </a:rPr>
              <a:t>Occupational Health and Safety Act 1993 (OHSACT)</a:t>
            </a:r>
          </a:p>
          <a:p>
            <a:pPr marR="0" lvl="0" algn="just" fontAlgn="auto">
              <a:lnSpc>
                <a:spcPct val="150000"/>
              </a:lnSpc>
              <a:spcAft>
                <a:spcPts val="0"/>
              </a:spcAft>
              <a:buClrTx/>
              <a:buSzTx/>
              <a:tabLst/>
              <a:defRPr/>
            </a:pPr>
            <a:r>
              <a:rPr lang="en-ZA" sz="1800" b="0" dirty="0">
                <a:solidFill>
                  <a:schemeClr val="tx1"/>
                </a:solidFill>
                <a:latin typeface="Arial" panose="020B0604020202020204" pitchFamily="34" charset="0"/>
                <a:cs typeface="Arial" panose="020B0604020202020204" pitchFamily="34" charset="0"/>
              </a:rPr>
              <a:t>National Building Regulations and Building Standards Act (Act 103 of 1974)</a:t>
            </a:r>
          </a:p>
          <a:p>
            <a:pPr marR="0" lvl="0" algn="just" fontAlgn="auto">
              <a:lnSpc>
                <a:spcPct val="150000"/>
              </a:lnSpc>
              <a:spcAft>
                <a:spcPts val="0"/>
              </a:spcAft>
              <a:buClrTx/>
              <a:buSzTx/>
              <a:tabLst/>
              <a:defRPr/>
            </a:pPr>
            <a:r>
              <a:rPr lang="en-ZA" sz="1800" b="0" dirty="0">
                <a:solidFill>
                  <a:schemeClr val="tx1"/>
                </a:solidFill>
                <a:latin typeface="Arial" panose="020B0604020202020204" pitchFamily="34" charset="0"/>
                <a:cs typeface="Arial" panose="020B0604020202020204" pitchFamily="34" charset="0"/>
              </a:rPr>
              <a:t>Disaster Management Act No. 57 of 2002</a:t>
            </a:r>
          </a:p>
          <a:p>
            <a:pPr marR="0" lvl="0" algn="just" fontAlgn="auto">
              <a:lnSpc>
                <a:spcPct val="150000"/>
              </a:lnSpc>
              <a:spcAft>
                <a:spcPts val="0"/>
              </a:spcAft>
              <a:buClrTx/>
              <a:buSzTx/>
              <a:tabLst/>
              <a:defRPr/>
            </a:pPr>
            <a:r>
              <a:rPr lang="en-ZA" sz="1800" b="0" dirty="0">
                <a:solidFill>
                  <a:schemeClr val="tx1"/>
                </a:solidFill>
                <a:latin typeface="Arial" panose="020B0604020202020204" pitchFamily="34" charset="0"/>
                <a:cs typeface="Arial" panose="020B0604020202020204" pitchFamily="34" charset="0"/>
              </a:rPr>
              <a:t>SABS 0400 – National Building Regulations</a:t>
            </a:r>
          </a:p>
          <a:p>
            <a:pPr marR="0" lvl="0" algn="just" fontAlgn="auto">
              <a:lnSpc>
                <a:spcPct val="150000"/>
              </a:lnSpc>
              <a:spcAft>
                <a:spcPts val="0"/>
              </a:spcAft>
              <a:buClrTx/>
              <a:buSzTx/>
              <a:tabLst/>
              <a:defRPr/>
            </a:pPr>
            <a:r>
              <a:rPr lang="en-ZA" sz="1800" b="0" dirty="0">
                <a:solidFill>
                  <a:schemeClr val="tx1"/>
                </a:solidFill>
                <a:latin typeface="Arial" panose="020B0604020202020204" pitchFamily="34" charset="0"/>
                <a:cs typeface="Arial" panose="020B0604020202020204" pitchFamily="34" charset="0"/>
              </a:rPr>
              <a:t>Municipal Fire Regulations</a:t>
            </a:r>
          </a:p>
          <a:p>
            <a:pPr marL="0" indent="0" algn="just">
              <a:lnSpc>
                <a:spcPct val="150000"/>
              </a:lnSpc>
              <a:buNone/>
            </a:pPr>
            <a:endPar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a:latin typeface="+mj-lt"/>
              </a:rPr>
              <a:t>3</a:t>
            </a:r>
            <a:r>
              <a:rPr lang="en-ZA" sz="1800" dirty="0" smtClean="0">
                <a:latin typeface="+mj-lt"/>
              </a:rPr>
              <a:t>2</a:t>
            </a:r>
            <a:endParaRPr lang="en-ZA" sz="1800" dirty="0">
              <a:latin typeface="+mj-lt"/>
            </a:endParaRPr>
          </a:p>
        </p:txBody>
      </p:sp>
    </p:spTree>
    <p:extLst>
      <p:ext uri="{BB962C8B-B14F-4D97-AF65-F5344CB8AC3E}">
        <p14:creationId xmlns:p14="http://schemas.microsoft.com/office/powerpoint/2010/main" xmlns="" val="1604926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a:xfrm>
            <a:off x="457200" y="717848"/>
            <a:ext cx="8229600" cy="710952"/>
          </a:xfrm>
        </p:spPr>
        <p:txBody>
          <a:bodyPr/>
          <a:lstStyle/>
          <a:p>
            <a:r>
              <a:rPr lang="en-US" dirty="0"/>
              <a:t> Project Description</a:t>
            </a:r>
            <a:endParaRPr lang="en-ZA" dirty="0"/>
          </a:p>
        </p:txBody>
      </p:sp>
      <p:sp>
        <p:nvSpPr>
          <p:cNvPr id="3" name="Content Placeholder 2">
            <a:extLst>
              <a:ext uri="{FF2B5EF4-FFF2-40B4-BE49-F238E27FC236}">
                <a16:creationId xmlns:a16="http://schemas.microsoft.com/office/drawing/2014/main" xmlns="" id="{9E5993A3-04D7-48CD-BDDC-C9A4A77EF150}"/>
              </a:ext>
            </a:extLst>
          </p:cNvPr>
          <p:cNvSpPr>
            <a:spLocks noGrp="1"/>
          </p:cNvSpPr>
          <p:nvPr>
            <p:ph idx="1"/>
          </p:nvPr>
        </p:nvSpPr>
        <p:spPr>
          <a:xfrm>
            <a:off x="457200" y="1412776"/>
            <a:ext cx="8077200" cy="4530825"/>
          </a:xfrm>
        </p:spPr>
        <p:txBody>
          <a:bodyPr>
            <a:normAutofit/>
          </a:bodyPr>
          <a:lstStyle/>
          <a:p>
            <a:pPr marL="0" indent="0" algn="just">
              <a:lnSpc>
                <a:spcPct val="150000"/>
              </a:lnSpc>
              <a:buNone/>
            </a:pPr>
            <a:endParaRPr lang="en-ZA" sz="2000" b="0" dirty="0">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xmlns="" id="{2F023453-4E72-47E0-BB5A-B9B18214B280}"/>
              </a:ext>
            </a:extLst>
          </p:cNvPr>
          <p:cNvPicPr>
            <a:picLocks noChangeAspect="1"/>
          </p:cNvPicPr>
          <p:nvPr/>
        </p:nvPicPr>
        <p:blipFill>
          <a:blip r:embed="rId2" cstate="print"/>
          <a:stretch>
            <a:fillRect/>
          </a:stretch>
        </p:blipFill>
        <p:spPr>
          <a:xfrm>
            <a:off x="375448" y="1385190"/>
            <a:ext cx="8393104" cy="4514801"/>
          </a:xfrm>
          <a:prstGeom prst="rect">
            <a:avLst/>
          </a:prstGeom>
        </p:spPr>
      </p:pic>
      <p:sp>
        <p:nvSpPr>
          <p:cNvPr id="5"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33</a:t>
            </a:r>
            <a:endParaRPr lang="en-ZA" sz="1800" dirty="0">
              <a:latin typeface="+mj-lt"/>
            </a:endParaRPr>
          </a:p>
        </p:txBody>
      </p:sp>
    </p:spTree>
    <p:extLst>
      <p:ext uri="{BB962C8B-B14F-4D97-AF65-F5344CB8AC3E}">
        <p14:creationId xmlns:p14="http://schemas.microsoft.com/office/powerpoint/2010/main" xmlns="" val="1473332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a:xfrm>
            <a:off x="395536" y="615513"/>
            <a:ext cx="8229600" cy="710952"/>
          </a:xfrm>
        </p:spPr>
        <p:txBody>
          <a:bodyPr/>
          <a:lstStyle/>
          <a:p>
            <a:r>
              <a:rPr lang="en-US" dirty="0"/>
              <a:t> Project Description</a:t>
            </a:r>
            <a:endParaRPr lang="en-ZA" dirty="0"/>
          </a:p>
        </p:txBody>
      </p:sp>
      <p:pic>
        <p:nvPicPr>
          <p:cNvPr id="5" name="Content Placeholder 4">
            <a:extLst>
              <a:ext uri="{FF2B5EF4-FFF2-40B4-BE49-F238E27FC236}">
                <a16:creationId xmlns:a16="http://schemas.microsoft.com/office/drawing/2014/main" xmlns="" id="{9FBE630E-3B24-431A-9CA6-5C80E1CDEEF7}"/>
              </a:ext>
            </a:extLst>
          </p:cNvPr>
          <p:cNvPicPr>
            <a:picLocks noGrp="1" noChangeAspect="1"/>
          </p:cNvPicPr>
          <p:nvPr>
            <p:ph idx="1"/>
          </p:nvPr>
        </p:nvPicPr>
        <p:blipFill>
          <a:blip r:embed="rId2" cstate="print"/>
          <a:stretch>
            <a:fillRect/>
          </a:stretch>
        </p:blipFill>
        <p:spPr>
          <a:xfrm>
            <a:off x="611560" y="1326465"/>
            <a:ext cx="7632848" cy="4709633"/>
          </a:xfrm>
          <a:prstGeom prst="rect">
            <a:avLst/>
          </a:prstGeom>
        </p:spPr>
      </p:pic>
      <p:sp>
        <p:nvSpPr>
          <p:cNvPr id="4"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34</a:t>
            </a:r>
            <a:endParaRPr lang="en-ZA" sz="1800" dirty="0">
              <a:latin typeface="+mj-lt"/>
            </a:endParaRPr>
          </a:p>
        </p:txBody>
      </p:sp>
    </p:spTree>
    <p:extLst>
      <p:ext uri="{BB962C8B-B14F-4D97-AF65-F5344CB8AC3E}">
        <p14:creationId xmlns:p14="http://schemas.microsoft.com/office/powerpoint/2010/main" xmlns="" val="3231359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a:xfrm>
            <a:off x="395536" y="116632"/>
            <a:ext cx="8229600" cy="648072"/>
          </a:xfrm>
        </p:spPr>
        <p:txBody>
          <a:bodyPr/>
          <a:lstStyle/>
          <a:p>
            <a:pPr algn="ctr"/>
            <a:r>
              <a:rPr lang="en-ZA" sz="3600" dirty="0">
                <a:solidFill>
                  <a:srgbClr val="92D050"/>
                </a:solidFill>
                <a:latin typeface="Arial Black" pitchFamily="34" charset="0"/>
              </a:rPr>
              <a:t> </a:t>
            </a:r>
            <a:r>
              <a:rPr lang="en-ZA" dirty="0"/>
              <a:t>Community </a:t>
            </a:r>
            <a:r>
              <a:rPr lang="en-ZA" dirty="0" smtClean="0"/>
              <a:t>Consultation</a:t>
            </a:r>
            <a:endParaRPr lang="en-ZA" dirty="0"/>
          </a:p>
        </p:txBody>
      </p:sp>
      <p:sp>
        <p:nvSpPr>
          <p:cNvPr id="4" name="Content Placeholder 3">
            <a:extLst>
              <a:ext uri="{FF2B5EF4-FFF2-40B4-BE49-F238E27FC236}">
                <a16:creationId xmlns:a16="http://schemas.microsoft.com/office/drawing/2014/main" xmlns="" id="{7C8B0BBE-76AA-42D1-9DB5-1C89EE73134D}"/>
              </a:ext>
            </a:extLst>
          </p:cNvPr>
          <p:cNvSpPr>
            <a:spLocks noGrp="1"/>
          </p:cNvSpPr>
          <p:nvPr>
            <p:ph idx="1"/>
          </p:nvPr>
        </p:nvSpPr>
        <p:spPr>
          <a:xfrm>
            <a:off x="323528" y="1052736"/>
            <a:ext cx="8640960" cy="4824536"/>
          </a:xfrm>
        </p:spPr>
        <p:txBody>
          <a:bodyPr>
            <a:noAutofit/>
          </a:bodyPr>
          <a:lstStyle/>
          <a:p>
            <a:pPr algn="just"/>
            <a:r>
              <a:rPr lang="en-ZA" b="0" dirty="0">
                <a:solidFill>
                  <a:schemeClr val="tx1"/>
                </a:solidFill>
                <a:latin typeface="Arial" panose="020B0604020202020204" pitchFamily="34" charset="0"/>
                <a:cs typeface="Arial" panose="020B0604020202020204" pitchFamily="34" charset="0"/>
              </a:rPr>
              <a:t>It was recommended that a public participation process be undertaken regarding the main stadium. Consequently, </a:t>
            </a:r>
            <a:r>
              <a:rPr lang="en-ZA" b="0" dirty="0" smtClean="0">
                <a:solidFill>
                  <a:schemeClr val="tx1"/>
                </a:solidFill>
                <a:latin typeface="Arial" panose="020B0604020202020204" pitchFamily="34" charset="0"/>
                <a:cs typeface="Arial" panose="020B0604020202020204" pitchFamily="34" charset="0"/>
              </a:rPr>
              <a:t>a public </a:t>
            </a:r>
            <a:r>
              <a:rPr lang="en-ZA" b="0" dirty="0">
                <a:solidFill>
                  <a:schemeClr val="tx1"/>
                </a:solidFill>
                <a:latin typeface="Arial" panose="020B0604020202020204" pitchFamily="34" charset="0"/>
                <a:cs typeface="Arial" panose="020B0604020202020204" pitchFamily="34" charset="0"/>
              </a:rPr>
              <a:t>participation meeting took place </a:t>
            </a:r>
            <a:r>
              <a:rPr lang="en-ZA" b="0" dirty="0" smtClean="0">
                <a:solidFill>
                  <a:schemeClr val="tx1"/>
                </a:solidFill>
                <a:latin typeface="Arial" panose="020B0604020202020204" pitchFamily="34" charset="0"/>
                <a:cs typeface="Arial" panose="020B0604020202020204" pitchFamily="34" charset="0"/>
              </a:rPr>
              <a:t>on </a:t>
            </a:r>
            <a:r>
              <a:rPr lang="en-ZA" b="0" dirty="0">
                <a:solidFill>
                  <a:schemeClr val="tx1"/>
                </a:solidFill>
                <a:latin typeface="Arial" panose="020B0604020202020204" pitchFamily="34" charset="0"/>
                <a:cs typeface="Arial" panose="020B0604020202020204" pitchFamily="34" charset="0"/>
              </a:rPr>
              <a:t>7 September 2013. </a:t>
            </a:r>
            <a:endParaRPr lang="en-ZA" b="0" dirty="0" smtClean="0">
              <a:solidFill>
                <a:schemeClr val="tx1"/>
              </a:solidFill>
              <a:latin typeface="Arial" panose="020B0604020202020204" pitchFamily="34" charset="0"/>
              <a:cs typeface="Arial" panose="020B0604020202020204" pitchFamily="34" charset="0"/>
            </a:endParaRPr>
          </a:p>
          <a:p>
            <a:pPr marL="0" indent="0" algn="just">
              <a:buNone/>
            </a:pPr>
            <a:endParaRPr lang="en-ZA" b="0" dirty="0">
              <a:solidFill>
                <a:schemeClr val="tx1"/>
              </a:solidFill>
              <a:latin typeface="Arial" panose="020B0604020202020204" pitchFamily="34" charset="0"/>
              <a:cs typeface="Arial" panose="020B0604020202020204" pitchFamily="34" charset="0"/>
            </a:endParaRPr>
          </a:p>
          <a:p>
            <a:pPr algn="just"/>
            <a:r>
              <a:rPr lang="en-ZA" b="0" dirty="0">
                <a:solidFill>
                  <a:schemeClr val="tx1"/>
                </a:solidFill>
                <a:latin typeface="Arial" panose="020B0604020202020204" pitchFamily="34" charset="0"/>
                <a:cs typeface="Arial" panose="020B0604020202020204" pitchFamily="34" charset="0"/>
              </a:rPr>
              <a:t>The three options were explained in detail to the meeting. The three options were the following:</a:t>
            </a:r>
          </a:p>
          <a:p>
            <a:pPr marL="0" indent="0" algn="just">
              <a:buNone/>
            </a:pPr>
            <a:r>
              <a:rPr lang="en-ZA" b="0" dirty="0">
                <a:solidFill>
                  <a:schemeClr val="tx1"/>
                </a:solidFill>
                <a:latin typeface="Arial" panose="020B0604020202020204" pitchFamily="34" charset="0"/>
                <a:cs typeface="Arial" panose="020B0604020202020204" pitchFamily="34" charset="0"/>
              </a:rPr>
              <a:t>	Option 1:	Demolition of the stadium and rebuilding</a:t>
            </a:r>
          </a:p>
          <a:p>
            <a:pPr marL="0" indent="0" algn="just">
              <a:buNone/>
            </a:pPr>
            <a:r>
              <a:rPr lang="en-ZA" b="0" dirty="0">
                <a:solidFill>
                  <a:schemeClr val="tx1"/>
                </a:solidFill>
                <a:latin typeface="Arial" panose="020B0604020202020204" pitchFamily="34" charset="0"/>
                <a:cs typeface="Arial" panose="020B0604020202020204" pitchFamily="34" charset="0"/>
              </a:rPr>
              <a:t>	Option 2:	Retention of the stadium and upgrading</a:t>
            </a:r>
          </a:p>
          <a:p>
            <a:pPr marL="0" indent="0" algn="just">
              <a:buNone/>
            </a:pPr>
            <a:r>
              <a:rPr lang="en-ZA" b="0" dirty="0">
                <a:solidFill>
                  <a:schemeClr val="tx1"/>
                </a:solidFill>
                <a:latin typeface="Arial" panose="020B0604020202020204" pitchFamily="34" charset="0"/>
                <a:cs typeface="Arial" panose="020B0604020202020204" pitchFamily="34" charset="0"/>
              </a:rPr>
              <a:t>	Option 3:	Demolition of the existing stadium and conversion of the </a:t>
            </a:r>
            <a:r>
              <a:rPr lang="en-ZA" b="0" dirty="0" smtClean="0">
                <a:solidFill>
                  <a:schemeClr val="tx1"/>
                </a:solidFill>
                <a:latin typeface="Arial" panose="020B0604020202020204" pitchFamily="34" charset="0"/>
                <a:cs typeface="Arial" panose="020B0604020202020204" pitchFamily="34" charset="0"/>
              </a:rPr>
              <a:t>stadium </a:t>
            </a:r>
            <a:r>
              <a:rPr lang="en-ZA" b="0" dirty="0">
                <a:solidFill>
                  <a:schemeClr val="tx1"/>
                </a:solidFill>
                <a:latin typeface="Arial" panose="020B0604020202020204" pitchFamily="34" charset="0"/>
                <a:cs typeface="Arial" panose="020B0604020202020204" pitchFamily="34" charset="0"/>
              </a:rPr>
              <a:t>into a </a:t>
            </a:r>
            <a:r>
              <a:rPr lang="en-ZA" b="0" dirty="0" smtClean="0">
                <a:solidFill>
                  <a:schemeClr val="tx1"/>
                </a:solidFill>
                <a:latin typeface="Arial" panose="020B0604020202020204" pitchFamily="34" charset="0"/>
                <a:cs typeface="Arial" panose="020B0604020202020204" pitchFamily="34" charset="0"/>
              </a:rPr>
              <a:t>		multi-purpose </a:t>
            </a:r>
            <a:r>
              <a:rPr lang="en-ZA" b="0" dirty="0">
                <a:solidFill>
                  <a:schemeClr val="tx1"/>
                </a:solidFill>
                <a:latin typeface="Arial" panose="020B0604020202020204" pitchFamily="34" charset="0"/>
                <a:cs typeface="Arial" panose="020B0604020202020204" pitchFamily="34" charset="0"/>
              </a:rPr>
              <a:t>sport &amp; recreational park</a:t>
            </a:r>
          </a:p>
          <a:p>
            <a:pPr algn="just"/>
            <a:endParaRPr lang="en-ZA" b="0" dirty="0">
              <a:solidFill>
                <a:schemeClr val="tx1"/>
              </a:solidFill>
              <a:latin typeface="Arial" panose="020B0604020202020204" pitchFamily="34" charset="0"/>
              <a:cs typeface="Arial" panose="020B0604020202020204" pitchFamily="34" charset="0"/>
            </a:endParaRPr>
          </a:p>
          <a:p>
            <a:pPr algn="just"/>
            <a:r>
              <a:rPr lang="en-ZA" b="0" dirty="0">
                <a:solidFill>
                  <a:schemeClr val="tx1"/>
                </a:solidFill>
                <a:latin typeface="Arial" panose="020B0604020202020204" pitchFamily="34" charset="0"/>
                <a:cs typeface="Arial" panose="020B0604020202020204" pitchFamily="34" charset="0"/>
              </a:rPr>
              <a:t>The Mayoral Committee of 22 January 2014 resolved on the majority decision by the community to convert </a:t>
            </a:r>
            <a:r>
              <a:rPr lang="en-ZA" b="0" dirty="0" smtClean="0">
                <a:solidFill>
                  <a:schemeClr val="tx1"/>
                </a:solidFill>
                <a:latin typeface="Arial" panose="020B0604020202020204" pitchFamily="34" charset="0"/>
                <a:cs typeface="Arial" panose="020B0604020202020204" pitchFamily="34" charset="0"/>
              </a:rPr>
              <a:t>the </a:t>
            </a:r>
            <a:r>
              <a:rPr lang="en-ZA" b="0" dirty="0" err="1" smtClean="0">
                <a:solidFill>
                  <a:schemeClr val="tx1"/>
                </a:solidFill>
                <a:latin typeface="Arial" panose="020B0604020202020204" pitchFamily="34" charset="0"/>
                <a:cs typeface="Arial" panose="020B0604020202020204" pitchFamily="34" charset="0"/>
              </a:rPr>
              <a:t>Odi</a:t>
            </a:r>
            <a:r>
              <a:rPr lang="en-ZA" b="0" dirty="0" smtClean="0">
                <a:solidFill>
                  <a:schemeClr val="tx1"/>
                </a:solidFill>
                <a:latin typeface="Arial" panose="020B0604020202020204" pitchFamily="34" charset="0"/>
                <a:cs typeface="Arial" panose="020B0604020202020204" pitchFamily="34" charset="0"/>
              </a:rPr>
              <a:t> </a:t>
            </a:r>
            <a:r>
              <a:rPr lang="en-ZA" b="0" dirty="0">
                <a:solidFill>
                  <a:schemeClr val="tx1"/>
                </a:solidFill>
                <a:latin typeface="Arial" panose="020B0604020202020204" pitchFamily="34" charset="0"/>
                <a:cs typeface="Arial" panose="020B0604020202020204" pitchFamily="34" charset="0"/>
              </a:rPr>
              <a:t>Stadium into a multipurpose sport and recreational park (Option 3</a:t>
            </a:r>
            <a:r>
              <a:rPr lang="en-ZA" b="0" dirty="0" smtClean="0">
                <a:solidFill>
                  <a:schemeClr val="tx1"/>
                </a:solidFill>
                <a:latin typeface="Arial" panose="020B0604020202020204" pitchFamily="34" charset="0"/>
                <a:cs typeface="Arial" panose="020B0604020202020204" pitchFamily="34" charset="0"/>
              </a:rPr>
              <a:t>).</a:t>
            </a:r>
          </a:p>
          <a:p>
            <a:pPr marL="0" indent="0" algn="just">
              <a:buNone/>
            </a:pPr>
            <a:endParaRPr lang="en-ZA" b="0" dirty="0">
              <a:solidFill>
                <a:schemeClr val="tx1"/>
              </a:solidFill>
              <a:latin typeface="Arial" panose="020B0604020202020204" pitchFamily="34" charset="0"/>
              <a:cs typeface="Arial" panose="020B0604020202020204" pitchFamily="34" charset="0"/>
            </a:endParaRPr>
          </a:p>
          <a:p>
            <a:pPr algn="just"/>
            <a:r>
              <a:rPr lang="en-US" b="0" dirty="0">
                <a:solidFill>
                  <a:schemeClr val="tx1"/>
                </a:solidFill>
                <a:latin typeface="Arial" panose="020B0604020202020204" pitchFamily="34" charset="0"/>
                <a:cs typeface="Arial" panose="020B0604020202020204" pitchFamily="34" charset="0"/>
              </a:rPr>
              <a:t>The community consultation process will need to be repeated to make sure </a:t>
            </a:r>
            <a:r>
              <a:rPr lang="en-US" b="0" dirty="0" smtClean="0">
                <a:solidFill>
                  <a:schemeClr val="tx1"/>
                </a:solidFill>
                <a:latin typeface="Arial" panose="020B0604020202020204" pitchFamily="34" charset="0"/>
                <a:cs typeface="Arial" panose="020B0604020202020204" pitchFamily="34" charset="0"/>
              </a:rPr>
              <a:t>that </a:t>
            </a:r>
            <a:r>
              <a:rPr lang="en-US" b="0" dirty="0">
                <a:solidFill>
                  <a:schemeClr val="tx1"/>
                </a:solidFill>
                <a:latin typeface="Arial" panose="020B0604020202020204" pitchFamily="34" charset="0"/>
                <a:cs typeface="Arial" panose="020B0604020202020204" pitchFamily="34" charset="0"/>
              </a:rPr>
              <a:t>their wishes are implemented.   </a:t>
            </a:r>
            <a:endParaRPr lang="en-ZA" b="0" dirty="0">
              <a:solidFill>
                <a:schemeClr val="tx1"/>
              </a:solidFill>
              <a:latin typeface="Arial" panose="020B0604020202020204" pitchFamily="34" charset="0"/>
              <a:cs typeface="Arial" panose="020B0604020202020204" pitchFamily="34" charset="0"/>
            </a:endParaRPr>
          </a:p>
          <a:p>
            <a:pPr marL="0" indent="0">
              <a:buNone/>
            </a:pPr>
            <a:endParaRPr lang="en-US" dirty="0">
              <a:solidFill>
                <a:schemeClr val="tx1"/>
              </a:solidFill>
            </a:endParaRPr>
          </a:p>
        </p:txBody>
      </p:sp>
      <p:sp>
        <p:nvSpPr>
          <p:cNvPr id="5"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35</a:t>
            </a:r>
            <a:endParaRPr lang="en-ZA" sz="1800" dirty="0">
              <a:latin typeface="+mj-lt"/>
            </a:endParaRPr>
          </a:p>
        </p:txBody>
      </p:sp>
    </p:spTree>
    <p:extLst>
      <p:ext uri="{BB962C8B-B14F-4D97-AF65-F5344CB8AC3E}">
        <p14:creationId xmlns:p14="http://schemas.microsoft.com/office/powerpoint/2010/main" xmlns="" val="1291858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p:txBody>
          <a:bodyPr/>
          <a:lstStyle/>
          <a:p>
            <a:r>
              <a:rPr lang="en-US" dirty="0"/>
              <a:t> </a:t>
            </a:r>
            <a:endParaRPr lang="en-ZA" dirty="0"/>
          </a:p>
        </p:txBody>
      </p:sp>
      <p:pic>
        <p:nvPicPr>
          <p:cNvPr id="5" name="Content Placeholder 4">
            <a:extLst>
              <a:ext uri="{FF2B5EF4-FFF2-40B4-BE49-F238E27FC236}">
                <a16:creationId xmlns:a16="http://schemas.microsoft.com/office/drawing/2014/main" xmlns="" id="{3D460C54-8100-43C3-B81E-2D8BDA130597}"/>
              </a:ext>
            </a:extLst>
          </p:cNvPr>
          <p:cNvPicPr>
            <a:picLocks noGrp="1" noChangeAspect="1"/>
          </p:cNvPicPr>
          <p:nvPr>
            <p:ph idx="1"/>
          </p:nvPr>
        </p:nvPicPr>
        <p:blipFill>
          <a:blip r:embed="rId2" cstate="print"/>
          <a:stretch>
            <a:fillRect/>
          </a:stretch>
        </p:blipFill>
        <p:spPr>
          <a:xfrm>
            <a:off x="675715" y="1348155"/>
            <a:ext cx="7856725" cy="3843866"/>
          </a:xfrm>
        </p:spPr>
      </p:pic>
      <p:sp>
        <p:nvSpPr>
          <p:cNvPr id="7" name="TextBox 6">
            <a:extLst>
              <a:ext uri="{FF2B5EF4-FFF2-40B4-BE49-F238E27FC236}">
                <a16:creationId xmlns:a16="http://schemas.microsoft.com/office/drawing/2014/main" xmlns="" id="{0BDA2365-6029-4804-96E2-D5EE64B16E15}"/>
              </a:ext>
            </a:extLst>
          </p:cNvPr>
          <p:cNvSpPr txBox="1"/>
          <p:nvPr/>
        </p:nvSpPr>
        <p:spPr>
          <a:xfrm>
            <a:off x="675715" y="332656"/>
            <a:ext cx="7856725" cy="646331"/>
          </a:xfrm>
          <a:prstGeom prst="rect">
            <a:avLst/>
          </a:prstGeom>
          <a:noFill/>
        </p:spPr>
        <p:txBody>
          <a:bodyPr wrap="square">
            <a:spAutoFit/>
          </a:bodyPr>
          <a:lstStyle/>
          <a:p>
            <a:r>
              <a:rPr lang="en-ZA" sz="3600" b="1" dirty="0">
                <a:solidFill>
                  <a:srgbClr val="F5981B"/>
                </a:solidFill>
                <a:latin typeface="Arial"/>
                <a:ea typeface="+mj-ea"/>
                <a:cs typeface="Arial"/>
              </a:rPr>
              <a:t>Timelines for Implementation: </a:t>
            </a:r>
            <a:endParaRPr lang="en-US" sz="3600" b="1" dirty="0">
              <a:solidFill>
                <a:srgbClr val="F5981B"/>
              </a:solidFill>
              <a:latin typeface="Arial"/>
              <a:ea typeface="+mj-ea"/>
              <a:cs typeface="Arial"/>
            </a:endParaRPr>
          </a:p>
        </p:txBody>
      </p:sp>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36</a:t>
            </a:r>
            <a:endParaRPr lang="en-ZA" sz="1800" dirty="0">
              <a:latin typeface="+mj-lt"/>
            </a:endParaRPr>
          </a:p>
        </p:txBody>
      </p:sp>
    </p:spTree>
    <p:extLst>
      <p:ext uri="{BB962C8B-B14F-4D97-AF65-F5344CB8AC3E}">
        <p14:creationId xmlns:p14="http://schemas.microsoft.com/office/powerpoint/2010/main" xmlns="" val="719915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10" y="264401"/>
            <a:ext cx="8229600" cy="710952"/>
          </a:xfrm>
        </p:spPr>
        <p:txBody>
          <a:bodyPr/>
          <a:lstStyle/>
          <a:p>
            <a:pPr algn="ctr"/>
            <a:r>
              <a:rPr lang="en-US" dirty="0" smtClean="0"/>
              <a:t>Re-Development Elements</a:t>
            </a:r>
            <a:endParaRPr lang="en-US" dirty="0"/>
          </a:p>
        </p:txBody>
      </p:sp>
      <p:sp>
        <p:nvSpPr>
          <p:cNvPr id="6" name="Content Placeholder 5">
            <a:extLst>
              <a:ext uri="{FF2B5EF4-FFF2-40B4-BE49-F238E27FC236}">
                <a16:creationId xmlns:a16="http://schemas.microsoft.com/office/drawing/2014/main" xmlns="" id="{98A655F5-D515-4C02-AE53-6058FAD78D12}"/>
              </a:ext>
            </a:extLst>
          </p:cNvPr>
          <p:cNvSpPr>
            <a:spLocks noGrp="1"/>
          </p:cNvSpPr>
          <p:nvPr>
            <p:ph idx="1"/>
          </p:nvPr>
        </p:nvSpPr>
        <p:spPr>
          <a:xfrm>
            <a:off x="251520" y="1124744"/>
            <a:ext cx="8712968" cy="3165715"/>
          </a:xfrm>
        </p:spPr>
        <p:txBody>
          <a:bodyPr>
            <a:noAutofit/>
          </a:bodyPr>
          <a:lstStyle/>
          <a:p>
            <a:pPr marL="0" indent="0" algn="just">
              <a:lnSpc>
                <a:spcPct val="130000"/>
              </a:lnSpc>
              <a:buNone/>
            </a:pPr>
            <a:r>
              <a:rPr lang="en-US" sz="1800" b="0" dirty="0">
                <a:solidFill>
                  <a:schemeClr val="tx1"/>
                </a:solidFill>
                <a:latin typeface="Arial" panose="020B0604020202020204" pitchFamily="34" charset="0"/>
                <a:cs typeface="Arial" panose="020B0604020202020204" pitchFamily="34" charset="0"/>
              </a:rPr>
              <a:t>The proposed way forward to establish the new multi-purpose Sport and Recreation </a:t>
            </a:r>
            <a:r>
              <a:rPr lang="en-US" sz="1800" b="0" dirty="0" smtClean="0">
                <a:solidFill>
                  <a:schemeClr val="tx1"/>
                </a:solidFill>
                <a:latin typeface="Arial" panose="020B0604020202020204" pitchFamily="34" charset="0"/>
                <a:cs typeface="Arial" panose="020B0604020202020204" pitchFamily="34" charset="0"/>
              </a:rPr>
              <a:t>facility will include the following elements:  </a:t>
            </a:r>
            <a:endParaRPr lang="en-US" sz="1800" b="0" dirty="0">
              <a:solidFill>
                <a:schemeClr val="tx1"/>
              </a:solidFill>
              <a:latin typeface="Arial" panose="020B0604020202020204" pitchFamily="34" charset="0"/>
              <a:cs typeface="Arial" panose="020B0604020202020204" pitchFamily="34" charset="0"/>
            </a:endParaRPr>
          </a:p>
          <a:p>
            <a:pPr algn="just">
              <a:lnSpc>
                <a:spcPct val="130000"/>
              </a:lnSpc>
            </a:pPr>
            <a:r>
              <a:rPr lang="en-US" sz="1800" b="0" dirty="0">
                <a:solidFill>
                  <a:schemeClr val="tx1"/>
                </a:solidFill>
                <a:latin typeface="Arial" panose="020B0604020202020204" pitchFamily="34" charset="0"/>
                <a:cs typeface="Arial" panose="020B0604020202020204" pitchFamily="34" charset="0"/>
              </a:rPr>
              <a:t>Demolition of the existing stadium</a:t>
            </a:r>
          </a:p>
          <a:p>
            <a:pPr algn="just">
              <a:lnSpc>
                <a:spcPct val="130000"/>
              </a:lnSpc>
            </a:pPr>
            <a:r>
              <a:rPr lang="en-US" sz="1800" b="0" dirty="0" smtClean="0">
                <a:solidFill>
                  <a:schemeClr val="tx1"/>
                </a:solidFill>
                <a:latin typeface="Arial" panose="020B0604020202020204" pitchFamily="34" charset="0"/>
                <a:cs typeface="Arial" panose="020B0604020202020204" pitchFamily="34" charset="0"/>
              </a:rPr>
              <a:t>Newly </a:t>
            </a:r>
            <a:r>
              <a:rPr lang="en-US" sz="1800" b="0" dirty="0">
                <a:solidFill>
                  <a:schemeClr val="tx1"/>
                </a:solidFill>
                <a:latin typeface="Arial" panose="020B0604020202020204" pitchFamily="34" charset="0"/>
                <a:cs typeface="Arial" panose="020B0604020202020204" pitchFamily="34" charset="0"/>
              </a:rPr>
              <a:t>grassed main field with floodlights, athletics track, security fencing and parking</a:t>
            </a:r>
          </a:p>
          <a:p>
            <a:pPr algn="just">
              <a:lnSpc>
                <a:spcPct val="130000"/>
              </a:lnSpc>
            </a:pPr>
            <a:r>
              <a:rPr lang="en-US" sz="1800" b="0" dirty="0">
                <a:solidFill>
                  <a:schemeClr val="tx1"/>
                </a:solidFill>
                <a:latin typeface="Arial" panose="020B0604020202020204" pitchFamily="34" charset="0"/>
                <a:cs typeface="Arial" panose="020B0604020202020204" pitchFamily="34" charset="0"/>
              </a:rPr>
              <a:t>Upgrade the existing 2 practice soccer fields in the precinct</a:t>
            </a:r>
          </a:p>
          <a:p>
            <a:pPr algn="just">
              <a:lnSpc>
                <a:spcPct val="130000"/>
              </a:lnSpc>
            </a:pPr>
            <a:r>
              <a:rPr lang="en-US" sz="1800" b="0" dirty="0">
                <a:solidFill>
                  <a:schemeClr val="tx1"/>
                </a:solidFill>
                <a:latin typeface="Arial" panose="020B0604020202020204" pitchFamily="34" charset="0"/>
                <a:cs typeface="Arial" panose="020B0604020202020204" pitchFamily="34" charset="0"/>
              </a:rPr>
              <a:t>Upgrade the existing multi-purpose courts in the precinct</a:t>
            </a:r>
          </a:p>
          <a:p>
            <a:pPr algn="just">
              <a:lnSpc>
                <a:spcPct val="130000"/>
              </a:lnSpc>
            </a:pPr>
            <a:r>
              <a:rPr lang="en-US" sz="1800" b="0" dirty="0">
                <a:solidFill>
                  <a:schemeClr val="tx1"/>
                </a:solidFill>
                <a:latin typeface="Arial" panose="020B0604020202020204" pitchFamily="34" charset="0"/>
                <a:cs typeface="Arial" panose="020B0604020202020204" pitchFamily="34" charset="0"/>
              </a:rPr>
              <a:t>Upgrade the existing indoor </a:t>
            </a:r>
            <a:r>
              <a:rPr lang="en-US" sz="1800" b="0" dirty="0" err="1">
                <a:solidFill>
                  <a:schemeClr val="tx1"/>
                </a:solidFill>
                <a:latin typeface="Arial" panose="020B0604020202020204" pitchFamily="34" charset="0"/>
                <a:cs typeface="Arial" panose="020B0604020202020204" pitchFamily="34" charset="0"/>
              </a:rPr>
              <a:t>centre</a:t>
            </a:r>
            <a:r>
              <a:rPr lang="en-US" sz="1800" b="0" dirty="0">
                <a:solidFill>
                  <a:schemeClr val="tx1"/>
                </a:solidFill>
                <a:latin typeface="Arial" panose="020B0604020202020204" pitchFamily="34" charset="0"/>
                <a:cs typeface="Arial" panose="020B0604020202020204" pitchFamily="34" charset="0"/>
              </a:rPr>
              <a:t> (precinct)</a:t>
            </a:r>
          </a:p>
          <a:p>
            <a:pPr algn="just">
              <a:lnSpc>
                <a:spcPct val="130000"/>
              </a:lnSpc>
            </a:pPr>
            <a:r>
              <a:rPr lang="en-US" sz="1800" b="0" dirty="0">
                <a:solidFill>
                  <a:schemeClr val="tx1"/>
                </a:solidFill>
                <a:latin typeface="Arial" panose="020B0604020202020204" pitchFamily="34" charset="0"/>
                <a:cs typeface="Arial" panose="020B0604020202020204" pitchFamily="34" charset="0"/>
              </a:rPr>
              <a:t>New public ablutions</a:t>
            </a:r>
            <a:endParaRPr lang="en-ZA" sz="1800" b="0" dirty="0">
              <a:solidFill>
                <a:schemeClr val="tx1"/>
              </a:solidFill>
              <a:latin typeface="Arial" panose="020B0604020202020204" pitchFamily="34" charset="0"/>
              <a:cs typeface="Arial" panose="020B0604020202020204" pitchFamily="34" charset="0"/>
            </a:endParaRPr>
          </a:p>
          <a:p>
            <a:pPr algn="just">
              <a:lnSpc>
                <a:spcPct val="130000"/>
              </a:lnSpc>
            </a:pPr>
            <a:r>
              <a:rPr lang="en-US" sz="1800" b="0" dirty="0">
                <a:solidFill>
                  <a:schemeClr val="tx1"/>
                </a:solidFill>
                <a:latin typeface="Arial" panose="020B0604020202020204" pitchFamily="34" charset="0"/>
                <a:cs typeface="Arial" panose="020B0604020202020204" pitchFamily="34" charset="0"/>
              </a:rPr>
              <a:t>New change rooms</a:t>
            </a:r>
          </a:p>
          <a:p>
            <a:pPr algn="just">
              <a:lnSpc>
                <a:spcPct val="130000"/>
              </a:lnSpc>
            </a:pPr>
            <a:r>
              <a:rPr lang="en-US" sz="1800" b="0" dirty="0">
                <a:solidFill>
                  <a:schemeClr val="tx1"/>
                </a:solidFill>
                <a:latin typeface="Arial" panose="020B0604020202020204" pitchFamily="34" charset="0"/>
                <a:cs typeface="Arial" panose="020B0604020202020204" pitchFamily="34" charset="0"/>
              </a:rPr>
              <a:t>New clubhouse</a:t>
            </a:r>
          </a:p>
          <a:p>
            <a:endParaRPr lang="en-US" sz="2000" dirty="0">
              <a:solidFill>
                <a:schemeClr val="tx1"/>
              </a:solidFill>
            </a:endParaRPr>
          </a:p>
        </p:txBody>
      </p:sp>
      <p:sp>
        <p:nvSpPr>
          <p:cNvPr id="7"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37</a:t>
            </a:r>
            <a:endParaRPr lang="en-ZA" sz="1800" dirty="0">
              <a:latin typeface="+mj-lt"/>
            </a:endParaRPr>
          </a:p>
        </p:txBody>
      </p:sp>
    </p:spTree>
    <p:extLst>
      <p:ext uri="{BB962C8B-B14F-4D97-AF65-F5344CB8AC3E}">
        <p14:creationId xmlns:p14="http://schemas.microsoft.com/office/powerpoint/2010/main" xmlns="" val="1147802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980728"/>
            <a:ext cx="8138864" cy="4674841"/>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000" dirty="0" smtClean="0"/>
              <a:t>Funding Requirements and Options</a:t>
            </a:r>
            <a:endParaRPr lang="en-US" sz="4000" dirty="0"/>
          </a:p>
        </p:txBody>
      </p:sp>
      <p:sp>
        <p:nvSpPr>
          <p:cNvPr id="5"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38</a:t>
            </a:r>
            <a:endParaRPr lang="en-ZA" sz="1800" dirty="0">
              <a:latin typeface="+mj-lt"/>
            </a:endParaRPr>
          </a:p>
        </p:txBody>
      </p:sp>
    </p:spTree>
    <p:extLst>
      <p:ext uri="{BB962C8B-B14F-4D97-AF65-F5344CB8AC3E}">
        <p14:creationId xmlns:p14="http://schemas.microsoft.com/office/powerpoint/2010/main" xmlns="" val="3057323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a:xfrm>
            <a:off x="443860" y="332656"/>
            <a:ext cx="8229600" cy="710952"/>
          </a:xfrm>
        </p:spPr>
        <p:txBody>
          <a:bodyPr>
            <a:noAutofit/>
          </a:bodyPr>
          <a:lstStyle/>
          <a:p>
            <a:pPr marR="0" lvl="0" algn="ctr"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rgbClr val="F5981B"/>
                </a:solidFill>
                <a:effectLst/>
                <a:uLnTx/>
                <a:uFillTx/>
                <a:latin typeface="Arial"/>
                <a:ea typeface="+mn-ea"/>
                <a:cs typeface="Arial"/>
              </a:rPr>
              <a:t>Funding Requirements and</a:t>
            </a:r>
            <a:r>
              <a:rPr kumimoji="0" lang="en-US" sz="3200" b="1" i="0" u="none" strike="noStrike" kern="1200" cap="none" spc="0" normalizeH="0" noProof="0" dirty="0" smtClean="0">
                <a:ln>
                  <a:noFill/>
                </a:ln>
                <a:solidFill>
                  <a:srgbClr val="F5981B"/>
                </a:solidFill>
                <a:effectLst/>
                <a:uLnTx/>
                <a:uFillTx/>
                <a:latin typeface="Arial"/>
                <a:ea typeface="+mn-ea"/>
                <a:cs typeface="Arial"/>
              </a:rPr>
              <a:t> Options</a:t>
            </a:r>
            <a:r>
              <a:rPr kumimoji="0" lang="en-US" sz="3200" b="1" i="0" u="none" strike="noStrike" kern="1200" cap="none" spc="0" normalizeH="0" baseline="0" noProof="0" dirty="0">
                <a:ln>
                  <a:noFill/>
                </a:ln>
                <a:solidFill>
                  <a:srgbClr val="F5981B"/>
                </a:solidFill>
                <a:effectLst/>
                <a:uLnTx/>
                <a:uFillTx/>
                <a:latin typeface="Arial"/>
                <a:ea typeface="+mn-ea"/>
                <a:cs typeface="Arial"/>
              </a:rPr>
              <a:t/>
            </a:r>
            <a:br>
              <a:rPr kumimoji="0" lang="en-US" sz="3200" b="1" i="0" u="none" strike="noStrike" kern="1200" cap="none" spc="0" normalizeH="0" baseline="0" noProof="0" dirty="0">
                <a:ln>
                  <a:noFill/>
                </a:ln>
                <a:solidFill>
                  <a:srgbClr val="F5981B"/>
                </a:solidFill>
                <a:effectLst/>
                <a:uLnTx/>
                <a:uFillTx/>
                <a:latin typeface="Arial"/>
                <a:ea typeface="+mn-ea"/>
                <a:cs typeface="Arial"/>
              </a:rPr>
            </a:br>
            <a:endParaRPr lang="en-ZA" dirty="0"/>
          </a:p>
        </p:txBody>
      </p:sp>
      <p:sp>
        <p:nvSpPr>
          <p:cNvPr id="3" name="Content Placeholder 2">
            <a:extLst>
              <a:ext uri="{FF2B5EF4-FFF2-40B4-BE49-F238E27FC236}">
                <a16:creationId xmlns:a16="http://schemas.microsoft.com/office/drawing/2014/main" xmlns="" id="{9E5993A3-04D7-48CD-BDDC-C9A4A77EF150}"/>
              </a:ext>
            </a:extLst>
          </p:cNvPr>
          <p:cNvSpPr>
            <a:spLocks noGrp="1"/>
          </p:cNvSpPr>
          <p:nvPr>
            <p:ph idx="1"/>
          </p:nvPr>
        </p:nvSpPr>
        <p:spPr>
          <a:xfrm>
            <a:off x="202176" y="1124744"/>
            <a:ext cx="8712968" cy="3816424"/>
          </a:xfrm>
        </p:spPr>
        <p:txBody>
          <a:bodyPr>
            <a:noAutofit/>
          </a:bodyPr>
          <a:lstStyle/>
          <a:p>
            <a:pPr algn="just"/>
            <a:r>
              <a:rPr lang="en-ZA" sz="1800" b="0" dirty="0">
                <a:solidFill>
                  <a:schemeClr val="tx1"/>
                </a:solidFill>
                <a:latin typeface="Arial" panose="020B0604020202020204" pitchFamily="34" charset="0"/>
                <a:cs typeface="Arial" panose="020B0604020202020204" pitchFamily="34" charset="0"/>
              </a:rPr>
              <a:t>Following the PC visits, </a:t>
            </a:r>
            <a:r>
              <a:rPr lang="en-ZA" sz="1800" b="0" dirty="0" err="1" smtClean="0">
                <a:solidFill>
                  <a:schemeClr val="tx1"/>
                </a:solidFill>
                <a:latin typeface="Arial" panose="020B0604020202020204" pitchFamily="34" charset="0"/>
                <a:cs typeface="Arial" panose="020B0604020202020204" pitchFamily="34" charset="0"/>
              </a:rPr>
              <a:t>CoT</a:t>
            </a:r>
            <a:r>
              <a:rPr lang="en-ZA" sz="1800" b="0" dirty="0" smtClean="0">
                <a:solidFill>
                  <a:schemeClr val="tx1"/>
                </a:solidFill>
                <a:latin typeface="Arial" panose="020B0604020202020204" pitchFamily="34" charset="0"/>
                <a:cs typeface="Arial" panose="020B0604020202020204" pitchFamily="34" charset="0"/>
              </a:rPr>
              <a:t> </a:t>
            </a:r>
            <a:r>
              <a:rPr lang="en-ZA" sz="1800" b="0" dirty="0">
                <a:solidFill>
                  <a:schemeClr val="tx1"/>
                </a:solidFill>
                <a:latin typeface="Arial" panose="020B0604020202020204" pitchFamily="34" charset="0"/>
                <a:cs typeface="Arial" panose="020B0604020202020204" pitchFamily="34" charset="0"/>
              </a:rPr>
              <a:t>engaged with DSAC and declared its intention to submit funding proposal to National Treasury (NT) under Budget Facility for Infrastructure (BFI</a:t>
            </a:r>
            <a:r>
              <a:rPr lang="en-ZA" sz="1800" b="0" dirty="0" smtClean="0">
                <a:solidFill>
                  <a:schemeClr val="tx1"/>
                </a:solidFill>
                <a:latin typeface="Arial" panose="020B0604020202020204" pitchFamily="34" charset="0"/>
                <a:cs typeface="Arial" panose="020B0604020202020204" pitchFamily="34" charset="0"/>
              </a:rPr>
              <a:t>)</a:t>
            </a:r>
          </a:p>
          <a:p>
            <a:pPr algn="just"/>
            <a:endParaRPr lang="en-ZA" sz="1800" b="0" dirty="0">
              <a:solidFill>
                <a:schemeClr val="tx1"/>
              </a:solidFill>
              <a:latin typeface="Arial" panose="020B0604020202020204" pitchFamily="34" charset="0"/>
              <a:cs typeface="Arial" panose="020B0604020202020204" pitchFamily="34" charset="0"/>
            </a:endParaRPr>
          </a:p>
          <a:p>
            <a:pPr algn="just"/>
            <a:r>
              <a:rPr lang="en-ZA" sz="1800" b="0" dirty="0" smtClean="0">
                <a:solidFill>
                  <a:schemeClr val="tx1"/>
                </a:solidFill>
                <a:latin typeface="Arial" panose="020B0604020202020204" pitchFamily="34" charset="0"/>
                <a:cs typeface="Arial" panose="020B0604020202020204" pitchFamily="34" charset="0"/>
              </a:rPr>
              <a:t>By design, BFI is meant to fund projects between R1 and R3 billion, in sectors that include municipal infrastructure. In essence this means cost estimates for proposed upgrades must meet the above minimum threshold.</a:t>
            </a:r>
          </a:p>
          <a:p>
            <a:pPr algn="just"/>
            <a:endParaRPr lang="en-ZA" sz="1800" b="0" dirty="0">
              <a:solidFill>
                <a:schemeClr val="tx1"/>
              </a:solidFill>
              <a:latin typeface="Arial" panose="020B0604020202020204" pitchFamily="34" charset="0"/>
              <a:cs typeface="Arial" panose="020B0604020202020204" pitchFamily="34" charset="0"/>
            </a:endParaRPr>
          </a:p>
          <a:p>
            <a:pPr algn="just"/>
            <a:r>
              <a:rPr lang="en-ZA" sz="1800" b="0" dirty="0" smtClean="0">
                <a:solidFill>
                  <a:schemeClr val="tx1"/>
                </a:solidFill>
                <a:latin typeface="Arial" panose="020B0604020202020204" pitchFamily="34" charset="0"/>
                <a:cs typeface="Arial" panose="020B0604020202020204" pitchFamily="34" charset="0"/>
              </a:rPr>
              <a:t>The current estimates are around R1,3 billion for HM </a:t>
            </a:r>
            <a:r>
              <a:rPr lang="en-ZA" sz="1800" b="0" dirty="0" err="1" smtClean="0">
                <a:solidFill>
                  <a:schemeClr val="tx1"/>
                </a:solidFill>
                <a:latin typeface="Arial" panose="020B0604020202020204" pitchFamily="34" charset="0"/>
                <a:cs typeface="Arial" panose="020B0604020202020204" pitchFamily="34" charset="0"/>
              </a:rPr>
              <a:t>Pitje</a:t>
            </a:r>
            <a:r>
              <a:rPr lang="en-ZA" sz="1800" b="0" dirty="0" smtClean="0">
                <a:solidFill>
                  <a:schemeClr val="tx1"/>
                </a:solidFill>
                <a:latin typeface="Arial" panose="020B0604020202020204" pitchFamily="34" charset="0"/>
                <a:cs typeface="Arial" panose="020B0604020202020204" pitchFamily="34" charset="0"/>
              </a:rPr>
              <a:t> and R270 million for ODI</a:t>
            </a:r>
          </a:p>
          <a:p>
            <a:pPr algn="just"/>
            <a:endParaRPr lang="en-ZA" sz="1800" b="0" dirty="0" smtClean="0">
              <a:solidFill>
                <a:schemeClr val="tx1"/>
              </a:solidFill>
              <a:latin typeface="Arial" panose="020B0604020202020204" pitchFamily="34" charset="0"/>
              <a:cs typeface="Arial" panose="020B0604020202020204" pitchFamily="34" charset="0"/>
            </a:endParaRPr>
          </a:p>
          <a:p>
            <a:pPr algn="just"/>
            <a:r>
              <a:rPr lang="en-ZA" sz="1800" b="0" dirty="0" smtClean="0">
                <a:solidFill>
                  <a:schemeClr val="tx1"/>
                </a:solidFill>
                <a:latin typeface="Arial" panose="020B0604020202020204" pitchFamily="34" charset="0"/>
                <a:cs typeface="Arial" panose="020B0604020202020204" pitchFamily="34" charset="0"/>
              </a:rPr>
              <a:t>DSAC </a:t>
            </a:r>
            <a:r>
              <a:rPr lang="en-ZA" sz="1800" b="0" dirty="0">
                <a:solidFill>
                  <a:schemeClr val="tx1"/>
                </a:solidFill>
                <a:latin typeface="Arial" panose="020B0604020202020204" pitchFamily="34" charset="0"/>
                <a:cs typeface="Arial" panose="020B0604020202020204" pitchFamily="34" charset="0"/>
              </a:rPr>
              <a:t>is required to support this application </a:t>
            </a:r>
            <a:r>
              <a:rPr lang="en-ZA" sz="1800" b="0" dirty="0" smtClean="0">
                <a:solidFill>
                  <a:schemeClr val="tx1"/>
                </a:solidFill>
                <a:latin typeface="Arial" panose="020B0604020202020204" pitchFamily="34" charset="0"/>
                <a:cs typeface="Arial" panose="020B0604020202020204" pitchFamily="34" charset="0"/>
              </a:rPr>
              <a:t>through </a:t>
            </a:r>
            <a:r>
              <a:rPr lang="en-ZA" sz="1800" b="0" dirty="0">
                <a:solidFill>
                  <a:schemeClr val="tx1"/>
                </a:solidFill>
                <a:latin typeface="Arial" panose="020B0604020202020204" pitchFamily="34" charset="0"/>
                <a:cs typeface="Arial" panose="020B0604020202020204" pitchFamily="34" charset="0"/>
              </a:rPr>
              <a:t>an endorsement </a:t>
            </a:r>
            <a:r>
              <a:rPr lang="en-ZA" sz="1800" b="0" dirty="0" smtClean="0">
                <a:solidFill>
                  <a:schemeClr val="tx1"/>
                </a:solidFill>
                <a:latin typeface="Arial" panose="020B0604020202020204" pitchFamily="34" charset="0"/>
                <a:cs typeface="Arial" panose="020B0604020202020204" pitchFamily="34" charset="0"/>
              </a:rPr>
              <a:t>letter. To this end, the preparation of a </a:t>
            </a:r>
            <a:r>
              <a:rPr lang="en-ZA" sz="1800" b="0" dirty="0">
                <a:solidFill>
                  <a:schemeClr val="tx1"/>
                </a:solidFill>
                <a:latin typeface="Arial" panose="020B0604020202020204" pitchFamily="34" charset="0"/>
                <a:cs typeface="Arial" panose="020B0604020202020204" pitchFamily="34" charset="0"/>
              </a:rPr>
              <a:t>DG </a:t>
            </a:r>
            <a:r>
              <a:rPr lang="en-ZA" sz="1800" b="0" dirty="0" smtClean="0">
                <a:solidFill>
                  <a:schemeClr val="tx1"/>
                </a:solidFill>
                <a:latin typeface="Arial" panose="020B0604020202020204" pitchFamily="34" charset="0"/>
                <a:cs typeface="Arial" panose="020B0604020202020204" pitchFamily="34" charset="0"/>
              </a:rPr>
              <a:t>submission is </a:t>
            </a:r>
            <a:r>
              <a:rPr lang="en-ZA" sz="1800" b="0" dirty="0">
                <a:solidFill>
                  <a:schemeClr val="tx1"/>
                </a:solidFill>
                <a:latin typeface="Arial" panose="020B0604020202020204" pitchFamily="34" charset="0"/>
                <a:cs typeface="Arial" panose="020B0604020202020204" pitchFamily="34" charset="0"/>
              </a:rPr>
              <a:t>underway, and </a:t>
            </a:r>
            <a:r>
              <a:rPr lang="en-ZA" sz="1800" b="0" dirty="0" smtClean="0">
                <a:solidFill>
                  <a:schemeClr val="tx1"/>
                </a:solidFill>
                <a:latin typeface="Arial" panose="020B0604020202020204" pitchFamily="34" charset="0"/>
                <a:cs typeface="Arial" panose="020B0604020202020204" pitchFamily="34" charset="0"/>
              </a:rPr>
              <a:t>a letter </a:t>
            </a:r>
            <a:r>
              <a:rPr lang="en-ZA" sz="1800" b="0" dirty="0">
                <a:solidFill>
                  <a:schemeClr val="tx1"/>
                </a:solidFill>
                <a:latin typeface="Arial" panose="020B0604020202020204" pitchFamily="34" charset="0"/>
                <a:cs typeface="Arial" panose="020B0604020202020204" pitchFamily="34" charset="0"/>
              </a:rPr>
              <a:t>will be issued after consultation with </a:t>
            </a:r>
            <a:r>
              <a:rPr lang="en-ZA" sz="1800" b="0" dirty="0" err="1">
                <a:solidFill>
                  <a:schemeClr val="tx1"/>
                </a:solidFill>
                <a:latin typeface="Arial" panose="020B0604020202020204" pitchFamily="34" charset="0"/>
                <a:cs typeface="Arial" panose="020B0604020202020204" pitchFamily="34" charset="0"/>
              </a:rPr>
              <a:t>CoT</a:t>
            </a:r>
            <a:r>
              <a:rPr lang="en-ZA" sz="1800" b="0" dirty="0">
                <a:solidFill>
                  <a:schemeClr val="tx1"/>
                </a:solidFill>
                <a:latin typeface="Arial" panose="020B0604020202020204" pitchFamily="34" charset="0"/>
                <a:cs typeface="Arial" panose="020B0604020202020204" pitchFamily="34" charset="0"/>
              </a:rPr>
              <a:t> and approval by DG, noting the closing date of end June</a:t>
            </a:r>
          </a:p>
          <a:p>
            <a:pPr marL="0" indent="0" algn="just">
              <a:buNone/>
            </a:pPr>
            <a:endParaRPr lang="en-Z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39</a:t>
            </a:r>
            <a:endParaRPr lang="en-ZA" sz="1800" dirty="0">
              <a:latin typeface="+mj-lt"/>
            </a:endParaRPr>
          </a:p>
        </p:txBody>
      </p:sp>
    </p:spTree>
    <p:extLst>
      <p:ext uri="{BB962C8B-B14F-4D97-AF65-F5344CB8AC3E}">
        <p14:creationId xmlns:p14="http://schemas.microsoft.com/office/powerpoint/2010/main" xmlns="" val="2979293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a:xfrm>
            <a:off x="457200" y="404664"/>
            <a:ext cx="8229600" cy="710952"/>
          </a:xfrm>
        </p:spPr>
        <p:txBody>
          <a:bodyPr/>
          <a:lstStyle/>
          <a:p>
            <a:pPr algn="ctr"/>
            <a:r>
              <a:rPr lang="en-US" dirty="0"/>
              <a:t>PURPOSE</a:t>
            </a:r>
            <a:endParaRPr lang="en-ZA" dirty="0"/>
          </a:p>
        </p:txBody>
      </p:sp>
      <p:sp>
        <p:nvSpPr>
          <p:cNvPr id="3" name="Content Placeholder 2">
            <a:extLst>
              <a:ext uri="{FF2B5EF4-FFF2-40B4-BE49-F238E27FC236}">
                <a16:creationId xmlns:a16="http://schemas.microsoft.com/office/drawing/2014/main" xmlns="" id="{9E5993A3-04D7-48CD-BDDC-C9A4A77EF150}"/>
              </a:ext>
            </a:extLst>
          </p:cNvPr>
          <p:cNvSpPr>
            <a:spLocks noGrp="1"/>
          </p:cNvSpPr>
          <p:nvPr>
            <p:ph idx="1"/>
          </p:nvPr>
        </p:nvSpPr>
        <p:spPr>
          <a:xfrm>
            <a:off x="457200" y="1412776"/>
            <a:ext cx="8077200" cy="4530825"/>
          </a:xfrm>
        </p:spPr>
        <p:txBody>
          <a:bodyPr>
            <a:normAutofit/>
          </a:bodyPr>
          <a:lstStyle/>
          <a:p>
            <a:pPr marL="0" indent="0" algn="just">
              <a:lnSpc>
                <a:spcPct val="150000"/>
              </a:lnSpc>
              <a:buNone/>
            </a:pPr>
            <a:r>
              <a:rPr lang="en-ZA"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Pu</a:t>
            </a:r>
            <a:r>
              <a:rPr lang="en-ZA" sz="2000" dirty="0">
                <a:solidFill>
                  <a:schemeClr val="tx1"/>
                </a:solidFill>
                <a:latin typeface="Arial" panose="020B0604020202020204" pitchFamily="34" charset="0"/>
                <a:ea typeface="Times New Roman" panose="02020603050405020304" pitchFamily="18" charset="0"/>
                <a:cs typeface="Arial" panose="020B0604020202020204" pitchFamily="34" charset="0"/>
              </a:rPr>
              <a:t>rpose of this presentation is to multi-fold and include the following:</a:t>
            </a:r>
          </a:p>
          <a:p>
            <a:pPr algn="just">
              <a:lnSpc>
                <a:spcPct val="150000"/>
              </a:lnSpc>
            </a:pPr>
            <a:r>
              <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rPr>
              <a:t>Appraise the PC on project phases for the </a:t>
            </a:r>
            <a:r>
              <a:rPr lang="en-ZA" sz="2000" b="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HM </a:t>
            </a:r>
            <a:r>
              <a:rPr lang="en-ZA" sz="2000" b="0" dirty="0" err="1">
                <a:solidFill>
                  <a:schemeClr val="tx1"/>
                </a:solidFill>
                <a:latin typeface="Arial" panose="020B0604020202020204" pitchFamily="34" charset="0"/>
                <a:ea typeface="Times New Roman" panose="02020603050405020304" pitchFamily="18" charset="0"/>
                <a:cs typeface="Arial" panose="020B0604020202020204" pitchFamily="34" charset="0"/>
              </a:rPr>
              <a:t>Pitje</a:t>
            </a:r>
            <a:r>
              <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rPr>
              <a:t> &amp; </a:t>
            </a:r>
            <a:r>
              <a:rPr lang="en-ZA" sz="2000" b="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ODI projects</a:t>
            </a:r>
            <a:endPar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lvl="1" algn="just">
              <a:lnSpc>
                <a:spcPct val="150000"/>
              </a:lnSpc>
            </a:pPr>
            <a:r>
              <a:rPr lang="en-ZA" sz="1600" b="0" dirty="0">
                <a:solidFill>
                  <a:schemeClr val="tx1"/>
                </a:solidFill>
                <a:latin typeface="Arial" panose="020B0604020202020204" pitchFamily="34" charset="0"/>
                <a:ea typeface="Times New Roman" panose="02020603050405020304" pitchFamily="18" charset="0"/>
                <a:cs typeface="Arial" panose="020B0604020202020204" pitchFamily="34" charset="0"/>
              </a:rPr>
              <a:t>Phase 1 (Demotion)</a:t>
            </a:r>
          </a:p>
          <a:p>
            <a:pPr lvl="1" algn="just">
              <a:lnSpc>
                <a:spcPct val="150000"/>
              </a:lnSpc>
            </a:pPr>
            <a:r>
              <a:rPr lang="en-ZA" sz="1600" b="0" dirty="0">
                <a:solidFill>
                  <a:schemeClr val="tx1"/>
                </a:solidFill>
                <a:latin typeface="Arial" panose="020B0604020202020204" pitchFamily="34" charset="0"/>
                <a:ea typeface="Times New Roman" panose="02020603050405020304" pitchFamily="18" charset="0"/>
                <a:cs typeface="Arial" panose="020B0604020202020204" pitchFamily="34" charset="0"/>
              </a:rPr>
              <a:t>Phase 2 ( Re-development)</a:t>
            </a:r>
          </a:p>
          <a:p>
            <a:pPr algn="just">
              <a:lnSpc>
                <a:spcPct val="150000"/>
              </a:lnSpc>
            </a:pPr>
            <a:r>
              <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rPr>
              <a:t>  Propose a way forward regarding funding and </a:t>
            </a:r>
            <a:r>
              <a:rPr lang="en-ZA" sz="2000" b="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how to </a:t>
            </a:r>
            <a:r>
              <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rPr>
              <a:t>deal with challenges of </a:t>
            </a:r>
            <a:r>
              <a:rPr lang="en-ZA" sz="2000" b="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the two facilities</a:t>
            </a:r>
            <a:endParaRPr lang="en-ZA"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4</a:t>
            </a:r>
            <a:endParaRPr lang="en-ZA" sz="1800" dirty="0">
              <a:latin typeface="+mj-lt"/>
            </a:endParaRPr>
          </a:p>
        </p:txBody>
      </p:sp>
    </p:spTree>
    <p:extLst>
      <p:ext uri="{BB962C8B-B14F-4D97-AF65-F5344CB8AC3E}">
        <p14:creationId xmlns:p14="http://schemas.microsoft.com/office/powerpoint/2010/main" xmlns="" val="42102400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6ADC08-FAFA-422B-9318-EF865AB2FD75}"/>
              </a:ext>
            </a:extLst>
          </p:cNvPr>
          <p:cNvSpPr>
            <a:spLocks noGrp="1"/>
          </p:cNvSpPr>
          <p:nvPr>
            <p:ph type="title"/>
          </p:nvPr>
        </p:nvSpPr>
        <p:spPr>
          <a:xfrm>
            <a:off x="457200" y="260648"/>
            <a:ext cx="8686800" cy="576064"/>
          </a:xfrm>
        </p:spPr>
        <p:txBody>
          <a:bodyPr>
            <a:noAutofit/>
          </a:bodyPr>
          <a:lstStyle/>
          <a:p>
            <a:pPr marL="342900" lvl="0" indent="-342900" algn="ctr">
              <a:spcBef>
                <a:spcPct val="20000"/>
              </a:spcBef>
              <a:defRPr/>
            </a:pPr>
            <a:r>
              <a:rPr lang="en-US" sz="3200" dirty="0"/>
              <a:t>Funding Requirements and Options</a:t>
            </a:r>
            <a:r>
              <a:rPr kumimoji="0" lang="en-US" b="1" i="0" u="none" strike="noStrike" kern="1200" cap="none" spc="0" normalizeH="0" baseline="0" noProof="0" dirty="0">
                <a:ln>
                  <a:noFill/>
                </a:ln>
                <a:solidFill>
                  <a:srgbClr val="F5981B"/>
                </a:solidFill>
                <a:effectLst/>
                <a:uLnTx/>
                <a:uFillTx/>
                <a:latin typeface="Arial"/>
                <a:ea typeface="+mn-ea"/>
                <a:cs typeface="Arial"/>
              </a:rPr>
              <a:t/>
            </a:r>
            <a:br>
              <a:rPr kumimoji="0" lang="en-US" b="1" i="0" u="none" strike="noStrike" kern="1200" cap="none" spc="0" normalizeH="0" baseline="0" noProof="0" dirty="0">
                <a:ln>
                  <a:noFill/>
                </a:ln>
                <a:solidFill>
                  <a:srgbClr val="F5981B"/>
                </a:solidFill>
                <a:effectLst/>
                <a:uLnTx/>
                <a:uFillTx/>
                <a:latin typeface="Arial"/>
                <a:ea typeface="+mn-ea"/>
                <a:cs typeface="Arial"/>
              </a:rPr>
            </a:br>
            <a:endParaRPr lang="en-ZA" sz="4000" dirty="0"/>
          </a:p>
        </p:txBody>
      </p:sp>
      <p:sp>
        <p:nvSpPr>
          <p:cNvPr id="3" name="Content Placeholder 2">
            <a:extLst>
              <a:ext uri="{FF2B5EF4-FFF2-40B4-BE49-F238E27FC236}">
                <a16:creationId xmlns:a16="http://schemas.microsoft.com/office/drawing/2014/main" xmlns="" id="{030C422D-334F-494F-A713-29258500C377}"/>
              </a:ext>
            </a:extLst>
          </p:cNvPr>
          <p:cNvSpPr>
            <a:spLocks noGrp="1"/>
          </p:cNvSpPr>
          <p:nvPr>
            <p:ph idx="1"/>
          </p:nvPr>
        </p:nvSpPr>
        <p:spPr>
          <a:xfrm>
            <a:off x="427299" y="1340768"/>
            <a:ext cx="8507288" cy="3672408"/>
          </a:xfrm>
        </p:spPr>
        <p:txBody>
          <a:bodyPr>
            <a:noAutofit/>
          </a:bodyPr>
          <a:lstStyle/>
          <a:p>
            <a:pPr algn="just"/>
            <a:r>
              <a:rPr lang="en-US" sz="1800" b="0" dirty="0">
                <a:solidFill>
                  <a:schemeClr val="tx1"/>
                </a:solidFill>
                <a:latin typeface="Arial" panose="020B0604020202020204" pitchFamily="34" charset="0"/>
                <a:cs typeface="Arial" panose="020B0604020202020204" pitchFamily="34" charset="0"/>
              </a:rPr>
              <a:t>In terms of Schedule 5B, provision and maintenance of local sport facilities is a primary mandate of local government. </a:t>
            </a:r>
            <a:r>
              <a:rPr lang="en-ZA" sz="1800" b="0" dirty="0">
                <a:solidFill>
                  <a:schemeClr val="tx1"/>
                </a:solidFill>
                <a:latin typeface="Arial" panose="020B0604020202020204" pitchFamily="34" charset="0"/>
                <a:cs typeface="Arial" panose="020B0604020202020204" pitchFamily="34" charset="0"/>
              </a:rPr>
              <a:t>However, the Constitution also empowers national government (in this instance DSAC) with legislative and executive authority to </a:t>
            </a:r>
            <a:r>
              <a:rPr lang="en-ZA" sz="1800" b="0" dirty="0" smtClean="0">
                <a:solidFill>
                  <a:schemeClr val="tx1"/>
                </a:solidFill>
                <a:latin typeface="Arial" panose="020B0604020202020204" pitchFamily="34" charset="0"/>
                <a:cs typeface="Arial" panose="020B0604020202020204" pitchFamily="34" charset="0"/>
              </a:rPr>
              <a:t>oversee the </a:t>
            </a:r>
            <a:r>
              <a:rPr lang="en-ZA" sz="1800" b="0" dirty="0">
                <a:solidFill>
                  <a:schemeClr val="tx1"/>
                </a:solidFill>
                <a:latin typeface="Arial" panose="020B0604020202020204" pitchFamily="34" charset="0"/>
                <a:cs typeface="Arial" panose="020B0604020202020204" pitchFamily="34" charset="0"/>
              </a:rPr>
              <a:t>effective performance by municipalities of their functions in respect to, inter alia, schedule 5B.</a:t>
            </a:r>
          </a:p>
          <a:p>
            <a:pPr algn="just"/>
            <a:endParaRPr lang="en-ZA" sz="1800" b="0" dirty="0">
              <a:solidFill>
                <a:schemeClr val="tx1"/>
              </a:solidFill>
              <a:latin typeface="Arial" panose="020B0604020202020204" pitchFamily="34" charset="0"/>
              <a:cs typeface="Arial" panose="020B0604020202020204" pitchFamily="34" charset="0"/>
            </a:endParaRPr>
          </a:p>
          <a:p>
            <a:pPr algn="just"/>
            <a:r>
              <a:rPr lang="en-ZA" sz="1800" b="0" dirty="0">
                <a:solidFill>
                  <a:schemeClr val="tx1"/>
                </a:solidFill>
                <a:latin typeface="Arial" panose="020B0604020202020204" pitchFamily="34" charset="0"/>
                <a:cs typeface="Arial" panose="020B0604020202020204" pitchFamily="34" charset="0"/>
              </a:rPr>
              <a:t>The above clause justified the intervention in the MIG and could still be applied in the USDG to ensure that it is used accordingly to also deliver sport infrastructure, and the latter must also be included in the municipal Built Environment Performance Plans (BEPP)</a:t>
            </a:r>
          </a:p>
          <a:p>
            <a:pPr algn="just"/>
            <a:endParaRPr lang="en-ZA" sz="1800" b="0" dirty="0">
              <a:solidFill>
                <a:schemeClr val="tx1"/>
              </a:solidFill>
              <a:latin typeface="Arial" panose="020B0604020202020204" pitchFamily="34" charset="0"/>
              <a:cs typeface="Arial" panose="020B0604020202020204" pitchFamily="34" charset="0"/>
            </a:endParaRPr>
          </a:p>
          <a:p>
            <a:pPr algn="just"/>
            <a:r>
              <a:rPr lang="en-US" sz="1800" b="0" dirty="0">
                <a:solidFill>
                  <a:schemeClr val="tx1"/>
                </a:solidFill>
                <a:latin typeface="Arial" panose="020B0604020202020204" pitchFamily="34" charset="0"/>
                <a:cs typeface="Arial" panose="020B0604020202020204" pitchFamily="34" charset="0"/>
              </a:rPr>
              <a:t>It is therefore justifiable in this context that funding for sport infrastructure is made available to local government in a form of 15% of USDG </a:t>
            </a:r>
          </a:p>
          <a:p>
            <a:pPr marL="0" indent="0">
              <a:buNone/>
            </a:pPr>
            <a:endParaRPr lang="en-ZA" sz="1800" b="0" dirty="0">
              <a:solidFill>
                <a:schemeClr val="tx1"/>
              </a:solidFill>
            </a:endParaRPr>
          </a:p>
        </p:txBody>
      </p:sp>
      <p:sp>
        <p:nvSpPr>
          <p:cNvPr id="4"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40</a:t>
            </a:r>
            <a:endParaRPr lang="en-ZA" sz="1800" dirty="0">
              <a:latin typeface="+mj-lt"/>
            </a:endParaRPr>
          </a:p>
        </p:txBody>
      </p:sp>
    </p:spTree>
    <p:extLst>
      <p:ext uri="{BB962C8B-B14F-4D97-AF65-F5344CB8AC3E}">
        <p14:creationId xmlns:p14="http://schemas.microsoft.com/office/powerpoint/2010/main" xmlns="" val="3703986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a:xfrm>
            <a:off x="422851" y="203447"/>
            <a:ext cx="8229600" cy="710952"/>
          </a:xfrm>
        </p:spPr>
        <p:txBody>
          <a:bodyPr>
            <a:normAutofit fontScale="90000"/>
          </a:bodyPr>
          <a:lstStyle/>
          <a:p>
            <a:pPr lvl="0" algn="ctr">
              <a:spcBef>
                <a:spcPct val="20000"/>
              </a:spcBef>
              <a:defRPr/>
            </a:pPr>
            <a:r>
              <a:rPr lang="en-US" sz="3200" dirty="0"/>
              <a:t>Funding Requirements and Options</a:t>
            </a:r>
            <a:r>
              <a:rPr kumimoji="0" lang="en-US" sz="3200" b="1" i="0" u="none" strike="noStrike" kern="1200" cap="none" spc="0" normalizeH="0" baseline="0" noProof="0" dirty="0">
                <a:ln>
                  <a:noFill/>
                </a:ln>
                <a:solidFill>
                  <a:srgbClr val="F5981B"/>
                </a:solidFill>
                <a:effectLst/>
                <a:uLnTx/>
                <a:uFillTx/>
                <a:latin typeface="Arial"/>
                <a:ea typeface="+mn-ea"/>
                <a:cs typeface="Arial"/>
              </a:rPr>
              <a:t/>
            </a:r>
            <a:br>
              <a:rPr kumimoji="0" lang="en-US" sz="3200" b="1" i="0" u="none" strike="noStrike" kern="1200" cap="none" spc="0" normalizeH="0" baseline="0" noProof="0" dirty="0">
                <a:ln>
                  <a:noFill/>
                </a:ln>
                <a:solidFill>
                  <a:srgbClr val="F5981B"/>
                </a:solidFill>
                <a:effectLst/>
                <a:uLnTx/>
                <a:uFillTx/>
                <a:latin typeface="Arial"/>
                <a:ea typeface="+mn-ea"/>
                <a:cs typeface="Arial"/>
              </a:rPr>
            </a:br>
            <a:endParaRPr lang="en-ZA" dirty="0"/>
          </a:p>
        </p:txBody>
      </p:sp>
      <p:sp>
        <p:nvSpPr>
          <p:cNvPr id="3" name="Content Placeholder 2">
            <a:extLst>
              <a:ext uri="{FF2B5EF4-FFF2-40B4-BE49-F238E27FC236}">
                <a16:creationId xmlns:a16="http://schemas.microsoft.com/office/drawing/2014/main" xmlns="" id="{9E5993A3-04D7-48CD-BDDC-C9A4A77EF150}"/>
              </a:ext>
            </a:extLst>
          </p:cNvPr>
          <p:cNvSpPr>
            <a:spLocks noGrp="1"/>
          </p:cNvSpPr>
          <p:nvPr>
            <p:ph idx="1"/>
          </p:nvPr>
        </p:nvSpPr>
        <p:spPr>
          <a:xfrm>
            <a:off x="422851" y="1124744"/>
            <a:ext cx="8397622" cy="4824536"/>
          </a:xfrm>
        </p:spPr>
        <p:txBody>
          <a:bodyPr>
            <a:normAutofit fontScale="77500" lnSpcReduction="20000"/>
          </a:bodyPr>
          <a:lstStyle/>
          <a:p>
            <a:pPr algn="just">
              <a:lnSpc>
                <a:spcPct val="120000"/>
              </a:lnSpc>
            </a:pPr>
            <a:r>
              <a:rPr lang="en-ZA" sz="1900" b="0" dirty="0">
                <a:solidFill>
                  <a:schemeClr val="tx1"/>
                </a:solidFill>
                <a:latin typeface="Arial" panose="020B0604020202020204" pitchFamily="34" charset="0"/>
                <a:cs typeface="Arial" panose="020B0604020202020204" pitchFamily="34" charset="0"/>
              </a:rPr>
              <a:t>DSAC has already engaged with NT to explore possibilities of ring-fencing 15% of Urban Settlement Development Grant (USDG), which is almost like equivalent of MIG for Metros</a:t>
            </a:r>
            <a:r>
              <a:rPr lang="en-ZA" sz="1900" b="0" dirty="0" smtClean="0">
                <a:solidFill>
                  <a:schemeClr val="tx1"/>
                </a:solidFill>
                <a:latin typeface="Arial" panose="020B0604020202020204" pitchFamily="34" charset="0"/>
                <a:cs typeface="Arial" panose="020B0604020202020204" pitchFamily="34" charset="0"/>
              </a:rPr>
              <a:t>.</a:t>
            </a:r>
          </a:p>
          <a:p>
            <a:pPr marL="0" indent="0" algn="just">
              <a:lnSpc>
                <a:spcPct val="120000"/>
              </a:lnSpc>
              <a:buNone/>
            </a:pPr>
            <a:endParaRPr lang="en-ZA" sz="1900" b="0" dirty="0">
              <a:solidFill>
                <a:schemeClr val="tx1"/>
              </a:solidFill>
              <a:latin typeface="Arial" panose="020B0604020202020204" pitchFamily="34" charset="0"/>
              <a:cs typeface="Arial" panose="020B0604020202020204" pitchFamily="34" charset="0"/>
            </a:endParaRPr>
          </a:p>
          <a:p>
            <a:pPr algn="just">
              <a:lnSpc>
                <a:spcPct val="120000"/>
              </a:lnSpc>
            </a:pPr>
            <a:r>
              <a:rPr lang="en-ZA" sz="1900" b="0" dirty="0">
                <a:solidFill>
                  <a:schemeClr val="tx1"/>
                </a:solidFill>
                <a:latin typeface="Arial" panose="020B0604020202020204" pitchFamily="34" charset="0"/>
                <a:cs typeface="Arial" panose="020B0604020202020204" pitchFamily="34" charset="0"/>
              </a:rPr>
              <a:t>The purpose of ring-fencing is to provide DSAC with some degree of control on funding mechanisms that cater for sport infrastructure to ensure that such infrastructure is actually implemented by </a:t>
            </a:r>
            <a:r>
              <a:rPr lang="en-ZA" sz="1900" b="0" dirty="0" smtClean="0">
                <a:solidFill>
                  <a:schemeClr val="tx1"/>
                </a:solidFill>
                <a:latin typeface="Arial" panose="020B0604020202020204" pitchFamily="34" charset="0"/>
                <a:cs typeface="Arial" panose="020B0604020202020204" pitchFamily="34" charset="0"/>
              </a:rPr>
              <a:t>metros</a:t>
            </a:r>
          </a:p>
          <a:p>
            <a:pPr marL="0" indent="0" algn="just">
              <a:lnSpc>
                <a:spcPct val="120000"/>
              </a:lnSpc>
              <a:buNone/>
            </a:pPr>
            <a:endParaRPr lang="en-ZA" sz="1900" b="0" dirty="0">
              <a:solidFill>
                <a:schemeClr val="tx1"/>
              </a:solidFill>
              <a:latin typeface="Arial" panose="020B0604020202020204" pitchFamily="34" charset="0"/>
              <a:cs typeface="Arial" panose="020B0604020202020204" pitchFamily="34" charset="0"/>
            </a:endParaRPr>
          </a:p>
          <a:p>
            <a:pPr algn="just">
              <a:lnSpc>
                <a:spcPct val="120000"/>
              </a:lnSpc>
            </a:pPr>
            <a:r>
              <a:rPr lang="en-ZA" sz="1900" b="0" dirty="0">
                <a:solidFill>
                  <a:schemeClr val="tx1"/>
                </a:solidFill>
                <a:latin typeface="Arial" panose="020B0604020202020204" pitchFamily="34" charset="0"/>
                <a:cs typeface="Arial" panose="020B0604020202020204" pitchFamily="34" charset="0"/>
              </a:rPr>
              <a:t>NT  indicated that their data shows that metros spend more than the proposed 15% on sport infrastructure but this has not been verified by work on the ground</a:t>
            </a:r>
            <a:r>
              <a:rPr lang="en-ZA" sz="1900" b="0" dirty="0" smtClean="0">
                <a:solidFill>
                  <a:schemeClr val="tx1"/>
                </a:solidFill>
                <a:latin typeface="Arial" panose="020B0604020202020204" pitchFamily="34" charset="0"/>
                <a:cs typeface="Arial" panose="020B0604020202020204" pitchFamily="34" charset="0"/>
              </a:rPr>
              <a:t>.</a:t>
            </a:r>
          </a:p>
          <a:p>
            <a:pPr marL="0" indent="0" algn="just">
              <a:lnSpc>
                <a:spcPct val="120000"/>
              </a:lnSpc>
              <a:buNone/>
            </a:pPr>
            <a:endParaRPr lang="en-ZA" sz="1900" b="0" dirty="0">
              <a:solidFill>
                <a:schemeClr val="tx1"/>
              </a:solidFill>
              <a:latin typeface="Arial" panose="020B0604020202020204" pitchFamily="34" charset="0"/>
              <a:cs typeface="Arial" panose="020B0604020202020204" pitchFamily="34" charset="0"/>
            </a:endParaRPr>
          </a:p>
          <a:p>
            <a:pPr algn="just">
              <a:lnSpc>
                <a:spcPct val="120000"/>
              </a:lnSpc>
            </a:pPr>
            <a:r>
              <a:rPr lang="en-ZA" sz="1900" b="0" dirty="0">
                <a:solidFill>
                  <a:schemeClr val="tx1"/>
                </a:solidFill>
                <a:latin typeface="Arial" panose="020B0604020202020204" pitchFamily="34" charset="0"/>
                <a:cs typeface="Arial" panose="020B0604020202020204" pitchFamily="34" charset="0"/>
              </a:rPr>
              <a:t>NT advised DSAC to embark on process to verify these reports, and if evidence suggest otherwise </a:t>
            </a:r>
            <a:r>
              <a:rPr lang="en-ZA" sz="1900" b="0" dirty="0" smtClean="0">
                <a:solidFill>
                  <a:schemeClr val="tx1"/>
                </a:solidFill>
                <a:latin typeface="Arial" panose="020B0604020202020204" pitchFamily="34" charset="0"/>
                <a:cs typeface="Arial" panose="020B0604020202020204" pitchFamily="34" charset="0"/>
              </a:rPr>
              <a:t>and that </a:t>
            </a:r>
            <a:r>
              <a:rPr lang="en-ZA" sz="1900" b="0" dirty="0">
                <a:solidFill>
                  <a:schemeClr val="tx1"/>
                </a:solidFill>
                <a:latin typeface="Arial" panose="020B0604020202020204" pitchFamily="34" charset="0"/>
                <a:cs typeface="Arial" panose="020B0604020202020204" pitchFamily="34" charset="0"/>
              </a:rPr>
              <a:t>USDG is not used to cater for sport infrastructure, then DSAC proposal may be considered, </a:t>
            </a:r>
            <a:r>
              <a:rPr lang="en-ZA" sz="1900" b="0" dirty="0" smtClean="0">
                <a:solidFill>
                  <a:schemeClr val="tx1"/>
                </a:solidFill>
                <a:latin typeface="Arial" panose="020B0604020202020204" pitchFamily="34" charset="0"/>
                <a:cs typeface="Arial" panose="020B0604020202020204" pitchFamily="34" charset="0"/>
              </a:rPr>
              <a:t>just like </a:t>
            </a:r>
            <a:r>
              <a:rPr lang="en-ZA" sz="1900" b="0" dirty="0">
                <a:solidFill>
                  <a:schemeClr val="tx1"/>
                </a:solidFill>
                <a:latin typeface="Arial" panose="020B0604020202020204" pitchFamily="34" charset="0"/>
                <a:cs typeface="Arial" panose="020B0604020202020204" pitchFamily="34" charset="0"/>
              </a:rPr>
              <a:t>the proposal on ring-fencing portion of MIG for allocation was </a:t>
            </a:r>
            <a:r>
              <a:rPr lang="en-ZA" sz="1900" b="0" dirty="0" smtClean="0">
                <a:solidFill>
                  <a:schemeClr val="tx1"/>
                </a:solidFill>
                <a:latin typeface="Arial" panose="020B0604020202020204" pitchFamily="34" charset="0"/>
                <a:cs typeface="Arial" panose="020B0604020202020204" pitchFamily="34" charset="0"/>
              </a:rPr>
              <a:t>justified </a:t>
            </a:r>
            <a:r>
              <a:rPr lang="en-ZA" sz="1900" b="0" dirty="0">
                <a:solidFill>
                  <a:schemeClr val="tx1"/>
                </a:solidFill>
                <a:latin typeface="Arial" panose="020B0604020202020204" pitchFamily="34" charset="0"/>
                <a:cs typeface="Arial" panose="020B0604020202020204" pitchFamily="34" charset="0"/>
              </a:rPr>
              <a:t>and </a:t>
            </a:r>
            <a:r>
              <a:rPr lang="en-ZA" sz="1900" b="0" dirty="0" smtClean="0">
                <a:solidFill>
                  <a:schemeClr val="tx1"/>
                </a:solidFill>
                <a:latin typeface="Arial" panose="020B0604020202020204" pitchFamily="34" charset="0"/>
                <a:cs typeface="Arial" panose="020B0604020202020204" pitchFamily="34" charset="0"/>
              </a:rPr>
              <a:t>supported</a:t>
            </a:r>
          </a:p>
          <a:p>
            <a:pPr marL="0" indent="0" algn="just">
              <a:lnSpc>
                <a:spcPct val="120000"/>
              </a:lnSpc>
              <a:buNone/>
            </a:pPr>
            <a:endParaRPr lang="en-ZA" sz="1900" b="0" dirty="0">
              <a:solidFill>
                <a:schemeClr val="tx1"/>
              </a:solidFill>
              <a:latin typeface="Arial" panose="020B0604020202020204" pitchFamily="34" charset="0"/>
              <a:cs typeface="Arial" panose="020B0604020202020204" pitchFamily="34" charset="0"/>
            </a:endParaRPr>
          </a:p>
          <a:p>
            <a:pPr algn="just">
              <a:lnSpc>
                <a:spcPct val="120000"/>
              </a:lnSpc>
            </a:pPr>
            <a:r>
              <a:rPr lang="en-ZA" sz="1900" b="0" dirty="0">
                <a:solidFill>
                  <a:schemeClr val="tx1"/>
                </a:solidFill>
                <a:latin typeface="Arial" panose="020B0604020202020204" pitchFamily="34" charset="0"/>
                <a:cs typeface="Arial" panose="020B0604020202020204" pitchFamily="34" charset="0"/>
              </a:rPr>
              <a:t>DSAC intends to conclude this process by no later </a:t>
            </a:r>
            <a:r>
              <a:rPr lang="en-ZA" sz="1900" b="0" dirty="0" smtClean="0">
                <a:solidFill>
                  <a:schemeClr val="tx1"/>
                </a:solidFill>
                <a:latin typeface="Arial" panose="020B0604020202020204" pitchFamily="34" charset="0"/>
                <a:cs typeface="Arial" panose="020B0604020202020204" pitchFamily="34" charset="0"/>
              </a:rPr>
              <a:t>than the end </a:t>
            </a:r>
            <a:r>
              <a:rPr lang="en-ZA" sz="1900" b="0" dirty="0">
                <a:solidFill>
                  <a:schemeClr val="tx1"/>
                </a:solidFill>
                <a:latin typeface="Arial" panose="020B0604020202020204" pitchFamily="34" charset="0"/>
                <a:cs typeface="Arial" panose="020B0604020202020204" pitchFamily="34" charset="0"/>
              </a:rPr>
              <a:t>June 2021 in order to be on time for submission to relevant Budget Committees</a:t>
            </a:r>
          </a:p>
          <a:p>
            <a:pPr algn="just">
              <a:lnSpc>
                <a:spcPct val="120000"/>
              </a:lnSpc>
            </a:pPr>
            <a:endParaRPr lang="en-ZA"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pPr>
            <a:endParaRPr lang="en-ZA"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41</a:t>
            </a:r>
            <a:endParaRPr lang="en-ZA" sz="1800" dirty="0">
              <a:latin typeface="+mj-lt"/>
            </a:endParaRPr>
          </a:p>
        </p:txBody>
      </p:sp>
    </p:spTree>
    <p:extLst>
      <p:ext uri="{BB962C8B-B14F-4D97-AF65-F5344CB8AC3E}">
        <p14:creationId xmlns:p14="http://schemas.microsoft.com/office/powerpoint/2010/main" xmlns="" val="2913593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a:xfrm>
            <a:off x="457200" y="476672"/>
            <a:ext cx="8229600" cy="710952"/>
          </a:xfrm>
        </p:spPr>
        <p:txBody>
          <a:bodyPr>
            <a:noAutofit/>
          </a:bodyPr>
          <a:lstStyle/>
          <a:p>
            <a:pPr lvl="0" algn="ctr">
              <a:spcBef>
                <a:spcPct val="20000"/>
              </a:spcBef>
              <a:defRPr/>
            </a:pPr>
            <a:r>
              <a:rPr lang="en-US" sz="3200" dirty="0">
                <a:ea typeface="+mn-ea"/>
              </a:rPr>
              <a:t>Other Funding Options</a:t>
            </a:r>
            <a:r>
              <a:rPr kumimoji="0" lang="en-US" sz="3200" b="1" i="0" u="none" strike="noStrike" kern="1200" cap="none" spc="0" normalizeH="0" baseline="0" noProof="0" dirty="0">
                <a:ln>
                  <a:noFill/>
                </a:ln>
                <a:solidFill>
                  <a:srgbClr val="F5981B"/>
                </a:solidFill>
                <a:effectLst/>
                <a:uLnTx/>
                <a:uFillTx/>
                <a:latin typeface="Arial"/>
                <a:ea typeface="+mn-ea"/>
                <a:cs typeface="Arial"/>
              </a:rPr>
              <a:t/>
            </a:r>
            <a:br>
              <a:rPr kumimoji="0" lang="en-US" sz="3200" b="1" i="0" u="none" strike="noStrike" kern="1200" cap="none" spc="0" normalizeH="0" baseline="0" noProof="0" dirty="0">
                <a:ln>
                  <a:noFill/>
                </a:ln>
                <a:solidFill>
                  <a:srgbClr val="F5981B"/>
                </a:solidFill>
                <a:effectLst/>
                <a:uLnTx/>
                <a:uFillTx/>
                <a:latin typeface="Arial"/>
                <a:ea typeface="+mn-ea"/>
                <a:cs typeface="Arial"/>
              </a:rPr>
            </a:br>
            <a:endParaRPr lang="en-ZA" dirty="0"/>
          </a:p>
        </p:txBody>
      </p:sp>
      <p:sp>
        <p:nvSpPr>
          <p:cNvPr id="3" name="Content Placeholder 2">
            <a:extLst>
              <a:ext uri="{FF2B5EF4-FFF2-40B4-BE49-F238E27FC236}">
                <a16:creationId xmlns:a16="http://schemas.microsoft.com/office/drawing/2014/main" xmlns="" id="{9E5993A3-04D7-48CD-BDDC-C9A4A77EF150}"/>
              </a:ext>
            </a:extLst>
          </p:cNvPr>
          <p:cNvSpPr>
            <a:spLocks noGrp="1"/>
          </p:cNvSpPr>
          <p:nvPr>
            <p:ph idx="1"/>
          </p:nvPr>
        </p:nvSpPr>
        <p:spPr>
          <a:xfrm>
            <a:off x="440701" y="1556792"/>
            <a:ext cx="8397622" cy="2664296"/>
          </a:xfrm>
        </p:spPr>
        <p:txBody>
          <a:bodyPr>
            <a:noAutofit/>
          </a:bodyPr>
          <a:lstStyle/>
          <a:p>
            <a:pPr marL="0" indent="0" algn="just">
              <a:lnSpc>
                <a:spcPct val="150000"/>
              </a:lnSpc>
              <a:buNone/>
            </a:pPr>
            <a:endParaRPr lang="en-US" sz="1800" b="0" dirty="0">
              <a:solidFill>
                <a:schemeClr val="tx1"/>
              </a:solidFill>
              <a:latin typeface="Arial" panose="020B0604020202020204" pitchFamily="34" charset="0"/>
              <a:cs typeface="Arial" panose="020B0604020202020204" pitchFamily="34" charset="0"/>
            </a:endParaRPr>
          </a:p>
          <a:p>
            <a:pPr algn="just">
              <a:lnSpc>
                <a:spcPct val="150000"/>
              </a:lnSpc>
            </a:pPr>
            <a:r>
              <a:rPr lang="en-US" sz="1800" b="0" dirty="0">
                <a:solidFill>
                  <a:schemeClr val="tx1"/>
                </a:solidFill>
                <a:latin typeface="Arial" panose="020B0604020202020204" pitchFamily="34" charset="0"/>
                <a:cs typeface="Arial" panose="020B0604020202020204" pitchFamily="34" charset="0"/>
              </a:rPr>
              <a:t>National Government funding option: </a:t>
            </a:r>
          </a:p>
          <a:p>
            <a:pPr marL="0" indent="0" algn="just">
              <a:lnSpc>
                <a:spcPct val="150000"/>
              </a:lnSpc>
              <a:buNone/>
            </a:pPr>
            <a:r>
              <a:rPr lang="en-US" sz="1800" b="0" dirty="0">
                <a:solidFill>
                  <a:schemeClr val="tx1"/>
                </a:solidFill>
                <a:latin typeface="Arial" panose="020B0604020202020204" pitchFamily="34" charset="0"/>
                <a:cs typeface="Arial" panose="020B0604020202020204" pitchFamily="34" charset="0"/>
              </a:rPr>
              <a:t>	  - 15% USDG for Sports Infrastructure</a:t>
            </a:r>
          </a:p>
          <a:p>
            <a:pPr marL="342900" lvl="1" indent="-342900" algn="just">
              <a:lnSpc>
                <a:spcPct val="150000"/>
              </a:lnSpc>
              <a:buFont typeface="Arial" pitchFamily="34" charset="0"/>
              <a:buChar char="•"/>
            </a:pPr>
            <a:endParaRPr lang="en-US" sz="1800" b="0" dirty="0">
              <a:solidFill>
                <a:schemeClr val="tx1"/>
              </a:solidFill>
              <a:latin typeface="Arial" panose="020B0604020202020204" pitchFamily="34" charset="0"/>
              <a:cs typeface="Arial" panose="020B0604020202020204" pitchFamily="34" charset="0"/>
            </a:endParaRPr>
          </a:p>
          <a:p>
            <a:pPr algn="just">
              <a:lnSpc>
                <a:spcPct val="150000"/>
              </a:lnSpc>
            </a:pPr>
            <a:r>
              <a:rPr lang="en-US" sz="1800" b="0" dirty="0">
                <a:solidFill>
                  <a:schemeClr val="tx1"/>
                </a:solidFill>
                <a:latin typeface="Arial" panose="020B0604020202020204" pitchFamily="34" charset="0"/>
                <a:cs typeface="Arial" panose="020B0604020202020204" pitchFamily="34" charset="0"/>
              </a:rPr>
              <a:t>Public Private Partnership option: </a:t>
            </a:r>
          </a:p>
          <a:p>
            <a:pPr marL="0" indent="0" algn="just">
              <a:lnSpc>
                <a:spcPct val="150000"/>
              </a:lnSpc>
              <a:buNone/>
            </a:pPr>
            <a:r>
              <a:rPr lang="en-US" sz="1800" b="0" dirty="0">
                <a:solidFill>
                  <a:schemeClr val="tx1"/>
                </a:solidFill>
                <a:latin typeface="Arial" panose="020B0604020202020204" pitchFamily="34" charset="0"/>
                <a:cs typeface="Arial" panose="020B0604020202020204" pitchFamily="34" charset="0"/>
              </a:rPr>
              <a:t>	-  To be explored as </a:t>
            </a:r>
            <a:r>
              <a:rPr lang="en-US" sz="1800" b="0" dirty="0" smtClean="0">
                <a:solidFill>
                  <a:schemeClr val="tx1"/>
                </a:solidFill>
                <a:latin typeface="Arial" panose="020B0604020202020204" pitchFamily="34" charset="0"/>
                <a:cs typeface="Arial" panose="020B0604020202020204" pitchFamily="34" charset="0"/>
              </a:rPr>
              <a:t>a commercial </a:t>
            </a:r>
            <a:r>
              <a:rPr lang="en-US" sz="1800" b="0" dirty="0">
                <a:solidFill>
                  <a:schemeClr val="tx1"/>
                </a:solidFill>
                <a:latin typeface="Arial" panose="020B0604020202020204" pitchFamily="34" charset="0"/>
                <a:cs typeface="Arial" panose="020B0604020202020204" pitchFamily="34" charset="0"/>
              </a:rPr>
              <a:t>development and </a:t>
            </a:r>
            <a:r>
              <a:rPr lang="en-US" sz="1800" b="0" dirty="0" smtClean="0">
                <a:solidFill>
                  <a:schemeClr val="tx1"/>
                </a:solidFill>
                <a:latin typeface="Arial" panose="020B0604020202020204" pitchFamily="34" charset="0"/>
                <a:cs typeface="Arial" panose="020B0604020202020204" pitchFamily="34" charset="0"/>
              </a:rPr>
              <a:t>a creation </a:t>
            </a:r>
            <a:r>
              <a:rPr lang="en-US" sz="1800" b="0" dirty="0">
                <a:solidFill>
                  <a:schemeClr val="tx1"/>
                </a:solidFill>
                <a:latin typeface="Arial" panose="020B0604020202020204" pitchFamily="34" charset="0"/>
                <a:cs typeface="Arial" panose="020B0604020202020204" pitchFamily="34" charset="0"/>
              </a:rPr>
              <a:t>of a 	    	commercial hub. </a:t>
            </a:r>
          </a:p>
          <a:p>
            <a:pPr marL="0" indent="0">
              <a:buNone/>
            </a:pPr>
            <a:endParaRPr lang="en-US" sz="2800" dirty="0">
              <a:solidFill>
                <a:schemeClr val="tx1"/>
              </a:solidFill>
              <a:latin typeface="Arial" pitchFamily="34" charset="0"/>
              <a:cs typeface="Arial" pitchFamily="34" charset="0"/>
            </a:endParaRPr>
          </a:p>
          <a:p>
            <a:pPr marL="0" indent="0">
              <a:buNone/>
            </a:pPr>
            <a:endParaRPr lang="en-US" sz="2800" dirty="0">
              <a:solidFill>
                <a:schemeClr val="tx1"/>
              </a:solidFill>
              <a:latin typeface="Arial" pitchFamily="34" charset="0"/>
              <a:cs typeface="Arial" pitchFamily="34" charset="0"/>
            </a:endParaRPr>
          </a:p>
          <a:p>
            <a:pPr algn="just">
              <a:lnSpc>
                <a:spcPct val="150000"/>
              </a:lnSpc>
            </a:pPr>
            <a:endParaRPr lang="en-ZA"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endParaRPr lang="en-Z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42</a:t>
            </a:r>
            <a:endParaRPr lang="en-ZA" sz="1800" dirty="0">
              <a:latin typeface="+mj-lt"/>
            </a:endParaRPr>
          </a:p>
        </p:txBody>
      </p:sp>
    </p:spTree>
    <p:extLst>
      <p:ext uri="{BB962C8B-B14F-4D97-AF65-F5344CB8AC3E}">
        <p14:creationId xmlns:p14="http://schemas.microsoft.com/office/powerpoint/2010/main" xmlns="" val="1671768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p:cNvSpPr>
            <a:spLocks noGrp="1"/>
          </p:cNvSpPr>
          <p:nvPr>
            <p:ph idx="1"/>
          </p:nvPr>
        </p:nvSpPr>
        <p:spPr>
          <a:xfrm>
            <a:off x="539552" y="476673"/>
            <a:ext cx="7994848" cy="5466928"/>
          </a:xfrm>
        </p:spPr>
        <p:txBody>
          <a:bodyPr anchor="ctr">
            <a:normAutofit/>
          </a:bodyPr>
          <a:lstStyle/>
          <a:p>
            <a:pPr marL="0" indent="0" algn="ctr">
              <a:spcBef>
                <a:spcPct val="0"/>
              </a:spcBef>
              <a:buNone/>
            </a:pPr>
            <a:r>
              <a:rPr lang="en-US" sz="4400" dirty="0">
                <a:ea typeface="+mj-ea"/>
              </a:rPr>
              <a:t>THANK YOU</a:t>
            </a:r>
          </a:p>
        </p:txBody>
      </p:sp>
    </p:spTree>
    <p:extLst>
      <p:ext uri="{BB962C8B-B14F-4D97-AF65-F5344CB8AC3E}">
        <p14:creationId xmlns:p14="http://schemas.microsoft.com/office/powerpoint/2010/main" xmlns="" val="946185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12776"/>
            <a:ext cx="8229600" cy="4343400"/>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000" dirty="0"/>
              <a:t>HM PITJE STADIUM</a:t>
            </a:r>
          </a:p>
        </p:txBody>
      </p:sp>
      <p:sp>
        <p:nvSpPr>
          <p:cNvPr id="5"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5</a:t>
            </a:r>
            <a:endParaRPr lang="en-ZA" sz="1800" dirty="0">
              <a:latin typeface="+mj-lt"/>
            </a:endParaRPr>
          </a:p>
        </p:txBody>
      </p:sp>
    </p:spTree>
    <p:extLst>
      <p:ext uri="{BB962C8B-B14F-4D97-AF65-F5344CB8AC3E}">
        <p14:creationId xmlns:p14="http://schemas.microsoft.com/office/powerpoint/2010/main" xmlns="" val="174492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a:xfrm>
            <a:off x="457200" y="476672"/>
            <a:ext cx="8229600" cy="710952"/>
          </a:xfrm>
        </p:spPr>
        <p:txBody>
          <a:bodyPr/>
          <a:lstStyle/>
          <a:p>
            <a:pPr algn="ctr"/>
            <a:r>
              <a:rPr lang="en-US" dirty="0" smtClean="0"/>
              <a:t>Background </a:t>
            </a:r>
            <a:endParaRPr lang="en-ZA" dirty="0"/>
          </a:p>
        </p:txBody>
      </p:sp>
      <p:sp>
        <p:nvSpPr>
          <p:cNvPr id="3" name="Content Placeholder 2">
            <a:extLst>
              <a:ext uri="{FF2B5EF4-FFF2-40B4-BE49-F238E27FC236}">
                <a16:creationId xmlns:a16="http://schemas.microsoft.com/office/drawing/2014/main" xmlns="" id="{9E5993A3-04D7-48CD-BDDC-C9A4A77EF150}"/>
              </a:ext>
            </a:extLst>
          </p:cNvPr>
          <p:cNvSpPr>
            <a:spLocks noGrp="1"/>
          </p:cNvSpPr>
          <p:nvPr>
            <p:ph idx="1"/>
          </p:nvPr>
        </p:nvSpPr>
        <p:spPr>
          <a:xfrm>
            <a:off x="457200" y="1412776"/>
            <a:ext cx="8077200" cy="4530825"/>
          </a:xfrm>
        </p:spPr>
        <p:txBody>
          <a:bodyPr>
            <a:normAutofit fontScale="85000" lnSpcReduction="10000"/>
          </a:bodyPr>
          <a:lstStyle/>
          <a:p>
            <a:pPr algn="just">
              <a:lnSpc>
                <a:spcPct val="150000"/>
              </a:lnSpc>
            </a:pPr>
            <a:r>
              <a:rPr lang="en-ZA"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HM </a:t>
            </a:r>
            <a:r>
              <a:rPr lang="en-ZA" sz="20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Pit</a:t>
            </a:r>
            <a:r>
              <a:rPr lang="en-ZA" sz="2000" b="0" dirty="0" err="1">
                <a:solidFill>
                  <a:schemeClr val="tx1"/>
                </a:solidFill>
                <a:latin typeface="Arial" panose="020B0604020202020204" pitchFamily="34" charset="0"/>
                <a:ea typeface="Times New Roman" panose="02020603050405020304" pitchFamily="18" charset="0"/>
                <a:cs typeface="Arial" panose="020B0604020202020204" pitchFamily="34" charset="0"/>
              </a:rPr>
              <a:t>je</a:t>
            </a:r>
            <a:r>
              <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rPr>
              <a:t> was one </a:t>
            </a:r>
            <a:r>
              <a:rPr lang="en-ZA" sz="2000" b="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of the </a:t>
            </a:r>
            <a:r>
              <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rPr>
              <a:t>facilities earmarked </a:t>
            </a:r>
            <a:r>
              <a:rPr lang="en-ZA" sz="2000" b="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as </a:t>
            </a:r>
            <a:r>
              <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rPr>
              <a:t>a training venue for team(s) participating in the 2010 World Cup Soccer Tournament </a:t>
            </a:r>
          </a:p>
          <a:p>
            <a:pPr algn="just">
              <a:lnSpc>
                <a:spcPct val="150000"/>
              </a:lnSpc>
            </a:pPr>
            <a:r>
              <a:rPr lang="en-ZA"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This </a:t>
            </a:r>
            <a:r>
              <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rPr>
              <a:t>necessitated </a:t>
            </a:r>
            <a:r>
              <a:rPr lang="en-ZA" sz="2000" b="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r>
              <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rPr>
              <a:t>need for an upgrade, </a:t>
            </a:r>
            <a:r>
              <a:rPr lang="en-ZA" sz="2000" b="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and </a:t>
            </a:r>
            <a:r>
              <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rPr>
              <a:t>the leading </a:t>
            </a:r>
            <a:r>
              <a:rPr lang="en-ZA" sz="2000" b="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implementer </a:t>
            </a:r>
            <a:r>
              <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rPr>
              <a:t>was Gauteng Department of Public Transport, Roads and Works </a:t>
            </a:r>
          </a:p>
          <a:p>
            <a:pPr algn="just">
              <a:lnSpc>
                <a:spcPct val="150000"/>
              </a:lnSpc>
            </a:pPr>
            <a:r>
              <a:rPr lang="en-ZA"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As an </a:t>
            </a:r>
            <a:r>
              <a:rPr lang="en-ZA" sz="2000" b="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implementer</a:t>
            </a:r>
            <a:r>
              <a:rPr lang="en-ZA" sz="2000" b="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rPr>
              <a:t>the Department was responsible for procurement for consultants, professional team and </a:t>
            </a:r>
            <a:r>
              <a:rPr lang="en-ZA" sz="2000" b="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the contractor </a:t>
            </a:r>
            <a:endPar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2000" b="0" dirty="0">
                <a:solidFill>
                  <a:schemeClr val="tx1"/>
                </a:solidFill>
                <a:latin typeface="Arial" panose="020B0604020202020204" pitchFamily="34" charset="0"/>
                <a:cs typeface="Arial" panose="020B0604020202020204" pitchFamily="34" charset="0"/>
              </a:rPr>
              <a:t>The stadium is located at </a:t>
            </a:r>
            <a:r>
              <a:rPr lang="en-US" sz="2000" b="0" dirty="0" err="1">
                <a:solidFill>
                  <a:schemeClr val="tx1"/>
                </a:solidFill>
                <a:latin typeface="Arial" panose="020B0604020202020204" pitchFamily="34" charset="0"/>
                <a:cs typeface="Arial" panose="020B0604020202020204" pitchFamily="34" charset="0"/>
              </a:rPr>
              <a:t>Kubone</a:t>
            </a:r>
            <a:r>
              <a:rPr lang="en-US" sz="2000" b="0" dirty="0">
                <a:solidFill>
                  <a:schemeClr val="tx1"/>
                </a:solidFill>
                <a:latin typeface="Arial" panose="020B0604020202020204" pitchFamily="34" charset="0"/>
                <a:cs typeface="Arial" panose="020B0604020202020204" pitchFamily="34" charset="0"/>
              </a:rPr>
              <a:t> Drive in </a:t>
            </a:r>
            <a:r>
              <a:rPr lang="en-US" sz="2000" b="0" dirty="0" err="1">
                <a:solidFill>
                  <a:schemeClr val="tx1"/>
                </a:solidFill>
                <a:latin typeface="Arial" panose="020B0604020202020204" pitchFamily="34" charset="0"/>
                <a:cs typeface="Arial" panose="020B0604020202020204" pitchFamily="34" charset="0"/>
              </a:rPr>
              <a:t>Mamelodi</a:t>
            </a:r>
            <a:r>
              <a:rPr lang="en-US" sz="2000" b="0" dirty="0">
                <a:solidFill>
                  <a:schemeClr val="tx1"/>
                </a:solidFill>
                <a:latin typeface="Arial" panose="020B0604020202020204" pitchFamily="34" charset="0"/>
                <a:cs typeface="Arial" panose="020B0604020202020204" pitchFamily="34" charset="0"/>
              </a:rPr>
              <a:t> township, East of Pretoria. </a:t>
            </a:r>
            <a:endParaRPr lang="en-US" sz="2000" b="0" dirty="0" smtClean="0">
              <a:solidFill>
                <a:schemeClr val="tx1"/>
              </a:solidFill>
              <a:latin typeface="Arial" panose="020B0604020202020204" pitchFamily="34" charset="0"/>
              <a:cs typeface="Arial" panose="020B0604020202020204" pitchFamily="34" charset="0"/>
            </a:endParaRPr>
          </a:p>
          <a:p>
            <a:pPr algn="just">
              <a:lnSpc>
                <a:spcPct val="150000"/>
              </a:lnSpc>
            </a:pPr>
            <a:r>
              <a:rPr lang="en-US" sz="2000" b="0" dirty="0" smtClean="0">
                <a:solidFill>
                  <a:schemeClr val="tx1"/>
                </a:solidFill>
                <a:latin typeface="Arial" panose="020B0604020202020204" pitchFamily="34" charset="0"/>
                <a:cs typeface="Arial" panose="020B0604020202020204" pitchFamily="34" charset="0"/>
              </a:rPr>
              <a:t>The </a:t>
            </a:r>
            <a:r>
              <a:rPr lang="en-US" sz="2000" b="0" dirty="0">
                <a:solidFill>
                  <a:schemeClr val="tx1"/>
                </a:solidFill>
                <a:latin typeface="Arial" panose="020B0604020202020204" pitchFamily="34" charset="0"/>
                <a:cs typeface="Arial" panose="020B0604020202020204" pitchFamily="34" charset="0"/>
              </a:rPr>
              <a:t>HM </a:t>
            </a:r>
            <a:r>
              <a:rPr lang="en-US" sz="2000" b="0" dirty="0" err="1">
                <a:solidFill>
                  <a:schemeClr val="tx1"/>
                </a:solidFill>
                <a:latin typeface="Arial" panose="020B0604020202020204" pitchFamily="34" charset="0"/>
                <a:cs typeface="Arial" panose="020B0604020202020204" pitchFamily="34" charset="0"/>
              </a:rPr>
              <a:t>Pitje</a:t>
            </a:r>
            <a:r>
              <a:rPr lang="en-US" sz="2000" b="0" dirty="0">
                <a:solidFill>
                  <a:schemeClr val="tx1"/>
                </a:solidFill>
                <a:latin typeface="Arial" panose="020B0604020202020204" pitchFamily="34" charset="0"/>
                <a:cs typeface="Arial" panose="020B0604020202020204" pitchFamily="34" charset="0"/>
              </a:rPr>
              <a:t> stadium upgrade design </a:t>
            </a:r>
            <a:r>
              <a:rPr lang="en-US" sz="2000" b="0" dirty="0" smtClean="0">
                <a:solidFill>
                  <a:schemeClr val="tx1"/>
                </a:solidFill>
                <a:latin typeface="Arial" panose="020B0604020202020204" pitchFamily="34" charset="0"/>
                <a:cs typeface="Arial" panose="020B0604020202020204" pitchFamily="34" charset="0"/>
              </a:rPr>
              <a:t>had a number of shortcomings, and consequently did </a:t>
            </a:r>
            <a:r>
              <a:rPr lang="en-US" sz="2000" b="0" dirty="0">
                <a:solidFill>
                  <a:schemeClr val="tx1"/>
                </a:solidFill>
                <a:latin typeface="Arial" panose="020B0604020202020204" pitchFamily="34" charset="0"/>
                <a:cs typeface="Arial" panose="020B0604020202020204" pitchFamily="34" charset="0"/>
              </a:rPr>
              <a:t>not comply with OHS and FIFA </a:t>
            </a:r>
            <a:r>
              <a:rPr lang="en-US" sz="2000" b="0" dirty="0" smtClean="0">
                <a:solidFill>
                  <a:schemeClr val="tx1"/>
                </a:solidFill>
                <a:latin typeface="Arial" panose="020B0604020202020204" pitchFamily="34" charset="0"/>
                <a:cs typeface="Arial" panose="020B0604020202020204" pitchFamily="34" charset="0"/>
              </a:rPr>
              <a:t>standards. As such, it was been </a:t>
            </a:r>
            <a:r>
              <a:rPr lang="en-US" sz="2000" b="0" dirty="0">
                <a:solidFill>
                  <a:schemeClr val="tx1"/>
                </a:solidFill>
                <a:latin typeface="Arial" panose="020B0604020202020204" pitchFamily="34" charset="0"/>
                <a:cs typeface="Arial" panose="020B0604020202020204" pitchFamily="34" charset="0"/>
              </a:rPr>
              <a:t>abandoned </a:t>
            </a:r>
            <a:r>
              <a:rPr lang="en-US" sz="2000" b="0" dirty="0" smtClean="0">
                <a:solidFill>
                  <a:schemeClr val="tx1"/>
                </a:solidFill>
                <a:latin typeface="Arial" panose="020B0604020202020204" pitchFamily="34" charset="0"/>
                <a:cs typeface="Arial" panose="020B0604020202020204" pitchFamily="34" charset="0"/>
              </a:rPr>
              <a:t>and subsequently deteriorated or dilapidated. </a:t>
            </a:r>
            <a:endParaRPr lang="en-US" sz="2000" b="0" dirty="0">
              <a:solidFill>
                <a:schemeClr val="tx1"/>
              </a:solidFill>
              <a:latin typeface="Arial" panose="020B0604020202020204" pitchFamily="34" charset="0"/>
              <a:cs typeface="Arial" panose="020B0604020202020204" pitchFamily="34" charset="0"/>
            </a:endParaRPr>
          </a:p>
          <a:p>
            <a:pPr algn="just">
              <a:lnSpc>
                <a:spcPct val="150000"/>
              </a:lnSpc>
            </a:pPr>
            <a:endPar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a:latin typeface="+mj-lt"/>
              </a:rPr>
              <a:t>6</a:t>
            </a:r>
          </a:p>
        </p:txBody>
      </p:sp>
    </p:spTree>
    <p:extLst>
      <p:ext uri="{BB962C8B-B14F-4D97-AF65-F5344CB8AC3E}">
        <p14:creationId xmlns:p14="http://schemas.microsoft.com/office/powerpoint/2010/main" xmlns="" val="217437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392D5-C1E8-4F75-9A52-B5DCA9B080E8}"/>
              </a:ext>
            </a:extLst>
          </p:cNvPr>
          <p:cNvSpPr>
            <a:spLocks noGrp="1"/>
          </p:cNvSpPr>
          <p:nvPr>
            <p:ph type="title"/>
          </p:nvPr>
        </p:nvSpPr>
        <p:spPr/>
        <p:txBody>
          <a:bodyPr/>
          <a:lstStyle/>
          <a:p>
            <a:pPr algn="ctr"/>
            <a:r>
              <a:rPr lang="en-US" dirty="0" smtClean="0"/>
              <a:t>Background (cont.)</a:t>
            </a:r>
            <a:r>
              <a:rPr lang="en-US" dirty="0" smtClean="0">
                <a:solidFill>
                  <a:schemeClr val="tx1"/>
                </a:solidFill>
              </a:rPr>
              <a:t> </a:t>
            </a:r>
            <a:endParaRPr lang="en-ZA" dirty="0">
              <a:solidFill>
                <a:schemeClr val="tx1"/>
              </a:solidFill>
            </a:endParaRPr>
          </a:p>
        </p:txBody>
      </p:sp>
      <p:sp>
        <p:nvSpPr>
          <p:cNvPr id="3" name="Content Placeholder 2">
            <a:extLst>
              <a:ext uri="{FF2B5EF4-FFF2-40B4-BE49-F238E27FC236}">
                <a16:creationId xmlns:a16="http://schemas.microsoft.com/office/drawing/2014/main" xmlns="" id="{9E5993A3-04D7-48CD-BDDC-C9A4A77EF150}"/>
              </a:ext>
            </a:extLst>
          </p:cNvPr>
          <p:cNvSpPr>
            <a:spLocks noGrp="1"/>
          </p:cNvSpPr>
          <p:nvPr>
            <p:ph idx="1"/>
          </p:nvPr>
        </p:nvSpPr>
        <p:spPr>
          <a:xfrm>
            <a:off x="457200" y="1628800"/>
            <a:ext cx="8077200" cy="4314801"/>
          </a:xfrm>
        </p:spPr>
        <p:txBody>
          <a:bodyPr>
            <a:normAutofit/>
          </a:bodyPr>
          <a:lstStyle/>
          <a:p>
            <a:pPr algn="just">
              <a:lnSpc>
                <a:spcPct val="130000"/>
              </a:lnSpc>
              <a:defRPr/>
            </a:pPr>
            <a:r>
              <a:rPr lang="en-ZA" sz="1900" b="0" dirty="0">
                <a:solidFill>
                  <a:schemeClr val="tx1"/>
                </a:solidFill>
                <a:latin typeface="Arial" panose="020B0604020202020204" pitchFamily="34" charset="0"/>
                <a:cs typeface="Arial" panose="020B0604020202020204" pitchFamily="34" charset="0"/>
              </a:rPr>
              <a:t>In December 2018, a project </a:t>
            </a:r>
            <a:r>
              <a:rPr lang="en-ZA" sz="1900" b="0" dirty="0" smtClean="0">
                <a:solidFill>
                  <a:schemeClr val="tx1"/>
                </a:solidFill>
                <a:latin typeface="Arial" panose="020B0604020202020204" pitchFamily="34" charset="0"/>
                <a:cs typeface="Arial" panose="020B0604020202020204" pitchFamily="34" charset="0"/>
              </a:rPr>
              <a:t>initiation </a:t>
            </a:r>
            <a:r>
              <a:rPr lang="en-ZA" sz="1900" b="0" dirty="0">
                <a:solidFill>
                  <a:schemeClr val="tx1"/>
                </a:solidFill>
                <a:latin typeface="Arial" panose="020B0604020202020204" pitchFamily="34" charset="0"/>
                <a:cs typeface="Arial" panose="020B0604020202020204" pitchFamily="34" charset="0"/>
              </a:rPr>
              <a:t>report was completed to assess the state of the stadium and provide recommendations for a way forward. </a:t>
            </a:r>
          </a:p>
          <a:p>
            <a:pPr algn="just">
              <a:lnSpc>
                <a:spcPct val="130000"/>
              </a:lnSpc>
              <a:defRPr/>
            </a:pPr>
            <a:r>
              <a:rPr lang="en-US" sz="1900" b="0" dirty="0">
                <a:solidFill>
                  <a:schemeClr val="tx1"/>
                </a:solidFill>
                <a:latin typeface="Arial" panose="020B0604020202020204" pitchFamily="34" charset="0"/>
                <a:cs typeface="Arial" panose="020B0604020202020204" pitchFamily="34" charset="0"/>
              </a:rPr>
              <a:t>The project </a:t>
            </a:r>
            <a:r>
              <a:rPr lang="en-US" sz="1900" b="0" dirty="0" smtClean="0">
                <a:solidFill>
                  <a:schemeClr val="tx1"/>
                </a:solidFill>
                <a:latin typeface="Arial" panose="020B0604020202020204" pitchFamily="34" charset="0"/>
                <a:cs typeface="Arial" panose="020B0604020202020204" pitchFamily="34" charset="0"/>
              </a:rPr>
              <a:t>initiation </a:t>
            </a:r>
            <a:r>
              <a:rPr lang="en-US" sz="1900" b="0" dirty="0">
                <a:solidFill>
                  <a:schemeClr val="tx1"/>
                </a:solidFill>
                <a:latin typeface="Arial" panose="020B0604020202020204" pitchFamily="34" charset="0"/>
                <a:cs typeface="Arial" panose="020B0604020202020204" pitchFamily="34" charset="0"/>
              </a:rPr>
              <a:t>deliverables included assessment report, demolition plan, demolition permit, concept design for redevelopment and BOQ</a:t>
            </a:r>
          </a:p>
          <a:p>
            <a:pPr algn="just">
              <a:lnSpc>
                <a:spcPct val="130000"/>
              </a:lnSpc>
              <a:defRPr/>
            </a:pPr>
            <a:r>
              <a:rPr lang="en-US" sz="1900" b="0" dirty="0">
                <a:solidFill>
                  <a:schemeClr val="tx1"/>
                </a:solidFill>
                <a:latin typeface="Arial" panose="020B0604020202020204" pitchFamily="34" charset="0"/>
                <a:cs typeface="Arial" panose="020B0604020202020204" pitchFamily="34" charset="0"/>
              </a:rPr>
              <a:t>The report recommended that the stadium be condemned and should be demolished</a:t>
            </a:r>
          </a:p>
          <a:p>
            <a:pPr algn="just">
              <a:lnSpc>
                <a:spcPct val="150000"/>
              </a:lnSpc>
            </a:pPr>
            <a:endParaRPr lang="en-ZA" sz="2000" b="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7</a:t>
            </a:r>
            <a:endParaRPr lang="en-ZA" sz="1800" dirty="0">
              <a:latin typeface="+mj-lt"/>
            </a:endParaRPr>
          </a:p>
        </p:txBody>
      </p:sp>
    </p:spTree>
    <p:extLst>
      <p:ext uri="{BB962C8B-B14F-4D97-AF65-F5344CB8AC3E}">
        <p14:creationId xmlns:p14="http://schemas.microsoft.com/office/powerpoint/2010/main" xmlns="" val="2753350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220" y="396222"/>
            <a:ext cx="8229600" cy="710952"/>
          </a:xfrm>
        </p:spPr>
        <p:txBody>
          <a:bodyPr>
            <a:noAutofit/>
          </a:bodyPr>
          <a:lstStyle/>
          <a:p>
            <a:pPr algn="ctr"/>
            <a:r>
              <a:rPr lang="en-US" sz="2800" dirty="0" smtClean="0"/>
              <a:t>Status </a:t>
            </a:r>
            <a:r>
              <a:rPr lang="en-US" sz="2800" dirty="0"/>
              <a:t>of the </a:t>
            </a:r>
            <a:r>
              <a:rPr lang="en-US" sz="2800" dirty="0" smtClean="0"/>
              <a:t>Stadium – prior to the 2010 World Cup</a:t>
            </a:r>
            <a:endParaRPr lang="en-US" sz="2800" dirty="0"/>
          </a:p>
        </p:txBody>
      </p:sp>
      <p:pic>
        <p:nvPicPr>
          <p:cNvPr id="5" name="Content Placeholder 4">
            <a:extLst>
              <a:ext uri="{FF2B5EF4-FFF2-40B4-BE49-F238E27FC236}">
                <a16:creationId xmlns:a16="http://schemas.microsoft.com/office/drawing/2014/main" xmlns="" id="{A931679C-9E78-4C99-9350-F3A160B262E9}"/>
              </a:ext>
            </a:extLst>
          </p:cNvPr>
          <p:cNvPicPr>
            <a:picLocks noGrp="1" noChangeAspect="1"/>
          </p:cNvPicPr>
          <p:nvPr>
            <p:ph idx="1"/>
          </p:nvPr>
        </p:nvPicPr>
        <p:blipFill>
          <a:blip r:embed="rId2" cstate="print"/>
          <a:stretch>
            <a:fillRect/>
          </a:stretch>
        </p:blipFill>
        <p:spPr>
          <a:xfrm>
            <a:off x="433949" y="1700808"/>
            <a:ext cx="8100451" cy="3284124"/>
          </a:xfrm>
          <a:prstGeom prst="rect">
            <a:avLst/>
          </a:prstGeom>
        </p:spPr>
      </p:pic>
      <p:sp>
        <p:nvSpPr>
          <p:cNvPr id="6"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8</a:t>
            </a:r>
            <a:endParaRPr lang="en-ZA" sz="1800" dirty="0">
              <a:latin typeface="+mj-lt"/>
            </a:endParaRPr>
          </a:p>
        </p:txBody>
      </p:sp>
    </p:spTree>
    <p:extLst>
      <p:ext uri="{BB962C8B-B14F-4D97-AF65-F5344CB8AC3E}">
        <p14:creationId xmlns:p14="http://schemas.microsoft.com/office/powerpoint/2010/main" xmlns="" val="1717307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60" y="260648"/>
            <a:ext cx="8229600" cy="710952"/>
          </a:xfrm>
        </p:spPr>
        <p:txBody>
          <a:bodyPr>
            <a:noAutofit/>
          </a:bodyPr>
          <a:lstStyle/>
          <a:p>
            <a:pPr algn="ctr"/>
            <a:r>
              <a:rPr lang="en-US" sz="3200" dirty="0"/>
              <a:t>Status of the </a:t>
            </a:r>
            <a:r>
              <a:rPr lang="en-US" sz="3200" dirty="0" smtClean="0"/>
              <a:t>Stadium – the deterioration post refurbishment</a:t>
            </a:r>
            <a:r>
              <a:rPr lang="en-US" sz="3200" dirty="0"/>
              <a:t/>
            </a:r>
            <a:br>
              <a:rPr lang="en-US" sz="3200" dirty="0"/>
            </a:br>
            <a:endParaRPr lang="en-US" sz="1050" dirty="0"/>
          </a:p>
        </p:txBody>
      </p:sp>
      <p:pic>
        <p:nvPicPr>
          <p:cNvPr id="7" name="Content Placeholder 6">
            <a:extLst>
              <a:ext uri="{FF2B5EF4-FFF2-40B4-BE49-F238E27FC236}">
                <a16:creationId xmlns:a16="http://schemas.microsoft.com/office/drawing/2014/main" xmlns="" id="{3EDDF380-5A47-4F93-9A29-AB9ECE989FA1}"/>
              </a:ext>
            </a:extLst>
          </p:cNvPr>
          <p:cNvPicPr>
            <a:picLocks noGrp="1" noChangeAspect="1"/>
          </p:cNvPicPr>
          <p:nvPr>
            <p:ph idx="1"/>
          </p:nvPr>
        </p:nvPicPr>
        <p:blipFill>
          <a:blip r:embed="rId2" cstate="print"/>
          <a:stretch>
            <a:fillRect/>
          </a:stretch>
        </p:blipFill>
        <p:spPr>
          <a:xfrm>
            <a:off x="611560" y="1484784"/>
            <a:ext cx="7488832" cy="3672408"/>
          </a:xfrm>
          <a:prstGeom prst="rect">
            <a:avLst/>
          </a:prstGeom>
        </p:spPr>
      </p:pic>
      <p:sp>
        <p:nvSpPr>
          <p:cNvPr id="5" name="Slide Number Placeholder 1">
            <a:extLst>
              <a:ext uri="{FF2B5EF4-FFF2-40B4-BE49-F238E27FC236}">
                <a16:creationId xmlns:a16="http://schemas.microsoft.com/office/drawing/2014/main" xmlns="" id="{814F4392-FBE8-4508-AC14-AA20B81D42DB}"/>
              </a:ext>
            </a:extLst>
          </p:cNvPr>
          <p:cNvSpPr>
            <a:spLocks noGrp="1"/>
          </p:cNvSpPr>
          <p:nvPr>
            <p:ph type="sldNum" sz="quarter" idx="4294967295"/>
          </p:nvPr>
        </p:nvSpPr>
        <p:spPr>
          <a:xfrm>
            <a:off x="6876256" y="6237312"/>
            <a:ext cx="2057400" cy="365125"/>
          </a:xfrm>
          <a:prstGeom prst="rect">
            <a:avLst/>
          </a:prstGeom>
        </p:spPr>
        <p:txBody>
          <a:bodyPr/>
          <a:lstStyle/>
          <a:p>
            <a:pPr algn="r"/>
            <a:r>
              <a:rPr lang="en-ZA" sz="1800" dirty="0" smtClean="0">
                <a:latin typeface="+mj-lt"/>
              </a:rPr>
              <a:t>9</a:t>
            </a:r>
            <a:endParaRPr lang="en-ZA" sz="1800" dirty="0">
              <a:latin typeface="+mj-lt"/>
            </a:endParaRPr>
          </a:p>
        </p:txBody>
      </p:sp>
    </p:spTree>
    <p:extLst>
      <p:ext uri="{BB962C8B-B14F-4D97-AF65-F5344CB8AC3E}">
        <p14:creationId xmlns:p14="http://schemas.microsoft.com/office/powerpoint/2010/main" xmlns="" val="13257250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4965</TotalTime>
  <Words>1784</Words>
  <Application>Microsoft Office PowerPoint</Application>
  <PresentationFormat>On-screen Show (4:3)</PresentationFormat>
  <Paragraphs>223</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UPDATE: HM PITJE AND ODI STADIA  PRESENTATION TO THE PORTFOLIO COMMITTEE ON SPORT, ARTS AND CULTURE</vt:lpstr>
      <vt:lpstr>PREFACE</vt:lpstr>
      <vt:lpstr>CONTENTS</vt:lpstr>
      <vt:lpstr>PURPOSE</vt:lpstr>
      <vt:lpstr>Slide 5</vt:lpstr>
      <vt:lpstr>Background </vt:lpstr>
      <vt:lpstr>Background (cont.) </vt:lpstr>
      <vt:lpstr>Status of the Stadium – prior to the 2010 World Cup</vt:lpstr>
      <vt:lpstr>Status of the Stadium – the deterioration post refurbishment </vt:lpstr>
      <vt:lpstr>Reasons for Demolition: Non-Compliant Items</vt:lpstr>
      <vt:lpstr>Reasons for Demolition: Non-Compliant Items</vt:lpstr>
      <vt:lpstr>Reasons for Demolition: Non-Compliant Items</vt:lpstr>
      <vt:lpstr>Reasons for Demolition: Non-Compliant Items</vt:lpstr>
      <vt:lpstr>Reasons for Demolition: Non-Compliant Items</vt:lpstr>
      <vt:lpstr>Reasons for Demolition: Non-Compliant Items</vt:lpstr>
      <vt:lpstr>Actions taken to date</vt:lpstr>
      <vt:lpstr>Actions taken to date</vt:lpstr>
      <vt:lpstr>Actions taken to date</vt:lpstr>
      <vt:lpstr>Demolition Sketch Plan</vt:lpstr>
      <vt:lpstr>High Level Implementation Plan</vt:lpstr>
      <vt:lpstr>Re-Development Phase</vt:lpstr>
      <vt:lpstr>Re-Development Phase</vt:lpstr>
      <vt:lpstr>Re-Development Phase</vt:lpstr>
      <vt:lpstr>Re-Development Phase</vt:lpstr>
      <vt:lpstr>Re-Development Phase</vt:lpstr>
      <vt:lpstr>Re-Development Phase</vt:lpstr>
      <vt:lpstr>Re-Development Phase</vt:lpstr>
      <vt:lpstr>Slide 28</vt:lpstr>
      <vt:lpstr>Background </vt:lpstr>
      <vt:lpstr>Background </vt:lpstr>
      <vt:lpstr> </vt:lpstr>
      <vt:lpstr> Background</vt:lpstr>
      <vt:lpstr> Project Description</vt:lpstr>
      <vt:lpstr> Project Description</vt:lpstr>
      <vt:lpstr> Community Consultation</vt:lpstr>
      <vt:lpstr> </vt:lpstr>
      <vt:lpstr>Re-Development Elements</vt:lpstr>
      <vt:lpstr>Slide 38</vt:lpstr>
      <vt:lpstr>Funding Requirements and Options </vt:lpstr>
      <vt:lpstr>Funding Requirements and Options </vt:lpstr>
      <vt:lpstr>Funding Requirements and Options </vt:lpstr>
      <vt:lpstr>Other Funding Options </vt:lpstr>
      <vt:lpstr>Slide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dc:creator>
  <cp:lastModifiedBy>USER</cp:lastModifiedBy>
  <cp:revision>339</cp:revision>
  <cp:lastPrinted>2020-10-26T16:04:17Z</cp:lastPrinted>
  <dcterms:created xsi:type="dcterms:W3CDTF">2013-11-12T11:39:42Z</dcterms:created>
  <dcterms:modified xsi:type="dcterms:W3CDTF">2021-06-24T10:30:21Z</dcterms:modified>
</cp:coreProperties>
</file>