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diagrams/layout5.xml" ContentType="application/vnd.openxmlformats-officedocument.drawingml.diagramLayout+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diagrams/layout4.xml" ContentType="application/vnd.openxmlformats-officedocument.drawingml.diagramLayout+xml"/>
  <Override PartName="/ppt/ink/ink1.xml" ContentType="application/inkml+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diagrams/layout2.xml" ContentType="application/vnd.openxmlformats-officedocument.drawingml.diagramLayout+xml"/>
  <Override PartName="/ppt/diagrams/data5.xml" ContentType="application/vnd.openxmlformats-officedocument.drawingml.diagramData+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5"/>
  </p:notesMasterIdLst>
  <p:handoutMasterIdLst>
    <p:handoutMasterId r:id="rId26"/>
  </p:handoutMasterIdLst>
  <p:sldIdLst>
    <p:sldId id="261" r:id="rId2"/>
    <p:sldId id="574" r:id="rId3"/>
    <p:sldId id="524" r:id="rId4"/>
    <p:sldId id="561" r:id="rId5"/>
    <p:sldId id="604" r:id="rId6"/>
    <p:sldId id="605" r:id="rId7"/>
    <p:sldId id="569" r:id="rId8"/>
    <p:sldId id="576" r:id="rId9"/>
    <p:sldId id="577" r:id="rId10"/>
    <p:sldId id="597" r:id="rId11"/>
    <p:sldId id="598" r:id="rId12"/>
    <p:sldId id="599" r:id="rId13"/>
    <p:sldId id="600" r:id="rId14"/>
    <p:sldId id="601" r:id="rId15"/>
    <p:sldId id="602" r:id="rId16"/>
    <p:sldId id="603" r:id="rId17"/>
    <p:sldId id="594" r:id="rId18"/>
    <p:sldId id="568" r:id="rId19"/>
    <p:sldId id="571" r:id="rId20"/>
    <p:sldId id="596" r:id="rId21"/>
    <p:sldId id="671" r:id="rId22"/>
    <p:sldId id="445" r:id="rId23"/>
    <p:sldId id="441" r:id="rId24"/>
  </p:sldIdLst>
  <p:sldSz cx="9144000" cy="6858000" type="screen4x3"/>
  <p:notesSz cx="6797675" cy="99266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F2F1"/>
    <a:srgbClr val="B5121B"/>
    <a:srgbClr val="D6E4FF"/>
    <a:srgbClr val="00329B"/>
    <a:srgbClr val="3377FF"/>
    <a:srgbClr val="C2BCB6"/>
    <a:srgbClr val="73AF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749" autoAdjust="0"/>
  </p:normalViewPr>
  <p:slideViewPr>
    <p:cSldViewPr>
      <p:cViewPr varScale="1">
        <p:scale>
          <a:sx n="69" d="100"/>
          <a:sy n="69" d="100"/>
        </p:scale>
        <p:origin x="-1560" y="-102"/>
      </p:cViewPr>
      <p:guideLst>
        <p:guide orient="horz" pos="3838"/>
        <p:guide orient="horz" pos="890"/>
        <p:guide pos="5602"/>
        <p:guide pos="204"/>
      </p:guideLst>
    </p:cSldViewPr>
  </p:slid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8CFB1-8933-4732-8ECB-673686A9CBD1}" type="doc">
      <dgm:prSet loTypeId="urn:microsoft.com/office/officeart/2005/8/layout/default#1" loCatId="list" qsTypeId="urn:microsoft.com/office/officeart/2005/8/quickstyle/simple1" qsCatId="simple" csTypeId="urn:microsoft.com/office/officeart/2005/8/colors/colorful2" csCatId="colorful"/>
      <dgm:spPr/>
      <dgm:t>
        <a:bodyPr/>
        <a:lstStyle/>
        <a:p>
          <a:endParaRPr lang="en-US"/>
        </a:p>
      </dgm:t>
    </dgm:pt>
    <dgm:pt modelId="{A5334A43-4C37-46D5-A9AC-757321159D43}">
      <dgm:prSet/>
      <dgm:spPr>
        <a:xfrm>
          <a:off x="1118728" y="431"/>
          <a:ext cx="2837340" cy="1702404"/>
        </a:xfrm>
        <a:prstGeom prst="rect">
          <a:avLst/>
        </a:prstGeom>
        <a:solidFill>
          <a:srgbClr val="58B6C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First instruction note issued in 2012, since 2012 28 sectors were designated.</a:t>
          </a:r>
        </a:p>
      </dgm:t>
    </dgm:pt>
    <dgm:pt modelId="{99C947F0-EC6B-422E-8670-EEF6FD0158F5}" type="parTrans" cxnId="{E2532EFA-FBCE-4C6E-9E95-D0B8F37EFF7C}">
      <dgm:prSet/>
      <dgm:spPr/>
      <dgm:t>
        <a:bodyPr/>
        <a:lstStyle/>
        <a:p>
          <a:endParaRPr lang="en-US"/>
        </a:p>
      </dgm:t>
    </dgm:pt>
    <dgm:pt modelId="{85AD2751-8508-4C90-A8CC-A8981765E657}" type="sibTrans" cxnId="{E2532EFA-FBCE-4C6E-9E95-D0B8F37EFF7C}">
      <dgm:prSet/>
      <dgm:spPr/>
      <dgm:t>
        <a:bodyPr/>
        <a:lstStyle/>
        <a:p>
          <a:endParaRPr lang="en-US"/>
        </a:p>
      </dgm:t>
    </dgm:pt>
    <dgm:pt modelId="{6A094926-2184-438D-A05C-D9F88E8C08FC}">
      <dgm:prSet/>
      <dgm:spPr>
        <a:xfrm>
          <a:off x="4239802" y="431"/>
          <a:ext cx="2837340" cy="1702404"/>
        </a:xfrm>
        <a:prstGeom prst="rect">
          <a:avLst/>
        </a:prstGeom>
        <a:solidFill>
          <a:srgbClr val="58B6C0">
            <a:hueOff val="-482067"/>
            <a:satOff val="-3308"/>
            <a:lumOff val="169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Not all designated sectors are applicable to departments and municipalities, this is however not defined by the</a:t>
          </a:r>
          <a:r>
            <a:rPr lang="en-US" i="1" dirty="0">
              <a:solidFill>
                <a:sysClr val="window" lastClr="FFFFFF"/>
              </a:solidFill>
              <a:latin typeface="Calibri" panose="020F0502020204030204"/>
              <a:ea typeface="+mn-ea"/>
              <a:cs typeface="+mn-cs"/>
            </a:rPr>
            <a:t> dtic</a:t>
          </a:r>
          <a:r>
            <a:rPr lang="en-US" dirty="0">
              <a:solidFill>
                <a:sysClr val="window" lastClr="FFFFFF"/>
              </a:solidFill>
              <a:latin typeface="Calibri" panose="020F0502020204030204"/>
              <a:ea typeface="+mn-ea"/>
              <a:cs typeface="+mn-cs"/>
            </a:rPr>
            <a:t>. Departments and municipalities to assess applicability and apply the requirements as needed</a:t>
          </a:r>
        </a:p>
      </dgm:t>
    </dgm:pt>
    <dgm:pt modelId="{A6365D73-06F8-4047-9722-CD8E2F558B55}" type="parTrans" cxnId="{C15AF0D4-9AF0-4002-8642-0F8D7844141A}">
      <dgm:prSet/>
      <dgm:spPr/>
      <dgm:t>
        <a:bodyPr/>
        <a:lstStyle/>
        <a:p>
          <a:endParaRPr lang="en-US"/>
        </a:p>
      </dgm:t>
    </dgm:pt>
    <dgm:pt modelId="{6B3833EA-450E-4164-B877-037810523A22}" type="sibTrans" cxnId="{C15AF0D4-9AF0-4002-8642-0F8D7844141A}">
      <dgm:prSet/>
      <dgm:spPr/>
      <dgm:t>
        <a:bodyPr/>
        <a:lstStyle/>
        <a:p>
          <a:endParaRPr lang="en-US"/>
        </a:p>
      </dgm:t>
    </dgm:pt>
    <dgm:pt modelId="{63CD8D4B-962C-4AD3-8738-72805D6305D5}">
      <dgm:prSet/>
      <dgm:spPr>
        <a:xfrm>
          <a:off x="1118728" y="1986569"/>
          <a:ext cx="2837340" cy="1702404"/>
        </a:xfrm>
        <a:prstGeom prst="rect">
          <a:avLst/>
        </a:prstGeom>
        <a:solidFill>
          <a:srgbClr val="58B6C0">
            <a:hueOff val="-964133"/>
            <a:satOff val="-6616"/>
            <a:lumOff val="339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The pharmaceutical Products sector are managed by the National Treasury</a:t>
          </a:r>
        </a:p>
      </dgm:t>
    </dgm:pt>
    <dgm:pt modelId="{AB555612-0255-49C9-8EEB-790C33108985}" type="parTrans" cxnId="{A0D43DE1-6A1A-4B97-978E-52EC6DD2E7CB}">
      <dgm:prSet/>
      <dgm:spPr/>
      <dgm:t>
        <a:bodyPr/>
        <a:lstStyle/>
        <a:p>
          <a:endParaRPr lang="en-US"/>
        </a:p>
      </dgm:t>
    </dgm:pt>
    <dgm:pt modelId="{44704755-920A-4FBF-B691-06432B28517D}" type="sibTrans" cxnId="{A0D43DE1-6A1A-4B97-978E-52EC6DD2E7CB}">
      <dgm:prSet/>
      <dgm:spPr/>
      <dgm:t>
        <a:bodyPr/>
        <a:lstStyle/>
        <a:p>
          <a:endParaRPr lang="en-US"/>
        </a:p>
      </dgm:t>
    </dgm:pt>
    <dgm:pt modelId="{8C69DE94-77CD-42CC-AB3A-8FA43E155187}">
      <dgm:prSet/>
      <dgm:spPr>
        <a:xfrm>
          <a:off x="4239802" y="1986569"/>
          <a:ext cx="2837340" cy="1702404"/>
        </a:xfrm>
        <a:prstGeom prst="rect">
          <a:avLst/>
        </a:prstGeom>
        <a:solidFill>
          <a:srgbClr val="58B6C0">
            <a:hueOff val="-1446200"/>
            <a:satOff val="-9924"/>
            <a:lumOff val="509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Rail Rolling stock, set top boxes, working vessels/boats, rail signaling, bulk material handling and rail permanent way sectors are not applicable to departments and municipalities</a:t>
          </a:r>
        </a:p>
      </dgm:t>
    </dgm:pt>
    <dgm:pt modelId="{A03A9331-6DEC-4867-B6B3-E7C47B885E3A}" type="parTrans" cxnId="{AD1AA7E9-A8BE-48C9-B16F-DFFE3B36FCB1}">
      <dgm:prSet/>
      <dgm:spPr/>
      <dgm:t>
        <a:bodyPr/>
        <a:lstStyle/>
        <a:p>
          <a:endParaRPr lang="en-US"/>
        </a:p>
      </dgm:t>
    </dgm:pt>
    <dgm:pt modelId="{14F0FFB5-BADF-4DFA-A931-233D02EBD77E}" type="sibTrans" cxnId="{AD1AA7E9-A8BE-48C9-B16F-DFFE3B36FCB1}">
      <dgm:prSet/>
      <dgm:spPr/>
      <dgm:t>
        <a:bodyPr/>
        <a:lstStyle/>
        <a:p>
          <a:endParaRPr lang="en-US"/>
        </a:p>
      </dgm:t>
    </dgm:pt>
    <dgm:pt modelId="{6AC46C9B-0600-4026-9881-D458C1FC5923}" type="pres">
      <dgm:prSet presAssocID="{5538CFB1-8933-4732-8ECB-673686A9CBD1}" presName="diagram" presStyleCnt="0">
        <dgm:presLayoutVars>
          <dgm:dir/>
          <dgm:resizeHandles val="exact"/>
        </dgm:presLayoutVars>
      </dgm:prSet>
      <dgm:spPr/>
      <dgm:t>
        <a:bodyPr/>
        <a:lstStyle/>
        <a:p>
          <a:endParaRPr lang="en-ZA"/>
        </a:p>
      </dgm:t>
    </dgm:pt>
    <dgm:pt modelId="{A72EFF93-72FB-482D-ACBD-CFC3681E8508}" type="pres">
      <dgm:prSet presAssocID="{A5334A43-4C37-46D5-A9AC-757321159D43}" presName="node" presStyleLbl="node1" presStyleIdx="0" presStyleCnt="4">
        <dgm:presLayoutVars>
          <dgm:bulletEnabled val="1"/>
        </dgm:presLayoutVars>
      </dgm:prSet>
      <dgm:spPr/>
      <dgm:t>
        <a:bodyPr/>
        <a:lstStyle/>
        <a:p>
          <a:endParaRPr lang="en-ZA"/>
        </a:p>
      </dgm:t>
    </dgm:pt>
    <dgm:pt modelId="{5C947853-BAE4-44E4-8C73-91F2524A6CDB}" type="pres">
      <dgm:prSet presAssocID="{85AD2751-8508-4C90-A8CC-A8981765E657}" presName="sibTrans" presStyleCnt="0"/>
      <dgm:spPr/>
    </dgm:pt>
    <dgm:pt modelId="{2ED22484-19AA-4F81-B847-F720A4E9F403}" type="pres">
      <dgm:prSet presAssocID="{6A094926-2184-438D-A05C-D9F88E8C08FC}" presName="node" presStyleLbl="node1" presStyleIdx="1" presStyleCnt="4">
        <dgm:presLayoutVars>
          <dgm:bulletEnabled val="1"/>
        </dgm:presLayoutVars>
      </dgm:prSet>
      <dgm:spPr/>
      <dgm:t>
        <a:bodyPr/>
        <a:lstStyle/>
        <a:p>
          <a:endParaRPr lang="en-ZA"/>
        </a:p>
      </dgm:t>
    </dgm:pt>
    <dgm:pt modelId="{7C1D62E9-EFD6-4771-BC9B-32DB77A50829}" type="pres">
      <dgm:prSet presAssocID="{6B3833EA-450E-4164-B877-037810523A22}" presName="sibTrans" presStyleCnt="0"/>
      <dgm:spPr/>
    </dgm:pt>
    <dgm:pt modelId="{EB67D143-7F16-4FB5-91EB-E7D1A5CD7BE3}" type="pres">
      <dgm:prSet presAssocID="{63CD8D4B-962C-4AD3-8738-72805D6305D5}" presName="node" presStyleLbl="node1" presStyleIdx="2" presStyleCnt="4">
        <dgm:presLayoutVars>
          <dgm:bulletEnabled val="1"/>
        </dgm:presLayoutVars>
      </dgm:prSet>
      <dgm:spPr/>
      <dgm:t>
        <a:bodyPr/>
        <a:lstStyle/>
        <a:p>
          <a:endParaRPr lang="en-ZA"/>
        </a:p>
      </dgm:t>
    </dgm:pt>
    <dgm:pt modelId="{E96EA354-998F-447C-B2C9-DD4B853AA58B}" type="pres">
      <dgm:prSet presAssocID="{44704755-920A-4FBF-B691-06432B28517D}" presName="sibTrans" presStyleCnt="0"/>
      <dgm:spPr/>
    </dgm:pt>
    <dgm:pt modelId="{617D4D42-FA68-4EE0-A9B2-68C27D10421C}" type="pres">
      <dgm:prSet presAssocID="{8C69DE94-77CD-42CC-AB3A-8FA43E155187}" presName="node" presStyleLbl="node1" presStyleIdx="3" presStyleCnt="4">
        <dgm:presLayoutVars>
          <dgm:bulletEnabled val="1"/>
        </dgm:presLayoutVars>
      </dgm:prSet>
      <dgm:spPr/>
      <dgm:t>
        <a:bodyPr/>
        <a:lstStyle/>
        <a:p>
          <a:endParaRPr lang="en-ZA"/>
        </a:p>
      </dgm:t>
    </dgm:pt>
  </dgm:ptLst>
  <dgm:cxnLst>
    <dgm:cxn modelId="{AD1AA7E9-A8BE-48C9-B16F-DFFE3B36FCB1}" srcId="{5538CFB1-8933-4732-8ECB-673686A9CBD1}" destId="{8C69DE94-77CD-42CC-AB3A-8FA43E155187}" srcOrd="3" destOrd="0" parTransId="{A03A9331-6DEC-4867-B6B3-E7C47B885E3A}" sibTransId="{14F0FFB5-BADF-4DFA-A931-233D02EBD77E}"/>
    <dgm:cxn modelId="{869C39C1-189D-4102-8543-E0E13C683F98}" type="presOf" srcId="{A5334A43-4C37-46D5-A9AC-757321159D43}" destId="{A72EFF93-72FB-482D-ACBD-CFC3681E8508}" srcOrd="0" destOrd="0" presId="urn:microsoft.com/office/officeart/2005/8/layout/default#1"/>
    <dgm:cxn modelId="{8B7BD339-522E-4D5C-A5E8-7F7476C636CF}" type="presOf" srcId="{5538CFB1-8933-4732-8ECB-673686A9CBD1}" destId="{6AC46C9B-0600-4026-9881-D458C1FC5923}" srcOrd="0" destOrd="0" presId="urn:microsoft.com/office/officeart/2005/8/layout/default#1"/>
    <dgm:cxn modelId="{C15AF0D4-9AF0-4002-8642-0F8D7844141A}" srcId="{5538CFB1-8933-4732-8ECB-673686A9CBD1}" destId="{6A094926-2184-438D-A05C-D9F88E8C08FC}" srcOrd="1" destOrd="0" parTransId="{A6365D73-06F8-4047-9722-CD8E2F558B55}" sibTransId="{6B3833EA-450E-4164-B877-037810523A22}"/>
    <dgm:cxn modelId="{A0D43DE1-6A1A-4B97-978E-52EC6DD2E7CB}" srcId="{5538CFB1-8933-4732-8ECB-673686A9CBD1}" destId="{63CD8D4B-962C-4AD3-8738-72805D6305D5}" srcOrd="2" destOrd="0" parTransId="{AB555612-0255-49C9-8EEB-790C33108985}" sibTransId="{44704755-920A-4FBF-B691-06432B28517D}"/>
    <dgm:cxn modelId="{82AB828E-38CE-4EA0-9F22-95E1E5681E46}" type="presOf" srcId="{63CD8D4B-962C-4AD3-8738-72805D6305D5}" destId="{EB67D143-7F16-4FB5-91EB-E7D1A5CD7BE3}" srcOrd="0" destOrd="0" presId="urn:microsoft.com/office/officeart/2005/8/layout/default#1"/>
    <dgm:cxn modelId="{E2532EFA-FBCE-4C6E-9E95-D0B8F37EFF7C}" srcId="{5538CFB1-8933-4732-8ECB-673686A9CBD1}" destId="{A5334A43-4C37-46D5-A9AC-757321159D43}" srcOrd="0" destOrd="0" parTransId="{99C947F0-EC6B-422E-8670-EEF6FD0158F5}" sibTransId="{85AD2751-8508-4C90-A8CC-A8981765E657}"/>
    <dgm:cxn modelId="{050089BC-94C3-4C85-A78D-6AC4AFB141B2}" type="presOf" srcId="{6A094926-2184-438D-A05C-D9F88E8C08FC}" destId="{2ED22484-19AA-4F81-B847-F720A4E9F403}" srcOrd="0" destOrd="0" presId="urn:microsoft.com/office/officeart/2005/8/layout/default#1"/>
    <dgm:cxn modelId="{EDCFCF84-3CCA-42D1-9F54-ED9B2870EF6D}" type="presOf" srcId="{8C69DE94-77CD-42CC-AB3A-8FA43E155187}" destId="{617D4D42-FA68-4EE0-A9B2-68C27D10421C}" srcOrd="0" destOrd="0" presId="urn:microsoft.com/office/officeart/2005/8/layout/default#1"/>
    <dgm:cxn modelId="{B9D180B6-801A-4412-820D-66BF996C5352}" type="presParOf" srcId="{6AC46C9B-0600-4026-9881-D458C1FC5923}" destId="{A72EFF93-72FB-482D-ACBD-CFC3681E8508}" srcOrd="0" destOrd="0" presId="urn:microsoft.com/office/officeart/2005/8/layout/default#1"/>
    <dgm:cxn modelId="{A1C103B5-5FBF-48E1-8F08-BE4C4EE5D0F6}" type="presParOf" srcId="{6AC46C9B-0600-4026-9881-D458C1FC5923}" destId="{5C947853-BAE4-44E4-8C73-91F2524A6CDB}" srcOrd="1" destOrd="0" presId="urn:microsoft.com/office/officeart/2005/8/layout/default#1"/>
    <dgm:cxn modelId="{8013A7F5-B756-49FC-BB00-713470783B80}" type="presParOf" srcId="{6AC46C9B-0600-4026-9881-D458C1FC5923}" destId="{2ED22484-19AA-4F81-B847-F720A4E9F403}" srcOrd="2" destOrd="0" presId="urn:microsoft.com/office/officeart/2005/8/layout/default#1"/>
    <dgm:cxn modelId="{F1675906-3EE2-46AF-A65A-B20797F2D640}" type="presParOf" srcId="{6AC46C9B-0600-4026-9881-D458C1FC5923}" destId="{7C1D62E9-EFD6-4771-BC9B-32DB77A50829}" srcOrd="3" destOrd="0" presId="urn:microsoft.com/office/officeart/2005/8/layout/default#1"/>
    <dgm:cxn modelId="{C6740099-4119-4701-80F8-BEECBE0223FB}" type="presParOf" srcId="{6AC46C9B-0600-4026-9881-D458C1FC5923}" destId="{EB67D143-7F16-4FB5-91EB-E7D1A5CD7BE3}" srcOrd="4" destOrd="0" presId="urn:microsoft.com/office/officeart/2005/8/layout/default#1"/>
    <dgm:cxn modelId="{8658733D-3AEC-4060-AB5B-7A05B9ABBCE0}" type="presParOf" srcId="{6AC46C9B-0600-4026-9881-D458C1FC5923}" destId="{E96EA354-998F-447C-B2C9-DD4B853AA58B}" srcOrd="5" destOrd="0" presId="urn:microsoft.com/office/officeart/2005/8/layout/default#1"/>
    <dgm:cxn modelId="{AA2B501B-E7C7-4F0E-BE66-9BC2AE6FBD3A}" type="presParOf" srcId="{6AC46C9B-0600-4026-9881-D458C1FC5923}" destId="{617D4D42-FA68-4EE0-A9B2-68C27D10421C}"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13C2B-3F9A-4451-B1D3-1790FF5C5184}" type="doc">
      <dgm:prSet loTypeId="urn:microsoft.com/office/officeart/2005/8/layout/radial5" loCatId="relationship" qsTypeId="urn:microsoft.com/office/officeart/2005/8/quickstyle/simple1" qsCatId="simple" csTypeId="urn:microsoft.com/office/officeart/2005/8/colors/colorful1#1" csCatId="colorful" phldr="1"/>
      <dgm:spPr/>
      <dgm:t>
        <a:bodyPr/>
        <a:lstStyle/>
        <a:p>
          <a:endParaRPr lang="en-ZA"/>
        </a:p>
      </dgm:t>
    </dgm:pt>
    <dgm:pt modelId="{7C8AB735-1564-48EE-95DC-3F5A2DFC3851}">
      <dgm:prSet phldrT="[Text]"/>
      <dgm:spPr>
        <a:xfrm>
          <a:off x="2388845" y="2458122"/>
          <a:ext cx="994453" cy="994453"/>
        </a:xfrm>
        <a:prstGeom prst="ellipse">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rgbClr val="FF3399"/>
              </a:solidFill>
              <a:latin typeface="Calibri" panose="020F0502020204030204"/>
              <a:ea typeface="+mn-ea"/>
              <a:cs typeface="+mn-cs"/>
            </a:rPr>
            <a:t>Local Content </a:t>
          </a:r>
        </a:p>
      </dgm:t>
    </dgm:pt>
    <dgm:pt modelId="{53859931-4CCE-43D5-BDA5-42F05F966035}" type="parTrans" cxnId="{55BDE46A-DF90-4E24-92DA-93B992B1AFD7}">
      <dgm:prSet/>
      <dgm:spPr/>
      <dgm:t>
        <a:bodyPr/>
        <a:lstStyle/>
        <a:p>
          <a:endParaRPr lang="en-ZA"/>
        </a:p>
      </dgm:t>
    </dgm:pt>
    <dgm:pt modelId="{A7F1EB70-3B67-4869-97DC-3CA9840E2D86}" type="sibTrans" cxnId="{55BDE46A-DF90-4E24-92DA-93B992B1AFD7}">
      <dgm:prSet/>
      <dgm:spPr/>
      <dgm:t>
        <a:bodyPr/>
        <a:lstStyle/>
        <a:p>
          <a:endParaRPr lang="en-ZA"/>
        </a:p>
      </dgm:t>
    </dgm:pt>
    <dgm:pt modelId="{EED00DCC-92DF-4245-B53A-DA5171484E38}">
      <dgm:prSet phldrT="[Text]"/>
      <dgm:spPr>
        <a:xfrm>
          <a:off x="2264538" y="4683"/>
          <a:ext cx="1243067" cy="1243067"/>
        </a:xfrm>
        <a:prstGeom prst="ellipse">
          <a:avLst/>
        </a:prstGeom>
        <a:solidFill>
          <a:srgbClr val="2683C6">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2 pieces of enabling Laws (B-BBEEA &amp; PPPFA</a:t>
          </a:r>
        </a:p>
      </dgm:t>
    </dgm:pt>
    <dgm:pt modelId="{90B4A317-F120-4ED7-955D-B3E57CD4618A}" type="parTrans" cxnId="{5DC89F91-745A-413C-8A60-69C327F76CA5}">
      <dgm:prSet/>
      <dgm:spPr>
        <a:xfrm rot="16200000">
          <a:off x="2565324" y="1732622"/>
          <a:ext cx="641496" cy="276938"/>
        </a:xfrm>
        <a:prstGeom prst="rightArrow">
          <a:avLst>
            <a:gd name="adj1" fmla="val 60000"/>
            <a:gd name="adj2" fmla="val 50000"/>
          </a:avLst>
        </a:prstGeom>
        <a:solidFill>
          <a:srgbClr val="2683C6">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671AA22D-B4C7-40D2-9C0A-B2B3EC0AE32F}" type="sibTrans" cxnId="{5DC89F91-745A-413C-8A60-69C327F76CA5}">
      <dgm:prSet/>
      <dgm:spPr/>
      <dgm:t>
        <a:bodyPr/>
        <a:lstStyle/>
        <a:p>
          <a:endParaRPr lang="en-ZA"/>
        </a:p>
      </dgm:t>
    </dgm:pt>
    <dgm:pt modelId="{AD5BB73A-218B-46A3-BF72-7CDED8AEA646}">
      <dgm:prSet phldrT="[Text]"/>
      <dgm:spPr>
        <a:xfrm>
          <a:off x="3633568" y="4218122"/>
          <a:ext cx="1243067" cy="1243067"/>
        </a:xfrm>
        <a:prstGeom prst="ellipse">
          <a:avLst/>
        </a:prstGeom>
        <a:solidFill>
          <a:srgbClr val="62A39F">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Ambiguity in process and prescripts results in various interpretations </a:t>
          </a:r>
        </a:p>
      </dgm:t>
    </dgm:pt>
    <dgm:pt modelId="{C163A07D-7837-46D1-9EC5-542F23533401}" type="parTrans" cxnId="{5DCB7A5D-B69B-4735-A3A1-9A21D1159DA9}">
      <dgm:prSet/>
      <dgm:spPr>
        <a:xfrm rot="3240000">
          <a:off x="3202634" y="3694061"/>
          <a:ext cx="641496" cy="276938"/>
        </a:xfrm>
        <a:prstGeom prst="rightArrow">
          <a:avLst>
            <a:gd name="adj1" fmla="val 60000"/>
            <a:gd name="adj2" fmla="val 50000"/>
          </a:avLst>
        </a:prstGeom>
        <a:solidFill>
          <a:srgbClr val="62A39F">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9383BC6D-A01C-4AC9-9B22-B5BD0FB64B59}" type="sibTrans" cxnId="{5DCB7A5D-B69B-4735-A3A1-9A21D1159DA9}">
      <dgm:prSet/>
      <dgm:spPr/>
      <dgm:t>
        <a:bodyPr/>
        <a:lstStyle/>
        <a:p>
          <a:endParaRPr lang="en-ZA"/>
        </a:p>
      </dgm:t>
    </dgm:pt>
    <dgm:pt modelId="{7A196FD2-43F5-43E7-B2C8-7AE58A00D544}">
      <dgm:prSet phldrT="[Text]"/>
      <dgm:spPr>
        <a:xfrm>
          <a:off x="895509" y="4218122"/>
          <a:ext cx="1243067" cy="1243067"/>
        </a:xfrm>
        <a:prstGeom prst="ellipse">
          <a:avLst/>
        </a:prstGeom>
        <a:solidFill>
          <a:srgbClr val="27CED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Bidders complete bid documents and indicate compliance which is not verified  </a:t>
          </a:r>
        </a:p>
      </dgm:t>
    </dgm:pt>
    <dgm:pt modelId="{5E6018BD-12DE-492E-BC36-10B587DB61A5}" type="parTrans" cxnId="{8528FEAB-12AB-49B8-A3D4-5808A7B055CF}">
      <dgm:prSet/>
      <dgm:spPr>
        <a:xfrm rot="7560000">
          <a:off x="1928013" y="3694061"/>
          <a:ext cx="641496" cy="276938"/>
        </a:xfrm>
        <a:prstGeom prst="rightArrow">
          <a:avLst>
            <a:gd name="adj1" fmla="val 60000"/>
            <a:gd name="adj2" fmla="val 50000"/>
          </a:avLst>
        </a:prstGeom>
        <a:solidFill>
          <a:srgbClr val="27CED7">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8C15DFA9-BC7C-4706-B842-39E25CFE3877}" type="sibTrans" cxnId="{8528FEAB-12AB-49B8-A3D4-5808A7B055CF}">
      <dgm:prSet/>
      <dgm:spPr/>
      <dgm:t>
        <a:bodyPr/>
        <a:lstStyle/>
        <a:p>
          <a:endParaRPr lang="en-ZA"/>
        </a:p>
      </dgm:t>
    </dgm:pt>
    <dgm:pt modelId="{BA4A5D4A-1F00-44BA-8EF3-A2D977FBFD8B}">
      <dgm:prSet phldrT="[Text]"/>
      <dgm:spPr>
        <a:xfrm>
          <a:off x="49402" y="1614073"/>
          <a:ext cx="1243067" cy="1243067"/>
        </a:xfrm>
        <a:prstGeom prst="ellipse">
          <a:avLst/>
        </a:prstGeom>
        <a:solidFill>
          <a:srgbClr val="3E885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rgbClr val="FFFF00"/>
              </a:solidFill>
              <a:latin typeface="Calibri" panose="020F0502020204030204"/>
              <a:ea typeface="+mn-ea"/>
              <a:cs typeface="+mn-cs"/>
            </a:rPr>
            <a:t>Ex post facto verification and certification</a:t>
          </a:r>
        </a:p>
      </dgm:t>
    </dgm:pt>
    <dgm:pt modelId="{729DB3AF-C114-406A-B10D-429AB1B4E5EE}" type="parTrans" cxnId="{523C5EF5-F0BA-4D48-BB60-01174E8D810B}">
      <dgm:prSet/>
      <dgm:spPr>
        <a:xfrm rot="11880000">
          <a:off x="1534134" y="2481825"/>
          <a:ext cx="641496" cy="276938"/>
        </a:xfrm>
        <a:prstGeom prst="rightArrow">
          <a:avLst>
            <a:gd name="adj1" fmla="val 60000"/>
            <a:gd name="adj2" fmla="val 50000"/>
          </a:avLst>
        </a:prstGeom>
        <a:solidFill>
          <a:srgbClr val="3E8853">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E00235A0-5CD0-4B44-8C61-32A5BD9FF1E3}" type="sibTrans" cxnId="{523C5EF5-F0BA-4D48-BB60-01174E8D810B}">
      <dgm:prSet/>
      <dgm:spPr/>
      <dgm:t>
        <a:bodyPr/>
        <a:lstStyle/>
        <a:p>
          <a:endParaRPr lang="en-ZA"/>
        </a:p>
      </dgm:t>
    </dgm:pt>
    <dgm:pt modelId="{0AEF32F6-03A0-4AC6-963F-F6C4B27FCBC9}">
      <dgm:prSet/>
      <dgm:spPr>
        <a:xfrm>
          <a:off x="2264538" y="4662947"/>
          <a:ext cx="1243067" cy="1243067"/>
        </a:xfrm>
        <a:prstGeom prst="ellipse">
          <a:avLst/>
        </a:prstGeom>
        <a:solidFill>
          <a:srgbClr val="2683C6">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Threshold of R30 000 is problematic given red tape four compliance</a:t>
          </a:r>
        </a:p>
      </dgm:t>
    </dgm:pt>
    <dgm:pt modelId="{4030770C-3CF2-4583-8360-4199E6A767B7}" type="parTrans" cxnId="{82F6B0E4-223D-4954-B451-8304A722AA72}">
      <dgm:prSet/>
      <dgm:spPr>
        <a:xfrm rot="5400000">
          <a:off x="2565324" y="3901136"/>
          <a:ext cx="641496" cy="276938"/>
        </a:xfrm>
        <a:prstGeom prst="rightArrow">
          <a:avLst>
            <a:gd name="adj1" fmla="val 60000"/>
            <a:gd name="adj2" fmla="val 50000"/>
          </a:avLst>
        </a:prstGeom>
        <a:solidFill>
          <a:srgbClr val="2683C6">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A1FD5564-4942-42D4-AAFC-ED4159B530C6}" type="sibTrans" cxnId="{82F6B0E4-223D-4954-B451-8304A722AA72}">
      <dgm:prSet/>
      <dgm:spPr/>
      <dgm:t>
        <a:bodyPr/>
        <a:lstStyle/>
        <a:p>
          <a:endParaRPr lang="en-ZA"/>
        </a:p>
      </dgm:t>
    </dgm:pt>
    <dgm:pt modelId="{8B5E30CE-9D26-45F7-A896-E3765911C322}">
      <dgm:prSet/>
      <dgm:spPr>
        <a:xfrm>
          <a:off x="49402" y="3053556"/>
          <a:ext cx="1243067" cy="1243067"/>
        </a:xfrm>
        <a:prstGeom prst="ellipse">
          <a:avLst/>
        </a:prstGeom>
        <a:solidFill>
          <a:srgbClr val="42BA9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Irregular expenditure is for the boos of account of procuring entities</a:t>
          </a:r>
        </a:p>
      </dgm:t>
    </dgm:pt>
    <dgm:pt modelId="{19FEB487-092E-4A4B-8C4A-A1ACC2C8816F}" type="parTrans" cxnId="{8C760EB1-BEC7-4510-9A9A-B257C358BF1C}">
      <dgm:prSet/>
      <dgm:spPr>
        <a:xfrm rot="9720000">
          <a:off x="1534134" y="3151933"/>
          <a:ext cx="641496" cy="276938"/>
        </a:xfrm>
        <a:prstGeom prst="rightArrow">
          <a:avLst>
            <a:gd name="adj1" fmla="val 60000"/>
            <a:gd name="adj2" fmla="val 50000"/>
          </a:avLst>
        </a:prstGeom>
        <a:solidFill>
          <a:srgbClr val="42BA97">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2E108FA7-8A10-47C7-A7B1-7D25113A399C}" type="sibTrans" cxnId="{8C760EB1-BEC7-4510-9A9A-B257C358BF1C}">
      <dgm:prSet/>
      <dgm:spPr/>
      <dgm:t>
        <a:bodyPr/>
        <a:lstStyle/>
        <a:p>
          <a:endParaRPr lang="en-ZA"/>
        </a:p>
      </dgm:t>
    </dgm:pt>
    <dgm:pt modelId="{954ED4E1-A063-494B-A25C-90C2940CFF48}">
      <dgm:prSet/>
      <dgm:spPr>
        <a:xfrm>
          <a:off x="895509" y="449507"/>
          <a:ext cx="1243067" cy="1243067"/>
        </a:xfrm>
        <a:prstGeom prst="ellipse">
          <a:avLst/>
        </a:prstGeom>
        <a:solidFill>
          <a:srgbClr val="62A39F">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Deviation must be done by bidder for each and every procurement</a:t>
          </a:r>
        </a:p>
      </dgm:t>
    </dgm:pt>
    <dgm:pt modelId="{071CD319-3F0E-4331-B604-AC02F35F0FA8}" type="parTrans" cxnId="{FB367F21-B088-4063-84F9-AC3178420980}">
      <dgm:prSet/>
      <dgm:spPr>
        <a:xfrm rot="14040000">
          <a:off x="1928013" y="1939697"/>
          <a:ext cx="641496" cy="276938"/>
        </a:xfrm>
        <a:prstGeom prst="rightArrow">
          <a:avLst>
            <a:gd name="adj1" fmla="val 60000"/>
            <a:gd name="adj2" fmla="val 50000"/>
          </a:avLst>
        </a:prstGeom>
        <a:solidFill>
          <a:srgbClr val="62A39F">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C055E8B5-02D4-4F82-BB72-F90F387A41CD}" type="sibTrans" cxnId="{FB367F21-B088-4063-84F9-AC3178420980}">
      <dgm:prSet/>
      <dgm:spPr/>
      <dgm:t>
        <a:bodyPr/>
        <a:lstStyle/>
        <a:p>
          <a:endParaRPr lang="en-ZA"/>
        </a:p>
      </dgm:t>
    </dgm:pt>
    <dgm:pt modelId="{0794B941-2DE8-42F6-9F8A-948C68F8D388}">
      <dgm:prSet/>
      <dgm:spPr>
        <a:xfrm>
          <a:off x="3633568" y="449507"/>
          <a:ext cx="1243067" cy="1243067"/>
        </a:xfrm>
        <a:prstGeom prst="ellipse">
          <a:avLst/>
        </a:prstGeom>
        <a:solidFill>
          <a:srgbClr val="27CED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100%  compliance is required to prescribed threshold</a:t>
          </a:r>
        </a:p>
      </dgm:t>
    </dgm:pt>
    <dgm:pt modelId="{AD36945F-2FF2-4C9C-AF03-ACFDC5FBE90B}" type="parTrans" cxnId="{E42E927F-4E16-4193-8A5C-60261075A7DF}">
      <dgm:prSet/>
      <dgm:spPr>
        <a:xfrm rot="18360000">
          <a:off x="3202634" y="1939697"/>
          <a:ext cx="641496" cy="276938"/>
        </a:xfrm>
        <a:prstGeom prst="rightArrow">
          <a:avLst>
            <a:gd name="adj1" fmla="val 60000"/>
            <a:gd name="adj2" fmla="val 50000"/>
          </a:avLst>
        </a:prstGeom>
        <a:solidFill>
          <a:srgbClr val="27CED7">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30ADFFFB-B03D-4192-B259-9C059993A958}" type="sibTrans" cxnId="{E42E927F-4E16-4193-8A5C-60261075A7DF}">
      <dgm:prSet/>
      <dgm:spPr/>
      <dgm:t>
        <a:bodyPr/>
        <a:lstStyle/>
        <a:p>
          <a:endParaRPr lang="en-ZA"/>
        </a:p>
      </dgm:t>
    </dgm:pt>
    <dgm:pt modelId="{13C1FF54-0AAE-4C74-A6D9-B1D98A5B6FA9}">
      <dgm:prSet/>
      <dgm:spPr>
        <a:xfrm>
          <a:off x="4479674" y="1614073"/>
          <a:ext cx="1243067" cy="1243067"/>
        </a:xfrm>
        <a:prstGeom prst="ellipse">
          <a:avLst/>
        </a:prstGeom>
        <a:solidFill>
          <a:srgbClr val="42BA9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Market analysis not freely available</a:t>
          </a:r>
        </a:p>
      </dgm:t>
    </dgm:pt>
    <dgm:pt modelId="{B2FE7592-EADA-427B-9E63-34805EF0F36C}" type="parTrans" cxnId="{DC733E92-E09E-41F1-AE5D-8CDEBB9AF3C0}">
      <dgm:prSet/>
      <dgm:spPr>
        <a:xfrm rot="20520000">
          <a:off x="3596513" y="2481825"/>
          <a:ext cx="641496" cy="276938"/>
        </a:xfrm>
        <a:prstGeom prst="rightArrow">
          <a:avLst>
            <a:gd name="adj1" fmla="val 60000"/>
            <a:gd name="adj2" fmla="val 50000"/>
          </a:avLst>
        </a:prstGeom>
        <a:solidFill>
          <a:srgbClr val="42BA97">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E131AAE9-24B6-444B-B7A7-E0F822680DB2}" type="sibTrans" cxnId="{DC733E92-E09E-41F1-AE5D-8CDEBB9AF3C0}">
      <dgm:prSet/>
      <dgm:spPr/>
      <dgm:t>
        <a:bodyPr/>
        <a:lstStyle/>
        <a:p>
          <a:endParaRPr lang="en-ZA"/>
        </a:p>
      </dgm:t>
    </dgm:pt>
    <dgm:pt modelId="{E0D9AD6A-E945-4F1A-85B4-3C364EC70123}">
      <dgm:prSet/>
      <dgm:spPr>
        <a:xfrm>
          <a:off x="4410623" y="3043477"/>
          <a:ext cx="1243067" cy="1243067"/>
        </a:xfrm>
        <a:prstGeom prst="ellipse">
          <a:avLst/>
        </a:prstGeom>
        <a:solidFill>
          <a:srgbClr val="3E885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dirty="0">
              <a:solidFill>
                <a:sysClr val="windowText" lastClr="000000"/>
              </a:solidFill>
              <a:latin typeface="Calibri" panose="020F0502020204030204"/>
              <a:ea typeface="+mn-ea"/>
              <a:cs typeface="+mn-cs"/>
            </a:rPr>
            <a:t>Certification (cost and for every tender process)</a:t>
          </a:r>
        </a:p>
      </dgm:t>
    </dgm:pt>
    <dgm:pt modelId="{55C713A1-18C6-46F9-9735-71B3A73789AA}" type="parTrans" cxnId="{4E03ADA8-68E7-41C1-934C-51F13E96F958}">
      <dgm:prSet/>
      <dgm:spPr>
        <a:xfrm rot="1097874">
          <a:off x="3581317" y="3146820"/>
          <a:ext cx="605056" cy="276938"/>
        </a:xfrm>
        <a:prstGeom prst="rightArrow">
          <a:avLst>
            <a:gd name="adj1" fmla="val 60000"/>
            <a:gd name="adj2" fmla="val 50000"/>
          </a:avLst>
        </a:prstGeom>
        <a:solidFill>
          <a:srgbClr val="3E8853">
            <a:hueOff val="0"/>
            <a:satOff val="0"/>
            <a:lumOff val="0"/>
            <a:alphaOff val="0"/>
          </a:srgbClr>
        </a:solidFill>
        <a:ln>
          <a:noFill/>
        </a:ln>
        <a:effectLst/>
      </dgm:spPr>
      <dgm:t>
        <a:bodyPr/>
        <a:lstStyle/>
        <a:p>
          <a:pPr>
            <a:buNone/>
          </a:pPr>
          <a:endParaRPr lang="en-ZA">
            <a:solidFill>
              <a:sysClr val="window" lastClr="FFFFFF"/>
            </a:solidFill>
            <a:latin typeface="Calibri" panose="020F0502020204030204"/>
            <a:ea typeface="+mn-ea"/>
            <a:cs typeface="+mn-cs"/>
          </a:endParaRPr>
        </a:p>
      </dgm:t>
    </dgm:pt>
    <dgm:pt modelId="{EA7442D5-4724-4784-A621-0FA5E4F01F86}" type="sibTrans" cxnId="{4E03ADA8-68E7-41C1-934C-51F13E96F958}">
      <dgm:prSet/>
      <dgm:spPr/>
      <dgm:t>
        <a:bodyPr/>
        <a:lstStyle/>
        <a:p>
          <a:endParaRPr lang="en-ZA"/>
        </a:p>
      </dgm:t>
    </dgm:pt>
    <dgm:pt modelId="{BBA3BFAE-D19B-4320-A424-20BA9AE63063}" type="pres">
      <dgm:prSet presAssocID="{01D13C2B-3F9A-4451-B1D3-1790FF5C5184}" presName="Name0" presStyleCnt="0">
        <dgm:presLayoutVars>
          <dgm:chMax val="1"/>
          <dgm:dir/>
          <dgm:animLvl val="ctr"/>
          <dgm:resizeHandles val="exact"/>
        </dgm:presLayoutVars>
      </dgm:prSet>
      <dgm:spPr/>
      <dgm:t>
        <a:bodyPr/>
        <a:lstStyle/>
        <a:p>
          <a:endParaRPr lang="en-ZA"/>
        </a:p>
      </dgm:t>
    </dgm:pt>
    <dgm:pt modelId="{5E5826FF-6DF6-4605-AF5F-F03881C794F5}" type="pres">
      <dgm:prSet presAssocID="{7C8AB735-1564-48EE-95DC-3F5A2DFC3851}" presName="centerShape" presStyleLbl="node0" presStyleIdx="0" presStyleCnt="1"/>
      <dgm:spPr/>
      <dgm:t>
        <a:bodyPr/>
        <a:lstStyle/>
        <a:p>
          <a:endParaRPr lang="en-ZA"/>
        </a:p>
      </dgm:t>
    </dgm:pt>
    <dgm:pt modelId="{F372169B-8A3E-4995-ADE2-19B83BAD9A00}" type="pres">
      <dgm:prSet presAssocID="{90B4A317-F120-4ED7-955D-B3E57CD4618A}" presName="parTrans" presStyleLbl="sibTrans2D1" presStyleIdx="0" presStyleCnt="10"/>
      <dgm:spPr/>
      <dgm:t>
        <a:bodyPr/>
        <a:lstStyle/>
        <a:p>
          <a:endParaRPr lang="en-ZA"/>
        </a:p>
      </dgm:t>
    </dgm:pt>
    <dgm:pt modelId="{4854BF7B-201D-4044-82F9-64005E1B54B3}" type="pres">
      <dgm:prSet presAssocID="{90B4A317-F120-4ED7-955D-B3E57CD4618A}" presName="connectorText" presStyleLbl="sibTrans2D1" presStyleIdx="0" presStyleCnt="10"/>
      <dgm:spPr/>
      <dgm:t>
        <a:bodyPr/>
        <a:lstStyle/>
        <a:p>
          <a:endParaRPr lang="en-ZA"/>
        </a:p>
      </dgm:t>
    </dgm:pt>
    <dgm:pt modelId="{1353400C-1865-41F3-8853-A91FA5347E31}" type="pres">
      <dgm:prSet presAssocID="{EED00DCC-92DF-4245-B53A-DA5171484E38}" presName="node" presStyleLbl="node1" presStyleIdx="0" presStyleCnt="10">
        <dgm:presLayoutVars>
          <dgm:bulletEnabled val="1"/>
        </dgm:presLayoutVars>
      </dgm:prSet>
      <dgm:spPr/>
      <dgm:t>
        <a:bodyPr/>
        <a:lstStyle/>
        <a:p>
          <a:endParaRPr lang="en-ZA"/>
        </a:p>
      </dgm:t>
    </dgm:pt>
    <dgm:pt modelId="{7EA33C32-6D09-4839-B2DD-7CDD67E4D6D9}" type="pres">
      <dgm:prSet presAssocID="{AD36945F-2FF2-4C9C-AF03-ACFDC5FBE90B}" presName="parTrans" presStyleLbl="sibTrans2D1" presStyleIdx="1" presStyleCnt="10"/>
      <dgm:spPr/>
      <dgm:t>
        <a:bodyPr/>
        <a:lstStyle/>
        <a:p>
          <a:endParaRPr lang="en-ZA"/>
        </a:p>
      </dgm:t>
    </dgm:pt>
    <dgm:pt modelId="{25B1C755-A0A6-477A-999E-F851A3789F78}" type="pres">
      <dgm:prSet presAssocID="{AD36945F-2FF2-4C9C-AF03-ACFDC5FBE90B}" presName="connectorText" presStyleLbl="sibTrans2D1" presStyleIdx="1" presStyleCnt="10"/>
      <dgm:spPr/>
      <dgm:t>
        <a:bodyPr/>
        <a:lstStyle/>
        <a:p>
          <a:endParaRPr lang="en-ZA"/>
        </a:p>
      </dgm:t>
    </dgm:pt>
    <dgm:pt modelId="{97775353-B27C-4C61-BB51-FD1CBE993AA4}" type="pres">
      <dgm:prSet presAssocID="{0794B941-2DE8-42F6-9F8A-948C68F8D388}" presName="node" presStyleLbl="node1" presStyleIdx="1" presStyleCnt="10">
        <dgm:presLayoutVars>
          <dgm:bulletEnabled val="1"/>
        </dgm:presLayoutVars>
      </dgm:prSet>
      <dgm:spPr/>
      <dgm:t>
        <a:bodyPr/>
        <a:lstStyle/>
        <a:p>
          <a:endParaRPr lang="en-ZA"/>
        </a:p>
      </dgm:t>
    </dgm:pt>
    <dgm:pt modelId="{DF2D09DE-5D65-478F-B9D5-7877A789A204}" type="pres">
      <dgm:prSet presAssocID="{B2FE7592-EADA-427B-9E63-34805EF0F36C}" presName="parTrans" presStyleLbl="sibTrans2D1" presStyleIdx="2" presStyleCnt="10"/>
      <dgm:spPr/>
      <dgm:t>
        <a:bodyPr/>
        <a:lstStyle/>
        <a:p>
          <a:endParaRPr lang="en-ZA"/>
        </a:p>
      </dgm:t>
    </dgm:pt>
    <dgm:pt modelId="{7833FC94-6AD9-4BBB-A518-62AB6BA412C2}" type="pres">
      <dgm:prSet presAssocID="{B2FE7592-EADA-427B-9E63-34805EF0F36C}" presName="connectorText" presStyleLbl="sibTrans2D1" presStyleIdx="2" presStyleCnt="10"/>
      <dgm:spPr/>
      <dgm:t>
        <a:bodyPr/>
        <a:lstStyle/>
        <a:p>
          <a:endParaRPr lang="en-ZA"/>
        </a:p>
      </dgm:t>
    </dgm:pt>
    <dgm:pt modelId="{12A5C6B3-86DE-4214-8686-59F32C61DE9B}" type="pres">
      <dgm:prSet presAssocID="{13C1FF54-0AAE-4C74-A6D9-B1D98A5B6FA9}" presName="node" presStyleLbl="node1" presStyleIdx="2" presStyleCnt="10">
        <dgm:presLayoutVars>
          <dgm:bulletEnabled val="1"/>
        </dgm:presLayoutVars>
      </dgm:prSet>
      <dgm:spPr/>
      <dgm:t>
        <a:bodyPr/>
        <a:lstStyle/>
        <a:p>
          <a:endParaRPr lang="en-ZA"/>
        </a:p>
      </dgm:t>
    </dgm:pt>
    <dgm:pt modelId="{A9D371EA-803B-47F4-8CEE-3FFFC68A6D87}" type="pres">
      <dgm:prSet presAssocID="{55C713A1-18C6-46F9-9735-71B3A73789AA}" presName="parTrans" presStyleLbl="sibTrans2D1" presStyleIdx="3" presStyleCnt="10"/>
      <dgm:spPr/>
      <dgm:t>
        <a:bodyPr/>
        <a:lstStyle/>
        <a:p>
          <a:endParaRPr lang="en-ZA"/>
        </a:p>
      </dgm:t>
    </dgm:pt>
    <dgm:pt modelId="{E01251FC-8500-443A-B3A8-D28D9E562C05}" type="pres">
      <dgm:prSet presAssocID="{55C713A1-18C6-46F9-9735-71B3A73789AA}" presName="connectorText" presStyleLbl="sibTrans2D1" presStyleIdx="3" presStyleCnt="10"/>
      <dgm:spPr/>
      <dgm:t>
        <a:bodyPr/>
        <a:lstStyle/>
        <a:p>
          <a:endParaRPr lang="en-ZA"/>
        </a:p>
      </dgm:t>
    </dgm:pt>
    <dgm:pt modelId="{495BA0CA-ECFD-4D05-A479-40A995B07F4F}" type="pres">
      <dgm:prSet presAssocID="{E0D9AD6A-E945-4F1A-85B4-3C364EC70123}" presName="node" presStyleLbl="node1" presStyleIdx="3" presStyleCnt="10" custRadScaleRad="97048" custRadScaleInc="1655">
        <dgm:presLayoutVars>
          <dgm:bulletEnabled val="1"/>
        </dgm:presLayoutVars>
      </dgm:prSet>
      <dgm:spPr/>
      <dgm:t>
        <a:bodyPr/>
        <a:lstStyle/>
        <a:p>
          <a:endParaRPr lang="en-ZA"/>
        </a:p>
      </dgm:t>
    </dgm:pt>
    <dgm:pt modelId="{CD7FB915-AFAF-4E63-92A9-0E418B6EFA25}" type="pres">
      <dgm:prSet presAssocID="{C163A07D-7837-46D1-9EC5-542F23533401}" presName="parTrans" presStyleLbl="sibTrans2D1" presStyleIdx="4" presStyleCnt="10"/>
      <dgm:spPr/>
      <dgm:t>
        <a:bodyPr/>
        <a:lstStyle/>
        <a:p>
          <a:endParaRPr lang="en-ZA"/>
        </a:p>
      </dgm:t>
    </dgm:pt>
    <dgm:pt modelId="{B6444CF1-CF92-44EB-9DB2-550F02DB708A}" type="pres">
      <dgm:prSet presAssocID="{C163A07D-7837-46D1-9EC5-542F23533401}" presName="connectorText" presStyleLbl="sibTrans2D1" presStyleIdx="4" presStyleCnt="10"/>
      <dgm:spPr/>
      <dgm:t>
        <a:bodyPr/>
        <a:lstStyle/>
        <a:p>
          <a:endParaRPr lang="en-ZA"/>
        </a:p>
      </dgm:t>
    </dgm:pt>
    <dgm:pt modelId="{573ADF0E-C945-468B-AF5F-5C8E337547B1}" type="pres">
      <dgm:prSet presAssocID="{AD5BB73A-218B-46A3-BF72-7CDED8AEA646}" presName="node" presStyleLbl="node1" presStyleIdx="4" presStyleCnt="10">
        <dgm:presLayoutVars>
          <dgm:bulletEnabled val="1"/>
        </dgm:presLayoutVars>
      </dgm:prSet>
      <dgm:spPr/>
      <dgm:t>
        <a:bodyPr/>
        <a:lstStyle/>
        <a:p>
          <a:endParaRPr lang="en-ZA"/>
        </a:p>
      </dgm:t>
    </dgm:pt>
    <dgm:pt modelId="{B90BB2A5-B3E5-4721-87A9-EF7358522460}" type="pres">
      <dgm:prSet presAssocID="{4030770C-3CF2-4583-8360-4199E6A767B7}" presName="parTrans" presStyleLbl="sibTrans2D1" presStyleIdx="5" presStyleCnt="10"/>
      <dgm:spPr/>
      <dgm:t>
        <a:bodyPr/>
        <a:lstStyle/>
        <a:p>
          <a:endParaRPr lang="en-ZA"/>
        </a:p>
      </dgm:t>
    </dgm:pt>
    <dgm:pt modelId="{39055F4C-3A66-44D2-84F9-61907E077C3C}" type="pres">
      <dgm:prSet presAssocID="{4030770C-3CF2-4583-8360-4199E6A767B7}" presName="connectorText" presStyleLbl="sibTrans2D1" presStyleIdx="5" presStyleCnt="10"/>
      <dgm:spPr/>
      <dgm:t>
        <a:bodyPr/>
        <a:lstStyle/>
        <a:p>
          <a:endParaRPr lang="en-ZA"/>
        </a:p>
      </dgm:t>
    </dgm:pt>
    <dgm:pt modelId="{67FD5BA4-29FD-40AA-82C2-673443E65116}" type="pres">
      <dgm:prSet presAssocID="{0AEF32F6-03A0-4AC6-963F-F6C4B27FCBC9}" presName="node" presStyleLbl="node1" presStyleIdx="5" presStyleCnt="10">
        <dgm:presLayoutVars>
          <dgm:bulletEnabled val="1"/>
        </dgm:presLayoutVars>
      </dgm:prSet>
      <dgm:spPr/>
      <dgm:t>
        <a:bodyPr/>
        <a:lstStyle/>
        <a:p>
          <a:endParaRPr lang="en-ZA"/>
        </a:p>
      </dgm:t>
    </dgm:pt>
    <dgm:pt modelId="{109FF5D0-59E2-4AC7-9C99-4ADB6DB1CE30}" type="pres">
      <dgm:prSet presAssocID="{5E6018BD-12DE-492E-BC36-10B587DB61A5}" presName="parTrans" presStyleLbl="sibTrans2D1" presStyleIdx="6" presStyleCnt="10"/>
      <dgm:spPr/>
      <dgm:t>
        <a:bodyPr/>
        <a:lstStyle/>
        <a:p>
          <a:endParaRPr lang="en-ZA"/>
        </a:p>
      </dgm:t>
    </dgm:pt>
    <dgm:pt modelId="{24161B2C-BF97-4117-9190-FEB70A16C082}" type="pres">
      <dgm:prSet presAssocID="{5E6018BD-12DE-492E-BC36-10B587DB61A5}" presName="connectorText" presStyleLbl="sibTrans2D1" presStyleIdx="6" presStyleCnt="10"/>
      <dgm:spPr/>
      <dgm:t>
        <a:bodyPr/>
        <a:lstStyle/>
        <a:p>
          <a:endParaRPr lang="en-ZA"/>
        </a:p>
      </dgm:t>
    </dgm:pt>
    <dgm:pt modelId="{6BE63ACA-45E3-4BE8-93A8-EC6D0CD462F6}" type="pres">
      <dgm:prSet presAssocID="{7A196FD2-43F5-43E7-B2C8-7AE58A00D544}" presName="node" presStyleLbl="node1" presStyleIdx="6" presStyleCnt="10">
        <dgm:presLayoutVars>
          <dgm:bulletEnabled val="1"/>
        </dgm:presLayoutVars>
      </dgm:prSet>
      <dgm:spPr/>
      <dgm:t>
        <a:bodyPr/>
        <a:lstStyle/>
        <a:p>
          <a:endParaRPr lang="en-ZA"/>
        </a:p>
      </dgm:t>
    </dgm:pt>
    <dgm:pt modelId="{674CB9F3-B0DA-49E9-9AA7-0CBE9CBF70B2}" type="pres">
      <dgm:prSet presAssocID="{19FEB487-092E-4A4B-8C4A-A1ACC2C8816F}" presName="parTrans" presStyleLbl="sibTrans2D1" presStyleIdx="7" presStyleCnt="10"/>
      <dgm:spPr/>
      <dgm:t>
        <a:bodyPr/>
        <a:lstStyle/>
        <a:p>
          <a:endParaRPr lang="en-ZA"/>
        </a:p>
      </dgm:t>
    </dgm:pt>
    <dgm:pt modelId="{EE5F217F-C12B-45E4-A451-9AF0E6EC521E}" type="pres">
      <dgm:prSet presAssocID="{19FEB487-092E-4A4B-8C4A-A1ACC2C8816F}" presName="connectorText" presStyleLbl="sibTrans2D1" presStyleIdx="7" presStyleCnt="10"/>
      <dgm:spPr/>
      <dgm:t>
        <a:bodyPr/>
        <a:lstStyle/>
        <a:p>
          <a:endParaRPr lang="en-ZA"/>
        </a:p>
      </dgm:t>
    </dgm:pt>
    <dgm:pt modelId="{03FDB6C6-1C01-462C-BFD1-70911045BB4C}" type="pres">
      <dgm:prSet presAssocID="{8B5E30CE-9D26-45F7-A896-E3765911C322}" presName="node" presStyleLbl="node1" presStyleIdx="7" presStyleCnt="10">
        <dgm:presLayoutVars>
          <dgm:bulletEnabled val="1"/>
        </dgm:presLayoutVars>
      </dgm:prSet>
      <dgm:spPr/>
      <dgm:t>
        <a:bodyPr/>
        <a:lstStyle/>
        <a:p>
          <a:endParaRPr lang="en-ZA"/>
        </a:p>
      </dgm:t>
    </dgm:pt>
    <dgm:pt modelId="{BA7D6FAA-3E4C-4D62-B2B4-31756F670478}" type="pres">
      <dgm:prSet presAssocID="{729DB3AF-C114-406A-B10D-429AB1B4E5EE}" presName="parTrans" presStyleLbl="sibTrans2D1" presStyleIdx="8" presStyleCnt="10"/>
      <dgm:spPr/>
      <dgm:t>
        <a:bodyPr/>
        <a:lstStyle/>
        <a:p>
          <a:endParaRPr lang="en-ZA"/>
        </a:p>
      </dgm:t>
    </dgm:pt>
    <dgm:pt modelId="{3BF4C75B-6270-476B-A4D7-8DF4C310F45C}" type="pres">
      <dgm:prSet presAssocID="{729DB3AF-C114-406A-B10D-429AB1B4E5EE}" presName="connectorText" presStyleLbl="sibTrans2D1" presStyleIdx="8" presStyleCnt="10"/>
      <dgm:spPr/>
      <dgm:t>
        <a:bodyPr/>
        <a:lstStyle/>
        <a:p>
          <a:endParaRPr lang="en-ZA"/>
        </a:p>
      </dgm:t>
    </dgm:pt>
    <dgm:pt modelId="{25638B14-A3AC-4266-9731-B1D11C17AC5C}" type="pres">
      <dgm:prSet presAssocID="{BA4A5D4A-1F00-44BA-8EF3-A2D977FBFD8B}" presName="node" presStyleLbl="node1" presStyleIdx="8" presStyleCnt="10">
        <dgm:presLayoutVars>
          <dgm:bulletEnabled val="1"/>
        </dgm:presLayoutVars>
      </dgm:prSet>
      <dgm:spPr/>
      <dgm:t>
        <a:bodyPr/>
        <a:lstStyle/>
        <a:p>
          <a:endParaRPr lang="en-ZA"/>
        </a:p>
      </dgm:t>
    </dgm:pt>
    <dgm:pt modelId="{8BAD9B67-ED93-44E2-80B5-6FE0C427549A}" type="pres">
      <dgm:prSet presAssocID="{071CD319-3F0E-4331-B604-AC02F35F0FA8}" presName="parTrans" presStyleLbl="sibTrans2D1" presStyleIdx="9" presStyleCnt="10"/>
      <dgm:spPr/>
      <dgm:t>
        <a:bodyPr/>
        <a:lstStyle/>
        <a:p>
          <a:endParaRPr lang="en-ZA"/>
        </a:p>
      </dgm:t>
    </dgm:pt>
    <dgm:pt modelId="{AA8439D9-E4C0-4B4A-A9A2-CAFFD85B8A62}" type="pres">
      <dgm:prSet presAssocID="{071CD319-3F0E-4331-B604-AC02F35F0FA8}" presName="connectorText" presStyleLbl="sibTrans2D1" presStyleIdx="9" presStyleCnt="10"/>
      <dgm:spPr/>
      <dgm:t>
        <a:bodyPr/>
        <a:lstStyle/>
        <a:p>
          <a:endParaRPr lang="en-ZA"/>
        </a:p>
      </dgm:t>
    </dgm:pt>
    <dgm:pt modelId="{903F6A5B-E6DB-4503-9C96-046014B1E114}" type="pres">
      <dgm:prSet presAssocID="{954ED4E1-A063-494B-A25C-90C2940CFF48}" presName="node" presStyleLbl="node1" presStyleIdx="9" presStyleCnt="10">
        <dgm:presLayoutVars>
          <dgm:bulletEnabled val="1"/>
        </dgm:presLayoutVars>
      </dgm:prSet>
      <dgm:spPr/>
      <dgm:t>
        <a:bodyPr/>
        <a:lstStyle/>
        <a:p>
          <a:endParaRPr lang="en-ZA"/>
        </a:p>
      </dgm:t>
    </dgm:pt>
  </dgm:ptLst>
  <dgm:cxnLst>
    <dgm:cxn modelId="{8C760EB1-BEC7-4510-9A9A-B257C358BF1C}" srcId="{7C8AB735-1564-48EE-95DC-3F5A2DFC3851}" destId="{8B5E30CE-9D26-45F7-A896-E3765911C322}" srcOrd="7" destOrd="0" parTransId="{19FEB487-092E-4A4B-8C4A-A1ACC2C8816F}" sibTransId="{2E108FA7-8A10-47C7-A7B1-7D25113A399C}"/>
    <dgm:cxn modelId="{90127F8A-01D5-4894-A2A9-BAAAC424BCDB}" type="presOf" srcId="{729DB3AF-C114-406A-B10D-429AB1B4E5EE}" destId="{BA7D6FAA-3E4C-4D62-B2B4-31756F670478}" srcOrd="0" destOrd="0" presId="urn:microsoft.com/office/officeart/2005/8/layout/radial5"/>
    <dgm:cxn modelId="{985150CC-3F54-4337-A8F3-549FD26B7C2C}" type="presOf" srcId="{01D13C2B-3F9A-4451-B1D3-1790FF5C5184}" destId="{BBA3BFAE-D19B-4320-A424-20BA9AE63063}" srcOrd="0" destOrd="0" presId="urn:microsoft.com/office/officeart/2005/8/layout/radial5"/>
    <dgm:cxn modelId="{6BB8D460-86F1-4788-B6F6-740A4C62F9CA}" type="presOf" srcId="{0AEF32F6-03A0-4AC6-963F-F6C4B27FCBC9}" destId="{67FD5BA4-29FD-40AA-82C2-673443E65116}" srcOrd="0" destOrd="0" presId="urn:microsoft.com/office/officeart/2005/8/layout/radial5"/>
    <dgm:cxn modelId="{D4B153E5-1CB6-4D98-B9DF-4CC594DD249F}" type="presOf" srcId="{4030770C-3CF2-4583-8360-4199E6A767B7}" destId="{39055F4C-3A66-44D2-84F9-61907E077C3C}" srcOrd="1" destOrd="0" presId="urn:microsoft.com/office/officeart/2005/8/layout/radial5"/>
    <dgm:cxn modelId="{96D496E5-7E28-4536-8B21-F7A9A0E20012}" type="presOf" srcId="{55C713A1-18C6-46F9-9735-71B3A73789AA}" destId="{A9D371EA-803B-47F4-8CEE-3FFFC68A6D87}" srcOrd="0" destOrd="0" presId="urn:microsoft.com/office/officeart/2005/8/layout/radial5"/>
    <dgm:cxn modelId="{0B1D90EB-A443-4CE0-93EC-0E12EC5F346A}" type="presOf" srcId="{C163A07D-7837-46D1-9EC5-542F23533401}" destId="{B6444CF1-CF92-44EB-9DB2-550F02DB708A}" srcOrd="1" destOrd="0" presId="urn:microsoft.com/office/officeart/2005/8/layout/radial5"/>
    <dgm:cxn modelId="{BE187FD1-208B-4A6A-A777-BAE67AA5E931}" type="presOf" srcId="{BA4A5D4A-1F00-44BA-8EF3-A2D977FBFD8B}" destId="{25638B14-A3AC-4266-9731-B1D11C17AC5C}" srcOrd="0" destOrd="0" presId="urn:microsoft.com/office/officeart/2005/8/layout/radial5"/>
    <dgm:cxn modelId="{FB367F21-B088-4063-84F9-AC3178420980}" srcId="{7C8AB735-1564-48EE-95DC-3F5A2DFC3851}" destId="{954ED4E1-A063-494B-A25C-90C2940CFF48}" srcOrd="9" destOrd="0" parTransId="{071CD319-3F0E-4331-B604-AC02F35F0FA8}" sibTransId="{C055E8B5-02D4-4F82-BB72-F90F387A41CD}"/>
    <dgm:cxn modelId="{DC733E92-E09E-41F1-AE5D-8CDEBB9AF3C0}" srcId="{7C8AB735-1564-48EE-95DC-3F5A2DFC3851}" destId="{13C1FF54-0AAE-4C74-A6D9-B1D98A5B6FA9}" srcOrd="2" destOrd="0" parTransId="{B2FE7592-EADA-427B-9E63-34805EF0F36C}" sibTransId="{E131AAE9-24B6-444B-B7A7-E0F822680DB2}"/>
    <dgm:cxn modelId="{82F6B0E4-223D-4954-B451-8304A722AA72}" srcId="{7C8AB735-1564-48EE-95DC-3F5A2DFC3851}" destId="{0AEF32F6-03A0-4AC6-963F-F6C4B27FCBC9}" srcOrd="5" destOrd="0" parTransId="{4030770C-3CF2-4583-8360-4199E6A767B7}" sibTransId="{A1FD5564-4942-42D4-AAFC-ED4159B530C6}"/>
    <dgm:cxn modelId="{C4A71142-EAA8-4050-AC6E-1D5144A429E2}" type="presOf" srcId="{0794B941-2DE8-42F6-9F8A-948C68F8D388}" destId="{97775353-B27C-4C61-BB51-FD1CBE993AA4}" srcOrd="0" destOrd="0" presId="urn:microsoft.com/office/officeart/2005/8/layout/radial5"/>
    <dgm:cxn modelId="{C2128978-FDAD-4C0C-A5C7-0716058B754C}" type="presOf" srcId="{90B4A317-F120-4ED7-955D-B3E57CD4618A}" destId="{4854BF7B-201D-4044-82F9-64005E1B54B3}" srcOrd="1" destOrd="0" presId="urn:microsoft.com/office/officeart/2005/8/layout/radial5"/>
    <dgm:cxn modelId="{22151D72-64B3-4609-8361-7561C48A3CE3}" type="presOf" srcId="{4030770C-3CF2-4583-8360-4199E6A767B7}" destId="{B90BB2A5-B3E5-4721-87A9-EF7358522460}" srcOrd="0" destOrd="0" presId="urn:microsoft.com/office/officeart/2005/8/layout/radial5"/>
    <dgm:cxn modelId="{9E641CD2-F6C1-4112-BEAE-10C663A67266}" type="presOf" srcId="{B2FE7592-EADA-427B-9E63-34805EF0F36C}" destId="{DF2D09DE-5D65-478F-B9D5-7877A789A204}" srcOrd="0" destOrd="0" presId="urn:microsoft.com/office/officeart/2005/8/layout/radial5"/>
    <dgm:cxn modelId="{95D3A40A-DA80-49A6-90E4-3C5268953DC3}" type="presOf" srcId="{19FEB487-092E-4A4B-8C4A-A1ACC2C8816F}" destId="{674CB9F3-B0DA-49E9-9AA7-0CBE9CBF70B2}" srcOrd="0" destOrd="0" presId="urn:microsoft.com/office/officeart/2005/8/layout/radial5"/>
    <dgm:cxn modelId="{523C5EF5-F0BA-4D48-BB60-01174E8D810B}" srcId="{7C8AB735-1564-48EE-95DC-3F5A2DFC3851}" destId="{BA4A5D4A-1F00-44BA-8EF3-A2D977FBFD8B}" srcOrd="8" destOrd="0" parTransId="{729DB3AF-C114-406A-B10D-429AB1B4E5EE}" sibTransId="{E00235A0-5CD0-4B44-8C61-32A5BD9FF1E3}"/>
    <dgm:cxn modelId="{D2B6ED4B-925F-4E72-A303-EE0DB537B359}" type="presOf" srcId="{5E6018BD-12DE-492E-BC36-10B587DB61A5}" destId="{24161B2C-BF97-4117-9190-FEB70A16C082}" srcOrd="1" destOrd="0" presId="urn:microsoft.com/office/officeart/2005/8/layout/radial5"/>
    <dgm:cxn modelId="{7CBACDAA-4714-409D-AEB2-17FFA31EBED0}" type="presOf" srcId="{AD36945F-2FF2-4C9C-AF03-ACFDC5FBE90B}" destId="{25B1C755-A0A6-477A-999E-F851A3789F78}" srcOrd="1" destOrd="0" presId="urn:microsoft.com/office/officeart/2005/8/layout/radial5"/>
    <dgm:cxn modelId="{8528FEAB-12AB-49B8-A3D4-5808A7B055CF}" srcId="{7C8AB735-1564-48EE-95DC-3F5A2DFC3851}" destId="{7A196FD2-43F5-43E7-B2C8-7AE58A00D544}" srcOrd="6" destOrd="0" parTransId="{5E6018BD-12DE-492E-BC36-10B587DB61A5}" sibTransId="{8C15DFA9-BC7C-4706-B842-39E25CFE3877}"/>
    <dgm:cxn modelId="{74EB4B5A-532C-45D9-BECF-535DB5C76571}" type="presOf" srcId="{071CD319-3F0E-4331-B604-AC02F35F0FA8}" destId="{AA8439D9-E4C0-4B4A-A9A2-CAFFD85B8A62}" srcOrd="1" destOrd="0" presId="urn:microsoft.com/office/officeart/2005/8/layout/radial5"/>
    <dgm:cxn modelId="{5DC89F91-745A-413C-8A60-69C327F76CA5}" srcId="{7C8AB735-1564-48EE-95DC-3F5A2DFC3851}" destId="{EED00DCC-92DF-4245-B53A-DA5171484E38}" srcOrd="0" destOrd="0" parTransId="{90B4A317-F120-4ED7-955D-B3E57CD4618A}" sibTransId="{671AA22D-B4C7-40D2-9C0A-B2B3EC0AE32F}"/>
    <dgm:cxn modelId="{E42E927F-4E16-4193-8A5C-60261075A7DF}" srcId="{7C8AB735-1564-48EE-95DC-3F5A2DFC3851}" destId="{0794B941-2DE8-42F6-9F8A-948C68F8D388}" srcOrd="1" destOrd="0" parTransId="{AD36945F-2FF2-4C9C-AF03-ACFDC5FBE90B}" sibTransId="{30ADFFFB-B03D-4192-B259-9C059993A958}"/>
    <dgm:cxn modelId="{4E03ADA8-68E7-41C1-934C-51F13E96F958}" srcId="{7C8AB735-1564-48EE-95DC-3F5A2DFC3851}" destId="{E0D9AD6A-E945-4F1A-85B4-3C364EC70123}" srcOrd="3" destOrd="0" parTransId="{55C713A1-18C6-46F9-9735-71B3A73789AA}" sibTransId="{EA7442D5-4724-4784-A621-0FA5E4F01F86}"/>
    <dgm:cxn modelId="{5DCB7A5D-B69B-4735-A3A1-9A21D1159DA9}" srcId="{7C8AB735-1564-48EE-95DC-3F5A2DFC3851}" destId="{AD5BB73A-218B-46A3-BF72-7CDED8AEA646}" srcOrd="4" destOrd="0" parTransId="{C163A07D-7837-46D1-9EC5-542F23533401}" sibTransId="{9383BC6D-A01C-4AC9-9B22-B5BD0FB64B59}"/>
    <dgm:cxn modelId="{5068D11C-C6EC-4642-8C06-06873902041D}" type="presOf" srcId="{13C1FF54-0AAE-4C74-A6D9-B1D98A5B6FA9}" destId="{12A5C6B3-86DE-4214-8686-59F32C61DE9B}" srcOrd="0" destOrd="0" presId="urn:microsoft.com/office/officeart/2005/8/layout/radial5"/>
    <dgm:cxn modelId="{38DD4CC2-BEC1-4E20-8DBB-9776025AAC83}" type="presOf" srcId="{90B4A317-F120-4ED7-955D-B3E57CD4618A}" destId="{F372169B-8A3E-4995-ADE2-19B83BAD9A00}" srcOrd="0" destOrd="0" presId="urn:microsoft.com/office/officeart/2005/8/layout/radial5"/>
    <dgm:cxn modelId="{1F870292-EA9E-48AE-A80B-AC253CBEB620}" type="presOf" srcId="{B2FE7592-EADA-427B-9E63-34805EF0F36C}" destId="{7833FC94-6AD9-4BBB-A518-62AB6BA412C2}" srcOrd="1" destOrd="0" presId="urn:microsoft.com/office/officeart/2005/8/layout/radial5"/>
    <dgm:cxn modelId="{1E2805A4-2267-4904-9241-42AD97542ED1}" type="presOf" srcId="{C163A07D-7837-46D1-9EC5-542F23533401}" destId="{CD7FB915-AFAF-4E63-92A9-0E418B6EFA25}" srcOrd="0" destOrd="0" presId="urn:microsoft.com/office/officeart/2005/8/layout/radial5"/>
    <dgm:cxn modelId="{779A98CB-B335-4185-A134-EA0620DD8912}" type="presOf" srcId="{729DB3AF-C114-406A-B10D-429AB1B4E5EE}" destId="{3BF4C75B-6270-476B-A4D7-8DF4C310F45C}" srcOrd="1" destOrd="0" presId="urn:microsoft.com/office/officeart/2005/8/layout/radial5"/>
    <dgm:cxn modelId="{6FB9C2BE-9750-411C-8EC2-C403A980282F}" type="presOf" srcId="{5E6018BD-12DE-492E-BC36-10B587DB61A5}" destId="{109FF5D0-59E2-4AC7-9C99-4ADB6DB1CE30}" srcOrd="0" destOrd="0" presId="urn:microsoft.com/office/officeart/2005/8/layout/radial5"/>
    <dgm:cxn modelId="{55BDE46A-DF90-4E24-92DA-93B992B1AFD7}" srcId="{01D13C2B-3F9A-4451-B1D3-1790FF5C5184}" destId="{7C8AB735-1564-48EE-95DC-3F5A2DFC3851}" srcOrd="0" destOrd="0" parTransId="{53859931-4CCE-43D5-BDA5-42F05F966035}" sibTransId="{A7F1EB70-3B67-4869-97DC-3CA9840E2D86}"/>
    <dgm:cxn modelId="{2E9E00EC-D4EF-49AB-A1BE-0087894493BA}" type="presOf" srcId="{E0D9AD6A-E945-4F1A-85B4-3C364EC70123}" destId="{495BA0CA-ECFD-4D05-A479-40A995B07F4F}" srcOrd="0" destOrd="0" presId="urn:microsoft.com/office/officeart/2005/8/layout/radial5"/>
    <dgm:cxn modelId="{9402DBB3-92B2-426A-AE6C-CE5946CB817C}" type="presOf" srcId="{7A196FD2-43F5-43E7-B2C8-7AE58A00D544}" destId="{6BE63ACA-45E3-4BE8-93A8-EC6D0CD462F6}" srcOrd="0" destOrd="0" presId="urn:microsoft.com/office/officeart/2005/8/layout/radial5"/>
    <dgm:cxn modelId="{24AD209F-8E87-48ED-8E49-9A263E8A676C}" type="presOf" srcId="{AD5BB73A-218B-46A3-BF72-7CDED8AEA646}" destId="{573ADF0E-C945-468B-AF5F-5C8E337547B1}" srcOrd="0" destOrd="0" presId="urn:microsoft.com/office/officeart/2005/8/layout/radial5"/>
    <dgm:cxn modelId="{6E4C9CCB-A6B1-45FA-81A1-3945A8A7E548}" type="presOf" srcId="{55C713A1-18C6-46F9-9735-71B3A73789AA}" destId="{E01251FC-8500-443A-B3A8-D28D9E562C05}" srcOrd="1" destOrd="0" presId="urn:microsoft.com/office/officeart/2005/8/layout/radial5"/>
    <dgm:cxn modelId="{F2827932-1926-4E00-A82A-BEA97D3586D3}" type="presOf" srcId="{AD36945F-2FF2-4C9C-AF03-ACFDC5FBE90B}" destId="{7EA33C32-6D09-4839-B2DD-7CDD67E4D6D9}" srcOrd="0" destOrd="0" presId="urn:microsoft.com/office/officeart/2005/8/layout/radial5"/>
    <dgm:cxn modelId="{AECC6478-4A9E-4AAF-8848-00EC546EC552}" type="presOf" srcId="{7C8AB735-1564-48EE-95DC-3F5A2DFC3851}" destId="{5E5826FF-6DF6-4605-AF5F-F03881C794F5}" srcOrd="0" destOrd="0" presId="urn:microsoft.com/office/officeart/2005/8/layout/radial5"/>
    <dgm:cxn modelId="{D5745159-25D7-4804-8170-98B993BD3A1E}" type="presOf" srcId="{071CD319-3F0E-4331-B604-AC02F35F0FA8}" destId="{8BAD9B67-ED93-44E2-80B5-6FE0C427549A}" srcOrd="0" destOrd="0" presId="urn:microsoft.com/office/officeart/2005/8/layout/radial5"/>
    <dgm:cxn modelId="{BE6B4FD2-E3F6-4BA1-A09C-F6D12C648457}" type="presOf" srcId="{EED00DCC-92DF-4245-B53A-DA5171484E38}" destId="{1353400C-1865-41F3-8853-A91FA5347E31}" srcOrd="0" destOrd="0" presId="urn:microsoft.com/office/officeart/2005/8/layout/radial5"/>
    <dgm:cxn modelId="{3A5A78F5-E0C2-49AA-B340-7CE082DF4649}" type="presOf" srcId="{19FEB487-092E-4A4B-8C4A-A1ACC2C8816F}" destId="{EE5F217F-C12B-45E4-A451-9AF0E6EC521E}" srcOrd="1" destOrd="0" presId="urn:microsoft.com/office/officeart/2005/8/layout/radial5"/>
    <dgm:cxn modelId="{040EE3F7-32FA-4B18-BABB-F4AA62E57D53}" type="presOf" srcId="{8B5E30CE-9D26-45F7-A896-E3765911C322}" destId="{03FDB6C6-1C01-462C-BFD1-70911045BB4C}" srcOrd="0" destOrd="0" presId="urn:microsoft.com/office/officeart/2005/8/layout/radial5"/>
    <dgm:cxn modelId="{1BC6D226-BB46-47C6-BDCD-9CF3EBCB48CE}" type="presOf" srcId="{954ED4E1-A063-494B-A25C-90C2940CFF48}" destId="{903F6A5B-E6DB-4503-9C96-046014B1E114}" srcOrd="0" destOrd="0" presId="urn:microsoft.com/office/officeart/2005/8/layout/radial5"/>
    <dgm:cxn modelId="{58D091C1-E923-483C-B691-F138850BB5BD}" type="presParOf" srcId="{BBA3BFAE-D19B-4320-A424-20BA9AE63063}" destId="{5E5826FF-6DF6-4605-AF5F-F03881C794F5}" srcOrd="0" destOrd="0" presId="urn:microsoft.com/office/officeart/2005/8/layout/radial5"/>
    <dgm:cxn modelId="{6A45387F-A135-4D97-93E9-70B4807F6F75}" type="presParOf" srcId="{BBA3BFAE-D19B-4320-A424-20BA9AE63063}" destId="{F372169B-8A3E-4995-ADE2-19B83BAD9A00}" srcOrd="1" destOrd="0" presId="urn:microsoft.com/office/officeart/2005/8/layout/radial5"/>
    <dgm:cxn modelId="{DFAB6058-4B45-4A53-B69C-B8D9A5579A8C}" type="presParOf" srcId="{F372169B-8A3E-4995-ADE2-19B83BAD9A00}" destId="{4854BF7B-201D-4044-82F9-64005E1B54B3}" srcOrd="0" destOrd="0" presId="urn:microsoft.com/office/officeart/2005/8/layout/radial5"/>
    <dgm:cxn modelId="{92C969B6-D812-432F-9773-31EA5824526D}" type="presParOf" srcId="{BBA3BFAE-D19B-4320-A424-20BA9AE63063}" destId="{1353400C-1865-41F3-8853-A91FA5347E31}" srcOrd="2" destOrd="0" presId="urn:microsoft.com/office/officeart/2005/8/layout/radial5"/>
    <dgm:cxn modelId="{C04F64E2-E111-4C34-B4C5-735F34B0380F}" type="presParOf" srcId="{BBA3BFAE-D19B-4320-A424-20BA9AE63063}" destId="{7EA33C32-6D09-4839-B2DD-7CDD67E4D6D9}" srcOrd="3" destOrd="0" presId="urn:microsoft.com/office/officeart/2005/8/layout/radial5"/>
    <dgm:cxn modelId="{5CF09ABA-AED7-4E8D-B682-70BA5CEA65FE}" type="presParOf" srcId="{7EA33C32-6D09-4839-B2DD-7CDD67E4D6D9}" destId="{25B1C755-A0A6-477A-999E-F851A3789F78}" srcOrd="0" destOrd="0" presId="urn:microsoft.com/office/officeart/2005/8/layout/radial5"/>
    <dgm:cxn modelId="{062180C3-1DDD-472B-89C0-5A79C56EA39B}" type="presParOf" srcId="{BBA3BFAE-D19B-4320-A424-20BA9AE63063}" destId="{97775353-B27C-4C61-BB51-FD1CBE993AA4}" srcOrd="4" destOrd="0" presId="urn:microsoft.com/office/officeart/2005/8/layout/radial5"/>
    <dgm:cxn modelId="{1ED4459A-91FD-4297-A45D-C1CBDBD72B12}" type="presParOf" srcId="{BBA3BFAE-D19B-4320-A424-20BA9AE63063}" destId="{DF2D09DE-5D65-478F-B9D5-7877A789A204}" srcOrd="5" destOrd="0" presId="urn:microsoft.com/office/officeart/2005/8/layout/radial5"/>
    <dgm:cxn modelId="{67C8508D-FC22-42B4-B7EA-D6A9EA89256D}" type="presParOf" srcId="{DF2D09DE-5D65-478F-B9D5-7877A789A204}" destId="{7833FC94-6AD9-4BBB-A518-62AB6BA412C2}" srcOrd="0" destOrd="0" presId="urn:microsoft.com/office/officeart/2005/8/layout/radial5"/>
    <dgm:cxn modelId="{CFA36433-8BB7-4D4A-92E9-F523E60428A5}" type="presParOf" srcId="{BBA3BFAE-D19B-4320-A424-20BA9AE63063}" destId="{12A5C6B3-86DE-4214-8686-59F32C61DE9B}" srcOrd="6" destOrd="0" presId="urn:microsoft.com/office/officeart/2005/8/layout/radial5"/>
    <dgm:cxn modelId="{B7B0087A-9223-4748-881E-E656E9D55C38}" type="presParOf" srcId="{BBA3BFAE-D19B-4320-A424-20BA9AE63063}" destId="{A9D371EA-803B-47F4-8CEE-3FFFC68A6D87}" srcOrd="7" destOrd="0" presId="urn:microsoft.com/office/officeart/2005/8/layout/radial5"/>
    <dgm:cxn modelId="{8E62B808-9E10-401D-91E2-74C910C20BB1}" type="presParOf" srcId="{A9D371EA-803B-47F4-8CEE-3FFFC68A6D87}" destId="{E01251FC-8500-443A-B3A8-D28D9E562C05}" srcOrd="0" destOrd="0" presId="urn:microsoft.com/office/officeart/2005/8/layout/radial5"/>
    <dgm:cxn modelId="{4231FFE5-6848-4CA9-B7CC-F18E11371B0D}" type="presParOf" srcId="{BBA3BFAE-D19B-4320-A424-20BA9AE63063}" destId="{495BA0CA-ECFD-4D05-A479-40A995B07F4F}" srcOrd="8" destOrd="0" presId="urn:microsoft.com/office/officeart/2005/8/layout/radial5"/>
    <dgm:cxn modelId="{1F358120-DBEF-4DA8-A803-BA2601413AE9}" type="presParOf" srcId="{BBA3BFAE-D19B-4320-A424-20BA9AE63063}" destId="{CD7FB915-AFAF-4E63-92A9-0E418B6EFA25}" srcOrd="9" destOrd="0" presId="urn:microsoft.com/office/officeart/2005/8/layout/radial5"/>
    <dgm:cxn modelId="{E791D49E-2BEA-4160-A0A2-AE31D06EC4C7}" type="presParOf" srcId="{CD7FB915-AFAF-4E63-92A9-0E418B6EFA25}" destId="{B6444CF1-CF92-44EB-9DB2-550F02DB708A}" srcOrd="0" destOrd="0" presId="urn:microsoft.com/office/officeart/2005/8/layout/radial5"/>
    <dgm:cxn modelId="{5DDC99D9-B95F-45C3-A4C0-E12834127772}" type="presParOf" srcId="{BBA3BFAE-D19B-4320-A424-20BA9AE63063}" destId="{573ADF0E-C945-468B-AF5F-5C8E337547B1}" srcOrd="10" destOrd="0" presId="urn:microsoft.com/office/officeart/2005/8/layout/radial5"/>
    <dgm:cxn modelId="{412F25F7-CD61-4F56-862C-14312E1C535E}" type="presParOf" srcId="{BBA3BFAE-D19B-4320-A424-20BA9AE63063}" destId="{B90BB2A5-B3E5-4721-87A9-EF7358522460}" srcOrd="11" destOrd="0" presId="urn:microsoft.com/office/officeart/2005/8/layout/radial5"/>
    <dgm:cxn modelId="{6E0111F3-ABFA-4F8A-9E30-8467571DE7F2}" type="presParOf" srcId="{B90BB2A5-B3E5-4721-87A9-EF7358522460}" destId="{39055F4C-3A66-44D2-84F9-61907E077C3C}" srcOrd="0" destOrd="0" presId="urn:microsoft.com/office/officeart/2005/8/layout/radial5"/>
    <dgm:cxn modelId="{B1BFA6D9-02DF-4C08-997A-F498B8D9D137}" type="presParOf" srcId="{BBA3BFAE-D19B-4320-A424-20BA9AE63063}" destId="{67FD5BA4-29FD-40AA-82C2-673443E65116}" srcOrd="12" destOrd="0" presId="urn:microsoft.com/office/officeart/2005/8/layout/radial5"/>
    <dgm:cxn modelId="{5E8508B9-0CC1-4227-9142-2320943DFFE8}" type="presParOf" srcId="{BBA3BFAE-D19B-4320-A424-20BA9AE63063}" destId="{109FF5D0-59E2-4AC7-9C99-4ADB6DB1CE30}" srcOrd="13" destOrd="0" presId="urn:microsoft.com/office/officeart/2005/8/layout/radial5"/>
    <dgm:cxn modelId="{50CA814D-5F52-4E1D-A5B5-B7EF28542A2B}" type="presParOf" srcId="{109FF5D0-59E2-4AC7-9C99-4ADB6DB1CE30}" destId="{24161B2C-BF97-4117-9190-FEB70A16C082}" srcOrd="0" destOrd="0" presId="urn:microsoft.com/office/officeart/2005/8/layout/radial5"/>
    <dgm:cxn modelId="{77493B27-7FBC-4748-8F4A-41F19E447E7E}" type="presParOf" srcId="{BBA3BFAE-D19B-4320-A424-20BA9AE63063}" destId="{6BE63ACA-45E3-4BE8-93A8-EC6D0CD462F6}" srcOrd="14" destOrd="0" presId="urn:microsoft.com/office/officeart/2005/8/layout/radial5"/>
    <dgm:cxn modelId="{B5CE6DEC-F939-47DD-A87C-8E802BC054C1}" type="presParOf" srcId="{BBA3BFAE-D19B-4320-A424-20BA9AE63063}" destId="{674CB9F3-B0DA-49E9-9AA7-0CBE9CBF70B2}" srcOrd="15" destOrd="0" presId="urn:microsoft.com/office/officeart/2005/8/layout/radial5"/>
    <dgm:cxn modelId="{A46410A3-5D8C-443D-B692-B4B2842E4F1A}" type="presParOf" srcId="{674CB9F3-B0DA-49E9-9AA7-0CBE9CBF70B2}" destId="{EE5F217F-C12B-45E4-A451-9AF0E6EC521E}" srcOrd="0" destOrd="0" presId="urn:microsoft.com/office/officeart/2005/8/layout/radial5"/>
    <dgm:cxn modelId="{D952BDA5-CF36-4CDA-9612-CF977C1AB7E2}" type="presParOf" srcId="{BBA3BFAE-D19B-4320-A424-20BA9AE63063}" destId="{03FDB6C6-1C01-462C-BFD1-70911045BB4C}" srcOrd="16" destOrd="0" presId="urn:microsoft.com/office/officeart/2005/8/layout/radial5"/>
    <dgm:cxn modelId="{42D97E57-6287-4BF8-BF63-F68B58563571}" type="presParOf" srcId="{BBA3BFAE-D19B-4320-A424-20BA9AE63063}" destId="{BA7D6FAA-3E4C-4D62-B2B4-31756F670478}" srcOrd="17" destOrd="0" presId="urn:microsoft.com/office/officeart/2005/8/layout/radial5"/>
    <dgm:cxn modelId="{E2F439B5-CA1F-4F00-A46E-B15EE846A9A0}" type="presParOf" srcId="{BA7D6FAA-3E4C-4D62-B2B4-31756F670478}" destId="{3BF4C75B-6270-476B-A4D7-8DF4C310F45C}" srcOrd="0" destOrd="0" presId="urn:microsoft.com/office/officeart/2005/8/layout/radial5"/>
    <dgm:cxn modelId="{1810F474-461C-4358-A7F5-51071012EB8C}" type="presParOf" srcId="{BBA3BFAE-D19B-4320-A424-20BA9AE63063}" destId="{25638B14-A3AC-4266-9731-B1D11C17AC5C}" srcOrd="18" destOrd="0" presId="urn:microsoft.com/office/officeart/2005/8/layout/radial5"/>
    <dgm:cxn modelId="{4CBA5993-DDB0-4973-B749-673948A27AB0}" type="presParOf" srcId="{BBA3BFAE-D19B-4320-A424-20BA9AE63063}" destId="{8BAD9B67-ED93-44E2-80B5-6FE0C427549A}" srcOrd="19" destOrd="0" presId="urn:microsoft.com/office/officeart/2005/8/layout/radial5"/>
    <dgm:cxn modelId="{0A86240C-D8D9-411E-996E-B99B74C26AB5}" type="presParOf" srcId="{8BAD9B67-ED93-44E2-80B5-6FE0C427549A}" destId="{AA8439D9-E4C0-4B4A-A9A2-CAFFD85B8A62}" srcOrd="0" destOrd="0" presId="urn:microsoft.com/office/officeart/2005/8/layout/radial5"/>
    <dgm:cxn modelId="{3727D53B-7DA1-4B90-8BFE-52704E3948AF}" type="presParOf" srcId="{BBA3BFAE-D19B-4320-A424-20BA9AE63063}" destId="{903F6A5B-E6DB-4503-9C96-046014B1E114}" srcOrd="2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D6143-B75D-45AD-9E26-0812A8774DD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E671F0D-9388-428A-8AF5-72AFA4A86AD1}">
      <dgm:prSet/>
      <dgm:spPr>
        <a:xfrm>
          <a:off x="3758" y="6140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SCA ruling on the PPPFR, 2017 – decision set  aside  till November 2021</a:t>
          </a:r>
        </a:p>
      </dgm:t>
    </dgm:pt>
    <dgm:pt modelId="{C2A6491F-A28E-4684-80BE-607774804E0E}" type="parTrans" cxnId="{0F275B99-0851-4AF8-B975-473600BBEC87}">
      <dgm:prSet/>
      <dgm:spPr/>
      <dgm:t>
        <a:bodyPr/>
        <a:lstStyle/>
        <a:p>
          <a:endParaRPr lang="en-US"/>
        </a:p>
      </dgm:t>
    </dgm:pt>
    <dgm:pt modelId="{B93699BC-977E-48F0-9F36-8170694650B9}" type="sibTrans" cxnId="{0F275B99-0851-4AF8-B975-473600BBEC87}">
      <dgm:prSet/>
      <dgm:spPr>
        <a:xfrm>
          <a:off x="1791831" y="350655"/>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FA200B9E-2E8E-4B1F-BE9F-5C9CAA003B75}">
      <dgm:prSet/>
      <dgm:spPr>
        <a:xfrm>
          <a:off x="4605416" y="6140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Market analysis that informed designations are not made available</a:t>
          </a:r>
        </a:p>
      </dgm:t>
    </dgm:pt>
    <dgm:pt modelId="{5A4F5F7F-2274-409D-AF4D-592368E4F90A}" type="parTrans" cxnId="{0590243C-4C6E-4BC0-97A7-D9E994327752}">
      <dgm:prSet/>
      <dgm:spPr/>
      <dgm:t>
        <a:bodyPr/>
        <a:lstStyle/>
        <a:p>
          <a:endParaRPr lang="en-US"/>
        </a:p>
      </dgm:t>
    </dgm:pt>
    <dgm:pt modelId="{9638CD46-3859-48AC-A890-57378E4981F3}" type="sibTrans" cxnId="{0590243C-4C6E-4BC0-97A7-D9E994327752}">
      <dgm:prSet/>
      <dgm:spPr>
        <a:xfrm>
          <a:off x="6393489" y="350655"/>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73670F1D-9BA1-43FF-A76B-C93A98FCA9C2}">
      <dgm:prSet/>
      <dgm:spPr>
        <a:xfrm>
          <a:off x="6906245" y="6140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NT does not provide on local content requirements, all enquiries must be forwarded to the </a:t>
          </a:r>
          <a:r>
            <a:rPr lang="en-US" i="1" dirty="0">
              <a:solidFill>
                <a:sysClr val="window" lastClr="FFFFFF"/>
              </a:solidFill>
              <a:latin typeface="Calibri" panose="020F0502020204030204"/>
              <a:ea typeface="+mn-ea"/>
              <a:cs typeface="+mn-cs"/>
            </a:rPr>
            <a:t>dtic</a:t>
          </a:r>
          <a:endParaRPr lang="en-US" dirty="0">
            <a:solidFill>
              <a:sysClr val="window" lastClr="FFFFFF"/>
            </a:solidFill>
            <a:latin typeface="Calibri" panose="020F0502020204030204"/>
            <a:ea typeface="+mn-ea"/>
            <a:cs typeface="+mn-cs"/>
          </a:endParaRPr>
        </a:p>
      </dgm:t>
    </dgm:pt>
    <dgm:pt modelId="{8AB3993A-A19D-45F7-8B57-28B32108DD3C}" type="parTrans" cxnId="{F0C430E0-C8F4-4125-9F08-319210DB3D45}">
      <dgm:prSet/>
      <dgm:spPr/>
      <dgm:t>
        <a:bodyPr/>
        <a:lstStyle/>
        <a:p>
          <a:endParaRPr lang="en-US"/>
        </a:p>
      </dgm:t>
    </dgm:pt>
    <dgm:pt modelId="{0FA93744-DC84-4DFC-9105-0B42F968B1D7}" type="sibTrans" cxnId="{F0C430E0-C8F4-4125-9F08-319210DB3D45}">
      <dgm:prSet/>
      <dgm:spPr>
        <a:xfrm rot="5400000">
          <a:off x="7553764" y="1162519"/>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FE7EAF3E-D202-48AA-9A7C-09EB73D2CF97}">
      <dgm:prSet/>
      <dgm:spPr>
        <a:xfrm>
          <a:off x="6906245" y="170485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Sectors are designated without consultation</a:t>
          </a:r>
        </a:p>
      </dgm:t>
    </dgm:pt>
    <dgm:pt modelId="{8BC76182-B208-4146-9EE4-4B84F7409162}" type="parTrans" cxnId="{D03FBD6E-5DEB-4D53-BFDD-4955AA3EF5F1}">
      <dgm:prSet/>
      <dgm:spPr/>
      <dgm:t>
        <a:bodyPr/>
        <a:lstStyle/>
        <a:p>
          <a:endParaRPr lang="en-US"/>
        </a:p>
      </dgm:t>
    </dgm:pt>
    <dgm:pt modelId="{E9038264-BD21-4739-9DEF-7804A1601ABF}" type="sibTrans" cxnId="{D03FBD6E-5DEB-4D53-BFDD-4955AA3EF5F1}">
      <dgm:prSet/>
      <dgm:spPr>
        <a:xfrm rot="10800000">
          <a:off x="6413211" y="1994105"/>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B25BA7D6-18D9-4A1C-BA7A-8487B41C77AE}">
      <dgm:prSet/>
      <dgm:spPr>
        <a:xfrm>
          <a:off x="4605416" y="170485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Sectors are designated with immediate effect or limited notice  hampering successful implementation</a:t>
          </a:r>
        </a:p>
      </dgm:t>
    </dgm:pt>
    <dgm:pt modelId="{5045659B-3EEC-431B-977D-2DB7692B7D53}" type="parTrans" cxnId="{38D24AAD-2E9A-43E8-B979-A3B7AFF2FD7D}">
      <dgm:prSet/>
      <dgm:spPr/>
      <dgm:t>
        <a:bodyPr/>
        <a:lstStyle/>
        <a:p>
          <a:endParaRPr lang="en-US"/>
        </a:p>
      </dgm:t>
    </dgm:pt>
    <dgm:pt modelId="{F86E2AC9-2EC2-4092-97A8-6C7B658BF0F0}" type="sibTrans" cxnId="{38D24AAD-2E9A-43E8-B979-A3B7AFF2FD7D}">
      <dgm:prSet/>
      <dgm:spPr>
        <a:xfrm rot="10800000">
          <a:off x="4112382" y="1994105"/>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5405EE85-B951-41FE-9F65-AF8CACADF8C3}">
      <dgm:prSet/>
      <dgm:spPr>
        <a:xfrm>
          <a:off x="2304587" y="170485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Forms are drafted for manufacturers and not suppliers of the goods</a:t>
          </a:r>
        </a:p>
      </dgm:t>
    </dgm:pt>
    <dgm:pt modelId="{90279188-1CB0-4321-8A8D-14513E50502D}" type="parTrans" cxnId="{72507D6A-08B2-47F2-BADA-13A61F47EB56}">
      <dgm:prSet/>
      <dgm:spPr/>
      <dgm:t>
        <a:bodyPr/>
        <a:lstStyle/>
        <a:p>
          <a:endParaRPr lang="en-US"/>
        </a:p>
      </dgm:t>
    </dgm:pt>
    <dgm:pt modelId="{D9698FAA-3176-4806-A59A-5D948AE9E3CC}" type="sibTrans" cxnId="{72507D6A-08B2-47F2-BADA-13A61F47EB56}">
      <dgm:prSet/>
      <dgm:spPr>
        <a:xfrm rot="10800000">
          <a:off x="1811553" y="1994105"/>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D2C98E07-9762-43FF-97DA-70BA0FA813E4}">
      <dgm:prSet/>
      <dgm:spPr>
        <a:xfrm>
          <a:off x="3758" y="170485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Where minimal fraction of a contract is a designated sector,  the whole contract is subject to LC before other components of the bid are considered</a:t>
          </a:r>
        </a:p>
      </dgm:t>
    </dgm:pt>
    <dgm:pt modelId="{C06F87A4-A1EC-4CB2-B1FB-FA9861EA418F}" type="parTrans" cxnId="{E0EB5524-35CA-44F0-804E-5E787EC84C54}">
      <dgm:prSet/>
      <dgm:spPr/>
      <dgm:t>
        <a:bodyPr/>
        <a:lstStyle/>
        <a:p>
          <a:endParaRPr lang="en-US"/>
        </a:p>
      </dgm:t>
    </dgm:pt>
    <dgm:pt modelId="{7EF4A466-6556-43C2-9693-9AFFEA37B341}" type="sibTrans" cxnId="{E0EB5524-35CA-44F0-804E-5E787EC84C54}">
      <dgm:prSet/>
      <dgm:spPr>
        <a:xfrm rot="5400000">
          <a:off x="651277" y="2805969"/>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830FF8AE-178D-4B9C-B1F2-86AC4FF1E811}">
      <dgm:prSet/>
      <dgm:spPr>
        <a:xfrm>
          <a:off x="3758" y="3348307"/>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Zero to limited data on local content verifications conducted by the SABS</a:t>
          </a:r>
        </a:p>
      </dgm:t>
    </dgm:pt>
    <dgm:pt modelId="{02726EB9-C7AA-43C8-B8FE-879A31ACAE08}" type="parTrans" cxnId="{DA4455B9-3348-4E66-8374-97CB70E85716}">
      <dgm:prSet/>
      <dgm:spPr/>
      <dgm:t>
        <a:bodyPr/>
        <a:lstStyle/>
        <a:p>
          <a:endParaRPr lang="en-US"/>
        </a:p>
      </dgm:t>
    </dgm:pt>
    <dgm:pt modelId="{1D7D7CD9-EDA5-46C0-B760-E1A0EE9479F9}" type="sibTrans" cxnId="{DA4455B9-3348-4E66-8374-97CB70E85716}">
      <dgm:prSet/>
      <dgm:spPr>
        <a:xfrm>
          <a:off x="1791831" y="3637554"/>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65260B0C-5E02-470B-9DEF-06ED92D4A6B1}">
      <dgm:prSet/>
      <dgm:spPr>
        <a:xfrm>
          <a:off x="2304587" y="3348307"/>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Compliance to certain designations may be achieved by approving and availing a list of local brands - dtic is reluctant to provide a list of local brands</a:t>
          </a:r>
        </a:p>
      </dgm:t>
    </dgm:pt>
    <dgm:pt modelId="{A3413AD8-A059-480E-B95A-F5CB69B9D5B7}" type="parTrans" cxnId="{6DC4B471-693A-42D3-BE03-DBE7203FB087}">
      <dgm:prSet/>
      <dgm:spPr/>
      <dgm:t>
        <a:bodyPr/>
        <a:lstStyle/>
        <a:p>
          <a:endParaRPr lang="en-US"/>
        </a:p>
      </dgm:t>
    </dgm:pt>
    <dgm:pt modelId="{84B9E318-8933-4D52-92F0-175E43B33444}" type="sibTrans" cxnId="{6DC4B471-693A-42D3-BE03-DBE7203FB087}">
      <dgm:prSet/>
      <dgm:spPr>
        <a:xfrm>
          <a:off x="4092660" y="3637554"/>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D7563737-82A2-431B-A6B2-EF67550969CC}">
      <dgm:prSet/>
      <dgm:spPr>
        <a:xfrm>
          <a:off x="4605416" y="3348307"/>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Bidders do not know how to complete the forms</a:t>
          </a:r>
        </a:p>
      </dgm:t>
    </dgm:pt>
    <dgm:pt modelId="{DFB5CF2C-29B6-4278-9B8D-5A46471E4C7C}" type="parTrans" cxnId="{8D6AFF67-99E0-46EC-A139-F385C77F8866}">
      <dgm:prSet/>
      <dgm:spPr/>
      <dgm:t>
        <a:bodyPr/>
        <a:lstStyle/>
        <a:p>
          <a:endParaRPr lang="en-US"/>
        </a:p>
      </dgm:t>
    </dgm:pt>
    <dgm:pt modelId="{D9598818-FA5D-47A6-8298-FDBAE4C022AA}" type="sibTrans" cxnId="{8D6AFF67-99E0-46EC-A139-F385C77F8866}">
      <dgm:prSet/>
      <dgm:spPr/>
      <dgm:t>
        <a:bodyPr/>
        <a:lstStyle/>
        <a:p>
          <a:endParaRPr lang="en-US"/>
        </a:p>
      </dgm:t>
    </dgm:pt>
    <dgm:pt modelId="{51325E41-8188-4AB3-ACE8-E854FF5B97F4}">
      <dgm:prSet/>
      <dgm:spPr>
        <a:xfrm>
          <a:off x="2304587" y="61408"/>
          <a:ext cx="1643449" cy="986069"/>
        </a:xfrm>
        <a:prstGeom prst="roundRect">
          <a:avLst>
            <a:gd name="adj" fmla="val 10000"/>
          </a:avLst>
        </a:prstGeom>
        <a:solidFill>
          <a:srgbClr val="1CAD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Applicability of Regs  from R30 000 but </a:t>
          </a:r>
          <a:r>
            <a:rPr lang="en-US" i="1" dirty="0">
              <a:solidFill>
                <a:sysClr val="window" lastClr="FFFFFF"/>
              </a:solidFill>
              <a:latin typeface="Calibri" panose="020F0502020204030204"/>
              <a:ea typeface="+mn-ea"/>
              <a:cs typeface="+mn-cs"/>
            </a:rPr>
            <a:t>dtic </a:t>
          </a:r>
          <a:r>
            <a:rPr lang="en-US" dirty="0">
              <a:solidFill>
                <a:sysClr val="window" lastClr="FFFFFF"/>
              </a:solidFill>
              <a:latin typeface="Calibri" panose="020F0502020204030204"/>
              <a:ea typeface="+mn-ea"/>
              <a:cs typeface="+mn-cs"/>
            </a:rPr>
            <a:t>requests application regardless of threshold value. (cumbersome process for low value procurement)</a:t>
          </a:r>
        </a:p>
      </dgm:t>
    </dgm:pt>
    <dgm:pt modelId="{50004C51-0D20-4D64-82F4-D18E5B8C0DF8}" type="sibTrans" cxnId="{BFFE51C5-0BD7-473F-BBAE-79CE14F5F251}">
      <dgm:prSet/>
      <dgm:spPr>
        <a:xfrm>
          <a:off x="4092660" y="350655"/>
          <a:ext cx="348411" cy="407575"/>
        </a:xfrm>
        <a:prstGeom prst="rightArrow">
          <a:avLst>
            <a:gd name="adj1" fmla="val 60000"/>
            <a:gd name="adj2" fmla="val 50000"/>
          </a:avLst>
        </a:prstGeom>
        <a:solidFill>
          <a:srgbClr val="1CADE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F210F376-BC40-4DFB-A707-FA020C9FB664}" type="parTrans" cxnId="{BFFE51C5-0BD7-473F-BBAE-79CE14F5F251}">
      <dgm:prSet/>
      <dgm:spPr/>
      <dgm:t>
        <a:bodyPr/>
        <a:lstStyle/>
        <a:p>
          <a:endParaRPr lang="en-US"/>
        </a:p>
      </dgm:t>
    </dgm:pt>
    <dgm:pt modelId="{2678DCE3-9FC3-4D1A-8C97-0E3CE74137A3}" type="pres">
      <dgm:prSet presAssocID="{493D6143-B75D-45AD-9E26-0812A8774DDF}" presName="diagram" presStyleCnt="0">
        <dgm:presLayoutVars>
          <dgm:dir/>
          <dgm:resizeHandles val="exact"/>
        </dgm:presLayoutVars>
      </dgm:prSet>
      <dgm:spPr/>
      <dgm:t>
        <a:bodyPr/>
        <a:lstStyle/>
        <a:p>
          <a:endParaRPr lang="en-ZA"/>
        </a:p>
      </dgm:t>
    </dgm:pt>
    <dgm:pt modelId="{907C3804-D71C-4FF0-88D5-860880850D57}" type="pres">
      <dgm:prSet presAssocID="{1E671F0D-9388-428A-8AF5-72AFA4A86AD1}" presName="node" presStyleLbl="node1" presStyleIdx="0" presStyleCnt="11">
        <dgm:presLayoutVars>
          <dgm:bulletEnabled val="1"/>
        </dgm:presLayoutVars>
      </dgm:prSet>
      <dgm:spPr/>
      <dgm:t>
        <a:bodyPr/>
        <a:lstStyle/>
        <a:p>
          <a:endParaRPr lang="en-ZA"/>
        </a:p>
      </dgm:t>
    </dgm:pt>
    <dgm:pt modelId="{D6DA870C-2C0E-4F73-9579-5FCB69672FEF}" type="pres">
      <dgm:prSet presAssocID="{B93699BC-977E-48F0-9F36-8170694650B9}" presName="sibTrans" presStyleLbl="sibTrans2D1" presStyleIdx="0" presStyleCnt="10"/>
      <dgm:spPr/>
      <dgm:t>
        <a:bodyPr/>
        <a:lstStyle/>
        <a:p>
          <a:endParaRPr lang="en-ZA"/>
        </a:p>
      </dgm:t>
    </dgm:pt>
    <dgm:pt modelId="{10A919F5-52FE-4797-AC61-A170E76160D3}" type="pres">
      <dgm:prSet presAssocID="{B93699BC-977E-48F0-9F36-8170694650B9}" presName="connectorText" presStyleLbl="sibTrans2D1" presStyleIdx="0" presStyleCnt="10"/>
      <dgm:spPr/>
      <dgm:t>
        <a:bodyPr/>
        <a:lstStyle/>
        <a:p>
          <a:endParaRPr lang="en-ZA"/>
        </a:p>
      </dgm:t>
    </dgm:pt>
    <dgm:pt modelId="{E9FD5D9B-89E0-4299-95B9-E51C40FB593F}" type="pres">
      <dgm:prSet presAssocID="{51325E41-8188-4AB3-ACE8-E854FF5B97F4}" presName="node" presStyleLbl="node1" presStyleIdx="1" presStyleCnt="11">
        <dgm:presLayoutVars>
          <dgm:bulletEnabled val="1"/>
        </dgm:presLayoutVars>
      </dgm:prSet>
      <dgm:spPr/>
      <dgm:t>
        <a:bodyPr/>
        <a:lstStyle/>
        <a:p>
          <a:endParaRPr lang="en-ZA"/>
        </a:p>
      </dgm:t>
    </dgm:pt>
    <dgm:pt modelId="{BFAB3999-19DA-4662-9629-1A43E2DF770A}" type="pres">
      <dgm:prSet presAssocID="{50004C51-0D20-4D64-82F4-D18E5B8C0DF8}" presName="sibTrans" presStyleLbl="sibTrans2D1" presStyleIdx="1" presStyleCnt="10"/>
      <dgm:spPr/>
      <dgm:t>
        <a:bodyPr/>
        <a:lstStyle/>
        <a:p>
          <a:endParaRPr lang="en-ZA"/>
        </a:p>
      </dgm:t>
    </dgm:pt>
    <dgm:pt modelId="{89D1F940-8A22-4BE4-9870-8DFB94C84255}" type="pres">
      <dgm:prSet presAssocID="{50004C51-0D20-4D64-82F4-D18E5B8C0DF8}" presName="connectorText" presStyleLbl="sibTrans2D1" presStyleIdx="1" presStyleCnt="10"/>
      <dgm:spPr/>
      <dgm:t>
        <a:bodyPr/>
        <a:lstStyle/>
        <a:p>
          <a:endParaRPr lang="en-ZA"/>
        </a:p>
      </dgm:t>
    </dgm:pt>
    <dgm:pt modelId="{3AEE38E2-3C44-49A4-96D4-89CBAF0C603F}" type="pres">
      <dgm:prSet presAssocID="{FA200B9E-2E8E-4B1F-BE9F-5C9CAA003B75}" presName="node" presStyleLbl="node1" presStyleIdx="2" presStyleCnt="11">
        <dgm:presLayoutVars>
          <dgm:bulletEnabled val="1"/>
        </dgm:presLayoutVars>
      </dgm:prSet>
      <dgm:spPr/>
      <dgm:t>
        <a:bodyPr/>
        <a:lstStyle/>
        <a:p>
          <a:endParaRPr lang="en-ZA"/>
        </a:p>
      </dgm:t>
    </dgm:pt>
    <dgm:pt modelId="{BD20BB99-3945-44ED-8EB3-36E6BA546700}" type="pres">
      <dgm:prSet presAssocID="{9638CD46-3859-48AC-A890-57378E4981F3}" presName="sibTrans" presStyleLbl="sibTrans2D1" presStyleIdx="2" presStyleCnt="10"/>
      <dgm:spPr/>
      <dgm:t>
        <a:bodyPr/>
        <a:lstStyle/>
        <a:p>
          <a:endParaRPr lang="en-ZA"/>
        </a:p>
      </dgm:t>
    </dgm:pt>
    <dgm:pt modelId="{057F6725-FE25-4B3B-BFFE-A946CBC232B7}" type="pres">
      <dgm:prSet presAssocID="{9638CD46-3859-48AC-A890-57378E4981F3}" presName="connectorText" presStyleLbl="sibTrans2D1" presStyleIdx="2" presStyleCnt="10"/>
      <dgm:spPr/>
      <dgm:t>
        <a:bodyPr/>
        <a:lstStyle/>
        <a:p>
          <a:endParaRPr lang="en-ZA"/>
        </a:p>
      </dgm:t>
    </dgm:pt>
    <dgm:pt modelId="{7A0BCA80-CA33-4F7D-BFFD-C62F9913143F}" type="pres">
      <dgm:prSet presAssocID="{73670F1D-9BA1-43FF-A76B-C93A98FCA9C2}" presName="node" presStyleLbl="node1" presStyleIdx="3" presStyleCnt="11">
        <dgm:presLayoutVars>
          <dgm:bulletEnabled val="1"/>
        </dgm:presLayoutVars>
      </dgm:prSet>
      <dgm:spPr/>
      <dgm:t>
        <a:bodyPr/>
        <a:lstStyle/>
        <a:p>
          <a:endParaRPr lang="en-ZA"/>
        </a:p>
      </dgm:t>
    </dgm:pt>
    <dgm:pt modelId="{8790962C-BED3-455D-ACB8-90D032BDB1FF}" type="pres">
      <dgm:prSet presAssocID="{0FA93744-DC84-4DFC-9105-0B42F968B1D7}" presName="sibTrans" presStyleLbl="sibTrans2D1" presStyleIdx="3" presStyleCnt="10"/>
      <dgm:spPr/>
      <dgm:t>
        <a:bodyPr/>
        <a:lstStyle/>
        <a:p>
          <a:endParaRPr lang="en-ZA"/>
        </a:p>
      </dgm:t>
    </dgm:pt>
    <dgm:pt modelId="{8E7C18BC-26FB-4C3A-A8E1-F46F9E8E5FFD}" type="pres">
      <dgm:prSet presAssocID="{0FA93744-DC84-4DFC-9105-0B42F968B1D7}" presName="connectorText" presStyleLbl="sibTrans2D1" presStyleIdx="3" presStyleCnt="10"/>
      <dgm:spPr/>
      <dgm:t>
        <a:bodyPr/>
        <a:lstStyle/>
        <a:p>
          <a:endParaRPr lang="en-ZA"/>
        </a:p>
      </dgm:t>
    </dgm:pt>
    <dgm:pt modelId="{17C96F4A-304C-405A-B287-349F94EB235F}" type="pres">
      <dgm:prSet presAssocID="{FE7EAF3E-D202-48AA-9A7C-09EB73D2CF97}" presName="node" presStyleLbl="node1" presStyleIdx="4" presStyleCnt="11">
        <dgm:presLayoutVars>
          <dgm:bulletEnabled val="1"/>
        </dgm:presLayoutVars>
      </dgm:prSet>
      <dgm:spPr/>
      <dgm:t>
        <a:bodyPr/>
        <a:lstStyle/>
        <a:p>
          <a:endParaRPr lang="en-ZA"/>
        </a:p>
      </dgm:t>
    </dgm:pt>
    <dgm:pt modelId="{A80F2394-9E98-4049-BEE5-FE7CF7C18EBA}" type="pres">
      <dgm:prSet presAssocID="{E9038264-BD21-4739-9DEF-7804A1601ABF}" presName="sibTrans" presStyleLbl="sibTrans2D1" presStyleIdx="4" presStyleCnt="10"/>
      <dgm:spPr/>
      <dgm:t>
        <a:bodyPr/>
        <a:lstStyle/>
        <a:p>
          <a:endParaRPr lang="en-ZA"/>
        </a:p>
      </dgm:t>
    </dgm:pt>
    <dgm:pt modelId="{621AEF12-6A7E-4007-88FB-8FAA7E0FB19B}" type="pres">
      <dgm:prSet presAssocID="{E9038264-BD21-4739-9DEF-7804A1601ABF}" presName="connectorText" presStyleLbl="sibTrans2D1" presStyleIdx="4" presStyleCnt="10"/>
      <dgm:spPr/>
      <dgm:t>
        <a:bodyPr/>
        <a:lstStyle/>
        <a:p>
          <a:endParaRPr lang="en-ZA"/>
        </a:p>
      </dgm:t>
    </dgm:pt>
    <dgm:pt modelId="{C20863B4-6948-44DF-8092-E7BEFCEC6494}" type="pres">
      <dgm:prSet presAssocID="{B25BA7D6-18D9-4A1C-BA7A-8487B41C77AE}" presName="node" presStyleLbl="node1" presStyleIdx="5" presStyleCnt="11">
        <dgm:presLayoutVars>
          <dgm:bulletEnabled val="1"/>
        </dgm:presLayoutVars>
      </dgm:prSet>
      <dgm:spPr/>
      <dgm:t>
        <a:bodyPr/>
        <a:lstStyle/>
        <a:p>
          <a:endParaRPr lang="en-ZA"/>
        </a:p>
      </dgm:t>
    </dgm:pt>
    <dgm:pt modelId="{0396373A-806F-47EB-ADA2-CD5754AD5E58}" type="pres">
      <dgm:prSet presAssocID="{F86E2AC9-2EC2-4092-97A8-6C7B658BF0F0}" presName="sibTrans" presStyleLbl="sibTrans2D1" presStyleIdx="5" presStyleCnt="10"/>
      <dgm:spPr/>
      <dgm:t>
        <a:bodyPr/>
        <a:lstStyle/>
        <a:p>
          <a:endParaRPr lang="en-ZA"/>
        </a:p>
      </dgm:t>
    </dgm:pt>
    <dgm:pt modelId="{22159747-2585-4B78-A64B-9F7686A81013}" type="pres">
      <dgm:prSet presAssocID="{F86E2AC9-2EC2-4092-97A8-6C7B658BF0F0}" presName="connectorText" presStyleLbl="sibTrans2D1" presStyleIdx="5" presStyleCnt="10"/>
      <dgm:spPr/>
      <dgm:t>
        <a:bodyPr/>
        <a:lstStyle/>
        <a:p>
          <a:endParaRPr lang="en-ZA"/>
        </a:p>
      </dgm:t>
    </dgm:pt>
    <dgm:pt modelId="{2AF35D9B-C034-4104-86EE-DC245900C65B}" type="pres">
      <dgm:prSet presAssocID="{5405EE85-B951-41FE-9F65-AF8CACADF8C3}" presName="node" presStyleLbl="node1" presStyleIdx="6" presStyleCnt="11">
        <dgm:presLayoutVars>
          <dgm:bulletEnabled val="1"/>
        </dgm:presLayoutVars>
      </dgm:prSet>
      <dgm:spPr/>
      <dgm:t>
        <a:bodyPr/>
        <a:lstStyle/>
        <a:p>
          <a:endParaRPr lang="en-ZA"/>
        </a:p>
      </dgm:t>
    </dgm:pt>
    <dgm:pt modelId="{A3A3D9F7-10A0-4452-AB86-695E2B22E6C6}" type="pres">
      <dgm:prSet presAssocID="{D9698FAA-3176-4806-A59A-5D948AE9E3CC}" presName="sibTrans" presStyleLbl="sibTrans2D1" presStyleIdx="6" presStyleCnt="10"/>
      <dgm:spPr/>
      <dgm:t>
        <a:bodyPr/>
        <a:lstStyle/>
        <a:p>
          <a:endParaRPr lang="en-ZA"/>
        </a:p>
      </dgm:t>
    </dgm:pt>
    <dgm:pt modelId="{411625A8-8296-481B-80F3-32BBF2ECA00C}" type="pres">
      <dgm:prSet presAssocID="{D9698FAA-3176-4806-A59A-5D948AE9E3CC}" presName="connectorText" presStyleLbl="sibTrans2D1" presStyleIdx="6" presStyleCnt="10"/>
      <dgm:spPr/>
      <dgm:t>
        <a:bodyPr/>
        <a:lstStyle/>
        <a:p>
          <a:endParaRPr lang="en-ZA"/>
        </a:p>
      </dgm:t>
    </dgm:pt>
    <dgm:pt modelId="{D992C6D8-7902-4763-B28F-276179B879C0}" type="pres">
      <dgm:prSet presAssocID="{D2C98E07-9762-43FF-97DA-70BA0FA813E4}" presName="node" presStyleLbl="node1" presStyleIdx="7" presStyleCnt="11">
        <dgm:presLayoutVars>
          <dgm:bulletEnabled val="1"/>
        </dgm:presLayoutVars>
      </dgm:prSet>
      <dgm:spPr/>
      <dgm:t>
        <a:bodyPr/>
        <a:lstStyle/>
        <a:p>
          <a:endParaRPr lang="en-ZA"/>
        </a:p>
      </dgm:t>
    </dgm:pt>
    <dgm:pt modelId="{F39CC060-E4EA-475F-B3E3-8AB6B1715947}" type="pres">
      <dgm:prSet presAssocID="{7EF4A466-6556-43C2-9693-9AFFEA37B341}" presName="sibTrans" presStyleLbl="sibTrans2D1" presStyleIdx="7" presStyleCnt="10"/>
      <dgm:spPr/>
      <dgm:t>
        <a:bodyPr/>
        <a:lstStyle/>
        <a:p>
          <a:endParaRPr lang="en-ZA"/>
        </a:p>
      </dgm:t>
    </dgm:pt>
    <dgm:pt modelId="{833C6D23-FB57-40F3-B716-0DFE4854AFD7}" type="pres">
      <dgm:prSet presAssocID="{7EF4A466-6556-43C2-9693-9AFFEA37B341}" presName="connectorText" presStyleLbl="sibTrans2D1" presStyleIdx="7" presStyleCnt="10"/>
      <dgm:spPr/>
      <dgm:t>
        <a:bodyPr/>
        <a:lstStyle/>
        <a:p>
          <a:endParaRPr lang="en-ZA"/>
        </a:p>
      </dgm:t>
    </dgm:pt>
    <dgm:pt modelId="{65A81408-8D02-4AE9-880D-B0E4376344CC}" type="pres">
      <dgm:prSet presAssocID="{830FF8AE-178D-4B9C-B1F2-86AC4FF1E811}" presName="node" presStyleLbl="node1" presStyleIdx="8" presStyleCnt="11">
        <dgm:presLayoutVars>
          <dgm:bulletEnabled val="1"/>
        </dgm:presLayoutVars>
      </dgm:prSet>
      <dgm:spPr/>
      <dgm:t>
        <a:bodyPr/>
        <a:lstStyle/>
        <a:p>
          <a:endParaRPr lang="en-ZA"/>
        </a:p>
      </dgm:t>
    </dgm:pt>
    <dgm:pt modelId="{80377E35-B0F5-45DB-8197-5B16423C3F13}" type="pres">
      <dgm:prSet presAssocID="{1D7D7CD9-EDA5-46C0-B760-E1A0EE9479F9}" presName="sibTrans" presStyleLbl="sibTrans2D1" presStyleIdx="8" presStyleCnt="10"/>
      <dgm:spPr/>
      <dgm:t>
        <a:bodyPr/>
        <a:lstStyle/>
        <a:p>
          <a:endParaRPr lang="en-ZA"/>
        </a:p>
      </dgm:t>
    </dgm:pt>
    <dgm:pt modelId="{EFB4CFC7-654F-4C87-9D12-0D58639C4CFE}" type="pres">
      <dgm:prSet presAssocID="{1D7D7CD9-EDA5-46C0-B760-E1A0EE9479F9}" presName="connectorText" presStyleLbl="sibTrans2D1" presStyleIdx="8" presStyleCnt="10"/>
      <dgm:spPr/>
      <dgm:t>
        <a:bodyPr/>
        <a:lstStyle/>
        <a:p>
          <a:endParaRPr lang="en-ZA"/>
        </a:p>
      </dgm:t>
    </dgm:pt>
    <dgm:pt modelId="{9A9BA4DC-744B-45DB-93C3-44D29458F736}" type="pres">
      <dgm:prSet presAssocID="{65260B0C-5E02-470B-9DEF-06ED92D4A6B1}" presName="node" presStyleLbl="node1" presStyleIdx="9" presStyleCnt="11">
        <dgm:presLayoutVars>
          <dgm:bulletEnabled val="1"/>
        </dgm:presLayoutVars>
      </dgm:prSet>
      <dgm:spPr/>
      <dgm:t>
        <a:bodyPr/>
        <a:lstStyle/>
        <a:p>
          <a:endParaRPr lang="en-ZA"/>
        </a:p>
      </dgm:t>
    </dgm:pt>
    <dgm:pt modelId="{A039E0FD-DEAC-4B32-8EE5-652EF01819EF}" type="pres">
      <dgm:prSet presAssocID="{84B9E318-8933-4D52-92F0-175E43B33444}" presName="sibTrans" presStyleLbl="sibTrans2D1" presStyleIdx="9" presStyleCnt="10"/>
      <dgm:spPr/>
      <dgm:t>
        <a:bodyPr/>
        <a:lstStyle/>
        <a:p>
          <a:endParaRPr lang="en-ZA"/>
        </a:p>
      </dgm:t>
    </dgm:pt>
    <dgm:pt modelId="{CAF7583B-FCE3-4CDF-A466-473A7679A467}" type="pres">
      <dgm:prSet presAssocID="{84B9E318-8933-4D52-92F0-175E43B33444}" presName="connectorText" presStyleLbl="sibTrans2D1" presStyleIdx="9" presStyleCnt="10"/>
      <dgm:spPr/>
      <dgm:t>
        <a:bodyPr/>
        <a:lstStyle/>
        <a:p>
          <a:endParaRPr lang="en-ZA"/>
        </a:p>
      </dgm:t>
    </dgm:pt>
    <dgm:pt modelId="{5C81F6C8-12EF-4451-9848-13DFBFCD225A}" type="pres">
      <dgm:prSet presAssocID="{D7563737-82A2-431B-A6B2-EF67550969CC}" presName="node" presStyleLbl="node1" presStyleIdx="10" presStyleCnt="11">
        <dgm:presLayoutVars>
          <dgm:bulletEnabled val="1"/>
        </dgm:presLayoutVars>
      </dgm:prSet>
      <dgm:spPr/>
      <dgm:t>
        <a:bodyPr/>
        <a:lstStyle/>
        <a:p>
          <a:endParaRPr lang="en-ZA"/>
        </a:p>
      </dgm:t>
    </dgm:pt>
  </dgm:ptLst>
  <dgm:cxnLst>
    <dgm:cxn modelId="{8D6AFF67-99E0-46EC-A139-F385C77F8866}" srcId="{493D6143-B75D-45AD-9E26-0812A8774DDF}" destId="{D7563737-82A2-431B-A6B2-EF67550969CC}" srcOrd="10" destOrd="0" parTransId="{DFB5CF2C-29B6-4278-9B8D-5A46471E4C7C}" sibTransId="{D9598818-FA5D-47A6-8298-FDBAE4C022AA}"/>
    <dgm:cxn modelId="{9BBAC333-2CD8-49FF-8590-99DC5356B243}" type="presOf" srcId="{1D7D7CD9-EDA5-46C0-B760-E1A0EE9479F9}" destId="{80377E35-B0F5-45DB-8197-5B16423C3F13}" srcOrd="0" destOrd="0" presId="urn:microsoft.com/office/officeart/2005/8/layout/process5"/>
    <dgm:cxn modelId="{A61CA62E-BC53-407F-92A2-AE778F6E3F43}" type="presOf" srcId="{0FA93744-DC84-4DFC-9105-0B42F968B1D7}" destId="{8E7C18BC-26FB-4C3A-A8E1-F46F9E8E5FFD}" srcOrd="1" destOrd="0" presId="urn:microsoft.com/office/officeart/2005/8/layout/process5"/>
    <dgm:cxn modelId="{BED12A2C-5AF9-4327-99BC-3419B4F34388}" type="presOf" srcId="{73670F1D-9BA1-43FF-A76B-C93A98FCA9C2}" destId="{7A0BCA80-CA33-4F7D-BFFD-C62F9913143F}" srcOrd="0" destOrd="0" presId="urn:microsoft.com/office/officeart/2005/8/layout/process5"/>
    <dgm:cxn modelId="{6DC4B471-693A-42D3-BE03-DBE7203FB087}" srcId="{493D6143-B75D-45AD-9E26-0812A8774DDF}" destId="{65260B0C-5E02-470B-9DEF-06ED92D4A6B1}" srcOrd="9" destOrd="0" parTransId="{A3413AD8-A059-480E-B95A-F5CB69B9D5B7}" sibTransId="{84B9E318-8933-4D52-92F0-175E43B33444}"/>
    <dgm:cxn modelId="{E0EB5524-35CA-44F0-804E-5E787EC84C54}" srcId="{493D6143-B75D-45AD-9E26-0812A8774DDF}" destId="{D2C98E07-9762-43FF-97DA-70BA0FA813E4}" srcOrd="7" destOrd="0" parTransId="{C06F87A4-A1EC-4CB2-B1FB-FA9861EA418F}" sibTransId="{7EF4A466-6556-43C2-9693-9AFFEA37B341}"/>
    <dgm:cxn modelId="{485F3779-21B1-41F3-B45F-1F4B33CA8B95}" type="presOf" srcId="{F86E2AC9-2EC2-4092-97A8-6C7B658BF0F0}" destId="{22159747-2585-4B78-A64B-9F7686A81013}" srcOrd="1" destOrd="0" presId="urn:microsoft.com/office/officeart/2005/8/layout/process5"/>
    <dgm:cxn modelId="{CFB90914-57EE-421E-BB36-FEC7FB0AE057}" type="presOf" srcId="{D9698FAA-3176-4806-A59A-5D948AE9E3CC}" destId="{A3A3D9F7-10A0-4452-AB86-695E2B22E6C6}" srcOrd="0" destOrd="0" presId="urn:microsoft.com/office/officeart/2005/8/layout/process5"/>
    <dgm:cxn modelId="{BD3496E7-5B0A-49B8-A69D-BF33E73C8209}" type="presOf" srcId="{50004C51-0D20-4D64-82F4-D18E5B8C0DF8}" destId="{89D1F940-8A22-4BE4-9870-8DFB94C84255}" srcOrd="1" destOrd="0" presId="urn:microsoft.com/office/officeart/2005/8/layout/process5"/>
    <dgm:cxn modelId="{E7D602D6-2705-4006-ACA2-A5DB764F07B3}" type="presOf" srcId="{0FA93744-DC84-4DFC-9105-0B42F968B1D7}" destId="{8790962C-BED3-455D-ACB8-90D032BDB1FF}" srcOrd="0" destOrd="0" presId="urn:microsoft.com/office/officeart/2005/8/layout/process5"/>
    <dgm:cxn modelId="{6D7119F6-E108-4C79-8720-D3176479D171}" type="presOf" srcId="{B93699BC-977E-48F0-9F36-8170694650B9}" destId="{10A919F5-52FE-4797-AC61-A170E76160D3}" srcOrd="1" destOrd="0" presId="urn:microsoft.com/office/officeart/2005/8/layout/process5"/>
    <dgm:cxn modelId="{E318B022-7E21-462D-88B3-D0390A50BA12}" type="presOf" srcId="{51325E41-8188-4AB3-ACE8-E854FF5B97F4}" destId="{E9FD5D9B-89E0-4299-95B9-E51C40FB593F}" srcOrd="0" destOrd="0" presId="urn:microsoft.com/office/officeart/2005/8/layout/process5"/>
    <dgm:cxn modelId="{91C5FDE2-F79C-4B36-B638-90694FC3CD46}" type="presOf" srcId="{84B9E318-8933-4D52-92F0-175E43B33444}" destId="{A039E0FD-DEAC-4B32-8EE5-652EF01819EF}" srcOrd="0" destOrd="0" presId="urn:microsoft.com/office/officeart/2005/8/layout/process5"/>
    <dgm:cxn modelId="{8B9FBBB9-C1DD-4E48-9E5C-53F6D19410B9}" type="presOf" srcId="{FA200B9E-2E8E-4B1F-BE9F-5C9CAA003B75}" destId="{3AEE38E2-3C44-49A4-96D4-89CBAF0C603F}" srcOrd="0" destOrd="0" presId="urn:microsoft.com/office/officeart/2005/8/layout/process5"/>
    <dgm:cxn modelId="{88FBC729-47AC-4624-87F4-1A7EBE91DD3B}" type="presOf" srcId="{84B9E318-8933-4D52-92F0-175E43B33444}" destId="{CAF7583B-FCE3-4CDF-A466-473A7679A467}" srcOrd="1" destOrd="0" presId="urn:microsoft.com/office/officeart/2005/8/layout/process5"/>
    <dgm:cxn modelId="{6C741342-B0C8-4FF3-9BDD-9DEE3EFB25B7}" type="presOf" srcId="{9638CD46-3859-48AC-A890-57378E4981F3}" destId="{057F6725-FE25-4B3B-BFFE-A946CBC232B7}" srcOrd="1" destOrd="0" presId="urn:microsoft.com/office/officeart/2005/8/layout/process5"/>
    <dgm:cxn modelId="{1D25FD7C-F39A-470F-9E65-FBB3B52FD087}" type="presOf" srcId="{F86E2AC9-2EC2-4092-97A8-6C7B658BF0F0}" destId="{0396373A-806F-47EB-ADA2-CD5754AD5E58}" srcOrd="0" destOrd="0" presId="urn:microsoft.com/office/officeart/2005/8/layout/process5"/>
    <dgm:cxn modelId="{1C2855A6-9AF7-408B-9071-816258B632E1}" type="presOf" srcId="{7EF4A466-6556-43C2-9693-9AFFEA37B341}" destId="{833C6D23-FB57-40F3-B716-0DFE4854AFD7}" srcOrd="1" destOrd="0" presId="urn:microsoft.com/office/officeart/2005/8/layout/process5"/>
    <dgm:cxn modelId="{ED5AE464-15B6-452D-B4DF-C44FD0CAD315}" type="presOf" srcId="{E9038264-BD21-4739-9DEF-7804A1601ABF}" destId="{A80F2394-9E98-4049-BEE5-FE7CF7C18EBA}" srcOrd="0" destOrd="0" presId="urn:microsoft.com/office/officeart/2005/8/layout/process5"/>
    <dgm:cxn modelId="{0F275B99-0851-4AF8-B975-473600BBEC87}" srcId="{493D6143-B75D-45AD-9E26-0812A8774DDF}" destId="{1E671F0D-9388-428A-8AF5-72AFA4A86AD1}" srcOrd="0" destOrd="0" parTransId="{C2A6491F-A28E-4684-80BE-607774804E0E}" sibTransId="{B93699BC-977E-48F0-9F36-8170694650B9}"/>
    <dgm:cxn modelId="{0F101F74-AD05-4EDA-896C-BAE03E77D88B}" type="presOf" srcId="{7EF4A466-6556-43C2-9693-9AFFEA37B341}" destId="{F39CC060-E4EA-475F-B3E3-8AB6B1715947}" srcOrd="0" destOrd="0" presId="urn:microsoft.com/office/officeart/2005/8/layout/process5"/>
    <dgm:cxn modelId="{985F3BEF-E2EA-4AFC-85EA-9A6AA35875A1}" type="presOf" srcId="{D2C98E07-9762-43FF-97DA-70BA0FA813E4}" destId="{D992C6D8-7902-4763-B28F-276179B879C0}" srcOrd="0" destOrd="0" presId="urn:microsoft.com/office/officeart/2005/8/layout/process5"/>
    <dgm:cxn modelId="{F0C430E0-C8F4-4125-9F08-319210DB3D45}" srcId="{493D6143-B75D-45AD-9E26-0812A8774DDF}" destId="{73670F1D-9BA1-43FF-A76B-C93A98FCA9C2}" srcOrd="3" destOrd="0" parTransId="{8AB3993A-A19D-45F7-8B57-28B32108DD3C}" sibTransId="{0FA93744-DC84-4DFC-9105-0B42F968B1D7}"/>
    <dgm:cxn modelId="{33854CC6-A9A6-4457-940C-3374F5D7BBBD}" type="presOf" srcId="{B25BA7D6-18D9-4A1C-BA7A-8487B41C77AE}" destId="{C20863B4-6948-44DF-8092-E7BEFCEC6494}" srcOrd="0" destOrd="0" presId="urn:microsoft.com/office/officeart/2005/8/layout/process5"/>
    <dgm:cxn modelId="{38664F6A-EE8D-4EF9-809B-E2F807DFFC78}" type="presOf" srcId="{E9038264-BD21-4739-9DEF-7804A1601ABF}" destId="{621AEF12-6A7E-4007-88FB-8FAA7E0FB19B}" srcOrd="1" destOrd="0" presId="urn:microsoft.com/office/officeart/2005/8/layout/process5"/>
    <dgm:cxn modelId="{FBAE8810-F859-4E63-85CF-331BED98B836}" type="presOf" srcId="{830FF8AE-178D-4B9C-B1F2-86AC4FF1E811}" destId="{65A81408-8D02-4AE9-880D-B0E4376344CC}" srcOrd="0" destOrd="0" presId="urn:microsoft.com/office/officeart/2005/8/layout/process5"/>
    <dgm:cxn modelId="{0590243C-4C6E-4BC0-97A7-D9E994327752}" srcId="{493D6143-B75D-45AD-9E26-0812A8774DDF}" destId="{FA200B9E-2E8E-4B1F-BE9F-5C9CAA003B75}" srcOrd="2" destOrd="0" parTransId="{5A4F5F7F-2274-409D-AF4D-592368E4F90A}" sibTransId="{9638CD46-3859-48AC-A890-57378E4981F3}"/>
    <dgm:cxn modelId="{4D9C0E4F-31B8-4611-8867-6892DB7C11AE}" type="presOf" srcId="{1E671F0D-9388-428A-8AF5-72AFA4A86AD1}" destId="{907C3804-D71C-4FF0-88D5-860880850D57}" srcOrd="0" destOrd="0" presId="urn:microsoft.com/office/officeart/2005/8/layout/process5"/>
    <dgm:cxn modelId="{657F40DD-9BF5-4B35-9409-A9039EF0A9DE}" type="presOf" srcId="{D7563737-82A2-431B-A6B2-EF67550969CC}" destId="{5C81F6C8-12EF-4451-9848-13DFBFCD225A}" srcOrd="0" destOrd="0" presId="urn:microsoft.com/office/officeart/2005/8/layout/process5"/>
    <dgm:cxn modelId="{75D4CA51-5F43-47FD-A6BE-D09FEB1E9C43}" type="presOf" srcId="{B93699BC-977E-48F0-9F36-8170694650B9}" destId="{D6DA870C-2C0E-4F73-9579-5FCB69672FEF}" srcOrd="0" destOrd="0" presId="urn:microsoft.com/office/officeart/2005/8/layout/process5"/>
    <dgm:cxn modelId="{6CE5274E-3BB0-41AC-860D-013CC1545AFE}" type="presOf" srcId="{FE7EAF3E-D202-48AA-9A7C-09EB73D2CF97}" destId="{17C96F4A-304C-405A-B287-349F94EB235F}" srcOrd="0" destOrd="0" presId="urn:microsoft.com/office/officeart/2005/8/layout/process5"/>
    <dgm:cxn modelId="{A0B70A1E-FD2C-4F13-ABE2-7D59AE677228}" type="presOf" srcId="{65260B0C-5E02-470B-9DEF-06ED92D4A6B1}" destId="{9A9BA4DC-744B-45DB-93C3-44D29458F736}" srcOrd="0" destOrd="0" presId="urn:microsoft.com/office/officeart/2005/8/layout/process5"/>
    <dgm:cxn modelId="{38D24AAD-2E9A-43E8-B979-A3B7AFF2FD7D}" srcId="{493D6143-B75D-45AD-9E26-0812A8774DDF}" destId="{B25BA7D6-18D9-4A1C-BA7A-8487B41C77AE}" srcOrd="5" destOrd="0" parTransId="{5045659B-3EEC-431B-977D-2DB7692B7D53}" sibTransId="{F86E2AC9-2EC2-4092-97A8-6C7B658BF0F0}"/>
    <dgm:cxn modelId="{867127D6-A89F-4DB1-9D24-4A1DBFA03970}" type="presOf" srcId="{9638CD46-3859-48AC-A890-57378E4981F3}" destId="{BD20BB99-3945-44ED-8EB3-36E6BA546700}" srcOrd="0" destOrd="0" presId="urn:microsoft.com/office/officeart/2005/8/layout/process5"/>
    <dgm:cxn modelId="{DE43630A-14C9-45D5-915B-E61F288FF123}" type="presOf" srcId="{493D6143-B75D-45AD-9E26-0812A8774DDF}" destId="{2678DCE3-9FC3-4D1A-8C97-0E3CE74137A3}" srcOrd="0" destOrd="0" presId="urn:microsoft.com/office/officeart/2005/8/layout/process5"/>
    <dgm:cxn modelId="{72507D6A-08B2-47F2-BADA-13A61F47EB56}" srcId="{493D6143-B75D-45AD-9E26-0812A8774DDF}" destId="{5405EE85-B951-41FE-9F65-AF8CACADF8C3}" srcOrd="6" destOrd="0" parTransId="{90279188-1CB0-4321-8A8D-14513E50502D}" sibTransId="{D9698FAA-3176-4806-A59A-5D948AE9E3CC}"/>
    <dgm:cxn modelId="{BFFE51C5-0BD7-473F-BBAE-79CE14F5F251}" srcId="{493D6143-B75D-45AD-9E26-0812A8774DDF}" destId="{51325E41-8188-4AB3-ACE8-E854FF5B97F4}" srcOrd="1" destOrd="0" parTransId="{F210F376-BC40-4DFB-A707-FA020C9FB664}" sibTransId="{50004C51-0D20-4D64-82F4-D18E5B8C0DF8}"/>
    <dgm:cxn modelId="{C711A1D3-1F89-4B6B-8A5E-9249F6DC54E2}" type="presOf" srcId="{D9698FAA-3176-4806-A59A-5D948AE9E3CC}" destId="{411625A8-8296-481B-80F3-32BBF2ECA00C}" srcOrd="1" destOrd="0" presId="urn:microsoft.com/office/officeart/2005/8/layout/process5"/>
    <dgm:cxn modelId="{D03FBD6E-5DEB-4D53-BFDD-4955AA3EF5F1}" srcId="{493D6143-B75D-45AD-9E26-0812A8774DDF}" destId="{FE7EAF3E-D202-48AA-9A7C-09EB73D2CF97}" srcOrd="4" destOrd="0" parTransId="{8BC76182-B208-4146-9EE4-4B84F7409162}" sibTransId="{E9038264-BD21-4739-9DEF-7804A1601ABF}"/>
    <dgm:cxn modelId="{DA4455B9-3348-4E66-8374-97CB70E85716}" srcId="{493D6143-B75D-45AD-9E26-0812A8774DDF}" destId="{830FF8AE-178D-4B9C-B1F2-86AC4FF1E811}" srcOrd="8" destOrd="0" parTransId="{02726EB9-C7AA-43C8-B8FE-879A31ACAE08}" sibTransId="{1D7D7CD9-EDA5-46C0-B760-E1A0EE9479F9}"/>
    <dgm:cxn modelId="{E1F8D42B-4FBD-4611-B15A-487A46857D0A}" type="presOf" srcId="{50004C51-0D20-4D64-82F4-D18E5B8C0DF8}" destId="{BFAB3999-19DA-4662-9629-1A43E2DF770A}" srcOrd="0" destOrd="0" presId="urn:microsoft.com/office/officeart/2005/8/layout/process5"/>
    <dgm:cxn modelId="{4DD194E7-F81C-43A7-B6C7-7960FA3F4072}" type="presOf" srcId="{1D7D7CD9-EDA5-46C0-B760-E1A0EE9479F9}" destId="{EFB4CFC7-654F-4C87-9D12-0D58639C4CFE}" srcOrd="1" destOrd="0" presId="urn:microsoft.com/office/officeart/2005/8/layout/process5"/>
    <dgm:cxn modelId="{BB7875CD-2945-484E-9060-6E86F60339FF}" type="presOf" srcId="{5405EE85-B951-41FE-9F65-AF8CACADF8C3}" destId="{2AF35D9B-C034-4104-86EE-DC245900C65B}" srcOrd="0" destOrd="0" presId="urn:microsoft.com/office/officeart/2005/8/layout/process5"/>
    <dgm:cxn modelId="{609632E5-C610-4C90-9AF6-23FB2B3EFC3F}" type="presParOf" srcId="{2678DCE3-9FC3-4D1A-8C97-0E3CE74137A3}" destId="{907C3804-D71C-4FF0-88D5-860880850D57}" srcOrd="0" destOrd="0" presId="urn:microsoft.com/office/officeart/2005/8/layout/process5"/>
    <dgm:cxn modelId="{AD05F888-EE3A-4B30-B963-CDD75F16F1FE}" type="presParOf" srcId="{2678DCE3-9FC3-4D1A-8C97-0E3CE74137A3}" destId="{D6DA870C-2C0E-4F73-9579-5FCB69672FEF}" srcOrd="1" destOrd="0" presId="urn:microsoft.com/office/officeart/2005/8/layout/process5"/>
    <dgm:cxn modelId="{562E7A75-962B-4FC6-AB49-6608982EE102}" type="presParOf" srcId="{D6DA870C-2C0E-4F73-9579-5FCB69672FEF}" destId="{10A919F5-52FE-4797-AC61-A170E76160D3}" srcOrd="0" destOrd="0" presId="urn:microsoft.com/office/officeart/2005/8/layout/process5"/>
    <dgm:cxn modelId="{03D015B8-82F7-498C-B321-EECD26456045}" type="presParOf" srcId="{2678DCE3-9FC3-4D1A-8C97-0E3CE74137A3}" destId="{E9FD5D9B-89E0-4299-95B9-E51C40FB593F}" srcOrd="2" destOrd="0" presId="urn:microsoft.com/office/officeart/2005/8/layout/process5"/>
    <dgm:cxn modelId="{667838A1-185C-465E-B1F6-D3CEDE7320F5}" type="presParOf" srcId="{2678DCE3-9FC3-4D1A-8C97-0E3CE74137A3}" destId="{BFAB3999-19DA-4662-9629-1A43E2DF770A}" srcOrd="3" destOrd="0" presId="urn:microsoft.com/office/officeart/2005/8/layout/process5"/>
    <dgm:cxn modelId="{F1E83E47-917C-4090-B453-36BA9F04AF8D}" type="presParOf" srcId="{BFAB3999-19DA-4662-9629-1A43E2DF770A}" destId="{89D1F940-8A22-4BE4-9870-8DFB94C84255}" srcOrd="0" destOrd="0" presId="urn:microsoft.com/office/officeart/2005/8/layout/process5"/>
    <dgm:cxn modelId="{8CBDE5B8-6849-48A1-8CC5-164825AEE67B}" type="presParOf" srcId="{2678DCE3-9FC3-4D1A-8C97-0E3CE74137A3}" destId="{3AEE38E2-3C44-49A4-96D4-89CBAF0C603F}" srcOrd="4" destOrd="0" presId="urn:microsoft.com/office/officeart/2005/8/layout/process5"/>
    <dgm:cxn modelId="{2F0708A1-D654-42A4-9A1B-FC1A9B62F11E}" type="presParOf" srcId="{2678DCE3-9FC3-4D1A-8C97-0E3CE74137A3}" destId="{BD20BB99-3945-44ED-8EB3-36E6BA546700}" srcOrd="5" destOrd="0" presId="urn:microsoft.com/office/officeart/2005/8/layout/process5"/>
    <dgm:cxn modelId="{1989C22A-850B-4B8A-B1B6-7FC10933015B}" type="presParOf" srcId="{BD20BB99-3945-44ED-8EB3-36E6BA546700}" destId="{057F6725-FE25-4B3B-BFFE-A946CBC232B7}" srcOrd="0" destOrd="0" presId="urn:microsoft.com/office/officeart/2005/8/layout/process5"/>
    <dgm:cxn modelId="{71ACE177-1041-4790-8F99-6ED3EBB6F0DA}" type="presParOf" srcId="{2678DCE3-9FC3-4D1A-8C97-0E3CE74137A3}" destId="{7A0BCA80-CA33-4F7D-BFFD-C62F9913143F}" srcOrd="6" destOrd="0" presId="urn:microsoft.com/office/officeart/2005/8/layout/process5"/>
    <dgm:cxn modelId="{0A4A751D-72EA-44C5-9CDE-66F7C20532A3}" type="presParOf" srcId="{2678DCE3-9FC3-4D1A-8C97-0E3CE74137A3}" destId="{8790962C-BED3-455D-ACB8-90D032BDB1FF}" srcOrd="7" destOrd="0" presId="urn:microsoft.com/office/officeart/2005/8/layout/process5"/>
    <dgm:cxn modelId="{48FCB4C8-B2E8-40C8-B40C-3CA7E4088618}" type="presParOf" srcId="{8790962C-BED3-455D-ACB8-90D032BDB1FF}" destId="{8E7C18BC-26FB-4C3A-A8E1-F46F9E8E5FFD}" srcOrd="0" destOrd="0" presId="urn:microsoft.com/office/officeart/2005/8/layout/process5"/>
    <dgm:cxn modelId="{1A9D090B-DB00-42CE-A403-C95B9CF920AF}" type="presParOf" srcId="{2678DCE3-9FC3-4D1A-8C97-0E3CE74137A3}" destId="{17C96F4A-304C-405A-B287-349F94EB235F}" srcOrd="8" destOrd="0" presId="urn:microsoft.com/office/officeart/2005/8/layout/process5"/>
    <dgm:cxn modelId="{B31CC488-A790-430B-9BA4-3AFD9FCB124A}" type="presParOf" srcId="{2678DCE3-9FC3-4D1A-8C97-0E3CE74137A3}" destId="{A80F2394-9E98-4049-BEE5-FE7CF7C18EBA}" srcOrd="9" destOrd="0" presId="urn:microsoft.com/office/officeart/2005/8/layout/process5"/>
    <dgm:cxn modelId="{33DBE5E1-16E8-46D6-A719-4608508066C9}" type="presParOf" srcId="{A80F2394-9E98-4049-BEE5-FE7CF7C18EBA}" destId="{621AEF12-6A7E-4007-88FB-8FAA7E0FB19B}" srcOrd="0" destOrd="0" presId="urn:microsoft.com/office/officeart/2005/8/layout/process5"/>
    <dgm:cxn modelId="{CC57E65B-C578-4CFC-BB28-B3E0C61D8141}" type="presParOf" srcId="{2678DCE3-9FC3-4D1A-8C97-0E3CE74137A3}" destId="{C20863B4-6948-44DF-8092-E7BEFCEC6494}" srcOrd="10" destOrd="0" presId="urn:microsoft.com/office/officeart/2005/8/layout/process5"/>
    <dgm:cxn modelId="{9C37F9C9-2315-4DC2-8B47-A77EC4CDE4AD}" type="presParOf" srcId="{2678DCE3-9FC3-4D1A-8C97-0E3CE74137A3}" destId="{0396373A-806F-47EB-ADA2-CD5754AD5E58}" srcOrd="11" destOrd="0" presId="urn:microsoft.com/office/officeart/2005/8/layout/process5"/>
    <dgm:cxn modelId="{9A1115E5-720B-4763-8C00-E2FF5D35BD76}" type="presParOf" srcId="{0396373A-806F-47EB-ADA2-CD5754AD5E58}" destId="{22159747-2585-4B78-A64B-9F7686A81013}" srcOrd="0" destOrd="0" presId="urn:microsoft.com/office/officeart/2005/8/layout/process5"/>
    <dgm:cxn modelId="{08A01BE5-1ECA-46F8-BB54-99EA035542FA}" type="presParOf" srcId="{2678DCE3-9FC3-4D1A-8C97-0E3CE74137A3}" destId="{2AF35D9B-C034-4104-86EE-DC245900C65B}" srcOrd="12" destOrd="0" presId="urn:microsoft.com/office/officeart/2005/8/layout/process5"/>
    <dgm:cxn modelId="{FFE0BF25-3437-4113-ABD5-FC03444B3896}" type="presParOf" srcId="{2678DCE3-9FC3-4D1A-8C97-0E3CE74137A3}" destId="{A3A3D9F7-10A0-4452-AB86-695E2B22E6C6}" srcOrd="13" destOrd="0" presId="urn:microsoft.com/office/officeart/2005/8/layout/process5"/>
    <dgm:cxn modelId="{0B049DB3-FCE2-4747-900F-B9F38D593F0F}" type="presParOf" srcId="{A3A3D9F7-10A0-4452-AB86-695E2B22E6C6}" destId="{411625A8-8296-481B-80F3-32BBF2ECA00C}" srcOrd="0" destOrd="0" presId="urn:microsoft.com/office/officeart/2005/8/layout/process5"/>
    <dgm:cxn modelId="{296FECAB-170C-4A23-A317-A41B0612585E}" type="presParOf" srcId="{2678DCE3-9FC3-4D1A-8C97-0E3CE74137A3}" destId="{D992C6D8-7902-4763-B28F-276179B879C0}" srcOrd="14" destOrd="0" presId="urn:microsoft.com/office/officeart/2005/8/layout/process5"/>
    <dgm:cxn modelId="{9E38828C-5545-496A-8EA6-BA32F3897EF7}" type="presParOf" srcId="{2678DCE3-9FC3-4D1A-8C97-0E3CE74137A3}" destId="{F39CC060-E4EA-475F-B3E3-8AB6B1715947}" srcOrd="15" destOrd="0" presId="urn:microsoft.com/office/officeart/2005/8/layout/process5"/>
    <dgm:cxn modelId="{FE182CC6-FC87-4CC6-ADE5-BA7A59B02C83}" type="presParOf" srcId="{F39CC060-E4EA-475F-B3E3-8AB6B1715947}" destId="{833C6D23-FB57-40F3-B716-0DFE4854AFD7}" srcOrd="0" destOrd="0" presId="urn:microsoft.com/office/officeart/2005/8/layout/process5"/>
    <dgm:cxn modelId="{CEF646D9-D72A-46F2-A3AF-6E70345F0871}" type="presParOf" srcId="{2678DCE3-9FC3-4D1A-8C97-0E3CE74137A3}" destId="{65A81408-8D02-4AE9-880D-B0E4376344CC}" srcOrd="16" destOrd="0" presId="urn:microsoft.com/office/officeart/2005/8/layout/process5"/>
    <dgm:cxn modelId="{527FB08C-3AC9-438B-9667-D767144A7137}" type="presParOf" srcId="{2678DCE3-9FC3-4D1A-8C97-0E3CE74137A3}" destId="{80377E35-B0F5-45DB-8197-5B16423C3F13}" srcOrd="17" destOrd="0" presId="urn:microsoft.com/office/officeart/2005/8/layout/process5"/>
    <dgm:cxn modelId="{42F18081-3E08-4C31-BA88-EDD29F6DA29B}" type="presParOf" srcId="{80377E35-B0F5-45DB-8197-5B16423C3F13}" destId="{EFB4CFC7-654F-4C87-9D12-0D58639C4CFE}" srcOrd="0" destOrd="0" presId="urn:microsoft.com/office/officeart/2005/8/layout/process5"/>
    <dgm:cxn modelId="{638465B9-12DB-4456-9C3D-6B5F3B2FD9B9}" type="presParOf" srcId="{2678DCE3-9FC3-4D1A-8C97-0E3CE74137A3}" destId="{9A9BA4DC-744B-45DB-93C3-44D29458F736}" srcOrd="18" destOrd="0" presId="urn:microsoft.com/office/officeart/2005/8/layout/process5"/>
    <dgm:cxn modelId="{9BAF9746-9ABE-4B30-A4EB-7702BDA1E275}" type="presParOf" srcId="{2678DCE3-9FC3-4D1A-8C97-0E3CE74137A3}" destId="{A039E0FD-DEAC-4B32-8EE5-652EF01819EF}" srcOrd="19" destOrd="0" presId="urn:microsoft.com/office/officeart/2005/8/layout/process5"/>
    <dgm:cxn modelId="{E0B17E44-5209-4D19-8527-C6A9E6137F26}" type="presParOf" srcId="{A039E0FD-DEAC-4B32-8EE5-652EF01819EF}" destId="{CAF7583B-FCE3-4CDF-A466-473A7679A467}" srcOrd="0" destOrd="0" presId="urn:microsoft.com/office/officeart/2005/8/layout/process5"/>
    <dgm:cxn modelId="{9657BD43-5BF9-4261-B0DC-23E34C000F37}" type="presParOf" srcId="{2678DCE3-9FC3-4D1A-8C97-0E3CE74137A3}" destId="{5C81F6C8-12EF-4451-9848-13DFBFCD225A}" srcOrd="2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DC52DB-95EF-494B-981C-52E0F37A5845}"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0DEEA63D-8F97-4E55-9D39-A787F465628D}">
      <dgm:prSet/>
      <dgm:spPr>
        <a:xfrm>
          <a:off x="3081" y="875666"/>
          <a:ext cx="1852875" cy="704846"/>
        </a:xfrm>
        <a:prstGeom prst="rect">
          <a:avLst/>
        </a:prstGeom>
        <a:solidFill>
          <a:srgbClr val="2683C6">
            <a:hueOff val="0"/>
            <a:satOff val="0"/>
            <a:lumOff val="0"/>
            <a:alphaOff val="0"/>
          </a:srgbClr>
        </a:solidFill>
        <a:ln w="12700" cap="flat" cmpd="sng" algn="ctr">
          <a:solidFill>
            <a:srgbClr val="2683C6">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Canned / Processed Vegetables</a:t>
          </a:r>
        </a:p>
      </dgm:t>
    </dgm:pt>
    <dgm:pt modelId="{D63C1EFF-A819-4197-AE8B-20B5B244D760}" type="parTrans" cxnId="{FDBB2D62-85D3-4A27-A502-487F23AB862A}">
      <dgm:prSet/>
      <dgm:spPr/>
      <dgm:t>
        <a:bodyPr/>
        <a:lstStyle/>
        <a:p>
          <a:endParaRPr lang="en-US"/>
        </a:p>
      </dgm:t>
    </dgm:pt>
    <dgm:pt modelId="{C4CFAE0B-4C0A-4E7B-AE33-20452144BC95}" type="sibTrans" cxnId="{FDBB2D62-85D3-4A27-A502-487F23AB862A}">
      <dgm:prSet/>
      <dgm:spPr/>
      <dgm:t>
        <a:bodyPr/>
        <a:lstStyle/>
        <a:p>
          <a:endParaRPr lang="en-US"/>
        </a:p>
      </dgm:t>
    </dgm:pt>
    <dgm:pt modelId="{C462F39E-09EE-46B0-903B-23C7866908D0}">
      <dgm:prSet/>
      <dgm:spPr>
        <a:xfrm>
          <a:off x="3081" y="1580513"/>
          <a:ext cx="1852875" cy="1575630"/>
        </a:xfrm>
        <a:prstGeom prst="rect">
          <a:avLst/>
        </a:prstGeom>
        <a:solidFill>
          <a:srgbClr val="2683C6">
            <a:tint val="40000"/>
            <a:alpha val="90000"/>
            <a:hueOff val="0"/>
            <a:satOff val="0"/>
            <a:lumOff val="0"/>
            <a:alphaOff val="0"/>
          </a:srgbClr>
        </a:solidFill>
        <a:ln w="12700" cap="flat" cmpd="sng" algn="ctr">
          <a:solidFill>
            <a:srgbClr val="2683C6">
              <a:tint val="40000"/>
              <a:alpha val="90000"/>
              <a:hueOff val="0"/>
              <a:satOff val="0"/>
              <a:lumOff val="0"/>
              <a:alphaOff val="0"/>
            </a:srgbClr>
          </a:solidFill>
          <a:prstDash val="solid"/>
          <a:miter lim="800000"/>
        </a:ln>
        <a:effectLst/>
      </dgm:spPr>
      <dgm:t>
        <a:bodyPr/>
        <a:lstStyle/>
        <a:p>
          <a:pPr>
            <a:buChar char="•"/>
          </a:pPr>
          <a:r>
            <a:rPr lang="en-US" b="0">
              <a:solidFill>
                <a:sysClr val="windowText" lastClr="000000">
                  <a:hueOff val="0"/>
                  <a:satOff val="0"/>
                  <a:lumOff val="0"/>
                  <a:alphaOff val="0"/>
                </a:sysClr>
              </a:solidFill>
              <a:latin typeface="Calibri" panose="020F0502020204030204"/>
              <a:ea typeface="+mn-ea"/>
              <a:cs typeface="+mn-cs"/>
            </a:rPr>
            <a:t>DoH: List of vetted complaint brands are not updated, which makes implementation of this instruction note problematic</a:t>
          </a:r>
          <a:endParaRPr lang="en-US">
            <a:solidFill>
              <a:sysClr val="windowText" lastClr="000000">
                <a:hueOff val="0"/>
                <a:satOff val="0"/>
                <a:lumOff val="0"/>
                <a:alphaOff val="0"/>
              </a:sysClr>
            </a:solidFill>
            <a:latin typeface="Calibri" panose="020F0502020204030204"/>
            <a:ea typeface="+mn-ea"/>
            <a:cs typeface="+mn-cs"/>
          </a:endParaRPr>
        </a:p>
      </dgm:t>
    </dgm:pt>
    <dgm:pt modelId="{7D1B3212-D2F3-4A12-BC64-A773C9EFD932}" type="parTrans" cxnId="{12BB9987-4BC4-4119-92B4-731F03399341}">
      <dgm:prSet/>
      <dgm:spPr/>
      <dgm:t>
        <a:bodyPr/>
        <a:lstStyle/>
        <a:p>
          <a:endParaRPr lang="en-US"/>
        </a:p>
      </dgm:t>
    </dgm:pt>
    <dgm:pt modelId="{C27341FD-15C4-451E-AF89-B3CCC18A27E3}" type="sibTrans" cxnId="{12BB9987-4BC4-4119-92B4-731F03399341}">
      <dgm:prSet/>
      <dgm:spPr/>
      <dgm:t>
        <a:bodyPr/>
        <a:lstStyle/>
        <a:p>
          <a:endParaRPr lang="en-US"/>
        </a:p>
      </dgm:t>
    </dgm:pt>
    <dgm:pt modelId="{ABAB3F0A-4561-4B84-9B6C-FB88E341AFE6}">
      <dgm:prSet/>
      <dgm:spPr>
        <a:xfrm>
          <a:off x="2115359" y="875666"/>
          <a:ext cx="1852875" cy="704846"/>
        </a:xfrm>
        <a:prstGeom prst="rect">
          <a:avLst/>
        </a:prstGeom>
        <a:solidFill>
          <a:srgbClr val="2683C6">
            <a:hueOff val="-441124"/>
            <a:satOff val="497"/>
            <a:lumOff val="1177"/>
            <a:alphaOff val="0"/>
          </a:srgbClr>
        </a:solidFill>
        <a:ln w="12700" cap="flat" cmpd="sng" algn="ctr">
          <a:solidFill>
            <a:srgbClr val="2683C6">
              <a:hueOff val="-441124"/>
              <a:satOff val="497"/>
              <a:lumOff val="1177"/>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Furniture Products</a:t>
          </a:r>
        </a:p>
      </dgm:t>
    </dgm:pt>
    <dgm:pt modelId="{4CD6AE9C-B7D8-49AE-AA36-0D317EED6265}" type="parTrans" cxnId="{17F409FA-402A-4C06-92B5-E0F7B170824E}">
      <dgm:prSet/>
      <dgm:spPr/>
      <dgm:t>
        <a:bodyPr/>
        <a:lstStyle/>
        <a:p>
          <a:endParaRPr lang="en-US"/>
        </a:p>
      </dgm:t>
    </dgm:pt>
    <dgm:pt modelId="{1D029953-5D7C-4B56-94EA-51D2343A6E2E}" type="sibTrans" cxnId="{17F409FA-402A-4C06-92B5-E0F7B170824E}">
      <dgm:prSet/>
      <dgm:spPr/>
      <dgm:t>
        <a:bodyPr/>
        <a:lstStyle/>
        <a:p>
          <a:endParaRPr lang="en-US"/>
        </a:p>
      </dgm:t>
    </dgm:pt>
    <dgm:pt modelId="{8249E75A-7458-4324-9BDE-2273862032D2}">
      <dgm:prSet/>
      <dgm:spPr>
        <a:xfrm>
          <a:off x="2115359" y="1580513"/>
          <a:ext cx="1852875" cy="1575630"/>
        </a:xfrm>
        <a:prstGeom prst="rect">
          <a:avLst/>
        </a:prstGeom>
        <a:solidFill>
          <a:srgbClr val="2683C6">
            <a:tint val="40000"/>
            <a:alpha val="90000"/>
            <a:hueOff val="-613955"/>
            <a:satOff val="4090"/>
            <a:lumOff val="374"/>
            <a:alphaOff val="0"/>
          </a:srgbClr>
        </a:solidFill>
        <a:ln w="12700" cap="flat" cmpd="sng" algn="ctr">
          <a:solidFill>
            <a:srgbClr val="2683C6">
              <a:tint val="40000"/>
              <a:alpha val="90000"/>
              <a:hueOff val="-613955"/>
              <a:satOff val="4090"/>
              <a:lumOff val="374"/>
              <a:alphaOff val="0"/>
            </a:srgbClr>
          </a:solidFill>
          <a:prstDash val="solid"/>
          <a:miter lim="800000"/>
        </a:ln>
        <a:effectLst/>
      </dgm:spPr>
      <dgm:t>
        <a:bodyPr/>
        <a:lstStyle/>
        <a:p>
          <a:pPr>
            <a:buChar char="•"/>
          </a:pPr>
          <a:r>
            <a:rPr lang="en-US" b="0">
              <a:solidFill>
                <a:sysClr val="windowText" lastClr="000000">
                  <a:hueOff val="0"/>
                  <a:satOff val="0"/>
                  <a:lumOff val="0"/>
                  <a:alphaOff val="0"/>
                </a:sysClr>
              </a:solidFill>
              <a:latin typeface="Calibri" panose="020F0502020204030204"/>
              <a:ea typeface="+mn-ea"/>
              <a:cs typeface="+mn-cs"/>
            </a:rPr>
            <a:t>The list is not defined,  only 11 items are mentioned in the circular under office furniture however the list is not comprehensive</a:t>
          </a:r>
          <a:endParaRPr lang="en-US">
            <a:solidFill>
              <a:sysClr val="windowText" lastClr="000000">
                <a:hueOff val="0"/>
                <a:satOff val="0"/>
                <a:lumOff val="0"/>
                <a:alphaOff val="0"/>
              </a:sysClr>
            </a:solidFill>
            <a:latin typeface="Calibri" panose="020F0502020204030204"/>
            <a:ea typeface="+mn-ea"/>
            <a:cs typeface="+mn-cs"/>
          </a:endParaRPr>
        </a:p>
      </dgm:t>
    </dgm:pt>
    <dgm:pt modelId="{DA64CAC1-A2F5-43CB-991A-E29A5ED778B7}" type="parTrans" cxnId="{E668C795-20D1-4243-955B-C6F690BEE299}">
      <dgm:prSet/>
      <dgm:spPr/>
      <dgm:t>
        <a:bodyPr/>
        <a:lstStyle/>
        <a:p>
          <a:endParaRPr lang="en-US"/>
        </a:p>
      </dgm:t>
    </dgm:pt>
    <dgm:pt modelId="{C35A69DD-D415-420D-B8A1-CD4FF5292321}" type="sibTrans" cxnId="{E668C795-20D1-4243-955B-C6F690BEE299}">
      <dgm:prSet/>
      <dgm:spPr/>
      <dgm:t>
        <a:bodyPr/>
        <a:lstStyle/>
        <a:p>
          <a:endParaRPr lang="en-US"/>
        </a:p>
      </dgm:t>
    </dgm:pt>
    <dgm:pt modelId="{56BAB256-E322-4ABF-B6ED-23978A3783F3}">
      <dgm:prSet/>
      <dgm:spPr>
        <a:xfrm>
          <a:off x="4227636" y="875666"/>
          <a:ext cx="1852875" cy="704846"/>
        </a:xfrm>
        <a:prstGeom prst="rect">
          <a:avLst/>
        </a:prstGeom>
        <a:solidFill>
          <a:srgbClr val="2683C6">
            <a:hueOff val="-882249"/>
            <a:satOff val="995"/>
            <a:lumOff val="2353"/>
            <a:alphaOff val="0"/>
          </a:srgbClr>
        </a:solidFill>
        <a:ln w="12700" cap="flat" cmpd="sng" algn="ctr">
          <a:solidFill>
            <a:srgbClr val="2683C6">
              <a:hueOff val="-882249"/>
              <a:satOff val="995"/>
              <a:lumOff val="2353"/>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Two Way Radio Terminals and Associated Equipment</a:t>
          </a:r>
        </a:p>
      </dgm:t>
    </dgm:pt>
    <dgm:pt modelId="{609EF99A-E0F6-4FB3-8464-D5A0D46D785C}" type="parTrans" cxnId="{8D1904DA-6E6E-411A-A897-63C0F6300F07}">
      <dgm:prSet/>
      <dgm:spPr/>
      <dgm:t>
        <a:bodyPr/>
        <a:lstStyle/>
        <a:p>
          <a:endParaRPr lang="en-US"/>
        </a:p>
      </dgm:t>
    </dgm:pt>
    <dgm:pt modelId="{FD0AEF32-7A37-4922-B8A1-BD2274929BD8}" type="sibTrans" cxnId="{8D1904DA-6E6E-411A-A897-63C0F6300F07}">
      <dgm:prSet/>
      <dgm:spPr/>
      <dgm:t>
        <a:bodyPr/>
        <a:lstStyle/>
        <a:p>
          <a:endParaRPr lang="en-US"/>
        </a:p>
      </dgm:t>
    </dgm:pt>
    <dgm:pt modelId="{56FDCAEC-3AA4-482E-B067-23B5558BDF4F}">
      <dgm:prSet/>
      <dgm:spPr>
        <a:xfrm>
          <a:off x="4227636" y="1580513"/>
          <a:ext cx="1852875" cy="1575630"/>
        </a:xfrm>
        <a:prstGeom prst="rect">
          <a:avLst/>
        </a:prstGeom>
        <a:solidFill>
          <a:srgbClr val="2683C6">
            <a:tint val="40000"/>
            <a:alpha val="90000"/>
            <a:hueOff val="-1227910"/>
            <a:satOff val="8180"/>
            <a:lumOff val="748"/>
            <a:alphaOff val="0"/>
          </a:srgbClr>
        </a:solidFill>
        <a:ln w="12700" cap="flat" cmpd="sng" algn="ctr">
          <a:solidFill>
            <a:srgbClr val="2683C6">
              <a:tint val="40000"/>
              <a:alpha val="90000"/>
              <a:hueOff val="-1227910"/>
              <a:satOff val="8180"/>
              <a:lumOff val="748"/>
              <a:alphaOff val="0"/>
            </a:srgbClr>
          </a:solidFill>
          <a:prstDash val="solid"/>
          <a:miter lim="800000"/>
        </a:ln>
        <a:effectLst/>
      </dgm:spPr>
      <dgm:t>
        <a:bodyPr/>
        <a:lstStyle/>
        <a:p>
          <a:pPr>
            <a:buChar char="•"/>
          </a:pPr>
          <a:r>
            <a:rPr lang="en-US" b="0">
              <a:solidFill>
                <a:sysClr val="windowText" lastClr="000000">
                  <a:hueOff val="0"/>
                  <a:satOff val="0"/>
                  <a:lumOff val="0"/>
                  <a:alphaOff val="0"/>
                </a:sysClr>
              </a:solidFill>
              <a:latin typeface="Calibri" panose="020F0502020204030204"/>
              <a:ea typeface="+mn-ea"/>
              <a:cs typeface="+mn-cs"/>
            </a:rPr>
            <a:t>Security services are procured, how to enforce the utilisation of locally manufactured radios</a:t>
          </a:r>
          <a:endParaRPr lang="en-US">
            <a:solidFill>
              <a:sysClr val="windowText" lastClr="000000">
                <a:hueOff val="0"/>
                <a:satOff val="0"/>
                <a:lumOff val="0"/>
                <a:alphaOff val="0"/>
              </a:sysClr>
            </a:solidFill>
            <a:latin typeface="Calibri" panose="020F0502020204030204"/>
            <a:ea typeface="+mn-ea"/>
            <a:cs typeface="+mn-cs"/>
          </a:endParaRPr>
        </a:p>
      </dgm:t>
    </dgm:pt>
    <dgm:pt modelId="{1213401D-ACF1-4BC9-AEF5-D41121CE8EBB}" type="parTrans" cxnId="{955105D4-DBE0-4000-8939-E5ED03E6DA67}">
      <dgm:prSet/>
      <dgm:spPr/>
      <dgm:t>
        <a:bodyPr/>
        <a:lstStyle/>
        <a:p>
          <a:endParaRPr lang="en-US"/>
        </a:p>
      </dgm:t>
    </dgm:pt>
    <dgm:pt modelId="{51A81278-F4D0-42C8-BD07-1E247C9B503E}" type="sibTrans" cxnId="{955105D4-DBE0-4000-8939-E5ED03E6DA67}">
      <dgm:prSet/>
      <dgm:spPr/>
      <dgm:t>
        <a:bodyPr/>
        <a:lstStyle/>
        <a:p>
          <a:endParaRPr lang="en-US"/>
        </a:p>
      </dgm:t>
    </dgm:pt>
    <dgm:pt modelId="{2C154B1F-1263-49C6-8973-AC8A42D2B0F0}">
      <dgm:prSet/>
      <dgm:spPr>
        <a:xfrm>
          <a:off x="6339914" y="875666"/>
          <a:ext cx="1852875" cy="704846"/>
        </a:xfrm>
        <a:prstGeom prst="rect">
          <a:avLst/>
        </a:prstGeom>
        <a:solidFill>
          <a:srgbClr val="2683C6">
            <a:hueOff val="-1323373"/>
            <a:satOff val="1492"/>
            <a:lumOff val="3530"/>
            <a:alphaOff val="0"/>
          </a:srgbClr>
        </a:solidFill>
        <a:ln w="12700" cap="flat" cmpd="sng" algn="ctr">
          <a:solidFill>
            <a:srgbClr val="2683C6">
              <a:hueOff val="-1323373"/>
              <a:satOff val="1492"/>
              <a:lumOff val="353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Steel Products and Component for Construction</a:t>
          </a:r>
        </a:p>
      </dgm:t>
    </dgm:pt>
    <dgm:pt modelId="{C584DB43-8888-4575-9E26-44F29F9C902D}" type="parTrans" cxnId="{559FB8D2-976C-412F-8EA0-2CD154CD13F3}">
      <dgm:prSet/>
      <dgm:spPr/>
      <dgm:t>
        <a:bodyPr/>
        <a:lstStyle/>
        <a:p>
          <a:endParaRPr lang="en-US"/>
        </a:p>
      </dgm:t>
    </dgm:pt>
    <dgm:pt modelId="{5EA21D9F-6316-4CDF-8D1A-E6CA081CC023}" type="sibTrans" cxnId="{559FB8D2-976C-412F-8EA0-2CD154CD13F3}">
      <dgm:prSet/>
      <dgm:spPr/>
      <dgm:t>
        <a:bodyPr/>
        <a:lstStyle/>
        <a:p>
          <a:endParaRPr lang="en-US"/>
        </a:p>
      </dgm:t>
    </dgm:pt>
    <dgm:pt modelId="{57B01019-F511-4BA0-A89E-48896E16A51F}">
      <dgm:prSet/>
      <dgm:spPr>
        <a:xfrm>
          <a:off x="6339914" y="1580513"/>
          <a:ext cx="1852875" cy="1575630"/>
        </a:xfrm>
        <a:prstGeom prst="rect">
          <a:avLst/>
        </a:prstGeom>
        <a:solidFill>
          <a:srgbClr val="2683C6">
            <a:tint val="40000"/>
            <a:alpha val="90000"/>
            <a:hueOff val="-1841865"/>
            <a:satOff val="12270"/>
            <a:lumOff val="1122"/>
            <a:alphaOff val="0"/>
          </a:srgbClr>
        </a:solidFill>
        <a:ln w="12700" cap="flat" cmpd="sng" algn="ctr">
          <a:solidFill>
            <a:srgbClr val="2683C6">
              <a:tint val="40000"/>
              <a:alpha val="90000"/>
              <a:hueOff val="-1841865"/>
              <a:satOff val="12270"/>
              <a:lumOff val="1122"/>
              <a:alphaOff val="0"/>
            </a:srgbClr>
          </a:solidFill>
          <a:prstDash val="solid"/>
          <a:miter lim="800000"/>
        </a:ln>
        <a:effectLst/>
      </dgm:spPr>
      <dgm:t>
        <a:bodyPr/>
        <a:lstStyle/>
        <a:p>
          <a:pPr>
            <a:buChar char="•"/>
          </a:pPr>
          <a:r>
            <a:rPr lang="en-US" b="0">
              <a:solidFill>
                <a:sysClr val="windowText" lastClr="000000">
                  <a:hueOff val="0"/>
                  <a:satOff val="0"/>
                  <a:lumOff val="0"/>
                  <a:alphaOff val="0"/>
                </a:sysClr>
              </a:solidFill>
              <a:latin typeface="Calibri" panose="020F0502020204030204"/>
              <a:ea typeface="+mn-ea"/>
              <a:cs typeface="+mn-cs"/>
            </a:rPr>
            <a:t>Broad sector: how to apply in turnkey projects where steel is a fraction of the bid price</a:t>
          </a:r>
          <a:endParaRPr lang="en-US">
            <a:solidFill>
              <a:sysClr val="windowText" lastClr="000000">
                <a:hueOff val="0"/>
                <a:satOff val="0"/>
                <a:lumOff val="0"/>
                <a:alphaOff val="0"/>
              </a:sysClr>
            </a:solidFill>
            <a:latin typeface="Calibri" panose="020F0502020204030204"/>
            <a:ea typeface="+mn-ea"/>
            <a:cs typeface="+mn-cs"/>
          </a:endParaRPr>
        </a:p>
      </dgm:t>
    </dgm:pt>
    <dgm:pt modelId="{066F409B-D306-4134-82DC-1B3ED07ED97D}" type="parTrans" cxnId="{EDC3C94A-9A10-4E5E-87C5-E653C74B910D}">
      <dgm:prSet/>
      <dgm:spPr/>
      <dgm:t>
        <a:bodyPr/>
        <a:lstStyle/>
        <a:p>
          <a:endParaRPr lang="en-US"/>
        </a:p>
      </dgm:t>
    </dgm:pt>
    <dgm:pt modelId="{216B09C2-7A57-418B-8B72-4519328F208D}" type="sibTrans" cxnId="{EDC3C94A-9A10-4E5E-87C5-E653C74B910D}">
      <dgm:prSet/>
      <dgm:spPr/>
      <dgm:t>
        <a:bodyPr/>
        <a:lstStyle/>
        <a:p>
          <a:endParaRPr lang="en-US"/>
        </a:p>
      </dgm:t>
    </dgm:pt>
    <dgm:pt modelId="{F1889431-DC3F-4504-B9B5-BCCF240A5AEE}" type="pres">
      <dgm:prSet presAssocID="{D6DC52DB-95EF-494B-981C-52E0F37A5845}" presName="Name0" presStyleCnt="0">
        <dgm:presLayoutVars>
          <dgm:dir/>
          <dgm:animLvl val="lvl"/>
          <dgm:resizeHandles val="exact"/>
        </dgm:presLayoutVars>
      </dgm:prSet>
      <dgm:spPr/>
      <dgm:t>
        <a:bodyPr/>
        <a:lstStyle/>
        <a:p>
          <a:endParaRPr lang="en-ZA"/>
        </a:p>
      </dgm:t>
    </dgm:pt>
    <dgm:pt modelId="{E781C5CA-3695-486A-83BA-29E5F9683068}" type="pres">
      <dgm:prSet presAssocID="{0DEEA63D-8F97-4E55-9D39-A787F465628D}" presName="composite" presStyleCnt="0"/>
      <dgm:spPr/>
    </dgm:pt>
    <dgm:pt modelId="{9FF225A3-39A3-46B5-9AA7-0B5D846E89B3}" type="pres">
      <dgm:prSet presAssocID="{0DEEA63D-8F97-4E55-9D39-A787F465628D}" presName="parTx" presStyleLbl="alignNode1" presStyleIdx="0" presStyleCnt="4">
        <dgm:presLayoutVars>
          <dgm:chMax val="0"/>
          <dgm:chPref val="0"/>
          <dgm:bulletEnabled val="1"/>
        </dgm:presLayoutVars>
      </dgm:prSet>
      <dgm:spPr/>
      <dgm:t>
        <a:bodyPr/>
        <a:lstStyle/>
        <a:p>
          <a:endParaRPr lang="en-ZA"/>
        </a:p>
      </dgm:t>
    </dgm:pt>
    <dgm:pt modelId="{F813D437-0395-4E6C-B1ED-354E45659DCE}" type="pres">
      <dgm:prSet presAssocID="{0DEEA63D-8F97-4E55-9D39-A787F465628D}" presName="desTx" presStyleLbl="alignAccFollowNode1" presStyleIdx="0" presStyleCnt="4">
        <dgm:presLayoutVars>
          <dgm:bulletEnabled val="1"/>
        </dgm:presLayoutVars>
      </dgm:prSet>
      <dgm:spPr/>
      <dgm:t>
        <a:bodyPr/>
        <a:lstStyle/>
        <a:p>
          <a:endParaRPr lang="en-ZA"/>
        </a:p>
      </dgm:t>
    </dgm:pt>
    <dgm:pt modelId="{BA37E4DA-2668-4205-AC56-ACBB1D677CBD}" type="pres">
      <dgm:prSet presAssocID="{C4CFAE0B-4C0A-4E7B-AE33-20452144BC95}" presName="space" presStyleCnt="0"/>
      <dgm:spPr/>
    </dgm:pt>
    <dgm:pt modelId="{923BCA7A-C244-4A0F-93F2-8CE06AB3E2B2}" type="pres">
      <dgm:prSet presAssocID="{ABAB3F0A-4561-4B84-9B6C-FB88E341AFE6}" presName="composite" presStyleCnt="0"/>
      <dgm:spPr/>
    </dgm:pt>
    <dgm:pt modelId="{9E0F315F-674C-444A-B208-1F91221BD258}" type="pres">
      <dgm:prSet presAssocID="{ABAB3F0A-4561-4B84-9B6C-FB88E341AFE6}" presName="parTx" presStyleLbl="alignNode1" presStyleIdx="1" presStyleCnt="4">
        <dgm:presLayoutVars>
          <dgm:chMax val="0"/>
          <dgm:chPref val="0"/>
          <dgm:bulletEnabled val="1"/>
        </dgm:presLayoutVars>
      </dgm:prSet>
      <dgm:spPr/>
      <dgm:t>
        <a:bodyPr/>
        <a:lstStyle/>
        <a:p>
          <a:endParaRPr lang="en-ZA"/>
        </a:p>
      </dgm:t>
    </dgm:pt>
    <dgm:pt modelId="{B2DC2878-AEDC-4F02-91A8-68C5E24BDE51}" type="pres">
      <dgm:prSet presAssocID="{ABAB3F0A-4561-4B84-9B6C-FB88E341AFE6}" presName="desTx" presStyleLbl="alignAccFollowNode1" presStyleIdx="1" presStyleCnt="4">
        <dgm:presLayoutVars>
          <dgm:bulletEnabled val="1"/>
        </dgm:presLayoutVars>
      </dgm:prSet>
      <dgm:spPr/>
      <dgm:t>
        <a:bodyPr/>
        <a:lstStyle/>
        <a:p>
          <a:endParaRPr lang="en-ZA"/>
        </a:p>
      </dgm:t>
    </dgm:pt>
    <dgm:pt modelId="{460E9F3F-B792-42E3-9BD1-2B995FAAC1C5}" type="pres">
      <dgm:prSet presAssocID="{1D029953-5D7C-4B56-94EA-51D2343A6E2E}" presName="space" presStyleCnt="0"/>
      <dgm:spPr/>
    </dgm:pt>
    <dgm:pt modelId="{4C8BBB84-E507-48EB-AFFA-B57130D61E61}" type="pres">
      <dgm:prSet presAssocID="{56BAB256-E322-4ABF-B6ED-23978A3783F3}" presName="composite" presStyleCnt="0"/>
      <dgm:spPr/>
    </dgm:pt>
    <dgm:pt modelId="{B5964B96-B8E8-417A-A299-550464AA90E3}" type="pres">
      <dgm:prSet presAssocID="{56BAB256-E322-4ABF-B6ED-23978A3783F3}" presName="parTx" presStyleLbl="alignNode1" presStyleIdx="2" presStyleCnt="4">
        <dgm:presLayoutVars>
          <dgm:chMax val="0"/>
          <dgm:chPref val="0"/>
          <dgm:bulletEnabled val="1"/>
        </dgm:presLayoutVars>
      </dgm:prSet>
      <dgm:spPr/>
      <dgm:t>
        <a:bodyPr/>
        <a:lstStyle/>
        <a:p>
          <a:endParaRPr lang="en-ZA"/>
        </a:p>
      </dgm:t>
    </dgm:pt>
    <dgm:pt modelId="{66396B3E-5213-4CDF-A515-4A099D29BBFB}" type="pres">
      <dgm:prSet presAssocID="{56BAB256-E322-4ABF-B6ED-23978A3783F3}" presName="desTx" presStyleLbl="alignAccFollowNode1" presStyleIdx="2" presStyleCnt="4">
        <dgm:presLayoutVars>
          <dgm:bulletEnabled val="1"/>
        </dgm:presLayoutVars>
      </dgm:prSet>
      <dgm:spPr/>
      <dgm:t>
        <a:bodyPr/>
        <a:lstStyle/>
        <a:p>
          <a:endParaRPr lang="en-ZA"/>
        </a:p>
      </dgm:t>
    </dgm:pt>
    <dgm:pt modelId="{E9460703-1210-414F-AB66-7E9A6100F524}" type="pres">
      <dgm:prSet presAssocID="{FD0AEF32-7A37-4922-B8A1-BD2274929BD8}" presName="space" presStyleCnt="0"/>
      <dgm:spPr/>
    </dgm:pt>
    <dgm:pt modelId="{9E8203D4-8F97-44DB-A25E-EBD9FFB53D5A}" type="pres">
      <dgm:prSet presAssocID="{2C154B1F-1263-49C6-8973-AC8A42D2B0F0}" presName="composite" presStyleCnt="0"/>
      <dgm:spPr/>
    </dgm:pt>
    <dgm:pt modelId="{30AC72B0-7545-498F-B1B8-8901D9D839F9}" type="pres">
      <dgm:prSet presAssocID="{2C154B1F-1263-49C6-8973-AC8A42D2B0F0}" presName="parTx" presStyleLbl="alignNode1" presStyleIdx="3" presStyleCnt="4">
        <dgm:presLayoutVars>
          <dgm:chMax val="0"/>
          <dgm:chPref val="0"/>
          <dgm:bulletEnabled val="1"/>
        </dgm:presLayoutVars>
      </dgm:prSet>
      <dgm:spPr/>
      <dgm:t>
        <a:bodyPr/>
        <a:lstStyle/>
        <a:p>
          <a:endParaRPr lang="en-ZA"/>
        </a:p>
      </dgm:t>
    </dgm:pt>
    <dgm:pt modelId="{13051C97-5678-4ADD-9140-D742B0C38BED}" type="pres">
      <dgm:prSet presAssocID="{2C154B1F-1263-49C6-8973-AC8A42D2B0F0}" presName="desTx" presStyleLbl="alignAccFollowNode1" presStyleIdx="3" presStyleCnt="4">
        <dgm:presLayoutVars>
          <dgm:bulletEnabled val="1"/>
        </dgm:presLayoutVars>
      </dgm:prSet>
      <dgm:spPr/>
      <dgm:t>
        <a:bodyPr/>
        <a:lstStyle/>
        <a:p>
          <a:endParaRPr lang="en-ZA"/>
        </a:p>
      </dgm:t>
    </dgm:pt>
  </dgm:ptLst>
  <dgm:cxnLst>
    <dgm:cxn modelId="{DEF19440-FAF8-47FD-8BB3-79078C1308BA}" type="presOf" srcId="{56BAB256-E322-4ABF-B6ED-23978A3783F3}" destId="{B5964B96-B8E8-417A-A299-550464AA90E3}" srcOrd="0" destOrd="0" presId="urn:microsoft.com/office/officeart/2005/8/layout/hList1"/>
    <dgm:cxn modelId="{955105D4-DBE0-4000-8939-E5ED03E6DA67}" srcId="{56BAB256-E322-4ABF-B6ED-23978A3783F3}" destId="{56FDCAEC-3AA4-482E-B067-23B5558BDF4F}" srcOrd="0" destOrd="0" parTransId="{1213401D-ACF1-4BC9-AEF5-D41121CE8EBB}" sibTransId="{51A81278-F4D0-42C8-BD07-1E247C9B503E}"/>
    <dgm:cxn modelId="{25B72B25-7826-4268-98F7-C009E01DC0AE}" type="presOf" srcId="{C462F39E-09EE-46B0-903B-23C7866908D0}" destId="{F813D437-0395-4E6C-B1ED-354E45659DCE}" srcOrd="0" destOrd="0" presId="urn:microsoft.com/office/officeart/2005/8/layout/hList1"/>
    <dgm:cxn modelId="{FDBB2D62-85D3-4A27-A502-487F23AB862A}" srcId="{D6DC52DB-95EF-494B-981C-52E0F37A5845}" destId="{0DEEA63D-8F97-4E55-9D39-A787F465628D}" srcOrd="0" destOrd="0" parTransId="{D63C1EFF-A819-4197-AE8B-20B5B244D760}" sibTransId="{C4CFAE0B-4C0A-4E7B-AE33-20452144BC95}"/>
    <dgm:cxn modelId="{772E15E1-5C2E-4803-97E4-02C5235FF5F6}" type="presOf" srcId="{57B01019-F511-4BA0-A89E-48896E16A51F}" destId="{13051C97-5678-4ADD-9140-D742B0C38BED}" srcOrd="0" destOrd="0" presId="urn:microsoft.com/office/officeart/2005/8/layout/hList1"/>
    <dgm:cxn modelId="{9FEC68FF-2685-4FE8-8F1F-11BB4526130C}" type="presOf" srcId="{D6DC52DB-95EF-494B-981C-52E0F37A5845}" destId="{F1889431-DC3F-4504-B9B5-BCCF240A5AEE}" srcOrd="0" destOrd="0" presId="urn:microsoft.com/office/officeart/2005/8/layout/hList1"/>
    <dgm:cxn modelId="{8D1904DA-6E6E-411A-A897-63C0F6300F07}" srcId="{D6DC52DB-95EF-494B-981C-52E0F37A5845}" destId="{56BAB256-E322-4ABF-B6ED-23978A3783F3}" srcOrd="2" destOrd="0" parTransId="{609EF99A-E0F6-4FB3-8464-D5A0D46D785C}" sibTransId="{FD0AEF32-7A37-4922-B8A1-BD2274929BD8}"/>
    <dgm:cxn modelId="{17F409FA-402A-4C06-92B5-E0F7B170824E}" srcId="{D6DC52DB-95EF-494B-981C-52E0F37A5845}" destId="{ABAB3F0A-4561-4B84-9B6C-FB88E341AFE6}" srcOrd="1" destOrd="0" parTransId="{4CD6AE9C-B7D8-49AE-AA36-0D317EED6265}" sibTransId="{1D029953-5D7C-4B56-94EA-51D2343A6E2E}"/>
    <dgm:cxn modelId="{E668C795-20D1-4243-955B-C6F690BEE299}" srcId="{ABAB3F0A-4561-4B84-9B6C-FB88E341AFE6}" destId="{8249E75A-7458-4324-9BDE-2273862032D2}" srcOrd="0" destOrd="0" parTransId="{DA64CAC1-A2F5-43CB-991A-E29A5ED778B7}" sibTransId="{C35A69DD-D415-420D-B8A1-CD4FF5292321}"/>
    <dgm:cxn modelId="{A25E5EFF-F979-4F4B-A646-465659CB16C1}" type="presOf" srcId="{2C154B1F-1263-49C6-8973-AC8A42D2B0F0}" destId="{30AC72B0-7545-498F-B1B8-8901D9D839F9}" srcOrd="0" destOrd="0" presId="urn:microsoft.com/office/officeart/2005/8/layout/hList1"/>
    <dgm:cxn modelId="{12BB9987-4BC4-4119-92B4-731F03399341}" srcId="{0DEEA63D-8F97-4E55-9D39-A787F465628D}" destId="{C462F39E-09EE-46B0-903B-23C7866908D0}" srcOrd="0" destOrd="0" parTransId="{7D1B3212-D2F3-4A12-BC64-A773C9EFD932}" sibTransId="{C27341FD-15C4-451E-AF89-B3CCC18A27E3}"/>
    <dgm:cxn modelId="{16B78E33-92B9-4CFD-BCCF-00CA6D7A4841}" type="presOf" srcId="{0DEEA63D-8F97-4E55-9D39-A787F465628D}" destId="{9FF225A3-39A3-46B5-9AA7-0B5D846E89B3}" srcOrd="0" destOrd="0" presId="urn:microsoft.com/office/officeart/2005/8/layout/hList1"/>
    <dgm:cxn modelId="{2E25EF3B-4E28-4B73-8374-DE9ED38BCA53}" type="presOf" srcId="{56FDCAEC-3AA4-482E-B067-23B5558BDF4F}" destId="{66396B3E-5213-4CDF-A515-4A099D29BBFB}" srcOrd="0" destOrd="0" presId="urn:microsoft.com/office/officeart/2005/8/layout/hList1"/>
    <dgm:cxn modelId="{EDC3C94A-9A10-4E5E-87C5-E653C74B910D}" srcId="{2C154B1F-1263-49C6-8973-AC8A42D2B0F0}" destId="{57B01019-F511-4BA0-A89E-48896E16A51F}" srcOrd="0" destOrd="0" parTransId="{066F409B-D306-4134-82DC-1B3ED07ED97D}" sibTransId="{216B09C2-7A57-418B-8B72-4519328F208D}"/>
    <dgm:cxn modelId="{559FB8D2-976C-412F-8EA0-2CD154CD13F3}" srcId="{D6DC52DB-95EF-494B-981C-52E0F37A5845}" destId="{2C154B1F-1263-49C6-8973-AC8A42D2B0F0}" srcOrd="3" destOrd="0" parTransId="{C584DB43-8888-4575-9E26-44F29F9C902D}" sibTransId="{5EA21D9F-6316-4CDF-8D1A-E6CA081CC023}"/>
    <dgm:cxn modelId="{31FB8131-6C28-4DD5-95FF-AEB0C08D71A4}" type="presOf" srcId="{ABAB3F0A-4561-4B84-9B6C-FB88E341AFE6}" destId="{9E0F315F-674C-444A-B208-1F91221BD258}" srcOrd="0" destOrd="0" presId="urn:microsoft.com/office/officeart/2005/8/layout/hList1"/>
    <dgm:cxn modelId="{88C3C4E1-B3EE-4DEE-B476-C93EB1DB698B}" type="presOf" srcId="{8249E75A-7458-4324-9BDE-2273862032D2}" destId="{B2DC2878-AEDC-4F02-91A8-68C5E24BDE51}" srcOrd="0" destOrd="0" presId="urn:microsoft.com/office/officeart/2005/8/layout/hList1"/>
    <dgm:cxn modelId="{22CF0197-E404-4C73-8E4C-E3641F600C62}" type="presParOf" srcId="{F1889431-DC3F-4504-B9B5-BCCF240A5AEE}" destId="{E781C5CA-3695-486A-83BA-29E5F9683068}" srcOrd="0" destOrd="0" presId="urn:microsoft.com/office/officeart/2005/8/layout/hList1"/>
    <dgm:cxn modelId="{E1FD73D1-9F25-448A-907C-31E434BDAD4D}" type="presParOf" srcId="{E781C5CA-3695-486A-83BA-29E5F9683068}" destId="{9FF225A3-39A3-46B5-9AA7-0B5D846E89B3}" srcOrd="0" destOrd="0" presId="urn:microsoft.com/office/officeart/2005/8/layout/hList1"/>
    <dgm:cxn modelId="{9B6BF797-5335-45B0-85C3-94065D2ED99C}" type="presParOf" srcId="{E781C5CA-3695-486A-83BA-29E5F9683068}" destId="{F813D437-0395-4E6C-B1ED-354E45659DCE}" srcOrd="1" destOrd="0" presId="urn:microsoft.com/office/officeart/2005/8/layout/hList1"/>
    <dgm:cxn modelId="{6E5054C4-20DD-49F0-8E2F-42BA3363D178}" type="presParOf" srcId="{F1889431-DC3F-4504-B9B5-BCCF240A5AEE}" destId="{BA37E4DA-2668-4205-AC56-ACBB1D677CBD}" srcOrd="1" destOrd="0" presId="urn:microsoft.com/office/officeart/2005/8/layout/hList1"/>
    <dgm:cxn modelId="{E6DF5399-9784-4EE8-B784-CD4CE2BEAB38}" type="presParOf" srcId="{F1889431-DC3F-4504-B9B5-BCCF240A5AEE}" destId="{923BCA7A-C244-4A0F-93F2-8CE06AB3E2B2}" srcOrd="2" destOrd="0" presId="urn:microsoft.com/office/officeart/2005/8/layout/hList1"/>
    <dgm:cxn modelId="{0EDBF00D-4270-4673-8A1A-EDD9216B2EE0}" type="presParOf" srcId="{923BCA7A-C244-4A0F-93F2-8CE06AB3E2B2}" destId="{9E0F315F-674C-444A-B208-1F91221BD258}" srcOrd="0" destOrd="0" presId="urn:microsoft.com/office/officeart/2005/8/layout/hList1"/>
    <dgm:cxn modelId="{A080AED6-F31A-47F1-8F61-3B86399F2D65}" type="presParOf" srcId="{923BCA7A-C244-4A0F-93F2-8CE06AB3E2B2}" destId="{B2DC2878-AEDC-4F02-91A8-68C5E24BDE51}" srcOrd="1" destOrd="0" presId="urn:microsoft.com/office/officeart/2005/8/layout/hList1"/>
    <dgm:cxn modelId="{67CFD904-91A1-4301-BDE4-10496177A426}" type="presParOf" srcId="{F1889431-DC3F-4504-B9B5-BCCF240A5AEE}" destId="{460E9F3F-B792-42E3-9BD1-2B995FAAC1C5}" srcOrd="3" destOrd="0" presId="urn:microsoft.com/office/officeart/2005/8/layout/hList1"/>
    <dgm:cxn modelId="{E8EBB3D0-5631-4F03-9DC2-189C1D73A461}" type="presParOf" srcId="{F1889431-DC3F-4504-B9B5-BCCF240A5AEE}" destId="{4C8BBB84-E507-48EB-AFFA-B57130D61E61}" srcOrd="4" destOrd="0" presId="urn:microsoft.com/office/officeart/2005/8/layout/hList1"/>
    <dgm:cxn modelId="{44D1E6B0-9AFF-4E76-A082-91028BBA8079}" type="presParOf" srcId="{4C8BBB84-E507-48EB-AFFA-B57130D61E61}" destId="{B5964B96-B8E8-417A-A299-550464AA90E3}" srcOrd="0" destOrd="0" presId="urn:microsoft.com/office/officeart/2005/8/layout/hList1"/>
    <dgm:cxn modelId="{FFB9977B-12C6-4B53-B20D-B641055BB738}" type="presParOf" srcId="{4C8BBB84-E507-48EB-AFFA-B57130D61E61}" destId="{66396B3E-5213-4CDF-A515-4A099D29BBFB}" srcOrd="1" destOrd="0" presId="urn:microsoft.com/office/officeart/2005/8/layout/hList1"/>
    <dgm:cxn modelId="{8545ECF9-BD8A-4A5F-9305-4F898A771B28}" type="presParOf" srcId="{F1889431-DC3F-4504-B9B5-BCCF240A5AEE}" destId="{E9460703-1210-414F-AB66-7E9A6100F524}" srcOrd="5" destOrd="0" presId="urn:microsoft.com/office/officeart/2005/8/layout/hList1"/>
    <dgm:cxn modelId="{CC2484BA-7C15-4732-BFF5-E96DC516CE1E}" type="presParOf" srcId="{F1889431-DC3F-4504-B9B5-BCCF240A5AEE}" destId="{9E8203D4-8F97-44DB-A25E-EBD9FFB53D5A}" srcOrd="6" destOrd="0" presId="urn:microsoft.com/office/officeart/2005/8/layout/hList1"/>
    <dgm:cxn modelId="{DACB0B31-1017-4422-992D-044E03C175DA}" type="presParOf" srcId="{9E8203D4-8F97-44DB-A25E-EBD9FFB53D5A}" destId="{30AC72B0-7545-498F-B1B8-8901D9D839F9}" srcOrd="0" destOrd="0" presId="urn:microsoft.com/office/officeart/2005/8/layout/hList1"/>
    <dgm:cxn modelId="{FB6323DA-B3DA-4362-9319-083C3924CF97}" type="presParOf" srcId="{9E8203D4-8F97-44DB-A25E-EBD9FFB53D5A}" destId="{13051C97-5678-4ADD-9140-D742B0C38BE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A19DC4-C092-450B-A8B3-254DDDAA615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C20F6CC-35F5-432F-9D14-4BFFF7AAFDA5}">
      <dgm:prSet/>
      <dgm:spPr>
        <a:xfrm>
          <a:off x="394335" y="265751"/>
          <a:ext cx="5520690" cy="354240"/>
        </a:xfrm>
        <a:prstGeom prst="roundRect">
          <a:avLst/>
        </a:prstGeom>
        <a:solidFill>
          <a:srgbClr val="2683C6">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a:solidFill>
                <a:sysClr val="window" lastClr="FFFFFF"/>
              </a:solidFill>
              <a:latin typeface="Calibri" panose="020F0502020204030204"/>
              <a:ea typeface="+mn-ea"/>
              <a:cs typeface="+mn-cs"/>
            </a:rPr>
            <a:t>PROVINCIAL</a:t>
          </a:r>
          <a:r>
            <a:rPr lang="en-ZA">
              <a:solidFill>
                <a:sysClr val="window" lastClr="FFFFFF"/>
              </a:solidFill>
              <a:latin typeface="Calibri" panose="020F0502020204030204"/>
              <a:ea typeface="+mn-ea"/>
              <a:cs typeface="+mn-cs"/>
            </a:rPr>
            <a:t> </a:t>
          </a:r>
          <a:r>
            <a:rPr lang="en-ZA" b="1">
              <a:solidFill>
                <a:sysClr val="window" lastClr="FFFFFF"/>
              </a:solidFill>
              <a:latin typeface="Calibri" panose="020F0502020204030204"/>
              <a:ea typeface="+mn-ea"/>
              <a:cs typeface="+mn-cs"/>
            </a:rPr>
            <a:t>GOVERNMENT</a:t>
          </a:r>
          <a:endParaRPr lang="en-US">
            <a:solidFill>
              <a:sysClr val="window" lastClr="FFFFFF"/>
            </a:solidFill>
            <a:latin typeface="Calibri" panose="020F0502020204030204"/>
            <a:ea typeface="+mn-ea"/>
            <a:cs typeface="+mn-cs"/>
          </a:endParaRPr>
        </a:p>
      </dgm:t>
    </dgm:pt>
    <dgm:pt modelId="{EFF8D7A7-C552-43CB-BA0D-64223C69D97B}" type="parTrans" cxnId="{E9336982-7580-484F-A599-3B4B5157657D}">
      <dgm:prSet/>
      <dgm:spPr/>
      <dgm:t>
        <a:bodyPr/>
        <a:lstStyle/>
        <a:p>
          <a:endParaRPr lang="en-US"/>
        </a:p>
      </dgm:t>
    </dgm:pt>
    <dgm:pt modelId="{D46BBD7E-4CB2-4D89-A1C6-225BFFACBCE3}" type="sibTrans" cxnId="{E9336982-7580-484F-A599-3B4B5157657D}">
      <dgm:prSet/>
      <dgm:spPr/>
      <dgm:t>
        <a:bodyPr/>
        <a:lstStyle/>
        <a:p>
          <a:endParaRPr lang="en-US"/>
        </a:p>
      </dgm:t>
    </dgm:pt>
    <dgm:pt modelId="{003BC314-807C-4EBD-8ED6-BD1DF31A96C8}">
      <dgm:prSet/>
      <dgm:spPr>
        <a:xfrm>
          <a:off x="0" y="442871"/>
          <a:ext cx="7886700" cy="2192400"/>
        </a:xfrm>
        <a:prstGeom prst="rect">
          <a:avLst/>
        </a:prstGeom>
        <a:solidFill>
          <a:sysClr val="window" lastClr="FFFFFF">
            <a:alpha val="90000"/>
            <a:hueOff val="0"/>
            <a:satOff val="0"/>
            <a:lumOff val="0"/>
            <a:alphaOff val="0"/>
          </a:sysClr>
        </a:solidFill>
        <a:ln w="12700" cap="flat" cmpd="sng" algn="ctr">
          <a:solidFill>
            <a:srgbClr val="2683C6">
              <a:hueOff val="0"/>
              <a:satOff val="0"/>
              <a:lumOff val="0"/>
              <a:alphaOff val="0"/>
            </a:srgbClr>
          </a:solidFill>
          <a:prstDash val="solid"/>
          <a:miter lim="800000"/>
        </a:ln>
        <a:effectLst/>
      </dgm:spPr>
      <dgm:t>
        <a:bodyPr/>
        <a:lstStyle/>
        <a:p>
          <a:pPr>
            <a:buChar char="•"/>
          </a:pPr>
          <a:r>
            <a:rPr lang="en-ZA" dirty="0">
              <a:solidFill>
                <a:sysClr val="windowText" lastClr="000000">
                  <a:hueOff val="0"/>
                  <a:satOff val="0"/>
                  <a:lumOff val="0"/>
                  <a:alphaOff val="0"/>
                </a:sysClr>
              </a:solidFill>
              <a:latin typeface="Calibri" panose="020F0502020204030204"/>
              <a:ea typeface="+mn-ea"/>
              <a:cs typeface="+mn-cs"/>
            </a:rPr>
            <a:t>Centre led  (technology led) SCM strategy that looks at uniformity and standardisation;</a:t>
          </a:r>
          <a:endParaRPr lang="en-US" dirty="0">
            <a:solidFill>
              <a:sysClr val="windowText" lastClr="000000">
                <a:hueOff val="0"/>
                <a:satOff val="0"/>
                <a:lumOff val="0"/>
                <a:alphaOff val="0"/>
              </a:sysClr>
            </a:solidFill>
            <a:latin typeface="Calibri" panose="020F0502020204030204"/>
            <a:ea typeface="+mn-ea"/>
            <a:cs typeface="+mn-cs"/>
          </a:endParaRPr>
        </a:p>
      </dgm:t>
    </dgm:pt>
    <dgm:pt modelId="{63953E93-F10C-460A-B585-20A4FF3B757B}" type="parTrans" cxnId="{AAB88D9A-86C6-42F3-9239-D425FA794460}">
      <dgm:prSet/>
      <dgm:spPr/>
      <dgm:t>
        <a:bodyPr/>
        <a:lstStyle/>
        <a:p>
          <a:endParaRPr lang="en-US"/>
        </a:p>
      </dgm:t>
    </dgm:pt>
    <dgm:pt modelId="{43D435DA-4440-4678-92FC-7E33BDBFB4D9}" type="sibTrans" cxnId="{AAB88D9A-86C6-42F3-9239-D425FA794460}">
      <dgm:prSet/>
      <dgm:spPr/>
      <dgm:t>
        <a:bodyPr/>
        <a:lstStyle/>
        <a:p>
          <a:endParaRPr lang="en-US"/>
        </a:p>
      </dgm:t>
    </dgm:pt>
    <dgm:pt modelId="{D68A53E3-1672-4ED3-A60F-677C78668C14}">
      <dgm:prSet/>
      <dgm:spPr>
        <a:xfrm>
          <a:off x="0" y="442871"/>
          <a:ext cx="7886700" cy="2192400"/>
        </a:xfrm>
        <a:prstGeom prst="rect">
          <a:avLst/>
        </a:prstGeom>
        <a:solidFill>
          <a:sysClr val="window" lastClr="FFFFFF">
            <a:alpha val="90000"/>
            <a:hueOff val="0"/>
            <a:satOff val="0"/>
            <a:lumOff val="0"/>
            <a:alphaOff val="0"/>
          </a:sysClr>
        </a:solidFill>
        <a:ln w="12700" cap="flat" cmpd="sng" algn="ctr">
          <a:solidFill>
            <a:srgbClr val="2683C6">
              <a:hueOff val="0"/>
              <a:satOff val="0"/>
              <a:lumOff val="0"/>
              <a:alphaOff val="0"/>
            </a:srgbClr>
          </a:solidFill>
          <a:prstDash val="solid"/>
          <a:miter lim="800000"/>
        </a:ln>
        <a:effectLst/>
      </dgm:spPr>
      <dgm:t>
        <a:bodyPr/>
        <a:lstStyle/>
        <a:p>
          <a:pPr>
            <a:buChar char="•"/>
          </a:pPr>
          <a:r>
            <a:rPr lang="en-ZA" dirty="0">
              <a:solidFill>
                <a:sysClr val="windowText" lastClr="000000">
                  <a:hueOff val="0"/>
                  <a:satOff val="0"/>
                  <a:lumOff val="0"/>
                  <a:alphaOff val="0"/>
                </a:sysClr>
              </a:solidFill>
              <a:latin typeface="Calibri" panose="020F0502020204030204"/>
              <a:ea typeface="+mn-ea"/>
              <a:cs typeface="+mn-cs"/>
            </a:rPr>
            <a:t>Procurement Planning Toolkit – empowerment impact assessments to be concluded in the planning phase to look at viability and targeting in the actual procurement process (i.e., for any  socio-economic empowerment initiatives including B-BBEE . Local content and other empowerment requirements through special conditions)</a:t>
          </a:r>
          <a:endParaRPr lang="en-US" dirty="0">
            <a:solidFill>
              <a:sysClr val="windowText" lastClr="000000">
                <a:hueOff val="0"/>
                <a:satOff val="0"/>
                <a:lumOff val="0"/>
                <a:alphaOff val="0"/>
              </a:sysClr>
            </a:solidFill>
            <a:latin typeface="Calibri" panose="020F0502020204030204"/>
            <a:ea typeface="+mn-ea"/>
            <a:cs typeface="+mn-cs"/>
          </a:endParaRPr>
        </a:p>
      </dgm:t>
    </dgm:pt>
    <dgm:pt modelId="{FB2BE5D7-9720-4119-B5DB-12AB0B29EDC5}" type="parTrans" cxnId="{5A439F61-868E-45E1-8E4E-A07D230F50BA}">
      <dgm:prSet/>
      <dgm:spPr/>
      <dgm:t>
        <a:bodyPr/>
        <a:lstStyle/>
        <a:p>
          <a:endParaRPr lang="en-US"/>
        </a:p>
      </dgm:t>
    </dgm:pt>
    <dgm:pt modelId="{1DE42465-2AAE-4DA7-A500-7D6041005136}" type="sibTrans" cxnId="{5A439F61-868E-45E1-8E4E-A07D230F50BA}">
      <dgm:prSet/>
      <dgm:spPr/>
      <dgm:t>
        <a:bodyPr/>
        <a:lstStyle/>
        <a:p>
          <a:endParaRPr lang="en-US"/>
        </a:p>
      </dgm:t>
    </dgm:pt>
    <dgm:pt modelId="{D997AFA4-73AE-44E4-80A8-3D33FD05BBF2}">
      <dgm:prSet/>
      <dgm:spPr>
        <a:xfrm>
          <a:off x="0" y="442871"/>
          <a:ext cx="7886700" cy="2192400"/>
        </a:xfrm>
        <a:prstGeom prst="rect">
          <a:avLst/>
        </a:prstGeom>
        <a:solidFill>
          <a:sysClr val="window" lastClr="FFFFFF">
            <a:alpha val="90000"/>
            <a:hueOff val="0"/>
            <a:satOff val="0"/>
            <a:lumOff val="0"/>
            <a:alphaOff val="0"/>
          </a:sysClr>
        </a:solidFill>
        <a:ln w="12700" cap="flat" cmpd="sng" algn="ctr">
          <a:solidFill>
            <a:srgbClr val="2683C6">
              <a:hueOff val="0"/>
              <a:satOff val="0"/>
              <a:lumOff val="0"/>
              <a:alphaOff val="0"/>
            </a:srgbClr>
          </a:solidFill>
          <a:prstDash val="solid"/>
          <a:miter lim="800000"/>
        </a:ln>
        <a:effectLst/>
      </dgm:spPr>
      <dgm:t>
        <a:bodyPr/>
        <a:lstStyle/>
        <a:p>
          <a:pPr>
            <a:buChar char="•"/>
          </a:pPr>
          <a:r>
            <a:rPr lang="en-ZA">
              <a:solidFill>
                <a:sysClr val="windowText" lastClr="000000">
                  <a:hueOff val="0"/>
                  <a:satOff val="0"/>
                  <a:lumOff val="0"/>
                  <a:alphaOff val="0"/>
                </a:sysClr>
              </a:solidFill>
              <a:latin typeface="Calibri" panose="020F0502020204030204"/>
              <a:ea typeface="+mn-ea"/>
              <a:cs typeface="+mn-cs"/>
            </a:rPr>
            <a:t>Empowerment Impact Assessments</a:t>
          </a:r>
          <a:endParaRPr lang="en-US">
            <a:solidFill>
              <a:sysClr val="windowText" lastClr="000000">
                <a:hueOff val="0"/>
                <a:satOff val="0"/>
                <a:lumOff val="0"/>
                <a:alphaOff val="0"/>
              </a:sysClr>
            </a:solidFill>
            <a:latin typeface="Calibri" panose="020F0502020204030204"/>
            <a:ea typeface="+mn-ea"/>
            <a:cs typeface="+mn-cs"/>
          </a:endParaRPr>
        </a:p>
      </dgm:t>
    </dgm:pt>
    <dgm:pt modelId="{61A396FE-ED54-4395-B376-32B5FB1AB4AE}" type="parTrans" cxnId="{04BA7026-983E-479E-BD0C-B17BEF2EA269}">
      <dgm:prSet/>
      <dgm:spPr/>
      <dgm:t>
        <a:bodyPr/>
        <a:lstStyle/>
        <a:p>
          <a:endParaRPr lang="en-US"/>
        </a:p>
      </dgm:t>
    </dgm:pt>
    <dgm:pt modelId="{A9CFC12D-B56E-44A0-BCA8-EEB94761CA11}" type="sibTrans" cxnId="{04BA7026-983E-479E-BD0C-B17BEF2EA269}">
      <dgm:prSet/>
      <dgm:spPr/>
      <dgm:t>
        <a:bodyPr/>
        <a:lstStyle/>
        <a:p>
          <a:endParaRPr lang="en-US"/>
        </a:p>
      </dgm:t>
    </dgm:pt>
    <dgm:pt modelId="{4B0DE9E1-CA47-48EE-AF9F-0A792F95777D}">
      <dgm:prSet/>
      <dgm:spPr>
        <a:xfrm>
          <a:off x="0" y="442871"/>
          <a:ext cx="7886700" cy="2192400"/>
        </a:xfrm>
        <a:prstGeom prst="rect">
          <a:avLst/>
        </a:prstGeom>
        <a:solidFill>
          <a:sysClr val="window" lastClr="FFFFFF">
            <a:alpha val="90000"/>
            <a:hueOff val="0"/>
            <a:satOff val="0"/>
            <a:lumOff val="0"/>
            <a:alphaOff val="0"/>
          </a:sysClr>
        </a:solidFill>
        <a:ln w="12700" cap="flat" cmpd="sng" algn="ctr">
          <a:solidFill>
            <a:srgbClr val="2683C6">
              <a:hueOff val="0"/>
              <a:satOff val="0"/>
              <a:lumOff val="0"/>
              <a:alphaOff val="0"/>
            </a:srgbClr>
          </a:solidFill>
          <a:prstDash val="solid"/>
          <a:miter lim="800000"/>
        </a:ln>
        <a:effectLst/>
      </dgm:spPr>
      <dgm:t>
        <a:bodyPr/>
        <a:lstStyle/>
        <a:p>
          <a:pPr>
            <a:buChar char="•"/>
          </a:pPr>
          <a:r>
            <a:rPr lang="en-ZA" dirty="0">
              <a:solidFill>
                <a:sysClr val="windowText" lastClr="000000">
                  <a:hueOff val="0"/>
                  <a:satOff val="0"/>
                  <a:lumOff val="0"/>
                  <a:alphaOff val="0"/>
                </a:sysClr>
              </a:solidFill>
              <a:latin typeface="Calibri" panose="020F0502020204030204"/>
              <a:ea typeface="+mn-ea"/>
              <a:cs typeface="+mn-cs"/>
            </a:rPr>
            <a:t>Trade-offs</a:t>
          </a:r>
          <a:endParaRPr lang="en-US" dirty="0">
            <a:solidFill>
              <a:sysClr val="windowText" lastClr="000000">
                <a:hueOff val="0"/>
                <a:satOff val="0"/>
                <a:lumOff val="0"/>
                <a:alphaOff val="0"/>
              </a:sysClr>
            </a:solidFill>
            <a:latin typeface="Calibri" panose="020F0502020204030204"/>
            <a:ea typeface="+mn-ea"/>
            <a:cs typeface="+mn-cs"/>
          </a:endParaRPr>
        </a:p>
      </dgm:t>
    </dgm:pt>
    <dgm:pt modelId="{E6A5D80A-8754-4956-BEAA-C5A301D328EB}" type="parTrans" cxnId="{DC2CBFD8-E79F-4C48-B248-0EC57FA59A16}">
      <dgm:prSet/>
      <dgm:spPr/>
      <dgm:t>
        <a:bodyPr/>
        <a:lstStyle/>
        <a:p>
          <a:endParaRPr lang="en-US"/>
        </a:p>
      </dgm:t>
    </dgm:pt>
    <dgm:pt modelId="{F7D5EA52-BA1C-422E-B0EC-9A92DB2C6AC0}" type="sibTrans" cxnId="{DC2CBFD8-E79F-4C48-B248-0EC57FA59A16}">
      <dgm:prSet/>
      <dgm:spPr/>
      <dgm:t>
        <a:bodyPr/>
        <a:lstStyle/>
        <a:p>
          <a:endParaRPr lang="en-US"/>
        </a:p>
      </dgm:t>
    </dgm:pt>
    <dgm:pt modelId="{155E0A35-6B79-4EFC-9BB7-A9C80D011D24}">
      <dgm:prSet/>
      <dgm:spPr>
        <a:xfrm>
          <a:off x="0" y="442871"/>
          <a:ext cx="7886700" cy="2192400"/>
        </a:xfrm>
        <a:prstGeom prst="rect">
          <a:avLst/>
        </a:prstGeom>
        <a:solidFill>
          <a:sysClr val="window" lastClr="FFFFFF">
            <a:alpha val="90000"/>
            <a:hueOff val="0"/>
            <a:satOff val="0"/>
            <a:lumOff val="0"/>
            <a:alphaOff val="0"/>
          </a:sysClr>
        </a:solidFill>
        <a:ln w="12700" cap="flat" cmpd="sng" algn="ctr">
          <a:solidFill>
            <a:srgbClr val="2683C6">
              <a:hueOff val="0"/>
              <a:satOff val="0"/>
              <a:lumOff val="0"/>
              <a:alphaOff val="0"/>
            </a:srgbClr>
          </a:solidFill>
          <a:prstDash val="solid"/>
          <a:miter lim="800000"/>
        </a:ln>
        <a:effectLst/>
      </dgm:spPr>
      <dgm:t>
        <a:bodyPr/>
        <a:lstStyle/>
        <a:p>
          <a:pPr>
            <a:buChar char="•"/>
          </a:pPr>
          <a:r>
            <a:rPr lang="en-ZA" dirty="0">
              <a:solidFill>
                <a:sysClr val="windowText" lastClr="000000">
                  <a:hueOff val="0"/>
                  <a:satOff val="0"/>
                  <a:lumOff val="0"/>
                  <a:alphaOff val="0"/>
                </a:sysClr>
              </a:solidFill>
              <a:latin typeface="Calibri" panose="020F0502020204030204"/>
              <a:ea typeface="+mn-ea"/>
              <a:cs typeface="+mn-cs"/>
            </a:rPr>
            <a:t>How to we eliminate red tape and look at legislative/ regulatory reforms</a:t>
          </a:r>
          <a:endParaRPr lang="en-US" dirty="0">
            <a:solidFill>
              <a:sysClr val="windowText" lastClr="000000">
                <a:hueOff val="0"/>
                <a:satOff val="0"/>
                <a:lumOff val="0"/>
                <a:alphaOff val="0"/>
              </a:sysClr>
            </a:solidFill>
            <a:latin typeface="Calibri" panose="020F0502020204030204"/>
            <a:ea typeface="+mn-ea"/>
            <a:cs typeface="+mn-cs"/>
          </a:endParaRPr>
        </a:p>
      </dgm:t>
    </dgm:pt>
    <dgm:pt modelId="{DBE09EA4-3C89-4EFE-856C-378711BCF01B}" type="parTrans" cxnId="{093C2293-FFD6-494C-9DF9-DBB3F7AE69F2}">
      <dgm:prSet/>
      <dgm:spPr/>
      <dgm:t>
        <a:bodyPr/>
        <a:lstStyle/>
        <a:p>
          <a:endParaRPr lang="en-US"/>
        </a:p>
      </dgm:t>
    </dgm:pt>
    <dgm:pt modelId="{A17978D1-183F-46CC-8EEF-BBFA09F08AE7}" type="sibTrans" cxnId="{093C2293-FFD6-494C-9DF9-DBB3F7AE69F2}">
      <dgm:prSet/>
      <dgm:spPr/>
      <dgm:t>
        <a:bodyPr/>
        <a:lstStyle/>
        <a:p>
          <a:endParaRPr lang="en-US"/>
        </a:p>
      </dgm:t>
    </dgm:pt>
    <dgm:pt modelId="{1651ED73-66B9-499D-8080-AA9767BEEDA8}">
      <dgm:prSet/>
      <dgm:spPr>
        <a:xfrm>
          <a:off x="0" y="442871"/>
          <a:ext cx="7886700" cy="2192400"/>
        </a:xfrm>
        <a:prstGeom prst="rect">
          <a:avLst/>
        </a:prstGeom>
        <a:solidFill>
          <a:sysClr val="window" lastClr="FFFFFF">
            <a:alpha val="90000"/>
            <a:hueOff val="0"/>
            <a:satOff val="0"/>
            <a:lumOff val="0"/>
            <a:alphaOff val="0"/>
          </a:sysClr>
        </a:solidFill>
        <a:ln w="12700" cap="flat" cmpd="sng" algn="ctr">
          <a:solidFill>
            <a:srgbClr val="2683C6">
              <a:hueOff val="0"/>
              <a:satOff val="0"/>
              <a:lumOff val="0"/>
              <a:alphaOff val="0"/>
            </a:srgbClr>
          </a:solidFill>
          <a:prstDash val="solid"/>
          <a:miter lim="800000"/>
        </a:ln>
        <a:effectLst/>
      </dgm:spPr>
      <dgm:t>
        <a:bodyPr/>
        <a:lstStyle/>
        <a:p>
          <a:pPr>
            <a:buChar char="•"/>
          </a:pPr>
          <a:r>
            <a:rPr lang="en-ZA" dirty="0">
              <a:solidFill>
                <a:sysClr val="windowText" lastClr="000000">
                  <a:hueOff val="0"/>
                  <a:satOff val="0"/>
                  <a:lumOff val="0"/>
                  <a:alphaOff val="0"/>
                </a:sysClr>
              </a:solidFill>
              <a:latin typeface="Calibri" panose="020F0502020204030204"/>
              <a:ea typeface="+mn-ea"/>
              <a:cs typeface="+mn-cs"/>
            </a:rPr>
            <a:t>Relationship building with dtic; SABS, NT and further work required with other role-players like Proudly SA</a:t>
          </a:r>
          <a:endParaRPr lang="en-US" dirty="0">
            <a:solidFill>
              <a:sysClr val="windowText" lastClr="000000">
                <a:hueOff val="0"/>
                <a:satOff val="0"/>
                <a:lumOff val="0"/>
                <a:alphaOff val="0"/>
              </a:sysClr>
            </a:solidFill>
            <a:latin typeface="Calibri" panose="020F0502020204030204"/>
            <a:ea typeface="+mn-ea"/>
            <a:cs typeface="+mn-cs"/>
          </a:endParaRPr>
        </a:p>
      </dgm:t>
    </dgm:pt>
    <dgm:pt modelId="{BDF7E784-6E92-400E-BD50-4850E752F8FC}" type="parTrans" cxnId="{56974981-9B19-4401-9752-42AF39E21CDA}">
      <dgm:prSet/>
      <dgm:spPr/>
      <dgm:t>
        <a:bodyPr/>
        <a:lstStyle/>
        <a:p>
          <a:endParaRPr lang="en-US"/>
        </a:p>
      </dgm:t>
    </dgm:pt>
    <dgm:pt modelId="{200FA227-1440-4C9E-AD5E-6D7D2CECCDF7}" type="sibTrans" cxnId="{56974981-9B19-4401-9752-42AF39E21CDA}">
      <dgm:prSet/>
      <dgm:spPr/>
      <dgm:t>
        <a:bodyPr/>
        <a:lstStyle/>
        <a:p>
          <a:endParaRPr lang="en-US"/>
        </a:p>
      </dgm:t>
    </dgm:pt>
    <dgm:pt modelId="{4D5578A1-B76A-4966-8182-7C0AF5143311}">
      <dgm:prSet/>
      <dgm:spPr>
        <a:xfrm>
          <a:off x="0" y="442871"/>
          <a:ext cx="7886700" cy="2192400"/>
        </a:xfrm>
        <a:prstGeom prst="rect">
          <a:avLst/>
        </a:prstGeom>
        <a:solidFill>
          <a:sysClr val="window" lastClr="FFFFFF">
            <a:alpha val="90000"/>
            <a:hueOff val="0"/>
            <a:satOff val="0"/>
            <a:lumOff val="0"/>
            <a:alphaOff val="0"/>
          </a:sysClr>
        </a:solidFill>
        <a:ln w="12700" cap="flat" cmpd="sng" algn="ctr">
          <a:solidFill>
            <a:srgbClr val="2683C6">
              <a:hueOff val="0"/>
              <a:satOff val="0"/>
              <a:lumOff val="0"/>
              <a:alphaOff val="0"/>
            </a:srgbClr>
          </a:solidFill>
          <a:prstDash val="solid"/>
          <a:miter lim="800000"/>
        </a:ln>
        <a:effectLst/>
      </dgm:spPr>
      <dgm:t>
        <a:bodyPr/>
        <a:lstStyle/>
        <a:p>
          <a:pPr>
            <a:buChar char="•"/>
          </a:pPr>
          <a:r>
            <a:rPr lang="en-ZA" dirty="0">
              <a:solidFill>
                <a:sysClr val="windowText" lastClr="000000">
                  <a:hueOff val="0"/>
                  <a:satOff val="0"/>
                  <a:lumOff val="0"/>
                  <a:alphaOff val="0"/>
                </a:sysClr>
              </a:solidFill>
              <a:latin typeface="Calibri" panose="020F0502020204030204"/>
              <a:ea typeface="+mn-ea"/>
              <a:cs typeface="+mn-cs"/>
            </a:rPr>
            <a:t>Linking with our municipalities through LED/ Supplier Indaba’s </a:t>
          </a:r>
          <a:endParaRPr lang="en-US" dirty="0">
            <a:solidFill>
              <a:sysClr val="windowText" lastClr="000000">
                <a:hueOff val="0"/>
                <a:satOff val="0"/>
                <a:lumOff val="0"/>
                <a:alphaOff val="0"/>
              </a:sysClr>
            </a:solidFill>
            <a:latin typeface="Calibri" panose="020F0502020204030204"/>
            <a:ea typeface="+mn-ea"/>
            <a:cs typeface="+mn-cs"/>
          </a:endParaRPr>
        </a:p>
      </dgm:t>
    </dgm:pt>
    <dgm:pt modelId="{7D2850D5-AF40-4099-9013-5FE3DECEBCAC}" type="parTrans" cxnId="{C21486E3-6C8F-4DD8-8EE3-9F514142471F}">
      <dgm:prSet/>
      <dgm:spPr/>
      <dgm:t>
        <a:bodyPr/>
        <a:lstStyle/>
        <a:p>
          <a:endParaRPr lang="en-US"/>
        </a:p>
      </dgm:t>
    </dgm:pt>
    <dgm:pt modelId="{65365560-D705-4FD6-A025-F0E233057205}" type="sibTrans" cxnId="{C21486E3-6C8F-4DD8-8EE3-9F514142471F}">
      <dgm:prSet/>
      <dgm:spPr/>
      <dgm:t>
        <a:bodyPr/>
        <a:lstStyle/>
        <a:p>
          <a:endParaRPr lang="en-US"/>
        </a:p>
      </dgm:t>
    </dgm:pt>
    <dgm:pt modelId="{8B93CF0C-9D80-47FA-9F8D-4CC6A8D13B6A}">
      <dgm:prSet/>
      <dgm:spPr>
        <a:xfrm>
          <a:off x="394335" y="2700072"/>
          <a:ext cx="5520690" cy="354240"/>
        </a:xfrm>
        <a:prstGeom prst="roundRect">
          <a:avLst/>
        </a:prstGeom>
        <a:solidFill>
          <a:srgbClr val="2683C6">
            <a:hueOff val="-1323373"/>
            <a:satOff val="1492"/>
            <a:lumOff val="353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b="1">
              <a:solidFill>
                <a:sysClr val="window" lastClr="FFFFFF"/>
              </a:solidFill>
              <a:latin typeface="Calibri" panose="020F0502020204030204"/>
              <a:ea typeface="+mn-ea"/>
              <a:cs typeface="+mn-cs"/>
            </a:rPr>
            <a:t>LOCAL GOVERNMENT</a:t>
          </a:r>
          <a:endParaRPr lang="en-US">
            <a:solidFill>
              <a:sysClr val="window" lastClr="FFFFFF"/>
            </a:solidFill>
            <a:latin typeface="Calibri" panose="020F0502020204030204"/>
            <a:ea typeface="+mn-ea"/>
            <a:cs typeface="+mn-cs"/>
          </a:endParaRPr>
        </a:p>
      </dgm:t>
    </dgm:pt>
    <dgm:pt modelId="{B969A2C8-B593-43A1-A072-3C7A3A1C7DEA}" type="parTrans" cxnId="{6A37EF31-A52E-42E7-857C-55A96878F363}">
      <dgm:prSet/>
      <dgm:spPr/>
      <dgm:t>
        <a:bodyPr/>
        <a:lstStyle/>
        <a:p>
          <a:endParaRPr lang="en-US"/>
        </a:p>
      </dgm:t>
    </dgm:pt>
    <dgm:pt modelId="{1979F380-F16C-4E59-8067-6BCB2AA97743}" type="sibTrans" cxnId="{6A37EF31-A52E-42E7-857C-55A96878F363}">
      <dgm:prSet/>
      <dgm:spPr/>
      <dgm:t>
        <a:bodyPr/>
        <a:lstStyle/>
        <a:p>
          <a:endParaRPr lang="en-US"/>
        </a:p>
      </dgm:t>
    </dgm:pt>
    <dgm:pt modelId="{B9E7C4E1-CCEB-463C-A903-A64A476659FF}">
      <dgm:prSet/>
      <dgm:spPr>
        <a:xfrm>
          <a:off x="0" y="2877192"/>
          <a:ext cx="7886700" cy="1209600"/>
        </a:xfrm>
        <a:prstGeom prst="rect">
          <a:avLst/>
        </a:prstGeom>
        <a:solidFill>
          <a:sysClr val="window" lastClr="FFFFFF">
            <a:alpha val="90000"/>
            <a:hueOff val="0"/>
            <a:satOff val="0"/>
            <a:lumOff val="0"/>
            <a:alphaOff val="0"/>
          </a:sysClr>
        </a:solidFill>
        <a:ln w="12700" cap="flat" cmpd="sng" algn="ctr">
          <a:solidFill>
            <a:srgbClr val="2683C6">
              <a:hueOff val="-1323373"/>
              <a:satOff val="1492"/>
              <a:lumOff val="3530"/>
              <a:alphaOff val="0"/>
            </a:srgbClr>
          </a:solidFill>
          <a:prstDash val="solid"/>
          <a:miter lim="800000"/>
        </a:ln>
        <a:effectLst/>
      </dgm:spPr>
      <dgm:t>
        <a:bodyPr/>
        <a:lstStyle/>
        <a:p>
          <a:pPr>
            <a:buChar char="•"/>
          </a:pPr>
          <a:r>
            <a:rPr lang="en-ZA">
              <a:solidFill>
                <a:sysClr val="windowText" lastClr="000000">
                  <a:hueOff val="0"/>
                  <a:satOff val="0"/>
                  <a:lumOff val="0"/>
                  <a:alphaOff val="0"/>
                </a:sysClr>
              </a:solidFill>
              <a:latin typeface="Calibri" panose="020F0502020204030204"/>
              <a:ea typeface="+mn-ea"/>
              <a:cs typeface="+mn-cs"/>
            </a:rPr>
            <a:t>Through the Western Cape LED/SCM Indaba’s a lot of local development projects have been spearheaded by municipalities. </a:t>
          </a:r>
          <a:endParaRPr lang="en-US">
            <a:solidFill>
              <a:sysClr val="windowText" lastClr="000000">
                <a:hueOff val="0"/>
                <a:satOff val="0"/>
                <a:lumOff val="0"/>
                <a:alphaOff val="0"/>
              </a:sysClr>
            </a:solidFill>
            <a:latin typeface="Calibri" panose="020F0502020204030204"/>
            <a:ea typeface="+mn-ea"/>
            <a:cs typeface="+mn-cs"/>
          </a:endParaRPr>
        </a:p>
      </dgm:t>
    </dgm:pt>
    <dgm:pt modelId="{DBA46A1C-811E-4490-8AD4-7B30C58AEC2C}" type="parTrans" cxnId="{7AEFC8A1-BF19-4986-AB73-AE51EA77DA88}">
      <dgm:prSet/>
      <dgm:spPr/>
      <dgm:t>
        <a:bodyPr/>
        <a:lstStyle/>
        <a:p>
          <a:endParaRPr lang="en-US"/>
        </a:p>
      </dgm:t>
    </dgm:pt>
    <dgm:pt modelId="{0EE882B8-0E9C-4610-9F5E-3B2C29848EB2}" type="sibTrans" cxnId="{7AEFC8A1-BF19-4986-AB73-AE51EA77DA88}">
      <dgm:prSet/>
      <dgm:spPr/>
      <dgm:t>
        <a:bodyPr/>
        <a:lstStyle/>
        <a:p>
          <a:endParaRPr lang="en-US"/>
        </a:p>
      </dgm:t>
    </dgm:pt>
    <dgm:pt modelId="{FBC9BB97-323C-42CF-B7AA-201EF253E985}">
      <dgm:prSet/>
      <dgm:spPr>
        <a:xfrm>
          <a:off x="0" y="2877192"/>
          <a:ext cx="7886700" cy="1209600"/>
        </a:xfrm>
        <a:prstGeom prst="rect">
          <a:avLst/>
        </a:prstGeom>
        <a:solidFill>
          <a:sysClr val="window" lastClr="FFFFFF">
            <a:alpha val="90000"/>
            <a:hueOff val="0"/>
            <a:satOff val="0"/>
            <a:lumOff val="0"/>
            <a:alphaOff val="0"/>
          </a:sysClr>
        </a:solidFill>
        <a:ln w="12700" cap="flat" cmpd="sng" algn="ctr">
          <a:solidFill>
            <a:srgbClr val="2683C6">
              <a:hueOff val="-1323373"/>
              <a:satOff val="1492"/>
              <a:lumOff val="3530"/>
              <a:alphaOff val="0"/>
            </a:srgbClr>
          </a:solidFill>
          <a:prstDash val="solid"/>
          <a:miter lim="800000"/>
        </a:ln>
        <a:effectLst/>
      </dgm:spPr>
      <dgm:t>
        <a:bodyPr/>
        <a:lstStyle/>
        <a:p>
          <a:pPr>
            <a:buChar char="•"/>
          </a:pPr>
          <a:r>
            <a:rPr lang="en-ZA">
              <a:solidFill>
                <a:sysClr val="windowText" lastClr="000000">
                  <a:hueOff val="0"/>
                  <a:satOff val="0"/>
                  <a:lumOff val="0"/>
                  <a:alphaOff val="0"/>
                </a:sysClr>
              </a:solidFill>
              <a:latin typeface="Calibri" panose="020F0502020204030204"/>
              <a:ea typeface="+mn-ea"/>
              <a:cs typeface="+mn-cs"/>
            </a:rPr>
            <a:t>The Drakenstein Municipality has a specific Contractor Development Programme that was designed to empower the local contractors.   The Garden Route District has also identified through its JDA Structure, a range of projects to kick-start the local economy and empower suppliers. </a:t>
          </a:r>
          <a:endParaRPr lang="en-US">
            <a:solidFill>
              <a:sysClr val="windowText" lastClr="000000">
                <a:hueOff val="0"/>
                <a:satOff val="0"/>
                <a:lumOff val="0"/>
                <a:alphaOff val="0"/>
              </a:sysClr>
            </a:solidFill>
            <a:latin typeface="Calibri" panose="020F0502020204030204"/>
            <a:ea typeface="+mn-ea"/>
            <a:cs typeface="+mn-cs"/>
          </a:endParaRPr>
        </a:p>
      </dgm:t>
    </dgm:pt>
    <dgm:pt modelId="{D7EA53CC-335D-4CD4-9ABF-B0CC203D8BE6}" type="parTrans" cxnId="{F4D55DDE-9AA0-4871-832B-6FEC6912B11D}">
      <dgm:prSet/>
      <dgm:spPr/>
      <dgm:t>
        <a:bodyPr/>
        <a:lstStyle/>
        <a:p>
          <a:endParaRPr lang="en-US"/>
        </a:p>
      </dgm:t>
    </dgm:pt>
    <dgm:pt modelId="{35C2430E-7A07-4626-BD9B-182F96504C86}" type="sibTrans" cxnId="{F4D55DDE-9AA0-4871-832B-6FEC6912B11D}">
      <dgm:prSet/>
      <dgm:spPr/>
      <dgm:t>
        <a:bodyPr/>
        <a:lstStyle/>
        <a:p>
          <a:endParaRPr lang="en-US"/>
        </a:p>
      </dgm:t>
    </dgm:pt>
    <dgm:pt modelId="{C6CD3AB3-9121-46C4-8218-D1A1CD40A7B8}" type="pres">
      <dgm:prSet presAssocID="{E0A19DC4-C092-450B-A8B3-254DDDAA6153}" presName="linear" presStyleCnt="0">
        <dgm:presLayoutVars>
          <dgm:dir/>
          <dgm:animLvl val="lvl"/>
          <dgm:resizeHandles val="exact"/>
        </dgm:presLayoutVars>
      </dgm:prSet>
      <dgm:spPr/>
      <dgm:t>
        <a:bodyPr/>
        <a:lstStyle/>
        <a:p>
          <a:endParaRPr lang="en-ZA"/>
        </a:p>
      </dgm:t>
    </dgm:pt>
    <dgm:pt modelId="{D2188741-8CBA-49FF-B14C-57E47983727E}" type="pres">
      <dgm:prSet presAssocID="{9C20F6CC-35F5-432F-9D14-4BFFF7AAFDA5}" presName="parentLin" presStyleCnt="0"/>
      <dgm:spPr/>
    </dgm:pt>
    <dgm:pt modelId="{1779BF36-3254-4A4C-8738-70F77A93B5B2}" type="pres">
      <dgm:prSet presAssocID="{9C20F6CC-35F5-432F-9D14-4BFFF7AAFDA5}" presName="parentLeftMargin" presStyleLbl="node1" presStyleIdx="0" presStyleCnt="2"/>
      <dgm:spPr/>
      <dgm:t>
        <a:bodyPr/>
        <a:lstStyle/>
        <a:p>
          <a:endParaRPr lang="en-ZA"/>
        </a:p>
      </dgm:t>
    </dgm:pt>
    <dgm:pt modelId="{FD479ECA-5FEA-4884-9AB4-7EF860FCBB38}" type="pres">
      <dgm:prSet presAssocID="{9C20F6CC-35F5-432F-9D14-4BFFF7AAFDA5}" presName="parentText" presStyleLbl="node1" presStyleIdx="0" presStyleCnt="2">
        <dgm:presLayoutVars>
          <dgm:chMax val="0"/>
          <dgm:bulletEnabled val="1"/>
        </dgm:presLayoutVars>
      </dgm:prSet>
      <dgm:spPr/>
      <dgm:t>
        <a:bodyPr/>
        <a:lstStyle/>
        <a:p>
          <a:endParaRPr lang="en-ZA"/>
        </a:p>
      </dgm:t>
    </dgm:pt>
    <dgm:pt modelId="{4D24083D-10DE-4597-99BB-79BAA8B8A5C5}" type="pres">
      <dgm:prSet presAssocID="{9C20F6CC-35F5-432F-9D14-4BFFF7AAFDA5}" presName="negativeSpace" presStyleCnt="0"/>
      <dgm:spPr/>
    </dgm:pt>
    <dgm:pt modelId="{14232146-A2B2-4B26-A8C9-44CA7A08D3D9}" type="pres">
      <dgm:prSet presAssocID="{9C20F6CC-35F5-432F-9D14-4BFFF7AAFDA5}" presName="childText" presStyleLbl="conFgAcc1" presStyleIdx="0" presStyleCnt="2">
        <dgm:presLayoutVars>
          <dgm:bulletEnabled val="1"/>
        </dgm:presLayoutVars>
      </dgm:prSet>
      <dgm:spPr/>
      <dgm:t>
        <a:bodyPr/>
        <a:lstStyle/>
        <a:p>
          <a:endParaRPr lang="en-ZA"/>
        </a:p>
      </dgm:t>
    </dgm:pt>
    <dgm:pt modelId="{B12F6CF3-9D5E-4CAB-8D78-EE199D7E5622}" type="pres">
      <dgm:prSet presAssocID="{D46BBD7E-4CB2-4D89-A1C6-225BFFACBCE3}" presName="spaceBetweenRectangles" presStyleCnt="0"/>
      <dgm:spPr/>
    </dgm:pt>
    <dgm:pt modelId="{5CB80927-941A-4466-B99E-8425F4F2259C}" type="pres">
      <dgm:prSet presAssocID="{8B93CF0C-9D80-47FA-9F8D-4CC6A8D13B6A}" presName="parentLin" presStyleCnt="0"/>
      <dgm:spPr/>
    </dgm:pt>
    <dgm:pt modelId="{55C0FBB4-631D-44A9-A520-57421EDC7EEC}" type="pres">
      <dgm:prSet presAssocID="{8B93CF0C-9D80-47FA-9F8D-4CC6A8D13B6A}" presName="parentLeftMargin" presStyleLbl="node1" presStyleIdx="0" presStyleCnt="2"/>
      <dgm:spPr/>
      <dgm:t>
        <a:bodyPr/>
        <a:lstStyle/>
        <a:p>
          <a:endParaRPr lang="en-ZA"/>
        </a:p>
      </dgm:t>
    </dgm:pt>
    <dgm:pt modelId="{C29EFE45-30AE-48A1-BAAA-52FFA19B9E29}" type="pres">
      <dgm:prSet presAssocID="{8B93CF0C-9D80-47FA-9F8D-4CC6A8D13B6A}" presName="parentText" presStyleLbl="node1" presStyleIdx="1" presStyleCnt="2">
        <dgm:presLayoutVars>
          <dgm:chMax val="0"/>
          <dgm:bulletEnabled val="1"/>
        </dgm:presLayoutVars>
      </dgm:prSet>
      <dgm:spPr/>
      <dgm:t>
        <a:bodyPr/>
        <a:lstStyle/>
        <a:p>
          <a:endParaRPr lang="en-ZA"/>
        </a:p>
      </dgm:t>
    </dgm:pt>
    <dgm:pt modelId="{EC9EAF08-D8DA-4CBC-8340-7F927F8BC571}" type="pres">
      <dgm:prSet presAssocID="{8B93CF0C-9D80-47FA-9F8D-4CC6A8D13B6A}" presName="negativeSpace" presStyleCnt="0"/>
      <dgm:spPr/>
    </dgm:pt>
    <dgm:pt modelId="{DCC36645-918C-453A-8CB1-5AAA4D12F0D3}" type="pres">
      <dgm:prSet presAssocID="{8B93CF0C-9D80-47FA-9F8D-4CC6A8D13B6A}" presName="childText" presStyleLbl="conFgAcc1" presStyleIdx="1" presStyleCnt="2">
        <dgm:presLayoutVars>
          <dgm:bulletEnabled val="1"/>
        </dgm:presLayoutVars>
      </dgm:prSet>
      <dgm:spPr/>
      <dgm:t>
        <a:bodyPr/>
        <a:lstStyle/>
        <a:p>
          <a:endParaRPr lang="en-ZA"/>
        </a:p>
      </dgm:t>
    </dgm:pt>
  </dgm:ptLst>
  <dgm:cxnLst>
    <dgm:cxn modelId="{6A37EF31-A52E-42E7-857C-55A96878F363}" srcId="{E0A19DC4-C092-450B-A8B3-254DDDAA6153}" destId="{8B93CF0C-9D80-47FA-9F8D-4CC6A8D13B6A}" srcOrd="1" destOrd="0" parTransId="{B969A2C8-B593-43A1-A072-3C7A3A1C7DEA}" sibTransId="{1979F380-F16C-4E59-8067-6BCB2AA97743}"/>
    <dgm:cxn modelId="{DC2CBFD8-E79F-4C48-B248-0EC57FA59A16}" srcId="{D68A53E3-1672-4ED3-A60F-677C78668C14}" destId="{4B0DE9E1-CA47-48EE-AF9F-0A792F95777D}" srcOrd="1" destOrd="0" parTransId="{E6A5D80A-8754-4956-BEAA-C5A301D328EB}" sibTransId="{F7D5EA52-BA1C-422E-B0EC-9A92DB2C6AC0}"/>
    <dgm:cxn modelId="{EB62A7E4-8100-430C-94FF-37ACF39D60D7}" type="presOf" srcId="{8B93CF0C-9D80-47FA-9F8D-4CC6A8D13B6A}" destId="{C29EFE45-30AE-48A1-BAAA-52FFA19B9E29}" srcOrd="1" destOrd="0" presId="urn:microsoft.com/office/officeart/2005/8/layout/list1"/>
    <dgm:cxn modelId="{2A832039-3E89-4696-BA32-083EF349DE6B}" type="presOf" srcId="{4B0DE9E1-CA47-48EE-AF9F-0A792F95777D}" destId="{14232146-A2B2-4B26-A8C9-44CA7A08D3D9}" srcOrd="0" destOrd="3" presId="urn:microsoft.com/office/officeart/2005/8/layout/list1"/>
    <dgm:cxn modelId="{E9336982-7580-484F-A599-3B4B5157657D}" srcId="{E0A19DC4-C092-450B-A8B3-254DDDAA6153}" destId="{9C20F6CC-35F5-432F-9D14-4BFFF7AAFDA5}" srcOrd="0" destOrd="0" parTransId="{EFF8D7A7-C552-43CB-BA0D-64223C69D97B}" sibTransId="{D46BBD7E-4CB2-4D89-A1C6-225BFFACBCE3}"/>
    <dgm:cxn modelId="{1A9CCCC2-02D7-4305-8503-0896BAC98E07}" type="presOf" srcId="{E0A19DC4-C092-450B-A8B3-254DDDAA6153}" destId="{C6CD3AB3-9121-46C4-8218-D1A1CD40A7B8}" srcOrd="0" destOrd="0" presId="urn:microsoft.com/office/officeart/2005/8/layout/list1"/>
    <dgm:cxn modelId="{A17F1A5E-73C9-4376-AD2C-DF55168F4EFE}" type="presOf" srcId="{8B93CF0C-9D80-47FA-9F8D-4CC6A8D13B6A}" destId="{55C0FBB4-631D-44A9-A520-57421EDC7EEC}" srcOrd="0" destOrd="0" presId="urn:microsoft.com/office/officeart/2005/8/layout/list1"/>
    <dgm:cxn modelId="{7AEFC8A1-BF19-4986-AB73-AE51EA77DA88}" srcId="{8B93CF0C-9D80-47FA-9F8D-4CC6A8D13B6A}" destId="{B9E7C4E1-CCEB-463C-A903-A64A476659FF}" srcOrd="0" destOrd="0" parTransId="{DBA46A1C-811E-4490-8AD4-7B30C58AEC2C}" sibTransId="{0EE882B8-0E9C-4610-9F5E-3B2C29848EB2}"/>
    <dgm:cxn modelId="{AAB88D9A-86C6-42F3-9239-D425FA794460}" srcId="{9C20F6CC-35F5-432F-9D14-4BFFF7AAFDA5}" destId="{003BC314-807C-4EBD-8ED6-BD1DF31A96C8}" srcOrd="0" destOrd="0" parTransId="{63953E93-F10C-460A-B585-20A4FF3B757B}" sibTransId="{43D435DA-4440-4678-92FC-7E33BDBFB4D9}"/>
    <dgm:cxn modelId="{AA6D951E-C9EC-4AB6-84BE-78ADB76EBFEB}" type="presOf" srcId="{B9E7C4E1-CCEB-463C-A903-A64A476659FF}" destId="{DCC36645-918C-453A-8CB1-5AAA4D12F0D3}" srcOrd="0" destOrd="0" presId="urn:microsoft.com/office/officeart/2005/8/layout/list1"/>
    <dgm:cxn modelId="{44E01720-D412-4F7E-912E-407B851119BD}" type="presOf" srcId="{003BC314-807C-4EBD-8ED6-BD1DF31A96C8}" destId="{14232146-A2B2-4B26-A8C9-44CA7A08D3D9}" srcOrd="0" destOrd="0" presId="urn:microsoft.com/office/officeart/2005/8/layout/list1"/>
    <dgm:cxn modelId="{FC497258-D703-4DCB-A1B2-C0F5DB484779}" type="presOf" srcId="{1651ED73-66B9-499D-8080-AA9767BEEDA8}" destId="{14232146-A2B2-4B26-A8C9-44CA7A08D3D9}" srcOrd="0" destOrd="5" presId="urn:microsoft.com/office/officeart/2005/8/layout/list1"/>
    <dgm:cxn modelId="{8731D55A-4523-4CDF-AD78-86598B07EED8}" type="presOf" srcId="{4D5578A1-B76A-4966-8182-7C0AF5143311}" destId="{14232146-A2B2-4B26-A8C9-44CA7A08D3D9}" srcOrd="0" destOrd="6" presId="urn:microsoft.com/office/officeart/2005/8/layout/list1"/>
    <dgm:cxn modelId="{04BA7026-983E-479E-BD0C-B17BEF2EA269}" srcId="{D68A53E3-1672-4ED3-A60F-677C78668C14}" destId="{D997AFA4-73AE-44E4-80A8-3D33FD05BBF2}" srcOrd="0" destOrd="0" parTransId="{61A396FE-ED54-4395-B376-32B5FB1AB4AE}" sibTransId="{A9CFC12D-B56E-44A0-BCA8-EEB94761CA11}"/>
    <dgm:cxn modelId="{E5CC4F5E-E143-4DC6-8A0F-04249DE19C6B}" type="presOf" srcId="{9C20F6CC-35F5-432F-9D14-4BFFF7AAFDA5}" destId="{FD479ECA-5FEA-4884-9AB4-7EF860FCBB38}" srcOrd="1" destOrd="0" presId="urn:microsoft.com/office/officeart/2005/8/layout/list1"/>
    <dgm:cxn modelId="{8DB87BC1-5325-40E4-932F-818CFF5CF1E0}" type="presOf" srcId="{FBC9BB97-323C-42CF-B7AA-201EF253E985}" destId="{DCC36645-918C-453A-8CB1-5AAA4D12F0D3}" srcOrd="0" destOrd="1" presId="urn:microsoft.com/office/officeart/2005/8/layout/list1"/>
    <dgm:cxn modelId="{5A439F61-868E-45E1-8E4E-A07D230F50BA}" srcId="{9C20F6CC-35F5-432F-9D14-4BFFF7AAFDA5}" destId="{D68A53E3-1672-4ED3-A60F-677C78668C14}" srcOrd="1" destOrd="0" parTransId="{FB2BE5D7-9720-4119-B5DB-12AB0B29EDC5}" sibTransId="{1DE42465-2AAE-4DA7-A500-7D6041005136}"/>
    <dgm:cxn modelId="{C21486E3-6C8F-4DD8-8EE3-9F514142471F}" srcId="{9C20F6CC-35F5-432F-9D14-4BFFF7AAFDA5}" destId="{4D5578A1-B76A-4966-8182-7C0AF5143311}" srcOrd="3" destOrd="0" parTransId="{7D2850D5-AF40-4099-9013-5FE3DECEBCAC}" sibTransId="{65365560-D705-4FD6-A025-F0E233057205}"/>
    <dgm:cxn modelId="{093C2293-FFD6-494C-9DF9-DBB3F7AE69F2}" srcId="{D68A53E3-1672-4ED3-A60F-677C78668C14}" destId="{155E0A35-6B79-4EFC-9BB7-A9C80D011D24}" srcOrd="2" destOrd="0" parTransId="{DBE09EA4-3C89-4EFE-856C-378711BCF01B}" sibTransId="{A17978D1-183F-46CC-8EEF-BBFA09F08AE7}"/>
    <dgm:cxn modelId="{1A7719B1-DA9F-4CBA-A2C2-6BA537D46D36}" type="presOf" srcId="{D68A53E3-1672-4ED3-A60F-677C78668C14}" destId="{14232146-A2B2-4B26-A8C9-44CA7A08D3D9}" srcOrd="0" destOrd="1" presId="urn:microsoft.com/office/officeart/2005/8/layout/list1"/>
    <dgm:cxn modelId="{56974981-9B19-4401-9752-42AF39E21CDA}" srcId="{9C20F6CC-35F5-432F-9D14-4BFFF7AAFDA5}" destId="{1651ED73-66B9-499D-8080-AA9767BEEDA8}" srcOrd="2" destOrd="0" parTransId="{BDF7E784-6E92-400E-BD50-4850E752F8FC}" sibTransId="{200FA227-1440-4C9E-AD5E-6D7D2CECCDF7}"/>
    <dgm:cxn modelId="{F4D55DDE-9AA0-4871-832B-6FEC6912B11D}" srcId="{8B93CF0C-9D80-47FA-9F8D-4CC6A8D13B6A}" destId="{FBC9BB97-323C-42CF-B7AA-201EF253E985}" srcOrd="1" destOrd="0" parTransId="{D7EA53CC-335D-4CD4-9ABF-B0CC203D8BE6}" sibTransId="{35C2430E-7A07-4626-BD9B-182F96504C86}"/>
    <dgm:cxn modelId="{07969952-0983-4C8D-9859-5DE4D0A0FD4F}" type="presOf" srcId="{9C20F6CC-35F5-432F-9D14-4BFFF7AAFDA5}" destId="{1779BF36-3254-4A4C-8738-70F77A93B5B2}" srcOrd="0" destOrd="0" presId="urn:microsoft.com/office/officeart/2005/8/layout/list1"/>
    <dgm:cxn modelId="{44FD4352-0529-4D0B-B1F0-FF8041DDD0C6}" type="presOf" srcId="{155E0A35-6B79-4EFC-9BB7-A9C80D011D24}" destId="{14232146-A2B2-4B26-A8C9-44CA7A08D3D9}" srcOrd="0" destOrd="4" presId="urn:microsoft.com/office/officeart/2005/8/layout/list1"/>
    <dgm:cxn modelId="{97EAF7A6-FA06-4367-81B4-51AB83F80D00}" type="presOf" srcId="{D997AFA4-73AE-44E4-80A8-3D33FD05BBF2}" destId="{14232146-A2B2-4B26-A8C9-44CA7A08D3D9}" srcOrd="0" destOrd="2" presId="urn:microsoft.com/office/officeart/2005/8/layout/list1"/>
    <dgm:cxn modelId="{6D637A6C-D624-4850-B6D8-AD9424230854}" type="presParOf" srcId="{C6CD3AB3-9121-46C4-8218-D1A1CD40A7B8}" destId="{D2188741-8CBA-49FF-B14C-57E47983727E}" srcOrd="0" destOrd="0" presId="urn:microsoft.com/office/officeart/2005/8/layout/list1"/>
    <dgm:cxn modelId="{00C41323-9178-4D3C-9AC7-8252B264A7E9}" type="presParOf" srcId="{D2188741-8CBA-49FF-B14C-57E47983727E}" destId="{1779BF36-3254-4A4C-8738-70F77A93B5B2}" srcOrd="0" destOrd="0" presId="urn:microsoft.com/office/officeart/2005/8/layout/list1"/>
    <dgm:cxn modelId="{7FFFE7C4-0302-4D32-B003-EC92EC96D672}" type="presParOf" srcId="{D2188741-8CBA-49FF-B14C-57E47983727E}" destId="{FD479ECA-5FEA-4884-9AB4-7EF860FCBB38}" srcOrd="1" destOrd="0" presId="urn:microsoft.com/office/officeart/2005/8/layout/list1"/>
    <dgm:cxn modelId="{0798A961-1BBF-4291-B75A-34B47460136C}" type="presParOf" srcId="{C6CD3AB3-9121-46C4-8218-D1A1CD40A7B8}" destId="{4D24083D-10DE-4597-99BB-79BAA8B8A5C5}" srcOrd="1" destOrd="0" presId="urn:microsoft.com/office/officeart/2005/8/layout/list1"/>
    <dgm:cxn modelId="{BAE1D46A-E9EA-49DB-AB32-86D3943EF014}" type="presParOf" srcId="{C6CD3AB3-9121-46C4-8218-D1A1CD40A7B8}" destId="{14232146-A2B2-4B26-A8C9-44CA7A08D3D9}" srcOrd="2" destOrd="0" presId="urn:microsoft.com/office/officeart/2005/8/layout/list1"/>
    <dgm:cxn modelId="{F2902F3F-E647-42F5-AB82-3CB65C8845EA}" type="presParOf" srcId="{C6CD3AB3-9121-46C4-8218-D1A1CD40A7B8}" destId="{B12F6CF3-9D5E-4CAB-8D78-EE199D7E5622}" srcOrd="3" destOrd="0" presId="urn:microsoft.com/office/officeart/2005/8/layout/list1"/>
    <dgm:cxn modelId="{4609847E-40EE-4E02-89D3-EC3E8FCDD5B8}" type="presParOf" srcId="{C6CD3AB3-9121-46C4-8218-D1A1CD40A7B8}" destId="{5CB80927-941A-4466-B99E-8425F4F2259C}" srcOrd="4" destOrd="0" presId="urn:microsoft.com/office/officeart/2005/8/layout/list1"/>
    <dgm:cxn modelId="{850704E0-2299-4510-9613-148A80ADECB2}" type="presParOf" srcId="{5CB80927-941A-4466-B99E-8425F4F2259C}" destId="{55C0FBB4-631D-44A9-A520-57421EDC7EEC}" srcOrd="0" destOrd="0" presId="urn:microsoft.com/office/officeart/2005/8/layout/list1"/>
    <dgm:cxn modelId="{142E5DBB-8F66-494C-B2E7-38DF5C8B7694}" type="presParOf" srcId="{5CB80927-941A-4466-B99E-8425F4F2259C}" destId="{C29EFE45-30AE-48A1-BAAA-52FFA19B9E29}" srcOrd="1" destOrd="0" presId="urn:microsoft.com/office/officeart/2005/8/layout/list1"/>
    <dgm:cxn modelId="{B5D5214C-3C49-42FA-A63C-38297829AE92}" type="presParOf" srcId="{C6CD3AB3-9121-46C4-8218-D1A1CD40A7B8}" destId="{EC9EAF08-D8DA-4CBC-8340-7F927F8BC571}" srcOrd="5" destOrd="0" presId="urn:microsoft.com/office/officeart/2005/8/layout/list1"/>
    <dgm:cxn modelId="{F8D6B9F5-69E0-4C69-A4D7-C00F1E22AC04}" type="presParOf" srcId="{C6CD3AB3-9121-46C4-8218-D1A1CD40A7B8}" destId="{DCC36645-918C-453A-8CB1-5AAA4D12F0D3}"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2EFF93-72FB-482D-ACBD-CFC3681E8508}">
      <dsp:nvSpPr>
        <dsp:cNvPr id="0" name=""/>
        <dsp:cNvSpPr/>
      </dsp:nvSpPr>
      <dsp:spPr>
        <a:xfrm>
          <a:off x="517844" y="2248"/>
          <a:ext cx="3409610" cy="2045766"/>
        </a:xfrm>
        <a:prstGeom prst="rect">
          <a:avLst/>
        </a:prstGeom>
        <a:solidFill>
          <a:srgbClr val="58B6C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en-US" sz="1900" kern="1200" dirty="0">
              <a:solidFill>
                <a:sysClr val="window" lastClr="FFFFFF"/>
              </a:solidFill>
              <a:latin typeface="Calibri" panose="020F0502020204030204"/>
              <a:ea typeface="+mn-ea"/>
              <a:cs typeface="+mn-cs"/>
            </a:rPr>
            <a:t>First instruction note issued in 2012, since 2012 28 sectors were designated.</a:t>
          </a:r>
        </a:p>
      </dsp:txBody>
      <dsp:txXfrm>
        <a:off x="517844" y="2248"/>
        <a:ext cx="3409610" cy="2045766"/>
      </dsp:txXfrm>
    </dsp:sp>
    <dsp:sp modelId="{2ED22484-19AA-4F81-B847-F720A4E9F403}">
      <dsp:nvSpPr>
        <dsp:cNvPr id="0" name=""/>
        <dsp:cNvSpPr/>
      </dsp:nvSpPr>
      <dsp:spPr>
        <a:xfrm>
          <a:off x="4268416" y="2248"/>
          <a:ext cx="3409610" cy="2045766"/>
        </a:xfrm>
        <a:prstGeom prst="rect">
          <a:avLst/>
        </a:prstGeom>
        <a:solidFill>
          <a:srgbClr val="58B6C0">
            <a:hueOff val="-482067"/>
            <a:satOff val="-3308"/>
            <a:lumOff val="169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en-US" sz="1900" kern="1200" dirty="0">
              <a:solidFill>
                <a:sysClr val="window" lastClr="FFFFFF"/>
              </a:solidFill>
              <a:latin typeface="Calibri" panose="020F0502020204030204"/>
              <a:ea typeface="+mn-ea"/>
              <a:cs typeface="+mn-cs"/>
            </a:rPr>
            <a:t>Not all designated sectors are applicable to departments and municipalities, this is however not defined by the</a:t>
          </a:r>
          <a:r>
            <a:rPr lang="en-US" sz="1900" i="1" kern="1200" dirty="0">
              <a:solidFill>
                <a:sysClr val="window" lastClr="FFFFFF"/>
              </a:solidFill>
              <a:latin typeface="Calibri" panose="020F0502020204030204"/>
              <a:ea typeface="+mn-ea"/>
              <a:cs typeface="+mn-cs"/>
            </a:rPr>
            <a:t> dtic</a:t>
          </a:r>
          <a:r>
            <a:rPr lang="en-US" sz="1900" kern="1200" dirty="0">
              <a:solidFill>
                <a:sysClr val="window" lastClr="FFFFFF"/>
              </a:solidFill>
              <a:latin typeface="Calibri" panose="020F0502020204030204"/>
              <a:ea typeface="+mn-ea"/>
              <a:cs typeface="+mn-cs"/>
            </a:rPr>
            <a:t>. Departments and municipalities to assess applicability and apply the requirements as needed</a:t>
          </a:r>
        </a:p>
      </dsp:txBody>
      <dsp:txXfrm>
        <a:off x="4268416" y="2248"/>
        <a:ext cx="3409610" cy="2045766"/>
      </dsp:txXfrm>
    </dsp:sp>
    <dsp:sp modelId="{EB67D143-7F16-4FB5-91EB-E7D1A5CD7BE3}">
      <dsp:nvSpPr>
        <dsp:cNvPr id="0" name=""/>
        <dsp:cNvSpPr/>
      </dsp:nvSpPr>
      <dsp:spPr>
        <a:xfrm>
          <a:off x="517844" y="2388976"/>
          <a:ext cx="3409610" cy="2045766"/>
        </a:xfrm>
        <a:prstGeom prst="rect">
          <a:avLst/>
        </a:prstGeom>
        <a:solidFill>
          <a:srgbClr val="58B6C0">
            <a:hueOff val="-964133"/>
            <a:satOff val="-6616"/>
            <a:lumOff val="339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The pharmaceutical Products sector are managed by the National Treasury</a:t>
          </a:r>
        </a:p>
      </dsp:txBody>
      <dsp:txXfrm>
        <a:off x="517844" y="2388976"/>
        <a:ext cx="3409610" cy="2045766"/>
      </dsp:txXfrm>
    </dsp:sp>
    <dsp:sp modelId="{617D4D42-FA68-4EE0-A9B2-68C27D10421C}">
      <dsp:nvSpPr>
        <dsp:cNvPr id="0" name=""/>
        <dsp:cNvSpPr/>
      </dsp:nvSpPr>
      <dsp:spPr>
        <a:xfrm>
          <a:off x="4268416" y="2388976"/>
          <a:ext cx="3409610" cy="2045766"/>
        </a:xfrm>
        <a:prstGeom prst="rect">
          <a:avLst/>
        </a:prstGeom>
        <a:solidFill>
          <a:srgbClr val="58B6C0">
            <a:hueOff val="-1446200"/>
            <a:satOff val="-9924"/>
            <a:lumOff val="509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en-US" sz="1900" kern="1200">
              <a:solidFill>
                <a:sysClr val="window" lastClr="FFFFFF"/>
              </a:solidFill>
              <a:latin typeface="Calibri" panose="020F0502020204030204"/>
              <a:ea typeface="+mn-ea"/>
              <a:cs typeface="+mn-cs"/>
            </a:rPr>
            <a:t>Rail Rolling stock, set top boxes, working vessels/boats, rail signaling, bulk material handling and rail permanent way sectors are not applicable to departments and municipalities</a:t>
          </a:r>
        </a:p>
      </dsp:txBody>
      <dsp:txXfrm>
        <a:off x="4268416" y="2388976"/>
        <a:ext cx="3409610" cy="20457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BC7F027-379E-4D32-9199-1B8938F68AAE}" type="datetimeFigureOut">
              <a:rPr lang="en-GB" smtClean="0"/>
              <a:pPr/>
              <a:t>21/06/2021</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8.62816" units="1/cm"/>
          <inkml:channelProperty channel="Y" name="resolution" value="69.23077" units="1/cm"/>
          <inkml:channelProperty channel="T" name="resolution" value="1" units="1/dev"/>
        </inkml:channelProperties>
      </inkml:inkSource>
      <inkml:timestamp xml:id="ts0" timeString="2020-06-15T12:41:12.2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B7E7989-31F3-4EB9-8547-909D99F43AE5}" type="datetimeFigureOut">
              <a:rPr lang="en-ZA" smtClean="0"/>
              <a:pPr/>
              <a:t>2021/06/21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7</a:t>
            </a:fld>
            <a:endParaRPr lang="en-ZA"/>
          </a:p>
        </p:txBody>
      </p:sp>
    </p:spTree>
    <p:extLst>
      <p:ext uri="{BB962C8B-B14F-4D97-AF65-F5344CB8AC3E}">
        <p14:creationId xmlns:p14="http://schemas.microsoft.com/office/powerpoint/2010/main" xmlns="" val="117361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2897E-B052-44CE-92A6-D4B2AB10F3F6}" type="slidenum">
              <a:rPr lang="en-ZA" smtClean="0"/>
              <a:pPr/>
              <a:t>8</a:t>
            </a:fld>
            <a:endParaRPr lang="en-ZA"/>
          </a:p>
        </p:txBody>
      </p:sp>
    </p:spTree>
    <p:extLst>
      <p:ext uri="{BB962C8B-B14F-4D97-AF65-F5344CB8AC3E}">
        <p14:creationId xmlns:p14="http://schemas.microsoft.com/office/powerpoint/2010/main" xmlns="" val="77973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2897E-B052-44CE-92A6-D4B2AB10F3F6}" type="slidenum">
              <a:rPr lang="en-ZA" smtClean="0"/>
              <a:pPr/>
              <a:t>21</a:t>
            </a:fld>
            <a:endParaRPr lang="en-ZA"/>
          </a:p>
        </p:txBody>
      </p:sp>
    </p:spTree>
    <p:extLst>
      <p:ext uri="{BB962C8B-B14F-4D97-AF65-F5344CB8AC3E}">
        <p14:creationId xmlns:p14="http://schemas.microsoft.com/office/powerpoint/2010/main" xmlns="" val="2845752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AC187E-65C1-4334-BC90-4013DA4A1A2D}"/>
              </a:ext>
            </a:extLst>
          </p:cNvPr>
          <p:cNvSpPr>
            <a:spLocks noGrp="1"/>
          </p:cNvSpPr>
          <p:nvPr>
            <p:ph type="dt" sz="half" idx="10"/>
          </p:nvPr>
        </p:nvSpPr>
        <p:spPr/>
        <p:txBody>
          <a:bodyPr/>
          <a:lstStyle/>
          <a:p>
            <a:fld id="{82940657-7128-49DD-8E94-6266531A80C6}" type="datetimeFigureOut">
              <a:rPr lang="en-US" smtClean="0"/>
              <a:pPr/>
              <a:t>6/21/2021</a:t>
            </a:fld>
            <a:endParaRPr lang="en-US"/>
          </a:p>
        </p:txBody>
      </p:sp>
      <p:sp>
        <p:nvSpPr>
          <p:cNvPr id="3" name="Footer Placeholder 2">
            <a:extLst>
              <a:ext uri="{FF2B5EF4-FFF2-40B4-BE49-F238E27FC236}">
                <a16:creationId xmlns:a16="http://schemas.microsoft.com/office/drawing/2014/main" xmlns="" id="{A271105D-EC87-4E2C-8D71-451A8880A0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FA8A0FC-7CE8-4B90-A143-279574EC1ED2}"/>
              </a:ext>
            </a:extLst>
          </p:cNvPr>
          <p:cNvSpPr>
            <a:spLocks noGrp="1"/>
          </p:cNvSpPr>
          <p:nvPr>
            <p:ph type="sldNum" sz="quarter" idx="12"/>
          </p:nvPr>
        </p:nvSpPr>
        <p:spPr/>
        <p:txBody>
          <a:bodyPr/>
          <a:lstStyle/>
          <a:p>
            <a:fld id="{B88307C1-67AD-4875-BCA0-E95B60C848BD}" type="slidenum">
              <a:rPr lang="en-US" smtClean="0"/>
              <a:pPr/>
              <a:t>‹#›</a:t>
            </a:fld>
            <a:endParaRPr lang="en-US"/>
          </a:p>
        </p:txBody>
      </p:sp>
    </p:spTree>
    <p:extLst>
      <p:ext uri="{BB962C8B-B14F-4D97-AF65-F5344CB8AC3E}">
        <p14:creationId xmlns:p14="http://schemas.microsoft.com/office/powerpoint/2010/main" xmlns="" val="177717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vmlDrawing" Target="../drawings/vmlDrawing1.vml"/><Relationship Id="rId30" Type="http://schemas.openxmlformats.org/officeDocument/2006/relationships/tags" Target="../tags/tag4.xml"/><Relationship Id="rId35"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453" name="think-cell Slide" r:id="rId34" imgW="360" imgH="36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SCM Improvement</a:t>
            </a:r>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userDrawn="1"/>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 id="2147483700"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509120"/>
            <a:ext cx="8129486" cy="508552"/>
          </a:xfrm>
        </p:spPr>
        <p:txBody>
          <a:bodyPr/>
          <a:lstStyle/>
          <a:p>
            <a:r>
              <a:rPr lang="en-GB" dirty="0"/>
              <a:t>PRESENTATION TO SCOPA</a:t>
            </a:r>
          </a:p>
        </p:txBody>
      </p:sp>
      <p:sp>
        <p:nvSpPr>
          <p:cNvPr id="8" name="Text Placeholder 7"/>
          <p:cNvSpPr>
            <a:spLocks noGrp="1"/>
          </p:cNvSpPr>
          <p:nvPr>
            <p:ph type="body" sz="quarter" idx="11"/>
          </p:nvPr>
        </p:nvSpPr>
        <p:spPr>
          <a:xfrm>
            <a:off x="4572000" y="5404475"/>
            <a:ext cx="2088232" cy="551235"/>
          </a:xfrm>
        </p:spPr>
        <p:txBody>
          <a:bodyPr>
            <a:normAutofit/>
          </a:bodyPr>
          <a:lstStyle/>
          <a:p>
            <a:r>
              <a:rPr lang="en-GB" dirty="0">
                <a:latin typeface="+mn-lt"/>
              </a:rPr>
              <a:t>N. Ebrahim</a:t>
            </a:r>
          </a:p>
        </p:txBody>
      </p:sp>
      <p:sp>
        <p:nvSpPr>
          <p:cNvPr id="11" name="Title 10"/>
          <p:cNvSpPr>
            <a:spLocks noGrp="1"/>
          </p:cNvSpPr>
          <p:nvPr>
            <p:ph type="ctrTitle"/>
          </p:nvPr>
        </p:nvSpPr>
        <p:spPr/>
        <p:txBody>
          <a:bodyPr/>
          <a:lstStyle/>
          <a:p>
            <a:pPr algn="ctr"/>
            <a:r>
              <a:rPr lang="en-ZA" dirty="0"/>
              <a:t>LOCAL CONTENT AND PRODUCTION</a:t>
            </a:r>
          </a:p>
        </p:txBody>
      </p:sp>
      <p:sp>
        <p:nvSpPr>
          <p:cNvPr id="2" name="Date Placeholder 1"/>
          <p:cNvSpPr>
            <a:spLocks noGrp="1"/>
          </p:cNvSpPr>
          <p:nvPr>
            <p:ph type="dt" sz="half" idx="2"/>
          </p:nvPr>
        </p:nvSpPr>
        <p:spPr>
          <a:xfrm>
            <a:off x="7164288" y="5368065"/>
            <a:ext cx="1512168" cy="365125"/>
          </a:xfrm>
        </p:spPr>
        <p:txBody>
          <a:bodyPr/>
          <a:lstStyle/>
          <a:p>
            <a:r>
              <a:rPr lang="en-GB" dirty="0"/>
              <a:t>18 June 2021</a:t>
            </a:r>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4DFE3-0A36-4524-9FC7-6A04893FDBA9}"/>
              </a:ext>
            </a:extLst>
          </p:cNvPr>
          <p:cNvSpPr>
            <a:spLocks noGrp="1"/>
          </p:cNvSpPr>
          <p:nvPr>
            <p:ph type="title"/>
          </p:nvPr>
        </p:nvSpPr>
        <p:spPr/>
        <p:txBody>
          <a:bodyPr/>
          <a:lstStyle/>
          <a:p>
            <a:r>
              <a:rPr lang="en-US" dirty="0"/>
              <a:t>Applicable Designated Sectors</a:t>
            </a:r>
          </a:p>
        </p:txBody>
      </p:sp>
      <p:sp>
        <p:nvSpPr>
          <p:cNvPr id="3" name="Slide Number Placeholder 2">
            <a:extLst>
              <a:ext uri="{FF2B5EF4-FFF2-40B4-BE49-F238E27FC236}">
                <a16:creationId xmlns:a16="http://schemas.microsoft.com/office/drawing/2014/main" xmlns="" id="{964FB52E-6B4D-42B7-B4EB-50518E6183AA}"/>
              </a:ext>
            </a:extLst>
          </p:cNvPr>
          <p:cNvSpPr>
            <a:spLocks noGrp="1"/>
          </p:cNvSpPr>
          <p:nvPr>
            <p:ph type="sldNum" sz="quarter" idx="4"/>
          </p:nvPr>
        </p:nvSpPr>
        <p:spPr/>
        <p:txBody>
          <a:bodyPr/>
          <a:lstStyle/>
          <a:p>
            <a:fld id="{8406839F-D7A4-4E5D-B93D-768AD4D1DB36}" type="slidenum">
              <a:rPr lang="en-ZA" smtClean="0"/>
              <a:pPr/>
              <a:t>10</a:t>
            </a:fld>
            <a:endParaRPr lang="en-ZA" dirty="0"/>
          </a:p>
        </p:txBody>
      </p:sp>
      <p:sp>
        <p:nvSpPr>
          <p:cNvPr id="4" name="Footer Placeholder 3">
            <a:extLst>
              <a:ext uri="{FF2B5EF4-FFF2-40B4-BE49-F238E27FC236}">
                <a16:creationId xmlns:a16="http://schemas.microsoft.com/office/drawing/2014/main" xmlns="" id="{C3E69BCB-BBD5-4B76-AC3E-CC6FF0729F12}"/>
              </a:ext>
            </a:extLst>
          </p:cNvPr>
          <p:cNvSpPr>
            <a:spLocks noGrp="1"/>
          </p:cNvSpPr>
          <p:nvPr>
            <p:ph type="ftr" sz="quarter" idx="3"/>
          </p:nvPr>
        </p:nvSpPr>
        <p:spPr/>
        <p:txBody>
          <a:bodyPr/>
          <a:lstStyle/>
          <a:p>
            <a:r>
              <a:rPr lang="en-ZA" dirty="0"/>
              <a:t>SCOPA 21 May 2021</a:t>
            </a:r>
            <a:endParaRPr lang="en-GB" dirty="0"/>
          </a:p>
        </p:txBody>
      </p:sp>
      <p:graphicFrame>
        <p:nvGraphicFramePr>
          <p:cNvPr id="7" name="Text Placeholder 4">
            <a:extLst>
              <a:ext uri="{FF2B5EF4-FFF2-40B4-BE49-F238E27FC236}">
                <a16:creationId xmlns:a16="http://schemas.microsoft.com/office/drawing/2014/main" xmlns="" id="{E122AF16-F6B7-4790-84B9-179911EA0829}"/>
              </a:ext>
            </a:extLst>
          </p:cNvPr>
          <p:cNvGraphicFramePr/>
          <p:nvPr>
            <p:extLst>
              <p:ext uri="{D42A27DB-BD31-4B8C-83A1-F6EECF244321}">
                <p14:modId xmlns:p14="http://schemas.microsoft.com/office/powerpoint/2010/main" xmlns="" val="2959298856"/>
              </p:ext>
            </p:extLst>
          </p:nvPr>
        </p:nvGraphicFramePr>
        <p:xfrm>
          <a:off x="495941" y="1584297"/>
          <a:ext cx="8195871" cy="443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571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2A07B-B749-4072-9C22-195CE2DD5F07}"/>
              </a:ext>
            </a:extLst>
          </p:cNvPr>
          <p:cNvSpPr>
            <a:spLocks noGrp="1"/>
          </p:cNvSpPr>
          <p:nvPr>
            <p:ph type="title"/>
          </p:nvPr>
        </p:nvSpPr>
        <p:spPr/>
        <p:txBody>
          <a:bodyPr/>
          <a:lstStyle/>
          <a:p>
            <a:r>
              <a:rPr lang="en-US" dirty="0"/>
              <a:t>Implementation Challenges Experienced</a:t>
            </a:r>
          </a:p>
        </p:txBody>
      </p:sp>
      <p:sp>
        <p:nvSpPr>
          <p:cNvPr id="3" name="Slide Number Placeholder 2">
            <a:extLst>
              <a:ext uri="{FF2B5EF4-FFF2-40B4-BE49-F238E27FC236}">
                <a16:creationId xmlns:a16="http://schemas.microsoft.com/office/drawing/2014/main" xmlns="" id="{CC6AB021-B2D2-4C0C-B381-90E143BC451D}"/>
              </a:ext>
            </a:extLst>
          </p:cNvPr>
          <p:cNvSpPr>
            <a:spLocks noGrp="1"/>
          </p:cNvSpPr>
          <p:nvPr>
            <p:ph type="sldNum" sz="quarter" idx="4"/>
          </p:nvPr>
        </p:nvSpPr>
        <p:spPr/>
        <p:txBody>
          <a:bodyPr/>
          <a:lstStyle/>
          <a:p>
            <a:fld id="{8406839F-D7A4-4E5D-B93D-768AD4D1DB36}" type="slidenum">
              <a:rPr lang="en-ZA" smtClean="0"/>
              <a:pPr/>
              <a:t>11</a:t>
            </a:fld>
            <a:endParaRPr lang="en-ZA" dirty="0"/>
          </a:p>
        </p:txBody>
      </p:sp>
      <p:sp>
        <p:nvSpPr>
          <p:cNvPr id="4" name="Footer Placeholder 3">
            <a:extLst>
              <a:ext uri="{FF2B5EF4-FFF2-40B4-BE49-F238E27FC236}">
                <a16:creationId xmlns:a16="http://schemas.microsoft.com/office/drawing/2014/main" xmlns="" id="{0B84C9C1-A140-4B05-8A2F-2DD8E1D1F166}"/>
              </a:ext>
            </a:extLst>
          </p:cNvPr>
          <p:cNvSpPr>
            <a:spLocks noGrp="1"/>
          </p:cNvSpPr>
          <p:nvPr>
            <p:ph type="ftr" sz="quarter" idx="3"/>
          </p:nvPr>
        </p:nvSpPr>
        <p:spPr/>
        <p:txBody>
          <a:bodyPr/>
          <a:lstStyle/>
          <a:p>
            <a:r>
              <a:rPr lang="en-ZA"/>
              <a:t>SCM Improvement</a:t>
            </a:r>
            <a:endParaRPr lang="en-GB" dirty="0"/>
          </a:p>
        </p:txBody>
      </p:sp>
      <p:graphicFrame>
        <p:nvGraphicFramePr>
          <p:cNvPr id="7" name="Diagram 6">
            <a:extLst>
              <a:ext uri="{FF2B5EF4-FFF2-40B4-BE49-F238E27FC236}">
                <a16:creationId xmlns:a16="http://schemas.microsoft.com/office/drawing/2014/main" xmlns="" id="{E79BEBC0-6B7F-441D-9922-E2301748254C}"/>
              </a:ext>
            </a:extLst>
          </p:cNvPr>
          <p:cNvGraphicFramePr/>
          <p:nvPr>
            <p:extLst>
              <p:ext uri="{D42A27DB-BD31-4B8C-83A1-F6EECF244321}">
                <p14:modId xmlns:p14="http://schemas.microsoft.com/office/powerpoint/2010/main" xmlns="" val="1805787796"/>
              </p:ext>
            </p:extLst>
          </p:nvPr>
        </p:nvGraphicFramePr>
        <p:xfrm>
          <a:off x="827584" y="947302"/>
          <a:ext cx="7550496" cy="591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5669CBCA-D3D6-4EEF-A08C-E4E1455A658A}"/>
              </a:ext>
            </a:extLst>
          </p:cNvPr>
          <p:cNvSpPr/>
          <p:nvPr/>
        </p:nvSpPr>
        <p:spPr>
          <a:xfrm>
            <a:off x="0" y="1052736"/>
            <a:ext cx="2483768"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23865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149DB-E432-4DE4-99DA-0BC57F1E4C7A}"/>
              </a:ext>
            </a:extLst>
          </p:cNvPr>
          <p:cNvSpPr>
            <a:spLocks noGrp="1"/>
          </p:cNvSpPr>
          <p:nvPr>
            <p:ph type="title"/>
          </p:nvPr>
        </p:nvSpPr>
        <p:spPr/>
        <p:txBody>
          <a:bodyPr/>
          <a:lstStyle/>
          <a:p>
            <a:r>
              <a:rPr lang="en-US" dirty="0"/>
              <a:t>WCG Response to Challenges</a:t>
            </a:r>
          </a:p>
        </p:txBody>
      </p:sp>
      <p:sp>
        <p:nvSpPr>
          <p:cNvPr id="3" name="Slide Number Placeholder 2">
            <a:extLst>
              <a:ext uri="{FF2B5EF4-FFF2-40B4-BE49-F238E27FC236}">
                <a16:creationId xmlns:a16="http://schemas.microsoft.com/office/drawing/2014/main" xmlns="" id="{EBC83BE7-E340-4EE9-AA19-270DED439473}"/>
              </a:ext>
            </a:extLst>
          </p:cNvPr>
          <p:cNvSpPr>
            <a:spLocks noGrp="1"/>
          </p:cNvSpPr>
          <p:nvPr>
            <p:ph type="sldNum" sz="quarter" idx="4"/>
          </p:nvPr>
        </p:nvSpPr>
        <p:spPr/>
        <p:txBody>
          <a:bodyPr/>
          <a:lstStyle/>
          <a:p>
            <a:fld id="{8406839F-D7A4-4E5D-B93D-768AD4D1DB36}" type="slidenum">
              <a:rPr lang="en-ZA" smtClean="0"/>
              <a:pPr/>
              <a:t>12</a:t>
            </a:fld>
            <a:endParaRPr lang="en-ZA" dirty="0"/>
          </a:p>
        </p:txBody>
      </p:sp>
      <p:sp>
        <p:nvSpPr>
          <p:cNvPr id="4" name="Footer Placeholder 3">
            <a:extLst>
              <a:ext uri="{FF2B5EF4-FFF2-40B4-BE49-F238E27FC236}">
                <a16:creationId xmlns:a16="http://schemas.microsoft.com/office/drawing/2014/main" xmlns="" id="{13A51DB7-1834-42DC-9D46-2905729CF5B0}"/>
              </a:ext>
            </a:extLst>
          </p:cNvPr>
          <p:cNvSpPr>
            <a:spLocks noGrp="1"/>
          </p:cNvSpPr>
          <p:nvPr>
            <p:ph type="ftr" sz="quarter" idx="3"/>
          </p:nvPr>
        </p:nvSpPr>
        <p:spPr/>
        <p:txBody>
          <a:bodyPr/>
          <a:lstStyle/>
          <a:p>
            <a:r>
              <a:rPr lang="en-ZA" dirty="0"/>
              <a:t>SCOPA 21 May 2021</a:t>
            </a:r>
            <a:endParaRPr lang="en-GB" dirty="0"/>
          </a:p>
        </p:txBody>
      </p:sp>
      <p:sp>
        <p:nvSpPr>
          <p:cNvPr id="6" name="Text Placeholder 4">
            <a:extLst>
              <a:ext uri="{FF2B5EF4-FFF2-40B4-BE49-F238E27FC236}">
                <a16:creationId xmlns:a16="http://schemas.microsoft.com/office/drawing/2014/main" xmlns="" id="{BA233B77-FCBC-4D65-96A1-EB3854C41D54}"/>
              </a:ext>
            </a:extLst>
          </p:cNvPr>
          <p:cNvSpPr>
            <a:spLocks noGrp="1"/>
          </p:cNvSpPr>
          <p:nvPr>
            <p:ph type="body" sz="quarter" idx="10"/>
          </p:nvPr>
        </p:nvSpPr>
        <p:spPr>
          <a:xfrm>
            <a:off x="295275" y="980728"/>
            <a:ext cx="8597900" cy="5112097"/>
          </a:xfrm>
        </p:spPr>
        <p:txBody>
          <a:bodyPr vert="horz" lIns="91440" tIns="45720" rIns="91440" bIns="45720" rtlCol="0" anchor="ctr">
            <a:normAutofit/>
          </a:bodyPr>
          <a:lstStyle/>
          <a:p>
            <a:pPr marL="173831" lvl="2" indent="-228600" algn="just" defTabSz="914400">
              <a:spcBef>
                <a:spcPts val="0"/>
              </a:spcBef>
              <a:spcAft>
                <a:spcPts val="225"/>
              </a:spcAft>
              <a:buClr>
                <a:srgbClr val="002060"/>
              </a:buClr>
              <a:defRPr/>
            </a:pPr>
            <a:r>
              <a:rPr lang="en-US" sz="1400" dirty="0"/>
              <a:t>WCG Position Paper on Local Content Implementation produced and made available to NT as well as issues raised at various NT fora (i.e., SCM Forum, TCF, PAG forum and in formal written comments to the commentary phases iro PPPF regulations and to Instruction Notes)</a:t>
            </a:r>
          </a:p>
          <a:p>
            <a:pPr marL="173831" lvl="2" indent="-228600" algn="just" defTabSz="914400">
              <a:spcBef>
                <a:spcPts val="0"/>
              </a:spcBef>
              <a:spcAft>
                <a:spcPts val="225"/>
              </a:spcAft>
              <a:buClr>
                <a:srgbClr val="002060"/>
              </a:buClr>
              <a:defRPr/>
            </a:pPr>
            <a:r>
              <a:rPr lang="en-US" sz="1400" dirty="0"/>
              <a:t>Discussions and workshops with the dtic and SABS since implementation of local content requirements post 2012 as part of previous PPPFA regulation implementation</a:t>
            </a:r>
          </a:p>
          <a:p>
            <a:pPr marL="173831" lvl="2" indent="-228600" algn="just" defTabSz="914400">
              <a:spcBef>
                <a:spcPts val="0"/>
              </a:spcBef>
              <a:spcAft>
                <a:spcPts val="225"/>
              </a:spcAft>
              <a:buClr>
                <a:srgbClr val="002060"/>
              </a:buClr>
              <a:defRPr/>
            </a:pPr>
            <a:r>
              <a:rPr lang="en-US" sz="1400" dirty="0"/>
              <a:t>Training interventions, workshops which the Province facilitated and dtic and /NT </a:t>
            </a:r>
          </a:p>
          <a:p>
            <a:pPr marL="173831" lvl="2" indent="-228600" algn="just" defTabSz="914400">
              <a:spcBef>
                <a:spcPts val="0"/>
              </a:spcBef>
              <a:spcAft>
                <a:spcPts val="225"/>
              </a:spcAft>
              <a:buClr>
                <a:srgbClr val="002060"/>
              </a:buClr>
              <a:defRPr/>
            </a:pPr>
            <a:r>
              <a:rPr lang="en-US" sz="1400" dirty="0"/>
              <a:t>Support provided to departments and municipalities by PT on interpretation issues in audit process</a:t>
            </a:r>
          </a:p>
          <a:p>
            <a:pPr marL="173831" lvl="2" indent="-228600" algn="just" defTabSz="914400">
              <a:spcBef>
                <a:spcPts val="0"/>
              </a:spcBef>
              <a:spcAft>
                <a:spcPts val="225"/>
              </a:spcAft>
              <a:buClr>
                <a:srgbClr val="002060"/>
              </a:buClr>
              <a:defRPr/>
            </a:pPr>
            <a:r>
              <a:rPr lang="en-US" sz="1400" dirty="0"/>
              <a:t>PT deals with queries on local and provincial implementation challenges via the PT SCM helpdesk</a:t>
            </a:r>
          </a:p>
          <a:p>
            <a:pPr marL="173831" lvl="2" indent="-228600" algn="just" defTabSz="914400">
              <a:spcBef>
                <a:spcPts val="0"/>
              </a:spcBef>
              <a:spcAft>
                <a:spcPts val="225"/>
              </a:spcAft>
              <a:buClr>
                <a:srgbClr val="002060"/>
              </a:buClr>
              <a:defRPr/>
            </a:pPr>
            <a:r>
              <a:rPr lang="en-US" sz="1400" dirty="0"/>
              <a:t>Formal communication provided to the National Treasury DG -end August 2019 on policy and prescript challenges, conflicts and impracticalities or red tape on financial prescripts. Local content challenges also documented and flagged as an issue in this communication</a:t>
            </a:r>
          </a:p>
          <a:p>
            <a:pPr marL="173831" lvl="2" indent="-228600" algn="just" defTabSz="914400">
              <a:spcBef>
                <a:spcPts val="0"/>
              </a:spcBef>
              <a:spcAft>
                <a:spcPts val="225"/>
              </a:spcAft>
              <a:buClr>
                <a:srgbClr val="002060"/>
              </a:buClr>
              <a:defRPr/>
            </a:pPr>
            <a:r>
              <a:rPr lang="en-US" sz="1400" dirty="0"/>
              <a:t>Procuring entities include LC requirements for designated goods, suppliers follow deviation process as required</a:t>
            </a:r>
          </a:p>
          <a:p>
            <a:pPr marL="173831" lvl="2" indent="-228600" algn="just" defTabSz="914400">
              <a:spcBef>
                <a:spcPts val="0"/>
              </a:spcBef>
              <a:spcAft>
                <a:spcPts val="225"/>
              </a:spcAft>
              <a:buClr>
                <a:srgbClr val="002060"/>
              </a:buClr>
              <a:defRPr/>
            </a:pPr>
            <a:r>
              <a:rPr lang="en-US" sz="1400" dirty="0"/>
              <a:t>WCG procured from local suppliers in its procurement process although not necessarily designated  “Local content and Production”</a:t>
            </a:r>
          </a:p>
        </p:txBody>
      </p:sp>
      <p:sp>
        <p:nvSpPr>
          <p:cNvPr id="7" name="Rectangle 6">
            <a:extLst>
              <a:ext uri="{FF2B5EF4-FFF2-40B4-BE49-F238E27FC236}">
                <a16:creationId xmlns:a16="http://schemas.microsoft.com/office/drawing/2014/main" xmlns="" id="{45072289-7A3F-4B9A-9755-248D77E4C414}"/>
              </a:ext>
            </a:extLst>
          </p:cNvPr>
          <p:cNvSpPr/>
          <p:nvPr/>
        </p:nvSpPr>
        <p:spPr>
          <a:xfrm>
            <a:off x="4283968" y="5634156"/>
            <a:ext cx="3032302"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303019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2D091-4C14-4A1D-AD25-111CD8C1791F}"/>
              </a:ext>
            </a:extLst>
          </p:cNvPr>
          <p:cNvSpPr>
            <a:spLocks noGrp="1"/>
          </p:cNvSpPr>
          <p:nvPr>
            <p:ph type="title"/>
          </p:nvPr>
        </p:nvSpPr>
        <p:spPr/>
        <p:txBody>
          <a:bodyPr/>
          <a:lstStyle/>
          <a:p>
            <a:r>
              <a:rPr lang="en-US" dirty="0"/>
              <a:t>Universal Widespread challenges</a:t>
            </a:r>
          </a:p>
        </p:txBody>
      </p:sp>
      <p:sp>
        <p:nvSpPr>
          <p:cNvPr id="3" name="Slide Number Placeholder 2">
            <a:extLst>
              <a:ext uri="{FF2B5EF4-FFF2-40B4-BE49-F238E27FC236}">
                <a16:creationId xmlns:a16="http://schemas.microsoft.com/office/drawing/2014/main" xmlns="" id="{80FA1367-31D1-4D3F-8D0C-7B28568AF702}"/>
              </a:ext>
            </a:extLst>
          </p:cNvPr>
          <p:cNvSpPr>
            <a:spLocks noGrp="1"/>
          </p:cNvSpPr>
          <p:nvPr>
            <p:ph type="sldNum" sz="quarter" idx="4"/>
          </p:nvPr>
        </p:nvSpPr>
        <p:spPr/>
        <p:txBody>
          <a:bodyPr/>
          <a:lstStyle/>
          <a:p>
            <a:fld id="{8406839F-D7A4-4E5D-B93D-768AD4D1DB36}" type="slidenum">
              <a:rPr lang="en-ZA" smtClean="0"/>
              <a:pPr/>
              <a:t>13</a:t>
            </a:fld>
            <a:endParaRPr lang="en-ZA" dirty="0"/>
          </a:p>
        </p:txBody>
      </p:sp>
      <p:sp>
        <p:nvSpPr>
          <p:cNvPr id="4" name="Footer Placeholder 3">
            <a:extLst>
              <a:ext uri="{FF2B5EF4-FFF2-40B4-BE49-F238E27FC236}">
                <a16:creationId xmlns:a16="http://schemas.microsoft.com/office/drawing/2014/main" xmlns="" id="{2C910407-FCA9-4B00-8910-3187E6CF5B36}"/>
              </a:ext>
            </a:extLst>
          </p:cNvPr>
          <p:cNvSpPr>
            <a:spLocks noGrp="1"/>
          </p:cNvSpPr>
          <p:nvPr>
            <p:ph type="ftr" sz="quarter" idx="3"/>
          </p:nvPr>
        </p:nvSpPr>
        <p:spPr/>
        <p:txBody>
          <a:bodyPr/>
          <a:lstStyle/>
          <a:p>
            <a:r>
              <a:rPr lang="en-ZA"/>
              <a:t>SCM Improvement</a:t>
            </a:r>
            <a:endParaRPr lang="en-GB" dirty="0"/>
          </a:p>
        </p:txBody>
      </p:sp>
      <p:graphicFrame>
        <p:nvGraphicFramePr>
          <p:cNvPr id="7" name="Text Placeholder 4">
            <a:extLst>
              <a:ext uri="{FF2B5EF4-FFF2-40B4-BE49-F238E27FC236}">
                <a16:creationId xmlns:a16="http://schemas.microsoft.com/office/drawing/2014/main" xmlns="" id="{5E8857B1-80D9-4790-AB53-56A7CE1485DD}"/>
              </a:ext>
            </a:extLst>
          </p:cNvPr>
          <p:cNvGraphicFramePr/>
          <p:nvPr>
            <p:extLst>
              <p:ext uri="{D42A27DB-BD31-4B8C-83A1-F6EECF244321}">
                <p14:modId xmlns:p14="http://schemas.microsoft.com/office/powerpoint/2010/main" xmlns="" val="2168184428"/>
              </p:ext>
            </p:extLst>
          </p:nvPr>
        </p:nvGraphicFramePr>
        <p:xfrm>
          <a:off x="339026" y="1231106"/>
          <a:ext cx="8553454" cy="479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6541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FAE9EB-A6D4-490C-B066-FCC930780568}"/>
              </a:ext>
            </a:extLst>
          </p:cNvPr>
          <p:cNvSpPr>
            <a:spLocks noGrp="1"/>
          </p:cNvSpPr>
          <p:nvPr>
            <p:ph type="title"/>
          </p:nvPr>
        </p:nvSpPr>
        <p:spPr/>
        <p:txBody>
          <a:bodyPr/>
          <a:lstStyle/>
          <a:p>
            <a:r>
              <a:rPr lang="en-US" dirty="0"/>
              <a:t>Sector Specific Challenges</a:t>
            </a:r>
          </a:p>
        </p:txBody>
      </p:sp>
      <p:sp>
        <p:nvSpPr>
          <p:cNvPr id="3" name="Slide Number Placeholder 2">
            <a:extLst>
              <a:ext uri="{FF2B5EF4-FFF2-40B4-BE49-F238E27FC236}">
                <a16:creationId xmlns:a16="http://schemas.microsoft.com/office/drawing/2014/main" xmlns="" id="{63C25949-16AA-428B-BCF7-F5E8D60BE8EB}"/>
              </a:ext>
            </a:extLst>
          </p:cNvPr>
          <p:cNvSpPr>
            <a:spLocks noGrp="1"/>
          </p:cNvSpPr>
          <p:nvPr>
            <p:ph type="sldNum" sz="quarter" idx="4"/>
          </p:nvPr>
        </p:nvSpPr>
        <p:spPr/>
        <p:txBody>
          <a:bodyPr/>
          <a:lstStyle/>
          <a:p>
            <a:fld id="{8406839F-D7A4-4E5D-B93D-768AD4D1DB36}" type="slidenum">
              <a:rPr lang="en-ZA" smtClean="0"/>
              <a:pPr/>
              <a:t>14</a:t>
            </a:fld>
            <a:endParaRPr lang="en-ZA" dirty="0"/>
          </a:p>
        </p:txBody>
      </p:sp>
      <p:sp>
        <p:nvSpPr>
          <p:cNvPr id="4" name="Footer Placeholder 3">
            <a:extLst>
              <a:ext uri="{FF2B5EF4-FFF2-40B4-BE49-F238E27FC236}">
                <a16:creationId xmlns:a16="http://schemas.microsoft.com/office/drawing/2014/main" xmlns="" id="{CE6B4951-C8EC-4318-BF9E-3E70ACDC21AC}"/>
              </a:ext>
            </a:extLst>
          </p:cNvPr>
          <p:cNvSpPr>
            <a:spLocks noGrp="1"/>
          </p:cNvSpPr>
          <p:nvPr>
            <p:ph type="ftr" sz="quarter" idx="3"/>
          </p:nvPr>
        </p:nvSpPr>
        <p:spPr/>
        <p:txBody>
          <a:bodyPr/>
          <a:lstStyle/>
          <a:p>
            <a:r>
              <a:rPr lang="en-ZA"/>
              <a:t>SCM Improvement</a:t>
            </a:r>
            <a:endParaRPr lang="en-GB" dirty="0"/>
          </a:p>
        </p:txBody>
      </p:sp>
      <p:graphicFrame>
        <p:nvGraphicFramePr>
          <p:cNvPr id="6" name="Text Placeholder 4">
            <a:extLst>
              <a:ext uri="{FF2B5EF4-FFF2-40B4-BE49-F238E27FC236}">
                <a16:creationId xmlns:a16="http://schemas.microsoft.com/office/drawing/2014/main" xmlns="" id="{1B6260F7-9CF2-4E37-B26A-FA4BA6894BA8}"/>
              </a:ext>
            </a:extLst>
          </p:cNvPr>
          <p:cNvGraphicFramePr/>
          <p:nvPr>
            <p:extLst>
              <p:ext uri="{D42A27DB-BD31-4B8C-83A1-F6EECF244321}">
                <p14:modId xmlns:p14="http://schemas.microsoft.com/office/powerpoint/2010/main" xmlns="" val="2775254208"/>
              </p:ext>
            </p:extLst>
          </p:nvPr>
        </p:nvGraphicFramePr>
        <p:xfrm>
          <a:off x="474064" y="620688"/>
          <a:ext cx="8274400" cy="5847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952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ECE68-14C5-4135-ABD8-002D2FE0BAED}"/>
              </a:ext>
            </a:extLst>
          </p:cNvPr>
          <p:cNvSpPr>
            <a:spLocks noGrp="1"/>
          </p:cNvSpPr>
          <p:nvPr>
            <p:ph type="title"/>
          </p:nvPr>
        </p:nvSpPr>
        <p:spPr/>
        <p:txBody>
          <a:bodyPr/>
          <a:lstStyle/>
          <a:p>
            <a:r>
              <a:rPr lang="en-US" dirty="0"/>
              <a:t>Sector Specific Challenges</a:t>
            </a:r>
          </a:p>
        </p:txBody>
      </p:sp>
      <p:sp>
        <p:nvSpPr>
          <p:cNvPr id="3" name="Slide Number Placeholder 2">
            <a:extLst>
              <a:ext uri="{FF2B5EF4-FFF2-40B4-BE49-F238E27FC236}">
                <a16:creationId xmlns:a16="http://schemas.microsoft.com/office/drawing/2014/main" xmlns="" id="{1DA3F92A-8236-40DB-9C06-5A06FEEDE439}"/>
              </a:ext>
            </a:extLst>
          </p:cNvPr>
          <p:cNvSpPr>
            <a:spLocks noGrp="1"/>
          </p:cNvSpPr>
          <p:nvPr>
            <p:ph type="sldNum" sz="quarter" idx="4"/>
          </p:nvPr>
        </p:nvSpPr>
        <p:spPr/>
        <p:txBody>
          <a:bodyPr/>
          <a:lstStyle/>
          <a:p>
            <a:fld id="{8406839F-D7A4-4E5D-B93D-768AD4D1DB36}" type="slidenum">
              <a:rPr lang="en-ZA" smtClean="0"/>
              <a:pPr/>
              <a:t>15</a:t>
            </a:fld>
            <a:endParaRPr lang="en-ZA" dirty="0"/>
          </a:p>
        </p:txBody>
      </p:sp>
      <p:sp>
        <p:nvSpPr>
          <p:cNvPr id="4" name="Footer Placeholder 3">
            <a:extLst>
              <a:ext uri="{FF2B5EF4-FFF2-40B4-BE49-F238E27FC236}">
                <a16:creationId xmlns:a16="http://schemas.microsoft.com/office/drawing/2014/main" xmlns="" id="{6F9DD666-0D81-4C1D-8F07-D4C1BE4615FD}"/>
              </a:ext>
            </a:extLst>
          </p:cNvPr>
          <p:cNvSpPr>
            <a:spLocks noGrp="1"/>
          </p:cNvSpPr>
          <p:nvPr>
            <p:ph type="ftr" sz="quarter" idx="3"/>
          </p:nvPr>
        </p:nvSpPr>
        <p:spPr/>
        <p:txBody>
          <a:bodyPr/>
          <a:lstStyle/>
          <a:p>
            <a:r>
              <a:rPr lang="en-ZA"/>
              <a:t>SCM Improvement</a:t>
            </a:r>
            <a:endParaRPr lang="en-GB" dirty="0"/>
          </a:p>
        </p:txBody>
      </p:sp>
      <p:grpSp>
        <p:nvGrpSpPr>
          <p:cNvPr id="6" name="Group 5">
            <a:extLst>
              <a:ext uri="{FF2B5EF4-FFF2-40B4-BE49-F238E27FC236}">
                <a16:creationId xmlns:a16="http://schemas.microsoft.com/office/drawing/2014/main" xmlns="" id="{CE940276-B801-4779-A6D0-DB2A8A2FF713}"/>
              </a:ext>
            </a:extLst>
          </p:cNvPr>
          <p:cNvGrpSpPr/>
          <p:nvPr/>
        </p:nvGrpSpPr>
        <p:grpSpPr>
          <a:xfrm>
            <a:off x="499104" y="1371943"/>
            <a:ext cx="8189545" cy="4464496"/>
            <a:chOff x="3163" y="168664"/>
            <a:chExt cx="8189545" cy="3265542"/>
          </a:xfrm>
        </p:grpSpPr>
        <p:sp>
          <p:nvSpPr>
            <p:cNvPr id="7" name="Rectangle 6">
              <a:extLst>
                <a:ext uri="{FF2B5EF4-FFF2-40B4-BE49-F238E27FC236}">
                  <a16:creationId xmlns:a16="http://schemas.microsoft.com/office/drawing/2014/main" xmlns="" id="{280F82C4-4186-410E-BEDF-A9056F3C515E}"/>
                </a:ext>
              </a:extLst>
            </p:cNvPr>
            <p:cNvSpPr/>
            <p:nvPr/>
          </p:nvSpPr>
          <p:spPr>
            <a:xfrm>
              <a:off x="3163" y="168664"/>
              <a:ext cx="8189545" cy="3265542"/>
            </a:xfrm>
            <a:prstGeom prst="rect">
              <a:avLst/>
            </a:prstGeom>
            <a:solidFill>
              <a:srgbClr val="2683C6">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8" name="TextBox 7">
              <a:extLst>
                <a:ext uri="{FF2B5EF4-FFF2-40B4-BE49-F238E27FC236}">
                  <a16:creationId xmlns:a16="http://schemas.microsoft.com/office/drawing/2014/main" xmlns="" id="{5CEDE280-23F4-41AF-8D4B-C16E954EAF2A}"/>
                </a:ext>
              </a:extLst>
            </p:cNvPr>
            <p:cNvSpPr txBox="1"/>
            <p:nvPr/>
          </p:nvSpPr>
          <p:spPr>
            <a:xfrm>
              <a:off x="3163" y="168664"/>
              <a:ext cx="8189545" cy="3265542"/>
            </a:xfrm>
            <a:prstGeom prst="rect">
              <a:avLst/>
            </a:prstGeom>
            <a:noFill/>
            <a:ln>
              <a:noFill/>
            </a:ln>
            <a:effectLst/>
          </p:spPr>
          <p:txBody>
            <a:bodyPr spcFirstLastPara="0" vert="horz" wrap="square" lIns="80010" tIns="80010" rIns="80010" bIns="80010" numCol="1" spcCol="1270" anchor="t" anchorCtr="0">
              <a:noAutofit/>
            </a:bodyPr>
            <a:lstStyle/>
            <a:p>
              <a:pPr marL="0" marR="0" lvl="0" indent="0" algn="l" defTabSz="93345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Textile, Clothing, Leather and Footwear sector: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Material is not available in South Africa, in most cases imported material is used and suppliers must request for exemption as this sector has a 100% requirement</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Suppliers struggle with the completion of the forms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Difficult to determine locality of materials used if not the manufacturer of the goods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Manufacturers unwilling to provide information on materials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No items list: broad sector and the </a:t>
              </a:r>
              <a:r>
                <a:rPr kumimoji="0" lang="en-US" b="0" i="1" u="none" strike="noStrike" kern="1200" cap="none" spc="0" normalizeH="0" baseline="0" noProof="0" dirty="0">
                  <a:ln>
                    <a:noFill/>
                  </a:ln>
                  <a:solidFill>
                    <a:sysClr val="window" lastClr="FFFFFF"/>
                  </a:solidFill>
                  <a:effectLst/>
                  <a:uLnTx/>
                  <a:uFillTx/>
                  <a:latin typeface="Calibri" panose="020F0502020204030204"/>
                  <a:ea typeface="+mn-ea"/>
                  <a:cs typeface="+mn-cs"/>
                </a:rPr>
                <a:t>dtic</a:t>
              </a: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 adds to this sector when the need arises, constant consultation with </a:t>
              </a:r>
              <a:r>
                <a:rPr kumimoji="0" lang="en-US" b="0" i="1" u="none" strike="noStrike" kern="1200" cap="none" spc="0" normalizeH="0" baseline="0" noProof="0" dirty="0">
                  <a:ln>
                    <a:noFill/>
                  </a:ln>
                  <a:solidFill>
                    <a:sysClr val="window" lastClr="FFFFFF"/>
                  </a:solidFill>
                  <a:effectLst/>
                  <a:uLnTx/>
                  <a:uFillTx/>
                  <a:latin typeface="Calibri" panose="020F0502020204030204"/>
                  <a:ea typeface="+mn-ea"/>
                  <a:cs typeface="+mn-cs"/>
                </a:rPr>
                <a:t>dtic</a:t>
              </a: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 in terms of the applicability of this sector to goods to be procured</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Certain medical items (gauze, plasters, bedlinen, curtains, aprons) forms part of this sector, local content is the first consideration as per the</a:t>
              </a:r>
              <a:r>
                <a:rPr kumimoji="0" lang="en-US" b="0" i="1"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n-US" b="0" i="1" u="none" strike="noStrike" kern="1200" cap="none" spc="0" normalizeH="0" baseline="0" noProof="0" dirty="0" err="1">
                  <a:ln>
                    <a:noFill/>
                  </a:ln>
                  <a:solidFill>
                    <a:sysClr val="window" lastClr="FFFFFF"/>
                  </a:solidFill>
                  <a:effectLst/>
                  <a:uLnTx/>
                  <a:uFillTx/>
                  <a:latin typeface="Calibri" panose="020F0502020204030204"/>
                  <a:ea typeface="+mn-ea"/>
                  <a:cs typeface="+mn-cs"/>
                </a:rPr>
                <a:t>dtic’s</a:t>
              </a:r>
              <a:r>
                <a:rPr kumimoji="0" lang="en-US" b="0" i="1"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instruction however in terms of medical items other factors (SABS requirements) should be  considered first</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b="0" i="0" u="none" strike="noStrike" kern="1200" cap="none" spc="0" normalizeH="0" baseline="0" noProof="0" dirty="0">
                  <a:ln>
                    <a:noFill/>
                  </a:ln>
                  <a:solidFill>
                    <a:sysClr val="window" lastClr="FFFFFF"/>
                  </a:solidFill>
                  <a:effectLst/>
                  <a:uLnTx/>
                  <a:uFillTx/>
                  <a:latin typeface="Calibri" panose="020F0502020204030204"/>
                  <a:ea typeface="+mn-ea"/>
                  <a:cs typeface="+mn-cs"/>
                </a:rPr>
                <a:t>Suppliers/bidders are not always the manufacturers</a:t>
              </a:r>
            </a:p>
          </p:txBody>
        </p:sp>
      </p:grpSp>
    </p:spTree>
    <p:extLst>
      <p:ext uri="{BB962C8B-B14F-4D97-AF65-F5344CB8AC3E}">
        <p14:creationId xmlns:p14="http://schemas.microsoft.com/office/powerpoint/2010/main" xmlns="" val="275675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76F19-75BE-4B5E-AD8A-628799350B5A}"/>
              </a:ext>
            </a:extLst>
          </p:cNvPr>
          <p:cNvSpPr>
            <a:spLocks noGrp="1"/>
          </p:cNvSpPr>
          <p:nvPr>
            <p:ph type="title"/>
          </p:nvPr>
        </p:nvSpPr>
        <p:spPr/>
        <p:txBody>
          <a:bodyPr/>
          <a:lstStyle/>
          <a:p>
            <a:r>
              <a:rPr lang="en-US" dirty="0"/>
              <a:t>Initiatives</a:t>
            </a:r>
          </a:p>
        </p:txBody>
      </p:sp>
      <p:sp>
        <p:nvSpPr>
          <p:cNvPr id="3" name="Slide Number Placeholder 2">
            <a:extLst>
              <a:ext uri="{FF2B5EF4-FFF2-40B4-BE49-F238E27FC236}">
                <a16:creationId xmlns:a16="http://schemas.microsoft.com/office/drawing/2014/main" xmlns="" id="{E85BE1B0-8ABB-40D9-B6B6-D71269606B50}"/>
              </a:ext>
            </a:extLst>
          </p:cNvPr>
          <p:cNvSpPr>
            <a:spLocks noGrp="1"/>
          </p:cNvSpPr>
          <p:nvPr>
            <p:ph type="sldNum" sz="quarter" idx="4"/>
          </p:nvPr>
        </p:nvSpPr>
        <p:spPr/>
        <p:txBody>
          <a:bodyPr/>
          <a:lstStyle/>
          <a:p>
            <a:fld id="{8406839F-D7A4-4E5D-B93D-768AD4D1DB36}" type="slidenum">
              <a:rPr lang="en-ZA" smtClean="0"/>
              <a:pPr/>
              <a:t>16</a:t>
            </a:fld>
            <a:endParaRPr lang="en-ZA" dirty="0"/>
          </a:p>
        </p:txBody>
      </p:sp>
      <p:sp>
        <p:nvSpPr>
          <p:cNvPr id="6" name="Text Placeholder 5">
            <a:extLst>
              <a:ext uri="{FF2B5EF4-FFF2-40B4-BE49-F238E27FC236}">
                <a16:creationId xmlns:a16="http://schemas.microsoft.com/office/drawing/2014/main" xmlns="" id="{A7D9C092-AEB8-4737-9928-0C7410446C8D}"/>
              </a:ext>
            </a:extLst>
          </p:cNvPr>
          <p:cNvSpPr txBox="1">
            <a:spLocks/>
          </p:cNvSpPr>
          <p:nvPr/>
        </p:nvSpPr>
        <p:spPr>
          <a:xfrm>
            <a:off x="273397" y="977380"/>
            <a:ext cx="8597205" cy="5040560"/>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Training session with municipalities</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Inputs to the on amendments to Instruction No. 05 of 2020/21 (IN5). NT issued amendments to (IN5): Emergency Procurement in Response to the COVID-19 i.e., stipulated minimum threshold percentage for local production and content for the Textiles, Clothing, Leather and Footwear sector-16 July 2012)</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Engagements with NT and District Municipalities, CFOs - Matrix of SCM Challenges giving a synopsis of SCM interpretation challenges faced by departments and municipalities</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Letter to NT on Local production and content issues</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Submitted comments to the Review of NT’s prescripts for local production and content</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Summit (Local Content) PT formed part of the panel. Local content concerns raised. NT attended and the </a:t>
            </a:r>
            <a:r>
              <a:rPr kumimoji="0" lang="en-US" sz="16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dtic</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Roadshows in municipal areas to establish concerns and issues by municipalities and suppliers: DEDAT, SABS, dtic, PT presented</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Sought legal opinion from legal services regarding local content threshold</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Workshop arranged by PT: Departments and suppliers (training material provided to departments and suppliers)</a:t>
            </a:r>
          </a:p>
          <a:p>
            <a:pPr marL="214313"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Steel IN concerns and challenges raised with dtic and NT (no feedback received).</a:t>
            </a:r>
          </a:p>
        </p:txBody>
      </p:sp>
    </p:spTree>
    <p:extLst>
      <p:ext uri="{BB962C8B-B14F-4D97-AF65-F5344CB8AC3E}">
        <p14:creationId xmlns:p14="http://schemas.microsoft.com/office/powerpoint/2010/main" xmlns="" val="407844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57F2389-35C0-4833-81B1-6F750816E6C8}"/>
              </a:ext>
            </a:extLst>
          </p:cNvPr>
          <p:cNvSpPr>
            <a:spLocks noGrp="1"/>
          </p:cNvSpPr>
          <p:nvPr>
            <p:ph type="body" sz="quarter" idx="12"/>
          </p:nvPr>
        </p:nvSpPr>
        <p:spPr/>
        <p:txBody>
          <a:bodyPr/>
          <a:lstStyle/>
          <a:p>
            <a:r>
              <a:rPr lang="en-US" dirty="0"/>
              <a:t>Covid-19 specific</a:t>
            </a:r>
          </a:p>
        </p:txBody>
      </p:sp>
    </p:spTree>
    <p:extLst>
      <p:ext uri="{BB962C8B-B14F-4D97-AF65-F5344CB8AC3E}">
        <p14:creationId xmlns:p14="http://schemas.microsoft.com/office/powerpoint/2010/main" xmlns="" val="836370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770130"/>
          </a:xfrm>
        </p:spPr>
        <p:txBody>
          <a:bodyPr/>
          <a:lstStyle/>
          <a:p>
            <a:r>
              <a:rPr lang="en-ZA" sz="1600" dirty="0"/>
              <a:t>CHALLENGES I.R.O.  NT INSTRUCTION 5 AND CIRCULAR 102 </a:t>
            </a:r>
            <a:br>
              <a:rPr lang="en-ZA" sz="1600" dirty="0"/>
            </a:br>
            <a:r>
              <a:rPr lang="en-ZA" sz="1600" b="0" dirty="0"/>
              <a:t>100% local content and production required for PPE items</a:t>
            </a:r>
          </a:p>
        </p:txBody>
      </p:sp>
      <p:sp>
        <p:nvSpPr>
          <p:cNvPr id="3" name="Slide Number Placeholder 2"/>
          <p:cNvSpPr>
            <a:spLocks noGrp="1"/>
          </p:cNvSpPr>
          <p:nvPr>
            <p:ph type="sldNum" sz="quarter" idx="4"/>
          </p:nvPr>
        </p:nvSpPr>
        <p:spPr/>
        <p:txBody>
          <a:bodyPr/>
          <a:lstStyle/>
          <a:p>
            <a:fld id="{8406839F-D7A4-4E5D-B93D-768AD4D1DB36}" type="slidenum">
              <a:rPr lang="en-ZA" smtClean="0"/>
              <a:pPr/>
              <a:t>18</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5" name="Text Placeholder 4"/>
          <p:cNvSpPr>
            <a:spLocks noGrp="1"/>
          </p:cNvSpPr>
          <p:nvPr>
            <p:ph type="body" sz="quarter" idx="10"/>
          </p:nvPr>
        </p:nvSpPr>
        <p:spPr>
          <a:xfrm>
            <a:off x="295275" y="1196752"/>
            <a:ext cx="4060701" cy="5184576"/>
          </a:xfrm>
        </p:spPr>
        <p:txBody>
          <a:bodyPr>
            <a:normAutofit fontScale="85000" lnSpcReduction="20000"/>
          </a:bodyPr>
          <a:lstStyle/>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The reference to procuring institutions may approach “any supplier” is qualified by “ provided that” or “on condition that..” they meet the stipulated minimum threshold...” This has the impact of bringing in compulsory requirements for local content and manufacture for disaster and/ emergency procurement, which in any event is a requirement if the goods have been designated.</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Emergency protocols issued after lockdown  did not specify compulsory local content compliance for PPE. The 2 previous Instructions / Circulars were retracted with the impact the procuring institutions were required to follow different prescripts every time that these were issued by NT making different procedures applicable with a lack of consistency in application and requirements</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Cumbersome compliance procedure are required in the norm and to do this with a disaster is irrational and impractical.</a:t>
            </a:r>
          </a:p>
          <a:p>
            <a:endParaRPr lang="en-ZA" dirty="0"/>
          </a:p>
        </p:txBody>
      </p:sp>
      <p:sp>
        <p:nvSpPr>
          <p:cNvPr id="6" name="Text Placeholder 5"/>
          <p:cNvSpPr>
            <a:spLocks noGrp="1"/>
          </p:cNvSpPr>
          <p:nvPr>
            <p:ph type="body" sz="quarter" idx="11"/>
          </p:nvPr>
        </p:nvSpPr>
        <p:spPr>
          <a:xfrm>
            <a:off x="4831779" y="1052736"/>
            <a:ext cx="4060701" cy="5544616"/>
          </a:xfrm>
        </p:spPr>
        <p:txBody>
          <a:bodyPr>
            <a:normAutofit fontScale="70000" lnSpcReduction="20000"/>
          </a:bodyPr>
          <a:lstStyle/>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Supply and demand issues  of the local market.</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RT contracts e.g. for gloves specify an imported content requirement and in current circumstances these require a 100% local content compliance threshold </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Exemption process with dtic has not been amended and no confirmation on a 24 hour return time and potential disruptions this may cause.</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Companies listed  NT preferred list- it is not known whether these are third party agents or whether/not they purchase from other companies that are importing the products</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No indication by NT on whether /not the market has been tested and whether the suppliers can provide the service and comply with the LC requirements</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Provincial initiatives to stimulate the local economy not taken cognisance of.</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Outstanding orders on PPE items that were purchased from the preferred lists</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False declarations of bidders as the verification is required </a:t>
            </a:r>
            <a:r>
              <a:rPr lang="en-ZA" b="0" i="1" dirty="0">
                <a:solidFill>
                  <a:srgbClr val="002060"/>
                </a:solidFill>
                <a:cs typeface="Calibri" panose="020F0502020204030204" pitchFamily="34" charset="0"/>
              </a:rPr>
              <a:t>ex post facto </a:t>
            </a:r>
            <a:r>
              <a:rPr lang="en-ZA" b="0" dirty="0">
                <a:solidFill>
                  <a:srgbClr val="002060"/>
                </a:solidFill>
                <a:cs typeface="Calibri" panose="020F0502020204030204" pitchFamily="34" charset="0"/>
              </a:rPr>
              <a:t>an award</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Challenges in vetting and verification process under COVID-19 conditions</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Inability of market to respond to the need</a:t>
            </a:r>
          </a:p>
          <a:p>
            <a:pPr marL="231775" lvl="2" indent="-231775" algn="just">
              <a:lnSpc>
                <a:spcPct val="150000"/>
              </a:lnSpc>
              <a:spcBef>
                <a:spcPts val="0"/>
              </a:spcBef>
              <a:spcAft>
                <a:spcPts val="300"/>
              </a:spcAft>
              <a:buClr>
                <a:srgbClr val="002060"/>
              </a:buClr>
              <a:buBlip>
                <a:blip r:embed="rId2"/>
              </a:buBlip>
              <a:defRPr/>
            </a:pPr>
            <a:r>
              <a:rPr lang="en-ZA" b="0" dirty="0">
                <a:solidFill>
                  <a:srgbClr val="002060"/>
                </a:solidFill>
                <a:cs typeface="Calibri" panose="020F0502020204030204" pitchFamily="34" charset="0"/>
              </a:rPr>
              <a:t>Proudly South African verification or certification is not a prescribed LC verification mechanism</a:t>
            </a:r>
          </a:p>
          <a:p>
            <a:endParaRPr lang="en-ZA" dirty="0"/>
          </a:p>
        </p:txBody>
      </p:sp>
      <p:sp>
        <p:nvSpPr>
          <p:cNvPr id="8" name="Rectangle 7">
            <a:extLst>
              <a:ext uri="{FF2B5EF4-FFF2-40B4-BE49-F238E27FC236}">
                <a16:creationId xmlns:a16="http://schemas.microsoft.com/office/drawing/2014/main" xmlns="" id="{A16C6916-C90F-45FA-8F84-A0EB334EB1B9}"/>
              </a:ext>
            </a:extLst>
          </p:cNvPr>
          <p:cNvSpPr/>
          <p:nvPr/>
        </p:nvSpPr>
        <p:spPr>
          <a:xfrm>
            <a:off x="6105794" y="233512"/>
            <a:ext cx="3032302"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68234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727744"/>
          </a:xfrm>
        </p:spPr>
        <p:txBody>
          <a:bodyPr/>
          <a:lstStyle/>
          <a:p>
            <a:r>
              <a:rPr lang="en-ZA" dirty="0"/>
              <a:t>Local Government Specific Challenges</a:t>
            </a:r>
          </a:p>
        </p:txBody>
      </p:sp>
      <p:sp>
        <p:nvSpPr>
          <p:cNvPr id="3" name="Slide Number Placeholder 2"/>
          <p:cNvSpPr>
            <a:spLocks noGrp="1"/>
          </p:cNvSpPr>
          <p:nvPr>
            <p:ph type="sldNum" sz="quarter" idx="4"/>
          </p:nvPr>
        </p:nvSpPr>
        <p:spPr/>
        <p:txBody>
          <a:bodyPr/>
          <a:lstStyle/>
          <a:p>
            <a:fld id="{8406839F-D7A4-4E5D-B93D-768AD4D1DB36}" type="slidenum">
              <a:rPr lang="en-ZA" smtClean="0"/>
              <a:pPr/>
              <a:t>19</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5" name="Text Placeholder 4"/>
          <p:cNvSpPr>
            <a:spLocks noGrp="1"/>
          </p:cNvSpPr>
          <p:nvPr>
            <p:ph type="body" sz="quarter" idx="10"/>
          </p:nvPr>
        </p:nvSpPr>
        <p:spPr>
          <a:xfrm>
            <a:off x="295275" y="1124744"/>
            <a:ext cx="8597205" cy="5256584"/>
          </a:xfrm>
        </p:spPr>
        <p:txBody>
          <a:bodyPr>
            <a:normAutofit fontScale="77500" lnSpcReduction="20000"/>
          </a:bodyPr>
          <a:lstStyle/>
          <a:p>
            <a:pPr marL="231775" lvl="2" indent="-231775" algn="just">
              <a:lnSpc>
                <a:spcPct val="150000"/>
              </a:lnSpc>
              <a:spcBef>
                <a:spcPts val="0"/>
              </a:spcBef>
              <a:spcAft>
                <a:spcPts val="300"/>
              </a:spcAft>
              <a:buClr>
                <a:srgbClr val="002060"/>
              </a:buClr>
              <a:buBlip>
                <a:blip r:embed="rId2"/>
              </a:buBlip>
              <a:defRPr/>
            </a:pPr>
            <a:r>
              <a:rPr lang="en-ZA" sz="1500" b="0" dirty="0">
                <a:solidFill>
                  <a:srgbClr val="002060"/>
                </a:solidFill>
                <a:latin typeface="+mn-lt"/>
                <a:cs typeface="Calibri" panose="020F0502020204030204" pitchFamily="34" charset="0"/>
              </a:rPr>
              <a:t>The local content was a huge issue with audit interpretation challenges, coupled with a wide range of irregular expenditure.</a:t>
            </a:r>
          </a:p>
          <a:p>
            <a:pPr marL="231775" lvl="2" indent="-231775" algn="just">
              <a:lnSpc>
                <a:spcPct val="150000"/>
              </a:lnSpc>
              <a:spcBef>
                <a:spcPts val="0"/>
              </a:spcBef>
              <a:spcAft>
                <a:spcPts val="300"/>
              </a:spcAft>
              <a:buClr>
                <a:srgbClr val="002060"/>
              </a:buClr>
              <a:buBlip>
                <a:blip r:embed="rId2"/>
              </a:buBlip>
              <a:defRPr/>
            </a:pPr>
            <a:r>
              <a:rPr lang="en-ZA" sz="1500" b="0" dirty="0">
                <a:solidFill>
                  <a:srgbClr val="002060"/>
                </a:solidFill>
                <a:latin typeface="+mn-lt"/>
                <a:cs typeface="Calibri" panose="020F0502020204030204" pitchFamily="34" charset="0"/>
              </a:rPr>
              <a:t>Suppliers are finding it very difficult to adhere to the requirements and municipalities are complaining that it negatively impact operations and ultimately service delivery.</a:t>
            </a:r>
          </a:p>
          <a:p>
            <a:pPr marL="231775" lvl="2" indent="-231775" algn="just">
              <a:lnSpc>
                <a:spcPct val="150000"/>
              </a:lnSpc>
              <a:spcBef>
                <a:spcPts val="0"/>
              </a:spcBef>
              <a:spcAft>
                <a:spcPts val="300"/>
              </a:spcAft>
              <a:buClr>
                <a:srgbClr val="002060"/>
              </a:buClr>
              <a:buBlip>
                <a:blip r:embed="rId2"/>
              </a:buBlip>
              <a:defRPr/>
            </a:pPr>
            <a:r>
              <a:rPr lang="en-ZA" sz="1500" b="0" dirty="0">
                <a:solidFill>
                  <a:srgbClr val="002060"/>
                </a:solidFill>
                <a:latin typeface="+mn-lt"/>
                <a:cs typeface="Calibri" panose="020F0502020204030204" pitchFamily="34" charset="0"/>
              </a:rPr>
              <a:t>The City of Cape Town had to cancelled quite a significant number of bids because of non-compliance to local content. </a:t>
            </a:r>
          </a:p>
          <a:p>
            <a:pPr algn="just">
              <a:lnSpc>
                <a:spcPct val="120000"/>
              </a:lnSpc>
            </a:pPr>
            <a:endParaRPr lang="en-US" sz="1500" dirty="0">
              <a:solidFill>
                <a:schemeClr val="tx2">
                  <a:lumMod val="75000"/>
                </a:schemeClr>
              </a:solidFill>
              <a:latin typeface="+mn-lt"/>
              <a:cs typeface="Arial" panose="020B0604020202020204" pitchFamily="34" charset="0"/>
            </a:endParaRPr>
          </a:p>
          <a:p>
            <a:pPr algn="just">
              <a:lnSpc>
                <a:spcPct val="120000"/>
              </a:lnSpc>
            </a:pPr>
            <a:r>
              <a:rPr lang="en-US" sz="1500" dirty="0">
                <a:solidFill>
                  <a:schemeClr val="tx2">
                    <a:lumMod val="75000"/>
                  </a:schemeClr>
                </a:solidFill>
                <a:latin typeface="+mn-lt"/>
                <a:cs typeface="Arial" panose="020B0604020202020204" pitchFamily="34" charset="0"/>
              </a:rPr>
              <a:t>Examples:</a:t>
            </a:r>
          </a:p>
          <a:p>
            <a:pPr algn="just">
              <a:lnSpc>
                <a:spcPct val="120000"/>
              </a:lnSpc>
            </a:pPr>
            <a:r>
              <a:rPr lang="en-US" sz="1500" dirty="0">
                <a:solidFill>
                  <a:schemeClr val="tx2">
                    <a:lumMod val="75000"/>
                  </a:schemeClr>
                </a:solidFill>
                <a:latin typeface="+mn-lt"/>
                <a:cs typeface="Arial" panose="020B0604020202020204" pitchFamily="34" charset="0"/>
              </a:rPr>
              <a:t>Tender 123Q/2017/18  - Sludge processing – Value R107m – No responsive bids due to LC on 4 valves to the value of R100 000.</a:t>
            </a:r>
          </a:p>
          <a:p>
            <a:pPr algn="just">
              <a:lnSpc>
                <a:spcPct val="120000"/>
              </a:lnSpc>
            </a:pPr>
            <a:r>
              <a:rPr lang="en-US" sz="1500" dirty="0">
                <a:solidFill>
                  <a:schemeClr val="tx2">
                    <a:lumMod val="75000"/>
                  </a:schemeClr>
                </a:solidFill>
                <a:latin typeface="+mn-lt"/>
                <a:cs typeface="Arial" panose="020B0604020202020204" pitchFamily="34" charset="0"/>
              </a:rPr>
              <a:t>Tender 367Q/2015/16 – Du Noon Library – Compliance with LC cost an additional R4m due to fire reticulation valves to the value of approx. R85k.  Only 1 responsive bid.  (R37m to R41m).</a:t>
            </a:r>
            <a:endParaRPr lang="en-ZA" sz="1500" dirty="0">
              <a:solidFill>
                <a:schemeClr val="tx2">
                  <a:lumMod val="75000"/>
                </a:schemeClr>
              </a:solidFill>
              <a:latin typeface="+mn-lt"/>
              <a:cs typeface="Arial" panose="020B0604020202020204" pitchFamily="34" charset="0"/>
            </a:endParaRPr>
          </a:p>
          <a:p>
            <a:pPr marL="285750" lvl="0" indent="-285750" algn="just">
              <a:lnSpc>
                <a:spcPct val="120000"/>
              </a:lnSpc>
              <a:buFont typeface="Arial" panose="020B0604020202020204" pitchFamily="34" charset="0"/>
              <a:buChar char="•"/>
            </a:pPr>
            <a:endParaRPr lang="en-ZA" sz="1500" b="0" dirty="0">
              <a:solidFill>
                <a:schemeClr val="tx2">
                  <a:lumMod val="75000"/>
                </a:schemeClr>
              </a:solidFill>
              <a:latin typeface="+mn-lt"/>
              <a:cs typeface="Calibri" panose="020F0502020204030204" pitchFamily="34" charset="0"/>
            </a:endParaRPr>
          </a:p>
          <a:p>
            <a:pPr marL="231775" lvl="2" indent="-231775" algn="just">
              <a:lnSpc>
                <a:spcPct val="150000"/>
              </a:lnSpc>
              <a:spcBef>
                <a:spcPts val="0"/>
              </a:spcBef>
              <a:spcAft>
                <a:spcPts val="300"/>
              </a:spcAft>
              <a:buClr>
                <a:srgbClr val="002060"/>
              </a:buClr>
              <a:buBlip>
                <a:blip r:embed="rId2"/>
              </a:buBlip>
              <a:defRPr/>
            </a:pPr>
            <a:r>
              <a:rPr lang="en-ZA" sz="1500" b="0" dirty="0">
                <a:solidFill>
                  <a:srgbClr val="002060"/>
                </a:solidFill>
                <a:latin typeface="+mn-lt"/>
                <a:cs typeface="Calibri" panose="020F0502020204030204" pitchFamily="34" charset="0"/>
              </a:rPr>
              <a:t>This had a detrimental impact on service delivery. In a special session held on the </a:t>
            </a:r>
            <a:r>
              <a:rPr lang="en-ZA" sz="1500" dirty="0">
                <a:solidFill>
                  <a:srgbClr val="002060"/>
                </a:solidFill>
                <a:latin typeface="+mn-lt"/>
                <a:cs typeface="Calibri" panose="020F0502020204030204" pitchFamily="34" charset="0"/>
              </a:rPr>
              <a:t>05 Feb 2020 with the National Treasury</a:t>
            </a:r>
            <a:r>
              <a:rPr lang="en-ZA" sz="1500" b="0" dirty="0">
                <a:solidFill>
                  <a:srgbClr val="002060"/>
                </a:solidFill>
                <a:latin typeface="+mn-lt"/>
                <a:cs typeface="Calibri" panose="020F0502020204030204" pitchFamily="34" charset="0"/>
              </a:rPr>
              <a:t>, the COCT unpacked the unintended consequences of the non-compliance to local content.</a:t>
            </a:r>
          </a:p>
          <a:p>
            <a:pPr marL="231775" lvl="2" indent="-231775" algn="just">
              <a:lnSpc>
                <a:spcPct val="150000"/>
              </a:lnSpc>
              <a:spcBef>
                <a:spcPts val="0"/>
              </a:spcBef>
              <a:spcAft>
                <a:spcPts val="300"/>
              </a:spcAft>
              <a:buClr>
                <a:srgbClr val="002060"/>
              </a:buClr>
              <a:buBlip>
                <a:blip r:embed="rId2"/>
              </a:buBlip>
              <a:defRPr/>
            </a:pPr>
            <a:r>
              <a:rPr lang="en-ZA" sz="1500" b="0" dirty="0">
                <a:solidFill>
                  <a:srgbClr val="002060"/>
                </a:solidFill>
                <a:latin typeface="+mn-lt"/>
                <a:cs typeface="Calibri" panose="020F0502020204030204" pitchFamily="34" charset="0"/>
              </a:rPr>
              <a:t>Through the Western Cape LED/SCM Indaba’s a lot of local development projects have been spearheaded by municipalities. </a:t>
            </a:r>
          </a:p>
          <a:p>
            <a:pPr marL="231775" lvl="2" indent="-231775" algn="just">
              <a:lnSpc>
                <a:spcPct val="150000"/>
              </a:lnSpc>
              <a:spcBef>
                <a:spcPts val="0"/>
              </a:spcBef>
              <a:spcAft>
                <a:spcPts val="300"/>
              </a:spcAft>
              <a:buClr>
                <a:srgbClr val="002060"/>
              </a:buClr>
              <a:buBlip>
                <a:blip r:embed="rId2"/>
              </a:buBlip>
              <a:defRPr/>
            </a:pPr>
            <a:r>
              <a:rPr lang="en-ZA" sz="1500" b="0" dirty="0">
                <a:solidFill>
                  <a:srgbClr val="002060"/>
                </a:solidFill>
                <a:latin typeface="+mn-lt"/>
                <a:cs typeface="Calibri" panose="020F0502020204030204" pitchFamily="34" charset="0"/>
              </a:rPr>
              <a:t>The Drakenstein Municipality has a specific Contractor Development Programme that was designed to empower the local contractors.   The Garden Route District has also identified through its JDA Structure, a range of projects to kick-start the local economy and empower suppliers. </a:t>
            </a:r>
          </a:p>
          <a:p>
            <a:r>
              <a:rPr lang="en-ZA" sz="1500" b="0" dirty="0">
                <a:solidFill>
                  <a:srgbClr val="002060"/>
                </a:solidFill>
                <a:latin typeface="Calibri" panose="020F0502020204030204" pitchFamily="34" charset="0"/>
                <a:cs typeface="Calibri" panose="020F0502020204030204" pitchFamily="34" charset="0"/>
              </a:rPr>
              <a:t> </a:t>
            </a:r>
          </a:p>
          <a:p>
            <a:endParaRPr lang="en-ZA" dirty="0"/>
          </a:p>
        </p:txBody>
      </p:sp>
      <p:sp>
        <p:nvSpPr>
          <p:cNvPr id="6" name="Rectangle 5">
            <a:extLst>
              <a:ext uri="{FF2B5EF4-FFF2-40B4-BE49-F238E27FC236}">
                <a16:creationId xmlns:a16="http://schemas.microsoft.com/office/drawing/2014/main" xmlns="" id="{BFE4C521-37C0-4534-9071-BD1A99BE9BB6}"/>
              </a:ext>
            </a:extLst>
          </p:cNvPr>
          <p:cNvSpPr/>
          <p:nvPr/>
        </p:nvSpPr>
        <p:spPr>
          <a:xfrm>
            <a:off x="3419872" y="6010973"/>
            <a:ext cx="3032302"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373776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LEGISLATIVE FRAMEWORK</a:t>
            </a:r>
          </a:p>
        </p:txBody>
      </p:sp>
      <p:sp>
        <p:nvSpPr>
          <p:cNvPr id="4" name="Slide Number Placeholder 3"/>
          <p:cNvSpPr>
            <a:spLocks noGrp="1"/>
          </p:cNvSpPr>
          <p:nvPr>
            <p:ph type="sldNum" sz="quarter" idx="4"/>
          </p:nvPr>
        </p:nvSpPr>
        <p:spPr/>
        <p:txBody>
          <a:bodyPr/>
          <a:lstStyle/>
          <a:p>
            <a:fld id="{8406839F-D7A4-4E5D-B93D-768AD4D1DB36}" type="slidenum">
              <a:rPr lang="en-ZA" smtClean="0"/>
              <a:pPr/>
              <a:t>2</a:t>
            </a:fld>
            <a:endParaRPr lang="en-ZA" dirty="0"/>
          </a:p>
        </p:txBody>
      </p:sp>
      <p:sp>
        <p:nvSpPr>
          <p:cNvPr id="7" name="Rounded Rectangle 6"/>
          <p:cNvSpPr/>
          <p:nvPr/>
        </p:nvSpPr>
        <p:spPr>
          <a:xfrm>
            <a:off x="3923928" y="974404"/>
            <a:ext cx="2478243" cy="110121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CONSTITUTION</a:t>
            </a:r>
          </a:p>
          <a:p>
            <a:pPr algn="ctr"/>
            <a:r>
              <a:rPr lang="en-US" sz="1200" b="1" dirty="0">
                <a:solidFill>
                  <a:schemeClr val="bg1"/>
                </a:solidFill>
                <a:latin typeface="Calibri" panose="020F0502020204030204" pitchFamily="34" charset="0"/>
                <a:cs typeface="Calibri" panose="020F0502020204030204" pitchFamily="34" charset="0"/>
              </a:rPr>
              <a:t>Chapter 13: Financial Matters</a:t>
            </a:r>
          </a:p>
          <a:p>
            <a:pPr algn="ctr"/>
            <a:r>
              <a:rPr lang="en-US" sz="1200" b="1" dirty="0">
                <a:solidFill>
                  <a:schemeClr val="bg1"/>
                </a:solidFill>
                <a:latin typeface="Calibri" panose="020F0502020204030204" pitchFamily="34" charset="0"/>
                <a:cs typeface="Calibri" panose="020F0502020204030204" pitchFamily="34" charset="0"/>
              </a:rPr>
              <a:t>(Section 216 )</a:t>
            </a:r>
          </a:p>
          <a:p>
            <a:pPr algn="ctr"/>
            <a:endParaRPr lang="en-US" sz="1600" b="1"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3987716" y="2145347"/>
            <a:ext cx="2484976" cy="307777"/>
          </a:xfrm>
          <a:prstGeom prst="rect">
            <a:avLst/>
          </a:prstGeom>
          <a:solidFill>
            <a:srgbClr val="00329B"/>
          </a:solidFill>
        </p:spPr>
        <p:txBody>
          <a:bodyPr wrap="none" rtlCol="0">
            <a:spAutoFit/>
          </a:bodyPr>
          <a:lstStyle/>
          <a:p>
            <a:r>
              <a:rPr lang="en-US" sz="1400" b="1" dirty="0">
                <a:solidFill>
                  <a:schemeClr val="bg1"/>
                </a:solidFill>
              </a:rPr>
              <a:t>Section 217 (Procurement)</a:t>
            </a:r>
          </a:p>
        </p:txBody>
      </p:sp>
      <p:sp>
        <p:nvSpPr>
          <p:cNvPr id="9" name="Oval 8"/>
          <p:cNvSpPr/>
          <p:nvPr/>
        </p:nvSpPr>
        <p:spPr>
          <a:xfrm>
            <a:off x="1197707" y="2009135"/>
            <a:ext cx="2664296" cy="1437621"/>
          </a:xfrm>
          <a:prstGeom prst="ellipse">
            <a:avLst/>
          </a:prstGeom>
          <a:solidFill>
            <a:srgbClr val="337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Section 217 (1)</a:t>
            </a:r>
          </a:p>
          <a:p>
            <a:pPr algn="ctr"/>
            <a:r>
              <a:rPr lang="en-US" sz="1200" b="1" dirty="0">
                <a:solidFill>
                  <a:schemeClr val="bg1"/>
                </a:solidFill>
                <a:latin typeface="Calibri" panose="020F0502020204030204" pitchFamily="34" charset="0"/>
                <a:cs typeface="Calibri" panose="020F0502020204030204" pitchFamily="34" charset="0"/>
              </a:rPr>
              <a:t>Procurement generally in terms of the 5 pillars (fair, equitable, transparent, competitive &amp; cost-effective</a:t>
            </a:r>
          </a:p>
        </p:txBody>
      </p:sp>
      <p:sp>
        <p:nvSpPr>
          <p:cNvPr id="10" name="Text Placeholder 9"/>
          <p:cNvSpPr>
            <a:spLocks noGrp="1"/>
          </p:cNvSpPr>
          <p:nvPr>
            <p:ph type="body" sz="quarter" idx="13"/>
          </p:nvPr>
        </p:nvSpPr>
        <p:spPr>
          <a:xfrm>
            <a:off x="5853932" y="2145347"/>
            <a:ext cx="3255552" cy="3009570"/>
          </a:xfrm>
          <a:prstGeom prst="ellipse">
            <a:avLst/>
          </a:prstGeom>
          <a:solidFill>
            <a:srgbClr val="337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US" sz="1200" i="0" u="sng" dirty="0">
                <a:solidFill>
                  <a:srgbClr val="FFFF00"/>
                </a:solidFill>
                <a:latin typeface="Calibri" panose="020F0502020204030204" pitchFamily="34" charset="0"/>
                <a:cs typeface="Calibri" panose="020F0502020204030204" pitchFamily="34" charset="0"/>
              </a:rPr>
              <a:t>Section 217 (2): </a:t>
            </a:r>
            <a:r>
              <a:rPr lang="en-US" sz="1200" i="0" dirty="0">
                <a:solidFill>
                  <a:srgbClr val="FFFF00"/>
                </a:solidFill>
                <a:latin typeface="Calibri" panose="020F0502020204030204" pitchFamily="34" charset="0"/>
                <a:cs typeface="Calibri" panose="020F0502020204030204" pitchFamily="34" charset="0"/>
              </a:rPr>
              <a:t>an organ of state may implement a procurement policy providing for categories of preference in contracts and for protection and advancement of persons… disadvantaged by unfair discrimination</a:t>
            </a:r>
          </a:p>
          <a:p>
            <a:pPr marL="228600" indent="-228600">
              <a:buAutoNum type="arabicPeriod"/>
            </a:pPr>
            <a:r>
              <a:rPr lang="en-US" sz="1200" i="0" dirty="0">
                <a:solidFill>
                  <a:srgbClr val="FFFF00"/>
                </a:solidFill>
                <a:latin typeface="Calibri" panose="020F0502020204030204" pitchFamily="34" charset="0"/>
                <a:cs typeface="Calibri" panose="020F0502020204030204" pitchFamily="34" charset="0"/>
              </a:rPr>
              <a:t>Section 217(3) National legislation must prescribe a framework for the above policy </a:t>
            </a:r>
          </a:p>
        </p:txBody>
      </p:sp>
      <p:sp>
        <p:nvSpPr>
          <p:cNvPr id="11" name="Rounded Rectangle 10"/>
          <p:cNvSpPr/>
          <p:nvPr/>
        </p:nvSpPr>
        <p:spPr>
          <a:xfrm>
            <a:off x="2844632" y="3573312"/>
            <a:ext cx="2076192" cy="675678"/>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PREFERENTIAL PROCUREMENT POLICY FRAMEWORK ACT No. 5 of 2000</a:t>
            </a:r>
          </a:p>
        </p:txBody>
      </p:sp>
      <p:sp>
        <p:nvSpPr>
          <p:cNvPr id="15" name="Oval 14"/>
          <p:cNvSpPr/>
          <p:nvPr/>
        </p:nvSpPr>
        <p:spPr>
          <a:xfrm>
            <a:off x="3250606" y="4442334"/>
            <a:ext cx="2457365" cy="2083010"/>
          </a:xfrm>
          <a:prstGeom prst="ellipse">
            <a:avLst/>
          </a:prstGeom>
          <a:solidFill>
            <a:srgbClr val="73AFB6"/>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a:solidFill>
                  <a:schemeClr val="tx1"/>
                </a:solidFill>
                <a:latin typeface="Century Gothic" panose="020B0502020202020204" pitchFamily="34" charset="0"/>
              </a:rPr>
              <a:t>Purpose:</a:t>
            </a:r>
          </a:p>
          <a:p>
            <a:pPr algn="ctr"/>
            <a:r>
              <a:rPr lang="en-ZA" sz="1000" b="1" dirty="0">
                <a:solidFill>
                  <a:schemeClr val="tx1"/>
                </a:solidFill>
                <a:latin typeface="Century Gothic" panose="020B0502020202020204" pitchFamily="34" charset="0"/>
              </a:rPr>
              <a:t>To provide a uniform  legal instrument through which government would set aside 30% of appropriate categories of state procurement for purchasing from SMMEs, cooperatives, townships and rural enterprises.</a:t>
            </a:r>
          </a:p>
          <a:p>
            <a:pPr algn="ctr"/>
            <a:endParaRPr lang="en-ZA" sz="1000" b="1" dirty="0">
              <a:solidFill>
                <a:schemeClr val="tx1"/>
              </a:solidFill>
              <a:latin typeface="Century Gothic" panose="020B0502020202020204" pitchFamily="34" charset="0"/>
            </a:endParaRPr>
          </a:p>
        </p:txBody>
      </p:sp>
      <p:sp>
        <p:nvSpPr>
          <p:cNvPr id="16" name="Text Box 2064"/>
          <p:cNvSpPr txBox="1">
            <a:spLocks noChangeArrowheads="1"/>
          </p:cNvSpPr>
          <p:nvPr/>
        </p:nvSpPr>
        <p:spPr bwMode="auto">
          <a:xfrm>
            <a:off x="984892" y="5252544"/>
            <a:ext cx="2265714" cy="270839"/>
          </a:xfrm>
          <a:prstGeom prst="rect">
            <a:avLst/>
          </a:prstGeom>
          <a:solidFill>
            <a:srgbClr val="73AFB6"/>
          </a:solidFill>
          <a:ln w="9525">
            <a:solidFill>
              <a:srgbClr val="000000"/>
            </a:solidFill>
            <a:miter lim="800000"/>
            <a:headEnd/>
            <a:tailEnd/>
          </a:ln>
        </p:spPr>
        <p:txBody>
          <a:bodyPr wrap="square" lIns="85341" tIns="42670" rIns="85341" bIns="42670">
            <a:spAutoFit/>
          </a:bodyPr>
          <a:lstStyle>
            <a:lvl1pPr marL="0" indent="0" algn="l" defTabSz="854075" rtl="0" eaLnBrk="0" latinLnBrk="0" hangingPunct="0">
              <a:spcBef>
                <a:spcPct val="20000"/>
              </a:spcBef>
              <a:buFont typeface="Arial"/>
              <a:buNone/>
              <a:defRPr sz="1800" kern="1200">
                <a:solidFill>
                  <a:schemeClr val="tx1"/>
                </a:solidFill>
                <a:latin typeface="Arial" charset="0"/>
                <a:ea typeface="+mn-ea"/>
                <a:cs typeface="Arial" charset="0"/>
              </a:defRPr>
            </a:lvl1pPr>
            <a:lvl2pPr marL="742950" indent="-285750" algn="l" defTabSz="854075" rtl="0" eaLnBrk="0" latinLnBrk="0" hangingPunct="0">
              <a:spcBef>
                <a:spcPct val="20000"/>
              </a:spcBef>
              <a:buFont typeface="Arial" pitchFamily="34" charset="0"/>
              <a:buChar char="•"/>
              <a:defRPr sz="1400" kern="1200">
                <a:solidFill>
                  <a:schemeClr val="tx1"/>
                </a:solidFill>
                <a:latin typeface="Arial" charset="0"/>
                <a:ea typeface="+mn-ea"/>
                <a:cs typeface="Arial" charset="0"/>
              </a:defRPr>
            </a:lvl2pPr>
            <a:lvl3pPr marL="1143000" indent="-228600" algn="l" defTabSz="854075" rtl="0" eaLnBrk="0" latinLnBrk="0" hangingPunct="0">
              <a:spcBef>
                <a:spcPct val="20000"/>
              </a:spcBef>
              <a:buFont typeface="Arial"/>
              <a:buNone/>
              <a:defRPr sz="2400" kern="1200">
                <a:solidFill>
                  <a:schemeClr val="tx1"/>
                </a:solidFill>
                <a:latin typeface="Arial" charset="0"/>
                <a:ea typeface="+mn-ea"/>
                <a:cs typeface="Arial" charset="0"/>
              </a:defRPr>
            </a:lvl3pPr>
            <a:lvl4pPr marL="16002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4pPr>
            <a:lvl5pPr marL="2057400" indent="-228600" algn="l" defTabSz="854075" rtl="0" eaLnBrk="0" latinLnBrk="0" hangingPunct="0">
              <a:spcBef>
                <a:spcPct val="20000"/>
              </a:spcBef>
              <a:buFont typeface="Arial"/>
              <a:buNone/>
              <a:defRPr sz="2000" kern="1200">
                <a:solidFill>
                  <a:schemeClr val="tx1"/>
                </a:solidFill>
                <a:latin typeface="Arial" charset="0"/>
                <a:ea typeface="+mn-ea"/>
                <a:cs typeface="Arial" charset="0"/>
              </a:defRPr>
            </a:lvl5pPr>
            <a:lvl6pPr marL="25146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6pPr>
            <a:lvl7pPr marL="29718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7pPr>
            <a:lvl8pPr marL="34290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8pPr>
            <a:lvl9pPr marL="3886200" indent="-228600" algn="ctr" defTabSz="854075" rtl="0" eaLnBrk="0" fontAlgn="base" latinLnBrk="0" hangingPunct="0">
              <a:spcBef>
                <a:spcPct val="0"/>
              </a:spcBef>
              <a:spcAft>
                <a:spcPct val="0"/>
              </a:spcAft>
              <a:buFont typeface="Arial"/>
              <a:buNone/>
              <a:defRPr sz="2000" kern="1200">
                <a:solidFill>
                  <a:schemeClr val="tx1"/>
                </a:solidFill>
                <a:latin typeface="Arial" charset="0"/>
                <a:ea typeface="+mn-ea"/>
                <a:cs typeface="Arial" charset="0"/>
              </a:defRPr>
            </a:lvl9pPr>
          </a:lstStyle>
          <a:p>
            <a:pPr algn="ctr" eaLnBrk="1" hangingPunct="1"/>
            <a:r>
              <a:rPr lang="en-ZA" altLang="en-US" sz="1200" b="1" dirty="0">
                <a:latin typeface="Calibri" panose="020F0502020204030204" pitchFamily="34" charset="0"/>
                <a:cs typeface="Calibri" panose="020F0502020204030204" pitchFamily="34" charset="0"/>
              </a:rPr>
              <a:t>PPPFA Regulations 2017 (new)</a:t>
            </a:r>
            <a:endParaRPr lang="en-GB" altLang="en-US" sz="1200" b="1" dirty="0">
              <a:latin typeface="Calibri" panose="020F0502020204030204" pitchFamily="34" charset="0"/>
              <a:cs typeface="Calibri" panose="020F0502020204030204" pitchFamily="34" charset="0"/>
            </a:endParaRPr>
          </a:p>
        </p:txBody>
      </p:sp>
      <p:sp>
        <p:nvSpPr>
          <p:cNvPr id="6" name="Hexagon 5"/>
          <p:cNvSpPr/>
          <p:nvPr/>
        </p:nvSpPr>
        <p:spPr>
          <a:xfrm>
            <a:off x="134087" y="1052736"/>
            <a:ext cx="1701610" cy="1195998"/>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PFMA </a:t>
            </a:r>
          </a:p>
          <a:p>
            <a:pPr algn="ctr"/>
            <a:r>
              <a:rPr lang="en-US" sz="1400" b="1" dirty="0">
                <a:solidFill>
                  <a:schemeClr val="bg1"/>
                </a:solidFill>
                <a:latin typeface="Calibri" panose="020F0502020204030204" pitchFamily="34" charset="0"/>
                <a:cs typeface="Calibri" panose="020F0502020204030204" pitchFamily="34" charset="0"/>
              </a:rPr>
              <a:t>and  </a:t>
            </a:r>
          </a:p>
          <a:p>
            <a:pPr algn="ctr"/>
            <a:r>
              <a:rPr lang="en-US" sz="1400" b="1" dirty="0">
                <a:solidFill>
                  <a:schemeClr val="bg1"/>
                </a:solidFill>
                <a:latin typeface="Calibri" panose="020F0502020204030204" pitchFamily="34" charset="0"/>
                <a:cs typeface="Calibri" panose="020F0502020204030204" pitchFamily="34" charset="0"/>
              </a:rPr>
              <a:t>MFMA </a:t>
            </a:r>
          </a:p>
          <a:p>
            <a:pPr algn="ctr"/>
            <a:endParaRPr lang="en-US" sz="1400" b="1" dirty="0">
              <a:solidFill>
                <a:schemeClr val="bg1"/>
              </a:solidFill>
              <a:latin typeface="Calibri" panose="020F0502020204030204" pitchFamily="34" charset="0"/>
              <a:cs typeface="Calibri" panose="020F0502020204030204" pitchFamily="34" charset="0"/>
            </a:endParaRPr>
          </a:p>
        </p:txBody>
      </p:sp>
      <p:cxnSp>
        <p:nvCxnSpPr>
          <p:cNvPr id="22" name="Straight Arrow Connector 21"/>
          <p:cNvCxnSpPr/>
          <p:nvPr/>
        </p:nvCxnSpPr>
        <p:spPr>
          <a:xfrm>
            <a:off x="4932529" y="2475282"/>
            <a:ext cx="935615" cy="583009"/>
          </a:xfrm>
          <a:prstGeom prst="straightConnector1">
            <a:avLst/>
          </a:prstGeom>
          <a:ln w="381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932529" y="4063292"/>
            <a:ext cx="1359837" cy="23477"/>
          </a:xfrm>
          <a:prstGeom prst="straightConnector1">
            <a:avLst/>
          </a:prstGeom>
          <a:ln w="381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8" idx="1"/>
          </p:cNvCxnSpPr>
          <p:nvPr/>
        </p:nvCxnSpPr>
        <p:spPr>
          <a:xfrm flipH="1" flipV="1">
            <a:off x="3637007" y="2299235"/>
            <a:ext cx="350709" cy="1"/>
          </a:xfrm>
          <a:prstGeom prst="straightConnector1">
            <a:avLst/>
          </a:prstGeom>
          <a:ln w="381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9" name="Hexagon 38"/>
          <p:cNvSpPr/>
          <p:nvPr/>
        </p:nvSpPr>
        <p:spPr>
          <a:xfrm>
            <a:off x="0" y="3207157"/>
            <a:ext cx="1701610" cy="1195998"/>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National Treasury Regulations to PFMA &amp; MFMA</a:t>
            </a:r>
          </a:p>
          <a:p>
            <a:pPr algn="ctr"/>
            <a:endParaRPr lang="en-US" sz="1400" b="1" dirty="0">
              <a:solidFill>
                <a:schemeClr val="bg1"/>
              </a:solidFill>
              <a:latin typeface="Calibri" panose="020F0502020204030204" pitchFamily="34" charset="0"/>
              <a:cs typeface="Calibri" panose="020F0502020204030204" pitchFamily="34" charset="0"/>
            </a:endParaRPr>
          </a:p>
        </p:txBody>
      </p:sp>
      <p:cxnSp>
        <p:nvCxnSpPr>
          <p:cNvPr id="41" name="Straight Arrow Connector 40"/>
          <p:cNvCxnSpPr>
            <a:stCxn id="7" idx="1"/>
          </p:cNvCxnSpPr>
          <p:nvPr/>
        </p:nvCxnSpPr>
        <p:spPr>
          <a:xfrm flipH="1" flipV="1">
            <a:off x="1805020" y="1489298"/>
            <a:ext cx="2118908" cy="357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071167" y="4293096"/>
            <a:ext cx="1060673" cy="90094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850805" y="2273984"/>
            <a:ext cx="35492" cy="93317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6B57E923-2C79-465E-A84A-52649C6966FD}"/>
              </a:ext>
            </a:extLst>
          </p:cNvPr>
          <p:cNvSpPr/>
          <p:nvPr/>
        </p:nvSpPr>
        <p:spPr>
          <a:xfrm>
            <a:off x="6374282" y="5661248"/>
            <a:ext cx="2457365"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30718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695DF-E7B6-42C3-A86A-469AA77C2427}"/>
              </a:ext>
            </a:extLst>
          </p:cNvPr>
          <p:cNvSpPr>
            <a:spLocks noGrp="1"/>
          </p:cNvSpPr>
          <p:nvPr>
            <p:ph type="title"/>
          </p:nvPr>
        </p:nvSpPr>
        <p:spPr/>
        <p:txBody>
          <a:bodyPr/>
          <a:lstStyle/>
          <a:p>
            <a:r>
              <a:rPr lang="en-US" dirty="0"/>
              <a:t>Key Initiatives and mainstreaming- </a:t>
            </a:r>
          </a:p>
        </p:txBody>
      </p:sp>
      <p:sp>
        <p:nvSpPr>
          <p:cNvPr id="3" name="Slide Number Placeholder 2">
            <a:extLst>
              <a:ext uri="{FF2B5EF4-FFF2-40B4-BE49-F238E27FC236}">
                <a16:creationId xmlns:a16="http://schemas.microsoft.com/office/drawing/2014/main" xmlns="" id="{5D8D21C0-ECED-4689-A03B-08538F9E427C}"/>
              </a:ext>
            </a:extLst>
          </p:cNvPr>
          <p:cNvSpPr>
            <a:spLocks noGrp="1"/>
          </p:cNvSpPr>
          <p:nvPr>
            <p:ph type="sldNum" sz="quarter" idx="4"/>
          </p:nvPr>
        </p:nvSpPr>
        <p:spPr/>
        <p:txBody>
          <a:bodyPr/>
          <a:lstStyle/>
          <a:p>
            <a:fld id="{8406839F-D7A4-4E5D-B93D-768AD4D1DB36}" type="slidenum">
              <a:rPr lang="en-ZA" smtClean="0"/>
              <a:pPr/>
              <a:t>20</a:t>
            </a:fld>
            <a:endParaRPr lang="en-ZA" dirty="0"/>
          </a:p>
        </p:txBody>
      </p:sp>
      <p:sp>
        <p:nvSpPr>
          <p:cNvPr id="4" name="Footer Placeholder 3">
            <a:extLst>
              <a:ext uri="{FF2B5EF4-FFF2-40B4-BE49-F238E27FC236}">
                <a16:creationId xmlns:a16="http://schemas.microsoft.com/office/drawing/2014/main" xmlns="" id="{47C24CDE-D2F0-4843-8503-60596C883E41}"/>
              </a:ext>
            </a:extLst>
          </p:cNvPr>
          <p:cNvSpPr>
            <a:spLocks noGrp="1"/>
          </p:cNvSpPr>
          <p:nvPr>
            <p:ph type="ftr" sz="quarter" idx="3"/>
          </p:nvPr>
        </p:nvSpPr>
        <p:spPr/>
        <p:txBody>
          <a:bodyPr/>
          <a:lstStyle/>
          <a:p>
            <a:r>
              <a:rPr lang="en-ZA"/>
              <a:t>SCM Improvement</a:t>
            </a:r>
            <a:endParaRPr lang="en-GB" dirty="0"/>
          </a:p>
        </p:txBody>
      </p:sp>
      <p:graphicFrame>
        <p:nvGraphicFramePr>
          <p:cNvPr id="7" name="Text Placeholder 4">
            <a:extLst>
              <a:ext uri="{FF2B5EF4-FFF2-40B4-BE49-F238E27FC236}">
                <a16:creationId xmlns:a16="http://schemas.microsoft.com/office/drawing/2014/main" xmlns="" id="{5A03CCA5-8F40-426F-AE77-2674F7097010}"/>
              </a:ext>
            </a:extLst>
          </p:cNvPr>
          <p:cNvGraphicFramePr/>
          <p:nvPr>
            <p:extLst>
              <p:ext uri="{D42A27DB-BD31-4B8C-83A1-F6EECF244321}">
                <p14:modId xmlns:p14="http://schemas.microsoft.com/office/powerpoint/2010/main" xmlns="" val="3468850742"/>
              </p:ext>
            </p:extLst>
          </p:nvPr>
        </p:nvGraphicFramePr>
        <p:xfrm>
          <a:off x="295275" y="1124744"/>
          <a:ext cx="8597205"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0051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001489"/>
                </a:solidFill>
              </a:rPr>
              <a:t>Integrated Strategy to Unlock Value </a:t>
            </a:r>
          </a:p>
        </p:txBody>
      </p:sp>
      <p:sp>
        <p:nvSpPr>
          <p:cNvPr id="3" name="Slide Number Placeholder 2"/>
          <p:cNvSpPr>
            <a:spLocks noGrp="1"/>
          </p:cNvSpPr>
          <p:nvPr>
            <p:ph type="sldNum" sz="quarter" idx="4"/>
          </p:nvPr>
        </p:nvSpPr>
        <p:spPr/>
        <p:txBody>
          <a:bodyPr/>
          <a:lstStyle/>
          <a:p>
            <a:pPr defTabSz="342900"/>
            <a:fld id="{8406839F-D7A4-4E5D-B93D-768AD4D1DB36}" type="slidenum">
              <a:rPr lang="en-ZA">
                <a:solidFill>
                  <a:srgbClr val="003399"/>
                </a:solidFill>
              </a:rPr>
              <a:pPr defTabSz="342900"/>
              <a:t>21</a:t>
            </a:fld>
            <a:endParaRPr lang="en-ZA" dirty="0">
              <a:solidFill>
                <a:srgbClr val="003399"/>
              </a:solidFill>
            </a:endParaRPr>
          </a:p>
        </p:txBody>
      </p:sp>
      <p:sp>
        <p:nvSpPr>
          <p:cNvPr id="4" name="Footer Placeholder 3"/>
          <p:cNvSpPr>
            <a:spLocks noGrp="1"/>
          </p:cNvSpPr>
          <p:nvPr>
            <p:ph type="ftr" sz="quarter" idx="3"/>
          </p:nvPr>
        </p:nvSpPr>
        <p:spPr/>
        <p:txBody>
          <a:bodyPr/>
          <a:lstStyle/>
          <a:p>
            <a:pPr defTabSz="342900"/>
            <a:r>
              <a:rPr lang="en-US" dirty="0">
                <a:solidFill>
                  <a:srgbClr val="998F86"/>
                </a:solidFill>
                <a:latin typeface="Century Gothic"/>
              </a:rPr>
              <a:t>SCM Strat Planning 2021-22</a:t>
            </a:r>
            <a:endParaRPr lang="en-GB" dirty="0">
              <a:solidFill>
                <a:srgbClr val="998F86"/>
              </a:solidFill>
              <a:latin typeface="Century Gothic"/>
            </a:endParaRPr>
          </a:p>
        </p:txBody>
      </p:sp>
      <p:pic>
        <p:nvPicPr>
          <p:cNvPr id="26628" name="Picture 4" descr="http://slide-pl.crystalgraphics.com.s3.amazonaws.com/powerpoint-slide-swot-analysis-diagram-opportunities-man-ladder-green-ssp23-6-p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794"/>
          <a:stretch/>
        </p:blipFill>
        <p:spPr bwMode="auto">
          <a:xfrm>
            <a:off x="6068873" y="1073398"/>
            <a:ext cx="2437927" cy="4536863"/>
          </a:xfrm>
          <a:prstGeom prst="flowChartInputOutpu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9551" y="3614826"/>
            <a:ext cx="3888431"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342900"/>
            <a:r>
              <a:rPr lang="en-ZA" sz="1100" b="1" dirty="0">
                <a:solidFill>
                  <a:srgbClr val="00329B"/>
                </a:solidFill>
                <a:latin typeface="Calibri" panose="020F0502020204030204" pitchFamily="34" charset="0"/>
                <a:cs typeface="Calibri" panose="020F0502020204030204" pitchFamily="34" charset="0"/>
              </a:rPr>
              <a:t>Strategic Sourcing and Transversal Contracting</a:t>
            </a:r>
          </a:p>
          <a:p>
            <a:pPr marL="128585" indent="-128585"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Use opportunity for alternative strategic sourcing initiative - commodity and project focused initiatives that leverages on economies of scale (transversal contracting) and value chain </a:t>
            </a:r>
          </a:p>
          <a:p>
            <a:pPr marL="128585" indent="-128585"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SMME and job creation focus as opportunities </a:t>
            </a:r>
          </a:p>
        </p:txBody>
      </p:sp>
      <p:sp>
        <p:nvSpPr>
          <p:cNvPr id="7" name="TextBox 6"/>
          <p:cNvSpPr txBox="1"/>
          <p:nvPr/>
        </p:nvSpPr>
        <p:spPr>
          <a:xfrm>
            <a:off x="539551" y="2723319"/>
            <a:ext cx="3888432"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342900"/>
            <a:r>
              <a:rPr lang="en-ZA" sz="1100" b="1" dirty="0">
                <a:solidFill>
                  <a:srgbClr val="FF3399"/>
                </a:solidFill>
                <a:latin typeface="Calibri" panose="020F0502020204030204" pitchFamily="34" charset="0"/>
                <a:cs typeface="Calibri" panose="020F0502020204030204" pitchFamily="34" charset="0"/>
              </a:rPr>
              <a:t>e-Procurement and Technology Enablement</a:t>
            </a:r>
          </a:p>
          <a:p>
            <a:pPr marL="214308" indent="-214308" defTabSz="342900">
              <a:buFont typeface="Arial" panose="020B0604020202020204" pitchFamily="34" charset="0"/>
              <a:buChar char="•"/>
            </a:pPr>
            <a:r>
              <a:rPr lang="en-ZA" sz="1100" dirty="0">
                <a:solidFill>
                  <a:srgbClr val="FF3399"/>
                </a:solidFill>
                <a:latin typeface="Calibri" panose="020F0502020204030204" pitchFamily="34" charset="0"/>
                <a:cs typeface="Calibri" panose="020F0502020204030204" pitchFamily="34" charset="0"/>
              </a:rPr>
              <a:t>e-Procurement System continuity to replicate and build on current model to replace current model inclusive of bids that interfaces with WCSEB and Procurement Planning Toolkit </a:t>
            </a:r>
            <a:endParaRPr lang="en-ZA" sz="1100" b="1" dirty="0">
              <a:solidFill>
                <a:srgbClr val="FF3399"/>
              </a:solidFill>
              <a:latin typeface="Calibri" panose="020F0502020204030204" pitchFamily="34" charset="0"/>
              <a:cs typeface="Calibri" panose="020F0502020204030204" pitchFamily="34" charset="0"/>
            </a:endParaRPr>
          </a:p>
        </p:txBody>
      </p:sp>
      <p:sp>
        <p:nvSpPr>
          <p:cNvPr id="8" name="TextBox 7"/>
          <p:cNvSpPr txBox="1"/>
          <p:nvPr/>
        </p:nvSpPr>
        <p:spPr>
          <a:xfrm>
            <a:off x="539552" y="1536071"/>
            <a:ext cx="3888432"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342900"/>
            <a:r>
              <a:rPr lang="en-ZA" sz="1100" b="1" dirty="0">
                <a:solidFill>
                  <a:srgbClr val="00329B"/>
                </a:solidFill>
                <a:latin typeface="Calibri" panose="020F0502020204030204" pitchFamily="34" charset="0"/>
                <a:cs typeface="Calibri" panose="020F0502020204030204" pitchFamily="34" charset="0"/>
              </a:rPr>
              <a:t>Business Intelligence and Technology enablement</a:t>
            </a:r>
          </a:p>
          <a:p>
            <a:pPr marL="214308" indent="-214308"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SCM Public disclosure Reporting</a:t>
            </a:r>
          </a:p>
          <a:p>
            <a:pPr marL="214308" indent="-214308"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Performance Information (SCM Insight Reports</a:t>
            </a:r>
          </a:p>
          <a:p>
            <a:pPr marL="214308" indent="-214308"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Procurement planning Toolkit linking to Budget and linkages to Empowerment Impact assessment enablement</a:t>
            </a:r>
          </a:p>
          <a:p>
            <a:pPr marL="214308" indent="-214308"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Issue Management System</a:t>
            </a:r>
          </a:p>
        </p:txBody>
      </p:sp>
      <p:sp>
        <p:nvSpPr>
          <p:cNvPr id="10" name="TextBox 9"/>
          <p:cNvSpPr txBox="1"/>
          <p:nvPr/>
        </p:nvSpPr>
        <p:spPr>
          <a:xfrm>
            <a:off x="462522" y="4725350"/>
            <a:ext cx="3965460" cy="11079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342900"/>
            <a:r>
              <a:rPr lang="en-ZA" sz="1100" b="1" dirty="0">
                <a:solidFill>
                  <a:srgbClr val="00329B"/>
                </a:solidFill>
                <a:latin typeface="Calibri" panose="020F0502020204030204" pitchFamily="34" charset="0"/>
                <a:cs typeface="Calibri" panose="020F0502020204030204" pitchFamily="34" charset="0"/>
              </a:rPr>
              <a:t>Local Economic Development</a:t>
            </a:r>
          </a:p>
          <a:p>
            <a:pPr marL="128585" indent="-128585"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Empowerment focused initiatives</a:t>
            </a:r>
          </a:p>
          <a:p>
            <a:pPr marL="128585" indent="-128585"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Relook and reconsider the economic procurement policy to focus on post disaster recovery initiates to stimulate the market differently </a:t>
            </a:r>
          </a:p>
          <a:p>
            <a:pPr marL="128585" indent="-128585" defTabSz="342900">
              <a:buFont typeface="Arial" panose="020B0604020202020204" pitchFamily="34" charset="0"/>
              <a:buChar char="•"/>
            </a:pPr>
            <a:r>
              <a:rPr lang="en-ZA" sz="1100" dirty="0">
                <a:solidFill>
                  <a:srgbClr val="00329B"/>
                </a:solidFill>
                <a:latin typeface="Calibri" panose="020F0502020204030204" pitchFamily="34" charset="0"/>
                <a:cs typeface="Calibri" panose="020F0502020204030204" pitchFamily="34" charset="0"/>
              </a:rPr>
              <a:t>Supplier development and linkages to Strategic Sourcing </a:t>
            </a:r>
          </a:p>
        </p:txBody>
      </p:sp>
      <p:sp>
        <p:nvSpPr>
          <p:cNvPr id="5" name="TextBox 4"/>
          <p:cNvSpPr txBox="1"/>
          <p:nvPr/>
        </p:nvSpPr>
        <p:spPr>
          <a:xfrm>
            <a:off x="6332598" y="5102430"/>
            <a:ext cx="2348880" cy="507831"/>
          </a:xfrm>
          <a:prstGeom prst="rect">
            <a:avLst/>
          </a:prstGeom>
          <a:noFill/>
        </p:spPr>
        <p:txBody>
          <a:bodyPr wrap="square" rtlCol="0">
            <a:spAutoFit/>
          </a:bodyPr>
          <a:lstStyle/>
          <a:p>
            <a:pPr algn="ctr" defTabSz="342900"/>
            <a:r>
              <a:rPr lang="en-ZA" sz="1350" b="1" dirty="0">
                <a:solidFill>
                  <a:srgbClr val="FF3399"/>
                </a:solidFill>
                <a:latin typeface="Calibri" panose="020F0502020204030204" pitchFamily="34" charset="0"/>
                <a:cs typeface="Calibri" panose="020F0502020204030204" pitchFamily="34" charset="0"/>
              </a:rPr>
              <a:t>SCM TECHNOLOGY AND STRATEGIC SOURCING FOCUS</a:t>
            </a:r>
          </a:p>
        </p:txBody>
      </p:sp>
      <p:sp>
        <p:nvSpPr>
          <p:cNvPr id="9" name="TextBox 8"/>
          <p:cNvSpPr txBox="1"/>
          <p:nvPr/>
        </p:nvSpPr>
        <p:spPr>
          <a:xfrm>
            <a:off x="539552" y="1110570"/>
            <a:ext cx="2592287" cy="300082"/>
          </a:xfrm>
          <a:prstGeom prst="rect">
            <a:avLst/>
          </a:prstGeom>
          <a:noFill/>
        </p:spPr>
        <p:txBody>
          <a:bodyPr wrap="square" rtlCol="0">
            <a:spAutoFit/>
          </a:bodyPr>
          <a:lstStyle/>
          <a:p>
            <a:pPr defTabSz="342900"/>
            <a:r>
              <a:rPr lang="en-ZA" sz="1350" b="1" dirty="0">
                <a:solidFill>
                  <a:prstClr val="black"/>
                </a:solidFill>
                <a:latin typeface="Calibri" panose="020F0502020204030204" pitchFamily="34" charset="0"/>
                <a:cs typeface="Calibri" panose="020F0502020204030204" pitchFamily="34" charset="0"/>
              </a:rPr>
              <a:t>PROPOSALS</a:t>
            </a:r>
          </a:p>
        </p:txBody>
      </p:sp>
      <p:sp>
        <p:nvSpPr>
          <p:cNvPr id="12" name="TextBox 11"/>
          <p:cNvSpPr txBox="1"/>
          <p:nvPr/>
        </p:nvSpPr>
        <p:spPr>
          <a:xfrm>
            <a:off x="4664610" y="2555525"/>
            <a:ext cx="1393634" cy="2169825"/>
          </a:xfrm>
          <a:prstGeom prst="rect">
            <a:avLst/>
          </a:prstGeom>
          <a:noFill/>
          <a:ln w="19050">
            <a:solidFill>
              <a:schemeClr val="tx2">
                <a:lumMod val="60000"/>
                <a:lumOff val="40000"/>
              </a:schemeClr>
            </a:solidFill>
          </a:ln>
        </p:spPr>
        <p:txBody>
          <a:bodyPr wrap="square" rtlCol="0">
            <a:spAutoFit/>
          </a:bodyPr>
          <a:lstStyle/>
          <a:p>
            <a:pPr defTabSz="342900"/>
            <a:r>
              <a:rPr lang="en-ZA" sz="900" b="1" i="1" dirty="0">
                <a:solidFill>
                  <a:srgbClr val="FF3399"/>
                </a:solidFill>
                <a:latin typeface="Calibri" panose="020F0502020204030204" pitchFamily="34" charset="0"/>
                <a:cs typeface="Calibri" panose="020F0502020204030204" pitchFamily="34" charset="0"/>
              </a:rPr>
              <a:t>Commodity Focus</a:t>
            </a:r>
          </a:p>
          <a:p>
            <a:pPr defTabSz="342900"/>
            <a:endParaRPr lang="en-ZA" sz="900" b="1" i="1" dirty="0">
              <a:solidFill>
                <a:srgbClr val="FF3399"/>
              </a:solidFill>
              <a:latin typeface="Calibri" panose="020F0502020204030204" pitchFamily="34" charset="0"/>
              <a:cs typeface="Calibri" panose="020F0502020204030204" pitchFamily="34" charset="0"/>
            </a:endParaRPr>
          </a:p>
          <a:p>
            <a:pPr marL="128585" indent="-128585" defTabSz="342900">
              <a:buFont typeface="Arial" panose="020B0604020202020204" pitchFamily="34" charset="0"/>
              <a:buChar char="•"/>
            </a:pPr>
            <a:r>
              <a:rPr lang="en-ZA" sz="900" i="1" dirty="0">
                <a:solidFill>
                  <a:srgbClr val="FF3399"/>
                </a:solidFill>
                <a:latin typeface="Calibri" panose="020F0502020204030204" pitchFamily="34" charset="0"/>
                <a:cs typeface="Calibri" panose="020F0502020204030204" pitchFamily="34" charset="0"/>
              </a:rPr>
              <a:t>Cost Containment (Travel &amp; Accom.; Catering)</a:t>
            </a:r>
          </a:p>
          <a:p>
            <a:pPr marL="128585" indent="-128585" defTabSz="342900">
              <a:buFont typeface="Arial" panose="020B0604020202020204" pitchFamily="34" charset="0"/>
              <a:buChar char="•"/>
            </a:pPr>
            <a:r>
              <a:rPr lang="en-ZA" sz="900" i="1" dirty="0">
                <a:solidFill>
                  <a:srgbClr val="FF3399"/>
                </a:solidFill>
                <a:latin typeface="Calibri" panose="020F0502020204030204" pitchFamily="34" charset="0"/>
                <a:cs typeface="Calibri" panose="020F0502020204030204" pitchFamily="34" charset="0"/>
              </a:rPr>
              <a:t>DotP  (Employee Health &amp; Wellness; Communication) ;</a:t>
            </a:r>
          </a:p>
          <a:p>
            <a:pPr marL="128585" indent="-128585" defTabSz="342900">
              <a:buFont typeface="Arial" panose="020B0604020202020204" pitchFamily="34" charset="0"/>
              <a:buChar char="•"/>
            </a:pPr>
            <a:r>
              <a:rPr lang="en-ZA" sz="900" i="1" dirty="0">
                <a:solidFill>
                  <a:srgbClr val="FF3399"/>
                </a:solidFill>
                <a:latin typeface="Calibri" panose="020F0502020204030204" pitchFamily="34" charset="0"/>
                <a:cs typeface="Calibri" panose="020F0502020204030204" pitchFamily="34" charset="0"/>
              </a:rPr>
              <a:t>PT ( Security Framework Contract)</a:t>
            </a:r>
          </a:p>
          <a:p>
            <a:pPr marL="128585" indent="-128585" defTabSz="342900">
              <a:buFont typeface="Arial" panose="020B0604020202020204" pitchFamily="34" charset="0"/>
              <a:buChar char="•"/>
            </a:pPr>
            <a:r>
              <a:rPr lang="en-ZA" sz="900" i="1" dirty="0">
                <a:solidFill>
                  <a:srgbClr val="FF3399"/>
                </a:solidFill>
                <a:latin typeface="Calibri" panose="020F0502020204030204" pitchFamily="34" charset="0"/>
                <a:cs typeface="Calibri" panose="020F0502020204030204" pitchFamily="34" charset="0"/>
              </a:rPr>
              <a:t>DoH (Medical and PPE)</a:t>
            </a:r>
          </a:p>
          <a:p>
            <a:pPr marL="128585" indent="-128585" defTabSz="342900">
              <a:buFont typeface="Arial" panose="020B0604020202020204" pitchFamily="34" charset="0"/>
              <a:buChar char="•"/>
            </a:pPr>
            <a:r>
              <a:rPr lang="en-ZA" sz="900" i="1" dirty="0">
                <a:solidFill>
                  <a:srgbClr val="FF3399"/>
                </a:solidFill>
                <a:latin typeface="Calibri" panose="020F0502020204030204" pitchFamily="34" charset="0"/>
                <a:cs typeface="Calibri" panose="020F0502020204030204" pitchFamily="34" charset="0"/>
              </a:rPr>
              <a:t>Other: Emanating out of Demand Forecasting from Departmental Procurement Plans</a:t>
            </a:r>
          </a:p>
        </p:txBody>
      </p:sp>
      <p:pic>
        <p:nvPicPr>
          <p:cNvPr id="13" name="Picture 12" descr="Image result for client focus free images"/>
          <p:cNvPicPr/>
          <p:nvPr/>
        </p:nvPicPr>
        <p:blipFill rotWithShape="1">
          <a:blip r:embed="rId4" cstate="print">
            <a:extLst>
              <a:ext uri="{BEBA8EAE-BF5A-486C-A8C5-ECC9F3942E4B}">
                <a14:imgProps xmlns:a14="http://schemas.microsoft.com/office/drawing/2010/main" xmlns="">
                  <a14:imgLayer r:embed="rId5">
                    <a14:imgEffect>
                      <a14:colorTemperature colorTemp="4700"/>
                    </a14:imgEffect>
                  </a14:imgLayer>
                </a14:imgProps>
              </a:ext>
              <a:ext uri="{28A0092B-C50C-407E-A947-70E740481C1C}">
                <a14:useLocalDpi xmlns:a14="http://schemas.microsoft.com/office/drawing/2010/main" xmlns="" val="0"/>
              </a:ext>
            </a:extLst>
          </a:blip>
          <a:srcRect r="10046" b="11072"/>
          <a:stretch/>
        </p:blipFill>
        <p:spPr bwMode="auto">
          <a:xfrm>
            <a:off x="6285770" y="2026567"/>
            <a:ext cx="1050722" cy="11589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471689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50135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NADIA EBRAHIM	</a:t>
            </a:r>
          </a:p>
        </p:txBody>
      </p:sp>
      <p:sp>
        <p:nvSpPr>
          <p:cNvPr id="7" name="Text Placeholder 6"/>
          <p:cNvSpPr>
            <a:spLocks noGrp="1"/>
          </p:cNvSpPr>
          <p:nvPr>
            <p:ph type="body" sz="quarter" idx="11"/>
          </p:nvPr>
        </p:nvSpPr>
        <p:spPr/>
        <p:txBody>
          <a:bodyPr/>
          <a:lstStyle/>
          <a:p>
            <a:r>
              <a:rPr lang="en-GB" dirty="0"/>
              <a:t>Director: Provincial Government Supply Chain Management</a:t>
            </a:r>
          </a:p>
        </p:txBody>
      </p:sp>
      <p:sp>
        <p:nvSpPr>
          <p:cNvPr id="8" name="Text Placeholder 7"/>
          <p:cNvSpPr>
            <a:spLocks noGrp="1"/>
          </p:cNvSpPr>
          <p:nvPr>
            <p:ph type="body" sz="quarter" idx="12"/>
          </p:nvPr>
        </p:nvSpPr>
        <p:spPr/>
        <p:txBody>
          <a:bodyPr/>
          <a:lstStyle/>
          <a:p>
            <a:r>
              <a:rPr lang="en-GB" dirty="0"/>
              <a:t>021-483 4748</a:t>
            </a:r>
          </a:p>
        </p:txBody>
      </p:sp>
      <p:sp>
        <p:nvSpPr>
          <p:cNvPr id="10" name="Text Placeholder 9"/>
          <p:cNvSpPr>
            <a:spLocks noGrp="1"/>
          </p:cNvSpPr>
          <p:nvPr>
            <p:ph type="body" sz="quarter" idx="14"/>
          </p:nvPr>
        </p:nvSpPr>
        <p:spPr/>
        <p:txBody>
          <a:bodyPr/>
          <a:lstStyle/>
          <a:p>
            <a:r>
              <a:rPr lang="en-GB" dirty="0"/>
              <a:t>Nadia.ebrahim@westerncape.gov.za</a:t>
            </a:r>
          </a:p>
        </p:txBody>
      </p:sp>
    </p:spTree>
    <p:custDataLst>
      <p:tags r:id="rId1"/>
    </p:custDataLst>
    <p:extLst>
      <p:ext uri="{BB962C8B-B14F-4D97-AF65-F5344CB8AC3E}">
        <p14:creationId xmlns:p14="http://schemas.microsoft.com/office/powerpoint/2010/main" xmlns="" val="305604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PROCESS PRESCRIBED BY THE ACT</a:t>
            </a:r>
          </a:p>
        </p:txBody>
      </p:sp>
      <p:sp>
        <p:nvSpPr>
          <p:cNvPr id="3" name="Slide Number Placeholder 2"/>
          <p:cNvSpPr>
            <a:spLocks noGrp="1"/>
          </p:cNvSpPr>
          <p:nvPr>
            <p:ph type="sldNum" sz="quarter" idx="4"/>
          </p:nvPr>
        </p:nvSpPr>
        <p:spPr/>
        <p:txBody>
          <a:bodyPr/>
          <a:lstStyle/>
          <a:p>
            <a:fld id="{8406839F-D7A4-4E5D-B93D-768AD4D1DB36}" type="slidenum">
              <a:rPr lang="en-ZA" smtClean="0"/>
              <a:pPr/>
              <a:t>3</a:t>
            </a:fld>
            <a:endParaRPr lang="en-ZA" dirty="0"/>
          </a:p>
        </p:txBody>
      </p:sp>
      <p:sp>
        <p:nvSpPr>
          <p:cNvPr id="15" name="Rectangle 14"/>
          <p:cNvSpPr/>
          <p:nvPr/>
        </p:nvSpPr>
        <p:spPr>
          <a:xfrm>
            <a:off x="1585852" y="1292920"/>
            <a:ext cx="742617" cy="434414"/>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8</a:t>
            </a:r>
            <a:r>
              <a:rPr lang="en-Z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0/20</a:t>
            </a:r>
            <a:endParaRPr lang="en-ZA"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515671" y="1482173"/>
            <a:ext cx="779145" cy="464075"/>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90/10</a:t>
            </a:r>
            <a:endParaRPr lang="en-ZA"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3742006" y="1276114"/>
            <a:ext cx="1988820" cy="684224"/>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endParaRPr kumimoji="0" lang="en-ZA" sz="1200" i="0" u="none" strike="noStrike" kern="0" cap="none" spc="0" normalizeH="0" baseline="0" noProof="0" dirty="0">
              <a:ln>
                <a:noFill/>
              </a:ln>
              <a:effectLst/>
              <a:uLnTx/>
              <a:uFillTx/>
              <a:latin typeface="Century Gothic" panose="020B0502020202020204" pitchFamily="34" charset="0"/>
              <a:ea typeface="Calibri" panose="020F0502020204030204" pitchFamily="34" charset="0"/>
              <a:cs typeface="Arial" panose="020B0604020202020204" pitchFamily="34" charset="0"/>
            </a:endParaRPr>
          </a:p>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r>
              <a:rPr kumimoji="0" lang="en-ZA" sz="12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Arial" panose="020B0604020202020204" pitchFamily="34" charset="0"/>
              </a:rPr>
              <a:t>Evaluation: </a:t>
            </a:r>
            <a:endParaRPr kumimoji="0" lang="en-ZA"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r>
              <a:rPr kumimoji="0" lang="en-ZA" sz="12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Arial" panose="020B0604020202020204" pitchFamily="34" charset="0"/>
              </a:rPr>
              <a:t>price and preference</a:t>
            </a:r>
            <a:endParaRPr kumimoji="0" lang="en-ZA"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25" name="Picture 24"/>
          <p:cNvPicPr>
            <a:picLocks noChangeAspect="1"/>
          </p:cNvPicPr>
          <p:nvPr/>
        </p:nvPicPr>
        <p:blipFill>
          <a:blip r:embed="rId2" cstate="print"/>
          <a:stretch>
            <a:fillRect/>
          </a:stretch>
        </p:blipFill>
        <p:spPr>
          <a:xfrm>
            <a:off x="916941" y="2542502"/>
            <a:ext cx="1733792" cy="1169147"/>
          </a:xfrm>
          <a:prstGeom prst="rect">
            <a:avLst/>
          </a:prstGeom>
        </p:spPr>
      </p:pic>
      <p:pic>
        <p:nvPicPr>
          <p:cNvPr id="26" name="Picture 25"/>
          <p:cNvPicPr>
            <a:picLocks noChangeAspect="1"/>
          </p:cNvPicPr>
          <p:nvPr/>
        </p:nvPicPr>
        <p:blipFill>
          <a:blip r:embed="rId3" cstate="print"/>
          <a:stretch>
            <a:fillRect/>
          </a:stretch>
        </p:blipFill>
        <p:spPr>
          <a:xfrm>
            <a:off x="7146235" y="2681941"/>
            <a:ext cx="1573832" cy="1222791"/>
          </a:xfrm>
          <a:prstGeom prst="rect">
            <a:avLst/>
          </a:prstGeom>
        </p:spPr>
      </p:pic>
      <p:sp>
        <p:nvSpPr>
          <p:cNvPr id="27" name="Rectangle 26"/>
          <p:cNvSpPr/>
          <p:nvPr/>
        </p:nvSpPr>
        <p:spPr>
          <a:xfrm>
            <a:off x="811580" y="4315217"/>
            <a:ext cx="1796415" cy="1162194"/>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2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Step 2: Calculation of points for B-BBEE status level of contributor (preference)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7035261" y="4454356"/>
            <a:ext cx="1795780" cy="1139067"/>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2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Step 2: Calculation of points for B-BBEE status level of contributor (preference)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Arrow Connector 32"/>
          <p:cNvCxnSpPr>
            <a:stCxn id="46" idx="3"/>
          </p:cNvCxnSpPr>
          <p:nvPr/>
        </p:nvCxnSpPr>
        <p:spPr>
          <a:xfrm>
            <a:off x="6307839" y="5012922"/>
            <a:ext cx="727422" cy="36029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5" name="Straight Arrow Connector 54"/>
          <p:cNvCxnSpPr/>
          <p:nvPr/>
        </p:nvCxnSpPr>
        <p:spPr>
          <a:xfrm flipH="1">
            <a:off x="2650733" y="4771858"/>
            <a:ext cx="787301" cy="4133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6" name="Rounded Rectangle 45"/>
          <p:cNvSpPr/>
          <p:nvPr/>
        </p:nvSpPr>
        <p:spPr>
          <a:xfrm>
            <a:off x="3448757" y="4315217"/>
            <a:ext cx="2859082" cy="1395410"/>
          </a:xfrm>
          <a:prstGeom prst="round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buClrTx/>
              <a:buSzTx/>
              <a:buFontTx/>
              <a:buNone/>
              <a:tabLst>
                <a:tab pos="1611630" algn="l"/>
              </a:tabLst>
              <a:defRPr/>
            </a:pPr>
            <a:r>
              <a:rPr kumimoji="0" lang="en-ZA" sz="1400" b="1" i="0" u="none" strike="noStrike" kern="0" cap="none" spc="0" normalizeH="0" baseline="0" noProof="0" dirty="0">
                <a:ln>
                  <a:noFill/>
                </a:ln>
                <a:solidFill>
                  <a:srgbClr val="FFFF00"/>
                </a:solidFill>
                <a:effectLst/>
                <a:uLnTx/>
                <a:uFillTx/>
                <a:latin typeface="Century Gothic" panose="020B0502020202020204" pitchFamily="34" charset="0"/>
                <a:ea typeface="Calibri" panose="020F0502020204030204" pitchFamily="34" charset="0"/>
                <a:cs typeface="Times New Roman" panose="02020603050405020304" pitchFamily="18" charset="0"/>
              </a:rPr>
              <a:t>Allocation of</a:t>
            </a:r>
            <a:r>
              <a:rPr kumimoji="0" lang="en-ZA" sz="1400" b="1" i="0" u="none" strike="noStrike" kern="0" cap="none" spc="0" normalizeH="0" noProof="0" dirty="0">
                <a:ln>
                  <a:noFill/>
                </a:ln>
                <a:solidFill>
                  <a:srgbClr val="FFFF00"/>
                </a:solidFill>
                <a:effectLst/>
                <a:uLnTx/>
                <a:uFillTx/>
                <a:latin typeface="Century Gothic" panose="020B0502020202020204" pitchFamily="34" charset="0"/>
                <a:ea typeface="Calibri" panose="020F0502020204030204" pitchFamily="34" charset="0"/>
                <a:cs typeface="Times New Roman" panose="02020603050405020304" pitchFamily="18" charset="0"/>
              </a:rPr>
              <a:t> points for </a:t>
            </a:r>
            <a:r>
              <a:rPr kumimoji="0" lang="en-ZA" sz="1400" b="1" i="0" u="none" strike="noStrike" kern="0" cap="none" spc="0" normalizeH="0" noProof="0" dirty="0">
                <a:ln>
                  <a:noFill/>
                </a:ln>
                <a:solidFill>
                  <a:srgbClr val="FF3399"/>
                </a:solidFill>
                <a:effectLst/>
                <a:uLnTx/>
                <a:uFillTx/>
                <a:latin typeface="Century Gothic" panose="020B0502020202020204" pitchFamily="34" charset="0"/>
                <a:ea typeface="Calibri" panose="020F0502020204030204" pitchFamily="34" charset="0"/>
                <a:cs typeface="Times New Roman" panose="02020603050405020304" pitchFamily="18" charset="0"/>
              </a:rPr>
              <a:t>specific</a:t>
            </a:r>
            <a:r>
              <a:rPr kumimoji="0" lang="en-ZA" sz="1400" b="1" i="0" u="none" strike="noStrike" kern="0" cap="none" spc="0" normalizeH="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ZA" sz="1400" b="1" i="0" u="none" strike="noStrike" kern="0" cap="none" spc="0" normalizeH="0" noProof="0" dirty="0">
                <a:ln>
                  <a:noFill/>
                </a:ln>
                <a:solidFill>
                  <a:srgbClr val="FF3399"/>
                </a:solidFill>
                <a:effectLst/>
                <a:uLnTx/>
                <a:uFillTx/>
                <a:latin typeface="Century Gothic" panose="020B0502020202020204" pitchFamily="34" charset="0"/>
                <a:ea typeface="Calibri" panose="020F0502020204030204" pitchFamily="34" charset="0"/>
                <a:cs typeface="Times New Roman" panose="02020603050405020304" pitchFamily="18" charset="0"/>
              </a:rPr>
              <a:t>goals</a:t>
            </a:r>
            <a:r>
              <a:rPr kumimoji="0" lang="en-ZA" sz="1400" b="1" i="0" u="none" strike="noStrike" kern="0" cap="none" spc="0" normalizeH="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ZA" sz="1400" b="1" i="0" u="sng" strike="noStrike" kern="0" cap="none" spc="0" normalizeH="0" noProof="0" dirty="0">
                <a:ln>
                  <a:noFill/>
                </a:ln>
                <a:solidFill>
                  <a:srgbClr val="FFFF00"/>
                </a:solidFill>
                <a:effectLst/>
                <a:uLnTx/>
                <a:uFillTx/>
                <a:latin typeface="Century Gothic" panose="020B0502020202020204" pitchFamily="34" charset="0"/>
                <a:ea typeface="Calibri" panose="020F0502020204030204" pitchFamily="34" charset="0"/>
                <a:cs typeface="Times New Roman" panose="02020603050405020304" pitchFamily="18" charset="0"/>
              </a:rPr>
              <a:t>within the 20  or 10 points for preference </a:t>
            </a:r>
            <a:r>
              <a:rPr kumimoji="0" lang="en-ZA" sz="1400" b="1" i="0" u="none" strike="noStrike" kern="0" cap="none" spc="0" normalizeH="0" noProof="0" dirty="0">
                <a:ln>
                  <a:noFill/>
                </a:ln>
                <a:solidFill>
                  <a:srgbClr val="FFFF00"/>
                </a:solidFill>
                <a:effectLst/>
                <a:uLnTx/>
                <a:uFillTx/>
                <a:latin typeface="Century Gothic" panose="020B0502020202020204" pitchFamily="34" charset="0"/>
                <a:ea typeface="Calibri" panose="020F0502020204030204" pitchFamily="34" charset="0"/>
                <a:cs typeface="Times New Roman" panose="02020603050405020304" pitchFamily="18" charset="0"/>
              </a:rPr>
              <a:t>(i.e.  local content being defined as </a:t>
            </a:r>
            <a:r>
              <a:rPr kumimoji="0" lang="en-ZA" sz="1400" b="1" i="0" u="none" strike="noStrike" kern="0" cap="none" spc="0" normalizeH="0" noProof="0" dirty="0">
                <a:ln>
                  <a:noFill/>
                </a:ln>
                <a:solidFill>
                  <a:srgbClr val="FF3399"/>
                </a:solidFill>
                <a:effectLst/>
                <a:uLnTx/>
                <a:uFillTx/>
                <a:latin typeface="Century Gothic" panose="020B0502020202020204" pitchFamily="34" charset="0"/>
                <a:ea typeface="Calibri" panose="020F0502020204030204" pitchFamily="34" charset="0"/>
                <a:cs typeface="Times New Roman" panose="02020603050405020304" pitchFamily="18" charset="0"/>
              </a:rPr>
              <a:t>one of the goals of RDP</a:t>
            </a:r>
            <a:r>
              <a:rPr kumimoji="0" lang="en-ZA" sz="1400" b="1" i="0" u="none" strike="noStrike" kern="0" cap="none" spc="0" normalizeH="0" noProof="0" dirty="0">
                <a:ln>
                  <a:noFill/>
                </a:ln>
                <a:solidFill>
                  <a:srgbClr val="FFFF00"/>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ZA" sz="1400" b="0" i="0" u="none" strike="noStrike" kern="0" cap="none" spc="0" normalizeH="0" baseline="0" noProof="0" dirty="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8" name="TextBox 47"/>
          <p:cNvSpPr txBox="1"/>
          <p:nvPr/>
        </p:nvSpPr>
        <p:spPr>
          <a:xfrm flipH="1">
            <a:off x="4090110" y="3022872"/>
            <a:ext cx="1774509" cy="938719"/>
          </a:xfrm>
          <a:prstGeom prst="rect">
            <a:avLst/>
          </a:prstGeom>
          <a:noFill/>
          <a:ln>
            <a:solidFill>
              <a:srgbClr val="00329B"/>
            </a:solidFill>
          </a:ln>
        </p:spPr>
        <p:txBody>
          <a:bodyPr wrap="square" rtlCol="0">
            <a:spAutoFit/>
          </a:bodyPr>
          <a:lstStyle/>
          <a:p>
            <a:pPr algn="ctr"/>
            <a:r>
              <a:rPr lang="en-ZA" sz="1100" b="1" dirty="0">
                <a:solidFill>
                  <a:srgbClr val="FF3399"/>
                </a:solidFill>
              </a:rPr>
              <a:t>SPLIT BETWEEN PREFERENCE AND SPECIFIC GOALS </a:t>
            </a:r>
          </a:p>
          <a:p>
            <a:pPr algn="ctr"/>
            <a:r>
              <a:rPr lang="en-ZA" sz="1100" b="1" dirty="0">
                <a:solidFill>
                  <a:srgbClr val="FF3399"/>
                </a:solidFill>
              </a:rPr>
              <a:t>AS DEFINED BY PROCURING ENTITIES</a:t>
            </a:r>
          </a:p>
        </p:txBody>
      </p:sp>
      <p:cxnSp>
        <p:nvCxnSpPr>
          <p:cNvPr id="53" name="Straight Arrow Connector 52"/>
          <p:cNvCxnSpPr>
            <a:endCxn id="12" idx="3"/>
          </p:cNvCxnSpPr>
          <p:nvPr/>
        </p:nvCxnSpPr>
        <p:spPr>
          <a:xfrm flipH="1" flipV="1">
            <a:off x="2316991" y="1587091"/>
            <a:ext cx="1495342" cy="322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1" name="Straight Arrow Connector 60"/>
          <p:cNvCxnSpPr>
            <a:stCxn id="23" idx="3"/>
          </p:cNvCxnSpPr>
          <p:nvPr/>
        </p:nvCxnSpPr>
        <p:spPr>
          <a:xfrm>
            <a:off x="5730826" y="1618226"/>
            <a:ext cx="164833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2" name="Rectangle 11"/>
          <p:cNvSpPr/>
          <p:nvPr/>
        </p:nvSpPr>
        <p:spPr>
          <a:xfrm>
            <a:off x="1971667" y="1423105"/>
            <a:ext cx="345324" cy="327971"/>
          </a:xfrm>
          <a:prstGeom prst="rect">
            <a:avLst/>
          </a:prstGeom>
          <a:solidFill>
            <a:srgbClr val="ED1C24">
              <a:alpha val="25000"/>
            </a:srgbClr>
          </a:solid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srgbClr val="ED1C24"/>
              </a:solidFill>
            </a:endParaRPr>
          </a:p>
        </p:txBody>
      </p:sp>
      <p:sp>
        <p:nvSpPr>
          <p:cNvPr id="19" name="Rectangle 18"/>
          <p:cNvSpPr/>
          <p:nvPr/>
        </p:nvSpPr>
        <p:spPr>
          <a:xfrm>
            <a:off x="7934411" y="1550770"/>
            <a:ext cx="326880" cy="326880"/>
          </a:xfrm>
          <a:prstGeom prst="rect">
            <a:avLst/>
          </a:prstGeom>
          <a:solidFill>
            <a:srgbClr val="ED1C24">
              <a:alpha val="25000"/>
            </a:srgbClr>
          </a:solid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srgbClr val="ED1C24"/>
              </a:solidFill>
            </a:endParaRPr>
          </a:p>
        </p:txBody>
      </p:sp>
      <mc:AlternateContent xmlns:mc="http://schemas.openxmlformats.org/markup-compatibility/2006">
        <mc:Choice xmlns:p14="http://schemas.microsoft.com/office/powerpoint/2010/main" xmlns="" Requires="p14">
          <p:contentPart p14:bwMode="auto" r:id="rId4">
            <p14:nvContentPartPr>
              <p14:cNvPr id="29" name="Ink 28"/>
              <p14:cNvContentPartPr/>
              <p14:nvPr/>
            </p14:nvContentPartPr>
            <p14:xfrm>
              <a:off x="5895930" y="1714425"/>
              <a:ext cx="360" cy="360"/>
            </p14:xfrm>
          </p:contentPart>
        </mc:Choice>
        <mc:Fallback>
          <p:pic>
            <p:nvPicPr>
              <p:cNvPr id="29" name="Ink 28"/>
              <p:cNvPicPr/>
              <p:nvPr/>
            </p:nvPicPr>
            <p:blipFill>
              <a:blip r:embed="rId5" cstate="print"/>
              <a:stretch>
                <a:fillRect/>
              </a:stretch>
            </p:blipFill>
            <p:spPr>
              <a:xfrm>
                <a:off x="5884050" y="1702545"/>
                <a:ext cx="24120" cy="24120"/>
              </a:xfrm>
              <a:prstGeom prst="rect">
                <a:avLst/>
              </a:prstGeom>
            </p:spPr>
          </p:pic>
        </mc:Fallback>
      </mc:AlternateContent>
      <p:cxnSp>
        <p:nvCxnSpPr>
          <p:cNvPr id="36" name="Straight Arrow Connector 35"/>
          <p:cNvCxnSpPr/>
          <p:nvPr/>
        </p:nvCxnSpPr>
        <p:spPr>
          <a:xfrm>
            <a:off x="2192388" y="1831538"/>
            <a:ext cx="1897722" cy="1191334"/>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9" name="Straight Arrow Connector 38"/>
          <p:cNvCxnSpPr/>
          <p:nvPr/>
        </p:nvCxnSpPr>
        <p:spPr>
          <a:xfrm flipH="1">
            <a:off x="5864619" y="1960338"/>
            <a:ext cx="1927488" cy="1113515"/>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30" name="Rectangle 29">
            <a:extLst>
              <a:ext uri="{FF2B5EF4-FFF2-40B4-BE49-F238E27FC236}">
                <a16:creationId xmlns:a16="http://schemas.microsoft.com/office/drawing/2014/main" xmlns="" id="{55800F5A-61DD-46DB-917B-E4994EC9360A}"/>
              </a:ext>
            </a:extLst>
          </p:cNvPr>
          <p:cNvSpPr/>
          <p:nvPr/>
        </p:nvSpPr>
        <p:spPr>
          <a:xfrm>
            <a:off x="6376432" y="5937235"/>
            <a:ext cx="2457365"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253636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PROCESS PRESCRIBED BY THE 2017 REGULATIONS</a:t>
            </a:r>
          </a:p>
        </p:txBody>
      </p:sp>
      <p:sp>
        <p:nvSpPr>
          <p:cNvPr id="3" name="Slide Number Placeholder 2"/>
          <p:cNvSpPr>
            <a:spLocks noGrp="1"/>
          </p:cNvSpPr>
          <p:nvPr>
            <p:ph type="sldNum" sz="quarter" idx="4"/>
          </p:nvPr>
        </p:nvSpPr>
        <p:spPr/>
        <p:txBody>
          <a:bodyPr/>
          <a:lstStyle/>
          <a:p>
            <a:fld id="{8406839F-D7A4-4E5D-B93D-768AD4D1DB36}" type="slidenum">
              <a:rPr lang="en-ZA" smtClean="0"/>
              <a:pPr/>
              <a:t>4</a:t>
            </a:fld>
            <a:endParaRPr lang="en-ZA" dirty="0"/>
          </a:p>
        </p:txBody>
      </p:sp>
      <p:sp>
        <p:nvSpPr>
          <p:cNvPr id="15" name="Rectangle 14"/>
          <p:cNvSpPr/>
          <p:nvPr/>
        </p:nvSpPr>
        <p:spPr>
          <a:xfrm>
            <a:off x="803978" y="3235250"/>
            <a:ext cx="742617" cy="434414"/>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8</a:t>
            </a:r>
            <a:r>
              <a:rPr lang="en-Z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0/20</a:t>
            </a:r>
            <a:endParaRPr lang="en-ZA"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621130" y="3229551"/>
            <a:ext cx="779145" cy="464075"/>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90/10</a:t>
            </a:r>
            <a:endParaRPr lang="en-ZA"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549866" y="985741"/>
            <a:ext cx="2188160" cy="1005334"/>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Applied for all price quotations and bids above R30 000 up to R50 M (all applicable taxes included)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7114221" y="966743"/>
            <a:ext cx="1871295" cy="810895"/>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Applied for all bids above R50 M</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3682940" y="4277854"/>
            <a:ext cx="1988820" cy="1236552"/>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endParaRPr kumimoji="0" lang="en-ZA" sz="1600" i="0" u="none" strike="noStrike" kern="0" cap="none" spc="0" normalizeH="0" baseline="0" noProof="0" dirty="0">
              <a:ln>
                <a:noFill/>
              </a:ln>
              <a:effectLst/>
              <a:uLnTx/>
              <a:uFillTx/>
              <a:latin typeface="Century Gothic" panose="020B0502020202020204" pitchFamily="34" charset="0"/>
              <a:ea typeface="Calibri" panose="020F0502020204030204" pitchFamily="34" charset="0"/>
              <a:cs typeface="Arial" panose="020B0604020202020204" pitchFamily="34" charset="0"/>
            </a:endParaRPr>
          </a:p>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r>
              <a:rPr kumimoji="0" lang="en-ZA" sz="16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Arial" panose="020B0604020202020204" pitchFamily="34" charset="0"/>
              </a:rPr>
              <a:t>Evaluation: </a:t>
            </a:r>
            <a:endParaRPr kumimoji="0" lang="en-ZA" sz="16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88265" lvl="0" indent="0" algn="ctr" defTabSz="914400" eaLnBrk="1" fontAlgn="auto" latinLnBrk="0" hangingPunct="1">
              <a:lnSpc>
                <a:spcPct val="115000"/>
              </a:lnSpc>
              <a:spcBef>
                <a:spcPts val="0"/>
              </a:spcBef>
              <a:spcAft>
                <a:spcPts val="800"/>
              </a:spcAft>
              <a:buClrTx/>
              <a:buSzTx/>
              <a:buFontTx/>
              <a:buNone/>
              <a:tabLst>
                <a:tab pos="1154430" algn="l"/>
              </a:tabLst>
              <a:defRPr/>
            </a:pPr>
            <a:r>
              <a:rPr kumimoji="0" lang="en-ZA" sz="1600" b="1"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Arial" panose="020B0604020202020204" pitchFamily="34" charset="0"/>
              </a:rPr>
              <a:t>price and preference</a:t>
            </a:r>
            <a:endParaRPr kumimoji="0" lang="en-ZA" sz="16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16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25" name="Picture 24"/>
          <p:cNvPicPr>
            <a:picLocks noChangeAspect="1"/>
          </p:cNvPicPr>
          <p:nvPr/>
        </p:nvPicPr>
        <p:blipFill>
          <a:blip r:embed="rId2" cstate="print"/>
          <a:stretch>
            <a:fillRect/>
          </a:stretch>
        </p:blipFill>
        <p:spPr>
          <a:xfrm>
            <a:off x="416360" y="3708465"/>
            <a:ext cx="1733792" cy="1169147"/>
          </a:xfrm>
          <a:prstGeom prst="rect">
            <a:avLst/>
          </a:prstGeom>
        </p:spPr>
      </p:pic>
      <p:pic>
        <p:nvPicPr>
          <p:cNvPr id="26" name="Picture 25"/>
          <p:cNvPicPr>
            <a:picLocks noChangeAspect="1"/>
          </p:cNvPicPr>
          <p:nvPr/>
        </p:nvPicPr>
        <p:blipFill>
          <a:blip r:embed="rId3" cstate="print"/>
          <a:stretch>
            <a:fillRect/>
          </a:stretch>
        </p:blipFill>
        <p:spPr>
          <a:xfrm>
            <a:off x="7204549" y="3707854"/>
            <a:ext cx="1573832" cy="1222791"/>
          </a:xfrm>
          <a:prstGeom prst="rect">
            <a:avLst/>
          </a:prstGeom>
        </p:spPr>
      </p:pic>
      <p:sp>
        <p:nvSpPr>
          <p:cNvPr id="27" name="Rectangle 26"/>
          <p:cNvSpPr/>
          <p:nvPr/>
        </p:nvSpPr>
        <p:spPr>
          <a:xfrm>
            <a:off x="395537" y="4886318"/>
            <a:ext cx="1738876" cy="1162194"/>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2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Step 2: Calculation of points for B-BBEE status level of contributor (preference)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7204548" y="4944873"/>
            <a:ext cx="1612311" cy="1139067"/>
          </a:xfrm>
          <a:prstGeom prst="rect">
            <a:avLst/>
          </a:prstGeom>
          <a:solidFill>
            <a:schemeClr val="bg2">
              <a:lumMod val="5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2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Step 2: Calculation of points for B-BBEE status level of contributor (preference)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Box 49"/>
          <p:cNvSpPr txBox="1"/>
          <p:nvPr/>
        </p:nvSpPr>
        <p:spPr>
          <a:xfrm>
            <a:off x="2738027" y="1084104"/>
            <a:ext cx="4265220" cy="369332"/>
          </a:xfrm>
          <a:prstGeom prst="rect">
            <a:avLst/>
          </a:prstGeom>
          <a:noFill/>
        </p:spPr>
        <p:txBody>
          <a:bodyPr wrap="square" rtlCol="0">
            <a:spAutoFit/>
          </a:bodyPr>
          <a:lstStyle/>
          <a:p>
            <a:r>
              <a:rPr lang="en-ZA" b="1" dirty="0"/>
              <a:t>New thresholds i.t.o. 2017 regulations</a:t>
            </a:r>
          </a:p>
        </p:txBody>
      </p:sp>
      <p:sp>
        <p:nvSpPr>
          <p:cNvPr id="6" name="Right Brace 5"/>
          <p:cNvSpPr/>
          <p:nvPr/>
        </p:nvSpPr>
        <p:spPr>
          <a:xfrm>
            <a:off x="2655238" y="4045180"/>
            <a:ext cx="576064" cy="1616067"/>
          </a:xfrm>
          <a:prstGeom prst="rightBrace">
            <a:avLst/>
          </a:prstGeom>
          <a:ln>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a:p>
        </p:txBody>
      </p:sp>
      <p:sp>
        <p:nvSpPr>
          <p:cNvPr id="7" name="Left Brace 6"/>
          <p:cNvSpPr/>
          <p:nvPr/>
        </p:nvSpPr>
        <p:spPr>
          <a:xfrm>
            <a:off x="6199475" y="4088593"/>
            <a:ext cx="547200" cy="1572654"/>
          </a:xfrm>
          <a:prstGeom prst="leftBrace">
            <a:avLst/>
          </a:prstGeom>
          <a:ln>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a:p>
        </p:txBody>
      </p:sp>
      <p:sp>
        <p:nvSpPr>
          <p:cNvPr id="24" name="Oval 23"/>
          <p:cNvSpPr/>
          <p:nvPr/>
        </p:nvSpPr>
        <p:spPr>
          <a:xfrm>
            <a:off x="3517544" y="1494606"/>
            <a:ext cx="2508325" cy="557648"/>
          </a:xfrm>
          <a:prstGeom prst="ellipse">
            <a:avLst/>
          </a:prstGeom>
          <a:solidFill>
            <a:schemeClr val="tx2">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buClrTx/>
              <a:buSzTx/>
              <a:buFontTx/>
              <a:buNone/>
              <a:tabLst/>
              <a:defRPr/>
            </a:pPr>
            <a:r>
              <a:rPr kumimoji="0" lang="en-ZA"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Other</a:t>
            </a:r>
          </a:p>
          <a:p>
            <a:pPr marL="0" marR="0" lvl="0" indent="0" algn="ctr" defTabSz="914400" eaLnBrk="1" fontAlgn="auto" latinLnBrk="0" hangingPunct="1">
              <a:spcBef>
                <a:spcPts val="0"/>
              </a:spcBef>
              <a:buClrTx/>
              <a:buSzTx/>
              <a:buFontTx/>
              <a:buNone/>
              <a:tabLst/>
              <a:defRPr/>
            </a:pPr>
            <a:r>
              <a:rPr lang="en-ZA" b="1" kern="0" dirty="0">
                <a:solidFill>
                  <a:sysClr val="window" lastClr="FFFFFF"/>
                </a:solidFill>
                <a:latin typeface="Calibri" panose="020F0502020204030204"/>
                <a:ea typeface="Calibri" panose="020F0502020204030204" pitchFamily="34" charset="0"/>
                <a:cs typeface="Times New Roman" panose="02020603050405020304" pitchFamily="18" charset="0"/>
              </a:rPr>
              <a:t>Considerations</a:t>
            </a:r>
            <a:endParaRPr kumimoji="0" lang="en-ZA"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Rectangle 7"/>
          <p:cNvSpPr/>
          <p:nvPr/>
        </p:nvSpPr>
        <p:spPr>
          <a:xfrm>
            <a:off x="752271" y="2201494"/>
            <a:ext cx="1540421" cy="3406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Functionality</a:t>
            </a:r>
          </a:p>
        </p:txBody>
      </p:sp>
      <p:sp>
        <p:nvSpPr>
          <p:cNvPr id="29" name="Rectangle 28"/>
          <p:cNvSpPr/>
          <p:nvPr/>
        </p:nvSpPr>
        <p:spPr>
          <a:xfrm>
            <a:off x="6960809" y="2226727"/>
            <a:ext cx="2099785" cy="34129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Local content</a:t>
            </a:r>
          </a:p>
        </p:txBody>
      </p:sp>
      <p:sp>
        <p:nvSpPr>
          <p:cNvPr id="30" name="Rectangle 29"/>
          <p:cNvSpPr/>
          <p:nvPr/>
        </p:nvSpPr>
        <p:spPr>
          <a:xfrm>
            <a:off x="4733167" y="2216121"/>
            <a:ext cx="2099785" cy="34129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Sub-Contracting</a:t>
            </a:r>
          </a:p>
        </p:txBody>
      </p:sp>
      <p:sp>
        <p:nvSpPr>
          <p:cNvPr id="31" name="Rectangle 30"/>
          <p:cNvSpPr/>
          <p:nvPr/>
        </p:nvSpPr>
        <p:spPr>
          <a:xfrm>
            <a:off x="2494092" y="2185166"/>
            <a:ext cx="2099785" cy="34129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Pre-qualification</a:t>
            </a:r>
          </a:p>
        </p:txBody>
      </p:sp>
      <p:sp>
        <p:nvSpPr>
          <p:cNvPr id="9" name="Right Brace 8"/>
          <p:cNvSpPr/>
          <p:nvPr/>
        </p:nvSpPr>
        <p:spPr>
          <a:xfrm rot="5400000">
            <a:off x="4519458" y="-1015762"/>
            <a:ext cx="337882" cy="7474739"/>
          </a:xfrm>
          <a:prstGeom prst="rightBrace">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ZA"/>
          </a:p>
        </p:txBody>
      </p:sp>
      <p:sp>
        <p:nvSpPr>
          <p:cNvPr id="10" name="TextBox 9"/>
          <p:cNvSpPr txBox="1"/>
          <p:nvPr/>
        </p:nvSpPr>
        <p:spPr>
          <a:xfrm flipH="1">
            <a:off x="3517544" y="2987575"/>
            <a:ext cx="2520282" cy="830997"/>
          </a:xfrm>
          <a:prstGeom prst="rect">
            <a:avLst/>
          </a:prstGeom>
          <a:noFill/>
          <a:ln>
            <a:solidFill>
              <a:srgbClr val="00329B"/>
            </a:solidFill>
          </a:ln>
        </p:spPr>
        <p:txBody>
          <a:bodyPr wrap="square" rtlCol="0">
            <a:spAutoFit/>
          </a:bodyPr>
          <a:lstStyle/>
          <a:p>
            <a:pPr algn="ctr"/>
            <a:r>
              <a:rPr lang="en-ZA" sz="1200" b="1" dirty="0"/>
              <a:t>These considerations are dealt with </a:t>
            </a:r>
            <a:r>
              <a:rPr lang="en-ZA" sz="1200" b="1" dirty="0">
                <a:solidFill>
                  <a:srgbClr val="FF3399"/>
                </a:solidFill>
              </a:rPr>
              <a:t>upfront before the points </a:t>
            </a:r>
            <a:r>
              <a:rPr lang="en-ZA" sz="1200" b="1" dirty="0"/>
              <a:t>system is used and often </a:t>
            </a:r>
            <a:r>
              <a:rPr lang="en-ZA" sz="1200" b="1" dirty="0">
                <a:solidFill>
                  <a:srgbClr val="FF3399"/>
                </a:solidFill>
              </a:rPr>
              <a:t>compete with each other</a:t>
            </a:r>
          </a:p>
        </p:txBody>
      </p:sp>
      <p:sp>
        <p:nvSpPr>
          <p:cNvPr id="33" name="Rectangle 32">
            <a:extLst>
              <a:ext uri="{FF2B5EF4-FFF2-40B4-BE49-F238E27FC236}">
                <a16:creationId xmlns:a16="http://schemas.microsoft.com/office/drawing/2014/main" xmlns="" id="{DBA7B13D-C9C9-4A2A-A85A-72CA99A26490}"/>
              </a:ext>
            </a:extLst>
          </p:cNvPr>
          <p:cNvSpPr/>
          <p:nvPr/>
        </p:nvSpPr>
        <p:spPr>
          <a:xfrm>
            <a:off x="3742110" y="5760774"/>
            <a:ext cx="2457365"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280999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39C59-4362-490D-8CBB-EF22DB38D967}"/>
              </a:ext>
            </a:extLst>
          </p:cNvPr>
          <p:cNvSpPr>
            <a:spLocks noGrp="1"/>
          </p:cNvSpPr>
          <p:nvPr>
            <p:ph type="title"/>
          </p:nvPr>
        </p:nvSpPr>
        <p:spPr/>
        <p:txBody>
          <a:bodyPr/>
          <a:lstStyle/>
          <a:p>
            <a:r>
              <a:rPr lang="en-US" dirty="0"/>
              <a:t>REGIONAL SPEND ANALYSIS (2020/21 financial year)</a:t>
            </a:r>
          </a:p>
        </p:txBody>
      </p:sp>
      <p:sp>
        <p:nvSpPr>
          <p:cNvPr id="3" name="Slide Number Placeholder 2">
            <a:extLst>
              <a:ext uri="{FF2B5EF4-FFF2-40B4-BE49-F238E27FC236}">
                <a16:creationId xmlns:a16="http://schemas.microsoft.com/office/drawing/2014/main" xmlns="" id="{BEF7CD12-CF39-4144-B82F-A6EC53DD69C5}"/>
              </a:ext>
            </a:extLst>
          </p:cNvPr>
          <p:cNvSpPr>
            <a:spLocks noGrp="1"/>
          </p:cNvSpPr>
          <p:nvPr>
            <p:ph type="sldNum" sz="quarter" idx="4"/>
          </p:nvPr>
        </p:nvSpPr>
        <p:spPr/>
        <p:txBody>
          <a:bodyPr/>
          <a:lstStyle/>
          <a:p>
            <a:fld id="{8406839F-D7A4-4E5D-B93D-768AD4D1DB36}" type="slidenum">
              <a:rPr lang="en-ZA" smtClean="0"/>
              <a:pPr/>
              <a:t>5</a:t>
            </a:fld>
            <a:endParaRPr lang="en-ZA" dirty="0"/>
          </a:p>
        </p:txBody>
      </p:sp>
      <p:pic>
        <p:nvPicPr>
          <p:cNvPr id="6" name="Picture 5">
            <a:extLst>
              <a:ext uri="{FF2B5EF4-FFF2-40B4-BE49-F238E27FC236}">
                <a16:creationId xmlns:a16="http://schemas.microsoft.com/office/drawing/2014/main" xmlns="" id="{0C8A9F0C-0E43-40F1-A210-D7A60369076E}"/>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295274" y="1095374"/>
            <a:ext cx="8453189" cy="4997921"/>
          </a:xfrm>
          <a:prstGeom prst="rect">
            <a:avLst/>
          </a:prstGeom>
        </p:spPr>
      </p:pic>
    </p:spTree>
    <p:extLst>
      <p:ext uri="{BB962C8B-B14F-4D97-AF65-F5344CB8AC3E}">
        <p14:creationId xmlns:p14="http://schemas.microsoft.com/office/powerpoint/2010/main" xmlns="" val="396575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D61B-3FBF-4EB6-8FE3-5EBBADF5CCCF}"/>
              </a:ext>
            </a:extLst>
          </p:cNvPr>
          <p:cNvSpPr>
            <a:spLocks noGrp="1"/>
          </p:cNvSpPr>
          <p:nvPr>
            <p:ph type="title"/>
          </p:nvPr>
        </p:nvSpPr>
        <p:spPr/>
        <p:txBody>
          <a:bodyPr/>
          <a:lstStyle/>
          <a:p>
            <a:r>
              <a:rPr lang="en-US" dirty="0"/>
              <a:t>Preferential Procurement</a:t>
            </a:r>
          </a:p>
        </p:txBody>
      </p:sp>
      <p:sp>
        <p:nvSpPr>
          <p:cNvPr id="3" name="Slide Number Placeholder 2">
            <a:extLst>
              <a:ext uri="{FF2B5EF4-FFF2-40B4-BE49-F238E27FC236}">
                <a16:creationId xmlns:a16="http://schemas.microsoft.com/office/drawing/2014/main" xmlns="" id="{45409646-ED82-4630-965C-EC4ACF996B88}"/>
              </a:ext>
            </a:extLst>
          </p:cNvPr>
          <p:cNvSpPr>
            <a:spLocks noGrp="1"/>
          </p:cNvSpPr>
          <p:nvPr>
            <p:ph type="sldNum" sz="quarter" idx="4"/>
          </p:nvPr>
        </p:nvSpPr>
        <p:spPr/>
        <p:txBody>
          <a:bodyPr/>
          <a:lstStyle/>
          <a:p>
            <a:fld id="{8406839F-D7A4-4E5D-B93D-768AD4D1DB36}" type="slidenum">
              <a:rPr lang="en-ZA" smtClean="0"/>
              <a:pPr/>
              <a:t>6</a:t>
            </a:fld>
            <a:endParaRPr lang="en-ZA" dirty="0"/>
          </a:p>
        </p:txBody>
      </p:sp>
      <p:sp>
        <p:nvSpPr>
          <p:cNvPr id="4" name="Footer Placeholder 3">
            <a:extLst>
              <a:ext uri="{FF2B5EF4-FFF2-40B4-BE49-F238E27FC236}">
                <a16:creationId xmlns:a16="http://schemas.microsoft.com/office/drawing/2014/main" xmlns="" id="{F880DE54-C06C-414B-9A8A-5A9F9663B0B7}"/>
              </a:ext>
            </a:extLst>
          </p:cNvPr>
          <p:cNvSpPr>
            <a:spLocks noGrp="1"/>
          </p:cNvSpPr>
          <p:nvPr>
            <p:ph type="ftr" sz="quarter" idx="3"/>
          </p:nvPr>
        </p:nvSpPr>
        <p:spPr/>
        <p:txBody>
          <a:bodyPr/>
          <a:lstStyle/>
          <a:p>
            <a:r>
              <a:rPr lang="en-ZA"/>
              <a:t>SCM Improvement</a:t>
            </a:r>
            <a:endParaRPr lang="en-GB" dirty="0"/>
          </a:p>
        </p:txBody>
      </p:sp>
      <p:pic>
        <p:nvPicPr>
          <p:cNvPr id="8" name="Picture 7">
            <a:extLst>
              <a:ext uri="{FF2B5EF4-FFF2-40B4-BE49-F238E27FC236}">
                <a16:creationId xmlns:a16="http://schemas.microsoft.com/office/drawing/2014/main" xmlns="" id="{1654B3FE-6115-4766-84B3-4A9283D5D4B8}"/>
              </a:ext>
            </a:extLst>
          </p:cNvPr>
          <p:cNvPicPr>
            <a:picLocks noChangeAspect="1"/>
          </p:cNvPicPr>
          <p:nvPr/>
        </p:nvPicPr>
        <p:blipFill>
          <a:blip r:embed="rId2" cstate="print"/>
          <a:stretch>
            <a:fillRect/>
          </a:stretch>
        </p:blipFill>
        <p:spPr>
          <a:xfrm>
            <a:off x="395536" y="1052736"/>
            <a:ext cx="8469388" cy="4968552"/>
          </a:xfrm>
          <a:prstGeom prst="rect">
            <a:avLst/>
          </a:prstGeom>
        </p:spPr>
      </p:pic>
    </p:spTree>
    <p:extLst>
      <p:ext uri="{BB962C8B-B14F-4D97-AF65-F5344CB8AC3E}">
        <p14:creationId xmlns:p14="http://schemas.microsoft.com/office/powerpoint/2010/main" xmlns="" val="268756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xmlns="" id="{15E5786B-F94A-438D-8D98-8E9E74D33789}"/>
              </a:ext>
            </a:extLst>
          </p:cNvPr>
          <p:cNvSpPr/>
          <p:nvPr/>
        </p:nvSpPr>
        <p:spPr>
          <a:xfrm>
            <a:off x="438031" y="1066514"/>
            <a:ext cx="2267773" cy="1081700"/>
          </a:xfrm>
          <a:prstGeom prst="flowChartProcess">
            <a:avLst/>
          </a:prstGeom>
          <a:noFill/>
          <a:ln>
            <a:solidFill>
              <a:srgbClr val="0032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u="sng" dirty="0">
                <a:solidFill>
                  <a:schemeClr val="tx2"/>
                </a:solidFill>
                <a:latin typeface="Century Gothic" panose="020B0502020202020204" pitchFamily="34" charset="0"/>
              </a:rPr>
              <a:t>DEPARTMENT</a:t>
            </a:r>
          </a:p>
          <a:p>
            <a:pPr algn="ctr"/>
            <a:r>
              <a:rPr lang="en-US" sz="900" dirty="0">
                <a:solidFill>
                  <a:schemeClr val="tx2"/>
                </a:solidFill>
                <a:latin typeface="Century Gothic" panose="020B0502020202020204" pitchFamily="34" charset="0"/>
              </a:rPr>
              <a:t>Advertises Bid include Local Production and Content</a:t>
            </a:r>
          </a:p>
          <a:p>
            <a:pPr algn="ctr"/>
            <a:endParaRPr lang="en-US" sz="900" dirty="0">
              <a:solidFill>
                <a:schemeClr val="tx2"/>
              </a:solidFill>
              <a:latin typeface="Century Gothic" panose="020B0502020202020204" pitchFamily="34" charset="0"/>
            </a:endParaRPr>
          </a:p>
          <a:p>
            <a:pPr marL="128588" lvl="0" indent="-128588">
              <a:buFont typeface="Arial" panose="020B0604020202020204" pitchFamily="34" charset="0"/>
              <a:buChar char="•"/>
            </a:pPr>
            <a:r>
              <a:rPr lang="en-US" sz="900" b="1" dirty="0">
                <a:solidFill>
                  <a:schemeClr val="tx2"/>
                </a:solidFill>
                <a:latin typeface="Century Gothic" panose="020B0502020202020204" pitchFamily="34" charset="0"/>
              </a:rPr>
              <a:t>Explain Exemption Requirement </a:t>
            </a:r>
            <a:r>
              <a:rPr lang="en-US" sz="900" i="1" dirty="0">
                <a:solidFill>
                  <a:schemeClr val="tx2"/>
                </a:solidFill>
                <a:latin typeface="Century Gothic" panose="020B0502020202020204" pitchFamily="34" charset="0"/>
              </a:rPr>
              <a:t>(DTIC Process)</a:t>
            </a:r>
          </a:p>
          <a:p>
            <a:pPr marL="128588" lvl="0" indent="-128588">
              <a:buFont typeface="Arial" panose="020B0604020202020204" pitchFamily="34" charset="0"/>
              <a:buChar char="•"/>
            </a:pPr>
            <a:r>
              <a:rPr lang="en-US" sz="900" b="1" dirty="0">
                <a:solidFill>
                  <a:schemeClr val="tx2"/>
                </a:solidFill>
                <a:latin typeface="Century Gothic" panose="020B0502020202020204" pitchFamily="34" charset="0"/>
              </a:rPr>
              <a:t>Issue 6.2 Bid Document</a:t>
            </a:r>
          </a:p>
          <a:p>
            <a:pPr algn="ctr"/>
            <a:endParaRPr lang="en-US" sz="900" dirty="0">
              <a:solidFill>
                <a:schemeClr val="tx2"/>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71BFAACD-B970-4D9A-B2F9-CBC6B5DC3195}"/>
              </a:ext>
            </a:extLst>
          </p:cNvPr>
          <p:cNvSpPr txBox="1"/>
          <p:nvPr/>
        </p:nvSpPr>
        <p:spPr>
          <a:xfrm>
            <a:off x="330651" y="302762"/>
            <a:ext cx="8418770" cy="400110"/>
          </a:xfrm>
          <a:prstGeom prst="rect">
            <a:avLst/>
          </a:prstGeom>
          <a:noFill/>
        </p:spPr>
        <p:txBody>
          <a:bodyPr wrap="square" rtlCol="0">
            <a:spAutoFit/>
          </a:bodyPr>
          <a:lstStyle/>
          <a:p>
            <a:r>
              <a:rPr lang="en-US" sz="2000" b="1" dirty="0">
                <a:solidFill>
                  <a:srgbClr val="002060"/>
                </a:solidFill>
                <a:latin typeface="Century Gothic" panose="020B0502020202020204" pitchFamily="34" charset="0"/>
              </a:rPr>
              <a:t>Local Production and Content Procurement End to End Complexity</a:t>
            </a:r>
          </a:p>
        </p:txBody>
      </p:sp>
      <p:sp>
        <p:nvSpPr>
          <p:cNvPr id="6" name="Flowchart: Process 5">
            <a:extLst>
              <a:ext uri="{FF2B5EF4-FFF2-40B4-BE49-F238E27FC236}">
                <a16:creationId xmlns:a16="http://schemas.microsoft.com/office/drawing/2014/main" xmlns="" id="{BC8D68D8-E353-41DB-9B64-7CCFA13CB9F1}"/>
              </a:ext>
            </a:extLst>
          </p:cNvPr>
          <p:cNvSpPr/>
          <p:nvPr/>
        </p:nvSpPr>
        <p:spPr>
          <a:xfrm>
            <a:off x="3897127" y="1184928"/>
            <a:ext cx="1155329" cy="531442"/>
          </a:xfrm>
          <a:prstGeom prst="flowChartProcess">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i="1" dirty="0">
                <a:solidFill>
                  <a:srgbClr val="7030A0"/>
                </a:solidFill>
                <a:latin typeface="Century Gothic" panose="020B0502020202020204" pitchFamily="34" charset="0"/>
              </a:rPr>
              <a:t>SUPPLIER</a:t>
            </a:r>
          </a:p>
          <a:p>
            <a:pPr algn="ctr"/>
            <a:r>
              <a:rPr lang="en-US" sz="900" dirty="0">
                <a:solidFill>
                  <a:srgbClr val="7030A0"/>
                </a:solidFill>
                <a:latin typeface="Century Gothic" panose="020B0502020202020204" pitchFamily="34" charset="0"/>
              </a:rPr>
              <a:t>Sees Advert</a:t>
            </a:r>
          </a:p>
        </p:txBody>
      </p:sp>
      <p:sp>
        <p:nvSpPr>
          <p:cNvPr id="7" name="Flowchart: Alternate Process 6">
            <a:extLst>
              <a:ext uri="{FF2B5EF4-FFF2-40B4-BE49-F238E27FC236}">
                <a16:creationId xmlns:a16="http://schemas.microsoft.com/office/drawing/2014/main" xmlns="" id="{3757665B-C9F6-4661-BDA2-EB04F2159F40}"/>
              </a:ext>
            </a:extLst>
          </p:cNvPr>
          <p:cNvSpPr/>
          <p:nvPr/>
        </p:nvSpPr>
        <p:spPr>
          <a:xfrm>
            <a:off x="7070730" y="1201333"/>
            <a:ext cx="1396706" cy="418392"/>
          </a:xfrm>
          <a:prstGeom prst="flowChartAlternateProcess">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rgbClr val="7030A0"/>
                </a:solidFill>
                <a:latin typeface="Century Gothic" panose="020B0502020202020204" pitchFamily="34" charset="0"/>
              </a:rPr>
              <a:t>Supplier Assess </a:t>
            </a:r>
          </a:p>
          <a:p>
            <a:pPr algn="ctr"/>
            <a:r>
              <a:rPr lang="en-US" sz="900" dirty="0">
                <a:solidFill>
                  <a:srgbClr val="7030A0"/>
                </a:solidFill>
                <a:latin typeface="Century Gothic" panose="020B0502020202020204" pitchFamily="34" charset="0"/>
              </a:rPr>
              <a:t>Specifications</a:t>
            </a:r>
          </a:p>
        </p:txBody>
      </p:sp>
      <p:sp>
        <p:nvSpPr>
          <p:cNvPr id="9" name="Oval 8">
            <a:extLst>
              <a:ext uri="{FF2B5EF4-FFF2-40B4-BE49-F238E27FC236}">
                <a16:creationId xmlns:a16="http://schemas.microsoft.com/office/drawing/2014/main" xmlns="" id="{2260C740-10A7-4ED7-8212-CE4F48A83D72}"/>
              </a:ext>
            </a:extLst>
          </p:cNvPr>
          <p:cNvSpPr/>
          <p:nvPr/>
        </p:nvSpPr>
        <p:spPr>
          <a:xfrm>
            <a:off x="6070865" y="2101779"/>
            <a:ext cx="1102557" cy="591523"/>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dirty="0">
                <a:solidFill>
                  <a:srgbClr val="7030A0"/>
                </a:solidFill>
                <a:latin typeface="Century Gothic" panose="020B0502020202020204" pitchFamily="34" charset="0"/>
              </a:rPr>
              <a:t>Can</a:t>
            </a:r>
          </a:p>
          <a:p>
            <a:pPr algn="ctr"/>
            <a:r>
              <a:rPr lang="en-US" sz="900" b="1" dirty="0">
                <a:solidFill>
                  <a:srgbClr val="7030A0"/>
                </a:solidFill>
                <a:latin typeface="Century Gothic" panose="020B0502020202020204" pitchFamily="34" charset="0"/>
              </a:rPr>
              <a:t> Meet Spec</a:t>
            </a:r>
          </a:p>
          <a:p>
            <a:pPr algn="ctr"/>
            <a:endParaRPr lang="en-US" sz="1200" dirty="0">
              <a:solidFill>
                <a:srgbClr val="7030A0"/>
              </a:solidFill>
            </a:endParaRPr>
          </a:p>
        </p:txBody>
      </p:sp>
      <p:sp>
        <p:nvSpPr>
          <p:cNvPr id="10" name="Oval 9">
            <a:extLst>
              <a:ext uri="{FF2B5EF4-FFF2-40B4-BE49-F238E27FC236}">
                <a16:creationId xmlns:a16="http://schemas.microsoft.com/office/drawing/2014/main" xmlns="" id="{4093A83E-71DA-48D7-9CC8-1CA8CA5DD59D}"/>
              </a:ext>
            </a:extLst>
          </p:cNvPr>
          <p:cNvSpPr/>
          <p:nvPr/>
        </p:nvSpPr>
        <p:spPr>
          <a:xfrm>
            <a:off x="7616824" y="2106247"/>
            <a:ext cx="1191323" cy="491735"/>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dirty="0">
                <a:solidFill>
                  <a:srgbClr val="7030A0"/>
                </a:solidFill>
                <a:latin typeface="Century Gothic" panose="020B0502020202020204" pitchFamily="34" charset="0"/>
              </a:rPr>
              <a:t>Cannot Meet Spec</a:t>
            </a:r>
          </a:p>
          <a:p>
            <a:pPr algn="ctr"/>
            <a:endParaRPr lang="en-US" sz="1200" dirty="0">
              <a:solidFill>
                <a:srgbClr val="7030A0"/>
              </a:solidFill>
            </a:endParaRPr>
          </a:p>
        </p:txBody>
      </p:sp>
      <p:sp>
        <p:nvSpPr>
          <p:cNvPr id="11" name="Flowchart: Process 10">
            <a:extLst>
              <a:ext uri="{FF2B5EF4-FFF2-40B4-BE49-F238E27FC236}">
                <a16:creationId xmlns:a16="http://schemas.microsoft.com/office/drawing/2014/main" xmlns="" id="{5D5EA819-4FF8-4FBC-9CC6-3BE0775A93BE}"/>
              </a:ext>
            </a:extLst>
          </p:cNvPr>
          <p:cNvSpPr/>
          <p:nvPr/>
        </p:nvSpPr>
        <p:spPr>
          <a:xfrm>
            <a:off x="7443212" y="2867471"/>
            <a:ext cx="1274327" cy="47478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rgbClr val="7030A0"/>
                </a:solidFill>
                <a:latin typeface="Century Gothic" panose="020B0502020202020204" pitchFamily="34" charset="0"/>
              </a:rPr>
              <a:t>Supplier applies to </a:t>
            </a:r>
            <a:r>
              <a:rPr lang="en-US" sz="900" b="1" dirty="0">
                <a:solidFill>
                  <a:srgbClr val="7030A0"/>
                </a:solidFill>
                <a:latin typeface="Century Gothic" panose="020B0502020202020204" pitchFamily="34" charset="0"/>
              </a:rPr>
              <a:t>dtic</a:t>
            </a:r>
            <a:r>
              <a:rPr lang="en-US" sz="900" dirty="0">
                <a:solidFill>
                  <a:srgbClr val="7030A0"/>
                </a:solidFill>
                <a:latin typeface="Century Gothic" panose="020B0502020202020204" pitchFamily="34" charset="0"/>
              </a:rPr>
              <a:t> for exemption</a:t>
            </a:r>
            <a:endParaRPr lang="en-US" sz="900" i="1" dirty="0">
              <a:solidFill>
                <a:srgbClr val="7030A0"/>
              </a:solidFill>
              <a:latin typeface="Century Gothic" panose="020B0502020202020204" pitchFamily="34" charset="0"/>
            </a:endParaRPr>
          </a:p>
        </p:txBody>
      </p:sp>
      <p:sp>
        <p:nvSpPr>
          <p:cNvPr id="12" name="Flowchart: Process 11">
            <a:extLst>
              <a:ext uri="{FF2B5EF4-FFF2-40B4-BE49-F238E27FC236}">
                <a16:creationId xmlns:a16="http://schemas.microsoft.com/office/drawing/2014/main" xmlns="" id="{703DB2BC-6995-4324-9173-D397DF73FEFD}"/>
              </a:ext>
            </a:extLst>
          </p:cNvPr>
          <p:cNvSpPr/>
          <p:nvPr/>
        </p:nvSpPr>
        <p:spPr>
          <a:xfrm>
            <a:off x="7562049" y="4728808"/>
            <a:ext cx="1331933" cy="913672"/>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rgbClr val="7030A0"/>
                </a:solidFill>
                <a:latin typeface="Century Gothic" panose="020B0502020202020204" pitchFamily="34" charset="0"/>
              </a:rPr>
              <a:t>SUPPLIER to submit:</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Bid</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Annexures C; D; E </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WCBD 6.2 </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Exemption Letter</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Sample</a:t>
            </a:r>
          </a:p>
        </p:txBody>
      </p:sp>
      <p:sp>
        <p:nvSpPr>
          <p:cNvPr id="14" name="Flowchart: Process 13">
            <a:extLst>
              <a:ext uri="{FF2B5EF4-FFF2-40B4-BE49-F238E27FC236}">
                <a16:creationId xmlns:a16="http://schemas.microsoft.com/office/drawing/2014/main" xmlns="" id="{BFB482AD-9B82-4D34-AC3B-2BF816958CB1}"/>
              </a:ext>
            </a:extLst>
          </p:cNvPr>
          <p:cNvSpPr/>
          <p:nvPr/>
        </p:nvSpPr>
        <p:spPr>
          <a:xfrm>
            <a:off x="5873303" y="3095409"/>
            <a:ext cx="1497680" cy="456485"/>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rgbClr val="7030A0"/>
                </a:solidFill>
                <a:latin typeface="Century Gothic" panose="020B0502020202020204" pitchFamily="34" charset="0"/>
              </a:rPr>
              <a:t>Supplier to complete </a:t>
            </a:r>
          </a:p>
          <a:p>
            <a:pPr algn="ctr"/>
            <a:r>
              <a:rPr lang="en-US" sz="900" dirty="0">
                <a:solidFill>
                  <a:srgbClr val="7030A0"/>
                </a:solidFill>
                <a:latin typeface="Century Gothic" panose="020B0502020202020204" pitchFamily="34" charset="0"/>
              </a:rPr>
              <a:t>Annexure D if materials are imported</a:t>
            </a:r>
          </a:p>
        </p:txBody>
      </p:sp>
      <p:sp>
        <p:nvSpPr>
          <p:cNvPr id="15" name="Flowchart: Process 14">
            <a:extLst>
              <a:ext uri="{FF2B5EF4-FFF2-40B4-BE49-F238E27FC236}">
                <a16:creationId xmlns:a16="http://schemas.microsoft.com/office/drawing/2014/main" xmlns="" id="{272CB972-5A6D-40B6-B20B-1239C01F2A77}"/>
              </a:ext>
            </a:extLst>
          </p:cNvPr>
          <p:cNvSpPr/>
          <p:nvPr/>
        </p:nvSpPr>
        <p:spPr>
          <a:xfrm>
            <a:off x="3842166" y="3109346"/>
            <a:ext cx="1463565" cy="694304"/>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rgbClr val="7030A0"/>
                </a:solidFill>
                <a:latin typeface="Century Gothic" panose="020B0502020202020204" pitchFamily="34" charset="0"/>
              </a:rPr>
              <a:t>Supplier to Make / Provide SAMPLE to Department</a:t>
            </a:r>
            <a:endParaRPr lang="en-US" sz="900" b="1" i="1" dirty="0">
              <a:solidFill>
                <a:srgbClr val="7030A0"/>
              </a:solidFill>
              <a:latin typeface="Century Gothic" panose="020B0502020202020204" pitchFamily="34" charset="0"/>
            </a:endParaRPr>
          </a:p>
        </p:txBody>
      </p:sp>
      <p:sp>
        <p:nvSpPr>
          <p:cNvPr id="16" name="Flowchart: Process 15">
            <a:extLst>
              <a:ext uri="{FF2B5EF4-FFF2-40B4-BE49-F238E27FC236}">
                <a16:creationId xmlns:a16="http://schemas.microsoft.com/office/drawing/2014/main" xmlns="" id="{1ACAC7FC-5A26-4616-A95F-38A352E5B551}"/>
              </a:ext>
            </a:extLst>
          </p:cNvPr>
          <p:cNvSpPr/>
          <p:nvPr/>
        </p:nvSpPr>
        <p:spPr>
          <a:xfrm>
            <a:off x="3859986" y="2022521"/>
            <a:ext cx="1203560" cy="492570"/>
          </a:xfrm>
          <a:prstGeom prst="flowChartProcess">
            <a:avLst/>
          </a:prstGeom>
          <a:noFill/>
          <a:ln w="28575">
            <a:solidFill>
              <a:srgbClr val="00329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2"/>
                </a:solidFill>
                <a:latin typeface="Century Gothic" panose="020B0502020202020204" pitchFamily="34" charset="0"/>
              </a:rPr>
              <a:t>Department assess quality of sample</a:t>
            </a:r>
            <a:endParaRPr lang="en-US" sz="900" i="1" dirty="0">
              <a:solidFill>
                <a:schemeClr val="tx2"/>
              </a:solidFill>
              <a:latin typeface="Century Gothic" panose="020B0502020202020204" pitchFamily="34" charset="0"/>
            </a:endParaRPr>
          </a:p>
        </p:txBody>
      </p:sp>
      <p:sp>
        <p:nvSpPr>
          <p:cNvPr id="17" name="Flowchart: Process 16">
            <a:extLst>
              <a:ext uri="{FF2B5EF4-FFF2-40B4-BE49-F238E27FC236}">
                <a16:creationId xmlns:a16="http://schemas.microsoft.com/office/drawing/2014/main" xmlns="" id="{E8C262ED-1457-4F94-89BB-9A5A4D78955A}"/>
              </a:ext>
            </a:extLst>
          </p:cNvPr>
          <p:cNvSpPr/>
          <p:nvPr/>
        </p:nvSpPr>
        <p:spPr>
          <a:xfrm>
            <a:off x="4051336" y="4248809"/>
            <a:ext cx="1644423" cy="109808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dirty="0">
                <a:solidFill>
                  <a:srgbClr val="7030A0"/>
                </a:solidFill>
                <a:latin typeface="Century Gothic" panose="020B0502020202020204" pitchFamily="34" charset="0"/>
              </a:rPr>
              <a:t>SUPPLIER to submit</a:t>
            </a:r>
            <a:r>
              <a:rPr lang="en-US" sz="900" dirty="0">
                <a:solidFill>
                  <a:srgbClr val="7030A0"/>
                </a:solidFill>
                <a:latin typeface="Century Gothic" panose="020B0502020202020204" pitchFamily="34" charset="0"/>
              </a:rPr>
              <a:t>:</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Bid /Quotation</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WCBD 6.2</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Annexures C</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Annexure D </a:t>
            </a:r>
            <a:r>
              <a:rPr lang="en-US" sz="900" i="1" dirty="0">
                <a:solidFill>
                  <a:srgbClr val="7030A0"/>
                </a:solidFill>
                <a:latin typeface="Century Gothic" panose="020B0502020202020204" pitchFamily="34" charset="0"/>
              </a:rPr>
              <a:t>(for Imported Content)</a:t>
            </a:r>
          </a:p>
          <a:p>
            <a:pPr marL="128588" indent="-128588">
              <a:buFont typeface="Arial" panose="020B0604020202020204" pitchFamily="34" charset="0"/>
              <a:buChar char="•"/>
            </a:pPr>
            <a:r>
              <a:rPr lang="en-US" sz="900" dirty="0">
                <a:solidFill>
                  <a:srgbClr val="7030A0"/>
                </a:solidFill>
                <a:latin typeface="Century Gothic" panose="020B0502020202020204" pitchFamily="34" charset="0"/>
              </a:rPr>
              <a:t>Annexure E </a:t>
            </a:r>
          </a:p>
        </p:txBody>
      </p:sp>
      <p:sp>
        <p:nvSpPr>
          <p:cNvPr id="18" name="TextBox 17">
            <a:extLst>
              <a:ext uri="{FF2B5EF4-FFF2-40B4-BE49-F238E27FC236}">
                <a16:creationId xmlns:a16="http://schemas.microsoft.com/office/drawing/2014/main" xmlns="" id="{7D2E2B8E-BD82-4E60-AD91-6DD111A706E6}"/>
              </a:ext>
            </a:extLst>
          </p:cNvPr>
          <p:cNvSpPr txBox="1"/>
          <p:nvPr/>
        </p:nvSpPr>
        <p:spPr>
          <a:xfrm>
            <a:off x="1765689" y="2805621"/>
            <a:ext cx="1494815" cy="923330"/>
          </a:xfrm>
          <a:prstGeom prst="rect">
            <a:avLst/>
          </a:prstGeom>
          <a:noFill/>
          <a:ln w="28575">
            <a:solidFill>
              <a:srgbClr val="00329B"/>
            </a:solidFill>
          </a:ln>
        </p:spPr>
        <p:txBody>
          <a:bodyPr wrap="square" rtlCol="0">
            <a:spAutoFit/>
          </a:bodyPr>
          <a:lstStyle/>
          <a:p>
            <a:r>
              <a:rPr lang="en-US" sz="900" u="sng" dirty="0">
                <a:solidFill>
                  <a:schemeClr val="tx2"/>
                </a:solidFill>
                <a:latin typeface="Century Gothic" panose="020B0502020202020204" pitchFamily="34" charset="0"/>
              </a:rPr>
              <a:t>If Threshold is met</a:t>
            </a:r>
          </a:p>
          <a:p>
            <a:pPr marL="128588" indent="-128588">
              <a:buFont typeface="Arial" panose="020B0604020202020204" pitchFamily="34" charset="0"/>
              <a:buChar char="•"/>
            </a:pPr>
            <a:r>
              <a:rPr lang="en-US" sz="900" dirty="0">
                <a:solidFill>
                  <a:schemeClr val="tx2"/>
                </a:solidFill>
                <a:latin typeface="Century Gothic" panose="020B0502020202020204" pitchFamily="34" charset="0"/>
              </a:rPr>
              <a:t>Due Diligence Test</a:t>
            </a:r>
          </a:p>
          <a:p>
            <a:pPr marL="128588" indent="-128588">
              <a:buFont typeface="Arial" panose="020B0604020202020204" pitchFamily="34" charset="0"/>
              <a:buChar char="•"/>
            </a:pPr>
            <a:r>
              <a:rPr lang="en-US" sz="900" dirty="0">
                <a:solidFill>
                  <a:schemeClr val="tx2"/>
                </a:solidFill>
                <a:latin typeface="Century Gothic" panose="020B0502020202020204" pitchFamily="34" charset="0"/>
              </a:rPr>
              <a:t>Indicates doing site visit / assessment according to DTIC criteria</a:t>
            </a:r>
            <a:r>
              <a:rPr lang="en-US" sz="900" u="sng" dirty="0">
                <a:solidFill>
                  <a:schemeClr val="tx2"/>
                </a:solidFill>
                <a:latin typeface="Century Gothic" panose="020B0502020202020204" pitchFamily="34" charset="0"/>
              </a:rPr>
              <a:t> </a:t>
            </a:r>
          </a:p>
        </p:txBody>
      </p:sp>
      <p:sp>
        <p:nvSpPr>
          <p:cNvPr id="20" name="Flowchart: Process 19">
            <a:extLst>
              <a:ext uri="{FF2B5EF4-FFF2-40B4-BE49-F238E27FC236}">
                <a16:creationId xmlns:a16="http://schemas.microsoft.com/office/drawing/2014/main" xmlns="" id="{D5908E1D-3E4B-452A-BC03-C31A3466D64E}"/>
              </a:ext>
            </a:extLst>
          </p:cNvPr>
          <p:cNvSpPr/>
          <p:nvPr/>
        </p:nvSpPr>
        <p:spPr>
          <a:xfrm>
            <a:off x="2075766" y="3959970"/>
            <a:ext cx="1324258" cy="496969"/>
          </a:xfrm>
          <a:prstGeom prst="flowChartProcess">
            <a:avLst/>
          </a:prstGeom>
          <a:noFill/>
          <a:ln>
            <a:solidFill>
              <a:srgbClr val="0032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dirty="0">
                <a:solidFill>
                  <a:schemeClr val="tx2"/>
                </a:solidFill>
                <a:latin typeface="Century Gothic" panose="020B0502020202020204" pitchFamily="34" charset="0"/>
              </a:rPr>
              <a:t>BID AWARDED TO THE HIGHEST POINT SCORER</a:t>
            </a:r>
            <a:endParaRPr lang="en-US" sz="900" b="1" i="1" dirty="0">
              <a:solidFill>
                <a:schemeClr val="tx2"/>
              </a:solidFill>
              <a:latin typeface="Century Gothic" panose="020B0502020202020204" pitchFamily="34" charset="0"/>
            </a:endParaRPr>
          </a:p>
        </p:txBody>
      </p:sp>
      <p:sp>
        <p:nvSpPr>
          <p:cNvPr id="21" name="Flowchart: Process 20">
            <a:extLst>
              <a:ext uri="{FF2B5EF4-FFF2-40B4-BE49-F238E27FC236}">
                <a16:creationId xmlns:a16="http://schemas.microsoft.com/office/drawing/2014/main" xmlns="" id="{2B877BC9-157E-4462-9E40-72D9E7251D8A}"/>
              </a:ext>
            </a:extLst>
          </p:cNvPr>
          <p:cNvSpPr/>
          <p:nvPr/>
        </p:nvSpPr>
        <p:spPr>
          <a:xfrm>
            <a:off x="2414721" y="4707106"/>
            <a:ext cx="1065917" cy="249756"/>
          </a:xfrm>
          <a:prstGeom prst="flowChartProcess">
            <a:avLst/>
          </a:prstGeom>
          <a:noFill/>
          <a:ln>
            <a:solidFill>
              <a:srgbClr val="0032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a:solidFill>
                  <a:schemeClr val="tx2"/>
                </a:solidFill>
                <a:latin typeface="Century Gothic" panose="020B0502020202020204" pitchFamily="34" charset="0"/>
              </a:rPr>
              <a:t>Notify the </a:t>
            </a:r>
            <a:r>
              <a:rPr lang="en-US" sz="900" b="1" dirty="0">
                <a:solidFill>
                  <a:schemeClr val="tx2"/>
                </a:solidFill>
                <a:latin typeface="Century Gothic" panose="020B0502020202020204" pitchFamily="34" charset="0"/>
              </a:rPr>
              <a:t>dtic</a:t>
            </a:r>
            <a:endParaRPr lang="en-US" sz="900" b="1" i="1" dirty="0">
              <a:solidFill>
                <a:schemeClr val="tx2"/>
              </a:solidFill>
              <a:latin typeface="Century Gothic" panose="020B0502020202020204" pitchFamily="34" charset="0"/>
            </a:endParaRPr>
          </a:p>
        </p:txBody>
      </p:sp>
      <p:sp>
        <p:nvSpPr>
          <p:cNvPr id="24" name="TextBox 23">
            <a:extLst>
              <a:ext uri="{FF2B5EF4-FFF2-40B4-BE49-F238E27FC236}">
                <a16:creationId xmlns:a16="http://schemas.microsoft.com/office/drawing/2014/main" xmlns="" id="{9D7B23B0-9AED-46F9-BFF2-DDFA3315509B}"/>
              </a:ext>
            </a:extLst>
          </p:cNvPr>
          <p:cNvSpPr txBox="1"/>
          <p:nvPr/>
        </p:nvSpPr>
        <p:spPr>
          <a:xfrm>
            <a:off x="169922" y="2401664"/>
            <a:ext cx="1229018" cy="807913"/>
          </a:xfrm>
          <a:prstGeom prst="rect">
            <a:avLst/>
          </a:prstGeom>
          <a:noFill/>
          <a:ln w="28575">
            <a:solidFill>
              <a:srgbClr val="FF0000"/>
            </a:solidFill>
          </a:ln>
        </p:spPr>
        <p:txBody>
          <a:bodyPr wrap="square" rtlCol="0">
            <a:spAutoFit/>
          </a:bodyPr>
          <a:lstStyle/>
          <a:p>
            <a:pPr algn="ctr"/>
            <a:r>
              <a:rPr lang="en-US" sz="900" b="1" u="sng" dirty="0">
                <a:solidFill>
                  <a:srgbClr val="FF0000"/>
                </a:solidFill>
                <a:latin typeface="Century Gothic" panose="020B0502020202020204" pitchFamily="34" charset="0"/>
              </a:rPr>
              <a:t>If Not compliant</a:t>
            </a:r>
            <a:r>
              <a:rPr lang="en-US" sz="1050" b="1" u="sng" dirty="0">
                <a:solidFill>
                  <a:srgbClr val="FF0000"/>
                </a:solidFill>
                <a:latin typeface="Century Gothic" panose="020B0502020202020204" pitchFamily="34" charset="0"/>
              </a:rPr>
              <a:t> </a:t>
            </a:r>
            <a:r>
              <a:rPr lang="en-US" sz="900" b="1" dirty="0">
                <a:solidFill>
                  <a:srgbClr val="FF0000"/>
                </a:solidFill>
                <a:latin typeface="Century Gothic" panose="020B0502020202020204" pitchFamily="34" charset="0"/>
              </a:rPr>
              <a:t>Department must take action in terms of instructions</a:t>
            </a:r>
          </a:p>
        </p:txBody>
      </p:sp>
      <p:sp>
        <p:nvSpPr>
          <p:cNvPr id="25" name="Flowchart: Process 24">
            <a:extLst>
              <a:ext uri="{FF2B5EF4-FFF2-40B4-BE49-F238E27FC236}">
                <a16:creationId xmlns:a16="http://schemas.microsoft.com/office/drawing/2014/main" xmlns="" id="{D9450D49-7B7A-47EF-BA9E-27C0D8E16892}"/>
              </a:ext>
            </a:extLst>
          </p:cNvPr>
          <p:cNvSpPr/>
          <p:nvPr/>
        </p:nvSpPr>
        <p:spPr>
          <a:xfrm>
            <a:off x="2091738" y="5405564"/>
            <a:ext cx="1933231" cy="368924"/>
          </a:xfrm>
          <a:prstGeom prst="flowChart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dirty="0">
                <a:solidFill>
                  <a:srgbClr val="00B050"/>
                </a:solidFill>
                <a:latin typeface="Century Gothic" panose="020B0502020202020204" pitchFamily="34" charset="0"/>
              </a:rPr>
              <a:t>dtic</a:t>
            </a:r>
            <a:r>
              <a:rPr lang="en-US" sz="900" dirty="0">
                <a:solidFill>
                  <a:srgbClr val="00B050"/>
                </a:solidFill>
                <a:latin typeface="Century Gothic" panose="020B0502020202020204" pitchFamily="34" charset="0"/>
              </a:rPr>
              <a:t> instructs SABS for verification</a:t>
            </a:r>
            <a:endParaRPr lang="en-US" sz="900" b="1" i="1" dirty="0">
              <a:solidFill>
                <a:srgbClr val="00B050"/>
              </a:solidFill>
              <a:latin typeface="Century Gothic" panose="020B0502020202020204" pitchFamily="34" charset="0"/>
            </a:endParaRPr>
          </a:p>
        </p:txBody>
      </p:sp>
      <p:sp>
        <p:nvSpPr>
          <p:cNvPr id="26" name="Flowchart: Process 25">
            <a:extLst>
              <a:ext uri="{FF2B5EF4-FFF2-40B4-BE49-F238E27FC236}">
                <a16:creationId xmlns:a16="http://schemas.microsoft.com/office/drawing/2014/main" xmlns="" id="{F8C58095-CDCD-4B96-96A7-55B4AA7B715E}"/>
              </a:ext>
            </a:extLst>
          </p:cNvPr>
          <p:cNvSpPr/>
          <p:nvPr/>
        </p:nvSpPr>
        <p:spPr>
          <a:xfrm>
            <a:off x="5873303" y="5346890"/>
            <a:ext cx="1299914" cy="36608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Century Gothic" panose="020B0502020202020204" pitchFamily="34" charset="0"/>
              </a:rPr>
              <a:t>SABS reverts back to </a:t>
            </a:r>
            <a:r>
              <a:rPr lang="en-US" sz="900" b="1" dirty="0">
                <a:solidFill>
                  <a:schemeClr val="tx1"/>
                </a:solidFill>
                <a:latin typeface="Century Gothic" panose="020B0502020202020204" pitchFamily="34" charset="0"/>
              </a:rPr>
              <a:t>dtic</a:t>
            </a:r>
            <a:endParaRPr lang="en-US" sz="900" b="1" i="1" dirty="0">
              <a:solidFill>
                <a:schemeClr val="tx1"/>
              </a:solidFill>
              <a:latin typeface="Century Gothic" panose="020B0502020202020204" pitchFamily="34" charset="0"/>
            </a:endParaRPr>
          </a:p>
        </p:txBody>
      </p:sp>
      <p:sp>
        <p:nvSpPr>
          <p:cNvPr id="27" name="TextBox 26">
            <a:extLst>
              <a:ext uri="{FF2B5EF4-FFF2-40B4-BE49-F238E27FC236}">
                <a16:creationId xmlns:a16="http://schemas.microsoft.com/office/drawing/2014/main" xmlns="" id="{66E6378C-8B9D-486E-ACD0-D12E3E8C4B5F}"/>
              </a:ext>
            </a:extLst>
          </p:cNvPr>
          <p:cNvSpPr txBox="1"/>
          <p:nvPr/>
        </p:nvSpPr>
        <p:spPr>
          <a:xfrm>
            <a:off x="4402601" y="5559270"/>
            <a:ext cx="1317310" cy="338554"/>
          </a:xfrm>
          <a:prstGeom prst="rect">
            <a:avLst/>
          </a:prstGeom>
          <a:noFill/>
        </p:spPr>
        <p:txBody>
          <a:bodyPr wrap="square" rtlCol="0">
            <a:spAutoFit/>
          </a:bodyPr>
          <a:lstStyle/>
          <a:p>
            <a:pPr algn="ctr"/>
            <a:r>
              <a:rPr lang="en-US" sz="800" b="1" i="1" dirty="0">
                <a:solidFill>
                  <a:srgbClr val="FF0000"/>
                </a:solidFill>
                <a:latin typeface="Century Gothic" panose="020B0502020202020204" pitchFamily="34" charset="0"/>
              </a:rPr>
              <a:t>POST AWARD VERIFICATION</a:t>
            </a:r>
          </a:p>
        </p:txBody>
      </p:sp>
      <p:cxnSp>
        <p:nvCxnSpPr>
          <p:cNvPr id="29" name="Straight Arrow Connector 28">
            <a:extLst>
              <a:ext uri="{FF2B5EF4-FFF2-40B4-BE49-F238E27FC236}">
                <a16:creationId xmlns:a16="http://schemas.microsoft.com/office/drawing/2014/main" xmlns="" id="{F8786E6F-921A-411A-9875-9B6DE22D88B5}"/>
              </a:ext>
            </a:extLst>
          </p:cNvPr>
          <p:cNvCxnSpPr/>
          <p:nvPr/>
        </p:nvCxnSpPr>
        <p:spPr>
          <a:xfrm>
            <a:off x="2705804" y="1510785"/>
            <a:ext cx="1146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xmlns="" id="{185DFC26-694E-426D-A2DE-CF35C5BDCFEC}"/>
              </a:ext>
            </a:extLst>
          </p:cNvPr>
          <p:cNvCxnSpPr>
            <a:cxnSpLocks/>
            <a:stCxn id="6" idx="3"/>
            <a:endCxn id="7" idx="1"/>
          </p:cNvCxnSpPr>
          <p:nvPr/>
        </p:nvCxnSpPr>
        <p:spPr>
          <a:xfrm flipV="1">
            <a:off x="5052456" y="1410529"/>
            <a:ext cx="2018274" cy="4012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xmlns="" id="{A4E2FCBF-CD3C-406C-A6BB-54B4E7A98B99}"/>
              </a:ext>
            </a:extLst>
          </p:cNvPr>
          <p:cNvCxnSpPr>
            <a:cxnSpLocks/>
            <a:stCxn id="7" idx="2"/>
            <a:endCxn id="9" idx="7"/>
          </p:cNvCxnSpPr>
          <p:nvPr/>
        </p:nvCxnSpPr>
        <p:spPr>
          <a:xfrm flipH="1">
            <a:off x="7011956" y="1619725"/>
            <a:ext cx="757127" cy="568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xmlns="" id="{9C47376E-944A-4557-8EFB-C4C3EE50A97F}"/>
              </a:ext>
            </a:extLst>
          </p:cNvPr>
          <p:cNvCxnSpPr>
            <a:cxnSpLocks/>
            <a:stCxn id="7" idx="2"/>
            <a:endCxn id="10" idx="1"/>
          </p:cNvCxnSpPr>
          <p:nvPr/>
        </p:nvCxnSpPr>
        <p:spPr>
          <a:xfrm>
            <a:off x="7769083" y="1619725"/>
            <a:ext cx="22206" cy="558535"/>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xmlns="" id="{DBD9E366-17AE-4F3C-BF19-A66149F17442}"/>
              </a:ext>
            </a:extLst>
          </p:cNvPr>
          <p:cNvCxnSpPr>
            <a:cxnSpLocks/>
            <a:stCxn id="10" idx="4"/>
          </p:cNvCxnSpPr>
          <p:nvPr/>
        </p:nvCxnSpPr>
        <p:spPr>
          <a:xfrm>
            <a:off x="8212486" y="2597982"/>
            <a:ext cx="0" cy="282525"/>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xmlns="" id="{6D74DDDD-E9CB-4BCD-9D94-C7DBB6ACACF8}"/>
              </a:ext>
            </a:extLst>
          </p:cNvPr>
          <p:cNvCxnSpPr>
            <a:cxnSpLocks/>
          </p:cNvCxnSpPr>
          <p:nvPr/>
        </p:nvCxnSpPr>
        <p:spPr>
          <a:xfrm flipH="1">
            <a:off x="8377968" y="4377893"/>
            <a:ext cx="0" cy="32136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5" name="Straight Arrow Connector 44">
            <a:extLst>
              <a:ext uri="{FF2B5EF4-FFF2-40B4-BE49-F238E27FC236}">
                <a16:creationId xmlns:a16="http://schemas.microsoft.com/office/drawing/2014/main" xmlns="" id="{3630C47C-A2C7-4470-934F-B32AF55FFB68}"/>
              </a:ext>
            </a:extLst>
          </p:cNvPr>
          <p:cNvCxnSpPr>
            <a:cxnSpLocks/>
          </p:cNvCxnSpPr>
          <p:nvPr/>
        </p:nvCxnSpPr>
        <p:spPr>
          <a:xfrm flipH="1">
            <a:off x="5295974" y="3252451"/>
            <a:ext cx="544910" cy="14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xmlns="" id="{A7123F06-8704-4531-A245-52670E6EA2F7}"/>
              </a:ext>
            </a:extLst>
          </p:cNvPr>
          <p:cNvCxnSpPr>
            <a:cxnSpLocks/>
          </p:cNvCxnSpPr>
          <p:nvPr/>
        </p:nvCxnSpPr>
        <p:spPr>
          <a:xfrm>
            <a:off x="4646799" y="3824482"/>
            <a:ext cx="5800" cy="388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xmlns="" id="{4826EE69-E6BD-44F3-87D6-ACCBE35A1F8F}"/>
              </a:ext>
            </a:extLst>
          </p:cNvPr>
          <p:cNvCxnSpPr>
            <a:cxnSpLocks/>
            <a:endCxn id="4" idx="3"/>
          </p:cNvCxnSpPr>
          <p:nvPr/>
        </p:nvCxnSpPr>
        <p:spPr>
          <a:xfrm flipH="1" flipV="1">
            <a:off x="2705804" y="1607364"/>
            <a:ext cx="1341779" cy="2623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xmlns="" id="{CCE341B0-C13D-4690-8F88-72E3FFA73782}"/>
              </a:ext>
            </a:extLst>
          </p:cNvPr>
          <p:cNvCxnSpPr>
            <a:cxnSpLocks/>
          </p:cNvCxnSpPr>
          <p:nvPr/>
        </p:nvCxnSpPr>
        <p:spPr>
          <a:xfrm>
            <a:off x="2737895" y="3728951"/>
            <a:ext cx="0" cy="247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xmlns="" id="{3BCA122A-B434-40BC-8D98-72CC707DD709}"/>
              </a:ext>
            </a:extLst>
          </p:cNvPr>
          <p:cNvCxnSpPr>
            <a:cxnSpLocks/>
          </p:cNvCxnSpPr>
          <p:nvPr/>
        </p:nvCxnSpPr>
        <p:spPr>
          <a:xfrm>
            <a:off x="2251007" y="2167190"/>
            <a:ext cx="50012" cy="6384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xmlns="" id="{4990C984-AB5B-4524-9B99-75131AE94300}"/>
              </a:ext>
            </a:extLst>
          </p:cNvPr>
          <p:cNvCxnSpPr>
            <a:cxnSpLocks/>
            <a:endCxn id="21" idx="0"/>
          </p:cNvCxnSpPr>
          <p:nvPr/>
        </p:nvCxnSpPr>
        <p:spPr>
          <a:xfrm>
            <a:off x="2943949" y="4477663"/>
            <a:ext cx="3731" cy="2294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xmlns="" id="{1CF5382A-21DA-48C8-8039-7CBD9722D9A5}"/>
              </a:ext>
            </a:extLst>
          </p:cNvPr>
          <p:cNvCxnSpPr/>
          <p:nvPr/>
        </p:nvCxnSpPr>
        <p:spPr>
          <a:xfrm flipV="1">
            <a:off x="4188280" y="5579593"/>
            <a:ext cx="1815915" cy="30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xmlns="" id="{008943CA-591D-482C-BF9E-11381292B243}"/>
              </a:ext>
            </a:extLst>
          </p:cNvPr>
          <p:cNvCxnSpPr>
            <a:cxnSpLocks/>
          </p:cNvCxnSpPr>
          <p:nvPr/>
        </p:nvCxnSpPr>
        <p:spPr>
          <a:xfrm flipH="1" flipV="1">
            <a:off x="5083775" y="2515822"/>
            <a:ext cx="2478435" cy="2634922"/>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63" name="Straight Arrow Connector 62">
            <a:extLst>
              <a:ext uri="{FF2B5EF4-FFF2-40B4-BE49-F238E27FC236}">
                <a16:creationId xmlns:a16="http://schemas.microsoft.com/office/drawing/2014/main" xmlns="" id="{6F9BE57D-4D2B-46B4-8D96-905B712B5DE0}"/>
              </a:ext>
            </a:extLst>
          </p:cNvPr>
          <p:cNvCxnSpPr>
            <a:cxnSpLocks/>
            <a:stCxn id="21" idx="2"/>
          </p:cNvCxnSpPr>
          <p:nvPr/>
        </p:nvCxnSpPr>
        <p:spPr>
          <a:xfrm flipH="1">
            <a:off x="2943949" y="4956862"/>
            <a:ext cx="3731" cy="444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xmlns="" id="{7CC3A2CA-4A16-4757-A1E8-F5B1120A1959}"/>
              </a:ext>
            </a:extLst>
          </p:cNvPr>
          <p:cNvCxnSpPr>
            <a:cxnSpLocks/>
            <a:stCxn id="25" idx="1"/>
            <a:endCxn id="4" idx="2"/>
          </p:cNvCxnSpPr>
          <p:nvPr/>
        </p:nvCxnSpPr>
        <p:spPr>
          <a:xfrm rot="10800000">
            <a:off x="1571918" y="2148214"/>
            <a:ext cx="519820" cy="344181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xmlns="" id="{83A5A68F-8822-4191-BD3A-7F630690968A}"/>
              </a:ext>
            </a:extLst>
          </p:cNvPr>
          <p:cNvCxnSpPr>
            <a:cxnSpLocks/>
          </p:cNvCxnSpPr>
          <p:nvPr/>
        </p:nvCxnSpPr>
        <p:spPr>
          <a:xfrm rot="16200000" flipV="1">
            <a:off x="3968301" y="2691190"/>
            <a:ext cx="538267" cy="246359"/>
          </a:xfrm>
          <a:prstGeom prst="bentConnector3">
            <a:avLst>
              <a:gd name="adj1" fmla="val 50000"/>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C967A41F-0DF4-4F67-83DD-79557838E195}"/>
              </a:ext>
            </a:extLst>
          </p:cNvPr>
          <p:cNvCxnSpPr>
            <a:cxnSpLocks/>
            <a:endCxn id="14" idx="0"/>
          </p:cNvCxnSpPr>
          <p:nvPr/>
        </p:nvCxnSpPr>
        <p:spPr>
          <a:xfrm flipH="1">
            <a:off x="6622143" y="2723031"/>
            <a:ext cx="25678" cy="372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Flowchart: Process 61"/>
          <p:cNvSpPr/>
          <p:nvPr/>
        </p:nvSpPr>
        <p:spPr>
          <a:xfrm>
            <a:off x="7530830" y="3920126"/>
            <a:ext cx="1331932" cy="474781"/>
          </a:xfrm>
          <a:prstGeom prst="flowChartProcess">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dirty="0">
                <a:solidFill>
                  <a:srgbClr val="00B050"/>
                </a:solidFill>
                <a:latin typeface="Century Gothic" panose="020B0502020202020204" pitchFamily="34" charset="0"/>
              </a:rPr>
              <a:t>dtic</a:t>
            </a:r>
            <a:r>
              <a:rPr lang="en-US" sz="900" dirty="0">
                <a:solidFill>
                  <a:srgbClr val="00B050"/>
                </a:solidFill>
                <a:latin typeface="Century Gothic" panose="020B0502020202020204" pitchFamily="34" charset="0"/>
              </a:rPr>
              <a:t> has 5 days to issue an exemption / authorization letter </a:t>
            </a:r>
            <a:endParaRPr lang="en-US" sz="900" b="1" i="1" dirty="0">
              <a:solidFill>
                <a:srgbClr val="00B050"/>
              </a:solidFill>
              <a:latin typeface="Century Gothic" panose="020B0502020202020204" pitchFamily="34" charset="0"/>
            </a:endParaRPr>
          </a:p>
        </p:txBody>
      </p:sp>
      <p:cxnSp>
        <p:nvCxnSpPr>
          <p:cNvPr id="64" name="Straight Arrow Connector 63"/>
          <p:cNvCxnSpPr>
            <a:cxnSpLocks/>
          </p:cNvCxnSpPr>
          <p:nvPr/>
        </p:nvCxnSpPr>
        <p:spPr>
          <a:xfrm>
            <a:off x="8343659" y="3368893"/>
            <a:ext cx="0" cy="522412"/>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128" name="Elbow Connector 127"/>
          <p:cNvCxnSpPr>
            <a:stCxn id="26" idx="2"/>
            <a:endCxn id="25" idx="2"/>
          </p:cNvCxnSpPr>
          <p:nvPr/>
        </p:nvCxnSpPr>
        <p:spPr>
          <a:xfrm rot="5400000">
            <a:off x="4760052" y="4011280"/>
            <a:ext cx="61510" cy="3464906"/>
          </a:xfrm>
          <a:prstGeom prst="bentConnector3">
            <a:avLst>
              <a:gd name="adj1" fmla="val 471647"/>
            </a:avLst>
          </a:prstGeom>
          <a:ln>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p:cNvCxnSpPr>
            <a:endCxn id="24" idx="0"/>
          </p:cNvCxnSpPr>
          <p:nvPr/>
        </p:nvCxnSpPr>
        <p:spPr>
          <a:xfrm>
            <a:off x="784431" y="2184323"/>
            <a:ext cx="0" cy="21734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1380093" y="1597010"/>
            <a:ext cx="2512358" cy="1192515"/>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2727346" y="1184927"/>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1</a:t>
            </a:r>
          </a:p>
        </p:txBody>
      </p:sp>
      <p:sp>
        <p:nvSpPr>
          <p:cNvPr id="160" name="Oval 159"/>
          <p:cNvSpPr/>
          <p:nvPr/>
        </p:nvSpPr>
        <p:spPr>
          <a:xfrm>
            <a:off x="7678770" y="1034758"/>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2</a:t>
            </a:r>
          </a:p>
        </p:txBody>
      </p:sp>
      <p:sp>
        <p:nvSpPr>
          <p:cNvPr id="161" name="Oval 160"/>
          <p:cNvSpPr/>
          <p:nvPr/>
        </p:nvSpPr>
        <p:spPr>
          <a:xfrm>
            <a:off x="6984747" y="2915702"/>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3</a:t>
            </a:r>
          </a:p>
        </p:txBody>
      </p:sp>
      <p:sp>
        <p:nvSpPr>
          <p:cNvPr id="163" name="Oval 162"/>
          <p:cNvSpPr/>
          <p:nvPr/>
        </p:nvSpPr>
        <p:spPr>
          <a:xfrm>
            <a:off x="8500414" y="2675072"/>
            <a:ext cx="188470" cy="167801"/>
          </a:xfrm>
          <a:prstGeom prst="ellipse">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tx1"/>
                </a:solidFill>
                <a:latin typeface="Calibri" panose="020F0502020204030204" pitchFamily="34" charset="0"/>
                <a:cs typeface="Calibri" panose="020F0502020204030204" pitchFamily="34" charset="0"/>
              </a:rPr>
              <a:t>3</a:t>
            </a:r>
          </a:p>
        </p:txBody>
      </p:sp>
      <p:sp>
        <p:nvSpPr>
          <p:cNvPr id="164" name="Oval 163"/>
          <p:cNvSpPr/>
          <p:nvPr/>
        </p:nvSpPr>
        <p:spPr>
          <a:xfrm>
            <a:off x="5009884" y="2937060"/>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4</a:t>
            </a:r>
          </a:p>
        </p:txBody>
      </p:sp>
      <p:sp>
        <p:nvSpPr>
          <p:cNvPr id="173" name="Oval 172"/>
          <p:cNvSpPr/>
          <p:nvPr/>
        </p:nvSpPr>
        <p:spPr>
          <a:xfrm>
            <a:off x="5083774" y="2125192"/>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5</a:t>
            </a:r>
          </a:p>
        </p:txBody>
      </p:sp>
      <p:sp>
        <p:nvSpPr>
          <p:cNvPr id="174" name="Oval 173"/>
          <p:cNvSpPr/>
          <p:nvPr/>
        </p:nvSpPr>
        <p:spPr>
          <a:xfrm>
            <a:off x="3994690" y="4073820"/>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6</a:t>
            </a:r>
          </a:p>
        </p:txBody>
      </p:sp>
      <p:cxnSp>
        <p:nvCxnSpPr>
          <p:cNvPr id="175" name="Connector: Elbow 67"/>
          <p:cNvCxnSpPr>
            <a:cxnSpLocks/>
          </p:cNvCxnSpPr>
          <p:nvPr/>
        </p:nvCxnSpPr>
        <p:spPr>
          <a:xfrm rot="10800000">
            <a:off x="5347318" y="3618960"/>
            <a:ext cx="2183512" cy="1394621"/>
          </a:xfrm>
          <a:prstGeom prst="bentConnector3">
            <a:avLst>
              <a:gd name="adj1" fmla="val 50000"/>
            </a:avLst>
          </a:prstGeom>
          <a:ln w="12700">
            <a:prstDash val="lgDash"/>
            <a:tailEnd type="triangle"/>
          </a:ln>
        </p:spPr>
        <p:style>
          <a:lnRef idx="1">
            <a:schemeClr val="accent6"/>
          </a:lnRef>
          <a:fillRef idx="0">
            <a:schemeClr val="accent6"/>
          </a:fillRef>
          <a:effectRef idx="0">
            <a:schemeClr val="accent6"/>
          </a:effectRef>
          <a:fontRef idx="minor">
            <a:schemeClr val="tx1"/>
          </a:fontRef>
        </p:style>
      </p:cxnSp>
      <p:cxnSp>
        <p:nvCxnSpPr>
          <p:cNvPr id="193" name="Straight Arrow Connector 192"/>
          <p:cNvCxnSpPr/>
          <p:nvPr/>
        </p:nvCxnSpPr>
        <p:spPr>
          <a:xfrm flipH="1">
            <a:off x="3305020" y="2513802"/>
            <a:ext cx="603042" cy="1432737"/>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195" name="Straight Arrow Connector 194"/>
          <p:cNvCxnSpPr/>
          <p:nvPr/>
        </p:nvCxnSpPr>
        <p:spPr>
          <a:xfrm>
            <a:off x="3260505" y="4479908"/>
            <a:ext cx="9382" cy="227198"/>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sp>
        <p:nvSpPr>
          <p:cNvPr id="196" name="Oval 195"/>
          <p:cNvSpPr/>
          <p:nvPr/>
        </p:nvSpPr>
        <p:spPr>
          <a:xfrm>
            <a:off x="8560951" y="3740582"/>
            <a:ext cx="188470" cy="167801"/>
          </a:xfrm>
          <a:prstGeom prst="ellipse">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tx1"/>
                </a:solidFill>
                <a:latin typeface="Calibri" panose="020F0502020204030204" pitchFamily="34" charset="0"/>
                <a:cs typeface="Calibri" panose="020F0502020204030204" pitchFamily="34" charset="0"/>
              </a:rPr>
              <a:t>4</a:t>
            </a:r>
          </a:p>
        </p:txBody>
      </p:sp>
      <p:sp>
        <p:nvSpPr>
          <p:cNvPr id="198" name="Oval 197"/>
          <p:cNvSpPr/>
          <p:nvPr/>
        </p:nvSpPr>
        <p:spPr>
          <a:xfrm>
            <a:off x="8560951" y="4561006"/>
            <a:ext cx="188470" cy="167801"/>
          </a:xfrm>
          <a:prstGeom prst="ellipse">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tx1"/>
                </a:solidFill>
                <a:latin typeface="Calibri" panose="020F0502020204030204" pitchFamily="34" charset="0"/>
                <a:cs typeface="Calibri" panose="020F0502020204030204" pitchFamily="34" charset="0"/>
              </a:rPr>
              <a:t>5</a:t>
            </a:r>
          </a:p>
        </p:txBody>
      </p:sp>
      <p:sp>
        <p:nvSpPr>
          <p:cNvPr id="199" name="Oval 198"/>
          <p:cNvSpPr/>
          <p:nvPr/>
        </p:nvSpPr>
        <p:spPr>
          <a:xfrm>
            <a:off x="4661648" y="2519400"/>
            <a:ext cx="188470" cy="167801"/>
          </a:xfrm>
          <a:prstGeom prst="ellipse">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tx1"/>
                </a:solidFill>
                <a:latin typeface="Calibri" panose="020F0502020204030204" pitchFamily="34" charset="0"/>
                <a:cs typeface="Calibri" panose="020F0502020204030204" pitchFamily="34" charset="0"/>
              </a:rPr>
              <a:t>6</a:t>
            </a:r>
          </a:p>
        </p:txBody>
      </p:sp>
      <p:sp>
        <p:nvSpPr>
          <p:cNvPr id="200" name="Oval 199"/>
          <p:cNvSpPr/>
          <p:nvPr/>
        </p:nvSpPr>
        <p:spPr>
          <a:xfrm>
            <a:off x="3376693" y="3784290"/>
            <a:ext cx="188470" cy="167801"/>
          </a:xfrm>
          <a:prstGeom prst="ellipse">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tx1"/>
                </a:solidFill>
                <a:latin typeface="Calibri" panose="020F0502020204030204" pitchFamily="34" charset="0"/>
                <a:cs typeface="Calibri" panose="020F0502020204030204" pitchFamily="34" charset="0"/>
              </a:rPr>
              <a:t>7</a:t>
            </a:r>
          </a:p>
        </p:txBody>
      </p:sp>
      <p:sp>
        <p:nvSpPr>
          <p:cNvPr id="201" name="Oval 200"/>
          <p:cNvSpPr/>
          <p:nvPr/>
        </p:nvSpPr>
        <p:spPr>
          <a:xfrm>
            <a:off x="3473178" y="4691632"/>
            <a:ext cx="188470" cy="167801"/>
          </a:xfrm>
          <a:prstGeom prst="ellipse">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tx1"/>
                </a:solidFill>
                <a:latin typeface="Calibri" panose="020F0502020204030204" pitchFamily="34" charset="0"/>
                <a:cs typeface="Calibri" panose="020F0502020204030204" pitchFamily="34" charset="0"/>
              </a:rPr>
              <a:t>8</a:t>
            </a:r>
          </a:p>
        </p:txBody>
      </p:sp>
      <p:sp>
        <p:nvSpPr>
          <p:cNvPr id="202" name="Oval 201"/>
          <p:cNvSpPr/>
          <p:nvPr/>
        </p:nvSpPr>
        <p:spPr>
          <a:xfrm>
            <a:off x="2799601" y="2609924"/>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7</a:t>
            </a:r>
          </a:p>
        </p:txBody>
      </p:sp>
      <p:sp>
        <p:nvSpPr>
          <p:cNvPr id="203" name="Oval 202"/>
          <p:cNvSpPr/>
          <p:nvPr/>
        </p:nvSpPr>
        <p:spPr>
          <a:xfrm>
            <a:off x="1863977" y="4078951"/>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8</a:t>
            </a:r>
          </a:p>
        </p:txBody>
      </p:sp>
      <p:sp>
        <p:nvSpPr>
          <p:cNvPr id="204" name="Oval 203"/>
          <p:cNvSpPr/>
          <p:nvPr/>
        </p:nvSpPr>
        <p:spPr>
          <a:xfrm>
            <a:off x="2206022" y="4732914"/>
            <a:ext cx="188470" cy="167801"/>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800" b="1" dirty="0">
                <a:solidFill>
                  <a:schemeClr val="bg1"/>
                </a:solidFill>
                <a:latin typeface="Calibri" panose="020F0502020204030204" pitchFamily="34" charset="0"/>
                <a:cs typeface="Calibri" panose="020F0502020204030204" pitchFamily="34" charset="0"/>
              </a:rPr>
              <a:t>9</a:t>
            </a:r>
          </a:p>
        </p:txBody>
      </p:sp>
      <p:sp>
        <p:nvSpPr>
          <p:cNvPr id="205" name="Oval 204"/>
          <p:cNvSpPr/>
          <p:nvPr/>
        </p:nvSpPr>
        <p:spPr>
          <a:xfrm>
            <a:off x="3946930" y="5441250"/>
            <a:ext cx="387557" cy="333238"/>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700" b="1" dirty="0">
                <a:solidFill>
                  <a:schemeClr val="bg1"/>
                </a:solidFill>
                <a:latin typeface="Calibri" panose="020F0502020204030204" pitchFamily="34" charset="0"/>
                <a:cs typeface="Calibri" panose="020F0502020204030204" pitchFamily="34" charset="0"/>
              </a:rPr>
              <a:t>10</a:t>
            </a:r>
          </a:p>
        </p:txBody>
      </p:sp>
      <p:sp>
        <p:nvSpPr>
          <p:cNvPr id="206" name="Oval 205"/>
          <p:cNvSpPr/>
          <p:nvPr/>
        </p:nvSpPr>
        <p:spPr>
          <a:xfrm>
            <a:off x="6335831" y="5724680"/>
            <a:ext cx="387557" cy="333238"/>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700" b="1" dirty="0">
                <a:solidFill>
                  <a:schemeClr val="bg1"/>
                </a:solidFill>
                <a:latin typeface="Calibri" panose="020F0502020204030204" pitchFamily="34" charset="0"/>
                <a:cs typeface="Calibri" panose="020F0502020204030204" pitchFamily="34" charset="0"/>
              </a:rPr>
              <a:t>11</a:t>
            </a:r>
          </a:p>
        </p:txBody>
      </p:sp>
      <p:sp>
        <p:nvSpPr>
          <p:cNvPr id="207" name="Oval 206"/>
          <p:cNvSpPr/>
          <p:nvPr/>
        </p:nvSpPr>
        <p:spPr>
          <a:xfrm>
            <a:off x="1154382" y="4042364"/>
            <a:ext cx="387557" cy="333238"/>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700" b="1" dirty="0">
                <a:solidFill>
                  <a:schemeClr val="bg1"/>
                </a:solidFill>
                <a:latin typeface="Calibri" panose="020F0502020204030204" pitchFamily="34" charset="0"/>
                <a:cs typeface="Calibri" panose="020F0502020204030204" pitchFamily="34" charset="0"/>
              </a:rPr>
              <a:t>12</a:t>
            </a:r>
          </a:p>
        </p:txBody>
      </p:sp>
      <p:sp>
        <p:nvSpPr>
          <p:cNvPr id="208" name="Oval 207"/>
          <p:cNvSpPr/>
          <p:nvPr/>
        </p:nvSpPr>
        <p:spPr>
          <a:xfrm>
            <a:off x="1315819" y="2586056"/>
            <a:ext cx="387557" cy="333238"/>
          </a:xfrm>
          <a:prstGeom prst="ellipse">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700" b="1" dirty="0">
                <a:solidFill>
                  <a:schemeClr val="bg1"/>
                </a:solidFill>
                <a:latin typeface="Calibri" panose="020F0502020204030204" pitchFamily="34" charset="0"/>
                <a:cs typeface="Calibri" panose="020F0502020204030204" pitchFamily="34" charset="0"/>
              </a:rPr>
              <a:t>12</a:t>
            </a:r>
          </a:p>
        </p:txBody>
      </p:sp>
      <p:sp>
        <p:nvSpPr>
          <p:cNvPr id="66" name="Rectangle 65">
            <a:extLst>
              <a:ext uri="{FF2B5EF4-FFF2-40B4-BE49-F238E27FC236}">
                <a16:creationId xmlns:a16="http://schemas.microsoft.com/office/drawing/2014/main" xmlns="" id="{52C6727F-A97E-4731-AED0-0D750A22B5B1}"/>
              </a:ext>
            </a:extLst>
          </p:cNvPr>
          <p:cNvSpPr/>
          <p:nvPr/>
        </p:nvSpPr>
        <p:spPr>
          <a:xfrm>
            <a:off x="5207237" y="6089888"/>
            <a:ext cx="3032302" cy="646331"/>
          </a:xfrm>
          <a:prstGeom prst="rect">
            <a:avLst/>
          </a:prstGeom>
          <a:solidFill>
            <a:srgbClr val="B5121B"/>
          </a:solidFill>
          <a:effectLst>
            <a:reflection blurRad="6350" stA="52000" endA="300" endPos="35000" dir="5400000" sy="-100000" algn="bl" rotWithShape="0"/>
          </a:effectLst>
        </p:spPr>
        <p:txBody>
          <a:bodyPr wrap="square">
            <a:spAutoFit/>
          </a:bodyPr>
          <a:lstStyle/>
          <a:p>
            <a:r>
              <a:rPr lang="en-ZA" dirty="0">
                <a:solidFill>
                  <a:schemeClr val="bg1"/>
                </a:solidFill>
              </a:rPr>
              <a:t>18 SEPTEMBER 2020 PRESENTATION</a:t>
            </a:r>
          </a:p>
        </p:txBody>
      </p:sp>
    </p:spTree>
    <p:extLst>
      <p:ext uri="{BB962C8B-B14F-4D97-AF65-F5344CB8AC3E}">
        <p14:creationId xmlns:p14="http://schemas.microsoft.com/office/powerpoint/2010/main" xmlns="" val="127854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2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14C20-54B2-4AD4-A219-C89360B74336}"/>
              </a:ext>
            </a:extLst>
          </p:cNvPr>
          <p:cNvSpPr>
            <a:spLocks noGrp="1"/>
          </p:cNvSpPr>
          <p:nvPr>
            <p:ph type="title"/>
          </p:nvPr>
        </p:nvSpPr>
        <p:spPr/>
        <p:txBody>
          <a:bodyPr/>
          <a:lstStyle/>
          <a:p>
            <a:r>
              <a:rPr lang="en-US" dirty="0"/>
              <a:t>28 DESIGNATED SECTORS</a:t>
            </a:r>
          </a:p>
        </p:txBody>
      </p:sp>
      <p:sp>
        <p:nvSpPr>
          <p:cNvPr id="3" name="Slide Number Placeholder 2">
            <a:extLst>
              <a:ext uri="{FF2B5EF4-FFF2-40B4-BE49-F238E27FC236}">
                <a16:creationId xmlns:a16="http://schemas.microsoft.com/office/drawing/2014/main" xmlns="" id="{D206EC64-83F5-40F2-87EE-1249B34C872C}"/>
              </a:ext>
            </a:extLst>
          </p:cNvPr>
          <p:cNvSpPr>
            <a:spLocks noGrp="1"/>
          </p:cNvSpPr>
          <p:nvPr>
            <p:ph type="sldNum" sz="quarter" idx="4"/>
          </p:nvPr>
        </p:nvSpPr>
        <p:spPr/>
        <p:txBody>
          <a:bodyPr/>
          <a:lstStyle/>
          <a:p>
            <a:fld id="{8406839F-D7A4-4E5D-B93D-768AD4D1DB36}" type="slidenum">
              <a:rPr lang="en-ZA" smtClean="0"/>
              <a:pPr/>
              <a:t>8</a:t>
            </a:fld>
            <a:endParaRPr lang="en-ZA" dirty="0"/>
          </a:p>
        </p:txBody>
      </p:sp>
      <p:sp>
        <p:nvSpPr>
          <p:cNvPr id="4" name="Footer Placeholder 3">
            <a:extLst>
              <a:ext uri="{FF2B5EF4-FFF2-40B4-BE49-F238E27FC236}">
                <a16:creationId xmlns:a16="http://schemas.microsoft.com/office/drawing/2014/main" xmlns="" id="{50D40EE9-DD53-494C-B2CE-8B4CBAEE7402}"/>
              </a:ext>
            </a:extLst>
          </p:cNvPr>
          <p:cNvSpPr>
            <a:spLocks noGrp="1"/>
          </p:cNvSpPr>
          <p:nvPr>
            <p:ph type="ftr" sz="quarter" idx="3"/>
          </p:nvPr>
        </p:nvSpPr>
        <p:spPr/>
        <p:txBody>
          <a:bodyPr/>
          <a:lstStyle/>
          <a:p>
            <a:r>
              <a:rPr lang="en-ZA"/>
              <a:t>SCM Improvement</a:t>
            </a:r>
            <a:endParaRPr lang="en-GB" dirty="0"/>
          </a:p>
        </p:txBody>
      </p:sp>
      <p:sp>
        <p:nvSpPr>
          <p:cNvPr id="5" name="Text Placeholder 4">
            <a:extLst>
              <a:ext uri="{FF2B5EF4-FFF2-40B4-BE49-F238E27FC236}">
                <a16:creationId xmlns:a16="http://schemas.microsoft.com/office/drawing/2014/main" xmlns="" id="{A54B2A75-C109-412A-9B6D-6388C22A05E4}"/>
              </a:ext>
            </a:extLst>
          </p:cNvPr>
          <p:cNvSpPr>
            <a:spLocks noGrp="1"/>
          </p:cNvSpPr>
          <p:nvPr>
            <p:ph type="body" sz="quarter" idx="10"/>
          </p:nvPr>
        </p:nvSpPr>
        <p:spPr>
          <a:xfrm>
            <a:off x="107505" y="908721"/>
            <a:ext cx="8784976" cy="5184582"/>
          </a:xfrm>
        </p:spPr>
        <p:txBody>
          <a:bodyPr>
            <a:normAutofit fontScale="25000" lnSpcReduction="20000"/>
          </a:bodyPr>
          <a:lstStyle/>
          <a:p>
            <a:pPr fontAlgn="t"/>
            <a:r>
              <a:rPr lang="en-ZA" dirty="0"/>
              <a:t>Pumps, Medium Voltage (MV) Motor and Associated Accessories</a:t>
            </a:r>
            <a:endParaRPr lang="en-US" b="0" dirty="0"/>
          </a:p>
          <a:p>
            <a:pPr fontAlgn="t"/>
            <a:r>
              <a:rPr lang="en-ZA" dirty="0"/>
              <a:t>70%</a:t>
            </a:r>
            <a:endParaRPr lang="en-US" b="0" dirty="0"/>
          </a:p>
          <a:p>
            <a:pPr fontAlgn="t"/>
            <a:r>
              <a:rPr lang="en-ZA" dirty="0"/>
              <a:t>Casting or Frame Fabrication</a:t>
            </a:r>
            <a:endParaRPr lang="en-US" b="0" dirty="0"/>
          </a:p>
          <a:p>
            <a:pPr fontAlgn="t"/>
            <a:r>
              <a:rPr lang="en-ZA" dirty="0"/>
              <a:t>Fabrication and winding of the Rotor Core</a:t>
            </a:r>
            <a:endParaRPr lang="en-US" b="0" dirty="0"/>
          </a:p>
          <a:p>
            <a:pPr fontAlgn="t"/>
            <a:r>
              <a:rPr lang="en-ZA" dirty="0"/>
              <a:t>Accessories</a:t>
            </a:r>
            <a:endParaRPr lang="en-US" b="0" dirty="0"/>
          </a:p>
          <a:p>
            <a:pPr fontAlgn="t"/>
            <a:r>
              <a:rPr lang="en-ZA" dirty="0"/>
              <a:t>Assembly and testing of the fully-built unit</a:t>
            </a:r>
            <a:endParaRPr lang="en-US" b="0" dirty="0"/>
          </a:p>
          <a:p>
            <a:pPr fontAlgn="t"/>
            <a:r>
              <a:rPr lang="en-ZA" b="0" dirty="0"/>
              <a:t>100%</a:t>
            </a:r>
            <a:endParaRPr lang="en-US" b="0" dirty="0"/>
          </a:p>
          <a:p>
            <a:pPr fontAlgn="t"/>
            <a:r>
              <a:rPr lang="en-ZA" b="0" dirty="0"/>
              <a:t>100%</a:t>
            </a:r>
            <a:endParaRPr lang="en-US" b="0" dirty="0"/>
          </a:p>
          <a:p>
            <a:pPr fontAlgn="t"/>
            <a:r>
              <a:rPr lang="en-ZA" b="0" dirty="0"/>
              <a:t>100%</a:t>
            </a:r>
            <a:endParaRPr lang="en-US" b="0" dirty="0"/>
          </a:p>
          <a:p>
            <a:pPr fontAlgn="t"/>
            <a:r>
              <a:rPr lang="en-ZA" b="0" dirty="0"/>
              <a:t>100%</a:t>
            </a:r>
            <a:endParaRPr lang="en-US" b="0" dirty="0"/>
          </a:p>
          <a:p>
            <a:pPr fontAlgn="t"/>
            <a:r>
              <a:rPr lang="en-ZA" dirty="0"/>
              <a:t>Rail Permanent Way</a:t>
            </a:r>
            <a:endParaRPr lang="en-US" b="0" dirty="0"/>
          </a:p>
          <a:p>
            <a:pPr fontAlgn="t"/>
            <a:r>
              <a:rPr lang="en-ZA" b="0" dirty="0"/>
              <a:t>90%</a:t>
            </a:r>
            <a:endParaRPr lang="en-US" b="0" dirty="0"/>
          </a:p>
          <a:p>
            <a:pPr fontAlgn="t"/>
            <a:r>
              <a:rPr lang="en-ZA" dirty="0"/>
              <a:t>Rails and rail joints</a:t>
            </a:r>
            <a:endParaRPr lang="en-US" b="0" dirty="0"/>
          </a:p>
          <a:p>
            <a:pPr fontAlgn="t"/>
            <a:r>
              <a:rPr lang="en-ZA" dirty="0"/>
              <a:t>Ballasts</a:t>
            </a:r>
            <a:endParaRPr lang="en-US" b="0" dirty="0"/>
          </a:p>
          <a:p>
            <a:pPr fontAlgn="t"/>
            <a:r>
              <a:rPr lang="en-ZA" dirty="0"/>
              <a:t>Ballastless</a:t>
            </a:r>
            <a:endParaRPr lang="en-US" b="0" dirty="0"/>
          </a:p>
          <a:p>
            <a:pPr fontAlgn="t"/>
            <a:r>
              <a:rPr lang="en-ZA" dirty="0"/>
              <a:t>Turnouts/switches and crossings</a:t>
            </a:r>
            <a:endParaRPr lang="en-US" b="0" dirty="0"/>
          </a:p>
          <a:p>
            <a:pPr fontAlgn="t"/>
            <a:r>
              <a:rPr lang="en-ZA" dirty="0"/>
              <a:t>Railway sleepers</a:t>
            </a:r>
            <a:endParaRPr lang="en-US" b="0" dirty="0"/>
          </a:p>
          <a:p>
            <a:pPr fontAlgn="t"/>
            <a:r>
              <a:rPr lang="en-ZA" dirty="0"/>
              <a:t>Rail fastening and accessories</a:t>
            </a:r>
            <a:endParaRPr lang="en-US" b="0" dirty="0"/>
          </a:p>
          <a:p>
            <a:pPr fontAlgn="t"/>
            <a:r>
              <a:rPr lang="en-ZA" dirty="0"/>
              <a:t>Railway maintenance of way plant &amp; equipment</a:t>
            </a:r>
            <a:endParaRPr lang="en-US" b="0" dirty="0"/>
          </a:p>
          <a:p>
            <a:pPr fontAlgn="t"/>
            <a:r>
              <a:rPr lang="en-ZA" dirty="0"/>
              <a:t>Assembly and testing of fully build units</a:t>
            </a:r>
            <a:endParaRPr lang="en-US" b="0" dirty="0"/>
          </a:p>
          <a:p>
            <a:pPr fontAlgn="t"/>
            <a:r>
              <a:rPr lang="en-ZA" b="0" dirty="0"/>
              <a:t>100%</a:t>
            </a:r>
            <a:endParaRPr lang="en-US" b="0" dirty="0"/>
          </a:p>
          <a:p>
            <a:pPr fontAlgn="t"/>
            <a:r>
              <a:rPr lang="en-ZA" b="0" dirty="0"/>
              <a:t>100%</a:t>
            </a:r>
            <a:endParaRPr lang="en-US" b="0" dirty="0"/>
          </a:p>
          <a:p>
            <a:pPr fontAlgn="t"/>
            <a:r>
              <a:rPr lang="en-ZA" b="0" dirty="0"/>
              <a:t>100%</a:t>
            </a:r>
            <a:endParaRPr lang="en-US" b="0" dirty="0"/>
          </a:p>
          <a:p>
            <a:pPr fontAlgn="t"/>
            <a:r>
              <a:rPr lang="en-ZA" b="0" dirty="0"/>
              <a:t>100%</a:t>
            </a:r>
            <a:endParaRPr lang="en-US" b="0" dirty="0"/>
          </a:p>
          <a:p>
            <a:pPr fontAlgn="t"/>
            <a:r>
              <a:rPr lang="en-ZA" b="0" dirty="0"/>
              <a:t>100%</a:t>
            </a:r>
            <a:endParaRPr lang="en-US" b="0" dirty="0"/>
          </a:p>
          <a:p>
            <a:pPr fontAlgn="t"/>
            <a:r>
              <a:rPr lang="en-ZA" b="0" dirty="0"/>
              <a:t>100%</a:t>
            </a:r>
            <a:endParaRPr lang="en-US" b="0" dirty="0"/>
          </a:p>
          <a:p>
            <a:pPr fontAlgn="t"/>
            <a:r>
              <a:rPr lang="en-ZA" b="0" dirty="0"/>
              <a:t>70%</a:t>
            </a:r>
            <a:endParaRPr lang="en-US" b="0" dirty="0"/>
          </a:p>
          <a:p>
            <a:pPr fontAlgn="t"/>
            <a:r>
              <a:rPr lang="en-ZA" b="0" dirty="0"/>
              <a:t>100%</a:t>
            </a:r>
            <a:endParaRPr lang="en-US" b="0" dirty="0"/>
          </a:p>
          <a:p>
            <a:pPr fontAlgn="t"/>
            <a:r>
              <a:rPr lang="en-ZA" dirty="0"/>
              <a:t>Plastic Pipes	</a:t>
            </a:r>
            <a:endParaRPr lang="en-US" b="0" dirty="0"/>
          </a:p>
          <a:p>
            <a:pPr fontAlgn="t"/>
            <a:r>
              <a:rPr lang="en-ZA" b="0" dirty="0"/>
              <a:t>100%</a:t>
            </a:r>
            <a:endParaRPr lang="en-US" b="0" dirty="0"/>
          </a:p>
          <a:p>
            <a:pPr fontAlgn="b"/>
            <a:r>
              <a:rPr lang="en-ZA" dirty="0"/>
              <a:t>Polyvinyl chloride (PVC) pipes</a:t>
            </a:r>
            <a:endParaRPr lang="en-US" b="0" dirty="0"/>
          </a:p>
          <a:p>
            <a:pPr fontAlgn="b"/>
            <a:r>
              <a:rPr lang="en-ZA" dirty="0"/>
              <a:t>High density polyethylene (HDPE) pipes</a:t>
            </a:r>
            <a:endParaRPr lang="en-US" b="0" dirty="0"/>
          </a:p>
          <a:p>
            <a:pPr fontAlgn="b"/>
            <a:r>
              <a:rPr lang="en-ZA" dirty="0"/>
              <a:t>Polypropylene (PP) pipes</a:t>
            </a:r>
            <a:endParaRPr lang="en-US" b="0" dirty="0"/>
          </a:p>
          <a:p>
            <a:pPr fontAlgn="b"/>
            <a:r>
              <a:rPr lang="en-ZA" dirty="0"/>
              <a:t>Glass reinforced plastic (GRP) pipes</a:t>
            </a:r>
            <a:endParaRPr lang="en-US" b="0" dirty="0"/>
          </a:p>
          <a:p>
            <a:pPr fontAlgn="b"/>
            <a:r>
              <a:rPr lang="en-ZA" b="0" dirty="0"/>
              <a:t>100%</a:t>
            </a:r>
            <a:endParaRPr lang="en-US" b="0" dirty="0"/>
          </a:p>
          <a:p>
            <a:pPr fontAlgn="b"/>
            <a:r>
              <a:rPr lang="en-ZA" b="0" dirty="0"/>
              <a:t>100%</a:t>
            </a:r>
            <a:endParaRPr lang="en-US" b="0" dirty="0"/>
          </a:p>
          <a:p>
            <a:pPr fontAlgn="b"/>
            <a:r>
              <a:rPr lang="en-ZA" b="0" dirty="0"/>
              <a:t>100%</a:t>
            </a:r>
            <a:endParaRPr lang="en-US" b="0" dirty="0"/>
          </a:p>
          <a:p>
            <a:pPr fontAlgn="b"/>
            <a:r>
              <a:rPr lang="en-ZA" b="0" dirty="0"/>
              <a:t>100%</a:t>
            </a:r>
            <a:endParaRPr lang="en-US" b="0" dirty="0"/>
          </a:p>
          <a:p>
            <a:pPr fontAlgn="t"/>
            <a:r>
              <a:rPr lang="en-ZA" dirty="0"/>
              <a:t>    Air insulated MV Switchgear	</a:t>
            </a:r>
            <a:endParaRPr lang="en-US" b="0" dirty="0"/>
          </a:p>
          <a:p>
            <a:pPr fontAlgn="t"/>
            <a:r>
              <a:rPr lang="en-ZA" b="0" dirty="0"/>
              <a:t>50%</a:t>
            </a:r>
            <a:endParaRPr lang="en-US" b="0" dirty="0"/>
          </a:p>
          <a:p>
            <a:pPr fontAlgn="t"/>
            <a:r>
              <a:rPr lang="en-ZA" dirty="0"/>
              <a:t>Instrument Transformers</a:t>
            </a:r>
            <a:endParaRPr lang="en-US" b="0" dirty="0"/>
          </a:p>
          <a:p>
            <a:pPr fontAlgn="t"/>
            <a:r>
              <a:rPr lang="en-ZA" dirty="0"/>
              <a:t>Busbars</a:t>
            </a:r>
            <a:endParaRPr lang="en-US" b="0" dirty="0"/>
          </a:p>
          <a:p>
            <a:pPr fontAlgn="t"/>
            <a:r>
              <a:rPr lang="en-ZA" dirty="0"/>
              <a:t>Housing</a:t>
            </a:r>
            <a:endParaRPr lang="en-US" b="0" dirty="0"/>
          </a:p>
          <a:p>
            <a:pPr fontAlgn="t"/>
            <a:r>
              <a:rPr lang="en-ZA" dirty="0"/>
              <a:t>Switching Devices</a:t>
            </a:r>
            <a:endParaRPr lang="en-US" b="0" dirty="0"/>
          </a:p>
          <a:p>
            <a:pPr fontAlgn="t"/>
            <a:r>
              <a:rPr lang="en-ZA" b="0" dirty="0"/>
              <a:t>15%</a:t>
            </a:r>
            <a:endParaRPr lang="en-US" b="0" dirty="0"/>
          </a:p>
          <a:p>
            <a:pPr fontAlgn="t"/>
            <a:r>
              <a:rPr lang="en-ZA" b="0" dirty="0"/>
              <a:t>5%</a:t>
            </a:r>
            <a:endParaRPr lang="en-US" b="0" dirty="0"/>
          </a:p>
          <a:p>
            <a:pPr fontAlgn="t"/>
            <a:r>
              <a:rPr lang="en-ZA" b="0" dirty="0"/>
              <a:t>25%</a:t>
            </a:r>
            <a:endParaRPr lang="en-US" b="0" dirty="0"/>
          </a:p>
          <a:p>
            <a:pPr fontAlgn="t"/>
            <a:r>
              <a:rPr lang="en-ZA" b="0" dirty="0"/>
              <a:t>5%</a:t>
            </a:r>
            <a:endParaRPr lang="en-US" b="0" dirty="0"/>
          </a:p>
          <a:p>
            <a:pPr fontAlgn="t"/>
            <a:r>
              <a:rPr lang="en-ZA" dirty="0"/>
              <a:t>Bulk Material Handling	</a:t>
            </a:r>
            <a:endParaRPr lang="en-US" b="0" dirty="0"/>
          </a:p>
          <a:p>
            <a:pPr fontAlgn="t"/>
            <a:r>
              <a:rPr lang="en-ZA" b="0" dirty="0"/>
              <a:t>85%</a:t>
            </a:r>
            <a:endParaRPr lang="en-US" b="0" dirty="0"/>
          </a:p>
          <a:p>
            <a:pPr fontAlgn="t"/>
            <a:r>
              <a:rPr lang="en-ZA" dirty="0"/>
              <a:t>Conveyer Idlers</a:t>
            </a:r>
            <a:endParaRPr lang="en-US" b="0" dirty="0"/>
          </a:p>
          <a:p>
            <a:pPr fontAlgn="t"/>
            <a:r>
              <a:rPr lang="en-ZA" dirty="0"/>
              <a:t>Structural Steel</a:t>
            </a:r>
            <a:endParaRPr lang="en-US" b="0" dirty="0"/>
          </a:p>
          <a:p>
            <a:pPr fontAlgn="t"/>
            <a:r>
              <a:rPr lang="en-ZA" dirty="0"/>
              <a:t>Rubber</a:t>
            </a:r>
            <a:endParaRPr lang="en-US" b="0" dirty="0"/>
          </a:p>
          <a:p>
            <a:pPr fontAlgn="t"/>
            <a:r>
              <a:rPr lang="en-ZA" dirty="0"/>
              <a:t>Conveyor Belt</a:t>
            </a:r>
            <a:endParaRPr lang="en-US" b="0" dirty="0"/>
          </a:p>
          <a:p>
            <a:pPr fontAlgn="t"/>
            <a:r>
              <a:rPr lang="en-ZA" dirty="0"/>
              <a:t>Pulleys	</a:t>
            </a:r>
            <a:endParaRPr lang="en-US" b="0" dirty="0"/>
          </a:p>
          <a:p>
            <a:pPr fontAlgn="t"/>
            <a:r>
              <a:rPr lang="en-ZA" b="0" dirty="0"/>
              <a:t>70%</a:t>
            </a:r>
            <a:endParaRPr lang="en-US" b="0" dirty="0"/>
          </a:p>
          <a:p>
            <a:pPr fontAlgn="t"/>
            <a:r>
              <a:rPr lang="en-ZA" b="0" dirty="0"/>
              <a:t>100%</a:t>
            </a:r>
            <a:endParaRPr lang="en-US" b="0" dirty="0"/>
          </a:p>
          <a:p>
            <a:pPr fontAlgn="t"/>
            <a:r>
              <a:rPr lang="en-ZA" b="0" dirty="0"/>
              <a:t>100%</a:t>
            </a:r>
            <a:endParaRPr lang="en-US" b="0" dirty="0"/>
          </a:p>
          <a:p>
            <a:pPr fontAlgn="t"/>
            <a:r>
              <a:rPr lang="en-ZA" b="0" dirty="0"/>
              <a:t>100%</a:t>
            </a:r>
            <a:endParaRPr lang="en-US" b="0" dirty="0"/>
          </a:p>
          <a:p>
            <a:pPr fontAlgn="t"/>
            <a:r>
              <a:rPr lang="en-ZA" b="0" dirty="0"/>
              <a:t>60%</a:t>
            </a:r>
            <a:endParaRPr lang="en-US" b="0" dirty="0"/>
          </a:p>
          <a:p>
            <a:pPr fontAlgn="t"/>
            <a:r>
              <a:rPr lang="en-ZA" dirty="0"/>
              <a:t>Industrial lead Acid Batteries	</a:t>
            </a:r>
            <a:endParaRPr lang="en-US" b="0" dirty="0"/>
          </a:p>
          <a:p>
            <a:pPr fontAlgn="t"/>
            <a:r>
              <a:rPr lang="en-ZA" b="0" dirty="0"/>
              <a:t>50%</a:t>
            </a:r>
            <a:endParaRPr lang="en-US" b="0" dirty="0"/>
          </a:p>
          <a:p>
            <a:endParaRPr lang="en-US" dirty="0"/>
          </a:p>
        </p:txBody>
      </p:sp>
      <p:graphicFrame>
        <p:nvGraphicFramePr>
          <p:cNvPr id="8" name="Table 7">
            <a:extLst>
              <a:ext uri="{FF2B5EF4-FFF2-40B4-BE49-F238E27FC236}">
                <a16:creationId xmlns:a16="http://schemas.microsoft.com/office/drawing/2014/main" xmlns="" id="{DF6993D1-C4E7-4AD9-8B6B-6C35AEC3F1F8}"/>
              </a:ext>
            </a:extLst>
          </p:cNvPr>
          <p:cNvGraphicFramePr>
            <a:graphicFrameLocks noGrp="1"/>
          </p:cNvGraphicFramePr>
          <p:nvPr>
            <p:extLst>
              <p:ext uri="{D42A27DB-BD31-4B8C-83A1-F6EECF244321}">
                <p14:modId xmlns:p14="http://schemas.microsoft.com/office/powerpoint/2010/main" xmlns="" val="1828657955"/>
              </p:ext>
            </p:extLst>
          </p:nvPr>
        </p:nvGraphicFramePr>
        <p:xfrm>
          <a:off x="10893" y="705939"/>
          <a:ext cx="3133833" cy="6157231"/>
        </p:xfrm>
        <a:graphic>
          <a:graphicData uri="http://schemas.openxmlformats.org/drawingml/2006/table">
            <a:tbl>
              <a:tblPr firstRow="1" firstCol="1" bandRow="1"/>
              <a:tblGrid>
                <a:gridCol w="1771297">
                  <a:extLst>
                    <a:ext uri="{9D8B030D-6E8A-4147-A177-3AD203B41FA5}">
                      <a16:colId xmlns:a16="http://schemas.microsoft.com/office/drawing/2014/main" xmlns="" val="3945951807"/>
                    </a:ext>
                  </a:extLst>
                </a:gridCol>
                <a:gridCol w="1362536">
                  <a:extLst>
                    <a:ext uri="{9D8B030D-6E8A-4147-A177-3AD203B41FA5}">
                      <a16:colId xmlns:a16="http://schemas.microsoft.com/office/drawing/2014/main" xmlns="" val="2786814250"/>
                    </a:ext>
                  </a:extLst>
                </a:gridCol>
              </a:tblGrid>
              <a:tr h="274766">
                <a:tc>
                  <a:txBody>
                    <a:bodyPr/>
                    <a:lstStyle/>
                    <a:p>
                      <a:pPr marL="68580">
                        <a:lnSpc>
                          <a:spcPct val="115000"/>
                        </a:lnSpc>
                        <a:spcBef>
                          <a:spcPts val="200"/>
                        </a:spcBef>
                        <a:spcAft>
                          <a:spcPts val="200"/>
                        </a:spcAft>
                      </a:pPr>
                      <a:r>
                        <a:rPr lang="en-ZA" sz="800" b="1" dirty="0">
                          <a:solidFill>
                            <a:srgbClr val="FFFFFF"/>
                          </a:solidFill>
                          <a:effectLst/>
                          <a:latin typeface="+mj-lt"/>
                          <a:ea typeface="Calibri" panose="020F0502020204030204" pitchFamily="34" charset="0"/>
                          <a:cs typeface="Times New Roman" panose="02020603050405020304" pitchFamily="18" charset="0"/>
                        </a:rPr>
                        <a:t>Industry/sector/sub-sector</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71755">
                        <a:lnSpc>
                          <a:spcPct val="115000"/>
                        </a:lnSpc>
                        <a:spcBef>
                          <a:spcPts val="200"/>
                        </a:spcBef>
                        <a:spcAft>
                          <a:spcPts val="200"/>
                        </a:spcAft>
                      </a:pPr>
                      <a:r>
                        <a:rPr lang="en-ZA" sz="800" b="1">
                          <a:solidFill>
                            <a:srgbClr val="FFFFFF"/>
                          </a:solidFill>
                          <a:effectLst/>
                          <a:latin typeface="+mj-lt"/>
                          <a:ea typeface="Calibri" panose="020F0502020204030204" pitchFamily="34" charset="0"/>
                          <a:cs typeface="Times New Roman" panose="02020603050405020304" pitchFamily="18" charset="0"/>
                        </a:rPr>
                        <a:t>Minimum threshold for local content</a:t>
                      </a:r>
                      <a:endParaRPr lang="en-US" sz="800">
                        <a:effectLst/>
                        <a:latin typeface="+mj-lt"/>
                        <a:ea typeface="Times New Roman" panose="02020603050405020304" pitchFamily="18" charset="0"/>
                        <a:cs typeface="Times New Roman" panose="02020603050405020304" pitchFamily="18" charset="0"/>
                      </a:endParaRPr>
                    </a:p>
                  </a:txBody>
                  <a:tcPr marL="50684" marR="50684"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xmlns="" val="1646538193"/>
                  </a:ext>
                </a:extLst>
              </a:tr>
              <a:tr h="139614">
                <a:tc>
                  <a:txBody>
                    <a:bodyPr/>
                    <a:lstStyle/>
                    <a:p>
                      <a:pPr indent="68580" algn="just">
                        <a:lnSpc>
                          <a:spcPct val="100000"/>
                        </a:lnSpc>
                        <a:spcBef>
                          <a:spcPts val="0"/>
                        </a:spcBef>
                        <a:spcAft>
                          <a:spcPts val="0"/>
                        </a:spcAft>
                      </a:pPr>
                      <a:r>
                        <a:rPr lang="en-ZA" sz="800" b="1" dirty="0">
                          <a:solidFill>
                            <a:srgbClr val="000000"/>
                          </a:solidFill>
                          <a:effectLst/>
                          <a:latin typeface="+mj-lt"/>
                          <a:ea typeface="Calibri" panose="020F0502020204030204" pitchFamily="34" charset="0"/>
                          <a:cs typeface="Times New Roman" panose="02020603050405020304" pitchFamily="18" charset="0"/>
                        </a:rPr>
                        <a:t>Buses (Bus Body)</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a:solidFill>
                            <a:srgbClr val="000000"/>
                          </a:solidFill>
                          <a:effectLst/>
                          <a:latin typeface="+mj-lt"/>
                          <a:ea typeface="Calibri" panose="020F0502020204030204" pitchFamily="34" charset="0"/>
                          <a:cs typeface="Times New Roman" panose="02020603050405020304" pitchFamily="18" charset="0"/>
                        </a:rPr>
                        <a:t>80%</a:t>
                      </a:r>
                      <a:endParaRPr lang="en-US" sz="80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08729819"/>
                  </a:ext>
                </a:extLst>
              </a:tr>
              <a:tr h="250143">
                <a:tc>
                  <a:txBody>
                    <a:bodyPr/>
                    <a:lstStyle/>
                    <a:p>
                      <a:pPr indent="68580" algn="just">
                        <a:lnSpc>
                          <a:spcPct val="100000"/>
                        </a:lnSpc>
                        <a:spcBef>
                          <a:spcPts val="0"/>
                        </a:spcBef>
                        <a:spcAft>
                          <a:spcPts val="0"/>
                        </a:spcAft>
                      </a:pPr>
                      <a:r>
                        <a:rPr lang="en-ZA" sz="800" b="1" dirty="0">
                          <a:effectLst/>
                          <a:latin typeface="+mj-lt"/>
                          <a:ea typeface="Calibri" panose="020F0502020204030204" pitchFamily="34" charset="0"/>
                          <a:cs typeface="Times New Roman" panose="02020603050405020304" pitchFamily="18" charset="0"/>
                        </a:rPr>
                        <a:t>Textile, Clothing, Leather and Footwear</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a:effectLst/>
                          <a:latin typeface="+mj-lt"/>
                          <a:ea typeface="Calibri" panose="020F0502020204030204" pitchFamily="34" charset="0"/>
                          <a:cs typeface="Times New Roman" panose="02020603050405020304" pitchFamily="18" charset="0"/>
                        </a:rPr>
                        <a:t>100%</a:t>
                      </a:r>
                      <a:endParaRPr lang="en-US" sz="80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805058166"/>
                  </a:ext>
                </a:extLst>
              </a:tr>
              <a:tr h="750429">
                <a:tc>
                  <a:txBody>
                    <a:bodyPr/>
                    <a:lstStyle/>
                    <a:p>
                      <a:pPr marL="68580">
                        <a:lnSpc>
                          <a:spcPct val="100000"/>
                        </a:lnSpc>
                        <a:spcBef>
                          <a:spcPts val="0"/>
                        </a:spcBef>
                        <a:spcAft>
                          <a:spcPts val="0"/>
                        </a:spcAft>
                      </a:pPr>
                      <a:r>
                        <a:rPr lang="en-ZA" sz="800" b="1" dirty="0">
                          <a:solidFill>
                            <a:srgbClr val="000000"/>
                          </a:solidFill>
                          <a:effectLst/>
                          <a:latin typeface="+mj-lt"/>
                          <a:ea typeface="Calibri" panose="020F0502020204030204" pitchFamily="34" charset="0"/>
                          <a:cs typeface="Times New Roman" panose="02020603050405020304" pitchFamily="18" charset="0"/>
                        </a:rPr>
                        <a:t>Steel Power Pylons,</a:t>
                      </a:r>
                      <a:br>
                        <a:rPr lang="en-ZA" sz="800" b="1" dirty="0">
                          <a:solidFill>
                            <a:srgbClr val="000000"/>
                          </a:solidFill>
                          <a:effectLst/>
                          <a:latin typeface="+mj-lt"/>
                          <a:ea typeface="Calibri" panose="020F0502020204030204" pitchFamily="34" charset="0"/>
                          <a:cs typeface="Times New Roman" panose="02020603050405020304" pitchFamily="18" charset="0"/>
                        </a:rPr>
                      </a:br>
                      <a:r>
                        <a:rPr lang="en-ZA" sz="800" b="1" dirty="0">
                          <a:solidFill>
                            <a:srgbClr val="000000"/>
                          </a:solidFill>
                          <a:effectLst/>
                          <a:latin typeface="+mj-lt"/>
                          <a:ea typeface="Calibri" panose="020F0502020204030204" pitchFamily="34" charset="0"/>
                          <a:cs typeface="Times New Roman" panose="02020603050405020304" pitchFamily="18" charset="0"/>
                        </a:rPr>
                        <a:t>Monopole Pylons,</a:t>
                      </a:r>
                      <a:br>
                        <a:rPr lang="en-ZA" sz="800" b="1" dirty="0">
                          <a:solidFill>
                            <a:srgbClr val="000000"/>
                          </a:solidFill>
                          <a:effectLst/>
                          <a:latin typeface="+mj-lt"/>
                          <a:ea typeface="Calibri" panose="020F0502020204030204" pitchFamily="34" charset="0"/>
                          <a:cs typeface="Times New Roman" panose="02020603050405020304" pitchFamily="18" charset="0"/>
                        </a:rPr>
                      </a:br>
                      <a:r>
                        <a:rPr lang="en-ZA" sz="800" b="1" dirty="0">
                          <a:solidFill>
                            <a:srgbClr val="000000"/>
                          </a:solidFill>
                          <a:effectLst/>
                          <a:latin typeface="+mj-lt"/>
                          <a:ea typeface="Calibri" panose="020F0502020204030204" pitchFamily="34" charset="0"/>
                          <a:cs typeface="Times New Roman" panose="02020603050405020304" pitchFamily="18" charset="0"/>
                        </a:rPr>
                        <a:t>Steel Substation Structures,</a:t>
                      </a:r>
                      <a:br>
                        <a:rPr lang="en-ZA" sz="800" b="1" dirty="0">
                          <a:solidFill>
                            <a:srgbClr val="000000"/>
                          </a:solidFill>
                          <a:effectLst/>
                          <a:latin typeface="+mj-lt"/>
                          <a:ea typeface="Calibri" panose="020F0502020204030204" pitchFamily="34" charset="0"/>
                          <a:cs typeface="Times New Roman" panose="02020603050405020304" pitchFamily="18" charset="0"/>
                        </a:rPr>
                      </a:br>
                      <a:r>
                        <a:rPr lang="en-ZA" sz="800" b="1" dirty="0">
                          <a:solidFill>
                            <a:srgbClr val="000000"/>
                          </a:solidFill>
                          <a:effectLst/>
                          <a:latin typeface="+mj-lt"/>
                          <a:ea typeface="Calibri" panose="020F0502020204030204" pitchFamily="34" charset="0"/>
                          <a:cs typeface="Times New Roman" panose="02020603050405020304" pitchFamily="18" charset="0"/>
                        </a:rPr>
                        <a:t>Powerline Hardware,</a:t>
                      </a:r>
                      <a:br>
                        <a:rPr lang="en-ZA" sz="800" b="1" dirty="0">
                          <a:solidFill>
                            <a:srgbClr val="000000"/>
                          </a:solidFill>
                          <a:effectLst/>
                          <a:latin typeface="+mj-lt"/>
                          <a:ea typeface="Calibri" panose="020F0502020204030204" pitchFamily="34" charset="0"/>
                          <a:cs typeface="Times New Roman" panose="02020603050405020304" pitchFamily="18" charset="0"/>
                        </a:rPr>
                      </a:br>
                      <a:r>
                        <a:rPr lang="en-ZA" sz="800" b="1" dirty="0">
                          <a:solidFill>
                            <a:srgbClr val="000000"/>
                          </a:solidFill>
                          <a:effectLst/>
                          <a:latin typeface="+mj-lt"/>
                          <a:ea typeface="Calibri" panose="020F0502020204030204" pitchFamily="34" charset="0"/>
                          <a:cs typeface="Times New Roman" panose="02020603050405020304" pitchFamily="18" charset="0"/>
                        </a:rPr>
                        <a:t>Street Light Steel Poles,</a:t>
                      </a:r>
                      <a:br>
                        <a:rPr lang="en-ZA" sz="800" b="1" dirty="0">
                          <a:solidFill>
                            <a:srgbClr val="000000"/>
                          </a:solidFill>
                          <a:effectLst/>
                          <a:latin typeface="+mj-lt"/>
                          <a:ea typeface="Calibri" panose="020F0502020204030204" pitchFamily="34" charset="0"/>
                          <a:cs typeface="Times New Roman" panose="02020603050405020304" pitchFamily="18" charset="0"/>
                        </a:rPr>
                      </a:br>
                      <a:r>
                        <a:rPr lang="en-ZA" sz="800" b="1" dirty="0">
                          <a:solidFill>
                            <a:srgbClr val="000000"/>
                          </a:solidFill>
                          <a:effectLst/>
                          <a:latin typeface="+mj-lt"/>
                          <a:ea typeface="Calibri" panose="020F0502020204030204" pitchFamily="34" charset="0"/>
                          <a:cs typeface="Times New Roman" panose="02020603050405020304" pitchFamily="18" charset="0"/>
                        </a:rPr>
                        <a:t>Steel Lattice Towers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solidFill>
                            <a:srgbClr val="000000"/>
                          </a:solidFill>
                          <a:effectLst/>
                          <a:latin typeface="+mj-lt"/>
                          <a:ea typeface="Calibri" panose="020F0502020204030204" pitchFamily="34" charset="0"/>
                          <a:cs typeface="Times New Roman" panose="02020603050405020304" pitchFamily="18" charset="0"/>
                        </a:rPr>
                        <a:t>100%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855686419"/>
                  </a:ext>
                </a:extLst>
              </a:tr>
              <a:tr h="250143">
                <a:tc>
                  <a:txBody>
                    <a:bodyPr/>
                    <a:lstStyle/>
                    <a:p>
                      <a:pPr indent="68580" algn="just">
                        <a:lnSpc>
                          <a:spcPct val="100000"/>
                        </a:lnSpc>
                        <a:spcBef>
                          <a:spcPts val="0"/>
                        </a:spcBef>
                        <a:spcAft>
                          <a:spcPts val="0"/>
                        </a:spcAft>
                      </a:pPr>
                      <a:r>
                        <a:rPr lang="en-ZA" sz="800" b="1" dirty="0">
                          <a:effectLst/>
                          <a:latin typeface="+mj-lt"/>
                          <a:ea typeface="Calibri" panose="020F0502020204030204" pitchFamily="34" charset="0"/>
                          <a:cs typeface="Times New Roman" panose="02020603050405020304" pitchFamily="18" charset="0"/>
                        </a:rPr>
                        <a:t>Canned / Processed Vegetables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effectLst/>
                          <a:latin typeface="+mj-lt"/>
                          <a:ea typeface="Calibri" panose="020F0502020204030204" pitchFamily="34" charset="0"/>
                          <a:cs typeface="Times New Roman" panose="02020603050405020304" pitchFamily="18" charset="0"/>
                        </a:rPr>
                        <a:t>80%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074819811"/>
                  </a:ext>
                </a:extLst>
              </a:tr>
              <a:tr h="250143">
                <a:tc>
                  <a:txBody>
                    <a:bodyPr/>
                    <a:lstStyle/>
                    <a:p>
                      <a:pPr indent="68580" algn="just">
                        <a:lnSpc>
                          <a:spcPct val="100000"/>
                        </a:lnSpc>
                        <a:spcBef>
                          <a:spcPts val="0"/>
                        </a:spcBef>
                        <a:spcAft>
                          <a:spcPts val="0"/>
                        </a:spcAft>
                      </a:pPr>
                      <a:r>
                        <a:rPr lang="en-ZA" sz="800" b="1" dirty="0">
                          <a:solidFill>
                            <a:srgbClr val="000000"/>
                          </a:solidFill>
                          <a:effectLst/>
                          <a:latin typeface="+mj-lt"/>
                          <a:ea typeface="Calibri" panose="020F0502020204030204" pitchFamily="34" charset="0"/>
                          <a:cs typeface="Times New Roman" panose="02020603050405020304" pitchFamily="18" charset="0"/>
                        </a:rPr>
                        <a:t>Pharmaceutical Products: (MANAGED BY NT)</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algn="just">
                        <a:lnSpc>
                          <a:spcPct val="100000"/>
                        </a:lnSpc>
                        <a:spcBef>
                          <a:spcPts val="0"/>
                        </a:spcBef>
                        <a:spcAft>
                          <a:spcPts val="0"/>
                        </a:spcAft>
                      </a:pPr>
                      <a:r>
                        <a:rPr lang="en-ZA" sz="800" dirty="0">
                          <a:solidFill>
                            <a:srgbClr val="000000"/>
                          </a:solidFill>
                          <a:effectLst/>
                          <a:latin typeface="+mj-lt"/>
                          <a:ea typeface="Calibri" panose="020F0502020204030204" pitchFamily="34" charset="0"/>
                          <a:cs typeface="Times New Roman" panose="02020603050405020304" pitchFamily="18" charset="0"/>
                        </a:rPr>
                        <a:t> </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500392612"/>
                  </a:ext>
                </a:extLst>
              </a:tr>
              <a:tr h="262023">
                <a:tc>
                  <a:txBody>
                    <a:bodyPr/>
                    <a:lstStyle/>
                    <a:p>
                      <a:pPr marL="338455" indent="-180340" algn="just">
                        <a:lnSpc>
                          <a:spcPct val="100000"/>
                        </a:lnSpc>
                        <a:spcBef>
                          <a:spcPts val="0"/>
                        </a:spcBef>
                        <a:spcAft>
                          <a:spcPts val="0"/>
                        </a:spcAft>
                        <a:tabLst>
                          <a:tab pos="457200" algn="l"/>
                        </a:tabLst>
                      </a:pPr>
                      <a:r>
                        <a:rPr lang="en-ZA" sz="800" b="1" dirty="0">
                          <a:effectLst/>
                          <a:latin typeface="+mj-lt"/>
                          <a:ea typeface="Calibri" panose="020F0502020204030204" pitchFamily="34" charset="0"/>
                          <a:cs typeface="Times New Roman" panose="02020603050405020304" pitchFamily="18" charset="0"/>
                        </a:rPr>
                        <a:t>OSD Tender</a:t>
                      </a:r>
                      <a:endParaRPr lang="en-US" sz="800" dirty="0">
                        <a:effectLst/>
                        <a:latin typeface="+mj-lt"/>
                        <a:ea typeface="Times New Roman" panose="02020603050405020304" pitchFamily="18" charset="0"/>
                        <a:cs typeface="Times New Roman" panose="02020603050405020304" pitchFamily="18" charset="0"/>
                      </a:endParaRPr>
                    </a:p>
                    <a:p>
                      <a:pPr marL="338455" indent="-180340" algn="just">
                        <a:lnSpc>
                          <a:spcPct val="100000"/>
                        </a:lnSpc>
                        <a:spcBef>
                          <a:spcPts val="0"/>
                        </a:spcBef>
                        <a:spcAft>
                          <a:spcPts val="0"/>
                        </a:spcAft>
                        <a:tabLst>
                          <a:tab pos="457200" algn="l"/>
                        </a:tabLst>
                      </a:pPr>
                      <a:r>
                        <a:rPr lang="en-ZA" sz="800" b="1" dirty="0">
                          <a:effectLst/>
                          <a:latin typeface="+mj-lt"/>
                          <a:ea typeface="Calibri" panose="020F0502020204030204" pitchFamily="34" charset="0"/>
                          <a:cs typeface="Times New Roman" panose="02020603050405020304" pitchFamily="18" charset="0"/>
                        </a:rPr>
                        <a:t>Family Planning Tender</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251460" algn="l"/>
                          <a:tab pos="457200" algn="l"/>
                        </a:tabLst>
                      </a:pPr>
                      <a:r>
                        <a:rPr lang="en-ZA" sz="800" dirty="0">
                          <a:effectLst/>
                          <a:latin typeface="+mj-lt"/>
                          <a:ea typeface="Calibri" panose="020F0502020204030204" pitchFamily="34" charset="0"/>
                          <a:cs typeface="Times New Roman" panose="02020603050405020304" pitchFamily="18" charset="0"/>
                        </a:rPr>
                        <a:t>70% (volumes)</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251460" algn="l"/>
                          <a:tab pos="457200" algn="l"/>
                        </a:tabLst>
                      </a:pPr>
                      <a:r>
                        <a:rPr lang="en-ZA" sz="800" dirty="0">
                          <a:effectLst/>
                          <a:latin typeface="+mj-lt"/>
                          <a:ea typeface="Calibri" panose="020F0502020204030204" pitchFamily="34" charset="0"/>
                          <a:cs typeface="Times New Roman" panose="02020603050405020304" pitchFamily="18" charset="0"/>
                        </a:rPr>
                        <a:t>50% value</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3505110378"/>
                  </a:ext>
                </a:extLst>
              </a:tr>
              <a:tr h="139614">
                <a:tc>
                  <a:txBody>
                    <a:bodyPr/>
                    <a:lstStyle/>
                    <a:p>
                      <a:pPr marL="338455" indent="-180340" algn="just">
                        <a:lnSpc>
                          <a:spcPct val="100000"/>
                        </a:lnSpc>
                        <a:spcBef>
                          <a:spcPts val="0"/>
                        </a:spcBef>
                        <a:spcAft>
                          <a:spcPts val="0"/>
                        </a:spcAft>
                      </a:pPr>
                      <a:r>
                        <a:rPr lang="en-ZA" sz="800" b="1" dirty="0">
                          <a:solidFill>
                            <a:srgbClr val="000000"/>
                          </a:solidFill>
                          <a:effectLst/>
                          <a:latin typeface="+mj-lt"/>
                          <a:ea typeface="Calibri" panose="020F0502020204030204" pitchFamily="34" charset="0"/>
                          <a:cs typeface="Times New Roman" panose="02020603050405020304" pitchFamily="18" charset="0"/>
                        </a:rPr>
                        <a:t>Rail Rolling Stock</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solidFill>
                            <a:srgbClr val="000000"/>
                          </a:solidFill>
                          <a:effectLst/>
                          <a:latin typeface="+mj-lt"/>
                          <a:ea typeface="Calibri" panose="020F0502020204030204" pitchFamily="34" charset="0"/>
                          <a:cs typeface="Times New Roman" panose="02020603050405020304" pitchFamily="18" charset="0"/>
                        </a:rPr>
                        <a:t>65%</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042973076"/>
                  </a:ext>
                </a:extLst>
              </a:tr>
              <a:tr h="139614">
                <a:tc>
                  <a:txBody>
                    <a:bodyPr/>
                    <a:lstStyle/>
                    <a:p>
                      <a:pPr marL="338455" indent="-180340" algn="just">
                        <a:lnSpc>
                          <a:spcPct val="100000"/>
                        </a:lnSpc>
                        <a:spcBef>
                          <a:spcPts val="0"/>
                        </a:spcBef>
                        <a:spcAft>
                          <a:spcPts val="0"/>
                        </a:spcAft>
                      </a:pPr>
                      <a:r>
                        <a:rPr lang="en-ZA" sz="800" b="1" dirty="0">
                          <a:effectLst/>
                          <a:latin typeface="+mj-lt"/>
                          <a:ea typeface="Calibri" panose="020F0502020204030204" pitchFamily="34" charset="0"/>
                          <a:cs typeface="Times New Roman" panose="02020603050405020304" pitchFamily="18" charset="0"/>
                        </a:rPr>
                        <a:t>Set Top Boxes (STB)</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effectLst/>
                          <a:latin typeface="+mj-lt"/>
                          <a:ea typeface="Calibri" panose="020F0502020204030204" pitchFamily="34" charset="0"/>
                          <a:cs typeface="Times New Roman" panose="02020603050405020304" pitchFamily="18" charset="0"/>
                        </a:rPr>
                        <a:t>30%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429519357"/>
                  </a:ext>
                </a:extLst>
              </a:tr>
              <a:tr h="139614">
                <a:tc>
                  <a:txBody>
                    <a:bodyPr/>
                    <a:lstStyle/>
                    <a:p>
                      <a:pPr marL="338455" indent="-180340" algn="just">
                        <a:lnSpc>
                          <a:spcPct val="100000"/>
                        </a:lnSpc>
                        <a:spcBef>
                          <a:spcPts val="0"/>
                        </a:spcBef>
                        <a:spcAft>
                          <a:spcPts val="0"/>
                        </a:spcAft>
                      </a:pPr>
                      <a:r>
                        <a:rPr lang="en-ZA" sz="800" b="1" dirty="0">
                          <a:solidFill>
                            <a:srgbClr val="000000"/>
                          </a:solidFill>
                          <a:effectLst/>
                          <a:latin typeface="+mj-lt"/>
                          <a:ea typeface="Calibri" panose="020F0502020204030204" pitchFamily="34" charset="0"/>
                          <a:cs typeface="Times New Roman" panose="02020603050405020304" pitchFamily="18" charset="0"/>
                        </a:rPr>
                        <a:t>Furniture Products: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solidFill>
                            <a:srgbClr val="000000"/>
                          </a:solidFill>
                          <a:effectLst/>
                          <a:latin typeface="+mj-lt"/>
                          <a:ea typeface="Calibri" panose="020F0502020204030204" pitchFamily="34" charset="0"/>
                          <a:cs typeface="Times New Roman" panose="02020603050405020304" pitchFamily="18" charset="0"/>
                        </a:rPr>
                        <a:t> </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469991038"/>
                  </a:ext>
                </a:extLst>
              </a:tr>
              <a:tr h="550360">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Office Furniture</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School Furniture</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Base and Mattress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251460" algn="l"/>
                          <a:tab pos="457200" algn="l"/>
                        </a:tabLst>
                      </a:pPr>
                      <a:r>
                        <a:rPr lang="en-ZA" sz="800" dirty="0">
                          <a:effectLst/>
                          <a:latin typeface="+mj-lt"/>
                          <a:ea typeface="Calibri" panose="020F0502020204030204" pitchFamily="34" charset="0"/>
                          <a:cs typeface="Times New Roman" panose="02020603050405020304" pitchFamily="18" charset="0"/>
                        </a:rPr>
                        <a:t>85%</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251460" algn="l"/>
                          <a:tab pos="457200" algn="l"/>
                        </a:tabLst>
                      </a:pPr>
                      <a:r>
                        <a:rPr lang="en-ZA" sz="800" dirty="0">
                          <a:effectLst/>
                          <a:latin typeface="+mj-lt"/>
                          <a:ea typeface="Calibri" panose="020F0502020204030204" pitchFamily="34" charset="0"/>
                          <a:cs typeface="Times New Roman" panose="02020603050405020304" pitchFamily="18" charset="0"/>
                        </a:rPr>
                        <a:t>100%</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251460" algn="l"/>
                          <a:tab pos="457200" algn="l"/>
                        </a:tabLst>
                      </a:pPr>
                      <a:r>
                        <a:rPr lang="en-ZA" sz="800" dirty="0">
                          <a:effectLst/>
                          <a:latin typeface="+mj-lt"/>
                          <a:ea typeface="Calibri" panose="020F0502020204030204" pitchFamily="34" charset="0"/>
                          <a:cs typeface="Times New Roman" panose="02020603050405020304" pitchFamily="18" charset="0"/>
                        </a:rPr>
                        <a:t>90%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481737678"/>
                  </a:ext>
                </a:extLst>
              </a:tr>
              <a:tr h="250143">
                <a:tc>
                  <a:txBody>
                    <a:bodyPr/>
                    <a:lstStyle/>
                    <a:p>
                      <a:pPr marL="338455" indent="-180340" algn="l">
                        <a:lnSpc>
                          <a:spcPct val="100000"/>
                        </a:lnSpc>
                        <a:spcBef>
                          <a:spcPts val="0"/>
                        </a:spcBef>
                        <a:spcAft>
                          <a:spcPts val="0"/>
                        </a:spcAft>
                      </a:pPr>
                      <a:r>
                        <a:rPr lang="en-ZA" sz="800" b="1" dirty="0">
                          <a:solidFill>
                            <a:srgbClr val="000000"/>
                          </a:solidFill>
                          <a:effectLst/>
                          <a:latin typeface="+mj-lt"/>
                          <a:ea typeface="Calibri" panose="020F0502020204030204" pitchFamily="34" charset="0"/>
                          <a:cs typeface="Times New Roman" panose="02020603050405020304" pitchFamily="18" charset="0"/>
                        </a:rPr>
                        <a:t>Solar Water Heater Components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solidFill>
                            <a:srgbClr val="000000"/>
                          </a:solidFill>
                          <a:effectLst/>
                          <a:latin typeface="+mj-lt"/>
                          <a:ea typeface="Calibri" panose="020F0502020204030204" pitchFamily="34" charset="0"/>
                          <a:cs typeface="Times New Roman" panose="02020603050405020304" pitchFamily="18" charset="0"/>
                        </a:rPr>
                        <a:t>70%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395282025"/>
                  </a:ext>
                </a:extLst>
              </a:tr>
              <a:tr h="139614">
                <a:tc>
                  <a:txBody>
                    <a:bodyPr/>
                    <a:lstStyle/>
                    <a:p>
                      <a:pPr marL="338455" indent="-180340" algn="just">
                        <a:lnSpc>
                          <a:spcPct val="100000"/>
                        </a:lnSpc>
                        <a:spcBef>
                          <a:spcPts val="0"/>
                        </a:spcBef>
                        <a:spcAft>
                          <a:spcPts val="0"/>
                        </a:spcAft>
                      </a:pPr>
                      <a:r>
                        <a:rPr lang="en-ZA" sz="800" b="1" dirty="0">
                          <a:effectLst/>
                          <a:latin typeface="+mj-lt"/>
                          <a:ea typeface="Calibri" panose="020F0502020204030204" pitchFamily="34" charset="0"/>
                          <a:cs typeface="Times New Roman" panose="02020603050405020304" pitchFamily="18" charset="0"/>
                        </a:rPr>
                        <a:t>Electrical and telecom cables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effectLst/>
                          <a:latin typeface="+mj-lt"/>
                          <a:ea typeface="Calibri" panose="020F0502020204030204" pitchFamily="34" charset="0"/>
                          <a:cs typeface="Times New Roman" panose="02020603050405020304" pitchFamily="18" charset="0"/>
                        </a:rPr>
                        <a:t>90%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4263423401"/>
                  </a:ext>
                </a:extLst>
              </a:tr>
              <a:tr h="247277">
                <a:tc>
                  <a:txBody>
                    <a:bodyPr/>
                    <a:lstStyle/>
                    <a:p>
                      <a:pPr marL="338455" indent="-180340" algn="just">
                        <a:lnSpc>
                          <a:spcPct val="100000"/>
                        </a:lnSpc>
                        <a:spcBef>
                          <a:spcPts val="0"/>
                        </a:spcBef>
                        <a:spcAft>
                          <a:spcPts val="0"/>
                        </a:spcAft>
                      </a:pPr>
                      <a:r>
                        <a:rPr lang="en-ZA" sz="800" b="1" dirty="0">
                          <a:solidFill>
                            <a:srgbClr val="000000"/>
                          </a:solidFill>
                          <a:effectLst/>
                          <a:latin typeface="+mj-lt"/>
                          <a:ea typeface="Calibri" panose="020F0502020204030204" pitchFamily="34" charset="0"/>
                          <a:cs typeface="Times New Roman" panose="02020603050405020304" pitchFamily="18" charset="0"/>
                        </a:rPr>
                        <a:t>Valves, products and actuators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solidFill>
                            <a:srgbClr val="000000"/>
                          </a:solidFill>
                          <a:effectLst/>
                          <a:latin typeface="+mj-lt"/>
                          <a:ea typeface="Calibri" panose="020F0502020204030204" pitchFamily="34" charset="0"/>
                          <a:cs typeface="Times New Roman" panose="02020603050405020304" pitchFamily="18" charset="0"/>
                        </a:rPr>
                        <a:t>70%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495548778"/>
                  </a:ext>
                </a:extLst>
              </a:tr>
              <a:tr h="139614">
                <a:tc>
                  <a:txBody>
                    <a:bodyPr/>
                    <a:lstStyle/>
                    <a:p>
                      <a:pPr marL="338455" indent="-180340" algn="just">
                        <a:lnSpc>
                          <a:spcPct val="100000"/>
                        </a:lnSpc>
                        <a:spcBef>
                          <a:spcPts val="0"/>
                        </a:spcBef>
                        <a:spcAft>
                          <a:spcPts val="0"/>
                        </a:spcAft>
                      </a:pPr>
                      <a:r>
                        <a:rPr lang="en-ZA" sz="800" b="1" dirty="0">
                          <a:effectLst/>
                          <a:latin typeface="+mj-lt"/>
                          <a:ea typeface="Calibri" panose="020F0502020204030204" pitchFamily="34" charset="0"/>
                          <a:cs typeface="Times New Roman" panose="02020603050405020304" pitchFamily="18" charset="0"/>
                        </a:rPr>
                        <a:t>Residential Electricity Meter:</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71755" algn="just">
                        <a:lnSpc>
                          <a:spcPct val="100000"/>
                        </a:lnSpc>
                        <a:spcBef>
                          <a:spcPts val="0"/>
                        </a:spcBef>
                        <a:spcAft>
                          <a:spcPts val="0"/>
                        </a:spcAft>
                      </a:pPr>
                      <a:r>
                        <a:rPr lang="en-ZA" sz="800" dirty="0">
                          <a:effectLst/>
                          <a:latin typeface="+mj-lt"/>
                          <a:ea typeface="Calibri" panose="020F0502020204030204" pitchFamily="34" charset="0"/>
                          <a:cs typeface="Times New Roman" panose="02020603050405020304" pitchFamily="18" charset="0"/>
                        </a:rPr>
                        <a:t> </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660681583"/>
                  </a:ext>
                </a:extLst>
              </a:tr>
              <a:tr h="550360">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j-lt"/>
                          <a:ea typeface="Calibri" panose="020F0502020204030204" pitchFamily="34" charset="0"/>
                          <a:cs typeface="Times New Roman" panose="02020603050405020304" pitchFamily="18" charset="0"/>
                        </a:rPr>
                        <a:t>Prepaid Electricity Meters</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j-lt"/>
                          <a:ea typeface="Calibri" panose="020F0502020204030204" pitchFamily="34" charset="0"/>
                          <a:cs typeface="Times New Roman" panose="02020603050405020304" pitchFamily="18" charset="0"/>
                        </a:rPr>
                        <a:t>Post Paid Electricity Meters</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j-lt"/>
                          <a:ea typeface="Calibri" panose="020F0502020204030204" pitchFamily="34" charset="0"/>
                          <a:cs typeface="Times New Roman" panose="02020603050405020304" pitchFamily="18" charset="0"/>
                        </a:rPr>
                        <a:t>SMART Meters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j-lt"/>
                          <a:ea typeface="Calibri" panose="020F0502020204030204" pitchFamily="34" charset="0"/>
                          <a:cs typeface="Times New Roman" panose="02020603050405020304" pitchFamily="18" charset="0"/>
                        </a:rPr>
                        <a:t>70%</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j-lt"/>
                          <a:ea typeface="Calibri" panose="020F0502020204030204" pitchFamily="34" charset="0"/>
                          <a:cs typeface="Times New Roman" panose="02020603050405020304" pitchFamily="18" charset="0"/>
                        </a:rPr>
                        <a:t>70%</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j-lt"/>
                          <a:ea typeface="Calibri" panose="020F0502020204030204" pitchFamily="34" charset="0"/>
                          <a:cs typeface="Times New Roman" panose="02020603050405020304" pitchFamily="18" charset="0"/>
                        </a:rPr>
                        <a:t>50%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024223699"/>
                  </a:ext>
                </a:extLst>
              </a:tr>
              <a:tr h="250143">
                <a:tc>
                  <a:txBody>
                    <a:bodyPr/>
                    <a:lstStyle/>
                    <a:p>
                      <a:pPr marL="338455" indent="-180340" algn="just">
                        <a:lnSpc>
                          <a:spcPct val="100000"/>
                        </a:lnSpc>
                        <a:spcBef>
                          <a:spcPts val="0"/>
                        </a:spcBef>
                        <a:spcAft>
                          <a:spcPts val="0"/>
                        </a:spcAft>
                      </a:pPr>
                      <a:r>
                        <a:rPr lang="en-ZA" sz="800" b="1" dirty="0">
                          <a:effectLst/>
                          <a:latin typeface="+mj-lt"/>
                          <a:ea typeface="Calibri" panose="020F0502020204030204" pitchFamily="34" charset="0"/>
                          <a:cs typeface="Times New Roman" panose="02020603050405020304" pitchFamily="18" charset="0"/>
                        </a:rPr>
                        <a:t>Working Vessels/Boats (All types):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pPr>
                      <a:r>
                        <a:rPr lang="en-ZA" sz="800" dirty="0">
                          <a:effectLst/>
                          <a:latin typeface="+mj-lt"/>
                          <a:ea typeface="Calibri" panose="020F0502020204030204" pitchFamily="34" charset="0"/>
                          <a:cs typeface="Times New Roman" panose="02020603050405020304" pitchFamily="18" charset="0"/>
                        </a:rPr>
                        <a:t>60%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293352630"/>
                  </a:ext>
                </a:extLst>
              </a:tr>
              <a:tr h="139614">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a:solidFill>
                            <a:srgbClr val="000000"/>
                          </a:solidFill>
                          <a:effectLst/>
                          <a:latin typeface="+mj-lt"/>
                          <a:ea typeface="Calibri" panose="020F0502020204030204" pitchFamily="34" charset="0"/>
                          <a:cs typeface="Times New Roman" panose="02020603050405020304" pitchFamily="18" charset="0"/>
                        </a:rPr>
                        <a:t>Components</a:t>
                      </a:r>
                      <a:endParaRPr lang="en-US" sz="80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tabLst>
                          <a:tab pos="457200" algn="l"/>
                        </a:tabLst>
                      </a:pPr>
                      <a:r>
                        <a:rPr lang="en-ZA" sz="800" dirty="0">
                          <a:solidFill>
                            <a:srgbClr val="000000"/>
                          </a:solidFill>
                          <a:effectLst/>
                          <a:latin typeface="+mj-lt"/>
                          <a:ea typeface="Calibri" panose="020F0502020204030204" pitchFamily="34" charset="0"/>
                          <a:cs typeface="Times New Roman" panose="02020603050405020304" pitchFamily="18" charset="0"/>
                        </a:rPr>
                        <a:t>10% - 100%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851737317"/>
                  </a:ext>
                </a:extLst>
              </a:tr>
              <a:tr h="139614">
                <a:tc>
                  <a:txBody>
                    <a:bodyPr/>
                    <a:lstStyle/>
                    <a:p>
                      <a:pPr marL="342900" lvl="0" indent="-342900" algn="just">
                        <a:lnSpc>
                          <a:spcPct val="100000"/>
                        </a:lnSpc>
                        <a:spcBef>
                          <a:spcPts val="0"/>
                        </a:spcBef>
                        <a:spcAft>
                          <a:spcPts val="0"/>
                        </a:spcAft>
                        <a:buFont typeface="Symbol" panose="05050102010706020507" pitchFamily="18" charset="2"/>
                        <a:buChar char=""/>
                      </a:pPr>
                      <a:r>
                        <a:rPr lang="en-ZA" sz="800" b="1">
                          <a:effectLst/>
                          <a:latin typeface="+mj-lt"/>
                          <a:ea typeface="Calibri" panose="020F0502020204030204" pitchFamily="34" charset="0"/>
                          <a:cs typeface="Times New Roman" panose="02020603050405020304" pitchFamily="18" charset="0"/>
                        </a:rPr>
                        <a:t>Conveyance Pipes</a:t>
                      </a:r>
                      <a:endParaRPr lang="en-US" sz="80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pPr>
                      <a:r>
                        <a:rPr lang="en-ZA" sz="800" dirty="0">
                          <a:effectLst/>
                          <a:latin typeface="+mj-lt"/>
                          <a:ea typeface="Calibri" panose="020F0502020204030204" pitchFamily="34" charset="0"/>
                          <a:cs typeface="Times New Roman" panose="02020603050405020304" pitchFamily="18" charset="0"/>
                        </a:rPr>
                        <a:t>80% - 100%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3232204552"/>
                  </a:ext>
                </a:extLst>
              </a:tr>
              <a:tr h="250143">
                <a:tc>
                  <a:txBody>
                    <a:bodyPr/>
                    <a:lstStyle/>
                    <a:p>
                      <a:pPr marL="338455" indent="-180340" algn="just">
                        <a:lnSpc>
                          <a:spcPct val="100000"/>
                        </a:lnSpc>
                        <a:spcBef>
                          <a:spcPts val="0"/>
                        </a:spcBef>
                        <a:spcAft>
                          <a:spcPts val="0"/>
                        </a:spcAft>
                      </a:pPr>
                      <a:r>
                        <a:rPr lang="en-ZA" sz="800" b="1">
                          <a:solidFill>
                            <a:srgbClr val="000000"/>
                          </a:solidFill>
                          <a:effectLst/>
                          <a:latin typeface="+mj-lt"/>
                          <a:ea typeface="Calibri" panose="020F0502020204030204" pitchFamily="34" charset="0"/>
                          <a:cs typeface="Times New Roman" panose="02020603050405020304" pitchFamily="18" charset="0"/>
                        </a:rPr>
                        <a:t>Transformers and Shunt Reactors:</a:t>
                      </a:r>
                      <a:endParaRPr lang="en-US" sz="80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a:lnSpc>
                          <a:spcPct val="100000"/>
                        </a:lnSpc>
                        <a:spcBef>
                          <a:spcPts val="0"/>
                        </a:spcBef>
                        <a:spcAft>
                          <a:spcPts val="0"/>
                        </a:spcAft>
                      </a:pPr>
                      <a:endParaRPr lang="en-US" sz="800" dirty="0">
                        <a:effectLst/>
                        <a:latin typeface="+mj-lt"/>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773992975"/>
                  </a:ext>
                </a:extLst>
              </a:tr>
              <a:tr h="648453">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Class 0</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Class 1</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Class 2</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Class 3</a:t>
                      </a:r>
                      <a:endParaRPr lang="en-US" sz="800" dirty="0">
                        <a:effectLst/>
                        <a:latin typeface="+mj-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j-lt"/>
                          <a:ea typeface="Calibri" panose="020F0502020204030204" pitchFamily="34" charset="0"/>
                          <a:cs typeface="Times New Roman" panose="02020603050405020304" pitchFamily="18" charset="0"/>
                        </a:rPr>
                        <a:t>Class 4</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tabLst>
                          <a:tab pos="457200" algn="l"/>
                        </a:tabLst>
                      </a:pPr>
                      <a:r>
                        <a:rPr lang="en-ZA" sz="800" dirty="0">
                          <a:effectLst/>
                          <a:latin typeface="+mj-lt"/>
                          <a:ea typeface="Calibri" panose="020F0502020204030204" pitchFamily="34" charset="0"/>
                          <a:cs typeface="Times New Roman" panose="02020603050405020304" pitchFamily="18" charset="0"/>
                        </a:rPr>
                        <a:t>90%</a:t>
                      </a:r>
                      <a:endParaRPr lang="en-US" sz="800" dirty="0">
                        <a:effectLst/>
                        <a:latin typeface="+mj-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effectLst/>
                          <a:latin typeface="+mj-lt"/>
                          <a:ea typeface="Calibri" panose="020F0502020204030204" pitchFamily="34" charset="0"/>
                          <a:cs typeface="Times New Roman" panose="02020603050405020304" pitchFamily="18" charset="0"/>
                        </a:rPr>
                        <a:t>70%</a:t>
                      </a:r>
                      <a:endParaRPr lang="en-US" sz="800" dirty="0">
                        <a:effectLst/>
                        <a:latin typeface="+mj-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effectLst/>
                          <a:latin typeface="+mj-lt"/>
                          <a:ea typeface="Calibri" panose="020F0502020204030204" pitchFamily="34" charset="0"/>
                          <a:cs typeface="Times New Roman" panose="02020603050405020304" pitchFamily="18" charset="0"/>
                        </a:rPr>
                        <a:t>70%</a:t>
                      </a:r>
                      <a:endParaRPr lang="en-US" sz="800" dirty="0">
                        <a:effectLst/>
                        <a:latin typeface="+mj-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effectLst/>
                          <a:latin typeface="+mj-lt"/>
                          <a:ea typeface="Calibri" panose="020F0502020204030204" pitchFamily="34" charset="0"/>
                          <a:cs typeface="Times New Roman" panose="02020603050405020304" pitchFamily="18" charset="0"/>
                        </a:rPr>
                        <a:t>45%</a:t>
                      </a:r>
                      <a:endParaRPr lang="en-US" sz="800" dirty="0">
                        <a:effectLst/>
                        <a:latin typeface="+mj-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effectLst/>
                          <a:latin typeface="+mj-lt"/>
                          <a:ea typeface="Calibri" panose="020F0502020204030204" pitchFamily="34" charset="0"/>
                          <a:cs typeface="Times New Roman" panose="02020603050405020304" pitchFamily="18" charset="0"/>
                        </a:rPr>
                        <a:t>10%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536368545"/>
                  </a:ext>
                </a:extLst>
              </a:tr>
              <a:tr h="250143">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j-lt"/>
                          <a:ea typeface="Calibri" panose="020F0502020204030204" pitchFamily="34" charset="0"/>
                          <a:cs typeface="Times New Roman" panose="02020603050405020304" pitchFamily="18" charset="0"/>
                        </a:rPr>
                        <a:t>Components and conversion activities</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j-lt"/>
                          <a:ea typeface="Calibri" panose="020F0502020204030204" pitchFamily="34" charset="0"/>
                          <a:cs typeface="Times New Roman" panose="02020603050405020304" pitchFamily="18" charset="0"/>
                        </a:rPr>
                        <a:t>50% - 100%</a:t>
                      </a:r>
                      <a:endParaRPr lang="en-US" sz="800" dirty="0">
                        <a:effectLst/>
                        <a:latin typeface="+mj-lt"/>
                        <a:ea typeface="Times New Roman" panose="02020603050405020304" pitchFamily="18" charset="0"/>
                        <a:cs typeface="Times New Roman" panose="02020603050405020304" pitchFamily="18" charset="0"/>
                      </a:endParaRPr>
                    </a:p>
                  </a:txBody>
                  <a:tcPr marL="50684" marR="506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168483346"/>
                  </a:ext>
                </a:extLst>
              </a:tr>
            </a:tbl>
          </a:graphicData>
        </a:graphic>
      </p:graphicFrame>
      <p:graphicFrame>
        <p:nvGraphicFramePr>
          <p:cNvPr id="7" name="Table 6">
            <a:extLst>
              <a:ext uri="{FF2B5EF4-FFF2-40B4-BE49-F238E27FC236}">
                <a16:creationId xmlns:a16="http://schemas.microsoft.com/office/drawing/2014/main" xmlns="" id="{5FC06F73-64F6-4404-9611-423208D51112}"/>
              </a:ext>
            </a:extLst>
          </p:cNvPr>
          <p:cNvGraphicFramePr>
            <a:graphicFrameLocks noGrp="1"/>
          </p:cNvGraphicFramePr>
          <p:nvPr>
            <p:extLst>
              <p:ext uri="{D42A27DB-BD31-4B8C-83A1-F6EECF244321}">
                <p14:modId xmlns:p14="http://schemas.microsoft.com/office/powerpoint/2010/main" xmlns="" val="1974429848"/>
              </p:ext>
            </p:extLst>
          </p:nvPr>
        </p:nvGraphicFramePr>
        <p:xfrm>
          <a:off x="3133833" y="705464"/>
          <a:ext cx="3106325" cy="6164183"/>
        </p:xfrm>
        <a:graphic>
          <a:graphicData uri="http://schemas.openxmlformats.org/drawingml/2006/table">
            <a:tbl>
              <a:tblPr firstRow="1" firstCol="1" bandRow="1"/>
              <a:tblGrid>
                <a:gridCol w="2309657">
                  <a:extLst>
                    <a:ext uri="{9D8B030D-6E8A-4147-A177-3AD203B41FA5}">
                      <a16:colId xmlns:a16="http://schemas.microsoft.com/office/drawing/2014/main" xmlns="" val="1840694088"/>
                    </a:ext>
                  </a:extLst>
                </a:gridCol>
                <a:gridCol w="796668">
                  <a:extLst>
                    <a:ext uri="{9D8B030D-6E8A-4147-A177-3AD203B41FA5}">
                      <a16:colId xmlns:a16="http://schemas.microsoft.com/office/drawing/2014/main" xmlns="" val="2004651309"/>
                    </a:ext>
                  </a:extLst>
                </a:gridCol>
              </a:tblGrid>
              <a:tr h="319566">
                <a:tc>
                  <a:txBody>
                    <a:bodyPr/>
                    <a:lstStyle/>
                    <a:p>
                      <a:pPr marL="338455" indent="-180340" algn="just">
                        <a:lnSpc>
                          <a:spcPct val="115000"/>
                        </a:lnSpc>
                        <a:spcBef>
                          <a:spcPts val="200"/>
                        </a:spcBef>
                        <a:spcAft>
                          <a:spcPts val="200"/>
                        </a:spcAft>
                      </a:pPr>
                      <a:r>
                        <a:rPr lang="en-ZA" sz="800" b="1" dirty="0">
                          <a:solidFill>
                            <a:srgbClr val="FFFFFF"/>
                          </a:solidFill>
                          <a:effectLst/>
                          <a:latin typeface="+mn-lt"/>
                          <a:ea typeface="Calibri" panose="020F0502020204030204" pitchFamily="34" charset="0"/>
                          <a:cs typeface="Times New Roman" panose="02020603050405020304" pitchFamily="18" charset="0"/>
                        </a:rPr>
                        <a:t>Solar PV Components:</a:t>
                      </a:r>
                    </a:p>
                    <a:p>
                      <a:pPr marL="338455" indent="-180340" algn="just">
                        <a:lnSpc>
                          <a:spcPct val="115000"/>
                        </a:lnSpc>
                        <a:spcBef>
                          <a:spcPts val="200"/>
                        </a:spcBef>
                        <a:spcAft>
                          <a:spcPts val="200"/>
                        </a:spcAft>
                      </a:pP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251460" indent="-179705" algn="just">
                        <a:lnSpc>
                          <a:spcPct val="115000"/>
                        </a:lnSpc>
                        <a:spcBef>
                          <a:spcPts val="200"/>
                        </a:spcBef>
                        <a:spcAft>
                          <a:spcPts val="200"/>
                        </a:spcAft>
                      </a:pPr>
                      <a:r>
                        <a:rPr lang="en-ZA" sz="800" b="1">
                          <a:solidFill>
                            <a:srgbClr val="FFFFFF"/>
                          </a:solidFill>
                          <a:effectLst/>
                          <a:latin typeface="+mn-lt"/>
                          <a:ea typeface="Calibri" panose="020F0502020204030204" pitchFamily="34" charset="0"/>
                          <a:cs typeface="Times New Roman" panose="02020603050405020304" pitchFamily="18" charset="0"/>
                        </a:rPr>
                        <a:t> </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xmlns="" val="944310515"/>
                  </a:ext>
                </a:extLst>
              </a:tr>
              <a:tr h="793070">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Laminated PV Modules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Module Frame</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DC Combiner Boxes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Mounting Structure</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Inverter</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15%</a:t>
                      </a:r>
                      <a:endParaRPr lang="en-US" sz="80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65%</a:t>
                      </a:r>
                      <a:endParaRPr lang="en-US" sz="80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65%</a:t>
                      </a:r>
                      <a:endParaRPr lang="en-US" sz="80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90%</a:t>
                      </a:r>
                      <a:endParaRPr lang="en-US" sz="80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40%</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339346323"/>
                  </a:ext>
                </a:extLst>
              </a:tr>
              <a:tr h="244497">
                <a:tc>
                  <a:txBody>
                    <a:bodyPr/>
                    <a:lstStyle/>
                    <a:p>
                      <a:pPr marL="338455" indent="-180340"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Two Way Radio Terminals and Associated Equipment:</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pPr>
                      <a:r>
                        <a:rPr lang="en-ZA" sz="800">
                          <a:effectLst/>
                          <a:latin typeface="+mn-lt"/>
                          <a:ea typeface="Calibri" panose="020F0502020204030204" pitchFamily="34" charset="0"/>
                          <a:cs typeface="Times New Roman" panose="02020603050405020304" pitchFamily="18" charset="0"/>
                        </a:rPr>
                        <a:t> </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237155243"/>
                  </a:ext>
                </a:extLst>
              </a:tr>
              <a:tr h="451567">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Portable Radio</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Mobile Radio</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Repeater</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60%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60%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60%</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696559957"/>
                  </a:ext>
                </a:extLst>
              </a:tr>
              <a:tr h="244497">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effectLst/>
                          <a:latin typeface="+mn-lt"/>
                          <a:ea typeface="Calibri" panose="020F0502020204030204" pitchFamily="34" charset="0"/>
                          <a:cs typeface="Times New Roman" panose="02020603050405020304" pitchFamily="18" charset="0"/>
                        </a:rPr>
                        <a:t>Components</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effectLst/>
                          <a:latin typeface="+mn-lt"/>
                          <a:ea typeface="Calibri" panose="020F0502020204030204" pitchFamily="34" charset="0"/>
                          <a:cs typeface="Times New Roman" panose="02020603050405020304" pitchFamily="18" charset="0"/>
                        </a:rPr>
                        <a:t>20% - 100%</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4063025236"/>
                  </a:ext>
                </a:extLst>
              </a:tr>
              <a:tr h="122249">
                <a:tc>
                  <a:txBody>
                    <a:bodyPr/>
                    <a:lstStyle/>
                    <a:p>
                      <a:pPr marL="338455" indent="-180340" algn="just">
                        <a:lnSpc>
                          <a:spcPct val="100000"/>
                        </a:lnSpc>
                        <a:spcBef>
                          <a:spcPts val="0"/>
                        </a:spcBef>
                        <a:spcAft>
                          <a:spcPts val="0"/>
                        </a:spcAft>
                      </a:pPr>
                      <a:r>
                        <a:rPr lang="en-ZA" sz="800" b="1" dirty="0">
                          <a:solidFill>
                            <a:srgbClr val="000000"/>
                          </a:solidFill>
                          <a:effectLst/>
                          <a:latin typeface="+mn-lt"/>
                          <a:ea typeface="Calibri" panose="020F0502020204030204" pitchFamily="34" charset="0"/>
                          <a:cs typeface="Times New Roman" panose="02020603050405020304" pitchFamily="18" charset="0"/>
                        </a:rPr>
                        <a:t>Rail Signalling:</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65%</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894234637"/>
                  </a:ext>
                </a:extLst>
              </a:tr>
              <a:tr h="244497">
                <a:tc>
                  <a:txBody>
                    <a:bodyPr/>
                    <a:lstStyle/>
                    <a:p>
                      <a:pPr marL="338455" indent="-180340" algn="just">
                        <a:lnSpc>
                          <a:spcPct val="100000"/>
                        </a:lnSpc>
                        <a:spcBef>
                          <a:spcPts val="0"/>
                        </a:spcBef>
                        <a:spcAft>
                          <a:spcPts val="0"/>
                        </a:spcAft>
                        <a:tabLst>
                          <a:tab pos="457200" algn="l"/>
                        </a:tabLst>
                      </a:pPr>
                      <a:r>
                        <a:rPr lang="en-ZA" sz="800" b="1" dirty="0">
                          <a:effectLst/>
                          <a:latin typeface="+mn-lt"/>
                          <a:ea typeface="Calibri" panose="020F0502020204030204" pitchFamily="34" charset="0"/>
                          <a:cs typeface="Times New Roman" panose="02020603050405020304" pitchFamily="18" charset="0"/>
                        </a:rPr>
                        <a:t>Components</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effectLst/>
                          <a:latin typeface="+mn-lt"/>
                          <a:ea typeface="Calibri" panose="020F0502020204030204" pitchFamily="34" charset="0"/>
                          <a:cs typeface="Times New Roman" panose="02020603050405020304" pitchFamily="18" charset="0"/>
                        </a:rPr>
                        <a:t>40% - 100%</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15539209"/>
                  </a:ext>
                </a:extLst>
              </a:tr>
              <a:tr h="122249">
                <a:tc>
                  <a:txBody>
                    <a:bodyPr/>
                    <a:lstStyle/>
                    <a:p>
                      <a:pPr marL="338455" indent="-180340" algn="just">
                        <a:lnSpc>
                          <a:spcPct val="100000"/>
                        </a:lnSpc>
                        <a:spcBef>
                          <a:spcPts val="0"/>
                        </a:spcBef>
                        <a:spcAft>
                          <a:spcPts val="0"/>
                        </a:spcAft>
                      </a:pPr>
                      <a:r>
                        <a:rPr lang="en-ZA" sz="800" b="1" dirty="0">
                          <a:solidFill>
                            <a:srgbClr val="000000"/>
                          </a:solidFill>
                          <a:effectLst/>
                          <a:latin typeface="+mn-lt"/>
                          <a:ea typeface="Calibri" panose="020F0502020204030204" pitchFamily="34" charset="0"/>
                          <a:cs typeface="Times New Roman" panose="02020603050405020304" pitchFamily="18" charset="0"/>
                        </a:rPr>
                        <a:t>Wheely Bins:</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4218797466"/>
                  </a:ext>
                </a:extLst>
              </a:tr>
              <a:tr h="122249">
                <a:tc>
                  <a:txBody>
                    <a:bodyPr/>
                    <a:lstStyle/>
                    <a:p>
                      <a:pPr marL="338455" indent="-180340"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Fire Fighting Vehicle</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pPr>
                      <a:r>
                        <a:rPr lang="en-ZA" sz="800">
                          <a:effectLst/>
                          <a:latin typeface="+mn-lt"/>
                          <a:ea typeface="Calibri" panose="020F0502020204030204" pitchFamily="34" charset="0"/>
                          <a:cs typeface="Times New Roman" panose="02020603050405020304" pitchFamily="18" charset="0"/>
                        </a:rPr>
                        <a:t>30%</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566874527"/>
                  </a:ext>
                </a:extLst>
              </a:tr>
              <a:tr h="451567">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Crew Cabin</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Super Structure</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Assembly</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193115181"/>
                  </a:ext>
                </a:extLst>
              </a:tr>
              <a:tr h="244497">
                <a:tc>
                  <a:txBody>
                    <a:bodyPr/>
                    <a:lstStyle/>
                    <a:p>
                      <a:pPr marL="338455" indent="-180340"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Steel Products and Component for Construction</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a:lnSpc>
                          <a:spcPct val="100000"/>
                        </a:lnSpc>
                        <a:spcBef>
                          <a:spcPts val="0"/>
                        </a:spcBef>
                        <a:spcAft>
                          <a:spcPts val="0"/>
                        </a:spcAft>
                      </a:pPr>
                      <a:endParaRPr lang="en-US" sz="800" dirty="0">
                        <a:effectLst/>
                        <a:latin typeface="+mn-lt"/>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485023181"/>
                  </a:ext>
                </a:extLst>
              </a:tr>
              <a:tr h="2792028">
                <a:tc>
                  <a:txBody>
                    <a:bodyPr/>
                    <a:lstStyle/>
                    <a:p>
                      <a:pPr marL="338455" indent="-180340" algn="just">
                        <a:lnSpc>
                          <a:spcPct val="100000"/>
                        </a:lnSpc>
                        <a:spcBef>
                          <a:spcPts val="0"/>
                        </a:spcBef>
                        <a:spcAft>
                          <a:spcPts val="0"/>
                        </a:spcAft>
                      </a:pPr>
                      <a:r>
                        <a:rPr lang="en-ZA" sz="800" b="1" dirty="0">
                          <a:solidFill>
                            <a:srgbClr val="000000"/>
                          </a:solidFill>
                          <a:effectLst/>
                          <a:latin typeface="+mn-lt"/>
                          <a:ea typeface="Calibri" panose="020F0502020204030204" pitchFamily="34" charset="0"/>
                          <a:cs typeface="Times New Roman" panose="02020603050405020304" pitchFamily="18" charset="0"/>
                        </a:rPr>
                        <a:t>Steel Value-added Products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Fabricated Structural Steel</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Joining/Connecting Components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Frames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Roof and Cladding</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Fasteners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Wire Products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Ducting and Structural pipework</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Gutters, downpipes &amp; lauders</a:t>
                      </a:r>
                      <a:endParaRPr lang="en-US" sz="800" dirty="0">
                        <a:effectLst/>
                        <a:latin typeface="+mn-lt"/>
                        <a:ea typeface="Times New Roman" panose="02020603050405020304" pitchFamily="18" charset="0"/>
                        <a:cs typeface="Times New Roman" panose="02020603050405020304" pitchFamily="18" charset="0"/>
                      </a:endParaRPr>
                    </a:p>
                    <a:p>
                      <a:pPr marL="338455" indent="-180340" algn="just">
                        <a:lnSpc>
                          <a:spcPct val="100000"/>
                        </a:lnSpc>
                        <a:spcBef>
                          <a:spcPts val="0"/>
                        </a:spcBef>
                        <a:spcAft>
                          <a:spcPts val="0"/>
                        </a:spcAft>
                      </a:pPr>
                      <a:r>
                        <a:rPr lang="en-ZA" sz="800" b="1" dirty="0">
                          <a:solidFill>
                            <a:srgbClr val="000000"/>
                          </a:solidFill>
                          <a:effectLst/>
                          <a:latin typeface="+mn-lt"/>
                          <a:ea typeface="Calibri" panose="020F0502020204030204" pitchFamily="34" charset="0"/>
                          <a:cs typeface="Times New Roman" panose="02020603050405020304" pitchFamily="18" charset="0"/>
                        </a:rPr>
                        <a:t>Steel Value-added Products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Plates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Sheets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Galvanised and Colour Coated Coils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Wire Rod and Drawn Wire</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Sections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Reinforcing bars</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pPr>
                      <a:r>
                        <a:rPr lang="en-ZA" sz="800" dirty="0">
                          <a:solidFill>
                            <a:srgbClr val="000000"/>
                          </a:solidFill>
                          <a:effectLst/>
                          <a:latin typeface="+mn-lt"/>
                          <a:ea typeface="Calibri" panose="020F0502020204030204" pitchFamily="34" charset="0"/>
                          <a:cs typeface="Times New Roman" panose="02020603050405020304" pitchFamily="18" charset="0"/>
                        </a:rPr>
                        <a:t> </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pPr>
                      <a:r>
                        <a:rPr lang="en-ZA" sz="800" dirty="0">
                          <a:solidFill>
                            <a:srgbClr val="000000"/>
                          </a:solidFill>
                          <a:effectLst/>
                          <a:latin typeface="+mn-lt"/>
                          <a:ea typeface="Calibri" panose="020F0502020204030204" pitchFamily="34" charset="0"/>
                          <a:cs typeface="Times New Roman" panose="02020603050405020304" pitchFamily="18" charset="0"/>
                        </a:rPr>
                        <a:t> </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251460" indent="-179705" algn="just">
                        <a:lnSpc>
                          <a:spcPct val="100000"/>
                        </a:lnSpc>
                        <a:spcBef>
                          <a:spcPts val="0"/>
                        </a:spcBef>
                        <a:spcAft>
                          <a:spcPts val="0"/>
                        </a:spcAft>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txBody>
                  <a:tcPr marL="47010" marR="4701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3131639517"/>
                  </a:ext>
                </a:extLst>
              </a:tr>
            </a:tbl>
          </a:graphicData>
        </a:graphic>
      </p:graphicFrame>
      <p:graphicFrame>
        <p:nvGraphicFramePr>
          <p:cNvPr id="9" name="Table 8">
            <a:extLst>
              <a:ext uri="{FF2B5EF4-FFF2-40B4-BE49-F238E27FC236}">
                <a16:creationId xmlns:a16="http://schemas.microsoft.com/office/drawing/2014/main" xmlns="" id="{3A3A9D62-9ED8-4FBB-9CD5-4EE64403D1C6}"/>
              </a:ext>
            </a:extLst>
          </p:cNvPr>
          <p:cNvGraphicFramePr>
            <a:graphicFrameLocks noGrp="1"/>
          </p:cNvGraphicFramePr>
          <p:nvPr>
            <p:extLst>
              <p:ext uri="{D42A27DB-BD31-4B8C-83A1-F6EECF244321}">
                <p14:modId xmlns:p14="http://schemas.microsoft.com/office/powerpoint/2010/main" xmlns="" val="2138231097"/>
              </p:ext>
            </p:extLst>
          </p:nvPr>
        </p:nvGraphicFramePr>
        <p:xfrm>
          <a:off x="6240158" y="705464"/>
          <a:ext cx="2903842" cy="6152056"/>
        </p:xfrm>
        <a:graphic>
          <a:graphicData uri="http://schemas.openxmlformats.org/drawingml/2006/table">
            <a:tbl>
              <a:tblPr firstRow="1" firstCol="1" bandRow="1"/>
              <a:tblGrid>
                <a:gridCol w="2159104">
                  <a:extLst>
                    <a:ext uri="{9D8B030D-6E8A-4147-A177-3AD203B41FA5}">
                      <a16:colId xmlns:a16="http://schemas.microsoft.com/office/drawing/2014/main" xmlns="" val="3387242283"/>
                    </a:ext>
                  </a:extLst>
                </a:gridCol>
                <a:gridCol w="744738">
                  <a:extLst>
                    <a:ext uri="{9D8B030D-6E8A-4147-A177-3AD203B41FA5}">
                      <a16:colId xmlns:a16="http://schemas.microsoft.com/office/drawing/2014/main" xmlns="" val="1242812690"/>
                    </a:ext>
                  </a:extLst>
                </a:gridCol>
              </a:tblGrid>
              <a:tr h="307193">
                <a:tc>
                  <a:txBody>
                    <a:bodyPr/>
                    <a:lstStyle/>
                    <a:p>
                      <a:pPr marL="158115" algn="just">
                        <a:lnSpc>
                          <a:spcPct val="115000"/>
                        </a:lnSpc>
                        <a:spcBef>
                          <a:spcPts val="200"/>
                        </a:spcBef>
                        <a:spcAft>
                          <a:spcPts val="200"/>
                        </a:spcAft>
                      </a:pPr>
                      <a:r>
                        <a:rPr lang="en-ZA" sz="800" b="1" dirty="0">
                          <a:solidFill>
                            <a:srgbClr val="FFFFFF"/>
                          </a:solidFill>
                          <a:effectLst/>
                          <a:latin typeface="+mn-lt"/>
                          <a:ea typeface="Calibri" panose="020F0502020204030204" pitchFamily="34" charset="0"/>
                          <a:cs typeface="Times New Roman" panose="02020603050405020304" pitchFamily="18" charset="0"/>
                        </a:rPr>
                        <a:t>Pumps, Medium Voltage (MV) Motor and Associated Accessories</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251460" indent="-179705" algn="just">
                        <a:lnSpc>
                          <a:spcPct val="115000"/>
                        </a:lnSpc>
                        <a:spcBef>
                          <a:spcPts val="200"/>
                        </a:spcBef>
                        <a:spcAft>
                          <a:spcPts val="200"/>
                        </a:spcAft>
                      </a:pPr>
                      <a:r>
                        <a:rPr lang="en-ZA" sz="800" b="1">
                          <a:solidFill>
                            <a:srgbClr val="FFFFFF"/>
                          </a:solidFill>
                          <a:effectLst/>
                          <a:latin typeface="+mn-lt"/>
                          <a:ea typeface="Calibri" panose="020F0502020204030204" pitchFamily="34" charset="0"/>
                          <a:cs typeface="Times New Roman" panose="02020603050405020304" pitchFamily="18" charset="0"/>
                        </a:rPr>
                        <a:t>70%</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xmlns="" val="2223760231"/>
                  </a:ext>
                </a:extLst>
              </a:tr>
              <a:tr h="838792">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Casting or Frame Fabrication</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Fabrication and winding of the Rotor Core</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Accessories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Assembly and testing of the fully-built unit</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3752451263"/>
                  </a:ext>
                </a:extLst>
              </a:tr>
              <a:tr h="144098">
                <a:tc>
                  <a:txBody>
                    <a:bodyPr/>
                    <a:lstStyle/>
                    <a:p>
                      <a:pPr marL="338455" indent="-180340"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Rail Permanent Way</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251460" indent="-179705" algn="just">
                        <a:lnSpc>
                          <a:spcPct val="100000"/>
                        </a:lnSpc>
                        <a:spcBef>
                          <a:spcPts val="0"/>
                        </a:spcBef>
                        <a:spcAft>
                          <a:spcPts val="0"/>
                        </a:spcAft>
                      </a:pPr>
                      <a:r>
                        <a:rPr lang="en-ZA" sz="800">
                          <a:effectLst/>
                          <a:latin typeface="+mn-lt"/>
                          <a:ea typeface="Calibri" panose="020F0502020204030204" pitchFamily="34" charset="0"/>
                          <a:cs typeface="Times New Roman" panose="02020603050405020304" pitchFamily="18" charset="0"/>
                        </a:rPr>
                        <a:t>90%</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3999381076"/>
                  </a:ext>
                </a:extLst>
              </a:tr>
              <a:tr h="1651346">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Rails and rail joints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Ballasts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Ballastless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Turnouts/switches and crossings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Railway sleepers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Rail fastening and accessories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Railway maintenance of way plant &amp; equipment</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Assembly and testing of fully build units</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70%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842005796"/>
                  </a:ext>
                </a:extLst>
              </a:tr>
              <a:tr h="144098">
                <a:tc>
                  <a:txBody>
                    <a:bodyPr/>
                    <a:lstStyle/>
                    <a:p>
                      <a:pPr marL="133985"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Plastic Pipes	</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algn="just">
                        <a:lnSpc>
                          <a:spcPct val="100000"/>
                        </a:lnSpc>
                        <a:spcBef>
                          <a:spcPts val="0"/>
                        </a:spcBef>
                        <a:spcAft>
                          <a:spcPts val="0"/>
                        </a:spcAft>
                      </a:pPr>
                      <a:r>
                        <a:rPr lang="en-ZA" sz="800" dirty="0">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03829003"/>
                  </a:ext>
                </a:extLst>
              </a:tr>
              <a:tr h="838792">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Polyvinyl chloride (PVC) pipes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High density polyethylene (HDPE) pipes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Polypropylene (PP) pipes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Glass reinforced plastic (GRP) pipes</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100%</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nchor="b">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3396971997"/>
                  </a:ext>
                </a:extLst>
              </a:tr>
              <a:tr h="144098">
                <a:tc>
                  <a:txBody>
                    <a:bodyPr/>
                    <a:lstStyle/>
                    <a:p>
                      <a:pPr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    Air insulated MV Switchgear	</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algn="just">
                        <a:lnSpc>
                          <a:spcPct val="100000"/>
                        </a:lnSpc>
                        <a:spcBef>
                          <a:spcPts val="0"/>
                        </a:spcBef>
                        <a:spcAft>
                          <a:spcPts val="0"/>
                        </a:spcAft>
                      </a:pPr>
                      <a:r>
                        <a:rPr lang="en-ZA" sz="800">
                          <a:effectLst/>
                          <a:latin typeface="+mn-lt"/>
                          <a:ea typeface="Calibri" panose="020F0502020204030204" pitchFamily="34" charset="0"/>
                          <a:cs typeface="Times New Roman" panose="02020603050405020304" pitchFamily="18" charset="0"/>
                        </a:rPr>
                        <a:t>50%</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907556896"/>
                  </a:ext>
                </a:extLst>
              </a:tr>
              <a:tr h="790061">
                <a:tc>
                  <a:txBody>
                    <a:bodyPr/>
                    <a:lstStyle/>
                    <a:p>
                      <a:pPr marL="342900" lvl="0" indent="-342900" algn="just">
                        <a:lnSpc>
                          <a:spcPct val="100000"/>
                        </a:lnSpc>
                        <a:spcBef>
                          <a:spcPts val="0"/>
                        </a:spcBef>
                        <a:spcAft>
                          <a:spcPts val="0"/>
                        </a:spcAft>
                        <a:buSzPts val="1000"/>
                        <a:buFont typeface="Symbol" panose="05050102010706020507" pitchFamily="18" charset="2"/>
                        <a:buChar char=""/>
                      </a:pPr>
                      <a:r>
                        <a:rPr lang="en-ZA" sz="800" b="1" dirty="0">
                          <a:solidFill>
                            <a:srgbClr val="000000"/>
                          </a:solidFill>
                          <a:effectLst/>
                          <a:latin typeface="+mn-lt"/>
                          <a:ea typeface="Calibri" panose="020F0502020204030204" pitchFamily="34" charset="0"/>
                          <a:cs typeface="Times New Roman" panose="02020603050405020304" pitchFamily="18" charset="0"/>
                        </a:rPr>
                        <a:t>Instrument Transformers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pPr>
                      <a:r>
                        <a:rPr lang="en-ZA" sz="800" b="1" dirty="0">
                          <a:solidFill>
                            <a:srgbClr val="000000"/>
                          </a:solidFill>
                          <a:effectLst/>
                          <a:latin typeface="+mn-lt"/>
                          <a:ea typeface="Calibri" panose="020F0502020204030204" pitchFamily="34" charset="0"/>
                          <a:cs typeface="Times New Roman" panose="02020603050405020304" pitchFamily="18" charset="0"/>
                        </a:rPr>
                        <a:t>Busbars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pPr>
                      <a:r>
                        <a:rPr lang="en-ZA" sz="800" b="1" dirty="0">
                          <a:solidFill>
                            <a:srgbClr val="000000"/>
                          </a:solidFill>
                          <a:effectLst/>
                          <a:latin typeface="+mn-lt"/>
                          <a:ea typeface="Calibri" panose="020F0502020204030204" pitchFamily="34" charset="0"/>
                          <a:cs typeface="Times New Roman" panose="02020603050405020304" pitchFamily="18" charset="0"/>
                        </a:rPr>
                        <a:t>Housing</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pPr>
                      <a:r>
                        <a:rPr lang="en-ZA" sz="800" b="1" dirty="0">
                          <a:solidFill>
                            <a:srgbClr val="000000"/>
                          </a:solidFill>
                          <a:effectLst/>
                          <a:latin typeface="+mn-lt"/>
                          <a:ea typeface="Calibri" panose="020F0502020204030204" pitchFamily="34" charset="0"/>
                          <a:cs typeface="Times New Roman" panose="02020603050405020304" pitchFamily="18" charset="0"/>
                        </a:rPr>
                        <a:t>Switching Devices</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229235" algn="l"/>
                        </a:tabLst>
                      </a:pPr>
                      <a:r>
                        <a:rPr lang="en-ZA" sz="800">
                          <a:solidFill>
                            <a:srgbClr val="000000"/>
                          </a:solidFill>
                          <a:effectLst/>
                          <a:latin typeface="+mn-lt"/>
                          <a:ea typeface="Calibri" panose="020F0502020204030204" pitchFamily="34" charset="0"/>
                          <a:cs typeface="Times New Roman" panose="02020603050405020304" pitchFamily="18" charset="0"/>
                        </a:rPr>
                        <a:t>15%</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229235" algn="l"/>
                        </a:tabLst>
                      </a:pPr>
                      <a:r>
                        <a:rPr lang="en-ZA" sz="800">
                          <a:solidFill>
                            <a:srgbClr val="000000"/>
                          </a:solidFill>
                          <a:effectLst/>
                          <a:latin typeface="+mn-lt"/>
                          <a:ea typeface="Calibri" panose="020F0502020204030204" pitchFamily="34" charset="0"/>
                          <a:cs typeface="Times New Roman" panose="02020603050405020304" pitchFamily="18" charset="0"/>
                        </a:rPr>
                        <a:t>5%</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229235" algn="l"/>
                        </a:tabLst>
                      </a:pPr>
                      <a:r>
                        <a:rPr lang="en-ZA" sz="800">
                          <a:solidFill>
                            <a:srgbClr val="000000"/>
                          </a:solidFill>
                          <a:effectLst/>
                          <a:latin typeface="+mn-lt"/>
                          <a:ea typeface="Calibri" panose="020F0502020204030204" pitchFamily="34" charset="0"/>
                          <a:cs typeface="Times New Roman" panose="02020603050405020304" pitchFamily="18" charset="0"/>
                        </a:rPr>
                        <a:t>25%</a:t>
                      </a:r>
                      <a:endParaRPr lang="en-US" sz="80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a:solidFill>
                            <a:srgbClr val="000000"/>
                          </a:solidFill>
                          <a:effectLst/>
                          <a:latin typeface="+mn-lt"/>
                          <a:ea typeface="Calibri" panose="020F0502020204030204" pitchFamily="34" charset="0"/>
                          <a:cs typeface="Times New Roman" panose="02020603050405020304" pitchFamily="18" charset="0"/>
                        </a:rPr>
                        <a:t>5%</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2820145633"/>
                  </a:ext>
                </a:extLst>
              </a:tr>
              <a:tr h="144098">
                <a:tc>
                  <a:txBody>
                    <a:bodyPr/>
                    <a:lstStyle/>
                    <a:p>
                      <a:pPr marL="133985"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Bulk Material Handling	</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algn="just">
                        <a:lnSpc>
                          <a:spcPct val="100000"/>
                        </a:lnSpc>
                        <a:spcBef>
                          <a:spcPts val="0"/>
                        </a:spcBef>
                        <a:spcAft>
                          <a:spcPts val="0"/>
                        </a:spcAft>
                      </a:pPr>
                      <a:r>
                        <a:rPr lang="en-ZA" sz="800">
                          <a:effectLst/>
                          <a:latin typeface="+mn-lt"/>
                          <a:ea typeface="Calibri" panose="020F0502020204030204" pitchFamily="34" charset="0"/>
                          <a:cs typeface="Times New Roman" panose="02020603050405020304" pitchFamily="18" charset="0"/>
                        </a:rPr>
                        <a:t>85%</a:t>
                      </a:r>
                      <a:endParaRPr lang="en-US" sz="80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964228348"/>
                  </a:ext>
                </a:extLst>
              </a:tr>
              <a:tr h="1005382">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Conveyer Idlers</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Structural Steel</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Rubber</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Conveyor Belt</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b="1" dirty="0">
                          <a:solidFill>
                            <a:srgbClr val="000000"/>
                          </a:solidFill>
                          <a:effectLst/>
                          <a:latin typeface="+mn-lt"/>
                          <a:ea typeface="Calibri" panose="020F0502020204030204" pitchFamily="34" charset="0"/>
                          <a:cs typeface="Times New Roman" panose="02020603050405020304" pitchFamily="18" charset="0"/>
                        </a:rPr>
                        <a:t>Pulleys	</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70%</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100%</a:t>
                      </a:r>
                      <a:endParaRPr lang="en-US" sz="800" dirty="0">
                        <a:effectLst/>
                        <a:latin typeface="+mn-l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SzPts val="1000"/>
                        <a:buFont typeface="Symbol" panose="05050102010706020507" pitchFamily="18" charset="2"/>
                        <a:buChar char=""/>
                        <a:tabLst>
                          <a:tab pos="457200" algn="l"/>
                        </a:tabLst>
                      </a:pPr>
                      <a:r>
                        <a:rPr lang="en-ZA" sz="800" dirty="0">
                          <a:solidFill>
                            <a:srgbClr val="000000"/>
                          </a:solidFill>
                          <a:effectLst/>
                          <a:latin typeface="+mn-lt"/>
                          <a:ea typeface="Calibri" panose="020F0502020204030204" pitchFamily="34" charset="0"/>
                          <a:cs typeface="Times New Roman" panose="02020603050405020304" pitchFamily="18" charset="0"/>
                        </a:rPr>
                        <a:t>60%</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1566749051"/>
                  </a:ext>
                </a:extLst>
              </a:tr>
              <a:tr h="144098">
                <a:tc>
                  <a:txBody>
                    <a:bodyPr/>
                    <a:lstStyle/>
                    <a:p>
                      <a:pPr marL="133985" algn="just">
                        <a:lnSpc>
                          <a:spcPct val="100000"/>
                        </a:lnSpc>
                        <a:spcBef>
                          <a:spcPts val="0"/>
                        </a:spcBef>
                        <a:spcAft>
                          <a:spcPts val="0"/>
                        </a:spcAft>
                      </a:pPr>
                      <a:r>
                        <a:rPr lang="en-ZA" sz="800" b="1" dirty="0">
                          <a:effectLst/>
                          <a:latin typeface="+mn-lt"/>
                          <a:ea typeface="Calibri" panose="020F0502020204030204" pitchFamily="34" charset="0"/>
                          <a:cs typeface="Times New Roman" panose="02020603050405020304" pitchFamily="18" charset="0"/>
                        </a:rPr>
                        <a:t>Industrial lead Acid Batteries	</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tc>
                  <a:txBody>
                    <a:bodyPr/>
                    <a:lstStyle/>
                    <a:p>
                      <a:pPr algn="just">
                        <a:lnSpc>
                          <a:spcPct val="100000"/>
                        </a:lnSpc>
                        <a:spcBef>
                          <a:spcPts val="0"/>
                        </a:spcBef>
                        <a:spcAft>
                          <a:spcPts val="0"/>
                        </a:spcAft>
                      </a:pPr>
                      <a:r>
                        <a:rPr lang="en-ZA" sz="800" dirty="0">
                          <a:effectLst/>
                          <a:latin typeface="+mn-lt"/>
                          <a:ea typeface="Calibri" panose="020F0502020204030204" pitchFamily="34" charset="0"/>
                          <a:cs typeface="Times New Roman" panose="02020603050405020304" pitchFamily="18" charset="0"/>
                        </a:rPr>
                        <a:t>50%</a:t>
                      </a:r>
                      <a:endParaRPr lang="en-US" sz="800" dirty="0">
                        <a:effectLst/>
                        <a:latin typeface="+mn-lt"/>
                        <a:ea typeface="Times New Roman" panose="02020603050405020304" pitchFamily="18" charset="0"/>
                        <a:cs typeface="Times New Roman" panose="02020603050405020304" pitchFamily="18" charset="0"/>
                      </a:endParaRPr>
                    </a:p>
                  </a:txBody>
                  <a:tcPr marL="51895" marR="5189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6E4FF"/>
                    </a:solidFill>
                  </a:tcPr>
                </a:tc>
                <a:extLst>
                  <a:ext uri="{0D108BD9-81ED-4DB2-BD59-A6C34878D82A}">
                    <a16:rowId xmlns:a16="http://schemas.microsoft.com/office/drawing/2014/main" xmlns="" val="4122733390"/>
                  </a:ext>
                </a:extLst>
              </a:tr>
            </a:tbl>
          </a:graphicData>
        </a:graphic>
      </p:graphicFrame>
    </p:spTree>
    <p:extLst>
      <p:ext uri="{BB962C8B-B14F-4D97-AF65-F5344CB8AC3E}">
        <p14:creationId xmlns:p14="http://schemas.microsoft.com/office/powerpoint/2010/main" xmlns="" val="287447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2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061C3-32E5-4D9A-AF6E-E814B7E598CC}"/>
              </a:ext>
            </a:extLst>
          </p:cNvPr>
          <p:cNvSpPr>
            <a:spLocks noGrp="1"/>
          </p:cNvSpPr>
          <p:nvPr>
            <p:ph type="title"/>
          </p:nvPr>
        </p:nvSpPr>
        <p:spPr/>
        <p:txBody>
          <a:bodyPr/>
          <a:lstStyle/>
          <a:p>
            <a:r>
              <a:rPr lang="en-US" dirty="0"/>
              <a:t>28 DESIGNATED SECTORS</a:t>
            </a:r>
          </a:p>
        </p:txBody>
      </p:sp>
      <p:sp>
        <p:nvSpPr>
          <p:cNvPr id="3" name="Slide Number Placeholder 2">
            <a:extLst>
              <a:ext uri="{FF2B5EF4-FFF2-40B4-BE49-F238E27FC236}">
                <a16:creationId xmlns:a16="http://schemas.microsoft.com/office/drawing/2014/main" xmlns="" id="{D80DB43F-13EE-411A-B942-D1C703954FC3}"/>
              </a:ext>
            </a:extLst>
          </p:cNvPr>
          <p:cNvSpPr>
            <a:spLocks noGrp="1"/>
          </p:cNvSpPr>
          <p:nvPr>
            <p:ph type="sldNum" sz="quarter" idx="4"/>
          </p:nvPr>
        </p:nvSpPr>
        <p:spPr/>
        <p:txBody>
          <a:bodyPr/>
          <a:lstStyle/>
          <a:p>
            <a:fld id="{8406839F-D7A4-4E5D-B93D-768AD4D1DB36}" type="slidenum">
              <a:rPr lang="en-ZA" smtClean="0"/>
              <a:pPr/>
              <a:t>9</a:t>
            </a:fld>
            <a:endParaRPr lang="en-ZA" dirty="0"/>
          </a:p>
        </p:txBody>
      </p:sp>
      <p:sp>
        <p:nvSpPr>
          <p:cNvPr id="4" name="Footer Placeholder 3">
            <a:extLst>
              <a:ext uri="{FF2B5EF4-FFF2-40B4-BE49-F238E27FC236}">
                <a16:creationId xmlns:a16="http://schemas.microsoft.com/office/drawing/2014/main" xmlns="" id="{A2BF543C-CC33-433D-9FD0-58E454579F59}"/>
              </a:ext>
            </a:extLst>
          </p:cNvPr>
          <p:cNvSpPr>
            <a:spLocks noGrp="1"/>
          </p:cNvSpPr>
          <p:nvPr>
            <p:ph type="ftr" sz="quarter" idx="3"/>
          </p:nvPr>
        </p:nvSpPr>
        <p:spPr/>
        <p:txBody>
          <a:bodyPr/>
          <a:lstStyle/>
          <a:p>
            <a:r>
              <a:rPr lang="en-ZA" dirty="0"/>
              <a:t>SCOPA 21 May 2021</a:t>
            </a:r>
            <a:endParaRPr lang="en-GB" dirty="0"/>
          </a:p>
        </p:txBody>
      </p:sp>
      <p:graphicFrame>
        <p:nvGraphicFramePr>
          <p:cNvPr id="12" name="Table 11">
            <a:extLst>
              <a:ext uri="{FF2B5EF4-FFF2-40B4-BE49-F238E27FC236}">
                <a16:creationId xmlns:a16="http://schemas.microsoft.com/office/drawing/2014/main" xmlns="" id="{7F7150E6-95A3-4893-8A33-080C1D25E289}"/>
              </a:ext>
            </a:extLst>
          </p:cNvPr>
          <p:cNvGraphicFramePr>
            <a:graphicFrameLocks noGrp="1"/>
          </p:cNvGraphicFramePr>
          <p:nvPr>
            <p:extLst>
              <p:ext uri="{D42A27DB-BD31-4B8C-83A1-F6EECF244321}">
                <p14:modId xmlns:p14="http://schemas.microsoft.com/office/powerpoint/2010/main" xmlns="" val="2914674591"/>
              </p:ext>
            </p:extLst>
          </p:nvPr>
        </p:nvGraphicFramePr>
        <p:xfrm>
          <a:off x="0" y="740232"/>
          <a:ext cx="9144000" cy="5353064"/>
        </p:xfrm>
        <a:graphic>
          <a:graphicData uri="http://schemas.openxmlformats.org/drawingml/2006/table">
            <a:tbl>
              <a:tblPr firstRow="1" firstCol="1" bandRow="1"/>
              <a:tblGrid>
                <a:gridCol w="6798870">
                  <a:extLst>
                    <a:ext uri="{9D8B030D-6E8A-4147-A177-3AD203B41FA5}">
                      <a16:colId xmlns:a16="http://schemas.microsoft.com/office/drawing/2014/main" xmlns="" val="6201923"/>
                    </a:ext>
                  </a:extLst>
                </a:gridCol>
                <a:gridCol w="2345130">
                  <a:extLst>
                    <a:ext uri="{9D8B030D-6E8A-4147-A177-3AD203B41FA5}">
                      <a16:colId xmlns:a16="http://schemas.microsoft.com/office/drawing/2014/main" xmlns="" val="508063769"/>
                    </a:ext>
                  </a:extLst>
                </a:gridCol>
              </a:tblGrid>
              <a:tr h="3003596">
                <a:tc>
                  <a:txBody>
                    <a:bodyPr/>
                    <a:lstStyle/>
                    <a:p>
                      <a:pPr marL="133985">
                        <a:spcAft>
                          <a:spcPts val="0"/>
                        </a:spcAft>
                      </a:pPr>
                      <a:endParaRPr lang="en-ZA" sz="1100" b="1" dirty="0">
                        <a:solidFill>
                          <a:srgbClr val="FFFFFF"/>
                        </a:solidFill>
                        <a:effectLst/>
                        <a:latin typeface="+mn-lt"/>
                        <a:ea typeface="Calibri" panose="020F0502020204030204" pitchFamily="34" charset="0"/>
                        <a:cs typeface="Times New Roman" panose="02020603050405020304" pitchFamily="18" charset="0"/>
                      </a:endParaRPr>
                    </a:p>
                    <a:p>
                      <a:pPr marL="133985">
                        <a:spcAft>
                          <a:spcPts val="0"/>
                        </a:spcAft>
                      </a:pPr>
                      <a:r>
                        <a:rPr lang="en-ZA" sz="1100" b="1" dirty="0">
                          <a:solidFill>
                            <a:srgbClr val="FFFFFF"/>
                          </a:solidFill>
                          <a:effectLst/>
                          <a:latin typeface="+mn-lt"/>
                          <a:ea typeface="Calibri" panose="020F0502020204030204" pitchFamily="34" charset="0"/>
                          <a:cs typeface="Times New Roman" panose="02020603050405020304" pitchFamily="18" charset="0"/>
                        </a:rPr>
                        <a:t>Designated PPE Commodities Requiring Adherence to The Local Content &amp; Production Thresholds (NT Instruction Issued 16 July 2012)</a:t>
                      </a:r>
                      <a:endParaRPr lang="en-US" sz="1100" dirty="0">
                        <a:effectLst/>
                        <a:latin typeface="+mn-lt"/>
                        <a:cs typeface="Times New Roman" panose="02020603050405020304" pitchFamily="18" charset="0"/>
                      </a:endParaRPr>
                    </a:p>
                    <a:p>
                      <a:pPr marL="144145" indent="-10160">
                        <a:spcAft>
                          <a:spcPts val="0"/>
                        </a:spcAft>
                      </a:pPr>
                      <a:r>
                        <a:rPr lang="en-ZA" sz="1100" b="1" dirty="0">
                          <a:solidFill>
                            <a:srgbClr val="FFFFFF"/>
                          </a:solidFill>
                          <a:effectLst/>
                          <a:latin typeface="+mn-lt"/>
                          <a:ea typeface="Calibri" panose="020F0502020204030204" pitchFamily="34" charset="0"/>
                          <a:cs typeface="Times New Roman" panose="02020603050405020304" pitchFamily="18" charset="0"/>
                        </a:rPr>
                        <a:t> </a:t>
                      </a:r>
                      <a:endParaRPr lang="en-US" sz="1100" dirty="0">
                        <a:effectLst/>
                        <a:latin typeface="+mn-lt"/>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Clothing and Textiles: 3- ply Surgical Masks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Clothing and Textiles: Respirators (e.g. FFP2 &amp; FFP3; N95)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Clothing and Textiles: Medical Textiles (e.g. Linen, Curtains, Gowns, Coveralls; overshoes; swap suits; etc.)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Clothing and Textiles: Fabric/Public usage / consumer face masks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Leather and Footwear: Hospital cleaners closed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work shoes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Leather and Footwear: Nurses shoes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Leather and Footwear: Patient shower slippers /sandals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FFFFFF"/>
                          </a:solidFill>
                          <a:effectLst/>
                          <a:latin typeface="+mn-lt"/>
                          <a:ea typeface="Calibri" panose="020F0502020204030204" pitchFamily="34" charset="0"/>
                          <a:cs typeface="Times New Roman" panose="02020603050405020304" pitchFamily="18" charset="0"/>
                        </a:rPr>
                        <a:t>Leather and Footwear: Service Footwear </a:t>
                      </a:r>
                      <a:endParaRPr lang="en-US" sz="1100" dirty="0">
                        <a:effectLst/>
                        <a:latin typeface="+mn-lt"/>
                        <a:ea typeface="Times New Roman" panose="02020603050405020304" pitchFamily="18" charset="0"/>
                        <a:cs typeface="Times New Roman" panose="02020603050405020304" pitchFamily="18" charset="0"/>
                      </a:endParaRPr>
                    </a:p>
                    <a:p>
                      <a:pPr marL="133985" algn="just">
                        <a:lnSpc>
                          <a:spcPct val="115000"/>
                        </a:lnSpc>
                        <a:spcBef>
                          <a:spcPts val="200"/>
                        </a:spcBef>
                        <a:spcAft>
                          <a:spcPts val="200"/>
                        </a:spcAft>
                      </a:pPr>
                      <a:r>
                        <a:rPr lang="en-ZA" sz="1100" b="1" dirty="0">
                          <a:solidFill>
                            <a:srgbClr val="FFFFFF"/>
                          </a:solidFill>
                          <a:effectLst/>
                          <a:latin typeface="+mn-lt"/>
                          <a:ea typeface="Calibri" panose="020F0502020204030204" pitchFamily="34" charset="0"/>
                          <a:cs typeface="Times New Roman" panose="02020603050405020304" pitchFamily="18" charset="0"/>
                        </a:rPr>
                        <a:t>Furniture: Beds and Mattresses </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ct val="115000"/>
                        </a:lnSpc>
                        <a:spcBef>
                          <a:spcPts val="200"/>
                        </a:spcBef>
                        <a:spcAft>
                          <a:spcPts val="200"/>
                        </a:spcAft>
                      </a:pPr>
                      <a:r>
                        <a:rPr lang="en-ZA" sz="1100" b="1">
                          <a:solidFill>
                            <a:srgbClr val="FFFFFF"/>
                          </a:solidFill>
                          <a:effectLst/>
                          <a:latin typeface="+mn-lt"/>
                          <a:ea typeface="Calibri" panose="020F0502020204030204" pitchFamily="34" charset="0"/>
                          <a:cs typeface="Times New Roman" panose="02020603050405020304" pitchFamily="18" charset="0"/>
                        </a:rPr>
                        <a:t> </a:t>
                      </a:r>
                      <a:endParaRPr lang="en-US" sz="1100">
                        <a:effectLst/>
                        <a:latin typeface="+mn-lt"/>
                        <a:ea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ZA" sz="1100" b="1">
                          <a:solidFill>
                            <a:srgbClr val="FFFFFF"/>
                          </a:solidFill>
                          <a:effectLst/>
                          <a:latin typeface="+mn-lt"/>
                          <a:ea typeface="Calibri" panose="020F0502020204030204" pitchFamily="34" charset="0"/>
                          <a:cs typeface="Times New Roman" panose="02020603050405020304" pitchFamily="18" charset="0"/>
                        </a:rPr>
                        <a:t> </a:t>
                      </a:r>
                      <a:endParaRPr lang="en-US" sz="1100">
                        <a:effectLst/>
                        <a:latin typeface="+mn-lt"/>
                        <a:ea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ZA" sz="1100" b="1">
                          <a:solidFill>
                            <a:srgbClr val="FFFFFF"/>
                          </a:solidFill>
                          <a:effectLst/>
                          <a:latin typeface="+mn-lt"/>
                          <a:ea typeface="Calibri" panose="020F0502020204030204" pitchFamily="34" charset="0"/>
                          <a:cs typeface="Times New Roman" panose="02020603050405020304" pitchFamily="18" charset="0"/>
                        </a:rPr>
                        <a:t> </a:t>
                      </a:r>
                      <a:endParaRPr lang="en-US" sz="1100">
                        <a:effectLst/>
                        <a:latin typeface="+mn-lt"/>
                        <a:ea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ZA" sz="1100" b="1">
                          <a:solidFill>
                            <a:srgbClr val="FFFFFF"/>
                          </a:solidFill>
                          <a:effectLst/>
                          <a:latin typeface="+mn-lt"/>
                          <a:ea typeface="Calibri" panose="020F0502020204030204" pitchFamily="34" charset="0"/>
                          <a:cs typeface="Times New Roman" panose="02020603050405020304" pitchFamily="18" charset="0"/>
                        </a:rPr>
                        <a:t> </a:t>
                      </a:r>
                      <a:endParaRPr lang="en-US" sz="1100">
                        <a:effectLst/>
                        <a:latin typeface="+mn-lt"/>
                        <a:ea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ZA" sz="1100" b="1">
                          <a:solidFill>
                            <a:srgbClr val="FFFFFF"/>
                          </a:solidFill>
                          <a:effectLst/>
                          <a:latin typeface="+mn-lt"/>
                          <a:ea typeface="Calibri" panose="020F0502020204030204" pitchFamily="34" charset="0"/>
                          <a:cs typeface="Times New Roman" panose="02020603050405020304" pitchFamily="18" charset="0"/>
                        </a:rPr>
                        <a:t>100%</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xmlns="" val="3670607772"/>
                  </a:ext>
                </a:extLst>
              </a:tr>
              <a:tr h="2349468">
                <a:tc>
                  <a:txBody>
                    <a:bodyPr/>
                    <a:lstStyle/>
                    <a:p>
                      <a:pPr marL="133985">
                        <a:spcAft>
                          <a:spcPts val="0"/>
                        </a:spcAft>
                      </a:pPr>
                      <a:r>
                        <a:rPr lang="en-ZA" sz="1100" b="1" dirty="0">
                          <a:solidFill>
                            <a:srgbClr val="000000"/>
                          </a:solidFill>
                          <a:effectLst/>
                          <a:latin typeface="+mn-lt"/>
                          <a:ea typeface="Calibri" panose="020F0502020204030204" pitchFamily="34" charset="0"/>
                          <a:cs typeface="Times New Roman" panose="02020603050405020304" pitchFamily="18" charset="0"/>
                        </a:rPr>
                        <a:t>Non-Designated PPE Commodities Which can be Locally Procured Using Regulation 8.4 of 2017 Preferential Procurement Regulations</a:t>
                      </a:r>
                      <a:endParaRPr lang="en-US" sz="1100" dirty="0">
                        <a:effectLst/>
                        <a:latin typeface="+mn-lt"/>
                        <a:cs typeface="Times New Roman" panose="02020603050405020304" pitchFamily="18" charset="0"/>
                      </a:endParaRPr>
                    </a:p>
                    <a:p>
                      <a:pPr marL="133985">
                        <a:spcAft>
                          <a:spcPts val="0"/>
                        </a:spcAft>
                      </a:pPr>
                      <a:r>
                        <a:rPr lang="en-ZA" sz="1100" dirty="0">
                          <a:effectLst/>
                          <a:latin typeface="+mn-lt"/>
                          <a:ea typeface="Calibri" panose="020F0502020204030204" pitchFamily="34" charset="0"/>
                          <a:cs typeface="Times New Roman" panose="02020603050405020304" pitchFamily="18" charset="0"/>
                        </a:rPr>
                        <a:t> </a:t>
                      </a:r>
                      <a:endParaRPr lang="en-US" sz="1100" dirty="0">
                        <a:effectLst/>
                        <a:latin typeface="+mn-lt"/>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000000"/>
                          </a:solidFill>
                          <a:effectLst/>
                          <a:latin typeface="+mn-lt"/>
                          <a:ea typeface="Calibri" panose="020F0502020204030204" pitchFamily="34" charset="0"/>
                          <a:cs typeface="Times New Roman" panose="02020603050405020304" pitchFamily="18" charset="0"/>
                        </a:rPr>
                        <a:t>Goggles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000000"/>
                          </a:solidFill>
                          <a:effectLst/>
                          <a:latin typeface="+mn-lt"/>
                          <a:ea typeface="Calibri" panose="020F0502020204030204" pitchFamily="34" charset="0"/>
                          <a:cs typeface="Times New Roman" panose="02020603050405020304" pitchFamily="18" charset="0"/>
                        </a:rPr>
                        <a:t>Face shield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000000"/>
                          </a:solidFill>
                          <a:effectLst/>
                          <a:latin typeface="+mn-lt"/>
                          <a:ea typeface="Calibri" panose="020F0502020204030204" pitchFamily="34" charset="0"/>
                          <a:cs typeface="Times New Roman" panose="02020603050405020304" pitchFamily="18" charset="0"/>
                        </a:rPr>
                        <a:t>Disposable Aprons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000000"/>
                          </a:solidFill>
                          <a:effectLst/>
                          <a:latin typeface="+mn-lt"/>
                          <a:ea typeface="Calibri" panose="020F0502020204030204" pitchFamily="34" charset="0"/>
                          <a:cs typeface="Times New Roman" panose="02020603050405020304" pitchFamily="18" charset="0"/>
                        </a:rPr>
                        <a:t>Gloves </a:t>
                      </a:r>
                      <a:endParaRPr lang="en-US" sz="1100" dirty="0">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b="1" dirty="0">
                          <a:solidFill>
                            <a:srgbClr val="000000"/>
                          </a:solidFill>
                          <a:effectLst/>
                          <a:latin typeface="+mn-lt"/>
                          <a:ea typeface="Calibri" panose="020F0502020204030204" pitchFamily="34" charset="0"/>
                          <a:cs typeface="Times New Roman" panose="02020603050405020304" pitchFamily="18" charset="0"/>
                        </a:rPr>
                        <a:t>Body Bags </a:t>
                      </a:r>
                      <a:endParaRPr lang="en-US" sz="1100" dirty="0">
                        <a:effectLst/>
                        <a:latin typeface="+mn-lt"/>
                        <a:ea typeface="Times New Roman" panose="02020603050405020304" pitchFamily="18" charset="0"/>
                        <a:cs typeface="Times New Roman" panose="02020603050405020304" pitchFamily="18" charset="0"/>
                      </a:endParaRPr>
                    </a:p>
                    <a:p>
                      <a:pPr marL="133985" algn="just">
                        <a:lnSpc>
                          <a:spcPct val="115000"/>
                        </a:lnSpc>
                        <a:spcBef>
                          <a:spcPts val="200"/>
                        </a:spcBef>
                        <a:spcAft>
                          <a:spcPts val="200"/>
                        </a:spcAft>
                      </a:pPr>
                      <a:r>
                        <a:rPr lang="en-ZA" sz="1100" b="1" dirty="0">
                          <a:solidFill>
                            <a:srgbClr val="000000"/>
                          </a:solidFill>
                          <a:effectLst/>
                          <a:latin typeface="+mn-lt"/>
                          <a:ea typeface="Calibri" panose="020F0502020204030204" pitchFamily="34" charset="0"/>
                          <a:cs typeface="Times New Roman" panose="02020603050405020304" pitchFamily="18" charset="0"/>
                        </a:rPr>
                        <a:t>Biohazard bags </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lnSpc>
                          <a:spcPct val="115000"/>
                        </a:lnSpc>
                        <a:spcBef>
                          <a:spcPts val="200"/>
                        </a:spcBef>
                        <a:spcAft>
                          <a:spcPts val="200"/>
                        </a:spcAft>
                      </a:pPr>
                      <a:r>
                        <a:rPr lang="en-ZA" sz="1100" dirty="0">
                          <a:solidFill>
                            <a:srgbClr val="000000"/>
                          </a:solidFill>
                          <a:effectLst/>
                          <a:latin typeface="+mn-lt"/>
                          <a:ea typeface="Calibri" panose="020F0502020204030204" pitchFamily="34" charset="0"/>
                          <a:cs typeface="Times New Roman" panose="02020603050405020304" pitchFamily="18" charset="0"/>
                        </a:rPr>
                        <a:t>100%</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xmlns="" val="490671027"/>
                  </a:ext>
                </a:extLst>
              </a:tr>
            </a:tbl>
          </a:graphicData>
        </a:graphic>
      </p:graphicFrame>
    </p:spTree>
    <p:extLst>
      <p:ext uri="{BB962C8B-B14F-4D97-AF65-F5344CB8AC3E}">
        <p14:creationId xmlns:p14="http://schemas.microsoft.com/office/powerpoint/2010/main" xmlns="" val="2792448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89bmk0SOuza7NbvIp48mwknZhZugPkej9McoZlrF0LH114aQh/imDAP2NeJNAH0+ocS0FzrPdx/bpsH7fYUafyb0NKtAqdNS0Zp5LGNZkI8z2QCdP7QNG9h6AjGOASBr5rOkt+wz7V+HwedJjL+GK+cLh1y2HMUs9IqKTH0qSn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51.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3121</Words>
  <Application>Microsoft Office PowerPoint</Application>
  <PresentationFormat>On-screen Show (4:3)</PresentationFormat>
  <Paragraphs>574</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WCG-PPT Master-121022-amc</vt:lpstr>
      <vt:lpstr>think-cell Slide</vt:lpstr>
      <vt:lpstr>LOCAL CONTENT AND PRODUCTION</vt:lpstr>
      <vt:lpstr>LEGISLATIVE FRAMEWORK</vt:lpstr>
      <vt:lpstr>PROCESS PRESCRIBED BY THE ACT</vt:lpstr>
      <vt:lpstr>PROCESS PRESCRIBED BY THE 2017 REGULATIONS</vt:lpstr>
      <vt:lpstr>REGIONAL SPEND ANALYSIS (2020/21 financial year)</vt:lpstr>
      <vt:lpstr>Preferential Procurement</vt:lpstr>
      <vt:lpstr>Slide 7</vt:lpstr>
      <vt:lpstr>28 DESIGNATED SECTORS</vt:lpstr>
      <vt:lpstr>28 DESIGNATED SECTORS</vt:lpstr>
      <vt:lpstr>Applicable Designated Sectors</vt:lpstr>
      <vt:lpstr>Implementation Challenges Experienced</vt:lpstr>
      <vt:lpstr>WCG Response to Challenges</vt:lpstr>
      <vt:lpstr>Universal Widespread challenges</vt:lpstr>
      <vt:lpstr>Sector Specific Challenges</vt:lpstr>
      <vt:lpstr>Sector Specific Challenges</vt:lpstr>
      <vt:lpstr>Initiatives</vt:lpstr>
      <vt:lpstr>Slide 17</vt:lpstr>
      <vt:lpstr>CHALLENGES I.R.O.  NT INSTRUCTION 5 AND CIRCULAR 102  100% local content and production required for PPE items</vt:lpstr>
      <vt:lpstr>Local Government Specific Challenges</vt:lpstr>
      <vt:lpstr>Key Initiatives and mainstreaming- </vt:lpstr>
      <vt:lpstr>Integrated Strategy to Unlock Value </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CONTENT IN CONTENT AND PRODUCTION</dc:title>
  <dc:creator>Nadia</dc:creator>
  <cp:lastModifiedBy>USER</cp:lastModifiedBy>
  <cp:revision>9</cp:revision>
  <dcterms:created xsi:type="dcterms:W3CDTF">2021-05-19T14:08:30Z</dcterms:created>
  <dcterms:modified xsi:type="dcterms:W3CDTF">2021-06-21T07:51:28Z</dcterms:modified>
</cp:coreProperties>
</file>