
<file path=[Content_Types].xml><?xml version="1.0" encoding="utf-8"?>
<Types xmlns="http://schemas.openxmlformats.org/package/2006/content-types">
  <Override PartName="/ppt/tags/tag8.xml" ContentType="application/vnd.openxmlformats-officedocument.presentationml.tags+xml"/>
  <Override PartName="/ppt/slideLayouts/slideLayout39.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slideLayouts/slideLayout31.xml" ContentType="application/vnd.openxmlformats-officedocument.presentationml.slideLayout+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tags/tag7.xml" ContentType="application/vnd.openxmlformats-officedocument.presentationml.tags+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slideLayouts/slideLayout32.xml" ContentType="application/vnd.openxmlformats-officedocument.presentationml.slideLayout+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slideLayouts/slideLayout33.xml" ContentType="application/vnd.openxmlformats-officedocument.presentationml.slideLayout+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65" r:id="rId1"/>
    <p:sldMasterId id="2147483734" r:id="rId2"/>
  </p:sldMasterIdLst>
  <p:notesMasterIdLst>
    <p:notesMasterId r:id="rId16"/>
  </p:notesMasterIdLst>
  <p:handoutMasterIdLst>
    <p:handoutMasterId r:id="rId17"/>
  </p:handoutMasterIdLst>
  <p:sldIdLst>
    <p:sldId id="261" r:id="rId3"/>
    <p:sldId id="640" r:id="rId4"/>
    <p:sldId id="659" r:id="rId5"/>
    <p:sldId id="661" r:id="rId6"/>
    <p:sldId id="671" r:id="rId7"/>
    <p:sldId id="633" r:id="rId8"/>
    <p:sldId id="653" r:id="rId9"/>
    <p:sldId id="662" r:id="rId10"/>
    <p:sldId id="673" r:id="rId11"/>
    <p:sldId id="665" r:id="rId12"/>
    <p:sldId id="672" r:id="rId13"/>
    <p:sldId id="445" r:id="rId14"/>
    <p:sldId id="441" r:id="rId15"/>
  </p:sldIdLst>
  <p:sldSz cx="9144000" cy="6858000" type="screen4x3"/>
  <p:notesSz cx="6797675" cy="9926638"/>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on Smith" initials="SS" lastIdx="27" clrIdx="0">
    <p:extLst>
      <p:ext uri="{19B8F6BF-5375-455C-9EA6-DF929625EA0E}">
        <p15:presenceInfo xmlns:p15="http://schemas.microsoft.com/office/powerpoint/2012/main" xmlns="" userId="S-1-5-21-3528385313-3887411669-492545649-23888" providerId="AD"/>
      </p:ext>
    </p:extLst>
  </p:cmAuthor>
  <p:cmAuthor id="2" name="Morne Williams" initials="MW" lastIdx="1" clrIdx="1">
    <p:extLst>
      <p:ext uri="{19B8F6BF-5375-455C-9EA6-DF929625EA0E}">
        <p15:presenceInfo xmlns:p15="http://schemas.microsoft.com/office/powerpoint/2012/main" xmlns="" userId="S-1-5-21-3528385313-3887411669-492545649-70817" providerId="AD"/>
      </p:ext>
    </p:extLst>
  </p:cmAuthor>
  <p:cmAuthor id="3" name="Morne Williams" initials="MW [2]" lastIdx="2" clrIdx="2">
    <p:extLst>
      <p:ext uri="{19B8F6BF-5375-455C-9EA6-DF929625EA0E}">
        <p15:presenceInfo xmlns:p15="http://schemas.microsoft.com/office/powerpoint/2012/main" xmlns="" userId="S::Morne.Williams@westerncape.gov.za::77e0925f-82c9-48fb-9c31-fefd2cae1913" providerId="AD"/>
      </p:ext>
    </p:extLst>
  </p:cmAuthor>
  <p:cmAuthor id="4" name="Sharon Smith" initials="SS [2]" lastIdx="1" clrIdx="3">
    <p:extLst>
      <p:ext uri="{19B8F6BF-5375-455C-9EA6-DF929625EA0E}">
        <p15:presenceInfo xmlns:p15="http://schemas.microsoft.com/office/powerpoint/2012/main" xmlns="" userId="S::Sharon.Smith2@westerncape.gov.za::f95515f0-1f84-41e7-9244-3a048a6fbd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9"/>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3" autoAdjust="0"/>
    <p:restoredTop sz="94660"/>
  </p:normalViewPr>
  <p:slideViewPr>
    <p:cSldViewPr>
      <p:cViewPr varScale="1">
        <p:scale>
          <a:sx n="73" d="100"/>
          <a:sy n="73" d="100"/>
        </p:scale>
        <p:origin x="-1308" y="-102"/>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69" d="100"/>
          <a:sy n="69" d="100"/>
        </p:scale>
        <p:origin x="-3456"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BC7F027-379E-4D32-9199-1B8938F68AAE}" type="datetimeFigureOut">
              <a:rPr lang="en-GB" smtClean="0"/>
              <a:pPr/>
              <a:t>21/06/2021</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CB3FB82-2445-4031-8D77-475052559E55}" type="slidenum">
              <a:rPr lang="en-GB" smtClean="0"/>
              <a:pPr/>
              <a:t>‹#›</a:t>
            </a:fld>
            <a:endParaRPr lang="en-GB" dirty="0"/>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B7E7989-31F3-4EB9-8547-909D99F43AE5}" type="datetimeFigureOut">
              <a:rPr lang="en-ZA" smtClean="0"/>
              <a:pPr/>
              <a:t>2021/06/21</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5E2897E-B052-44CE-92A6-D4B2AB10F3F6}" type="slidenum">
              <a:rPr lang="en-ZA" smtClean="0"/>
              <a:pPr/>
              <a:t>‹#›</a:t>
            </a:fld>
            <a:endParaRPr lang="en-ZA" dirty="0"/>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8.xml"/><Relationship Id="rId1" Type="http://schemas.openxmlformats.org/officeDocument/2006/relationships/tags" Target="../tags/tag4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79512" y="382908"/>
            <a:ext cx="3656932"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179512" y="6102308"/>
            <a:ext cx="1368151"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196838" y="1835225"/>
            <a:ext cx="1871106"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2D3372-FA47-496A-89F1-7DDEFF1B500E}" type="datetimeFigureOut">
              <a:rPr lang="en-US" smtClean="0"/>
              <a:pPr/>
              <a:t>6/21/2021</a:t>
            </a:fld>
            <a:endParaRPr lang="en-US"/>
          </a:p>
        </p:txBody>
      </p:sp>
      <p:sp>
        <p:nvSpPr>
          <p:cNvPr id="5" name="Footer Placeholder 4"/>
          <p:cNvSpPr>
            <a:spLocks noGrp="1"/>
          </p:cNvSpPr>
          <p:nvPr>
            <p:ph type="ftr" sz="quarter" idx="11"/>
          </p:nvPr>
        </p:nvSpPr>
        <p:spPr/>
        <p:txBody>
          <a:bodyPr/>
          <a:lstStyle/>
          <a:p>
            <a:r>
              <a:rPr lang="en-ZA"/>
              <a:t>WCG Corporate Governance Baseline Assessment 2019/20</a:t>
            </a:r>
            <a:endParaRPr lang="en-GB" dirty="0"/>
          </a:p>
        </p:txBody>
      </p:sp>
      <p:sp>
        <p:nvSpPr>
          <p:cNvPr id="6" name="Slide Number Placeholder 5"/>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35297055"/>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D3372-FA47-496A-89F1-7DDEFF1B500E}" type="datetimeFigureOut">
              <a:rPr lang="en-US" smtClean="0"/>
              <a:pPr/>
              <a:t>6/21/2021</a:t>
            </a:fld>
            <a:endParaRPr lang="en-US"/>
          </a:p>
        </p:txBody>
      </p:sp>
      <p:sp>
        <p:nvSpPr>
          <p:cNvPr id="5" name="Footer Placeholder 4"/>
          <p:cNvSpPr>
            <a:spLocks noGrp="1"/>
          </p:cNvSpPr>
          <p:nvPr>
            <p:ph type="ftr" sz="quarter" idx="11"/>
          </p:nvPr>
        </p:nvSpPr>
        <p:spPr/>
        <p:txBody>
          <a:bodyPr/>
          <a:lstStyle/>
          <a:p>
            <a:r>
              <a:rPr lang="en-ZA"/>
              <a:t>WCG Corporate Governance Baseline Assessment 2019/20</a:t>
            </a:r>
            <a:endParaRPr lang="en-GB" dirty="0"/>
          </a:p>
        </p:txBody>
      </p:sp>
      <p:sp>
        <p:nvSpPr>
          <p:cNvPr id="6" name="Slide Number Placeholder 5"/>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2726779566"/>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2D3372-FA47-496A-89F1-7DDEFF1B500E}" type="datetimeFigureOut">
              <a:rPr lang="en-US" smtClean="0"/>
              <a:pPr/>
              <a:t>6/21/2021</a:t>
            </a:fld>
            <a:endParaRPr lang="en-US"/>
          </a:p>
        </p:txBody>
      </p:sp>
      <p:sp>
        <p:nvSpPr>
          <p:cNvPr id="5" name="Footer Placeholder 4"/>
          <p:cNvSpPr>
            <a:spLocks noGrp="1"/>
          </p:cNvSpPr>
          <p:nvPr>
            <p:ph type="ftr" sz="quarter" idx="11"/>
          </p:nvPr>
        </p:nvSpPr>
        <p:spPr/>
        <p:txBody>
          <a:bodyPr/>
          <a:lstStyle/>
          <a:p>
            <a:r>
              <a:rPr lang="en-ZA"/>
              <a:t>WCG Corporate Governance Baseline Assessment 2019/20</a:t>
            </a:r>
            <a:endParaRPr lang="en-GB" dirty="0"/>
          </a:p>
        </p:txBody>
      </p:sp>
      <p:sp>
        <p:nvSpPr>
          <p:cNvPr id="6" name="Slide Number Placeholder 5"/>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3095428022"/>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2D3372-FA47-496A-89F1-7DDEFF1B500E}" type="datetimeFigureOut">
              <a:rPr lang="en-US" smtClean="0"/>
              <a:pPr/>
              <a:t>6/21/2021</a:t>
            </a:fld>
            <a:endParaRPr lang="en-US"/>
          </a:p>
        </p:txBody>
      </p:sp>
      <p:sp>
        <p:nvSpPr>
          <p:cNvPr id="6" name="Footer Placeholder 5"/>
          <p:cNvSpPr>
            <a:spLocks noGrp="1"/>
          </p:cNvSpPr>
          <p:nvPr>
            <p:ph type="ftr" sz="quarter" idx="11"/>
          </p:nvPr>
        </p:nvSpPr>
        <p:spPr/>
        <p:txBody>
          <a:bodyPr/>
          <a:lstStyle/>
          <a:p>
            <a:r>
              <a:rPr lang="en-ZA"/>
              <a:t>WCG Corporate Governance Baseline Assessment 2019/20</a:t>
            </a:r>
            <a:endParaRPr lang="en-GB" dirty="0"/>
          </a:p>
        </p:txBody>
      </p:sp>
      <p:sp>
        <p:nvSpPr>
          <p:cNvPr id="7" name="Slide Number Placeholder 6"/>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1139685840"/>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2D3372-FA47-496A-89F1-7DDEFF1B500E}" type="datetimeFigureOut">
              <a:rPr lang="en-US" smtClean="0"/>
              <a:pPr/>
              <a:t>6/21/2021</a:t>
            </a:fld>
            <a:endParaRPr lang="en-US"/>
          </a:p>
        </p:txBody>
      </p:sp>
      <p:sp>
        <p:nvSpPr>
          <p:cNvPr id="8" name="Footer Placeholder 7"/>
          <p:cNvSpPr>
            <a:spLocks noGrp="1"/>
          </p:cNvSpPr>
          <p:nvPr>
            <p:ph type="ftr" sz="quarter" idx="11"/>
          </p:nvPr>
        </p:nvSpPr>
        <p:spPr/>
        <p:txBody>
          <a:bodyPr/>
          <a:lstStyle/>
          <a:p>
            <a:r>
              <a:rPr lang="en-ZA"/>
              <a:t>WCG Corporate Governance Baseline Assessment 2019/20</a:t>
            </a:r>
            <a:endParaRPr lang="en-GB" dirty="0"/>
          </a:p>
        </p:txBody>
      </p:sp>
      <p:sp>
        <p:nvSpPr>
          <p:cNvPr id="9" name="Slide Number Placeholder 8"/>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21892682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2D3372-FA47-496A-89F1-7DDEFF1B500E}" type="datetimeFigureOut">
              <a:rPr lang="en-US" smtClean="0"/>
              <a:pPr/>
              <a:t>6/21/2021</a:t>
            </a:fld>
            <a:endParaRPr lang="en-US"/>
          </a:p>
        </p:txBody>
      </p:sp>
      <p:sp>
        <p:nvSpPr>
          <p:cNvPr id="4" name="Footer Placeholder 3"/>
          <p:cNvSpPr>
            <a:spLocks noGrp="1"/>
          </p:cNvSpPr>
          <p:nvPr>
            <p:ph type="ftr" sz="quarter" idx="11"/>
          </p:nvPr>
        </p:nvSpPr>
        <p:spPr/>
        <p:txBody>
          <a:bodyPr/>
          <a:lstStyle/>
          <a:p>
            <a:r>
              <a:rPr lang="en-ZA"/>
              <a:t>WCG Corporate Governance Baseline Assessment 2019/20</a:t>
            </a:r>
            <a:endParaRPr lang="en-GB" dirty="0"/>
          </a:p>
        </p:txBody>
      </p:sp>
      <p:sp>
        <p:nvSpPr>
          <p:cNvPr id="5" name="Slide Number Placeholder 4"/>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39798070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D3372-FA47-496A-89F1-7DDEFF1B500E}" type="datetimeFigureOut">
              <a:rPr lang="en-US" smtClean="0"/>
              <a:pPr/>
              <a:t>6/21/2021</a:t>
            </a:fld>
            <a:endParaRPr lang="en-US"/>
          </a:p>
        </p:txBody>
      </p:sp>
      <p:sp>
        <p:nvSpPr>
          <p:cNvPr id="3" name="Footer Placeholder 2"/>
          <p:cNvSpPr>
            <a:spLocks noGrp="1"/>
          </p:cNvSpPr>
          <p:nvPr>
            <p:ph type="ftr" sz="quarter" idx="11"/>
          </p:nvPr>
        </p:nvSpPr>
        <p:spPr/>
        <p:txBody>
          <a:bodyPr/>
          <a:lstStyle/>
          <a:p>
            <a:r>
              <a:rPr lang="en-ZA"/>
              <a:t>WCG Corporate Governance Baseline Assessment 2019/20</a:t>
            </a:r>
            <a:endParaRPr lang="en-GB" dirty="0"/>
          </a:p>
        </p:txBody>
      </p:sp>
      <p:sp>
        <p:nvSpPr>
          <p:cNvPr id="4" name="Slide Number Placeholder 3"/>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522150727"/>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2D3372-FA47-496A-89F1-7DDEFF1B500E}" type="datetimeFigureOut">
              <a:rPr lang="en-US" smtClean="0"/>
              <a:pPr/>
              <a:t>6/21/2021</a:t>
            </a:fld>
            <a:endParaRPr lang="en-US"/>
          </a:p>
        </p:txBody>
      </p:sp>
      <p:sp>
        <p:nvSpPr>
          <p:cNvPr id="6" name="Footer Placeholder 5"/>
          <p:cNvSpPr>
            <a:spLocks noGrp="1"/>
          </p:cNvSpPr>
          <p:nvPr>
            <p:ph type="ftr" sz="quarter" idx="11"/>
          </p:nvPr>
        </p:nvSpPr>
        <p:spPr/>
        <p:txBody>
          <a:bodyPr/>
          <a:lstStyle/>
          <a:p>
            <a:r>
              <a:rPr lang="en-ZA"/>
              <a:t>WCG Corporate Governance Baseline Assessment 2019/20</a:t>
            </a:r>
            <a:endParaRPr lang="en-GB" dirty="0"/>
          </a:p>
        </p:txBody>
      </p:sp>
      <p:sp>
        <p:nvSpPr>
          <p:cNvPr id="7" name="Slide Number Placeholder 6"/>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2785757665"/>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2D3372-FA47-496A-89F1-7DDEFF1B500E}" type="datetimeFigureOut">
              <a:rPr lang="en-US" smtClean="0"/>
              <a:pPr/>
              <a:t>6/21/2021</a:t>
            </a:fld>
            <a:endParaRPr lang="en-US"/>
          </a:p>
        </p:txBody>
      </p:sp>
      <p:sp>
        <p:nvSpPr>
          <p:cNvPr id="6" name="Footer Placeholder 5"/>
          <p:cNvSpPr>
            <a:spLocks noGrp="1"/>
          </p:cNvSpPr>
          <p:nvPr>
            <p:ph type="ftr" sz="quarter" idx="11"/>
          </p:nvPr>
        </p:nvSpPr>
        <p:spPr/>
        <p:txBody>
          <a:bodyPr/>
          <a:lstStyle/>
          <a:p>
            <a:r>
              <a:rPr lang="en-ZA"/>
              <a:t>WCG Corporate Governance Baseline Assessment 2019/20</a:t>
            </a:r>
            <a:endParaRPr lang="en-GB" dirty="0"/>
          </a:p>
        </p:txBody>
      </p:sp>
      <p:sp>
        <p:nvSpPr>
          <p:cNvPr id="7" name="Slide Number Placeholder 6"/>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3172992172"/>
      </p:ext>
    </p:extLst>
  </p:cSld>
  <p:clrMapOvr>
    <a:masterClrMapping/>
  </p:clrMapOvr>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D3372-FA47-496A-89F1-7DDEFF1B500E}" type="datetimeFigureOut">
              <a:rPr lang="en-US" smtClean="0"/>
              <a:pPr/>
              <a:t>6/21/2021</a:t>
            </a:fld>
            <a:endParaRPr lang="en-US"/>
          </a:p>
        </p:txBody>
      </p:sp>
      <p:sp>
        <p:nvSpPr>
          <p:cNvPr id="5" name="Footer Placeholder 4"/>
          <p:cNvSpPr>
            <a:spLocks noGrp="1"/>
          </p:cNvSpPr>
          <p:nvPr>
            <p:ph type="ftr" sz="quarter" idx="11"/>
          </p:nvPr>
        </p:nvSpPr>
        <p:spPr/>
        <p:txBody>
          <a:bodyPr/>
          <a:lstStyle/>
          <a:p>
            <a:r>
              <a:rPr lang="en-ZA"/>
              <a:t>WCG Corporate Governance Baseline Assessment 2019/20</a:t>
            </a:r>
            <a:endParaRPr lang="en-GB" dirty="0"/>
          </a:p>
        </p:txBody>
      </p:sp>
      <p:sp>
        <p:nvSpPr>
          <p:cNvPr id="6" name="Slide Number Placeholder 5"/>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4247795470"/>
      </p:ext>
    </p:extLst>
  </p:cSld>
  <p:clrMapOvr>
    <a:masterClrMapping/>
  </p:clrMapOvr>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2D3372-FA47-496A-89F1-7DDEFF1B500E}" type="datetimeFigureOut">
              <a:rPr lang="en-US" smtClean="0"/>
              <a:pPr/>
              <a:t>6/21/2021</a:t>
            </a:fld>
            <a:endParaRPr lang="en-US"/>
          </a:p>
        </p:txBody>
      </p:sp>
      <p:sp>
        <p:nvSpPr>
          <p:cNvPr id="5" name="Footer Placeholder 4"/>
          <p:cNvSpPr>
            <a:spLocks noGrp="1"/>
          </p:cNvSpPr>
          <p:nvPr>
            <p:ph type="ftr" sz="quarter" idx="11"/>
          </p:nvPr>
        </p:nvSpPr>
        <p:spPr/>
        <p:txBody>
          <a:bodyPr/>
          <a:lstStyle/>
          <a:p>
            <a:r>
              <a:rPr lang="en-ZA"/>
              <a:t>WCG Corporate Governance Baseline Assessment 2019/20</a:t>
            </a:r>
            <a:endParaRPr lang="en-GB" dirty="0"/>
          </a:p>
        </p:txBody>
      </p:sp>
      <p:sp>
        <p:nvSpPr>
          <p:cNvPr id="6" name="Slide Number Placeholder 5"/>
          <p:cNvSpPr>
            <a:spLocks noGrp="1"/>
          </p:cNvSpPr>
          <p:nvPr>
            <p:ph type="sldNum" sz="quarter" idx="12"/>
          </p:nvPr>
        </p:nvSpPr>
        <p:spPr/>
        <p:txBody>
          <a:bodyPr/>
          <a:lstStyle/>
          <a:p>
            <a:fld id="{8406839F-D7A4-4E5D-B93D-768AD4D1DB36}" type="slidenum">
              <a:rPr lang="en-ZA" smtClean="0"/>
              <a:pPr/>
              <a:t>‹#›</a:t>
            </a:fld>
            <a:endParaRPr lang="en-ZA" dirty="0"/>
          </a:p>
        </p:txBody>
      </p:sp>
    </p:spTree>
    <p:extLst>
      <p:ext uri="{BB962C8B-B14F-4D97-AF65-F5344CB8AC3E}">
        <p14:creationId xmlns:p14="http://schemas.microsoft.com/office/powerpoint/2010/main" xmlns="" val="3594306614"/>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79512" y="382908"/>
            <a:ext cx="3656932"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20277300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179512" y="6102308"/>
            <a:ext cx="1368151"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39377163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184307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73228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196838" y="1835225"/>
            <a:ext cx="1871106"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271447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2.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148" name="think-cell Slide" r:id="rId32" imgW="360" imgH="360" progId="">
              <p:embed/>
            </p:oleObj>
          </a:graphicData>
        </a:graphic>
      </p:graphicFrame>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dirty="0"/>
              <a:t>WCG Corporate Governance Baseline Assessment 2019/20</a:t>
            </a:r>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tretch>
            <a:fillRect/>
          </a:stretch>
        </p:blipFill>
        <p:spPr bwMode="auto">
          <a:xfrm>
            <a:off x="192325" y="6309320"/>
            <a:ext cx="1040246"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6/21/2021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WCG Corporate Governance Baseline Assessment 2019/20</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6839F-D7A4-4E5D-B93D-768AD4D1DB36}" type="slidenum">
              <a:rPr lang="en-ZA" smtClean="0"/>
              <a:pPr/>
              <a:t>‹#›</a:t>
            </a:fld>
            <a:endParaRPr lang="en-ZA" dirty="0"/>
          </a:p>
        </p:txBody>
      </p:sp>
      <p:pic>
        <p:nvPicPr>
          <p:cNvPr id="7" name="Picture 107">
            <a:extLst>
              <a:ext uri="{FF2B5EF4-FFF2-40B4-BE49-F238E27FC236}">
                <a16:creationId xmlns:a16="http://schemas.microsoft.com/office/drawing/2014/main" xmlns="" id="{BC58EF2C-F0C7-4ED8-A7C5-47564FCF079C}"/>
              </a:ext>
            </a:extLst>
          </p:cNvPr>
          <p:cNvPicPr>
            <a:picLocks noChangeAspect="1" noChangeArrowheads="1"/>
          </p:cNvPicPr>
          <p:nvPr userDrawn="1"/>
        </p:nvPicPr>
        <p:blipFill>
          <a:blip r:embed="rId18" cstate="print">
            <a:extLst>
              <a:ext uri="{28A0092B-C50C-407E-A947-70E740481C1C}">
                <a14:useLocalDpi xmlns:a14="http://schemas.microsoft.com/office/drawing/2010/main" xmlns="" val="0"/>
              </a:ext>
            </a:extLst>
          </a:blip>
          <a:stretch>
            <a:fillRect/>
          </a:stretch>
        </p:blipFill>
        <p:spPr bwMode="auto">
          <a:xfrm>
            <a:off x="192325" y="6309320"/>
            <a:ext cx="1040246"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ight Triangle 7">
            <a:extLst>
              <a:ext uri="{FF2B5EF4-FFF2-40B4-BE49-F238E27FC236}">
                <a16:creationId xmlns:a16="http://schemas.microsoft.com/office/drawing/2014/main" xmlns="" id="{CD7AF6C6-25F4-432D-835D-FAC4C3A0ED2F}"/>
              </a:ext>
            </a:extLst>
          </p:cNvPr>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a:p>
        </p:txBody>
      </p:sp>
    </p:spTree>
    <p:extLst>
      <p:ext uri="{BB962C8B-B14F-4D97-AF65-F5344CB8AC3E}">
        <p14:creationId xmlns:p14="http://schemas.microsoft.com/office/powerpoint/2010/main" xmlns="" val="79270524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6.xml"/><Relationship Id="rId1" Type="http://schemas.openxmlformats.org/officeDocument/2006/relationships/tags" Target="../tags/tag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tags" Target="../tags/tag51.xml"/></Relationships>
</file>

<file path=ppt/slides/_rels/slide13.xml.rels><?xml version="1.0" encoding="UTF-8" standalone="yes"?>
<Relationships xmlns="http://schemas.openxmlformats.org/package/2006/relationships"><Relationship Id="rId3" Type="http://schemas.openxmlformats.org/officeDocument/2006/relationships/hyperlink" Target="mailto:Morne.Williams@westerncape.gov.za" TargetMode="External"/><Relationship Id="rId2" Type="http://schemas.openxmlformats.org/officeDocument/2006/relationships/slideLayout" Target="../slideLayouts/slideLayout40.xml"/><Relationship Id="rId1" Type="http://schemas.openxmlformats.org/officeDocument/2006/relationships/tags" Target="../tags/tag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7.xml"/><Relationship Id="rId1" Type="http://schemas.openxmlformats.org/officeDocument/2006/relationships/tags" Target="../tags/tag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US" dirty="0"/>
              <a:t>DEPARTMENT OF HUMAN SETTLEMENTS</a:t>
            </a:r>
            <a:br>
              <a:rPr lang="en-US" dirty="0"/>
            </a:br>
            <a:r>
              <a:rPr lang="en-US" dirty="0"/>
              <a:t>SCOPA Presentation</a:t>
            </a:r>
            <a:endParaRPr lang="en-GB" dirty="0"/>
          </a:p>
        </p:txBody>
      </p:sp>
      <p:sp>
        <p:nvSpPr>
          <p:cNvPr id="3" name="Subtitle 2"/>
          <p:cNvSpPr>
            <a:spLocks noGrp="1"/>
          </p:cNvSpPr>
          <p:nvPr>
            <p:ph type="subTitle" idx="1"/>
          </p:nvPr>
        </p:nvSpPr>
        <p:spPr>
          <a:xfrm>
            <a:off x="467544" y="4532527"/>
            <a:ext cx="8208912" cy="865517"/>
          </a:xfrm>
        </p:spPr>
        <p:txBody>
          <a:bodyPr>
            <a:normAutofit/>
          </a:bodyPr>
          <a:lstStyle/>
          <a:p>
            <a:r>
              <a:rPr lang="en-GB" dirty="0"/>
              <a:t>Resolution 11.3.1</a:t>
            </a:r>
          </a:p>
        </p:txBody>
      </p:sp>
      <p:sp>
        <p:nvSpPr>
          <p:cNvPr id="7" name="Text Placeholder 7">
            <a:extLst>
              <a:ext uri="{FF2B5EF4-FFF2-40B4-BE49-F238E27FC236}">
                <a16:creationId xmlns:a16="http://schemas.microsoft.com/office/drawing/2014/main" xmlns="" id="{5CA79A51-E96C-454F-8E27-E0529C4E476B}"/>
              </a:ext>
            </a:extLst>
          </p:cNvPr>
          <p:cNvSpPr txBox="1">
            <a:spLocks/>
          </p:cNvSpPr>
          <p:nvPr/>
        </p:nvSpPr>
        <p:spPr>
          <a:xfrm>
            <a:off x="7225952" y="5656163"/>
            <a:ext cx="1440160" cy="365125"/>
          </a:xfrm>
          <a:prstGeom prst="rect">
            <a:avLst/>
          </a:prstGeom>
        </p:spPr>
        <p:txBody>
          <a:bodyPr vert="horz" lIns="72000" tIns="72000" rIns="72000" bIns="72000" rtlCol="0">
            <a:normAutofit/>
          </a:bodyPr>
          <a:lstStyle>
            <a:lvl1pPr marL="0" indent="0" algn="r" defTabSz="914400" rtl="0" eaLnBrk="1" latinLnBrk="0" hangingPunct="1">
              <a:spcBef>
                <a:spcPts val="300"/>
              </a:spcBef>
              <a:buFont typeface="Arial" pitchFamily="34" charset="0"/>
              <a:buNone/>
              <a:defRPr sz="1200" b="0" kern="1200" baseline="0">
                <a:solidFill>
                  <a:schemeClr val="bg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t>18 June 2021</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04BB586B-AA58-420C-ACB4-B6D502953E5F}"/>
              </a:ext>
            </a:extLst>
          </p:cNvPr>
          <p:cNvSpPr>
            <a:spLocks noGrp="1"/>
          </p:cNvSpPr>
          <p:nvPr>
            <p:ph type="sldNum" sz="quarter" idx="4"/>
          </p:nvPr>
        </p:nvSpPr>
        <p:spPr/>
        <p:txBody>
          <a:bodyPr/>
          <a:lstStyle/>
          <a:p>
            <a:fld id="{8406839F-D7A4-4E5D-B93D-768AD4D1DB36}" type="slidenum">
              <a:rPr lang="en-ZA" smtClean="0"/>
              <a:pPr/>
              <a:t>10</a:t>
            </a:fld>
            <a:endParaRPr lang="en-ZA" dirty="0"/>
          </a:p>
        </p:txBody>
      </p:sp>
      <p:sp>
        <p:nvSpPr>
          <p:cNvPr id="5" name="Footer Placeholder 4">
            <a:extLst>
              <a:ext uri="{FF2B5EF4-FFF2-40B4-BE49-F238E27FC236}">
                <a16:creationId xmlns:a16="http://schemas.microsoft.com/office/drawing/2014/main" xmlns="" id="{E4697663-320B-4060-AEAB-491FEF9E6802}"/>
              </a:ext>
            </a:extLst>
          </p:cNvPr>
          <p:cNvSpPr>
            <a:spLocks noGrp="1"/>
          </p:cNvSpPr>
          <p:nvPr>
            <p:ph type="ftr" sz="quarter" idx="3"/>
          </p:nvPr>
        </p:nvSpPr>
        <p:spPr/>
        <p:txBody>
          <a:bodyPr/>
          <a:lstStyle/>
          <a:p>
            <a:r>
              <a:rPr lang="en-ZA" dirty="0"/>
              <a:t>WCG Corporate Governance Baseline Assessment 2019/20</a:t>
            </a:r>
            <a:endParaRPr lang="en-GB" dirty="0"/>
          </a:p>
        </p:txBody>
      </p:sp>
      <p:graphicFrame>
        <p:nvGraphicFramePr>
          <p:cNvPr id="2" name="Table 1">
            <a:extLst>
              <a:ext uri="{FF2B5EF4-FFF2-40B4-BE49-F238E27FC236}">
                <a16:creationId xmlns:a16="http://schemas.microsoft.com/office/drawing/2014/main" xmlns="" id="{BAE8F8DE-1AFB-4BA9-A996-538C31B3BD67}"/>
              </a:ext>
            </a:extLst>
          </p:cNvPr>
          <p:cNvGraphicFramePr>
            <a:graphicFrameLocks noGrp="1"/>
          </p:cNvGraphicFramePr>
          <p:nvPr>
            <p:extLst>
              <p:ext uri="{D42A27DB-BD31-4B8C-83A1-F6EECF244321}">
                <p14:modId xmlns:p14="http://schemas.microsoft.com/office/powerpoint/2010/main" xmlns="" val="3008124076"/>
              </p:ext>
            </p:extLst>
          </p:nvPr>
        </p:nvGraphicFramePr>
        <p:xfrm>
          <a:off x="467544" y="1412776"/>
          <a:ext cx="8424936" cy="4950134"/>
        </p:xfrm>
        <a:graphic>
          <a:graphicData uri="http://schemas.openxmlformats.org/drawingml/2006/table">
            <a:tbl>
              <a:tblPr firstRow="1" firstCol="1" bandRow="1"/>
              <a:tblGrid>
                <a:gridCol w="3158224">
                  <a:extLst>
                    <a:ext uri="{9D8B030D-6E8A-4147-A177-3AD203B41FA5}">
                      <a16:colId xmlns:a16="http://schemas.microsoft.com/office/drawing/2014/main" xmlns="" val="1089689291"/>
                    </a:ext>
                  </a:extLst>
                </a:gridCol>
                <a:gridCol w="2458100">
                  <a:extLst>
                    <a:ext uri="{9D8B030D-6E8A-4147-A177-3AD203B41FA5}">
                      <a16:colId xmlns:a16="http://schemas.microsoft.com/office/drawing/2014/main" xmlns="" val="3497009594"/>
                    </a:ext>
                  </a:extLst>
                </a:gridCol>
                <a:gridCol w="2808612">
                  <a:extLst>
                    <a:ext uri="{9D8B030D-6E8A-4147-A177-3AD203B41FA5}">
                      <a16:colId xmlns:a16="http://schemas.microsoft.com/office/drawing/2014/main" xmlns="" val="346028453"/>
                    </a:ext>
                  </a:extLst>
                </a:gridCol>
              </a:tblGrid>
              <a:tr h="242286">
                <a:tc>
                  <a:txBody>
                    <a:bodyPr/>
                    <a:lstStyle/>
                    <a:p>
                      <a:pPr marL="0" marR="0">
                        <a:lnSpc>
                          <a:spcPct val="107000"/>
                        </a:lnSpc>
                        <a:spcBef>
                          <a:spcPts val="0"/>
                        </a:spcBef>
                        <a:spcAft>
                          <a:spcPts val="0"/>
                        </a:spcAft>
                      </a:pPr>
                      <a:r>
                        <a:rPr lang="en-US" sz="1400" b="1" u="sng">
                          <a:effectLst/>
                          <a:latin typeface="Century Gothic" panose="020B0502020202020204" pitchFamily="34" charset="0"/>
                          <a:ea typeface="Calibri" panose="020F0502020204030204" pitchFamily="34" charset="0"/>
                          <a:cs typeface="Times New Roman" panose="02020603050405020304" pitchFamily="18" charset="0"/>
                        </a:rPr>
                        <a:t>Finding</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7000"/>
                        </a:lnSpc>
                        <a:spcBef>
                          <a:spcPts val="0"/>
                        </a:spcBef>
                        <a:spcAft>
                          <a:spcPts val="0"/>
                        </a:spcAft>
                      </a:pPr>
                      <a:r>
                        <a:rPr lang="en-US" sz="1400" b="1" u="sng">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Interventions</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07000"/>
                        </a:lnSpc>
                        <a:spcBef>
                          <a:spcPts val="0"/>
                        </a:spcBef>
                        <a:spcAft>
                          <a:spcPts val="0"/>
                        </a:spcAft>
                      </a:pPr>
                      <a:r>
                        <a:rPr lang="en-US" sz="1400" b="1" u="sng"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Current Status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xmlns="" val="3913657801"/>
                  </a:ext>
                </a:extLst>
              </a:tr>
              <a:tr h="4707848">
                <a:tc>
                  <a:txBody>
                    <a:bodyPr/>
                    <a:lstStyle/>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opening balances as per the reconciliation submitted by the municipality did not reconcile with the Department’s records.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It was further found that the municipality used the resolution amount as the opening balance of the projects instead of the actual amount received.</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This practice resulted in that the balance at the municipality is not an accurate and true reflection. </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visit resulted in the differences in the balances at the municipality being corrected, verified, and reconciled in line with the department’s records.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Claims submitted by the municipality and verified by the department confirmed that funds were indeed paid over to the building contractors.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Regular monthly reconciliations and compliance certificates submitted confirms that the monies paid over to the municipality are being utilized for the intended purpose.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Times New Roman" panose="02020603050405020304" pitchFamily="18" charset="0"/>
                        </a:rPr>
                        <a:t>All supporting documentation </a:t>
                      </a:r>
                      <a:r>
                        <a:rPr kumimoji="0" lang="en-US" sz="1400" b="0" i="0" u="none" strike="noStrike" kern="1200" cap="none" spc="0" normalizeH="0" baseline="0" noProof="0" dirty="0" err="1">
                          <a:ln>
                            <a:noFill/>
                          </a:ln>
                          <a:solidFill>
                            <a:srgbClr val="000000"/>
                          </a:solidFill>
                          <a:effectLst/>
                          <a:uLnTx/>
                          <a:uFillTx/>
                          <a:latin typeface="Century Gothic" panose="020B0502020202020204" pitchFamily="34" charset="0"/>
                          <a:ea typeface="Calibri" panose="020F0502020204030204" pitchFamily="34" charset="0"/>
                          <a:cs typeface="Times New Roman" panose="02020603050405020304" pitchFamily="18" charset="0"/>
                        </a:rPr>
                        <a:t>iro</a:t>
                      </a: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Times New Roman" panose="02020603050405020304" pitchFamily="18" charset="0"/>
                        </a:rPr>
                        <a:t> payments verified,  justified the monies paid to the building contractors.</a:t>
                      </a:r>
                      <a:endParaRPr kumimoji="0" lang="en-US" sz="1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Department ensure that building contractors are being paid within 30 days.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xmlns="" val="778012490"/>
                  </a:ext>
                </a:extLst>
              </a:tr>
            </a:tbl>
          </a:graphicData>
        </a:graphic>
      </p:graphicFrame>
      <p:sp>
        <p:nvSpPr>
          <p:cNvPr id="6" name="Title 1">
            <a:extLst>
              <a:ext uri="{FF2B5EF4-FFF2-40B4-BE49-F238E27FC236}">
                <a16:creationId xmlns:a16="http://schemas.microsoft.com/office/drawing/2014/main" xmlns="" id="{1A0B1F0E-2903-4854-AECF-8EB1BB23256E}"/>
              </a:ext>
            </a:extLst>
          </p:cNvPr>
          <p:cNvSpPr>
            <a:spLocks noGrp="1"/>
          </p:cNvSpPr>
          <p:nvPr>
            <p:ph type="title"/>
          </p:nvPr>
        </p:nvSpPr>
        <p:spPr>
          <a:xfrm>
            <a:off x="295275" y="180976"/>
            <a:ext cx="8597205" cy="943768"/>
          </a:xfrm>
        </p:spPr>
        <p:txBody>
          <a:bodyPr>
            <a:normAutofit fontScale="90000"/>
          </a:bodyPr>
          <a:lstStyle/>
          <a:p>
            <a:r>
              <a:rPr lang="en-US" altLang="en-US" sz="2200" b="1" dirty="0">
                <a:latin typeface="Century Gothic" panose="020B0502020202020204" pitchFamily="34" charset="0"/>
                <a:ea typeface="Calibri" panose="020F0502020204030204" pitchFamily="34" charset="0"/>
                <a:cs typeface="Times New Roman" panose="02020603050405020304" pitchFamily="18" charset="0"/>
              </a:rPr>
              <a:t>The following findings, interventions and current status applicable on this 9 municipalities visited were of a similar nature </a:t>
            </a:r>
            <a:r>
              <a:rPr lang="en-US" altLang="en-US" sz="2800" dirty="0">
                <a:latin typeface="Arial" panose="020B0604020202020204" pitchFamily="34" charset="0"/>
              </a:rPr>
              <a:t/>
            </a:r>
            <a:br>
              <a:rPr lang="en-US" altLang="en-US" sz="2800" dirty="0">
                <a:latin typeface="Arial" panose="020B0604020202020204" pitchFamily="34" charset="0"/>
              </a:rPr>
            </a:br>
            <a:endParaRPr lang="en-US" sz="2800" dirty="0"/>
          </a:p>
        </p:txBody>
      </p:sp>
    </p:spTree>
    <p:extLst>
      <p:ext uri="{BB962C8B-B14F-4D97-AF65-F5344CB8AC3E}">
        <p14:creationId xmlns:p14="http://schemas.microsoft.com/office/powerpoint/2010/main" xmlns="" val="923447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B21E72-CF2D-4513-8486-3BE809A15AD8}"/>
              </a:ext>
            </a:extLst>
          </p:cNvPr>
          <p:cNvSpPr>
            <a:spLocks noGrp="1"/>
          </p:cNvSpPr>
          <p:nvPr>
            <p:ph type="title"/>
          </p:nvPr>
        </p:nvSpPr>
        <p:spPr/>
        <p:txBody>
          <a:bodyPr>
            <a:normAutofit/>
          </a:bodyPr>
          <a:lstStyle/>
          <a:p>
            <a:r>
              <a:rPr lang="en-US" sz="2400" b="1" dirty="0">
                <a:latin typeface="Century Gothic" panose="020B0502020202020204" pitchFamily="34" charset="0"/>
              </a:rPr>
              <a:t>Conclusion</a:t>
            </a:r>
          </a:p>
        </p:txBody>
      </p:sp>
      <p:sp>
        <p:nvSpPr>
          <p:cNvPr id="3" name="Text Placeholder 2">
            <a:extLst>
              <a:ext uri="{FF2B5EF4-FFF2-40B4-BE49-F238E27FC236}">
                <a16:creationId xmlns:a16="http://schemas.microsoft.com/office/drawing/2014/main" xmlns="" id="{5CA63DCD-6AC2-417C-8C83-0B2138DB9CBF}"/>
              </a:ext>
            </a:extLst>
          </p:cNvPr>
          <p:cNvSpPr>
            <a:spLocks noGrp="1"/>
          </p:cNvSpPr>
          <p:nvPr>
            <p:ph type="body" sz="quarter" idx="13"/>
          </p:nvPr>
        </p:nvSpPr>
        <p:spPr>
          <a:xfrm>
            <a:off x="295275" y="1354861"/>
            <a:ext cx="8597205" cy="288925"/>
          </a:xfrm>
        </p:spPr>
        <p:txBody>
          <a:bodyPr/>
          <a:lstStyle/>
          <a:p>
            <a:pPr marL="0" indent="0">
              <a:buNone/>
            </a:pPr>
            <a:r>
              <a:rPr lang="en-US" sz="1600" i="0" dirty="0">
                <a:solidFill>
                  <a:schemeClr val="tx1">
                    <a:lumMod val="95000"/>
                    <a:lumOff val="5000"/>
                  </a:schemeClr>
                </a:solidFill>
                <a:latin typeface="Century Gothic" panose="020B0502020202020204" pitchFamily="34" charset="0"/>
              </a:rPr>
              <a:t>Summary of findings, interventions and current status </a:t>
            </a:r>
          </a:p>
        </p:txBody>
      </p:sp>
      <p:sp>
        <p:nvSpPr>
          <p:cNvPr id="4" name="Slide Number Placeholder 3">
            <a:extLst>
              <a:ext uri="{FF2B5EF4-FFF2-40B4-BE49-F238E27FC236}">
                <a16:creationId xmlns:a16="http://schemas.microsoft.com/office/drawing/2014/main" xmlns="" id="{48425A5C-8114-44B2-B012-83B915453C78}"/>
              </a:ext>
            </a:extLst>
          </p:cNvPr>
          <p:cNvSpPr>
            <a:spLocks noGrp="1"/>
          </p:cNvSpPr>
          <p:nvPr>
            <p:ph type="sldNum" sz="quarter" idx="4"/>
          </p:nvPr>
        </p:nvSpPr>
        <p:spPr/>
        <p:txBody>
          <a:bodyPr/>
          <a:lstStyle/>
          <a:p>
            <a:fld id="{8406839F-D7A4-4E5D-B93D-768AD4D1DB36}" type="slidenum">
              <a:rPr lang="en-ZA" smtClean="0"/>
              <a:pPr/>
              <a:t>11</a:t>
            </a:fld>
            <a:endParaRPr lang="en-ZA" dirty="0"/>
          </a:p>
        </p:txBody>
      </p:sp>
      <p:sp>
        <p:nvSpPr>
          <p:cNvPr id="5" name="Footer Placeholder 4">
            <a:extLst>
              <a:ext uri="{FF2B5EF4-FFF2-40B4-BE49-F238E27FC236}">
                <a16:creationId xmlns:a16="http://schemas.microsoft.com/office/drawing/2014/main" xmlns="" id="{38500509-3E39-4C09-94BD-FA1F43445377}"/>
              </a:ext>
            </a:extLst>
          </p:cNvPr>
          <p:cNvSpPr>
            <a:spLocks noGrp="1"/>
          </p:cNvSpPr>
          <p:nvPr>
            <p:ph type="ftr" sz="quarter" idx="3"/>
          </p:nvPr>
        </p:nvSpPr>
        <p:spPr/>
        <p:txBody>
          <a:bodyPr/>
          <a:lstStyle/>
          <a:p>
            <a:r>
              <a:rPr lang="en-ZA"/>
              <a:t>WCG Corporate Governance Baseline Assessment 2019/20</a:t>
            </a:r>
            <a:endParaRPr lang="en-GB" dirty="0"/>
          </a:p>
        </p:txBody>
      </p:sp>
      <p:sp>
        <p:nvSpPr>
          <p:cNvPr id="6" name="Text Placeholder 5">
            <a:extLst>
              <a:ext uri="{FF2B5EF4-FFF2-40B4-BE49-F238E27FC236}">
                <a16:creationId xmlns:a16="http://schemas.microsoft.com/office/drawing/2014/main" xmlns="" id="{50673A61-6CBD-4426-83B3-D5FCC0CACE85}"/>
              </a:ext>
            </a:extLst>
          </p:cNvPr>
          <p:cNvSpPr>
            <a:spLocks noGrp="1"/>
          </p:cNvSpPr>
          <p:nvPr>
            <p:ph type="body" sz="quarter" idx="10"/>
          </p:nvPr>
        </p:nvSpPr>
        <p:spPr>
          <a:xfrm>
            <a:off x="295275" y="1988840"/>
            <a:ext cx="8597205" cy="4103985"/>
          </a:xfrm>
        </p:spPr>
        <p:txBody>
          <a:bodyPr>
            <a:normAutofit/>
          </a:bodyPr>
          <a:lstStyle/>
          <a:p>
            <a:pPr marL="285750" indent="-285750" algn="just">
              <a:buFont typeface="Arial" panose="020B0604020202020204" pitchFamily="34" charset="0"/>
              <a:buChar char="•"/>
            </a:pPr>
            <a:r>
              <a:rPr lang="en-US" sz="1600" b="0" dirty="0">
                <a:latin typeface="Century Gothic" panose="020B0502020202020204" pitchFamily="34" charset="0"/>
              </a:rPr>
              <a:t>The visits confirmed that all funds paid over to municipalities was spent for the intended purpose hence herewith confirmation that no municipality defrauded the department.</a:t>
            </a:r>
          </a:p>
          <a:p>
            <a:pPr marL="285750" indent="-285750" algn="just">
              <a:buFont typeface="Arial" panose="020B0604020202020204" pitchFamily="34" charset="0"/>
              <a:buChar char="•"/>
            </a:pPr>
            <a:r>
              <a:rPr lang="en-US" sz="1600" b="0" dirty="0">
                <a:latin typeface="Century Gothic" panose="020B0502020202020204" pitchFamily="34" charset="0"/>
              </a:rPr>
              <a:t>Incorrect balances at municipalities were subsequently corrected in line with the department’s records.</a:t>
            </a:r>
          </a:p>
          <a:p>
            <a:pPr marL="285750" indent="-285750" algn="just">
              <a:buFont typeface="Arial" panose="020B0604020202020204" pitchFamily="34" charset="0"/>
              <a:buChar char="•"/>
            </a:pPr>
            <a:r>
              <a:rPr lang="en-US" sz="1600" b="0" dirty="0">
                <a:latin typeface="Century Gothic" panose="020B0502020202020204" pitchFamily="34" charset="0"/>
              </a:rPr>
              <a:t>The risk at </a:t>
            </a:r>
            <a:r>
              <a:rPr lang="en-US" sz="1600" b="0" dirty="0" err="1">
                <a:latin typeface="Century Gothic" panose="020B0502020202020204" pitchFamily="34" charset="0"/>
              </a:rPr>
              <a:t>Oudtsthoorn</a:t>
            </a:r>
            <a:r>
              <a:rPr lang="en-US" sz="1600" b="0" dirty="0">
                <a:latin typeface="Century Gothic" panose="020B0502020202020204" pitchFamily="34" charset="0"/>
              </a:rPr>
              <a:t> municipality where building contractors were not paid regularly was mitigated through paying building contractors directly and not via the municipality. </a:t>
            </a:r>
          </a:p>
          <a:p>
            <a:pPr marL="285750" indent="-285750" algn="just"/>
            <a:r>
              <a:rPr lang="en-US" sz="1600" dirty="0">
                <a:latin typeface="Century Gothic" panose="020B0502020202020204" pitchFamily="34" charset="0"/>
              </a:rPr>
              <a:t>Non-compliance in terms of section s38 (</a:t>
            </a:r>
            <a:r>
              <a:rPr lang="en-US" sz="1600" dirty="0" err="1">
                <a:latin typeface="Century Gothic" panose="020B0502020202020204" pitchFamily="34" charset="0"/>
              </a:rPr>
              <a:t>i</a:t>
            </a:r>
            <a:r>
              <a:rPr lang="en-US" sz="1600" dirty="0">
                <a:latin typeface="Century Gothic" panose="020B0502020202020204" pitchFamily="34" charset="0"/>
              </a:rPr>
              <a:t>) (j) of the PFMA was highlighted and addressed with reference to the consequences (withholding of funds)  </a:t>
            </a:r>
          </a:p>
          <a:p>
            <a:pPr marL="285750" indent="-285750" algn="just"/>
            <a:endParaRPr lang="en-US" sz="2000" dirty="0"/>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endParaRPr lang="en-US" b="0" dirty="0"/>
          </a:p>
        </p:txBody>
      </p:sp>
    </p:spTree>
    <p:extLst>
      <p:ext uri="{BB962C8B-B14F-4D97-AF65-F5344CB8AC3E}">
        <p14:creationId xmlns:p14="http://schemas.microsoft.com/office/powerpoint/2010/main" xmlns="" val="1484541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t>Francois de Wet</a:t>
            </a:r>
          </a:p>
        </p:txBody>
      </p:sp>
      <p:sp>
        <p:nvSpPr>
          <p:cNvPr id="7" name="Text Placeholder 6"/>
          <p:cNvSpPr>
            <a:spLocks noGrp="1"/>
          </p:cNvSpPr>
          <p:nvPr>
            <p:ph type="body" sz="quarter" idx="11"/>
          </p:nvPr>
        </p:nvSpPr>
        <p:spPr/>
        <p:txBody>
          <a:bodyPr/>
          <a:lstStyle/>
          <a:p>
            <a:r>
              <a:rPr lang="en-GB" dirty="0"/>
              <a:t>Chief Financial Officer</a:t>
            </a:r>
          </a:p>
          <a:p>
            <a:r>
              <a:rPr lang="en-GB" dirty="0"/>
              <a:t>Department of Human Settlements</a:t>
            </a:r>
          </a:p>
        </p:txBody>
      </p:sp>
      <p:sp>
        <p:nvSpPr>
          <p:cNvPr id="8" name="Text Placeholder 7"/>
          <p:cNvSpPr>
            <a:spLocks noGrp="1"/>
          </p:cNvSpPr>
          <p:nvPr>
            <p:ph type="body" sz="quarter" idx="12"/>
          </p:nvPr>
        </p:nvSpPr>
        <p:spPr>
          <a:xfrm>
            <a:off x="3184680" y="3494035"/>
            <a:ext cx="1531336" cy="266322"/>
          </a:xfrm>
        </p:spPr>
        <p:txBody>
          <a:bodyPr/>
          <a:lstStyle/>
          <a:p>
            <a:r>
              <a:rPr lang="en-GB" dirty="0"/>
              <a:t>(021) 483  0600</a:t>
            </a:r>
          </a:p>
        </p:txBody>
      </p:sp>
      <p:sp>
        <p:nvSpPr>
          <p:cNvPr id="10" name="Text Placeholder 9"/>
          <p:cNvSpPr>
            <a:spLocks noGrp="1"/>
          </p:cNvSpPr>
          <p:nvPr>
            <p:ph type="body" sz="quarter" idx="13"/>
          </p:nvPr>
        </p:nvSpPr>
        <p:spPr/>
        <p:txBody>
          <a:bodyPr/>
          <a:lstStyle/>
          <a:p>
            <a:r>
              <a:rPr lang="en-GB" dirty="0">
                <a:hlinkClick r:id="rId3"/>
              </a:rPr>
              <a:t>Francois.de Wet@westerncape.gov.za</a:t>
            </a:r>
            <a:endParaRPr lang="en-GB" dirty="0"/>
          </a:p>
        </p:txBody>
      </p:sp>
    </p:spTree>
    <p:custDataLst>
      <p:tags r:id="rId1"/>
    </p:custDataLst>
    <p:extLst>
      <p:ext uri="{BB962C8B-B14F-4D97-AF65-F5344CB8AC3E}">
        <p14:creationId xmlns:p14="http://schemas.microsoft.com/office/powerpoint/2010/main" xmlns="" val="305604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F544589-9AAA-4705-9B6C-C9590DBD359B}"/>
              </a:ext>
            </a:extLst>
          </p:cNvPr>
          <p:cNvSpPr>
            <a:spLocks noGrp="1"/>
          </p:cNvSpPr>
          <p:nvPr>
            <p:ph type="body" sz="quarter" idx="12"/>
          </p:nvPr>
        </p:nvSpPr>
        <p:spPr/>
        <p:txBody>
          <a:bodyPr>
            <a:normAutofit/>
          </a:bodyPr>
          <a:lstStyle/>
          <a:p>
            <a:pPr marL="0" indent="0" algn="ctr">
              <a:buNone/>
            </a:pPr>
            <a:r>
              <a:rPr lang="en-US" sz="2400" b="1" dirty="0">
                <a:latin typeface="Century Gothic" panose="020B0502020202020204" pitchFamily="34" charset="0"/>
              </a:rPr>
              <a:t>DEPARTMENTAL  INSPECTIONS AT MUNICIPALITIES</a:t>
            </a:r>
          </a:p>
        </p:txBody>
      </p:sp>
    </p:spTree>
    <p:extLst>
      <p:ext uri="{BB962C8B-B14F-4D97-AF65-F5344CB8AC3E}">
        <p14:creationId xmlns:p14="http://schemas.microsoft.com/office/powerpoint/2010/main" xmlns="" val="2628372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122B40-8EC2-4356-96D7-DACF856169C4}"/>
              </a:ext>
            </a:extLst>
          </p:cNvPr>
          <p:cNvSpPr>
            <a:spLocks noGrp="1"/>
          </p:cNvSpPr>
          <p:nvPr>
            <p:ph type="title"/>
          </p:nvPr>
        </p:nvSpPr>
        <p:spPr/>
        <p:txBody>
          <a:bodyPr>
            <a:normAutofit/>
          </a:bodyPr>
          <a:lstStyle/>
          <a:p>
            <a:r>
              <a:rPr lang="en-US" sz="2400" b="1" dirty="0">
                <a:latin typeface="Century Gothic" panose="020B0502020202020204" pitchFamily="34" charset="0"/>
              </a:rPr>
              <a:t>SCOPA Resolution</a:t>
            </a:r>
          </a:p>
        </p:txBody>
      </p:sp>
      <p:sp>
        <p:nvSpPr>
          <p:cNvPr id="4" name="Slide Number Placeholder 3">
            <a:extLst>
              <a:ext uri="{FF2B5EF4-FFF2-40B4-BE49-F238E27FC236}">
                <a16:creationId xmlns:a16="http://schemas.microsoft.com/office/drawing/2014/main" xmlns="" id="{A6B93268-7414-4986-A491-B1D3C250418D}"/>
              </a:ext>
            </a:extLst>
          </p:cNvPr>
          <p:cNvSpPr>
            <a:spLocks noGrp="1"/>
          </p:cNvSpPr>
          <p:nvPr>
            <p:ph type="sldNum" sz="quarter" idx="4"/>
          </p:nvPr>
        </p:nvSpPr>
        <p:spPr/>
        <p:txBody>
          <a:bodyPr/>
          <a:lstStyle/>
          <a:p>
            <a:fld id="{8406839F-D7A4-4E5D-B93D-768AD4D1DB36}" type="slidenum">
              <a:rPr lang="en-ZA" smtClean="0"/>
              <a:pPr/>
              <a:t>3</a:t>
            </a:fld>
            <a:endParaRPr lang="en-ZA" dirty="0"/>
          </a:p>
        </p:txBody>
      </p:sp>
      <p:sp>
        <p:nvSpPr>
          <p:cNvPr id="5" name="Footer Placeholder 4">
            <a:extLst>
              <a:ext uri="{FF2B5EF4-FFF2-40B4-BE49-F238E27FC236}">
                <a16:creationId xmlns:a16="http://schemas.microsoft.com/office/drawing/2014/main" xmlns="" id="{1762B5C2-988B-476B-8B29-B02F9D6E4451}"/>
              </a:ext>
            </a:extLst>
          </p:cNvPr>
          <p:cNvSpPr>
            <a:spLocks noGrp="1"/>
          </p:cNvSpPr>
          <p:nvPr>
            <p:ph type="ftr" sz="quarter" idx="3"/>
          </p:nvPr>
        </p:nvSpPr>
        <p:spPr/>
        <p:txBody>
          <a:bodyPr/>
          <a:lstStyle/>
          <a:p>
            <a:r>
              <a:rPr lang="en-ZA"/>
              <a:t>WCG Corporate Governance Baseline Assessment 2019/20</a:t>
            </a:r>
            <a:endParaRPr lang="en-GB" dirty="0"/>
          </a:p>
        </p:txBody>
      </p:sp>
      <p:sp>
        <p:nvSpPr>
          <p:cNvPr id="6" name="Text Placeholder 5">
            <a:extLst>
              <a:ext uri="{FF2B5EF4-FFF2-40B4-BE49-F238E27FC236}">
                <a16:creationId xmlns:a16="http://schemas.microsoft.com/office/drawing/2014/main" xmlns="" id="{78D95E28-7BEA-4FCD-8FE1-7CEBBCE6D50A}"/>
              </a:ext>
            </a:extLst>
          </p:cNvPr>
          <p:cNvSpPr>
            <a:spLocks noGrp="1"/>
          </p:cNvSpPr>
          <p:nvPr>
            <p:ph type="body" sz="quarter" idx="10"/>
          </p:nvPr>
        </p:nvSpPr>
        <p:spPr>
          <a:xfrm>
            <a:off x="395536" y="1558502"/>
            <a:ext cx="8597205" cy="4680049"/>
          </a:xfrm>
        </p:spPr>
        <p:txBody>
          <a:bodyPr>
            <a:normAutofit/>
          </a:bodyPr>
          <a:lstStyle/>
          <a:p>
            <a:pPr algn="just">
              <a:lnSpc>
                <a:spcPct val="150000"/>
              </a:lnSpc>
            </a:pPr>
            <a:r>
              <a:rPr lang="en-US" sz="1600" b="0" dirty="0">
                <a:latin typeface="Century Gothic" panose="020B0502020202020204" pitchFamily="34" charset="0"/>
              </a:rPr>
              <a:t>That the Department brief the Public Accounts Committee on the inspections that were conducted at the 11 municipalities, including the findings thereof. Moreover, the Department is requested to brief the Committee on the mechanisms in place to recover funds from municipalities who wholly or partially defaulted on the funds that were transferred from the Department to the municipalities which were meant for the implementation of projects</a:t>
            </a:r>
          </a:p>
        </p:txBody>
      </p:sp>
    </p:spTree>
    <p:extLst>
      <p:ext uri="{BB962C8B-B14F-4D97-AF65-F5344CB8AC3E}">
        <p14:creationId xmlns:p14="http://schemas.microsoft.com/office/powerpoint/2010/main" xmlns="" val="1262256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b="1" dirty="0">
                <a:latin typeface="Century Gothic" panose="020B0502020202020204" pitchFamily="34" charset="0"/>
              </a:rPr>
              <a:t>List of the Municipalities visited</a:t>
            </a:r>
          </a:p>
        </p:txBody>
      </p:sp>
      <p:sp>
        <p:nvSpPr>
          <p:cNvPr id="4" name="Slide Number Placeholder 3"/>
          <p:cNvSpPr>
            <a:spLocks noGrp="1"/>
          </p:cNvSpPr>
          <p:nvPr>
            <p:ph type="sldNum" sz="quarter" idx="4"/>
          </p:nvPr>
        </p:nvSpPr>
        <p:spPr/>
        <p:txBody>
          <a:bodyPr/>
          <a:lstStyle/>
          <a:p>
            <a:fld id="{8406839F-D7A4-4E5D-B93D-768AD4D1DB36}" type="slidenum">
              <a:rPr lang="en-ZA" smtClean="0"/>
              <a:pPr/>
              <a:t>4</a:t>
            </a:fld>
            <a:endParaRPr lang="en-ZA" dirty="0"/>
          </a:p>
        </p:txBody>
      </p:sp>
      <p:sp>
        <p:nvSpPr>
          <p:cNvPr id="5" name="Footer Placeholder 4"/>
          <p:cNvSpPr>
            <a:spLocks noGrp="1"/>
          </p:cNvSpPr>
          <p:nvPr>
            <p:ph type="ftr" sz="quarter" idx="3"/>
          </p:nvPr>
        </p:nvSpPr>
        <p:spPr/>
        <p:txBody>
          <a:bodyPr/>
          <a:lstStyle/>
          <a:p>
            <a:r>
              <a:rPr lang="en-US" dirty="0"/>
              <a:t>WCG Corporate Governance Baseline Assessment 2019/20</a:t>
            </a:r>
            <a:endParaRPr lang="en-GB" dirty="0"/>
          </a:p>
        </p:txBody>
      </p:sp>
      <p:sp>
        <p:nvSpPr>
          <p:cNvPr id="6" name="Text Placeholder 5"/>
          <p:cNvSpPr>
            <a:spLocks noGrp="1"/>
          </p:cNvSpPr>
          <p:nvPr>
            <p:ph type="body" sz="quarter" idx="10"/>
          </p:nvPr>
        </p:nvSpPr>
        <p:spPr>
          <a:xfrm>
            <a:off x="295275" y="1196752"/>
            <a:ext cx="8597205" cy="4680049"/>
          </a:xfrm>
        </p:spPr>
        <p:txBody>
          <a:bodyPr>
            <a:normAutofit fontScale="40000" lnSpcReduction="20000"/>
          </a:bodyPr>
          <a:lstStyle/>
          <a:p>
            <a:pPr marL="0" indent="0">
              <a:lnSpc>
                <a:spcPct val="150000"/>
              </a:lnSpc>
              <a:spcAft>
                <a:spcPts val="300"/>
              </a:spcAft>
              <a:buNone/>
            </a:pPr>
            <a:r>
              <a:rPr lang="en-US" sz="3300" b="0" dirty="0">
                <a:latin typeface="Century Gothic" panose="020B0502020202020204" pitchFamily="34" charset="0"/>
              </a:rPr>
              <a:t>In the 2018/2019 financial year the below municipalities were visited: -</a:t>
            </a:r>
          </a:p>
          <a:p>
            <a:pPr marL="465716" lvl="1" indent="-285716">
              <a:lnSpc>
                <a:spcPct val="150000"/>
              </a:lnSpc>
              <a:spcAft>
                <a:spcPts val="300"/>
              </a:spcAft>
            </a:pPr>
            <a:r>
              <a:rPr lang="en-US" sz="3300" b="0" dirty="0" err="1">
                <a:latin typeface="Century Gothic" panose="020B0502020202020204" pitchFamily="34" charset="0"/>
              </a:rPr>
              <a:t>Oudtshoorn</a:t>
            </a:r>
            <a:r>
              <a:rPr lang="en-US" sz="3300" b="0" dirty="0">
                <a:latin typeface="Century Gothic" panose="020B0502020202020204" pitchFamily="34" charset="0"/>
              </a:rPr>
              <a:t> Municipality</a:t>
            </a:r>
          </a:p>
          <a:p>
            <a:pPr marL="465716" lvl="1" indent="-285716">
              <a:lnSpc>
                <a:spcPct val="150000"/>
              </a:lnSpc>
              <a:spcAft>
                <a:spcPts val="300"/>
              </a:spcAft>
            </a:pPr>
            <a:r>
              <a:rPr lang="en-US" sz="3300" b="0" dirty="0" err="1">
                <a:latin typeface="Century Gothic" panose="020B0502020202020204" pitchFamily="34" charset="0"/>
              </a:rPr>
              <a:t>Theewaterskloof</a:t>
            </a:r>
            <a:r>
              <a:rPr lang="en-US" sz="3300" b="0" dirty="0">
                <a:latin typeface="Century Gothic" panose="020B0502020202020204" pitchFamily="34" charset="0"/>
              </a:rPr>
              <a:t> Municipality</a:t>
            </a:r>
          </a:p>
          <a:p>
            <a:pPr marL="465716" lvl="1" indent="-285716">
              <a:lnSpc>
                <a:spcPct val="150000"/>
              </a:lnSpc>
              <a:spcAft>
                <a:spcPts val="300"/>
              </a:spcAft>
            </a:pPr>
            <a:r>
              <a:rPr lang="en-US" sz="3300" b="0" dirty="0" err="1">
                <a:latin typeface="Century Gothic" panose="020B0502020202020204" pitchFamily="34" charset="0"/>
              </a:rPr>
              <a:t>Witzenberg</a:t>
            </a:r>
            <a:r>
              <a:rPr lang="en-US" sz="3300" b="0" dirty="0">
                <a:latin typeface="Century Gothic" panose="020B0502020202020204" pitchFamily="34" charset="0"/>
              </a:rPr>
              <a:t> Municipality</a:t>
            </a:r>
          </a:p>
          <a:p>
            <a:pPr marL="465716" lvl="1" indent="-285716">
              <a:lnSpc>
                <a:spcPct val="150000"/>
              </a:lnSpc>
              <a:spcAft>
                <a:spcPts val="300"/>
              </a:spcAft>
            </a:pPr>
            <a:r>
              <a:rPr lang="en-US" sz="3300" dirty="0" err="1">
                <a:latin typeface="Century Gothic" panose="020B0502020202020204" pitchFamily="34" charset="0"/>
              </a:rPr>
              <a:t>Breede</a:t>
            </a:r>
            <a:r>
              <a:rPr lang="en-US" sz="3300" dirty="0">
                <a:latin typeface="Century Gothic" panose="020B0502020202020204" pitchFamily="34" charset="0"/>
              </a:rPr>
              <a:t> Valley Municipality</a:t>
            </a:r>
          </a:p>
          <a:p>
            <a:pPr marL="465716" lvl="1" indent="-285716">
              <a:lnSpc>
                <a:spcPct val="150000"/>
              </a:lnSpc>
              <a:spcAft>
                <a:spcPts val="300"/>
              </a:spcAft>
            </a:pPr>
            <a:r>
              <a:rPr lang="en-US" sz="3300" b="0" dirty="0">
                <a:latin typeface="Century Gothic" panose="020B0502020202020204" pitchFamily="34" charset="0"/>
              </a:rPr>
              <a:t>Saldanha Bay Municipality</a:t>
            </a:r>
          </a:p>
          <a:p>
            <a:pPr marL="465716" lvl="1" indent="-285716">
              <a:lnSpc>
                <a:spcPct val="150000"/>
              </a:lnSpc>
              <a:spcAft>
                <a:spcPts val="300"/>
              </a:spcAft>
            </a:pPr>
            <a:r>
              <a:rPr lang="en-US" sz="3300" b="0" dirty="0" err="1">
                <a:latin typeface="Century Gothic" panose="020B0502020202020204" pitchFamily="34" charset="0"/>
              </a:rPr>
              <a:t>Swartland</a:t>
            </a:r>
            <a:r>
              <a:rPr lang="en-US" sz="3300" b="0" dirty="0">
                <a:latin typeface="Century Gothic" panose="020B0502020202020204" pitchFamily="34" charset="0"/>
              </a:rPr>
              <a:t> Municipality</a:t>
            </a:r>
          </a:p>
          <a:p>
            <a:pPr marL="465716" lvl="1" indent="-285716">
              <a:lnSpc>
                <a:spcPct val="150000"/>
              </a:lnSpc>
              <a:spcAft>
                <a:spcPts val="300"/>
              </a:spcAft>
            </a:pPr>
            <a:r>
              <a:rPr lang="en-US" sz="3300" b="0" dirty="0">
                <a:latin typeface="Century Gothic" panose="020B0502020202020204" pitchFamily="34" charset="0"/>
              </a:rPr>
              <a:t>Mossel Bay Municipality</a:t>
            </a:r>
          </a:p>
          <a:p>
            <a:pPr marL="465716" lvl="1" indent="-285716">
              <a:lnSpc>
                <a:spcPct val="150000"/>
              </a:lnSpc>
              <a:spcAft>
                <a:spcPts val="300"/>
              </a:spcAft>
            </a:pPr>
            <a:r>
              <a:rPr lang="en-US" sz="3300" b="0" dirty="0">
                <a:latin typeface="Century Gothic" panose="020B0502020202020204" pitchFamily="34" charset="0"/>
              </a:rPr>
              <a:t>Stellenbosch Municipality</a:t>
            </a:r>
          </a:p>
          <a:p>
            <a:pPr marL="465716" lvl="1" indent="-285716">
              <a:lnSpc>
                <a:spcPct val="150000"/>
              </a:lnSpc>
              <a:spcAft>
                <a:spcPts val="300"/>
              </a:spcAft>
            </a:pPr>
            <a:r>
              <a:rPr lang="en-US" sz="3300" dirty="0">
                <a:latin typeface="Century Gothic" panose="020B0502020202020204" pitchFamily="34" charset="0"/>
              </a:rPr>
              <a:t>Cederberg Municipality</a:t>
            </a:r>
          </a:p>
          <a:p>
            <a:pPr marL="465716" lvl="1" indent="-285716">
              <a:lnSpc>
                <a:spcPct val="150000"/>
              </a:lnSpc>
              <a:spcAft>
                <a:spcPts val="300"/>
              </a:spcAft>
            </a:pPr>
            <a:r>
              <a:rPr lang="en-US" sz="3300" b="0" dirty="0">
                <a:latin typeface="Century Gothic" panose="020B0502020202020204" pitchFamily="34" charset="0"/>
              </a:rPr>
              <a:t>Knysna Municipality</a:t>
            </a:r>
          </a:p>
          <a:p>
            <a:pPr marL="465716" lvl="1" indent="-285716">
              <a:lnSpc>
                <a:spcPct val="150000"/>
              </a:lnSpc>
              <a:spcAft>
                <a:spcPts val="300"/>
              </a:spcAft>
            </a:pPr>
            <a:r>
              <a:rPr lang="en-US" sz="3300" dirty="0">
                <a:latin typeface="Century Gothic" panose="020B0502020202020204" pitchFamily="34" charset="0"/>
              </a:rPr>
              <a:t>George Municipality</a:t>
            </a:r>
            <a:endParaRPr lang="en-US" sz="3300" b="0" dirty="0">
              <a:latin typeface="Century Gothic" panose="020B0502020202020204" pitchFamily="34" charset="0"/>
            </a:endParaRPr>
          </a:p>
          <a:p>
            <a:pPr>
              <a:lnSpc>
                <a:spcPct val="150000"/>
              </a:lnSpc>
              <a:spcAft>
                <a:spcPts val="300"/>
              </a:spcAft>
            </a:pPr>
            <a:endParaRPr lang="en-US" b="0" dirty="0"/>
          </a:p>
        </p:txBody>
      </p:sp>
    </p:spTree>
    <p:extLst>
      <p:ext uri="{BB962C8B-B14F-4D97-AF65-F5344CB8AC3E}">
        <p14:creationId xmlns:p14="http://schemas.microsoft.com/office/powerpoint/2010/main" xmlns="" val="112441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1F334-43D6-43D6-A2EE-DDB1551BE5F5}"/>
              </a:ext>
            </a:extLst>
          </p:cNvPr>
          <p:cNvSpPr>
            <a:spLocks noGrp="1"/>
          </p:cNvSpPr>
          <p:nvPr>
            <p:ph type="title"/>
          </p:nvPr>
        </p:nvSpPr>
        <p:spPr>
          <a:xfrm>
            <a:off x="273397" y="159018"/>
            <a:ext cx="8597205" cy="749702"/>
          </a:xfrm>
        </p:spPr>
        <p:txBody>
          <a:bodyPr>
            <a:normAutofit fontScale="90000"/>
          </a:bodyPr>
          <a:lstStyle/>
          <a:p>
            <a:r>
              <a:rPr lang="en-US" sz="2400" b="1" dirty="0">
                <a:solidFill>
                  <a:prstClr val="black"/>
                </a:solidFill>
                <a:latin typeface="Century Gothic" panose="020B0502020202020204" pitchFamily="34" charset="0"/>
                <a:ea typeface="Calibri" panose="020F0502020204030204" pitchFamily="34" charset="0"/>
                <a:cs typeface="Times New Roman" panose="02020603050405020304" pitchFamily="18" charset="0"/>
              </a:rPr>
              <a:t>Mechanisms in place to monitor HSDG funding to municipalities</a:t>
            </a:r>
            <a:r>
              <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en-US" sz="2400" dirty="0">
              <a:latin typeface="Century Gothic" panose="020B0502020202020204" pitchFamily="34" charset="0"/>
            </a:endParaRPr>
          </a:p>
        </p:txBody>
      </p:sp>
      <p:sp>
        <p:nvSpPr>
          <p:cNvPr id="4" name="Slide Number Placeholder 3">
            <a:extLst>
              <a:ext uri="{FF2B5EF4-FFF2-40B4-BE49-F238E27FC236}">
                <a16:creationId xmlns:a16="http://schemas.microsoft.com/office/drawing/2014/main" xmlns="" id="{0A819A42-294F-4EF5-81F1-84E8C25065FE}"/>
              </a:ext>
            </a:extLst>
          </p:cNvPr>
          <p:cNvSpPr>
            <a:spLocks noGrp="1"/>
          </p:cNvSpPr>
          <p:nvPr>
            <p:ph type="sldNum" sz="quarter" idx="4"/>
          </p:nvPr>
        </p:nvSpPr>
        <p:spPr/>
        <p:txBody>
          <a:bodyPr/>
          <a:lstStyle/>
          <a:p>
            <a:fld id="{8406839F-D7A4-4E5D-B93D-768AD4D1DB36}" type="slidenum">
              <a:rPr lang="en-ZA" smtClean="0"/>
              <a:pPr/>
              <a:t>5</a:t>
            </a:fld>
            <a:endParaRPr lang="en-ZA" dirty="0"/>
          </a:p>
        </p:txBody>
      </p:sp>
      <p:sp>
        <p:nvSpPr>
          <p:cNvPr id="5" name="Footer Placeholder 4">
            <a:extLst>
              <a:ext uri="{FF2B5EF4-FFF2-40B4-BE49-F238E27FC236}">
                <a16:creationId xmlns:a16="http://schemas.microsoft.com/office/drawing/2014/main" xmlns="" id="{519F9F85-2645-4642-8F08-3EA9908F8DE2}"/>
              </a:ext>
            </a:extLst>
          </p:cNvPr>
          <p:cNvSpPr>
            <a:spLocks noGrp="1"/>
          </p:cNvSpPr>
          <p:nvPr>
            <p:ph type="ftr" sz="quarter" idx="3"/>
          </p:nvPr>
        </p:nvSpPr>
        <p:spPr/>
        <p:txBody>
          <a:bodyPr/>
          <a:lstStyle/>
          <a:p>
            <a:r>
              <a:rPr lang="en-ZA"/>
              <a:t>WCG Corporate Governance Baseline Assessment 2019/20</a:t>
            </a:r>
            <a:endParaRPr lang="en-GB" dirty="0"/>
          </a:p>
        </p:txBody>
      </p:sp>
      <p:sp>
        <p:nvSpPr>
          <p:cNvPr id="6" name="Text Placeholder 5">
            <a:extLst>
              <a:ext uri="{FF2B5EF4-FFF2-40B4-BE49-F238E27FC236}">
                <a16:creationId xmlns:a16="http://schemas.microsoft.com/office/drawing/2014/main" xmlns="" id="{E0ABF969-64C7-475E-B214-685E23E817D8}"/>
              </a:ext>
            </a:extLst>
          </p:cNvPr>
          <p:cNvSpPr>
            <a:spLocks noGrp="1"/>
          </p:cNvSpPr>
          <p:nvPr>
            <p:ph type="body" sz="quarter" idx="10"/>
          </p:nvPr>
        </p:nvSpPr>
        <p:spPr>
          <a:xfrm>
            <a:off x="295274" y="1196752"/>
            <a:ext cx="8597205" cy="5523529"/>
          </a:xfrm>
        </p:spPr>
        <p:txBody>
          <a:bodyPr>
            <a:normAutofit fontScale="62500" lnSpcReduction="20000"/>
          </a:bodyPr>
          <a:lstStyle/>
          <a:p>
            <a:pPr marL="342900" marR="0" lvl="0" indent="-342900" algn="just" fontAlgn="base">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Times New Roman" panose="02020603050405020304" pitchFamily="18" charset="0"/>
              </a:rPr>
              <a:t>The Department has implemented a SOP with the purpose to document the process of monitoring HSDG funds paid to the 25 Municipalities resorting under the WCG in terms of Section 38(1)(j) of the PFMA.</a:t>
            </a:r>
          </a:p>
          <a:p>
            <a:pPr marL="342900" marR="0" lvl="0" indent="-342900" algn="just" fontAlgn="base">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Calibri" panose="020F0502020204030204" pitchFamily="34" charset="0"/>
              </a:rPr>
              <a:t>Municipalities are compelled to complete a Compliance Certificate and reconciliation in terms of s38 (</a:t>
            </a:r>
            <a:r>
              <a:rPr lang="en-US" sz="2500" b="0" dirty="0" err="1">
                <a:latin typeface="Century Gothic" panose="020B0502020202020204" pitchFamily="34" charset="0"/>
                <a:ea typeface="Calibri" panose="020F0502020204030204" pitchFamily="34" charset="0"/>
                <a:cs typeface="Calibri" panose="020F0502020204030204" pitchFamily="34" charset="0"/>
              </a:rPr>
              <a:t>i</a:t>
            </a:r>
            <a:r>
              <a:rPr lang="en-US" sz="2500" b="0" dirty="0">
                <a:latin typeface="Century Gothic" panose="020B0502020202020204" pitchFamily="34" charset="0"/>
                <a:ea typeface="Calibri" panose="020F0502020204030204" pitchFamily="34" charset="0"/>
                <a:cs typeface="Calibri" panose="020F0502020204030204" pitchFamily="34" charset="0"/>
              </a:rPr>
              <a:t>) (j) of the PFMA, signed off by the MM for correctness.</a:t>
            </a:r>
            <a:endParaRPr lang="en-US" sz="2500" b="0" dirty="0">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gn="just" fontAlgn="base">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Calibri" panose="020F0502020204030204" pitchFamily="34" charset="0"/>
              </a:rPr>
              <a:t>Oversight and monitoring are thus executed through this written assurance (monthly compliance certificates and reconciliations)</a:t>
            </a:r>
            <a:endParaRPr lang="en-US" sz="2500" b="0" dirty="0">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gn="just" fontAlgn="base">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Calibri" panose="020F0502020204030204" pitchFamily="34" charset="0"/>
              </a:rPr>
              <a:t>Municipalities are compelled to submit compliance certificates and reconciliations on a monthly basis to DOHS on the 15</a:t>
            </a:r>
            <a:r>
              <a:rPr lang="en-US" sz="2500" b="0" baseline="30000" dirty="0">
                <a:latin typeface="Century Gothic" panose="020B0502020202020204" pitchFamily="34" charset="0"/>
                <a:ea typeface="Calibri" panose="020F0502020204030204" pitchFamily="34" charset="0"/>
                <a:cs typeface="Calibri" panose="020F0502020204030204" pitchFamily="34" charset="0"/>
              </a:rPr>
              <a:t>th</a:t>
            </a:r>
            <a:r>
              <a:rPr lang="en-US" sz="2500" b="0" dirty="0">
                <a:latin typeface="Century Gothic" panose="020B0502020202020204" pitchFamily="34" charset="0"/>
                <a:ea typeface="Calibri" panose="020F0502020204030204" pitchFamily="34" charset="0"/>
                <a:cs typeface="Calibri" panose="020F0502020204030204" pitchFamily="34" charset="0"/>
              </a:rPr>
              <a:t> of each month according to circular 2 of 2014 (Supplementary 1 2020)</a:t>
            </a:r>
            <a:endParaRPr lang="en-US" sz="2500" b="0" dirty="0">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Calibri" panose="020F0502020204030204" pitchFamily="34" charset="0"/>
              </a:rPr>
              <a:t>Any matters of concern emanating from the verification of the reconciliation submitted by the municipality is escalated to the MM of the relevant municipality and the CFO of the DOHS.</a:t>
            </a:r>
            <a:endParaRPr lang="en-US" sz="2500" b="0" dirty="0">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gn="just">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Calibri" panose="020F0502020204030204" pitchFamily="34" charset="0"/>
              </a:rPr>
              <a:t>Non-compliance </a:t>
            </a:r>
            <a:r>
              <a:rPr lang="en-US" sz="2500" b="0" dirty="0" err="1">
                <a:latin typeface="Century Gothic" panose="020B0502020202020204" pitchFamily="34" charset="0"/>
                <a:ea typeface="Calibri" panose="020F0502020204030204" pitchFamily="34" charset="0"/>
                <a:cs typeface="Calibri" panose="020F0502020204030204" pitchFamily="34" charset="0"/>
              </a:rPr>
              <a:t>iro</a:t>
            </a:r>
            <a:r>
              <a:rPr lang="en-US" sz="2500" b="0" dirty="0">
                <a:latin typeface="Century Gothic" panose="020B0502020202020204" pitchFamily="34" charset="0"/>
                <a:ea typeface="Calibri" panose="020F0502020204030204" pitchFamily="34" charset="0"/>
                <a:cs typeface="Calibri" panose="020F0502020204030204" pitchFamily="34" charset="0"/>
              </a:rPr>
              <a:t> </a:t>
            </a:r>
            <a:r>
              <a:rPr lang="en-US" sz="2500" b="0" dirty="0">
                <a:latin typeface="Century Gothic" panose="020B0502020202020204" pitchFamily="34" charset="0"/>
                <a:ea typeface="Calibri" panose="020F0502020204030204" pitchFamily="34" charset="0"/>
                <a:cs typeface="Times New Roman" panose="02020603050405020304" pitchFamily="18" charset="0"/>
              </a:rPr>
              <a:t>Section 38(1)(j) of the PFMA is escalated to the HOD of DOHS and to the MM of the municipality.</a:t>
            </a:r>
          </a:p>
          <a:p>
            <a:pPr marL="342900" marR="0" lvl="0" indent="-342900" algn="just" fontAlgn="base">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Calibri" panose="020F0502020204030204" pitchFamily="34" charset="0"/>
              </a:rPr>
              <a:t>DOHS ensure that funds paid to the municipalities are being utilized for the intended purpose hence the department follow its money.</a:t>
            </a:r>
            <a:endParaRPr lang="en-US" sz="2500" b="0" dirty="0">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gn="just" fontAlgn="base">
              <a:lnSpc>
                <a:spcPct val="120000"/>
              </a:lnSpc>
              <a:spcBef>
                <a:spcPts val="0"/>
              </a:spcBef>
              <a:spcAft>
                <a:spcPts val="0"/>
              </a:spcAft>
              <a:buFont typeface="Symbol" panose="05050102010706020507" pitchFamily="18" charset="2"/>
              <a:buChar char=""/>
            </a:pPr>
            <a:r>
              <a:rPr lang="en-US" sz="2500" b="0" dirty="0">
                <a:latin typeface="Century Gothic" panose="020B0502020202020204" pitchFamily="34" charset="0"/>
                <a:ea typeface="Calibri" panose="020F0502020204030204" pitchFamily="34" charset="0"/>
                <a:cs typeface="Calibri" panose="020F0502020204030204" pitchFamily="34" charset="0"/>
              </a:rPr>
              <a:t>DOHS ensure that all funds unutilized at municipalities to be paid back and funds not utilized for the intended purpose to be recovered from municipalities.</a:t>
            </a:r>
            <a:endParaRPr lang="en-US" sz="2500" b="0" dirty="0">
              <a:latin typeface="Century Gothic" panose="020B0502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95234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normAutofit fontScale="85000" lnSpcReduction="10000"/>
          </a:bodyPr>
          <a:lstStyle/>
          <a:p>
            <a:pPr marL="0" indent="0">
              <a:lnSpc>
                <a:spcPct val="120000"/>
              </a:lnSpc>
              <a:buNone/>
            </a:pPr>
            <a:r>
              <a:rPr lang="en-ZA" b="1" dirty="0"/>
              <a:t>             </a:t>
            </a:r>
            <a:r>
              <a:rPr lang="en-ZA" sz="2800" b="1" dirty="0">
                <a:latin typeface="Century Gothic" panose="020B0502020202020204" pitchFamily="34" charset="0"/>
              </a:rPr>
              <a:t>SUMMARY OF INSPECTION FINDINGS AND    			RECOMMENDATIONS</a:t>
            </a:r>
          </a:p>
        </p:txBody>
      </p:sp>
    </p:spTree>
    <p:custDataLst>
      <p:tags r:id="rId1"/>
    </p:custDataLst>
    <p:extLst>
      <p:ext uri="{BB962C8B-B14F-4D97-AF65-F5344CB8AC3E}">
        <p14:creationId xmlns:p14="http://schemas.microsoft.com/office/powerpoint/2010/main" xmlns="" val="158249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83ABE8-8D4A-47E1-942A-4AFDF901D252}"/>
              </a:ext>
            </a:extLst>
          </p:cNvPr>
          <p:cNvSpPr>
            <a:spLocks noGrp="1"/>
          </p:cNvSpPr>
          <p:nvPr>
            <p:ph type="title"/>
          </p:nvPr>
        </p:nvSpPr>
        <p:spPr/>
        <p:txBody>
          <a:bodyPr>
            <a:normAutofit/>
          </a:bodyPr>
          <a:lstStyle/>
          <a:p>
            <a:r>
              <a:rPr lang="en-US" sz="2400" b="1" dirty="0" err="1">
                <a:latin typeface="Century Gothic" panose="020B0502020202020204" pitchFamily="34" charset="0"/>
              </a:rPr>
              <a:t>Oudtshoorn</a:t>
            </a:r>
            <a:r>
              <a:rPr lang="en-US" sz="2400" b="1" dirty="0">
                <a:latin typeface="Century Gothic" panose="020B0502020202020204" pitchFamily="34" charset="0"/>
              </a:rPr>
              <a:t> Municipality (3 -4 Oct 2019)</a:t>
            </a:r>
          </a:p>
        </p:txBody>
      </p:sp>
      <p:sp>
        <p:nvSpPr>
          <p:cNvPr id="4" name="Slide Number Placeholder 3">
            <a:extLst>
              <a:ext uri="{FF2B5EF4-FFF2-40B4-BE49-F238E27FC236}">
                <a16:creationId xmlns:a16="http://schemas.microsoft.com/office/drawing/2014/main" xmlns="" id="{FA531EB0-53D5-4AF5-BA19-3305A474AD44}"/>
              </a:ext>
            </a:extLst>
          </p:cNvPr>
          <p:cNvSpPr>
            <a:spLocks noGrp="1"/>
          </p:cNvSpPr>
          <p:nvPr>
            <p:ph type="sldNum" sz="quarter" idx="4"/>
          </p:nvPr>
        </p:nvSpPr>
        <p:spPr/>
        <p:txBody>
          <a:bodyPr/>
          <a:lstStyle/>
          <a:p>
            <a:fld id="{8406839F-D7A4-4E5D-B93D-768AD4D1DB36}" type="slidenum">
              <a:rPr lang="en-ZA" smtClean="0"/>
              <a:pPr/>
              <a:t>7</a:t>
            </a:fld>
            <a:endParaRPr lang="en-ZA" dirty="0"/>
          </a:p>
        </p:txBody>
      </p:sp>
      <p:sp>
        <p:nvSpPr>
          <p:cNvPr id="5" name="Footer Placeholder 4">
            <a:extLst>
              <a:ext uri="{FF2B5EF4-FFF2-40B4-BE49-F238E27FC236}">
                <a16:creationId xmlns:a16="http://schemas.microsoft.com/office/drawing/2014/main" xmlns="" id="{4DC08B22-78C2-466B-B080-787461786582}"/>
              </a:ext>
            </a:extLst>
          </p:cNvPr>
          <p:cNvSpPr>
            <a:spLocks noGrp="1"/>
          </p:cNvSpPr>
          <p:nvPr>
            <p:ph type="ftr" sz="quarter" idx="3"/>
          </p:nvPr>
        </p:nvSpPr>
        <p:spPr/>
        <p:txBody>
          <a:bodyPr/>
          <a:lstStyle/>
          <a:p>
            <a:r>
              <a:rPr lang="en-ZA"/>
              <a:t>WCG Corporate Governance Baseline Assessment 2019/20</a:t>
            </a:r>
            <a:endParaRPr lang="en-GB" dirty="0"/>
          </a:p>
        </p:txBody>
      </p:sp>
      <p:graphicFrame>
        <p:nvGraphicFramePr>
          <p:cNvPr id="265" name="Table 264">
            <a:extLst>
              <a:ext uri="{FF2B5EF4-FFF2-40B4-BE49-F238E27FC236}">
                <a16:creationId xmlns:a16="http://schemas.microsoft.com/office/drawing/2014/main" xmlns="" id="{D1800E9C-8D2B-4647-8A88-EBBA4894D3FC}"/>
              </a:ext>
            </a:extLst>
          </p:cNvPr>
          <p:cNvGraphicFramePr>
            <a:graphicFrameLocks noGrp="1"/>
          </p:cNvGraphicFramePr>
          <p:nvPr>
            <p:extLst>
              <p:ext uri="{D42A27DB-BD31-4B8C-83A1-F6EECF244321}">
                <p14:modId xmlns:p14="http://schemas.microsoft.com/office/powerpoint/2010/main" xmlns="" val="309263951"/>
              </p:ext>
            </p:extLst>
          </p:nvPr>
        </p:nvGraphicFramePr>
        <p:xfrm>
          <a:off x="417165" y="1340768"/>
          <a:ext cx="8353424" cy="4741448"/>
        </p:xfrm>
        <a:graphic>
          <a:graphicData uri="http://schemas.openxmlformats.org/drawingml/2006/table">
            <a:tbl>
              <a:tblPr firstRow="1" firstCol="1" bandRow="1"/>
              <a:tblGrid>
                <a:gridCol w="2712406">
                  <a:extLst>
                    <a:ext uri="{9D8B030D-6E8A-4147-A177-3AD203B41FA5}">
                      <a16:colId xmlns:a16="http://schemas.microsoft.com/office/drawing/2014/main" xmlns="" val="3538930639"/>
                    </a:ext>
                  </a:extLst>
                </a:gridCol>
                <a:gridCol w="2849099">
                  <a:extLst>
                    <a:ext uri="{9D8B030D-6E8A-4147-A177-3AD203B41FA5}">
                      <a16:colId xmlns:a16="http://schemas.microsoft.com/office/drawing/2014/main" xmlns="" val="543109896"/>
                    </a:ext>
                  </a:extLst>
                </a:gridCol>
                <a:gridCol w="2791919">
                  <a:extLst>
                    <a:ext uri="{9D8B030D-6E8A-4147-A177-3AD203B41FA5}">
                      <a16:colId xmlns:a16="http://schemas.microsoft.com/office/drawing/2014/main" xmlns="" val="1927022813"/>
                    </a:ext>
                  </a:extLst>
                </a:gridCol>
              </a:tblGrid>
              <a:tr h="404080">
                <a:tc>
                  <a:txBody>
                    <a:bodyPr/>
                    <a:lstStyle/>
                    <a:p>
                      <a:pPr marL="0" marR="0">
                        <a:lnSpc>
                          <a:spcPct val="107000"/>
                        </a:lnSpc>
                        <a:spcBef>
                          <a:spcPts val="0"/>
                        </a:spcBef>
                        <a:spcAft>
                          <a:spcPts val="0"/>
                        </a:spcAft>
                      </a:pPr>
                      <a:r>
                        <a:rPr lang="en-US" sz="1400" b="1" u="sng">
                          <a:effectLst/>
                          <a:latin typeface="Century Gothic" panose="020B0502020202020204" pitchFamily="34" charset="0"/>
                          <a:ea typeface="Calibri" panose="020F0502020204030204" pitchFamily="34" charset="0"/>
                          <a:cs typeface="Times New Roman" panose="02020603050405020304" pitchFamily="18" charset="0"/>
                        </a:rPr>
                        <a:t>Finding</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nSpc>
                          <a:spcPct val="107000"/>
                        </a:lnSpc>
                        <a:spcBef>
                          <a:spcPts val="0"/>
                        </a:spcBef>
                        <a:spcAft>
                          <a:spcPts val="0"/>
                        </a:spcAft>
                      </a:pPr>
                      <a:r>
                        <a:rPr lang="en-US" sz="1400" b="1" u="sng">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Interventions</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marL="0" marR="0">
                        <a:lnSpc>
                          <a:spcPct val="107000"/>
                        </a:lnSpc>
                        <a:spcBef>
                          <a:spcPts val="0"/>
                        </a:spcBef>
                        <a:spcAft>
                          <a:spcPts val="0"/>
                        </a:spcAft>
                      </a:pPr>
                      <a:r>
                        <a:rPr lang="en-US" sz="1400" b="1" u="sng"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Current Status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extLst>
                  <a:ext uri="{0D108BD9-81ED-4DB2-BD59-A6C34878D82A}">
                    <a16:rowId xmlns:a16="http://schemas.microsoft.com/office/drawing/2014/main" xmlns="" val="240813597"/>
                  </a:ext>
                </a:extLst>
              </a:tr>
              <a:tr h="4269306">
                <a:tc>
                  <a: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monthly reconciliation indicated that the opening balance did not provide a true reflection of the balances at the municipality.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It was determined that the building contractors are not being paid regularly and on time.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Departmental officials engaged with the municipal officials during the visit where this issue was raised, addressed, and resolved.</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Department decided to pay the building contractors directly and not via the municipality.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tabLst>
                          <a:tab pos="889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Emanating from our visit to the municipality, the previous MM and acting CFO requested that the department should rather pay the building contractors directly.</a:t>
                      </a:r>
                    </a:p>
                    <a:p>
                      <a:pPr marL="342900" marR="0" lvl="0" indent="-342900">
                        <a:lnSpc>
                          <a:spcPct val="107000"/>
                        </a:lnSpc>
                        <a:spcBef>
                          <a:spcPts val="0"/>
                        </a:spcBef>
                        <a:spcAft>
                          <a:spcPts val="0"/>
                        </a:spcAft>
                        <a:buFont typeface="Symbol" panose="05050102010706020507" pitchFamily="18" charset="2"/>
                        <a:buChar char=""/>
                        <a:tabLst>
                          <a:tab pos="889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Department is still paying the building contractors directly as requested to ensure that the funds are being utilized for the intended purpose.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889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Department hence ensure that the building contractors are being paid regularly and on time.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xmlns="" val="951674186"/>
                  </a:ext>
                </a:extLst>
              </a:tr>
            </a:tbl>
          </a:graphicData>
        </a:graphic>
      </p:graphicFrame>
      <p:sp>
        <p:nvSpPr>
          <p:cNvPr id="266" name="Rectangle 257">
            <a:extLst>
              <a:ext uri="{FF2B5EF4-FFF2-40B4-BE49-F238E27FC236}">
                <a16:creationId xmlns:a16="http://schemas.microsoft.com/office/drawing/2014/main" xmlns="" id="{BC6C8AC9-2229-4220-8889-A8BC0952FDD4}"/>
              </a:ext>
            </a:extLst>
          </p:cNvPr>
          <p:cNvSpPr>
            <a:spLocks noChangeArrowheads="1"/>
          </p:cNvSpPr>
          <p:nvPr/>
        </p:nvSpPr>
        <p:spPr bwMode="auto">
          <a:xfrm>
            <a:off x="-161958" y="2878133"/>
            <a:ext cx="12865166" cy="8617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371098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43A1FA35-3200-44C9-A7F6-4F73F0BB4955}"/>
              </a:ext>
            </a:extLst>
          </p:cNvPr>
          <p:cNvSpPr>
            <a:spLocks noGrp="1"/>
          </p:cNvSpPr>
          <p:nvPr>
            <p:ph type="sldNum" sz="quarter" idx="4"/>
          </p:nvPr>
        </p:nvSpPr>
        <p:spPr/>
        <p:txBody>
          <a:bodyPr/>
          <a:lstStyle/>
          <a:p>
            <a:fld id="{8406839F-D7A4-4E5D-B93D-768AD4D1DB36}" type="slidenum">
              <a:rPr lang="en-ZA" smtClean="0"/>
              <a:pPr/>
              <a:t>8</a:t>
            </a:fld>
            <a:endParaRPr lang="en-ZA" dirty="0"/>
          </a:p>
        </p:txBody>
      </p:sp>
      <p:sp>
        <p:nvSpPr>
          <p:cNvPr id="5" name="Footer Placeholder 4">
            <a:extLst>
              <a:ext uri="{FF2B5EF4-FFF2-40B4-BE49-F238E27FC236}">
                <a16:creationId xmlns:a16="http://schemas.microsoft.com/office/drawing/2014/main" xmlns="" id="{8DDBFAEA-6344-4562-BE42-CC36E0247D6B}"/>
              </a:ext>
            </a:extLst>
          </p:cNvPr>
          <p:cNvSpPr>
            <a:spLocks noGrp="1"/>
          </p:cNvSpPr>
          <p:nvPr>
            <p:ph type="ftr" sz="quarter" idx="3"/>
          </p:nvPr>
        </p:nvSpPr>
        <p:spPr/>
        <p:txBody>
          <a:bodyPr/>
          <a:lstStyle/>
          <a:p>
            <a:r>
              <a:rPr lang="en-ZA"/>
              <a:t>WCG Corporate Governance Baseline Assessment 2019/20</a:t>
            </a:r>
            <a:endParaRPr lang="en-GB" dirty="0"/>
          </a:p>
        </p:txBody>
      </p:sp>
      <p:graphicFrame>
        <p:nvGraphicFramePr>
          <p:cNvPr id="6" name="Table 5">
            <a:extLst>
              <a:ext uri="{FF2B5EF4-FFF2-40B4-BE49-F238E27FC236}">
                <a16:creationId xmlns:a16="http://schemas.microsoft.com/office/drawing/2014/main" xmlns="" id="{8AEE49CB-86C7-48FD-ADC7-0CECFB302EBB}"/>
              </a:ext>
            </a:extLst>
          </p:cNvPr>
          <p:cNvGraphicFramePr>
            <a:graphicFrameLocks noGrp="1"/>
          </p:cNvGraphicFramePr>
          <p:nvPr>
            <p:extLst>
              <p:ext uri="{D42A27DB-BD31-4B8C-83A1-F6EECF244321}">
                <p14:modId xmlns:p14="http://schemas.microsoft.com/office/powerpoint/2010/main" xmlns="" val="663330211"/>
              </p:ext>
            </p:extLst>
          </p:nvPr>
        </p:nvGraphicFramePr>
        <p:xfrm>
          <a:off x="539552" y="1340769"/>
          <a:ext cx="8136903" cy="4896544"/>
        </p:xfrm>
        <a:graphic>
          <a:graphicData uri="http://schemas.openxmlformats.org/drawingml/2006/table">
            <a:tbl>
              <a:tblPr firstRow="1" firstCol="1" bandRow="1"/>
              <a:tblGrid>
                <a:gridCol w="2689709">
                  <a:extLst>
                    <a:ext uri="{9D8B030D-6E8A-4147-A177-3AD203B41FA5}">
                      <a16:colId xmlns:a16="http://schemas.microsoft.com/office/drawing/2014/main" xmlns="" val="1373675567"/>
                    </a:ext>
                  </a:extLst>
                </a:gridCol>
                <a:gridCol w="2723597">
                  <a:extLst>
                    <a:ext uri="{9D8B030D-6E8A-4147-A177-3AD203B41FA5}">
                      <a16:colId xmlns:a16="http://schemas.microsoft.com/office/drawing/2014/main" xmlns="" val="1606940252"/>
                    </a:ext>
                  </a:extLst>
                </a:gridCol>
                <a:gridCol w="2723597">
                  <a:extLst>
                    <a:ext uri="{9D8B030D-6E8A-4147-A177-3AD203B41FA5}">
                      <a16:colId xmlns:a16="http://schemas.microsoft.com/office/drawing/2014/main" xmlns="" val="295556380"/>
                    </a:ext>
                  </a:extLst>
                </a:gridCol>
              </a:tblGrid>
              <a:tr h="254156">
                <a:tc>
                  <a:txBody>
                    <a:bodyPr/>
                    <a:lstStyle/>
                    <a:p>
                      <a:pPr marL="0" marR="0">
                        <a:lnSpc>
                          <a:spcPct val="107000"/>
                        </a:lnSpc>
                        <a:spcBef>
                          <a:spcPts val="0"/>
                        </a:spcBef>
                        <a:spcAft>
                          <a:spcPts val="0"/>
                        </a:spcAft>
                      </a:pPr>
                      <a:r>
                        <a:rPr lang="en-US" sz="1400" b="1" u="sng" dirty="0">
                          <a:effectLst/>
                          <a:latin typeface="Century Gothic" panose="020B0502020202020204" pitchFamily="34" charset="0"/>
                          <a:ea typeface="Calibri" panose="020F0502020204030204" pitchFamily="34" charset="0"/>
                          <a:cs typeface="Times New Roman" panose="02020603050405020304" pitchFamily="18" charset="0"/>
                        </a:rPr>
                        <a:t>Finding</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1400" b="1" u="sng"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Interventions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1400" b="1" u="sng"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Current Status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3682795289"/>
                  </a:ext>
                </a:extLst>
              </a:tr>
              <a:tr h="4642388">
                <a:tc>
                  <a:txBody>
                    <a:bodyPr/>
                    <a:lstStyle/>
                    <a:p>
                      <a:pPr marL="342900" marR="0" lvl="0" indent="-342900">
                        <a:lnSpc>
                          <a:spcPct val="107000"/>
                        </a:lnSpc>
                        <a:spcBef>
                          <a:spcPts val="0"/>
                        </a:spcBef>
                        <a:spcAft>
                          <a:spcPts val="0"/>
                        </a:spcAft>
                        <a:buFont typeface="Symbol" panose="05050102010706020507" pitchFamily="18" charset="2"/>
                        <a:buChar char=""/>
                        <a:tabLst>
                          <a:tab pos="101600" algn="l"/>
                        </a:tabLst>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municipality did not submit their monthly reconciliations and compliance Certificates; hence the Department could not confirm the balance at the municipality and could not justify payments made to contractors.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visit highlighted the consequences of the non-compliance by the municipality. </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Non-compliance can result in that funds can be withheld by the department.</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Also, can result into service delivery being hampered. </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Municipality now timeously submit their monthly reconciliations and compliance certificates which confirms that monies are utilized for the intended purpose.</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All supporting documentation </a:t>
                      </a:r>
                      <a:r>
                        <a:rPr lang="en-US" sz="1400" dirty="0" err="1">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iro</a:t>
                      </a: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payments verified,  justified the monies paid to the building contractors.</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Department ensure that building contractors are being paid within 30 days.  </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xmlns="" val="273746642"/>
                  </a:ext>
                </a:extLst>
              </a:tr>
            </a:tbl>
          </a:graphicData>
        </a:graphic>
      </p:graphicFrame>
      <p:sp>
        <p:nvSpPr>
          <p:cNvPr id="7" name="Rectangle 2">
            <a:extLst>
              <a:ext uri="{FF2B5EF4-FFF2-40B4-BE49-F238E27FC236}">
                <a16:creationId xmlns:a16="http://schemas.microsoft.com/office/drawing/2014/main" xmlns="" id="{A8B7E220-F8E9-4683-938C-D9E05E09BBC5}"/>
              </a:ext>
            </a:extLst>
          </p:cNvPr>
          <p:cNvSpPr>
            <a:spLocks noChangeArrowheads="1"/>
          </p:cNvSpPr>
          <p:nvPr/>
        </p:nvSpPr>
        <p:spPr bwMode="auto">
          <a:xfrm>
            <a:off x="406402" y="26981"/>
            <a:ext cx="8054029"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01600" algn="l"/>
              </a:tabLst>
              <a:defRPr>
                <a:solidFill>
                  <a:schemeClr val="tx1"/>
                </a:solidFill>
                <a:latin typeface="Arial" panose="020B0604020202020204" pitchFamily="34" charset="0"/>
              </a:defRPr>
            </a:lvl1pPr>
            <a:lvl2pPr eaLnBrk="0" fontAlgn="base" hangingPunct="0">
              <a:spcBef>
                <a:spcPct val="0"/>
              </a:spcBef>
              <a:spcAft>
                <a:spcPct val="0"/>
              </a:spcAft>
              <a:tabLst>
                <a:tab pos="101600" algn="l"/>
              </a:tabLst>
              <a:defRPr>
                <a:solidFill>
                  <a:schemeClr val="tx1"/>
                </a:solidFill>
                <a:latin typeface="Arial" panose="020B0604020202020204" pitchFamily="34" charset="0"/>
              </a:defRPr>
            </a:lvl2pPr>
            <a:lvl3pPr eaLnBrk="0" fontAlgn="base" hangingPunct="0">
              <a:spcBef>
                <a:spcPct val="0"/>
              </a:spcBef>
              <a:spcAft>
                <a:spcPct val="0"/>
              </a:spcAft>
              <a:tabLst>
                <a:tab pos="101600" algn="l"/>
              </a:tabLst>
              <a:defRPr>
                <a:solidFill>
                  <a:schemeClr val="tx1"/>
                </a:solidFill>
                <a:latin typeface="Arial" panose="020B0604020202020204" pitchFamily="34" charset="0"/>
              </a:defRPr>
            </a:lvl3pPr>
            <a:lvl4pPr eaLnBrk="0" fontAlgn="base" hangingPunct="0">
              <a:spcBef>
                <a:spcPct val="0"/>
              </a:spcBef>
              <a:spcAft>
                <a:spcPct val="0"/>
              </a:spcAft>
              <a:tabLst>
                <a:tab pos="101600" algn="l"/>
              </a:tabLst>
              <a:defRPr>
                <a:solidFill>
                  <a:schemeClr val="tx1"/>
                </a:solidFill>
                <a:latin typeface="Arial" panose="020B0604020202020204" pitchFamily="34" charset="0"/>
              </a:defRPr>
            </a:lvl4pPr>
            <a:lvl5pPr eaLnBrk="0" fontAlgn="base" hangingPunct="0">
              <a:spcBef>
                <a:spcPct val="0"/>
              </a:spcBef>
              <a:spcAft>
                <a:spcPct val="0"/>
              </a:spcAft>
              <a:tabLst>
                <a:tab pos="101600" algn="l"/>
              </a:tabLst>
              <a:defRPr>
                <a:solidFill>
                  <a:schemeClr val="tx1"/>
                </a:solidFill>
                <a:latin typeface="Arial" panose="020B0604020202020204" pitchFamily="34" charset="0"/>
              </a:defRPr>
            </a:lvl5pPr>
            <a:lvl6pPr eaLnBrk="0" fontAlgn="base" hangingPunct="0">
              <a:spcBef>
                <a:spcPct val="0"/>
              </a:spcBef>
              <a:spcAft>
                <a:spcPct val="0"/>
              </a:spcAft>
              <a:tabLst>
                <a:tab pos="101600" algn="l"/>
              </a:tabLst>
              <a:defRPr>
                <a:solidFill>
                  <a:schemeClr val="tx1"/>
                </a:solidFill>
                <a:latin typeface="Arial" panose="020B0604020202020204" pitchFamily="34" charset="0"/>
              </a:defRPr>
            </a:lvl6pPr>
            <a:lvl7pPr eaLnBrk="0" fontAlgn="base" hangingPunct="0">
              <a:spcBef>
                <a:spcPct val="0"/>
              </a:spcBef>
              <a:spcAft>
                <a:spcPct val="0"/>
              </a:spcAft>
              <a:tabLst>
                <a:tab pos="101600" algn="l"/>
              </a:tabLst>
              <a:defRPr>
                <a:solidFill>
                  <a:schemeClr val="tx1"/>
                </a:solidFill>
                <a:latin typeface="Arial" panose="020B0604020202020204" pitchFamily="34" charset="0"/>
              </a:defRPr>
            </a:lvl7pPr>
            <a:lvl8pPr eaLnBrk="0" fontAlgn="base" hangingPunct="0">
              <a:spcBef>
                <a:spcPct val="0"/>
              </a:spcBef>
              <a:spcAft>
                <a:spcPct val="0"/>
              </a:spcAft>
              <a:tabLst>
                <a:tab pos="101600" algn="l"/>
              </a:tabLst>
              <a:defRPr>
                <a:solidFill>
                  <a:schemeClr val="tx1"/>
                </a:solidFill>
                <a:latin typeface="Arial" panose="020B0604020202020204" pitchFamily="34" charset="0"/>
              </a:defRPr>
            </a:lvl8pPr>
            <a:lvl9pPr eaLnBrk="0" fontAlgn="base" hangingPunct="0">
              <a:spcBef>
                <a:spcPct val="0"/>
              </a:spcBef>
              <a:spcAft>
                <a:spcPct val="0"/>
              </a:spcAft>
              <a:tabLst>
                <a:tab pos="101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01600" algn="l"/>
              </a:tabLst>
            </a:pPr>
            <a:r>
              <a:rPr kumimoji="0" lang="en-US" altLang="en-US" sz="2400" b="1" i="0" u="none" strike="noStrike" cap="none" normalizeH="0" baseline="0" dirty="0" err="1" bmk="">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Witzenberg</a:t>
            </a:r>
            <a:r>
              <a:rPr kumimoji="0" lang="en-US" altLang="en-US" sz="2400" b="1" i="0" u="none" strike="noStrike" cap="none" normalizeH="0" baseline="0" dirty="0" bmk="">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Municipality: </a:t>
            </a:r>
            <a:r>
              <a:rPr kumimoji="0" lang="en-US" altLang="en-US" sz="2400" b="1" i="0" u="none" strike="noStrike" cap="none" normalizeH="0" baseline="0" dirty="0" bmk="_Hlk74124668">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23 October 2019;             18-19 Nov 2019</a:t>
            </a:r>
            <a:endParaRPr kumimoji="0" lang="en-US" altLang="en-US" sz="2400" b="0" i="0" u="none" strike="noStrike" cap="none" normalizeH="0" baseline="0" dirty="0">
              <a:ln>
                <a:noFill/>
              </a:ln>
              <a:solidFill>
                <a:schemeClr val="tx1"/>
              </a:solidFill>
              <a:effectLst/>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1600"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426030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584C1E-E083-4305-BD19-FE4CCCD4E885}"/>
              </a:ext>
            </a:extLst>
          </p:cNvPr>
          <p:cNvSpPr>
            <a:spLocks noGrp="1"/>
          </p:cNvSpPr>
          <p:nvPr>
            <p:ph type="title"/>
          </p:nvPr>
        </p:nvSpPr>
        <p:spPr/>
        <p:txBody>
          <a:bodyPr>
            <a:normAutofit/>
          </a:bodyPr>
          <a:lstStyle/>
          <a:p>
            <a:r>
              <a:rPr lang="en-US" sz="2400" b="1" dirty="0">
                <a:latin typeface="Century Gothic" panose="020B0502020202020204" pitchFamily="34" charset="0"/>
              </a:rPr>
              <a:t>Other nine (9) municipalities visited</a:t>
            </a:r>
          </a:p>
        </p:txBody>
      </p:sp>
      <p:sp>
        <p:nvSpPr>
          <p:cNvPr id="4" name="Slide Number Placeholder 3">
            <a:extLst>
              <a:ext uri="{FF2B5EF4-FFF2-40B4-BE49-F238E27FC236}">
                <a16:creationId xmlns:a16="http://schemas.microsoft.com/office/drawing/2014/main" xmlns="" id="{E8A6BB15-28F4-4B13-98EF-5E940CA66517}"/>
              </a:ext>
            </a:extLst>
          </p:cNvPr>
          <p:cNvSpPr>
            <a:spLocks noGrp="1"/>
          </p:cNvSpPr>
          <p:nvPr>
            <p:ph type="sldNum" sz="quarter" idx="4"/>
          </p:nvPr>
        </p:nvSpPr>
        <p:spPr/>
        <p:txBody>
          <a:bodyPr/>
          <a:lstStyle/>
          <a:p>
            <a:fld id="{8406839F-D7A4-4E5D-B93D-768AD4D1DB36}" type="slidenum">
              <a:rPr lang="en-ZA" smtClean="0"/>
              <a:pPr/>
              <a:t>9</a:t>
            </a:fld>
            <a:endParaRPr lang="en-ZA" dirty="0"/>
          </a:p>
        </p:txBody>
      </p:sp>
      <p:sp>
        <p:nvSpPr>
          <p:cNvPr id="5" name="Footer Placeholder 4">
            <a:extLst>
              <a:ext uri="{FF2B5EF4-FFF2-40B4-BE49-F238E27FC236}">
                <a16:creationId xmlns:a16="http://schemas.microsoft.com/office/drawing/2014/main" xmlns="" id="{A05074BC-50AD-4462-84E7-0B24E1880AE3}"/>
              </a:ext>
            </a:extLst>
          </p:cNvPr>
          <p:cNvSpPr>
            <a:spLocks noGrp="1"/>
          </p:cNvSpPr>
          <p:nvPr>
            <p:ph type="ftr" sz="quarter" idx="3"/>
          </p:nvPr>
        </p:nvSpPr>
        <p:spPr/>
        <p:txBody>
          <a:bodyPr/>
          <a:lstStyle/>
          <a:p>
            <a:r>
              <a:rPr lang="en-ZA" dirty="0"/>
              <a:t>WCG Corporate Governance Baseline Assessment 2019/20</a:t>
            </a:r>
            <a:endParaRPr lang="en-GB" dirty="0"/>
          </a:p>
        </p:txBody>
      </p:sp>
      <p:sp>
        <p:nvSpPr>
          <p:cNvPr id="6" name="Text Placeholder 5">
            <a:extLst>
              <a:ext uri="{FF2B5EF4-FFF2-40B4-BE49-F238E27FC236}">
                <a16:creationId xmlns:a16="http://schemas.microsoft.com/office/drawing/2014/main" xmlns="" id="{07822ADF-FD48-47BE-8925-3A46B3DB735A}"/>
              </a:ext>
            </a:extLst>
          </p:cNvPr>
          <p:cNvSpPr>
            <a:spLocks noGrp="1"/>
          </p:cNvSpPr>
          <p:nvPr>
            <p:ph type="body" sz="quarter" idx="10"/>
          </p:nvPr>
        </p:nvSpPr>
        <p:spPr/>
        <p:txBody>
          <a:bodyPr/>
          <a:lstStyle/>
          <a:p>
            <a:endParaRPr lang="en-US" dirty="0"/>
          </a:p>
          <a:p>
            <a:endParaRPr lang="en-US" dirty="0"/>
          </a:p>
        </p:txBody>
      </p:sp>
      <p:graphicFrame>
        <p:nvGraphicFramePr>
          <p:cNvPr id="9" name="Table 8">
            <a:extLst>
              <a:ext uri="{FF2B5EF4-FFF2-40B4-BE49-F238E27FC236}">
                <a16:creationId xmlns:a16="http://schemas.microsoft.com/office/drawing/2014/main" xmlns="" id="{A19367E2-099B-4658-8B38-20D9E659CE6B}"/>
              </a:ext>
            </a:extLst>
          </p:cNvPr>
          <p:cNvGraphicFramePr>
            <a:graphicFrameLocks noGrp="1"/>
          </p:cNvGraphicFramePr>
          <p:nvPr>
            <p:extLst>
              <p:ext uri="{D42A27DB-BD31-4B8C-83A1-F6EECF244321}">
                <p14:modId xmlns:p14="http://schemas.microsoft.com/office/powerpoint/2010/main" xmlns="" val="824488903"/>
              </p:ext>
            </p:extLst>
          </p:nvPr>
        </p:nvGraphicFramePr>
        <p:xfrm>
          <a:off x="539552" y="1412776"/>
          <a:ext cx="8208911" cy="4392490"/>
        </p:xfrm>
        <a:graphic>
          <a:graphicData uri="http://schemas.openxmlformats.org/drawingml/2006/table">
            <a:tbl>
              <a:tblPr firstRow="1" firstCol="1" bandRow="1">
                <a:tableStyleId>{5C22544A-7EE6-4342-B048-85BDC9FD1C3A}</a:tableStyleId>
              </a:tblPr>
              <a:tblGrid>
                <a:gridCol w="2696270">
                  <a:extLst>
                    <a:ext uri="{9D8B030D-6E8A-4147-A177-3AD203B41FA5}">
                      <a16:colId xmlns:a16="http://schemas.microsoft.com/office/drawing/2014/main" xmlns="" val="3718373021"/>
                    </a:ext>
                  </a:extLst>
                </a:gridCol>
                <a:gridCol w="5512641">
                  <a:extLst>
                    <a:ext uri="{9D8B030D-6E8A-4147-A177-3AD203B41FA5}">
                      <a16:colId xmlns:a16="http://schemas.microsoft.com/office/drawing/2014/main" xmlns="" val="2379207530"/>
                    </a:ext>
                  </a:extLst>
                </a:gridCol>
              </a:tblGrid>
              <a:tr h="439249">
                <a:tc>
                  <a:txBody>
                    <a:bodyPr/>
                    <a:lstStyle/>
                    <a:p>
                      <a:pPr marL="0" marR="0">
                        <a:lnSpc>
                          <a:spcPct val="107000"/>
                        </a:lnSpc>
                        <a:spcBef>
                          <a:spcPts val="0"/>
                        </a:spcBef>
                        <a:spcAft>
                          <a:spcPts val="0"/>
                        </a:spcAft>
                      </a:pPr>
                      <a:r>
                        <a:rPr lang="en-US" sz="1400" dirty="0">
                          <a:effectLst/>
                          <a:latin typeface="Century Gothic" panose="020B0502020202020204" pitchFamily="34" charset="0"/>
                        </a:rPr>
                        <a:t>Municipality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entury Gothic" panose="020B0502020202020204" pitchFamily="34" charset="0"/>
                        </a:rPr>
                        <a:t>Date visited</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95879970"/>
                  </a:ext>
                </a:extLst>
              </a:tr>
              <a:tr h="439249">
                <a:tc>
                  <a:txBody>
                    <a:bodyPr/>
                    <a:lstStyle/>
                    <a:p>
                      <a:pPr marL="0" marR="0">
                        <a:lnSpc>
                          <a:spcPct val="107000"/>
                        </a:lnSpc>
                        <a:spcBef>
                          <a:spcPts val="0"/>
                        </a:spcBef>
                        <a:spcAft>
                          <a:spcPts val="0"/>
                        </a:spcAft>
                      </a:pPr>
                      <a:r>
                        <a:rPr lang="en-US" sz="1400">
                          <a:effectLst/>
                          <a:latin typeface="Century Gothic" panose="020B0502020202020204" pitchFamily="34" charset="0"/>
                        </a:rPr>
                        <a:t>Theewaterskloof </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entury Gothic" panose="020B0502020202020204" pitchFamily="34" charset="0"/>
                        </a:rPr>
                        <a:t>29 October 2019, 27 Jan 2020 &amp; 28 Feb 2020</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1326529"/>
                  </a:ext>
                </a:extLst>
              </a:tr>
              <a:tr h="439249">
                <a:tc>
                  <a:txBody>
                    <a:bodyPr/>
                    <a:lstStyle/>
                    <a:p>
                      <a:pPr marL="0" marR="0">
                        <a:lnSpc>
                          <a:spcPct val="107000"/>
                        </a:lnSpc>
                        <a:spcBef>
                          <a:spcPts val="0"/>
                        </a:spcBef>
                        <a:spcAft>
                          <a:spcPts val="0"/>
                        </a:spcAft>
                      </a:pPr>
                      <a:r>
                        <a:rPr lang="en-US" sz="1400" dirty="0" err="1">
                          <a:effectLst/>
                          <a:latin typeface="Century Gothic" panose="020B0502020202020204" pitchFamily="34" charset="0"/>
                        </a:rPr>
                        <a:t>Breede</a:t>
                      </a:r>
                      <a:r>
                        <a:rPr lang="en-US" sz="1400" dirty="0">
                          <a:effectLst/>
                          <a:latin typeface="Century Gothic" panose="020B0502020202020204" pitchFamily="34" charset="0"/>
                        </a:rPr>
                        <a:t> Valley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entury Gothic" panose="020B0502020202020204" pitchFamily="34" charset="0"/>
                        </a:rPr>
                        <a:t>18-19 November 2019</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73039189"/>
                  </a:ext>
                </a:extLst>
              </a:tr>
              <a:tr h="439249">
                <a:tc>
                  <a:txBody>
                    <a:bodyPr/>
                    <a:lstStyle/>
                    <a:p>
                      <a:pPr marL="0" marR="0">
                        <a:lnSpc>
                          <a:spcPct val="107000"/>
                        </a:lnSpc>
                        <a:spcBef>
                          <a:spcPts val="0"/>
                        </a:spcBef>
                        <a:spcAft>
                          <a:spcPts val="0"/>
                        </a:spcAft>
                      </a:pPr>
                      <a:r>
                        <a:rPr lang="en-US" sz="1400" dirty="0">
                          <a:effectLst/>
                          <a:latin typeface="Century Gothic" panose="020B0502020202020204" pitchFamily="34" charset="0"/>
                        </a:rPr>
                        <a:t>Saldanha Bay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entury Gothic" panose="020B0502020202020204" pitchFamily="34" charset="0"/>
                        </a:rPr>
                        <a:t>20 -1 November 2019</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02487301"/>
                  </a:ext>
                </a:extLst>
              </a:tr>
              <a:tr h="439249">
                <a:tc>
                  <a:txBody>
                    <a:bodyPr/>
                    <a:lstStyle/>
                    <a:p>
                      <a:pPr marL="0" marR="0">
                        <a:lnSpc>
                          <a:spcPct val="107000"/>
                        </a:lnSpc>
                        <a:spcBef>
                          <a:spcPts val="0"/>
                        </a:spcBef>
                        <a:spcAft>
                          <a:spcPts val="0"/>
                        </a:spcAft>
                      </a:pPr>
                      <a:r>
                        <a:rPr lang="en-US" sz="1400">
                          <a:effectLst/>
                          <a:latin typeface="Century Gothic" panose="020B0502020202020204" pitchFamily="34" charset="0"/>
                        </a:rPr>
                        <a:t>Stellenbosch </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entury Gothic" panose="020B0502020202020204" pitchFamily="34" charset="0"/>
                        </a:rPr>
                        <a:t>26-27 November 2019</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4066360"/>
                  </a:ext>
                </a:extLst>
              </a:tr>
              <a:tr h="439249">
                <a:tc>
                  <a:txBody>
                    <a:bodyPr/>
                    <a:lstStyle/>
                    <a:p>
                      <a:pPr marL="0" marR="0">
                        <a:lnSpc>
                          <a:spcPct val="107000"/>
                        </a:lnSpc>
                        <a:spcBef>
                          <a:spcPts val="0"/>
                        </a:spcBef>
                        <a:spcAft>
                          <a:spcPts val="0"/>
                        </a:spcAft>
                      </a:pPr>
                      <a:r>
                        <a:rPr lang="en-US" sz="1400">
                          <a:effectLst/>
                          <a:latin typeface="Century Gothic" panose="020B0502020202020204" pitchFamily="34" charset="0"/>
                        </a:rPr>
                        <a:t>Swartland</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entury Gothic" panose="020B0502020202020204" pitchFamily="34" charset="0"/>
                        </a:rPr>
                        <a:t>13-14 November 2019</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41804985"/>
                  </a:ext>
                </a:extLst>
              </a:tr>
              <a:tr h="439249">
                <a:tc>
                  <a:txBody>
                    <a:bodyPr/>
                    <a:lstStyle/>
                    <a:p>
                      <a:pPr marL="0" marR="0">
                        <a:lnSpc>
                          <a:spcPct val="107000"/>
                        </a:lnSpc>
                        <a:spcBef>
                          <a:spcPts val="0"/>
                        </a:spcBef>
                        <a:spcAft>
                          <a:spcPts val="0"/>
                        </a:spcAft>
                      </a:pPr>
                      <a:r>
                        <a:rPr lang="en-US" sz="1400">
                          <a:effectLst/>
                          <a:latin typeface="Century Gothic" panose="020B0502020202020204" pitchFamily="34" charset="0"/>
                        </a:rPr>
                        <a:t>Cederberg</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entury Gothic" panose="020B0502020202020204" pitchFamily="34" charset="0"/>
                        </a:rPr>
                        <a:t>29-30 January 2020</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09324967"/>
                  </a:ext>
                </a:extLst>
              </a:tr>
              <a:tr h="439249">
                <a:tc>
                  <a:txBody>
                    <a:bodyPr/>
                    <a:lstStyle/>
                    <a:p>
                      <a:pPr marL="0" marR="0">
                        <a:lnSpc>
                          <a:spcPct val="107000"/>
                        </a:lnSpc>
                        <a:spcBef>
                          <a:spcPts val="0"/>
                        </a:spcBef>
                        <a:spcAft>
                          <a:spcPts val="0"/>
                        </a:spcAft>
                      </a:pPr>
                      <a:r>
                        <a:rPr lang="en-US" sz="1400">
                          <a:effectLst/>
                          <a:latin typeface="Century Gothic" panose="020B0502020202020204" pitchFamily="34" charset="0"/>
                        </a:rPr>
                        <a:t>Knysna</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entury Gothic" panose="020B0502020202020204" pitchFamily="34" charset="0"/>
                        </a:rPr>
                        <a:t>19-20 February 2020</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9213036"/>
                  </a:ext>
                </a:extLst>
              </a:tr>
              <a:tr h="439249">
                <a:tc>
                  <a:txBody>
                    <a:bodyPr/>
                    <a:lstStyle/>
                    <a:p>
                      <a:pPr marL="0" marR="0">
                        <a:lnSpc>
                          <a:spcPct val="107000"/>
                        </a:lnSpc>
                        <a:spcBef>
                          <a:spcPts val="0"/>
                        </a:spcBef>
                        <a:spcAft>
                          <a:spcPts val="0"/>
                        </a:spcAft>
                      </a:pPr>
                      <a:r>
                        <a:rPr lang="en-US" sz="1400">
                          <a:effectLst/>
                          <a:latin typeface="Century Gothic" panose="020B0502020202020204" pitchFamily="34" charset="0"/>
                        </a:rPr>
                        <a:t>George</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latin typeface="Century Gothic" panose="020B0502020202020204" pitchFamily="34" charset="0"/>
                        </a:rPr>
                        <a:t>24-25 February 2020</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54455663"/>
                  </a:ext>
                </a:extLst>
              </a:tr>
              <a:tr h="439249">
                <a:tc>
                  <a:txBody>
                    <a:bodyPr/>
                    <a:lstStyle/>
                    <a:p>
                      <a:pPr marL="0" marR="0">
                        <a:lnSpc>
                          <a:spcPct val="107000"/>
                        </a:lnSpc>
                        <a:spcBef>
                          <a:spcPts val="0"/>
                        </a:spcBef>
                        <a:spcAft>
                          <a:spcPts val="0"/>
                        </a:spcAft>
                      </a:pPr>
                      <a:r>
                        <a:rPr lang="en-US" sz="1400" dirty="0">
                          <a:effectLst/>
                          <a:latin typeface="Century Gothic" panose="020B0502020202020204" pitchFamily="34" charset="0"/>
                        </a:rPr>
                        <a:t>Mossel Bay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a:effectLst/>
                          <a:latin typeface="Century Gothic" panose="020B0502020202020204" pitchFamily="34" charset="0"/>
                        </a:rPr>
                        <a:t>26-27 February 2020</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03879972"/>
                  </a:ext>
                </a:extLst>
              </a:tr>
            </a:tbl>
          </a:graphicData>
        </a:graphic>
      </p:graphicFrame>
    </p:spTree>
    <p:extLst>
      <p:ext uri="{BB962C8B-B14F-4D97-AF65-F5344CB8AC3E}">
        <p14:creationId xmlns:p14="http://schemas.microsoft.com/office/powerpoint/2010/main" xmlns="" val="955250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yPDc+YGAsVDnrAdBfm5OLomapWE3kVAqh9b2jawd28kRYNSZ2VM9Zq8jLnRQsKd+zm3flYlSQ3N6EyKkSMGAbtXZPDAgzPCqp12cLtaehhktX0tL2QJLqhJXT50rTZFve8mXKum9VLtDf8/Ef4PJE20Wfd9sEmg5jcWpaEZMya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9.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0.xml><?xml version="1.0" encoding="utf-8"?>
<p:tagLst xmlns:a="http://schemas.openxmlformats.org/drawingml/2006/main" xmlns:r="http://schemas.openxmlformats.org/officeDocument/2006/relationships" xmlns:p="http://schemas.openxmlformats.org/presentationml/2006/main">
  <p:tag name="SMARTBOX_SB6" val="kgf6QsQMytz7XQAXBkU45hJoGkBVdF3e"/>
  <p:tag name="SMARTBOX_SB8" val="tTCkwJn3A4ske96X0njIiQ=="/>
  <p:tag name="SMARTBOX_SB7" val="owjU+t/i5LxMWfmvLPlZKw=="/>
</p:tagLst>
</file>

<file path=ppt/tags/tag51.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2.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2007</TotalTime>
  <Words>1065</Words>
  <Application>Microsoft Office PowerPoint</Application>
  <PresentationFormat>On-screen Show (4:3)</PresentationFormat>
  <Paragraphs>113</Paragraphs>
  <Slides>13</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WCG-PPT Master-121022-amc</vt:lpstr>
      <vt:lpstr>Office Theme</vt:lpstr>
      <vt:lpstr>think-cell Slide</vt:lpstr>
      <vt:lpstr>DEPARTMENT OF HUMAN SETTLEMENTS SCOPA Presentation</vt:lpstr>
      <vt:lpstr>Slide 2</vt:lpstr>
      <vt:lpstr>SCOPA Resolution</vt:lpstr>
      <vt:lpstr>List of the Municipalities visited</vt:lpstr>
      <vt:lpstr>Mechanisms in place to monitor HSDG funding to municipalities </vt:lpstr>
      <vt:lpstr>Slide 6</vt:lpstr>
      <vt:lpstr>Oudtshoorn Municipality (3 -4 Oct 2019)</vt:lpstr>
      <vt:lpstr>Slide 8</vt:lpstr>
      <vt:lpstr>Other nine (9) municipalities visited</vt:lpstr>
      <vt:lpstr>The following findings, interventions and current status applicable on this 9 municipalities visited were of a similar nature  </vt:lpstr>
      <vt:lpstr>Conclusion</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Sylvanus du Plessis</dc:creator>
  <cp:keywords>POTX</cp:keywords>
  <cp:lastModifiedBy>USER</cp:lastModifiedBy>
  <cp:revision>167</cp:revision>
  <cp:lastPrinted>2021-06-15T09:52:02Z</cp:lastPrinted>
  <dcterms:created xsi:type="dcterms:W3CDTF">2017-07-31T06:28:37Z</dcterms:created>
  <dcterms:modified xsi:type="dcterms:W3CDTF">2021-06-21T07:50:46Z</dcterms:modified>
  <cp:category>CI</cp:category>
</cp:coreProperties>
</file>