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31.xml" ContentType="application/vnd.openxmlformats-officedocument.presentationml.slideLayout+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79.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32.xml" ContentType="application/vnd.openxmlformats-officedocument.presentationml.slideLayout+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ags/tag20.xml" ContentType="application/vnd.openxmlformats-officedocument.presentationml.tags+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Masters/slideMaster6.xml" ContentType="application/vnd.openxmlformats-officedocument.presentationml.slideMaster+xml"/>
  <Override PartName="/ppt/tags/tag32.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39.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59" r:id="rId2"/>
    <p:sldMasterId id="2147483654" r:id="rId3"/>
    <p:sldMasterId id="2147483676" r:id="rId4"/>
    <p:sldMasterId id="2147483706" r:id="rId5"/>
    <p:sldMasterId id="2147483711" r:id="rId6"/>
  </p:sldMasterIdLst>
  <p:notesMasterIdLst>
    <p:notesMasterId r:id="rId20"/>
  </p:notesMasterIdLst>
  <p:handoutMasterIdLst>
    <p:handoutMasterId r:id="rId21"/>
  </p:handoutMasterIdLst>
  <p:sldIdLst>
    <p:sldId id="740" r:id="rId7"/>
    <p:sldId id="741" r:id="rId8"/>
    <p:sldId id="612" r:id="rId9"/>
    <p:sldId id="749" r:id="rId10"/>
    <p:sldId id="742" r:id="rId11"/>
    <p:sldId id="750" r:id="rId12"/>
    <p:sldId id="743" r:id="rId13"/>
    <p:sldId id="751" r:id="rId14"/>
    <p:sldId id="678" r:id="rId15"/>
    <p:sldId id="754" r:id="rId16"/>
    <p:sldId id="752" r:id="rId17"/>
    <p:sldId id="753" r:id="rId18"/>
    <p:sldId id="372"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a Milner" initials="VM" lastIdx="3" clrIdx="0">
    <p:extLst>
      <p:ext uri="{19B8F6BF-5375-455C-9EA6-DF929625EA0E}">
        <p15:presenceInfo xmlns:p15="http://schemas.microsoft.com/office/powerpoint/2012/main" xmlns="" userId="2198c12ac369fff9" providerId="Windows Live"/>
      </p:ext>
    </p:extLst>
  </p:cmAuthor>
  <p:cmAuthor id="2" name="Eda Barnard" initials="EB" lastIdx="3" clrIdx="1">
    <p:extLst>
      <p:ext uri="{19B8F6BF-5375-455C-9EA6-DF929625EA0E}">
        <p15:presenceInfo xmlns:p15="http://schemas.microsoft.com/office/powerpoint/2012/main" xmlns="" userId="S-1-5-21-3528385313-3887411669-492545649-10434" providerId="AD"/>
      </p:ext>
    </p:extLst>
  </p:cmAuthor>
  <p:cmAuthor id="3" name="Eda Barnard" initials="EB [2]" lastIdx="1" clrIdx="2">
    <p:extLst>
      <p:ext uri="{19B8F6BF-5375-455C-9EA6-DF929625EA0E}">
        <p15:presenceInfo xmlns:p15="http://schemas.microsoft.com/office/powerpoint/2012/main" xmlns="" userId="S::Eda.Barnard@westerncape.gov.za::e812005c-c5d0-4b9f-9a0c-4b45f3b35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7F749-059C-43D8-A447-B0F63F8E5C47}" v="3" dt="2021-06-11T03:59:21.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229" autoAdjust="0"/>
  </p:normalViewPr>
  <p:slideViewPr>
    <p:cSldViewPr snapToGrid="0" snapToObjects="1">
      <p:cViewPr varScale="1">
        <p:scale>
          <a:sx n="69" d="100"/>
          <a:sy n="69" d="100"/>
        </p:scale>
        <p:origin x="-1356" y="-96"/>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90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45658" cy="496331"/>
          </a:xfrm>
          <a:prstGeom prst="rect">
            <a:avLst/>
          </a:prstGeom>
        </p:spPr>
        <p:txBody>
          <a:bodyPr vert="horz" lIns="96526" tIns="48263" rIns="96526" bIns="48263" rtlCol="0"/>
          <a:lstStyle>
            <a:lvl1pPr algn="l">
              <a:defRPr sz="1300"/>
            </a:lvl1pPr>
          </a:lstStyle>
          <a:p>
            <a:endParaRPr lang="en-ZA" dirty="0"/>
          </a:p>
        </p:txBody>
      </p:sp>
      <p:sp>
        <p:nvSpPr>
          <p:cNvPr id="3" name="Date Placeholder 2"/>
          <p:cNvSpPr>
            <a:spLocks noGrp="1"/>
          </p:cNvSpPr>
          <p:nvPr>
            <p:ph type="dt" sz="quarter" idx="1"/>
          </p:nvPr>
        </p:nvSpPr>
        <p:spPr>
          <a:xfrm>
            <a:off x="3850451" y="8"/>
            <a:ext cx="2945658" cy="496331"/>
          </a:xfrm>
          <a:prstGeom prst="rect">
            <a:avLst/>
          </a:prstGeom>
        </p:spPr>
        <p:txBody>
          <a:bodyPr vert="horz" lIns="96526" tIns="48263" rIns="96526" bIns="48263" rtlCol="0"/>
          <a:lstStyle>
            <a:lvl1pPr algn="r">
              <a:defRPr sz="1300"/>
            </a:lvl1pPr>
          </a:lstStyle>
          <a:p>
            <a:fld id="{EB63F7BB-3048-4A1A-AE61-5A41C76E2951}" type="datetimeFigureOut">
              <a:rPr lang="en-ZA" smtClean="0"/>
              <a:pPr/>
              <a:t>2021/06/15</a:t>
            </a:fld>
            <a:endParaRPr lang="en-ZA" dirty="0"/>
          </a:p>
        </p:txBody>
      </p:sp>
      <p:sp>
        <p:nvSpPr>
          <p:cNvPr id="4" name="Footer Placeholder 3"/>
          <p:cNvSpPr>
            <a:spLocks noGrp="1"/>
          </p:cNvSpPr>
          <p:nvPr>
            <p:ph type="ftr" sz="quarter" idx="2"/>
          </p:nvPr>
        </p:nvSpPr>
        <p:spPr>
          <a:xfrm>
            <a:off x="7" y="9428586"/>
            <a:ext cx="2945658" cy="496331"/>
          </a:xfrm>
          <a:prstGeom prst="rect">
            <a:avLst/>
          </a:prstGeom>
        </p:spPr>
        <p:txBody>
          <a:bodyPr vert="horz" lIns="96526" tIns="48263" rIns="96526" bIns="48263" rtlCol="0" anchor="b"/>
          <a:lstStyle>
            <a:lvl1pPr algn="l">
              <a:defRPr sz="1300"/>
            </a:lvl1pPr>
          </a:lstStyle>
          <a:p>
            <a:r>
              <a:rPr lang="en-ZA" dirty="0"/>
              <a:t>1</a:t>
            </a:r>
          </a:p>
        </p:txBody>
      </p:sp>
      <p:sp>
        <p:nvSpPr>
          <p:cNvPr id="5" name="Slide Number Placeholder 4"/>
          <p:cNvSpPr>
            <a:spLocks noGrp="1"/>
          </p:cNvSpPr>
          <p:nvPr>
            <p:ph type="sldNum" sz="quarter" idx="3"/>
          </p:nvPr>
        </p:nvSpPr>
        <p:spPr>
          <a:xfrm>
            <a:off x="3850451" y="9428586"/>
            <a:ext cx="2945658" cy="496331"/>
          </a:xfrm>
          <a:prstGeom prst="rect">
            <a:avLst/>
          </a:prstGeom>
        </p:spPr>
        <p:txBody>
          <a:bodyPr vert="horz" lIns="96526" tIns="48263" rIns="96526" bIns="48263" rtlCol="0" anchor="b"/>
          <a:lstStyle>
            <a:lvl1pPr algn="r">
              <a:defRPr sz="1300"/>
            </a:lvl1pPr>
          </a:lstStyle>
          <a:p>
            <a:fld id="{CE465E22-92CF-40B2-8568-196D2741A893}" type="slidenum">
              <a:rPr lang="en-ZA" smtClean="0"/>
              <a:pPr/>
              <a:t>‹#›</a:t>
            </a:fld>
            <a:endParaRPr lang="en-ZA" dirty="0"/>
          </a:p>
        </p:txBody>
      </p:sp>
    </p:spTree>
    <p:extLst>
      <p:ext uri="{BB962C8B-B14F-4D97-AF65-F5344CB8AC3E}">
        <p14:creationId xmlns:p14="http://schemas.microsoft.com/office/powerpoint/2010/main" xmlns="" val="2943981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45658" cy="496331"/>
          </a:xfrm>
          <a:prstGeom prst="rect">
            <a:avLst/>
          </a:prstGeom>
        </p:spPr>
        <p:txBody>
          <a:bodyPr vert="horz" lIns="96526" tIns="48263" rIns="96526" bIns="48263" rtlCol="0"/>
          <a:lstStyle>
            <a:lvl1pPr algn="l">
              <a:defRPr sz="1300"/>
            </a:lvl1pPr>
          </a:lstStyle>
          <a:p>
            <a:endParaRPr lang="en-ZA" dirty="0"/>
          </a:p>
        </p:txBody>
      </p:sp>
      <p:sp>
        <p:nvSpPr>
          <p:cNvPr id="3" name="Date Placeholder 2"/>
          <p:cNvSpPr>
            <a:spLocks noGrp="1"/>
          </p:cNvSpPr>
          <p:nvPr>
            <p:ph type="dt" idx="1"/>
          </p:nvPr>
        </p:nvSpPr>
        <p:spPr>
          <a:xfrm>
            <a:off x="3850451" y="8"/>
            <a:ext cx="2945658" cy="496331"/>
          </a:xfrm>
          <a:prstGeom prst="rect">
            <a:avLst/>
          </a:prstGeom>
        </p:spPr>
        <p:txBody>
          <a:bodyPr vert="horz" lIns="96526" tIns="48263" rIns="96526" bIns="48263" rtlCol="0"/>
          <a:lstStyle>
            <a:lvl1pPr algn="r">
              <a:defRPr sz="1300"/>
            </a:lvl1pPr>
          </a:lstStyle>
          <a:p>
            <a:fld id="{CFAAFD1C-C46C-4A0D-86EA-0794194841EB}" type="datetimeFigureOut">
              <a:rPr lang="en-ZA" smtClean="0"/>
              <a:pPr/>
              <a:t>2021/06/15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26" tIns="48263" rIns="96526" bIns="48263" rtlCol="0" anchor="ctr"/>
          <a:lstStyle/>
          <a:p>
            <a:endParaRPr lang="en-ZA" dirty="0"/>
          </a:p>
        </p:txBody>
      </p:sp>
      <p:sp>
        <p:nvSpPr>
          <p:cNvPr id="5" name="Notes Placeholder 4"/>
          <p:cNvSpPr>
            <a:spLocks noGrp="1"/>
          </p:cNvSpPr>
          <p:nvPr>
            <p:ph type="body" sz="quarter" idx="3"/>
          </p:nvPr>
        </p:nvSpPr>
        <p:spPr>
          <a:xfrm>
            <a:off x="679769" y="4715156"/>
            <a:ext cx="5438140" cy="4466988"/>
          </a:xfrm>
          <a:prstGeom prst="rect">
            <a:avLst/>
          </a:prstGeom>
        </p:spPr>
        <p:txBody>
          <a:bodyPr vert="horz" lIns="96526" tIns="48263" rIns="96526" bIns="48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9428586"/>
            <a:ext cx="2945658" cy="496331"/>
          </a:xfrm>
          <a:prstGeom prst="rect">
            <a:avLst/>
          </a:prstGeom>
        </p:spPr>
        <p:txBody>
          <a:bodyPr vert="horz" lIns="96526" tIns="48263" rIns="96526" bIns="48263" rtlCol="0" anchor="b"/>
          <a:lstStyle>
            <a:lvl1pPr algn="l">
              <a:defRPr sz="1300"/>
            </a:lvl1pPr>
          </a:lstStyle>
          <a:p>
            <a:r>
              <a:rPr lang="en-ZA" dirty="0"/>
              <a:t>1</a:t>
            </a:r>
          </a:p>
        </p:txBody>
      </p:sp>
      <p:sp>
        <p:nvSpPr>
          <p:cNvPr id="7" name="Slide Number Placeholder 6"/>
          <p:cNvSpPr>
            <a:spLocks noGrp="1"/>
          </p:cNvSpPr>
          <p:nvPr>
            <p:ph type="sldNum" sz="quarter" idx="5"/>
          </p:nvPr>
        </p:nvSpPr>
        <p:spPr>
          <a:xfrm>
            <a:off x="3850451" y="9428586"/>
            <a:ext cx="2945658" cy="496331"/>
          </a:xfrm>
          <a:prstGeom prst="rect">
            <a:avLst/>
          </a:prstGeom>
        </p:spPr>
        <p:txBody>
          <a:bodyPr vert="horz" lIns="96526" tIns="48263" rIns="96526" bIns="48263" rtlCol="0" anchor="b"/>
          <a:lstStyle>
            <a:lvl1pPr algn="r">
              <a:defRPr sz="1300"/>
            </a:lvl1pPr>
          </a:lstStyle>
          <a:p>
            <a:fld id="{379C0757-6E0B-410C-BE8F-D3A18711E9AC}" type="slidenum">
              <a:rPr lang="en-ZA" smtClean="0"/>
              <a:pPr/>
              <a:t>‹#›</a:t>
            </a:fld>
            <a:endParaRPr lang="en-ZA" dirty="0"/>
          </a:p>
        </p:txBody>
      </p:sp>
    </p:spTree>
    <p:extLst>
      <p:ext uri="{BB962C8B-B14F-4D97-AF65-F5344CB8AC3E}">
        <p14:creationId xmlns:p14="http://schemas.microsoft.com/office/powerpoint/2010/main" xmlns="" val="14638998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6921FC-2723-4DBA-B6AF-55A501F4E6E4}" type="slidenum">
              <a:rPr lang="en-ZA" smtClean="0"/>
              <a:pPr/>
              <a:t>1</a:t>
            </a:fld>
            <a:endParaRPr lang="en-ZA" dirty="0"/>
          </a:p>
        </p:txBody>
      </p:sp>
    </p:spTree>
    <p:extLst>
      <p:ext uri="{BB962C8B-B14F-4D97-AF65-F5344CB8AC3E}">
        <p14:creationId xmlns:p14="http://schemas.microsoft.com/office/powerpoint/2010/main" xmlns="" val="310077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r>
              <a:rPr lang="en-ZA"/>
              <a:t>1</a:t>
            </a:r>
            <a:endParaRPr lang="en-ZA" dirty="0"/>
          </a:p>
        </p:txBody>
      </p:sp>
      <p:sp>
        <p:nvSpPr>
          <p:cNvPr id="5" name="Slide Number Placeholder 4"/>
          <p:cNvSpPr>
            <a:spLocks noGrp="1"/>
          </p:cNvSpPr>
          <p:nvPr>
            <p:ph type="sldNum" sz="quarter" idx="5"/>
          </p:nvPr>
        </p:nvSpPr>
        <p:spPr/>
        <p:txBody>
          <a:bodyPr/>
          <a:lstStyle/>
          <a:p>
            <a:fld id="{379C0757-6E0B-410C-BE8F-D3A18711E9AC}" type="slidenum">
              <a:rPr lang="en-ZA" smtClean="0"/>
              <a:pPr/>
              <a:t>8</a:t>
            </a:fld>
            <a:endParaRPr lang="en-ZA" dirty="0"/>
          </a:p>
        </p:txBody>
      </p:sp>
    </p:spTree>
    <p:extLst>
      <p:ext uri="{BB962C8B-B14F-4D97-AF65-F5344CB8AC3E}">
        <p14:creationId xmlns:p14="http://schemas.microsoft.com/office/powerpoint/2010/main" xmlns="" val="385886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r>
              <a:rPr lang="en-ZA"/>
              <a:t>1</a:t>
            </a:r>
            <a:endParaRPr lang="en-ZA" dirty="0"/>
          </a:p>
        </p:txBody>
      </p:sp>
      <p:sp>
        <p:nvSpPr>
          <p:cNvPr id="5" name="Slide Number Placeholder 4"/>
          <p:cNvSpPr>
            <a:spLocks noGrp="1"/>
          </p:cNvSpPr>
          <p:nvPr>
            <p:ph type="sldNum" sz="quarter" idx="5"/>
          </p:nvPr>
        </p:nvSpPr>
        <p:spPr/>
        <p:txBody>
          <a:bodyPr/>
          <a:lstStyle/>
          <a:p>
            <a:fld id="{379C0757-6E0B-410C-BE8F-D3A18711E9AC}" type="slidenum">
              <a:rPr lang="en-ZA" smtClean="0"/>
              <a:pPr/>
              <a:t>11</a:t>
            </a:fld>
            <a:endParaRPr lang="en-ZA" dirty="0"/>
          </a:p>
        </p:txBody>
      </p:sp>
    </p:spTree>
    <p:extLst>
      <p:ext uri="{BB962C8B-B14F-4D97-AF65-F5344CB8AC3E}">
        <p14:creationId xmlns:p14="http://schemas.microsoft.com/office/powerpoint/2010/main" xmlns="" val="281094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r>
              <a:rPr lang="en-ZA"/>
              <a:t>1</a:t>
            </a:r>
            <a:endParaRPr lang="en-ZA" dirty="0"/>
          </a:p>
        </p:txBody>
      </p:sp>
      <p:sp>
        <p:nvSpPr>
          <p:cNvPr id="5" name="Slide Number Placeholder 4"/>
          <p:cNvSpPr>
            <a:spLocks noGrp="1"/>
          </p:cNvSpPr>
          <p:nvPr>
            <p:ph type="sldNum" sz="quarter" idx="5"/>
          </p:nvPr>
        </p:nvSpPr>
        <p:spPr/>
        <p:txBody>
          <a:bodyPr/>
          <a:lstStyle/>
          <a:p>
            <a:fld id="{379C0757-6E0B-410C-BE8F-D3A18711E9AC}" type="slidenum">
              <a:rPr lang="en-ZA" smtClean="0"/>
              <a:pPr/>
              <a:t>12</a:t>
            </a:fld>
            <a:endParaRPr lang="en-ZA" dirty="0"/>
          </a:p>
        </p:txBody>
      </p:sp>
    </p:spTree>
    <p:extLst>
      <p:ext uri="{BB962C8B-B14F-4D97-AF65-F5344CB8AC3E}">
        <p14:creationId xmlns:p14="http://schemas.microsoft.com/office/powerpoint/2010/main" xmlns="" val="20958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tags" Target="../tags/tag2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tags" Target="../tags/tag3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ags" Target="../tags/tag3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ags" Target="../tags/tag3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4.xml"/><Relationship Id="rId1" Type="http://schemas.openxmlformats.org/officeDocument/2006/relationships/tags" Target="../tags/tag5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6.xml"/><Relationship Id="rId1" Type="http://schemas.openxmlformats.org/officeDocument/2006/relationships/tags" Target="../tags/tag5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8.xml"/><Relationship Id="rId1" Type="http://schemas.openxmlformats.org/officeDocument/2006/relationships/tags" Target="../tags/tag57.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tags" Target="../tags/tag59.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tags" Target="../tags/tag6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tags" Target="../tags/tag6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8.xml"/><Relationship Id="rId1" Type="http://schemas.openxmlformats.org/officeDocument/2006/relationships/tags" Target="../tags/tag6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tags" Target="../tags/tag69.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2.xml"/><Relationship Id="rId1" Type="http://schemas.openxmlformats.org/officeDocument/2006/relationships/tags" Target="../tags/tag7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4.xml"/><Relationship Id="rId1" Type="http://schemas.openxmlformats.org/officeDocument/2006/relationships/tags" Target="../tags/tag7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tags" Target="../tags/tag7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8.xml"/><Relationship Id="rId1" Type="http://schemas.openxmlformats.org/officeDocument/2006/relationships/tags" Target="../tags/tag77.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tags" Target="../tags/tag7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2.xml"/><Relationship Id="rId1" Type="http://schemas.openxmlformats.org/officeDocument/2006/relationships/tags" Target="../tags/tag8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tags" Target="../tags/tag8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tags" Target="../tags/tag8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tags" Target="../tags/tag87.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tags" Target="../tags/tag89.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tags" Target="../tags/tag9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3476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410479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2218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6730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97151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6604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0901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995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881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76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706290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8814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8772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4512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2277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01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771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53639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91177" y="1923155"/>
            <a:ext cx="2410848" cy="67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431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541003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329482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417520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7400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05994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90905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2019 City of Cape Town SIME Engagement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6472-9AE4-3245-82DE-8B3BE010BA63}" type="slidenum">
              <a:rPr kumimoji="0" lang="en-US"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1629039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513" y="382908"/>
            <a:ext cx="3656932" cy="1566836"/>
          </a:xfrm>
          <a:prstGeom prst="rect">
            <a:avLst/>
          </a:prstGeom>
        </p:spPr>
      </p:pic>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Tree>
    <p:extLst>
      <p:ext uri="{BB962C8B-B14F-4D97-AF65-F5344CB8AC3E}">
        <p14:creationId xmlns:p14="http://schemas.microsoft.com/office/powerpoint/2010/main" xmlns="" val="78237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57747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54452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Tree>
    <p:extLst>
      <p:ext uri="{BB962C8B-B14F-4D97-AF65-F5344CB8AC3E}">
        <p14:creationId xmlns:p14="http://schemas.microsoft.com/office/powerpoint/2010/main" xmlns="" val="3125746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45968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3031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Tree>
    <p:extLst>
      <p:ext uri="{BB962C8B-B14F-4D97-AF65-F5344CB8AC3E}">
        <p14:creationId xmlns:p14="http://schemas.microsoft.com/office/powerpoint/2010/main" xmlns="" val="3431173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2781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63547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2762035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00912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96914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98896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Tree>
    <p:extLst>
      <p:ext uri="{BB962C8B-B14F-4D97-AF65-F5344CB8AC3E}">
        <p14:creationId xmlns:p14="http://schemas.microsoft.com/office/powerpoint/2010/main" xmlns="" val="464221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18052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221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15 June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2" name="Picture 3" descr="C:\Users\Conny\Desktop\WCG\WCG - Logo\PNG\Logos blue\Evironmental Affairs and Development Planning\WCG - Logo - Environmental Affairs and Development Planning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4945" y="399866"/>
            <a:ext cx="5588538" cy="1578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86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58128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18900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81027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36913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63869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718182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Tree>
    <p:extLst>
      <p:ext uri="{BB962C8B-B14F-4D97-AF65-F5344CB8AC3E}">
        <p14:creationId xmlns:p14="http://schemas.microsoft.com/office/powerpoint/2010/main" xmlns="" val="1772219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Tree>
    <p:extLst>
      <p:ext uri="{BB962C8B-B14F-4D97-AF65-F5344CB8AC3E}">
        <p14:creationId xmlns:p14="http://schemas.microsoft.com/office/powerpoint/2010/main" xmlns="" val="1285390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15" y="0"/>
            <a:ext cx="9142571" cy="6858000"/>
          </a:xfrm>
          <a:prstGeom prst="rect">
            <a:avLst/>
          </a:prstGeom>
        </p:spPr>
      </p:pic>
      <p:sp>
        <p:nvSpPr>
          <p:cNvPr id="2" name="Title 1"/>
          <p:cNvSpPr>
            <a:spLocks noGrp="1"/>
          </p:cNvSpPr>
          <p:nvPr>
            <p:ph type="ctrTitle" hasCustomPrompt="1"/>
          </p:nvPr>
        </p:nvSpPr>
        <p:spPr>
          <a:xfrm>
            <a:off x="295276" y="180976"/>
            <a:ext cx="8505825" cy="876300"/>
          </a:xfrm>
          <a:prstGeom prst="rect">
            <a:avLst/>
          </a:prstGeom>
        </p:spPr>
        <p:txBody>
          <a:bodyPr anchor="ctr">
            <a:normAutofit/>
          </a:bodyPr>
          <a:lstStyle>
            <a:lvl1pPr algn="l">
              <a:defRPr sz="21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6" y="1266827"/>
            <a:ext cx="8505825" cy="4524375"/>
          </a:xfrm>
          <a:prstGeom prst="rect">
            <a:avLst/>
          </a:prstGeom>
        </p:spPr>
        <p:txBody>
          <a:bodyPr>
            <a:normAutofit/>
          </a:bodyPr>
          <a:lstStyle>
            <a:lvl1pPr marL="0" indent="0" algn="l">
              <a:buNone/>
              <a:defRPr sz="1350">
                <a:solidFill>
                  <a:schemeClr val="tx1"/>
                </a:solidFill>
                <a:latin typeface="Century Gothic" pitchFamily="34" charset="0"/>
              </a:defRPr>
            </a:lvl1pPr>
            <a:lvl2pPr marL="135731" indent="-135731" algn="l">
              <a:buFont typeface="Arial" pitchFamily="34" charset="0"/>
              <a:buChar char="•"/>
              <a:defRPr sz="1050">
                <a:solidFill>
                  <a:schemeClr val="tx1"/>
                </a:solidFill>
                <a:latin typeface="Century Gothic" pitchFamily="34" charset="0"/>
              </a:defRPr>
            </a:lvl2pPr>
            <a:lvl3pPr marL="685800" indent="0" algn="l">
              <a:buNone/>
              <a:defRPr>
                <a:solidFill>
                  <a:schemeClr val="tx1">
                    <a:tint val="75000"/>
                  </a:schemeClr>
                </a:solidFill>
              </a:defRPr>
            </a:lvl3pPr>
            <a:lvl4pPr marL="1028700" indent="0" algn="l">
              <a:buNone/>
              <a:defRPr>
                <a:solidFill>
                  <a:schemeClr val="tx1">
                    <a:tint val="75000"/>
                  </a:schemeClr>
                </a:solidFill>
              </a:defRPr>
            </a:lvl4pPr>
            <a:lvl5pPr marL="1371600" indent="0" algn="l">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9703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251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2788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81920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44483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heme" Target="../theme/theme4.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oleObject" Target="../embeddings/oleObject1.bin"/><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ags" Target="../tags/tag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tags" Target="../tags/tag5.xml"/><Relationship Id="rId37" Type="http://schemas.openxmlformats.org/officeDocument/2006/relationships/image" Target="../media/image8.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tags" Target="../tags/tag1.xml"/><Relationship Id="rId36" Type="http://schemas.openxmlformats.org/officeDocument/2006/relationships/image" Target="../media/image7.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vmlDrawing" Target="../drawings/vmlDrawing1.vml"/><Relationship Id="rId30" Type="http://schemas.openxmlformats.org/officeDocument/2006/relationships/tags" Target="../tags/tag3.xml"/><Relationship Id="rId35"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6.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oleObject" Target="../embeddings/oleObject2.bin"/><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ags" Target="../tags/tag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ags" Target="../tags/tag5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ags" Target="../tags/tag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ags" Target="../tags/tag5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vmlDrawing" Target="../drawings/vmlDrawing2.vml"/><Relationship Id="rId30" Type="http://schemas.openxmlformats.org/officeDocument/2006/relationships/tags" Target="../tags/tag50.xml"/><Relationship Id="rId35"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New section heading</a:t>
            </a:r>
            <a:br>
              <a:rPr lang="en-US" dirty="0"/>
            </a:b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61728322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3"/>
          <a:stretch>
            <a:fillRect/>
          </a:stretch>
        </p:blipFill>
        <p:spPr>
          <a:xfrm>
            <a:off x="0" y="0"/>
            <a:ext cx="9144000" cy="6858000"/>
          </a:xfrm>
          <a:prstGeom prst="rect">
            <a:avLst/>
          </a:prstGeom>
        </p:spPr>
      </p:pic>
      <p:sp>
        <p:nvSpPr>
          <p:cNvPr id="3" name="Title 1"/>
          <p:cNvSpPr txBox="1">
            <a:spLocks/>
          </p:cNvSpPr>
          <p:nvPr userDrawn="1"/>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a:solidFill>
                  <a:schemeClr val="bg1"/>
                </a:solidFill>
                <a:latin typeface="Century Gothic"/>
                <a:cs typeface="Century Gothic"/>
              </a:rPr>
              <a:t>Thank you</a:t>
            </a:r>
          </a:p>
        </p:txBody>
      </p:sp>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038"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601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2"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13256303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2059"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US"/>
              <a:t>Garden Route District DCF Tech TIME engagement</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325" y="6309320"/>
            <a:ext cx="1040246"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Tree>
    <p:extLst>
      <p:ext uri="{BB962C8B-B14F-4D97-AF65-F5344CB8AC3E}">
        <p14:creationId xmlns:p14="http://schemas.microsoft.com/office/powerpoint/2010/main" xmlns="" val="284004490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p:hf hd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5"/>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5846" y="2231595"/>
            <a:ext cx="8792307" cy="3379355"/>
          </a:xfrm>
          <a:prstGeom prst="rect">
            <a:avLst/>
          </a:prstGeom>
        </p:spPr>
        <p:txBody>
          <a:bodyPr wrap="none" anchor="t">
            <a:normAutofit fontScale="90000"/>
          </a:bodyPr>
          <a:lstStyle/>
          <a:p>
            <a:pPr>
              <a:spcAft>
                <a:spcPts val="2400"/>
              </a:spcAft>
            </a:pPr>
            <a:r>
              <a:rPr lang="en-US" sz="3100" b="1" dirty="0">
                <a:solidFill>
                  <a:schemeClr val="bg1"/>
                </a:solidFill>
                <a:latin typeface="Century Gothic" panose="020B0502020202020204" pitchFamily="34" charset="0"/>
                <a:cs typeface="Century Gothic"/>
              </a:rPr>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A New Approach to Infrastructure Development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and Financing</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SIDAFF Project</a:t>
            </a:r>
            <a:br>
              <a:rPr lang="en-US" sz="3100" b="1" dirty="0">
                <a:solidFill>
                  <a:schemeClr val="bg1"/>
                </a:solidFill>
                <a:latin typeface="Century Gothic" panose="020B0502020202020204" pitchFamily="34" charset="0"/>
                <a:cs typeface="Century Gothic"/>
              </a:rPr>
            </a:br>
            <a:r>
              <a:rPr lang="en-US" sz="3100" b="1" dirty="0">
                <a:solidFill>
                  <a:schemeClr val="bg1"/>
                </a:solidFill>
                <a:latin typeface="Century Gothic" panose="020B0502020202020204" pitchFamily="34" charset="0"/>
                <a:cs typeface="Century Gothic"/>
              </a:rPr>
              <a:t/>
            </a:r>
            <a:br>
              <a:rPr lang="en-US" sz="3100" b="1" dirty="0">
                <a:solidFill>
                  <a:schemeClr val="bg1"/>
                </a:solidFill>
                <a:latin typeface="Century Gothic" panose="020B0502020202020204" pitchFamily="34" charset="0"/>
                <a:cs typeface="Century Gothic"/>
              </a:rPr>
            </a:br>
            <a:r>
              <a:rPr lang="en-US" sz="3100" dirty="0">
                <a:solidFill>
                  <a:schemeClr val="bg1"/>
                </a:solidFill>
                <a:latin typeface="Century Gothic" panose="020B0502020202020204" pitchFamily="34" charset="0"/>
                <a:cs typeface="Century Gothic"/>
              </a:rPr>
              <a:t/>
            </a:r>
            <a:br>
              <a:rPr lang="en-US" sz="3100" dirty="0">
                <a:solidFill>
                  <a:schemeClr val="bg1"/>
                </a:solidFill>
                <a:latin typeface="Century Gothic" panose="020B0502020202020204" pitchFamily="34" charset="0"/>
                <a:cs typeface="Century Gothic"/>
              </a:rPr>
            </a:br>
            <a:r>
              <a:rPr lang="en-US" sz="1800" b="1" dirty="0">
                <a:solidFill>
                  <a:schemeClr val="bg1"/>
                </a:solidFill>
                <a:latin typeface="Century Gothic" panose="020B0502020202020204" pitchFamily="34" charset="0"/>
                <a:cs typeface="Century Gothic"/>
              </a:rPr>
              <a:t/>
            </a:r>
            <a:br>
              <a:rPr lang="en-US" sz="1800" b="1" dirty="0">
                <a:solidFill>
                  <a:schemeClr val="bg1"/>
                </a:solidFill>
                <a:latin typeface="Century Gothic" panose="020B0502020202020204" pitchFamily="34" charset="0"/>
                <a:cs typeface="Century Gothic"/>
              </a:rPr>
            </a:br>
            <a:r>
              <a:rPr lang="en-US" sz="1800" b="1" dirty="0">
                <a:solidFill>
                  <a:schemeClr val="bg1"/>
                </a:solidFill>
                <a:latin typeface="Century Gothic" panose="020B0502020202020204" pitchFamily="34" charset="0"/>
                <a:cs typeface="Century Gothic"/>
              </a:rPr>
              <a:t>Graham Paulse</a:t>
            </a:r>
            <a:br>
              <a:rPr lang="en-US" sz="1800" b="1" dirty="0">
                <a:solidFill>
                  <a:schemeClr val="bg1"/>
                </a:solidFill>
                <a:latin typeface="Century Gothic" panose="020B0502020202020204" pitchFamily="34" charset="0"/>
                <a:cs typeface="Century Gothic"/>
              </a:rPr>
            </a:br>
            <a:r>
              <a:rPr lang="en-US" sz="1800" b="1" dirty="0">
                <a:solidFill>
                  <a:schemeClr val="bg1"/>
                </a:solidFill>
                <a:latin typeface="Century Gothic" panose="020B0502020202020204" pitchFamily="34" charset="0"/>
                <a:cs typeface="Century Gothic"/>
              </a:rPr>
              <a:t>Head of Department: Local Government</a:t>
            </a:r>
            <a:br>
              <a:rPr lang="en-US" sz="1800" b="1" dirty="0">
                <a:solidFill>
                  <a:schemeClr val="bg1"/>
                </a:solidFill>
                <a:latin typeface="Century Gothic" panose="020B0502020202020204" pitchFamily="34" charset="0"/>
                <a:cs typeface="Century Gothic"/>
              </a:rPr>
            </a:br>
            <a:r>
              <a:rPr lang="en-US" sz="1800" b="1" dirty="0">
                <a:solidFill>
                  <a:schemeClr val="bg1"/>
                </a:solidFill>
                <a:latin typeface="Century Gothic" panose="020B0502020202020204" pitchFamily="34" charset="0"/>
                <a:cs typeface="Century Gothic"/>
              </a:rPr>
              <a:t>15 June 2021</a:t>
            </a:r>
            <a:r>
              <a:rPr lang="en-US" sz="2000" b="1" dirty="0">
                <a:solidFill>
                  <a:schemeClr val="bg1"/>
                </a:solidFill>
                <a:latin typeface="Century Gothic" panose="020B0502020202020204" pitchFamily="34" charset="0"/>
                <a:cs typeface="Century Gothic"/>
              </a:rPr>
              <a:t/>
            </a:r>
            <a:br>
              <a:rPr lang="en-US" sz="2000" b="1" dirty="0">
                <a:solidFill>
                  <a:schemeClr val="bg1"/>
                </a:solidFill>
                <a:latin typeface="Century Gothic" panose="020B0502020202020204" pitchFamily="34" charset="0"/>
                <a:cs typeface="Century Gothic"/>
              </a:rPr>
            </a:br>
            <a:r>
              <a:rPr lang="en-US" sz="1800" dirty="0">
                <a:solidFill>
                  <a:schemeClr val="bg1"/>
                </a:solidFill>
                <a:latin typeface="Century Gothic"/>
                <a:cs typeface="Century Gothic"/>
              </a:rPr>
              <a:t>	</a:t>
            </a:r>
          </a:p>
        </p:txBody>
      </p:sp>
    </p:spTree>
    <p:extLst>
      <p:ext uri="{BB962C8B-B14F-4D97-AF65-F5344CB8AC3E}">
        <p14:creationId xmlns:p14="http://schemas.microsoft.com/office/powerpoint/2010/main" xmlns="" val="337008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01E4E-B619-45A5-AF41-D592259BFD2E}"/>
              </a:ext>
            </a:extLst>
          </p:cNvPr>
          <p:cNvSpPr>
            <a:spLocks noGrp="1"/>
          </p:cNvSpPr>
          <p:nvPr>
            <p:ph type="title"/>
          </p:nvPr>
        </p:nvSpPr>
        <p:spPr/>
        <p:txBody>
          <a:bodyPr/>
          <a:lstStyle/>
          <a:p>
            <a:r>
              <a:rPr lang="en-US" sz="2800" dirty="0">
                <a:solidFill>
                  <a:srgbClr val="003399"/>
                </a:solidFill>
              </a:rPr>
              <a:t>Project Summary: Qualifying Projects</a:t>
            </a:r>
            <a:endParaRPr lang="en-US" sz="2800" dirty="0"/>
          </a:p>
        </p:txBody>
      </p:sp>
      <p:sp>
        <p:nvSpPr>
          <p:cNvPr id="3" name="Slide Number Placeholder 2">
            <a:extLst>
              <a:ext uri="{FF2B5EF4-FFF2-40B4-BE49-F238E27FC236}">
                <a16:creationId xmlns="" xmlns:a16="http://schemas.microsoft.com/office/drawing/2014/main" id="{2CC03BA4-C254-4BF2-B4AC-976714FD66E9}"/>
              </a:ext>
            </a:extLst>
          </p:cNvPr>
          <p:cNvSpPr>
            <a:spLocks noGrp="1"/>
          </p:cNvSpPr>
          <p:nvPr>
            <p:ph type="sldNum" sz="quarter" idx="4"/>
          </p:nvPr>
        </p:nvSpPr>
        <p:spPr/>
        <p:txBody>
          <a:bodyPr/>
          <a:lstStyle/>
          <a:p>
            <a:fld id="{8406839F-D7A4-4E5D-B93D-768AD4D1DB36}" type="slidenum">
              <a:rPr lang="en-ZA" smtClean="0"/>
              <a:pPr/>
              <a:t>10</a:t>
            </a:fld>
            <a:endParaRPr lang="en-ZA" dirty="0"/>
          </a:p>
        </p:txBody>
      </p:sp>
      <p:sp>
        <p:nvSpPr>
          <p:cNvPr id="4" name="Footer Placeholder 3">
            <a:extLst>
              <a:ext uri="{FF2B5EF4-FFF2-40B4-BE49-F238E27FC236}">
                <a16:creationId xmlns="" xmlns:a16="http://schemas.microsoft.com/office/drawing/2014/main" id="{AB70C453-AF24-4348-B1D9-FD069A9E9D06}"/>
              </a:ext>
            </a:extLst>
          </p:cNvPr>
          <p:cNvSpPr>
            <a:spLocks noGrp="1"/>
          </p:cNvSpPr>
          <p:nvPr>
            <p:ph type="ftr" sz="quarter" idx="3"/>
          </p:nvPr>
        </p:nvSpPr>
        <p:spPr/>
        <p:txBody>
          <a:bodyPr/>
          <a:lstStyle/>
          <a:p>
            <a:r>
              <a:rPr lang="en-US"/>
              <a:t>Garden Route District DCF Tech TIME engagement</a:t>
            </a:r>
            <a:endParaRPr lang="en-GB" dirty="0"/>
          </a:p>
        </p:txBody>
      </p:sp>
      <p:sp>
        <p:nvSpPr>
          <p:cNvPr id="6" name="Oval 5">
            <a:extLst>
              <a:ext uri="{FF2B5EF4-FFF2-40B4-BE49-F238E27FC236}">
                <a16:creationId xmlns="" xmlns:a16="http://schemas.microsoft.com/office/drawing/2014/main" id="{D0D83CDF-F163-4EA7-81F9-A8F12DE7EBD2}"/>
              </a:ext>
            </a:extLst>
          </p:cNvPr>
          <p:cNvSpPr/>
          <p:nvPr/>
        </p:nvSpPr>
        <p:spPr>
          <a:xfrm>
            <a:off x="5224426" y="3038369"/>
            <a:ext cx="3659790" cy="186257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Total Combined Project Value: </a:t>
            </a:r>
          </a:p>
          <a:p>
            <a:pPr algn="ctr"/>
            <a:r>
              <a:rPr lang="en-US"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(projects which meets international  criteria):</a:t>
            </a:r>
          </a:p>
          <a:p>
            <a:pPr algn="ctr"/>
            <a:r>
              <a:rPr lang="en-US"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R1,299m</a:t>
            </a:r>
          </a:p>
        </p:txBody>
      </p:sp>
      <p:graphicFrame>
        <p:nvGraphicFramePr>
          <p:cNvPr id="11" name="Table 11">
            <a:extLst>
              <a:ext uri="{FF2B5EF4-FFF2-40B4-BE49-F238E27FC236}">
                <a16:creationId xmlns="" xmlns:a16="http://schemas.microsoft.com/office/drawing/2014/main" id="{B3F2CEDC-6552-41FE-B441-BA5A7FD9A84D}"/>
              </a:ext>
            </a:extLst>
          </p:cNvPr>
          <p:cNvGraphicFramePr>
            <a:graphicFrameLocks noGrp="1"/>
          </p:cNvGraphicFramePr>
          <p:nvPr>
            <p:extLst>
              <p:ext uri="{D42A27DB-BD31-4B8C-83A1-F6EECF244321}">
                <p14:modId xmlns:p14="http://schemas.microsoft.com/office/powerpoint/2010/main" xmlns="" val="2685429205"/>
              </p:ext>
            </p:extLst>
          </p:nvPr>
        </p:nvGraphicFramePr>
        <p:xfrm>
          <a:off x="694697" y="1327316"/>
          <a:ext cx="4138572" cy="1969953"/>
        </p:xfrm>
        <a:graphic>
          <a:graphicData uri="http://schemas.openxmlformats.org/drawingml/2006/table">
            <a:tbl>
              <a:tblPr firstRow="1" bandRow="1">
                <a:tableStyleId>{5C22544A-7EE6-4342-B048-85BDC9FD1C3A}</a:tableStyleId>
              </a:tblPr>
              <a:tblGrid>
                <a:gridCol w="2687053">
                  <a:extLst>
                    <a:ext uri="{9D8B030D-6E8A-4147-A177-3AD203B41FA5}">
                      <a16:colId xmlns="" xmlns:a16="http://schemas.microsoft.com/office/drawing/2014/main" val="1908349711"/>
                    </a:ext>
                  </a:extLst>
                </a:gridCol>
                <a:gridCol w="1451519">
                  <a:extLst>
                    <a:ext uri="{9D8B030D-6E8A-4147-A177-3AD203B41FA5}">
                      <a16:colId xmlns="" xmlns:a16="http://schemas.microsoft.com/office/drawing/2014/main" val="1834616310"/>
                    </a:ext>
                  </a:extLst>
                </a:gridCol>
              </a:tblGrid>
              <a:tr h="471756">
                <a:tc gridSpan="2">
                  <a:txBody>
                    <a:bodyPr/>
                    <a:lstStyle/>
                    <a:p>
                      <a:r>
                        <a:rPr lang="en-US" sz="1200" dirty="0">
                          <a:latin typeface="+mj-lt"/>
                        </a:rPr>
                        <a:t>Mossel Bay</a:t>
                      </a:r>
                    </a:p>
                  </a:txBody>
                  <a:tcPr/>
                </a:tc>
                <a:tc hMerge="1">
                  <a:txBody>
                    <a:bodyPr/>
                    <a:lstStyle/>
                    <a:p>
                      <a:endParaRPr lang="en-US" dirty="0"/>
                    </a:p>
                  </a:txBody>
                  <a:tcPr/>
                </a:tc>
                <a:extLst>
                  <a:ext uri="{0D108BD9-81ED-4DB2-BD59-A6C34878D82A}">
                    <a16:rowId xmlns="" xmlns:a16="http://schemas.microsoft.com/office/drawing/2014/main" val="963585810"/>
                  </a:ext>
                </a:extLst>
              </a:tr>
              <a:tr h="346999">
                <a:tc>
                  <a:txBody>
                    <a:bodyPr/>
                    <a:lstStyle/>
                    <a:p>
                      <a:pPr marL="457200" lvl="1" indent="-457200">
                        <a:buFont typeface="Arial" panose="020B0604020202020204" pitchFamily="34" charset="0"/>
                        <a:buNone/>
                      </a:pPr>
                      <a:r>
                        <a:rPr lang="pt-BR" sz="1200" dirty="0">
                          <a:solidFill>
                            <a:srgbClr val="000000"/>
                          </a:solidFill>
                          <a:latin typeface="+mj-lt"/>
                        </a:rPr>
                        <a:t>Wastewater Programme  </a:t>
                      </a:r>
                      <a:endParaRPr lang="en-US" sz="1200" dirty="0">
                        <a:latin typeface="+mj-lt"/>
                      </a:endParaRPr>
                    </a:p>
                  </a:txBody>
                  <a:tcPr/>
                </a:tc>
                <a:tc>
                  <a:txBody>
                    <a:bodyPr/>
                    <a:lstStyle/>
                    <a:p>
                      <a:r>
                        <a:rPr lang="pt-BR" sz="1200" dirty="0">
                          <a:solidFill>
                            <a:srgbClr val="000000"/>
                          </a:solidFill>
                          <a:latin typeface="+mj-lt"/>
                        </a:rPr>
                        <a:t> R 47m </a:t>
                      </a:r>
                      <a:endParaRPr lang="en-US" sz="1200" dirty="0">
                        <a:latin typeface="+mj-lt"/>
                      </a:endParaRPr>
                    </a:p>
                  </a:txBody>
                  <a:tcPr/>
                </a:tc>
                <a:extLst>
                  <a:ext uri="{0D108BD9-81ED-4DB2-BD59-A6C34878D82A}">
                    <a16:rowId xmlns="" xmlns:a16="http://schemas.microsoft.com/office/drawing/2014/main" val="3859570696"/>
                  </a:ext>
                </a:extLst>
              </a:tr>
              <a:tr h="346999">
                <a:tc>
                  <a:txBody>
                    <a:bodyPr/>
                    <a:lstStyle/>
                    <a:p>
                      <a:r>
                        <a:rPr lang="nl-NL" sz="1200" dirty="0">
                          <a:solidFill>
                            <a:srgbClr val="000000"/>
                          </a:solidFill>
                          <a:latin typeface="+mj-lt"/>
                        </a:rPr>
                        <a:t>Bulk Water Programme </a:t>
                      </a:r>
                      <a:endParaRPr lang="en-US" sz="1200" dirty="0">
                        <a:latin typeface="+mj-lt"/>
                      </a:endParaRPr>
                    </a:p>
                  </a:txBody>
                  <a:tcPr/>
                </a:tc>
                <a:tc>
                  <a:txBody>
                    <a:bodyPr/>
                    <a:lstStyle/>
                    <a:p>
                      <a:r>
                        <a:rPr lang="nl-NL" sz="1200" dirty="0">
                          <a:solidFill>
                            <a:srgbClr val="000000"/>
                          </a:solidFill>
                          <a:latin typeface="+mj-lt"/>
                        </a:rPr>
                        <a:t>R 36m </a:t>
                      </a:r>
                      <a:endParaRPr lang="en-US" sz="1200" dirty="0">
                        <a:latin typeface="+mj-lt"/>
                      </a:endParaRPr>
                    </a:p>
                  </a:txBody>
                  <a:tcPr/>
                </a:tc>
                <a:extLst>
                  <a:ext uri="{0D108BD9-81ED-4DB2-BD59-A6C34878D82A}">
                    <a16:rowId xmlns="" xmlns:a16="http://schemas.microsoft.com/office/drawing/2014/main" val="2118822925"/>
                  </a:ext>
                </a:extLst>
              </a:tr>
              <a:tr h="346999">
                <a:tc>
                  <a:txBody>
                    <a:bodyPr/>
                    <a:lstStyle/>
                    <a:p>
                      <a:r>
                        <a:rPr lang="en-US" sz="1200" dirty="0">
                          <a:solidFill>
                            <a:srgbClr val="000000"/>
                          </a:solidFill>
                          <a:latin typeface="+mj-lt"/>
                        </a:rPr>
                        <a:t>Renewable Energy Project </a:t>
                      </a:r>
                      <a:endParaRPr lang="en-US" sz="1200" dirty="0">
                        <a:latin typeface="+mj-lt"/>
                      </a:endParaRPr>
                    </a:p>
                  </a:txBody>
                  <a:tcPr/>
                </a:tc>
                <a:tc>
                  <a:txBody>
                    <a:bodyPr/>
                    <a:lstStyle/>
                    <a:p>
                      <a:r>
                        <a:rPr lang="en-US" sz="1200" dirty="0">
                          <a:solidFill>
                            <a:srgbClr val="000000"/>
                          </a:solidFill>
                          <a:latin typeface="+mj-lt"/>
                        </a:rPr>
                        <a:t>R 78m </a:t>
                      </a:r>
                      <a:endParaRPr lang="en-US" sz="1200" dirty="0">
                        <a:latin typeface="+mj-lt"/>
                      </a:endParaRPr>
                    </a:p>
                  </a:txBody>
                  <a:tcPr/>
                </a:tc>
                <a:extLst>
                  <a:ext uri="{0D108BD9-81ED-4DB2-BD59-A6C34878D82A}">
                    <a16:rowId xmlns="" xmlns:a16="http://schemas.microsoft.com/office/drawing/2014/main" val="2339638868"/>
                  </a:ext>
                </a:extLst>
              </a:tr>
              <a:tr h="427807">
                <a:tc>
                  <a:txBody>
                    <a:bodyPr/>
                    <a:lstStyle/>
                    <a:p>
                      <a:r>
                        <a:rPr lang="en-US" sz="1200" dirty="0">
                          <a:solidFill>
                            <a:srgbClr val="000000"/>
                          </a:solidFill>
                          <a:latin typeface="+mj-lt"/>
                        </a:rPr>
                        <a:t>Renewable Energy (&amp; storage) at informal settlements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R 19m</a:t>
                      </a:r>
                    </a:p>
                    <a:p>
                      <a:endParaRPr lang="en-US" sz="1200" dirty="0">
                        <a:latin typeface="+mj-lt"/>
                      </a:endParaRPr>
                    </a:p>
                  </a:txBody>
                  <a:tcPr/>
                </a:tc>
                <a:extLst>
                  <a:ext uri="{0D108BD9-81ED-4DB2-BD59-A6C34878D82A}">
                    <a16:rowId xmlns="" xmlns:a16="http://schemas.microsoft.com/office/drawing/2014/main" val="2573085521"/>
                  </a:ext>
                </a:extLst>
              </a:tr>
            </a:tbl>
          </a:graphicData>
        </a:graphic>
      </p:graphicFrame>
      <p:graphicFrame>
        <p:nvGraphicFramePr>
          <p:cNvPr id="13" name="Table 11">
            <a:extLst>
              <a:ext uri="{FF2B5EF4-FFF2-40B4-BE49-F238E27FC236}">
                <a16:creationId xmlns="" xmlns:a16="http://schemas.microsoft.com/office/drawing/2014/main" id="{15DA2D3D-3F91-4967-B983-1C535C7C732B}"/>
              </a:ext>
            </a:extLst>
          </p:cNvPr>
          <p:cNvGraphicFramePr>
            <a:graphicFrameLocks noGrp="1"/>
          </p:cNvGraphicFramePr>
          <p:nvPr>
            <p:extLst>
              <p:ext uri="{D42A27DB-BD31-4B8C-83A1-F6EECF244321}">
                <p14:modId xmlns:p14="http://schemas.microsoft.com/office/powerpoint/2010/main" xmlns="" val="1002619533"/>
              </p:ext>
            </p:extLst>
          </p:nvPr>
        </p:nvGraphicFramePr>
        <p:xfrm>
          <a:off x="5068569" y="1038993"/>
          <a:ext cx="4138572" cy="1940560"/>
        </p:xfrm>
        <a:graphic>
          <a:graphicData uri="http://schemas.openxmlformats.org/drawingml/2006/table">
            <a:tbl>
              <a:tblPr firstRow="1" bandRow="1">
                <a:tableStyleId>{5C22544A-7EE6-4342-B048-85BDC9FD1C3A}</a:tableStyleId>
              </a:tblPr>
              <a:tblGrid>
                <a:gridCol w="2687053">
                  <a:extLst>
                    <a:ext uri="{9D8B030D-6E8A-4147-A177-3AD203B41FA5}">
                      <a16:colId xmlns="" xmlns:a16="http://schemas.microsoft.com/office/drawing/2014/main" val="1908349711"/>
                    </a:ext>
                  </a:extLst>
                </a:gridCol>
                <a:gridCol w="1451519">
                  <a:extLst>
                    <a:ext uri="{9D8B030D-6E8A-4147-A177-3AD203B41FA5}">
                      <a16:colId xmlns="" xmlns:a16="http://schemas.microsoft.com/office/drawing/2014/main" val="1834616310"/>
                    </a:ext>
                  </a:extLst>
                </a:gridCol>
              </a:tblGrid>
              <a:tr h="370840">
                <a:tc gridSpan="2">
                  <a:txBody>
                    <a:bodyPr/>
                    <a:lstStyle/>
                    <a:p>
                      <a:r>
                        <a:rPr lang="en-US" sz="1200" dirty="0">
                          <a:latin typeface="+mj-lt"/>
                        </a:rPr>
                        <a:t>Overstrand</a:t>
                      </a:r>
                    </a:p>
                  </a:txBody>
                  <a:tcPr/>
                </a:tc>
                <a:tc hMerge="1">
                  <a:txBody>
                    <a:bodyPr/>
                    <a:lstStyle/>
                    <a:p>
                      <a:endParaRPr lang="en-US" dirty="0"/>
                    </a:p>
                  </a:txBody>
                  <a:tcPr/>
                </a:tc>
                <a:extLst>
                  <a:ext uri="{0D108BD9-81ED-4DB2-BD59-A6C34878D82A}">
                    <a16:rowId xmlns="" xmlns:a16="http://schemas.microsoft.com/office/drawing/2014/main" val="963585810"/>
                  </a:ext>
                </a:extLst>
              </a:tr>
              <a:tr h="370840">
                <a:tc>
                  <a:txBody>
                    <a:bodyPr/>
                    <a:lstStyle/>
                    <a:p>
                      <a:pPr marL="457200" lvl="1" indent="-457200">
                        <a:buFont typeface="Arial" panose="020B0604020202020204" pitchFamily="34" charset="0"/>
                        <a:buNone/>
                      </a:pPr>
                      <a:r>
                        <a:rPr lang="en-US" sz="1200" dirty="0">
                          <a:solidFill>
                            <a:srgbClr val="000000"/>
                          </a:solidFill>
                          <a:latin typeface="+mj-lt"/>
                        </a:rPr>
                        <a:t>Wastewater Programme </a:t>
                      </a:r>
                      <a:endParaRPr lang="en-US" sz="1200" dirty="0">
                        <a:latin typeface="+mj-lt"/>
                      </a:endParaRPr>
                    </a:p>
                  </a:txBody>
                  <a:tcPr/>
                </a:tc>
                <a:tc>
                  <a:txBody>
                    <a:bodyPr/>
                    <a:lstStyle/>
                    <a:p>
                      <a:r>
                        <a:rPr lang="en-US" sz="1200" dirty="0">
                          <a:solidFill>
                            <a:srgbClr val="000000"/>
                          </a:solidFill>
                          <a:latin typeface="+mj-lt"/>
                        </a:rPr>
                        <a:t>R 163m </a:t>
                      </a:r>
                      <a:endParaRPr lang="en-US" sz="1200" dirty="0">
                        <a:latin typeface="+mj-lt"/>
                      </a:endParaRPr>
                    </a:p>
                  </a:txBody>
                  <a:tcPr/>
                </a:tc>
                <a:extLst>
                  <a:ext uri="{0D108BD9-81ED-4DB2-BD59-A6C34878D82A}">
                    <a16:rowId xmlns="" xmlns:a16="http://schemas.microsoft.com/office/drawing/2014/main" val="3859570696"/>
                  </a:ext>
                </a:extLst>
              </a:tr>
              <a:tr h="370840">
                <a:tc>
                  <a:txBody>
                    <a:bodyPr/>
                    <a:lstStyle/>
                    <a:p>
                      <a:r>
                        <a:rPr lang="nl-NL" sz="1200" dirty="0">
                          <a:solidFill>
                            <a:srgbClr val="000000"/>
                          </a:solidFill>
                          <a:latin typeface="+mj-lt"/>
                        </a:rPr>
                        <a:t>Bulk Water Programme </a:t>
                      </a:r>
                      <a:endParaRPr lang="en-US" sz="1200" dirty="0">
                        <a:latin typeface="+mj-lt"/>
                      </a:endParaRPr>
                    </a:p>
                  </a:txBody>
                  <a:tcPr/>
                </a:tc>
                <a:tc>
                  <a:txBody>
                    <a:bodyPr/>
                    <a:lstStyle/>
                    <a:p>
                      <a:r>
                        <a:rPr lang="nl-NL" sz="1200" dirty="0">
                          <a:solidFill>
                            <a:srgbClr val="000000"/>
                          </a:solidFill>
                          <a:latin typeface="+mj-lt"/>
                        </a:rPr>
                        <a:t>R 53m </a:t>
                      </a:r>
                      <a:endParaRPr lang="en-US" sz="1200" dirty="0">
                        <a:latin typeface="+mj-lt"/>
                      </a:endParaRPr>
                    </a:p>
                  </a:txBody>
                  <a:tcPr/>
                </a:tc>
                <a:extLst>
                  <a:ext uri="{0D108BD9-81ED-4DB2-BD59-A6C34878D82A}">
                    <a16:rowId xmlns="" xmlns:a16="http://schemas.microsoft.com/office/drawing/2014/main" val="2118822925"/>
                  </a:ext>
                </a:extLst>
              </a:tr>
              <a:tr h="370840">
                <a:tc>
                  <a:txBody>
                    <a:bodyPr/>
                    <a:lstStyle/>
                    <a:p>
                      <a:r>
                        <a:rPr lang="en-US" sz="1200" dirty="0">
                          <a:solidFill>
                            <a:srgbClr val="000000"/>
                          </a:solidFill>
                          <a:latin typeface="+mj-lt"/>
                        </a:rPr>
                        <a:t>Hermanus Desalination Plant </a:t>
                      </a:r>
                      <a:endParaRPr lang="en-US" sz="1200" dirty="0">
                        <a:latin typeface="+mj-lt"/>
                      </a:endParaRPr>
                    </a:p>
                  </a:txBody>
                  <a:tcPr/>
                </a:tc>
                <a:tc>
                  <a:txBody>
                    <a:bodyPr/>
                    <a:lstStyle/>
                    <a:p>
                      <a:r>
                        <a:rPr lang="en-US" sz="1200" dirty="0">
                          <a:solidFill>
                            <a:srgbClr val="000000"/>
                          </a:solidFill>
                          <a:latin typeface="+mj-lt"/>
                        </a:rPr>
                        <a:t>R 94m </a:t>
                      </a:r>
                      <a:endParaRPr lang="en-US" sz="1200" dirty="0">
                        <a:latin typeface="+mj-lt"/>
                      </a:endParaRPr>
                    </a:p>
                  </a:txBody>
                  <a:tcPr/>
                </a:tc>
                <a:extLst>
                  <a:ext uri="{0D108BD9-81ED-4DB2-BD59-A6C34878D82A}">
                    <a16:rowId xmlns="" xmlns:a16="http://schemas.microsoft.com/office/drawing/2014/main" val="2339638868"/>
                  </a:ext>
                </a:extLst>
              </a:tr>
              <a:tr h="370840">
                <a:tc>
                  <a:txBody>
                    <a:bodyPr/>
                    <a:lstStyle/>
                    <a:p>
                      <a:r>
                        <a:rPr lang="en-US" sz="1200" dirty="0">
                          <a:solidFill>
                            <a:srgbClr val="000000"/>
                          </a:solidFill>
                          <a:latin typeface="+mj-lt"/>
                        </a:rPr>
                        <a:t>Overstrand Renewable Energy Project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R 160m 	</a:t>
                      </a:r>
                    </a:p>
                    <a:p>
                      <a:endParaRPr lang="en-US" sz="1200" dirty="0">
                        <a:latin typeface="+mj-lt"/>
                      </a:endParaRPr>
                    </a:p>
                  </a:txBody>
                  <a:tcPr/>
                </a:tc>
                <a:extLst>
                  <a:ext uri="{0D108BD9-81ED-4DB2-BD59-A6C34878D82A}">
                    <a16:rowId xmlns="" xmlns:a16="http://schemas.microsoft.com/office/drawing/2014/main" val="2573085521"/>
                  </a:ext>
                </a:extLst>
              </a:tr>
            </a:tbl>
          </a:graphicData>
        </a:graphic>
      </p:graphicFrame>
      <p:graphicFrame>
        <p:nvGraphicFramePr>
          <p:cNvPr id="14" name="Table 11">
            <a:extLst>
              <a:ext uri="{FF2B5EF4-FFF2-40B4-BE49-F238E27FC236}">
                <a16:creationId xmlns="" xmlns:a16="http://schemas.microsoft.com/office/drawing/2014/main" id="{637158CD-1E52-45B8-8F65-CCCD0D56FB43}"/>
              </a:ext>
            </a:extLst>
          </p:cNvPr>
          <p:cNvGraphicFramePr>
            <a:graphicFrameLocks noGrp="1"/>
          </p:cNvGraphicFramePr>
          <p:nvPr>
            <p:extLst>
              <p:ext uri="{D42A27DB-BD31-4B8C-83A1-F6EECF244321}">
                <p14:modId xmlns:p14="http://schemas.microsoft.com/office/powerpoint/2010/main" xmlns="" val="3107676261"/>
              </p:ext>
            </p:extLst>
          </p:nvPr>
        </p:nvGraphicFramePr>
        <p:xfrm>
          <a:off x="5415535" y="4959761"/>
          <a:ext cx="3525253" cy="1569720"/>
        </p:xfrm>
        <a:graphic>
          <a:graphicData uri="http://schemas.openxmlformats.org/drawingml/2006/table">
            <a:tbl>
              <a:tblPr firstRow="1" bandRow="1">
                <a:tableStyleId>{5C22544A-7EE6-4342-B048-85BDC9FD1C3A}</a:tableStyleId>
              </a:tblPr>
              <a:tblGrid>
                <a:gridCol w="2288843">
                  <a:extLst>
                    <a:ext uri="{9D8B030D-6E8A-4147-A177-3AD203B41FA5}">
                      <a16:colId xmlns="" xmlns:a16="http://schemas.microsoft.com/office/drawing/2014/main" val="1908349711"/>
                    </a:ext>
                  </a:extLst>
                </a:gridCol>
                <a:gridCol w="1236410">
                  <a:extLst>
                    <a:ext uri="{9D8B030D-6E8A-4147-A177-3AD203B41FA5}">
                      <a16:colId xmlns="" xmlns:a16="http://schemas.microsoft.com/office/drawing/2014/main" val="1834616310"/>
                    </a:ext>
                  </a:extLst>
                </a:gridCol>
              </a:tblGrid>
              <a:tr h="370840">
                <a:tc gridSpan="2">
                  <a:txBody>
                    <a:bodyPr/>
                    <a:lstStyle/>
                    <a:p>
                      <a:r>
                        <a:rPr lang="en-US" sz="1200" dirty="0">
                          <a:latin typeface="+mj-lt"/>
                        </a:rPr>
                        <a:t>Saldanha Bay</a:t>
                      </a:r>
                    </a:p>
                  </a:txBody>
                  <a:tcPr/>
                </a:tc>
                <a:tc hMerge="1">
                  <a:txBody>
                    <a:bodyPr/>
                    <a:lstStyle/>
                    <a:p>
                      <a:endParaRPr lang="en-US" dirty="0"/>
                    </a:p>
                  </a:txBody>
                  <a:tcPr/>
                </a:tc>
                <a:extLst>
                  <a:ext uri="{0D108BD9-81ED-4DB2-BD59-A6C34878D82A}">
                    <a16:rowId xmlns="" xmlns:a16="http://schemas.microsoft.com/office/drawing/2014/main" val="963585810"/>
                  </a:ext>
                </a:extLst>
              </a:tr>
              <a:tr h="370840">
                <a:tc>
                  <a:txBody>
                    <a:bodyPr/>
                    <a:lstStyle/>
                    <a:p>
                      <a:pPr marL="457200" lvl="1" indent="-457200">
                        <a:buFont typeface="Arial" panose="020B0604020202020204" pitchFamily="34" charset="0"/>
                        <a:buNone/>
                      </a:pPr>
                      <a:r>
                        <a:rPr lang="pt-BR" sz="1200" dirty="0">
                          <a:solidFill>
                            <a:srgbClr val="000000"/>
                          </a:solidFill>
                          <a:latin typeface="+mj-lt"/>
                        </a:rPr>
                        <a:t>Wastewater Programme </a:t>
                      </a:r>
                      <a:endParaRPr lang="en-US" sz="1200" dirty="0">
                        <a:latin typeface="+mj-lt"/>
                      </a:endParaRPr>
                    </a:p>
                  </a:txBody>
                  <a:tcPr/>
                </a:tc>
                <a:tc>
                  <a:txBody>
                    <a:bodyPr/>
                    <a:lstStyle/>
                    <a:p>
                      <a:r>
                        <a:rPr lang="pt-BR" sz="1200" dirty="0">
                          <a:solidFill>
                            <a:srgbClr val="000000"/>
                          </a:solidFill>
                          <a:latin typeface="+mj-lt"/>
                        </a:rPr>
                        <a:t>R 184m </a:t>
                      </a:r>
                      <a:endParaRPr lang="en-US" sz="1200" dirty="0">
                        <a:latin typeface="+mj-lt"/>
                      </a:endParaRPr>
                    </a:p>
                  </a:txBody>
                  <a:tcPr/>
                </a:tc>
                <a:extLst>
                  <a:ext uri="{0D108BD9-81ED-4DB2-BD59-A6C34878D82A}">
                    <a16:rowId xmlns="" xmlns:a16="http://schemas.microsoft.com/office/drawing/2014/main" val="3859570696"/>
                  </a:ext>
                </a:extLst>
              </a:tr>
              <a:tr h="370840">
                <a:tc>
                  <a:txBody>
                    <a:bodyPr/>
                    <a:lstStyle/>
                    <a:p>
                      <a:r>
                        <a:rPr lang="en-US" sz="1200" dirty="0">
                          <a:solidFill>
                            <a:srgbClr val="000000"/>
                          </a:solidFill>
                          <a:latin typeface="+mj-lt"/>
                        </a:rPr>
                        <a:t>St. Helena Bay Desalination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R 20m </a:t>
                      </a:r>
                    </a:p>
                  </a:txBody>
                  <a:tcPr/>
                </a:tc>
                <a:extLst>
                  <a:ext uri="{0D108BD9-81ED-4DB2-BD59-A6C34878D82A}">
                    <a16:rowId xmlns="" xmlns:a16="http://schemas.microsoft.com/office/drawing/2014/main" val="2118822925"/>
                  </a:ext>
                </a:extLst>
              </a:tr>
              <a:tr h="337121">
                <a:tc>
                  <a:txBody>
                    <a:bodyPr/>
                    <a:lstStyle/>
                    <a:p>
                      <a:r>
                        <a:rPr lang="nl-NL" sz="1200" dirty="0">
                          <a:solidFill>
                            <a:srgbClr val="000000"/>
                          </a:solidFill>
                          <a:latin typeface="+mj-lt"/>
                        </a:rPr>
                        <a:t>Smart Water Meter Project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rPr>
                        <a:t>R 90m </a:t>
                      </a:r>
                    </a:p>
                    <a:p>
                      <a:endParaRPr lang="en-US" sz="1200" dirty="0">
                        <a:latin typeface="+mj-lt"/>
                      </a:endParaRPr>
                    </a:p>
                  </a:txBody>
                  <a:tcPr/>
                </a:tc>
                <a:extLst>
                  <a:ext uri="{0D108BD9-81ED-4DB2-BD59-A6C34878D82A}">
                    <a16:rowId xmlns="" xmlns:a16="http://schemas.microsoft.com/office/drawing/2014/main" val="2339638868"/>
                  </a:ext>
                </a:extLst>
              </a:tr>
            </a:tbl>
          </a:graphicData>
        </a:graphic>
      </p:graphicFrame>
      <p:graphicFrame>
        <p:nvGraphicFramePr>
          <p:cNvPr id="15" name="Table 11">
            <a:extLst>
              <a:ext uri="{FF2B5EF4-FFF2-40B4-BE49-F238E27FC236}">
                <a16:creationId xmlns="" xmlns:a16="http://schemas.microsoft.com/office/drawing/2014/main" id="{01958926-2597-40BF-BA27-55752B0EB5BF}"/>
              </a:ext>
            </a:extLst>
          </p:cNvPr>
          <p:cNvGraphicFramePr>
            <a:graphicFrameLocks noGrp="1"/>
          </p:cNvGraphicFramePr>
          <p:nvPr>
            <p:extLst>
              <p:ext uri="{D42A27DB-BD31-4B8C-83A1-F6EECF244321}">
                <p14:modId xmlns:p14="http://schemas.microsoft.com/office/powerpoint/2010/main" xmlns="" val="2574765871"/>
              </p:ext>
            </p:extLst>
          </p:nvPr>
        </p:nvGraphicFramePr>
        <p:xfrm>
          <a:off x="686433" y="4601818"/>
          <a:ext cx="4138572" cy="1660908"/>
        </p:xfrm>
        <a:graphic>
          <a:graphicData uri="http://schemas.openxmlformats.org/drawingml/2006/table">
            <a:tbl>
              <a:tblPr firstRow="1" bandRow="1">
                <a:tableStyleId>{5C22544A-7EE6-4342-B048-85BDC9FD1C3A}</a:tableStyleId>
              </a:tblPr>
              <a:tblGrid>
                <a:gridCol w="2687053">
                  <a:extLst>
                    <a:ext uri="{9D8B030D-6E8A-4147-A177-3AD203B41FA5}">
                      <a16:colId xmlns="" xmlns:a16="http://schemas.microsoft.com/office/drawing/2014/main" val="1908349711"/>
                    </a:ext>
                  </a:extLst>
                </a:gridCol>
                <a:gridCol w="1451519">
                  <a:extLst>
                    <a:ext uri="{9D8B030D-6E8A-4147-A177-3AD203B41FA5}">
                      <a16:colId xmlns="" xmlns:a16="http://schemas.microsoft.com/office/drawing/2014/main" val="1834616310"/>
                    </a:ext>
                  </a:extLst>
                </a:gridCol>
              </a:tblGrid>
              <a:tr h="412649">
                <a:tc gridSpan="2">
                  <a:txBody>
                    <a:bodyPr/>
                    <a:lstStyle/>
                    <a:p>
                      <a:r>
                        <a:rPr lang="en-US" sz="1200" dirty="0">
                          <a:latin typeface="+mj-lt"/>
                        </a:rPr>
                        <a:t>George</a:t>
                      </a:r>
                    </a:p>
                  </a:txBody>
                  <a:tcPr/>
                </a:tc>
                <a:tc hMerge="1">
                  <a:txBody>
                    <a:bodyPr/>
                    <a:lstStyle/>
                    <a:p>
                      <a:endParaRPr lang="en-US" dirty="0"/>
                    </a:p>
                  </a:txBody>
                  <a:tcPr/>
                </a:tc>
                <a:extLst>
                  <a:ext uri="{0D108BD9-81ED-4DB2-BD59-A6C34878D82A}">
                    <a16:rowId xmlns="" xmlns:a16="http://schemas.microsoft.com/office/drawing/2014/main" val="963585810"/>
                  </a:ext>
                </a:extLst>
              </a:tr>
              <a:tr h="411607">
                <a:tc>
                  <a:txBody>
                    <a:bodyPr/>
                    <a:lstStyle/>
                    <a:p>
                      <a:pPr marL="457200" lvl="1" indent="-457200">
                        <a:buFont typeface="Arial" panose="020B0604020202020204" pitchFamily="34" charset="0"/>
                        <a:buNone/>
                      </a:pPr>
                      <a:r>
                        <a:rPr lang="en-US" sz="1200" dirty="0">
                          <a:solidFill>
                            <a:srgbClr val="000000"/>
                          </a:solidFill>
                          <a:latin typeface="+mj-lt"/>
                        </a:rPr>
                        <a:t>Wastewater Conveyance Upgrade </a:t>
                      </a:r>
                      <a:endParaRPr lang="en-US" sz="1200" dirty="0">
                        <a:latin typeface="+mj-lt"/>
                      </a:endParaRPr>
                    </a:p>
                  </a:txBody>
                  <a:tcPr/>
                </a:tc>
                <a:tc>
                  <a:txBody>
                    <a:bodyPr/>
                    <a:lstStyle/>
                    <a:p>
                      <a:r>
                        <a:rPr lang="en-US" sz="1200" dirty="0">
                          <a:solidFill>
                            <a:srgbClr val="000000"/>
                          </a:solidFill>
                          <a:latin typeface="+mj-lt"/>
                        </a:rPr>
                        <a:t>R 236m </a:t>
                      </a:r>
                      <a:endParaRPr lang="en-US" sz="1200" dirty="0">
                        <a:latin typeface="+mj-lt"/>
                      </a:endParaRPr>
                    </a:p>
                  </a:txBody>
                  <a:tcPr/>
                </a:tc>
                <a:extLst>
                  <a:ext uri="{0D108BD9-81ED-4DB2-BD59-A6C34878D82A}">
                    <a16:rowId xmlns="" xmlns:a16="http://schemas.microsoft.com/office/drawing/2014/main" val="3859570696"/>
                  </a:ext>
                </a:extLst>
              </a:tr>
              <a:tr h="333859">
                <a:tc>
                  <a:txBody>
                    <a:bodyPr/>
                    <a:lstStyle/>
                    <a:p>
                      <a:r>
                        <a:rPr lang="en-US" sz="1200" dirty="0">
                          <a:solidFill>
                            <a:srgbClr val="000000"/>
                          </a:solidFill>
                          <a:latin typeface="+mj-lt"/>
                        </a:rPr>
                        <a:t>Wastewater Treatment Upgrade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R 117m </a:t>
                      </a:r>
                    </a:p>
                  </a:txBody>
                  <a:tcPr/>
                </a:tc>
                <a:extLst>
                  <a:ext uri="{0D108BD9-81ED-4DB2-BD59-A6C34878D82A}">
                    <a16:rowId xmlns="" xmlns:a16="http://schemas.microsoft.com/office/drawing/2014/main" val="2118822925"/>
                  </a:ext>
                </a:extLst>
              </a:tr>
              <a:tr h="411607">
                <a:tc>
                  <a:txBody>
                    <a:bodyPr/>
                    <a:lstStyle/>
                    <a:p>
                      <a:r>
                        <a:rPr lang="en-US" sz="1200" dirty="0">
                          <a:solidFill>
                            <a:srgbClr val="000000"/>
                          </a:solidFill>
                          <a:latin typeface="+mj-lt"/>
                        </a:rPr>
                        <a:t>Bulk Water Treatment Extension </a:t>
                      </a:r>
                      <a:endParaRPr lang="en-US" sz="1200"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R 329m 	</a:t>
                      </a:r>
                    </a:p>
                    <a:p>
                      <a:endParaRPr lang="en-US" sz="1200" dirty="0">
                        <a:latin typeface="+mj-lt"/>
                      </a:endParaRPr>
                    </a:p>
                  </a:txBody>
                  <a:tcPr/>
                </a:tc>
                <a:extLst>
                  <a:ext uri="{0D108BD9-81ED-4DB2-BD59-A6C34878D82A}">
                    <a16:rowId xmlns="" xmlns:a16="http://schemas.microsoft.com/office/drawing/2014/main" val="2339638868"/>
                  </a:ext>
                </a:extLst>
              </a:tr>
            </a:tbl>
          </a:graphicData>
        </a:graphic>
      </p:graphicFrame>
      <p:graphicFrame>
        <p:nvGraphicFramePr>
          <p:cNvPr id="16" name="Table 11">
            <a:extLst>
              <a:ext uri="{FF2B5EF4-FFF2-40B4-BE49-F238E27FC236}">
                <a16:creationId xmlns="" xmlns:a16="http://schemas.microsoft.com/office/drawing/2014/main" id="{AA1A92EB-5959-475D-B5B0-8A44FD41F418}"/>
              </a:ext>
            </a:extLst>
          </p:cNvPr>
          <p:cNvGraphicFramePr>
            <a:graphicFrameLocks noGrp="1"/>
          </p:cNvGraphicFramePr>
          <p:nvPr>
            <p:extLst>
              <p:ext uri="{D42A27DB-BD31-4B8C-83A1-F6EECF244321}">
                <p14:modId xmlns:p14="http://schemas.microsoft.com/office/powerpoint/2010/main" xmlns="" val="129950069"/>
              </p:ext>
            </p:extLst>
          </p:nvPr>
        </p:nvGraphicFramePr>
        <p:xfrm>
          <a:off x="686433" y="3560732"/>
          <a:ext cx="4138572" cy="728384"/>
        </p:xfrm>
        <a:graphic>
          <a:graphicData uri="http://schemas.openxmlformats.org/drawingml/2006/table">
            <a:tbl>
              <a:tblPr firstRow="1" bandRow="1">
                <a:tableStyleId>{5C22544A-7EE6-4342-B048-85BDC9FD1C3A}</a:tableStyleId>
              </a:tblPr>
              <a:tblGrid>
                <a:gridCol w="2687053">
                  <a:extLst>
                    <a:ext uri="{9D8B030D-6E8A-4147-A177-3AD203B41FA5}">
                      <a16:colId xmlns="" xmlns:a16="http://schemas.microsoft.com/office/drawing/2014/main" val="1908349711"/>
                    </a:ext>
                  </a:extLst>
                </a:gridCol>
                <a:gridCol w="1451519">
                  <a:extLst>
                    <a:ext uri="{9D8B030D-6E8A-4147-A177-3AD203B41FA5}">
                      <a16:colId xmlns="" xmlns:a16="http://schemas.microsoft.com/office/drawing/2014/main" val="1834616310"/>
                    </a:ext>
                  </a:extLst>
                </a:gridCol>
              </a:tblGrid>
              <a:tr h="357544">
                <a:tc gridSpan="2">
                  <a:txBody>
                    <a:bodyPr/>
                    <a:lstStyle/>
                    <a:p>
                      <a:r>
                        <a:rPr lang="en-US" sz="1200" dirty="0" err="1">
                          <a:latin typeface="+mj-lt"/>
                        </a:rPr>
                        <a:t>Swartland</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963585810"/>
                  </a:ext>
                </a:extLst>
              </a:tr>
              <a:tr h="370840">
                <a:tc>
                  <a:txBody>
                    <a:bodyPr/>
                    <a:lstStyle/>
                    <a:p>
                      <a:pPr marL="457200" lvl="1" indent="-457200">
                        <a:buFont typeface="Arial" panose="020B0604020202020204" pitchFamily="34" charset="0"/>
                        <a:buNone/>
                      </a:pPr>
                      <a:r>
                        <a:rPr lang="en-US" sz="1200" dirty="0">
                          <a:solidFill>
                            <a:srgbClr val="000000"/>
                          </a:solidFill>
                          <a:latin typeface="+mj-lt"/>
                        </a:rPr>
                        <a:t>Bulk Water Programme </a:t>
                      </a:r>
                      <a:endParaRPr lang="en-US" sz="1200" dirty="0">
                        <a:latin typeface="+mj-lt"/>
                      </a:endParaRPr>
                    </a:p>
                  </a:txBody>
                  <a:tcPr/>
                </a:tc>
                <a:tc>
                  <a:txBody>
                    <a:bodyPr/>
                    <a:lstStyle/>
                    <a:p>
                      <a:r>
                        <a:rPr lang="pt-BR" sz="1200" dirty="0">
                          <a:solidFill>
                            <a:srgbClr val="000000"/>
                          </a:solidFill>
                          <a:latin typeface="+mj-lt"/>
                        </a:rPr>
                        <a:t>R 153m </a:t>
                      </a:r>
                      <a:endParaRPr lang="en-US" sz="1200" dirty="0">
                        <a:latin typeface="+mj-lt"/>
                      </a:endParaRPr>
                    </a:p>
                  </a:txBody>
                  <a:tcPr/>
                </a:tc>
                <a:extLst>
                  <a:ext uri="{0D108BD9-81ED-4DB2-BD59-A6C34878D82A}">
                    <a16:rowId xmlns="" xmlns:a16="http://schemas.microsoft.com/office/drawing/2014/main" val="3859570696"/>
                  </a:ext>
                </a:extLst>
              </a:tr>
            </a:tbl>
          </a:graphicData>
        </a:graphic>
      </p:graphicFrame>
    </p:spTree>
    <p:extLst>
      <p:ext uri="{BB962C8B-B14F-4D97-AF65-F5344CB8AC3E}">
        <p14:creationId xmlns:p14="http://schemas.microsoft.com/office/powerpoint/2010/main" xmlns="" val="35720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505825"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t>Testing the International Market: Preferences</a:t>
            </a:r>
            <a:endParaRPr lang="en-ZA" altLang="en-US" dirty="0"/>
          </a:p>
        </p:txBody>
      </p:sp>
      <p:sp>
        <p:nvSpPr>
          <p:cNvPr id="274435" name="Subtitle 2"/>
          <p:cNvSpPr>
            <a:spLocks noGrp="1"/>
          </p:cNvSpPr>
          <p:nvPr>
            <p:ph type="subTitle" idx="1"/>
          </p:nvPr>
        </p:nvSpPr>
        <p:spPr bwMode="auto">
          <a:xfrm>
            <a:off x="227137" y="1212176"/>
            <a:ext cx="8505825"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523875" lvl="1" indent="-342900" algn="just" defTabSz="914400">
              <a:lnSpc>
                <a:spcPct val="150000"/>
              </a:lnSpc>
            </a:pPr>
            <a:r>
              <a:rPr lang="en-US" sz="2000" dirty="0">
                <a:solidFill>
                  <a:prstClr val="black"/>
                </a:solidFill>
              </a:rPr>
              <a:t>Projects to be researched and packaged up to a </a:t>
            </a:r>
            <a:br>
              <a:rPr lang="en-US" sz="2000" dirty="0">
                <a:solidFill>
                  <a:prstClr val="black"/>
                </a:solidFill>
              </a:rPr>
            </a:br>
            <a:r>
              <a:rPr lang="en-US" sz="2000" dirty="0">
                <a:solidFill>
                  <a:prstClr val="black"/>
                </a:solidFill>
              </a:rPr>
              <a:t>“concept” or “pre-feasibility” stage before considering potential international donor/funder interest.</a:t>
            </a:r>
          </a:p>
          <a:p>
            <a:pPr marL="523875" lvl="1" indent="-342900" algn="just" defTabSz="914400">
              <a:lnSpc>
                <a:spcPct val="150000"/>
              </a:lnSpc>
            </a:pPr>
            <a:r>
              <a:rPr lang="en-US" sz="2000" dirty="0">
                <a:solidFill>
                  <a:prstClr val="black"/>
                </a:solidFill>
              </a:rPr>
              <a:t>Strongest interest showed in water &amp; sanitation and  renewable energy projects.</a:t>
            </a:r>
          </a:p>
          <a:p>
            <a:pPr marL="523875" lvl="1" indent="-342900" algn="just" defTabSz="914400">
              <a:lnSpc>
                <a:spcPct val="150000"/>
              </a:lnSpc>
            </a:pPr>
            <a:r>
              <a:rPr lang="en-US" sz="2000" dirty="0">
                <a:solidFill>
                  <a:prstClr val="black"/>
                </a:solidFill>
              </a:rPr>
              <a:t>Strong preference for funding of large scale packaged projects/programmes with Regional impact </a:t>
            </a:r>
          </a:p>
          <a:p>
            <a:pPr marL="1371600" lvl="2" indent="-457200" algn="just" defTabSz="914400">
              <a:lnSpc>
                <a:spcPct val="150000"/>
              </a:lnSpc>
              <a:buFont typeface="Arial" panose="020B0604020202020204" pitchFamily="34" charset="0"/>
              <a:buChar char="•"/>
            </a:pPr>
            <a:r>
              <a:rPr lang="en-US" sz="1600" dirty="0">
                <a:solidFill>
                  <a:prstClr val="black"/>
                </a:solidFill>
                <a:latin typeface="Century Gothic" panose="020B0502020202020204" pitchFamily="34" charset="0"/>
              </a:rPr>
              <a:t>Therefore: focus shift to the Province as a whole, rather then on a municipality-by-municipality basis.</a:t>
            </a:r>
          </a:p>
          <a:p>
            <a:pPr marL="1371600" lvl="2" indent="-457200" algn="just" defTabSz="914400">
              <a:lnSpc>
                <a:spcPct val="150000"/>
              </a:lnSpc>
              <a:buFont typeface="Arial" panose="020B0604020202020204" pitchFamily="34" charset="0"/>
              <a:buChar char="•"/>
            </a:pPr>
            <a:r>
              <a:rPr lang="en-US" sz="1600" dirty="0">
                <a:solidFill>
                  <a:prstClr val="black"/>
                </a:solidFill>
                <a:latin typeface="Century Gothic" panose="020B0502020202020204" pitchFamily="34" charset="0"/>
              </a:rPr>
              <a:t>Initiation consultation with participating technical directors in support of this paradigm shift</a:t>
            </a:r>
          </a:p>
          <a:p>
            <a:pPr marL="1257300" lvl="2" indent="-342900" algn="just" defTabSz="914400">
              <a:lnSpc>
                <a:spcPct val="150000"/>
              </a:lnSpc>
            </a:pPr>
            <a:endParaRPr lang="en-US" sz="3000" dirty="0">
              <a:solidFill>
                <a:prstClr val="black"/>
              </a:solidFill>
            </a:endParaRPr>
          </a:p>
          <a:p>
            <a:pPr lvl="1" indent="0" algn="just" defTabSz="914400">
              <a:buNone/>
            </a:pPr>
            <a:endParaRPr lang="en-US" sz="2400" b="1" dirty="0">
              <a:solidFill>
                <a:prstClr val="black"/>
              </a:solidFill>
            </a:endParaRPr>
          </a:p>
          <a:p>
            <a:pPr lvl="1" indent="0" algn="just">
              <a:buNone/>
            </a:pPr>
            <a:r>
              <a:rPr lang="en-ZA" sz="2400" dirty="0"/>
              <a:t> </a:t>
            </a:r>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225854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505825"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t>Phase 2: Project Scope</a:t>
            </a:r>
            <a:endParaRPr lang="en-ZA" altLang="en-US" dirty="0"/>
          </a:p>
        </p:txBody>
      </p:sp>
      <p:sp>
        <p:nvSpPr>
          <p:cNvPr id="274435" name="Subtitle 2"/>
          <p:cNvSpPr>
            <a:spLocks noGrp="1"/>
          </p:cNvSpPr>
          <p:nvPr>
            <p:ph type="subTitle" idx="1"/>
          </p:nvPr>
        </p:nvSpPr>
        <p:spPr bwMode="auto">
          <a:xfrm>
            <a:off x="295275" y="1307983"/>
            <a:ext cx="8505825"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523875" lvl="1" indent="-342900" algn="just" defTabSz="914400"/>
            <a:r>
              <a:rPr lang="en-US" sz="2000" b="1" dirty="0">
                <a:solidFill>
                  <a:prstClr val="black"/>
                </a:solidFill>
              </a:rPr>
              <a:t>Revised TOR for Phase 2 based on feedback received from DFIs</a:t>
            </a:r>
          </a:p>
          <a:p>
            <a:pPr lvl="1" indent="0" algn="just" defTabSz="914400">
              <a:buNone/>
            </a:pPr>
            <a:endParaRPr lang="en-US" sz="2000" dirty="0">
              <a:solidFill>
                <a:prstClr val="black"/>
              </a:solidFill>
            </a:endParaRPr>
          </a:p>
          <a:p>
            <a:pPr marL="1257300" lvl="2" indent="-342900" algn="just" defTabSz="914400">
              <a:buFont typeface="Courier New" panose="02070309020205020404" pitchFamily="49" charset="0"/>
              <a:buChar char="o"/>
            </a:pPr>
            <a:r>
              <a:rPr lang="en-US" sz="2000" dirty="0">
                <a:solidFill>
                  <a:prstClr val="black"/>
                </a:solidFill>
                <a:latin typeface="Century Gothic" panose="020B0502020202020204" pitchFamily="34" charset="0"/>
              </a:rPr>
              <a:t>Provincial wide focus based on Provincial Growth &amp; Potential Opportunities (shifting focus from secondary cities to a provincial-wide approach)</a:t>
            </a:r>
          </a:p>
          <a:p>
            <a:pPr marL="1257300" lvl="2" indent="-342900" algn="just" defTabSz="914400">
              <a:buFont typeface="Courier New" panose="02070309020205020404" pitchFamily="49" charset="0"/>
              <a:buChar char="o"/>
            </a:pPr>
            <a:r>
              <a:rPr lang="en-US" sz="2000" dirty="0">
                <a:solidFill>
                  <a:prstClr val="black"/>
                </a:solidFill>
                <a:latin typeface="Century Gothic" panose="020B0502020202020204" pitchFamily="34" charset="0"/>
              </a:rPr>
              <a:t>Large scale packaged projects/programmes for maximum impact</a:t>
            </a:r>
          </a:p>
          <a:p>
            <a:pPr marL="1257300" lvl="2" indent="-342900" algn="just" defTabSz="914400">
              <a:buFont typeface="Courier New" panose="02070309020205020404" pitchFamily="49" charset="0"/>
              <a:buChar char="o"/>
            </a:pPr>
            <a:r>
              <a:rPr lang="en-US" sz="2000" dirty="0">
                <a:solidFill>
                  <a:prstClr val="black"/>
                </a:solidFill>
                <a:latin typeface="Century Gothic" panose="020B0502020202020204" pitchFamily="34" charset="0"/>
              </a:rPr>
              <a:t>Require recipient/participating municipalities to collaborate (MOU’s will be prepared between relevant stakeholders)</a:t>
            </a:r>
          </a:p>
          <a:p>
            <a:pPr marL="1257300" lvl="2" indent="-342900" algn="just" defTabSz="914400">
              <a:buFont typeface="Courier New" panose="02070309020205020404" pitchFamily="49" charset="0"/>
              <a:buChar char="o"/>
            </a:pPr>
            <a:r>
              <a:rPr lang="en-US" sz="2000" dirty="0">
                <a:solidFill>
                  <a:prstClr val="black"/>
                </a:solidFill>
                <a:latin typeface="Century Gothic" panose="020B0502020202020204" pitchFamily="34" charset="0"/>
              </a:rPr>
              <a:t>Working closely with Legal services – to ensure legal services to address potential risk factors.</a:t>
            </a:r>
          </a:p>
          <a:p>
            <a:pPr marL="523875" lvl="1" indent="-342900" algn="just" defTabSz="914400"/>
            <a:endParaRPr lang="en-US" sz="2000" dirty="0">
              <a:solidFill>
                <a:prstClr val="black"/>
              </a:solidFill>
            </a:endParaRPr>
          </a:p>
          <a:p>
            <a:pPr lvl="1" indent="0" algn="just" defTabSz="914400">
              <a:buNone/>
            </a:pPr>
            <a:endParaRPr lang="en-US" sz="2400" b="1" dirty="0">
              <a:solidFill>
                <a:prstClr val="black"/>
              </a:solidFill>
            </a:endParaRPr>
          </a:p>
          <a:p>
            <a:pPr lvl="1" indent="0" algn="just">
              <a:buNone/>
            </a:pPr>
            <a:r>
              <a:rPr lang="en-ZA" sz="2400" dirty="0"/>
              <a:t> </a:t>
            </a:r>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386431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buNone/>
            </a:pPr>
            <a:r>
              <a:rPr lang="en-GB" b="1" dirty="0">
                <a:latin typeface="Century Gothic" panose="020B0502020202020204" pitchFamily="34" charset="0"/>
              </a:rPr>
              <a:t>Mr Graham Paulse</a:t>
            </a:r>
          </a:p>
        </p:txBody>
      </p:sp>
      <p:sp>
        <p:nvSpPr>
          <p:cNvPr id="7" name="Text Placeholder 6"/>
          <p:cNvSpPr>
            <a:spLocks noGrp="1"/>
          </p:cNvSpPr>
          <p:nvPr>
            <p:ph type="body" sz="quarter" idx="11"/>
          </p:nvPr>
        </p:nvSpPr>
        <p:spPr>
          <a:xfrm>
            <a:off x="2834997" y="2963909"/>
            <a:ext cx="3897243" cy="400055"/>
          </a:xfrm>
        </p:spPr>
        <p:txBody>
          <a:bodyPr/>
          <a:lstStyle/>
          <a:p>
            <a:pPr marL="0" indent="0">
              <a:buNone/>
            </a:pPr>
            <a:r>
              <a:rPr lang="en-GB" sz="1300" dirty="0">
                <a:latin typeface="Century Gothic" panose="020B0502020202020204" pitchFamily="34" charset="0"/>
              </a:rPr>
              <a:t>Head of Department: Department of Local Government</a:t>
            </a:r>
          </a:p>
        </p:txBody>
      </p:sp>
      <p:sp>
        <p:nvSpPr>
          <p:cNvPr id="8" name="Text Placeholder 7"/>
          <p:cNvSpPr>
            <a:spLocks noGrp="1"/>
          </p:cNvSpPr>
          <p:nvPr>
            <p:ph type="body" sz="quarter" idx="12"/>
          </p:nvPr>
        </p:nvSpPr>
        <p:spPr/>
        <p:txBody>
          <a:bodyPr/>
          <a:lstStyle/>
          <a:p>
            <a:pPr marL="0" indent="0">
              <a:buNone/>
            </a:pPr>
            <a:r>
              <a:rPr lang="en-GB" dirty="0">
                <a:latin typeface="Century Gothic" panose="020B0502020202020204" pitchFamily="34" charset="0"/>
              </a:rPr>
              <a:t>021 483 4449</a:t>
            </a:r>
          </a:p>
        </p:txBody>
      </p:sp>
      <p:sp>
        <p:nvSpPr>
          <p:cNvPr id="10" name="Text Placeholder 9"/>
          <p:cNvSpPr>
            <a:spLocks noGrp="1"/>
          </p:cNvSpPr>
          <p:nvPr>
            <p:ph type="body" sz="quarter" idx="14"/>
          </p:nvPr>
        </p:nvSpPr>
        <p:spPr/>
        <p:txBody>
          <a:bodyPr/>
          <a:lstStyle/>
          <a:p>
            <a:pPr marL="0" indent="0">
              <a:buNone/>
            </a:pPr>
            <a:r>
              <a:rPr lang="en-GB" dirty="0"/>
              <a:t>Email: Graham.paulse@westerncape.gov.za</a:t>
            </a:r>
          </a:p>
        </p:txBody>
      </p:sp>
    </p:spTree>
    <p:custDataLst>
      <p:tags r:id="rId1"/>
    </p:custDataLst>
    <p:extLst>
      <p:ext uri="{BB962C8B-B14F-4D97-AF65-F5344CB8AC3E}">
        <p14:creationId xmlns:p14="http://schemas.microsoft.com/office/powerpoint/2010/main" xmlns="" val="136660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782050"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ea typeface="Calibri" panose="020F0502020204030204" pitchFamily="34" charset="0"/>
                <a:cs typeface="Times New Roman" panose="02020603050405020304" pitchFamily="18" charset="0"/>
              </a:rPr>
              <a:t>Infrastructure Programmes: Observations</a:t>
            </a:r>
            <a:endParaRPr lang="en-ZA" altLang="en-US" dirty="0"/>
          </a:p>
        </p:txBody>
      </p:sp>
      <p:sp>
        <p:nvSpPr>
          <p:cNvPr id="274435" name="Subtitle 2"/>
          <p:cNvSpPr>
            <a:spLocks noGrp="1"/>
          </p:cNvSpPr>
          <p:nvPr>
            <p:ph type="subTitle" idx="1"/>
          </p:nvPr>
        </p:nvSpPr>
        <p:spPr bwMode="auto">
          <a:xfrm>
            <a:off x="227137" y="1210152"/>
            <a:ext cx="8782050" cy="19277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lgn="just" defTabSz="914400">
              <a:lnSpc>
                <a:spcPct val="150000"/>
              </a:lnSpc>
            </a:pPr>
            <a:r>
              <a:rPr lang="en-US" sz="2000" b="1" dirty="0">
                <a:solidFill>
                  <a:prstClr val="black"/>
                </a:solidFill>
              </a:rPr>
              <a:t>What the Practice is showing us …</a:t>
            </a:r>
          </a:p>
          <a:p>
            <a:pPr marL="342900" lvl="0" indent="-342900" algn="just" defTabSz="914400">
              <a:lnSpc>
                <a:spcPct val="150000"/>
              </a:lnSpc>
              <a:buFont typeface="Arial" pitchFamily="34" charset="0"/>
              <a:buChar char="•"/>
            </a:pPr>
            <a:r>
              <a:rPr lang="en-US" sz="2000" b="1" dirty="0">
                <a:solidFill>
                  <a:prstClr val="black"/>
                </a:solidFill>
              </a:rPr>
              <a:t>Infrastructure Development lags urbanization </a:t>
            </a:r>
            <a:r>
              <a:rPr lang="en-US" sz="2000" dirty="0">
                <a:solidFill>
                  <a:prstClr val="black"/>
                </a:solidFill>
              </a:rPr>
              <a:t>and existing spatial challenges, especially within secondary cities in the Western Cape</a:t>
            </a:r>
          </a:p>
          <a:p>
            <a:pPr marL="523875" lvl="1" indent="-342900" algn="just" defTabSz="914400">
              <a:lnSpc>
                <a:spcPct val="150000"/>
              </a:lnSpc>
            </a:pPr>
            <a:r>
              <a:rPr lang="en-US" sz="1600" b="1" dirty="0">
                <a:solidFill>
                  <a:prstClr val="black"/>
                </a:solidFill>
              </a:rPr>
              <a:t>Secondary City: </a:t>
            </a:r>
            <a:r>
              <a:rPr lang="en-US" sz="1600" dirty="0">
                <a:solidFill>
                  <a:prstClr val="black"/>
                </a:solidFill>
              </a:rPr>
              <a:t>’. “A secondary city’ is the same as an ‘aspiring metro’” (SA Cities Network)</a:t>
            </a:r>
          </a:p>
          <a:p>
            <a:pPr marL="342900" indent="-342900" algn="just" defTabSz="914400">
              <a:lnSpc>
                <a:spcPct val="150000"/>
              </a:lnSpc>
              <a:buFont typeface="Arial" pitchFamily="34" charset="0"/>
              <a:buChar char="•"/>
            </a:pPr>
            <a:r>
              <a:rPr lang="en-US" sz="2000" dirty="0">
                <a:solidFill>
                  <a:prstClr val="black"/>
                </a:solidFill>
              </a:rPr>
              <a:t>There is general </a:t>
            </a:r>
            <a:r>
              <a:rPr lang="en-US" sz="2000" b="1" dirty="0">
                <a:solidFill>
                  <a:prstClr val="black"/>
                </a:solidFill>
              </a:rPr>
              <a:t>lack of support, skills and resources</a:t>
            </a:r>
            <a:r>
              <a:rPr lang="en-US" sz="2000" dirty="0">
                <a:solidFill>
                  <a:prstClr val="black"/>
                </a:solidFill>
              </a:rPr>
              <a:t> for project pipeline planning and implementation</a:t>
            </a:r>
          </a:p>
          <a:p>
            <a:pPr marL="342900" lvl="0" indent="-342900" algn="just" defTabSz="914400">
              <a:lnSpc>
                <a:spcPct val="150000"/>
              </a:lnSpc>
              <a:buFont typeface="Arial" pitchFamily="34" charset="0"/>
              <a:buChar char="•"/>
            </a:pPr>
            <a:r>
              <a:rPr lang="en-US" sz="2000" dirty="0">
                <a:solidFill>
                  <a:prstClr val="black"/>
                </a:solidFill>
              </a:rPr>
              <a:t>National Government’s Fiscal Policies and budgeting practices created a </a:t>
            </a:r>
            <a:r>
              <a:rPr lang="en-US" sz="2000" b="1" dirty="0">
                <a:solidFill>
                  <a:prstClr val="black"/>
                </a:solidFill>
              </a:rPr>
              <a:t>dependency on grant funding</a:t>
            </a:r>
          </a:p>
          <a:p>
            <a:pPr lvl="0" algn="just" defTabSz="914400">
              <a:lnSpc>
                <a:spcPct val="150000"/>
              </a:lnSpc>
            </a:pPr>
            <a:endParaRPr lang="en-US" sz="2000" dirty="0">
              <a:solidFill>
                <a:prstClr val="black"/>
              </a:solidFill>
            </a:endParaRPr>
          </a:p>
        </p:txBody>
      </p:sp>
    </p:spTree>
    <p:extLst>
      <p:ext uri="{BB962C8B-B14F-4D97-AF65-F5344CB8AC3E}">
        <p14:creationId xmlns:p14="http://schemas.microsoft.com/office/powerpoint/2010/main" xmlns="" val="202247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782050"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ea typeface="Calibri" panose="020F0502020204030204" pitchFamily="34" charset="0"/>
                <a:cs typeface="Times New Roman" panose="02020603050405020304" pitchFamily="18" charset="0"/>
              </a:rPr>
              <a:t>… A New Approach is Required</a:t>
            </a:r>
            <a:endParaRPr lang="en-ZA" altLang="en-US" dirty="0"/>
          </a:p>
        </p:txBody>
      </p:sp>
      <p:sp>
        <p:nvSpPr>
          <p:cNvPr id="274435" name="Subtitle 2"/>
          <p:cNvSpPr>
            <a:spLocks noGrp="1"/>
          </p:cNvSpPr>
          <p:nvPr>
            <p:ph type="subTitle" idx="1"/>
          </p:nvPr>
        </p:nvSpPr>
        <p:spPr bwMode="auto">
          <a:xfrm>
            <a:off x="227137" y="1250920"/>
            <a:ext cx="8612063"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lvl="0" indent="-342900" algn="just" defTabSz="914400">
              <a:buFont typeface="Arial" pitchFamily="34" charset="0"/>
              <a:buChar char="•"/>
            </a:pPr>
            <a:r>
              <a:rPr lang="en-US" sz="2000" b="1" dirty="0">
                <a:solidFill>
                  <a:prstClr val="black"/>
                </a:solidFill>
              </a:rPr>
              <a:t>Multi-disciplinary / Multi-Sectoral / Multi-Skilled Approach</a:t>
            </a:r>
            <a:r>
              <a:rPr lang="en-US" sz="2000" dirty="0">
                <a:solidFill>
                  <a:prstClr val="black"/>
                </a:solidFill>
              </a:rPr>
              <a:t>….. (expanded team…. working within collaboration the municipal management teams)</a:t>
            </a:r>
          </a:p>
          <a:p>
            <a:pPr lvl="0" algn="just" defTabSz="914400"/>
            <a:endParaRPr lang="en-US" sz="2000" dirty="0">
              <a:solidFill>
                <a:prstClr val="black"/>
              </a:solidFill>
            </a:endParaRPr>
          </a:p>
          <a:p>
            <a:pPr marL="342900" lvl="0" indent="-342900" algn="just" defTabSz="914400">
              <a:buFont typeface="Arial" pitchFamily="34" charset="0"/>
              <a:buChar char="•"/>
            </a:pPr>
            <a:r>
              <a:rPr lang="en-US" sz="2000" b="1" dirty="0">
                <a:solidFill>
                  <a:prstClr val="black"/>
                </a:solidFill>
              </a:rPr>
              <a:t>New Approach comprises…</a:t>
            </a:r>
          </a:p>
          <a:p>
            <a:pPr marL="523875" lvl="1" indent="-342900" algn="just" defTabSz="914400"/>
            <a:r>
              <a:rPr lang="en-US" sz="1800" b="1" dirty="0">
                <a:solidFill>
                  <a:prstClr val="black"/>
                </a:solidFill>
              </a:rPr>
              <a:t>Literature review </a:t>
            </a:r>
            <a:r>
              <a:rPr lang="en-US" sz="1800" dirty="0">
                <a:solidFill>
                  <a:prstClr val="black"/>
                </a:solidFill>
              </a:rPr>
              <a:t>of all relevant national and provincial strategies, policies, as  well as international best practices.</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To identify developmental patterns, economic drivers and socio- economic realities and </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To provide a holistic view of the areas and its development and infrastructure financing needs</a:t>
            </a:r>
          </a:p>
          <a:p>
            <a:pPr marL="523875" lvl="1" indent="-342900" algn="just" defTabSz="914400"/>
            <a:r>
              <a:rPr lang="en-US" sz="1800" b="1" dirty="0">
                <a:solidFill>
                  <a:prstClr val="black"/>
                </a:solidFill>
              </a:rPr>
              <a:t>Documents consulted</a:t>
            </a:r>
            <a:r>
              <a:rPr lang="en-US" sz="1800" dirty="0">
                <a:solidFill>
                  <a:prstClr val="black"/>
                </a:solidFill>
              </a:rPr>
              <a:t>, include:</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Provincial Growth &amp; Development Strategy</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Provincial Economic Review and Outlook (PERO)</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Municipal Economic Review and Outlook (MERO)</a:t>
            </a:r>
          </a:p>
          <a:p>
            <a:pPr marL="744538" lvl="2" indent="-342900" algn="just" defTabSz="914400">
              <a:buFont typeface="Courier New" panose="02070309020205020404" pitchFamily="49" charset="0"/>
              <a:buChar char="o"/>
              <a:tabLst>
                <a:tab pos="914400" algn="l"/>
              </a:tabLst>
            </a:pPr>
            <a:r>
              <a:rPr lang="en-US" sz="1600" dirty="0">
                <a:solidFill>
                  <a:prstClr val="black"/>
                </a:solidFill>
                <a:latin typeface="Century Gothic" panose="020B0502020202020204" pitchFamily="34" charset="0"/>
              </a:rPr>
              <a:t>Provincial Strategic Plan &amp; Municipal Integrated Development Plans </a:t>
            </a:r>
            <a:r>
              <a:rPr lang="en-US" sz="1800" dirty="0">
                <a:solidFill>
                  <a:prstClr val="black"/>
                </a:solidFill>
                <a:latin typeface="Century Gothic" panose="020B0502020202020204" pitchFamily="34" charset="0"/>
              </a:rPr>
              <a:t>(IDP)</a:t>
            </a:r>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282519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782050"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ea typeface="Calibri" panose="020F0502020204030204" pitchFamily="34" charset="0"/>
                <a:cs typeface="Times New Roman" panose="02020603050405020304" pitchFamily="18" charset="0"/>
              </a:rPr>
              <a:t>New Approach (2)</a:t>
            </a:r>
            <a:endParaRPr lang="en-ZA" altLang="en-US" dirty="0"/>
          </a:p>
        </p:txBody>
      </p:sp>
      <p:sp>
        <p:nvSpPr>
          <p:cNvPr id="274435" name="Subtitle 2"/>
          <p:cNvSpPr>
            <a:spLocks noGrp="1"/>
          </p:cNvSpPr>
          <p:nvPr>
            <p:ph type="subTitle" idx="1"/>
          </p:nvPr>
        </p:nvSpPr>
        <p:spPr bwMode="auto">
          <a:xfrm>
            <a:off x="227137" y="1250920"/>
            <a:ext cx="8850188"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lvl="0" indent="-342900" algn="just" defTabSz="914400">
              <a:buFont typeface="Arial" pitchFamily="34" charset="0"/>
              <a:buChar char="•"/>
            </a:pPr>
            <a:r>
              <a:rPr lang="en-US" sz="2000" dirty="0">
                <a:solidFill>
                  <a:prstClr val="black"/>
                </a:solidFill>
              </a:rPr>
              <a:t>Documents consulted, included: - continue</a:t>
            </a:r>
          </a:p>
          <a:p>
            <a:pPr marL="744538" lvl="2" indent="-342900" algn="just" defTabSz="914400">
              <a:buFont typeface="Courier New" panose="02070309020205020404" pitchFamily="49" charset="0"/>
              <a:buChar char="o"/>
              <a:tabLst>
                <a:tab pos="914400" algn="l"/>
              </a:tabLst>
            </a:pPr>
            <a:r>
              <a:rPr lang="en-US" sz="1800" dirty="0">
                <a:solidFill>
                  <a:prstClr val="black"/>
                </a:solidFill>
                <a:latin typeface="Century Gothic" panose="020B0502020202020204" pitchFamily="34" charset="0"/>
              </a:rPr>
              <a:t>Bulk Infrastructure Plans;</a:t>
            </a:r>
          </a:p>
          <a:p>
            <a:pPr marL="744538" lvl="2" indent="-342900" algn="just" defTabSz="914400">
              <a:buFont typeface="Courier New" panose="02070309020205020404" pitchFamily="49" charset="0"/>
              <a:buChar char="o"/>
              <a:tabLst>
                <a:tab pos="914400" algn="l"/>
              </a:tabLst>
            </a:pPr>
            <a:r>
              <a:rPr lang="en-US" sz="1800" dirty="0">
                <a:solidFill>
                  <a:prstClr val="black"/>
                </a:solidFill>
                <a:latin typeface="Century Gothic" panose="020B0502020202020204" pitchFamily="34" charset="0"/>
              </a:rPr>
              <a:t>Municipal Long Term Financial Plans</a:t>
            </a:r>
          </a:p>
          <a:p>
            <a:pPr marL="401638" lvl="2" algn="just" defTabSz="914400">
              <a:tabLst>
                <a:tab pos="914400" algn="l"/>
              </a:tabLst>
            </a:pPr>
            <a:endParaRPr lang="en-US" sz="1800" dirty="0">
              <a:solidFill>
                <a:prstClr val="black"/>
              </a:solidFill>
              <a:latin typeface="Century Gothic" panose="020B0502020202020204" pitchFamily="34" charset="0"/>
            </a:endParaRPr>
          </a:p>
          <a:p>
            <a:pPr marL="342900" indent="-342900" algn="just" defTabSz="914400">
              <a:buFont typeface="Arial" pitchFamily="34" charset="0"/>
              <a:buChar char="•"/>
              <a:tabLst>
                <a:tab pos="914400" algn="l"/>
              </a:tabLst>
            </a:pPr>
            <a:r>
              <a:rPr lang="en-US" sz="2000" b="1" dirty="0">
                <a:solidFill>
                  <a:prstClr val="black"/>
                </a:solidFill>
              </a:rPr>
              <a:t>Selection of qualifying Secondary Cities </a:t>
            </a:r>
            <a:r>
              <a:rPr lang="en-US" sz="2000" dirty="0">
                <a:solidFill>
                  <a:prstClr val="black"/>
                </a:solidFill>
              </a:rPr>
              <a:t>to partake in the project and secure support. </a:t>
            </a:r>
            <a:r>
              <a:rPr lang="en-US" sz="1400" dirty="0">
                <a:solidFill>
                  <a:prstClr val="black"/>
                </a:solidFill>
              </a:rPr>
              <a:t>(criteria included: strong governance and clean audit track record)</a:t>
            </a:r>
          </a:p>
          <a:p>
            <a:pPr marL="342900" indent="-342900" algn="just" defTabSz="914400">
              <a:buFont typeface="Arial" pitchFamily="34" charset="0"/>
              <a:buChar char="•"/>
              <a:tabLst>
                <a:tab pos="914400" algn="l"/>
              </a:tabLst>
            </a:pPr>
            <a:r>
              <a:rPr lang="en-US" sz="2000" dirty="0">
                <a:solidFill>
                  <a:prstClr val="black"/>
                </a:solidFill>
              </a:rPr>
              <a:t>Identification of </a:t>
            </a:r>
            <a:r>
              <a:rPr lang="en-US" sz="2000" b="1" dirty="0">
                <a:solidFill>
                  <a:prstClr val="black"/>
                </a:solidFill>
              </a:rPr>
              <a:t>Catalytic Projects </a:t>
            </a:r>
            <a:r>
              <a:rPr lang="en-US" sz="2000" dirty="0">
                <a:solidFill>
                  <a:prstClr val="black"/>
                </a:solidFill>
              </a:rPr>
              <a:t>that will have a direct impact on unlocking economic and social development opportunities</a:t>
            </a:r>
          </a:p>
          <a:p>
            <a:pPr marL="342900" indent="-342900" algn="just" defTabSz="914400">
              <a:buFont typeface="Arial" pitchFamily="34" charset="0"/>
              <a:buChar char="•"/>
              <a:tabLst>
                <a:tab pos="914400" algn="l"/>
              </a:tabLst>
            </a:pPr>
            <a:r>
              <a:rPr lang="en-US" sz="2000" dirty="0">
                <a:solidFill>
                  <a:prstClr val="black"/>
                </a:solidFill>
              </a:rPr>
              <a:t>Explore possible </a:t>
            </a:r>
            <a:r>
              <a:rPr lang="en-US" sz="2000" b="1" dirty="0">
                <a:solidFill>
                  <a:prstClr val="black"/>
                </a:solidFill>
              </a:rPr>
              <a:t>innovative funding mechanisms</a:t>
            </a:r>
          </a:p>
          <a:p>
            <a:pPr marL="342900" lvl="2" indent="-342900" algn="just" defTabSz="914400">
              <a:buFont typeface="Arial" pitchFamily="34" charset="0"/>
              <a:buChar char="•"/>
              <a:tabLst>
                <a:tab pos="914400" algn="l"/>
              </a:tabLst>
            </a:pPr>
            <a:r>
              <a:rPr lang="en-US" sz="2000" b="1" dirty="0">
                <a:solidFill>
                  <a:prstClr val="black"/>
                </a:solidFill>
                <a:latin typeface="Century Gothic" pitchFamily="34" charset="0"/>
              </a:rPr>
              <a:t>Package qualifying projects</a:t>
            </a:r>
            <a:r>
              <a:rPr lang="en-US" sz="2000" dirty="0">
                <a:solidFill>
                  <a:prstClr val="black"/>
                </a:solidFill>
                <a:latin typeface="Century Gothic" pitchFamily="34" charset="0"/>
              </a:rPr>
              <a:t> and take them from feasibility to bankability</a:t>
            </a:r>
          </a:p>
          <a:p>
            <a:pPr marL="342900" lvl="2" indent="-342900" algn="just" defTabSz="914400">
              <a:buFont typeface="Arial" pitchFamily="34" charset="0"/>
              <a:buChar char="•"/>
              <a:tabLst>
                <a:tab pos="914400" algn="l"/>
              </a:tabLst>
            </a:pPr>
            <a:r>
              <a:rPr lang="en-US" sz="2000" b="1" dirty="0">
                <a:solidFill>
                  <a:prstClr val="black"/>
                </a:solidFill>
                <a:latin typeface="Century Gothic" pitchFamily="34" charset="0"/>
              </a:rPr>
              <a:t>Propose development/supply chain proposals </a:t>
            </a:r>
            <a:r>
              <a:rPr lang="en-US" sz="1400" dirty="0">
                <a:solidFill>
                  <a:prstClr val="black"/>
                </a:solidFill>
                <a:latin typeface="Century Gothic" pitchFamily="34" charset="0"/>
              </a:rPr>
              <a:t>(in line with MFMA and other Regulatory Frameworks</a:t>
            </a:r>
            <a:r>
              <a:rPr lang="en-US" sz="2000" dirty="0">
                <a:solidFill>
                  <a:prstClr val="black"/>
                </a:solidFill>
                <a:latin typeface="Century Gothic" pitchFamily="34" charset="0"/>
              </a:rPr>
              <a:t>)</a:t>
            </a:r>
          </a:p>
          <a:p>
            <a:pPr marL="342900" lvl="0" indent="-342900" algn="just" defTabSz="914400">
              <a:buFont typeface="Arial" pitchFamily="34" charset="0"/>
              <a:buChar char="•"/>
            </a:pPr>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103507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505825"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dirty="0"/>
              <a:t>2 Phase Approach Adopted</a:t>
            </a:r>
            <a:endParaRPr lang="en-ZA" altLang="en-US" dirty="0"/>
          </a:p>
        </p:txBody>
      </p:sp>
      <p:sp>
        <p:nvSpPr>
          <p:cNvPr id="6" name="Text Placeholder 4">
            <a:extLst>
              <a:ext uri="{FF2B5EF4-FFF2-40B4-BE49-F238E27FC236}">
                <a16:creationId xmlns="" xmlns:a16="http://schemas.microsoft.com/office/drawing/2014/main" id="{7FD198A2-3864-40B9-BEBD-C27063DB2DDD}"/>
              </a:ext>
            </a:extLst>
          </p:cNvPr>
          <p:cNvSpPr txBox="1">
            <a:spLocks/>
          </p:cNvSpPr>
          <p:nvPr/>
        </p:nvSpPr>
        <p:spPr>
          <a:xfrm>
            <a:off x="466561" y="2204865"/>
            <a:ext cx="3855167" cy="3534673"/>
          </a:xfrm>
          <a:prstGeom prst="rect">
            <a:avLst/>
          </a:prstGeom>
        </p:spPr>
        <p:txBody>
          <a:bodyPr vert="horz" lIns="72000" tIns="72000" rIns="72000" bIns="72000" rtlCol="0">
            <a:normAutofit fontScale="85000" lnSpcReduction="20000"/>
          </a:bodyPr>
          <a:lstStyle>
            <a:lvl1pPr marL="0" indent="0" algn="l" defTabSz="914400" rtl="0" eaLnBrk="1" latinLnBrk="0" hangingPunct="1">
              <a:spcBef>
                <a:spcPts val="300"/>
              </a:spcBef>
              <a:buFont typeface="Arial" pitchFamily="34" charset="0"/>
              <a:buNone/>
              <a:defRPr sz="1800" b="1" kern="1200">
                <a:solidFill>
                  <a:schemeClr val="tx1"/>
                </a:solidFill>
                <a:latin typeface="Century Gothic" pitchFamily="34" charset="0"/>
                <a:ea typeface="+mn-ea"/>
                <a:cs typeface="+mn-cs"/>
              </a:defRPr>
            </a:lvl1pPr>
            <a:lvl2pPr marL="180975" indent="-180975" algn="l" defTabSz="914400" rtl="0" eaLnBrk="1" latinLnBrk="0" hangingPunct="1">
              <a:spcBef>
                <a:spcPts val="300"/>
              </a:spcBef>
              <a:buClr>
                <a:srgbClr val="002060"/>
              </a:buClr>
              <a:buFont typeface="Arial" pitchFamily="34" charset="0"/>
              <a:buChar char="•"/>
              <a:defRPr sz="1400" kern="1200">
                <a:solidFill>
                  <a:schemeClr val="tx1"/>
                </a:solidFill>
                <a:latin typeface="Century Gothic" pitchFamily="34" charset="0"/>
                <a:ea typeface="+mn-ea"/>
                <a:cs typeface="+mn-cs"/>
              </a:defRPr>
            </a:lvl2pPr>
            <a:lvl3pPr marL="914400" indent="0" algn="l"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l"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l"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Phase 1 </a:t>
            </a: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ysClr val="windowText" lastClr="000000"/>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Consolidated list of all infrastructure projects</a:t>
            </a:r>
          </a:p>
          <a:p>
            <a:pPr marL="285750" marR="0" lvl="0" indent="-285750" algn="just" defTabSz="914400" rtl="0" eaLnBrk="1" fontAlgn="auto" latinLnBrk="0" hangingPunct="1">
              <a:lnSpc>
                <a:spcPct val="100000"/>
              </a:lnSpc>
              <a:spcBef>
                <a:spcPts val="30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sysClr val="windowText" lastClr="000000"/>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Assess and Identify catalytic projects / programmes that can be funded from other sources (using LTFS and DFI criteria)</a:t>
            </a:r>
          </a:p>
          <a:p>
            <a:pPr marL="285750" marR="0" lvl="0" indent="-285750" algn="just" defTabSz="914400" rtl="0" eaLnBrk="1" fontAlgn="auto" latinLnBrk="0" hangingPunct="1">
              <a:lnSpc>
                <a:spcPct val="100000"/>
              </a:lnSpc>
              <a:spcBef>
                <a:spcPts val="30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sysClr val="windowText" lastClr="000000"/>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Co-ordinate feasibility &amp; bankability </a:t>
            </a:r>
            <a:r>
              <a:rPr kumimoji="0" lang="en-US" sz="1800" b="0"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studies with non-public grant funding (financial and non-financial support from DFIs).</a:t>
            </a:r>
          </a:p>
          <a:p>
            <a:pPr marL="0" marR="0" lvl="0" indent="0" algn="just"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entury Gothic" pitchFamily="34" charset="0"/>
                <a:ea typeface="+mn-ea"/>
                <a:cs typeface="+mn-cs"/>
              </a:rPr>
              <a:t> </a:t>
            </a:r>
          </a:p>
        </p:txBody>
      </p:sp>
      <p:sp>
        <p:nvSpPr>
          <p:cNvPr id="7" name="Subtitle 2">
            <a:extLst>
              <a:ext uri="{FF2B5EF4-FFF2-40B4-BE49-F238E27FC236}">
                <a16:creationId xmlns="" xmlns:a16="http://schemas.microsoft.com/office/drawing/2014/main" id="{71CE951C-7828-4BC1-80FC-7B3733CA1A26}"/>
              </a:ext>
            </a:extLst>
          </p:cNvPr>
          <p:cNvSpPr txBox="1">
            <a:spLocks/>
          </p:cNvSpPr>
          <p:nvPr/>
        </p:nvSpPr>
        <p:spPr>
          <a:xfrm>
            <a:off x="4572000" y="2268583"/>
            <a:ext cx="4278349" cy="3948311"/>
          </a:xfrm>
          <a:prstGeom prst="rect">
            <a:avLst/>
          </a:prstGeom>
        </p:spPr>
        <p:txBody>
          <a:bodyPr>
            <a:normAutofit fontScale="85000" lnSpcReduction="10000"/>
          </a:bodyPr>
          <a:lstStyle>
            <a:lvl1pPr marL="0" indent="0" algn="l" defTabSz="457200" rtl="0" eaLnBrk="1" latinLnBrk="0" hangingPunct="1">
              <a:spcBef>
                <a:spcPct val="20000"/>
              </a:spcBef>
              <a:buFont typeface="Arial"/>
              <a:buNone/>
              <a:defRPr sz="1800" kern="1200">
                <a:solidFill>
                  <a:schemeClr val="tx1"/>
                </a:solidFill>
                <a:latin typeface="Century Gothic" pitchFamily="34" charset="0"/>
                <a:ea typeface="+mn-ea"/>
                <a:cs typeface="+mn-cs"/>
              </a:defRPr>
            </a:lvl1pPr>
            <a:lvl2pPr marL="180975" indent="-180975" algn="l" defTabSz="4572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2pPr>
            <a:lvl3pPr marL="914400" indent="0" algn="l"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Century Gothic" pitchFamily="34" charset="0"/>
                <a:ea typeface="+mn-ea"/>
                <a:cs typeface="+mn-cs"/>
              </a:rPr>
              <a:t>  </a:t>
            </a:r>
            <a:r>
              <a:rPr kumimoji="0" lang="en-US" sz="2400" b="1" i="0" u="none" strike="noStrike" kern="1200" cap="none" spc="0" normalizeH="0" baseline="0" noProof="0" dirty="0">
                <a:ln>
                  <a:noFill/>
                </a:ln>
                <a:solidFill>
                  <a:prstClr val="black"/>
                </a:solidFill>
                <a:effectLst/>
                <a:uLnTx/>
                <a:uFillTx/>
                <a:latin typeface="Century Gothic" pitchFamily="34" charset="0"/>
                <a:ea typeface="+mn-ea"/>
                <a:cs typeface="+mn-cs"/>
              </a:rPr>
              <a:t>Phase 2</a:t>
            </a:r>
          </a:p>
          <a:p>
            <a:pPr marL="0" marR="0" lvl="0" indent="0" algn="just" defTabSz="914400" rtl="0" eaLnBrk="1" fontAlgn="auto" latinLnBrk="0" hangingPunct="1">
              <a:lnSpc>
                <a:spcPct val="100000"/>
              </a:lnSpc>
              <a:spcBef>
                <a:spcPts val="300"/>
              </a:spcBef>
              <a:spcAft>
                <a:spcPts val="0"/>
              </a:spcAft>
              <a:buClrTx/>
              <a:buSzTx/>
              <a:buFont typeface="Arial"/>
              <a:buNone/>
              <a:tabLst/>
              <a:defRPr/>
            </a:pPr>
            <a:endParaRPr kumimoji="0" lang="en-ZA" sz="18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itchFamily="34" charset="0"/>
                <a:ea typeface="+mn-ea"/>
                <a:cs typeface="+mn-cs"/>
              </a:rPr>
              <a:t>Develop a Long-Term Financial Plan model  </a:t>
            </a:r>
            <a:r>
              <a:rPr kumimoji="0" lang="en-ZA" sz="1800" b="0" i="0" u="none" strike="noStrike" kern="1200" cap="none" spc="0" normalizeH="0" baseline="0" noProof="0" dirty="0">
                <a:ln>
                  <a:noFill/>
                </a:ln>
                <a:solidFill>
                  <a:prstClr val="black"/>
                </a:solidFill>
                <a:effectLst/>
                <a:uLnTx/>
                <a:uFillTx/>
                <a:latin typeface="Century Gothic" pitchFamily="34" charset="0"/>
                <a:ea typeface="+mn-ea"/>
                <a:cs typeface="+mn-cs"/>
              </a:rPr>
              <a:t>to support the project evaluation process and to guide the municipality’s funding strategy options; </a:t>
            </a: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itchFamily="34" charset="0"/>
                <a:ea typeface="+mn-ea"/>
                <a:cs typeface="+mn-cs"/>
              </a:rPr>
              <a:t>Provide infrastructure financing advisory services in terms of best borrowing options and practise in terms of the MFMA; and</a:t>
            </a: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itchFamily="34" charset="0"/>
                <a:ea typeface="+mn-ea"/>
                <a:cs typeface="+mn-cs"/>
              </a:rPr>
              <a:t>Providing oversight and support in the roll-out of the programs and projects </a:t>
            </a:r>
            <a:r>
              <a:rPr kumimoji="0" lang="en-ZA" sz="1800" b="0" i="0" u="none" strike="noStrike" kern="1200" cap="none" spc="0" normalizeH="0" baseline="0" noProof="0" dirty="0">
                <a:ln>
                  <a:noFill/>
                </a:ln>
                <a:solidFill>
                  <a:prstClr val="black"/>
                </a:solidFill>
                <a:effectLst/>
                <a:uLnTx/>
                <a:uFillTx/>
                <a:latin typeface="Century Gothic" pitchFamily="34" charset="0"/>
                <a:ea typeface="+mn-ea"/>
                <a:cs typeface="+mn-cs"/>
              </a:rPr>
              <a:t>and governance around “use of proceeds” which will be strictly insisted upon by funders. </a:t>
            </a: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aphicFrame>
        <p:nvGraphicFramePr>
          <p:cNvPr id="8" name="Table 3">
            <a:extLst>
              <a:ext uri="{FF2B5EF4-FFF2-40B4-BE49-F238E27FC236}">
                <a16:creationId xmlns="" xmlns:a16="http://schemas.microsoft.com/office/drawing/2014/main" id="{02DF4A4F-5759-42AD-A215-5DAD2391740B}"/>
              </a:ext>
            </a:extLst>
          </p:cNvPr>
          <p:cNvGraphicFramePr>
            <a:graphicFrameLocks noGrp="1"/>
          </p:cNvGraphicFramePr>
          <p:nvPr>
            <p:extLst>
              <p:ext uri="{D42A27DB-BD31-4B8C-83A1-F6EECF244321}">
                <p14:modId xmlns:p14="http://schemas.microsoft.com/office/powerpoint/2010/main" xmlns="" val="1114088362"/>
              </p:ext>
            </p:extLst>
          </p:nvPr>
        </p:nvGraphicFramePr>
        <p:xfrm>
          <a:off x="508000" y="1209561"/>
          <a:ext cx="8128000" cy="914400"/>
        </p:xfrm>
        <a:graphic>
          <a:graphicData uri="http://schemas.openxmlformats.org/drawingml/2006/table">
            <a:tbl>
              <a:tblPr firstRow="1" bandRow="1"/>
              <a:tblGrid>
                <a:gridCol w="8128000">
                  <a:extLst>
                    <a:ext uri="{9D8B030D-6E8A-4147-A177-3AD203B41FA5}">
                      <a16:colId xmlns="" xmlns:a16="http://schemas.microsoft.com/office/drawing/2014/main" val="4078501153"/>
                    </a:ext>
                  </a:extLst>
                </a:gridCol>
              </a:tblGrid>
              <a:tr h="699921">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a:r>
                        <a:rPr lang="en-US" dirty="0"/>
                        <a:t>Multi disciplinary team of specialists required to supplement resident capacity in the Province and in targeted municipalities.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3AFB6"/>
                    </a:solidFill>
                  </a:tcPr>
                </a:tc>
                <a:extLst>
                  <a:ext uri="{0D108BD9-81ED-4DB2-BD59-A6C34878D82A}">
                    <a16:rowId xmlns="" xmlns:a16="http://schemas.microsoft.com/office/drawing/2014/main" val="188235716"/>
                  </a:ext>
                </a:extLst>
              </a:tr>
            </a:tbl>
          </a:graphicData>
        </a:graphic>
      </p:graphicFrame>
    </p:spTree>
    <p:extLst>
      <p:ext uri="{BB962C8B-B14F-4D97-AF65-F5344CB8AC3E}">
        <p14:creationId xmlns:p14="http://schemas.microsoft.com/office/powerpoint/2010/main" xmlns="" val="8732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782050"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dirty="0"/>
              <a:t>Securing a Partner…</a:t>
            </a:r>
            <a:endParaRPr lang="en-ZA" altLang="en-US" dirty="0"/>
          </a:p>
        </p:txBody>
      </p:sp>
      <p:sp>
        <p:nvSpPr>
          <p:cNvPr id="274435" name="Subtitle 2"/>
          <p:cNvSpPr>
            <a:spLocks noGrp="1"/>
          </p:cNvSpPr>
          <p:nvPr>
            <p:ph type="subTitle" idx="1"/>
          </p:nvPr>
        </p:nvSpPr>
        <p:spPr bwMode="auto">
          <a:xfrm>
            <a:off x="0" y="1213732"/>
            <a:ext cx="5548215"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1" indent="0" algn="just">
              <a:buNone/>
            </a:pPr>
            <a:r>
              <a:rPr lang="en-US" sz="2000" b="1" dirty="0"/>
              <a:t>Why an International Partner?</a:t>
            </a:r>
          </a:p>
          <a:p>
            <a:pPr marL="523875" lvl="1" indent="-342900" algn="just"/>
            <a:r>
              <a:rPr lang="en-US" dirty="0"/>
              <a:t>Grant funding to secure specialist team (Planners, Engineers, Development Financiers etc.)</a:t>
            </a:r>
          </a:p>
          <a:p>
            <a:pPr marL="523875" lvl="1" indent="-342900" algn="just"/>
            <a:r>
              <a:rPr lang="en-US" dirty="0"/>
              <a:t>Introducing International Best Practice </a:t>
            </a:r>
          </a:p>
          <a:p>
            <a:pPr marL="523875" lvl="1" indent="-342900" algn="just"/>
            <a:r>
              <a:rPr lang="en-US" dirty="0"/>
              <a:t>Access to more international development partners </a:t>
            </a:r>
          </a:p>
          <a:p>
            <a:pPr lvl="1" indent="0" algn="just">
              <a:buNone/>
            </a:pPr>
            <a:endParaRPr lang="en-US" dirty="0"/>
          </a:p>
          <a:p>
            <a:pPr lvl="1" indent="0" algn="just">
              <a:buNone/>
            </a:pPr>
            <a:r>
              <a:rPr lang="en-US" sz="2000" b="1" dirty="0"/>
              <a:t>Why the French Government?</a:t>
            </a:r>
          </a:p>
          <a:p>
            <a:pPr marL="523875" lvl="1" indent="-342900" algn="just"/>
            <a:r>
              <a:rPr lang="en-US" dirty="0"/>
              <a:t>The </a:t>
            </a:r>
            <a:r>
              <a:rPr lang="en-US" dirty="0" err="1"/>
              <a:t>Agence</a:t>
            </a:r>
            <a:r>
              <a:rPr lang="en-US" dirty="0"/>
              <a:t> </a:t>
            </a:r>
            <a:r>
              <a:rPr lang="en-US" dirty="0" err="1"/>
              <a:t>Française</a:t>
            </a:r>
            <a:r>
              <a:rPr lang="en-US" dirty="0"/>
              <a:t> de </a:t>
            </a:r>
            <a:r>
              <a:rPr lang="en-US" dirty="0" err="1"/>
              <a:t>Développement</a:t>
            </a:r>
            <a:r>
              <a:rPr lang="en-US" dirty="0"/>
              <a:t> (AFD) lead in supporting  and accelerating  the transition to a fairer and more sustainable world in support of the United Nation's Sustainable Development Goals. </a:t>
            </a:r>
          </a:p>
          <a:p>
            <a:pPr lvl="1" indent="0" algn="just">
              <a:buNone/>
            </a:pPr>
            <a:endParaRPr lang="en-US" dirty="0"/>
          </a:p>
          <a:p>
            <a:pPr lvl="1" indent="0" algn="just">
              <a:buNone/>
            </a:pPr>
            <a:r>
              <a:rPr lang="en-US" sz="2000" b="1" dirty="0"/>
              <a:t>Formalizing the Partnership</a:t>
            </a:r>
            <a:endParaRPr lang="en-US" sz="2000" dirty="0"/>
          </a:p>
          <a:p>
            <a:pPr marL="523875" lvl="1" indent="-342900" algn="just"/>
            <a:r>
              <a:rPr lang="en-US" dirty="0"/>
              <a:t>Inter-Governmental Memorandum of Understanding signed between the SA and French Governments – symbolizing the start if a era</a:t>
            </a:r>
            <a:r>
              <a:rPr lang="en-US" sz="1600" dirty="0"/>
              <a:t>.</a:t>
            </a:r>
          </a:p>
          <a:p>
            <a:pPr lvl="1" indent="0" algn="just">
              <a:buNone/>
            </a:pPr>
            <a:endParaRPr lang="en-US" sz="2400" b="1" dirty="0"/>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pic>
        <p:nvPicPr>
          <p:cNvPr id="2" name="Picture 1">
            <a:extLst>
              <a:ext uri="{FF2B5EF4-FFF2-40B4-BE49-F238E27FC236}">
                <a16:creationId xmlns="" xmlns:a16="http://schemas.microsoft.com/office/drawing/2014/main" id="{E8FD876A-3EE5-4AEB-9763-67C0EFC55A12}"/>
              </a:ext>
            </a:extLst>
          </p:cNvPr>
          <p:cNvPicPr>
            <a:picLocks noChangeAspect="1"/>
          </p:cNvPicPr>
          <p:nvPr/>
        </p:nvPicPr>
        <p:blipFill>
          <a:blip r:embed="rId2"/>
          <a:stretch>
            <a:fillRect/>
          </a:stretch>
        </p:blipFill>
        <p:spPr>
          <a:xfrm>
            <a:off x="5708677" y="3332749"/>
            <a:ext cx="3368648" cy="2526486"/>
          </a:xfrm>
          <a:prstGeom prst="rect">
            <a:avLst/>
          </a:prstGeom>
        </p:spPr>
      </p:pic>
      <p:pic>
        <p:nvPicPr>
          <p:cNvPr id="3" name="Picture 2">
            <a:extLst>
              <a:ext uri="{FF2B5EF4-FFF2-40B4-BE49-F238E27FC236}">
                <a16:creationId xmlns="" xmlns:a16="http://schemas.microsoft.com/office/drawing/2014/main" id="{DBB694C9-58B6-4694-B071-D41DBF3D6473}"/>
              </a:ext>
            </a:extLst>
          </p:cNvPr>
          <p:cNvPicPr>
            <a:picLocks noChangeAspect="1"/>
          </p:cNvPicPr>
          <p:nvPr/>
        </p:nvPicPr>
        <p:blipFill>
          <a:blip r:embed="rId3"/>
          <a:stretch>
            <a:fillRect/>
          </a:stretch>
        </p:blipFill>
        <p:spPr>
          <a:xfrm>
            <a:off x="5708677" y="496376"/>
            <a:ext cx="3246622" cy="2434966"/>
          </a:xfrm>
          <a:prstGeom prst="rect">
            <a:avLst/>
          </a:prstGeom>
        </p:spPr>
      </p:pic>
    </p:spTree>
    <p:extLst>
      <p:ext uri="{BB962C8B-B14F-4D97-AF65-F5344CB8AC3E}">
        <p14:creationId xmlns:p14="http://schemas.microsoft.com/office/powerpoint/2010/main" xmlns="" val="154666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782050"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t>Roles and Responsibilities of DLG…</a:t>
            </a:r>
            <a:endParaRPr lang="en-ZA" altLang="en-US" dirty="0"/>
          </a:p>
        </p:txBody>
      </p:sp>
      <p:sp>
        <p:nvSpPr>
          <p:cNvPr id="274435" name="Subtitle 2"/>
          <p:cNvSpPr>
            <a:spLocks noGrp="1"/>
          </p:cNvSpPr>
          <p:nvPr>
            <p:ph type="subTitle" idx="1"/>
          </p:nvPr>
        </p:nvSpPr>
        <p:spPr bwMode="auto">
          <a:xfrm>
            <a:off x="227137" y="1250920"/>
            <a:ext cx="8561263"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1" indent="0" algn="just">
              <a:buNone/>
            </a:pPr>
            <a:r>
              <a:rPr lang="en-US" sz="2000" b="1" dirty="0"/>
              <a:t>Role and responsibility of DLG in this project:</a:t>
            </a:r>
          </a:p>
          <a:p>
            <a:pPr lvl="1" indent="0" algn="just">
              <a:buNone/>
            </a:pPr>
            <a:endParaRPr lang="en-US" sz="2000" b="1" dirty="0"/>
          </a:p>
          <a:p>
            <a:pPr marL="523875" lvl="1" indent="-342900" algn="just"/>
            <a:r>
              <a:rPr lang="en-US" sz="2000" dirty="0"/>
              <a:t>Provide Provincial Oversight and Governance of the SIDAFF programme</a:t>
            </a:r>
          </a:p>
          <a:p>
            <a:pPr marL="523875" lvl="1" indent="-342900" algn="just"/>
            <a:r>
              <a:rPr lang="en-US" sz="2000" dirty="0"/>
              <a:t>Identify and facilitate municipal buy-in and participation.</a:t>
            </a:r>
          </a:p>
          <a:p>
            <a:pPr marL="523875" lvl="1" indent="-342900" algn="just"/>
            <a:r>
              <a:rPr lang="en-US" sz="2000" dirty="0"/>
              <a:t>Create an enabling environment for effective planning and enhanced roll-out of catalytic and impactful infrastructure projects </a:t>
            </a:r>
          </a:p>
          <a:p>
            <a:pPr marL="523875" lvl="1" indent="-342900" algn="just"/>
            <a:r>
              <a:rPr lang="en-US" sz="2000" dirty="0"/>
              <a:t>Gateway for communication and interaction between municipalities &amp; affected National and Provincial Departments</a:t>
            </a:r>
          </a:p>
          <a:p>
            <a:pPr marL="523875" lvl="1" indent="-342900" algn="just"/>
            <a:r>
              <a:rPr lang="en-US" sz="2000" dirty="0"/>
              <a:t>Guide the </a:t>
            </a:r>
            <a:r>
              <a:rPr lang="en-US" sz="2000" dirty="0" err="1"/>
              <a:t>realisation</a:t>
            </a:r>
            <a:r>
              <a:rPr lang="en-US" sz="2000" dirty="0"/>
              <a:t> of the deliverables as per the MOU signed between with AFD</a:t>
            </a:r>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334033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ctrTitle"/>
          </p:nvPr>
        </p:nvSpPr>
        <p:spPr bwMode="auto">
          <a:xfrm>
            <a:off x="295275" y="0"/>
            <a:ext cx="8505825" cy="1064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dirty="0"/>
              <a:t>Programme Initiation &amp; Consultation</a:t>
            </a:r>
            <a:endParaRPr lang="en-ZA" altLang="en-US" dirty="0"/>
          </a:p>
        </p:txBody>
      </p:sp>
      <p:sp>
        <p:nvSpPr>
          <p:cNvPr id="274435" name="Subtitle 2"/>
          <p:cNvSpPr>
            <a:spLocks noGrp="1"/>
          </p:cNvSpPr>
          <p:nvPr>
            <p:ph type="subTitle" idx="1"/>
          </p:nvPr>
        </p:nvSpPr>
        <p:spPr bwMode="auto">
          <a:xfrm>
            <a:off x="0" y="1249346"/>
            <a:ext cx="8850188" cy="53140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523875" lvl="1" indent="-342900" algn="just" defTabSz="914400"/>
            <a:r>
              <a:rPr lang="en-US" sz="2000" b="1" dirty="0" err="1">
                <a:solidFill>
                  <a:prstClr val="black"/>
                </a:solidFill>
              </a:rPr>
              <a:t>GreenCape</a:t>
            </a:r>
            <a:r>
              <a:rPr lang="en-US" sz="2000" b="1" dirty="0">
                <a:solidFill>
                  <a:prstClr val="black"/>
                </a:solidFill>
              </a:rPr>
              <a:t> appointed as the Service Provider by AFD for Phase 1</a:t>
            </a:r>
          </a:p>
          <a:p>
            <a:pPr marL="523875" lvl="1" indent="-342900" algn="just" defTabSz="914400"/>
            <a:r>
              <a:rPr lang="en-US" sz="2000" b="1" dirty="0">
                <a:solidFill>
                  <a:prstClr val="black"/>
                </a:solidFill>
              </a:rPr>
              <a:t>Project Steering committee members appointed </a:t>
            </a:r>
            <a:r>
              <a:rPr lang="en-US" sz="2000" dirty="0">
                <a:solidFill>
                  <a:prstClr val="black"/>
                </a:solidFill>
              </a:rPr>
              <a:t>by DLG</a:t>
            </a:r>
            <a:endParaRPr lang="en-US" sz="2000" b="1" dirty="0">
              <a:solidFill>
                <a:prstClr val="black"/>
              </a:solidFill>
            </a:endParaRPr>
          </a:p>
          <a:p>
            <a:pPr marL="523875" lvl="1" indent="-342900" algn="just" defTabSz="914400"/>
            <a:r>
              <a:rPr lang="en-US" sz="2000" b="1" dirty="0">
                <a:solidFill>
                  <a:prstClr val="black"/>
                </a:solidFill>
              </a:rPr>
              <a:t>Municipal Coordinators nominated </a:t>
            </a:r>
            <a:r>
              <a:rPr lang="en-US" sz="2000" dirty="0">
                <a:solidFill>
                  <a:prstClr val="black"/>
                </a:solidFill>
              </a:rPr>
              <a:t>by representatives from the Steercom members</a:t>
            </a:r>
          </a:p>
          <a:p>
            <a:pPr marL="523875" lvl="1" indent="-342900" algn="just" defTabSz="914400"/>
            <a:r>
              <a:rPr lang="en-US" sz="2000" b="1" dirty="0">
                <a:solidFill>
                  <a:prstClr val="black"/>
                </a:solidFill>
              </a:rPr>
              <a:t>Roadshow concluded </a:t>
            </a:r>
            <a:r>
              <a:rPr lang="en-US" sz="2000" dirty="0">
                <a:solidFill>
                  <a:prstClr val="black"/>
                </a:solidFill>
              </a:rPr>
              <a:t>with the eight beneficiary municipalities, namely Saldanha Bay LM, Swartland LM, Stellenbosch LM, Breede Valley LM, Overstrand LM, Mossel Bay LM, Drakenstein LM and George LM. The Municipal Mangers indicated their overwhelming commitment to the Programme. </a:t>
            </a:r>
          </a:p>
          <a:p>
            <a:pPr marL="523875" lvl="1" indent="-342900" algn="just" defTabSz="914400"/>
            <a:r>
              <a:rPr lang="en-US" sz="2000" b="1" dirty="0">
                <a:solidFill>
                  <a:prstClr val="black"/>
                </a:solidFill>
              </a:rPr>
              <a:t>Municipal Infrastructure Liaison Committees established, </a:t>
            </a:r>
            <a:r>
              <a:rPr lang="en-US" sz="2000" dirty="0">
                <a:solidFill>
                  <a:prstClr val="black"/>
                </a:solidFill>
              </a:rPr>
              <a:t>consisting of the Administrative Leadership and Senior Mangers of the respective municipalities.</a:t>
            </a:r>
            <a:endParaRPr lang="en-US" sz="2000" b="1" dirty="0">
              <a:solidFill>
                <a:prstClr val="black"/>
              </a:solidFill>
            </a:endParaRPr>
          </a:p>
          <a:p>
            <a:pPr marL="523875" lvl="1" indent="-342900" algn="just" defTabSz="914400"/>
            <a:r>
              <a:rPr lang="en-US" sz="2000" b="1" dirty="0">
                <a:solidFill>
                  <a:prstClr val="black"/>
                </a:solidFill>
              </a:rPr>
              <a:t>Catalytic infrastructure projects identified and confirmed with the municipalities.</a:t>
            </a:r>
          </a:p>
          <a:p>
            <a:pPr lvl="1" indent="0" algn="just" defTabSz="914400">
              <a:buNone/>
            </a:pPr>
            <a:endParaRPr lang="en-US" sz="2400" b="1" dirty="0">
              <a:solidFill>
                <a:prstClr val="black"/>
              </a:solidFill>
            </a:endParaRPr>
          </a:p>
          <a:p>
            <a:pPr lvl="1" indent="0" algn="just">
              <a:buNone/>
            </a:pPr>
            <a:r>
              <a:rPr lang="en-ZA" sz="2400" dirty="0"/>
              <a:t> </a:t>
            </a:r>
          </a:p>
          <a:p>
            <a:pPr lvl="0" algn="just" defTabSz="914400"/>
            <a:endParaRPr lang="en-ZA" sz="2000" dirty="0">
              <a:solidFill>
                <a:prstClr val="black"/>
              </a:solidFill>
            </a:endParaRPr>
          </a:p>
          <a:p>
            <a:pPr lvl="1" indent="0">
              <a:lnSpc>
                <a:spcPct val="120000"/>
              </a:lnSpc>
              <a:spcAft>
                <a:spcPts val="600"/>
              </a:spcAft>
              <a:buSzPct val="150000"/>
              <a:buNone/>
              <a:tabLst>
                <a:tab pos="541338" algn="l"/>
              </a:tabLst>
            </a:pPr>
            <a:endParaRPr lang="en-US" sz="1200" b="0" dirty="0"/>
          </a:p>
        </p:txBody>
      </p:sp>
    </p:spTree>
    <p:extLst>
      <p:ext uri="{BB962C8B-B14F-4D97-AF65-F5344CB8AC3E}">
        <p14:creationId xmlns:p14="http://schemas.microsoft.com/office/powerpoint/2010/main" xmlns="" val="74214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 xmlns:a16="http://schemas.microsoft.com/office/drawing/2014/main" id="{F0842814-35E4-43CD-814A-4AD926B0DF0D}"/>
              </a:ext>
            </a:extLst>
          </p:cNvPr>
          <p:cNvSpPr>
            <a:spLocks noGrp="1"/>
          </p:cNvSpPr>
          <p:nvPr>
            <p:ph type="title"/>
          </p:nvPr>
        </p:nvSpPr>
        <p:spPr>
          <a:xfrm>
            <a:off x="273397" y="251416"/>
            <a:ext cx="8597205" cy="559256"/>
          </a:xfrm>
        </p:spPr>
        <p:txBody>
          <a:bodyPr>
            <a:noAutofit/>
          </a:bodyPr>
          <a:lstStyle/>
          <a:p>
            <a:r>
              <a:rPr lang="en-US" sz="2800" dirty="0">
                <a:solidFill>
                  <a:srgbClr val="000099"/>
                </a:solidFill>
              </a:rPr>
              <a:t>Phase 1: Scope of Work</a:t>
            </a:r>
            <a:endParaRPr lang="en-GB" sz="2800" dirty="0">
              <a:solidFill>
                <a:srgbClr val="000099"/>
              </a:solidFill>
            </a:endParaRPr>
          </a:p>
        </p:txBody>
      </p:sp>
      <p:sp>
        <p:nvSpPr>
          <p:cNvPr id="27" name="Rectangle 26">
            <a:extLst>
              <a:ext uri="{FF2B5EF4-FFF2-40B4-BE49-F238E27FC236}">
                <a16:creationId xmlns="" xmlns:a16="http://schemas.microsoft.com/office/drawing/2014/main" id="{EE79B372-F869-459C-82D7-FE9AF3CC0EA0}"/>
              </a:ext>
            </a:extLst>
          </p:cNvPr>
          <p:cNvSpPr/>
          <p:nvPr/>
        </p:nvSpPr>
        <p:spPr>
          <a:xfrm>
            <a:off x="7020552" y="3112910"/>
            <a:ext cx="1508760" cy="593048"/>
          </a:xfrm>
          <a:prstGeom prst="rect">
            <a:avLst/>
          </a:prstGeom>
          <a:solidFill>
            <a:srgbClr val="000099"/>
          </a:solidFill>
          <a:ln w="2857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b="1" dirty="0">
                <a:solidFill>
                  <a:prstClr val="white"/>
                </a:solidFill>
                <a:latin typeface="Century Gothic"/>
              </a:rPr>
              <a:t>Step 4: </a:t>
            </a:r>
          </a:p>
          <a:p>
            <a:pPr algn="ctr" defTabSz="685800"/>
            <a:r>
              <a:rPr lang="en-ZA" sz="900" b="1" dirty="0">
                <a:solidFill>
                  <a:prstClr val="white"/>
                </a:solidFill>
                <a:latin typeface="Century Gothic"/>
              </a:rPr>
              <a:t>Enabled process to take from feasibility to bankability</a:t>
            </a:r>
          </a:p>
        </p:txBody>
      </p:sp>
      <p:sp>
        <p:nvSpPr>
          <p:cNvPr id="28" name="Rectangle 27">
            <a:extLst>
              <a:ext uri="{FF2B5EF4-FFF2-40B4-BE49-F238E27FC236}">
                <a16:creationId xmlns="" xmlns:a16="http://schemas.microsoft.com/office/drawing/2014/main" id="{9F9D6898-265C-454F-BB38-94CEFBF50880}"/>
              </a:ext>
            </a:extLst>
          </p:cNvPr>
          <p:cNvSpPr/>
          <p:nvPr/>
        </p:nvSpPr>
        <p:spPr>
          <a:xfrm>
            <a:off x="4740991" y="2762983"/>
            <a:ext cx="1508760" cy="539582"/>
          </a:xfrm>
          <a:prstGeom prst="rect">
            <a:avLst/>
          </a:prstGeom>
          <a:solidFill>
            <a:srgbClr val="000099"/>
          </a:solidFill>
          <a:ln w="2857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b="1" dirty="0">
                <a:solidFill>
                  <a:prstClr val="white"/>
                </a:solidFill>
                <a:latin typeface="Century Gothic"/>
              </a:rPr>
              <a:t>Step 3:</a:t>
            </a:r>
          </a:p>
          <a:p>
            <a:pPr algn="ctr" defTabSz="685800"/>
            <a:r>
              <a:rPr lang="en-ZA" sz="900" b="1" dirty="0">
                <a:solidFill>
                  <a:prstClr val="white"/>
                </a:solidFill>
                <a:latin typeface="Century Gothic"/>
              </a:rPr>
              <a:t>Identified catalytic projects &amp; programmes</a:t>
            </a:r>
          </a:p>
        </p:txBody>
      </p:sp>
      <p:sp>
        <p:nvSpPr>
          <p:cNvPr id="29" name="Rectangle 28">
            <a:extLst>
              <a:ext uri="{FF2B5EF4-FFF2-40B4-BE49-F238E27FC236}">
                <a16:creationId xmlns="" xmlns:a16="http://schemas.microsoft.com/office/drawing/2014/main" id="{B7A8FDF3-B068-4EA3-B47B-D4E6775F1C4A}"/>
              </a:ext>
            </a:extLst>
          </p:cNvPr>
          <p:cNvSpPr/>
          <p:nvPr/>
        </p:nvSpPr>
        <p:spPr>
          <a:xfrm>
            <a:off x="2461430" y="2339524"/>
            <a:ext cx="1508760" cy="539582"/>
          </a:xfrm>
          <a:prstGeom prst="rect">
            <a:avLst/>
          </a:prstGeom>
          <a:solidFill>
            <a:srgbClr val="000099"/>
          </a:solidFill>
          <a:ln w="2857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b="1" dirty="0">
                <a:solidFill>
                  <a:prstClr val="white"/>
                </a:solidFill>
                <a:latin typeface="Century Gothic"/>
              </a:rPr>
              <a:t>Step 2:</a:t>
            </a:r>
          </a:p>
          <a:p>
            <a:pPr algn="ctr" defTabSz="685800"/>
            <a:r>
              <a:rPr lang="en-ZA" sz="900" b="1" dirty="0">
                <a:solidFill>
                  <a:prstClr val="white"/>
                </a:solidFill>
                <a:latin typeface="Century Gothic"/>
              </a:rPr>
              <a:t>Consolidated pipeline of projects</a:t>
            </a:r>
          </a:p>
        </p:txBody>
      </p:sp>
      <p:sp>
        <p:nvSpPr>
          <p:cNvPr id="30" name="Rectangle 29">
            <a:extLst>
              <a:ext uri="{FF2B5EF4-FFF2-40B4-BE49-F238E27FC236}">
                <a16:creationId xmlns="" xmlns:a16="http://schemas.microsoft.com/office/drawing/2014/main" id="{B96DB874-84A9-4CA7-853B-3143EF520C2F}"/>
              </a:ext>
            </a:extLst>
          </p:cNvPr>
          <p:cNvSpPr/>
          <p:nvPr/>
        </p:nvSpPr>
        <p:spPr>
          <a:xfrm>
            <a:off x="181868" y="2181195"/>
            <a:ext cx="1508760" cy="468078"/>
          </a:xfrm>
          <a:prstGeom prst="rect">
            <a:avLst/>
          </a:prstGeom>
          <a:solidFill>
            <a:srgbClr val="000099"/>
          </a:solidFill>
          <a:ln w="2857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b="1" dirty="0">
                <a:solidFill>
                  <a:prstClr val="white"/>
                </a:solidFill>
                <a:latin typeface="Century Gothic"/>
              </a:rPr>
              <a:t>Step 1: </a:t>
            </a:r>
          </a:p>
          <a:p>
            <a:pPr algn="ctr" defTabSz="685800"/>
            <a:r>
              <a:rPr lang="en-ZA" sz="900" b="1" dirty="0">
                <a:solidFill>
                  <a:prstClr val="white"/>
                </a:solidFill>
                <a:latin typeface="Century Gothic"/>
              </a:rPr>
              <a:t>Created an enabling environment for SIDAFF</a:t>
            </a:r>
          </a:p>
        </p:txBody>
      </p:sp>
      <p:sp>
        <p:nvSpPr>
          <p:cNvPr id="51" name="Rectangle 50">
            <a:extLst>
              <a:ext uri="{FF2B5EF4-FFF2-40B4-BE49-F238E27FC236}">
                <a16:creationId xmlns="" xmlns:a16="http://schemas.microsoft.com/office/drawing/2014/main" id="{B31522FE-57CB-4322-B310-758DA90DB3A6}"/>
              </a:ext>
            </a:extLst>
          </p:cNvPr>
          <p:cNvSpPr/>
          <p:nvPr/>
        </p:nvSpPr>
        <p:spPr>
          <a:xfrm>
            <a:off x="2461430" y="2973853"/>
            <a:ext cx="1508760" cy="593048"/>
          </a:xfrm>
          <a:prstGeom prst="rect">
            <a:avLst/>
          </a:prstGeom>
          <a:ln w="952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dirty="0">
                <a:solidFill>
                  <a:prstClr val="black"/>
                </a:solidFill>
                <a:latin typeface="Century Gothic"/>
              </a:rPr>
              <a:t>Database of pipeline projects identified </a:t>
            </a:r>
          </a:p>
          <a:p>
            <a:pPr algn="ctr" defTabSz="685800"/>
            <a:r>
              <a:rPr lang="en-ZA" sz="900" dirty="0">
                <a:solidFill>
                  <a:prstClr val="black"/>
                </a:solidFill>
                <a:latin typeface="Century Gothic"/>
              </a:rPr>
              <a:t>(Long list)</a:t>
            </a:r>
          </a:p>
        </p:txBody>
      </p:sp>
      <p:sp>
        <p:nvSpPr>
          <p:cNvPr id="52" name="Rectangle 51">
            <a:extLst>
              <a:ext uri="{FF2B5EF4-FFF2-40B4-BE49-F238E27FC236}">
                <a16:creationId xmlns="" xmlns:a16="http://schemas.microsoft.com/office/drawing/2014/main" id="{2BCE202F-5D52-4294-B676-8700B43BA77A}"/>
              </a:ext>
            </a:extLst>
          </p:cNvPr>
          <p:cNvSpPr/>
          <p:nvPr/>
        </p:nvSpPr>
        <p:spPr>
          <a:xfrm>
            <a:off x="181868" y="2777465"/>
            <a:ext cx="1508760" cy="392777"/>
          </a:xfrm>
          <a:prstGeom prst="rect">
            <a:avLst/>
          </a:prstGeom>
          <a:ln w="952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dirty="0">
                <a:solidFill>
                  <a:prstClr val="black"/>
                </a:solidFill>
                <a:latin typeface="Century Gothic"/>
              </a:rPr>
              <a:t>Programme Initiation </a:t>
            </a:r>
          </a:p>
        </p:txBody>
      </p:sp>
      <p:sp>
        <p:nvSpPr>
          <p:cNvPr id="53" name="Rectangle 52">
            <a:extLst>
              <a:ext uri="{FF2B5EF4-FFF2-40B4-BE49-F238E27FC236}">
                <a16:creationId xmlns="" xmlns:a16="http://schemas.microsoft.com/office/drawing/2014/main" id="{ACF03C65-F231-4BD5-855D-2D038E01DB40}"/>
              </a:ext>
            </a:extLst>
          </p:cNvPr>
          <p:cNvSpPr/>
          <p:nvPr/>
        </p:nvSpPr>
        <p:spPr>
          <a:xfrm>
            <a:off x="7020552" y="3809726"/>
            <a:ext cx="1508760" cy="593048"/>
          </a:xfrm>
          <a:prstGeom prst="rect">
            <a:avLst/>
          </a:prstGeom>
          <a:ln w="952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dirty="0">
                <a:solidFill>
                  <a:prstClr val="black"/>
                </a:solidFill>
                <a:latin typeface="Century Gothic"/>
              </a:rPr>
              <a:t>Enable process to progress catalytic projects from feasibility to bankability</a:t>
            </a:r>
          </a:p>
        </p:txBody>
      </p:sp>
      <p:sp>
        <p:nvSpPr>
          <p:cNvPr id="54" name="Rectangle 53">
            <a:extLst>
              <a:ext uri="{FF2B5EF4-FFF2-40B4-BE49-F238E27FC236}">
                <a16:creationId xmlns="" xmlns:a16="http://schemas.microsoft.com/office/drawing/2014/main" id="{2297967D-55D1-4074-A7E2-70E5B1A51043}"/>
              </a:ext>
            </a:extLst>
          </p:cNvPr>
          <p:cNvSpPr/>
          <p:nvPr/>
        </p:nvSpPr>
        <p:spPr>
          <a:xfrm>
            <a:off x="4740991" y="3458341"/>
            <a:ext cx="1508760" cy="592069"/>
          </a:xfrm>
          <a:prstGeom prst="rect">
            <a:avLst/>
          </a:prstGeom>
          <a:ln w="9525">
            <a:solidFill>
              <a:srgbClr val="000099"/>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en-ZA" sz="900" dirty="0">
                <a:solidFill>
                  <a:prstClr val="black"/>
                </a:solidFill>
                <a:latin typeface="Century Gothic"/>
              </a:rPr>
              <a:t>Most catalytic projects &amp; programmes identified </a:t>
            </a:r>
          </a:p>
          <a:p>
            <a:pPr algn="ctr" defTabSz="685800"/>
            <a:r>
              <a:rPr lang="en-ZA" sz="900" dirty="0">
                <a:solidFill>
                  <a:prstClr val="black"/>
                </a:solidFill>
                <a:latin typeface="Century Gothic"/>
              </a:rPr>
              <a:t>(Short list)</a:t>
            </a:r>
          </a:p>
        </p:txBody>
      </p:sp>
      <p:cxnSp>
        <p:nvCxnSpPr>
          <p:cNvPr id="3" name="Connector: Elbow 2">
            <a:extLst>
              <a:ext uri="{FF2B5EF4-FFF2-40B4-BE49-F238E27FC236}">
                <a16:creationId xmlns="" xmlns:a16="http://schemas.microsoft.com/office/drawing/2014/main" id="{25242025-1038-4710-9F49-3DC64E6B9B2D}"/>
              </a:ext>
            </a:extLst>
          </p:cNvPr>
          <p:cNvCxnSpPr>
            <a:cxnSpLocks/>
            <a:stCxn id="30" idx="3"/>
            <a:endCxn id="29" idx="1"/>
          </p:cNvCxnSpPr>
          <p:nvPr/>
        </p:nvCxnSpPr>
        <p:spPr>
          <a:xfrm>
            <a:off x="1690628" y="2415234"/>
            <a:ext cx="770802" cy="194081"/>
          </a:xfrm>
          <a:prstGeom prst="bentConnector3">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 xmlns:a16="http://schemas.microsoft.com/office/drawing/2014/main" id="{E676B807-4FDF-4840-A111-59991DFECF30}"/>
              </a:ext>
            </a:extLst>
          </p:cNvPr>
          <p:cNvCxnSpPr>
            <a:cxnSpLocks/>
            <a:stCxn id="29" idx="3"/>
            <a:endCxn id="28" idx="1"/>
          </p:cNvCxnSpPr>
          <p:nvPr/>
        </p:nvCxnSpPr>
        <p:spPr>
          <a:xfrm>
            <a:off x="3970190" y="2609315"/>
            <a:ext cx="770801" cy="423459"/>
          </a:xfrm>
          <a:prstGeom prst="bentConnector3">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 xmlns:a16="http://schemas.microsoft.com/office/drawing/2014/main" id="{DE77313B-D1F7-4DD3-AE0C-E562552BEC39}"/>
              </a:ext>
            </a:extLst>
          </p:cNvPr>
          <p:cNvCxnSpPr>
            <a:cxnSpLocks/>
            <a:stCxn id="28" idx="3"/>
            <a:endCxn id="27" idx="1"/>
          </p:cNvCxnSpPr>
          <p:nvPr/>
        </p:nvCxnSpPr>
        <p:spPr>
          <a:xfrm>
            <a:off x="6249751" y="3032773"/>
            <a:ext cx="770801" cy="376661"/>
          </a:xfrm>
          <a:prstGeom prst="bentConnector3">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 xmlns:a16="http://schemas.microsoft.com/office/drawing/2014/main" id="{6CA2C11E-A777-4C11-A774-8400FC565ECC}"/>
              </a:ext>
            </a:extLst>
          </p:cNvPr>
          <p:cNvSpPr/>
          <p:nvPr/>
        </p:nvSpPr>
        <p:spPr>
          <a:xfrm>
            <a:off x="2354580" y="2160270"/>
            <a:ext cx="4069809" cy="2425414"/>
          </a:xfrm>
          <a:prstGeom prst="roundRect">
            <a:avLst/>
          </a:prstGeom>
          <a:noFill/>
          <a:ln w="57150">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dirty="0">
              <a:solidFill>
                <a:prstClr val="white"/>
              </a:solidFill>
              <a:latin typeface="Century Gothic"/>
            </a:endParaRPr>
          </a:p>
        </p:txBody>
      </p:sp>
    </p:spTree>
    <p:extLst>
      <p:ext uri="{BB962C8B-B14F-4D97-AF65-F5344CB8AC3E}">
        <p14:creationId xmlns:p14="http://schemas.microsoft.com/office/powerpoint/2010/main" xmlns="" val="1555789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52431</TotalTime>
  <Words>1005</Words>
  <Application>Microsoft Office PowerPoint</Application>
  <PresentationFormat>On-screen Show (4:3)</PresentationFormat>
  <Paragraphs>161</Paragraphs>
  <Slides>13</Slides>
  <Notes>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13</vt:i4>
      </vt:variant>
    </vt:vector>
  </HeadingPairs>
  <TitlesOfParts>
    <vt:vector size="20" baseType="lpstr">
      <vt:lpstr>Office Theme</vt:lpstr>
      <vt:lpstr>Custom Design</vt:lpstr>
      <vt:lpstr>2_Custom Design</vt:lpstr>
      <vt:lpstr>WCG-PPT Master-121022-amc</vt:lpstr>
      <vt:lpstr>1_Office Theme</vt:lpstr>
      <vt:lpstr>5_WCG-PPT Master-121022-amc</vt:lpstr>
      <vt:lpstr>think-cell Slide</vt:lpstr>
      <vt:lpstr>  A New Approach to Infrastructure Development  and Financing  SIDAFF Project    Graham Paulse Head of Department: Local Government 15 June 2021  </vt:lpstr>
      <vt:lpstr>Infrastructure Programmes: Observations</vt:lpstr>
      <vt:lpstr>… A New Approach is Required</vt:lpstr>
      <vt:lpstr>New Approach (2)</vt:lpstr>
      <vt:lpstr>2 Phase Approach Adopted</vt:lpstr>
      <vt:lpstr>Securing a Partner…</vt:lpstr>
      <vt:lpstr>Roles and Responsibilities of DLG…</vt:lpstr>
      <vt:lpstr>Programme Initiation &amp; Consultation</vt:lpstr>
      <vt:lpstr>Phase 1: Scope of Work</vt:lpstr>
      <vt:lpstr>Project Summary: Qualifying Projects</vt:lpstr>
      <vt:lpstr>Testing the International Market: Preferences</vt:lpstr>
      <vt:lpstr>Phase 2: Project Scope</vt:lpstr>
      <vt:lpstr>Slide 13</vt:lpstr>
    </vt:vector>
  </TitlesOfParts>
  <Company>YWood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USER</cp:lastModifiedBy>
  <cp:revision>2069</cp:revision>
  <cp:lastPrinted>2020-07-03T12:28:17Z</cp:lastPrinted>
  <dcterms:created xsi:type="dcterms:W3CDTF">2011-10-06T13:46:04Z</dcterms:created>
  <dcterms:modified xsi:type="dcterms:W3CDTF">2021-06-15T13:41:24Z</dcterms:modified>
</cp:coreProperties>
</file>