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Override PartName="/ppt/diagrams/layout2.xml" ContentType="application/vnd.openxmlformats-officedocument.drawingml.diagramLayout+xml"/>
  <Default Extension="tiff" ContentType="image/tiff"/>
  <Default Extension="avi" ContentType="video/x-msvideo"/>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0" r:id="rId3"/>
    <p:sldId id="271" r:id="rId4"/>
    <p:sldId id="272" r:id="rId5"/>
    <p:sldId id="276" r:id="rId6"/>
    <p:sldId id="293" r:id="rId7"/>
    <p:sldId id="294" r:id="rId8"/>
    <p:sldId id="273" r:id="rId9"/>
    <p:sldId id="288" r:id="rId10"/>
    <p:sldId id="290" r:id="rId11"/>
    <p:sldId id="277" r:id="rId12"/>
    <p:sldId id="278" r:id="rId13"/>
    <p:sldId id="279" r:id="rId14"/>
    <p:sldId id="281" r:id="rId15"/>
    <p:sldId id="282" r:id="rId16"/>
    <p:sldId id="283" r:id="rId17"/>
    <p:sldId id="292" r:id="rId18"/>
    <p:sldId id="287" r:id="rId19"/>
    <p:sldId id="275" r:id="rId20"/>
    <p:sldId id="289" r:id="rId21"/>
    <p:sldId id="274"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autoAdjust="0"/>
    <p:restoredTop sz="80544"/>
  </p:normalViewPr>
  <p:slideViewPr>
    <p:cSldViewPr snapToGrid="0">
      <p:cViewPr varScale="1">
        <p:scale>
          <a:sx n="58" d="100"/>
          <a:sy n="58" d="100"/>
        </p:scale>
        <p:origin x="-1008"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autoTitleDeleted val="1"/>
    <c:plotArea>
      <c:layout/>
      <c:barChart>
        <c:barDir val="col"/>
        <c:grouping val="clustered"/>
        <c:ser>
          <c:idx val="0"/>
          <c:order val="0"/>
          <c:tx>
            <c:strRef>
              <c:f>Sheet1!$B$1</c:f>
              <c:strCache>
                <c:ptCount val="1"/>
                <c:pt idx="0">
                  <c:v>patients</c:v>
                </c:pt>
              </c:strCache>
            </c:strRef>
          </c:tx>
          <c:spPr>
            <a:solidFill>
              <a:schemeClr val="accent1"/>
            </a:solidFill>
            <a:ln>
              <a:noFill/>
            </a:ln>
            <a:effectLst/>
          </c:spPr>
          <c:cat>
            <c:strRef>
              <c:f>Sheet1!$A$2:$A$3</c:f>
              <c:strCache>
                <c:ptCount val="2"/>
                <c:pt idx="0">
                  <c:v>private</c:v>
                </c:pt>
                <c:pt idx="1">
                  <c:v>State</c:v>
                </c:pt>
              </c:strCache>
            </c:strRef>
          </c:cat>
          <c:val>
            <c:numRef>
              <c:f>Sheet1!$B$2:$B$3</c:f>
              <c:numCache>
                <c:formatCode>General</c:formatCode>
                <c:ptCount val="2"/>
                <c:pt idx="0">
                  <c:v>20</c:v>
                </c:pt>
                <c:pt idx="1">
                  <c:v>80</c:v>
                </c:pt>
              </c:numCache>
            </c:numRef>
          </c:val>
          <c:extLst xmlns:c16r2="http://schemas.microsoft.com/office/drawing/2015/06/chart">
            <c:ext xmlns:c16="http://schemas.microsoft.com/office/drawing/2014/chart" uri="{C3380CC4-5D6E-409C-BE32-E72D297353CC}">
              <c16:uniqueId val="{00000000-0807-ED4E-AD8A-0C552A070CB1}"/>
            </c:ext>
          </c:extLst>
        </c:ser>
        <c:ser>
          <c:idx val="1"/>
          <c:order val="1"/>
          <c:tx>
            <c:strRef>
              <c:f>Sheet1!$C$1</c:f>
              <c:strCache>
                <c:ptCount val="1"/>
                <c:pt idx="0">
                  <c:v>specialists</c:v>
                </c:pt>
              </c:strCache>
            </c:strRef>
          </c:tx>
          <c:spPr>
            <a:solidFill>
              <a:schemeClr val="accent2"/>
            </a:solidFill>
            <a:ln>
              <a:noFill/>
            </a:ln>
            <a:effectLst/>
          </c:spPr>
          <c:cat>
            <c:strRef>
              <c:f>Sheet1!$A$2:$A$3</c:f>
              <c:strCache>
                <c:ptCount val="2"/>
                <c:pt idx="0">
                  <c:v>private</c:v>
                </c:pt>
                <c:pt idx="1">
                  <c:v>State</c:v>
                </c:pt>
              </c:strCache>
            </c:strRef>
          </c:cat>
          <c:val>
            <c:numRef>
              <c:f>Sheet1!$C$2:$C$3</c:f>
              <c:numCache>
                <c:formatCode>General</c:formatCode>
                <c:ptCount val="2"/>
                <c:pt idx="0">
                  <c:v>80</c:v>
                </c:pt>
                <c:pt idx="1">
                  <c:v>20</c:v>
                </c:pt>
              </c:numCache>
            </c:numRef>
          </c:val>
          <c:extLst xmlns:c16r2="http://schemas.microsoft.com/office/drawing/2015/06/chart">
            <c:ext xmlns:c16="http://schemas.microsoft.com/office/drawing/2014/chart" uri="{C3380CC4-5D6E-409C-BE32-E72D297353CC}">
              <c16:uniqueId val="{00000001-0807-ED4E-AD8A-0C552A070CB1}"/>
            </c:ext>
          </c:extLst>
        </c:ser>
        <c:dLbls/>
        <c:gapWidth val="219"/>
        <c:overlap val="-27"/>
        <c:axId val="110615552"/>
        <c:axId val="110760704"/>
      </c:barChart>
      <c:catAx>
        <c:axId val="11061555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10760704"/>
        <c:crosses val="autoZero"/>
        <c:auto val="1"/>
        <c:lblAlgn val="ctr"/>
        <c:lblOffset val="100"/>
      </c:catAx>
      <c:valAx>
        <c:axId val="11076070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61555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1E9CC-9BC6-7643-BBE5-211274353455}"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GB"/>
        </a:p>
      </dgm:t>
    </dgm:pt>
    <dgm:pt modelId="{B985CFE3-A9FC-7547-A999-9E3A94816EF8}">
      <dgm:prSet phldrT="[Text]">
        <dgm:style>
          <a:lnRef idx="1">
            <a:schemeClr val="accent1"/>
          </a:lnRef>
          <a:fillRef idx="3">
            <a:schemeClr val="accent1"/>
          </a:fillRef>
          <a:effectRef idx="2">
            <a:schemeClr val="accent1"/>
          </a:effectRef>
          <a:fontRef idx="minor">
            <a:schemeClr val="lt1"/>
          </a:fontRef>
        </dgm:style>
      </dgm:prSet>
      <dgm:spPr/>
      <dgm:t>
        <a:bodyPr/>
        <a:lstStyle/>
        <a:p>
          <a:r>
            <a:rPr lang="en-GB" dirty="0"/>
            <a:t>Tertiary hospital</a:t>
          </a:r>
        </a:p>
      </dgm:t>
    </dgm:pt>
    <dgm:pt modelId="{E81B7F39-6297-EF40-8295-4B492231A1CC}" type="parTrans" cxnId="{5415261A-6150-4140-9DAA-D1611894A46C}">
      <dgm:prSet/>
      <dgm:spPr/>
      <dgm:t>
        <a:bodyPr/>
        <a:lstStyle/>
        <a:p>
          <a:endParaRPr lang="en-GB"/>
        </a:p>
      </dgm:t>
    </dgm:pt>
    <dgm:pt modelId="{C8BE0A06-2774-454D-AC85-011A475AB777}" type="sibTrans" cxnId="{5415261A-6150-4140-9DAA-D1611894A46C}">
      <dgm:prSet/>
      <dgm:spPr/>
      <dgm:t>
        <a:bodyPr/>
        <a:lstStyle/>
        <a:p>
          <a:endParaRPr lang="en-GB"/>
        </a:p>
      </dgm:t>
    </dgm:pt>
    <dgm:pt modelId="{CB8BAEE4-F7B9-D843-9807-6F119FE7DC31}">
      <dgm:prSet phldrT="[Text]">
        <dgm:style>
          <a:lnRef idx="0">
            <a:schemeClr val="accent6"/>
          </a:lnRef>
          <a:fillRef idx="3">
            <a:schemeClr val="accent6"/>
          </a:fillRef>
          <a:effectRef idx="3">
            <a:schemeClr val="accent6"/>
          </a:effectRef>
          <a:fontRef idx="minor">
            <a:schemeClr val="lt1"/>
          </a:fontRef>
        </dgm:style>
      </dgm:prSet>
      <dgm:spPr/>
      <dgm:t>
        <a:bodyPr/>
        <a:lstStyle/>
        <a:p>
          <a:r>
            <a:rPr lang="en-GB" dirty="0"/>
            <a:t>Secondary hospital</a:t>
          </a:r>
        </a:p>
      </dgm:t>
    </dgm:pt>
    <dgm:pt modelId="{13908F36-D451-7F47-B0CC-B14E21818B23}" type="parTrans" cxnId="{42D3F182-3C5B-CC42-913A-F0EB788B6A66}">
      <dgm:prSet/>
      <dgm:spPr/>
      <dgm:t>
        <a:bodyPr/>
        <a:lstStyle/>
        <a:p>
          <a:endParaRPr lang="en-GB"/>
        </a:p>
      </dgm:t>
    </dgm:pt>
    <dgm:pt modelId="{4DDBFEAC-F4B9-AA48-98D2-A98FE43B7E02}" type="sibTrans" cxnId="{42D3F182-3C5B-CC42-913A-F0EB788B6A66}">
      <dgm:prSet/>
      <dgm:spPr/>
      <dgm:t>
        <a:bodyPr/>
        <a:lstStyle/>
        <a:p>
          <a:endParaRPr lang="en-GB"/>
        </a:p>
      </dgm:t>
    </dgm:pt>
    <dgm:pt modelId="{7E6B334D-E302-7A4E-BBD1-25565DEA7B77}">
      <dgm:prSet phldrT="[Text]">
        <dgm:style>
          <a:lnRef idx="0">
            <a:schemeClr val="accent5"/>
          </a:lnRef>
          <a:fillRef idx="3">
            <a:schemeClr val="accent5"/>
          </a:fillRef>
          <a:effectRef idx="3">
            <a:schemeClr val="accent5"/>
          </a:effectRef>
          <a:fontRef idx="minor">
            <a:schemeClr val="lt1"/>
          </a:fontRef>
        </dgm:style>
      </dgm:prSet>
      <dgm:spPr/>
      <dgm:t>
        <a:bodyPr/>
        <a:lstStyle/>
        <a:p>
          <a:r>
            <a:rPr lang="en-GB" dirty="0"/>
            <a:t>Day hospital</a:t>
          </a:r>
        </a:p>
      </dgm:t>
    </dgm:pt>
    <dgm:pt modelId="{9BB5B333-43B0-0F43-9066-357FED4DF0EF}" type="parTrans" cxnId="{102D98FC-2F94-724B-8C8D-83C382EA4B46}">
      <dgm:prSet/>
      <dgm:spPr/>
      <dgm:t>
        <a:bodyPr/>
        <a:lstStyle/>
        <a:p>
          <a:endParaRPr lang="en-GB"/>
        </a:p>
      </dgm:t>
    </dgm:pt>
    <dgm:pt modelId="{0596B664-494D-6748-A39A-FFE284CDBE39}" type="sibTrans" cxnId="{102D98FC-2F94-724B-8C8D-83C382EA4B46}">
      <dgm:prSet/>
      <dgm:spPr/>
      <dgm:t>
        <a:bodyPr/>
        <a:lstStyle/>
        <a:p>
          <a:endParaRPr lang="en-GB"/>
        </a:p>
      </dgm:t>
    </dgm:pt>
    <dgm:pt modelId="{9CF9DBE5-785F-CD46-AB17-9329BF1BF6F4}">
      <dgm:prSet phldrT="[Text]">
        <dgm:style>
          <a:lnRef idx="0">
            <a:schemeClr val="accent4"/>
          </a:lnRef>
          <a:fillRef idx="3">
            <a:schemeClr val="accent4"/>
          </a:fillRef>
          <a:effectRef idx="3">
            <a:schemeClr val="accent4"/>
          </a:effectRef>
          <a:fontRef idx="minor">
            <a:schemeClr val="lt1"/>
          </a:fontRef>
        </dgm:style>
      </dgm:prSet>
      <dgm:spPr/>
      <dgm:t>
        <a:bodyPr/>
        <a:lstStyle/>
        <a:p>
          <a:r>
            <a:rPr lang="en-GB" dirty="0"/>
            <a:t>Primary care hospital</a:t>
          </a:r>
        </a:p>
      </dgm:t>
    </dgm:pt>
    <dgm:pt modelId="{35E96198-8A69-D74E-AC74-3EA828758F49}" type="parTrans" cxnId="{BF6A99FB-6B0D-3C46-99C2-56CA7F2DBD62}">
      <dgm:prSet/>
      <dgm:spPr/>
      <dgm:t>
        <a:bodyPr/>
        <a:lstStyle/>
        <a:p>
          <a:endParaRPr lang="en-GB"/>
        </a:p>
      </dgm:t>
    </dgm:pt>
    <dgm:pt modelId="{46986495-DA39-D14B-BD67-0DBA4FAD349A}" type="sibTrans" cxnId="{BF6A99FB-6B0D-3C46-99C2-56CA7F2DBD62}">
      <dgm:prSet/>
      <dgm:spPr/>
      <dgm:t>
        <a:bodyPr/>
        <a:lstStyle/>
        <a:p>
          <a:endParaRPr lang="en-GB"/>
        </a:p>
      </dgm:t>
    </dgm:pt>
    <dgm:pt modelId="{2055747E-4BDA-684C-8FD2-CC5BA5007CAF}">
      <dgm:prSet phldrT="[Text]">
        <dgm:style>
          <a:lnRef idx="0">
            <a:schemeClr val="accent3"/>
          </a:lnRef>
          <a:fillRef idx="3">
            <a:schemeClr val="accent3"/>
          </a:fillRef>
          <a:effectRef idx="3">
            <a:schemeClr val="accent3"/>
          </a:effectRef>
          <a:fontRef idx="minor">
            <a:schemeClr val="lt1"/>
          </a:fontRef>
        </dgm:style>
      </dgm:prSet>
      <dgm:spPr/>
      <dgm:t>
        <a:bodyPr/>
        <a:lstStyle/>
        <a:p>
          <a:r>
            <a:rPr lang="en-GB" dirty="0"/>
            <a:t>GP</a:t>
          </a:r>
        </a:p>
      </dgm:t>
    </dgm:pt>
    <dgm:pt modelId="{F05C8879-CF7A-1C4C-BA0A-B54CB14D0487}" type="parTrans" cxnId="{A02199CC-A6C7-504F-85E0-702EDE4BFB76}">
      <dgm:prSet/>
      <dgm:spPr/>
      <dgm:t>
        <a:bodyPr/>
        <a:lstStyle/>
        <a:p>
          <a:endParaRPr lang="en-GB"/>
        </a:p>
      </dgm:t>
    </dgm:pt>
    <dgm:pt modelId="{6ACD77DB-B3A2-8441-8409-08AC6AEF365B}" type="sibTrans" cxnId="{A02199CC-A6C7-504F-85E0-702EDE4BFB76}">
      <dgm:prSet/>
      <dgm:spPr/>
      <dgm:t>
        <a:bodyPr/>
        <a:lstStyle/>
        <a:p>
          <a:endParaRPr lang="en-GB"/>
        </a:p>
      </dgm:t>
    </dgm:pt>
    <dgm:pt modelId="{B464AC6D-820C-8142-9F08-BA03A3CABC9F}" type="pres">
      <dgm:prSet presAssocID="{7961E9CC-9BC6-7643-BBE5-211274353455}" presName="diagram" presStyleCnt="0">
        <dgm:presLayoutVars>
          <dgm:chPref val="1"/>
          <dgm:dir/>
          <dgm:animOne val="branch"/>
          <dgm:animLvl val="lvl"/>
          <dgm:resizeHandles val="exact"/>
        </dgm:presLayoutVars>
      </dgm:prSet>
      <dgm:spPr/>
      <dgm:t>
        <a:bodyPr/>
        <a:lstStyle/>
        <a:p>
          <a:endParaRPr lang="en-US"/>
        </a:p>
      </dgm:t>
    </dgm:pt>
    <dgm:pt modelId="{1FDE3561-38FD-9740-9169-6978EC7358A2}" type="pres">
      <dgm:prSet presAssocID="{B985CFE3-A9FC-7547-A999-9E3A94816EF8}" presName="root1" presStyleCnt="0"/>
      <dgm:spPr/>
    </dgm:pt>
    <dgm:pt modelId="{B85332B8-151A-8A44-8D7C-C5F771FB91EC}" type="pres">
      <dgm:prSet presAssocID="{B985CFE3-A9FC-7547-A999-9E3A94816EF8}" presName="LevelOneTextNode" presStyleLbl="node0" presStyleIdx="0" presStyleCnt="1">
        <dgm:presLayoutVars>
          <dgm:chPref val="3"/>
        </dgm:presLayoutVars>
      </dgm:prSet>
      <dgm:spPr/>
      <dgm:t>
        <a:bodyPr/>
        <a:lstStyle/>
        <a:p>
          <a:endParaRPr lang="en-US"/>
        </a:p>
      </dgm:t>
    </dgm:pt>
    <dgm:pt modelId="{14879959-B868-4140-B83F-397918707279}" type="pres">
      <dgm:prSet presAssocID="{B985CFE3-A9FC-7547-A999-9E3A94816EF8}" presName="level2hierChild" presStyleCnt="0"/>
      <dgm:spPr/>
    </dgm:pt>
    <dgm:pt modelId="{7732FACA-5863-2743-9D0E-B2D17A21ECA4}" type="pres">
      <dgm:prSet presAssocID="{13908F36-D451-7F47-B0CC-B14E21818B23}" presName="conn2-1" presStyleLbl="parChTrans1D2" presStyleIdx="0" presStyleCnt="1"/>
      <dgm:spPr/>
      <dgm:t>
        <a:bodyPr/>
        <a:lstStyle/>
        <a:p>
          <a:endParaRPr lang="en-US"/>
        </a:p>
      </dgm:t>
    </dgm:pt>
    <dgm:pt modelId="{1A9B0C3A-E911-B748-83BB-CC90819F2BA4}" type="pres">
      <dgm:prSet presAssocID="{13908F36-D451-7F47-B0CC-B14E21818B23}" presName="connTx" presStyleLbl="parChTrans1D2" presStyleIdx="0" presStyleCnt="1"/>
      <dgm:spPr/>
      <dgm:t>
        <a:bodyPr/>
        <a:lstStyle/>
        <a:p>
          <a:endParaRPr lang="en-US"/>
        </a:p>
      </dgm:t>
    </dgm:pt>
    <dgm:pt modelId="{FECACFF7-7605-9E4F-A4D4-0780C75C7DD3}" type="pres">
      <dgm:prSet presAssocID="{CB8BAEE4-F7B9-D843-9807-6F119FE7DC31}" presName="root2" presStyleCnt="0"/>
      <dgm:spPr/>
    </dgm:pt>
    <dgm:pt modelId="{FE209003-A38F-A945-9E09-2BEE391AAF07}" type="pres">
      <dgm:prSet presAssocID="{CB8BAEE4-F7B9-D843-9807-6F119FE7DC31}" presName="LevelTwoTextNode" presStyleLbl="node2" presStyleIdx="0" presStyleCnt="1">
        <dgm:presLayoutVars>
          <dgm:chPref val="3"/>
        </dgm:presLayoutVars>
      </dgm:prSet>
      <dgm:spPr/>
      <dgm:t>
        <a:bodyPr/>
        <a:lstStyle/>
        <a:p>
          <a:endParaRPr lang="en-US"/>
        </a:p>
      </dgm:t>
    </dgm:pt>
    <dgm:pt modelId="{0F792A2B-789D-7144-B809-BA817CDCF4C9}" type="pres">
      <dgm:prSet presAssocID="{CB8BAEE4-F7B9-D843-9807-6F119FE7DC31}" presName="level3hierChild" presStyleCnt="0"/>
      <dgm:spPr/>
    </dgm:pt>
    <dgm:pt modelId="{B59DA505-AB49-0D43-B57E-656768DB597D}" type="pres">
      <dgm:prSet presAssocID="{9BB5B333-43B0-0F43-9066-357FED4DF0EF}" presName="conn2-1" presStyleLbl="parChTrans1D3" presStyleIdx="0" presStyleCnt="3"/>
      <dgm:spPr/>
      <dgm:t>
        <a:bodyPr/>
        <a:lstStyle/>
        <a:p>
          <a:endParaRPr lang="en-US"/>
        </a:p>
      </dgm:t>
    </dgm:pt>
    <dgm:pt modelId="{26656482-00F2-0E4B-A387-44C6244459A6}" type="pres">
      <dgm:prSet presAssocID="{9BB5B333-43B0-0F43-9066-357FED4DF0EF}" presName="connTx" presStyleLbl="parChTrans1D3" presStyleIdx="0" presStyleCnt="3"/>
      <dgm:spPr/>
      <dgm:t>
        <a:bodyPr/>
        <a:lstStyle/>
        <a:p>
          <a:endParaRPr lang="en-US"/>
        </a:p>
      </dgm:t>
    </dgm:pt>
    <dgm:pt modelId="{6DB4BC68-23D7-674B-952B-2394C10AF084}" type="pres">
      <dgm:prSet presAssocID="{7E6B334D-E302-7A4E-BBD1-25565DEA7B77}" presName="root2" presStyleCnt="0"/>
      <dgm:spPr/>
    </dgm:pt>
    <dgm:pt modelId="{79B98D8B-208E-6C4F-9FBC-EC4704DB763B}" type="pres">
      <dgm:prSet presAssocID="{7E6B334D-E302-7A4E-BBD1-25565DEA7B77}" presName="LevelTwoTextNode" presStyleLbl="node3" presStyleIdx="0" presStyleCnt="3">
        <dgm:presLayoutVars>
          <dgm:chPref val="3"/>
        </dgm:presLayoutVars>
      </dgm:prSet>
      <dgm:spPr/>
      <dgm:t>
        <a:bodyPr/>
        <a:lstStyle/>
        <a:p>
          <a:endParaRPr lang="en-US"/>
        </a:p>
      </dgm:t>
    </dgm:pt>
    <dgm:pt modelId="{D8C809D7-1C44-F04E-9E62-A7AA6ACB686B}" type="pres">
      <dgm:prSet presAssocID="{7E6B334D-E302-7A4E-BBD1-25565DEA7B77}" presName="level3hierChild" presStyleCnt="0"/>
      <dgm:spPr/>
    </dgm:pt>
    <dgm:pt modelId="{2A40BA7D-87A0-8342-913E-58335345C6DC}" type="pres">
      <dgm:prSet presAssocID="{35E96198-8A69-D74E-AC74-3EA828758F49}" presName="conn2-1" presStyleLbl="parChTrans1D3" presStyleIdx="1" presStyleCnt="3"/>
      <dgm:spPr/>
      <dgm:t>
        <a:bodyPr/>
        <a:lstStyle/>
        <a:p>
          <a:endParaRPr lang="en-US"/>
        </a:p>
      </dgm:t>
    </dgm:pt>
    <dgm:pt modelId="{336222F4-0076-9A49-9490-A9BFA7334FDC}" type="pres">
      <dgm:prSet presAssocID="{35E96198-8A69-D74E-AC74-3EA828758F49}" presName="connTx" presStyleLbl="parChTrans1D3" presStyleIdx="1" presStyleCnt="3"/>
      <dgm:spPr/>
      <dgm:t>
        <a:bodyPr/>
        <a:lstStyle/>
        <a:p>
          <a:endParaRPr lang="en-US"/>
        </a:p>
      </dgm:t>
    </dgm:pt>
    <dgm:pt modelId="{4935A473-BBC7-9047-B834-889868F4154B}" type="pres">
      <dgm:prSet presAssocID="{9CF9DBE5-785F-CD46-AB17-9329BF1BF6F4}" presName="root2" presStyleCnt="0"/>
      <dgm:spPr/>
    </dgm:pt>
    <dgm:pt modelId="{D4FAEDEF-D948-2B4A-861E-3C5078A57CCE}" type="pres">
      <dgm:prSet presAssocID="{9CF9DBE5-785F-CD46-AB17-9329BF1BF6F4}" presName="LevelTwoTextNode" presStyleLbl="node3" presStyleIdx="1" presStyleCnt="3">
        <dgm:presLayoutVars>
          <dgm:chPref val="3"/>
        </dgm:presLayoutVars>
      </dgm:prSet>
      <dgm:spPr/>
      <dgm:t>
        <a:bodyPr/>
        <a:lstStyle/>
        <a:p>
          <a:endParaRPr lang="en-US"/>
        </a:p>
      </dgm:t>
    </dgm:pt>
    <dgm:pt modelId="{579E161E-D849-DF41-B2EB-278FBE7F56FC}" type="pres">
      <dgm:prSet presAssocID="{9CF9DBE5-785F-CD46-AB17-9329BF1BF6F4}" presName="level3hierChild" presStyleCnt="0"/>
      <dgm:spPr/>
    </dgm:pt>
    <dgm:pt modelId="{59CCD9BC-1950-C142-8900-620AC3B5BF7B}" type="pres">
      <dgm:prSet presAssocID="{F05C8879-CF7A-1C4C-BA0A-B54CB14D0487}" presName="conn2-1" presStyleLbl="parChTrans1D3" presStyleIdx="2" presStyleCnt="3"/>
      <dgm:spPr/>
      <dgm:t>
        <a:bodyPr/>
        <a:lstStyle/>
        <a:p>
          <a:endParaRPr lang="en-US"/>
        </a:p>
      </dgm:t>
    </dgm:pt>
    <dgm:pt modelId="{AEC57F29-C5ED-424F-8C75-4DB8FE0F9900}" type="pres">
      <dgm:prSet presAssocID="{F05C8879-CF7A-1C4C-BA0A-B54CB14D0487}" presName="connTx" presStyleLbl="parChTrans1D3" presStyleIdx="2" presStyleCnt="3"/>
      <dgm:spPr/>
      <dgm:t>
        <a:bodyPr/>
        <a:lstStyle/>
        <a:p>
          <a:endParaRPr lang="en-US"/>
        </a:p>
      </dgm:t>
    </dgm:pt>
    <dgm:pt modelId="{ED7C99D1-D49C-C242-8065-127700FCE69E}" type="pres">
      <dgm:prSet presAssocID="{2055747E-4BDA-684C-8FD2-CC5BA5007CAF}" presName="root2" presStyleCnt="0"/>
      <dgm:spPr/>
    </dgm:pt>
    <dgm:pt modelId="{79243444-D306-2F4A-8FF8-E5F5CF551186}" type="pres">
      <dgm:prSet presAssocID="{2055747E-4BDA-684C-8FD2-CC5BA5007CAF}" presName="LevelTwoTextNode" presStyleLbl="node3" presStyleIdx="2" presStyleCnt="3">
        <dgm:presLayoutVars>
          <dgm:chPref val="3"/>
        </dgm:presLayoutVars>
      </dgm:prSet>
      <dgm:spPr/>
      <dgm:t>
        <a:bodyPr/>
        <a:lstStyle/>
        <a:p>
          <a:endParaRPr lang="en-US"/>
        </a:p>
      </dgm:t>
    </dgm:pt>
    <dgm:pt modelId="{FFABF9B3-AA1C-4D48-96AF-E0B537F592CD}" type="pres">
      <dgm:prSet presAssocID="{2055747E-4BDA-684C-8FD2-CC5BA5007CAF}" presName="level3hierChild" presStyleCnt="0"/>
      <dgm:spPr/>
    </dgm:pt>
  </dgm:ptLst>
  <dgm:cxnLst>
    <dgm:cxn modelId="{102D98FC-2F94-724B-8C8D-83C382EA4B46}" srcId="{CB8BAEE4-F7B9-D843-9807-6F119FE7DC31}" destId="{7E6B334D-E302-7A4E-BBD1-25565DEA7B77}" srcOrd="0" destOrd="0" parTransId="{9BB5B333-43B0-0F43-9066-357FED4DF0EF}" sibTransId="{0596B664-494D-6748-A39A-FFE284CDBE39}"/>
    <dgm:cxn modelId="{A02199CC-A6C7-504F-85E0-702EDE4BFB76}" srcId="{CB8BAEE4-F7B9-D843-9807-6F119FE7DC31}" destId="{2055747E-4BDA-684C-8FD2-CC5BA5007CAF}" srcOrd="2" destOrd="0" parTransId="{F05C8879-CF7A-1C4C-BA0A-B54CB14D0487}" sibTransId="{6ACD77DB-B3A2-8441-8409-08AC6AEF365B}"/>
    <dgm:cxn modelId="{42D3F182-3C5B-CC42-913A-F0EB788B6A66}" srcId="{B985CFE3-A9FC-7547-A999-9E3A94816EF8}" destId="{CB8BAEE4-F7B9-D843-9807-6F119FE7DC31}" srcOrd="0" destOrd="0" parTransId="{13908F36-D451-7F47-B0CC-B14E21818B23}" sibTransId="{4DDBFEAC-F4B9-AA48-98D2-A98FE43B7E02}"/>
    <dgm:cxn modelId="{628B16C4-2712-B341-9DB7-7AFB9802CE82}" type="presOf" srcId="{35E96198-8A69-D74E-AC74-3EA828758F49}" destId="{336222F4-0076-9A49-9490-A9BFA7334FDC}" srcOrd="1" destOrd="0" presId="urn:microsoft.com/office/officeart/2005/8/layout/hierarchy2"/>
    <dgm:cxn modelId="{967FACD7-8C15-844C-BA6C-83341AB44BA4}" type="presOf" srcId="{9BB5B333-43B0-0F43-9066-357FED4DF0EF}" destId="{B59DA505-AB49-0D43-B57E-656768DB597D}" srcOrd="0" destOrd="0" presId="urn:microsoft.com/office/officeart/2005/8/layout/hierarchy2"/>
    <dgm:cxn modelId="{C519AD8D-5D49-4344-8C87-392DD0F11A8B}" type="presOf" srcId="{9BB5B333-43B0-0F43-9066-357FED4DF0EF}" destId="{26656482-00F2-0E4B-A387-44C6244459A6}" srcOrd="1" destOrd="0" presId="urn:microsoft.com/office/officeart/2005/8/layout/hierarchy2"/>
    <dgm:cxn modelId="{D82ADE1A-D5A3-484E-ABEA-656E7C2D82A0}" type="presOf" srcId="{13908F36-D451-7F47-B0CC-B14E21818B23}" destId="{7732FACA-5863-2743-9D0E-B2D17A21ECA4}" srcOrd="0" destOrd="0" presId="urn:microsoft.com/office/officeart/2005/8/layout/hierarchy2"/>
    <dgm:cxn modelId="{BF6A99FB-6B0D-3C46-99C2-56CA7F2DBD62}" srcId="{CB8BAEE4-F7B9-D843-9807-6F119FE7DC31}" destId="{9CF9DBE5-785F-CD46-AB17-9329BF1BF6F4}" srcOrd="1" destOrd="0" parTransId="{35E96198-8A69-D74E-AC74-3EA828758F49}" sibTransId="{46986495-DA39-D14B-BD67-0DBA4FAD349A}"/>
    <dgm:cxn modelId="{1C048045-23C1-4A46-9CFB-445D483AB0BC}" type="presOf" srcId="{7961E9CC-9BC6-7643-BBE5-211274353455}" destId="{B464AC6D-820C-8142-9F08-BA03A3CABC9F}" srcOrd="0" destOrd="0" presId="urn:microsoft.com/office/officeart/2005/8/layout/hierarchy2"/>
    <dgm:cxn modelId="{B41455EF-5CF8-684A-8858-DE3103041982}" type="presOf" srcId="{7E6B334D-E302-7A4E-BBD1-25565DEA7B77}" destId="{79B98D8B-208E-6C4F-9FBC-EC4704DB763B}" srcOrd="0" destOrd="0" presId="urn:microsoft.com/office/officeart/2005/8/layout/hierarchy2"/>
    <dgm:cxn modelId="{0431EA18-68E8-AC47-A5D2-B57D793C157A}" type="presOf" srcId="{13908F36-D451-7F47-B0CC-B14E21818B23}" destId="{1A9B0C3A-E911-B748-83BB-CC90819F2BA4}" srcOrd="1" destOrd="0" presId="urn:microsoft.com/office/officeart/2005/8/layout/hierarchy2"/>
    <dgm:cxn modelId="{05D16963-AA60-8F4A-B4A9-6C317899ADEF}" type="presOf" srcId="{35E96198-8A69-D74E-AC74-3EA828758F49}" destId="{2A40BA7D-87A0-8342-913E-58335345C6DC}" srcOrd="0" destOrd="0" presId="urn:microsoft.com/office/officeart/2005/8/layout/hierarchy2"/>
    <dgm:cxn modelId="{715DB1E9-3C4A-4E45-AEE1-2AB975514509}" type="presOf" srcId="{9CF9DBE5-785F-CD46-AB17-9329BF1BF6F4}" destId="{D4FAEDEF-D948-2B4A-861E-3C5078A57CCE}" srcOrd="0" destOrd="0" presId="urn:microsoft.com/office/officeart/2005/8/layout/hierarchy2"/>
    <dgm:cxn modelId="{0043BFC4-9793-E543-98DC-870AC6B7558E}" type="presOf" srcId="{F05C8879-CF7A-1C4C-BA0A-B54CB14D0487}" destId="{AEC57F29-C5ED-424F-8C75-4DB8FE0F9900}" srcOrd="1" destOrd="0" presId="urn:microsoft.com/office/officeart/2005/8/layout/hierarchy2"/>
    <dgm:cxn modelId="{3CBF8438-1209-7D4C-BD15-C4FD14420F10}" type="presOf" srcId="{2055747E-4BDA-684C-8FD2-CC5BA5007CAF}" destId="{79243444-D306-2F4A-8FF8-E5F5CF551186}" srcOrd="0" destOrd="0" presId="urn:microsoft.com/office/officeart/2005/8/layout/hierarchy2"/>
    <dgm:cxn modelId="{80878A50-BAE4-5A4A-BE71-B3D4A85D7FE3}" type="presOf" srcId="{F05C8879-CF7A-1C4C-BA0A-B54CB14D0487}" destId="{59CCD9BC-1950-C142-8900-620AC3B5BF7B}" srcOrd="0" destOrd="0" presId="urn:microsoft.com/office/officeart/2005/8/layout/hierarchy2"/>
    <dgm:cxn modelId="{76012A57-D9ED-B24F-B7A6-1EEE8C86E275}" type="presOf" srcId="{B985CFE3-A9FC-7547-A999-9E3A94816EF8}" destId="{B85332B8-151A-8A44-8D7C-C5F771FB91EC}" srcOrd="0" destOrd="0" presId="urn:microsoft.com/office/officeart/2005/8/layout/hierarchy2"/>
    <dgm:cxn modelId="{5FCFEFE8-51D1-9F4A-9D12-295163310D90}" type="presOf" srcId="{CB8BAEE4-F7B9-D843-9807-6F119FE7DC31}" destId="{FE209003-A38F-A945-9E09-2BEE391AAF07}" srcOrd="0" destOrd="0" presId="urn:microsoft.com/office/officeart/2005/8/layout/hierarchy2"/>
    <dgm:cxn modelId="{5415261A-6150-4140-9DAA-D1611894A46C}" srcId="{7961E9CC-9BC6-7643-BBE5-211274353455}" destId="{B985CFE3-A9FC-7547-A999-9E3A94816EF8}" srcOrd="0" destOrd="0" parTransId="{E81B7F39-6297-EF40-8295-4B492231A1CC}" sibTransId="{C8BE0A06-2774-454D-AC85-011A475AB777}"/>
    <dgm:cxn modelId="{5A509B2F-8F84-7A4F-A6C4-0D81D77EDD8A}" type="presParOf" srcId="{B464AC6D-820C-8142-9F08-BA03A3CABC9F}" destId="{1FDE3561-38FD-9740-9169-6978EC7358A2}" srcOrd="0" destOrd="0" presId="urn:microsoft.com/office/officeart/2005/8/layout/hierarchy2"/>
    <dgm:cxn modelId="{9C39ABAD-BB27-6340-83E7-C05DE9F05CBD}" type="presParOf" srcId="{1FDE3561-38FD-9740-9169-6978EC7358A2}" destId="{B85332B8-151A-8A44-8D7C-C5F771FB91EC}" srcOrd="0" destOrd="0" presId="urn:microsoft.com/office/officeart/2005/8/layout/hierarchy2"/>
    <dgm:cxn modelId="{E98B81E6-FA1F-2042-AB4D-4F9E2906750B}" type="presParOf" srcId="{1FDE3561-38FD-9740-9169-6978EC7358A2}" destId="{14879959-B868-4140-B83F-397918707279}" srcOrd="1" destOrd="0" presId="urn:microsoft.com/office/officeart/2005/8/layout/hierarchy2"/>
    <dgm:cxn modelId="{F4AA1AAE-2774-0843-AFB3-0AFA803A43D7}" type="presParOf" srcId="{14879959-B868-4140-B83F-397918707279}" destId="{7732FACA-5863-2743-9D0E-B2D17A21ECA4}" srcOrd="0" destOrd="0" presId="urn:microsoft.com/office/officeart/2005/8/layout/hierarchy2"/>
    <dgm:cxn modelId="{8C7DF9A0-BE92-A846-BBC7-EEC34B367AB5}" type="presParOf" srcId="{7732FACA-5863-2743-9D0E-B2D17A21ECA4}" destId="{1A9B0C3A-E911-B748-83BB-CC90819F2BA4}" srcOrd="0" destOrd="0" presId="urn:microsoft.com/office/officeart/2005/8/layout/hierarchy2"/>
    <dgm:cxn modelId="{5BD48863-246A-7B49-8125-8F4176D4B96D}" type="presParOf" srcId="{14879959-B868-4140-B83F-397918707279}" destId="{FECACFF7-7605-9E4F-A4D4-0780C75C7DD3}" srcOrd="1" destOrd="0" presId="urn:microsoft.com/office/officeart/2005/8/layout/hierarchy2"/>
    <dgm:cxn modelId="{3938F2D3-FA3B-D14B-A7EE-CBEEBD3822B9}" type="presParOf" srcId="{FECACFF7-7605-9E4F-A4D4-0780C75C7DD3}" destId="{FE209003-A38F-A945-9E09-2BEE391AAF07}" srcOrd="0" destOrd="0" presId="urn:microsoft.com/office/officeart/2005/8/layout/hierarchy2"/>
    <dgm:cxn modelId="{A41214F6-B8FD-9340-B574-37C24C4147A4}" type="presParOf" srcId="{FECACFF7-7605-9E4F-A4D4-0780C75C7DD3}" destId="{0F792A2B-789D-7144-B809-BA817CDCF4C9}" srcOrd="1" destOrd="0" presId="urn:microsoft.com/office/officeart/2005/8/layout/hierarchy2"/>
    <dgm:cxn modelId="{2B07B122-7597-5941-A9EF-26B79CFEE0F4}" type="presParOf" srcId="{0F792A2B-789D-7144-B809-BA817CDCF4C9}" destId="{B59DA505-AB49-0D43-B57E-656768DB597D}" srcOrd="0" destOrd="0" presId="urn:microsoft.com/office/officeart/2005/8/layout/hierarchy2"/>
    <dgm:cxn modelId="{8C22CE76-D1C2-3B4A-BE55-3089BFB2606A}" type="presParOf" srcId="{B59DA505-AB49-0D43-B57E-656768DB597D}" destId="{26656482-00F2-0E4B-A387-44C6244459A6}" srcOrd="0" destOrd="0" presId="urn:microsoft.com/office/officeart/2005/8/layout/hierarchy2"/>
    <dgm:cxn modelId="{DA4741EE-415E-9045-9390-FD1549740E29}" type="presParOf" srcId="{0F792A2B-789D-7144-B809-BA817CDCF4C9}" destId="{6DB4BC68-23D7-674B-952B-2394C10AF084}" srcOrd="1" destOrd="0" presId="urn:microsoft.com/office/officeart/2005/8/layout/hierarchy2"/>
    <dgm:cxn modelId="{A906C915-5C33-FB47-AF32-0CA3AEA89472}" type="presParOf" srcId="{6DB4BC68-23D7-674B-952B-2394C10AF084}" destId="{79B98D8B-208E-6C4F-9FBC-EC4704DB763B}" srcOrd="0" destOrd="0" presId="urn:microsoft.com/office/officeart/2005/8/layout/hierarchy2"/>
    <dgm:cxn modelId="{94C7053C-1F4E-1F4C-866E-2E779049EE1E}" type="presParOf" srcId="{6DB4BC68-23D7-674B-952B-2394C10AF084}" destId="{D8C809D7-1C44-F04E-9E62-A7AA6ACB686B}" srcOrd="1" destOrd="0" presId="urn:microsoft.com/office/officeart/2005/8/layout/hierarchy2"/>
    <dgm:cxn modelId="{0E02128B-442B-FB40-8128-FD1FDC010776}" type="presParOf" srcId="{0F792A2B-789D-7144-B809-BA817CDCF4C9}" destId="{2A40BA7D-87A0-8342-913E-58335345C6DC}" srcOrd="2" destOrd="0" presId="urn:microsoft.com/office/officeart/2005/8/layout/hierarchy2"/>
    <dgm:cxn modelId="{153EDE11-C63D-054D-82DB-3450E884955A}" type="presParOf" srcId="{2A40BA7D-87A0-8342-913E-58335345C6DC}" destId="{336222F4-0076-9A49-9490-A9BFA7334FDC}" srcOrd="0" destOrd="0" presId="urn:microsoft.com/office/officeart/2005/8/layout/hierarchy2"/>
    <dgm:cxn modelId="{1ECD3B7F-ED9F-754C-9BE1-2C6B82687E06}" type="presParOf" srcId="{0F792A2B-789D-7144-B809-BA817CDCF4C9}" destId="{4935A473-BBC7-9047-B834-889868F4154B}" srcOrd="3" destOrd="0" presId="urn:microsoft.com/office/officeart/2005/8/layout/hierarchy2"/>
    <dgm:cxn modelId="{82BD8EB9-D9E4-0F44-B58F-5A62011E2C3B}" type="presParOf" srcId="{4935A473-BBC7-9047-B834-889868F4154B}" destId="{D4FAEDEF-D948-2B4A-861E-3C5078A57CCE}" srcOrd="0" destOrd="0" presId="urn:microsoft.com/office/officeart/2005/8/layout/hierarchy2"/>
    <dgm:cxn modelId="{A7CE28D4-1EFA-FA48-935A-CFB9EE9B9841}" type="presParOf" srcId="{4935A473-BBC7-9047-B834-889868F4154B}" destId="{579E161E-D849-DF41-B2EB-278FBE7F56FC}" srcOrd="1" destOrd="0" presId="urn:microsoft.com/office/officeart/2005/8/layout/hierarchy2"/>
    <dgm:cxn modelId="{73A03DC8-95FE-0044-B4EF-C985861B25F3}" type="presParOf" srcId="{0F792A2B-789D-7144-B809-BA817CDCF4C9}" destId="{59CCD9BC-1950-C142-8900-620AC3B5BF7B}" srcOrd="4" destOrd="0" presId="urn:microsoft.com/office/officeart/2005/8/layout/hierarchy2"/>
    <dgm:cxn modelId="{923DE78D-B6C6-7D40-BD8F-2B86B831AB13}" type="presParOf" srcId="{59CCD9BC-1950-C142-8900-620AC3B5BF7B}" destId="{AEC57F29-C5ED-424F-8C75-4DB8FE0F9900}" srcOrd="0" destOrd="0" presId="urn:microsoft.com/office/officeart/2005/8/layout/hierarchy2"/>
    <dgm:cxn modelId="{F48BDAB2-2B4B-854F-91F3-7F7771EE2E38}" type="presParOf" srcId="{0F792A2B-789D-7144-B809-BA817CDCF4C9}" destId="{ED7C99D1-D49C-C242-8065-127700FCE69E}" srcOrd="5" destOrd="0" presId="urn:microsoft.com/office/officeart/2005/8/layout/hierarchy2"/>
    <dgm:cxn modelId="{4A051027-75C7-CC41-8A9D-97310EA59613}" type="presParOf" srcId="{ED7C99D1-D49C-C242-8065-127700FCE69E}" destId="{79243444-D306-2F4A-8FF8-E5F5CF551186}" srcOrd="0" destOrd="0" presId="urn:microsoft.com/office/officeart/2005/8/layout/hierarchy2"/>
    <dgm:cxn modelId="{95377E00-7AF4-334F-9F06-65ABD39C234D}" type="presParOf" srcId="{ED7C99D1-D49C-C242-8065-127700FCE69E}" destId="{FFABF9B3-AA1C-4D48-96AF-E0B537F592CD}"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61E9CC-9BC6-7643-BBE5-211274353455}"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GB"/>
        </a:p>
      </dgm:t>
    </dgm:pt>
    <dgm:pt modelId="{B985CFE3-A9FC-7547-A999-9E3A94816EF8}">
      <dgm:prSet phldrT="[Text]">
        <dgm:style>
          <a:lnRef idx="1">
            <a:schemeClr val="accent1"/>
          </a:lnRef>
          <a:fillRef idx="3">
            <a:schemeClr val="accent1"/>
          </a:fillRef>
          <a:effectRef idx="2">
            <a:schemeClr val="accent1"/>
          </a:effectRef>
          <a:fontRef idx="minor">
            <a:schemeClr val="lt1"/>
          </a:fontRef>
        </dgm:style>
      </dgm:prSet>
      <dgm:spPr/>
      <dgm:t>
        <a:bodyPr/>
        <a:lstStyle/>
        <a:p>
          <a:r>
            <a:rPr lang="en-GB" dirty="0"/>
            <a:t>Tertiary hospital</a:t>
          </a:r>
        </a:p>
      </dgm:t>
    </dgm:pt>
    <dgm:pt modelId="{E81B7F39-6297-EF40-8295-4B492231A1CC}" type="parTrans" cxnId="{5415261A-6150-4140-9DAA-D1611894A46C}">
      <dgm:prSet/>
      <dgm:spPr/>
      <dgm:t>
        <a:bodyPr/>
        <a:lstStyle/>
        <a:p>
          <a:endParaRPr lang="en-GB"/>
        </a:p>
      </dgm:t>
    </dgm:pt>
    <dgm:pt modelId="{C8BE0A06-2774-454D-AC85-011A475AB777}" type="sibTrans" cxnId="{5415261A-6150-4140-9DAA-D1611894A46C}">
      <dgm:prSet/>
      <dgm:spPr/>
      <dgm:t>
        <a:bodyPr/>
        <a:lstStyle/>
        <a:p>
          <a:endParaRPr lang="en-GB"/>
        </a:p>
      </dgm:t>
    </dgm:pt>
    <dgm:pt modelId="{CB8BAEE4-F7B9-D843-9807-6F119FE7DC31}">
      <dgm:prSet phldrT="[Text]">
        <dgm:style>
          <a:lnRef idx="0">
            <a:schemeClr val="accent6"/>
          </a:lnRef>
          <a:fillRef idx="3">
            <a:schemeClr val="accent6"/>
          </a:fillRef>
          <a:effectRef idx="3">
            <a:schemeClr val="accent6"/>
          </a:effectRef>
          <a:fontRef idx="minor">
            <a:schemeClr val="lt1"/>
          </a:fontRef>
        </dgm:style>
      </dgm:prSet>
      <dgm:spPr/>
      <dgm:t>
        <a:bodyPr/>
        <a:lstStyle/>
        <a:p>
          <a:r>
            <a:rPr lang="en-GB" dirty="0"/>
            <a:t>Secondary hospital</a:t>
          </a:r>
        </a:p>
      </dgm:t>
    </dgm:pt>
    <dgm:pt modelId="{13908F36-D451-7F47-B0CC-B14E21818B23}" type="parTrans" cxnId="{42D3F182-3C5B-CC42-913A-F0EB788B6A66}">
      <dgm:prSet/>
      <dgm:spPr/>
      <dgm:t>
        <a:bodyPr/>
        <a:lstStyle/>
        <a:p>
          <a:endParaRPr lang="en-GB"/>
        </a:p>
      </dgm:t>
    </dgm:pt>
    <dgm:pt modelId="{4DDBFEAC-F4B9-AA48-98D2-A98FE43B7E02}" type="sibTrans" cxnId="{42D3F182-3C5B-CC42-913A-F0EB788B6A66}">
      <dgm:prSet/>
      <dgm:spPr/>
      <dgm:t>
        <a:bodyPr/>
        <a:lstStyle/>
        <a:p>
          <a:endParaRPr lang="en-GB"/>
        </a:p>
      </dgm:t>
    </dgm:pt>
    <dgm:pt modelId="{7E6B334D-E302-7A4E-BBD1-25565DEA7B77}">
      <dgm:prSet phldrT="[Text]">
        <dgm:style>
          <a:lnRef idx="0">
            <a:schemeClr val="accent5"/>
          </a:lnRef>
          <a:fillRef idx="3">
            <a:schemeClr val="accent5"/>
          </a:fillRef>
          <a:effectRef idx="3">
            <a:schemeClr val="accent5"/>
          </a:effectRef>
          <a:fontRef idx="minor">
            <a:schemeClr val="lt1"/>
          </a:fontRef>
        </dgm:style>
      </dgm:prSet>
      <dgm:spPr/>
      <dgm:t>
        <a:bodyPr/>
        <a:lstStyle/>
        <a:p>
          <a:r>
            <a:rPr lang="en-GB" dirty="0"/>
            <a:t>Day hospital</a:t>
          </a:r>
        </a:p>
      </dgm:t>
    </dgm:pt>
    <dgm:pt modelId="{9BB5B333-43B0-0F43-9066-357FED4DF0EF}" type="parTrans" cxnId="{102D98FC-2F94-724B-8C8D-83C382EA4B46}">
      <dgm:prSet/>
      <dgm:spPr/>
      <dgm:t>
        <a:bodyPr/>
        <a:lstStyle/>
        <a:p>
          <a:endParaRPr lang="en-GB"/>
        </a:p>
      </dgm:t>
    </dgm:pt>
    <dgm:pt modelId="{0596B664-494D-6748-A39A-FFE284CDBE39}" type="sibTrans" cxnId="{102D98FC-2F94-724B-8C8D-83C382EA4B46}">
      <dgm:prSet/>
      <dgm:spPr/>
      <dgm:t>
        <a:bodyPr/>
        <a:lstStyle/>
        <a:p>
          <a:endParaRPr lang="en-GB"/>
        </a:p>
      </dgm:t>
    </dgm:pt>
    <dgm:pt modelId="{9CF9DBE5-785F-CD46-AB17-9329BF1BF6F4}">
      <dgm:prSet phldrT="[Text]">
        <dgm:style>
          <a:lnRef idx="0">
            <a:schemeClr val="accent4"/>
          </a:lnRef>
          <a:fillRef idx="3">
            <a:schemeClr val="accent4"/>
          </a:fillRef>
          <a:effectRef idx="3">
            <a:schemeClr val="accent4"/>
          </a:effectRef>
          <a:fontRef idx="minor">
            <a:schemeClr val="lt1"/>
          </a:fontRef>
        </dgm:style>
      </dgm:prSet>
      <dgm:spPr/>
      <dgm:t>
        <a:bodyPr/>
        <a:lstStyle/>
        <a:p>
          <a:r>
            <a:rPr lang="en-GB" dirty="0"/>
            <a:t>Primary care hospital</a:t>
          </a:r>
        </a:p>
      </dgm:t>
    </dgm:pt>
    <dgm:pt modelId="{35E96198-8A69-D74E-AC74-3EA828758F49}" type="parTrans" cxnId="{BF6A99FB-6B0D-3C46-99C2-56CA7F2DBD62}">
      <dgm:prSet/>
      <dgm:spPr/>
      <dgm:t>
        <a:bodyPr/>
        <a:lstStyle/>
        <a:p>
          <a:endParaRPr lang="en-GB"/>
        </a:p>
      </dgm:t>
    </dgm:pt>
    <dgm:pt modelId="{46986495-DA39-D14B-BD67-0DBA4FAD349A}" type="sibTrans" cxnId="{BF6A99FB-6B0D-3C46-99C2-56CA7F2DBD62}">
      <dgm:prSet/>
      <dgm:spPr/>
      <dgm:t>
        <a:bodyPr/>
        <a:lstStyle/>
        <a:p>
          <a:endParaRPr lang="en-GB"/>
        </a:p>
      </dgm:t>
    </dgm:pt>
    <dgm:pt modelId="{2055747E-4BDA-684C-8FD2-CC5BA5007CAF}">
      <dgm:prSet phldrT="[Text]">
        <dgm:style>
          <a:lnRef idx="0">
            <a:schemeClr val="accent3"/>
          </a:lnRef>
          <a:fillRef idx="3">
            <a:schemeClr val="accent3"/>
          </a:fillRef>
          <a:effectRef idx="3">
            <a:schemeClr val="accent3"/>
          </a:effectRef>
          <a:fontRef idx="minor">
            <a:schemeClr val="lt1"/>
          </a:fontRef>
        </dgm:style>
      </dgm:prSet>
      <dgm:spPr/>
      <dgm:t>
        <a:bodyPr/>
        <a:lstStyle/>
        <a:p>
          <a:r>
            <a:rPr lang="en-GB" dirty="0"/>
            <a:t>GP</a:t>
          </a:r>
        </a:p>
      </dgm:t>
    </dgm:pt>
    <dgm:pt modelId="{F05C8879-CF7A-1C4C-BA0A-B54CB14D0487}" type="parTrans" cxnId="{A02199CC-A6C7-504F-85E0-702EDE4BFB76}">
      <dgm:prSet/>
      <dgm:spPr/>
      <dgm:t>
        <a:bodyPr/>
        <a:lstStyle/>
        <a:p>
          <a:endParaRPr lang="en-GB"/>
        </a:p>
      </dgm:t>
    </dgm:pt>
    <dgm:pt modelId="{6ACD77DB-B3A2-8441-8409-08AC6AEF365B}" type="sibTrans" cxnId="{A02199CC-A6C7-504F-85E0-702EDE4BFB76}">
      <dgm:prSet/>
      <dgm:spPr/>
      <dgm:t>
        <a:bodyPr/>
        <a:lstStyle/>
        <a:p>
          <a:endParaRPr lang="en-GB"/>
        </a:p>
      </dgm:t>
    </dgm:pt>
    <dgm:pt modelId="{B464AC6D-820C-8142-9F08-BA03A3CABC9F}" type="pres">
      <dgm:prSet presAssocID="{7961E9CC-9BC6-7643-BBE5-211274353455}" presName="diagram" presStyleCnt="0">
        <dgm:presLayoutVars>
          <dgm:chPref val="1"/>
          <dgm:dir/>
          <dgm:animOne val="branch"/>
          <dgm:animLvl val="lvl"/>
          <dgm:resizeHandles val="exact"/>
        </dgm:presLayoutVars>
      </dgm:prSet>
      <dgm:spPr/>
      <dgm:t>
        <a:bodyPr/>
        <a:lstStyle/>
        <a:p>
          <a:endParaRPr lang="en-US"/>
        </a:p>
      </dgm:t>
    </dgm:pt>
    <dgm:pt modelId="{1FDE3561-38FD-9740-9169-6978EC7358A2}" type="pres">
      <dgm:prSet presAssocID="{B985CFE3-A9FC-7547-A999-9E3A94816EF8}" presName="root1" presStyleCnt="0"/>
      <dgm:spPr/>
    </dgm:pt>
    <dgm:pt modelId="{B85332B8-151A-8A44-8D7C-C5F771FB91EC}" type="pres">
      <dgm:prSet presAssocID="{B985CFE3-A9FC-7547-A999-9E3A94816EF8}" presName="LevelOneTextNode" presStyleLbl="node0" presStyleIdx="0" presStyleCnt="1">
        <dgm:presLayoutVars>
          <dgm:chPref val="3"/>
        </dgm:presLayoutVars>
      </dgm:prSet>
      <dgm:spPr/>
      <dgm:t>
        <a:bodyPr/>
        <a:lstStyle/>
        <a:p>
          <a:endParaRPr lang="en-US"/>
        </a:p>
      </dgm:t>
    </dgm:pt>
    <dgm:pt modelId="{14879959-B868-4140-B83F-397918707279}" type="pres">
      <dgm:prSet presAssocID="{B985CFE3-A9FC-7547-A999-9E3A94816EF8}" presName="level2hierChild" presStyleCnt="0"/>
      <dgm:spPr/>
    </dgm:pt>
    <dgm:pt modelId="{7732FACA-5863-2743-9D0E-B2D17A21ECA4}" type="pres">
      <dgm:prSet presAssocID="{13908F36-D451-7F47-B0CC-B14E21818B23}" presName="conn2-1" presStyleLbl="parChTrans1D2" presStyleIdx="0" presStyleCnt="1"/>
      <dgm:spPr/>
      <dgm:t>
        <a:bodyPr/>
        <a:lstStyle/>
        <a:p>
          <a:endParaRPr lang="en-US"/>
        </a:p>
      </dgm:t>
    </dgm:pt>
    <dgm:pt modelId="{1A9B0C3A-E911-B748-83BB-CC90819F2BA4}" type="pres">
      <dgm:prSet presAssocID="{13908F36-D451-7F47-B0CC-B14E21818B23}" presName="connTx" presStyleLbl="parChTrans1D2" presStyleIdx="0" presStyleCnt="1"/>
      <dgm:spPr/>
      <dgm:t>
        <a:bodyPr/>
        <a:lstStyle/>
        <a:p>
          <a:endParaRPr lang="en-US"/>
        </a:p>
      </dgm:t>
    </dgm:pt>
    <dgm:pt modelId="{FECACFF7-7605-9E4F-A4D4-0780C75C7DD3}" type="pres">
      <dgm:prSet presAssocID="{CB8BAEE4-F7B9-D843-9807-6F119FE7DC31}" presName="root2" presStyleCnt="0"/>
      <dgm:spPr/>
    </dgm:pt>
    <dgm:pt modelId="{FE209003-A38F-A945-9E09-2BEE391AAF07}" type="pres">
      <dgm:prSet presAssocID="{CB8BAEE4-F7B9-D843-9807-6F119FE7DC31}" presName="LevelTwoTextNode" presStyleLbl="node2" presStyleIdx="0" presStyleCnt="1">
        <dgm:presLayoutVars>
          <dgm:chPref val="3"/>
        </dgm:presLayoutVars>
      </dgm:prSet>
      <dgm:spPr/>
      <dgm:t>
        <a:bodyPr/>
        <a:lstStyle/>
        <a:p>
          <a:endParaRPr lang="en-US"/>
        </a:p>
      </dgm:t>
    </dgm:pt>
    <dgm:pt modelId="{0F792A2B-789D-7144-B809-BA817CDCF4C9}" type="pres">
      <dgm:prSet presAssocID="{CB8BAEE4-F7B9-D843-9807-6F119FE7DC31}" presName="level3hierChild" presStyleCnt="0"/>
      <dgm:spPr/>
    </dgm:pt>
    <dgm:pt modelId="{B59DA505-AB49-0D43-B57E-656768DB597D}" type="pres">
      <dgm:prSet presAssocID="{9BB5B333-43B0-0F43-9066-357FED4DF0EF}" presName="conn2-1" presStyleLbl="parChTrans1D3" presStyleIdx="0" presStyleCnt="3"/>
      <dgm:spPr/>
      <dgm:t>
        <a:bodyPr/>
        <a:lstStyle/>
        <a:p>
          <a:endParaRPr lang="en-US"/>
        </a:p>
      </dgm:t>
    </dgm:pt>
    <dgm:pt modelId="{26656482-00F2-0E4B-A387-44C6244459A6}" type="pres">
      <dgm:prSet presAssocID="{9BB5B333-43B0-0F43-9066-357FED4DF0EF}" presName="connTx" presStyleLbl="parChTrans1D3" presStyleIdx="0" presStyleCnt="3"/>
      <dgm:spPr/>
      <dgm:t>
        <a:bodyPr/>
        <a:lstStyle/>
        <a:p>
          <a:endParaRPr lang="en-US"/>
        </a:p>
      </dgm:t>
    </dgm:pt>
    <dgm:pt modelId="{6DB4BC68-23D7-674B-952B-2394C10AF084}" type="pres">
      <dgm:prSet presAssocID="{7E6B334D-E302-7A4E-BBD1-25565DEA7B77}" presName="root2" presStyleCnt="0"/>
      <dgm:spPr/>
    </dgm:pt>
    <dgm:pt modelId="{79B98D8B-208E-6C4F-9FBC-EC4704DB763B}" type="pres">
      <dgm:prSet presAssocID="{7E6B334D-E302-7A4E-BBD1-25565DEA7B77}" presName="LevelTwoTextNode" presStyleLbl="node3" presStyleIdx="0" presStyleCnt="3">
        <dgm:presLayoutVars>
          <dgm:chPref val="3"/>
        </dgm:presLayoutVars>
      </dgm:prSet>
      <dgm:spPr/>
      <dgm:t>
        <a:bodyPr/>
        <a:lstStyle/>
        <a:p>
          <a:endParaRPr lang="en-US"/>
        </a:p>
      </dgm:t>
    </dgm:pt>
    <dgm:pt modelId="{D8C809D7-1C44-F04E-9E62-A7AA6ACB686B}" type="pres">
      <dgm:prSet presAssocID="{7E6B334D-E302-7A4E-BBD1-25565DEA7B77}" presName="level3hierChild" presStyleCnt="0"/>
      <dgm:spPr/>
    </dgm:pt>
    <dgm:pt modelId="{2A40BA7D-87A0-8342-913E-58335345C6DC}" type="pres">
      <dgm:prSet presAssocID="{35E96198-8A69-D74E-AC74-3EA828758F49}" presName="conn2-1" presStyleLbl="parChTrans1D3" presStyleIdx="1" presStyleCnt="3"/>
      <dgm:spPr/>
      <dgm:t>
        <a:bodyPr/>
        <a:lstStyle/>
        <a:p>
          <a:endParaRPr lang="en-US"/>
        </a:p>
      </dgm:t>
    </dgm:pt>
    <dgm:pt modelId="{336222F4-0076-9A49-9490-A9BFA7334FDC}" type="pres">
      <dgm:prSet presAssocID="{35E96198-8A69-D74E-AC74-3EA828758F49}" presName="connTx" presStyleLbl="parChTrans1D3" presStyleIdx="1" presStyleCnt="3"/>
      <dgm:spPr/>
      <dgm:t>
        <a:bodyPr/>
        <a:lstStyle/>
        <a:p>
          <a:endParaRPr lang="en-US"/>
        </a:p>
      </dgm:t>
    </dgm:pt>
    <dgm:pt modelId="{4935A473-BBC7-9047-B834-889868F4154B}" type="pres">
      <dgm:prSet presAssocID="{9CF9DBE5-785F-CD46-AB17-9329BF1BF6F4}" presName="root2" presStyleCnt="0"/>
      <dgm:spPr/>
    </dgm:pt>
    <dgm:pt modelId="{D4FAEDEF-D948-2B4A-861E-3C5078A57CCE}" type="pres">
      <dgm:prSet presAssocID="{9CF9DBE5-785F-CD46-AB17-9329BF1BF6F4}" presName="LevelTwoTextNode" presStyleLbl="node3" presStyleIdx="1" presStyleCnt="3">
        <dgm:presLayoutVars>
          <dgm:chPref val="3"/>
        </dgm:presLayoutVars>
      </dgm:prSet>
      <dgm:spPr/>
      <dgm:t>
        <a:bodyPr/>
        <a:lstStyle/>
        <a:p>
          <a:endParaRPr lang="en-US"/>
        </a:p>
      </dgm:t>
    </dgm:pt>
    <dgm:pt modelId="{579E161E-D849-DF41-B2EB-278FBE7F56FC}" type="pres">
      <dgm:prSet presAssocID="{9CF9DBE5-785F-CD46-AB17-9329BF1BF6F4}" presName="level3hierChild" presStyleCnt="0"/>
      <dgm:spPr/>
    </dgm:pt>
    <dgm:pt modelId="{59CCD9BC-1950-C142-8900-620AC3B5BF7B}" type="pres">
      <dgm:prSet presAssocID="{F05C8879-CF7A-1C4C-BA0A-B54CB14D0487}" presName="conn2-1" presStyleLbl="parChTrans1D3" presStyleIdx="2" presStyleCnt="3"/>
      <dgm:spPr/>
      <dgm:t>
        <a:bodyPr/>
        <a:lstStyle/>
        <a:p>
          <a:endParaRPr lang="en-US"/>
        </a:p>
      </dgm:t>
    </dgm:pt>
    <dgm:pt modelId="{AEC57F29-C5ED-424F-8C75-4DB8FE0F9900}" type="pres">
      <dgm:prSet presAssocID="{F05C8879-CF7A-1C4C-BA0A-B54CB14D0487}" presName="connTx" presStyleLbl="parChTrans1D3" presStyleIdx="2" presStyleCnt="3"/>
      <dgm:spPr/>
      <dgm:t>
        <a:bodyPr/>
        <a:lstStyle/>
        <a:p>
          <a:endParaRPr lang="en-US"/>
        </a:p>
      </dgm:t>
    </dgm:pt>
    <dgm:pt modelId="{ED7C99D1-D49C-C242-8065-127700FCE69E}" type="pres">
      <dgm:prSet presAssocID="{2055747E-4BDA-684C-8FD2-CC5BA5007CAF}" presName="root2" presStyleCnt="0"/>
      <dgm:spPr/>
    </dgm:pt>
    <dgm:pt modelId="{79243444-D306-2F4A-8FF8-E5F5CF551186}" type="pres">
      <dgm:prSet presAssocID="{2055747E-4BDA-684C-8FD2-CC5BA5007CAF}" presName="LevelTwoTextNode" presStyleLbl="node3" presStyleIdx="2" presStyleCnt="3">
        <dgm:presLayoutVars>
          <dgm:chPref val="3"/>
        </dgm:presLayoutVars>
      </dgm:prSet>
      <dgm:spPr/>
      <dgm:t>
        <a:bodyPr/>
        <a:lstStyle/>
        <a:p>
          <a:endParaRPr lang="en-US"/>
        </a:p>
      </dgm:t>
    </dgm:pt>
    <dgm:pt modelId="{FFABF9B3-AA1C-4D48-96AF-E0B537F592CD}" type="pres">
      <dgm:prSet presAssocID="{2055747E-4BDA-684C-8FD2-CC5BA5007CAF}" presName="level3hierChild" presStyleCnt="0"/>
      <dgm:spPr/>
    </dgm:pt>
  </dgm:ptLst>
  <dgm:cxnLst>
    <dgm:cxn modelId="{102D98FC-2F94-724B-8C8D-83C382EA4B46}" srcId="{CB8BAEE4-F7B9-D843-9807-6F119FE7DC31}" destId="{7E6B334D-E302-7A4E-BBD1-25565DEA7B77}" srcOrd="0" destOrd="0" parTransId="{9BB5B333-43B0-0F43-9066-357FED4DF0EF}" sibTransId="{0596B664-494D-6748-A39A-FFE284CDBE39}"/>
    <dgm:cxn modelId="{A02199CC-A6C7-504F-85E0-702EDE4BFB76}" srcId="{CB8BAEE4-F7B9-D843-9807-6F119FE7DC31}" destId="{2055747E-4BDA-684C-8FD2-CC5BA5007CAF}" srcOrd="2" destOrd="0" parTransId="{F05C8879-CF7A-1C4C-BA0A-B54CB14D0487}" sibTransId="{6ACD77DB-B3A2-8441-8409-08AC6AEF365B}"/>
    <dgm:cxn modelId="{42D3F182-3C5B-CC42-913A-F0EB788B6A66}" srcId="{B985CFE3-A9FC-7547-A999-9E3A94816EF8}" destId="{CB8BAEE4-F7B9-D843-9807-6F119FE7DC31}" srcOrd="0" destOrd="0" parTransId="{13908F36-D451-7F47-B0CC-B14E21818B23}" sibTransId="{4DDBFEAC-F4B9-AA48-98D2-A98FE43B7E02}"/>
    <dgm:cxn modelId="{628B16C4-2712-B341-9DB7-7AFB9802CE82}" type="presOf" srcId="{35E96198-8A69-D74E-AC74-3EA828758F49}" destId="{336222F4-0076-9A49-9490-A9BFA7334FDC}" srcOrd="1" destOrd="0" presId="urn:microsoft.com/office/officeart/2005/8/layout/hierarchy2"/>
    <dgm:cxn modelId="{967FACD7-8C15-844C-BA6C-83341AB44BA4}" type="presOf" srcId="{9BB5B333-43B0-0F43-9066-357FED4DF0EF}" destId="{B59DA505-AB49-0D43-B57E-656768DB597D}" srcOrd="0" destOrd="0" presId="urn:microsoft.com/office/officeart/2005/8/layout/hierarchy2"/>
    <dgm:cxn modelId="{C519AD8D-5D49-4344-8C87-392DD0F11A8B}" type="presOf" srcId="{9BB5B333-43B0-0F43-9066-357FED4DF0EF}" destId="{26656482-00F2-0E4B-A387-44C6244459A6}" srcOrd="1" destOrd="0" presId="urn:microsoft.com/office/officeart/2005/8/layout/hierarchy2"/>
    <dgm:cxn modelId="{D82ADE1A-D5A3-484E-ABEA-656E7C2D82A0}" type="presOf" srcId="{13908F36-D451-7F47-B0CC-B14E21818B23}" destId="{7732FACA-5863-2743-9D0E-B2D17A21ECA4}" srcOrd="0" destOrd="0" presId="urn:microsoft.com/office/officeart/2005/8/layout/hierarchy2"/>
    <dgm:cxn modelId="{BF6A99FB-6B0D-3C46-99C2-56CA7F2DBD62}" srcId="{CB8BAEE4-F7B9-D843-9807-6F119FE7DC31}" destId="{9CF9DBE5-785F-CD46-AB17-9329BF1BF6F4}" srcOrd="1" destOrd="0" parTransId="{35E96198-8A69-D74E-AC74-3EA828758F49}" sibTransId="{46986495-DA39-D14B-BD67-0DBA4FAD349A}"/>
    <dgm:cxn modelId="{1C048045-23C1-4A46-9CFB-445D483AB0BC}" type="presOf" srcId="{7961E9CC-9BC6-7643-BBE5-211274353455}" destId="{B464AC6D-820C-8142-9F08-BA03A3CABC9F}" srcOrd="0" destOrd="0" presId="urn:microsoft.com/office/officeart/2005/8/layout/hierarchy2"/>
    <dgm:cxn modelId="{B41455EF-5CF8-684A-8858-DE3103041982}" type="presOf" srcId="{7E6B334D-E302-7A4E-BBD1-25565DEA7B77}" destId="{79B98D8B-208E-6C4F-9FBC-EC4704DB763B}" srcOrd="0" destOrd="0" presId="urn:microsoft.com/office/officeart/2005/8/layout/hierarchy2"/>
    <dgm:cxn modelId="{0431EA18-68E8-AC47-A5D2-B57D793C157A}" type="presOf" srcId="{13908F36-D451-7F47-B0CC-B14E21818B23}" destId="{1A9B0C3A-E911-B748-83BB-CC90819F2BA4}" srcOrd="1" destOrd="0" presId="urn:microsoft.com/office/officeart/2005/8/layout/hierarchy2"/>
    <dgm:cxn modelId="{05D16963-AA60-8F4A-B4A9-6C317899ADEF}" type="presOf" srcId="{35E96198-8A69-D74E-AC74-3EA828758F49}" destId="{2A40BA7D-87A0-8342-913E-58335345C6DC}" srcOrd="0" destOrd="0" presId="urn:microsoft.com/office/officeart/2005/8/layout/hierarchy2"/>
    <dgm:cxn modelId="{715DB1E9-3C4A-4E45-AEE1-2AB975514509}" type="presOf" srcId="{9CF9DBE5-785F-CD46-AB17-9329BF1BF6F4}" destId="{D4FAEDEF-D948-2B4A-861E-3C5078A57CCE}" srcOrd="0" destOrd="0" presId="urn:microsoft.com/office/officeart/2005/8/layout/hierarchy2"/>
    <dgm:cxn modelId="{0043BFC4-9793-E543-98DC-870AC6B7558E}" type="presOf" srcId="{F05C8879-CF7A-1C4C-BA0A-B54CB14D0487}" destId="{AEC57F29-C5ED-424F-8C75-4DB8FE0F9900}" srcOrd="1" destOrd="0" presId="urn:microsoft.com/office/officeart/2005/8/layout/hierarchy2"/>
    <dgm:cxn modelId="{3CBF8438-1209-7D4C-BD15-C4FD14420F10}" type="presOf" srcId="{2055747E-4BDA-684C-8FD2-CC5BA5007CAF}" destId="{79243444-D306-2F4A-8FF8-E5F5CF551186}" srcOrd="0" destOrd="0" presId="urn:microsoft.com/office/officeart/2005/8/layout/hierarchy2"/>
    <dgm:cxn modelId="{80878A50-BAE4-5A4A-BE71-B3D4A85D7FE3}" type="presOf" srcId="{F05C8879-CF7A-1C4C-BA0A-B54CB14D0487}" destId="{59CCD9BC-1950-C142-8900-620AC3B5BF7B}" srcOrd="0" destOrd="0" presId="urn:microsoft.com/office/officeart/2005/8/layout/hierarchy2"/>
    <dgm:cxn modelId="{76012A57-D9ED-B24F-B7A6-1EEE8C86E275}" type="presOf" srcId="{B985CFE3-A9FC-7547-A999-9E3A94816EF8}" destId="{B85332B8-151A-8A44-8D7C-C5F771FB91EC}" srcOrd="0" destOrd="0" presId="urn:microsoft.com/office/officeart/2005/8/layout/hierarchy2"/>
    <dgm:cxn modelId="{5FCFEFE8-51D1-9F4A-9D12-295163310D90}" type="presOf" srcId="{CB8BAEE4-F7B9-D843-9807-6F119FE7DC31}" destId="{FE209003-A38F-A945-9E09-2BEE391AAF07}" srcOrd="0" destOrd="0" presId="urn:microsoft.com/office/officeart/2005/8/layout/hierarchy2"/>
    <dgm:cxn modelId="{5415261A-6150-4140-9DAA-D1611894A46C}" srcId="{7961E9CC-9BC6-7643-BBE5-211274353455}" destId="{B985CFE3-A9FC-7547-A999-9E3A94816EF8}" srcOrd="0" destOrd="0" parTransId="{E81B7F39-6297-EF40-8295-4B492231A1CC}" sibTransId="{C8BE0A06-2774-454D-AC85-011A475AB777}"/>
    <dgm:cxn modelId="{5A509B2F-8F84-7A4F-A6C4-0D81D77EDD8A}" type="presParOf" srcId="{B464AC6D-820C-8142-9F08-BA03A3CABC9F}" destId="{1FDE3561-38FD-9740-9169-6978EC7358A2}" srcOrd="0" destOrd="0" presId="urn:microsoft.com/office/officeart/2005/8/layout/hierarchy2"/>
    <dgm:cxn modelId="{9C39ABAD-BB27-6340-83E7-C05DE9F05CBD}" type="presParOf" srcId="{1FDE3561-38FD-9740-9169-6978EC7358A2}" destId="{B85332B8-151A-8A44-8D7C-C5F771FB91EC}" srcOrd="0" destOrd="0" presId="urn:microsoft.com/office/officeart/2005/8/layout/hierarchy2"/>
    <dgm:cxn modelId="{E98B81E6-FA1F-2042-AB4D-4F9E2906750B}" type="presParOf" srcId="{1FDE3561-38FD-9740-9169-6978EC7358A2}" destId="{14879959-B868-4140-B83F-397918707279}" srcOrd="1" destOrd="0" presId="urn:microsoft.com/office/officeart/2005/8/layout/hierarchy2"/>
    <dgm:cxn modelId="{F4AA1AAE-2774-0843-AFB3-0AFA803A43D7}" type="presParOf" srcId="{14879959-B868-4140-B83F-397918707279}" destId="{7732FACA-5863-2743-9D0E-B2D17A21ECA4}" srcOrd="0" destOrd="0" presId="urn:microsoft.com/office/officeart/2005/8/layout/hierarchy2"/>
    <dgm:cxn modelId="{8C7DF9A0-BE92-A846-BBC7-EEC34B367AB5}" type="presParOf" srcId="{7732FACA-5863-2743-9D0E-B2D17A21ECA4}" destId="{1A9B0C3A-E911-B748-83BB-CC90819F2BA4}" srcOrd="0" destOrd="0" presId="urn:microsoft.com/office/officeart/2005/8/layout/hierarchy2"/>
    <dgm:cxn modelId="{5BD48863-246A-7B49-8125-8F4176D4B96D}" type="presParOf" srcId="{14879959-B868-4140-B83F-397918707279}" destId="{FECACFF7-7605-9E4F-A4D4-0780C75C7DD3}" srcOrd="1" destOrd="0" presId="urn:microsoft.com/office/officeart/2005/8/layout/hierarchy2"/>
    <dgm:cxn modelId="{3938F2D3-FA3B-D14B-A7EE-CBEEBD3822B9}" type="presParOf" srcId="{FECACFF7-7605-9E4F-A4D4-0780C75C7DD3}" destId="{FE209003-A38F-A945-9E09-2BEE391AAF07}" srcOrd="0" destOrd="0" presId="urn:microsoft.com/office/officeart/2005/8/layout/hierarchy2"/>
    <dgm:cxn modelId="{A41214F6-B8FD-9340-B574-37C24C4147A4}" type="presParOf" srcId="{FECACFF7-7605-9E4F-A4D4-0780C75C7DD3}" destId="{0F792A2B-789D-7144-B809-BA817CDCF4C9}" srcOrd="1" destOrd="0" presId="urn:microsoft.com/office/officeart/2005/8/layout/hierarchy2"/>
    <dgm:cxn modelId="{2B07B122-7597-5941-A9EF-26B79CFEE0F4}" type="presParOf" srcId="{0F792A2B-789D-7144-B809-BA817CDCF4C9}" destId="{B59DA505-AB49-0D43-B57E-656768DB597D}" srcOrd="0" destOrd="0" presId="urn:microsoft.com/office/officeart/2005/8/layout/hierarchy2"/>
    <dgm:cxn modelId="{8C22CE76-D1C2-3B4A-BE55-3089BFB2606A}" type="presParOf" srcId="{B59DA505-AB49-0D43-B57E-656768DB597D}" destId="{26656482-00F2-0E4B-A387-44C6244459A6}" srcOrd="0" destOrd="0" presId="urn:microsoft.com/office/officeart/2005/8/layout/hierarchy2"/>
    <dgm:cxn modelId="{DA4741EE-415E-9045-9390-FD1549740E29}" type="presParOf" srcId="{0F792A2B-789D-7144-B809-BA817CDCF4C9}" destId="{6DB4BC68-23D7-674B-952B-2394C10AF084}" srcOrd="1" destOrd="0" presId="urn:microsoft.com/office/officeart/2005/8/layout/hierarchy2"/>
    <dgm:cxn modelId="{A906C915-5C33-FB47-AF32-0CA3AEA89472}" type="presParOf" srcId="{6DB4BC68-23D7-674B-952B-2394C10AF084}" destId="{79B98D8B-208E-6C4F-9FBC-EC4704DB763B}" srcOrd="0" destOrd="0" presId="urn:microsoft.com/office/officeart/2005/8/layout/hierarchy2"/>
    <dgm:cxn modelId="{94C7053C-1F4E-1F4C-866E-2E779049EE1E}" type="presParOf" srcId="{6DB4BC68-23D7-674B-952B-2394C10AF084}" destId="{D8C809D7-1C44-F04E-9E62-A7AA6ACB686B}" srcOrd="1" destOrd="0" presId="urn:microsoft.com/office/officeart/2005/8/layout/hierarchy2"/>
    <dgm:cxn modelId="{0E02128B-442B-FB40-8128-FD1FDC010776}" type="presParOf" srcId="{0F792A2B-789D-7144-B809-BA817CDCF4C9}" destId="{2A40BA7D-87A0-8342-913E-58335345C6DC}" srcOrd="2" destOrd="0" presId="urn:microsoft.com/office/officeart/2005/8/layout/hierarchy2"/>
    <dgm:cxn modelId="{153EDE11-C63D-054D-82DB-3450E884955A}" type="presParOf" srcId="{2A40BA7D-87A0-8342-913E-58335345C6DC}" destId="{336222F4-0076-9A49-9490-A9BFA7334FDC}" srcOrd="0" destOrd="0" presId="urn:microsoft.com/office/officeart/2005/8/layout/hierarchy2"/>
    <dgm:cxn modelId="{1ECD3B7F-ED9F-754C-9BE1-2C6B82687E06}" type="presParOf" srcId="{0F792A2B-789D-7144-B809-BA817CDCF4C9}" destId="{4935A473-BBC7-9047-B834-889868F4154B}" srcOrd="3" destOrd="0" presId="urn:microsoft.com/office/officeart/2005/8/layout/hierarchy2"/>
    <dgm:cxn modelId="{82BD8EB9-D9E4-0F44-B58F-5A62011E2C3B}" type="presParOf" srcId="{4935A473-BBC7-9047-B834-889868F4154B}" destId="{D4FAEDEF-D948-2B4A-861E-3C5078A57CCE}" srcOrd="0" destOrd="0" presId="urn:microsoft.com/office/officeart/2005/8/layout/hierarchy2"/>
    <dgm:cxn modelId="{A7CE28D4-1EFA-FA48-935A-CFB9EE9B9841}" type="presParOf" srcId="{4935A473-BBC7-9047-B834-889868F4154B}" destId="{579E161E-D849-DF41-B2EB-278FBE7F56FC}" srcOrd="1" destOrd="0" presId="urn:microsoft.com/office/officeart/2005/8/layout/hierarchy2"/>
    <dgm:cxn modelId="{73A03DC8-95FE-0044-B4EF-C985861B25F3}" type="presParOf" srcId="{0F792A2B-789D-7144-B809-BA817CDCF4C9}" destId="{59CCD9BC-1950-C142-8900-620AC3B5BF7B}" srcOrd="4" destOrd="0" presId="urn:microsoft.com/office/officeart/2005/8/layout/hierarchy2"/>
    <dgm:cxn modelId="{923DE78D-B6C6-7D40-BD8F-2B86B831AB13}" type="presParOf" srcId="{59CCD9BC-1950-C142-8900-620AC3B5BF7B}" destId="{AEC57F29-C5ED-424F-8C75-4DB8FE0F9900}" srcOrd="0" destOrd="0" presId="urn:microsoft.com/office/officeart/2005/8/layout/hierarchy2"/>
    <dgm:cxn modelId="{F48BDAB2-2B4B-854F-91F3-7F7771EE2E38}" type="presParOf" srcId="{0F792A2B-789D-7144-B809-BA817CDCF4C9}" destId="{ED7C99D1-D49C-C242-8065-127700FCE69E}" srcOrd="5" destOrd="0" presId="urn:microsoft.com/office/officeart/2005/8/layout/hierarchy2"/>
    <dgm:cxn modelId="{4A051027-75C7-CC41-8A9D-97310EA59613}" type="presParOf" srcId="{ED7C99D1-D49C-C242-8065-127700FCE69E}" destId="{79243444-D306-2F4A-8FF8-E5F5CF551186}" srcOrd="0" destOrd="0" presId="urn:microsoft.com/office/officeart/2005/8/layout/hierarchy2"/>
    <dgm:cxn modelId="{95377E00-7AF4-334F-9F06-65ABD39C234D}" type="presParOf" srcId="{ED7C99D1-D49C-C242-8065-127700FCE69E}" destId="{FFABF9B3-AA1C-4D48-96AF-E0B537F592CD}" srcOrd="1" destOrd="0" presId="urn:microsoft.com/office/officeart/2005/8/layout/hierarchy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5332B8-151A-8A44-8D7C-C5F771FB91EC}">
      <dsp:nvSpPr>
        <dsp:cNvPr id="0" name=""/>
        <dsp:cNvSpPr/>
      </dsp:nvSpPr>
      <dsp:spPr>
        <a:xfrm>
          <a:off x="252061" y="1517019"/>
          <a:ext cx="2634599" cy="1317299"/>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GB" sz="3800" kern="1200" dirty="0"/>
            <a:t>Tertiary hospital</a:t>
          </a:r>
        </a:p>
      </dsp:txBody>
      <dsp:txXfrm>
        <a:off x="252061" y="1517019"/>
        <a:ext cx="2634599" cy="1317299"/>
      </dsp:txXfrm>
    </dsp:sp>
    <dsp:sp modelId="{7732FACA-5863-2743-9D0E-B2D17A21ECA4}">
      <dsp:nvSpPr>
        <dsp:cNvPr id="0" name=""/>
        <dsp:cNvSpPr/>
      </dsp:nvSpPr>
      <dsp:spPr>
        <a:xfrm>
          <a:off x="2886660" y="2148422"/>
          <a:ext cx="1053839" cy="54492"/>
        </a:xfrm>
        <a:custGeom>
          <a:avLst/>
          <a:gdLst/>
          <a:ahLst/>
          <a:cxnLst/>
          <a:rect l="0" t="0" r="0" b="0"/>
          <a:pathLst>
            <a:path>
              <a:moveTo>
                <a:pt x="0" y="27246"/>
              </a:moveTo>
              <a:lnTo>
                <a:pt x="1053839"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387234" y="2149323"/>
        <a:ext cx="52691" cy="52691"/>
      </dsp:txXfrm>
    </dsp:sp>
    <dsp:sp modelId="{FE209003-A38F-A945-9E09-2BEE391AAF07}">
      <dsp:nvSpPr>
        <dsp:cNvPr id="0" name=""/>
        <dsp:cNvSpPr/>
      </dsp:nvSpPr>
      <dsp:spPr>
        <a:xfrm>
          <a:off x="3940500" y="1517019"/>
          <a:ext cx="2634599" cy="1317299"/>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GB" sz="3800" kern="1200" dirty="0"/>
            <a:t>Secondary hospital</a:t>
          </a:r>
        </a:p>
      </dsp:txBody>
      <dsp:txXfrm>
        <a:off x="3940500" y="1517019"/>
        <a:ext cx="2634599" cy="1317299"/>
      </dsp:txXfrm>
    </dsp:sp>
    <dsp:sp modelId="{B59DA505-AB49-0D43-B57E-656768DB597D}">
      <dsp:nvSpPr>
        <dsp:cNvPr id="0" name=""/>
        <dsp:cNvSpPr/>
      </dsp:nvSpPr>
      <dsp:spPr>
        <a:xfrm rot="18289469">
          <a:off x="6179321" y="1390975"/>
          <a:ext cx="1845395" cy="54492"/>
        </a:xfrm>
        <a:custGeom>
          <a:avLst/>
          <a:gdLst/>
          <a:ahLst/>
          <a:cxnLst/>
          <a:rect l="0" t="0" r="0" b="0"/>
          <a:pathLst>
            <a:path>
              <a:moveTo>
                <a:pt x="0" y="27246"/>
              </a:moveTo>
              <a:lnTo>
                <a:pt x="1845395"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GB" sz="600" kern="1200"/>
        </a:p>
      </dsp:txBody>
      <dsp:txXfrm rot="18289469">
        <a:off x="7055884" y="1372086"/>
        <a:ext cx="92269" cy="92269"/>
      </dsp:txXfrm>
    </dsp:sp>
    <dsp:sp modelId="{79B98D8B-208E-6C4F-9FBC-EC4704DB763B}">
      <dsp:nvSpPr>
        <dsp:cNvPr id="0" name=""/>
        <dsp:cNvSpPr/>
      </dsp:nvSpPr>
      <dsp:spPr>
        <a:xfrm>
          <a:off x="7628939" y="2124"/>
          <a:ext cx="2634599" cy="1317299"/>
        </a:xfrm>
        <a:prstGeom prst="roundRect">
          <a:avLst>
            <a:gd name="adj" fmla="val 10000"/>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GB" sz="3800" kern="1200" dirty="0"/>
            <a:t>Day hospital</a:t>
          </a:r>
        </a:p>
      </dsp:txBody>
      <dsp:txXfrm>
        <a:off x="7628939" y="2124"/>
        <a:ext cx="2634599" cy="1317299"/>
      </dsp:txXfrm>
    </dsp:sp>
    <dsp:sp modelId="{2A40BA7D-87A0-8342-913E-58335345C6DC}">
      <dsp:nvSpPr>
        <dsp:cNvPr id="0" name=""/>
        <dsp:cNvSpPr/>
      </dsp:nvSpPr>
      <dsp:spPr>
        <a:xfrm>
          <a:off x="6575099" y="2148422"/>
          <a:ext cx="1053839" cy="54492"/>
        </a:xfrm>
        <a:custGeom>
          <a:avLst/>
          <a:gdLst/>
          <a:ahLst/>
          <a:cxnLst/>
          <a:rect l="0" t="0" r="0" b="0"/>
          <a:pathLst>
            <a:path>
              <a:moveTo>
                <a:pt x="0" y="27246"/>
              </a:moveTo>
              <a:lnTo>
                <a:pt x="1053839"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7075673" y="2149323"/>
        <a:ext cx="52691" cy="52691"/>
      </dsp:txXfrm>
    </dsp:sp>
    <dsp:sp modelId="{D4FAEDEF-D948-2B4A-861E-3C5078A57CCE}">
      <dsp:nvSpPr>
        <dsp:cNvPr id="0" name=""/>
        <dsp:cNvSpPr/>
      </dsp:nvSpPr>
      <dsp:spPr>
        <a:xfrm>
          <a:off x="7628939" y="1517019"/>
          <a:ext cx="2634599" cy="1317299"/>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GB" sz="3800" kern="1200" dirty="0"/>
            <a:t>Primary care hospital</a:t>
          </a:r>
        </a:p>
      </dsp:txBody>
      <dsp:txXfrm>
        <a:off x="7628939" y="1517019"/>
        <a:ext cx="2634599" cy="1317299"/>
      </dsp:txXfrm>
    </dsp:sp>
    <dsp:sp modelId="{59CCD9BC-1950-C142-8900-620AC3B5BF7B}">
      <dsp:nvSpPr>
        <dsp:cNvPr id="0" name=""/>
        <dsp:cNvSpPr/>
      </dsp:nvSpPr>
      <dsp:spPr>
        <a:xfrm rot="3310531">
          <a:off x="6179321" y="2905870"/>
          <a:ext cx="1845395" cy="54492"/>
        </a:xfrm>
        <a:custGeom>
          <a:avLst/>
          <a:gdLst/>
          <a:ahLst/>
          <a:cxnLst/>
          <a:rect l="0" t="0" r="0" b="0"/>
          <a:pathLst>
            <a:path>
              <a:moveTo>
                <a:pt x="0" y="27246"/>
              </a:moveTo>
              <a:lnTo>
                <a:pt x="1845395"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GB" sz="600" kern="1200"/>
        </a:p>
      </dsp:txBody>
      <dsp:txXfrm rot="3310531">
        <a:off x="7055884" y="2886981"/>
        <a:ext cx="92269" cy="92269"/>
      </dsp:txXfrm>
    </dsp:sp>
    <dsp:sp modelId="{79243444-D306-2F4A-8FF8-E5F5CF551186}">
      <dsp:nvSpPr>
        <dsp:cNvPr id="0" name=""/>
        <dsp:cNvSpPr/>
      </dsp:nvSpPr>
      <dsp:spPr>
        <a:xfrm>
          <a:off x="7628939" y="3031913"/>
          <a:ext cx="2634599" cy="1317299"/>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GB" sz="3800" kern="1200" dirty="0"/>
            <a:t>GP</a:t>
          </a:r>
        </a:p>
      </dsp:txBody>
      <dsp:txXfrm>
        <a:off x="7628939" y="3031913"/>
        <a:ext cx="2634599" cy="131729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4E510-BC00-2046-A886-F1AEB5BD8742}" type="datetimeFigureOut">
              <a:rPr lang="en-US" smtClean="0"/>
              <a:pPr/>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3109F-CD10-224F-BA3C-920E29096D28}" type="slidenum">
              <a:rPr lang="en-US" smtClean="0"/>
              <a:pPr/>
              <a:t>‹#›</a:t>
            </a:fld>
            <a:endParaRPr lang="en-US"/>
          </a:p>
        </p:txBody>
      </p:sp>
    </p:spTree>
    <p:extLst>
      <p:ext uri="{BB962C8B-B14F-4D97-AF65-F5344CB8AC3E}">
        <p14:creationId xmlns:p14="http://schemas.microsoft.com/office/powerpoint/2010/main" xmlns="" val="2978547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axcom.org.za/docs/20171113%20Financing%20a%20NHI%20for%20SA%20-%20on%20websit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A3109F-CD10-224F-BA3C-920E29096D28}" type="slidenum">
              <a:rPr lang="en-US" smtClean="0"/>
              <a:pPr/>
              <a:t>9</a:t>
            </a:fld>
            <a:endParaRPr lang="en-US"/>
          </a:p>
        </p:txBody>
      </p:sp>
    </p:spTree>
    <p:extLst>
      <p:ext uri="{BB962C8B-B14F-4D97-AF65-F5344CB8AC3E}">
        <p14:creationId xmlns:p14="http://schemas.microsoft.com/office/powerpoint/2010/main" xmlns="" val="223197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your biggest challenges is not just to provide care/finances/manage flow of funds – rather to motivate people</a:t>
            </a:r>
          </a:p>
        </p:txBody>
      </p:sp>
      <p:sp>
        <p:nvSpPr>
          <p:cNvPr id="4" name="Slide Number Placeholder 3"/>
          <p:cNvSpPr>
            <a:spLocks noGrp="1"/>
          </p:cNvSpPr>
          <p:nvPr>
            <p:ph type="sldNum" sz="quarter" idx="5"/>
          </p:nvPr>
        </p:nvSpPr>
        <p:spPr/>
        <p:txBody>
          <a:bodyPr/>
          <a:lstStyle/>
          <a:p>
            <a:fld id="{F3A3109F-CD10-224F-BA3C-920E29096D28}" type="slidenum">
              <a:rPr lang="en-US" smtClean="0"/>
              <a:pPr/>
              <a:t>11</a:t>
            </a:fld>
            <a:endParaRPr lang="en-US"/>
          </a:p>
        </p:txBody>
      </p:sp>
    </p:spTree>
    <p:extLst>
      <p:ext uri="{BB962C8B-B14F-4D97-AF65-F5344CB8AC3E}">
        <p14:creationId xmlns:p14="http://schemas.microsoft.com/office/powerpoint/2010/main" xmlns="" val="70538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warren in EC</a:t>
            </a:r>
          </a:p>
          <a:p>
            <a:r>
              <a:rPr lang="en-US" dirty="0"/>
              <a:t>Bills not paid</a:t>
            </a:r>
          </a:p>
          <a:p>
            <a:r>
              <a:rPr lang="en-US" dirty="0"/>
              <a:t>Corruption</a:t>
            </a:r>
          </a:p>
          <a:p>
            <a:endParaRPr lang="en-US" dirty="0"/>
          </a:p>
        </p:txBody>
      </p:sp>
      <p:sp>
        <p:nvSpPr>
          <p:cNvPr id="4" name="Slide Number Placeholder 3"/>
          <p:cNvSpPr>
            <a:spLocks noGrp="1"/>
          </p:cNvSpPr>
          <p:nvPr>
            <p:ph type="sldNum" sz="quarter" idx="5"/>
          </p:nvPr>
        </p:nvSpPr>
        <p:spPr/>
        <p:txBody>
          <a:bodyPr/>
          <a:lstStyle/>
          <a:p>
            <a:fld id="{F3A3109F-CD10-224F-BA3C-920E29096D28}" type="slidenum">
              <a:rPr lang="en-US" smtClean="0"/>
              <a:pPr/>
              <a:t>15</a:t>
            </a:fld>
            <a:endParaRPr lang="en-US"/>
          </a:p>
        </p:txBody>
      </p:sp>
    </p:spTree>
    <p:extLst>
      <p:ext uri="{BB962C8B-B14F-4D97-AF65-F5344CB8AC3E}">
        <p14:creationId xmlns:p14="http://schemas.microsoft.com/office/powerpoint/2010/main" xmlns="" val="222152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data from Brazil </a:t>
            </a:r>
            <a:r>
              <a:rPr lang="en-US" dirty="0" err="1"/>
              <a:t>etc</a:t>
            </a:r>
            <a:r>
              <a:rPr lang="en-US" dirty="0"/>
              <a:t> on cardiologists per m population</a:t>
            </a:r>
          </a:p>
        </p:txBody>
      </p:sp>
      <p:sp>
        <p:nvSpPr>
          <p:cNvPr id="4" name="Slide Number Placeholder 3"/>
          <p:cNvSpPr>
            <a:spLocks noGrp="1"/>
          </p:cNvSpPr>
          <p:nvPr>
            <p:ph type="sldNum" sz="quarter" idx="5"/>
          </p:nvPr>
        </p:nvSpPr>
        <p:spPr/>
        <p:txBody>
          <a:bodyPr/>
          <a:lstStyle/>
          <a:p>
            <a:fld id="{F3A3109F-CD10-224F-BA3C-920E29096D28}" type="slidenum">
              <a:rPr lang="en-US" smtClean="0"/>
              <a:pPr/>
              <a:t>16</a:t>
            </a:fld>
            <a:endParaRPr lang="en-US"/>
          </a:p>
        </p:txBody>
      </p:sp>
    </p:spTree>
    <p:extLst>
      <p:ext uri="{BB962C8B-B14F-4D97-AF65-F5344CB8AC3E}">
        <p14:creationId xmlns:p14="http://schemas.microsoft.com/office/powerpoint/2010/main" xmlns="" val="104397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Although the Bill </a:t>
            </a:r>
            <a:r>
              <a:rPr lang="en-US" dirty="0" err="1"/>
              <a:t>recognises</a:t>
            </a:r>
            <a:r>
              <a:rPr lang="en-US" dirty="0"/>
              <a:t> its roots in section 27, the application of the principles of “reasonable” measures, “available resources” and “progressive realization” is virtually absent in the text. This means that, for example, where strict adherence to a treatment pathway is required, and this limits the rights of a patient with co-morbidities, there are no criteria against which compliance with such pathways could be deemed to be acceptable and hence constitutionally defensible. Sections 8(2)(b) and 39(2)(b)(iv) requires absolute and unwavering adherence to these pathways by both providers and patients, with no criteria as to how to evaluate when such adherence may be unreasonable.</a:t>
            </a:r>
          </a:p>
        </p:txBody>
      </p:sp>
      <p:sp>
        <p:nvSpPr>
          <p:cNvPr id="4" name="Slide Number Placeholder 3"/>
          <p:cNvSpPr>
            <a:spLocks noGrp="1"/>
          </p:cNvSpPr>
          <p:nvPr>
            <p:ph type="sldNum" sz="quarter" idx="5"/>
          </p:nvPr>
        </p:nvSpPr>
        <p:spPr/>
        <p:txBody>
          <a:bodyPr/>
          <a:lstStyle/>
          <a:p>
            <a:fld id="{F3A3109F-CD10-224F-BA3C-920E29096D28}" type="slidenum">
              <a:rPr lang="en-US" smtClean="0"/>
              <a:pPr/>
              <a:t>17</a:t>
            </a:fld>
            <a:endParaRPr lang="en-US"/>
          </a:p>
        </p:txBody>
      </p:sp>
    </p:spTree>
    <p:extLst>
      <p:ext uri="{BB962C8B-B14F-4D97-AF65-F5344CB8AC3E}">
        <p14:creationId xmlns:p14="http://schemas.microsoft.com/office/powerpoint/2010/main" xmlns="" val="238484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Provincial and central hospitals will get a budget based on diagnosis-related groups (assuming therefore that all conditions and care are recorded so that the cost per patient can be worked out to determine these budgets</a:t>
            </a:r>
          </a:p>
          <a:p>
            <a:r>
              <a:rPr lang="en-US" dirty="0">
                <a:highlight>
                  <a:srgbClr val="FFFF00"/>
                </a:highlight>
              </a:rPr>
              <a:t>Unclear how private specialist will contract into the NHI, and unclear how private hospitals will contract into the NHI</a:t>
            </a:r>
          </a:p>
          <a:p>
            <a:r>
              <a:rPr lang="en-US" dirty="0"/>
              <a:t>The “payment mechanisms” to be determined as stated in the Bill is too vague</a:t>
            </a:r>
          </a:p>
          <a:p>
            <a:r>
              <a:rPr lang="en-US" dirty="0">
                <a:highlight>
                  <a:srgbClr val="FFFF00"/>
                </a:highlight>
              </a:rPr>
              <a:t>The impact of procurement decisions not clear – practices and hospitals (public and private) have equipment in place, cannot be prescribed via formularies or lists</a:t>
            </a:r>
          </a:p>
          <a:p>
            <a:endParaRPr lang="en-US" dirty="0"/>
          </a:p>
        </p:txBody>
      </p:sp>
      <p:sp>
        <p:nvSpPr>
          <p:cNvPr id="4" name="Slide Number Placeholder 3"/>
          <p:cNvSpPr>
            <a:spLocks noGrp="1"/>
          </p:cNvSpPr>
          <p:nvPr>
            <p:ph type="sldNum" sz="quarter" idx="5"/>
          </p:nvPr>
        </p:nvSpPr>
        <p:spPr/>
        <p:txBody>
          <a:bodyPr/>
          <a:lstStyle/>
          <a:p>
            <a:fld id="{F3A3109F-CD10-224F-BA3C-920E29096D28}" type="slidenum">
              <a:rPr lang="en-US" smtClean="0"/>
              <a:pPr/>
              <a:t>19</a:t>
            </a:fld>
            <a:endParaRPr lang="en-US"/>
          </a:p>
        </p:txBody>
      </p:sp>
    </p:spTree>
    <p:extLst>
      <p:ext uri="{BB962C8B-B14F-4D97-AF65-F5344CB8AC3E}">
        <p14:creationId xmlns:p14="http://schemas.microsoft.com/office/powerpoint/2010/main" xmlns="" val="67396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NHI is called a “Fund” in the Bill, but no financing mechanisms – yet another law would be required in our understanding</a:t>
            </a:r>
          </a:p>
          <a:p>
            <a:r>
              <a:rPr lang="en-US" dirty="0"/>
              <a:t>National Treasury funding paper still outstanding, we would submit that Bill cannot be finalized without that </a:t>
            </a:r>
          </a:p>
          <a:p>
            <a:r>
              <a:rPr lang="en-US" dirty="0">
                <a:highlight>
                  <a:srgbClr val="FFFF00"/>
                </a:highlight>
              </a:rPr>
              <a:t>Dennis Davis Tax Committee found that NHI unaffordable (see: </a:t>
            </a:r>
            <a:r>
              <a:rPr lang="en-US" dirty="0">
                <a:highlight>
                  <a:srgbClr val="FFFF00"/>
                </a:highlight>
                <a:hlinkClick r:id="rId3"/>
              </a:rPr>
              <a:t>https://www.taxcom.org.za/docs/20171113%20Financing</a:t>
            </a:r>
            <a:r>
              <a:rPr lang="en-US" dirty="0">
                <a:hlinkClick r:id="rId3"/>
              </a:rPr>
              <a:t>%20a%20NHI%20for%20SA%20-%20on%20website.pdf</a:t>
            </a:r>
            <a:r>
              <a:rPr lang="en-US" dirty="0"/>
              <a:t>)</a:t>
            </a:r>
          </a:p>
          <a:p>
            <a:r>
              <a:rPr lang="en-US" dirty="0"/>
              <a:t>Unclear how the constitutional mandate of provinces to render healthcare services, and receive funding, would be accommodated in the NHI, i.e. what would remain in provincial budgets, and what would depend 100% of NHI Fund allocations?</a:t>
            </a:r>
          </a:p>
          <a:p>
            <a:endParaRPr lang="en-US" dirty="0"/>
          </a:p>
        </p:txBody>
      </p:sp>
      <p:sp>
        <p:nvSpPr>
          <p:cNvPr id="4" name="Slide Number Placeholder 3"/>
          <p:cNvSpPr>
            <a:spLocks noGrp="1"/>
          </p:cNvSpPr>
          <p:nvPr>
            <p:ph type="sldNum" sz="quarter" idx="5"/>
          </p:nvPr>
        </p:nvSpPr>
        <p:spPr/>
        <p:txBody>
          <a:bodyPr/>
          <a:lstStyle/>
          <a:p>
            <a:fld id="{F3A3109F-CD10-224F-BA3C-920E29096D28}" type="slidenum">
              <a:rPr lang="en-US" smtClean="0"/>
              <a:pPr/>
              <a:t>21</a:t>
            </a:fld>
            <a:endParaRPr lang="en-US"/>
          </a:p>
        </p:txBody>
      </p:sp>
    </p:spTree>
    <p:extLst>
      <p:ext uri="{BB962C8B-B14F-4D97-AF65-F5344CB8AC3E}">
        <p14:creationId xmlns:p14="http://schemas.microsoft.com/office/powerpoint/2010/main" xmlns="" val="3259230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94B7F4-7084-4149-BA79-6438265ECBC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xmlns="" id="{5B28C474-2906-4969-A6CB-95F2F01969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4" name="Date Placeholder 3">
            <a:extLst>
              <a:ext uri="{FF2B5EF4-FFF2-40B4-BE49-F238E27FC236}">
                <a16:creationId xmlns:a16="http://schemas.microsoft.com/office/drawing/2014/main" xmlns="" id="{0532A8F0-8883-44B3-9AF4-6B3A4E9C0EDF}"/>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5" name="Footer Placeholder 4">
            <a:extLst>
              <a:ext uri="{FF2B5EF4-FFF2-40B4-BE49-F238E27FC236}">
                <a16:creationId xmlns:a16="http://schemas.microsoft.com/office/drawing/2014/main" xmlns="" id="{FC2D4CC9-2B9B-4127-B59E-A47C178266B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4C30E364-0E42-4B9D-9CD3-E71D0CFCD621}"/>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118436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88552-2222-403B-8948-6F289BA12D3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4116A202-C360-4D8F-89FD-00F215727E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381C3043-96A3-45D7-ADF9-927B1D208C08}"/>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5" name="Footer Placeholder 4">
            <a:extLst>
              <a:ext uri="{FF2B5EF4-FFF2-40B4-BE49-F238E27FC236}">
                <a16:creationId xmlns:a16="http://schemas.microsoft.com/office/drawing/2014/main" xmlns="" id="{AAF4FA02-F072-4323-AD0C-B096E9DC0CA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73B9589B-77C3-4488-8B14-00B1378B0089}"/>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79036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AF17492-24C3-4D41-8412-854F7F7335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C356E9E3-5562-4D6C-BD43-EA152A03F7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2AFD6B1D-BAAA-461B-A4B6-BF60A0CB7167}"/>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5" name="Footer Placeholder 4">
            <a:extLst>
              <a:ext uri="{FF2B5EF4-FFF2-40B4-BE49-F238E27FC236}">
                <a16:creationId xmlns:a16="http://schemas.microsoft.com/office/drawing/2014/main" xmlns="" id="{A1D520AE-62DD-478E-91BA-68F01567C07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398E7931-4FD9-43F0-8718-4F119CBBF543}"/>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228349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D9D444-51D4-4EA6-9FC9-4CBCFFF4282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EA7AFE24-9573-40ED-B3C6-F4927635EC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B9722108-2A7D-45A1-9D57-41D6A37EFBF8}"/>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5" name="Footer Placeholder 4">
            <a:extLst>
              <a:ext uri="{FF2B5EF4-FFF2-40B4-BE49-F238E27FC236}">
                <a16:creationId xmlns:a16="http://schemas.microsoft.com/office/drawing/2014/main" xmlns="" id="{BA24713F-42ED-4C8C-A458-CD3815C4D9E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807750B7-2ECC-40BA-A809-8220CA4DC7B7}"/>
              </a:ext>
            </a:extLst>
          </p:cNvPr>
          <p:cNvSpPr>
            <a:spLocks noGrp="1"/>
          </p:cNvSpPr>
          <p:nvPr>
            <p:ph type="sldNum" sz="quarter" idx="12"/>
          </p:nvPr>
        </p:nvSpPr>
        <p:spPr>
          <a:xfrm>
            <a:off x="8610600" y="6330657"/>
            <a:ext cx="2743200" cy="365125"/>
          </a:xfrm>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19871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1920F-5935-4B0D-9CF2-F94E6366E8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xmlns="" id="{150C2ABD-CBFC-4BB9-A040-DD33FCA426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BDB4044-B1B1-48F9-B250-1BC28E87CEED}"/>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5" name="Footer Placeholder 4">
            <a:extLst>
              <a:ext uri="{FF2B5EF4-FFF2-40B4-BE49-F238E27FC236}">
                <a16:creationId xmlns:a16="http://schemas.microsoft.com/office/drawing/2014/main" xmlns="" id="{D44A9A27-76FA-47C7-957B-3A86E3BD645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xmlns="" id="{5ADF56EC-84D2-4135-8731-40BEA303B512}"/>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3360330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382E59-E7BC-4811-9060-22263F1E54A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09421514-5A80-445C-A089-D1D52A65F6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4278B745-2B73-4832-8428-B6FE624F54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A645F180-8352-4368-AA11-FD720549B8A8}"/>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6" name="Footer Placeholder 5">
            <a:extLst>
              <a:ext uri="{FF2B5EF4-FFF2-40B4-BE49-F238E27FC236}">
                <a16:creationId xmlns:a16="http://schemas.microsoft.com/office/drawing/2014/main" xmlns="" id="{130689B3-EDF4-4BFD-9C4C-E629388C906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BBD8DBB6-8D1D-44C5-AB91-3CB57F507504}"/>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880623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AF8340-5E7F-4DDE-A71D-35C1098F7D1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9AFD08F9-A7B9-473E-8F15-02628596FF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845EB9B-16B6-4F72-A82F-F321CAF4A5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xmlns="" id="{A89EF45A-A617-4F99-B8F7-4E41CB3D9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02F2BAF-0568-4DF6-ACD8-CDEA507DB6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xmlns="" id="{1D8E03A0-1BE1-4A01-A7EC-282E57F6B34C}"/>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8" name="Footer Placeholder 7">
            <a:extLst>
              <a:ext uri="{FF2B5EF4-FFF2-40B4-BE49-F238E27FC236}">
                <a16:creationId xmlns:a16="http://schemas.microsoft.com/office/drawing/2014/main" xmlns="" id="{202708F7-4167-468E-B2A4-B777E61AB2FC}"/>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xmlns="" id="{FC5CF562-EA93-4870-ADC5-5444C38C998C}"/>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556572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F0339-62D0-4CF2-BBB2-D33DBF37DC9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xmlns="" id="{1A90C165-2EFE-40B0-B70D-FD3204D0B894}"/>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4" name="Footer Placeholder 3">
            <a:extLst>
              <a:ext uri="{FF2B5EF4-FFF2-40B4-BE49-F238E27FC236}">
                <a16:creationId xmlns:a16="http://schemas.microsoft.com/office/drawing/2014/main" xmlns="" id="{3BED717A-3A91-41BA-B3AF-4BD908B29E32}"/>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xmlns="" id="{25B8925E-3F3A-48D6-9DC4-D7867F4EB92B}"/>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3051846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FB910A-4208-4660-B686-B340AAAFB355}"/>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3" name="Footer Placeholder 2">
            <a:extLst>
              <a:ext uri="{FF2B5EF4-FFF2-40B4-BE49-F238E27FC236}">
                <a16:creationId xmlns:a16="http://schemas.microsoft.com/office/drawing/2014/main" xmlns="" id="{512C0E46-2C2E-4A02-B3BE-D9EBE0C497F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xmlns="" id="{5D3AD493-5757-47FD-9AC9-43D3E89DAB5F}"/>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27270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345A21-DA59-41E0-9846-7CD73F6E43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81A0FA5B-547B-4C44-B756-C87B844515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xmlns="" id="{C854B04F-53AE-449C-9B36-D3D0C3A81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F03FB22-35DC-4B49-AAD7-C3A918FEC126}"/>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6" name="Footer Placeholder 5">
            <a:extLst>
              <a:ext uri="{FF2B5EF4-FFF2-40B4-BE49-F238E27FC236}">
                <a16:creationId xmlns:a16="http://schemas.microsoft.com/office/drawing/2014/main" xmlns="" id="{39C1EF5F-8417-4D31-82EB-C4902B3B562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E04B05E7-DE10-4B34-BFC8-2B0015420FC2}"/>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38182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B27A32-B1A9-480F-848E-D78E8768ED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xmlns="" id="{C9F41CEA-CA39-4F05-8BC4-53EB0AF7C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xmlns="" id="{960A615F-071C-4FA9-85B6-BE0378BD9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59A8FF-C2CA-4C4B-841C-ACECB496A922}"/>
              </a:ext>
            </a:extLst>
          </p:cNvPr>
          <p:cNvSpPr>
            <a:spLocks noGrp="1"/>
          </p:cNvSpPr>
          <p:nvPr>
            <p:ph type="dt" sz="half" idx="10"/>
          </p:nvPr>
        </p:nvSpPr>
        <p:spPr/>
        <p:txBody>
          <a:bodyPr/>
          <a:lstStyle/>
          <a:p>
            <a:fld id="{F28FEE67-26EB-41BA-A991-1EFCA37ED8AF}" type="datetimeFigureOut">
              <a:rPr lang="en-ZA" smtClean="0"/>
              <a:pPr/>
              <a:t>2021/06/17</a:t>
            </a:fld>
            <a:endParaRPr lang="en-ZA"/>
          </a:p>
        </p:txBody>
      </p:sp>
      <p:sp>
        <p:nvSpPr>
          <p:cNvPr id="6" name="Footer Placeholder 5">
            <a:extLst>
              <a:ext uri="{FF2B5EF4-FFF2-40B4-BE49-F238E27FC236}">
                <a16:creationId xmlns:a16="http://schemas.microsoft.com/office/drawing/2014/main" xmlns="" id="{3ECA6BB8-F3A7-4276-B1FA-7D535F30AD5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xmlns="" id="{9D020CAA-F59A-4BD8-AFD1-01320C0C0F5F}"/>
              </a:ext>
            </a:extLst>
          </p:cNvPr>
          <p:cNvSpPr>
            <a:spLocks noGrp="1"/>
          </p:cNvSpPr>
          <p:nvPr>
            <p:ph type="sldNum" sz="quarter" idx="12"/>
          </p:nvPr>
        </p:nvSpPr>
        <p:spPr/>
        <p:txBody>
          <a:bodyPr/>
          <a:lstStyle/>
          <a:p>
            <a:fld id="{C09A49ED-2A8C-4A11-ADE6-325E19019A2E}" type="slidenum">
              <a:rPr lang="en-ZA" smtClean="0"/>
              <a:pPr/>
              <a:t>‹#›</a:t>
            </a:fld>
            <a:endParaRPr lang="en-ZA"/>
          </a:p>
        </p:txBody>
      </p:sp>
    </p:spTree>
    <p:extLst>
      <p:ext uri="{BB962C8B-B14F-4D97-AF65-F5344CB8AC3E}">
        <p14:creationId xmlns:p14="http://schemas.microsoft.com/office/powerpoint/2010/main" xmlns="" val="6728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B102889-76E1-48C4-BF00-36879CE68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xmlns="" id="{74C2AEB3-8DD5-4E3C-9F02-299ED03FC1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xmlns="" id="{9060E88C-5819-4143-A90A-FF1DAE490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FEE67-26EB-41BA-A991-1EFCA37ED8AF}" type="datetimeFigureOut">
              <a:rPr lang="en-ZA" smtClean="0"/>
              <a:pPr/>
              <a:t>2021/06/17</a:t>
            </a:fld>
            <a:endParaRPr lang="en-ZA"/>
          </a:p>
        </p:txBody>
      </p:sp>
      <p:sp>
        <p:nvSpPr>
          <p:cNvPr id="5" name="Footer Placeholder 4">
            <a:extLst>
              <a:ext uri="{FF2B5EF4-FFF2-40B4-BE49-F238E27FC236}">
                <a16:creationId xmlns:a16="http://schemas.microsoft.com/office/drawing/2014/main" xmlns="" id="{6676E0E4-1933-437A-951B-AEDA2FC5F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xmlns="" id="{0554170D-733A-4CD7-B476-37D625E34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9A49ED-2A8C-4A11-ADE6-325E19019A2E}" type="slidenum">
              <a:rPr lang="en-ZA" smtClean="0"/>
              <a:pPr/>
              <a:t>‹#›</a:t>
            </a:fld>
            <a:endParaRPr lang="en-ZA"/>
          </a:p>
        </p:txBody>
      </p:sp>
      <p:pic>
        <p:nvPicPr>
          <p:cNvPr id="7" name="Picture 6">
            <a:extLst>
              <a:ext uri="{FF2B5EF4-FFF2-40B4-BE49-F238E27FC236}">
                <a16:creationId xmlns:a16="http://schemas.microsoft.com/office/drawing/2014/main" xmlns="" id="{12E00243-8EC1-41B4-BA87-BAF5FD15C04D}"/>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253397" y="5412825"/>
            <a:ext cx="1050031" cy="1353893"/>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xmlns="" id="{0127325B-9F39-43F4-A4E2-D041EF2CDDA1}"/>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10998591" y="5719189"/>
            <a:ext cx="1094935" cy="1094935"/>
          </a:xfrm>
          <a:prstGeom prst="rect">
            <a:avLst/>
          </a:prstGeom>
        </p:spPr>
      </p:pic>
    </p:spTree>
    <p:extLst>
      <p:ext uri="{BB962C8B-B14F-4D97-AF65-F5344CB8AC3E}">
        <p14:creationId xmlns:p14="http://schemas.microsoft.com/office/powerpoint/2010/main" xmlns="" val="101673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asci.co.za/" TargetMode="External"/><Relationship Id="rId2" Type="http://schemas.openxmlformats.org/officeDocument/2006/relationships/hyperlink" Target="mailto:sasci@sasci.co.za" TargetMode="Externa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hyperlink" Target="https://www.businesslive.co.za/bd/national/2019-08-26-treasury-draws-up-new-financing-paper-for-nhi/" TargetMode="External"/><Relationship Id="rId4" Type="http://schemas.openxmlformats.org/officeDocument/2006/relationships/hyperlink" Target="https://www.taxcom.org.za/docs/20171113%20Financing%20a%20NHI%20for%20SA%20-%20on%20website.p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media/media1.avi"/><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media" Target="../media/media2.avi"/><Relationship Id="rId2" Type="http://schemas.openxmlformats.org/officeDocument/2006/relationships/slideLayout" Target="../slideLayouts/slideLayout2.xml"/><Relationship Id="rId1" Type="http://schemas.openxmlformats.org/officeDocument/2006/relationships/video" Target="../media/media2.avi"/><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video" Target="../media/media5.mp4"/><Relationship Id="rId7" Type="http://schemas.microsoft.com/office/2007/relationships/media" Target="../media/media4.mp4"/><Relationship Id="rId2" Type="http://schemas.openxmlformats.org/officeDocument/2006/relationships/video" Target="../media/media4.mp4"/><Relationship Id="rId1" Type="http://schemas.openxmlformats.org/officeDocument/2006/relationships/video" Target="../media/media3.mp4"/><Relationship Id="rId6" Type="http://schemas.openxmlformats.org/officeDocument/2006/relationships/image" Target="../media/image10.png"/><Relationship Id="rId5" Type="http://schemas.microsoft.com/office/2007/relationships/media" Target="../media/media3.mp4"/><Relationship Id="rId10" Type="http://schemas.openxmlformats.org/officeDocument/2006/relationships/image" Target="../media/image12.png"/><Relationship Id="rId4" Type="http://schemas.openxmlformats.org/officeDocument/2006/relationships/slideLayout" Target="../slideLayouts/slideLayout4.xml"/><Relationship Id="rId9" Type="http://schemas.microsoft.com/office/2007/relationships/media" Target="../media/media5.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5.mp4"/><Relationship Id="rId1" Type="http://schemas.openxmlformats.org/officeDocument/2006/relationships/video" Target="../media/media6.mp4"/><Relationship Id="rId6" Type="http://schemas.microsoft.com/office/2007/relationships/media" Target="../media/media5.mp4"/><Relationship Id="rId5" Type="http://schemas.openxmlformats.org/officeDocument/2006/relationships/image" Target="../media/image13.png"/><Relationship Id="rId4" Type="http://schemas.microsoft.com/office/2007/relationships/media" Target="../media/media6.mp4"/></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F5993F-93E4-4EC3-97DD-11454C934FD8}"/>
              </a:ext>
            </a:extLst>
          </p:cNvPr>
          <p:cNvSpPr>
            <a:spLocks noGrp="1"/>
          </p:cNvSpPr>
          <p:nvPr>
            <p:ph type="ctrTitle"/>
          </p:nvPr>
        </p:nvSpPr>
        <p:spPr>
          <a:xfrm>
            <a:off x="5245996" y="1223963"/>
            <a:ext cx="5350565" cy="4090987"/>
          </a:xfrm>
        </p:spPr>
        <p:txBody>
          <a:bodyPr>
            <a:noAutofit/>
          </a:bodyPr>
          <a:lstStyle/>
          <a:p>
            <a:pPr eaLnBrk="1" hangingPunct="1"/>
            <a:r>
              <a:rPr lang="en-ZA" altLang="en-US" sz="2800" b="1" dirty="0">
                <a:latin typeface="Calibri" panose="020F0502020204030204" pitchFamily="34" charset="0"/>
              </a:rPr>
              <a:t>SASCI NHI</a:t>
            </a:r>
            <a:br>
              <a:rPr lang="en-ZA" altLang="en-US" sz="2800" b="1" dirty="0">
                <a:latin typeface="Calibri" panose="020F0502020204030204" pitchFamily="34" charset="0"/>
              </a:rPr>
            </a:br>
            <a:r>
              <a:rPr lang="en-ZA" altLang="en-US" sz="2800" b="1" dirty="0">
                <a:latin typeface="Calibri" panose="020F0502020204030204" pitchFamily="34" charset="0"/>
              </a:rPr>
              <a:t>15 June 2021</a:t>
            </a:r>
            <a:br>
              <a:rPr lang="en-ZA" altLang="en-US" sz="2800" b="1" dirty="0">
                <a:latin typeface="Calibri" panose="020F0502020204030204" pitchFamily="34" charset="0"/>
              </a:rPr>
            </a:br>
            <a:r>
              <a:rPr lang="en-ZA" altLang="en-US" sz="2800" b="1" dirty="0">
                <a:latin typeface="Calibri" panose="020F0502020204030204" pitchFamily="34" charset="0"/>
              </a:rPr>
              <a:t/>
            </a:r>
            <a:br>
              <a:rPr lang="en-ZA" altLang="en-US" sz="2800" b="1" dirty="0">
                <a:latin typeface="Calibri" panose="020F0502020204030204" pitchFamily="34" charset="0"/>
              </a:rPr>
            </a:br>
            <a:r>
              <a:rPr lang="en-ZA" altLang="en-US" sz="2800" b="1" dirty="0">
                <a:latin typeface="Calibri" panose="020F0502020204030204" pitchFamily="34" charset="0"/>
              </a:rPr>
              <a:t>Dr Hellmuth Weich</a:t>
            </a:r>
            <a:br>
              <a:rPr lang="en-ZA" altLang="en-US" sz="2800" b="1" dirty="0">
                <a:latin typeface="Calibri" panose="020F0502020204030204" pitchFamily="34" charset="0"/>
              </a:rPr>
            </a:br>
            <a:r>
              <a:rPr lang="en-ZA" altLang="en-US" sz="2800" b="1" dirty="0">
                <a:latin typeface="Calibri" panose="020F0502020204030204" pitchFamily="34" charset="0"/>
              </a:rPr>
              <a:t>President  </a:t>
            </a:r>
            <a:br>
              <a:rPr lang="en-ZA" altLang="en-US" sz="2800" b="1" dirty="0">
                <a:latin typeface="Calibri" panose="020F0502020204030204" pitchFamily="34" charset="0"/>
              </a:rPr>
            </a:br>
            <a:r>
              <a:rPr lang="en-ZA" altLang="en-US" sz="2800" b="1" dirty="0">
                <a:latin typeface="Calibri" panose="020F0502020204030204" pitchFamily="34" charset="0"/>
              </a:rPr>
              <a:t/>
            </a:r>
            <a:br>
              <a:rPr lang="en-ZA" altLang="en-US" sz="2800" b="1" dirty="0">
                <a:latin typeface="Calibri" panose="020F0502020204030204" pitchFamily="34" charset="0"/>
              </a:rPr>
            </a:br>
            <a:r>
              <a:rPr lang="en-ZA" altLang="en-US" sz="2800" b="1" dirty="0">
                <a:latin typeface="Calibri" panose="020F0502020204030204" pitchFamily="34" charset="0"/>
                <a:hlinkClick r:id="rId2"/>
              </a:rPr>
              <a:t>sasci@sasci.co.za</a:t>
            </a:r>
            <a:r>
              <a:rPr lang="en-ZA" altLang="en-US" sz="2800" b="1" dirty="0">
                <a:latin typeface="Calibri" panose="020F0502020204030204" pitchFamily="34" charset="0"/>
              </a:rPr>
              <a:t> </a:t>
            </a:r>
            <a:br>
              <a:rPr lang="en-ZA" altLang="en-US" sz="2800" b="1" dirty="0">
                <a:latin typeface="Calibri" panose="020F0502020204030204" pitchFamily="34" charset="0"/>
              </a:rPr>
            </a:br>
            <a:r>
              <a:rPr lang="en-ZA" altLang="en-US" sz="2800" b="1" dirty="0">
                <a:latin typeface="Calibri" panose="020F0502020204030204" pitchFamily="34" charset="0"/>
                <a:hlinkClick r:id="rId3"/>
              </a:rPr>
              <a:t>www.sasci.co.za</a:t>
            </a:r>
            <a:r>
              <a:rPr lang="en-ZA" altLang="en-US" sz="2800" b="1" dirty="0">
                <a:latin typeface="Calibri" panose="020F0502020204030204" pitchFamily="34" charset="0"/>
              </a:rPr>
              <a:t> </a:t>
            </a:r>
            <a:br>
              <a:rPr lang="en-ZA" altLang="en-US" sz="2800" b="1" dirty="0">
                <a:latin typeface="Calibri" panose="020F0502020204030204" pitchFamily="34" charset="0"/>
              </a:rPr>
            </a:br>
            <a:r>
              <a:rPr lang="en-ZA" altLang="en-US" sz="2800" b="1" dirty="0">
                <a:latin typeface="Calibri" panose="020F0502020204030204" pitchFamily="34" charset="0"/>
              </a:rPr>
              <a:t/>
            </a:r>
            <a:br>
              <a:rPr lang="en-ZA" altLang="en-US" sz="2800" b="1" dirty="0">
                <a:latin typeface="Calibri" panose="020F0502020204030204" pitchFamily="34" charset="0"/>
              </a:rPr>
            </a:br>
            <a:endParaRPr lang="en-ZA" sz="2800" dirty="0"/>
          </a:p>
        </p:txBody>
      </p:sp>
      <p:pic>
        <p:nvPicPr>
          <p:cNvPr id="4" name="Picture 3">
            <a:extLst>
              <a:ext uri="{FF2B5EF4-FFF2-40B4-BE49-F238E27FC236}">
                <a16:creationId xmlns:a16="http://schemas.microsoft.com/office/drawing/2014/main" xmlns="" id="{6B61F121-3B59-4BE6-97D3-896B3A0476E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3440" y="470198"/>
            <a:ext cx="4802829" cy="6192688"/>
          </a:xfrm>
          <a:prstGeom prst="rect">
            <a:avLst/>
          </a:prstGeom>
        </p:spPr>
      </p:pic>
    </p:spTree>
    <p:extLst>
      <p:ext uri="{BB962C8B-B14F-4D97-AF65-F5344CB8AC3E}">
        <p14:creationId xmlns:p14="http://schemas.microsoft.com/office/powerpoint/2010/main" xmlns="" val="1444342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9F71C-13E5-4C4F-903C-AC0560C7A5CE}"/>
              </a:ext>
            </a:extLst>
          </p:cNvPr>
          <p:cNvSpPr>
            <a:spLocks noGrp="1"/>
          </p:cNvSpPr>
          <p:nvPr>
            <p:ph type="title"/>
          </p:nvPr>
        </p:nvSpPr>
        <p:spPr/>
        <p:txBody>
          <a:bodyPr/>
          <a:lstStyle/>
          <a:p>
            <a:endParaRPr lang="en-ZA"/>
          </a:p>
        </p:txBody>
      </p:sp>
      <p:pic>
        <p:nvPicPr>
          <p:cNvPr id="2050" name="Picture 2" descr="Take this Quick Test to Find Out Whether You are More Optimistic or Pess |  Online Trading Academy">
            <a:extLst>
              <a:ext uri="{FF2B5EF4-FFF2-40B4-BE49-F238E27FC236}">
                <a16:creationId xmlns:a16="http://schemas.microsoft.com/office/drawing/2014/main" xmlns="" id="{F4BF6F58-CE7C-4783-80AD-95A82D08710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806" y="365125"/>
            <a:ext cx="7924387" cy="56602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274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5FA863-7C12-7E41-B5F9-97970A34A2A8}"/>
              </a:ext>
            </a:extLst>
          </p:cNvPr>
          <p:cNvSpPr>
            <a:spLocks noGrp="1"/>
          </p:cNvSpPr>
          <p:nvPr>
            <p:ph type="title"/>
          </p:nvPr>
        </p:nvSpPr>
        <p:spPr/>
        <p:txBody>
          <a:bodyPr/>
          <a:lstStyle/>
          <a:p>
            <a:r>
              <a:rPr lang="en-US" dirty="0"/>
              <a:t>What motivates </a:t>
            </a:r>
            <a:r>
              <a:rPr lang="en-US" b="1" dirty="0"/>
              <a:t>people</a:t>
            </a:r>
            <a:r>
              <a:rPr lang="en-US" dirty="0"/>
              <a:t> to do better?</a:t>
            </a:r>
          </a:p>
        </p:txBody>
      </p:sp>
      <p:sp>
        <p:nvSpPr>
          <p:cNvPr id="3" name="Content Placeholder 2">
            <a:extLst>
              <a:ext uri="{FF2B5EF4-FFF2-40B4-BE49-F238E27FC236}">
                <a16:creationId xmlns:a16="http://schemas.microsoft.com/office/drawing/2014/main" xmlns="" id="{7F04409A-391D-0E46-A9A2-EAF567DB0CB5}"/>
              </a:ext>
            </a:extLst>
          </p:cNvPr>
          <p:cNvSpPr>
            <a:spLocks noGrp="1"/>
          </p:cNvSpPr>
          <p:nvPr>
            <p:ph idx="1"/>
          </p:nvPr>
        </p:nvSpPr>
        <p:spPr>
          <a:xfrm>
            <a:off x="1336431" y="1719996"/>
            <a:ext cx="9519138" cy="4351338"/>
          </a:xfrm>
        </p:spPr>
        <p:txBody>
          <a:bodyPr/>
          <a:lstStyle/>
          <a:p>
            <a:pPr marL="514350" indent="-514350">
              <a:buFont typeface="+mj-lt"/>
              <a:buAutoNum type="arabicPeriod"/>
            </a:pPr>
            <a:r>
              <a:rPr lang="en-US" dirty="0"/>
              <a:t>Money</a:t>
            </a:r>
          </a:p>
          <a:p>
            <a:pPr marL="514350" indent="-514350">
              <a:buFont typeface="+mj-lt"/>
              <a:buAutoNum type="arabicPeriod"/>
            </a:pPr>
            <a:r>
              <a:rPr lang="en-US" dirty="0"/>
              <a:t>Teach </a:t>
            </a:r>
          </a:p>
          <a:p>
            <a:pPr marL="514350" indent="-514350">
              <a:buFont typeface="+mj-lt"/>
              <a:buAutoNum type="arabicPeriod"/>
            </a:pPr>
            <a:r>
              <a:rPr lang="en-US" dirty="0"/>
              <a:t>Academic excellence</a:t>
            </a:r>
          </a:p>
          <a:p>
            <a:pPr marL="514350" indent="-514350">
              <a:buFont typeface="+mj-lt"/>
              <a:buAutoNum type="arabicPeriod"/>
            </a:pPr>
            <a:r>
              <a:rPr lang="en-US" dirty="0"/>
              <a:t>A functional environment</a:t>
            </a:r>
          </a:p>
          <a:p>
            <a:pPr marL="514350" indent="-514350">
              <a:buFont typeface="+mj-lt"/>
              <a:buAutoNum type="arabicPeriod"/>
            </a:pPr>
            <a:r>
              <a:rPr lang="en-US" dirty="0"/>
              <a:t>Provide service/care</a:t>
            </a:r>
          </a:p>
          <a:p>
            <a:pPr marL="514350" indent="-514350">
              <a:buFont typeface="+mj-lt"/>
              <a:buAutoNum type="arabicPeriod"/>
            </a:pPr>
            <a:r>
              <a:rPr lang="en-US" dirty="0"/>
              <a:t>Job security</a:t>
            </a:r>
          </a:p>
          <a:p>
            <a:pPr marL="514350" indent="-514350">
              <a:buFont typeface="+mj-lt"/>
              <a:buAutoNum type="arabicPeriod"/>
            </a:pPr>
            <a:r>
              <a:rPr lang="en-US" dirty="0"/>
              <a:t>Future security</a:t>
            </a:r>
          </a:p>
          <a:p>
            <a:pPr marL="0" indent="0">
              <a:buNone/>
            </a:pPr>
            <a:endParaRPr lang="en-US" dirty="0"/>
          </a:p>
        </p:txBody>
      </p:sp>
      <p:pic>
        <p:nvPicPr>
          <p:cNvPr id="1026" name="Picture 2" descr="Will robots make you redundant? | Opinion | Chemistry World">
            <a:extLst>
              <a:ext uri="{FF2B5EF4-FFF2-40B4-BE49-F238E27FC236}">
                <a16:creationId xmlns:a16="http://schemas.microsoft.com/office/drawing/2014/main" xmlns="" id="{62349F39-36EC-4330-B35C-133FDE26E3E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6431" y="1719995"/>
            <a:ext cx="9118336" cy="47728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6226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9A665-6A2C-664C-9D1E-EB6BD6330F13}"/>
              </a:ext>
            </a:extLst>
          </p:cNvPr>
          <p:cNvSpPr>
            <a:spLocks noGrp="1"/>
          </p:cNvSpPr>
          <p:nvPr>
            <p:ph type="title"/>
          </p:nvPr>
        </p:nvSpPr>
        <p:spPr/>
        <p:txBody>
          <a:bodyPr/>
          <a:lstStyle/>
          <a:p>
            <a:r>
              <a:rPr lang="en-US" dirty="0"/>
              <a:t>1. Money </a:t>
            </a:r>
          </a:p>
        </p:txBody>
      </p:sp>
      <p:sp>
        <p:nvSpPr>
          <p:cNvPr id="3" name="Content Placeholder 2">
            <a:extLst>
              <a:ext uri="{FF2B5EF4-FFF2-40B4-BE49-F238E27FC236}">
                <a16:creationId xmlns:a16="http://schemas.microsoft.com/office/drawing/2014/main" xmlns="" id="{1C972714-CA89-3F4F-9F0C-878AD2E8C36A}"/>
              </a:ext>
            </a:extLst>
          </p:cNvPr>
          <p:cNvSpPr>
            <a:spLocks noGrp="1"/>
          </p:cNvSpPr>
          <p:nvPr>
            <p:ph idx="1"/>
          </p:nvPr>
        </p:nvSpPr>
        <p:spPr/>
        <p:txBody>
          <a:bodyPr/>
          <a:lstStyle/>
          <a:p>
            <a:r>
              <a:rPr lang="en-US" dirty="0"/>
              <a:t>Makes systems more efficient</a:t>
            </a:r>
          </a:p>
          <a:p>
            <a:r>
              <a:rPr lang="en-US" dirty="0"/>
              <a:t>Reduce this driver….reduce productivity</a:t>
            </a:r>
          </a:p>
          <a:p>
            <a:r>
              <a:rPr lang="en-US" dirty="0"/>
              <a:t>Potential for corruption</a:t>
            </a:r>
          </a:p>
          <a:p>
            <a:r>
              <a:rPr lang="en-US" dirty="0"/>
              <a:t>Governance /outcomes.</a:t>
            </a:r>
          </a:p>
        </p:txBody>
      </p:sp>
      <p:pic>
        <p:nvPicPr>
          <p:cNvPr id="2050" name="Picture 2" descr="Black Woman Chasing Carrot On A Stick Cartoon Vector Clipart - FriendlyStock">
            <a:extLst>
              <a:ext uri="{FF2B5EF4-FFF2-40B4-BE49-F238E27FC236}">
                <a16:creationId xmlns:a16="http://schemas.microsoft.com/office/drawing/2014/main" xmlns="" id="{EE748D32-CCD9-9C4B-ABB9-46F1B8C48A3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64697" y="296636"/>
            <a:ext cx="3697342" cy="39971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476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73">
            <a:extLst>
              <a:ext uri="{FF2B5EF4-FFF2-40B4-BE49-F238E27FC236}">
                <a16:creationId xmlns:a16="http://schemas.microsoft.com/office/drawing/2014/main" xmlns="" id="{A8DA60CF-CBAA-4AC9-A045-549D64CDC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2D99643-8448-8247-BD74-F6403B6706DA}"/>
              </a:ext>
            </a:extLst>
          </p:cNvPr>
          <p:cNvSpPr>
            <a:spLocks noGrp="1"/>
          </p:cNvSpPr>
          <p:nvPr>
            <p:ph type="title"/>
          </p:nvPr>
        </p:nvSpPr>
        <p:spPr>
          <a:xfrm>
            <a:off x="648929" y="629266"/>
            <a:ext cx="6422849" cy="1676603"/>
          </a:xfrm>
        </p:spPr>
        <p:txBody>
          <a:bodyPr>
            <a:normAutofit/>
          </a:bodyPr>
          <a:lstStyle/>
          <a:p>
            <a:r>
              <a:rPr lang="en-US" dirty="0"/>
              <a:t>2. Teach</a:t>
            </a:r>
          </a:p>
        </p:txBody>
      </p:sp>
      <p:sp>
        <p:nvSpPr>
          <p:cNvPr id="3" name="Content Placeholder 2">
            <a:extLst>
              <a:ext uri="{FF2B5EF4-FFF2-40B4-BE49-F238E27FC236}">
                <a16:creationId xmlns:a16="http://schemas.microsoft.com/office/drawing/2014/main" xmlns="" id="{3B74A10B-5476-F049-8759-F1EA66028925}"/>
              </a:ext>
            </a:extLst>
          </p:cNvPr>
          <p:cNvSpPr>
            <a:spLocks noGrp="1"/>
          </p:cNvSpPr>
          <p:nvPr>
            <p:ph idx="1"/>
          </p:nvPr>
        </p:nvSpPr>
        <p:spPr>
          <a:xfrm>
            <a:off x="234462" y="2074986"/>
            <a:ext cx="6837317" cy="4148834"/>
          </a:xfrm>
        </p:spPr>
        <p:txBody>
          <a:bodyPr>
            <a:normAutofit/>
          </a:bodyPr>
          <a:lstStyle/>
          <a:p>
            <a:r>
              <a:rPr lang="en-US" dirty="0"/>
              <a:t>Emphasis on service</a:t>
            </a:r>
          </a:p>
          <a:p>
            <a:r>
              <a:rPr lang="en-US" dirty="0"/>
              <a:t>How will teaching hospitals be funded?</a:t>
            </a:r>
          </a:p>
          <a:p>
            <a:pPr lvl="1"/>
            <a:r>
              <a:rPr lang="en-US" dirty="0"/>
              <a:t>Specialist training, currently funded via grants from the National Treasury</a:t>
            </a:r>
          </a:p>
          <a:p>
            <a:pPr lvl="1"/>
            <a:r>
              <a:rPr lang="en-US" dirty="0"/>
              <a:t>Based in provinces, most trainees and lecturers co-employed by the province and the universities – how will NHI fund this?</a:t>
            </a:r>
          </a:p>
          <a:p>
            <a:pPr lvl="1"/>
            <a:r>
              <a:rPr lang="en-US" dirty="0"/>
              <a:t>Teaching medicine significantly slows down service</a:t>
            </a:r>
          </a:p>
        </p:txBody>
      </p:sp>
      <p:sp>
        <p:nvSpPr>
          <p:cNvPr id="3080" name="Rectangle 75">
            <a:extLst>
              <a:ext uri="{FF2B5EF4-FFF2-40B4-BE49-F238E27FC236}">
                <a16:creationId xmlns:a16="http://schemas.microsoft.com/office/drawing/2014/main" xmlns="" id="{8E20FA99-AAAC-4AF3-9FAE-707420324F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9">
            <a:extLst>
              <a:ext uri="{FF2B5EF4-FFF2-40B4-BE49-F238E27FC236}">
                <a16:creationId xmlns:a16="http://schemas.microsoft.com/office/drawing/2014/main" xmlns="" id="{9573BE85-6043-4C3A-A7DD-483A0A5FB7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octor and teacher woman Stock Vector Image &amp;amp; Art - Alamy">
            <a:extLst>
              <a:ext uri="{FF2B5EF4-FFF2-40B4-BE49-F238E27FC236}">
                <a16:creationId xmlns:a16="http://schemas.microsoft.com/office/drawing/2014/main" xmlns="" id="{CECBD000-EC57-F348-9B81-94A348BCF9B2}"/>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989" r="-1" b="9860"/>
          <a:stretch/>
        </p:blipFill>
        <p:spPr bwMode="auto">
          <a:xfrm>
            <a:off x="8205634" y="722376"/>
            <a:ext cx="3337560" cy="5413248"/>
          </a:xfrm>
          <a:prstGeom prst="rect">
            <a:avLst/>
          </a:prstGeom>
          <a:noFill/>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522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03C4B-0791-9D48-9039-568015D1D9A1}"/>
              </a:ext>
            </a:extLst>
          </p:cNvPr>
          <p:cNvSpPr>
            <a:spLocks noGrp="1"/>
          </p:cNvSpPr>
          <p:nvPr>
            <p:ph type="title"/>
          </p:nvPr>
        </p:nvSpPr>
        <p:spPr/>
        <p:txBody>
          <a:bodyPr/>
          <a:lstStyle/>
          <a:p>
            <a:r>
              <a:rPr lang="en-US" dirty="0"/>
              <a:t>3. Academic excellence</a:t>
            </a:r>
          </a:p>
        </p:txBody>
      </p:sp>
      <p:sp>
        <p:nvSpPr>
          <p:cNvPr id="3" name="Content Placeholder 2">
            <a:extLst>
              <a:ext uri="{FF2B5EF4-FFF2-40B4-BE49-F238E27FC236}">
                <a16:creationId xmlns:a16="http://schemas.microsoft.com/office/drawing/2014/main" xmlns="" id="{CD59756E-3744-8D4D-94F5-C9BAA8B95723}"/>
              </a:ext>
            </a:extLst>
          </p:cNvPr>
          <p:cNvSpPr>
            <a:spLocks noGrp="1"/>
          </p:cNvSpPr>
          <p:nvPr>
            <p:ph idx="1"/>
          </p:nvPr>
        </p:nvSpPr>
        <p:spPr/>
        <p:txBody>
          <a:bodyPr/>
          <a:lstStyle/>
          <a:p>
            <a:r>
              <a:rPr lang="en-US" dirty="0"/>
              <a:t>Inadequate description of how research-teaching- service interaction  will function.</a:t>
            </a:r>
          </a:p>
          <a:p>
            <a:r>
              <a:rPr lang="en-US" dirty="0"/>
              <a:t>Room for centers of excellence?</a:t>
            </a:r>
          </a:p>
          <a:p>
            <a:r>
              <a:rPr lang="en-US" dirty="0"/>
              <a:t>Who decides if you are excellent?</a:t>
            </a:r>
          </a:p>
        </p:txBody>
      </p:sp>
      <p:pic>
        <p:nvPicPr>
          <p:cNvPr id="4098" name="Picture 2" descr="Vector cartoon stick figure drawing conceptual illustration of silly or  stupid man holding mediocrity is the new excellence sign Stock Vector Image  &amp;amp; Art - Alamy">
            <a:extLst>
              <a:ext uri="{FF2B5EF4-FFF2-40B4-BE49-F238E27FC236}">
                <a16:creationId xmlns:a16="http://schemas.microsoft.com/office/drawing/2014/main" xmlns="" id="{34F2EFAA-7263-5C48-8BC0-8EB0CD597D5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7359"/>
          <a:stretch/>
        </p:blipFill>
        <p:spPr bwMode="auto">
          <a:xfrm>
            <a:off x="6905549" y="2357293"/>
            <a:ext cx="4809768" cy="42157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808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BE89C6-A045-F140-BEF7-35A2A640CBEC}"/>
              </a:ext>
            </a:extLst>
          </p:cNvPr>
          <p:cNvSpPr>
            <a:spLocks noGrp="1"/>
          </p:cNvSpPr>
          <p:nvPr>
            <p:ph type="title"/>
          </p:nvPr>
        </p:nvSpPr>
        <p:spPr/>
        <p:txBody>
          <a:bodyPr/>
          <a:lstStyle/>
          <a:p>
            <a:r>
              <a:rPr lang="en-US" dirty="0"/>
              <a:t>4. Functional environment</a:t>
            </a:r>
          </a:p>
        </p:txBody>
      </p:sp>
      <p:sp>
        <p:nvSpPr>
          <p:cNvPr id="3" name="Content Placeholder 2">
            <a:extLst>
              <a:ext uri="{FF2B5EF4-FFF2-40B4-BE49-F238E27FC236}">
                <a16:creationId xmlns:a16="http://schemas.microsoft.com/office/drawing/2014/main" xmlns="" id="{E8C33476-61AD-9E45-95DD-1E011FB74B40}"/>
              </a:ext>
            </a:extLst>
          </p:cNvPr>
          <p:cNvSpPr>
            <a:spLocks noGrp="1"/>
          </p:cNvSpPr>
          <p:nvPr>
            <p:ph idx="1"/>
          </p:nvPr>
        </p:nvSpPr>
        <p:spPr/>
        <p:txBody>
          <a:bodyPr/>
          <a:lstStyle/>
          <a:p>
            <a:endParaRPr lang="en-US" dirty="0"/>
          </a:p>
        </p:txBody>
      </p:sp>
      <p:sp>
        <p:nvSpPr>
          <p:cNvPr id="4" name="Rounded Rectangle 3">
            <a:extLst>
              <a:ext uri="{FF2B5EF4-FFF2-40B4-BE49-F238E27FC236}">
                <a16:creationId xmlns:a16="http://schemas.microsoft.com/office/drawing/2014/main" xmlns="" id="{2DF6CABA-ED36-A042-B78C-80B2BB73BD41}"/>
              </a:ext>
            </a:extLst>
          </p:cNvPr>
          <p:cNvSpPr/>
          <p:nvPr/>
        </p:nvSpPr>
        <p:spPr>
          <a:xfrm>
            <a:off x="4435366" y="1608082"/>
            <a:ext cx="2795751" cy="18209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State </a:t>
            </a:r>
            <a:r>
              <a:rPr lang="en-US" sz="2400" dirty="0" err="1"/>
              <a:t>burocracy</a:t>
            </a:r>
            <a:r>
              <a:rPr lang="en-US" sz="2400" dirty="0"/>
              <a:t> / management</a:t>
            </a:r>
          </a:p>
        </p:txBody>
      </p:sp>
      <p:sp>
        <p:nvSpPr>
          <p:cNvPr id="6" name="Rounded Rectangle 5">
            <a:extLst>
              <a:ext uri="{FF2B5EF4-FFF2-40B4-BE49-F238E27FC236}">
                <a16:creationId xmlns:a16="http://schemas.microsoft.com/office/drawing/2014/main" xmlns="" id="{76700760-9A4D-BF4A-94FF-4A6A9685793B}"/>
              </a:ext>
            </a:extLst>
          </p:cNvPr>
          <p:cNvSpPr/>
          <p:nvPr/>
        </p:nvSpPr>
        <p:spPr>
          <a:xfrm>
            <a:off x="2046446" y="4001294"/>
            <a:ext cx="2795751" cy="18209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Cause of problem</a:t>
            </a:r>
          </a:p>
        </p:txBody>
      </p:sp>
      <p:sp>
        <p:nvSpPr>
          <p:cNvPr id="7" name="Rounded Rectangle 6">
            <a:extLst>
              <a:ext uri="{FF2B5EF4-FFF2-40B4-BE49-F238E27FC236}">
                <a16:creationId xmlns:a16="http://schemas.microsoft.com/office/drawing/2014/main" xmlns="" id="{72EAEF6D-50AA-2E47-BEBC-6D917E8DAB25}"/>
              </a:ext>
            </a:extLst>
          </p:cNvPr>
          <p:cNvSpPr/>
          <p:nvPr/>
        </p:nvSpPr>
        <p:spPr>
          <a:xfrm>
            <a:off x="7230629" y="4001294"/>
            <a:ext cx="2795751" cy="18209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Solution to problem?</a:t>
            </a:r>
          </a:p>
        </p:txBody>
      </p:sp>
      <p:sp>
        <p:nvSpPr>
          <p:cNvPr id="5" name="Down Arrow 4">
            <a:extLst>
              <a:ext uri="{FF2B5EF4-FFF2-40B4-BE49-F238E27FC236}">
                <a16:creationId xmlns:a16="http://schemas.microsoft.com/office/drawing/2014/main" xmlns="" id="{EFF026EE-0501-C84F-B6C0-C960D5D92FAD}"/>
              </a:ext>
            </a:extLst>
          </p:cNvPr>
          <p:cNvSpPr/>
          <p:nvPr/>
        </p:nvSpPr>
        <p:spPr>
          <a:xfrm rot="1836675">
            <a:off x="4263242" y="3230088"/>
            <a:ext cx="486888" cy="110440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xmlns="" id="{5615A148-E46D-B44A-BE93-E1FCBD62E2CC}"/>
              </a:ext>
            </a:extLst>
          </p:cNvPr>
          <p:cNvSpPr/>
          <p:nvPr/>
        </p:nvSpPr>
        <p:spPr>
          <a:xfrm rot="19643098">
            <a:off x="6987185" y="3236356"/>
            <a:ext cx="486888" cy="123806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5356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460E0F-E1C6-B243-9A17-DB3312185D39}"/>
              </a:ext>
            </a:extLst>
          </p:cNvPr>
          <p:cNvSpPr>
            <a:spLocks noGrp="1"/>
          </p:cNvSpPr>
          <p:nvPr>
            <p:ph type="title"/>
          </p:nvPr>
        </p:nvSpPr>
        <p:spPr/>
        <p:txBody>
          <a:bodyPr/>
          <a:lstStyle/>
          <a:p>
            <a:r>
              <a:rPr lang="en-US" dirty="0"/>
              <a:t>5. Provide service/ care</a:t>
            </a:r>
          </a:p>
        </p:txBody>
      </p:sp>
      <p:sp>
        <p:nvSpPr>
          <p:cNvPr id="3" name="Content Placeholder 2">
            <a:extLst>
              <a:ext uri="{FF2B5EF4-FFF2-40B4-BE49-F238E27FC236}">
                <a16:creationId xmlns:a16="http://schemas.microsoft.com/office/drawing/2014/main" xmlns="" id="{DF4BB0C0-B805-3349-AF4C-691280120733}"/>
              </a:ext>
            </a:extLst>
          </p:cNvPr>
          <p:cNvSpPr>
            <a:spLocks noGrp="1"/>
          </p:cNvSpPr>
          <p:nvPr>
            <p:ph idx="1"/>
          </p:nvPr>
        </p:nvSpPr>
        <p:spPr/>
        <p:txBody>
          <a:bodyPr/>
          <a:lstStyle/>
          <a:p>
            <a:r>
              <a:rPr lang="en-US" dirty="0"/>
              <a:t>160 cardiologists for 55million population= 0,3 cardio/mil</a:t>
            </a:r>
          </a:p>
          <a:p>
            <a:r>
              <a:rPr lang="en-US" dirty="0"/>
              <a:t>Brazil… 3/mil</a:t>
            </a:r>
          </a:p>
          <a:p>
            <a:r>
              <a:rPr lang="en-US" dirty="0"/>
              <a:t>Egypt… 30/mil</a:t>
            </a:r>
          </a:p>
        </p:txBody>
      </p:sp>
      <p:graphicFrame>
        <p:nvGraphicFramePr>
          <p:cNvPr id="4" name="Content Placeholder 3">
            <a:extLst>
              <a:ext uri="{FF2B5EF4-FFF2-40B4-BE49-F238E27FC236}">
                <a16:creationId xmlns:a16="http://schemas.microsoft.com/office/drawing/2014/main" xmlns="" id="{6F60BE14-23C6-AD4D-B3C1-AC3425C844CD}"/>
              </a:ext>
            </a:extLst>
          </p:cNvPr>
          <p:cNvGraphicFramePr>
            <a:graphicFrameLocks/>
          </p:cNvGraphicFramePr>
          <p:nvPr>
            <p:extLst>
              <p:ext uri="{D42A27DB-BD31-4B8C-83A1-F6EECF244321}">
                <p14:modId xmlns:p14="http://schemas.microsoft.com/office/powerpoint/2010/main" xmlns="" val="3518599014"/>
              </p:ext>
            </p:extLst>
          </p:nvPr>
        </p:nvGraphicFramePr>
        <p:xfrm>
          <a:off x="647189" y="250666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87311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1F10FF-5F0F-EB4D-B8E0-7D133E0C875D}"/>
              </a:ext>
            </a:extLst>
          </p:cNvPr>
          <p:cNvSpPr>
            <a:spLocks noGrp="1"/>
          </p:cNvSpPr>
          <p:nvPr>
            <p:ph type="title"/>
          </p:nvPr>
        </p:nvSpPr>
        <p:spPr/>
        <p:txBody>
          <a:bodyPr/>
          <a:lstStyle/>
          <a:p>
            <a:r>
              <a:rPr lang="en-US" dirty="0"/>
              <a:t>5. Provide service/ care :</a:t>
            </a:r>
            <a:br>
              <a:rPr lang="en-US" dirty="0"/>
            </a:br>
            <a:r>
              <a:rPr lang="en-US" sz="3600" u="sng" dirty="0"/>
              <a:t>Evidence-Based Medicine </a:t>
            </a:r>
            <a:endParaRPr lang="en-US" u="sng" dirty="0"/>
          </a:p>
        </p:txBody>
      </p:sp>
      <p:sp>
        <p:nvSpPr>
          <p:cNvPr id="3" name="Content Placeholder 2">
            <a:extLst>
              <a:ext uri="{FF2B5EF4-FFF2-40B4-BE49-F238E27FC236}">
                <a16:creationId xmlns:a16="http://schemas.microsoft.com/office/drawing/2014/main" xmlns="" id="{A15E30E1-10B8-E14B-9111-293E1FC87B35}"/>
              </a:ext>
            </a:extLst>
          </p:cNvPr>
          <p:cNvSpPr>
            <a:spLocks noGrp="1"/>
          </p:cNvSpPr>
          <p:nvPr>
            <p:ph idx="1"/>
          </p:nvPr>
        </p:nvSpPr>
        <p:spPr>
          <a:xfrm>
            <a:off x="838200" y="2268415"/>
            <a:ext cx="10515600" cy="3908548"/>
          </a:xfrm>
        </p:spPr>
        <p:txBody>
          <a:bodyPr>
            <a:normAutofit fontScale="92500" lnSpcReduction="20000"/>
          </a:bodyPr>
          <a:lstStyle/>
          <a:p>
            <a:r>
              <a:rPr lang="en-US" dirty="0"/>
              <a:t>Section 27 of the Constitution: access to healthcare should be realized through principles of  “reasonable measures”, “available resources” </a:t>
            </a:r>
          </a:p>
          <a:p>
            <a:endParaRPr lang="en-US" dirty="0"/>
          </a:p>
          <a:p>
            <a:r>
              <a:rPr lang="en-US" dirty="0"/>
              <a:t>Requires strict pathways, strict adherence – no room for outliers (often the most vulnerable)</a:t>
            </a:r>
          </a:p>
          <a:p>
            <a:pPr marL="0" indent="0">
              <a:buNone/>
            </a:pPr>
            <a:endParaRPr lang="en-US" dirty="0"/>
          </a:p>
          <a:p>
            <a:r>
              <a:rPr lang="en-US" dirty="0"/>
              <a:t>To solve this: protect the principle of EBM in the Bill- [was in NHI White Paper]</a:t>
            </a:r>
          </a:p>
          <a:p>
            <a:endParaRPr lang="en-US" dirty="0"/>
          </a:p>
          <a:p>
            <a:pPr lvl="1"/>
            <a:r>
              <a:rPr lang="en-US" dirty="0"/>
              <a:t>Health Technologies Assessment </a:t>
            </a:r>
          </a:p>
          <a:p>
            <a:pPr lvl="1"/>
            <a:r>
              <a:rPr lang="en-US" dirty="0"/>
              <a:t>Outcomes</a:t>
            </a:r>
          </a:p>
        </p:txBody>
      </p:sp>
      <p:pic>
        <p:nvPicPr>
          <p:cNvPr id="4" name="Picture 2" descr="Will robots make you redundant? | Opinion | Chemistry World">
            <a:extLst>
              <a:ext uri="{FF2B5EF4-FFF2-40B4-BE49-F238E27FC236}">
                <a16:creationId xmlns:a16="http://schemas.microsoft.com/office/drawing/2014/main" xmlns="" id="{7C0E97DC-A7E6-F94C-BA87-A622D1923E2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98040" y="172671"/>
            <a:ext cx="3157882" cy="16529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2782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3CB1E-33E1-F741-B78B-FEB2E8454277}"/>
              </a:ext>
            </a:extLst>
          </p:cNvPr>
          <p:cNvSpPr>
            <a:spLocks noGrp="1"/>
          </p:cNvSpPr>
          <p:nvPr>
            <p:ph type="title"/>
          </p:nvPr>
        </p:nvSpPr>
        <p:spPr/>
        <p:txBody>
          <a:bodyPr/>
          <a:lstStyle/>
          <a:p>
            <a:r>
              <a:rPr lang="en-US" dirty="0"/>
              <a:t>5. Provide care: who decides? </a:t>
            </a:r>
          </a:p>
        </p:txBody>
      </p:sp>
      <p:sp>
        <p:nvSpPr>
          <p:cNvPr id="3" name="Content Placeholder 2">
            <a:extLst>
              <a:ext uri="{FF2B5EF4-FFF2-40B4-BE49-F238E27FC236}">
                <a16:creationId xmlns:a16="http://schemas.microsoft.com/office/drawing/2014/main" xmlns="" id="{F16A2AC4-DD41-FF4C-9538-EC81243BB949}"/>
              </a:ext>
            </a:extLst>
          </p:cNvPr>
          <p:cNvSpPr>
            <a:spLocks noGrp="1"/>
          </p:cNvSpPr>
          <p:nvPr>
            <p:ph idx="1"/>
          </p:nvPr>
        </p:nvSpPr>
        <p:spPr/>
        <p:txBody>
          <a:bodyPr/>
          <a:lstStyle/>
          <a:p>
            <a:r>
              <a:rPr lang="en-US" dirty="0"/>
              <a:t>According to the Health Professions Act, only persons who are trained, skilled and experienced in the registration categories they are in, are allowed to “practice”, which includes making pronouncements on care</a:t>
            </a:r>
          </a:p>
          <a:p>
            <a:endParaRPr lang="en-US" dirty="0"/>
          </a:p>
          <a:p>
            <a:r>
              <a:rPr lang="en-US" dirty="0"/>
              <a:t>The NHI Committees must therefore include experts from specific fields, generalized experts would not work </a:t>
            </a:r>
          </a:p>
        </p:txBody>
      </p:sp>
      <p:pic>
        <p:nvPicPr>
          <p:cNvPr id="5" name="Picture 4">
            <a:extLst>
              <a:ext uri="{FF2B5EF4-FFF2-40B4-BE49-F238E27FC236}">
                <a16:creationId xmlns:a16="http://schemas.microsoft.com/office/drawing/2014/main" xmlns="" id="{D6D1649F-5ED6-444A-B313-B5C0243B221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050216" y="231272"/>
            <a:ext cx="2788138" cy="1459416"/>
          </a:xfrm>
          <a:prstGeom prst="rect">
            <a:avLst/>
          </a:prstGeom>
        </p:spPr>
      </p:pic>
    </p:spTree>
    <p:extLst>
      <p:ext uri="{BB962C8B-B14F-4D97-AF65-F5344CB8AC3E}">
        <p14:creationId xmlns:p14="http://schemas.microsoft.com/office/powerpoint/2010/main" xmlns="" val="97300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90D66-12B4-7340-9E2D-90D9B3489D3A}"/>
              </a:ext>
            </a:extLst>
          </p:cNvPr>
          <p:cNvSpPr>
            <a:spLocks noGrp="1"/>
          </p:cNvSpPr>
          <p:nvPr>
            <p:ph type="title"/>
          </p:nvPr>
        </p:nvSpPr>
        <p:spPr/>
        <p:txBody>
          <a:bodyPr>
            <a:normAutofit/>
          </a:bodyPr>
          <a:lstStyle/>
          <a:p>
            <a:r>
              <a:rPr lang="en-US" dirty="0"/>
              <a:t>6. Job security</a:t>
            </a:r>
          </a:p>
        </p:txBody>
      </p:sp>
      <p:sp>
        <p:nvSpPr>
          <p:cNvPr id="3" name="Content Placeholder 2">
            <a:extLst>
              <a:ext uri="{FF2B5EF4-FFF2-40B4-BE49-F238E27FC236}">
                <a16:creationId xmlns:a16="http://schemas.microsoft.com/office/drawing/2014/main" xmlns="" id="{F130D024-D2DC-C44A-87B2-7D1ABDB12AD2}"/>
              </a:ext>
            </a:extLst>
          </p:cNvPr>
          <p:cNvSpPr>
            <a:spLocks noGrp="1"/>
          </p:cNvSpPr>
          <p:nvPr>
            <p:ph idx="1"/>
          </p:nvPr>
        </p:nvSpPr>
        <p:spPr/>
        <p:txBody>
          <a:bodyPr>
            <a:normAutofit/>
          </a:bodyPr>
          <a:lstStyle/>
          <a:p>
            <a:r>
              <a:rPr lang="en-US" sz="3600" dirty="0"/>
              <a:t>Unclear how private specialist will contract into the NHI</a:t>
            </a:r>
          </a:p>
          <a:p>
            <a:r>
              <a:rPr lang="en-US" sz="3600" dirty="0"/>
              <a:t>Unclear how private hospitals will contract into the NHI</a:t>
            </a:r>
          </a:p>
          <a:p>
            <a:endParaRPr lang="en-US" sz="3600" dirty="0"/>
          </a:p>
          <a:p>
            <a:endParaRPr lang="en-US" sz="3600" dirty="0"/>
          </a:p>
          <a:p>
            <a:pPr marL="0" indent="0">
              <a:buNone/>
            </a:pPr>
            <a:endParaRPr lang="en-US" sz="3600" dirty="0"/>
          </a:p>
          <a:p>
            <a:endParaRPr lang="en-US" sz="3600" dirty="0"/>
          </a:p>
          <a:p>
            <a:endParaRPr lang="en-US" sz="3600" dirty="0"/>
          </a:p>
        </p:txBody>
      </p:sp>
    </p:spTree>
    <p:extLst>
      <p:ext uri="{BB962C8B-B14F-4D97-AF65-F5344CB8AC3E}">
        <p14:creationId xmlns:p14="http://schemas.microsoft.com/office/powerpoint/2010/main" xmlns="" val="2474711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B35D4-2580-4842-99A7-D13005CD613E}"/>
              </a:ext>
            </a:extLst>
          </p:cNvPr>
          <p:cNvSpPr>
            <a:spLocks noGrp="1"/>
          </p:cNvSpPr>
          <p:nvPr>
            <p:ph type="title"/>
          </p:nvPr>
        </p:nvSpPr>
        <p:spPr/>
        <p:txBody>
          <a:bodyPr/>
          <a:lstStyle/>
          <a:p>
            <a:r>
              <a:rPr lang="en-ZA" dirty="0"/>
              <a:t>Who am I?</a:t>
            </a:r>
          </a:p>
        </p:txBody>
      </p:sp>
      <p:pic>
        <p:nvPicPr>
          <p:cNvPr id="11" name="Content Placeholder 10">
            <a:extLst>
              <a:ext uri="{FF2B5EF4-FFF2-40B4-BE49-F238E27FC236}">
                <a16:creationId xmlns:a16="http://schemas.microsoft.com/office/drawing/2014/main" xmlns="" id="{3991B308-DC53-A342-863A-229C37C4399B}"/>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38200" y="1690688"/>
            <a:ext cx="10515600" cy="3994683"/>
          </a:xfrm>
        </p:spPr>
      </p:pic>
      <p:pic>
        <p:nvPicPr>
          <p:cNvPr id="13" name="Picture 12">
            <a:extLst>
              <a:ext uri="{FF2B5EF4-FFF2-40B4-BE49-F238E27FC236}">
                <a16:creationId xmlns:a16="http://schemas.microsoft.com/office/drawing/2014/main" xmlns="" id="{3C59573D-0B94-B64D-AF8D-B496B850B3A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17621" y="512716"/>
            <a:ext cx="7493330" cy="3933999"/>
          </a:xfrm>
          <a:prstGeom prst="rect">
            <a:avLst/>
          </a:prstGeom>
        </p:spPr>
      </p:pic>
    </p:spTree>
    <p:extLst>
      <p:ext uri="{BB962C8B-B14F-4D97-AF65-F5344CB8AC3E}">
        <p14:creationId xmlns:p14="http://schemas.microsoft.com/office/powerpoint/2010/main" xmlns="" val="396437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2DC93-41CA-A946-8BCA-F67DA9CD2F97}"/>
              </a:ext>
            </a:extLst>
          </p:cNvPr>
          <p:cNvSpPr>
            <a:spLocks noGrp="1"/>
          </p:cNvSpPr>
          <p:nvPr>
            <p:ph type="title"/>
          </p:nvPr>
        </p:nvSpPr>
        <p:spPr/>
        <p:txBody>
          <a:bodyPr>
            <a:normAutofit/>
          </a:bodyPr>
          <a:lstStyle/>
          <a:p>
            <a:r>
              <a:rPr lang="en-US" dirty="0"/>
              <a:t>7. Future security?</a:t>
            </a:r>
          </a:p>
        </p:txBody>
      </p:sp>
      <p:sp>
        <p:nvSpPr>
          <p:cNvPr id="3" name="Content Placeholder 2">
            <a:extLst>
              <a:ext uri="{FF2B5EF4-FFF2-40B4-BE49-F238E27FC236}">
                <a16:creationId xmlns:a16="http://schemas.microsoft.com/office/drawing/2014/main" xmlns="" id="{79DEED64-E944-0B43-95AF-F138CC657600}"/>
              </a:ext>
            </a:extLst>
          </p:cNvPr>
          <p:cNvSpPr>
            <a:spLocks noGrp="1"/>
          </p:cNvSpPr>
          <p:nvPr>
            <p:ph idx="1"/>
          </p:nvPr>
        </p:nvSpPr>
        <p:spPr/>
        <p:txBody>
          <a:bodyPr>
            <a:normAutofit lnSpcReduction="10000"/>
          </a:bodyPr>
          <a:lstStyle/>
          <a:p>
            <a:r>
              <a:rPr lang="en-US" dirty="0"/>
              <a:t>What will access to care be in an environment where medical schemes can only provide “complementary cover”</a:t>
            </a:r>
          </a:p>
          <a:p>
            <a:r>
              <a:rPr lang="en-US" dirty="0"/>
              <a:t>Medical schemes: what they could provide-is it per diagnosis, or per type of treatment, e.g.:</a:t>
            </a:r>
          </a:p>
          <a:p>
            <a:pPr lvl="1"/>
            <a:r>
              <a:rPr lang="en-US" dirty="0"/>
              <a:t>If NHI provides Aortic Valve Stenosis care, can a scheme provide it, or not? OR:</a:t>
            </a:r>
          </a:p>
          <a:p>
            <a:pPr lvl="1"/>
            <a:r>
              <a:rPr lang="en-US" dirty="0"/>
              <a:t>If NHI only provides open heart surgery, and not TAVI, can schemes provide TAVI (and would that be financially feasible?)</a:t>
            </a:r>
          </a:p>
          <a:p>
            <a:r>
              <a:rPr lang="en-US" dirty="0"/>
              <a:t>What will this mean for </a:t>
            </a:r>
          </a:p>
          <a:p>
            <a:pPr lvl="1"/>
            <a:r>
              <a:rPr lang="en-US" dirty="0"/>
              <a:t>high-end procedures? </a:t>
            </a:r>
          </a:p>
          <a:p>
            <a:pPr lvl="1"/>
            <a:r>
              <a:rPr lang="en-US" dirty="0"/>
              <a:t>EBM – rare diseases?</a:t>
            </a:r>
          </a:p>
          <a:p>
            <a:endParaRPr lang="en-US" dirty="0"/>
          </a:p>
        </p:txBody>
      </p:sp>
    </p:spTree>
    <p:extLst>
      <p:ext uri="{BB962C8B-B14F-4D97-AF65-F5344CB8AC3E}">
        <p14:creationId xmlns:p14="http://schemas.microsoft.com/office/powerpoint/2010/main" xmlns="" val="7419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38B0D1-268E-6445-818C-6F3125B00595}"/>
              </a:ext>
            </a:extLst>
          </p:cNvPr>
          <p:cNvSpPr>
            <a:spLocks noGrp="1"/>
          </p:cNvSpPr>
          <p:nvPr>
            <p:ph type="title"/>
          </p:nvPr>
        </p:nvSpPr>
        <p:spPr>
          <a:xfrm>
            <a:off x="838200" y="188144"/>
            <a:ext cx="10515600" cy="1325563"/>
          </a:xfrm>
        </p:spPr>
        <p:txBody>
          <a:bodyPr/>
          <a:lstStyle/>
          <a:p>
            <a:r>
              <a:rPr lang="en-US" dirty="0"/>
              <a:t>7. Future security: do we have the money?</a:t>
            </a:r>
          </a:p>
        </p:txBody>
      </p:sp>
      <p:pic>
        <p:nvPicPr>
          <p:cNvPr id="4" name="Picture 3">
            <a:extLst>
              <a:ext uri="{FF2B5EF4-FFF2-40B4-BE49-F238E27FC236}">
                <a16:creationId xmlns:a16="http://schemas.microsoft.com/office/drawing/2014/main" xmlns="" id="{1BF4C013-9CAF-8340-83CD-9E4C674167C1}"/>
              </a:ext>
            </a:extLst>
          </p:cNvPr>
          <p:cNvPicPr>
            <a:picLocks noChangeAspect="1"/>
          </p:cNvPicPr>
          <p:nvPr/>
        </p:nvPicPr>
        <p:blipFill>
          <a:blip r:embed="rId3" cstate="print"/>
          <a:stretch>
            <a:fillRect/>
          </a:stretch>
        </p:blipFill>
        <p:spPr>
          <a:xfrm>
            <a:off x="108134" y="1210808"/>
            <a:ext cx="6997700" cy="1625600"/>
          </a:xfrm>
          <a:ln>
            <a:solidFill>
              <a:schemeClr val="tx1"/>
            </a:solidFill>
          </a:ln>
        </p:spPr>
      </p:pic>
      <p:sp>
        <p:nvSpPr>
          <p:cNvPr id="6" name="TextBox 5">
            <a:extLst>
              <a:ext uri="{FF2B5EF4-FFF2-40B4-BE49-F238E27FC236}">
                <a16:creationId xmlns:a16="http://schemas.microsoft.com/office/drawing/2014/main" xmlns="" id="{E56D62A6-174E-4047-8497-5F5035A8DE7B}"/>
              </a:ext>
            </a:extLst>
          </p:cNvPr>
          <p:cNvSpPr txBox="1"/>
          <p:nvPr/>
        </p:nvSpPr>
        <p:spPr>
          <a:xfrm>
            <a:off x="7647633" y="1306503"/>
            <a:ext cx="4454013" cy="1754326"/>
          </a:xfrm>
          <a:prstGeom prst="rect">
            <a:avLst/>
          </a:prstGeom>
          <a:noFill/>
        </p:spPr>
        <p:txBody>
          <a:bodyPr wrap="square" rtlCol="0">
            <a:spAutoFit/>
          </a:bodyPr>
          <a:lstStyle/>
          <a:p>
            <a:r>
              <a:rPr lang="en-ZA" dirty="0"/>
              <a:t>The DTC found: </a:t>
            </a:r>
            <a:r>
              <a:rPr lang="en-ZA" i="1" dirty="0"/>
              <a:t>“Given the current costing parameters outlined in the White Paper, the proposed NHI, in its current format, is unlikely to be sustainable unless there is sustained economic growth.” </a:t>
            </a:r>
          </a:p>
          <a:p>
            <a:endParaRPr lang="en-US" dirty="0"/>
          </a:p>
        </p:txBody>
      </p:sp>
      <p:sp>
        <p:nvSpPr>
          <p:cNvPr id="7" name="TextBox 6">
            <a:extLst>
              <a:ext uri="{FF2B5EF4-FFF2-40B4-BE49-F238E27FC236}">
                <a16:creationId xmlns:a16="http://schemas.microsoft.com/office/drawing/2014/main" xmlns="" id="{C49C9088-3402-8E49-ADBC-96B5B0B9A6D0}"/>
              </a:ext>
            </a:extLst>
          </p:cNvPr>
          <p:cNvSpPr txBox="1"/>
          <p:nvPr/>
        </p:nvSpPr>
        <p:spPr>
          <a:xfrm>
            <a:off x="2064434" y="6146636"/>
            <a:ext cx="8595360" cy="523220"/>
          </a:xfrm>
          <a:prstGeom prst="rect">
            <a:avLst/>
          </a:prstGeom>
          <a:noFill/>
        </p:spPr>
        <p:txBody>
          <a:bodyPr wrap="square" rtlCol="0">
            <a:spAutoFit/>
          </a:bodyPr>
          <a:lstStyle/>
          <a:p>
            <a:r>
              <a:rPr lang="en-US" sz="1400" dirty="0">
                <a:hlinkClick r:id="rId4"/>
              </a:rPr>
              <a:t>https://www.taxcom.org.za/docs/20171113%20Financing%20a%20NHI%20for%20SA%20-%20on%20website.pd</a:t>
            </a:r>
            <a:r>
              <a:rPr lang="en-US" sz="1400" dirty="0"/>
              <a:t>; </a:t>
            </a:r>
            <a:r>
              <a:rPr lang="en-US" sz="1400" dirty="0">
                <a:hlinkClick r:id="rId5"/>
              </a:rPr>
              <a:t>https://www.businesslive.co.za/bd/national/2019-08-26-treasury-draws-up-new-financing-paper-for-nhi/</a:t>
            </a:r>
            <a:r>
              <a:rPr lang="en-US" sz="1400" dirty="0"/>
              <a:t>; </a:t>
            </a:r>
          </a:p>
        </p:txBody>
      </p:sp>
      <p:pic>
        <p:nvPicPr>
          <p:cNvPr id="8" name="Picture 7">
            <a:extLst>
              <a:ext uri="{FF2B5EF4-FFF2-40B4-BE49-F238E27FC236}">
                <a16:creationId xmlns:a16="http://schemas.microsoft.com/office/drawing/2014/main" xmlns="" id="{577C9ED1-F474-E241-9E4F-DF245D468681}"/>
              </a:ext>
            </a:extLst>
          </p:cNvPr>
          <p:cNvPicPr>
            <a:picLocks noChangeAspect="1"/>
          </p:cNvPicPr>
          <p:nvPr/>
        </p:nvPicPr>
        <p:blipFill>
          <a:blip r:embed="rId6" cstate="print"/>
          <a:stretch>
            <a:fillRect/>
          </a:stretch>
        </p:blipFill>
        <p:spPr>
          <a:xfrm>
            <a:off x="1337499" y="2961752"/>
            <a:ext cx="3749048" cy="2673624"/>
          </a:xfrm>
          <a:custGeom>
            <a:avLst/>
            <a:gdLst>
              <a:gd name="connsiteX0" fmla="*/ 0 w 3749048"/>
              <a:gd name="connsiteY0" fmla="*/ 0 h 2673624"/>
              <a:gd name="connsiteX1" fmla="*/ 423107 w 3749048"/>
              <a:gd name="connsiteY1" fmla="*/ 0 h 2673624"/>
              <a:gd name="connsiteX2" fmla="*/ 921195 w 3749048"/>
              <a:gd name="connsiteY2" fmla="*/ 0 h 2673624"/>
              <a:gd name="connsiteX3" fmla="*/ 1531754 w 3749048"/>
              <a:gd name="connsiteY3" fmla="*/ 0 h 2673624"/>
              <a:gd name="connsiteX4" fmla="*/ 2142313 w 3749048"/>
              <a:gd name="connsiteY4" fmla="*/ 0 h 2673624"/>
              <a:gd name="connsiteX5" fmla="*/ 2715382 w 3749048"/>
              <a:gd name="connsiteY5" fmla="*/ 0 h 2673624"/>
              <a:gd name="connsiteX6" fmla="*/ 3213470 w 3749048"/>
              <a:gd name="connsiteY6" fmla="*/ 0 h 2673624"/>
              <a:gd name="connsiteX7" fmla="*/ 3749048 w 3749048"/>
              <a:gd name="connsiteY7" fmla="*/ 0 h 2673624"/>
              <a:gd name="connsiteX8" fmla="*/ 3749048 w 3749048"/>
              <a:gd name="connsiteY8" fmla="*/ 507989 h 2673624"/>
              <a:gd name="connsiteX9" fmla="*/ 3749048 w 3749048"/>
              <a:gd name="connsiteY9" fmla="*/ 1096186 h 2673624"/>
              <a:gd name="connsiteX10" fmla="*/ 3749048 w 3749048"/>
              <a:gd name="connsiteY10" fmla="*/ 1657647 h 2673624"/>
              <a:gd name="connsiteX11" fmla="*/ 3749048 w 3749048"/>
              <a:gd name="connsiteY11" fmla="*/ 2673624 h 2673624"/>
              <a:gd name="connsiteX12" fmla="*/ 3175979 w 3749048"/>
              <a:gd name="connsiteY12" fmla="*/ 2673624 h 2673624"/>
              <a:gd name="connsiteX13" fmla="*/ 2752872 w 3749048"/>
              <a:gd name="connsiteY13" fmla="*/ 2673624 h 2673624"/>
              <a:gd name="connsiteX14" fmla="*/ 2254785 w 3749048"/>
              <a:gd name="connsiteY14" fmla="*/ 2673624 h 2673624"/>
              <a:gd name="connsiteX15" fmla="*/ 1831678 w 3749048"/>
              <a:gd name="connsiteY15" fmla="*/ 2673624 h 2673624"/>
              <a:gd name="connsiteX16" fmla="*/ 1408571 w 3749048"/>
              <a:gd name="connsiteY16" fmla="*/ 2673624 h 2673624"/>
              <a:gd name="connsiteX17" fmla="*/ 798012 w 3749048"/>
              <a:gd name="connsiteY17" fmla="*/ 2673624 h 2673624"/>
              <a:gd name="connsiteX18" fmla="*/ 0 w 3749048"/>
              <a:gd name="connsiteY18" fmla="*/ 2673624 h 2673624"/>
              <a:gd name="connsiteX19" fmla="*/ 0 w 3749048"/>
              <a:gd name="connsiteY19" fmla="*/ 2085427 h 2673624"/>
              <a:gd name="connsiteX20" fmla="*/ 0 w 3749048"/>
              <a:gd name="connsiteY20" fmla="*/ 1577438 h 2673624"/>
              <a:gd name="connsiteX21" fmla="*/ 0 w 3749048"/>
              <a:gd name="connsiteY21" fmla="*/ 1096186 h 2673624"/>
              <a:gd name="connsiteX22" fmla="*/ 0 w 3749048"/>
              <a:gd name="connsiteY22" fmla="*/ 534725 h 2673624"/>
              <a:gd name="connsiteX23" fmla="*/ 0 w 3749048"/>
              <a:gd name="connsiteY23" fmla="*/ 0 h 267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49048" h="2673624" fill="none" extrusionOk="0">
                <a:moveTo>
                  <a:pt x="0" y="0"/>
                </a:moveTo>
                <a:cubicBezTo>
                  <a:pt x="114380" y="-14665"/>
                  <a:pt x="315954" y="22225"/>
                  <a:pt x="423107" y="0"/>
                </a:cubicBezTo>
                <a:cubicBezTo>
                  <a:pt x="530260" y="-22225"/>
                  <a:pt x="689257" y="1669"/>
                  <a:pt x="921195" y="0"/>
                </a:cubicBezTo>
                <a:cubicBezTo>
                  <a:pt x="1153133" y="-1669"/>
                  <a:pt x="1361560" y="49072"/>
                  <a:pt x="1531754" y="0"/>
                </a:cubicBezTo>
                <a:cubicBezTo>
                  <a:pt x="1701948" y="-49072"/>
                  <a:pt x="1884209" y="53931"/>
                  <a:pt x="2142313" y="0"/>
                </a:cubicBezTo>
                <a:cubicBezTo>
                  <a:pt x="2400417" y="-53931"/>
                  <a:pt x="2515706" y="30176"/>
                  <a:pt x="2715382" y="0"/>
                </a:cubicBezTo>
                <a:cubicBezTo>
                  <a:pt x="2915058" y="-30176"/>
                  <a:pt x="2981892" y="49188"/>
                  <a:pt x="3213470" y="0"/>
                </a:cubicBezTo>
                <a:cubicBezTo>
                  <a:pt x="3445048" y="-49188"/>
                  <a:pt x="3621968" y="10029"/>
                  <a:pt x="3749048" y="0"/>
                </a:cubicBezTo>
                <a:cubicBezTo>
                  <a:pt x="3777548" y="193963"/>
                  <a:pt x="3695489" y="315135"/>
                  <a:pt x="3749048" y="507989"/>
                </a:cubicBezTo>
                <a:cubicBezTo>
                  <a:pt x="3802607" y="700843"/>
                  <a:pt x="3680841" y="932407"/>
                  <a:pt x="3749048" y="1096186"/>
                </a:cubicBezTo>
                <a:cubicBezTo>
                  <a:pt x="3817255" y="1259965"/>
                  <a:pt x="3734608" y="1476774"/>
                  <a:pt x="3749048" y="1657647"/>
                </a:cubicBezTo>
                <a:cubicBezTo>
                  <a:pt x="3763488" y="1838520"/>
                  <a:pt x="3681260" y="2219490"/>
                  <a:pt x="3749048" y="2673624"/>
                </a:cubicBezTo>
                <a:cubicBezTo>
                  <a:pt x="3599685" y="2679404"/>
                  <a:pt x="3349522" y="2661589"/>
                  <a:pt x="3175979" y="2673624"/>
                </a:cubicBezTo>
                <a:cubicBezTo>
                  <a:pt x="3002436" y="2685659"/>
                  <a:pt x="2885056" y="2630478"/>
                  <a:pt x="2752872" y="2673624"/>
                </a:cubicBezTo>
                <a:cubicBezTo>
                  <a:pt x="2620688" y="2716770"/>
                  <a:pt x="2389298" y="2624046"/>
                  <a:pt x="2254785" y="2673624"/>
                </a:cubicBezTo>
                <a:cubicBezTo>
                  <a:pt x="2120272" y="2723202"/>
                  <a:pt x="2029203" y="2643560"/>
                  <a:pt x="1831678" y="2673624"/>
                </a:cubicBezTo>
                <a:cubicBezTo>
                  <a:pt x="1634153" y="2703688"/>
                  <a:pt x="1526369" y="2640355"/>
                  <a:pt x="1408571" y="2673624"/>
                </a:cubicBezTo>
                <a:cubicBezTo>
                  <a:pt x="1290773" y="2706893"/>
                  <a:pt x="1053315" y="2664755"/>
                  <a:pt x="798012" y="2673624"/>
                </a:cubicBezTo>
                <a:cubicBezTo>
                  <a:pt x="542709" y="2682493"/>
                  <a:pt x="176537" y="2642591"/>
                  <a:pt x="0" y="2673624"/>
                </a:cubicBezTo>
                <a:cubicBezTo>
                  <a:pt x="-57313" y="2386759"/>
                  <a:pt x="9276" y="2306531"/>
                  <a:pt x="0" y="2085427"/>
                </a:cubicBezTo>
                <a:cubicBezTo>
                  <a:pt x="-9276" y="1864323"/>
                  <a:pt x="38582" y="1741033"/>
                  <a:pt x="0" y="1577438"/>
                </a:cubicBezTo>
                <a:cubicBezTo>
                  <a:pt x="-38582" y="1413843"/>
                  <a:pt x="49532" y="1258087"/>
                  <a:pt x="0" y="1096186"/>
                </a:cubicBezTo>
                <a:cubicBezTo>
                  <a:pt x="-49532" y="934285"/>
                  <a:pt x="13653" y="740507"/>
                  <a:pt x="0" y="534725"/>
                </a:cubicBezTo>
                <a:cubicBezTo>
                  <a:pt x="-13653" y="328943"/>
                  <a:pt x="46567" y="207452"/>
                  <a:pt x="0" y="0"/>
                </a:cubicBezTo>
                <a:close/>
              </a:path>
              <a:path w="3749048" h="2673624" stroke="0" extrusionOk="0">
                <a:moveTo>
                  <a:pt x="0" y="0"/>
                </a:moveTo>
                <a:cubicBezTo>
                  <a:pt x="161193" y="-5411"/>
                  <a:pt x="230006" y="20556"/>
                  <a:pt x="423107" y="0"/>
                </a:cubicBezTo>
                <a:cubicBezTo>
                  <a:pt x="616208" y="-20556"/>
                  <a:pt x="695366" y="15953"/>
                  <a:pt x="846214" y="0"/>
                </a:cubicBezTo>
                <a:cubicBezTo>
                  <a:pt x="997062" y="-15953"/>
                  <a:pt x="1149295" y="30966"/>
                  <a:pt x="1381792" y="0"/>
                </a:cubicBezTo>
                <a:cubicBezTo>
                  <a:pt x="1614289" y="-30966"/>
                  <a:pt x="1707443" y="50529"/>
                  <a:pt x="1879880" y="0"/>
                </a:cubicBezTo>
                <a:cubicBezTo>
                  <a:pt x="2052317" y="-50529"/>
                  <a:pt x="2229856" y="38249"/>
                  <a:pt x="2415458" y="0"/>
                </a:cubicBezTo>
                <a:cubicBezTo>
                  <a:pt x="2601060" y="-38249"/>
                  <a:pt x="2701872" y="37478"/>
                  <a:pt x="2913546" y="0"/>
                </a:cubicBezTo>
                <a:cubicBezTo>
                  <a:pt x="3125220" y="-37478"/>
                  <a:pt x="3442254" y="16274"/>
                  <a:pt x="3749048" y="0"/>
                </a:cubicBezTo>
                <a:cubicBezTo>
                  <a:pt x="3789073" y="173595"/>
                  <a:pt x="3689434" y="284063"/>
                  <a:pt x="3749048" y="534725"/>
                </a:cubicBezTo>
                <a:cubicBezTo>
                  <a:pt x="3808662" y="785388"/>
                  <a:pt x="3712037" y="864611"/>
                  <a:pt x="3749048" y="1069450"/>
                </a:cubicBezTo>
                <a:cubicBezTo>
                  <a:pt x="3786059" y="1274290"/>
                  <a:pt x="3747171" y="1420820"/>
                  <a:pt x="3749048" y="1604174"/>
                </a:cubicBezTo>
                <a:cubicBezTo>
                  <a:pt x="3750925" y="1787528"/>
                  <a:pt x="3742664" y="1936456"/>
                  <a:pt x="3749048" y="2058690"/>
                </a:cubicBezTo>
                <a:cubicBezTo>
                  <a:pt x="3755432" y="2180924"/>
                  <a:pt x="3722428" y="2440397"/>
                  <a:pt x="3749048" y="2673624"/>
                </a:cubicBezTo>
                <a:cubicBezTo>
                  <a:pt x="3563097" y="2679079"/>
                  <a:pt x="3494719" y="2654592"/>
                  <a:pt x="3288451" y="2673624"/>
                </a:cubicBezTo>
                <a:cubicBezTo>
                  <a:pt x="3082183" y="2692656"/>
                  <a:pt x="2990010" y="2620120"/>
                  <a:pt x="2715382" y="2673624"/>
                </a:cubicBezTo>
                <a:cubicBezTo>
                  <a:pt x="2440754" y="2727128"/>
                  <a:pt x="2280437" y="2658722"/>
                  <a:pt x="2104823" y="2673624"/>
                </a:cubicBezTo>
                <a:cubicBezTo>
                  <a:pt x="1929209" y="2688526"/>
                  <a:pt x="1808009" y="2634148"/>
                  <a:pt x="1531754" y="2673624"/>
                </a:cubicBezTo>
                <a:cubicBezTo>
                  <a:pt x="1255499" y="2713100"/>
                  <a:pt x="1108242" y="2621447"/>
                  <a:pt x="996176" y="2673624"/>
                </a:cubicBezTo>
                <a:cubicBezTo>
                  <a:pt x="884110" y="2725801"/>
                  <a:pt x="678324" y="2630756"/>
                  <a:pt x="535578" y="2673624"/>
                </a:cubicBezTo>
                <a:cubicBezTo>
                  <a:pt x="392832" y="2716492"/>
                  <a:pt x="159241" y="2661652"/>
                  <a:pt x="0" y="2673624"/>
                </a:cubicBezTo>
                <a:cubicBezTo>
                  <a:pt x="-5274" y="2514779"/>
                  <a:pt x="22781" y="2391582"/>
                  <a:pt x="0" y="2112163"/>
                </a:cubicBezTo>
                <a:cubicBezTo>
                  <a:pt x="-22781" y="1832744"/>
                  <a:pt x="3844" y="1815075"/>
                  <a:pt x="0" y="1604174"/>
                </a:cubicBezTo>
                <a:cubicBezTo>
                  <a:pt x="-3844" y="1393273"/>
                  <a:pt x="16705" y="1311187"/>
                  <a:pt x="0" y="1149658"/>
                </a:cubicBezTo>
                <a:cubicBezTo>
                  <a:pt x="-16705" y="988129"/>
                  <a:pt x="22822" y="842894"/>
                  <a:pt x="0" y="588197"/>
                </a:cubicBezTo>
                <a:cubicBezTo>
                  <a:pt x="-22822" y="333500"/>
                  <a:pt x="55882" y="157379"/>
                  <a:pt x="0" y="0"/>
                </a:cubicBezTo>
                <a:close/>
              </a:path>
            </a:pathLst>
          </a:custGeom>
          <a:ln>
            <a:solidFill>
              <a:schemeClr val="tx1"/>
            </a:solidFill>
          </a:ln>
        </p:spPr>
      </p:pic>
      <p:cxnSp>
        <p:nvCxnSpPr>
          <p:cNvPr id="10" name="Straight Arrow Connector 9">
            <a:extLst>
              <a:ext uri="{FF2B5EF4-FFF2-40B4-BE49-F238E27FC236}">
                <a16:creationId xmlns:a16="http://schemas.microsoft.com/office/drawing/2014/main" xmlns="" id="{8B6976E3-5127-C44D-81EF-A28C4CFEF0BF}"/>
              </a:ext>
            </a:extLst>
          </p:cNvPr>
          <p:cNvCxnSpPr>
            <a:cxnSpLocks/>
          </p:cNvCxnSpPr>
          <p:nvPr/>
        </p:nvCxnSpPr>
        <p:spPr>
          <a:xfrm>
            <a:off x="7105834" y="2160639"/>
            <a:ext cx="58782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56225776-B23C-E942-83C7-B3CB8337A375}"/>
              </a:ext>
            </a:extLst>
          </p:cNvPr>
          <p:cNvSpPr txBox="1"/>
          <p:nvPr/>
        </p:nvSpPr>
        <p:spPr>
          <a:xfrm>
            <a:off x="6899787" y="3255859"/>
            <a:ext cx="4454013" cy="2031325"/>
          </a:xfrm>
          <a:prstGeom prst="rect">
            <a:avLst/>
          </a:prstGeom>
          <a:noFill/>
        </p:spPr>
        <p:txBody>
          <a:bodyPr wrap="square" rtlCol="0">
            <a:spAutoFit/>
          </a:bodyPr>
          <a:lstStyle/>
          <a:p>
            <a:r>
              <a:rPr lang="en-ZA" dirty="0"/>
              <a:t>Do we have a copy of this funding paper … and 15 benefits?</a:t>
            </a:r>
          </a:p>
          <a:p>
            <a:endParaRPr lang="en-ZA" dirty="0"/>
          </a:p>
          <a:p>
            <a:r>
              <a:rPr lang="en-ZA" dirty="0"/>
              <a:t>Does the NHI Bill, with its mention of “comprehensive care” and not incremental Implementation, not raise unrealistic expectations?</a:t>
            </a:r>
            <a:endParaRPr lang="en-US" dirty="0"/>
          </a:p>
        </p:txBody>
      </p:sp>
      <p:cxnSp>
        <p:nvCxnSpPr>
          <p:cNvPr id="13" name="Straight Arrow Connector 12">
            <a:extLst>
              <a:ext uri="{FF2B5EF4-FFF2-40B4-BE49-F238E27FC236}">
                <a16:creationId xmlns:a16="http://schemas.microsoft.com/office/drawing/2014/main" xmlns="" id="{7BFF96EB-3410-664E-A5BF-598195A7DA22}"/>
              </a:ext>
            </a:extLst>
          </p:cNvPr>
          <p:cNvCxnSpPr>
            <a:cxnSpLocks/>
          </p:cNvCxnSpPr>
          <p:nvPr/>
        </p:nvCxnSpPr>
        <p:spPr>
          <a:xfrm>
            <a:off x="5086547" y="3692769"/>
            <a:ext cx="181324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8445B7A2-754D-403A-B27B-F5A6E2813D76}"/>
              </a:ext>
            </a:extLst>
          </p:cNvPr>
          <p:cNvPicPr>
            <a:picLocks noChangeAspect="1"/>
          </p:cNvPicPr>
          <p:nvPr/>
        </p:nvPicPr>
        <p:blipFill>
          <a:blip r:embed="rId7" cstate="print"/>
          <a:stretch>
            <a:fillRect/>
          </a:stretch>
        </p:blipFill>
        <p:spPr>
          <a:xfrm>
            <a:off x="362134" y="1416437"/>
            <a:ext cx="6743700" cy="1447800"/>
          </a:xfrm>
          <a:prstGeom prst="rect">
            <a:avLst/>
          </a:prstGeom>
        </p:spPr>
      </p:pic>
    </p:spTree>
    <p:extLst>
      <p:ext uri="{BB962C8B-B14F-4D97-AF65-F5344CB8AC3E}">
        <p14:creationId xmlns:p14="http://schemas.microsoft.com/office/powerpoint/2010/main" xmlns="" val="260862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07EF24-E186-4E76-B154-1D5E1F36F866}"/>
              </a:ext>
            </a:extLst>
          </p:cNvPr>
          <p:cNvSpPr>
            <a:spLocks noGrp="1"/>
          </p:cNvSpPr>
          <p:nvPr>
            <p:ph type="title"/>
          </p:nvPr>
        </p:nvSpPr>
        <p:spPr/>
        <p:txBody>
          <a:bodyPr/>
          <a:lstStyle/>
          <a:p>
            <a:r>
              <a:rPr lang="en-ZA" dirty="0"/>
              <a:t>Conclusion</a:t>
            </a:r>
          </a:p>
        </p:txBody>
      </p:sp>
      <p:sp>
        <p:nvSpPr>
          <p:cNvPr id="3" name="Content Placeholder 2">
            <a:extLst>
              <a:ext uri="{FF2B5EF4-FFF2-40B4-BE49-F238E27FC236}">
                <a16:creationId xmlns:a16="http://schemas.microsoft.com/office/drawing/2014/main" xmlns="" id="{8FB704C7-82F2-4633-9B40-B3E531EFAB3C}"/>
              </a:ext>
            </a:extLst>
          </p:cNvPr>
          <p:cNvSpPr>
            <a:spLocks noGrp="1"/>
          </p:cNvSpPr>
          <p:nvPr>
            <p:ph sz="half" idx="1"/>
          </p:nvPr>
        </p:nvSpPr>
        <p:spPr>
          <a:xfrm>
            <a:off x="838200" y="1825625"/>
            <a:ext cx="4635674" cy="3578206"/>
          </a:xfrm>
          <a:ln w="19050">
            <a:solidFill>
              <a:schemeClr val="tx1">
                <a:lumMod val="65000"/>
                <a:lumOff val="35000"/>
              </a:schemeClr>
            </a:solidFill>
          </a:ln>
        </p:spPr>
        <p:txBody>
          <a:bodyPr>
            <a:normAutofit/>
          </a:bodyPr>
          <a:lstStyle/>
          <a:p>
            <a:r>
              <a:rPr lang="en-ZA" dirty="0"/>
              <a:t>Major concerns:</a:t>
            </a:r>
          </a:p>
          <a:p>
            <a:pPr lvl="1"/>
            <a:r>
              <a:rPr lang="en-ZA" dirty="0"/>
              <a:t>Lack of governance</a:t>
            </a:r>
          </a:p>
          <a:p>
            <a:pPr lvl="1"/>
            <a:r>
              <a:rPr lang="en-ZA" dirty="0"/>
              <a:t>Academic medicine</a:t>
            </a:r>
          </a:p>
          <a:p>
            <a:pPr lvl="1"/>
            <a:r>
              <a:rPr lang="en-ZA" dirty="0"/>
              <a:t>Centres of excellence</a:t>
            </a:r>
          </a:p>
          <a:p>
            <a:pPr lvl="1"/>
            <a:r>
              <a:rPr lang="en-ZA" dirty="0"/>
              <a:t>Strict adherence to rigid pathways</a:t>
            </a:r>
          </a:p>
          <a:p>
            <a:pPr lvl="1"/>
            <a:r>
              <a:rPr lang="en-ZA" dirty="0"/>
              <a:t>How will private healthcare feature</a:t>
            </a:r>
          </a:p>
          <a:p>
            <a:pPr lvl="1"/>
            <a:r>
              <a:rPr lang="en-ZA" dirty="0"/>
              <a:t>Can we afford it?</a:t>
            </a:r>
          </a:p>
        </p:txBody>
      </p:sp>
      <p:sp>
        <p:nvSpPr>
          <p:cNvPr id="5" name="Content Placeholder 4">
            <a:extLst>
              <a:ext uri="{FF2B5EF4-FFF2-40B4-BE49-F238E27FC236}">
                <a16:creationId xmlns:a16="http://schemas.microsoft.com/office/drawing/2014/main" xmlns="" id="{28F0610B-58FF-42C2-859C-AF1EAFE7A517}"/>
              </a:ext>
            </a:extLst>
          </p:cNvPr>
          <p:cNvSpPr>
            <a:spLocks noGrp="1"/>
          </p:cNvSpPr>
          <p:nvPr>
            <p:ph sz="half" idx="2"/>
          </p:nvPr>
        </p:nvSpPr>
        <p:spPr>
          <a:xfrm>
            <a:off x="6172200" y="1825625"/>
            <a:ext cx="4635674" cy="3578206"/>
          </a:xfrm>
          <a:ln w="19050">
            <a:solidFill>
              <a:schemeClr val="tx1"/>
            </a:solidFill>
          </a:ln>
        </p:spPr>
        <p:txBody>
          <a:bodyPr/>
          <a:lstStyle/>
          <a:p>
            <a:r>
              <a:rPr lang="en-ZA" dirty="0"/>
              <a:t>Outstanding:</a:t>
            </a:r>
          </a:p>
          <a:p>
            <a:pPr lvl="1"/>
            <a:r>
              <a:rPr lang="en-ZA" dirty="0"/>
              <a:t>Key info from NHI pilot sites</a:t>
            </a:r>
          </a:p>
          <a:p>
            <a:pPr lvl="1"/>
            <a:r>
              <a:rPr lang="en-ZA" dirty="0"/>
              <a:t>National Treasury financing paper</a:t>
            </a:r>
          </a:p>
          <a:p>
            <a:pPr lvl="1"/>
            <a:r>
              <a:rPr lang="en-ZA" dirty="0"/>
              <a:t>Availability of basic infra-structure [e.g. ICD-10 coding]</a:t>
            </a:r>
          </a:p>
          <a:p>
            <a:endParaRPr lang="en-ZA" dirty="0"/>
          </a:p>
        </p:txBody>
      </p:sp>
      <p:sp>
        <p:nvSpPr>
          <p:cNvPr id="4" name="TextBox 3">
            <a:extLst>
              <a:ext uri="{FF2B5EF4-FFF2-40B4-BE49-F238E27FC236}">
                <a16:creationId xmlns:a16="http://schemas.microsoft.com/office/drawing/2014/main" xmlns="" id="{7586B4A6-4BAB-4EC4-A396-5D016E1BB45B}"/>
              </a:ext>
            </a:extLst>
          </p:cNvPr>
          <p:cNvSpPr txBox="1"/>
          <p:nvPr/>
        </p:nvSpPr>
        <p:spPr>
          <a:xfrm>
            <a:off x="1975340" y="5224552"/>
            <a:ext cx="8088922" cy="1384995"/>
          </a:xfrm>
          <a:prstGeom prst="rect">
            <a:avLst/>
          </a:prstGeom>
          <a:solidFill>
            <a:schemeClr val="bg2"/>
          </a:solidFill>
        </p:spPr>
        <p:txBody>
          <a:bodyPr wrap="square" rtlCol="0">
            <a:spAutoFit/>
          </a:bodyPr>
          <a:lstStyle/>
          <a:p>
            <a:r>
              <a:rPr lang="en-ZA" sz="2800" b="1" dirty="0"/>
              <a:t>Proposal:</a:t>
            </a:r>
          </a:p>
          <a:p>
            <a:r>
              <a:rPr lang="en-ZA" sz="2800" b="1" dirty="0"/>
              <a:t>Start with a limited roll-out</a:t>
            </a:r>
            <a:r>
              <a:rPr lang="en-US" sz="2800" b="1" dirty="0"/>
              <a:t> and not as the Bill says “comprehensive care”, e.g. PHC</a:t>
            </a:r>
            <a:r>
              <a:rPr lang="en-ZA" sz="2800" b="1" dirty="0"/>
              <a:t> </a:t>
            </a:r>
          </a:p>
        </p:txBody>
      </p:sp>
    </p:spTree>
    <p:extLst>
      <p:ext uri="{BB962C8B-B14F-4D97-AF65-F5344CB8AC3E}">
        <p14:creationId xmlns:p14="http://schemas.microsoft.com/office/powerpoint/2010/main" xmlns="" val="210447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A70176-69FC-1B47-9531-C127EB5117B7}"/>
              </a:ext>
            </a:extLst>
          </p:cNvPr>
          <p:cNvSpPr>
            <a:spLocks noGrp="1"/>
          </p:cNvSpPr>
          <p:nvPr>
            <p:ph type="title"/>
          </p:nvPr>
        </p:nvSpPr>
        <p:spPr/>
        <p:txBody>
          <a:bodyPr/>
          <a:lstStyle/>
          <a:p>
            <a:r>
              <a:rPr lang="en-US" dirty="0"/>
              <a:t>What do I do?</a:t>
            </a:r>
          </a:p>
        </p:txBody>
      </p:sp>
      <p:graphicFrame>
        <p:nvGraphicFramePr>
          <p:cNvPr id="4" name="Content Placeholder 3">
            <a:extLst>
              <a:ext uri="{FF2B5EF4-FFF2-40B4-BE49-F238E27FC236}">
                <a16:creationId xmlns:a16="http://schemas.microsoft.com/office/drawing/2014/main" xmlns="" id="{1605298C-10D7-914C-93DC-330919747150}"/>
              </a:ext>
            </a:extLst>
          </p:cNvPr>
          <p:cNvGraphicFramePr>
            <a:graphicFrameLocks noGrp="1"/>
          </p:cNvGraphicFramePr>
          <p:nvPr>
            <p:ph idx="1"/>
            <p:extLst>
              <p:ext uri="{D42A27DB-BD31-4B8C-83A1-F6EECF244321}">
                <p14:modId xmlns:p14="http://schemas.microsoft.com/office/powerpoint/2010/main" xmlns="" val="10420359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160848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9F7B0-384E-7D4D-A2B1-852BB1A31A4B}"/>
              </a:ext>
            </a:extLst>
          </p:cNvPr>
          <p:cNvSpPr>
            <a:spLocks noGrp="1"/>
          </p:cNvSpPr>
          <p:nvPr>
            <p:ph type="title"/>
          </p:nvPr>
        </p:nvSpPr>
        <p:spPr/>
        <p:txBody>
          <a:bodyPr/>
          <a:lstStyle/>
          <a:p>
            <a:r>
              <a:rPr lang="en-US" dirty="0"/>
              <a:t>Who do I treat?</a:t>
            </a:r>
          </a:p>
        </p:txBody>
      </p:sp>
      <p:pic>
        <p:nvPicPr>
          <p:cNvPr id="6" name="balloon inflation">
            <a:hlinkClick r:id="" action="ppaction://media"/>
            <a:extLst>
              <a:ext uri="{FF2B5EF4-FFF2-40B4-BE49-F238E27FC236}">
                <a16:creationId xmlns:a16="http://schemas.microsoft.com/office/drawing/2014/main" xmlns="" id="{64539A3D-7902-498F-89C2-1AEE918BE412}"/>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5388342" y="358037"/>
            <a:ext cx="5965458" cy="5877542"/>
          </a:xfrm>
        </p:spPr>
      </p:pic>
      <p:pic>
        <p:nvPicPr>
          <p:cNvPr id="3" name="Picture 2">
            <a:extLst>
              <a:ext uri="{FF2B5EF4-FFF2-40B4-BE49-F238E27FC236}">
                <a16:creationId xmlns:a16="http://schemas.microsoft.com/office/drawing/2014/main" xmlns="" id="{E43A0DE3-2C20-4E4D-BFB3-744A29DBC9F0}"/>
              </a:ext>
            </a:extLst>
          </p:cNvPr>
          <p:cNvPicPr>
            <a:picLocks noChangeAspect="1"/>
          </p:cNvPicPr>
          <p:nvPr/>
        </p:nvPicPr>
        <p:blipFill rotWithShape="1">
          <a:blip r:embed="rId5" cstate="print"/>
          <a:srcRect l="3891" t="-1049" r="-5571" b="34027"/>
          <a:stretch/>
        </p:blipFill>
        <p:spPr>
          <a:xfrm>
            <a:off x="787963" y="1647034"/>
            <a:ext cx="4600379" cy="3511168"/>
          </a:xfrm>
          <a:prstGeom prst="rect">
            <a:avLst/>
          </a:prstGeom>
        </p:spPr>
      </p:pic>
    </p:spTree>
    <p:extLst>
      <p:ext uri="{BB962C8B-B14F-4D97-AF65-F5344CB8AC3E}">
        <p14:creationId xmlns:p14="http://schemas.microsoft.com/office/powerpoint/2010/main" xmlns="" val="87395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9F7B0-384E-7D4D-A2B1-852BB1A31A4B}"/>
              </a:ext>
            </a:extLst>
          </p:cNvPr>
          <p:cNvSpPr>
            <a:spLocks noGrp="1"/>
          </p:cNvSpPr>
          <p:nvPr>
            <p:ph type="title"/>
          </p:nvPr>
        </p:nvSpPr>
        <p:spPr/>
        <p:txBody>
          <a:bodyPr/>
          <a:lstStyle/>
          <a:p>
            <a:r>
              <a:rPr lang="en-US" dirty="0"/>
              <a:t>Who do I treat?</a:t>
            </a:r>
          </a:p>
        </p:txBody>
      </p:sp>
      <p:pic>
        <p:nvPicPr>
          <p:cNvPr id="5" name="TTVI deployment">
            <a:hlinkClick r:id="" action="ppaction://media"/>
            <a:extLst>
              <a:ext uri="{FF2B5EF4-FFF2-40B4-BE49-F238E27FC236}">
                <a16:creationId xmlns:a16="http://schemas.microsoft.com/office/drawing/2014/main" xmlns="" id="{C127D117-56DF-498A-8011-9ACA7728E9F1}"/>
              </a:ext>
            </a:extLst>
          </p:cNvPr>
          <p:cNvPicPr>
            <a:picLocks noGrp="1" noChangeAspect="1"/>
          </p:cNvPicPr>
          <p:nvPr>
            <p:ph idx="1"/>
            <a:videoFile r:link="rId1"/>
            <p:extLst>
              <p:ext uri="{DAA4B4D4-6D71-4841-9C94-3DE7FCFB9230}">
                <p14:media xmlns:p14="http://schemas.microsoft.com/office/powerpoint/2010/main" xmlns="" r:embed="rId3"/>
              </p:ext>
            </p:extLst>
          </p:nvPr>
        </p:nvPicPr>
        <p:blipFill rotWithShape="1">
          <a:blip r:embed="rId4" cstate="print">
            <a:lum bright="20000" contrast="40000"/>
          </a:blip>
          <a:srcRect l="7990" t="7428" r="3400" b="8866"/>
          <a:stretch/>
        </p:blipFill>
        <p:spPr>
          <a:xfrm>
            <a:off x="4968240" y="365125"/>
            <a:ext cx="6292431" cy="5944235"/>
          </a:xfrm>
        </p:spPr>
      </p:pic>
      <p:pic>
        <p:nvPicPr>
          <p:cNvPr id="1026" name="Picture 2" descr="Mechanical and Bioprosthetic Heart Valve Replacement Options">
            <a:extLst>
              <a:ext uri="{FF2B5EF4-FFF2-40B4-BE49-F238E27FC236}">
                <a16:creationId xmlns:a16="http://schemas.microsoft.com/office/drawing/2014/main" xmlns="" id="{6E914AE6-927B-42B5-8EFF-6ED855EC9A2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688395" y="3146167"/>
            <a:ext cx="3779788" cy="2484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617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EE14B71-E613-4E16-B156-32CF6C62C47D}"/>
              </a:ext>
            </a:extLst>
          </p:cNvPr>
          <p:cNvSpPr>
            <a:spLocks noGrp="1"/>
          </p:cNvSpPr>
          <p:nvPr>
            <p:ph type="title"/>
          </p:nvPr>
        </p:nvSpPr>
        <p:spPr/>
        <p:txBody>
          <a:bodyPr/>
          <a:lstStyle/>
          <a:p>
            <a:endParaRPr lang="en-ZA"/>
          </a:p>
        </p:txBody>
      </p:sp>
      <p:pic>
        <p:nvPicPr>
          <p:cNvPr id="8" name="Anonymize.Ser16">
            <a:hlinkClick r:id="" action="ppaction://media"/>
            <a:extLst>
              <a:ext uri="{FF2B5EF4-FFF2-40B4-BE49-F238E27FC236}">
                <a16:creationId xmlns:a16="http://schemas.microsoft.com/office/drawing/2014/main" xmlns="" id="{338C3685-0CCB-439F-91DC-CC6EDB398893}"/>
              </a:ext>
            </a:extLst>
          </p:cNvPr>
          <p:cNvPicPr>
            <a:picLocks noGrp="1" noChangeAspect="1"/>
          </p:cNvPicPr>
          <p:nvPr>
            <p:ph sz="half" idx="2"/>
            <a:videoFile r:link="rId1"/>
            <p:extLst>
              <p:ext uri="{DAA4B4D4-6D71-4841-9C94-3DE7FCFB9230}">
                <p14:media xmlns:p14="http://schemas.microsoft.com/office/powerpoint/2010/main" xmlns="" r:embed="rId5"/>
              </p:ext>
            </p:extLst>
          </p:nvPr>
        </p:nvPicPr>
        <p:blipFill rotWithShape="1">
          <a:blip r:embed="rId6" cstate="print"/>
          <a:srcRect l="27377" t="4775" r="26692" b="6574"/>
          <a:stretch/>
        </p:blipFill>
        <p:spPr>
          <a:xfrm>
            <a:off x="6096000" y="365125"/>
            <a:ext cx="3824614" cy="3844744"/>
          </a:xfrm>
        </p:spPr>
      </p:pic>
      <p:pic>
        <p:nvPicPr>
          <p:cNvPr id="9" name="Anonymize.Ser39">
            <a:hlinkClick r:id="" action="ppaction://media"/>
            <a:extLst>
              <a:ext uri="{FF2B5EF4-FFF2-40B4-BE49-F238E27FC236}">
                <a16:creationId xmlns:a16="http://schemas.microsoft.com/office/drawing/2014/main" xmlns="" id="{A961889A-84D5-42D1-B6AA-22F8836125AE}"/>
              </a:ext>
            </a:extLst>
          </p:cNvPr>
          <p:cNvPicPr>
            <a:picLocks noChangeAspect="1"/>
          </p:cNvPicPr>
          <p:nvPr>
            <a:videoFile r:link="rId2"/>
            <p:extLst>
              <p:ext uri="{DAA4B4D4-6D71-4841-9C94-3DE7FCFB9230}">
                <p14:media xmlns:p14="http://schemas.microsoft.com/office/powerpoint/2010/main" xmlns="" r:embed="rId7"/>
              </p:ext>
            </p:extLst>
          </p:nvPr>
        </p:nvPicPr>
        <p:blipFill rotWithShape="1">
          <a:blip r:embed="rId8" cstate="print"/>
          <a:srcRect l="27297" t="6627" r="25956" b="10108"/>
          <a:stretch/>
        </p:blipFill>
        <p:spPr>
          <a:xfrm>
            <a:off x="8176025" y="3133541"/>
            <a:ext cx="3824614" cy="3547225"/>
          </a:xfrm>
          <a:prstGeom prst="rect">
            <a:avLst/>
          </a:prstGeom>
        </p:spPr>
      </p:pic>
      <p:sp>
        <p:nvSpPr>
          <p:cNvPr id="12" name="Content Placeholder 11">
            <a:extLst>
              <a:ext uri="{FF2B5EF4-FFF2-40B4-BE49-F238E27FC236}">
                <a16:creationId xmlns:a16="http://schemas.microsoft.com/office/drawing/2014/main" xmlns="" id="{4642B833-8553-4CE0-A0C0-FC52D6D09FE9}"/>
              </a:ext>
            </a:extLst>
          </p:cNvPr>
          <p:cNvSpPr>
            <a:spLocks noGrp="1"/>
          </p:cNvSpPr>
          <p:nvPr>
            <p:ph sz="half" idx="1"/>
          </p:nvPr>
        </p:nvSpPr>
        <p:spPr>
          <a:xfrm>
            <a:off x="838200" y="2332219"/>
            <a:ext cx="5257800" cy="3844744"/>
          </a:xfrm>
        </p:spPr>
        <p:txBody>
          <a:bodyPr/>
          <a:lstStyle/>
          <a:p>
            <a:endParaRPr lang="en-ZA" dirty="0"/>
          </a:p>
        </p:txBody>
      </p:sp>
      <p:pic>
        <p:nvPicPr>
          <p:cNvPr id="13" name="Image04_zw8KSa.mp4">
            <a:hlinkClick r:id="" action="ppaction://media"/>
            <a:extLst>
              <a:ext uri="{FF2B5EF4-FFF2-40B4-BE49-F238E27FC236}">
                <a16:creationId xmlns:a16="http://schemas.microsoft.com/office/drawing/2014/main" xmlns="" id="{866F54D1-0FA3-4418-8DBF-EC4B7119F3F6}"/>
              </a:ext>
            </a:extLst>
          </p:cNvPr>
          <p:cNvPicPr>
            <a:picLocks noChangeAspect="1"/>
          </p:cNvPicPr>
          <p:nvPr>
            <a:videoFile r:link="rId3"/>
            <p:extLst>
              <p:ext uri="{DAA4B4D4-6D71-4841-9C94-3DE7FCFB9230}">
                <p14:media xmlns:p14="http://schemas.microsoft.com/office/powerpoint/2010/main" xmlns="" r:embed="rId9"/>
              </p:ext>
            </p:extLst>
          </p:nvPr>
        </p:nvPicPr>
        <p:blipFill rotWithShape="1">
          <a:blip r:embed="rId10" cstate="print"/>
          <a:srcRect l="17421" r="14366"/>
          <a:stretch/>
        </p:blipFill>
        <p:spPr>
          <a:xfrm>
            <a:off x="838200" y="904190"/>
            <a:ext cx="4902200" cy="5008012"/>
          </a:xfrm>
          <a:prstGeom prst="rect">
            <a:avLst/>
          </a:prstGeom>
        </p:spPr>
      </p:pic>
    </p:spTree>
    <p:extLst>
      <p:ext uri="{BB962C8B-B14F-4D97-AF65-F5344CB8AC3E}">
        <p14:creationId xmlns:p14="http://schemas.microsoft.com/office/powerpoint/2010/main" xmlns="" val="245001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65"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3"/>
                                        </p:tgtEl>
                                      </p:cBhvr>
                                    </p:cmd>
                                  </p:childTnLst>
                                </p:cTn>
                              </p:par>
                            </p:childTnLst>
                          </p:cTn>
                        </p:par>
                      </p:childTnLst>
                    </p:cTn>
                  </p:par>
                </p:childTnLst>
              </p:cTn>
              <p:nextCondLst>
                <p:cond evt="onClick" delay="0">
                  <p:tgtEl>
                    <p:spTgt spid="13"/>
                  </p:tgtEl>
                </p:cond>
              </p:nextCondLst>
            </p:seq>
            <p:video>
              <p:cMediaNode vol="80000">
                <p:cTn id="20" repeatCount="indefinite" fill="remove" display="0">
                  <p:stCondLst>
                    <p:cond delay="indefinite"/>
                  </p:stCondLst>
                </p:cTn>
                <p:tgtEl>
                  <p:spTgt spid="13"/>
                </p:tgtEl>
              </p:cMediaNode>
            </p:video>
            <p:video>
              <p:cMediaNode vol="80000">
                <p:cTn id="21" repeatCount="indefinite"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repeatCount="indefinite"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770359-FAD9-4934-8CF2-C734929A2979}"/>
              </a:ext>
            </a:extLst>
          </p:cNvPr>
          <p:cNvSpPr>
            <a:spLocks noGrp="1"/>
          </p:cNvSpPr>
          <p:nvPr>
            <p:ph type="title"/>
          </p:nvPr>
        </p:nvSpPr>
        <p:spPr/>
        <p:txBody>
          <a:bodyPr/>
          <a:lstStyle/>
          <a:p>
            <a:endParaRPr lang="en-ZA"/>
          </a:p>
        </p:txBody>
      </p:sp>
      <p:pic>
        <p:nvPicPr>
          <p:cNvPr id="11" name="post_1eYg5z.mp4">
            <a:hlinkClick r:id="" action="ppaction://media"/>
            <a:extLst>
              <a:ext uri="{FF2B5EF4-FFF2-40B4-BE49-F238E27FC236}">
                <a16:creationId xmlns:a16="http://schemas.microsoft.com/office/drawing/2014/main" xmlns="" id="{043D361E-D184-437D-8D54-3602F605C9D5}"/>
              </a:ext>
            </a:extLst>
          </p:cNvPr>
          <p:cNvPicPr>
            <a:picLocks noGrp="1" noChangeAspect="1"/>
          </p:cNvPicPr>
          <p:nvPr>
            <p:ph sz="half" idx="1"/>
            <a:videoFile r:link="rId1"/>
            <p:extLst>
              <p:ext uri="{DAA4B4D4-6D71-4841-9C94-3DE7FCFB9230}">
                <p14:media xmlns:p14="http://schemas.microsoft.com/office/powerpoint/2010/main" xmlns="" r:embed="rId4"/>
              </p:ext>
            </p:extLst>
          </p:nvPr>
        </p:nvPicPr>
        <p:blipFill rotWithShape="1">
          <a:blip r:embed="rId5" cstate="print"/>
          <a:srcRect l="20475" r="15385"/>
          <a:stretch/>
        </p:blipFill>
        <p:spPr>
          <a:xfrm>
            <a:off x="6828692" y="1505370"/>
            <a:ext cx="4056186" cy="4406832"/>
          </a:xfrm>
          <a:prstGeom prst="rect">
            <a:avLst/>
          </a:prstGeom>
        </p:spPr>
      </p:pic>
      <p:pic>
        <p:nvPicPr>
          <p:cNvPr id="12" name="Image04_zw8KSa.mp4">
            <a:hlinkClick r:id="" action="ppaction://media"/>
            <a:extLst>
              <a:ext uri="{FF2B5EF4-FFF2-40B4-BE49-F238E27FC236}">
                <a16:creationId xmlns:a16="http://schemas.microsoft.com/office/drawing/2014/main" xmlns="" id="{CE8A5CC7-5CFE-4716-90DF-5FB74673701B}"/>
              </a:ext>
            </a:extLst>
          </p:cNvPr>
          <p:cNvPicPr>
            <a:picLocks noGrp="1" noChangeAspect="1"/>
          </p:cNvPicPr>
          <p:nvPr>
            <p:ph sz="half" idx="2"/>
            <a:videoFile r:link="rId2"/>
            <p:extLst>
              <p:ext uri="{DAA4B4D4-6D71-4841-9C94-3DE7FCFB9230}">
                <p14:media xmlns:p14="http://schemas.microsoft.com/office/powerpoint/2010/main" xmlns="" r:embed="rId6"/>
              </p:ext>
            </p:extLst>
          </p:nvPr>
        </p:nvPicPr>
        <p:blipFill rotWithShape="1">
          <a:blip r:embed="rId7" cstate="print"/>
          <a:srcRect l="17421" r="14366"/>
          <a:stretch/>
        </p:blipFill>
        <p:spPr>
          <a:xfrm>
            <a:off x="1740876" y="1463074"/>
            <a:ext cx="4355124" cy="4449128"/>
          </a:xfrm>
        </p:spPr>
      </p:pic>
    </p:spTree>
    <p:extLst>
      <p:ext uri="{BB962C8B-B14F-4D97-AF65-F5344CB8AC3E}">
        <p14:creationId xmlns:p14="http://schemas.microsoft.com/office/powerpoint/2010/main" xmlns="" val="38576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 fill="hold"/>
                                        <p:tgtEl>
                                          <p:spTgt spid="11"/>
                                        </p:tgtEl>
                                      </p:cBhvr>
                                    </p:cmd>
                                  </p:childTnLst>
                                </p:cTn>
                              </p:par>
                            </p:childTnLst>
                          </p:cTn>
                        </p:par>
                        <p:par>
                          <p:cTn id="7" fill="hold">
                            <p:stCondLst>
                              <p:cond delay="1115"/>
                            </p:stCondLst>
                            <p:childTnLst>
                              <p:par>
                                <p:cTn id="8" presetID="1" presetClass="mediacall" presetSubtype="0" fill="hold" nodeType="afterEffect">
                                  <p:stCondLst>
                                    <p:cond delay="0"/>
                                  </p:stCondLst>
                                  <p:childTnLst>
                                    <p:cmd type="call" cmd="playFrom(0.0)">
                                      <p:cBhvr>
                                        <p:cTn id="9" dur="59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repeatCount="indefinite" fill="remove" display="0">
                  <p:stCondLst>
                    <p:cond delay="indefinite"/>
                  </p:stCondLst>
                </p:cTn>
                <p:tgtEl>
                  <p:spTgt spid="11"/>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repeatCount="indefinite" fill="remove"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C339B8-7147-3244-B0FD-FC27EED08151}"/>
              </a:ext>
            </a:extLst>
          </p:cNvPr>
          <p:cNvSpPr>
            <a:spLocks noGrp="1"/>
          </p:cNvSpPr>
          <p:nvPr>
            <p:ph type="title"/>
          </p:nvPr>
        </p:nvSpPr>
        <p:spPr/>
        <p:txBody>
          <a:bodyPr/>
          <a:lstStyle/>
          <a:p>
            <a:r>
              <a:rPr lang="en-US" dirty="0"/>
              <a:t>Is our health care system healthy?</a:t>
            </a:r>
          </a:p>
        </p:txBody>
      </p:sp>
      <p:graphicFrame>
        <p:nvGraphicFramePr>
          <p:cNvPr id="8" name="Content Placeholder 7">
            <a:extLst>
              <a:ext uri="{FF2B5EF4-FFF2-40B4-BE49-F238E27FC236}">
                <a16:creationId xmlns:a16="http://schemas.microsoft.com/office/drawing/2014/main" xmlns="" id="{9E866B2D-00E2-F946-84DB-6061283570C8}"/>
              </a:ext>
            </a:extLst>
          </p:cNvPr>
          <p:cNvGraphicFramePr>
            <a:graphicFrameLocks noGrp="1"/>
          </p:cNvGraphicFramePr>
          <p:nvPr>
            <p:ph idx="1"/>
            <p:extLst>
              <p:ext uri="{D42A27DB-BD31-4B8C-83A1-F6EECF244321}">
                <p14:modId xmlns:p14="http://schemas.microsoft.com/office/powerpoint/2010/main" xmlns="" val="1896045631"/>
              </p:ext>
            </p:extLst>
          </p:nvPr>
        </p:nvGraphicFramePr>
        <p:xfrm>
          <a:off x="2850077" y="1837500"/>
          <a:ext cx="6335963" cy="4521259"/>
        </p:xfrm>
        <a:graphic>
          <a:graphicData uri="http://schemas.openxmlformats.org/drawingml/2006/chart">
            <c:chart xmlns:c="http://schemas.openxmlformats.org/drawingml/2006/chart" xmlns:r="http://schemas.openxmlformats.org/officeDocument/2006/relationships" r:id="rId2"/>
          </a:graphicData>
        </a:graphic>
      </p:graphicFrame>
      <p:pic>
        <p:nvPicPr>
          <p:cNvPr id="1028" name="Picture 4" descr="Download Free png Cartoon Carrot Clipart Png - DLPNG.com">
            <a:extLst>
              <a:ext uri="{FF2B5EF4-FFF2-40B4-BE49-F238E27FC236}">
                <a16:creationId xmlns:a16="http://schemas.microsoft.com/office/drawing/2014/main" xmlns="" id="{F99A7EC2-C469-1D42-9645-20EE9377A94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9606371">
            <a:off x="10294811" y="4130566"/>
            <a:ext cx="949743" cy="6785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Download Free png Cartoon Carrot Clipart Png - DLPNG.com">
            <a:extLst>
              <a:ext uri="{FF2B5EF4-FFF2-40B4-BE49-F238E27FC236}">
                <a16:creationId xmlns:a16="http://schemas.microsoft.com/office/drawing/2014/main" xmlns="" id="{F4D61C33-2C47-6248-9A37-F3B836D82F4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839" t="-5254" r="6961" b="7675"/>
          <a:stretch/>
        </p:blipFill>
        <p:spPr bwMode="auto">
          <a:xfrm rot="20207059">
            <a:off x="406813" y="2064755"/>
            <a:ext cx="3772390" cy="2714491"/>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173,956 BEST Stick Cartoon IMAGES, STOCK PHOTOS &amp;amp; VECTORS | Adobe Stock">
            <a:extLst>
              <a:ext uri="{FF2B5EF4-FFF2-40B4-BE49-F238E27FC236}">
                <a16:creationId xmlns:a16="http://schemas.microsoft.com/office/drawing/2014/main" xmlns="" id="{9B930402-1FFC-C54E-8080-5F55D75DCBF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9484768" y="4526651"/>
            <a:ext cx="562477" cy="127656"/>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173,956 BEST Stick Cartoon IMAGES, STOCK PHOTOS &amp;amp; VECTORS | Adobe Stock">
            <a:extLst>
              <a:ext uri="{FF2B5EF4-FFF2-40B4-BE49-F238E27FC236}">
                <a16:creationId xmlns:a16="http://schemas.microsoft.com/office/drawing/2014/main" xmlns="" id="{753B96AA-B93C-604F-86D4-ABCCF83882A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16200000">
            <a:off x="28229" y="4055145"/>
            <a:ext cx="1619941" cy="367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21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B7D131-0C37-7145-BBB0-059A72A38AF6}"/>
              </a:ext>
            </a:extLst>
          </p:cNvPr>
          <p:cNvSpPr>
            <a:spLocks noGrp="1"/>
          </p:cNvSpPr>
          <p:nvPr>
            <p:ph type="title"/>
          </p:nvPr>
        </p:nvSpPr>
        <p:spPr/>
        <p:txBody>
          <a:bodyPr/>
          <a:lstStyle/>
          <a:p>
            <a:r>
              <a:rPr lang="en-US" dirty="0"/>
              <a:t>The Health Market Inquiry</a:t>
            </a:r>
          </a:p>
        </p:txBody>
      </p:sp>
      <p:sp>
        <p:nvSpPr>
          <p:cNvPr id="3" name="Content Placeholder 2">
            <a:extLst>
              <a:ext uri="{FF2B5EF4-FFF2-40B4-BE49-F238E27FC236}">
                <a16:creationId xmlns:a16="http://schemas.microsoft.com/office/drawing/2014/main" xmlns="" id="{1925EFC7-B8F9-BE42-A808-3BFBFBF94ACB}"/>
              </a:ext>
            </a:extLst>
          </p:cNvPr>
          <p:cNvSpPr>
            <a:spLocks noGrp="1"/>
          </p:cNvSpPr>
          <p:nvPr>
            <p:ph idx="1"/>
          </p:nvPr>
        </p:nvSpPr>
        <p:spPr/>
        <p:txBody>
          <a:bodyPr/>
          <a:lstStyle/>
          <a:p>
            <a:r>
              <a:rPr lang="en-US" dirty="0"/>
              <a:t>The HMI investigated what is “wrong” in private healthcare, and proposed reforms that would ready it for the NHI</a:t>
            </a:r>
          </a:p>
          <a:p>
            <a:endParaRPr lang="en-US" dirty="0"/>
          </a:p>
          <a:p>
            <a:r>
              <a:rPr lang="en-US" dirty="0"/>
              <a:t>Two of these are import for the NHI:</a:t>
            </a:r>
          </a:p>
          <a:p>
            <a:pPr marL="914400" lvl="1" indent="-457200">
              <a:buFont typeface="+mj-lt"/>
              <a:buAutoNum type="arabicPeriod"/>
            </a:pPr>
            <a:r>
              <a:rPr lang="en-US" dirty="0"/>
              <a:t>Health </a:t>
            </a:r>
            <a:r>
              <a:rPr lang="en-US" dirty="0">
                <a:solidFill>
                  <a:srgbClr val="7030A0"/>
                </a:solidFill>
              </a:rPr>
              <a:t>T</a:t>
            </a:r>
            <a:r>
              <a:rPr lang="en-US" dirty="0"/>
              <a:t>echnology Assessment [</a:t>
            </a:r>
            <a:r>
              <a:rPr lang="en-US" b="1" dirty="0"/>
              <a:t>HTA</a:t>
            </a:r>
            <a:r>
              <a:rPr lang="en-US" dirty="0"/>
              <a:t>] and the setting of treatment protocols, including coding (as independent body) [value for money]</a:t>
            </a:r>
          </a:p>
          <a:p>
            <a:pPr marL="914400" lvl="1" indent="-457200">
              <a:buFont typeface="+mj-lt"/>
              <a:buAutoNum type="arabicPeriod"/>
            </a:pPr>
            <a:r>
              <a:rPr lang="en-US" dirty="0"/>
              <a:t>A health </a:t>
            </a:r>
            <a:r>
              <a:rPr lang="en-US" b="1" dirty="0"/>
              <a:t>outcomes</a:t>
            </a:r>
            <a:r>
              <a:rPr lang="en-US" dirty="0"/>
              <a:t> organization(as independent body) </a:t>
            </a:r>
          </a:p>
          <a:p>
            <a:pPr lvl="2"/>
            <a:r>
              <a:rPr lang="en-US" dirty="0"/>
              <a:t>Are treatments leading to patients getting better?</a:t>
            </a:r>
          </a:p>
          <a:p>
            <a:pPr lvl="2"/>
            <a:r>
              <a:rPr lang="en-US" dirty="0"/>
              <a:t>[cheap care could be expensive care]</a:t>
            </a:r>
          </a:p>
          <a:p>
            <a:endParaRPr lang="en-US" dirty="0"/>
          </a:p>
        </p:txBody>
      </p:sp>
      <p:pic>
        <p:nvPicPr>
          <p:cNvPr id="5" name="Picture 4">
            <a:extLst>
              <a:ext uri="{FF2B5EF4-FFF2-40B4-BE49-F238E27FC236}">
                <a16:creationId xmlns:a16="http://schemas.microsoft.com/office/drawing/2014/main" xmlns="" id="{21D6D73A-9E9F-3144-BCD3-69D836C2DBA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90427" y="5453591"/>
            <a:ext cx="3211146" cy="1231569"/>
          </a:xfrm>
          <a:prstGeom prst="rect">
            <a:avLst/>
          </a:prstGeom>
        </p:spPr>
      </p:pic>
    </p:spTree>
    <p:extLst>
      <p:ext uri="{BB962C8B-B14F-4D97-AF65-F5344CB8AC3E}">
        <p14:creationId xmlns:p14="http://schemas.microsoft.com/office/powerpoint/2010/main" xmlns="" val="141468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4496</TotalTime>
  <Words>950</Words>
  <Application>Microsoft Office PowerPoint</Application>
  <PresentationFormat>Custom</PresentationFormat>
  <Paragraphs>123</Paragraphs>
  <Slides>22</Slides>
  <Notes>7</Notes>
  <HiddenSlides>0</HiddenSlides>
  <MMClips>7</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SASCI NHI 15 June 2021  Dr Hellmuth Weich President    sasci@sasci.co.za  www.sasci.co.za   </vt:lpstr>
      <vt:lpstr>Who am I?</vt:lpstr>
      <vt:lpstr>What do I do?</vt:lpstr>
      <vt:lpstr>Who do I treat?</vt:lpstr>
      <vt:lpstr>Who do I treat?</vt:lpstr>
      <vt:lpstr>Slide 6</vt:lpstr>
      <vt:lpstr>Slide 7</vt:lpstr>
      <vt:lpstr>Is our health care system healthy?</vt:lpstr>
      <vt:lpstr>The Health Market Inquiry</vt:lpstr>
      <vt:lpstr>Slide 10</vt:lpstr>
      <vt:lpstr>What motivates people to do better?</vt:lpstr>
      <vt:lpstr>1. Money </vt:lpstr>
      <vt:lpstr>2. Teach</vt:lpstr>
      <vt:lpstr>3. Academic excellence</vt:lpstr>
      <vt:lpstr>4. Functional environment</vt:lpstr>
      <vt:lpstr>5. Provide service/ care</vt:lpstr>
      <vt:lpstr>5. Provide service/ care : Evidence-Based Medicine </vt:lpstr>
      <vt:lpstr>5. Provide care: who decides? </vt:lpstr>
      <vt:lpstr>6. Job security</vt:lpstr>
      <vt:lpstr>7. Future security?</vt:lpstr>
      <vt:lpstr>7. Future security: do we have the money?</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SASCI – ISCAP – STEMI SA - PPC Annual General Meeting  30 Nov 2020  18.00 – 19.30 Zoom</dc:title>
  <dc:creator>George Nel</dc:creator>
  <cp:lastModifiedBy>USER</cp:lastModifiedBy>
  <cp:revision>92</cp:revision>
  <dcterms:created xsi:type="dcterms:W3CDTF">2020-11-24T14:16:24Z</dcterms:created>
  <dcterms:modified xsi:type="dcterms:W3CDTF">2021-06-17T09:06:22Z</dcterms:modified>
</cp:coreProperties>
</file>