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charts/colors6.xml" ContentType="application/vnd.ms-office.chartcolor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olors4.xml" ContentType="application/vnd.ms-office.chartcolorstyl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charts/chart7.xml" ContentType="application/vnd.openxmlformats-officedocument.drawingml.chart+xml"/>
  <Override PartName="/ppt/notesSlides/notesSlide9.xml" ContentType="application/vnd.openxmlformats-officedocument.presentationml.notesSlide+xml"/>
  <Override PartName="/ppt/charts/style7.xml" ContentType="application/vnd.ms-office.chartstyle+xml"/>
  <Override PartName="/ppt/diagrams/layout1.xml" ContentType="application/vnd.openxmlformats-officedocument.drawingml.diagramLayout+xml"/>
  <Override PartName="/ppt/charts/chart3.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style5.xml" ContentType="application/vnd.ms-office.chart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rawings/drawing1.xml" ContentType="application/vnd.openxmlformats-officedocument.drawingml.chartshapes+xml"/>
  <Override PartName="/ppt/charts/colors7.xml" ContentType="application/vnd.ms-office.chartcolor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charts/colors5.xml" ContentType="application/vnd.ms-office.chartcolor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olors1.xml" ContentType="application/vnd.ms-office.chartcolorstyle+xml"/>
  <Override PartName="/ppt/slideLayouts/slideLayout10.xml" ContentType="application/vnd.openxmlformats-officedocument.presentationml.slideLayout+xml"/>
  <Override PartName="/ppt/charts/chart6.xml" ContentType="application/vnd.openxmlformats-officedocument.drawingml.char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charts/style6.xml" ContentType="application/vnd.ms-office.chartstyle+xml"/>
  <Override PartName="/ppt/slides/slide8.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charts/style4.xml" ContentType="application/vnd.ms-office.chartstyle+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32" r:id="rId2"/>
    <p:sldId id="294" r:id="rId3"/>
    <p:sldId id="293" r:id="rId4"/>
    <p:sldId id="334" r:id="rId5"/>
    <p:sldId id="277" r:id="rId6"/>
    <p:sldId id="257" r:id="rId7"/>
    <p:sldId id="261" r:id="rId8"/>
    <p:sldId id="311" r:id="rId9"/>
    <p:sldId id="312" r:id="rId10"/>
    <p:sldId id="265" r:id="rId11"/>
    <p:sldId id="318" r:id="rId12"/>
    <p:sldId id="298" r:id="rId13"/>
    <p:sldId id="333" r:id="rId14"/>
    <p:sldId id="329" r:id="rId15"/>
    <p:sldId id="330" r:id="rId16"/>
    <p:sldId id="328" r:id="rId17"/>
    <p:sldId id="295" r:id="rId18"/>
    <p:sldId id="275" r:id="rId19"/>
    <p:sldId id="280" r:id="rId20"/>
    <p:sldId id="278" r:id="rId21"/>
    <p:sldId id="260" r:id="rId22"/>
    <p:sldId id="262" r:id="rId23"/>
    <p:sldId id="272" r:id="rId24"/>
    <p:sldId id="264" r:id="rId25"/>
    <p:sldId id="273" r:id="rId26"/>
    <p:sldId id="266" r:id="rId27"/>
    <p:sldId id="267" r:id="rId28"/>
    <p:sldId id="268" r:id="rId29"/>
    <p:sldId id="270" r:id="rId30"/>
    <p:sldId id="281" r:id="rId31"/>
    <p:sldId id="291" r:id="rId32"/>
    <p:sldId id="284" r:id="rId33"/>
    <p:sldId id="285" r:id="rId34"/>
    <p:sldId id="292" r:id="rId35"/>
    <p:sldId id="282" r:id="rId36"/>
    <p:sldId id="283" r:id="rId37"/>
    <p:sldId id="287" r:id="rId38"/>
    <p:sldId id="296" r:id="rId39"/>
    <p:sldId id="297" r:id="rId40"/>
    <p:sldId id="326" r:id="rId41"/>
    <p:sldId id="33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Hendrik Swiegers" initials="JS" lastIdx="4" clrIdx="0">
    <p:extLst>
      <p:ext uri="{19B8F6BF-5375-455C-9EA6-DF929625EA0E}">
        <p15:presenceInfo xmlns:p15="http://schemas.microsoft.com/office/powerpoint/2012/main" xmlns="" userId="S::Jan-Hendrik.Swiegers@westerncape.gov.za::7224427c-f6c1-47d3-8942-551e277655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9" autoAdjust="0"/>
    <p:restoredTop sz="94249" autoAdjust="0"/>
  </p:normalViewPr>
  <p:slideViewPr>
    <p:cSldViewPr snapToGrid="0">
      <p:cViewPr varScale="1">
        <p:scale>
          <a:sx n="69" d="100"/>
          <a:sy n="69" d="100"/>
        </p:scale>
        <p:origin x="-696"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deistm\Documents\MOP%20B-Tech\2019\4.%20Assignment%204%20Data%20received\Data%20received%20Group%201\COMBINED%20DATA%20SHEETS.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deistm\Documents\MOP%20B-Tech\2019\4.%20Assignment%204%20Data%20received\Data%20received%20Group%201\COMBINED%20DATA%20SHEETS.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deistm\Documents\MOP%20B-Tech\2019\4.%20Assignment%204%20Data%20received\Data%20received%20Group%201\COMBINED%20DATA%20SHEETS.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deistm\Documents\MOP%20B-Tech\2019\4.%20Assignment%204%20Data%20received\Data%20received%20Group%201\COMBINED%20DATA%20SHEETS.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deistm\Documents\MOP%20B-Tech\2019\4.%20Assignment%204%20Data%20received\Data%20received%20Group%201\COMBINED%20DATA%20SHEETS.xlsx" TargetMode="External"/></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openxmlformats.org/officeDocument/2006/relationships/chartUserShapes" Target="../drawings/drawing1.xml"/><Relationship Id="rId1" Type="http://schemas.openxmlformats.org/officeDocument/2006/relationships/oleObject" Target="file:///C:\Users\deistm\Documents\MOP%20B-Tech\2019\4.%20Assignment%204%20Data%20received\Data%20received%20Group%201\COMBINED%20DATA%20SHEETS.xlsx" TargetMode="External"/><Relationship Id="rId4" Type="http://schemas.microsoft.com/office/2011/relationships/chartStyle" Target="style6.xm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file:///C:\Users\deistm\Documents\MOP%20B-Tech\2019\4.%20Assignment%204%20Data%20received\Data%20received%20Group%201\COMBINED%20DATA%20SHEE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ZA" dirty="0"/>
              <a:t>MOPs</a:t>
            </a:r>
          </a:p>
        </c:rich>
      </c:tx>
      <c:spPr>
        <a:noFill/>
        <a:ln>
          <a:noFill/>
        </a:ln>
        <a:effectLst/>
      </c:spPr>
    </c:title>
    <c:plotArea>
      <c:layout/>
      <c:barChart>
        <c:barDir val="col"/>
        <c:grouping val="clustered"/>
        <c:ser>
          <c:idx val="0"/>
          <c:order val="0"/>
          <c:tx>
            <c:strRef>
              <c:f>Sheet1!$A$20</c:f>
              <c:strCache>
                <c:ptCount val="1"/>
                <c:pt idx="0">
                  <c:v>MOP's</c:v>
                </c:pt>
              </c:strCache>
            </c:strRef>
          </c:tx>
          <c:spPr>
            <a:solidFill>
              <a:schemeClr val="accent2"/>
            </a:solidFill>
            <a:ln>
              <a:noFill/>
            </a:ln>
            <a:effectLst/>
          </c:spP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Sheet1!$B$19:$C$19</c:f>
              <c:strCache>
                <c:ptCount val="2"/>
                <c:pt idx="0">
                  <c:v>Private service</c:v>
                </c:pt>
                <c:pt idx="1">
                  <c:v>Public service</c:v>
                </c:pt>
              </c:strCache>
            </c:strRef>
          </c:cat>
          <c:val>
            <c:numRef>
              <c:f>Sheet1!$B$20:$C$20</c:f>
              <c:numCache>
                <c:formatCode>General</c:formatCode>
                <c:ptCount val="2"/>
                <c:pt idx="0">
                  <c:v>549</c:v>
                </c:pt>
                <c:pt idx="1">
                  <c:v>155</c:v>
                </c:pt>
              </c:numCache>
            </c:numRef>
          </c:val>
          <c:extLst xmlns:c16r2="http://schemas.microsoft.com/office/drawing/2015/06/chart">
            <c:ext xmlns:c16="http://schemas.microsoft.com/office/drawing/2014/chart" uri="{C3380CC4-5D6E-409C-BE32-E72D297353CC}">
              <c16:uniqueId val="{00000000-2417-476B-BBF4-11B4B1D335BA}"/>
            </c:ext>
          </c:extLst>
        </c:ser>
        <c:dLbls/>
        <c:gapWidth val="219"/>
        <c:overlap val="-27"/>
        <c:axId val="69492096"/>
        <c:axId val="62628992"/>
      </c:barChart>
      <c:catAx>
        <c:axId val="6949209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2628992"/>
        <c:crosses val="autoZero"/>
        <c:auto val="1"/>
        <c:lblAlgn val="ctr"/>
        <c:lblOffset val="100"/>
      </c:catAx>
      <c:valAx>
        <c:axId val="6262899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9492096"/>
        <c:crosses val="autoZero"/>
        <c:crossBetween val="between"/>
      </c:valAx>
      <c:spPr>
        <a:noFill/>
        <a:ln>
          <a:noFill/>
        </a:ln>
        <a:effectLst/>
      </c:spPr>
    </c:plotArea>
    <c:plotVisOnly val="1"/>
    <c:dispBlanksAs val="gap"/>
  </c:chart>
  <c:spPr>
    <a:noFill/>
    <a:ln>
      <a:noFill/>
    </a:ln>
    <a:effectLst/>
  </c:spPr>
  <c:txPr>
    <a:bodyPr/>
    <a:lstStyle/>
    <a:p>
      <a:pPr>
        <a:defRPr sz="12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ZA" dirty="0"/>
              <a:t>OFTs</a:t>
            </a:r>
          </a:p>
        </c:rich>
      </c:tx>
      <c:spPr>
        <a:noFill/>
        <a:ln>
          <a:noFill/>
        </a:ln>
        <a:effectLst/>
      </c:spPr>
    </c:title>
    <c:plotArea>
      <c:layout/>
      <c:barChart>
        <c:barDir val="col"/>
        <c:grouping val="clustered"/>
        <c:ser>
          <c:idx val="0"/>
          <c:order val="0"/>
          <c:tx>
            <c:strRef>
              <c:f>Sheet1!$A$22</c:f>
              <c:strCache>
                <c:ptCount val="1"/>
                <c:pt idx="0">
                  <c:v>OFT's</c:v>
                </c:pt>
              </c:strCache>
            </c:strRef>
          </c:tx>
          <c:spPr>
            <a:solidFill>
              <a:schemeClr val="accent6"/>
            </a:solidFill>
            <a:ln>
              <a:noFill/>
            </a:ln>
            <a:effectLst/>
          </c:spP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Sheet1!$B$21:$C$21</c:f>
              <c:strCache>
                <c:ptCount val="2"/>
                <c:pt idx="0">
                  <c:v>Private service</c:v>
                </c:pt>
                <c:pt idx="1">
                  <c:v>Public service</c:v>
                </c:pt>
              </c:strCache>
            </c:strRef>
          </c:cat>
          <c:val>
            <c:numRef>
              <c:f>Sheet1!$B$22:$C$22</c:f>
              <c:numCache>
                <c:formatCode>General</c:formatCode>
                <c:ptCount val="2"/>
                <c:pt idx="0">
                  <c:v>11</c:v>
                </c:pt>
                <c:pt idx="1">
                  <c:v>35</c:v>
                </c:pt>
              </c:numCache>
            </c:numRef>
          </c:val>
          <c:extLst xmlns:c16r2="http://schemas.microsoft.com/office/drawing/2015/06/chart">
            <c:ext xmlns:c16="http://schemas.microsoft.com/office/drawing/2014/chart" uri="{C3380CC4-5D6E-409C-BE32-E72D297353CC}">
              <c16:uniqueId val="{00000000-6757-4499-941B-FD7A1CA6B1E6}"/>
            </c:ext>
          </c:extLst>
        </c:ser>
        <c:dLbls/>
        <c:gapWidth val="219"/>
        <c:overlap val="-27"/>
        <c:axId val="69932160"/>
        <c:axId val="69933696"/>
      </c:barChart>
      <c:catAx>
        <c:axId val="6993216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9933696"/>
        <c:crosses val="autoZero"/>
        <c:auto val="1"/>
        <c:lblAlgn val="ctr"/>
        <c:lblOffset val="100"/>
      </c:catAx>
      <c:valAx>
        <c:axId val="6993369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9932160"/>
        <c:crosses val="autoZero"/>
        <c:crossBetween val="between"/>
      </c:valAx>
      <c:spPr>
        <a:noFill/>
        <a:ln>
          <a:noFill/>
        </a:ln>
        <a:effectLst/>
      </c:spPr>
    </c:plotArea>
    <c:plotVisOnly val="1"/>
    <c:dispBlanksAs val="gap"/>
  </c:chart>
  <c:spPr>
    <a:noFill/>
    <a:ln>
      <a:noFill/>
    </a:ln>
    <a:effectLst/>
  </c:spPr>
  <c:txPr>
    <a:bodyPr/>
    <a:lstStyle/>
    <a:p>
      <a:pPr>
        <a:defRPr sz="12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a:t>OSAs</a:t>
            </a:r>
          </a:p>
        </c:rich>
      </c:tx>
      <c:spPr>
        <a:noFill/>
        <a:ln>
          <a:noFill/>
        </a:ln>
        <a:effectLst/>
      </c:spPr>
    </c:title>
    <c:plotArea>
      <c:layout/>
      <c:barChart>
        <c:barDir val="col"/>
        <c:grouping val="clustered"/>
        <c:ser>
          <c:idx val="0"/>
          <c:order val="0"/>
          <c:tx>
            <c:strRef>
              <c:f>Sheet1!$A$24</c:f>
              <c:strCache>
                <c:ptCount val="1"/>
                <c:pt idx="0">
                  <c:v>OSA's</c:v>
                </c:pt>
              </c:strCache>
            </c:strRef>
          </c:tx>
          <c:spPr>
            <a:solidFill>
              <a:schemeClr val="accent1"/>
            </a:solidFill>
            <a:ln>
              <a:noFill/>
            </a:ln>
            <a:effectLst/>
          </c:spP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Sheet1!$B$23:$C$23</c:f>
              <c:strCache>
                <c:ptCount val="2"/>
                <c:pt idx="0">
                  <c:v>Private service</c:v>
                </c:pt>
                <c:pt idx="1">
                  <c:v>Public service</c:v>
                </c:pt>
              </c:strCache>
            </c:strRef>
          </c:cat>
          <c:val>
            <c:numRef>
              <c:f>Sheet1!$B$24:$C$24</c:f>
              <c:numCache>
                <c:formatCode>General</c:formatCode>
                <c:ptCount val="2"/>
                <c:pt idx="0">
                  <c:v>3</c:v>
                </c:pt>
                <c:pt idx="1">
                  <c:v>71</c:v>
                </c:pt>
              </c:numCache>
            </c:numRef>
          </c:val>
          <c:extLst xmlns:c16r2="http://schemas.microsoft.com/office/drawing/2015/06/chart">
            <c:ext xmlns:c16="http://schemas.microsoft.com/office/drawing/2014/chart" uri="{C3380CC4-5D6E-409C-BE32-E72D297353CC}">
              <c16:uniqueId val="{00000000-766A-4A78-A8A0-67ECF874184D}"/>
            </c:ext>
          </c:extLst>
        </c:ser>
        <c:dLbls/>
        <c:gapWidth val="219"/>
        <c:overlap val="-27"/>
        <c:axId val="69962368"/>
        <c:axId val="69988736"/>
      </c:barChart>
      <c:catAx>
        <c:axId val="6996236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9988736"/>
        <c:crosses val="autoZero"/>
        <c:auto val="1"/>
        <c:lblAlgn val="ctr"/>
        <c:lblOffset val="100"/>
      </c:catAx>
      <c:valAx>
        <c:axId val="6998873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9962368"/>
        <c:crosses val="autoZero"/>
        <c:crossBetween val="between"/>
      </c:valAx>
      <c:spPr>
        <a:noFill/>
        <a:ln>
          <a:noFill/>
        </a:ln>
        <a:effectLst/>
      </c:spPr>
    </c:plotArea>
    <c:plotVisOnly val="1"/>
    <c:dispBlanksAs val="gap"/>
  </c:chart>
  <c:spPr>
    <a:noFill/>
    <a:ln>
      <a:noFill/>
    </a:ln>
    <a:effectLst/>
  </c:spPr>
  <c:txPr>
    <a:bodyPr/>
    <a:lstStyle/>
    <a:p>
      <a:pPr>
        <a:defRPr sz="12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6.778304348039646E-2"/>
          <c:y val="2.8506705487743433E-2"/>
          <c:w val="0.89206452318460183"/>
          <c:h val="0.81389622617288104"/>
        </c:manualLayout>
      </c:layout>
      <c:barChart>
        <c:barDir val="col"/>
        <c:grouping val="clustered"/>
        <c:ser>
          <c:idx val="0"/>
          <c:order val="0"/>
          <c:tx>
            <c:strRef>
              <c:f>'stats vir JH'!$A$2</c:f>
              <c:strCache>
                <c:ptCount val="1"/>
                <c:pt idx="0">
                  <c:v>MOP</c:v>
                </c:pt>
              </c:strCache>
            </c:strRef>
          </c:tx>
          <c:spPr>
            <a:solidFill>
              <a:schemeClr val="accent1"/>
            </a:solidFill>
            <a:ln>
              <a:noFill/>
            </a:ln>
            <a:effectLst/>
          </c:spPr>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'stats vir JH'!$B$1:$J$1</c:f>
              <c:strCache>
                <c:ptCount val="9"/>
                <c:pt idx="0">
                  <c:v>Gauteng </c:v>
                </c:pt>
                <c:pt idx="1">
                  <c:v>Kwazulu Natal </c:v>
                </c:pt>
                <c:pt idx="2">
                  <c:v>Western Cape</c:v>
                </c:pt>
                <c:pt idx="3">
                  <c:v>Eastern Cape</c:v>
                </c:pt>
                <c:pt idx="4">
                  <c:v>Limpopo </c:v>
                </c:pt>
                <c:pt idx="5">
                  <c:v>Mpumalanga</c:v>
                </c:pt>
                <c:pt idx="6">
                  <c:v>North West </c:v>
                </c:pt>
                <c:pt idx="7">
                  <c:v>Free state </c:v>
                </c:pt>
                <c:pt idx="8">
                  <c:v>Northern Cape</c:v>
                </c:pt>
              </c:strCache>
            </c:strRef>
          </c:cat>
          <c:val>
            <c:numRef>
              <c:f>'stats vir JH'!$B$2:$J$2</c:f>
              <c:numCache>
                <c:formatCode>General</c:formatCode>
                <c:ptCount val="9"/>
                <c:pt idx="0">
                  <c:v>34</c:v>
                </c:pt>
                <c:pt idx="1">
                  <c:v>43</c:v>
                </c:pt>
                <c:pt idx="2">
                  <c:v>14</c:v>
                </c:pt>
                <c:pt idx="3">
                  <c:v>34</c:v>
                </c:pt>
                <c:pt idx="4">
                  <c:v>4</c:v>
                </c:pt>
                <c:pt idx="5">
                  <c:v>11</c:v>
                </c:pt>
                <c:pt idx="6">
                  <c:v>2</c:v>
                </c:pt>
                <c:pt idx="7">
                  <c:v>10</c:v>
                </c:pt>
                <c:pt idx="8">
                  <c:v>2</c:v>
                </c:pt>
              </c:numCache>
            </c:numRef>
          </c:val>
          <c:extLst xmlns:c16r2="http://schemas.microsoft.com/office/drawing/2015/06/chart">
            <c:ext xmlns:c16="http://schemas.microsoft.com/office/drawing/2014/chart" uri="{C3380CC4-5D6E-409C-BE32-E72D297353CC}">
              <c16:uniqueId val="{00000000-A565-4557-9BE9-36E40E67D9D5}"/>
            </c:ext>
          </c:extLst>
        </c:ser>
        <c:dLbls/>
        <c:gapWidth val="219"/>
        <c:overlap val="-27"/>
        <c:axId val="69895296"/>
        <c:axId val="69896832"/>
      </c:barChart>
      <c:catAx>
        <c:axId val="6989529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9896832"/>
        <c:crosses val="autoZero"/>
        <c:auto val="1"/>
        <c:lblAlgn val="ctr"/>
        <c:lblOffset val="100"/>
      </c:catAx>
      <c:valAx>
        <c:axId val="6989683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9895296"/>
        <c:crosses val="autoZero"/>
        <c:crossBetween val="between"/>
      </c:valAx>
      <c:spPr>
        <a:noFill/>
        <a:ln>
          <a:noFill/>
        </a:ln>
        <a:effectLst/>
      </c:spPr>
    </c:plotArea>
    <c:plotVisOnly val="1"/>
    <c:dispBlanksAs val="gap"/>
  </c:chart>
  <c:spPr>
    <a:noFill/>
    <a:ln>
      <a:noFill/>
    </a:ln>
    <a:effectLst/>
  </c:spPr>
  <c:txPr>
    <a:bodyPr/>
    <a:lstStyle/>
    <a:p>
      <a:pPr>
        <a:defRPr sz="11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9.6331598374993763E-2"/>
          <c:y val="0.10304056604389039"/>
          <c:w val="0.87822119624826422"/>
          <c:h val="0.7035304490184483"/>
        </c:manualLayout>
      </c:layout>
      <c:barChart>
        <c:barDir val="col"/>
        <c:grouping val="clustered"/>
        <c:ser>
          <c:idx val="0"/>
          <c:order val="0"/>
          <c:tx>
            <c:strRef>
              <c:f>'stats vir JH'!$A$13</c:f>
              <c:strCache>
                <c:ptCount val="1"/>
                <c:pt idx="0">
                  <c:v>Outreach clinics</c:v>
                </c:pt>
              </c:strCache>
            </c:strRef>
          </c:tx>
          <c:spPr>
            <a:solidFill>
              <a:schemeClr val="accent2"/>
            </a:solidFill>
            <a:ln>
              <a:solidFill>
                <a:schemeClr val="accent1"/>
              </a:solidFill>
            </a:ln>
            <a:effectLst/>
          </c:spP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'stats vir JH'!$B$12:$I$12</c:f>
              <c:strCache>
                <c:ptCount val="8"/>
                <c:pt idx="0">
                  <c:v>Gauteng </c:v>
                </c:pt>
                <c:pt idx="1">
                  <c:v>Kwazulu Natal </c:v>
                </c:pt>
                <c:pt idx="2">
                  <c:v>Western Cape</c:v>
                </c:pt>
                <c:pt idx="3">
                  <c:v>Eastern Cape</c:v>
                </c:pt>
                <c:pt idx="4">
                  <c:v>Mpumalanga</c:v>
                </c:pt>
                <c:pt idx="5">
                  <c:v>North West </c:v>
                </c:pt>
                <c:pt idx="6">
                  <c:v>Free state </c:v>
                </c:pt>
                <c:pt idx="7">
                  <c:v>Northern Cape</c:v>
                </c:pt>
              </c:strCache>
            </c:strRef>
          </c:cat>
          <c:val>
            <c:numRef>
              <c:f>'stats vir JH'!$B$13:$I$13</c:f>
              <c:numCache>
                <c:formatCode>General</c:formatCode>
                <c:ptCount val="8"/>
                <c:pt idx="0">
                  <c:v>20</c:v>
                </c:pt>
                <c:pt idx="1">
                  <c:v>384</c:v>
                </c:pt>
                <c:pt idx="2">
                  <c:v>92</c:v>
                </c:pt>
                <c:pt idx="3">
                  <c:v>80</c:v>
                </c:pt>
                <c:pt idx="4">
                  <c:v>21</c:v>
                </c:pt>
                <c:pt idx="5">
                  <c:v>9</c:v>
                </c:pt>
                <c:pt idx="6">
                  <c:v>11</c:v>
                </c:pt>
                <c:pt idx="7">
                  <c:v>48</c:v>
                </c:pt>
              </c:numCache>
            </c:numRef>
          </c:val>
          <c:extLst xmlns:c16r2="http://schemas.microsoft.com/office/drawing/2015/06/chart">
            <c:ext xmlns:c16="http://schemas.microsoft.com/office/drawing/2014/chart" uri="{C3380CC4-5D6E-409C-BE32-E72D297353CC}">
              <c16:uniqueId val="{00000000-9F4B-4178-A62F-E58EED68B6CD}"/>
            </c:ext>
          </c:extLst>
        </c:ser>
        <c:ser>
          <c:idx val="1"/>
          <c:order val="1"/>
          <c:tx>
            <c:strRef>
              <c:f>'stats vir JH'!$A$14</c:f>
              <c:strCache>
                <c:ptCount val="1"/>
                <c:pt idx="0">
                  <c:v>MOP</c:v>
                </c:pt>
              </c:strCache>
            </c:strRef>
          </c:tx>
          <c:spPr>
            <a:solidFill>
              <a:schemeClr val="accent1"/>
            </a:solidFill>
            <a:ln>
              <a:noFill/>
            </a:ln>
            <a:effectLst/>
          </c:spP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'stats vir JH'!$B$12:$I$12</c:f>
              <c:strCache>
                <c:ptCount val="8"/>
                <c:pt idx="0">
                  <c:v>Gauteng </c:v>
                </c:pt>
                <c:pt idx="1">
                  <c:v>Kwazulu Natal </c:v>
                </c:pt>
                <c:pt idx="2">
                  <c:v>Western Cape</c:v>
                </c:pt>
                <c:pt idx="3">
                  <c:v>Eastern Cape</c:v>
                </c:pt>
                <c:pt idx="4">
                  <c:v>Mpumalanga</c:v>
                </c:pt>
                <c:pt idx="5">
                  <c:v>North West </c:v>
                </c:pt>
                <c:pt idx="6">
                  <c:v>Free state </c:v>
                </c:pt>
                <c:pt idx="7">
                  <c:v>Northern Cape</c:v>
                </c:pt>
              </c:strCache>
            </c:strRef>
          </c:cat>
          <c:val>
            <c:numRef>
              <c:f>'stats vir JH'!$B$14:$I$14</c:f>
              <c:numCache>
                <c:formatCode>General</c:formatCode>
                <c:ptCount val="8"/>
                <c:pt idx="0">
                  <c:v>34</c:v>
                </c:pt>
                <c:pt idx="1">
                  <c:v>43</c:v>
                </c:pt>
                <c:pt idx="2">
                  <c:v>14</c:v>
                </c:pt>
                <c:pt idx="3">
                  <c:v>34</c:v>
                </c:pt>
                <c:pt idx="4">
                  <c:v>11</c:v>
                </c:pt>
                <c:pt idx="5">
                  <c:v>2</c:v>
                </c:pt>
                <c:pt idx="6">
                  <c:v>10</c:v>
                </c:pt>
                <c:pt idx="7">
                  <c:v>2</c:v>
                </c:pt>
              </c:numCache>
            </c:numRef>
          </c:val>
          <c:extLst xmlns:c16r2="http://schemas.microsoft.com/office/drawing/2015/06/chart">
            <c:ext xmlns:c16="http://schemas.microsoft.com/office/drawing/2014/chart" uri="{C3380CC4-5D6E-409C-BE32-E72D297353CC}">
              <c16:uniqueId val="{00000001-9F4B-4178-A62F-E58EED68B6CD}"/>
            </c:ext>
          </c:extLst>
        </c:ser>
        <c:dLbls/>
        <c:gapWidth val="219"/>
        <c:overlap val="-27"/>
        <c:axId val="70012928"/>
        <c:axId val="70014464"/>
      </c:barChart>
      <c:catAx>
        <c:axId val="7001292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014464"/>
        <c:crosses val="autoZero"/>
        <c:auto val="1"/>
        <c:lblAlgn val="ctr"/>
        <c:lblOffset val="100"/>
      </c:catAx>
      <c:valAx>
        <c:axId val="7001446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01292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23540314577219931"/>
          <c:y val="1.0156096369867036E-2"/>
          <c:w val="0.66283976267483491"/>
          <c:h val="4.8028609488501281E-2"/>
        </c:manualLayout>
      </c:layout>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sz="14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0.12633913352515028"/>
          <c:y val="9.2224916483366545E-2"/>
          <c:w val="0.76648722403081893"/>
          <c:h val="0.70471816469274551"/>
        </c:manualLayout>
      </c:layout>
      <c:barChart>
        <c:barDir val="col"/>
        <c:grouping val="clustered"/>
        <c:ser>
          <c:idx val="0"/>
          <c:order val="0"/>
          <c:tx>
            <c:strRef>
              <c:f>'stats vir JH'!$A$9</c:f>
              <c:strCache>
                <c:ptCount val="1"/>
                <c:pt idx="0">
                  <c:v>Budget allocated</c:v>
                </c:pt>
              </c:strCache>
            </c:strRef>
          </c:tx>
          <c:spPr>
            <a:solidFill>
              <a:schemeClr val="accent1"/>
            </a:solidFill>
            <a:ln>
              <a:noFill/>
            </a:ln>
            <a:effectLst/>
          </c:spPr>
          <c:dLbls>
            <c:dLbl>
              <c:idx val="2"/>
              <c:layout>
                <c:manualLayout>
                  <c:x val="-3.896927182809948E-17"/>
                  <c:y val="1.9173217641836144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AC4-4607-80BD-DABB8D5E49E2}"/>
                </c:ext>
              </c:extLst>
            </c:dLbl>
            <c:dLbl>
              <c:idx val="3"/>
              <c:layout>
                <c:manualLayout>
                  <c:x val="-1.0628106001214449E-3"/>
                  <c:y val="-9.394876644499716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AC4-4607-80BD-DABB8D5E49E2}"/>
                </c:ext>
              </c:extLst>
            </c:dLbl>
            <c:dLbl>
              <c:idx val="4"/>
              <c:layout>
                <c:manualLayout>
                  <c:x val="-1.7300384058867605E-3"/>
                  <c:y val="-4.3819232853580083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7C1-4E77-8AA2-5FBB4223CC70}"/>
                </c:ext>
              </c:extLst>
            </c:dLbl>
            <c:dLbl>
              <c:idx val="5"/>
              <c:layout>
                <c:manualLayout>
                  <c:x val="3.0550856284914524E-3"/>
                  <c:y val="-0.22832701279332124"/>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7C1-4E77-8AA2-5FBB4223CC70}"/>
                </c:ext>
              </c:extLst>
            </c:dLbl>
            <c:dLbl>
              <c:idx val="6"/>
              <c:layout>
                <c:manualLayout>
                  <c:x val="9.9134581134704709E-3"/>
                  <c:y val="1.523901115352611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AC4-4607-80BD-DABB8D5E49E2}"/>
                </c:ext>
              </c:extLst>
            </c:dLbl>
            <c:dLbl>
              <c:idx val="7"/>
              <c:tx>
                <c:rich>
                  <a:bodyPr/>
                  <a:lstStyle/>
                  <a:p>
                    <a:fld id="{125EAE2C-46E2-4623-86A3-467067022A78}" type="VALUE">
                      <a:rPr lang="en-US" smtClean="0"/>
                      <a:pPr/>
                      <a:t>[VALUE]</a:t>
                    </a:fld>
                    <a:endParaRPr lang="en-ZA"/>
                  </a:p>
                </c:rich>
              </c:tx>
              <c:showVal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DAC4-4607-80BD-DABB8D5E49E2}"/>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'stats vir JH'!$B$8:$I$8</c:f>
              <c:strCache>
                <c:ptCount val="8"/>
                <c:pt idx="0">
                  <c:v>Gauteng </c:v>
                </c:pt>
                <c:pt idx="1">
                  <c:v>Kwazulu Natal </c:v>
                </c:pt>
                <c:pt idx="2">
                  <c:v>Western Cape</c:v>
                </c:pt>
                <c:pt idx="3">
                  <c:v>Eastern Cape</c:v>
                </c:pt>
                <c:pt idx="4">
                  <c:v>Limpopo </c:v>
                </c:pt>
                <c:pt idx="5">
                  <c:v>Mpumalanga</c:v>
                </c:pt>
                <c:pt idx="6">
                  <c:v>North West </c:v>
                </c:pt>
                <c:pt idx="7">
                  <c:v>Free state </c:v>
                </c:pt>
              </c:strCache>
            </c:strRef>
          </c:cat>
          <c:val>
            <c:numRef>
              <c:f>'stats vir JH'!$B$9:$I$9</c:f>
              <c:numCache>
                <c:formatCode>_("R"* #,##0_);_("R"* \(#,##0\);_("R"* "-"_);_(@_)</c:formatCode>
                <c:ptCount val="8"/>
                <c:pt idx="0">
                  <c:v>10333000</c:v>
                </c:pt>
                <c:pt idx="1">
                  <c:v>70000000</c:v>
                </c:pt>
                <c:pt idx="2">
                  <c:v>24755000</c:v>
                </c:pt>
                <c:pt idx="3">
                  <c:v>33460350</c:v>
                </c:pt>
                <c:pt idx="4">
                  <c:v>600000</c:v>
                </c:pt>
                <c:pt idx="5">
                  <c:v>4443000</c:v>
                </c:pt>
                <c:pt idx="6">
                  <c:v>1492000</c:v>
                </c:pt>
                <c:pt idx="7" formatCode="&quot;R&quot;#\ ##0">
                  <c:v>23921000</c:v>
                </c:pt>
              </c:numCache>
            </c:numRef>
          </c:val>
          <c:extLst xmlns:c16r2="http://schemas.microsoft.com/office/drawing/2015/06/chart">
            <c:ext xmlns:c16="http://schemas.microsoft.com/office/drawing/2014/chart" uri="{C3380CC4-5D6E-409C-BE32-E72D297353CC}">
              <c16:uniqueId val="{00000000-07C1-4E77-8AA2-5FBB4223CC70}"/>
            </c:ext>
          </c:extLst>
        </c:ser>
        <c:dLbls/>
        <c:gapWidth val="219"/>
        <c:axId val="68372352"/>
        <c:axId val="68373888"/>
      </c:barChart>
      <c:lineChart>
        <c:grouping val="standard"/>
        <c:ser>
          <c:idx val="1"/>
          <c:order val="1"/>
          <c:tx>
            <c:strRef>
              <c:f>'stats vir JH'!$A$10</c:f>
              <c:strCache>
                <c:ptCount val="1"/>
                <c:pt idx="0">
                  <c:v>Population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5.1053534938566104E-2"/>
                  <c:y val="0.50486784366055659"/>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7C1-4E77-8AA2-5FBB4223CC70}"/>
                </c:ext>
              </c:extLst>
            </c:dLbl>
            <c:dLbl>
              <c:idx val="1"/>
              <c:layout>
                <c:manualLayout>
                  <c:x val="-5.1729586170005545E-2"/>
                  <c:y val="-0.18053018626856424"/>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7C1-4E77-8AA2-5FBB4223CC70}"/>
                </c:ext>
              </c:extLst>
            </c:dLbl>
            <c:dLbl>
              <c:idx val="2"/>
              <c:layout>
                <c:manualLayout>
                  <c:x val="-4.8164484250653221E-2"/>
                  <c:y val="1.3137730280534297E-2"/>
                </c:manualLayout>
              </c:layout>
              <c:showVal val="1"/>
              <c:extLst xmlns:c16r2="http://schemas.microsoft.com/office/drawing/2015/06/chart">
                <c:ext xmlns:c15="http://schemas.microsoft.com/office/drawing/2012/chart" uri="{CE6537A1-D6FC-4f65-9D91-7224C49458BB}">
                  <c15:layout>
                    <c:manualLayout>
                      <c:w val="8.487078231563501E-2"/>
                      <c:h val="4.9802508309778205E-2"/>
                    </c:manualLayout>
                  </c15:layout>
                </c:ext>
                <c:ext xmlns:c16="http://schemas.microsoft.com/office/drawing/2014/chart" uri="{C3380CC4-5D6E-409C-BE32-E72D297353CC}">
                  <c16:uniqueId val="{00000004-07C1-4E77-8AA2-5FBB4223CC70}"/>
                </c:ext>
              </c:extLst>
            </c:dLbl>
            <c:dLbl>
              <c:idx val="3"/>
              <c:layout>
                <c:manualLayout>
                  <c:x val="-4.7478343769519718E-2"/>
                  <c:y val="-0.17045609461484709"/>
                </c:manualLayout>
              </c:layout>
              <c:tx>
                <c:rich>
                  <a:bodyPr/>
                  <a:lstStyle/>
                  <a:p>
                    <a:fld id="{E3374CFD-EF8E-4676-A5E6-84C8609196B6}" type="VALUE">
                      <a:rPr lang="en-US" smtClean="0"/>
                      <a:pPr/>
                      <a:t>[VALUE]</a:t>
                    </a:fld>
                    <a:endParaRPr lang="en-ZA"/>
                  </a:p>
                </c:rich>
              </c:tx>
              <c:showVal val="1"/>
              <c:extLst xmlns:c16r2="http://schemas.microsoft.com/office/drawing/2015/06/chart">
                <c:ext xmlns:c15="http://schemas.microsoft.com/office/drawing/2012/chart" uri="{CE6537A1-D6FC-4f65-9D91-7224C49458BB}">
                  <c15:layout>
                    <c:manualLayout>
                      <c:w val="8.380797171551356E-2"/>
                      <c:h val="5.1719830073961817E-2"/>
                    </c:manualLayout>
                  </c15:layout>
                  <c15:dlblFieldTable/>
                  <c15:showDataLabelsRange val="0"/>
                </c:ext>
                <c:ext xmlns:c16="http://schemas.microsoft.com/office/drawing/2014/chart" uri="{C3380CC4-5D6E-409C-BE32-E72D297353CC}">
                  <c16:uniqueId val="{00000005-07C1-4E77-8AA2-5FBB4223CC70}"/>
                </c:ext>
              </c:extLst>
            </c:dLbl>
            <c:dLbl>
              <c:idx val="4"/>
              <c:layout>
                <c:manualLayout>
                  <c:x val="-4.6116675984587824E-2"/>
                  <c:y val="0.18640483572703495"/>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07C1-4E77-8AA2-5FBB4223CC70}"/>
                </c:ext>
              </c:extLst>
            </c:dLbl>
            <c:dLbl>
              <c:idx val="5"/>
              <c:layout>
                <c:manualLayout>
                  <c:x val="-4.5738441972939789E-2"/>
                  <c:y val="-0.13473699075559578"/>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07C1-4E77-8AA2-5FBB4223CC70}"/>
                </c:ext>
              </c:extLst>
            </c:dLbl>
            <c:dLbl>
              <c:idx val="6"/>
              <c:layout>
                <c:manualLayout>
                  <c:x val="-3.9362745040897949E-2"/>
                  <c:y val="0.10167071997549827"/>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07C1-4E77-8AA2-5FBB4223CC70}"/>
                </c:ext>
              </c:extLst>
            </c:dLbl>
            <c:dLbl>
              <c:idx val="7"/>
              <c:layout>
                <c:manualLayout>
                  <c:x val="-4.8900752570327777E-2"/>
                  <c:y val="-0.15615076067099018"/>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07C1-4E77-8AA2-5FBB4223CC70}"/>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'stats vir JH'!$B$8:$I$8</c:f>
              <c:strCache>
                <c:ptCount val="8"/>
                <c:pt idx="0">
                  <c:v>Gauteng </c:v>
                </c:pt>
                <c:pt idx="1">
                  <c:v>Kwazulu Natal </c:v>
                </c:pt>
                <c:pt idx="2">
                  <c:v>Western Cape</c:v>
                </c:pt>
                <c:pt idx="3">
                  <c:v>Eastern Cape</c:v>
                </c:pt>
                <c:pt idx="4">
                  <c:v>Limpopo </c:v>
                </c:pt>
                <c:pt idx="5">
                  <c:v>Mpumalanga</c:v>
                </c:pt>
                <c:pt idx="6">
                  <c:v>North West </c:v>
                </c:pt>
                <c:pt idx="7">
                  <c:v>Free state </c:v>
                </c:pt>
              </c:strCache>
            </c:strRef>
          </c:cat>
          <c:val>
            <c:numRef>
              <c:f>'stats vir JH'!$B$10:$I$10</c:f>
              <c:numCache>
                <c:formatCode>#,##0</c:formatCode>
                <c:ptCount val="8"/>
                <c:pt idx="0">
                  <c:v>15055000</c:v>
                </c:pt>
                <c:pt idx="1">
                  <c:v>11363000</c:v>
                </c:pt>
                <c:pt idx="2">
                  <c:v>6794000</c:v>
                </c:pt>
                <c:pt idx="3">
                  <c:v>6519000</c:v>
                </c:pt>
                <c:pt idx="4">
                  <c:v>5933000</c:v>
                </c:pt>
                <c:pt idx="5">
                  <c:v>4605000</c:v>
                </c:pt>
                <c:pt idx="6">
                  <c:v>3997000</c:v>
                </c:pt>
                <c:pt idx="7">
                  <c:v>2917000</c:v>
                </c:pt>
              </c:numCache>
            </c:numRef>
          </c:val>
          <c:extLst xmlns:c16r2="http://schemas.microsoft.com/office/drawing/2015/06/chart">
            <c:ext xmlns:c16="http://schemas.microsoft.com/office/drawing/2014/chart" uri="{C3380CC4-5D6E-409C-BE32-E72D297353CC}">
              <c16:uniqueId val="{00000001-07C1-4E77-8AA2-5FBB4223CC70}"/>
            </c:ext>
          </c:extLst>
        </c:ser>
        <c:dLbls/>
        <c:marker val="1"/>
        <c:axId val="68401792"/>
        <c:axId val="68400256"/>
      </c:lineChart>
      <c:catAx>
        <c:axId val="6837235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8373888"/>
        <c:crosses val="autoZero"/>
        <c:auto val="1"/>
        <c:lblAlgn val="ctr"/>
        <c:lblOffset val="100"/>
      </c:catAx>
      <c:valAx>
        <c:axId val="68373888"/>
        <c:scaling>
          <c:orientation val="minMax"/>
        </c:scaling>
        <c:axPos val="l"/>
        <c:majorGridlines>
          <c:spPr>
            <a:ln w="9525" cap="flat" cmpd="sng" algn="ctr">
              <a:solidFill>
                <a:schemeClr val="tx1">
                  <a:lumMod val="15000"/>
                  <a:lumOff val="85000"/>
                </a:schemeClr>
              </a:solidFill>
              <a:round/>
            </a:ln>
            <a:effectLst/>
          </c:spPr>
        </c:majorGridlines>
        <c:numFmt formatCode="_(&quot;R&quot;* #,##0_);_(&quot;R&quot;* \(#,##0\);_(&quot;R&quot;* &quot;-&quot;_);_(@_)" sourceLinked="1"/>
        <c:maj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8372352"/>
        <c:crosses val="autoZero"/>
        <c:crossBetween val="between"/>
      </c:valAx>
      <c:valAx>
        <c:axId val="68400256"/>
        <c:scaling>
          <c:orientation val="minMax"/>
        </c:scaling>
        <c:axPos val="r"/>
        <c:numFmt formatCode="#,##0" sourceLinked="1"/>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8401792"/>
        <c:crosses val="max"/>
        <c:crossBetween val="between"/>
      </c:valAx>
      <c:catAx>
        <c:axId val="68401792"/>
        <c:scaling>
          <c:orientation val="minMax"/>
        </c:scaling>
        <c:delete val="1"/>
        <c:axPos val="b"/>
        <c:numFmt formatCode="General" sourceLinked="1"/>
        <c:tickLblPos val="none"/>
        <c:crossAx val="68400256"/>
        <c:crosses val="autoZero"/>
        <c:auto val="1"/>
        <c:lblAlgn val="ctr"/>
        <c:lblOffset val="100"/>
      </c:catAx>
      <c:spPr>
        <a:noFill/>
        <a:ln>
          <a:noFill/>
        </a:ln>
        <a:effectLst/>
      </c:spPr>
    </c:plotArea>
    <c:legend>
      <c:legendPos val="b"/>
      <c:legendEntry>
        <c:idx val="0"/>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28881133588972924"/>
          <c:y val="4.8818462710005645E-3"/>
          <c:w val="0.35833376768859782"/>
          <c:h val="5.4350238655129723E-2"/>
        </c:manualLayout>
      </c:layout>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sz="1800"/>
      </a:pPr>
      <a:endParaRPr lang="en-US"/>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8.8588479749714177E-2"/>
          <c:y val="0.14352499430017104"/>
          <c:w val="0.8933017307207386"/>
          <c:h val="0.74495400083978969"/>
        </c:manualLayout>
      </c:layout>
      <c:barChart>
        <c:barDir val="col"/>
        <c:grouping val="clustered"/>
        <c:ser>
          <c:idx val="0"/>
          <c:order val="0"/>
          <c:tx>
            <c:strRef>
              <c:f>'stats vir JH'!$A$55</c:f>
              <c:strCache>
                <c:ptCount val="1"/>
                <c:pt idx="0">
                  <c:v>Back logs prosthetics &amp; orthotics</c:v>
                </c:pt>
              </c:strCache>
            </c:strRef>
          </c:tx>
          <c:spPr>
            <a:solidFill>
              <a:schemeClr val="accent1"/>
            </a:solidFill>
            <a:ln>
              <a:noFill/>
            </a:ln>
            <a:effectLst/>
          </c:spP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'stats vir JH'!$B$54:$G$54</c:f>
              <c:strCache>
                <c:ptCount val="6"/>
                <c:pt idx="0">
                  <c:v>Gauteng </c:v>
                </c:pt>
                <c:pt idx="1">
                  <c:v>Eastern Cape</c:v>
                </c:pt>
                <c:pt idx="2">
                  <c:v>Limpopo </c:v>
                </c:pt>
                <c:pt idx="3">
                  <c:v>Mpumalanga</c:v>
                </c:pt>
                <c:pt idx="4">
                  <c:v>North West </c:v>
                </c:pt>
                <c:pt idx="5">
                  <c:v>Free state </c:v>
                </c:pt>
              </c:strCache>
            </c:strRef>
          </c:cat>
          <c:val>
            <c:numRef>
              <c:f>'stats vir JH'!$B$55:$G$55</c:f>
              <c:numCache>
                <c:formatCode>General</c:formatCode>
                <c:ptCount val="6"/>
                <c:pt idx="0">
                  <c:v>922</c:v>
                </c:pt>
                <c:pt idx="1">
                  <c:v>3247</c:v>
                </c:pt>
                <c:pt idx="2">
                  <c:v>700</c:v>
                </c:pt>
                <c:pt idx="3">
                  <c:v>192</c:v>
                </c:pt>
                <c:pt idx="4">
                  <c:v>800</c:v>
                </c:pt>
                <c:pt idx="5">
                  <c:v>4563</c:v>
                </c:pt>
              </c:numCache>
            </c:numRef>
          </c:val>
          <c:extLst xmlns:c16r2="http://schemas.microsoft.com/office/drawing/2015/06/chart">
            <c:ext xmlns:c16="http://schemas.microsoft.com/office/drawing/2014/chart" uri="{C3380CC4-5D6E-409C-BE32-E72D297353CC}">
              <c16:uniqueId val="{00000000-967D-439F-B238-11448928C1EA}"/>
            </c:ext>
          </c:extLst>
        </c:ser>
        <c:dLbls/>
        <c:gapWidth val="219"/>
        <c:overlap val="-27"/>
        <c:axId val="70116480"/>
        <c:axId val="70118016"/>
      </c:barChart>
      <c:catAx>
        <c:axId val="7011648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118016"/>
        <c:crosses val="autoZero"/>
        <c:auto val="1"/>
        <c:lblAlgn val="ctr"/>
        <c:lblOffset val="100"/>
      </c:catAx>
      <c:valAx>
        <c:axId val="7011801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116480"/>
        <c:crosses val="autoZero"/>
        <c:crossBetween val="between"/>
      </c:valAx>
      <c:spPr>
        <a:noFill/>
        <a:ln>
          <a:noFill/>
        </a:ln>
        <a:effectLst/>
      </c:spPr>
    </c:plotArea>
    <c:plotVisOnly val="1"/>
    <c:dispBlanksAs val="gap"/>
  </c:chart>
  <c:spPr>
    <a:noFill/>
    <a:ln>
      <a:noFill/>
    </a:ln>
    <a:effectLst/>
  </c:spPr>
  <c:txPr>
    <a:bodyPr/>
    <a:lstStyle/>
    <a:p>
      <a:pPr>
        <a:defRPr sz="1800"/>
      </a:pPr>
      <a:endParaRPr lang="en-US"/>
    </a:p>
  </c:txPr>
  <c:externalData r:id="rId1"/>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4EFE09-D45F-4B52-B632-1A2A92F58C83}" type="doc">
      <dgm:prSet loTypeId="urn:microsoft.com/office/officeart/2005/8/layout/gear1" loCatId="cycle" qsTypeId="urn:microsoft.com/office/officeart/2005/8/quickstyle/simple1" qsCatId="simple" csTypeId="urn:microsoft.com/office/officeart/2005/8/colors/accent1_2" csCatId="accent1" phldr="1"/>
      <dgm:spPr/>
    </dgm:pt>
    <dgm:pt modelId="{76C0C6CE-8F34-4A72-AC1C-F2C20E40AF26}">
      <dgm:prSet phldrT="[Text]"/>
      <dgm:spPr/>
      <dgm:t>
        <a:bodyPr/>
        <a:lstStyle/>
        <a:p>
          <a:r>
            <a:rPr lang="en-US" dirty="0"/>
            <a:t>Public service only appoint HPCSA registered persons</a:t>
          </a:r>
        </a:p>
      </dgm:t>
    </dgm:pt>
    <dgm:pt modelId="{1AF334A9-8867-4CB9-9DE9-9BB207400A98}" type="parTrans" cxnId="{09336B00-4CE7-4F78-A214-8DF4479FB9AE}">
      <dgm:prSet/>
      <dgm:spPr/>
      <dgm:t>
        <a:bodyPr/>
        <a:lstStyle/>
        <a:p>
          <a:endParaRPr lang="en-US"/>
        </a:p>
      </dgm:t>
    </dgm:pt>
    <dgm:pt modelId="{E121A153-C4F3-43F0-8203-1BFDC971D797}" type="sibTrans" cxnId="{09336B00-4CE7-4F78-A214-8DF4479FB9AE}">
      <dgm:prSet/>
      <dgm:spPr/>
      <dgm:t>
        <a:bodyPr/>
        <a:lstStyle/>
        <a:p>
          <a:endParaRPr lang="en-US"/>
        </a:p>
      </dgm:t>
    </dgm:pt>
    <dgm:pt modelId="{451FD56D-6492-4971-8F85-BE4DEC20D652}" type="pres">
      <dgm:prSet presAssocID="{1E4EFE09-D45F-4B52-B632-1A2A92F58C83}" presName="composite" presStyleCnt="0">
        <dgm:presLayoutVars>
          <dgm:chMax val="3"/>
          <dgm:animLvl val="lvl"/>
          <dgm:resizeHandles val="exact"/>
        </dgm:presLayoutVars>
      </dgm:prSet>
      <dgm:spPr/>
    </dgm:pt>
    <dgm:pt modelId="{B24EE462-2E3A-487A-B151-3A2C6197CA16}" type="pres">
      <dgm:prSet presAssocID="{76C0C6CE-8F34-4A72-AC1C-F2C20E40AF26}" presName="gear1" presStyleLbl="node1" presStyleIdx="0" presStyleCnt="1" custScaleX="272727" custScaleY="181818">
        <dgm:presLayoutVars>
          <dgm:chMax val="1"/>
          <dgm:bulletEnabled val="1"/>
        </dgm:presLayoutVars>
      </dgm:prSet>
      <dgm:spPr/>
      <dgm:t>
        <a:bodyPr/>
        <a:lstStyle/>
        <a:p>
          <a:endParaRPr lang="en-ZA"/>
        </a:p>
      </dgm:t>
    </dgm:pt>
    <dgm:pt modelId="{0190D77A-1363-4821-8C32-F35719E99BE8}" type="pres">
      <dgm:prSet presAssocID="{76C0C6CE-8F34-4A72-AC1C-F2C20E40AF26}" presName="gear1srcNode" presStyleLbl="node1" presStyleIdx="0" presStyleCnt="1"/>
      <dgm:spPr/>
      <dgm:t>
        <a:bodyPr/>
        <a:lstStyle/>
        <a:p>
          <a:endParaRPr lang="en-ZA"/>
        </a:p>
      </dgm:t>
    </dgm:pt>
    <dgm:pt modelId="{FDEEF335-2A05-49FF-B033-B75DA7A41F0A}" type="pres">
      <dgm:prSet presAssocID="{76C0C6CE-8F34-4A72-AC1C-F2C20E40AF26}" presName="gear1dstNode" presStyleLbl="node1" presStyleIdx="0" presStyleCnt="1"/>
      <dgm:spPr/>
      <dgm:t>
        <a:bodyPr/>
        <a:lstStyle/>
        <a:p>
          <a:endParaRPr lang="en-ZA"/>
        </a:p>
      </dgm:t>
    </dgm:pt>
    <dgm:pt modelId="{51EFC084-DD3F-4A0C-A54B-D554B51C53DB}" type="pres">
      <dgm:prSet presAssocID="{E121A153-C4F3-43F0-8203-1BFDC971D797}" presName="connector1" presStyleLbl="sibTrans2D1" presStyleIdx="0" presStyleCnt="1"/>
      <dgm:spPr/>
      <dgm:t>
        <a:bodyPr/>
        <a:lstStyle/>
        <a:p>
          <a:endParaRPr lang="en-ZA"/>
        </a:p>
      </dgm:t>
    </dgm:pt>
  </dgm:ptLst>
  <dgm:cxnLst>
    <dgm:cxn modelId="{917C4874-22B8-473E-9DBB-D00EA59280B6}" type="presOf" srcId="{76C0C6CE-8F34-4A72-AC1C-F2C20E40AF26}" destId="{FDEEF335-2A05-49FF-B033-B75DA7A41F0A}" srcOrd="2" destOrd="0" presId="urn:microsoft.com/office/officeart/2005/8/layout/gear1"/>
    <dgm:cxn modelId="{82F11A2F-9A57-4606-9F9E-30422EB7EF2F}" type="presOf" srcId="{76C0C6CE-8F34-4A72-AC1C-F2C20E40AF26}" destId="{0190D77A-1363-4821-8C32-F35719E99BE8}" srcOrd="1" destOrd="0" presId="urn:microsoft.com/office/officeart/2005/8/layout/gear1"/>
    <dgm:cxn modelId="{09336B00-4CE7-4F78-A214-8DF4479FB9AE}" srcId="{1E4EFE09-D45F-4B52-B632-1A2A92F58C83}" destId="{76C0C6CE-8F34-4A72-AC1C-F2C20E40AF26}" srcOrd="0" destOrd="0" parTransId="{1AF334A9-8867-4CB9-9DE9-9BB207400A98}" sibTransId="{E121A153-C4F3-43F0-8203-1BFDC971D797}"/>
    <dgm:cxn modelId="{4407BDC1-A69C-44E0-A225-DCD753266007}" type="presOf" srcId="{1E4EFE09-D45F-4B52-B632-1A2A92F58C83}" destId="{451FD56D-6492-4971-8F85-BE4DEC20D652}" srcOrd="0" destOrd="0" presId="urn:microsoft.com/office/officeart/2005/8/layout/gear1"/>
    <dgm:cxn modelId="{51F48CE1-0275-4CD9-BAF3-DBE3659141E9}" type="presOf" srcId="{E121A153-C4F3-43F0-8203-1BFDC971D797}" destId="{51EFC084-DD3F-4A0C-A54B-D554B51C53DB}" srcOrd="0" destOrd="0" presId="urn:microsoft.com/office/officeart/2005/8/layout/gear1"/>
    <dgm:cxn modelId="{84D56FB9-7914-4AEA-97AD-7337BBA53DED}" type="presOf" srcId="{76C0C6CE-8F34-4A72-AC1C-F2C20E40AF26}" destId="{B24EE462-2E3A-487A-B151-3A2C6197CA16}" srcOrd="0" destOrd="0" presId="urn:microsoft.com/office/officeart/2005/8/layout/gear1"/>
    <dgm:cxn modelId="{BBBE53DD-537C-48EC-9713-310B99BCE711}" type="presParOf" srcId="{451FD56D-6492-4971-8F85-BE4DEC20D652}" destId="{B24EE462-2E3A-487A-B151-3A2C6197CA16}" srcOrd="0" destOrd="0" presId="urn:microsoft.com/office/officeart/2005/8/layout/gear1"/>
    <dgm:cxn modelId="{7DA920EF-75A4-4432-9196-640414FDC458}" type="presParOf" srcId="{451FD56D-6492-4971-8F85-BE4DEC20D652}" destId="{0190D77A-1363-4821-8C32-F35719E99BE8}" srcOrd="1" destOrd="0" presId="urn:microsoft.com/office/officeart/2005/8/layout/gear1"/>
    <dgm:cxn modelId="{66C35679-4EEA-4BA6-ACC3-F5F790E9297D}" type="presParOf" srcId="{451FD56D-6492-4971-8F85-BE4DEC20D652}" destId="{FDEEF335-2A05-49FF-B033-B75DA7A41F0A}" srcOrd="2" destOrd="0" presId="urn:microsoft.com/office/officeart/2005/8/layout/gear1"/>
    <dgm:cxn modelId="{96ED741C-B462-4D37-801E-5C021280014F}" type="presParOf" srcId="{451FD56D-6492-4971-8F85-BE4DEC20D652}" destId="{51EFC084-DD3F-4A0C-A54B-D554B51C53DB}" srcOrd="3" destOrd="0" presId="urn:microsoft.com/office/officeart/2005/8/layout/gear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24EE462-2E3A-487A-B151-3A2C6197CA16}">
      <dsp:nvSpPr>
        <dsp:cNvPr id="0" name=""/>
        <dsp:cNvSpPr/>
      </dsp:nvSpPr>
      <dsp:spPr>
        <a:xfrm>
          <a:off x="2" y="2"/>
          <a:ext cx="6465875" cy="4310583"/>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r>
            <a:rPr lang="en-US" sz="4200" kern="1200" dirty="0"/>
            <a:t>Public service only appoint HPCSA registered persons</a:t>
          </a:r>
        </a:p>
      </dsp:txBody>
      <dsp:txXfrm>
        <a:off x="2" y="2"/>
        <a:ext cx="6465875" cy="4310583"/>
      </dsp:txXfrm>
    </dsp:sp>
    <dsp:sp modelId="{51EFC084-DD3F-4A0C-A54B-D554B51C53DB}">
      <dsp:nvSpPr>
        <dsp:cNvPr id="0" name=""/>
        <dsp:cNvSpPr/>
      </dsp:nvSpPr>
      <dsp:spPr>
        <a:xfrm>
          <a:off x="2160147" y="564411"/>
          <a:ext cx="2916112" cy="2916112"/>
        </a:xfrm>
        <a:prstGeom prst="circularArrow">
          <a:avLst>
            <a:gd name="adj1" fmla="val 4878"/>
            <a:gd name="adj2" fmla="val 312630"/>
            <a:gd name="adj3" fmla="val 3151968"/>
            <a:gd name="adj4" fmla="val 15208699"/>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0.10852</cdr:x>
      <cdr:y>0.92517</cdr:y>
    </cdr:from>
    <cdr:to>
      <cdr:x>0.18555</cdr:x>
      <cdr:y>1</cdr:y>
    </cdr:to>
    <cdr:sp macro="" textlink="">
      <cdr:nvSpPr>
        <cdr:cNvPr id="2" name="TextBox 1"/>
        <cdr:cNvSpPr txBox="1"/>
      </cdr:nvSpPr>
      <cdr:spPr>
        <a:xfrm xmlns:a="http://schemas.openxmlformats.org/drawingml/2006/main">
          <a:off x="1288310" y="6210678"/>
          <a:ext cx="914400" cy="5023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74623-B5E9-4888-8373-A3A6DC40184C}" type="datetimeFigureOut">
              <a:rPr lang="en-ZA" smtClean="0"/>
              <a:pPr/>
              <a:t>2021/06/17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DB6704-1934-4267-AB1F-FD4DA7B94E9E}" type="slidenum">
              <a:rPr lang="en-ZA" smtClean="0"/>
              <a:pPr/>
              <a:t>‹#›</a:t>
            </a:fld>
            <a:endParaRPr lang="en-ZA"/>
          </a:p>
        </p:txBody>
      </p:sp>
    </p:spTree>
    <p:extLst>
      <p:ext uri="{BB962C8B-B14F-4D97-AF65-F5344CB8AC3E}">
        <p14:creationId xmlns:p14="http://schemas.microsoft.com/office/powerpoint/2010/main" xmlns="" val="148519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3DB6704-1934-4267-AB1F-FD4DA7B94E9E}" type="slidenum">
              <a:rPr lang="en-ZA" smtClean="0"/>
              <a:pPr/>
              <a:t>30</a:t>
            </a:fld>
            <a:endParaRPr lang="en-ZA"/>
          </a:p>
        </p:txBody>
      </p:sp>
    </p:spTree>
    <p:extLst>
      <p:ext uri="{BB962C8B-B14F-4D97-AF65-F5344CB8AC3E}">
        <p14:creationId xmlns:p14="http://schemas.microsoft.com/office/powerpoint/2010/main" xmlns="" val="3810862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fld id="{F3DB6704-1934-4267-AB1F-FD4DA7B94E9E}" type="slidenum">
              <a:rPr lang="en-ZA" smtClean="0"/>
              <a:pPr/>
              <a:t>39</a:t>
            </a:fld>
            <a:endParaRPr lang="en-ZA"/>
          </a:p>
        </p:txBody>
      </p:sp>
    </p:spTree>
    <p:extLst>
      <p:ext uri="{BB962C8B-B14F-4D97-AF65-F5344CB8AC3E}">
        <p14:creationId xmlns:p14="http://schemas.microsoft.com/office/powerpoint/2010/main" xmlns="" val="339381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3DB6704-1934-4267-AB1F-FD4DA7B94E9E}" type="slidenum">
              <a:rPr lang="en-ZA" smtClean="0"/>
              <a:pPr/>
              <a:t>40</a:t>
            </a:fld>
            <a:endParaRPr lang="en-ZA"/>
          </a:p>
        </p:txBody>
      </p:sp>
    </p:spTree>
    <p:extLst>
      <p:ext uri="{BB962C8B-B14F-4D97-AF65-F5344CB8AC3E}">
        <p14:creationId xmlns:p14="http://schemas.microsoft.com/office/powerpoint/2010/main" xmlns="" val="2498735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3DB6704-1934-4267-AB1F-FD4DA7B94E9E}" type="slidenum">
              <a:rPr lang="en-ZA" smtClean="0"/>
              <a:pPr/>
              <a:t>31</a:t>
            </a:fld>
            <a:endParaRPr lang="en-ZA"/>
          </a:p>
        </p:txBody>
      </p:sp>
    </p:spTree>
    <p:extLst>
      <p:ext uri="{BB962C8B-B14F-4D97-AF65-F5344CB8AC3E}">
        <p14:creationId xmlns:p14="http://schemas.microsoft.com/office/powerpoint/2010/main" xmlns="" val="2838938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3DB6704-1934-4267-AB1F-FD4DA7B94E9E}" type="slidenum">
              <a:rPr lang="en-ZA" smtClean="0"/>
              <a:pPr/>
              <a:t>32</a:t>
            </a:fld>
            <a:endParaRPr lang="en-ZA"/>
          </a:p>
        </p:txBody>
      </p:sp>
    </p:spTree>
    <p:extLst>
      <p:ext uri="{BB962C8B-B14F-4D97-AF65-F5344CB8AC3E}">
        <p14:creationId xmlns:p14="http://schemas.microsoft.com/office/powerpoint/2010/main" xmlns="" val="3016967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3DB6704-1934-4267-AB1F-FD4DA7B94E9E}" type="slidenum">
              <a:rPr lang="en-ZA" smtClean="0"/>
              <a:pPr/>
              <a:t>33</a:t>
            </a:fld>
            <a:endParaRPr lang="en-ZA"/>
          </a:p>
        </p:txBody>
      </p:sp>
    </p:spTree>
    <p:extLst>
      <p:ext uri="{BB962C8B-B14F-4D97-AF65-F5344CB8AC3E}">
        <p14:creationId xmlns:p14="http://schemas.microsoft.com/office/powerpoint/2010/main" xmlns="" val="672297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3DB6704-1934-4267-AB1F-FD4DA7B94E9E}" type="slidenum">
              <a:rPr lang="en-ZA" smtClean="0"/>
              <a:pPr/>
              <a:t>34</a:t>
            </a:fld>
            <a:endParaRPr lang="en-ZA"/>
          </a:p>
        </p:txBody>
      </p:sp>
    </p:spTree>
    <p:extLst>
      <p:ext uri="{BB962C8B-B14F-4D97-AF65-F5344CB8AC3E}">
        <p14:creationId xmlns:p14="http://schemas.microsoft.com/office/powerpoint/2010/main" xmlns="" val="123360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3DB6704-1934-4267-AB1F-FD4DA7B94E9E}" type="slidenum">
              <a:rPr lang="en-ZA" smtClean="0"/>
              <a:pPr/>
              <a:t>35</a:t>
            </a:fld>
            <a:endParaRPr lang="en-ZA"/>
          </a:p>
        </p:txBody>
      </p:sp>
    </p:spTree>
    <p:extLst>
      <p:ext uri="{BB962C8B-B14F-4D97-AF65-F5344CB8AC3E}">
        <p14:creationId xmlns:p14="http://schemas.microsoft.com/office/powerpoint/2010/main" xmlns="" val="4038966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3DB6704-1934-4267-AB1F-FD4DA7B94E9E}" type="slidenum">
              <a:rPr lang="en-ZA" smtClean="0"/>
              <a:pPr/>
              <a:t>36</a:t>
            </a:fld>
            <a:endParaRPr lang="en-ZA"/>
          </a:p>
        </p:txBody>
      </p:sp>
    </p:spTree>
    <p:extLst>
      <p:ext uri="{BB962C8B-B14F-4D97-AF65-F5344CB8AC3E}">
        <p14:creationId xmlns:p14="http://schemas.microsoft.com/office/powerpoint/2010/main" xmlns="" val="114122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3DB6704-1934-4267-AB1F-FD4DA7B94E9E}" type="slidenum">
              <a:rPr lang="en-ZA" smtClean="0"/>
              <a:pPr/>
              <a:t>37</a:t>
            </a:fld>
            <a:endParaRPr lang="en-ZA"/>
          </a:p>
        </p:txBody>
      </p:sp>
    </p:spTree>
    <p:extLst>
      <p:ext uri="{BB962C8B-B14F-4D97-AF65-F5344CB8AC3E}">
        <p14:creationId xmlns:p14="http://schemas.microsoft.com/office/powerpoint/2010/main" xmlns="" val="574122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3DB6704-1934-4267-AB1F-FD4DA7B94E9E}" type="slidenum">
              <a:rPr lang="en-ZA" smtClean="0"/>
              <a:pPr/>
              <a:t>38</a:t>
            </a:fld>
            <a:endParaRPr lang="en-ZA"/>
          </a:p>
        </p:txBody>
      </p:sp>
    </p:spTree>
    <p:extLst>
      <p:ext uri="{BB962C8B-B14F-4D97-AF65-F5344CB8AC3E}">
        <p14:creationId xmlns:p14="http://schemas.microsoft.com/office/powerpoint/2010/main" xmlns="" val="4042952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71435F-27C7-4766-B645-072B9E2461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441FEE1-C174-4718-965A-3B76BE1D15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AEEB43-256F-4691-B871-0C25FB53ED01}"/>
              </a:ext>
            </a:extLst>
          </p:cNvPr>
          <p:cNvSpPr>
            <a:spLocks noGrp="1"/>
          </p:cNvSpPr>
          <p:nvPr>
            <p:ph type="dt" sz="half" idx="10"/>
          </p:nvPr>
        </p:nvSpPr>
        <p:spPr/>
        <p:txBody>
          <a:bodyPr/>
          <a:lstStyle/>
          <a:p>
            <a:fld id="{F3D4E9A8-4554-4AFF-BA57-116D403C0A28}" type="datetimeFigureOut">
              <a:rPr lang="en-US" smtClean="0"/>
              <a:pPr/>
              <a:t>6/17/2021</a:t>
            </a:fld>
            <a:endParaRPr lang="en-US"/>
          </a:p>
        </p:txBody>
      </p:sp>
      <p:sp>
        <p:nvSpPr>
          <p:cNvPr id="5" name="Footer Placeholder 4">
            <a:extLst>
              <a:ext uri="{FF2B5EF4-FFF2-40B4-BE49-F238E27FC236}">
                <a16:creationId xmlns:a16="http://schemas.microsoft.com/office/drawing/2014/main" xmlns="" id="{55B73C5F-4C7E-4315-89B5-DD506F2DD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3C6A32-4F8E-45DA-8893-0FE353D2A724}"/>
              </a:ext>
            </a:extLst>
          </p:cNvPr>
          <p:cNvSpPr>
            <a:spLocks noGrp="1"/>
          </p:cNvSpPr>
          <p:nvPr>
            <p:ph type="sldNum" sz="quarter" idx="12"/>
          </p:nvPr>
        </p:nvSpPr>
        <p:spPr/>
        <p:txBody>
          <a:bodyPr/>
          <a:lstStyle/>
          <a:p>
            <a:fld id="{4C3BFF6F-16A4-4DA0-BC1F-14E4446EC845}" type="slidenum">
              <a:rPr lang="en-US" smtClean="0"/>
              <a:pPr/>
              <a:t>‹#›</a:t>
            </a:fld>
            <a:endParaRPr lang="en-US"/>
          </a:p>
        </p:txBody>
      </p:sp>
    </p:spTree>
    <p:extLst>
      <p:ext uri="{BB962C8B-B14F-4D97-AF65-F5344CB8AC3E}">
        <p14:creationId xmlns:p14="http://schemas.microsoft.com/office/powerpoint/2010/main" xmlns="" val="1579989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8EE7CD-2478-454F-A64C-203C3CF15E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2E8ED03-CE19-4D7A-A3A3-89AEE084C7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A39F81-03F2-4055-AD97-EFD2D59631D9}"/>
              </a:ext>
            </a:extLst>
          </p:cNvPr>
          <p:cNvSpPr>
            <a:spLocks noGrp="1"/>
          </p:cNvSpPr>
          <p:nvPr>
            <p:ph type="dt" sz="half" idx="10"/>
          </p:nvPr>
        </p:nvSpPr>
        <p:spPr/>
        <p:txBody>
          <a:bodyPr/>
          <a:lstStyle/>
          <a:p>
            <a:fld id="{F3D4E9A8-4554-4AFF-BA57-116D403C0A28}" type="datetimeFigureOut">
              <a:rPr lang="en-US" smtClean="0"/>
              <a:pPr/>
              <a:t>6/17/2021</a:t>
            </a:fld>
            <a:endParaRPr lang="en-US"/>
          </a:p>
        </p:txBody>
      </p:sp>
      <p:sp>
        <p:nvSpPr>
          <p:cNvPr id="5" name="Footer Placeholder 4">
            <a:extLst>
              <a:ext uri="{FF2B5EF4-FFF2-40B4-BE49-F238E27FC236}">
                <a16:creationId xmlns:a16="http://schemas.microsoft.com/office/drawing/2014/main" xmlns="" id="{9CA54765-340D-444E-B888-47711AFBA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640094-2935-4FF3-91C2-1EBC6C881CCD}"/>
              </a:ext>
            </a:extLst>
          </p:cNvPr>
          <p:cNvSpPr>
            <a:spLocks noGrp="1"/>
          </p:cNvSpPr>
          <p:nvPr>
            <p:ph type="sldNum" sz="quarter" idx="12"/>
          </p:nvPr>
        </p:nvSpPr>
        <p:spPr/>
        <p:txBody>
          <a:bodyPr/>
          <a:lstStyle/>
          <a:p>
            <a:fld id="{4C3BFF6F-16A4-4DA0-BC1F-14E4446EC845}" type="slidenum">
              <a:rPr lang="en-US" smtClean="0"/>
              <a:pPr/>
              <a:t>‹#›</a:t>
            </a:fld>
            <a:endParaRPr lang="en-US"/>
          </a:p>
        </p:txBody>
      </p:sp>
    </p:spTree>
    <p:extLst>
      <p:ext uri="{BB962C8B-B14F-4D97-AF65-F5344CB8AC3E}">
        <p14:creationId xmlns:p14="http://schemas.microsoft.com/office/powerpoint/2010/main" xmlns="" val="453948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A3CA8FF-97BB-4EBC-B085-3902894DCA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A7E6B5B-EEDD-4D7D-ADC7-EFFBA91DFE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60F7EF-40E1-468C-9C8D-4347B280BF76}"/>
              </a:ext>
            </a:extLst>
          </p:cNvPr>
          <p:cNvSpPr>
            <a:spLocks noGrp="1"/>
          </p:cNvSpPr>
          <p:nvPr>
            <p:ph type="dt" sz="half" idx="10"/>
          </p:nvPr>
        </p:nvSpPr>
        <p:spPr/>
        <p:txBody>
          <a:bodyPr/>
          <a:lstStyle/>
          <a:p>
            <a:fld id="{F3D4E9A8-4554-4AFF-BA57-116D403C0A28}" type="datetimeFigureOut">
              <a:rPr lang="en-US" smtClean="0"/>
              <a:pPr/>
              <a:t>6/17/2021</a:t>
            </a:fld>
            <a:endParaRPr lang="en-US"/>
          </a:p>
        </p:txBody>
      </p:sp>
      <p:sp>
        <p:nvSpPr>
          <p:cNvPr id="5" name="Footer Placeholder 4">
            <a:extLst>
              <a:ext uri="{FF2B5EF4-FFF2-40B4-BE49-F238E27FC236}">
                <a16:creationId xmlns:a16="http://schemas.microsoft.com/office/drawing/2014/main" xmlns="" id="{3A16C819-A524-4551-AB0E-6EA83E88E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303D036-DCE0-4507-BF91-8989D99306BC}"/>
              </a:ext>
            </a:extLst>
          </p:cNvPr>
          <p:cNvSpPr>
            <a:spLocks noGrp="1"/>
          </p:cNvSpPr>
          <p:nvPr>
            <p:ph type="sldNum" sz="quarter" idx="12"/>
          </p:nvPr>
        </p:nvSpPr>
        <p:spPr/>
        <p:txBody>
          <a:bodyPr/>
          <a:lstStyle/>
          <a:p>
            <a:fld id="{4C3BFF6F-16A4-4DA0-BC1F-14E4446EC845}" type="slidenum">
              <a:rPr lang="en-US" smtClean="0"/>
              <a:pPr/>
              <a:t>‹#›</a:t>
            </a:fld>
            <a:endParaRPr lang="en-US"/>
          </a:p>
        </p:txBody>
      </p:sp>
    </p:spTree>
    <p:extLst>
      <p:ext uri="{BB962C8B-B14F-4D97-AF65-F5344CB8AC3E}">
        <p14:creationId xmlns:p14="http://schemas.microsoft.com/office/powerpoint/2010/main" xmlns="" val="3682476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97399E-E7B2-4C3F-884A-67C83F7F67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8BE0D2B-77D3-427C-BB78-DA9A5AF997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0936B0-0E86-41A7-A366-6D534863F280}"/>
              </a:ext>
            </a:extLst>
          </p:cNvPr>
          <p:cNvSpPr>
            <a:spLocks noGrp="1"/>
          </p:cNvSpPr>
          <p:nvPr>
            <p:ph type="dt" sz="half" idx="10"/>
          </p:nvPr>
        </p:nvSpPr>
        <p:spPr/>
        <p:txBody>
          <a:bodyPr/>
          <a:lstStyle/>
          <a:p>
            <a:fld id="{F3D4E9A8-4554-4AFF-BA57-116D403C0A28}" type="datetimeFigureOut">
              <a:rPr lang="en-US" smtClean="0"/>
              <a:pPr/>
              <a:t>6/17/2021</a:t>
            </a:fld>
            <a:endParaRPr lang="en-US"/>
          </a:p>
        </p:txBody>
      </p:sp>
      <p:sp>
        <p:nvSpPr>
          <p:cNvPr id="5" name="Footer Placeholder 4">
            <a:extLst>
              <a:ext uri="{FF2B5EF4-FFF2-40B4-BE49-F238E27FC236}">
                <a16:creationId xmlns:a16="http://schemas.microsoft.com/office/drawing/2014/main" xmlns="" id="{2A82AFE4-95E7-49A9-BC2A-161E1E05E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165CA1-6EB4-466C-AE9C-7699E7693EE5}"/>
              </a:ext>
            </a:extLst>
          </p:cNvPr>
          <p:cNvSpPr>
            <a:spLocks noGrp="1"/>
          </p:cNvSpPr>
          <p:nvPr>
            <p:ph type="sldNum" sz="quarter" idx="12"/>
          </p:nvPr>
        </p:nvSpPr>
        <p:spPr/>
        <p:txBody>
          <a:bodyPr/>
          <a:lstStyle/>
          <a:p>
            <a:fld id="{4C3BFF6F-16A4-4DA0-BC1F-14E4446EC845}" type="slidenum">
              <a:rPr lang="en-US" smtClean="0"/>
              <a:pPr/>
              <a:t>‹#›</a:t>
            </a:fld>
            <a:endParaRPr lang="en-US"/>
          </a:p>
        </p:txBody>
      </p:sp>
    </p:spTree>
    <p:extLst>
      <p:ext uri="{BB962C8B-B14F-4D97-AF65-F5344CB8AC3E}">
        <p14:creationId xmlns:p14="http://schemas.microsoft.com/office/powerpoint/2010/main" xmlns="" val="630392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B2E04-DCAB-4875-A56C-3A29DE4BEC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8B08115-8F4D-43C8-8690-F3700F9C86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5BADC70-14C8-46AE-9948-C74967ED9443}"/>
              </a:ext>
            </a:extLst>
          </p:cNvPr>
          <p:cNvSpPr>
            <a:spLocks noGrp="1"/>
          </p:cNvSpPr>
          <p:nvPr>
            <p:ph type="dt" sz="half" idx="10"/>
          </p:nvPr>
        </p:nvSpPr>
        <p:spPr/>
        <p:txBody>
          <a:bodyPr/>
          <a:lstStyle/>
          <a:p>
            <a:fld id="{F3D4E9A8-4554-4AFF-BA57-116D403C0A28}" type="datetimeFigureOut">
              <a:rPr lang="en-US" smtClean="0"/>
              <a:pPr/>
              <a:t>6/17/2021</a:t>
            </a:fld>
            <a:endParaRPr lang="en-US"/>
          </a:p>
        </p:txBody>
      </p:sp>
      <p:sp>
        <p:nvSpPr>
          <p:cNvPr id="5" name="Footer Placeholder 4">
            <a:extLst>
              <a:ext uri="{FF2B5EF4-FFF2-40B4-BE49-F238E27FC236}">
                <a16:creationId xmlns:a16="http://schemas.microsoft.com/office/drawing/2014/main" xmlns="" id="{5BCBE83E-A793-4572-94CD-03AF05661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3668F5-44DA-48A4-8840-C2A582214A35}"/>
              </a:ext>
            </a:extLst>
          </p:cNvPr>
          <p:cNvSpPr>
            <a:spLocks noGrp="1"/>
          </p:cNvSpPr>
          <p:nvPr>
            <p:ph type="sldNum" sz="quarter" idx="12"/>
          </p:nvPr>
        </p:nvSpPr>
        <p:spPr/>
        <p:txBody>
          <a:bodyPr/>
          <a:lstStyle/>
          <a:p>
            <a:fld id="{4C3BFF6F-16A4-4DA0-BC1F-14E4446EC845}" type="slidenum">
              <a:rPr lang="en-US" smtClean="0"/>
              <a:pPr/>
              <a:t>‹#›</a:t>
            </a:fld>
            <a:endParaRPr lang="en-US"/>
          </a:p>
        </p:txBody>
      </p:sp>
    </p:spTree>
    <p:extLst>
      <p:ext uri="{BB962C8B-B14F-4D97-AF65-F5344CB8AC3E}">
        <p14:creationId xmlns:p14="http://schemas.microsoft.com/office/powerpoint/2010/main" xmlns="" val="85986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EA3D40-CA46-46F8-A25B-7D7ABE4C40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2E8D4C3-86EE-434E-99D0-01D9743ED4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A11C876-C0C8-47F5-88EF-C24EC97DBD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5DAA74D-BEEF-4AA0-9A0F-921FD7E2EDB4}"/>
              </a:ext>
            </a:extLst>
          </p:cNvPr>
          <p:cNvSpPr>
            <a:spLocks noGrp="1"/>
          </p:cNvSpPr>
          <p:nvPr>
            <p:ph type="dt" sz="half" idx="10"/>
          </p:nvPr>
        </p:nvSpPr>
        <p:spPr/>
        <p:txBody>
          <a:bodyPr/>
          <a:lstStyle/>
          <a:p>
            <a:fld id="{F3D4E9A8-4554-4AFF-BA57-116D403C0A28}" type="datetimeFigureOut">
              <a:rPr lang="en-US" smtClean="0"/>
              <a:pPr/>
              <a:t>6/17/2021</a:t>
            </a:fld>
            <a:endParaRPr lang="en-US"/>
          </a:p>
        </p:txBody>
      </p:sp>
      <p:sp>
        <p:nvSpPr>
          <p:cNvPr id="6" name="Footer Placeholder 5">
            <a:extLst>
              <a:ext uri="{FF2B5EF4-FFF2-40B4-BE49-F238E27FC236}">
                <a16:creationId xmlns:a16="http://schemas.microsoft.com/office/drawing/2014/main" xmlns="" id="{DA9F5D44-5551-4964-9111-C7DA620590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E25A72A-7F17-477F-AE39-5C0538561421}"/>
              </a:ext>
            </a:extLst>
          </p:cNvPr>
          <p:cNvSpPr>
            <a:spLocks noGrp="1"/>
          </p:cNvSpPr>
          <p:nvPr>
            <p:ph type="sldNum" sz="quarter" idx="12"/>
          </p:nvPr>
        </p:nvSpPr>
        <p:spPr/>
        <p:txBody>
          <a:bodyPr/>
          <a:lstStyle/>
          <a:p>
            <a:fld id="{4C3BFF6F-16A4-4DA0-BC1F-14E4446EC845}" type="slidenum">
              <a:rPr lang="en-US" smtClean="0"/>
              <a:pPr/>
              <a:t>‹#›</a:t>
            </a:fld>
            <a:endParaRPr lang="en-US"/>
          </a:p>
        </p:txBody>
      </p:sp>
    </p:spTree>
    <p:extLst>
      <p:ext uri="{BB962C8B-B14F-4D97-AF65-F5344CB8AC3E}">
        <p14:creationId xmlns:p14="http://schemas.microsoft.com/office/powerpoint/2010/main" xmlns="" val="740692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20E57-E54E-48FC-9180-68FF6305C0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712049C-D621-438B-BE22-088040E6F7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2DD4D0B-2730-4D3C-B356-D6106D5CB6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B110321-64A3-4585-A56B-5214C79F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A337148-22E7-44BC-ABAA-A886705551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128BCC6-4C39-4BD7-B1C1-C6652E04AA58}"/>
              </a:ext>
            </a:extLst>
          </p:cNvPr>
          <p:cNvSpPr>
            <a:spLocks noGrp="1"/>
          </p:cNvSpPr>
          <p:nvPr>
            <p:ph type="dt" sz="half" idx="10"/>
          </p:nvPr>
        </p:nvSpPr>
        <p:spPr/>
        <p:txBody>
          <a:bodyPr/>
          <a:lstStyle/>
          <a:p>
            <a:fld id="{F3D4E9A8-4554-4AFF-BA57-116D403C0A28}" type="datetimeFigureOut">
              <a:rPr lang="en-US" smtClean="0"/>
              <a:pPr/>
              <a:t>6/17/2021</a:t>
            </a:fld>
            <a:endParaRPr lang="en-US"/>
          </a:p>
        </p:txBody>
      </p:sp>
      <p:sp>
        <p:nvSpPr>
          <p:cNvPr id="8" name="Footer Placeholder 7">
            <a:extLst>
              <a:ext uri="{FF2B5EF4-FFF2-40B4-BE49-F238E27FC236}">
                <a16:creationId xmlns:a16="http://schemas.microsoft.com/office/drawing/2014/main" xmlns="" id="{ED80957C-1B59-4F05-B43B-786607FD76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7B18A0B-9BA8-4ED8-8179-78EB29F80CCC}"/>
              </a:ext>
            </a:extLst>
          </p:cNvPr>
          <p:cNvSpPr>
            <a:spLocks noGrp="1"/>
          </p:cNvSpPr>
          <p:nvPr>
            <p:ph type="sldNum" sz="quarter" idx="12"/>
          </p:nvPr>
        </p:nvSpPr>
        <p:spPr/>
        <p:txBody>
          <a:bodyPr/>
          <a:lstStyle/>
          <a:p>
            <a:fld id="{4C3BFF6F-16A4-4DA0-BC1F-14E4446EC845}" type="slidenum">
              <a:rPr lang="en-US" smtClean="0"/>
              <a:pPr/>
              <a:t>‹#›</a:t>
            </a:fld>
            <a:endParaRPr lang="en-US"/>
          </a:p>
        </p:txBody>
      </p:sp>
    </p:spTree>
    <p:extLst>
      <p:ext uri="{BB962C8B-B14F-4D97-AF65-F5344CB8AC3E}">
        <p14:creationId xmlns:p14="http://schemas.microsoft.com/office/powerpoint/2010/main" xmlns="" val="2924102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D942E-B9CA-47CF-84A7-3BDA92F413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B986A4-328E-40C9-B6FC-EF346669ABC9}"/>
              </a:ext>
            </a:extLst>
          </p:cNvPr>
          <p:cNvSpPr>
            <a:spLocks noGrp="1"/>
          </p:cNvSpPr>
          <p:nvPr>
            <p:ph type="dt" sz="half" idx="10"/>
          </p:nvPr>
        </p:nvSpPr>
        <p:spPr/>
        <p:txBody>
          <a:bodyPr/>
          <a:lstStyle/>
          <a:p>
            <a:fld id="{F3D4E9A8-4554-4AFF-BA57-116D403C0A28}" type="datetimeFigureOut">
              <a:rPr lang="en-US" smtClean="0"/>
              <a:pPr/>
              <a:t>6/17/2021</a:t>
            </a:fld>
            <a:endParaRPr lang="en-US"/>
          </a:p>
        </p:txBody>
      </p:sp>
      <p:sp>
        <p:nvSpPr>
          <p:cNvPr id="4" name="Footer Placeholder 3">
            <a:extLst>
              <a:ext uri="{FF2B5EF4-FFF2-40B4-BE49-F238E27FC236}">
                <a16:creationId xmlns:a16="http://schemas.microsoft.com/office/drawing/2014/main" xmlns="" id="{97A04615-33A4-46BC-9A0B-DEA6B2FBE1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9861325-459D-4C8F-B793-1B62A1ED2578}"/>
              </a:ext>
            </a:extLst>
          </p:cNvPr>
          <p:cNvSpPr>
            <a:spLocks noGrp="1"/>
          </p:cNvSpPr>
          <p:nvPr>
            <p:ph type="sldNum" sz="quarter" idx="12"/>
          </p:nvPr>
        </p:nvSpPr>
        <p:spPr/>
        <p:txBody>
          <a:bodyPr/>
          <a:lstStyle/>
          <a:p>
            <a:fld id="{4C3BFF6F-16A4-4DA0-BC1F-14E4446EC845}" type="slidenum">
              <a:rPr lang="en-US" smtClean="0"/>
              <a:pPr/>
              <a:t>‹#›</a:t>
            </a:fld>
            <a:endParaRPr lang="en-US"/>
          </a:p>
        </p:txBody>
      </p:sp>
    </p:spTree>
    <p:extLst>
      <p:ext uri="{BB962C8B-B14F-4D97-AF65-F5344CB8AC3E}">
        <p14:creationId xmlns:p14="http://schemas.microsoft.com/office/powerpoint/2010/main" xmlns="" val="1416248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1E7742-B617-4110-AE99-9BF7F78FBE80}"/>
              </a:ext>
            </a:extLst>
          </p:cNvPr>
          <p:cNvSpPr>
            <a:spLocks noGrp="1"/>
          </p:cNvSpPr>
          <p:nvPr>
            <p:ph type="dt" sz="half" idx="10"/>
          </p:nvPr>
        </p:nvSpPr>
        <p:spPr/>
        <p:txBody>
          <a:bodyPr/>
          <a:lstStyle/>
          <a:p>
            <a:fld id="{F3D4E9A8-4554-4AFF-BA57-116D403C0A28}" type="datetimeFigureOut">
              <a:rPr lang="en-US" smtClean="0"/>
              <a:pPr/>
              <a:t>6/17/2021</a:t>
            </a:fld>
            <a:endParaRPr lang="en-US"/>
          </a:p>
        </p:txBody>
      </p:sp>
      <p:sp>
        <p:nvSpPr>
          <p:cNvPr id="3" name="Footer Placeholder 2">
            <a:extLst>
              <a:ext uri="{FF2B5EF4-FFF2-40B4-BE49-F238E27FC236}">
                <a16:creationId xmlns:a16="http://schemas.microsoft.com/office/drawing/2014/main" xmlns="" id="{06D63304-5528-4549-A95A-1B0062FE95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D18AC11-606A-4625-A3D6-C902D77F2E1B}"/>
              </a:ext>
            </a:extLst>
          </p:cNvPr>
          <p:cNvSpPr>
            <a:spLocks noGrp="1"/>
          </p:cNvSpPr>
          <p:nvPr>
            <p:ph type="sldNum" sz="quarter" idx="12"/>
          </p:nvPr>
        </p:nvSpPr>
        <p:spPr/>
        <p:txBody>
          <a:bodyPr/>
          <a:lstStyle/>
          <a:p>
            <a:fld id="{4C3BFF6F-16A4-4DA0-BC1F-14E4446EC845}" type="slidenum">
              <a:rPr lang="en-US" smtClean="0"/>
              <a:pPr/>
              <a:t>‹#›</a:t>
            </a:fld>
            <a:endParaRPr lang="en-US"/>
          </a:p>
        </p:txBody>
      </p:sp>
    </p:spTree>
    <p:extLst>
      <p:ext uri="{BB962C8B-B14F-4D97-AF65-F5344CB8AC3E}">
        <p14:creationId xmlns:p14="http://schemas.microsoft.com/office/powerpoint/2010/main" xmlns="" val="3640776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7297DF-8C42-491E-B95B-B5E8C2BC25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060055D-ACB5-4389-BC1A-76C985C257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3D70B16-2D73-44A4-86EE-3C93710C1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87F496B-E763-46A2-A1DF-485E4CE87BEC}"/>
              </a:ext>
            </a:extLst>
          </p:cNvPr>
          <p:cNvSpPr>
            <a:spLocks noGrp="1"/>
          </p:cNvSpPr>
          <p:nvPr>
            <p:ph type="dt" sz="half" idx="10"/>
          </p:nvPr>
        </p:nvSpPr>
        <p:spPr/>
        <p:txBody>
          <a:bodyPr/>
          <a:lstStyle/>
          <a:p>
            <a:fld id="{F3D4E9A8-4554-4AFF-BA57-116D403C0A28}" type="datetimeFigureOut">
              <a:rPr lang="en-US" smtClean="0"/>
              <a:pPr/>
              <a:t>6/17/2021</a:t>
            </a:fld>
            <a:endParaRPr lang="en-US"/>
          </a:p>
        </p:txBody>
      </p:sp>
      <p:sp>
        <p:nvSpPr>
          <p:cNvPr id="6" name="Footer Placeholder 5">
            <a:extLst>
              <a:ext uri="{FF2B5EF4-FFF2-40B4-BE49-F238E27FC236}">
                <a16:creationId xmlns:a16="http://schemas.microsoft.com/office/drawing/2014/main" xmlns="" id="{20DBDC09-0287-472B-8967-AD242CAFA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5E78A46-1C61-49D1-B679-877A40EAF6EE}"/>
              </a:ext>
            </a:extLst>
          </p:cNvPr>
          <p:cNvSpPr>
            <a:spLocks noGrp="1"/>
          </p:cNvSpPr>
          <p:nvPr>
            <p:ph type="sldNum" sz="quarter" idx="12"/>
          </p:nvPr>
        </p:nvSpPr>
        <p:spPr/>
        <p:txBody>
          <a:bodyPr/>
          <a:lstStyle/>
          <a:p>
            <a:fld id="{4C3BFF6F-16A4-4DA0-BC1F-14E4446EC845}" type="slidenum">
              <a:rPr lang="en-US" smtClean="0"/>
              <a:pPr/>
              <a:t>‹#›</a:t>
            </a:fld>
            <a:endParaRPr lang="en-US"/>
          </a:p>
        </p:txBody>
      </p:sp>
    </p:spTree>
    <p:extLst>
      <p:ext uri="{BB962C8B-B14F-4D97-AF65-F5344CB8AC3E}">
        <p14:creationId xmlns:p14="http://schemas.microsoft.com/office/powerpoint/2010/main" xmlns="" val="170922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7D2EA5-FA5D-4EA6-992B-49773C1FAC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BA1321E-F363-49C1-92CA-F8C3726047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D422E79-150D-4CC1-928A-B5BBD5090C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219565-1945-49BE-8B46-3776B4BD2A2B}"/>
              </a:ext>
            </a:extLst>
          </p:cNvPr>
          <p:cNvSpPr>
            <a:spLocks noGrp="1"/>
          </p:cNvSpPr>
          <p:nvPr>
            <p:ph type="dt" sz="half" idx="10"/>
          </p:nvPr>
        </p:nvSpPr>
        <p:spPr/>
        <p:txBody>
          <a:bodyPr/>
          <a:lstStyle/>
          <a:p>
            <a:fld id="{F3D4E9A8-4554-4AFF-BA57-116D403C0A28}" type="datetimeFigureOut">
              <a:rPr lang="en-US" smtClean="0"/>
              <a:pPr/>
              <a:t>6/17/2021</a:t>
            </a:fld>
            <a:endParaRPr lang="en-US"/>
          </a:p>
        </p:txBody>
      </p:sp>
      <p:sp>
        <p:nvSpPr>
          <p:cNvPr id="6" name="Footer Placeholder 5">
            <a:extLst>
              <a:ext uri="{FF2B5EF4-FFF2-40B4-BE49-F238E27FC236}">
                <a16:creationId xmlns:a16="http://schemas.microsoft.com/office/drawing/2014/main" xmlns="" id="{8BFE51B6-37B6-4F7E-9F53-A47AC192D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34A7A05-B5DB-4586-B67D-F01D0F8AB440}"/>
              </a:ext>
            </a:extLst>
          </p:cNvPr>
          <p:cNvSpPr>
            <a:spLocks noGrp="1"/>
          </p:cNvSpPr>
          <p:nvPr>
            <p:ph type="sldNum" sz="quarter" idx="12"/>
          </p:nvPr>
        </p:nvSpPr>
        <p:spPr/>
        <p:txBody>
          <a:bodyPr/>
          <a:lstStyle/>
          <a:p>
            <a:fld id="{4C3BFF6F-16A4-4DA0-BC1F-14E4446EC845}" type="slidenum">
              <a:rPr lang="en-US" smtClean="0"/>
              <a:pPr/>
              <a:t>‹#›</a:t>
            </a:fld>
            <a:endParaRPr lang="en-US"/>
          </a:p>
        </p:txBody>
      </p:sp>
    </p:spTree>
    <p:extLst>
      <p:ext uri="{BB962C8B-B14F-4D97-AF65-F5344CB8AC3E}">
        <p14:creationId xmlns:p14="http://schemas.microsoft.com/office/powerpoint/2010/main" xmlns="" val="1755701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075EF26-ACD3-4AF3-A6FC-7070264A24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C147D85-A455-4107-B169-6F604E7220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92A9A3-43B1-444F-8FF3-7B42A5F5EE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D4E9A8-4554-4AFF-BA57-116D403C0A28}" type="datetimeFigureOut">
              <a:rPr lang="en-US" smtClean="0"/>
              <a:pPr/>
              <a:t>6/17/2021</a:t>
            </a:fld>
            <a:endParaRPr lang="en-US"/>
          </a:p>
        </p:txBody>
      </p:sp>
      <p:sp>
        <p:nvSpPr>
          <p:cNvPr id="5" name="Footer Placeholder 4">
            <a:extLst>
              <a:ext uri="{FF2B5EF4-FFF2-40B4-BE49-F238E27FC236}">
                <a16:creationId xmlns:a16="http://schemas.microsoft.com/office/drawing/2014/main" xmlns="" id="{F8F032DA-87DC-4B43-8445-77526FD300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408F5F6-3D19-4D34-AB82-FA539618CE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3BFF6F-16A4-4DA0-BC1F-14E4446EC845}" type="slidenum">
              <a:rPr lang="en-US" smtClean="0"/>
              <a:pPr/>
              <a:t>‹#›</a:t>
            </a:fld>
            <a:endParaRPr lang="en-US"/>
          </a:p>
        </p:txBody>
      </p:sp>
    </p:spTree>
    <p:extLst>
      <p:ext uri="{BB962C8B-B14F-4D97-AF65-F5344CB8AC3E}">
        <p14:creationId xmlns:p14="http://schemas.microsoft.com/office/powerpoint/2010/main" xmlns="" val="3147279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2.emf"/><Relationship Id="rId7"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emf"/><Relationship Id="rId11" Type="http://schemas.openxmlformats.org/officeDocument/2006/relationships/image" Target="../media/image39.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1.jpeg"/><Relationship Id="rId9" Type="http://schemas.openxmlformats.org/officeDocument/2006/relationships/image" Target="../media/image37.emf"/></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england.nhs.uk/commissioning/wp-content/uploads/sites/12/2015/11/orthcs-final-rep.pdf" TargetMode="External"/><Relationship Id="rId5" Type="http://schemas.openxmlformats.org/officeDocument/2006/relationships/hyperlink" Target="https://www.oecd.org/education/innovation-education/37425763.pdf" TargetMode="External"/><Relationship Id="rId4" Type="http://schemas.openxmlformats.org/officeDocument/2006/relationships/hyperlink" Target="http://availablehttps/jneuroengrehab.biomedcentral.com/track/pdf/10.1186/s12984-018-0406-7.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video" Target="../media/media1.mp4"/><Relationship Id="rId5" Type="http://schemas.openxmlformats.org/officeDocument/2006/relationships/image" Target="../media/image14.png"/><Relationship Id="rId4" Type="http://schemas.microsoft.com/office/2007/relationships/media" Target="../media/media1.mp4"/></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B7323284-E5B4-4519-ADE9-A418B95C0D4F}"/>
              </a:ext>
            </a:extLst>
          </p:cNvPr>
          <p:cNvSpPr txBox="1"/>
          <p:nvPr/>
        </p:nvSpPr>
        <p:spPr>
          <a:xfrm>
            <a:off x="4843085" y="2830287"/>
            <a:ext cx="7106842" cy="31895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dirty="0">
                <a:solidFill>
                  <a:schemeClr val="accent1">
                    <a:lumMod val="50000"/>
                  </a:schemeClr>
                </a:solidFill>
                <a:latin typeface="+mj-lt"/>
                <a:ea typeface="+mj-ea"/>
                <a:cs typeface="+mj-cs"/>
              </a:rPr>
              <a:t>NHI </a:t>
            </a:r>
          </a:p>
          <a:p>
            <a:pPr>
              <a:lnSpc>
                <a:spcPct val="90000"/>
              </a:lnSpc>
              <a:spcBef>
                <a:spcPct val="0"/>
              </a:spcBef>
              <a:spcAft>
                <a:spcPts val="600"/>
              </a:spcAft>
            </a:pPr>
            <a:r>
              <a:rPr lang="en-US" sz="6000" b="1" dirty="0">
                <a:solidFill>
                  <a:schemeClr val="accent1">
                    <a:lumMod val="50000"/>
                  </a:schemeClr>
                </a:solidFill>
                <a:latin typeface="+mj-lt"/>
                <a:ea typeface="+mj-ea"/>
                <a:cs typeface="+mj-cs"/>
              </a:rPr>
              <a:t>Presentation </a:t>
            </a:r>
          </a:p>
          <a:p>
            <a:pPr>
              <a:lnSpc>
                <a:spcPct val="90000"/>
              </a:lnSpc>
              <a:spcBef>
                <a:spcPct val="0"/>
              </a:spcBef>
              <a:spcAft>
                <a:spcPts val="600"/>
              </a:spcAft>
            </a:pPr>
            <a:r>
              <a:rPr lang="en-US" sz="6000" b="1" dirty="0">
                <a:solidFill>
                  <a:schemeClr val="accent1">
                    <a:lumMod val="50000"/>
                  </a:schemeClr>
                </a:solidFill>
                <a:latin typeface="+mj-lt"/>
                <a:ea typeface="+mj-ea"/>
                <a:cs typeface="+mj-cs"/>
              </a:rPr>
              <a:t>15 June 2021</a:t>
            </a:r>
          </a:p>
        </p:txBody>
      </p:sp>
      <p:pic>
        <p:nvPicPr>
          <p:cNvPr id="11" name="Picture 10" descr="Graphical user interface, text, application&#10;&#10;Description automatically generated">
            <a:extLst>
              <a:ext uri="{FF2B5EF4-FFF2-40B4-BE49-F238E27FC236}">
                <a16:creationId xmlns:a16="http://schemas.microsoft.com/office/drawing/2014/main" xmlns="" id="{8A491B9F-351E-41E4-9932-5C1119F2D1CD}"/>
              </a:ext>
            </a:extLst>
          </p:cNvPr>
          <p:cNvPicPr>
            <a:picLocks noChangeAspect="1"/>
          </p:cNvPicPr>
          <p:nvPr/>
        </p:nvPicPr>
        <p:blipFill>
          <a:blip r:embed="rId2" cstate="print"/>
          <a:stretch>
            <a:fillRect/>
          </a:stretch>
        </p:blipFill>
        <p:spPr>
          <a:xfrm>
            <a:off x="4843086" y="393637"/>
            <a:ext cx="7328272" cy="2436650"/>
          </a:xfrm>
          <a:prstGeom prst="rect">
            <a:avLst/>
          </a:prstGeom>
        </p:spPr>
      </p:pic>
      <p:pic>
        <p:nvPicPr>
          <p:cNvPr id="19" name="Content Placeholder 7">
            <a:extLst>
              <a:ext uri="{FF2B5EF4-FFF2-40B4-BE49-F238E27FC236}">
                <a16:creationId xmlns:a16="http://schemas.microsoft.com/office/drawing/2014/main" xmlns="" id="{B2A9AE04-88AC-4E37-AF35-3AC3BF2AF087}"/>
              </a:ext>
            </a:extLst>
          </p:cNvPr>
          <p:cNvPicPr>
            <a:picLocks noGrp="1" noChangeAspect="1"/>
          </p:cNvPicPr>
          <p:nvPr>
            <p:ph idx="1"/>
          </p:nvPr>
        </p:nvPicPr>
        <p:blipFill>
          <a:blip r:embed="rId3" cstate="print"/>
          <a:stretch>
            <a:fillRect/>
          </a:stretch>
        </p:blipFill>
        <p:spPr>
          <a:xfrm>
            <a:off x="-34320" y="0"/>
            <a:ext cx="4877405" cy="6858000"/>
          </a:xfrm>
          <a:prstGeom prst="rect">
            <a:avLst/>
          </a:prstGeom>
          <a:effectLst>
            <a:softEdge rad="38100"/>
          </a:effectLst>
        </p:spPr>
      </p:pic>
    </p:spTree>
    <p:extLst>
      <p:ext uri="{BB962C8B-B14F-4D97-AF65-F5344CB8AC3E}">
        <p14:creationId xmlns:p14="http://schemas.microsoft.com/office/powerpoint/2010/main" xmlns="" val="1718366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342" y="467917"/>
            <a:ext cx="10986052" cy="574742"/>
          </a:xfrm>
        </p:spPr>
        <p:txBody>
          <a:bodyPr>
            <a:noAutofit/>
          </a:bodyPr>
          <a:lstStyle/>
          <a:p>
            <a:r>
              <a:rPr lang="en-ZA" sz="4000" b="1" dirty="0"/>
              <a:t>Public Hospitals linked to Provinces and Population</a:t>
            </a:r>
          </a:p>
        </p:txBody>
      </p:sp>
      <p:pic>
        <p:nvPicPr>
          <p:cNvPr id="6" name="Picture 5"/>
          <p:cNvPicPr>
            <a:picLocks noChangeAspect="1"/>
          </p:cNvPicPr>
          <p:nvPr/>
        </p:nvPicPr>
        <p:blipFill>
          <a:blip r:embed="rId2" cstate="print"/>
          <a:stretch>
            <a:fillRect/>
          </a:stretch>
        </p:blipFill>
        <p:spPr>
          <a:xfrm>
            <a:off x="1510660" y="1825069"/>
            <a:ext cx="5273734" cy="3349125"/>
          </a:xfrm>
          <a:prstGeom prst="rect">
            <a:avLst/>
          </a:prstGeom>
        </p:spPr>
      </p:pic>
      <p:graphicFrame>
        <p:nvGraphicFramePr>
          <p:cNvPr id="7" name="Table 6"/>
          <p:cNvGraphicFramePr>
            <a:graphicFrameLocks noGrp="1"/>
          </p:cNvGraphicFramePr>
          <p:nvPr/>
        </p:nvGraphicFramePr>
        <p:xfrm>
          <a:off x="7187118" y="1728378"/>
          <a:ext cx="2658516" cy="751659"/>
        </p:xfrm>
        <a:graphic>
          <a:graphicData uri="http://schemas.openxmlformats.org/drawingml/2006/table">
            <a:tbl>
              <a:tblPr firstRow="1" bandRow="1">
                <a:tableStyleId>{5C22544A-7EE6-4342-B048-85BDC9FD1C3A}</a:tableStyleId>
              </a:tblPr>
              <a:tblGrid>
                <a:gridCol w="829595">
                  <a:extLst>
                    <a:ext uri="{9D8B030D-6E8A-4147-A177-3AD203B41FA5}">
                      <a16:colId xmlns:a16="http://schemas.microsoft.com/office/drawing/2014/main" xmlns="" val="282115821"/>
                    </a:ext>
                  </a:extLst>
                </a:gridCol>
                <a:gridCol w="1828921">
                  <a:extLst>
                    <a:ext uri="{9D8B030D-6E8A-4147-A177-3AD203B41FA5}">
                      <a16:colId xmlns:a16="http://schemas.microsoft.com/office/drawing/2014/main" xmlns="" val="2458886063"/>
                    </a:ext>
                  </a:extLst>
                </a:gridCol>
              </a:tblGrid>
              <a:tr h="751659">
                <a:tc>
                  <a:txBody>
                    <a:bodyPr/>
                    <a:lstStyle/>
                    <a:p>
                      <a:r>
                        <a:rPr lang="en-ZA" sz="1100" dirty="0"/>
                        <a:t>Gauteng</a:t>
                      </a:r>
                    </a:p>
                  </a:txBody>
                  <a:tcPr marL="72742" marR="72742" marT="36370" marB="36370"/>
                </a:tc>
                <a:tc>
                  <a:txBody>
                    <a:bodyPr/>
                    <a:lstStyle/>
                    <a:p>
                      <a:r>
                        <a:rPr lang="en-ZA" sz="1100" dirty="0" err="1"/>
                        <a:t>Baragwanath</a:t>
                      </a:r>
                      <a:endParaRPr lang="en-ZA" sz="1100" dirty="0"/>
                    </a:p>
                    <a:p>
                      <a:r>
                        <a:rPr lang="en-ZA" sz="1100" dirty="0"/>
                        <a:t>Tambo Memorial</a:t>
                      </a:r>
                    </a:p>
                    <a:p>
                      <a:r>
                        <a:rPr lang="en-ZA" sz="1100" dirty="0"/>
                        <a:t>Dr George </a:t>
                      </a:r>
                      <a:r>
                        <a:rPr lang="en-ZA" sz="1100" dirty="0" err="1"/>
                        <a:t>Mukhari</a:t>
                      </a:r>
                      <a:endParaRPr lang="en-ZA" sz="1100" dirty="0"/>
                    </a:p>
                    <a:p>
                      <a:r>
                        <a:rPr lang="en-ZA" sz="1100" dirty="0"/>
                        <a:t>Steve</a:t>
                      </a:r>
                      <a:r>
                        <a:rPr lang="en-ZA" sz="1100" baseline="0" dirty="0"/>
                        <a:t> </a:t>
                      </a:r>
                      <a:r>
                        <a:rPr lang="en-ZA" sz="1100" baseline="0" dirty="0" err="1"/>
                        <a:t>Biko</a:t>
                      </a:r>
                      <a:endParaRPr lang="en-ZA" sz="1100" dirty="0"/>
                    </a:p>
                  </a:txBody>
                  <a:tcPr marL="72742" marR="72742" marT="36370" marB="36370"/>
                </a:tc>
                <a:extLst>
                  <a:ext uri="{0D108BD9-81ED-4DB2-BD59-A6C34878D82A}">
                    <a16:rowId xmlns:a16="http://schemas.microsoft.com/office/drawing/2014/main" xmlns="" val="3174439943"/>
                  </a:ext>
                </a:extLst>
              </a:tr>
            </a:tbl>
          </a:graphicData>
        </a:graphic>
      </p:graphicFrame>
      <p:graphicFrame>
        <p:nvGraphicFramePr>
          <p:cNvPr id="8" name="Table 7"/>
          <p:cNvGraphicFramePr>
            <a:graphicFrameLocks noGrp="1"/>
          </p:cNvGraphicFramePr>
          <p:nvPr/>
        </p:nvGraphicFramePr>
        <p:xfrm>
          <a:off x="5625116" y="2190357"/>
          <a:ext cx="1370625" cy="412200"/>
        </p:xfrm>
        <a:graphic>
          <a:graphicData uri="http://schemas.openxmlformats.org/drawingml/2006/table">
            <a:tbl>
              <a:tblPr firstRow="1" bandRow="1">
                <a:tableStyleId>{5C22544A-7EE6-4342-B048-85BDC9FD1C3A}</a:tableStyleId>
              </a:tblPr>
              <a:tblGrid>
                <a:gridCol w="396798">
                  <a:extLst>
                    <a:ext uri="{9D8B030D-6E8A-4147-A177-3AD203B41FA5}">
                      <a16:colId xmlns:a16="http://schemas.microsoft.com/office/drawing/2014/main" xmlns="" val="987013827"/>
                    </a:ext>
                  </a:extLst>
                </a:gridCol>
                <a:gridCol w="973827">
                  <a:extLst>
                    <a:ext uri="{9D8B030D-6E8A-4147-A177-3AD203B41FA5}">
                      <a16:colId xmlns:a16="http://schemas.microsoft.com/office/drawing/2014/main" xmlns="" val="234226036"/>
                    </a:ext>
                  </a:extLst>
                </a:gridCol>
              </a:tblGrid>
              <a:tr h="412200">
                <a:tc>
                  <a:txBody>
                    <a:bodyPr/>
                    <a:lstStyle/>
                    <a:p>
                      <a:r>
                        <a:rPr lang="en-ZA" sz="1100" dirty="0"/>
                        <a:t>KZN</a:t>
                      </a:r>
                    </a:p>
                  </a:txBody>
                  <a:tcPr marL="72742" marR="72742" marT="36370" marB="36370"/>
                </a:tc>
                <a:tc>
                  <a:txBody>
                    <a:bodyPr/>
                    <a:lstStyle/>
                    <a:p>
                      <a:r>
                        <a:rPr lang="en-ZA" sz="1100" dirty="0"/>
                        <a:t>Wentworth &amp; Ladysmith</a:t>
                      </a:r>
                    </a:p>
                  </a:txBody>
                  <a:tcPr marL="72742" marR="72742" marT="36370" marB="36370"/>
                </a:tc>
                <a:extLst>
                  <a:ext uri="{0D108BD9-81ED-4DB2-BD59-A6C34878D82A}">
                    <a16:rowId xmlns:a16="http://schemas.microsoft.com/office/drawing/2014/main" xmlns="" val="1724609247"/>
                  </a:ext>
                </a:extLst>
              </a:tr>
            </a:tbl>
          </a:graphicData>
        </a:graphic>
      </p:graphicFrame>
      <p:graphicFrame>
        <p:nvGraphicFramePr>
          <p:cNvPr id="9" name="Table 8"/>
          <p:cNvGraphicFramePr>
            <a:graphicFrameLocks noGrp="1"/>
          </p:cNvGraphicFramePr>
          <p:nvPr/>
        </p:nvGraphicFramePr>
        <p:xfrm>
          <a:off x="4313625" y="2611617"/>
          <a:ext cx="1858364" cy="242471"/>
        </p:xfrm>
        <a:graphic>
          <a:graphicData uri="http://schemas.openxmlformats.org/drawingml/2006/table">
            <a:tbl>
              <a:tblPr firstRow="1" bandRow="1">
                <a:tableStyleId>{5C22544A-7EE6-4342-B048-85BDC9FD1C3A}</a:tableStyleId>
              </a:tblPr>
              <a:tblGrid>
                <a:gridCol w="964687">
                  <a:extLst>
                    <a:ext uri="{9D8B030D-6E8A-4147-A177-3AD203B41FA5}">
                      <a16:colId xmlns:a16="http://schemas.microsoft.com/office/drawing/2014/main" xmlns="" val="1159158609"/>
                    </a:ext>
                  </a:extLst>
                </a:gridCol>
                <a:gridCol w="893677">
                  <a:extLst>
                    <a:ext uri="{9D8B030D-6E8A-4147-A177-3AD203B41FA5}">
                      <a16:colId xmlns:a16="http://schemas.microsoft.com/office/drawing/2014/main" xmlns="" val="1659887627"/>
                    </a:ext>
                  </a:extLst>
                </a:gridCol>
              </a:tblGrid>
              <a:tr h="242471">
                <a:tc>
                  <a:txBody>
                    <a:bodyPr/>
                    <a:lstStyle/>
                    <a:p>
                      <a:r>
                        <a:rPr lang="en-ZA" sz="1100" dirty="0"/>
                        <a:t>Western</a:t>
                      </a:r>
                      <a:r>
                        <a:rPr lang="en-ZA" sz="1100" baseline="0" dirty="0"/>
                        <a:t> Cape</a:t>
                      </a:r>
                      <a:endParaRPr lang="en-ZA" sz="1100" dirty="0"/>
                    </a:p>
                  </a:txBody>
                  <a:tcPr marL="72742" marR="72742" marT="36370" marB="36370"/>
                </a:tc>
                <a:tc>
                  <a:txBody>
                    <a:bodyPr/>
                    <a:lstStyle/>
                    <a:p>
                      <a:r>
                        <a:rPr lang="en-ZA" sz="1100" dirty="0"/>
                        <a:t>Pinelands</a:t>
                      </a:r>
                    </a:p>
                  </a:txBody>
                  <a:tcPr marL="72742" marR="72742" marT="36370" marB="36370"/>
                </a:tc>
                <a:extLst>
                  <a:ext uri="{0D108BD9-81ED-4DB2-BD59-A6C34878D82A}">
                    <a16:rowId xmlns:a16="http://schemas.microsoft.com/office/drawing/2014/main" xmlns="" val="1730047826"/>
                  </a:ext>
                </a:extLst>
              </a:tr>
            </a:tbl>
          </a:graphicData>
        </a:graphic>
      </p:graphicFrame>
      <p:graphicFrame>
        <p:nvGraphicFramePr>
          <p:cNvPr id="10" name="Table 9"/>
          <p:cNvGraphicFramePr>
            <a:graphicFrameLocks noGrp="1"/>
          </p:cNvGraphicFramePr>
          <p:nvPr/>
        </p:nvGraphicFramePr>
        <p:xfrm>
          <a:off x="6761961" y="2833283"/>
          <a:ext cx="2185899" cy="581929"/>
        </p:xfrm>
        <a:graphic>
          <a:graphicData uri="http://schemas.openxmlformats.org/drawingml/2006/table">
            <a:tbl>
              <a:tblPr firstRow="1" bandRow="1">
                <a:tableStyleId>{5C22544A-7EE6-4342-B048-85BDC9FD1C3A}</a:tableStyleId>
              </a:tblPr>
              <a:tblGrid>
                <a:gridCol w="985470">
                  <a:extLst>
                    <a:ext uri="{9D8B030D-6E8A-4147-A177-3AD203B41FA5}">
                      <a16:colId xmlns:a16="http://schemas.microsoft.com/office/drawing/2014/main" xmlns="" val="2112161149"/>
                    </a:ext>
                  </a:extLst>
                </a:gridCol>
                <a:gridCol w="1200429">
                  <a:extLst>
                    <a:ext uri="{9D8B030D-6E8A-4147-A177-3AD203B41FA5}">
                      <a16:colId xmlns:a16="http://schemas.microsoft.com/office/drawing/2014/main" xmlns="" val="3345007599"/>
                    </a:ext>
                  </a:extLst>
                </a:gridCol>
              </a:tblGrid>
              <a:tr h="581929">
                <a:tc>
                  <a:txBody>
                    <a:bodyPr/>
                    <a:lstStyle/>
                    <a:p>
                      <a:r>
                        <a:rPr lang="en-ZA" sz="1100" dirty="0"/>
                        <a:t>Eastern Cape</a:t>
                      </a:r>
                    </a:p>
                  </a:txBody>
                  <a:tcPr marL="72742" marR="72742" marT="36370" marB="36370"/>
                </a:tc>
                <a:tc>
                  <a:txBody>
                    <a:bodyPr/>
                    <a:lstStyle/>
                    <a:p>
                      <a:r>
                        <a:rPr lang="en-ZA" sz="1100" dirty="0"/>
                        <a:t>Port Elizabeth</a:t>
                      </a:r>
                    </a:p>
                    <a:p>
                      <a:r>
                        <a:rPr lang="en-ZA" sz="1100" dirty="0"/>
                        <a:t>Frere </a:t>
                      </a:r>
                    </a:p>
                    <a:p>
                      <a:r>
                        <a:rPr lang="en-ZA" sz="1100" dirty="0" err="1"/>
                        <a:t>Mthatha</a:t>
                      </a:r>
                      <a:endParaRPr lang="en-ZA" sz="1100" dirty="0"/>
                    </a:p>
                  </a:txBody>
                  <a:tcPr marL="72742" marR="72742" marT="36370" marB="36370"/>
                </a:tc>
                <a:extLst>
                  <a:ext uri="{0D108BD9-81ED-4DB2-BD59-A6C34878D82A}">
                    <a16:rowId xmlns:a16="http://schemas.microsoft.com/office/drawing/2014/main" xmlns="" val="758692598"/>
                  </a:ext>
                </a:extLst>
              </a:tr>
            </a:tbl>
          </a:graphicData>
        </a:graphic>
      </p:graphicFrame>
      <p:graphicFrame>
        <p:nvGraphicFramePr>
          <p:cNvPr id="11" name="Table 10"/>
          <p:cNvGraphicFramePr>
            <a:graphicFrameLocks noGrp="1"/>
          </p:cNvGraphicFramePr>
          <p:nvPr/>
        </p:nvGraphicFramePr>
        <p:xfrm>
          <a:off x="4240235" y="3175427"/>
          <a:ext cx="1764839" cy="581929"/>
        </p:xfrm>
        <a:graphic>
          <a:graphicData uri="http://schemas.openxmlformats.org/drawingml/2006/table">
            <a:tbl>
              <a:tblPr firstRow="1" bandRow="1">
                <a:tableStyleId>{5C22544A-7EE6-4342-B048-85BDC9FD1C3A}</a:tableStyleId>
              </a:tblPr>
              <a:tblGrid>
                <a:gridCol w="704896">
                  <a:extLst>
                    <a:ext uri="{9D8B030D-6E8A-4147-A177-3AD203B41FA5}">
                      <a16:colId xmlns:a16="http://schemas.microsoft.com/office/drawing/2014/main" xmlns="" val="928840740"/>
                    </a:ext>
                  </a:extLst>
                </a:gridCol>
                <a:gridCol w="1059943">
                  <a:extLst>
                    <a:ext uri="{9D8B030D-6E8A-4147-A177-3AD203B41FA5}">
                      <a16:colId xmlns:a16="http://schemas.microsoft.com/office/drawing/2014/main" xmlns="" val="1444835869"/>
                    </a:ext>
                  </a:extLst>
                </a:gridCol>
              </a:tblGrid>
              <a:tr h="581929">
                <a:tc>
                  <a:txBody>
                    <a:bodyPr/>
                    <a:lstStyle/>
                    <a:p>
                      <a:r>
                        <a:rPr lang="en-ZA" sz="1100" dirty="0"/>
                        <a:t>Limpopo</a:t>
                      </a:r>
                    </a:p>
                  </a:txBody>
                  <a:tcPr marL="72742" marR="72742" marT="36370" marB="36370"/>
                </a:tc>
                <a:tc>
                  <a:txBody>
                    <a:bodyPr/>
                    <a:lstStyle/>
                    <a:p>
                      <a:r>
                        <a:rPr lang="en-ZA" sz="1100" dirty="0"/>
                        <a:t>Polokwane</a:t>
                      </a:r>
                    </a:p>
                    <a:p>
                      <a:r>
                        <a:rPr lang="en-ZA" sz="1100" dirty="0"/>
                        <a:t>St Rita’s</a:t>
                      </a:r>
                    </a:p>
                    <a:p>
                      <a:r>
                        <a:rPr lang="en-ZA" sz="1100" dirty="0" err="1"/>
                        <a:t>Lethaba</a:t>
                      </a:r>
                      <a:endParaRPr lang="en-ZA" sz="1100" dirty="0"/>
                    </a:p>
                  </a:txBody>
                  <a:tcPr marL="72742" marR="72742" marT="36370" marB="36370"/>
                </a:tc>
                <a:extLst>
                  <a:ext uri="{0D108BD9-81ED-4DB2-BD59-A6C34878D82A}">
                    <a16:rowId xmlns:a16="http://schemas.microsoft.com/office/drawing/2014/main" xmlns="" val="2948462260"/>
                  </a:ext>
                </a:extLst>
              </a:tr>
            </a:tbl>
          </a:graphicData>
        </a:graphic>
      </p:graphicFrame>
      <p:graphicFrame>
        <p:nvGraphicFramePr>
          <p:cNvPr id="12" name="Table 11"/>
          <p:cNvGraphicFramePr>
            <a:graphicFrameLocks noGrp="1"/>
          </p:cNvGraphicFramePr>
          <p:nvPr/>
        </p:nvGraphicFramePr>
        <p:xfrm>
          <a:off x="6342368" y="3519222"/>
          <a:ext cx="2174008" cy="581929"/>
        </p:xfrm>
        <a:graphic>
          <a:graphicData uri="http://schemas.openxmlformats.org/drawingml/2006/table">
            <a:tbl>
              <a:tblPr firstRow="1" bandRow="1">
                <a:tableStyleId>{5C22544A-7EE6-4342-B048-85BDC9FD1C3A}</a:tableStyleId>
              </a:tblPr>
              <a:tblGrid>
                <a:gridCol w="969773">
                  <a:extLst>
                    <a:ext uri="{9D8B030D-6E8A-4147-A177-3AD203B41FA5}">
                      <a16:colId xmlns:a16="http://schemas.microsoft.com/office/drawing/2014/main" xmlns="" val="481236423"/>
                    </a:ext>
                  </a:extLst>
                </a:gridCol>
                <a:gridCol w="1204235">
                  <a:extLst>
                    <a:ext uri="{9D8B030D-6E8A-4147-A177-3AD203B41FA5}">
                      <a16:colId xmlns:a16="http://schemas.microsoft.com/office/drawing/2014/main" xmlns="" val="1484312618"/>
                    </a:ext>
                  </a:extLst>
                </a:gridCol>
              </a:tblGrid>
              <a:tr h="581929">
                <a:tc>
                  <a:txBody>
                    <a:bodyPr/>
                    <a:lstStyle/>
                    <a:p>
                      <a:r>
                        <a:rPr lang="en-ZA" sz="1100" dirty="0"/>
                        <a:t>Mpumalanga</a:t>
                      </a:r>
                    </a:p>
                  </a:txBody>
                  <a:tcPr marL="72742" marR="72742" marT="36370" marB="36370"/>
                </a:tc>
                <a:tc>
                  <a:txBody>
                    <a:bodyPr/>
                    <a:lstStyle/>
                    <a:p>
                      <a:r>
                        <a:rPr lang="en-ZA" sz="1100" dirty="0"/>
                        <a:t>Ermelo</a:t>
                      </a:r>
                    </a:p>
                    <a:p>
                      <a:r>
                        <a:rPr lang="en-ZA" sz="1100" dirty="0"/>
                        <a:t>Rob</a:t>
                      </a:r>
                      <a:r>
                        <a:rPr lang="en-ZA" sz="1100" baseline="0" dirty="0"/>
                        <a:t> Ferreira</a:t>
                      </a:r>
                    </a:p>
                    <a:p>
                      <a:r>
                        <a:rPr lang="en-ZA" sz="1100" baseline="0" dirty="0" err="1"/>
                        <a:t>Mapulaneng</a:t>
                      </a:r>
                      <a:endParaRPr lang="en-ZA" sz="1100" dirty="0"/>
                    </a:p>
                  </a:txBody>
                  <a:tcPr marL="72742" marR="72742" marT="36370" marB="36370"/>
                </a:tc>
                <a:extLst>
                  <a:ext uri="{0D108BD9-81ED-4DB2-BD59-A6C34878D82A}">
                    <a16:rowId xmlns:a16="http://schemas.microsoft.com/office/drawing/2014/main" xmlns="" val="781012484"/>
                  </a:ext>
                </a:extLst>
              </a:tr>
            </a:tbl>
          </a:graphicData>
        </a:graphic>
      </p:graphicFrame>
      <p:graphicFrame>
        <p:nvGraphicFramePr>
          <p:cNvPr id="13" name="Table 12"/>
          <p:cNvGraphicFramePr>
            <a:graphicFrameLocks noGrp="1"/>
          </p:cNvGraphicFramePr>
          <p:nvPr/>
        </p:nvGraphicFramePr>
        <p:xfrm>
          <a:off x="3764920" y="3857415"/>
          <a:ext cx="1957516" cy="412200"/>
        </p:xfrm>
        <a:graphic>
          <a:graphicData uri="http://schemas.openxmlformats.org/drawingml/2006/table">
            <a:tbl>
              <a:tblPr firstRow="1" bandRow="1">
                <a:tableStyleId>{5C22544A-7EE6-4342-B048-85BDC9FD1C3A}</a:tableStyleId>
              </a:tblPr>
              <a:tblGrid>
                <a:gridCol w="770837">
                  <a:extLst>
                    <a:ext uri="{9D8B030D-6E8A-4147-A177-3AD203B41FA5}">
                      <a16:colId xmlns:a16="http://schemas.microsoft.com/office/drawing/2014/main" xmlns="" val="3068612444"/>
                    </a:ext>
                  </a:extLst>
                </a:gridCol>
                <a:gridCol w="1186679">
                  <a:extLst>
                    <a:ext uri="{9D8B030D-6E8A-4147-A177-3AD203B41FA5}">
                      <a16:colId xmlns:a16="http://schemas.microsoft.com/office/drawing/2014/main" xmlns="" val="1891390976"/>
                    </a:ext>
                  </a:extLst>
                </a:gridCol>
              </a:tblGrid>
              <a:tr h="412200">
                <a:tc>
                  <a:txBody>
                    <a:bodyPr/>
                    <a:lstStyle/>
                    <a:p>
                      <a:r>
                        <a:rPr lang="en-ZA" sz="1100" dirty="0"/>
                        <a:t>North West</a:t>
                      </a:r>
                    </a:p>
                  </a:txBody>
                  <a:tcPr marL="72742" marR="72742" marT="36370" marB="36370"/>
                </a:tc>
                <a:tc>
                  <a:txBody>
                    <a:bodyPr/>
                    <a:lstStyle/>
                    <a:p>
                      <a:r>
                        <a:rPr lang="en-ZA" sz="1100" dirty="0"/>
                        <a:t>Klerksdorp</a:t>
                      </a:r>
                    </a:p>
                    <a:p>
                      <a:r>
                        <a:rPr lang="en-ZA" sz="1100" dirty="0"/>
                        <a:t>Mafikeng</a:t>
                      </a:r>
                    </a:p>
                  </a:txBody>
                  <a:tcPr marL="72742" marR="72742" marT="36370" marB="36370"/>
                </a:tc>
                <a:extLst>
                  <a:ext uri="{0D108BD9-81ED-4DB2-BD59-A6C34878D82A}">
                    <a16:rowId xmlns:a16="http://schemas.microsoft.com/office/drawing/2014/main" xmlns="" val="3269902292"/>
                  </a:ext>
                </a:extLst>
              </a:tr>
            </a:tbl>
          </a:graphicData>
        </a:graphic>
      </p:graphicFrame>
      <p:graphicFrame>
        <p:nvGraphicFramePr>
          <p:cNvPr id="14" name="Table 13"/>
          <p:cNvGraphicFramePr>
            <a:graphicFrameLocks noGrp="1"/>
          </p:cNvGraphicFramePr>
          <p:nvPr/>
        </p:nvGraphicFramePr>
        <p:xfrm>
          <a:off x="6839624" y="4321851"/>
          <a:ext cx="1957517" cy="581929"/>
        </p:xfrm>
        <a:graphic>
          <a:graphicData uri="http://schemas.openxmlformats.org/drawingml/2006/table">
            <a:tbl>
              <a:tblPr firstRow="1" bandRow="1">
                <a:tableStyleId>{5C22544A-7EE6-4342-B048-85BDC9FD1C3A}</a:tableStyleId>
              </a:tblPr>
              <a:tblGrid>
                <a:gridCol w="817367">
                  <a:extLst>
                    <a:ext uri="{9D8B030D-6E8A-4147-A177-3AD203B41FA5}">
                      <a16:colId xmlns:a16="http://schemas.microsoft.com/office/drawing/2014/main" xmlns="" val="774129798"/>
                    </a:ext>
                  </a:extLst>
                </a:gridCol>
                <a:gridCol w="1140150">
                  <a:extLst>
                    <a:ext uri="{9D8B030D-6E8A-4147-A177-3AD203B41FA5}">
                      <a16:colId xmlns:a16="http://schemas.microsoft.com/office/drawing/2014/main" xmlns="" val="2715359203"/>
                    </a:ext>
                  </a:extLst>
                </a:gridCol>
              </a:tblGrid>
              <a:tr h="581929">
                <a:tc>
                  <a:txBody>
                    <a:bodyPr/>
                    <a:lstStyle/>
                    <a:p>
                      <a:r>
                        <a:rPr lang="en-ZA" sz="1100" dirty="0"/>
                        <a:t>Free State</a:t>
                      </a:r>
                    </a:p>
                  </a:txBody>
                  <a:tcPr marL="72742" marR="72742" marT="36370" marB="36370"/>
                </a:tc>
                <a:tc>
                  <a:txBody>
                    <a:bodyPr/>
                    <a:lstStyle/>
                    <a:p>
                      <a:r>
                        <a:rPr lang="en-ZA" sz="1100" dirty="0" err="1"/>
                        <a:t>Pelenomi</a:t>
                      </a:r>
                      <a:endParaRPr lang="en-ZA" sz="1100" dirty="0"/>
                    </a:p>
                    <a:p>
                      <a:r>
                        <a:rPr lang="en-ZA" sz="1100" dirty="0"/>
                        <a:t>Bethlehem</a:t>
                      </a:r>
                    </a:p>
                    <a:p>
                      <a:r>
                        <a:rPr lang="en-ZA" sz="1100" dirty="0"/>
                        <a:t>Welkom</a:t>
                      </a:r>
                    </a:p>
                  </a:txBody>
                  <a:tcPr marL="72742" marR="72742" marT="36370" marB="36370"/>
                </a:tc>
                <a:extLst>
                  <a:ext uri="{0D108BD9-81ED-4DB2-BD59-A6C34878D82A}">
                    <a16:rowId xmlns:a16="http://schemas.microsoft.com/office/drawing/2014/main" xmlns="" val="3862361277"/>
                  </a:ext>
                </a:extLst>
              </a:tr>
            </a:tbl>
          </a:graphicData>
        </a:graphic>
      </p:graphicFrame>
      <p:graphicFrame>
        <p:nvGraphicFramePr>
          <p:cNvPr id="15" name="Table 14"/>
          <p:cNvGraphicFramePr>
            <a:graphicFrameLocks noGrp="1"/>
          </p:cNvGraphicFramePr>
          <p:nvPr/>
        </p:nvGraphicFramePr>
        <p:xfrm>
          <a:off x="3220676" y="4496127"/>
          <a:ext cx="2185898" cy="242471"/>
        </p:xfrm>
        <a:graphic>
          <a:graphicData uri="http://schemas.openxmlformats.org/drawingml/2006/table">
            <a:tbl>
              <a:tblPr firstRow="1" bandRow="1">
                <a:tableStyleId>{5C22544A-7EE6-4342-B048-85BDC9FD1C3A}</a:tableStyleId>
              </a:tblPr>
              <a:tblGrid>
                <a:gridCol w="1092949">
                  <a:extLst>
                    <a:ext uri="{9D8B030D-6E8A-4147-A177-3AD203B41FA5}">
                      <a16:colId xmlns:a16="http://schemas.microsoft.com/office/drawing/2014/main" xmlns="" val="2128946730"/>
                    </a:ext>
                  </a:extLst>
                </a:gridCol>
                <a:gridCol w="1092949">
                  <a:extLst>
                    <a:ext uri="{9D8B030D-6E8A-4147-A177-3AD203B41FA5}">
                      <a16:colId xmlns:a16="http://schemas.microsoft.com/office/drawing/2014/main" xmlns="" val="210040632"/>
                    </a:ext>
                  </a:extLst>
                </a:gridCol>
              </a:tblGrid>
              <a:tr h="242471">
                <a:tc>
                  <a:txBody>
                    <a:bodyPr/>
                    <a:lstStyle/>
                    <a:p>
                      <a:r>
                        <a:rPr lang="en-ZA" sz="1100" dirty="0"/>
                        <a:t>Northern</a:t>
                      </a:r>
                      <a:r>
                        <a:rPr lang="en-ZA" sz="1100" baseline="0" dirty="0"/>
                        <a:t> Cape</a:t>
                      </a:r>
                      <a:endParaRPr lang="en-ZA" sz="1100" dirty="0"/>
                    </a:p>
                  </a:txBody>
                  <a:tcPr marL="72742" marR="72742" marT="36370" marB="36370"/>
                </a:tc>
                <a:tc>
                  <a:txBody>
                    <a:bodyPr/>
                    <a:lstStyle/>
                    <a:p>
                      <a:r>
                        <a:rPr lang="en-ZA" sz="1100" dirty="0"/>
                        <a:t>Kimberley</a:t>
                      </a:r>
                    </a:p>
                  </a:txBody>
                  <a:tcPr marL="72742" marR="72742" marT="36370" marB="36370"/>
                </a:tc>
                <a:extLst>
                  <a:ext uri="{0D108BD9-81ED-4DB2-BD59-A6C34878D82A}">
                    <a16:rowId xmlns:a16="http://schemas.microsoft.com/office/drawing/2014/main" xmlns="" val="4138031697"/>
                  </a:ext>
                </a:extLst>
              </a:tr>
            </a:tbl>
          </a:graphicData>
        </a:graphic>
      </p:graphicFrame>
      <p:sp>
        <p:nvSpPr>
          <p:cNvPr id="18" name="TextBox 17"/>
          <p:cNvSpPr txBox="1"/>
          <p:nvPr/>
        </p:nvSpPr>
        <p:spPr>
          <a:xfrm>
            <a:off x="4002527" y="1883303"/>
            <a:ext cx="602713"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240</a:t>
            </a:r>
          </a:p>
        </p:txBody>
      </p:sp>
      <p:sp>
        <p:nvSpPr>
          <p:cNvPr id="19" name="TextBox 18"/>
          <p:cNvSpPr txBox="1"/>
          <p:nvPr/>
        </p:nvSpPr>
        <p:spPr>
          <a:xfrm>
            <a:off x="3274349" y="2237674"/>
            <a:ext cx="602713"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173</a:t>
            </a:r>
          </a:p>
        </p:txBody>
      </p:sp>
      <p:sp>
        <p:nvSpPr>
          <p:cNvPr id="20" name="TextBox 19"/>
          <p:cNvSpPr txBox="1"/>
          <p:nvPr/>
        </p:nvSpPr>
        <p:spPr>
          <a:xfrm>
            <a:off x="2855222" y="2539477"/>
            <a:ext cx="419128"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88</a:t>
            </a:r>
          </a:p>
        </p:txBody>
      </p:sp>
      <p:sp>
        <p:nvSpPr>
          <p:cNvPr id="21" name="TextBox 20"/>
          <p:cNvSpPr txBox="1"/>
          <p:nvPr/>
        </p:nvSpPr>
        <p:spPr>
          <a:xfrm>
            <a:off x="2825446" y="2841280"/>
            <a:ext cx="419128"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80</a:t>
            </a:r>
          </a:p>
        </p:txBody>
      </p:sp>
      <p:sp>
        <p:nvSpPr>
          <p:cNvPr id="22" name="TextBox 21"/>
          <p:cNvSpPr txBox="1"/>
          <p:nvPr/>
        </p:nvSpPr>
        <p:spPr>
          <a:xfrm>
            <a:off x="2815788" y="3205825"/>
            <a:ext cx="419128"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29</a:t>
            </a:r>
          </a:p>
        </p:txBody>
      </p:sp>
      <p:sp>
        <p:nvSpPr>
          <p:cNvPr id="23" name="TextBox 22"/>
          <p:cNvSpPr txBox="1"/>
          <p:nvPr/>
        </p:nvSpPr>
        <p:spPr>
          <a:xfrm>
            <a:off x="2714469" y="3499631"/>
            <a:ext cx="419128"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42</a:t>
            </a:r>
          </a:p>
        </p:txBody>
      </p:sp>
      <p:sp>
        <p:nvSpPr>
          <p:cNvPr id="24" name="TextBox 23"/>
          <p:cNvSpPr txBox="1"/>
          <p:nvPr/>
        </p:nvSpPr>
        <p:spPr>
          <a:xfrm>
            <a:off x="2508686" y="3837289"/>
            <a:ext cx="419128"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14</a:t>
            </a:r>
          </a:p>
        </p:txBody>
      </p:sp>
      <p:sp>
        <p:nvSpPr>
          <p:cNvPr id="25" name="TextBox 24"/>
          <p:cNvSpPr txBox="1"/>
          <p:nvPr/>
        </p:nvSpPr>
        <p:spPr>
          <a:xfrm>
            <a:off x="2425653" y="4174948"/>
            <a:ext cx="419128"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30</a:t>
            </a:r>
          </a:p>
        </p:txBody>
      </p:sp>
      <p:sp>
        <p:nvSpPr>
          <p:cNvPr id="26" name="TextBox 25"/>
          <p:cNvSpPr txBox="1"/>
          <p:nvPr/>
        </p:nvSpPr>
        <p:spPr>
          <a:xfrm>
            <a:off x="2324334" y="4448986"/>
            <a:ext cx="419128"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8</a:t>
            </a:r>
          </a:p>
        </p:txBody>
      </p:sp>
      <p:sp>
        <p:nvSpPr>
          <p:cNvPr id="28" name="TextBox 27"/>
          <p:cNvSpPr txBox="1"/>
          <p:nvPr/>
        </p:nvSpPr>
        <p:spPr>
          <a:xfrm>
            <a:off x="6187360" y="2599851"/>
            <a:ext cx="602713"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12</a:t>
            </a:r>
          </a:p>
        </p:txBody>
      </p:sp>
      <p:sp>
        <p:nvSpPr>
          <p:cNvPr id="29" name="TextBox 28"/>
          <p:cNvSpPr txBox="1"/>
          <p:nvPr/>
        </p:nvSpPr>
        <p:spPr>
          <a:xfrm>
            <a:off x="6761961" y="1931393"/>
            <a:ext cx="602713"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17</a:t>
            </a:r>
          </a:p>
        </p:txBody>
      </p:sp>
      <p:sp>
        <p:nvSpPr>
          <p:cNvPr id="30" name="TextBox 29"/>
          <p:cNvSpPr txBox="1"/>
          <p:nvPr/>
        </p:nvSpPr>
        <p:spPr>
          <a:xfrm>
            <a:off x="5969569" y="3268309"/>
            <a:ext cx="602713"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6</a:t>
            </a:r>
          </a:p>
        </p:txBody>
      </p:sp>
      <p:sp>
        <p:nvSpPr>
          <p:cNvPr id="31" name="TextBox 30"/>
          <p:cNvSpPr txBox="1"/>
          <p:nvPr/>
        </p:nvSpPr>
        <p:spPr>
          <a:xfrm>
            <a:off x="5686932" y="3931794"/>
            <a:ext cx="602713"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4</a:t>
            </a:r>
          </a:p>
        </p:txBody>
      </p:sp>
      <p:sp>
        <p:nvSpPr>
          <p:cNvPr id="32" name="TextBox 31"/>
          <p:cNvSpPr txBox="1"/>
          <p:nvPr/>
        </p:nvSpPr>
        <p:spPr>
          <a:xfrm>
            <a:off x="5385391" y="4456151"/>
            <a:ext cx="602713"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1</a:t>
            </a:r>
          </a:p>
        </p:txBody>
      </p:sp>
      <p:sp>
        <p:nvSpPr>
          <p:cNvPr id="33" name="TextBox 32"/>
          <p:cNvSpPr txBox="1"/>
          <p:nvPr/>
        </p:nvSpPr>
        <p:spPr>
          <a:xfrm>
            <a:off x="8913787" y="4456151"/>
            <a:ext cx="602713"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12</a:t>
            </a:r>
          </a:p>
        </p:txBody>
      </p:sp>
      <p:sp>
        <p:nvSpPr>
          <p:cNvPr id="34" name="TextBox 33"/>
          <p:cNvSpPr txBox="1"/>
          <p:nvPr/>
        </p:nvSpPr>
        <p:spPr>
          <a:xfrm>
            <a:off x="8612430" y="3632843"/>
            <a:ext cx="602713"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4</a:t>
            </a:r>
          </a:p>
        </p:txBody>
      </p:sp>
      <p:sp>
        <p:nvSpPr>
          <p:cNvPr id="35" name="TextBox 34"/>
          <p:cNvSpPr txBox="1"/>
          <p:nvPr/>
        </p:nvSpPr>
        <p:spPr>
          <a:xfrm>
            <a:off x="9037520" y="2924836"/>
            <a:ext cx="602713"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18</a:t>
            </a:r>
          </a:p>
        </p:txBody>
      </p:sp>
      <p:sp>
        <p:nvSpPr>
          <p:cNvPr id="36" name="TextBox 35"/>
          <p:cNvSpPr txBox="1"/>
          <p:nvPr/>
        </p:nvSpPr>
        <p:spPr>
          <a:xfrm>
            <a:off x="9892396" y="1873358"/>
            <a:ext cx="602713"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31</a:t>
            </a:r>
          </a:p>
        </p:txBody>
      </p:sp>
      <p:sp>
        <p:nvSpPr>
          <p:cNvPr id="37" name="TextBox 36"/>
          <p:cNvSpPr txBox="1"/>
          <p:nvPr/>
        </p:nvSpPr>
        <p:spPr>
          <a:xfrm>
            <a:off x="1277649" y="2861458"/>
            <a:ext cx="419128" cy="312714"/>
          </a:xfrm>
          <a:prstGeom prst="rect">
            <a:avLst/>
          </a:prstGeom>
          <a:noFill/>
        </p:spPr>
        <p:txBody>
          <a:bodyPr wrap="square" rtlCol="0">
            <a:spAutoFit/>
          </a:bodyPr>
          <a:lstStyle/>
          <a:p>
            <a:pPr defTabSz="727432"/>
            <a:r>
              <a:rPr lang="en-ZA" sz="1432" b="1" dirty="0">
                <a:solidFill>
                  <a:srgbClr val="FFC000"/>
                </a:solidFill>
                <a:latin typeface="Calibri" panose="020F0502020204030204"/>
              </a:rPr>
              <a:t>34</a:t>
            </a:r>
          </a:p>
        </p:txBody>
      </p:sp>
      <p:sp>
        <p:nvSpPr>
          <p:cNvPr id="38" name="TextBox 37"/>
          <p:cNvSpPr txBox="1"/>
          <p:nvPr/>
        </p:nvSpPr>
        <p:spPr>
          <a:xfrm>
            <a:off x="1278525" y="2225199"/>
            <a:ext cx="419128" cy="312714"/>
          </a:xfrm>
          <a:prstGeom prst="rect">
            <a:avLst/>
          </a:prstGeom>
          <a:noFill/>
        </p:spPr>
        <p:txBody>
          <a:bodyPr wrap="square" rtlCol="0">
            <a:spAutoFit/>
          </a:bodyPr>
          <a:lstStyle/>
          <a:p>
            <a:pPr defTabSz="727432"/>
            <a:r>
              <a:rPr lang="en-ZA" sz="1432" b="1" dirty="0">
                <a:solidFill>
                  <a:srgbClr val="FFC000"/>
                </a:solidFill>
                <a:latin typeface="Calibri" panose="020F0502020204030204"/>
              </a:rPr>
              <a:t>43</a:t>
            </a:r>
          </a:p>
        </p:txBody>
      </p:sp>
      <p:sp>
        <p:nvSpPr>
          <p:cNvPr id="39" name="TextBox 38"/>
          <p:cNvSpPr txBox="1"/>
          <p:nvPr/>
        </p:nvSpPr>
        <p:spPr>
          <a:xfrm>
            <a:off x="1338900" y="3197679"/>
            <a:ext cx="419128" cy="312714"/>
          </a:xfrm>
          <a:prstGeom prst="rect">
            <a:avLst/>
          </a:prstGeom>
          <a:noFill/>
        </p:spPr>
        <p:txBody>
          <a:bodyPr wrap="square" rtlCol="0">
            <a:spAutoFit/>
          </a:bodyPr>
          <a:lstStyle/>
          <a:p>
            <a:pPr defTabSz="727432"/>
            <a:r>
              <a:rPr lang="en-ZA" sz="1432" b="1" dirty="0">
                <a:solidFill>
                  <a:srgbClr val="FFC000"/>
                </a:solidFill>
                <a:latin typeface="Calibri" panose="020F0502020204030204"/>
              </a:rPr>
              <a:t>4</a:t>
            </a:r>
          </a:p>
        </p:txBody>
      </p:sp>
      <p:sp>
        <p:nvSpPr>
          <p:cNvPr id="40" name="TextBox 39"/>
          <p:cNvSpPr txBox="1"/>
          <p:nvPr/>
        </p:nvSpPr>
        <p:spPr>
          <a:xfrm>
            <a:off x="1272205" y="4456151"/>
            <a:ext cx="419128" cy="312714"/>
          </a:xfrm>
          <a:prstGeom prst="rect">
            <a:avLst/>
          </a:prstGeom>
          <a:noFill/>
        </p:spPr>
        <p:txBody>
          <a:bodyPr wrap="square" rtlCol="0">
            <a:spAutoFit/>
          </a:bodyPr>
          <a:lstStyle/>
          <a:p>
            <a:pPr defTabSz="727432"/>
            <a:r>
              <a:rPr lang="en-ZA" sz="1432" b="1" dirty="0">
                <a:solidFill>
                  <a:srgbClr val="FFC000"/>
                </a:solidFill>
                <a:latin typeface="Calibri" panose="020F0502020204030204"/>
              </a:rPr>
              <a:t>2</a:t>
            </a:r>
          </a:p>
        </p:txBody>
      </p:sp>
      <p:sp>
        <p:nvSpPr>
          <p:cNvPr id="41" name="TextBox 40"/>
          <p:cNvSpPr txBox="1"/>
          <p:nvPr/>
        </p:nvSpPr>
        <p:spPr>
          <a:xfrm>
            <a:off x="1308493" y="4102290"/>
            <a:ext cx="419128" cy="312714"/>
          </a:xfrm>
          <a:prstGeom prst="rect">
            <a:avLst/>
          </a:prstGeom>
          <a:noFill/>
        </p:spPr>
        <p:txBody>
          <a:bodyPr wrap="square" rtlCol="0">
            <a:spAutoFit/>
          </a:bodyPr>
          <a:lstStyle/>
          <a:p>
            <a:pPr defTabSz="727432"/>
            <a:r>
              <a:rPr lang="en-ZA" sz="1432" b="1" dirty="0">
                <a:solidFill>
                  <a:srgbClr val="FFC000"/>
                </a:solidFill>
                <a:latin typeface="Calibri" panose="020F0502020204030204"/>
              </a:rPr>
              <a:t>13</a:t>
            </a:r>
          </a:p>
        </p:txBody>
      </p:sp>
      <p:sp>
        <p:nvSpPr>
          <p:cNvPr id="42" name="TextBox 41"/>
          <p:cNvSpPr txBox="1"/>
          <p:nvPr/>
        </p:nvSpPr>
        <p:spPr>
          <a:xfrm>
            <a:off x="1338900" y="1888978"/>
            <a:ext cx="419128" cy="312714"/>
          </a:xfrm>
          <a:prstGeom prst="rect">
            <a:avLst/>
          </a:prstGeom>
          <a:noFill/>
        </p:spPr>
        <p:txBody>
          <a:bodyPr wrap="square" rtlCol="0">
            <a:spAutoFit/>
          </a:bodyPr>
          <a:lstStyle/>
          <a:p>
            <a:pPr defTabSz="727432"/>
            <a:r>
              <a:rPr lang="en-ZA" sz="1432" b="1" dirty="0">
                <a:solidFill>
                  <a:srgbClr val="FFC000"/>
                </a:solidFill>
                <a:latin typeface="Calibri" panose="020F0502020204030204"/>
              </a:rPr>
              <a:t>34</a:t>
            </a:r>
          </a:p>
        </p:txBody>
      </p:sp>
      <p:sp>
        <p:nvSpPr>
          <p:cNvPr id="43" name="TextBox 42"/>
          <p:cNvSpPr txBox="1"/>
          <p:nvPr/>
        </p:nvSpPr>
        <p:spPr>
          <a:xfrm>
            <a:off x="1295834" y="1480172"/>
            <a:ext cx="1095448" cy="226985"/>
          </a:xfrm>
          <a:prstGeom prst="rect">
            <a:avLst/>
          </a:prstGeom>
          <a:noFill/>
        </p:spPr>
        <p:txBody>
          <a:bodyPr wrap="square" rtlCol="0">
            <a:spAutoFit/>
          </a:bodyPr>
          <a:lstStyle/>
          <a:p>
            <a:pPr defTabSz="727432"/>
            <a:r>
              <a:rPr lang="en-ZA" sz="875" b="1" dirty="0">
                <a:solidFill>
                  <a:srgbClr val="FFC000"/>
                </a:solidFill>
                <a:latin typeface="Calibri" panose="020F0502020204030204"/>
              </a:rPr>
              <a:t>Public sector MOP</a:t>
            </a:r>
          </a:p>
        </p:txBody>
      </p:sp>
      <p:sp>
        <p:nvSpPr>
          <p:cNvPr id="44" name="TextBox 43"/>
          <p:cNvSpPr txBox="1"/>
          <p:nvPr/>
        </p:nvSpPr>
        <p:spPr>
          <a:xfrm>
            <a:off x="1296496" y="3505779"/>
            <a:ext cx="362022" cy="533095"/>
          </a:xfrm>
          <a:prstGeom prst="rect">
            <a:avLst/>
          </a:prstGeom>
          <a:noFill/>
        </p:spPr>
        <p:txBody>
          <a:bodyPr wrap="square" rtlCol="0">
            <a:spAutoFit/>
          </a:bodyPr>
          <a:lstStyle/>
          <a:p>
            <a:pPr defTabSz="727432"/>
            <a:r>
              <a:rPr lang="en-ZA" sz="1432" b="1" dirty="0">
                <a:solidFill>
                  <a:srgbClr val="FFC000"/>
                </a:solidFill>
                <a:latin typeface="Calibri" panose="020F0502020204030204"/>
              </a:rPr>
              <a:t>11</a:t>
            </a:r>
          </a:p>
        </p:txBody>
      </p:sp>
      <p:sp>
        <p:nvSpPr>
          <p:cNvPr id="45" name="TextBox 44"/>
          <p:cNvSpPr txBox="1"/>
          <p:nvPr/>
        </p:nvSpPr>
        <p:spPr>
          <a:xfrm>
            <a:off x="1295834" y="3812826"/>
            <a:ext cx="419128" cy="312714"/>
          </a:xfrm>
          <a:prstGeom prst="rect">
            <a:avLst/>
          </a:prstGeom>
          <a:noFill/>
        </p:spPr>
        <p:txBody>
          <a:bodyPr wrap="square" rtlCol="0">
            <a:spAutoFit/>
          </a:bodyPr>
          <a:lstStyle/>
          <a:p>
            <a:pPr defTabSz="727432"/>
            <a:r>
              <a:rPr lang="en-ZA" sz="1432" b="1" dirty="0">
                <a:solidFill>
                  <a:srgbClr val="FFC000"/>
                </a:solidFill>
                <a:latin typeface="Calibri" panose="020F0502020204030204"/>
              </a:rPr>
              <a:t>2</a:t>
            </a:r>
          </a:p>
        </p:txBody>
      </p:sp>
      <p:sp>
        <p:nvSpPr>
          <p:cNvPr id="46" name="TextBox 45"/>
          <p:cNvSpPr txBox="1"/>
          <p:nvPr/>
        </p:nvSpPr>
        <p:spPr>
          <a:xfrm>
            <a:off x="1260711" y="2539298"/>
            <a:ext cx="419128" cy="312714"/>
          </a:xfrm>
          <a:prstGeom prst="rect">
            <a:avLst/>
          </a:prstGeom>
          <a:noFill/>
        </p:spPr>
        <p:txBody>
          <a:bodyPr wrap="square" rtlCol="0">
            <a:spAutoFit/>
          </a:bodyPr>
          <a:lstStyle/>
          <a:p>
            <a:pPr defTabSz="727432"/>
            <a:r>
              <a:rPr lang="en-ZA" sz="1432" b="1" dirty="0">
                <a:solidFill>
                  <a:srgbClr val="FFC000"/>
                </a:solidFill>
                <a:latin typeface="Calibri" panose="020F0502020204030204"/>
              </a:rPr>
              <a:t>14</a:t>
            </a:r>
          </a:p>
        </p:txBody>
      </p:sp>
      <p:sp>
        <p:nvSpPr>
          <p:cNvPr id="4" name="TextBox 3"/>
          <p:cNvSpPr txBox="1"/>
          <p:nvPr/>
        </p:nvSpPr>
        <p:spPr>
          <a:xfrm>
            <a:off x="2927815" y="5429382"/>
            <a:ext cx="1815864" cy="312714"/>
          </a:xfrm>
          <a:prstGeom prst="rect">
            <a:avLst/>
          </a:prstGeom>
          <a:noFill/>
        </p:spPr>
        <p:txBody>
          <a:bodyPr wrap="square" rtlCol="0">
            <a:spAutoFit/>
          </a:bodyPr>
          <a:lstStyle/>
          <a:p>
            <a:pPr defTabSz="727432"/>
            <a:r>
              <a:rPr lang="en-ZA" sz="1432" b="1" dirty="0">
                <a:solidFill>
                  <a:prstClr val="black"/>
                </a:solidFill>
                <a:latin typeface="Calibri" panose="020F0502020204030204"/>
              </a:rPr>
              <a:t>(Statista, 2019)</a:t>
            </a:r>
          </a:p>
        </p:txBody>
      </p:sp>
    </p:spTree>
    <p:extLst>
      <p:ext uri="{BB962C8B-B14F-4D97-AF65-F5344CB8AC3E}">
        <p14:creationId xmlns:p14="http://schemas.microsoft.com/office/powerpoint/2010/main" xmlns="" val="99259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1000"/>
                                        <p:tgtEl>
                                          <p:spTgt spid="43"/>
                                        </p:tgtEl>
                                      </p:cBhvr>
                                    </p:animEffect>
                                    <p:anim calcmode="lin" valueType="num">
                                      <p:cBhvr>
                                        <p:cTn id="74" dur="1000" fill="hold"/>
                                        <p:tgtEl>
                                          <p:spTgt spid="43"/>
                                        </p:tgtEl>
                                        <p:attrNameLst>
                                          <p:attrName>ppt_x</p:attrName>
                                        </p:attrNameLst>
                                      </p:cBhvr>
                                      <p:tavLst>
                                        <p:tav tm="0">
                                          <p:val>
                                            <p:strVal val="#ppt_x"/>
                                          </p:val>
                                        </p:tav>
                                        <p:tav tm="100000">
                                          <p:val>
                                            <p:strVal val="#ppt_x"/>
                                          </p:val>
                                        </p:tav>
                                      </p:tavLst>
                                    </p:anim>
                                    <p:anim calcmode="lin" valueType="num">
                                      <p:cBhvr>
                                        <p:cTn id="75" dur="1000" fill="hold"/>
                                        <p:tgtEl>
                                          <p:spTgt spid="4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1000"/>
                                        <p:tgtEl>
                                          <p:spTgt spid="42"/>
                                        </p:tgtEl>
                                      </p:cBhvr>
                                    </p:animEffect>
                                    <p:anim calcmode="lin" valueType="num">
                                      <p:cBhvr>
                                        <p:cTn id="79" dur="1000" fill="hold"/>
                                        <p:tgtEl>
                                          <p:spTgt spid="42"/>
                                        </p:tgtEl>
                                        <p:attrNameLst>
                                          <p:attrName>ppt_x</p:attrName>
                                        </p:attrNameLst>
                                      </p:cBhvr>
                                      <p:tavLst>
                                        <p:tav tm="0">
                                          <p:val>
                                            <p:strVal val="#ppt_x"/>
                                          </p:val>
                                        </p:tav>
                                        <p:tav tm="100000">
                                          <p:val>
                                            <p:strVal val="#ppt_x"/>
                                          </p:val>
                                        </p:tav>
                                      </p:tavLst>
                                    </p:anim>
                                    <p:anim calcmode="lin" valueType="num">
                                      <p:cBhvr>
                                        <p:cTn id="80" dur="1000" fill="hold"/>
                                        <p:tgtEl>
                                          <p:spTgt spid="4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1000"/>
                                        <p:tgtEl>
                                          <p:spTgt spid="38"/>
                                        </p:tgtEl>
                                      </p:cBhvr>
                                    </p:animEffect>
                                    <p:anim calcmode="lin" valueType="num">
                                      <p:cBhvr>
                                        <p:cTn id="84" dur="1000" fill="hold"/>
                                        <p:tgtEl>
                                          <p:spTgt spid="38"/>
                                        </p:tgtEl>
                                        <p:attrNameLst>
                                          <p:attrName>ppt_x</p:attrName>
                                        </p:attrNameLst>
                                      </p:cBhvr>
                                      <p:tavLst>
                                        <p:tav tm="0">
                                          <p:val>
                                            <p:strVal val="#ppt_x"/>
                                          </p:val>
                                        </p:tav>
                                        <p:tav tm="100000">
                                          <p:val>
                                            <p:strVal val="#ppt_x"/>
                                          </p:val>
                                        </p:tav>
                                      </p:tavLst>
                                    </p:anim>
                                    <p:anim calcmode="lin" valueType="num">
                                      <p:cBhvr>
                                        <p:cTn id="85" dur="1000" fill="hold"/>
                                        <p:tgtEl>
                                          <p:spTgt spid="38"/>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1000"/>
                                        <p:tgtEl>
                                          <p:spTgt spid="46"/>
                                        </p:tgtEl>
                                      </p:cBhvr>
                                    </p:animEffect>
                                    <p:anim calcmode="lin" valueType="num">
                                      <p:cBhvr>
                                        <p:cTn id="89" dur="1000" fill="hold"/>
                                        <p:tgtEl>
                                          <p:spTgt spid="46"/>
                                        </p:tgtEl>
                                        <p:attrNameLst>
                                          <p:attrName>ppt_x</p:attrName>
                                        </p:attrNameLst>
                                      </p:cBhvr>
                                      <p:tavLst>
                                        <p:tav tm="0">
                                          <p:val>
                                            <p:strVal val="#ppt_x"/>
                                          </p:val>
                                        </p:tav>
                                        <p:tav tm="100000">
                                          <p:val>
                                            <p:strVal val="#ppt_x"/>
                                          </p:val>
                                        </p:tav>
                                      </p:tavLst>
                                    </p:anim>
                                    <p:anim calcmode="lin" valueType="num">
                                      <p:cBhvr>
                                        <p:cTn id="90" dur="1000" fill="hold"/>
                                        <p:tgtEl>
                                          <p:spTgt spid="46"/>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fade">
                                      <p:cBhvr>
                                        <p:cTn id="93" dur="1000"/>
                                        <p:tgtEl>
                                          <p:spTgt spid="37"/>
                                        </p:tgtEl>
                                      </p:cBhvr>
                                    </p:animEffect>
                                    <p:anim calcmode="lin" valueType="num">
                                      <p:cBhvr>
                                        <p:cTn id="94" dur="1000" fill="hold"/>
                                        <p:tgtEl>
                                          <p:spTgt spid="37"/>
                                        </p:tgtEl>
                                        <p:attrNameLst>
                                          <p:attrName>ppt_x</p:attrName>
                                        </p:attrNameLst>
                                      </p:cBhvr>
                                      <p:tavLst>
                                        <p:tav tm="0">
                                          <p:val>
                                            <p:strVal val="#ppt_x"/>
                                          </p:val>
                                        </p:tav>
                                        <p:tav tm="100000">
                                          <p:val>
                                            <p:strVal val="#ppt_x"/>
                                          </p:val>
                                        </p:tav>
                                      </p:tavLst>
                                    </p:anim>
                                    <p:anim calcmode="lin" valueType="num">
                                      <p:cBhvr>
                                        <p:cTn id="95" dur="1000" fill="hold"/>
                                        <p:tgtEl>
                                          <p:spTgt spid="37"/>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1000"/>
                                        <p:tgtEl>
                                          <p:spTgt spid="39"/>
                                        </p:tgtEl>
                                      </p:cBhvr>
                                    </p:animEffect>
                                    <p:anim calcmode="lin" valueType="num">
                                      <p:cBhvr>
                                        <p:cTn id="99" dur="1000" fill="hold"/>
                                        <p:tgtEl>
                                          <p:spTgt spid="39"/>
                                        </p:tgtEl>
                                        <p:attrNameLst>
                                          <p:attrName>ppt_x</p:attrName>
                                        </p:attrNameLst>
                                      </p:cBhvr>
                                      <p:tavLst>
                                        <p:tav tm="0">
                                          <p:val>
                                            <p:strVal val="#ppt_x"/>
                                          </p:val>
                                        </p:tav>
                                        <p:tav tm="100000">
                                          <p:val>
                                            <p:strVal val="#ppt_x"/>
                                          </p:val>
                                        </p:tav>
                                      </p:tavLst>
                                    </p:anim>
                                    <p:anim calcmode="lin" valueType="num">
                                      <p:cBhvr>
                                        <p:cTn id="100" dur="1000" fill="hold"/>
                                        <p:tgtEl>
                                          <p:spTgt spid="39"/>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1000"/>
                                        <p:tgtEl>
                                          <p:spTgt spid="44"/>
                                        </p:tgtEl>
                                      </p:cBhvr>
                                    </p:animEffect>
                                    <p:anim calcmode="lin" valueType="num">
                                      <p:cBhvr>
                                        <p:cTn id="104" dur="1000" fill="hold"/>
                                        <p:tgtEl>
                                          <p:spTgt spid="44"/>
                                        </p:tgtEl>
                                        <p:attrNameLst>
                                          <p:attrName>ppt_x</p:attrName>
                                        </p:attrNameLst>
                                      </p:cBhvr>
                                      <p:tavLst>
                                        <p:tav tm="0">
                                          <p:val>
                                            <p:strVal val="#ppt_x"/>
                                          </p:val>
                                        </p:tav>
                                        <p:tav tm="100000">
                                          <p:val>
                                            <p:strVal val="#ppt_x"/>
                                          </p:val>
                                        </p:tav>
                                      </p:tavLst>
                                    </p:anim>
                                    <p:anim calcmode="lin" valueType="num">
                                      <p:cBhvr>
                                        <p:cTn id="105" dur="1000" fill="hold"/>
                                        <p:tgtEl>
                                          <p:spTgt spid="44"/>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45"/>
                                        </p:tgtEl>
                                        <p:attrNameLst>
                                          <p:attrName>style.visibility</p:attrName>
                                        </p:attrNameLst>
                                      </p:cBhvr>
                                      <p:to>
                                        <p:strVal val="visible"/>
                                      </p:to>
                                    </p:set>
                                    <p:animEffect transition="in" filter="fade">
                                      <p:cBhvr>
                                        <p:cTn id="108" dur="1000"/>
                                        <p:tgtEl>
                                          <p:spTgt spid="45"/>
                                        </p:tgtEl>
                                      </p:cBhvr>
                                    </p:animEffect>
                                    <p:anim calcmode="lin" valueType="num">
                                      <p:cBhvr>
                                        <p:cTn id="109" dur="1000" fill="hold"/>
                                        <p:tgtEl>
                                          <p:spTgt spid="45"/>
                                        </p:tgtEl>
                                        <p:attrNameLst>
                                          <p:attrName>ppt_x</p:attrName>
                                        </p:attrNameLst>
                                      </p:cBhvr>
                                      <p:tavLst>
                                        <p:tav tm="0">
                                          <p:val>
                                            <p:strVal val="#ppt_x"/>
                                          </p:val>
                                        </p:tav>
                                        <p:tav tm="100000">
                                          <p:val>
                                            <p:strVal val="#ppt_x"/>
                                          </p:val>
                                        </p:tav>
                                      </p:tavLst>
                                    </p:anim>
                                    <p:anim calcmode="lin" valueType="num">
                                      <p:cBhvr>
                                        <p:cTn id="110" dur="1000" fill="hold"/>
                                        <p:tgtEl>
                                          <p:spTgt spid="45"/>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1000"/>
                                        <p:tgtEl>
                                          <p:spTgt spid="41"/>
                                        </p:tgtEl>
                                      </p:cBhvr>
                                    </p:animEffect>
                                    <p:anim calcmode="lin" valueType="num">
                                      <p:cBhvr>
                                        <p:cTn id="114" dur="1000" fill="hold"/>
                                        <p:tgtEl>
                                          <p:spTgt spid="41"/>
                                        </p:tgtEl>
                                        <p:attrNameLst>
                                          <p:attrName>ppt_x</p:attrName>
                                        </p:attrNameLst>
                                      </p:cBhvr>
                                      <p:tavLst>
                                        <p:tav tm="0">
                                          <p:val>
                                            <p:strVal val="#ppt_x"/>
                                          </p:val>
                                        </p:tav>
                                        <p:tav tm="100000">
                                          <p:val>
                                            <p:strVal val="#ppt_x"/>
                                          </p:val>
                                        </p:tav>
                                      </p:tavLst>
                                    </p:anim>
                                    <p:anim calcmode="lin" valueType="num">
                                      <p:cBhvr>
                                        <p:cTn id="115" dur="1000" fill="hold"/>
                                        <p:tgtEl>
                                          <p:spTgt spid="41"/>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fade">
                                      <p:cBhvr>
                                        <p:cTn id="118" dur="1000"/>
                                        <p:tgtEl>
                                          <p:spTgt spid="40"/>
                                        </p:tgtEl>
                                      </p:cBhvr>
                                    </p:animEffect>
                                    <p:anim calcmode="lin" valueType="num">
                                      <p:cBhvr>
                                        <p:cTn id="119" dur="1000" fill="hold"/>
                                        <p:tgtEl>
                                          <p:spTgt spid="40"/>
                                        </p:tgtEl>
                                        <p:attrNameLst>
                                          <p:attrName>ppt_x</p:attrName>
                                        </p:attrNameLst>
                                      </p:cBhvr>
                                      <p:tavLst>
                                        <p:tav tm="0">
                                          <p:val>
                                            <p:strVal val="#ppt_x"/>
                                          </p:val>
                                        </p:tav>
                                        <p:tav tm="100000">
                                          <p:val>
                                            <p:strVal val="#ppt_x"/>
                                          </p:val>
                                        </p:tav>
                                      </p:tavLst>
                                    </p:anim>
                                    <p:anim calcmode="lin" valueType="num">
                                      <p:cBhvr>
                                        <p:cTn id="12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8"/>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0"/>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0" grpId="0"/>
      <p:bldP spid="21" grpId="0"/>
      <p:bldP spid="22" grpId="0"/>
      <p:bldP spid="23" grpId="0"/>
      <p:bldP spid="24" grpId="0"/>
      <p:bldP spid="25" grpId="0"/>
      <p:bldP spid="26"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5"/>
          <p:cNvSpPr>
            <a:spLocks noGrp="1"/>
          </p:cNvSpPr>
          <p:nvPr>
            <p:ph idx="1"/>
          </p:nvPr>
        </p:nvSpPr>
        <p:spPr>
          <a:xfrm>
            <a:off x="6802508" y="1624795"/>
            <a:ext cx="4556180" cy="768673"/>
          </a:xfrm>
        </p:spPr>
        <p:txBody>
          <a:bodyPr>
            <a:normAutofit fontScale="40000" lnSpcReduction="20000"/>
          </a:bodyPr>
          <a:lstStyle/>
          <a:p>
            <a:pPr marL="0" indent="0">
              <a:buNone/>
            </a:pPr>
            <a:r>
              <a:rPr lang="en-ZA" dirty="0"/>
              <a:t>WHO recommend 5 – 10 MOP’s per million</a:t>
            </a:r>
          </a:p>
          <a:p>
            <a:pPr marL="0" indent="0">
              <a:buNone/>
            </a:pPr>
            <a:r>
              <a:rPr lang="en-ZA" dirty="0"/>
              <a:t>WHO recommend 10 – 20 Technicians per million</a:t>
            </a:r>
          </a:p>
          <a:p>
            <a:pPr marL="0" indent="0">
              <a:buNone/>
            </a:pPr>
            <a:r>
              <a:rPr lang="en-ZA" dirty="0"/>
              <a:t>(Each clinician is normally supported by 2 technicians) </a:t>
            </a:r>
          </a:p>
        </p:txBody>
      </p:sp>
      <p:sp>
        <p:nvSpPr>
          <p:cNvPr id="12" name="TextBox 11"/>
          <p:cNvSpPr txBox="1"/>
          <p:nvPr/>
        </p:nvSpPr>
        <p:spPr>
          <a:xfrm>
            <a:off x="7271785" y="1322923"/>
            <a:ext cx="2195224" cy="1267591"/>
          </a:xfrm>
          <a:prstGeom prst="rect">
            <a:avLst/>
          </a:prstGeom>
          <a:noFill/>
        </p:spPr>
        <p:txBody>
          <a:bodyPr wrap="square" rtlCol="0">
            <a:spAutoFit/>
          </a:bodyPr>
          <a:lstStyle/>
          <a:p>
            <a:pPr defTabSz="727432"/>
            <a:r>
              <a:rPr lang="en-ZA" sz="7637" dirty="0">
                <a:solidFill>
                  <a:srgbClr val="FF0000"/>
                </a:solidFill>
                <a:latin typeface="Calibri" panose="020F0502020204030204"/>
              </a:rPr>
              <a:t>XXX</a:t>
            </a:r>
          </a:p>
        </p:txBody>
      </p:sp>
      <p:sp>
        <p:nvSpPr>
          <p:cNvPr id="14" name="Title 1"/>
          <p:cNvSpPr>
            <a:spLocks noGrp="1"/>
          </p:cNvSpPr>
          <p:nvPr>
            <p:ph type="title"/>
          </p:nvPr>
        </p:nvSpPr>
        <p:spPr>
          <a:xfrm>
            <a:off x="1653961" y="532305"/>
            <a:ext cx="8365234" cy="574742"/>
          </a:xfrm>
        </p:spPr>
        <p:txBody>
          <a:bodyPr>
            <a:noAutofit/>
          </a:bodyPr>
          <a:lstStyle/>
          <a:p>
            <a:r>
              <a:rPr lang="en-ZA" sz="4000" b="1" dirty="0"/>
              <a:t>Current situation Public vs Private</a:t>
            </a:r>
          </a:p>
        </p:txBody>
      </p:sp>
      <p:graphicFrame>
        <p:nvGraphicFramePr>
          <p:cNvPr id="15" name="Chart 14"/>
          <p:cNvGraphicFramePr>
            <a:graphicFrameLocks/>
          </p:cNvGraphicFramePr>
          <p:nvPr/>
        </p:nvGraphicFramePr>
        <p:xfrm>
          <a:off x="1957166" y="1374653"/>
          <a:ext cx="3205158" cy="24853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a:graphicFrameLocks/>
          </p:cNvGraphicFramePr>
          <p:nvPr/>
        </p:nvGraphicFramePr>
        <p:xfrm>
          <a:off x="2759954" y="3991694"/>
          <a:ext cx="3439962" cy="19655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a:graphicFrameLocks/>
          </p:cNvGraphicFramePr>
          <p:nvPr/>
        </p:nvGraphicFramePr>
        <p:xfrm>
          <a:off x="6802507" y="2906535"/>
          <a:ext cx="3646417" cy="29005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422921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2" grpId="0"/>
      <p:bldP spid="14" grpId="0"/>
      <p:bldGraphic spid="15" grpId="0">
        <p:bldAsOne/>
      </p:bldGraphic>
      <p:bldGraphic spid="16" grpId="0">
        <p:bldAsOne/>
      </p:bldGraphic>
      <p:bldGraphic spid="1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E2D9747-82BE-40DF-B01C-1C7B50B0A447}"/>
              </a:ext>
            </a:extLst>
          </p:cNvPr>
          <p:cNvSpPr>
            <a:spLocks noGrp="1"/>
          </p:cNvSpPr>
          <p:nvPr>
            <p:ph type="title"/>
          </p:nvPr>
        </p:nvSpPr>
        <p:spPr>
          <a:xfrm>
            <a:off x="325650" y="1846967"/>
            <a:ext cx="3575324" cy="2248284"/>
          </a:xfrm>
        </p:spPr>
        <p:txBody>
          <a:bodyPr anchor="b">
            <a:normAutofit/>
          </a:bodyPr>
          <a:lstStyle/>
          <a:p>
            <a:pPr algn="r"/>
            <a:r>
              <a:rPr lang="en-US" sz="4000" dirty="0">
                <a:solidFill>
                  <a:srgbClr val="FFFFFF"/>
                </a:solidFill>
              </a:rPr>
              <a:t>Ideal Situation</a:t>
            </a:r>
          </a:p>
        </p:txBody>
      </p:sp>
      <p:pic>
        <p:nvPicPr>
          <p:cNvPr id="11" name="Picture 10" descr="Graphical user interface, text, application&#10;&#10;Description automatically generated">
            <a:extLst>
              <a:ext uri="{FF2B5EF4-FFF2-40B4-BE49-F238E27FC236}">
                <a16:creationId xmlns:a16="http://schemas.microsoft.com/office/drawing/2014/main" xmlns="" id="{3A5F204C-95EB-4F1C-800B-DCF58A645855}"/>
              </a:ext>
            </a:extLst>
          </p:cNvPr>
          <p:cNvPicPr>
            <a:picLocks noChangeAspect="1"/>
          </p:cNvPicPr>
          <p:nvPr/>
        </p:nvPicPr>
        <p:blipFill>
          <a:blip r:embed="rId2" cstate="print"/>
          <a:stretch>
            <a:fillRect/>
          </a:stretch>
        </p:blipFill>
        <p:spPr>
          <a:xfrm>
            <a:off x="9115424" y="78116"/>
            <a:ext cx="2851615" cy="948162"/>
          </a:xfrm>
          <a:prstGeom prst="rect">
            <a:avLst/>
          </a:prstGeom>
        </p:spPr>
      </p:pic>
      <p:graphicFrame>
        <p:nvGraphicFramePr>
          <p:cNvPr id="23" name="Table 22">
            <a:extLst>
              <a:ext uri="{FF2B5EF4-FFF2-40B4-BE49-F238E27FC236}">
                <a16:creationId xmlns:a16="http://schemas.microsoft.com/office/drawing/2014/main" xmlns="" id="{8964C394-7008-42BE-83AC-94876A8FDC5D}"/>
              </a:ext>
            </a:extLst>
          </p:cNvPr>
          <p:cNvGraphicFramePr>
            <a:graphicFrameLocks noGrp="1"/>
          </p:cNvGraphicFramePr>
          <p:nvPr>
            <p:extLst>
              <p:ext uri="{D42A27DB-BD31-4B8C-83A1-F6EECF244321}">
                <p14:modId xmlns:p14="http://schemas.microsoft.com/office/powerpoint/2010/main" xmlns="" val="3134261717"/>
              </p:ext>
            </p:extLst>
          </p:nvPr>
        </p:nvGraphicFramePr>
        <p:xfrm>
          <a:off x="4171479" y="1889185"/>
          <a:ext cx="7965377" cy="2340024"/>
        </p:xfrm>
        <a:graphic>
          <a:graphicData uri="http://schemas.openxmlformats.org/drawingml/2006/table">
            <a:tbl>
              <a:tblPr>
                <a:tableStyleId>{5C22544A-7EE6-4342-B048-85BDC9FD1C3A}</a:tableStyleId>
              </a:tblPr>
              <a:tblGrid>
                <a:gridCol w="767767">
                  <a:extLst>
                    <a:ext uri="{9D8B030D-6E8A-4147-A177-3AD203B41FA5}">
                      <a16:colId xmlns:a16="http://schemas.microsoft.com/office/drawing/2014/main" xmlns="" val="2269610073"/>
                    </a:ext>
                  </a:extLst>
                </a:gridCol>
                <a:gridCol w="711994">
                  <a:extLst>
                    <a:ext uri="{9D8B030D-6E8A-4147-A177-3AD203B41FA5}">
                      <a16:colId xmlns:a16="http://schemas.microsoft.com/office/drawing/2014/main" xmlns="" val="1552224442"/>
                    </a:ext>
                  </a:extLst>
                </a:gridCol>
                <a:gridCol w="776720">
                  <a:extLst>
                    <a:ext uri="{9D8B030D-6E8A-4147-A177-3AD203B41FA5}">
                      <a16:colId xmlns:a16="http://schemas.microsoft.com/office/drawing/2014/main" xmlns="" val="1513442307"/>
                    </a:ext>
                  </a:extLst>
                </a:gridCol>
                <a:gridCol w="802611">
                  <a:extLst>
                    <a:ext uri="{9D8B030D-6E8A-4147-A177-3AD203B41FA5}">
                      <a16:colId xmlns:a16="http://schemas.microsoft.com/office/drawing/2014/main" xmlns="" val="4068137272"/>
                    </a:ext>
                  </a:extLst>
                </a:gridCol>
                <a:gridCol w="750830">
                  <a:extLst>
                    <a:ext uri="{9D8B030D-6E8A-4147-A177-3AD203B41FA5}">
                      <a16:colId xmlns:a16="http://schemas.microsoft.com/office/drawing/2014/main" xmlns="" val="2257798002"/>
                    </a:ext>
                  </a:extLst>
                </a:gridCol>
                <a:gridCol w="634322">
                  <a:extLst>
                    <a:ext uri="{9D8B030D-6E8A-4147-A177-3AD203B41FA5}">
                      <a16:colId xmlns:a16="http://schemas.microsoft.com/office/drawing/2014/main" xmlns="" val="1698626428"/>
                    </a:ext>
                  </a:extLst>
                </a:gridCol>
                <a:gridCol w="828502">
                  <a:extLst>
                    <a:ext uri="{9D8B030D-6E8A-4147-A177-3AD203B41FA5}">
                      <a16:colId xmlns:a16="http://schemas.microsoft.com/office/drawing/2014/main" xmlns="" val="3226294224"/>
                    </a:ext>
                  </a:extLst>
                </a:gridCol>
                <a:gridCol w="673158">
                  <a:extLst>
                    <a:ext uri="{9D8B030D-6E8A-4147-A177-3AD203B41FA5}">
                      <a16:colId xmlns:a16="http://schemas.microsoft.com/office/drawing/2014/main" xmlns="" val="4181255035"/>
                    </a:ext>
                  </a:extLst>
                </a:gridCol>
                <a:gridCol w="608431">
                  <a:extLst>
                    <a:ext uri="{9D8B030D-6E8A-4147-A177-3AD203B41FA5}">
                      <a16:colId xmlns:a16="http://schemas.microsoft.com/office/drawing/2014/main" xmlns="" val="3591617659"/>
                    </a:ext>
                  </a:extLst>
                </a:gridCol>
                <a:gridCol w="621376">
                  <a:extLst>
                    <a:ext uri="{9D8B030D-6E8A-4147-A177-3AD203B41FA5}">
                      <a16:colId xmlns:a16="http://schemas.microsoft.com/office/drawing/2014/main" xmlns="" val="3452712329"/>
                    </a:ext>
                  </a:extLst>
                </a:gridCol>
                <a:gridCol w="789666">
                  <a:extLst>
                    <a:ext uri="{9D8B030D-6E8A-4147-A177-3AD203B41FA5}">
                      <a16:colId xmlns:a16="http://schemas.microsoft.com/office/drawing/2014/main" xmlns="" val="4248948513"/>
                    </a:ext>
                  </a:extLst>
                </a:gridCol>
              </a:tblGrid>
              <a:tr h="774338">
                <a:tc>
                  <a:txBody>
                    <a:bodyPr/>
                    <a:lstStyle/>
                    <a:p>
                      <a:pPr algn="l" fontAlgn="b"/>
                      <a:r>
                        <a:rPr lang="en-ZA" sz="1100" u="sng" strike="noStrike" dirty="0">
                          <a:effectLst/>
                        </a:rPr>
                        <a:t>Provinces selected:</a:t>
                      </a:r>
                      <a:endParaRPr lang="en-ZA" sz="1100" b="1" i="0" u="sng" strike="noStrike" dirty="0">
                        <a:solidFill>
                          <a:srgbClr val="000000"/>
                        </a:solidFill>
                        <a:effectLst/>
                        <a:latin typeface="Arial Narrow" panose="020B0606020202030204" pitchFamily="34" charset="0"/>
                      </a:endParaRPr>
                    </a:p>
                  </a:txBody>
                  <a:tcPr marL="6850" marR="6850" marT="6850" marB="0" anchor="b"/>
                </a:tc>
                <a:tc>
                  <a:txBody>
                    <a:bodyPr/>
                    <a:lstStyle/>
                    <a:p>
                      <a:pPr algn="l" fontAlgn="b"/>
                      <a:r>
                        <a:rPr lang="en-ZA" sz="1100" u="sng" strike="noStrike" dirty="0">
                          <a:effectLst/>
                        </a:rPr>
                        <a:t>Gauteng </a:t>
                      </a:r>
                      <a:endParaRPr lang="en-ZA" sz="1100" b="1" i="0" u="sng" strike="noStrike" dirty="0">
                        <a:solidFill>
                          <a:srgbClr val="000000"/>
                        </a:solidFill>
                        <a:effectLst/>
                        <a:latin typeface="Arial Narrow" panose="020B0606020202030204" pitchFamily="34" charset="0"/>
                      </a:endParaRPr>
                    </a:p>
                  </a:txBody>
                  <a:tcPr marL="6850" marR="6850" marT="6850" marB="0" anchor="b"/>
                </a:tc>
                <a:tc>
                  <a:txBody>
                    <a:bodyPr/>
                    <a:lstStyle/>
                    <a:p>
                      <a:pPr algn="ctr" fontAlgn="b"/>
                      <a:r>
                        <a:rPr lang="en-ZA" sz="1100" u="sng" strike="noStrike" dirty="0">
                          <a:effectLst/>
                        </a:rPr>
                        <a:t>KwaZulu Natal </a:t>
                      </a:r>
                      <a:endParaRPr lang="en-ZA" sz="1100" b="1" i="0" u="sng" strike="noStrike" dirty="0">
                        <a:solidFill>
                          <a:srgbClr val="000000"/>
                        </a:solidFill>
                        <a:effectLst/>
                        <a:latin typeface="Arial Narrow" panose="020B0606020202030204" pitchFamily="34" charset="0"/>
                      </a:endParaRPr>
                    </a:p>
                  </a:txBody>
                  <a:tcPr marL="6850" marR="6850" marT="6850" marB="0" anchor="b"/>
                </a:tc>
                <a:tc>
                  <a:txBody>
                    <a:bodyPr/>
                    <a:lstStyle/>
                    <a:p>
                      <a:pPr algn="ctr" fontAlgn="b"/>
                      <a:r>
                        <a:rPr lang="en-ZA" sz="1100" u="sng" strike="noStrike" dirty="0">
                          <a:effectLst/>
                        </a:rPr>
                        <a:t>Western</a:t>
                      </a:r>
                    </a:p>
                    <a:p>
                      <a:pPr algn="ctr" fontAlgn="b"/>
                      <a:r>
                        <a:rPr lang="en-ZA" sz="1100" u="sng" strike="noStrike" dirty="0">
                          <a:effectLst/>
                        </a:rPr>
                        <a:t>Cape</a:t>
                      </a:r>
                      <a:endParaRPr lang="en-ZA" sz="1100" b="1" i="0" u="sng" strike="noStrike" dirty="0">
                        <a:solidFill>
                          <a:srgbClr val="000000"/>
                        </a:solidFill>
                        <a:effectLst/>
                        <a:latin typeface="Arial Narrow" panose="020B0606020202030204" pitchFamily="34" charset="0"/>
                      </a:endParaRPr>
                    </a:p>
                  </a:txBody>
                  <a:tcPr marL="6850" marR="6850" marT="6850" marB="0" anchor="b"/>
                </a:tc>
                <a:tc>
                  <a:txBody>
                    <a:bodyPr/>
                    <a:lstStyle/>
                    <a:p>
                      <a:pPr algn="l" fontAlgn="b"/>
                      <a:r>
                        <a:rPr lang="en-ZA" sz="1100" u="sng" strike="noStrike" dirty="0">
                          <a:effectLst/>
                        </a:rPr>
                        <a:t>Eastern </a:t>
                      </a:r>
                    </a:p>
                    <a:p>
                      <a:pPr algn="l" fontAlgn="b"/>
                      <a:r>
                        <a:rPr lang="en-ZA" sz="1100" u="sng" strike="noStrike" dirty="0">
                          <a:effectLst/>
                        </a:rPr>
                        <a:t>Cape</a:t>
                      </a:r>
                      <a:endParaRPr lang="en-ZA" sz="1100" b="1" i="0" u="sng" strike="noStrike" dirty="0">
                        <a:solidFill>
                          <a:srgbClr val="000000"/>
                        </a:solidFill>
                        <a:effectLst/>
                        <a:latin typeface="Arial Narrow" panose="020B0606020202030204" pitchFamily="34" charset="0"/>
                      </a:endParaRPr>
                    </a:p>
                  </a:txBody>
                  <a:tcPr marL="6850" marR="6850" marT="6850" marB="0" anchor="b"/>
                </a:tc>
                <a:tc>
                  <a:txBody>
                    <a:bodyPr/>
                    <a:lstStyle/>
                    <a:p>
                      <a:pPr algn="ctr" fontAlgn="b"/>
                      <a:r>
                        <a:rPr lang="en-ZA" sz="1100" u="sng" strike="noStrike">
                          <a:effectLst/>
                        </a:rPr>
                        <a:t>Limpopo </a:t>
                      </a:r>
                      <a:endParaRPr lang="en-ZA" sz="1100" b="1" i="0" u="sng" strike="noStrike">
                        <a:solidFill>
                          <a:srgbClr val="000000"/>
                        </a:solidFill>
                        <a:effectLst/>
                        <a:latin typeface="Arial Narrow" panose="020B0606020202030204" pitchFamily="34" charset="0"/>
                      </a:endParaRPr>
                    </a:p>
                  </a:txBody>
                  <a:tcPr marL="6850" marR="6850" marT="6850" marB="0" anchor="b"/>
                </a:tc>
                <a:tc>
                  <a:txBody>
                    <a:bodyPr/>
                    <a:lstStyle/>
                    <a:p>
                      <a:pPr algn="l" fontAlgn="b"/>
                      <a:r>
                        <a:rPr lang="en-ZA" sz="1100" u="sng" strike="noStrike" dirty="0">
                          <a:effectLst/>
                        </a:rPr>
                        <a:t>Mpumalanga</a:t>
                      </a:r>
                      <a:endParaRPr lang="en-ZA" sz="1100" b="1" i="0" u="sng" strike="noStrike" dirty="0">
                        <a:solidFill>
                          <a:srgbClr val="000000"/>
                        </a:solidFill>
                        <a:effectLst/>
                        <a:latin typeface="Arial Narrow" panose="020B0606020202030204" pitchFamily="34" charset="0"/>
                      </a:endParaRPr>
                    </a:p>
                  </a:txBody>
                  <a:tcPr marL="6850" marR="6850" marT="6850" marB="0" anchor="b"/>
                </a:tc>
                <a:tc>
                  <a:txBody>
                    <a:bodyPr/>
                    <a:lstStyle/>
                    <a:p>
                      <a:pPr algn="l" fontAlgn="b"/>
                      <a:r>
                        <a:rPr lang="en-ZA" sz="1100" u="sng" strike="noStrike">
                          <a:effectLst/>
                        </a:rPr>
                        <a:t>North West </a:t>
                      </a:r>
                      <a:endParaRPr lang="en-ZA" sz="1100" b="1" i="0" u="sng" strike="noStrike">
                        <a:solidFill>
                          <a:srgbClr val="000000"/>
                        </a:solidFill>
                        <a:effectLst/>
                        <a:latin typeface="Arial Narrow" panose="020B0606020202030204" pitchFamily="34" charset="0"/>
                      </a:endParaRPr>
                    </a:p>
                  </a:txBody>
                  <a:tcPr marL="6850" marR="6850" marT="6850" marB="0" anchor="b"/>
                </a:tc>
                <a:tc>
                  <a:txBody>
                    <a:bodyPr/>
                    <a:lstStyle/>
                    <a:p>
                      <a:pPr algn="l" fontAlgn="b"/>
                      <a:r>
                        <a:rPr lang="en-ZA" sz="1100" u="sng" strike="noStrike">
                          <a:effectLst/>
                        </a:rPr>
                        <a:t>Free state </a:t>
                      </a:r>
                      <a:endParaRPr lang="en-ZA" sz="1100" b="1" i="0" u="sng" strike="noStrike">
                        <a:solidFill>
                          <a:srgbClr val="000000"/>
                        </a:solidFill>
                        <a:effectLst/>
                        <a:latin typeface="Arial Narrow" panose="020B0606020202030204" pitchFamily="34" charset="0"/>
                      </a:endParaRPr>
                    </a:p>
                  </a:txBody>
                  <a:tcPr marL="6850" marR="6850" marT="6850" marB="0" anchor="b"/>
                </a:tc>
                <a:tc>
                  <a:txBody>
                    <a:bodyPr/>
                    <a:lstStyle/>
                    <a:p>
                      <a:pPr algn="l" fontAlgn="b"/>
                      <a:r>
                        <a:rPr lang="en-ZA" sz="1100" u="sng" strike="noStrike">
                          <a:effectLst/>
                        </a:rPr>
                        <a:t>Northern Cape</a:t>
                      </a:r>
                      <a:endParaRPr lang="en-ZA" sz="1100" b="1" i="0" u="sng" strike="noStrike">
                        <a:solidFill>
                          <a:srgbClr val="000000"/>
                        </a:solidFill>
                        <a:effectLst/>
                        <a:latin typeface="Arial Narrow" panose="020B0606020202030204" pitchFamily="34" charset="0"/>
                      </a:endParaRPr>
                    </a:p>
                  </a:txBody>
                  <a:tcPr marL="6850" marR="6850" marT="6850" marB="0" anchor="b"/>
                </a:tc>
                <a:tc>
                  <a:txBody>
                    <a:bodyPr/>
                    <a:lstStyle/>
                    <a:p>
                      <a:pPr algn="l" fontAlgn="b"/>
                      <a:r>
                        <a:rPr lang="en-ZA" sz="1100" u="sng" strike="noStrike" dirty="0">
                          <a:effectLst/>
                        </a:rPr>
                        <a:t>Total</a:t>
                      </a:r>
                      <a:endParaRPr lang="en-ZA" sz="1100" b="1" i="0" u="sng" strike="noStrike" dirty="0">
                        <a:solidFill>
                          <a:srgbClr val="000000"/>
                        </a:solidFill>
                        <a:effectLst/>
                        <a:latin typeface="Arial Narrow" panose="020B0606020202030204" pitchFamily="34" charset="0"/>
                      </a:endParaRPr>
                    </a:p>
                  </a:txBody>
                  <a:tcPr marL="6850" marR="6850" marT="6850" marB="0" anchor="b"/>
                </a:tc>
                <a:extLst>
                  <a:ext uri="{0D108BD9-81ED-4DB2-BD59-A6C34878D82A}">
                    <a16:rowId xmlns:a16="http://schemas.microsoft.com/office/drawing/2014/main" xmlns="" val="2993612390"/>
                  </a:ext>
                </a:extLst>
              </a:tr>
              <a:tr h="351972">
                <a:tc>
                  <a:txBody>
                    <a:bodyPr/>
                    <a:lstStyle/>
                    <a:p>
                      <a:pPr algn="l" fontAlgn="b"/>
                      <a:r>
                        <a:rPr lang="en-ZA" sz="1100" u="none" strike="noStrike">
                          <a:effectLst/>
                        </a:rPr>
                        <a:t>Population</a:t>
                      </a:r>
                      <a:endParaRPr lang="en-ZA" sz="1100" b="1"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dirty="0">
                          <a:effectLst/>
                        </a:rPr>
                        <a:t>15 055 000</a:t>
                      </a:r>
                      <a:endParaRPr lang="en-ZA" sz="1100" b="0" i="0" u="none" strike="noStrike" dirty="0">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11 363 000</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dirty="0">
                          <a:effectLst/>
                        </a:rPr>
                        <a:t>6 794 000</a:t>
                      </a:r>
                      <a:endParaRPr lang="en-ZA" sz="1100" b="0" i="0" u="none" strike="noStrike" dirty="0">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6 519 000</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dirty="0">
                          <a:effectLst/>
                        </a:rPr>
                        <a:t>5 933 000</a:t>
                      </a:r>
                      <a:endParaRPr lang="en-ZA" sz="1100" b="0" i="0" u="none" strike="noStrike" dirty="0">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4 605 000</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dirty="0">
                          <a:effectLst/>
                        </a:rPr>
                        <a:t>3 997 000</a:t>
                      </a:r>
                      <a:endParaRPr lang="en-ZA" sz="1100" b="0" i="0" u="none" strike="noStrike" dirty="0">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2 917 000</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1 246 000</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58 429 000</a:t>
                      </a:r>
                      <a:endParaRPr lang="en-ZA" sz="1100" b="0" i="0" u="none" strike="noStrike">
                        <a:solidFill>
                          <a:srgbClr val="000000"/>
                        </a:solidFill>
                        <a:effectLst/>
                        <a:latin typeface="Calibri" panose="020F0502020204030204" pitchFamily="34" charset="0"/>
                      </a:endParaRPr>
                    </a:p>
                  </a:txBody>
                  <a:tcPr marL="6850" marR="6850" marT="6850" marB="0" anchor="b"/>
                </a:tc>
                <a:extLst>
                  <a:ext uri="{0D108BD9-81ED-4DB2-BD59-A6C34878D82A}">
                    <a16:rowId xmlns:a16="http://schemas.microsoft.com/office/drawing/2014/main" xmlns="" val="3431459764"/>
                  </a:ext>
                </a:extLst>
              </a:tr>
              <a:tr h="418029">
                <a:tc>
                  <a:txBody>
                    <a:bodyPr/>
                    <a:lstStyle/>
                    <a:p>
                      <a:pPr algn="l" fontAlgn="b"/>
                      <a:r>
                        <a:rPr lang="en-US" sz="1100" u="none" strike="noStrike" dirty="0">
                          <a:effectLst/>
                        </a:rPr>
                        <a:t>MOPs - 10 per million (WHO)</a:t>
                      </a:r>
                      <a:endParaRPr lang="en-US" sz="1100" b="0" i="0" u="none" strike="noStrike" dirty="0">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dirty="0">
                          <a:effectLst/>
                        </a:rPr>
                        <a:t>151</a:t>
                      </a:r>
                      <a:endParaRPr lang="en-ZA" sz="1100" b="0" i="0" u="none" strike="noStrike" dirty="0">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dirty="0">
                          <a:effectLst/>
                        </a:rPr>
                        <a:t>114</a:t>
                      </a:r>
                      <a:endParaRPr lang="en-ZA" sz="1100" b="0" i="0" u="none" strike="noStrike" dirty="0">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dirty="0">
                          <a:effectLst/>
                        </a:rPr>
                        <a:t>68</a:t>
                      </a:r>
                      <a:endParaRPr lang="en-ZA" sz="1100" b="0" i="0" u="none" strike="noStrike" dirty="0">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dirty="0">
                          <a:effectLst/>
                        </a:rPr>
                        <a:t>65</a:t>
                      </a:r>
                      <a:endParaRPr lang="en-ZA" sz="1100" b="0" i="0" u="none" strike="noStrike" dirty="0">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59</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46</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40</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29</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12</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dirty="0">
                          <a:effectLst/>
                        </a:rPr>
                        <a:t>584</a:t>
                      </a:r>
                      <a:endParaRPr lang="en-ZA" sz="1100" b="0" i="0" u="none" strike="noStrike" dirty="0">
                        <a:solidFill>
                          <a:srgbClr val="000000"/>
                        </a:solidFill>
                        <a:effectLst/>
                        <a:latin typeface="Calibri" panose="020F0502020204030204" pitchFamily="34" charset="0"/>
                      </a:endParaRPr>
                    </a:p>
                  </a:txBody>
                  <a:tcPr marL="6850" marR="6850" marT="6850" marB="0" anchor="b"/>
                </a:tc>
                <a:extLst>
                  <a:ext uri="{0D108BD9-81ED-4DB2-BD59-A6C34878D82A}">
                    <a16:rowId xmlns:a16="http://schemas.microsoft.com/office/drawing/2014/main" xmlns="" val="1414523207"/>
                  </a:ext>
                </a:extLst>
              </a:tr>
              <a:tr h="351972">
                <a:tc>
                  <a:txBody>
                    <a:bodyPr/>
                    <a:lstStyle/>
                    <a:p>
                      <a:pPr algn="l" fontAlgn="b"/>
                      <a:r>
                        <a:rPr lang="en-ZA" sz="1100" u="none" strike="noStrike" dirty="0">
                          <a:effectLst/>
                        </a:rPr>
                        <a:t>Public MOPs</a:t>
                      </a:r>
                      <a:endParaRPr lang="en-ZA" sz="1100" b="1" i="0" u="none" strike="noStrike" dirty="0">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34</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43</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14</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34</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4</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11</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2</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13</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2</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157</a:t>
                      </a:r>
                      <a:endParaRPr lang="en-ZA" sz="1100" b="0" i="0" u="none" strike="noStrike">
                        <a:solidFill>
                          <a:srgbClr val="000000"/>
                        </a:solidFill>
                        <a:effectLst/>
                        <a:latin typeface="Calibri" panose="020F0502020204030204" pitchFamily="34" charset="0"/>
                      </a:endParaRPr>
                    </a:p>
                  </a:txBody>
                  <a:tcPr marL="6850" marR="6850" marT="6850" marB="0" anchor="b"/>
                </a:tc>
                <a:extLst>
                  <a:ext uri="{0D108BD9-81ED-4DB2-BD59-A6C34878D82A}">
                    <a16:rowId xmlns:a16="http://schemas.microsoft.com/office/drawing/2014/main" xmlns="" val="1487031285"/>
                  </a:ext>
                </a:extLst>
              </a:tr>
              <a:tr h="351972">
                <a:tc>
                  <a:txBody>
                    <a:bodyPr/>
                    <a:lstStyle/>
                    <a:p>
                      <a:pPr algn="l" fontAlgn="b"/>
                      <a:r>
                        <a:rPr lang="en-ZA" sz="1100" u="none" strike="noStrike">
                          <a:effectLst/>
                        </a:rPr>
                        <a:t>HPCSA</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240</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173</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88</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80</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29</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42</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14</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30</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8</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dirty="0">
                          <a:effectLst/>
                        </a:rPr>
                        <a:t>704</a:t>
                      </a:r>
                      <a:endParaRPr lang="en-ZA" sz="1100" b="0" i="0" u="none" strike="noStrike" dirty="0">
                        <a:solidFill>
                          <a:srgbClr val="000000"/>
                        </a:solidFill>
                        <a:effectLst/>
                        <a:latin typeface="Calibri" panose="020F0502020204030204" pitchFamily="34" charset="0"/>
                      </a:endParaRPr>
                    </a:p>
                  </a:txBody>
                  <a:tcPr marL="6850" marR="6850" marT="6850" marB="0" anchor="b"/>
                </a:tc>
                <a:extLst>
                  <a:ext uri="{0D108BD9-81ED-4DB2-BD59-A6C34878D82A}">
                    <a16:rowId xmlns:a16="http://schemas.microsoft.com/office/drawing/2014/main" xmlns="" val="1086246385"/>
                  </a:ext>
                </a:extLst>
              </a:tr>
            </a:tbl>
          </a:graphicData>
        </a:graphic>
      </p:graphicFrame>
      <p:graphicFrame>
        <p:nvGraphicFramePr>
          <p:cNvPr id="25" name="Table 24">
            <a:extLst>
              <a:ext uri="{FF2B5EF4-FFF2-40B4-BE49-F238E27FC236}">
                <a16:creationId xmlns:a16="http://schemas.microsoft.com/office/drawing/2014/main" xmlns="" id="{F17D3C64-9800-40F2-BA7C-138C0E263F43}"/>
              </a:ext>
            </a:extLst>
          </p:cNvPr>
          <p:cNvGraphicFramePr>
            <a:graphicFrameLocks noGrp="1"/>
          </p:cNvGraphicFramePr>
          <p:nvPr>
            <p:extLst>
              <p:ext uri="{D42A27DB-BD31-4B8C-83A1-F6EECF244321}">
                <p14:modId xmlns:p14="http://schemas.microsoft.com/office/powerpoint/2010/main" xmlns="" val="3478915213"/>
              </p:ext>
            </p:extLst>
          </p:nvPr>
        </p:nvGraphicFramePr>
        <p:xfrm>
          <a:off x="4171479" y="4832972"/>
          <a:ext cx="7929217" cy="1421264"/>
        </p:xfrm>
        <a:graphic>
          <a:graphicData uri="http://schemas.openxmlformats.org/drawingml/2006/table">
            <a:tbl>
              <a:tblPr>
                <a:tableStyleId>{5C22544A-7EE6-4342-B048-85BDC9FD1C3A}</a:tableStyleId>
              </a:tblPr>
              <a:tblGrid>
                <a:gridCol w="1393291">
                  <a:extLst>
                    <a:ext uri="{9D8B030D-6E8A-4147-A177-3AD203B41FA5}">
                      <a16:colId xmlns:a16="http://schemas.microsoft.com/office/drawing/2014/main" xmlns="" val="1397925209"/>
                    </a:ext>
                  </a:extLst>
                </a:gridCol>
                <a:gridCol w="694482">
                  <a:extLst>
                    <a:ext uri="{9D8B030D-6E8A-4147-A177-3AD203B41FA5}">
                      <a16:colId xmlns:a16="http://schemas.microsoft.com/office/drawing/2014/main" xmlns="" val="2584341861"/>
                    </a:ext>
                  </a:extLst>
                </a:gridCol>
                <a:gridCol w="700972">
                  <a:extLst>
                    <a:ext uri="{9D8B030D-6E8A-4147-A177-3AD203B41FA5}">
                      <a16:colId xmlns:a16="http://schemas.microsoft.com/office/drawing/2014/main" xmlns="" val="3171110785"/>
                    </a:ext>
                  </a:extLst>
                </a:gridCol>
                <a:gridCol w="649049">
                  <a:extLst>
                    <a:ext uri="{9D8B030D-6E8A-4147-A177-3AD203B41FA5}">
                      <a16:colId xmlns:a16="http://schemas.microsoft.com/office/drawing/2014/main" xmlns="" val="3717019684"/>
                    </a:ext>
                  </a:extLst>
                </a:gridCol>
                <a:gridCol w="596264">
                  <a:extLst>
                    <a:ext uri="{9D8B030D-6E8A-4147-A177-3AD203B41FA5}">
                      <a16:colId xmlns:a16="http://schemas.microsoft.com/office/drawing/2014/main" xmlns="" val="3742077737"/>
                    </a:ext>
                  </a:extLst>
                </a:gridCol>
                <a:gridCol w="625642">
                  <a:extLst>
                    <a:ext uri="{9D8B030D-6E8A-4147-A177-3AD203B41FA5}">
                      <a16:colId xmlns:a16="http://schemas.microsoft.com/office/drawing/2014/main" xmlns="" val="4231439132"/>
                    </a:ext>
                  </a:extLst>
                </a:gridCol>
                <a:gridCol w="770021">
                  <a:extLst>
                    <a:ext uri="{9D8B030D-6E8A-4147-A177-3AD203B41FA5}">
                      <a16:colId xmlns:a16="http://schemas.microsoft.com/office/drawing/2014/main" xmlns="" val="3735341739"/>
                    </a:ext>
                  </a:extLst>
                </a:gridCol>
                <a:gridCol w="699463">
                  <a:extLst>
                    <a:ext uri="{9D8B030D-6E8A-4147-A177-3AD203B41FA5}">
                      <a16:colId xmlns:a16="http://schemas.microsoft.com/office/drawing/2014/main" xmlns="" val="745137136"/>
                    </a:ext>
                  </a:extLst>
                </a:gridCol>
                <a:gridCol w="614435">
                  <a:extLst>
                    <a:ext uri="{9D8B030D-6E8A-4147-A177-3AD203B41FA5}">
                      <a16:colId xmlns:a16="http://schemas.microsoft.com/office/drawing/2014/main" xmlns="" val="35545281"/>
                    </a:ext>
                  </a:extLst>
                </a:gridCol>
                <a:gridCol w="614435">
                  <a:extLst>
                    <a:ext uri="{9D8B030D-6E8A-4147-A177-3AD203B41FA5}">
                      <a16:colId xmlns:a16="http://schemas.microsoft.com/office/drawing/2014/main" xmlns="" val="77710032"/>
                    </a:ext>
                  </a:extLst>
                </a:gridCol>
                <a:gridCol w="571163">
                  <a:extLst>
                    <a:ext uri="{9D8B030D-6E8A-4147-A177-3AD203B41FA5}">
                      <a16:colId xmlns:a16="http://schemas.microsoft.com/office/drawing/2014/main" xmlns="" val="244327851"/>
                    </a:ext>
                  </a:extLst>
                </a:gridCol>
              </a:tblGrid>
              <a:tr h="601304">
                <a:tc>
                  <a:txBody>
                    <a:bodyPr/>
                    <a:lstStyle/>
                    <a:p>
                      <a:pPr algn="l" fontAlgn="b"/>
                      <a:r>
                        <a:rPr lang="en-ZA" sz="1100" u="sng" strike="noStrike">
                          <a:effectLst/>
                        </a:rPr>
                        <a:t>Provinces selected:</a:t>
                      </a:r>
                      <a:endParaRPr lang="en-ZA" sz="1100" b="1" i="0" u="sng" strike="noStrike">
                        <a:solidFill>
                          <a:srgbClr val="000000"/>
                        </a:solidFill>
                        <a:effectLst/>
                        <a:latin typeface="Arial Narrow" panose="020B0606020202030204" pitchFamily="34" charset="0"/>
                      </a:endParaRPr>
                    </a:p>
                  </a:txBody>
                  <a:tcPr marL="6850" marR="6850" marT="6850" marB="0" anchor="b"/>
                </a:tc>
                <a:tc>
                  <a:txBody>
                    <a:bodyPr/>
                    <a:lstStyle/>
                    <a:p>
                      <a:pPr algn="l" fontAlgn="b"/>
                      <a:r>
                        <a:rPr lang="en-ZA" sz="1100" u="sng" strike="noStrike" dirty="0">
                          <a:effectLst/>
                        </a:rPr>
                        <a:t>Gauteng </a:t>
                      </a:r>
                      <a:endParaRPr lang="en-ZA" sz="1100" b="1" i="0" u="sng" strike="noStrike" dirty="0">
                        <a:solidFill>
                          <a:srgbClr val="000000"/>
                        </a:solidFill>
                        <a:effectLst/>
                        <a:latin typeface="Arial Narrow" panose="020B0606020202030204" pitchFamily="34" charset="0"/>
                      </a:endParaRPr>
                    </a:p>
                  </a:txBody>
                  <a:tcPr marL="6850" marR="6850" marT="6850" marB="0" anchor="b"/>
                </a:tc>
                <a:tc>
                  <a:txBody>
                    <a:bodyPr/>
                    <a:lstStyle/>
                    <a:p>
                      <a:pPr algn="ctr" fontAlgn="b"/>
                      <a:r>
                        <a:rPr lang="en-ZA" sz="1100" u="sng" strike="noStrike" dirty="0">
                          <a:effectLst/>
                        </a:rPr>
                        <a:t>KwaZulu Natal </a:t>
                      </a:r>
                      <a:endParaRPr lang="en-ZA" sz="1100" b="1" i="0" u="sng" strike="noStrike" dirty="0">
                        <a:solidFill>
                          <a:srgbClr val="000000"/>
                        </a:solidFill>
                        <a:effectLst/>
                        <a:latin typeface="Arial Narrow" panose="020B0606020202030204" pitchFamily="34" charset="0"/>
                      </a:endParaRPr>
                    </a:p>
                  </a:txBody>
                  <a:tcPr marL="6850" marR="6850" marT="6850" marB="0" anchor="b"/>
                </a:tc>
                <a:tc>
                  <a:txBody>
                    <a:bodyPr/>
                    <a:lstStyle/>
                    <a:p>
                      <a:pPr algn="ctr" fontAlgn="b"/>
                      <a:r>
                        <a:rPr lang="en-ZA" sz="1100" u="sng" strike="noStrike" dirty="0">
                          <a:effectLst/>
                        </a:rPr>
                        <a:t>Western Cape</a:t>
                      </a:r>
                      <a:endParaRPr lang="en-ZA" sz="1100" b="1" i="0" u="sng" strike="noStrike" dirty="0">
                        <a:solidFill>
                          <a:srgbClr val="000000"/>
                        </a:solidFill>
                        <a:effectLst/>
                        <a:latin typeface="Arial Narrow" panose="020B0606020202030204" pitchFamily="34" charset="0"/>
                      </a:endParaRPr>
                    </a:p>
                  </a:txBody>
                  <a:tcPr marL="6850" marR="6850" marT="6850" marB="0" anchor="b"/>
                </a:tc>
                <a:tc>
                  <a:txBody>
                    <a:bodyPr/>
                    <a:lstStyle/>
                    <a:p>
                      <a:pPr algn="l" fontAlgn="b"/>
                      <a:r>
                        <a:rPr lang="en-ZA" sz="1100" u="sng" strike="noStrike">
                          <a:effectLst/>
                        </a:rPr>
                        <a:t>Eastern Cape</a:t>
                      </a:r>
                      <a:endParaRPr lang="en-ZA" sz="1100" b="1" i="0" u="sng" strike="noStrike">
                        <a:solidFill>
                          <a:srgbClr val="000000"/>
                        </a:solidFill>
                        <a:effectLst/>
                        <a:latin typeface="Arial Narrow" panose="020B0606020202030204" pitchFamily="34" charset="0"/>
                      </a:endParaRPr>
                    </a:p>
                  </a:txBody>
                  <a:tcPr marL="6850" marR="6850" marT="6850" marB="0" anchor="b"/>
                </a:tc>
                <a:tc>
                  <a:txBody>
                    <a:bodyPr/>
                    <a:lstStyle/>
                    <a:p>
                      <a:pPr algn="ctr" fontAlgn="b"/>
                      <a:r>
                        <a:rPr lang="en-ZA" sz="1100" u="sng" strike="noStrike">
                          <a:effectLst/>
                        </a:rPr>
                        <a:t>Limpopo </a:t>
                      </a:r>
                      <a:endParaRPr lang="en-ZA" sz="1100" b="1" i="0" u="sng" strike="noStrike">
                        <a:solidFill>
                          <a:srgbClr val="000000"/>
                        </a:solidFill>
                        <a:effectLst/>
                        <a:latin typeface="Arial Narrow" panose="020B0606020202030204" pitchFamily="34" charset="0"/>
                      </a:endParaRPr>
                    </a:p>
                  </a:txBody>
                  <a:tcPr marL="6850" marR="6850" marT="6850" marB="0" anchor="b"/>
                </a:tc>
                <a:tc>
                  <a:txBody>
                    <a:bodyPr/>
                    <a:lstStyle/>
                    <a:p>
                      <a:pPr algn="l" fontAlgn="b"/>
                      <a:r>
                        <a:rPr lang="en-ZA" sz="1100" u="sng" strike="noStrike">
                          <a:effectLst/>
                        </a:rPr>
                        <a:t>Mpumalanga</a:t>
                      </a:r>
                      <a:endParaRPr lang="en-ZA" sz="1100" b="1" i="0" u="sng" strike="noStrike">
                        <a:solidFill>
                          <a:srgbClr val="000000"/>
                        </a:solidFill>
                        <a:effectLst/>
                        <a:latin typeface="Arial Narrow" panose="020B0606020202030204" pitchFamily="34" charset="0"/>
                      </a:endParaRPr>
                    </a:p>
                  </a:txBody>
                  <a:tcPr marL="6850" marR="6850" marT="6850" marB="0" anchor="b"/>
                </a:tc>
                <a:tc>
                  <a:txBody>
                    <a:bodyPr/>
                    <a:lstStyle/>
                    <a:p>
                      <a:pPr algn="l" fontAlgn="b"/>
                      <a:r>
                        <a:rPr lang="en-ZA" sz="1100" u="sng" strike="noStrike" dirty="0">
                          <a:effectLst/>
                        </a:rPr>
                        <a:t>North West </a:t>
                      </a:r>
                      <a:endParaRPr lang="en-ZA" sz="1100" b="1" i="0" u="sng" strike="noStrike" dirty="0">
                        <a:solidFill>
                          <a:srgbClr val="000000"/>
                        </a:solidFill>
                        <a:effectLst/>
                        <a:latin typeface="Arial Narrow" panose="020B0606020202030204" pitchFamily="34" charset="0"/>
                      </a:endParaRPr>
                    </a:p>
                  </a:txBody>
                  <a:tcPr marL="6850" marR="6850" marT="6850" marB="0" anchor="b"/>
                </a:tc>
                <a:tc>
                  <a:txBody>
                    <a:bodyPr/>
                    <a:lstStyle/>
                    <a:p>
                      <a:pPr algn="l" fontAlgn="b"/>
                      <a:r>
                        <a:rPr lang="en-ZA" sz="1100" u="sng" strike="noStrike">
                          <a:effectLst/>
                        </a:rPr>
                        <a:t>Free state </a:t>
                      </a:r>
                      <a:endParaRPr lang="en-ZA" sz="1100" b="1" i="0" u="sng" strike="noStrike">
                        <a:solidFill>
                          <a:srgbClr val="000000"/>
                        </a:solidFill>
                        <a:effectLst/>
                        <a:latin typeface="Arial Narrow" panose="020B0606020202030204" pitchFamily="34" charset="0"/>
                      </a:endParaRPr>
                    </a:p>
                  </a:txBody>
                  <a:tcPr marL="6850" marR="6850" marT="6850" marB="0" anchor="b"/>
                </a:tc>
                <a:tc>
                  <a:txBody>
                    <a:bodyPr/>
                    <a:lstStyle/>
                    <a:p>
                      <a:pPr algn="l" fontAlgn="b"/>
                      <a:r>
                        <a:rPr lang="en-ZA" sz="1100" u="sng" strike="noStrike">
                          <a:effectLst/>
                        </a:rPr>
                        <a:t>Northern Cape</a:t>
                      </a:r>
                      <a:endParaRPr lang="en-ZA" sz="1100" b="1" i="0" u="sng" strike="noStrike">
                        <a:solidFill>
                          <a:srgbClr val="000000"/>
                        </a:solidFill>
                        <a:effectLst/>
                        <a:latin typeface="Arial Narrow" panose="020B0606020202030204" pitchFamily="34" charset="0"/>
                      </a:endParaRPr>
                    </a:p>
                  </a:txBody>
                  <a:tcPr marL="6850" marR="6850" marT="6850" marB="0" anchor="b"/>
                </a:tc>
                <a:tc>
                  <a:txBody>
                    <a:bodyPr/>
                    <a:lstStyle/>
                    <a:p>
                      <a:pPr algn="l" fontAlgn="b"/>
                      <a:r>
                        <a:rPr lang="en-ZA" sz="1100" u="sng" strike="noStrike" dirty="0">
                          <a:effectLst/>
                        </a:rPr>
                        <a:t>Total</a:t>
                      </a:r>
                      <a:endParaRPr lang="en-ZA" sz="1100" b="1" i="0" u="sng" strike="noStrike" dirty="0">
                        <a:solidFill>
                          <a:srgbClr val="000000"/>
                        </a:solidFill>
                        <a:effectLst/>
                        <a:latin typeface="Arial Narrow" panose="020B0606020202030204" pitchFamily="34" charset="0"/>
                      </a:endParaRPr>
                    </a:p>
                  </a:txBody>
                  <a:tcPr marL="6850" marR="6850" marT="6850" marB="0" anchor="b"/>
                </a:tc>
                <a:extLst>
                  <a:ext uri="{0D108BD9-81ED-4DB2-BD59-A6C34878D82A}">
                    <a16:rowId xmlns:a16="http://schemas.microsoft.com/office/drawing/2014/main" xmlns="" val="4149458556"/>
                  </a:ext>
                </a:extLst>
              </a:tr>
              <a:tr h="273320">
                <a:tc>
                  <a:txBody>
                    <a:bodyPr/>
                    <a:lstStyle/>
                    <a:p>
                      <a:pPr algn="l" fontAlgn="b"/>
                      <a:r>
                        <a:rPr lang="en-ZA" sz="1100" u="none" strike="noStrike">
                          <a:effectLst/>
                        </a:rPr>
                        <a:t>Assistants 2 x per MOP</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301</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227</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136</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130</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119</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92</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80</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58</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25</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1169</a:t>
                      </a:r>
                      <a:endParaRPr lang="en-ZA" sz="1100" b="0" i="0" u="none" strike="noStrike">
                        <a:solidFill>
                          <a:srgbClr val="000000"/>
                        </a:solidFill>
                        <a:effectLst/>
                        <a:latin typeface="Calibri" panose="020F0502020204030204" pitchFamily="34" charset="0"/>
                      </a:endParaRPr>
                    </a:p>
                  </a:txBody>
                  <a:tcPr marL="6850" marR="6850" marT="6850" marB="0" anchor="b"/>
                </a:tc>
                <a:extLst>
                  <a:ext uri="{0D108BD9-81ED-4DB2-BD59-A6C34878D82A}">
                    <a16:rowId xmlns:a16="http://schemas.microsoft.com/office/drawing/2014/main" xmlns="" val="1074430363"/>
                  </a:ext>
                </a:extLst>
              </a:tr>
              <a:tr h="273320">
                <a:tc>
                  <a:txBody>
                    <a:bodyPr/>
                    <a:lstStyle/>
                    <a:p>
                      <a:pPr algn="l" fontAlgn="b"/>
                      <a:r>
                        <a:rPr lang="en-ZA" sz="1100" u="none" strike="noStrike">
                          <a:effectLst/>
                        </a:rPr>
                        <a:t>HPCSA</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36</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10</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18</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23</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9</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8</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6</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9</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120</a:t>
                      </a:r>
                      <a:endParaRPr lang="en-ZA" sz="1100" b="0" i="0" u="none" strike="noStrike">
                        <a:solidFill>
                          <a:srgbClr val="000000"/>
                        </a:solidFill>
                        <a:effectLst/>
                        <a:latin typeface="Calibri" panose="020F0502020204030204" pitchFamily="34" charset="0"/>
                      </a:endParaRPr>
                    </a:p>
                  </a:txBody>
                  <a:tcPr marL="6850" marR="6850" marT="6850" marB="0" anchor="b"/>
                </a:tc>
                <a:extLst>
                  <a:ext uri="{0D108BD9-81ED-4DB2-BD59-A6C34878D82A}">
                    <a16:rowId xmlns:a16="http://schemas.microsoft.com/office/drawing/2014/main" xmlns="" val="3404358447"/>
                  </a:ext>
                </a:extLst>
              </a:tr>
              <a:tr h="273320">
                <a:tc>
                  <a:txBody>
                    <a:bodyPr/>
                    <a:lstStyle/>
                    <a:p>
                      <a:pPr algn="l" fontAlgn="b"/>
                      <a:r>
                        <a:rPr lang="en-ZA" sz="1100" u="none" strike="noStrike" dirty="0">
                          <a:effectLst/>
                        </a:rPr>
                        <a:t>Public OSAs and OFTs</a:t>
                      </a:r>
                      <a:endParaRPr lang="en-ZA" sz="1100" b="0" i="0" u="none" strike="noStrike" dirty="0">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32</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17</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12</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18</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6</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4</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4</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12</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a:effectLst/>
                        </a:rPr>
                        <a:t>1</a:t>
                      </a:r>
                      <a:endParaRPr lang="en-ZA" sz="1100" b="0" i="0" u="none" strike="noStrike">
                        <a:solidFill>
                          <a:srgbClr val="000000"/>
                        </a:solidFill>
                        <a:effectLst/>
                        <a:latin typeface="Calibri" panose="020F0502020204030204" pitchFamily="34" charset="0"/>
                      </a:endParaRPr>
                    </a:p>
                  </a:txBody>
                  <a:tcPr marL="6850" marR="6850" marT="6850" marB="0" anchor="b"/>
                </a:tc>
                <a:tc>
                  <a:txBody>
                    <a:bodyPr/>
                    <a:lstStyle/>
                    <a:p>
                      <a:pPr algn="ctr" fontAlgn="b"/>
                      <a:r>
                        <a:rPr lang="en-ZA" sz="1100" u="none" strike="noStrike" dirty="0">
                          <a:effectLst/>
                        </a:rPr>
                        <a:t>106</a:t>
                      </a:r>
                      <a:endParaRPr lang="en-ZA" sz="1100" b="0" i="0" u="none" strike="noStrike" dirty="0">
                        <a:solidFill>
                          <a:srgbClr val="000000"/>
                        </a:solidFill>
                        <a:effectLst/>
                        <a:latin typeface="Calibri" panose="020F0502020204030204" pitchFamily="34" charset="0"/>
                      </a:endParaRPr>
                    </a:p>
                  </a:txBody>
                  <a:tcPr marL="6850" marR="6850" marT="6850" marB="0" anchor="b"/>
                </a:tc>
                <a:extLst>
                  <a:ext uri="{0D108BD9-81ED-4DB2-BD59-A6C34878D82A}">
                    <a16:rowId xmlns:a16="http://schemas.microsoft.com/office/drawing/2014/main" xmlns="" val="1077396949"/>
                  </a:ext>
                </a:extLst>
              </a:tr>
            </a:tbl>
          </a:graphicData>
        </a:graphic>
      </p:graphicFrame>
    </p:spTree>
    <p:extLst>
      <p:ext uri="{BB962C8B-B14F-4D97-AF65-F5344CB8AC3E}">
        <p14:creationId xmlns:p14="http://schemas.microsoft.com/office/powerpoint/2010/main" xmlns="" val="4294146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E2D9747-82BE-40DF-B01C-1C7B50B0A447}"/>
              </a:ext>
            </a:extLst>
          </p:cNvPr>
          <p:cNvSpPr>
            <a:spLocks noGrp="1"/>
          </p:cNvSpPr>
          <p:nvPr>
            <p:ph type="title"/>
          </p:nvPr>
        </p:nvSpPr>
        <p:spPr>
          <a:xfrm>
            <a:off x="325650" y="1846967"/>
            <a:ext cx="3575324" cy="2248284"/>
          </a:xfrm>
        </p:spPr>
        <p:txBody>
          <a:bodyPr anchor="b">
            <a:normAutofit fontScale="90000"/>
          </a:bodyPr>
          <a:lstStyle/>
          <a:p>
            <a:pPr algn="r"/>
            <a:r>
              <a:rPr lang="en-US" sz="4000" dirty="0">
                <a:solidFill>
                  <a:srgbClr val="FFFFFF"/>
                </a:solidFill>
              </a:rPr>
              <a:t>Link between NHI &amp; Education of</a:t>
            </a:r>
            <a:br>
              <a:rPr lang="en-US" sz="4000" dirty="0">
                <a:solidFill>
                  <a:srgbClr val="FFFFFF"/>
                </a:solidFill>
              </a:rPr>
            </a:br>
            <a:r>
              <a:rPr lang="en-US" sz="4000" dirty="0">
                <a:solidFill>
                  <a:srgbClr val="FFFFFF"/>
                </a:solidFill>
              </a:rPr>
              <a:t>Medical Orthotics &amp; Prosthetics</a:t>
            </a:r>
          </a:p>
        </p:txBody>
      </p:sp>
      <p:pic>
        <p:nvPicPr>
          <p:cNvPr id="11" name="Picture 10" descr="Graphical user interface, text, application&#10;&#10;Description automatically generated">
            <a:extLst>
              <a:ext uri="{FF2B5EF4-FFF2-40B4-BE49-F238E27FC236}">
                <a16:creationId xmlns:a16="http://schemas.microsoft.com/office/drawing/2014/main" xmlns="" id="{3A5F204C-95EB-4F1C-800B-DCF58A645855}"/>
              </a:ext>
            </a:extLst>
          </p:cNvPr>
          <p:cNvPicPr>
            <a:picLocks noChangeAspect="1"/>
          </p:cNvPicPr>
          <p:nvPr/>
        </p:nvPicPr>
        <p:blipFill>
          <a:blip r:embed="rId2" cstate="print"/>
          <a:stretch>
            <a:fillRect/>
          </a:stretch>
        </p:blipFill>
        <p:spPr>
          <a:xfrm>
            <a:off x="9115424" y="78116"/>
            <a:ext cx="2851615" cy="948162"/>
          </a:xfrm>
          <a:prstGeom prst="rect">
            <a:avLst/>
          </a:prstGeom>
        </p:spPr>
      </p:pic>
      <p:sp>
        <p:nvSpPr>
          <p:cNvPr id="19" name="Content Placeholder 2">
            <a:extLst>
              <a:ext uri="{FF2B5EF4-FFF2-40B4-BE49-F238E27FC236}">
                <a16:creationId xmlns:a16="http://schemas.microsoft.com/office/drawing/2014/main" xmlns="" id="{1EAECC9E-2A9F-494F-8BFC-E5100510840B}"/>
              </a:ext>
            </a:extLst>
          </p:cNvPr>
          <p:cNvSpPr>
            <a:spLocks noGrp="1"/>
          </p:cNvSpPr>
          <p:nvPr>
            <p:ph idx="1"/>
          </p:nvPr>
        </p:nvSpPr>
        <p:spPr>
          <a:xfrm>
            <a:off x="4161188" y="1036420"/>
            <a:ext cx="8030812" cy="5743463"/>
          </a:xfrm>
        </p:spPr>
        <p:txBody>
          <a:bodyPr>
            <a:normAutofit fontScale="70000" lnSpcReduction="20000"/>
          </a:bodyPr>
          <a:lstStyle/>
          <a:p>
            <a:r>
              <a:rPr lang="en-ZA" sz="2900" dirty="0"/>
              <a:t>Education and Health  - Most important characteristics of human capital.         Both education and good health make individuals more productive.  </a:t>
            </a:r>
            <a:r>
              <a:rPr lang="nl-NL" sz="2900" dirty="0"/>
              <a:t>(Groot and Maasen van den Brink, 2006)</a:t>
            </a:r>
          </a:p>
          <a:p>
            <a:pPr marL="0" indent="0">
              <a:buNone/>
            </a:pPr>
            <a:endParaRPr lang="nl-NL" sz="2900" dirty="0"/>
          </a:p>
          <a:p>
            <a:r>
              <a:rPr lang="en-ZA" sz="2900" dirty="0"/>
              <a:t>Not just about tertiary training but training of all categories in our profession</a:t>
            </a:r>
          </a:p>
          <a:p>
            <a:pPr marL="0" indent="0">
              <a:buNone/>
            </a:pPr>
            <a:endParaRPr lang="nl-NL" sz="2900" dirty="0"/>
          </a:p>
          <a:p>
            <a:r>
              <a:rPr lang="en-ZA" sz="2900" dirty="0"/>
              <a:t>Are DOH and DOE on the same page? </a:t>
            </a:r>
          </a:p>
          <a:p>
            <a:pPr marL="363716" lvl="1" indent="0">
              <a:buNone/>
            </a:pPr>
            <a:r>
              <a:rPr lang="en-ZA" sz="2900" dirty="0"/>
              <a:t>Yes, on a managerial level- (Looking at policies, guidelines etc.)</a:t>
            </a:r>
          </a:p>
          <a:p>
            <a:pPr marL="363716" lvl="1" indent="0">
              <a:buNone/>
            </a:pPr>
            <a:r>
              <a:rPr lang="en-ZA" sz="2900" dirty="0"/>
              <a:t>Not so much on an implementation, practical level</a:t>
            </a:r>
          </a:p>
          <a:p>
            <a:endParaRPr lang="en-ZA" sz="2900" dirty="0"/>
          </a:p>
          <a:p>
            <a:pPr marL="0" indent="0">
              <a:buNone/>
            </a:pPr>
            <a:r>
              <a:rPr lang="en-ZA" sz="2900" dirty="0"/>
              <a:t>“ Low levels of access to (Orthotic and Prosthetic) O&amp;P services is hampered by a broad lack of understanding of the benefits and need for these services as well as failure of infrastructure to provide appropriate services” as mentioned in the GATE concept note by the World Health Organization.</a:t>
            </a:r>
          </a:p>
          <a:p>
            <a:pPr marL="0" indent="0">
              <a:buNone/>
            </a:pPr>
            <a:endParaRPr lang="en-ZA" sz="2900" dirty="0"/>
          </a:p>
          <a:p>
            <a:pPr marL="0" indent="0">
              <a:buNone/>
            </a:pPr>
            <a:r>
              <a:rPr lang="en-US" sz="2900" dirty="0"/>
              <a:t>Long-term planning is also needed to encourage professional recognition and retain prosthetic and orthotic professionals for service sustainability (4). (WHO, 2013)</a:t>
            </a:r>
            <a:endParaRPr lang="en-ZA" sz="2900" dirty="0"/>
          </a:p>
          <a:p>
            <a:pPr marL="0" indent="0">
              <a:buNone/>
            </a:pPr>
            <a:endParaRPr lang="en-ZA" dirty="0"/>
          </a:p>
          <a:p>
            <a:pPr marL="363716" lvl="1" indent="0">
              <a:buNone/>
            </a:pPr>
            <a:endParaRPr lang="en-ZA" dirty="0"/>
          </a:p>
          <a:p>
            <a:endParaRPr lang="nl-NL" dirty="0"/>
          </a:p>
          <a:p>
            <a:pPr marL="0" indent="0">
              <a:buNone/>
            </a:pPr>
            <a:endParaRPr lang="en-US" dirty="0"/>
          </a:p>
        </p:txBody>
      </p:sp>
    </p:spTree>
    <p:extLst>
      <p:ext uri="{BB962C8B-B14F-4D97-AF65-F5344CB8AC3E}">
        <p14:creationId xmlns:p14="http://schemas.microsoft.com/office/powerpoint/2010/main" xmlns="" val="325413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E2D9747-82BE-40DF-B01C-1C7B50B0A447}"/>
              </a:ext>
            </a:extLst>
          </p:cNvPr>
          <p:cNvSpPr>
            <a:spLocks noGrp="1"/>
          </p:cNvSpPr>
          <p:nvPr>
            <p:ph type="title"/>
          </p:nvPr>
        </p:nvSpPr>
        <p:spPr>
          <a:xfrm>
            <a:off x="585992" y="1935055"/>
            <a:ext cx="3201366" cy="2248284"/>
          </a:xfrm>
        </p:spPr>
        <p:txBody>
          <a:bodyPr anchor="b">
            <a:normAutofit/>
          </a:bodyPr>
          <a:lstStyle/>
          <a:p>
            <a:pPr algn="r"/>
            <a:r>
              <a:rPr lang="en-US" sz="4000" dirty="0">
                <a:solidFill>
                  <a:srgbClr val="FFFFFF"/>
                </a:solidFill>
              </a:rPr>
              <a:t>Global cooperation</a:t>
            </a:r>
            <a:br>
              <a:rPr lang="en-US" sz="4000" dirty="0">
                <a:solidFill>
                  <a:srgbClr val="FFFFFF"/>
                </a:solidFill>
              </a:rPr>
            </a:br>
            <a:r>
              <a:rPr lang="en-US" sz="4000" dirty="0">
                <a:solidFill>
                  <a:srgbClr val="FFFFFF"/>
                </a:solidFill>
              </a:rPr>
              <a:t>(WHO &amp; ISPO)</a:t>
            </a:r>
          </a:p>
        </p:txBody>
      </p:sp>
      <p:pic>
        <p:nvPicPr>
          <p:cNvPr id="11" name="Picture 10" descr="Graphical user interface, text, application&#10;&#10;Description automatically generated">
            <a:extLst>
              <a:ext uri="{FF2B5EF4-FFF2-40B4-BE49-F238E27FC236}">
                <a16:creationId xmlns:a16="http://schemas.microsoft.com/office/drawing/2014/main" xmlns="" id="{3A5F204C-95EB-4F1C-800B-DCF58A645855}"/>
              </a:ext>
            </a:extLst>
          </p:cNvPr>
          <p:cNvPicPr>
            <a:picLocks noChangeAspect="1"/>
          </p:cNvPicPr>
          <p:nvPr/>
        </p:nvPicPr>
        <p:blipFill>
          <a:blip r:embed="rId2" cstate="print"/>
          <a:stretch>
            <a:fillRect/>
          </a:stretch>
        </p:blipFill>
        <p:spPr>
          <a:xfrm>
            <a:off x="9115424" y="78116"/>
            <a:ext cx="2851615" cy="948162"/>
          </a:xfrm>
          <a:prstGeom prst="rect">
            <a:avLst/>
          </a:prstGeom>
        </p:spPr>
      </p:pic>
      <p:sp>
        <p:nvSpPr>
          <p:cNvPr id="21" name="Content Placeholder 2">
            <a:extLst>
              <a:ext uri="{FF2B5EF4-FFF2-40B4-BE49-F238E27FC236}">
                <a16:creationId xmlns:a16="http://schemas.microsoft.com/office/drawing/2014/main" xmlns="" id="{0F957E25-6AD6-4520-91E3-C3DB902BC714}"/>
              </a:ext>
            </a:extLst>
          </p:cNvPr>
          <p:cNvSpPr txBox="1">
            <a:spLocks/>
          </p:cNvSpPr>
          <p:nvPr/>
        </p:nvSpPr>
        <p:spPr>
          <a:xfrm>
            <a:off x="4037827" y="1026278"/>
            <a:ext cx="8151126" cy="57536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2400" dirty="0"/>
              <a:t>WHO global disability action plan 2014 – 2021                                    (The GATE Initiative)</a:t>
            </a:r>
          </a:p>
          <a:p>
            <a:pPr marL="0" indent="0">
              <a:buFont typeface="Arial" panose="020B0604020202020204" pitchFamily="34" charset="0"/>
              <a:buNone/>
            </a:pPr>
            <a:r>
              <a:rPr lang="en-ZA" sz="2400" dirty="0">
                <a:solidFill>
                  <a:schemeClr val="accent5">
                    <a:lumMod val="75000"/>
                  </a:schemeClr>
                </a:solidFill>
              </a:rPr>
              <a:t>Objective 1: To remove barriers and improve access to health services</a:t>
            </a:r>
          </a:p>
          <a:p>
            <a:r>
              <a:rPr lang="en-ZA" sz="2200" dirty="0"/>
              <a:t>Estimate that 35 – 40 million people currently require prosthetic and orthotic services. 1 out of 10 persons have access to such services (WHO, 2016)</a:t>
            </a:r>
          </a:p>
          <a:p>
            <a:r>
              <a:rPr lang="en-ZA" sz="2200" dirty="0"/>
              <a:t>With the rise in aging populations and the increase of non communicable diseases such as diabetes, the prediction is that more than 2 billion people will require orthotic and prosthetic services by 2050. (WHO, 2017)</a:t>
            </a:r>
          </a:p>
          <a:p>
            <a:r>
              <a:rPr lang="en-ZA" sz="2200" dirty="0"/>
              <a:t>The WHO also recognise that orthotic and prosthetic patients are “lifetime patients” meaning the need for ongoing evaluations, new devices and maintenance of these devices</a:t>
            </a:r>
          </a:p>
          <a:p>
            <a:r>
              <a:rPr lang="en-US" sz="2200" dirty="0"/>
              <a:t>As with other health professions such as physiotherapy and occupational therapy, an increase in the number of appropriately trained professionals in prosthetic/orthotic occupation is needed. The WHO encourages a sustainable expansion of education and training for health professionals to ensure access to appropriate quality and quantity of services</a:t>
            </a:r>
          </a:p>
          <a:p>
            <a:endParaRPr lang="en-ZA" sz="2200" dirty="0"/>
          </a:p>
          <a:p>
            <a:endParaRPr lang="en-ZA" dirty="0"/>
          </a:p>
        </p:txBody>
      </p:sp>
    </p:spTree>
    <p:extLst>
      <p:ext uri="{BB962C8B-B14F-4D97-AF65-F5344CB8AC3E}">
        <p14:creationId xmlns:p14="http://schemas.microsoft.com/office/powerpoint/2010/main" xmlns="" val="2710814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E2D9747-82BE-40DF-B01C-1C7B50B0A447}"/>
              </a:ext>
            </a:extLst>
          </p:cNvPr>
          <p:cNvSpPr>
            <a:spLocks noGrp="1"/>
          </p:cNvSpPr>
          <p:nvPr>
            <p:ph type="title"/>
          </p:nvPr>
        </p:nvSpPr>
        <p:spPr>
          <a:xfrm>
            <a:off x="585992" y="1935055"/>
            <a:ext cx="3201366" cy="2248284"/>
          </a:xfrm>
        </p:spPr>
        <p:txBody>
          <a:bodyPr anchor="b">
            <a:normAutofit/>
          </a:bodyPr>
          <a:lstStyle/>
          <a:p>
            <a:pPr algn="r"/>
            <a:r>
              <a:rPr lang="en-US" sz="4000" dirty="0">
                <a:solidFill>
                  <a:srgbClr val="FFFFFF"/>
                </a:solidFill>
              </a:rPr>
              <a:t>Challenges &amp; </a:t>
            </a:r>
            <a:br>
              <a:rPr lang="en-US" sz="4000" dirty="0">
                <a:solidFill>
                  <a:srgbClr val="FFFFFF"/>
                </a:solidFill>
              </a:rPr>
            </a:br>
            <a:r>
              <a:rPr lang="en-US" sz="4000" dirty="0">
                <a:solidFill>
                  <a:srgbClr val="FFFFFF"/>
                </a:solidFill>
              </a:rPr>
              <a:t>Education</a:t>
            </a:r>
          </a:p>
        </p:txBody>
      </p:sp>
      <p:pic>
        <p:nvPicPr>
          <p:cNvPr id="11" name="Picture 10" descr="Graphical user interface, text, application&#10;&#10;Description automatically generated">
            <a:extLst>
              <a:ext uri="{FF2B5EF4-FFF2-40B4-BE49-F238E27FC236}">
                <a16:creationId xmlns:a16="http://schemas.microsoft.com/office/drawing/2014/main" xmlns="" id="{3A5F204C-95EB-4F1C-800B-DCF58A645855}"/>
              </a:ext>
            </a:extLst>
          </p:cNvPr>
          <p:cNvPicPr>
            <a:picLocks noChangeAspect="1"/>
          </p:cNvPicPr>
          <p:nvPr/>
        </p:nvPicPr>
        <p:blipFill>
          <a:blip r:embed="rId2" cstate="print"/>
          <a:stretch>
            <a:fillRect/>
          </a:stretch>
        </p:blipFill>
        <p:spPr>
          <a:xfrm>
            <a:off x="9115424" y="78116"/>
            <a:ext cx="2851615" cy="948162"/>
          </a:xfrm>
          <a:prstGeom prst="rect">
            <a:avLst/>
          </a:prstGeom>
        </p:spPr>
      </p:pic>
      <p:sp>
        <p:nvSpPr>
          <p:cNvPr id="13" name="Content Placeholder 2">
            <a:extLst>
              <a:ext uri="{FF2B5EF4-FFF2-40B4-BE49-F238E27FC236}">
                <a16:creationId xmlns:a16="http://schemas.microsoft.com/office/drawing/2014/main" xmlns="" id="{C01163B2-F1FD-4869-8EAF-F520ED51C419}"/>
              </a:ext>
            </a:extLst>
          </p:cNvPr>
          <p:cNvSpPr>
            <a:spLocks noGrp="1"/>
          </p:cNvSpPr>
          <p:nvPr>
            <p:ph idx="1"/>
          </p:nvPr>
        </p:nvSpPr>
        <p:spPr>
          <a:xfrm>
            <a:off x="4623818" y="1046558"/>
            <a:ext cx="7448912" cy="5733326"/>
          </a:xfrm>
        </p:spPr>
        <p:txBody>
          <a:bodyPr>
            <a:normAutofit lnSpcReduction="10000"/>
          </a:bodyPr>
          <a:lstStyle/>
          <a:p>
            <a:pPr marL="409180" indent="-409180">
              <a:buAutoNum type="arabicPeriod"/>
            </a:pPr>
            <a:r>
              <a:rPr lang="en-US" dirty="0"/>
              <a:t>Assistants / Orthopaedic footwear technicians</a:t>
            </a:r>
          </a:p>
          <a:p>
            <a:pPr lvl="1"/>
            <a:r>
              <a:rPr lang="en-US" dirty="0"/>
              <a:t>Creating posts for this categories</a:t>
            </a:r>
          </a:p>
          <a:p>
            <a:pPr lvl="1"/>
            <a:r>
              <a:rPr lang="en-US" dirty="0"/>
              <a:t>Appointing learners to do the in-service training</a:t>
            </a:r>
          </a:p>
          <a:p>
            <a:pPr lvl="1"/>
            <a:r>
              <a:rPr lang="en-US" dirty="0"/>
              <a:t>Appoint them into the posts created</a:t>
            </a:r>
          </a:p>
          <a:p>
            <a:pPr lvl="1"/>
            <a:endParaRPr lang="en-US" dirty="0"/>
          </a:p>
          <a:p>
            <a:pPr marL="409180" indent="-409180">
              <a:buAutoNum type="arabicPeriod" startAt="2"/>
            </a:pPr>
            <a:r>
              <a:rPr lang="en-US" dirty="0"/>
              <a:t>Current training – Looking at the need for SA</a:t>
            </a:r>
          </a:p>
          <a:p>
            <a:pPr lvl="1"/>
            <a:r>
              <a:rPr lang="en-US" dirty="0"/>
              <a:t>Discussions with universities, and council to cap intake (This is going to be very difficult)</a:t>
            </a:r>
          </a:p>
          <a:p>
            <a:pPr lvl="1"/>
            <a:r>
              <a:rPr lang="en-US" dirty="0"/>
              <a:t>Or convince universities to start train assistants </a:t>
            </a:r>
          </a:p>
          <a:p>
            <a:pPr lvl="1"/>
            <a:endParaRPr lang="en-US" dirty="0"/>
          </a:p>
          <a:p>
            <a:pPr marL="514350" indent="-514350">
              <a:buAutoNum type="arabicPeriod" startAt="3"/>
            </a:pPr>
            <a:r>
              <a:rPr lang="en-US" dirty="0"/>
              <a:t>Bursaries – not linked to posts</a:t>
            </a:r>
          </a:p>
          <a:p>
            <a:pPr marL="0" indent="0">
              <a:buNone/>
            </a:pPr>
            <a:endParaRPr lang="en-US" dirty="0"/>
          </a:p>
          <a:p>
            <a:pPr marL="514350" indent="-514350">
              <a:buAutoNum type="arabicPeriod" startAt="4"/>
            </a:pPr>
            <a:r>
              <a:rPr lang="en-US" dirty="0"/>
              <a:t>Community service                                             </a:t>
            </a:r>
            <a:r>
              <a:rPr lang="en-US" sz="2400" dirty="0"/>
              <a:t>(will assist newly qualified to stay in the public sector)</a:t>
            </a:r>
          </a:p>
          <a:p>
            <a:endParaRPr lang="en-US" dirty="0"/>
          </a:p>
          <a:p>
            <a:pPr marL="0" indent="0">
              <a:buNone/>
            </a:pPr>
            <a:endParaRPr lang="en-US" dirty="0"/>
          </a:p>
          <a:p>
            <a:endParaRPr lang="en-ZA" dirty="0"/>
          </a:p>
        </p:txBody>
      </p:sp>
    </p:spTree>
    <p:extLst>
      <p:ext uri="{BB962C8B-B14F-4D97-AF65-F5344CB8AC3E}">
        <p14:creationId xmlns:p14="http://schemas.microsoft.com/office/powerpoint/2010/main" xmlns="" val="431585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E2D9747-82BE-40DF-B01C-1C7B50B0A447}"/>
              </a:ext>
            </a:extLst>
          </p:cNvPr>
          <p:cNvSpPr>
            <a:spLocks noGrp="1"/>
          </p:cNvSpPr>
          <p:nvPr>
            <p:ph type="title"/>
          </p:nvPr>
        </p:nvSpPr>
        <p:spPr>
          <a:xfrm>
            <a:off x="585992" y="1935055"/>
            <a:ext cx="3201366" cy="2248284"/>
          </a:xfrm>
        </p:spPr>
        <p:txBody>
          <a:bodyPr anchor="b">
            <a:normAutofit/>
          </a:bodyPr>
          <a:lstStyle/>
          <a:p>
            <a:pPr algn="r"/>
            <a:r>
              <a:rPr lang="en-US" sz="4000" dirty="0">
                <a:solidFill>
                  <a:srgbClr val="FFFFFF"/>
                </a:solidFill>
              </a:rPr>
              <a:t>Presentation </a:t>
            </a:r>
            <a:br>
              <a:rPr lang="en-US" sz="4000" dirty="0">
                <a:solidFill>
                  <a:srgbClr val="FFFFFF"/>
                </a:solidFill>
              </a:rPr>
            </a:br>
            <a:r>
              <a:rPr lang="en-US" sz="4000" dirty="0">
                <a:solidFill>
                  <a:srgbClr val="FFFFFF"/>
                </a:solidFill>
              </a:rPr>
              <a:t>Public Health </a:t>
            </a:r>
            <a:br>
              <a:rPr lang="en-US" sz="4000" dirty="0">
                <a:solidFill>
                  <a:srgbClr val="FFFFFF"/>
                </a:solidFill>
              </a:rPr>
            </a:br>
            <a:r>
              <a:rPr lang="en-US" sz="4000" dirty="0">
                <a:solidFill>
                  <a:srgbClr val="FFFFFF"/>
                </a:solidFill>
              </a:rPr>
              <a:t>Service</a:t>
            </a:r>
          </a:p>
        </p:txBody>
      </p:sp>
      <p:sp>
        <p:nvSpPr>
          <p:cNvPr id="3" name="Content Placeholder 2">
            <a:extLst>
              <a:ext uri="{FF2B5EF4-FFF2-40B4-BE49-F238E27FC236}">
                <a16:creationId xmlns:a16="http://schemas.microsoft.com/office/drawing/2014/main" xmlns="" id="{26C9F2C7-3DF6-4034-9AAA-61394C22F572}"/>
              </a:ext>
            </a:extLst>
          </p:cNvPr>
          <p:cNvSpPr>
            <a:spLocks noGrp="1"/>
          </p:cNvSpPr>
          <p:nvPr>
            <p:ph idx="1"/>
          </p:nvPr>
        </p:nvSpPr>
        <p:spPr>
          <a:xfrm>
            <a:off x="5221357" y="649480"/>
            <a:ext cx="6967596" cy="5546047"/>
          </a:xfrm>
        </p:spPr>
        <p:txBody>
          <a:bodyPr anchor="ctr">
            <a:normAutofit/>
          </a:bodyPr>
          <a:lstStyle/>
          <a:p>
            <a:pPr marL="0" indent="0">
              <a:buNone/>
            </a:pPr>
            <a:r>
              <a:rPr lang="en-US" sz="5400" b="1" dirty="0"/>
              <a:t>Public Health Service </a:t>
            </a:r>
          </a:p>
          <a:p>
            <a:pPr marL="0" indent="0">
              <a:buNone/>
            </a:pPr>
            <a:r>
              <a:rPr lang="en-US" sz="4000" b="1" dirty="0"/>
              <a:t>Jan-Hendrik Swiegers</a:t>
            </a:r>
          </a:p>
        </p:txBody>
      </p:sp>
      <p:pic>
        <p:nvPicPr>
          <p:cNvPr id="11" name="Picture 10" descr="Graphical user interface, text, application&#10;&#10;Description automatically generated">
            <a:extLst>
              <a:ext uri="{FF2B5EF4-FFF2-40B4-BE49-F238E27FC236}">
                <a16:creationId xmlns:a16="http://schemas.microsoft.com/office/drawing/2014/main" xmlns="" id="{3A5F204C-95EB-4F1C-800B-DCF58A645855}"/>
              </a:ext>
            </a:extLst>
          </p:cNvPr>
          <p:cNvPicPr>
            <a:picLocks noChangeAspect="1"/>
          </p:cNvPicPr>
          <p:nvPr/>
        </p:nvPicPr>
        <p:blipFill>
          <a:blip r:embed="rId2" cstate="print"/>
          <a:stretch>
            <a:fillRect/>
          </a:stretch>
        </p:blipFill>
        <p:spPr>
          <a:xfrm>
            <a:off x="9115424" y="78116"/>
            <a:ext cx="2851615" cy="948162"/>
          </a:xfrm>
          <a:prstGeom prst="rect">
            <a:avLst/>
          </a:prstGeom>
        </p:spPr>
      </p:pic>
    </p:spTree>
    <p:extLst>
      <p:ext uri="{BB962C8B-B14F-4D97-AF65-F5344CB8AC3E}">
        <p14:creationId xmlns:p14="http://schemas.microsoft.com/office/powerpoint/2010/main" xmlns="" val="2425731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E2D9747-82BE-40DF-B01C-1C7B50B0A447}"/>
              </a:ext>
            </a:extLst>
          </p:cNvPr>
          <p:cNvSpPr>
            <a:spLocks noGrp="1"/>
          </p:cNvSpPr>
          <p:nvPr>
            <p:ph type="title"/>
          </p:nvPr>
        </p:nvSpPr>
        <p:spPr>
          <a:xfrm>
            <a:off x="585992" y="1365448"/>
            <a:ext cx="3201366" cy="3387497"/>
          </a:xfrm>
        </p:spPr>
        <p:txBody>
          <a:bodyPr anchor="b">
            <a:normAutofit/>
          </a:bodyPr>
          <a:lstStyle/>
          <a:p>
            <a:pPr algn="r"/>
            <a:r>
              <a:rPr lang="en-US" sz="4000" dirty="0">
                <a:solidFill>
                  <a:srgbClr val="FFFFFF"/>
                </a:solidFill>
              </a:rPr>
              <a:t>Orthotic and Prosthetic Challenges and Background </a:t>
            </a:r>
          </a:p>
        </p:txBody>
      </p:sp>
      <p:sp>
        <p:nvSpPr>
          <p:cNvPr id="3" name="Content Placeholder 2">
            <a:extLst>
              <a:ext uri="{FF2B5EF4-FFF2-40B4-BE49-F238E27FC236}">
                <a16:creationId xmlns:a16="http://schemas.microsoft.com/office/drawing/2014/main" xmlns="" id="{26C9F2C7-3DF6-4034-9AAA-61394C22F572}"/>
              </a:ext>
            </a:extLst>
          </p:cNvPr>
          <p:cNvSpPr>
            <a:spLocks noGrp="1"/>
          </p:cNvSpPr>
          <p:nvPr>
            <p:ph idx="1"/>
          </p:nvPr>
        </p:nvSpPr>
        <p:spPr>
          <a:xfrm>
            <a:off x="4810259" y="649480"/>
            <a:ext cx="6555347" cy="5546047"/>
          </a:xfrm>
        </p:spPr>
        <p:txBody>
          <a:bodyPr anchor="ctr">
            <a:normAutofit/>
          </a:bodyPr>
          <a:lstStyle/>
          <a:p>
            <a:r>
              <a:rPr lang="en-US" sz="2400" dirty="0"/>
              <a:t>Current NDOH Orthotic and Prosthetic </a:t>
            </a:r>
            <a:r>
              <a:rPr lang="en-US" sz="2400" dirty="0" err="1"/>
              <a:t>Centres</a:t>
            </a:r>
            <a:endParaRPr lang="en-US" sz="2400" dirty="0"/>
          </a:p>
          <a:p>
            <a:r>
              <a:rPr lang="en-US" sz="2400" dirty="0"/>
              <a:t>Shortage of Medical Orthotist Prosthetists in South Africa </a:t>
            </a:r>
          </a:p>
          <a:p>
            <a:r>
              <a:rPr lang="en-US" sz="2400" dirty="0"/>
              <a:t>Access to Assistive Devices Challenges</a:t>
            </a:r>
          </a:p>
          <a:p>
            <a:r>
              <a:rPr lang="en-US" sz="2400" dirty="0"/>
              <a:t>Proposed Way Forward </a:t>
            </a:r>
          </a:p>
          <a:p>
            <a:r>
              <a:rPr lang="en-US" sz="2400" dirty="0"/>
              <a:t>Western Cape Orthotic and Prosthetic Centre</a:t>
            </a:r>
          </a:p>
        </p:txBody>
      </p:sp>
      <p:pic>
        <p:nvPicPr>
          <p:cNvPr id="11" name="Picture 10" descr="Graphical user interface, text, application&#10;&#10;Description automatically generated">
            <a:extLst>
              <a:ext uri="{FF2B5EF4-FFF2-40B4-BE49-F238E27FC236}">
                <a16:creationId xmlns:a16="http://schemas.microsoft.com/office/drawing/2014/main" xmlns="" id="{3A5F204C-95EB-4F1C-800B-DCF58A645855}"/>
              </a:ext>
            </a:extLst>
          </p:cNvPr>
          <p:cNvPicPr>
            <a:picLocks noChangeAspect="1"/>
          </p:cNvPicPr>
          <p:nvPr/>
        </p:nvPicPr>
        <p:blipFill>
          <a:blip r:embed="rId2" cstate="print"/>
          <a:stretch>
            <a:fillRect/>
          </a:stretch>
        </p:blipFill>
        <p:spPr>
          <a:xfrm>
            <a:off x="9115424" y="78116"/>
            <a:ext cx="2851615" cy="948162"/>
          </a:xfrm>
          <a:prstGeom prst="rect">
            <a:avLst/>
          </a:prstGeom>
        </p:spPr>
      </p:pic>
    </p:spTree>
    <p:extLst>
      <p:ext uri="{BB962C8B-B14F-4D97-AF65-F5344CB8AC3E}">
        <p14:creationId xmlns:p14="http://schemas.microsoft.com/office/powerpoint/2010/main" xmlns="" val="667522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64D14-EA5D-485A-88B2-D7FE1B9BEF18}"/>
              </a:ext>
            </a:extLst>
          </p:cNvPr>
          <p:cNvSpPr>
            <a:spLocks noGrp="1"/>
          </p:cNvSpPr>
          <p:nvPr>
            <p:ph type="title"/>
          </p:nvPr>
        </p:nvSpPr>
        <p:spPr>
          <a:xfrm>
            <a:off x="1347179" y="411869"/>
            <a:ext cx="3464573" cy="585787"/>
          </a:xfrm>
        </p:spPr>
        <p:txBody>
          <a:bodyPr>
            <a:normAutofit/>
          </a:bodyPr>
          <a:lstStyle/>
          <a:p>
            <a:r>
              <a:rPr lang="en-US" sz="2400" b="1" dirty="0"/>
              <a:t>154 MOPs in Public Sector </a:t>
            </a:r>
            <a:endParaRPr lang="en-US" i="1" dirty="0"/>
          </a:p>
        </p:txBody>
      </p:sp>
      <p:graphicFrame>
        <p:nvGraphicFramePr>
          <p:cNvPr id="5" name="Chart 4"/>
          <p:cNvGraphicFramePr>
            <a:graphicFrameLocks/>
          </p:cNvGraphicFramePr>
          <p:nvPr>
            <p:extLst>
              <p:ext uri="{D42A27DB-BD31-4B8C-83A1-F6EECF244321}">
                <p14:modId xmlns:p14="http://schemas.microsoft.com/office/powerpoint/2010/main" xmlns="" val="4123829021"/>
              </p:ext>
            </p:extLst>
          </p:nvPr>
        </p:nvGraphicFramePr>
        <p:xfrm>
          <a:off x="393051" y="1257300"/>
          <a:ext cx="5293374" cy="52191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xmlns="" val="422526414"/>
              </p:ext>
            </p:extLst>
          </p:nvPr>
        </p:nvGraphicFramePr>
        <p:xfrm>
          <a:off x="5898998" y="1289359"/>
          <a:ext cx="5602440" cy="536495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7147933" y="411869"/>
            <a:ext cx="4036740" cy="830997"/>
          </a:xfrm>
          <a:prstGeom prst="rect">
            <a:avLst/>
          </a:prstGeom>
          <a:noFill/>
        </p:spPr>
        <p:txBody>
          <a:bodyPr wrap="square" rtlCol="0">
            <a:spAutoFit/>
          </a:bodyPr>
          <a:lstStyle/>
          <a:p>
            <a:r>
              <a:rPr lang="en-US" sz="2400" dirty="0"/>
              <a:t>154 MOPs responsible for 665 Outreach Clinics</a:t>
            </a:r>
          </a:p>
        </p:txBody>
      </p:sp>
    </p:spTree>
    <p:extLst>
      <p:ext uri="{BB962C8B-B14F-4D97-AF65-F5344CB8AC3E}">
        <p14:creationId xmlns:p14="http://schemas.microsoft.com/office/powerpoint/2010/main" xmlns="" val="896282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xmlns="" val="1157340164"/>
              </p:ext>
            </p:extLst>
          </p:nvPr>
        </p:nvGraphicFramePr>
        <p:xfrm>
          <a:off x="0" y="501667"/>
          <a:ext cx="12010138" cy="67130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211187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91E5A9A7-95C6-4F4F-B00E-C82E07FE62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D07DD2DE-F619-49DD-B5E7-03A290FF4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85149191-5F60-4A28-AAFF-039F96B0F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xmlns="" id="{F8260ED5-17F7-4158-B241-D51DD4CF1B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Graphical user interface, text, application&#10;&#10;Description automatically generated">
            <a:extLst>
              <a:ext uri="{FF2B5EF4-FFF2-40B4-BE49-F238E27FC236}">
                <a16:creationId xmlns:a16="http://schemas.microsoft.com/office/drawing/2014/main" xmlns="" id="{DF8216C1-53C5-4C4D-829E-D278B8427121}"/>
              </a:ext>
            </a:extLst>
          </p:cNvPr>
          <p:cNvPicPr>
            <a:picLocks noChangeAspect="1"/>
          </p:cNvPicPr>
          <p:nvPr/>
        </p:nvPicPr>
        <p:blipFill>
          <a:blip r:embed="rId2" cstate="print"/>
          <a:stretch>
            <a:fillRect/>
          </a:stretch>
        </p:blipFill>
        <p:spPr>
          <a:xfrm>
            <a:off x="9856706" y="21433"/>
            <a:ext cx="2290747" cy="761674"/>
          </a:xfrm>
          <a:prstGeom prst="rect">
            <a:avLst/>
          </a:prstGeom>
        </p:spPr>
      </p:pic>
      <p:sp>
        <p:nvSpPr>
          <p:cNvPr id="12" name="Title 1">
            <a:extLst>
              <a:ext uri="{FF2B5EF4-FFF2-40B4-BE49-F238E27FC236}">
                <a16:creationId xmlns:a16="http://schemas.microsoft.com/office/drawing/2014/main" xmlns="" id="{F0F049D2-C127-4636-ADB1-6BA1105EB565}"/>
              </a:ext>
            </a:extLst>
          </p:cNvPr>
          <p:cNvSpPr>
            <a:spLocks noGrp="1"/>
          </p:cNvSpPr>
          <p:nvPr>
            <p:ph type="title"/>
          </p:nvPr>
        </p:nvSpPr>
        <p:spPr>
          <a:xfrm>
            <a:off x="216382" y="2411080"/>
            <a:ext cx="3822222" cy="4080210"/>
          </a:xfrm>
        </p:spPr>
        <p:txBody>
          <a:bodyPr vert="horz" lIns="91440" tIns="45720" rIns="91440" bIns="45720" rtlCol="0" anchor="t">
            <a:noAutofit/>
          </a:bodyPr>
          <a:lstStyle/>
          <a:p>
            <a:pPr algn="r"/>
            <a:r>
              <a:rPr lang="en-US" sz="5400" kern="1200" dirty="0">
                <a:solidFill>
                  <a:srgbClr val="FFFFFF"/>
                </a:solidFill>
                <a:latin typeface="+mj-lt"/>
                <a:ea typeface="+mj-ea"/>
                <a:cs typeface="+mj-cs"/>
              </a:rPr>
              <a:t>Meet the</a:t>
            </a:r>
            <a:br>
              <a:rPr lang="en-US" sz="5400" kern="1200" dirty="0">
                <a:solidFill>
                  <a:srgbClr val="FFFFFF"/>
                </a:solidFill>
                <a:latin typeface="+mj-lt"/>
                <a:ea typeface="+mj-ea"/>
                <a:cs typeface="+mj-cs"/>
              </a:rPr>
            </a:br>
            <a:r>
              <a:rPr lang="en-US" sz="5400" kern="1200" dirty="0">
                <a:solidFill>
                  <a:srgbClr val="FFFFFF"/>
                </a:solidFill>
                <a:latin typeface="+mj-lt"/>
                <a:ea typeface="+mj-ea"/>
                <a:cs typeface="+mj-cs"/>
              </a:rPr>
              <a:t>Panelists</a:t>
            </a:r>
          </a:p>
        </p:txBody>
      </p:sp>
      <p:sp>
        <p:nvSpPr>
          <p:cNvPr id="15" name="TextBox 14">
            <a:extLst>
              <a:ext uri="{FF2B5EF4-FFF2-40B4-BE49-F238E27FC236}">
                <a16:creationId xmlns:a16="http://schemas.microsoft.com/office/drawing/2014/main" xmlns="" id="{D4FF38BF-1B81-47CA-ABE8-2DD37B902622}"/>
              </a:ext>
            </a:extLst>
          </p:cNvPr>
          <p:cNvSpPr txBox="1"/>
          <p:nvPr/>
        </p:nvSpPr>
        <p:spPr>
          <a:xfrm>
            <a:off x="4143840" y="974676"/>
            <a:ext cx="3552329" cy="5878532"/>
          </a:xfrm>
          <a:prstGeom prst="rect">
            <a:avLst/>
          </a:prstGeom>
          <a:noFill/>
        </p:spPr>
        <p:txBody>
          <a:bodyPr wrap="square" rtlCol="0">
            <a:spAutoFit/>
          </a:bodyPr>
          <a:lstStyle/>
          <a:p>
            <a:pPr marL="342900" indent="-342900">
              <a:buFont typeface="Arial" panose="020B0604020202020204" pitchFamily="34" charset="0"/>
              <a:buChar char="•"/>
            </a:pPr>
            <a:r>
              <a:rPr lang="en-ZA" dirty="0"/>
              <a:t>Bradley Beckerleg</a:t>
            </a:r>
          </a:p>
          <a:p>
            <a:r>
              <a:rPr lang="en-ZA" sz="1000" dirty="0"/>
              <a:t>              </a:t>
            </a:r>
            <a:r>
              <a:rPr lang="en-ZA" sz="1600" dirty="0"/>
              <a:t>  SAOPA CHAIRMAN</a:t>
            </a:r>
          </a:p>
          <a:p>
            <a:pPr marL="171450" indent="-171450">
              <a:buFont typeface="Arial" panose="020B0604020202020204" pitchFamily="34" charset="0"/>
              <a:buChar char="•"/>
            </a:pPr>
            <a:endParaRPr lang="en-ZA" sz="1000" dirty="0"/>
          </a:p>
          <a:p>
            <a:pPr marL="171450" indent="-171450">
              <a:buFont typeface="Arial" panose="020B0604020202020204" pitchFamily="34" charset="0"/>
              <a:buChar char="•"/>
            </a:pPr>
            <a:endParaRPr lang="en-ZA" sz="1000" dirty="0"/>
          </a:p>
          <a:p>
            <a:pPr marL="171450" indent="-171450">
              <a:buFont typeface="Arial" panose="020B0604020202020204" pitchFamily="34" charset="0"/>
              <a:buChar char="•"/>
            </a:pPr>
            <a:endParaRPr lang="en-ZA" sz="1000" dirty="0"/>
          </a:p>
          <a:p>
            <a:pPr marL="171450" indent="-171450">
              <a:buFont typeface="Arial" panose="020B0604020202020204" pitchFamily="34" charset="0"/>
              <a:buChar char="•"/>
            </a:pPr>
            <a:endParaRPr lang="en-ZA" sz="1000" dirty="0"/>
          </a:p>
          <a:p>
            <a:pPr marL="342900" indent="-342900">
              <a:buFont typeface="Arial" panose="020B0604020202020204" pitchFamily="34" charset="0"/>
              <a:buChar char="•"/>
            </a:pPr>
            <a:r>
              <a:rPr lang="en-ZA" dirty="0"/>
              <a:t>Mariette Deist</a:t>
            </a:r>
          </a:p>
          <a:p>
            <a:r>
              <a:rPr lang="en-ZA" sz="1600" dirty="0"/>
              <a:t> Education TUT, HPCSA, ISPO</a:t>
            </a:r>
          </a:p>
          <a:p>
            <a:pPr marL="171450" indent="-171450">
              <a:buFont typeface="Arial" panose="020B0604020202020204" pitchFamily="34" charset="0"/>
              <a:buChar char="•"/>
            </a:pPr>
            <a:endParaRPr lang="en-ZA" sz="1000" dirty="0"/>
          </a:p>
          <a:p>
            <a:pPr marL="171450" indent="-171450">
              <a:buFont typeface="Arial" panose="020B0604020202020204" pitchFamily="34" charset="0"/>
              <a:buChar char="•"/>
            </a:pPr>
            <a:endParaRPr lang="en-ZA" sz="1000" dirty="0"/>
          </a:p>
          <a:p>
            <a:pPr marL="171450" indent="-171450">
              <a:buFont typeface="Arial" panose="020B0604020202020204" pitchFamily="34" charset="0"/>
              <a:buChar char="•"/>
            </a:pPr>
            <a:endParaRPr lang="en-ZA" sz="1000" dirty="0"/>
          </a:p>
          <a:p>
            <a:pPr marL="171450" indent="-171450">
              <a:buFont typeface="Arial" panose="020B0604020202020204" pitchFamily="34" charset="0"/>
              <a:buChar char="•"/>
            </a:pPr>
            <a:endParaRPr lang="en-ZA" sz="1000" dirty="0"/>
          </a:p>
          <a:p>
            <a:pPr marL="171450" indent="-171450">
              <a:buFont typeface="Arial" panose="020B0604020202020204" pitchFamily="34" charset="0"/>
              <a:buChar char="•"/>
            </a:pPr>
            <a:endParaRPr lang="en-ZA" sz="1000" dirty="0"/>
          </a:p>
          <a:p>
            <a:pPr marL="342900" indent="-342900">
              <a:buFont typeface="Arial" panose="020B0604020202020204" pitchFamily="34" charset="0"/>
              <a:buChar char="•"/>
            </a:pPr>
            <a:r>
              <a:rPr lang="en-ZA" dirty="0"/>
              <a:t>Abraham Kholwane</a:t>
            </a:r>
          </a:p>
          <a:p>
            <a:r>
              <a:rPr lang="en-ZA" sz="1600" dirty="0"/>
              <a:t>Government, MOPASA, HPCSA</a:t>
            </a:r>
            <a:endParaRPr lang="en-ZA" sz="1000" dirty="0"/>
          </a:p>
          <a:p>
            <a:pPr marL="171450" indent="-171450">
              <a:buFont typeface="Arial" panose="020B0604020202020204" pitchFamily="34" charset="0"/>
              <a:buChar char="•"/>
            </a:pPr>
            <a:endParaRPr lang="en-ZA" sz="1000" dirty="0"/>
          </a:p>
          <a:p>
            <a:pPr marL="171450" indent="-171450">
              <a:buFont typeface="Arial" panose="020B0604020202020204" pitchFamily="34" charset="0"/>
              <a:buChar char="•"/>
            </a:pPr>
            <a:endParaRPr lang="en-ZA" sz="1000" dirty="0"/>
          </a:p>
          <a:p>
            <a:pPr marL="171450" indent="-171450">
              <a:buFont typeface="Arial" panose="020B0604020202020204" pitchFamily="34" charset="0"/>
              <a:buChar char="•"/>
            </a:pPr>
            <a:endParaRPr lang="en-ZA" sz="1000" dirty="0"/>
          </a:p>
          <a:p>
            <a:pPr marL="171450" indent="-171450">
              <a:buFont typeface="Arial" panose="020B0604020202020204" pitchFamily="34" charset="0"/>
              <a:buChar char="•"/>
            </a:pPr>
            <a:endParaRPr lang="en-ZA" sz="1000" dirty="0"/>
          </a:p>
          <a:p>
            <a:pPr marL="342900" indent="-342900">
              <a:buFont typeface="Arial" panose="020B0604020202020204" pitchFamily="34" charset="0"/>
              <a:buChar char="•"/>
            </a:pPr>
            <a:r>
              <a:rPr lang="en-ZA" dirty="0"/>
              <a:t>Jan-Hendrik Swiegers</a:t>
            </a:r>
          </a:p>
          <a:p>
            <a:r>
              <a:rPr lang="en-ZA" sz="1600" dirty="0"/>
              <a:t>Government, Rehab Forum</a:t>
            </a:r>
          </a:p>
          <a:p>
            <a:pPr marL="171450" indent="-171450">
              <a:buFont typeface="Arial" panose="020B0604020202020204" pitchFamily="34" charset="0"/>
              <a:buChar char="•"/>
            </a:pPr>
            <a:endParaRPr lang="en-ZA" sz="1000" dirty="0"/>
          </a:p>
          <a:p>
            <a:pPr marL="171450" indent="-171450">
              <a:buFont typeface="Arial" panose="020B0604020202020204" pitchFamily="34" charset="0"/>
              <a:buChar char="•"/>
            </a:pPr>
            <a:endParaRPr lang="en-ZA" sz="1000" dirty="0"/>
          </a:p>
          <a:p>
            <a:pPr marL="171450" indent="-171450">
              <a:buFont typeface="Arial" panose="020B0604020202020204" pitchFamily="34" charset="0"/>
              <a:buChar char="•"/>
            </a:pPr>
            <a:endParaRPr lang="en-ZA" sz="1000" dirty="0"/>
          </a:p>
          <a:p>
            <a:pPr marL="171450" indent="-171450">
              <a:buFont typeface="Arial" panose="020B0604020202020204" pitchFamily="34" charset="0"/>
              <a:buChar char="•"/>
            </a:pPr>
            <a:endParaRPr lang="en-ZA" sz="1000" dirty="0"/>
          </a:p>
          <a:p>
            <a:pPr marL="342900" indent="-342900">
              <a:buFont typeface="Arial" panose="020B0604020202020204" pitchFamily="34" charset="0"/>
              <a:buChar char="•"/>
            </a:pPr>
            <a:r>
              <a:rPr lang="en-ZA" dirty="0"/>
              <a:t>Adrian Singh</a:t>
            </a:r>
          </a:p>
          <a:p>
            <a:r>
              <a:rPr lang="en-ZA" sz="1600" dirty="0"/>
              <a:t>Private Practitioner, SAOPA</a:t>
            </a:r>
          </a:p>
          <a:p>
            <a:endParaRPr lang="en-ZA" dirty="0"/>
          </a:p>
          <a:p>
            <a:pPr marL="342900" indent="-342900">
              <a:buFont typeface="Wingdings" panose="05000000000000000000" pitchFamily="2" charset="2"/>
              <a:buChar char="Ø"/>
            </a:pPr>
            <a:endParaRPr lang="en-ZA" dirty="0"/>
          </a:p>
        </p:txBody>
      </p:sp>
      <p:sp>
        <p:nvSpPr>
          <p:cNvPr id="17" name="TextBox 16">
            <a:extLst>
              <a:ext uri="{FF2B5EF4-FFF2-40B4-BE49-F238E27FC236}">
                <a16:creationId xmlns:a16="http://schemas.microsoft.com/office/drawing/2014/main" xmlns="" id="{53C6BAC9-0456-4C44-9229-024DBDDF8EB6}"/>
              </a:ext>
            </a:extLst>
          </p:cNvPr>
          <p:cNvSpPr txBox="1"/>
          <p:nvPr/>
        </p:nvSpPr>
        <p:spPr>
          <a:xfrm>
            <a:off x="8534399" y="1082651"/>
            <a:ext cx="3655721" cy="5632311"/>
          </a:xfrm>
          <a:prstGeom prst="rect">
            <a:avLst/>
          </a:prstGeom>
          <a:noFill/>
        </p:spPr>
        <p:txBody>
          <a:bodyPr wrap="square" rtlCol="0">
            <a:spAutoFit/>
          </a:bodyPr>
          <a:lstStyle/>
          <a:p>
            <a:pPr marL="342900" indent="-342900">
              <a:buFont typeface="Arial" panose="020B0604020202020204" pitchFamily="34" charset="0"/>
              <a:buChar char="•"/>
            </a:pPr>
            <a:r>
              <a:rPr lang="en-US" dirty="0"/>
              <a:t>Richard Schmidt</a:t>
            </a:r>
          </a:p>
          <a:p>
            <a:r>
              <a:rPr lang="en-US" sz="1600" dirty="0"/>
              <a:t>             SAOPA NEC</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342900" indent="-342900">
              <a:buFont typeface="Arial" panose="020B0604020202020204" pitchFamily="34" charset="0"/>
              <a:buChar char="•"/>
            </a:pPr>
            <a:r>
              <a:rPr lang="en-US" dirty="0"/>
              <a:t>Lupiwo Mduzana</a:t>
            </a:r>
          </a:p>
          <a:p>
            <a:r>
              <a:rPr lang="en-US" sz="1600" dirty="0"/>
              <a:t>     Education WSU, HPCSA</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342900" indent="-342900">
              <a:buFont typeface="Arial" panose="020B0604020202020204" pitchFamily="34" charset="0"/>
              <a:buChar char="•"/>
            </a:pPr>
            <a:r>
              <a:rPr lang="en-US" dirty="0"/>
              <a:t>Genevieve Joubert</a:t>
            </a:r>
          </a:p>
          <a:p>
            <a:r>
              <a:rPr lang="en-US" sz="1600" dirty="0"/>
              <a:t>       Government, MOPASA</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342900" indent="-342900">
              <a:buFont typeface="Arial" panose="020B0604020202020204" pitchFamily="34" charset="0"/>
              <a:buChar char="•"/>
            </a:pPr>
            <a:r>
              <a:rPr lang="en-US" dirty="0"/>
              <a:t>Riaan Knight</a:t>
            </a:r>
          </a:p>
          <a:p>
            <a:r>
              <a:rPr lang="en-US" sz="1600" dirty="0"/>
              <a:t>    Private Practitioner</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342900" indent="-342900">
              <a:buFont typeface="Arial" panose="020B0604020202020204" pitchFamily="34" charset="0"/>
              <a:buChar char="•"/>
            </a:pPr>
            <a:r>
              <a:rPr lang="en-US" dirty="0"/>
              <a:t>Heather Mc Crae</a:t>
            </a:r>
          </a:p>
          <a:p>
            <a:r>
              <a:rPr lang="en-US" sz="1600" dirty="0"/>
              <a:t>             </a:t>
            </a:r>
            <a:r>
              <a:rPr lang="en-ZA" sz="1600" dirty="0"/>
              <a:t>SAOPA COO</a:t>
            </a:r>
          </a:p>
        </p:txBody>
      </p:sp>
      <p:pic>
        <p:nvPicPr>
          <p:cNvPr id="19" name="Picture 18" descr="A person smiling for the camera&#10;&#10;Description automatically generated with low confidence">
            <a:extLst>
              <a:ext uri="{FF2B5EF4-FFF2-40B4-BE49-F238E27FC236}">
                <a16:creationId xmlns:a16="http://schemas.microsoft.com/office/drawing/2014/main" xmlns="" id="{A5E55A4B-4367-46C5-9470-237BAE98ADA5}"/>
              </a:ext>
            </a:extLst>
          </p:cNvPr>
          <p:cNvPicPr/>
          <p:nvPr/>
        </p:nvPicPr>
        <p:blipFill rotWithShape="1">
          <a:blip r:embed="rId3" cstate="print">
            <a:extLst>
              <a:ext uri="{28A0092B-C50C-407E-A947-70E740481C1C}">
                <a14:useLocalDpi xmlns:a14="http://schemas.microsoft.com/office/drawing/2010/main" xmlns="" val="0"/>
              </a:ext>
            </a:extLst>
          </a:blip>
          <a:srcRect l="19316" t="8619" r="25184" b="22147"/>
          <a:stretch/>
        </p:blipFill>
        <p:spPr>
          <a:xfrm>
            <a:off x="7000755" y="667178"/>
            <a:ext cx="1038597" cy="1107158"/>
          </a:xfrm>
          <a:prstGeom prst="rect">
            <a:avLst/>
          </a:prstGeom>
        </p:spPr>
      </p:pic>
      <p:pic>
        <p:nvPicPr>
          <p:cNvPr id="21" name="Picture 20">
            <a:extLst>
              <a:ext uri="{FF2B5EF4-FFF2-40B4-BE49-F238E27FC236}">
                <a16:creationId xmlns:a16="http://schemas.microsoft.com/office/drawing/2014/main" xmlns="" id="{8E8F3913-ECE7-4C99-91A4-125867157D85}"/>
              </a:ext>
            </a:extLst>
          </p:cNvPr>
          <p:cNvPicPr>
            <a:picLocks noChangeAspect="1"/>
          </p:cNvPicPr>
          <p:nvPr/>
        </p:nvPicPr>
        <p:blipFill rotWithShape="1">
          <a:blip r:embed="rId4" cstate="print"/>
          <a:srcRect l="29528" t="10955" r="36548" b="60476"/>
          <a:stretch/>
        </p:blipFill>
        <p:spPr>
          <a:xfrm>
            <a:off x="7000755" y="1842334"/>
            <a:ext cx="1038597" cy="1099852"/>
          </a:xfrm>
          <a:prstGeom prst="rect">
            <a:avLst/>
          </a:prstGeom>
        </p:spPr>
      </p:pic>
      <p:pic>
        <p:nvPicPr>
          <p:cNvPr id="23" name="Picture 22">
            <a:extLst>
              <a:ext uri="{FF2B5EF4-FFF2-40B4-BE49-F238E27FC236}">
                <a16:creationId xmlns:a16="http://schemas.microsoft.com/office/drawing/2014/main" xmlns="" id="{709E510D-21A7-4077-A88A-3111C234244F}"/>
              </a:ext>
            </a:extLst>
          </p:cNvPr>
          <p:cNvPicPr>
            <a:picLocks noChangeAspect="1"/>
          </p:cNvPicPr>
          <p:nvPr/>
        </p:nvPicPr>
        <p:blipFill rotWithShape="1">
          <a:blip r:embed="rId5" cstate="print"/>
          <a:srcRect l="12614" t="19896" r="14425" b="14337"/>
          <a:stretch/>
        </p:blipFill>
        <p:spPr>
          <a:xfrm>
            <a:off x="7000755" y="3058962"/>
            <a:ext cx="1038597" cy="1107158"/>
          </a:xfrm>
          <a:prstGeom prst="rect">
            <a:avLst/>
          </a:prstGeom>
        </p:spPr>
      </p:pic>
      <p:pic>
        <p:nvPicPr>
          <p:cNvPr id="24" name="Picture 23">
            <a:extLst>
              <a:ext uri="{FF2B5EF4-FFF2-40B4-BE49-F238E27FC236}">
                <a16:creationId xmlns:a16="http://schemas.microsoft.com/office/drawing/2014/main" xmlns="" id="{C0DA47D8-5F44-45F3-A396-FBE8DD302DE4}"/>
              </a:ext>
            </a:extLst>
          </p:cNvPr>
          <p:cNvPicPr>
            <a:picLocks noChangeAspect="1"/>
          </p:cNvPicPr>
          <p:nvPr/>
        </p:nvPicPr>
        <p:blipFill rotWithShape="1">
          <a:blip r:embed="rId6" cstate="print"/>
          <a:srcRect l="24892" r="16106" b="35580"/>
          <a:stretch/>
        </p:blipFill>
        <p:spPr>
          <a:xfrm>
            <a:off x="7052973" y="4282896"/>
            <a:ext cx="1023126" cy="1084053"/>
          </a:xfrm>
          <a:prstGeom prst="rect">
            <a:avLst/>
          </a:prstGeom>
        </p:spPr>
      </p:pic>
      <p:pic>
        <p:nvPicPr>
          <p:cNvPr id="25" name="Picture 4">
            <a:extLst>
              <a:ext uri="{FF2B5EF4-FFF2-40B4-BE49-F238E27FC236}">
                <a16:creationId xmlns:a16="http://schemas.microsoft.com/office/drawing/2014/main" xmlns="" id="{68D5132A-0261-4451-BAB7-3BBDFCFEB4D3}"/>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29317" t="3336" r="19814" b="34122"/>
          <a:stretch/>
        </p:blipFill>
        <p:spPr bwMode="auto">
          <a:xfrm>
            <a:off x="7000755" y="5483725"/>
            <a:ext cx="1012977" cy="1107158"/>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5">
            <a:extLst>
              <a:ext uri="{FF2B5EF4-FFF2-40B4-BE49-F238E27FC236}">
                <a16:creationId xmlns:a16="http://schemas.microsoft.com/office/drawing/2014/main" xmlns="" id="{681F1A32-56C3-4843-9BD3-9EC32B7ABE22}"/>
              </a:ext>
            </a:extLst>
          </p:cNvPr>
          <p:cNvPicPr>
            <a:picLocks noChangeAspect="1"/>
          </p:cNvPicPr>
          <p:nvPr/>
        </p:nvPicPr>
        <p:blipFill rotWithShape="1">
          <a:blip r:embed="rId8" cstate="print"/>
          <a:srcRect l="12675" t="22209" r="14484" b="10626"/>
          <a:stretch/>
        </p:blipFill>
        <p:spPr>
          <a:xfrm>
            <a:off x="10973681" y="857206"/>
            <a:ext cx="980172" cy="1117464"/>
          </a:xfrm>
          <a:prstGeom prst="rect">
            <a:avLst/>
          </a:prstGeom>
        </p:spPr>
      </p:pic>
      <p:pic>
        <p:nvPicPr>
          <p:cNvPr id="27" name="Picture 26">
            <a:extLst>
              <a:ext uri="{FF2B5EF4-FFF2-40B4-BE49-F238E27FC236}">
                <a16:creationId xmlns:a16="http://schemas.microsoft.com/office/drawing/2014/main" xmlns="" id="{D15D59D9-A28A-4875-AB77-B0BE18A8990B}"/>
              </a:ext>
            </a:extLst>
          </p:cNvPr>
          <p:cNvPicPr>
            <a:picLocks noChangeAspect="1"/>
          </p:cNvPicPr>
          <p:nvPr/>
        </p:nvPicPr>
        <p:blipFill rotWithShape="1">
          <a:blip r:embed="rId9" cstate="print"/>
          <a:srcRect l="27332" t="1848" r="21556" b="37962"/>
          <a:stretch/>
        </p:blipFill>
        <p:spPr>
          <a:xfrm>
            <a:off x="10973681" y="2140918"/>
            <a:ext cx="1009403" cy="1146401"/>
          </a:xfrm>
          <a:prstGeom prst="rect">
            <a:avLst/>
          </a:prstGeom>
        </p:spPr>
      </p:pic>
      <p:pic>
        <p:nvPicPr>
          <p:cNvPr id="28" name="Picture 27" descr="A picture containing person, clothing, young, child&#10;&#10;Description automatically generated">
            <a:extLst>
              <a:ext uri="{FF2B5EF4-FFF2-40B4-BE49-F238E27FC236}">
                <a16:creationId xmlns:a16="http://schemas.microsoft.com/office/drawing/2014/main" xmlns="" id="{0B1405B5-4077-4DCD-9B91-35B6CFF334D1}"/>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l="7573" t="6255" r="21020" b="14787"/>
          <a:stretch/>
        </p:blipFill>
        <p:spPr>
          <a:xfrm>
            <a:off x="10995446" y="3337841"/>
            <a:ext cx="980172" cy="1107158"/>
          </a:xfrm>
          <a:prstGeom prst="rect">
            <a:avLst/>
          </a:prstGeom>
        </p:spPr>
      </p:pic>
      <p:pic>
        <p:nvPicPr>
          <p:cNvPr id="29" name="Picture 28">
            <a:extLst>
              <a:ext uri="{FF2B5EF4-FFF2-40B4-BE49-F238E27FC236}">
                <a16:creationId xmlns:a16="http://schemas.microsoft.com/office/drawing/2014/main" xmlns="" id="{2859AC0F-C04E-4C4B-961A-17552476FDEB}"/>
              </a:ext>
            </a:extLst>
          </p:cNvPr>
          <p:cNvPicPr>
            <a:picLocks noChangeAspect="1"/>
          </p:cNvPicPr>
          <p:nvPr/>
        </p:nvPicPr>
        <p:blipFill rotWithShape="1">
          <a:blip r:embed="rId11" cstate="print"/>
          <a:srcRect l="19525" r="19760" b="49054"/>
          <a:stretch/>
        </p:blipFill>
        <p:spPr>
          <a:xfrm>
            <a:off x="10993567" y="4466413"/>
            <a:ext cx="994873" cy="1113041"/>
          </a:xfrm>
          <a:prstGeom prst="rect">
            <a:avLst/>
          </a:prstGeom>
        </p:spPr>
      </p:pic>
      <p:pic>
        <p:nvPicPr>
          <p:cNvPr id="30" name="Picture 29">
            <a:extLst>
              <a:ext uri="{FF2B5EF4-FFF2-40B4-BE49-F238E27FC236}">
                <a16:creationId xmlns:a16="http://schemas.microsoft.com/office/drawing/2014/main" xmlns="" id="{269EE7FA-7C3F-463F-9959-29BEB8F3B3FF}"/>
              </a:ext>
            </a:extLst>
          </p:cNvPr>
          <p:cNvPicPr>
            <a:picLocks noChangeAspect="1"/>
          </p:cNvPicPr>
          <p:nvPr/>
        </p:nvPicPr>
        <p:blipFill rotWithShape="1">
          <a:blip r:embed="rId12" cstate="print"/>
          <a:srcRect b="19046"/>
          <a:stretch/>
        </p:blipFill>
        <p:spPr>
          <a:xfrm>
            <a:off x="11002080" y="5659979"/>
            <a:ext cx="1035274" cy="1117464"/>
          </a:xfrm>
          <a:prstGeom prst="rect">
            <a:avLst/>
          </a:prstGeom>
        </p:spPr>
      </p:pic>
    </p:spTree>
    <p:extLst>
      <p:ext uri="{BB962C8B-B14F-4D97-AF65-F5344CB8AC3E}">
        <p14:creationId xmlns:p14="http://schemas.microsoft.com/office/powerpoint/2010/main" xmlns="" val="2269182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F55724D-9DE1-4F0E-8C5D-F8E8753D06F8}"/>
              </a:ext>
            </a:extLst>
          </p:cNvPr>
          <p:cNvSpPr>
            <a:spLocks noGrp="1"/>
          </p:cNvSpPr>
          <p:nvPr>
            <p:ph type="title"/>
          </p:nvPr>
        </p:nvSpPr>
        <p:spPr>
          <a:xfrm>
            <a:off x="701188" y="565387"/>
            <a:ext cx="9278189" cy="830031"/>
          </a:xfrm>
        </p:spPr>
        <p:txBody>
          <a:bodyPr anchor="b">
            <a:normAutofit fontScale="90000"/>
          </a:bodyPr>
          <a:lstStyle/>
          <a:p>
            <a:r>
              <a:rPr lang="en-US" sz="4000" b="1" dirty="0"/>
              <a:t>Backlogs in Orthotics and Prosthetics = 10,424</a:t>
            </a:r>
          </a:p>
        </p:txBody>
      </p:sp>
      <p:sp>
        <p:nvSpPr>
          <p:cNvPr id="23" name="Rectangle 22">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8" name="Chart 7"/>
          <p:cNvGraphicFramePr>
            <a:graphicFrameLocks/>
          </p:cNvGraphicFramePr>
          <p:nvPr>
            <p:extLst>
              <p:ext uri="{D42A27DB-BD31-4B8C-83A1-F6EECF244321}">
                <p14:modId xmlns:p14="http://schemas.microsoft.com/office/powerpoint/2010/main" xmlns="" val="3849465778"/>
              </p:ext>
            </p:extLst>
          </p:nvPr>
        </p:nvGraphicFramePr>
        <p:xfrm>
          <a:off x="2003753" y="1341465"/>
          <a:ext cx="8415338" cy="45439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062782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979E27D9-03C7-44E2-9FF8-15D0C8506A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F6F952A-85B7-4427-9A10-73A858A07FE8}"/>
              </a:ext>
            </a:extLst>
          </p:cNvPr>
          <p:cNvSpPr>
            <a:spLocks noGrp="1"/>
          </p:cNvSpPr>
          <p:nvPr>
            <p:ph type="title"/>
          </p:nvPr>
        </p:nvSpPr>
        <p:spPr>
          <a:xfrm>
            <a:off x="576286" y="457201"/>
            <a:ext cx="6272695" cy="970845"/>
          </a:xfrm>
        </p:spPr>
        <p:txBody>
          <a:bodyPr anchor="b">
            <a:noAutofit/>
          </a:bodyPr>
          <a:lstStyle/>
          <a:p>
            <a:r>
              <a:rPr lang="en-US" sz="3200" dirty="0"/>
              <a:t>Access to Assistive Devices Challenges</a:t>
            </a:r>
          </a:p>
        </p:txBody>
      </p:sp>
      <p:sp>
        <p:nvSpPr>
          <p:cNvPr id="3" name="Content Placeholder 2">
            <a:extLst>
              <a:ext uri="{FF2B5EF4-FFF2-40B4-BE49-F238E27FC236}">
                <a16:creationId xmlns:a16="http://schemas.microsoft.com/office/drawing/2014/main" xmlns="" id="{B51A6111-735D-40E7-AE6E-01B5878986A4}"/>
              </a:ext>
            </a:extLst>
          </p:cNvPr>
          <p:cNvSpPr>
            <a:spLocks noGrp="1"/>
          </p:cNvSpPr>
          <p:nvPr>
            <p:ph idx="1"/>
          </p:nvPr>
        </p:nvSpPr>
        <p:spPr>
          <a:xfrm>
            <a:off x="1647185" y="1318514"/>
            <a:ext cx="9254467" cy="4443998"/>
          </a:xfrm>
        </p:spPr>
        <p:txBody>
          <a:bodyPr anchor="t">
            <a:normAutofit fontScale="62500" lnSpcReduction="20000"/>
          </a:bodyPr>
          <a:lstStyle/>
          <a:p>
            <a:pPr marL="0" indent="0">
              <a:buNone/>
            </a:pPr>
            <a:endParaRPr lang="en-US" sz="3000" dirty="0"/>
          </a:p>
          <a:p>
            <a:r>
              <a:rPr lang="en-US" sz="3800" dirty="0"/>
              <a:t>SA Population of 60,041,994 vs 154 MOPs in Public Service</a:t>
            </a:r>
          </a:p>
          <a:p>
            <a:r>
              <a:rPr lang="en-US" sz="3800" dirty="0"/>
              <a:t>Skewed proportions of MOPs in private sector 549 vs 154 in public sector, this includes urban and rural areas</a:t>
            </a:r>
          </a:p>
          <a:p>
            <a:r>
              <a:rPr lang="en-US" sz="3800" dirty="0"/>
              <a:t>MOPs traveling up to 500km to service Outreach Clinics</a:t>
            </a:r>
          </a:p>
          <a:p>
            <a:r>
              <a:rPr lang="en-US" sz="3800" dirty="0"/>
              <a:t>Lack of accesses for rural patients to Outreach </a:t>
            </a:r>
            <a:r>
              <a:rPr lang="en-US" sz="3800" dirty="0" err="1"/>
              <a:t>Centres</a:t>
            </a:r>
            <a:endParaRPr lang="en-US" sz="3800" dirty="0"/>
          </a:p>
          <a:p>
            <a:r>
              <a:rPr lang="en-US" sz="3800" dirty="0"/>
              <a:t>Inadequate Orthotic and Prosthetic facilities, consultation rooms, machinery and equipment in rural and metro areas</a:t>
            </a:r>
          </a:p>
          <a:p>
            <a:r>
              <a:rPr lang="en-US" sz="3800" dirty="0"/>
              <a:t>Lack of referral pathways to Orthotic and Prosthetic Services. </a:t>
            </a:r>
          </a:p>
          <a:p>
            <a:r>
              <a:rPr lang="en-US" sz="3800" dirty="0"/>
              <a:t>Need for a National document on the Prescribed Minimum Benefits for assistive devices in public service</a:t>
            </a:r>
          </a:p>
          <a:p>
            <a:r>
              <a:rPr lang="en-US" sz="3800" dirty="0"/>
              <a:t>Lack of National tenders for O&amp;P and prescribed minimum standards</a:t>
            </a:r>
          </a:p>
          <a:p>
            <a:pPr marL="0" indent="0">
              <a:buNone/>
            </a:pPr>
            <a:endParaRPr lang="en-US" sz="3800" dirty="0"/>
          </a:p>
          <a:p>
            <a:endParaRPr lang="en-US" sz="3800" dirty="0"/>
          </a:p>
          <a:p>
            <a:endParaRPr lang="en-US" sz="2000" dirty="0"/>
          </a:p>
          <a:p>
            <a:endParaRPr lang="en-US" sz="2000" dirty="0"/>
          </a:p>
          <a:p>
            <a:pPr marL="0" indent="0">
              <a:buNone/>
            </a:pPr>
            <a:endParaRPr lang="en-US" sz="2000" dirty="0"/>
          </a:p>
        </p:txBody>
      </p:sp>
      <p:sp>
        <p:nvSpPr>
          <p:cNvPr id="32" name="Rectangle 31">
            <a:extLst>
              <a:ext uri="{FF2B5EF4-FFF2-40B4-BE49-F238E27FC236}">
                <a16:creationId xmlns:a16="http://schemas.microsoft.com/office/drawing/2014/main" xmlns="" id="{EEBF1590-3B36-48EE-A89D-3B6F3CB256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AC8F6C8C-AB5A-4548-942D-E3FD40ACBC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 application&#10;&#10;Description automatically generated">
            <a:extLst>
              <a:ext uri="{FF2B5EF4-FFF2-40B4-BE49-F238E27FC236}">
                <a16:creationId xmlns:a16="http://schemas.microsoft.com/office/drawing/2014/main" xmlns="" id="{0F97B2D8-241A-423C-9523-50423CDBFB76}"/>
              </a:ext>
            </a:extLst>
          </p:cNvPr>
          <p:cNvPicPr>
            <a:picLocks noChangeAspect="1"/>
          </p:cNvPicPr>
          <p:nvPr/>
        </p:nvPicPr>
        <p:blipFill>
          <a:blip r:embed="rId2" cstate="print"/>
          <a:stretch>
            <a:fillRect/>
          </a:stretch>
        </p:blipFill>
        <p:spPr>
          <a:xfrm>
            <a:off x="9115424" y="78116"/>
            <a:ext cx="2851615" cy="948162"/>
          </a:xfrm>
          <a:prstGeom prst="rect">
            <a:avLst/>
          </a:prstGeom>
        </p:spPr>
      </p:pic>
    </p:spTree>
    <p:extLst>
      <p:ext uri="{BB962C8B-B14F-4D97-AF65-F5344CB8AC3E}">
        <p14:creationId xmlns:p14="http://schemas.microsoft.com/office/powerpoint/2010/main" xmlns="" val="1076893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79E27D9-03C7-44E2-9FF8-15D0C8506A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0B39606-CF9D-4097-B7BD-DB9A6E16AF0D}"/>
              </a:ext>
            </a:extLst>
          </p:cNvPr>
          <p:cNvSpPr>
            <a:spLocks noGrp="1"/>
          </p:cNvSpPr>
          <p:nvPr>
            <p:ph type="title"/>
          </p:nvPr>
        </p:nvSpPr>
        <p:spPr>
          <a:xfrm>
            <a:off x="667975" y="1162756"/>
            <a:ext cx="3103808" cy="4168278"/>
          </a:xfrm>
        </p:spPr>
        <p:txBody>
          <a:bodyPr anchor="t">
            <a:normAutofit/>
          </a:bodyPr>
          <a:lstStyle/>
          <a:p>
            <a:pPr algn="r"/>
            <a:r>
              <a:rPr lang="en-US" sz="3600" dirty="0"/>
              <a:t>Proposed Way Forward </a:t>
            </a:r>
          </a:p>
        </p:txBody>
      </p:sp>
      <p:sp>
        <p:nvSpPr>
          <p:cNvPr id="3" name="Content Placeholder 2">
            <a:extLst>
              <a:ext uri="{FF2B5EF4-FFF2-40B4-BE49-F238E27FC236}">
                <a16:creationId xmlns:a16="http://schemas.microsoft.com/office/drawing/2014/main" xmlns="" id="{A131A1D5-5AA0-4157-A1D8-70782A4DC58B}"/>
              </a:ext>
            </a:extLst>
          </p:cNvPr>
          <p:cNvSpPr>
            <a:spLocks noGrp="1"/>
          </p:cNvSpPr>
          <p:nvPr>
            <p:ph idx="1"/>
          </p:nvPr>
        </p:nvSpPr>
        <p:spPr>
          <a:xfrm>
            <a:off x="4018844" y="1162756"/>
            <a:ext cx="6877869" cy="4481688"/>
          </a:xfrm>
        </p:spPr>
        <p:txBody>
          <a:bodyPr anchor="t">
            <a:normAutofit/>
          </a:bodyPr>
          <a:lstStyle/>
          <a:p>
            <a:r>
              <a:rPr lang="en-US" dirty="0"/>
              <a:t>Staffing action plan</a:t>
            </a:r>
          </a:p>
          <a:p>
            <a:r>
              <a:rPr lang="en-US" dirty="0"/>
              <a:t>Implementation of MOP Community Service</a:t>
            </a:r>
          </a:p>
          <a:p>
            <a:r>
              <a:rPr lang="en-US" dirty="0"/>
              <a:t>Increase accessibility, the national need for more O&amp;P </a:t>
            </a:r>
            <a:r>
              <a:rPr lang="en-US" dirty="0" err="1"/>
              <a:t>Centres</a:t>
            </a:r>
            <a:endParaRPr lang="en-US" dirty="0"/>
          </a:p>
          <a:p>
            <a:r>
              <a:rPr lang="en-US" dirty="0"/>
              <a:t>Upgrade current facilities; outdated machinery, technology and assistive devices</a:t>
            </a:r>
          </a:p>
          <a:p>
            <a:r>
              <a:rPr lang="en-US" dirty="0"/>
              <a:t>Implement Ideal Hospital/Facility Framework for O&amp;P </a:t>
            </a:r>
            <a:r>
              <a:rPr lang="en-US" dirty="0" err="1"/>
              <a:t>Centres</a:t>
            </a:r>
            <a:r>
              <a:rPr lang="en-US" dirty="0"/>
              <a:t> (IHRM-F)</a:t>
            </a:r>
          </a:p>
        </p:txBody>
      </p:sp>
      <p:sp>
        <p:nvSpPr>
          <p:cNvPr id="10" name="Rectangle 9">
            <a:extLst>
              <a:ext uri="{FF2B5EF4-FFF2-40B4-BE49-F238E27FC236}">
                <a16:creationId xmlns:a16="http://schemas.microsoft.com/office/drawing/2014/main" xmlns="" id="{EEBF1590-3B36-48EE-A89D-3B6F3CB256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C8F6C8C-AB5A-4548-942D-E3FD40ACBC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 application&#10;&#10;Description automatically generated">
            <a:extLst>
              <a:ext uri="{FF2B5EF4-FFF2-40B4-BE49-F238E27FC236}">
                <a16:creationId xmlns:a16="http://schemas.microsoft.com/office/drawing/2014/main" xmlns="" id="{059779AD-BB30-4D2F-A46F-24E4292878A7}"/>
              </a:ext>
            </a:extLst>
          </p:cNvPr>
          <p:cNvPicPr>
            <a:picLocks noChangeAspect="1"/>
          </p:cNvPicPr>
          <p:nvPr/>
        </p:nvPicPr>
        <p:blipFill>
          <a:blip r:embed="rId2" cstate="print"/>
          <a:stretch>
            <a:fillRect/>
          </a:stretch>
        </p:blipFill>
        <p:spPr>
          <a:xfrm>
            <a:off x="9115424" y="78116"/>
            <a:ext cx="2851615" cy="948162"/>
          </a:xfrm>
          <a:prstGeom prst="rect">
            <a:avLst/>
          </a:prstGeom>
        </p:spPr>
      </p:pic>
    </p:spTree>
    <p:extLst>
      <p:ext uri="{BB962C8B-B14F-4D97-AF65-F5344CB8AC3E}">
        <p14:creationId xmlns:p14="http://schemas.microsoft.com/office/powerpoint/2010/main" xmlns="" val="2716994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C255460-5423-4C82-8C8E-ADED2A23EEE0}"/>
              </a:ext>
            </a:extLst>
          </p:cNvPr>
          <p:cNvSpPr>
            <a:spLocks noGrp="1"/>
          </p:cNvSpPr>
          <p:nvPr>
            <p:ph type="title"/>
          </p:nvPr>
        </p:nvSpPr>
        <p:spPr>
          <a:xfrm>
            <a:off x="572740" y="1067135"/>
            <a:ext cx="3201366" cy="3387497"/>
          </a:xfrm>
        </p:spPr>
        <p:txBody>
          <a:bodyPr anchor="b">
            <a:normAutofit/>
          </a:bodyPr>
          <a:lstStyle/>
          <a:p>
            <a:pPr algn="r"/>
            <a:r>
              <a:rPr lang="en-US" sz="4000" dirty="0">
                <a:solidFill>
                  <a:srgbClr val="FFFFFF"/>
                </a:solidFill>
              </a:rPr>
              <a:t>Proposed way forward  continue </a:t>
            </a:r>
          </a:p>
        </p:txBody>
      </p:sp>
      <p:sp>
        <p:nvSpPr>
          <p:cNvPr id="3" name="Content Placeholder 2">
            <a:extLst>
              <a:ext uri="{FF2B5EF4-FFF2-40B4-BE49-F238E27FC236}">
                <a16:creationId xmlns:a16="http://schemas.microsoft.com/office/drawing/2014/main" xmlns="" id="{9726FB49-518F-4E74-9B63-567880194CBC}"/>
              </a:ext>
            </a:extLst>
          </p:cNvPr>
          <p:cNvSpPr>
            <a:spLocks noGrp="1"/>
          </p:cNvSpPr>
          <p:nvPr>
            <p:ph idx="1"/>
          </p:nvPr>
        </p:nvSpPr>
        <p:spPr>
          <a:xfrm>
            <a:off x="4835711" y="1067135"/>
            <a:ext cx="6555347" cy="5546047"/>
          </a:xfrm>
        </p:spPr>
        <p:txBody>
          <a:bodyPr anchor="ctr">
            <a:normAutofit fontScale="92500" lnSpcReduction="20000"/>
          </a:bodyPr>
          <a:lstStyle/>
          <a:p>
            <a:pPr marL="0" indent="0">
              <a:buNone/>
            </a:pPr>
            <a:endParaRPr lang="en-US" dirty="0"/>
          </a:p>
          <a:p>
            <a:r>
              <a:rPr lang="en-US" dirty="0"/>
              <a:t>SCM needs to be centralized to each facility – no longer tied to the hospital to which a facility is attached</a:t>
            </a:r>
          </a:p>
          <a:p>
            <a:r>
              <a:rPr lang="en-US" dirty="0"/>
              <a:t>Budgets must be individualized per facility – again separated from the hospital to which the facility is attached</a:t>
            </a:r>
          </a:p>
          <a:p>
            <a:r>
              <a:rPr lang="en-US" dirty="0"/>
              <a:t>85% of consumable stock should always be available</a:t>
            </a:r>
          </a:p>
          <a:p>
            <a:r>
              <a:rPr lang="en-US" dirty="0"/>
              <a:t>Implementation of WHO and ISPO action plan on O&amp;P services and staffing</a:t>
            </a:r>
          </a:p>
          <a:p>
            <a:r>
              <a:rPr lang="en-US" dirty="0"/>
              <a:t>LEAN management implementation</a:t>
            </a:r>
          </a:p>
          <a:p>
            <a:r>
              <a:rPr lang="en-US" dirty="0"/>
              <a:t>DUT, TUT and WSU to assist with above mentioned feasibility study, do research and make recommendations</a:t>
            </a:r>
          </a:p>
          <a:p>
            <a:endParaRPr lang="en-US" dirty="0"/>
          </a:p>
          <a:p>
            <a:pPr marL="0" indent="0">
              <a:buNone/>
            </a:pPr>
            <a:endParaRPr lang="en-US" sz="2000" dirty="0"/>
          </a:p>
        </p:txBody>
      </p:sp>
      <p:pic>
        <p:nvPicPr>
          <p:cNvPr id="11" name="Picture 10" descr="Graphical user interface, text, application&#10;&#10;Description automatically generated">
            <a:extLst>
              <a:ext uri="{FF2B5EF4-FFF2-40B4-BE49-F238E27FC236}">
                <a16:creationId xmlns:a16="http://schemas.microsoft.com/office/drawing/2014/main" xmlns="" id="{210772A4-C4E2-443F-B6EB-3008063BDD55}"/>
              </a:ext>
            </a:extLst>
          </p:cNvPr>
          <p:cNvPicPr>
            <a:picLocks noChangeAspect="1"/>
          </p:cNvPicPr>
          <p:nvPr/>
        </p:nvPicPr>
        <p:blipFill>
          <a:blip r:embed="rId2" cstate="print"/>
          <a:stretch>
            <a:fillRect/>
          </a:stretch>
        </p:blipFill>
        <p:spPr>
          <a:xfrm>
            <a:off x="9115424" y="78116"/>
            <a:ext cx="2851615" cy="948162"/>
          </a:xfrm>
          <a:prstGeom prst="rect">
            <a:avLst/>
          </a:prstGeom>
        </p:spPr>
      </p:pic>
    </p:spTree>
    <p:extLst>
      <p:ext uri="{BB962C8B-B14F-4D97-AF65-F5344CB8AC3E}">
        <p14:creationId xmlns:p14="http://schemas.microsoft.com/office/powerpoint/2010/main" xmlns="" val="948563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606C6A9-5B2E-46AF-B740-DA67B0A1E697}"/>
              </a:ext>
            </a:extLst>
          </p:cNvPr>
          <p:cNvSpPr>
            <a:spLocks noGrp="1"/>
          </p:cNvSpPr>
          <p:nvPr>
            <p:ph type="title"/>
          </p:nvPr>
        </p:nvSpPr>
        <p:spPr>
          <a:xfrm>
            <a:off x="1371599" y="294538"/>
            <a:ext cx="9895951" cy="1033669"/>
          </a:xfrm>
        </p:spPr>
        <p:txBody>
          <a:bodyPr>
            <a:normAutofit/>
          </a:bodyPr>
          <a:lstStyle/>
          <a:p>
            <a:r>
              <a:rPr lang="en-US" sz="3600" dirty="0">
                <a:solidFill>
                  <a:srgbClr val="FFFFFF"/>
                </a:solidFill>
              </a:rPr>
              <a:t>Western Cape Orthotic and Prosthetic Centre </a:t>
            </a:r>
          </a:p>
        </p:txBody>
      </p:sp>
      <p:sp>
        <p:nvSpPr>
          <p:cNvPr id="3" name="Content Placeholder 2">
            <a:extLst>
              <a:ext uri="{FF2B5EF4-FFF2-40B4-BE49-F238E27FC236}">
                <a16:creationId xmlns:a16="http://schemas.microsoft.com/office/drawing/2014/main" xmlns="" id="{4AAADED2-605B-4350-A192-C61E249FF280}"/>
              </a:ext>
            </a:extLst>
          </p:cNvPr>
          <p:cNvSpPr>
            <a:spLocks noGrp="1"/>
          </p:cNvSpPr>
          <p:nvPr>
            <p:ph idx="1"/>
          </p:nvPr>
        </p:nvSpPr>
        <p:spPr>
          <a:xfrm>
            <a:off x="1371599" y="1891970"/>
            <a:ext cx="9724031" cy="4806104"/>
          </a:xfrm>
        </p:spPr>
        <p:txBody>
          <a:bodyPr anchor="ctr">
            <a:normAutofit/>
          </a:bodyPr>
          <a:lstStyle/>
          <a:p>
            <a:r>
              <a:rPr lang="en-US" dirty="0"/>
              <a:t>The Orthotic and Prosthetic Centre (OPC) is the only Centre of its kind in the Western Cape providing orthotic and prosthetic services to government patients</a:t>
            </a:r>
          </a:p>
          <a:p>
            <a:r>
              <a:rPr lang="en-US" dirty="0"/>
              <a:t>OPC is governed by the Western Cape Rehabilitation Centre (WCRC), geographically at 2 separate locations </a:t>
            </a:r>
          </a:p>
          <a:p>
            <a:r>
              <a:rPr lang="en-US" dirty="0"/>
              <a:t>14 MOPs service a population of 6,794 million</a:t>
            </a:r>
          </a:p>
          <a:p>
            <a:r>
              <a:rPr lang="en-US" dirty="0"/>
              <a:t> 92 Annual Outreach Clinics</a:t>
            </a:r>
          </a:p>
          <a:p>
            <a:r>
              <a:rPr lang="en-US" dirty="0"/>
              <a:t>18 Special Needs School Clinics</a:t>
            </a:r>
          </a:p>
          <a:p>
            <a:r>
              <a:rPr lang="en-US" dirty="0"/>
              <a:t>6 Metro weekly clinics</a:t>
            </a:r>
          </a:p>
          <a:p>
            <a:r>
              <a:rPr lang="en-US" dirty="0"/>
              <a:t>Annual Budget = R24 755 000,00</a:t>
            </a:r>
          </a:p>
          <a:p>
            <a:endParaRPr lang="en-US" sz="1900" dirty="0"/>
          </a:p>
        </p:txBody>
      </p:sp>
      <p:pic>
        <p:nvPicPr>
          <p:cNvPr id="9" name="Picture 8" descr="Graphical user interface, text, application&#10;&#10;Description automatically generated">
            <a:extLst>
              <a:ext uri="{FF2B5EF4-FFF2-40B4-BE49-F238E27FC236}">
                <a16:creationId xmlns:a16="http://schemas.microsoft.com/office/drawing/2014/main" xmlns="" id="{48FB513A-9C35-4CD1-BA6A-89AA765712DF}"/>
              </a:ext>
            </a:extLst>
          </p:cNvPr>
          <p:cNvPicPr>
            <a:picLocks noChangeAspect="1"/>
          </p:cNvPicPr>
          <p:nvPr/>
        </p:nvPicPr>
        <p:blipFill>
          <a:blip r:embed="rId2" cstate="print"/>
          <a:stretch>
            <a:fillRect/>
          </a:stretch>
        </p:blipFill>
        <p:spPr>
          <a:xfrm>
            <a:off x="9202510" y="5829875"/>
            <a:ext cx="2851615" cy="948162"/>
          </a:xfrm>
          <a:prstGeom prst="rect">
            <a:avLst/>
          </a:prstGeom>
        </p:spPr>
      </p:pic>
    </p:spTree>
    <p:extLst>
      <p:ext uri="{BB962C8B-B14F-4D97-AF65-F5344CB8AC3E}">
        <p14:creationId xmlns:p14="http://schemas.microsoft.com/office/powerpoint/2010/main" xmlns="" val="3165912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7344A36-5805-4276-88A8-9F744E7D4311}"/>
              </a:ext>
            </a:extLst>
          </p:cNvPr>
          <p:cNvSpPr>
            <a:spLocks noGrp="1"/>
          </p:cNvSpPr>
          <p:nvPr>
            <p:ph type="title"/>
          </p:nvPr>
        </p:nvSpPr>
        <p:spPr>
          <a:xfrm>
            <a:off x="791736" y="499543"/>
            <a:ext cx="9895951" cy="1033669"/>
          </a:xfrm>
        </p:spPr>
        <p:txBody>
          <a:bodyPr>
            <a:normAutofit/>
          </a:bodyPr>
          <a:lstStyle/>
          <a:p>
            <a:r>
              <a:rPr lang="en-US" sz="3600" dirty="0">
                <a:solidFill>
                  <a:srgbClr val="FFFFFF"/>
                </a:solidFill>
              </a:rPr>
              <a:t>Western Cape Population and O&amp;P Services</a:t>
            </a:r>
          </a:p>
        </p:txBody>
      </p:sp>
      <p:sp>
        <p:nvSpPr>
          <p:cNvPr id="3" name="Content Placeholder 2">
            <a:extLst>
              <a:ext uri="{FF2B5EF4-FFF2-40B4-BE49-F238E27FC236}">
                <a16:creationId xmlns:a16="http://schemas.microsoft.com/office/drawing/2014/main" xmlns="" id="{58C9BE64-7E77-492D-8B7A-5EE17D2E3CFB}"/>
              </a:ext>
            </a:extLst>
          </p:cNvPr>
          <p:cNvSpPr>
            <a:spLocks noGrp="1"/>
          </p:cNvSpPr>
          <p:nvPr>
            <p:ph idx="1"/>
          </p:nvPr>
        </p:nvSpPr>
        <p:spPr>
          <a:xfrm>
            <a:off x="1680403" y="1590741"/>
            <a:ext cx="9724031" cy="4426225"/>
          </a:xfrm>
        </p:spPr>
        <p:txBody>
          <a:bodyPr anchor="ctr">
            <a:normAutofit fontScale="92500" lnSpcReduction="20000"/>
          </a:bodyPr>
          <a:lstStyle/>
          <a:p>
            <a:pPr marL="0" indent="0">
              <a:buNone/>
            </a:pPr>
            <a:endParaRPr lang="en-US" sz="3000" dirty="0"/>
          </a:p>
          <a:p>
            <a:r>
              <a:rPr lang="en-US" sz="3000" dirty="0"/>
              <a:t>With a population close to 6.7 million in the WC we will have 34 000 people with disabilities in need of MOP services (estimate from the WHO World Report on Disability = 0.5% of a population)</a:t>
            </a:r>
          </a:p>
          <a:p>
            <a:r>
              <a:rPr lang="en-US" sz="3000" dirty="0"/>
              <a:t>Proposed WHO personnel estimate to provide MOP services for 6.7 million people = 190 staff</a:t>
            </a:r>
          </a:p>
          <a:p>
            <a:r>
              <a:rPr lang="en-US" sz="3000" dirty="0"/>
              <a:t>Current O&amp;P staff in the WC = 48</a:t>
            </a:r>
          </a:p>
          <a:p>
            <a:r>
              <a:rPr lang="en-US" sz="3000" dirty="0"/>
              <a:t>WHO proposed estimate of qualified MOPs required to fulfill the Western Cape’s need in Orthotics and Prosthetics = 40</a:t>
            </a:r>
            <a:endParaRPr lang="en-US" sz="2000" dirty="0"/>
          </a:p>
          <a:p>
            <a:r>
              <a:rPr lang="en-US" sz="3000" dirty="0"/>
              <a:t>Current WC MOP staff = 14</a:t>
            </a:r>
          </a:p>
          <a:p>
            <a:endParaRPr lang="en-US" sz="2000" dirty="0"/>
          </a:p>
        </p:txBody>
      </p:sp>
      <p:pic>
        <p:nvPicPr>
          <p:cNvPr id="9" name="Picture 8" descr="Graphical user interface, text, application&#10;&#10;Description automatically generated">
            <a:extLst>
              <a:ext uri="{FF2B5EF4-FFF2-40B4-BE49-F238E27FC236}">
                <a16:creationId xmlns:a16="http://schemas.microsoft.com/office/drawing/2014/main" xmlns="" id="{E2DCBF69-B024-4AEB-8E45-7BBC04B9A638}"/>
              </a:ext>
            </a:extLst>
          </p:cNvPr>
          <p:cNvPicPr>
            <a:picLocks noChangeAspect="1"/>
          </p:cNvPicPr>
          <p:nvPr/>
        </p:nvPicPr>
        <p:blipFill>
          <a:blip r:embed="rId2" cstate="print"/>
          <a:stretch>
            <a:fillRect/>
          </a:stretch>
        </p:blipFill>
        <p:spPr>
          <a:xfrm>
            <a:off x="9261879" y="5884376"/>
            <a:ext cx="2851615" cy="948162"/>
          </a:xfrm>
          <a:prstGeom prst="rect">
            <a:avLst/>
          </a:prstGeom>
        </p:spPr>
      </p:pic>
    </p:spTree>
    <p:extLst>
      <p:ext uri="{BB962C8B-B14F-4D97-AF65-F5344CB8AC3E}">
        <p14:creationId xmlns:p14="http://schemas.microsoft.com/office/powerpoint/2010/main" xmlns="" val="3877143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2D01E7-9CBB-4276-8CB5-E3FEB6EA4739}"/>
              </a:ext>
            </a:extLst>
          </p:cNvPr>
          <p:cNvSpPr>
            <a:spLocks noGrp="1"/>
          </p:cNvSpPr>
          <p:nvPr>
            <p:ph type="title"/>
          </p:nvPr>
        </p:nvSpPr>
        <p:spPr>
          <a:xfrm>
            <a:off x="146755" y="821267"/>
            <a:ext cx="11898489" cy="1761065"/>
          </a:xfrm>
        </p:spPr>
        <p:txBody>
          <a:bodyPr>
            <a:noAutofit/>
          </a:bodyPr>
          <a:lstStyle/>
          <a:p>
            <a:pPr algn="ctr"/>
            <a:r>
              <a:rPr lang="en-US" sz="3600" b="1" dirty="0"/>
              <a:t>WC, only 46% of 0&amp;P patients are treated at a Centre with sufficient machinery and equipment, where 27% of patients are seen at Outreach Clinics and 22% are children from either Special Needs Schools or Pediatric Hospitals.</a:t>
            </a:r>
          </a:p>
        </p:txBody>
      </p:sp>
      <p:sp>
        <p:nvSpPr>
          <p:cNvPr id="14" name="Rectangle 4">
            <a:extLst>
              <a:ext uri="{FF2B5EF4-FFF2-40B4-BE49-F238E27FC236}">
                <a16:creationId xmlns:a16="http://schemas.microsoft.com/office/drawing/2014/main" xmlns="" id="{B753C33D-7599-479A-9FD0-EA03FD29B2F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Content Placeholder 4">
            <a:extLst>
              <a:ext uri="{FF2B5EF4-FFF2-40B4-BE49-F238E27FC236}">
                <a16:creationId xmlns:a16="http://schemas.microsoft.com/office/drawing/2014/main" xmlns="" id="{D74BC570-4B1E-4B70-884A-5BED5FFF6D6F}"/>
              </a:ext>
            </a:extLst>
          </p:cNvPr>
          <p:cNvGraphicFramePr>
            <a:graphicFrameLocks noGrp="1"/>
          </p:cNvGraphicFramePr>
          <p:nvPr>
            <p:ph idx="1"/>
            <p:extLst>
              <p:ext uri="{D42A27DB-BD31-4B8C-83A1-F6EECF244321}">
                <p14:modId xmlns:p14="http://schemas.microsoft.com/office/powerpoint/2010/main" xmlns="" val="3010661205"/>
              </p:ext>
            </p:extLst>
          </p:nvPr>
        </p:nvGraphicFramePr>
        <p:xfrm>
          <a:off x="5802489" y="2946398"/>
          <a:ext cx="5847644" cy="3734863"/>
        </p:xfrm>
        <a:graphic>
          <a:graphicData uri="http://schemas.openxmlformats.org/drawingml/2006/table">
            <a:tbl>
              <a:tblPr firstRow="1" firstCol="1" bandRow="1">
                <a:tableStyleId>{5C22544A-7EE6-4342-B048-85BDC9FD1C3A}</a:tableStyleId>
              </a:tblPr>
              <a:tblGrid>
                <a:gridCol w="2908384">
                  <a:extLst>
                    <a:ext uri="{9D8B030D-6E8A-4147-A177-3AD203B41FA5}">
                      <a16:colId xmlns:a16="http://schemas.microsoft.com/office/drawing/2014/main" xmlns="" val="874511605"/>
                    </a:ext>
                  </a:extLst>
                </a:gridCol>
                <a:gridCol w="1559135">
                  <a:extLst>
                    <a:ext uri="{9D8B030D-6E8A-4147-A177-3AD203B41FA5}">
                      <a16:colId xmlns:a16="http://schemas.microsoft.com/office/drawing/2014/main" xmlns="" val="329384177"/>
                    </a:ext>
                  </a:extLst>
                </a:gridCol>
                <a:gridCol w="1380125">
                  <a:extLst>
                    <a:ext uri="{9D8B030D-6E8A-4147-A177-3AD203B41FA5}">
                      <a16:colId xmlns:a16="http://schemas.microsoft.com/office/drawing/2014/main" xmlns="" val="4142113355"/>
                    </a:ext>
                  </a:extLst>
                </a:gridCol>
              </a:tblGrid>
              <a:tr h="566632">
                <a:tc>
                  <a:txBody>
                    <a:bodyPr/>
                    <a:lstStyle/>
                    <a:p>
                      <a:pPr marL="0" marR="0">
                        <a:lnSpc>
                          <a:spcPct val="107000"/>
                        </a:lnSpc>
                        <a:spcBef>
                          <a:spcPts val="0"/>
                        </a:spcBef>
                        <a:spcAft>
                          <a:spcPts val="0"/>
                        </a:spcAft>
                      </a:pPr>
                      <a:r>
                        <a:rPr lang="en-US" sz="1800" dirty="0">
                          <a:effectLst/>
                        </a:rPr>
                        <a:t>WC Orthotic Clinic Locations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800" dirty="0">
                          <a:effectLst/>
                        </a:rPr>
                        <a:t>No. of patients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800" dirty="0">
                          <a:effectLst/>
                        </a:rPr>
                        <a:t>% of total activity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06137291"/>
                  </a:ext>
                </a:extLst>
              </a:tr>
              <a:tr h="283316">
                <a:tc>
                  <a:txBody>
                    <a:bodyPr/>
                    <a:lstStyle/>
                    <a:p>
                      <a:pPr marL="0" marR="0">
                        <a:lnSpc>
                          <a:spcPct val="107000"/>
                        </a:lnSpc>
                        <a:spcBef>
                          <a:spcPts val="0"/>
                        </a:spcBef>
                        <a:spcAft>
                          <a:spcPts val="0"/>
                        </a:spcAft>
                      </a:pPr>
                      <a:r>
                        <a:rPr lang="en-US" sz="1800" dirty="0">
                          <a:effectLst/>
                        </a:rPr>
                        <a:t>OPC clinics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800">
                          <a:effectLst/>
                        </a:rPr>
                        <a:t>1119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124153786"/>
                  </a:ext>
                </a:extLst>
              </a:tr>
              <a:tr h="566632">
                <a:tc>
                  <a:txBody>
                    <a:bodyPr/>
                    <a:lstStyle/>
                    <a:p>
                      <a:pPr marL="0" marR="0">
                        <a:lnSpc>
                          <a:spcPct val="107000"/>
                        </a:lnSpc>
                        <a:spcBef>
                          <a:spcPts val="0"/>
                        </a:spcBef>
                        <a:spcAft>
                          <a:spcPts val="0"/>
                        </a:spcAft>
                      </a:pPr>
                      <a:r>
                        <a:rPr lang="en-US" sz="1800" dirty="0">
                          <a:effectLst/>
                        </a:rPr>
                        <a:t>Rural District Outreach clinics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800" dirty="0">
                          <a:effectLst/>
                        </a:rPr>
                        <a:t>906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dirty="0">
                          <a:effectLst/>
                        </a:rPr>
                        <a:t>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193377987"/>
                  </a:ext>
                </a:extLst>
              </a:tr>
              <a:tr h="283316">
                <a:tc>
                  <a:txBody>
                    <a:bodyPr/>
                    <a:lstStyle/>
                    <a:p>
                      <a:pPr marL="0" marR="0">
                        <a:lnSpc>
                          <a:spcPct val="107000"/>
                        </a:lnSpc>
                        <a:spcBef>
                          <a:spcPts val="0"/>
                        </a:spcBef>
                        <a:spcAft>
                          <a:spcPts val="0"/>
                        </a:spcAft>
                      </a:pPr>
                      <a:r>
                        <a:rPr lang="en-US" sz="1800" dirty="0">
                          <a:effectLst/>
                        </a:rPr>
                        <a:t>Special Needs Schools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800" dirty="0">
                          <a:effectLst/>
                        </a:rPr>
                        <a:t>390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dirty="0">
                          <a:effectLst/>
                        </a:rPr>
                        <a:t>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068923497"/>
                  </a:ext>
                </a:extLst>
              </a:tr>
              <a:tr h="463044">
                <a:tc>
                  <a:txBody>
                    <a:bodyPr/>
                    <a:lstStyle/>
                    <a:p>
                      <a:pPr marL="0" marR="0">
                        <a:lnSpc>
                          <a:spcPct val="107000"/>
                        </a:lnSpc>
                        <a:spcBef>
                          <a:spcPts val="0"/>
                        </a:spcBef>
                        <a:spcAft>
                          <a:spcPts val="0"/>
                        </a:spcAft>
                      </a:pPr>
                      <a:r>
                        <a:rPr lang="en-US" sz="1800" dirty="0">
                          <a:effectLst/>
                        </a:rPr>
                        <a:t>Red Cross Children’s Hosp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800" dirty="0">
                          <a:effectLst/>
                        </a:rPr>
                        <a:t>331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dirty="0">
                          <a:effectLst/>
                        </a:rPr>
                        <a:t>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056817712"/>
                  </a:ext>
                </a:extLst>
              </a:tr>
              <a:tr h="283316">
                <a:tc>
                  <a:txBody>
                    <a:bodyPr/>
                    <a:lstStyle/>
                    <a:p>
                      <a:pPr marL="0" marR="0">
                        <a:lnSpc>
                          <a:spcPct val="107000"/>
                        </a:lnSpc>
                        <a:spcBef>
                          <a:spcPts val="0"/>
                        </a:spcBef>
                        <a:spcAft>
                          <a:spcPts val="0"/>
                        </a:spcAft>
                      </a:pPr>
                      <a:r>
                        <a:rPr lang="en-US" sz="1800" dirty="0">
                          <a:effectLst/>
                        </a:rPr>
                        <a:t>Tygerberg Hosp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800" dirty="0">
                          <a:effectLst/>
                        </a:rPr>
                        <a:t>299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906281130"/>
                  </a:ext>
                </a:extLst>
              </a:tr>
              <a:tr h="290784">
                <a:tc>
                  <a:txBody>
                    <a:bodyPr/>
                    <a:lstStyle/>
                    <a:p>
                      <a:pPr marL="0" marR="0">
                        <a:lnSpc>
                          <a:spcPct val="107000"/>
                        </a:lnSpc>
                        <a:spcBef>
                          <a:spcPts val="0"/>
                        </a:spcBef>
                        <a:spcAft>
                          <a:spcPts val="0"/>
                        </a:spcAft>
                      </a:pPr>
                      <a:r>
                        <a:rPr lang="en-US" sz="1800" dirty="0">
                          <a:effectLst/>
                        </a:rPr>
                        <a:t>Groote Schuur Hosp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800" dirty="0">
                          <a:effectLst/>
                        </a:rPr>
                        <a:t>270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dirty="0">
                          <a:effectLst/>
                        </a:rPr>
                        <a:t>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584620072"/>
                  </a:ext>
                </a:extLst>
              </a:tr>
              <a:tr h="699817">
                <a:tc>
                  <a:txBody>
                    <a:bodyPr/>
                    <a:lstStyle/>
                    <a:p>
                      <a:pPr marL="0" marR="0">
                        <a:lnSpc>
                          <a:spcPct val="107000"/>
                        </a:lnSpc>
                        <a:spcBef>
                          <a:spcPts val="0"/>
                        </a:spcBef>
                        <a:spcAft>
                          <a:spcPts val="0"/>
                        </a:spcAft>
                      </a:pPr>
                      <a:r>
                        <a:rPr lang="en-US" sz="1800" dirty="0">
                          <a:effectLst/>
                        </a:rPr>
                        <a:t>Other District hospitals (ad hoc requests)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800" dirty="0">
                          <a:effectLst/>
                        </a:rPr>
                        <a:t>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dirty="0">
                          <a:effectLst/>
                        </a:rPr>
                        <a:t>0.4%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344377639"/>
                  </a:ext>
                </a:extLst>
              </a:tr>
              <a:tr h="283316">
                <a:tc>
                  <a:txBody>
                    <a:bodyPr/>
                    <a:lstStyle/>
                    <a:p>
                      <a:pPr marL="0" marR="0">
                        <a:lnSpc>
                          <a:spcPct val="107000"/>
                        </a:lnSpc>
                        <a:spcBef>
                          <a:spcPts val="0"/>
                        </a:spcBef>
                        <a:spcAft>
                          <a:spcPts val="0"/>
                        </a:spcAft>
                      </a:pPr>
                      <a:r>
                        <a:rPr lang="en-US" sz="1800" dirty="0">
                          <a:effectLst/>
                        </a:rPr>
                        <a:t>Total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800">
                          <a:effectLst/>
                        </a:rPr>
                        <a:t>3327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736750597"/>
                  </a:ext>
                </a:extLst>
              </a:tr>
            </a:tbl>
          </a:graphicData>
        </a:graphic>
      </p:graphicFrame>
      <p:pic>
        <p:nvPicPr>
          <p:cNvPr id="4098" name="e1cdf219-b18d-4ae5-92ec-99c093586296" descr="Image">
            <a:extLst>
              <a:ext uri="{FF2B5EF4-FFF2-40B4-BE49-F238E27FC236}">
                <a16:creationId xmlns:a16="http://schemas.microsoft.com/office/drawing/2014/main" xmlns="" id="{41D34C01-09A5-48B1-9442-D6E1EF9C9C3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6108" y="2946399"/>
            <a:ext cx="4981269" cy="3720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47079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B463B410-AA3A-4785-B79A-569138360805}"/>
              </a:ext>
            </a:extLst>
          </p:cNvPr>
          <p:cNvGraphicFramePr>
            <a:graphicFrameLocks noGrp="1"/>
          </p:cNvGraphicFramePr>
          <p:nvPr>
            <p:ph idx="1"/>
            <p:extLst>
              <p:ext uri="{D42A27DB-BD31-4B8C-83A1-F6EECF244321}">
                <p14:modId xmlns:p14="http://schemas.microsoft.com/office/powerpoint/2010/main" xmlns="" val="2407973959"/>
              </p:ext>
            </p:extLst>
          </p:nvPr>
        </p:nvGraphicFramePr>
        <p:xfrm>
          <a:off x="6003235" y="2991555"/>
          <a:ext cx="5815878" cy="3760426"/>
        </p:xfrm>
        <a:graphic>
          <a:graphicData uri="http://schemas.openxmlformats.org/drawingml/2006/table">
            <a:tbl>
              <a:tblPr firstRow="1" firstCol="1" bandRow="1">
                <a:tableStyleId>{5C22544A-7EE6-4342-B048-85BDC9FD1C3A}</a:tableStyleId>
              </a:tblPr>
              <a:tblGrid>
                <a:gridCol w="2836463">
                  <a:extLst>
                    <a:ext uri="{9D8B030D-6E8A-4147-A177-3AD203B41FA5}">
                      <a16:colId xmlns:a16="http://schemas.microsoft.com/office/drawing/2014/main" xmlns="" val="1764214387"/>
                    </a:ext>
                  </a:extLst>
                </a:gridCol>
                <a:gridCol w="1516922">
                  <a:extLst>
                    <a:ext uri="{9D8B030D-6E8A-4147-A177-3AD203B41FA5}">
                      <a16:colId xmlns:a16="http://schemas.microsoft.com/office/drawing/2014/main" xmlns="" val="3193833745"/>
                    </a:ext>
                  </a:extLst>
                </a:gridCol>
                <a:gridCol w="1462493">
                  <a:extLst>
                    <a:ext uri="{9D8B030D-6E8A-4147-A177-3AD203B41FA5}">
                      <a16:colId xmlns:a16="http://schemas.microsoft.com/office/drawing/2014/main" xmlns="" val="1659299112"/>
                    </a:ext>
                  </a:extLst>
                </a:gridCol>
              </a:tblGrid>
              <a:tr h="941026">
                <a:tc>
                  <a:txBody>
                    <a:bodyPr/>
                    <a:lstStyle/>
                    <a:p>
                      <a:pPr marL="0" marR="0">
                        <a:lnSpc>
                          <a:spcPct val="107000"/>
                        </a:lnSpc>
                        <a:spcBef>
                          <a:spcPts val="0"/>
                        </a:spcBef>
                        <a:spcAft>
                          <a:spcPts val="0"/>
                        </a:spcAft>
                      </a:pPr>
                      <a:r>
                        <a:rPr lang="en-US" sz="2000" dirty="0">
                          <a:effectLst/>
                        </a:rPr>
                        <a:t>Orthotic diagnoses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000" dirty="0">
                          <a:effectLst/>
                        </a:rPr>
                        <a:t>No. of patients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432396691"/>
                  </a:ext>
                </a:extLst>
              </a:tr>
              <a:tr h="307530">
                <a:tc>
                  <a:txBody>
                    <a:bodyPr/>
                    <a:lstStyle/>
                    <a:p>
                      <a:pPr marL="0" marR="0">
                        <a:lnSpc>
                          <a:spcPct val="107000"/>
                        </a:lnSpc>
                        <a:spcBef>
                          <a:spcPts val="0"/>
                        </a:spcBef>
                        <a:spcAft>
                          <a:spcPts val="0"/>
                        </a:spcAft>
                      </a:pPr>
                      <a:r>
                        <a:rPr lang="en-US" sz="2000" dirty="0">
                          <a:effectLst/>
                        </a:rPr>
                        <a:t>Congenital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2000" dirty="0">
                          <a:effectLst/>
                        </a:rPr>
                        <a:t>1090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000" dirty="0">
                          <a:effectLst/>
                        </a:rPr>
                        <a:t>43%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420321705"/>
                  </a:ext>
                </a:extLst>
              </a:tr>
              <a:tr h="615060">
                <a:tc>
                  <a:txBody>
                    <a:bodyPr/>
                    <a:lstStyle/>
                    <a:p>
                      <a:pPr marL="0" marR="0">
                        <a:lnSpc>
                          <a:spcPct val="107000"/>
                        </a:lnSpc>
                        <a:spcBef>
                          <a:spcPts val="0"/>
                        </a:spcBef>
                        <a:spcAft>
                          <a:spcPts val="0"/>
                        </a:spcAft>
                      </a:pPr>
                      <a:r>
                        <a:rPr lang="en-US" sz="2000" dirty="0">
                          <a:effectLst/>
                        </a:rPr>
                        <a:t>Osteoarthritis &amp; Knee conditions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2000" dirty="0">
                          <a:effectLst/>
                        </a:rPr>
                        <a:t>531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000" dirty="0">
                          <a:effectLst/>
                        </a:rPr>
                        <a:t>21%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98479491"/>
                  </a:ext>
                </a:extLst>
              </a:tr>
              <a:tr h="307530">
                <a:tc>
                  <a:txBody>
                    <a:bodyPr/>
                    <a:lstStyle/>
                    <a:p>
                      <a:pPr marL="0" marR="0">
                        <a:lnSpc>
                          <a:spcPct val="107000"/>
                        </a:lnSpc>
                        <a:spcBef>
                          <a:spcPts val="0"/>
                        </a:spcBef>
                        <a:spcAft>
                          <a:spcPts val="0"/>
                        </a:spcAft>
                      </a:pPr>
                      <a:r>
                        <a:rPr lang="en-US" sz="2000" dirty="0">
                          <a:effectLst/>
                        </a:rPr>
                        <a:t>Feet deformities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2000" dirty="0">
                          <a:effectLst/>
                        </a:rPr>
                        <a:t>240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000" dirty="0">
                          <a:effectLst/>
                        </a:rPr>
                        <a:t>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785517123"/>
                  </a:ext>
                </a:extLst>
              </a:tr>
              <a:tr h="307530">
                <a:tc>
                  <a:txBody>
                    <a:bodyPr/>
                    <a:lstStyle/>
                    <a:p>
                      <a:pPr marL="0" marR="0">
                        <a:lnSpc>
                          <a:spcPct val="107000"/>
                        </a:lnSpc>
                        <a:spcBef>
                          <a:spcPts val="0"/>
                        </a:spcBef>
                        <a:spcAft>
                          <a:spcPts val="0"/>
                        </a:spcAft>
                      </a:pPr>
                      <a:r>
                        <a:rPr lang="en-US" sz="2000" dirty="0">
                          <a:effectLst/>
                        </a:rPr>
                        <a:t>Stroke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2000" dirty="0">
                          <a:effectLst/>
                        </a:rPr>
                        <a:t>228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000" dirty="0">
                          <a:effectLst/>
                        </a:rPr>
                        <a:t>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101494513"/>
                  </a:ext>
                </a:extLst>
              </a:tr>
              <a:tr h="307530">
                <a:tc>
                  <a:txBody>
                    <a:bodyPr/>
                    <a:lstStyle/>
                    <a:p>
                      <a:pPr marL="0" marR="0">
                        <a:lnSpc>
                          <a:spcPct val="107000"/>
                        </a:lnSpc>
                        <a:spcBef>
                          <a:spcPts val="0"/>
                        </a:spcBef>
                        <a:spcAft>
                          <a:spcPts val="0"/>
                        </a:spcAft>
                      </a:pPr>
                      <a:r>
                        <a:rPr lang="en-US" sz="2000">
                          <a:effectLst/>
                        </a:rPr>
                        <a:t>Back pain &amp; injury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2000" dirty="0">
                          <a:effectLst/>
                        </a:rPr>
                        <a:t>193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000" dirty="0">
                          <a:effectLst/>
                        </a:rPr>
                        <a:t>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845095269"/>
                  </a:ext>
                </a:extLst>
              </a:tr>
              <a:tr h="307530">
                <a:tc>
                  <a:txBody>
                    <a:bodyPr/>
                    <a:lstStyle/>
                    <a:p>
                      <a:pPr marL="0" marR="0">
                        <a:lnSpc>
                          <a:spcPct val="107000"/>
                        </a:lnSpc>
                        <a:spcBef>
                          <a:spcPts val="0"/>
                        </a:spcBef>
                        <a:spcAft>
                          <a:spcPts val="0"/>
                        </a:spcAft>
                      </a:pPr>
                      <a:r>
                        <a:rPr lang="en-US" sz="2000">
                          <a:effectLst/>
                        </a:rPr>
                        <a:t>Post-Polio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2000" dirty="0">
                          <a:effectLst/>
                        </a:rPr>
                        <a:t>152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000" dirty="0">
                          <a:effectLst/>
                        </a:rPr>
                        <a:t>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091550802"/>
                  </a:ext>
                </a:extLst>
              </a:tr>
              <a:tr h="307530">
                <a:tc>
                  <a:txBody>
                    <a:bodyPr/>
                    <a:lstStyle/>
                    <a:p>
                      <a:pPr marL="0" marR="0">
                        <a:lnSpc>
                          <a:spcPct val="107000"/>
                        </a:lnSpc>
                        <a:spcBef>
                          <a:spcPts val="0"/>
                        </a:spcBef>
                        <a:spcAft>
                          <a:spcPts val="0"/>
                        </a:spcAft>
                      </a:pPr>
                      <a:r>
                        <a:rPr lang="en-US" sz="2000" dirty="0">
                          <a:effectLst/>
                        </a:rPr>
                        <a:t>Amputations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2000">
                          <a:effectLst/>
                        </a:rPr>
                        <a:t>76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000" dirty="0">
                          <a:effectLst/>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409270098"/>
                  </a:ext>
                </a:extLst>
              </a:tr>
              <a:tr h="307530">
                <a:tc>
                  <a:txBody>
                    <a:bodyPr/>
                    <a:lstStyle/>
                    <a:p>
                      <a:pPr marL="0" marR="0" algn="r">
                        <a:lnSpc>
                          <a:spcPct val="107000"/>
                        </a:lnSpc>
                        <a:spcBef>
                          <a:spcPts val="0"/>
                        </a:spcBef>
                        <a:spcAft>
                          <a:spcPts val="0"/>
                        </a:spcAft>
                      </a:pPr>
                      <a:r>
                        <a:rPr lang="en-US" sz="2000" dirty="0">
                          <a:effectLst/>
                        </a:rPr>
                        <a:t>Total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000" dirty="0">
                          <a:effectLst/>
                        </a:rPr>
                        <a:t>2510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60397028"/>
                  </a:ext>
                </a:extLst>
              </a:tr>
            </a:tbl>
          </a:graphicData>
        </a:graphic>
      </p:graphicFrame>
      <p:sp>
        <p:nvSpPr>
          <p:cNvPr id="5" name="Rectangle 1">
            <a:extLst>
              <a:ext uri="{FF2B5EF4-FFF2-40B4-BE49-F238E27FC236}">
                <a16:creationId xmlns:a16="http://schemas.microsoft.com/office/drawing/2014/main" xmlns="" id="{B02503A5-1BB7-4942-A2C3-9354243B2882}"/>
              </a:ext>
            </a:extLst>
          </p:cNvPr>
          <p:cNvSpPr>
            <a:spLocks noChangeArrowheads="1"/>
          </p:cNvSpPr>
          <p:nvPr/>
        </p:nvSpPr>
        <p:spPr bwMode="auto">
          <a:xfrm>
            <a:off x="1775791" y="0"/>
            <a:ext cx="4227444"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xmlns="" id="{BBDC6FD4-188D-4C9F-8AC3-D7D9303DE0FD}"/>
              </a:ext>
            </a:extLst>
          </p:cNvPr>
          <p:cNvPicPr>
            <a:picLocks noChangeAspect="1"/>
          </p:cNvPicPr>
          <p:nvPr/>
        </p:nvPicPr>
        <p:blipFill>
          <a:blip r:embed="rId2" cstate="print"/>
          <a:stretch>
            <a:fillRect/>
          </a:stretch>
        </p:blipFill>
        <p:spPr>
          <a:xfrm>
            <a:off x="2905926" y="2969691"/>
            <a:ext cx="2941718" cy="3782291"/>
          </a:xfrm>
          <a:prstGeom prst="rect">
            <a:avLst/>
          </a:prstGeom>
        </p:spPr>
      </p:pic>
      <p:pic>
        <p:nvPicPr>
          <p:cNvPr id="3077" name="ac4fab24-625a-4fc4-a2d3-362cc22ded98" descr="Image">
            <a:extLst>
              <a:ext uri="{FF2B5EF4-FFF2-40B4-BE49-F238E27FC236}">
                <a16:creationId xmlns:a16="http://schemas.microsoft.com/office/drawing/2014/main" xmlns="" id="{A6B2A976-B392-42C1-B644-EE515F26FE9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1949" y="2969692"/>
            <a:ext cx="2642406" cy="378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812800" y="836282"/>
            <a:ext cx="10351910" cy="1754326"/>
          </a:xfrm>
          <a:prstGeom prst="rect">
            <a:avLst/>
          </a:prstGeom>
        </p:spPr>
        <p:txBody>
          <a:bodyPr wrap="square">
            <a:spAutoFit/>
          </a:bodyPr>
          <a:lstStyle/>
          <a:p>
            <a:pPr algn="ctr"/>
            <a:r>
              <a:rPr lang="en-US" sz="3600" dirty="0"/>
              <a:t>WC, considering 29% of O&amp;P patients treated do not have a disability explaining the vast scope in the field of Orthotics and Prosthetics.</a:t>
            </a:r>
          </a:p>
        </p:txBody>
      </p:sp>
    </p:spTree>
    <p:extLst>
      <p:ext uri="{BB962C8B-B14F-4D97-AF65-F5344CB8AC3E}">
        <p14:creationId xmlns:p14="http://schemas.microsoft.com/office/powerpoint/2010/main" xmlns="" val="3253427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191">
            <a:extLst>
              <a:ext uri="{FF2B5EF4-FFF2-40B4-BE49-F238E27FC236}">
                <a16:creationId xmlns:a16="http://schemas.microsoft.com/office/drawing/2014/main" xmlns="" id="{50D1C5B3-B60D-4696-AE60-100D5EC8A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192">
            <a:extLst>
              <a:ext uri="{FF2B5EF4-FFF2-40B4-BE49-F238E27FC236}">
                <a16:creationId xmlns:a16="http://schemas.microsoft.com/office/drawing/2014/main" xmlns="" id="{6C45AC87-1D03-4452-BBE4-712E10796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0"/>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Rectangle 193">
            <a:extLst>
              <a:ext uri="{FF2B5EF4-FFF2-40B4-BE49-F238E27FC236}">
                <a16:creationId xmlns:a16="http://schemas.microsoft.com/office/drawing/2014/main" xmlns="" id="{D3A66E38-056D-4A0A-BF1D-682AB05298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xmlns="" id="{E7D0A197-F7EC-4629-86FB-48D5D3B829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
            <a:ext cx="12192000" cy="2835780"/>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Rectangle 195">
            <a:extLst>
              <a:ext uri="{FF2B5EF4-FFF2-40B4-BE49-F238E27FC236}">
                <a16:creationId xmlns:a16="http://schemas.microsoft.com/office/drawing/2014/main" xmlns="" id="{47251444-A29D-44A8-9E2E-263F0C215B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426042" y="9496"/>
            <a:ext cx="11765956" cy="2826288"/>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32F73FA-E531-46FB-AF23-ACEBD47FF968}"/>
              </a:ext>
            </a:extLst>
          </p:cNvPr>
          <p:cNvSpPr>
            <a:spLocks noGrp="1"/>
          </p:cNvSpPr>
          <p:nvPr>
            <p:ph type="title"/>
          </p:nvPr>
        </p:nvSpPr>
        <p:spPr>
          <a:xfrm>
            <a:off x="111607" y="162291"/>
            <a:ext cx="9448801" cy="1047132"/>
          </a:xfrm>
        </p:spPr>
        <p:txBody>
          <a:bodyPr anchor="ctr">
            <a:normAutofit fontScale="90000"/>
          </a:bodyPr>
          <a:lstStyle/>
          <a:p>
            <a:r>
              <a:rPr lang="en-US" sz="3600" b="1" dirty="0">
                <a:solidFill>
                  <a:srgbClr val="FFFFFF"/>
                </a:solidFill>
              </a:rPr>
              <a:t>Western Cape Prosthetic Stats </a:t>
            </a:r>
            <a:r>
              <a:rPr lang="en-US" sz="3400" dirty="0">
                <a:solidFill>
                  <a:srgbClr val="FFFFFF"/>
                </a:solidFill>
              </a:rPr>
              <a:t/>
            </a:r>
            <a:br>
              <a:rPr lang="en-US" sz="3400" dirty="0">
                <a:solidFill>
                  <a:srgbClr val="FFFFFF"/>
                </a:solidFill>
              </a:rPr>
            </a:br>
            <a:endParaRPr lang="en-US" sz="3400" dirty="0">
              <a:solidFill>
                <a:srgbClr val="FFFFFF"/>
              </a:solidFill>
            </a:endParaRPr>
          </a:p>
        </p:txBody>
      </p:sp>
      <p:pic>
        <p:nvPicPr>
          <p:cNvPr id="5" name="6733696a-5f14-46ea-83dc-8da7ee0a58d2" descr="Image">
            <a:extLst>
              <a:ext uri="{FF2B5EF4-FFF2-40B4-BE49-F238E27FC236}">
                <a16:creationId xmlns:a16="http://schemas.microsoft.com/office/drawing/2014/main" xmlns="" id="{995047C6-955F-4623-8AB4-D8040EA155E6}"/>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929" r="1" b="19072"/>
          <a:stretch/>
        </p:blipFill>
        <p:spPr bwMode="auto">
          <a:xfrm>
            <a:off x="3087591" y="1114529"/>
            <a:ext cx="2593464" cy="2592545"/>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8cc42edd-4a07-4282-9346-1a2a60c3be7a" descr="Image">
            <a:extLst>
              <a:ext uri="{FF2B5EF4-FFF2-40B4-BE49-F238E27FC236}">
                <a16:creationId xmlns:a16="http://schemas.microsoft.com/office/drawing/2014/main" xmlns="" id="{01FDB995-D265-4E20-BCE7-23E54B4DC80E}"/>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7090" r="1" b="7911"/>
          <a:stretch/>
        </p:blipFill>
        <p:spPr bwMode="auto">
          <a:xfrm>
            <a:off x="6213252" y="1113609"/>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fa58cadc-afcc-4c10-976e-bb7caac39536" descr="Image">
            <a:extLst>
              <a:ext uri="{FF2B5EF4-FFF2-40B4-BE49-F238E27FC236}">
                <a16:creationId xmlns:a16="http://schemas.microsoft.com/office/drawing/2014/main" xmlns="" id="{746E0EF4-44CC-4EDA-9E16-8BFE4E929419}"/>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4374" r="1" b="20627"/>
          <a:stretch/>
        </p:blipFill>
        <p:spPr bwMode="auto">
          <a:xfrm>
            <a:off x="9338913" y="1113609"/>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xmlns="" id="{88370E42-5632-4E7F-9D17-3C0BC913B3D9}"/>
              </a:ext>
            </a:extLst>
          </p:cNvPr>
          <p:cNvSpPr>
            <a:spLocks noGrp="1"/>
          </p:cNvSpPr>
          <p:nvPr>
            <p:ph idx="1"/>
          </p:nvPr>
        </p:nvSpPr>
        <p:spPr>
          <a:xfrm>
            <a:off x="111607" y="3630310"/>
            <a:ext cx="9448800" cy="2693914"/>
          </a:xfrm>
        </p:spPr>
        <p:txBody>
          <a:bodyPr>
            <a:normAutofit fontScale="92500" lnSpcReduction="10000"/>
          </a:bodyPr>
          <a:lstStyle/>
          <a:p>
            <a:pPr marL="0" indent="0">
              <a:buNone/>
            </a:pPr>
            <a:endParaRPr lang="en-US" sz="800" dirty="0"/>
          </a:p>
          <a:p>
            <a:r>
              <a:rPr lang="en-US" sz="3200" dirty="0"/>
              <a:t>Trauma = 103</a:t>
            </a:r>
          </a:p>
          <a:p>
            <a:r>
              <a:rPr lang="en-US" sz="3200" dirty="0"/>
              <a:t>Vascular related = 176</a:t>
            </a:r>
          </a:p>
          <a:p>
            <a:r>
              <a:rPr lang="en-US" sz="3200" dirty="0"/>
              <a:t>Cancer = 9</a:t>
            </a:r>
          </a:p>
          <a:p>
            <a:r>
              <a:rPr lang="en-US" sz="3200" dirty="0"/>
              <a:t>Congenital = 30</a:t>
            </a:r>
          </a:p>
          <a:p>
            <a:r>
              <a:rPr lang="en-US" sz="3200" dirty="0"/>
              <a:t>Total = 318</a:t>
            </a:r>
          </a:p>
          <a:p>
            <a:pPr marL="0" indent="0">
              <a:buNone/>
            </a:pPr>
            <a:endParaRPr lang="en-US" sz="800" dirty="0"/>
          </a:p>
          <a:p>
            <a:endParaRPr lang="en-US" sz="800" dirty="0"/>
          </a:p>
        </p:txBody>
      </p:sp>
      <p:pic>
        <p:nvPicPr>
          <p:cNvPr id="12" name="Picture 11" descr="Graphical user interface, text, application&#10;&#10;Description automatically generated">
            <a:extLst>
              <a:ext uri="{FF2B5EF4-FFF2-40B4-BE49-F238E27FC236}">
                <a16:creationId xmlns:a16="http://schemas.microsoft.com/office/drawing/2014/main" xmlns="" id="{394076C3-CDB6-4202-8363-FA7A86FE8DB7}"/>
              </a:ext>
            </a:extLst>
          </p:cNvPr>
          <p:cNvPicPr>
            <a:picLocks noChangeAspect="1"/>
          </p:cNvPicPr>
          <p:nvPr/>
        </p:nvPicPr>
        <p:blipFill>
          <a:blip r:embed="rId5" cstate="print"/>
          <a:stretch>
            <a:fillRect/>
          </a:stretch>
        </p:blipFill>
        <p:spPr>
          <a:xfrm>
            <a:off x="9228778" y="5900343"/>
            <a:ext cx="2851615" cy="948162"/>
          </a:xfrm>
          <a:prstGeom prst="rect">
            <a:avLst/>
          </a:prstGeom>
        </p:spPr>
      </p:pic>
    </p:spTree>
    <p:extLst>
      <p:ext uri="{BB962C8B-B14F-4D97-AF65-F5344CB8AC3E}">
        <p14:creationId xmlns:p14="http://schemas.microsoft.com/office/powerpoint/2010/main" xmlns="" val="2201905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xmlns="" id="{398F3DEE-0E56-499F-AFAE-C2DA7C2C8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xmlns="" id="{EBB65E49-5337-40E3-9DBD-146D14EA0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2"/>
            <a:ext cx="12192000" cy="452261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xmlns="" id="{E859509F-94DC-4952-A3B5-1EFAA2F524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68276" y="5"/>
            <a:ext cx="4023722" cy="4522603"/>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xmlns="" id="{6B1AF2CB-1EFE-4962-A8DC-2D3CE47362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457200" y="-5"/>
            <a:ext cx="11743606" cy="4513113"/>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xmlns="" id="{2232531E-9E20-48D1-A119-C05304D9E8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807" y="-9506"/>
            <a:ext cx="12200801" cy="4532114"/>
          </a:xfrm>
          <a:prstGeom prst="rect">
            <a:avLst/>
          </a:prstGeom>
          <a:gradFill>
            <a:gsLst>
              <a:gs pos="0">
                <a:srgbClr val="000000">
                  <a:alpha val="51000"/>
                </a:srgbClr>
              </a:gs>
              <a:gs pos="74000">
                <a:schemeClr val="accent1">
                  <a:alpha val="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xmlns="" id="{17AA014B-79A8-4BEC-893F-423182880E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
            <a:ext cx="12192000" cy="2679585"/>
          </a:xfrm>
          <a:prstGeom prst="rect">
            <a:avLst/>
          </a:prstGeom>
          <a:gradFill>
            <a:gsLst>
              <a:gs pos="20000">
                <a:schemeClr val="accent1">
                  <a:alpha val="9000"/>
                </a:schemeClr>
              </a:gs>
              <a:gs pos="100000">
                <a:srgbClr val="000000">
                  <a:alpha val="67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xmlns="" id="{BA5BBC30-C1B4-4778-B865-0BE945FA543C}"/>
              </a:ext>
            </a:extLst>
          </p:cNvPr>
          <p:cNvSpPr txBox="1"/>
          <p:nvPr/>
        </p:nvSpPr>
        <p:spPr>
          <a:xfrm>
            <a:off x="233600" y="94400"/>
            <a:ext cx="9621599" cy="2468177"/>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600"/>
              </a:spcAft>
            </a:pPr>
            <a:r>
              <a:rPr lang="en-US" sz="4100" b="1" dirty="0">
                <a:solidFill>
                  <a:srgbClr val="FFFFFF"/>
                </a:solidFill>
                <a:latin typeface="+mj-lt"/>
                <a:ea typeface="+mj-ea"/>
                <a:cs typeface="+mj-cs"/>
              </a:rPr>
              <a:t>Children in South Africa with disabilities have the right to</a:t>
            </a:r>
            <a:r>
              <a:rPr lang="en-US" sz="2800" b="1" dirty="0">
                <a:solidFill>
                  <a:srgbClr val="FFFFFF"/>
                </a:solidFill>
                <a:latin typeface="+mj-lt"/>
                <a:ea typeface="+mj-ea"/>
                <a:cs typeface="+mj-cs"/>
              </a:rPr>
              <a:t>:</a:t>
            </a:r>
          </a:p>
          <a:p>
            <a:pPr marL="457200" indent="-457200">
              <a:lnSpc>
                <a:spcPct val="90000"/>
              </a:lnSpc>
              <a:spcBef>
                <a:spcPct val="0"/>
              </a:spcBef>
              <a:spcAft>
                <a:spcPts val="600"/>
              </a:spcAft>
              <a:buFont typeface="Arial" panose="020B0604020202020204" pitchFamily="34" charset="0"/>
              <a:buChar char="•"/>
            </a:pPr>
            <a:r>
              <a:rPr lang="en-US" sz="3100" b="1" dirty="0">
                <a:solidFill>
                  <a:srgbClr val="FFFFFF"/>
                </a:solidFill>
                <a:latin typeface="+mj-lt"/>
                <a:ea typeface="+mj-ea"/>
                <a:cs typeface="+mj-cs"/>
              </a:rPr>
              <a:t>Access to Health Care Services</a:t>
            </a:r>
          </a:p>
          <a:p>
            <a:pPr marL="457200" indent="-457200">
              <a:lnSpc>
                <a:spcPct val="90000"/>
              </a:lnSpc>
              <a:spcBef>
                <a:spcPct val="0"/>
              </a:spcBef>
              <a:spcAft>
                <a:spcPts val="600"/>
              </a:spcAft>
              <a:buFont typeface="Arial" panose="020B0604020202020204" pitchFamily="34" charset="0"/>
              <a:buChar char="•"/>
            </a:pPr>
            <a:r>
              <a:rPr lang="en-US" sz="3100" b="1" dirty="0">
                <a:solidFill>
                  <a:srgbClr val="FFFFFF"/>
                </a:solidFill>
                <a:latin typeface="+mj-lt"/>
                <a:ea typeface="+mj-ea"/>
                <a:cs typeface="+mj-cs"/>
              </a:rPr>
              <a:t>Equal Education </a:t>
            </a:r>
          </a:p>
          <a:p>
            <a:pPr marL="457200" indent="-457200">
              <a:lnSpc>
                <a:spcPct val="90000"/>
              </a:lnSpc>
              <a:spcBef>
                <a:spcPct val="0"/>
              </a:spcBef>
              <a:spcAft>
                <a:spcPts val="600"/>
              </a:spcAft>
              <a:buFont typeface="Arial" panose="020B0604020202020204" pitchFamily="34" charset="0"/>
              <a:buChar char="•"/>
            </a:pPr>
            <a:r>
              <a:rPr lang="en-US" sz="3100" b="1" dirty="0">
                <a:solidFill>
                  <a:srgbClr val="FFFFFF"/>
                </a:solidFill>
                <a:latin typeface="+mj-lt"/>
                <a:ea typeface="+mj-ea"/>
                <a:cs typeface="+mj-cs"/>
              </a:rPr>
              <a:t>Be Developed to Their Full Potential</a:t>
            </a:r>
          </a:p>
          <a:p>
            <a:pPr marL="457200" indent="-457200">
              <a:lnSpc>
                <a:spcPct val="90000"/>
              </a:lnSpc>
              <a:spcBef>
                <a:spcPct val="0"/>
              </a:spcBef>
              <a:spcAft>
                <a:spcPts val="600"/>
              </a:spcAft>
              <a:buFont typeface="Arial" panose="020B0604020202020204" pitchFamily="34" charset="0"/>
              <a:buChar char="•"/>
            </a:pPr>
            <a:r>
              <a:rPr lang="en-US" sz="3100" b="1" dirty="0">
                <a:solidFill>
                  <a:srgbClr val="FFFFFF"/>
                </a:solidFill>
                <a:latin typeface="+mj-lt"/>
                <a:ea typeface="+mj-ea"/>
                <a:cs typeface="+mj-cs"/>
              </a:rPr>
              <a:t>Freedom from Discrimination</a:t>
            </a:r>
          </a:p>
          <a:p>
            <a:pPr marL="457200" indent="-457200">
              <a:lnSpc>
                <a:spcPct val="90000"/>
              </a:lnSpc>
              <a:spcBef>
                <a:spcPct val="0"/>
              </a:spcBef>
              <a:spcAft>
                <a:spcPts val="600"/>
              </a:spcAft>
              <a:buFont typeface="Arial" panose="020B0604020202020204" pitchFamily="34" charset="0"/>
              <a:buChar char="•"/>
            </a:pPr>
            <a:r>
              <a:rPr lang="en-US" sz="3100" b="1" dirty="0">
                <a:solidFill>
                  <a:srgbClr val="FFFFFF"/>
                </a:solidFill>
                <a:latin typeface="+mj-lt"/>
                <a:ea typeface="+mj-ea"/>
                <a:cs typeface="+mj-cs"/>
              </a:rPr>
              <a:t>Protection Against Violence, Abuse and Neglect</a:t>
            </a:r>
          </a:p>
        </p:txBody>
      </p:sp>
      <p:pic>
        <p:nvPicPr>
          <p:cNvPr id="1028" name="Picture 1">
            <a:extLst>
              <a:ext uri="{FF2B5EF4-FFF2-40B4-BE49-F238E27FC236}">
                <a16:creationId xmlns:a16="http://schemas.microsoft.com/office/drawing/2014/main" xmlns="" id="{6305E2B2-34F6-4C56-B6CB-91C424A061E7}"/>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 b="22749"/>
          <a:stretch/>
        </p:blipFill>
        <p:spPr bwMode="auto">
          <a:xfrm>
            <a:off x="233603" y="2815771"/>
            <a:ext cx="2946347" cy="304678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9">
            <a:extLst>
              <a:ext uri="{FF2B5EF4-FFF2-40B4-BE49-F238E27FC236}">
                <a16:creationId xmlns:a16="http://schemas.microsoft.com/office/drawing/2014/main" xmlns="" id="{55BCD48A-D12E-424B-A03B-98E6669E8FC2}"/>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6500" r="-1" b="-1"/>
          <a:stretch/>
        </p:blipFill>
        <p:spPr bwMode="auto">
          <a:xfrm>
            <a:off x="3233604" y="2815771"/>
            <a:ext cx="2806680" cy="304678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4">
            <a:extLst>
              <a:ext uri="{FF2B5EF4-FFF2-40B4-BE49-F238E27FC236}">
                <a16:creationId xmlns:a16="http://schemas.microsoft.com/office/drawing/2014/main" xmlns="" id="{A3481878-444A-4173-82FC-57886EF1C659}"/>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8" b="742"/>
          <a:stretch/>
        </p:blipFill>
        <p:spPr bwMode="auto">
          <a:xfrm>
            <a:off x="9042400" y="2767044"/>
            <a:ext cx="2965143" cy="304678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 name="78fde4fd-7ff5-4065-a08c-74bec41317c3" descr="Image">
            <a:extLst>
              <a:ext uri="{FF2B5EF4-FFF2-40B4-BE49-F238E27FC236}">
                <a16:creationId xmlns:a16="http://schemas.microsoft.com/office/drawing/2014/main" xmlns="" id="{905AA47F-B286-4DE2-AEFE-9BE95D8C9185}"/>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9938" r="13061" b="-2"/>
          <a:stretch/>
        </p:blipFill>
        <p:spPr bwMode="auto">
          <a:xfrm>
            <a:off x="6096001" y="2815771"/>
            <a:ext cx="2890682" cy="304678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a:extLst>
              <a:ext uri="{FF2B5EF4-FFF2-40B4-BE49-F238E27FC236}">
                <a16:creationId xmlns:a16="http://schemas.microsoft.com/office/drawing/2014/main" xmlns="" id="{D12DF4A4-0704-4399-9E59-677B8877D81B}"/>
              </a:ext>
            </a:extLst>
          </p:cNvPr>
          <p:cNvSpPr/>
          <p:nvPr/>
        </p:nvSpPr>
        <p:spPr>
          <a:xfrm>
            <a:off x="1152939" y="2223051"/>
            <a:ext cx="6096000" cy="1569660"/>
          </a:xfrm>
          <a:prstGeom prst="rect">
            <a:avLst/>
          </a:prstGeom>
        </p:spPr>
        <p:txBody>
          <a:bodyPr>
            <a:spAutoFit/>
            <a:scene3d>
              <a:camera prst="orthographicFront"/>
              <a:lightRig rig="threePt" dir="t"/>
            </a:scene3d>
            <a:sp3d extrusionH="44450"/>
          </a:bodyPr>
          <a:lstStyle/>
          <a:p>
            <a:endParaRPr lang="en-US" sz="9600" b="1" dirty="0">
              <a:solidFill>
                <a:srgbClr val="7030A0"/>
              </a:solidFill>
            </a:endParaRPr>
          </a:p>
        </p:txBody>
      </p:sp>
      <p:sp>
        <p:nvSpPr>
          <p:cNvPr id="13" name="TextBox 12">
            <a:extLst>
              <a:ext uri="{FF2B5EF4-FFF2-40B4-BE49-F238E27FC236}">
                <a16:creationId xmlns:a16="http://schemas.microsoft.com/office/drawing/2014/main" xmlns="" id="{E9D7BC7A-2217-4652-AB88-F542F32D4A87}"/>
              </a:ext>
            </a:extLst>
          </p:cNvPr>
          <p:cNvSpPr txBox="1"/>
          <p:nvPr/>
        </p:nvSpPr>
        <p:spPr>
          <a:xfrm>
            <a:off x="6149654" y="3524289"/>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xmlns="" val="3500975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91E5A9A7-95C6-4F4F-B00E-C82E07FE62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D07DD2DE-F619-49DD-B5E7-03A290FF4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85149191-5F60-4A28-AAFF-039F96B0F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xmlns="" id="{F8260ED5-17F7-4158-B241-D51DD4CF1B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5DD5D33A-2760-4C0B-AA2F-9D075FB0BF89}"/>
              </a:ext>
            </a:extLst>
          </p:cNvPr>
          <p:cNvSpPr>
            <a:spLocks noGrp="1"/>
          </p:cNvSpPr>
          <p:nvPr>
            <p:ph type="title"/>
          </p:nvPr>
        </p:nvSpPr>
        <p:spPr>
          <a:xfrm>
            <a:off x="216382" y="2411080"/>
            <a:ext cx="3822222" cy="4080210"/>
          </a:xfrm>
        </p:spPr>
        <p:txBody>
          <a:bodyPr vert="horz" lIns="91440" tIns="45720" rIns="91440" bIns="45720" rtlCol="0" anchor="t">
            <a:noAutofit/>
          </a:bodyPr>
          <a:lstStyle/>
          <a:p>
            <a:pPr algn="r"/>
            <a:r>
              <a:rPr lang="en-US" sz="5400" kern="1200" dirty="0">
                <a:solidFill>
                  <a:srgbClr val="FFFFFF"/>
                </a:solidFill>
                <a:latin typeface="+mj-lt"/>
                <a:ea typeface="+mj-ea"/>
                <a:cs typeface="+mj-cs"/>
              </a:rPr>
              <a:t>Introduction</a:t>
            </a:r>
          </a:p>
        </p:txBody>
      </p:sp>
      <p:pic>
        <p:nvPicPr>
          <p:cNvPr id="9" name="Picture 8" descr="Graphical user interface, text, application&#10;&#10;Description automatically generated">
            <a:extLst>
              <a:ext uri="{FF2B5EF4-FFF2-40B4-BE49-F238E27FC236}">
                <a16:creationId xmlns:a16="http://schemas.microsoft.com/office/drawing/2014/main" xmlns="" id="{DF8216C1-53C5-4C4D-829E-D278B8427121}"/>
              </a:ext>
            </a:extLst>
          </p:cNvPr>
          <p:cNvPicPr>
            <a:picLocks noChangeAspect="1"/>
          </p:cNvPicPr>
          <p:nvPr/>
        </p:nvPicPr>
        <p:blipFill>
          <a:blip r:embed="rId2" cstate="print"/>
          <a:stretch>
            <a:fillRect/>
          </a:stretch>
        </p:blipFill>
        <p:spPr>
          <a:xfrm>
            <a:off x="9115424" y="78116"/>
            <a:ext cx="2851615" cy="948162"/>
          </a:xfrm>
          <a:prstGeom prst="rect">
            <a:avLst/>
          </a:prstGeom>
        </p:spPr>
      </p:pic>
      <p:sp>
        <p:nvSpPr>
          <p:cNvPr id="12" name="Content Placeholder 4">
            <a:extLst>
              <a:ext uri="{FF2B5EF4-FFF2-40B4-BE49-F238E27FC236}">
                <a16:creationId xmlns:a16="http://schemas.microsoft.com/office/drawing/2014/main" xmlns="" id="{D56BF5DC-194E-49F3-B1CE-7BBB148D6B2D}"/>
              </a:ext>
            </a:extLst>
          </p:cNvPr>
          <p:cNvSpPr>
            <a:spLocks noGrp="1"/>
          </p:cNvSpPr>
          <p:nvPr>
            <p:ph idx="1"/>
          </p:nvPr>
        </p:nvSpPr>
        <p:spPr>
          <a:xfrm>
            <a:off x="4279424" y="1520542"/>
            <a:ext cx="7912575" cy="4970748"/>
          </a:xfrm>
        </p:spPr>
        <p:txBody>
          <a:bodyPr>
            <a:normAutofit fontScale="92500" lnSpcReduction="10000"/>
          </a:bodyPr>
          <a:lstStyle/>
          <a:p>
            <a:r>
              <a:rPr lang="en-ZA" sz="4800" b="1" dirty="0"/>
              <a:t>OVERVIEW</a:t>
            </a:r>
          </a:p>
          <a:p>
            <a:endParaRPr lang="en-ZA" sz="4800" b="1" dirty="0"/>
          </a:p>
          <a:p>
            <a:r>
              <a:rPr lang="en-ZA" sz="4800" b="1" dirty="0"/>
              <a:t>EDUCATION</a:t>
            </a:r>
          </a:p>
          <a:p>
            <a:endParaRPr lang="en-ZA" sz="4800" b="1" dirty="0"/>
          </a:p>
          <a:p>
            <a:r>
              <a:rPr lang="en-ZA" sz="4800" b="1" dirty="0"/>
              <a:t>PUBLIC</a:t>
            </a:r>
          </a:p>
          <a:p>
            <a:pPr marL="0" indent="0">
              <a:buNone/>
            </a:pPr>
            <a:endParaRPr lang="en-ZA" sz="4800" b="1" dirty="0"/>
          </a:p>
          <a:p>
            <a:r>
              <a:rPr lang="en-ZA" sz="4800" b="1" dirty="0"/>
              <a:t>PRIVATE SECTOR</a:t>
            </a:r>
          </a:p>
        </p:txBody>
      </p:sp>
    </p:spTree>
    <p:extLst>
      <p:ext uri="{BB962C8B-B14F-4D97-AF65-F5344CB8AC3E}">
        <p14:creationId xmlns:p14="http://schemas.microsoft.com/office/powerpoint/2010/main" xmlns="" val="2221890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Graphical user interface, text, application&#10;&#10;Description automatically generated">
            <a:extLst>
              <a:ext uri="{FF2B5EF4-FFF2-40B4-BE49-F238E27FC236}">
                <a16:creationId xmlns:a16="http://schemas.microsoft.com/office/drawing/2014/main" xmlns="" id="{9A328B18-F5D2-4086-B3E0-0A17D63BF432}"/>
              </a:ext>
            </a:extLst>
          </p:cNvPr>
          <p:cNvPicPr>
            <a:picLocks noChangeAspect="1"/>
          </p:cNvPicPr>
          <p:nvPr/>
        </p:nvPicPr>
        <p:blipFill>
          <a:blip r:embed="rId3" cstate="print"/>
          <a:stretch>
            <a:fillRect/>
          </a:stretch>
        </p:blipFill>
        <p:spPr>
          <a:xfrm>
            <a:off x="9228778" y="206956"/>
            <a:ext cx="2851615" cy="948162"/>
          </a:xfrm>
          <a:prstGeom prst="rect">
            <a:avLst/>
          </a:prstGeom>
        </p:spPr>
      </p:pic>
      <p:sp>
        <p:nvSpPr>
          <p:cNvPr id="19" name="Title 1">
            <a:extLst>
              <a:ext uri="{FF2B5EF4-FFF2-40B4-BE49-F238E27FC236}">
                <a16:creationId xmlns:a16="http://schemas.microsoft.com/office/drawing/2014/main" xmlns="" id="{0A73A5CF-A82D-40AD-8652-6DFB05405852}"/>
              </a:ext>
            </a:extLst>
          </p:cNvPr>
          <p:cNvSpPr txBox="1">
            <a:spLocks/>
          </p:cNvSpPr>
          <p:nvPr/>
        </p:nvSpPr>
        <p:spPr>
          <a:xfrm>
            <a:off x="699607" y="1516217"/>
            <a:ext cx="3201366" cy="22482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dirty="0">
                <a:solidFill>
                  <a:srgbClr val="FFFFFF"/>
                </a:solidFill>
              </a:rPr>
              <a:t>Presentation </a:t>
            </a:r>
            <a:br>
              <a:rPr lang="en-US" sz="4000" dirty="0">
                <a:solidFill>
                  <a:srgbClr val="FFFFFF"/>
                </a:solidFill>
              </a:rPr>
            </a:br>
            <a:r>
              <a:rPr lang="en-US" sz="4000" dirty="0">
                <a:solidFill>
                  <a:srgbClr val="FFFFFF"/>
                </a:solidFill>
              </a:rPr>
              <a:t>Private Sector</a:t>
            </a:r>
          </a:p>
        </p:txBody>
      </p:sp>
      <p:sp>
        <p:nvSpPr>
          <p:cNvPr id="22" name="Content Placeholder 2">
            <a:extLst>
              <a:ext uri="{FF2B5EF4-FFF2-40B4-BE49-F238E27FC236}">
                <a16:creationId xmlns:a16="http://schemas.microsoft.com/office/drawing/2014/main" xmlns="" id="{11869DD0-304E-4E41-A690-1DA52987BCD4}"/>
              </a:ext>
            </a:extLst>
          </p:cNvPr>
          <p:cNvSpPr txBox="1">
            <a:spLocks/>
          </p:cNvSpPr>
          <p:nvPr/>
        </p:nvSpPr>
        <p:spPr>
          <a:xfrm>
            <a:off x="5041907" y="649480"/>
            <a:ext cx="6323700" cy="55460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dirty="0"/>
              <a:t>Private Sector</a:t>
            </a:r>
          </a:p>
          <a:p>
            <a:pPr marL="0" indent="0">
              <a:buFont typeface="Arial" panose="020B0604020202020204" pitchFamily="34" charset="0"/>
              <a:buNone/>
            </a:pPr>
            <a:r>
              <a:rPr lang="en-US" sz="4000" b="1" dirty="0"/>
              <a:t>Bradley Beckerleg</a:t>
            </a:r>
          </a:p>
        </p:txBody>
      </p:sp>
    </p:spTree>
    <p:extLst>
      <p:ext uri="{BB962C8B-B14F-4D97-AF65-F5344CB8AC3E}">
        <p14:creationId xmlns:p14="http://schemas.microsoft.com/office/powerpoint/2010/main" xmlns="" val="1035519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xmlns="" id="{6A815752-AA5A-4FF9-8499-151521866C16}"/>
              </a:ext>
            </a:extLst>
          </p:cNvPr>
          <p:cNvSpPr txBox="1">
            <a:spLocks/>
          </p:cNvSpPr>
          <p:nvPr/>
        </p:nvSpPr>
        <p:spPr>
          <a:xfrm>
            <a:off x="520698" y="1725111"/>
            <a:ext cx="3201366" cy="338749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dirty="0">
                <a:solidFill>
                  <a:srgbClr val="FFFFFF"/>
                </a:solidFill>
              </a:rPr>
              <a:t> </a:t>
            </a:r>
            <a:br>
              <a:rPr lang="en-US" sz="2800" dirty="0">
                <a:solidFill>
                  <a:srgbClr val="FFFFFF"/>
                </a:solidFill>
              </a:rPr>
            </a:br>
            <a:r>
              <a:rPr lang="en-US" sz="4100" dirty="0">
                <a:solidFill>
                  <a:srgbClr val="FFFFFF"/>
                </a:solidFill>
              </a:rPr>
              <a:t>Pillars of sustainability</a:t>
            </a:r>
            <a:br>
              <a:rPr lang="en-US" sz="4100" dirty="0">
                <a:solidFill>
                  <a:srgbClr val="FFFFFF"/>
                </a:solidFill>
              </a:rPr>
            </a:br>
            <a:r>
              <a:rPr lang="en-US" sz="4100" dirty="0">
                <a:solidFill>
                  <a:srgbClr val="FFFFFF"/>
                </a:solidFill>
              </a:rPr>
              <a:t/>
            </a:r>
            <a:br>
              <a:rPr lang="en-US" sz="4100" dirty="0">
                <a:solidFill>
                  <a:srgbClr val="FFFFFF"/>
                </a:solidFill>
              </a:rPr>
            </a:br>
            <a:endParaRPr lang="en-US" sz="4100" dirty="0">
              <a:solidFill>
                <a:srgbClr val="FFFFFF"/>
              </a:solidFill>
            </a:endParaRPr>
          </a:p>
        </p:txBody>
      </p:sp>
      <p:pic>
        <p:nvPicPr>
          <p:cNvPr id="13" name="Picture 12">
            <a:extLst>
              <a:ext uri="{FF2B5EF4-FFF2-40B4-BE49-F238E27FC236}">
                <a16:creationId xmlns:a16="http://schemas.microsoft.com/office/drawing/2014/main" xmlns="" id="{0B59649A-554B-45AA-B393-08B541BAF0FE}"/>
              </a:ext>
            </a:extLst>
          </p:cNvPr>
          <p:cNvPicPr>
            <a:picLocks noChangeAspect="1"/>
          </p:cNvPicPr>
          <p:nvPr/>
        </p:nvPicPr>
        <p:blipFill>
          <a:blip r:embed="rId3" cstate="print"/>
          <a:stretch>
            <a:fillRect/>
          </a:stretch>
        </p:blipFill>
        <p:spPr>
          <a:xfrm>
            <a:off x="5882357" y="1319797"/>
            <a:ext cx="4883835" cy="4806924"/>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xmlns="" id="{B28A5D86-C70B-42ED-A82C-7204023D69FB}"/>
              </a:ext>
            </a:extLst>
          </p:cNvPr>
          <p:cNvPicPr>
            <a:picLocks noChangeAspect="1"/>
          </p:cNvPicPr>
          <p:nvPr/>
        </p:nvPicPr>
        <p:blipFill>
          <a:blip r:embed="rId4" cstate="print"/>
          <a:stretch>
            <a:fillRect/>
          </a:stretch>
        </p:blipFill>
        <p:spPr>
          <a:xfrm>
            <a:off x="9340385" y="111553"/>
            <a:ext cx="2851615" cy="948162"/>
          </a:xfrm>
          <a:prstGeom prst="rect">
            <a:avLst/>
          </a:prstGeom>
        </p:spPr>
      </p:pic>
    </p:spTree>
    <p:extLst>
      <p:ext uri="{BB962C8B-B14F-4D97-AF65-F5344CB8AC3E}">
        <p14:creationId xmlns:p14="http://schemas.microsoft.com/office/powerpoint/2010/main" xmlns="" val="3317393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692EDB4C-3F6C-40E2-8C6D-F6575059F9DA}"/>
              </a:ext>
            </a:extLst>
          </p:cNvPr>
          <p:cNvSpPr>
            <a:spLocks noGrp="1"/>
          </p:cNvSpPr>
          <p:nvPr>
            <p:ph idx="1"/>
          </p:nvPr>
        </p:nvSpPr>
        <p:spPr>
          <a:xfrm>
            <a:off x="4541030" y="1165260"/>
            <a:ext cx="7647921" cy="5485784"/>
          </a:xfrm>
        </p:spPr>
        <p:txBody>
          <a:bodyPr>
            <a:normAutofit fontScale="40000" lnSpcReduction="20000"/>
          </a:bodyPr>
          <a:lstStyle/>
          <a:p>
            <a:r>
              <a:rPr lang="en-ZA" sz="7600" dirty="0">
                <a:effectLst/>
                <a:latin typeface="+mj-lt"/>
                <a:ea typeface="Calibri" panose="020F0502020204030204" pitchFamily="34" charset="0"/>
                <a:cs typeface="Times New Roman" panose="02020603050405020304" pitchFamily="18" charset="0"/>
              </a:rPr>
              <a:t>Money Bill</a:t>
            </a:r>
          </a:p>
          <a:p>
            <a:r>
              <a:rPr lang="en-ZA" sz="7600" dirty="0">
                <a:latin typeface="+mj-lt"/>
                <a:ea typeface="Calibri" panose="020F0502020204030204" pitchFamily="34" charset="0"/>
                <a:cs typeface="Times New Roman" panose="02020603050405020304" pitchFamily="18" charset="0"/>
              </a:rPr>
              <a:t>Remuneration</a:t>
            </a:r>
          </a:p>
          <a:p>
            <a:r>
              <a:rPr lang="en-ZA" sz="7600" dirty="0">
                <a:latin typeface="+mj-lt"/>
                <a:ea typeface="Calibri" panose="020F0502020204030204" pitchFamily="34" charset="0"/>
                <a:cs typeface="Times New Roman" panose="02020603050405020304" pitchFamily="18" charset="0"/>
              </a:rPr>
              <a:t>Organisation</a:t>
            </a:r>
          </a:p>
          <a:p>
            <a:pPr marL="0" indent="0">
              <a:buNone/>
            </a:pPr>
            <a:endParaRPr lang="en-ZA" sz="7600" dirty="0">
              <a:latin typeface="+mj-lt"/>
              <a:ea typeface="Calibri" panose="020F0502020204030204" pitchFamily="34" charset="0"/>
              <a:cs typeface="Times New Roman" panose="02020603050405020304" pitchFamily="18" charset="0"/>
            </a:endParaRPr>
          </a:p>
          <a:p>
            <a:r>
              <a:rPr lang="en-ZA" sz="7600" b="1" dirty="0">
                <a:latin typeface="+mj-lt"/>
              </a:rPr>
              <a:t>300+ Professional Fee Codes</a:t>
            </a:r>
          </a:p>
          <a:p>
            <a:r>
              <a:rPr lang="en-ZA" sz="7600" b="1" dirty="0">
                <a:latin typeface="+mj-lt"/>
              </a:rPr>
              <a:t>102 Material Kits</a:t>
            </a:r>
          </a:p>
          <a:p>
            <a:r>
              <a:rPr lang="en-ZA" sz="7600" b="1" dirty="0">
                <a:latin typeface="+mj-lt"/>
              </a:rPr>
              <a:t>36,740 Individual Products &amp; Components</a:t>
            </a:r>
          </a:p>
          <a:p>
            <a:r>
              <a:rPr lang="en-ZA" sz="7600" b="1" dirty="0">
                <a:latin typeface="+mj-lt"/>
              </a:rPr>
              <a:t>Guide was distributed until 2017</a:t>
            </a:r>
          </a:p>
          <a:p>
            <a:pPr marL="0" indent="0">
              <a:buNone/>
            </a:pPr>
            <a:endParaRPr lang="en-ZA" sz="7600" dirty="0">
              <a:latin typeface="+mj-lt"/>
            </a:endParaRPr>
          </a:p>
          <a:p>
            <a:r>
              <a:rPr lang="en-ZA" sz="7600" dirty="0">
                <a:latin typeface="+mj-lt"/>
              </a:rPr>
              <a:t>How will the NHI reimbursement occur in the future, as there is no current National Reference Model</a:t>
            </a:r>
          </a:p>
          <a:p>
            <a:pPr algn="ctr"/>
            <a:endParaRPr lang="en-ZA"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pic>
        <p:nvPicPr>
          <p:cNvPr id="15" name="Picture 14" descr="Graphical user interface, text, application&#10;&#10;Description automatically generated">
            <a:extLst>
              <a:ext uri="{FF2B5EF4-FFF2-40B4-BE49-F238E27FC236}">
                <a16:creationId xmlns:a16="http://schemas.microsoft.com/office/drawing/2014/main" xmlns="" id="{260ADF02-BE52-4C67-B569-11D0C4B31824}"/>
              </a:ext>
            </a:extLst>
          </p:cNvPr>
          <p:cNvPicPr>
            <a:picLocks noChangeAspect="1"/>
          </p:cNvPicPr>
          <p:nvPr/>
        </p:nvPicPr>
        <p:blipFill>
          <a:blip r:embed="rId3" cstate="print"/>
          <a:stretch>
            <a:fillRect/>
          </a:stretch>
        </p:blipFill>
        <p:spPr>
          <a:xfrm>
            <a:off x="9228778" y="206956"/>
            <a:ext cx="2851615" cy="948162"/>
          </a:xfrm>
          <a:prstGeom prst="rect">
            <a:avLst/>
          </a:prstGeom>
        </p:spPr>
      </p:pic>
      <p:sp>
        <p:nvSpPr>
          <p:cNvPr id="19" name="Title 1">
            <a:extLst>
              <a:ext uri="{FF2B5EF4-FFF2-40B4-BE49-F238E27FC236}">
                <a16:creationId xmlns:a16="http://schemas.microsoft.com/office/drawing/2014/main" xmlns="" id="{689D856E-CBB8-4081-97DC-A419F300B444}"/>
              </a:ext>
            </a:extLst>
          </p:cNvPr>
          <p:cNvSpPr txBox="1">
            <a:spLocks/>
          </p:cNvSpPr>
          <p:nvPr/>
        </p:nvSpPr>
        <p:spPr>
          <a:xfrm>
            <a:off x="503205" y="920091"/>
            <a:ext cx="3201366" cy="338749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dirty="0">
                <a:solidFill>
                  <a:srgbClr val="FFFFFF"/>
                </a:solidFill>
              </a:rPr>
              <a:t> </a:t>
            </a:r>
            <a:br>
              <a:rPr lang="en-US" sz="2800" dirty="0">
                <a:solidFill>
                  <a:srgbClr val="FFFFFF"/>
                </a:solidFill>
              </a:rPr>
            </a:br>
            <a:r>
              <a:rPr lang="en-US" sz="4100" dirty="0">
                <a:solidFill>
                  <a:srgbClr val="FFFFFF"/>
                </a:solidFill>
              </a:rPr>
              <a:t>Sustainability</a:t>
            </a:r>
          </a:p>
          <a:p>
            <a:pPr algn="r"/>
            <a:r>
              <a:rPr lang="en-US" sz="4100" dirty="0">
                <a:solidFill>
                  <a:srgbClr val="FFFFFF"/>
                </a:solidFill>
              </a:rPr>
              <a:t> for affordable healthcare</a:t>
            </a:r>
          </a:p>
        </p:txBody>
      </p:sp>
    </p:spTree>
    <p:extLst>
      <p:ext uri="{BB962C8B-B14F-4D97-AF65-F5344CB8AC3E}">
        <p14:creationId xmlns:p14="http://schemas.microsoft.com/office/powerpoint/2010/main" xmlns="" val="431622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4B68B1EE-DE5E-4883-8142-CF55CC90E057}"/>
              </a:ext>
            </a:extLst>
          </p:cNvPr>
          <p:cNvSpPr txBox="1"/>
          <p:nvPr/>
        </p:nvSpPr>
        <p:spPr>
          <a:xfrm>
            <a:off x="398053" y="1943986"/>
            <a:ext cx="3701309" cy="2369880"/>
          </a:xfrm>
          <a:prstGeom prst="rect">
            <a:avLst/>
          </a:prstGeom>
          <a:noFill/>
        </p:spPr>
        <p:txBody>
          <a:bodyPr wrap="square" rtlCol="0">
            <a:spAutoFit/>
          </a:bodyPr>
          <a:lstStyle/>
          <a:p>
            <a:pPr algn="ct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ZA" sz="4000" dirty="0">
                <a:solidFill>
                  <a:schemeClr val="bg1"/>
                </a:solidFill>
                <a:latin typeface="+mj-lt"/>
              </a:rPr>
              <a:t>NHI</a:t>
            </a:r>
          </a:p>
          <a:p>
            <a:pPr algn="ctr"/>
            <a:r>
              <a:rPr lang="en-ZA" sz="4000" dirty="0">
                <a:solidFill>
                  <a:schemeClr val="bg1"/>
                </a:solidFill>
                <a:latin typeface="+mj-lt"/>
              </a:rPr>
              <a:t>Role player </a:t>
            </a:r>
          </a:p>
          <a:p>
            <a:pPr algn="ctr"/>
            <a:endParaRPr lang="en-ZA" sz="5000" dirty="0">
              <a:solidFill>
                <a:schemeClr val="bg1"/>
              </a:solidFill>
              <a:latin typeface="+mj-lt"/>
            </a:endParaRPr>
          </a:p>
        </p:txBody>
      </p:sp>
      <p:sp>
        <p:nvSpPr>
          <p:cNvPr id="13" name="TextBox 12">
            <a:extLst>
              <a:ext uri="{FF2B5EF4-FFF2-40B4-BE49-F238E27FC236}">
                <a16:creationId xmlns:a16="http://schemas.microsoft.com/office/drawing/2014/main" xmlns="" id="{64F86A9A-2442-49A8-B5DC-B552C9620D49}"/>
              </a:ext>
            </a:extLst>
          </p:cNvPr>
          <p:cNvSpPr txBox="1"/>
          <p:nvPr/>
        </p:nvSpPr>
        <p:spPr>
          <a:xfrm>
            <a:off x="3967433" y="742765"/>
            <a:ext cx="8091502" cy="923330"/>
          </a:xfrm>
          <a:prstGeom prst="rect">
            <a:avLst/>
          </a:prstGeom>
          <a:noFill/>
        </p:spPr>
        <p:txBody>
          <a:bodyPr wrap="square" rtlCol="0">
            <a:spAutoFit/>
          </a:bodyPr>
          <a:lstStyle/>
          <a:p>
            <a:pPr algn="ct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ZA" sz="3600" b="1" dirty="0">
                <a:latin typeface="+mj-lt"/>
              </a:rPr>
              <a:t>NHI as Medical Insurance Management</a:t>
            </a:r>
            <a:endParaRPr lang="en-ZA" sz="3200" dirty="0">
              <a:latin typeface="+mj-lt"/>
            </a:endParaRPr>
          </a:p>
        </p:txBody>
      </p:sp>
      <p:sp>
        <p:nvSpPr>
          <p:cNvPr id="17" name="Content Placeholder 4">
            <a:extLst>
              <a:ext uri="{FF2B5EF4-FFF2-40B4-BE49-F238E27FC236}">
                <a16:creationId xmlns:a16="http://schemas.microsoft.com/office/drawing/2014/main" xmlns="" id="{A36C1720-68BC-44B0-8EC4-F72B8A6E6637}"/>
              </a:ext>
            </a:extLst>
          </p:cNvPr>
          <p:cNvSpPr>
            <a:spLocks noGrp="1"/>
          </p:cNvSpPr>
          <p:nvPr>
            <p:ph idx="1"/>
          </p:nvPr>
        </p:nvSpPr>
        <p:spPr>
          <a:xfrm>
            <a:off x="4625009" y="1540039"/>
            <a:ext cx="7440870" cy="5280653"/>
          </a:xfrm>
        </p:spPr>
        <p:txBody>
          <a:bodyPr>
            <a:normAutofit/>
          </a:bodyPr>
          <a:lstStyle/>
          <a:p>
            <a:pPr algn="ctr"/>
            <a:endParaRPr lang="en-ZA" sz="2800" dirty="0">
              <a:effectLst/>
              <a:latin typeface="Calibri" panose="020F0502020204030204" pitchFamily="34" charset="0"/>
              <a:ea typeface="Calibri" panose="020F0502020204030204" pitchFamily="34" charset="0"/>
              <a:cs typeface="Times New Roman" panose="02020603050405020304" pitchFamily="18" charset="0"/>
            </a:endParaRPr>
          </a:p>
          <a:p>
            <a:r>
              <a:rPr lang="en-ZA" sz="2800" dirty="0">
                <a:latin typeface="+mj-lt"/>
              </a:rPr>
              <a:t>Clarity</a:t>
            </a:r>
          </a:p>
          <a:p>
            <a:r>
              <a:rPr lang="en-ZA" dirty="0">
                <a:latin typeface="+mj-lt"/>
              </a:rPr>
              <a:t>Contradictions</a:t>
            </a:r>
          </a:p>
          <a:p>
            <a:r>
              <a:rPr lang="en-ZA" sz="2800" dirty="0">
                <a:latin typeface="+mj-lt"/>
              </a:rPr>
              <a:t>Negotiated or fixed prices</a:t>
            </a:r>
          </a:p>
          <a:p>
            <a:r>
              <a:rPr lang="en-ZA" dirty="0">
                <a:latin typeface="+mj-lt"/>
              </a:rPr>
              <a:t>Patients needs</a:t>
            </a:r>
          </a:p>
          <a:p>
            <a:r>
              <a:rPr lang="en-ZA" sz="2800" dirty="0">
                <a:latin typeface="+mj-lt"/>
              </a:rPr>
              <a:t>OHPP (Office of Health Products Procurement)</a:t>
            </a:r>
          </a:p>
          <a:p>
            <a:r>
              <a:rPr lang="en-ZA" sz="2800" dirty="0">
                <a:latin typeface="+mj-lt"/>
              </a:rPr>
              <a:t>SAHPRA device accreditation</a:t>
            </a:r>
          </a:p>
          <a:p>
            <a:r>
              <a:rPr lang="en-ZA" sz="2800" dirty="0">
                <a:latin typeface="+mj-lt"/>
              </a:rPr>
              <a:t>Backlog </a:t>
            </a:r>
            <a:r>
              <a:rPr lang="en-ZA" dirty="0">
                <a:latin typeface="+mj-lt"/>
              </a:rPr>
              <a:t>o</a:t>
            </a:r>
            <a:r>
              <a:rPr lang="en-ZA" sz="2800" dirty="0">
                <a:latin typeface="+mj-lt"/>
              </a:rPr>
              <a:t>f 16 000: new 8 000, variants 8 000</a:t>
            </a:r>
          </a:p>
          <a:p>
            <a:r>
              <a:rPr lang="en-ZA" dirty="0">
                <a:latin typeface="+mj-lt"/>
              </a:rPr>
              <a:t>“Health goods”</a:t>
            </a:r>
          </a:p>
          <a:p>
            <a:r>
              <a:rPr lang="en-ZA" sz="2800" dirty="0">
                <a:latin typeface="+mj-lt"/>
              </a:rPr>
              <a:t>Supply cha</a:t>
            </a:r>
            <a:r>
              <a:rPr lang="en-ZA" dirty="0">
                <a:latin typeface="+mj-lt"/>
              </a:rPr>
              <a:t>in management</a:t>
            </a:r>
            <a:r>
              <a:rPr lang="en-ZA" sz="2800" dirty="0">
                <a:latin typeface="+mj-lt"/>
              </a:rPr>
              <a:t> </a:t>
            </a:r>
          </a:p>
          <a:p>
            <a:endParaRPr lang="en-ZA" sz="2800" dirty="0">
              <a:latin typeface="+mj-lt"/>
            </a:endParaRPr>
          </a:p>
          <a:p>
            <a:endParaRPr lang="en-ZA" sz="2800" dirty="0"/>
          </a:p>
          <a:p>
            <a:endParaRPr lang="en-ZA" dirty="0"/>
          </a:p>
        </p:txBody>
      </p:sp>
      <p:pic>
        <p:nvPicPr>
          <p:cNvPr id="19" name="Picture 18" descr="Graphical user interface, text, application&#10;&#10;Description automatically generated">
            <a:extLst>
              <a:ext uri="{FF2B5EF4-FFF2-40B4-BE49-F238E27FC236}">
                <a16:creationId xmlns:a16="http://schemas.microsoft.com/office/drawing/2014/main" xmlns="" id="{473026EC-7452-408B-AC71-C0F287A9C523}"/>
              </a:ext>
            </a:extLst>
          </p:cNvPr>
          <p:cNvPicPr>
            <a:picLocks noChangeAspect="1"/>
          </p:cNvPicPr>
          <p:nvPr/>
        </p:nvPicPr>
        <p:blipFill>
          <a:blip r:embed="rId3" cstate="print"/>
          <a:stretch>
            <a:fillRect/>
          </a:stretch>
        </p:blipFill>
        <p:spPr>
          <a:xfrm>
            <a:off x="9214264" y="37307"/>
            <a:ext cx="2851615" cy="948162"/>
          </a:xfrm>
          <a:prstGeom prst="rect">
            <a:avLst/>
          </a:prstGeom>
        </p:spPr>
      </p:pic>
    </p:spTree>
    <p:extLst>
      <p:ext uri="{BB962C8B-B14F-4D97-AF65-F5344CB8AC3E}">
        <p14:creationId xmlns:p14="http://schemas.microsoft.com/office/powerpoint/2010/main" xmlns="" val="2030595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DC6A2EE6-D599-43F0-A2F6-735139D5396C}"/>
              </a:ext>
            </a:extLst>
          </p:cNvPr>
          <p:cNvGraphicFramePr>
            <a:graphicFrameLocks noGrp="1"/>
          </p:cNvGraphicFramePr>
          <p:nvPr>
            <p:extLst>
              <p:ext uri="{D42A27DB-BD31-4B8C-83A1-F6EECF244321}">
                <p14:modId xmlns:p14="http://schemas.microsoft.com/office/powerpoint/2010/main" xmlns="" val="3262970844"/>
              </p:ext>
            </p:extLst>
          </p:nvPr>
        </p:nvGraphicFramePr>
        <p:xfrm>
          <a:off x="126609" y="0"/>
          <a:ext cx="11957545" cy="7279065"/>
        </p:xfrm>
        <a:graphic>
          <a:graphicData uri="http://schemas.openxmlformats.org/drawingml/2006/table">
            <a:tbl>
              <a:tblPr/>
              <a:tblGrid>
                <a:gridCol w="266831">
                  <a:extLst>
                    <a:ext uri="{9D8B030D-6E8A-4147-A177-3AD203B41FA5}">
                      <a16:colId xmlns:a16="http://schemas.microsoft.com/office/drawing/2014/main" xmlns="" val="1782302046"/>
                    </a:ext>
                  </a:extLst>
                </a:gridCol>
                <a:gridCol w="4215913">
                  <a:extLst>
                    <a:ext uri="{9D8B030D-6E8A-4147-A177-3AD203B41FA5}">
                      <a16:colId xmlns:a16="http://schemas.microsoft.com/office/drawing/2014/main" xmlns="" val="4275347990"/>
                    </a:ext>
                  </a:extLst>
                </a:gridCol>
                <a:gridCol w="971264">
                  <a:extLst>
                    <a:ext uri="{9D8B030D-6E8A-4147-A177-3AD203B41FA5}">
                      <a16:colId xmlns:a16="http://schemas.microsoft.com/office/drawing/2014/main" xmlns="" val="745180262"/>
                    </a:ext>
                  </a:extLst>
                </a:gridCol>
                <a:gridCol w="843183">
                  <a:extLst>
                    <a:ext uri="{9D8B030D-6E8A-4147-A177-3AD203B41FA5}">
                      <a16:colId xmlns:a16="http://schemas.microsoft.com/office/drawing/2014/main" xmlns="" val="1591267799"/>
                    </a:ext>
                  </a:extLst>
                </a:gridCol>
                <a:gridCol w="288176">
                  <a:extLst>
                    <a:ext uri="{9D8B030D-6E8A-4147-A177-3AD203B41FA5}">
                      <a16:colId xmlns:a16="http://schemas.microsoft.com/office/drawing/2014/main" xmlns="" val="4251172450"/>
                    </a:ext>
                  </a:extLst>
                </a:gridCol>
                <a:gridCol w="3490136">
                  <a:extLst>
                    <a:ext uri="{9D8B030D-6E8A-4147-A177-3AD203B41FA5}">
                      <a16:colId xmlns:a16="http://schemas.microsoft.com/office/drawing/2014/main" xmlns="" val="2390988286"/>
                    </a:ext>
                  </a:extLst>
                </a:gridCol>
                <a:gridCol w="971264">
                  <a:extLst>
                    <a:ext uri="{9D8B030D-6E8A-4147-A177-3AD203B41FA5}">
                      <a16:colId xmlns:a16="http://schemas.microsoft.com/office/drawing/2014/main" xmlns="" val="2067237690"/>
                    </a:ext>
                  </a:extLst>
                </a:gridCol>
                <a:gridCol w="910778">
                  <a:extLst>
                    <a:ext uri="{9D8B030D-6E8A-4147-A177-3AD203B41FA5}">
                      <a16:colId xmlns:a16="http://schemas.microsoft.com/office/drawing/2014/main" xmlns="" val="1529585452"/>
                    </a:ext>
                  </a:extLst>
                </a:gridCol>
              </a:tblGrid>
              <a:tr h="634708">
                <a:tc gridSpan="8">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ZA" sz="2400" b="1" u="none" strike="noStrike" dirty="0">
                          <a:effectLst/>
                        </a:rPr>
                        <a:t>Professional Fee - Code description &amp; Time</a:t>
                      </a:r>
                    </a:p>
                    <a:p>
                      <a:pPr algn="ctr" fontAlgn="b"/>
                      <a:r>
                        <a:rPr lang="en-ZA" sz="2000" b="1" u="none" strike="noStrike" dirty="0">
                          <a:effectLst/>
                        </a:rPr>
                        <a:t>B</a:t>
                      </a:r>
                      <a:r>
                        <a:rPr lang="en-ZA" sz="1800" b="1" u="none" strike="noStrike" dirty="0">
                          <a:effectLst/>
                        </a:rPr>
                        <a:t>ased on ISO 9999 standards</a:t>
                      </a:r>
                      <a:endParaRPr lang="en-ZA" sz="1800" b="1" i="0" u="none" strike="noStrike" dirty="0">
                        <a:solidFill>
                          <a:srgbClr val="000000"/>
                        </a:solidFill>
                        <a:effectLst/>
                        <a:latin typeface="Calibri" panose="020F0502020204030204" pitchFamily="34" charset="0"/>
                      </a:endParaRPr>
                    </a:p>
                  </a:txBody>
                  <a:tcPr marL="5370" marR="5370" marT="537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173026819"/>
                  </a:ext>
                </a:extLst>
              </a:tr>
              <a:tr h="309473">
                <a:tc gridSpan="8">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nb-NO" sz="1800" b="1" u="none" strike="noStrike" dirty="0">
                          <a:effectLst/>
                        </a:rPr>
                        <a:t>10502 Trans-tibial prosthesis endoskeletal K1-K2</a:t>
                      </a:r>
                      <a:endParaRPr lang="nb-NO" sz="1800" b="1" i="0" u="none" strike="noStrike" dirty="0">
                        <a:solidFill>
                          <a:srgbClr val="000000"/>
                        </a:solidFill>
                        <a:effectLst/>
                        <a:latin typeface="Calibri" panose="020F0502020204030204" pitchFamily="34" charset="0"/>
                      </a:endParaRPr>
                    </a:p>
                  </a:txBody>
                  <a:tcPr marL="5370" marR="5370" marT="537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42747319"/>
                  </a:ext>
                </a:extLst>
              </a:tr>
              <a:tr h="545552">
                <a:tc gridSpan="8">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US" sz="1600" b="1" i="0" u="none" strike="noStrike" dirty="0">
                          <a:solidFill>
                            <a:srgbClr val="000000"/>
                          </a:solidFill>
                          <a:effectLst/>
                          <a:latin typeface="Calibri" panose="020F0502020204030204" pitchFamily="34" charset="0"/>
                        </a:rPr>
                        <a:t>S</a:t>
                      </a:r>
                      <a:r>
                        <a:rPr lang="en-ZA" sz="1600" b="1" i="0" u="none" strike="noStrike" dirty="0">
                          <a:solidFill>
                            <a:srgbClr val="000000"/>
                          </a:solidFill>
                          <a:effectLst/>
                          <a:latin typeface="Calibri" panose="020F0502020204030204" pitchFamily="34" charset="0"/>
                        </a:rPr>
                        <a:t>ummation of code inclusions and descriptions</a:t>
                      </a: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3467210537"/>
                  </a:ext>
                </a:extLst>
              </a:tr>
              <a:tr h="714180">
                <a:tc gridSpan="8">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US" sz="1400" b="1" u="none" strike="noStrike" dirty="0">
                          <a:effectLst/>
                        </a:rPr>
                        <a:t>Consumables are included in the Procedure Fee. Should the prosthetist require the use of a material kit(s), in addition to the kits as noted to be associated with the relevant profession fee tariff code, the kit(s) will be added as a separate item(s) to the total fee charged. See Material Kit list. All components including suspension systems, feet and adaptors are charged separately with relevant Nappi codes</a:t>
                      </a:r>
                      <a:r>
                        <a:rPr lang="en-US" sz="1200" b="1" u="none" strike="noStrike" dirty="0">
                          <a:effectLst/>
                        </a:rPr>
                        <a:t>.</a:t>
                      </a:r>
                      <a:endParaRPr lang="en-US" sz="1200" b="1" i="1"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83974113"/>
                  </a:ext>
                </a:extLst>
              </a:tr>
              <a:tr h="242020">
                <a:tc gridSpan="8">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400" b="1" u="none" strike="noStrike" dirty="0">
                          <a:effectLst/>
                        </a:rPr>
                        <a:t>20046 Fabrication kit included (glass reinforced acrylic)</a:t>
                      </a: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3925105800"/>
                  </a:ext>
                </a:extLst>
              </a:tr>
              <a:tr h="37692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ctr"/>
                      <a:r>
                        <a:rPr lang="en-ZA" sz="1100" b="1" u="none" strike="noStrike" dirty="0">
                          <a:effectLst/>
                        </a:rPr>
                        <a:t>No</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Code inclusions</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Professional Time (hrs)</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Facility Time (hrs)</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ctr"/>
                      <a:r>
                        <a:rPr lang="en-ZA" sz="1100" b="1" u="none" strike="noStrike">
                          <a:effectLst/>
                        </a:rPr>
                        <a:t>No</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Code inclusions</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Professional Time (hrs)</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Facility Time (hrs)</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798524880"/>
                  </a:ext>
                </a:extLst>
              </a:tr>
              <a:tr h="37692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1</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dirty="0">
                          <a:effectLst/>
                        </a:rPr>
                        <a:t>Consultation and assessment. Intake of patient/client problems and functioning</a:t>
                      </a:r>
                      <a:endParaRPr lang="en-US" sz="1100" b="1" i="0" u="none" strike="noStrike" dirty="0">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1</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13</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dirty="0">
                          <a:effectLst/>
                        </a:rPr>
                        <a:t>Final fitting and adjusting of the definitive device</a:t>
                      </a:r>
                      <a:endParaRPr lang="en-US" sz="1100" b="1" i="0" u="none" strike="noStrike" dirty="0">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2</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032198655"/>
                  </a:ext>
                </a:extLst>
              </a:tr>
              <a:tr h="19143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2</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dirty="0">
                          <a:effectLst/>
                        </a:rPr>
                        <a:t>Prosthetic assessment of function, ampro/ampnopro or similar</a:t>
                      </a:r>
                      <a:endParaRPr lang="en-US" sz="1100" b="1" i="0" u="none" strike="noStrike" dirty="0">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1</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14</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dirty="0">
                          <a:effectLst/>
                        </a:rPr>
                        <a:t>Prosthetic assessment of patient/client</a:t>
                      </a:r>
                      <a:endParaRPr lang="en-US" sz="1100" b="1" i="0" u="none" strike="noStrike" dirty="0">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1</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4227704044"/>
                  </a:ext>
                </a:extLst>
              </a:tr>
              <a:tr h="37692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3</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dirty="0">
                          <a:effectLst/>
                        </a:rPr>
                        <a:t>Reports, motivation, quotation and submission for authorization to provide service</a:t>
                      </a:r>
                      <a:endParaRPr lang="en-US" sz="1100" b="1" i="0" u="none" strike="noStrike" dirty="0">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2</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15</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dirty="0">
                          <a:effectLst/>
                        </a:rPr>
                        <a:t>Check out, delivery, user instruction (warranty, maintenance)</a:t>
                      </a:r>
                      <a:endParaRPr lang="en-US" sz="1100" b="1" i="0" u="none" strike="noStrike" dirty="0">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1</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2858022593"/>
                  </a:ext>
                </a:extLst>
              </a:tr>
              <a:tr h="27464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4</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a:effectLst/>
                        </a:rPr>
                        <a:t>Concept/design of the prosthetic device</a:t>
                      </a:r>
                      <a:endParaRPr lang="en-US"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2</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16</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dirty="0">
                          <a:effectLst/>
                        </a:rPr>
                        <a:t>Evaluation of patients/client's device with case manager</a:t>
                      </a:r>
                      <a:endParaRPr lang="en-US" sz="1100" b="1" i="0" u="none" strike="noStrike" dirty="0">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1</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2458684926"/>
                  </a:ext>
                </a:extLst>
              </a:tr>
              <a:tr h="19143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5</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Measurement and casting/scanning</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2</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17</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a:effectLst/>
                        </a:rPr>
                        <a:t>Service and maintenance scheme (six months)</a:t>
                      </a:r>
                      <a:endParaRPr lang="en-US"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2</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4121633719"/>
                  </a:ext>
                </a:extLst>
              </a:tr>
              <a:tr h="37692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6</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Selection of device components</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1</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18</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dirty="0">
                          <a:effectLst/>
                        </a:rPr>
                        <a:t>Adjustments (socket and alignment), functional updates (six months)</a:t>
                      </a:r>
                      <a:endParaRPr lang="en-US" sz="1100" b="1" i="0" u="none" strike="noStrike" dirty="0">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2</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2997803426"/>
                  </a:ext>
                </a:extLst>
              </a:tr>
              <a:tr h="37692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7</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a:effectLst/>
                        </a:rPr>
                        <a:t>Modification and tracing of cast scan</a:t>
                      </a:r>
                      <a:endParaRPr lang="en-US"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2</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19</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dirty="0">
                          <a:effectLst/>
                        </a:rPr>
                        <a:t>Unexpected modifications/repair and adjustments (12 months)</a:t>
                      </a:r>
                      <a:endParaRPr lang="en-US" sz="1100" b="1" i="0" u="none" strike="noStrike" dirty="0">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4</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239654473"/>
                  </a:ext>
                </a:extLst>
              </a:tr>
              <a:tr h="37692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8</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Fabrication of device</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8</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20</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dirty="0">
                          <a:effectLst/>
                        </a:rPr>
                        <a:t>Communicating with suppliers, ordering, receiving, storing raw materials, components and pre-fab devices</a:t>
                      </a:r>
                      <a:endParaRPr lang="en-US" sz="1100" b="1" i="0" u="none" strike="noStrike" dirty="0">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1</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 </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667896065"/>
                  </a:ext>
                </a:extLst>
              </a:tr>
              <a:tr h="19143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9</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Bench assembly and alignment</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2</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21</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a:effectLst/>
                        </a:rPr>
                        <a:t>Product (component) responsibility (warranty issues)</a:t>
                      </a:r>
                      <a:endParaRPr lang="en-US"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1</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 </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730192858"/>
                  </a:ext>
                </a:extLst>
              </a:tr>
              <a:tr h="19143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10</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a:effectLst/>
                        </a:rPr>
                        <a:t>Trial fitting, static and dynamic alignment</a:t>
                      </a:r>
                      <a:endParaRPr lang="en-US"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3</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22</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dirty="0">
                          <a:effectLst/>
                        </a:rPr>
                        <a:t>Basic business obligations, accounts administration etc.</a:t>
                      </a:r>
                      <a:endParaRPr lang="en-US" sz="1100" b="1" i="0" u="none" strike="noStrike" dirty="0">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1</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4260615415"/>
                  </a:ext>
                </a:extLst>
              </a:tr>
              <a:tr h="19143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11</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Adjustments and functional additions</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2</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23</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fr-FR" sz="1100" b="1" u="none" strike="noStrike">
                          <a:effectLst/>
                        </a:rPr>
                        <a:t>Maintaining a patient/client dossier</a:t>
                      </a:r>
                      <a:endParaRPr lang="fr-FR"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1</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 </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373979805"/>
                  </a:ext>
                </a:extLst>
              </a:tr>
              <a:tr h="40980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12</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dirty="0">
                          <a:effectLst/>
                        </a:rPr>
                        <a:t>Finishing definitive device</a:t>
                      </a:r>
                      <a:endParaRPr lang="en-ZA" sz="1100" b="1" i="0" u="none" strike="noStrike" dirty="0">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 </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a:effectLst/>
                        </a:rPr>
                        <a:t>8</a:t>
                      </a:r>
                      <a:endParaRPr lang="en-ZA" sz="1100" b="1" i="0" u="none" strike="noStrike">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ZA" sz="1100" b="1" u="none" strike="noStrike">
                          <a:effectLst/>
                        </a:rPr>
                        <a:t>24</a:t>
                      </a:r>
                      <a:endParaRPr lang="en-ZA"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fontAlgn="t"/>
                      <a:r>
                        <a:rPr lang="en-US" sz="1100" b="1" u="none" strike="noStrike">
                          <a:effectLst/>
                        </a:rPr>
                        <a:t>Other duties, communications with patient, doctor, and other healthcare workers, funders, case managers etc</a:t>
                      </a:r>
                      <a:endParaRPr lang="en-US" sz="1100" b="1" i="0" u="none" strike="noStrike">
                        <a:solidFill>
                          <a:srgbClr val="000000"/>
                        </a:solidFill>
                        <a:effectLst/>
                        <a:latin typeface="Calibri" panose="020F0502020204030204" pitchFamily="34" charset="0"/>
                      </a:endParaRPr>
                    </a:p>
                  </a:txBody>
                  <a:tcPr marL="5370" marR="5370" marT="537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1</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1100" b="1" u="none" strike="noStrike" dirty="0">
                          <a:effectLst/>
                        </a:rPr>
                        <a:t> </a:t>
                      </a: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558409569"/>
                  </a:ext>
                </a:extLst>
              </a:tr>
              <a:tr h="343199">
                <a:tc gridSpan="7">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r>
                        <a:rPr lang="en-ZA" sz="2000" b="1" i="1" u="none" strike="noStrike" dirty="0">
                          <a:effectLst/>
                        </a:rPr>
                        <a:t>                            </a:t>
                      </a:r>
                      <a:r>
                        <a:rPr lang="en-ZA" sz="2000" b="1" i="1" u="none" strike="noStrike" dirty="0">
                          <a:solidFill>
                            <a:srgbClr val="0070C0"/>
                          </a:solidFill>
                          <a:effectLst/>
                        </a:rPr>
                        <a:t>Sub Total: Professional Time: 18 Hours - Facility Time: 34 Hours </a:t>
                      </a:r>
                      <a:r>
                        <a:rPr lang="en-ZA" sz="2000" b="1" i="1" u="none" strike="noStrike" dirty="0">
                          <a:solidFill>
                            <a:srgbClr val="FF0000"/>
                          </a:solidFill>
                          <a:effectLst/>
                        </a:rPr>
                        <a:t>– TOTAL of 52 HOURS</a:t>
                      </a:r>
                      <a:endParaRPr lang="en-ZA" sz="2000" b="1" i="1" u="none" strike="noStrike" dirty="0">
                        <a:solidFill>
                          <a:srgbClr val="FF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endParaRPr lang="en-ZA" sz="20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endParaRPr lang="en-ZA" sz="11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871331112"/>
                  </a:ext>
                </a:extLst>
              </a:tr>
              <a:tr h="545552">
                <a:tc gridSpan="6">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endParaRPr lang="en-ZA" sz="12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gridSpan="2">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ctr"/>
                      <a:endParaRPr lang="en-ZA" sz="1200" b="1" i="0" u="none" strike="noStrike" dirty="0">
                        <a:solidFill>
                          <a:srgbClr val="000000"/>
                        </a:solidFill>
                        <a:effectLst/>
                        <a:latin typeface="Calibri" panose="020F0502020204030204" pitchFamily="34" charset="0"/>
                      </a:endParaRPr>
                    </a:p>
                  </a:txBody>
                  <a:tcPr marL="5370" marR="5370" marT="537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hMerge="1">
                  <a:txBody>
                    <a:bodyPr/>
                    <a:lstStyle/>
                    <a:p>
                      <a:endParaRPr lang="en-ZA"/>
                    </a:p>
                  </a:txBody>
                  <a:tcPr/>
                </a:tc>
                <a:extLst>
                  <a:ext uri="{0D108BD9-81ED-4DB2-BD59-A6C34878D82A}">
                    <a16:rowId xmlns:a16="http://schemas.microsoft.com/office/drawing/2014/main" xmlns="" val="3577321965"/>
                  </a:ext>
                </a:extLst>
              </a:tr>
            </a:tbl>
          </a:graphicData>
        </a:graphic>
      </p:graphicFrame>
    </p:spTree>
    <p:extLst>
      <p:ext uri="{BB962C8B-B14F-4D97-AF65-F5344CB8AC3E}">
        <p14:creationId xmlns:p14="http://schemas.microsoft.com/office/powerpoint/2010/main" xmlns="" val="2883680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AAB60685-013A-4727-B2EF-69B103FF285E}"/>
              </a:ext>
            </a:extLst>
          </p:cNvPr>
          <p:cNvPicPr>
            <a:picLocks noChangeAspect="1"/>
          </p:cNvPicPr>
          <p:nvPr/>
        </p:nvPicPr>
        <p:blipFill>
          <a:blip r:embed="rId3" cstate="print"/>
          <a:stretch>
            <a:fillRect/>
          </a:stretch>
        </p:blipFill>
        <p:spPr>
          <a:xfrm>
            <a:off x="10579762" y="4257204"/>
            <a:ext cx="1431913" cy="2135129"/>
          </a:xfrm>
          <a:prstGeom prst="rect">
            <a:avLst/>
          </a:prstGeom>
        </p:spPr>
      </p:pic>
      <p:pic>
        <p:nvPicPr>
          <p:cNvPr id="19" name="Picture 18" descr="Graphical user interface, text, application&#10;&#10;Description automatically generated">
            <a:extLst>
              <a:ext uri="{FF2B5EF4-FFF2-40B4-BE49-F238E27FC236}">
                <a16:creationId xmlns:a16="http://schemas.microsoft.com/office/drawing/2014/main" xmlns="" id="{B5A21BE3-A8A0-4A3E-8D1C-465E4F6D2FDC}"/>
              </a:ext>
            </a:extLst>
          </p:cNvPr>
          <p:cNvPicPr>
            <a:picLocks noChangeAspect="1"/>
          </p:cNvPicPr>
          <p:nvPr/>
        </p:nvPicPr>
        <p:blipFill>
          <a:blip r:embed="rId4" cstate="print"/>
          <a:stretch>
            <a:fillRect/>
          </a:stretch>
        </p:blipFill>
        <p:spPr>
          <a:xfrm>
            <a:off x="9141304" y="58150"/>
            <a:ext cx="2851615" cy="948162"/>
          </a:xfrm>
          <a:prstGeom prst="rect">
            <a:avLst/>
          </a:prstGeom>
        </p:spPr>
      </p:pic>
      <p:pic>
        <p:nvPicPr>
          <p:cNvPr id="21" name="Picture 20">
            <a:extLst>
              <a:ext uri="{FF2B5EF4-FFF2-40B4-BE49-F238E27FC236}">
                <a16:creationId xmlns:a16="http://schemas.microsoft.com/office/drawing/2014/main" xmlns="" id="{2F7532CF-F215-4F27-9CB3-5428A1E6293E}"/>
              </a:ext>
            </a:extLst>
          </p:cNvPr>
          <p:cNvPicPr>
            <a:picLocks noChangeAspect="1"/>
          </p:cNvPicPr>
          <p:nvPr/>
        </p:nvPicPr>
        <p:blipFill>
          <a:blip r:embed="rId5" cstate="print"/>
          <a:stretch>
            <a:fillRect/>
          </a:stretch>
        </p:blipFill>
        <p:spPr>
          <a:xfrm>
            <a:off x="10605642" y="1783059"/>
            <a:ext cx="1431913" cy="2210307"/>
          </a:xfrm>
          <a:prstGeom prst="rect">
            <a:avLst/>
          </a:prstGeom>
        </p:spPr>
      </p:pic>
      <p:pic>
        <p:nvPicPr>
          <p:cNvPr id="22" name="Picture 21">
            <a:extLst>
              <a:ext uri="{FF2B5EF4-FFF2-40B4-BE49-F238E27FC236}">
                <a16:creationId xmlns:a16="http://schemas.microsoft.com/office/drawing/2014/main" xmlns="" id="{8C9BF2C5-FC34-4BDD-B39D-BF111261E86E}"/>
              </a:ext>
            </a:extLst>
          </p:cNvPr>
          <p:cNvPicPr>
            <a:picLocks noChangeAspect="1"/>
          </p:cNvPicPr>
          <p:nvPr/>
        </p:nvPicPr>
        <p:blipFill>
          <a:blip r:embed="rId6" cstate="print"/>
          <a:stretch>
            <a:fillRect/>
          </a:stretch>
        </p:blipFill>
        <p:spPr>
          <a:xfrm>
            <a:off x="6400181" y="1815667"/>
            <a:ext cx="1431913" cy="2177700"/>
          </a:xfrm>
          <a:prstGeom prst="rect">
            <a:avLst/>
          </a:prstGeom>
        </p:spPr>
      </p:pic>
      <p:pic>
        <p:nvPicPr>
          <p:cNvPr id="23" name="Picture 22">
            <a:extLst>
              <a:ext uri="{FF2B5EF4-FFF2-40B4-BE49-F238E27FC236}">
                <a16:creationId xmlns:a16="http://schemas.microsoft.com/office/drawing/2014/main" xmlns="" id="{F4B59051-050F-4D04-A5CF-B9A7CA005579}"/>
              </a:ext>
            </a:extLst>
          </p:cNvPr>
          <p:cNvPicPr>
            <a:picLocks noChangeAspect="1"/>
          </p:cNvPicPr>
          <p:nvPr/>
        </p:nvPicPr>
        <p:blipFill>
          <a:blip r:embed="rId7" cstate="print"/>
          <a:stretch>
            <a:fillRect/>
          </a:stretch>
        </p:blipFill>
        <p:spPr>
          <a:xfrm>
            <a:off x="8453955" y="1857702"/>
            <a:ext cx="1431913" cy="2135665"/>
          </a:xfrm>
          <a:prstGeom prst="rect">
            <a:avLst/>
          </a:prstGeom>
        </p:spPr>
      </p:pic>
      <p:pic>
        <p:nvPicPr>
          <p:cNvPr id="24" name="Picture 23">
            <a:extLst>
              <a:ext uri="{FF2B5EF4-FFF2-40B4-BE49-F238E27FC236}">
                <a16:creationId xmlns:a16="http://schemas.microsoft.com/office/drawing/2014/main" xmlns="" id="{2F701259-9EAD-4A3F-B1A5-FD2DC80246F2}"/>
              </a:ext>
            </a:extLst>
          </p:cNvPr>
          <p:cNvPicPr>
            <a:picLocks noChangeAspect="1"/>
          </p:cNvPicPr>
          <p:nvPr/>
        </p:nvPicPr>
        <p:blipFill>
          <a:blip r:embed="rId8" cstate="print"/>
          <a:stretch>
            <a:fillRect/>
          </a:stretch>
        </p:blipFill>
        <p:spPr>
          <a:xfrm>
            <a:off x="4346407" y="1815667"/>
            <a:ext cx="1431913" cy="2135666"/>
          </a:xfrm>
          <a:prstGeom prst="rect">
            <a:avLst/>
          </a:prstGeom>
        </p:spPr>
      </p:pic>
      <p:pic>
        <p:nvPicPr>
          <p:cNvPr id="25" name="Picture 24">
            <a:extLst>
              <a:ext uri="{FF2B5EF4-FFF2-40B4-BE49-F238E27FC236}">
                <a16:creationId xmlns:a16="http://schemas.microsoft.com/office/drawing/2014/main" xmlns="" id="{87178CBE-9153-496C-B3E9-0EB1CF47E09F}"/>
              </a:ext>
            </a:extLst>
          </p:cNvPr>
          <p:cNvPicPr>
            <a:picLocks noChangeAspect="1"/>
          </p:cNvPicPr>
          <p:nvPr/>
        </p:nvPicPr>
        <p:blipFill>
          <a:blip r:embed="rId9" cstate="print"/>
          <a:stretch>
            <a:fillRect/>
          </a:stretch>
        </p:blipFill>
        <p:spPr>
          <a:xfrm>
            <a:off x="4346407" y="4282290"/>
            <a:ext cx="1431913" cy="2070112"/>
          </a:xfrm>
          <a:prstGeom prst="rect">
            <a:avLst/>
          </a:prstGeom>
        </p:spPr>
      </p:pic>
      <p:pic>
        <p:nvPicPr>
          <p:cNvPr id="26" name="Picture 25">
            <a:extLst>
              <a:ext uri="{FF2B5EF4-FFF2-40B4-BE49-F238E27FC236}">
                <a16:creationId xmlns:a16="http://schemas.microsoft.com/office/drawing/2014/main" xmlns="" id="{C5695F72-C0C7-45A6-8700-E20953E725F8}"/>
              </a:ext>
            </a:extLst>
          </p:cNvPr>
          <p:cNvPicPr>
            <a:picLocks noChangeAspect="1"/>
          </p:cNvPicPr>
          <p:nvPr/>
        </p:nvPicPr>
        <p:blipFill>
          <a:blip r:embed="rId10" cstate="print"/>
          <a:stretch>
            <a:fillRect/>
          </a:stretch>
        </p:blipFill>
        <p:spPr>
          <a:xfrm>
            <a:off x="6400181" y="4191748"/>
            <a:ext cx="1431913" cy="2160654"/>
          </a:xfrm>
          <a:prstGeom prst="rect">
            <a:avLst/>
          </a:prstGeom>
        </p:spPr>
      </p:pic>
      <p:pic>
        <p:nvPicPr>
          <p:cNvPr id="27" name="Picture 26">
            <a:extLst>
              <a:ext uri="{FF2B5EF4-FFF2-40B4-BE49-F238E27FC236}">
                <a16:creationId xmlns:a16="http://schemas.microsoft.com/office/drawing/2014/main" xmlns="" id="{84A18091-02AB-4C71-BE84-FBCAD1488A23}"/>
              </a:ext>
            </a:extLst>
          </p:cNvPr>
          <p:cNvPicPr>
            <a:picLocks noChangeAspect="1"/>
          </p:cNvPicPr>
          <p:nvPr/>
        </p:nvPicPr>
        <p:blipFill>
          <a:blip r:embed="rId11" cstate="print"/>
          <a:stretch>
            <a:fillRect/>
          </a:stretch>
        </p:blipFill>
        <p:spPr>
          <a:xfrm>
            <a:off x="8453955" y="4257204"/>
            <a:ext cx="1431913" cy="2095198"/>
          </a:xfrm>
          <a:prstGeom prst="rect">
            <a:avLst/>
          </a:prstGeom>
        </p:spPr>
      </p:pic>
      <p:sp>
        <p:nvSpPr>
          <p:cNvPr id="28" name="TextBox 27">
            <a:extLst>
              <a:ext uri="{FF2B5EF4-FFF2-40B4-BE49-F238E27FC236}">
                <a16:creationId xmlns:a16="http://schemas.microsoft.com/office/drawing/2014/main" xmlns="" id="{BD64BBF0-53FE-4635-934E-5E9414D1B3B4}"/>
              </a:ext>
            </a:extLst>
          </p:cNvPr>
          <p:cNvSpPr txBox="1"/>
          <p:nvPr/>
        </p:nvSpPr>
        <p:spPr>
          <a:xfrm>
            <a:off x="4231744" y="790081"/>
            <a:ext cx="9103185" cy="769441"/>
          </a:xfrm>
          <a:prstGeom prst="rect">
            <a:avLst/>
          </a:prstGeom>
          <a:noFill/>
        </p:spPr>
        <p:txBody>
          <a:bodyPr wrap="square" rtlCol="0">
            <a:spAutoFit/>
          </a:bodyPr>
          <a:lstStyle/>
          <a:p>
            <a:r>
              <a:rPr lang="en-US" sz="4400" dirty="0">
                <a:latin typeface="+mj-lt"/>
              </a:rPr>
              <a:t>A few trans-tibial residuum types</a:t>
            </a:r>
            <a:endParaRPr lang="en-ZA" sz="4400" dirty="0">
              <a:latin typeface="+mj-lt"/>
            </a:endParaRPr>
          </a:p>
        </p:txBody>
      </p:sp>
      <p:sp>
        <p:nvSpPr>
          <p:cNvPr id="29" name="TextBox 28">
            <a:extLst>
              <a:ext uri="{FF2B5EF4-FFF2-40B4-BE49-F238E27FC236}">
                <a16:creationId xmlns:a16="http://schemas.microsoft.com/office/drawing/2014/main" xmlns="" id="{F64BE229-872D-4EBB-B14C-846F2573E13C}"/>
              </a:ext>
            </a:extLst>
          </p:cNvPr>
          <p:cNvSpPr txBox="1"/>
          <p:nvPr/>
        </p:nvSpPr>
        <p:spPr>
          <a:xfrm>
            <a:off x="335692" y="2125315"/>
            <a:ext cx="3702134" cy="1600438"/>
          </a:xfrm>
          <a:prstGeom prst="rect">
            <a:avLst/>
          </a:prstGeom>
          <a:noFill/>
        </p:spPr>
        <p:txBody>
          <a:bodyPr wrap="square" rtlCol="0">
            <a:spAutoFit/>
          </a:bodyPr>
          <a:lstStyle/>
          <a:p>
            <a:pPr algn="ct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ZA" sz="4000" dirty="0">
                <a:solidFill>
                  <a:schemeClr val="bg1"/>
                </a:solidFill>
                <a:latin typeface="+mj-lt"/>
              </a:rPr>
              <a:t>Every patient is unique</a:t>
            </a:r>
          </a:p>
        </p:txBody>
      </p:sp>
    </p:spTree>
    <p:extLst>
      <p:ext uri="{BB962C8B-B14F-4D97-AF65-F5344CB8AC3E}">
        <p14:creationId xmlns:p14="http://schemas.microsoft.com/office/powerpoint/2010/main" xmlns="" val="645612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692EDB4C-3F6C-40E2-8C6D-F6575059F9DA}"/>
              </a:ext>
            </a:extLst>
          </p:cNvPr>
          <p:cNvSpPr>
            <a:spLocks noGrp="1"/>
          </p:cNvSpPr>
          <p:nvPr>
            <p:ph idx="1"/>
          </p:nvPr>
        </p:nvSpPr>
        <p:spPr>
          <a:xfrm>
            <a:off x="4634799" y="1617533"/>
            <a:ext cx="7355282" cy="2324606"/>
          </a:xfrm>
        </p:spPr>
        <p:txBody>
          <a:bodyPr>
            <a:noAutofit/>
          </a:bodyPr>
          <a:lstStyle/>
          <a:p>
            <a:r>
              <a:rPr lang="en-US" sz="4000" dirty="0">
                <a:latin typeface="+mj-lt"/>
              </a:rPr>
              <a:t>Non accredited Healthcare Service Provider</a:t>
            </a:r>
          </a:p>
          <a:p>
            <a:r>
              <a:rPr lang="en-US" sz="4000" dirty="0">
                <a:latin typeface="+mj-lt"/>
              </a:rPr>
              <a:t>Referral not followed</a:t>
            </a:r>
          </a:p>
          <a:p>
            <a:r>
              <a:rPr lang="en-US" sz="4000" dirty="0">
                <a:latin typeface="+mj-lt"/>
              </a:rPr>
              <a:t>Treatment not necessary </a:t>
            </a:r>
          </a:p>
          <a:p>
            <a:r>
              <a:rPr lang="en-US" sz="4000" dirty="0">
                <a:latin typeface="+mj-lt"/>
              </a:rPr>
              <a:t>Criteria for accreditation process</a:t>
            </a:r>
            <a:endParaRPr lang="en-ZA" sz="4000" dirty="0">
              <a:latin typeface="+mj-lt"/>
            </a:endParaRPr>
          </a:p>
        </p:txBody>
      </p:sp>
      <p:sp>
        <p:nvSpPr>
          <p:cNvPr id="11" name="TextBox 10">
            <a:extLst>
              <a:ext uri="{FF2B5EF4-FFF2-40B4-BE49-F238E27FC236}">
                <a16:creationId xmlns:a16="http://schemas.microsoft.com/office/drawing/2014/main" xmlns="" id="{3D2E9640-8BBF-4B53-8A06-B66D4C784372}"/>
              </a:ext>
            </a:extLst>
          </p:cNvPr>
          <p:cNvSpPr txBox="1"/>
          <p:nvPr/>
        </p:nvSpPr>
        <p:spPr>
          <a:xfrm>
            <a:off x="22412" y="1697491"/>
            <a:ext cx="3702134" cy="1631216"/>
          </a:xfrm>
          <a:prstGeom prst="rect">
            <a:avLst/>
          </a:prstGeom>
          <a:noFill/>
        </p:spPr>
        <p:txBody>
          <a:bodyPr wrap="square" rtlCol="0">
            <a:spAutoFit/>
          </a:bodyPr>
          <a:lstStyle/>
          <a:p>
            <a:pPr algn="ctr"/>
            <a:endParaRPr lang="en-ZA" sz="5000" dirty="0">
              <a:solidFill>
                <a:schemeClr val="bg1"/>
              </a:solidFill>
            </a:endParaRPr>
          </a:p>
          <a:p>
            <a:pPr algn="ctr"/>
            <a:endParaRPr lang="en-ZA" sz="5000" dirty="0">
              <a:solidFill>
                <a:schemeClr val="bg1"/>
              </a:solidFill>
            </a:endParaRPr>
          </a:p>
        </p:txBody>
      </p:sp>
      <p:sp>
        <p:nvSpPr>
          <p:cNvPr id="13" name="TextBox 12">
            <a:extLst>
              <a:ext uri="{FF2B5EF4-FFF2-40B4-BE49-F238E27FC236}">
                <a16:creationId xmlns:a16="http://schemas.microsoft.com/office/drawing/2014/main" xmlns="" id="{8E215A95-CA74-4812-9107-EF26076FA604}"/>
              </a:ext>
            </a:extLst>
          </p:cNvPr>
          <p:cNvSpPr txBox="1"/>
          <p:nvPr/>
        </p:nvSpPr>
        <p:spPr>
          <a:xfrm>
            <a:off x="246747" y="2433164"/>
            <a:ext cx="3702134" cy="1323439"/>
          </a:xfrm>
          <a:prstGeom prst="rect">
            <a:avLst/>
          </a:prstGeom>
          <a:noFill/>
        </p:spPr>
        <p:txBody>
          <a:bodyPr wrap="square" rtlCol="0">
            <a:spAutoFit/>
          </a:bodyPr>
          <a:lstStyle/>
          <a:p>
            <a:pPr algn="ctr"/>
            <a:r>
              <a:rPr lang="en-ZA" sz="4000" dirty="0">
                <a:solidFill>
                  <a:schemeClr val="bg1"/>
                </a:solidFill>
                <a:latin typeface="+mj-lt"/>
              </a:rPr>
              <a:t>Funders impact on Private Sector</a:t>
            </a:r>
          </a:p>
        </p:txBody>
      </p:sp>
      <p:pic>
        <p:nvPicPr>
          <p:cNvPr id="15" name="Picture 14" descr="Graphical user interface, text, application&#10;&#10;Description automatically generated">
            <a:extLst>
              <a:ext uri="{FF2B5EF4-FFF2-40B4-BE49-F238E27FC236}">
                <a16:creationId xmlns:a16="http://schemas.microsoft.com/office/drawing/2014/main" xmlns="" id="{8321801A-5BA7-4AED-8019-CF9261AC44AA}"/>
              </a:ext>
            </a:extLst>
          </p:cNvPr>
          <p:cNvPicPr>
            <a:picLocks noChangeAspect="1"/>
          </p:cNvPicPr>
          <p:nvPr/>
        </p:nvPicPr>
        <p:blipFill>
          <a:blip r:embed="rId3" cstate="print"/>
          <a:stretch>
            <a:fillRect/>
          </a:stretch>
        </p:blipFill>
        <p:spPr>
          <a:xfrm>
            <a:off x="9115424" y="78116"/>
            <a:ext cx="2851615" cy="948162"/>
          </a:xfrm>
          <a:prstGeom prst="rect">
            <a:avLst/>
          </a:prstGeom>
        </p:spPr>
      </p:pic>
    </p:spTree>
    <p:extLst>
      <p:ext uri="{BB962C8B-B14F-4D97-AF65-F5344CB8AC3E}">
        <p14:creationId xmlns:p14="http://schemas.microsoft.com/office/powerpoint/2010/main" xmlns="" val="1199737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692EDB4C-3F6C-40E2-8C6D-F6575059F9DA}"/>
              </a:ext>
            </a:extLst>
          </p:cNvPr>
          <p:cNvSpPr>
            <a:spLocks noGrp="1"/>
          </p:cNvSpPr>
          <p:nvPr>
            <p:ph idx="1"/>
          </p:nvPr>
        </p:nvSpPr>
        <p:spPr>
          <a:xfrm>
            <a:off x="4774384" y="1519368"/>
            <a:ext cx="6821822" cy="4351338"/>
          </a:xfrm>
        </p:spPr>
        <p:txBody>
          <a:bodyPr/>
          <a:lstStyle/>
          <a:p>
            <a:r>
              <a:rPr lang="en-US" dirty="0">
                <a:latin typeface="+mj-lt"/>
              </a:rPr>
              <a:t>Road Accident Fund (RAF)</a:t>
            </a:r>
          </a:p>
          <a:p>
            <a:r>
              <a:rPr lang="en-US" dirty="0">
                <a:latin typeface="+mj-lt"/>
              </a:rPr>
              <a:t>Workman’s Compensation Fund (COIDA)</a:t>
            </a:r>
            <a:endParaRPr lang="en-ZA" dirty="0">
              <a:latin typeface="+mj-lt"/>
            </a:endParaRPr>
          </a:p>
        </p:txBody>
      </p:sp>
      <p:pic>
        <p:nvPicPr>
          <p:cNvPr id="11" name="Picture 10" descr="Graphical user interface, text, application&#10;&#10;Description automatically generated">
            <a:extLst>
              <a:ext uri="{FF2B5EF4-FFF2-40B4-BE49-F238E27FC236}">
                <a16:creationId xmlns:a16="http://schemas.microsoft.com/office/drawing/2014/main" xmlns="" id="{8A491B9F-351E-41E4-9932-5C1119F2D1CD}"/>
              </a:ext>
            </a:extLst>
          </p:cNvPr>
          <p:cNvPicPr>
            <a:picLocks noChangeAspect="1"/>
          </p:cNvPicPr>
          <p:nvPr/>
        </p:nvPicPr>
        <p:blipFill>
          <a:blip r:embed="rId3" cstate="print"/>
          <a:stretch>
            <a:fillRect/>
          </a:stretch>
        </p:blipFill>
        <p:spPr>
          <a:xfrm>
            <a:off x="9115424" y="78116"/>
            <a:ext cx="2851615" cy="948162"/>
          </a:xfrm>
          <a:prstGeom prst="rect">
            <a:avLst/>
          </a:prstGeom>
        </p:spPr>
      </p:pic>
      <p:sp>
        <p:nvSpPr>
          <p:cNvPr id="13" name="TextBox 12">
            <a:extLst>
              <a:ext uri="{FF2B5EF4-FFF2-40B4-BE49-F238E27FC236}">
                <a16:creationId xmlns:a16="http://schemas.microsoft.com/office/drawing/2014/main" xmlns="" id="{B7323284-E5B4-4519-ADE9-A418B95C0D4F}"/>
              </a:ext>
            </a:extLst>
          </p:cNvPr>
          <p:cNvSpPr txBox="1"/>
          <p:nvPr/>
        </p:nvSpPr>
        <p:spPr>
          <a:xfrm>
            <a:off x="246747" y="2433164"/>
            <a:ext cx="3702134" cy="1323439"/>
          </a:xfrm>
          <a:prstGeom prst="rect">
            <a:avLst/>
          </a:prstGeom>
          <a:noFill/>
        </p:spPr>
        <p:txBody>
          <a:bodyPr wrap="square" rtlCol="0">
            <a:spAutoFit/>
          </a:bodyPr>
          <a:lstStyle/>
          <a:p>
            <a:pPr algn="ctr"/>
            <a:r>
              <a:rPr lang="en-ZA" sz="4000" dirty="0">
                <a:solidFill>
                  <a:schemeClr val="bg1"/>
                </a:solidFill>
                <a:latin typeface="+mj-lt"/>
              </a:rPr>
              <a:t>RAF</a:t>
            </a:r>
          </a:p>
          <a:p>
            <a:pPr algn="ctr"/>
            <a:r>
              <a:rPr lang="en-ZA" sz="4000" dirty="0">
                <a:solidFill>
                  <a:schemeClr val="bg1"/>
                </a:solidFill>
                <a:latin typeface="+mj-lt"/>
              </a:rPr>
              <a:t>COIDA</a:t>
            </a:r>
          </a:p>
        </p:txBody>
      </p:sp>
      <p:pic>
        <p:nvPicPr>
          <p:cNvPr id="15" name="Picture 14" descr="Icon&#10;&#10;Description automatically generated">
            <a:extLst>
              <a:ext uri="{FF2B5EF4-FFF2-40B4-BE49-F238E27FC236}">
                <a16:creationId xmlns:a16="http://schemas.microsoft.com/office/drawing/2014/main" xmlns="" id="{C82EF34B-A39D-40B2-B3E7-BD685A4C73B8}"/>
              </a:ext>
            </a:extLst>
          </p:cNvPr>
          <p:cNvPicPr>
            <a:picLocks noChangeAspect="1"/>
          </p:cNvPicPr>
          <p:nvPr/>
        </p:nvPicPr>
        <p:blipFill>
          <a:blip r:embed="rId4" cstate="print"/>
          <a:stretch>
            <a:fillRect/>
          </a:stretch>
        </p:blipFill>
        <p:spPr>
          <a:xfrm>
            <a:off x="4112468" y="3619225"/>
            <a:ext cx="2744571" cy="2744571"/>
          </a:xfrm>
          <a:prstGeom prst="rect">
            <a:avLst/>
          </a:prstGeom>
        </p:spPr>
      </p:pic>
      <p:pic>
        <p:nvPicPr>
          <p:cNvPr id="17" name="Picture 2">
            <a:extLst>
              <a:ext uri="{FF2B5EF4-FFF2-40B4-BE49-F238E27FC236}">
                <a16:creationId xmlns:a16="http://schemas.microsoft.com/office/drawing/2014/main" xmlns="" id="{2DAC3155-4D20-43C0-9CD2-C41114569ED0}"/>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328614" y="4290882"/>
            <a:ext cx="2638425" cy="104775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a:extLst>
              <a:ext uri="{FF2B5EF4-FFF2-40B4-BE49-F238E27FC236}">
                <a16:creationId xmlns:a16="http://schemas.microsoft.com/office/drawing/2014/main" xmlns="" id="{DA4DCE27-83DD-45D4-8959-C757706D77A2}"/>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64426" y="4290882"/>
            <a:ext cx="2042160" cy="1276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6473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692EDB4C-3F6C-40E2-8C6D-F6575059F9DA}"/>
              </a:ext>
            </a:extLst>
          </p:cNvPr>
          <p:cNvSpPr>
            <a:spLocks noGrp="1"/>
          </p:cNvSpPr>
          <p:nvPr>
            <p:ph idx="1"/>
          </p:nvPr>
        </p:nvSpPr>
        <p:spPr>
          <a:xfrm>
            <a:off x="4284573" y="1580934"/>
            <a:ext cx="7878210" cy="4351338"/>
          </a:xfrm>
        </p:spPr>
        <p:txBody>
          <a:bodyPr>
            <a:normAutofit/>
          </a:bodyPr>
          <a:lstStyle/>
          <a:p>
            <a:r>
              <a:rPr lang="en-ZA" sz="3000" b="1" dirty="0">
                <a:latin typeface="+mj-lt"/>
              </a:rPr>
              <a:t>Orthotist Prosthetist are 1</a:t>
            </a:r>
            <a:r>
              <a:rPr lang="en-ZA" sz="3000" b="1" baseline="30000" dirty="0">
                <a:latin typeface="+mj-lt"/>
              </a:rPr>
              <a:t>st</a:t>
            </a:r>
            <a:r>
              <a:rPr lang="en-ZA" sz="3000" b="1" dirty="0">
                <a:latin typeface="+mj-lt"/>
              </a:rPr>
              <a:t> line Practitioners</a:t>
            </a:r>
          </a:p>
          <a:p>
            <a:r>
              <a:rPr lang="en-ZA" sz="3000" dirty="0">
                <a:latin typeface="+mj-lt"/>
              </a:rPr>
              <a:t>Referring practitioner details</a:t>
            </a:r>
          </a:p>
          <a:p>
            <a:r>
              <a:rPr lang="en-ZA" sz="3000" dirty="0">
                <a:latin typeface="+mj-lt"/>
              </a:rPr>
              <a:t>Delays &amp; additional costs</a:t>
            </a:r>
          </a:p>
          <a:p>
            <a:r>
              <a:rPr lang="en-ZA" sz="3000" dirty="0">
                <a:latin typeface="+mj-lt"/>
              </a:rPr>
              <a:t>Vulnerable population</a:t>
            </a:r>
          </a:p>
          <a:p>
            <a:r>
              <a:rPr lang="en-ZA" sz="3000" dirty="0">
                <a:latin typeface="+mj-lt"/>
              </a:rPr>
              <a:t>Limitations</a:t>
            </a:r>
          </a:p>
          <a:p>
            <a:r>
              <a:rPr lang="en-ZA" sz="2800" dirty="0">
                <a:latin typeface="+mj-lt"/>
              </a:rPr>
              <a:t>Pathways: GPs, Specialists, Physiotherapists, Occupational Therapists &amp; Other Allied Healthcare Providers</a:t>
            </a:r>
          </a:p>
          <a:p>
            <a:pPr marL="0" indent="0">
              <a:buNone/>
            </a:pPr>
            <a:endParaRPr lang="en-ZA" dirty="0"/>
          </a:p>
        </p:txBody>
      </p:sp>
      <p:pic>
        <p:nvPicPr>
          <p:cNvPr id="11" name="Picture 10" descr="Graphical user interface, text, application&#10;&#10;Description automatically generated">
            <a:extLst>
              <a:ext uri="{FF2B5EF4-FFF2-40B4-BE49-F238E27FC236}">
                <a16:creationId xmlns:a16="http://schemas.microsoft.com/office/drawing/2014/main" xmlns="" id="{8A491B9F-351E-41E4-9932-5C1119F2D1CD}"/>
              </a:ext>
            </a:extLst>
          </p:cNvPr>
          <p:cNvPicPr>
            <a:picLocks noChangeAspect="1"/>
          </p:cNvPicPr>
          <p:nvPr/>
        </p:nvPicPr>
        <p:blipFill>
          <a:blip r:embed="rId3" cstate="print"/>
          <a:stretch>
            <a:fillRect/>
          </a:stretch>
        </p:blipFill>
        <p:spPr>
          <a:xfrm>
            <a:off x="9115424" y="78116"/>
            <a:ext cx="2851615" cy="948162"/>
          </a:xfrm>
          <a:prstGeom prst="rect">
            <a:avLst/>
          </a:prstGeom>
        </p:spPr>
      </p:pic>
      <p:sp>
        <p:nvSpPr>
          <p:cNvPr id="13" name="TextBox 12">
            <a:extLst>
              <a:ext uri="{FF2B5EF4-FFF2-40B4-BE49-F238E27FC236}">
                <a16:creationId xmlns:a16="http://schemas.microsoft.com/office/drawing/2014/main" xmlns="" id="{B7323284-E5B4-4519-ADE9-A418B95C0D4F}"/>
              </a:ext>
            </a:extLst>
          </p:cNvPr>
          <p:cNvSpPr txBox="1"/>
          <p:nvPr/>
        </p:nvSpPr>
        <p:spPr>
          <a:xfrm>
            <a:off x="246747" y="2433164"/>
            <a:ext cx="3702134" cy="1323439"/>
          </a:xfrm>
          <a:prstGeom prst="rect">
            <a:avLst/>
          </a:prstGeom>
          <a:noFill/>
        </p:spPr>
        <p:txBody>
          <a:bodyPr wrap="square" rtlCol="0">
            <a:spAutoFit/>
          </a:bodyPr>
          <a:lstStyle/>
          <a:p>
            <a:pPr algn="ctr"/>
            <a:r>
              <a:rPr lang="en-ZA" sz="4000" dirty="0">
                <a:solidFill>
                  <a:schemeClr val="bg1"/>
                </a:solidFill>
                <a:latin typeface="+mj-lt"/>
              </a:rPr>
              <a:t>Referral </a:t>
            </a:r>
          </a:p>
          <a:p>
            <a:pPr algn="ctr"/>
            <a:r>
              <a:rPr lang="en-ZA" sz="4000" dirty="0">
                <a:solidFill>
                  <a:schemeClr val="bg1"/>
                </a:solidFill>
                <a:latin typeface="+mj-lt"/>
              </a:rPr>
              <a:t>Pathways</a:t>
            </a:r>
          </a:p>
        </p:txBody>
      </p:sp>
    </p:spTree>
    <p:extLst>
      <p:ext uri="{BB962C8B-B14F-4D97-AF65-F5344CB8AC3E}">
        <p14:creationId xmlns:p14="http://schemas.microsoft.com/office/powerpoint/2010/main" xmlns="" val="747000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CA72BB-FCC6-436E-BC8F-05F96AD8E1C5}"/>
              </a:ext>
            </a:extLst>
          </p:cNvPr>
          <p:cNvPicPr>
            <a:picLocks noChangeAspect="1"/>
          </p:cNvPicPr>
          <p:nvPr/>
        </p:nvPicPr>
        <p:blipFill>
          <a:blip r:embed="rId3" cstate="print"/>
          <a:stretch>
            <a:fillRect/>
          </a:stretch>
        </p:blipFill>
        <p:spPr>
          <a:xfrm>
            <a:off x="651740" y="1680355"/>
            <a:ext cx="3351163" cy="3816603"/>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xmlns="" id="{2E6032B0-A9C4-42A1-9FD9-AA39B3B9A42B}"/>
              </a:ext>
            </a:extLst>
          </p:cNvPr>
          <p:cNvPicPr>
            <a:picLocks noChangeAspect="1"/>
          </p:cNvPicPr>
          <p:nvPr/>
        </p:nvPicPr>
        <p:blipFill>
          <a:blip r:embed="rId4" cstate="print"/>
          <a:stretch>
            <a:fillRect/>
          </a:stretch>
        </p:blipFill>
        <p:spPr>
          <a:xfrm>
            <a:off x="5288919" y="1124857"/>
            <a:ext cx="6482166" cy="2155320"/>
          </a:xfrm>
          <a:prstGeom prst="rect">
            <a:avLst/>
          </a:prstGeom>
        </p:spPr>
      </p:pic>
      <p:sp>
        <p:nvSpPr>
          <p:cNvPr id="9" name="TextBox 8">
            <a:extLst>
              <a:ext uri="{FF2B5EF4-FFF2-40B4-BE49-F238E27FC236}">
                <a16:creationId xmlns:a16="http://schemas.microsoft.com/office/drawing/2014/main" xmlns="" id="{6F5033FF-DCB6-4735-B515-9699B4BFD638}"/>
              </a:ext>
            </a:extLst>
          </p:cNvPr>
          <p:cNvSpPr txBox="1"/>
          <p:nvPr/>
        </p:nvSpPr>
        <p:spPr>
          <a:xfrm>
            <a:off x="5080000" y="3280177"/>
            <a:ext cx="6691085" cy="2452966"/>
          </a:xfrm>
          <a:prstGeom prst="rect">
            <a:avLst/>
          </a:prstGeom>
        </p:spPr>
        <p:txBody>
          <a:bodyPr vert="horz" lIns="91440" tIns="45720" rIns="91440" bIns="45720" rtlCol="0" anchor="ctr">
            <a:normAutofit fontScale="92500" lnSpcReduction="20000"/>
          </a:bodyPr>
          <a:lstStyle/>
          <a:p>
            <a:pPr defTabSz="457200">
              <a:spcBef>
                <a:spcPct val="0"/>
              </a:spcBef>
              <a:spcAft>
                <a:spcPts val="600"/>
              </a:spcAft>
            </a:pPr>
            <a:endParaRPr lang="en-US" sz="2800" b="0" kern="1200" cap="all" dirty="0">
              <a:solidFill>
                <a:schemeClr val="accent1">
                  <a:lumMod val="50000"/>
                </a:schemeClr>
              </a:solidFill>
              <a:effectLst/>
              <a:latin typeface="+mj-lt"/>
              <a:ea typeface="+mj-ea"/>
              <a:cs typeface="+mj-cs"/>
            </a:endParaRPr>
          </a:p>
          <a:p>
            <a:pPr defTabSz="457200">
              <a:spcBef>
                <a:spcPct val="0"/>
              </a:spcBef>
              <a:spcAft>
                <a:spcPts val="600"/>
              </a:spcAft>
            </a:pPr>
            <a:r>
              <a:rPr lang="en-US" sz="4300" b="1" kern="1200" cap="all" dirty="0">
                <a:latin typeface="+mj-lt"/>
                <a:ea typeface="+mj-ea"/>
                <a:cs typeface="+mj-cs"/>
              </a:rPr>
              <a:t>CONCLUSION</a:t>
            </a:r>
          </a:p>
          <a:p>
            <a:pPr defTabSz="457200">
              <a:spcBef>
                <a:spcPct val="0"/>
              </a:spcBef>
              <a:spcAft>
                <a:spcPts val="600"/>
              </a:spcAft>
            </a:pPr>
            <a:r>
              <a:rPr lang="en-US" sz="3200" dirty="0">
                <a:latin typeface="+mj-lt"/>
              </a:rPr>
              <a:t>South African Orthotic &amp; Prosthetic Industry Support the Concept of National Health Insurance</a:t>
            </a:r>
          </a:p>
          <a:p>
            <a:pPr defTabSz="457200">
              <a:spcBef>
                <a:spcPct val="0"/>
              </a:spcBef>
              <a:spcAft>
                <a:spcPts val="600"/>
              </a:spcAft>
            </a:pPr>
            <a:endParaRPr lang="en-US" sz="3200" b="0" kern="1200" cap="all" dirty="0">
              <a:solidFill>
                <a:schemeClr val="accent1">
                  <a:lumMod val="50000"/>
                </a:schemeClr>
              </a:solidFill>
              <a:latin typeface="+mj-lt"/>
              <a:ea typeface="+mj-ea"/>
              <a:cs typeface="+mj-cs"/>
            </a:endParaRPr>
          </a:p>
          <a:p>
            <a:pPr defTabSz="457200">
              <a:spcBef>
                <a:spcPct val="0"/>
              </a:spcBef>
              <a:spcAft>
                <a:spcPts val="600"/>
              </a:spcAft>
            </a:pPr>
            <a:endParaRPr lang="en-US" sz="2800" b="0" kern="1200" cap="all" dirty="0">
              <a:solidFill>
                <a:srgbClr val="FFFFFF"/>
              </a:solidFill>
              <a:latin typeface="+mj-lt"/>
              <a:ea typeface="+mj-ea"/>
              <a:cs typeface="+mj-cs"/>
            </a:endParaRPr>
          </a:p>
        </p:txBody>
      </p:sp>
      <p:sp>
        <p:nvSpPr>
          <p:cNvPr id="11" name="TextBox 10">
            <a:extLst>
              <a:ext uri="{FF2B5EF4-FFF2-40B4-BE49-F238E27FC236}">
                <a16:creationId xmlns:a16="http://schemas.microsoft.com/office/drawing/2014/main" xmlns="" id="{EB1AAF61-E463-425E-B89D-1F228DB6BA9F}"/>
              </a:ext>
            </a:extLst>
          </p:cNvPr>
          <p:cNvSpPr txBox="1"/>
          <p:nvPr/>
        </p:nvSpPr>
        <p:spPr>
          <a:xfrm>
            <a:off x="5080000" y="5733143"/>
            <a:ext cx="6691085" cy="845887"/>
          </a:xfrm>
          <a:prstGeom prst="rect">
            <a:avLst/>
          </a:prstGeom>
        </p:spPr>
        <p:txBody>
          <a:bodyPr vert="horz" lIns="91440" tIns="45720" rIns="91440" bIns="45720" rtlCol="0" anchor="ctr">
            <a:normAutofit fontScale="55000" lnSpcReduction="20000"/>
          </a:bodyPr>
          <a:lstStyle/>
          <a:p>
            <a:pPr defTabSz="457200">
              <a:spcBef>
                <a:spcPct val="0"/>
              </a:spcBef>
              <a:spcAft>
                <a:spcPts val="600"/>
              </a:spcAft>
            </a:pPr>
            <a:endParaRPr lang="en-US" sz="2800" b="0" kern="1200" cap="all" dirty="0">
              <a:solidFill>
                <a:schemeClr val="accent1">
                  <a:lumMod val="50000"/>
                </a:schemeClr>
              </a:solidFill>
              <a:effectLst/>
              <a:latin typeface="+mj-lt"/>
              <a:ea typeface="+mj-ea"/>
              <a:cs typeface="+mj-cs"/>
            </a:endParaRPr>
          </a:p>
          <a:p>
            <a:pPr defTabSz="457200">
              <a:spcBef>
                <a:spcPct val="0"/>
              </a:spcBef>
              <a:spcAft>
                <a:spcPts val="600"/>
              </a:spcAft>
            </a:pPr>
            <a:r>
              <a:rPr lang="en-US" sz="5200" b="1" kern="1200" cap="all" dirty="0">
                <a:latin typeface="+mj-lt"/>
                <a:ea typeface="+mj-ea"/>
                <a:cs typeface="+mj-cs"/>
              </a:rPr>
              <a:t>THANK YOU – Questions &amp; Answers</a:t>
            </a:r>
          </a:p>
          <a:p>
            <a:pPr defTabSz="457200">
              <a:spcBef>
                <a:spcPct val="0"/>
              </a:spcBef>
              <a:spcAft>
                <a:spcPts val="600"/>
              </a:spcAft>
            </a:pPr>
            <a:endParaRPr lang="en-US" sz="3200" b="0" kern="1200" cap="all" dirty="0">
              <a:solidFill>
                <a:schemeClr val="accent1">
                  <a:lumMod val="50000"/>
                </a:schemeClr>
              </a:solidFill>
              <a:latin typeface="+mj-lt"/>
              <a:ea typeface="+mj-ea"/>
              <a:cs typeface="+mj-cs"/>
            </a:endParaRPr>
          </a:p>
          <a:p>
            <a:pPr defTabSz="457200">
              <a:spcBef>
                <a:spcPct val="0"/>
              </a:spcBef>
              <a:spcAft>
                <a:spcPts val="600"/>
              </a:spcAft>
            </a:pPr>
            <a:endParaRPr lang="en-US" sz="2800" b="0" kern="1200" cap="all" dirty="0">
              <a:solidFill>
                <a:srgbClr val="FFFFFF"/>
              </a:solidFill>
              <a:latin typeface="+mj-lt"/>
              <a:ea typeface="+mj-ea"/>
              <a:cs typeface="+mj-cs"/>
            </a:endParaRPr>
          </a:p>
        </p:txBody>
      </p:sp>
    </p:spTree>
    <p:extLst>
      <p:ext uri="{BB962C8B-B14F-4D97-AF65-F5344CB8AC3E}">
        <p14:creationId xmlns:p14="http://schemas.microsoft.com/office/powerpoint/2010/main" xmlns="" val="1965489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E2D9747-82BE-40DF-B01C-1C7B50B0A447}"/>
              </a:ext>
            </a:extLst>
          </p:cNvPr>
          <p:cNvSpPr>
            <a:spLocks noGrp="1"/>
          </p:cNvSpPr>
          <p:nvPr>
            <p:ph type="title"/>
          </p:nvPr>
        </p:nvSpPr>
        <p:spPr>
          <a:xfrm>
            <a:off x="699607" y="2501984"/>
            <a:ext cx="3201366" cy="1828562"/>
          </a:xfrm>
        </p:spPr>
        <p:txBody>
          <a:bodyPr anchor="b">
            <a:normAutofit fontScale="90000"/>
          </a:bodyPr>
          <a:lstStyle/>
          <a:p>
            <a:pPr algn="r"/>
            <a:r>
              <a:rPr lang="en-US" sz="4000" dirty="0">
                <a:solidFill>
                  <a:srgbClr val="FFFFFF"/>
                </a:solidFill>
              </a:rPr>
              <a:t>Presentation </a:t>
            </a:r>
            <a:br>
              <a:rPr lang="en-US" sz="4000" dirty="0">
                <a:solidFill>
                  <a:srgbClr val="FFFFFF"/>
                </a:solidFill>
              </a:rPr>
            </a:br>
            <a:r>
              <a:rPr lang="en-US" sz="4000" dirty="0">
                <a:solidFill>
                  <a:srgbClr val="FFFFFF"/>
                </a:solidFill>
              </a:rPr>
              <a:t>Overview of Orthotics &amp; Prosthetics </a:t>
            </a:r>
          </a:p>
        </p:txBody>
      </p:sp>
      <p:sp>
        <p:nvSpPr>
          <p:cNvPr id="3" name="Content Placeholder 2">
            <a:extLst>
              <a:ext uri="{FF2B5EF4-FFF2-40B4-BE49-F238E27FC236}">
                <a16:creationId xmlns:a16="http://schemas.microsoft.com/office/drawing/2014/main" xmlns="" id="{26C9F2C7-3DF6-4034-9AAA-61394C22F572}"/>
              </a:ext>
            </a:extLst>
          </p:cNvPr>
          <p:cNvSpPr>
            <a:spLocks noGrp="1"/>
          </p:cNvSpPr>
          <p:nvPr>
            <p:ph idx="1"/>
          </p:nvPr>
        </p:nvSpPr>
        <p:spPr>
          <a:xfrm>
            <a:off x="4810539" y="649480"/>
            <a:ext cx="7378414" cy="5546047"/>
          </a:xfrm>
        </p:spPr>
        <p:txBody>
          <a:bodyPr anchor="ctr">
            <a:normAutofit/>
          </a:bodyPr>
          <a:lstStyle/>
          <a:p>
            <a:pPr marL="0" indent="0">
              <a:buNone/>
            </a:pPr>
            <a:r>
              <a:rPr lang="en-US" sz="5400" b="1" dirty="0"/>
              <a:t>Orthotics &amp; Prosthetics</a:t>
            </a:r>
          </a:p>
          <a:p>
            <a:pPr marL="0" indent="0">
              <a:buNone/>
            </a:pPr>
            <a:r>
              <a:rPr lang="en-US" sz="4000" b="1" dirty="0"/>
              <a:t>SAOPA Chief Operating Officer</a:t>
            </a:r>
          </a:p>
          <a:p>
            <a:pPr marL="0" indent="0">
              <a:buNone/>
            </a:pPr>
            <a:r>
              <a:rPr lang="en-US" sz="4000" b="1" dirty="0"/>
              <a:t>Heather Mc Crae</a:t>
            </a:r>
          </a:p>
        </p:txBody>
      </p:sp>
      <p:pic>
        <p:nvPicPr>
          <p:cNvPr id="11" name="Picture 10" descr="Graphical user interface, text, application&#10;&#10;Description automatically generated">
            <a:extLst>
              <a:ext uri="{FF2B5EF4-FFF2-40B4-BE49-F238E27FC236}">
                <a16:creationId xmlns:a16="http://schemas.microsoft.com/office/drawing/2014/main" xmlns="" id="{3A5F204C-95EB-4F1C-800B-DCF58A645855}"/>
              </a:ext>
            </a:extLst>
          </p:cNvPr>
          <p:cNvPicPr>
            <a:picLocks noChangeAspect="1"/>
          </p:cNvPicPr>
          <p:nvPr/>
        </p:nvPicPr>
        <p:blipFill>
          <a:blip r:embed="rId2" cstate="print"/>
          <a:stretch>
            <a:fillRect/>
          </a:stretch>
        </p:blipFill>
        <p:spPr>
          <a:xfrm>
            <a:off x="9115424" y="78116"/>
            <a:ext cx="2851615" cy="948162"/>
          </a:xfrm>
          <a:prstGeom prst="rect">
            <a:avLst/>
          </a:prstGeom>
        </p:spPr>
      </p:pic>
    </p:spTree>
    <p:extLst>
      <p:ext uri="{BB962C8B-B14F-4D97-AF65-F5344CB8AC3E}">
        <p14:creationId xmlns:p14="http://schemas.microsoft.com/office/powerpoint/2010/main" xmlns="" val="2337405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D:\SVN\saopa\trunk\psd\SAOPA CI\SAOPA_Letterhead.png"/>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9081421" y="70434"/>
            <a:ext cx="2676111" cy="81621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6">
            <a:extLst>
              <a:ext uri="{FF2B5EF4-FFF2-40B4-BE49-F238E27FC236}">
                <a16:creationId xmlns:a16="http://schemas.microsoft.com/office/drawing/2014/main" xmlns="" id="{611338C6-3032-4112-A1EF-F7226A43C4D3}"/>
              </a:ext>
            </a:extLst>
          </p:cNvPr>
          <p:cNvSpPr txBox="1">
            <a:spLocks/>
          </p:cNvSpPr>
          <p:nvPr/>
        </p:nvSpPr>
        <p:spPr>
          <a:xfrm>
            <a:off x="434468" y="70434"/>
            <a:ext cx="8538082" cy="8162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Resources</a:t>
            </a:r>
            <a:endParaRPr lang="en-ZA" sz="4000" dirty="0"/>
          </a:p>
        </p:txBody>
      </p:sp>
      <p:sp>
        <p:nvSpPr>
          <p:cNvPr id="6" name="TextBox 5">
            <a:extLst>
              <a:ext uri="{FF2B5EF4-FFF2-40B4-BE49-F238E27FC236}">
                <a16:creationId xmlns:a16="http://schemas.microsoft.com/office/drawing/2014/main" xmlns="" id="{B88E48A1-0745-46C1-B1AC-B73A67DE8E0E}"/>
              </a:ext>
            </a:extLst>
          </p:cNvPr>
          <p:cNvSpPr txBox="1"/>
          <p:nvPr/>
        </p:nvSpPr>
        <p:spPr>
          <a:xfrm>
            <a:off x="92242" y="886647"/>
            <a:ext cx="12007516" cy="5513817"/>
          </a:xfrm>
          <a:prstGeom prst="rect">
            <a:avLst/>
          </a:prstGeom>
          <a:noFill/>
        </p:spPr>
        <p:txBody>
          <a:bodyPr wrap="square">
            <a:spAutoFit/>
          </a:bodyPr>
          <a:lstStyle/>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US" sz="1300" b="0" i="0" u="none" strike="noStrike" kern="1200" cap="none" spc="0" normalizeH="0" baseline="0" noProof="0" dirty="0">
                <a:ln>
                  <a:noFill/>
                </a:ln>
                <a:solidFill>
                  <a:srgbClr val="000000"/>
                </a:solidFill>
                <a:effectLst/>
                <a:uLnTx/>
                <a:uFillTx/>
                <a:latin typeface="Franklin Gothic Book"/>
                <a:ea typeface="+mn-ea"/>
                <a:cs typeface="+mn-cs"/>
              </a:rPr>
              <a:t>Department of Social services. White Paper on the Rights of Person with Disabilities, 2016.</a:t>
            </a:r>
            <a:endParaRPr kumimoji="0" lang="en-ZA" sz="1300" b="0" i="0" u="none" strike="noStrike" kern="1200" cap="none" spc="0" normalizeH="0" baseline="0" noProof="0" dirty="0">
              <a:ln>
                <a:noFill/>
              </a:ln>
              <a:solidFill>
                <a:prstClr val="black"/>
              </a:solidFill>
              <a:effectLst/>
              <a:uLnTx/>
              <a:uFillTx/>
              <a:latin typeface="Franklin Gothic Book"/>
              <a:ea typeface="Times New Roman" panose="02020603050405020304" pitchFamily="18" charset="0"/>
              <a:cs typeface="Times New Roman" panose="02020603050405020304" pitchFamily="18" charset="0"/>
            </a:endParaRP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ZA" sz="1300" b="0" i="0" u="none" strike="noStrike" kern="1200" cap="none" spc="0" normalizeH="0" baseline="0" noProof="0" dirty="0">
                <a:ln>
                  <a:noFill/>
                </a:ln>
                <a:solidFill>
                  <a:prstClr val="black"/>
                </a:solidFill>
                <a:effectLst/>
                <a:uLnTx/>
                <a:uFillTx/>
                <a:latin typeface="Franklin Gothic Book"/>
                <a:ea typeface="+mn-ea"/>
                <a:cs typeface="+mn-cs"/>
              </a:rPr>
              <a:t>Dobson A, Murray K, Manolov N, </a:t>
            </a:r>
            <a:r>
              <a:rPr kumimoji="0" lang="en-ZA" sz="1300" b="0" i="0" u="none" strike="noStrike" kern="1200" cap="none" spc="0" normalizeH="0" baseline="0" noProof="0" dirty="0" err="1">
                <a:ln>
                  <a:noFill/>
                </a:ln>
                <a:solidFill>
                  <a:prstClr val="black"/>
                </a:solidFill>
                <a:effectLst/>
                <a:uLnTx/>
                <a:uFillTx/>
                <a:latin typeface="Franklin Gothic Book"/>
                <a:ea typeface="+mn-ea"/>
                <a:cs typeface="+mn-cs"/>
              </a:rPr>
              <a:t>DaVanzo</a:t>
            </a:r>
            <a:r>
              <a:rPr kumimoji="0" lang="en-ZA" sz="1300" b="0" i="0" u="none" strike="noStrike" kern="1200" cap="none" spc="0" normalizeH="0" baseline="0" noProof="0" dirty="0">
                <a:ln>
                  <a:noFill/>
                </a:ln>
                <a:solidFill>
                  <a:prstClr val="black"/>
                </a:solidFill>
                <a:effectLst/>
                <a:uLnTx/>
                <a:uFillTx/>
                <a:latin typeface="Franklin Gothic Book"/>
                <a:ea typeface="+mn-ea"/>
                <a:cs typeface="+mn-cs"/>
              </a:rPr>
              <a:t> JE. Economic value of orthotic &amp; prosthetic services among </a:t>
            </a:r>
            <a:r>
              <a:rPr kumimoji="0" lang="en-ZA" sz="1300" b="0" i="0" u="none" strike="noStrike" kern="1200" cap="none" spc="0" normalizeH="0" baseline="0" noProof="0" dirty="0" err="1">
                <a:ln>
                  <a:noFill/>
                </a:ln>
                <a:solidFill>
                  <a:prstClr val="black"/>
                </a:solidFill>
                <a:effectLst/>
                <a:uLnTx/>
                <a:uFillTx/>
                <a:latin typeface="Franklin Gothic Book"/>
                <a:ea typeface="+mn-ea"/>
                <a:cs typeface="+mn-cs"/>
              </a:rPr>
              <a:t>medicare</a:t>
            </a:r>
            <a:r>
              <a:rPr kumimoji="0" lang="en-ZA" sz="1300" b="0" i="0" u="none" strike="noStrike" kern="1200" cap="none" spc="0" normalizeH="0" baseline="0" noProof="0" dirty="0">
                <a:ln>
                  <a:noFill/>
                </a:ln>
                <a:solidFill>
                  <a:prstClr val="black"/>
                </a:solidFill>
                <a:effectLst/>
                <a:uLnTx/>
                <a:uFillTx/>
                <a:latin typeface="Franklin Gothic Book"/>
                <a:ea typeface="+mn-ea"/>
                <a:cs typeface="+mn-cs"/>
              </a:rPr>
              <a:t> beneficiaries: a claims-based retrospective cohort study. J </a:t>
            </a:r>
            <a:r>
              <a:rPr kumimoji="0" lang="en-ZA" sz="1300" b="0" i="0" u="none" strike="noStrike" kern="1200" cap="none" spc="0" normalizeH="0" baseline="0" noProof="0" dirty="0" err="1">
                <a:ln>
                  <a:noFill/>
                </a:ln>
                <a:solidFill>
                  <a:prstClr val="black"/>
                </a:solidFill>
                <a:effectLst/>
                <a:uLnTx/>
                <a:uFillTx/>
                <a:latin typeface="Franklin Gothic Book"/>
                <a:ea typeface="+mn-ea"/>
                <a:cs typeface="+mn-cs"/>
              </a:rPr>
              <a:t>Neuroeng</a:t>
            </a:r>
            <a:r>
              <a:rPr kumimoji="0" lang="en-ZA" sz="1300" b="0" i="0" u="none" strike="noStrike" kern="1200" cap="none" spc="0" normalizeH="0" baseline="0" noProof="0" dirty="0">
                <a:ln>
                  <a:noFill/>
                </a:ln>
                <a:solidFill>
                  <a:prstClr val="black"/>
                </a:solidFill>
                <a:effectLst/>
                <a:uLnTx/>
                <a:uFillTx/>
                <a:latin typeface="Franklin Gothic Book"/>
                <a:ea typeface="+mn-ea"/>
                <a:cs typeface="+mn-cs"/>
              </a:rPr>
              <a:t> </a:t>
            </a:r>
            <a:r>
              <a:rPr kumimoji="0" lang="en-ZA" sz="1300" b="0" i="0" u="none" strike="noStrike" kern="1200" cap="none" spc="0" normalizeH="0" baseline="0" noProof="0" dirty="0" err="1">
                <a:ln>
                  <a:noFill/>
                </a:ln>
                <a:solidFill>
                  <a:prstClr val="black"/>
                </a:solidFill>
                <a:effectLst/>
                <a:uLnTx/>
                <a:uFillTx/>
                <a:latin typeface="Franklin Gothic Book"/>
                <a:ea typeface="+mn-ea"/>
                <a:cs typeface="+mn-cs"/>
              </a:rPr>
              <a:t>Rehabil</a:t>
            </a:r>
            <a:r>
              <a:rPr kumimoji="0" lang="en-ZA" sz="1300" b="0" i="0" u="none" strike="noStrike" kern="1200" cap="none" spc="0" normalizeH="0" baseline="0" noProof="0" dirty="0">
                <a:ln>
                  <a:noFill/>
                </a:ln>
                <a:solidFill>
                  <a:prstClr val="black"/>
                </a:solidFill>
                <a:effectLst/>
                <a:uLnTx/>
                <a:uFillTx/>
                <a:latin typeface="Franklin Gothic Book"/>
                <a:ea typeface="+mn-ea"/>
                <a:cs typeface="+mn-cs"/>
              </a:rPr>
              <a:t>. 2018</a:t>
            </a:r>
            <a:r>
              <a:rPr kumimoji="0" lang="en-ZA" sz="13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Sep 5;15(</a:t>
            </a:r>
            <a:r>
              <a:rPr kumimoji="0" lang="en-ZA" sz="13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Suppl</a:t>
            </a:r>
            <a:r>
              <a:rPr kumimoji="0" lang="en-ZA" sz="13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1):55. </a:t>
            </a:r>
            <a:r>
              <a:rPr kumimoji="0" lang="en-ZA" sz="13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doi</a:t>
            </a:r>
            <a:r>
              <a:rPr kumimoji="0" lang="en-ZA" sz="13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10.1186/s12984-018-0406-7.  Available: </a:t>
            </a:r>
            <a:r>
              <a:rPr kumimoji="0" lang="en-ZA" sz="13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4"/>
              </a:rPr>
              <a:t>https://jneuroengrehab.biomedcentral.com/track/pdf/10.1186/s12984-018-0406-7.pdf</a:t>
            </a:r>
            <a:r>
              <a:rPr kumimoji="0" lang="en-ZA" sz="13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a:t>
            </a:r>
            <a:endParaRPr kumimoji="0" lang="en-ZA" sz="13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US" sz="13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GROOT, W. &amp; MAASEN VAN DEN BRINK, H. Measuring the effects of education on health and civic engagement.  OECD, 2006 Copenhagen. Available: </a:t>
            </a:r>
            <a:r>
              <a:rPr kumimoji="0" lang="en-US" sz="1300" b="0" i="0" u="sng"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hlinkClick r:id="rId5"/>
              </a:rPr>
              <a:t>https://www.oecd.org/education/innovation-education/37425763.pdf</a:t>
            </a:r>
            <a:r>
              <a:rPr kumimoji="0" lang="en-US" sz="13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 </a:t>
            </a:r>
            <a:endParaRPr kumimoji="0" lang="en-ZA" sz="1300" b="0" i="0" u="none" strike="noStrike" kern="1200" cap="none" spc="0" normalizeH="0" baseline="0" noProof="0" dirty="0">
              <a:ln>
                <a:noFill/>
              </a:ln>
              <a:solidFill>
                <a:prstClr val="black"/>
              </a:solidFill>
              <a:effectLst/>
              <a:uLnTx/>
              <a:uFillTx/>
              <a:latin typeface="Times New Roman"/>
              <a:ea typeface="Times New Roman" panose="02020603050405020304" pitchFamily="18" charset="0"/>
              <a:cs typeface="Times New Roman" panose="02020603050405020304" pitchFamily="18" charset="0"/>
            </a:endParaRP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ZA" sz="1300" b="0" i="0" u="none" strike="noStrike" kern="1200" cap="none" spc="0" normalizeH="0" baseline="0" noProof="0" dirty="0">
                <a:ln>
                  <a:noFill/>
                </a:ln>
                <a:solidFill>
                  <a:prstClr val="black"/>
                </a:solidFill>
                <a:effectLst/>
                <a:uLnTx/>
                <a:uFillTx/>
                <a:latin typeface="Franklin Gothic Book"/>
                <a:ea typeface="+mn-ea"/>
                <a:cs typeface="+mn-cs"/>
              </a:rPr>
              <a:t>Health Market Inquiry (Final Report, Sept 2019)</a:t>
            </a: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US" sz="13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HOLIDAYS, S. A. 2021. </a:t>
            </a:r>
            <a:r>
              <a:rPr kumimoji="0" lang="en-US" sz="1300" b="0" i="0"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Arial"/>
              </a:rPr>
              <a:t>Freemedigital</a:t>
            </a:r>
            <a:r>
              <a:rPr kumimoji="0" lang="en-US" sz="13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 Available: http://www.southafricanholidays.info/provinces [Accessed 12 June 2021].</a:t>
            </a:r>
            <a:endParaRPr kumimoji="0" lang="en-ZA" sz="13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a:endParaRP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US" sz="1300" b="0" i="0" u="none" strike="noStrike" kern="1200" cap="none" spc="0" normalizeH="0" baseline="0" noProof="0" dirty="0">
                <a:ln>
                  <a:noFill/>
                </a:ln>
                <a:solidFill>
                  <a:srgbClr val="000000"/>
                </a:solidFill>
                <a:effectLst/>
                <a:uLnTx/>
                <a:uFillTx/>
                <a:latin typeface="Franklin Gothic Book"/>
                <a:ea typeface="+mn-ea"/>
                <a:cs typeface="+mn-cs"/>
              </a:rPr>
              <a:t>International Sociate for Prosthetics and Orthotics (ISPO) 2015-2017 Standards for Prosthetic and Orthotic</a:t>
            </a:r>
            <a:endParaRPr kumimoji="0" lang="en-ZA" sz="1300" b="0" i="0" u="none" strike="noStrike" kern="1200" cap="none" spc="0" normalizeH="0" baseline="0" noProof="0" dirty="0">
              <a:ln>
                <a:noFill/>
              </a:ln>
              <a:solidFill>
                <a:prstClr val="black"/>
              </a:solidFill>
              <a:effectLst/>
              <a:uLnTx/>
              <a:uFillTx/>
              <a:latin typeface="Franklin Gothic Book"/>
              <a:ea typeface="Times New Roman" panose="02020603050405020304" pitchFamily="18" charset="0"/>
              <a:cs typeface="Times New Roman" panose="02020603050405020304" pitchFamily="18" charset="0"/>
            </a:endParaRP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ZA" sz="1300" b="0" i="0" u="none" strike="noStrike" kern="1200" cap="none" spc="0" normalizeH="0" baseline="0" noProof="0" dirty="0" err="1">
                <a:ln>
                  <a:noFill/>
                </a:ln>
                <a:solidFill>
                  <a:prstClr val="black"/>
                </a:solidFill>
                <a:effectLst/>
                <a:uLnTx/>
                <a:uFillTx/>
                <a:latin typeface="Franklin Gothic Book"/>
                <a:ea typeface="+mn-ea"/>
                <a:cs typeface="+mn-cs"/>
              </a:rPr>
              <a:t>Kyte</a:t>
            </a:r>
            <a:r>
              <a:rPr kumimoji="0" lang="en-ZA" sz="1300" b="0" i="0" u="none" strike="noStrike" kern="1200" cap="none" spc="0" normalizeH="0" baseline="0" noProof="0" dirty="0">
                <a:ln>
                  <a:noFill/>
                </a:ln>
                <a:solidFill>
                  <a:prstClr val="black"/>
                </a:solidFill>
                <a:effectLst/>
                <a:uLnTx/>
                <a:uFillTx/>
                <a:latin typeface="Franklin Gothic Book"/>
                <a:ea typeface="+mn-ea"/>
                <a:cs typeface="+mn-cs"/>
              </a:rPr>
              <a:t> R, Wolfson R, Engelbrecht J. Immediate Postoperative prosthesis (IPOP) utilisation in septic &amp; tumour amputees in government hospital. SA Orthopaedic Journal, 2010</a:t>
            </a: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ZA" sz="1300" b="0" i="0" u="none" strike="noStrike" kern="1200" cap="none" spc="0" normalizeH="0" baseline="0" noProof="0" dirty="0">
                <a:ln>
                  <a:noFill/>
                </a:ln>
                <a:solidFill>
                  <a:prstClr val="black"/>
                </a:solidFill>
                <a:effectLst/>
                <a:uLnTx/>
                <a:uFillTx/>
                <a:latin typeface="Franklin Gothic Book"/>
                <a:ea typeface="+mn-ea"/>
                <a:cs typeface="+mn-cs"/>
              </a:rPr>
              <a:t>National Department of Health. Framework Strategy for Disability and Rehabilitation Services in South Africa, 2015-2020</a:t>
            </a: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ZA" sz="1300" b="0" i="0" u="none" strike="noStrike" kern="1200" cap="none" spc="0" normalizeH="0" baseline="0" noProof="0" dirty="0">
                <a:ln>
                  <a:noFill/>
                </a:ln>
                <a:solidFill>
                  <a:prstClr val="black"/>
                </a:solidFill>
                <a:effectLst/>
                <a:uLnTx/>
                <a:uFillTx/>
                <a:latin typeface="Franklin Gothic Book"/>
                <a:ea typeface="+mn-ea"/>
                <a:cs typeface="+mn-cs"/>
              </a:rPr>
              <a:t>National Department of Health. National Health insurance bill, 2019.</a:t>
            </a:r>
          </a:p>
          <a:p>
            <a:pPr marL="311010" marR="0" lvl="0" indent="-3110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1200" cap="none" spc="0" normalizeH="0" baseline="0" noProof="0" dirty="0">
                <a:ln>
                  <a:noFill/>
                </a:ln>
                <a:solidFill>
                  <a:prstClr val="black"/>
                </a:solidFill>
                <a:effectLst/>
                <a:uLnTx/>
                <a:uFillTx/>
                <a:latin typeface="Franklin Gothic Book"/>
                <a:ea typeface="+mn-ea"/>
                <a:cs typeface="+mn-cs"/>
              </a:rPr>
              <a:t>National Department of Health. Strategic plan 2020/21-2024/5</a:t>
            </a: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US" sz="1300" b="0" i="0" u="none" strike="noStrike" kern="1200" cap="none" spc="0" normalizeH="0" baseline="0" noProof="0" dirty="0">
                <a:ln>
                  <a:noFill/>
                </a:ln>
                <a:solidFill>
                  <a:srgbClr val="000000"/>
                </a:solidFill>
                <a:effectLst/>
                <a:uLnTx/>
                <a:uFillTx/>
                <a:latin typeface="Franklin Gothic Book"/>
                <a:ea typeface="+mn-ea"/>
                <a:cs typeface="+mn-cs"/>
              </a:rPr>
              <a:t>National Rehabilitation Policy. Rehabilitation for all, 2000.</a:t>
            </a:r>
            <a:endParaRPr kumimoji="0" lang="en-ZA" sz="1300" b="0" i="0" u="none" strike="noStrike" kern="1200" cap="none" spc="0" normalizeH="0" baseline="0" noProof="0" dirty="0">
              <a:ln>
                <a:noFill/>
              </a:ln>
              <a:solidFill>
                <a:prstClr val="black"/>
              </a:solidFill>
              <a:effectLst/>
              <a:uLnTx/>
              <a:uFillTx/>
              <a:latin typeface="Franklin Gothic Book"/>
              <a:ea typeface="Times New Roman" panose="02020603050405020304" pitchFamily="18" charset="0"/>
              <a:cs typeface="Times New Roman" panose="02020603050405020304" pitchFamily="18" charset="0"/>
            </a:endParaRP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US" sz="1300" b="0" i="0" u="none" strike="noStrike" kern="1200" cap="none" spc="0" normalizeH="0" baseline="0" noProof="0" dirty="0">
                <a:ln>
                  <a:noFill/>
                </a:ln>
                <a:solidFill>
                  <a:srgbClr val="000000"/>
                </a:solidFill>
                <a:effectLst/>
                <a:uLnTx/>
                <a:uFillTx/>
                <a:latin typeface="Franklin Gothic Book"/>
                <a:ea typeface="+mn-ea"/>
                <a:cs typeface="+mn-cs"/>
              </a:rPr>
              <a:t>National development plan. Vision 2030.</a:t>
            </a:r>
            <a:endParaRPr kumimoji="0" lang="en-ZA" sz="1300" b="0" i="0" u="none" strike="noStrike" kern="1200" cap="none" spc="0" normalizeH="0" baseline="0" noProof="0" dirty="0">
              <a:ln>
                <a:noFill/>
              </a:ln>
              <a:solidFill>
                <a:prstClr val="black"/>
              </a:solidFill>
              <a:effectLst/>
              <a:uLnTx/>
              <a:uFillTx/>
              <a:latin typeface="Franklin Gothic Book"/>
              <a:ea typeface="Times New Roman" panose="02020603050405020304" pitchFamily="18" charset="0"/>
              <a:cs typeface="Times New Roman" panose="02020603050405020304" pitchFamily="18" charset="0"/>
            </a:endParaRP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ZA" sz="13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NHS 2015 p 12-13. Available: </a:t>
            </a:r>
            <a:r>
              <a:rPr kumimoji="0" lang="en-ZA" sz="13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6"/>
              </a:rPr>
              <a:t>https://www.england.nhs.uk/commissioning/wp-content/uploads/sites/12/2015/11/orthcs-final-rep.pdf</a:t>
            </a:r>
            <a:endParaRPr kumimoji="0" lang="en-ZA" sz="13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US" sz="13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STATISTA. 2019. </a:t>
            </a:r>
            <a:r>
              <a:rPr kumimoji="0" lang="en-US" sz="13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Total population of South Africa in 2019, by province </a:t>
            </a:r>
            <a:r>
              <a:rPr kumimoji="0" lang="en-US" sz="13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[Online]. Statista: :Sars Kamer. Available: https://www.statista.com/statistics/1112169/total-population-of-south-africa-by-province/ [Accessed 12 June 2021].</a:t>
            </a:r>
            <a:endParaRPr kumimoji="0" lang="en-ZA" sz="13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a:endParaRP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ZA" sz="1300" b="0" i="0" u="none" strike="noStrike" kern="1200" cap="none" spc="0" normalizeH="0" baseline="0" noProof="0" dirty="0">
                <a:ln>
                  <a:noFill/>
                </a:ln>
                <a:solidFill>
                  <a:prstClr val="black"/>
                </a:solidFill>
                <a:effectLst/>
                <a:uLnTx/>
                <a:uFillTx/>
                <a:latin typeface="Franklin Gothic Book"/>
                <a:ea typeface="+mn-ea"/>
                <a:cs typeface="+mn-cs"/>
              </a:rPr>
              <a:t>The Children’s Act No. 38 of 2005</a:t>
            </a: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ZA" sz="1300" b="0" i="0" u="none" strike="noStrike" kern="1200" cap="none" spc="0" normalizeH="0" baseline="0" noProof="0" dirty="0">
                <a:ln>
                  <a:noFill/>
                </a:ln>
                <a:solidFill>
                  <a:prstClr val="black"/>
                </a:solidFill>
                <a:effectLst/>
                <a:uLnTx/>
                <a:uFillTx/>
                <a:latin typeface="Franklin Gothic Book"/>
                <a:ea typeface="+mn-ea"/>
                <a:cs typeface="+mn-cs"/>
              </a:rPr>
              <a:t>The White Paper on the Rights of Persons with Disabilities Implementation Matrix 2015-2030</a:t>
            </a: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US" sz="13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WHO, W. H. O. Transforming and scaling up Health Professionals.  World Health Organization Guidelines, 2013 Geneva, Switzerland.</a:t>
            </a:r>
            <a:endParaRPr kumimoji="0" lang="en-ZA" sz="13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a:endParaRP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US" sz="13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WHO, W. H. O. 2016. </a:t>
            </a:r>
            <a:r>
              <a:rPr kumimoji="0" lang="en-US" sz="13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Priority Assistive Products List </a:t>
            </a:r>
            <a:r>
              <a:rPr kumimoji="0" lang="en-US" sz="13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[Online]. Available: https://www.who.int/phi/implementation/assistive_technology/low_res_english.pdf [Accessed 7 June 2021].</a:t>
            </a:r>
            <a:endParaRPr kumimoji="0" lang="en-ZA" sz="13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a:endParaRP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US" sz="1300" b="0" i="0" u="none" strike="noStrike" kern="1200" cap="none" spc="0" normalizeH="0" baseline="0" noProof="0" dirty="0">
                <a:ln>
                  <a:noFill/>
                </a:ln>
                <a:solidFill>
                  <a:srgbClr val="000000"/>
                </a:solidFill>
                <a:effectLst/>
                <a:uLnTx/>
                <a:uFillTx/>
                <a:latin typeface="Franklin Gothic Book"/>
                <a:ea typeface="+mn-ea"/>
                <a:cs typeface="+mn-cs"/>
              </a:rPr>
              <a:t>United Nations Convention on the Rights of Persons with Disabilities (CRPD) </a:t>
            </a:r>
            <a:endParaRPr kumimoji="0" lang="en-ZA" sz="1300" b="0" i="0" u="none" strike="noStrike" kern="1200" cap="none" spc="0" normalizeH="0" baseline="0" noProof="0" dirty="0">
              <a:ln>
                <a:noFill/>
              </a:ln>
              <a:solidFill>
                <a:prstClr val="black"/>
              </a:solidFill>
              <a:effectLst/>
              <a:uLnTx/>
              <a:uFillTx/>
              <a:latin typeface="Franklin Gothic Book" panose="020B0503020102020204" pitchFamily="34" charset="0"/>
              <a:ea typeface="Times New Roman" panose="02020603050405020304" pitchFamily="18" charset="0"/>
              <a:cs typeface="Times New Roman" panose="02020603050405020304" pitchFamily="18" charset="0"/>
            </a:endParaRP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US" sz="13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WHO, W. H. O. 2017. </a:t>
            </a:r>
            <a:r>
              <a:rPr kumimoji="0" lang="en-US" sz="13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Standards for Prosthetics and Orthotics Services Provision Part 1. </a:t>
            </a:r>
            <a:r>
              <a:rPr kumimoji="0" lang="en-US" sz="13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[Online]. Available: http://apps.who.int/iris/bitstream/handle/10665/259209/9789241512480-part1-eng;jsessionid=C79FA8436B9A92A6828ADB05DF2FCB0F?sequence=1 [Accessed 7 June 2021].</a:t>
            </a:r>
            <a:endParaRPr kumimoji="0" lang="en-ZA" sz="13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a:endParaRP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US" sz="13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WHO, W. H. O. </a:t>
            </a:r>
            <a:r>
              <a:rPr kumimoji="0" lang="en-US" sz="13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Opening the GATE for assistive health technology: Shifting the Paradigm. Concept Note</a:t>
            </a:r>
            <a:r>
              <a:rPr kumimoji="0" lang="en-US" sz="13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  [Accessed 7 June 2021].</a:t>
            </a:r>
            <a:endParaRPr kumimoji="0" lang="en-ZA" sz="13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a:endParaRPr>
          </a:p>
          <a:p>
            <a:pPr marL="311010" marR="0" lvl="0" indent="-31101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14680" algn="l"/>
              </a:tabLst>
              <a:defRPr/>
            </a:pPr>
            <a:r>
              <a:rPr kumimoji="0" lang="en-US" sz="1300" b="0" i="0" u="none" strike="noStrike" kern="1200" cap="none" spc="0" normalizeH="0" baseline="0" noProof="0" dirty="0">
                <a:ln>
                  <a:noFill/>
                </a:ln>
                <a:solidFill>
                  <a:srgbClr val="000000"/>
                </a:solidFill>
                <a:effectLst/>
                <a:uLnTx/>
                <a:uFillTx/>
                <a:latin typeface="Franklin Gothic Book"/>
                <a:ea typeface="+mn-ea"/>
                <a:cs typeface="+mn-cs"/>
              </a:rPr>
              <a:t>World Health Organization (WHO) 2011 World Report on Disability </a:t>
            </a:r>
            <a:endParaRPr kumimoji="0" lang="en-ZA" sz="1300" b="0" i="0" u="none" strike="noStrike" kern="1200" cap="none" spc="0" normalizeH="0" baseline="0" noProof="0" dirty="0">
              <a:ln>
                <a:noFill/>
              </a:ln>
              <a:solidFill>
                <a:prstClr val="black"/>
              </a:solidFill>
              <a:effectLst/>
              <a:uLnTx/>
              <a:uFillTx/>
              <a:latin typeface="Franklin Gothic Book" panose="020B05030201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42932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7316481C-0A49-4796-812B-0D64F063B7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B7323284-E5B4-4519-ADE9-A418B95C0D4F}"/>
              </a:ext>
            </a:extLst>
          </p:cNvPr>
          <p:cNvSpPr txBox="1"/>
          <p:nvPr/>
        </p:nvSpPr>
        <p:spPr>
          <a:xfrm>
            <a:off x="7208204" y="3050664"/>
            <a:ext cx="4613919" cy="14996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dirty="0">
                <a:latin typeface="+mj-lt"/>
                <a:ea typeface="+mj-ea"/>
                <a:cs typeface="+mj-cs"/>
              </a:rPr>
              <a:t>THANK YOU</a:t>
            </a:r>
          </a:p>
        </p:txBody>
      </p:sp>
      <p:sp>
        <p:nvSpPr>
          <p:cNvPr id="27" name="Rectangle 26">
            <a:extLst>
              <a:ext uri="{FF2B5EF4-FFF2-40B4-BE49-F238E27FC236}">
                <a16:creationId xmlns:a16="http://schemas.microsoft.com/office/drawing/2014/main" xmlns="" id="{A5271697-90F1-4A23-8EF2-0179F2EAFA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xmlns="" id="{1F49CE81-B2F4-47B2-9D4A-886DCE0A840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88720" y="73152"/>
            <a:ext cx="1178966" cy="232963"/>
            <a:chOff x="7763256" y="73152"/>
            <a:chExt cx="1178966" cy="232963"/>
          </a:xfrm>
        </p:grpSpPr>
        <p:sp>
          <p:nvSpPr>
            <p:cNvPr id="30" name="Rectangle 64">
              <a:extLst>
                <a:ext uri="{FF2B5EF4-FFF2-40B4-BE49-F238E27FC236}">
                  <a16:creationId xmlns:a16="http://schemas.microsoft.com/office/drawing/2014/main" xmlns="" id="{4BE32177-3EAD-42DA-997C-8DAE1BFEE5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xmlns="" id="{A0DEE160-9825-4DB5-8188-911AC13EA7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xmlns="" id="{9C5FEDB5-0AEE-40E4-9CA6-6718B956D9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xmlns="" id="{1A11DF2D-1D4B-45DA-906B-2A1F84C996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xmlns="" id="{B6A5BAC0-9806-4124-A584-7F924A6589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xmlns="" id="{A8F6BFA3-38BE-4F0A-94D9-EF0E6EA01A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xmlns="" id="{BE6BCF21-959F-419E-BCA4-B20AF92EF4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xmlns="" id="{54B6E037-E222-42EB-9AEB-C45EF2090A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xmlns="" id="{A0494426-372E-42B8-87E1-170F1B5969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xmlns="" id="{14DB5AB5-5D73-4375-8CF4-DF4B7A5D7F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xmlns="" id="{009B2A6E-6D36-4A9A-AFAA-CF4D859147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xmlns="" id="{85DC0718-B29F-47A6-931F-F0EF9FA995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xmlns="" id="{AAED958D-AFCC-4BEF-818A-EFF7E41D17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xmlns="" id="{C216DD5A-D1AE-429E-937E-456A50345E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xmlns="" id="{A845B253-9DEE-45AC-AADA-FAA6812C39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xmlns="" id="{CE7B6CBF-757B-4B55-84CB-062B712D38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xmlns="" id="{2CC28C7A-EF33-43D3-90CD-DCAC92546A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xmlns="" id="{BC0C9DCF-F15B-4B7A-A16B-37B4335E6B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xmlns="" id="{94991FD1-406A-4958-87D4-8DFA9FEA4C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xmlns="" id="{5CD32F69-27AD-4088-877C-E2A40F8B07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Graphical user interface, text, application&#10;&#10;Description automatically generated">
            <a:extLst>
              <a:ext uri="{FF2B5EF4-FFF2-40B4-BE49-F238E27FC236}">
                <a16:creationId xmlns:a16="http://schemas.microsoft.com/office/drawing/2014/main" xmlns="" id="{8A491B9F-351E-41E4-9932-5C1119F2D1CD}"/>
              </a:ext>
            </a:extLst>
          </p:cNvPr>
          <p:cNvPicPr>
            <a:picLocks noChangeAspect="1"/>
          </p:cNvPicPr>
          <p:nvPr/>
        </p:nvPicPr>
        <p:blipFill>
          <a:blip r:embed="rId2" cstate="print"/>
          <a:stretch>
            <a:fillRect/>
          </a:stretch>
        </p:blipFill>
        <p:spPr>
          <a:xfrm>
            <a:off x="6461585" y="132379"/>
            <a:ext cx="5586942" cy="1857658"/>
          </a:xfrm>
          <a:prstGeom prst="rect">
            <a:avLst/>
          </a:prstGeom>
        </p:spPr>
      </p:pic>
      <p:sp>
        <p:nvSpPr>
          <p:cNvPr id="51" name="Rectangle 50">
            <a:extLst>
              <a:ext uri="{FF2B5EF4-FFF2-40B4-BE49-F238E27FC236}">
                <a16:creationId xmlns:a16="http://schemas.microsoft.com/office/drawing/2014/main" xmlns="" id="{D9F5512A-48E1-4C07-B75E-3CCC517B68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7" descr="See the source image">
            <a:extLst>
              <a:ext uri="{FF2B5EF4-FFF2-40B4-BE49-F238E27FC236}">
                <a16:creationId xmlns:a16="http://schemas.microsoft.com/office/drawing/2014/main" xmlns="" id="{BC823F9D-5C4E-477E-A428-32972328A497}"/>
              </a:ext>
            </a:extLst>
          </p:cNvPr>
          <p:cNvPicPr>
            <a:picLocks/>
          </p:cNvPicPr>
          <p:nvPr/>
        </p:nvPicPr>
        <p:blipFill rotWithShape="1">
          <a:blip r:embed="rId3" cstate="print">
            <a:extLst>
              <a:ext uri="{28A0092B-C50C-407E-A947-70E740481C1C}">
                <a14:useLocalDpi xmlns:a14="http://schemas.microsoft.com/office/drawing/2010/main" xmlns="" val="0"/>
              </a:ext>
            </a:extLst>
          </a:blip>
          <a:srcRect l="14574" r="40403" b="-2"/>
          <a:stretch/>
        </p:blipFill>
        <p:spPr bwMode="auto">
          <a:xfrm>
            <a:off x="1062759" y="420624"/>
            <a:ext cx="4512798" cy="6364224"/>
          </a:xfrm>
          <a:prstGeom prst="rect">
            <a:avLst/>
          </a:prstGeom>
          <a:noFill/>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592006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D:\SVN\saopa\trunk\psd\SAOPA CI\SAOPA_Letterhead.png"/>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9298872" y="0"/>
            <a:ext cx="2676111" cy="816213"/>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NHI 5min">
            <a:hlinkClick r:id="" action="ppaction://media"/>
            <a:extLst>
              <a:ext uri="{FF2B5EF4-FFF2-40B4-BE49-F238E27FC236}">
                <a16:creationId xmlns:a16="http://schemas.microsoft.com/office/drawing/2014/main" xmlns="" id="{8D781F49-2080-4474-BD3E-FDEDFB7726A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747977" y="841475"/>
            <a:ext cx="10696045" cy="6016525"/>
          </a:xfrm>
          <a:prstGeom prst="rect">
            <a:avLst/>
          </a:prstGeom>
        </p:spPr>
      </p:pic>
    </p:spTree>
    <p:extLst>
      <p:ext uri="{BB962C8B-B14F-4D97-AF65-F5344CB8AC3E}">
        <p14:creationId xmlns:p14="http://schemas.microsoft.com/office/powerpoint/2010/main" xmlns="" val="197353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E2D9747-82BE-40DF-B01C-1C7B50B0A447}"/>
              </a:ext>
            </a:extLst>
          </p:cNvPr>
          <p:cNvSpPr>
            <a:spLocks noGrp="1"/>
          </p:cNvSpPr>
          <p:nvPr>
            <p:ph type="title"/>
          </p:nvPr>
        </p:nvSpPr>
        <p:spPr>
          <a:xfrm>
            <a:off x="585992" y="1935055"/>
            <a:ext cx="3201366" cy="1828562"/>
          </a:xfrm>
        </p:spPr>
        <p:txBody>
          <a:bodyPr anchor="b">
            <a:normAutofit/>
          </a:bodyPr>
          <a:lstStyle/>
          <a:p>
            <a:pPr algn="r"/>
            <a:r>
              <a:rPr lang="en-US" sz="4000" dirty="0">
                <a:solidFill>
                  <a:srgbClr val="FFFFFF"/>
                </a:solidFill>
              </a:rPr>
              <a:t>Presentation </a:t>
            </a:r>
            <a:br>
              <a:rPr lang="en-US" sz="4000" dirty="0">
                <a:solidFill>
                  <a:srgbClr val="FFFFFF"/>
                </a:solidFill>
              </a:rPr>
            </a:br>
            <a:r>
              <a:rPr lang="en-US" sz="4000" dirty="0">
                <a:solidFill>
                  <a:srgbClr val="FFFFFF"/>
                </a:solidFill>
              </a:rPr>
              <a:t>Education </a:t>
            </a:r>
          </a:p>
        </p:txBody>
      </p:sp>
      <p:sp>
        <p:nvSpPr>
          <p:cNvPr id="3" name="Content Placeholder 2">
            <a:extLst>
              <a:ext uri="{FF2B5EF4-FFF2-40B4-BE49-F238E27FC236}">
                <a16:creationId xmlns:a16="http://schemas.microsoft.com/office/drawing/2014/main" xmlns="" id="{26C9F2C7-3DF6-4034-9AAA-61394C22F572}"/>
              </a:ext>
            </a:extLst>
          </p:cNvPr>
          <p:cNvSpPr>
            <a:spLocks noGrp="1"/>
          </p:cNvSpPr>
          <p:nvPr>
            <p:ph idx="1"/>
          </p:nvPr>
        </p:nvSpPr>
        <p:spPr>
          <a:xfrm>
            <a:off x="4810539" y="649480"/>
            <a:ext cx="7378414" cy="5546047"/>
          </a:xfrm>
        </p:spPr>
        <p:txBody>
          <a:bodyPr anchor="ctr">
            <a:normAutofit/>
          </a:bodyPr>
          <a:lstStyle/>
          <a:p>
            <a:pPr marL="0" indent="0">
              <a:buNone/>
            </a:pPr>
            <a:r>
              <a:rPr lang="en-US" sz="5400" b="1" dirty="0"/>
              <a:t>Education</a:t>
            </a:r>
          </a:p>
          <a:p>
            <a:pPr marL="0" indent="0">
              <a:buNone/>
            </a:pPr>
            <a:r>
              <a:rPr lang="en-US" sz="4000" b="1" dirty="0"/>
              <a:t>Mariette Deist</a:t>
            </a:r>
          </a:p>
        </p:txBody>
      </p:sp>
      <p:pic>
        <p:nvPicPr>
          <p:cNvPr id="11" name="Picture 10" descr="Graphical user interface, text, application&#10;&#10;Description automatically generated">
            <a:extLst>
              <a:ext uri="{FF2B5EF4-FFF2-40B4-BE49-F238E27FC236}">
                <a16:creationId xmlns:a16="http://schemas.microsoft.com/office/drawing/2014/main" xmlns="" id="{3A5F204C-95EB-4F1C-800B-DCF58A645855}"/>
              </a:ext>
            </a:extLst>
          </p:cNvPr>
          <p:cNvPicPr>
            <a:picLocks noChangeAspect="1"/>
          </p:cNvPicPr>
          <p:nvPr/>
        </p:nvPicPr>
        <p:blipFill>
          <a:blip r:embed="rId2" cstate="print"/>
          <a:stretch>
            <a:fillRect/>
          </a:stretch>
        </p:blipFill>
        <p:spPr>
          <a:xfrm>
            <a:off x="9115424" y="78116"/>
            <a:ext cx="2851615" cy="948162"/>
          </a:xfrm>
          <a:prstGeom prst="rect">
            <a:avLst/>
          </a:prstGeom>
        </p:spPr>
      </p:pic>
    </p:spTree>
    <p:extLst>
      <p:ext uri="{BB962C8B-B14F-4D97-AF65-F5344CB8AC3E}">
        <p14:creationId xmlns:p14="http://schemas.microsoft.com/office/powerpoint/2010/main" xmlns="" val="1781070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424" y="513686"/>
            <a:ext cx="9488557" cy="478014"/>
          </a:xfrm>
        </p:spPr>
        <p:txBody>
          <a:bodyPr>
            <a:noAutofit/>
          </a:bodyPr>
          <a:lstStyle/>
          <a:p>
            <a:r>
              <a:rPr lang="en-ZA" sz="4000" b="1" dirty="0"/>
              <a:t>Training structure: Orthotists and Prosthetists</a:t>
            </a:r>
          </a:p>
        </p:txBody>
      </p:sp>
      <p:sp>
        <p:nvSpPr>
          <p:cNvPr id="3" name="Content Placeholder 2"/>
          <p:cNvSpPr>
            <a:spLocks noGrp="1"/>
          </p:cNvSpPr>
          <p:nvPr>
            <p:ph idx="1"/>
          </p:nvPr>
        </p:nvSpPr>
        <p:spPr>
          <a:xfrm>
            <a:off x="1476937" y="2185455"/>
            <a:ext cx="4123731" cy="3649199"/>
          </a:xfrm>
        </p:spPr>
        <p:txBody>
          <a:bodyPr>
            <a:normAutofit fontScale="92500" lnSpcReduction="20000"/>
          </a:bodyPr>
          <a:lstStyle/>
          <a:p>
            <a:pPr marL="0" indent="0">
              <a:buNone/>
            </a:pPr>
            <a:r>
              <a:rPr lang="en-ZA" dirty="0"/>
              <a:t>1987 – 2021 / 2022 (phasing out)</a:t>
            </a:r>
          </a:p>
          <a:p>
            <a:pPr marL="0" indent="0">
              <a:buNone/>
            </a:pPr>
            <a:endParaRPr lang="en-ZA" dirty="0"/>
          </a:p>
          <a:p>
            <a:pPr marL="0" indent="0" algn="ctr">
              <a:buNone/>
            </a:pPr>
            <a:r>
              <a:rPr lang="en-ZA" dirty="0"/>
              <a:t>3 year national diploma plus graduation (TUT)</a:t>
            </a:r>
          </a:p>
          <a:p>
            <a:pPr marL="0" indent="0" algn="ctr">
              <a:buNone/>
            </a:pPr>
            <a:r>
              <a:rPr lang="en-ZA" dirty="0"/>
              <a:t>then</a:t>
            </a:r>
          </a:p>
          <a:p>
            <a:pPr marL="0" indent="0" algn="ctr">
              <a:buNone/>
            </a:pPr>
            <a:r>
              <a:rPr lang="en-ZA" dirty="0"/>
              <a:t>Internship year (HPCSA)</a:t>
            </a:r>
          </a:p>
          <a:p>
            <a:pPr marL="0" indent="0" algn="ctr">
              <a:buNone/>
            </a:pPr>
            <a:r>
              <a:rPr lang="en-ZA" dirty="0"/>
              <a:t>then </a:t>
            </a:r>
          </a:p>
          <a:p>
            <a:pPr marL="0" indent="0" algn="ctr">
              <a:buNone/>
            </a:pPr>
            <a:r>
              <a:rPr lang="en-ZA" dirty="0"/>
              <a:t>Registration with HPCSA</a:t>
            </a:r>
          </a:p>
        </p:txBody>
      </p:sp>
      <p:pic>
        <p:nvPicPr>
          <p:cNvPr id="4" name="Picture 3" descr="TUT WITHOUT"/>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3012" y="1293528"/>
            <a:ext cx="2360047" cy="752669"/>
          </a:xfrm>
          <a:prstGeom prst="rect">
            <a:avLst/>
          </a:prstGeom>
          <a:noFill/>
          <a:ln>
            <a:noFill/>
          </a:ln>
        </p:spPr>
      </p:pic>
      <p:pic>
        <p:nvPicPr>
          <p:cNvPr id="2050" name="Picture 2" descr="Walter Sisulu University: Student Tablets/001/2019 | Ayanda Mbanga  Communication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35311" y="2489558"/>
            <a:ext cx="1257636" cy="462182"/>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Durban University of Technology - Wikipedi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27703" y="1660557"/>
            <a:ext cx="1086408" cy="108640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TUT WITHOUT"/>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842844" y="1652403"/>
            <a:ext cx="1509956" cy="616690"/>
          </a:xfrm>
          <a:prstGeom prst="rect">
            <a:avLst/>
          </a:prstGeom>
          <a:noFill/>
          <a:ln>
            <a:noFill/>
          </a:ln>
        </p:spPr>
      </p:pic>
      <p:sp>
        <p:nvSpPr>
          <p:cNvPr id="9" name="Content Placeholder 2"/>
          <p:cNvSpPr txBox="1">
            <a:spLocks/>
          </p:cNvSpPr>
          <p:nvPr/>
        </p:nvSpPr>
        <p:spPr>
          <a:xfrm>
            <a:off x="6248410" y="3077382"/>
            <a:ext cx="4506488" cy="2908320"/>
          </a:xfrm>
          <a:prstGeom prst="rect">
            <a:avLst/>
          </a:prstGeom>
        </p:spPr>
        <p:txBody>
          <a:bodyPr vert="horz" lIns="72742" tIns="36370" rIns="72742" bIns="3637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27432">
              <a:spcBef>
                <a:spcPts val="795"/>
              </a:spcBef>
              <a:buNone/>
            </a:pPr>
            <a:r>
              <a:rPr lang="en-ZA" sz="2228" dirty="0">
                <a:solidFill>
                  <a:srgbClr val="00B050"/>
                </a:solidFill>
                <a:latin typeface="Calibri" panose="020F0502020204030204"/>
              </a:rPr>
              <a:t>4 year </a:t>
            </a:r>
            <a:r>
              <a:rPr lang="en-ZA" sz="2228" dirty="0" err="1">
                <a:solidFill>
                  <a:srgbClr val="00B050"/>
                </a:solidFill>
                <a:latin typeface="Calibri" panose="020F0502020204030204"/>
              </a:rPr>
              <a:t>BHSc</a:t>
            </a:r>
            <a:endParaRPr lang="en-ZA" sz="2228" dirty="0">
              <a:solidFill>
                <a:srgbClr val="00B050"/>
              </a:solidFill>
              <a:latin typeface="Calibri" panose="020F0502020204030204"/>
            </a:endParaRPr>
          </a:p>
          <a:p>
            <a:pPr marL="0" indent="0" defTabSz="727432">
              <a:spcBef>
                <a:spcPts val="795"/>
              </a:spcBef>
              <a:buNone/>
            </a:pPr>
            <a:r>
              <a:rPr lang="en-ZA" sz="2228" dirty="0">
                <a:solidFill>
                  <a:srgbClr val="00B050"/>
                </a:solidFill>
                <a:latin typeface="Calibri" panose="020F0502020204030204"/>
              </a:rPr>
              <a:t>2014 – DUT 	=	30 </a:t>
            </a:r>
            <a:r>
              <a:rPr lang="en-ZA" sz="1591" dirty="0">
                <a:solidFill>
                  <a:srgbClr val="00B050"/>
                </a:solidFill>
                <a:latin typeface="Calibri" panose="020F0502020204030204"/>
              </a:rPr>
              <a:t>students per year </a:t>
            </a:r>
          </a:p>
          <a:p>
            <a:pPr marL="0" indent="0" defTabSz="727432">
              <a:spcBef>
                <a:spcPts val="795"/>
              </a:spcBef>
              <a:buNone/>
            </a:pPr>
            <a:r>
              <a:rPr lang="en-ZA" sz="2228" dirty="0">
                <a:solidFill>
                  <a:srgbClr val="00B050"/>
                </a:solidFill>
                <a:latin typeface="Calibri" panose="020F0502020204030204"/>
              </a:rPr>
              <a:t>2016 – WSU =	30 </a:t>
            </a:r>
            <a:r>
              <a:rPr lang="en-ZA" sz="1591" dirty="0">
                <a:solidFill>
                  <a:srgbClr val="00B050"/>
                </a:solidFill>
                <a:latin typeface="Calibri" panose="020F0502020204030204"/>
              </a:rPr>
              <a:t>students per year </a:t>
            </a:r>
          </a:p>
          <a:p>
            <a:pPr marL="0" indent="0" defTabSz="727432">
              <a:spcBef>
                <a:spcPts val="795"/>
              </a:spcBef>
              <a:buNone/>
            </a:pPr>
            <a:r>
              <a:rPr lang="en-ZA" sz="2228" dirty="0">
                <a:solidFill>
                  <a:srgbClr val="00B050"/>
                </a:solidFill>
                <a:latin typeface="Calibri" panose="020F0502020204030204"/>
              </a:rPr>
              <a:t>2021 – TUT	=	40 </a:t>
            </a:r>
            <a:r>
              <a:rPr lang="en-ZA" sz="1591" dirty="0">
                <a:solidFill>
                  <a:srgbClr val="00B050"/>
                </a:solidFill>
                <a:latin typeface="Calibri" panose="020F0502020204030204"/>
              </a:rPr>
              <a:t>students per year</a:t>
            </a:r>
          </a:p>
          <a:p>
            <a:pPr marL="0" indent="0" defTabSz="727432">
              <a:spcBef>
                <a:spcPts val="795"/>
              </a:spcBef>
              <a:buNone/>
            </a:pPr>
            <a:endParaRPr lang="en-ZA" sz="1591" dirty="0">
              <a:solidFill>
                <a:srgbClr val="00B050"/>
              </a:solidFill>
              <a:latin typeface="Calibri" panose="020F0502020204030204"/>
            </a:endParaRPr>
          </a:p>
          <a:p>
            <a:pPr marL="0" indent="0" defTabSz="727432">
              <a:spcBef>
                <a:spcPts val="795"/>
              </a:spcBef>
              <a:buNone/>
            </a:pPr>
            <a:r>
              <a:rPr lang="en-ZA" sz="2228" b="1" dirty="0">
                <a:solidFill>
                  <a:srgbClr val="FF0000"/>
                </a:solidFill>
                <a:latin typeface="Calibri" panose="020F0502020204030204"/>
              </a:rPr>
              <a:t>100 per year to graduate EXTRA </a:t>
            </a:r>
            <a:endParaRPr lang="en-ZA" sz="2864" b="1" dirty="0">
              <a:solidFill>
                <a:srgbClr val="FF0000"/>
              </a:solidFill>
              <a:latin typeface="Calibri" panose="020F0502020204030204"/>
            </a:endParaRPr>
          </a:p>
          <a:p>
            <a:pPr marL="0" indent="0" defTabSz="727432">
              <a:spcBef>
                <a:spcPts val="795"/>
              </a:spcBef>
              <a:buNone/>
            </a:pPr>
            <a:endParaRPr lang="en-ZA" sz="2228" dirty="0">
              <a:solidFill>
                <a:srgbClr val="00B050"/>
              </a:solidFill>
              <a:latin typeface="Calibri" panose="020F0502020204030204"/>
            </a:endParaRPr>
          </a:p>
        </p:txBody>
      </p:sp>
      <p:sp>
        <p:nvSpPr>
          <p:cNvPr id="6" name="5-Point Star 5"/>
          <p:cNvSpPr/>
          <p:nvPr/>
        </p:nvSpPr>
        <p:spPr>
          <a:xfrm>
            <a:off x="3642960" y="1352762"/>
            <a:ext cx="5958240" cy="435910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432"/>
            <a:endParaRPr lang="en-ZA" sz="1432">
              <a:solidFill>
                <a:prstClr val="white"/>
              </a:solidFill>
              <a:latin typeface="Calibri" panose="020F0502020204030204"/>
            </a:endParaRPr>
          </a:p>
        </p:txBody>
      </p:sp>
      <p:sp>
        <p:nvSpPr>
          <p:cNvPr id="5" name="Content Placeholder 2"/>
          <p:cNvSpPr txBox="1">
            <a:spLocks/>
          </p:cNvSpPr>
          <p:nvPr/>
        </p:nvSpPr>
        <p:spPr>
          <a:xfrm>
            <a:off x="4924510" y="3208957"/>
            <a:ext cx="4035403" cy="507782"/>
          </a:xfrm>
          <a:prstGeom prst="rect">
            <a:avLst/>
          </a:prstGeom>
        </p:spPr>
        <p:txBody>
          <a:bodyPr vert="horz" lIns="72742" tIns="36370" rIns="72742" bIns="3637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27432">
              <a:spcBef>
                <a:spcPts val="795"/>
              </a:spcBef>
              <a:buNone/>
            </a:pPr>
            <a:r>
              <a:rPr lang="en-ZA" sz="2228" dirty="0">
                <a:ln w="0"/>
                <a:solidFill>
                  <a:prstClr val="black"/>
                </a:solidFill>
                <a:effectLst>
                  <a:outerShdw blurRad="38100" dist="19050" dir="2700000" algn="tl" rotWithShape="0">
                    <a:prstClr val="black">
                      <a:alpha val="40000"/>
                    </a:prstClr>
                  </a:outerShdw>
                </a:effectLst>
                <a:latin typeface="Calibri" panose="020F0502020204030204"/>
              </a:rPr>
              <a:t>Community service??? = NO</a:t>
            </a:r>
          </a:p>
        </p:txBody>
      </p:sp>
      <p:pic>
        <p:nvPicPr>
          <p:cNvPr id="11" name="Picture 10" descr="Graphical user interface, text, application&#10;&#10;Description automatically generated">
            <a:extLst>
              <a:ext uri="{FF2B5EF4-FFF2-40B4-BE49-F238E27FC236}">
                <a16:creationId xmlns:a16="http://schemas.microsoft.com/office/drawing/2014/main" xmlns="" id="{900E330F-A224-4967-B9CB-88E95BCB46E2}"/>
              </a:ext>
            </a:extLst>
          </p:cNvPr>
          <p:cNvPicPr>
            <a:picLocks noChangeAspect="1"/>
          </p:cNvPicPr>
          <p:nvPr/>
        </p:nvPicPr>
        <p:blipFill>
          <a:blip r:embed="rId6" cstate="print"/>
          <a:stretch>
            <a:fillRect/>
          </a:stretch>
        </p:blipFill>
        <p:spPr>
          <a:xfrm>
            <a:off x="8101062" y="5529943"/>
            <a:ext cx="3875044" cy="1288452"/>
          </a:xfrm>
          <a:prstGeom prst="rect">
            <a:avLst/>
          </a:prstGeom>
        </p:spPr>
      </p:pic>
    </p:spTree>
    <p:extLst>
      <p:ext uri="{BB962C8B-B14F-4D97-AF65-F5344CB8AC3E}">
        <p14:creationId xmlns:p14="http://schemas.microsoft.com/office/powerpoint/2010/main" xmlns="" val="144004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p:bldP spid="6"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sz="4000" b="1" dirty="0"/>
              <a:t>Training:</a:t>
            </a:r>
            <a:br>
              <a:rPr lang="en-ZA" sz="4000" b="1" dirty="0"/>
            </a:br>
            <a:r>
              <a:rPr lang="en-ZA" sz="4000" b="1" dirty="0"/>
              <a:t>Assistants (OSA)</a:t>
            </a:r>
            <a:br>
              <a:rPr lang="en-ZA" sz="4000" b="1" dirty="0"/>
            </a:br>
            <a:r>
              <a:rPr lang="en-ZA" sz="4000" b="1" dirty="0"/>
              <a:t>Orthopaedic footwear Technicians (OFT)  </a:t>
            </a:r>
            <a:r>
              <a:rPr lang="en-ZA" sz="3182" b="1" dirty="0"/>
              <a:t/>
            </a:r>
            <a:br>
              <a:rPr lang="en-ZA" sz="3182" b="1" dirty="0"/>
            </a:br>
            <a:endParaRPr lang="en-ZA" sz="3182" b="1" dirty="0"/>
          </a:p>
        </p:txBody>
      </p:sp>
      <p:sp>
        <p:nvSpPr>
          <p:cNvPr id="3" name="Content Placeholder 2"/>
          <p:cNvSpPr>
            <a:spLocks noGrp="1"/>
          </p:cNvSpPr>
          <p:nvPr>
            <p:ph idx="1"/>
          </p:nvPr>
        </p:nvSpPr>
        <p:spPr>
          <a:xfrm>
            <a:off x="1456154" y="2184679"/>
            <a:ext cx="4113339" cy="3461520"/>
          </a:xfrm>
        </p:spPr>
        <p:txBody>
          <a:bodyPr>
            <a:normAutofit fontScale="92500" lnSpcReduction="10000"/>
          </a:bodyPr>
          <a:lstStyle/>
          <a:p>
            <a:pPr marL="0" indent="0">
              <a:buNone/>
            </a:pPr>
            <a:r>
              <a:rPr lang="en-ZA" b="1" u="sng" dirty="0">
                <a:solidFill>
                  <a:srgbClr val="00B050"/>
                </a:solidFill>
              </a:rPr>
              <a:t>Assistants (OSA)</a:t>
            </a:r>
          </a:p>
          <a:p>
            <a:pPr marL="0" indent="0">
              <a:buNone/>
            </a:pPr>
            <a:r>
              <a:rPr lang="en-ZA" dirty="0"/>
              <a:t>Not allowed to work with patients</a:t>
            </a:r>
          </a:p>
          <a:p>
            <a:pPr marL="0" indent="0">
              <a:buNone/>
            </a:pPr>
            <a:r>
              <a:rPr lang="en-ZA" dirty="0"/>
              <a:t>Working only in the lab</a:t>
            </a:r>
          </a:p>
          <a:p>
            <a:pPr marL="0" indent="0">
              <a:buNone/>
            </a:pPr>
            <a:r>
              <a:rPr lang="en-ZA" dirty="0"/>
              <a:t>Manufacturing</a:t>
            </a:r>
          </a:p>
          <a:p>
            <a:pPr marL="0" indent="0">
              <a:buNone/>
            </a:pPr>
            <a:endParaRPr lang="en-ZA" dirty="0"/>
          </a:p>
          <a:p>
            <a:pPr marL="0" indent="0">
              <a:buNone/>
            </a:pPr>
            <a:r>
              <a:rPr lang="en-ZA" dirty="0"/>
              <a:t>2 year training in service</a:t>
            </a:r>
          </a:p>
          <a:p>
            <a:pPr marL="0" indent="0">
              <a:buNone/>
            </a:pPr>
            <a:r>
              <a:rPr lang="en-ZA" dirty="0"/>
              <a:t>Registration with HPCSA</a:t>
            </a:r>
          </a:p>
          <a:p>
            <a:pPr marL="0" indent="0">
              <a:buNone/>
            </a:pPr>
            <a:endParaRPr lang="en-ZA" dirty="0"/>
          </a:p>
          <a:p>
            <a:pPr marL="0" indent="0">
              <a:buNone/>
            </a:pPr>
            <a:endParaRPr lang="en-ZA" dirty="0"/>
          </a:p>
        </p:txBody>
      </p:sp>
      <p:sp>
        <p:nvSpPr>
          <p:cNvPr id="4" name="Content Placeholder 2"/>
          <p:cNvSpPr txBox="1">
            <a:spLocks/>
          </p:cNvSpPr>
          <p:nvPr/>
        </p:nvSpPr>
        <p:spPr>
          <a:xfrm>
            <a:off x="5995549" y="2046161"/>
            <a:ext cx="4551518" cy="3461520"/>
          </a:xfrm>
          <a:prstGeom prst="rect">
            <a:avLst/>
          </a:prstGeom>
        </p:spPr>
        <p:txBody>
          <a:bodyPr vert="horz" lIns="72742" tIns="36370" rIns="72742" bIns="3637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27432">
              <a:spcBef>
                <a:spcPts val="795"/>
              </a:spcBef>
              <a:buNone/>
            </a:pPr>
            <a:r>
              <a:rPr lang="en-ZA" sz="2228" b="1" u="sng" dirty="0">
                <a:solidFill>
                  <a:srgbClr val="4472C4"/>
                </a:solidFill>
                <a:latin typeface="Calibri" panose="020F0502020204030204"/>
              </a:rPr>
              <a:t>Orthopaedic Footwear Technicians (OFTs)</a:t>
            </a:r>
          </a:p>
          <a:p>
            <a:pPr marL="0" indent="0" defTabSz="727432">
              <a:spcBef>
                <a:spcPts val="795"/>
              </a:spcBef>
              <a:buNone/>
            </a:pPr>
            <a:r>
              <a:rPr lang="en-ZA" sz="2228" dirty="0">
                <a:solidFill>
                  <a:prstClr val="black"/>
                </a:solidFill>
                <a:latin typeface="Calibri" panose="020F0502020204030204"/>
              </a:rPr>
              <a:t>Allowed to work with patients with foot disabilities and pathologies not including the ankle</a:t>
            </a:r>
          </a:p>
          <a:p>
            <a:pPr marL="0" indent="0" defTabSz="727432">
              <a:spcBef>
                <a:spcPts val="795"/>
              </a:spcBef>
              <a:buNone/>
            </a:pPr>
            <a:endParaRPr lang="en-ZA" sz="2228" dirty="0">
              <a:solidFill>
                <a:prstClr val="black"/>
              </a:solidFill>
              <a:latin typeface="Calibri" panose="020F0502020204030204"/>
            </a:endParaRPr>
          </a:p>
          <a:p>
            <a:pPr marL="0" indent="0" defTabSz="727432">
              <a:spcBef>
                <a:spcPts val="795"/>
              </a:spcBef>
              <a:buNone/>
            </a:pPr>
            <a:r>
              <a:rPr lang="en-ZA" sz="2228" dirty="0">
                <a:solidFill>
                  <a:prstClr val="black"/>
                </a:solidFill>
                <a:latin typeface="Calibri" panose="020F0502020204030204"/>
              </a:rPr>
              <a:t>1</a:t>
            </a:r>
            <a:r>
              <a:rPr lang="en-ZA" sz="2228" baseline="30000" dirty="0">
                <a:solidFill>
                  <a:prstClr val="black"/>
                </a:solidFill>
                <a:latin typeface="Calibri" panose="020F0502020204030204"/>
              </a:rPr>
              <a:t>st</a:t>
            </a:r>
            <a:r>
              <a:rPr lang="en-ZA" sz="2228" dirty="0">
                <a:solidFill>
                  <a:prstClr val="black"/>
                </a:solidFill>
                <a:latin typeface="Calibri" panose="020F0502020204030204"/>
              </a:rPr>
              <a:t> train as an assistant for 2 years</a:t>
            </a:r>
          </a:p>
          <a:p>
            <a:pPr marL="0" indent="0" defTabSz="727432">
              <a:spcBef>
                <a:spcPts val="795"/>
              </a:spcBef>
              <a:buNone/>
            </a:pPr>
            <a:r>
              <a:rPr lang="en-ZA" sz="2228" dirty="0">
                <a:solidFill>
                  <a:prstClr val="black"/>
                </a:solidFill>
                <a:latin typeface="Calibri" panose="020F0502020204030204"/>
              </a:rPr>
              <a:t>The 3</a:t>
            </a:r>
            <a:r>
              <a:rPr lang="en-ZA" sz="2228" baseline="30000" dirty="0">
                <a:solidFill>
                  <a:prstClr val="black"/>
                </a:solidFill>
                <a:latin typeface="Calibri" panose="020F0502020204030204"/>
              </a:rPr>
              <a:t>rd</a:t>
            </a:r>
            <a:r>
              <a:rPr lang="en-ZA" sz="2228" dirty="0">
                <a:solidFill>
                  <a:prstClr val="black"/>
                </a:solidFill>
                <a:latin typeface="Calibri" panose="020F0502020204030204"/>
              </a:rPr>
              <a:t> year they train specifically for orthopaedic footwear related to surgical boots and foot pathologies</a:t>
            </a:r>
          </a:p>
          <a:p>
            <a:pPr marL="0" indent="0" defTabSz="727432">
              <a:spcBef>
                <a:spcPts val="795"/>
              </a:spcBef>
              <a:buNone/>
            </a:pPr>
            <a:endParaRPr lang="en-ZA" sz="2228" dirty="0">
              <a:solidFill>
                <a:prstClr val="black"/>
              </a:solidFill>
              <a:latin typeface="Calibri" panose="020F0502020204030204"/>
            </a:endParaRPr>
          </a:p>
          <a:p>
            <a:pPr marL="0" indent="0" defTabSz="727432">
              <a:spcBef>
                <a:spcPts val="795"/>
              </a:spcBef>
              <a:buNone/>
            </a:pPr>
            <a:r>
              <a:rPr lang="en-ZA" sz="2228" dirty="0">
                <a:solidFill>
                  <a:prstClr val="black"/>
                </a:solidFill>
                <a:latin typeface="Calibri" panose="020F0502020204030204"/>
              </a:rPr>
              <a:t>HPCSA Board Exam</a:t>
            </a:r>
          </a:p>
          <a:p>
            <a:pPr marL="0" indent="0" defTabSz="727432">
              <a:spcBef>
                <a:spcPts val="795"/>
              </a:spcBef>
              <a:buNone/>
            </a:pPr>
            <a:r>
              <a:rPr lang="en-ZA" sz="2228" dirty="0">
                <a:solidFill>
                  <a:prstClr val="black"/>
                </a:solidFill>
                <a:latin typeface="Calibri" panose="020F0502020204030204"/>
              </a:rPr>
              <a:t>Registration with HPCSA</a:t>
            </a:r>
          </a:p>
          <a:p>
            <a:pPr marL="0" indent="0" defTabSz="727432">
              <a:spcBef>
                <a:spcPts val="795"/>
              </a:spcBef>
              <a:buNone/>
            </a:pPr>
            <a:endParaRPr lang="en-ZA" sz="2228" dirty="0">
              <a:solidFill>
                <a:prstClr val="black"/>
              </a:solidFill>
              <a:latin typeface="Calibri" panose="020F0502020204030204"/>
            </a:endParaRPr>
          </a:p>
          <a:p>
            <a:pPr marL="0" indent="0" defTabSz="727432">
              <a:spcBef>
                <a:spcPts val="795"/>
              </a:spcBef>
              <a:buNone/>
            </a:pPr>
            <a:endParaRPr lang="en-ZA" sz="2228" dirty="0">
              <a:solidFill>
                <a:prstClr val="black"/>
              </a:solidFill>
              <a:latin typeface="Calibri" panose="020F0502020204030204"/>
            </a:endParaRPr>
          </a:p>
        </p:txBody>
      </p:sp>
      <p:sp>
        <p:nvSpPr>
          <p:cNvPr id="5" name="TextBox 4"/>
          <p:cNvSpPr txBox="1"/>
          <p:nvPr/>
        </p:nvSpPr>
        <p:spPr>
          <a:xfrm>
            <a:off x="4332893" y="5523630"/>
            <a:ext cx="3138262" cy="435184"/>
          </a:xfrm>
          <a:prstGeom prst="rect">
            <a:avLst/>
          </a:prstGeom>
          <a:noFill/>
        </p:spPr>
        <p:txBody>
          <a:bodyPr wrap="square" rtlCol="0">
            <a:spAutoFit/>
          </a:bodyPr>
          <a:lstStyle/>
          <a:p>
            <a:pPr defTabSz="727432"/>
            <a:r>
              <a:rPr lang="en-ZA" sz="2228" dirty="0">
                <a:solidFill>
                  <a:srgbClr val="FF0000"/>
                </a:solidFill>
                <a:latin typeface="Calibri" panose="020F0502020204030204"/>
              </a:rPr>
              <a:t>SUPERVISED PRACTICE</a:t>
            </a:r>
          </a:p>
        </p:txBody>
      </p:sp>
      <p:sp>
        <p:nvSpPr>
          <p:cNvPr id="6" name="TextBox 5"/>
          <p:cNvSpPr txBox="1"/>
          <p:nvPr/>
        </p:nvSpPr>
        <p:spPr>
          <a:xfrm>
            <a:off x="10547067" y="2298914"/>
            <a:ext cx="184731" cy="312714"/>
          </a:xfrm>
          <a:prstGeom prst="rect">
            <a:avLst/>
          </a:prstGeom>
          <a:noFill/>
        </p:spPr>
        <p:txBody>
          <a:bodyPr wrap="none" rtlCol="0">
            <a:spAutoFit/>
          </a:bodyPr>
          <a:lstStyle/>
          <a:p>
            <a:pPr defTabSz="727432"/>
            <a:endParaRPr lang="en-ZA" sz="1432" dirty="0">
              <a:solidFill>
                <a:prstClr val="black"/>
              </a:solidFill>
              <a:latin typeface="Calibri" panose="020F0502020204030204"/>
            </a:endParaRPr>
          </a:p>
        </p:txBody>
      </p:sp>
      <p:graphicFrame>
        <p:nvGraphicFramePr>
          <p:cNvPr id="7" name="Diagram 6"/>
          <p:cNvGraphicFramePr/>
          <p:nvPr/>
        </p:nvGraphicFramePr>
        <p:xfrm>
          <a:off x="2863060" y="1273707"/>
          <a:ext cx="6465881" cy="4310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Graphical user interface, text, application&#10;&#10;Description automatically generated">
            <a:extLst>
              <a:ext uri="{FF2B5EF4-FFF2-40B4-BE49-F238E27FC236}">
                <a16:creationId xmlns:a16="http://schemas.microsoft.com/office/drawing/2014/main" xmlns="" id="{F5042354-2E77-43D0-AC39-3E06804D0C42}"/>
              </a:ext>
            </a:extLst>
          </p:cNvPr>
          <p:cNvPicPr>
            <a:picLocks noChangeAspect="1"/>
          </p:cNvPicPr>
          <p:nvPr/>
        </p:nvPicPr>
        <p:blipFill>
          <a:blip r:embed="rId7" cstate="print"/>
          <a:stretch>
            <a:fillRect/>
          </a:stretch>
        </p:blipFill>
        <p:spPr>
          <a:xfrm>
            <a:off x="8777275" y="5624823"/>
            <a:ext cx="3414725" cy="1135396"/>
          </a:xfrm>
          <a:prstGeom prst="rect">
            <a:avLst/>
          </a:prstGeom>
        </p:spPr>
      </p:pic>
    </p:spTree>
    <p:extLst>
      <p:ext uri="{BB962C8B-B14F-4D97-AF65-F5344CB8AC3E}">
        <p14:creationId xmlns:p14="http://schemas.microsoft.com/office/powerpoint/2010/main" xmlns="" val="23989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nodePh="1">
                                  <p:stCondLst>
                                    <p:cond delay="0"/>
                                  </p:stCondLst>
                                  <p:endCondLst>
                                    <p:cond evt="begin" delay="0">
                                      <p:tn val="23"/>
                                    </p:cond>
                                  </p:end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681526"/>
            <a:ext cx="4260591" cy="2431664"/>
          </a:xfrm>
        </p:spPr>
        <p:txBody>
          <a:bodyPr>
            <a:noAutofit/>
          </a:bodyPr>
          <a:lstStyle/>
          <a:p>
            <a:pPr algn="ctr"/>
            <a:r>
              <a:rPr lang="en-ZA" b="1" dirty="0"/>
              <a:t>Statistics in </a:t>
            </a:r>
            <a:br>
              <a:rPr lang="en-ZA" b="1" dirty="0"/>
            </a:br>
            <a:r>
              <a:rPr lang="en-ZA" b="1" dirty="0"/>
              <a:t>South Africa </a:t>
            </a:r>
            <a:br>
              <a:rPr lang="en-ZA" b="1" dirty="0"/>
            </a:br>
            <a:r>
              <a:rPr lang="en-ZA" b="1" dirty="0"/>
              <a:t>&amp; </a:t>
            </a:r>
            <a:br>
              <a:rPr lang="en-ZA" b="1" dirty="0"/>
            </a:br>
            <a:r>
              <a:rPr lang="en-ZA" b="1" dirty="0"/>
              <a:t>HPCSA</a:t>
            </a:r>
          </a:p>
        </p:txBody>
      </p:sp>
      <p:sp>
        <p:nvSpPr>
          <p:cNvPr id="3" name="Content Placeholder 2"/>
          <p:cNvSpPr>
            <a:spLocks noGrp="1"/>
          </p:cNvSpPr>
          <p:nvPr>
            <p:ph idx="1"/>
          </p:nvPr>
        </p:nvSpPr>
        <p:spPr>
          <a:xfrm>
            <a:off x="1734994" y="3527719"/>
            <a:ext cx="2410850" cy="493304"/>
          </a:xfrm>
        </p:spPr>
        <p:txBody>
          <a:bodyPr>
            <a:normAutofit fontScale="85000" lnSpcReduction="10000"/>
          </a:bodyPr>
          <a:lstStyle/>
          <a:p>
            <a:pPr marL="0" indent="0">
              <a:buNone/>
            </a:pPr>
            <a:r>
              <a:rPr lang="en-ZA" b="1" dirty="0">
                <a:solidFill>
                  <a:srgbClr val="FF0000"/>
                </a:solidFill>
              </a:rPr>
              <a:t>Red = MOP = 704</a:t>
            </a:r>
          </a:p>
          <a:p>
            <a:pPr marL="0" indent="0">
              <a:buNone/>
            </a:pPr>
            <a:endParaRPr lang="en-ZA" dirty="0">
              <a:solidFill>
                <a:schemeClr val="accent1">
                  <a:lumMod val="75000"/>
                </a:schemeClr>
              </a:solidFill>
            </a:endParaRPr>
          </a:p>
        </p:txBody>
      </p:sp>
      <p:pic>
        <p:nvPicPr>
          <p:cNvPr id="1026" name="Picture 2" descr="Provinces - South African Holiday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62191" y="818409"/>
            <a:ext cx="5916426" cy="518355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8118032" y="4637022"/>
            <a:ext cx="389684"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80</a:t>
            </a:r>
          </a:p>
        </p:txBody>
      </p:sp>
      <p:sp>
        <p:nvSpPr>
          <p:cNvPr id="7" name="TextBox 6"/>
          <p:cNvSpPr txBox="1"/>
          <p:nvPr/>
        </p:nvSpPr>
        <p:spPr>
          <a:xfrm>
            <a:off x="6182165" y="4885985"/>
            <a:ext cx="389684"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88</a:t>
            </a:r>
          </a:p>
        </p:txBody>
      </p:sp>
      <p:sp>
        <p:nvSpPr>
          <p:cNvPr id="8" name="TextBox 7"/>
          <p:cNvSpPr txBox="1"/>
          <p:nvPr/>
        </p:nvSpPr>
        <p:spPr>
          <a:xfrm>
            <a:off x="6064033" y="3264863"/>
            <a:ext cx="389684"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8</a:t>
            </a:r>
          </a:p>
        </p:txBody>
      </p:sp>
      <p:sp>
        <p:nvSpPr>
          <p:cNvPr id="9" name="TextBox 8"/>
          <p:cNvSpPr txBox="1"/>
          <p:nvPr/>
        </p:nvSpPr>
        <p:spPr>
          <a:xfrm>
            <a:off x="7572474" y="2247250"/>
            <a:ext cx="389684"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14</a:t>
            </a:r>
          </a:p>
        </p:txBody>
      </p:sp>
      <p:sp>
        <p:nvSpPr>
          <p:cNvPr id="10" name="TextBox 9"/>
          <p:cNvSpPr txBox="1"/>
          <p:nvPr/>
        </p:nvSpPr>
        <p:spPr>
          <a:xfrm>
            <a:off x="9451620" y="2008527"/>
            <a:ext cx="389684"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42</a:t>
            </a:r>
          </a:p>
        </p:txBody>
      </p:sp>
      <p:sp>
        <p:nvSpPr>
          <p:cNvPr id="11" name="TextBox 10"/>
          <p:cNvSpPr txBox="1"/>
          <p:nvPr/>
        </p:nvSpPr>
        <p:spPr>
          <a:xfrm>
            <a:off x="8919050" y="1311711"/>
            <a:ext cx="389684"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29</a:t>
            </a:r>
          </a:p>
        </p:txBody>
      </p:sp>
      <p:sp>
        <p:nvSpPr>
          <p:cNvPr id="12" name="TextBox 11"/>
          <p:cNvSpPr txBox="1"/>
          <p:nvPr/>
        </p:nvSpPr>
        <p:spPr>
          <a:xfrm>
            <a:off x="9200488" y="3559562"/>
            <a:ext cx="502261"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173</a:t>
            </a:r>
          </a:p>
        </p:txBody>
      </p:sp>
      <p:sp>
        <p:nvSpPr>
          <p:cNvPr id="13" name="TextBox 12"/>
          <p:cNvSpPr txBox="1"/>
          <p:nvPr/>
        </p:nvSpPr>
        <p:spPr>
          <a:xfrm>
            <a:off x="8188317" y="2223191"/>
            <a:ext cx="463292"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240</a:t>
            </a:r>
          </a:p>
        </p:txBody>
      </p:sp>
      <p:sp>
        <p:nvSpPr>
          <p:cNvPr id="14" name="TextBox 13"/>
          <p:cNvSpPr txBox="1"/>
          <p:nvPr/>
        </p:nvSpPr>
        <p:spPr>
          <a:xfrm>
            <a:off x="7572474" y="3410184"/>
            <a:ext cx="389684" cy="312714"/>
          </a:xfrm>
          <a:prstGeom prst="rect">
            <a:avLst/>
          </a:prstGeom>
          <a:noFill/>
        </p:spPr>
        <p:txBody>
          <a:bodyPr wrap="square" rtlCol="0">
            <a:spAutoFit/>
          </a:bodyPr>
          <a:lstStyle/>
          <a:p>
            <a:pPr defTabSz="727432"/>
            <a:r>
              <a:rPr lang="en-ZA" sz="1432" b="1" dirty="0">
                <a:solidFill>
                  <a:srgbClr val="FF0000"/>
                </a:solidFill>
                <a:latin typeface="Calibri" panose="020F0502020204030204"/>
              </a:rPr>
              <a:t>30</a:t>
            </a:r>
          </a:p>
        </p:txBody>
      </p:sp>
      <p:sp>
        <p:nvSpPr>
          <p:cNvPr id="15" name="Content Placeholder 2"/>
          <p:cNvSpPr txBox="1">
            <a:spLocks/>
          </p:cNvSpPr>
          <p:nvPr/>
        </p:nvSpPr>
        <p:spPr>
          <a:xfrm>
            <a:off x="1773349" y="4021023"/>
            <a:ext cx="2410850" cy="493304"/>
          </a:xfrm>
          <a:prstGeom prst="rect">
            <a:avLst/>
          </a:prstGeom>
        </p:spPr>
        <p:txBody>
          <a:bodyPr vert="horz" lIns="72742" tIns="36370" rIns="72742" bIns="3637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27432">
              <a:spcBef>
                <a:spcPts val="795"/>
              </a:spcBef>
              <a:buNone/>
            </a:pPr>
            <a:r>
              <a:rPr lang="en-ZA" sz="2228" b="1" dirty="0">
                <a:solidFill>
                  <a:srgbClr val="5B9BD5">
                    <a:lumMod val="50000"/>
                  </a:srgbClr>
                </a:solidFill>
                <a:latin typeface="Calibri" panose="020F0502020204030204"/>
              </a:rPr>
              <a:t>Blue = OFTs = 46</a:t>
            </a:r>
          </a:p>
          <a:p>
            <a:pPr marL="0" indent="0" defTabSz="727432">
              <a:spcBef>
                <a:spcPts val="795"/>
              </a:spcBef>
              <a:buNone/>
            </a:pPr>
            <a:endParaRPr lang="en-ZA" sz="2228" dirty="0">
              <a:solidFill>
                <a:srgbClr val="5B9BD5">
                  <a:lumMod val="75000"/>
                </a:srgbClr>
              </a:solidFill>
              <a:latin typeface="Calibri" panose="020F0502020204030204"/>
            </a:endParaRPr>
          </a:p>
        </p:txBody>
      </p:sp>
      <p:sp>
        <p:nvSpPr>
          <p:cNvPr id="16" name="TextBox 15"/>
          <p:cNvSpPr txBox="1"/>
          <p:nvPr/>
        </p:nvSpPr>
        <p:spPr>
          <a:xfrm>
            <a:off x="8497071" y="2200721"/>
            <a:ext cx="329861" cy="533095"/>
          </a:xfrm>
          <a:prstGeom prst="rect">
            <a:avLst/>
          </a:prstGeom>
          <a:noFill/>
        </p:spPr>
        <p:txBody>
          <a:bodyPr wrap="square" rtlCol="0">
            <a:spAutoFit/>
          </a:bodyPr>
          <a:lstStyle/>
          <a:p>
            <a:pPr defTabSz="727432"/>
            <a:r>
              <a:rPr lang="en-ZA" sz="1432" b="1" dirty="0">
                <a:ln w="0"/>
                <a:solidFill>
                  <a:srgbClr val="5B9BD5">
                    <a:lumMod val="50000"/>
                  </a:srgbClr>
                </a:solidFill>
                <a:effectLst>
                  <a:outerShdw blurRad="38100" dist="25400" dir="5400000" algn="ctr" rotWithShape="0">
                    <a:srgbClr val="6E747A">
                      <a:alpha val="43000"/>
                    </a:srgbClr>
                  </a:outerShdw>
                </a:effectLst>
                <a:latin typeface="Calibri" panose="020F0502020204030204"/>
              </a:rPr>
              <a:t>12</a:t>
            </a:r>
          </a:p>
        </p:txBody>
      </p:sp>
      <p:sp>
        <p:nvSpPr>
          <p:cNvPr id="17" name="TextBox 16"/>
          <p:cNvSpPr txBox="1"/>
          <p:nvPr/>
        </p:nvSpPr>
        <p:spPr>
          <a:xfrm>
            <a:off x="8474016" y="4514327"/>
            <a:ext cx="329861" cy="312714"/>
          </a:xfrm>
          <a:prstGeom prst="rect">
            <a:avLst/>
          </a:prstGeom>
          <a:noFill/>
        </p:spPr>
        <p:txBody>
          <a:bodyPr wrap="square" rtlCol="0">
            <a:spAutoFit/>
          </a:bodyPr>
          <a:lstStyle/>
          <a:p>
            <a:pPr defTabSz="727432"/>
            <a:r>
              <a:rPr lang="en-ZA" sz="1432" b="1" dirty="0">
                <a:ln w="0"/>
                <a:solidFill>
                  <a:srgbClr val="5B9BD5">
                    <a:lumMod val="50000"/>
                  </a:srgbClr>
                </a:solidFill>
                <a:effectLst>
                  <a:outerShdw blurRad="38100" dist="25400" dir="5400000" algn="ctr" rotWithShape="0">
                    <a:srgbClr val="6E747A">
                      <a:alpha val="43000"/>
                    </a:srgbClr>
                  </a:outerShdw>
                </a:effectLst>
                <a:latin typeface="Calibri" panose="020F0502020204030204"/>
              </a:rPr>
              <a:t>9</a:t>
            </a:r>
          </a:p>
        </p:txBody>
      </p:sp>
      <p:sp>
        <p:nvSpPr>
          <p:cNvPr id="18" name="TextBox 17"/>
          <p:cNvSpPr txBox="1"/>
          <p:nvPr/>
        </p:nvSpPr>
        <p:spPr>
          <a:xfrm>
            <a:off x="9207959" y="2370094"/>
            <a:ext cx="329861" cy="312714"/>
          </a:xfrm>
          <a:prstGeom prst="rect">
            <a:avLst/>
          </a:prstGeom>
          <a:noFill/>
        </p:spPr>
        <p:txBody>
          <a:bodyPr wrap="square" rtlCol="0">
            <a:spAutoFit/>
          </a:bodyPr>
          <a:lstStyle/>
          <a:p>
            <a:pPr defTabSz="727432"/>
            <a:r>
              <a:rPr lang="en-ZA" sz="1432" b="1" dirty="0">
                <a:ln w="0"/>
                <a:solidFill>
                  <a:srgbClr val="5B9BD5">
                    <a:lumMod val="50000"/>
                  </a:srgbClr>
                </a:solidFill>
                <a:effectLst>
                  <a:outerShdw blurRad="38100" dist="25400" dir="5400000" algn="ctr" rotWithShape="0">
                    <a:srgbClr val="6E747A">
                      <a:alpha val="43000"/>
                    </a:srgbClr>
                  </a:outerShdw>
                </a:effectLst>
                <a:latin typeface="Calibri" panose="020F0502020204030204"/>
              </a:rPr>
              <a:t>4</a:t>
            </a:r>
          </a:p>
        </p:txBody>
      </p:sp>
      <p:sp>
        <p:nvSpPr>
          <p:cNvPr id="19" name="TextBox 18"/>
          <p:cNvSpPr txBox="1"/>
          <p:nvPr/>
        </p:nvSpPr>
        <p:spPr>
          <a:xfrm>
            <a:off x="9537820" y="3163445"/>
            <a:ext cx="329861" cy="312714"/>
          </a:xfrm>
          <a:prstGeom prst="rect">
            <a:avLst/>
          </a:prstGeom>
          <a:noFill/>
        </p:spPr>
        <p:txBody>
          <a:bodyPr wrap="square" rtlCol="0">
            <a:spAutoFit/>
          </a:bodyPr>
          <a:lstStyle/>
          <a:p>
            <a:pPr defTabSz="727432"/>
            <a:r>
              <a:rPr lang="en-ZA" sz="1432" b="1" dirty="0">
                <a:ln w="0"/>
                <a:solidFill>
                  <a:srgbClr val="5B9BD5">
                    <a:lumMod val="50000"/>
                  </a:srgbClr>
                </a:solidFill>
                <a:effectLst>
                  <a:outerShdw blurRad="38100" dist="25400" dir="5400000" algn="ctr" rotWithShape="0">
                    <a:srgbClr val="6E747A">
                      <a:alpha val="43000"/>
                    </a:srgbClr>
                  </a:outerShdw>
                </a:effectLst>
                <a:latin typeface="Calibri" panose="020F0502020204030204"/>
              </a:rPr>
              <a:t>3</a:t>
            </a:r>
          </a:p>
        </p:txBody>
      </p:sp>
      <p:sp>
        <p:nvSpPr>
          <p:cNvPr id="20" name="TextBox 19"/>
          <p:cNvSpPr txBox="1"/>
          <p:nvPr/>
        </p:nvSpPr>
        <p:spPr>
          <a:xfrm>
            <a:off x="8036306" y="3410184"/>
            <a:ext cx="286400" cy="312714"/>
          </a:xfrm>
          <a:prstGeom prst="rect">
            <a:avLst/>
          </a:prstGeom>
          <a:noFill/>
        </p:spPr>
        <p:txBody>
          <a:bodyPr wrap="square" rtlCol="0">
            <a:spAutoFit/>
          </a:bodyPr>
          <a:lstStyle/>
          <a:p>
            <a:pPr defTabSz="727432"/>
            <a:r>
              <a:rPr lang="en-ZA" sz="1432" b="1" dirty="0">
                <a:ln w="0"/>
                <a:solidFill>
                  <a:srgbClr val="5B9BD5">
                    <a:lumMod val="50000"/>
                  </a:srgbClr>
                </a:solidFill>
                <a:effectLst>
                  <a:outerShdw blurRad="38100" dist="25400" dir="5400000" algn="ctr" rotWithShape="0">
                    <a:srgbClr val="6E747A">
                      <a:alpha val="43000"/>
                    </a:srgbClr>
                  </a:outerShdw>
                </a:effectLst>
                <a:latin typeface="Calibri" panose="020F0502020204030204"/>
              </a:rPr>
              <a:t>4</a:t>
            </a:r>
          </a:p>
        </p:txBody>
      </p:sp>
      <p:sp>
        <p:nvSpPr>
          <p:cNvPr id="21" name="TextBox 20"/>
          <p:cNvSpPr txBox="1"/>
          <p:nvPr/>
        </p:nvSpPr>
        <p:spPr>
          <a:xfrm>
            <a:off x="9331321" y="1463566"/>
            <a:ext cx="329861" cy="312714"/>
          </a:xfrm>
          <a:prstGeom prst="rect">
            <a:avLst/>
          </a:prstGeom>
          <a:noFill/>
        </p:spPr>
        <p:txBody>
          <a:bodyPr wrap="square" rtlCol="0">
            <a:spAutoFit/>
          </a:bodyPr>
          <a:lstStyle/>
          <a:p>
            <a:pPr defTabSz="727432"/>
            <a:r>
              <a:rPr lang="en-ZA" sz="1432" b="1" dirty="0">
                <a:ln w="0"/>
                <a:solidFill>
                  <a:srgbClr val="5B9BD5">
                    <a:lumMod val="50000"/>
                  </a:srgbClr>
                </a:solidFill>
                <a:effectLst>
                  <a:outerShdw blurRad="38100" dist="25400" dir="5400000" algn="ctr" rotWithShape="0">
                    <a:srgbClr val="6E747A">
                      <a:alpha val="43000"/>
                    </a:srgbClr>
                  </a:outerShdw>
                </a:effectLst>
                <a:latin typeface="Calibri" panose="020F0502020204030204"/>
              </a:rPr>
              <a:t>3</a:t>
            </a:r>
          </a:p>
        </p:txBody>
      </p:sp>
      <p:sp>
        <p:nvSpPr>
          <p:cNvPr id="22" name="TextBox 21"/>
          <p:cNvSpPr txBox="1"/>
          <p:nvPr/>
        </p:nvSpPr>
        <p:spPr>
          <a:xfrm>
            <a:off x="7920410" y="2230792"/>
            <a:ext cx="329861" cy="312714"/>
          </a:xfrm>
          <a:prstGeom prst="rect">
            <a:avLst/>
          </a:prstGeom>
          <a:noFill/>
        </p:spPr>
        <p:txBody>
          <a:bodyPr wrap="square" rtlCol="0">
            <a:spAutoFit/>
          </a:bodyPr>
          <a:lstStyle/>
          <a:p>
            <a:pPr defTabSz="727432"/>
            <a:r>
              <a:rPr lang="en-ZA" sz="1432" b="1" dirty="0">
                <a:ln w="0"/>
                <a:solidFill>
                  <a:srgbClr val="5B9BD5">
                    <a:lumMod val="50000"/>
                  </a:srgbClr>
                </a:solidFill>
                <a:effectLst>
                  <a:outerShdw blurRad="38100" dist="25400" dir="5400000" algn="ctr" rotWithShape="0">
                    <a:srgbClr val="6E747A">
                      <a:alpha val="43000"/>
                    </a:srgbClr>
                  </a:outerShdw>
                </a:effectLst>
                <a:latin typeface="Calibri" panose="020F0502020204030204"/>
              </a:rPr>
              <a:t>1</a:t>
            </a:r>
          </a:p>
        </p:txBody>
      </p:sp>
      <p:sp>
        <p:nvSpPr>
          <p:cNvPr id="23" name="TextBox 22"/>
          <p:cNvSpPr txBox="1"/>
          <p:nvPr/>
        </p:nvSpPr>
        <p:spPr>
          <a:xfrm>
            <a:off x="6453717" y="5196000"/>
            <a:ext cx="329861" cy="533095"/>
          </a:xfrm>
          <a:prstGeom prst="rect">
            <a:avLst/>
          </a:prstGeom>
          <a:noFill/>
        </p:spPr>
        <p:txBody>
          <a:bodyPr wrap="square" rtlCol="0">
            <a:spAutoFit/>
          </a:bodyPr>
          <a:lstStyle/>
          <a:p>
            <a:pPr defTabSz="727432"/>
            <a:r>
              <a:rPr lang="en-ZA" sz="1432" b="1" dirty="0">
                <a:ln w="0"/>
                <a:solidFill>
                  <a:srgbClr val="5B9BD5">
                    <a:lumMod val="50000"/>
                  </a:srgbClr>
                </a:solidFill>
                <a:effectLst>
                  <a:outerShdw blurRad="38100" dist="25400" dir="5400000" algn="ctr" rotWithShape="0">
                    <a:srgbClr val="6E747A">
                      <a:alpha val="43000"/>
                    </a:srgbClr>
                  </a:outerShdw>
                </a:effectLst>
                <a:latin typeface="Calibri" panose="020F0502020204030204"/>
              </a:rPr>
              <a:t>10</a:t>
            </a:r>
          </a:p>
        </p:txBody>
      </p:sp>
      <p:sp>
        <p:nvSpPr>
          <p:cNvPr id="24" name="Content Placeholder 2"/>
          <p:cNvSpPr txBox="1">
            <a:spLocks/>
          </p:cNvSpPr>
          <p:nvPr/>
        </p:nvSpPr>
        <p:spPr>
          <a:xfrm>
            <a:off x="1376340" y="4637023"/>
            <a:ext cx="2769505" cy="493304"/>
          </a:xfrm>
          <a:prstGeom prst="rect">
            <a:avLst/>
          </a:prstGeom>
        </p:spPr>
        <p:txBody>
          <a:bodyPr vert="horz" lIns="72742" tIns="36370" rIns="72742" bIns="3637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27432">
              <a:spcBef>
                <a:spcPts val="795"/>
              </a:spcBef>
              <a:buNone/>
            </a:pPr>
            <a:r>
              <a:rPr lang="en-ZA" sz="2228" b="1" dirty="0">
                <a:solidFill>
                  <a:srgbClr val="00B050"/>
                </a:solidFill>
                <a:latin typeface="Calibri" panose="020F0502020204030204"/>
              </a:rPr>
              <a:t>Green = Assistants = 74 </a:t>
            </a:r>
          </a:p>
          <a:p>
            <a:pPr marL="0" indent="0" defTabSz="727432">
              <a:spcBef>
                <a:spcPts val="795"/>
              </a:spcBef>
              <a:buNone/>
            </a:pPr>
            <a:endParaRPr lang="en-ZA" sz="2228" dirty="0">
              <a:solidFill>
                <a:srgbClr val="00B050"/>
              </a:solidFill>
              <a:latin typeface="Calibri" panose="020F0502020204030204"/>
            </a:endParaRPr>
          </a:p>
        </p:txBody>
      </p:sp>
      <p:sp>
        <p:nvSpPr>
          <p:cNvPr id="25" name="TextBox 24"/>
          <p:cNvSpPr txBox="1"/>
          <p:nvPr/>
        </p:nvSpPr>
        <p:spPr>
          <a:xfrm>
            <a:off x="5987322" y="3853369"/>
            <a:ext cx="389684"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1</a:t>
            </a:r>
          </a:p>
        </p:txBody>
      </p:sp>
      <p:sp>
        <p:nvSpPr>
          <p:cNvPr id="26" name="TextBox 25"/>
          <p:cNvSpPr txBox="1"/>
          <p:nvPr/>
        </p:nvSpPr>
        <p:spPr>
          <a:xfrm>
            <a:off x="9094049" y="2051387"/>
            <a:ext cx="389684"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4</a:t>
            </a:r>
          </a:p>
        </p:txBody>
      </p:sp>
      <p:sp>
        <p:nvSpPr>
          <p:cNvPr id="27" name="TextBox 26"/>
          <p:cNvSpPr txBox="1"/>
          <p:nvPr/>
        </p:nvSpPr>
        <p:spPr>
          <a:xfrm>
            <a:off x="8891773" y="1672457"/>
            <a:ext cx="389684"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6</a:t>
            </a:r>
          </a:p>
        </p:txBody>
      </p:sp>
      <p:sp>
        <p:nvSpPr>
          <p:cNvPr id="28" name="TextBox 27"/>
          <p:cNvSpPr txBox="1"/>
          <p:nvPr/>
        </p:nvSpPr>
        <p:spPr>
          <a:xfrm>
            <a:off x="7335666" y="2640118"/>
            <a:ext cx="389684"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5</a:t>
            </a:r>
          </a:p>
        </p:txBody>
      </p:sp>
      <p:sp>
        <p:nvSpPr>
          <p:cNvPr id="29" name="TextBox 28"/>
          <p:cNvSpPr txBox="1"/>
          <p:nvPr/>
        </p:nvSpPr>
        <p:spPr>
          <a:xfrm>
            <a:off x="9013116" y="3151810"/>
            <a:ext cx="389684"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7</a:t>
            </a:r>
          </a:p>
        </p:txBody>
      </p:sp>
      <p:sp>
        <p:nvSpPr>
          <p:cNvPr id="30" name="TextBox 29"/>
          <p:cNvSpPr txBox="1"/>
          <p:nvPr/>
        </p:nvSpPr>
        <p:spPr>
          <a:xfrm>
            <a:off x="8390215" y="2524598"/>
            <a:ext cx="389684"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24</a:t>
            </a:r>
          </a:p>
        </p:txBody>
      </p:sp>
      <p:sp>
        <p:nvSpPr>
          <p:cNvPr id="31" name="TextBox 30"/>
          <p:cNvSpPr txBox="1"/>
          <p:nvPr/>
        </p:nvSpPr>
        <p:spPr>
          <a:xfrm>
            <a:off x="8278450" y="3070467"/>
            <a:ext cx="389684"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5</a:t>
            </a:r>
          </a:p>
        </p:txBody>
      </p:sp>
      <p:sp>
        <p:nvSpPr>
          <p:cNvPr id="32" name="TextBox 31"/>
          <p:cNvSpPr txBox="1"/>
          <p:nvPr/>
        </p:nvSpPr>
        <p:spPr>
          <a:xfrm>
            <a:off x="7452103" y="4661230"/>
            <a:ext cx="389684"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14</a:t>
            </a:r>
          </a:p>
        </p:txBody>
      </p:sp>
      <p:sp>
        <p:nvSpPr>
          <p:cNvPr id="33" name="TextBox 32"/>
          <p:cNvSpPr txBox="1"/>
          <p:nvPr/>
        </p:nvSpPr>
        <p:spPr>
          <a:xfrm>
            <a:off x="5657461" y="5342903"/>
            <a:ext cx="389684" cy="312714"/>
          </a:xfrm>
          <a:prstGeom prst="rect">
            <a:avLst/>
          </a:prstGeom>
          <a:noFill/>
        </p:spPr>
        <p:txBody>
          <a:bodyPr wrap="square" rtlCol="0">
            <a:spAutoFit/>
          </a:bodyPr>
          <a:lstStyle/>
          <a:p>
            <a:pPr defTabSz="727432"/>
            <a:r>
              <a:rPr lang="en-ZA" sz="1432" b="1" dirty="0">
                <a:solidFill>
                  <a:srgbClr val="00B050"/>
                </a:solidFill>
                <a:latin typeface="Calibri" panose="020F0502020204030204"/>
              </a:rPr>
              <a:t>8</a:t>
            </a:r>
          </a:p>
        </p:txBody>
      </p:sp>
      <p:sp>
        <p:nvSpPr>
          <p:cNvPr id="34" name="TextBox 33"/>
          <p:cNvSpPr txBox="1"/>
          <p:nvPr/>
        </p:nvSpPr>
        <p:spPr>
          <a:xfrm flipH="1">
            <a:off x="6365658" y="3825326"/>
            <a:ext cx="588315" cy="312714"/>
          </a:xfrm>
          <a:prstGeom prst="rect">
            <a:avLst/>
          </a:prstGeom>
          <a:noFill/>
        </p:spPr>
        <p:txBody>
          <a:bodyPr wrap="square" rtlCol="0">
            <a:spAutoFit/>
          </a:bodyPr>
          <a:lstStyle/>
          <a:p>
            <a:pPr defTabSz="727432"/>
            <a:r>
              <a:rPr lang="en-ZA" sz="1432" b="1" dirty="0">
                <a:ln w="0"/>
                <a:solidFill>
                  <a:srgbClr val="5B9BD5">
                    <a:lumMod val="50000"/>
                  </a:srgbClr>
                </a:solidFill>
                <a:effectLst>
                  <a:outerShdw blurRad="38100" dist="25400" dir="5400000" algn="ctr" rotWithShape="0">
                    <a:srgbClr val="6E747A">
                      <a:alpha val="43000"/>
                    </a:srgbClr>
                  </a:outerShdw>
                </a:effectLst>
                <a:latin typeface="Calibri" panose="020F0502020204030204"/>
              </a:rPr>
              <a:t>0</a:t>
            </a:r>
          </a:p>
        </p:txBody>
      </p:sp>
      <p:sp>
        <p:nvSpPr>
          <p:cNvPr id="5" name="TextBox 4"/>
          <p:cNvSpPr txBox="1"/>
          <p:nvPr/>
        </p:nvSpPr>
        <p:spPr>
          <a:xfrm>
            <a:off x="8717493" y="5021491"/>
            <a:ext cx="1471711" cy="312714"/>
          </a:xfrm>
          <a:prstGeom prst="rect">
            <a:avLst/>
          </a:prstGeom>
          <a:noFill/>
        </p:spPr>
        <p:txBody>
          <a:bodyPr wrap="square" rtlCol="0">
            <a:spAutoFit/>
          </a:bodyPr>
          <a:lstStyle/>
          <a:p>
            <a:pPr defTabSz="727432"/>
            <a:r>
              <a:rPr lang="en-ZA" sz="1432" dirty="0">
                <a:solidFill>
                  <a:prstClr val="black"/>
                </a:solidFill>
                <a:latin typeface="Calibri" panose="020F0502020204030204"/>
              </a:rPr>
              <a:t>(Holidays, 2021)</a:t>
            </a:r>
          </a:p>
        </p:txBody>
      </p:sp>
      <p:pic>
        <p:nvPicPr>
          <p:cNvPr id="35" name="Picture 34" descr="Graphical user interface, text, application&#10;&#10;Description automatically generated">
            <a:extLst>
              <a:ext uri="{FF2B5EF4-FFF2-40B4-BE49-F238E27FC236}">
                <a16:creationId xmlns:a16="http://schemas.microsoft.com/office/drawing/2014/main" xmlns="" id="{A4038C9B-4041-4316-BC56-1F3241C32403}"/>
              </a:ext>
            </a:extLst>
          </p:cNvPr>
          <p:cNvPicPr>
            <a:picLocks noChangeAspect="1"/>
          </p:cNvPicPr>
          <p:nvPr/>
        </p:nvPicPr>
        <p:blipFill>
          <a:blip r:embed="rId3" cstate="print"/>
          <a:stretch>
            <a:fillRect/>
          </a:stretch>
        </p:blipFill>
        <p:spPr>
          <a:xfrm>
            <a:off x="9841304" y="6110749"/>
            <a:ext cx="2166308" cy="720297"/>
          </a:xfrm>
          <a:prstGeom prst="rect">
            <a:avLst/>
          </a:prstGeom>
        </p:spPr>
      </p:pic>
    </p:spTree>
    <p:extLst>
      <p:ext uri="{BB962C8B-B14F-4D97-AF65-F5344CB8AC3E}">
        <p14:creationId xmlns:p14="http://schemas.microsoft.com/office/powerpoint/2010/main" xmlns="" val="368605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2132</TotalTime>
  <Words>2286</Words>
  <Application>Microsoft Office PowerPoint</Application>
  <PresentationFormat>Custom</PresentationFormat>
  <Paragraphs>673</Paragraphs>
  <Slides>41</Slides>
  <Notes>11</Notes>
  <HiddenSlides>0</HiddenSlides>
  <MMClips>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Slide 1</vt:lpstr>
      <vt:lpstr>Meet the Panelists</vt:lpstr>
      <vt:lpstr>Introduction</vt:lpstr>
      <vt:lpstr>Presentation  Overview of Orthotics &amp; Prosthetics </vt:lpstr>
      <vt:lpstr>Slide 5</vt:lpstr>
      <vt:lpstr>Presentation  Education </vt:lpstr>
      <vt:lpstr>Training structure: Orthotists and Prosthetists</vt:lpstr>
      <vt:lpstr>Training: Assistants (OSA) Orthopaedic footwear Technicians (OFT)   </vt:lpstr>
      <vt:lpstr>Statistics in  South Africa  &amp;  HPCSA</vt:lpstr>
      <vt:lpstr>Public Hospitals linked to Provinces and Population</vt:lpstr>
      <vt:lpstr>Current situation Public vs Private</vt:lpstr>
      <vt:lpstr>Ideal Situation</vt:lpstr>
      <vt:lpstr>Link between NHI &amp; Education of Medical Orthotics &amp; Prosthetics</vt:lpstr>
      <vt:lpstr>Global cooperation (WHO &amp; ISPO)</vt:lpstr>
      <vt:lpstr>Challenges &amp;  Education</vt:lpstr>
      <vt:lpstr>Presentation  Public Health  Service</vt:lpstr>
      <vt:lpstr>Orthotic and Prosthetic Challenges and Background </vt:lpstr>
      <vt:lpstr>154 MOPs in Public Sector </vt:lpstr>
      <vt:lpstr>Slide 19</vt:lpstr>
      <vt:lpstr>Backlogs in Orthotics and Prosthetics = 10,424</vt:lpstr>
      <vt:lpstr>Access to Assistive Devices Challenges</vt:lpstr>
      <vt:lpstr>Proposed Way Forward </vt:lpstr>
      <vt:lpstr>Proposed way forward  continue </vt:lpstr>
      <vt:lpstr>Western Cape Orthotic and Prosthetic Centre </vt:lpstr>
      <vt:lpstr>Western Cape Population and O&amp;P Services</vt:lpstr>
      <vt:lpstr>WC, only 46% of 0&amp;P patients are treated at a Centre with sufficient machinery and equipment, where 27% of patients are seen at Outreach Clinics and 22% are children from either Special Needs Schools or Pediatric Hospitals.</vt:lpstr>
      <vt:lpstr>Slide 27</vt:lpstr>
      <vt:lpstr>Western Cape Prosthetic Stats  </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Orthotics and Prosthetics Public Service Overview</dc:title>
  <dc:creator>Jan-Hendrik Swiegers</dc:creator>
  <cp:lastModifiedBy>USER</cp:lastModifiedBy>
  <cp:revision>95</cp:revision>
  <dcterms:created xsi:type="dcterms:W3CDTF">2021-06-11T11:43:18Z</dcterms:created>
  <dcterms:modified xsi:type="dcterms:W3CDTF">2021-06-17T09:30:39Z</dcterms:modified>
</cp:coreProperties>
</file>