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167" y="0"/>
            <a:ext cx="12192029" cy="5863987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15600" y="2504747"/>
            <a:ext cx="5656800" cy="98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415667" y="1108233"/>
            <a:ext cx="7113300" cy="1659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415600" y="2828567"/>
            <a:ext cx="7113300" cy="125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9032" y="4801396"/>
            <a:ext cx="11653935" cy="178622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604433" y="1604211"/>
            <a:ext cx="10983000" cy="45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476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Quattrocento Sans"/>
              <a:buChar char=" "/>
              <a:defRPr sz="1200"/>
            </a:lvl1pPr>
            <a:lvl2pPr marL="914400" lvl="1" indent="-304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attrocento Sans"/>
              <a:buChar char=" "/>
              <a:defRPr sz="1200"/>
            </a:lvl2pPr>
            <a:lvl3pPr marL="137160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Char char="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 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 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604434" y="448628"/>
            <a:ext cx="10983000" cy="7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256032" y="265176"/>
            <a:ext cx="11682900" cy="63324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70" name="Google Shape;70;p14"/>
          <p:cNvCxnSpPr/>
          <p:nvPr/>
        </p:nvCxnSpPr>
        <p:spPr>
          <a:xfrm>
            <a:off x="604434" y="1196392"/>
            <a:ext cx="10983000" cy="0"/>
          </a:xfrm>
          <a:prstGeom prst="straightConnector1">
            <a:avLst/>
          </a:prstGeom>
          <a:noFill/>
          <a:ln w="25400" cap="flat" cmpd="sng">
            <a:solidFill>
              <a:srgbClr val="D2472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604434" y="448628"/>
            <a:ext cx="10983000" cy="7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9032" y="4801396"/>
            <a:ext cx="11653935" cy="178622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1090862" y="1507068"/>
            <a:ext cx="3192300" cy="46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476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Quattrocento Sans"/>
              <a:buChar char=" "/>
              <a:defRPr sz="1200"/>
            </a:lvl1pPr>
            <a:lvl2pPr marL="914400" lvl="1" indent="-304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attrocento Sans"/>
              <a:buChar char=" "/>
              <a:defRPr sz="1200"/>
            </a:lvl2pPr>
            <a:lvl3pPr marL="137160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Char char="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 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 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2"/>
          </p:nvPr>
        </p:nvSpPr>
        <p:spPr>
          <a:xfrm>
            <a:off x="4395537" y="1507068"/>
            <a:ext cx="7143900" cy="46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476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Quattrocento Sans"/>
              <a:buChar char=" "/>
              <a:defRPr sz="1200"/>
            </a:lvl1pPr>
            <a:lvl2pPr marL="914400" lvl="1" indent="-304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attrocento Sans"/>
              <a:buChar char=" "/>
              <a:defRPr sz="1200"/>
            </a:lvl2pPr>
            <a:lvl3pPr marL="137160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Char char="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 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 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604434" y="448628"/>
            <a:ext cx="10983000" cy="7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254951" y="262784"/>
            <a:ext cx="11682900" cy="63324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254950" y="262784"/>
            <a:ext cx="11682000" cy="20727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521208" y="1536192"/>
            <a:ext cx="6876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attrocento Sans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539496" y="2560320"/>
            <a:ext cx="9445800" cy="39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Char char="●"/>
              <a:defRPr sz="2400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04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200"/>
              <a:buChar char="○"/>
              <a:defRPr sz="1200">
                <a:solidFill>
                  <a:srgbClr val="3F3F3F"/>
                </a:solidFill>
              </a:defRPr>
            </a:lvl2pPr>
            <a:lvl3pPr marL="1371600" lvl="2" indent="-304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200"/>
              <a:buChar char="■"/>
              <a:defRPr sz="1200">
                <a:solidFill>
                  <a:srgbClr val="3F3F3F"/>
                </a:solidFill>
              </a:defRPr>
            </a:lvl3pPr>
            <a:lvl4pPr marL="1828800" lvl="3" indent="-304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200"/>
              <a:buChar char="●"/>
              <a:defRPr sz="1200">
                <a:solidFill>
                  <a:srgbClr val="3F3F3F"/>
                </a:solidFill>
              </a:defRPr>
            </a:lvl4pPr>
            <a:lvl5pPr marL="2286000" lvl="4" indent="-304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200"/>
              <a:buChar char="○"/>
              <a:defRPr sz="1200">
                <a:solidFill>
                  <a:srgbClr val="3F3F3F"/>
                </a:solidFill>
              </a:defRPr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64132"/>
            <a:ext cx="12192029" cy="5863987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0" name="Google Shape;20;p3"/>
          <p:cNvSpPr/>
          <p:nvPr/>
        </p:nvSpPr>
        <p:spPr>
          <a:xfrm>
            <a:off x="0" y="0"/>
            <a:ext cx="12192029" cy="5863987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57519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0" y="58833"/>
            <a:ext cx="5751356" cy="5865687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6" name="Google Shape;26;p4"/>
          <p:cNvSpPr/>
          <p:nvPr/>
        </p:nvSpPr>
        <p:spPr>
          <a:xfrm>
            <a:off x="-167" y="0"/>
            <a:ext cx="5755723" cy="5860653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15633" y="667900"/>
            <a:ext cx="4941900" cy="3345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6192900" y="667900"/>
            <a:ext cx="5555100" cy="546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0" y="0"/>
            <a:ext cx="12192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15633" y="667900"/>
            <a:ext cx="11360700" cy="83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415600" y="2007600"/>
            <a:ext cx="5333100" cy="410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6443200" y="2007600"/>
            <a:ext cx="5333100" cy="410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/>
        </p:nvSpPr>
        <p:spPr>
          <a:xfrm>
            <a:off x="0" y="0"/>
            <a:ext cx="12192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15633" y="667900"/>
            <a:ext cx="11360700" cy="83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/>
          <p:nvPr/>
        </p:nvSpPr>
        <p:spPr>
          <a:xfrm>
            <a:off x="0" y="0"/>
            <a:ext cx="50193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15633" y="667900"/>
            <a:ext cx="4170000" cy="2438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15600" y="3187533"/>
            <a:ext cx="4170000" cy="3063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15567" y="1064800"/>
            <a:ext cx="8330400" cy="4728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15067" y="667900"/>
            <a:ext cx="4939200" cy="273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406400" y="3502300"/>
            <a:ext cx="4939200" cy="123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6505367" y="667900"/>
            <a:ext cx="5271900" cy="5481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/>
          <p:nvPr/>
        </p:nvSpPr>
        <p:spPr>
          <a:xfrm>
            <a:off x="0" y="5825333"/>
            <a:ext cx="12192000" cy="1032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15600" y="6028533"/>
            <a:ext cx="10639200" cy="614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sz="17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B0F3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ctr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Calibri"/>
              <a:buNone/>
            </a:pPr>
            <a:r>
              <a:rPr lang="en-US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National Health Insurance Bill: </a:t>
            </a:r>
            <a:endParaRPr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Calibri"/>
              <a:buNone/>
            </a:pPr>
            <a:r>
              <a:rPr lang="en-US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Oral Presentation</a:t>
            </a:r>
            <a:br>
              <a:rPr lang="en-US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434343"/>
              </a:solidFill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8431212" y="5921375"/>
            <a:ext cx="37608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24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admin@audiologysa.com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endParaRPr sz="1200" b="0" i="0" u="sng" strike="noStrike" cap="non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00" y="2429625"/>
            <a:ext cx="3870648" cy="186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6053200" y="258325"/>
            <a:ext cx="5555100" cy="59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63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Calibri"/>
              <a:buChar char=" "/>
            </a:pP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SAAA </a:t>
            </a:r>
            <a:r>
              <a:rPr lang="en-US" sz="2400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recognises</a:t>
            </a: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the need for health care reform in South </a:t>
            </a:r>
            <a:r>
              <a:rPr lang="en-US" sz="24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Africa</a:t>
            </a: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 and is supportive of the concept of a National Health Insurance model.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35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Calibri"/>
              <a:buChar char=" "/>
            </a:pP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However, there are aspects that need further clarification, such as below points which have been used to guide our presentation points: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35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Calibri"/>
              <a:buChar char=" "/>
            </a:pP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Calibri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Role of the private practice – accreditation? Role of Office of Health Standards Compliance?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Calibri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Remuneration – Capitation model? Extent of remuneration?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Calibri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Multidisciplinary practice concept? HPCSA Rules?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Quattrocento Sans"/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415633" y="667900"/>
            <a:ext cx="4941900" cy="3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Quattrocento Sans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03725" y="5962650"/>
            <a:ext cx="1897800" cy="91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415650" y="-228592"/>
            <a:ext cx="113607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Quattrocento Sans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HEARING HEALTH CARE SERVICES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19" descr="Picture of PowerPoint Slides with a 2D Box and some indistinguishable text next to it."/>
          <p:cNvGrpSpPr/>
          <p:nvPr/>
        </p:nvGrpSpPr>
        <p:grpSpPr>
          <a:xfrm>
            <a:off x="2790449" y="6853991"/>
            <a:ext cx="1418136" cy="1812629"/>
            <a:chOff x="744040" y="2334765"/>
            <a:chExt cx="1418136" cy="1812629"/>
          </a:xfrm>
        </p:grpSpPr>
        <p:sp>
          <p:nvSpPr>
            <p:cNvPr id="102" name="Google Shape;102;p19"/>
            <p:cNvSpPr/>
            <p:nvPr/>
          </p:nvSpPr>
          <p:spPr>
            <a:xfrm rot="-5400000">
              <a:off x="1373731" y="3358950"/>
              <a:ext cx="158757" cy="1418132"/>
            </a:xfrm>
            <a:custGeom>
              <a:avLst/>
              <a:gdLst/>
              <a:ahLst/>
              <a:cxnLst/>
              <a:rect l="l" t="t" r="r" b="b"/>
              <a:pathLst>
                <a:path w="904096" h="660218" extrusionOk="0">
                  <a:moveTo>
                    <a:pt x="0" y="0"/>
                  </a:moveTo>
                  <a:lnTo>
                    <a:pt x="904096" y="0"/>
                  </a:lnTo>
                  <a:lnTo>
                    <a:pt x="904096" y="660218"/>
                  </a:lnTo>
                  <a:lnTo>
                    <a:pt x="0" y="660218"/>
                  </a:lnTo>
                </a:path>
              </a:pathLst>
            </a:custGeom>
            <a:noFill/>
            <a:ln w="25400" cap="rnd" cmpd="sng">
              <a:solidFill>
                <a:srgbClr val="F5F5F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3" name="Google Shape;103;p19"/>
            <p:cNvSpPr/>
            <p:nvPr/>
          </p:nvSpPr>
          <p:spPr>
            <a:xfrm rot="5400000">
              <a:off x="1298502" y="1780307"/>
              <a:ext cx="309216" cy="1418132"/>
            </a:xfrm>
            <a:custGeom>
              <a:avLst/>
              <a:gdLst/>
              <a:ahLst/>
              <a:cxnLst/>
              <a:rect l="l" t="t" r="r" b="b"/>
              <a:pathLst>
                <a:path w="904096" h="660218" extrusionOk="0">
                  <a:moveTo>
                    <a:pt x="0" y="0"/>
                  </a:moveTo>
                  <a:lnTo>
                    <a:pt x="904096" y="0"/>
                  </a:lnTo>
                  <a:lnTo>
                    <a:pt x="904096" y="660218"/>
                  </a:lnTo>
                  <a:lnTo>
                    <a:pt x="0" y="660218"/>
                  </a:lnTo>
                </a:path>
              </a:pathLst>
            </a:custGeom>
            <a:noFill/>
            <a:ln w="25400" cap="rnd" cmpd="sng">
              <a:solidFill>
                <a:srgbClr val="F5F5F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04" name="Google Shape;104;p19"/>
            <p:cNvGrpSpPr/>
            <p:nvPr/>
          </p:nvGrpSpPr>
          <p:grpSpPr>
            <a:xfrm>
              <a:off x="744040" y="2786850"/>
              <a:ext cx="1418133" cy="1038195"/>
              <a:chOff x="744040" y="2805900"/>
              <a:chExt cx="1418133" cy="1038195"/>
            </a:xfrm>
          </p:grpSpPr>
          <p:sp>
            <p:nvSpPr>
              <p:cNvPr id="105" name="Google Shape;105;p19"/>
              <p:cNvSpPr/>
              <p:nvPr/>
            </p:nvSpPr>
            <p:spPr>
              <a:xfrm>
                <a:off x="744041" y="2805901"/>
                <a:ext cx="1418131" cy="1035593"/>
              </a:xfrm>
              <a:custGeom>
                <a:avLst/>
                <a:gdLst/>
                <a:ahLst/>
                <a:cxnLst/>
                <a:rect l="l" t="t" r="r" b="b"/>
                <a:pathLst>
                  <a:path w="1084813" h="792188" extrusionOk="0">
                    <a:moveTo>
                      <a:pt x="0" y="0"/>
                    </a:moveTo>
                    <a:lnTo>
                      <a:pt x="1084813" y="0"/>
                    </a:lnTo>
                    <a:lnTo>
                      <a:pt x="1084813" y="792188"/>
                    </a:lnTo>
                  </a:path>
                </a:pathLst>
              </a:custGeom>
              <a:noFill/>
              <a:ln w="25400" cap="rnd" cmpd="sng">
                <a:solidFill>
                  <a:srgbClr val="A5A5A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cxnSp>
            <p:nvCxnSpPr>
              <p:cNvPr id="106" name="Google Shape;106;p19"/>
              <p:cNvCxnSpPr/>
              <p:nvPr/>
            </p:nvCxnSpPr>
            <p:spPr>
              <a:xfrm rot="10800000">
                <a:off x="1453107" y="3135028"/>
                <a:ext cx="0" cy="1418131"/>
              </a:xfrm>
              <a:prstGeom prst="straightConnector1">
                <a:avLst/>
              </a:prstGeom>
              <a:noFill/>
              <a:ln w="25400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107" name="Google Shape;107;p19"/>
              <p:cNvCxnSpPr/>
              <p:nvPr/>
            </p:nvCxnSpPr>
            <p:spPr>
              <a:xfrm rot="10800000">
                <a:off x="744040" y="2805900"/>
                <a:ext cx="3" cy="1038195"/>
              </a:xfrm>
              <a:prstGeom prst="straightConnector1">
                <a:avLst/>
              </a:prstGeom>
              <a:noFill/>
              <a:ln w="25400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sp>
            <p:nvSpPr>
              <p:cNvPr id="108" name="Google Shape;108;p19"/>
              <p:cNvSpPr/>
              <p:nvPr/>
            </p:nvSpPr>
            <p:spPr>
              <a:xfrm>
                <a:off x="1382178" y="3040410"/>
                <a:ext cx="584815" cy="495716"/>
              </a:xfrm>
              <a:prstGeom prst="rect">
                <a:avLst/>
              </a:prstGeom>
              <a:noFill/>
              <a:ln w="25400" cap="rnd" cmpd="sng">
                <a:solidFill>
                  <a:srgbClr val="A5A5A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cxnSp>
            <p:nvCxnSpPr>
              <p:cNvPr id="109" name="Google Shape;109;p19"/>
              <p:cNvCxnSpPr/>
              <p:nvPr/>
            </p:nvCxnSpPr>
            <p:spPr>
              <a:xfrm>
                <a:off x="900670" y="3079999"/>
                <a:ext cx="265635" cy="0"/>
              </a:xfrm>
              <a:prstGeom prst="straightConnector1">
                <a:avLst/>
              </a:prstGeom>
              <a:noFill/>
              <a:ln w="25400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" name="Google Shape;110;p19"/>
              <p:cNvCxnSpPr/>
              <p:nvPr/>
            </p:nvCxnSpPr>
            <p:spPr>
              <a:xfrm>
                <a:off x="1033488" y="3234850"/>
                <a:ext cx="132817" cy="0"/>
              </a:xfrm>
              <a:prstGeom prst="straightConnector1">
                <a:avLst/>
              </a:prstGeom>
              <a:noFill/>
              <a:ln w="25400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1" name="Google Shape;111;p19"/>
          <p:cNvSpPr txBox="1"/>
          <p:nvPr/>
        </p:nvSpPr>
        <p:spPr>
          <a:xfrm>
            <a:off x="78659" y="1883855"/>
            <a:ext cx="4778476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20.3% of all types HL </a:t>
            </a:r>
            <a:r>
              <a:rPr lang="en-ZA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(12.1 mil)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6.2</a:t>
            </a:r>
            <a:r>
              <a:rPr lang="en-ZA" sz="2400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% moderate and greater HLs (3.6 mil</a:t>
            </a:r>
            <a:r>
              <a:rPr lang="en-ZA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8.3 Audiologists/million in SA</a:t>
            </a:r>
            <a:endParaRPr lang="en-ZA" sz="2400" b="1" dirty="0" smtClean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Limited </a:t>
            </a:r>
            <a:r>
              <a:rPr lang="en-ZA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multi-disciplinary services - 4.6 </a:t>
            </a:r>
            <a:r>
              <a:rPr lang="en-ZA" sz="2400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ENTs/million in </a:t>
            </a:r>
            <a:r>
              <a:rPr lang="en-ZA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ZA" sz="2400" b="1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da-DK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(WRH</a:t>
            </a:r>
            <a:r>
              <a:rPr lang="da-DK" sz="2400" b="1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2021; Mulwafu et al. </a:t>
            </a:r>
            <a:r>
              <a:rPr lang="da-DK" sz="24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2017)</a:t>
            </a:r>
            <a:endParaRPr sz="2400" b="1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2217736" y="5571851"/>
            <a:ext cx="2930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Hearing health service providers</a:t>
            </a:r>
            <a:endParaRPr sz="2400" b="1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9" descr="3D Models"/>
          <p:cNvSpPr txBox="1"/>
          <p:nvPr/>
        </p:nvSpPr>
        <p:spPr>
          <a:xfrm>
            <a:off x="733681" y="1507140"/>
            <a:ext cx="347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2800" b="1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Burden of HL</a:t>
            </a:r>
            <a:endParaRPr sz="2800" b="1" u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9" descr="Sustainable workforce: South African Audiologists and Speech Therapists |  Human Resources for Health | Full Tex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00230" y="1430802"/>
            <a:ext cx="6524625" cy="497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336258" y="366275"/>
            <a:ext cx="113607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Quattrocento Sans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HOW WE VIEW NHI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4294967295"/>
          </p:nvPr>
        </p:nvSpPr>
        <p:spPr>
          <a:xfrm>
            <a:off x="611437" y="1195918"/>
            <a:ext cx="3192300" cy="46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There are three parts to this comment, the first being General, the second pertaining to Hearing Healthcare Services, and the third relating to issues in Leadership and Governance.</a:t>
            </a:r>
            <a:endParaRPr sz="2400" b="1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0"/>
          <p:cNvSpPr/>
          <p:nvPr/>
        </p:nvSpPr>
        <p:spPr>
          <a:xfrm>
            <a:off x="4396660" y="1277938"/>
            <a:ext cx="2267400" cy="4670400"/>
          </a:xfrm>
          <a:prstGeom prst="roundRect">
            <a:avLst>
              <a:gd name="adj" fmla="val 1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0"/>
          <p:cNvSpPr txBox="1"/>
          <p:nvPr/>
        </p:nvSpPr>
        <p:spPr>
          <a:xfrm>
            <a:off x="4396660" y="1277938"/>
            <a:ext cx="2267400" cy="14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300" tIns="114300" rIns="114300" bIns="114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General</a:t>
            </a:r>
            <a:endParaRPr sz="3200"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0"/>
          <p:cNvSpPr/>
          <p:nvPr/>
        </p:nvSpPr>
        <p:spPr>
          <a:xfrm>
            <a:off x="4623390" y="2680433"/>
            <a:ext cx="1813800" cy="1408200"/>
          </a:xfrm>
          <a:prstGeom prst="roundRect">
            <a:avLst>
              <a:gd name="adj" fmla="val 10000"/>
            </a:avLst>
          </a:prstGeom>
          <a:solidFill>
            <a:srgbClr val="A5A5A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0"/>
          <p:cNvSpPr txBox="1"/>
          <p:nvPr/>
        </p:nvSpPr>
        <p:spPr>
          <a:xfrm>
            <a:off x="4730751" y="2803525"/>
            <a:ext cx="1630200" cy="1243800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38100" rIns="50800" bIns="381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Focuses on doctors and nurses</a:t>
            </a:r>
            <a:endParaRPr sz="2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4623390" y="4305276"/>
            <a:ext cx="1813800" cy="1408200"/>
          </a:xfrm>
          <a:prstGeom prst="roundRect">
            <a:avLst>
              <a:gd name="adj" fmla="val 10000"/>
            </a:avLst>
          </a:prstGeom>
          <a:solidFill>
            <a:srgbClr val="999999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4664710" y="4346521"/>
            <a:ext cx="1731300" cy="1325700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38100" rIns="50800" bIns="381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Education and medico-legal exclusions</a:t>
            </a:r>
            <a:endParaRPr sz="2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0"/>
          <p:cNvSpPr/>
          <p:nvPr/>
        </p:nvSpPr>
        <p:spPr>
          <a:xfrm>
            <a:off x="6834011" y="1277938"/>
            <a:ext cx="2267400" cy="4670400"/>
          </a:xfrm>
          <a:prstGeom prst="roundRect">
            <a:avLst>
              <a:gd name="adj" fmla="val 1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6834011" y="1277938"/>
            <a:ext cx="2267400" cy="14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300" tIns="114300" rIns="114300" bIns="114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Healthcare services</a:t>
            </a:r>
            <a:endParaRPr sz="3200" b="1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0"/>
          <p:cNvSpPr/>
          <p:nvPr/>
        </p:nvSpPr>
        <p:spPr>
          <a:xfrm>
            <a:off x="7060741" y="2680433"/>
            <a:ext cx="1813800" cy="1408200"/>
          </a:xfrm>
          <a:prstGeom prst="roundRect">
            <a:avLst>
              <a:gd name="adj" fmla="val 10000"/>
            </a:avLst>
          </a:prstGeom>
          <a:solidFill>
            <a:srgbClr val="A5A5A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7102023" y="2721678"/>
            <a:ext cx="1731300" cy="1325700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38100" rIns="50800" bIns="381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Limited healthcare coverage</a:t>
            </a:r>
            <a:endParaRPr sz="2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0"/>
          <p:cNvSpPr/>
          <p:nvPr/>
        </p:nvSpPr>
        <p:spPr>
          <a:xfrm>
            <a:off x="7060741" y="4305276"/>
            <a:ext cx="1813800" cy="1408200"/>
          </a:xfrm>
          <a:prstGeom prst="roundRect">
            <a:avLst>
              <a:gd name="adj" fmla="val 10000"/>
            </a:avLst>
          </a:prstGeom>
          <a:solidFill>
            <a:srgbClr val="A5A5A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7102023" y="4346521"/>
            <a:ext cx="1731300" cy="1325700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38100" rIns="50800" bIns="381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</a:t>
            </a:r>
            <a:r>
              <a:rPr lang="en-US" sz="2000" b="1" baseline="30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</a:t>
            </a:r>
            <a:r>
              <a:rPr lang="en-US" sz="2000" b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line </a:t>
            </a:r>
            <a:r>
              <a:rPr lang="en-US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practitioner</a:t>
            </a:r>
            <a:r>
              <a:rPr lang="en-US" sz="2000" b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exclusions</a:t>
            </a:r>
            <a:endParaRPr sz="2000" b="1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4" name="Google Shape;134;p20"/>
          <p:cNvSpPr/>
          <p:nvPr/>
        </p:nvSpPr>
        <p:spPr>
          <a:xfrm>
            <a:off x="9271362" y="1277938"/>
            <a:ext cx="2267400" cy="4670400"/>
          </a:xfrm>
          <a:prstGeom prst="roundRect">
            <a:avLst>
              <a:gd name="adj" fmla="val 1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0"/>
          <p:cNvSpPr txBox="1"/>
          <p:nvPr/>
        </p:nvSpPr>
        <p:spPr>
          <a:xfrm>
            <a:off x="9271362" y="1277938"/>
            <a:ext cx="2267400" cy="14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300" tIns="114300" rIns="114300" bIns="114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Governance</a:t>
            </a:r>
            <a:endParaRPr sz="3200" b="1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9498092" y="2680433"/>
            <a:ext cx="1813800" cy="1408200"/>
          </a:xfrm>
          <a:prstGeom prst="roundRect">
            <a:avLst>
              <a:gd name="adj" fmla="val 10000"/>
            </a:avLst>
          </a:prstGeom>
          <a:solidFill>
            <a:srgbClr val="A5A5A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9650576" y="2751600"/>
            <a:ext cx="1545600" cy="1243800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38100" rIns="50800" bIns="381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Frozen posts for rehab specialists</a:t>
            </a:r>
            <a:endParaRPr sz="2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0"/>
          <p:cNvSpPr/>
          <p:nvPr/>
        </p:nvSpPr>
        <p:spPr>
          <a:xfrm>
            <a:off x="9498092" y="4305276"/>
            <a:ext cx="1813800" cy="1408200"/>
          </a:xfrm>
          <a:prstGeom prst="roundRect">
            <a:avLst>
              <a:gd name="adj" fmla="val 10000"/>
            </a:avLst>
          </a:prstGeom>
          <a:solidFill>
            <a:srgbClr val="A5A5A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0"/>
          <p:cNvSpPr txBox="1"/>
          <p:nvPr/>
        </p:nvSpPr>
        <p:spPr>
          <a:xfrm>
            <a:off x="9599226" y="4346525"/>
            <a:ext cx="1630200" cy="1325700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38100" rIns="50800" bIns="381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PHC and supply of devices</a:t>
            </a:r>
            <a:endParaRPr sz="2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61800" y="6082525"/>
            <a:ext cx="1630198" cy="786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415633" y="667900"/>
            <a:ext cx="113607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Quattrocento Sans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RECOMMENDED SOLUTIONS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6" name="Google Shape;146;p21" descr="Small circle with number 1 inside indicating step 1"/>
          <p:cNvGrpSpPr/>
          <p:nvPr/>
        </p:nvGrpSpPr>
        <p:grpSpPr>
          <a:xfrm>
            <a:off x="1766672" y="2002036"/>
            <a:ext cx="998966" cy="752749"/>
            <a:chOff x="6991720" y="-1981179"/>
            <a:chExt cx="558300" cy="409838"/>
          </a:xfrm>
        </p:grpSpPr>
        <p:sp>
          <p:nvSpPr>
            <p:cNvPr id="147" name="Google Shape;147;p21" descr="Small circle"/>
            <p:cNvSpPr/>
            <p:nvPr/>
          </p:nvSpPr>
          <p:spPr>
            <a:xfrm>
              <a:off x="7065177" y="-1981179"/>
              <a:ext cx="409838" cy="4098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8" name="Google Shape;148;p21" descr="Number 1"/>
            <p:cNvSpPr txBox="1"/>
            <p:nvPr/>
          </p:nvSpPr>
          <p:spPr>
            <a:xfrm>
              <a:off x="6991720" y="-1899652"/>
              <a:ext cx="558300" cy="251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2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21" descr="Select your 3D model &gt; 3D Models Format &gt; Pan &amp; Zoom&#10;&#10;Note: the Pan &amp; Zoom tool acts like an on/off (toggle) switch. Once pressed, you’ll see a gray box around the Pan &amp; Zoom button to indicate the feature is activated. Press the button again to deactivate the Pan &amp; Zoom feature."/>
          <p:cNvSpPr txBox="1"/>
          <p:nvPr/>
        </p:nvSpPr>
        <p:spPr>
          <a:xfrm>
            <a:off x="728093" y="3114844"/>
            <a:ext cx="3034800" cy="22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Inclusion of rehab specialists across all levels of service delivery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1" descr="With the Pan &amp; Zoom button enabled, now move, rotate, and resize your 3D model.  "/>
          <p:cNvSpPr txBox="1"/>
          <p:nvPr/>
        </p:nvSpPr>
        <p:spPr>
          <a:xfrm>
            <a:off x="4477773" y="3114842"/>
            <a:ext cx="3106500" cy="19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Universal Health Coverage in line with South African population and Audiologists’ ratios should be considered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1" descr="When you are finished editing, click the Pan &amp; Zoom button again to exit Pan and Zoom mode."/>
          <p:cNvSpPr txBox="1"/>
          <p:nvPr/>
        </p:nvSpPr>
        <p:spPr>
          <a:xfrm>
            <a:off x="7953375" y="3114850"/>
            <a:ext cx="4127400" cy="3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Availing of posts, bottom-up, from community service practitioners upwards.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Technology: buying and maintaining of durable equipment and devices for Audiologists and patients, e.g. audiometers, hearing aids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2" name="Google Shape;152;p21" descr="Small circle with number 1 inside indicating step 1"/>
          <p:cNvGrpSpPr/>
          <p:nvPr/>
        </p:nvGrpSpPr>
        <p:grpSpPr>
          <a:xfrm>
            <a:off x="9584122" y="2090961"/>
            <a:ext cx="998966" cy="752680"/>
            <a:chOff x="6991720" y="-1981179"/>
            <a:chExt cx="558300" cy="409800"/>
          </a:xfrm>
        </p:grpSpPr>
        <p:sp>
          <p:nvSpPr>
            <p:cNvPr id="153" name="Google Shape;153;p21" descr="Small circle"/>
            <p:cNvSpPr/>
            <p:nvPr/>
          </p:nvSpPr>
          <p:spPr>
            <a:xfrm>
              <a:off x="7065177" y="-1981179"/>
              <a:ext cx="409800" cy="409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4" name="Google Shape;154;p21" descr="Number 1"/>
            <p:cNvSpPr txBox="1"/>
            <p:nvPr/>
          </p:nvSpPr>
          <p:spPr>
            <a:xfrm>
              <a:off x="6991720" y="-1899652"/>
              <a:ext cx="558300" cy="251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2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21" descr="Small circle with number 1 inside indicating step 1"/>
          <p:cNvGrpSpPr/>
          <p:nvPr/>
        </p:nvGrpSpPr>
        <p:grpSpPr>
          <a:xfrm>
            <a:off x="5523009" y="2090961"/>
            <a:ext cx="998966" cy="752680"/>
            <a:chOff x="6991720" y="-1981179"/>
            <a:chExt cx="558300" cy="409800"/>
          </a:xfrm>
        </p:grpSpPr>
        <p:sp>
          <p:nvSpPr>
            <p:cNvPr id="156" name="Google Shape;156;p21" descr="Small circle"/>
            <p:cNvSpPr/>
            <p:nvPr/>
          </p:nvSpPr>
          <p:spPr>
            <a:xfrm>
              <a:off x="7065177" y="-1981179"/>
              <a:ext cx="409800" cy="409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7" name="Google Shape;157;p21" descr="Number 1"/>
            <p:cNvSpPr txBox="1"/>
            <p:nvPr/>
          </p:nvSpPr>
          <p:spPr>
            <a:xfrm>
              <a:off x="6991720" y="-1899652"/>
              <a:ext cx="558300" cy="251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2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8" name="Google Shape;15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5995300"/>
            <a:ext cx="1630198" cy="786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>
            <a:off x="495008" y="239275"/>
            <a:ext cx="4941900" cy="3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attrocento Sans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6725" y="4763250"/>
            <a:ext cx="3870648" cy="186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44B0F3"/>
      </a:dk1>
      <a:lt1>
        <a:srgbClr val="FFFFFF"/>
      </a:lt1>
      <a:dk2>
        <a:srgbClr val="FCE67C"/>
      </a:dk2>
      <a:lt2>
        <a:srgbClr val="FFFFFF"/>
      </a:lt2>
      <a:accent1>
        <a:srgbClr val="002F4A"/>
      </a:accent1>
      <a:accent2>
        <a:srgbClr val="FDD58E"/>
      </a:accent2>
      <a:accent3>
        <a:srgbClr val="F5F5F5"/>
      </a:accent3>
      <a:accent4>
        <a:srgbClr val="44B0F3"/>
      </a:accent4>
      <a:accent5>
        <a:srgbClr val="41AEF1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960C102338FF47840E56306F884202" ma:contentTypeVersion="13" ma:contentTypeDescription="Create a new document." ma:contentTypeScope="" ma:versionID="325220c206555bd77334cb121ac2e060">
  <xsd:schema xmlns:xsd="http://www.w3.org/2001/XMLSchema" xmlns:xs="http://www.w3.org/2001/XMLSchema" xmlns:p="http://schemas.microsoft.com/office/2006/metadata/properties" xmlns:ns2="c6598a96-0473-44fa-8620-12a5804b82a8" xmlns:ns3="64845c89-adb6-4a57-82dc-b3d50a39e3d5" targetNamespace="http://schemas.microsoft.com/office/2006/metadata/properties" ma:root="true" ma:fieldsID="a5ceed6ec2579210c485f50490f94bbf" ns2:_="" ns3:_="">
    <xsd:import namespace="c6598a96-0473-44fa-8620-12a5804b82a8"/>
    <xsd:import namespace="64845c89-adb6-4a57-82dc-b3d50a39e3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98a96-0473-44fa-8620-12a5804b8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45c89-adb6-4a57-82dc-b3d50a39e3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DBF707-5674-46E3-8139-50263ACC1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98a96-0473-44fa-8620-12a5804b82a8"/>
    <ds:schemaRef ds:uri="64845c89-adb6-4a57-82dc-b3d50a39e3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ECF7F8-8413-42F5-9893-444129370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17CFE6-AC80-4032-86C1-BB78027378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207</Words>
  <Application>Microsoft Office PowerPoint</Application>
  <PresentationFormat>Custom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Paradigm</vt:lpstr>
      <vt:lpstr>National Health Insurance Bill:  Oral Presentation </vt:lpstr>
      <vt:lpstr>INTRODUCTION</vt:lpstr>
      <vt:lpstr>HEARING HEALTH CARE SERVICES</vt:lpstr>
      <vt:lpstr>HOW WE VIEW NHI</vt:lpstr>
      <vt:lpstr>RECOMMENDED SOLUTIONS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Health Insurance Bill:  Oral Presentation</dc:title>
  <dc:creator>USER</dc:creator>
  <cp:lastModifiedBy>USER</cp:lastModifiedBy>
  <cp:revision>2</cp:revision>
  <dcterms:modified xsi:type="dcterms:W3CDTF">2021-06-17T09:15:11Z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0x0101008E960C102338FF47840E56306F884202</vt:lpwstr>
  </property>
</Properties>
</file>