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tiff" ContentType="image/tif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61" r:id="rId8"/>
    <p:sldId id="262" r:id="rId9"/>
    <p:sldId id="259" r:id="rId10"/>
    <p:sldId id="260" r:id="rId11"/>
    <p:sldId id="263" r:id="rId1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Trebuchet M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E9CB"/>
          </a:solidFill>
        </a:fill>
      </a:tcStyle>
    </a:wholeTbl>
    <a:band2H>
      <a:tcTxStyle/>
      <a:tcStyle>
        <a:tcBdr/>
        <a:fill>
          <a:solidFill>
            <a:srgbClr val="EE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5E6CB"/>
          </a:solidFill>
        </a:fill>
      </a:tcStyle>
    </a:wholeTbl>
    <a:band2H>
      <a:tcTxStyle/>
      <a:tcStyle>
        <a:tcBdr/>
        <a:fill>
          <a:solidFill>
            <a:srgbClr val="FAF3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8D0"/>
          </a:solidFill>
        </a:fill>
      </a:tcStyle>
    </a:wholeTbl>
    <a:band2H>
      <a:tcTxStyle/>
      <a:tcStyle>
        <a:tcBdr/>
        <a:fill>
          <a:solidFill>
            <a:srgbClr val="EEED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5" name="Shape 18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Trebuchet MS"/>
      </a:defRPr>
    </a:lvl1pPr>
    <a:lvl2pPr indent="228600" latinLnBrk="0">
      <a:defRPr sz="1200">
        <a:latin typeface="+mj-lt"/>
        <a:ea typeface="+mj-ea"/>
        <a:cs typeface="+mj-cs"/>
        <a:sym typeface="Trebuchet MS"/>
      </a:defRPr>
    </a:lvl2pPr>
    <a:lvl3pPr indent="457200" latinLnBrk="0">
      <a:defRPr sz="1200">
        <a:latin typeface="+mj-lt"/>
        <a:ea typeface="+mj-ea"/>
        <a:cs typeface="+mj-cs"/>
        <a:sym typeface="Trebuchet MS"/>
      </a:defRPr>
    </a:lvl3pPr>
    <a:lvl4pPr indent="685800" latinLnBrk="0">
      <a:defRPr sz="1200">
        <a:latin typeface="+mj-lt"/>
        <a:ea typeface="+mj-ea"/>
        <a:cs typeface="+mj-cs"/>
        <a:sym typeface="Trebuchet MS"/>
      </a:defRPr>
    </a:lvl4pPr>
    <a:lvl5pPr indent="914400" latinLnBrk="0">
      <a:defRPr sz="1200">
        <a:latin typeface="+mj-lt"/>
        <a:ea typeface="+mj-ea"/>
        <a:cs typeface="+mj-cs"/>
        <a:sym typeface="Trebuchet MS"/>
      </a:defRPr>
    </a:lvl5pPr>
    <a:lvl6pPr indent="1143000" latinLnBrk="0">
      <a:defRPr sz="1200">
        <a:latin typeface="+mj-lt"/>
        <a:ea typeface="+mj-ea"/>
        <a:cs typeface="+mj-cs"/>
        <a:sym typeface="Trebuchet MS"/>
      </a:defRPr>
    </a:lvl6pPr>
    <a:lvl7pPr indent="1371600" latinLnBrk="0">
      <a:defRPr sz="1200">
        <a:latin typeface="+mj-lt"/>
        <a:ea typeface="+mj-ea"/>
        <a:cs typeface="+mj-cs"/>
        <a:sym typeface="Trebuchet MS"/>
      </a:defRPr>
    </a:lvl7pPr>
    <a:lvl8pPr indent="1600200" latinLnBrk="0">
      <a:defRPr sz="1200">
        <a:latin typeface="+mj-lt"/>
        <a:ea typeface="+mj-ea"/>
        <a:cs typeface="+mj-cs"/>
        <a:sym typeface="Trebuchet MS"/>
      </a:defRPr>
    </a:lvl8pPr>
    <a:lvl9pPr indent="1828800" latinLnBrk="0">
      <a:defRPr sz="1200">
        <a:latin typeface="+mj-lt"/>
        <a:ea typeface="+mj-ea"/>
        <a:cs typeface="+mj-cs"/>
        <a:sym typeface="Trebuchet M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22" name="Line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3" name="Line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4" name="Shape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5" name="Shape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6" name="Triangle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7" name="Shape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8" name="Shape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29" name="Shape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0" name="Triangle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1" name="Triangle"/>
            <p:cNvSpPr/>
            <p:nvPr/>
          </p:nvSpPr>
          <p:spPr>
            <a:xfrm rot="10800000">
              <a:off x="-1" y="8466"/>
              <a:ext cx="842597" cy="566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33" name="Title Text"/>
          <p:cNvSpPr txBox="1">
            <a:spLocks noGrp="1"/>
          </p:cNvSpPr>
          <p:nvPr>
            <p:ph type="title"/>
          </p:nvPr>
        </p:nvSpPr>
        <p:spPr>
          <a:xfrm>
            <a:off x="1507067" y="2404534"/>
            <a:ext cx="7766937" cy="1646303"/>
          </a:xfrm>
          <a:prstGeom prst="rect">
            <a:avLst/>
          </a:prstGeom>
        </p:spPr>
        <p:txBody>
          <a:bodyPr anchor="b"/>
          <a:lstStyle>
            <a:lvl1pPr algn="r">
              <a:defRPr sz="5400"/>
            </a:lvl1pPr>
          </a:lstStyle>
          <a:p>
            <a:r>
              <a:t>Title Text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07067" y="4050832"/>
            <a:ext cx="7766937" cy="1096901"/>
          </a:xfrm>
          <a:prstGeom prst="rect">
            <a:avLst/>
          </a:prstGeom>
        </p:spPr>
        <p:txBody>
          <a:bodyPr/>
          <a:lstStyle>
            <a:lvl1pPr marL="0" indent="0" algn="r">
              <a:buClrTx/>
              <a:buSzTx/>
              <a:buNone/>
              <a:defRPr>
                <a:solidFill>
                  <a:srgbClr val="808080"/>
                </a:solidFill>
              </a:defRPr>
            </a:lvl1pPr>
            <a:lvl2pPr marL="0" indent="457200" algn="r">
              <a:buClrTx/>
              <a:buSzTx/>
              <a:buNone/>
              <a:defRPr>
                <a:solidFill>
                  <a:srgbClr val="808080"/>
                </a:solidFill>
              </a:defRPr>
            </a:lvl2pPr>
            <a:lvl3pPr marL="0" indent="914400" algn="r">
              <a:buClrTx/>
              <a:buSzTx/>
              <a:buNone/>
              <a:defRPr>
                <a:solidFill>
                  <a:srgbClr val="808080"/>
                </a:solidFill>
              </a:defRPr>
            </a:lvl3pPr>
            <a:lvl4pPr marL="0" indent="1371600" algn="r">
              <a:buClrTx/>
              <a:buSzTx/>
              <a:buNone/>
              <a:defRPr>
                <a:solidFill>
                  <a:srgbClr val="808080"/>
                </a:solidFill>
              </a:defRPr>
            </a:lvl4pPr>
            <a:lvl5pPr marL="0" indent="1828800" algn="r">
              <a:buClrTx/>
              <a:buSzTx/>
              <a:buNone/>
              <a:defRPr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Image"/>
          <p:cNvSpPr>
            <a:spLocks noGrp="1"/>
          </p:cNvSpPr>
          <p:nvPr>
            <p:ph type="pic" sz="quarter" idx="13"/>
          </p:nvPr>
        </p:nvSpPr>
        <p:spPr>
          <a:xfrm>
            <a:off x="-2290" y="5564274"/>
            <a:ext cx="1929141" cy="131277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itle Text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9" cy="3403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5" y="4470400"/>
            <a:ext cx="8596669" cy="1570962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</a:lvl1pPr>
            <a:lvl2pPr marL="0" indent="457200">
              <a:buClrTx/>
              <a:buSzTx/>
              <a:buNone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itle Text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2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6138" y="3632200"/>
            <a:ext cx="7224526" cy="381000"/>
          </a:xfrm>
          <a:prstGeom prst="rect">
            <a:avLst/>
          </a:prstGeom>
        </p:spPr>
        <p:txBody>
          <a:bodyPr anchor="ctr"/>
          <a:lstStyle>
            <a:lvl1pPr marL="0" indent="0">
              <a:buClrTx/>
              <a:buSzTx/>
              <a:buNone/>
              <a:defRPr sz="1600">
                <a:solidFill>
                  <a:srgbClr val="808080"/>
                </a:solidFill>
              </a:defRPr>
            </a:lvl1pPr>
            <a:lvl2pPr marL="0" indent="457200">
              <a:buClrTx/>
              <a:buSzTx/>
              <a:buNone/>
              <a:defRPr sz="1600">
                <a:solidFill>
                  <a:srgbClr val="808080"/>
                </a:solidFill>
              </a:defRPr>
            </a:lvl2pPr>
            <a:lvl3pPr marL="0" indent="914400">
              <a:buClrTx/>
              <a:buSzTx/>
              <a:buNone/>
              <a:defRPr sz="1600">
                <a:solidFill>
                  <a:srgbClr val="808080"/>
                </a:solidFill>
              </a:defRPr>
            </a:lvl3pPr>
            <a:lvl4pPr marL="0" indent="1371600">
              <a:buClrTx/>
              <a:buSzTx/>
              <a:buNone/>
              <a:defRPr sz="1600">
                <a:solidFill>
                  <a:srgbClr val="808080"/>
                </a:solidFill>
              </a:defRPr>
            </a:lvl4pPr>
            <a:lvl5pPr marL="0" indent="1828800">
              <a:buClrTx/>
              <a:buSzTx/>
              <a:buNone/>
              <a:defRPr sz="160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6" name="Rectangle"/>
          <p:cNvSpPr>
            <a:spLocks noGrp="1"/>
          </p:cNvSpPr>
          <p:nvPr>
            <p:ph type="body" sz="quarter" idx="13"/>
          </p:nvPr>
        </p:nvSpPr>
        <p:spPr>
          <a:xfrm>
            <a:off x="677334" y="4470400"/>
            <a:ext cx="8596670" cy="1570963"/>
          </a:xfrm>
          <a:prstGeom prst="rect">
            <a:avLst/>
          </a:prstGeom>
        </p:spPr>
        <p:txBody>
          <a:bodyPr anchor="ctr"/>
          <a:lstStyle/>
          <a:p>
            <a:pPr marL="0" indent="0">
              <a:buClrTx/>
              <a:buSzTx/>
              <a:buNone/>
            </a:pPr>
            <a:endParaRPr/>
          </a:p>
        </p:txBody>
      </p:sp>
      <p:sp>
        <p:nvSpPr>
          <p:cNvPr id="127" name="“"/>
          <p:cNvSpPr txBox="1"/>
          <p:nvPr/>
        </p:nvSpPr>
        <p:spPr>
          <a:xfrm>
            <a:off x="541869" y="469465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“</a:t>
            </a:r>
          </a:p>
        </p:txBody>
      </p:sp>
      <p:sp>
        <p:nvSpPr>
          <p:cNvPr id="128" name="”"/>
          <p:cNvSpPr txBox="1"/>
          <p:nvPr/>
        </p:nvSpPr>
        <p:spPr>
          <a:xfrm>
            <a:off x="8893010" y="2565643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”</a:t>
            </a:r>
          </a:p>
        </p:txBody>
      </p:sp>
      <p:sp>
        <p:nvSpPr>
          <p:cNvPr id="1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itle Text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9" cy="2595461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3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5" y="4527448"/>
            <a:ext cx="8596669" cy="151391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</a:lvl1pPr>
            <a:lvl2pPr marL="0" indent="457200">
              <a:buClrTx/>
              <a:buSzTx/>
              <a:buNone/>
            </a:lvl2pPr>
            <a:lvl3pPr marL="0" indent="914400">
              <a:buClrTx/>
              <a:buSzTx/>
              <a:buNone/>
            </a:lvl3pPr>
            <a:lvl4pPr marL="0" indent="1371600">
              <a:buClrTx/>
              <a:buSzTx/>
              <a:buNone/>
            </a:lvl4pPr>
            <a:lvl5pPr marL="0" indent="1828800">
              <a:buClrTx/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4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2" y="4013200"/>
            <a:ext cx="8596670" cy="514249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/>
            </a:lvl1pPr>
            <a:lvl2pPr marL="0" indent="457200">
              <a:buClrTx/>
              <a:buSzTx/>
              <a:buNone/>
              <a:defRPr sz="2400"/>
            </a:lvl2pPr>
            <a:lvl3pPr marL="0" indent="914400">
              <a:buClrTx/>
              <a:buSzTx/>
              <a:buNone/>
              <a:defRPr sz="2400"/>
            </a:lvl3pPr>
            <a:lvl4pPr marL="0" indent="1371600">
              <a:buClrTx/>
              <a:buSzTx/>
              <a:buNone/>
              <a:defRPr sz="2400"/>
            </a:lvl4pPr>
            <a:lvl5pPr marL="0" indent="1828800">
              <a:buClrTx/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Rectangle"/>
          <p:cNvSpPr>
            <a:spLocks noGrp="1"/>
          </p:cNvSpPr>
          <p:nvPr>
            <p:ph type="body" sz="quarter" idx="13"/>
          </p:nvPr>
        </p:nvSpPr>
        <p:spPr>
          <a:xfrm>
            <a:off x="677334" y="4527448"/>
            <a:ext cx="8596670" cy="1513915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>
                <a:solidFill>
                  <a:srgbClr val="808080"/>
                </a:solidFill>
              </a:defRPr>
            </a:pPr>
            <a:endParaRPr/>
          </a:p>
        </p:txBody>
      </p:sp>
      <p:sp>
        <p:nvSpPr>
          <p:cNvPr id="148" name="“"/>
          <p:cNvSpPr txBox="1"/>
          <p:nvPr/>
        </p:nvSpPr>
        <p:spPr>
          <a:xfrm>
            <a:off x="541869" y="469465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“</a:t>
            </a:r>
          </a:p>
        </p:txBody>
      </p:sp>
      <p:sp>
        <p:nvSpPr>
          <p:cNvPr id="149" name="”"/>
          <p:cNvSpPr txBox="1"/>
          <p:nvPr/>
        </p:nvSpPr>
        <p:spPr>
          <a:xfrm>
            <a:off x="8893010" y="2565643"/>
            <a:ext cx="609601" cy="1226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sz="8000">
                <a:solidFill>
                  <a:srgbClr val="C0E474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”</a:t>
            </a:r>
          </a:p>
        </p:txBody>
      </p:sp>
      <p:sp>
        <p:nvSpPr>
          <p:cNvPr id="1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itle Text"/>
          <p:cNvSpPr txBox="1">
            <a:spLocks noGrp="1"/>
          </p:cNvSpPr>
          <p:nvPr>
            <p:ph type="title"/>
          </p:nvPr>
        </p:nvSpPr>
        <p:spPr>
          <a:xfrm>
            <a:off x="685798" y="609600"/>
            <a:ext cx="8588204" cy="3022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15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2" y="4013200"/>
            <a:ext cx="8596670" cy="514249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>
                <a:solidFill>
                  <a:schemeClr val="accent1"/>
                </a:solidFill>
              </a:defRPr>
            </a:lvl1pPr>
            <a:lvl2pPr marL="0" indent="457200">
              <a:buClrTx/>
              <a:buSzTx/>
              <a:buNone/>
              <a:defRPr sz="2400">
                <a:solidFill>
                  <a:schemeClr val="accent1"/>
                </a:solidFill>
              </a:defRPr>
            </a:lvl2pPr>
            <a:lvl3pPr marL="0" indent="914400">
              <a:buClrTx/>
              <a:buSzTx/>
              <a:buNone/>
              <a:defRPr sz="2400">
                <a:solidFill>
                  <a:schemeClr val="accent1"/>
                </a:solidFill>
              </a:defRPr>
            </a:lvl3pPr>
            <a:lvl4pPr marL="0" indent="1371600">
              <a:buClrTx/>
              <a:buSzTx/>
              <a:buNone/>
              <a:defRPr sz="2400">
                <a:solidFill>
                  <a:schemeClr val="accent1"/>
                </a:solidFill>
              </a:defRPr>
            </a:lvl4pPr>
            <a:lvl5pPr marL="0" indent="1828800">
              <a:buClrTx/>
              <a:buSzTx/>
              <a:buNone/>
              <a:defRPr sz="2400">
                <a:solidFill>
                  <a:schemeClr val="accent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9" name="Rectangle"/>
          <p:cNvSpPr>
            <a:spLocks noGrp="1"/>
          </p:cNvSpPr>
          <p:nvPr>
            <p:ph type="body" sz="quarter" idx="13"/>
          </p:nvPr>
        </p:nvSpPr>
        <p:spPr>
          <a:xfrm>
            <a:off x="677334" y="4527448"/>
            <a:ext cx="8596670" cy="1513915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>
                <a:solidFill>
                  <a:srgbClr val="808080"/>
                </a:solidFill>
              </a:defRPr>
            </a:pPr>
            <a:endParaRPr/>
          </a:p>
        </p:txBody>
      </p:sp>
      <p:sp>
        <p:nvSpPr>
          <p:cNvPr id="16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77333" y="2160589"/>
            <a:ext cx="8596670" cy="388077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itle Text"/>
          <p:cNvSpPr txBox="1">
            <a:spLocks noGrp="1"/>
          </p:cNvSpPr>
          <p:nvPr>
            <p:ph type="title"/>
          </p:nvPr>
        </p:nvSpPr>
        <p:spPr>
          <a:xfrm>
            <a:off x="7967673" y="609598"/>
            <a:ext cx="1304744" cy="5251453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177" name="Body Level One…"/>
          <p:cNvSpPr txBox="1">
            <a:spLocks noGrp="1"/>
          </p:cNvSpPr>
          <p:nvPr>
            <p:ph type="body" idx="1"/>
          </p:nvPr>
        </p:nvSpPr>
        <p:spPr>
          <a:xfrm>
            <a:off x="677335" y="609600"/>
            <a:ext cx="7060150" cy="525145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77333" y="2160589"/>
            <a:ext cx="8596670" cy="388077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>
            <a:spLocks noGrp="1"/>
          </p:cNvSpPr>
          <p:nvPr>
            <p:ph type="title"/>
          </p:nvPr>
        </p:nvSpPr>
        <p:spPr>
          <a:xfrm>
            <a:off x="677335" y="2700866"/>
            <a:ext cx="8596669" cy="1826582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r>
              <a:t>Title Text</a:t>
            </a:r>
          </a:p>
        </p:txBody>
      </p:sp>
      <p:sp>
        <p:nvSpPr>
          <p:cNvPr id="5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5" y="4527448"/>
            <a:ext cx="8596669" cy="860401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000">
                <a:solidFill>
                  <a:srgbClr val="808080"/>
                </a:solidFill>
              </a:defRPr>
            </a:lvl1pPr>
            <a:lvl2pPr marL="0" indent="457200">
              <a:buClrTx/>
              <a:buSzTx/>
              <a:buNone/>
              <a:defRPr sz="2000">
                <a:solidFill>
                  <a:srgbClr val="808080"/>
                </a:solidFill>
              </a:defRPr>
            </a:lvl2pPr>
            <a:lvl3pPr marL="0" indent="914400">
              <a:buClrTx/>
              <a:buSzTx/>
              <a:buNone/>
              <a:defRPr sz="2000">
                <a:solidFill>
                  <a:srgbClr val="808080"/>
                </a:solidFill>
              </a:defRPr>
            </a:lvl3pPr>
            <a:lvl4pPr marL="0" indent="1371600">
              <a:buClrTx/>
              <a:buSzTx/>
              <a:buNone/>
              <a:defRPr sz="2000">
                <a:solidFill>
                  <a:srgbClr val="808080"/>
                </a:solidFill>
              </a:defRPr>
            </a:lvl4pPr>
            <a:lvl5pPr marL="0" indent="1828800">
              <a:buClrTx/>
              <a:buSzTx/>
              <a:buNone/>
              <a:defRPr sz="2000">
                <a:solidFill>
                  <a:srgbClr val="80808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3" y="2160589"/>
            <a:ext cx="4184036" cy="388077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744" y="2160983"/>
            <a:ext cx="4185624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None/>
              <a:defRPr sz="2400"/>
            </a:lvl1pPr>
            <a:lvl2pPr marL="0" indent="457200">
              <a:buClrTx/>
              <a:buSzTx/>
              <a:buNone/>
              <a:defRPr sz="2400"/>
            </a:lvl2pPr>
            <a:lvl3pPr marL="0" indent="914400">
              <a:buClrTx/>
              <a:buSzTx/>
              <a:buNone/>
              <a:defRPr sz="2400"/>
            </a:lvl3pPr>
            <a:lvl4pPr marL="0" indent="1371600">
              <a:buClrTx/>
              <a:buSzTx/>
              <a:buNone/>
              <a:defRPr sz="2400"/>
            </a:lvl4pPr>
            <a:lvl5pPr marL="0" indent="1828800">
              <a:buClrTx/>
              <a:buSz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Rectangle"/>
          <p:cNvSpPr>
            <a:spLocks noGrp="1"/>
          </p:cNvSpPr>
          <p:nvPr>
            <p:ph type="body" sz="quarter" idx="13"/>
          </p:nvPr>
        </p:nvSpPr>
        <p:spPr>
          <a:xfrm>
            <a:off x="5088382" y="2160983"/>
            <a:ext cx="4185619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None/>
              <a:defRPr sz="2400"/>
            </a:pPr>
            <a:endParaRPr/>
          </a:p>
        </p:txBody>
      </p:sp>
      <p:sp>
        <p:nvSpPr>
          <p:cNvPr id="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Text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70" cy="1320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677333" y="1498603"/>
            <a:ext cx="3854529" cy="1278467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760460" y="514923"/>
            <a:ext cx="4513543" cy="552643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Rectangle"/>
          <p:cNvSpPr>
            <a:spLocks noGrp="1"/>
          </p:cNvSpPr>
          <p:nvPr>
            <p:ph type="body" sz="quarter" idx="13"/>
          </p:nvPr>
        </p:nvSpPr>
        <p:spPr>
          <a:xfrm>
            <a:off x="677334" y="2777069"/>
            <a:ext cx="3854528" cy="258445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None/>
              <a:defRPr sz="1400"/>
            </a:pPr>
            <a:endParaRPr/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>
            <a:spLocks noGrp="1"/>
          </p:cNvSpPr>
          <p:nvPr>
            <p:ph type="title"/>
          </p:nvPr>
        </p:nvSpPr>
        <p:spPr>
          <a:xfrm>
            <a:off x="677333" y="4800600"/>
            <a:ext cx="8596668" cy="566738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106" name="Image"/>
          <p:cNvSpPr>
            <a:spLocks noGrp="1"/>
          </p:cNvSpPr>
          <p:nvPr>
            <p:ph type="pic" sz="half" idx="13"/>
          </p:nvPr>
        </p:nvSpPr>
        <p:spPr>
          <a:xfrm>
            <a:off x="677333" y="609600"/>
            <a:ext cx="8596670" cy="3845718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7333" y="5367337"/>
            <a:ext cx="8596668" cy="67402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1200"/>
            </a:lvl1pPr>
            <a:lvl2pPr marL="0" indent="457200">
              <a:buClrTx/>
              <a:buSzTx/>
              <a:buNone/>
              <a:defRPr sz="1200"/>
            </a:lvl2pPr>
            <a:lvl3pPr marL="0" indent="914400">
              <a:buClrTx/>
              <a:buSzTx/>
              <a:buNone/>
              <a:defRPr sz="1200"/>
            </a:lvl3pPr>
            <a:lvl4pPr marL="0" indent="1371600">
              <a:buClrTx/>
              <a:buSzTx/>
              <a:buNone/>
              <a:defRPr sz="1200"/>
            </a:lvl4pPr>
            <a:lvl5pPr marL="0" indent="1828800">
              <a:buClrTx/>
              <a:buSzTx/>
              <a:buNone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2" name="Line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3" name="Line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4" name="Shape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" name="Shape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" name="Triangle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" name="Shape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" name="Shape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" name="Shape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0" name="Triangle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1" name="Triangle"/>
            <p:cNvSpPr/>
            <p:nvPr/>
          </p:nvSpPr>
          <p:spPr>
            <a:xfrm>
              <a:off x="-1" y="4021666"/>
              <a:ext cx="448734" cy="284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9049981" y="6114704"/>
            <a:ext cx="224022" cy="2184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Trebuchet MS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Trebuchet MS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Trebuchet MS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Trebuchet MS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Trebuchet MS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Trebuchet MS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Trebuchet MS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Trebuchet MS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solidFill>
            <a:schemeClr val="accent1"/>
          </a:solidFill>
          <a:uFillTx/>
          <a:latin typeface="+mj-lt"/>
          <a:ea typeface="+mj-ea"/>
          <a:cs typeface="+mj-cs"/>
          <a:sym typeface="Trebuchet MS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+mj-lt"/>
          <a:ea typeface="+mj-ea"/>
          <a:cs typeface="+mj-cs"/>
          <a:sym typeface="Trebuchet MS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+mj-lt"/>
          <a:ea typeface="+mj-ea"/>
          <a:cs typeface="+mj-cs"/>
          <a:sym typeface="Trebuchet MS"/>
        </a:defRPr>
      </a:lvl2pPr>
      <a:lvl3pPr marL="1208314" marR="0" indent="-293914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+mj-lt"/>
          <a:ea typeface="+mj-ea"/>
          <a:cs typeface="+mj-cs"/>
          <a:sym typeface="Trebuchet MS"/>
        </a:defRPr>
      </a:lvl3pPr>
      <a:lvl4pPr marL="1714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+mj-lt"/>
          <a:ea typeface="+mj-ea"/>
          <a:cs typeface="+mj-cs"/>
          <a:sym typeface="Trebuchet MS"/>
        </a:defRPr>
      </a:lvl4pPr>
      <a:lvl5pPr marL="21717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+mj-lt"/>
          <a:ea typeface="+mj-ea"/>
          <a:cs typeface="+mj-cs"/>
          <a:sym typeface="Trebuchet MS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+mj-lt"/>
          <a:ea typeface="+mj-ea"/>
          <a:cs typeface="+mj-cs"/>
          <a:sym typeface="Trebuchet MS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+mj-lt"/>
          <a:ea typeface="+mj-ea"/>
          <a:cs typeface="+mj-cs"/>
          <a:sym typeface="Trebuchet MS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+mj-lt"/>
          <a:ea typeface="+mj-ea"/>
          <a:cs typeface="+mj-cs"/>
          <a:sym typeface="Trebuchet MS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chemeClr val="accent1"/>
        </a:buClr>
        <a:buSzPct val="80000"/>
        <a:buFontTx/>
        <a:buChar char=""/>
        <a:tabLst/>
        <a:defRPr sz="1800" b="0" i="0" u="none" strike="noStrike" cap="none" spc="0" baseline="0">
          <a:solidFill>
            <a:srgbClr val="404040"/>
          </a:solidFill>
          <a:uFillTx/>
          <a:latin typeface="+mj-lt"/>
          <a:ea typeface="+mj-ea"/>
          <a:cs typeface="+mj-cs"/>
          <a:sym typeface="Trebuchet M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7" name="Group"/>
          <p:cNvGrpSpPr/>
          <p:nvPr/>
        </p:nvGrpSpPr>
        <p:grpSpPr>
          <a:xfrm>
            <a:off x="-1" y="-8467"/>
            <a:ext cx="12192001" cy="6866468"/>
            <a:chOff x="0" y="0"/>
            <a:chExt cx="12192000" cy="6866467"/>
          </a:xfrm>
        </p:grpSpPr>
        <p:sp>
          <p:nvSpPr>
            <p:cNvPr id="187" name="Line"/>
            <p:cNvSpPr/>
            <p:nvPr/>
          </p:nvSpPr>
          <p:spPr>
            <a:xfrm>
              <a:off x="9371012" y="8466"/>
              <a:ext cx="1219201" cy="6858002"/>
            </a:xfrm>
            <a:prstGeom prst="line">
              <a:avLst/>
            </a:prstGeom>
            <a:noFill/>
            <a:ln w="9525" cap="rnd">
              <a:solidFill>
                <a:srgbClr val="BFBFB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88" name="Line"/>
            <p:cNvSpPr/>
            <p:nvPr/>
          </p:nvSpPr>
          <p:spPr>
            <a:xfrm flipH="1">
              <a:off x="7425266" y="3689880"/>
              <a:ext cx="4763559" cy="3176587"/>
            </a:xfrm>
            <a:prstGeom prst="line">
              <a:avLst/>
            </a:prstGeom>
            <a:noFill/>
            <a:ln w="9525" cap="rnd">
              <a:solidFill>
                <a:srgbClr val="D9D9D9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89" name="Shape"/>
            <p:cNvSpPr/>
            <p:nvPr/>
          </p:nvSpPr>
          <p:spPr>
            <a:xfrm>
              <a:off x="9181476" y="0"/>
              <a:ext cx="300734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692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469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0" name="Shape"/>
            <p:cNvSpPr/>
            <p:nvPr/>
          </p:nvSpPr>
          <p:spPr>
            <a:xfrm>
              <a:off x="9603441" y="0"/>
              <a:ext cx="2588559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0092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1" name="Triangle"/>
            <p:cNvSpPr/>
            <p:nvPr/>
          </p:nvSpPr>
          <p:spPr>
            <a:xfrm>
              <a:off x="8932333" y="3056466"/>
              <a:ext cx="3259667" cy="3810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2" name="Shape"/>
            <p:cNvSpPr/>
            <p:nvPr/>
          </p:nvSpPr>
          <p:spPr>
            <a:xfrm>
              <a:off x="9334500" y="0"/>
              <a:ext cx="2854326" cy="68664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8697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3" name="Shape"/>
            <p:cNvSpPr/>
            <p:nvPr/>
          </p:nvSpPr>
          <p:spPr>
            <a:xfrm>
              <a:off x="10898730" y="0"/>
              <a:ext cx="1290095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7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17073" y="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4" name="Shape"/>
            <p:cNvSpPr/>
            <p:nvPr/>
          </p:nvSpPr>
          <p:spPr>
            <a:xfrm>
              <a:off x="10938998" y="0"/>
              <a:ext cx="1249826" cy="686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1917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999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5" name="Triangle"/>
            <p:cNvSpPr/>
            <p:nvPr/>
          </p:nvSpPr>
          <p:spPr>
            <a:xfrm>
              <a:off x="10371666" y="3598333"/>
              <a:ext cx="1817160" cy="3268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196" name="Triangle"/>
            <p:cNvSpPr/>
            <p:nvPr/>
          </p:nvSpPr>
          <p:spPr>
            <a:xfrm rot="10800000">
              <a:off x="-1" y="8466"/>
              <a:ext cx="842597" cy="566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98" name="Titl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algn="ctr">
              <a:defRPr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7200" dirty="0" err="1" smtClean="0"/>
              <a:t>RuReSA</a:t>
            </a:r>
            <a:endParaRPr sz="7200" dirty="0"/>
          </a:p>
        </p:txBody>
      </p:sp>
      <p:sp>
        <p:nvSpPr>
          <p:cNvPr id="199" name="Body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algn="ctr">
              <a:defRPr>
                <a:latin typeface="+mn-lt"/>
                <a:ea typeface="+mn-ea"/>
                <a:cs typeface="+mn-cs"/>
                <a:sym typeface="Helvetica"/>
              </a:defRPr>
            </a:pPr>
            <a:r>
              <a:rPr lang="en-US" dirty="0" smtClean="0"/>
              <a:t>Rural Rehab South Africa</a:t>
            </a:r>
          </a:p>
          <a:p>
            <a:pPr algn="ctr">
              <a:defRPr>
                <a:latin typeface="+mn-lt"/>
                <a:ea typeface="+mn-ea"/>
                <a:cs typeface="+mn-cs"/>
                <a:sym typeface="Helvetica"/>
              </a:defRPr>
            </a:pPr>
            <a:r>
              <a:rPr lang="en-US" dirty="0" err="1" smtClean="0"/>
              <a:t>Maryke</a:t>
            </a:r>
            <a:r>
              <a:rPr lang="en-US" dirty="0" smtClean="0"/>
              <a:t> </a:t>
            </a:r>
            <a:r>
              <a:rPr lang="en-US" dirty="0" err="1" smtClean="0"/>
              <a:t>Bezuidenhout</a:t>
            </a:r>
            <a:endParaRPr dirty="0"/>
          </a:p>
        </p:txBody>
      </p:sp>
      <p:pic>
        <p:nvPicPr>
          <p:cNvPr id="200" name="Image" descr="Image"/>
          <p:cNvPicPr>
            <a:picLocks noGrp="1" noChangeAspect="1"/>
          </p:cNvPicPr>
          <p:nvPr>
            <p:ph type="pic" idx="13"/>
          </p:nvPr>
        </p:nvPicPr>
        <p:blipFill>
          <a:blip r:embed="rId2" cstate="print">
            <a:extLst/>
          </a:blip>
          <a:stretch>
            <a:fillRect/>
          </a:stretch>
        </p:blipFill>
        <p:spPr>
          <a:prstGeom prst="rect">
            <a:avLst/>
          </a:prstGeom>
        </p:spPr>
      </p:pic>
      <p:pic>
        <p:nvPicPr>
          <p:cNvPr id="201" name="Image" descr="Image"/>
          <p:cNvPicPr>
            <a:picLocks noChangeAspect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327988" y="5434263"/>
            <a:ext cx="2110862" cy="14364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9381067" cy="1320800"/>
          </a:xfrm>
        </p:spPr>
        <p:txBody>
          <a:bodyPr/>
          <a:lstStyle/>
          <a:p>
            <a:r>
              <a:rPr lang="en-US" dirty="0" smtClean="0"/>
              <a:t>Worst inequities: a human rights catastrophe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9677400" cy="5486399"/>
          </a:xfrm>
        </p:spPr>
        <p:txBody>
          <a:bodyPr>
            <a:normAutofit/>
          </a:bodyPr>
          <a:lstStyle/>
          <a:p>
            <a:r>
              <a:rPr lang="en-US" dirty="0" smtClean="0"/>
              <a:t>People with disabilities should be prioritized for services, particularly in quintiles 1 and 2</a:t>
            </a:r>
          </a:p>
          <a:p>
            <a:r>
              <a:rPr lang="en-US" dirty="0" smtClean="0"/>
              <a:t>Rural and low resource settings have the worst inequities in service coverage, access to assistive devices and health outcomes at present and should be prioritized</a:t>
            </a:r>
          </a:p>
          <a:p>
            <a:r>
              <a:rPr lang="en-US" dirty="0" smtClean="0"/>
              <a:t>Service design affects access, utilization, retention in care and health outcomes</a:t>
            </a:r>
          </a:p>
          <a:p>
            <a:r>
              <a:rPr lang="en-US" dirty="0" smtClean="0"/>
              <a:t>Service design affected by contracting and payment approaches as well as meaningful integration of D&amp;R across program planning and implementation and the inclusion of </a:t>
            </a:r>
            <a:r>
              <a:rPr lang="en-US" dirty="0" err="1" smtClean="0"/>
              <a:t>PwD</a:t>
            </a:r>
            <a:r>
              <a:rPr lang="en-US" dirty="0" smtClean="0"/>
              <a:t> as end users in planning and implementation</a:t>
            </a:r>
          </a:p>
          <a:p>
            <a:r>
              <a:rPr lang="en-US" dirty="0" smtClean="0"/>
              <a:t>Inter-</a:t>
            </a:r>
            <a:r>
              <a:rPr lang="en-US" dirty="0" err="1" smtClean="0"/>
              <a:t>sectoral</a:t>
            </a:r>
            <a:r>
              <a:rPr lang="en-US" dirty="0" smtClean="0"/>
              <a:t> collaboration is poor and we will never achieve good health outcomes without a holistic approach. CBR is an appropriate strategy for this at grass roots- currently ‘on the margins’ of NHI considerations</a:t>
            </a:r>
          </a:p>
          <a:p>
            <a:r>
              <a:rPr lang="en-US" dirty="0" smtClean="0"/>
              <a:t>Supportive of Transitional Approach suggested in earlier slides</a:t>
            </a:r>
          </a:p>
          <a:p>
            <a:r>
              <a:rPr lang="en-US" dirty="0" err="1" smtClean="0"/>
              <a:t>Gatekeeping</a:t>
            </a:r>
            <a:r>
              <a:rPr lang="en-US" dirty="0" smtClean="0"/>
              <a:t>: urgent need to increase quality, availability and accessibility of care at PHC level!</a:t>
            </a:r>
          </a:p>
          <a:p>
            <a:r>
              <a:rPr lang="en-US" dirty="0" smtClean="0"/>
              <a:t>Undocumented migrants and stateless persons should have access to comprehensive services based on a needs analysis. Savings gained through efficiencies and governance should be able to cover this vulnerable group. 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the lip service!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8740603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Disability consistently touted as a vulnerable group, yet:</a:t>
            </a:r>
          </a:p>
          <a:p>
            <a:r>
              <a:rPr lang="en-US" dirty="0" smtClean="0"/>
              <a:t>Where is your data on disability in relation to health service coverage &amp; </a:t>
            </a:r>
            <a:r>
              <a:rPr lang="en-US" dirty="0" err="1" smtClean="0"/>
              <a:t>utilisation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Where is your data on disability in relation to disability &amp; rehabilitation service coverage &amp; </a:t>
            </a:r>
            <a:r>
              <a:rPr lang="en-US" dirty="0" err="1" smtClean="0"/>
              <a:t>utilisation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Where is your “disability” </a:t>
            </a:r>
            <a:r>
              <a:rPr lang="en-US" dirty="0" err="1" smtClean="0"/>
              <a:t>programme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Where is your budget for disability services?</a:t>
            </a:r>
          </a:p>
          <a:p>
            <a:r>
              <a:rPr lang="en-US" dirty="0" smtClean="0"/>
              <a:t>Where is your CBR strategy as outline in the National rehab Policy 2000?</a:t>
            </a:r>
          </a:p>
          <a:p>
            <a:r>
              <a:rPr lang="en-US" dirty="0" smtClean="0"/>
              <a:t>Is your disability &amp; rehabilitation service really accessible?</a:t>
            </a: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invest in Disability and Rehabilitation?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4343400"/>
            <a:ext cx="9448800" cy="1676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3200" b="1" dirty="0" smtClean="0"/>
          </a:p>
          <a:p>
            <a:r>
              <a:rPr lang="en-US" sz="7200" dirty="0" smtClean="0"/>
              <a:t>Access to AT is broader than merely issuing a device- includes WHO’s 8 steps to service delivery, skilled, accessible and comprehensive rehabilitation and disability workforce</a:t>
            </a:r>
          </a:p>
          <a:p>
            <a:r>
              <a:rPr lang="en-US" sz="7200" dirty="0" smtClean="0"/>
              <a:t>Supply chain and procurement challenges</a:t>
            </a:r>
          </a:p>
          <a:p>
            <a:r>
              <a:rPr lang="en-US" sz="7200" dirty="0" smtClean="0"/>
              <a:t>Health systems strengthening, addressing causes of inequities in financing, service design and delivery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b="1" dirty="0" smtClean="0"/>
              <a:t>The case for investing in Assistive Technology, AT Scale 2020 </a:t>
            </a:r>
          </a:p>
          <a:p>
            <a:pPr>
              <a:buNone/>
            </a:pPr>
            <a:r>
              <a:rPr lang="en-US" sz="4400" i="1" dirty="0" smtClean="0"/>
              <a:t>Available at https://atscale2030.org/investment-case</a:t>
            </a:r>
            <a:endParaRPr lang="en-US" sz="44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981200"/>
            <a:ext cx="8382000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en-US" sz="3200" b="1" dirty="0" smtClean="0"/>
              <a:t>Return on investment estimated at 1:9! 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rebuchet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667000"/>
            <a:ext cx="9372600" cy="16312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dirty="0" smtClean="0"/>
              <a:t>Gains in health, for the community and the economy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Access to AT can make the difference between failure or success in school, </a:t>
            </a:r>
          </a:p>
          <a:p>
            <a:r>
              <a:rPr lang="en-US" sz="2000" dirty="0" smtClean="0"/>
              <a:t>   between a job or unemployment, between a life of opportunity or a life of </a:t>
            </a:r>
          </a:p>
          <a:p>
            <a:r>
              <a:rPr lang="en-US" sz="2000" dirty="0" smtClean="0"/>
              <a:t>   dependency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Trebuchet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4038600"/>
            <a:ext cx="220980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Trebuchet MS"/>
              </a:rPr>
              <a:t>BUT</a:t>
            </a:r>
            <a:endParaRPr kumimoji="0" lang="en-US" sz="1800" b="1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Trebuchet MS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issues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err="1" smtClean="0"/>
              <a:t>Recognising</a:t>
            </a:r>
            <a:r>
              <a:rPr lang="en-US" dirty="0" smtClean="0"/>
              <a:t> </a:t>
            </a:r>
            <a:r>
              <a:rPr lang="en-US" dirty="0" err="1" smtClean="0"/>
              <a:t>PwD</a:t>
            </a:r>
            <a:r>
              <a:rPr lang="en-US" dirty="0" smtClean="0"/>
              <a:t> as a priority group</a:t>
            </a:r>
          </a:p>
          <a:p>
            <a:r>
              <a:rPr lang="en-US" dirty="0" smtClean="0"/>
              <a:t>How do we provide rehab when Hospital discharge rates are so high and poverty prevents access to rehab?</a:t>
            </a:r>
          </a:p>
          <a:p>
            <a:r>
              <a:rPr lang="en-US" dirty="0" smtClean="0"/>
              <a:t>Service design must address underlying causes of inequities and barriers to uptake and retention in care</a:t>
            </a:r>
          </a:p>
          <a:p>
            <a:r>
              <a:rPr lang="en-US" dirty="0" smtClean="0"/>
              <a:t>Rehab standards to be established: MDT, equipment &amp; consumables,  and service package</a:t>
            </a:r>
          </a:p>
          <a:p>
            <a:r>
              <a:rPr lang="en-US" dirty="0" smtClean="0"/>
              <a:t>Coordinating care across platforms and professionals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Rural/LRS specific concerns: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3" y="1752600"/>
            <a:ext cx="8596670" cy="4724399"/>
          </a:xfrm>
        </p:spPr>
        <p:txBody>
          <a:bodyPr>
            <a:normAutofit/>
          </a:bodyPr>
          <a:lstStyle/>
          <a:p>
            <a:r>
              <a:rPr lang="en-US" dirty="0" smtClean="0"/>
              <a:t>PHC services require longer term commitments- significant health strengthening and community engagement required</a:t>
            </a:r>
          </a:p>
          <a:p>
            <a:r>
              <a:rPr lang="en-US" dirty="0" smtClean="0"/>
              <a:t>What is the specific plan for institutions/practices not meeting accreditation standards in LRS: incentives? Timeframes?</a:t>
            </a:r>
          </a:p>
          <a:p>
            <a:r>
              <a:rPr lang="en-US" dirty="0" smtClean="0"/>
              <a:t>What is the specific plan around CPUs not meeting the full health benefits package? Transport to neighboring sub-district not acceptable for moderate and severe disabilities. Turnaround time for compliance? Interim?</a:t>
            </a:r>
          </a:p>
          <a:p>
            <a:r>
              <a:rPr lang="en-US" dirty="0" smtClean="0"/>
              <a:t>D&amp;R planning and service implementation needs to be at sub-district level for coverage and quality</a:t>
            </a:r>
          </a:p>
          <a:p>
            <a:r>
              <a:rPr lang="en-US" dirty="0" smtClean="0"/>
              <a:t>MLRW: a critical component for coverage, quality and acceptability. Urgent and immediate progress needed</a:t>
            </a:r>
          </a:p>
          <a:p>
            <a:r>
              <a:rPr lang="en-US" dirty="0" smtClean="0"/>
              <a:t>Consider CSO retention in LRS as an initial start towards addressing coverage concerns. Therapists do want to stay, but no current options to stay.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Contracting: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3" y="1676401"/>
            <a:ext cx="8596670" cy="436496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/>
              <a:t>Unbundling and funding of key PHC services </a:t>
            </a:r>
            <a:r>
              <a:rPr lang="en-US" dirty="0" smtClean="0"/>
              <a:t>that require significant health systems approaches, require specific skills not often available in general practice, or require significant inter-</a:t>
            </a:r>
            <a:r>
              <a:rPr lang="en-US" dirty="0" err="1" smtClean="0"/>
              <a:t>sectoral</a:t>
            </a:r>
            <a:r>
              <a:rPr lang="en-US" dirty="0" smtClean="0"/>
              <a:t> and community engagement. These unbundled services should still intersect and collaborate closely with general rehabilitation services provided within institutions and clinics. </a:t>
            </a:r>
          </a:p>
          <a:p>
            <a:pPr>
              <a:buFontTx/>
              <a:buChar char="-"/>
            </a:pPr>
            <a:r>
              <a:rPr lang="en-US" b="1" dirty="0" smtClean="0"/>
              <a:t>Piloting of different aspects</a:t>
            </a:r>
            <a:r>
              <a:rPr lang="en-US" dirty="0" smtClean="0"/>
              <a:t> of D&amp;R services in different settings is required before final decisions are made.</a:t>
            </a:r>
          </a:p>
          <a:p>
            <a:pPr>
              <a:buFontTx/>
              <a:buChar char="-"/>
            </a:pPr>
            <a:r>
              <a:rPr lang="en-US" b="1" dirty="0" smtClean="0"/>
              <a:t>Health care provider/establishment contracts </a:t>
            </a:r>
            <a:r>
              <a:rPr lang="en-US" dirty="0" smtClean="0"/>
              <a:t>must have specific requirements around the need to budget and provide for D&amp;R services</a:t>
            </a:r>
          </a:p>
          <a:p>
            <a:pPr>
              <a:buFontTx/>
              <a:buChar char="-"/>
            </a:pPr>
            <a:r>
              <a:rPr lang="en-US" b="1" dirty="0" smtClean="0"/>
              <a:t>Data requirements </a:t>
            </a:r>
            <a:r>
              <a:rPr lang="en-US" dirty="0" smtClean="0"/>
              <a:t>to do needs assessments and design and manage contracting</a:t>
            </a:r>
          </a:p>
          <a:p>
            <a:pPr>
              <a:buFontTx/>
              <a:buChar char="-"/>
            </a:pPr>
            <a:r>
              <a:rPr lang="en-US" b="1" dirty="0" smtClean="0"/>
              <a:t>Integration of MLRWs </a:t>
            </a:r>
            <a:r>
              <a:rPr lang="en-US" dirty="0" smtClean="0"/>
              <a:t>into contracting?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2" y="2160589"/>
            <a:ext cx="9381067" cy="431641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Possible uses:</a:t>
            </a:r>
          </a:p>
          <a:p>
            <a:r>
              <a:rPr lang="en-US" dirty="0" smtClean="0"/>
              <a:t>Building MDT within the facility: “making up the numbers” (outpatients, inpatients)</a:t>
            </a:r>
          </a:p>
          <a:p>
            <a:r>
              <a:rPr lang="en-US" dirty="0" smtClean="0"/>
              <a:t>Contracting private to cover services difficult to access in rural areas in the short and medium term  (</a:t>
            </a:r>
            <a:r>
              <a:rPr lang="en-US" dirty="0" err="1" smtClean="0"/>
              <a:t>eg</a:t>
            </a:r>
            <a:r>
              <a:rPr lang="en-US" dirty="0" smtClean="0"/>
              <a:t> acute care neurological rehabilitation: facilities)</a:t>
            </a:r>
          </a:p>
          <a:p>
            <a:r>
              <a:rPr lang="en-US" dirty="0" smtClean="0"/>
              <a:t>Contracting in urban areas to allow shift of </a:t>
            </a:r>
            <a:r>
              <a:rPr lang="en-US" dirty="0" err="1" smtClean="0"/>
              <a:t>DoH</a:t>
            </a:r>
            <a:r>
              <a:rPr lang="en-US" dirty="0" smtClean="0"/>
              <a:t> workers to under resourced areas</a:t>
            </a:r>
          </a:p>
          <a:p>
            <a:r>
              <a:rPr lang="en-US" dirty="0" smtClean="0"/>
              <a:t>Contracting to free up “</a:t>
            </a:r>
            <a:r>
              <a:rPr lang="en-US" dirty="0" err="1" smtClean="0"/>
              <a:t>DoH</a:t>
            </a:r>
            <a:r>
              <a:rPr lang="en-US" dirty="0" smtClean="0"/>
              <a:t> rural/PHC experts” to do PHC/CBR instead of “hospital based service”</a:t>
            </a:r>
          </a:p>
          <a:p>
            <a:r>
              <a:rPr lang="en-US" dirty="0" smtClean="0"/>
              <a:t>Contracting local NGOs/NPOs/DPOs to cover services needed but not provided </a:t>
            </a:r>
            <a:r>
              <a:rPr lang="en-US" dirty="0" err="1" smtClean="0"/>
              <a:t>e.g</a:t>
            </a:r>
            <a:r>
              <a:rPr lang="en-US" dirty="0" smtClean="0"/>
              <a:t> peer supporters</a:t>
            </a:r>
          </a:p>
          <a:p>
            <a:r>
              <a:rPr lang="en-US" dirty="0" smtClean="0"/>
              <a:t>Contracting post-community service therapists towards building capacity of rural and LRS workforce</a:t>
            </a:r>
          </a:p>
          <a:p>
            <a:r>
              <a:rPr lang="en-US" dirty="0" smtClean="0"/>
              <a:t>Unbundling </a:t>
            </a:r>
            <a:r>
              <a:rPr lang="en-US" smtClean="0"/>
              <a:t>specific services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0000FF"/>
      </a:hlink>
      <a:folHlink>
        <a:srgbClr val="FF00FF"/>
      </a:folHlink>
    </a:clrScheme>
    <a:fontScheme name="Facet">
      <a:majorFont>
        <a:latin typeface="Trebuchet MS"/>
        <a:ea typeface="Trebuchet MS"/>
        <a:cs typeface="Trebuchet MS"/>
      </a:majorFont>
      <a:minorFont>
        <a:latin typeface="Helvetica"/>
        <a:ea typeface="Helvetica"/>
        <a:cs typeface="Helvetica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0000FF"/>
      </a:hlink>
      <a:folHlink>
        <a:srgbClr val="FF00FF"/>
      </a:folHlink>
    </a:clrScheme>
    <a:fontScheme name="Facet">
      <a:majorFont>
        <a:latin typeface="Trebuchet MS"/>
        <a:ea typeface="Trebuchet MS"/>
        <a:cs typeface="Trebuchet MS"/>
      </a:majorFont>
      <a:minorFont>
        <a:latin typeface="Helvetica"/>
        <a:ea typeface="Helvetica"/>
        <a:cs typeface="Helvetica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960C102338FF47840E56306F884202" ma:contentTypeVersion="13" ma:contentTypeDescription="Create a new document." ma:contentTypeScope="" ma:versionID="325220c206555bd77334cb121ac2e060">
  <xsd:schema xmlns:xsd="http://www.w3.org/2001/XMLSchema" xmlns:xs="http://www.w3.org/2001/XMLSchema" xmlns:p="http://schemas.microsoft.com/office/2006/metadata/properties" xmlns:ns2="c6598a96-0473-44fa-8620-12a5804b82a8" xmlns:ns3="64845c89-adb6-4a57-82dc-b3d50a39e3d5" targetNamespace="http://schemas.microsoft.com/office/2006/metadata/properties" ma:root="true" ma:fieldsID="a5ceed6ec2579210c485f50490f94bbf" ns2:_="" ns3:_="">
    <xsd:import namespace="c6598a96-0473-44fa-8620-12a5804b82a8"/>
    <xsd:import namespace="64845c89-adb6-4a57-82dc-b3d50a39e3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598a96-0473-44fa-8620-12a5804b82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845c89-adb6-4a57-82dc-b3d50a39e3d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AF0E6C-7162-4B9D-8A29-972E3EE05C2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7A479CF-7F81-4539-9BAC-11F5E4D4DB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4F5CB3-7A0A-40D3-8AAD-37C5A18C5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598a96-0473-44fa-8620-12a5804b82a8"/>
    <ds:schemaRef ds:uri="64845c89-adb6-4a57-82dc-b3d50a39e3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796</Words>
  <Application>Microsoft Office PowerPoint</Application>
  <PresentationFormat>Custom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Facet</vt:lpstr>
      <vt:lpstr>RuReSA</vt:lpstr>
      <vt:lpstr>Worst inequities: a human rights catastrophe</vt:lpstr>
      <vt:lpstr>Stop the lip service!</vt:lpstr>
      <vt:lpstr>Why invest in Disability and Rehabilitation?</vt:lpstr>
      <vt:lpstr>Key issues</vt:lpstr>
      <vt:lpstr>Rural/LRS specific concerns:</vt:lpstr>
      <vt:lpstr>Contracting:</vt:lpstr>
      <vt:lpstr>Contracting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9</cp:revision>
  <dcterms:modified xsi:type="dcterms:W3CDTF">2021-06-17T09:14:28Z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0x0101008E960C102338FF47840E56306F884202</vt:lpwstr>
  </property>
</Properties>
</file>