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1.xml" ContentType="application/vnd.openxmlformats-officedocument.drawingml.diagramLayout+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4"/>
  </p:sldMasterIdLst>
  <p:notesMasterIdLst>
    <p:notesMasterId r:id="rId55"/>
  </p:notesMasterIdLst>
  <p:sldIdLst>
    <p:sldId id="574" r:id="rId5"/>
    <p:sldId id="629" r:id="rId6"/>
    <p:sldId id="628" r:id="rId7"/>
    <p:sldId id="259" r:id="rId8"/>
    <p:sldId id="631" r:id="rId9"/>
    <p:sldId id="260" r:id="rId10"/>
    <p:sldId id="695" r:id="rId11"/>
    <p:sldId id="636" r:id="rId12"/>
    <p:sldId id="655" r:id="rId13"/>
    <p:sldId id="641" r:id="rId14"/>
    <p:sldId id="572" r:id="rId15"/>
    <p:sldId id="573" r:id="rId16"/>
    <p:sldId id="691" r:id="rId17"/>
    <p:sldId id="274" r:id="rId18"/>
    <p:sldId id="275" r:id="rId19"/>
    <p:sldId id="281" r:id="rId20"/>
    <p:sldId id="282" r:id="rId21"/>
    <p:sldId id="263" r:id="rId22"/>
    <p:sldId id="565" r:id="rId23"/>
    <p:sldId id="657" r:id="rId24"/>
    <p:sldId id="683" r:id="rId25"/>
    <p:sldId id="271" r:id="rId26"/>
    <p:sldId id="585" r:id="rId27"/>
    <p:sldId id="684" r:id="rId28"/>
    <p:sldId id="685" r:id="rId29"/>
    <p:sldId id="686" r:id="rId30"/>
    <p:sldId id="664" r:id="rId31"/>
    <p:sldId id="584" r:id="rId32"/>
    <p:sldId id="658" r:id="rId33"/>
    <p:sldId id="659" r:id="rId34"/>
    <p:sldId id="660" r:id="rId35"/>
    <p:sldId id="597" r:id="rId36"/>
    <p:sldId id="649" r:id="rId37"/>
    <p:sldId id="648" r:id="rId38"/>
    <p:sldId id="694" r:id="rId39"/>
    <p:sldId id="646" r:id="rId40"/>
    <p:sldId id="656" r:id="rId41"/>
    <p:sldId id="647" r:id="rId42"/>
    <p:sldId id="642" r:id="rId43"/>
    <p:sldId id="687" r:id="rId44"/>
    <p:sldId id="693" r:id="rId45"/>
    <p:sldId id="690" r:id="rId46"/>
    <p:sldId id="689" r:id="rId47"/>
    <p:sldId id="661" r:id="rId48"/>
    <p:sldId id="270" r:id="rId49"/>
    <p:sldId id="692" r:id="rId50"/>
    <p:sldId id="581" r:id="rId51"/>
    <p:sldId id="258" r:id="rId52"/>
    <p:sldId id="632" r:id="rId53"/>
    <p:sldId id="58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 Fourie" initials="MF" lastIdx="1" clrIdx="0">
    <p:extLst>
      <p:ext uri="{19B8F6BF-5375-455C-9EA6-DF929625EA0E}">
        <p15:presenceInfo xmlns:p15="http://schemas.microsoft.com/office/powerpoint/2012/main" xmlns="" userId="Magda Fou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F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3B98A-ACD0-F4DE-B476-8B70E987A235}" v="1818" dt="2021-06-13T18:36:43.737"/>
    <p1510:client id="{93781621-35A2-C848-9A2E-0C9D9654DEFF}" v="115" dt="2021-06-13T22:06:47.033"/>
    <p1510:client id="{A37C6837-B0C1-FE4E-944D-D4BA21D8E117}" v="77" dt="2021-06-14T10:45:40.682"/>
    <p1510:client id="{B1E62C96-6CF6-3A78-647F-187276205F5C}" v="66" dt="2021-06-13T23:20:27.735"/>
    <p1510:client id="{B2E256CF-B481-C6BD-E794-A3C1844094C0}" v="668" dt="2021-06-14T10:38:30.889"/>
    <p1510:client id="{D40FCD0A-F68F-D1CD-D998-548425B9C390}" v="138" dt="2021-06-14T07:58:12.811"/>
    <p1510:client id="{E5DAB4F2-C591-49BF-1570-D73D8A622629}" v="223" dt="2021-06-14T09:52:58.233"/>
    <p1510:client id="{FD70D194-6342-4D50-A255-B0C642788E7D}" v="2" dt="2021-06-14T15:04:55.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96" y="-84"/>
      </p:cViewPr>
      <p:guideLst>
        <p:guide orient="horz" pos="2160"/>
        <p:guide pos="3840"/>
      </p:guideLst>
    </p:cSldViewPr>
  </p:slideViewPr>
  <p:notesTextViewPr>
    <p:cViewPr>
      <p:scale>
        <a:sx n="1" d="1"/>
        <a:sy n="1" d="1"/>
      </p:scale>
      <p:origin x="0" y="0"/>
    </p:cViewPr>
  </p:notesTextViewPr>
  <p:sorterViewPr>
    <p:cViewPr>
      <p:scale>
        <a:sx n="100" d="100"/>
        <a:sy n="100" d="100"/>
      </p:scale>
      <p:origin x="0" y="-3149"/>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da Fourie" userId="fdcd0cbb-7a60-4dd7-aa6b-ed0cd45fdcaa" providerId="ADAL" clId="{FD70D194-6342-4D50-A255-B0C642788E7D}"/>
    <pc:docChg chg="addSld delSld modSld">
      <pc:chgData name="Magda Fourie" userId="fdcd0cbb-7a60-4dd7-aa6b-ed0cd45fdcaa" providerId="ADAL" clId="{FD70D194-6342-4D50-A255-B0C642788E7D}" dt="2021-06-14T15:05:41.299" v="11" actId="207"/>
      <pc:docMkLst>
        <pc:docMk/>
      </pc:docMkLst>
      <pc:sldChg chg="modSp mod">
        <pc:chgData name="Magda Fourie" userId="fdcd0cbb-7a60-4dd7-aa6b-ed0cd45fdcaa" providerId="ADAL" clId="{FD70D194-6342-4D50-A255-B0C642788E7D}" dt="2021-06-14T15:05:41.299" v="11" actId="207"/>
        <pc:sldMkLst>
          <pc:docMk/>
          <pc:sldMk cId="1266600040" sldId="636"/>
        </pc:sldMkLst>
        <pc:spChg chg="mod">
          <ac:chgData name="Magda Fourie" userId="fdcd0cbb-7a60-4dd7-aa6b-ed0cd45fdcaa" providerId="ADAL" clId="{FD70D194-6342-4D50-A255-B0C642788E7D}" dt="2021-06-14T15:05:41.299" v="11" actId="207"/>
          <ac:spMkLst>
            <pc:docMk/>
            <pc:sldMk cId="1266600040" sldId="636"/>
            <ac:spMk id="3" creationId="{311B9D98-706D-4EB4-A9D9-A2957025A2EB}"/>
          </ac:spMkLst>
        </pc:spChg>
      </pc:sldChg>
      <pc:sldChg chg="del">
        <pc:chgData name="Magda Fourie" userId="fdcd0cbb-7a60-4dd7-aa6b-ed0cd45fdcaa" providerId="ADAL" clId="{FD70D194-6342-4D50-A255-B0C642788E7D}" dt="2021-06-14T15:03:15.470" v="0" actId="47"/>
        <pc:sldMkLst>
          <pc:docMk/>
          <pc:sldMk cId="79546591" sldId="695"/>
        </pc:sldMkLst>
      </pc:sldChg>
      <pc:sldChg chg="addSp modSp new mod modAnim">
        <pc:chgData name="Magda Fourie" userId="fdcd0cbb-7a60-4dd7-aa6b-ed0cd45fdcaa" providerId="ADAL" clId="{FD70D194-6342-4D50-A255-B0C642788E7D}" dt="2021-06-14T15:04:55.628" v="10"/>
        <pc:sldMkLst>
          <pc:docMk/>
          <pc:sldMk cId="3447731444" sldId="695"/>
        </pc:sldMkLst>
        <pc:picChg chg="add mod">
          <ac:chgData name="Magda Fourie" userId="fdcd0cbb-7a60-4dd7-aa6b-ed0cd45fdcaa" providerId="ADAL" clId="{FD70D194-6342-4D50-A255-B0C642788E7D}" dt="2021-06-14T15:04:49.110" v="9" actId="14100"/>
          <ac:picMkLst>
            <pc:docMk/>
            <pc:sldMk cId="3447731444" sldId="695"/>
            <ac:picMk id="2" creationId="{7812D12E-CDFF-418A-94CD-BEBBF61C670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C9D2B-48CA-42F3-8B2B-46A8DE48C50F}"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334617FE-C982-4319-A095-A53023D13AFF}">
      <dgm:prSet custT="1"/>
      <dgm:spPr/>
      <dgm:t>
        <a:bodyPr/>
        <a:lstStyle/>
        <a:p>
          <a:r>
            <a:rPr lang="en-ZA" sz="2600">
              <a:latin typeface="Arial Narrow" panose="020B0606020202030204" pitchFamily="34" charset="0"/>
            </a:rPr>
            <a:t>Inequity of Rehabilitation services</a:t>
          </a:r>
          <a:endParaRPr lang="en-US" sz="2600">
            <a:latin typeface="Arial Narrow" panose="020B0606020202030204" pitchFamily="34" charset="0"/>
          </a:endParaRPr>
        </a:p>
      </dgm:t>
    </dgm:pt>
    <dgm:pt modelId="{F1488122-8170-4F69-8CA6-422306B644E4}" type="parTrans" cxnId="{25F63576-3150-4AAE-9F5F-98ECB9611D1B}">
      <dgm:prSet/>
      <dgm:spPr/>
      <dgm:t>
        <a:bodyPr/>
        <a:lstStyle/>
        <a:p>
          <a:endParaRPr lang="en-US"/>
        </a:p>
      </dgm:t>
    </dgm:pt>
    <dgm:pt modelId="{7AAB3C79-8F73-406D-82E1-2F0FA914007D}" type="sibTrans" cxnId="{25F63576-3150-4AAE-9F5F-98ECB9611D1B}">
      <dgm:prSet/>
      <dgm:spPr/>
      <dgm:t>
        <a:bodyPr/>
        <a:lstStyle/>
        <a:p>
          <a:endParaRPr lang="en-US"/>
        </a:p>
      </dgm:t>
    </dgm:pt>
    <dgm:pt modelId="{1B948A7A-77E7-4272-9AEF-5210B2AD5648}">
      <dgm:prSet custT="1"/>
      <dgm:spPr/>
      <dgm:t>
        <a:bodyPr/>
        <a:lstStyle/>
        <a:p>
          <a:r>
            <a:rPr lang="en-ZA" sz="2600">
              <a:latin typeface="Arial Narrow" panose="020B0606020202030204" pitchFamily="34" charset="0"/>
            </a:rPr>
            <a:t>Human Resources</a:t>
          </a:r>
          <a:endParaRPr lang="en-US" sz="2600">
            <a:latin typeface="Arial Narrow" panose="020B0606020202030204" pitchFamily="34" charset="0"/>
          </a:endParaRPr>
        </a:p>
      </dgm:t>
    </dgm:pt>
    <dgm:pt modelId="{79CE98CE-5C74-411D-9CED-1086E51C6284}" type="parTrans" cxnId="{8255FDFD-33BB-4353-98D0-64AA3776857F}">
      <dgm:prSet/>
      <dgm:spPr/>
      <dgm:t>
        <a:bodyPr/>
        <a:lstStyle/>
        <a:p>
          <a:endParaRPr lang="en-US"/>
        </a:p>
      </dgm:t>
    </dgm:pt>
    <dgm:pt modelId="{A6E7D55C-CE5B-450B-922E-413560AE7545}" type="sibTrans" cxnId="{8255FDFD-33BB-4353-98D0-64AA3776857F}">
      <dgm:prSet/>
      <dgm:spPr/>
      <dgm:t>
        <a:bodyPr/>
        <a:lstStyle/>
        <a:p>
          <a:endParaRPr lang="en-US"/>
        </a:p>
      </dgm:t>
    </dgm:pt>
    <dgm:pt modelId="{CCA98778-6A95-4487-8572-849ED40EBDE8}">
      <dgm:prSet custT="1"/>
      <dgm:spPr/>
      <dgm:t>
        <a:bodyPr/>
        <a:lstStyle/>
        <a:p>
          <a:r>
            <a:rPr lang="en-ZA" sz="2600">
              <a:latin typeface="Arial Narrow" panose="020B0606020202030204" pitchFamily="34" charset="0"/>
            </a:rPr>
            <a:t>Reimbursement models for rehabilitation services</a:t>
          </a:r>
          <a:endParaRPr lang="en-US" sz="2600">
            <a:latin typeface="Arial Narrow" panose="020B0606020202030204" pitchFamily="34" charset="0"/>
          </a:endParaRPr>
        </a:p>
      </dgm:t>
    </dgm:pt>
    <dgm:pt modelId="{008D2E67-FA5A-4EDC-831A-B2C4D37A7FFE}" type="parTrans" cxnId="{ADC440E1-8372-4835-90C0-DFADFB462F4D}">
      <dgm:prSet/>
      <dgm:spPr/>
      <dgm:t>
        <a:bodyPr/>
        <a:lstStyle/>
        <a:p>
          <a:endParaRPr lang="en-US"/>
        </a:p>
      </dgm:t>
    </dgm:pt>
    <dgm:pt modelId="{C689466E-91E3-4A1B-9BAE-8BE666EBBCD7}" type="sibTrans" cxnId="{ADC440E1-8372-4835-90C0-DFADFB462F4D}">
      <dgm:prSet/>
      <dgm:spPr/>
      <dgm:t>
        <a:bodyPr/>
        <a:lstStyle/>
        <a:p>
          <a:endParaRPr lang="en-US"/>
        </a:p>
      </dgm:t>
    </dgm:pt>
    <dgm:pt modelId="{46E77EFB-1C91-4CA3-A27A-7CE0E0E928A1}">
      <dgm:prSet custT="1"/>
      <dgm:spPr/>
      <dgm:t>
        <a:bodyPr/>
        <a:lstStyle/>
        <a:p>
          <a:r>
            <a:rPr lang="en-ZA" sz="2600">
              <a:latin typeface="Arial Narrow" panose="020B0606020202030204" pitchFamily="34" charset="0"/>
            </a:rPr>
            <a:t>Composition of the Contracting units and inclusion of rehabilitation services on other levels</a:t>
          </a:r>
          <a:endParaRPr lang="en-US" sz="2600">
            <a:latin typeface="Arial Narrow" panose="020B0606020202030204" pitchFamily="34" charset="0"/>
          </a:endParaRPr>
        </a:p>
      </dgm:t>
    </dgm:pt>
    <dgm:pt modelId="{5E7908EB-D649-4DA3-984E-B3D37DD0C589}" type="parTrans" cxnId="{59B8FA9D-8FEC-4551-92A4-E83976448E87}">
      <dgm:prSet/>
      <dgm:spPr/>
      <dgm:t>
        <a:bodyPr/>
        <a:lstStyle/>
        <a:p>
          <a:endParaRPr lang="en-US"/>
        </a:p>
      </dgm:t>
    </dgm:pt>
    <dgm:pt modelId="{827E973D-2ECD-4491-A6A0-3D59683546C5}" type="sibTrans" cxnId="{59B8FA9D-8FEC-4551-92A4-E83976448E87}">
      <dgm:prSet/>
      <dgm:spPr/>
      <dgm:t>
        <a:bodyPr/>
        <a:lstStyle/>
        <a:p>
          <a:endParaRPr lang="en-US"/>
        </a:p>
      </dgm:t>
    </dgm:pt>
    <dgm:pt modelId="{9C5555DB-2D64-4564-8CEF-88593F4C99DD}">
      <dgm:prSet custT="1"/>
      <dgm:spPr/>
      <dgm:t>
        <a:bodyPr/>
        <a:lstStyle/>
        <a:p>
          <a:r>
            <a:rPr lang="en-ZA" sz="2600">
              <a:latin typeface="Arial Narrow" panose="020B0606020202030204" pitchFamily="34" charset="0"/>
            </a:rPr>
            <a:t>Criteria included for accreditation with NHI Fund – professional bodies to be included in the decision affecting the profession, e.g. clinical guidelines</a:t>
          </a:r>
          <a:endParaRPr lang="en-US" sz="2600">
            <a:latin typeface="Arial Narrow" panose="020B0606020202030204" pitchFamily="34" charset="0"/>
          </a:endParaRPr>
        </a:p>
      </dgm:t>
    </dgm:pt>
    <dgm:pt modelId="{39339B12-1E5B-4BEF-81E5-250A777B5019}" type="parTrans" cxnId="{545DB600-E352-41D6-8F7F-DAE3A8644A1E}">
      <dgm:prSet/>
      <dgm:spPr/>
      <dgm:t>
        <a:bodyPr/>
        <a:lstStyle/>
        <a:p>
          <a:endParaRPr lang="en-US"/>
        </a:p>
      </dgm:t>
    </dgm:pt>
    <dgm:pt modelId="{7192C77F-0A87-4028-820B-CC610A2ECA26}" type="sibTrans" cxnId="{545DB600-E352-41D6-8F7F-DAE3A8644A1E}">
      <dgm:prSet/>
      <dgm:spPr/>
      <dgm:t>
        <a:bodyPr/>
        <a:lstStyle/>
        <a:p>
          <a:endParaRPr lang="en-US"/>
        </a:p>
      </dgm:t>
    </dgm:pt>
    <dgm:pt modelId="{F4340A06-F589-4155-A8A0-49C49CDA1448}">
      <dgm:prSet custT="1"/>
      <dgm:spPr/>
      <dgm:t>
        <a:bodyPr/>
        <a:lstStyle/>
        <a:p>
          <a:r>
            <a:rPr lang="en-ZA" sz="2600">
              <a:latin typeface="Arial Narrow" panose="020B0606020202030204" pitchFamily="34" charset="0"/>
            </a:rPr>
            <a:t>NHI Bill</a:t>
          </a:r>
        </a:p>
      </dgm:t>
    </dgm:pt>
    <dgm:pt modelId="{33C85C9F-4CBE-4804-B940-B24700E0B3A2}" type="parTrans" cxnId="{9ED2E751-CB65-4999-A916-BE924F70C7B8}">
      <dgm:prSet/>
      <dgm:spPr/>
      <dgm:t>
        <a:bodyPr/>
        <a:lstStyle/>
        <a:p>
          <a:endParaRPr lang="en-ZA"/>
        </a:p>
      </dgm:t>
    </dgm:pt>
    <dgm:pt modelId="{C0181D1E-A511-4193-AF34-E3416B5526D9}" type="sibTrans" cxnId="{9ED2E751-CB65-4999-A916-BE924F70C7B8}">
      <dgm:prSet/>
      <dgm:spPr/>
      <dgm:t>
        <a:bodyPr/>
        <a:lstStyle/>
        <a:p>
          <a:endParaRPr lang="en-ZA"/>
        </a:p>
      </dgm:t>
    </dgm:pt>
    <dgm:pt modelId="{B363816E-AE03-4E2D-8D58-19AB2791CCB8}" type="pres">
      <dgm:prSet presAssocID="{6CEC9D2B-48CA-42F3-8B2B-46A8DE48C50F}" presName="diagram" presStyleCnt="0">
        <dgm:presLayoutVars>
          <dgm:dir/>
          <dgm:resizeHandles val="exact"/>
        </dgm:presLayoutVars>
      </dgm:prSet>
      <dgm:spPr/>
      <dgm:t>
        <a:bodyPr/>
        <a:lstStyle/>
        <a:p>
          <a:endParaRPr lang="en-ZA"/>
        </a:p>
      </dgm:t>
    </dgm:pt>
    <dgm:pt modelId="{DB47684D-732E-4D77-909E-8E0F98B1A406}" type="pres">
      <dgm:prSet presAssocID="{334617FE-C982-4319-A095-A53023D13AFF}" presName="node" presStyleLbl="node1" presStyleIdx="0" presStyleCnt="6" custScaleX="243747" custLinFactNeighborX="-3473" custLinFactNeighborY="11596">
        <dgm:presLayoutVars>
          <dgm:bulletEnabled val="1"/>
        </dgm:presLayoutVars>
      </dgm:prSet>
      <dgm:spPr/>
      <dgm:t>
        <a:bodyPr/>
        <a:lstStyle/>
        <a:p>
          <a:endParaRPr lang="en-ZA"/>
        </a:p>
      </dgm:t>
    </dgm:pt>
    <dgm:pt modelId="{4C48A2A4-CB75-43EA-AC4C-34A471BE06AB}" type="pres">
      <dgm:prSet presAssocID="{7AAB3C79-8F73-406D-82E1-2F0FA914007D}" presName="sibTrans" presStyleCnt="0"/>
      <dgm:spPr/>
    </dgm:pt>
    <dgm:pt modelId="{3AC33527-02D1-4ECA-B8D9-7C97E651CD35}" type="pres">
      <dgm:prSet presAssocID="{1B948A7A-77E7-4272-9AEF-5210B2AD5648}" presName="node" presStyleLbl="node1" presStyleIdx="1" presStyleCnt="6" custScaleX="243747" custLinFactNeighborX="-3473" custLinFactNeighborY="9324">
        <dgm:presLayoutVars>
          <dgm:bulletEnabled val="1"/>
        </dgm:presLayoutVars>
      </dgm:prSet>
      <dgm:spPr/>
      <dgm:t>
        <a:bodyPr/>
        <a:lstStyle/>
        <a:p>
          <a:endParaRPr lang="en-ZA"/>
        </a:p>
      </dgm:t>
    </dgm:pt>
    <dgm:pt modelId="{64AE876D-B950-4F4D-875B-35D646BD73EB}" type="pres">
      <dgm:prSet presAssocID="{A6E7D55C-CE5B-450B-922E-413560AE7545}" presName="sibTrans" presStyleCnt="0"/>
      <dgm:spPr/>
    </dgm:pt>
    <dgm:pt modelId="{106D1102-80AD-40AC-8BB9-917239029CAB}" type="pres">
      <dgm:prSet presAssocID="{CCA98778-6A95-4487-8572-849ED40EBDE8}" presName="node" presStyleLbl="node1" presStyleIdx="2" presStyleCnt="6" custScaleX="243747" custLinFactNeighborX="-126" custLinFactNeighborY="9324">
        <dgm:presLayoutVars>
          <dgm:bulletEnabled val="1"/>
        </dgm:presLayoutVars>
      </dgm:prSet>
      <dgm:spPr/>
      <dgm:t>
        <a:bodyPr/>
        <a:lstStyle/>
        <a:p>
          <a:endParaRPr lang="en-ZA"/>
        </a:p>
      </dgm:t>
    </dgm:pt>
    <dgm:pt modelId="{BEEE5FB6-E0CD-4D5B-8DA4-E54BA68F6569}" type="pres">
      <dgm:prSet presAssocID="{C689466E-91E3-4A1B-9BAE-8BE666EBBCD7}" presName="sibTrans" presStyleCnt="0"/>
      <dgm:spPr/>
    </dgm:pt>
    <dgm:pt modelId="{9B8025C4-EA2A-414D-8EF6-29284B19E994}" type="pres">
      <dgm:prSet presAssocID="{46E77EFB-1C91-4CA3-A27A-7CE0E0E928A1}" presName="node" presStyleLbl="node1" presStyleIdx="3" presStyleCnt="6" custScaleX="243747" custLinFactNeighborX="-126" custLinFactNeighborY="4764">
        <dgm:presLayoutVars>
          <dgm:bulletEnabled val="1"/>
        </dgm:presLayoutVars>
      </dgm:prSet>
      <dgm:spPr/>
      <dgm:t>
        <a:bodyPr/>
        <a:lstStyle/>
        <a:p>
          <a:endParaRPr lang="en-ZA"/>
        </a:p>
      </dgm:t>
    </dgm:pt>
    <dgm:pt modelId="{121394A6-110D-453A-A860-EDF8D65D06C5}" type="pres">
      <dgm:prSet presAssocID="{827E973D-2ECD-4491-A6A0-3D59683546C5}" presName="sibTrans" presStyleCnt="0"/>
      <dgm:spPr/>
    </dgm:pt>
    <dgm:pt modelId="{C62EFCE5-708E-47FD-ABB0-562EE0B35249}" type="pres">
      <dgm:prSet presAssocID="{9C5555DB-2D64-4564-8CEF-88593F4C99DD}" presName="node" presStyleLbl="node1" presStyleIdx="4" presStyleCnt="6" custScaleX="501518" custLinFactNeighborX="-1461" custLinFactNeighborY="-1884">
        <dgm:presLayoutVars>
          <dgm:bulletEnabled val="1"/>
        </dgm:presLayoutVars>
      </dgm:prSet>
      <dgm:spPr/>
      <dgm:t>
        <a:bodyPr/>
        <a:lstStyle/>
        <a:p>
          <a:endParaRPr lang="en-ZA"/>
        </a:p>
      </dgm:t>
    </dgm:pt>
    <dgm:pt modelId="{DB3D288C-DBFB-41E1-BFA5-82DAC832AEAC}" type="pres">
      <dgm:prSet presAssocID="{7192C77F-0A87-4028-820B-CC610A2ECA26}" presName="sibTrans" presStyleCnt="0"/>
      <dgm:spPr/>
    </dgm:pt>
    <dgm:pt modelId="{E732CD48-1E7F-4E77-A519-7CDDC781EAB9}" type="pres">
      <dgm:prSet presAssocID="{F4340A06-F589-4155-A8A0-49C49CDA1448}" presName="node" presStyleLbl="node1" presStyleIdx="5" presStyleCnt="6" custScaleX="314545">
        <dgm:presLayoutVars>
          <dgm:bulletEnabled val="1"/>
        </dgm:presLayoutVars>
      </dgm:prSet>
      <dgm:spPr/>
      <dgm:t>
        <a:bodyPr/>
        <a:lstStyle/>
        <a:p>
          <a:endParaRPr lang="en-ZA"/>
        </a:p>
      </dgm:t>
    </dgm:pt>
  </dgm:ptLst>
  <dgm:cxnLst>
    <dgm:cxn modelId="{5318701F-CD25-45B8-9FB8-5909FD3BDB80}" type="presOf" srcId="{1B948A7A-77E7-4272-9AEF-5210B2AD5648}" destId="{3AC33527-02D1-4ECA-B8D9-7C97E651CD35}" srcOrd="0" destOrd="0" presId="urn:microsoft.com/office/officeart/2005/8/layout/default#1"/>
    <dgm:cxn modelId="{545DB600-E352-41D6-8F7F-DAE3A8644A1E}" srcId="{6CEC9D2B-48CA-42F3-8B2B-46A8DE48C50F}" destId="{9C5555DB-2D64-4564-8CEF-88593F4C99DD}" srcOrd="4" destOrd="0" parTransId="{39339B12-1E5B-4BEF-81E5-250A777B5019}" sibTransId="{7192C77F-0A87-4028-820B-CC610A2ECA26}"/>
    <dgm:cxn modelId="{7AC24259-4BC2-4E49-8182-56A261F95A9B}" type="presOf" srcId="{CCA98778-6A95-4487-8572-849ED40EBDE8}" destId="{106D1102-80AD-40AC-8BB9-917239029CAB}" srcOrd="0" destOrd="0" presId="urn:microsoft.com/office/officeart/2005/8/layout/default#1"/>
    <dgm:cxn modelId="{9ED2E751-CB65-4999-A916-BE924F70C7B8}" srcId="{6CEC9D2B-48CA-42F3-8B2B-46A8DE48C50F}" destId="{F4340A06-F589-4155-A8A0-49C49CDA1448}" srcOrd="5" destOrd="0" parTransId="{33C85C9F-4CBE-4804-B940-B24700E0B3A2}" sibTransId="{C0181D1E-A511-4193-AF34-E3416B5526D9}"/>
    <dgm:cxn modelId="{BAF1AE89-EA0B-417E-AC42-979786CA7892}" type="presOf" srcId="{6CEC9D2B-48CA-42F3-8B2B-46A8DE48C50F}" destId="{B363816E-AE03-4E2D-8D58-19AB2791CCB8}" srcOrd="0" destOrd="0" presId="urn:microsoft.com/office/officeart/2005/8/layout/default#1"/>
    <dgm:cxn modelId="{72824FDC-28B6-45E5-AE07-9922BCBAA916}" type="presOf" srcId="{334617FE-C982-4319-A095-A53023D13AFF}" destId="{DB47684D-732E-4D77-909E-8E0F98B1A406}" srcOrd="0" destOrd="0" presId="urn:microsoft.com/office/officeart/2005/8/layout/default#1"/>
    <dgm:cxn modelId="{25F63576-3150-4AAE-9F5F-98ECB9611D1B}" srcId="{6CEC9D2B-48CA-42F3-8B2B-46A8DE48C50F}" destId="{334617FE-C982-4319-A095-A53023D13AFF}" srcOrd="0" destOrd="0" parTransId="{F1488122-8170-4F69-8CA6-422306B644E4}" sibTransId="{7AAB3C79-8F73-406D-82E1-2F0FA914007D}"/>
    <dgm:cxn modelId="{59B8FA9D-8FEC-4551-92A4-E83976448E87}" srcId="{6CEC9D2B-48CA-42F3-8B2B-46A8DE48C50F}" destId="{46E77EFB-1C91-4CA3-A27A-7CE0E0E928A1}" srcOrd="3" destOrd="0" parTransId="{5E7908EB-D649-4DA3-984E-B3D37DD0C589}" sibTransId="{827E973D-2ECD-4491-A6A0-3D59683546C5}"/>
    <dgm:cxn modelId="{EEA2A132-7917-40E9-91D6-ECAEA84F3FD6}" type="presOf" srcId="{46E77EFB-1C91-4CA3-A27A-7CE0E0E928A1}" destId="{9B8025C4-EA2A-414D-8EF6-29284B19E994}" srcOrd="0" destOrd="0" presId="urn:microsoft.com/office/officeart/2005/8/layout/default#1"/>
    <dgm:cxn modelId="{ADC440E1-8372-4835-90C0-DFADFB462F4D}" srcId="{6CEC9D2B-48CA-42F3-8B2B-46A8DE48C50F}" destId="{CCA98778-6A95-4487-8572-849ED40EBDE8}" srcOrd="2" destOrd="0" parTransId="{008D2E67-FA5A-4EDC-831A-B2C4D37A7FFE}" sibTransId="{C689466E-91E3-4A1B-9BAE-8BE666EBBCD7}"/>
    <dgm:cxn modelId="{9B74A865-67CE-4DED-923B-022707581279}" type="presOf" srcId="{9C5555DB-2D64-4564-8CEF-88593F4C99DD}" destId="{C62EFCE5-708E-47FD-ABB0-562EE0B35249}" srcOrd="0" destOrd="0" presId="urn:microsoft.com/office/officeart/2005/8/layout/default#1"/>
    <dgm:cxn modelId="{8255FDFD-33BB-4353-98D0-64AA3776857F}" srcId="{6CEC9D2B-48CA-42F3-8B2B-46A8DE48C50F}" destId="{1B948A7A-77E7-4272-9AEF-5210B2AD5648}" srcOrd="1" destOrd="0" parTransId="{79CE98CE-5C74-411D-9CED-1086E51C6284}" sibTransId="{A6E7D55C-CE5B-450B-922E-413560AE7545}"/>
    <dgm:cxn modelId="{DAEDC386-5DA4-45C2-B0D2-F4B8BE303D7A}" type="presOf" srcId="{F4340A06-F589-4155-A8A0-49C49CDA1448}" destId="{E732CD48-1E7F-4E77-A519-7CDDC781EAB9}" srcOrd="0" destOrd="0" presId="urn:microsoft.com/office/officeart/2005/8/layout/default#1"/>
    <dgm:cxn modelId="{FD8D7F2B-944A-4BA3-B853-84A23CC0FC17}" type="presParOf" srcId="{B363816E-AE03-4E2D-8D58-19AB2791CCB8}" destId="{DB47684D-732E-4D77-909E-8E0F98B1A406}" srcOrd="0" destOrd="0" presId="urn:microsoft.com/office/officeart/2005/8/layout/default#1"/>
    <dgm:cxn modelId="{12495631-F123-43F4-94AA-0F3384CE959E}" type="presParOf" srcId="{B363816E-AE03-4E2D-8D58-19AB2791CCB8}" destId="{4C48A2A4-CB75-43EA-AC4C-34A471BE06AB}" srcOrd="1" destOrd="0" presId="urn:microsoft.com/office/officeart/2005/8/layout/default#1"/>
    <dgm:cxn modelId="{2417EA00-07BF-4493-BBD6-0688CA6905A2}" type="presParOf" srcId="{B363816E-AE03-4E2D-8D58-19AB2791CCB8}" destId="{3AC33527-02D1-4ECA-B8D9-7C97E651CD35}" srcOrd="2" destOrd="0" presId="urn:microsoft.com/office/officeart/2005/8/layout/default#1"/>
    <dgm:cxn modelId="{0AB07E7E-5DDE-4626-81B2-F9D4A671175D}" type="presParOf" srcId="{B363816E-AE03-4E2D-8D58-19AB2791CCB8}" destId="{64AE876D-B950-4F4D-875B-35D646BD73EB}" srcOrd="3" destOrd="0" presId="urn:microsoft.com/office/officeart/2005/8/layout/default#1"/>
    <dgm:cxn modelId="{D6B4C58C-55E4-43B4-B9BB-E05241E1B3FD}" type="presParOf" srcId="{B363816E-AE03-4E2D-8D58-19AB2791CCB8}" destId="{106D1102-80AD-40AC-8BB9-917239029CAB}" srcOrd="4" destOrd="0" presId="urn:microsoft.com/office/officeart/2005/8/layout/default#1"/>
    <dgm:cxn modelId="{D848441F-FC87-4C5E-B585-FEF05B458425}" type="presParOf" srcId="{B363816E-AE03-4E2D-8D58-19AB2791CCB8}" destId="{BEEE5FB6-E0CD-4D5B-8DA4-E54BA68F6569}" srcOrd="5" destOrd="0" presId="urn:microsoft.com/office/officeart/2005/8/layout/default#1"/>
    <dgm:cxn modelId="{3D66987D-81DB-47CC-AD2B-05E5C114B499}" type="presParOf" srcId="{B363816E-AE03-4E2D-8D58-19AB2791CCB8}" destId="{9B8025C4-EA2A-414D-8EF6-29284B19E994}" srcOrd="6" destOrd="0" presId="urn:microsoft.com/office/officeart/2005/8/layout/default#1"/>
    <dgm:cxn modelId="{32A8E886-662B-470B-84CF-49CC68B23EF5}" type="presParOf" srcId="{B363816E-AE03-4E2D-8D58-19AB2791CCB8}" destId="{121394A6-110D-453A-A860-EDF8D65D06C5}" srcOrd="7" destOrd="0" presId="urn:microsoft.com/office/officeart/2005/8/layout/default#1"/>
    <dgm:cxn modelId="{C722AA51-7647-40AB-9585-FFB64B4D608C}" type="presParOf" srcId="{B363816E-AE03-4E2D-8D58-19AB2791CCB8}" destId="{C62EFCE5-708E-47FD-ABB0-562EE0B35249}" srcOrd="8" destOrd="0" presId="urn:microsoft.com/office/officeart/2005/8/layout/default#1"/>
    <dgm:cxn modelId="{B1E43E1E-DF0E-424E-97C0-85B5F162CC1D}" type="presParOf" srcId="{B363816E-AE03-4E2D-8D58-19AB2791CCB8}" destId="{DB3D288C-DBFB-41E1-BFA5-82DAC832AEAC}" srcOrd="9" destOrd="0" presId="urn:microsoft.com/office/officeart/2005/8/layout/default#1"/>
    <dgm:cxn modelId="{F3D1A463-19AD-4437-9695-1F74DC2980B6}" type="presParOf" srcId="{B363816E-AE03-4E2D-8D58-19AB2791CCB8}" destId="{E732CD48-1E7F-4E77-A519-7CDDC781EAB9}"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A152F-78C3-4B90-A1C4-6851B18B2257}" type="datetimeFigureOut">
              <a:rPr lang="en-ZA" smtClean="0"/>
              <a:pPr/>
              <a:t>2021/06/17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D7CC7-B32A-45CB-B98C-C87F40383C91}" type="slidenum">
              <a:rPr lang="en-ZA" smtClean="0"/>
              <a:pPr/>
              <a:t>‹#›</a:t>
            </a:fld>
            <a:endParaRPr lang="en-ZA"/>
          </a:p>
        </p:txBody>
      </p:sp>
    </p:spTree>
    <p:extLst>
      <p:ext uri="{BB962C8B-B14F-4D97-AF65-F5344CB8AC3E}">
        <p14:creationId xmlns:p14="http://schemas.microsoft.com/office/powerpoint/2010/main" xmlns="" val="297031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UHC demands that people access health care based on need, and not ability to pay. Key principles</a:t>
            </a:r>
            <a:r>
              <a:rPr lang="en-US" baseline="0" dirty="0"/>
              <a:t> include that of equity and financial risk protection. Health services should be accessible, affordable, appropriate and acceptable, and targeted strategies for vulnerable groups may be needed to ensure the universality of healthcare in South Africa. </a:t>
            </a:r>
            <a:endParaRPr lang="en-US" dirty="0"/>
          </a:p>
        </p:txBody>
      </p:sp>
      <p:sp>
        <p:nvSpPr>
          <p:cNvPr id="4" name="Slide Number Placeholder 3"/>
          <p:cNvSpPr>
            <a:spLocks noGrp="1"/>
          </p:cNvSpPr>
          <p:nvPr>
            <p:ph type="sldNum" sz="quarter" idx="10"/>
          </p:nvPr>
        </p:nvSpPr>
        <p:spPr/>
        <p:txBody>
          <a:bodyPr/>
          <a:lstStyle/>
          <a:p>
            <a:fld id="{4CA6FC03-5050-46A4-B23C-55A9B2015ECF}"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Disability</a:t>
            </a:r>
            <a:r>
              <a:rPr lang="en-US" baseline="0" dirty="0"/>
              <a:t> and Rehabilitation workforce data is fragmented and difficult to obtain across public and private sectors. Aggregate data, when obtained, is unable to show particular discrepancies in coverage according to </a:t>
            </a:r>
            <a:r>
              <a:rPr lang="en-US" baseline="0" dirty="0" err="1"/>
              <a:t>rurality</a:t>
            </a:r>
            <a:r>
              <a:rPr lang="en-US" baseline="0" dirty="0"/>
              <a:t> or district, and the presence of a multi-disciplinary team at a facility is not captured. This makes a gap analysis particularly challenging, and without disaggregated data we will struggle to identify pockets of inequities to close these gaps.</a:t>
            </a:r>
            <a:endParaRPr lang="en-US" dirty="0"/>
          </a:p>
        </p:txBody>
      </p:sp>
      <p:sp>
        <p:nvSpPr>
          <p:cNvPr id="4" name="Slide Number Placeholder 3"/>
          <p:cNvSpPr>
            <a:spLocks noGrp="1"/>
          </p:cNvSpPr>
          <p:nvPr>
            <p:ph type="sldNum" sz="quarter" idx="10"/>
          </p:nvPr>
        </p:nvSpPr>
        <p:spPr/>
        <p:txBody>
          <a:bodyPr/>
          <a:lstStyle/>
          <a:p>
            <a:fld id="{4CA6FC03-5050-46A4-B23C-55A9B2015ECF}"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application and issuing rates of the various assistive</a:t>
            </a:r>
            <a:r>
              <a:rPr lang="en-US" baseline="0" dirty="0"/>
              <a:t> devices also vary significantly across provinces, with some provinces producing rates as low as 30%. Whilst issuing rate is an acceptable sentinel indicator for service delivery, it fails to take into account inequities in access and elements of quality care such as relevant qualifications of therapists and follow up service rates for training, maintenance and </a:t>
            </a:r>
            <a:r>
              <a:rPr lang="en-US" baseline="0" dirty="0" err="1"/>
              <a:t>repairs.Deficiencies</a:t>
            </a:r>
            <a:r>
              <a:rPr lang="en-US" baseline="0" dirty="0"/>
              <a:t> in data around human resources, budgets and follow up rates raise serious quality concerns.</a:t>
            </a:r>
            <a:endParaRPr lang="en-US" dirty="0"/>
          </a:p>
        </p:txBody>
      </p:sp>
      <p:sp>
        <p:nvSpPr>
          <p:cNvPr id="4" name="Slide Number Placeholder 3"/>
          <p:cNvSpPr>
            <a:spLocks noGrp="1"/>
          </p:cNvSpPr>
          <p:nvPr>
            <p:ph type="sldNum" sz="quarter" idx="10"/>
          </p:nvPr>
        </p:nvSpPr>
        <p:spPr/>
        <p:txBody>
          <a:bodyPr/>
          <a:lstStyle/>
          <a:p>
            <a:fld id="{4CA6FC03-5050-46A4-B23C-55A9B2015ECF}"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perpetuating cycle</a:t>
            </a:r>
            <a:r>
              <a:rPr lang="en-US" baseline="0" dirty="0"/>
              <a:t> of disability and poverty is well described, and our health system- together with other systems- is driving this.</a:t>
            </a:r>
            <a:endParaRPr lang="en-US" dirty="0"/>
          </a:p>
        </p:txBody>
      </p:sp>
      <p:sp>
        <p:nvSpPr>
          <p:cNvPr id="4" name="Slide Number Placeholder 3"/>
          <p:cNvSpPr>
            <a:spLocks noGrp="1"/>
          </p:cNvSpPr>
          <p:nvPr>
            <p:ph type="sldNum" sz="quarter" idx="10"/>
          </p:nvPr>
        </p:nvSpPr>
        <p:spPr/>
        <p:txBody>
          <a:bodyPr/>
          <a:lstStyle/>
          <a:p>
            <a:fld id="{4CA6FC03-5050-46A4-B23C-55A9B2015ECF}"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all is not</a:t>
            </a:r>
            <a:r>
              <a:rPr lang="en-US" baseline="0" dirty="0"/>
              <a:t> lost, and NHI potentially gives us an opportunity to re-imagine and redesign this system to address barriers and inequities. However, this will need coordinated and inclusive planning involving those of us at the coalface as well as end users within the system. Governance and Stewardship- and the political will and commitment to finally make this change happen- lies in your court as much as ours.</a:t>
            </a:r>
            <a:endParaRPr lang="en-US" dirty="0"/>
          </a:p>
        </p:txBody>
      </p:sp>
      <p:sp>
        <p:nvSpPr>
          <p:cNvPr id="4" name="Slide Number Placeholder 3"/>
          <p:cNvSpPr>
            <a:spLocks noGrp="1"/>
          </p:cNvSpPr>
          <p:nvPr>
            <p:ph type="sldNum" sz="quarter" idx="10"/>
          </p:nvPr>
        </p:nvSpPr>
        <p:spPr/>
        <p:txBody>
          <a:bodyPr/>
          <a:lstStyle/>
          <a:p>
            <a:fld id="{4CA6FC03-5050-46A4-B23C-55A9B2015ECF}"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619D7CC7-B32A-45CB-B98C-C87F40383C91}" type="slidenum">
              <a:rPr lang="en-ZA" smtClean="0"/>
              <a:pPr/>
              <a:t>36</a:t>
            </a:fld>
            <a:endParaRPr lang="en-ZA"/>
          </a:p>
        </p:txBody>
      </p:sp>
    </p:spTree>
    <p:extLst>
      <p:ext uri="{BB962C8B-B14F-4D97-AF65-F5344CB8AC3E}">
        <p14:creationId xmlns:p14="http://schemas.microsoft.com/office/powerpoint/2010/main" xmlns="" val="322189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recommendations have already been made. The trick is in implementing them.</a:t>
            </a:r>
          </a:p>
        </p:txBody>
      </p:sp>
      <p:sp>
        <p:nvSpPr>
          <p:cNvPr id="4" name="Slide Number Placeholder 3"/>
          <p:cNvSpPr>
            <a:spLocks noGrp="1"/>
          </p:cNvSpPr>
          <p:nvPr>
            <p:ph type="sldNum" sz="quarter" idx="10"/>
          </p:nvPr>
        </p:nvSpPr>
        <p:spPr/>
        <p:txBody>
          <a:bodyPr/>
          <a:lstStyle/>
          <a:p>
            <a:fld id="{4CA6FC03-5050-46A4-B23C-55A9B2015ECF}" type="slidenum">
              <a:rPr lang="en-US" smtClean="0"/>
              <a:pPr/>
              <a:t>45</a:t>
            </a:fld>
            <a:endParaRPr lang="en-US"/>
          </a:p>
        </p:txBody>
      </p:sp>
    </p:spTree>
    <p:extLst>
      <p:ext uri="{BB962C8B-B14F-4D97-AF65-F5344CB8AC3E}">
        <p14:creationId xmlns:p14="http://schemas.microsoft.com/office/powerpoint/2010/main" xmlns="" val="309763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177633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153356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AE3511-B129-4FD0-9FAE-77168BEED4D1}" type="slidenum">
              <a:rPr lang="en-ZA" smtClean="0"/>
              <a:pPr/>
              <a:t>‹#›</a:t>
            </a:fld>
            <a:endParaRPr lang="en-Z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xmlns="" val="299771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21255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AE3511-B129-4FD0-9FAE-77168BEED4D1}" type="slidenum">
              <a:rPr lang="en-ZA" smtClean="0"/>
              <a:pPr/>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402426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2132349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93950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371660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54621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34563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64041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417182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340957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10943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234322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1F1DA4-19B5-4026-B332-53221A65612B}" type="datetimeFigureOut">
              <a:rPr lang="en-ZA" smtClean="0"/>
              <a:pPr/>
              <a:t>2021/06/17</a:t>
            </a:fld>
            <a:endParaRPr lang="en-ZA"/>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1607020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1F1DA4-19B5-4026-B332-53221A65612B}" type="datetimeFigureOut">
              <a:rPr lang="en-ZA" smtClean="0"/>
              <a:pPr/>
              <a:t>2021/06/17</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AE3511-B129-4FD0-9FAE-77168BEED4D1}" type="slidenum">
              <a:rPr lang="en-ZA" smtClean="0"/>
              <a:pPr/>
              <a:t>‹#›</a:t>
            </a:fld>
            <a:endParaRPr lang="en-ZA"/>
          </a:p>
        </p:txBody>
      </p:sp>
    </p:spTree>
    <p:extLst>
      <p:ext uri="{BB962C8B-B14F-4D97-AF65-F5344CB8AC3E}">
        <p14:creationId xmlns:p14="http://schemas.microsoft.com/office/powerpoint/2010/main" xmlns="" val="196345028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cid:ii_k23n44a7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media" Target="file:///C:\Users\Magda.Fourie\SASP\SASP%20Organisation%20-%20Documents\NHI%20Parliamentary%20presentation\Videos%20&amp;%20photos\Rehab%20(1).mp4" TargetMode="External"/><Relationship Id="rId2" Type="http://schemas.openxmlformats.org/officeDocument/2006/relationships/slideLayout" Target="../slideLayouts/slideLayout7.xml"/><Relationship Id="rId1" Type="http://schemas.openxmlformats.org/officeDocument/2006/relationships/video" Target="file:///C:\Users\Magda.Fourie\SASP\SASP%20Organisation%20-%20Documents\NHI%20Parliamentary%20presentation\Videos%20&amp;%20photos\Rehab%20(1).mp4"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xmlns="" id="{FEE92286-017F-446E-9333-1294AB500E27}"/>
              </a:ext>
            </a:extLst>
          </p:cNvPr>
          <p:cNvPicPr>
            <a:picLocks noChangeAspect="1"/>
          </p:cNvPicPr>
          <p:nvPr/>
        </p:nvPicPr>
        <p:blipFill rotWithShape="1">
          <a:blip r:embed="rId2" cstate="print"/>
          <a:srcRect l="30794" t="9091" r="15570"/>
          <a:stretch/>
        </p:blipFill>
        <p:spPr>
          <a:xfrm>
            <a:off x="-14377"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xmlns="" id="{9C9DDC5D-9C03-4399-98D5-4E05DCC50139}"/>
              </a:ext>
            </a:extLst>
          </p:cNvPr>
          <p:cNvSpPr>
            <a:spLocks noGrp="1"/>
          </p:cNvSpPr>
          <p:nvPr>
            <p:ph type="ctrTitle"/>
          </p:nvPr>
        </p:nvSpPr>
        <p:spPr>
          <a:xfrm>
            <a:off x="1072044" y="1140542"/>
            <a:ext cx="9072879" cy="3237051"/>
          </a:xfrm>
        </p:spPr>
        <p:txBody>
          <a:bodyPr>
            <a:normAutofit fontScale="90000"/>
          </a:bodyPr>
          <a:lstStyle/>
          <a:p>
            <a:pPr algn="ctr">
              <a:lnSpc>
                <a:spcPct val="90000"/>
              </a:lnSpc>
            </a:pPr>
            <a:r>
              <a:rPr lang="en-ZA" sz="2600" dirty="0">
                <a:latin typeface="Arial Narrow" panose="020B0606020202030204" pitchFamily="34" charset="0"/>
              </a:rPr>
              <a:t/>
            </a:r>
            <a:br>
              <a:rPr lang="en-ZA" sz="2600" dirty="0">
                <a:latin typeface="Arial Narrow" panose="020B0606020202030204" pitchFamily="34" charset="0"/>
              </a:rPr>
            </a:br>
            <a:r>
              <a:rPr lang="en-ZA" sz="2600" dirty="0">
                <a:latin typeface="Arial Narrow" panose="020B0606020202030204" pitchFamily="34" charset="0"/>
              </a:rPr>
              <a:t/>
            </a:r>
            <a:br>
              <a:rPr lang="en-ZA" sz="2600" dirty="0">
                <a:latin typeface="Arial Narrow" panose="020B0606020202030204" pitchFamily="34" charset="0"/>
              </a:rPr>
            </a:br>
            <a:r>
              <a:rPr lang="en-ZA" sz="6000" dirty="0">
                <a:latin typeface="Arial Narrow" panose="020B0606020202030204" pitchFamily="34" charset="0"/>
              </a:rPr>
              <a:t>Rehabilitation Presentation on NHI Bill to the  Parliamentary Committee on Health</a:t>
            </a:r>
            <a:r>
              <a:rPr lang="en-ZA" sz="2600" dirty="0">
                <a:latin typeface="Arial Narrow" panose="020B0606020202030204" pitchFamily="34" charset="0"/>
              </a:rPr>
              <a:t/>
            </a:r>
            <a:br>
              <a:rPr lang="en-ZA" sz="2600" dirty="0">
                <a:latin typeface="Arial Narrow" panose="020B0606020202030204" pitchFamily="34" charset="0"/>
              </a:rPr>
            </a:br>
            <a:endParaRPr lang="en-ZA" sz="2600" dirty="0"/>
          </a:p>
        </p:txBody>
      </p:sp>
      <p:sp>
        <p:nvSpPr>
          <p:cNvPr id="3" name="Subtitle 2">
            <a:extLst>
              <a:ext uri="{FF2B5EF4-FFF2-40B4-BE49-F238E27FC236}">
                <a16:creationId xmlns:a16="http://schemas.microsoft.com/office/drawing/2014/main" xmlns="" id="{7F597AF8-C382-4FD0-A9C9-48EBCC05F24E}"/>
              </a:ext>
            </a:extLst>
          </p:cNvPr>
          <p:cNvSpPr>
            <a:spLocks noGrp="1"/>
          </p:cNvSpPr>
          <p:nvPr>
            <p:ph type="subTitle" idx="1"/>
          </p:nvPr>
        </p:nvSpPr>
        <p:spPr>
          <a:xfrm>
            <a:off x="4662809" y="5093053"/>
            <a:ext cx="3893440" cy="1049487"/>
          </a:xfrm>
        </p:spPr>
        <p:txBody>
          <a:bodyPr>
            <a:normAutofit/>
          </a:bodyPr>
          <a:lstStyle/>
          <a:p>
            <a:pPr algn="ctr"/>
            <a:r>
              <a:rPr lang="en-ZA" sz="4400" dirty="0">
                <a:solidFill>
                  <a:srgbClr val="0070C0"/>
                </a:solidFill>
                <a:latin typeface="Arial Narrow" panose="020B0606020202030204" pitchFamily="34" charset="0"/>
              </a:rPr>
              <a:t>15 June 2021</a:t>
            </a:r>
          </a:p>
          <a:p>
            <a:endParaRPr lang="en-ZA" dirty="0"/>
          </a:p>
        </p:txBody>
      </p:sp>
    </p:spTree>
    <p:extLst>
      <p:ext uri="{BB962C8B-B14F-4D97-AF65-F5344CB8AC3E}">
        <p14:creationId xmlns:p14="http://schemas.microsoft.com/office/powerpoint/2010/main" xmlns="" val="288630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xmlns="" id="{6B1D561C-1C5A-40B4-9CE0-7C5EEC069AF3}"/>
              </a:ext>
            </a:extLst>
          </p:cNvPr>
          <p:cNvPicPr>
            <a:picLocks noChangeAspect="1"/>
          </p:cNvPicPr>
          <p:nvPr/>
        </p:nvPicPr>
        <p:blipFill rotWithShape="1">
          <a:blip r:embed="rId2" cstate="print"/>
          <a:srcRect l="30794" t="9091" r="15570"/>
          <a:stretch/>
        </p:blipFill>
        <p:spPr>
          <a:xfrm>
            <a:off x="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xmlns="" id="{7CF142DB-C790-42CD-8B7A-0849B75F9986}"/>
              </a:ext>
            </a:extLst>
          </p:cNvPr>
          <p:cNvSpPr>
            <a:spLocks noGrp="1"/>
          </p:cNvSpPr>
          <p:nvPr>
            <p:ph type="ctrTitle"/>
          </p:nvPr>
        </p:nvSpPr>
        <p:spPr>
          <a:xfrm>
            <a:off x="365760" y="1388419"/>
            <a:ext cx="9438640" cy="2040580"/>
          </a:xfrm>
        </p:spPr>
        <p:txBody>
          <a:bodyPr>
            <a:normAutofit/>
          </a:bodyPr>
          <a:lstStyle/>
          <a:p>
            <a:pPr algn="ctr">
              <a:lnSpc>
                <a:spcPct val="90000"/>
              </a:lnSpc>
            </a:pPr>
            <a:r>
              <a:rPr lang="en-ZA" dirty="0">
                <a:latin typeface="Arial Narrow" panose="020B0606020202030204" pitchFamily="34" charset="0"/>
              </a:rPr>
              <a:t>Specific Discussion Points regarding the NHI Bill </a:t>
            </a:r>
            <a:r>
              <a:rPr lang="en-ZA" sz="3400" dirty="0">
                <a:latin typeface="Arial Narrow" panose="020B0606020202030204" pitchFamily="34" charset="0"/>
              </a:rPr>
              <a:t/>
            </a:r>
            <a:br>
              <a:rPr lang="en-ZA" sz="3400" dirty="0">
                <a:latin typeface="Arial Narrow" panose="020B0606020202030204" pitchFamily="34" charset="0"/>
              </a:rPr>
            </a:br>
            <a:endParaRPr lang="en-ZA" sz="3400" dirty="0"/>
          </a:p>
        </p:txBody>
      </p:sp>
    </p:spTree>
    <p:extLst>
      <p:ext uri="{BB962C8B-B14F-4D97-AF65-F5344CB8AC3E}">
        <p14:creationId xmlns:p14="http://schemas.microsoft.com/office/powerpoint/2010/main" xmlns="" val="2390058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C89F519-96A7-437A-A4F2-51B3211B3B2C}"/>
              </a:ext>
            </a:extLst>
          </p:cNvPr>
          <p:cNvSpPr>
            <a:spLocks noGrp="1"/>
          </p:cNvSpPr>
          <p:nvPr>
            <p:ph type="title"/>
          </p:nvPr>
        </p:nvSpPr>
        <p:spPr>
          <a:xfrm>
            <a:off x="1522066" y="206374"/>
            <a:ext cx="10197494" cy="921385"/>
          </a:xfrm>
        </p:spPr>
        <p:txBody>
          <a:bodyPr>
            <a:noAutofit/>
          </a:bodyPr>
          <a:lstStyle/>
          <a:p>
            <a:pPr algn="ctr"/>
            <a:r>
              <a:rPr lang="en-ZA" sz="4400" dirty="0">
                <a:latin typeface="Arial Narrow" panose="020B0606020202030204" pitchFamily="34" charset="0"/>
              </a:rPr>
              <a:t>Contents for Discussion</a:t>
            </a:r>
          </a:p>
        </p:txBody>
      </p:sp>
      <p:sp>
        <p:nvSpPr>
          <p:cNvPr id="12" name="Isosceles Triangle 11">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FEC61785-2B9D-4C8C-8393-E9E3DD3E24CF}"/>
              </a:ext>
            </a:extLst>
          </p:cNvPr>
          <p:cNvGraphicFramePr>
            <a:graphicFrameLocks noGrp="1"/>
          </p:cNvGraphicFramePr>
          <p:nvPr>
            <p:ph idx="1"/>
            <p:extLst>
              <p:ext uri="{D42A27DB-BD31-4B8C-83A1-F6EECF244321}">
                <p14:modId xmlns:p14="http://schemas.microsoft.com/office/powerpoint/2010/main" xmlns="" val="3127388499"/>
              </p:ext>
            </p:extLst>
          </p:nvPr>
        </p:nvGraphicFramePr>
        <p:xfrm>
          <a:off x="568960" y="1219200"/>
          <a:ext cx="11328399"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4915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xmlns="" id="{6B1D561C-1C5A-40B4-9CE0-7C5EEC069AF3}"/>
              </a:ext>
            </a:extLst>
          </p:cNvPr>
          <p:cNvPicPr>
            <a:picLocks noChangeAspect="1"/>
          </p:cNvPicPr>
          <p:nvPr/>
        </p:nvPicPr>
        <p:blipFill rotWithShape="1">
          <a:blip r:embed="rId2" cstate="print"/>
          <a:srcRect l="30794" t="9091" r="15570"/>
          <a:stretch/>
        </p:blipFill>
        <p:spPr>
          <a:xfrm>
            <a:off x="0"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xmlns="" id="{7CF142DB-C790-42CD-8B7A-0849B75F9986}"/>
              </a:ext>
            </a:extLst>
          </p:cNvPr>
          <p:cNvSpPr>
            <a:spLocks noGrp="1"/>
          </p:cNvSpPr>
          <p:nvPr>
            <p:ph type="ctrTitle"/>
          </p:nvPr>
        </p:nvSpPr>
        <p:spPr>
          <a:xfrm>
            <a:off x="0" y="401320"/>
            <a:ext cx="9682480" cy="3027680"/>
          </a:xfrm>
        </p:spPr>
        <p:txBody>
          <a:bodyPr>
            <a:normAutofit fontScale="90000"/>
          </a:bodyPr>
          <a:lstStyle/>
          <a:p>
            <a:pPr algn="ctr">
              <a:lnSpc>
                <a:spcPct val="90000"/>
              </a:lnSpc>
            </a:pPr>
            <a:r>
              <a:rPr lang="en-ZA" sz="6000" dirty="0">
                <a:latin typeface="Arial Narrow" panose="020B0606020202030204" pitchFamily="34" charset="0"/>
              </a:rPr>
              <a:t>Inequity of and Access to Rehabilitation services </a:t>
            </a:r>
            <a:r>
              <a:rPr lang="en-ZA" sz="4900" dirty="0">
                <a:latin typeface="Arial Narrow" panose="020B0606020202030204" pitchFamily="34" charset="0"/>
              </a:rPr>
              <a:t/>
            </a:r>
            <a:br>
              <a:rPr lang="en-ZA" sz="4900" dirty="0">
                <a:latin typeface="Arial Narrow" panose="020B0606020202030204" pitchFamily="34" charset="0"/>
              </a:rPr>
            </a:br>
            <a:r>
              <a:rPr lang="en-ZA" sz="4900" dirty="0">
                <a:latin typeface="Arial Narrow" panose="020B0606020202030204" pitchFamily="34" charset="0"/>
              </a:rPr>
              <a:t/>
            </a:r>
            <a:br>
              <a:rPr lang="en-ZA" sz="4900" dirty="0">
                <a:latin typeface="Arial Narrow" panose="020B0606020202030204" pitchFamily="34" charset="0"/>
              </a:rPr>
            </a:br>
            <a:r>
              <a:rPr lang="en-ZA" sz="4900" dirty="0">
                <a:latin typeface="Arial Narrow" panose="020B0606020202030204" pitchFamily="34" charset="0"/>
              </a:rPr>
              <a:t>Miss Maryke Bezuidenhout</a:t>
            </a:r>
            <a:r>
              <a:rPr lang="en-ZA" sz="3400" dirty="0">
                <a:latin typeface="Arial Narrow" panose="020B0606020202030204" pitchFamily="34" charset="0"/>
              </a:rPr>
              <a:t/>
            </a:r>
            <a:br>
              <a:rPr lang="en-ZA" sz="3400" dirty="0">
                <a:latin typeface="Arial Narrow" panose="020B0606020202030204" pitchFamily="34" charset="0"/>
              </a:rPr>
            </a:br>
            <a:endParaRPr lang="en-ZA" sz="3400" dirty="0"/>
          </a:p>
        </p:txBody>
      </p:sp>
    </p:spTree>
    <p:extLst>
      <p:ext uri="{BB962C8B-B14F-4D97-AF65-F5344CB8AC3E}">
        <p14:creationId xmlns:p14="http://schemas.microsoft.com/office/powerpoint/2010/main" xmlns="" val="167708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Narrow" panose="020B0606020202030204" pitchFamily="34" charset="0"/>
              </a:rPr>
              <a:t>Universal Health Coverage</a:t>
            </a:r>
          </a:p>
        </p:txBody>
      </p:sp>
      <p:sp>
        <p:nvSpPr>
          <p:cNvPr id="3" name="Content Placeholder 2"/>
          <p:cNvSpPr>
            <a:spLocks noGrp="1"/>
          </p:cNvSpPr>
          <p:nvPr>
            <p:ph idx="1"/>
          </p:nvPr>
        </p:nvSpPr>
        <p:spPr>
          <a:xfrm>
            <a:off x="608555" y="1271587"/>
            <a:ext cx="9383857" cy="4976813"/>
          </a:xfrm>
        </p:spPr>
        <p:txBody>
          <a:bodyPr>
            <a:noAutofit/>
          </a:bodyPr>
          <a:lstStyle/>
          <a:p>
            <a:pPr algn="just">
              <a:spcBef>
                <a:spcPts val="0"/>
              </a:spcBef>
              <a:buNone/>
            </a:pPr>
            <a:r>
              <a:rPr lang="en-US" sz="2000" b="1" i="1" dirty="0">
                <a:solidFill>
                  <a:schemeClr val="tx1"/>
                </a:solidFill>
              </a:rPr>
              <a:t>‘</a:t>
            </a:r>
            <a:r>
              <a:rPr lang="en-US" sz="2400" b="1" i="1" dirty="0">
                <a:solidFill>
                  <a:schemeClr val="tx1"/>
                </a:solidFill>
                <a:latin typeface="Arial Narrow" panose="020B0606020202030204" pitchFamily="34" charset="0"/>
              </a:rPr>
              <a:t>People should be able to access appropriate health services based on need and not ability to pay’</a:t>
            </a:r>
          </a:p>
          <a:p>
            <a:pPr algn="just">
              <a:spcBef>
                <a:spcPts val="0"/>
              </a:spcBef>
              <a:buNone/>
            </a:pPr>
            <a:endParaRPr lang="en-US" sz="2400" dirty="0">
              <a:solidFill>
                <a:schemeClr val="tx1"/>
              </a:solidFill>
              <a:latin typeface="Arial Narrow" panose="020B0606020202030204" pitchFamily="34" charset="0"/>
            </a:endParaRPr>
          </a:p>
          <a:p>
            <a:pPr algn="just">
              <a:spcBef>
                <a:spcPts val="0"/>
              </a:spcBef>
              <a:buNone/>
            </a:pPr>
            <a:r>
              <a:rPr lang="en-US" sz="2400" b="1" dirty="0">
                <a:solidFill>
                  <a:schemeClr val="tx1"/>
                </a:solidFill>
                <a:latin typeface="Arial Narrow" panose="020B0606020202030204" pitchFamily="34" charset="0"/>
              </a:rPr>
              <a:t>Key principles:</a:t>
            </a:r>
          </a:p>
          <a:p>
            <a:pPr algn="just">
              <a:spcBef>
                <a:spcPts val="0"/>
              </a:spcBef>
              <a:buAutoNum type="arabicPeriod"/>
            </a:pPr>
            <a:r>
              <a:rPr lang="en-US" sz="2400" dirty="0">
                <a:solidFill>
                  <a:schemeClr val="tx1"/>
                </a:solidFill>
                <a:latin typeface="Arial Narrow" panose="020B0606020202030204" pitchFamily="34" charset="0"/>
              </a:rPr>
              <a:t>Equity</a:t>
            </a:r>
          </a:p>
          <a:p>
            <a:pPr algn="just">
              <a:spcBef>
                <a:spcPts val="0"/>
              </a:spcBef>
              <a:buAutoNum type="arabicPeriod"/>
            </a:pPr>
            <a:r>
              <a:rPr lang="en-US" sz="2400" dirty="0">
                <a:solidFill>
                  <a:schemeClr val="tx1"/>
                </a:solidFill>
                <a:latin typeface="Arial Narrow" panose="020B0606020202030204" pitchFamily="34" charset="0"/>
              </a:rPr>
              <a:t>Financial Risk Protection</a:t>
            </a:r>
          </a:p>
          <a:p>
            <a:pPr algn="just">
              <a:spcBef>
                <a:spcPts val="0"/>
              </a:spcBef>
              <a:buNone/>
            </a:pPr>
            <a:endParaRPr lang="en-US" sz="2400" dirty="0">
              <a:solidFill>
                <a:schemeClr val="tx1"/>
              </a:solidFill>
              <a:latin typeface="Arial Narrow" panose="020B0606020202030204" pitchFamily="34" charset="0"/>
            </a:endParaRPr>
          </a:p>
          <a:p>
            <a:pPr algn="just">
              <a:spcBef>
                <a:spcPts val="0"/>
              </a:spcBef>
              <a:buNone/>
            </a:pPr>
            <a:r>
              <a:rPr lang="en-US" sz="2400" b="1" dirty="0">
                <a:solidFill>
                  <a:schemeClr val="tx1"/>
                </a:solidFill>
                <a:latin typeface="Arial Narrow" panose="020B0606020202030204" pitchFamily="34" charset="0"/>
              </a:rPr>
              <a:t>Additionally</a:t>
            </a:r>
            <a:r>
              <a:rPr lang="en-US" sz="2400" dirty="0">
                <a:solidFill>
                  <a:schemeClr val="tx1"/>
                </a:solidFill>
                <a:latin typeface="Arial Narrow" panose="020B0606020202030204" pitchFamily="34" charset="0"/>
              </a:rPr>
              <a:t>: Progressive realization, restorative justice</a:t>
            </a:r>
          </a:p>
          <a:p>
            <a:pPr algn="just">
              <a:spcBef>
                <a:spcPts val="0"/>
              </a:spcBef>
              <a:buNone/>
            </a:pPr>
            <a:r>
              <a:rPr lang="en-US" sz="2400" dirty="0">
                <a:solidFill>
                  <a:schemeClr val="tx1"/>
                </a:solidFill>
                <a:latin typeface="Arial Narrow" panose="020B0606020202030204" pitchFamily="34" charset="0"/>
              </a:rPr>
              <a:t>                   : Accessible, affordable, appropriate, acceptable </a:t>
            </a:r>
          </a:p>
          <a:p>
            <a:pPr algn="just">
              <a:spcBef>
                <a:spcPts val="0"/>
              </a:spcBef>
              <a:buNone/>
            </a:pPr>
            <a:r>
              <a:rPr lang="en-US" sz="2400" dirty="0">
                <a:solidFill>
                  <a:schemeClr val="tx1"/>
                </a:solidFill>
                <a:latin typeface="Arial Narrow" panose="020B0606020202030204" pitchFamily="34" charset="0"/>
              </a:rPr>
              <a:t>                   : Targeted strategies needed for vulnerable groups </a:t>
            </a:r>
          </a:p>
          <a:p>
            <a:pPr algn="just">
              <a:spcBef>
                <a:spcPts val="0"/>
              </a:spcBef>
              <a:buNone/>
            </a:pPr>
            <a:r>
              <a:rPr lang="en-US" sz="2400" dirty="0">
                <a:solidFill>
                  <a:schemeClr val="tx1"/>
                </a:solidFill>
                <a:latin typeface="Arial Narrow" panose="020B0606020202030204" pitchFamily="34" charset="0"/>
              </a:rPr>
              <a:t>                      experiencing inequities in access and outcomes</a:t>
            </a:r>
          </a:p>
          <a:p>
            <a:pPr algn="just">
              <a:spcBef>
                <a:spcPts val="0"/>
              </a:spcBef>
              <a:buNone/>
            </a:pPr>
            <a:endParaRPr lang="en-US" sz="2400" dirty="0">
              <a:solidFill>
                <a:schemeClr val="tx1"/>
              </a:solidFill>
              <a:latin typeface="Arial Narrow" panose="020B0606020202030204" pitchFamily="34" charset="0"/>
            </a:endParaRPr>
          </a:p>
          <a:p>
            <a:pPr algn="just">
              <a:spcBef>
                <a:spcPts val="0"/>
              </a:spcBef>
              <a:buNone/>
            </a:pPr>
            <a:r>
              <a:rPr lang="en-US" sz="2400" b="1" i="1" dirty="0">
                <a:solidFill>
                  <a:srgbClr val="FF0000"/>
                </a:solidFill>
                <a:latin typeface="Arial Narrow" panose="020B0606020202030204" pitchFamily="34" charset="0"/>
              </a:rPr>
              <a:t>For a service which is accessible and acceptable to </a:t>
            </a:r>
            <a:r>
              <a:rPr lang="en-US" sz="2400" b="1" i="1" dirty="0" err="1">
                <a:solidFill>
                  <a:srgbClr val="FF0000"/>
                </a:solidFill>
                <a:latin typeface="Arial Narrow" panose="020B0606020202030204" pitchFamily="34" charset="0"/>
              </a:rPr>
              <a:t>PwD</a:t>
            </a:r>
            <a:r>
              <a:rPr lang="en-US" sz="2400" b="1" i="1" dirty="0">
                <a:solidFill>
                  <a:srgbClr val="FF0000"/>
                </a:solidFill>
                <a:latin typeface="Arial Narrow" panose="020B0606020202030204" pitchFamily="34" charset="0"/>
              </a:rPr>
              <a:t>, access to rehabilitation is critical</a:t>
            </a:r>
            <a:r>
              <a:rPr lang="en-US" sz="2400" dirty="0">
                <a:latin typeface="Arial Narrow" panose="020B060602020203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xmlns="" id="{0884F175-9D23-496E-80AC-F3D2FD54109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xmlns="" id="{22D4B7B8-5AFE-4B32-A805-72EC571E6F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xmlns="" id="{757D13B2-7A74-4788-8689-5EDB2DA868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xmlns="" id="{66964837-B2CC-483D-BEDA-4BB1901BCC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xmlns="" id="{77D4E216-8B6C-4A3B-AF75-3016320F6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xmlns="" id="{CDD4EA12-82D2-47D7-8742-8F4746AA6F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xmlns="" id="{115B7F7E-4C23-429B-A947-A5B436DB2D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xmlns="" id="{A6B03A29-0A21-40D4-87E4-3C41D6F54C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xmlns="" id="{6C871F60-4E5A-449A-B6D8-1F58C12EE3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xmlns="" id="{3182795B-2BFA-4D7B-BE85-701A73E253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xmlns="" id="{810B9E5C-2AE2-4B4E-916F-F954F2AA8A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48733" y="145915"/>
            <a:ext cx="8919105" cy="1198036"/>
          </a:xfrm>
        </p:spPr>
        <p:txBody>
          <a:bodyPr vert="horz" lIns="91440" tIns="45720" rIns="91440" bIns="45720" rtlCol="0" anchor="ctr">
            <a:noAutofit/>
          </a:bodyPr>
          <a:lstStyle/>
          <a:p>
            <a:pPr algn="ctr">
              <a:lnSpc>
                <a:spcPct val="90000"/>
              </a:lnSpc>
            </a:pPr>
            <a:r>
              <a:rPr lang="en-US" sz="4400" dirty="0">
                <a:latin typeface="Arial Narrow" panose="020B0606020202030204" pitchFamily="34" charset="0"/>
              </a:rPr>
              <a:t>Inequities in Public sector HR (Rehab) per Province </a:t>
            </a:r>
          </a:p>
        </p:txBody>
      </p:sp>
      <p:pic>
        <p:nvPicPr>
          <p:cNvPr id="74756" name="Picture 4"/>
          <p:cNvPicPr>
            <a:picLocks noChangeAspect="1" noChangeArrowheads="1"/>
          </p:cNvPicPr>
          <p:nvPr/>
        </p:nvPicPr>
        <p:blipFill>
          <a:blip r:embed="rId3" cstate="print"/>
          <a:stretch>
            <a:fillRect/>
          </a:stretch>
        </p:blipFill>
        <p:spPr bwMode="auto">
          <a:xfrm>
            <a:off x="538210" y="1270000"/>
            <a:ext cx="5421162" cy="2385311"/>
          </a:xfrm>
          <a:prstGeom prst="rect">
            <a:avLst/>
          </a:prstGeom>
          <a:noFill/>
        </p:spPr>
      </p:pic>
      <p:sp>
        <p:nvSpPr>
          <p:cNvPr id="4" name="TextBox 3"/>
          <p:cNvSpPr txBox="1"/>
          <p:nvPr/>
        </p:nvSpPr>
        <p:spPr>
          <a:xfrm>
            <a:off x="6164624" y="1933672"/>
            <a:ext cx="4186907" cy="3592035"/>
          </a:xfrm>
          <a:prstGeom prst="rect">
            <a:avLst/>
          </a:prstGeom>
        </p:spPr>
        <p:txBody>
          <a:bodyPr vert="horz" lIns="91440" tIns="45720" rIns="91440" bIns="45720" rtlCol="0">
            <a:noAutofit/>
          </a:bodyPr>
          <a:lstStyle/>
          <a:p>
            <a:pPr marL="354013" indent="-354013">
              <a:buClr>
                <a:schemeClr val="accent1"/>
              </a:buClr>
              <a:buSzPct val="80000"/>
              <a:buFont typeface="Wingdings 3" charset="2"/>
              <a:buChar char=""/>
              <a:tabLst>
                <a:tab pos="354013" algn="l"/>
              </a:tabLst>
            </a:pPr>
            <a:r>
              <a:rPr lang="en-US" sz="2400" dirty="0">
                <a:solidFill>
                  <a:schemeClr val="tx1">
                    <a:lumMod val="75000"/>
                    <a:lumOff val="25000"/>
                  </a:schemeClr>
                </a:solidFill>
                <a:latin typeface="Arial Narrow" panose="020B0606020202030204" pitchFamily="34" charset="0"/>
              </a:rPr>
              <a:t>Geographical distribution?</a:t>
            </a:r>
          </a:p>
          <a:p>
            <a:pPr marL="354013" indent="-354013">
              <a:buClr>
                <a:schemeClr val="accent1"/>
              </a:buClr>
              <a:buSzPct val="80000"/>
              <a:buFont typeface="Wingdings 3" charset="2"/>
              <a:buChar char=""/>
              <a:tabLst>
                <a:tab pos="354013" algn="l"/>
              </a:tabLst>
            </a:pPr>
            <a:r>
              <a:rPr lang="en-US" sz="2400" dirty="0">
                <a:solidFill>
                  <a:schemeClr val="tx1">
                    <a:lumMod val="75000"/>
                    <a:lumOff val="25000"/>
                  </a:schemeClr>
                </a:solidFill>
                <a:latin typeface="Arial Narrow" panose="020B0606020202030204" pitchFamily="34" charset="0"/>
              </a:rPr>
              <a:t>Multi-disciplinary rehab team/area?</a:t>
            </a:r>
          </a:p>
          <a:p>
            <a:pPr marL="354013" indent="-354013">
              <a:buClr>
                <a:schemeClr val="accent1"/>
              </a:buClr>
              <a:buSzPct val="80000"/>
              <a:buFont typeface="Wingdings 3" charset="2"/>
              <a:buChar char=""/>
              <a:tabLst>
                <a:tab pos="354013" algn="l"/>
              </a:tabLst>
            </a:pPr>
            <a:r>
              <a:rPr lang="en-US" sz="2400" dirty="0">
                <a:solidFill>
                  <a:schemeClr val="tx1">
                    <a:lumMod val="75000"/>
                    <a:lumOff val="25000"/>
                  </a:schemeClr>
                </a:solidFill>
                <a:latin typeface="Arial Narrow" panose="020B0606020202030204" pitchFamily="34" charset="0"/>
              </a:rPr>
              <a:t>Ratio per uninsured population?</a:t>
            </a:r>
          </a:p>
          <a:p>
            <a:pPr marL="354013" indent="-354013">
              <a:buClr>
                <a:schemeClr val="accent1"/>
              </a:buClr>
              <a:buSzPct val="80000"/>
              <a:buFont typeface="Wingdings 3" charset="2"/>
              <a:buChar char=""/>
              <a:tabLst>
                <a:tab pos="354013" algn="l"/>
              </a:tabLst>
            </a:pPr>
            <a:r>
              <a:rPr lang="en-US" sz="2400" dirty="0">
                <a:solidFill>
                  <a:schemeClr val="tx1">
                    <a:lumMod val="75000"/>
                    <a:lumOff val="25000"/>
                  </a:schemeClr>
                </a:solidFill>
                <a:latin typeface="Arial Narrow" panose="020B0606020202030204" pitchFamily="34" charset="0"/>
              </a:rPr>
              <a:t>Whole system equity assessment?</a:t>
            </a:r>
          </a:p>
          <a:p>
            <a:pPr marL="354013" indent="-354013">
              <a:buClr>
                <a:schemeClr val="accent1"/>
              </a:buClr>
              <a:buSzPct val="80000"/>
              <a:buFont typeface="Wingdings 3" charset="2"/>
              <a:buChar char=""/>
              <a:tabLst>
                <a:tab pos="354013" algn="l"/>
              </a:tabLst>
            </a:pPr>
            <a:r>
              <a:rPr lang="en-US" sz="2400" dirty="0">
                <a:solidFill>
                  <a:schemeClr val="tx1">
                    <a:lumMod val="75000"/>
                    <a:lumOff val="25000"/>
                  </a:schemeClr>
                </a:solidFill>
                <a:latin typeface="Arial Narrow" panose="020B0606020202030204" pitchFamily="34" charset="0"/>
              </a:rPr>
              <a:t>Coverage of services, gaps?</a:t>
            </a:r>
          </a:p>
          <a:p>
            <a:pPr marL="354013" indent="-354013">
              <a:buClr>
                <a:schemeClr val="accent1"/>
              </a:buClr>
              <a:buSzPct val="80000"/>
              <a:buFont typeface="Wingdings 3" charset="2"/>
              <a:buChar char=""/>
              <a:tabLst>
                <a:tab pos="354013" algn="l"/>
              </a:tabLst>
            </a:pPr>
            <a:r>
              <a:rPr lang="en-US" sz="2400" dirty="0">
                <a:solidFill>
                  <a:schemeClr val="tx1">
                    <a:lumMod val="75000"/>
                    <a:lumOff val="25000"/>
                  </a:schemeClr>
                </a:solidFill>
                <a:latin typeface="Arial Narrow" panose="020B0606020202030204" pitchFamily="34" charset="0"/>
              </a:rPr>
              <a:t>HR data availability?</a:t>
            </a:r>
          </a:p>
        </p:txBody>
      </p:sp>
      <p:pic>
        <p:nvPicPr>
          <p:cNvPr id="74755" name="Picture 3"/>
          <p:cNvPicPr>
            <a:picLocks noChangeAspect="1" noChangeArrowheads="1"/>
          </p:cNvPicPr>
          <p:nvPr/>
        </p:nvPicPr>
        <p:blipFill>
          <a:blip r:embed="rId4" cstate="print"/>
          <a:stretch>
            <a:fillRect/>
          </a:stretch>
        </p:blipFill>
        <p:spPr bwMode="auto">
          <a:xfrm>
            <a:off x="555113" y="3840532"/>
            <a:ext cx="5421162" cy="2493734"/>
          </a:xfrm>
          <a:prstGeom prst="rect">
            <a:avLst/>
          </a:prstGeom>
          <a:noFill/>
        </p:spPr>
      </p:pic>
      <p:sp>
        <p:nvSpPr>
          <p:cNvPr id="7" name="TextBox 6"/>
          <p:cNvSpPr txBox="1"/>
          <p:nvPr/>
        </p:nvSpPr>
        <p:spPr>
          <a:xfrm>
            <a:off x="1102194" y="6226271"/>
            <a:ext cx="6676465" cy="507831"/>
          </a:xfrm>
          <a:prstGeom prst="rect">
            <a:avLst/>
          </a:prstGeom>
          <a:noFill/>
        </p:spPr>
        <p:txBody>
          <a:bodyPr wrap="square" rtlCol="0">
            <a:spAutoFit/>
          </a:bodyPr>
          <a:lstStyle/>
          <a:p>
            <a:pPr>
              <a:spcAft>
                <a:spcPts val="600"/>
              </a:spcAft>
            </a:pPr>
            <a:r>
              <a:rPr lang="en-US" sz="1000" dirty="0">
                <a:latin typeface="Arial Narrow" panose="020B0606020202030204" pitchFamily="34" charset="0"/>
              </a:rPr>
              <a:t>Day C, Gray A, </a:t>
            </a:r>
            <a:r>
              <a:rPr lang="en-US" sz="1000" dirty="0" err="1">
                <a:latin typeface="Arial Narrow" panose="020B0606020202030204" pitchFamily="34" charset="0"/>
              </a:rPr>
              <a:t>Padayachee</a:t>
            </a:r>
            <a:r>
              <a:rPr lang="en-US" sz="1000" dirty="0">
                <a:latin typeface="Arial Narrow" panose="020B0606020202030204" pitchFamily="34" charset="0"/>
              </a:rPr>
              <a:t> T and </a:t>
            </a:r>
            <a:r>
              <a:rPr lang="en-US" sz="1000" dirty="0" err="1">
                <a:latin typeface="Arial Narrow" panose="020B0606020202030204" pitchFamily="34" charset="0"/>
              </a:rPr>
              <a:t>Cois</a:t>
            </a:r>
            <a:r>
              <a:rPr lang="en-US" sz="1000" dirty="0">
                <a:latin typeface="Arial Narrow" panose="020B0606020202030204" pitchFamily="34" charset="0"/>
              </a:rPr>
              <a:t> A., 2020. South African health review</a:t>
            </a:r>
            <a:r>
              <a:rPr lang="en-US" sz="1000" i="1" dirty="0">
                <a:latin typeface="Arial Narrow" panose="020B0606020202030204" pitchFamily="34" charset="0"/>
              </a:rPr>
              <a:t>, </a:t>
            </a:r>
            <a:r>
              <a:rPr lang="en-US" sz="1000" dirty="0">
                <a:latin typeface="Arial Narrow" panose="020B0606020202030204" pitchFamily="34" charset="0"/>
              </a:rPr>
              <a:t>Health Systems Trust</a:t>
            </a:r>
            <a:r>
              <a:rPr lang="en-US" sz="1000" i="1" dirty="0">
                <a:latin typeface="Arial Narrow" panose="020B0606020202030204" pitchFamily="34" charset="0"/>
              </a:rPr>
              <a:t>. Retrieved 4 June 2021</a:t>
            </a:r>
            <a:endParaRPr lang="en-US" sz="1000" dirty="0">
              <a:latin typeface="Arial Narrow" panose="020B0606020202030204" pitchFamily="34" charset="0"/>
            </a:endParaRPr>
          </a:p>
          <a:p>
            <a:pPr>
              <a:spcAft>
                <a:spcPts val="600"/>
              </a:spcAft>
            </a:pP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265470"/>
            <a:ext cx="9284429" cy="737419"/>
          </a:xfrm>
        </p:spPr>
        <p:txBody>
          <a:bodyPr>
            <a:noAutofit/>
          </a:bodyPr>
          <a:lstStyle/>
          <a:p>
            <a:pPr algn="ctr"/>
            <a:r>
              <a:rPr lang="en-US" sz="4400" dirty="0">
                <a:latin typeface="Arial Narrow" panose="020B0606020202030204" pitchFamily="34" charset="0"/>
              </a:rPr>
              <a:t>Assistive Device Backlogs per Province</a:t>
            </a:r>
          </a:p>
        </p:txBody>
      </p:sp>
      <p:pic>
        <p:nvPicPr>
          <p:cNvPr id="77826" name="Picture 2"/>
          <p:cNvPicPr>
            <a:picLocks noChangeAspect="1" noChangeArrowheads="1"/>
          </p:cNvPicPr>
          <p:nvPr/>
        </p:nvPicPr>
        <p:blipFill>
          <a:blip r:embed="rId3" cstate="print"/>
          <a:srcRect/>
          <a:stretch>
            <a:fillRect/>
          </a:stretch>
        </p:blipFill>
        <p:spPr bwMode="auto">
          <a:xfrm>
            <a:off x="-1262" y="1116106"/>
            <a:ext cx="10013716" cy="5731273"/>
          </a:xfrm>
          <a:prstGeom prst="rect">
            <a:avLst/>
          </a:prstGeom>
          <a:noFill/>
          <a:ln w="9525">
            <a:noFill/>
            <a:miter lim="800000"/>
            <a:headEnd/>
            <a:tailEnd/>
          </a:ln>
          <a:effectLst/>
        </p:spPr>
      </p:pic>
      <p:sp>
        <p:nvSpPr>
          <p:cNvPr id="4" name="Rectangle 3"/>
          <p:cNvSpPr/>
          <p:nvPr/>
        </p:nvSpPr>
        <p:spPr>
          <a:xfrm>
            <a:off x="9402415" y="4227870"/>
            <a:ext cx="2435623" cy="1200329"/>
          </a:xfrm>
          <a:prstGeom prst="rect">
            <a:avLst/>
          </a:prstGeom>
        </p:spPr>
        <p:txBody>
          <a:bodyPr wrap="square">
            <a:spAutoFit/>
          </a:bodyPr>
          <a:lstStyle/>
          <a:p>
            <a:pPr marL="176213" indent="-176213">
              <a:buFont typeface="Arial" pitchFamily="34" charset="0"/>
              <a:buChar char="•"/>
              <a:tabLst>
                <a:tab pos="265113" algn="l"/>
              </a:tabLst>
            </a:pPr>
            <a:r>
              <a:rPr lang="en-US" sz="2400" dirty="0">
                <a:latin typeface="Arial Narrow" panose="020B0606020202030204" pitchFamily="34" charset="0"/>
              </a:rPr>
              <a:t>Access</a:t>
            </a:r>
          </a:p>
          <a:p>
            <a:pPr marL="176213" indent="-176213">
              <a:buFont typeface="Arial" pitchFamily="34" charset="0"/>
              <a:buChar char="•"/>
            </a:pPr>
            <a:r>
              <a:rPr lang="en-US" sz="2400" dirty="0">
                <a:latin typeface="Arial Narrow" panose="020B0606020202030204" pitchFamily="34" charset="0"/>
              </a:rPr>
              <a:t>Follow up care</a:t>
            </a:r>
          </a:p>
          <a:p>
            <a:pPr marL="176213" indent="-176213">
              <a:buFont typeface="Arial" pitchFamily="34" charset="0"/>
              <a:buChar char="•"/>
            </a:pPr>
            <a:r>
              <a:rPr lang="en-US" sz="2400" dirty="0">
                <a:latin typeface="Arial Narrow" panose="020B0606020202030204" pitchFamily="34" charset="0"/>
              </a:rPr>
              <a:t>Data quality</a:t>
            </a:r>
          </a:p>
        </p:txBody>
      </p:sp>
      <p:sp>
        <p:nvSpPr>
          <p:cNvPr id="6" name="TextBox 5"/>
          <p:cNvSpPr txBox="1"/>
          <p:nvPr/>
        </p:nvSpPr>
        <p:spPr>
          <a:xfrm>
            <a:off x="2179546" y="6396337"/>
            <a:ext cx="6676465" cy="646331"/>
          </a:xfrm>
          <a:prstGeom prst="rect">
            <a:avLst/>
          </a:prstGeom>
          <a:noFill/>
        </p:spPr>
        <p:txBody>
          <a:bodyPr wrap="square" rtlCol="0">
            <a:spAutoFit/>
          </a:bodyPr>
          <a:lstStyle/>
          <a:p>
            <a:r>
              <a:rPr lang="en-US" sz="1200" dirty="0"/>
              <a:t>Day C, Gray A, </a:t>
            </a:r>
            <a:r>
              <a:rPr lang="en-US" sz="1200" dirty="0" err="1"/>
              <a:t>Padayachee</a:t>
            </a:r>
            <a:r>
              <a:rPr lang="en-US" sz="1200" dirty="0"/>
              <a:t> T and </a:t>
            </a:r>
            <a:r>
              <a:rPr lang="en-US" sz="1200" dirty="0" err="1"/>
              <a:t>Cois</a:t>
            </a:r>
            <a:r>
              <a:rPr lang="en-US" sz="1200" dirty="0"/>
              <a:t> A., 2020. South African health review</a:t>
            </a:r>
            <a:r>
              <a:rPr lang="en-US" sz="1200" i="1" dirty="0"/>
              <a:t>, </a:t>
            </a:r>
            <a:r>
              <a:rPr lang="en-US" sz="1200" dirty="0"/>
              <a:t>Health Systems Trust</a:t>
            </a:r>
            <a:r>
              <a:rPr lang="en-US" sz="1200" i="1" dirty="0"/>
              <a:t>. Retrieved 4 June 2021</a:t>
            </a:r>
            <a:endParaRPr lang="en-US" sz="1200" dirty="0"/>
          </a:p>
          <a:p>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13" y="304800"/>
            <a:ext cx="8905461" cy="917714"/>
          </a:xfrm>
        </p:spPr>
        <p:txBody>
          <a:bodyPr>
            <a:normAutofit/>
          </a:bodyPr>
          <a:lstStyle/>
          <a:p>
            <a:pPr algn="ctr"/>
            <a:r>
              <a:rPr lang="en-US" sz="4400" dirty="0">
                <a:latin typeface="Arial Narrow" panose="020B0606020202030204" pitchFamily="34" charset="0"/>
              </a:rPr>
              <a:t>Results of Inequities: A Vicious Cycle</a:t>
            </a:r>
          </a:p>
        </p:txBody>
      </p:sp>
      <p:pic>
        <p:nvPicPr>
          <p:cNvPr id="81922" name="Picture 2" descr="page21_en"/>
          <p:cNvPicPr>
            <a:picLocks noChangeAspect="1" noChangeArrowheads="1"/>
          </p:cNvPicPr>
          <p:nvPr/>
        </p:nvPicPr>
        <p:blipFill>
          <a:blip r:embed="rId3" cstate="print"/>
          <a:srcRect/>
          <a:stretch>
            <a:fillRect/>
          </a:stretch>
        </p:blipFill>
        <p:spPr bwMode="auto">
          <a:xfrm>
            <a:off x="894735" y="1111045"/>
            <a:ext cx="8731045" cy="5285143"/>
          </a:xfrm>
          <a:prstGeom prst="rect">
            <a:avLst/>
          </a:prstGeom>
          <a:noFill/>
          <a:ln w="9525">
            <a:noFill/>
            <a:miter lim="800000"/>
            <a:headEnd/>
            <a:tailEnd/>
          </a:ln>
        </p:spPr>
      </p:pic>
      <p:sp>
        <p:nvSpPr>
          <p:cNvPr id="4" name="TextBox 3"/>
          <p:cNvSpPr txBox="1"/>
          <p:nvPr/>
        </p:nvSpPr>
        <p:spPr>
          <a:xfrm>
            <a:off x="1242390" y="6488669"/>
            <a:ext cx="7971183" cy="261610"/>
          </a:xfrm>
          <a:prstGeom prst="rect">
            <a:avLst/>
          </a:prstGeom>
          <a:noFill/>
        </p:spPr>
        <p:txBody>
          <a:bodyPr wrap="square" rtlCol="0">
            <a:spAutoFit/>
          </a:bodyPr>
          <a:lstStyle/>
          <a:p>
            <a:r>
              <a:rPr lang="en-US" sz="1100" i="1" dirty="0">
                <a:latin typeface="Arial Narrow" panose="020B0606020202030204" pitchFamily="34" charset="0"/>
              </a:rPr>
              <a:t>Source: DFID, Poverty, Disability and Development</a:t>
            </a:r>
            <a:r>
              <a:rPr lang="en-US" sz="1100" dirty="0">
                <a:latin typeface="Arial Narrow" panose="020B0606020202030204" pitchFamily="34" charset="0"/>
              </a:rPr>
              <a:t>, p.4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35" y="0"/>
            <a:ext cx="9922565" cy="1600200"/>
          </a:xfrm>
        </p:spPr>
        <p:txBody>
          <a:bodyPr>
            <a:normAutofit/>
          </a:bodyPr>
          <a:lstStyle/>
          <a:p>
            <a:pPr algn="ctr"/>
            <a:r>
              <a:rPr lang="en-US" sz="4400" dirty="0">
                <a:latin typeface="Arial Narrow" panose="020B0606020202030204" pitchFamily="34" charset="0"/>
              </a:rPr>
              <a:t>Using NHI to address Inequities using good D&amp;R Practice Examples and Piloting</a:t>
            </a:r>
          </a:p>
        </p:txBody>
      </p:sp>
      <p:sp>
        <p:nvSpPr>
          <p:cNvPr id="3" name="Content Placeholder 2"/>
          <p:cNvSpPr>
            <a:spLocks noGrp="1"/>
          </p:cNvSpPr>
          <p:nvPr>
            <p:ph idx="1"/>
          </p:nvPr>
        </p:nvSpPr>
        <p:spPr>
          <a:xfrm>
            <a:off x="526774" y="1825488"/>
            <a:ext cx="8229600" cy="2736573"/>
          </a:xfrm>
        </p:spPr>
        <p:txBody>
          <a:bodyPr>
            <a:normAutofit fontScale="92500" lnSpcReduction="10000"/>
          </a:bodyPr>
          <a:lstStyle/>
          <a:p>
            <a:pPr>
              <a:lnSpc>
                <a:spcPct val="120000"/>
              </a:lnSpc>
              <a:spcBef>
                <a:spcPts val="0"/>
              </a:spcBef>
            </a:pPr>
            <a:r>
              <a:rPr lang="en-US" sz="2800" dirty="0">
                <a:latin typeface="Arial Narrow" panose="020B0606020202030204" pitchFamily="34" charset="0"/>
              </a:rPr>
              <a:t>Defining essential disability services: minimum standards, contextualized guidelines, skills mix</a:t>
            </a:r>
          </a:p>
          <a:p>
            <a:pPr>
              <a:lnSpc>
                <a:spcPct val="120000"/>
              </a:lnSpc>
              <a:spcBef>
                <a:spcPts val="0"/>
              </a:spcBef>
            </a:pPr>
            <a:r>
              <a:rPr lang="en-US" sz="2800" dirty="0">
                <a:latin typeface="Arial Narrow" panose="020B0606020202030204" pitchFamily="34" charset="0"/>
              </a:rPr>
              <a:t>Reassess data systems: STATSSA &amp; DHIS</a:t>
            </a:r>
          </a:p>
          <a:p>
            <a:pPr>
              <a:lnSpc>
                <a:spcPct val="120000"/>
              </a:lnSpc>
              <a:spcBef>
                <a:spcPts val="0"/>
              </a:spcBef>
            </a:pPr>
            <a:r>
              <a:rPr lang="en-US" sz="2800" dirty="0">
                <a:latin typeface="Arial Narrow" panose="020B0606020202030204" pitchFamily="34" charset="0"/>
              </a:rPr>
              <a:t>Enforce universal design</a:t>
            </a:r>
          </a:p>
          <a:p>
            <a:pPr>
              <a:lnSpc>
                <a:spcPct val="120000"/>
              </a:lnSpc>
              <a:spcBef>
                <a:spcPts val="0"/>
              </a:spcBef>
            </a:pPr>
            <a:r>
              <a:rPr lang="en-US" sz="2800" dirty="0">
                <a:latin typeface="Arial Narrow" panose="020B0606020202030204" pitchFamily="34" charset="0"/>
              </a:rPr>
              <a:t>Address FRP through </a:t>
            </a:r>
            <a:r>
              <a:rPr lang="en-US" sz="2800" dirty="0" err="1">
                <a:latin typeface="Arial Narrow" panose="020B0606020202030204" pitchFamily="34" charset="0"/>
              </a:rPr>
              <a:t>decentralised</a:t>
            </a:r>
            <a:r>
              <a:rPr lang="en-US" sz="2800" dirty="0">
                <a:latin typeface="Arial Narrow" panose="020B0606020202030204" pitchFamily="34" charset="0"/>
              </a:rPr>
              <a:t> service delivery </a:t>
            </a:r>
          </a:p>
          <a:p>
            <a:pPr>
              <a:lnSpc>
                <a:spcPct val="120000"/>
              </a:lnSpc>
              <a:spcBef>
                <a:spcPts val="0"/>
              </a:spcBef>
            </a:pPr>
            <a:r>
              <a:rPr lang="en-US" sz="2800" dirty="0">
                <a:latin typeface="Arial Narrow" panose="020B0606020202030204" pitchFamily="34" charset="0"/>
              </a:rPr>
              <a:t>Attempt to strengthen inter-sectoral service delivery</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xmlns="" id="{6B1D561C-1C5A-40B4-9CE0-7C5EEC069AF3}"/>
              </a:ext>
            </a:extLst>
          </p:cNvPr>
          <p:cNvPicPr>
            <a:picLocks noChangeAspect="1"/>
          </p:cNvPicPr>
          <p:nvPr/>
        </p:nvPicPr>
        <p:blipFill rotWithShape="1">
          <a:blip r:embed="rId2" cstate="print"/>
          <a:srcRect l="30794" t="9091" r="1557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xmlns="" id="{7CF142DB-C790-42CD-8B7A-0849B75F9986}"/>
              </a:ext>
            </a:extLst>
          </p:cNvPr>
          <p:cNvSpPr>
            <a:spLocks noGrp="1"/>
          </p:cNvSpPr>
          <p:nvPr>
            <p:ph type="ctrTitle"/>
          </p:nvPr>
        </p:nvSpPr>
        <p:spPr>
          <a:xfrm>
            <a:off x="1137397" y="1186167"/>
            <a:ext cx="7454060" cy="2100855"/>
          </a:xfrm>
        </p:spPr>
        <p:txBody>
          <a:bodyPr>
            <a:normAutofit fontScale="90000"/>
          </a:bodyPr>
          <a:lstStyle/>
          <a:p>
            <a:pPr algn="ctr">
              <a:lnSpc>
                <a:spcPct val="90000"/>
              </a:lnSpc>
            </a:pPr>
            <a:r>
              <a:rPr lang="en-ZA" sz="6000" dirty="0">
                <a:latin typeface="Arial Narrow" panose="020B0606020202030204" pitchFamily="34" charset="0"/>
              </a:rPr>
              <a:t>Human Resources </a:t>
            </a:r>
            <a:r>
              <a:rPr lang="en-ZA" sz="4200" dirty="0">
                <a:latin typeface="Arial Narrow" panose="020B0606020202030204" pitchFamily="34" charset="0"/>
              </a:rPr>
              <a:t/>
            </a:r>
            <a:br>
              <a:rPr lang="en-ZA" sz="4200" dirty="0">
                <a:latin typeface="Arial Narrow" panose="020B0606020202030204" pitchFamily="34" charset="0"/>
              </a:rPr>
            </a:br>
            <a:r>
              <a:rPr lang="en-ZA" sz="4200" dirty="0">
                <a:latin typeface="Arial Narrow" panose="020B0606020202030204" pitchFamily="34" charset="0"/>
              </a:rPr>
              <a:t/>
            </a:r>
            <a:br>
              <a:rPr lang="en-ZA" sz="4200" dirty="0">
                <a:latin typeface="Arial Narrow" panose="020B0606020202030204" pitchFamily="34" charset="0"/>
              </a:rPr>
            </a:br>
            <a:r>
              <a:rPr lang="en-ZA" sz="4900" dirty="0">
                <a:latin typeface="Arial Narrow" panose="020B0606020202030204" pitchFamily="34" charset="0"/>
              </a:rPr>
              <a:t>Associate Prof Mershen Pillay</a:t>
            </a:r>
            <a:br>
              <a:rPr lang="en-ZA" sz="4900" dirty="0">
                <a:latin typeface="Arial Narrow" panose="020B0606020202030204" pitchFamily="34" charset="0"/>
              </a:rPr>
            </a:br>
            <a:endParaRPr lang="en-ZA" sz="4900" dirty="0"/>
          </a:p>
        </p:txBody>
      </p:sp>
    </p:spTree>
    <p:extLst>
      <p:ext uri="{BB962C8B-B14F-4D97-AF65-F5344CB8AC3E}">
        <p14:creationId xmlns:p14="http://schemas.microsoft.com/office/powerpoint/2010/main" xmlns="" val="1393785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11AF7-908A-4FCA-9950-CF8DDD79B1E4}"/>
              </a:ext>
            </a:extLst>
          </p:cNvPr>
          <p:cNvSpPr>
            <a:spLocks noGrp="1"/>
          </p:cNvSpPr>
          <p:nvPr>
            <p:ph type="title"/>
          </p:nvPr>
        </p:nvSpPr>
        <p:spPr>
          <a:xfrm>
            <a:off x="663740" y="283846"/>
            <a:ext cx="8485340" cy="886622"/>
          </a:xfrm>
        </p:spPr>
        <p:txBody>
          <a:bodyPr>
            <a:noAutofit/>
          </a:bodyPr>
          <a:lstStyle/>
          <a:p>
            <a:pPr algn="ctr"/>
            <a:r>
              <a:rPr lang="en-GB" sz="4400" dirty="0">
                <a:latin typeface="Arial Narrow" panose="020B0606020202030204" pitchFamily="34" charset="0"/>
              </a:rPr>
              <a:t>Population vs HPCSA Registrations</a:t>
            </a:r>
            <a:endParaRPr lang="en-ZA" sz="4400" dirty="0">
              <a:latin typeface="Arial Narrow" panose="020B0606020202030204" pitchFamily="34" charset="0"/>
            </a:endParaRPr>
          </a:p>
        </p:txBody>
      </p:sp>
      <p:graphicFrame>
        <p:nvGraphicFramePr>
          <p:cNvPr id="4" name="Table 4">
            <a:extLst>
              <a:ext uri="{FF2B5EF4-FFF2-40B4-BE49-F238E27FC236}">
                <a16:creationId xmlns:a16="http://schemas.microsoft.com/office/drawing/2014/main" xmlns="" id="{84B9143A-E12B-4887-BE22-9C159483DC1E}"/>
              </a:ext>
            </a:extLst>
          </p:cNvPr>
          <p:cNvGraphicFramePr>
            <a:graphicFrameLocks noGrp="1"/>
          </p:cNvGraphicFramePr>
          <p:nvPr>
            <p:ph idx="1"/>
            <p:extLst>
              <p:ext uri="{D42A27DB-BD31-4B8C-83A1-F6EECF244321}">
                <p14:modId xmlns:p14="http://schemas.microsoft.com/office/powerpoint/2010/main" xmlns="" val="1788316452"/>
              </p:ext>
            </p:extLst>
          </p:nvPr>
        </p:nvGraphicFramePr>
        <p:xfrm>
          <a:off x="0" y="1022555"/>
          <a:ext cx="12191999" cy="5835445"/>
        </p:xfrm>
        <a:graphic>
          <a:graphicData uri="http://schemas.openxmlformats.org/drawingml/2006/table">
            <a:tbl>
              <a:tblPr firstRow="1" bandRow="1">
                <a:tableStyleId>{5C22544A-7EE6-4342-B048-85BDC9FD1C3A}</a:tableStyleId>
              </a:tblPr>
              <a:tblGrid>
                <a:gridCol w="1282148">
                  <a:extLst>
                    <a:ext uri="{9D8B030D-6E8A-4147-A177-3AD203B41FA5}">
                      <a16:colId xmlns:a16="http://schemas.microsoft.com/office/drawing/2014/main" xmlns="" val="291277790"/>
                    </a:ext>
                  </a:extLst>
                </a:gridCol>
                <a:gridCol w="755374">
                  <a:extLst>
                    <a:ext uri="{9D8B030D-6E8A-4147-A177-3AD203B41FA5}">
                      <a16:colId xmlns:a16="http://schemas.microsoft.com/office/drawing/2014/main" xmlns="" val="974692258"/>
                    </a:ext>
                  </a:extLst>
                </a:gridCol>
                <a:gridCol w="1294485">
                  <a:extLst>
                    <a:ext uri="{9D8B030D-6E8A-4147-A177-3AD203B41FA5}">
                      <a16:colId xmlns:a16="http://schemas.microsoft.com/office/drawing/2014/main" xmlns="" val="85042931"/>
                    </a:ext>
                  </a:extLst>
                </a:gridCol>
                <a:gridCol w="916553">
                  <a:extLst>
                    <a:ext uri="{9D8B030D-6E8A-4147-A177-3AD203B41FA5}">
                      <a16:colId xmlns:a16="http://schemas.microsoft.com/office/drawing/2014/main" xmlns="" val="4229022964"/>
                    </a:ext>
                  </a:extLst>
                </a:gridCol>
                <a:gridCol w="889687">
                  <a:extLst>
                    <a:ext uri="{9D8B030D-6E8A-4147-A177-3AD203B41FA5}">
                      <a16:colId xmlns:a16="http://schemas.microsoft.com/office/drawing/2014/main" xmlns="" val="3120833900"/>
                    </a:ext>
                  </a:extLst>
                </a:gridCol>
                <a:gridCol w="957753">
                  <a:extLst>
                    <a:ext uri="{9D8B030D-6E8A-4147-A177-3AD203B41FA5}">
                      <a16:colId xmlns:a16="http://schemas.microsoft.com/office/drawing/2014/main" xmlns="" val="1060885115"/>
                    </a:ext>
                  </a:extLst>
                </a:gridCol>
                <a:gridCol w="1016006">
                  <a:extLst>
                    <a:ext uri="{9D8B030D-6E8A-4147-A177-3AD203B41FA5}">
                      <a16:colId xmlns:a16="http://schemas.microsoft.com/office/drawing/2014/main" xmlns="" val="2662435762"/>
                    </a:ext>
                  </a:extLst>
                </a:gridCol>
                <a:gridCol w="1016006">
                  <a:extLst>
                    <a:ext uri="{9D8B030D-6E8A-4147-A177-3AD203B41FA5}">
                      <a16:colId xmlns:a16="http://schemas.microsoft.com/office/drawing/2014/main" xmlns="" val="3436406333"/>
                    </a:ext>
                  </a:extLst>
                </a:gridCol>
                <a:gridCol w="1091887">
                  <a:extLst>
                    <a:ext uri="{9D8B030D-6E8A-4147-A177-3AD203B41FA5}">
                      <a16:colId xmlns:a16="http://schemas.microsoft.com/office/drawing/2014/main" xmlns="" val="3356971691"/>
                    </a:ext>
                  </a:extLst>
                </a:gridCol>
                <a:gridCol w="859356">
                  <a:extLst>
                    <a:ext uri="{9D8B030D-6E8A-4147-A177-3AD203B41FA5}">
                      <a16:colId xmlns:a16="http://schemas.microsoft.com/office/drawing/2014/main" xmlns="" val="1340270275"/>
                    </a:ext>
                  </a:extLst>
                </a:gridCol>
                <a:gridCol w="980680">
                  <a:extLst>
                    <a:ext uri="{9D8B030D-6E8A-4147-A177-3AD203B41FA5}">
                      <a16:colId xmlns:a16="http://schemas.microsoft.com/office/drawing/2014/main" xmlns="" val="582242408"/>
                    </a:ext>
                  </a:extLst>
                </a:gridCol>
                <a:gridCol w="1132064">
                  <a:extLst>
                    <a:ext uri="{9D8B030D-6E8A-4147-A177-3AD203B41FA5}">
                      <a16:colId xmlns:a16="http://schemas.microsoft.com/office/drawing/2014/main" xmlns="" val="269729634"/>
                    </a:ext>
                  </a:extLst>
                </a:gridCol>
              </a:tblGrid>
              <a:tr h="694603">
                <a:tc gridSpan="2">
                  <a:txBody>
                    <a:bodyPr/>
                    <a:lstStyle/>
                    <a:p>
                      <a:endParaRPr lang="en-GB" sz="1600" dirty="0">
                        <a:latin typeface="Arial Narrow" panose="020B0606020202030204" pitchFamily="34" charset="0"/>
                      </a:endParaRPr>
                    </a:p>
                  </a:txBody>
                  <a:tcPr/>
                </a:tc>
                <a:tc hMerge="1">
                  <a:txBody>
                    <a:bodyPr/>
                    <a:lstStyle/>
                    <a:p>
                      <a:endParaRPr lang="en-GB" sz="1100" dirty="0">
                        <a:latin typeface="Arial Narrow" panose="020B0606020202030204" pitchFamily="34" charset="0"/>
                      </a:endParaRPr>
                    </a:p>
                  </a:txBody>
                  <a:tcPr/>
                </a:tc>
                <a:tc>
                  <a:txBody>
                    <a:bodyPr/>
                    <a:lstStyle/>
                    <a:p>
                      <a:r>
                        <a:rPr lang="en-GB" sz="1800" dirty="0">
                          <a:latin typeface="Arial Narrow" panose="020B0606020202030204" pitchFamily="34" charset="0"/>
                        </a:rPr>
                        <a:t>HPCSA</a:t>
                      </a:r>
                    </a:p>
                  </a:txBody>
                  <a:tcPr/>
                </a:tc>
                <a:tc>
                  <a:txBody>
                    <a:bodyPr/>
                    <a:lstStyle/>
                    <a:p>
                      <a:r>
                        <a:rPr lang="en-GB" sz="1800" dirty="0">
                          <a:latin typeface="Arial Narrow" panose="020B0606020202030204" pitchFamily="34" charset="0"/>
                        </a:rPr>
                        <a:t>EC</a:t>
                      </a:r>
                    </a:p>
                  </a:txBody>
                  <a:tcPr/>
                </a:tc>
                <a:tc>
                  <a:txBody>
                    <a:bodyPr/>
                    <a:lstStyle/>
                    <a:p>
                      <a:r>
                        <a:rPr lang="en-GB" sz="1800" dirty="0">
                          <a:latin typeface="Arial Narrow" panose="020B0606020202030204" pitchFamily="34" charset="0"/>
                        </a:rPr>
                        <a:t>FS</a:t>
                      </a:r>
                    </a:p>
                  </a:txBody>
                  <a:tcPr/>
                </a:tc>
                <a:tc>
                  <a:txBody>
                    <a:bodyPr/>
                    <a:lstStyle/>
                    <a:p>
                      <a:r>
                        <a:rPr lang="en-GB" sz="1800" dirty="0">
                          <a:latin typeface="Arial Narrow" panose="020B0606020202030204" pitchFamily="34" charset="0"/>
                        </a:rPr>
                        <a:t>GP</a:t>
                      </a:r>
                    </a:p>
                  </a:txBody>
                  <a:tcPr/>
                </a:tc>
                <a:tc>
                  <a:txBody>
                    <a:bodyPr/>
                    <a:lstStyle/>
                    <a:p>
                      <a:r>
                        <a:rPr lang="en-GB" sz="1800" dirty="0">
                          <a:latin typeface="Arial Narrow" panose="020B0606020202030204" pitchFamily="34" charset="0"/>
                        </a:rPr>
                        <a:t>KZN</a:t>
                      </a:r>
                    </a:p>
                  </a:txBody>
                  <a:tcPr/>
                </a:tc>
                <a:tc>
                  <a:txBody>
                    <a:bodyPr/>
                    <a:lstStyle/>
                    <a:p>
                      <a:r>
                        <a:rPr lang="en-GB" sz="1800">
                          <a:latin typeface="Arial Narrow" panose="020B0606020202030204" pitchFamily="34" charset="0"/>
                        </a:rPr>
                        <a:t>Limpopo</a:t>
                      </a:r>
                    </a:p>
                  </a:txBody>
                  <a:tcPr/>
                </a:tc>
                <a:tc>
                  <a:txBody>
                    <a:bodyPr/>
                    <a:lstStyle/>
                    <a:p>
                      <a:r>
                        <a:rPr lang="en-GB" sz="1800" dirty="0" err="1">
                          <a:latin typeface="Arial Narrow" panose="020B0606020202030204" pitchFamily="34" charset="0"/>
                        </a:rPr>
                        <a:t>Mpum</a:t>
                      </a:r>
                      <a:endParaRPr lang="en-GB" sz="1800" dirty="0">
                        <a:latin typeface="Arial Narrow" panose="020B0606020202030204" pitchFamily="34" charset="0"/>
                      </a:endParaRPr>
                    </a:p>
                  </a:txBody>
                  <a:tcPr/>
                </a:tc>
                <a:tc>
                  <a:txBody>
                    <a:bodyPr/>
                    <a:lstStyle/>
                    <a:p>
                      <a:r>
                        <a:rPr lang="en-GB" sz="1800" dirty="0">
                          <a:latin typeface="Arial Narrow" panose="020B0606020202030204" pitchFamily="34" charset="0"/>
                        </a:rPr>
                        <a:t>NC</a:t>
                      </a:r>
                    </a:p>
                  </a:txBody>
                  <a:tcPr/>
                </a:tc>
                <a:tc>
                  <a:txBody>
                    <a:bodyPr/>
                    <a:lstStyle/>
                    <a:p>
                      <a:r>
                        <a:rPr lang="en-GB" sz="1800" dirty="0">
                          <a:latin typeface="Arial Narrow" panose="020B0606020202030204" pitchFamily="34" charset="0"/>
                        </a:rPr>
                        <a:t>NW</a:t>
                      </a:r>
                    </a:p>
                  </a:txBody>
                  <a:tcPr/>
                </a:tc>
                <a:tc>
                  <a:txBody>
                    <a:bodyPr/>
                    <a:lstStyle/>
                    <a:p>
                      <a:r>
                        <a:rPr lang="en-GB" sz="1800" dirty="0">
                          <a:latin typeface="Arial Narrow" panose="020B0606020202030204" pitchFamily="34" charset="0"/>
                        </a:rPr>
                        <a:t>WC</a:t>
                      </a:r>
                    </a:p>
                  </a:txBody>
                  <a:tcPr/>
                </a:tc>
                <a:extLst>
                  <a:ext uri="{0D108BD9-81ED-4DB2-BD59-A6C34878D82A}">
                    <a16:rowId xmlns:a16="http://schemas.microsoft.com/office/drawing/2014/main" xmlns="" val="1706894139"/>
                  </a:ext>
                </a:extLst>
              </a:tr>
              <a:tr h="659563">
                <a:tc gridSpan="2">
                  <a:txBody>
                    <a:bodyPr/>
                    <a:lstStyle/>
                    <a:p>
                      <a:r>
                        <a:rPr lang="en-GB" sz="1600" b="1" dirty="0">
                          <a:latin typeface="Arial Narrow" panose="020B0606020202030204" pitchFamily="34" charset="0"/>
                        </a:rPr>
                        <a:t>Population - </a:t>
                      </a:r>
                      <a:r>
                        <a:rPr lang="en-GB" sz="1600" b="1" i="0" u="none" strike="noStrike" noProof="0" dirty="0">
                          <a:solidFill>
                            <a:srgbClr val="FF0000"/>
                          </a:solidFill>
                          <a:latin typeface="Arial Narrow" panose="020B0606020202030204" pitchFamily="34" charset="0"/>
                        </a:rPr>
                        <a:t>59,992,399</a:t>
                      </a:r>
                      <a:endParaRPr lang="en-US" sz="1600" dirty="0">
                        <a:solidFill>
                          <a:srgbClr val="FF0000"/>
                        </a:solidFill>
                        <a:latin typeface="Arial Narrow" panose="020B0606020202030204" pitchFamily="34" charset="0"/>
                      </a:endParaRPr>
                    </a:p>
                    <a:p>
                      <a:endParaRPr lang="en-GB" sz="1600" b="1" dirty="0">
                        <a:latin typeface="Arial Narrow" panose="020B0606020202030204" pitchFamily="34" charset="0"/>
                      </a:endParaRPr>
                    </a:p>
                  </a:txBody>
                  <a:tcPr/>
                </a:tc>
                <a:tc hMerge="1">
                  <a:txBody>
                    <a:bodyPr/>
                    <a:lstStyle/>
                    <a:p>
                      <a:pPr lvl="0" algn="ctr">
                        <a:buNone/>
                      </a:pPr>
                      <a:endParaRPr lang="en-US" sz="1200" dirty="0">
                        <a:solidFill>
                          <a:srgbClr val="FF0000"/>
                        </a:solidFill>
                        <a:latin typeface="Arial Narrow" panose="020B0606020202030204" pitchFamily="34" charset="0"/>
                      </a:endParaRPr>
                    </a:p>
                  </a:txBody>
                  <a:tcPr/>
                </a:tc>
                <a:tc>
                  <a:txBody>
                    <a:bodyPr/>
                    <a:lstStyle/>
                    <a:p>
                      <a:pPr algn="ctr"/>
                      <a:endParaRPr lang="en-GB" sz="1800">
                        <a:latin typeface="Arial Narrow" panose="020B0606020202030204" pitchFamily="34" charset="0"/>
                      </a:endParaRPr>
                    </a:p>
                  </a:txBody>
                  <a:tcPr/>
                </a:tc>
                <a:tc>
                  <a:txBody>
                    <a:bodyPr/>
                    <a:lstStyle/>
                    <a:p>
                      <a:pPr lvl="0" algn="ctr">
                        <a:buNone/>
                      </a:pPr>
                      <a:r>
                        <a:rPr lang="en-GB" sz="1800" b="1" i="0" u="none" strike="noStrike" noProof="0">
                          <a:solidFill>
                            <a:srgbClr val="FF0000"/>
                          </a:solidFill>
                          <a:latin typeface="Arial Narrow" panose="020B0606020202030204" pitchFamily="34" charset="0"/>
                        </a:rPr>
                        <a:t>6 734 001</a:t>
                      </a:r>
                      <a:endParaRPr lang="en-US" sz="1800" b="1">
                        <a:solidFill>
                          <a:srgbClr val="FF0000"/>
                        </a:solidFill>
                        <a:latin typeface="Arial Narrow" panose="020B0606020202030204" pitchFamily="34" charset="0"/>
                      </a:endParaRPr>
                    </a:p>
                  </a:txBody>
                  <a:tcPr/>
                </a:tc>
                <a:tc>
                  <a:txBody>
                    <a:bodyPr/>
                    <a:lstStyle/>
                    <a:p>
                      <a:pPr lvl="0" algn="ctr">
                        <a:buNone/>
                      </a:pPr>
                      <a:r>
                        <a:rPr lang="en-GB" sz="1800" b="1" i="0" u="none" strike="noStrike" noProof="0" dirty="0">
                          <a:solidFill>
                            <a:srgbClr val="FF0000"/>
                          </a:solidFill>
                          <a:latin typeface="Arial Narrow" panose="020B0606020202030204" pitchFamily="34" charset="0"/>
                        </a:rPr>
                        <a:t>2 928 903</a:t>
                      </a:r>
                      <a:endParaRPr lang="en-US" sz="1800" b="1" dirty="0">
                        <a:solidFill>
                          <a:srgbClr val="FF0000"/>
                        </a:solidFill>
                        <a:latin typeface="Arial Narrow" panose="020B0606020202030204" pitchFamily="34" charset="0"/>
                      </a:endParaRPr>
                    </a:p>
                  </a:txBody>
                  <a:tcPr/>
                </a:tc>
                <a:tc>
                  <a:txBody>
                    <a:bodyPr/>
                    <a:lstStyle/>
                    <a:p>
                      <a:pPr lvl="0" algn="ctr">
                        <a:buNone/>
                      </a:pPr>
                      <a:r>
                        <a:rPr lang="en-GB" sz="1800" b="1" i="0" u="none" strike="noStrike" noProof="0" dirty="0">
                          <a:solidFill>
                            <a:srgbClr val="FF0000"/>
                          </a:solidFill>
                          <a:latin typeface="Arial Narrow" panose="020B0606020202030204" pitchFamily="34" charset="0"/>
                        </a:rPr>
                        <a:t>15 488 137</a:t>
                      </a:r>
                      <a:endParaRPr lang="en-US" sz="1800" b="1" dirty="0">
                        <a:solidFill>
                          <a:srgbClr val="FF0000"/>
                        </a:solidFill>
                        <a:latin typeface="Arial Narrow" panose="020B0606020202030204" pitchFamily="34" charset="0"/>
                      </a:endParaRPr>
                    </a:p>
                  </a:txBody>
                  <a:tcPr/>
                </a:tc>
                <a:tc>
                  <a:txBody>
                    <a:bodyPr/>
                    <a:lstStyle/>
                    <a:p>
                      <a:pPr lvl="0" algn="ctr">
                        <a:buNone/>
                      </a:pPr>
                      <a:r>
                        <a:rPr lang="en-GB" sz="1800" b="1" i="0" u="none" strike="noStrike" noProof="0" dirty="0">
                          <a:solidFill>
                            <a:srgbClr val="FF0000"/>
                          </a:solidFill>
                          <a:latin typeface="Arial Narrow" panose="020B0606020202030204" pitchFamily="34" charset="0"/>
                        </a:rPr>
                        <a:t>11 531 628</a:t>
                      </a:r>
                      <a:endParaRPr lang="en-US" sz="1800" b="1" dirty="0">
                        <a:solidFill>
                          <a:srgbClr val="FF0000"/>
                        </a:solidFill>
                        <a:latin typeface="Arial Narrow" panose="020B0606020202030204" pitchFamily="34" charset="0"/>
                      </a:endParaRPr>
                    </a:p>
                  </a:txBody>
                  <a:tcPr/>
                </a:tc>
                <a:tc>
                  <a:txBody>
                    <a:bodyPr/>
                    <a:lstStyle/>
                    <a:p>
                      <a:pPr lvl="0" algn="ctr">
                        <a:buNone/>
                      </a:pPr>
                      <a:r>
                        <a:rPr lang="en-GB" sz="1800" b="1" i="0" u="none" strike="noStrike" noProof="0" dirty="0">
                          <a:solidFill>
                            <a:srgbClr val="FF0000"/>
                          </a:solidFill>
                          <a:latin typeface="Arial Narrow" panose="020B0606020202030204" pitchFamily="34" charset="0"/>
                        </a:rPr>
                        <a:t>5 852 553</a:t>
                      </a:r>
                      <a:endParaRPr lang="en-US" sz="1800" b="1" dirty="0">
                        <a:solidFill>
                          <a:srgbClr val="FF0000"/>
                        </a:solidFill>
                        <a:latin typeface="Arial Narrow" panose="020B0606020202030204" pitchFamily="34" charset="0"/>
                      </a:endParaRPr>
                    </a:p>
                  </a:txBody>
                  <a:tcPr/>
                </a:tc>
                <a:tc>
                  <a:txBody>
                    <a:bodyPr/>
                    <a:lstStyle/>
                    <a:p>
                      <a:pPr lvl="0" algn="ctr">
                        <a:buNone/>
                      </a:pPr>
                      <a:r>
                        <a:rPr lang="en-GB" sz="1800" b="1" i="0" u="none" strike="noStrike" noProof="0" dirty="0">
                          <a:solidFill>
                            <a:srgbClr val="FF0000"/>
                          </a:solidFill>
                          <a:latin typeface="Arial Narrow" panose="020B0606020202030204" pitchFamily="34" charset="0"/>
                        </a:rPr>
                        <a:t>4 679 786</a:t>
                      </a:r>
                      <a:endParaRPr lang="en-US" sz="1800" b="1" dirty="0">
                        <a:solidFill>
                          <a:srgbClr val="FF0000"/>
                        </a:solidFill>
                        <a:latin typeface="Arial Narrow" panose="020B0606020202030204" pitchFamily="34" charset="0"/>
                      </a:endParaRPr>
                    </a:p>
                  </a:txBody>
                  <a:tcPr/>
                </a:tc>
                <a:tc>
                  <a:txBody>
                    <a:bodyPr/>
                    <a:lstStyle/>
                    <a:p>
                      <a:pPr lvl="0" algn="ctr">
                        <a:buNone/>
                      </a:pPr>
                      <a:r>
                        <a:rPr lang="en-GB" sz="1800" b="1" i="0" u="none" strike="noStrike" noProof="0" dirty="0">
                          <a:solidFill>
                            <a:srgbClr val="FF0000"/>
                          </a:solidFill>
                          <a:latin typeface="Arial Narrow" panose="020B0606020202030204" pitchFamily="34" charset="0"/>
                        </a:rPr>
                        <a:t>1 292 786</a:t>
                      </a:r>
                      <a:endParaRPr lang="en-US" sz="1800" b="1" dirty="0">
                        <a:solidFill>
                          <a:srgbClr val="FF0000"/>
                        </a:solidFill>
                        <a:latin typeface="Arial Narrow" panose="020B0606020202030204" pitchFamily="34" charset="0"/>
                      </a:endParaRPr>
                    </a:p>
                  </a:txBody>
                  <a:tcPr/>
                </a:tc>
                <a:tc>
                  <a:txBody>
                    <a:bodyPr/>
                    <a:lstStyle/>
                    <a:p>
                      <a:pPr lvl="0" algn="ctr">
                        <a:buNone/>
                      </a:pPr>
                      <a:r>
                        <a:rPr lang="en-GB" sz="1800" b="1" i="0" u="none" strike="noStrike" noProof="0">
                          <a:solidFill>
                            <a:srgbClr val="FF0000"/>
                          </a:solidFill>
                          <a:latin typeface="Arial Narrow" panose="020B0606020202030204" pitchFamily="34" charset="0"/>
                        </a:rPr>
                        <a:t>4 108 816</a:t>
                      </a:r>
                      <a:endParaRPr lang="en-US" sz="1800" b="1">
                        <a:solidFill>
                          <a:srgbClr val="FF0000"/>
                        </a:solidFill>
                        <a:latin typeface="Arial Narrow" panose="020B0606020202030204" pitchFamily="34" charset="0"/>
                      </a:endParaRPr>
                    </a:p>
                  </a:txBody>
                  <a:tcPr/>
                </a:tc>
                <a:tc>
                  <a:txBody>
                    <a:bodyPr/>
                    <a:lstStyle/>
                    <a:p>
                      <a:pPr algn="ctr"/>
                      <a:r>
                        <a:rPr lang="en-GB" sz="1800" b="1">
                          <a:solidFill>
                            <a:srgbClr val="FF0000"/>
                          </a:solidFill>
                          <a:latin typeface="Arial Narrow" panose="020B0606020202030204" pitchFamily="34" charset="0"/>
                        </a:rPr>
                        <a:t>7 005 741</a:t>
                      </a:r>
                    </a:p>
                  </a:txBody>
                  <a:tcPr/>
                </a:tc>
                <a:extLst>
                  <a:ext uri="{0D108BD9-81ED-4DB2-BD59-A6C34878D82A}">
                    <a16:rowId xmlns:a16="http://schemas.microsoft.com/office/drawing/2014/main" xmlns="" val="3654640777"/>
                  </a:ext>
                </a:extLst>
              </a:tr>
              <a:tr h="612192">
                <a:tc gridSpan="2">
                  <a:txBody>
                    <a:bodyPr/>
                    <a:lstStyle/>
                    <a:p>
                      <a:r>
                        <a:rPr lang="en-GB" sz="1600" b="1" dirty="0">
                          <a:latin typeface="Arial Narrow" panose="020B0606020202030204" pitchFamily="34" charset="0"/>
                        </a:rPr>
                        <a:t>Audiologists</a:t>
                      </a:r>
                    </a:p>
                  </a:txBody>
                  <a:tcPr/>
                </a:tc>
                <a:tc hMerge="1">
                  <a:txBody>
                    <a:bodyPr/>
                    <a:lstStyle/>
                    <a:p>
                      <a:endParaRPr lang="en-GB" dirty="0">
                        <a:latin typeface="Arial Narrow" panose="020B0606020202030204" pitchFamily="34" charset="0"/>
                      </a:endParaRPr>
                    </a:p>
                  </a:txBody>
                  <a:tcPr/>
                </a:tc>
                <a:tc>
                  <a:txBody>
                    <a:bodyPr/>
                    <a:lstStyle/>
                    <a:p>
                      <a:pPr algn="ctr"/>
                      <a:r>
                        <a:rPr lang="en-GB" sz="1800" b="1">
                          <a:latin typeface="Arial Narrow" panose="020B0606020202030204" pitchFamily="34" charset="0"/>
                        </a:rPr>
                        <a:t>805</a:t>
                      </a:r>
                    </a:p>
                  </a:txBody>
                  <a:tcPr/>
                </a:tc>
                <a:tc>
                  <a:txBody>
                    <a:bodyPr/>
                    <a:lstStyle/>
                    <a:p>
                      <a:pPr algn="ctr"/>
                      <a:r>
                        <a:rPr lang="en-GB" sz="1800" b="1">
                          <a:latin typeface="Arial Narrow" panose="020B0606020202030204" pitchFamily="34" charset="0"/>
                        </a:rPr>
                        <a:t>36</a:t>
                      </a:r>
                    </a:p>
                  </a:txBody>
                  <a:tcPr/>
                </a:tc>
                <a:tc>
                  <a:txBody>
                    <a:bodyPr/>
                    <a:lstStyle/>
                    <a:p>
                      <a:pPr algn="ctr"/>
                      <a:r>
                        <a:rPr lang="en-GB" sz="1800" b="1">
                          <a:latin typeface="Arial Narrow" panose="020B0606020202030204" pitchFamily="34" charset="0"/>
                        </a:rPr>
                        <a:t>14</a:t>
                      </a:r>
                    </a:p>
                  </a:txBody>
                  <a:tcPr/>
                </a:tc>
                <a:tc>
                  <a:txBody>
                    <a:bodyPr/>
                    <a:lstStyle/>
                    <a:p>
                      <a:pPr algn="ctr"/>
                      <a:r>
                        <a:rPr lang="en-GB" sz="1800" b="1">
                          <a:latin typeface="Arial Narrow" panose="020B0606020202030204" pitchFamily="34" charset="0"/>
                        </a:rPr>
                        <a:t>255</a:t>
                      </a:r>
                    </a:p>
                  </a:txBody>
                  <a:tcPr/>
                </a:tc>
                <a:tc>
                  <a:txBody>
                    <a:bodyPr/>
                    <a:lstStyle/>
                    <a:p>
                      <a:pPr algn="ctr"/>
                      <a:r>
                        <a:rPr lang="en-GB" sz="1800" b="1">
                          <a:latin typeface="Arial Narrow" panose="020B0606020202030204" pitchFamily="34" charset="0"/>
                        </a:rPr>
                        <a:t>261</a:t>
                      </a:r>
                    </a:p>
                  </a:txBody>
                  <a:tcPr/>
                </a:tc>
                <a:tc>
                  <a:txBody>
                    <a:bodyPr/>
                    <a:lstStyle/>
                    <a:p>
                      <a:pPr algn="ctr"/>
                      <a:r>
                        <a:rPr lang="en-GB" sz="1800" b="1">
                          <a:latin typeface="Arial Narrow" panose="020B0606020202030204" pitchFamily="34" charset="0"/>
                        </a:rPr>
                        <a:t>21</a:t>
                      </a:r>
                    </a:p>
                  </a:txBody>
                  <a:tcPr/>
                </a:tc>
                <a:tc>
                  <a:txBody>
                    <a:bodyPr/>
                    <a:lstStyle/>
                    <a:p>
                      <a:pPr algn="ctr"/>
                      <a:r>
                        <a:rPr lang="en-GB" sz="1800" b="1">
                          <a:latin typeface="Arial Narrow" panose="020B0606020202030204" pitchFamily="34" charset="0"/>
                        </a:rPr>
                        <a:t>51</a:t>
                      </a:r>
                    </a:p>
                  </a:txBody>
                  <a:tcPr/>
                </a:tc>
                <a:tc>
                  <a:txBody>
                    <a:bodyPr/>
                    <a:lstStyle/>
                    <a:p>
                      <a:pPr algn="ctr"/>
                      <a:r>
                        <a:rPr lang="en-GB" sz="1800" b="1" dirty="0">
                          <a:latin typeface="Arial Narrow" panose="020B0606020202030204" pitchFamily="34" charset="0"/>
                        </a:rPr>
                        <a:t>16</a:t>
                      </a:r>
                    </a:p>
                  </a:txBody>
                  <a:tcPr/>
                </a:tc>
                <a:tc>
                  <a:txBody>
                    <a:bodyPr/>
                    <a:lstStyle/>
                    <a:p>
                      <a:pPr algn="ctr"/>
                      <a:r>
                        <a:rPr lang="en-GB" sz="1800" b="1" dirty="0">
                          <a:latin typeface="Arial Narrow" panose="020B0606020202030204" pitchFamily="34" charset="0"/>
                        </a:rPr>
                        <a:t>9</a:t>
                      </a:r>
                    </a:p>
                  </a:txBody>
                  <a:tcPr/>
                </a:tc>
                <a:tc>
                  <a:txBody>
                    <a:bodyPr/>
                    <a:lstStyle/>
                    <a:p>
                      <a:pPr algn="ctr"/>
                      <a:r>
                        <a:rPr lang="en-GB" sz="1800" b="1">
                          <a:latin typeface="Arial Narrow" panose="020B0606020202030204" pitchFamily="34" charset="0"/>
                        </a:rPr>
                        <a:t>136</a:t>
                      </a:r>
                    </a:p>
                  </a:txBody>
                  <a:tcPr/>
                </a:tc>
                <a:extLst>
                  <a:ext uri="{0D108BD9-81ED-4DB2-BD59-A6C34878D82A}">
                    <a16:rowId xmlns:a16="http://schemas.microsoft.com/office/drawing/2014/main" xmlns="" val="4249434082"/>
                  </a:ext>
                </a:extLst>
              </a:tr>
              <a:tr h="600420">
                <a:tc gridSpan="2">
                  <a:txBody>
                    <a:bodyPr/>
                    <a:lstStyle/>
                    <a:p>
                      <a:r>
                        <a:rPr lang="en-GB" sz="1600" b="1" dirty="0">
                          <a:latin typeface="Arial Narrow" panose="020B0606020202030204" pitchFamily="34" charset="0"/>
                        </a:rPr>
                        <a:t>Occupational Therapists</a:t>
                      </a:r>
                    </a:p>
                  </a:txBody>
                  <a:tcPr/>
                </a:tc>
                <a:tc hMerge="1">
                  <a:txBody>
                    <a:bodyPr/>
                    <a:lstStyle/>
                    <a:p>
                      <a:endParaRPr lang="en-GB" dirty="0">
                        <a:latin typeface="Arial Narrow" panose="020B0606020202030204" pitchFamily="34" charset="0"/>
                      </a:endParaRPr>
                    </a:p>
                  </a:txBody>
                  <a:tcPr/>
                </a:tc>
                <a:tc>
                  <a:txBody>
                    <a:bodyPr/>
                    <a:lstStyle/>
                    <a:p>
                      <a:pPr algn="ctr"/>
                      <a:r>
                        <a:rPr lang="en-GB" sz="1800" b="1">
                          <a:latin typeface="Arial Narrow" panose="020B0606020202030204" pitchFamily="34" charset="0"/>
                        </a:rPr>
                        <a:t>5855</a:t>
                      </a:r>
                    </a:p>
                  </a:txBody>
                  <a:tcPr/>
                </a:tc>
                <a:tc>
                  <a:txBody>
                    <a:bodyPr/>
                    <a:lstStyle/>
                    <a:p>
                      <a:pPr algn="ctr"/>
                      <a:r>
                        <a:rPr lang="en-GB" sz="1800" b="1">
                          <a:latin typeface="Arial Narrow" panose="020B0606020202030204" pitchFamily="34" charset="0"/>
                        </a:rPr>
                        <a:t>303</a:t>
                      </a:r>
                    </a:p>
                  </a:txBody>
                  <a:tcPr/>
                </a:tc>
                <a:tc>
                  <a:txBody>
                    <a:bodyPr/>
                    <a:lstStyle/>
                    <a:p>
                      <a:pPr algn="ctr"/>
                      <a:r>
                        <a:rPr lang="en-GB" sz="1800" b="1">
                          <a:latin typeface="Arial Narrow" panose="020B0606020202030204" pitchFamily="34" charset="0"/>
                        </a:rPr>
                        <a:t>331</a:t>
                      </a:r>
                    </a:p>
                  </a:txBody>
                  <a:tcPr/>
                </a:tc>
                <a:tc>
                  <a:txBody>
                    <a:bodyPr/>
                    <a:lstStyle/>
                    <a:p>
                      <a:pPr algn="ctr"/>
                      <a:r>
                        <a:rPr lang="en-GB" sz="1800" b="1">
                          <a:latin typeface="Arial Narrow" panose="020B0606020202030204" pitchFamily="34" charset="0"/>
                        </a:rPr>
                        <a:t>2055</a:t>
                      </a:r>
                    </a:p>
                  </a:txBody>
                  <a:tcPr/>
                </a:tc>
                <a:tc>
                  <a:txBody>
                    <a:bodyPr/>
                    <a:lstStyle/>
                    <a:p>
                      <a:pPr algn="ctr"/>
                      <a:r>
                        <a:rPr lang="en-GB" sz="1800" b="1">
                          <a:latin typeface="Arial Narrow" panose="020B0606020202030204" pitchFamily="34" charset="0"/>
                        </a:rPr>
                        <a:t>723</a:t>
                      </a:r>
                    </a:p>
                  </a:txBody>
                  <a:tcPr/>
                </a:tc>
                <a:tc>
                  <a:txBody>
                    <a:bodyPr/>
                    <a:lstStyle/>
                    <a:p>
                      <a:pPr algn="ctr"/>
                      <a:r>
                        <a:rPr lang="en-GB" sz="1800" b="1">
                          <a:latin typeface="Arial Narrow" panose="020B0606020202030204" pitchFamily="34" charset="0"/>
                        </a:rPr>
                        <a:t>254</a:t>
                      </a:r>
                    </a:p>
                  </a:txBody>
                  <a:tcPr/>
                </a:tc>
                <a:tc>
                  <a:txBody>
                    <a:bodyPr/>
                    <a:lstStyle/>
                    <a:p>
                      <a:pPr algn="ctr"/>
                      <a:r>
                        <a:rPr lang="en-GB" sz="1800" b="1">
                          <a:latin typeface="Arial Narrow" panose="020B0606020202030204" pitchFamily="34" charset="0"/>
                        </a:rPr>
                        <a:t>282</a:t>
                      </a:r>
                    </a:p>
                  </a:txBody>
                  <a:tcPr/>
                </a:tc>
                <a:tc>
                  <a:txBody>
                    <a:bodyPr/>
                    <a:lstStyle/>
                    <a:p>
                      <a:pPr algn="ctr"/>
                      <a:r>
                        <a:rPr lang="en-GB" sz="1800" b="1">
                          <a:latin typeface="Arial Narrow" panose="020B0606020202030204" pitchFamily="34" charset="0"/>
                        </a:rPr>
                        <a:t>119</a:t>
                      </a:r>
                    </a:p>
                  </a:txBody>
                  <a:tcPr/>
                </a:tc>
                <a:tc>
                  <a:txBody>
                    <a:bodyPr/>
                    <a:lstStyle/>
                    <a:p>
                      <a:pPr algn="ctr"/>
                      <a:r>
                        <a:rPr lang="en-GB" sz="1800" b="1">
                          <a:latin typeface="Arial Narrow" panose="020B0606020202030204" pitchFamily="34" charset="0"/>
                        </a:rPr>
                        <a:t>135</a:t>
                      </a:r>
                    </a:p>
                  </a:txBody>
                  <a:tcPr/>
                </a:tc>
                <a:tc>
                  <a:txBody>
                    <a:bodyPr/>
                    <a:lstStyle/>
                    <a:p>
                      <a:pPr algn="ctr"/>
                      <a:r>
                        <a:rPr lang="en-GB" sz="1800" b="1" dirty="0">
                          <a:latin typeface="Arial Narrow" panose="020B0606020202030204" pitchFamily="34" charset="0"/>
                        </a:rPr>
                        <a:t>1588</a:t>
                      </a:r>
                    </a:p>
                  </a:txBody>
                  <a:tcPr/>
                </a:tc>
                <a:extLst>
                  <a:ext uri="{0D108BD9-81ED-4DB2-BD59-A6C34878D82A}">
                    <a16:rowId xmlns:a16="http://schemas.microsoft.com/office/drawing/2014/main" xmlns="" val="3136140779"/>
                  </a:ext>
                </a:extLst>
              </a:tr>
              <a:tr h="612192">
                <a:tc gridSpan="2">
                  <a:txBody>
                    <a:bodyPr/>
                    <a:lstStyle/>
                    <a:p>
                      <a:pPr lvl="0">
                        <a:buNone/>
                      </a:pPr>
                      <a:r>
                        <a:rPr lang="en-GB" sz="1600" b="1" dirty="0">
                          <a:latin typeface="Arial Narrow" panose="020B0606020202030204" pitchFamily="34" charset="0"/>
                        </a:rPr>
                        <a:t>Orthotists</a:t>
                      </a:r>
                      <a:endParaRPr lang="en-US" sz="1600" b="1" dirty="0">
                        <a:latin typeface="Arial Narrow" panose="020B0606020202030204" pitchFamily="34" charset="0"/>
                      </a:endParaRPr>
                    </a:p>
                  </a:txBody>
                  <a:tcPr/>
                </a:tc>
                <a:tc hMerge="1">
                  <a:txBody>
                    <a:bodyPr/>
                    <a:lstStyle/>
                    <a:p>
                      <a:endParaRPr lang="en-GB" dirty="0">
                        <a:latin typeface="Arial Narrow" panose="020B0606020202030204" pitchFamily="34" charset="0"/>
                      </a:endParaRPr>
                    </a:p>
                  </a:txBody>
                  <a:tcPr/>
                </a:tc>
                <a:tc>
                  <a:txBody>
                    <a:bodyPr/>
                    <a:lstStyle/>
                    <a:p>
                      <a:pPr algn="ctr"/>
                      <a:r>
                        <a:rPr lang="en-GB" sz="1800" b="1">
                          <a:latin typeface="Arial Narrow" panose="020B0606020202030204" pitchFamily="34" charset="0"/>
                        </a:rPr>
                        <a:t>688</a:t>
                      </a:r>
                    </a:p>
                  </a:txBody>
                  <a:tcPr/>
                </a:tc>
                <a:tc>
                  <a:txBody>
                    <a:bodyPr/>
                    <a:lstStyle/>
                    <a:p>
                      <a:pPr algn="ctr"/>
                      <a:r>
                        <a:rPr lang="en-GB" sz="1800" b="1">
                          <a:latin typeface="Arial Narrow" panose="020B0606020202030204" pitchFamily="34" charset="0"/>
                        </a:rPr>
                        <a:t>75</a:t>
                      </a:r>
                    </a:p>
                  </a:txBody>
                  <a:tcPr/>
                </a:tc>
                <a:tc>
                  <a:txBody>
                    <a:bodyPr/>
                    <a:lstStyle/>
                    <a:p>
                      <a:pPr algn="ctr"/>
                      <a:r>
                        <a:rPr lang="en-GB" sz="1800" b="1">
                          <a:latin typeface="Arial Narrow" panose="020B0606020202030204" pitchFamily="34" charset="0"/>
                        </a:rPr>
                        <a:t>28</a:t>
                      </a:r>
                    </a:p>
                  </a:txBody>
                  <a:tcPr/>
                </a:tc>
                <a:tc>
                  <a:txBody>
                    <a:bodyPr/>
                    <a:lstStyle/>
                    <a:p>
                      <a:pPr algn="ctr"/>
                      <a:r>
                        <a:rPr lang="en-GB" sz="1800" b="1">
                          <a:latin typeface="Arial Narrow" panose="020B0606020202030204" pitchFamily="34" charset="0"/>
                        </a:rPr>
                        <a:t>241</a:t>
                      </a:r>
                    </a:p>
                  </a:txBody>
                  <a:tcPr/>
                </a:tc>
                <a:tc>
                  <a:txBody>
                    <a:bodyPr/>
                    <a:lstStyle/>
                    <a:p>
                      <a:pPr algn="ctr"/>
                      <a:r>
                        <a:rPr lang="en-GB" sz="1800" b="1">
                          <a:latin typeface="Arial Narrow" panose="020B0606020202030204" pitchFamily="34" charset="0"/>
                        </a:rPr>
                        <a:t>161</a:t>
                      </a:r>
                    </a:p>
                  </a:txBody>
                  <a:tcPr/>
                </a:tc>
                <a:tc>
                  <a:txBody>
                    <a:bodyPr/>
                    <a:lstStyle/>
                    <a:p>
                      <a:pPr algn="ctr"/>
                      <a:r>
                        <a:rPr lang="en-GB" sz="1800" b="1">
                          <a:latin typeface="Arial Narrow" panose="020B0606020202030204" pitchFamily="34" charset="0"/>
                        </a:rPr>
                        <a:t>18</a:t>
                      </a:r>
                    </a:p>
                  </a:txBody>
                  <a:tcPr/>
                </a:tc>
                <a:tc>
                  <a:txBody>
                    <a:bodyPr/>
                    <a:lstStyle/>
                    <a:p>
                      <a:pPr algn="ctr"/>
                      <a:r>
                        <a:rPr lang="en-GB" sz="1800" b="1">
                          <a:latin typeface="Arial Narrow" panose="020B0606020202030204" pitchFamily="34" charset="0"/>
                        </a:rPr>
                        <a:t>41</a:t>
                      </a:r>
                    </a:p>
                  </a:txBody>
                  <a:tcPr/>
                </a:tc>
                <a:tc>
                  <a:txBody>
                    <a:bodyPr/>
                    <a:lstStyle/>
                    <a:p>
                      <a:pPr algn="ctr"/>
                      <a:r>
                        <a:rPr lang="en-GB" sz="1800" b="1">
                          <a:latin typeface="Arial Narrow" panose="020B0606020202030204" pitchFamily="34" charset="0"/>
                        </a:rPr>
                        <a:t>8</a:t>
                      </a:r>
                    </a:p>
                  </a:txBody>
                  <a:tcPr/>
                </a:tc>
                <a:tc>
                  <a:txBody>
                    <a:bodyPr/>
                    <a:lstStyle/>
                    <a:p>
                      <a:pPr algn="ctr"/>
                      <a:r>
                        <a:rPr lang="en-GB" sz="1800" b="1">
                          <a:latin typeface="Arial Narrow" panose="020B0606020202030204" pitchFamily="34" charset="0"/>
                        </a:rPr>
                        <a:t>14</a:t>
                      </a:r>
                    </a:p>
                  </a:txBody>
                  <a:tcPr/>
                </a:tc>
                <a:tc>
                  <a:txBody>
                    <a:bodyPr/>
                    <a:lstStyle/>
                    <a:p>
                      <a:pPr algn="ctr"/>
                      <a:r>
                        <a:rPr lang="en-GB" sz="1800" b="1" dirty="0">
                          <a:latin typeface="Arial Narrow" panose="020B0606020202030204" pitchFamily="34" charset="0"/>
                        </a:rPr>
                        <a:t>85</a:t>
                      </a:r>
                    </a:p>
                  </a:txBody>
                  <a:tcPr/>
                </a:tc>
                <a:extLst>
                  <a:ext uri="{0D108BD9-81ED-4DB2-BD59-A6C34878D82A}">
                    <a16:rowId xmlns:a16="http://schemas.microsoft.com/office/drawing/2014/main" xmlns="" val="2062692920"/>
                  </a:ext>
                </a:extLst>
              </a:tr>
              <a:tr h="600420">
                <a:tc gridSpan="2">
                  <a:txBody>
                    <a:bodyPr/>
                    <a:lstStyle/>
                    <a:p>
                      <a:pPr lvl="0">
                        <a:buNone/>
                      </a:pPr>
                      <a:r>
                        <a:rPr lang="en-GB" sz="1600" b="1" i="0" u="none" strike="noStrike" noProof="0" dirty="0">
                          <a:latin typeface="Arial Narrow" panose="020B0606020202030204" pitchFamily="34" charset="0"/>
                        </a:rPr>
                        <a:t>Speech </a:t>
                      </a:r>
                      <a:endParaRPr lang="en-US" sz="1600" b="1" dirty="0">
                        <a:latin typeface="Arial Narrow" panose="020B0606020202030204" pitchFamily="34" charset="0"/>
                      </a:endParaRPr>
                    </a:p>
                    <a:p>
                      <a:pPr lvl="0">
                        <a:buNone/>
                      </a:pPr>
                      <a:r>
                        <a:rPr lang="en-GB" sz="1600" b="1" i="0" u="none" strike="noStrike" noProof="0" dirty="0">
                          <a:latin typeface="Arial Narrow" panose="020B0606020202030204" pitchFamily="34" charset="0"/>
                        </a:rPr>
                        <a:t>Therapists</a:t>
                      </a:r>
                      <a:endParaRPr lang="en-US" sz="1600" b="1" dirty="0">
                        <a:latin typeface="Arial Narrow" panose="020B0606020202030204" pitchFamily="34" charset="0"/>
                      </a:endParaRPr>
                    </a:p>
                  </a:txBody>
                  <a:tcPr/>
                </a:tc>
                <a:tc hMerge="1">
                  <a:txBody>
                    <a:bodyPr/>
                    <a:lstStyle/>
                    <a:p>
                      <a:endParaRPr lang="en-GB" dirty="0">
                        <a:latin typeface="Arial Narrow" panose="020B0606020202030204" pitchFamily="34" charset="0"/>
                      </a:endParaRPr>
                    </a:p>
                  </a:txBody>
                  <a:tcPr/>
                </a:tc>
                <a:tc>
                  <a:txBody>
                    <a:bodyPr/>
                    <a:lstStyle/>
                    <a:p>
                      <a:pPr algn="ctr"/>
                      <a:r>
                        <a:rPr lang="en-GB" sz="1800" b="1">
                          <a:latin typeface="Arial Narrow" panose="020B0606020202030204" pitchFamily="34" charset="0"/>
                        </a:rPr>
                        <a:t>1393</a:t>
                      </a:r>
                    </a:p>
                  </a:txBody>
                  <a:tcPr/>
                </a:tc>
                <a:tc>
                  <a:txBody>
                    <a:bodyPr/>
                    <a:lstStyle/>
                    <a:p>
                      <a:pPr algn="ctr"/>
                      <a:r>
                        <a:rPr lang="en-GB" sz="1800" b="1">
                          <a:latin typeface="Arial Narrow" panose="020B0606020202030204" pitchFamily="34" charset="0"/>
                        </a:rPr>
                        <a:t>61</a:t>
                      </a:r>
                    </a:p>
                  </a:txBody>
                  <a:tcPr/>
                </a:tc>
                <a:tc>
                  <a:txBody>
                    <a:bodyPr/>
                    <a:lstStyle/>
                    <a:p>
                      <a:pPr algn="ctr"/>
                      <a:r>
                        <a:rPr lang="en-GB" sz="1800" b="1">
                          <a:latin typeface="Arial Narrow" panose="020B0606020202030204" pitchFamily="34" charset="0"/>
                        </a:rPr>
                        <a:t>37</a:t>
                      </a:r>
                    </a:p>
                  </a:txBody>
                  <a:tcPr/>
                </a:tc>
                <a:tc>
                  <a:txBody>
                    <a:bodyPr/>
                    <a:lstStyle/>
                    <a:p>
                      <a:pPr algn="ctr"/>
                      <a:r>
                        <a:rPr lang="en-GB" sz="1800" b="1">
                          <a:latin typeface="Arial Narrow" panose="020B0606020202030204" pitchFamily="34" charset="0"/>
                        </a:rPr>
                        <a:t>388</a:t>
                      </a:r>
                    </a:p>
                  </a:txBody>
                  <a:tcPr/>
                </a:tc>
                <a:tc>
                  <a:txBody>
                    <a:bodyPr/>
                    <a:lstStyle/>
                    <a:p>
                      <a:pPr algn="ctr"/>
                      <a:r>
                        <a:rPr lang="en-GB" sz="1800" b="1">
                          <a:latin typeface="Arial Narrow" panose="020B0606020202030204" pitchFamily="34" charset="0"/>
                        </a:rPr>
                        <a:t>310</a:t>
                      </a:r>
                    </a:p>
                  </a:txBody>
                  <a:tcPr/>
                </a:tc>
                <a:tc>
                  <a:txBody>
                    <a:bodyPr/>
                    <a:lstStyle/>
                    <a:p>
                      <a:pPr algn="ctr"/>
                      <a:r>
                        <a:rPr lang="en-GB" sz="1800" b="1">
                          <a:latin typeface="Arial Narrow" panose="020B0606020202030204" pitchFamily="34" charset="0"/>
                        </a:rPr>
                        <a:t>15</a:t>
                      </a:r>
                    </a:p>
                  </a:txBody>
                  <a:tcPr/>
                </a:tc>
                <a:tc>
                  <a:txBody>
                    <a:bodyPr/>
                    <a:lstStyle/>
                    <a:p>
                      <a:pPr algn="ctr"/>
                      <a:r>
                        <a:rPr lang="en-GB" sz="1800" b="1">
                          <a:latin typeface="Arial Narrow" panose="020B0606020202030204" pitchFamily="34" charset="0"/>
                        </a:rPr>
                        <a:t>53</a:t>
                      </a:r>
                    </a:p>
                  </a:txBody>
                  <a:tcPr/>
                </a:tc>
                <a:tc>
                  <a:txBody>
                    <a:bodyPr/>
                    <a:lstStyle/>
                    <a:p>
                      <a:pPr algn="ctr"/>
                      <a:r>
                        <a:rPr lang="en-GB" sz="1800" b="1">
                          <a:latin typeface="Arial Narrow" panose="020B0606020202030204" pitchFamily="34" charset="0"/>
                        </a:rPr>
                        <a:t>24</a:t>
                      </a:r>
                    </a:p>
                  </a:txBody>
                  <a:tcPr/>
                </a:tc>
                <a:tc>
                  <a:txBody>
                    <a:bodyPr/>
                    <a:lstStyle/>
                    <a:p>
                      <a:pPr algn="ctr"/>
                      <a:r>
                        <a:rPr lang="en-GB" sz="1800" b="1">
                          <a:latin typeface="Arial Narrow" panose="020B0606020202030204" pitchFamily="34" charset="0"/>
                        </a:rPr>
                        <a:t>22</a:t>
                      </a:r>
                    </a:p>
                  </a:txBody>
                  <a:tcPr/>
                </a:tc>
                <a:tc>
                  <a:txBody>
                    <a:bodyPr/>
                    <a:lstStyle/>
                    <a:p>
                      <a:pPr algn="ctr"/>
                      <a:r>
                        <a:rPr lang="en-GB" sz="1800" b="1" dirty="0">
                          <a:latin typeface="Arial Narrow" panose="020B0606020202030204" pitchFamily="34" charset="0"/>
                        </a:rPr>
                        <a:t>471</a:t>
                      </a:r>
                    </a:p>
                  </a:txBody>
                  <a:tcPr/>
                </a:tc>
                <a:extLst>
                  <a:ext uri="{0D108BD9-81ED-4DB2-BD59-A6C34878D82A}">
                    <a16:rowId xmlns:a16="http://schemas.microsoft.com/office/drawing/2014/main" xmlns="" val="2253720307"/>
                  </a:ext>
                </a:extLst>
              </a:tr>
              <a:tr h="772807">
                <a:tc gridSpan="2">
                  <a:txBody>
                    <a:bodyPr/>
                    <a:lstStyle/>
                    <a:p>
                      <a:pPr lvl="0">
                        <a:buNone/>
                      </a:pPr>
                      <a:r>
                        <a:rPr lang="en-GB" sz="1600" b="1" i="0" u="none" strike="noStrike" noProof="0" dirty="0">
                          <a:latin typeface="Arial Narrow" panose="020B0606020202030204" pitchFamily="34" charset="0"/>
                        </a:rPr>
                        <a:t>Speech Therapists &amp; </a:t>
                      </a:r>
                      <a:endParaRPr lang="en-US" sz="1600" b="1" i="0" u="none" strike="noStrike" noProof="0" dirty="0">
                        <a:latin typeface="Arial Narrow" panose="020B0606020202030204" pitchFamily="34" charset="0"/>
                      </a:endParaRPr>
                    </a:p>
                    <a:p>
                      <a:pPr lvl="0">
                        <a:buNone/>
                      </a:pPr>
                      <a:r>
                        <a:rPr lang="en-GB" sz="1600" b="1" i="0" u="none" strike="noStrike" noProof="0" dirty="0">
                          <a:latin typeface="Arial Narrow" panose="020B0606020202030204" pitchFamily="34" charset="0"/>
                        </a:rPr>
                        <a:t>Audiologists</a:t>
                      </a:r>
                      <a:endParaRPr lang="en-GB" sz="1600" b="1" dirty="0">
                        <a:latin typeface="Arial Narrow" panose="020B0606020202030204" pitchFamily="34" charset="0"/>
                      </a:endParaRPr>
                    </a:p>
                  </a:txBody>
                  <a:tcPr/>
                </a:tc>
                <a:tc hMerge="1">
                  <a:txBody>
                    <a:bodyPr/>
                    <a:lstStyle/>
                    <a:p>
                      <a:endParaRPr lang="en-GB" dirty="0">
                        <a:latin typeface="Arial Narrow" panose="020B0606020202030204" pitchFamily="34" charset="0"/>
                      </a:endParaRPr>
                    </a:p>
                  </a:txBody>
                  <a:tcPr/>
                </a:tc>
                <a:tc>
                  <a:txBody>
                    <a:bodyPr/>
                    <a:lstStyle/>
                    <a:p>
                      <a:pPr algn="ctr"/>
                      <a:r>
                        <a:rPr lang="en-GB" sz="1800" b="1">
                          <a:latin typeface="Arial Narrow" panose="020B0606020202030204" pitchFamily="34" charset="0"/>
                        </a:rPr>
                        <a:t>1632</a:t>
                      </a:r>
                    </a:p>
                  </a:txBody>
                  <a:tcPr/>
                </a:tc>
                <a:tc>
                  <a:txBody>
                    <a:bodyPr/>
                    <a:lstStyle/>
                    <a:p>
                      <a:pPr algn="ctr"/>
                      <a:r>
                        <a:rPr lang="en-GB" sz="1800" b="1" dirty="0">
                          <a:latin typeface="Arial Narrow" panose="020B0606020202030204" pitchFamily="34" charset="0"/>
                        </a:rPr>
                        <a:t>28</a:t>
                      </a:r>
                    </a:p>
                  </a:txBody>
                  <a:tcPr/>
                </a:tc>
                <a:tc>
                  <a:txBody>
                    <a:bodyPr/>
                    <a:lstStyle/>
                    <a:p>
                      <a:pPr algn="ctr"/>
                      <a:r>
                        <a:rPr lang="en-GB" sz="1800" b="1">
                          <a:latin typeface="Arial Narrow" panose="020B0606020202030204" pitchFamily="34" charset="0"/>
                        </a:rPr>
                        <a:t>32</a:t>
                      </a:r>
                    </a:p>
                  </a:txBody>
                  <a:tcPr/>
                </a:tc>
                <a:tc>
                  <a:txBody>
                    <a:bodyPr/>
                    <a:lstStyle/>
                    <a:p>
                      <a:pPr algn="ctr"/>
                      <a:r>
                        <a:rPr lang="en-GB" sz="1800" b="1">
                          <a:latin typeface="Arial Narrow" panose="020B0606020202030204" pitchFamily="34" charset="0"/>
                        </a:rPr>
                        <a:t>956</a:t>
                      </a:r>
                    </a:p>
                  </a:txBody>
                  <a:tcPr/>
                </a:tc>
                <a:tc>
                  <a:txBody>
                    <a:bodyPr/>
                    <a:lstStyle/>
                    <a:p>
                      <a:pPr algn="ctr"/>
                      <a:r>
                        <a:rPr lang="en-GB" sz="1800" b="1">
                          <a:latin typeface="Arial Narrow" panose="020B0606020202030204" pitchFamily="34" charset="0"/>
                        </a:rPr>
                        <a:t>132</a:t>
                      </a:r>
                    </a:p>
                  </a:txBody>
                  <a:tcPr/>
                </a:tc>
                <a:tc>
                  <a:txBody>
                    <a:bodyPr/>
                    <a:lstStyle/>
                    <a:p>
                      <a:pPr algn="ctr"/>
                      <a:r>
                        <a:rPr lang="en-GB" sz="1800" b="1">
                          <a:latin typeface="Arial Narrow" panose="020B0606020202030204" pitchFamily="34" charset="0"/>
                        </a:rPr>
                        <a:t>120</a:t>
                      </a:r>
                    </a:p>
                  </a:txBody>
                  <a:tcPr/>
                </a:tc>
                <a:tc>
                  <a:txBody>
                    <a:bodyPr/>
                    <a:lstStyle/>
                    <a:p>
                      <a:pPr algn="ctr"/>
                      <a:r>
                        <a:rPr lang="en-GB" sz="1800" b="1">
                          <a:latin typeface="Arial Narrow" panose="020B0606020202030204" pitchFamily="34" charset="0"/>
                        </a:rPr>
                        <a:t>88</a:t>
                      </a:r>
                    </a:p>
                  </a:txBody>
                  <a:tcPr/>
                </a:tc>
                <a:tc>
                  <a:txBody>
                    <a:bodyPr/>
                    <a:lstStyle/>
                    <a:p>
                      <a:pPr algn="ctr"/>
                      <a:r>
                        <a:rPr lang="en-GB" sz="1800" b="1">
                          <a:latin typeface="Arial Narrow" panose="020B0606020202030204" pitchFamily="34" charset="0"/>
                        </a:rPr>
                        <a:t>10</a:t>
                      </a:r>
                    </a:p>
                  </a:txBody>
                  <a:tcPr/>
                </a:tc>
                <a:tc>
                  <a:txBody>
                    <a:bodyPr/>
                    <a:lstStyle/>
                    <a:p>
                      <a:pPr algn="ctr"/>
                      <a:r>
                        <a:rPr lang="en-GB" sz="1800" b="1" dirty="0">
                          <a:latin typeface="Arial Narrow" panose="020B0606020202030204" pitchFamily="34" charset="0"/>
                        </a:rPr>
                        <a:t>33</a:t>
                      </a:r>
                    </a:p>
                  </a:txBody>
                  <a:tcPr/>
                </a:tc>
                <a:tc>
                  <a:txBody>
                    <a:bodyPr/>
                    <a:lstStyle/>
                    <a:p>
                      <a:pPr algn="ctr"/>
                      <a:r>
                        <a:rPr lang="en-GB" sz="1800" b="1" dirty="0">
                          <a:latin typeface="Arial Narrow" panose="020B0606020202030204" pitchFamily="34" charset="0"/>
                        </a:rPr>
                        <a:t>195</a:t>
                      </a:r>
                    </a:p>
                  </a:txBody>
                  <a:tcPr/>
                </a:tc>
                <a:extLst>
                  <a:ext uri="{0D108BD9-81ED-4DB2-BD59-A6C34878D82A}">
                    <a16:rowId xmlns:a16="http://schemas.microsoft.com/office/drawing/2014/main" xmlns="" val="1982849960"/>
                  </a:ext>
                </a:extLst>
              </a:tr>
              <a:tr h="600420">
                <a:tc gridSpan="2">
                  <a:txBody>
                    <a:bodyPr/>
                    <a:lstStyle/>
                    <a:p>
                      <a:r>
                        <a:rPr lang="en-GB" sz="1600" b="1" dirty="0">
                          <a:latin typeface="Arial Narrow" panose="020B0606020202030204" pitchFamily="34" charset="0"/>
                        </a:rPr>
                        <a:t>Physiotherapists</a:t>
                      </a:r>
                    </a:p>
                  </a:txBody>
                  <a:tcPr/>
                </a:tc>
                <a:tc hMerge="1">
                  <a:txBody>
                    <a:bodyPr/>
                    <a:lstStyle/>
                    <a:p>
                      <a:endParaRPr lang="en-GB" dirty="0">
                        <a:latin typeface="Arial Narrow" panose="020B0606020202030204" pitchFamily="34" charset="0"/>
                      </a:endParaRPr>
                    </a:p>
                  </a:txBody>
                  <a:tcPr/>
                </a:tc>
                <a:tc>
                  <a:txBody>
                    <a:bodyPr/>
                    <a:lstStyle/>
                    <a:p>
                      <a:pPr algn="ctr"/>
                      <a:r>
                        <a:rPr lang="en-GB" sz="1800" b="1">
                          <a:latin typeface="Arial Narrow" panose="020B0606020202030204" pitchFamily="34" charset="0"/>
                        </a:rPr>
                        <a:t>8334</a:t>
                      </a:r>
                    </a:p>
                  </a:txBody>
                  <a:tcPr/>
                </a:tc>
                <a:tc>
                  <a:txBody>
                    <a:bodyPr/>
                    <a:lstStyle/>
                    <a:p>
                      <a:pPr algn="ctr"/>
                      <a:r>
                        <a:rPr lang="en-GB" sz="1800" b="1">
                          <a:latin typeface="Arial Narrow" panose="020B0606020202030204" pitchFamily="34" charset="0"/>
                        </a:rPr>
                        <a:t>463</a:t>
                      </a:r>
                    </a:p>
                  </a:txBody>
                  <a:tcPr/>
                </a:tc>
                <a:tc>
                  <a:txBody>
                    <a:bodyPr/>
                    <a:lstStyle/>
                    <a:p>
                      <a:pPr algn="ctr"/>
                      <a:r>
                        <a:rPr lang="en-GB" sz="1800" b="1">
                          <a:latin typeface="Arial Narrow" panose="020B0606020202030204" pitchFamily="34" charset="0"/>
                        </a:rPr>
                        <a:t>390</a:t>
                      </a:r>
                    </a:p>
                  </a:txBody>
                  <a:tcPr/>
                </a:tc>
                <a:tc>
                  <a:txBody>
                    <a:bodyPr/>
                    <a:lstStyle/>
                    <a:p>
                      <a:pPr algn="ctr"/>
                      <a:r>
                        <a:rPr lang="en-GB" sz="1800" b="1">
                          <a:latin typeface="Arial Narrow" panose="020B0606020202030204" pitchFamily="34" charset="0"/>
                        </a:rPr>
                        <a:t>2858</a:t>
                      </a:r>
                    </a:p>
                  </a:txBody>
                  <a:tcPr/>
                </a:tc>
                <a:tc>
                  <a:txBody>
                    <a:bodyPr/>
                    <a:lstStyle/>
                    <a:p>
                      <a:pPr algn="ctr"/>
                      <a:r>
                        <a:rPr lang="en-GB" sz="1800" b="1">
                          <a:latin typeface="Arial Narrow" panose="020B0606020202030204" pitchFamily="34" charset="0"/>
                        </a:rPr>
                        <a:t>1223</a:t>
                      </a:r>
                    </a:p>
                  </a:txBody>
                  <a:tcPr/>
                </a:tc>
                <a:tc>
                  <a:txBody>
                    <a:bodyPr/>
                    <a:lstStyle/>
                    <a:p>
                      <a:pPr algn="ctr"/>
                      <a:r>
                        <a:rPr lang="en-GB" sz="1800" b="1">
                          <a:latin typeface="Arial Narrow" panose="020B0606020202030204" pitchFamily="34" charset="0"/>
                        </a:rPr>
                        <a:t>355</a:t>
                      </a:r>
                    </a:p>
                  </a:txBody>
                  <a:tcPr/>
                </a:tc>
                <a:tc>
                  <a:txBody>
                    <a:bodyPr/>
                    <a:lstStyle/>
                    <a:p>
                      <a:pPr algn="ctr"/>
                      <a:r>
                        <a:rPr lang="en-GB" sz="1800" b="1">
                          <a:latin typeface="Arial Narrow" panose="020B0606020202030204" pitchFamily="34" charset="0"/>
                        </a:rPr>
                        <a:t>360</a:t>
                      </a:r>
                    </a:p>
                  </a:txBody>
                  <a:tcPr/>
                </a:tc>
                <a:tc>
                  <a:txBody>
                    <a:bodyPr/>
                    <a:lstStyle/>
                    <a:p>
                      <a:pPr algn="ctr"/>
                      <a:r>
                        <a:rPr lang="en-GB" sz="1800" b="1">
                          <a:latin typeface="Arial Narrow" panose="020B0606020202030204" pitchFamily="34" charset="0"/>
                        </a:rPr>
                        <a:t>144</a:t>
                      </a:r>
                    </a:p>
                  </a:txBody>
                  <a:tcPr/>
                </a:tc>
                <a:tc>
                  <a:txBody>
                    <a:bodyPr/>
                    <a:lstStyle/>
                    <a:p>
                      <a:pPr algn="ctr"/>
                      <a:r>
                        <a:rPr lang="en-GB" sz="1800" b="1">
                          <a:latin typeface="Arial Narrow" panose="020B0606020202030204" pitchFamily="34" charset="0"/>
                        </a:rPr>
                        <a:t>217</a:t>
                      </a:r>
                    </a:p>
                  </a:txBody>
                  <a:tcPr/>
                </a:tc>
                <a:tc>
                  <a:txBody>
                    <a:bodyPr/>
                    <a:lstStyle/>
                    <a:p>
                      <a:pPr algn="ctr"/>
                      <a:r>
                        <a:rPr lang="en-GB" sz="1800" b="1" dirty="0">
                          <a:latin typeface="Arial Narrow" panose="020B0606020202030204" pitchFamily="34" charset="0"/>
                        </a:rPr>
                        <a:t>2192</a:t>
                      </a:r>
                    </a:p>
                  </a:txBody>
                  <a:tcPr/>
                </a:tc>
                <a:extLst>
                  <a:ext uri="{0D108BD9-81ED-4DB2-BD59-A6C34878D82A}">
                    <a16:rowId xmlns:a16="http://schemas.microsoft.com/office/drawing/2014/main" xmlns="" val="1756895642"/>
                  </a:ext>
                </a:extLst>
              </a:tr>
              <a:tr h="682828">
                <a:tc>
                  <a:txBody>
                    <a:bodyPr/>
                    <a:lstStyle/>
                    <a:p>
                      <a:r>
                        <a:rPr lang="en-GB" sz="1600" b="1" dirty="0">
                          <a:latin typeface="Arial Narrow" panose="020B0606020202030204" pitchFamily="34" charset="0"/>
                        </a:rPr>
                        <a:t>TOTAL REHAB </a:t>
                      </a:r>
                    </a:p>
                  </a:txBody>
                  <a:tcPr/>
                </a:tc>
                <a:tc>
                  <a:txBody>
                    <a:bodyPr/>
                    <a:lstStyle/>
                    <a:p>
                      <a:endParaRPr lang="en-GB" dirty="0">
                        <a:latin typeface="Arial Narrow" panose="020B0606020202030204" pitchFamily="34" charset="0"/>
                      </a:endParaRPr>
                    </a:p>
                  </a:txBody>
                  <a:tcPr/>
                </a:tc>
                <a:tc>
                  <a:txBody>
                    <a:bodyPr/>
                    <a:lstStyle/>
                    <a:p>
                      <a:pPr algn="ctr"/>
                      <a:r>
                        <a:rPr lang="en-GB" sz="1800" b="1">
                          <a:latin typeface="Arial Narrow" panose="020B0606020202030204" pitchFamily="34" charset="0"/>
                        </a:rPr>
                        <a:t>18707</a:t>
                      </a:r>
                    </a:p>
                  </a:txBody>
                  <a:tcPr/>
                </a:tc>
                <a:tc>
                  <a:txBody>
                    <a:bodyPr/>
                    <a:lstStyle/>
                    <a:p>
                      <a:pPr algn="ctr"/>
                      <a:r>
                        <a:rPr lang="en-GB" sz="1800">
                          <a:latin typeface="Arial Narrow" panose="020B0606020202030204" pitchFamily="34" charset="0"/>
                        </a:rPr>
                        <a:t>976</a:t>
                      </a:r>
                    </a:p>
                  </a:txBody>
                  <a:tcPr/>
                </a:tc>
                <a:tc>
                  <a:txBody>
                    <a:bodyPr/>
                    <a:lstStyle/>
                    <a:p>
                      <a:pPr algn="ctr"/>
                      <a:r>
                        <a:rPr lang="en-GB" sz="1800" b="1">
                          <a:latin typeface="Arial Narrow" panose="020B0606020202030204" pitchFamily="34" charset="0"/>
                        </a:rPr>
                        <a:t>832</a:t>
                      </a:r>
                    </a:p>
                  </a:txBody>
                  <a:tcPr/>
                </a:tc>
                <a:tc>
                  <a:txBody>
                    <a:bodyPr/>
                    <a:lstStyle/>
                    <a:p>
                      <a:pPr algn="ctr"/>
                      <a:r>
                        <a:rPr lang="en-GB" sz="1800" b="1">
                          <a:latin typeface="Arial Narrow" panose="020B0606020202030204" pitchFamily="34" charset="0"/>
                        </a:rPr>
                        <a:t>6753</a:t>
                      </a:r>
                    </a:p>
                  </a:txBody>
                  <a:tcPr/>
                </a:tc>
                <a:tc>
                  <a:txBody>
                    <a:bodyPr/>
                    <a:lstStyle/>
                    <a:p>
                      <a:pPr algn="ctr"/>
                      <a:r>
                        <a:rPr lang="en-GB" sz="1800" b="1">
                          <a:latin typeface="Arial Narrow" panose="020B0606020202030204" pitchFamily="34" charset="0"/>
                        </a:rPr>
                        <a:t>2800</a:t>
                      </a:r>
                    </a:p>
                  </a:txBody>
                  <a:tcPr/>
                </a:tc>
                <a:tc>
                  <a:txBody>
                    <a:bodyPr/>
                    <a:lstStyle/>
                    <a:p>
                      <a:pPr algn="ctr"/>
                      <a:r>
                        <a:rPr lang="en-GB" sz="1800" b="1">
                          <a:latin typeface="Arial Narrow" panose="020B0606020202030204" pitchFamily="34" charset="0"/>
                        </a:rPr>
                        <a:t>783</a:t>
                      </a:r>
                    </a:p>
                  </a:txBody>
                  <a:tcPr/>
                </a:tc>
                <a:tc>
                  <a:txBody>
                    <a:bodyPr/>
                    <a:lstStyle/>
                    <a:p>
                      <a:pPr algn="ctr"/>
                      <a:r>
                        <a:rPr lang="en-GB" sz="1800" b="1">
                          <a:latin typeface="Arial Narrow" panose="020B0606020202030204" pitchFamily="34" charset="0"/>
                        </a:rPr>
                        <a:t>875</a:t>
                      </a:r>
                    </a:p>
                  </a:txBody>
                  <a:tcPr/>
                </a:tc>
                <a:tc>
                  <a:txBody>
                    <a:bodyPr/>
                    <a:lstStyle/>
                    <a:p>
                      <a:pPr algn="ctr"/>
                      <a:r>
                        <a:rPr lang="en-GB" sz="1800" b="1">
                          <a:latin typeface="Arial Narrow" panose="020B0606020202030204" pitchFamily="34" charset="0"/>
                        </a:rPr>
                        <a:t>321</a:t>
                      </a:r>
                    </a:p>
                  </a:txBody>
                  <a:tcPr/>
                </a:tc>
                <a:tc>
                  <a:txBody>
                    <a:bodyPr/>
                    <a:lstStyle/>
                    <a:p>
                      <a:pPr algn="ctr"/>
                      <a:r>
                        <a:rPr lang="en-GB" sz="1800" b="1">
                          <a:latin typeface="Arial Narrow" panose="020B0606020202030204" pitchFamily="34" charset="0"/>
                        </a:rPr>
                        <a:t>430</a:t>
                      </a:r>
                    </a:p>
                  </a:txBody>
                  <a:tcPr/>
                </a:tc>
                <a:tc>
                  <a:txBody>
                    <a:bodyPr/>
                    <a:lstStyle/>
                    <a:p>
                      <a:pPr algn="ctr"/>
                      <a:r>
                        <a:rPr lang="en-GB" sz="1800" b="1" dirty="0">
                          <a:latin typeface="Arial Narrow" panose="020B0606020202030204" pitchFamily="34" charset="0"/>
                        </a:rPr>
                        <a:t>4667</a:t>
                      </a:r>
                    </a:p>
                  </a:txBody>
                  <a:tcPr/>
                </a:tc>
                <a:extLst>
                  <a:ext uri="{0D108BD9-81ED-4DB2-BD59-A6C34878D82A}">
                    <a16:rowId xmlns:a16="http://schemas.microsoft.com/office/drawing/2014/main" xmlns="" val="527104504"/>
                  </a:ext>
                </a:extLst>
              </a:tr>
            </a:tbl>
          </a:graphicData>
        </a:graphic>
      </p:graphicFrame>
    </p:spTree>
    <p:extLst>
      <p:ext uri="{BB962C8B-B14F-4D97-AF65-F5344CB8AC3E}">
        <p14:creationId xmlns:p14="http://schemas.microsoft.com/office/powerpoint/2010/main" xmlns="" val="377379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xmlns="" id="{6B1D561C-1C5A-40B4-9CE0-7C5EEC069AF3}"/>
              </a:ext>
            </a:extLst>
          </p:cNvPr>
          <p:cNvPicPr>
            <a:picLocks noChangeAspect="1"/>
          </p:cNvPicPr>
          <p:nvPr/>
        </p:nvPicPr>
        <p:blipFill rotWithShape="1">
          <a:blip r:embed="rId2" cstate="print"/>
          <a:srcRect l="30794" t="9091" r="1557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xmlns="" id="{7CF142DB-C790-42CD-8B7A-0849B75F9986}"/>
              </a:ext>
            </a:extLst>
          </p:cNvPr>
          <p:cNvSpPr>
            <a:spLocks noGrp="1"/>
          </p:cNvSpPr>
          <p:nvPr>
            <p:ph type="ctrTitle"/>
          </p:nvPr>
        </p:nvSpPr>
        <p:spPr>
          <a:xfrm>
            <a:off x="2072640" y="314960"/>
            <a:ext cx="6177279" cy="2984033"/>
          </a:xfrm>
        </p:spPr>
        <p:txBody>
          <a:bodyPr>
            <a:normAutofit fontScale="90000"/>
          </a:bodyPr>
          <a:lstStyle/>
          <a:p>
            <a:pPr algn="ctr">
              <a:lnSpc>
                <a:spcPct val="90000"/>
              </a:lnSpc>
            </a:pPr>
            <a:r>
              <a:rPr lang="en-ZA" sz="6000" dirty="0">
                <a:latin typeface="Arial Narrow" panose="020B0606020202030204" pitchFamily="34" charset="0"/>
              </a:rPr>
              <a:t>Introductions</a:t>
            </a:r>
            <a:r>
              <a:rPr lang="en-ZA" dirty="0">
                <a:latin typeface="Arial Narrow" panose="020B0606020202030204" pitchFamily="34" charset="0"/>
              </a:rPr>
              <a:t>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sz="4900" dirty="0">
                <a:latin typeface="Arial Narrow" panose="020B0606020202030204" pitchFamily="34" charset="0"/>
              </a:rPr>
              <a:t>Mrs Liepollo Ntlhakana</a:t>
            </a:r>
            <a:r>
              <a:rPr lang="en-ZA" dirty="0">
                <a:latin typeface="Arial Narrow" panose="020B0606020202030204" pitchFamily="34" charset="0"/>
              </a:rPr>
              <a:t/>
            </a:r>
            <a:br>
              <a:rPr lang="en-ZA" dirty="0">
                <a:latin typeface="Arial Narrow" panose="020B0606020202030204" pitchFamily="34" charset="0"/>
              </a:rPr>
            </a:br>
            <a:endParaRPr lang="en-ZA" dirty="0"/>
          </a:p>
        </p:txBody>
      </p:sp>
    </p:spTree>
    <p:extLst>
      <p:ext uri="{BB962C8B-B14F-4D97-AF65-F5344CB8AC3E}">
        <p14:creationId xmlns:p14="http://schemas.microsoft.com/office/powerpoint/2010/main" xmlns="" val="798064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E4879-1343-4C5C-B724-4E9282B792F1}"/>
              </a:ext>
            </a:extLst>
          </p:cNvPr>
          <p:cNvSpPr>
            <a:spLocks noGrp="1"/>
          </p:cNvSpPr>
          <p:nvPr>
            <p:ph type="title"/>
          </p:nvPr>
        </p:nvSpPr>
        <p:spPr>
          <a:xfrm>
            <a:off x="686299" y="215153"/>
            <a:ext cx="8596668" cy="1320800"/>
          </a:xfrm>
        </p:spPr>
        <p:txBody>
          <a:bodyPr>
            <a:normAutofit/>
          </a:bodyPr>
          <a:lstStyle/>
          <a:p>
            <a:pPr algn="ctr"/>
            <a:r>
              <a:rPr lang="en-GB" sz="4400" dirty="0">
                <a:latin typeface="Arial Narrow" panose="020B0606020202030204" pitchFamily="34" charset="0"/>
                <a:ea typeface="+mj-lt"/>
                <a:cs typeface="+mj-lt"/>
              </a:rPr>
              <a:t>Human Resources (Cont.)</a:t>
            </a:r>
            <a:endParaRPr lang="en-US" sz="44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xmlns="" id="{CE4D9F84-A4A8-4C51-BDAA-2F30B1238742}"/>
              </a:ext>
            </a:extLst>
          </p:cNvPr>
          <p:cNvSpPr>
            <a:spLocks noGrp="1"/>
          </p:cNvSpPr>
          <p:nvPr>
            <p:ph idx="1"/>
          </p:nvPr>
        </p:nvSpPr>
        <p:spPr>
          <a:xfrm>
            <a:off x="324465" y="1297857"/>
            <a:ext cx="9960075" cy="4827639"/>
          </a:xfrm>
        </p:spPr>
        <p:txBody>
          <a:bodyPr vert="horz" lIns="91440" tIns="45720" rIns="91440" bIns="45720" rtlCol="0" anchor="t">
            <a:noAutofit/>
          </a:bodyPr>
          <a:lstStyle/>
          <a:p>
            <a:pPr marL="0" indent="0">
              <a:buNone/>
            </a:pPr>
            <a:r>
              <a:rPr lang="en-GB" sz="2200" dirty="0">
                <a:solidFill>
                  <a:schemeClr val="tx1"/>
                </a:solidFill>
                <a:latin typeface="Arial Narrow"/>
                <a:ea typeface="+mn-lt"/>
                <a:cs typeface="+mn-lt"/>
              </a:rPr>
              <a:t>1. 	All possible referral pathways to be explored:</a:t>
            </a:r>
          </a:p>
          <a:p>
            <a:pPr marL="0" indent="0">
              <a:buNone/>
            </a:pPr>
            <a:r>
              <a:rPr lang="en-GB" sz="2200" dirty="0">
                <a:solidFill>
                  <a:schemeClr val="tx1"/>
                </a:solidFill>
                <a:latin typeface="Arial Narrow"/>
                <a:ea typeface="+mn-lt"/>
                <a:cs typeface="+mn-lt"/>
              </a:rPr>
              <a:t>2. 	Current legislation and processes to establish partnerships: cumbersome and time-	consuming. </a:t>
            </a:r>
          </a:p>
          <a:p>
            <a:pPr marL="0" indent="0" algn="just">
              <a:buNone/>
            </a:pPr>
            <a:r>
              <a:rPr lang="en-GB" sz="2200" dirty="0">
                <a:solidFill>
                  <a:schemeClr val="tx1"/>
                </a:solidFill>
                <a:latin typeface="Arial Narrow"/>
                <a:ea typeface="+mn-lt"/>
                <a:cs typeface="+mn-lt"/>
              </a:rPr>
              <a:t>3. 	Transitional solution: </a:t>
            </a:r>
          </a:p>
          <a:p>
            <a:pPr marL="806450" indent="-354013" algn="just">
              <a:buFont typeface="Wingdings" charset="2"/>
              <a:buChar char="q"/>
            </a:pPr>
            <a:r>
              <a:rPr lang="en-GB" sz="2200" dirty="0">
                <a:solidFill>
                  <a:schemeClr val="tx1"/>
                </a:solidFill>
                <a:latin typeface="Arial Narrow"/>
                <a:ea typeface="+mn-lt"/>
                <a:cs typeface="+mn-lt"/>
              </a:rPr>
              <a:t>NDOH to make session posts available</a:t>
            </a:r>
          </a:p>
          <a:p>
            <a:pPr marL="806450" indent="-354013" algn="just">
              <a:buFont typeface="Wingdings" charset="2"/>
              <a:buChar char="q"/>
            </a:pPr>
            <a:r>
              <a:rPr lang="en-GB" sz="2200" dirty="0">
                <a:solidFill>
                  <a:schemeClr val="tx1"/>
                </a:solidFill>
                <a:latin typeface="Arial Narrow"/>
                <a:ea typeface="+mn-lt"/>
                <a:cs typeface="+mn-lt"/>
              </a:rPr>
              <a:t>Access to private beds</a:t>
            </a:r>
          </a:p>
          <a:p>
            <a:pPr marL="806450" indent="-354013" algn="just">
              <a:buFont typeface="Wingdings" charset="2"/>
              <a:buChar char="q"/>
            </a:pPr>
            <a:r>
              <a:rPr lang="en-GB" sz="2200" dirty="0">
                <a:solidFill>
                  <a:schemeClr val="tx1"/>
                </a:solidFill>
                <a:latin typeface="Arial Narrow"/>
                <a:ea typeface="+mn-lt"/>
                <a:cs typeface="+mn-lt"/>
              </a:rPr>
              <a:t>Explore innovative finance models for MLW and disability workers through service level agreements with NPOs and DPOs and tapping into EPWP </a:t>
            </a:r>
            <a:endParaRPr lang="en-GB" sz="2200" dirty="0">
              <a:solidFill>
                <a:schemeClr val="tx1"/>
              </a:solidFill>
              <a:latin typeface="Arial Narrow"/>
            </a:endParaRPr>
          </a:p>
          <a:p>
            <a:pPr marL="0" indent="0">
              <a:buNone/>
            </a:pPr>
            <a:r>
              <a:rPr lang="en-GB" sz="2200" dirty="0">
                <a:solidFill>
                  <a:schemeClr val="tx1"/>
                </a:solidFill>
                <a:latin typeface="Arial Narrow"/>
                <a:ea typeface="+mn-lt"/>
                <a:cs typeface="+mn-lt"/>
              </a:rPr>
              <a:t>4. 	Government to demonstrate the commitment to establish a fully integrated health 	system.</a:t>
            </a:r>
            <a:endParaRPr lang="en-GB" sz="2200" dirty="0">
              <a:solidFill>
                <a:schemeClr val="tx1"/>
              </a:solidFill>
              <a:latin typeface="Arial Narrow"/>
            </a:endParaRPr>
          </a:p>
          <a:p>
            <a:pPr marL="0" indent="0">
              <a:buNone/>
            </a:pPr>
            <a:r>
              <a:rPr lang="en-GB" sz="2200" dirty="0">
                <a:solidFill>
                  <a:schemeClr val="tx1"/>
                </a:solidFill>
                <a:latin typeface="Arial Narrow"/>
                <a:ea typeface="+mn-lt"/>
                <a:cs typeface="+mn-lt"/>
              </a:rPr>
              <a:t>5. 	Contracting of private sector therapists –  available area where there is  a need</a:t>
            </a:r>
            <a:endParaRPr lang="en-GB" sz="2200" dirty="0">
              <a:solidFill>
                <a:schemeClr val="tx1"/>
              </a:solidFill>
              <a:latin typeface="Arial Narrow"/>
            </a:endParaRPr>
          </a:p>
          <a:p>
            <a:pPr marL="0" indent="0">
              <a:buNone/>
            </a:pPr>
            <a:r>
              <a:rPr lang="en-ZA" sz="2200" dirty="0">
                <a:solidFill>
                  <a:schemeClr val="tx1"/>
                </a:solidFill>
                <a:latin typeface="Arial Narrow"/>
              </a:rPr>
              <a:t>6. 	Critical to examine actual staff structures in public sector</a:t>
            </a:r>
            <a:endParaRPr lang="en-GB" sz="2200" dirty="0">
              <a:solidFill>
                <a:schemeClr val="tx1"/>
              </a:solidFill>
              <a:latin typeface="Arial Narrow"/>
            </a:endParaRPr>
          </a:p>
          <a:p>
            <a:endParaRPr lang="en-GB" sz="2200" dirty="0">
              <a:latin typeface="Arial Narrow"/>
            </a:endParaRPr>
          </a:p>
        </p:txBody>
      </p:sp>
    </p:spTree>
    <p:extLst>
      <p:ext uri="{BB962C8B-B14F-4D97-AF65-F5344CB8AC3E}">
        <p14:creationId xmlns:p14="http://schemas.microsoft.com/office/powerpoint/2010/main" xmlns="" val="3455829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061AD-FF0D-4F2D-AD39-5435BDA08A01}"/>
              </a:ext>
            </a:extLst>
          </p:cNvPr>
          <p:cNvSpPr>
            <a:spLocks noGrp="1"/>
          </p:cNvSpPr>
          <p:nvPr>
            <p:ph type="title"/>
          </p:nvPr>
        </p:nvSpPr>
        <p:spPr>
          <a:xfrm>
            <a:off x="640163" y="228600"/>
            <a:ext cx="8596668" cy="914400"/>
          </a:xfrm>
        </p:spPr>
        <p:txBody>
          <a:bodyPr>
            <a:normAutofit/>
          </a:bodyPr>
          <a:lstStyle/>
          <a:p>
            <a:pPr algn="ctr"/>
            <a:r>
              <a:rPr lang="en-GB" sz="4400" dirty="0">
                <a:latin typeface="Arial Narrow"/>
              </a:rPr>
              <a:t>Human Resources (Cont.)</a:t>
            </a:r>
            <a:endParaRPr lang="en-US" sz="4400" dirty="0">
              <a:latin typeface="Arial Narrow"/>
            </a:endParaRPr>
          </a:p>
        </p:txBody>
      </p:sp>
      <p:sp>
        <p:nvSpPr>
          <p:cNvPr id="3" name="Content Placeholder 2">
            <a:extLst>
              <a:ext uri="{FF2B5EF4-FFF2-40B4-BE49-F238E27FC236}">
                <a16:creationId xmlns:a16="http://schemas.microsoft.com/office/drawing/2014/main" xmlns="" id="{086F49E5-3B6A-4666-9BA0-934FE88006F0}"/>
              </a:ext>
            </a:extLst>
          </p:cNvPr>
          <p:cNvSpPr>
            <a:spLocks noGrp="1"/>
          </p:cNvSpPr>
          <p:nvPr>
            <p:ph idx="1"/>
          </p:nvPr>
        </p:nvSpPr>
        <p:spPr>
          <a:xfrm>
            <a:off x="377687" y="1143000"/>
            <a:ext cx="10008704" cy="5428044"/>
          </a:xfrm>
        </p:spPr>
        <p:txBody>
          <a:bodyPr vert="horz" lIns="91440" tIns="45720" rIns="91440" bIns="45720" rtlCol="0" anchor="t">
            <a:normAutofit/>
          </a:bodyPr>
          <a:lstStyle/>
          <a:p>
            <a:pPr marL="0" indent="0">
              <a:buNone/>
            </a:pPr>
            <a:r>
              <a:rPr lang="en-ZA" sz="2000" dirty="0">
                <a:solidFill>
                  <a:schemeClr val="tx1"/>
                </a:solidFill>
                <a:latin typeface="Arial Narrow"/>
              </a:rPr>
              <a:t>7. 	</a:t>
            </a:r>
            <a:r>
              <a:rPr lang="en-ZA" sz="2200" dirty="0">
                <a:solidFill>
                  <a:schemeClr val="tx1"/>
                </a:solidFill>
                <a:latin typeface="Arial Narrow"/>
              </a:rPr>
              <a:t>Other categories of staff to be appointed:</a:t>
            </a:r>
            <a:endParaRPr lang="en-US" sz="2200" dirty="0">
              <a:solidFill>
                <a:schemeClr val="tx1"/>
              </a:solidFill>
              <a:latin typeface="Arial Narrow"/>
              <a:ea typeface="+mn-lt"/>
              <a:cs typeface="+mn-lt"/>
            </a:endParaRPr>
          </a:p>
          <a:p>
            <a:pPr marL="804863" indent="-357188">
              <a:buFont typeface="Wingdings,Sans-Serif" charset="2"/>
              <a:buChar char="q"/>
            </a:pPr>
            <a:r>
              <a:rPr lang="en-ZA" sz="2200" dirty="0">
                <a:solidFill>
                  <a:schemeClr val="tx1"/>
                </a:solidFill>
                <a:latin typeface="Arial Narrow"/>
              </a:rPr>
              <a:t>Therapy assistants and technicians</a:t>
            </a:r>
            <a:endParaRPr lang="en-US" sz="2200" dirty="0">
              <a:solidFill>
                <a:schemeClr val="tx1"/>
              </a:solidFill>
              <a:latin typeface="Arial Narrow"/>
              <a:ea typeface="+mn-lt"/>
              <a:cs typeface="+mn-lt"/>
            </a:endParaRPr>
          </a:p>
          <a:p>
            <a:pPr marL="804863" indent="-357188">
              <a:buFont typeface="Wingdings,Sans-Serif" charset="2"/>
              <a:buChar char="q"/>
            </a:pPr>
            <a:r>
              <a:rPr lang="en-ZA" sz="2200" dirty="0">
                <a:solidFill>
                  <a:schemeClr val="tx1"/>
                </a:solidFill>
                <a:latin typeface="Arial Narrow"/>
              </a:rPr>
              <a:t>Ward-based Outreach Teams (WBOTs) </a:t>
            </a:r>
            <a:endParaRPr lang="en-US" sz="2200" dirty="0">
              <a:solidFill>
                <a:schemeClr val="tx1"/>
              </a:solidFill>
              <a:latin typeface="Arial Narrow"/>
              <a:ea typeface="+mn-lt"/>
              <a:cs typeface="+mn-lt"/>
            </a:endParaRPr>
          </a:p>
          <a:p>
            <a:pPr marL="0" indent="0">
              <a:buNone/>
            </a:pPr>
            <a:r>
              <a:rPr lang="en-ZA" sz="2200" dirty="0">
                <a:solidFill>
                  <a:schemeClr val="tx1"/>
                </a:solidFill>
                <a:latin typeface="Arial Narrow"/>
              </a:rPr>
              <a:t>8. 	Changes to the existing regulatory structures to: </a:t>
            </a:r>
            <a:endParaRPr lang="en-ZA" sz="2200" dirty="0">
              <a:solidFill>
                <a:schemeClr val="tx1"/>
              </a:solidFill>
              <a:latin typeface="Arial Narrow"/>
              <a:ea typeface="+mn-lt"/>
              <a:cs typeface="+mn-lt"/>
            </a:endParaRPr>
          </a:p>
          <a:p>
            <a:pPr marL="804863" indent="-357188">
              <a:buFont typeface="Wingdings,Sans-Serif" charset="2"/>
              <a:buChar char="q"/>
            </a:pPr>
            <a:r>
              <a:rPr lang="en-ZA" sz="2200" dirty="0">
                <a:solidFill>
                  <a:schemeClr val="tx1"/>
                </a:solidFill>
                <a:latin typeface="Arial Narrow"/>
              </a:rPr>
              <a:t>facilitate contracting, and</a:t>
            </a:r>
            <a:endParaRPr lang="en-US" sz="2200" dirty="0">
              <a:solidFill>
                <a:schemeClr val="tx1"/>
              </a:solidFill>
              <a:latin typeface="Arial Narrow"/>
              <a:ea typeface="+mn-lt"/>
              <a:cs typeface="+mn-lt"/>
            </a:endParaRPr>
          </a:p>
          <a:p>
            <a:pPr marL="804863" indent="-357188">
              <a:buFont typeface="Wingdings,Sans-Serif" charset="2"/>
              <a:buChar char="q"/>
            </a:pPr>
            <a:r>
              <a:rPr lang="en-ZA" sz="2200" dirty="0">
                <a:solidFill>
                  <a:schemeClr val="tx1"/>
                </a:solidFill>
                <a:latin typeface="Arial Narrow"/>
              </a:rPr>
              <a:t>registration and training of additional categories of healthcare workers</a:t>
            </a:r>
            <a:endParaRPr lang="en-ZA" sz="2200" dirty="0">
              <a:solidFill>
                <a:schemeClr val="tx1"/>
              </a:solidFill>
              <a:latin typeface="Arial Narrow"/>
              <a:ea typeface="+mn-lt"/>
              <a:cs typeface="+mn-lt"/>
            </a:endParaRPr>
          </a:p>
          <a:p>
            <a:pPr marL="804863" indent="-357188">
              <a:buFont typeface="Wingdings,Sans-Serif" charset="2"/>
              <a:buChar char="q"/>
            </a:pPr>
            <a:r>
              <a:rPr lang="en-ZA" sz="2200" dirty="0">
                <a:solidFill>
                  <a:schemeClr val="tx1"/>
                </a:solidFill>
                <a:latin typeface="Arial Narrow"/>
              </a:rPr>
              <a:t>essential that adequate numbers of public sector posts are created to ensure that patient care is not compromised.</a:t>
            </a:r>
            <a:endParaRPr lang="en-ZA" sz="2200" dirty="0">
              <a:solidFill>
                <a:schemeClr val="tx1"/>
              </a:solidFill>
              <a:latin typeface="Arial Narrow"/>
              <a:ea typeface="+mn-lt"/>
              <a:cs typeface="+mn-lt"/>
            </a:endParaRPr>
          </a:p>
          <a:p>
            <a:pPr marL="804863" indent="-357188">
              <a:buFont typeface="Wingdings,Sans-Serif" charset="2"/>
              <a:buChar char="q"/>
            </a:pPr>
            <a:r>
              <a:rPr lang="en-ZA" sz="2200" dirty="0">
                <a:solidFill>
                  <a:schemeClr val="tx1"/>
                </a:solidFill>
                <a:latin typeface="Arial Narrow"/>
              </a:rPr>
              <a:t>upskilling of all categories of staff </a:t>
            </a:r>
            <a:endParaRPr lang="en-US" sz="2200" dirty="0">
              <a:solidFill>
                <a:schemeClr val="tx1"/>
              </a:solidFill>
              <a:latin typeface="Arial Narrow"/>
              <a:ea typeface="+mn-lt"/>
              <a:cs typeface="+mn-lt"/>
            </a:endParaRPr>
          </a:p>
          <a:p>
            <a:pPr marL="804863" indent="-357188">
              <a:buFont typeface="Wingdings,Sans-Serif" charset="2"/>
              <a:buChar char="q"/>
            </a:pPr>
            <a:r>
              <a:rPr lang="en-ZA" sz="2200" dirty="0">
                <a:solidFill>
                  <a:schemeClr val="tx1"/>
                </a:solidFill>
                <a:latin typeface="Arial Narrow"/>
              </a:rPr>
              <a:t>staff retention, leadership and developing service delivering </a:t>
            </a:r>
            <a:endParaRPr lang="en-US" sz="2200" dirty="0">
              <a:solidFill>
                <a:schemeClr val="tx1"/>
              </a:solidFill>
              <a:latin typeface="Arial Narrow"/>
              <a:ea typeface="+mn-lt"/>
              <a:cs typeface="+mn-lt"/>
            </a:endParaRPr>
          </a:p>
          <a:p>
            <a:pPr marL="804863" indent="-357188">
              <a:buFont typeface="Wingdings,Sans-Serif" charset="2"/>
              <a:buChar char="q"/>
            </a:pPr>
            <a:r>
              <a:rPr lang="en-ZA" sz="2200" dirty="0">
                <a:solidFill>
                  <a:schemeClr val="tx1"/>
                </a:solidFill>
                <a:latin typeface="Arial Narrow"/>
              </a:rPr>
              <a:t>governance and leadership skills essential for the delivery of quality care. </a:t>
            </a:r>
            <a:r>
              <a:rPr lang="en-ZA" sz="2000" dirty="0">
                <a:solidFill>
                  <a:schemeClr val="tx1"/>
                </a:solidFill>
                <a:latin typeface="Arial Narrow"/>
                <a:cs typeface="Arial"/>
              </a:rPr>
              <a:t> </a:t>
            </a:r>
            <a:endParaRPr lang="en-ZA" sz="2000" dirty="0">
              <a:solidFill>
                <a:schemeClr val="tx1"/>
              </a:solidFill>
              <a:latin typeface="Arial Narrow"/>
              <a:ea typeface="+mn-lt"/>
              <a:cs typeface="+mn-lt"/>
            </a:endParaRPr>
          </a:p>
          <a:p>
            <a:endParaRPr lang="en-GB" dirty="0"/>
          </a:p>
        </p:txBody>
      </p:sp>
    </p:spTree>
    <p:extLst>
      <p:ext uri="{BB962C8B-B14F-4D97-AF65-F5344CB8AC3E}">
        <p14:creationId xmlns:p14="http://schemas.microsoft.com/office/powerpoint/2010/main" xmlns="" val="1009077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59E48-CC81-4BA4-B3F9-4EC8D7496913}"/>
              </a:ext>
            </a:extLst>
          </p:cNvPr>
          <p:cNvSpPr>
            <a:spLocks noGrp="1"/>
          </p:cNvSpPr>
          <p:nvPr>
            <p:ph type="title"/>
          </p:nvPr>
        </p:nvSpPr>
        <p:spPr>
          <a:xfrm>
            <a:off x="403123" y="206190"/>
            <a:ext cx="10432025" cy="1494792"/>
          </a:xfrm>
        </p:spPr>
        <p:txBody>
          <a:bodyPr>
            <a:normAutofit/>
          </a:bodyPr>
          <a:lstStyle/>
          <a:p>
            <a:pPr algn="ctr"/>
            <a:r>
              <a:rPr lang="en-US" sz="4400" dirty="0">
                <a:latin typeface="Arial Narrow" panose="020B0606020202030204" pitchFamily="34" charset="0"/>
                <a:ea typeface="+mj-lt"/>
                <a:cs typeface="+mj-lt"/>
              </a:rPr>
              <a:t>Human Resources (Cont.) - Ministerial</a:t>
            </a:r>
            <a:r>
              <a:rPr lang="en-US" sz="4400" dirty="0">
                <a:latin typeface="Arial Narrow" panose="020B0606020202030204" pitchFamily="34" charset="0"/>
              </a:rPr>
              <a:t> &amp; Advisory Committees</a:t>
            </a:r>
            <a:endParaRPr lang="en-ZA" sz="44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xmlns="" id="{DD4B3EEF-427D-4EA2-A76C-B8463855221D}"/>
              </a:ext>
            </a:extLst>
          </p:cNvPr>
          <p:cNvSpPr>
            <a:spLocks noGrp="1"/>
          </p:cNvSpPr>
          <p:nvPr>
            <p:ph idx="1"/>
          </p:nvPr>
        </p:nvSpPr>
        <p:spPr>
          <a:xfrm>
            <a:off x="304066" y="1510936"/>
            <a:ext cx="11059160" cy="5238843"/>
          </a:xfrm>
        </p:spPr>
        <p:txBody>
          <a:bodyPr vert="horz" lIns="91440" tIns="45720" rIns="91440" bIns="45720" rtlCol="0" anchor="t">
            <a:noAutofit/>
          </a:bodyPr>
          <a:lstStyle/>
          <a:p>
            <a:pPr marL="447675" lvl="2" indent="-447675" algn="just">
              <a:spcBef>
                <a:spcPts val="0"/>
              </a:spcBef>
              <a:buNone/>
            </a:pPr>
            <a:r>
              <a:rPr lang="en-ZA" sz="2000" dirty="0">
                <a:solidFill>
                  <a:schemeClr val="tx1"/>
                </a:solidFill>
                <a:latin typeface="Arial Narrow" panose="020B0606020202030204" pitchFamily="34" charset="0"/>
                <a:ea typeface="Calibri" panose="020F0502020204030204" pitchFamily="34" charset="0"/>
                <a:cs typeface="Times New Roman"/>
              </a:rPr>
              <a:t>1. 	</a:t>
            </a:r>
            <a:r>
              <a:rPr lang="en-ZA" sz="2200" dirty="0">
                <a:solidFill>
                  <a:schemeClr val="tx1"/>
                </a:solidFill>
                <a:latin typeface="Arial Narrow" panose="020B0606020202030204" pitchFamily="34" charset="0"/>
                <a:ea typeface="Calibri" panose="020F0502020204030204" pitchFamily="34" charset="0"/>
                <a:cs typeface="Times New Roman"/>
              </a:rPr>
              <a:t>Proposed</a:t>
            </a:r>
            <a:r>
              <a:rPr lang="en-ZA" sz="2200" dirty="0">
                <a:solidFill>
                  <a:schemeClr val="tx1"/>
                </a:solidFill>
                <a:effectLst/>
                <a:latin typeface="Arial Narrow" panose="020B0606020202030204" pitchFamily="34" charset="0"/>
                <a:ea typeface="Calibri" panose="020F0502020204030204" pitchFamily="34" charset="0"/>
                <a:cs typeface="Times New Roman"/>
              </a:rPr>
              <a:t> Ministerial Committees must be Board Committees</a:t>
            </a:r>
            <a:r>
              <a:rPr lang="en-ZA" sz="2200" dirty="0">
                <a:solidFill>
                  <a:schemeClr val="tx1"/>
                </a:solidFill>
                <a:latin typeface="Arial Narrow" panose="020B0606020202030204" pitchFamily="34" charset="0"/>
                <a:ea typeface="Calibri" panose="020F0502020204030204" pitchFamily="34" charset="0"/>
                <a:cs typeface="Times New Roman"/>
              </a:rPr>
              <a:t> </a:t>
            </a:r>
            <a:r>
              <a:rPr lang="en-ZA" sz="2200" dirty="0">
                <a:solidFill>
                  <a:schemeClr val="tx1"/>
                </a:solidFill>
                <a:effectLst/>
                <a:latin typeface="Arial Narrow" panose="020B0606020202030204" pitchFamily="34" charset="0"/>
                <a:ea typeface="Calibri" panose="020F0502020204030204" pitchFamily="34" charset="0"/>
                <a:cs typeface="Times New Roman"/>
              </a:rPr>
              <a:t>be appointed and function in terms of mandates provided by the NHI Board.</a:t>
            </a:r>
            <a:endParaRPr lang="en-US" sz="2200" dirty="0">
              <a:solidFill>
                <a:schemeClr val="tx1"/>
              </a:solidFill>
              <a:latin typeface="Arial Narrow" panose="020B0606020202030204" pitchFamily="34" charset="0"/>
              <a:cs typeface="Times New Roman"/>
            </a:endParaRPr>
          </a:p>
          <a:p>
            <a:pPr marL="447675" lvl="2" indent="-447675" algn="just">
              <a:spcBef>
                <a:spcPts val="0"/>
              </a:spcBef>
              <a:buNone/>
            </a:pPr>
            <a:r>
              <a:rPr lang="en-ZA" sz="2200" dirty="0">
                <a:solidFill>
                  <a:schemeClr val="tx1"/>
                </a:solidFill>
                <a:latin typeface="Arial Narrow" panose="020B0606020202030204" pitchFamily="34" charset="0"/>
                <a:ea typeface="Calibri" panose="020F0502020204030204" pitchFamily="34" charset="0"/>
                <a:cs typeface="Times New Roman"/>
              </a:rPr>
              <a:t>2. 	Advisory</a:t>
            </a:r>
            <a:r>
              <a:rPr lang="en-ZA" sz="2200" dirty="0">
                <a:solidFill>
                  <a:schemeClr val="tx1"/>
                </a:solidFill>
                <a:effectLst/>
                <a:latin typeface="Arial Narrow" panose="020B0606020202030204" pitchFamily="34" charset="0"/>
                <a:ea typeface="Calibri" panose="020F0502020204030204" pitchFamily="34" charset="0"/>
                <a:cs typeface="Times New Roman"/>
              </a:rPr>
              <a:t> committees’ sizes</a:t>
            </a:r>
            <a:r>
              <a:rPr lang="en-ZA" sz="2200" dirty="0">
                <a:solidFill>
                  <a:schemeClr val="tx1"/>
                </a:solidFill>
                <a:latin typeface="Arial Narrow" panose="020B0606020202030204" pitchFamily="34" charset="0"/>
                <a:ea typeface="Calibri" panose="020F0502020204030204" pitchFamily="34" charset="0"/>
                <a:cs typeface="Times New Roman"/>
              </a:rPr>
              <a:t>: </a:t>
            </a:r>
            <a:r>
              <a:rPr lang="en-ZA" sz="2200" dirty="0">
                <a:solidFill>
                  <a:schemeClr val="tx1"/>
                </a:solidFill>
                <a:effectLst/>
                <a:latin typeface="Arial Narrow" panose="020B0606020202030204" pitchFamily="34" charset="0"/>
                <a:ea typeface="Calibri" panose="020F0502020204030204" pitchFamily="34" charset="0"/>
                <a:cs typeface="Times New Roman"/>
              </a:rPr>
              <a:t>represent all the necessary skills and expertise required</a:t>
            </a:r>
            <a:r>
              <a:rPr lang="en-ZA" sz="2200" dirty="0">
                <a:solidFill>
                  <a:schemeClr val="tx1"/>
                </a:solidFill>
                <a:latin typeface="Arial Narrow" panose="020B0606020202030204" pitchFamily="34" charset="0"/>
                <a:ea typeface="Calibri" panose="020F0502020204030204" pitchFamily="34" charset="0"/>
                <a:cs typeface="Times New Roman"/>
              </a:rPr>
              <a:t> as in </a:t>
            </a:r>
            <a:r>
              <a:rPr lang="en-ZA" sz="2200" dirty="0">
                <a:solidFill>
                  <a:schemeClr val="tx1"/>
                </a:solidFill>
                <a:effectLst/>
                <a:latin typeface="Arial Narrow" panose="020B0606020202030204" pitchFamily="34" charset="0"/>
                <a:ea typeface="Calibri" panose="020F0502020204030204" pitchFamily="34" charset="0"/>
                <a:cs typeface="Times New Roman"/>
              </a:rPr>
              <a:t>Government Gazette.</a:t>
            </a:r>
            <a:endParaRPr lang="en-ZA" sz="2200" dirty="0">
              <a:solidFill>
                <a:schemeClr val="tx1"/>
              </a:solidFill>
              <a:latin typeface="Arial Narrow" panose="020B0606020202030204" pitchFamily="34" charset="0"/>
            </a:endParaRPr>
          </a:p>
          <a:p>
            <a:pPr marL="447675" lvl="2" indent="-447675" algn="just">
              <a:spcBef>
                <a:spcPts val="0"/>
              </a:spcBef>
              <a:buNone/>
            </a:pPr>
            <a:r>
              <a:rPr lang="en-ZA" sz="2200" dirty="0">
                <a:solidFill>
                  <a:schemeClr val="tx1"/>
                </a:solidFill>
                <a:latin typeface="Arial Narrow" panose="020B0606020202030204" pitchFamily="34" charset="0"/>
                <a:ea typeface="Calibri" panose="020F0502020204030204" pitchFamily="34" charset="0"/>
                <a:cs typeface="Times New Roman"/>
              </a:rPr>
              <a:t>3. 	Representative: </a:t>
            </a:r>
            <a:r>
              <a:rPr lang="en-ZA" sz="2200" dirty="0">
                <a:solidFill>
                  <a:schemeClr val="tx1"/>
                </a:solidFill>
                <a:effectLst/>
                <a:latin typeface="Arial Narrow" panose="020B0606020202030204" pitchFamily="34" charset="0"/>
                <a:ea typeface="Calibri" panose="020F0502020204030204" pitchFamily="34" charset="0"/>
                <a:cs typeface="Times New Roman"/>
              </a:rPr>
              <a:t>nominated and appointed through transparent processes,</a:t>
            </a:r>
            <a:r>
              <a:rPr lang="en-ZA" sz="2200" dirty="0">
                <a:solidFill>
                  <a:schemeClr val="tx1"/>
                </a:solidFill>
                <a:latin typeface="Arial Narrow" panose="020B0606020202030204" pitchFamily="34" charset="0"/>
                <a:ea typeface="Calibri" panose="020F0502020204030204" pitchFamily="34" charset="0"/>
                <a:cs typeface="Times New Roman"/>
              </a:rPr>
              <a:t> </a:t>
            </a:r>
            <a:r>
              <a:rPr lang="en-ZA" sz="2200" dirty="0">
                <a:solidFill>
                  <a:schemeClr val="tx1"/>
                </a:solidFill>
                <a:effectLst/>
                <a:latin typeface="Arial Narrow" panose="020B0606020202030204" pitchFamily="34" charset="0"/>
                <a:ea typeface="Calibri" panose="020F0502020204030204" pitchFamily="34" charset="0"/>
                <a:cs typeface="Times New Roman"/>
              </a:rPr>
              <a:t>published in the Government Gazette.</a:t>
            </a:r>
          </a:p>
          <a:p>
            <a:pPr marL="447675" indent="-447675" algn="just">
              <a:spcBef>
                <a:spcPts val="0"/>
              </a:spcBef>
              <a:buNone/>
            </a:pPr>
            <a:r>
              <a:rPr lang="en-US" sz="2200" dirty="0">
                <a:solidFill>
                  <a:schemeClr val="tx1"/>
                </a:solidFill>
                <a:latin typeface="Arial Narrow" panose="020B0606020202030204" pitchFamily="34" charset="0"/>
                <a:ea typeface="+mn-lt"/>
                <a:cs typeface="+mn-lt"/>
              </a:rPr>
              <a:t>4. 	Benefits Advisory Committee: to include representatives </a:t>
            </a:r>
            <a:r>
              <a:rPr lang="en-US" sz="2200" dirty="0">
                <a:solidFill>
                  <a:schemeClr val="tx1"/>
                </a:solidFill>
                <a:effectLst/>
                <a:latin typeface="Arial Narrow" panose="020B0606020202030204" pitchFamily="34" charset="0"/>
                <a:ea typeface="+mn-lt"/>
                <a:cs typeface="+mn-lt"/>
              </a:rPr>
              <a:t>of the </a:t>
            </a:r>
            <a:r>
              <a:rPr lang="en-US" sz="2200" dirty="0">
                <a:solidFill>
                  <a:schemeClr val="tx1"/>
                </a:solidFill>
                <a:latin typeface="Arial Narrow" panose="020B0606020202030204" pitchFamily="34" charset="0"/>
                <a:ea typeface="+mn-lt"/>
                <a:cs typeface="+mn-lt"/>
              </a:rPr>
              <a:t>professional associations and academic institutions</a:t>
            </a:r>
            <a:r>
              <a:rPr lang="en-US" sz="2200" dirty="0">
                <a:solidFill>
                  <a:schemeClr val="tx1"/>
                </a:solidFill>
                <a:latin typeface="Arial Narrow" panose="020B0606020202030204" pitchFamily="34" charset="0"/>
                <a:ea typeface="+mn-lt"/>
                <a:cs typeface="Times New Roman"/>
              </a:rPr>
              <a:t>.</a:t>
            </a:r>
            <a:r>
              <a:rPr lang="en-US" sz="2200" dirty="0">
                <a:solidFill>
                  <a:schemeClr val="tx1"/>
                </a:solidFill>
                <a:latin typeface="Arial Narrow" panose="020B0606020202030204" pitchFamily="34" charset="0"/>
                <a:ea typeface="Times New Roman" panose="02020603050405020304" pitchFamily="18" charset="0"/>
                <a:cs typeface="Times New Roman"/>
              </a:rPr>
              <a:t>  </a:t>
            </a:r>
          </a:p>
          <a:p>
            <a:pPr marL="447675" lvl="2" indent="-447675" algn="just">
              <a:spcBef>
                <a:spcPts val="0"/>
              </a:spcBef>
              <a:buNone/>
            </a:pPr>
            <a:r>
              <a:rPr lang="en-GB" sz="2200" i="1" dirty="0">
                <a:solidFill>
                  <a:schemeClr val="tx1"/>
                </a:solidFill>
                <a:latin typeface="Arial Narrow" panose="020B0606020202030204" pitchFamily="34" charset="0"/>
                <a:ea typeface="+mn-lt"/>
                <a:cs typeface="Times New Roman"/>
              </a:rPr>
              <a:t>5. 	Section 25 (2) to be changed as following:</a:t>
            </a:r>
            <a:endParaRPr lang="en-ZA" sz="2200" dirty="0">
              <a:solidFill>
                <a:schemeClr val="tx1"/>
              </a:solidFill>
              <a:latin typeface="Arial Narrow" panose="020B0606020202030204" pitchFamily="34" charset="0"/>
              <a:ea typeface="+mn-lt"/>
              <a:cs typeface="+mn-lt"/>
            </a:endParaRPr>
          </a:p>
          <a:p>
            <a:pPr marL="447675" indent="-447675" algn="just">
              <a:spcBef>
                <a:spcPts val="0"/>
              </a:spcBef>
              <a:buNone/>
            </a:pPr>
            <a:r>
              <a:rPr lang="en-GB" sz="2200" i="1" dirty="0">
                <a:solidFill>
                  <a:srgbClr val="002060"/>
                </a:solidFill>
                <a:latin typeface="Arial Narrow" panose="020B0606020202030204" pitchFamily="34" charset="0"/>
                <a:cs typeface="Times New Roman"/>
              </a:rPr>
              <a:t>	"The membership of the Benefits Advisory Committee, appointed by the Board </a:t>
            </a:r>
            <a:r>
              <a:rPr lang="en-GB" sz="2200" i="1" strike="sngStrike" dirty="0">
                <a:solidFill>
                  <a:srgbClr val="002060"/>
                </a:solidFill>
                <a:latin typeface="Arial Narrow" panose="020B0606020202030204" pitchFamily="34" charset="0"/>
                <a:cs typeface="Times New Roman"/>
              </a:rPr>
              <a:t>Minister</a:t>
            </a:r>
            <a:r>
              <a:rPr lang="en-GB" sz="2200" i="1" dirty="0">
                <a:solidFill>
                  <a:srgbClr val="002060"/>
                </a:solidFill>
                <a:latin typeface="Arial Narrow" panose="020B0606020202030204" pitchFamily="34" charset="0"/>
                <a:cs typeface="Times New Roman"/>
              </a:rPr>
              <a:t>, must consist of persons with </a:t>
            </a:r>
            <a:r>
              <a:rPr lang="en-GB" sz="2200" i="1" strike="sngStrike" dirty="0">
                <a:solidFill>
                  <a:srgbClr val="002060"/>
                </a:solidFill>
                <a:latin typeface="Arial Narrow" panose="020B0606020202030204" pitchFamily="34" charset="0"/>
                <a:cs typeface="Times New Roman"/>
              </a:rPr>
              <a:t>technical</a:t>
            </a:r>
            <a:r>
              <a:rPr lang="en-GB" sz="2200" i="1" dirty="0">
                <a:solidFill>
                  <a:srgbClr val="002060"/>
                </a:solidFill>
                <a:latin typeface="Arial Narrow" panose="020B0606020202030204" pitchFamily="34" charset="0"/>
                <a:cs typeface="Times New Roman"/>
              </a:rPr>
              <a:t> expertise in medicine</a:t>
            </a:r>
            <a:r>
              <a:rPr lang="en-GB" sz="2200" b="1" i="1" dirty="0">
                <a:solidFill>
                  <a:srgbClr val="002060"/>
                </a:solidFill>
                <a:latin typeface="Arial Narrow" panose="020B0606020202030204" pitchFamily="34" charset="0"/>
                <a:cs typeface="Times New Roman"/>
              </a:rPr>
              <a:t>, </a:t>
            </a:r>
            <a:r>
              <a:rPr lang="en-GB" sz="2200" i="1" dirty="0">
                <a:solidFill>
                  <a:srgbClr val="002060"/>
                </a:solidFill>
                <a:latin typeface="Arial Narrow" panose="020B0606020202030204" pitchFamily="34" charset="0"/>
                <a:cs typeface="Times New Roman"/>
              </a:rPr>
              <a:t>public health, health economics, epidemiology, the rights of patients, </a:t>
            </a:r>
            <a:r>
              <a:rPr lang="en-GB" sz="2200" i="1" strike="sngStrike" dirty="0">
                <a:solidFill>
                  <a:srgbClr val="002060"/>
                </a:solidFill>
                <a:latin typeface="Arial Narrow" panose="020B0606020202030204" pitchFamily="34" charset="0"/>
                <a:cs typeface="Times New Roman"/>
              </a:rPr>
              <a:t>one member must represent the Minister,</a:t>
            </a:r>
            <a:r>
              <a:rPr lang="en-GB" sz="2200" i="1" dirty="0">
                <a:solidFill>
                  <a:srgbClr val="002060"/>
                </a:solidFill>
                <a:latin typeface="Arial Narrow" panose="020B0606020202030204" pitchFamily="34" charset="0"/>
                <a:cs typeface="Times New Roman"/>
              </a:rPr>
              <a:t> </a:t>
            </a:r>
            <a:r>
              <a:rPr lang="en-GB" sz="2200" b="1" i="1" dirty="0">
                <a:solidFill>
                  <a:srgbClr val="002060"/>
                </a:solidFill>
                <a:latin typeface="Arial Narrow" panose="020B0606020202030204" pitchFamily="34" charset="0"/>
                <a:cs typeface="Times New Roman"/>
              </a:rPr>
              <a:t>medical technology and representatives of health practitioners, including rehabilitation practitioner.“</a:t>
            </a:r>
            <a:endParaRPr lang="en-US" sz="2200" b="1" i="1" dirty="0">
              <a:latin typeface="Arial Narrow" panose="020B0606020202030204" pitchFamily="34" charset="0"/>
            </a:endParaRPr>
          </a:p>
          <a:p>
            <a:pPr marL="447675" indent="-447675" algn="just">
              <a:spcBef>
                <a:spcPts val="0"/>
              </a:spcBef>
              <a:buNone/>
            </a:pPr>
            <a:r>
              <a:rPr lang="en-US" sz="2200" dirty="0">
                <a:solidFill>
                  <a:srgbClr val="000000"/>
                </a:solidFill>
                <a:latin typeface="Arial Narrow" panose="020B0606020202030204" pitchFamily="34" charset="0"/>
                <a:ea typeface="Times New Roman" panose="02020603050405020304" pitchFamily="18" charset="0"/>
                <a:cs typeface="Times New Roman"/>
              </a:rPr>
              <a:t>6</a:t>
            </a:r>
            <a:r>
              <a:rPr lang="en-US" sz="2200" b="1" i="1" dirty="0">
                <a:solidFill>
                  <a:srgbClr val="000000"/>
                </a:solidFill>
                <a:latin typeface="Arial Narrow" panose="020B0606020202030204" pitchFamily="34" charset="0"/>
                <a:ea typeface="Times New Roman" panose="02020603050405020304" pitchFamily="18" charset="0"/>
                <a:cs typeface="Times New Roman"/>
              </a:rPr>
              <a:t>. 	</a:t>
            </a:r>
            <a:r>
              <a:rPr lang="en-ZA" sz="2200" dirty="0">
                <a:solidFill>
                  <a:srgbClr val="000000"/>
                </a:solidFill>
                <a:latin typeface="Arial Narrow" panose="020B0606020202030204" pitchFamily="34" charset="0"/>
                <a:ea typeface="Times New Roman" panose="02020603050405020304" pitchFamily="18" charset="0"/>
                <a:cs typeface="Times New Roman"/>
              </a:rPr>
              <a:t>Government Gazette:</a:t>
            </a:r>
            <a:r>
              <a:rPr lang="en-ZA" sz="2200" dirty="0">
                <a:solidFill>
                  <a:schemeClr val="tx1"/>
                </a:solidFill>
                <a:latin typeface="Arial Narrow" panose="020B0606020202030204" pitchFamily="34" charset="0"/>
                <a:ea typeface="Times New Roman" panose="02020603050405020304" pitchFamily="18" charset="0"/>
                <a:cs typeface="Times New Roman"/>
              </a:rPr>
              <a:t> Outputs of Benefits Advisory and Health Care Benefits Pricing Committees to be published for comment and upon finalisation.</a:t>
            </a:r>
            <a:endParaRPr lang="en-GB" sz="2200" b="1" i="1" dirty="0">
              <a:solidFill>
                <a:schemeClr val="tx1"/>
              </a:solidFill>
              <a:latin typeface="Arial Narrow" panose="020B0606020202030204" pitchFamily="34" charset="0"/>
              <a:ea typeface="Times New Roman" panose="02020603050405020304" pitchFamily="18" charset="0"/>
              <a:cs typeface="Times New Roman"/>
            </a:endParaRPr>
          </a:p>
          <a:p>
            <a:pPr marL="0" indent="0" algn="just">
              <a:spcBef>
                <a:spcPts val="0"/>
              </a:spcBef>
              <a:buNone/>
            </a:pPr>
            <a:endParaRPr lang="en-US" sz="2000" dirty="0">
              <a:solidFill>
                <a:schemeClr val="tx1"/>
              </a:solidFill>
              <a:latin typeface="Arial Narrow" panose="020B0606020202030204" pitchFamily="34" charset="0"/>
              <a:ea typeface="Times New Roman" panose="02020603050405020304" pitchFamily="18" charset="0"/>
              <a:cs typeface="Times New Roman"/>
            </a:endParaRPr>
          </a:p>
        </p:txBody>
      </p:sp>
    </p:spTree>
    <p:extLst>
      <p:ext uri="{BB962C8B-B14F-4D97-AF65-F5344CB8AC3E}">
        <p14:creationId xmlns:p14="http://schemas.microsoft.com/office/powerpoint/2010/main" xmlns="" val="30415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xmlns="" id="{6B1D561C-1C5A-40B4-9CE0-7C5EEC069AF3}"/>
              </a:ext>
            </a:extLst>
          </p:cNvPr>
          <p:cNvPicPr>
            <a:picLocks noChangeAspect="1"/>
          </p:cNvPicPr>
          <p:nvPr/>
        </p:nvPicPr>
        <p:blipFill rotWithShape="1">
          <a:blip r:embed="rId2" cstate="print"/>
          <a:srcRect l="30794" t="9091" r="15570"/>
          <a:stretch/>
        </p:blipFill>
        <p:spPr>
          <a:xfrm>
            <a:off x="-81280"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xmlns="" id="{7CF142DB-C790-42CD-8B7A-0849B75F9986}"/>
              </a:ext>
            </a:extLst>
          </p:cNvPr>
          <p:cNvSpPr>
            <a:spLocks noGrp="1"/>
          </p:cNvSpPr>
          <p:nvPr>
            <p:ph type="ctrTitle"/>
          </p:nvPr>
        </p:nvSpPr>
        <p:spPr>
          <a:xfrm>
            <a:off x="579120" y="1508760"/>
            <a:ext cx="9174480" cy="2844800"/>
          </a:xfrm>
        </p:spPr>
        <p:txBody>
          <a:bodyPr>
            <a:normAutofit fontScale="90000"/>
          </a:bodyPr>
          <a:lstStyle/>
          <a:p>
            <a:pPr algn="ctr">
              <a:lnSpc>
                <a:spcPct val="90000"/>
              </a:lnSpc>
            </a:pPr>
            <a:r>
              <a:rPr lang="en-ZA" sz="1800" dirty="0">
                <a:latin typeface="Arial Narrow" panose="020B0606020202030204" pitchFamily="34" charset="0"/>
              </a:rPr>
              <a:t/>
            </a:r>
            <a:br>
              <a:rPr lang="en-ZA" sz="1800" dirty="0">
                <a:latin typeface="Arial Narrow" panose="020B0606020202030204" pitchFamily="34" charset="0"/>
              </a:rPr>
            </a:br>
            <a:r>
              <a:rPr lang="en-ZA" sz="1800" dirty="0">
                <a:latin typeface="Arial Narrow" panose="020B0606020202030204" pitchFamily="34" charset="0"/>
              </a:rPr>
              <a:t/>
            </a:r>
            <a:br>
              <a:rPr lang="en-ZA" sz="1800" dirty="0">
                <a:latin typeface="Arial Narrow" panose="020B0606020202030204" pitchFamily="34" charset="0"/>
              </a:rPr>
            </a:br>
            <a:r>
              <a:rPr lang="en-ZA" sz="1800" dirty="0">
                <a:latin typeface="Arial Narrow" panose="020B0606020202030204" pitchFamily="34" charset="0"/>
              </a:rPr>
              <a:t/>
            </a:r>
            <a:br>
              <a:rPr lang="en-ZA" sz="1800" dirty="0">
                <a:latin typeface="Arial Narrow" panose="020B0606020202030204" pitchFamily="34" charset="0"/>
              </a:rPr>
            </a:br>
            <a:r>
              <a:rPr lang="en-ZA" sz="1800" dirty="0">
                <a:latin typeface="Arial Narrow" panose="020B0606020202030204" pitchFamily="34" charset="0"/>
              </a:rPr>
              <a:t/>
            </a:r>
            <a:br>
              <a:rPr lang="en-ZA" sz="1800" dirty="0">
                <a:latin typeface="Arial Narrow" panose="020B0606020202030204" pitchFamily="34" charset="0"/>
              </a:rPr>
            </a:br>
            <a:r>
              <a:rPr lang="en-ZA" sz="1800" dirty="0">
                <a:latin typeface="Arial Narrow" panose="020B0606020202030204" pitchFamily="34" charset="0"/>
              </a:rPr>
              <a:t/>
            </a:r>
            <a:br>
              <a:rPr lang="en-ZA" sz="1800" dirty="0">
                <a:latin typeface="Arial Narrow" panose="020B0606020202030204" pitchFamily="34" charset="0"/>
              </a:rPr>
            </a:br>
            <a:r>
              <a:rPr lang="en-ZA" sz="1800" dirty="0">
                <a:latin typeface="Arial Narrow" panose="020B0606020202030204" pitchFamily="34" charset="0"/>
              </a:rPr>
              <a:t/>
            </a:r>
            <a:br>
              <a:rPr lang="en-ZA" sz="1800" dirty="0">
                <a:latin typeface="Arial Narrow" panose="020B0606020202030204" pitchFamily="34" charset="0"/>
              </a:rPr>
            </a:br>
            <a:r>
              <a:rPr lang="en-ZA" sz="1800" dirty="0">
                <a:latin typeface="Arial Narrow" panose="020B0606020202030204" pitchFamily="34" charset="0"/>
              </a:rPr>
              <a:t/>
            </a:r>
            <a:br>
              <a:rPr lang="en-ZA" sz="1800" dirty="0">
                <a:latin typeface="Arial Narrow" panose="020B0606020202030204" pitchFamily="34" charset="0"/>
              </a:rPr>
            </a:br>
            <a:r>
              <a:rPr lang="en-ZA" sz="6000" dirty="0">
                <a:latin typeface="Arial Narrow" panose="020B0606020202030204" pitchFamily="34" charset="0"/>
              </a:rPr>
              <a:t>Composition of the Contracting Units and inclusion of Rehabilitation Services on other Levels </a:t>
            </a:r>
            <a:br>
              <a:rPr lang="en-ZA" sz="6000" dirty="0">
                <a:latin typeface="Arial Narrow" panose="020B0606020202030204" pitchFamily="34" charset="0"/>
              </a:rPr>
            </a:br>
            <a:r>
              <a:rPr lang="en-ZA" sz="4400" dirty="0">
                <a:latin typeface="Arial Narrow" panose="020B0606020202030204" pitchFamily="34" charset="0"/>
              </a:rPr>
              <a:t> </a:t>
            </a:r>
            <a:br>
              <a:rPr lang="en-ZA" sz="4400" dirty="0">
                <a:latin typeface="Arial Narrow" panose="020B0606020202030204" pitchFamily="34" charset="0"/>
              </a:rPr>
            </a:br>
            <a:r>
              <a:rPr lang="en-ZA" sz="4400" dirty="0">
                <a:latin typeface="Arial Narrow" panose="020B0606020202030204" pitchFamily="34" charset="0"/>
              </a:rPr>
              <a:t>Miss Maryke Bezuidenhout</a:t>
            </a:r>
            <a:r>
              <a:rPr lang="en-US" sz="1800" dirty="0">
                <a:latin typeface="Arial Narrow" panose="020B0606020202030204" pitchFamily="34" charset="0"/>
              </a:rPr>
              <a:t/>
            </a:r>
            <a:br>
              <a:rPr lang="en-US" sz="1800" dirty="0">
                <a:latin typeface="Arial Narrow" panose="020B0606020202030204" pitchFamily="34" charset="0"/>
              </a:rPr>
            </a:br>
            <a:r>
              <a:rPr lang="en-ZA" sz="1800" dirty="0">
                <a:latin typeface="Arial Narrow" panose="020B0606020202030204" pitchFamily="34" charset="0"/>
              </a:rPr>
              <a:t/>
            </a:r>
            <a:br>
              <a:rPr lang="en-ZA" sz="1800" dirty="0">
                <a:latin typeface="Arial Narrow" panose="020B0606020202030204" pitchFamily="34" charset="0"/>
              </a:rPr>
            </a:br>
            <a:endParaRPr lang="en-ZA" sz="1800" dirty="0">
              <a:latin typeface="Arial Narrow" panose="020B0606020202030204" pitchFamily="34" charset="0"/>
            </a:endParaRPr>
          </a:p>
        </p:txBody>
      </p:sp>
    </p:spTree>
    <p:extLst>
      <p:ext uri="{BB962C8B-B14F-4D97-AF65-F5344CB8AC3E}">
        <p14:creationId xmlns:p14="http://schemas.microsoft.com/office/powerpoint/2010/main" xmlns="" val="646948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0711B7-3F2C-4405-A174-E6F648D3D9A9}"/>
              </a:ext>
            </a:extLst>
          </p:cNvPr>
          <p:cNvSpPr>
            <a:spLocks noGrp="1"/>
          </p:cNvSpPr>
          <p:nvPr>
            <p:ph type="title"/>
          </p:nvPr>
        </p:nvSpPr>
        <p:spPr>
          <a:xfrm>
            <a:off x="677334" y="0"/>
            <a:ext cx="8596668" cy="675342"/>
          </a:xfrm>
        </p:spPr>
        <p:txBody>
          <a:bodyPr>
            <a:noAutofit/>
          </a:bodyPr>
          <a:lstStyle/>
          <a:p>
            <a:pPr algn="ctr"/>
            <a:r>
              <a:rPr lang="en-GB" sz="4400" dirty="0">
                <a:latin typeface="Arial Narrow"/>
              </a:rPr>
              <a:t>General inputs</a:t>
            </a:r>
            <a:endParaRPr lang="en-US" sz="4400" dirty="0"/>
          </a:p>
        </p:txBody>
      </p:sp>
      <p:sp>
        <p:nvSpPr>
          <p:cNvPr id="3" name="Content Placeholder 2">
            <a:extLst>
              <a:ext uri="{FF2B5EF4-FFF2-40B4-BE49-F238E27FC236}">
                <a16:creationId xmlns:a16="http://schemas.microsoft.com/office/drawing/2014/main" xmlns="" id="{E506E020-31FF-4BEC-87E6-6861822284C9}"/>
              </a:ext>
            </a:extLst>
          </p:cNvPr>
          <p:cNvSpPr>
            <a:spLocks noGrp="1"/>
          </p:cNvSpPr>
          <p:nvPr>
            <p:ph idx="1"/>
          </p:nvPr>
        </p:nvSpPr>
        <p:spPr>
          <a:xfrm>
            <a:off x="198783" y="869672"/>
            <a:ext cx="9839739" cy="5729911"/>
          </a:xfrm>
        </p:spPr>
        <p:txBody>
          <a:bodyPr vert="horz" lIns="91440" tIns="45720" rIns="91440" bIns="45720" rtlCol="0" anchor="t">
            <a:noAutofit/>
          </a:bodyPr>
          <a:lstStyle/>
          <a:p>
            <a:pPr algn="just"/>
            <a:r>
              <a:rPr lang="en-ZA" sz="2000" b="1" dirty="0">
                <a:latin typeface="Arial Narrow" panose="020B0606020202030204" pitchFamily="34" charset="0"/>
              </a:rPr>
              <a:t>In theory</a:t>
            </a:r>
            <a:r>
              <a:rPr lang="en-ZA" sz="2000" dirty="0">
                <a:latin typeface="Arial Narrow" panose="020B0606020202030204" pitchFamily="34" charset="0"/>
              </a:rPr>
              <a:t>, contracting has the potential to address issues in coverage and quality of care</a:t>
            </a:r>
            <a:endParaRPr lang="en-US" sz="2000" dirty="0">
              <a:latin typeface="Arial Narrow" panose="020B0606020202030204" pitchFamily="34" charset="0"/>
              <a:ea typeface="+mn-lt"/>
              <a:cs typeface="+mn-lt"/>
            </a:endParaRPr>
          </a:p>
          <a:p>
            <a:pPr algn="just"/>
            <a:r>
              <a:rPr lang="en-ZA" sz="2000" b="1" dirty="0">
                <a:latin typeface="Arial Narrow" panose="020B0606020202030204" pitchFamily="34" charset="0"/>
              </a:rPr>
              <a:t>Theory to implementation</a:t>
            </a:r>
            <a:r>
              <a:rPr lang="en-ZA" sz="2000" dirty="0">
                <a:latin typeface="Arial Narrow" panose="020B0606020202030204" pitchFamily="34" charset="0"/>
              </a:rPr>
              <a:t>: Type of contract, payment approaches, whether incentives meet health objectives and health indicators selected, whether services are appropriately audited and contracts monitored, length of contract, and whether repercussions to non-compliance or poor performance are implemented determines success… do we have the capacity and the resources???</a:t>
            </a:r>
            <a:endParaRPr lang="en-ZA" sz="2000" dirty="0">
              <a:latin typeface="Arial Narrow" panose="020B0606020202030204" pitchFamily="34" charset="0"/>
              <a:ea typeface="+mn-lt"/>
              <a:cs typeface="+mn-lt"/>
            </a:endParaRPr>
          </a:p>
          <a:p>
            <a:pPr algn="just"/>
            <a:r>
              <a:rPr lang="en-ZA" sz="2000" b="1" dirty="0">
                <a:latin typeface="Arial Narrow" panose="020B0606020202030204" pitchFamily="34" charset="0"/>
              </a:rPr>
              <a:t>Welcome transitional arrangements: </a:t>
            </a:r>
            <a:r>
              <a:rPr lang="en-ZA" sz="2000" dirty="0">
                <a:latin typeface="Arial Narrow" panose="020B0606020202030204" pitchFamily="34" charset="0"/>
              </a:rPr>
              <a:t>health systems strengthening and addressing gaps in coverage and quality through interim measures including addressing public sector posts in low resource settings and selective contracting in key areas</a:t>
            </a:r>
            <a:endParaRPr lang="en-ZA" sz="2000" dirty="0">
              <a:latin typeface="Arial Narrow" panose="020B0606020202030204" pitchFamily="34" charset="0"/>
              <a:ea typeface="+mn-lt"/>
              <a:cs typeface="+mn-lt"/>
            </a:endParaRPr>
          </a:p>
          <a:p>
            <a:pPr algn="just"/>
            <a:r>
              <a:rPr lang="en-ZA" sz="2000" b="1" dirty="0">
                <a:latin typeface="Arial Narrow" panose="020B0606020202030204" pitchFamily="34" charset="0"/>
              </a:rPr>
              <a:t>Piloting: </a:t>
            </a:r>
            <a:r>
              <a:rPr lang="en-ZA" sz="2000" dirty="0">
                <a:latin typeface="Arial Narrow" panose="020B0606020202030204" pitchFamily="34" charset="0"/>
              </a:rPr>
              <a:t>no piloting has occurred with rehabilitation and disability services that we are aware of- different models of care, aspects of care and types of contract and payment approaches should be trialled in different settings</a:t>
            </a:r>
            <a:endParaRPr lang="en-ZA" sz="2000" dirty="0">
              <a:latin typeface="Arial Narrow" panose="020B0606020202030204" pitchFamily="34" charset="0"/>
              <a:ea typeface="+mn-lt"/>
              <a:cs typeface="+mn-lt"/>
            </a:endParaRPr>
          </a:p>
          <a:p>
            <a:pPr algn="just"/>
            <a:r>
              <a:rPr lang="en-ZA" sz="2000" b="1" dirty="0">
                <a:latin typeface="Arial Narrow" panose="020B0606020202030204" pitchFamily="34" charset="0"/>
              </a:rPr>
              <a:t>Concerns around lack of knowledge of D&amp;R at all levels of the healthcare system: </a:t>
            </a:r>
            <a:r>
              <a:rPr lang="en-ZA" sz="2000" dirty="0">
                <a:latin typeface="Arial Narrow" panose="020B0606020202030204" pitchFamily="34" charset="0"/>
              </a:rPr>
              <a:t>including DHMO and CPUs envisaged- potential for inappropriate  budgeting and contracting: inclusion/participation of D&amp;R reps in these organizations?</a:t>
            </a:r>
            <a:endParaRPr lang="en-ZA" sz="2000" dirty="0">
              <a:latin typeface="Arial Narrow" panose="020B0606020202030204" pitchFamily="34" charset="0"/>
              <a:ea typeface="+mn-lt"/>
              <a:cs typeface="+mn-lt"/>
            </a:endParaRPr>
          </a:p>
          <a:p>
            <a:pPr algn="just"/>
            <a:r>
              <a:rPr lang="en-ZA" sz="2000" b="1" dirty="0">
                <a:latin typeface="Arial Narrow" panose="020B0606020202030204" pitchFamily="34" charset="0"/>
              </a:rPr>
              <a:t>Fragmented inaccessible D&amp;R information systems: </a:t>
            </a:r>
            <a:r>
              <a:rPr lang="en-ZA" sz="2000" dirty="0">
                <a:latin typeface="Arial Narrow" panose="020B0606020202030204" pitchFamily="34" charset="0"/>
              </a:rPr>
              <a:t>without baselines and ability to monitor progress towards UHC, we cannot begin</a:t>
            </a:r>
            <a:endParaRPr lang="en-ZA" sz="2000" dirty="0">
              <a:latin typeface="Arial Narrow" panose="020B0606020202030204" pitchFamily="34" charset="0"/>
              <a:ea typeface="+mn-lt"/>
              <a:cs typeface="+mn-lt"/>
            </a:endParaRPr>
          </a:p>
          <a:p>
            <a:endParaRPr lang="en-GB" sz="2000" dirty="0">
              <a:latin typeface="Arial Narrow" panose="020B0606020202030204" pitchFamily="34" charset="0"/>
            </a:endParaRPr>
          </a:p>
        </p:txBody>
      </p:sp>
    </p:spTree>
    <p:extLst>
      <p:ext uri="{BB962C8B-B14F-4D97-AF65-F5344CB8AC3E}">
        <p14:creationId xmlns:p14="http://schemas.microsoft.com/office/powerpoint/2010/main" xmlns="" val="138552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ED48EC-7817-4AB0-BB98-454B8CDC75F4}"/>
              </a:ext>
            </a:extLst>
          </p:cNvPr>
          <p:cNvSpPr>
            <a:spLocks noGrp="1"/>
          </p:cNvSpPr>
          <p:nvPr>
            <p:ph type="title"/>
          </p:nvPr>
        </p:nvSpPr>
        <p:spPr>
          <a:xfrm>
            <a:off x="677334" y="35859"/>
            <a:ext cx="8596668" cy="738094"/>
          </a:xfrm>
        </p:spPr>
        <p:txBody>
          <a:bodyPr>
            <a:normAutofit fontScale="90000"/>
          </a:bodyPr>
          <a:lstStyle/>
          <a:p>
            <a:pPr algn="ctr"/>
            <a:r>
              <a:rPr lang="en-GB" sz="4900" dirty="0">
                <a:latin typeface="Arial Narrow"/>
              </a:rPr>
              <a:t>Transitional</a:t>
            </a:r>
            <a:r>
              <a:rPr lang="en-GB" sz="4400" dirty="0">
                <a:latin typeface="Arial Narrow"/>
              </a:rPr>
              <a:t> Arrangements</a:t>
            </a:r>
            <a:endParaRPr lang="en-US" sz="4400" dirty="0"/>
          </a:p>
        </p:txBody>
      </p:sp>
      <p:sp>
        <p:nvSpPr>
          <p:cNvPr id="3" name="Content Placeholder 2">
            <a:extLst>
              <a:ext uri="{FF2B5EF4-FFF2-40B4-BE49-F238E27FC236}">
                <a16:creationId xmlns:a16="http://schemas.microsoft.com/office/drawing/2014/main" xmlns="" id="{FB82B400-4E38-4B96-8144-CE19BCDF844D}"/>
              </a:ext>
            </a:extLst>
          </p:cNvPr>
          <p:cNvSpPr>
            <a:spLocks noGrp="1"/>
          </p:cNvSpPr>
          <p:nvPr>
            <p:ph idx="1"/>
          </p:nvPr>
        </p:nvSpPr>
        <p:spPr>
          <a:xfrm>
            <a:off x="119269" y="914495"/>
            <a:ext cx="9631017" cy="5907646"/>
          </a:xfrm>
        </p:spPr>
        <p:txBody>
          <a:bodyPr vert="horz" lIns="91440" tIns="45720" rIns="91440" bIns="45720" rtlCol="0" anchor="t">
            <a:normAutofit/>
          </a:bodyPr>
          <a:lstStyle/>
          <a:p>
            <a:pPr marL="0" indent="0" algn="just">
              <a:buNone/>
            </a:pPr>
            <a:r>
              <a:rPr lang="en-ZA" sz="2000" b="1" dirty="0">
                <a:latin typeface="Arial Narrow" panose="020B0606020202030204" pitchFamily="34" charset="0"/>
              </a:rPr>
              <a:t>1. 	Data: </a:t>
            </a:r>
            <a:endParaRPr lang="en-US" sz="2000" dirty="0">
              <a:latin typeface="Arial Narrow" panose="020B0606020202030204" pitchFamily="34" charset="0"/>
              <a:ea typeface="+mn-lt"/>
              <a:cs typeface="+mn-lt"/>
            </a:endParaRPr>
          </a:p>
          <a:p>
            <a:pPr marL="804863" indent="-357188" algn="just">
              <a:buFont typeface="Wingdings,Sans-Serif" charset="2"/>
              <a:buChar char="q"/>
            </a:pPr>
            <a:r>
              <a:rPr lang="en-ZA" sz="2000" dirty="0">
                <a:latin typeface="Arial Narrow" panose="020B0606020202030204" pitchFamily="34" charset="0"/>
              </a:rPr>
              <a:t>Disaggregation of GHS data to sub-district level by disability status</a:t>
            </a:r>
            <a:endParaRPr lang="en-ZA" sz="2000" dirty="0">
              <a:latin typeface="Arial Narrow" panose="020B0606020202030204" pitchFamily="34" charset="0"/>
              <a:ea typeface="+mn-lt"/>
              <a:cs typeface="+mn-lt"/>
            </a:endParaRPr>
          </a:p>
          <a:p>
            <a:pPr marL="804863" indent="-357188" algn="just">
              <a:buFont typeface="Wingdings,Sans-Serif" charset="2"/>
              <a:buChar char="q"/>
            </a:pPr>
            <a:r>
              <a:rPr lang="en-ZA" sz="2000" dirty="0">
                <a:latin typeface="Arial Narrow" panose="020B0606020202030204" pitchFamily="34" charset="0"/>
              </a:rPr>
              <a:t>Disability status linked to ICD-10 coding (HPRS), inter-operability</a:t>
            </a:r>
            <a:endParaRPr lang="en-ZA" sz="2000" dirty="0">
              <a:latin typeface="Arial Narrow" panose="020B0606020202030204" pitchFamily="34" charset="0"/>
              <a:ea typeface="+mn-lt"/>
              <a:cs typeface="+mn-lt"/>
            </a:endParaRPr>
          </a:p>
          <a:p>
            <a:pPr marL="804863" indent="-357188" algn="just">
              <a:buFont typeface="Wingdings,Sans-Serif" charset="2"/>
              <a:buChar char="q"/>
            </a:pPr>
            <a:r>
              <a:rPr lang="en-ZA" sz="2000" dirty="0">
                <a:latin typeface="Arial Narrow" panose="020B0606020202030204" pitchFamily="34" charset="0"/>
              </a:rPr>
              <a:t>HR distribution data (public and private): HPCSA?</a:t>
            </a:r>
            <a:endParaRPr lang="en-ZA" sz="2000" dirty="0">
              <a:latin typeface="Arial Narrow" panose="020B0606020202030204" pitchFamily="34" charset="0"/>
              <a:ea typeface="+mn-lt"/>
              <a:cs typeface="+mn-lt"/>
            </a:endParaRPr>
          </a:p>
          <a:p>
            <a:pPr marL="804863" indent="-357188" algn="just">
              <a:buFont typeface="Wingdings,Sans-Serif" charset="2"/>
              <a:buChar char="q"/>
            </a:pPr>
            <a:r>
              <a:rPr lang="en-ZA" sz="2000" dirty="0">
                <a:latin typeface="Arial Narrow" panose="020B0606020202030204" pitchFamily="34" charset="0"/>
              </a:rPr>
              <a:t>Whole </a:t>
            </a:r>
            <a:r>
              <a:rPr lang="en-ZA" sz="2000" b="1" dirty="0">
                <a:latin typeface="Arial Narrow" panose="020B0606020202030204" pitchFamily="34" charset="0"/>
              </a:rPr>
              <a:t>  </a:t>
            </a:r>
            <a:r>
              <a:rPr lang="en-ZA" sz="2000" dirty="0">
                <a:latin typeface="Arial Narrow" panose="020B0606020202030204" pitchFamily="34" charset="0"/>
              </a:rPr>
              <a:t>system analysis of inequities in health utilization and access: </a:t>
            </a:r>
            <a:r>
              <a:rPr lang="en-ZA" sz="2000" dirty="0" err="1">
                <a:latin typeface="Arial Narrow" panose="020B0606020202030204" pitchFamily="34" charset="0"/>
              </a:rPr>
              <a:t>PwD</a:t>
            </a:r>
            <a:endParaRPr lang="en-ZA" sz="2000" dirty="0">
              <a:latin typeface="Arial Narrow" panose="020B0606020202030204" pitchFamily="34" charset="0"/>
              <a:ea typeface="+mn-lt"/>
              <a:cs typeface="+mn-lt"/>
            </a:endParaRPr>
          </a:p>
          <a:p>
            <a:pPr marL="0" indent="0" algn="just">
              <a:buNone/>
            </a:pPr>
            <a:r>
              <a:rPr lang="en-ZA" sz="2000" b="1" dirty="0">
                <a:latin typeface="Arial Narrow" panose="020B0606020202030204" pitchFamily="34" charset="0"/>
              </a:rPr>
              <a:t>2. 	Gaps: </a:t>
            </a:r>
            <a:endParaRPr lang="en-ZA" sz="2000" dirty="0">
              <a:latin typeface="Arial Narrow" panose="020B0606020202030204" pitchFamily="34" charset="0"/>
              <a:ea typeface="+mn-lt"/>
              <a:cs typeface="+mn-lt"/>
            </a:endParaRPr>
          </a:p>
          <a:p>
            <a:pPr marL="804863" indent="-357188" algn="just">
              <a:buFont typeface="Wingdings,Sans-Serif" charset="2"/>
              <a:buChar char="q"/>
            </a:pPr>
            <a:r>
              <a:rPr lang="en-ZA" sz="2000" dirty="0">
                <a:latin typeface="Arial Narrow" panose="020B0606020202030204" pitchFamily="34" charset="0"/>
              </a:rPr>
              <a:t>Identify key gap areas, prioritize according to impact, contract: e.g. PHC level: neurological rehabilitation services, wheelchair seating services, psychosocial (disability) services, O&amp;M services, acute care neurological services (spinal cord injuries - including traumatic, infective and atraumatic, head injury, young strokes), sessional posts in public hospitals: inpatient and outpatient care</a:t>
            </a:r>
            <a:endParaRPr lang="en-ZA" sz="2000" dirty="0">
              <a:latin typeface="Arial Narrow" panose="020B0606020202030204" pitchFamily="34" charset="0"/>
              <a:ea typeface="+mn-lt"/>
              <a:cs typeface="+mn-lt"/>
            </a:endParaRPr>
          </a:p>
          <a:p>
            <a:pPr marL="0" indent="0" algn="just">
              <a:buNone/>
            </a:pPr>
            <a:r>
              <a:rPr lang="en-ZA" sz="2000" b="1" dirty="0">
                <a:latin typeface="Arial Narrow" panose="020B0606020202030204" pitchFamily="34" charset="0"/>
              </a:rPr>
              <a:t>3. 	Pilot contracting of above</a:t>
            </a:r>
            <a:r>
              <a:rPr lang="en-ZA" sz="2000" dirty="0">
                <a:latin typeface="Arial Narrow" panose="020B0606020202030204" pitchFamily="34" charset="0"/>
              </a:rPr>
              <a:t>: </a:t>
            </a:r>
            <a:endParaRPr lang="en-ZA" sz="2000" dirty="0">
              <a:latin typeface="Arial Narrow" panose="020B0606020202030204" pitchFamily="34" charset="0"/>
              <a:ea typeface="+mn-lt"/>
              <a:cs typeface="+mn-lt"/>
            </a:endParaRPr>
          </a:p>
          <a:p>
            <a:pPr marL="715963" indent="-358775" algn="just">
              <a:buFont typeface="Wingdings" panose="05000000000000000000" pitchFamily="2" charset="2"/>
              <a:buChar char="q"/>
            </a:pPr>
            <a:r>
              <a:rPr lang="en-ZA" sz="2000" dirty="0">
                <a:latin typeface="Arial Narrow" panose="020B0606020202030204" pitchFamily="34" charset="0"/>
              </a:rPr>
              <a:t>Different settings, outcomes, referral pathways and retention in care, skills mix including MLRWs/SLAs with DPOs, information systems, unbundling key  services</a:t>
            </a:r>
            <a:endParaRPr lang="en-ZA" sz="2000" dirty="0">
              <a:latin typeface="Arial Narrow" panose="020B0606020202030204" pitchFamily="34" charset="0"/>
              <a:ea typeface="+mn-lt"/>
              <a:cs typeface="+mn-lt"/>
            </a:endParaRPr>
          </a:p>
          <a:p>
            <a:pPr algn="just">
              <a:lnSpc>
                <a:spcPct val="110000"/>
              </a:lnSpc>
              <a:spcBef>
                <a:spcPts val="0"/>
              </a:spcBef>
            </a:pPr>
            <a:endParaRPr lang="en-ZA" sz="2000" dirty="0">
              <a:latin typeface="Arial Narrow" panose="020B0606020202030204" pitchFamily="34" charset="0"/>
              <a:ea typeface="+mn-lt"/>
              <a:cs typeface="+mn-lt"/>
            </a:endParaRPr>
          </a:p>
          <a:p>
            <a:endParaRPr lang="en-GB" sz="2000" dirty="0">
              <a:latin typeface="Arial Narrow" panose="020B0606020202030204" pitchFamily="34" charset="0"/>
            </a:endParaRPr>
          </a:p>
        </p:txBody>
      </p:sp>
    </p:spTree>
    <p:extLst>
      <p:ext uri="{BB962C8B-B14F-4D97-AF65-F5344CB8AC3E}">
        <p14:creationId xmlns:p14="http://schemas.microsoft.com/office/powerpoint/2010/main" xmlns="" val="175897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EC6089-8289-40CC-BE01-2A72CF3A2ACC}"/>
              </a:ext>
            </a:extLst>
          </p:cNvPr>
          <p:cNvSpPr>
            <a:spLocks noGrp="1"/>
          </p:cNvSpPr>
          <p:nvPr>
            <p:ph type="title"/>
          </p:nvPr>
        </p:nvSpPr>
        <p:spPr>
          <a:xfrm>
            <a:off x="677334" y="107577"/>
            <a:ext cx="8596668" cy="702235"/>
          </a:xfrm>
        </p:spPr>
        <p:txBody>
          <a:bodyPr>
            <a:normAutofit fontScale="90000"/>
          </a:bodyPr>
          <a:lstStyle/>
          <a:p>
            <a:pPr algn="ctr"/>
            <a:r>
              <a:rPr lang="en-GB" sz="4400" dirty="0">
                <a:latin typeface="Arial Narrow"/>
              </a:rPr>
              <a:t>Transitional Arrangements</a:t>
            </a:r>
            <a:endParaRPr lang="en-US" sz="4400" dirty="0"/>
          </a:p>
        </p:txBody>
      </p:sp>
      <p:sp>
        <p:nvSpPr>
          <p:cNvPr id="3" name="Content Placeholder 2">
            <a:extLst>
              <a:ext uri="{FF2B5EF4-FFF2-40B4-BE49-F238E27FC236}">
                <a16:creationId xmlns:a16="http://schemas.microsoft.com/office/drawing/2014/main" xmlns="" id="{1CEE0836-032A-4AF2-984C-71B04393BE3C}"/>
              </a:ext>
            </a:extLst>
          </p:cNvPr>
          <p:cNvSpPr>
            <a:spLocks noGrp="1"/>
          </p:cNvSpPr>
          <p:nvPr>
            <p:ph idx="1"/>
          </p:nvPr>
        </p:nvSpPr>
        <p:spPr>
          <a:xfrm>
            <a:off x="677333" y="1031036"/>
            <a:ext cx="9437627" cy="5628890"/>
          </a:xfrm>
        </p:spPr>
        <p:txBody>
          <a:bodyPr vert="horz" lIns="91440" tIns="45720" rIns="91440" bIns="45720" rtlCol="0" anchor="t">
            <a:noAutofit/>
          </a:bodyPr>
          <a:lstStyle/>
          <a:p>
            <a:pPr marL="357188" lvl="2" indent="-357188" algn="just"/>
            <a:r>
              <a:rPr lang="en-ZA" sz="1800" b="1" dirty="0">
                <a:latin typeface="Arial Narrow" panose="020B0606020202030204" pitchFamily="34" charset="0"/>
              </a:rPr>
              <a:t>Inclusion in gap analysis and planning: </a:t>
            </a:r>
            <a:r>
              <a:rPr lang="en-ZA" sz="1800" dirty="0">
                <a:latin typeface="Arial Narrow" panose="020B0606020202030204" pitchFamily="34" charset="0"/>
              </a:rPr>
              <a:t>Should involve therapists from various settings and contexts, particularly those at coalface and end users (</a:t>
            </a:r>
            <a:r>
              <a:rPr lang="en-ZA" sz="1800" dirty="0" err="1">
                <a:latin typeface="Arial Narrow" panose="020B0606020202030204" pitchFamily="34" charset="0"/>
              </a:rPr>
              <a:t>PwD</a:t>
            </a:r>
            <a:r>
              <a:rPr lang="en-ZA" sz="1800" dirty="0">
                <a:latin typeface="Arial Narrow" panose="020B0606020202030204" pitchFamily="34" charset="0"/>
              </a:rPr>
              <a:t>)</a:t>
            </a:r>
            <a:endParaRPr lang="en-ZA" sz="1800" dirty="0">
              <a:latin typeface="Arial Narrow" panose="020B0606020202030204" pitchFamily="34" charset="0"/>
              <a:ea typeface="+mn-lt"/>
              <a:cs typeface="+mn-lt"/>
            </a:endParaRPr>
          </a:p>
          <a:p>
            <a:pPr marL="357188" lvl="2" indent="-357188" algn="just"/>
            <a:r>
              <a:rPr lang="en-ZA" sz="1800" b="1" dirty="0">
                <a:latin typeface="Arial Narrow" panose="020B0606020202030204" pitchFamily="34" charset="0"/>
              </a:rPr>
              <a:t>Urgent attention to MLRW deficit</a:t>
            </a:r>
            <a:r>
              <a:rPr lang="en-ZA" sz="1800" dirty="0">
                <a:latin typeface="Arial Narrow" panose="020B0606020202030204" pitchFamily="34" charset="0"/>
              </a:rPr>
              <a:t>: issues in accreditation of training for select cadres, in training opportunities and post creation for all cadres, and in the establishment of a regulatory authority- piggy back CHW developments?</a:t>
            </a:r>
            <a:endParaRPr lang="en-ZA" sz="1800" dirty="0">
              <a:latin typeface="Arial Narrow" panose="020B0606020202030204" pitchFamily="34" charset="0"/>
              <a:ea typeface="+mn-lt"/>
              <a:cs typeface="+mn-lt"/>
            </a:endParaRPr>
          </a:p>
          <a:p>
            <a:pPr marL="357188" lvl="2" indent="-357188" algn="just"/>
            <a:r>
              <a:rPr lang="en-ZA" sz="1800" b="1" dirty="0">
                <a:latin typeface="Arial Narrow" panose="020B0606020202030204" pitchFamily="34" charset="0"/>
              </a:rPr>
              <a:t>Supporting health information systems are critical- inclusion of ‘experts’ from coalface</a:t>
            </a:r>
            <a:r>
              <a:rPr lang="en-ZA" sz="1800" dirty="0">
                <a:latin typeface="Arial Narrow" panose="020B0606020202030204" pitchFamily="34" charset="0"/>
              </a:rPr>
              <a:t>, as well as academia, IT and data experts is critical. Without this, we run the risk of not knowing what works and what doesn’t.</a:t>
            </a:r>
            <a:endParaRPr lang="en-ZA" sz="1800" dirty="0">
              <a:latin typeface="Arial Narrow" panose="020B0606020202030204" pitchFamily="34" charset="0"/>
              <a:ea typeface="+mn-lt"/>
              <a:cs typeface="+mn-lt"/>
            </a:endParaRPr>
          </a:p>
          <a:p>
            <a:pPr marL="357188" lvl="2" indent="-357188" algn="just"/>
            <a:r>
              <a:rPr lang="en-ZA" sz="1800" b="1" dirty="0">
                <a:latin typeface="Arial Narrow" panose="020B0606020202030204" pitchFamily="34" charset="0"/>
              </a:rPr>
              <a:t>Urgent attention to Guideline contextualization </a:t>
            </a:r>
            <a:r>
              <a:rPr lang="en-ZA" sz="1800" dirty="0">
                <a:latin typeface="Arial Narrow" panose="020B0606020202030204" pitchFamily="34" charset="0"/>
              </a:rPr>
              <a:t>and development to support contracting and quality of care.</a:t>
            </a:r>
            <a:endParaRPr lang="en-ZA" sz="1800" dirty="0">
              <a:latin typeface="Arial Narrow" panose="020B0606020202030204" pitchFamily="34" charset="0"/>
              <a:ea typeface="+mn-lt"/>
              <a:cs typeface="+mn-lt"/>
            </a:endParaRPr>
          </a:p>
          <a:p>
            <a:pPr marL="357188" lvl="2" indent="-357188" algn="just"/>
            <a:r>
              <a:rPr lang="en-ZA" sz="1800" b="1" dirty="0">
                <a:latin typeface="Arial Narrow" panose="020B0606020202030204" pitchFamily="34" charset="0"/>
              </a:rPr>
              <a:t>Strengthen the public sector D&amp;R services now- </a:t>
            </a:r>
            <a:r>
              <a:rPr lang="en-ZA" sz="1800" dirty="0">
                <a:latin typeface="Arial Narrow" panose="020B0606020202030204" pitchFamily="34" charset="0"/>
              </a:rPr>
              <a:t>many opportunities have low cost or require organizational reform (including integration of D&amp;R in planning at all levels across health programs and reviewing routine data systems)</a:t>
            </a:r>
            <a:endParaRPr lang="en-ZA" sz="1800" dirty="0">
              <a:latin typeface="Arial Narrow" panose="020B0606020202030204" pitchFamily="34" charset="0"/>
              <a:ea typeface="+mn-lt"/>
              <a:cs typeface="+mn-lt"/>
            </a:endParaRPr>
          </a:p>
          <a:p>
            <a:pPr marL="357188" lvl="2" indent="-357188" algn="just"/>
            <a:r>
              <a:rPr lang="en-ZA" sz="1800" b="1" dirty="0">
                <a:latin typeface="Arial Narrow" panose="020B0606020202030204" pitchFamily="34" charset="0"/>
              </a:rPr>
              <a:t>Address key issues affecting inter-sectoral collaboration</a:t>
            </a:r>
            <a:r>
              <a:rPr lang="en-ZA" sz="1800" dirty="0">
                <a:latin typeface="Arial Narrow" panose="020B0606020202030204" pitchFamily="34" charset="0"/>
              </a:rPr>
              <a:t>, budgeting and planning at all levels: integration of D&amp;R as cross cutting service and SES and health outcomes dependant on inter-sectoral collaboration</a:t>
            </a:r>
            <a:endParaRPr lang="en-ZA" sz="1800" dirty="0">
              <a:latin typeface="Arial Narrow" panose="020B0606020202030204" pitchFamily="34" charset="0"/>
              <a:ea typeface="+mn-lt"/>
              <a:cs typeface="+mn-lt"/>
            </a:endParaRPr>
          </a:p>
          <a:p>
            <a:pPr marL="357188" lvl="2" indent="-357188" algn="just"/>
            <a:r>
              <a:rPr lang="en-ZA" sz="1800" b="1" dirty="0">
                <a:latin typeface="Arial Narrow" panose="020B0606020202030204" pitchFamily="34" charset="0"/>
              </a:rPr>
              <a:t>Address infrastructure backlog, PPT and transversal tenders</a:t>
            </a:r>
            <a:r>
              <a:rPr lang="en-ZA" sz="1800" dirty="0">
                <a:latin typeface="Arial Narrow" panose="020B0606020202030204" pitchFamily="34" charset="0"/>
              </a:rPr>
              <a:t>: universal design</a:t>
            </a:r>
            <a:endParaRPr lang="en-ZA" sz="1800" dirty="0">
              <a:latin typeface="Arial Narrow" panose="020B0606020202030204" pitchFamily="34" charset="0"/>
              <a:ea typeface="+mn-lt"/>
              <a:cs typeface="+mn-lt"/>
            </a:endParaRPr>
          </a:p>
          <a:p>
            <a:endParaRPr lang="en-GB" dirty="0">
              <a:latin typeface="Arial Narrow" panose="020B0606020202030204" pitchFamily="34" charset="0"/>
            </a:endParaRPr>
          </a:p>
        </p:txBody>
      </p:sp>
    </p:spTree>
    <p:extLst>
      <p:ext uri="{BB962C8B-B14F-4D97-AF65-F5344CB8AC3E}">
        <p14:creationId xmlns:p14="http://schemas.microsoft.com/office/powerpoint/2010/main" xmlns="" val="1010948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584FD-1FF7-4755-8249-E7198F27FBF5}"/>
              </a:ext>
            </a:extLst>
          </p:cNvPr>
          <p:cNvSpPr>
            <a:spLocks noGrp="1"/>
          </p:cNvSpPr>
          <p:nvPr>
            <p:ph type="title"/>
          </p:nvPr>
        </p:nvSpPr>
        <p:spPr>
          <a:xfrm>
            <a:off x="542863" y="206188"/>
            <a:ext cx="8596668" cy="968284"/>
          </a:xfrm>
        </p:spPr>
        <p:txBody>
          <a:bodyPr>
            <a:normAutofit/>
          </a:bodyPr>
          <a:lstStyle/>
          <a:p>
            <a:pPr algn="ctr"/>
            <a:r>
              <a:rPr lang="en-GB" sz="4400" dirty="0">
                <a:latin typeface="Arial Narrow" panose="020B0606020202030204" pitchFamily="34" charset="0"/>
                <a:ea typeface="+mj-lt"/>
                <a:cs typeface="+mj-lt"/>
              </a:rPr>
              <a:t>Contracting: Particular Considerations</a:t>
            </a:r>
            <a:endParaRPr lang="en-US" sz="44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xmlns="" id="{8A210BAC-3FF7-4BE6-AD5B-3E65B1932208}"/>
              </a:ext>
            </a:extLst>
          </p:cNvPr>
          <p:cNvSpPr>
            <a:spLocks noGrp="1"/>
          </p:cNvSpPr>
          <p:nvPr>
            <p:ph idx="1"/>
          </p:nvPr>
        </p:nvSpPr>
        <p:spPr>
          <a:xfrm>
            <a:off x="379159" y="1253985"/>
            <a:ext cx="9709057" cy="4838702"/>
          </a:xfrm>
        </p:spPr>
        <p:txBody>
          <a:bodyPr vert="horz" lIns="91440" tIns="45720" rIns="91440" bIns="45720" rtlCol="0" anchor="t">
            <a:noAutofit/>
          </a:bodyPr>
          <a:lstStyle/>
          <a:p>
            <a:r>
              <a:rPr lang="en-GB" sz="2000" b="1" dirty="0">
                <a:latin typeface="Arial Narrow"/>
                <a:ea typeface="+mn-lt"/>
                <a:cs typeface="+mn-lt"/>
              </a:rPr>
              <a:t>Accessibility:</a:t>
            </a:r>
            <a:r>
              <a:rPr lang="en-GB" sz="2000" dirty="0">
                <a:latin typeface="Arial Narrow"/>
                <a:ea typeface="+mn-lt"/>
                <a:cs typeface="+mn-lt"/>
              </a:rPr>
              <a:t> Longstanding access issues largely around OOPE, service structure/content, availability and acceptability of care and community awareness/ stigma</a:t>
            </a:r>
            <a:endParaRPr lang="en-GB" sz="2000" dirty="0">
              <a:latin typeface="Arial Narrow"/>
            </a:endParaRPr>
          </a:p>
          <a:p>
            <a:r>
              <a:rPr lang="en-GB" sz="2000" b="1" dirty="0">
                <a:latin typeface="Arial Narrow"/>
                <a:ea typeface="+mn-lt"/>
                <a:cs typeface="+mn-lt"/>
              </a:rPr>
              <a:t>Affordability:</a:t>
            </a:r>
            <a:r>
              <a:rPr lang="en-GB" sz="2000" dirty="0">
                <a:latin typeface="Arial Narrow"/>
                <a:ea typeface="+mn-lt"/>
                <a:cs typeface="+mn-lt"/>
              </a:rPr>
              <a:t> High risk of impoverishment through OOPE in accessing care by </a:t>
            </a:r>
            <a:r>
              <a:rPr lang="en-GB" sz="2000" dirty="0" err="1">
                <a:latin typeface="Arial Narrow"/>
                <a:ea typeface="+mn-lt"/>
                <a:cs typeface="+mn-lt"/>
              </a:rPr>
              <a:t>PwD</a:t>
            </a:r>
            <a:r>
              <a:rPr lang="en-GB" sz="2000" dirty="0">
                <a:latin typeface="Arial Narrow"/>
                <a:ea typeface="+mn-lt"/>
                <a:cs typeface="+mn-lt"/>
              </a:rPr>
              <a:t>, need for decentralization and care coordination</a:t>
            </a:r>
            <a:endParaRPr lang="en-GB" sz="2000" dirty="0">
              <a:latin typeface="Arial Narrow"/>
            </a:endParaRPr>
          </a:p>
          <a:p>
            <a:r>
              <a:rPr lang="en-GB" sz="2000" b="1" dirty="0">
                <a:latin typeface="Arial Narrow"/>
                <a:ea typeface="+mn-lt"/>
                <a:cs typeface="+mn-lt"/>
              </a:rPr>
              <a:t>Acceptability:</a:t>
            </a:r>
            <a:r>
              <a:rPr lang="en-GB" sz="2000" dirty="0">
                <a:latin typeface="Arial Narrow"/>
                <a:ea typeface="+mn-lt"/>
                <a:cs typeface="+mn-lt"/>
              </a:rPr>
              <a:t> High risk of loss to follow up for above reasons, with significant (costly) secondary complications, need for inclusion of </a:t>
            </a:r>
            <a:r>
              <a:rPr lang="en-GB" sz="2000" dirty="0" err="1">
                <a:latin typeface="Arial Narrow"/>
                <a:ea typeface="+mn-lt"/>
                <a:cs typeface="+mn-lt"/>
              </a:rPr>
              <a:t>PwD</a:t>
            </a:r>
            <a:r>
              <a:rPr lang="en-GB" sz="2000" dirty="0">
                <a:latin typeface="Arial Narrow"/>
                <a:ea typeface="+mn-lt"/>
                <a:cs typeface="+mn-lt"/>
              </a:rPr>
              <a:t> in planning and implementation of services</a:t>
            </a:r>
            <a:endParaRPr lang="en-GB" sz="2000" dirty="0">
              <a:latin typeface="Arial Narrow"/>
            </a:endParaRPr>
          </a:p>
          <a:p>
            <a:r>
              <a:rPr lang="en-GB" sz="2000" b="1" dirty="0">
                <a:latin typeface="Arial Narrow"/>
                <a:ea typeface="+mn-lt"/>
                <a:cs typeface="+mn-lt"/>
              </a:rPr>
              <a:t>Appropriateness:</a:t>
            </a:r>
            <a:r>
              <a:rPr lang="en-GB" sz="2000" dirty="0">
                <a:latin typeface="Arial Narrow"/>
                <a:ea typeface="+mn-lt"/>
                <a:cs typeface="+mn-lt"/>
              </a:rPr>
              <a:t> prioritize services with huge gaps in coverage and significant morbidity (moderate and severe disabilities as well as early identification/intervention)</a:t>
            </a:r>
            <a:endParaRPr lang="en-GB" sz="2000" dirty="0">
              <a:latin typeface="Arial Narrow"/>
            </a:endParaRPr>
          </a:p>
          <a:p>
            <a:r>
              <a:rPr lang="en-GB" sz="2000" b="1" dirty="0">
                <a:latin typeface="Arial Narrow"/>
                <a:ea typeface="+mn-lt"/>
                <a:cs typeface="+mn-lt"/>
              </a:rPr>
              <a:t>Cost shifting: </a:t>
            </a:r>
            <a:r>
              <a:rPr lang="en-GB" sz="2000" dirty="0">
                <a:latin typeface="Arial Narrow"/>
                <a:ea typeface="+mn-lt"/>
                <a:cs typeface="+mn-lt"/>
              </a:rPr>
              <a:t>should not be onto the patient and their families- vulnerability!</a:t>
            </a:r>
            <a:endParaRPr lang="en-GB" sz="2000" dirty="0">
              <a:latin typeface="Arial Narrow"/>
            </a:endParaRPr>
          </a:p>
          <a:p>
            <a:r>
              <a:rPr lang="en-GB" sz="2000" b="1" dirty="0">
                <a:latin typeface="Arial Narrow"/>
                <a:ea typeface="+mn-lt"/>
                <a:cs typeface="+mn-lt"/>
              </a:rPr>
              <a:t>Objectives, outcome measures and indicators</a:t>
            </a:r>
            <a:r>
              <a:rPr lang="en-GB" sz="2000" dirty="0">
                <a:latin typeface="Arial Narrow"/>
                <a:ea typeface="+mn-lt"/>
                <a:cs typeface="+mn-lt"/>
              </a:rPr>
              <a:t>: to be determined for different services. Health systems strengthening and community engagement takes time!!!!!</a:t>
            </a:r>
            <a:endParaRPr lang="en-GB" sz="2000" dirty="0">
              <a:latin typeface="Arial Narrow"/>
            </a:endParaRPr>
          </a:p>
          <a:p>
            <a:r>
              <a:rPr lang="en-GB" sz="2000" b="1" dirty="0">
                <a:latin typeface="Arial Narrow"/>
                <a:ea typeface="+mn-lt"/>
                <a:cs typeface="+mn-lt"/>
              </a:rPr>
              <a:t>Key aspects affecting quality of care and health outcomes are not currently reimbursable</a:t>
            </a:r>
            <a:r>
              <a:rPr lang="en-GB" sz="2000" dirty="0">
                <a:latin typeface="Arial Narrow"/>
                <a:ea typeface="+mn-lt"/>
                <a:cs typeface="+mn-lt"/>
              </a:rPr>
              <a:t>, e.g.: intersectoral collaboration, multi-disciplinary and family meetings, administrative functions associated with coordination of care, community engagement, HCW training</a:t>
            </a:r>
            <a:endParaRPr lang="en-GB" sz="2000" dirty="0">
              <a:latin typeface="Arial Narrow"/>
            </a:endParaRPr>
          </a:p>
          <a:p>
            <a:endParaRPr lang="en-GB" sz="2000" dirty="0"/>
          </a:p>
        </p:txBody>
      </p:sp>
    </p:spTree>
    <p:extLst>
      <p:ext uri="{BB962C8B-B14F-4D97-AF65-F5344CB8AC3E}">
        <p14:creationId xmlns:p14="http://schemas.microsoft.com/office/powerpoint/2010/main" xmlns="" val="2944088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xmlns="" id="{6B1D561C-1C5A-40B4-9CE0-7C5EEC069AF3}"/>
              </a:ext>
            </a:extLst>
          </p:cNvPr>
          <p:cNvPicPr>
            <a:picLocks noChangeAspect="1"/>
          </p:cNvPicPr>
          <p:nvPr/>
        </p:nvPicPr>
        <p:blipFill rotWithShape="1">
          <a:blip r:embed="rId2" cstate="print"/>
          <a:srcRect l="30794" t="9091" r="15570"/>
          <a:stretch/>
        </p:blipFill>
        <p:spPr>
          <a:xfrm>
            <a:off x="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xmlns="" id="{7CF142DB-C790-42CD-8B7A-0849B75F9986}"/>
              </a:ext>
            </a:extLst>
          </p:cNvPr>
          <p:cNvSpPr>
            <a:spLocks noGrp="1"/>
          </p:cNvSpPr>
          <p:nvPr>
            <p:ph type="ctrTitle"/>
          </p:nvPr>
        </p:nvSpPr>
        <p:spPr>
          <a:xfrm>
            <a:off x="650240" y="1198880"/>
            <a:ext cx="9123680" cy="1828801"/>
          </a:xfrm>
        </p:spPr>
        <p:txBody>
          <a:bodyPr>
            <a:normAutofit fontScale="90000"/>
          </a:bodyPr>
          <a:lstStyle/>
          <a:p>
            <a:pPr algn="ctr">
              <a:lnSpc>
                <a:spcPct val="90000"/>
              </a:lnSpc>
            </a:pPr>
            <a:r>
              <a:rPr lang="en-ZA" sz="6000" dirty="0">
                <a:latin typeface="Arial Narrow" panose="020B0606020202030204" pitchFamily="34" charset="0"/>
              </a:rPr>
              <a:t>Reimbursement Models for Rehabilitation Services </a:t>
            </a:r>
            <a:r>
              <a:rPr lang="en-ZA" sz="3800" dirty="0">
                <a:latin typeface="Arial Narrow" panose="020B0606020202030204" pitchFamily="34" charset="0"/>
              </a:rPr>
              <a:t/>
            </a:r>
            <a:br>
              <a:rPr lang="en-ZA" sz="3800" dirty="0">
                <a:latin typeface="Arial Narrow" panose="020B0606020202030204" pitchFamily="34" charset="0"/>
              </a:rPr>
            </a:br>
            <a:r>
              <a:rPr lang="en-ZA" sz="3800" dirty="0">
                <a:latin typeface="Arial Narrow" panose="020B0606020202030204" pitchFamily="34" charset="0"/>
              </a:rPr>
              <a:t/>
            </a:r>
            <a:br>
              <a:rPr lang="en-ZA" sz="3800" dirty="0">
                <a:latin typeface="Arial Narrow" panose="020B0606020202030204" pitchFamily="34" charset="0"/>
              </a:rPr>
            </a:br>
            <a:r>
              <a:rPr lang="en-ZA" sz="4900" dirty="0">
                <a:latin typeface="Arial Narrow" panose="020B0606020202030204" pitchFamily="34" charset="0"/>
              </a:rPr>
              <a:t>Mrs Anisha </a:t>
            </a:r>
            <a:r>
              <a:rPr lang="en-ZA" sz="4900" dirty="0" err="1">
                <a:latin typeface="Arial Narrow" panose="020B0606020202030204" pitchFamily="34" charset="0"/>
              </a:rPr>
              <a:t>Ramlaul</a:t>
            </a:r>
            <a:endParaRPr lang="en-US" sz="4900" dirty="0">
              <a:latin typeface="Arial Narrow" panose="020B0606020202030204" pitchFamily="34" charset="0"/>
            </a:endParaRPr>
          </a:p>
        </p:txBody>
      </p:sp>
    </p:spTree>
    <p:extLst>
      <p:ext uri="{BB962C8B-B14F-4D97-AF65-F5344CB8AC3E}">
        <p14:creationId xmlns:p14="http://schemas.microsoft.com/office/powerpoint/2010/main" xmlns="" val="1509471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027CD-81B9-49AE-B2E4-9FE6FB242A6C}"/>
              </a:ext>
            </a:extLst>
          </p:cNvPr>
          <p:cNvSpPr>
            <a:spLocks noGrp="1"/>
          </p:cNvSpPr>
          <p:nvPr>
            <p:ph type="title"/>
          </p:nvPr>
        </p:nvSpPr>
        <p:spPr>
          <a:xfrm>
            <a:off x="337931" y="376003"/>
            <a:ext cx="9283147" cy="881270"/>
          </a:xfrm>
        </p:spPr>
        <p:txBody>
          <a:bodyPr>
            <a:noAutofit/>
          </a:bodyPr>
          <a:lstStyle/>
          <a:p>
            <a:pPr algn="ctr"/>
            <a:r>
              <a:rPr lang="en-US" sz="4400" dirty="0">
                <a:latin typeface="Arial Narrow" panose="020B0606020202030204" pitchFamily="34" charset="0"/>
                <a:ea typeface="Times New Roman" panose="02020603050405020304" pitchFamily="18" charset="0"/>
              </a:rPr>
              <a:t>H</a:t>
            </a:r>
            <a:r>
              <a:rPr lang="en-US" sz="4400" dirty="0">
                <a:effectLst/>
                <a:latin typeface="Arial Narrow" panose="020B0606020202030204" pitchFamily="34" charset="0"/>
                <a:ea typeface="Times New Roman" panose="02020603050405020304" pitchFamily="18" charset="0"/>
              </a:rPr>
              <a:t>ow much Public Money will be enough? </a:t>
            </a:r>
            <a:endParaRPr lang="en-ZA" sz="44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xmlns="" id="{F39DFD31-D62A-45AF-8B11-C8185EC2C82F}"/>
              </a:ext>
            </a:extLst>
          </p:cNvPr>
          <p:cNvSpPr>
            <a:spLocks noGrp="1"/>
          </p:cNvSpPr>
          <p:nvPr>
            <p:ph idx="1"/>
          </p:nvPr>
        </p:nvSpPr>
        <p:spPr>
          <a:xfrm>
            <a:off x="538186" y="1385336"/>
            <a:ext cx="8596668" cy="3880773"/>
          </a:xfrm>
        </p:spPr>
        <p:txBody>
          <a:bodyPr/>
          <a:lstStyle/>
          <a:p>
            <a:pPr lvl="0">
              <a:buSzPts val="1000"/>
              <a:buFont typeface="Wingdings" panose="05000000000000000000" pitchFamily="2" charset="2"/>
              <a:buChar char="q"/>
              <a:tabLst>
                <a:tab pos="457200" algn="l"/>
              </a:tabLst>
            </a:pPr>
            <a:r>
              <a:rPr lang="en-ZA" sz="2400" dirty="0">
                <a:solidFill>
                  <a:srgbClr val="000000"/>
                </a:solidFill>
                <a:effectLst/>
                <a:latin typeface="Arial Narrow" panose="020B0606020202030204" pitchFamily="34" charset="0"/>
                <a:ea typeface="Times New Roman" panose="02020603050405020304" pitchFamily="18" charset="0"/>
              </a:rPr>
              <a:t>Given the pre-payment &amp; pooling of risk </a:t>
            </a:r>
            <a:endParaRPr lang="en-ZA" sz="2400" dirty="0">
              <a:effectLst/>
              <a:latin typeface="Arial Narrow" panose="020B0606020202030204" pitchFamily="34" charset="0"/>
              <a:ea typeface="Calibri" panose="020F0502020204030204" pitchFamily="34" charset="0"/>
            </a:endParaRPr>
          </a:p>
          <a:p>
            <a:pPr lvl="0">
              <a:buSzPts val="1000"/>
              <a:buFont typeface="Wingdings" panose="05000000000000000000" pitchFamily="2" charset="2"/>
              <a:buChar char="q"/>
              <a:tabLst>
                <a:tab pos="457200" algn="l"/>
              </a:tabLst>
            </a:pPr>
            <a:r>
              <a:rPr lang="en-ZA" sz="2400" dirty="0">
                <a:solidFill>
                  <a:srgbClr val="000000"/>
                </a:solidFill>
                <a:effectLst/>
                <a:latin typeface="Arial Narrow" panose="020B0606020202030204" pitchFamily="34" charset="0"/>
                <a:ea typeface="Times New Roman" panose="02020603050405020304" pitchFamily="18" charset="0"/>
              </a:rPr>
              <a:t>Given that the social solidarity proposed is to cover </a:t>
            </a:r>
            <a:r>
              <a:rPr lang="en-US" sz="2400" dirty="0">
                <a:solidFill>
                  <a:srgbClr val="000000"/>
                </a:solidFill>
                <a:effectLst/>
                <a:latin typeface="Arial Narrow" panose="020B0606020202030204" pitchFamily="34" charset="0"/>
                <a:ea typeface="Times New Roman" panose="02020603050405020304" pitchFamily="18" charset="0"/>
              </a:rPr>
              <a:t>income cross subsidization (rich/poor) and risk cross subsidy (sick by healthy) </a:t>
            </a:r>
            <a:endParaRPr lang="en-ZA" sz="2400" dirty="0">
              <a:effectLst/>
              <a:latin typeface="Arial Narrow" panose="020B0606020202030204" pitchFamily="34" charset="0"/>
              <a:ea typeface="Calibri" panose="020F0502020204030204" pitchFamily="34" charset="0"/>
            </a:endParaRPr>
          </a:p>
          <a:p>
            <a:pPr lvl="0">
              <a:buSzPts val="1000"/>
              <a:buFont typeface="Wingdings" panose="05000000000000000000" pitchFamily="2" charset="2"/>
              <a:buChar char="q"/>
              <a:tabLst>
                <a:tab pos="457200" algn="l"/>
              </a:tabLst>
            </a:pPr>
            <a:r>
              <a:rPr lang="en-US" sz="2400" dirty="0">
                <a:solidFill>
                  <a:srgbClr val="000000"/>
                </a:solidFill>
                <a:effectLst/>
                <a:latin typeface="Arial Narrow" panose="020B0606020202030204" pitchFamily="34" charset="0"/>
                <a:ea typeface="Times New Roman" panose="02020603050405020304" pitchFamily="18" charset="0"/>
              </a:rPr>
              <a:t>The NHI Bill is silent to any Financial Risk Protection of taxpayers and other contributing streams, as well as to the ceiling of Funds required to prevent a “bottomless pit” scenario</a:t>
            </a:r>
            <a:endParaRPr lang="en-ZA" sz="2400" dirty="0">
              <a:effectLst/>
              <a:latin typeface="Arial Narrow" panose="020B0606020202030204" pitchFamily="34" charset="0"/>
              <a:ea typeface="Calibri" panose="020F0502020204030204" pitchFamily="34" charset="0"/>
            </a:endParaRPr>
          </a:p>
          <a:p>
            <a:pPr marL="0" indent="0">
              <a:buNone/>
            </a:pPr>
            <a:endParaRPr lang="en-ZA" dirty="0"/>
          </a:p>
        </p:txBody>
      </p:sp>
      <p:pic>
        <p:nvPicPr>
          <p:cNvPr id="1028" name="3BFFAD1D-EBB4-45EB-B7E4-0B706AD311F1" descr="WHO | Universal coverage - three dimensions">
            <a:extLst>
              <a:ext uri="{FF2B5EF4-FFF2-40B4-BE49-F238E27FC236}">
                <a16:creationId xmlns:a16="http://schemas.microsoft.com/office/drawing/2014/main" xmlns="" id="{AF6B48AB-05C0-4EFC-9A94-2B9B1F55EB0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66808" y="3546000"/>
            <a:ext cx="4625192" cy="331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0482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5EB1A-B305-415B-99F2-5CF01C0198D7}"/>
              </a:ext>
            </a:extLst>
          </p:cNvPr>
          <p:cNvSpPr>
            <a:spLocks noGrp="1"/>
          </p:cNvSpPr>
          <p:nvPr>
            <p:ph type="title"/>
          </p:nvPr>
        </p:nvSpPr>
        <p:spPr>
          <a:xfrm>
            <a:off x="1130157" y="333679"/>
            <a:ext cx="8554811" cy="698643"/>
          </a:xfrm>
        </p:spPr>
        <p:txBody>
          <a:bodyPr>
            <a:noAutofit/>
          </a:bodyPr>
          <a:lstStyle/>
          <a:p>
            <a:pPr algn="ctr"/>
            <a:r>
              <a:rPr lang="en-ZA" sz="4400" dirty="0">
                <a:latin typeface="Arial Narrow" panose="020B0606020202030204" pitchFamily="34" charset="0"/>
              </a:rPr>
              <a:t>Introductions</a:t>
            </a:r>
          </a:p>
        </p:txBody>
      </p:sp>
      <p:pic>
        <p:nvPicPr>
          <p:cNvPr id="4" name="Content Placeholder 3">
            <a:extLst>
              <a:ext uri="{FF2B5EF4-FFF2-40B4-BE49-F238E27FC236}">
                <a16:creationId xmlns:a16="http://schemas.microsoft.com/office/drawing/2014/main" xmlns="" id="{5CD067CC-54C0-4129-BEC4-D17E0D37EDCB}"/>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0157" y="1370772"/>
            <a:ext cx="1548000" cy="1800000"/>
          </a:xfrm>
          <a:prstGeom prst="rect">
            <a:avLst/>
          </a:prstGeom>
          <a:noFill/>
          <a:ln>
            <a:noFill/>
          </a:ln>
        </p:spPr>
      </p:pic>
      <p:pic>
        <p:nvPicPr>
          <p:cNvPr id="6" name="officeArt object">
            <a:extLst>
              <a:ext uri="{FF2B5EF4-FFF2-40B4-BE49-F238E27FC236}">
                <a16:creationId xmlns:a16="http://schemas.microsoft.com/office/drawing/2014/main" xmlns="" id="{984A0563-3F0C-4E10-B17C-8F78667EC600}"/>
              </a:ext>
            </a:extLst>
          </p:cNvPr>
          <p:cNvPicPr/>
          <p:nvPr/>
        </p:nvPicPr>
        <p:blipFill>
          <a:blip r:embed="rId3" cstate="print"/>
          <a:stretch>
            <a:fillRect/>
          </a:stretch>
        </p:blipFill>
        <p:spPr>
          <a:xfrm>
            <a:off x="4075562" y="3476968"/>
            <a:ext cx="2664000" cy="1726599"/>
          </a:xfrm>
          <a:prstGeom prst="rect">
            <a:avLst/>
          </a:prstGeom>
          <a:ln w="12700" cap="flat">
            <a:noFill/>
            <a:miter lim="400000"/>
          </a:ln>
          <a:effectLst/>
        </p:spPr>
      </p:pic>
      <p:grpSp>
        <p:nvGrpSpPr>
          <p:cNvPr id="7" name="officeArt object">
            <a:extLst>
              <a:ext uri="{FF2B5EF4-FFF2-40B4-BE49-F238E27FC236}">
                <a16:creationId xmlns:a16="http://schemas.microsoft.com/office/drawing/2014/main" xmlns="" id="{3BEC5716-7C07-4909-9FA6-B64330DF63C2}"/>
              </a:ext>
            </a:extLst>
          </p:cNvPr>
          <p:cNvGrpSpPr/>
          <p:nvPr/>
        </p:nvGrpSpPr>
        <p:grpSpPr>
          <a:xfrm>
            <a:off x="4417562" y="1354645"/>
            <a:ext cx="1980000" cy="1800000"/>
            <a:chOff x="-1" y="0"/>
            <a:chExt cx="1442087" cy="1072515"/>
          </a:xfrm>
        </p:grpSpPr>
        <p:sp>
          <p:nvSpPr>
            <p:cNvPr id="8" name="Shape 1073741826">
              <a:extLst>
                <a:ext uri="{FF2B5EF4-FFF2-40B4-BE49-F238E27FC236}">
                  <a16:creationId xmlns:a16="http://schemas.microsoft.com/office/drawing/2014/main" xmlns="" id="{D10430FD-1381-48B5-9477-BA838C888D38}"/>
                </a:ext>
              </a:extLst>
            </p:cNvPr>
            <p:cNvSpPr/>
            <p:nvPr/>
          </p:nvSpPr>
          <p:spPr>
            <a:xfrm>
              <a:off x="-1" y="0"/>
              <a:ext cx="1442087" cy="1072515"/>
            </a:xfrm>
            <a:prstGeom prst="rect">
              <a:avLst/>
            </a:prstGeom>
            <a:solidFill>
              <a:srgbClr val="0070C0"/>
            </a:solidFill>
            <a:ln w="12700" cap="flat">
              <a:noFill/>
              <a:miter lim="400000"/>
            </a:ln>
            <a:effectLst/>
          </p:spPr>
          <p:txBody>
            <a:bodyPr/>
            <a:lstStyle/>
            <a:p>
              <a:endParaRPr lang="en-ZA"/>
            </a:p>
          </p:txBody>
        </p:sp>
        <p:pic>
          <p:nvPicPr>
            <p:cNvPr id="9" name="image2.jpeg">
              <a:extLst>
                <a:ext uri="{FF2B5EF4-FFF2-40B4-BE49-F238E27FC236}">
                  <a16:creationId xmlns:a16="http://schemas.microsoft.com/office/drawing/2014/main" xmlns="" id="{FD3B5E19-C93E-44BB-BEB5-BF3C5CA8A2BC}"/>
                </a:ext>
              </a:extLst>
            </p:cNvPr>
            <p:cNvPicPr>
              <a:picLocks noChangeAspect="1"/>
            </p:cNvPicPr>
            <p:nvPr/>
          </p:nvPicPr>
          <p:blipFill>
            <a:blip r:embed="rId4" cstate="print"/>
            <a:stretch>
              <a:fillRect/>
            </a:stretch>
          </p:blipFill>
          <p:spPr>
            <a:xfrm>
              <a:off x="0" y="0"/>
              <a:ext cx="1442086" cy="1072515"/>
            </a:xfrm>
            <a:prstGeom prst="rect">
              <a:avLst/>
            </a:prstGeom>
            <a:ln w="12700" cap="flat">
              <a:noFill/>
              <a:miter lim="400000"/>
            </a:ln>
            <a:effectLst/>
          </p:spPr>
        </p:pic>
      </p:grpSp>
      <p:pic>
        <p:nvPicPr>
          <p:cNvPr id="10" name="officeArt object">
            <a:extLst>
              <a:ext uri="{FF2B5EF4-FFF2-40B4-BE49-F238E27FC236}">
                <a16:creationId xmlns:a16="http://schemas.microsoft.com/office/drawing/2014/main" xmlns="" id="{3774F139-8CF9-42BF-950B-08E407C02207}"/>
              </a:ext>
            </a:extLst>
          </p:cNvPr>
          <p:cNvPicPr/>
          <p:nvPr/>
        </p:nvPicPr>
        <p:blipFill>
          <a:blip r:embed="rId5" cstate="print"/>
          <a:stretch>
            <a:fillRect/>
          </a:stretch>
        </p:blipFill>
        <p:spPr>
          <a:xfrm>
            <a:off x="7422989" y="1370772"/>
            <a:ext cx="2232000" cy="1800000"/>
          </a:xfrm>
          <a:prstGeom prst="rect">
            <a:avLst/>
          </a:prstGeom>
          <a:ln w="12700" cap="flat">
            <a:noFill/>
            <a:miter lim="400000"/>
          </a:ln>
          <a:effectLst/>
        </p:spPr>
      </p:pic>
      <p:pic>
        <p:nvPicPr>
          <p:cNvPr id="11" name="Picture 10">
            <a:extLst>
              <a:ext uri="{FF2B5EF4-FFF2-40B4-BE49-F238E27FC236}">
                <a16:creationId xmlns:a16="http://schemas.microsoft.com/office/drawing/2014/main" xmlns="" id="{984D130F-8148-4FB9-BD55-2A6788FC50AD}"/>
              </a:ext>
            </a:extLst>
          </p:cNvPr>
          <p:cNvPicPr/>
          <p:nvPr/>
        </p:nvPicPr>
        <p:blipFill>
          <a:blip r:embed="rId6" r:link="rId7" cstate="print">
            <a:extLst>
              <a:ext uri="{28A0092B-C50C-407E-A947-70E740481C1C}">
                <a14:useLocalDpi xmlns:a14="http://schemas.microsoft.com/office/drawing/2010/main" xmlns="" val="0"/>
              </a:ext>
            </a:extLst>
          </a:blip>
          <a:srcRect/>
          <a:stretch>
            <a:fillRect/>
          </a:stretch>
        </p:blipFill>
        <p:spPr bwMode="auto">
          <a:xfrm>
            <a:off x="572157" y="3429000"/>
            <a:ext cx="2664000" cy="1726600"/>
          </a:xfrm>
          <a:prstGeom prst="rect">
            <a:avLst/>
          </a:prstGeom>
          <a:noFill/>
          <a:ln>
            <a:noFill/>
          </a:ln>
        </p:spPr>
      </p:pic>
      <p:pic>
        <p:nvPicPr>
          <p:cNvPr id="12" name="officeArt object">
            <a:extLst>
              <a:ext uri="{FF2B5EF4-FFF2-40B4-BE49-F238E27FC236}">
                <a16:creationId xmlns:a16="http://schemas.microsoft.com/office/drawing/2014/main" xmlns="" id="{9637079F-901F-45EF-96EC-4DE3E57EC641}"/>
              </a:ext>
            </a:extLst>
          </p:cNvPr>
          <p:cNvPicPr/>
          <p:nvPr/>
        </p:nvPicPr>
        <p:blipFill>
          <a:blip r:embed="rId8" cstate="print"/>
          <a:stretch>
            <a:fillRect/>
          </a:stretch>
        </p:blipFill>
        <p:spPr>
          <a:xfrm>
            <a:off x="7206989" y="3478512"/>
            <a:ext cx="2664000" cy="1726599"/>
          </a:xfrm>
          <a:prstGeom prst="rect">
            <a:avLst/>
          </a:prstGeom>
          <a:ln w="12700" cap="flat">
            <a:noFill/>
            <a:miter lim="400000"/>
          </a:ln>
          <a:effectLst/>
        </p:spPr>
      </p:pic>
      <p:pic>
        <p:nvPicPr>
          <p:cNvPr id="1026" name="Picture 2">
            <a:extLst>
              <a:ext uri="{FF2B5EF4-FFF2-40B4-BE49-F238E27FC236}">
                <a16:creationId xmlns:a16="http://schemas.microsoft.com/office/drawing/2014/main" xmlns="" id="{862B1A68-7D03-4206-A490-DBEB164D9879}"/>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08908" y="5732321"/>
            <a:ext cx="3398081" cy="79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8780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688C9-2783-47EA-B80B-8163D77C6146}"/>
              </a:ext>
            </a:extLst>
          </p:cNvPr>
          <p:cNvSpPr>
            <a:spLocks noGrp="1"/>
          </p:cNvSpPr>
          <p:nvPr>
            <p:ph type="title"/>
          </p:nvPr>
        </p:nvSpPr>
        <p:spPr>
          <a:xfrm>
            <a:off x="339404" y="390940"/>
            <a:ext cx="8596668" cy="879060"/>
          </a:xfrm>
        </p:spPr>
        <p:txBody>
          <a:bodyPr>
            <a:noAutofit/>
          </a:bodyPr>
          <a:lstStyle/>
          <a:p>
            <a:pPr algn="ctr"/>
            <a:r>
              <a:rPr lang="en-ZA" sz="4400" dirty="0">
                <a:effectLst/>
                <a:latin typeface="Arial Narrow" panose="020B0606020202030204" pitchFamily="34" charset="0"/>
                <a:ea typeface="Times New Roman" panose="02020603050405020304" pitchFamily="18" charset="0"/>
              </a:rPr>
              <a:t>Access to Quality Health is a Gradient</a:t>
            </a:r>
            <a:endParaRPr lang="en-ZA" sz="44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xmlns="" id="{603A5A9B-D6AF-496A-A79E-0AD8413FB6C3}"/>
              </a:ext>
            </a:extLst>
          </p:cNvPr>
          <p:cNvSpPr>
            <a:spLocks noGrp="1"/>
          </p:cNvSpPr>
          <p:nvPr>
            <p:ph idx="1"/>
          </p:nvPr>
        </p:nvSpPr>
        <p:spPr>
          <a:xfrm>
            <a:off x="198362" y="1351723"/>
            <a:ext cx="10068760" cy="5396948"/>
          </a:xfrm>
        </p:spPr>
        <p:txBody>
          <a:bodyPr>
            <a:normAutofit fontScale="92500"/>
          </a:bodyPr>
          <a:lstStyle/>
          <a:p>
            <a:pPr lvl="0">
              <a:lnSpc>
                <a:spcPct val="120000"/>
              </a:lnSpc>
              <a:spcBef>
                <a:spcPts val="0"/>
              </a:spcBef>
              <a:buSzPts val="1000"/>
              <a:buFont typeface="Wingdings" panose="05000000000000000000" pitchFamily="2" charset="2"/>
              <a:buChar char="q"/>
              <a:tabLst>
                <a:tab pos="457200" algn="l"/>
              </a:tabLst>
            </a:pPr>
            <a:r>
              <a:rPr lang="en-ZA" sz="2100" dirty="0">
                <a:solidFill>
                  <a:srgbClr val="000000"/>
                </a:solidFill>
                <a:effectLst/>
                <a:latin typeface="Arial Narrow" panose="020B0606020202030204" pitchFamily="34" charset="0"/>
                <a:ea typeface="Times New Roman" panose="02020603050405020304" pitchFamily="18" charset="0"/>
              </a:rPr>
              <a:t>The reimbursement models for rehabilitation is not clear. </a:t>
            </a:r>
            <a:endParaRPr lang="en-ZA" sz="2100" dirty="0">
              <a:effectLst/>
              <a:latin typeface="Arial Narrow" panose="020B0606020202030204" pitchFamily="34" charset="0"/>
              <a:ea typeface="Calibri" panose="020F0502020204030204" pitchFamily="34" charset="0"/>
            </a:endParaRPr>
          </a:p>
          <a:p>
            <a:pPr lvl="0">
              <a:lnSpc>
                <a:spcPct val="120000"/>
              </a:lnSpc>
              <a:spcBef>
                <a:spcPts val="0"/>
              </a:spcBef>
              <a:buSzPts val="1000"/>
              <a:buFont typeface="Wingdings" panose="05000000000000000000" pitchFamily="2" charset="2"/>
              <a:buChar char="q"/>
              <a:tabLst>
                <a:tab pos="457200" algn="l"/>
              </a:tabLst>
            </a:pPr>
            <a:r>
              <a:rPr lang="en-ZA" sz="2100" dirty="0">
                <a:solidFill>
                  <a:srgbClr val="000000"/>
                </a:solidFill>
                <a:effectLst/>
                <a:latin typeface="Arial Narrow" panose="020B0606020202030204" pitchFamily="34" charset="0"/>
                <a:ea typeface="Times New Roman" panose="02020603050405020304" pitchFamily="18" charset="0"/>
              </a:rPr>
              <a:t>The Final Evaluation Report, Phase 1 (July 2019) found that Provinces supported the capitation model or other outcomes-based reimbursement schemes, but ideally not fee-for-service (FFS) payment models. Rehabilitation was not part of this phase and study.</a:t>
            </a:r>
            <a:endParaRPr lang="en-ZA" sz="2100" dirty="0">
              <a:effectLst/>
              <a:latin typeface="Arial Narrow" panose="020B0606020202030204" pitchFamily="34" charset="0"/>
              <a:ea typeface="Calibri" panose="020F0502020204030204" pitchFamily="34" charset="0"/>
            </a:endParaRPr>
          </a:p>
          <a:p>
            <a:pPr lvl="0">
              <a:lnSpc>
                <a:spcPct val="120000"/>
              </a:lnSpc>
              <a:spcBef>
                <a:spcPts val="0"/>
              </a:spcBef>
              <a:buSzPts val="1000"/>
              <a:buFont typeface="Wingdings" panose="05000000000000000000" pitchFamily="2" charset="2"/>
              <a:buChar char="q"/>
              <a:tabLst>
                <a:tab pos="457200" algn="l"/>
              </a:tabLst>
            </a:pPr>
            <a:r>
              <a:rPr lang="en-ZA" sz="2100" dirty="0">
                <a:solidFill>
                  <a:srgbClr val="000000"/>
                </a:solidFill>
                <a:effectLst/>
                <a:latin typeface="Arial Narrow" panose="020B0606020202030204" pitchFamily="34" charset="0"/>
                <a:ea typeface="Times New Roman" panose="02020603050405020304" pitchFamily="18" charset="0"/>
              </a:rPr>
              <a:t>Empirical evidence suggests that amongst low and middle-income economies, mixed funding models have performed well in terms of health outcomes and have generally achieved this at a lower cost than better- known UHC models, Beveridge (tax) and Bismarck (social insurance) models (Nelson et al, 2012).  </a:t>
            </a:r>
            <a:endParaRPr lang="en-ZA" sz="2100" dirty="0">
              <a:effectLst/>
              <a:latin typeface="Arial Narrow" panose="020B0606020202030204" pitchFamily="34" charset="0"/>
              <a:ea typeface="Calibri" panose="020F0502020204030204" pitchFamily="34" charset="0"/>
            </a:endParaRPr>
          </a:p>
          <a:p>
            <a:pPr lvl="0">
              <a:lnSpc>
                <a:spcPct val="120000"/>
              </a:lnSpc>
              <a:spcBef>
                <a:spcPts val="0"/>
              </a:spcBef>
              <a:buSzPts val="1000"/>
              <a:buFont typeface="Wingdings" panose="05000000000000000000" pitchFamily="2" charset="2"/>
              <a:buChar char="q"/>
              <a:tabLst>
                <a:tab pos="457200" algn="l"/>
              </a:tabLst>
            </a:pPr>
            <a:r>
              <a:rPr lang="en-ZA" sz="2100" dirty="0">
                <a:solidFill>
                  <a:srgbClr val="000000"/>
                </a:solidFill>
                <a:effectLst/>
                <a:latin typeface="Arial Narrow" panose="020B0606020202030204" pitchFamily="34" charset="0"/>
                <a:ea typeface="Times New Roman" panose="02020603050405020304" pitchFamily="18" charset="0"/>
              </a:rPr>
              <a:t>With the proposed overhaul of healthcare delivery and funding mechanisms, with little to no evidence-based policy inputs, and virtually no piloting of the proposed reimbursement models &amp; insufficient evidence for their proposed impact, we believe that any meaningful level of fiscal detail is absent </a:t>
            </a:r>
            <a:endParaRPr lang="en-ZA" sz="2100" dirty="0">
              <a:effectLst/>
              <a:latin typeface="Arial Narrow" panose="020B0606020202030204" pitchFamily="34" charset="0"/>
              <a:ea typeface="Calibri" panose="020F0502020204030204" pitchFamily="34" charset="0"/>
            </a:endParaRPr>
          </a:p>
          <a:p>
            <a:pPr lvl="0">
              <a:lnSpc>
                <a:spcPct val="120000"/>
              </a:lnSpc>
              <a:spcBef>
                <a:spcPts val="0"/>
              </a:spcBef>
              <a:buSzPts val="1000"/>
              <a:buFont typeface="Wingdings" panose="05000000000000000000" pitchFamily="2" charset="2"/>
              <a:buChar char="q"/>
              <a:tabLst>
                <a:tab pos="457200" algn="l"/>
              </a:tabLst>
            </a:pPr>
            <a:r>
              <a:rPr lang="en-ZA" sz="2100" dirty="0">
                <a:solidFill>
                  <a:srgbClr val="000000"/>
                </a:solidFill>
                <a:effectLst/>
                <a:latin typeface="Arial Narrow" panose="020B0606020202030204" pitchFamily="34" charset="0"/>
                <a:ea typeface="Times New Roman" panose="02020603050405020304" pitchFamily="18" charset="0"/>
              </a:rPr>
              <a:t>Countries who have used capitation models (secondary, valued driven) show </a:t>
            </a:r>
            <a:r>
              <a:rPr lang="en-US" sz="2100" dirty="0">
                <a:solidFill>
                  <a:srgbClr val="000000"/>
                </a:solidFill>
                <a:effectLst/>
                <a:latin typeface="Arial Narrow" panose="020B0606020202030204" pitchFamily="34" charset="0"/>
                <a:ea typeface="Times New Roman" panose="02020603050405020304" pitchFamily="18" charset="0"/>
              </a:rPr>
              <a:t>pros  and cons: simplified bookkeeping, reduced excessive billing and the avoiding of unnecessary tests &amp; procedures, but also fewer services are incentivized. </a:t>
            </a:r>
            <a:endParaRPr lang="en-ZA" sz="2100" dirty="0">
              <a:effectLst/>
              <a:latin typeface="Arial Narrow" panose="020B0606020202030204" pitchFamily="34" charset="0"/>
              <a:ea typeface="Calibri" panose="020F0502020204030204" pitchFamily="34" charset="0"/>
            </a:endParaRPr>
          </a:p>
          <a:p>
            <a:pPr lvl="0">
              <a:buSzPts val="1000"/>
              <a:buFont typeface="Wingdings" panose="05000000000000000000" pitchFamily="2" charset="2"/>
              <a:buChar char="q"/>
              <a:tabLst>
                <a:tab pos="457200" algn="l"/>
              </a:tabLst>
            </a:pPr>
            <a:r>
              <a:rPr lang="en-US" sz="2100" dirty="0">
                <a:solidFill>
                  <a:srgbClr val="000000"/>
                </a:solidFill>
                <a:effectLst/>
                <a:latin typeface="Arial Narrow" panose="020B0606020202030204" pitchFamily="34" charset="0"/>
                <a:ea typeface="Times New Roman" panose="02020603050405020304" pitchFamily="18" charset="0"/>
              </a:rPr>
              <a:t>Outcomes based value payment models traditionally are performance-related incentive payments for the healthcare providers  &amp; generally depends on at least 10% on outcomes of the provided care. </a:t>
            </a:r>
            <a:endParaRPr lang="en-ZA" sz="2100" dirty="0">
              <a:effectLst/>
              <a:latin typeface="Arial Narrow" panose="020B0606020202030204" pitchFamily="34" charset="0"/>
              <a:ea typeface="Calibri" panose="020F0502020204030204" pitchFamily="34" charset="0"/>
            </a:endParaRPr>
          </a:p>
          <a:p>
            <a:endParaRPr lang="en-ZA" dirty="0"/>
          </a:p>
        </p:txBody>
      </p:sp>
    </p:spTree>
    <p:extLst>
      <p:ext uri="{BB962C8B-B14F-4D97-AF65-F5344CB8AC3E}">
        <p14:creationId xmlns:p14="http://schemas.microsoft.com/office/powerpoint/2010/main" xmlns="" val="3441161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AC6552-27C2-4990-B7DC-8CCD2BE531F6}"/>
              </a:ext>
            </a:extLst>
          </p:cNvPr>
          <p:cNvSpPr>
            <a:spLocks noGrp="1"/>
          </p:cNvSpPr>
          <p:nvPr>
            <p:ph type="title"/>
          </p:nvPr>
        </p:nvSpPr>
        <p:spPr>
          <a:xfrm>
            <a:off x="548125" y="271668"/>
            <a:ext cx="8596668" cy="1030357"/>
          </a:xfrm>
        </p:spPr>
        <p:txBody>
          <a:bodyPr>
            <a:noAutofit/>
          </a:bodyPr>
          <a:lstStyle/>
          <a:p>
            <a:pPr algn="ctr"/>
            <a:r>
              <a:rPr lang="en-ZA" sz="4400" dirty="0">
                <a:latin typeface="Arial Narrow" panose="020B0606020202030204" pitchFamily="34" charset="0"/>
                <a:ea typeface="Times New Roman" panose="02020603050405020304" pitchFamily="18" charset="0"/>
              </a:rPr>
              <a:t>C</a:t>
            </a:r>
            <a:r>
              <a:rPr lang="en-ZA" sz="4400" dirty="0">
                <a:effectLst/>
                <a:latin typeface="Arial Narrow" panose="020B0606020202030204" pitchFamily="34" charset="0"/>
                <a:ea typeface="Times New Roman" panose="02020603050405020304" pitchFamily="18" charset="0"/>
              </a:rPr>
              <a:t>hapter 10 Financial Matters </a:t>
            </a:r>
            <a:endParaRPr lang="en-ZA" sz="44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xmlns="" id="{0763C6AC-9F9C-4FF7-93A9-3E082B9E5001}"/>
              </a:ext>
            </a:extLst>
          </p:cNvPr>
          <p:cNvSpPr>
            <a:spLocks noGrp="1"/>
          </p:cNvSpPr>
          <p:nvPr>
            <p:ph idx="1"/>
          </p:nvPr>
        </p:nvSpPr>
        <p:spPr>
          <a:xfrm>
            <a:off x="69575" y="1192697"/>
            <a:ext cx="10008704" cy="5575852"/>
          </a:xfrm>
        </p:spPr>
        <p:txBody>
          <a:bodyPr>
            <a:normAutofit/>
          </a:bodyPr>
          <a:lstStyle/>
          <a:p>
            <a:pPr algn="just">
              <a:lnSpc>
                <a:spcPct val="110000"/>
              </a:lnSpc>
              <a:spcBef>
                <a:spcPts val="0"/>
              </a:spcBef>
              <a:buFont typeface="Wingdings" panose="05000000000000000000" pitchFamily="2" charset="2"/>
              <a:buChar char="q"/>
            </a:pPr>
            <a:r>
              <a:rPr lang="en-ZA" sz="2000" b="1" dirty="0">
                <a:solidFill>
                  <a:srgbClr val="000000"/>
                </a:solidFill>
                <a:effectLst/>
                <a:latin typeface="Arial Narrow" panose="020B0606020202030204" pitchFamily="34" charset="0"/>
                <a:ea typeface="Times New Roman" panose="02020603050405020304" pitchFamily="18" charset="0"/>
              </a:rPr>
              <a:t>No. 51 (1a):  </a:t>
            </a:r>
            <a:r>
              <a:rPr lang="en-ZA" sz="2000" dirty="0">
                <a:solidFill>
                  <a:srgbClr val="000000"/>
                </a:solidFill>
                <a:effectLst/>
                <a:latin typeface="Arial Narrow" panose="020B0606020202030204" pitchFamily="34" charset="0"/>
                <a:ea typeface="Times New Roman" panose="02020603050405020304" pitchFamily="18" charset="0"/>
              </a:rPr>
              <a:t>The Bill does not stipulate any corrective action and/or accountability if audit and financial records are not submitted timeously. </a:t>
            </a:r>
            <a:endParaRPr lang="en-ZA" sz="2000" dirty="0">
              <a:effectLst/>
              <a:latin typeface="Arial Narrow" panose="020B0606020202030204" pitchFamily="34" charset="0"/>
              <a:ea typeface="Calibri" panose="020F0502020204030204" pitchFamily="34" charset="0"/>
            </a:endParaRPr>
          </a:p>
          <a:p>
            <a:pPr algn="just">
              <a:lnSpc>
                <a:spcPct val="110000"/>
              </a:lnSpc>
              <a:spcBef>
                <a:spcPts val="0"/>
              </a:spcBef>
              <a:buFont typeface="Wingdings" panose="05000000000000000000" pitchFamily="2" charset="2"/>
              <a:buChar char="q"/>
            </a:pPr>
            <a:r>
              <a:rPr lang="en-ZA" sz="2000" dirty="0">
                <a:solidFill>
                  <a:srgbClr val="000000"/>
                </a:solidFill>
                <a:effectLst/>
                <a:latin typeface="Arial Narrow" panose="020B0606020202030204" pitchFamily="34" charset="0"/>
                <a:ea typeface="Times New Roman" panose="02020603050405020304" pitchFamily="18" charset="0"/>
              </a:rPr>
              <a:t> </a:t>
            </a:r>
            <a:r>
              <a:rPr lang="en-ZA" sz="2000" b="1" dirty="0">
                <a:solidFill>
                  <a:srgbClr val="000000"/>
                </a:solidFill>
                <a:effectLst/>
                <a:latin typeface="Arial Narrow" panose="020B0606020202030204" pitchFamily="34" charset="0"/>
                <a:ea typeface="Times New Roman" panose="02020603050405020304" pitchFamily="18" charset="0"/>
              </a:rPr>
              <a:t>No. 51  (3): </a:t>
            </a:r>
            <a:r>
              <a:rPr lang="en-ZA" sz="2000" dirty="0">
                <a:solidFill>
                  <a:srgbClr val="000000"/>
                </a:solidFill>
                <a:effectLst/>
                <a:latin typeface="Arial Narrow" panose="020B0606020202030204" pitchFamily="34" charset="0"/>
                <a:ea typeface="Times New Roman" panose="02020603050405020304" pitchFamily="18" charset="0"/>
              </a:rPr>
              <a:t> On items included in the Annual Report -we note that there is no health outcome measure reporting to encompass health and disability and impact on economy.</a:t>
            </a:r>
            <a:endParaRPr lang="en-ZA" sz="2000" dirty="0">
              <a:effectLst/>
              <a:latin typeface="Arial Narrow" panose="020B0606020202030204" pitchFamily="34" charset="0"/>
              <a:ea typeface="Calibri" panose="020F0502020204030204" pitchFamily="34" charset="0"/>
            </a:endParaRPr>
          </a:p>
          <a:p>
            <a:pPr algn="just">
              <a:lnSpc>
                <a:spcPct val="110000"/>
              </a:lnSpc>
              <a:spcBef>
                <a:spcPts val="0"/>
              </a:spcBef>
              <a:buFont typeface="Wingdings" panose="05000000000000000000" pitchFamily="2" charset="2"/>
              <a:buChar char="q"/>
            </a:pPr>
            <a:r>
              <a:rPr lang="en-ZA" sz="2000" dirty="0">
                <a:solidFill>
                  <a:srgbClr val="000000"/>
                </a:solidFill>
                <a:effectLst/>
                <a:latin typeface="Arial Narrow" panose="020B0606020202030204" pitchFamily="34" charset="0"/>
                <a:ea typeface="Times New Roman" panose="02020603050405020304" pitchFamily="18" charset="0"/>
              </a:rPr>
              <a:t>It is not stated/ unclear how civil society and professional bodies will have easy access to Annual Reports.  </a:t>
            </a:r>
            <a:endParaRPr lang="en-ZA" sz="2000" dirty="0">
              <a:effectLst/>
              <a:latin typeface="Arial Narrow" panose="020B0606020202030204" pitchFamily="34" charset="0"/>
              <a:ea typeface="Calibri" panose="020F0502020204030204" pitchFamily="34" charset="0"/>
            </a:endParaRPr>
          </a:p>
          <a:p>
            <a:pPr algn="just">
              <a:lnSpc>
                <a:spcPct val="110000"/>
              </a:lnSpc>
              <a:spcBef>
                <a:spcPts val="0"/>
              </a:spcBef>
              <a:buFont typeface="Wingdings" panose="05000000000000000000" pitchFamily="2" charset="2"/>
              <a:buChar char="q"/>
            </a:pPr>
            <a:r>
              <a:rPr lang="en-ZA" sz="2000" dirty="0">
                <a:solidFill>
                  <a:srgbClr val="000000"/>
                </a:solidFill>
                <a:effectLst/>
                <a:latin typeface="Arial Narrow" panose="020B0606020202030204" pitchFamily="34" charset="0"/>
                <a:ea typeface="Times New Roman" panose="02020603050405020304" pitchFamily="18" charset="0"/>
              </a:rPr>
              <a:t>We note that as recent as March 2021, the Auditor-General has called on government leaders to ensure:</a:t>
            </a:r>
            <a:r>
              <a:rPr lang="en-ZA" sz="2000" i="1" dirty="0">
                <a:solidFill>
                  <a:srgbClr val="000000"/>
                </a:solidFill>
                <a:effectLst/>
                <a:latin typeface="Arial Narrow" panose="020B0606020202030204" pitchFamily="34" charset="0"/>
                <a:ea typeface="Times New Roman" panose="02020603050405020304" pitchFamily="18" charset="0"/>
              </a:rPr>
              <a:t> </a:t>
            </a:r>
          </a:p>
          <a:p>
            <a:pPr marL="715963" indent="-358775" algn="just">
              <a:lnSpc>
                <a:spcPct val="110000"/>
              </a:lnSpc>
              <a:spcBef>
                <a:spcPts val="0"/>
              </a:spcBef>
              <a:buNone/>
            </a:pPr>
            <a:r>
              <a:rPr lang="en-ZA" sz="2000" dirty="0">
                <a:solidFill>
                  <a:srgbClr val="000000"/>
                </a:solidFill>
                <a:effectLst/>
                <a:latin typeface="Arial Narrow" panose="020B0606020202030204" pitchFamily="34" charset="0"/>
                <a:ea typeface="Times New Roman" panose="02020603050405020304" pitchFamily="18" charset="0"/>
              </a:rPr>
              <a:t>1) 	sustainable solution to prevent accountability failures; </a:t>
            </a:r>
          </a:p>
          <a:p>
            <a:pPr marL="715963" indent="-358775" algn="just">
              <a:lnSpc>
                <a:spcPct val="110000"/>
              </a:lnSpc>
              <a:spcBef>
                <a:spcPts val="0"/>
              </a:spcBef>
              <a:buNone/>
            </a:pPr>
            <a:r>
              <a:rPr lang="en-ZA" sz="2000" dirty="0">
                <a:solidFill>
                  <a:srgbClr val="000000"/>
                </a:solidFill>
                <a:effectLst/>
                <a:latin typeface="Arial Narrow" panose="020B0606020202030204" pitchFamily="34" charset="0"/>
                <a:ea typeface="Times New Roman" panose="02020603050405020304" pitchFamily="18" charset="0"/>
              </a:rPr>
              <a:t>2) 	ensure consequences for accountability failures;</a:t>
            </a:r>
          </a:p>
          <a:p>
            <a:pPr marL="715963" indent="-358775" algn="just">
              <a:lnSpc>
                <a:spcPct val="110000"/>
              </a:lnSpc>
              <a:spcBef>
                <a:spcPts val="0"/>
              </a:spcBef>
              <a:buNone/>
            </a:pPr>
            <a:r>
              <a:rPr lang="en-ZA" sz="2000" dirty="0">
                <a:solidFill>
                  <a:srgbClr val="000000"/>
                </a:solidFill>
                <a:latin typeface="Arial Narrow" panose="020B0606020202030204" pitchFamily="34" charset="0"/>
                <a:ea typeface="Times New Roman" panose="02020603050405020304" pitchFamily="18" charset="0"/>
              </a:rPr>
              <a:t>3) 	</a:t>
            </a:r>
            <a:r>
              <a:rPr lang="en-ZA" sz="2000" dirty="0">
                <a:solidFill>
                  <a:srgbClr val="000000"/>
                </a:solidFill>
                <a:effectLst/>
                <a:latin typeface="Arial Narrow" panose="020B0606020202030204" pitchFamily="34" charset="0"/>
                <a:ea typeface="Times New Roman" panose="02020603050405020304" pitchFamily="18" charset="0"/>
              </a:rPr>
              <a:t>prioritise improving financial management of auditees; </a:t>
            </a:r>
          </a:p>
          <a:p>
            <a:pPr marL="715963" indent="-358775" algn="just">
              <a:lnSpc>
                <a:spcPct val="110000"/>
              </a:lnSpc>
              <a:spcBef>
                <a:spcPts val="0"/>
              </a:spcBef>
              <a:buNone/>
            </a:pPr>
            <a:r>
              <a:rPr lang="en-ZA" sz="2000" dirty="0">
                <a:solidFill>
                  <a:srgbClr val="000000"/>
                </a:solidFill>
                <a:effectLst/>
                <a:latin typeface="Arial Narrow" panose="020B0606020202030204" pitchFamily="34" charset="0"/>
                <a:ea typeface="Times New Roman" panose="02020603050405020304" pitchFamily="18" charset="0"/>
              </a:rPr>
              <a:t>4) 	take opportunities for progressive and sustainable change.</a:t>
            </a:r>
            <a:endParaRPr lang="en-ZA" sz="2000" dirty="0">
              <a:effectLst/>
              <a:latin typeface="Arial Narrow" panose="020B0606020202030204" pitchFamily="34" charset="0"/>
              <a:ea typeface="Calibri" panose="020F0502020204030204" pitchFamily="34" charset="0"/>
            </a:endParaRPr>
          </a:p>
          <a:p>
            <a:pPr algn="just">
              <a:lnSpc>
                <a:spcPct val="110000"/>
              </a:lnSpc>
              <a:spcBef>
                <a:spcPts val="0"/>
              </a:spcBef>
              <a:buFont typeface="Wingdings" panose="05000000000000000000" pitchFamily="2" charset="2"/>
              <a:buChar char="q"/>
            </a:pPr>
            <a:r>
              <a:rPr lang="en-ZA" sz="2000" b="1" dirty="0">
                <a:solidFill>
                  <a:srgbClr val="000000"/>
                </a:solidFill>
                <a:effectLst/>
                <a:latin typeface="Arial Narrow" panose="020B0606020202030204" pitchFamily="34" charset="0"/>
                <a:ea typeface="Calibri" panose="020F0502020204030204" pitchFamily="34" charset="0"/>
              </a:rPr>
              <a:t>No. 54 (e): </a:t>
            </a:r>
            <a:r>
              <a:rPr lang="en-ZA" sz="2000" dirty="0">
                <a:solidFill>
                  <a:srgbClr val="000000"/>
                </a:solidFill>
                <a:effectLst/>
                <a:latin typeface="Arial Narrow" panose="020B0606020202030204" pitchFamily="34" charset="0"/>
                <a:ea typeface="Calibri" panose="020F0502020204030204" pitchFamily="34" charset="0"/>
              </a:rPr>
              <a:t> Fine for theft and fraud: R 100 000 and less than 5 years in prison. Our comments are that this is hardly indicates serious, robust intent to discourage fraud and corruption and needs to be reviewed.</a:t>
            </a:r>
            <a:endParaRPr lang="en-ZA" sz="2000" dirty="0">
              <a:effectLst/>
              <a:latin typeface="Arial Narrow" panose="020B0606020202030204" pitchFamily="34" charset="0"/>
              <a:ea typeface="Calibri" panose="020F0502020204030204" pitchFamily="34" charset="0"/>
            </a:endParaRPr>
          </a:p>
          <a:p>
            <a:endParaRPr lang="en-ZA" dirty="0"/>
          </a:p>
        </p:txBody>
      </p:sp>
    </p:spTree>
    <p:extLst>
      <p:ext uri="{BB962C8B-B14F-4D97-AF65-F5344CB8AC3E}">
        <p14:creationId xmlns:p14="http://schemas.microsoft.com/office/powerpoint/2010/main" xmlns="" val="3360926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xmlns="" id="{6B1D561C-1C5A-40B4-9CE0-7C5EEC069AF3}"/>
              </a:ext>
            </a:extLst>
          </p:cNvPr>
          <p:cNvPicPr>
            <a:picLocks noChangeAspect="1"/>
          </p:cNvPicPr>
          <p:nvPr/>
        </p:nvPicPr>
        <p:blipFill rotWithShape="1">
          <a:blip r:embed="rId2" cstate="print"/>
          <a:srcRect l="30794" t="9091" r="15570"/>
          <a:stretch/>
        </p:blipFill>
        <p:spPr>
          <a:xfrm>
            <a:off x="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xmlns="" id="{7CF142DB-C790-42CD-8B7A-0849B75F9986}"/>
              </a:ext>
            </a:extLst>
          </p:cNvPr>
          <p:cNvSpPr>
            <a:spLocks noGrp="1"/>
          </p:cNvSpPr>
          <p:nvPr>
            <p:ph type="ctrTitle"/>
          </p:nvPr>
        </p:nvSpPr>
        <p:spPr>
          <a:xfrm>
            <a:off x="965200" y="772160"/>
            <a:ext cx="8605520" cy="4521201"/>
          </a:xfrm>
        </p:spPr>
        <p:txBody>
          <a:bodyPr>
            <a:normAutofit fontScale="90000"/>
          </a:bodyPr>
          <a:lstStyle/>
          <a:p>
            <a:pPr algn="ctr">
              <a:lnSpc>
                <a:spcPct val="90000"/>
              </a:lnSpc>
            </a:pPr>
            <a:r>
              <a:rPr lang="en-ZA" sz="1400" dirty="0">
                <a:latin typeface="Arial Narrow" panose="020B0606020202030204" pitchFamily="34" charset="0"/>
              </a:rPr>
              <a:t/>
            </a:r>
            <a:br>
              <a:rPr lang="en-ZA" sz="1400" dirty="0">
                <a:latin typeface="Arial Narrow" panose="020B0606020202030204" pitchFamily="34" charset="0"/>
              </a:rPr>
            </a:br>
            <a:r>
              <a:rPr lang="en-ZA" sz="1400" dirty="0">
                <a:latin typeface="Arial Narrow" panose="020B0606020202030204" pitchFamily="34" charset="0"/>
              </a:rPr>
              <a:t/>
            </a:r>
            <a:br>
              <a:rPr lang="en-ZA" sz="1400" dirty="0">
                <a:latin typeface="Arial Narrow" panose="020B0606020202030204" pitchFamily="34" charset="0"/>
              </a:rPr>
            </a:br>
            <a:r>
              <a:rPr lang="en-ZA" sz="1400" dirty="0">
                <a:latin typeface="Arial Narrow" panose="020B0606020202030204" pitchFamily="34" charset="0"/>
              </a:rPr>
              <a:t/>
            </a:r>
            <a:br>
              <a:rPr lang="en-ZA" sz="1400" dirty="0">
                <a:latin typeface="Arial Narrow" panose="020B0606020202030204" pitchFamily="34" charset="0"/>
              </a:rPr>
            </a:br>
            <a:r>
              <a:rPr lang="en-ZA" sz="1400" dirty="0">
                <a:latin typeface="Arial Narrow" panose="020B0606020202030204" pitchFamily="34" charset="0"/>
              </a:rPr>
              <a:t/>
            </a:r>
            <a:br>
              <a:rPr lang="en-ZA" sz="1400" dirty="0">
                <a:latin typeface="Arial Narrow" panose="020B0606020202030204" pitchFamily="34" charset="0"/>
              </a:rPr>
            </a:br>
            <a:r>
              <a:rPr lang="en-ZA" sz="1400" dirty="0">
                <a:latin typeface="Arial Narrow" panose="020B0606020202030204" pitchFamily="34" charset="0"/>
              </a:rPr>
              <a:t/>
            </a:r>
            <a:br>
              <a:rPr lang="en-ZA" sz="1400" dirty="0">
                <a:latin typeface="Arial Narrow" panose="020B0606020202030204" pitchFamily="34" charset="0"/>
              </a:rPr>
            </a:br>
            <a:r>
              <a:rPr lang="en-ZA" sz="1400" dirty="0">
                <a:latin typeface="Arial Narrow" panose="020B0606020202030204" pitchFamily="34" charset="0"/>
              </a:rPr>
              <a:t/>
            </a:r>
            <a:br>
              <a:rPr lang="en-ZA" sz="1400" dirty="0">
                <a:latin typeface="Arial Narrow" panose="020B0606020202030204" pitchFamily="34" charset="0"/>
              </a:rPr>
            </a:br>
            <a:r>
              <a:rPr lang="en-ZA" sz="1400" dirty="0">
                <a:latin typeface="Arial Narrow" panose="020B0606020202030204" pitchFamily="34" charset="0"/>
              </a:rPr>
              <a:t/>
            </a:r>
            <a:br>
              <a:rPr lang="en-ZA" sz="1400" dirty="0">
                <a:latin typeface="Arial Narrow" panose="020B0606020202030204" pitchFamily="34" charset="0"/>
              </a:rPr>
            </a:br>
            <a:r>
              <a:rPr lang="en-ZA" sz="1400" dirty="0">
                <a:latin typeface="Arial Narrow" panose="020B0606020202030204" pitchFamily="34" charset="0"/>
              </a:rPr>
              <a:t/>
            </a:r>
            <a:br>
              <a:rPr lang="en-ZA" sz="1400" dirty="0">
                <a:latin typeface="Arial Narrow" panose="020B0606020202030204" pitchFamily="34" charset="0"/>
              </a:rPr>
            </a:br>
            <a:r>
              <a:rPr lang="en-ZA" sz="1400" dirty="0">
                <a:latin typeface="Arial Narrow" panose="020B0606020202030204" pitchFamily="34" charset="0"/>
              </a:rPr>
              <a:t/>
            </a:r>
            <a:br>
              <a:rPr lang="en-ZA" sz="1400" dirty="0">
                <a:latin typeface="Arial Narrow" panose="020B0606020202030204" pitchFamily="34" charset="0"/>
              </a:rPr>
            </a:br>
            <a:r>
              <a:rPr lang="en-ZA" sz="1400" dirty="0">
                <a:latin typeface="Arial Narrow" panose="020B0606020202030204" pitchFamily="34" charset="0"/>
              </a:rPr>
              <a:t/>
            </a:r>
            <a:br>
              <a:rPr lang="en-ZA" sz="1400" dirty="0">
                <a:latin typeface="Arial Narrow" panose="020B0606020202030204" pitchFamily="34" charset="0"/>
              </a:rPr>
            </a:br>
            <a:r>
              <a:rPr lang="en-ZA" sz="4900" dirty="0">
                <a:latin typeface="Arial Narrow" panose="020B0606020202030204" pitchFamily="34" charset="0"/>
              </a:rPr>
              <a:t/>
            </a:r>
            <a:br>
              <a:rPr lang="en-ZA" sz="4900" dirty="0">
                <a:latin typeface="Arial Narrow" panose="020B0606020202030204" pitchFamily="34" charset="0"/>
              </a:rPr>
            </a:br>
            <a:r>
              <a:rPr lang="en-ZA" sz="6000" dirty="0">
                <a:latin typeface="Arial Narrow" panose="020B0606020202030204" pitchFamily="34" charset="0"/>
              </a:rPr>
              <a:t>Criteria for Accreditation of Service Providers included for by NHI Fund</a:t>
            </a:r>
            <a:r>
              <a:rPr lang="en-ZA" sz="4900" dirty="0">
                <a:latin typeface="Arial Narrow" panose="020B0606020202030204" pitchFamily="34" charset="0"/>
              </a:rPr>
              <a:t/>
            </a:r>
            <a:br>
              <a:rPr lang="en-ZA" sz="4900" dirty="0">
                <a:latin typeface="Arial Narrow" panose="020B0606020202030204" pitchFamily="34" charset="0"/>
              </a:rPr>
            </a:br>
            <a:r>
              <a:rPr lang="en-ZA" sz="4900" dirty="0">
                <a:latin typeface="Arial Narrow" panose="020B0606020202030204" pitchFamily="34" charset="0"/>
              </a:rPr>
              <a:t/>
            </a:r>
            <a:br>
              <a:rPr lang="en-ZA" sz="4900" dirty="0">
                <a:latin typeface="Arial Narrow" panose="020B0606020202030204" pitchFamily="34" charset="0"/>
              </a:rPr>
            </a:br>
            <a:r>
              <a:rPr lang="en-ZA" sz="4900" dirty="0">
                <a:latin typeface="Arial Narrow" panose="020B0606020202030204" pitchFamily="34" charset="0"/>
              </a:rPr>
              <a:t>Mrs Magda Fourie</a:t>
            </a:r>
            <a:br>
              <a:rPr lang="en-ZA" sz="4900" dirty="0">
                <a:latin typeface="Arial Narrow" panose="020B0606020202030204" pitchFamily="34" charset="0"/>
              </a:rPr>
            </a:br>
            <a:r>
              <a:rPr lang="en-US" sz="4900" dirty="0">
                <a:latin typeface="Arial Narrow" panose="020B0606020202030204" pitchFamily="34" charset="0"/>
              </a:rPr>
              <a:t/>
            </a:r>
            <a:br>
              <a:rPr lang="en-US" sz="4900" dirty="0">
                <a:latin typeface="Arial Narrow" panose="020B0606020202030204" pitchFamily="34" charset="0"/>
              </a:rPr>
            </a:br>
            <a:r>
              <a:rPr lang="en-ZA" sz="1400" dirty="0">
                <a:latin typeface="Arial Narrow" panose="020B0606020202030204" pitchFamily="34" charset="0"/>
              </a:rPr>
              <a:t/>
            </a:r>
            <a:br>
              <a:rPr lang="en-ZA" sz="1400" dirty="0">
                <a:latin typeface="Arial Narrow" panose="020B0606020202030204" pitchFamily="34" charset="0"/>
              </a:rPr>
            </a:br>
            <a:endParaRPr lang="en-ZA" sz="1400" dirty="0">
              <a:latin typeface="Arial Narrow" panose="020B0606020202030204" pitchFamily="34" charset="0"/>
            </a:endParaRPr>
          </a:p>
        </p:txBody>
      </p:sp>
    </p:spTree>
    <p:extLst>
      <p:ext uri="{BB962C8B-B14F-4D97-AF65-F5344CB8AC3E}">
        <p14:creationId xmlns:p14="http://schemas.microsoft.com/office/powerpoint/2010/main" xmlns="" val="2546426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A5283-2D7F-42F7-A366-9A420DD4A877}"/>
              </a:ext>
            </a:extLst>
          </p:cNvPr>
          <p:cNvSpPr>
            <a:spLocks noGrp="1"/>
          </p:cNvSpPr>
          <p:nvPr>
            <p:ph type="title"/>
          </p:nvPr>
        </p:nvSpPr>
        <p:spPr>
          <a:xfrm>
            <a:off x="677334" y="609600"/>
            <a:ext cx="8596668" cy="990600"/>
          </a:xfrm>
        </p:spPr>
        <p:txBody>
          <a:bodyPr>
            <a:normAutofit/>
          </a:bodyPr>
          <a:lstStyle/>
          <a:p>
            <a:pPr algn="ctr"/>
            <a:r>
              <a:rPr lang="en-ZA" sz="4400" dirty="0">
                <a:latin typeface="Arial Narrow" panose="020B0606020202030204" pitchFamily="34" charset="0"/>
              </a:rPr>
              <a:t>Timeframe of Accreditation</a:t>
            </a:r>
          </a:p>
        </p:txBody>
      </p:sp>
      <p:sp>
        <p:nvSpPr>
          <p:cNvPr id="3" name="Content Placeholder 2">
            <a:extLst>
              <a:ext uri="{FF2B5EF4-FFF2-40B4-BE49-F238E27FC236}">
                <a16:creationId xmlns:a16="http://schemas.microsoft.com/office/drawing/2014/main" xmlns="" id="{CCA247F5-E3F1-46E4-B241-9A3CE93B74FF}"/>
              </a:ext>
            </a:extLst>
          </p:cNvPr>
          <p:cNvSpPr>
            <a:spLocks noGrp="1"/>
          </p:cNvSpPr>
          <p:nvPr>
            <p:ph idx="1"/>
          </p:nvPr>
        </p:nvSpPr>
        <p:spPr>
          <a:xfrm>
            <a:off x="677334" y="1730829"/>
            <a:ext cx="8596668" cy="4310533"/>
          </a:xfrm>
        </p:spPr>
        <p:txBody>
          <a:bodyPr>
            <a:normAutofit/>
          </a:bodyPr>
          <a:lstStyle/>
          <a:p>
            <a:pPr marL="0" indent="0" algn="just" defTabSz="354013">
              <a:lnSpc>
                <a:spcPct val="120000"/>
              </a:lnSpc>
              <a:spcBef>
                <a:spcPts val="0"/>
              </a:spcBef>
              <a:buNone/>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In section 39 (7) of the Bill mention is made of a </a:t>
            </a:r>
            <a:r>
              <a:rPr lang="en-US" sz="2800" b="1" dirty="0">
                <a:solidFill>
                  <a:srgbClr val="0070C0"/>
                </a:solidFill>
                <a:latin typeface="Arial Narrow" panose="020B0606020202030204" pitchFamily="34" charset="0"/>
                <a:ea typeface="Times New Roman" panose="02020603050405020304" pitchFamily="18" charset="0"/>
                <a:cs typeface="Arial" panose="020B0604020202020204" pitchFamily="34" charset="0"/>
              </a:rPr>
              <a:t>five-year 	renewal </a:t>
            </a: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process for </a:t>
            </a:r>
            <a:r>
              <a:rPr lang="en-US" sz="2800" b="1" dirty="0">
                <a:solidFill>
                  <a:srgbClr val="0070C0"/>
                </a:solidFill>
                <a:latin typeface="Arial Narrow" panose="020B0606020202030204" pitchFamily="34" charset="0"/>
                <a:ea typeface="Times New Roman" panose="02020603050405020304" pitchFamily="18" charset="0"/>
                <a:cs typeface="Arial" panose="020B0604020202020204" pitchFamily="34" charset="0"/>
              </a:rPr>
              <a:t>health service providers</a:t>
            </a: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which seems 	to </a:t>
            </a:r>
            <a:r>
              <a:rPr lang="en-US" sz="2800" b="1" dirty="0">
                <a:solidFill>
                  <a:srgbClr val="0070C0"/>
                </a:solidFill>
                <a:latin typeface="Arial Narrow" panose="020B0606020202030204" pitchFamily="34" charset="0"/>
                <a:ea typeface="Times New Roman" panose="02020603050405020304" pitchFamily="18" charset="0"/>
                <a:cs typeface="Arial" panose="020B0604020202020204" pitchFamily="34" charset="0"/>
              </a:rPr>
              <a:t>exclude health establishments</a:t>
            </a: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p>
          <a:p>
            <a:pPr marL="0" indent="0" algn="just">
              <a:lnSpc>
                <a:spcPct val="120000"/>
              </a:lnSpc>
              <a:spcBef>
                <a:spcPts val="0"/>
              </a:spcBef>
              <a:buNone/>
            </a:pPr>
            <a:endParaRPr lang="en-US" sz="2800" dirty="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Arial" panose="020B0604020202020204" pitchFamily="34" charset="0"/>
            </a:endParaRPr>
          </a:p>
          <a:p>
            <a:pPr marL="271463" indent="-271463" algn="just">
              <a:lnSpc>
                <a:spcPct val="120000"/>
              </a:lnSpc>
              <a:spcBef>
                <a:spcPts val="0"/>
              </a:spcBef>
              <a:buNone/>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Health establishments should be included in the timeframe</a:t>
            </a:r>
          </a:p>
          <a:p>
            <a:pPr marL="271463" indent="-271463" algn="just">
              <a:lnSpc>
                <a:spcPct val="120000"/>
              </a:lnSpc>
              <a:spcBef>
                <a:spcPts val="0"/>
              </a:spcBef>
              <a:buNone/>
            </a:pPr>
            <a:endPar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271463" indent="-271463" algn="just">
              <a:lnSpc>
                <a:spcPct val="120000"/>
              </a:lnSpc>
              <a:spcBef>
                <a:spcPts val="0"/>
              </a:spcBef>
              <a:buNone/>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 Should be ten years for stability and commitment to grow the health system</a:t>
            </a:r>
            <a:endParaRPr lang="en-ZA" sz="2800" dirty="0">
              <a:latin typeface="Arial Narrow" panose="020B0606020202030204" pitchFamily="34" charset="0"/>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xmlns="" val="1845421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33C2A2-4C8A-481F-BE4E-738B4BE269AB}"/>
              </a:ext>
            </a:extLst>
          </p:cNvPr>
          <p:cNvSpPr>
            <a:spLocks noGrp="1"/>
          </p:cNvSpPr>
          <p:nvPr>
            <p:ph type="title"/>
          </p:nvPr>
        </p:nvSpPr>
        <p:spPr>
          <a:xfrm>
            <a:off x="709991" y="326779"/>
            <a:ext cx="8596668" cy="805543"/>
          </a:xfrm>
        </p:spPr>
        <p:txBody>
          <a:bodyPr>
            <a:normAutofit/>
          </a:bodyPr>
          <a:lstStyle/>
          <a:p>
            <a:pPr algn="ctr"/>
            <a:r>
              <a:rPr lang="en-ZA" sz="4400" dirty="0">
                <a:latin typeface="Arial Narrow" panose="020B0606020202030204" pitchFamily="34" charset="0"/>
              </a:rPr>
              <a:t>Certification by OHSC</a:t>
            </a:r>
          </a:p>
        </p:txBody>
      </p:sp>
      <p:sp>
        <p:nvSpPr>
          <p:cNvPr id="3" name="Content Placeholder 2">
            <a:extLst>
              <a:ext uri="{FF2B5EF4-FFF2-40B4-BE49-F238E27FC236}">
                <a16:creationId xmlns:a16="http://schemas.microsoft.com/office/drawing/2014/main" xmlns="" id="{AD202DA5-75F9-437B-81BF-906482970188}"/>
              </a:ext>
            </a:extLst>
          </p:cNvPr>
          <p:cNvSpPr>
            <a:spLocks noGrp="1"/>
          </p:cNvSpPr>
          <p:nvPr>
            <p:ph idx="1"/>
          </p:nvPr>
        </p:nvSpPr>
        <p:spPr>
          <a:xfrm>
            <a:off x="293914" y="1023257"/>
            <a:ext cx="10199915" cy="4702421"/>
          </a:xfrm>
        </p:spPr>
        <p:txBody>
          <a:bodyPr>
            <a:noAutofit/>
          </a:bodyPr>
          <a:lstStyle/>
          <a:p>
            <a:pPr marL="358775" indent="-358775">
              <a:buNone/>
            </a:pPr>
            <a:r>
              <a:rPr lang="en-ZA" sz="24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1.  		Agree that there must be standards to adhere to</a:t>
            </a:r>
          </a:p>
          <a:p>
            <a:pPr marL="0" indent="0">
              <a:buNone/>
            </a:pPr>
            <a:r>
              <a:rPr lang="en-ZA" sz="2400" u="none" strike="noStrike"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2. 	Working closely with the OHSC and provide inputs of what is required for 	rehabilitation facilities and providers</a:t>
            </a:r>
          </a:p>
          <a:p>
            <a:pPr marL="446088" indent="-446088">
              <a:buNone/>
            </a:pPr>
            <a:r>
              <a:rPr lang="en-ZA" sz="2400" u="none" strike="noStrike"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3.  		Greatly concern about:</a:t>
            </a:r>
          </a:p>
          <a:p>
            <a:pPr marL="788988">
              <a:buFont typeface="Wingdings" panose="05000000000000000000" pitchFamily="2" charset="2"/>
              <a:buChar char="q"/>
            </a:pPr>
            <a:r>
              <a:rPr lang="en-ZA" sz="2400" u="none" strike="noStrike"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facilities in public sector (record from OHSC) who are not</a:t>
            </a:r>
            <a:r>
              <a:rPr lang="en-ZA" sz="24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a:t>
            </a:r>
            <a:r>
              <a:rPr lang="en-ZA" sz="2400" u="none" strike="noStrike"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compliant but is e.g. the only facility in the area?  Government must be responsible &amp; </a:t>
            </a:r>
            <a:r>
              <a:rPr lang="en-ZA" sz="24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step in.</a:t>
            </a:r>
          </a:p>
          <a:p>
            <a:pPr marL="788988">
              <a:buFont typeface="Wingdings" panose="05000000000000000000" pitchFamily="2" charset="2"/>
              <a:buChar char="q"/>
            </a:pPr>
            <a:r>
              <a:rPr lang="en-ZA" sz="24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The health provider is certified but the facility fails, can services continue?</a:t>
            </a:r>
          </a:p>
          <a:p>
            <a:pPr marL="0" indent="0">
              <a:buNone/>
            </a:pPr>
            <a:r>
              <a:rPr lang="en-ZA" sz="2400" dirty="0">
                <a:solidFill>
                  <a:schemeClr val="tx1"/>
                </a:solidFill>
                <a:latin typeface="Arial Narrow" panose="020B0606020202030204" pitchFamily="34" charset="0"/>
              </a:rPr>
              <a:t>4. 	Emphasis must be on facilities to ensure full accessibility for People with Disabilities</a:t>
            </a:r>
          </a:p>
          <a:p>
            <a:pPr marL="0" indent="0">
              <a:buNone/>
            </a:pPr>
            <a:r>
              <a:rPr lang="en-US" sz="2400" dirty="0">
                <a:solidFill>
                  <a:schemeClr val="tx1"/>
                </a:solidFill>
                <a:latin typeface="Arial Narrow" panose="020B0606020202030204" pitchFamily="34" charset="0"/>
                <a:ea typeface="Times New Roman" panose="02020603050405020304" pitchFamily="18" charset="0"/>
                <a:cs typeface="Arial" panose="020B0604020202020204" pitchFamily="34" charset="0"/>
              </a:rPr>
              <a:t>5. 	L</a:t>
            </a:r>
            <a:r>
              <a:rPr lang="en-US" sz="2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isting and publications of accredited health service providers and health 	establishments must be published annually</a:t>
            </a:r>
          </a:p>
          <a:p>
            <a:pPr marL="0" indent="0">
              <a:buNone/>
            </a:pPr>
            <a:r>
              <a:rPr lang="en-US" sz="2400" dirty="0">
                <a:solidFill>
                  <a:schemeClr val="tx1"/>
                </a:solidFill>
                <a:latin typeface="Arial Narrow" panose="020B0606020202030204" pitchFamily="34" charset="0"/>
                <a:ea typeface="Times New Roman" panose="02020603050405020304" pitchFamily="18" charset="0"/>
                <a:cs typeface="Arial" panose="020B0604020202020204" pitchFamily="34" charset="0"/>
              </a:rPr>
              <a:t>6. 	Bill should allow the Board and Fund to outsource functions, such as accreditation by 	OHSC</a:t>
            </a:r>
            <a:endParaRPr lang="en-ZA" sz="2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ZA" sz="2400" u="none" strike="noStrik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endParaRPr lang="en-ZA" sz="2400" u="none" strike="noStrik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endParaRPr lang="en-ZA"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657544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54338-1C44-4225-8841-53BF7DB03510}"/>
              </a:ext>
            </a:extLst>
          </p:cNvPr>
          <p:cNvSpPr>
            <a:spLocks noGrp="1"/>
          </p:cNvSpPr>
          <p:nvPr>
            <p:ph type="title"/>
          </p:nvPr>
        </p:nvSpPr>
        <p:spPr>
          <a:xfrm>
            <a:off x="2883780" y="304800"/>
            <a:ext cx="6424439" cy="642257"/>
          </a:xfrm>
        </p:spPr>
        <p:txBody>
          <a:bodyPr>
            <a:noAutofit/>
          </a:bodyPr>
          <a:lstStyle/>
          <a:p>
            <a:pPr algn="ctr"/>
            <a:r>
              <a:rPr lang="en-ZA" sz="4400" dirty="0">
                <a:latin typeface="Arial Narrow" panose="020B0606020202030204" pitchFamily="34" charset="0"/>
              </a:rPr>
              <a:t>Monitoring &amp; Evaluation</a:t>
            </a:r>
          </a:p>
        </p:txBody>
      </p:sp>
      <p:pic>
        <p:nvPicPr>
          <p:cNvPr id="9" name="Picture 8">
            <a:extLst>
              <a:ext uri="{FF2B5EF4-FFF2-40B4-BE49-F238E27FC236}">
                <a16:creationId xmlns:a16="http://schemas.microsoft.com/office/drawing/2014/main" xmlns="" id="{59BA93B2-BBFE-4257-84A9-9BA50D437DBC}"/>
              </a:ext>
            </a:extLst>
          </p:cNvPr>
          <p:cNvPicPr>
            <a:picLocks noChangeAspect="1"/>
          </p:cNvPicPr>
          <p:nvPr/>
        </p:nvPicPr>
        <p:blipFill rotWithShape="1">
          <a:blip r:embed="rId2" cstate="print"/>
          <a:srcRect t="8056" r="-1" b="25856"/>
          <a:stretch/>
        </p:blipFill>
        <p:spPr>
          <a:xfrm>
            <a:off x="2" y="10"/>
            <a:ext cx="1945697" cy="1714488"/>
          </a:xfrm>
          <a:custGeom>
            <a:avLst/>
            <a:gdLst/>
            <a:ahLst/>
            <a:cxnLst/>
            <a:rect l="l" t="t" r="r" b="b"/>
            <a:pathLst>
              <a:path w="1945697" h="1714498">
                <a:moveTo>
                  <a:pt x="0" y="0"/>
                </a:moveTo>
                <a:lnTo>
                  <a:pt x="1678973" y="0"/>
                </a:lnTo>
                <a:lnTo>
                  <a:pt x="1945697" y="1714498"/>
                </a:lnTo>
                <a:lnTo>
                  <a:pt x="0" y="1714498"/>
                </a:lnTo>
                <a:close/>
              </a:path>
            </a:pathLst>
          </a:custGeom>
        </p:spPr>
      </p:pic>
      <p:pic>
        <p:nvPicPr>
          <p:cNvPr id="1026" name="Picture 2" descr="Understanding the parts of a hearing aid">
            <a:extLst>
              <a:ext uri="{FF2B5EF4-FFF2-40B4-BE49-F238E27FC236}">
                <a16:creationId xmlns:a16="http://schemas.microsoft.com/office/drawing/2014/main" xmlns="" id="{1950EBF6-C4FA-45F5-85E4-EF4A9BAA339A}"/>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xmlns="" val="0"/>
              </a:ext>
            </a:extLst>
          </a:blip>
          <a:srcRect r="4678" b="-5"/>
          <a:stretch/>
        </p:blipFill>
        <p:spPr bwMode="auto">
          <a:xfrm>
            <a:off x="1" y="1714496"/>
            <a:ext cx="2210007" cy="1714498"/>
          </a:xfrm>
          <a:custGeom>
            <a:avLst/>
            <a:gdLst/>
            <a:ahLst/>
            <a:cxnLst/>
            <a:rect l="l" t="t" r="r" b="b"/>
            <a:pathLst>
              <a:path w="2210007" h="1714498">
                <a:moveTo>
                  <a:pt x="0" y="0"/>
                </a:moveTo>
                <a:lnTo>
                  <a:pt x="1943283" y="0"/>
                </a:lnTo>
                <a:lnTo>
                  <a:pt x="2210007" y="1714498"/>
                </a:lnTo>
                <a:lnTo>
                  <a:pt x="0" y="1714498"/>
                </a:lnTo>
                <a:close/>
              </a:path>
            </a:pathLst>
          </a:cu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xmlns="" id="{97C57A30-75DF-4AA4-A949-98ACE81E4BB6}"/>
              </a:ext>
            </a:extLst>
          </p:cNvPr>
          <p:cNvPicPr>
            <a:picLocks noChangeAspect="1"/>
          </p:cNvPicPr>
          <p:nvPr/>
        </p:nvPicPr>
        <p:blipFill rotWithShape="1">
          <a:blip r:embed="rId4" cstate="print">
            <a:alphaModFix/>
          </a:blip>
          <a:srcRect t="21201" r="-1" b="27643"/>
          <a:stretch/>
        </p:blipFill>
        <p:spPr>
          <a:xfrm>
            <a:off x="1" y="3429005"/>
            <a:ext cx="2474319" cy="1698991"/>
          </a:xfrm>
          <a:custGeom>
            <a:avLst/>
            <a:gdLst/>
            <a:ahLst/>
            <a:cxnLst/>
            <a:rect l="l" t="t" r="r" b="b"/>
            <a:pathLst>
              <a:path w="2474319" h="1698991">
                <a:moveTo>
                  <a:pt x="0" y="0"/>
                </a:moveTo>
                <a:lnTo>
                  <a:pt x="2210007" y="0"/>
                </a:lnTo>
                <a:lnTo>
                  <a:pt x="2474319" y="1698991"/>
                </a:lnTo>
                <a:lnTo>
                  <a:pt x="188387" y="1698991"/>
                </a:lnTo>
                <a:lnTo>
                  <a:pt x="0" y="574652"/>
                </a:lnTo>
                <a:close/>
              </a:path>
            </a:pathLst>
          </a:custGeom>
        </p:spPr>
      </p:pic>
      <p:pic>
        <p:nvPicPr>
          <p:cNvPr id="7" name="Picture 6" descr="A picture containing building, bicycle, outdoor, ground&#10;&#10;Description automatically generated">
            <a:extLst>
              <a:ext uri="{FF2B5EF4-FFF2-40B4-BE49-F238E27FC236}">
                <a16:creationId xmlns:a16="http://schemas.microsoft.com/office/drawing/2014/main" xmlns="" id="{946DD764-260D-48C5-BF2C-05C5C3F42411}"/>
              </a:ext>
            </a:extLst>
          </p:cNvPr>
          <p:cNvPicPr>
            <a:picLocks noChangeAspect="1"/>
          </p:cNvPicPr>
          <p:nvPr/>
        </p:nvPicPr>
        <p:blipFill rotWithShape="1">
          <a:blip r:embed="rId5" cstate="print">
            <a:alphaModFix/>
            <a:extLst>
              <a:ext uri="{28A0092B-C50C-407E-A947-70E740481C1C}">
                <a14:useLocalDpi xmlns:a14="http://schemas.microsoft.com/office/drawing/2010/main" xmlns="" val="0"/>
              </a:ext>
            </a:extLst>
          </a:blip>
          <a:srcRect r="8" b="9740"/>
          <a:stretch/>
        </p:blipFill>
        <p:spPr>
          <a:xfrm>
            <a:off x="188384" y="5127992"/>
            <a:ext cx="2555404" cy="1730008"/>
          </a:xfrm>
          <a:custGeom>
            <a:avLst/>
            <a:gdLst/>
            <a:ahLst/>
            <a:cxnLst/>
            <a:rect l="l" t="t" r="r" b="b"/>
            <a:pathLst>
              <a:path w="2555404" h="1730008">
                <a:moveTo>
                  <a:pt x="0" y="0"/>
                </a:moveTo>
                <a:lnTo>
                  <a:pt x="2285932" y="0"/>
                </a:lnTo>
                <a:lnTo>
                  <a:pt x="2538174" y="1621404"/>
                </a:lnTo>
                <a:lnTo>
                  <a:pt x="2538508" y="1621404"/>
                </a:lnTo>
                <a:lnTo>
                  <a:pt x="2555404" y="1730008"/>
                </a:lnTo>
                <a:lnTo>
                  <a:pt x="289868" y="1730008"/>
                </a:lnTo>
                <a:close/>
              </a:path>
            </a:pathLst>
          </a:custGeom>
        </p:spPr>
      </p:pic>
      <p:sp>
        <p:nvSpPr>
          <p:cNvPr id="3" name="Content Placeholder 2">
            <a:extLst>
              <a:ext uri="{FF2B5EF4-FFF2-40B4-BE49-F238E27FC236}">
                <a16:creationId xmlns:a16="http://schemas.microsoft.com/office/drawing/2014/main" xmlns="" id="{177EC792-A670-4F71-B1D0-3F1E6C3B7E9B}"/>
              </a:ext>
            </a:extLst>
          </p:cNvPr>
          <p:cNvSpPr>
            <a:spLocks noGrp="1"/>
          </p:cNvSpPr>
          <p:nvPr>
            <p:ph idx="1"/>
          </p:nvPr>
        </p:nvSpPr>
        <p:spPr>
          <a:xfrm>
            <a:off x="2639629" y="1358607"/>
            <a:ext cx="7965080" cy="5194593"/>
          </a:xfrm>
        </p:spPr>
        <p:txBody>
          <a:bodyPr>
            <a:noAutofit/>
          </a:bodyPr>
          <a:lstStyle/>
          <a:p>
            <a:pPr marL="0" indent="0" algn="just">
              <a:lnSpc>
                <a:spcPct val="110000"/>
              </a:lnSpc>
              <a:spcBef>
                <a:spcPts val="0"/>
              </a:spcBef>
              <a:buNone/>
              <a:tabLst>
                <a:tab pos="358775" algn="l"/>
              </a:tabLst>
            </a:pPr>
            <a:r>
              <a:rPr lang="en-ZA" dirty="0">
                <a:effectLst/>
                <a:latin typeface="Arial Narrow" panose="020B0606020202030204" pitchFamily="34" charset="0"/>
                <a:ea typeface="Calibri" panose="020F0502020204030204" pitchFamily="34" charset="0"/>
                <a:cs typeface="Times New Roman" panose="02020603050405020304" pitchFamily="18" charset="0"/>
              </a:rPr>
              <a:t>1. 	Crucial element of the success of universal health coverage and functioning of NHI 	Fund 	- Supports the development of a unique robust health information system in SA.</a:t>
            </a:r>
          </a:p>
          <a:p>
            <a:pPr marL="0" indent="0" algn="just">
              <a:lnSpc>
                <a:spcPct val="110000"/>
              </a:lnSpc>
              <a:spcBef>
                <a:spcPts val="0"/>
              </a:spcBef>
              <a:buNone/>
              <a:tabLst>
                <a:tab pos="358775" algn="l"/>
              </a:tabLst>
            </a:pPr>
            <a:r>
              <a:rPr lang="en-ZA" dirty="0">
                <a:effectLst/>
                <a:latin typeface="Arial Narrow" panose="020B0606020202030204" pitchFamily="34" charset="0"/>
                <a:ea typeface="Calibri" panose="020F0502020204030204" pitchFamily="34" charset="0"/>
                <a:cs typeface="Times New Roman" panose="02020603050405020304" pitchFamily="18" charset="0"/>
              </a:rPr>
              <a:t>2. 	Data management in the health system is fragmented which makes it difficult and 	impossible to monitor and evaluate health services and to facilitate informed decision-	making.  </a:t>
            </a:r>
          </a:p>
          <a:p>
            <a:pPr marL="0" indent="0">
              <a:lnSpc>
                <a:spcPct val="110000"/>
              </a:lnSpc>
              <a:spcBef>
                <a:spcPts val="0"/>
              </a:spcBef>
              <a:buNone/>
              <a:tabLst>
                <a:tab pos="358775" algn="l"/>
              </a:tabLst>
            </a:pPr>
            <a:r>
              <a:rPr lang="en-ZA" dirty="0">
                <a:effectLst/>
                <a:latin typeface="Arial Narrow" panose="020B0606020202030204" pitchFamily="34" charset="0"/>
                <a:ea typeface="Calibri" panose="020F0502020204030204" pitchFamily="34" charset="0"/>
                <a:cs typeface="Times New Roman" panose="02020603050405020304" pitchFamily="18" charset="0"/>
              </a:rPr>
              <a:t>3. 	</a:t>
            </a:r>
            <a:r>
              <a:rPr lang="en-US" dirty="0">
                <a:effectLst/>
                <a:latin typeface="Arial Narrow" panose="020B0606020202030204" pitchFamily="34" charset="0"/>
                <a:ea typeface="Times New Roman" panose="02020603050405020304" pitchFamily="18" charset="0"/>
                <a:cs typeface="Arial" panose="020B0604020202020204" pitchFamily="34" charset="0"/>
              </a:rPr>
              <a:t>Performance of rehabilitation accredited service providers be monitored 	and evaluated 	by a rehabilitation manager who are familiar with rehabilitation service requirements.  </a:t>
            </a:r>
          </a:p>
          <a:p>
            <a:pPr marL="0" indent="0">
              <a:lnSpc>
                <a:spcPct val="110000"/>
              </a:lnSpc>
              <a:spcBef>
                <a:spcPts val="0"/>
              </a:spcBef>
              <a:buNone/>
              <a:tabLst>
                <a:tab pos="358775" algn="l"/>
              </a:tabLst>
            </a:pPr>
            <a:r>
              <a:rPr lang="en-US" dirty="0">
                <a:effectLst/>
                <a:latin typeface="Arial Narrow" panose="020B0606020202030204" pitchFamily="34" charset="0"/>
                <a:ea typeface="Times New Roman" panose="02020603050405020304" pitchFamily="18" charset="0"/>
                <a:cs typeface="Arial" panose="020B0604020202020204" pitchFamily="34" charset="0"/>
              </a:rPr>
              <a:t>4. 	Adherence to the provision of information mentioned in section 39 of the Bill 	must 	be accompanied by the provision of the necessary electronic 	equipment, </a:t>
            </a:r>
            <a:r>
              <a:rPr lang="en-US" dirty="0" err="1">
                <a:effectLst/>
                <a:latin typeface="Arial Narrow" panose="020B0606020202030204" pitchFamily="34" charset="0"/>
                <a:ea typeface="Times New Roman" panose="02020603050405020304" pitchFamily="18" charset="0"/>
                <a:cs typeface="Arial" panose="020B0604020202020204" pitchFamily="34" charset="0"/>
              </a:rPr>
              <a:t>programmes</a:t>
            </a:r>
            <a:r>
              <a:rPr lang="en-US" dirty="0">
                <a:effectLst/>
                <a:latin typeface="Arial Narrow" panose="020B0606020202030204" pitchFamily="34" charset="0"/>
                <a:ea typeface="Times New Roman" panose="02020603050405020304" pitchFamily="18" charset="0"/>
                <a:cs typeface="Arial" panose="020B0604020202020204" pitchFamily="34" charset="0"/>
              </a:rPr>
              <a:t> 	and analytical processes by the NHI Fund.</a:t>
            </a:r>
            <a:endParaRPr lang="en-ZA" dirty="0">
              <a:latin typeface="Arial Narrow" panose="020B0606020202030204" pitchFamily="34" charset="0"/>
              <a:ea typeface="Times New Roman" panose="02020603050405020304" pitchFamily="18" charset="0"/>
              <a:cs typeface="Times New Roman" panose="02020603050405020304" pitchFamily="18" charset="0"/>
            </a:endParaRPr>
          </a:p>
          <a:p>
            <a:pPr marL="0" indent="0" algn="just">
              <a:lnSpc>
                <a:spcPct val="110000"/>
              </a:lnSpc>
              <a:spcBef>
                <a:spcPts val="0"/>
              </a:spcBef>
              <a:buNone/>
              <a:tabLst>
                <a:tab pos="358775" algn="l"/>
              </a:tabLst>
            </a:pPr>
            <a:r>
              <a:rPr lang="en-ZA" dirty="0">
                <a:latin typeface="Arial Narrow" panose="020B0606020202030204" pitchFamily="34" charset="0"/>
                <a:ea typeface="MS Mincho" panose="02020609040205080304" pitchFamily="49" charset="-128"/>
                <a:cs typeface="Times New Roman" panose="02020603050405020304" pitchFamily="18" charset="0"/>
              </a:rPr>
              <a:t>5. 	Not clear in the Bill who will determine the criteria for </a:t>
            </a:r>
            <a:r>
              <a:rPr lang="en-ZA" dirty="0">
                <a:latin typeface="Arial Narrow" panose="020B0606020202030204" pitchFamily="34" charset="0"/>
                <a:ea typeface="MS Mincho" panose="02020609040205080304" pitchFamily="49" charset="-128"/>
                <a:cs typeface="Arial" panose="020B0604020202020204" pitchFamily="34" charset="0"/>
              </a:rPr>
              <a:t>M&amp;E of quality care</a:t>
            </a:r>
          </a:p>
          <a:p>
            <a:pPr marL="0" indent="0" algn="just">
              <a:lnSpc>
                <a:spcPct val="110000"/>
              </a:lnSpc>
              <a:spcBef>
                <a:spcPts val="0"/>
              </a:spcBef>
              <a:buNone/>
              <a:tabLst>
                <a:tab pos="358775" algn="l"/>
              </a:tabLst>
            </a:pPr>
            <a:r>
              <a:rPr lang="en-ZA" u="none" strike="noStrike" dirty="0">
                <a:effectLst/>
                <a:latin typeface="Arial Narrow" panose="020B0606020202030204" pitchFamily="34" charset="0"/>
                <a:ea typeface="MS Mincho" panose="02020609040205080304" pitchFamily="49" charset="-128"/>
                <a:cs typeface="Arial" panose="020B0604020202020204" pitchFamily="34" charset="0"/>
              </a:rPr>
              <a:t>6. 	Rehabilitation services to be included in discussion for criteria required for 	rehabilitation.</a:t>
            </a:r>
          </a:p>
          <a:p>
            <a:pPr marL="0" indent="0" algn="just">
              <a:lnSpc>
                <a:spcPct val="110000"/>
              </a:lnSpc>
              <a:spcBef>
                <a:spcPts val="0"/>
              </a:spcBef>
              <a:buNone/>
              <a:tabLst>
                <a:tab pos="358775" algn="l"/>
              </a:tabLst>
            </a:pPr>
            <a:r>
              <a:rPr lang="en-ZA" dirty="0">
                <a:effectLst/>
                <a:latin typeface="Arial Narrow" panose="020B0606020202030204" pitchFamily="34" charset="0"/>
                <a:ea typeface="Calibri" panose="020F0502020204030204" pitchFamily="34" charset="0"/>
                <a:cs typeface="Times New Roman" panose="02020603050405020304" pitchFamily="18" charset="0"/>
              </a:rPr>
              <a:t>7. 	Benefit package must include </a:t>
            </a:r>
            <a:r>
              <a:rPr lang="en-ZA" b="1" dirty="0">
                <a:effectLst/>
                <a:latin typeface="Arial Narrow" panose="020B0606020202030204" pitchFamily="34" charset="0"/>
                <a:ea typeface="Calibri" panose="020F0502020204030204" pitchFamily="34" charset="0"/>
                <a:cs typeface="Times New Roman" panose="02020603050405020304" pitchFamily="18" charset="0"/>
              </a:rPr>
              <a:t>access to and maintenance</a:t>
            </a:r>
            <a:r>
              <a:rPr lang="en-ZA" dirty="0">
                <a:effectLst/>
                <a:latin typeface="Arial Narrow" panose="020B0606020202030204" pitchFamily="34" charset="0"/>
                <a:ea typeface="Calibri" panose="020F0502020204030204" pitchFamily="34" charset="0"/>
                <a:cs typeface="Times New Roman" panose="02020603050405020304" pitchFamily="18" charset="0"/>
              </a:rPr>
              <a:t> of appropriate assistive 	devices</a:t>
            </a:r>
            <a:r>
              <a:rPr lang="en-ZA" dirty="0">
                <a:latin typeface="Arial Narrow" panose="020B0606020202030204" pitchFamily="34" charset="0"/>
                <a:ea typeface="Calibri" panose="020F0502020204030204" pitchFamily="34" charset="0"/>
                <a:cs typeface="Times New Roman" panose="02020603050405020304" pitchFamily="18" charset="0"/>
              </a:rPr>
              <a:t> </a:t>
            </a:r>
            <a:r>
              <a:rPr lang="en-ZA" dirty="0">
                <a:effectLst/>
                <a:latin typeface="Arial Narrow" panose="020B0606020202030204" pitchFamily="34" charset="0"/>
                <a:ea typeface="Calibri" panose="020F0502020204030204" pitchFamily="34" charset="0"/>
                <a:cs typeface="Times New Roman" panose="02020603050405020304" pitchFamily="18" charset="0"/>
              </a:rPr>
              <a:t>at all levels of care, to prolong the life of the device, reduce costs and improve 	the quality of usage of the devices by the patient.</a:t>
            </a:r>
          </a:p>
          <a:p>
            <a:pPr marL="457200" indent="-457200" algn="just">
              <a:lnSpc>
                <a:spcPct val="110000"/>
              </a:lnSpc>
              <a:spcBef>
                <a:spcPts val="0"/>
              </a:spcBef>
              <a:buAutoNum type="arabicPeriod" startAt="7"/>
              <a:tabLst>
                <a:tab pos="358775" algn="l"/>
              </a:tabLst>
            </a:pPr>
            <a:endParaRPr lang="en-ZA" u="none" strike="noStrike" dirty="0">
              <a:effectLst/>
              <a:latin typeface="Arial Narrow" panose="020B0606020202030204" pitchFamily="34" charset="0"/>
              <a:ea typeface="MS Mincho" panose="02020609040205080304" pitchFamily="49" charset="-128"/>
              <a:cs typeface="Arial" panose="020B0604020202020204" pitchFamily="34" charset="0"/>
            </a:endParaRPr>
          </a:p>
          <a:p>
            <a:pPr>
              <a:lnSpc>
                <a:spcPct val="90000"/>
              </a:lnSpc>
            </a:pPr>
            <a:endParaRPr lang="en-US" dirty="0">
              <a:effectLst/>
              <a:latin typeface="Arial Narrow" panose="020B0606020202030204" pitchFamily="34" charset="0"/>
              <a:ea typeface="Times New Roman" panose="02020603050405020304" pitchFamily="18" charset="0"/>
              <a:cs typeface="Arial" panose="020B0604020202020204" pitchFamily="34" charset="0"/>
            </a:endParaRPr>
          </a:p>
          <a:p>
            <a:pPr>
              <a:lnSpc>
                <a:spcPct val="90000"/>
              </a:lnSpc>
            </a:pPr>
            <a:endParaRPr lang="en-ZA" dirty="0">
              <a:latin typeface="Arial Narrow" panose="020B0606020202030204" pitchFamily="34" charset="0"/>
            </a:endParaRPr>
          </a:p>
        </p:txBody>
      </p:sp>
    </p:spTree>
    <p:extLst>
      <p:ext uri="{BB962C8B-B14F-4D97-AF65-F5344CB8AC3E}">
        <p14:creationId xmlns:p14="http://schemas.microsoft.com/office/powerpoint/2010/main" xmlns="" val="1542851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E0C03-1630-4FA7-83CE-090456681FBE}"/>
              </a:ext>
            </a:extLst>
          </p:cNvPr>
          <p:cNvSpPr>
            <a:spLocks noGrp="1"/>
          </p:cNvSpPr>
          <p:nvPr>
            <p:ph type="title"/>
          </p:nvPr>
        </p:nvSpPr>
        <p:spPr>
          <a:xfrm>
            <a:off x="677335" y="250371"/>
            <a:ext cx="8183010" cy="849087"/>
          </a:xfrm>
        </p:spPr>
        <p:txBody>
          <a:bodyPr>
            <a:normAutofit/>
          </a:bodyPr>
          <a:lstStyle/>
          <a:p>
            <a:pPr algn="ctr"/>
            <a:r>
              <a:rPr lang="en-ZA" sz="4400">
                <a:latin typeface="Arial Narrow" panose="020B0606020202030204" pitchFamily="34" charset="0"/>
              </a:rPr>
              <a:t>Clinical guidelines</a:t>
            </a:r>
          </a:p>
        </p:txBody>
      </p:sp>
      <p:sp>
        <p:nvSpPr>
          <p:cNvPr id="3" name="Content Placeholder 2">
            <a:extLst>
              <a:ext uri="{FF2B5EF4-FFF2-40B4-BE49-F238E27FC236}">
                <a16:creationId xmlns:a16="http://schemas.microsoft.com/office/drawing/2014/main" xmlns="" id="{0334BA26-6DF3-4FAB-B68F-073ABB23968E}"/>
              </a:ext>
            </a:extLst>
          </p:cNvPr>
          <p:cNvSpPr>
            <a:spLocks noGrp="1"/>
          </p:cNvSpPr>
          <p:nvPr>
            <p:ph idx="1"/>
          </p:nvPr>
        </p:nvSpPr>
        <p:spPr>
          <a:xfrm>
            <a:off x="326571" y="1719942"/>
            <a:ext cx="9786257" cy="5138058"/>
          </a:xfrm>
        </p:spPr>
        <p:txBody>
          <a:bodyPr>
            <a:normAutofit/>
          </a:bodyPr>
          <a:lstStyle/>
          <a:p>
            <a:pPr marL="446088" indent="-446088">
              <a:buNone/>
            </a:pPr>
            <a:r>
              <a:rPr lang="en-ZA" sz="24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 	</a:t>
            </a:r>
            <a:r>
              <a:rPr lang="en-ZA" sz="26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Support quality health care services based on evidence or best practice guidelines</a:t>
            </a:r>
            <a:endParaRPr lang="en-ZA" sz="2600" u="none" strike="noStrike">
              <a:solidFill>
                <a:srgbClr val="000000"/>
              </a:solidFill>
              <a:effectLst/>
              <a:latin typeface="Arial Narrow" panose="020B0606020202030204" pitchFamily="34" charset="0"/>
              <a:ea typeface="MS Mincho" panose="02020609040205080304" pitchFamily="49" charset="-128"/>
              <a:cs typeface="Arial" panose="020B0604020202020204" pitchFamily="34" charset="0"/>
            </a:endParaRPr>
          </a:p>
          <a:p>
            <a:pPr marL="446088" indent="-446088">
              <a:buNone/>
            </a:pPr>
            <a:r>
              <a:rPr lang="en-ZA" sz="2600" u="none" strike="noStrike">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2. 	Rehab services to be included in the NHI in benefits package on all levels of care and for all age groups. </a:t>
            </a:r>
          </a:p>
          <a:p>
            <a:pPr marL="446088" indent="-446088">
              <a:buNone/>
            </a:pPr>
            <a:r>
              <a:rPr lang="en-ZA" sz="2600" u="none" strike="noStrike">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3. 	Professional associations must be involved in preparing protocols/treatment guidelines and best practice standards for benefits in the benefits package. </a:t>
            </a:r>
          </a:p>
          <a:p>
            <a:pPr marL="446088" indent="-446088">
              <a:buNone/>
            </a:pPr>
            <a:r>
              <a:rPr lang="en-ZA" sz="26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 	</a:t>
            </a:r>
            <a:r>
              <a:rPr lang="en-US" sz="26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Health service providers’ autonomy must not be compromised when it comes to decision-making depending on patient’s condition.</a:t>
            </a:r>
            <a:endParaRPr lang="en-ZA" sz="2600">
              <a:solidFill>
                <a:schemeClr val="tx1"/>
              </a:solidFill>
              <a:latin typeface="Arial Narrow" panose="020B0606020202030204" pitchFamily="34" charset="0"/>
            </a:endParaRPr>
          </a:p>
          <a:p>
            <a:pPr marL="0" indent="0">
              <a:buNone/>
            </a:pPr>
            <a:endParaRPr lang="en-ZA"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en-ZA"/>
          </a:p>
        </p:txBody>
      </p:sp>
    </p:spTree>
    <p:extLst>
      <p:ext uri="{BB962C8B-B14F-4D97-AF65-F5344CB8AC3E}">
        <p14:creationId xmlns:p14="http://schemas.microsoft.com/office/powerpoint/2010/main" xmlns="" val="1637570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F9F5EC7-C119-48BB-B6FF-D52CD39237E6}"/>
              </a:ext>
            </a:extLst>
          </p:cNvPr>
          <p:cNvSpPr>
            <a:spLocks noGrp="1"/>
          </p:cNvSpPr>
          <p:nvPr>
            <p:ph idx="1"/>
          </p:nvPr>
        </p:nvSpPr>
        <p:spPr>
          <a:xfrm>
            <a:off x="677334" y="424543"/>
            <a:ext cx="8596668" cy="5616819"/>
          </a:xfrm>
        </p:spPr>
        <p:txBody>
          <a:bodyPr>
            <a:normAutofit lnSpcReduction="10000"/>
          </a:bodyPr>
          <a:lstStyle/>
          <a:p>
            <a:pPr marL="446088" indent="-446088">
              <a:buNone/>
            </a:pPr>
            <a:r>
              <a:rPr lang="en-ZA" sz="2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5. 	Research agenda:</a:t>
            </a:r>
          </a:p>
          <a:p>
            <a:pPr marL="903288" indent="-457200">
              <a:buFont typeface="Wingdings" panose="05000000000000000000" pitchFamily="2" charset="2"/>
              <a:buChar char="q"/>
            </a:pPr>
            <a:r>
              <a:rPr lang="en-ZA" sz="2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Currently very little  academically accepted rehabilitation evidence is available in SA to support quality rehab interventions. As a result, international guidelines must be considered. </a:t>
            </a:r>
          </a:p>
          <a:p>
            <a:pPr marL="903288" indent="-457200">
              <a:buFont typeface="Wingdings" panose="05000000000000000000" pitchFamily="2" charset="2"/>
              <a:buChar char="q"/>
            </a:pPr>
            <a:r>
              <a:rPr lang="en-ZA" sz="26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Universities and clinicians to be involved </a:t>
            </a:r>
          </a:p>
          <a:p>
            <a:pPr marL="903288" indent="-457200">
              <a:buFont typeface="Wingdings" panose="05000000000000000000" pitchFamily="2" charset="2"/>
              <a:buChar char="q"/>
            </a:pPr>
            <a:r>
              <a:rPr lang="en-ZA" sz="26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Funding must be made available for development and contextualisation of guidelines and evidence-based  or best practice by the NHI Fund.</a:t>
            </a:r>
          </a:p>
          <a:p>
            <a:pPr marL="0" indent="0">
              <a:buNone/>
            </a:pPr>
            <a:r>
              <a:rPr lang="en-ZA" sz="2600" dirty="0">
                <a:solidFill>
                  <a:schemeClr val="tx1"/>
                </a:solidFill>
                <a:latin typeface="Arial Narrow" panose="020B0606020202030204" pitchFamily="34" charset="0"/>
                <a:ea typeface="MS Mincho" panose="02020609040205080304" pitchFamily="49" charset="-128"/>
                <a:cs typeface="Arial" panose="020B0604020202020204" pitchFamily="34" charset="0"/>
              </a:rPr>
              <a:t>6. 	Do not support:  the Minister, consultation with Fund can decide 	on the 	provision of minimum to 	specified personal health 	services, </a:t>
            </a:r>
            <a:r>
              <a:rPr lang="en-ZA" sz="2600" dirty="0">
                <a:solidFill>
                  <a:schemeClr val="tx1"/>
                </a:solidFill>
                <a:latin typeface="Arial Narrow" panose="020B0606020202030204" pitchFamily="34" charset="0"/>
              </a:rPr>
              <a:t>appropriate 	number and mix of health care 	professionals, or 	the guidelines.  </a:t>
            </a:r>
          </a:p>
          <a:p>
            <a:pPr marL="0" indent="0">
              <a:buNone/>
            </a:pPr>
            <a:endParaRPr lang="en-ZA" sz="2600" dirty="0">
              <a:solidFill>
                <a:schemeClr val="tx1"/>
              </a:solidFill>
              <a:latin typeface="Arial Narrow" panose="020B0606020202030204" pitchFamily="34" charset="0"/>
              <a:ea typeface="MS Mincho" panose="02020609040205080304" pitchFamily="49" charset="-128"/>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xmlns="" val="3169127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26F55-D6C7-43E2-88CB-86935676F8BE}"/>
              </a:ext>
            </a:extLst>
          </p:cNvPr>
          <p:cNvSpPr>
            <a:spLocks noGrp="1"/>
          </p:cNvSpPr>
          <p:nvPr>
            <p:ph type="title"/>
          </p:nvPr>
        </p:nvSpPr>
        <p:spPr>
          <a:xfrm>
            <a:off x="677334" y="609600"/>
            <a:ext cx="8596668" cy="838200"/>
          </a:xfrm>
        </p:spPr>
        <p:txBody>
          <a:bodyPr>
            <a:normAutofit/>
          </a:bodyPr>
          <a:lstStyle/>
          <a:p>
            <a:pPr algn="ctr"/>
            <a:r>
              <a:rPr lang="en-ZA" sz="4400">
                <a:latin typeface="Arial Narrow" panose="020B0606020202030204" pitchFamily="34" charset="0"/>
              </a:rPr>
              <a:t>Adherence to Referral Pathways</a:t>
            </a:r>
          </a:p>
        </p:txBody>
      </p:sp>
      <p:sp>
        <p:nvSpPr>
          <p:cNvPr id="3" name="Content Placeholder 2">
            <a:extLst>
              <a:ext uri="{FF2B5EF4-FFF2-40B4-BE49-F238E27FC236}">
                <a16:creationId xmlns:a16="http://schemas.microsoft.com/office/drawing/2014/main" xmlns="" id="{EA2DF4E1-1E5C-491B-85EB-C41A1AF8F994}"/>
              </a:ext>
            </a:extLst>
          </p:cNvPr>
          <p:cNvSpPr>
            <a:spLocks noGrp="1"/>
          </p:cNvSpPr>
          <p:nvPr>
            <p:ph idx="1"/>
          </p:nvPr>
        </p:nvSpPr>
        <p:spPr/>
        <p:txBody>
          <a:bodyPr vert="horz" lIns="91440" tIns="45720" rIns="91440" bIns="45720" rtlCol="0" anchor="t">
            <a:normAutofit/>
          </a:bodyPr>
          <a:lstStyle/>
          <a:p>
            <a:pPr marL="0" indent="0">
              <a:buNone/>
            </a:pPr>
            <a:r>
              <a:rPr lang="en-US" sz="2800" dirty="0">
                <a:solidFill>
                  <a:srgbClr val="000000"/>
                </a:solidFill>
                <a:latin typeface="Arial"/>
                <a:ea typeface="Times New Roman" panose="02020603050405020304" pitchFamily="18" charset="0"/>
                <a:cs typeface="Arial"/>
              </a:rPr>
              <a:t>1. 	</a:t>
            </a:r>
            <a:r>
              <a:rPr lang="en-US" sz="2800" dirty="0">
                <a:solidFill>
                  <a:srgbClr val="000000"/>
                </a:solidFill>
                <a:latin typeface="Arial Narrow"/>
                <a:ea typeface="Times New Roman" panose="02020603050405020304" pitchFamily="18" charset="0"/>
                <a:cs typeface="Arial"/>
              </a:rPr>
              <a:t>R</a:t>
            </a:r>
            <a:r>
              <a:rPr lang="en-US" sz="2800" dirty="0">
                <a:solidFill>
                  <a:srgbClr val="000000"/>
                </a:solidFill>
                <a:effectLst/>
                <a:latin typeface="Arial Narrow"/>
                <a:ea typeface="Times New Roman" panose="02020603050405020304" pitchFamily="18" charset="0"/>
                <a:cs typeface="Arial"/>
              </a:rPr>
              <a:t>eferral pathways must be practical and easy to manage</a:t>
            </a:r>
          </a:p>
          <a:p>
            <a:pPr marL="0" indent="0">
              <a:buNone/>
            </a:pPr>
            <a:r>
              <a:rPr lang="en-US" sz="2800" dirty="0">
                <a:solidFill>
                  <a:srgbClr val="000000"/>
                </a:solidFill>
                <a:latin typeface="Arial Narrow"/>
                <a:ea typeface="Times New Roman" panose="02020603050405020304" pitchFamily="18" charset="0"/>
                <a:cs typeface="Arial"/>
              </a:rPr>
              <a:t>2. 	Must include all </a:t>
            </a:r>
            <a:r>
              <a:rPr lang="en-US" sz="2800" dirty="0">
                <a:solidFill>
                  <a:srgbClr val="000000"/>
                </a:solidFill>
                <a:effectLst/>
                <a:latin typeface="Arial Narrow"/>
                <a:ea typeface="Times New Roman" panose="02020603050405020304" pitchFamily="18" charset="0"/>
                <a:cs typeface="Arial"/>
              </a:rPr>
              <a:t>health providers and establishments</a:t>
            </a:r>
            <a:r>
              <a:rPr lang="en-US" sz="2800" dirty="0">
                <a:solidFill>
                  <a:srgbClr val="000000"/>
                </a:solidFill>
                <a:latin typeface="Arial Narrow"/>
                <a:ea typeface="Times New Roman" panose="02020603050405020304" pitchFamily="18" charset="0"/>
                <a:cs typeface="Arial"/>
              </a:rPr>
              <a:t> and 	equal opportunity</a:t>
            </a:r>
            <a:endParaRPr lang="en-US" sz="2800" dirty="0">
              <a:solidFill>
                <a:srgbClr val="000000"/>
              </a:solidFill>
              <a:effectLst/>
              <a:latin typeface="Arial Narrow"/>
              <a:ea typeface="Times New Roman" panose="02020603050405020304" pitchFamily="18" charset="0"/>
              <a:cs typeface="Arial"/>
            </a:endParaRPr>
          </a:p>
          <a:p>
            <a:pPr marL="0" indent="0">
              <a:buNone/>
            </a:pPr>
            <a:r>
              <a:rPr lang="en-US" sz="2800" dirty="0">
                <a:solidFill>
                  <a:srgbClr val="000000"/>
                </a:solidFill>
                <a:latin typeface="Arial Narrow"/>
                <a:cs typeface="Arial"/>
              </a:rPr>
              <a:t>3. 	Must include up and down referrals from PHC to tertiary and 	specialized care</a:t>
            </a:r>
          </a:p>
          <a:p>
            <a:pPr marL="0" indent="0">
              <a:buNone/>
            </a:pPr>
            <a:r>
              <a:rPr lang="en-US" sz="2800" dirty="0">
                <a:solidFill>
                  <a:srgbClr val="000000"/>
                </a:solidFill>
                <a:latin typeface="Arial Narrow"/>
                <a:cs typeface="Arial"/>
              </a:rPr>
              <a:t>4. 	Clinicians to be involved in creating these referral pathways</a:t>
            </a:r>
            <a:endParaRPr lang="en-ZA" sz="2800" dirty="0">
              <a:latin typeface="Arial Narrow"/>
              <a:cs typeface="Arial"/>
            </a:endParaRPr>
          </a:p>
        </p:txBody>
      </p:sp>
    </p:spTree>
    <p:extLst>
      <p:ext uri="{BB962C8B-B14F-4D97-AF65-F5344CB8AC3E}">
        <p14:creationId xmlns:p14="http://schemas.microsoft.com/office/powerpoint/2010/main" xmlns="" val="324033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xmlns="" id="{6B1D561C-1C5A-40B4-9CE0-7C5EEC069AF3}"/>
              </a:ext>
            </a:extLst>
          </p:cNvPr>
          <p:cNvPicPr>
            <a:picLocks noChangeAspect="1"/>
          </p:cNvPicPr>
          <p:nvPr/>
        </p:nvPicPr>
        <p:blipFill rotWithShape="1">
          <a:blip r:embed="rId2" cstate="print"/>
          <a:srcRect l="30794" t="9091" r="15570"/>
          <a:stretch/>
        </p:blipFill>
        <p:spPr>
          <a:xfrm>
            <a:off x="0"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xmlns="" id="{7CF142DB-C790-42CD-8B7A-0849B75F9986}"/>
              </a:ext>
            </a:extLst>
          </p:cNvPr>
          <p:cNvSpPr>
            <a:spLocks noGrp="1"/>
          </p:cNvSpPr>
          <p:nvPr>
            <p:ph type="ctrTitle"/>
          </p:nvPr>
        </p:nvSpPr>
        <p:spPr>
          <a:xfrm>
            <a:off x="1026140" y="477520"/>
            <a:ext cx="8737600" cy="3784600"/>
          </a:xfrm>
        </p:spPr>
        <p:txBody>
          <a:bodyPr>
            <a:noAutofit/>
          </a:bodyPr>
          <a:lstStyle/>
          <a:p>
            <a:pPr algn="ctr">
              <a:lnSpc>
                <a:spcPct val="90000"/>
              </a:lnSpc>
            </a:pPr>
            <a:r>
              <a:rPr lang="en-ZA" dirty="0">
                <a:latin typeface="Arial Narrow" panose="020B0606020202030204" pitchFamily="34" charset="0"/>
              </a:rPr>
              <a:t>Summary of Recommendations by Rehabilitation Associations</a:t>
            </a:r>
            <a:r>
              <a:rPr lang="en-ZA" sz="4400" dirty="0">
                <a:latin typeface="Arial Narrow" panose="020B0606020202030204" pitchFamily="34" charset="0"/>
              </a:rPr>
              <a:t/>
            </a:r>
            <a:br>
              <a:rPr lang="en-ZA" sz="4400" dirty="0">
                <a:latin typeface="Arial Narrow" panose="020B0606020202030204" pitchFamily="34" charset="0"/>
              </a:rPr>
            </a:br>
            <a:r>
              <a:rPr lang="en-ZA" sz="4400" dirty="0">
                <a:latin typeface="Arial Narrow" panose="020B0606020202030204" pitchFamily="34" charset="0"/>
              </a:rPr>
              <a:t/>
            </a:r>
            <a:br>
              <a:rPr lang="en-ZA" sz="4400" dirty="0">
                <a:latin typeface="Arial Narrow" panose="020B0606020202030204" pitchFamily="34" charset="0"/>
              </a:rPr>
            </a:br>
            <a:r>
              <a:rPr lang="en-ZA" sz="4400" dirty="0">
                <a:latin typeface="Arial Narrow" panose="020B0606020202030204" pitchFamily="34" charset="0"/>
              </a:rPr>
              <a:t>Prof Pat de Witt</a:t>
            </a:r>
            <a:br>
              <a:rPr lang="en-ZA" sz="4400" dirty="0">
                <a:latin typeface="Arial Narrow" panose="020B0606020202030204" pitchFamily="34" charset="0"/>
              </a:rPr>
            </a:br>
            <a:r>
              <a:rPr lang="en-ZA" sz="4400" dirty="0">
                <a:latin typeface="Arial Narrow" panose="020B0606020202030204" pitchFamily="34" charset="0"/>
              </a:rPr>
              <a:t/>
            </a:r>
            <a:br>
              <a:rPr lang="en-ZA" sz="4400" dirty="0">
                <a:latin typeface="Arial Narrow" panose="020B0606020202030204" pitchFamily="34" charset="0"/>
              </a:rPr>
            </a:br>
            <a:endParaRPr lang="en-ZA" sz="4400" dirty="0"/>
          </a:p>
        </p:txBody>
      </p:sp>
    </p:spTree>
    <p:extLst>
      <p:ext uri="{BB962C8B-B14F-4D97-AF65-F5344CB8AC3E}">
        <p14:creationId xmlns:p14="http://schemas.microsoft.com/office/powerpoint/2010/main" xmlns="" val="33515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xmlns="" id="{FEE92286-017F-446E-9333-1294AB500E27}"/>
              </a:ext>
            </a:extLst>
          </p:cNvPr>
          <p:cNvPicPr>
            <a:picLocks noChangeAspect="1"/>
          </p:cNvPicPr>
          <p:nvPr/>
        </p:nvPicPr>
        <p:blipFill rotWithShape="1">
          <a:blip r:embed="rId2" cstate="print"/>
          <a:srcRect l="30794" t="9091" r="15570"/>
          <a:stretch/>
        </p:blipFill>
        <p:spPr>
          <a:xfrm>
            <a:off x="-5069"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xmlns="" id="{9C9DDC5D-9C03-4399-98D5-4E05DCC50139}"/>
              </a:ext>
            </a:extLst>
          </p:cNvPr>
          <p:cNvSpPr>
            <a:spLocks noGrp="1"/>
          </p:cNvSpPr>
          <p:nvPr>
            <p:ph type="ctrTitle"/>
          </p:nvPr>
        </p:nvSpPr>
        <p:spPr>
          <a:xfrm>
            <a:off x="2062481" y="1503681"/>
            <a:ext cx="6380479" cy="1341119"/>
          </a:xfrm>
        </p:spPr>
        <p:txBody>
          <a:bodyPr>
            <a:normAutofit/>
          </a:bodyPr>
          <a:lstStyle/>
          <a:p>
            <a:pPr algn="ctr">
              <a:lnSpc>
                <a:spcPct val="90000"/>
              </a:lnSpc>
            </a:pPr>
            <a:r>
              <a:rPr lang="en-ZA" dirty="0">
                <a:latin typeface="Arial Narrow" panose="020B0606020202030204" pitchFamily="34" charset="0"/>
              </a:rPr>
              <a:t>What is Rehabilitation?</a:t>
            </a:r>
            <a:endParaRPr lang="en-ZA" sz="3800" dirty="0"/>
          </a:p>
        </p:txBody>
      </p:sp>
    </p:spTree>
    <p:extLst>
      <p:ext uri="{BB962C8B-B14F-4D97-AF65-F5344CB8AC3E}">
        <p14:creationId xmlns:p14="http://schemas.microsoft.com/office/powerpoint/2010/main" xmlns="" val="971467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E4D9B-0433-48F5-BEBD-5B3AADA6A2C6}"/>
              </a:ext>
            </a:extLst>
          </p:cNvPr>
          <p:cNvSpPr>
            <a:spLocks noGrp="1"/>
          </p:cNvSpPr>
          <p:nvPr>
            <p:ph type="title"/>
          </p:nvPr>
        </p:nvSpPr>
        <p:spPr>
          <a:xfrm>
            <a:off x="228600" y="351183"/>
            <a:ext cx="9879496" cy="871330"/>
          </a:xfrm>
        </p:spPr>
        <p:txBody>
          <a:bodyPr>
            <a:noAutofit/>
          </a:bodyPr>
          <a:lstStyle/>
          <a:p>
            <a:pPr algn="ctr"/>
            <a:r>
              <a:rPr lang="en-US" sz="4400" dirty="0">
                <a:latin typeface="Arial Narrow" panose="020B0606020202030204" pitchFamily="34" charset="0"/>
              </a:rPr>
              <a:t>Governance of structures of the NHI Fund</a:t>
            </a:r>
            <a:endParaRPr lang="en-ZA" sz="44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xmlns="" id="{631DBAB2-A879-4201-B4FB-F83C999F82CD}"/>
              </a:ext>
            </a:extLst>
          </p:cNvPr>
          <p:cNvSpPr>
            <a:spLocks noGrp="1"/>
          </p:cNvSpPr>
          <p:nvPr>
            <p:ph idx="1"/>
          </p:nvPr>
        </p:nvSpPr>
        <p:spPr>
          <a:xfrm>
            <a:off x="134915" y="1222513"/>
            <a:ext cx="9709057" cy="4237647"/>
          </a:xfrm>
        </p:spPr>
        <p:txBody>
          <a:bodyPr>
            <a:noAutofit/>
          </a:bodyPr>
          <a:lstStyle/>
          <a:p>
            <a:pPr lvl="0" algn="just">
              <a:lnSpc>
                <a:spcPct val="120000"/>
              </a:lnSpc>
              <a:spcBef>
                <a:spcPts val="0"/>
              </a:spcBef>
              <a:buFont typeface="Wingdings" panose="05000000000000000000" pitchFamily="2" charset="2"/>
              <a:buChar char="q"/>
            </a:pPr>
            <a:r>
              <a:rPr lang="en-ZA" dirty="0">
                <a:solidFill>
                  <a:schemeClr val="tx1"/>
                </a:solidFill>
                <a:latin typeface="Arial Narrow" panose="020B0606020202030204" pitchFamily="34" charset="0"/>
                <a:ea typeface="MS Mincho" panose="02020609040205080304" pitchFamily="49" charset="-128"/>
                <a:cs typeface="Arial" panose="020B0604020202020204" pitchFamily="34" charset="0"/>
              </a:rPr>
              <a:t>All NHI</a:t>
            </a:r>
            <a:r>
              <a:rPr lang="en-ZA" u="none" strike="noStrike" dirty="0">
                <a:solidFill>
                  <a:schemeClr val="tx1"/>
                </a:solidFill>
                <a:effectLst/>
                <a:latin typeface="Arial Narrow" panose="020B0606020202030204" pitchFamily="34" charset="0"/>
                <a:ea typeface="MS Mincho" panose="02020609040205080304" pitchFamily="49" charset="-128"/>
                <a:cs typeface="Arial" panose="020B0604020202020204" pitchFamily="34" charset="0"/>
              </a:rPr>
              <a:t> governance structures must adhere to standards of best practice -recommend the King IV Report on Corporate Governance in SA 2016 (King IV). </a:t>
            </a:r>
          </a:p>
          <a:p>
            <a:pPr lvl="0" algn="just">
              <a:lnSpc>
                <a:spcPct val="120000"/>
              </a:lnSpc>
              <a:spcBef>
                <a:spcPts val="0"/>
              </a:spcBef>
              <a:buFont typeface="Wingdings" panose="05000000000000000000" pitchFamily="2" charset="2"/>
              <a:buChar char="q"/>
            </a:pPr>
            <a:r>
              <a:rPr lang="en-ZA" dirty="0">
                <a:solidFill>
                  <a:schemeClr val="tx1"/>
                </a:solidFill>
                <a:latin typeface="Arial Narrow" panose="020B0606020202030204" pitchFamily="34" charset="0"/>
                <a:ea typeface="MS Mincho" panose="02020609040205080304" pitchFamily="49" charset="-128"/>
                <a:cs typeface="Arial" panose="020B0604020202020204" pitchFamily="34" charset="0"/>
              </a:rPr>
              <a:t>A “no fault provision’’ must be added to the Bill.</a:t>
            </a:r>
          </a:p>
          <a:p>
            <a:pPr lvl="0" algn="just">
              <a:lnSpc>
                <a:spcPct val="120000"/>
              </a:lnSpc>
              <a:spcBef>
                <a:spcPts val="0"/>
              </a:spcBef>
              <a:buFont typeface="Wingdings" panose="05000000000000000000" pitchFamily="2" charset="2"/>
              <a:buChar char="q"/>
            </a:pPr>
            <a:r>
              <a:rPr lang="en-ZA" dirty="0">
                <a:solidFill>
                  <a:schemeClr val="tx1"/>
                </a:solidFill>
                <a:latin typeface="Arial Narrow" panose="020B0606020202030204" pitchFamily="34" charset="0"/>
                <a:ea typeface="MS Mincho" panose="02020609040205080304" pitchFamily="49" charset="-128"/>
                <a:cs typeface="Arial" panose="020B0604020202020204" pitchFamily="34" charset="0"/>
              </a:rPr>
              <a:t>An overt percentage cost for the governance structure should specified so that it does not overrun essential funds for service delivery </a:t>
            </a:r>
          </a:p>
          <a:p>
            <a:pPr marL="582613" lvl="1" indent="-182563" algn="just">
              <a:lnSpc>
                <a:spcPct val="120000"/>
              </a:lnSpc>
              <a:spcBef>
                <a:spcPts val="0"/>
              </a:spcBef>
              <a:buFont typeface="Wingdings" panose="05000000000000000000" pitchFamily="2" charset="2"/>
              <a:buChar char="Ø"/>
            </a:pPr>
            <a:r>
              <a:rPr lang="en-ZA" sz="1800" dirty="0">
                <a:solidFill>
                  <a:schemeClr val="tx1"/>
                </a:solidFill>
                <a:latin typeface="Arial Narrow" panose="020B0606020202030204" pitchFamily="34" charset="0"/>
                <a:ea typeface="MS Mincho" panose="02020609040205080304" pitchFamily="49" charset="-128"/>
                <a:cs typeface="Arial" panose="020B0604020202020204" pitchFamily="34" charset="0"/>
              </a:rPr>
              <a:t>must be externally audited by reputed independent company.</a:t>
            </a:r>
          </a:p>
          <a:p>
            <a:pPr algn="just">
              <a:lnSpc>
                <a:spcPct val="120000"/>
              </a:lnSpc>
              <a:spcBef>
                <a:spcPts val="0"/>
              </a:spcBef>
              <a:buFont typeface="Wingdings" panose="05000000000000000000" pitchFamily="2" charset="2"/>
              <a:buChar char="q"/>
            </a:pPr>
            <a:r>
              <a:rPr lang="en-ZA" u="none" strike="noStrike" dirty="0">
                <a:solidFill>
                  <a:schemeClr val="tx1"/>
                </a:solidFill>
                <a:effectLst/>
                <a:latin typeface="Arial Narrow" panose="020B0606020202030204" pitchFamily="34" charset="0"/>
                <a:ea typeface="MS Mincho" panose="02020609040205080304" pitchFamily="49" charset="-128"/>
                <a:cs typeface="Arial" panose="020B0604020202020204" pitchFamily="34" charset="0"/>
              </a:rPr>
              <a:t>The range of powers of the politically appointed Minister of Health are a concern </a:t>
            </a:r>
          </a:p>
          <a:p>
            <a:pPr marL="582613" lvl="1" indent="-182563" algn="just">
              <a:lnSpc>
                <a:spcPct val="120000"/>
              </a:lnSpc>
              <a:spcBef>
                <a:spcPts val="0"/>
              </a:spcBef>
              <a:buFont typeface="Wingdings" panose="05000000000000000000" pitchFamily="2" charset="2"/>
              <a:buChar char="Ø"/>
            </a:pPr>
            <a:r>
              <a:rPr lang="en-ZA" sz="1800" dirty="0">
                <a:solidFill>
                  <a:schemeClr val="tx1"/>
                </a:solidFill>
                <a:latin typeface="Arial Narrow" panose="020B0606020202030204" pitchFamily="34" charset="0"/>
                <a:ea typeface="MS Mincho" panose="02020609040205080304" pitchFamily="49" charset="-128"/>
                <a:cs typeface="Arial" panose="020B0604020202020204" pitchFamily="34" charset="0"/>
              </a:rPr>
              <a:t>An</a:t>
            </a:r>
            <a:r>
              <a:rPr lang="en-ZA" sz="1800" u="none" strike="noStrike" dirty="0">
                <a:solidFill>
                  <a:schemeClr val="tx1"/>
                </a:solidFill>
                <a:effectLst/>
                <a:latin typeface="Arial Narrow" panose="020B0606020202030204" pitchFamily="34" charset="0"/>
                <a:ea typeface="MS Mincho" panose="02020609040205080304" pitchFamily="49" charset="-128"/>
                <a:cs typeface="Arial" panose="020B0604020202020204" pitchFamily="34" charset="0"/>
              </a:rPr>
              <a:t> effective and efficient Board should be in control of key functions of the NHI Fund and service delivery. </a:t>
            </a:r>
          </a:p>
          <a:p>
            <a:pPr algn="just">
              <a:lnSpc>
                <a:spcPct val="120000"/>
              </a:lnSpc>
              <a:spcBef>
                <a:spcPts val="0"/>
              </a:spcBef>
              <a:buFont typeface="Wingdings" panose="05000000000000000000" pitchFamily="2" charset="2"/>
              <a:buChar char="q"/>
            </a:pPr>
            <a:r>
              <a:rPr lang="en-ZA" u="none" strike="noStrike" dirty="0">
                <a:solidFill>
                  <a:schemeClr val="tx1"/>
                </a:solidFill>
                <a:effectLst/>
                <a:latin typeface="Arial Narrow" panose="020B0606020202030204" pitchFamily="34" charset="0"/>
                <a:ea typeface="MS Mincho" panose="02020609040205080304" pitchFamily="49" charset="-128"/>
                <a:cs typeface="Arial" panose="020B0604020202020204" pitchFamily="34" charset="0"/>
              </a:rPr>
              <a:t>Membership of the Board and the Chief Executive Officer of the NHI Fund must be appropriately qualified, open </a:t>
            </a:r>
            <a:r>
              <a:rPr lang="en-ZA" dirty="0">
                <a:solidFill>
                  <a:schemeClr val="tx1"/>
                </a:solidFill>
                <a:latin typeface="Arial Narrow" panose="020B0606020202030204" pitchFamily="34" charset="0"/>
                <a:ea typeface="MS Mincho" panose="02020609040205080304" pitchFamily="49" charset="-128"/>
                <a:cs typeface="Arial" panose="020B0604020202020204" pitchFamily="34" charset="0"/>
              </a:rPr>
              <a:t>to robust  </a:t>
            </a:r>
            <a:r>
              <a:rPr lang="en-ZA" u="none" strike="noStrike" dirty="0">
                <a:solidFill>
                  <a:schemeClr val="tx1"/>
                </a:solidFill>
                <a:effectLst/>
                <a:latin typeface="Arial Narrow" panose="020B0606020202030204" pitchFamily="34" charset="0"/>
                <a:ea typeface="MS Mincho" panose="02020609040205080304" pitchFamily="49" charset="-128"/>
                <a:cs typeface="Arial" panose="020B0604020202020204" pitchFamily="34" charset="0"/>
              </a:rPr>
              <a:t>public scrutiny with a transparent process.</a:t>
            </a:r>
          </a:p>
          <a:p>
            <a:pPr marL="582613" lvl="1" indent="-182563" algn="just">
              <a:lnSpc>
                <a:spcPct val="120000"/>
              </a:lnSpc>
              <a:spcBef>
                <a:spcPts val="0"/>
              </a:spcBef>
              <a:buFont typeface="Wingdings" panose="05000000000000000000" pitchFamily="2" charset="2"/>
              <a:buChar char="Ø"/>
            </a:pPr>
            <a:r>
              <a:rPr lang="en-ZA" sz="1800" u="none" strike="noStrike" dirty="0">
                <a:solidFill>
                  <a:schemeClr val="tx1"/>
                </a:solidFill>
                <a:effectLst/>
                <a:latin typeface="Arial Narrow" panose="020B0606020202030204" pitchFamily="34" charset="0"/>
                <a:ea typeface="MS Mincho" panose="02020609040205080304" pitchFamily="49" charset="-128"/>
                <a:cs typeface="Arial" panose="020B0604020202020204" pitchFamily="34" charset="0"/>
              </a:rPr>
              <a:t>At least one of the members should be rehabilitation professional (consultation with the Rehabilitation Professional Associations and Societies)</a:t>
            </a:r>
          </a:p>
          <a:p>
            <a:pPr lvl="0" algn="just">
              <a:lnSpc>
                <a:spcPct val="120000"/>
              </a:lnSpc>
              <a:spcBef>
                <a:spcPts val="0"/>
              </a:spcBef>
              <a:buFont typeface="Wingdings" panose="05000000000000000000" pitchFamily="2" charset="2"/>
              <a:buChar char="q"/>
            </a:pPr>
            <a:r>
              <a:rPr lang="en-ZA" dirty="0">
                <a:solidFill>
                  <a:schemeClr val="tx1"/>
                </a:solidFill>
                <a:latin typeface="Arial Narrow" panose="020B0606020202030204" pitchFamily="34" charset="0"/>
                <a:ea typeface="MS Mincho" panose="02020609040205080304" pitchFamily="49" charset="-128"/>
                <a:cs typeface="Arial" panose="020B0604020202020204" pitchFamily="34" charset="0"/>
              </a:rPr>
              <a:t>All</a:t>
            </a:r>
            <a:r>
              <a:rPr lang="en-ZA" u="none" strike="noStrike" dirty="0">
                <a:solidFill>
                  <a:schemeClr val="tx1"/>
                </a:solidFill>
                <a:effectLst/>
                <a:latin typeface="Arial Narrow" panose="020B0606020202030204" pitchFamily="34" charset="0"/>
                <a:ea typeface="MS Mincho" panose="02020609040205080304" pitchFamily="49" charset="-128"/>
                <a:cs typeface="Arial" panose="020B0604020202020204" pitchFamily="34" charset="0"/>
              </a:rPr>
              <a:t> proposed Ministerial Advisory Committees must include:</a:t>
            </a:r>
          </a:p>
          <a:p>
            <a:pPr marL="582613" lvl="1" indent="-225425" algn="just">
              <a:lnSpc>
                <a:spcPct val="120000"/>
              </a:lnSpc>
              <a:spcBef>
                <a:spcPts val="0"/>
              </a:spcBef>
              <a:buFont typeface="Wingdings" panose="05000000000000000000" pitchFamily="2" charset="2"/>
              <a:buChar char="Ø"/>
            </a:pPr>
            <a:r>
              <a:rPr lang="en-ZA" sz="1800" dirty="0">
                <a:solidFill>
                  <a:schemeClr val="tx1"/>
                </a:solidFill>
                <a:latin typeface="Arial Narrow" panose="020B0606020202030204" pitchFamily="34" charset="0"/>
                <a:ea typeface="MS Mincho" panose="02020609040205080304" pitchFamily="49" charset="-128"/>
                <a:cs typeface="Arial" panose="020B0604020202020204" pitchFamily="34" charset="0"/>
              </a:rPr>
              <a:t>A</a:t>
            </a:r>
            <a:r>
              <a:rPr lang="en-ZA" sz="1800" dirty="0">
                <a:solidFill>
                  <a:schemeClr val="tx1"/>
                </a:solidFill>
                <a:latin typeface="Arial Narrow" panose="020B0606020202030204" pitchFamily="34" charset="0"/>
                <a:cs typeface="Arial" panose="020B0604020202020204" pitchFamily="34" charset="0"/>
              </a:rPr>
              <a:t>ppropriate number and mix of health care professionals and include </a:t>
            </a:r>
            <a:r>
              <a:rPr lang="en-ZA" sz="1800" u="none" strike="noStrike" dirty="0">
                <a:solidFill>
                  <a:schemeClr val="tx1"/>
                </a:solidFill>
                <a:effectLst/>
                <a:latin typeface="Arial Narrow" panose="020B0606020202030204" pitchFamily="34" charset="0"/>
                <a:ea typeface="MS Mincho" panose="02020609040205080304" pitchFamily="49" charset="-128"/>
                <a:cs typeface="Arial" panose="020B0604020202020204" pitchFamily="34" charset="0"/>
              </a:rPr>
              <a:t>rehabilitation professionals to ensure informed decision-making in respect of rehabilitation services.</a:t>
            </a:r>
          </a:p>
          <a:p>
            <a:pPr marL="582613" lvl="1" indent="-225425" algn="just">
              <a:lnSpc>
                <a:spcPct val="120000"/>
              </a:lnSpc>
              <a:spcBef>
                <a:spcPts val="0"/>
              </a:spcBef>
              <a:buFont typeface="Wingdings" panose="05000000000000000000" pitchFamily="2" charset="2"/>
              <a:buChar char="Ø"/>
            </a:pPr>
            <a:r>
              <a:rPr lang="en-ZA" sz="1800" u="none" strike="noStrike" dirty="0">
                <a:solidFill>
                  <a:schemeClr val="tx1"/>
                </a:solidFill>
                <a:effectLst/>
                <a:latin typeface="Arial Narrow" panose="020B0606020202030204" pitchFamily="34" charset="0"/>
                <a:ea typeface="MS Mincho" panose="02020609040205080304" pitchFamily="49" charset="-128"/>
                <a:cs typeface="Arial" panose="020B0604020202020204" pitchFamily="34" charset="0"/>
              </a:rPr>
              <a:t>Also a mix of the contracted and employed HCP.</a:t>
            </a:r>
          </a:p>
          <a:p>
            <a:endParaRPr lang="en-ZA" dirty="0">
              <a:latin typeface="Arial Narrow" panose="020B0606020202030204" pitchFamily="34" charset="0"/>
            </a:endParaRPr>
          </a:p>
        </p:txBody>
      </p:sp>
    </p:spTree>
    <p:extLst>
      <p:ext uri="{BB962C8B-B14F-4D97-AF65-F5344CB8AC3E}">
        <p14:creationId xmlns:p14="http://schemas.microsoft.com/office/powerpoint/2010/main" xmlns="" val="3054434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79A23A6-2D2D-4A76-A967-F37F89C39EFF}"/>
              </a:ext>
            </a:extLst>
          </p:cNvPr>
          <p:cNvSpPr>
            <a:spLocks noGrp="1"/>
          </p:cNvSpPr>
          <p:nvPr>
            <p:ph idx="1"/>
          </p:nvPr>
        </p:nvSpPr>
        <p:spPr>
          <a:xfrm>
            <a:off x="468611" y="1087163"/>
            <a:ext cx="9182283" cy="3604107"/>
          </a:xfrm>
        </p:spPr>
        <p:txBody>
          <a:bodyPr>
            <a:noAutofit/>
          </a:bodyPr>
          <a:lstStyle/>
          <a:p>
            <a:pPr lvl="0" algn="just">
              <a:lnSpc>
                <a:spcPct val="120000"/>
              </a:lnSpc>
              <a:spcBef>
                <a:spcPts val="0"/>
              </a:spcBef>
              <a:buFont typeface="Wingdings" panose="05000000000000000000" pitchFamily="2" charset="2"/>
              <a:buChar char="q"/>
            </a:pPr>
            <a:r>
              <a:rPr lang="en-ZA" u="none" strike="noStrike" dirty="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Civil society </a:t>
            </a:r>
            <a:r>
              <a:rPr lang="en-ZA" dirty="0">
                <a:solidFill>
                  <a:srgbClr val="000000"/>
                </a:solidFill>
                <a:latin typeface="Arial Narrow" panose="020B0606020202030204" pitchFamily="34" charset="0"/>
                <a:ea typeface="MS Mincho" panose="02020609040205080304" pitchFamily="49" charset="-128"/>
                <a:cs typeface="Arial" panose="020B0604020202020204" pitchFamily="34" charset="0"/>
              </a:rPr>
              <a:t>should have:</a:t>
            </a:r>
          </a:p>
          <a:p>
            <a:pPr marL="539750" lvl="1" indent="-182563" algn="just">
              <a:lnSpc>
                <a:spcPct val="120000"/>
              </a:lnSpc>
              <a:spcBef>
                <a:spcPts val="0"/>
              </a:spcBef>
              <a:buFont typeface="Wingdings" panose="05000000000000000000" pitchFamily="2" charset="2"/>
              <a:buChar char="Ø"/>
            </a:pPr>
            <a:r>
              <a:rPr lang="en-ZA" sz="1800" dirty="0">
                <a:solidFill>
                  <a:srgbClr val="000000"/>
                </a:solidFill>
                <a:latin typeface="Arial Narrow" panose="020B0606020202030204" pitchFamily="34" charset="0"/>
                <a:ea typeface="MS Mincho" panose="02020609040205080304" pitchFamily="49" charset="-128"/>
                <a:cs typeface="Arial" panose="020B0604020202020204" pitchFamily="34" charset="0"/>
              </a:rPr>
              <a:t> A </a:t>
            </a:r>
            <a:r>
              <a:rPr lang="en-ZA" sz="1800" u="none" strike="noStrike" dirty="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robust repeal committee and access to a reporting process</a:t>
            </a:r>
          </a:p>
          <a:p>
            <a:pPr marL="539750" lvl="1" indent="-182563" algn="just">
              <a:lnSpc>
                <a:spcPct val="120000"/>
              </a:lnSpc>
              <a:spcBef>
                <a:spcPts val="0"/>
              </a:spcBef>
              <a:buFont typeface="Wingdings" panose="05000000000000000000" pitchFamily="2" charset="2"/>
              <a:buChar char="Ø"/>
            </a:pPr>
            <a:r>
              <a:rPr lang="en-ZA" sz="1800" dirty="0">
                <a:solidFill>
                  <a:srgbClr val="000000"/>
                </a:solidFill>
                <a:latin typeface="Arial Narrow" panose="020B0606020202030204" pitchFamily="34" charset="0"/>
                <a:ea typeface="MS Mincho" panose="02020609040205080304" pitchFamily="49" charset="-128"/>
                <a:cs typeface="Arial" panose="020B0604020202020204" pitchFamily="34" charset="0"/>
              </a:rPr>
              <a:t>Consumer satisfaction for health service must be in place to  inform planning and strategies</a:t>
            </a:r>
          </a:p>
          <a:p>
            <a:pPr marL="539750" lvl="1" indent="-182563" algn="just">
              <a:lnSpc>
                <a:spcPct val="120000"/>
              </a:lnSpc>
              <a:spcBef>
                <a:spcPts val="0"/>
              </a:spcBef>
              <a:buFont typeface="Wingdings" panose="05000000000000000000" pitchFamily="2" charset="2"/>
              <a:buChar char="Ø"/>
            </a:pPr>
            <a:endParaRPr lang="en-ZA" sz="1800" dirty="0">
              <a:solidFill>
                <a:srgbClr val="000000"/>
              </a:solidFill>
              <a:latin typeface="Arial Narrow" panose="020B0606020202030204" pitchFamily="34" charset="0"/>
              <a:ea typeface="MS Mincho" panose="02020609040205080304" pitchFamily="49" charset="-128"/>
              <a:cs typeface="Arial" panose="020B0604020202020204" pitchFamily="34" charset="0"/>
            </a:endParaRPr>
          </a:p>
          <a:p>
            <a:pPr lvl="0" algn="just">
              <a:lnSpc>
                <a:spcPct val="120000"/>
              </a:lnSpc>
              <a:spcBef>
                <a:spcPts val="0"/>
              </a:spcBef>
              <a:buFont typeface="Wingdings" panose="05000000000000000000" pitchFamily="2" charset="2"/>
              <a:buChar char="q"/>
            </a:pPr>
            <a:r>
              <a:rPr lang="en-ZA" u="none" strike="noStrike" dirty="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Centrally manged procurement and suppliers: </a:t>
            </a:r>
          </a:p>
          <a:p>
            <a:pPr marL="582613" lvl="1" indent="-182563" algn="just">
              <a:lnSpc>
                <a:spcPct val="120000"/>
              </a:lnSpc>
              <a:spcBef>
                <a:spcPts val="0"/>
              </a:spcBef>
              <a:buFont typeface="Wingdings" panose="05000000000000000000" pitchFamily="2" charset="2"/>
              <a:buChar char="Ø"/>
            </a:pPr>
            <a:r>
              <a:rPr lang="en-ZA" sz="1800" dirty="0">
                <a:solidFill>
                  <a:srgbClr val="000000"/>
                </a:solidFill>
                <a:latin typeface="Arial Narrow" panose="020B0606020202030204" pitchFamily="34" charset="0"/>
                <a:ea typeface="MS Mincho" panose="02020609040205080304" pitchFamily="49" charset="-128"/>
                <a:cs typeface="Arial" panose="020B0604020202020204" pitchFamily="34" charset="0"/>
              </a:rPr>
              <a:t>N</a:t>
            </a:r>
            <a:r>
              <a:rPr lang="en-ZA" sz="1800" u="none" strike="noStrike" dirty="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eeds to be efficient to prevent long provision details </a:t>
            </a:r>
          </a:p>
          <a:p>
            <a:pPr marL="582613" lvl="1" indent="-182563" algn="just">
              <a:lnSpc>
                <a:spcPct val="120000"/>
              </a:lnSpc>
              <a:spcBef>
                <a:spcPts val="0"/>
              </a:spcBef>
              <a:buFont typeface="Wingdings" panose="05000000000000000000" pitchFamily="2" charset="2"/>
              <a:buChar char="Ø"/>
            </a:pPr>
            <a:r>
              <a:rPr lang="en-ZA" sz="1800" u="none" strike="noStrike" dirty="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Yearly reviews are not feasible; </a:t>
            </a:r>
          </a:p>
          <a:p>
            <a:pPr marL="582613" lvl="1" indent="-182563" algn="just">
              <a:lnSpc>
                <a:spcPct val="120000"/>
              </a:lnSpc>
              <a:spcBef>
                <a:spcPts val="0"/>
              </a:spcBef>
              <a:buFont typeface="Wingdings" panose="05000000000000000000" pitchFamily="2" charset="2"/>
              <a:buChar char="Ø"/>
            </a:pPr>
            <a:r>
              <a:rPr lang="en-ZA" sz="1800" dirty="0">
                <a:solidFill>
                  <a:srgbClr val="000000"/>
                </a:solidFill>
                <a:latin typeface="Arial Narrow" panose="020B0606020202030204" pitchFamily="34" charset="0"/>
                <a:ea typeface="MS Mincho" panose="02020609040205080304" pitchFamily="49" charset="-128"/>
                <a:cs typeface="Arial" panose="020B0604020202020204" pitchFamily="34" charset="0"/>
              </a:rPr>
              <a:t>Must include </a:t>
            </a:r>
            <a:r>
              <a:rPr lang="en-ZA" sz="1800" u="none" strike="noStrike" dirty="0">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separate spares and  repairs policy </a:t>
            </a:r>
            <a:r>
              <a:rPr lang="en-ZA" sz="1800" dirty="0">
                <a:solidFill>
                  <a:srgbClr val="000000"/>
                </a:solidFill>
                <a:latin typeface="Arial Narrow" panose="020B0606020202030204" pitchFamily="34" charset="0"/>
                <a:ea typeface="MS Mincho" panose="02020609040205080304" pitchFamily="49" charset="-128"/>
                <a:cs typeface="Arial" panose="020B0604020202020204" pitchFamily="34" charset="0"/>
              </a:rPr>
              <a:t>for assistive devices.</a:t>
            </a:r>
          </a:p>
          <a:p>
            <a:pPr marL="582613" lvl="1" indent="-182563" algn="just">
              <a:lnSpc>
                <a:spcPct val="120000"/>
              </a:lnSpc>
              <a:spcBef>
                <a:spcPts val="0"/>
              </a:spcBef>
              <a:buFont typeface="Wingdings" panose="05000000000000000000" pitchFamily="2" charset="2"/>
              <a:buChar char="Ø"/>
            </a:pPr>
            <a:r>
              <a:rPr lang="en-ZA" sz="18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Rehabilitation providers</a:t>
            </a:r>
            <a:r>
              <a:rPr lang="en-ZA" sz="1800" u="none" strike="noStrike"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should be consulted about the procurement of professional equipment and assistive devices.</a:t>
            </a:r>
          </a:p>
          <a:p>
            <a:endParaRPr lang="en-ZA" dirty="0"/>
          </a:p>
        </p:txBody>
      </p:sp>
    </p:spTree>
    <p:extLst>
      <p:ext uri="{BB962C8B-B14F-4D97-AF65-F5344CB8AC3E}">
        <p14:creationId xmlns:p14="http://schemas.microsoft.com/office/powerpoint/2010/main" xmlns="" val="3340432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84E816-7D79-43C0-BA72-D97F4A115763}"/>
              </a:ext>
            </a:extLst>
          </p:cNvPr>
          <p:cNvSpPr>
            <a:spLocks noGrp="1"/>
          </p:cNvSpPr>
          <p:nvPr>
            <p:ph type="title"/>
          </p:nvPr>
        </p:nvSpPr>
        <p:spPr>
          <a:xfrm>
            <a:off x="677334" y="609599"/>
            <a:ext cx="8596668" cy="954025"/>
          </a:xfrm>
        </p:spPr>
        <p:txBody>
          <a:bodyPr>
            <a:noAutofit/>
          </a:bodyPr>
          <a:lstStyle/>
          <a:p>
            <a:pPr algn="ctr"/>
            <a:r>
              <a:rPr lang="en-ZA" sz="4400" dirty="0">
                <a:latin typeface="Arial Narrow" panose="020B0606020202030204" pitchFamily="34" charset="0"/>
              </a:rPr>
              <a:t>Implementation of the NHI</a:t>
            </a:r>
          </a:p>
        </p:txBody>
      </p:sp>
      <p:sp>
        <p:nvSpPr>
          <p:cNvPr id="3" name="Content Placeholder 2">
            <a:extLst>
              <a:ext uri="{FF2B5EF4-FFF2-40B4-BE49-F238E27FC236}">
                <a16:creationId xmlns:a16="http://schemas.microsoft.com/office/drawing/2014/main" xmlns="" id="{A9A8C703-FC04-480E-9804-EE46818ADF8D}"/>
              </a:ext>
            </a:extLst>
          </p:cNvPr>
          <p:cNvSpPr>
            <a:spLocks noGrp="1"/>
          </p:cNvSpPr>
          <p:nvPr>
            <p:ph idx="1"/>
          </p:nvPr>
        </p:nvSpPr>
        <p:spPr>
          <a:xfrm>
            <a:off x="677334" y="1979609"/>
            <a:ext cx="8596668" cy="4003748"/>
          </a:xfrm>
        </p:spPr>
        <p:txBody>
          <a:bodyPr>
            <a:noAutofit/>
          </a:bodyPr>
          <a:lstStyle/>
          <a:p>
            <a:pPr>
              <a:spcBef>
                <a:spcPts val="0"/>
              </a:spcBef>
              <a:buFont typeface="Wingdings" panose="05000000000000000000" pitchFamily="2" charset="2"/>
              <a:buChar char="q"/>
            </a:pPr>
            <a:r>
              <a:rPr lang="en-ZA" sz="2000" dirty="0">
                <a:latin typeface="Arial Narrow" panose="020B0606020202030204" pitchFamily="34" charset="0"/>
              </a:rPr>
              <a:t>Support full implementation by 2026 but implementation should not be time based (S 57) but milestone-based to further explain (S 33).</a:t>
            </a:r>
          </a:p>
          <a:p>
            <a:pPr marL="0" indent="0">
              <a:spcBef>
                <a:spcPts val="0"/>
              </a:spcBef>
              <a:buNone/>
            </a:pPr>
            <a:endParaRPr lang="en-ZA" sz="2000" dirty="0">
              <a:latin typeface="Arial Narrow" panose="020B0606020202030204" pitchFamily="34" charset="0"/>
            </a:endParaRPr>
          </a:p>
          <a:p>
            <a:pPr>
              <a:spcBef>
                <a:spcPts val="0"/>
              </a:spcBef>
              <a:buFont typeface="Wingdings" panose="05000000000000000000" pitchFamily="2" charset="2"/>
              <a:buChar char="q"/>
            </a:pPr>
            <a:r>
              <a:rPr lang="en-ZA" sz="2000" dirty="0">
                <a:latin typeface="Arial Narrow" panose="020B0606020202030204" pitchFamily="34" charset="0"/>
              </a:rPr>
              <a:t>Implementation should not affect continuity of care of patients especially where interruptions of care may cause harm-accountability must be provided for in (S 57- transitional arrangements)</a:t>
            </a:r>
          </a:p>
          <a:p>
            <a:pPr marL="0" indent="0">
              <a:spcBef>
                <a:spcPts val="0"/>
              </a:spcBef>
              <a:buNone/>
            </a:pPr>
            <a:endParaRPr lang="en-ZA" sz="2000" dirty="0">
              <a:latin typeface="Arial Narrow" panose="020B0606020202030204" pitchFamily="34" charset="0"/>
            </a:endParaRPr>
          </a:p>
          <a:p>
            <a:pPr>
              <a:spcBef>
                <a:spcPts val="0"/>
              </a:spcBef>
              <a:buFont typeface="Wingdings" panose="05000000000000000000" pitchFamily="2" charset="2"/>
              <a:buChar char="q"/>
            </a:pPr>
            <a:r>
              <a:rPr lang="en-ZA" sz="2000" dirty="0">
                <a:latin typeface="Arial Narrow" panose="020B0606020202030204" pitchFamily="34" charset="0"/>
              </a:rPr>
              <a:t>Health service delivery is inter-sectorial and robust  responsive relationships between the different departments is lacking in this Bill (Basic education , Higher education, Social Development, Transport [RAF], Employment Labour  [CF]</a:t>
            </a:r>
          </a:p>
          <a:p>
            <a:pPr marL="0" indent="0">
              <a:buNone/>
            </a:pPr>
            <a:endParaRPr lang="en-ZA" sz="2000" dirty="0"/>
          </a:p>
        </p:txBody>
      </p:sp>
    </p:spTree>
    <p:extLst>
      <p:ext uri="{BB962C8B-B14F-4D97-AF65-F5344CB8AC3E}">
        <p14:creationId xmlns:p14="http://schemas.microsoft.com/office/powerpoint/2010/main" xmlns="" val="1187491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26BF2-97C6-4BD6-956D-6FA5D16411D1}"/>
              </a:ext>
            </a:extLst>
          </p:cNvPr>
          <p:cNvSpPr>
            <a:spLocks noGrp="1"/>
          </p:cNvSpPr>
          <p:nvPr>
            <p:ph type="title"/>
          </p:nvPr>
        </p:nvSpPr>
        <p:spPr>
          <a:xfrm>
            <a:off x="399038" y="390939"/>
            <a:ext cx="8993440" cy="1320800"/>
          </a:xfrm>
        </p:spPr>
        <p:txBody>
          <a:bodyPr>
            <a:noAutofit/>
          </a:bodyPr>
          <a:lstStyle/>
          <a:p>
            <a:pPr algn="ctr"/>
            <a:r>
              <a:rPr lang="en-ZA" sz="4400" dirty="0">
                <a:latin typeface="Arial Narrow" panose="020B0606020202030204" pitchFamily="34" charset="0"/>
              </a:rPr>
              <a:t>Retention and Skilling of the Rehabilitation Workforce</a:t>
            </a:r>
          </a:p>
        </p:txBody>
      </p:sp>
      <p:sp>
        <p:nvSpPr>
          <p:cNvPr id="3" name="Content Placeholder 2">
            <a:extLst>
              <a:ext uri="{FF2B5EF4-FFF2-40B4-BE49-F238E27FC236}">
                <a16:creationId xmlns:a16="http://schemas.microsoft.com/office/drawing/2014/main" xmlns="" id="{7C651C57-F789-484F-BEF6-DD1ABA918EEE}"/>
              </a:ext>
            </a:extLst>
          </p:cNvPr>
          <p:cNvSpPr>
            <a:spLocks noGrp="1"/>
          </p:cNvSpPr>
          <p:nvPr>
            <p:ph idx="1"/>
          </p:nvPr>
        </p:nvSpPr>
        <p:spPr>
          <a:xfrm>
            <a:off x="288234" y="1938130"/>
            <a:ext cx="9700591" cy="4800599"/>
          </a:xfrm>
        </p:spPr>
        <p:txBody>
          <a:bodyPr>
            <a:noAutofit/>
          </a:bodyPr>
          <a:lstStyle/>
          <a:p>
            <a:pPr marL="0" indent="0">
              <a:buNone/>
            </a:pPr>
            <a:r>
              <a:rPr lang="en-ZA" dirty="0">
                <a:solidFill>
                  <a:srgbClr val="000000"/>
                </a:solidFill>
                <a:latin typeface="Arial Narrow" panose="020B0606020202030204" pitchFamily="34" charset="0"/>
                <a:cs typeface="Times New Roman" panose="02020603050405020304" pitchFamily="18" charset="0"/>
              </a:rPr>
              <a:t>1. 	Consideration of a work force retention programme</a:t>
            </a:r>
          </a:p>
          <a:p>
            <a:pPr marL="0" indent="0">
              <a:buNone/>
            </a:pPr>
            <a:r>
              <a:rPr lang="en-ZA" dirty="0">
                <a:solidFill>
                  <a:srgbClr val="000000"/>
                </a:solidFill>
                <a:latin typeface="Arial Narrow" panose="020B0606020202030204" pitchFamily="34" charset="0"/>
                <a:cs typeface="Times New Roman" panose="02020603050405020304" pitchFamily="18" charset="0"/>
              </a:rPr>
              <a:t>2. 	Proposed contracting system is complex:</a:t>
            </a:r>
          </a:p>
          <a:p>
            <a:pPr lvl="1">
              <a:buFont typeface="Wingdings" panose="05000000000000000000" pitchFamily="2" charset="2"/>
              <a:buChar char="q"/>
            </a:pPr>
            <a:r>
              <a:rPr lang="en-ZA" sz="1800" dirty="0">
                <a:solidFill>
                  <a:srgbClr val="000000"/>
                </a:solidFill>
                <a:latin typeface="Arial Narrow" panose="020B0606020202030204" pitchFamily="34" charset="0"/>
                <a:cs typeface="Times New Roman" panose="02020603050405020304" pitchFamily="18" charset="0"/>
              </a:rPr>
              <a:t>5 year time frame may not promote buy-in from health care providers to contribute to health service growth  and continuous upskilling.  </a:t>
            </a:r>
          </a:p>
          <a:p>
            <a:pPr lvl="2"/>
            <a:r>
              <a:rPr lang="en-ZA" sz="1800" dirty="0">
                <a:solidFill>
                  <a:srgbClr val="000000"/>
                </a:solidFill>
                <a:latin typeface="Arial Narrow" panose="020B0606020202030204" pitchFamily="34" charset="0"/>
                <a:cs typeface="Times New Roman" panose="02020603050405020304" pitchFamily="18" charset="0"/>
              </a:rPr>
              <a:t>Propose a 10 years option subject to quality assurance</a:t>
            </a:r>
          </a:p>
          <a:p>
            <a:pPr lvl="2"/>
            <a:r>
              <a:rPr lang="en-ZA" sz="1800" dirty="0">
                <a:solidFill>
                  <a:srgbClr val="000000"/>
                </a:solidFill>
                <a:latin typeface="Arial Narrow" panose="020B0606020202030204" pitchFamily="34" charset="0"/>
                <a:cs typeface="Times New Roman" panose="02020603050405020304" pitchFamily="18" charset="0"/>
              </a:rPr>
              <a:t>Flexibility is required as </a:t>
            </a:r>
            <a:r>
              <a:rPr lang="en-ZA" sz="1800" dirty="0" err="1">
                <a:solidFill>
                  <a:srgbClr val="000000"/>
                </a:solidFill>
                <a:latin typeface="Arial Narrow" panose="020B0606020202030204" pitchFamily="34" charset="0"/>
                <a:cs typeface="Times New Roman" panose="02020603050405020304" pitchFamily="18" charset="0"/>
              </a:rPr>
              <a:t>HCW</a:t>
            </a:r>
            <a:r>
              <a:rPr lang="en-ZA" sz="1800" dirty="0">
                <a:solidFill>
                  <a:srgbClr val="000000"/>
                </a:solidFill>
                <a:latin typeface="Arial Narrow" panose="020B0606020202030204" pitchFamily="34" charset="0"/>
                <a:cs typeface="Times New Roman" panose="02020603050405020304" pitchFamily="18" charset="0"/>
              </a:rPr>
              <a:t> are mobile </a:t>
            </a:r>
          </a:p>
          <a:p>
            <a:pPr marL="0" indent="0">
              <a:buNone/>
            </a:pPr>
            <a:r>
              <a:rPr lang="en-ZA" dirty="0">
                <a:solidFill>
                  <a:srgbClr val="000000"/>
                </a:solidFill>
                <a:latin typeface="Arial Narrow" panose="020B0606020202030204" pitchFamily="34" charset="0"/>
                <a:cs typeface="Times New Roman" panose="02020603050405020304" pitchFamily="18" charset="0"/>
              </a:rPr>
              <a:t>3. 	HPCSA to be held more accountable for the regulation of practice and practitioners-do not believe this is a 	function of the NHI or any structure of the NHI.</a:t>
            </a:r>
          </a:p>
          <a:p>
            <a:pPr marL="0" indent="0">
              <a:buNone/>
            </a:pPr>
            <a:r>
              <a:rPr lang="en-ZA" dirty="0">
                <a:solidFill>
                  <a:srgbClr val="000000"/>
                </a:solidFill>
                <a:latin typeface="Arial Narrow" panose="020B0606020202030204" pitchFamily="34" charset="0"/>
                <a:cs typeface="Times New Roman" panose="02020603050405020304" pitchFamily="18" charset="0"/>
              </a:rPr>
              <a:t>4. 	Clinical training of all levels of students is a cost to service provision which has not been sufficiently 	considered.</a:t>
            </a:r>
          </a:p>
          <a:p>
            <a:pPr marL="0" indent="0">
              <a:buNone/>
            </a:pPr>
            <a:r>
              <a:rPr lang="en-ZA" dirty="0">
                <a:solidFill>
                  <a:srgbClr val="000000"/>
                </a:solidFill>
                <a:latin typeface="Arial Narrow" panose="020B0606020202030204" pitchFamily="34" charset="0"/>
                <a:cs typeface="Times New Roman" panose="02020603050405020304" pitchFamily="18" charset="0"/>
              </a:rPr>
              <a:t>5. 	Community service is statutory requirement for all rehabilitation professionals: how will this be 	accommodated and managed.</a:t>
            </a:r>
          </a:p>
          <a:p>
            <a:pPr marL="0" indent="0">
              <a:buNone/>
            </a:pPr>
            <a:endParaRPr lang="en-ZA"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0" indent="0">
              <a:buNone/>
            </a:pPr>
            <a:endParaRPr lang="en-ZA"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0" indent="0">
              <a:buNone/>
            </a:pPr>
            <a:endParaRPr lang="en-ZA"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0" indent="0">
              <a:buNone/>
            </a:pPr>
            <a:endParaRPr lang="en-ZA"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endParaRPr lang="en-ZA" dirty="0">
              <a:latin typeface="Arial Narrow" panose="020B0606020202030204" pitchFamily="34" charset="0"/>
            </a:endParaRPr>
          </a:p>
        </p:txBody>
      </p:sp>
    </p:spTree>
    <p:extLst>
      <p:ext uri="{BB962C8B-B14F-4D97-AF65-F5344CB8AC3E}">
        <p14:creationId xmlns:p14="http://schemas.microsoft.com/office/powerpoint/2010/main" xmlns="" val="349378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EB553-CDE7-4802-A8AC-82F5701337EC}"/>
              </a:ext>
            </a:extLst>
          </p:cNvPr>
          <p:cNvSpPr>
            <a:spLocks noGrp="1"/>
          </p:cNvSpPr>
          <p:nvPr>
            <p:ph type="title"/>
          </p:nvPr>
        </p:nvSpPr>
        <p:spPr>
          <a:xfrm>
            <a:off x="677334" y="609600"/>
            <a:ext cx="8596668" cy="940904"/>
          </a:xfrm>
        </p:spPr>
        <p:txBody>
          <a:bodyPr>
            <a:normAutofit/>
          </a:bodyPr>
          <a:lstStyle/>
          <a:p>
            <a:pPr algn="ctr"/>
            <a:r>
              <a:rPr lang="en-ZA" sz="4400" dirty="0">
                <a:latin typeface="Arial Narrow" panose="020B0606020202030204" pitchFamily="34" charset="0"/>
              </a:rPr>
              <a:t>Closing Remarks</a:t>
            </a:r>
          </a:p>
        </p:txBody>
      </p:sp>
      <p:sp>
        <p:nvSpPr>
          <p:cNvPr id="3" name="Content Placeholder 2">
            <a:extLst>
              <a:ext uri="{FF2B5EF4-FFF2-40B4-BE49-F238E27FC236}">
                <a16:creationId xmlns:a16="http://schemas.microsoft.com/office/drawing/2014/main" xmlns="" id="{091CE13D-ECBC-4B00-8AB0-AC630635BE70}"/>
              </a:ext>
            </a:extLst>
          </p:cNvPr>
          <p:cNvSpPr>
            <a:spLocks noGrp="1"/>
          </p:cNvSpPr>
          <p:nvPr>
            <p:ph idx="1"/>
          </p:nvPr>
        </p:nvSpPr>
        <p:spPr>
          <a:xfrm>
            <a:off x="498430" y="2637669"/>
            <a:ext cx="8596668" cy="1984028"/>
          </a:xfrm>
        </p:spPr>
        <p:txBody>
          <a:bodyPr>
            <a:normAutofit/>
          </a:bodyPr>
          <a:lstStyle/>
          <a:p>
            <a:pPr marL="0" indent="0">
              <a:buNone/>
            </a:pPr>
            <a:r>
              <a:rPr lang="en-ZA" sz="2400" dirty="0">
                <a:solidFill>
                  <a:schemeClr val="tx1"/>
                </a:solidFill>
                <a:latin typeface="Arial Narrow" panose="020B0606020202030204" pitchFamily="34" charset="0"/>
              </a:rPr>
              <a:t>1. 	Support in principle the objectives of the UHC and the NHI</a:t>
            </a:r>
          </a:p>
          <a:p>
            <a:pPr marL="0" indent="0">
              <a:buNone/>
            </a:pPr>
            <a:r>
              <a:rPr lang="en-ZA" sz="2400" dirty="0">
                <a:solidFill>
                  <a:schemeClr val="tx1"/>
                </a:solidFill>
                <a:latin typeface="Arial Narrow" panose="020B0606020202030204" pitchFamily="34" charset="0"/>
              </a:rPr>
              <a:t>2. 	Have concerns:</a:t>
            </a:r>
          </a:p>
          <a:p>
            <a:pPr lvl="1">
              <a:buFont typeface="Wingdings" panose="05000000000000000000" pitchFamily="2" charset="2"/>
              <a:buChar char="q"/>
            </a:pPr>
            <a:r>
              <a:rPr lang="en-ZA" sz="2400" dirty="0">
                <a:solidFill>
                  <a:schemeClr val="tx1"/>
                </a:solidFill>
                <a:latin typeface="Arial Narrow" panose="020B0606020202030204" pitchFamily="34" charset="0"/>
              </a:rPr>
              <a:t>Checks and balances to prevent fraud and wastage </a:t>
            </a:r>
          </a:p>
          <a:p>
            <a:pPr lvl="1">
              <a:buFont typeface="Wingdings" panose="05000000000000000000" pitchFamily="2" charset="2"/>
              <a:buChar char="q"/>
            </a:pPr>
            <a:r>
              <a:rPr lang="en-ZA" sz="2400" dirty="0">
                <a:solidFill>
                  <a:schemeClr val="tx1"/>
                </a:solidFill>
                <a:latin typeface="Arial Narrow" panose="020B0606020202030204" pitchFamily="34" charset="0"/>
              </a:rPr>
              <a:t>Establishing trust in the system to deliver </a:t>
            </a:r>
            <a:r>
              <a:rPr lang="en-ZA" sz="2400" b="1" dirty="0">
                <a:solidFill>
                  <a:schemeClr val="tx1"/>
                </a:solidFill>
                <a:latin typeface="Arial Narrow" panose="020B0606020202030204" pitchFamily="34" charset="0"/>
              </a:rPr>
              <a:t>quality healthcare to all</a:t>
            </a:r>
          </a:p>
          <a:p>
            <a:pPr lvl="1"/>
            <a:endParaRPr lang="en-ZA"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3784746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50843"/>
          </a:xfrm>
        </p:spPr>
        <p:txBody>
          <a:bodyPr>
            <a:normAutofit/>
          </a:bodyPr>
          <a:lstStyle/>
          <a:p>
            <a:pPr algn="ctr"/>
            <a:r>
              <a:rPr lang="en-US" sz="4400" dirty="0">
                <a:latin typeface="Arial Narrow" panose="020B0606020202030204" pitchFamily="34" charset="0"/>
              </a:rPr>
              <a:t>Supporting these Recommendation</a:t>
            </a:r>
            <a:endParaRPr lang="en-US" dirty="0"/>
          </a:p>
        </p:txBody>
      </p:sp>
      <p:sp>
        <p:nvSpPr>
          <p:cNvPr id="3" name="Content Placeholder 2"/>
          <p:cNvSpPr>
            <a:spLocks noGrp="1"/>
          </p:cNvSpPr>
          <p:nvPr>
            <p:ph idx="1"/>
          </p:nvPr>
        </p:nvSpPr>
        <p:spPr>
          <a:xfrm>
            <a:off x="677334" y="2160589"/>
            <a:ext cx="8596668" cy="3842646"/>
          </a:xfrm>
        </p:spPr>
        <p:txBody>
          <a:bodyPr>
            <a:normAutofit/>
          </a:bodyPr>
          <a:lstStyle/>
          <a:p>
            <a:pPr>
              <a:spcBef>
                <a:spcPts val="0"/>
              </a:spcBef>
              <a:buFont typeface="Wingdings" panose="05000000000000000000" pitchFamily="2" charset="2"/>
              <a:buChar char="q"/>
            </a:pPr>
            <a:r>
              <a:rPr lang="en-US" sz="2000" dirty="0">
                <a:solidFill>
                  <a:schemeClr val="tx1"/>
                </a:solidFill>
                <a:latin typeface="Arial Narrow" panose="020B0606020202030204" pitchFamily="34" charset="0"/>
              </a:rPr>
              <a:t>White Paper on the Rights of People with Disabilities (2015)</a:t>
            </a:r>
          </a:p>
          <a:p>
            <a:pPr marL="0" indent="0">
              <a:spcBef>
                <a:spcPts val="0"/>
              </a:spcBef>
              <a:buNone/>
            </a:pPr>
            <a:r>
              <a:rPr lang="en-US" sz="2000" dirty="0">
                <a:solidFill>
                  <a:schemeClr val="tx1"/>
                </a:solidFill>
                <a:latin typeface="Arial Narrow" panose="020B0606020202030204" pitchFamily="34" charset="0"/>
              </a:rPr>
              <a:t>	- WPRPD Implementation Matrix, Pillar 4</a:t>
            </a:r>
          </a:p>
          <a:p>
            <a:pPr marL="0" indent="0">
              <a:spcBef>
                <a:spcPts val="0"/>
              </a:spcBef>
              <a:buNone/>
            </a:pPr>
            <a:endParaRPr lang="en-US" sz="2000" dirty="0">
              <a:solidFill>
                <a:schemeClr val="tx1"/>
              </a:solidFill>
              <a:latin typeface="Arial Narrow" panose="020B0606020202030204" pitchFamily="34" charset="0"/>
            </a:endParaRPr>
          </a:p>
          <a:p>
            <a:pPr>
              <a:spcBef>
                <a:spcPts val="0"/>
              </a:spcBef>
              <a:buFont typeface="Wingdings" panose="05000000000000000000" pitchFamily="2" charset="2"/>
              <a:buChar char="q"/>
            </a:pPr>
            <a:r>
              <a:rPr lang="en-US" sz="2000" dirty="0">
                <a:solidFill>
                  <a:schemeClr val="tx1"/>
                </a:solidFill>
                <a:latin typeface="Arial Narrow" panose="020B0606020202030204" pitchFamily="34" charset="0"/>
              </a:rPr>
              <a:t> UNCRPD committee report (2018) </a:t>
            </a:r>
          </a:p>
          <a:p>
            <a:pPr marL="0" indent="0">
              <a:spcBef>
                <a:spcPts val="0"/>
              </a:spcBef>
              <a:buNone/>
            </a:pPr>
            <a:r>
              <a:rPr lang="en-US" sz="2000" dirty="0">
                <a:solidFill>
                  <a:schemeClr val="tx1"/>
                </a:solidFill>
                <a:latin typeface="Arial Narrow" panose="020B0606020202030204" pitchFamily="34" charset="0"/>
              </a:rPr>
              <a:t>	- concluding observations and recommendations for South Africa</a:t>
            </a:r>
          </a:p>
          <a:p>
            <a:pPr marL="0" indent="0">
              <a:spcBef>
                <a:spcPts val="0"/>
              </a:spcBef>
              <a:buNone/>
            </a:pPr>
            <a:endParaRPr lang="en-US" sz="2000" dirty="0">
              <a:solidFill>
                <a:schemeClr val="tx1"/>
              </a:solidFill>
              <a:latin typeface="Arial Narrow" panose="020B0606020202030204" pitchFamily="34" charset="0"/>
            </a:endParaRPr>
          </a:p>
          <a:p>
            <a:pPr>
              <a:spcBef>
                <a:spcPts val="0"/>
              </a:spcBef>
              <a:buFont typeface="Wingdings" panose="05000000000000000000" pitchFamily="2" charset="2"/>
              <a:buChar char="q"/>
            </a:pPr>
            <a:r>
              <a:rPr lang="en-US" sz="2000" dirty="0">
                <a:solidFill>
                  <a:schemeClr val="tx1"/>
                </a:solidFill>
                <a:latin typeface="Arial Narrow" panose="020B0606020202030204" pitchFamily="34" charset="0"/>
              </a:rPr>
              <a:t>AU Disability Protocol ratified 2019, submitted to Parliament </a:t>
            </a:r>
          </a:p>
          <a:p>
            <a:pPr marL="0" indent="0">
              <a:spcBef>
                <a:spcPts val="0"/>
              </a:spcBef>
              <a:buNone/>
            </a:pPr>
            <a:endParaRPr lang="en-US" sz="2000" dirty="0">
              <a:solidFill>
                <a:schemeClr val="tx1"/>
              </a:solidFill>
              <a:latin typeface="Arial Narrow" panose="020B0606020202030204" pitchFamily="34" charset="0"/>
            </a:endParaRPr>
          </a:p>
          <a:p>
            <a:pPr>
              <a:spcBef>
                <a:spcPts val="0"/>
              </a:spcBef>
              <a:buFont typeface="Wingdings" panose="05000000000000000000" pitchFamily="2" charset="2"/>
              <a:buChar char="q"/>
            </a:pPr>
            <a:r>
              <a:rPr lang="en-US" sz="2000" dirty="0">
                <a:solidFill>
                  <a:schemeClr val="tx1"/>
                </a:solidFill>
                <a:latin typeface="Arial Narrow" panose="020B0606020202030204" pitchFamily="34" charset="0"/>
              </a:rPr>
              <a:t>Standardization of the Provision of Assistive Devices for South Africa</a:t>
            </a:r>
          </a:p>
          <a:p>
            <a:pPr marL="0" indent="0">
              <a:spcBef>
                <a:spcPts val="0"/>
              </a:spcBef>
              <a:buNone/>
            </a:pPr>
            <a:endParaRPr lang="en-US" sz="2000" dirty="0">
              <a:solidFill>
                <a:schemeClr val="tx1"/>
              </a:solidFill>
              <a:latin typeface="Arial Narrow" panose="020B0606020202030204" pitchFamily="34" charset="0"/>
            </a:endParaRPr>
          </a:p>
          <a:p>
            <a:pPr>
              <a:spcBef>
                <a:spcPts val="0"/>
              </a:spcBef>
              <a:buFont typeface="Wingdings" panose="05000000000000000000" pitchFamily="2" charset="2"/>
              <a:buChar char="q"/>
            </a:pPr>
            <a:r>
              <a:rPr lang="en-US" sz="2000" dirty="0">
                <a:solidFill>
                  <a:schemeClr val="tx1"/>
                </a:solidFill>
                <a:latin typeface="Arial Narrow" panose="020B0606020202030204" pitchFamily="34" charset="0"/>
              </a:rPr>
              <a:t>Framework and Strategy for Disability and Rehabilitation</a:t>
            </a:r>
          </a:p>
          <a:p>
            <a:pPr>
              <a:spcBef>
                <a:spcPts val="0"/>
              </a:spcBef>
              <a:buFont typeface="Wingdings" pitchFamily="2" charset="2"/>
              <a:buChar char="Ø"/>
            </a:pPr>
            <a:endParaRPr lang="en-US" sz="2000" dirty="0">
              <a:latin typeface="Arial Narrow" panose="020B0606020202030204" pitchFamily="34" charset="0"/>
            </a:endParaRPr>
          </a:p>
        </p:txBody>
      </p:sp>
    </p:spTree>
    <p:extLst>
      <p:ext uri="{BB962C8B-B14F-4D97-AF65-F5344CB8AC3E}">
        <p14:creationId xmlns:p14="http://schemas.microsoft.com/office/powerpoint/2010/main" xmlns="" val="2493415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5740" y="609602"/>
            <a:ext cx="7783764" cy="802341"/>
          </a:xfrm>
        </p:spPr>
        <p:txBody>
          <a:bodyPr>
            <a:normAutofit/>
          </a:bodyPr>
          <a:lstStyle/>
          <a:p>
            <a:pPr algn="ctr"/>
            <a:r>
              <a:rPr lang="en-US" sz="4400" dirty="0">
                <a:latin typeface="Arial Narrow" panose="020B0606020202030204" pitchFamily="34" charset="0"/>
              </a:rPr>
              <a:t>Additional References</a:t>
            </a:r>
          </a:p>
        </p:txBody>
      </p:sp>
      <p:sp>
        <p:nvSpPr>
          <p:cNvPr id="4" name="Content Placeholder 3"/>
          <p:cNvSpPr>
            <a:spLocks noGrp="1"/>
          </p:cNvSpPr>
          <p:nvPr>
            <p:ph idx="1"/>
          </p:nvPr>
        </p:nvSpPr>
        <p:spPr>
          <a:xfrm>
            <a:off x="407504" y="1447800"/>
            <a:ext cx="9955696" cy="5221942"/>
          </a:xfrm>
        </p:spPr>
        <p:txBody>
          <a:bodyPr>
            <a:normAutofit fontScale="62500" lnSpcReduction="20000"/>
          </a:bodyPr>
          <a:lstStyle/>
          <a:p>
            <a:pPr>
              <a:buNone/>
            </a:pPr>
            <a:r>
              <a:rPr lang="en-US" dirty="0"/>
              <a:t>Day C, Gray A, </a:t>
            </a:r>
            <a:r>
              <a:rPr lang="en-US" dirty="0" err="1"/>
              <a:t>Padayachee</a:t>
            </a:r>
            <a:r>
              <a:rPr lang="en-US" dirty="0"/>
              <a:t> T and </a:t>
            </a:r>
            <a:r>
              <a:rPr lang="en-US" dirty="0" err="1"/>
              <a:t>Cois</a:t>
            </a:r>
            <a:r>
              <a:rPr lang="en-US" dirty="0"/>
              <a:t> A., 2020. South African health review</a:t>
            </a:r>
            <a:r>
              <a:rPr lang="en-US" i="1" dirty="0"/>
              <a:t>, </a:t>
            </a:r>
            <a:r>
              <a:rPr lang="en-US" dirty="0"/>
              <a:t>Health Systems Trust</a:t>
            </a:r>
            <a:r>
              <a:rPr lang="en-US" i="1" dirty="0"/>
              <a:t>. Retrieved 4 June 2021</a:t>
            </a:r>
            <a:endParaRPr lang="en-US" dirty="0"/>
          </a:p>
          <a:p>
            <a:pPr>
              <a:buNone/>
            </a:pPr>
            <a:r>
              <a:rPr lang="en-US" dirty="0" err="1"/>
              <a:t>Hanass</a:t>
            </a:r>
            <a:r>
              <a:rPr lang="en-US" dirty="0"/>
              <a:t>-Hancock, J. and McKenzie, T.C., 2017. People with disabilities and income-related social protection measures in South Africa: Where is the gap?. </a:t>
            </a:r>
            <a:r>
              <a:rPr lang="en-US" i="1" dirty="0"/>
              <a:t>African Journal of Disability (Online)</a:t>
            </a:r>
            <a:r>
              <a:rPr lang="en-US" dirty="0"/>
              <a:t>, </a:t>
            </a:r>
            <a:r>
              <a:rPr lang="en-US" i="1" dirty="0"/>
              <a:t>6</a:t>
            </a:r>
            <a:r>
              <a:rPr lang="en-US" dirty="0"/>
              <a:t>, pp.1-11.</a:t>
            </a:r>
          </a:p>
          <a:p>
            <a:pPr>
              <a:buNone/>
            </a:pPr>
            <a:r>
              <a:rPr lang="en-US" dirty="0" err="1"/>
              <a:t>Hanass</a:t>
            </a:r>
            <a:r>
              <a:rPr lang="en-US" dirty="0"/>
              <a:t>-Hancock, J., Nene, S., </a:t>
            </a:r>
            <a:r>
              <a:rPr lang="en-US" dirty="0" err="1"/>
              <a:t>Deghaye</a:t>
            </a:r>
            <a:r>
              <a:rPr lang="en-US" dirty="0"/>
              <a:t>, N. and </a:t>
            </a:r>
            <a:r>
              <a:rPr lang="en-US" dirty="0" err="1"/>
              <a:t>Pillay</a:t>
            </a:r>
            <a:r>
              <a:rPr lang="en-US" dirty="0"/>
              <a:t>, S., 2017. 'These are not luxuries, it is essential for access to life': Disability related out-of-pocket costs as a driver of economic vulnerability in South Africa. </a:t>
            </a:r>
            <a:r>
              <a:rPr lang="en-US" i="1" dirty="0"/>
              <a:t>African Journal of Disability (Online)</a:t>
            </a:r>
            <a:r>
              <a:rPr lang="en-US" dirty="0"/>
              <a:t>, </a:t>
            </a:r>
            <a:r>
              <a:rPr lang="en-US" i="1" dirty="0"/>
              <a:t>6</a:t>
            </a:r>
            <a:r>
              <a:rPr lang="en-US" dirty="0"/>
              <a:t>, pp.1-10.</a:t>
            </a:r>
          </a:p>
          <a:p>
            <a:pPr>
              <a:buNone/>
            </a:pPr>
            <a:r>
              <a:rPr lang="en-US" dirty="0" err="1"/>
              <a:t>Louw</a:t>
            </a:r>
            <a:r>
              <a:rPr lang="en-US" dirty="0"/>
              <a:t>, Q.A., </a:t>
            </a:r>
            <a:r>
              <a:rPr lang="en-US" dirty="0" err="1"/>
              <a:t>Berner</a:t>
            </a:r>
            <a:r>
              <a:rPr lang="en-US" dirty="0"/>
              <a:t>, K., </a:t>
            </a:r>
            <a:r>
              <a:rPr lang="en-US" dirty="0" err="1"/>
              <a:t>Tiwari</a:t>
            </a:r>
            <a:r>
              <a:rPr lang="en-US" dirty="0"/>
              <a:t>, R., </a:t>
            </a:r>
            <a:r>
              <a:rPr lang="en-US" dirty="0" err="1"/>
              <a:t>Ernstzen</a:t>
            </a:r>
            <a:r>
              <a:rPr lang="en-US" dirty="0"/>
              <a:t>, D., </a:t>
            </a:r>
            <a:r>
              <a:rPr lang="en-US" dirty="0" err="1"/>
              <a:t>Bedada</a:t>
            </a:r>
            <a:r>
              <a:rPr lang="en-US" dirty="0"/>
              <a:t>, D.T., Coetzee, M. and </a:t>
            </a:r>
            <a:r>
              <a:rPr lang="en-US" dirty="0" err="1"/>
              <a:t>Chikte</a:t>
            </a:r>
            <a:r>
              <a:rPr lang="en-US" dirty="0"/>
              <a:t>, U., 2020. Demographic transformation of the physiotherapy profession in South Africa: A retrospective analysis of HPCSA registrations from 1938 to 2018. </a:t>
            </a:r>
            <a:r>
              <a:rPr lang="en-US" i="1" dirty="0"/>
              <a:t>Journal of Evaluation in Clinical Practice</a:t>
            </a:r>
            <a:r>
              <a:rPr lang="en-US" dirty="0"/>
              <a:t>.</a:t>
            </a:r>
          </a:p>
          <a:p>
            <a:pPr>
              <a:buNone/>
            </a:pPr>
            <a:r>
              <a:rPr lang="en-US" dirty="0" err="1"/>
              <a:t>Louw</a:t>
            </a:r>
            <a:r>
              <a:rPr lang="en-US" dirty="0"/>
              <a:t>, Q., Grimmer, K., </a:t>
            </a:r>
            <a:r>
              <a:rPr lang="en-US" dirty="0" err="1"/>
              <a:t>Berner</a:t>
            </a:r>
            <a:r>
              <a:rPr lang="en-US" dirty="0"/>
              <a:t>, K., </a:t>
            </a:r>
            <a:r>
              <a:rPr lang="en-US" dirty="0" err="1"/>
              <a:t>Conradie</a:t>
            </a:r>
            <a:r>
              <a:rPr lang="en-US" dirty="0"/>
              <a:t>, T., </a:t>
            </a:r>
            <a:r>
              <a:rPr lang="en-US" dirty="0" err="1"/>
              <a:t>Bedada</a:t>
            </a:r>
            <a:r>
              <a:rPr lang="en-US" dirty="0"/>
              <a:t>, D.T. and Jesus, T.S., 2021. Towards a needs-based design of the physical rehabilitation workforce in South Africa: trend analysis [1990–2017] and a 5-year forecasting for the most impactful health conditions based on global burden of disease estimates. </a:t>
            </a:r>
            <a:r>
              <a:rPr lang="en-US" i="1" dirty="0"/>
              <a:t>BMC public health</a:t>
            </a:r>
            <a:r>
              <a:rPr lang="en-US" dirty="0"/>
              <a:t>, </a:t>
            </a:r>
            <a:r>
              <a:rPr lang="en-US" i="1" dirty="0"/>
              <a:t>21</a:t>
            </a:r>
            <a:r>
              <a:rPr lang="en-US" dirty="0"/>
              <a:t>(1), pp.1-11.</a:t>
            </a:r>
          </a:p>
          <a:p>
            <a:pPr>
              <a:buNone/>
            </a:pPr>
            <a:r>
              <a:rPr lang="en-US" dirty="0" err="1"/>
              <a:t>Moodley</a:t>
            </a:r>
            <a:r>
              <a:rPr lang="en-US" dirty="0"/>
              <a:t>, J. and Ross, E., 2015. Inequities in health outcomes and access to health care in South Africa: a comparison between persons with and without disabilities. </a:t>
            </a:r>
            <a:r>
              <a:rPr lang="en-US" i="1" dirty="0"/>
              <a:t>Disability &amp; Society</a:t>
            </a:r>
            <a:r>
              <a:rPr lang="en-US" dirty="0"/>
              <a:t>, </a:t>
            </a:r>
            <a:r>
              <a:rPr lang="en-US" i="1" dirty="0"/>
              <a:t>30</a:t>
            </a:r>
            <a:r>
              <a:rPr lang="en-US" dirty="0"/>
              <a:t>(4), pp.630-644.</a:t>
            </a:r>
          </a:p>
          <a:p>
            <a:pPr>
              <a:buNone/>
            </a:pPr>
            <a:r>
              <a:rPr lang="en-US" dirty="0" err="1"/>
              <a:t>Pillay</a:t>
            </a:r>
            <a:r>
              <a:rPr lang="en-US" dirty="0"/>
              <a:t>, M., </a:t>
            </a:r>
            <a:r>
              <a:rPr lang="en-US" dirty="0" err="1"/>
              <a:t>Tiwari</a:t>
            </a:r>
            <a:r>
              <a:rPr lang="en-US" dirty="0"/>
              <a:t>, R., </a:t>
            </a:r>
            <a:r>
              <a:rPr lang="en-US" dirty="0" err="1"/>
              <a:t>Kathard</a:t>
            </a:r>
            <a:r>
              <a:rPr lang="en-US" dirty="0"/>
              <a:t>, H. and </a:t>
            </a:r>
            <a:r>
              <a:rPr lang="en-US" dirty="0" err="1"/>
              <a:t>Chikte</a:t>
            </a:r>
            <a:r>
              <a:rPr lang="en-US" dirty="0"/>
              <a:t>, U., 2020. Sustainable workforce: South African audiologists and speech therapists. </a:t>
            </a:r>
            <a:r>
              <a:rPr lang="en-US" i="1" dirty="0"/>
              <a:t>Human Resources for Health</a:t>
            </a:r>
            <a:r>
              <a:rPr lang="en-US" dirty="0"/>
              <a:t>, </a:t>
            </a:r>
            <a:r>
              <a:rPr lang="en-US" i="1" dirty="0"/>
              <a:t>18</a:t>
            </a:r>
            <a:r>
              <a:rPr lang="en-US" dirty="0"/>
              <a:t>(1), pp.1-13.</a:t>
            </a:r>
          </a:p>
          <a:p>
            <a:pPr>
              <a:buNone/>
            </a:pPr>
            <a:r>
              <a:rPr lang="en-US" dirty="0"/>
              <a:t>Sherry, K., 2014. Disability and rehabilitation: Essential considerations for equitable, accessible and poverty-reducing health care in South Africa. </a:t>
            </a:r>
            <a:r>
              <a:rPr lang="en-US" i="1" dirty="0"/>
              <a:t>South African health review</a:t>
            </a:r>
            <a:r>
              <a:rPr lang="en-US" dirty="0"/>
              <a:t>, </a:t>
            </a:r>
            <a:r>
              <a:rPr lang="en-US" i="1" dirty="0"/>
              <a:t>2014</a:t>
            </a:r>
            <a:r>
              <a:rPr lang="en-US" dirty="0"/>
              <a:t>(1), pp.89-99.</a:t>
            </a:r>
          </a:p>
          <a:p>
            <a:pPr>
              <a:buNone/>
            </a:pPr>
            <a:r>
              <a:rPr lang="en-US" dirty="0"/>
              <a:t>Sherry K and Reid S., 2020. South African health review</a:t>
            </a:r>
            <a:r>
              <a:rPr lang="en-US" i="1" dirty="0"/>
              <a:t>, </a:t>
            </a:r>
            <a:r>
              <a:rPr lang="en-US" dirty="0"/>
              <a:t>Health Systems Trust</a:t>
            </a:r>
            <a:r>
              <a:rPr lang="en-US" i="1" dirty="0"/>
              <a:t>. Retrieved 4 June 2021</a:t>
            </a:r>
            <a:endParaRPr lang="en-US" dirty="0"/>
          </a:p>
          <a:p>
            <a:pPr>
              <a:buNone/>
            </a:pPr>
            <a:r>
              <a:rPr lang="en-US" dirty="0" err="1"/>
              <a:t>Tiwari</a:t>
            </a:r>
            <a:r>
              <a:rPr lang="en-US" dirty="0"/>
              <a:t> R, Ned L and </a:t>
            </a:r>
            <a:r>
              <a:rPr lang="en-US" dirty="0" err="1"/>
              <a:t>Chikte</a:t>
            </a:r>
            <a:r>
              <a:rPr lang="en-US" dirty="0"/>
              <a:t> U., 2020. South African health review</a:t>
            </a:r>
            <a:r>
              <a:rPr lang="en-US" i="1" dirty="0"/>
              <a:t>, </a:t>
            </a:r>
            <a:r>
              <a:rPr lang="en-US" dirty="0"/>
              <a:t>Health Systems Trust</a:t>
            </a:r>
            <a:r>
              <a:rPr lang="en-US" i="1" dirty="0"/>
              <a:t>. Retrieved 4 June 2021</a:t>
            </a:r>
          </a:p>
          <a:p>
            <a:pPr>
              <a:buNone/>
            </a:pPr>
            <a:r>
              <a:rPr lang="en-US" dirty="0"/>
              <a:t>Statistics South Africa. Profiling socio-economic status and living arrangements of persons with disabilities in South Africa. Pretoria: </a:t>
            </a:r>
            <a:r>
              <a:rPr lang="en-US" dirty="0" err="1"/>
              <a:t>StatsSA</a:t>
            </a:r>
            <a:r>
              <a:rPr lang="en-US" dirty="0"/>
              <a:t>; 2016. URL: http://cs2016.statssa. gov.za/</a:t>
            </a:r>
            <a:r>
              <a:rPr lang="en-US" dirty="0" err="1"/>
              <a:t>wp</a:t>
            </a:r>
            <a:r>
              <a:rPr lang="en-US" dirty="0"/>
              <a:t>-content/uploads/2018/07/CS-2016-DisabilityReport_-03-01-232016.pdf</a:t>
            </a:r>
          </a:p>
          <a:p>
            <a:pPr>
              <a:buNone/>
            </a:pPr>
            <a:r>
              <a:rPr lang="en-US" dirty="0"/>
              <a:t>South African National Department of Social Development. White Paper on the Rights of Persons with Disabilities. Pretoria: SANDSD; 2015. URL: https://www. gov.za/documents/white-paper-rights-persons-</a:t>
            </a:r>
            <a:r>
              <a:rPr lang="en-US" dirty="0" err="1"/>
              <a:t>disabilitiesofficial</a:t>
            </a:r>
            <a:r>
              <a:rPr lang="en-US" dirty="0"/>
              <a:t>-publication-and-</a:t>
            </a:r>
            <a:r>
              <a:rPr lang="en-US" dirty="0" err="1"/>
              <a:t>gazetting</a:t>
            </a:r>
            <a:r>
              <a:rPr lang="en-US" dirty="0"/>
              <a:t>-white-paper.</a:t>
            </a:r>
            <a:endParaRPr lang="en-US" i="1" dirty="0"/>
          </a:p>
          <a:p>
            <a:pPr>
              <a:buNone/>
            </a:pPr>
            <a:r>
              <a:rPr lang="en-US" dirty="0"/>
              <a:t>South African Department of Social Development, 2016, </a:t>
            </a:r>
            <a:r>
              <a:rPr lang="en-US" i="1" dirty="0"/>
              <a:t>Elements of the financial and economic costs of disability to households in South Africa, Results from a Pilot Study, </a:t>
            </a:r>
            <a:r>
              <a:rPr lang="en-US" dirty="0"/>
              <a:t>DSD, UNICEF, Johannesburg</a:t>
            </a:r>
          </a:p>
          <a:p>
            <a:pPr>
              <a:buNone/>
            </a:pPr>
            <a:r>
              <a:rPr lang="en-US" dirty="0"/>
              <a:t>World Health Organization, 2011. </a:t>
            </a:r>
            <a:r>
              <a:rPr lang="en-US" i="1" dirty="0"/>
              <a:t>World report on disability 2011</a:t>
            </a:r>
            <a:r>
              <a:rPr lang="en-US" dirty="0"/>
              <a:t>. World Health Organization.</a:t>
            </a:r>
          </a:p>
        </p:txBody>
      </p:sp>
    </p:spTree>
    <p:extLst>
      <p:ext uri="{BB962C8B-B14F-4D97-AF65-F5344CB8AC3E}">
        <p14:creationId xmlns:p14="http://schemas.microsoft.com/office/powerpoint/2010/main" xmlns="" val="4083687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xmlns="" id="{6B1D561C-1C5A-40B4-9CE0-7C5EEC069AF3}"/>
              </a:ext>
            </a:extLst>
          </p:cNvPr>
          <p:cNvPicPr>
            <a:picLocks noChangeAspect="1"/>
          </p:cNvPicPr>
          <p:nvPr/>
        </p:nvPicPr>
        <p:blipFill rotWithShape="1">
          <a:blip r:embed="rId2" cstate="print"/>
          <a:srcRect l="30794" t="9091" r="15570"/>
          <a:stretch/>
        </p:blipFill>
        <p:spPr>
          <a:xfrm>
            <a:off x="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xmlns="" id="{7CF142DB-C790-42CD-8B7A-0849B75F9986}"/>
              </a:ext>
            </a:extLst>
          </p:cNvPr>
          <p:cNvSpPr>
            <a:spLocks noGrp="1"/>
          </p:cNvSpPr>
          <p:nvPr>
            <p:ph type="ctrTitle"/>
          </p:nvPr>
        </p:nvSpPr>
        <p:spPr>
          <a:xfrm>
            <a:off x="933837" y="1325879"/>
            <a:ext cx="8595360" cy="2103120"/>
          </a:xfrm>
        </p:spPr>
        <p:txBody>
          <a:bodyPr>
            <a:normAutofit fontScale="90000"/>
          </a:bodyPr>
          <a:lstStyle/>
          <a:p>
            <a:pPr algn="ctr">
              <a:lnSpc>
                <a:spcPct val="90000"/>
              </a:lnSpc>
            </a:pPr>
            <a:r>
              <a:rPr lang="en-ZA" sz="6000" dirty="0">
                <a:latin typeface="Arial Narrow" panose="020B0606020202030204" pitchFamily="34" charset="0"/>
              </a:rPr>
              <a:t>Profession Specific Presentations</a:t>
            </a:r>
            <a:r>
              <a:rPr lang="en-ZA" sz="3800" dirty="0">
                <a:latin typeface="Arial Narrow" panose="020B0606020202030204" pitchFamily="34" charset="0"/>
              </a:rPr>
              <a:t/>
            </a:r>
            <a:br>
              <a:rPr lang="en-ZA" sz="3800" dirty="0">
                <a:latin typeface="Arial Narrow" panose="020B0606020202030204" pitchFamily="34" charset="0"/>
              </a:rPr>
            </a:br>
            <a:r>
              <a:rPr lang="en-ZA" sz="3800" dirty="0">
                <a:latin typeface="Arial Narrow" panose="020B0606020202030204" pitchFamily="34" charset="0"/>
              </a:rPr>
              <a:t/>
            </a:r>
            <a:br>
              <a:rPr lang="en-ZA" sz="3800" dirty="0">
                <a:latin typeface="Arial Narrow" panose="020B0606020202030204" pitchFamily="34" charset="0"/>
              </a:rPr>
            </a:br>
            <a:endParaRPr lang="en-ZA" sz="3800" dirty="0"/>
          </a:p>
        </p:txBody>
      </p:sp>
    </p:spTree>
    <p:extLst>
      <p:ext uri="{BB962C8B-B14F-4D97-AF65-F5344CB8AC3E}">
        <p14:creationId xmlns:p14="http://schemas.microsoft.com/office/powerpoint/2010/main" xmlns="" val="1727822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itle 1"/>
          <p:cNvSpPr txBox="1">
            <a:spLocks noGrp="1"/>
          </p:cNvSpPr>
          <p:nvPr>
            <p:ph type="ctrTitle"/>
          </p:nvPr>
        </p:nvSpPr>
        <p:spPr>
          <a:xfrm>
            <a:off x="581753" y="330199"/>
            <a:ext cx="9483725" cy="1333460"/>
          </a:xfrm>
          <a:prstGeom prst="rect">
            <a:avLst/>
          </a:prstGeom>
        </p:spPr>
        <p:txBody>
          <a:bodyPr lIns="50800" tIns="50800" rIns="50800" bIns="50800" anchor="ctr"/>
          <a:lstStyle>
            <a:lvl1pPr algn="ctr" defTabSz="342900">
              <a:lnSpc>
                <a:spcPct val="90000"/>
              </a:lnSpc>
              <a:defRPr sz="4050">
                <a:latin typeface="Arial Narrow"/>
                <a:ea typeface="Arial Narrow"/>
                <a:cs typeface="Arial Narrow"/>
                <a:sym typeface="Arial Narrow"/>
              </a:defRPr>
            </a:lvl1pPr>
          </a:lstStyle>
          <a:p>
            <a:r>
              <a:rPr sz="4400" dirty="0"/>
              <a:t>Medical Orthotics and Prosthetics in Public Health </a:t>
            </a:r>
          </a:p>
        </p:txBody>
      </p:sp>
      <p:sp>
        <p:nvSpPr>
          <p:cNvPr id="202" name="Medical Orthotics and Prosthetics forms an integral part of the multi-disciplinary-team in health care services, rehabiltation and disability management…"/>
          <p:cNvSpPr txBox="1">
            <a:spLocks noGrp="1"/>
          </p:cNvSpPr>
          <p:nvPr>
            <p:ph type="subTitle" sz="half" idx="1"/>
          </p:nvPr>
        </p:nvSpPr>
        <p:spPr>
          <a:xfrm>
            <a:off x="518814" y="2305878"/>
            <a:ext cx="5434725" cy="3863317"/>
          </a:xfrm>
          <a:prstGeom prst="rect">
            <a:avLst/>
          </a:prstGeom>
        </p:spPr>
        <p:txBody>
          <a:bodyPr lIns="50800" tIns="50800" rIns="50800" bIns="50800" anchor="ctr">
            <a:noAutofit/>
          </a:bodyPr>
          <a:lstStyle/>
          <a:p>
            <a:pPr algn="l" defTabSz="336498">
              <a:spcBef>
                <a:spcPts val="100"/>
              </a:spcBef>
              <a:defRPr>
                <a:solidFill>
                  <a:srgbClr val="424242"/>
                </a:solidFill>
                <a:latin typeface="Arial"/>
                <a:ea typeface="Arial"/>
                <a:cs typeface="Arial"/>
                <a:sym typeface="Arial"/>
              </a:defRPr>
            </a:pPr>
            <a:r>
              <a:rPr sz="2200" dirty="0">
                <a:solidFill>
                  <a:schemeClr val="tx1"/>
                </a:solidFill>
                <a:latin typeface="Arial Narrow" panose="020B0606020202030204" pitchFamily="34" charset="0"/>
              </a:rPr>
              <a:t>Medical Orthotics and Prosthetics forms an integral part of the multi-disciplinary-team in health care services, rehabilitation and disability management </a:t>
            </a:r>
          </a:p>
          <a:p>
            <a:pPr algn="l" defTabSz="336498">
              <a:spcBef>
                <a:spcPts val="100"/>
              </a:spcBef>
              <a:defRPr>
                <a:solidFill>
                  <a:srgbClr val="424242"/>
                </a:solidFill>
                <a:latin typeface="Arial"/>
                <a:ea typeface="Arial"/>
                <a:cs typeface="Arial"/>
                <a:sym typeface="Arial"/>
              </a:defRPr>
            </a:pPr>
            <a:endParaRPr sz="2200" dirty="0">
              <a:solidFill>
                <a:schemeClr val="tx1"/>
              </a:solidFill>
              <a:latin typeface="Arial Narrow" panose="020B0606020202030204" pitchFamily="34" charset="0"/>
            </a:endParaRPr>
          </a:p>
          <a:p>
            <a:pPr algn="l" defTabSz="336498">
              <a:spcBef>
                <a:spcPts val="100"/>
              </a:spcBef>
              <a:defRPr>
                <a:solidFill>
                  <a:srgbClr val="424242"/>
                </a:solidFill>
                <a:latin typeface="Arial"/>
                <a:ea typeface="Arial"/>
                <a:cs typeface="Arial"/>
                <a:sym typeface="Arial"/>
              </a:defRPr>
            </a:pPr>
            <a:r>
              <a:rPr sz="2200" dirty="0">
                <a:solidFill>
                  <a:schemeClr val="tx1"/>
                </a:solidFill>
                <a:latin typeface="Arial Narrow" panose="020B0606020202030204" pitchFamily="34" charset="0"/>
              </a:rPr>
              <a:t>Nationally we have 25 O&amp;P </a:t>
            </a:r>
            <a:r>
              <a:rPr sz="2200" dirty="0" err="1">
                <a:solidFill>
                  <a:schemeClr val="tx1"/>
                </a:solidFill>
                <a:latin typeface="Arial Narrow" panose="020B0606020202030204" pitchFamily="34" charset="0"/>
              </a:rPr>
              <a:t>centres</a:t>
            </a:r>
            <a:r>
              <a:rPr sz="2200" dirty="0">
                <a:solidFill>
                  <a:schemeClr val="tx1"/>
                </a:solidFill>
                <a:latin typeface="Arial Narrow" panose="020B0606020202030204" pitchFamily="34" charset="0"/>
              </a:rPr>
              <a:t> with 129 in level 2 and 3 hospitals</a:t>
            </a:r>
          </a:p>
          <a:p>
            <a:pPr algn="l" defTabSz="336498">
              <a:spcBef>
                <a:spcPts val="100"/>
              </a:spcBef>
              <a:defRPr>
                <a:solidFill>
                  <a:srgbClr val="424242"/>
                </a:solidFill>
                <a:latin typeface="Arial"/>
                <a:ea typeface="Arial"/>
                <a:cs typeface="Arial"/>
                <a:sym typeface="Arial"/>
              </a:defRPr>
            </a:pPr>
            <a:endParaRPr sz="2200" dirty="0">
              <a:solidFill>
                <a:schemeClr val="tx1"/>
              </a:solidFill>
              <a:latin typeface="Arial Narrow" panose="020B0606020202030204" pitchFamily="34" charset="0"/>
            </a:endParaRPr>
          </a:p>
          <a:p>
            <a:pPr algn="l" defTabSz="336498">
              <a:spcBef>
                <a:spcPts val="100"/>
              </a:spcBef>
              <a:defRPr>
                <a:solidFill>
                  <a:srgbClr val="424242"/>
                </a:solidFill>
                <a:latin typeface="Arial"/>
                <a:ea typeface="Arial"/>
                <a:cs typeface="Arial"/>
                <a:sym typeface="Arial"/>
              </a:defRPr>
            </a:pPr>
            <a:r>
              <a:rPr sz="2200" dirty="0">
                <a:solidFill>
                  <a:schemeClr val="tx1"/>
                </a:solidFill>
                <a:latin typeface="Arial Narrow" panose="020B0606020202030204" pitchFamily="34" charset="0"/>
              </a:rPr>
              <a:t>Public/professional ratio 60, 027, 095/129 = 465 326:1 </a:t>
            </a:r>
          </a:p>
          <a:p>
            <a:pPr algn="l" defTabSz="336498">
              <a:spcBef>
                <a:spcPts val="100"/>
              </a:spcBef>
              <a:defRPr>
                <a:solidFill>
                  <a:srgbClr val="424242"/>
                </a:solidFill>
                <a:latin typeface="Arial"/>
                <a:ea typeface="Arial"/>
                <a:cs typeface="Arial"/>
                <a:sym typeface="Arial"/>
              </a:defRPr>
            </a:pPr>
            <a:endParaRPr sz="2200" dirty="0">
              <a:solidFill>
                <a:schemeClr val="tx1"/>
              </a:solidFill>
              <a:latin typeface="Arial Narrow" panose="020B0606020202030204" pitchFamily="34" charset="0"/>
            </a:endParaRPr>
          </a:p>
          <a:p>
            <a:pPr algn="l" defTabSz="336498">
              <a:spcBef>
                <a:spcPts val="100"/>
              </a:spcBef>
              <a:defRPr>
                <a:solidFill>
                  <a:srgbClr val="424242"/>
                </a:solidFill>
                <a:latin typeface="Arial"/>
                <a:ea typeface="Arial"/>
                <a:cs typeface="Arial"/>
                <a:sym typeface="Arial"/>
              </a:defRPr>
            </a:pPr>
            <a:r>
              <a:rPr sz="2200" dirty="0">
                <a:solidFill>
                  <a:schemeClr val="tx1"/>
                </a:solidFill>
                <a:latin typeface="Arial Narrow" panose="020B0606020202030204" pitchFamily="34" charset="0"/>
              </a:rPr>
              <a:t>Elaboration of Medical Orthotics and Prosthetic services to be presented by the South African Orthotic and Prosthetic Association at 12:40</a:t>
            </a:r>
          </a:p>
        </p:txBody>
      </p:sp>
      <p:pic>
        <p:nvPicPr>
          <p:cNvPr id="203" name="fullsizeoutput_3a8.jpeg" descr="fullsizeoutput_3a8.jpeg"/>
          <p:cNvPicPr>
            <a:picLocks noChangeAspect="1"/>
          </p:cNvPicPr>
          <p:nvPr/>
        </p:nvPicPr>
        <p:blipFill>
          <a:blip r:embed="rId2" cstate="print"/>
          <a:srcRect l="4059" t="4630" r="8298" b="4630"/>
          <a:stretch>
            <a:fillRect/>
          </a:stretch>
        </p:blipFill>
        <p:spPr>
          <a:xfrm>
            <a:off x="6391071" y="2091328"/>
            <a:ext cx="3674407" cy="3271978"/>
          </a:xfrm>
          <a:prstGeom prst="rect">
            <a:avLst/>
          </a:prstGeom>
          <a:ln w="12700">
            <a:miter lim="400000"/>
          </a:ln>
        </p:spPr>
      </p:pic>
    </p:spTree>
    <p:extLst>
      <p:ext uri="{BB962C8B-B14F-4D97-AF65-F5344CB8AC3E}">
        <p14:creationId xmlns:p14="http://schemas.microsoft.com/office/powerpoint/2010/main" xmlns="" val="4104526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44016-F9B8-45AD-A75D-FEE1A92D3D91}"/>
              </a:ext>
            </a:extLst>
          </p:cNvPr>
          <p:cNvSpPr>
            <a:spLocks noGrp="1"/>
          </p:cNvSpPr>
          <p:nvPr>
            <p:ph type="title"/>
          </p:nvPr>
        </p:nvSpPr>
        <p:spPr>
          <a:xfrm>
            <a:off x="677334" y="609600"/>
            <a:ext cx="8596668" cy="883920"/>
          </a:xfrm>
        </p:spPr>
        <p:txBody>
          <a:bodyPr>
            <a:normAutofit/>
          </a:bodyPr>
          <a:lstStyle/>
          <a:p>
            <a:pPr algn="ctr"/>
            <a:r>
              <a:rPr lang="en-ZA" sz="4400" dirty="0">
                <a:latin typeface="Arial Narrow" panose="020B0606020202030204" pitchFamily="34" charset="0"/>
              </a:rPr>
              <a:t>Order of Presentations</a:t>
            </a:r>
          </a:p>
        </p:txBody>
      </p:sp>
      <p:sp>
        <p:nvSpPr>
          <p:cNvPr id="3" name="Content Placeholder 2">
            <a:extLst>
              <a:ext uri="{FF2B5EF4-FFF2-40B4-BE49-F238E27FC236}">
                <a16:creationId xmlns:a16="http://schemas.microsoft.com/office/drawing/2014/main" xmlns="" id="{39199B31-FCC4-4942-965C-1EFA191109D3}"/>
              </a:ext>
            </a:extLst>
          </p:cNvPr>
          <p:cNvSpPr>
            <a:spLocks noGrp="1"/>
          </p:cNvSpPr>
          <p:nvPr>
            <p:ph idx="1"/>
          </p:nvPr>
        </p:nvSpPr>
        <p:spPr>
          <a:xfrm>
            <a:off x="575734" y="1652589"/>
            <a:ext cx="8596668" cy="2909251"/>
          </a:xfrm>
        </p:spPr>
        <p:txBody>
          <a:bodyPr>
            <a:noAutofit/>
          </a:bodyPr>
          <a:lstStyle/>
          <a:p>
            <a:pPr marL="541338" indent="-541338">
              <a:spcBef>
                <a:spcPts val="0"/>
              </a:spcBef>
            </a:pPr>
            <a:r>
              <a:rPr lang="en-ZA" sz="3200" dirty="0">
                <a:solidFill>
                  <a:schemeClr val="tx1"/>
                </a:solidFill>
                <a:latin typeface="Arial Narrow" panose="020B0606020202030204" pitchFamily="34" charset="0"/>
              </a:rPr>
              <a:t>Audiology – President:  Mrs Liepollo </a:t>
            </a:r>
            <a:r>
              <a:rPr lang="en-ZA" sz="3200" dirty="0" err="1">
                <a:solidFill>
                  <a:schemeClr val="tx1"/>
                </a:solidFill>
                <a:latin typeface="Arial Narrow" panose="020B0606020202030204" pitchFamily="34" charset="0"/>
              </a:rPr>
              <a:t>Nthakana</a:t>
            </a:r>
            <a:endParaRPr lang="en-ZA" sz="3200" dirty="0">
              <a:solidFill>
                <a:schemeClr val="tx1"/>
              </a:solidFill>
              <a:latin typeface="Arial Narrow" panose="020B0606020202030204" pitchFamily="34" charset="0"/>
            </a:endParaRPr>
          </a:p>
          <a:p>
            <a:pPr marL="541338" indent="-541338">
              <a:spcBef>
                <a:spcPts val="0"/>
              </a:spcBef>
            </a:pPr>
            <a:r>
              <a:rPr lang="en-ZA" sz="3200" dirty="0">
                <a:solidFill>
                  <a:schemeClr val="tx1"/>
                </a:solidFill>
                <a:latin typeface="Arial Narrow" panose="020B0606020202030204" pitchFamily="34" charset="0"/>
              </a:rPr>
              <a:t>Speech therapy-Language &amp; Hearing – CEO:  Mrs Annaline Jack</a:t>
            </a:r>
          </a:p>
          <a:p>
            <a:pPr marL="541338" indent="-541338">
              <a:spcBef>
                <a:spcPts val="0"/>
              </a:spcBef>
            </a:pPr>
            <a:r>
              <a:rPr lang="en-ZA" sz="3200" dirty="0">
                <a:solidFill>
                  <a:schemeClr val="tx1"/>
                </a:solidFill>
                <a:latin typeface="Arial Narrow" panose="020B0606020202030204" pitchFamily="34" charset="0"/>
              </a:rPr>
              <a:t>Occupational Therapy – President:  Prof Pat de Witt</a:t>
            </a:r>
          </a:p>
          <a:p>
            <a:pPr marL="541338" indent="-541338">
              <a:spcBef>
                <a:spcPts val="0"/>
              </a:spcBef>
            </a:pPr>
            <a:r>
              <a:rPr lang="en-ZA" sz="3200" dirty="0">
                <a:solidFill>
                  <a:schemeClr val="tx1"/>
                </a:solidFill>
                <a:latin typeface="Arial Narrow" panose="020B0606020202030204" pitchFamily="34" charset="0"/>
              </a:rPr>
              <a:t>Physiotherapy – Deputy President:  Mrs Lonese Jacobs</a:t>
            </a:r>
          </a:p>
          <a:p>
            <a:pPr marL="541338" indent="-541338">
              <a:spcBef>
                <a:spcPts val="0"/>
              </a:spcBef>
            </a:pPr>
            <a:r>
              <a:rPr lang="en-ZA" sz="3200" dirty="0">
                <a:solidFill>
                  <a:schemeClr val="tx1"/>
                </a:solidFill>
                <a:latin typeface="Arial Narrow" panose="020B0606020202030204" pitchFamily="34" charset="0"/>
              </a:rPr>
              <a:t>Rural and Low Resource settings – Chairperson:  Miss Maryke Bezuidenhout</a:t>
            </a:r>
          </a:p>
        </p:txBody>
      </p:sp>
    </p:spTree>
    <p:extLst>
      <p:ext uri="{BB962C8B-B14F-4D97-AF65-F5344CB8AC3E}">
        <p14:creationId xmlns:p14="http://schemas.microsoft.com/office/powerpoint/2010/main" xmlns="" val="362363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C65DB-C4A4-468C-9CC8-C0F82D2386D2}"/>
              </a:ext>
            </a:extLst>
          </p:cNvPr>
          <p:cNvSpPr>
            <a:spLocks noGrp="1"/>
          </p:cNvSpPr>
          <p:nvPr>
            <p:ph type="title"/>
          </p:nvPr>
        </p:nvSpPr>
        <p:spPr>
          <a:xfrm>
            <a:off x="677334" y="378542"/>
            <a:ext cx="8596668" cy="720915"/>
          </a:xfrm>
        </p:spPr>
        <p:txBody>
          <a:bodyPr>
            <a:noAutofit/>
          </a:bodyPr>
          <a:lstStyle/>
          <a:p>
            <a:pPr algn="ctr"/>
            <a:r>
              <a:rPr lang="en-ZA" sz="4400" dirty="0">
                <a:latin typeface="Arial Narrow" panose="020B0606020202030204" pitchFamily="34" charset="0"/>
              </a:rPr>
              <a:t>Definition of Rehabilitation</a:t>
            </a:r>
          </a:p>
        </p:txBody>
      </p:sp>
      <p:sp>
        <p:nvSpPr>
          <p:cNvPr id="3" name="Content Placeholder 2">
            <a:extLst>
              <a:ext uri="{FF2B5EF4-FFF2-40B4-BE49-F238E27FC236}">
                <a16:creationId xmlns:a16="http://schemas.microsoft.com/office/drawing/2014/main" xmlns="" id="{D2F3EC6D-4C6B-43AB-9A95-4EAD9152A213}"/>
              </a:ext>
            </a:extLst>
          </p:cNvPr>
          <p:cNvSpPr>
            <a:spLocks noGrp="1"/>
          </p:cNvSpPr>
          <p:nvPr>
            <p:ph idx="1"/>
          </p:nvPr>
        </p:nvSpPr>
        <p:spPr>
          <a:xfrm>
            <a:off x="424543" y="1099457"/>
            <a:ext cx="9568543" cy="5595257"/>
          </a:xfrm>
        </p:spPr>
        <p:txBody>
          <a:bodyPr vert="horz" lIns="91440" tIns="45720" rIns="91440" bIns="45720" rtlCol="0" anchor="t">
            <a:normAutofit lnSpcReduction="10000"/>
          </a:bodyPr>
          <a:lstStyle/>
          <a:p>
            <a:pPr marL="0" indent="0" algn="just">
              <a:spcBef>
                <a:spcPts val="0"/>
              </a:spcBef>
              <a:buNone/>
            </a:pPr>
            <a:r>
              <a:rPr lang="en-GB" i="1" dirty="0">
                <a:solidFill>
                  <a:schemeClr val="tx1"/>
                </a:solidFill>
                <a:latin typeface="Arial Narrow"/>
              </a:rPr>
              <a:t>“</a:t>
            </a:r>
            <a:r>
              <a:rPr lang="en-GB" sz="2200" i="1" dirty="0">
                <a:solidFill>
                  <a:schemeClr val="tx1"/>
                </a:solidFill>
                <a:latin typeface="Arial Narrow"/>
              </a:rPr>
              <a:t>Rehabilitation” </a:t>
            </a:r>
            <a:r>
              <a:rPr lang="en-GB" sz="2200" dirty="0">
                <a:solidFill>
                  <a:schemeClr val="tx1"/>
                </a:solidFill>
                <a:latin typeface="Arial Narrow"/>
              </a:rPr>
              <a:t>means</a:t>
            </a:r>
            <a:r>
              <a:rPr lang="en-ZA" sz="2200" dirty="0">
                <a:solidFill>
                  <a:schemeClr val="tx1"/>
                </a:solidFill>
                <a:latin typeface="Arial Narrow"/>
              </a:rPr>
              <a:t> a goal-orientated and time-limited process aimed at enabling impaired persons to reach an optimum mental, physical or social functional</a:t>
            </a:r>
            <a:r>
              <a:rPr lang="en-GB" sz="2200" dirty="0">
                <a:solidFill>
                  <a:schemeClr val="tx1"/>
                </a:solidFill>
                <a:latin typeface="Arial Narrow"/>
              </a:rPr>
              <a:t> as defined in section 1 of the National Health Act.”</a:t>
            </a:r>
          </a:p>
          <a:p>
            <a:pPr marL="0" indent="0" algn="just">
              <a:spcBef>
                <a:spcPts val="0"/>
              </a:spcBef>
              <a:buNone/>
            </a:pPr>
            <a:endParaRPr lang="en-ZA" sz="2200" dirty="0">
              <a:solidFill>
                <a:schemeClr val="tx1"/>
              </a:solidFill>
              <a:latin typeface="Arial Narrow" panose="020B0606020202030204" pitchFamily="34" charset="0"/>
            </a:endParaRPr>
          </a:p>
          <a:p>
            <a:pPr marL="0" indent="0" algn="just">
              <a:spcBef>
                <a:spcPts val="0"/>
              </a:spcBef>
              <a:buNone/>
            </a:pPr>
            <a:r>
              <a:rPr lang="en-ZA" sz="2200" dirty="0">
                <a:solidFill>
                  <a:schemeClr val="tx1"/>
                </a:solidFill>
                <a:latin typeface="Arial Narrow"/>
              </a:rPr>
              <a:t>Rehabilitation is defined as “</a:t>
            </a:r>
            <a:r>
              <a:rPr lang="en-ZA" sz="2200" i="1" dirty="0">
                <a:solidFill>
                  <a:schemeClr val="tx1"/>
                </a:solidFill>
                <a:latin typeface="Arial Narrow"/>
              </a:rPr>
              <a:t>a set of interventions designed to optimize functioning and reduce disability in individuals with health conditions in interaction with their environment” </a:t>
            </a:r>
            <a:r>
              <a:rPr lang="en-ZA" sz="2200" dirty="0">
                <a:solidFill>
                  <a:schemeClr val="tx1"/>
                </a:solidFill>
                <a:latin typeface="Arial Narrow"/>
              </a:rPr>
              <a:t>as defined by the World Health Organisation, 2020.</a:t>
            </a:r>
            <a:endParaRPr lang="en-GB" sz="2200" dirty="0">
              <a:solidFill>
                <a:schemeClr val="tx1"/>
              </a:solidFill>
              <a:latin typeface="Arial Narrow" panose="020B0606020202030204" pitchFamily="34" charset="0"/>
            </a:endParaRPr>
          </a:p>
          <a:p>
            <a:pPr lvl="1" algn="just">
              <a:spcBef>
                <a:spcPts val="0"/>
              </a:spcBef>
            </a:pPr>
            <a:r>
              <a:rPr lang="en-GB" sz="1800" dirty="0">
                <a:solidFill>
                  <a:schemeClr val="tx1"/>
                </a:solidFill>
                <a:latin typeface="Arial Narrow"/>
              </a:rPr>
              <a:t>MDT nature</a:t>
            </a:r>
          </a:p>
          <a:p>
            <a:pPr lvl="1" algn="just">
              <a:spcBef>
                <a:spcPts val="0"/>
              </a:spcBef>
            </a:pPr>
            <a:r>
              <a:rPr lang="en-GB" sz="1800" dirty="0">
                <a:solidFill>
                  <a:schemeClr val="tx1"/>
                </a:solidFill>
                <a:latin typeface="Arial Narrow"/>
              </a:rPr>
              <a:t>Quality care</a:t>
            </a:r>
          </a:p>
          <a:p>
            <a:pPr lvl="1" algn="just">
              <a:spcBef>
                <a:spcPts val="0"/>
              </a:spcBef>
            </a:pPr>
            <a:r>
              <a:rPr lang="en-GB" sz="1800" dirty="0">
                <a:solidFill>
                  <a:schemeClr val="tx1"/>
                </a:solidFill>
                <a:latin typeface="Arial Narrow"/>
              </a:rPr>
              <a:t>Inter-sectoral nature</a:t>
            </a:r>
          </a:p>
          <a:p>
            <a:pPr lvl="1" algn="just">
              <a:spcBef>
                <a:spcPts val="0"/>
              </a:spcBef>
            </a:pPr>
            <a:r>
              <a:rPr lang="en-GB" sz="1800" dirty="0">
                <a:solidFill>
                  <a:schemeClr val="tx1"/>
                </a:solidFill>
                <a:latin typeface="Arial Narrow"/>
              </a:rPr>
              <a:t>Social determines of health care – participation, prevention, promotion – draw line between health &amp; social</a:t>
            </a:r>
          </a:p>
          <a:p>
            <a:pPr marL="0" indent="0" algn="just">
              <a:spcBef>
                <a:spcPts val="0"/>
              </a:spcBef>
              <a:buNone/>
            </a:pPr>
            <a:r>
              <a:rPr lang="en-ZA" sz="2200" u="none" strike="noStrike" dirty="0">
                <a:solidFill>
                  <a:schemeClr val="tx1"/>
                </a:solidFill>
                <a:effectLst/>
                <a:latin typeface="Arial Narrow"/>
                <a:ea typeface="MS Mincho"/>
                <a:cs typeface="Arial"/>
              </a:rPr>
              <a:t>The term “</a:t>
            </a:r>
            <a:r>
              <a:rPr lang="en-ZA" sz="2200" i="1" u="none" strike="noStrike" dirty="0">
                <a:solidFill>
                  <a:schemeClr val="tx1"/>
                </a:solidFill>
                <a:effectLst/>
                <a:latin typeface="Arial Narrow"/>
                <a:ea typeface="MS Mincho"/>
                <a:cs typeface="Arial"/>
              </a:rPr>
              <a:t>allied health professional</a:t>
            </a:r>
            <a:r>
              <a:rPr lang="en-ZA" sz="2200" u="none" strike="noStrike" dirty="0">
                <a:solidFill>
                  <a:schemeClr val="tx1"/>
                </a:solidFill>
                <a:effectLst/>
                <a:latin typeface="Arial Narrow"/>
                <a:ea typeface="MS Mincho"/>
                <a:cs typeface="Arial"/>
              </a:rPr>
              <a:t>” as used in the definition of “</a:t>
            </a:r>
            <a:r>
              <a:rPr lang="en-ZA" sz="2200" i="1" u="none" strike="noStrike" dirty="0">
                <a:solidFill>
                  <a:schemeClr val="tx1"/>
                </a:solidFill>
                <a:effectLst/>
                <a:latin typeface="Arial Narrow"/>
                <a:ea typeface="MS Mincho"/>
                <a:cs typeface="Arial"/>
              </a:rPr>
              <a:t>primary health </a:t>
            </a:r>
            <a:r>
              <a:rPr lang="en-ZA" sz="2200" u="none" strike="noStrike" dirty="0">
                <a:solidFill>
                  <a:schemeClr val="tx1"/>
                </a:solidFill>
                <a:effectLst/>
                <a:latin typeface="Arial Narrow"/>
                <a:ea typeface="MS Mincho"/>
                <a:cs typeface="Arial"/>
              </a:rPr>
              <a:t>care” in the NHI Bill </a:t>
            </a:r>
            <a:r>
              <a:rPr lang="en-ZA" sz="2200" dirty="0">
                <a:solidFill>
                  <a:schemeClr val="tx1"/>
                </a:solidFill>
                <a:latin typeface="Arial Narrow"/>
                <a:ea typeface="MS Mincho"/>
                <a:cs typeface="Arial"/>
              </a:rPr>
              <a:t>needs to be clarified</a:t>
            </a:r>
            <a:r>
              <a:rPr lang="en-ZA" sz="2200" u="none" strike="noStrike" dirty="0">
                <a:solidFill>
                  <a:schemeClr val="tx1"/>
                </a:solidFill>
                <a:effectLst/>
                <a:latin typeface="Arial Narrow"/>
                <a:ea typeface="MS Mincho"/>
                <a:cs typeface="Arial"/>
              </a:rPr>
              <a:t>, i.e. to stipulate which practitioners are envisaged as allied health professionals and as such primary care practitioners.</a:t>
            </a:r>
          </a:p>
          <a:p>
            <a:pPr lvl="1" algn="just">
              <a:spcBef>
                <a:spcPts val="0"/>
              </a:spcBef>
            </a:pPr>
            <a:r>
              <a:rPr lang="en-ZA" sz="1900" u="none" strike="noStrike" dirty="0">
                <a:solidFill>
                  <a:schemeClr val="tx1"/>
                </a:solidFill>
                <a:effectLst/>
                <a:latin typeface="Arial Narrow"/>
                <a:ea typeface="MS Mincho"/>
                <a:cs typeface="Arial"/>
              </a:rPr>
              <a:t>This term implies that practitioners registered at the Allied Health Professions Council of South Africa (AHPCSA) are regarded as primary care providers in addition to general practitioners, dentists and nurses</a:t>
            </a:r>
            <a:r>
              <a:rPr lang="en-ZA" sz="1800" u="none" strike="noStrike" dirty="0">
                <a:solidFill>
                  <a:schemeClr val="tx1"/>
                </a:solidFill>
                <a:effectLst/>
                <a:latin typeface="Arial Narrow"/>
                <a:ea typeface="MS Mincho"/>
                <a:cs typeface="Arial"/>
              </a:rPr>
              <a:t>.</a:t>
            </a:r>
            <a:r>
              <a:rPr lang="en-ZA" sz="1800" dirty="0">
                <a:solidFill>
                  <a:schemeClr val="tx1"/>
                </a:solidFill>
                <a:latin typeface="Arial Narrow"/>
                <a:ea typeface="MS Mincho"/>
                <a:cs typeface="Arial"/>
              </a:rPr>
              <a:t> </a:t>
            </a:r>
            <a:endParaRPr lang="en-ZA" sz="1800" u="none" strike="noStrike" dirty="0">
              <a:solidFill>
                <a:schemeClr val="tx1"/>
              </a:solidFill>
              <a:effectLst/>
              <a:latin typeface="Arial Narrow" panose="020B0606020202030204" pitchFamily="34" charset="0"/>
              <a:ea typeface="MS Mincho" panose="02020609040205080304" pitchFamily="49" charset="-128"/>
              <a:cs typeface="Arial" panose="020B0604020202020204" pitchFamily="34" charset="0"/>
            </a:endParaRPr>
          </a:p>
          <a:p>
            <a:endParaRPr lang="en-ZA" sz="1800" u="none" strike="noStrike"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p>
            <a:pPr marL="0" indent="0">
              <a:buNone/>
            </a:pPr>
            <a:endParaRPr lang="en-GB" i="1" dirty="0"/>
          </a:p>
        </p:txBody>
      </p:sp>
    </p:spTree>
    <p:extLst>
      <p:ext uri="{BB962C8B-B14F-4D97-AF65-F5344CB8AC3E}">
        <p14:creationId xmlns:p14="http://schemas.microsoft.com/office/powerpoint/2010/main" xmlns="" val="3888686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xmlns="" id="{6B1D561C-1C5A-40B4-9CE0-7C5EEC069AF3}"/>
              </a:ext>
            </a:extLst>
          </p:cNvPr>
          <p:cNvPicPr>
            <a:picLocks noChangeAspect="1"/>
          </p:cNvPicPr>
          <p:nvPr/>
        </p:nvPicPr>
        <p:blipFill rotWithShape="1">
          <a:blip r:embed="rId2" cstate="print"/>
          <a:srcRect l="9091" t="31818"/>
          <a:stretch/>
        </p:blipFill>
        <p:spPr>
          <a:xfrm>
            <a:off x="-31220" y="-8467"/>
            <a:ext cx="12191999" cy="6857990"/>
          </a:xfrm>
          <a:prstGeom prst="rect">
            <a:avLst/>
          </a:prstGeom>
        </p:spPr>
      </p:pic>
      <p:sp>
        <p:nvSpPr>
          <p:cNvPr id="2" name="Title 1">
            <a:extLst>
              <a:ext uri="{FF2B5EF4-FFF2-40B4-BE49-F238E27FC236}">
                <a16:creationId xmlns:a16="http://schemas.microsoft.com/office/drawing/2014/main" xmlns="" id="{7CF142DB-C790-42CD-8B7A-0849B75F9986}"/>
              </a:ext>
            </a:extLst>
          </p:cNvPr>
          <p:cNvSpPr>
            <a:spLocks noGrp="1"/>
          </p:cNvSpPr>
          <p:nvPr>
            <p:ph type="ctrTitle"/>
          </p:nvPr>
        </p:nvSpPr>
        <p:spPr>
          <a:xfrm>
            <a:off x="879109" y="2296160"/>
            <a:ext cx="9489383" cy="1751636"/>
          </a:xfrm>
        </p:spPr>
        <p:txBody>
          <a:bodyPr>
            <a:normAutofit/>
          </a:bodyPr>
          <a:lstStyle/>
          <a:p>
            <a:pPr algn="ctr">
              <a:lnSpc>
                <a:spcPct val="90000"/>
              </a:lnSpc>
            </a:pPr>
            <a:r>
              <a:rPr lang="en-ZA" sz="6000" dirty="0">
                <a:latin typeface="Arial Narrow" panose="020B0606020202030204" pitchFamily="34" charset="0"/>
              </a:rPr>
              <a:t>Questions</a:t>
            </a:r>
            <a:br>
              <a:rPr lang="en-ZA" sz="6000" dirty="0">
                <a:latin typeface="Arial Narrow" panose="020B0606020202030204" pitchFamily="34" charset="0"/>
              </a:rPr>
            </a:br>
            <a:endParaRPr lang="en-ZA" sz="6000" dirty="0"/>
          </a:p>
        </p:txBody>
      </p:sp>
    </p:spTree>
    <p:extLst>
      <p:ext uri="{BB962C8B-B14F-4D97-AF65-F5344CB8AC3E}">
        <p14:creationId xmlns:p14="http://schemas.microsoft.com/office/powerpoint/2010/main" xmlns="" val="218348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imeline&#10;&#10;Description automatically generated">
            <a:extLst>
              <a:ext uri="{FF2B5EF4-FFF2-40B4-BE49-F238E27FC236}">
                <a16:creationId xmlns:a16="http://schemas.microsoft.com/office/drawing/2014/main" xmlns="" id="{59162AB1-4340-45A3-A369-FB8913AB3BC1}"/>
              </a:ext>
            </a:extLst>
          </p:cNvPr>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35281" y="480060"/>
            <a:ext cx="11532732" cy="5897880"/>
          </a:xfrm>
          <a:prstGeom prst="rect">
            <a:avLst/>
          </a:prstGeom>
          <a:noFill/>
        </p:spPr>
      </p:pic>
    </p:spTree>
    <p:extLst>
      <p:ext uri="{BB962C8B-B14F-4D97-AF65-F5344CB8AC3E}">
        <p14:creationId xmlns:p14="http://schemas.microsoft.com/office/powerpoint/2010/main" xmlns="" val="194379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hab (1)">
            <a:hlinkClick r:id="" action="ppaction://media"/>
            <a:extLst>
              <a:ext uri="{FF2B5EF4-FFF2-40B4-BE49-F238E27FC236}">
                <a16:creationId xmlns:a16="http://schemas.microsoft.com/office/drawing/2014/main" xmlns="" id="{7812D12E-CDFF-418A-94CD-BEBBF61C670D}"/>
              </a:ext>
            </a:extLst>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68826" y="-38714"/>
            <a:ext cx="12260826" cy="6896714"/>
          </a:xfrm>
          <a:prstGeom prst="rect">
            <a:avLst/>
          </a:prstGeom>
        </p:spPr>
      </p:pic>
    </p:spTree>
    <p:extLst>
      <p:ext uri="{BB962C8B-B14F-4D97-AF65-F5344CB8AC3E}">
        <p14:creationId xmlns:p14="http://schemas.microsoft.com/office/powerpoint/2010/main" xmlns="" val="34477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13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6C0C05-F18C-4004-A58D-7EE05C0EC0E2}"/>
              </a:ext>
            </a:extLst>
          </p:cNvPr>
          <p:cNvSpPr>
            <a:spLocks noGrp="1"/>
          </p:cNvSpPr>
          <p:nvPr>
            <p:ph type="title"/>
          </p:nvPr>
        </p:nvSpPr>
        <p:spPr>
          <a:xfrm>
            <a:off x="190308" y="389917"/>
            <a:ext cx="9509760" cy="894080"/>
          </a:xfrm>
        </p:spPr>
        <p:txBody>
          <a:bodyPr>
            <a:noAutofit/>
          </a:bodyPr>
          <a:lstStyle/>
          <a:p>
            <a:pPr algn="ctr"/>
            <a:r>
              <a:rPr lang="en-ZA" sz="4400" dirty="0">
                <a:latin typeface="Arial Narrow" panose="020B0606020202030204" pitchFamily="34" charset="0"/>
              </a:rPr>
              <a:t>Key Points to remember about Rehabilitation</a:t>
            </a:r>
          </a:p>
        </p:txBody>
      </p:sp>
      <p:sp>
        <p:nvSpPr>
          <p:cNvPr id="3" name="Content Placeholder 2">
            <a:extLst>
              <a:ext uri="{FF2B5EF4-FFF2-40B4-BE49-F238E27FC236}">
                <a16:creationId xmlns:a16="http://schemas.microsoft.com/office/drawing/2014/main" xmlns="" id="{311B9D98-706D-4EB4-A9D9-A2957025A2EB}"/>
              </a:ext>
            </a:extLst>
          </p:cNvPr>
          <p:cNvSpPr>
            <a:spLocks noGrp="1"/>
          </p:cNvSpPr>
          <p:nvPr>
            <p:ph idx="1"/>
          </p:nvPr>
        </p:nvSpPr>
        <p:spPr>
          <a:xfrm>
            <a:off x="380999" y="1393371"/>
            <a:ext cx="9509759" cy="5292564"/>
          </a:xfrm>
        </p:spPr>
        <p:txBody>
          <a:bodyPr vert="horz" lIns="91440" tIns="45720" rIns="91440" bIns="45720" rtlCol="0" anchor="t">
            <a:normAutofit/>
          </a:bodyPr>
          <a:lstStyle/>
          <a:p>
            <a:pPr marL="514350" indent="-514350" algn="just">
              <a:spcBef>
                <a:spcPts val="0"/>
              </a:spcBef>
              <a:buAutoNum type="arabicPeriod"/>
            </a:pPr>
            <a:r>
              <a:rPr lang="en-ZA" sz="2600" dirty="0">
                <a:solidFill>
                  <a:schemeClr val="tx1"/>
                </a:solidFill>
                <a:latin typeface="Arial Narrow"/>
                <a:ea typeface="MS Mincho"/>
                <a:cs typeface="Times New Roman"/>
              </a:rPr>
              <a:t>Rehabilitation practitioners are not allied health professionals. Are health practitioners registered at the Health Professions Council of South Africa (HPCSA).</a:t>
            </a:r>
          </a:p>
          <a:p>
            <a:pPr marL="514350" indent="-514350" algn="just">
              <a:spcBef>
                <a:spcPts val="0"/>
              </a:spcBef>
              <a:buAutoNum type="arabicPeriod"/>
            </a:pPr>
            <a:r>
              <a:rPr lang="en-ZA" sz="2600" dirty="0">
                <a:solidFill>
                  <a:schemeClr val="tx1"/>
                </a:solidFill>
                <a:latin typeface="Arial Narrow"/>
                <a:ea typeface="MS Mincho"/>
                <a:cs typeface="Times New Roman"/>
              </a:rPr>
              <a:t>Lack of opportunities for training and regulatory body MLW</a:t>
            </a:r>
          </a:p>
          <a:p>
            <a:pPr marL="514350" indent="-514350" algn="just">
              <a:spcBef>
                <a:spcPts val="0"/>
              </a:spcBef>
              <a:buFont typeface="+mj-lt"/>
              <a:buAutoNum type="arabicPeriod"/>
            </a:pPr>
            <a:r>
              <a:rPr lang="en-ZA" sz="2600" dirty="0">
                <a:solidFill>
                  <a:schemeClr val="tx1"/>
                </a:solidFill>
                <a:latin typeface="Arial Narrow"/>
              </a:rPr>
              <a:t>Inter-sectoral collaboration, e.g. Transport, Labour/social grant, housing.</a:t>
            </a:r>
          </a:p>
          <a:p>
            <a:pPr marL="514350" indent="-514350" algn="just">
              <a:spcBef>
                <a:spcPts val="0"/>
              </a:spcBef>
              <a:buFont typeface="+mj-lt"/>
              <a:buAutoNum type="arabicPeriod"/>
            </a:pPr>
            <a:r>
              <a:rPr lang="en-ZA" sz="2600" dirty="0">
                <a:solidFill>
                  <a:schemeClr val="tx1"/>
                </a:solidFill>
                <a:latin typeface="Arial Narrow"/>
              </a:rPr>
              <a:t>Social determinants – economic activity, physical environment, education, food security – access to healthy life, social integration &amp; community engagement, health care system – quality of care.</a:t>
            </a:r>
          </a:p>
          <a:p>
            <a:pPr marL="514350" indent="-514350" algn="just">
              <a:spcBef>
                <a:spcPts val="0"/>
              </a:spcBef>
              <a:buFont typeface="+mj-lt"/>
              <a:buAutoNum type="arabicPeriod"/>
            </a:pPr>
            <a:r>
              <a:rPr lang="en-ZA" sz="2600" dirty="0">
                <a:solidFill>
                  <a:schemeClr val="tx1"/>
                </a:solidFill>
                <a:latin typeface="Arial Narrow"/>
              </a:rPr>
              <a:t>Services provided from the acute – chronic phases, including CBR.</a:t>
            </a:r>
          </a:p>
          <a:p>
            <a:pPr marL="514350" indent="-514350" algn="just">
              <a:spcBef>
                <a:spcPts val="0"/>
              </a:spcBef>
              <a:buFont typeface="+mj-lt"/>
              <a:buAutoNum type="arabicPeriod"/>
            </a:pPr>
            <a:r>
              <a:rPr lang="en-ZA" sz="2600" dirty="0">
                <a:solidFill>
                  <a:schemeClr val="tx1"/>
                </a:solidFill>
                <a:latin typeface="Arial Narrow"/>
              </a:rPr>
              <a:t>Services provided throughout the lifespan of a patient- challenges</a:t>
            </a:r>
          </a:p>
          <a:p>
            <a:pPr marL="514350" indent="-514350" algn="just">
              <a:spcBef>
                <a:spcPts val="0"/>
              </a:spcBef>
              <a:buFont typeface="+mj-lt"/>
              <a:buAutoNum type="arabicPeriod"/>
            </a:pPr>
            <a:r>
              <a:rPr lang="en-ZA" sz="2600" dirty="0">
                <a:solidFill>
                  <a:schemeClr val="tx1"/>
                </a:solidFill>
                <a:latin typeface="Arial Narrow"/>
              </a:rPr>
              <a:t>Ability of access to services should not be determined by income.</a:t>
            </a:r>
          </a:p>
          <a:p>
            <a:pPr marL="514350" indent="-514350" algn="just">
              <a:spcBef>
                <a:spcPts val="0"/>
              </a:spcBef>
              <a:buFont typeface="+mj-lt"/>
              <a:buAutoNum type="arabicPeriod"/>
            </a:pPr>
            <a:r>
              <a:rPr lang="en-ZA" sz="2600" dirty="0">
                <a:solidFill>
                  <a:schemeClr val="tx1"/>
                </a:solidFill>
                <a:latin typeface="Arial Narrow"/>
              </a:rPr>
              <a:t>Multi-disciplinary nature of rehab – expert in their own area</a:t>
            </a:r>
          </a:p>
          <a:p>
            <a:pPr marL="0" indent="0">
              <a:buNone/>
            </a:pPr>
            <a:endParaRPr lang="en-ZA"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1266600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A68C9-3DD0-448B-A1B2-AFC33FDF3DAC}"/>
              </a:ext>
            </a:extLst>
          </p:cNvPr>
          <p:cNvSpPr>
            <a:spLocks noGrp="1"/>
          </p:cNvSpPr>
          <p:nvPr>
            <p:ph type="title"/>
          </p:nvPr>
        </p:nvSpPr>
        <p:spPr>
          <a:xfrm>
            <a:off x="677334" y="609600"/>
            <a:ext cx="8596668" cy="751114"/>
          </a:xfrm>
        </p:spPr>
        <p:txBody>
          <a:bodyPr>
            <a:noAutofit/>
          </a:bodyPr>
          <a:lstStyle/>
          <a:p>
            <a:pPr algn="ctr"/>
            <a:r>
              <a:rPr lang="en-ZA" sz="4400" dirty="0">
                <a:latin typeface="Arial Narrow" panose="020B0606020202030204" pitchFamily="34" charset="0"/>
              </a:rPr>
              <a:t>Statement</a:t>
            </a:r>
          </a:p>
        </p:txBody>
      </p:sp>
      <p:sp>
        <p:nvSpPr>
          <p:cNvPr id="3" name="Content Placeholder 2">
            <a:extLst>
              <a:ext uri="{FF2B5EF4-FFF2-40B4-BE49-F238E27FC236}">
                <a16:creationId xmlns:a16="http://schemas.microsoft.com/office/drawing/2014/main" xmlns="" id="{9822CE8B-BDB2-46E5-BC11-D81A2DD3BEC8}"/>
              </a:ext>
            </a:extLst>
          </p:cNvPr>
          <p:cNvSpPr>
            <a:spLocks noGrp="1"/>
          </p:cNvSpPr>
          <p:nvPr>
            <p:ph idx="1"/>
          </p:nvPr>
        </p:nvSpPr>
        <p:spPr/>
        <p:txBody>
          <a:bodyPr>
            <a:normAutofit/>
          </a:bodyPr>
          <a:lstStyle/>
          <a:p>
            <a:pPr marL="541338" indent="-541338">
              <a:buFont typeface="Wingdings" panose="05000000000000000000" pitchFamily="2" charset="2"/>
              <a:buChar char="q"/>
            </a:pPr>
            <a:r>
              <a:rPr lang="en-ZA" sz="2800" dirty="0">
                <a:solidFill>
                  <a:schemeClr val="tx1"/>
                </a:solidFill>
                <a:latin typeface="Arial Narrow" panose="020B0606020202030204" pitchFamily="34" charset="0"/>
              </a:rPr>
              <a:t>Support in principle the UHC </a:t>
            </a:r>
          </a:p>
          <a:p>
            <a:pPr marL="541338" indent="-541338">
              <a:buFont typeface="Wingdings" panose="05000000000000000000" pitchFamily="2" charset="2"/>
              <a:buChar char="q"/>
            </a:pPr>
            <a:r>
              <a:rPr lang="en-ZA" sz="2800" dirty="0">
                <a:solidFill>
                  <a:schemeClr val="tx1"/>
                </a:solidFill>
                <a:latin typeface="Arial Narrow" panose="020B0606020202030204" pitchFamily="34" charset="0"/>
              </a:rPr>
              <a:t>Willingness to support and work together, improve the health services and quality care</a:t>
            </a:r>
          </a:p>
          <a:p>
            <a:pPr marL="0" indent="0">
              <a:buNone/>
            </a:pPr>
            <a:r>
              <a:rPr lang="en-ZA" sz="2800" dirty="0">
                <a:solidFill>
                  <a:schemeClr val="tx1"/>
                </a:solidFill>
                <a:latin typeface="Arial Narrow" panose="020B0606020202030204" pitchFamily="34" charset="0"/>
              </a:rPr>
              <a:t>However…</a:t>
            </a:r>
          </a:p>
          <a:p>
            <a:pPr marL="541338" indent="-541338">
              <a:buFont typeface="Wingdings" panose="05000000000000000000" pitchFamily="2" charset="2"/>
              <a:buChar char="q"/>
            </a:pPr>
            <a:r>
              <a:rPr lang="en-ZA" sz="2800" dirty="0">
                <a:solidFill>
                  <a:schemeClr val="tx1"/>
                </a:solidFill>
                <a:latin typeface="Arial Narrow" panose="020B0606020202030204" pitchFamily="34" charset="0"/>
                <a:ea typeface="MS Mincho" panose="02020609040205080304" pitchFamily="49" charset="-128"/>
                <a:cs typeface="Times New Roman" panose="02020603050405020304" pitchFamily="18" charset="0"/>
              </a:rPr>
              <a:t>Rehabilitation by definition - Exclusion from the NHI</a:t>
            </a:r>
            <a:endParaRPr lang="en-ZA" sz="2800" dirty="0">
              <a:solidFill>
                <a:schemeClr val="tx1"/>
              </a:solidFill>
              <a:latin typeface="Arial Narrow" panose="020B0606020202030204" pitchFamily="34" charset="0"/>
            </a:endParaRPr>
          </a:p>
          <a:p>
            <a:pPr marL="541338" lvl="1" indent="-541338">
              <a:buFont typeface="Wingdings" panose="05000000000000000000" pitchFamily="2" charset="2"/>
              <a:buChar char="q"/>
            </a:pPr>
            <a:r>
              <a:rPr lang="en-ZA" sz="2800" dirty="0">
                <a:solidFill>
                  <a:schemeClr val="tx1"/>
                </a:solidFill>
                <a:latin typeface="Arial Narrow" panose="020B0606020202030204" pitchFamily="34" charset="0"/>
              </a:rPr>
              <a:t>Concerns raised about the NHI </a:t>
            </a:r>
          </a:p>
        </p:txBody>
      </p:sp>
    </p:spTree>
    <p:extLst>
      <p:ext uri="{BB962C8B-B14F-4D97-AF65-F5344CB8AC3E}">
        <p14:creationId xmlns:p14="http://schemas.microsoft.com/office/powerpoint/2010/main" xmlns="" val="1351824429"/>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960C102338FF47840E56306F884202" ma:contentTypeVersion="13" ma:contentTypeDescription="Create a new document." ma:contentTypeScope="" ma:versionID="325220c206555bd77334cb121ac2e060">
  <xsd:schema xmlns:xsd="http://www.w3.org/2001/XMLSchema" xmlns:xs="http://www.w3.org/2001/XMLSchema" xmlns:p="http://schemas.microsoft.com/office/2006/metadata/properties" xmlns:ns2="c6598a96-0473-44fa-8620-12a5804b82a8" xmlns:ns3="64845c89-adb6-4a57-82dc-b3d50a39e3d5" targetNamespace="http://schemas.microsoft.com/office/2006/metadata/properties" ma:root="true" ma:fieldsID="a5ceed6ec2579210c485f50490f94bbf" ns2:_="" ns3:_="">
    <xsd:import namespace="c6598a96-0473-44fa-8620-12a5804b82a8"/>
    <xsd:import namespace="64845c89-adb6-4a57-82dc-b3d50a39e3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598a96-0473-44fa-8620-12a5804b82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845c89-adb6-4a57-82dc-b3d50a39e3d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F8D569-4135-43E7-B2ED-EED0A94526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71C576A-D046-4E4B-9776-DD2ED560ADC6}">
  <ds:schemaRefs>
    <ds:schemaRef ds:uri="64845c89-adb6-4a57-82dc-b3d50a39e3d5"/>
    <ds:schemaRef ds:uri="c6598a96-0473-44fa-8620-12a5804b82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DFECBD-99FA-4981-82F3-C0B5FA2CB9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147</TotalTime>
  <Words>1846</Words>
  <Application>Microsoft Office PowerPoint</Application>
  <PresentationFormat>Custom</PresentationFormat>
  <Paragraphs>401</Paragraphs>
  <Slides>50</Slides>
  <Notes>7</Notes>
  <HiddenSlides>0</HiddenSlides>
  <MMClips>1</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Facet</vt:lpstr>
      <vt:lpstr>  Rehabilitation Presentation on NHI Bill to the  Parliamentary Committee on Health </vt:lpstr>
      <vt:lpstr>Introductions   Mrs Liepollo Ntlhakana </vt:lpstr>
      <vt:lpstr>Introductions</vt:lpstr>
      <vt:lpstr>What is Rehabilitation?</vt:lpstr>
      <vt:lpstr>Definition of Rehabilitation</vt:lpstr>
      <vt:lpstr>Slide 6</vt:lpstr>
      <vt:lpstr>Slide 7</vt:lpstr>
      <vt:lpstr>Key Points to remember about Rehabilitation</vt:lpstr>
      <vt:lpstr>Statement</vt:lpstr>
      <vt:lpstr>Specific Discussion Points regarding the NHI Bill  </vt:lpstr>
      <vt:lpstr>Contents for Discussion</vt:lpstr>
      <vt:lpstr>Inequity of and Access to Rehabilitation services   Miss Maryke Bezuidenhout </vt:lpstr>
      <vt:lpstr>Universal Health Coverage</vt:lpstr>
      <vt:lpstr>Inequities in Public sector HR (Rehab) per Province </vt:lpstr>
      <vt:lpstr>Assistive Device Backlogs per Province</vt:lpstr>
      <vt:lpstr>Results of Inequities: A Vicious Cycle</vt:lpstr>
      <vt:lpstr>Using NHI to address Inequities using good D&amp;R Practice Examples and Piloting</vt:lpstr>
      <vt:lpstr>Human Resources   Associate Prof Mershen Pillay </vt:lpstr>
      <vt:lpstr>Population vs HPCSA Registrations</vt:lpstr>
      <vt:lpstr>Human Resources (Cont.)</vt:lpstr>
      <vt:lpstr>Human Resources (Cont.)</vt:lpstr>
      <vt:lpstr>Human Resources (Cont.) - Ministerial &amp; Advisory Committees</vt:lpstr>
      <vt:lpstr>       Composition of the Contracting Units and inclusion of Rehabilitation Services on other Levels    Miss Maryke Bezuidenhout  </vt:lpstr>
      <vt:lpstr>General inputs</vt:lpstr>
      <vt:lpstr>Transitional Arrangements</vt:lpstr>
      <vt:lpstr>Transitional Arrangements</vt:lpstr>
      <vt:lpstr>Contracting: Particular Considerations</vt:lpstr>
      <vt:lpstr>Reimbursement Models for Rehabilitation Services   Mrs Anisha Ramlaul</vt:lpstr>
      <vt:lpstr>How much Public Money will be enough? </vt:lpstr>
      <vt:lpstr>Access to Quality Health is a Gradient</vt:lpstr>
      <vt:lpstr>Chapter 10 Financial Matters </vt:lpstr>
      <vt:lpstr>           Criteria for Accreditation of Service Providers included for by NHI Fund  Mrs Magda Fourie   </vt:lpstr>
      <vt:lpstr>Timeframe of Accreditation</vt:lpstr>
      <vt:lpstr>Certification by OHSC</vt:lpstr>
      <vt:lpstr>Monitoring &amp; Evaluation</vt:lpstr>
      <vt:lpstr>Clinical guidelines</vt:lpstr>
      <vt:lpstr>Slide 37</vt:lpstr>
      <vt:lpstr>Adherence to Referral Pathways</vt:lpstr>
      <vt:lpstr>Summary of Recommendations by Rehabilitation Associations  Prof Pat de Witt  </vt:lpstr>
      <vt:lpstr>Governance of structures of the NHI Fund</vt:lpstr>
      <vt:lpstr>Slide 41</vt:lpstr>
      <vt:lpstr>Implementation of the NHI</vt:lpstr>
      <vt:lpstr>Retention and Skilling of the Rehabilitation Workforce</vt:lpstr>
      <vt:lpstr>Closing Remarks</vt:lpstr>
      <vt:lpstr>Supporting these Recommendation</vt:lpstr>
      <vt:lpstr>Additional References</vt:lpstr>
      <vt:lpstr>Profession Specific Presentations  </vt:lpstr>
      <vt:lpstr>Medical Orthotics and Prosthetics in Public Health </vt:lpstr>
      <vt:lpstr>Order of Presentations</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 presentation on NHI Bill to the  Parliamentary Committee on Health</dc:title>
  <dc:creator>Magda Fourie</dc:creator>
  <cp:lastModifiedBy>USER</cp:lastModifiedBy>
  <cp:revision>19</cp:revision>
  <dcterms:created xsi:type="dcterms:W3CDTF">2021-06-04T09:10:26Z</dcterms:created>
  <dcterms:modified xsi:type="dcterms:W3CDTF">2021-06-17T09:13:41Z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0x0101008E960C102338FF47840E56306F884202</vt:lpwstr>
  </property>
</Properties>
</file>