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86" r:id="rId2"/>
    <p:sldMasterId id="2147483684" r:id="rId3"/>
    <p:sldMasterId id="2147483671" r:id="rId4"/>
    <p:sldMasterId id="2147483692" r:id="rId5"/>
    <p:sldMasterId id="2147483690" r:id="rId6"/>
    <p:sldMasterId id="2147483712" r:id="rId7"/>
  </p:sldMasterIdLst>
  <p:notesMasterIdLst>
    <p:notesMasterId r:id="rId33"/>
  </p:notesMasterIdLst>
  <p:sldIdLst>
    <p:sldId id="337" r:id="rId8"/>
    <p:sldId id="465" r:id="rId9"/>
    <p:sldId id="256" r:id="rId10"/>
    <p:sldId id="324" r:id="rId11"/>
    <p:sldId id="339" r:id="rId12"/>
    <p:sldId id="312" r:id="rId13"/>
    <p:sldId id="332" r:id="rId14"/>
    <p:sldId id="335" r:id="rId15"/>
    <p:sldId id="325" r:id="rId16"/>
    <p:sldId id="336" r:id="rId17"/>
    <p:sldId id="331" r:id="rId18"/>
    <p:sldId id="333" r:id="rId19"/>
    <p:sldId id="334" r:id="rId20"/>
    <p:sldId id="3529" r:id="rId21"/>
    <p:sldId id="288" r:id="rId22"/>
    <p:sldId id="311" r:id="rId23"/>
    <p:sldId id="320" r:id="rId24"/>
    <p:sldId id="328" r:id="rId25"/>
    <p:sldId id="469" r:id="rId26"/>
    <p:sldId id="466" r:id="rId27"/>
    <p:sldId id="467" r:id="rId28"/>
    <p:sldId id="3526" r:id="rId29"/>
    <p:sldId id="3527" r:id="rId30"/>
    <p:sldId id="468" r:id="rId31"/>
    <p:sldId id="37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06" userDrawn="1">
          <p15:clr>
            <a:srgbClr val="A4A3A4"/>
          </p15:clr>
        </p15:guide>
        <p15:guide id="2" pos="224">
          <p15:clr>
            <a:srgbClr val="A4A3A4"/>
          </p15:clr>
        </p15:guide>
        <p15:guide id="3" orient="horz" pos="3067" userDrawn="1">
          <p15:clr>
            <a:srgbClr val="A4A3A4"/>
          </p15:clr>
        </p15:guide>
        <p15:guide id="4" orient="horz" pos="1702">
          <p15:clr>
            <a:srgbClr val="A4A3A4"/>
          </p15:clr>
        </p15:guide>
        <p15:guide id="5" orient="horz" pos="35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ce Abrahams" initials="LA" lastIdx="1" clrIdx="0">
    <p:extLst>
      <p:ext uri="{19B8F6BF-5375-455C-9EA6-DF929625EA0E}">
        <p15:presenceInfo xmlns:p15="http://schemas.microsoft.com/office/powerpoint/2012/main" xmlns="" userId="S::Lance.Abrahams@westerncape.gov.za::a0e4590d-5d7e-4eaf-a965-e5782f3249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66"/>
    <a:srgbClr val="8FAD15"/>
    <a:srgbClr val="A6BBC8"/>
    <a:srgbClr val="1889C0"/>
    <a:srgbClr val="001489"/>
    <a:srgbClr val="C4D600"/>
    <a:srgbClr val="007DBA"/>
    <a:srgbClr val="5B7F95"/>
    <a:srgbClr val="FFC600"/>
    <a:srgbClr val="5B7F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6327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1110" y="-102"/>
      </p:cViewPr>
      <p:guideLst>
        <p:guide orient="horz" pos="1706"/>
        <p:guide orient="horz" pos="3067"/>
        <p:guide orient="horz" pos="1702"/>
        <p:guide orient="horz" pos="3589"/>
        <p:guide pos="2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Q3 2020/21 Performance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134691496896223E-2"/>
          <c:y val="8.8164221966073736E-2"/>
          <c:w val="0.91955255593050855"/>
          <c:h val="0.80648075527888452"/>
        </c:manualLayout>
      </c:layout>
      <c:barChart>
        <c:barDir val="col"/>
        <c:grouping val="clustered"/>
        <c:ser>
          <c:idx val="0"/>
          <c:order val="0"/>
          <c:tx>
            <c:strRef>
              <c:f>Sheet1!$F$38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Sheet1!$E$39:$E$43</c:f>
              <c:strCache>
                <c:ptCount val="5"/>
                <c:pt idx="0">
                  <c:v>Programme 1: Administration</c:v>
                </c:pt>
                <c:pt idx="1">
                  <c:v>Programme 2: Public Ordinary School Education</c:v>
                </c:pt>
                <c:pt idx="2">
                  <c:v>Programme 3: Independent School Subsidies</c:v>
                </c:pt>
                <c:pt idx="3">
                  <c:v>Programme 4: Public Special School Education</c:v>
                </c:pt>
                <c:pt idx="4">
                  <c:v>Total</c:v>
                </c:pt>
              </c:strCache>
            </c:strRef>
          </c:cat>
          <c:val>
            <c:numRef>
              <c:f>Sheet1!$F$39:$F$43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78-4F85-9F30-1FE6290F61B2}"/>
            </c:ext>
          </c:extLst>
        </c:ser>
        <c:ser>
          <c:idx val="1"/>
          <c:order val="1"/>
          <c:tx>
            <c:strRef>
              <c:f>Sheet1!$G$38</c:f>
              <c:strCache>
                <c:ptCount val="1"/>
                <c:pt idx="0">
                  <c:v>Partially Achieved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Sheet1!$E$39:$E$43</c:f>
              <c:strCache>
                <c:ptCount val="5"/>
                <c:pt idx="0">
                  <c:v>Programme 1: Administration</c:v>
                </c:pt>
                <c:pt idx="1">
                  <c:v>Programme 2: Public Ordinary School Education</c:v>
                </c:pt>
                <c:pt idx="2">
                  <c:v>Programme 3: Independent School Subsidies</c:v>
                </c:pt>
                <c:pt idx="3">
                  <c:v>Programme 4: Public Special School Education</c:v>
                </c:pt>
                <c:pt idx="4">
                  <c:v>Total</c:v>
                </c:pt>
              </c:strCache>
            </c:strRef>
          </c:cat>
          <c:val>
            <c:numRef>
              <c:f>Sheet1!$G$39:$G$43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78-4F85-9F30-1FE6290F61B2}"/>
            </c:ext>
          </c:extLst>
        </c:ser>
        <c:ser>
          <c:idx val="2"/>
          <c:order val="2"/>
          <c:tx>
            <c:strRef>
              <c:f>Sheet1!$H$38</c:f>
              <c:strCache>
                <c:ptCount val="1"/>
                <c:pt idx="0">
                  <c:v>Not Achieved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Sheet1!$E$39:$E$43</c:f>
              <c:strCache>
                <c:ptCount val="5"/>
                <c:pt idx="0">
                  <c:v>Programme 1: Administration</c:v>
                </c:pt>
                <c:pt idx="1">
                  <c:v>Programme 2: Public Ordinary School Education</c:v>
                </c:pt>
                <c:pt idx="2">
                  <c:v>Programme 3: Independent School Subsidies</c:v>
                </c:pt>
                <c:pt idx="3">
                  <c:v>Programme 4: Public Special School Education</c:v>
                </c:pt>
                <c:pt idx="4">
                  <c:v>Total</c:v>
                </c:pt>
              </c:strCache>
            </c:strRef>
          </c:cat>
          <c:val>
            <c:numRef>
              <c:f>Sheet1!$H$39:$H$43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78-4F85-9F30-1FE6290F61B2}"/>
            </c:ext>
          </c:extLst>
        </c:ser>
        <c:ser>
          <c:idx val="3"/>
          <c:order val="3"/>
          <c:tx>
            <c:strRef>
              <c:f>Sheet1!$I$38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Sheet1!$E$39:$E$43</c:f>
              <c:strCache>
                <c:ptCount val="5"/>
                <c:pt idx="0">
                  <c:v>Programme 1: Administration</c:v>
                </c:pt>
                <c:pt idx="1">
                  <c:v>Programme 2: Public Ordinary School Education</c:v>
                </c:pt>
                <c:pt idx="2">
                  <c:v>Programme 3: Independent School Subsidies</c:v>
                </c:pt>
                <c:pt idx="3">
                  <c:v>Programme 4: Public Special School Education</c:v>
                </c:pt>
                <c:pt idx="4">
                  <c:v>Total</c:v>
                </c:pt>
              </c:strCache>
            </c:strRef>
          </c:cat>
          <c:val>
            <c:numRef>
              <c:f>Sheet1!$I$39:$I$43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78-4F85-9F30-1FE6290F61B2}"/>
            </c:ext>
          </c:extLst>
        </c:ser>
        <c:dLbls/>
        <c:gapWidth val="219"/>
        <c:overlap val="-27"/>
        <c:axId val="97919744"/>
        <c:axId val="97921280"/>
      </c:barChart>
      <c:catAx>
        <c:axId val="97919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7921280"/>
        <c:crosses val="autoZero"/>
        <c:auto val="1"/>
        <c:lblAlgn val="ctr"/>
        <c:lblOffset val="100"/>
      </c:catAx>
      <c:valAx>
        <c:axId val="97921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1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83836395450569"/>
          <c:y val="0.24594852726742492"/>
          <c:w val="0.53649956255468079"/>
          <c:h val="0.1000138524351122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 b="1" dirty="0"/>
              <a:t>QUARTERLY PERFORMANCE PER PROGRAMME: Q4 OF 2020/21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9177504827574053E-2"/>
          <c:y val="0.1164069930776897"/>
          <c:w val="0.94439845635197073"/>
          <c:h val="0.77972983187879985"/>
        </c:manualLayout>
      </c:layout>
      <c:barChart>
        <c:barDir val="col"/>
        <c:grouping val="clustered"/>
        <c:ser>
          <c:idx val="0"/>
          <c:order val="0"/>
          <c:tx>
            <c:strRef>
              <c:f>Sheet2!$C$22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Sheet2!$B$23:$B$27</c:f>
              <c:strCache>
                <c:ptCount val="5"/>
                <c:pt idx="0">
                  <c:v>Programme 1</c:v>
                </c:pt>
                <c:pt idx="1">
                  <c:v>Programme 2</c:v>
                </c:pt>
                <c:pt idx="2">
                  <c:v>Programme 3</c:v>
                </c:pt>
                <c:pt idx="3">
                  <c:v>Programme 4</c:v>
                </c:pt>
                <c:pt idx="4">
                  <c:v>TOTAL</c:v>
                </c:pt>
              </c:strCache>
            </c:strRef>
          </c:cat>
          <c:val>
            <c:numRef>
              <c:f>Sheet2!$C$23:$C$27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88-4418-8753-B1B97F18346C}"/>
            </c:ext>
          </c:extLst>
        </c:ser>
        <c:ser>
          <c:idx val="1"/>
          <c:order val="1"/>
          <c:tx>
            <c:strRef>
              <c:f>Sheet2!$D$22</c:f>
              <c:strCache>
                <c:ptCount val="1"/>
                <c:pt idx="0">
                  <c:v>Partially achieved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Sheet2!$B$23:$B$27</c:f>
              <c:strCache>
                <c:ptCount val="5"/>
                <c:pt idx="0">
                  <c:v>Programme 1</c:v>
                </c:pt>
                <c:pt idx="1">
                  <c:v>Programme 2</c:v>
                </c:pt>
                <c:pt idx="2">
                  <c:v>Programme 3</c:v>
                </c:pt>
                <c:pt idx="3">
                  <c:v>Programme 4</c:v>
                </c:pt>
                <c:pt idx="4">
                  <c:v>TOTAL</c:v>
                </c:pt>
              </c:strCache>
            </c:strRef>
          </c:cat>
          <c:val>
            <c:numRef>
              <c:f>Sheet2!$D$23:$D$27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88-4418-8753-B1B97F18346C}"/>
            </c:ext>
          </c:extLst>
        </c:ser>
        <c:ser>
          <c:idx val="2"/>
          <c:order val="2"/>
          <c:tx>
            <c:strRef>
              <c:f>Sheet2!$E$22</c:f>
              <c:strCache>
                <c:ptCount val="1"/>
                <c:pt idx="0">
                  <c:v>Not achieved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Sheet2!$B$23:$B$27</c:f>
              <c:strCache>
                <c:ptCount val="5"/>
                <c:pt idx="0">
                  <c:v>Programme 1</c:v>
                </c:pt>
                <c:pt idx="1">
                  <c:v>Programme 2</c:v>
                </c:pt>
                <c:pt idx="2">
                  <c:v>Programme 3</c:v>
                </c:pt>
                <c:pt idx="3">
                  <c:v>Programme 4</c:v>
                </c:pt>
                <c:pt idx="4">
                  <c:v>TOTAL</c:v>
                </c:pt>
              </c:strCache>
            </c:strRef>
          </c:cat>
          <c:val>
            <c:numRef>
              <c:f>Sheet2!$E$23:$E$27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88-4418-8753-B1B97F18346C}"/>
            </c:ext>
          </c:extLst>
        </c:ser>
        <c:dLbls/>
        <c:gapWidth val="219"/>
        <c:overlap val="-27"/>
        <c:axId val="96948224"/>
        <c:axId val="96949760"/>
      </c:barChart>
      <c:catAx>
        <c:axId val="96948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49760"/>
        <c:crosses val="autoZero"/>
        <c:auto val="1"/>
        <c:lblAlgn val="ctr"/>
        <c:lblOffset val="100"/>
      </c:catAx>
      <c:valAx>
        <c:axId val="96949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4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77683822556896"/>
          <c:y val="0.28737954176479258"/>
          <c:w val="0.49282321232802234"/>
          <c:h val="6.54695137105012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1B543-1CD3-46EB-AF7B-D88EE541E88C}" type="datetimeFigureOut">
              <a:rPr lang="en-ZA" smtClean="0"/>
              <a:pPr/>
              <a:t>2021/06/15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04D0-330F-4089-B484-B359B5F9498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1422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05D9-0B81-4FA1-B1B8-9ABE9A60895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76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05D9-0B81-4FA1-B1B8-9ABE9A60895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77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024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14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1865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9550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4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4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2733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98618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08864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4000" b="1">
                <a:solidFill>
                  <a:srgbClr val="0014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534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0300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7087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6435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4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7424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7CB80-E95C-3841-AF1C-3661F464CF9C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195F56-7990-6B44-9AC2-D8AEA6FBB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33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  <a:prstGeom prst="rect">
            <a:avLst/>
          </a:prstGeom>
        </p:spPr>
        <p:txBody>
          <a:bodyPr vert="horz"/>
          <a:lstStyle>
            <a:lvl1pPr algn="l">
              <a:defRPr sz="40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A0BFA5-D97C-BC45-AE15-77F9A87E6543}"/>
              </a:ext>
            </a:extLst>
          </p:cNvPr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838" y="1019440"/>
            <a:ext cx="8793162" cy="1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782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14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1274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78594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4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4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72965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1520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355474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5614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072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630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208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2680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4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9003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7CB80-E95C-3841-AF1C-3661F464CF9C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195F56-7990-6B44-9AC2-D8AEA6FBB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48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5.emf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4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emf"/><Relationship Id="rId5" Type="http://schemas.openxmlformats.org/officeDocument/2006/relationships/image" Target="../media/image2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-Blu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39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81600" y="5947200"/>
            <a:ext cx="1260000" cy="622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089150" y="5909963"/>
            <a:ext cx="1686606" cy="648000"/>
          </a:xfrm>
          <a:prstGeom prst="rect">
            <a:avLst/>
          </a:prstGeom>
        </p:spPr>
      </p:pic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xmlns="" id="{8D85B4C4-FC20-5B4B-A5EB-1D60C81596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-259821" y="-224566"/>
            <a:ext cx="9742842" cy="7307131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686179BA-E0F9-0A4E-B057-335E97D708E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284000" y="5598702"/>
            <a:ext cx="1730057" cy="12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B0646A-0605-9849-BD56-D8EF5B2246C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55600" y="6084882"/>
            <a:ext cx="1508000" cy="46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F45655-A52B-C347-83D4-2860A481D48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079163" y="6012882"/>
            <a:ext cx="21972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64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  <p:sldLayoutId id="2147483720" r:id="rId3"/>
    <p:sldLayoutId id="214748372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7" y="425050"/>
            <a:ext cx="348894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73200" y="1888241"/>
            <a:ext cx="7560000" cy="104140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8AFFDEF6-75B5-0A45-82A3-5ED67E2337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573520" y="5598702"/>
            <a:ext cx="1730057" cy="12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9F38965-71A3-F048-873F-42223F41515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68683" y="6012882"/>
            <a:ext cx="21972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6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eng-PP-1.ai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40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57200" y="1019310"/>
            <a:ext cx="8686800" cy="10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4463429" y="5925798"/>
            <a:ext cx="1263338" cy="62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CEB685-2688-5345-A30C-648F1E4E383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074985" y="6037169"/>
            <a:ext cx="220994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76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01489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01489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1489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1489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00" y="324000"/>
            <a:ext cx="431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53200" y="2667600"/>
            <a:ext cx="740537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41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34D0B4-D0EC-1A4E-A43E-9697EC861A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F3FD52-024E-E845-9DEB-E48C440E60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463429" y="5925798"/>
            <a:ext cx="1263338" cy="62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2D97814-3F39-694C-BB48-63953254381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074985" y="6037169"/>
            <a:ext cx="220994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2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57200" y="1019310"/>
            <a:ext cx="8686800" cy="10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6089650"/>
            <a:ext cx="1512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CEB685-2688-5345-A30C-648F1E4E38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074985" y="6037169"/>
            <a:ext cx="220994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8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01489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01489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1489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1489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1489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xmlns="" id="{77378F49-F8FF-44F6-B19F-DFE4AAFA11A5}"/>
              </a:ext>
            </a:extLst>
          </p:cNvPr>
          <p:cNvSpPr txBox="1">
            <a:spLocks/>
          </p:cNvSpPr>
          <p:nvPr/>
        </p:nvSpPr>
        <p:spPr>
          <a:xfrm>
            <a:off x="685800" y="2133407"/>
            <a:ext cx="7772400" cy="23338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endParaRPr lang="en-US" sz="3600" dirty="0"/>
          </a:p>
          <a:p>
            <a:r>
              <a:rPr lang="en-US" sz="3600" dirty="0"/>
              <a:t>STANDING COMMITTEE PRESENTATION</a:t>
            </a:r>
          </a:p>
          <a:p>
            <a:endParaRPr lang="en-US" sz="3600" dirty="0"/>
          </a:p>
          <a:p>
            <a:endParaRPr lang="en-US" sz="2400" dirty="0"/>
          </a:p>
        </p:txBody>
      </p:sp>
      <p:sp>
        <p:nvSpPr>
          <p:cNvPr id="7" name="Subtitle 9">
            <a:extLst>
              <a:ext uri="{FF2B5EF4-FFF2-40B4-BE49-F238E27FC236}">
                <a16:creationId xmlns:a16="http://schemas.microsoft.com/office/drawing/2014/main" xmlns="" id="{81E2FC5D-D700-444F-8A1A-57909D8E2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9654" y="4647155"/>
            <a:ext cx="2107303" cy="944019"/>
          </a:xfrm>
        </p:spPr>
        <p:txBody>
          <a:bodyPr/>
          <a:lstStyle/>
          <a:p>
            <a:pPr algn="r">
              <a:spcBef>
                <a:spcPts val="500"/>
              </a:spcBef>
            </a:pPr>
            <a:endParaRPr lang="en-US" sz="2800" b="0" dirty="0"/>
          </a:p>
          <a:p>
            <a:pPr algn="r">
              <a:spcBef>
                <a:spcPts val="500"/>
              </a:spcBef>
            </a:pPr>
            <a:r>
              <a:rPr lang="en-US" sz="2000" b="0" dirty="0"/>
              <a:t>14 June 2021</a:t>
            </a:r>
          </a:p>
        </p:txBody>
      </p:sp>
    </p:spTree>
    <p:extLst>
      <p:ext uri="{BB962C8B-B14F-4D97-AF65-F5344CB8AC3E}">
        <p14:creationId xmlns:p14="http://schemas.microsoft.com/office/powerpoint/2010/main" xmlns="" val="93802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E13903C-C3A4-4D30-949A-A968DD847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 3 Performance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180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85A8D-73C2-44DB-8398-29BA0002D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Quarter 3: Performance Report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5A70EC-4EF6-46EB-A223-D8CBF8A53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9B48B3-7CD6-4BE5-97FB-07B07974CB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1149"/>
            <a:ext cx="9144000" cy="57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79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8" y="180976"/>
            <a:ext cx="8766147" cy="876300"/>
          </a:xfrm>
        </p:spPr>
        <p:txBody>
          <a:bodyPr>
            <a:normAutofit/>
          </a:bodyPr>
          <a:lstStyle/>
          <a:p>
            <a:r>
              <a:rPr lang="en-US" sz="2500" dirty="0"/>
              <a:t>Quarterly performance: Q3 of 2020/21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1155701"/>
            <a:ext cx="8629570" cy="47381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The WCED set 6 quarterly targets.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2 targets were achieved (33%) and 4 targets were partially achieved (67%).</a:t>
            </a:r>
          </a:p>
          <a:p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</a:rPr>
              <a:t>Significant over-performance (165.17%) – PPI 112: Teacher absenteeism rate – delay in the submission and capturing of leave application forms. An update will be provided when reporting on Q4 performance.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9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42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Quarterly performance: Q3 of 2020/21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88601C1-57DD-43B3-AE44-68393F1D6A9C}"/>
              </a:ext>
            </a:extLst>
          </p:cNvPr>
          <p:cNvGraphicFramePr>
            <a:graphicFrameLocks/>
          </p:cNvGraphicFramePr>
          <p:nvPr/>
        </p:nvGraphicFramePr>
        <p:xfrm>
          <a:off x="295275" y="1272988"/>
          <a:ext cx="8505825" cy="462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0442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5445D0C-2165-48B4-8554-C553BEE7F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 4 Performance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1612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Quarterly Performance Q4 of 2020/21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BE5504-DE96-4009-9AEC-B1691D7FB5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15593"/>
            <a:ext cx="9144000" cy="52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34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8" y="180976"/>
            <a:ext cx="8766147" cy="876300"/>
          </a:xfrm>
        </p:spPr>
        <p:txBody>
          <a:bodyPr>
            <a:normAutofit/>
          </a:bodyPr>
          <a:lstStyle/>
          <a:p>
            <a:r>
              <a:rPr lang="en-US" sz="2500" dirty="0"/>
              <a:t>Quarterly performance: Q4 of 2020/21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1155701"/>
            <a:ext cx="8629570" cy="47381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The WCED set 6 quarterly targets.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4 targets were achieved (67%) and 2 targets were partially achieved (33%).</a:t>
            </a:r>
          </a:p>
          <a:p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</a:rPr>
              <a:t>Significant over-performance (179%) – PPI 112: Teacher absenteeism rate – delay in the submission and capturing of leave forms.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1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339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84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Quarterly performance: Q4 of 2020/21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9E1FBEB-1485-45C4-A052-1EA1BAE8FB38}"/>
              </a:ext>
            </a:extLst>
          </p:cNvPr>
          <p:cNvGraphicFramePr>
            <a:graphicFrameLocks/>
          </p:cNvGraphicFramePr>
          <p:nvPr/>
        </p:nvGraphicFramePr>
        <p:xfrm>
          <a:off x="295275" y="1587336"/>
          <a:ext cx="8505825" cy="431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572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486" y="180976"/>
            <a:ext cx="8904514" cy="876300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0AD43E-49EE-4DA2-9572-7E2F77CB8DDB}"/>
              </a:ext>
            </a:extLst>
          </p:cNvPr>
          <p:cNvSpPr/>
          <p:nvPr/>
        </p:nvSpPr>
        <p:spPr>
          <a:xfrm>
            <a:off x="304800" y="1725728"/>
            <a:ext cx="8534400" cy="186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WCED performed admirably given business ‘unprecedented’ due to COVID-19.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Learner retention: 67.8%  Up from prior year of 67.33%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ZA" sz="2100" dirty="0"/>
          </a:p>
        </p:txBody>
      </p:sp>
    </p:spTree>
    <p:extLst>
      <p:ext uri="{BB962C8B-B14F-4D97-AF65-F5344CB8AC3E}">
        <p14:creationId xmlns:p14="http://schemas.microsoft.com/office/powerpoint/2010/main" xmlns="" val="4217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FFF5B5-082C-4E14-B630-2CCCFAABEF6A}"/>
              </a:ext>
            </a:extLst>
          </p:cNvPr>
          <p:cNvSpPr/>
          <p:nvPr/>
        </p:nvSpPr>
        <p:spPr>
          <a:xfrm>
            <a:off x="622300" y="2550547"/>
            <a:ext cx="8064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ZA" sz="2800" b="1" dirty="0">
                <a:solidFill>
                  <a:schemeClr val="bg1">
                    <a:lumMod val="95000"/>
                  </a:schemeClr>
                </a:solidFill>
              </a:rPr>
              <a:t>Readiness for Primary School (Grade R to 7) and Special School learners (Gr R-12) to return to the daily attendance and traditional timetable from 26 July 2021. </a:t>
            </a:r>
          </a:p>
        </p:txBody>
      </p:sp>
    </p:spTree>
    <p:extLst>
      <p:ext uri="{BB962C8B-B14F-4D97-AF65-F5344CB8AC3E}">
        <p14:creationId xmlns:p14="http://schemas.microsoft.com/office/powerpoint/2010/main" xmlns="" val="139294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57BB3-6715-43EA-BBC9-32F6E157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CONTENT OF PRESENTATION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5F72B7-D166-4529-B771-E3959C9383E7}"/>
              </a:ext>
            </a:extLst>
          </p:cNvPr>
          <p:cNvSpPr/>
          <p:nvPr/>
        </p:nvSpPr>
        <p:spPr>
          <a:xfrm>
            <a:off x="295275" y="1524417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The presentation will consist of two parts, viz.</a:t>
            </a:r>
          </a:p>
          <a:p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/>
            <a:endParaRPr lang="en-ZA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chemeClr val="bg1">
                    <a:lumMod val="95000"/>
                  </a:schemeClr>
                </a:solidFill>
              </a:rPr>
              <a:t>Quarterly Performance Reports for the period April – June 2020, July - September 2020, October - December 2020.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ZA" sz="2800" b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chemeClr val="bg1">
                    <a:lumMod val="95000"/>
                  </a:schemeClr>
                </a:solidFill>
              </a:rPr>
              <a:t>Readiness for primary school learners (Grade R to 7) to return to the daily attendance and traditional timetable from 26 July 2021. </a:t>
            </a:r>
          </a:p>
        </p:txBody>
      </p:sp>
    </p:spTree>
    <p:extLst>
      <p:ext uri="{BB962C8B-B14F-4D97-AF65-F5344CB8AC3E}">
        <p14:creationId xmlns:p14="http://schemas.microsoft.com/office/powerpoint/2010/main" xmlns="" val="418732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D0B4A-7615-47E5-8D3E-93892385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NATIONAL GUIDELINES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D7A7BB-90A2-4C02-AA80-5DDFAE5F64AF}"/>
              </a:ext>
            </a:extLst>
          </p:cNvPr>
          <p:cNvSpPr/>
          <p:nvPr/>
        </p:nvSpPr>
        <p:spPr>
          <a:xfrm>
            <a:off x="457199" y="1163618"/>
            <a:ext cx="85217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u="sng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Directions</a:t>
            </a:r>
            <a:endParaRPr lang="en-US" sz="2400" b="1" u="sng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DBE: Government Gazette Nr 44633 (dated 28 May 2021)</a:t>
            </a:r>
          </a:p>
          <a:p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ZA" sz="2400" b="1" u="sng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DBE Communication</a:t>
            </a:r>
            <a:endParaRPr lang="en-US" sz="2400" b="1" u="sng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Circular 3/2021: Teachers with comorbidities (dated 3 June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ZA" sz="2400" b="1" u="sng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WCED communication to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Letter by SG: return of PS and Special School learners on 26 July 2021 (dated 2 June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Letter by SG: Management of comorbidities on L2 (dated4 June 2021).</a:t>
            </a:r>
          </a:p>
        </p:txBody>
      </p:sp>
    </p:spTree>
    <p:extLst>
      <p:ext uri="{BB962C8B-B14F-4D97-AF65-F5344CB8AC3E}">
        <p14:creationId xmlns:p14="http://schemas.microsoft.com/office/powerpoint/2010/main" xmlns="" val="240917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B4900-A2A7-4F58-BE5B-024B26F8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WCED SURVEY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9EF879-DDB6-4400-A27E-ACFCDDC32B51}"/>
              </a:ext>
            </a:extLst>
          </p:cNvPr>
          <p:cNvSpPr/>
          <p:nvPr/>
        </p:nvSpPr>
        <p:spPr>
          <a:xfrm>
            <a:off x="457199" y="1228397"/>
            <a:ext cx="83736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 survey was recently conducted to check on various aspects at schools, amongst other PPEs and readiness to bring back 100% learners.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Outcomes on PPEs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PPEs: Whilst almost all schools still have PPEs that was delivered in 2020 or procured by the school using N&amp;S funding, the survey indicated that schools will have difficulty in funding further PPEs.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Consequently, the department has agreed to supply schools with PPEs, but schools must inform the District office of shortages.</a:t>
            </a:r>
          </a:p>
          <a:p>
            <a:pPr lvl="1"/>
            <a:endParaRPr lang="en-ZA" sz="20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570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A2682-CD92-4D76-9FBF-DE4238E3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WCED SURVEY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EBBF4F-F858-47BE-9309-54F34A4CBFD0}"/>
              </a:ext>
            </a:extLst>
          </p:cNvPr>
          <p:cNvSpPr/>
          <p:nvPr/>
        </p:nvSpPr>
        <p:spPr>
          <a:xfrm>
            <a:off x="295276" y="1324001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Outcome of survey on 100% return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D229270-D0F8-4C06-9D12-B70B3CC1C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1371729"/>
              </p:ext>
            </p:extLst>
          </p:nvPr>
        </p:nvGraphicFramePr>
        <p:xfrm>
          <a:off x="619124" y="1783219"/>
          <a:ext cx="8362041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7347">
                  <a:extLst>
                    <a:ext uri="{9D8B030D-6E8A-4147-A177-3AD203B41FA5}">
                      <a16:colId xmlns:a16="http://schemas.microsoft.com/office/drawing/2014/main" xmlns="" val="3581847065"/>
                    </a:ext>
                  </a:extLst>
                </a:gridCol>
                <a:gridCol w="1249288">
                  <a:extLst>
                    <a:ext uri="{9D8B030D-6E8A-4147-A177-3AD203B41FA5}">
                      <a16:colId xmlns:a16="http://schemas.microsoft.com/office/drawing/2014/main" xmlns="" val="330206499"/>
                    </a:ext>
                  </a:extLst>
                </a:gridCol>
                <a:gridCol w="4325406">
                  <a:extLst>
                    <a:ext uri="{9D8B030D-6E8A-4147-A177-3AD203B41FA5}">
                      <a16:colId xmlns:a16="http://schemas.microsoft.com/office/drawing/2014/main" xmlns="" val="1057437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Extent/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919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Total number of schools with Gr R-7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b="1" dirty="0"/>
                        <a:t>Includes all types of schools.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99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Schools which cannot return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1195</a:t>
                      </a:r>
                    </a:p>
                    <a:p>
                      <a:endParaRPr lang="en-ZA" b="1" dirty="0"/>
                    </a:p>
                    <a:p>
                      <a:r>
                        <a:rPr lang="en-ZA" b="1" dirty="0"/>
                        <a:t>[PS 867; ELSEN 55]</a:t>
                      </a:r>
                    </a:p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b="1" dirty="0"/>
                        <a:t>Space as the reason for less 100%</a:t>
                      </a:r>
                    </a:p>
                    <a:p>
                      <a:pPr algn="just"/>
                      <a:r>
                        <a:rPr lang="en-ZA" b="1" dirty="0"/>
                        <a:t>14 Schools earmarked for additional mobile units (Completion July-Oct ‘21). Procedure to be followed.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351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/>
                        <a:t>Schools that can return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328</a:t>
                      </a:r>
                    </a:p>
                    <a:p>
                      <a:r>
                        <a:rPr lang="en-ZA" b="1" dirty="0"/>
                        <a:t>[Gr R-7: 234; LSEN 18]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b="1" dirty="0"/>
                        <a:t>Can comply with the Covid Requirements.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1662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8552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72374-B4EB-4104-BC65-011560A7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PROCEDURE WITH DEADLINES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002916-45C7-4538-9886-D59087E49F9D}"/>
              </a:ext>
            </a:extLst>
          </p:cNvPr>
          <p:cNvSpPr/>
          <p:nvPr/>
        </p:nvSpPr>
        <p:spPr>
          <a:xfrm>
            <a:off x="673100" y="1211266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Schools that cannot open, must complete a template providing the following information: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Why the school cannot receive all learners back?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How it will ensure that all learners receive adequate teaching exposure.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The above information must be submitted to the District Office by </a:t>
            </a:r>
            <a:r>
              <a:rPr lang="en-ZA" sz="2000" b="1" u="sng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30 June 2021</a:t>
            </a: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If the school is open, it must inform the HoD within 72 hours of any Covid cluster breakout.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Minimise learner movement at school. Teachers to rotate.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All contact sport has been suspended.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Application of strict Covid compliance rules for non-contact sport.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WCED will monitor support to ALL learners.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31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B67A3-A0C2-422E-8035-99F0ED5C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READINESS AND RISKS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E67946-CCF4-4A22-92B8-96611430A422}"/>
              </a:ext>
            </a:extLst>
          </p:cNvPr>
          <p:cNvSpPr/>
          <p:nvPr/>
        </p:nvSpPr>
        <p:spPr>
          <a:xfrm>
            <a:off x="457200" y="1186214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The department will get a sense after 30 June 2021 of how many schools will take up the opportunity to return 100% learners.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There could be teacher objections, given the announcement of the third wave of Covid.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Department to closely monitor those schools which cannot return 100% learners.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DBE still needs to clarify the 1 x m physical distancing requirement.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Responsibility stays with the department to support learners, irrespective of attendance mode, as best as it can.</a:t>
            </a: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274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654" y="3069539"/>
            <a:ext cx="7772400" cy="1470025"/>
          </a:xfrm>
        </p:spPr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02357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3385" y="2289928"/>
            <a:ext cx="773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chemeClr val="bg1"/>
                </a:solidFill>
              </a:rPr>
              <a:t>Quarterly Performance 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4863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chemeClr val="bg1"/>
                </a:solidFill>
              </a:rPr>
              <a:t>Standing Committee on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7B0967-8BCC-4280-AE6A-0C7C0BD2A0EA}"/>
              </a:ext>
            </a:extLst>
          </p:cNvPr>
          <p:cNvSpPr txBox="1"/>
          <p:nvPr/>
        </p:nvSpPr>
        <p:spPr>
          <a:xfrm>
            <a:off x="0" y="31156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chemeClr val="bg1"/>
                </a:solidFill>
              </a:rPr>
              <a:t>Quarter 2,3 and 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1188721"/>
            <a:ext cx="8505825" cy="4673600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</a:endParaRPr>
          </a:p>
          <a:p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1910DFC-B820-42C6-ABC5-4C0C0955E8F9}"/>
              </a:ext>
            </a:extLst>
          </p:cNvPr>
          <p:cNvGrpSpPr/>
          <p:nvPr/>
        </p:nvGrpSpPr>
        <p:grpSpPr>
          <a:xfrm>
            <a:off x="1002530" y="2123618"/>
            <a:ext cx="8458200" cy="803441"/>
            <a:chOff x="4113734" y="1462930"/>
            <a:chExt cx="7883251" cy="11220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FA69B7D-A5AB-4D38-A360-4809E24F69D8}"/>
                </a:ext>
              </a:extLst>
            </p:cNvPr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rgbClr val="FFFFFF">
                    <a:lumMod val="75000"/>
                    <a:alpha val="31000"/>
                  </a:srgbClr>
                </a:gs>
                <a:gs pos="5000">
                  <a:srgbClr val="FFFFFF">
                    <a:lumMod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xmlns="" id="{CA21935B-2140-45E6-A3B1-0F1F2CDB59B9}"/>
                </a:ext>
              </a:extLst>
            </p:cNvPr>
            <p:cNvSpPr txBox="1"/>
            <p:nvPr/>
          </p:nvSpPr>
          <p:spPr>
            <a:xfrm>
              <a:off x="5363455" y="1672747"/>
              <a:ext cx="6633530" cy="6232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457200">
                <a:spcBef>
                  <a:spcPct val="20000"/>
                </a:spcBef>
              </a:pPr>
              <a:r>
                <a:rPr lang="en-US" sz="2300" dirty="0">
                  <a:solidFill>
                    <a:srgbClr val="003399"/>
                  </a:solidFill>
                  <a:latin typeface="Century Gothic" pitchFamily="34" charset="0"/>
                </a:rPr>
                <a:t>Quarter 2 Performance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5B621FD-2960-43BB-A38A-B3429F6626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rgbClr val="0779B7">
                    <a:lumMod val="50000"/>
                  </a:srgbClr>
                </a:gs>
                <a:gs pos="50000">
                  <a:srgbClr val="0779B7">
                    <a:lumMod val="75000"/>
                  </a:srgbClr>
                </a:gs>
                <a:gs pos="100000">
                  <a:srgbClr val="0779B7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399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4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837C4C9-7A5A-4635-9B29-6A6C98C1F6AB}"/>
              </a:ext>
            </a:extLst>
          </p:cNvPr>
          <p:cNvGrpSpPr/>
          <p:nvPr/>
        </p:nvGrpSpPr>
        <p:grpSpPr>
          <a:xfrm>
            <a:off x="1097262" y="4103962"/>
            <a:ext cx="7032998" cy="830997"/>
            <a:chOff x="4097345" y="5014193"/>
            <a:chExt cx="7032998" cy="11256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245510-30CD-4F10-9C16-BEE87208AB83}"/>
                </a:ext>
              </a:extLst>
            </p:cNvPr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399" dirty="0"/>
            </a:p>
          </p:txBody>
        </p:sp>
        <p:sp>
          <p:nvSpPr>
            <p:cNvPr id="14" name="TextBox 112">
              <a:extLst>
                <a:ext uri="{FF2B5EF4-FFF2-40B4-BE49-F238E27FC236}">
                  <a16:creationId xmlns:a16="http://schemas.microsoft.com/office/drawing/2014/main" xmlns="" id="{0B4A4A2D-D6DE-4B84-BAAB-F8DB7755BCD4}"/>
                </a:ext>
              </a:extLst>
            </p:cNvPr>
            <p:cNvSpPr txBox="1"/>
            <p:nvPr/>
          </p:nvSpPr>
          <p:spPr>
            <a:xfrm>
              <a:off x="5592845" y="5373806"/>
              <a:ext cx="5277737" cy="461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399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58F2867-9676-4B9A-9028-155EAEA6F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7345" y="5014193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B74FCF-E7E8-46FC-A835-D092EBBDB8E0}"/>
              </a:ext>
            </a:extLst>
          </p:cNvPr>
          <p:cNvSpPr/>
          <p:nvPr/>
        </p:nvSpPr>
        <p:spPr>
          <a:xfrm>
            <a:off x="2333001" y="4265453"/>
            <a:ext cx="55177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300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Quarter 4 Performance</a:t>
            </a:r>
            <a:endParaRPr lang="en-US" sz="2300" dirty="0">
              <a:solidFill>
                <a:srgbClr val="003399"/>
              </a:solidFill>
              <a:latin typeface="Century Gothic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B4AB4F5-B1ED-4D84-B8AE-DEE9046211EF}"/>
              </a:ext>
            </a:extLst>
          </p:cNvPr>
          <p:cNvGrpSpPr/>
          <p:nvPr/>
        </p:nvGrpSpPr>
        <p:grpSpPr>
          <a:xfrm>
            <a:off x="384667" y="5074703"/>
            <a:ext cx="7459773" cy="803441"/>
            <a:chOff x="4113734" y="1462930"/>
            <a:chExt cx="7461716" cy="11220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6FD3561-21C5-4F2B-89F4-2EAC17194F7D}"/>
                </a:ext>
              </a:extLst>
            </p:cNvPr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rgbClr val="FFFFFF">
                    <a:lumMod val="75000"/>
                    <a:alpha val="31000"/>
                  </a:srgbClr>
                </a:gs>
                <a:gs pos="5000">
                  <a:srgbClr val="FFFFFF">
                    <a:lumMod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xmlns="" id="{5D64140E-A669-474F-91CD-9802B0779A15}"/>
                </a:ext>
              </a:extLst>
            </p:cNvPr>
            <p:cNvSpPr txBox="1"/>
            <p:nvPr/>
          </p:nvSpPr>
          <p:spPr>
            <a:xfrm>
              <a:off x="5363455" y="1672745"/>
              <a:ext cx="6211995" cy="6232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457200">
                <a:spcBef>
                  <a:spcPct val="20000"/>
                </a:spcBef>
              </a:pPr>
              <a:r>
                <a:rPr lang="en-US" sz="2300" dirty="0">
                  <a:solidFill>
                    <a:srgbClr val="003399"/>
                  </a:solidFill>
                  <a:latin typeface="Century Gothic" pitchFamily="34" charset="0"/>
                  <a:ea typeface="+mj-ea"/>
                  <a:cs typeface="+mj-cs"/>
                </a:rPr>
                <a:t>Pre-audit output against annual targets</a:t>
              </a:r>
              <a:endParaRPr lang="en-US" sz="2300" dirty="0">
                <a:solidFill>
                  <a:srgbClr val="003399"/>
                </a:solidFill>
                <a:latin typeface="Century Gothic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A209C71-C9FE-44DE-9DC3-0C9CA855A4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rgbClr val="0779B7">
                    <a:lumMod val="50000"/>
                  </a:srgbClr>
                </a:gs>
                <a:gs pos="50000">
                  <a:srgbClr val="0779B7">
                    <a:lumMod val="75000"/>
                  </a:srgbClr>
                </a:gs>
                <a:gs pos="100000">
                  <a:srgbClr val="0779B7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1A88D5F-6326-413F-A23E-90B01ADA2C00}"/>
              </a:ext>
            </a:extLst>
          </p:cNvPr>
          <p:cNvGrpSpPr/>
          <p:nvPr/>
        </p:nvGrpSpPr>
        <p:grpSpPr>
          <a:xfrm>
            <a:off x="1346983" y="3098562"/>
            <a:ext cx="7459773" cy="803441"/>
            <a:chOff x="4113734" y="1462930"/>
            <a:chExt cx="7461716" cy="11220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447CFA3-D3CA-4906-AFAB-089AE959C0D4}"/>
                </a:ext>
              </a:extLst>
            </p:cNvPr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rgbClr val="FFFFFF">
                    <a:lumMod val="75000"/>
                    <a:alpha val="31000"/>
                  </a:srgbClr>
                </a:gs>
                <a:gs pos="5000">
                  <a:srgbClr val="FFFFFF">
                    <a:lumMod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xmlns="" id="{E0FED527-2CFB-432B-AA7E-19D100C25F34}"/>
                </a:ext>
              </a:extLst>
            </p:cNvPr>
            <p:cNvSpPr txBox="1"/>
            <p:nvPr/>
          </p:nvSpPr>
          <p:spPr>
            <a:xfrm>
              <a:off x="5363455" y="1672747"/>
              <a:ext cx="6211995" cy="6232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457200">
                <a:spcBef>
                  <a:spcPct val="20000"/>
                </a:spcBef>
              </a:pPr>
              <a:r>
                <a:rPr lang="en-US" sz="2300" dirty="0">
                  <a:solidFill>
                    <a:srgbClr val="003399"/>
                  </a:solidFill>
                  <a:latin typeface="Century Gothic" pitchFamily="34" charset="0"/>
                  <a:ea typeface="+mj-ea"/>
                  <a:cs typeface="+mj-cs"/>
                </a:rPr>
                <a:t>Quarter 3 Performance</a:t>
              </a:r>
              <a:endParaRPr lang="en-US" sz="2300" dirty="0">
                <a:solidFill>
                  <a:srgbClr val="003399"/>
                </a:solidFill>
                <a:latin typeface="Century Gothic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8CEB400B-6051-4B49-8278-F4F6F6FB14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rgbClr val="0779B7">
                    <a:lumMod val="50000"/>
                  </a:srgbClr>
                </a:gs>
                <a:gs pos="50000">
                  <a:srgbClr val="0779B7">
                    <a:lumMod val="75000"/>
                  </a:srgbClr>
                </a:gs>
                <a:gs pos="100000">
                  <a:srgbClr val="0779B7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6779A63-4DC5-425A-98B3-C8884D6E8220}"/>
              </a:ext>
            </a:extLst>
          </p:cNvPr>
          <p:cNvGrpSpPr/>
          <p:nvPr/>
        </p:nvGrpSpPr>
        <p:grpSpPr>
          <a:xfrm>
            <a:off x="319087" y="1232498"/>
            <a:ext cx="8458200" cy="830178"/>
            <a:chOff x="4113734" y="1425589"/>
            <a:chExt cx="7883251" cy="115942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E7967F0-5E8B-40A2-999B-69F7C8C0B395}"/>
                </a:ext>
              </a:extLst>
            </p:cNvPr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rgbClr val="FFFFFF">
                    <a:lumMod val="75000"/>
                    <a:alpha val="31000"/>
                  </a:srgbClr>
                </a:gs>
                <a:gs pos="5000">
                  <a:srgbClr val="FFFFFF">
                    <a:lumMod val="7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xmlns="" id="{9B97A87A-8453-427D-87E3-3BA544306A33}"/>
                </a:ext>
              </a:extLst>
            </p:cNvPr>
            <p:cNvSpPr txBox="1"/>
            <p:nvPr/>
          </p:nvSpPr>
          <p:spPr>
            <a:xfrm>
              <a:off x="5363455" y="1425589"/>
              <a:ext cx="6633530" cy="11175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457200">
                <a:spcBef>
                  <a:spcPct val="20000"/>
                </a:spcBef>
              </a:pPr>
              <a:r>
                <a:rPr lang="en-US" sz="2300" dirty="0">
                  <a:solidFill>
                    <a:srgbClr val="003399"/>
                  </a:solidFill>
                  <a:latin typeface="Century Gothic" pitchFamily="34" charset="0"/>
                </a:rPr>
                <a:t>Impact of C-19 on org Performance and Monitoring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A82432C-1E15-4143-B0E9-D3EEE7CCA6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rgbClr val="0779B7">
                    <a:lumMod val="50000"/>
                  </a:srgbClr>
                </a:gs>
                <a:gs pos="50000">
                  <a:srgbClr val="0779B7">
                    <a:lumMod val="75000"/>
                  </a:srgbClr>
                </a:gs>
                <a:gs pos="100000">
                  <a:srgbClr val="0779B7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109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70F093D-C645-49F4-B8E1-BA1B03CFA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of COVID-19 on organizational performance and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46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8" y="180976"/>
            <a:ext cx="8840447" cy="876300"/>
          </a:xfrm>
        </p:spPr>
        <p:txBody>
          <a:bodyPr>
            <a:noAutofit/>
          </a:bodyPr>
          <a:lstStyle/>
          <a:p>
            <a:r>
              <a:rPr lang="en-US" dirty="0"/>
              <a:t>Impact of COVID-19 on organisational performance and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1181099"/>
            <a:ext cx="8505825" cy="4711701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Alert Level 3: 29 December 2020 – 28 February 2021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Alert Level 1 since 1 March 2021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State of disaster extended to 15 June 2021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Phase 2 of Covid-19 vaccination in progress.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In-year amendment to 40 targets have been tabled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6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8" y="180976"/>
            <a:ext cx="8840447" cy="876300"/>
          </a:xfrm>
        </p:spPr>
        <p:txBody>
          <a:bodyPr>
            <a:noAutofit/>
          </a:bodyPr>
          <a:lstStyle/>
          <a:p>
            <a:r>
              <a:rPr lang="en-US" dirty="0"/>
              <a:t>Impact of COVID-19 on organisational performance and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1181099"/>
            <a:ext cx="8505825" cy="4711701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Alert Level 1: 21 September – 28 December 2020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Most normal activity resumed, with precautions and health guidelines.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Alert Level 3 since 29 December 2020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Schools applied TREPs to manage social distancing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No inhouse in-service training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No diagnostic systemic assessment 3,6,9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ea typeface="+mj-ea"/>
                <a:cs typeface="+mj-cs"/>
              </a:rPr>
              <a:t>Delayed opening of schools in 2021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00339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46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7310E60-9E82-499F-88A2-3E0B206BF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 2 Performance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253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8" y="180976"/>
            <a:ext cx="8766147" cy="876300"/>
          </a:xfrm>
        </p:spPr>
        <p:txBody>
          <a:bodyPr>
            <a:normAutofit/>
          </a:bodyPr>
          <a:lstStyle/>
          <a:p>
            <a:r>
              <a:rPr lang="en-US" dirty="0"/>
              <a:t>Quarter 2: Performance Report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3211F4-3870-498D-987E-46374A0EEBB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98" y="1225868"/>
            <a:ext cx="8838168" cy="4927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8152522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WCED RGB">
      <a:dk1>
        <a:sysClr val="windowText" lastClr="000000"/>
      </a:dk1>
      <a:lt1>
        <a:srgbClr val="FFFFFF"/>
      </a:lt1>
      <a:dk2>
        <a:srgbClr val="001489"/>
      </a:dk2>
      <a:lt2>
        <a:srgbClr val="A6BBC8"/>
      </a:lt2>
      <a:accent1>
        <a:srgbClr val="5B7F95"/>
      </a:accent1>
      <a:accent2>
        <a:srgbClr val="890C58"/>
      </a:accent2>
      <a:accent3>
        <a:srgbClr val="8FAD15"/>
      </a:accent3>
      <a:accent4>
        <a:srgbClr val="8D6E97"/>
      </a:accent4>
      <a:accent5>
        <a:srgbClr val="007DBA"/>
      </a:accent5>
      <a:accent6>
        <a:srgbClr val="FFC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26954</TotalTime>
  <Words>894</Words>
  <Application>Microsoft Office PowerPoint</Application>
  <PresentationFormat>On-screen Show (4:3)</PresentationFormat>
  <Paragraphs>135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3_Custom Design</vt:lpstr>
      <vt:lpstr>2_Custom Design</vt:lpstr>
      <vt:lpstr>1_Custom Design</vt:lpstr>
      <vt:lpstr>Custom Design</vt:lpstr>
      <vt:lpstr>5_Custom Design</vt:lpstr>
      <vt:lpstr>4_Custom Design</vt:lpstr>
      <vt:lpstr>6_Custom Design</vt:lpstr>
      <vt:lpstr>Slide 1</vt:lpstr>
      <vt:lpstr>CONTENT OF PRESENTATION</vt:lpstr>
      <vt:lpstr>Slide 3</vt:lpstr>
      <vt:lpstr>Contents</vt:lpstr>
      <vt:lpstr>Slide 5</vt:lpstr>
      <vt:lpstr>Impact of COVID-19 on organisational performance and monitoring</vt:lpstr>
      <vt:lpstr>Impact of COVID-19 on organisational performance and monitoring</vt:lpstr>
      <vt:lpstr>Slide 8</vt:lpstr>
      <vt:lpstr>Quarter 2: Performance Report </vt:lpstr>
      <vt:lpstr>Slide 10</vt:lpstr>
      <vt:lpstr>Quarter 3: Performance Report</vt:lpstr>
      <vt:lpstr>Quarterly performance: Q3 of 2020/21</vt:lpstr>
      <vt:lpstr>Quarterly performance: Q3 of 2020/21</vt:lpstr>
      <vt:lpstr>Slide 14</vt:lpstr>
      <vt:lpstr>Quarterly Performance Q4 of 2020/21</vt:lpstr>
      <vt:lpstr>Quarterly performance: Q4 of 2020/21</vt:lpstr>
      <vt:lpstr>Quarterly performance: Q4 of 2020/21</vt:lpstr>
      <vt:lpstr>Conclusion</vt:lpstr>
      <vt:lpstr>Slide 19</vt:lpstr>
      <vt:lpstr>NATIONAL GUIDELINES</vt:lpstr>
      <vt:lpstr>WCED SURVEY</vt:lpstr>
      <vt:lpstr>WCED SURVEY</vt:lpstr>
      <vt:lpstr>PROCEDURE WITH DEADLINES</vt:lpstr>
      <vt:lpstr>READINESS AND RISKS</vt:lpstr>
      <vt:lpstr>Thank you</vt:lpstr>
    </vt:vector>
  </TitlesOfParts>
  <Company>Western Cape Education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 Media3</dc:creator>
  <cp:lastModifiedBy>USER</cp:lastModifiedBy>
  <cp:revision>622</cp:revision>
  <cp:lastPrinted>2021-06-14T12:08:10Z</cp:lastPrinted>
  <dcterms:created xsi:type="dcterms:W3CDTF">2019-09-09T09:39:51Z</dcterms:created>
  <dcterms:modified xsi:type="dcterms:W3CDTF">2021-06-15T12:09:56Z</dcterms:modified>
</cp:coreProperties>
</file>