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62" r:id="rId6"/>
    <p:sldId id="261" r:id="rId7"/>
    <p:sldId id="263" r:id="rId8"/>
    <p:sldId id="265" r:id="rId9"/>
  </p:sldIdLst>
  <p:sldSz cx="18288000" cy="10287000"/>
  <p:notesSz cx="6858000" cy="9144000"/>
  <p:embeddedFontLst>
    <p:embeddedFont>
      <p:font typeface="Roboto" charset="0"/>
      <p:regular r:id="rId10"/>
      <p:bold r:id="rId11"/>
      <p:italic r:id="rId12"/>
      <p:boldItalic r:id="rId13"/>
    </p:embeddedFont>
    <p:embeddedFont>
      <p:font typeface="Roboto Mono Regular" charset="0"/>
      <p:regular r:id="rId14"/>
    </p:embeddedFont>
    <p:embeddedFont>
      <p:font typeface="Roboto Mono Light" charset="0"/>
      <p:regular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5"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38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rot="-10800000">
            <a:off x="9031116" y="0"/>
            <a:ext cx="10284168" cy="10287000"/>
          </a:xfrm>
          <a:prstGeom prst="rect">
            <a:avLst/>
          </a:prstGeom>
        </p:spPr>
      </p:pic>
      <p:sp>
        <p:nvSpPr>
          <p:cNvPr id="3" name="AutoShape 3"/>
          <p:cNvSpPr/>
          <p:nvPr/>
        </p:nvSpPr>
        <p:spPr>
          <a:xfrm>
            <a:off x="0" y="0"/>
            <a:ext cx="8852647" cy="10510906"/>
          </a:xfrm>
          <a:prstGeom prst="rect">
            <a:avLst/>
          </a:prstGeom>
          <a:solidFill>
            <a:srgbClr val="047B4E"/>
          </a:solidFill>
        </p:spPr>
      </p:sp>
      <p:sp>
        <p:nvSpPr>
          <p:cNvPr id="4" name="AutoShape 4"/>
          <p:cNvSpPr/>
          <p:nvPr/>
        </p:nvSpPr>
        <p:spPr>
          <a:xfrm rot="-782927">
            <a:off x="5499074" y="-88121"/>
            <a:ext cx="4481791" cy="11099997"/>
          </a:xfrm>
          <a:prstGeom prst="rect">
            <a:avLst/>
          </a:prstGeom>
          <a:solidFill>
            <a:srgbClr val="047B4E"/>
          </a:solidFill>
        </p:spPr>
      </p:sp>
      <p:sp>
        <p:nvSpPr>
          <p:cNvPr id="5" name="AutoShape 5"/>
          <p:cNvSpPr/>
          <p:nvPr/>
        </p:nvSpPr>
        <p:spPr>
          <a:xfrm rot="-782927">
            <a:off x="9895240" y="-327668"/>
            <a:ext cx="716933" cy="10898346"/>
          </a:xfrm>
          <a:prstGeom prst="rect">
            <a:avLst/>
          </a:prstGeom>
          <a:solidFill>
            <a:srgbClr val="FFFFFF"/>
          </a:solidFill>
        </p:spPr>
      </p:sp>
      <p:sp>
        <p:nvSpPr>
          <p:cNvPr id="7" name="TextBox 7"/>
          <p:cNvSpPr txBox="1"/>
          <p:nvPr/>
        </p:nvSpPr>
        <p:spPr>
          <a:xfrm>
            <a:off x="403886" y="2881757"/>
            <a:ext cx="9730714" cy="5950347"/>
          </a:xfrm>
          <a:prstGeom prst="rect">
            <a:avLst/>
          </a:prstGeom>
        </p:spPr>
        <p:txBody>
          <a:bodyPr wrap="square" lIns="0" tIns="0" rIns="0" bIns="0" rtlCol="0" anchor="t">
            <a:spAutoFit/>
          </a:bodyPr>
          <a:lstStyle/>
          <a:p>
            <a:pPr>
              <a:lnSpc>
                <a:spcPts val="11550"/>
              </a:lnSpc>
            </a:pPr>
            <a:r>
              <a:rPr lang="en-US" sz="10500" spc="262" dirty="0">
                <a:solidFill>
                  <a:srgbClr val="FFFFFF"/>
                </a:solidFill>
                <a:latin typeface="Roboto"/>
              </a:rPr>
              <a:t>Occupational Therapy </a:t>
            </a:r>
          </a:p>
          <a:p>
            <a:pPr>
              <a:lnSpc>
                <a:spcPts val="11550"/>
              </a:lnSpc>
            </a:pPr>
            <a:r>
              <a:rPr lang="en-US" sz="10500" spc="262" dirty="0">
                <a:solidFill>
                  <a:srgbClr val="FFFFFF"/>
                </a:solidFill>
                <a:latin typeface="Roboto"/>
              </a:rPr>
              <a:t>Association of </a:t>
            </a:r>
          </a:p>
          <a:p>
            <a:pPr>
              <a:lnSpc>
                <a:spcPts val="11550"/>
              </a:lnSpc>
            </a:pPr>
            <a:r>
              <a:rPr lang="en-US" sz="10500" spc="262" dirty="0">
                <a:solidFill>
                  <a:srgbClr val="FFFFFF"/>
                </a:solidFill>
                <a:latin typeface="Roboto"/>
              </a:rPr>
              <a:t>South Africa</a:t>
            </a:r>
          </a:p>
        </p:txBody>
      </p:sp>
      <p:grpSp>
        <p:nvGrpSpPr>
          <p:cNvPr id="9" name="Group 9"/>
          <p:cNvGrpSpPr/>
          <p:nvPr/>
        </p:nvGrpSpPr>
        <p:grpSpPr>
          <a:xfrm>
            <a:off x="725802" y="610997"/>
            <a:ext cx="2135035" cy="2135035"/>
            <a:chOff x="0" y="0"/>
            <a:chExt cx="2846713" cy="2846713"/>
          </a:xfrm>
        </p:grpSpPr>
        <p:grpSp>
          <p:nvGrpSpPr>
            <p:cNvPr id="10" name="Group 10"/>
            <p:cNvGrpSpPr/>
            <p:nvPr/>
          </p:nvGrpSpPr>
          <p:grpSpPr>
            <a:xfrm>
              <a:off x="0" y="0"/>
              <a:ext cx="2846713" cy="284671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2" name="Picture 12"/>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83853" y="180967"/>
              <a:ext cx="2679006" cy="248477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3830"/>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3830300" cy="8198428"/>
          </a:xfrm>
          <a:prstGeom prst="rect">
            <a:avLst/>
          </a:prstGeom>
          <a:solidFill>
            <a:srgbClr val="FFFFFF"/>
          </a:solidFill>
        </p:spPr>
      </p:sp>
      <p:pic>
        <p:nvPicPr>
          <p:cNvPr id="3" name="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14859000" y="2333601"/>
            <a:ext cx="3429000" cy="6924699"/>
          </a:xfrm>
          <a:prstGeom prst="rect">
            <a:avLst/>
          </a:prstGeom>
        </p:spPr>
      </p:pic>
      <p:grpSp>
        <p:nvGrpSpPr>
          <p:cNvPr id="5" name="Group 5"/>
          <p:cNvGrpSpPr/>
          <p:nvPr/>
        </p:nvGrpSpPr>
        <p:grpSpPr>
          <a:xfrm>
            <a:off x="1770286" y="1200992"/>
            <a:ext cx="8779439" cy="2955371"/>
            <a:chOff x="0" y="-66675"/>
            <a:chExt cx="11705919" cy="1470177"/>
          </a:xfrm>
        </p:grpSpPr>
        <p:sp>
          <p:nvSpPr>
            <p:cNvPr id="6" name="TextBox 6"/>
            <p:cNvSpPr txBox="1"/>
            <p:nvPr/>
          </p:nvSpPr>
          <p:spPr>
            <a:xfrm>
              <a:off x="0" y="-66675"/>
              <a:ext cx="11705143" cy="774999"/>
            </a:xfrm>
            <a:prstGeom prst="rect">
              <a:avLst/>
            </a:prstGeom>
          </p:spPr>
          <p:txBody>
            <a:bodyPr lIns="0" tIns="0" rIns="0" bIns="0" rtlCol="0" anchor="t">
              <a:spAutoFit/>
            </a:bodyPr>
            <a:lstStyle/>
            <a:p>
              <a:pPr algn="l">
                <a:lnSpc>
                  <a:spcPts val="4868"/>
                </a:lnSpc>
              </a:pPr>
              <a:endParaRPr lang="en-US" sz="3477" spc="173" dirty="0">
                <a:solidFill>
                  <a:srgbClr val="000000"/>
                </a:solidFill>
                <a:latin typeface="Roboto Mono Regular"/>
              </a:endParaRPr>
            </a:p>
          </p:txBody>
        </p:sp>
        <p:sp>
          <p:nvSpPr>
            <p:cNvPr id="7" name="TextBox 7"/>
            <p:cNvSpPr txBox="1"/>
            <p:nvPr/>
          </p:nvSpPr>
          <p:spPr>
            <a:xfrm>
              <a:off x="22600" y="1199080"/>
              <a:ext cx="11683319" cy="204422"/>
            </a:xfrm>
            <a:prstGeom prst="rect">
              <a:avLst/>
            </a:prstGeom>
          </p:spPr>
          <p:txBody>
            <a:bodyPr wrap="square" lIns="0" tIns="0" rIns="0" bIns="0" rtlCol="0" anchor="t">
              <a:spAutoFit/>
            </a:bodyPr>
            <a:lstStyle/>
            <a:p>
              <a:pPr>
                <a:lnSpc>
                  <a:spcPts val="3346"/>
                </a:lnSpc>
              </a:pPr>
              <a:endParaRPr lang="en-US" sz="2231" spc="22" dirty="0">
                <a:solidFill>
                  <a:srgbClr val="000000"/>
                </a:solidFill>
                <a:latin typeface="Roboto Mono Light"/>
              </a:endParaRPr>
            </a:p>
          </p:txBody>
        </p:sp>
      </p:grpSp>
      <p:grpSp>
        <p:nvGrpSpPr>
          <p:cNvPr id="8" name="Group 8"/>
          <p:cNvGrpSpPr/>
          <p:nvPr/>
        </p:nvGrpSpPr>
        <p:grpSpPr>
          <a:xfrm>
            <a:off x="15941624" y="198567"/>
            <a:ext cx="2135035" cy="2135035"/>
            <a:chOff x="0" y="0"/>
            <a:chExt cx="2846713" cy="2846713"/>
          </a:xfrm>
        </p:grpSpPr>
        <p:grpSp>
          <p:nvGrpSpPr>
            <p:cNvPr id="9" name="Group 9"/>
            <p:cNvGrpSpPr/>
            <p:nvPr/>
          </p:nvGrpSpPr>
          <p:grpSpPr>
            <a:xfrm>
              <a:off x="0" y="0"/>
              <a:ext cx="2846713" cy="284671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1" name="Picture 11"/>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83853" y="180967"/>
              <a:ext cx="2679006" cy="2484779"/>
            </a:xfrm>
            <a:prstGeom prst="rect">
              <a:avLst/>
            </a:prstGeom>
          </p:spPr>
        </p:pic>
      </p:grpSp>
      <p:sp>
        <p:nvSpPr>
          <p:cNvPr id="13" name="Content Placeholder 12">
            <a:extLst>
              <a:ext uri="{FF2B5EF4-FFF2-40B4-BE49-F238E27FC236}">
                <a16:creationId xmlns:a16="http://schemas.microsoft.com/office/drawing/2014/main" xmlns="" id="{669EA649-78F9-42D7-92F2-8FF9C8CF8D11}"/>
              </a:ext>
            </a:extLst>
          </p:cNvPr>
          <p:cNvSpPr>
            <a:spLocks noGrp="1"/>
          </p:cNvSpPr>
          <p:nvPr>
            <p:ph idx="1"/>
          </p:nvPr>
        </p:nvSpPr>
        <p:spPr>
          <a:xfrm>
            <a:off x="1028699" y="1028700"/>
            <a:ext cx="13888427" cy="8198428"/>
          </a:xfrm>
        </p:spPr>
        <p:txBody>
          <a:bodyPr/>
          <a:lstStyle/>
          <a:p>
            <a:pPr marL="457200" lvl="1" indent="0">
              <a:buNone/>
            </a:pPr>
            <a:endParaRPr lang="en-US" dirty="0"/>
          </a:p>
          <a:p>
            <a:pPr marL="457200" lvl="1" indent="0">
              <a:buNone/>
            </a:pPr>
            <a:r>
              <a:rPr lang="en-ZA" sz="3200" dirty="0"/>
              <a:t>While OTASA supports the</a:t>
            </a:r>
          </a:p>
          <a:p>
            <a:pPr lvl="2">
              <a:buFont typeface="Wingdings" panose="05000000000000000000" pitchFamily="2" charset="2"/>
              <a:buChar char="q"/>
            </a:pPr>
            <a:r>
              <a:rPr lang="en-ZA" sz="2800" dirty="0"/>
              <a:t>  principle of Universal Health Coverage </a:t>
            </a:r>
          </a:p>
          <a:p>
            <a:pPr lvl="2">
              <a:buFont typeface="Wingdings" panose="05000000000000000000" pitchFamily="2" charset="2"/>
              <a:buChar char="q"/>
            </a:pPr>
            <a:r>
              <a:rPr lang="en-ZA" sz="3200" dirty="0"/>
              <a:t> notion of a single  equitable health care system </a:t>
            </a:r>
          </a:p>
          <a:p>
            <a:pPr lvl="2">
              <a:buFont typeface="Wingdings" panose="05000000000000000000" pitchFamily="2" charset="2"/>
              <a:buChar char="q"/>
            </a:pPr>
            <a:r>
              <a:rPr lang="en-ZA" sz="3200" dirty="0"/>
              <a:t> provision of quality health care that includes rehabilitation  to promote the health and wellbeing.</a:t>
            </a:r>
          </a:p>
          <a:p>
            <a:pPr marL="914400" lvl="2" indent="0">
              <a:buNone/>
            </a:pPr>
            <a:endParaRPr lang="en-ZA" sz="3200" dirty="0"/>
          </a:p>
          <a:p>
            <a:pPr marL="914400" lvl="2" indent="0">
              <a:buNone/>
            </a:pPr>
            <a:r>
              <a:rPr lang="en-ZA" sz="3200" dirty="0"/>
              <a:t>Concerns for the profession:</a:t>
            </a:r>
          </a:p>
          <a:p>
            <a:pPr lvl="2"/>
            <a:r>
              <a:rPr lang="en-ZA" sz="3200" dirty="0"/>
              <a:t>The financing of the NHI and therefore the UHC</a:t>
            </a:r>
          </a:p>
          <a:p>
            <a:pPr lvl="2"/>
            <a:r>
              <a:rPr lang="en-ZA" sz="3200" dirty="0"/>
              <a:t>As health care providers</a:t>
            </a:r>
          </a:p>
          <a:p>
            <a:pPr marL="1828800" lvl="4" indent="0">
              <a:buNone/>
            </a:pPr>
            <a:endParaRPr lang="en-ZA"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7B4E"/>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 name="TextBox 5"/>
          <p:cNvSpPr txBox="1"/>
          <p:nvPr/>
        </p:nvSpPr>
        <p:spPr>
          <a:xfrm>
            <a:off x="3630092" y="5147290"/>
            <a:ext cx="13629208" cy="938975"/>
          </a:xfrm>
          <a:prstGeom prst="rect">
            <a:avLst/>
          </a:prstGeom>
        </p:spPr>
        <p:txBody>
          <a:bodyPr lIns="0" tIns="0" rIns="0" bIns="0" rtlCol="0" anchor="t">
            <a:spAutoFit/>
          </a:bodyPr>
          <a:lstStyle/>
          <a:p>
            <a:pPr algn="r">
              <a:lnSpc>
                <a:spcPts val="7935"/>
              </a:lnSpc>
            </a:pPr>
            <a:endParaRPr lang="en-US" sz="5667" spc="170" dirty="0">
              <a:solidFill>
                <a:srgbClr val="FFFFFF"/>
              </a:solidFill>
              <a:latin typeface="Roboto Mono Regular"/>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a:fillRect/>
          </a:stretch>
        </p:blipFill>
        <p:spPr>
          <a:xfrm>
            <a:off x="806220" y="883848"/>
            <a:ext cx="1005886" cy="764473"/>
          </a:xfrm>
          <a:prstGeom prst="rect">
            <a:avLst/>
          </a:prstGeom>
        </p:spPr>
      </p:pic>
      <p:grpSp>
        <p:nvGrpSpPr>
          <p:cNvPr id="8" name="Group 8"/>
          <p:cNvGrpSpPr/>
          <p:nvPr/>
        </p:nvGrpSpPr>
        <p:grpSpPr>
          <a:xfrm>
            <a:off x="15932099" y="198567"/>
            <a:ext cx="2135035" cy="2135035"/>
            <a:chOff x="0" y="0"/>
            <a:chExt cx="2846713" cy="2846713"/>
          </a:xfrm>
        </p:grpSpPr>
        <p:grpSp>
          <p:nvGrpSpPr>
            <p:cNvPr id="9" name="Group 9"/>
            <p:cNvGrpSpPr/>
            <p:nvPr/>
          </p:nvGrpSpPr>
          <p:grpSpPr>
            <a:xfrm>
              <a:off x="0" y="0"/>
              <a:ext cx="2846713" cy="284671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1" name="Picture 11"/>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83853" y="180967"/>
              <a:ext cx="2679006" cy="2484779"/>
            </a:xfrm>
            <a:prstGeom prst="rect">
              <a:avLst/>
            </a:prstGeom>
          </p:spPr>
        </p:pic>
      </p:grpSp>
      <p:sp>
        <p:nvSpPr>
          <p:cNvPr id="12" name="Title 11">
            <a:extLst>
              <a:ext uri="{FF2B5EF4-FFF2-40B4-BE49-F238E27FC236}">
                <a16:creationId xmlns:a16="http://schemas.microsoft.com/office/drawing/2014/main" xmlns="" id="{68E787C2-B247-4ADA-AB45-C34B0F9B8CB7}"/>
              </a:ext>
            </a:extLst>
          </p:cNvPr>
          <p:cNvSpPr>
            <a:spLocks noGrp="1"/>
          </p:cNvSpPr>
          <p:nvPr>
            <p:ph type="title"/>
          </p:nvPr>
        </p:nvSpPr>
        <p:spPr>
          <a:xfrm>
            <a:off x="3810000" y="274638"/>
            <a:ext cx="12068736" cy="1143000"/>
          </a:xfrm>
        </p:spPr>
        <p:txBody>
          <a:bodyPr/>
          <a:lstStyle/>
          <a:p>
            <a:r>
              <a:rPr lang="en-US" dirty="0">
                <a:solidFill>
                  <a:schemeClr val="bg1"/>
                </a:solidFill>
              </a:rPr>
              <a:t>Financing of NHI</a:t>
            </a:r>
            <a:endParaRPr lang="en-ZA" dirty="0">
              <a:solidFill>
                <a:schemeClr val="bg1"/>
              </a:solidFill>
            </a:endParaRPr>
          </a:p>
        </p:txBody>
      </p:sp>
      <p:sp>
        <p:nvSpPr>
          <p:cNvPr id="13" name="Content Placeholder 12">
            <a:extLst>
              <a:ext uri="{FF2B5EF4-FFF2-40B4-BE49-F238E27FC236}">
                <a16:creationId xmlns:a16="http://schemas.microsoft.com/office/drawing/2014/main" xmlns="" id="{591DABDB-5D24-49E1-8C2E-C4FECA9C1432}"/>
              </a:ext>
            </a:extLst>
          </p:cNvPr>
          <p:cNvSpPr>
            <a:spLocks noGrp="1"/>
          </p:cNvSpPr>
          <p:nvPr>
            <p:ph idx="1"/>
          </p:nvPr>
        </p:nvSpPr>
        <p:spPr>
          <a:xfrm>
            <a:off x="1981200" y="2197876"/>
            <a:ext cx="16023044" cy="7754832"/>
          </a:xfrm>
        </p:spPr>
        <p:txBody>
          <a:bodyPr>
            <a:normAutofit/>
          </a:bodyPr>
          <a:lstStyle/>
          <a:p>
            <a:pPr>
              <a:buFont typeface="Wingdings" panose="05000000000000000000" pitchFamily="2" charset="2"/>
              <a:buChar char="v"/>
            </a:pPr>
            <a:r>
              <a:rPr lang="en-US" dirty="0">
                <a:solidFill>
                  <a:schemeClr val="bg1"/>
                </a:solidFill>
              </a:rPr>
              <a:t>The Bill reports :</a:t>
            </a:r>
          </a:p>
          <a:p>
            <a:pPr lvl="1">
              <a:buFont typeface="Wingdings" panose="05000000000000000000" pitchFamily="2" charset="2"/>
              <a:buChar char="v"/>
            </a:pPr>
            <a:r>
              <a:rPr lang="en-US" dirty="0">
                <a:solidFill>
                  <a:schemeClr val="bg1"/>
                </a:solidFill>
              </a:rPr>
              <a:t>no cost to the user at the point of service,  but lack of detail on how this quality health system be funded and  sustained considering the state of the economy and low growth rate. </a:t>
            </a:r>
          </a:p>
          <a:p>
            <a:pPr marL="400050" lvl="1" indent="0">
              <a:buNone/>
            </a:pPr>
            <a:endParaRPr lang="en-US" dirty="0">
              <a:solidFill>
                <a:schemeClr val="bg1"/>
              </a:solidFill>
            </a:endParaRPr>
          </a:p>
          <a:p>
            <a:pPr lvl="1">
              <a:buFont typeface="Wingdings" panose="05000000000000000000" pitchFamily="2" charset="2"/>
              <a:buChar char="v"/>
            </a:pPr>
            <a:r>
              <a:rPr lang="en-US" dirty="0">
                <a:solidFill>
                  <a:schemeClr val="bg1"/>
                </a:solidFill>
              </a:rPr>
              <a:t>2 sources of funding will  add to the considerable tax burden of our members:</a:t>
            </a:r>
          </a:p>
          <a:p>
            <a:pPr lvl="2">
              <a:buFont typeface="Wingdings" panose="05000000000000000000" pitchFamily="2" charset="2"/>
              <a:buChar char="v"/>
            </a:pPr>
            <a:r>
              <a:rPr lang="en-US" dirty="0">
                <a:solidFill>
                  <a:schemeClr val="bg1"/>
                </a:solidFill>
              </a:rPr>
              <a:t> a payroll tax for employers</a:t>
            </a:r>
          </a:p>
          <a:p>
            <a:pPr lvl="2">
              <a:buFont typeface="Wingdings" panose="05000000000000000000" pitchFamily="2" charset="2"/>
              <a:buChar char="v"/>
            </a:pPr>
            <a:r>
              <a:rPr lang="en-US" dirty="0">
                <a:solidFill>
                  <a:schemeClr val="bg1"/>
                </a:solidFill>
              </a:rPr>
              <a:t> surcharge on Personal income (Chapter 10 section 49).</a:t>
            </a:r>
          </a:p>
          <a:p>
            <a:pPr marL="857250" lvl="1" indent="-457200">
              <a:buFont typeface="Wingdings" panose="05000000000000000000" pitchFamily="2" charset="2"/>
              <a:buChar char="§"/>
            </a:pPr>
            <a:endParaRPr lang="en-US" dirty="0">
              <a:solidFill>
                <a:schemeClr val="bg1"/>
              </a:solidFill>
            </a:endParaRPr>
          </a:p>
          <a:p>
            <a:pPr lvl="1">
              <a:buFont typeface="Wingdings" panose="05000000000000000000" pitchFamily="2" charset="2"/>
              <a:buChar char="v"/>
            </a:pPr>
            <a:r>
              <a:rPr lang="en-US" dirty="0">
                <a:solidFill>
                  <a:schemeClr val="bg1"/>
                </a:solidFill>
              </a:rPr>
              <a:t>the NHI structures  and functions </a:t>
            </a:r>
          </a:p>
          <a:p>
            <a:pPr lvl="2">
              <a:buFont typeface="Wingdings" panose="05000000000000000000" pitchFamily="2" charset="2"/>
              <a:buChar char="v"/>
            </a:pPr>
            <a:r>
              <a:rPr lang="en-US" dirty="0">
                <a:solidFill>
                  <a:schemeClr val="bg1"/>
                </a:solidFill>
              </a:rPr>
              <a:t> No projected  costs setting up and sustaining the structures nor the percentage cost of the total budget . </a:t>
            </a:r>
          </a:p>
          <a:p>
            <a:pPr lvl="2">
              <a:buFont typeface="Wingdings" panose="05000000000000000000" pitchFamily="2" charset="2"/>
              <a:buChar char="v"/>
            </a:pPr>
            <a:r>
              <a:rPr lang="en-US" dirty="0">
                <a:solidFill>
                  <a:schemeClr val="bg1"/>
                </a:solidFill>
              </a:rPr>
              <a:t> concern that the resources needed to support  NHI system will impact  funds for service delivery.</a:t>
            </a:r>
          </a:p>
          <a:p>
            <a:pPr marL="857250" lvl="1" indent="-457200">
              <a:buFont typeface="Wingdings" panose="05000000000000000000" pitchFamily="2" charset="2"/>
              <a:buChar char="§"/>
            </a:pPr>
            <a:endParaRPr lang="en-US" dirty="0">
              <a:solidFill>
                <a:schemeClr val="bg1"/>
              </a:solidFill>
            </a:endParaRPr>
          </a:p>
          <a:p>
            <a:pPr lvl="1">
              <a:buFont typeface="Wingdings" panose="05000000000000000000" pitchFamily="2" charset="2"/>
              <a:buChar char="v"/>
            </a:pPr>
            <a:r>
              <a:rPr lang="en-US" dirty="0">
                <a:solidFill>
                  <a:schemeClr val="bg1"/>
                </a:solidFill>
              </a:rPr>
              <a:t>an effective , efficient and therefore costly </a:t>
            </a:r>
            <a:r>
              <a:rPr lang="en-US" b="1" dirty="0">
                <a:solidFill>
                  <a:schemeClr val="bg1"/>
                </a:solidFill>
              </a:rPr>
              <a:t>national information system will be required. </a:t>
            </a:r>
            <a:r>
              <a:rPr lang="en-US" dirty="0">
                <a:solidFill>
                  <a:schemeClr val="bg1"/>
                </a:solidFill>
              </a:rPr>
              <a:t>The Bill does not speak to the cost of the development, maintenance and operationalization of such as system. This is of concern should this system be central efficient service provision and control of to the payment of service providers (Chapter 8: 40).</a:t>
            </a:r>
          </a:p>
          <a:p>
            <a:pPr>
              <a:buFont typeface="Wingdings" panose="05000000000000000000" pitchFamily="2" charset="2"/>
              <a:buChar char="v"/>
            </a:pPr>
            <a:endParaRPr lang="en-US" dirty="0">
              <a:solidFill>
                <a:schemeClr val="bg1"/>
              </a:solidFill>
            </a:endParaRPr>
          </a:p>
          <a:p>
            <a:pPr marL="0" indent="0">
              <a:buNone/>
            </a:pPr>
            <a:endParaRPr lang="en-ZA" dirty="0"/>
          </a:p>
          <a:p>
            <a:endParaRPr lang="en-Z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7B4E"/>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 name="TextBox 5"/>
          <p:cNvSpPr txBox="1"/>
          <p:nvPr/>
        </p:nvSpPr>
        <p:spPr>
          <a:xfrm>
            <a:off x="3630092" y="5147290"/>
            <a:ext cx="13629208" cy="938975"/>
          </a:xfrm>
          <a:prstGeom prst="rect">
            <a:avLst/>
          </a:prstGeom>
        </p:spPr>
        <p:txBody>
          <a:bodyPr lIns="0" tIns="0" rIns="0" bIns="0" rtlCol="0" anchor="t">
            <a:spAutoFit/>
          </a:bodyPr>
          <a:lstStyle/>
          <a:p>
            <a:pPr algn="r">
              <a:lnSpc>
                <a:spcPts val="7935"/>
              </a:lnSpc>
            </a:pPr>
            <a:endParaRPr lang="en-US" sz="5667" spc="170" dirty="0">
              <a:solidFill>
                <a:srgbClr val="FFFFFF"/>
              </a:solidFill>
              <a:latin typeface="Roboto Mono Regular"/>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a:fillRect/>
          </a:stretch>
        </p:blipFill>
        <p:spPr>
          <a:xfrm>
            <a:off x="806220" y="883848"/>
            <a:ext cx="1005886" cy="764473"/>
          </a:xfrm>
          <a:prstGeom prst="rect">
            <a:avLst/>
          </a:prstGeom>
        </p:spPr>
      </p:pic>
      <p:grpSp>
        <p:nvGrpSpPr>
          <p:cNvPr id="8" name="Group 8"/>
          <p:cNvGrpSpPr/>
          <p:nvPr/>
        </p:nvGrpSpPr>
        <p:grpSpPr>
          <a:xfrm>
            <a:off x="15932099" y="198567"/>
            <a:ext cx="2135035" cy="2135035"/>
            <a:chOff x="0" y="0"/>
            <a:chExt cx="2846713" cy="2846713"/>
          </a:xfrm>
        </p:grpSpPr>
        <p:grpSp>
          <p:nvGrpSpPr>
            <p:cNvPr id="9" name="Group 9"/>
            <p:cNvGrpSpPr/>
            <p:nvPr/>
          </p:nvGrpSpPr>
          <p:grpSpPr>
            <a:xfrm>
              <a:off x="0" y="0"/>
              <a:ext cx="2846713" cy="284671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1" name="Picture 11"/>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83853" y="180967"/>
              <a:ext cx="2679006" cy="2484779"/>
            </a:xfrm>
            <a:prstGeom prst="rect">
              <a:avLst/>
            </a:prstGeom>
          </p:spPr>
        </p:pic>
      </p:grpSp>
      <p:sp>
        <p:nvSpPr>
          <p:cNvPr id="12" name="Title 11">
            <a:extLst>
              <a:ext uri="{FF2B5EF4-FFF2-40B4-BE49-F238E27FC236}">
                <a16:creationId xmlns:a16="http://schemas.microsoft.com/office/drawing/2014/main" xmlns="" id="{68E787C2-B247-4ADA-AB45-C34B0F9B8CB7}"/>
              </a:ext>
            </a:extLst>
          </p:cNvPr>
          <p:cNvSpPr>
            <a:spLocks noGrp="1"/>
          </p:cNvSpPr>
          <p:nvPr>
            <p:ph type="title"/>
          </p:nvPr>
        </p:nvSpPr>
        <p:spPr>
          <a:xfrm>
            <a:off x="3810000" y="274638"/>
            <a:ext cx="12068736" cy="1143000"/>
          </a:xfrm>
        </p:spPr>
        <p:txBody>
          <a:bodyPr/>
          <a:lstStyle/>
          <a:p>
            <a:r>
              <a:rPr lang="en-US" dirty="0">
                <a:solidFill>
                  <a:schemeClr val="bg1"/>
                </a:solidFill>
              </a:rPr>
              <a:t>AS  HEALTH CARE PROVIDERS</a:t>
            </a:r>
            <a:endParaRPr lang="en-ZA" dirty="0">
              <a:solidFill>
                <a:schemeClr val="bg1"/>
              </a:solidFill>
            </a:endParaRPr>
          </a:p>
        </p:txBody>
      </p:sp>
      <p:sp>
        <p:nvSpPr>
          <p:cNvPr id="13" name="Content Placeholder 12">
            <a:extLst>
              <a:ext uri="{FF2B5EF4-FFF2-40B4-BE49-F238E27FC236}">
                <a16:creationId xmlns:a16="http://schemas.microsoft.com/office/drawing/2014/main" xmlns="" id="{591DABDB-5D24-49E1-8C2E-C4FECA9C1432}"/>
              </a:ext>
            </a:extLst>
          </p:cNvPr>
          <p:cNvSpPr>
            <a:spLocks noGrp="1"/>
          </p:cNvSpPr>
          <p:nvPr>
            <p:ph idx="1"/>
          </p:nvPr>
        </p:nvSpPr>
        <p:spPr>
          <a:xfrm>
            <a:off x="2362200" y="1648321"/>
            <a:ext cx="15642044" cy="8304387"/>
          </a:xfrm>
        </p:spPr>
        <p:txBody>
          <a:bodyPr>
            <a:normAutofit/>
          </a:bodyPr>
          <a:lstStyle/>
          <a:p>
            <a:pPr marL="857250" lvl="1" indent="-457200">
              <a:buFont typeface="Wingdings" panose="05000000000000000000" pitchFamily="2" charset="2"/>
              <a:buChar char="§"/>
            </a:pPr>
            <a:endParaRPr lang="en-US" dirty="0">
              <a:solidFill>
                <a:schemeClr val="bg1"/>
              </a:solidFill>
            </a:endParaRPr>
          </a:p>
          <a:p>
            <a:pPr>
              <a:buFont typeface="Wingdings" panose="05000000000000000000" pitchFamily="2" charset="2"/>
              <a:buChar char="v"/>
            </a:pPr>
            <a:r>
              <a:rPr lang="en-US" dirty="0">
                <a:solidFill>
                  <a:schemeClr val="bg1"/>
                </a:solidFill>
              </a:rPr>
              <a:t> Service delivery and continuity of care</a:t>
            </a:r>
          </a:p>
          <a:p>
            <a:pPr lvl="1">
              <a:buFont typeface="Wingdings" panose="05000000000000000000" pitchFamily="2" charset="2"/>
              <a:buChar char="v"/>
            </a:pPr>
            <a:r>
              <a:rPr lang="en-US" dirty="0">
                <a:solidFill>
                  <a:schemeClr val="bg1"/>
                </a:solidFill>
              </a:rPr>
              <a:t>Timeous  and accessible ongoing intervention prevents disability:</a:t>
            </a:r>
          </a:p>
          <a:p>
            <a:pPr marL="1257300" lvl="2" indent="-457200">
              <a:buFont typeface="Wingdings" panose="05000000000000000000" pitchFamily="2" charset="2"/>
              <a:buChar char="v"/>
            </a:pPr>
            <a:r>
              <a:rPr lang="en-US" dirty="0">
                <a:solidFill>
                  <a:schemeClr val="bg1"/>
                </a:solidFill>
              </a:rPr>
              <a:t>Prescribed referral pathway, versus “a reasonable about of time”.</a:t>
            </a:r>
          </a:p>
          <a:p>
            <a:pPr marL="1255713" lvl="2" indent="-450850">
              <a:buFont typeface="Wingdings" panose="05000000000000000000" pitchFamily="2" charset="2"/>
              <a:buChar char="v"/>
            </a:pPr>
            <a:r>
              <a:rPr lang="en-US" dirty="0">
                <a:solidFill>
                  <a:schemeClr val="bg1"/>
                </a:solidFill>
              </a:rPr>
              <a:t>For many users, particularly those with mental health conditions, continuity of care is essential for health and well being </a:t>
            </a:r>
          </a:p>
          <a:p>
            <a:pPr marL="1255713" lvl="2" indent="-450850">
              <a:buFont typeface="Wingdings" panose="05000000000000000000" pitchFamily="2" charset="2"/>
              <a:buChar char="v"/>
            </a:pPr>
            <a:r>
              <a:rPr lang="en-US" dirty="0">
                <a:solidFill>
                  <a:schemeClr val="bg1"/>
                </a:solidFill>
              </a:rPr>
              <a:t>the practicalities of these referral pathways need  efficient communication and easy access without long waiting times.</a:t>
            </a:r>
          </a:p>
          <a:p>
            <a:pPr lvl="1">
              <a:buFont typeface="Wingdings" panose="05000000000000000000" pitchFamily="2" charset="2"/>
              <a:buChar char="v"/>
            </a:pPr>
            <a:endParaRPr lang="en-US" dirty="0">
              <a:solidFill>
                <a:schemeClr val="bg1"/>
              </a:solidFill>
            </a:endParaRPr>
          </a:p>
          <a:p>
            <a:pPr>
              <a:buFont typeface="Wingdings" panose="05000000000000000000" pitchFamily="2" charset="2"/>
              <a:buChar char="v"/>
            </a:pPr>
            <a:r>
              <a:rPr lang="en-US" dirty="0">
                <a:solidFill>
                  <a:schemeClr val="bg1"/>
                </a:solidFill>
              </a:rPr>
              <a:t>concerns about future job security, remuneration and providing quality services  with adequate resources and in acceptable service delivery context. The Bill does not provide clear reassurance on these concerns.</a:t>
            </a:r>
          </a:p>
          <a:p>
            <a:pP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xmlns="" val="429276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7B4E"/>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 name="TextBox 5"/>
          <p:cNvSpPr txBox="1"/>
          <p:nvPr/>
        </p:nvSpPr>
        <p:spPr>
          <a:xfrm>
            <a:off x="3630092" y="5147290"/>
            <a:ext cx="13629208" cy="938975"/>
          </a:xfrm>
          <a:prstGeom prst="rect">
            <a:avLst/>
          </a:prstGeom>
        </p:spPr>
        <p:txBody>
          <a:bodyPr lIns="0" tIns="0" rIns="0" bIns="0" rtlCol="0" anchor="t">
            <a:spAutoFit/>
          </a:bodyPr>
          <a:lstStyle/>
          <a:p>
            <a:pPr algn="r">
              <a:lnSpc>
                <a:spcPts val="7935"/>
              </a:lnSpc>
            </a:pPr>
            <a:endParaRPr lang="en-US" sz="5667" spc="170" dirty="0">
              <a:solidFill>
                <a:srgbClr val="FFFFFF"/>
              </a:solidFill>
              <a:latin typeface="Roboto Mono Regular"/>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a:fillRect/>
          </a:stretch>
        </p:blipFill>
        <p:spPr>
          <a:xfrm>
            <a:off x="806220" y="883848"/>
            <a:ext cx="1005886" cy="764473"/>
          </a:xfrm>
          <a:prstGeom prst="rect">
            <a:avLst/>
          </a:prstGeom>
        </p:spPr>
      </p:pic>
      <p:grpSp>
        <p:nvGrpSpPr>
          <p:cNvPr id="8" name="Group 8"/>
          <p:cNvGrpSpPr/>
          <p:nvPr/>
        </p:nvGrpSpPr>
        <p:grpSpPr>
          <a:xfrm>
            <a:off x="15932099" y="198567"/>
            <a:ext cx="2135035" cy="2135035"/>
            <a:chOff x="0" y="0"/>
            <a:chExt cx="2846713" cy="2846713"/>
          </a:xfrm>
        </p:grpSpPr>
        <p:grpSp>
          <p:nvGrpSpPr>
            <p:cNvPr id="9" name="Group 9"/>
            <p:cNvGrpSpPr/>
            <p:nvPr/>
          </p:nvGrpSpPr>
          <p:grpSpPr>
            <a:xfrm>
              <a:off x="0" y="0"/>
              <a:ext cx="2846713" cy="284671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1" name="Picture 11"/>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83853" y="180967"/>
              <a:ext cx="2679006" cy="2484779"/>
            </a:xfrm>
            <a:prstGeom prst="rect">
              <a:avLst/>
            </a:prstGeom>
          </p:spPr>
        </p:pic>
      </p:grpSp>
      <p:sp>
        <p:nvSpPr>
          <p:cNvPr id="12" name="Title 11">
            <a:extLst>
              <a:ext uri="{FF2B5EF4-FFF2-40B4-BE49-F238E27FC236}">
                <a16:creationId xmlns:a16="http://schemas.microsoft.com/office/drawing/2014/main" xmlns="" id="{68E787C2-B247-4ADA-AB45-C34B0F9B8CB7}"/>
              </a:ext>
            </a:extLst>
          </p:cNvPr>
          <p:cNvSpPr>
            <a:spLocks noGrp="1"/>
          </p:cNvSpPr>
          <p:nvPr>
            <p:ph type="title"/>
          </p:nvPr>
        </p:nvSpPr>
        <p:spPr>
          <a:xfrm>
            <a:off x="3810000" y="274638"/>
            <a:ext cx="12068736" cy="1143000"/>
          </a:xfrm>
        </p:spPr>
        <p:txBody>
          <a:bodyPr/>
          <a:lstStyle/>
          <a:p>
            <a:r>
              <a:rPr lang="en-US" dirty="0">
                <a:solidFill>
                  <a:schemeClr val="bg1"/>
                </a:solidFill>
              </a:rPr>
              <a:t>AS  HEALTH CARE PROVIDERS</a:t>
            </a:r>
            <a:endParaRPr lang="en-ZA" dirty="0">
              <a:solidFill>
                <a:schemeClr val="bg1"/>
              </a:solidFill>
            </a:endParaRPr>
          </a:p>
        </p:txBody>
      </p:sp>
      <p:sp>
        <p:nvSpPr>
          <p:cNvPr id="13" name="Content Placeholder 12">
            <a:extLst>
              <a:ext uri="{FF2B5EF4-FFF2-40B4-BE49-F238E27FC236}">
                <a16:creationId xmlns:a16="http://schemas.microsoft.com/office/drawing/2014/main" xmlns="" id="{591DABDB-5D24-49E1-8C2E-C4FECA9C1432}"/>
              </a:ext>
            </a:extLst>
          </p:cNvPr>
          <p:cNvSpPr>
            <a:spLocks noGrp="1"/>
          </p:cNvSpPr>
          <p:nvPr>
            <p:ph idx="1"/>
          </p:nvPr>
        </p:nvSpPr>
        <p:spPr>
          <a:xfrm>
            <a:off x="2362200" y="1648321"/>
            <a:ext cx="15642044" cy="8304387"/>
          </a:xfrm>
        </p:spPr>
        <p:txBody>
          <a:bodyPr/>
          <a:lstStyle/>
          <a:p>
            <a:pPr marL="857250" lvl="1" indent="-457200">
              <a:buFont typeface="Wingdings" panose="05000000000000000000" pitchFamily="2" charset="2"/>
              <a:buChar char="§"/>
            </a:pPr>
            <a:endParaRPr lang="en-US" dirty="0">
              <a:solidFill>
                <a:schemeClr val="bg1"/>
              </a:solidFill>
            </a:endParaRPr>
          </a:p>
          <a:p>
            <a:pPr>
              <a:buFont typeface="Wingdings" panose="05000000000000000000" pitchFamily="2" charset="2"/>
              <a:buChar char="v"/>
            </a:pPr>
            <a:r>
              <a:rPr lang="en-US" dirty="0">
                <a:solidFill>
                  <a:schemeClr val="bg1"/>
                </a:solidFill>
              </a:rPr>
              <a:t>Employment opportunities in a private top up sector</a:t>
            </a:r>
          </a:p>
          <a:p>
            <a:pPr lvl="1">
              <a:buFont typeface="Wingdings" panose="05000000000000000000" pitchFamily="2" charset="2"/>
              <a:buChar char="v"/>
            </a:pPr>
            <a:r>
              <a:rPr lang="en-US" dirty="0">
                <a:solidFill>
                  <a:schemeClr val="bg1"/>
                </a:solidFill>
              </a:rPr>
              <a:t>some  private practice as a top up the NHI provides may be allowed. However, what service packages the NHI will fund is unclear and  therefore what occupational therapy services may be offered privately is inadequate for critical professional decision making. </a:t>
            </a:r>
          </a:p>
          <a:p>
            <a:pPr lvl="1">
              <a:buFont typeface="Wingdings" panose="05000000000000000000" pitchFamily="2" charset="2"/>
              <a:buChar char="v"/>
            </a:pPr>
            <a:endParaRPr lang="en-US" dirty="0">
              <a:solidFill>
                <a:schemeClr val="bg1"/>
              </a:solidFill>
            </a:endParaRPr>
          </a:p>
          <a:p>
            <a:pPr>
              <a:buFont typeface="Wingdings" panose="05000000000000000000" pitchFamily="2" charset="2"/>
              <a:buChar char="v"/>
            </a:pPr>
            <a:r>
              <a:rPr lang="en-US" dirty="0">
                <a:solidFill>
                  <a:schemeClr val="bg1"/>
                </a:solidFill>
              </a:rPr>
              <a:t>Emphasis on evidence based practice is welcomed as a function of NHI, however  SA evidence to inform quality practice is weak: human and financial resources (Chapter 3, 9 </a:t>
            </a:r>
            <a:r>
              <a:rPr lang="en-US">
                <a:solidFill>
                  <a:schemeClr val="bg1"/>
                </a:solidFill>
              </a:rPr>
              <a:t>o).</a:t>
            </a:r>
            <a:endParaRPr lang="en-US" dirty="0">
              <a:solidFill>
                <a:schemeClr val="bg1"/>
              </a:solidFill>
            </a:endParaRPr>
          </a:p>
          <a:p>
            <a:pPr>
              <a:buFont typeface="Wingdings" panose="05000000000000000000" pitchFamily="2" charset="2"/>
              <a:buChar char="v"/>
            </a:pPr>
            <a:endParaRPr lang="en-US" dirty="0">
              <a:solidFill>
                <a:schemeClr val="bg1"/>
              </a:solidFill>
            </a:endParaRPr>
          </a:p>
          <a:p>
            <a:pPr>
              <a:buFont typeface="Wingdings" panose="05000000000000000000" pitchFamily="2" charset="2"/>
              <a:buChar char="v"/>
            </a:pPr>
            <a:r>
              <a:rPr lang="en-US" dirty="0">
                <a:solidFill>
                  <a:schemeClr val="bg1"/>
                </a:solidFill>
              </a:rPr>
              <a:t>Emphasis on outcomes based practices is also welcomed,  needs urgent attention and consultation.</a:t>
            </a:r>
          </a:p>
          <a:p>
            <a:pP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xmlns="" val="415506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960C102338FF47840E56306F884202" ma:contentTypeVersion="13" ma:contentTypeDescription="Create a new document." ma:contentTypeScope="" ma:versionID="325220c206555bd77334cb121ac2e060">
  <xsd:schema xmlns:xsd="http://www.w3.org/2001/XMLSchema" xmlns:xs="http://www.w3.org/2001/XMLSchema" xmlns:p="http://schemas.microsoft.com/office/2006/metadata/properties" xmlns:ns2="c6598a96-0473-44fa-8620-12a5804b82a8" xmlns:ns3="64845c89-adb6-4a57-82dc-b3d50a39e3d5" targetNamespace="http://schemas.microsoft.com/office/2006/metadata/properties" ma:root="true" ma:fieldsID="a5ceed6ec2579210c485f50490f94bbf" ns2:_="" ns3:_="">
    <xsd:import namespace="c6598a96-0473-44fa-8620-12a5804b82a8"/>
    <xsd:import namespace="64845c89-adb6-4a57-82dc-b3d50a39e3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598a96-0473-44fa-8620-12a5804b8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845c89-adb6-4a57-82dc-b3d50a39e3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727FD-655E-4FA8-938D-6F10C3C26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598a96-0473-44fa-8620-12a5804b82a8"/>
    <ds:schemaRef ds:uri="64845c89-adb6-4a57-82dc-b3d50a39e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04E7FD-D720-4EEA-A9B7-BE08565B8B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5B25E2-3E9B-4AC2-BCA8-D35DDF513F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514</TotalTime>
  <Words>441</Words>
  <Application>Microsoft Office PowerPoint</Application>
  <PresentationFormat>Custom</PresentationFormat>
  <Paragraphs>43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Roboto</vt:lpstr>
      <vt:lpstr>Roboto Mono Regular</vt:lpstr>
      <vt:lpstr>Roboto Mono Light</vt:lpstr>
      <vt:lpstr>Calibri</vt:lpstr>
      <vt:lpstr>Wingdings</vt:lpstr>
      <vt:lpstr>Office Theme</vt:lpstr>
      <vt:lpstr>Slide 1</vt:lpstr>
      <vt:lpstr>Slide 2</vt:lpstr>
      <vt:lpstr>Financing of NHI</vt:lpstr>
      <vt:lpstr>AS  HEALTH CARE PROVIDERS</vt:lpstr>
      <vt:lpstr>AS  HEALTH CARE PROVIDERS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OTASA presentation</dc:title>
  <dc:creator>Bonita Lume</dc:creator>
  <cp:lastModifiedBy>USER</cp:lastModifiedBy>
  <cp:revision>36</cp:revision>
  <dcterms:created xsi:type="dcterms:W3CDTF">2006-08-16T00:00:00Z</dcterms:created>
  <dcterms:modified xsi:type="dcterms:W3CDTF">2021-06-17T09:12:32Z</dcterms:modified>
  <dc:identifier>DAEW2MVB374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0x0101008E960C102338FF47840E56306F884202</vt:lpwstr>
  </property>
</Properties>
</file>