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852" r:id="rId2"/>
    <p:sldId id="853" r:id="rId3"/>
    <p:sldId id="854" r:id="rId4"/>
    <p:sldId id="855" r:id="rId5"/>
    <p:sldId id="856" r:id="rId6"/>
    <p:sldId id="857" r:id="rId7"/>
    <p:sldId id="859" r:id="rId8"/>
    <p:sldId id="860" r:id="rId9"/>
    <p:sldId id="861" r:id="rId10"/>
    <p:sldId id="862" r:id="rId11"/>
    <p:sldId id="865" r:id="rId12"/>
    <p:sldId id="866" r:id="rId13"/>
    <p:sldId id="867" r:id="rId14"/>
    <p:sldId id="868" r:id="rId15"/>
    <p:sldId id="869" r:id="rId16"/>
    <p:sldId id="870" r:id="rId17"/>
    <p:sldId id="8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A33199-3D5E-42D1-91DD-6EAEC1531A2B}" type="datetimeFigureOut">
              <a:rPr lang="en-ZA" smtClean="0"/>
              <a:pPr/>
              <a:t>2021/06/02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6BFD7A-B832-479F-8878-51167FB8DC6E}" type="slidenum">
              <a:rPr lang="en-ZA" smtClean="0"/>
              <a:pPr/>
              <a:t>‹#›</a:t>
            </a:fld>
            <a:endParaRPr lang="en-ZA"/>
          </a:p>
        </p:txBody>
      </p:sp>
    </p:spTree>
    <p:extLst>
      <p:ext uri="{BB962C8B-B14F-4D97-AF65-F5344CB8AC3E}">
        <p14:creationId xmlns:p14="http://schemas.microsoft.com/office/powerpoint/2010/main" xmlns="" val="308486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E8039BBB-6ED9-4630-A41B-1ABB28BA1A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5" name="Notes Placeholder 2">
            <a:extLst>
              <a:ext uri="{FF2B5EF4-FFF2-40B4-BE49-F238E27FC236}">
                <a16:creationId xmlns:a16="http://schemas.microsoft.com/office/drawing/2014/main" xmlns="" id="{AEABB4FE-4963-49AF-97B0-1A46269BE143}"/>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8196" name="Footer Placeholder 3">
            <a:extLst>
              <a:ext uri="{FF2B5EF4-FFF2-40B4-BE49-F238E27FC236}">
                <a16:creationId xmlns:a16="http://schemas.microsoft.com/office/drawing/2014/main" xmlns="" id="{76E75A4D-1B51-4417-B7F1-A45F4FADD153}"/>
              </a:ext>
            </a:extLst>
          </p:cNvPr>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ZA" altLang="en-US"/>
              <a:t>1</a:t>
            </a:r>
          </a:p>
        </p:txBody>
      </p:sp>
      <p:sp>
        <p:nvSpPr>
          <p:cNvPr id="8197" name="Slide Number Placeholder 4">
            <a:extLst>
              <a:ext uri="{FF2B5EF4-FFF2-40B4-BE49-F238E27FC236}">
                <a16:creationId xmlns:a16="http://schemas.microsoft.com/office/drawing/2014/main" xmlns="" id="{D2F59871-4411-4000-9773-C96B94073B26}"/>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52ED445-CED6-4D21-9345-AD8820761143}" type="slidenum">
              <a:rPr lang="en-ZA" altLang="en-US"/>
              <a:pPr/>
              <a:t>1</a:t>
            </a:fld>
            <a:endParaRPr lang="en-Z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C048EE8C-8D65-4A81-91D8-AF501522B9F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a:extLst>
              <a:ext uri="{FF2B5EF4-FFF2-40B4-BE49-F238E27FC236}">
                <a16:creationId xmlns:a16="http://schemas.microsoft.com/office/drawing/2014/main" xmlns="" id="{F951B541-AB86-4BFA-AC51-D247625CFCAE}"/>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18436" name="Slide Number Placeholder 3">
            <a:extLst>
              <a:ext uri="{FF2B5EF4-FFF2-40B4-BE49-F238E27FC236}">
                <a16:creationId xmlns:a16="http://schemas.microsoft.com/office/drawing/2014/main" xmlns="" id="{3E1598BD-C4E0-4458-89D1-CF20643B8D7B}"/>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63794F5-2047-46A7-BD9D-7C97103267D1}" type="slidenum">
              <a:rPr lang="en-ZA" altLang="en-US"/>
              <a:pPr/>
              <a:t>10</a:t>
            </a:fld>
            <a:endParaRPr lang="en-Z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4CC0D5-08DB-4712-B0C0-624780685D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BDA013EC-00A8-4FE1-B776-789F587090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BA741B20-F41C-4834-907D-5E5787D1F8C4}"/>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xmlns="" id="{47B2F832-430F-49D7-A9C3-4CDF809FB077}"/>
              </a:ext>
            </a:extLst>
          </p:cNvPr>
          <p:cNvSpPr>
            <a:spLocks noGrp="1"/>
          </p:cNvSpPr>
          <p:nvPr>
            <p:ph type="ftr" sz="quarter" idx="11"/>
          </p:nvPr>
        </p:nvSpPr>
        <p:spPr/>
        <p:txBody>
          <a:bodyPr/>
          <a:lstStyle/>
          <a:p>
            <a:r>
              <a:rPr lang="en-ZA"/>
              <a:t>SECRET</a:t>
            </a:r>
          </a:p>
        </p:txBody>
      </p:sp>
      <p:sp>
        <p:nvSpPr>
          <p:cNvPr id="6" name="Slide Number Placeholder 5">
            <a:extLst>
              <a:ext uri="{FF2B5EF4-FFF2-40B4-BE49-F238E27FC236}">
                <a16:creationId xmlns:a16="http://schemas.microsoft.com/office/drawing/2014/main" xmlns="" id="{1B47123A-2195-41DC-8D3C-C58E3BC87951}"/>
              </a:ext>
            </a:extLst>
          </p:cNvPr>
          <p:cNvSpPr>
            <a:spLocks noGrp="1"/>
          </p:cNvSpPr>
          <p:nvPr>
            <p:ph type="sldNum" sz="quarter" idx="12"/>
          </p:nvPr>
        </p:nvSpPr>
        <p:spPr/>
        <p:txBody>
          <a:body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76320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4C5BD6-2D54-4E70-A24E-78A0D6092A05}"/>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349A4B68-BDCB-4279-AC1F-2869859F20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5AFEDC6-059F-4A0A-853D-627912C6849F}"/>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xmlns="" id="{DDD785B8-D19D-4005-9DCA-AE271A3EF88D}"/>
              </a:ext>
            </a:extLst>
          </p:cNvPr>
          <p:cNvSpPr>
            <a:spLocks noGrp="1"/>
          </p:cNvSpPr>
          <p:nvPr>
            <p:ph type="ftr" sz="quarter" idx="11"/>
          </p:nvPr>
        </p:nvSpPr>
        <p:spPr/>
        <p:txBody>
          <a:bodyPr/>
          <a:lstStyle/>
          <a:p>
            <a:r>
              <a:rPr lang="en-ZA"/>
              <a:t>SECRET</a:t>
            </a:r>
          </a:p>
        </p:txBody>
      </p:sp>
      <p:sp>
        <p:nvSpPr>
          <p:cNvPr id="6" name="Slide Number Placeholder 5">
            <a:extLst>
              <a:ext uri="{FF2B5EF4-FFF2-40B4-BE49-F238E27FC236}">
                <a16:creationId xmlns:a16="http://schemas.microsoft.com/office/drawing/2014/main" xmlns="" id="{970B77E6-8D82-4D99-AB1F-C35CC5F18FA4}"/>
              </a:ext>
            </a:extLst>
          </p:cNvPr>
          <p:cNvSpPr>
            <a:spLocks noGrp="1"/>
          </p:cNvSpPr>
          <p:nvPr>
            <p:ph type="sldNum" sz="quarter" idx="12"/>
          </p:nvPr>
        </p:nvSpPr>
        <p:spPr/>
        <p:txBody>
          <a:body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1890541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B492571-5E9C-4240-8BEB-7294C632C3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D86D7F4E-7ABA-4CCF-920C-31D0CF9877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5140FD88-E46B-4CDA-8971-D531DE3EDFDD}"/>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xmlns="" id="{0D59AAB6-1177-4F79-87A3-351155633921}"/>
              </a:ext>
            </a:extLst>
          </p:cNvPr>
          <p:cNvSpPr>
            <a:spLocks noGrp="1"/>
          </p:cNvSpPr>
          <p:nvPr>
            <p:ph type="ftr" sz="quarter" idx="11"/>
          </p:nvPr>
        </p:nvSpPr>
        <p:spPr/>
        <p:txBody>
          <a:bodyPr/>
          <a:lstStyle/>
          <a:p>
            <a:r>
              <a:rPr lang="en-ZA"/>
              <a:t>SECRET</a:t>
            </a:r>
          </a:p>
        </p:txBody>
      </p:sp>
      <p:sp>
        <p:nvSpPr>
          <p:cNvPr id="6" name="Slide Number Placeholder 5">
            <a:extLst>
              <a:ext uri="{FF2B5EF4-FFF2-40B4-BE49-F238E27FC236}">
                <a16:creationId xmlns:a16="http://schemas.microsoft.com/office/drawing/2014/main" xmlns="" id="{F7370DF7-3D1A-4EEE-AD4B-B8630C962C35}"/>
              </a:ext>
            </a:extLst>
          </p:cNvPr>
          <p:cNvSpPr>
            <a:spLocks noGrp="1"/>
          </p:cNvSpPr>
          <p:nvPr>
            <p:ph type="sldNum" sz="quarter" idx="12"/>
          </p:nvPr>
        </p:nvSpPr>
        <p:spPr/>
        <p:txBody>
          <a:body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3736839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xmlns="" id="{D2B8C120-6B02-48AE-8E67-CCAB6FBB5248}"/>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l="-47" t="9718" r="-38" b="2928"/>
          <a:stretch>
            <a:fillRect/>
          </a:stretch>
        </p:blipFill>
        <p:spPr bwMode="auto">
          <a:xfrm>
            <a:off x="-15875" y="-242888"/>
            <a:ext cx="12207875" cy="7100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a:extLst>
              <a:ext uri="{FF2B5EF4-FFF2-40B4-BE49-F238E27FC236}">
                <a16:creationId xmlns:a16="http://schemas.microsoft.com/office/drawing/2014/main" xmlns="" id="{79877784-F411-407B-8667-FAD00D2B07C9}"/>
              </a:ext>
            </a:extLst>
          </p:cNvPr>
          <p:cNvSpPr/>
          <p:nvPr userDrawn="1"/>
        </p:nvSpPr>
        <p:spPr>
          <a:xfrm>
            <a:off x="0" y="5313363"/>
            <a:ext cx="12192000" cy="101600"/>
          </a:xfrm>
          <a:prstGeom prst="rect">
            <a:avLst/>
          </a:prstGeom>
          <a:solidFill>
            <a:schemeClr val="bg1"/>
          </a:solidFill>
          <a:ln>
            <a:noFill/>
          </a:ln>
          <a:effectLst>
            <a:outerShdw blurRad="381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391" dirty="0"/>
          </a:p>
        </p:txBody>
      </p:sp>
      <p:sp>
        <p:nvSpPr>
          <p:cNvPr id="7" name="Rectangle 6">
            <a:extLst>
              <a:ext uri="{FF2B5EF4-FFF2-40B4-BE49-F238E27FC236}">
                <a16:creationId xmlns:a16="http://schemas.microsoft.com/office/drawing/2014/main" xmlns="" id="{0EEF8D2E-3575-4C1A-8DA3-E61CC2017638}"/>
              </a:ext>
            </a:extLst>
          </p:cNvPr>
          <p:cNvSpPr/>
          <p:nvPr userDrawn="1"/>
        </p:nvSpPr>
        <p:spPr>
          <a:xfrm>
            <a:off x="2455863" y="5397500"/>
            <a:ext cx="9758362" cy="1560513"/>
          </a:xfrm>
          <a:prstGeom prst="rect">
            <a:avLst/>
          </a:prstGeom>
          <a:solidFill>
            <a:srgbClr val="343C7B">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391" dirty="0"/>
          </a:p>
        </p:txBody>
      </p:sp>
      <p:sp>
        <p:nvSpPr>
          <p:cNvPr id="8" name="Rectangle 7">
            <a:extLst>
              <a:ext uri="{FF2B5EF4-FFF2-40B4-BE49-F238E27FC236}">
                <a16:creationId xmlns:a16="http://schemas.microsoft.com/office/drawing/2014/main" xmlns="" id="{C9880B96-FAA1-416C-AFFA-3BB315822FA4}"/>
              </a:ext>
            </a:extLst>
          </p:cNvPr>
          <p:cNvSpPr/>
          <p:nvPr userDrawn="1"/>
        </p:nvSpPr>
        <p:spPr>
          <a:xfrm>
            <a:off x="-12700" y="5414963"/>
            <a:ext cx="2481263" cy="1443037"/>
          </a:xfrm>
          <a:prstGeom prst="rect">
            <a:avLst/>
          </a:prstGeom>
          <a:solidFill>
            <a:srgbClr val="343C7B">
              <a:alpha val="4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pic>
        <p:nvPicPr>
          <p:cNvPr id="9" name="Content Placeholder 6">
            <a:extLst>
              <a:ext uri="{FF2B5EF4-FFF2-40B4-BE49-F238E27FC236}">
                <a16:creationId xmlns:a16="http://schemas.microsoft.com/office/drawing/2014/main" xmlns="" id="{FD9C2EFB-130B-4CE4-8197-A5140603E6AD}"/>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44450" y="5773738"/>
            <a:ext cx="2366963" cy="725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a:extLst>
              <a:ext uri="{FF2B5EF4-FFF2-40B4-BE49-F238E27FC236}">
                <a16:creationId xmlns:a16="http://schemas.microsoft.com/office/drawing/2014/main" xmlns="" id="{9FDD7752-C72B-43E1-AD3C-77005271F60D}"/>
              </a:ext>
            </a:extLst>
          </p:cNvPr>
          <p:cNvSpPr/>
          <p:nvPr userDrawn="1"/>
        </p:nvSpPr>
        <p:spPr>
          <a:xfrm>
            <a:off x="0" y="5313363"/>
            <a:ext cx="12192000" cy="101600"/>
          </a:xfrm>
          <a:prstGeom prst="rect">
            <a:avLst/>
          </a:prstGeom>
          <a:solidFill>
            <a:schemeClr val="bg1"/>
          </a:solidFill>
          <a:ln>
            <a:noFill/>
          </a:ln>
          <a:effectLst>
            <a:outerShdw blurRad="381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391" dirty="0"/>
          </a:p>
        </p:txBody>
      </p:sp>
      <p:sp>
        <p:nvSpPr>
          <p:cNvPr id="13" name="Text Placeholder 11"/>
          <p:cNvSpPr>
            <a:spLocks noGrp="1"/>
          </p:cNvSpPr>
          <p:nvPr>
            <p:ph type="body" sz="quarter" idx="10"/>
          </p:nvPr>
        </p:nvSpPr>
        <p:spPr>
          <a:xfrm>
            <a:off x="2639616" y="5657126"/>
            <a:ext cx="9201850" cy="302894"/>
          </a:xfrm>
          <a:prstGeom prst="rect">
            <a:avLst/>
          </a:prstGeom>
        </p:spPr>
        <p:txBody>
          <a:bodyPr/>
          <a:lstStyle>
            <a:lvl1pPr marL="0" indent="0" algn="l">
              <a:buNone/>
              <a:defRPr sz="2000" b="1" spc="299" baseline="0">
                <a:solidFill>
                  <a:schemeClr val="bg1"/>
                </a:solidFill>
                <a:latin typeface="+mn-lt"/>
              </a:defRPr>
            </a:lvl1pPr>
          </a:lstStyle>
          <a:p>
            <a:pPr lvl="0"/>
            <a:r>
              <a:rPr lang="en-US" dirty="0"/>
              <a:t>Edit Master text styles</a:t>
            </a:r>
          </a:p>
        </p:txBody>
      </p:sp>
      <p:sp>
        <p:nvSpPr>
          <p:cNvPr id="14" name="Text Placeholder 11"/>
          <p:cNvSpPr>
            <a:spLocks noGrp="1"/>
          </p:cNvSpPr>
          <p:nvPr>
            <p:ph type="body" sz="quarter" idx="11"/>
          </p:nvPr>
        </p:nvSpPr>
        <p:spPr>
          <a:xfrm>
            <a:off x="2639616" y="6106116"/>
            <a:ext cx="9201850" cy="302894"/>
          </a:xfrm>
          <a:prstGeom prst="rect">
            <a:avLst/>
          </a:prstGeom>
        </p:spPr>
        <p:txBody>
          <a:bodyPr/>
          <a:lstStyle>
            <a:lvl1pPr marL="0" indent="0" algn="l">
              <a:buNone/>
              <a:defRPr sz="1400" b="0" spc="299" baseline="0">
                <a:solidFill>
                  <a:schemeClr val="bg1"/>
                </a:solidFill>
                <a:latin typeface="Arial" panose="020B0604020202020204" pitchFamily="34" charset="0"/>
              </a:defRPr>
            </a:lvl1pPr>
          </a:lstStyle>
          <a:p>
            <a:pPr lvl="0"/>
            <a:r>
              <a:rPr lang="en-US" dirty="0"/>
              <a:t>Edit Master text styles</a:t>
            </a:r>
          </a:p>
        </p:txBody>
      </p:sp>
      <p:sp>
        <p:nvSpPr>
          <p:cNvPr id="15" name="Text Placeholder 11"/>
          <p:cNvSpPr>
            <a:spLocks noGrp="1"/>
          </p:cNvSpPr>
          <p:nvPr>
            <p:ph type="body" sz="quarter" idx="12"/>
          </p:nvPr>
        </p:nvSpPr>
        <p:spPr>
          <a:xfrm>
            <a:off x="2639616" y="6576099"/>
            <a:ext cx="9201850" cy="302894"/>
          </a:xfrm>
          <a:prstGeom prst="rect">
            <a:avLst/>
          </a:prstGeom>
        </p:spPr>
        <p:txBody>
          <a:bodyPr>
            <a:normAutofit/>
          </a:bodyPr>
          <a:lstStyle>
            <a:lvl1pPr marL="0" indent="0" algn="l">
              <a:buNone/>
              <a:defRPr sz="1000" b="1" spc="299" baseline="0">
                <a:solidFill>
                  <a:schemeClr val="bg1"/>
                </a:solidFill>
                <a:latin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xmlns="" val="281863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Content Slide">
    <p:spTree>
      <p:nvGrpSpPr>
        <p:cNvPr id="1" name=""/>
        <p:cNvGrpSpPr/>
        <p:nvPr/>
      </p:nvGrpSpPr>
      <p:grpSpPr>
        <a:xfrm>
          <a:off x="0" y="0"/>
          <a:ext cx="0" cy="0"/>
          <a:chOff x="0" y="0"/>
          <a:chExt cx="0" cy="0"/>
        </a:xfrm>
      </p:grpSpPr>
      <p:pic>
        <p:nvPicPr>
          <p:cNvPr id="3" name="Picture 12">
            <a:extLst>
              <a:ext uri="{FF2B5EF4-FFF2-40B4-BE49-F238E27FC236}">
                <a16:creationId xmlns:a16="http://schemas.microsoft.com/office/drawing/2014/main" xmlns="" id="{A298B0DA-54B4-44F5-BF70-D0A22D2A403B}"/>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l="78" t="33627" r="27" b="51273"/>
          <a:stretch>
            <a:fillRect/>
          </a:stretch>
        </p:blipFill>
        <p:spPr bwMode="auto">
          <a:xfrm>
            <a:off x="6350" y="9525"/>
            <a:ext cx="9680575"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a:extLst>
              <a:ext uri="{FF2B5EF4-FFF2-40B4-BE49-F238E27FC236}">
                <a16:creationId xmlns:a16="http://schemas.microsoft.com/office/drawing/2014/main" xmlns="" id="{53730BD4-3465-4541-9DB2-60EEF35D3085}"/>
              </a:ext>
            </a:extLst>
          </p:cNvPr>
          <p:cNvSpPr/>
          <p:nvPr/>
        </p:nvSpPr>
        <p:spPr>
          <a:xfrm>
            <a:off x="9755188" y="3175"/>
            <a:ext cx="2438400" cy="987425"/>
          </a:xfrm>
          <a:prstGeom prst="rect">
            <a:avLst/>
          </a:prstGeom>
          <a:solidFill>
            <a:srgbClr val="25406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793" dirty="0"/>
          </a:p>
        </p:txBody>
      </p:sp>
      <p:sp>
        <p:nvSpPr>
          <p:cNvPr id="5" name="Rectangle 4">
            <a:extLst>
              <a:ext uri="{FF2B5EF4-FFF2-40B4-BE49-F238E27FC236}">
                <a16:creationId xmlns:a16="http://schemas.microsoft.com/office/drawing/2014/main" xmlns="" id="{E4099D30-CC4A-49D1-9289-9F4BF3D94E9A}"/>
              </a:ext>
            </a:extLst>
          </p:cNvPr>
          <p:cNvSpPr/>
          <p:nvPr/>
        </p:nvSpPr>
        <p:spPr>
          <a:xfrm rot="16200000">
            <a:off x="9238457" y="443706"/>
            <a:ext cx="990600" cy="10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793" dirty="0"/>
          </a:p>
        </p:txBody>
      </p:sp>
      <p:grpSp>
        <p:nvGrpSpPr>
          <p:cNvPr id="6" name="Group 9">
            <a:extLst>
              <a:ext uri="{FF2B5EF4-FFF2-40B4-BE49-F238E27FC236}">
                <a16:creationId xmlns:a16="http://schemas.microsoft.com/office/drawing/2014/main" xmlns="" id="{746910F6-E83A-4CC2-AF79-195169E2B2AB}"/>
              </a:ext>
            </a:extLst>
          </p:cNvPr>
          <p:cNvGrpSpPr>
            <a:grpSpLocks/>
          </p:cNvGrpSpPr>
          <p:nvPr/>
        </p:nvGrpSpPr>
        <p:grpSpPr bwMode="auto">
          <a:xfrm>
            <a:off x="1588" y="990600"/>
            <a:ext cx="12190412" cy="258763"/>
            <a:chOff x="1663" y="990600"/>
            <a:chExt cx="12187162" cy="345546"/>
          </a:xfrm>
        </p:grpSpPr>
        <p:sp>
          <p:nvSpPr>
            <p:cNvPr id="7" name="Rectangle 6">
              <a:extLst>
                <a:ext uri="{FF2B5EF4-FFF2-40B4-BE49-F238E27FC236}">
                  <a16:creationId xmlns:a16="http://schemas.microsoft.com/office/drawing/2014/main" xmlns="" id="{56E2CE5C-8CCA-492A-9CA3-DA1C06DEC0C2}"/>
                </a:ext>
              </a:extLst>
            </p:cNvPr>
            <p:cNvSpPr/>
            <p:nvPr/>
          </p:nvSpPr>
          <p:spPr>
            <a:xfrm>
              <a:off x="1663" y="1164433"/>
              <a:ext cx="12187162" cy="171713"/>
            </a:xfrm>
            <a:prstGeom prst="rect">
              <a:avLst/>
            </a:prstGeom>
            <a:solidFill>
              <a:schemeClr val="bg1"/>
            </a:solidFill>
            <a:ln>
              <a:noFill/>
            </a:ln>
            <a:effectLst>
              <a:outerShdw blurRad="381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793" dirty="0"/>
            </a:p>
          </p:txBody>
        </p:sp>
        <p:sp>
          <p:nvSpPr>
            <p:cNvPr id="8" name="Rectangle 7">
              <a:extLst>
                <a:ext uri="{FF2B5EF4-FFF2-40B4-BE49-F238E27FC236}">
                  <a16:creationId xmlns:a16="http://schemas.microsoft.com/office/drawing/2014/main" xmlns="" id="{3EFEC857-FBCE-4EF1-9936-6C70856BEDAD}"/>
                </a:ext>
              </a:extLst>
            </p:cNvPr>
            <p:cNvSpPr/>
            <p:nvPr/>
          </p:nvSpPr>
          <p:spPr>
            <a:xfrm>
              <a:off x="1663" y="990600"/>
              <a:ext cx="12187162" cy="173833"/>
            </a:xfrm>
            <a:prstGeom prst="rect">
              <a:avLst/>
            </a:prstGeom>
            <a:solidFill>
              <a:srgbClr val="C19747"/>
            </a:solidFill>
            <a:ln>
              <a:noFill/>
            </a:ln>
            <a:effectLst>
              <a:outerShdw blurRad="381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793" dirty="0"/>
            </a:p>
          </p:txBody>
        </p:sp>
      </p:grpSp>
      <p:grpSp>
        <p:nvGrpSpPr>
          <p:cNvPr id="9" name="Group 12">
            <a:extLst>
              <a:ext uri="{FF2B5EF4-FFF2-40B4-BE49-F238E27FC236}">
                <a16:creationId xmlns:a16="http://schemas.microsoft.com/office/drawing/2014/main" xmlns="" id="{236149A8-7C78-4F6B-97C6-E68F63C38547}"/>
              </a:ext>
            </a:extLst>
          </p:cNvPr>
          <p:cNvGrpSpPr>
            <a:grpSpLocks/>
          </p:cNvGrpSpPr>
          <p:nvPr/>
        </p:nvGrpSpPr>
        <p:grpSpPr bwMode="auto">
          <a:xfrm>
            <a:off x="9990138" y="244475"/>
            <a:ext cx="539750" cy="539750"/>
            <a:chOff x="10442364" y="860219"/>
            <a:chExt cx="866273" cy="866273"/>
          </a:xfrm>
        </p:grpSpPr>
        <p:sp>
          <p:nvSpPr>
            <p:cNvPr id="10" name="Shape 2951">
              <a:extLst>
                <a:ext uri="{FF2B5EF4-FFF2-40B4-BE49-F238E27FC236}">
                  <a16:creationId xmlns:a16="http://schemas.microsoft.com/office/drawing/2014/main" xmlns="" id="{72297E8C-95DA-48D4-9829-58B1B74C0555}"/>
                </a:ext>
              </a:extLst>
            </p:cNvPr>
            <p:cNvSpPr>
              <a:spLocks/>
            </p:cNvSpPr>
            <p:nvPr/>
          </p:nvSpPr>
          <p:spPr bwMode="auto">
            <a:xfrm>
              <a:off x="10695319" y="1054436"/>
              <a:ext cx="360363" cy="47783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21600"/>
                  </a:moveTo>
                  <a:lnTo>
                    <a:pt x="12712" y="21600"/>
                  </a:lnTo>
                  <a:lnTo>
                    <a:pt x="12712" y="17381"/>
                  </a:lnTo>
                  <a:lnTo>
                    <a:pt x="8913" y="17381"/>
                  </a:lnTo>
                  <a:lnTo>
                    <a:pt x="8913" y="21600"/>
                  </a:lnTo>
                  <a:lnTo>
                    <a:pt x="0" y="21600"/>
                  </a:lnTo>
                  <a:lnTo>
                    <a:pt x="0" y="1454"/>
                  </a:lnTo>
                  <a:lnTo>
                    <a:pt x="5363" y="1454"/>
                  </a:lnTo>
                  <a:lnTo>
                    <a:pt x="5363" y="0"/>
                  </a:lnTo>
                  <a:lnTo>
                    <a:pt x="16262" y="0"/>
                  </a:lnTo>
                  <a:lnTo>
                    <a:pt x="16262" y="1454"/>
                  </a:lnTo>
                  <a:lnTo>
                    <a:pt x="21600" y="1454"/>
                  </a:lnTo>
                  <a:lnTo>
                    <a:pt x="21600" y="21600"/>
                  </a:lnTo>
                  <a:close/>
                  <a:moveTo>
                    <a:pt x="7126" y="11725"/>
                  </a:moveTo>
                  <a:lnTo>
                    <a:pt x="3575" y="11725"/>
                  </a:lnTo>
                  <a:lnTo>
                    <a:pt x="3575" y="14292"/>
                  </a:lnTo>
                  <a:lnTo>
                    <a:pt x="7126" y="14292"/>
                  </a:lnTo>
                  <a:lnTo>
                    <a:pt x="7126" y="11725"/>
                  </a:lnTo>
                  <a:close/>
                  <a:moveTo>
                    <a:pt x="7126" y="7882"/>
                  </a:moveTo>
                  <a:lnTo>
                    <a:pt x="3575" y="7882"/>
                  </a:lnTo>
                  <a:lnTo>
                    <a:pt x="3575" y="10450"/>
                  </a:lnTo>
                  <a:lnTo>
                    <a:pt x="7126" y="10450"/>
                  </a:lnTo>
                  <a:lnTo>
                    <a:pt x="7126" y="7882"/>
                  </a:lnTo>
                  <a:close/>
                  <a:moveTo>
                    <a:pt x="7126" y="4040"/>
                  </a:moveTo>
                  <a:lnTo>
                    <a:pt x="3575" y="4040"/>
                  </a:lnTo>
                  <a:lnTo>
                    <a:pt x="3575" y="6607"/>
                  </a:lnTo>
                  <a:lnTo>
                    <a:pt x="7126" y="6607"/>
                  </a:lnTo>
                  <a:lnTo>
                    <a:pt x="7126" y="4040"/>
                  </a:lnTo>
                  <a:close/>
                  <a:moveTo>
                    <a:pt x="12712" y="11725"/>
                  </a:moveTo>
                  <a:lnTo>
                    <a:pt x="8913" y="11725"/>
                  </a:lnTo>
                  <a:lnTo>
                    <a:pt x="8913" y="14292"/>
                  </a:lnTo>
                  <a:lnTo>
                    <a:pt x="12712" y="14292"/>
                  </a:lnTo>
                  <a:lnTo>
                    <a:pt x="12712" y="11725"/>
                  </a:lnTo>
                  <a:close/>
                  <a:moveTo>
                    <a:pt x="12662" y="10450"/>
                  </a:moveTo>
                  <a:lnTo>
                    <a:pt x="12662" y="7882"/>
                  </a:lnTo>
                  <a:lnTo>
                    <a:pt x="8888" y="7882"/>
                  </a:lnTo>
                  <a:lnTo>
                    <a:pt x="8888" y="10450"/>
                  </a:lnTo>
                  <a:lnTo>
                    <a:pt x="12662" y="10450"/>
                  </a:lnTo>
                  <a:close/>
                  <a:moveTo>
                    <a:pt x="12712" y="4040"/>
                  </a:moveTo>
                  <a:lnTo>
                    <a:pt x="8938" y="4040"/>
                  </a:lnTo>
                  <a:lnTo>
                    <a:pt x="8938" y="6607"/>
                  </a:lnTo>
                  <a:lnTo>
                    <a:pt x="12737" y="6607"/>
                  </a:lnTo>
                  <a:lnTo>
                    <a:pt x="12737" y="4040"/>
                  </a:lnTo>
                  <a:lnTo>
                    <a:pt x="12712" y="4040"/>
                  </a:lnTo>
                  <a:close/>
                  <a:moveTo>
                    <a:pt x="18050" y="11725"/>
                  </a:moveTo>
                  <a:lnTo>
                    <a:pt x="14499" y="11725"/>
                  </a:lnTo>
                  <a:lnTo>
                    <a:pt x="14499" y="14292"/>
                  </a:lnTo>
                  <a:lnTo>
                    <a:pt x="18050" y="14292"/>
                  </a:lnTo>
                  <a:lnTo>
                    <a:pt x="18050" y="11725"/>
                  </a:lnTo>
                  <a:close/>
                  <a:moveTo>
                    <a:pt x="18050" y="7882"/>
                  </a:moveTo>
                  <a:lnTo>
                    <a:pt x="14499" y="7882"/>
                  </a:lnTo>
                  <a:lnTo>
                    <a:pt x="14499" y="10450"/>
                  </a:lnTo>
                  <a:lnTo>
                    <a:pt x="18050" y="10450"/>
                  </a:lnTo>
                  <a:lnTo>
                    <a:pt x="18050" y="7882"/>
                  </a:lnTo>
                  <a:close/>
                  <a:moveTo>
                    <a:pt x="18050" y="4040"/>
                  </a:moveTo>
                  <a:lnTo>
                    <a:pt x="14499" y="4040"/>
                  </a:lnTo>
                  <a:lnTo>
                    <a:pt x="14499" y="6607"/>
                  </a:lnTo>
                  <a:lnTo>
                    <a:pt x="18050" y="6607"/>
                  </a:lnTo>
                  <a:lnTo>
                    <a:pt x="18050" y="4040"/>
                  </a:lnTo>
                  <a:close/>
                </a:path>
              </a:pathLst>
            </a:custGeom>
            <a:solidFill>
              <a:srgbClr val="FFFFFF"/>
            </a:solidFill>
            <a:ln>
              <a:noFill/>
            </a:ln>
            <a:extLst>
              <a:ext uri="{91240B29-F687-4F45-9708-019B960494DF}">
                <a14:hiddenLine xmlns:a14="http://schemas.microsoft.com/office/drawing/2010/main" xmlns="" w="3175">
                  <a:solidFill>
                    <a:srgbClr val="000000"/>
                  </a:solidFill>
                  <a:miter lim="400000"/>
                  <a:headEnd/>
                  <a:tailEnd/>
                </a14:hiddenLine>
              </a:ext>
            </a:extLst>
          </p:spPr>
          <p:txBody>
            <a:bodyPr lIns="45719" rIns="45719" anchor="ctr"/>
            <a:lstStyle/>
            <a:p>
              <a:endParaRPr lang="en-ZA"/>
            </a:p>
          </p:txBody>
        </p:sp>
        <p:sp>
          <p:nvSpPr>
            <p:cNvPr id="11" name="Oval 10">
              <a:extLst>
                <a:ext uri="{FF2B5EF4-FFF2-40B4-BE49-F238E27FC236}">
                  <a16:creationId xmlns:a16="http://schemas.microsoft.com/office/drawing/2014/main" xmlns="" id="{DA97D54C-5968-40CE-A73F-E8CB5FBBDE4C}"/>
                </a:ext>
              </a:extLst>
            </p:cNvPr>
            <p:cNvSpPr/>
            <p:nvPr/>
          </p:nvSpPr>
          <p:spPr>
            <a:xfrm>
              <a:off x="10442364" y="860219"/>
              <a:ext cx="866273" cy="86627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grpSp>
      <p:grpSp>
        <p:nvGrpSpPr>
          <p:cNvPr id="12" name="Group 15">
            <a:extLst>
              <a:ext uri="{FF2B5EF4-FFF2-40B4-BE49-F238E27FC236}">
                <a16:creationId xmlns:a16="http://schemas.microsoft.com/office/drawing/2014/main" xmlns="" id="{5481C098-DC2F-4FB6-BD46-EFD00D098635}"/>
              </a:ext>
            </a:extLst>
          </p:cNvPr>
          <p:cNvGrpSpPr>
            <a:grpSpLocks/>
          </p:cNvGrpSpPr>
          <p:nvPr/>
        </p:nvGrpSpPr>
        <p:grpSpPr bwMode="auto">
          <a:xfrm>
            <a:off x="10710863" y="244475"/>
            <a:ext cx="541337" cy="539750"/>
            <a:chOff x="10442364" y="2107200"/>
            <a:chExt cx="866273" cy="866273"/>
          </a:xfrm>
        </p:grpSpPr>
        <p:sp>
          <p:nvSpPr>
            <p:cNvPr id="13" name="Freeform 534">
              <a:extLst>
                <a:ext uri="{FF2B5EF4-FFF2-40B4-BE49-F238E27FC236}">
                  <a16:creationId xmlns:a16="http://schemas.microsoft.com/office/drawing/2014/main" xmlns="" id="{75C36997-099B-4F35-9CD9-37BC2C95E4A7}"/>
                </a:ext>
              </a:extLst>
            </p:cNvPr>
            <p:cNvSpPr>
              <a:spLocks noEditPoints="1"/>
            </p:cNvSpPr>
            <p:nvPr/>
          </p:nvSpPr>
          <p:spPr bwMode="auto">
            <a:xfrm>
              <a:off x="10722306" y="2301418"/>
              <a:ext cx="306388" cy="477837"/>
            </a:xfrm>
            <a:custGeom>
              <a:avLst/>
              <a:gdLst>
                <a:gd name="T0" fmla="*/ 2147483646 w 194"/>
                <a:gd name="T1" fmla="*/ 2147483646 h 300"/>
                <a:gd name="T2" fmla="*/ 2147483646 w 194"/>
                <a:gd name="T3" fmla="*/ 2147483646 h 300"/>
                <a:gd name="T4" fmla="*/ 2147483646 w 194"/>
                <a:gd name="T5" fmla="*/ 2147483646 h 300"/>
                <a:gd name="T6" fmla="*/ 2147483646 w 194"/>
                <a:gd name="T7" fmla="*/ 2147483646 h 300"/>
                <a:gd name="T8" fmla="*/ 2147483646 w 194"/>
                <a:gd name="T9" fmla="*/ 2147483646 h 300"/>
                <a:gd name="T10" fmla="*/ 2147483646 w 194"/>
                <a:gd name="T11" fmla="*/ 2147483646 h 300"/>
                <a:gd name="T12" fmla="*/ 2147483646 w 194"/>
                <a:gd name="T13" fmla="*/ 2147483646 h 300"/>
                <a:gd name="T14" fmla="*/ 2147483646 w 194"/>
                <a:gd name="T15" fmla="*/ 2147483646 h 300"/>
                <a:gd name="T16" fmla="*/ 2147483646 w 194"/>
                <a:gd name="T17" fmla="*/ 2147483646 h 300"/>
                <a:gd name="T18" fmla="*/ 2147483646 w 194"/>
                <a:gd name="T19" fmla="*/ 2147483646 h 300"/>
                <a:gd name="T20" fmla="*/ 2147483646 w 194"/>
                <a:gd name="T21" fmla="*/ 2147483646 h 300"/>
                <a:gd name="T22" fmla="*/ 2147483646 w 194"/>
                <a:gd name="T23" fmla="*/ 2147483646 h 300"/>
                <a:gd name="T24" fmla="*/ 2147483646 w 194"/>
                <a:gd name="T25" fmla="*/ 2147483646 h 300"/>
                <a:gd name="T26" fmla="*/ 2147483646 w 194"/>
                <a:gd name="T27" fmla="*/ 2147483646 h 300"/>
                <a:gd name="T28" fmla="*/ 2147483646 w 194"/>
                <a:gd name="T29" fmla="*/ 2147483646 h 300"/>
                <a:gd name="T30" fmla="*/ 2147483646 w 194"/>
                <a:gd name="T31" fmla="*/ 2147483646 h 300"/>
                <a:gd name="T32" fmla="*/ 2147483646 w 194"/>
                <a:gd name="T33" fmla="*/ 2147483646 h 300"/>
                <a:gd name="T34" fmla="*/ 2147483646 w 194"/>
                <a:gd name="T35" fmla="*/ 2147483646 h 300"/>
                <a:gd name="T36" fmla="*/ 2147483646 w 194"/>
                <a:gd name="T37" fmla="*/ 2147483646 h 300"/>
                <a:gd name="T38" fmla="*/ 2147483646 w 194"/>
                <a:gd name="T39" fmla="*/ 2147483646 h 300"/>
                <a:gd name="T40" fmla="*/ 2147483646 w 194"/>
                <a:gd name="T41" fmla="*/ 2147483646 h 300"/>
                <a:gd name="T42" fmla="*/ 2147483646 w 194"/>
                <a:gd name="T43" fmla="*/ 2147483646 h 300"/>
                <a:gd name="T44" fmla="*/ 2147483646 w 194"/>
                <a:gd name="T45" fmla="*/ 2147483646 h 300"/>
                <a:gd name="T46" fmla="*/ 2147483646 w 194"/>
                <a:gd name="T47" fmla="*/ 2147483646 h 300"/>
                <a:gd name="T48" fmla="*/ 2147483646 w 194"/>
                <a:gd name="T49" fmla="*/ 2147483646 h 300"/>
                <a:gd name="T50" fmla="*/ 2147483646 w 194"/>
                <a:gd name="T51" fmla="*/ 2147483646 h 300"/>
                <a:gd name="T52" fmla="*/ 2147483646 w 194"/>
                <a:gd name="T53" fmla="*/ 2147483646 h 300"/>
                <a:gd name="T54" fmla="*/ 2147483646 w 194"/>
                <a:gd name="T55" fmla="*/ 2147483646 h 300"/>
                <a:gd name="T56" fmla="*/ 2147483646 w 194"/>
                <a:gd name="T57" fmla="*/ 2147483646 h 300"/>
                <a:gd name="T58" fmla="*/ 2147483646 w 194"/>
                <a:gd name="T59" fmla="*/ 2147483646 h 300"/>
                <a:gd name="T60" fmla="*/ 2147483646 w 194"/>
                <a:gd name="T61" fmla="*/ 2147483646 h 300"/>
                <a:gd name="T62" fmla="*/ 2147483646 w 194"/>
                <a:gd name="T63" fmla="*/ 2147483646 h 300"/>
                <a:gd name="T64" fmla="*/ 2147483646 w 194"/>
                <a:gd name="T65" fmla="*/ 2147483646 h 300"/>
                <a:gd name="T66" fmla="*/ 2147483646 w 194"/>
                <a:gd name="T67" fmla="*/ 2147483646 h 300"/>
                <a:gd name="T68" fmla="*/ 2147483646 w 194"/>
                <a:gd name="T69" fmla="*/ 2147483646 h 300"/>
                <a:gd name="T70" fmla="*/ 2147483646 w 194"/>
                <a:gd name="T71" fmla="*/ 2147483646 h 300"/>
                <a:gd name="T72" fmla="*/ 2147483646 w 194"/>
                <a:gd name="T73" fmla="*/ 2147483646 h 300"/>
                <a:gd name="T74" fmla="*/ 2147483646 w 194"/>
                <a:gd name="T75" fmla="*/ 2147483646 h 300"/>
                <a:gd name="T76" fmla="*/ 2147483646 w 194"/>
                <a:gd name="T77" fmla="*/ 2147483646 h 300"/>
                <a:gd name="T78" fmla="*/ 2147483646 w 194"/>
                <a:gd name="T79" fmla="*/ 2147483646 h 300"/>
                <a:gd name="T80" fmla="*/ 2147483646 w 194"/>
                <a:gd name="T81" fmla="*/ 2147483646 h 300"/>
                <a:gd name="T82" fmla="*/ 2147483646 w 194"/>
                <a:gd name="T83" fmla="*/ 2147483646 h 300"/>
                <a:gd name="T84" fmla="*/ 2147483646 w 194"/>
                <a:gd name="T85" fmla="*/ 2147483646 h 300"/>
                <a:gd name="T86" fmla="*/ 2147483646 w 194"/>
                <a:gd name="T87" fmla="*/ 2147483646 h 300"/>
                <a:gd name="T88" fmla="*/ 2147483646 w 194"/>
                <a:gd name="T89" fmla="*/ 2147483646 h 300"/>
                <a:gd name="T90" fmla="*/ 2147483646 w 194"/>
                <a:gd name="T91" fmla="*/ 2147483646 h 300"/>
                <a:gd name="T92" fmla="*/ 2147483646 w 194"/>
                <a:gd name="T93" fmla="*/ 2147483646 h 300"/>
                <a:gd name="T94" fmla="*/ 2147483646 w 194"/>
                <a:gd name="T95" fmla="*/ 2147483646 h 300"/>
                <a:gd name="T96" fmla="*/ 2147483646 w 194"/>
                <a:gd name="T97" fmla="*/ 2147483646 h 300"/>
                <a:gd name="T98" fmla="*/ 2147483646 w 194"/>
                <a:gd name="T99" fmla="*/ 2147483646 h 300"/>
                <a:gd name="T100" fmla="*/ 2147483646 w 194"/>
                <a:gd name="T101" fmla="*/ 2147483646 h 300"/>
                <a:gd name="T102" fmla="*/ 2147483646 w 194"/>
                <a:gd name="T103" fmla="*/ 2147483646 h 300"/>
                <a:gd name="T104" fmla="*/ 2147483646 w 194"/>
                <a:gd name="T105" fmla="*/ 2147483646 h 300"/>
                <a:gd name="T106" fmla="*/ 2147483646 w 194"/>
                <a:gd name="T107" fmla="*/ 2147483646 h 300"/>
                <a:gd name="T108" fmla="*/ 2147483646 w 194"/>
                <a:gd name="T109" fmla="*/ 2147483646 h 300"/>
                <a:gd name="T110" fmla="*/ 2147483646 w 194"/>
                <a:gd name="T111" fmla="*/ 2147483646 h 300"/>
                <a:gd name="T112" fmla="*/ 2147483646 w 194"/>
                <a:gd name="T113" fmla="*/ 2147483646 h 300"/>
                <a:gd name="T114" fmla="*/ 2147483646 w 194"/>
                <a:gd name="T115" fmla="*/ 2147483646 h 300"/>
                <a:gd name="T116" fmla="*/ 2147483646 w 194"/>
                <a:gd name="T117" fmla="*/ 2147483646 h 300"/>
                <a:gd name="T118" fmla="*/ 2147483646 w 194"/>
                <a:gd name="T119" fmla="*/ 2147483646 h 300"/>
                <a:gd name="T120" fmla="*/ 2147483646 w 194"/>
                <a:gd name="T121" fmla="*/ 2147483646 h 30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4" h="300">
                  <a:moveTo>
                    <a:pt x="179" y="151"/>
                  </a:moveTo>
                  <a:cubicBezTo>
                    <a:pt x="115" y="167"/>
                    <a:pt x="115" y="167"/>
                    <a:pt x="115" y="167"/>
                  </a:cubicBezTo>
                  <a:cubicBezTo>
                    <a:pt x="111" y="168"/>
                    <a:pt x="107" y="172"/>
                    <a:pt x="107" y="177"/>
                  </a:cubicBezTo>
                  <a:cubicBezTo>
                    <a:pt x="107" y="225"/>
                    <a:pt x="107" y="225"/>
                    <a:pt x="107" y="225"/>
                  </a:cubicBezTo>
                  <a:cubicBezTo>
                    <a:pt x="86" y="225"/>
                    <a:pt x="86" y="225"/>
                    <a:pt x="86" y="225"/>
                  </a:cubicBezTo>
                  <a:cubicBezTo>
                    <a:pt x="86" y="193"/>
                    <a:pt x="86" y="193"/>
                    <a:pt x="86" y="193"/>
                  </a:cubicBezTo>
                  <a:cubicBezTo>
                    <a:pt x="86" y="187"/>
                    <a:pt x="81" y="183"/>
                    <a:pt x="75" y="183"/>
                  </a:cubicBezTo>
                  <a:cubicBezTo>
                    <a:pt x="69" y="183"/>
                    <a:pt x="65" y="187"/>
                    <a:pt x="65" y="193"/>
                  </a:cubicBezTo>
                  <a:cubicBezTo>
                    <a:pt x="65" y="225"/>
                    <a:pt x="65" y="225"/>
                    <a:pt x="65" y="225"/>
                  </a:cubicBezTo>
                  <a:cubicBezTo>
                    <a:pt x="54" y="225"/>
                    <a:pt x="54" y="225"/>
                    <a:pt x="54" y="225"/>
                  </a:cubicBezTo>
                  <a:cubicBezTo>
                    <a:pt x="51" y="225"/>
                    <a:pt x="48" y="227"/>
                    <a:pt x="46" y="229"/>
                  </a:cubicBezTo>
                  <a:cubicBezTo>
                    <a:pt x="44" y="232"/>
                    <a:pt x="43" y="235"/>
                    <a:pt x="44" y="238"/>
                  </a:cubicBezTo>
                  <a:cubicBezTo>
                    <a:pt x="54" y="291"/>
                    <a:pt x="54" y="291"/>
                    <a:pt x="54" y="291"/>
                  </a:cubicBezTo>
                  <a:cubicBezTo>
                    <a:pt x="55" y="296"/>
                    <a:pt x="60" y="300"/>
                    <a:pt x="65" y="300"/>
                  </a:cubicBezTo>
                  <a:cubicBezTo>
                    <a:pt x="129" y="300"/>
                    <a:pt x="129" y="300"/>
                    <a:pt x="129" y="300"/>
                  </a:cubicBezTo>
                  <a:cubicBezTo>
                    <a:pt x="134" y="300"/>
                    <a:pt x="138" y="296"/>
                    <a:pt x="139" y="291"/>
                  </a:cubicBezTo>
                  <a:cubicBezTo>
                    <a:pt x="150" y="238"/>
                    <a:pt x="150" y="238"/>
                    <a:pt x="150" y="238"/>
                  </a:cubicBezTo>
                  <a:cubicBezTo>
                    <a:pt x="150" y="235"/>
                    <a:pt x="150" y="232"/>
                    <a:pt x="148" y="229"/>
                  </a:cubicBezTo>
                  <a:cubicBezTo>
                    <a:pt x="146" y="227"/>
                    <a:pt x="143" y="225"/>
                    <a:pt x="139" y="225"/>
                  </a:cubicBezTo>
                  <a:cubicBezTo>
                    <a:pt x="129" y="225"/>
                    <a:pt x="129" y="225"/>
                    <a:pt x="129" y="225"/>
                  </a:cubicBezTo>
                  <a:cubicBezTo>
                    <a:pt x="129" y="186"/>
                    <a:pt x="129" y="186"/>
                    <a:pt x="129" y="186"/>
                  </a:cubicBezTo>
                  <a:cubicBezTo>
                    <a:pt x="185" y="172"/>
                    <a:pt x="185" y="172"/>
                    <a:pt x="185" y="172"/>
                  </a:cubicBezTo>
                  <a:cubicBezTo>
                    <a:pt x="190" y="170"/>
                    <a:pt x="194" y="164"/>
                    <a:pt x="192" y="159"/>
                  </a:cubicBezTo>
                  <a:cubicBezTo>
                    <a:pt x="191" y="153"/>
                    <a:pt x="185" y="150"/>
                    <a:pt x="179" y="151"/>
                  </a:cubicBezTo>
                  <a:close/>
                  <a:moveTo>
                    <a:pt x="120" y="279"/>
                  </a:moveTo>
                  <a:cubicBezTo>
                    <a:pt x="73" y="279"/>
                    <a:pt x="73" y="279"/>
                    <a:pt x="73" y="279"/>
                  </a:cubicBezTo>
                  <a:cubicBezTo>
                    <a:pt x="67" y="247"/>
                    <a:pt x="67" y="247"/>
                    <a:pt x="67" y="247"/>
                  </a:cubicBezTo>
                  <a:cubicBezTo>
                    <a:pt x="126" y="247"/>
                    <a:pt x="126" y="247"/>
                    <a:pt x="126" y="247"/>
                  </a:cubicBezTo>
                  <a:lnTo>
                    <a:pt x="120" y="279"/>
                  </a:lnTo>
                  <a:close/>
                  <a:moveTo>
                    <a:pt x="192" y="73"/>
                  </a:moveTo>
                  <a:cubicBezTo>
                    <a:pt x="194" y="79"/>
                    <a:pt x="190" y="85"/>
                    <a:pt x="185" y="86"/>
                  </a:cubicBezTo>
                  <a:cubicBezTo>
                    <a:pt x="14" y="129"/>
                    <a:pt x="14" y="129"/>
                    <a:pt x="14" y="129"/>
                  </a:cubicBezTo>
                  <a:cubicBezTo>
                    <a:pt x="13" y="129"/>
                    <a:pt x="12" y="129"/>
                    <a:pt x="11" y="129"/>
                  </a:cubicBezTo>
                  <a:cubicBezTo>
                    <a:pt x="7" y="129"/>
                    <a:pt x="2" y="126"/>
                    <a:pt x="1" y="121"/>
                  </a:cubicBezTo>
                  <a:cubicBezTo>
                    <a:pt x="0" y="116"/>
                    <a:pt x="3" y="110"/>
                    <a:pt x="9" y="108"/>
                  </a:cubicBezTo>
                  <a:cubicBezTo>
                    <a:pt x="179" y="66"/>
                    <a:pt x="179" y="66"/>
                    <a:pt x="179" y="66"/>
                  </a:cubicBezTo>
                  <a:cubicBezTo>
                    <a:pt x="185" y="64"/>
                    <a:pt x="191" y="68"/>
                    <a:pt x="192" y="73"/>
                  </a:cubicBezTo>
                  <a:close/>
                  <a:moveTo>
                    <a:pt x="192" y="116"/>
                  </a:moveTo>
                  <a:cubicBezTo>
                    <a:pt x="194" y="122"/>
                    <a:pt x="190" y="128"/>
                    <a:pt x="185" y="129"/>
                  </a:cubicBezTo>
                  <a:cubicBezTo>
                    <a:pt x="14" y="172"/>
                    <a:pt x="14" y="172"/>
                    <a:pt x="14" y="172"/>
                  </a:cubicBezTo>
                  <a:cubicBezTo>
                    <a:pt x="13" y="172"/>
                    <a:pt x="12" y="172"/>
                    <a:pt x="11" y="172"/>
                  </a:cubicBezTo>
                  <a:cubicBezTo>
                    <a:pt x="7" y="172"/>
                    <a:pt x="2" y="169"/>
                    <a:pt x="1" y="164"/>
                  </a:cubicBezTo>
                  <a:cubicBezTo>
                    <a:pt x="0" y="158"/>
                    <a:pt x="3" y="152"/>
                    <a:pt x="9" y="151"/>
                  </a:cubicBezTo>
                  <a:cubicBezTo>
                    <a:pt x="179" y="108"/>
                    <a:pt x="179" y="108"/>
                    <a:pt x="179" y="108"/>
                  </a:cubicBezTo>
                  <a:cubicBezTo>
                    <a:pt x="185" y="107"/>
                    <a:pt x="191" y="110"/>
                    <a:pt x="192" y="116"/>
                  </a:cubicBezTo>
                  <a:close/>
                  <a:moveTo>
                    <a:pt x="1" y="36"/>
                  </a:moveTo>
                  <a:cubicBezTo>
                    <a:pt x="0" y="30"/>
                    <a:pt x="3" y="24"/>
                    <a:pt x="9" y="23"/>
                  </a:cubicBezTo>
                  <a:cubicBezTo>
                    <a:pt x="94" y="2"/>
                    <a:pt x="94" y="2"/>
                    <a:pt x="94" y="2"/>
                  </a:cubicBezTo>
                  <a:cubicBezTo>
                    <a:pt x="100" y="0"/>
                    <a:pt x="106" y="4"/>
                    <a:pt x="107" y="9"/>
                  </a:cubicBezTo>
                  <a:cubicBezTo>
                    <a:pt x="108" y="15"/>
                    <a:pt x="105" y="21"/>
                    <a:pt x="99" y="22"/>
                  </a:cubicBezTo>
                  <a:cubicBezTo>
                    <a:pt x="14" y="44"/>
                    <a:pt x="14" y="44"/>
                    <a:pt x="14" y="44"/>
                  </a:cubicBezTo>
                  <a:cubicBezTo>
                    <a:pt x="13" y="44"/>
                    <a:pt x="12" y="44"/>
                    <a:pt x="11" y="44"/>
                  </a:cubicBezTo>
                  <a:cubicBezTo>
                    <a:pt x="7" y="44"/>
                    <a:pt x="2" y="41"/>
                    <a:pt x="1" y="36"/>
                  </a:cubicBezTo>
                  <a:close/>
                  <a:moveTo>
                    <a:pt x="1" y="79"/>
                  </a:moveTo>
                  <a:cubicBezTo>
                    <a:pt x="0" y="73"/>
                    <a:pt x="3" y="67"/>
                    <a:pt x="9" y="66"/>
                  </a:cubicBezTo>
                  <a:cubicBezTo>
                    <a:pt x="179" y="23"/>
                    <a:pt x="179" y="23"/>
                    <a:pt x="179" y="23"/>
                  </a:cubicBezTo>
                  <a:cubicBezTo>
                    <a:pt x="185" y="22"/>
                    <a:pt x="191" y="25"/>
                    <a:pt x="192" y="31"/>
                  </a:cubicBezTo>
                  <a:cubicBezTo>
                    <a:pt x="194" y="36"/>
                    <a:pt x="190" y="42"/>
                    <a:pt x="185" y="44"/>
                  </a:cubicBezTo>
                  <a:cubicBezTo>
                    <a:pt x="14" y="86"/>
                    <a:pt x="14" y="86"/>
                    <a:pt x="14" y="86"/>
                  </a:cubicBezTo>
                  <a:cubicBezTo>
                    <a:pt x="13" y="87"/>
                    <a:pt x="12" y="87"/>
                    <a:pt x="11" y="87"/>
                  </a:cubicBezTo>
                  <a:cubicBezTo>
                    <a:pt x="7" y="87"/>
                    <a:pt x="2" y="83"/>
                    <a:pt x="1" y="79"/>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ZA"/>
            </a:p>
          </p:txBody>
        </p:sp>
        <p:sp>
          <p:nvSpPr>
            <p:cNvPr id="14" name="Oval 13">
              <a:extLst>
                <a:ext uri="{FF2B5EF4-FFF2-40B4-BE49-F238E27FC236}">
                  <a16:creationId xmlns:a16="http://schemas.microsoft.com/office/drawing/2014/main" xmlns="" id="{79D81B96-2583-4427-A816-52FA7771D8EF}"/>
                </a:ext>
              </a:extLst>
            </p:cNvPr>
            <p:cNvSpPr/>
            <p:nvPr/>
          </p:nvSpPr>
          <p:spPr>
            <a:xfrm>
              <a:off x="10442364" y="2107200"/>
              <a:ext cx="866273" cy="86627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grpSp>
      <p:grpSp>
        <p:nvGrpSpPr>
          <p:cNvPr id="15" name="Group 18">
            <a:extLst>
              <a:ext uri="{FF2B5EF4-FFF2-40B4-BE49-F238E27FC236}">
                <a16:creationId xmlns:a16="http://schemas.microsoft.com/office/drawing/2014/main" xmlns="" id="{DC134CF7-D07B-438B-9A80-5197974BD106}"/>
              </a:ext>
            </a:extLst>
          </p:cNvPr>
          <p:cNvGrpSpPr>
            <a:grpSpLocks/>
          </p:cNvGrpSpPr>
          <p:nvPr/>
        </p:nvGrpSpPr>
        <p:grpSpPr bwMode="auto">
          <a:xfrm>
            <a:off x="11433175" y="244475"/>
            <a:ext cx="539750" cy="539750"/>
            <a:chOff x="10442364" y="3297411"/>
            <a:chExt cx="866273" cy="866273"/>
          </a:xfrm>
        </p:grpSpPr>
        <p:sp>
          <p:nvSpPr>
            <p:cNvPr id="16" name="Shape 2991">
              <a:extLst>
                <a:ext uri="{FF2B5EF4-FFF2-40B4-BE49-F238E27FC236}">
                  <a16:creationId xmlns:a16="http://schemas.microsoft.com/office/drawing/2014/main" xmlns="" id="{1BF7C775-9862-4C41-8784-90365C0461DD}"/>
                </a:ext>
              </a:extLst>
            </p:cNvPr>
            <p:cNvSpPr>
              <a:spLocks/>
            </p:cNvSpPr>
            <p:nvPr/>
          </p:nvSpPr>
          <p:spPr bwMode="auto">
            <a:xfrm>
              <a:off x="10659600" y="3514647"/>
              <a:ext cx="431800" cy="431800"/>
            </a:xfrm>
            <a:custGeom>
              <a:avLst/>
              <a:gdLst>
                <a:gd name="T0" fmla="*/ 2147483646 w 21589"/>
                <a:gd name="T1" fmla="*/ 2147483646 h 21583"/>
                <a:gd name="T2" fmla="*/ 2147483646 w 21589"/>
                <a:gd name="T3" fmla="*/ 2147483646 h 21583"/>
                <a:gd name="T4" fmla="*/ 2147483646 w 21589"/>
                <a:gd name="T5" fmla="*/ 2147483646 h 21583"/>
                <a:gd name="T6" fmla="*/ 2147483646 w 21589"/>
                <a:gd name="T7" fmla="*/ 2147483646 h 21583"/>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589" h="21583" extrusionOk="0">
                  <a:moveTo>
                    <a:pt x="19131" y="18476"/>
                  </a:moveTo>
                  <a:cubicBezTo>
                    <a:pt x="19149" y="18709"/>
                    <a:pt x="19131" y="18997"/>
                    <a:pt x="19059" y="19248"/>
                  </a:cubicBezTo>
                  <a:lnTo>
                    <a:pt x="16817" y="17183"/>
                  </a:lnTo>
                  <a:lnTo>
                    <a:pt x="14790" y="19392"/>
                  </a:lnTo>
                  <a:lnTo>
                    <a:pt x="17068" y="21438"/>
                  </a:lnTo>
                  <a:cubicBezTo>
                    <a:pt x="16799" y="21528"/>
                    <a:pt x="16548" y="21582"/>
                    <a:pt x="16279" y="21582"/>
                  </a:cubicBezTo>
                  <a:cubicBezTo>
                    <a:pt x="15507" y="21600"/>
                    <a:pt x="14843" y="21367"/>
                    <a:pt x="14251" y="20846"/>
                  </a:cubicBezTo>
                  <a:cubicBezTo>
                    <a:pt x="13677" y="20307"/>
                    <a:pt x="13372" y="19661"/>
                    <a:pt x="13354" y="18889"/>
                  </a:cubicBezTo>
                  <a:cubicBezTo>
                    <a:pt x="13354" y="18601"/>
                    <a:pt x="13372" y="18296"/>
                    <a:pt x="13444" y="18045"/>
                  </a:cubicBezTo>
                  <a:lnTo>
                    <a:pt x="12888" y="17524"/>
                  </a:lnTo>
                  <a:lnTo>
                    <a:pt x="9641" y="14544"/>
                  </a:lnTo>
                  <a:lnTo>
                    <a:pt x="4115" y="20630"/>
                  </a:lnTo>
                  <a:cubicBezTo>
                    <a:pt x="3774" y="21097"/>
                    <a:pt x="3254" y="21385"/>
                    <a:pt x="2662" y="21385"/>
                  </a:cubicBezTo>
                  <a:cubicBezTo>
                    <a:pt x="1693" y="21385"/>
                    <a:pt x="922" y="20612"/>
                    <a:pt x="922" y="19643"/>
                  </a:cubicBezTo>
                  <a:cubicBezTo>
                    <a:pt x="922" y="19122"/>
                    <a:pt x="1119" y="18655"/>
                    <a:pt x="1532" y="18296"/>
                  </a:cubicBezTo>
                  <a:lnTo>
                    <a:pt x="7273" y="12335"/>
                  </a:lnTo>
                  <a:lnTo>
                    <a:pt x="3792" y="9175"/>
                  </a:lnTo>
                  <a:cubicBezTo>
                    <a:pt x="3505" y="9301"/>
                    <a:pt x="3200" y="9373"/>
                    <a:pt x="2949" y="9373"/>
                  </a:cubicBezTo>
                  <a:cubicBezTo>
                    <a:pt x="2178" y="9391"/>
                    <a:pt x="1496" y="9139"/>
                    <a:pt x="922" y="8636"/>
                  </a:cubicBezTo>
                  <a:cubicBezTo>
                    <a:pt x="330" y="8116"/>
                    <a:pt x="43" y="7487"/>
                    <a:pt x="7" y="6679"/>
                  </a:cubicBezTo>
                  <a:cubicBezTo>
                    <a:pt x="-11" y="6446"/>
                    <a:pt x="7" y="6177"/>
                    <a:pt x="79" y="5907"/>
                  </a:cubicBezTo>
                  <a:lnTo>
                    <a:pt x="2339" y="7954"/>
                  </a:lnTo>
                  <a:lnTo>
                    <a:pt x="4348" y="5764"/>
                  </a:lnTo>
                  <a:lnTo>
                    <a:pt x="2088" y="3699"/>
                  </a:lnTo>
                  <a:cubicBezTo>
                    <a:pt x="2321" y="3627"/>
                    <a:pt x="2608" y="3555"/>
                    <a:pt x="2859" y="3555"/>
                  </a:cubicBezTo>
                  <a:cubicBezTo>
                    <a:pt x="3631" y="3537"/>
                    <a:pt x="4313" y="3771"/>
                    <a:pt x="4887" y="4291"/>
                  </a:cubicBezTo>
                  <a:cubicBezTo>
                    <a:pt x="5479" y="4812"/>
                    <a:pt x="5784" y="5476"/>
                    <a:pt x="5802" y="6248"/>
                  </a:cubicBezTo>
                  <a:cubicBezTo>
                    <a:pt x="5820" y="6518"/>
                    <a:pt x="5802" y="6769"/>
                    <a:pt x="5730" y="7038"/>
                  </a:cubicBezTo>
                  <a:lnTo>
                    <a:pt x="9318" y="10306"/>
                  </a:lnTo>
                  <a:lnTo>
                    <a:pt x="11919" y="7487"/>
                  </a:lnTo>
                  <a:lnTo>
                    <a:pt x="8026" y="4022"/>
                  </a:lnTo>
                  <a:lnTo>
                    <a:pt x="11560" y="0"/>
                  </a:lnTo>
                  <a:lnTo>
                    <a:pt x="21589" y="8852"/>
                  </a:lnTo>
                  <a:lnTo>
                    <a:pt x="18055" y="12892"/>
                  </a:lnTo>
                  <a:lnTo>
                    <a:pt x="14036" y="9337"/>
                  </a:lnTo>
                  <a:lnTo>
                    <a:pt x="11507" y="12317"/>
                  </a:lnTo>
                  <a:lnTo>
                    <a:pt x="15436" y="15908"/>
                  </a:lnTo>
                  <a:cubicBezTo>
                    <a:pt x="15705" y="15818"/>
                    <a:pt x="15956" y="15765"/>
                    <a:pt x="16225" y="15765"/>
                  </a:cubicBezTo>
                  <a:cubicBezTo>
                    <a:pt x="16996" y="15729"/>
                    <a:pt x="17660" y="15980"/>
                    <a:pt x="18252" y="16483"/>
                  </a:cubicBezTo>
                  <a:cubicBezTo>
                    <a:pt x="18808" y="17021"/>
                    <a:pt x="19113" y="17686"/>
                    <a:pt x="19131" y="18476"/>
                  </a:cubicBezTo>
                </a:path>
              </a:pathLst>
            </a:custGeom>
            <a:solidFill>
              <a:srgbClr val="FFFFFF"/>
            </a:solidFill>
            <a:ln>
              <a:noFill/>
            </a:ln>
            <a:extLst>
              <a:ext uri="{91240B29-F687-4F45-9708-019B960494DF}">
                <a14:hiddenLine xmlns:a14="http://schemas.microsoft.com/office/drawing/2010/main" xmlns="" w="3175">
                  <a:solidFill>
                    <a:srgbClr val="000000"/>
                  </a:solidFill>
                  <a:miter lim="400000"/>
                  <a:headEnd/>
                  <a:tailEnd/>
                </a14:hiddenLine>
              </a:ext>
            </a:extLst>
          </p:spPr>
          <p:txBody>
            <a:bodyPr lIns="45719" rIns="45719" anchor="ctr"/>
            <a:lstStyle/>
            <a:p>
              <a:endParaRPr lang="en-ZA"/>
            </a:p>
          </p:txBody>
        </p:sp>
        <p:sp>
          <p:nvSpPr>
            <p:cNvPr id="17" name="Oval 16">
              <a:extLst>
                <a:ext uri="{FF2B5EF4-FFF2-40B4-BE49-F238E27FC236}">
                  <a16:creationId xmlns:a16="http://schemas.microsoft.com/office/drawing/2014/main" xmlns="" id="{FC5C4DA5-46C6-44F2-B325-4F7E6665061F}"/>
                </a:ext>
              </a:extLst>
            </p:cNvPr>
            <p:cNvSpPr/>
            <p:nvPr/>
          </p:nvSpPr>
          <p:spPr>
            <a:xfrm>
              <a:off x="10442364" y="3297411"/>
              <a:ext cx="866273" cy="86627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grpSp>
      <p:sp>
        <p:nvSpPr>
          <p:cNvPr id="18" name="Rectangle 17">
            <a:extLst>
              <a:ext uri="{FF2B5EF4-FFF2-40B4-BE49-F238E27FC236}">
                <a16:creationId xmlns:a16="http://schemas.microsoft.com/office/drawing/2014/main" xmlns="" id="{0816E001-5F92-4F37-8D4A-251356E34BE6}"/>
              </a:ext>
            </a:extLst>
          </p:cNvPr>
          <p:cNvSpPr/>
          <p:nvPr userDrawn="1"/>
        </p:nvSpPr>
        <p:spPr>
          <a:xfrm>
            <a:off x="9682163" y="0"/>
            <a:ext cx="2509837"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ZA" dirty="0"/>
          </a:p>
        </p:txBody>
      </p:sp>
      <p:sp>
        <p:nvSpPr>
          <p:cNvPr id="20" name="Rectangle 19">
            <a:extLst>
              <a:ext uri="{FF2B5EF4-FFF2-40B4-BE49-F238E27FC236}">
                <a16:creationId xmlns:a16="http://schemas.microsoft.com/office/drawing/2014/main" xmlns="" id="{4AC503E8-D26B-4A7D-BB1C-97495919B854}"/>
              </a:ext>
            </a:extLst>
          </p:cNvPr>
          <p:cNvSpPr/>
          <p:nvPr/>
        </p:nvSpPr>
        <p:spPr>
          <a:xfrm>
            <a:off x="1588" y="-26988"/>
            <a:ext cx="9688512" cy="1036638"/>
          </a:xfrm>
          <a:prstGeom prst="rect">
            <a:avLst/>
          </a:prstGeom>
          <a:solidFill>
            <a:srgbClr val="343C7B">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793" dirty="0"/>
          </a:p>
        </p:txBody>
      </p:sp>
      <p:pic>
        <p:nvPicPr>
          <p:cNvPr id="21" name="Content Placeholder 6">
            <a:extLst>
              <a:ext uri="{FF2B5EF4-FFF2-40B4-BE49-F238E27FC236}">
                <a16:creationId xmlns:a16="http://schemas.microsoft.com/office/drawing/2014/main" xmlns="" id="{237DF8A9-60F2-46C2-A18E-1A7D7B2A6A28}"/>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9715500" y="119063"/>
            <a:ext cx="2447925" cy="752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 name="Text Placeholder 11"/>
          <p:cNvSpPr>
            <a:spLocks noGrp="1"/>
          </p:cNvSpPr>
          <p:nvPr>
            <p:ph type="body" sz="quarter" idx="10"/>
          </p:nvPr>
        </p:nvSpPr>
        <p:spPr>
          <a:xfrm>
            <a:off x="227071" y="311767"/>
            <a:ext cx="8765283" cy="384995"/>
          </a:xfrm>
          <a:prstGeom prst="rect">
            <a:avLst/>
          </a:prstGeom>
        </p:spPr>
        <p:txBody>
          <a:bodyPr/>
          <a:lstStyle>
            <a:lvl1pPr marL="0" indent="0" algn="l">
              <a:buNone/>
              <a:defRPr sz="2000" b="1" spc="299" baseline="0">
                <a:solidFill>
                  <a:schemeClr val="bg1"/>
                </a:solidFill>
                <a:latin typeface="+mn-lt"/>
              </a:defRPr>
            </a:lvl1pPr>
          </a:lstStyle>
          <a:p>
            <a:pPr lvl="0"/>
            <a:r>
              <a:rPr lang="en-US"/>
              <a:t>Click to edit Master text styles</a:t>
            </a:r>
          </a:p>
        </p:txBody>
      </p:sp>
      <p:sp>
        <p:nvSpPr>
          <p:cNvPr id="22" name="Footer Placeholder 5">
            <a:extLst>
              <a:ext uri="{FF2B5EF4-FFF2-40B4-BE49-F238E27FC236}">
                <a16:creationId xmlns:a16="http://schemas.microsoft.com/office/drawing/2014/main" xmlns="" id="{D80FA899-48A1-49E3-A1F5-CA81C9D6570A}"/>
              </a:ext>
            </a:extLst>
          </p:cNvPr>
          <p:cNvSpPr>
            <a:spLocks noGrp="1"/>
          </p:cNvSpPr>
          <p:nvPr>
            <p:ph type="ftr" sz="quarter" idx="11"/>
          </p:nvPr>
        </p:nvSpPr>
        <p:spPr/>
        <p:txBody>
          <a:bodyPr/>
          <a:lstStyle>
            <a:lvl1pPr>
              <a:defRPr b="1">
                <a:solidFill>
                  <a:srgbClr val="FF0000"/>
                </a:solidFill>
              </a:defRPr>
            </a:lvl1pPr>
          </a:lstStyle>
          <a:p>
            <a:pPr>
              <a:defRPr/>
            </a:pPr>
            <a:r>
              <a:rPr lang="en-ZA"/>
              <a:t>SECRET</a:t>
            </a:r>
          </a:p>
        </p:txBody>
      </p:sp>
      <p:sp>
        <p:nvSpPr>
          <p:cNvPr id="23" name="Slide Number Placeholder 4">
            <a:extLst>
              <a:ext uri="{FF2B5EF4-FFF2-40B4-BE49-F238E27FC236}">
                <a16:creationId xmlns:a16="http://schemas.microsoft.com/office/drawing/2014/main" xmlns="" id="{B27EECCF-89FB-41FA-A9B8-0FA24AE14731}"/>
              </a:ext>
            </a:extLst>
          </p:cNvPr>
          <p:cNvSpPr>
            <a:spLocks noGrp="1"/>
          </p:cNvSpPr>
          <p:nvPr>
            <p:ph type="sldNum" sz="quarter" idx="12"/>
          </p:nvPr>
        </p:nvSpPr>
        <p:spPr>
          <a:xfrm>
            <a:off x="9448800" y="6356350"/>
            <a:ext cx="2743200" cy="365125"/>
          </a:xfrm>
        </p:spPr>
        <p:txBody>
          <a:bodyPr/>
          <a:lstStyle>
            <a:lvl1pPr>
              <a:defRPr smtClean="0"/>
            </a:lvl1pPr>
          </a:lstStyle>
          <a:p>
            <a:pPr>
              <a:defRPr/>
            </a:pPr>
            <a:fld id="{B0EE552C-43EB-467E-AC47-171E92843369}" type="slidenum">
              <a:rPr lang="en-ZA" altLang="en-US"/>
              <a:pPr>
                <a:defRPr/>
              </a:pPr>
              <a:t>‹#›</a:t>
            </a:fld>
            <a:endParaRPr lang="en-ZA" altLang="en-US"/>
          </a:p>
        </p:txBody>
      </p:sp>
    </p:spTree>
    <p:extLst>
      <p:ext uri="{BB962C8B-B14F-4D97-AF65-F5344CB8AC3E}">
        <p14:creationId xmlns:p14="http://schemas.microsoft.com/office/powerpoint/2010/main" xmlns="" val="997851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4F844462-5EA6-4983-A929-5F5F17EC2A9F}"/>
              </a:ext>
            </a:extLst>
          </p:cNvPr>
          <p:cNvSpPr/>
          <p:nvPr/>
        </p:nvSpPr>
        <p:spPr>
          <a:xfrm>
            <a:off x="0" y="5765800"/>
            <a:ext cx="12209463" cy="1092200"/>
          </a:xfrm>
          <a:prstGeom prst="rect">
            <a:avLst/>
          </a:prstGeom>
          <a:solidFill>
            <a:srgbClr val="343C7B"/>
          </a:solidFill>
          <a:ln>
            <a:noFill/>
          </a:ln>
          <a:effectLst>
            <a:outerShdw blurRad="381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391" dirty="0">
              <a:latin typeface="Arial" panose="020B0604020202020204" pitchFamily="34" charset="0"/>
            </a:endParaRPr>
          </a:p>
        </p:txBody>
      </p:sp>
      <p:sp>
        <p:nvSpPr>
          <p:cNvPr id="4" name="Rectangle 3">
            <a:extLst>
              <a:ext uri="{FF2B5EF4-FFF2-40B4-BE49-F238E27FC236}">
                <a16:creationId xmlns:a16="http://schemas.microsoft.com/office/drawing/2014/main" xmlns="" id="{EF3C08B5-88FF-405B-A028-C746B248BFF8}"/>
              </a:ext>
            </a:extLst>
          </p:cNvPr>
          <p:cNvSpPr/>
          <p:nvPr/>
        </p:nvSpPr>
        <p:spPr>
          <a:xfrm>
            <a:off x="0" y="5630863"/>
            <a:ext cx="12192000" cy="101600"/>
          </a:xfrm>
          <a:prstGeom prst="rect">
            <a:avLst/>
          </a:prstGeom>
          <a:solidFill>
            <a:schemeClr val="bg1"/>
          </a:solidFill>
          <a:ln>
            <a:noFill/>
          </a:ln>
          <a:effectLst>
            <a:outerShdw blurRad="381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391" dirty="0">
              <a:latin typeface="Arial" panose="020B0604020202020204" pitchFamily="34" charset="0"/>
            </a:endParaRPr>
          </a:p>
        </p:txBody>
      </p:sp>
      <p:pic>
        <p:nvPicPr>
          <p:cNvPr id="5" name="Picture 2" descr="South African Airways shunned by insurers as financial doubts grow - Reuters">
            <a:extLst>
              <a:ext uri="{FF2B5EF4-FFF2-40B4-BE49-F238E27FC236}">
                <a16:creationId xmlns:a16="http://schemas.microsoft.com/office/drawing/2014/main" xmlns="" id="{B6A4AD51-565F-48CA-93EB-5DF8BE33172C}"/>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t="7532" b="20245"/>
          <a:stretch>
            <a:fillRect/>
          </a:stretch>
        </p:blipFill>
        <p:spPr bwMode="auto">
          <a:xfrm>
            <a:off x="-7938" y="-7938"/>
            <a:ext cx="12207876" cy="56070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6" name="Text Placeholder 11"/>
          <p:cNvSpPr>
            <a:spLocks noGrp="1"/>
          </p:cNvSpPr>
          <p:nvPr>
            <p:ph type="body" sz="quarter" idx="12"/>
          </p:nvPr>
        </p:nvSpPr>
        <p:spPr>
          <a:xfrm>
            <a:off x="0" y="6160060"/>
            <a:ext cx="12163078" cy="302894"/>
          </a:xfrm>
          <a:prstGeom prst="rect">
            <a:avLst/>
          </a:prstGeom>
        </p:spPr>
        <p:txBody>
          <a:bodyPr anchor="ctr"/>
          <a:lstStyle>
            <a:lvl1pPr marL="0" indent="0" algn="ctr">
              <a:buNone/>
              <a:defRPr sz="2400" b="1" spc="299" baseline="0">
                <a:solidFill>
                  <a:schemeClr val="bg1"/>
                </a:solidFill>
                <a:latin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xmlns="" val="40700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B891D8-C2B9-4481-9618-2E96503D2C9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E688D6E5-B1EA-4998-9B29-27FAFEA998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9A0A205-51D0-4524-AD14-4B0B047C1EFB}"/>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xmlns="" id="{5AB422E5-39E4-47AB-98A5-8E44A3169293}"/>
              </a:ext>
            </a:extLst>
          </p:cNvPr>
          <p:cNvSpPr>
            <a:spLocks noGrp="1"/>
          </p:cNvSpPr>
          <p:nvPr>
            <p:ph type="ftr" sz="quarter" idx="11"/>
          </p:nvPr>
        </p:nvSpPr>
        <p:spPr/>
        <p:txBody>
          <a:bodyPr/>
          <a:lstStyle/>
          <a:p>
            <a:r>
              <a:rPr lang="en-ZA"/>
              <a:t>SECRET</a:t>
            </a:r>
          </a:p>
        </p:txBody>
      </p:sp>
      <p:sp>
        <p:nvSpPr>
          <p:cNvPr id="6" name="Slide Number Placeholder 5">
            <a:extLst>
              <a:ext uri="{FF2B5EF4-FFF2-40B4-BE49-F238E27FC236}">
                <a16:creationId xmlns:a16="http://schemas.microsoft.com/office/drawing/2014/main" xmlns="" id="{A267618B-F921-43C2-8425-A2D133AB24AD}"/>
              </a:ext>
            </a:extLst>
          </p:cNvPr>
          <p:cNvSpPr>
            <a:spLocks noGrp="1"/>
          </p:cNvSpPr>
          <p:nvPr>
            <p:ph type="sldNum" sz="quarter" idx="12"/>
          </p:nvPr>
        </p:nvSpPr>
        <p:spPr/>
        <p:txBody>
          <a:body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421672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04FF08-94AC-49CC-9CC1-AB70EDE6D4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EFD6FE94-A1D9-4299-B15E-0A51B35897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7F09317-FF70-4064-B749-C49D11242FC9}"/>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xmlns="" id="{ECD260A7-AF78-4242-B973-51E33AADA3C4}"/>
              </a:ext>
            </a:extLst>
          </p:cNvPr>
          <p:cNvSpPr>
            <a:spLocks noGrp="1"/>
          </p:cNvSpPr>
          <p:nvPr>
            <p:ph type="ftr" sz="quarter" idx="11"/>
          </p:nvPr>
        </p:nvSpPr>
        <p:spPr/>
        <p:txBody>
          <a:bodyPr/>
          <a:lstStyle/>
          <a:p>
            <a:r>
              <a:rPr lang="en-ZA"/>
              <a:t>SECRET</a:t>
            </a:r>
          </a:p>
        </p:txBody>
      </p:sp>
      <p:sp>
        <p:nvSpPr>
          <p:cNvPr id="6" name="Slide Number Placeholder 5">
            <a:extLst>
              <a:ext uri="{FF2B5EF4-FFF2-40B4-BE49-F238E27FC236}">
                <a16:creationId xmlns:a16="http://schemas.microsoft.com/office/drawing/2014/main" xmlns="" id="{AF1A9DE4-A840-4AFF-8501-7330DC14168A}"/>
              </a:ext>
            </a:extLst>
          </p:cNvPr>
          <p:cNvSpPr>
            <a:spLocks noGrp="1"/>
          </p:cNvSpPr>
          <p:nvPr>
            <p:ph type="sldNum" sz="quarter" idx="12"/>
          </p:nvPr>
        </p:nvSpPr>
        <p:spPr/>
        <p:txBody>
          <a:body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409806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4A9E5B-4327-4442-BE75-B8E4491FB446}"/>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27DCDBCD-5659-47D9-A79F-CEA609017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F50B7CE5-FBC5-4D91-8405-F9D064A37E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20406BAC-B911-41EE-84B7-86065964BDE6}"/>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xmlns="" id="{C1615785-8EA7-4371-A1B4-58FEC67A6DA8}"/>
              </a:ext>
            </a:extLst>
          </p:cNvPr>
          <p:cNvSpPr>
            <a:spLocks noGrp="1"/>
          </p:cNvSpPr>
          <p:nvPr>
            <p:ph type="ftr" sz="quarter" idx="11"/>
          </p:nvPr>
        </p:nvSpPr>
        <p:spPr/>
        <p:txBody>
          <a:bodyPr/>
          <a:lstStyle/>
          <a:p>
            <a:r>
              <a:rPr lang="en-ZA"/>
              <a:t>SECRET</a:t>
            </a:r>
          </a:p>
        </p:txBody>
      </p:sp>
      <p:sp>
        <p:nvSpPr>
          <p:cNvPr id="7" name="Slide Number Placeholder 6">
            <a:extLst>
              <a:ext uri="{FF2B5EF4-FFF2-40B4-BE49-F238E27FC236}">
                <a16:creationId xmlns:a16="http://schemas.microsoft.com/office/drawing/2014/main" xmlns="" id="{1FE78C2E-309C-4C46-952C-2E599B9215BC}"/>
              </a:ext>
            </a:extLst>
          </p:cNvPr>
          <p:cNvSpPr>
            <a:spLocks noGrp="1"/>
          </p:cNvSpPr>
          <p:nvPr>
            <p:ph type="sldNum" sz="quarter" idx="12"/>
          </p:nvPr>
        </p:nvSpPr>
        <p:spPr/>
        <p:txBody>
          <a:body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2096401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71A76B-0366-4F3B-A901-20DA6648B415}"/>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13E9B53C-07C9-4D6C-B390-0EBD86734B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353DB65-2C38-483E-814B-CFF6C27651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B3E256CE-1088-45C5-8DC9-3569F56663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29D16E2-3CA3-403A-9AB9-71D2E0ECC6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CBD9B52C-F444-4CC1-A0E5-3D0ACDA0633D}"/>
              </a:ext>
            </a:extLst>
          </p:cNvPr>
          <p:cNvSpPr>
            <a:spLocks noGrp="1"/>
          </p:cNvSpPr>
          <p:nvPr>
            <p:ph type="dt" sz="half" idx="10"/>
          </p:nvPr>
        </p:nvSpPr>
        <p:spPr/>
        <p:txBody>
          <a:bodyPr/>
          <a:lstStyle/>
          <a:p>
            <a:endParaRPr lang="en-ZA"/>
          </a:p>
        </p:txBody>
      </p:sp>
      <p:sp>
        <p:nvSpPr>
          <p:cNvPr id="8" name="Footer Placeholder 7">
            <a:extLst>
              <a:ext uri="{FF2B5EF4-FFF2-40B4-BE49-F238E27FC236}">
                <a16:creationId xmlns:a16="http://schemas.microsoft.com/office/drawing/2014/main" xmlns="" id="{062E711E-2A8F-4B1D-B7E8-DEE2087C4DC9}"/>
              </a:ext>
            </a:extLst>
          </p:cNvPr>
          <p:cNvSpPr>
            <a:spLocks noGrp="1"/>
          </p:cNvSpPr>
          <p:nvPr>
            <p:ph type="ftr" sz="quarter" idx="11"/>
          </p:nvPr>
        </p:nvSpPr>
        <p:spPr/>
        <p:txBody>
          <a:bodyPr/>
          <a:lstStyle/>
          <a:p>
            <a:r>
              <a:rPr lang="en-ZA"/>
              <a:t>SECRET</a:t>
            </a:r>
          </a:p>
        </p:txBody>
      </p:sp>
      <p:sp>
        <p:nvSpPr>
          <p:cNvPr id="9" name="Slide Number Placeholder 8">
            <a:extLst>
              <a:ext uri="{FF2B5EF4-FFF2-40B4-BE49-F238E27FC236}">
                <a16:creationId xmlns:a16="http://schemas.microsoft.com/office/drawing/2014/main" xmlns="" id="{CBDDE373-D4CC-4EE8-92FD-5011490B5937}"/>
              </a:ext>
            </a:extLst>
          </p:cNvPr>
          <p:cNvSpPr>
            <a:spLocks noGrp="1"/>
          </p:cNvSpPr>
          <p:nvPr>
            <p:ph type="sldNum" sz="quarter" idx="12"/>
          </p:nvPr>
        </p:nvSpPr>
        <p:spPr/>
        <p:txBody>
          <a:body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53225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D12A2A-82D8-4ED1-B901-4227F34F471E}"/>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B0474691-0035-421A-97B7-D0BCD6B9B192}"/>
              </a:ext>
            </a:extLst>
          </p:cNvPr>
          <p:cNvSpPr>
            <a:spLocks noGrp="1"/>
          </p:cNvSpPr>
          <p:nvPr>
            <p:ph type="dt" sz="half" idx="10"/>
          </p:nvPr>
        </p:nvSpPr>
        <p:spPr/>
        <p:txBody>
          <a:bodyPr/>
          <a:lstStyle/>
          <a:p>
            <a:endParaRPr lang="en-ZA"/>
          </a:p>
        </p:txBody>
      </p:sp>
      <p:sp>
        <p:nvSpPr>
          <p:cNvPr id="4" name="Footer Placeholder 3">
            <a:extLst>
              <a:ext uri="{FF2B5EF4-FFF2-40B4-BE49-F238E27FC236}">
                <a16:creationId xmlns:a16="http://schemas.microsoft.com/office/drawing/2014/main" xmlns="" id="{E3A98D50-C4DB-41F1-8E5D-A6645EBF4C78}"/>
              </a:ext>
            </a:extLst>
          </p:cNvPr>
          <p:cNvSpPr>
            <a:spLocks noGrp="1"/>
          </p:cNvSpPr>
          <p:nvPr>
            <p:ph type="ftr" sz="quarter" idx="11"/>
          </p:nvPr>
        </p:nvSpPr>
        <p:spPr/>
        <p:txBody>
          <a:bodyPr/>
          <a:lstStyle/>
          <a:p>
            <a:r>
              <a:rPr lang="en-ZA"/>
              <a:t>SECRET</a:t>
            </a:r>
          </a:p>
        </p:txBody>
      </p:sp>
      <p:sp>
        <p:nvSpPr>
          <p:cNvPr id="5" name="Slide Number Placeholder 4">
            <a:extLst>
              <a:ext uri="{FF2B5EF4-FFF2-40B4-BE49-F238E27FC236}">
                <a16:creationId xmlns:a16="http://schemas.microsoft.com/office/drawing/2014/main" xmlns="" id="{E52B9784-076A-4559-9BD7-97EEC65129A0}"/>
              </a:ext>
            </a:extLst>
          </p:cNvPr>
          <p:cNvSpPr>
            <a:spLocks noGrp="1"/>
          </p:cNvSpPr>
          <p:nvPr>
            <p:ph type="sldNum" sz="quarter" idx="12"/>
          </p:nvPr>
        </p:nvSpPr>
        <p:spPr/>
        <p:txBody>
          <a:body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4005459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B93B69E-3BB3-4642-8B6F-743D30EFBDF3}"/>
              </a:ext>
            </a:extLst>
          </p:cNvPr>
          <p:cNvSpPr>
            <a:spLocks noGrp="1"/>
          </p:cNvSpPr>
          <p:nvPr>
            <p:ph type="dt" sz="half" idx="10"/>
          </p:nvPr>
        </p:nvSpPr>
        <p:spPr/>
        <p:txBody>
          <a:bodyPr/>
          <a:lstStyle/>
          <a:p>
            <a:endParaRPr lang="en-ZA"/>
          </a:p>
        </p:txBody>
      </p:sp>
      <p:sp>
        <p:nvSpPr>
          <p:cNvPr id="3" name="Footer Placeholder 2">
            <a:extLst>
              <a:ext uri="{FF2B5EF4-FFF2-40B4-BE49-F238E27FC236}">
                <a16:creationId xmlns:a16="http://schemas.microsoft.com/office/drawing/2014/main" xmlns="" id="{F7A620FF-648D-440B-8F52-11EE7238FB71}"/>
              </a:ext>
            </a:extLst>
          </p:cNvPr>
          <p:cNvSpPr>
            <a:spLocks noGrp="1"/>
          </p:cNvSpPr>
          <p:nvPr>
            <p:ph type="ftr" sz="quarter" idx="11"/>
          </p:nvPr>
        </p:nvSpPr>
        <p:spPr/>
        <p:txBody>
          <a:bodyPr/>
          <a:lstStyle/>
          <a:p>
            <a:r>
              <a:rPr lang="en-ZA"/>
              <a:t>SECRET</a:t>
            </a:r>
          </a:p>
        </p:txBody>
      </p:sp>
      <p:sp>
        <p:nvSpPr>
          <p:cNvPr id="4" name="Slide Number Placeholder 3">
            <a:extLst>
              <a:ext uri="{FF2B5EF4-FFF2-40B4-BE49-F238E27FC236}">
                <a16:creationId xmlns:a16="http://schemas.microsoft.com/office/drawing/2014/main" xmlns="" id="{432709AE-78BD-4C18-A94C-603B086C43C0}"/>
              </a:ext>
            </a:extLst>
          </p:cNvPr>
          <p:cNvSpPr>
            <a:spLocks noGrp="1"/>
          </p:cNvSpPr>
          <p:nvPr>
            <p:ph type="sldNum" sz="quarter" idx="12"/>
          </p:nvPr>
        </p:nvSpPr>
        <p:spPr/>
        <p:txBody>
          <a:body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31244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2D9C3C-0A27-4F6E-81C5-2192B558C3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57722D7D-D91A-4BED-B510-ED1D327DAC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0D3D4DC7-5CD4-4FFC-872D-303C766D22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D6DB360-9070-4CCF-AEBC-990BFE56238C}"/>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xmlns="" id="{105715C6-62A8-48EF-BD39-00982AEFFF08}"/>
              </a:ext>
            </a:extLst>
          </p:cNvPr>
          <p:cNvSpPr>
            <a:spLocks noGrp="1"/>
          </p:cNvSpPr>
          <p:nvPr>
            <p:ph type="ftr" sz="quarter" idx="11"/>
          </p:nvPr>
        </p:nvSpPr>
        <p:spPr/>
        <p:txBody>
          <a:bodyPr/>
          <a:lstStyle/>
          <a:p>
            <a:r>
              <a:rPr lang="en-ZA"/>
              <a:t>SECRET</a:t>
            </a:r>
          </a:p>
        </p:txBody>
      </p:sp>
      <p:sp>
        <p:nvSpPr>
          <p:cNvPr id="7" name="Slide Number Placeholder 6">
            <a:extLst>
              <a:ext uri="{FF2B5EF4-FFF2-40B4-BE49-F238E27FC236}">
                <a16:creationId xmlns:a16="http://schemas.microsoft.com/office/drawing/2014/main" xmlns="" id="{EB5C0F54-3724-4329-928C-C200C0D13998}"/>
              </a:ext>
            </a:extLst>
          </p:cNvPr>
          <p:cNvSpPr>
            <a:spLocks noGrp="1"/>
          </p:cNvSpPr>
          <p:nvPr>
            <p:ph type="sldNum" sz="quarter" idx="12"/>
          </p:nvPr>
        </p:nvSpPr>
        <p:spPr/>
        <p:txBody>
          <a:body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413597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6DD351-78F6-4AE1-A6EE-3050AFBB0B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4FE71D95-3DE8-4BD0-B668-455BAAD30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xmlns="" id="{53620300-66F8-4382-92D2-2210D9852A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40AABD1-DB98-425A-8194-FD55EF4AB3E0}"/>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xmlns="" id="{64BD1492-741E-49AF-8C47-AFC1C5E41583}"/>
              </a:ext>
            </a:extLst>
          </p:cNvPr>
          <p:cNvSpPr>
            <a:spLocks noGrp="1"/>
          </p:cNvSpPr>
          <p:nvPr>
            <p:ph type="ftr" sz="quarter" idx="11"/>
          </p:nvPr>
        </p:nvSpPr>
        <p:spPr/>
        <p:txBody>
          <a:bodyPr/>
          <a:lstStyle/>
          <a:p>
            <a:r>
              <a:rPr lang="en-ZA"/>
              <a:t>SECRET</a:t>
            </a:r>
          </a:p>
        </p:txBody>
      </p:sp>
      <p:sp>
        <p:nvSpPr>
          <p:cNvPr id="7" name="Slide Number Placeholder 6">
            <a:extLst>
              <a:ext uri="{FF2B5EF4-FFF2-40B4-BE49-F238E27FC236}">
                <a16:creationId xmlns:a16="http://schemas.microsoft.com/office/drawing/2014/main" xmlns="" id="{0F0BAE62-1DDB-4A61-9865-C0A8FB4F74C2}"/>
              </a:ext>
            </a:extLst>
          </p:cNvPr>
          <p:cNvSpPr>
            <a:spLocks noGrp="1"/>
          </p:cNvSpPr>
          <p:nvPr>
            <p:ph type="sldNum" sz="quarter" idx="12"/>
          </p:nvPr>
        </p:nvSpPr>
        <p:spPr/>
        <p:txBody>
          <a:body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295254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691828C-5485-4A96-8EA6-C492C1572F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7FB7AEB3-35CD-4FD7-988E-B16273F278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29154F9-CC2B-412E-9D78-15BA26DD77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a:extLst>
              <a:ext uri="{FF2B5EF4-FFF2-40B4-BE49-F238E27FC236}">
                <a16:creationId xmlns:a16="http://schemas.microsoft.com/office/drawing/2014/main" xmlns="" id="{A4B22DB2-580E-4E5A-B43F-D9C0886730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a:t>SECRET</a:t>
            </a:r>
          </a:p>
        </p:txBody>
      </p:sp>
      <p:sp>
        <p:nvSpPr>
          <p:cNvPr id="6" name="Slide Number Placeholder 5">
            <a:extLst>
              <a:ext uri="{FF2B5EF4-FFF2-40B4-BE49-F238E27FC236}">
                <a16:creationId xmlns:a16="http://schemas.microsoft.com/office/drawing/2014/main" xmlns="" id="{5A42E69A-6146-4A9A-954D-36E0A412DF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A07AB-4235-435C-99FB-B82104887253}" type="slidenum">
              <a:rPr lang="en-ZA" smtClean="0"/>
              <a:pPr/>
              <a:t>‹#›</a:t>
            </a:fld>
            <a:endParaRPr lang="en-ZA"/>
          </a:p>
        </p:txBody>
      </p:sp>
    </p:spTree>
    <p:extLst>
      <p:ext uri="{BB962C8B-B14F-4D97-AF65-F5344CB8AC3E}">
        <p14:creationId xmlns:p14="http://schemas.microsoft.com/office/powerpoint/2010/main" xmlns="" val="3232652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EA7EA23-AE90-40D4-BE2B-09D8B5C5432F}"/>
              </a:ext>
            </a:extLst>
          </p:cNvPr>
          <p:cNvSpPr>
            <a:spLocks noGrp="1"/>
          </p:cNvSpPr>
          <p:nvPr>
            <p:ph type="body" sz="quarter" idx="10"/>
          </p:nvPr>
        </p:nvSpPr>
        <p:spPr>
          <a:xfrm>
            <a:off x="2640013" y="5467350"/>
            <a:ext cx="9201150" cy="303213"/>
          </a:xfrm>
        </p:spPr>
        <p:txBody>
          <a:bodyPr rtlCol="0">
            <a:noAutofit/>
          </a:bodyPr>
          <a:lstStyle/>
          <a:p>
            <a:pPr eaLnBrk="1" fontAlgn="auto" hangingPunct="1">
              <a:spcAft>
                <a:spcPts val="0"/>
              </a:spcAft>
              <a:defRPr/>
            </a:pPr>
            <a:r>
              <a:rPr lang="en-US" sz="2400" dirty="0"/>
              <a:t>SAA Group STATUS UPDATE</a:t>
            </a:r>
            <a:endParaRPr lang="en-ZA" sz="2400" dirty="0"/>
          </a:p>
        </p:txBody>
      </p:sp>
      <p:sp>
        <p:nvSpPr>
          <p:cNvPr id="4" name="Text Placeholder 3">
            <a:extLst>
              <a:ext uri="{FF2B5EF4-FFF2-40B4-BE49-F238E27FC236}">
                <a16:creationId xmlns:a16="http://schemas.microsoft.com/office/drawing/2014/main" xmlns="" id="{3FD4085A-3610-4002-93C7-FF82D36FA4E2}"/>
              </a:ext>
            </a:extLst>
          </p:cNvPr>
          <p:cNvSpPr>
            <a:spLocks noGrp="1"/>
          </p:cNvSpPr>
          <p:nvPr>
            <p:ph type="body" sz="quarter" idx="11"/>
          </p:nvPr>
        </p:nvSpPr>
        <p:spPr>
          <a:xfrm>
            <a:off x="2640013" y="6021388"/>
            <a:ext cx="9201150" cy="303212"/>
          </a:xfrm>
        </p:spPr>
        <p:txBody>
          <a:bodyPr rtlCol="0">
            <a:normAutofit lnSpcReduction="10000"/>
          </a:bodyPr>
          <a:lstStyle/>
          <a:p>
            <a:pPr eaLnBrk="1" fontAlgn="auto" hangingPunct="1">
              <a:spcAft>
                <a:spcPts val="0"/>
              </a:spcAft>
              <a:defRPr/>
            </a:pPr>
            <a:r>
              <a:rPr lang="en-US" sz="1600" b="1" dirty="0"/>
              <a:t>PORTFOLIO COMMITTEE ON PUBLIC ENTERPRISES</a:t>
            </a:r>
            <a:endParaRPr lang="en-ZA" sz="1600" b="1" dirty="0"/>
          </a:p>
        </p:txBody>
      </p:sp>
      <p:sp>
        <p:nvSpPr>
          <p:cNvPr id="6" name="Text Placeholder 5">
            <a:extLst>
              <a:ext uri="{FF2B5EF4-FFF2-40B4-BE49-F238E27FC236}">
                <a16:creationId xmlns:a16="http://schemas.microsoft.com/office/drawing/2014/main" xmlns="" id="{A0F85662-019A-43F6-A071-71EBBE5479AD}"/>
              </a:ext>
            </a:extLst>
          </p:cNvPr>
          <p:cNvSpPr>
            <a:spLocks noGrp="1"/>
          </p:cNvSpPr>
          <p:nvPr>
            <p:ph type="body" sz="quarter" idx="12"/>
          </p:nvPr>
        </p:nvSpPr>
        <p:spPr>
          <a:xfrm>
            <a:off x="2640013" y="6424613"/>
            <a:ext cx="9201150" cy="303212"/>
          </a:xfrm>
        </p:spPr>
        <p:txBody>
          <a:bodyPr rtlCol="0"/>
          <a:lstStyle/>
          <a:p>
            <a:pPr eaLnBrk="1" fontAlgn="auto" hangingPunct="1">
              <a:spcAft>
                <a:spcPts val="0"/>
              </a:spcAft>
              <a:defRPr/>
            </a:pPr>
            <a:r>
              <a:rPr lang="en-ZA" sz="1400" dirty="0"/>
              <a:t>02 JUNE 2021</a:t>
            </a:r>
          </a:p>
        </p:txBody>
      </p:sp>
      <p:sp>
        <p:nvSpPr>
          <p:cNvPr id="3" name="Text Placeholder 1">
            <a:extLst>
              <a:ext uri="{FF2B5EF4-FFF2-40B4-BE49-F238E27FC236}">
                <a16:creationId xmlns:a16="http://schemas.microsoft.com/office/drawing/2014/main" xmlns="" id="{E95D622D-7396-41E8-8FE8-02706C778932}"/>
              </a:ext>
            </a:extLst>
          </p:cNvPr>
          <p:cNvSpPr txBox="1">
            <a:spLocks/>
          </p:cNvSpPr>
          <p:nvPr/>
        </p:nvSpPr>
        <p:spPr>
          <a:xfrm>
            <a:off x="0" y="4964113"/>
            <a:ext cx="9201150" cy="303212"/>
          </a:xfrm>
          <a:prstGeom prst="rect">
            <a:avLst/>
          </a:prstGeom>
        </p:spPr>
        <p:txBody>
          <a:bodyPr/>
          <a:lstStyle>
            <a:lvl1pPr marL="0" indent="0" algn="l" rtl="0" eaLnBrk="0" fontAlgn="base" hangingPunct="0">
              <a:spcBef>
                <a:spcPts val="600"/>
              </a:spcBef>
              <a:spcAft>
                <a:spcPts val="600"/>
              </a:spcAft>
              <a:buFont typeface="Arial" panose="020B0604020202020204" pitchFamily="34" charset="0"/>
              <a:buNone/>
              <a:defRPr sz="2000" b="1" kern="1200" spc="299" baseline="0">
                <a:solidFill>
                  <a:schemeClr val="bg1"/>
                </a:solidFill>
                <a:latin typeface="+mn-lt"/>
                <a:ea typeface="MS PGothic" panose="020B0600070205080204" pitchFamily="34" charset="-128"/>
                <a:cs typeface="Century Gothic"/>
              </a:defRPr>
            </a:lvl1pPr>
            <a:lvl2pPr marL="742950" indent="-358775" algn="just" rtl="0" eaLnBrk="0" fontAlgn="base" hangingPunct="0">
              <a:spcBef>
                <a:spcPts val="600"/>
              </a:spcBef>
              <a:spcAft>
                <a:spcPts val="600"/>
              </a:spcAft>
              <a:buFont typeface="Arial" panose="020B0604020202020204" pitchFamily="34" charset="0"/>
              <a:buChar char="–"/>
              <a:defRPr sz="1000" kern="1200">
                <a:solidFill>
                  <a:schemeClr val="tx1"/>
                </a:solidFill>
                <a:latin typeface="Century Gothic"/>
                <a:ea typeface="MS PGothic" panose="020B0600070205080204" pitchFamily="34" charset="-128"/>
                <a:cs typeface="Century Gothic"/>
              </a:defRPr>
            </a:lvl2pPr>
            <a:lvl3pPr marL="1143000" indent="-358775" algn="just" rtl="0" eaLnBrk="0" fontAlgn="base" hangingPunct="0">
              <a:spcBef>
                <a:spcPts val="600"/>
              </a:spcBef>
              <a:spcAft>
                <a:spcPts val="600"/>
              </a:spcAft>
              <a:buFont typeface="Arial" panose="020B0604020202020204" pitchFamily="34" charset="0"/>
              <a:buChar char="•"/>
              <a:defRPr sz="1000" kern="1200">
                <a:solidFill>
                  <a:schemeClr val="tx1"/>
                </a:solidFill>
                <a:latin typeface="Century Gothic"/>
                <a:ea typeface="MS PGothic" panose="020B0600070205080204" pitchFamily="34" charset="-128"/>
                <a:cs typeface="Century Gothic"/>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Century Gothic"/>
                <a:ea typeface="MS PGothic" panose="020B0600070205080204" pitchFamily="34" charset="-128"/>
                <a:cs typeface="Century Gothic"/>
              </a:defRPr>
            </a:lvl4pPr>
            <a:lvl5pPr marL="20574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Century Gothic"/>
                <a:ea typeface="MS PGothic" panose="020B0600070205080204" pitchFamily="34" charset="-128"/>
                <a:cs typeface="Century Gothic"/>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ZA"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15E9F05-C164-4BEA-B59A-E3522CB02D5A}"/>
              </a:ext>
            </a:extLst>
          </p:cNvPr>
          <p:cNvSpPr>
            <a:spLocks noGrp="1"/>
          </p:cNvSpPr>
          <p:nvPr>
            <p:ph type="body" sz="quarter" idx="10"/>
          </p:nvPr>
        </p:nvSpPr>
        <p:spPr>
          <a:xfrm>
            <a:off x="227013" y="290513"/>
            <a:ext cx="8764587" cy="385762"/>
          </a:xfrm>
        </p:spPr>
        <p:txBody>
          <a:bodyPr rtlCol="0">
            <a:noAutofit/>
          </a:bodyPr>
          <a:lstStyle/>
          <a:p>
            <a:pPr eaLnBrk="1" fontAlgn="auto" hangingPunct="1">
              <a:spcAft>
                <a:spcPts val="0"/>
              </a:spcAft>
              <a:defRPr/>
            </a:pPr>
            <a:r>
              <a:rPr lang="en-GB" sz="2400" dirty="0"/>
              <a:t>SAA Funding and Actual Expenditure </a:t>
            </a:r>
            <a:endParaRPr lang="en-ZA" sz="2400" dirty="0"/>
          </a:p>
        </p:txBody>
      </p:sp>
      <p:sp>
        <p:nvSpPr>
          <p:cNvPr id="4" name="TextBox 3">
            <a:extLst>
              <a:ext uri="{FF2B5EF4-FFF2-40B4-BE49-F238E27FC236}">
                <a16:creationId xmlns:a16="http://schemas.microsoft.com/office/drawing/2014/main" xmlns="" id="{F69C6A46-A958-412F-B74C-F86FDBEF49DC}"/>
              </a:ext>
            </a:extLst>
          </p:cNvPr>
          <p:cNvSpPr txBox="1"/>
          <p:nvPr/>
        </p:nvSpPr>
        <p:spPr>
          <a:xfrm>
            <a:off x="446088" y="1720850"/>
            <a:ext cx="10858500" cy="3232150"/>
          </a:xfrm>
          <a:prstGeom prst="rect">
            <a:avLst/>
          </a:prstGeom>
          <a:noFill/>
        </p:spPr>
        <p:txBody>
          <a:bodyPr>
            <a:spAutoFit/>
          </a:bodyPr>
          <a:lstStyle/>
          <a:p>
            <a:pPr marL="285750" indent="-285750" algn="just" eaLnBrk="1" fontAlgn="auto" hangingPunct="1">
              <a:spcBef>
                <a:spcPts val="0"/>
              </a:spcBef>
              <a:spcAft>
                <a:spcPts val="0"/>
              </a:spcAft>
              <a:buClr>
                <a:schemeClr val="accent1"/>
              </a:buClr>
              <a:buFont typeface="Arial" panose="020B0604020202020204" pitchFamily="34" charset="0"/>
              <a:buChar char="•"/>
              <a:defRPr/>
            </a:pPr>
            <a:r>
              <a:rPr lang="en-ZA" sz="2000" dirty="0">
                <a:latin typeface="Arial" panose="020B0604020202020204" pitchFamily="34" charset="0"/>
                <a:cs typeface="Arial" panose="020B0604020202020204" pitchFamily="34" charset="0"/>
              </a:rPr>
              <a:t>R10.5 billion was allocated in the 2020 Second Adjustments Appropriation</a:t>
            </a:r>
          </a:p>
          <a:p>
            <a:pPr algn="just" eaLnBrk="1" fontAlgn="auto" hangingPunct="1">
              <a:spcBef>
                <a:spcPts val="0"/>
              </a:spcBef>
              <a:spcAft>
                <a:spcPts val="0"/>
              </a:spcAft>
              <a:buClr>
                <a:schemeClr val="accent1"/>
              </a:buClr>
              <a:defRPr/>
            </a:pPr>
            <a:endParaRPr lang="en-ZA" sz="2000" dirty="0">
              <a:latin typeface="Arial" panose="020B0604020202020204" pitchFamily="34" charset="0"/>
              <a:cs typeface="Arial" panose="020B0604020202020204" pitchFamily="34" charset="0"/>
            </a:endParaRPr>
          </a:p>
          <a:p>
            <a:pPr marL="285750" indent="-285750" algn="just" eaLnBrk="1" fontAlgn="auto" hangingPunct="1">
              <a:spcBef>
                <a:spcPts val="0"/>
              </a:spcBef>
              <a:spcAft>
                <a:spcPts val="0"/>
              </a:spcAft>
              <a:buClr>
                <a:schemeClr val="accent1"/>
              </a:buClr>
              <a:buFont typeface="Arial" panose="020B0604020202020204" pitchFamily="34" charset="0"/>
              <a:buChar char="•"/>
              <a:defRPr/>
            </a:pPr>
            <a:r>
              <a:rPr lang="en-ZA" sz="2000" dirty="0">
                <a:latin typeface="Arial" panose="020B0604020202020204" pitchFamily="34" charset="0"/>
                <a:cs typeface="Arial" panose="020B0604020202020204" pitchFamily="34" charset="0"/>
              </a:rPr>
              <a:t>R7.8 billion transferred to SAA for restructuring: </a:t>
            </a:r>
          </a:p>
          <a:p>
            <a:pPr algn="just" eaLnBrk="1" fontAlgn="auto" hangingPunct="1">
              <a:spcBef>
                <a:spcPts val="0"/>
              </a:spcBef>
              <a:spcAft>
                <a:spcPts val="0"/>
              </a:spcAft>
              <a:buClr>
                <a:schemeClr val="accent1"/>
              </a:buClr>
              <a:defRPr/>
            </a:pPr>
            <a:endParaRPr lang="en-ZA" sz="2000" dirty="0">
              <a:latin typeface="Arial" panose="020B0604020202020204" pitchFamily="34" charset="0"/>
              <a:cs typeface="Arial" panose="020B0604020202020204" pitchFamily="34" charset="0"/>
            </a:endParaRPr>
          </a:p>
          <a:p>
            <a:pPr marL="742950" lvl="1" indent="-285750" algn="just" eaLnBrk="1" fontAlgn="auto" hangingPunct="1">
              <a:spcBef>
                <a:spcPts val="0"/>
              </a:spcBef>
              <a:spcAft>
                <a:spcPts val="0"/>
              </a:spcAft>
              <a:buClr>
                <a:schemeClr val="accent1"/>
              </a:buClr>
              <a:buFont typeface="Arial" panose="020B0604020202020204" pitchFamily="34" charset="0"/>
              <a:buChar char="•"/>
              <a:defRPr/>
            </a:pPr>
            <a:r>
              <a:rPr lang="en-US" sz="2000" dirty="0">
                <a:latin typeface="Arial" panose="020B0604020202020204" pitchFamily="34" charset="0"/>
                <a:cs typeface="Arial" panose="020B0604020202020204" pitchFamily="34" charset="0"/>
              </a:rPr>
              <a:t>Voluntary settlement packages and employee liabilities paid to date R2 billion.</a:t>
            </a:r>
          </a:p>
          <a:p>
            <a:pPr marL="742950" lvl="1" indent="-285750" algn="just" eaLnBrk="1" fontAlgn="auto" hangingPunct="1">
              <a:spcBef>
                <a:spcPts val="0"/>
              </a:spcBef>
              <a:spcAft>
                <a:spcPts val="0"/>
              </a:spcAft>
              <a:buClr>
                <a:schemeClr val="accent1"/>
              </a:buClr>
              <a:buFont typeface="Arial" panose="020B0604020202020204" pitchFamily="34" charset="0"/>
              <a:buChar char="•"/>
              <a:defRPr/>
            </a:pPr>
            <a:r>
              <a:rPr lang="en-US" sz="2000" dirty="0">
                <a:latin typeface="Arial" panose="020B0604020202020204" pitchFamily="34" charset="0"/>
                <a:cs typeface="Arial" panose="020B0604020202020204" pitchFamily="34" charset="0"/>
              </a:rPr>
              <a:t>Post  commencement finance creditors paid to date R600 million.</a:t>
            </a:r>
          </a:p>
          <a:p>
            <a:pPr marL="742950" lvl="1" indent="-285750" algn="just" eaLnBrk="1" fontAlgn="auto" hangingPunct="1">
              <a:spcBef>
                <a:spcPts val="0"/>
              </a:spcBef>
              <a:spcAft>
                <a:spcPts val="0"/>
              </a:spcAft>
              <a:buClr>
                <a:schemeClr val="accent1"/>
              </a:buClr>
              <a:buFont typeface="Arial" panose="020B0604020202020204" pitchFamily="34" charset="0"/>
              <a:buChar char="•"/>
              <a:defRPr/>
            </a:pPr>
            <a:r>
              <a:rPr lang="en-US" sz="2000" dirty="0">
                <a:latin typeface="Arial" panose="020B0604020202020204" pitchFamily="34" charset="0"/>
                <a:cs typeface="Arial" panose="020B0604020202020204" pitchFamily="34" charset="0"/>
              </a:rPr>
              <a:t>Un-flown ticket liability paid to date R800 million.</a:t>
            </a:r>
          </a:p>
          <a:p>
            <a:pPr marL="742950" lvl="1" indent="-285750" algn="just" eaLnBrk="1" fontAlgn="auto" hangingPunct="1">
              <a:spcBef>
                <a:spcPts val="0"/>
              </a:spcBef>
              <a:spcAft>
                <a:spcPts val="0"/>
              </a:spcAft>
              <a:buClr>
                <a:schemeClr val="accent1"/>
              </a:buClr>
              <a:buFont typeface="Arial" panose="020B0604020202020204" pitchFamily="34" charset="0"/>
              <a:buChar char="•"/>
              <a:defRPr/>
            </a:pPr>
            <a:endParaRPr lang="en-US" sz="2000" dirty="0">
              <a:latin typeface="Arial" panose="020B0604020202020204" pitchFamily="34" charset="0"/>
              <a:cs typeface="Arial" panose="020B0604020202020204" pitchFamily="34" charset="0"/>
            </a:endParaRPr>
          </a:p>
          <a:p>
            <a:pPr marL="285750" indent="-285750" algn="just" eaLnBrk="1" fontAlgn="auto" hangingPunct="1">
              <a:spcBef>
                <a:spcPts val="0"/>
              </a:spcBef>
              <a:spcAft>
                <a:spcPts val="0"/>
              </a:spcAft>
              <a:buClr>
                <a:schemeClr val="accent1"/>
              </a:buClr>
              <a:buFont typeface="Arial" panose="020B0604020202020204" pitchFamily="34" charset="0"/>
              <a:buChar char="•"/>
              <a:defRPr/>
            </a:pPr>
            <a:r>
              <a:rPr lang="en-US" sz="2000" dirty="0">
                <a:latin typeface="Arial" panose="020B0604020202020204" pitchFamily="34" charset="0"/>
                <a:cs typeface="Arial" panose="020B0604020202020204" pitchFamily="34" charset="0"/>
              </a:rPr>
              <a:t>The R2.7 billion for subsidiaries remains unpaid to date as this amount couldn’t be allocated as part of funds allocated for SAA business rescue.</a:t>
            </a:r>
          </a:p>
        </p:txBody>
      </p:sp>
      <p:sp>
        <p:nvSpPr>
          <p:cNvPr id="17412" name="TextBox 4">
            <a:extLst>
              <a:ext uri="{FF2B5EF4-FFF2-40B4-BE49-F238E27FC236}">
                <a16:creationId xmlns:a16="http://schemas.microsoft.com/office/drawing/2014/main" xmlns="" id="{FB874A54-295B-4926-9EB0-791CBC7FE922}"/>
              </a:ext>
            </a:extLst>
          </p:cNvPr>
          <p:cNvSpPr txBox="1">
            <a:spLocks noChangeArrowheads="1"/>
          </p:cNvSpPr>
          <p:nvPr/>
        </p:nvSpPr>
        <p:spPr bwMode="auto">
          <a:xfrm>
            <a:off x="5629275" y="6472238"/>
            <a:ext cx="614363" cy="3698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 name="Slide Number Placeholder 2">
            <a:extLst>
              <a:ext uri="{FF2B5EF4-FFF2-40B4-BE49-F238E27FC236}">
                <a16:creationId xmlns:a16="http://schemas.microsoft.com/office/drawing/2014/main" xmlns="" id="{FC0B7F45-FC32-4463-B933-BE60DA552074}"/>
              </a:ext>
            </a:extLst>
          </p:cNvPr>
          <p:cNvSpPr>
            <a:spLocks noGrp="1"/>
          </p:cNvSpPr>
          <p:nvPr>
            <p:ph type="sldNum" sz="quarter" idx="12"/>
          </p:nvPr>
        </p:nvSpPr>
        <p:spPr/>
        <p:txBody>
          <a:bodyPr/>
          <a:lstStyle/>
          <a:p>
            <a:pPr>
              <a:defRPr/>
            </a:pPr>
            <a:fld id="{B0EE552C-43EB-467E-AC47-171E92843369}" type="slidenum">
              <a:rPr lang="en-ZA" altLang="en-US" smtClean="0"/>
              <a:pPr>
                <a:defRPr/>
              </a:pPr>
              <a:t>10</a:t>
            </a:fld>
            <a:endParaRPr lang="en-ZA"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390E1C7-95A1-4C15-9EDD-E25CBB46C053}"/>
              </a:ext>
            </a:extLst>
          </p:cNvPr>
          <p:cNvSpPr>
            <a:spLocks noGrp="1"/>
          </p:cNvSpPr>
          <p:nvPr>
            <p:ph type="body" sz="quarter" idx="10"/>
          </p:nvPr>
        </p:nvSpPr>
        <p:spPr>
          <a:xfrm>
            <a:off x="227013" y="311150"/>
            <a:ext cx="8764587" cy="385763"/>
          </a:xfrm>
        </p:spPr>
        <p:txBody>
          <a:bodyPr rtlCol="0">
            <a:normAutofit/>
          </a:bodyPr>
          <a:lstStyle/>
          <a:p>
            <a:pPr eaLnBrk="1" fontAlgn="auto" hangingPunct="1">
              <a:spcAft>
                <a:spcPts val="0"/>
              </a:spcAft>
              <a:defRPr/>
            </a:pPr>
            <a:r>
              <a:rPr lang="en-GB" dirty="0"/>
              <a:t>Market Overview – Domestic Market </a:t>
            </a:r>
            <a:endParaRPr lang="en-ZA" dirty="0"/>
          </a:p>
        </p:txBody>
      </p:sp>
      <p:pic>
        <p:nvPicPr>
          <p:cNvPr id="19459" name="Picture 2">
            <a:extLst>
              <a:ext uri="{FF2B5EF4-FFF2-40B4-BE49-F238E27FC236}">
                <a16:creationId xmlns:a16="http://schemas.microsoft.com/office/drawing/2014/main" xmlns="" id="{E68BD04D-FEB9-4B86-8AA7-D3D71767081C}"/>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7013" y="1406525"/>
            <a:ext cx="11771312" cy="2973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60" name="TextBox 4">
            <a:extLst>
              <a:ext uri="{FF2B5EF4-FFF2-40B4-BE49-F238E27FC236}">
                <a16:creationId xmlns:a16="http://schemas.microsoft.com/office/drawing/2014/main" xmlns="" id="{8DB7DC54-95E1-41E2-A3A0-0FE8D012DF18}"/>
              </a:ext>
            </a:extLst>
          </p:cNvPr>
          <p:cNvSpPr txBox="1">
            <a:spLocks noChangeArrowheads="1"/>
          </p:cNvSpPr>
          <p:nvPr/>
        </p:nvSpPr>
        <p:spPr bwMode="auto">
          <a:xfrm>
            <a:off x="588963" y="4533900"/>
            <a:ext cx="11047412" cy="1938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n-US" altLang="en-US" sz="2000" dirty="0" err="1">
                <a:latin typeface="Arial" panose="020B0604020202020204" pitchFamily="34" charset="0"/>
                <a:cs typeface="Arial" panose="020B0604020202020204" pitchFamily="34" charset="0"/>
              </a:rPr>
              <a:t>Skylink</a:t>
            </a:r>
            <a:r>
              <a:rPr lang="en-US" altLang="en-US" sz="2000" dirty="0">
                <a:latin typeface="Arial" panose="020B0604020202020204" pitchFamily="34" charset="0"/>
                <a:cs typeface="Arial" panose="020B0604020202020204" pitchFamily="34" charset="0"/>
              </a:rPr>
              <a:t> Airways has announced its intentions start operating in the domestic market as of September 2022. The new airline intends filling the gap left by SAA on the Cape Town and Johannesburg bases;</a:t>
            </a:r>
          </a:p>
          <a:p>
            <a:pPr eaLnBrk="1" hangingPunct="1">
              <a:lnSpc>
                <a:spcPct val="100000"/>
              </a:lnSpc>
              <a:spcBef>
                <a:spcPct val="0"/>
              </a:spcBef>
            </a:pPr>
            <a:r>
              <a:rPr lang="en-US" altLang="en-US" sz="2000" dirty="0">
                <a:latin typeface="Arial" panose="020B0604020202020204" pitchFamily="34" charset="0"/>
                <a:cs typeface="Arial" panose="020B0604020202020204" pitchFamily="34" charset="0"/>
              </a:rPr>
              <a:t>Cape Town International Airport (CTIA) has announced that it is close to reaching 70% of its 2019 domestic air travel volumes;</a:t>
            </a:r>
          </a:p>
          <a:p>
            <a:pPr eaLnBrk="1" hangingPunct="1">
              <a:lnSpc>
                <a:spcPct val="100000"/>
              </a:lnSpc>
              <a:spcBef>
                <a:spcPct val="0"/>
              </a:spcBef>
            </a:pPr>
            <a:r>
              <a:rPr lang="en-US" altLang="en-US" sz="2000" dirty="0">
                <a:latin typeface="Arial" panose="020B0604020202020204" pitchFamily="34" charset="0"/>
                <a:cs typeface="Arial" panose="020B0604020202020204" pitchFamily="34" charset="0"/>
              </a:rPr>
              <a:t>The Covid third wave is expected to slightly slow down passenger demand.</a:t>
            </a:r>
          </a:p>
        </p:txBody>
      </p:sp>
      <p:sp>
        <p:nvSpPr>
          <p:cNvPr id="19461" name="TextBox 4">
            <a:extLst>
              <a:ext uri="{FF2B5EF4-FFF2-40B4-BE49-F238E27FC236}">
                <a16:creationId xmlns:a16="http://schemas.microsoft.com/office/drawing/2014/main" xmlns="" id="{D8AD62AC-9BE0-4CB0-988A-C8F87A122E08}"/>
              </a:ext>
            </a:extLst>
          </p:cNvPr>
          <p:cNvSpPr txBox="1">
            <a:spLocks noChangeArrowheads="1"/>
          </p:cNvSpPr>
          <p:nvPr/>
        </p:nvSpPr>
        <p:spPr bwMode="auto">
          <a:xfrm>
            <a:off x="5629275" y="6472238"/>
            <a:ext cx="614363" cy="3698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 name="Slide Number Placeholder 2">
            <a:extLst>
              <a:ext uri="{FF2B5EF4-FFF2-40B4-BE49-F238E27FC236}">
                <a16:creationId xmlns:a16="http://schemas.microsoft.com/office/drawing/2014/main" xmlns="" id="{76EE1861-01B7-48D3-A418-1EA214D49C7A}"/>
              </a:ext>
            </a:extLst>
          </p:cNvPr>
          <p:cNvSpPr>
            <a:spLocks noGrp="1"/>
          </p:cNvSpPr>
          <p:nvPr>
            <p:ph type="sldNum" sz="quarter" idx="12"/>
          </p:nvPr>
        </p:nvSpPr>
        <p:spPr/>
        <p:txBody>
          <a:bodyPr/>
          <a:lstStyle/>
          <a:p>
            <a:pPr>
              <a:defRPr/>
            </a:pPr>
            <a:fld id="{B0EE552C-43EB-467E-AC47-171E92843369}" type="slidenum">
              <a:rPr lang="en-ZA" altLang="en-US" smtClean="0"/>
              <a:pPr>
                <a:defRPr/>
              </a:pPr>
              <a:t>11</a:t>
            </a:fld>
            <a:endParaRPr lang="en-ZA"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1E8527E8-0711-48EE-B48C-CEFF1CC2316A}"/>
              </a:ext>
            </a:extLst>
          </p:cNvPr>
          <p:cNvSpPr>
            <a:spLocks noGrp="1"/>
          </p:cNvSpPr>
          <p:nvPr>
            <p:ph type="body" sz="quarter" idx="10"/>
          </p:nvPr>
        </p:nvSpPr>
        <p:spPr>
          <a:xfrm>
            <a:off x="227013" y="311150"/>
            <a:ext cx="8764587" cy="385763"/>
          </a:xfrm>
        </p:spPr>
        <p:txBody>
          <a:bodyPr rtlCol="0">
            <a:normAutofit/>
          </a:bodyPr>
          <a:lstStyle/>
          <a:p>
            <a:pPr eaLnBrk="1" fontAlgn="auto" hangingPunct="1">
              <a:spcAft>
                <a:spcPts val="0"/>
              </a:spcAft>
              <a:defRPr/>
            </a:pPr>
            <a:r>
              <a:rPr lang="en-US" dirty="0"/>
              <a:t>Market Overview – Monthly Flight Market Share</a:t>
            </a:r>
          </a:p>
        </p:txBody>
      </p:sp>
      <p:pic>
        <p:nvPicPr>
          <p:cNvPr id="20483" name="Picture 4">
            <a:extLst>
              <a:ext uri="{FF2B5EF4-FFF2-40B4-BE49-F238E27FC236}">
                <a16:creationId xmlns:a16="http://schemas.microsoft.com/office/drawing/2014/main" xmlns="" id="{DD27A7CA-61AF-4803-A33A-26767BAD2810}"/>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25625" y="1484313"/>
            <a:ext cx="9591675"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4" name="TextBox 5">
            <a:extLst>
              <a:ext uri="{FF2B5EF4-FFF2-40B4-BE49-F238E27FC236}">
                <a16:creationId xmlns:a16="http://schemas.microsoft.com/office/drawing/2014/main" xmlns="" id="{58C16F5E-2686-4DE5-B92A-F642C6429E4B}"/>
              </a:ext>
            </a:extLst>
          </p:cNvPr>
          <p:cNvSpPr txBox="1">
            <a:spLocks noChangeArrowheads="1"/>
          </p:cNvSpPr>
          <p:nvPr/>
        </p:nvSpPr>
        <p:spPr bwMode="auto">
          <a:xfrm>
            <a:off x="358775" y="6254750"/>
            <a:ext cx="1149350"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900"/>
              <a:t>Source: Boeing</a:t>
            </a:r>
          </a:p>
        </p:txBody>
      </p:sp>
      <p:sp>
        <p:nvSpPr>
          <p:cNvPr id="20485" name="TextBox 4">
            <a:extLst>
              <a:ext uri="{FF2B5EF4-FFF2-40B4-BE49-F238E27FC236}">
                <a16:creationId xmlns:a16="http://schemas.microsoft.com/office/drawing/2014/main" xmlns="" id="{29AA7686-C2DA-4942-BAC1-AF1F46465FE8}"/>
              </a:ext>
            </a:extLst>
          </p:cNvPr>
          <p:cNvSpPr txBox="1">
            <a:spLocks noChangeArrowheads="1"/>
          </p:cNvSpPr>
          <p:nvPr/>
        </p:nvSpPr>
        <p:spPr bwMode="auto">
          <a:xfrm>
            <a:off x="5629275" y="6472238"/>
            <a:ext cx="614363" cy="3698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 name="Slide Number Placeholder 2">
            <a:extLst>
              <a:ext uri="{FF2B5EF4-FFF2-40B4-BE49-F238E27FC236}">
                <a16:creationId xmlns:a16="http://schemas.microsoft.com/office/drawing/2014/main" xmlns="" id="{0C30D725-BA71-4263-BC15-8CEF6BB5E394}"/>
              </a:ext>
            </a:extLst>
          </p:cNvPr>
          <p:cNvSpPr>
            <a:spLocks noGrp="1"/>
          </p:cNvSpPr>
          <p:nvPr>
            <p:ph type="sldNum" sz="quarter" idx="12"/>
          </p:nvPr>
        </p:nvSpPr>
        <p:spPr/>
        <p:txBody>
          <a:bodyPr/>
          <a:lstStyle/>
          <a:p>
            <a:pPr>
              <a:defRPr/>
            </a:pPr>
            <a:fld id="{B0EE552C-43EB-467E-AC47-171E92843369}" type="slidenum">
              <a:rPr lang="en-ZA" altLang="en-US" smtClean="0"/>
              <a:pPr>
                <a:defRPr/>
              </a:pPr>
              <a:t>12</a:t>
            </a:fld>
            <a:endParaRPr lang="en-ZA"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8B4FA0D-DB6D-40F3-9A64-3BA179440288}"/>
              </a:ext>
            </a:extLst>
          </p:cNvPr>
          <p:cNvSpPr>
            <a:spLocks noGrp="1"/>
          </p:cNvSpPr>
          <p:nvPr>
            <p:ph type="body" sz="quarter" idx="10"/>
          </p:nvPr>
        </p:nvSpPr>
        <p:spPr>
          <a:xfrm>
            <a:off x="227013" y="311150"/>
            <a:ext cx="8764587" cy="385763"/>
          </a:xfrm>
        </p:spPr>
        <p:txBody>
          <a:bodyPr rtlCol="0">
            <a:noAutofit/>
          </a:bodyPr>
          <a:lstStyle/>
          <a:p>
            <a:pPr eaLnBrk="1" fontAlgn="auto" hangingPunct="1">
              <a:spcAft>
                <a:spcPts val="0"/>
              </a:spcAft>
              <a:defRPr/>
            </a:pPr>
            <a:r>
              <a:rPr lang="en-GB" sz="2400" dirty="0"/>
              <a:t>Resumption of Operations </a:t>
            </a:r>
            <a:endParaRPr lang="en-ZA" sz="2400" dirty="0"/>
          </a:p>
        </p:txBody>
      </p:sp>
      <p:sp>
        <p:nvSpPr>
          <p:cNvPr id="21507" name="TextBox 3">
            <a:extLst>
              <a:ext uri="{FF2B5EF4-FFF2-40B4-BE49-F238E27FC236}">
                <a16:creationId xmlns:a16="http://schemas.microsoft.com/office/drawing/2014/main" xmlns="" id="{0299B9BE-0372-4BF0-893A-EBF9864B60D8}"/>
              </a:ext>
            </a:extLst>
          </p:cNvPr>
          <p:cNvSpPr txBox="1">
            <a:spLocks noChangeArrowheads="1"/>
          </p:cNvSpPr>
          <p:nvPr/>
        </p:nvSpPr>
        <p:spPr bwMode="auto">
          <a:xfrm>
            <a:off x="411163" y="1444625"/>
            <a:ext cx="11106150" cy="4094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pPr>
            <a:r>
              <a:rPr lang="en-US" altLang="en-US" sz="2000">
                <a:latin typeface="Arial" panose="020B0604020202020204" pitchFamily="34" charset="0"/>
                <a:cs typeface="Arial" panose="020B0604020202020204" pitchFamily="34" charset="0"/>
              </a:rPr>
              <a:t>SAA currently preparing for resumption of operations and focusing on the following:</a:t>
            </a:r>
          </a:p>
          <a:p>
            <a:pPr algn="just"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lvl="1" algn="just" eaLnBrk="1" hangingPunct="1">
              <a:lnSpc>
                <a:spcPct val="100000"/>
              </a:lnSpc>
              <a:spcBef>
                <a:spcPct val="0"/>
              </a:spcBef>
            </a:pPr>
            <a:r>
              <a:rPr lang="en-US" altLang="en-US" sz="2000">
                <a:latin typeface="Arial" panose="020B0604020202020204" pitchFamily="34" charset="0"/>
                <a:cs typeface="Arial" panose="020B0604020202020204" pitchFamily="34" charset="0"/>
              </a:rPr>
              <a:t>Regulatory compliance with Civil Aviation to ensure safety and security requirements are adhered to;</a:t>
            </a:r>
          </a:p>
          <a:p>
            <a:pPr lvl="1" algn="just"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lvl="1" algn="just" eaLnBrk="1" hangingPunct="1">
              <a:lnSpc>
                <a:spcPct val="100000"/>
              </a:lnSpc>
              <a:spcBef>
                <a:spcPct val="0"/>
              </a:spcBef>
            </a:pPr>
            <a:r>
              <a:rPr lang="en-US" altLang="en-US" sz="2000">
                <a:latin typeface="Arial" panose="020B0604020202020204" pitchFamily="34" charset="0"/>
                <a:cs typeface="Arial" panose="020B0604020202020204" pitchFamily="34" charset="0"/>
              </a:rPr>
              <a:t>Market re-entry strategy – route network simulation, product development, pricing;</a:t>
            </a:r>
          </a:p>
          <a:p>
            <a:pPr lvl="1" algn="just"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lvl="1" algn="just" eaLnBrk="1" hangingPunct="1">
              <a:lnSpc>
                <a:spcPct val="100000"/>
              </a:lnSpc>
              <a:spcBef>
                <a:spcPct val="0"/>
              </a:spcBef>
            </a:pPr>
            <a:r>
              <a:rPr lang="en-US" altLang="en-US" sz="2000">
                <a:latin typeface="Arial" panose="020B0604020202020204" pitchFamily="34" charset="0"/>
                <a:cs typeface="Arial" panose="020B0604020202020204" pitchFamily="34" charset="0"/>
              </a:rPr>
              <a:t>Subsidiaries alignment for resumption of operations; and</a:t>
            </a:r>
          </a:p>
          <a:p>
            <a:pPr lvl="1" algn="just"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lvl="1" algn="just" eaLnBrk="1" hangingPunct="1">
              <a:lnSpc>
                <a:spcPct val="100000"/>
              </a:lnSpc>
              <a:spcBef>
                <a:spcPct val="0"/>
              </a:spcBef>
            </a:pPr>
            <a:r>
              <a:rPr lang="en-US" altLang="en-US" sz="2000">
                <a:latin typeface="Arial" panose="020B0604020202020204" pitchFamily="34" charset="0"/>
                <a:cs typeface="Arial" panose="020B0604020202020204" pitchFamily="34" charset="0"/>
              </a:rPr>
              <a:t>Communication strategy geared towards resumption of operations.</a:t>
            </a:r>
          </a:p>
          <a:p>
            <a:pPr lvl="1" algn="just"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lvl="1" algn="just"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algn="just"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p:txBody>
      </p:sp>
      <p:sp>
        <p:nvSpPr>
          <p:cNvPr id="3" name="Arrow: Right 2">
            <a:extLst>
              <a:ext uri="{FF2B5EF4-FFF2-40B4-BE49-F238E27FC236}">
                <a16:creationId xmlns:a16="http://schemas.microsoft.com/office/drawing/2014/main" xmlns="" id="{886A846C-571C-4436-A20A-4AFA55313D70}"/>
              </a:ext>
            </a:extLst>
          </p:cNvPr>
          <p:cNvSpPr/>
          <p:nvPr/>
        </p:nvSpPr>
        <p:spPr>
          <a:xfrm>
            <a:off x="1035050" y="4656138"/>
            <a:ext cx="9099550" cy="1176337"/>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latin typeface="Arial" panose="020B0604020202020204" pitchFamily="34" charset="0"/>
                <a:cs typeface="Arial" panose="020B0604020202020204" pitchFamily="34" charset="0"/>
              </a:rPr>
              <a:t>Resumption of operations s dependent on the macro factors such as Covid19 pandemic and satisfactory resolution of Pilots matter.</a:t>
            </a:r>
            <a:endParaRPr lang="en-ZA" dirty="0"/>
          </a:p>
        </p:txBody>
      </p:sp>
      <p:sp>
        <p:nvSpPr>
          <p:cNvPr id="21509" name="TextBox 4">
            <a:extLst>
              <a:ext uri="{FF2B5EF4-FFF2-40B4-BE49-F238E27FC236}">
                <a16:creationId xmlns:a16="http://schemas.microsoft.com/office/drawing/2014/main" xmlns="" id="{FE3E136D-48D3-454E-BFD0-CAFC143D5E69}"/>
              </a:ext>
            </a:extLst>
          </p:cNvPr>
          <p:cNvSpPr txBox="1">
            <a:spLocks noChangeArrowheads="1"/>
          </p:cNvSpPr>
          <p:nvPr/>
        </p:nvSpPr>
        <p:spPr bwMode="auto">
          <a:xfrm>
            <a:off x="5629275" y="6457950"/>
            <a:ext cx="614363" cy="369888"/>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4" name="Slide Number Placeholder 3">
            <a:extLst>
              <a:ext uri="{FF2B5EF4-FFF2-40B4-BE49-F238E27FC236}">
                <a16:creationId xmlns:a16="http://schemas.microsoft.com/office/drawing/2014/main" xmlns="" id="{3789DF61-176D-4975-98CE-06C70FC5B510}"/>
              </a:ext>
            </a:extLst>
          </p:cNvPr>
          <p:cNvSpPr>
            <a:spLocks noGrp="1"/>
          </p:cNvSpPr>
          <p:nvPr>
            <p:ph type="sldNum" sz="quarter" idx="12"/>
          </p:nvPr>
        </p:nvSpPr>
        <p:spPr/>
        <p:txBody>
          <a:bodyPr/>
          <a:lstStyle/>
          <a:p>
            <a:pPr>
              <a:defRPr/>
            </a:pPr>
            <a:fld id="{B0EE552C-43EB-467E-AC47-171E92843369}" type="slidenum">
              <a:rPr lang="en-ZA" altLang="en-US" smtClean="0"/>
              <a:pPr>
                <a:defRPr/>
              </a:pPr>
              <a:t>13</a:t>
            </a:fld>
            <a:endParaRPr lang="en-ZA"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974ECDD-D621-40C6-810D-C84A4F50603B}"/>
              </a:ext>
            </a:extLst>
          </p:cNvPr>
          <p:cNvSpPr>
            <a:spLocks noGrp="1"/>
          </p:cNvSpPr>
          <p:nvPr>
            <p:ph type="body" sz="quarter" idx="10"/>
          </p:nvPr>
        </p:nvSpPr>
        <p:spPr>
          <a:xfrm>
            <a:off x="227013" y="311150"/>
            <a:ext cx="8764587" cy="385763"/>
          </a:xfrm>
        </p:spPr>
        <p:txBody>
          <a:bodyPr rtlCol="0">
            <a:normAutofit/>
          </a:bodyPr>
          <a:lstStyle/>
          <a:p>
            <a:pPr eaLnBrk="1" fontAlgn="auto" hangingPunct="1">
              <a:spcAft>
                <a:spcPts val="0"/>
              </a:spcAft>
              <a:defRPr/>
            </a:pPr>
            <a:r>
              <a:rPr lang="en-GB" dirty="0"/>
              <a:t>Cargo Update </a:t>
            </a:r>
            <a:endParaRPr lang="en-ZA" dirty="0"/>
          </a:p>
        </p:txBody>
      </p:sp>
      <p:sp>
        <p:nvSpPr>
          <p:cNvPr id="22531" name="TextBox 2">
            <a:extLst>
              <a:ext uri="{FF2B5EF4-FFF2-40B4-BE49-F238E27FC236}">
                <a16:creationId xmlns:a16="http://schemas.microsoft.com/office/drawing/2014/main" xmlns="" id="{D8FCCB96-8EE8-4D1A-8021-D12031A1F935}"/>
              </a:ext>
            </a:extLst>
          </p:cNvPr>
          <p:cNvSpPr txBox="1">
            <a:spLocks noChangeArrowheads="1"/>
          </p:cNvSpPr>
          <p:nvPr/>
        </p:nvSpPr>
        <p:spPr bwMode="auto">
          <a:xfrm>
            <a:off x="371475" y="1600200"/>
            <a:ext cx="11215688"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pPr>
            <a:r>
              <a:rPr lang="en-US" altLang="en-US" sz="2000">
                <a:latin typeface="Arial" panose="020B0604020202020204" pitchFamily="34" charset="0"/>
                <a:cs typeface="Arial" panose="020B0604020202020204" pitchFamily="34" charset="0"/>
              </a:rPr>
              <a:t>African airlines’ cargo demand in February 2021 increased by 44.2% compared to Feb 2019 </a:t>
            </a:r>
          </a:p>
          <a:p>
            <a:pPr algn="just" eaLnBrk="1" hangingPunct="1">
              <a:lnSpc>
                <a:spcPct val="100000"/>
              </a:lnSpc>
              <a:spcBef>
                <a:spcPct val="0"/>
              </a:spcBef>
            </a:pPr>
            <a:r>
              <a:rPr lang="en-US" altLang="en-US" sz="2000">
                <a:latin typeface="Arial" panose="020B0604020202020204" pitchFamily="34" charset="0"/>
                <a:cs typeface="Arial" panose="020B0604020202020204" pitchFamily="34" charset="0"/>
              </a:rPr>
              <a:t>Africa was the strongest of all regions driven by Asia-Africa trade expansion – International Air Transport Association (IATA)</a:t>
            </a:r>
          </a:p>
        </p:txBody>
      </p:sp>
      <p:pic>
        <p:nvPicPr>
          <p:cNvPr id="22532" name="Picture 4">
            <a:extLst>
              <a:ext uri="{FF2B5EF4-FFF2-40B4-BE49-F238E27FC236}">
                <a16:creationId xmlns:a16="http://schemas.microsoft.com/office/drawing/2014/main" xmlns="" id="{1174C9B1-BE59-4C07-BC3F-E8B31BDED376}"/>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95338" y="2871788"/>
            <a:ext cx="7248525" cy="3314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3" name="TextBox 5">
            <a:extLst>
              <a:ext uri="{FF2B5EF4-FFF2-40B4-BE49-F238E27FC236}">
                <a16:creationId xmlns:a16="http://schemas.microsoft.com/office/drawing/2014/main" xmlns="" id="{5DF05FCC-3F7A-40E6-9446-297CFB73C433}"/>
              </a:ext>
            </a:extLst>
          </p:cNvPr>
          <p:cNvSpPr txBox="1">
            <a:spLocks noChangeArrowheads="1"/>
          </p:cNvSpPr>
          <p:nvPr/>
        </p:nvSpPr>
        <p:spPr bwMode="auto">
          <a:xfrm>
            <a:off x="8177213" y="3032125"/>
            <a:ext cx="2971800" cy="2862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n-US" altLang="en-US" sz="2000">
                <a:latin typeface="Arial" panose="020B0604020202020204" pitchFamily="34" charset="0"/>
                <a:cs typeface="Arial" panose="020B0604020202020204" pitchFamily="34" charset="0"/>
              </a:rPr>
              <a:t>Air Cargo Volumes remain strong and resilient through the pandemic;</a:t>
            </a:r>
          </a:p>
          <a:p>
            <a:pPr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eaLnBrk="1" hangingPunct="1">
              <a:lnSpc>
                <a:spcPct val="100000"/>
              </a:lnSpc>
              <a:spcBef>
                <a:spcPct val="0"/>
              </a:spcBef>
            </a:pPr>
            <a:r>
              <a:rPr lang="en-US" altLang="en-US" sz="2000">
                <a:latin typeface="Arial" panose="020B0604020202020204" pitchFamily="34" charset="0"/>
                <a:cs typeface="Arial" panose="020B0604020202020204" pitchFamily="34" charset="0"/>
              </a:rPr>
              <a:t>According to IATA, Air Cargo faces continue facing capacity shortage.</a:t>
            </a:r>
          </a:p>
        </p:txBody>
      </p:sp>
      <p:sp>
        <p:nvSpPr>
          <p:cNvPr id="22534" name="TextBox 7">
            <a:extLst>
              <a:ext uri="{FF2B5EF4-FFF2-40B4-BE49-F238E27FC236}">
                <a16:creationId xmlns:a16="http://schemas.microsoft.com/office/drawing/2014/main" xmlns="" id="{B61709D5-8976-440C-B437-65E78DE94C1C}"/>
              </a:ext>
            </a:extLst>
          </p:cNvPr>
          <p:cNvSpPr txBox="1">
            <a:spLocks noChangeArrowheads="1"/>
          </p:cNvSpPr>
          <p:nvPr/>
        </p:nvSpPr>
        <p:spPr bwMode="auto">
          <a:xfrm>
            <a:off x="5629275" y="6472238"/>
            <a:ext cx="614363" cy="3698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 name="Slide Number Placeholder 2">
            <a:extLst>
              <a:ext uri="{FF2B5EF4-FFF2-40B4-BE49-F238E27FC236}">
                <a16:creationId xmlns:a16="http://schemas.microsoft.com/office/drawing/2014/main" xmlns="" id="{C11F5BC0-9298-4E78-ACA2-0ACAA4128772}"/>
              </a:ext>
            </a:extLst>
          </p:cNvPr>
          <p:cNvSpPr>
            <a:spLocks noGrp="1"/>
          </p:cNvSpPr>
          <p:nvPr>
            <p:ph type="sldNum" sz="quarter" idx="12"/>
          </p:nvPr>
        </p:nvSpPr>
        <p:spPr/>
        <p:txBody>
          <a:bodyPr/>
          <a:lstStyle/>
          <a:p>
            <a:pPr>
              <a:defRPr/>
            </a:pPr>
            <a:fld id="{B0EE552C-43EB-467E-AC47-171E92843369}" type="slidenum">
              <a:rPr lang="en-ZA" altLang="en-US" smtClean="0"/>
              <a:pPr>
                <a:defRPr/>
              </a:pPr>
              <a:t>14</a:t>
            </a:fld>
            <a:endParaRPr lang="en-ZA"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F4D3166-FDF9-491E-ACCF-6DAF32BAC4DE}"/>
              </a:ext>
            </a:extLst>
          </p:cNvPr>
          <p:cNvSpPr>
            <a:spLocks noGrp="1"/>
          </p:cNvSpPr>
          <p:nvPr>
            <p:ph type="body" sz="quarter" idx="10"/>
          </p:nvPr>
        </p:nvSpPr>
        <p:spPr>
          <a:xfrm>
            <a:off x="227013" y="311150"/>
            <a:ext cx="8764587" cy="385763"/>
          </a:xfrm>
        </p:spPr>
        <p:txBody>
          <a:bodyPr rtlCol="0">
            <a:normAutofit/>
          </a:bodyPr>
          <a:lstStyle/>
          <a:p>
            <a:pPr eaLnBrk="1" fontAlgn="auto" hangingPunct="1">
              <a:spcAft>
                <a:spcPts val="0"/>
              </a:spcAft>
              <a:defRPr/>
            </a:pPr>
            <a:r>
              <a:rPr lang="en-GB" dirty="0"/>
              <a:t>Cargo Update </a:t>
            </a:r>
            <a:endParaRPr lang="en-ZA" dirty="0"/>
          </a:p>
        </p:txBody>
      </p:sp>
      <p:sp>
        <p:nvSpPr>
          <p:cNvPr id="23555" name="TextBox 2">
            <a:extLst>
              <a:ext uri="{FF2B5EF4-FFF2-40B4-BE49-F238E27FC236}">
                <a16:creationId xmlns:a16="http://schemas.microsoft.com/office/drawing/2014/main" xmlns="" id="{55146884-B482-4750-B142-B1AF44DC6421}"/>
              </a:ext>
            </a:extLst>
          </p:cNvPr>
          <p:cNvSpPr txBox="1">
            <a:spLocks noChangeArrowheads="1"/>
          </p:cNvSpPr>
          <p:nvPr/>
        </p:nvSpPr>
        <p:spPr bwMode="auto">
          <a:xfrm>
            <a:off x="371475" y="1600200"/>
            <a:ext cx="11215688" cy="3786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pPr>
            <a:r>
              <a:rPr lang="en-US" altLang="en-US" sz="2000">
                <a:latin typeface="Arial" panose="020B0604020202020204" pitchFamily="34" charset="0"/>
                <a:cs typeface="Arial" panose="020B0604020202020204" pitchFamily="34" charset="0"/>
              </a:rPr>
              <a:t>The restructuring of SAA, has necessitated the business model review of Cargo due to the reduction in belly space capacity available from SAA;</a:t>
            </a:r>
          </a:p>
          <a:p>
            <a:pPr algn="just"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algn="just" eaLnBrk="1" hangingPunct="1">
              <a:lnSpc>
                <a:spcPct val="100000"/>
              </a:lnSpc>
              <a:spcBef>
                <a:spcPct val="0"/>
              </a:spcBef>
            </a:pPr>
            <a:r>
              <a:rPr lang="en-US" altLang="en-US" sz="2000">
                <a:latin typeface="Arial" panose="020B0604020202020204" pitchFamily="34" charset="0"/>
                <a:cs typeface="Arial" panose="020B0604020202020204" pitchFamily="34" charset="0"/>
              </a:rPr>
              <a:t>SAA to review Cargo strategy to align to market changes and Ekurhuleni Aerotropolis advancement;</a:t>
            </a:r>
          </a:p>
          <a:p>
            <a:pPr algn="just"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algn="just" eaLnBrk="1" hangingPunct="1">
              <a:lnSpc>
                <a:spcPct val="100000"/>
              </a:lnSpc>
              <a:spcBef>
                <a:spcPct val="0"/>
              </a:spcBef>
            </a:pPr>
            <a:r>
              <a:rPr lang="en-US" altLang="en-US" sz="2000">
                <a:latin typeface="Arial" panose="020B0604020202020204" pitchFamily="34" charset="0"/>
                <a:cs typeface="Arial" panose="020B0604020202020204" pitchFamily="34" charset="0"/>
              </a:rPr>
              <a:t>There is a need to focus on stabilization and expansion of the business using third party capacity suppliers; and</a:t>
            </a:r>
          </a:p>
          <a:p>
            <a:pPr algn="just"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algn="just" eaLnBrk="1" hangingPunct="1">
              <a:lnSpc>
                <a:spcPct val="100000"/>
              </a:lnSpc>
              <a:spcBef>
                <a:spcPct val="0"/>
              </a:spcBef>
            </a:pPr>
            <a:r>
              <a:rPr lang="en-US" altLang="en-US" sz="2000">
                <a:latin typeface="Arial" panose="020B0604020202020204" pitchFamily="34" charset="0"/>
                <a:cs typeface="Arial" panose="020B0604020202020204" pitchFamily="34" charset="0"/>
              </a:rPr>
              <a:t>There is a need for investment in infrastructure and IT systems to support the new business model.</a:t>
            </a:r>
          </a:p>
          <a:p>
            <a:pPr algn="just"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p:txBody>
      </p:sp>
      <p:sp>
        <p:nvSpPr>
          <p:cNvPr id="23556" name="TextBox 3">
            <a:extLst>
              <a:ext uri="{FF2B5EF4-FFF2-40B4-BE49-F238E27FC236}">
                <a16:creationId xmlns:a16="http://schemas.microsoft.com/office/drawing/2014/main" xmlns="" id="{855BCD39-AEF8-42DE-93EC-42A344F0113C}"/>
              </a:ext>
            </a:extLst>
          </p:cNvPr>
          <p:cNvSpPr txBox="1">
            <a:spLocks noChangeArrowheads="1"/>
          </p:cNvSpPr>
          <p:nvPr/>
        </p:nvSpPr>
        <p:spPr bwMode="auto">
          <a:xfrm>
            <a:off x="5629275" y="6472238"/>
            <a:ext cx="614363" cy="3698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 name="Slide Number Placeholder 2">
            <a:extLst>
              <a:ext uri="{FF2B5EF4-FFF2-40B4-BE49-F238E27FC236}">
                <a16:creationId xmlns:a16="http://schemas.microsoft.com/office/drawing/2014/main" xmlns="" id="{126A14CF-B33B-4B72-9398-E724BEA5351A}"/>
              </a:ext>
            </a:extLst>
          </p:cNvPr>
          <p:cNvSpPr>
            <a:spLocks noGrp="1"/>
          </p:cNvSpPr>
          <p:nvPr>
            <p:ph type="sldNum" sz="quarter" idx="12"/>
          </p:nvPr>
        </p:nvSpPr>
        <p:spPr/>
        <p:txBody>
          <a:bodyPr/>
          <a:lstStyle/>
          <a:p>
            <a:pPr>
              <a:defRPr/>
            </a:pPr>
            <a:fld id="{B0EE552C-43EB-467E-AC47-171E92843369}" type="slidenum">
              <a:rPr lang="en-ZA" altLang="en-US" smtClean="0"/>
              <a:pPr>
                <a:defRPr/>
              </a:pPr>
              <a:t>15</a:t>
            </a:fld>
            <a:endParaRPr lang="en-ZA"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6939E8F-C279-472D-8D60-CAB3B3417C06}"/>
              </a:ext>
            </a:extLst>
          </p:cNvPr>
          <p:cNvSpPr>
            <a:spLocks noGrp="1"/>
          </p:cNvSpPr>
          <p:nvPr>
            <p:ph type="body" sz="quarter" idx="10"/>
          </p:nvPr>
        </p:nvSpPr>
        <p:spPr>
          <a:xfrm>
            <a:off x="227013" y="311150"/>
            <a:ext cx="8764587" cy="385763"/>
          </a:xfrm>
        </p:spPr>
        <p:txBody>
          <a:bodyPr rtlCol="0">
            <a:normAutofit/>
          </a:bodyPr>
          <a:lstStyle/>
          <a:p>
            <a:pPr eaLnBrk="1" fontAlgn="auto" hangingPunct="1">
              <a:spcAft>
                <a:spcPts val="0"/>
              </a:spcAft>
              <a:defRPr/>
            </a:pPr>
            <a:r>
              <a:rPr lang="en-GB" dirty="0"/>
              <a:t>SEP Process</a:t>
            </a:r>
            <a:endParaRPr lang="en-ZA" dirty="0"/>
          </a:p>
        </p:txBody>
      </p:sp>
      <p:sp>
        <p:nvSpPr>
          <p:cNvPr id="3" name="TextBox 2">
            <a:extLst>
              <a:ext uri="{FF2B5EF4-FFF2-40B4-BE49-F238E27FC236}">
                <a16:creationId xmlns:a16="http://schemas.microsoft.com/office/drawing/2014/main" xmlns="" id="{24CE9A96-F8E9-42B0-AE24-0C26074FB7F9}"/>
              </a:ext>
            </a:extLst>
          </p:cNvPr>
          <p:cNvSpPr txBox="1"/>
          <p:nvPr/>
        </p:nvSpPr>
        <p:spPr>
          <a:xfrm>
            <a:off x="696913" y="1744663"/>
            <a:ext cx="10590212" cy="2554287"/>
          </a:xfrm>
          <a:prstGeom prst="rect">
            <a:avLst/>
          </a:prstGeom>
          <a:noFill/>
        </p:spPr>
        <p:txBody>
          <a:bodyPr>
            <a:spAutoFit/>
          </a:bodyPr>
          <a:lstStyle/>
          <a:p>
            <a:pPr marL="285750" indent="-285750" eaLnBrk="1" fontAlgn="auto" hangingPunct="1">
              <a:spcBef>
                <a:spcPts val="0"/>
              </a:spcBef>
              <a:spcAft>
                <a:spcPts val="0"/>
              </a:spcAft>
              <a:buFont typeface="Arial" panose="020B0604020202020204" pitchFamily="34" charset="0"/>
              <a:buChar char="•"/>
              <a:defRPr/>
            </a:pPr>
            <a:r>
              <a:rPr lang="en-ZA" sz="2000" dirty="0">
                <a:latin typeface="Arial" panose="020B0604020202020204" pitchFamily="34" charset="0"/>
                <a:cs typeface="Arial" panose="020B0604020202020204" pitchFamily="34" charset="0"/>
              </a:rPr>
              <a:t>The Department is in final discussions with the Strategic Equity Partner. </a:t>
            </a:r>
          </a:p>
          <a:p>
            <a:pPr marL="285750" indent="-285750" eaLnBrk="1" fontAlgn="auto" hangingPunct="1">
              <a:spcBef>
                <a:spcPts val="0"/>
              </a:spcBef>
              <a:spcAft>
                <a:spcPts val="0"/>
              </a:spcAft>
              <a:buFont typeface="Arial" panose="020B0604020202020204" pitchFamily="34" charset="0"/>
              <a:buChar char="•"/>
              <a:defRPr/>
            </a:pPr>
            <a:endParaRPr lang="en-ZA" sz="2000" dirty="0">
              <a:latin typeface="Arial" panose="020B0604020202020204" pitchFamily="34" charset="0"/>
              <a:cs typeface="Arial" panose="020B0604020202020204" pitchFamily="34" charset="0"/>
            </a:endParaRPr>
          </a:p>
          <a:p>
            <a:pPr marL="285750" indent="-285750" eaLnBrk="1" fontAlgn="auto" hangingPunct="1">
              <a:spcBef>
                <a:spcPts val="0"/>
              </a:spcBef>
              <a:spcAft>
                <a:spcPts val="0"/>
              </a:spcAft>
              <a:buFont typeface="Arial" panose="020B0604020202020204" pitchFamily="34" charset="0"/>
              <a:buChar char="•"/>
              <a:defRPr/>
            </a:pPr>
            <a:r>
              <a:rPr lang="en-ZA" sz="2000" dirty="0">
                <a:latin typeface="Arial" panose="020B0604020202020204" pitchFamily="34" charset="0"/>
                <a:cs typeface="Arial" panose="020B0604020202020204" pitchFamily="34" charset="0"/>
              </a:rPr>
              <a:t>Both parties are conducting due diligence</a:t>
            </a:r>
          </a:p>
          <a:p>
            <a:pPr marL="285750" indent="-285750" eaLnBrk="1" fontAlgn="auto" hangingPunct="1">
              <a:spcBef>
                <a:spcPts val="0"/>
              </a:spcBef>
              <a:spcAft>
                <a:spcPts val="0"/>
              </a:spcAft>
              <a:buFont typeface="Arial" panose="020B0604020202020204" pitchFamily="34" charset="0"/>
              <a:buChar char="•"/>
              <a:defRPr/>
            </a:pPr>
            <a:endParaRPr lang="en-ZA" sz="2000" dirty="0">
              <a:latin typeface="Arial" panose="020B0604020202020204" pitchFamily="34" charset="0"/>
              <a:cs typeface="Arial" panose="020B0604020202020204" pitchFamily="34" charset="0"/>
            </a:endParaRPr>
          </a:p>
          <a:p>
            <a:pPr marL="285750" indent="-285750" eaLnBrk="1" fontAlgn="auto" hangingPunct="1">
              <a:spcBef>
                <a:spcPts val="0"/>
              </a:spcBef>
              <a:spcAft>
                <a:spcPts val="0"/>
              </a:spcAft>
              <a:buFont typeface="Arial" panose="020B0604020202020204" pitchFamily="34" charset="0"/>
              <a:buChar char="•"/>
              <a:defRPr/>
            </a:pPr>
            <a:r>
              <a:rPr lang="en-ZA" sz="2000" dirty="0">
                <a:latin typeface="Arial" panose="020B0604020202020204" pitchFamily="34" charset="0"/>
                <a:cs typeface="Arial" panose="020B0604020202020204" pitchFamily="34" charset="0"/>
              </a:rPr>
              <a:t>The process may be finalised in between 4 to 6 weeks</a:t>
            </a:r>
          </a:p>
          <a:p>
            <a:pPr eaLnBrk="1" fontAlgn="auto" hangingPunct="1">
              <a:spcBef>
                <a:spcPts val="0"/>
              </a:spcBef>
              <a:spcAft>
                <a:spcPts val="0"/>
              </a:spcAft>
              <a:defRPr/>
            </a:pPr>
            <a:endParaRPr lang="en-ZA" sz="2000" dirty="0">
              <a:latin typeface="Arial" panose="020B0604020202020204" pitchFamily="34" charset="0"/>
              <a:cs typeface="Arial" panose="020B0604020202020204" pitchFamily="34" charset="0"/>
            </a:endParaRPr>
          </a:p>
          <a:p>
            <a:pPr marL="285750" indent="-285750" eaLnBrk="1" fontAlgn="auto" hangingPunct="1">
              <a:spcBef>
                <a:spcPts val="0"/>
              </a:spcBef>
              <a:spcAft>
                <a:spcPts val="0"/>
              </a:spcAft>
              <a:buFont typeface="Arial" panose="020B0604020202020204" pitchFamily="34" charset="0"/>
              <a:buChar char="•"/>
              <a:defRPr/>
            </a:pPr>
            <a:r>
              <a:rPr lang="en-ZA" sz="2000" dirty="0">
                <a:latin typeface="Arial" panose="020B0604020202020204" pitchFamily="34" charset="0"/>
                <a:cs typeface="Arial" panose="020B0604020202020204" pitchFamily="34" charset="0"/>
              </a:rPr>
              <a:t>Once the process is finalised an announcement will be made. </a:t>
            </a:r>
          </a:p>
          <a:p>
            <a:pPr eaLnBrk="1" fontAlgn="auto" hangingPunct="1">
              <a:spcBef>
                <a:spcPts val="0"/>
              </a:spcBef>
              <a:spcAft>
                <a:spcPts val="0"/>
              </a:spcAft>
              <a:defRPr/>
            </a:pPr>
            <a:endParaRPr lang="en-ZA"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6B060766-7302-40BF-8054-84430C57B963}"/>
              </a:ext>
            </a:extLst>
          </p:cNvPr>
          <p:cNvSpPr>
            <a:spLocks noGrp="1"/>
          </p:cNvSpPr>
          <p:nvPr>
            <p:ph type="sldNum" sz="quarter" idx="12"/>
          </p:nvPr>
        </p:nvSpPr>
        <p:spPr/>
        <p:txBody>
          <a:bodyPr/>
          <a:lstStyle/>
          <a:p>
            <a:pPr>
              <a:defRPr/>
            </a:pPr>
            <a:fld id="{B0EE552C-43EB-467E-AC47-171E92843369}" type="slidenum">
              <a:rPr lang="en-ZA" altLang="en-US" smtClean="0"/>
              <a:pPr>
                <a:defRPr/>
              </a:pPr>
              <a:t>16</a:t>
            </a:fld>
            <a:endParaRPr lang="en-ZA"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0A25FA2-5CA5-4A44-9DE4-C0E58A63CEE1}"/>
              </a:ext>
            </a:extLst>
          </p:cNvPr>
          <p:cNvSpPr>
            <a:spLocks noGrp="1"/>
          </p:cNvSpPr>
          <p:nvPr>
            <p:ph type="body" sz="quarter" idx="12"/>
          </p:nvPr>
        </p:nvSpPr>
        <p:spPr>
          <a:xfrm>
            <a:off x="0" y="6159500"/>
            <a:ext cx="12163425" cy="303213"/>
          </a:xfrm>
        </p:spPr>
        <p:txBody>
          <a:bodyPr rtlCol="0">
            <a:normAutofit fontScale="77500" lnSpcReduction="20000"/>
          </a:bodyPr>
          <a:lstStyle/>
          <a:p>
            <a:pPr eaLnBrk="1" fontAlgn="auto" hangingPunct="1">
              <a:spcAft>
                <a:spcPts val="0"/>
              </a:spcAft>
              <a:defRPr/>
            </a:pPr>
            <a:r>
              <a:rPr lang="en-ZA" dirty="0"/>
              <a:t>End of Presentation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1FCA1548-E001-4828-9EC4-3AD347C022D4}"/>
              </a:ext>
            </a:extLst>
          </p:cNvPr>
          <p:cNvSpPr>
            <a:spLocks noGrp="1"/>
          </p:cNvSpPr>
          <p:nvPr>
            <p:ph type="body" sz="quarter" idx="10"/>
          </p:nvPr>
        </p:nvSpPr>
        <p:spPr>
          <a:xfrm>
            <a:off x="227013" y="311150"/>
            <a:ext cx="8764587" cy="385763"/>
          </a:xfrm>
        </p:spPr>
        <p:txBody>
          <a:bodyPr rtlCol="0">
            <a:normAutofit/>
          </a:bodyPr>
          <a:lstStyle/>
          <a:p>
            <a:pPr eaLnBrk="1" fontAlgn="auto" hangingPunct="1">
              <a:spcAft>
                <a:spcPts val="0"/>
              </a:spcAft>
              <a:defRPr/>
            </a:pPr>
            <a:r>
              <a:rPr lang="en-ZA" dirty="0"/>
              <a:t>Contents</a:t>
            </a:r>
          </a:p>
        </p:txBody>
      </p:sp>
      <p:sp>
        <p:nvSpPr>
          <p:cNvPr id="4" name="TextBox 3">
            <a:extLst>
              <a:ext uri="{FF2B5EF4-FFF2-40B4-BE49-F238E27FC236}">
                <a16:creationId xmlns:a16="http://schemas.microsoft.com/office/drawing/2014/main" xmlns="" id="{43BF667E-A4DA-47CE-A420-0310838A32BF}"/>
              </a:ext>
            </a:extLst>
          </p:cNvPr>
          <p:cNvSpPr txBox="1"/>
          <p:nvPr/>
        </p:nvSpPr>
        <p:spPr>
          <a:xfrm>
            <a:off x="854075" y="1312863"/>
            <a:ext cx="10406063" cy="4832350"/>
          </a:xfrm>
          <a:prstGeom prst="rect">
            <a:avLst/>
          </a:prstGeom>
          <a:noFill/>
        </p:spPr>
        <p:txBody>
          <a:bodyPr>
            <a:spAutoFit/>
          </a:bodyPr>
          <a:lstStyle/>
          <a:p>
            <a:pPr marL="514350" indent="-514350" eaLnBrk="1" fontAlgn="auto" hangingPunct="1">
              <a:spcBef>
                <a:spcPts val="0"/>
              </a:spcBef>
              <a:spcAft>
                <a:spcPts val="0"/>
              </a:spcAft>
              <a:buFont typeface="+mj-lt"/>
              <a:buAutoNum type="arabicPeriod"/>
              <a:defRPr/>
            </a:pPr>
            <a:r>
              <a:rPr lang="en-GB" sz="2800" dirty="0">
                <a:latin typeface="+mn-lt"/>
              </a:rPr>
              <a:t>BR Process Update</a:t>
            </a:r>
          </a:p>
          <a:p>
            <a:pPr marL="514350" indent="-514350" eaLnBrk="1" fontAlgn="auto" hangingPunct="1">
              <a:spcBef>
                <a:spcPts val="0"/>
              </a:spcBef>
              <a:spcAft>
                <a:spcPts val="0"/>
              </a:spcAft>
              <a:buFont typeface="+mj-lt"/>
              <a:buAutoNum type="arabicPeriod"/>
              <a:defRPr/>
            </a:pPr>
            <a:r>
              <a:rPr lang="en-GB" sz="2800" dirty="0">
                <a:latin typeface="+mn-lt"/>
              </a:rPr>
              <a:t>Status of Subsidiaries</a:t>
            </a:r>
          </a:p>
          <a:p>
            <a:pPr marL="514350" indent="-514350" eaLnBrk="1" fontAlgn="auto" hangingPunct="1">
              <a:spcBef>
                <a:spcPts val="0"/>
              </a:spcBef>
              <a:spcAft>
                <a:spcPts val="0"/>
              </a:spcAft>
              <a:buFont typeface="+mj-lt"/>
              <a:buAutoNum type="arabicPeriod"/>
              <a:defRPr/>
            </a:pPr>
            <a:r>
              <a:rPr lang="en-ZA" sz="2800" dirty="0">
                <a:latin typeface="+mn-lt"/>
              </a:rPr>
              <a:t>Funding for SAA &amp; Subsidiaries</a:t>
            </a:r>
            <a:endParaRPr lang="en-GB" sz="2800" dirty="0">
              <a:latin typeface="+mn-lt"/>
            </a:endParaRPr>
          </a:p>
          <a:p>
            <a:pPr marL="514350" indent="-514350" eaLnBrk="1" fontAlgn="auto" hangingPunct="1">
              <a:spcBef>
                <a:spcPts val="0"/>
              </a:spcBef>
              <a:spcAft>
                <a:spcPts val="0"/>
              </a:spcAft>
              <a:buFont typeface="+mj-lt"/>
              <a:buAutoNum type="arabicPeriod"/>
              <a:defRPr/>
            </a:pPr>
            <a:r>
              <a:rPr lang="en-ZA" sz="2800" dirty="0">
                <a:latin typeface="+mn-lt"/>
              </a:rPr>
              <a:t>Subsidiaries Funding requirements</a:t>
            </a:r>
          </a:p>
          <a:p>
            <a:pPr marL="514350" indent="-514350" eaLnBrk="1" fontAlgn="auto" hangingPunct="1">
              <a:spcBef>
                <a:spcPts val="0"/>
              </a:spcBef>
              <a:spcAft>
                <a:spcPts val="0"/>
              </a:spcAft>
              <a:buFont typeface="+mj-lt"/>
              <a:buAutoNum type="arabicPeriod"/>
              <a:defRPr/>
            </a:pPr>
            <a:r>
              <a:rPr lang="en-ZA" sz="2800" dirty="0">
                <a:latin typeface="+mn-lt"/>
              </a:rPr>
              <a:t>Special Appropriation Bill for funding Subsidiaries </a:t>
            </a:r>
          </a:p>
          <a:p>
            <a:pPr marL="514350" indent="-514350" eaLnBrk="1" fontAlgn="auto" hangingPunct="1">
              <a:spcBef>
                <a:spcPts val="0"/>
              </a:spcBef>
              <a:spcAft>
                <a:spcPts val="0"/>
              </a:spcAft>
              <a:buFont typeface="+mj-lt"/>
              <a:buAutoNum type="arabicPeriod"/>
              <a:defRPr/>
            </a:pPr>
            <a:r>
              <a:rPr lang="en-GB" sz="2800" dirty="0">
                <a:latin typeface="+mn-lt"/>
              </a:rPr>
              <a:t>SAA Funding and Actual Expenditure </a:t>
            </a:r>
            <a:endParaRPr lang="en-ZA" sz="2800" dirty="0">
              <a:latin typeface="+mn-lt"/>
            </a:endParaRPr>
          </a:p>
          <a:p>
            <a:pPr marL="514350" indent="-514350" eaLnBrk="1" fontAlgn="auto" hangingPunct="1">
              <a:spcBef>
                <a:spcPts val="0"/>
              </a:spcBef>
              <a:spcAft>
                <a:spcPts val="0"/>
              </a:spcAft>
              <a:buFont typeface="+mj-lt"/>
              <a:buAutoNum type="arabicPeriod"/>
              <a:defRPr/>
            </a:pPr>
            <a:r>
              <a:rPr lang="en-GB" sz="2800" dirty="0">
                <a:latin typeface="+mn-lt"/>
              </a:rPr>
              <a:t>Market Overview</a:t>
            </a:r>
          </a:p>
          <a:p>
            <a:pPr marL="514350" indent="-514350" eaLnBrk="1" fontAlgn="auto" hangingPunct="1">
              <a:spcBef>
                <a:spcPts val="0"/>
              </a:spcBef>
              <a:spcAft>
                <a:spcPts val="0"/>
              </a:spcAft>
              <a:buFont typeface="+mj-lt"/>
              <a:buAutoNum type="arabicPeriod"/>
              <a:defRPr/>
            </a:pPr>
            <a:r>
              <a:rPr lang="en-GB" sz="2800" dirty="0">
                <a:latin typeface="+mn-lt"/>
              </a:rPr>
              <a:t>Resumption of operations</a:t>
            </a:r>
          </a:p>
          <a:p>
            <a:pPr marL="514350" indent="-514350" eaLnBrk="1" fontAlgn="auto" hangingPunct="1">
              <a:spcBef>
                <a:spcPts val="0"/>
              </a:spcBef>
              <a:spcAft>
                <a:spcPts val="0"/>
              </a:spcAft>
              <a:buFont typeface="+mj-lt"/>
              <a:buAutoNum type="arabicPeriod"/>
              <a:defRPr/>
            </a:pPr>
            <a:r>
              <a:rPr lang="en-GB" sz="2800" dirty="0">
                <a:latin typeface="+mn-lt"/>
              </a:rPr>
              <a:t>Cargo</a:t>
            </a:r>
          </a:p>
          <a:p>
            <a:pPr marL="514350" indent="-514350" eaLnBrk="1" fontAlgn="auto" hangingPunct="1">
              <a:spcBef>
                <a:spcPts val="0"/>
              </a:spcBef>
              <a:spcAft>
                <a:spcPts val="0"/>
              </a:spcAft>
              <a:buFont typeface="+mj-lt"/>
              <a:buAutoNum type="arabicPeriod"/>
              <a:defRPr/>
            </a:pPr>
            <a:r>
              <a:rPr lang="en-GB" sz="2800" dirty="0">
                <a:latin typeface="+mn-lt"/>
              </a:rPr>
              <a:t>Strategic Equity Partner (SEP) update</a:t>
            </a:r>
          </a:p>
          <a:p>
            <a:pPr eaLnBrk="1" fontAlgn="auto" hangingPunct="1">
              <a:spcBef>
                <a:spcPts val="0"/>
              </a:spcBef>
              <a:spcAft>
                <a:spcPts val="0"/>
              </a:spcAft>
              <a:defRPr/>
            </a:pPr>
            <a:endParaRPr lang="en-GB" sz="2800" dirty="0">
              <a:latin typeface="+mn-lt"/>
            </a:endParaRPr>
          </a:p>
        </p:txBody>
      </p:sp>
      <p:sp>
        <p:nvSpPr>
          <p:cNvPr id="3" name="Slide Number Placeholder 2">
            <a:extLst>
              <a:ext uri="{FF2B5EF4-FFF2-40B4-BE49-F238E27FC236}">
                <a16:creationId xmlns:a16="http://schemas.microsoft.com/office/drawing/2014/main" xmlns="" id="{C9F5516D-5013-495D-B97B-3537E8468117}"/>
              </a:ext>
            </a:extLst>
          </p:cNvPr>
          <p:cNvSpPr>
            <a:spLocks noGrp="1"/>
          </p:cNvSpPr>
          <p:nvPr>
            <p:ph type="sldNum" sz="quarter" idx="12"/>
          </p:nvPr>
        </p:nvSpPr>
        <p:spPr/>
        <p:txBody>
          <a:bodyPr/>
          <a:lstStyle/>
          <a:p>
            <a:pPr>
              <a:defRPr/>
            </a:pPr>
            <a:fld id="{B0EE552C-43EB-467E-AC47-171E92843369}" type="slidenum">
              <a:rPr lang="en-ZA" altLang="en-US" smtClean="0"/>
              <a:pPr>
                <a:defRPr/>
              </a:pPr>
              <a:t>2</a:t>
            </a:fld>
            <a:endParaRPr lang="en-ZA"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AFAE00D4-27A1-4AA2-994C-2F417D1DEC5A}"/>
              </a:ext>
            </a:extLst>
          </p:cNvPr>
          <p:cNvSpPr>
            <a:spLocks noGrp="1"/>
          </p:cNvSpPr>
          <p:nvPr>
            <p:ph type="body" sz="quarter" idx="10"/>
          </p:nvPr>
        </p:nvSpPr>
        <p:spPr>
          <a:xfrm>
            <a:off x="227013" y="311150"/>
            <a:ext cx="8764587" cy="385763"/>
          </a:xfrm>
        </p:spPr>
        <p:txBody>
          <a:bodyPr rtlCol="0">
            <a:noAutofit/>
          </a:bodyPr>
          <a:lstStyle/>
          <a:p>
            <a:pPr eaLnBrk="1" fontAlgn="auto" hangingPunct="1">
              <a:spcAft>
                <a:spcPts val="0"/>
              </a:spcAft>
              <a:defRPr/>
            </a:pPr>
            <a:r>
              <a:rPr lang="en-GB" sz="2400" dirty="0"/>
              <a:t>BR Process Update</a:t>
            </a:r>
            <a:endParaRPr lang="en-ZA" sz="2400" dirty="0"/>
          </a:p>
        </p:txBody>
      </p:sp>
      <p:sp>
        <p:nvSpPr>
          <p:cNvPr id="5" name="TextBox 4">
            <a:extLst>
              <a:ext uri="{FF2B5EF4-FFF2-40B4-BE49-F238E27FC236}">
                <a16:creationId xmlns:a16="http://schemas.microsoft.com/office/drawing/2014/main" xmlns="" id="{2E27B685-B09D-4E77-BCAA-7542F18DF2D3}"/>
              </a:ext>
            </a:extLst>
          </p:cNvPr>
          <p:cNvSpPr txBox="1"/>
          <p:nvPr/>
        </p:nvSpPr>
        <p:spPr>
          <a:xfrm>
            <a:off x="415925" y="1949450"/>
            <a:ext cx="11049000" cy="3478213"/>
          </a:xfrm>
          <a:prstGeom prst="rect">
            <a:avLst/>
          </a:prstGeom>
          <a:noFill/>
        </p:spPr>
        <p:txBody>
          <a:bodyPr>
            <a:spAutoFit/>
          </a:bodyPr>
          <a:lstStyle/>
          <a:p>
            <a:pPr algn="just" eaLnBrk="1" fontAlgn="auto" hangingPunct="1">
              <a:spcBef>
                <a:spcPts val="0"/>
              </a:spcBef>
              <a:spcAft>
                <a:spcPts val="0"/>
              </a:spcAft>
              <a:buFont typeface="Arial" panose="020B0604020202020204" pitchFamily="34" charset="0"/>
              <a:buChar char="•"/>
              <a:defRPr/>
            </a:pPr>
            <a:r>
              <a:rPr lang="en-US" sz="2000" dirty="0">
                <a:solidFill>
                  <a:srgbClr val="000000"/>
                </a:solidFill>
                <a:uFill>
                  <a:solidFill>
                    <a:srgbClr val="000000"/>
                  </a:solidFill>
                </a:uFill>
                <a:latin typeface="Arial" panose="020B0604020202020204" pitchFamily="34" charset="0"/>
                <a:ea typeface="Arial Unicode MS"/>
                <a:cs typeface="Arial Unicode MS"/>
              </a:rPr>
              <a:t>The BRPs filed a notice of substantial implementation on 30 April 2021 which resulted in the exit of the BRPs at SAA since the process started in December 2019. </a:t>
            </a:r>
          </a:p>
          <a:p>
            <a:pPr algn="just" eaLnBrk="1" fontAlgn="auto" hangingPunct="1">
              <a:spcBef>
                <a:spcPts val="0"/>
              </a:spcBef>
              <a:spcAft>
                <a:spcPts val="0"/>
              </a:spcAft>
              <a:buFont typeface="Arial" panose="020B0604020202020204" pitchFamily="34" charset="0"/>
              <a:buChar char="•"/>
              <a:defRPr/>
            </a:pPr>
            <a:endParaRPr lang="en-US" sz="2000" dirty="0">
              <a:solidFill>
                <a:srgbClr val="000000"/>
              </a:solidFill>
              <a:uFill>
                <a:solidFill>
                  <a:srgbClr val="000000"/>
                </a:solidFill>
              </a:uFill>
              <a:latin typeface="Arial" panose="020B0604020202020204" pitchFamily="34" charset="0"/>
              <a:ea typeface="Arial Unicode MS"/>
              <a:cs typeface="Arial Unicode MS"/>
            </a:endParaRPr>
          </a:p>
          <a:p>
            <a:pPr algn="just" eaLnBrk="1" fontAlgn="auto" hangingPunct="1">
              <a:spcBef>
                <a:spcPts val="0"/>
              </a:spcBef>
              <a:spcAft>
                <a:spcPts val="0"/>
              </a:spcAft>
              <a:buFont typeface="Arial" panose="020B0604020202020204" pitchFamily="34" charset="0"/>
              <a:buChar char="•"/>
              <a:defRPr/>
            </a:pPr>
            <a:r>
              <a:rPr lang="en-US" sz="2000" dirty="0">
                <a:solidFill>
                  <a:srgbClr val="000000"/>
                </a:solidFill>
                <a:uFill>
                  <a:solidFill>
                    <a:srgbClr val="000000"/>
                  </a:solidFill>
                </a:uFill>
                <a:latin typeface="Arial" panose="020B0604020202020204" pitchFamily="34" charset="0"/>
                <a:ea typeface="Arial Unicode MS"/>
                <a:cs typeface="Arial Unicode MS"/>
              </a:rPr>
              <a:t>Key areas still requiring strategic focus during the Transition Phase: </a:t>
            </a:r>
          </a:p>
          <a:p>
            <a:pPr algn="just" eaLnBrk="1" fontAlgn="auto" hangingPunct="1">
              <a:spcBef>
                <a:spcPts val="0"/>
              </a:spcBef>
              <a:spcAft>
                <a:spcPts val="0"/>
              </a:spcAft>
              <a:buFont typeface="Arial" panose="020B0604020202020204" pitchFamily="34" charset="0"/>
              <a:buChar char="•"/>
              <a:defRPr/>
            </a:pPr>
            <a:endParaRPr lang="en-US" sz="2000" dirty="0">
              <a:solidFill>
                <a:srgbClr val="000000"/>
              </a:solidFill>
              <a:uFill>
                <a:solidFill>
                  <a:srgbClr val="000000"/>
                </a:solidFill>
              </a:uFill>
              <a:latin typeface="Arial" panose="020B0604020202020204" pitchFamily="34" charset="0"/>
              <a:ea typeface="Arial Unicode MS"/>
              <a:cs typeface="Arial Unicode MS"/>
            </a:endParaRPr>
          </a:p>
          <a:p>
            <a:pPr lvl="1" algn="just" eaLnBrk="1" fontAlgn="auto" hangingPunct="1">
              <a:spcBef>
                <a:spcPts val="0"/>
              </a:spcBef>
              <a:spcAft>
                <a:spcPts val="0"/>
              </a:spcAft>
              <a:buFont typeface="Arial" panose="020B0604020202020204" pitchFamily="34" charset="0"/>
              <a:buChar char="•"/>
              <a:defRPr/>
            </a:pPr>
            <a:r>
              <a:rPr lang="en-US" sz="2000" dirty="0">
                <a:solidFill>
                  <a:srgbClr val="333333"/>
                </a:solidFill>
                <a:uFill>
                  <a:solidFill>
                    <a:srgbClr val="000000"/>
                  </a:solidFill>
                </a:uFill>
                <a:latin typeface="Arial" panose="020B0604020202020204" pitchFamily="34" charset="0"/>
                <a:ea typeface="Arial Unicode MS"/>
                <a:cs typeface="Arial Unicode MS"/>
              </a:rPr>
              <a:t>Receivership was established to manage the settlement of outstanding liabilities; </a:t>
            </a:r>
          </a:p>
          <a:p>
            <a:pPr lvl="1" algn="just" eaLnBrk="1" fontAlgn="auto" hangingPunct="1">
              <a:spcBef>
                <a:spcPts val="0"/>
              </a:spcBef>
              <a:spcAft>
                <a:spcPts val="0"/>
              </a:spcAft>
              <a:defRPr/>
            </a:pPr>
            <a:endParaRPr lang="en-US" sz="2000" dirty="0">
              <a:solidFill>
                <a:srgbClr val="333333"/>
              </a:solidFill>
              <a:uFill>
                <a:solidFill>
                  <a:srgbClr val="000000"/>
                </a:solidFill>
              </a:uFill>
              <a:latin typeface="Arial" panose="020B0604020202020204" pitchFamily="34" charset="0"/>
              <a:ea typeface="Arial Unicode MS"/>
              <a:cs typeface="Arial Unicode MS"/>
            </a:endParaRPr>
          </a:p>
          <a:p>
            <a:pPr lvl="1" algn="just" eaLnBrk="1" fontAlgn="auto" hangingPunct="1">
              <a:spcBef>
                <a:spcPts val="0"/>
              </a:spcBef>
              <a:spcAft>
                <a:spcPts val="0"/>
              </a:spcAft>
              <a:buFont typeface="Arial" panose="020B0604020202020204" pitchFamily="34" charset="0"/>
              <a:buChar char="•"/>
              <a:defRPr/>
            </a:pPr>
            <a:r>
              <a:rPr lang="en-US" sz="2000" dirty="0">
                <a:solidFill>
                  <a:srgbClr val="333333"/>
                </a:solidFill>
                <a:uFill>
                  <a:solidFill>
                    <a:srgbClr val="000000"/>
                  </a:solidFill>
                </a:uFill>
                <a:latin typeface="Arial" panose="020B0604020202020204" pitchFamily="34" charset="0"/>
                <a:ea typeface="Arial Unicode MS"/>
                <a:cs typeface="Arial Unicode MS"/>
              </a:rPr>
              <a:t>The receivership will settle labilities over the next three years. These are concurrent creditors and unflown ticket liability; and</a:t>
            </a:r>
          </a:p>
          <a:p>
            <a:pPr lvl="1" algn="just" eaLnBrk="1" fontAlgn="auto" hangingPunct="1">
              <a:spcBef>
                <a:spcPts val="0"/>
              </a:spcBef>
              <a:spcAft>
                <a:spcPts val="0"/>
              </a:spcAft>
              <a:defRPr/>
            </a:pPr>
            <a:endParaRPr lang="en-US" sz="2000" dirty="0">
              <a:solidFill>
                <a:srgbClr val="333333"/>
              </a:solidFill>
              <a:uFill>
                <a:solidFill>
                  <a:srgbClr val="000000"/>
                </a:solidFill>
              </a:uFill>
              <a:latin typeface="Arial" panose="020B0604020202020204" pitchFamily="34" charset="0"/>
              <a:ea typeface="Arial Unicode MS"/>
              <a:cs typeface="Arial Unicode MS"/>
            </a:endParaRPr>
          </a:p>
          <a:p>
            <a:pPr lvl="1" algn="just" eaLnBrk="1" fontAlgn="auto" hangingPunct="1">
              <a:spcBef>
                <a:spcPts val="0"/>
              </a:spcBef>
              <a:spcAft>
                <a:spcPts val="0"/>
              </a:spcAft>
              <a:buFont typeface="Arial" panose="020B0604020202020204" pitchFamily="34" charset="0"/>
              <a:buChar char="•"/>
              <a:defRPr/>
            </a:pPr>
            <a:r>
              <a:rPr lang="en-US" sz="2000" dirty="0">
                <a:solidFill>
                  <a:srgbClr val="333333"/>
                </a:solidFill>
                <a:uFill>
                  <a:solidFill>
                    <a:srgbClr val="000000"/>
                  </a:solidFill>
                </a:uFill>
                <a:latin typeface="Arial" panose="020B0604020202020204" pitchFamily="34" charset="0"/>
                <a:ea typeface="Arial Unicode MS"/>
                <a:cs typeface="Arial Unicode MS"/>
              </a:rPr>
              <a:t>Implementation of the Business Rescue Plan initiatives.</a:t>
            </a:r>
          </a:p>
        </p:txBody>
      </p:sp>
      <p:sp>
        <p:nvSpPr>
          <p:cNvPr id="3" name="Slide Number Placeholder 2">
            <a:extLst>
              <a:ext uri="{FF2B5EF4-FFF2-40B4-BE49-F238E27FC236}">
                <a16:creationId xmlns:a16="http://schemas.microsoft.com/office/drawing/2014/main" xmlns="" id="{C92F057F-22E8-4480-A36F-66F237014D58}"/>
              </a:ext>
            </a:extLst>
          </p:cNvPr>
          <p:cNvSpPr>
            <a:spLocks noGrp="1"/>
          </p:cNvSpPr>
          <p:nvPr>
            <p:ph type="sldNum" sz="quarter" idx="12"/>
          </p:nvPr>
        </p:nvSpPr>
        <p:spPr/>
        <p:txBody>
          <a:bodyPr/>
          <a:lstStyle/>
          <a:p>
            <a:pPr>
              <a:defRPr/>
            </a:pPr>
            <a:fld id="{B0EE552C-43EB-467E-AC47-171E92843369}" type="slidenum">
              <a:rPr lang="en-ZA" altLang="en-US" smtClean="0"/>
              <a:pPr>
                <a:defRPr/>
              </a:pPr>
              <a:t>3</a:t>
            </a:fld>
            <a:endParaRPr lang="en-ZA"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0609EAC2-3F46-4620-AF16-A5624BECF4CB}"/>
              </a:ext>
            </a:extLst>
          </p:cNvPr>
          <p:cNvSpPr>
            <a:spLocks noGrp="1"/>
          </p:cNvSpPr>
          <p:nvPr>
            <p:ph type="body" sz="quarter" idx="10"/>
          </p:nvPr>
        </p:nvSpPr>
        <p:spPr>
          <a:xfrm>
            <a:off x="227013" y="311150"/>
            <a:ext cx="8764587" cy="385763"/>
          </a:xfrm>
        </p:spPr>
        <p:txBody>
          <a:bodyPr rtlCol="0">
            <a:noAutofit/>
          </a:bodyPr>
          <a:lstStyle/>
          <a:p>
            <a:pPr eaLnBrk="1" fontAlgn="auto" hangingPunct="1">
              <a:spcAft>
                <a:spcPts val="0"/>
              </a:spcAft>
              <a:defRPr/>
            </a:pPr>
            <a:r>
              <a:rPr lang="en-GB" sz="2400" dirty="0"/>
              <a:t>BR Process Update</a:t>
            </a:r>
            <a:endParaRPr lang="en-ZA" sz="2400" dirty="0"/>
          </a:p>
        </p:txBody>
      </p:sp>
      <p:sp>
        <p:nvSpPr>
          <p:cNvPr id="5" name="TextBox 4">
            <a:extLst>
              <a:ext uri="{FF2B5EF4-FFF2-40B4-BE49-F238E27FC236}">
                <a16:creationId xmlns:a16="http://schemas.microsoft.com/office/drawing/2014/main" xmlns="" id="{203D9315-A89B-4FDF-98E3-7AEA0C96D5EA}"/>
              </a:ext>
            </a:extLst>
          </p:cNvPr>
          <p:cNvSpPr txBox="1"/>
          <p:nvPr/>
        </p:nvSpPr>
        <p:spPr>
          <a:xfrm>
            <a:off x="415925" y="1949450"/>
            <a:ext cx="11049000" cy="3448050"/>
          </a:xfrm>
          <a:prstGeom prst="rect">
            <a:avLst/>
          </a:prstGeom>
          <a:noFill/>
        </p:spPr>
        <p:txBody>
          <a:bodyPr>
            <a:spAutoFit/>
          </a:bodyPr>
          <a:lstStyle/>
          <a:p>
            <a:pPr algn="just" eaLnBrk="1" fontAlgn="auto" hangingPunct="1">
              <a:spcBef>
                <a:spcPts val="0"/>
              </a:spcBef>
              <a:spcAft>
                <a:spcPts val="0"/>
              </a:spcAft>
              <a:buFont typeface="Arial" panose="020B0604020202020204" pitchFamily="34" charset="0"/>
              <a:buChar char="•"/>
              <a:defRPr/>
            </a:pPr>
            <a:r>
              <a:rPr lang="en-US" sz="2000" dirty="0">
                <a:solidFill>
                  <a:srgbClr val="000000"/>
                </a:solidFill>
                <a:uFill>
                  <a:solidFill>
                    <a:srgbClr val="000000"/>
                  </a:solidFill>
                </a:uFill>
                <a:latin typeface="Arial" panose="020B0604020202020204" pitchFamily="34" charset="0"/>
                <a:ea typeface="Arial Unicode MS"/>
                <a:cs typeface="Arial Unicode MS"/>
              </a:rPr>
              <a:t>The BRPs handed over the affairs of the business to the Interim Board and Executive Management Team to focus on the following: </a:t>
            </a:r>
          </a:p>
          <a:p>
            <a:pPr algn="just" eaLnBrk="1" fontAlgn="auto" hangingPunct="1">
              <a:spcBef>
                <a:spcPts val="0"/>
              </a:spcBef>
              <a:spcAft>
                <a:spcPts val="0"/>
              </a:spcAft>
              <a:defRPr/>
            </a:pPr>
            <a:endParaRPr lang="en-US" sz="2000" dirty="0">
              <a:solidFill>
                <a:srgbClr val="000000"/>
              </a:solidFill>
              <a:uFill>
                <a:solidFill>
                  <a:srgbClr val="000000"/>
                </a:solidFill>
              </a:uFill>
              <a:latin typeface="Arial" panose="020B0604020202020204" pitchFamily="34" charset="0"/>
              <a:ea typeface="Arial Unicode MS"/>
              <a:cs typeface="Arial Unicode MS"/>
            </a:endParaRPr>
          </a:p>
          <a:p>
            <a:pPr lvl="1" algn="just" eaLnBrk="1" fontAlgn="auto" hangingPunct="1">
              <a:spcBef>
                <a:spcPts val="0"/>
              </a:spcBef>
              <a:spcAft>
                <a:spcPts val="0"/>
              </a:spcAft>
              <a:buFont typeface="Arial" panose="020B0604020202020204" pitchFamily="34" charset="0"/>
              <a:buChar char="•"/>
              <a:defRPr/>
            </a:pPr>
            <a:r>
              <a:rPr lang="en-US" sz="2000" dirty="0">
                <a:solidFill>
                  <a:srgbClr val="000000"/>
                </a:solidFill>
                <a:uFill>
                  <a:solidFill>
                    <a:srgbClr val="000000"/>
                  </a:solidFill>
                </a:uFill>
                <a:latin typeface="Arial" panose="020B0604020202020204" pitchFamily="34" charset="0"/>
                <a:ea typeface="Arial Unicode MS"/>
                <a:cs typeface="Arial Unicode MS"/>
              </a:rPr>
              <a:t>Develop and implement an interim business plan to sustain the operations while a strategic equity partnership (SEP) is being finalized; </a:t>
            </a:r>
          </a:p>
          <a:p>
            <a:pPr lvl="1" algn="just" eaLnBrk="1" fontAlgn="auto" hangingPunct="1">
              <a:spcBef>
                <a:spcPts val="0"/>
              </a:spcBef>
              <a:spcAft>
                <a:spcPts val="0"/>
              </a:spcAft>
              <a:buFont typeface="Arial" panose="020B0604020202020204" pitchFamily="34" charset="0"/>
              <a:buChar char="•"/>
              <a:defRPr/>
            </a:pPr>
            <a:endParaRPr lang="en-US" sz="2000" dirty="0">
              <a:solidFill>
                <a:srgbClr val="000000"/>
              </a:solidFill>
              <a:uFill>
                <a:solidFill>
                  <a:srgbClr val="000000"/>
                </a:solidFill>
              </a:uFill>
              <a:latin typeface="Arial" panose="020B0604020202020204" pitchFamily="34" charset="0"/>
              <a:ea typeface="Arial Unicode MS"/>
              <a:cs typeface="Arial Unicode MS"/>
            </a:endParaRPr>
          </a:p>
          <a:p>
            <a:pPr lvl="1" algn="just" eaLnBrk="1" fontAlgn="auto" hangingPunct="1">
              <a:spcBef>
                <a:spcPts val="0"/>
              </a:spcBef>
              <a:spcAft>
                <a:spcPts val="0"/>
              </a:spcAft>
              <a:buFont typeface="Arial" panose="020B0604020202020204" pitchFamily="34" charset="0"/>
              <a:buChar char="•"/>
              <a:defRPr/>
            </a:pPr>
            <a:r>
              <a:rPr lang="en-US" sz="2000" dirty="0">
                <a:solidFill>
                  <a:srgbClr val="000000"/>
                </a:solidFill>
                <a:uFill>
                  <a:solidFill>
                    <a:srgbClr val="000000"/>
                  </a:solidFill>
                </a:uFill>
                <a:latin typeface="Arial" panose="020B0604020202020204" pitchFamily="34" charset="0"/>
                <a:ea typeface="Arial Unicode MS"/>
                <a:cs typeface="Arial Unicode MS"/>
              </a:rPr>
              <a:t>Address all residual legal matters including the LRA Section 189s and the legal disputes in the courts with the labour unions and the Pilots association; and</a:t>
            </a:r>
          </a:p>
          <a:p>
            <a:pPr lvl="1" algn="just" eaLnBrk="1" fontAlgn="auto" hangingPunct="1">
              <a:spcBef>
                <a:spcPts val="0"/>
              </a:spcBef>
              <a:spcAft>
                <a:spcPts val="0"/>
              </a:spcAft>
              <a:defRPr/>
            </a:pPr>
            <a:endParaRPr lang="en-US" sz="2000" dirty="0">
              <a:solidFill>
                <a:srgbClr val="000000"/>
              </a:solidFill>
              <a:uFill>
                <a:solidFill>
                  <a:srgbClr val="000000"/>
                </a:solidFill>
              </a:uFill>
              <a:latin typeface="Arial" panose="020B0604020202020204" pitchFamily="34" charset="0"/>
              <a:ea typeface="Arial Unicode MS"/>
              <a:cs typeface="Arial Unicode MS"/>
            </a:endParaRPr>
          </a:p>
          <a:p>
            <a:pPr lvl="1" algn="just" eaLnBrk="1" fontAlgn="auto" hangingPunct="1">
              <a:spcBef>
                <a:spcPts val="0"/>
              </a:spcBef>
              <a:spcAft>
                <a:spcPts val="0"/>
              </a:spcAft>
              <a:buFont typeface="Arial" panose="020B0604020202020204" pitchFamily="34" charset="0"/>
              <a:buChar char="•"/>
              <a:defRPr/>
            </a:pPr>
            <a:r>
              <a:rPr lang="en-US" sz="2000" dirty="0">
                <a:solidFill>
                  <a:srgbClr val="000000"/>
                </a:solidFill>
                <a:uFill>
                  <a:solidFill>
                    <a:srgbClr val="000000"/>
                  </a:solidFill>
                </a:uFill>
                <a:latin typeface="Arial" panose="020B0604020202020204" pitchFamily="34" charset="0"/>
                <a:ea typeface="Arial Unicode MS"/>
                <a:cs typeface="Arial Unicode MS"/>
              </a:rPr>
              <a:t>Resumption of flight operations.</a:t>
            </a:r>
          </a:p>
          <a:p>
            <a:pPr lvl="1" algn="just" eaLnBrk="1" fontAlgn="auto" hangingPunct="1">
              <a:spcBef>
                <a:spcPts val="0"/>
              </a:spcBef>
              <a:spcAft>
                <a:spcPts val="0"/>
              </a:spcAft>
              <a:defRPr/>
            </a:pPr>
            <a:r>
              <a:rPr lang="en-US" dirty="0">
                <a:solidFill>
                  <a:srgbClr val="000000"/>
                </a:solidFill>
                <a:uFill>
                  <a:solidFill>
                    <a:srgbClr val="000000"/>
                  </a:solidFill>
                </a:uFill>
                <a:latin typeface="Arial" panose="020B0604020202020204" pitchFamily="34" charset="0"/>
                <a:ea typeface="Arial Unicode MS"/>
                <a:cs typeface="Arial Unicode MS"/>
              </a:rPr>
              <a:t> </a:t>
            </a:r>
          </a:p>
        </p:txBody>
      </p:sp>
      <p:sp>
        <p:nvSpPr>
          <p:cNvPr id="11268" name="TextBox 3">
            <a:extLst>
              <a:ext uri="{FF2B5EF4-FFF2-40B4-BE49-F238E27FC236}">
                <a16:creationId xmlns:a16="http://schemas.microsoft.com/office/drawing/2014/main" xmlns="" id="{A185CBD9-9634-4D92-BDE8-5093BA04C07F}"/>
              </a:ext>
            </a:extLst>
          </p:cNvPr>
          <p:cNvSpPr txBox="1">
            <a:spLocks noChangeArrowheads="1"/>
          </p:cNvSpPr>
          <p:nvPr/>
        </p:nvSpPr>
        <p:spPr bwMode="auto">
          <a:xfrm>
            <a:off x="5629275" y="6472238"/>
            <a:ext cx="614363" cy="3698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 name="Slide Number Placeholder 2">
            <a:extLst>
              <a:ext uri="{FF2B5EF4-FFF2-40B4-BE49-F238E27FC236}">
                <a16:creationId xmlns:a16="http://schemas.microsoft.com/office/drawing/2014/main" xmlns="" id="{B05D2FBD-C68E-461A-9DE8-F24C8A983F1B}"/>
              </a:ext>
            </a:extLst>
          </p:cNvPr>
          <p:cNvSpPr>
            <a:spLocks noGrp="1"/>
          </p:cNvSpPr>
          <p:nvPr>
            <p:ph type="sldNum" sz="quarter" idx="12"/>
          </p:nvPr>
        </p:nvSpPr>
        <p:spPr/>
        <p:txBody>
          <a:bodyPr/>
          <a:lstStyle/>
          <a:p>
            <a:pPr>
              <a:defRPr/>
            </a:pPr>
            <a:fld id="{B0EE552C-43EB-467E-AC47-171E92843369}" type="slidenum">
              <a:rPr lang="en-ZA" altLang="en-US" smtClean="0"/>
              <a:pPr>
                <a:defRPr/>
              </a:pPr>
              <a:t>4</a:t>
            </a:fld>
            <a:endParaRPr lang="en-ZA"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663E69E-E91E-4843-AA9F-060B77FA9313}"/>
              </a:ext>
            </a:extLst>
          </p:cNvPr>
          <p:cNvSpPr>
            <a:spLocks noGrp="1"/>
          </p:cNvSpPr>
          <p:nvPr>
            <p:ph type="body" sz="quarter" idx="10"/>
          </p:nvPr>
        </p:nvSpPr>
        <p:spPr>
          <a:xfrm>
            <a:off x="227013" y="311150"/>
            <a:ext cx="8764587" cy="385763"/>
          </a:xfrm>
        </p:spPr>
        <p:txBody>
          <a:bodyPr rtlCol="0">
            <a:normAutofit/>
          </a:bodyPr>
          <a:lstStyle/>
          <a:p>
            <a:pPr eaLnBrk="1" fontAlgn="auto" hangingPunct="1">
              <a:spcAft>
                <a:spcPts val="0"/>
              </a:spcAft>
              <a:defRPr/>
            </a:pPr>
            <a:r>
              <a:rPr lang="en-ZA" dirty="0"/>
              <a:t>Status of Subsidiaries </a:t>
            </a:r>
          </a:p>
        </p:txBody>
      </p:sp>
      <p:sp>
        <p:nvSpPr>
          <p:cNvPr id="12291" name="TextBox 3">
            <a:extLst>
              <a:ext uri="{FF2B5EF4-FFF2-40B4-BE49-F238E27FC236}">
                <a16:creationId xmlns:a16="http://schemas.microsoft.com/office/drawing/2014/main" xmlns="" id="{A5D9B2D0-D65C-4BF8-9E02-354EFC60891C}"/>
              </a:ext>
            </a:extLst>
          </p:cNvPr>
          <p:cNvSpPr txBox="1">
            <a:spLocks noChangeArrowheads="1"/>
          </p:cNvSpPr>
          <p:nvPr/>
        </p:nvSpPr>
        <p:spPr bwMode="auto">
          <a:xfrm>
            <a:off x="554038" y="1743075"/>
            <a:ext cx="11117262" cy="3786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n-US" altLang="en-US" sz="2000">
                <a:latin typeface="Arial" panose="020B0604020202020204" pitchFamily="34" charset="0"/>
                <a:cs typeface="Arial" panose="020B0604020202020204" pitchFamily="34" charset="0"/>
              </a:rPr>
              <a:t>SAA went into business rescue on 5 December 2019 due to continuous losses over an extended period of time</a:t>
            </a:r>
          </a:p>
          <a:p>
            <a:pPr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eaLnBrk="1" hangingPunct="1">
              <a:lnSpc>
                <a:spcPct val="100000"/>
              </a:lnSpc>
              <a:spcBef>
                <a:spcPct val="0"/>
              </a:spcBef>
            </a:pPr>
            <a:r>
              <a:rPr lang="en-US" altLang="en-US" sz="2000">
                <a:latin typeface="Arial" panose="020B0604020202020204" pitchFamily="34" charset="0"/>
                <a:cs typeface="Arial" panose="020B0604020202020204" pitchFamily="34" charset="0"/>
              </a:rPr>
              <a:t>SAA subsidiaries were not put into business rescue, the impact of SAA being in business rescue exacerbated financial challenges of the subsidiaries </a:t>
            </a:r>
          </a:p>
          <a:p>
            <a:pPr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eaLnBrk="1" hangingPunct="1">
              <a:lnSpc>
                <a:spcPct val="100000"/>
              </a:lnSpc>
              <a:spcBef>
                <a:spcPct val="0"/>
              </a:spcBef>
            </a:pPr>
            <a:r>
              <a:rPr lang="en-US" altLang="en-US" sz="2000">
                <a:latin typeface="Arial" panose="020B0604020202020204" pitchFamily="34" charset="0"/>
                <a:cs typeface="Arial" panose="020B0604020202020204" pitchFamily="34" charset="0"/>
              </a:rPr>
              <a:t>The business rescue plan recognized the deteriorating financial situation</a:t>
            </a:r>
          </a:p>
          <a:p>
            <a:pPr eaLnBrk="1" hangingPunct="1">
              <a:lnSpc>
                <a:spcPct val="100000"/>
              </a:lnSpc>
              <a:spcBef>
                <a:spcPct val="0"/>
              </a:spcBef>
            </a:pPr>
            <a:endParaRPr lang="en-US" altLang="en-US" sz="2000">
              <a:latin typeface="Arial" panose="020B0604020202020204" pitchFamily="34" charset="0"/>
              <a:cs typeface="Arial" panose="020B0604020202020204" pitchFamily="34" charset="0"/>
            </a:endParaRPr>
          </a:p>
          <a:p>
            <a:pPr eaLnBrk="1" hangingPunct="1">
              <a:lnSpc>
                <a:spcPct val="100000"/>
              </a:lnSpc>
              <a:spcBef>
                <a:spcPct val="0"/>
              </a:spcBef>
            </a:pPr>
            <a:r>
              <a:rPr lang="en-GB" altLang="en-US" sz="2000">
                <a:latin typeface="Arial" panose="020B0604020202020204" pitchFamily="34" charset="0"/>
                <a:cs typeface="Arial" panose="020B0604020202020204" pitchFamily="34" charset="0"/>
              </a:rPr>
              <a:t>Clause 14.6.10.1 of the business rescue plan recognised the relationship between SAA and its subsidiaries and the requirement for intra-group transactions </a:t>
            </a:r>
          </a:p>
          <a:p>
            <a:pPr eaLnBrk="1" hangingPunct="1">
              <a:lnSpc>
                <a:spcPct val="100000"/>
              </a:lnSpc>
              <a:spcBef>
                <a:spcPct val="0"/>
              </a:spcBef>
            </a:pPr>
            <a:endParaRPr lang="en-GB" altLang="en-US" sz="2000">
              <a:latin typeface="Arial" panose="020B0604020202020204" pitchFamily="34" charset="0"/>
              <a:cs typeface="Arial" panose="020B0604020202020204" pitchFamily="34" charset="0"/>
            </a:endParaRPr>
          </a:p>
          <a:p>
            <a:pPr eaLnBrk="1" hangingPunct="1">
              <a:lnSpc>
                <a:spcPct val="100000"/>
              </a:lnSpc>
              <a:spcBef>
                <a:spcPct val="0"/>
              </a:spcBef>
            </a:pPr>
            <a:r>
              <a:rPr lang="en-GB" altLang="en-US" sz="2000">
                <a:latin typeface="Arial" panose="020B0604020202020204" pitchFamily="34" charset="0"/>
                <a:cs typeface="Arial" panose="020B0604020202020204" pitchFamily="34" charset="0"/>
              </a:rPr>
              <a:t>Success of business rescue plan is dependent on financial viability of subsidiaries</a:t>
            </a:r>
          </a:p>
        </p:txBody>
      </p:sp>
      <p:sp>
        <p:nvSpPr>
          <p:cNvPr id="12292" name="TextBox 3">
            <a:extLst>
              <a:ext uri="{FF2B5EF4-FFF2-40B4-BE49-F238E27FC236}">
                <a16:creationId xmlns:a16="http://schemas.microsoft.com/office/drawing/2014/main" xmlns="" id="{8807E947-4C25-45EF-8536-A24D386CDC91}"/>
              </a:ext>
            </a:extLst>
          </p:cNvPr>
          <p:cNvSpPr txBox="1">
            <a:spLocks noChangeArrowheads="1"/>
          </p:cNvSpPr>
          <p:nvPr/>
        </p:nvSpPr>
        <p:spPr bwMode="auto">
          <a:xfrm>
            <a:off x="5629275" y="6472238"/>
            <a:ext cx="614363" cy="3698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 name="Slide Number Placeholder 2">
            <a:extLst>
              <a:ext uri="{FF2B5EF4-FFF2-40B4-BE49-F238E27FC236}">
                <a16:creationId xmlns:a16="http://schemas.microsoft.com/office/drawing/2014/main" xmlns="" id="{92838074-7751-4018-A046-B81A9B2B0E96}"/>
              </a:ext>
            </a:extLst>
          </p:cNvPr>
          <p:cNvSpPr>
            <a:spLocks noGrp="1"/>
          </p:cNvSpPr>
          <p:nvPr>
            <p:ph type="sldNum" sz="quarter" idx="12"/>
          </p:nvPr>
        </p:nvSpPr>
        <p:spPr/>
        <p:txBody>
          <a:bodyPr/>
          <a:lstStyle/>
          <a:p>
            <a:pPr>
              <a:defRPr/>
            </a:pPr>
            <a:fld id="{B0EE552C-43EB-467E-AC47-171E92843369}" type="slidenum">
              <a:rPr lang="en-ZA" altLang="en-US" smtClean="0"/>
              <a:pPr>
                <a:defRPr/>
              </a:pPr>
              <a:t>5</a:t>
            </a:fld>
            <a:endParaRPr lang="en-ZA"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DBA33BC-F323-486E-9647-143349A77936}"/>
              </a:ext>
            </a:extLst>
          </p:cNvPr>
          <p:cNvSpPr>
            <a:spLocks noGrp="1"/>
          </p:cNvSpPr>
          <p:nvPr>
            <p:ph type="body" sz="quarter" idx="10"/>
          </p:nvPr>
        </p:nvSpPr>
        <p:spPr>
          <a:xfrm>
            <a:off x="227013" y="311150"/>
            <a:ext cx="8764587" cy="385763"/>
          </a:xfrm>
        </p:spPr>
        <p:txBody>
          <a:bodyPr rtlCol="0">
            <a:normAutofit/>
          </a:bodyPr>
          <a:lstStyle/>
          <a:p>
            <a:pPr eaLnBrk="1" fontAlgn="auto" hangingPunct="1">
              <a:spcAft>
                <a:spcPts val="0"/>
              </a:spcAft>
              <a:defRPr/>
            </a:pPr>
            <a:r>
              <a:rPr lang="en-ZA" dirty="0"/>
              <a:t>Funding for SAA &amp; Subsidiaries  </a:t>
            </a:r>
          </a:p>
          <a:p>
            <a:pPr eaLnBrk="1" fontAlgn="auto" hangingPunct="1">
              <a:spcAft>
                <a:spcPts val="0"/>
              </a:spcAft>
              <a:defRPr/>
            </a:pPr>
            <a:endParaRPr lang="en-ZA" b="0" dirty="0"/>
          </a:p>
        </p:txBody>
      </p:sp>
      <p:sp>
        <p:nvSpPr>
          <p:cNvPr id="13315" name="Content Placeholder 2">
            <a:extLst>
              <a:ext uri="{FF2B5EF4-FFF2-40B4-BE49-F238E27FC236}">
                <a16:creationId xmlns:a16="http://schemas.microsoft.com/office/drawing/2014/main" xmlns="" id="{57A27A64-7225-4D5F-ADF2-B74586B81EEE}"/>
              </a:ext>
            </a:extLst>
          </p:cNvPr>
          <p:cNvSpPr txBox="1">
            <a:spLocks noChangeArrowheads="1"/>
          </p:cNvSpPr>
          <p:nvPr/>
        </p:nvSpPr>
        <p:spPr bwMode="auto">
          <a:xfrm>
            <a:off x="2208213" y="1397000"/>
            <a:ext cx="7831137" cy="4779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buFont typeface="Arial" panose="020B0604020202020204" pitchFamily="34" charset="0"/>
              <a:buNone/>
            </a:pPr>
            <a:endParaRPr lang="en-ZA" altLang="en-US"/>
          </a:p>
        </p:txBody>
      </p:sp>
      <p:graphicFrame>
        <p:nvGraphicFramePr>
          <p:cNvPr id="4" name="Table 3">
            <a:extLst>
              <a:ext uri="{FF2B5EF4-FFF2-40B4-BE49-F238E27FC236}">
                <a16:creationId xmlns:a16="http://schemas.microsoft.com/office/drawing/2014/main" xmlns="" id="{05E84EA6-512A-4CF7-9A33-F43881334530}"/>
              </a:ext>
            </a:extLst>
          </p:cNvPr>
          <p:cNvGraphicFramePr>
            <a:graphicFrameLocks noGrp="1"/>
          </p:cNvGraphicFramePr>
          <p:nvPr/>
        </p:nvGraphicFramePr>
        <p:xfrm>
          <a:off x="1355725" y="1601788"/>
          <a:ext cx="9759950" cy="2984500"/>
        </p:xfrm>
        <a:graphic>
          <a:graphicData uri="http://schemas.openxmlformats.org/drawingml/2006/table">
            <a:tbl>
              <a:tblPr firstRow="1" firstCol="1" bandRow="1"/>
              <a:tblGrid>
                <a:gridCol w="3521632">
                  <a:extLst>
                    <a:ext uri="{9D8B030D-6E8A-4147-A177-3AD203B41FA5}">
                      <a16:colId xmlns:a16="http://schemas.microsoft.com/office/drawing/2014/main" xmlns="" val="20000"/>
                    </a:ext>
                  </a:extLst>
                </a:gridCol>
                <a:gridCol w="2112980">
                  <a:extLst>
                    <a:ext uri="{9D8B030D-6E8A-4147-A177-3AD203B41FA5}">
                      <a16:colId xmlns:a16="http://schemas.microsoft.com/office/drawing/2014/main" xmlns="" val="20001"/>
                    </a:ext>
                  </a:extLst>
                </a:gridCol>
                <a:gridCol w="2012360">
                  <a:extLst>
                    <a:ext uri="{9D8B030D-6E8A-4147-A177-3AD203B41FA5}">
                      <a16:colId xmlns:a16="http://schemas.microsoft.com/office/drawing/2014/main" xmlns="" val="20002"/>
                    </a:ext>
                  </a:extLst>
                </a:gridCol>
                <a:gridCol w="2112978">
                  <a:extLst>
                    <a:ext uri="{9D8B030D-6E8A-4147-A177-3AD203B41FA5}">
                      <a16:colId xmlns:a16="http://schemas.microsoft.com/office/drawing/2014/main" xmlns="" val="20003"/>
                    </a:ext>
                  </a:extLst>
                </a:gridCol>
              </a:tblGrid>
              <a:tr h="607368">
                <a:tc>
                  <a:txBody>
                    <a:bodyPr/>
                    <a:lstStyle/>
                    <a:p>
                      <a:pPr algn="r">
                        <a:lnSpc>
                          <a:spcPct val="115000"/>
                        </a:lnSpc>
                        <a:spcAft>
                          <a:spcPts val="0"/>
                        </a:spcAft>
                      </a:pPr>
                      <a:r>
                        <a:rPr lang="en-ZA"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343C7B"/>
                    </a:solidFill>
                  </a:tcPr>
                </a:tc>
                <a:tc>
                  <a:txBody>
                    <a:bodyPr/>
                    <a:lstStyle/>
                    <a:p>
                      <a:pPr algn="ctr">
                        <a:lnSpc>
                          <a:spcPct val="115000"/>
                        </a:lnSpc>
                        <a:spcAft>
                          <a:spcPts val="0"/>
                        </a:spcAft>
                      </a:pPr>
                      <a:r>
                        <a:rPr lang="en-ZA"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Urgent Funding to 31 Jan 21</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343C7B"/>
                    </a:solidFill>
                  </a:tcPr>
                </a:tc>
                <a:tc>
                  <a:txBody>
                    <a:bodyPr/>
                    <a:lstStyle/>
                    <a:p>
                      <a:pPr algn="ctr">
                        <a:lnSpc>
                          <a:spcPct val="115000"/>
                        </a:lnSpc>
                        <a:spcAft>
                          <a:spcPts val="0"/>
                        </a:spcAft>
                      </a:pPr>
                      <a:r>
                        <a:rPr lang="en-ZA" sz="11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Remainder over 3 years</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343C7B"/>
                    </a:solidFill>
                  </a:tcPr>
                </a:tc>
                <a:tc>
                  <a:txBody>
                    <a:bodyPr/>
                    <a:lstStyle/>
                    <a:p>
                      <a:pPr algn="ctr">
                        <a:lnSpc>
                          <a:spcPct val="115000"/>
                        </a:lnSpc>
                        <a:spcAft>
                          <a:spcPts val="0"/>
                        </a:spcAft>
                      </a:pPr>
                      <a:r>
                        <a:rPr lang="en-ZA" sz="11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343C7B"/>
                    </a:solidFill>
                  </a:tcPr>
                </a:tc>
                <a:extLst>
                  <a:ext uri="{0D108BD9-81ED-4DB2-BD59-A6C34878D82A}">
                    <a16:rowId xmlns:a16="http://schemas.microsoft.com/office/drawing/2014/main" xmlns="" val="10000"/>
                  </a:ext>
                </a:extLst>
              </a:tr>
              <a:tr h="475933">
                <a:tc>
                  <a:txBody>
                    <a:bodyPr/>
                    <a:lstStyle/>
                    <a:p>
                      <a:pPr algn="r">
                        <a:lnSpc>
                          <a:spcPct val="115000"/>
                        </a:lnSpc>
                      </a:pPr>
                      <a:endParaRPr lang="en-ZA" sz="1500" dirty="0">
                        <a:effectLst/>
                        <a:latin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ZAR </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Billion</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ZAR </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billion</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ZAR billion</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37551">
                <a:tc>
                  <a:txBody>
                    <a:bodyPr/>
                    <a:lstStyle/>
                    <a:p>
                      <a:pPr algn="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Employee Related Payments</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2.80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a:effectLst/>
                          <a:latin typeface="Arial" panose="020B0604020202020204" pitchFamily="34" charset="0"/>
                          <a:ea typeface="Times New Roman" panose="02020603050405020304" pitchFamily="18" charset="0"/>
                          <a:cs typeface="Times New Roman" panose="02020603050405020304" pitchFamily="18" charset="0"/>
                        </a:rPr>
                        <a:t> </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2.80 </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37551">
                <a:tc>
                  <a:txBody>
                    <a:bodyPr/>
                    <a:lstStyle/>
                    <a:p>
                      <a:pPr algn="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Post-BR Creditors</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 </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37551">
                <a:tc>
                  <a:txBody>
                    <a:bodyPr/>
                    <a:lstStyle/>
                    <a:p>
                      <a:pPr algn="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Working Capital and Interim Flying</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2.00 </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2.00 </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75933">
                <a:tc>
                  <a:txBody>
                    <a:bodyPr/>
                    <a:lstStyle/>
                    <a:p>
                      <a:pPr algn="r">
                        <a:lnSpc>
                          <a:spcPct val="115000"/>
                        </a:lnSpc>
                        <a:spcAft>
                          <a:spcPts val="0"/>
                        </a:spcAft>
                      </a:pPr>
                      <a:r>
                        <a:rPr lang="en-ZA" sz="11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Recapitalisation of Subsidiary Companies</a:t>
                      </a:r>
                      <a:endParaRPr lang="en-ZA"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2.70 </a:t>
                      </a:r>
                      <a:endParaRPr lang="en-ZA"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2.70 </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37551">
                <a:tc>
                  <a:txBody>
                    <a:bodyPr/>
                    <a:lstStyle/>
                    <a:p>
                      <a:pPr algn="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Honouring of Unflown liability</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2.20 </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1.20 </a:t>
                      </a:r>
                      <a:endParaRPr lang="en-ZA"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3.40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37551">
                <a:tc>
                  <a:txBody>
                    <a:bodyPr/>
                    <a:lstStyle/>
                    <a:p>
                      <a:pPr algn="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Dividend Concurrent Creditors)</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2.30 </a:t>
                      </a:r>
                      <a:endParaRPr lang="en-ZA"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2.30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37511">
                <a:tc>
                  <a:txBody>
                    <a:bodyPr/>
                    <a:lstStyle/>
                    <a:p>
                      <a:pPr algn="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10.50 </a:t>
                      </a:r>
                      <a:endParaRPr lang="en-ZA" sz="150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ZA" sz="11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3.50 </a:t>
                      </a:r>
                      <a:endParaRPr lang="en-ZA"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ZA"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14.00 </a:t>
                      </a: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2" marR="685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8"/>
                  </a:ext>
                </a:extLst>
              </a:tr>
            </a:tbl>
          </a:graphicData>
        </a:graphic>
      </p:graphicFrame>
      <p:sp>
        <p:nvSpPr>
          <p:cNvPr id="13368" name="TextBox 4">
            <a:extLst>
              <a:ext uri="{FF2B5EF4-FFF2-40B4-BE49-F238E27FC236}">
                <a16:creationId xmlns:a16="http://schemas.microsoft.com/office/drawing/2014/main" xmlns="" id="{8DA338C7-AA7D-48CC-B1B9-9278FEFC623F}"/>
              </a:ext>
            </a:extLst>
          </p:cNvPr>
          <p:cNvSpPr txBox="1">
            <a:spLocks noChangeArrowheads="1"/>
          </p:cNvSpPr>
          <p:nvPr/>
        </p:nvSpPr>
        <p:spPr bwMode="auto">
          <a:xfrm>
            <a:off x="1355725" y="4762500"/>
            <a:ext cx="975995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n-GB" altLang="en-US" sz="2000">
                <a:latin typeface="Arial" panose="020B0604020202020204" pitchFamily="34" charset="0"/>
                <a:cs typeface="Arial" panose="020B0604020202020204" pitchFamily="34" charset="0"/>
              </a:rPr>
              <a:t>Funding requirement for SAA and Subsidiaries was approved by Government</a:t>
            </a:r>
          </a:p>
          <a:p>
            <a:pPr eaLnBrk="1" hangingPunct="1">
              <a:lnSpc>
                <a:spcPct val="100000"/>
              </a:lnSpc>
              <a:spcBef>
                <a:spcPct val="0"/>
              </a:spcBef>
            </a:pPr>
            <a:r>
              <a:rPr lang="en-GB" altLang="en-US" sz="2000">
                <a:latin typeface="Arial" panose="020B0604020202020204" pitchFamily="34" charset="0"/>
                <a:cs typeface="Arial" panose="020B0604020202020204" pitchFamily="34" charset="0"/>
              </a:rPr>
              <a:t>R2.7 billion for subsidiaries was part of the request</a:t>
            </a:r>
          </a:p>
          <a:p>
            <a:pPr eaLnBrk="1" hangingPunct="1">
              <a:lnSpc>
                <a:spcPct val="100000"/>
              </a:lnSpc>
              <a:spcBef>
                <a:spcPct val="0"/>
              </a:spcBef>
            </a:pPr>
            <a:r>
              <a:rPr lang="en-GB" altLang="en-US" sz="2000">
                <a:latin typeface="Arial" panose="020B0604020202020204" pitchFamily="34" charset="0"/>
                <a:cs typeface="Arial" panose="020B0604020202020204" pitchFamily="34" charset="0"/>
              </a:rPr>
              <a:t>R3.5 billion required over 3 years needs to be approved by Government </a:t>
            </a:r>
            <a:endParaRPr lang="en-ZA" altLang="en-US" sz="2000">
              <a:latin typeface="Arial" panose="020B0604020202020204" pitchFamily="34" charset="0"/>
              <a:cs typeface="Arial" panose="020B0604020202020204" pitchFamily="34" charset="0"/>
            </a:endParaRPr>
          </a:p>
        </p:txBody>
      </p:sp>
      <p:sp>
        <p:nvSpPr>
          <p:cNvPr id="13369" name="TextBox 5">
            <a:extLst>
              <a:ext uri="{FF2B5EF4-FFF2-40B4-BE49-F238E27FC236}">
                <a16:creationId xmlns:a16="http://schemas.microsoft.com/office/drawing/2014/main" xmlns="" id="{65A274BA-14C4-47EA-A44F-38163CDDD9F2}"/>
              </a:ext>
            </a:extLst>
          </p:cNvPr>
          <p:cNvSpPr txBox="1">
            <a:spLocks noChangeArrowheads="1"/>
          </p:cNvSpPr>
          <p:nvPr/>
        </p:nvSpPr>
        <p:spPr bwMode="auto">
          <a:xfrm>
            <a:off x="5629275" y="6472238"/>
            <a:ext cx="614363" cy="3698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 name="Slide Number Placeholder 2">
            <a:extLst>
              <a:ext uri="{FF2B5EF4-FFF2-40B4-BE49-F238E27FC236}">
                <a16:creationId xmlns:a16="http://schemas.microsoft.com/office/drawing/2014/main" xmlns="" id="{5B1FAF67-FC92-4778-A450-17FCD07577A8}"/>
              </a:ext>
            </a:extLst>
          </p:cNvPr>
          <p:cNvSpPr>
            <a:spLocks noGrp="1"/>
          </p:cNvSpPr>
          <p:nvPr>
            <p:ph type="sldNum" sz="quarter" idx="12"/>
          </p:nvPr>
        </p:nvSpPr>
        <p:spPr/>
        <p:txBody>
          <a:bodyPr/>
          <a:lstStyle/>
          <a:p>
            <a:pPr>
              <a:defRPr/>
            </a:pPr>
            <a:fld id="{B0EE552C-43EB-467E-AC47-171E92843369}" type="slidenum">
              <a:rPr lang="en-ZA" altLang="en-US" smtClean="0"/>
              <a:pPr>
                <a:defRPr/>
              </a:pPr>
              <a:t>6</a:t>
            </a:fld>
            <a:endParaRPr lang="en-ZA"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BB7161D8-286E-468B-90A7-30292A26F278}"/>
              </a:ext>
            </a:extLst>
          </p:cNvPr>
          <p:cNvSpPr>
            <a:spLocks noGrp="1"/>
          </p:cNvSpPr>
          <p:nvPr>
            <p:ph type="body" sz="quarter" idx="10"/>
          </p:nvPr>
        </p:nvSpPr>
        <p:spPr>
          <a:xfrm>
            <a:off x="227013" y="311150"/>
            <a:ext cx="8764587" cy="385763"/>
          </a:xfrm>
        </p:spPr>
        <p:txBody>
          <a:bodyPr rtlCol="0">
            <a:normAutofit/>
          </a:bodyPr>
          <a:lstStyle/>
          <a:p>
            <a:pPr eaLnBrk="1" fontAlgn="auto" hangingPunct="1">
              <a:spcAft>
                <a:spcPts val="0"/>
              </a:spcAft>
              <a:defRPr/>
            </a:pPr>
            <a:r>
              <a:rPr lang="en-ZA" dirty="0"/>
              <a:t>Subsidiaries Funding requirements</a:t>
            </a:r>
          </a:p>
        </p:txBody>
      </p:sp>
      <p:graphicFrame>
        <p:nvGraphicFramePr>
          <p:cNvPr id="5" name="Content Placeholder 5">
            <a:extLst>
              <a:ext uri="{FF2B5EF4-FFF2-40B4-BE49-F238E27FC236}">
                <a16:creationId xmlns:a16="http://schemas.microsoft.com/office/drawing/2014/main" xmlns="" id="{77AD928C-927E-451D-B091-345D4F35B0DC}"/>
              </a:ext>
            </a:extLst>
          </p:cNvPr>
          <p:cNvGraphicFramePr>
            <a:graphicFrameLocks/>
          </p:cNvGraphicFramePr>
          <p:nvPr/>
        </p:nvGraphicFramePr>
        <p:xfrm>
          <a:off x="487363" y="1333500"/>
          <a:ext cx="11158537" cy="4981575"/>
        </p:xfrm>
        <a:graphic>
          <a:graphicData uri="http://schemas.openxmlformats.org/drawingml/2006/table">
            <a:tbl>
              <a:tblPr firstRow="1" firstCol="1" bandRow="1"/>
              <a:tblGrid>
                <a:gridCol w="1573039">
                  <a:extLst>
                    <a:ext uri="{9D8B030D-6E8A-4147-A177-3AD203B41FA5}">
                      <a16:colId xmlns:a16="http://schemas.microsoft.com/office/drawing/2014/main" xmlns="" val="20000"/>
                    </a:ext>
                  </a:extLst>
                </a:gridCol>
                <a:gridCol w="2376136">
                  <a:extLst>
                    <a:ext uri="{9D8B030D-6E8A-4147-A177-3AD203B41FA5}">
                      <a16:colId xmlns:a16="http://schemas.microsoft.com/office/drawing/2014/main" xmlns="" val="20001"/>
                    </a:ext>
                  </a:extLst>
                </a:gridCol>
                <a:gridCol w="3237784">
                  <a:extLst>
                    <a:ext uri="{9D8B030D-6E8A-4147-A177-3AD203B41FA5}">
                      <a16:colId xmlns:a16="http://schemas.microsoft.com/office/drawing/2014/main" xmlns="" val="20002"/>
                    </a:ext>
                  </a:extLst>
                </a:gridCol>
                <a:gridCol w="3971578">
                  <a:extLst>
                    <a:ext uri="{9D8B030D-6E8A-4147-A177-3AD203B41FA5}">
                      <a16:colId xmlns:a16="http://schemas.microsoft.com/office/drawing/2014/main" xmlns="" val="20003"/>
                    </a:ext>
                  </a:extLst>
                </a:gridCol>
              </a:tblGrid>
              <a:tr h="312911">
                <a:tc>
                  <a:txBody>
                    <a:bodyPr/>
                    <a:lstStyle/>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Subsidiary</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Operational Issues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Financial Issues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Recommendations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2087797">
                <a:tc>
                  <a:txBody>
                    <a:bodyPr/>
                    <a:lstStyle/>
                    <a:p>
                      <a:pPr>
                        <a:lnSpc>
                          <a:spcPct val="107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South African Airways Technical</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lvl="0" indent="-342900">
                        <a:lnSpc>
                          <a:spcPct val="107000"/>
                        </a:lnSpc>
                        <a:spcAft>
                          <a:spcPts val="0"/>
                        </a:spcAft>
                        <a:buFont typeface="Arial" panose="020B0604020202020204" pitchFamily="34" charset="0"/>
                        <a:buChar char="•"/>
                        <a:tabLst>
                          <a:tab pos="2286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Inability to procure spares in advance had a ripple effect on the maintenance of Mango flights</a:t>
                      </a:r>
                    </a:p>
                    <a:p>
                      <a:pPr marL="342900" lvl="0" indent="-342900">
                        <a:lnSpc>
                          <a:spcPct val="107000"/>
                        </a:lnSpc>
                        <a:spcAft>
                          <a:spcPts val="0"/>
                        </a:spcAft>
                        <a:buFont typeface="Arial" panose="020B0604020202020204" pitchFamily="34" charset="0"/>
                        <a:buChar char="•"/>
                        <a:tabLst>
                          <a:tab pos="4572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Retrenchments – right size business was required </a:t>
                      </a: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Declining revenue not sufficient to cover fixed monthly costs</a:t>
                      </a:r>
                    </a:p>
                    <a:p>
                      <a:pPr marL="342900" lvl="0" indent="-342900">
                        <a:lnSpc>
                          <a:spcPct val="107000"/>
                        </a:lnSpc>
                        <a:spcAft>
                          <a:spcPts val="0"/>
                        </a:spcAft>
                        <a:buFont typeface="Arial" panose="020B0604020202020204" pitchFamily="34" charset="0"/>
                        <a:buChar char="•"/>
                        <a:tabLst>
                          <a:tab pos="4572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Deferred payment of PAYE, VAT, pension fund contributions until funding received</a:t>
                      </a:r>
                    </a:p>
                    <a:p>
                      <a:pPr marL="342900" lvl="0" indent="-342900">
                        <a:lnSpc>
                          <a:spcPct val="107000"/>
                        </a:lnSpc>
                        <a:spcAft>
                          <a:spcPts val="0"/>
                        </a:spcAft>
                        <a:buFont typeface="Arial" panose="020B0604020202020204" pitchFamily="34" charset="0"/>
                        <a:buChar char="•"/>
                        <a:tabLst>
                          <a:tab pos="4572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Partial payment of salaries </a:t>
                      </a:r>
                    </a:p>
                    <a:p>
                      <a:pPr marL="228600">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Restructuring of SAA Technical required to right size the business</a:t>
                      </a:r>
                    </a:p>
                    <a:p>
                      <a:pPr marL="0" lvl="0" indent="0">
                        <a:lnSpc>
                          <a:spcPct val="107000"/>
                        </a:lnSpc>
                        <a:spcAft>
                          <a:spcPts val="0"/>
                        </a:spcAft>
                        <a:buFont typeface="Arial" panose="020B0604020202020204" pitchFamily="34" charset="0"/>
                        <a:buNone/>
                        <a:tabLst>
                          <a:tab pos="457200" algn="l"/>
                        </a:tabLs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1"/>
                  </a:ext>
                </a:extLst>
              </a:tr>
              <a:tr h="2580867">
                <a:tc>
                  <a:txBody>
                    <a:bodyPr/>
                    <a:lstStyle/>
                    <a:p>
                      <a:pPr>
                        <a:lnSpc>
                          <a:spcPct val="107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Mango</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Mango’s market share had decreased since February 2020 as a result of the impact of the COVID 19. </a:t>
                      </a:r>
                    </a:p>
                    <a:p>
                      <a:pPr marL="342900" lvl="0" indent="-342900">
                        <a:lnSpc>
                          <a:spcPct val="107000"/>
                        </a:lnSpc>
                        <a:spcAft>
                          <a:spcPts val="0"/>
                        </a:spcAft>
                        <a:buFont typeface="Arial" panose="020B0604020202020204" pitchFamily="34" charset="0"/>
                        <a:buChar char="•"/>
                        <a:tabLst>
                          <a:tab pos="4572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Operational inefficiencies, mainly due to the aircraft on the ground. </a:t>
                      </a:r>
                    </a:p>
                    <a:p>
                      <a:pPr marL="342900" lvl="0" indent="-342900">
                        <a:lnSpc>
                          <a:spcPct val="107000"/>
                        </a:lnSpc>
                        <a:spcAft>
                          <a:spcPts val="0"/>
                        </a:spcAft>
                        <a:buFont typeface="Arial" panose="020B0604020202020204" pitchFamily="34" charset="0"/>
                        <a:buChar char="•"/>
                        <a:tabLst>
                          <a:tab pos="4572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Inadequate support from SAAT </a:t>
                      </a:r>
                      <a:r>
                        <a:rPr lang="en-ZA" sz="1400" dirty="0">
                          <a:effectLst/>
                          <a:latin typeface="Arial" panose="020B0604020202020204" pitchFamily="34" charset="0"/>
                          <a:ea typeface="Calibri" panose="020F0502020204030204" pitchFamily="34" charset="0"/>
                          <a:cs typeface="Arial" panose="020B0604020202020204" pitchFamily="34" charset="0"/>
                        </a:rPr>
                        <a:t> </a:t>
                      </a: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Cash inflow less than cash outflow therefore deferring of payments to meet critical payments</a:t>
                      </a:r>
                    </a:p>
                    <a:p>
                      <a:pPr marL="342900" lvl="0" indent="-342900">
                        <a:lnSpc>
                          <a:spcPct val="107000"/>
                        </a:lnSpc>
                        <a:spcAft>
                          <a:spcPts val="0"/>
                        </a:spcAft>
                        <a:buFont typeface="Arial" panose="020B0604020202020204" pitchFamily="34" charset="0"/>
                        <a:buChar char="•"/>
                        <a:tabLst>
                          <a:tab pos="4572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Critical vendors not paid which could ground Mango due to deferred payments</a:t>
                      </a:r>
                    </a:p>
                    <a:p>
                      <a:pPr marL="342900" lvl="0" indent="-342900">
                        <a:lnSpc>
                          <a:spcPct val="107000"/>
                        </a:lnSpc>
                        <a:spcAft>
                          <a:spcPts val="0"/>
                        </a:spcAft>
                        <a:buFont typeface="Arial" panose="020B0604020202020204" pitchFamily="34" charset="0"/>
                        <a:buChar char="•"/>
                        <a:tabLst>
                          <a:tab pos="4572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Funding required to mainly for pay accumulated debt instead of positioning for future </a:t>
                      </a:r>
                    </a:p>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171450" indent="-171450" algn="just">
                        <a:buFont typeface="Arial" panose="020B0604020202020204" pitchFamily="34" charset="0"/>
                        <a:buChar char="•"/>
                        <a:defRPr/>
                      </a:pPr>
                      <a:r>
                        <a:rPr lang="en-ZA" sz="1400" kern="1200" dirty="0">
                          <a:solidFill>
                            <a:schemeClr val="tx1"/>
                          </a:solidFill>
                          <a:effectLst/>
                          <a:latin typeface="Arial" panose="020B0604020202020204" pitchFamily="34" charset="0"/>
                          <a:cs typeface="Arial" panose="020B0604020202020204" pitchFamily="34" charset="0"/>
                        </a:rPr>
                        <a:t>Funding initially allocated for subsidiaries needs to be re-assessed based on changed market circumstances, future plans of SAA and the subsidiary and available funding</a:t>
                      </a:r>
                    </a:p>
                    <a:p>
                      <a:pPr marL="342900" lvl="0" indent="-342900">
                        <a:lnSpc>
                          <a:spcPct val="107000"/>
                        </a:lnSpc>
                        <a:spcAft>
                          <a:spcPts val="0"/>
                        </a:spcAft>
                        <a:buFont typeface="Arial" panose="020B0604020202020204" pitchFamily="34" charset="0"/>
                        <a:buChar char="•"/>
                        <a:tabLst>
                          <a:tab pos="457200" algn="l"/>
                        </a:tabLst>
                      </a:pPr>
                      <a:endParaRPr lang="en-ZA" sz="14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4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45460" marR="45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2"/>
                  </a:ext>
                </a:extLst>
              </a:tr>
            </a:tbl>
          </a:graphicData>
        </a:graphic>
      </p:graphicFrame>
      <p:sp>
        <p:nvSpPr>
          <p:cNvPr id="14361" name="TextBox 3">
            <a:extLst>
              <a:ext uri="{FF2B5EF4-FFF2-40B4-BE49-F238E27FC236}">
                <a16:creationId xmlns:a16="http://schemas.microsoft.com/office/drawing/2014/main" xmlns="" id="{34ACA800-A4CE-4DBB-AB90-66700235207D}"/>
              </a:ext>
            </a:extLst>
          </p:cNvPr>
          <p:cNvSpPr txBox="1">
            <a:spLocks noChangeArrowheads="1"/>
          </p:cNvSpPr>
          <p:nvPr/>
        </p:nvSpPr>
        <p:spPr bwMode="auto">
          <a:xfrm>
            <a:off x="5629275" y="6472238"/>
            <a:ext cx="614363" cy="3698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 name="Slide Number Placeholder 2">
            <a:extLst>
              <a:ext uri="{FF2B5EF4-FFF2-40B4-BE49-F238E27FC236}">
                <a16:creationId xmlns:a16="http://schemas.microsoft.com/office/drawing/2014/main" xmlns="" id="{A25AAC17-932F-4F35-B2AE-BE52A88D9C93}"/>
              </a:ext>
            </a:extLst>
          </p:cNvPr>
          <p:cNvSpPr>
            <a:spLocks noGrp="1"/>
          </p:cNvSpPr>
          <p:nvPr>
            <p:ph type="sldNum" sz="quarter" idx="12"/>
          </p:nvPr>
        </p:nvSpPr>
        <p:spPr/>
        <p:txBody>
          <a:bodyPr/>
          <a:lstStyle/>
          <a:p>
            <a:pPr>
              <a:defRPr/>
            </a:pPr>
            <a:fld id="{B0EE552C-43EB-467E-AC47-171E92843369}" type="slidenum">
              <a:rPr lang="en-ZA" altLang="en-US" smtClean="0"/>
              <a:pPr>
                <a:defRPr/>
              </a:pPr>
              <a:t>7</a:t>
            </a:fld>
            <a:endParaRPr lang="en-ZA"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B5D3CFD0-A825-46CC-93C0-CD96174DB390}"/>
              </a:ext>
            </a:extLst>
          </p:cNvPr>
          <p:cNvSpPr>
            <a:spLocks noGrp="1"/>
          </p:cNvSpPr>
          <p:nvPr>
            <p:ph type="body" sz="quarter" idx="10"/>
          </p:nvPr>
        </p:nvSpPr>
        <p:spPr>
          <a:xfrm>
            <a:off x="227013" y="311150"/>
            <a:ext cx="8764587" cy="385763"/>
          </a:xfrm>
        </p:spPr>
        <p:txBody>
          <a:bodyPr rtlCol="0">
            <a:normAutofit/>
          </a:bodyPr>
          <a:lstStyle/>
          <a:p>
            <a:pPr eaLnBrk="1" fontAlgn="auto" hangingPunct="1">
              <a:spcAft>
                <a:spcPts val="0"/>
              </a:spcAft>
              <a:defRPr/>
            </a:pPr>
            <a:r>
              <a:rPr lang="en-ZA" dirty="0"/>
              <a:t>Subsidiaries Funding requirements</a:t>
            </a:r>
          </a:p>
        </p:txBody>
      </p:sp>
      <p:graphicFrame>
        <p:nvGraphicFramePr>
          <p:cNvPr id="4" name="Content Placeholder 5">
            <a:extLst>
              <a:ext uri="{FF2B5EF4-FFF2-40B4-BE49-F238E27FC236}">
                <a16:creationId xmlns:a16="http://schemas.microsoft.com/office/drawing/2014/main" xmlns="" id="{508C4184-2729-450D-A1D5-7BBBF89E7552}"/>
              </a:ext>
            </a:extLst>
          </p:cNvPr>
          <p:cNvGraphicFramePr>
            <a:graphicFrameLocks/>
          </p:cNvGraphicFramePr>
          <p:nvPr/>
        </p:nvGraphicFramePr>
        <p:xfrm>
          <a:off x="201613" y="1252538"/>
          <a:ext cx="11822111" cy="3424237"/>
        </p:xfrm>
        <a:graphic>
          <a:graphicData uri="http://schemas.openxmlformats.org/drawingml/2006/table">
            <a:tbl>
              <a:tblPr firstRow="1" firstCol="1" bandRow="1"/>
              <a:tblGrid>
                <a:gridCol w="1666583">
                  <a:extLst>
                    <a:ext uri="{9D8B030D-6E8A-4147-A177-3AD203B41FA5}">
                      <a16:colId xmlns:a16="http://schemas.microsoft.com/office/drawing/2014/main" xmlns="" val="20000"/>
                    </a:ext>
                  </a:extLst>
                </a:gridCol>
                <a:gridCol w="3160081">
                  <a:extLst>
                    <a:ext uri="{9D8B030D-6E8A-4147-A177-3AD203B41FA5}">
                      <a16:colId xmlns:a16="http://schemas.microsoft.com/office/drawing/2014/main" xmlns="" val="20001"/>
                    </a:ext>
                  </a:extLst>
                </a:gridCol>
                <a:gridCol w="2787690">
                  <a:extLst>
                    <a:ext uri="{9D8B030D-6E8A-4147-A177-3AD203B41FA5}">
                      <a16:colId xmlns:a16="http://schemas.microsoft.com/office/drawing/2014/main" xmlns="" val="20002"/>
                    </a:ext>
                  </a:extLst>
                </a:gridCol>
                <a:gridCol w="4207757">
                  <a:extLst>
                    <a:ext uri="{9D8B030D-6E8A-4147-A177-3AD203B41FA5}">
                      <a16:colId xmlns:a16="http://schemas.microsoft.com/office/drawing/2014/main" xmlns="" val="20003"/>
                    </a:ext>
                  </a:extLst>
                </a:gridCol>
              </a:tblGrid>
              <a:tr h="293470">
                <a:tc>
                  <a:txBody>
                    <a:body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Subsidiary</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5434" marR="75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Operational Issues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5434" marR="75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07000"/>
                        </a:lnSpc>
                        <a:spcAft>
                          <a:spcPts val="0"/>
                        </a:spcAft>
                      </a:pPr>
                      <a:r>
                        <a:rPr lang="en-ZA" sz="1400" b="1">
                          <a:solidFill>
                            <a:schemeClr val="bg1"/>
                          </a:solidFill>
                          <a:effectLst/>
                          <a:latin typeface="Arial" panose="020B0604020202020204" pitchFamily="34" charset="0"/>
                          <a:ea typeface="Calibri" panose="020F0502020204030204" pitchFamily="34" charset="0"/>
                          <a:cs typeface="Arial" panose="020B0604020202020204" pitchFamily="34" charset="0"/>
                        </a:rPr>
                        <a:t>Financial Issues</a:t>
                      </a:r>
                      <a:endParaRPr lang="en-ZA" sz="14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5434" marR="75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07000"/>
                        </a:lnSpc>
                        <a:spcAft>
                          <a:spcPts val="0"/>
                        </a:spcAft>
                      </a:pPr>
                      <a:r>
                        <a:rPr lang="en-ZA"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Recommendations</a:t>
                      </a:r>
                      <a:endParaRPr lang="en-ZA"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75434" marR="75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3130767">
                <a:tc>
                  <a:txBody>
                    <a:bodyPr/>
                    <a:lstStyle/>
                    <a:p>
                      <a:pPr>
                        <a:lnSpc>
                          <a:spcPct val="107000"/>
                        </a:lnSpc>
                        <a:spcAft>
                          <a:spcPts val="0"/>
                        </a:spcAft>
                      </a:pPr>
                      <a:r>
                        <a:rPr lang="en-ZA" sz="1400" b="1" dirty="0" err="1">
                          <a:effectLst/>
                          <a:latin typeface="Arial" panose="020B0604020202020204" pitchFamily="34" charset="0"/>
                          <a:ea typeface="Calibri" panose="020F0502020204030204" pitchFamily="34" charset="0"/>
                          <a:cs typeface="Arial" panose="020B0604020202020204" pitchFamily="34" charset="0"/>
                        </a:rPr>
                        <a:t>Airchefs</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75434" marR="75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Unable to provide any service due to:</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Arial" panose="020B0604020202020204" pitchFamily="34" charset="0"/>
                        <a:buChar char="–"/>
                        <a:tabLst>
                          <a:tab pos="457200" algn="l"/>
                          <a:tab pos="9144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Majority of Air Chefs business came from SAA</a:t>
                      </a:r>
                    </a:p>
                    <a:p>
                      <a:pPr marL="342900" lvl="0" indent="-342900">
                        <a:lnSpc>
                          <a:spcPct val="107000"/>
                        </a:lnSpc>
                        <a:spcAft>
                          <a:spcPts val="0"/>
                        </a:spcAft>
                        <a:buFont typeface="Arial" panose="020B0604020202020204" pitchFamily="34" charset="0"/>
                        <a:buChar char="–"/>
                        <a:tabLst>
                          <a:tab pos="457200" algn="l"/>
                          <a:tab pos="914400" algn="l"/>
                        </a:tabLst>
                      </a:pPr>
                      <a:r>
                        <a:rPr lang="en-ZA" sz="1400" dirty="0" err="1">
                          <a:effectLst/>
                          <a:latin typeface="Arial" panose="020B0604020202020204" pitchFamily="34" charset="0"/>
                          <a:ea typeface="Calibri" panose="020F0502020204030204" pitchFamily="34" charset="0"/>
                          <a:cs typeface="Arial" panose="020B0604020202020204" pitchFamily="34" charset="0"/>
                        </a:rPr>
                        <a:t>Covid</a:t>
                      </a:r>
                      <a:r>
                        <a:rPr lang="en-ZA" sz="1400" dirty="0">
                          <a:effectLst/>
                          <a:latin typeface="Arial" panose="020B0604020202020204" pitchFamily="34" charset="0"/>
                          <a:ea typeface="Calibri" panose="020F0502020204030204" pitchFamily="34" charset="0"/>
                          <a:cs typeface="Arial" panose="020B0604020202020204" pitchFamily="34" charset="0"/>
                        </a:rPr>
                        <a:t> Regulations on serving meals in- flight</a:t>
                      </a:r>
                    </a:p>
                    <a:p>
                      <a:pPr marL="342900" lvl="0" indent="-342900">
                        <a:lnSpc>
                          <a:spcPct val="107000"/>
                        </a:lnSpc>
                        <a:spcAft>
                          <a:spcPts val="0"/>
                        </a:spcAft>
                        <a:buFont typeface="Arial" panose="020B0604020202020204" pitchFamily="34" charset="0"/>
                        <a:buChar char="–"/>
                        <a:tabLst>
                          <a:tab pos="457200" algn="l"/>
                          <a:tab pos="9144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Liquidity challenges resulting in operational inefficiencies</a:t>
                      </a:r>
                    </a:p>
                    <a:p>
                      <a:pPr marL="342900" lvl="0" indent="-342900">
                        <a:lnSpc>
                          <a:spcPct val="107000"/>
                        </a:lnSpc>
                        <a:spcAft>
                          <a:spcPts val="0"/>
                        </a:spcAft>
                        <a:buFont typeface="Arial" panose="020B0604020202020204" pitchFamily="34" charset="0"/>
                        <a:buChar char="–"/>
                        <a:tabLst>
                          <a:tab pos="457200" algn="l"/>
                          <a:tab pos="9144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New customers lost due to inability to provide services as a result of liquidity challenges</a:t>
                      </a:r>
                    </a:p>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p>
                  </a:txBody>
                  <a:tcPr marL="75434" marR="75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GB" sz="1400" dirty="0">
                          <a:effectLst/>
                          <a:latin typeface="Arial" panose="020B0604020202020204" pitchFamily="34" charset="0"/>
                          <a:ea typeface="Calibri" panose="020F0502020204030204" pitchFamily="34" charset="0"/>
                          <a:cs typeface="Arial" panose="020B0604020202020204" pitchFamily="34" charset="0"/>
                        </a:rPr>
                        <a:t>Continued losses as revenue insufficient to cover cost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75434" marR="75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lvl="0" indent="-342900">
                        <a:lnSpc>
                          <a:spcPct val="107000"/>
                        </a:lnSpc>
                        <a:spcAft>
                          <a:spcPts val="0"/>
                        </a:spcAft>
                        <a:buFont typeface="Arial" panose="020B0604020202020204" pitchFamily="34" charset="0"/>
                        <a:buChar char="•"/>
                        <a:tabLst>
                          <a:tab pos="457200" algn="l"/>
                        </a:tabLst>
                      </a:pPr>
                      <a:r>
                        <a:rPr lang="en-ZA" sz="1400" dirty="0">
                          <a:effectLst/>
                          <a:latin typeface="Arial" panose="020B0604020202020204" pitchFamily="34" charset="0"/>
                          <a:ea typeface="Calibri" panose="020F0502020204030204" pitchFamily="34" charset="0"/>
                          <a:cs typeface="Arial" panose="020B0604020202020204" pitchFamily="34" charset="0"/>
                        </a:rPr>
                        <a:t>Urgent review and approval of restructuring plan by Board</a:t>
                      </a:r>
                    </a:p>
                  </a:txBody>
                  <a:tcPr marL="75434" marR="75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1"/>
                  </a:ext>
                </a:extLst>
              </a:tr>
            </a:tbl>
          </a:graphicData>
        </a:graphic>
      </p:graphicFrame>
      <p:sp>
        <p:nvSpPr>
          <p:cNvPr id="15380" name="TextBox 4">
            <a:extLst>
              <a:ext uri="{FF2B5EF4-FFF2-40B4-BE49-F238E27FC236}">
                <a16:creationId xmlns:a16="http://schemas.microsoft.com/office/drawing/2014/main" xmlns="" id="{82340560-5C66-46C5-AF85-DF794660B3D2}"/>
              </a:ext>
            </a:extLst>
          </p:cNvPr>
          <p:cNvSpPr txBox="1">
            <a:spLocks noChangeArrowheads="1"/>
          </p:cNvSpPr>
          <p:nvPr/>
        </p:nvSpPr>
        <p:spPr bwMode="auto">
          <a:xfrm>
            <a:off x="5629275" y="6472238"/>
            <a:ext cx="614363" cy="3698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 name="Slide Number Placeholder 2">
            <a:extLst>
              <a:ext uri="{FF2B5EF4-FFF2-40B4-BE49-F238E27FC236}">
                <a16:creationId xmlns:a16="http://schemas.microsoft.com/office/drawing/2014/main" xmlns="" id="{8AFD7185-B3D7-4FFF-B893-BFB3940CBE12}"/>
              </a:ext>
            </a:extLst>
          </p:cNvPr>
          <p:cNvSpPr>
            <a:spLocks noGrp="1"/>
          </p:cNvSpPr>
          <p:nvPr>
            <p:ph type="sldNum" sz="quarter" idx="12"/>
          </p:nvPr>
        </p:nvSpPr>
        <p:spPr/>
        <p:txBody>
          <a:bodyPr/>
          <a:lstStyle/>
          <a:p>
            <a:pPr>
              <a:defRPr/>
            </a:pPr>
            <a:fld id="{B0EE552C-43EB-467E-AC47-171E92843369}" type="slidenum">
              <a:rPr lang="en-ZA" altLang="en-US" smtClean="0"/>
              <a:pPr>
                <a:defRPr/>
              </a:pPr>
              <a:t>8</a:t>
            </a:fld>
            <a:endParaRPr lang="en-ZA"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CEF9B9F-062C-43A8-8357-FF819EF5DB75}"/>
              </a:ext>
            </a:extLst>
          </p:cNvPr>
          <p:cNvSpPr>
            <a:spLocks noGrp="1"/>
          </p:cNvSpPr>
          <p:nvPr>
            <p:ph type="body" sz="quarter" idx="10"/>
          </p:nvPr>
        </p:nvSpPr>
        <p:spPr>
          <a:xfrm>
            <a:off x="227013" y="311150"/>
            <a:ext cx="8764587" cy="385763"/>
          </a:xfrm>
        </p:spPr>
        <p:txBody>
          <a:bodyPr rtlCol="0">
            <a:normAutofit/>
          </a:bodyPr>
          <a:lstStyle/>
          <a:p>
            <a:pPr eaLnBrk="1" fontAlgn="auto" hangingPunct="1">
              <a:spcAft>
                <a:spcPts val="0"/>
              </a:spcAft>
              <a:defRPr/>
            </a:pPr>
            <a:r>
              <a:rPr lang="en-ZA" dirty="0"/>
              <a:t>Special Appropriation Bill for funding Subsidiaries </a:t>
            </a:r>
          </a:p>
        </p:txBody>
      </p:sp>
      <p:sp>
        <p:nvSpPr>
          <p:cNvPr id="17411" name="Content Placeholder 2">
            <a:extLst>
              <a:ext uri="{FF2B5EF4-FFF2-40B4-BE49-F238E27FC236}">
                <a16:creationId xmlns:a16="http://schemas.microsoft.com/office/drawing/2014/main" xmlns="" id="{D3133478-CFDE-4CDD-B934-78556267C46F}"/>
              </a:ext>
            </a:extLst>
          </p:cNvPr>
          <p:cNvSpPr txBox="1">
            <a:spLocks/>
          </p:cNvSpPr>
          <p:nvPr/>
        </p:nvSpPr>
        <p:spPr bwMode="auto">
          <a:xfrm>
            <a:off x="431800" y="1420813"/>
            <a:ext cx="11434763" cy="4756150"/>
          </a:xfrm>
          <a:prstGeom prst="rect">
            <a:avLst/>
          </a:prstGeom>
          <a:noFill/>
          <a:ln>
            <a:noFill/>
          </a:ln>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fontAlgn="auto" hangingPunct="1">
              <a:spcAft>
                <a:spcPts val="0"/>
              </a:spcAft>
              <a:defRPr/>
            </a:pPr>
            <a:r>
              <a:rPr lang="en-US" altLang="en-US" sz="2000" dirty="0">
                <a:latin typeface="Arial" panose="020B0604020202020204" pitchFamily="34" charset="0"/>
                <a:cs typeface="Arial" panose="020B0604020202020204" pitchFamily="34" charset="0"/>
              </a:rPr>
              <a:t>Allocation of R10.5 billion in MTBPS to SAA for the implementation of the Business Rescue Plan</a:t>
            </a:r>
          </a:p>
          <a:p>
            <a:pPr marL="0" indent="0" eaLnBrk="1" fontAlgn="auto" hangingPunct="1">
              <a:spcAft>
                <a:spcPts val="0"/>
              </a:spcAft>
              <a:buFont typeface="Arial" panose="020B0604020202020204" pitchFamily="34" charset="0"/>
              <a:buNone/>
              <a:defRPr/>
            </a:pPr>
            <a:r>
              <a:rPr lang="en-US" altLang="en-US" sz="2000" dirty="0">
                <a:latin typeface="Arial" panose="020B0604020202020204" pitchFamily="34" charset="0"/>
                <a:cs typeface="Arial" panose="020B0604020202020204" pitchFamily="34" charset="0"/>
              </a:rPr>
              <a:t> </a:t>
            </a:r>
          </a:p>
          <a:p>
            <a:pPr eaLnBrk="1" fontAlgn="auto" hangingPunct="1">
              <a:spcAft>
                <a:spcPts val="0"/>
              </a:spcAft>
              <a:defRPr/>
            </a:pPr>
            <a:r>
              <a:rPr lang="en-US" altLang="en-US" sz="2000" dirty="0">
                <a:latin typeface="Arial" panose="020B0604020202020204" pitchFamily="34" charset="0"/>
                <a:cs typeface="Arial" panose="020B0604020202020204" pitchFamily="34" charset="0"/>
              </a:rPr>
              <a:t>Second Adjustments Appropriation Act, 2020 was passed on 20 January 2021 </a:t>
            </a:r>
            <a:r>
              <a:rPr lang="en-ZA" altLang="en-US" sz="2000" dirty="0">
                <a:latin typeface="Arial" panose="020B0604020202020204" pitchFamily="34" charset="0"/>
                <a:cs typeface="Arial" panose="020B0604020202020204" pitchFamily="34" charset="0"/>
              </a:rPr>
              <a:t>did not provide for transfer of funds to subsidiaries despite DPE including this in the funding request</a:t>
            </a:r>
          </a:p>
          <a:p>
            <a:pPr marL="0" indent="0" eaLnBrk="1" fontAlgn="auto" hangingPunct="1">
              <a:spcAft>
                <a:spcPts val="0"/>
              </a:spcAft>
              <a:buFont typeface="Arial" panose="020B0604020202020204" pitchFamily="34" charset="0"/>
              <a:buNone/>
              <a:defRPr/>
            </a:pPr>
            <a:endParaRPr lang="en-ZA" altLang="en-US" sz="2000" dirty="0">
              <a:latin typeface="Arial" panose="020B0604020202020204" pitchFamily="34" charset="0"/>
              <a:cs typeface="Arial" panose="020B0604020202020204" pitchFamily="34" charset="0"/>
            </a:endParaRPr>
          </a:p>
          <a:p>
            <a:pPr eaLnBrk="1" fontAlgn="auto" hangingPunct="1">
              <a:spcAft>
                <a:spcPts val="0"/>
              </a:spcAft>
              <a:defRPr/>
            </a:pPr>
            <a:r>
              <a:rPr lang="en-US" altLang="en-US" sz="2000" dirty="0">
                <a:latin typeface="Arial" panose="020B0604020202020204" pitchFamily="34" charset="0"/>
                <a:cs typeface="Arial" panose="020B0604020202020204" pitchFamily="34" charset="0"/>
              </a:rPr>
              <a:t>R7.8 billion has been transferred to the airline to date</a:t>
            </a:r>
          </a:p>
          <a:p>
            <a:pPr marL="0" indent="0" eaLnBrk="1" fontAlgn="auto" hangingPunct="1">
              <a:spcAft>
                <a:spcPts val="0"/>
              </a:spcAft>
              <a:buFont typeface="Arial" panose="020B0604020202020204" pitchFamily="34" charset="0"/>
              <a:buNone/>
              <a:defRPr/>
            </a:pPr>
            <a:endParaRPr lang="en-US" altLang="en-US" sz="2000" dirty="0">
              <a:latin typeface="Arial" panose="020B0604020202020204" pitchFamily="34" charset="0"/>
              <a:cs typeface="Arial" panose="020B0604020202020204" pitchFamily="34" charset="0"/>
            </a:endParaRPr>
          </a:p>
          <a:p>
            <a:pPr eaLnBrk="1" fontAlgn="auto" hangingPunct="1">
              <a:spcAft>
                <a:spcPts val="0"/>
              </a:spcAft>
              <a:defRPr/>
            </a:pPr>
            <a:r>
              <a:rPr lang="en-US" altLang="en-US" sz="2000" dirty="0">
                <a:latin typeface="Arial" panose="020B0604020202020204" pitchFamily="34" charset="0"/>
                <a:cs typeface="Arial" panose="020B0604020202020204" pitchFamily="34" charset="0"/>
              </a:rPr>
              <a:t>Special Appropriation bill tabled in Parliament on 24 February 2021 to enable R2.7 billion to flow to subsidiaries</a:t>
            </a:r>
          </a:p>
          <a:p>
            <a:pPr marL="0" indent="0" eaLnBrk="1" fontAlgn="auto" hangingPunct="1">
              <a:spcAft>
                <a:spcPts val="0"/>
              </a:spcAft>
              <a:buFont typeface="Arial" panose="020B0604020202020204" pitchFamily="34" charset="0"/>
              <a:buNone/>
              <a:defRPr/>
            </a:pPr>
            <a:endParaRPr lang="en-US" altLang="en-US" sz="2000" dirty="0">
              <a:latin typeface="Arial" panose="020B0604020202020204" pitchFamily="34" charset="0"/>
              <a:cs typeface="Arial" panose="020B0604020202020204" pitchFamily="34" charset="0"/>
            </a:endParaRPr>
          </a:p>
          <a:p>
            <a:pPr eaLnBrk="1" fontAlgn="auto" hangingPunct="1">
              <a:spcAft>
                <a:spcPts val="0"/>
              </a:spcAft>
              <a:defRPr/>
            </a:pPr>
            <a:r>
              <a:rPr lang="en-US" altLang="en-US" sz="2000" dirty="0">
                <a:latin typeface="Arial" panose="020B0604020202020204" pitchFamily="34" charset="0"/>
                <a:cs typeface="Arial" panose="020B0604020202020204" pitchFamily="34" charset="0"/>
              </a:rPr>
              <a:t>The R2.7 billion formed part of the R10.5 billion requested for the SAA business rescue plan requirements</a:t>
            </a:r>
            <a:endParaRPr lang="en-ZA" altLang="en-US" sz="2000" dirty="0">
              <a:latin typeface="Arial" panose="020B0604020202020204" pitchFamily="34" charset="0"/>
              <a:cs typeface="Arial" panose="020B0604020202020204" pitchFamily="34" charset="0"/>
            </a:endParaRPr>
          </a:p>
        </p:txBody>
      </p:sp>
      <p:sp>
        <p:nvSpPr>
          <p:cNvPr id="16388" name="TextBox 3">
            <a:extLst>
              <a:ext uri="{FF2B5EF4-FFF2-40B4-BE49-F238E27FC236}">
                <a16:creationId xmlns:a16="http://schemas.microsoft.com/office/drawing/2014/main" xmlns="" id="{B5EBAF76-3937-4259-8E9F-BC152FE646E7}"/>
              </a:ext>
            </a:extLst>
          </p:cNvPr>
          <p:cNvSpPr txBox="1">
            <a:spLocks noChangeArrowheads="1"/>
          </p:cNvSpPr>
          <p:nvPr/>
        </p:nvSpPr>
        <p:spPr bwMode="auto">
          <a:xfrm>
            <a:off x="5629275" y="6472238"/>
            <a:ext cx="614363" cy="3698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p>
        </p:txBody>
      </p:sp>
      <p:sp>
        <p:nvSpPr>
          <p:cNvPr id="3" name="Slide Number Placeholder 2">
            <a:extLst>
              <a:ext uri="{FF2B5EF4-FFF2-40B4-BE49-F238E27FC236}">
                <a16:creationId xmlns:a16="http://schemas.microsoft.com/office/drawing/2014/main" xmlns="" id="{09C56C1F-ACEA-4DEC-B444-6734BB7B9E45}"/>
              </a:ext>
            </a:extLst>
          </p:cNvPr>
          <p:cNvSpPr>
            <a:spLocks noGrp="1"/>
          </p:cNvSpPr>
          <p:nvPr>
            <p:ph type="sldNum" sz="quarter" idx="12"/>
          </p:nvPr>
        </p:nvSpPr>
        <p:spPr/>
        <p:txBody>
          <a:bodyPr/>
          <a:lstStyle/>
          <a:p>
            <a:pPr>
              <a:defRPr/>
            </a:pPr>
            <a:fld id="{B0EE552C-43EB-467E-AC47-171E92843369}" type="slidenum">
              <a:rPr lang="en-ZA" altLang="en-US" smtClean="0"/>
              <a:pPr>
                <a:defRPr/>
              </a:pPr>
              <a:t>9</a:t>
            </a:fld>
            <a:endParaRPr lang="en-ZA"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1183</Words>
  <Application>Microsoft Office PowerPoint</Application>
  <PresentationFormat>Custom</PresentationFormat>
  <Paragraphs>201</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Nonny Mashika</dc:creator>
  <cp:lastModifiedBy>USER</cp:lastModifiedBy>
  <cp:revision>2</cp:revision>
  <dcterms:created xsi:type="dcterms:W3CDTF">2021-05-31T12:08:30Z</dcterms:created>
  <dcterms:modified xsi:type="dcterms:W3CDTF">2021-06-02T07:30:39Z</dcterms:modified>
</cp:coreProperties>
</file>