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sldIdLst>
    <p:sldId id="256" r:id="rId3"/>
    <p:sldId id="261"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257" r:id="rId24"/>
    <p:sldId id="258" r:id="rId25"/>
    <p:sldId id="262" r:id="rId26"/>
    <p:sldId id="263" r:id="rId27"/>
    <p:sldId id="264" r:id="rId28"/>
    <p:sldId id="265" r:id="rId29"/>
    <p:sldId id="266" r:id="rId30"/>
    <p:sldId id="267" r:id="rId31"/>
    <p:sldId id="268" r:id="rId32"/>
    <p:sldId id="269" r:id="rId33"/>
    <p:sldId id="25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340" r:id="rId48"/>
    <p:sldId id="283" r:id="rId49"/>
    <p:sldId id="284" r:id="rId50"/>
    <p:sldId id="285" r:id="rId51"/>
    <p:sldId id="286" r:id="rId52"/>
    <p:sldId id="287" r:id="rId53"/>
    <p:sldId id="288" r:id="rId54"/>
    <p:sldId id="289" r:id="rId55"/>
    <p:sldId id="290" r:id="rId56"/>
    <p:sldId id="291" r:id="rId57"/>
    <p:sldId id="293" r:id="rId58"/>
    <p:sldId id="292" r:id="rId59"/>
    <p:sldId id="294" r:id="rId60"/>
    <p:sldId id="295" r:id="rId61"/>
    <p:sldId id="296" r:id="rId62"/>
    <p:sldId id="297" r:id="rId63"/>
    <p:sldId id="298" r:id="rId64"/>
    <p:sldId id="299" r:id="rId65"/>
    <p:sldId id="300" r:id="rId66"/>
    <p:sldId id="301" r:id="rId67"/>
    <p:sldId id="302" r:id="rId68"/>
    <p:sldId id="304" r:id="rId69"/>
    <p:sldId id="303" r:id="rId70"/>
    <p:sldId id="305" r:id="rId71"/>
    <p:sldId id="306" r:id="rId72"/>
    <p:sldId id="307" r:id="rId73"/>
    <p:sldId id="308" r:id="rId74"/>
    <p:sldId id="309" r:id="rId75"/>
    <p:sldId id="338"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9"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5D2DB-3C67-4EB0-9704-9B00223C1931}" type="doc">
      <dgm:prSet loTypeId="urn:microsoft.com/office/officeart/2005/8/layout/cycle4#1" loCatId="matrix" qsTypeId="urn:microsoft.com/office/officeart/2005/8/quickstyle/simple1" qsCatId="simple" csTypeId="urn:microsoft.com/office/officeart/2005/8/colors/accent1_2" csCatId="accent1" phldr="1"/>
      <dgm:spPr/>
      <dgm:t>
        <a:bodyPr/>
        <a:lstStyle/>
        <a:p>
          <a:endParaRPr lang="en-ZA"/>
        </a:p>
      </dgm:t>
    </dgm:pt>
    <dgm:pt modelId="{1B50D354-DACD-4B79-97F4-2EBCEC5BDA14}">
      <dgm:prSet phldrT="[Text]"/>
      <dgm:spPr/>
      <dgm:t>
        <a:bodyPr/>
        <a:lstStyle/>
        <a:p>
          <a:r>
            <a:rPr lang="en-ZA" dirty="0"/>
            <a:t>Stakeholder Alignment</a:t>
          </a:r>
        </a:p>
      </dgm:t>
    </dgm:pt>
    <dgm:pt modelId="{C49712C6-C5ED-4841-82C8-2315C9546E02}" type="parTrans" cxnId="{49256F1C-ED0B-4A42-93BB-AD6DA2F1D33A}">
      <dgm:prSet/>
      <dgm:spPr/>
      <dgm:t>
        <a:bodyPr/>
        <a:lstStyle/>
        <a:p>
          <a:endParaRPr lang="en-ZA"/>
        </a:p>
      </dgm:t>
    </dgm:pt>
    <dgm:pt modelId="{F9277226-51A8-461A-B465-94591467ED66}" type="sibTrans" cxnId="{49256F1C-ED0B-4A42-93BB-AD6DA2F1D33A}">
      <dgm:prSet/>
      <dgm:spPr/>
      <dgm:t>
        <a:bodyPr/>
        <a:lstStyle/>
        <a:p>
          <a:endParaRPr lang="en-ZA"/>
        </a:p>
      </dgm:t>
    </dgm:pt>
    <dgm:pt modelId="{2E08D4B3-BCB2-4D83-9912-9152F9E116A8}">
      <dgm:prSet phldrT="[Text]"/>
      <dgm:spPr/>
      <dgm:t>
        <a:bodyPr/>
        <a:lstStyle/>
        <a:p>
          <a:r>
            <a:rPr lang="en-ZA" dirty="0"/>
            <a:t>Strategy, systems &amp; processes excellence</a:t>
          </a:r>
        </a:p>
      </dgm:t>
    </dgm:pt>
    <dgm:pt modelId="{9520490A-D5B2-4703-9C5E-F08DC28DE7ED}" type="parTrans" cxnId="{89C42E91-8835-45BE-9372-8C667E36F20C}">
      <dgm:prSet/>
      <dgm:spPr/>
      <dgm:t>
        <a:bodyPr/>
        <a:lstStyle/>
        <a:p>
          <a:endParaRPr lang="en-ZA"/>
        </a:p>
      </dgm:t>
    </dgm:pt>
    <dgm:pt modelId="{040D4290-A589-4CAB-82FD-95595B977EB3}" type="sibTrans" cxnId="{89C42E91-8835-45BE-9372-8C667E36F20C}">
      <dgm:prSet/>
      <dgm:spPr/>
      <dgm:t>
        <a:bodyPr/>
        <a:lstStyle/>
        <a:p>
          <a:endParaRPr lang="en-ZA"/>
        </a:p>
      </dgm:t>
    </dgm:pt>
    <dgm:pt modelId="{88CBD297-178B-47E6-995F-3D09BCDC8BC8}">
      <dgm:prSet phldrT="[Text]"/>
      <dgm:spPr/>
      <dgm:t>
        <a:bodyPr/>
        <a:lstStyle/>
        <a:p>
          <a:r>
            <a:rPr lang="en-ZA" dirty="0"/>
            <a:t>Communities Integration</a:t>
          </a:r>
        </a:p>
      </dgm:t>
    </dgm:pt>
    <dgm:pt modelId="{C69EE0ED-6C3E-4D3F-9EDA-B3BC3850D9B6}" type="parTrans" cxnId="{9DE123B4-FCC5-46CF-88F0-F2D8DD5FE939}">
      <dgm:prSet/>
      <dgm:spPr/>
      <dgm:t>
        <a:bodyPr/>
        <a:lstStyle/>
        <a:p>
          <a:endParaRPr lang="en-ZA"/>
        </a:p>
      </dgm:t>
    </dgm:pt>
    <dgm:pt modelId="{C4764105-F8DC-4516-95F9-3A3DCBCECCC9}" type="sibTrans" cxnId="{9DE123B4-FCC5-46CF-88F0-F2D8DD5FE939}">
      <dgm:prSet/>
      <dgm:spPr/>
      <dgm:t>
        <a:bodyPr/>
        <a:lstStyle/>
        <a:p>
          <a:endParaRPr lang="en-ZA"/>
        </a:p>
      </dgm:t>
    </dgm:pt>
    <dgm:pt modelId="{F210E5FF-6D63-430F-865A-A17B79DC38FC}">
      <dgm:prSet phldrT="[Text]"/>
      <dgm:spPr/>
      <dgm:t>
        <a:bodyPr/>
        <a:lstStyle/>
        <a:p>
          <a:r>
            <a:rPr lang="en-ZA" dirty="0"/>
            <a:t>Revenue Streams Mix</a:t>
          </a:r>
        </a:p>
      </dgm:t>
    </dgm:pt>
    <dgm:pt modelId="{618C3CBD-2037-4012-A0F5-877AE82B4293}" type="sibTrans" cxnId="{C5841321-03DE-426C-B54A-66D477879CDB}">
      <dgm:prSet/>
      <dgm:spPr/>
      <dgm:t>
        <a:bodyPr/>
        <a:lstStyle/>
        <a:p>
          <a:endParaRPr lang="en-ZA"/>
        </a:p>
      </dgm:t>
    </dgm:pt>
    <dgm:pt modelId="{76213B74-7AC2-40AB-B052-E23D4DA0D5B7}" type="parTrans" cxnId="{C5841321-03DE-426C-B54A-66D477879CDB}">
      <dgm:prSet/>
      <dgm:spPr/>
      <dgm:t>
        <a:bodyPr/>
        <a:lstStyle/>
        <a:p>
          <a:endParaRPr lang="en-ZA"/>
        </a:p>
      </dgm:t>
    </dgm:pt>
    <dgm:pt modelId="{931DD2C6-EE02-42DC-98D7-4E5F9672356F}" type="pres">
      <dgm:prSet presAssocID="{AB55D2DB-3C67-4EB0-9704-9B00223C1931}" presName="cycleMatrixDiagram" presStyleCnt="0">
        <dgm:presLayoutVars>
          <dgm:chMax val="1"/>
          <dgm:dir/>
          <dgm:animLvl val="lvl"/>
          <dgm:resizeHandles val="exact"/>
        </dgm:presLayoutVars>
      </dgm:prSet>
      <dgm:spPr/>
      <dgm:t>
        <a:bodyPr/>
        <a:lstStyle/>
        <a:p>
          <a:endParaRPr lang="en-US"/>
        </a:p>
      </dgm:t>
    </dgm:pt>
    <dgm:pt modelId="{852DE26E-E802-481B-B22F-88FF2CAA5B61}" type="pres">
      <dgm:prSet presAssocID="{AB55D2DB-3C67-4EB0-9704-9B00223C1931}" presName="children" presStyleCnt="0"/>
      <dgm:spPr/>
    </dgm:pt>
    <dgm:pt modelId="{517526C2-4AF3-4CE1-B126-11946B8B8342}" type="pres">
      <dgm:prSet presAssocID="{AB55D2DB-3C67-4EB0-9704-9B00223C1931}" presName="childPlaceholder" presStyleCnt="0"/>
      <dgm:spPr/>
    </dgm:pt>
    <dgm:pt modelId="{35C8E7F7-7053-4D35-9B1A-66C9D6A492F3}" type="pres">
      <dgm:prSet presAssocID="{AB55D2DB-3C67-4EB0-9704-9B00223C1931}" presName="circle" presStyleCnt="0"/>
      <dgm:spPr/>
    </dgm:pt>
    <dgm:pt modelId="{4FE010D0-24B9-4268-B795-63254B683F87}" type="pres">
      <dgm:prSet presAssocID="{AB55D2DB-3C67-4EB0-9704-9B00223C1931}" presName="quadrant1" presStyleLbl="node1" presStyleIdx="0" presStyleCnt="4">
        <dgm:presLayoutVars>
          <dgm:chMax val="1"/>
          <dgm:bulletEnabled val="1"/>
        </dgm:presLayoutVars>
      </dgm:prSet>
      <dgm:spPr/>
      <dgm:t>
        <a:bodyPr/>
        <a:lstStyle/>
        <a:p>
          <a:endParaRPr lang="en-US"/>
        </a:p>
      </dgm:t>
    </dgm:pt>
    <dgm:pt modelId="{21978591-720A-436C-9D95-CA030D58F0E0}" type="pres">
      <dgm:prSet presAssocID="{AB55D2DB-3C67-4EB0-9704-9B00223C1931}" presName="quadrant2" presStyleLbl="node1" presStyleIdx="1" presStyleCnt="4" custScaleX="93822">
        <dgm:presLayoutVars>
          <dgm:chMax val="1"/>
          <dgm:bulletEnabled val="1"/>
        </dgm:presLayoutVars>
      </dgm:prSet>
      <dgm:spPr/>
      <dgm:t>
        <a:bodyPr/>
        <a:lstStyle/>
        <a:p>
          <a:endParaRPr lang="en-US"/>
        </a:p>
      </dgm:t>
    </dgm:pt>
    <dgm:pt modelId="{7D263791-BA6B-4ECD-BAFC-8BE8839AE55C}" type="pres">
      <dgm:prSet presAssocID="{AB55D2DB-3C67-4EB0-9704-9B00223C1931}" presName="quadrant3" presStyleLbl="node1" presStyleIdx="2" presStyleCnt="4">
        <dgm:presLayoutVars>
          <dgm:chMax val="1"/>
          <dgm:bulletEnabled val="1"/>
        </dgm:presLayoutVars>
      </dgm:prSet>
      <dgm:spPr/>
      <dgm:t>
        <a:bodyPr/>
        <a:lstStyle/>
        <a:p>
          <a:endParaRPr lang="en-US"/>
        </a:p>
      </dgm:t>
    </dgm:pt>
    <dgm:pt modelId="{94F7BE6C-80F0-4410-8946-E6CA1B6AAC73}" type="pres">
      <dgm:prSet presAssocID="{AB55D2DB-3C67-4EB0-9704-9B00223C1931}" presName="quadrant4" presStyleLbl="node1" presStyleIdx="3" presStyleCnt="4">
        <dgm:presLayoutVars>
          <dgm:chMax val="1"/>
          <dgm:bulletEnabled val="1"/>
        </dgm:presLayoutVars>
      </dgm:prSet>
      <dgm:spPr/>
      <dgm:t>
        <a:bodyPr/>
        <a:lstStyle/>
        <a:p>
          <a:endParaRPr lang="en-US"/>
        </a:p>
      </dgm:t>
    </dgm:pt>
    <dgm:pt modelId="{9DCFC5F8-7BC2-4332-9788-D428054F096A}" type="pres">
      <dgm:prSet presAssocID="{AB55D2DB-3C67-4EB0-9704-9B00223C1931}" presName="quadrantPlaceholder" presStyleCnt="0"/>
      <dgm:spPr/>
    </dgm:pt>
    <dgm:pt modelId="{BDF46B94-2FA6-43F8-9E3F-7981E49062D1}" type="pres">
      <dgm:prSet presAssocID="{AB55D2DB-3C67-4EB0-9704-9B00223C1931}" presName="center1" presStyleLbl="fgShp" presStyleIdx="0" presStyleCnt="2"/>
      <dgm:spPr/>
    </dgm:pt>
    <dgm:pt modelId="{2C750552-7029-47A9-B264-CC0235C4DD7D}" type="pres">
      <dgm:prSet presAssocID="{AB55D2DB-3C67-4EB0-9704-9B00223C1931}" presName="center2" presStyleLbl="fgShp" presStyleIdx="1" presStyleCnt="2"/>
      <dgm:spPr/>
    </dgm:pt>
  </dgm:ptLst>
  <dgm:cxnLst>
    <dgm:cxn modelId="{77A381FE-72E4-4EDE-BF4E-DFC334C63352}" type="presOf" srcId="{88CBD297-178B-47E6-995F-3D09BCDC8BC8}" destId="{94F7BE6C-80F0-4410-8946-E6CA1B6AAC73}" srcOrd="0" destOrd="0" presId="urn:microsoft.com/office/officeart/2005/8/layout/cycle4#1"/>
    <dgm:cxn modelId="{52F3D4EF-F5F0-4CEC-A7E7-E8E25ABF8632}" type="presOf" srcId="{AB55D2DB-3C67-4EB0-9704-9B00223C1931}" destId="{931DD2C6-EE02-42DC-98D7-4E5F9672356F}" srcOrd="0" destOrd="0" presId="urn:microsoft.com/office/officeart/2005/8/layout/cycle4#1"/>
    <dgm:cxn modelId="{849EC5FE-2269-4E51-BE9B-6ADA3598E2F1}" type="presOf" srcId="{1B50D354-DACD-4B79-97F4-2EBCEC5BDA14}" destId="{4FE010D0-24B9-4268-B795-63254B683F87}" srcOrd="0" destOrd="0" presId="urn:microsoft.com/office/officeart/2005/8/layout/cycle4#1"/>
    <dgm:cxn modelId="{76BC2F51-A058-41C9-A58B-5421C6222099}" type="presOf" srcId="{2E08D4B3-BCB2-4D83-9912-9152F9E116A8}" destId="{7D263791-BA6B-4ECD-BAFC-8BE8839AE55C}" srcOrd="0" destOrd="0" presId="urn:microsoft.com/office/officeart/2005/8/layout/cycle4#1"/>
    <dgm:cxn modelId="{545A60EF-9A22-4949-B51E-FF70AD748A85}" type="presOf" srcId="{F210E5FF-6D63-430F-865A-A17B79DC38FC}" destId="{21978591-720A-436C-9D95-CA030D58F0E0}" srcOrd="0" destOrd="0" presId="urn:microsoft.com/office/officeart/2005/8/layout/cycle4#1"/>
    <dgm:cxn modelId="{9DE123B4-FCC5-46CF-88F0-F2D8DD5FE939}" srcId="{AB55D2DB-3C67-4EB0-9704-9B00223C1931}" destId="{88CBD297-178B-47E6-995F-3D09BCDC8BC8}" srcOrd="3" destOrd="0" parTransId="{C69EE0ED-6C3E-4D3F-9EDA-B3BC3850D9B6}" sibTransId="{C4764105-F8DC-4516-95F9-3A3DCBCECCC9}"/>
    <dgm:cxn modelId="{C5841321-03DE-426C-B54A-66D477879CDB}" srcId="{AB55D2DB-3C67-4EB0-9704-9B00223C1931}" destId="{F210E5FF-6D63-430F-865A-A17B79DC38FC}" srcOrd="1" destOrd="0" parTransId="{76213B74-7AC2-40AB-B052-E23D4DA0D5B7}" sibTransId="{618C3CBD-2037-4012-A0F5-877AE82B4293}"/>
    <dgm:cxn modelId="{89C42E91-8835-45BE-9372-8C667E36F20C}" srcId="{AB55D2DB-3C67-4EB0-9704-9B00223C1931}" destId="{2E08D4B3-BCB2-4D83-9912-9152F9E116A8}" srcOrd="2" destOrd="0" parTransId="{9520490A-D5B2-4703-9C5E-F08DC28DE7ED}" sibTransId="{040D4290-A589-4CAB-82FD-95595B977EB3}"/>
    <dgm:cxn modelId="{49256F1C-ED0B-4A42-93BB-AD6DA2F1D33A}" srcId="{AB55D2DB-3C67-4EB0-9704-9B00223C1931}" destId="{1B50D354-DACD-4B79-97F4-2EBCEC5BDA14}" srcOrd="0" destOrd="0" parTransId="{C49712C6-C5ED-4841-82C8-2315C9546E02}" sibTransId="{F9277226-51A8-461A-B465-94591467ED66}"/>
    <dgm:cxn modelId="{2B081BA2-7FF0-4201-B342-55F8621E597A}" type="presParOf" srcId="{931DD2C6-EE02-42DC-98D7-4E5F9672356F}" destId="{852DE26E-E802-481B-B22F-88FF2CAA5B61}" srcOrd="0" destOrd="0" presId="urn:microsoft.com/office/officeart/2005/8/layout/cycle4#1"/>
    <dgm:cxn modelId="{997AD6A5-94CB-45EB-BE23-8DB23381B0CD}" type="presParOf" srcId="{852DE26E-E802-481B-B22F-88FF2CAA5B61}" destId="{517526C2-4AF3-4CE1-B126-11946B8B8342}" srcOrd="0" destOrd="0" presId="urn:microsoft.com/office/officeart/2005/8/layout/cycle4#1"/>
    <dgm:cxn modelId="{03E7623D-DEF9-428A-8A87-59BB6276292D}" type="presParOf" srcId="{931DD2C6-EE02-42DC-98D7-4E5F9672356F}" destId="{35C8E7F7-7053-4D35-9B1A-66C9D6A492F3}" srcOrd="1" destOrd="0" presId="urn:microsoft.com/office/officeart/2005/8/layout/cycle4#1"/>
    <dgm:cxn modelId="{C8743D65-BEA8-4F29-BB01-D4D0B74A9A33}" type="presParOf" srcId="{35C8E7F7-7053-4D35-9B1A-66C9D6A492F3}" destId="{4FE010D0-24B9-4268-B795-63254B683F87}" srcOrd="0" destOrd="0" presId="urn:microsoft.com/office/officeart/2005/8/layout/cycle4#1"/>
    <dgm:cxn modelId="{142F8E9A-00FF-4167-B640-B190031F10CC}" type="presParOf" srcId="{35C8E7F7-7053-4D35-9B1A-66C9D6A492F3}" destId="{21978591-720A-436C-9D95-CA030D58F0E0}" srcOrd="1" destOrd="0" presId="urn:microsoft.com/office/officeart/2005/8/layout/cycle4#1"/>
    <dgm:cxn modelId="{0A82FF64-06C0-481A-B512-2CE8D8D7DD47}" type="presParOf" srcId="{35C8E7F7-7053-4D35-9B1A-66C9D6A492F3}" destId="{7D263791-BA6B-4ECD-BAFC-8BE8839AE55C}" srcOrd="2" destOrd="0" presId="urn:microsoft.com/office/officeart/2005/8/layout/cycle4#1"/>
    <dgm:cxn modelId="{7AC1DA4D-EA1D-470F-B7EE-52C6E404E1FB}" type="presParOf" srcId="{35C8E7F7-7053-4D35-9B1A-66C9D6A492F3}" destId="{94F7BE6C-80F0-4410-8946-E6CA1B6AAC73}" srcOrd="3" destOrd="0" presId="urn:microsoft.com/office/officeart/2005/8/layout/cycle4#1"/>
    <dgm:cxn modelId="{77D41FE4-1B44-4EC8-B225-92321F5BE67C}" type="presParOf" srcId="{35C8E7F7-7053-4D35-9B1A-66C9D6A492F3}" destId="{9DCFC5F8-7BC2-4332-9788-D428054F096A}" srcOrd="4" destOrd="0" presId="urn:microsoft.com/office/officeart/2005/8/layout/cycle4#1"/>
    <dgm:cxn modelId="{513CB0EA-AB01-470E-A160-4AFDBB1699AB}" type="presParOf" srcId="{931DD2C6-EE02-42DC-98D7-4E5F9672356F}" destId="{BDF46B94-2FA6-43F8-9E3F-7981E49062D1}" srcOrd="2" destOrd="0" presId="urn:microsoft.com/office/officeart/2005/8/layout/cycle4#1"/>
    <dgm:cxn modelId="{49C212D6-1A06-44F6-B574-B7FB267BAA8F}" type="presParOf" srcId="{931DD2C6-EE02-42DC-98D7-4E5F9672356F}" destId="{2C750552-7029-47A9-B264-CC0235C4DD7D}"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with bottom strip">
    <p:spTree>
      <p:nvGrpSpPr>
        <p:cNvPr id="1" name=""/>
        <p:cNvGrpSpPr/>
        <p:nvPr/>
      </p:nvGrpSpPr>
      <p:grpSpPr>
        <a:xfrm>
          <a:off x="0" y="0"/>
          <a:ext cx="0" cy="0"/>
          <a:chOff x="0" y="0"/>
          <a:chExt cx="0" cy="0"/>
        </a:xfrm>
      </p:grpSpPr>
      <p:sp>
        <p:nvSpPr>
          <p:cNvPr id="2" name="Title 1"/>
          <p:cNvSpPr>
            <a:spLocks noGrp="1"/>
          </p:cNvSpPr>
          <p:nvPr>
            <p:ph type="title"/>
          </p:nvPr>
        </p:nvSpPr>
        <p:spPr>
          <a:xfrm>
            <a:off x="19877" y="305492"/>
            <a:ext cx="10805778" cy="807692"/>
          </a:xfrm>
          <a:solidFill>
            <a:schemeClr val="accent2">
              <a:lumMod val="20000"/>
              <a:lumOff val="80000"/>
            </a:schemeClr>
          </a:solidFill>
          <a:effectLst>
            <a:outerShdw blurRad="50800" dist="127000" dir="2700000" algn="tl" rotWithShape="0">
              <a:prstClr val="black">
                <a:alpha val="40000"/>
              </a:prstClr>
            </a:outerShdw>
          </a:effectLst>
        </p:spPr>
        <p:txBody>
          <a:bodyPr>
            <a:normAutofit/>
          </a:bodyPr>
          <a:lstStyle>
            <a:lvl1pPr>
              <a:defRPr sz="3200" b="1" spc="300">
                <a:solidFill>
                  <a:srgbClr val="002060"/>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8" name="Rectangle 7"/>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838200" y="6313694"/>
            <a:ext cx="1104633" cy="372993"/>
          </a:xfrm>
          <a:prstGeom prst="rect">
            <a:avLst/>
          </a:prstGeom>
        </p:spPr>
      </p:pic>
    </p:spTree>
    <p:extLst>
      <p:ext uri="{BB962C8B-B14F-4D97-AF65-F5344CB8AC3E}">
        <p14:creationId xmlns:p14="http://schemas.microsoft.com/office/powerpoint/2010/main" xmlns="" val="146710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bottom stri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8" name="Rectangle 7"/>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838200" y="6313694"/>
            <a:ext cx="1104633" cy="372993"/>
          </a:xfrm>
          <a:prstGeom prst="rect">
            <a:avLst/>
          </a:prstGeom>
        </p:spPr>
      </p:pic>
      <p:sp>
        <p:nvSpPr>
          <p:cNvPr id="10" name="Pentagon 6">
            <a:extLst>
              <a:ext uri="{FF2B5EF4-FFF2-40B4-BE49-F238E27FC236}">
                <a16:creationId xmlns:a16="http://schemas.microsoft.com/office/drawing/2014/main" xmlns="" id="{6E47F120-121D-437A-B05B-17A6C075DDE4}"/>
              </a:ext>
            </a:extLst>
          </p:cNvPr>
          <p:cNvSpPr/>
          <p:nvPr userDrawn="1"/>
        </p:nvSpPr>
        <p:spPr>
          <a:xfrm>
            <a:off x="-9526" y="-24701"/>
            <a:ext cx="6105525"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spc="300" dirty="0"/>
          </a:p>
        </p:txBody>
      </p:sp>
      <p:sp>
        <p:nvSpPr>
          <p:cNvPr id="2" name="Title 1"/>
          <p:cNvSpPr>
            <a:spLocks noGrp="1"/>
          </p:cNvSpPr>
          <p:nvPr>
            <p:ph type="title"/>
          </p:nvPr>
        </p:nvSpPr>
        <p:spPr>
          <a:xfrm>
            <a:off x="13258" y="-19865"/>
            <a:ext cx="6082741" cy="1095178"/>
          </a:xfrm>
        </p:spPr>
        <p:txBody>
          <a:bodyPr>
            <a:normAutofit/>
          </a:bodyPr>
          <a:lstStyle>
            <a:lvl1pPr>
              <a:defRPr sz="3200" b="1" spc="3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xmlns="" val="146710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8200" y="6313694"/>
            <a:ext cx="1104633" cy="372993"/>
          </a:xfrm>
          <a:prstGeom prst="rect">
            <a:avLst/>
          </a:prstGeom>
        </p:spPr>
      </p:pic>
      <p:sp>
        <p:nvSpPr>
          <p:cNvPr id="9" name="Pentagon 6">
            <a:extLst>
              <a:ext uri="{FF2B5EF4-FFF2-40B4-BE49-F238E27FC236}">
                <a16:creationId xmlns:a16="http://schemas.microsoft.com/office/drawing/2014/main" xmlns="" id="{401E9799-37C5-4724-94F1-87D9AE12B54B}"/>
              </a:ext>
            </a:extLst>
          </p:cNvPr>
          <p:cNvSpPr/>
          <p:nvPr userDrawn="1"/>
        </p:nvSpPr>
        <p:spPr>
          <a:xfrm>
            <a:off x="-9526" y="-24701"/>
            <a:ext cx="6105525"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spc="300" dirty="0"/>
          </a:p>
        </p:txBody>
      </p:sp>
      <p:sp>
        <p:nvSpPr>
          <p:cNvPr id="2" name="Title 1"/>
          <p:cNvSpPr>
            <a:spLocks noGrp="1"/>
          </p:cNvSpPr>
          <p:nvPr>
            <p:ph type="title"/>
          </p:nvPr>
        </p:nvSpPr>
        <p:spPr>
          <a:xfrm>
            <a:off x="3312" y="-4922"/>
            <a:ext cx="6092687" cy="1110043"/>
          </a:xfrm>
        </p:spPr>
        <p:txBody>
          <a:bodyPr>
            <a:normAutofit/>
          </a:bodyPr>
          <a:lstStyle>
            <a:lvl1pPr>
              <a:defRPr sz="3200" b="1" spc="3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xmlns="" val="84672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838200" y="6313694"/>
            <a:ext cx="1104633" cy="372993"/>
          </a:xfrm>
          <a:prstGeom prst="rect">
            <a:avLst/>
          </a:prstGeom>
        </p:spPr>
      </p:pic>
      <p:sp>
        <p:nvSpPr>
          <p:cNvPr id="2" name="Title 1"/>
          <p:cNvSpPr>
            <a:spLocks noGrp="1"/>
          </p:cNvSpPr>
          <p:nvPr>
            <p:ph type="title"/>
          </p:nvPr>
        </p:nvSpPr>
        <p:spPr>
          <a:xfrm>
            <a:off x="831850" y="1729409"/>
            <a:ext cx="10515600" cy="2833066"/>
          </a:xfrm>
        </p:spPr>
        <p:txBody>
          <a:bodyPr anchor="b">
            <a:normAutofit/>
          </a:bodyPr>
          <a:lstStyle>
            <a:lvl1pPr>
              <a:defRPr sz="3600" b="1" spc="300">
                <a:solidFill>
                  <a:srgbClr val="0D5595"/>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E233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pic>
        <p:nvPicPr>
          <p:cNvPr id="10" name="Picture 9"/>
          <p:cNvPicPr>
            <a:picLocks noChangeAspect="1"/>
          </p:cNvPicPr>
          <p:nvPr/>
        </p:nvPicPr>
        <p:blipFill>
          <a:blip r:embed="rId3"/>
          <a:stretch>
            <a:fillRect/>
          </a:stretch>
        </p:blipFill>
        <p:spPr>
          <a:xfrm>
            <a:off x="9334734" y="355186"/>
            <a:ext cx="2019066" cy="1029199"/>
          </a:xfrm>
          <a:prstGeom prst="rect">
            <a:avLst/>
          </a:prstGeom>
        </p:spPr>
      </p:pic>
      <p:cxnSp>
        <p:nvCxnSpPr>
          <p:cNvPr id="11" name="Straight Connector 10">
            <a:extLst>
              <a:ext uri="{FF2B5EF4-FFF2-40B4-BE49-F238E27FC236}">
                <a16:creationId xmlns:a16="http://schemas.microsoft.com/office/drawing/2014/main" xmlns="" id="{01A0537C-E5B9-4CC8-B4E2-407353C931E5}"/>
              </a:ext>
            </a:extLst>
          </p:cNvPr>
          <p:cNvCxnSpPr/>
          <p:nvPr userDrawn="1"/>
        </p:nvCxnSpPr>
        <p:spPr>
          <a:xfrm>
            <a:off x="831850" y="4589463"/>
            <a:ext cx="10515600" cy="0"/>
          </a:xfrm>
          <a:prstGeom prst="line">
            <a:avLst/>
          </a:prstGeom>
          <a:ln>
            <a:headEnd type="diamond" w="med" len="med"/>
            <a:tailEnd type="diamond" w="med" len="med"/>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602680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142383"/>
            <a:ext cx="12192000" cy="715617"/>
          </a:xfrm>
          <a:prstGeom prst="rect">
            <a:avLst/>
          </a:prstGeom>
          <a:solidFill>
            <a:srgbClr val="0D55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838200" y="6313694"/>
            <a:ext cx="1104633" cy="372993"/>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209800" y="6356350"/>
            <a:ext cx="2743200" cy="365125"/>
          </a:xfrm>
        </p:spPr>
        <p:txBody>
          <a:bodyPr/>
          <a:lstStyle>
            <a:lvl1pPr>
              <a:defRPr>
                <a:solidFill>
                  <a:schemeClr val="bg1"/>
                </a:solidFill>
              </a:defRPr>
            </a:lvl1pPr>
          </a:lstStyle>
          <a:p>
            <a:fld id="{00B8AEF7-3C3B-9546-AE17-22ADE10EFCA8}" type="datetimeFigureOut">
              <a:rPr lang="en-US" smtClean="0"/>
              <a:pPr/>
              <a:t>6/2/2021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86196081-F646-E54B-96FC-FAA37B924D96}" type="slidenum">
              <a:rPr lang="en-US" smtClean="0"/>
              <a:pPr/>
              <a:t>‹#›</a:t>
            </a:fld>
            <a:endParaRPr lang="en-US" dirty="0"/>
          </a:p>
        </p:txBody>
      </p:sp>
      <p:sp>
        <p:nvSpPr>
          <p:cNvPr id="11" name="Pentagon 6">
            <a:extLst>
              <a:ext uri="{FF2B5EF4-FFF2-40B4-BE49-F238E27FC236}">
                <a16:creationId xmlns:a16="http://schemas.microsoft.com/office/drawing/2014/main" xmlns="" id="{73FFAA1A-38F0-45B2-9F16-6B89FF144EC4}"/>
              </a:ext>
            </a:extLst>
          </p:cNvPr>
          <p:cNvSpPr/>
          <p:nvPr userDrawn="1"/>
        </p:nvSpPr>
        <p:spPr>
          <a:xfrm>
            <a:off x="-9526" y="-24701"/>
            <a:ext cx="6105525"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spc="300" dirty="0"/>
          </a:p>
        </p:txBody>
      </p:sp>
      <p:sp>
        <p:nvSpPr>
          <p:cNvPr id="2" name="Title 1"/>
          <p:cNvSpPr>
            <a:spLocks noGrp="1"/>
          </p:cNvSpPr>
          <p:nvPr>
            <p:ph type="title"/>
          </p:nvPr>
        </p:nvSpPr>
        <p:spPr>
          <a:xfrm>
            <a:off x="13256" y="17257"/>
            <a:ext cx="6119187" cy="1077925"/>
          </a:xfrm>
        </p:spPr>
        <p:txBody>
          <a:bodyPr>
            <a:normAutofit/>
          </a:bodyPr>
          <a:lstStyle>
            <a:lvl1pPr>
              <a:defRPr sz="3200" b="1" spc="3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xmlns="" id="{9CD820EB-723F-40F9-A8D9-A33615964C1C}"/>
              </a:ext>
            </a:extLst>
          </p:cNvPr>
          <p:cNvCxnSpPr/>
          <p:nvPr userDrawn="1"/>
        </p:nvCxnSpPr>
        <p:spPr>
          <a:xfrm flipH="1">
            <a:off x="6096000" y="1566041"/>
            <a:ext cx="22783" cy="4576342"/>
          </a:xfrm>
          <a:prstGeom prst="line">
            <a:avLst/>
          </a:prstGeom>
          <a:ln>
            <a:headEnd type="diamond" w="med" len="med"/>
            <a:tailEnd type="diamond" w="med" len="med"/>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6875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63254"/>
          </a:xfrm>
        </p:spPr>
        <p:txBody>
          <a:bodyPr anchor="b">
            <a:normAutofit/>
          </a:bodyPr>
          <a:lstStyle>
            <a:lvl1pPr marL="0" indent="0" algn="ctr">
              <a:buNone/>
              <a:defRPr sz="2800" b="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gn="ctr">
              <a:buNone/>
              <a:defRPr sz="2800" b="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0B8AEF7-3C3B-9546-AE17-22ADE10EFCA8}" type="datetimeFigureOut">
              <a:rPr lang="en-US" smtClean="0"/>
              <a:pPr/>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96081-F646-E54B-96FC-FAA37B924D96}" type="slidenum">
              <a:rPr lang="en-US" smtClean="0"/>
              <a:pPr/>
              <a:t>‹#›</a:t>
            </a:fld>
            <a:endParaRPr lang="en-US"/>
          </a:p>
        </p:txBody>
      </p:sp>
      <p:sp>
        <p:nvSpPr>
          <p:cNvPr id="11" name="Rectangle 10"/>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838200" y="6313694"/>
            <a:ext cx="1104633" cy="372993"/>
          </a:xfrm>
          <a:prstGeom prst="rect">
            <a:avLst/>
          </a:prstGeom>
        </p:spPr>
      </p:pic>
      <p:sp>
        <p:nvSpPr>
          <p:cNvPr id="13" name="Pentagon 6">
            <a:extLst>
              <a:ext uri="{FF2B5EF4-FFF2-40B4-BE49-F238E27FC236}">
                <a16:creationId xmlns:a16="http://schemas.microsoft.com/office/drawing/2014/main" xmlns="" id="{65837325-F295-4EE3-9004-B25922E72C9C}"/>
              </a:ext>
            </a:extLst>
          </p:cNvPr>
          <p:cNvSpPr/>
          <p:nvPr userDrawn="1"/>
        </p:nvSpPr>
        <p:spPr>
          <a:xfrm>
            <a:off x="-9527" y="8448"/>
            <a:ext cx="6105525"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spc="300" dirty="0"/>
          </a:p>
        </p:txBody>
      </p:sp>
      <p:sp>
        <p:nvSpPr>
          <p:cNvPr id="2" name="Title 1"/>
          <p:cNvSpPr>
            <a:spLocks noGrp="1"/>
          </p:cNvSpPr>
          <p:nvPr>
            <p:ph type="title"/>
          </p:nvPr>
        </p:nvSpPr>
        <p:spPr>
          <a:xfrm>
            <a:off x="13257" y="12567"/>
            <a:ext cx="6105526" cy="1136754"/>
          </a:xfrm>
        </p:spPr>
        <p:txBody>
          <a:bodyPr>
            <a:normAutofit/>
          </a:bodyPr>
          <a:lstStyle>
            <a:lvl1pPr>
              <a:defRPr sz="3200" b="1" spc="3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xmlns="" id="{8364B7BE-4F18-4031-B22E-CEF8773DA0D0}"/>
              </a:ext>
            </a:extLst>
          </p:cNvPr>
          <p:cNvCxnSpPr/>
          <p:nvPr userDrawn="1"/>
        </p:nvCxnSpPr>
        <p:spPr>
          <a:xfrm>
            <a:off x="838200" y="2505075"/>
            <a:ext cx="5159375" cy="0"/>
          </a:xfrm>
          <a:prstGeom prst="line">
            <a:avLst/>
          </a:prstGeom>
          <a:ln cmpd="thinThick"/>
        </p:spPr>
        <p:style>
          <a:lnRef idx="2">
            <a:schemeClr val="accent2"/>
          </a:lnRef>
          <a:fillRef idx="0">
            <a:schemeClr val="accent2"/>
          </a:fillRef>
          <a:effectRef idx="1">
            <a:schemeClr val="accent2"/>
          </a:effectRef>
          <a:fontRef idx="minor">
            <a:schemeClr val="tx1"/>
          </a:fontRef>
        </p:style>
      </p:cxnSp>
      <p:cxnSp>
        <p:nvCxnSpPr>
          <p:cNvPr id="15" name="Straight Connector 14">
            <a:extLst>
              <a:ext uri="{FF2B5EF4-FFF2-40B4-BE49-F238E27FC236}">
                <a16:creationId xmlns:a16="http://schemas.microsoft.com/office/drawing/2014/main" xmlns="" id="{EF5DA877-15F4-405A-84BB-27F2A76A416A}"/>
              </a:ext>
            </a:extLst>
          </p:cNvPr>
          <p:cNvCxnSpPr/>
          <p:nvPr userDrawn="1"/>
        </p:nvCxnSpPr>
        <p:spPr>
          <a:xfrm>
            <a:off x="6182692" y="2489311"/>
            <a:ext cx="5159375" cy="0"/>
          </a:xfrm>
          <a:prstGeom prst="line">
            <a:avLst/>
          </a:prstGeom>
          <a:ln cmpd="thinThick"/>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xmlns="" id="{1CB1AE3E-343D-4782-A309-DD1DDAF4A004}"/>
              </a:ext>
            </a:extLst>
          </p:cNvPr>
          <p:cNvCxnSpPr>
            <a:endCxn id="11" idx="0"/>
          </p:cNvCxnSpPr>
          <p:nvPr userDrawn="1"/>
        </p:nvCxnSpPr>
        <p:spPr>
          <a:xfrm flipH="1">
            <a:off x="6096000" y="1566041"/>
            <a:ext cx="22783" cy="4576342"/>
          </a:xfrm>
          <a:prstGeom prst="line">
            <a:avLst/>
          </a:prstGeom>
          <a:ln>
            <a:headEnd type="diamond" w="med" len="med"/>
            <a:tailEnd type="diamond" w="med" len="med"/>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152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8200" y="6313694"/>
            <a:ext cx="1104633" cy="372993"/>
          </a:xfrm>
          <a:prstGeom prst="rect">
            <a:avLst/>
          </a:prstGeom>
        </p:spPr>
      </p:pic>
      <p:sp>
        <p:nvSpPr>
          <p:cNvPr id="12" name="Pentagon 6">
            <a:extLst>
              <a:ext uri="{FF2B5EF4-FFF2-40B4-BE49-F238E27FC236}">
                <a16:creationId xmlns:a16="http://schemas.microsoft.com/office/drawing/2014/main" xmlns="" id="{C898F02D-8916-46D2-B79D-A52246AF0870}"/>
              </a:ext>
            </a:extLst>
          </p:cNvPr>
          <p:cNvSpPr/>
          <p:nvPr userDrawn="1"/>
        </p:nvSpPr>
        <p:spPr>
          <a:xfrm>
            <a:off x="-9526" y="2266122"/>
            <a:ext cx="8895109" cy="18854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spc="300" dirty="0"/>
          </a:p>
        </p:txBody>
      </p:sp>
      <p:sp>
        <p:nvSpPr>
          <p:cNvPr id="2" name="Title 1"/>
          <p:cNvSpPr>
            <a:spLocks noGrp="1"/>
          </p:cNvSpPr>
          <p:nvPr>
            <p:ph type="title"/>
          </p:nvPr>
        </p:nvSpPr>
        <p:spPr>
          <a:xfrm>
            <a:off x="18395" y="2690764"/>
            <a:ext cx="7972666" cy="1097917"/>
          </a:xfrm>
        </p:spPr>
        <p:txBody>
          <a:bodyPr>
            <a:normAutofit/>
          </a:bodyPr>
          <a:lstStyle>
            <a:lvl1pPr>
              <a:defRPr sz="3200" b="1" strike="noStrike" spc="3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xmlns="" val="50975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ption and Tab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8200" y="6313694"/>
            <a:ext cx="1104633" cy="372993"/>
          </a:xfrm>
          <a:prstGeom prst="rect">
            <a:avLst/>
          </a:prstGeom>
        </p:spPr>
      </p:pic>
      <p:sp>
        <p:nvSpPr>
          <p:cNvPr id="10" name="Table Placeholder 9"/>
          <p:cNvSpPr>
            <a:spLocks noGrp="1"/>
          </p:cNvSpPr>
          <p:nvPr>
            <p:ph type="tbl" sz="quarter" idx="13"/>
          </p:nvPr>
        </p:nvSpPr>
        <p:spPr>
          <a:xfrm>
            <a:off x="838200" y="1690688"/>
            <a:ext cx="10515600" cy="4157662"/>
          </a:xfrm>
        </p:spPr>
        <p:txBody>
          <a:bodyPr/>
          <a:lstStyle/>
          <a:p>
            <a:r>
              <a:rPr lang="en-US"/>
              <a:t>Click icon to add table</a:t>
            </a:r>
          </a:p>
        </p:txBody>
      </p:sp>
      <p:sp>
        <p:nvSpPr>
          <p:cNvPr id="9" name="Pentagon 6">
            <a:extLst>
              <a:ext uri="{FF2B5EF4-FFF2-40B4-BE49-F238E27FC236}">
                <a16:creationId xmlns:a16="http://schemas.microsoft.com/office/drawing/2014/main" xmlns="" id="{5ED69532-D141-4E82-8D97-B931A278D36F}"/>
              </a:ext>
            </a:extLst>
          </p:cNvPr>
          <p:cNvSpPr/>
          <p:nvPr userDrawn="1"/>
        </p:nvSpPr>
        <p:spPr>
          <a:xfrm>
            <a:off x="-9526" y="-24701"/>
            <a:ext cx="6105525"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spc="300" dirty="0"/>
          </a:p>
        </p:txBody>
      </p:sp>
      <p:sp>
        <p:nvSpPr>
          <p:cNvPr id="2" name="Title 1"/>
          <p:cNvSpPr>
            <a:spLocks noGrp="1"/>
          </p:cNvSpPr>
          <p:nvPr>
            <p:ph type="title"/>
          </p:nvPr>
        </p:nvSpPr>
        <p:spPr>
          <a:xfrm>
            <a:off x="18404" y="-13237"/>
            <a:ext cx="6077595" cy="1066380"/>
          </a:xfrm>
        </p:spPr>
        <p:txBody>
          <a:bodyPr>
            <a:normAutofit/>
          </a:bodyPr>
          <a:lstStyle>
            <a:lvl1pPr>
              <a:defRPr sz="3200" b="1" spc="3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xmlns="" val="1400442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ption and 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8" name="Chart Placeholder 7"/>
          <p:cNvSpPr>
            <a:spLocks noGrp="1"/>
          </p:cNvSpPr>
          <p:nvPr>
            <p:ph type="chart" sz="quarter" idx="13"/>
          </p:nvPr>
        </p:nvSpPr>
        <p:spPr>
          <a:xfrm>
            <a:off x="838200" y="1690688"/>
            <a:ext cx="10515599" cy="4352925"/>
          </a:xfrm>
        </p:spPr>
        <p:txBody>
          <a:bodyPr/>
          <a:lstStyle/>
          <a:p>
            <a:r>
              <a:rPr lang="en-US"/>
              <a:t>Click icon to add chart</a:t>
            </a:r>
          </a:p>
        </p:txBody>
      </p:sp>
      <p:sp>
        <p:nvSpPr>
          <p:cNvPr id="9" name="Rectangle 8"/>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838200" y="6313694"/>
            <a:ext cx="1104633" cy="372993"/>
          </a:xfrm>
          <a:prstGeom prst="rect">
            <a:avLst/>
          </a:prstGeom>
        </p:spPr>
      </p:pic>
      <p:sp>
        <p:nvSpPr>
          <p:cNvPr id="11" name="Pentagon 6">
            <a:extLst>
              <a:ext uri="{FF2B5EF4-FFF2-40B4-BE49-F238E27FC236}">
                <a16:creationId xmlns:a16="http://schemas.microsoft.com/office/drawing/2014/main" xmlns="" id="{796B3F7F-4ABF-475A-9A40-8DA61F0BFCFD}"/>
              </a:ext>
            </a:extLst>
          </p:cNvPr>
          <p:cNvSpPr/>
          <p:nvPr userDrawn="1"/>
        </p:nvSpPr>
        <p:spPr>
          <a:xfrm>
            <a:off x="-9526" y="-24701"/>
            <a:ext cx="6105525"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spc="300" dirty="0"/>
          </a:p>
        </p:txBody>
      </p:sp>
      <p:sp>
        <p:nvSpPr>
          <p:cNvPr id="2" name="Title 1"/>
          <p:cNvSpPr>
            <a:spLocks noGrp="1"/>
          </p:cNvSpPr>
          <p:nvPr>
            <p:ph type="title"/>
          </p:nvPr>
        </p:nvSpPr>
        <p:spPr>
          <a:xfrm>
            <a:off x="-2620" y="-2733"/>
            <a:ext cx="6105525" cy="1097915"/>
          </a:xfrm>
        </p:spPr>
        <p:txBody>
          <a:bodyPr>
            <a:normAutofit/>
          </a:bodyPr>
          <a:lstStyle>
            <a:lvl1pPr>
              <a:defRPr sz="3200" b="1" spc="300">
                <a:solidFill>
                  <a:schemeClr val="bg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xmlns="" val="441909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8AEF7-3C3B-9546-AE17-22ADE10EFCA8}" type="datetimeFigureOut">
              <a:rPr lang="en-US" smtClean="0"/>
              <a:pPr/>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96081-F646-E54B-96FC-FAA37B924D96}" type="slidenum">
              <a:rPr lang="en-US" smtClean="0"/>
              <a:pPr/>
              <a:t>‹#›</a:t>
            </a:fld>
            <a:endParaRPr lang="en-US"/>
          </a:p>
        </p:txBody>
      </p:sp>
      <p:pic>
        <p:nvPicPr>
          <p:cNvPr id="5" name="Picture 4"/>
          <p:cNvPicPr>
            <a:picLocks noChangeAspect="1"/>
          </p:cNvPicPr>
          <p:nvPr/>
        </p:nvPicPr>
        <p:blipFill>
          <a:blip r:embed="rId2"/>
          <a:stretch>
            <a:fillRect/>
          </a:stretch>
        </p:blipFill>
        <p:spPr>
          <a:xfrm>
            <a:off x="9334734" y="365125"/>
            <a:ext cx="2019066" cy="1029199"/>
          </a:xfrm>
          <a:prstGeom prst="rect">
            <a:avLst/>
          </a:prstGeom>
        </p:spPr>
      </p:pic>
    </p:spTree>
    <p:extLst>
      <p:ext uri="{BB962C8B-B14F-4D97-AF65-F5344CB8AC3E}">
        <p14:creationId xmlns:p14="http://schemas.microsoft.com/office/powerpoint/2010/main" xmlns="" val="1109344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8AEF7-3C3B-9546-AE17-22ADE10EFCA8}"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96081-F646-E54B-96FC-FAA37B924D96}" type="slidenum">
              <a:rPr lang="en-US" smtClean="0"/>
              <a:pPr/>
              <a:t>‹#›</a:t>
            </a:fld>
            <a:endParaRPr lang="en-US"/>
          </a:p>
        </p:txBody>
      </p:sp>
      <p:sp>
        <p:nvSpPr>
          <p:cNvPr id="8" name="Rectangle 7"/>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838200" y="6313694"/>
            <a:ext cx="1104633" cy="372993"/>
          </a:xfrm>
          <a:prstGeom prst="rect">
            <a:avLst/>
          </a:prstGeom>
        </p:spPr>
      </p:pic>
    </p:spTree>
    <p:extLst>
      <p:ext uri="{BB962C8B-B14F-4D97-AF65-F5344CB8AC3E}">
        <p14:creationId xmlns:p14="http://schemas.microsoft.com/office/powerpoint/2010/main" xmlns=""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142383"/>
            <a:ext cx="12192000" cy="715617"/>
          </a:xfrm>
          <a:prstGeom prst="rect">
            <a:avLst/>
          </a:prstGeom>
          <a:solidFill>
            <a:srgbClr val="0D55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838200" y="6313694"/>
            <a:ext cx="1104633" cy="372993"/>
          </a:xfrm>
          <a:prstGeom prst="rect">
            <a:avLst/>
          </a:prstGeom>
        </p:spPr>
      </p:pic>
      <p:sp>
        <p:nvSpPr>
          <p:cNvPr id="2" name="Title 1"/>
          <p:cNvSpPr>
            <a:spLocks noGrp="1"/>
          </p:cNvSpPr>
          <p:nvPr>
            <p:ph type="title"/>
          </p:nvPr>
        </p:nvSpPr>
        <p:spPr>
          <a:xfrm>
            <a:off x="18396" y="249515"/>
            <a:ext cx="10576034" cy="779463"/>
          </a:xfrm>
          <a:solidFill>
            <a:schemeClr val="accent2">
              <a:lumMod val="20000"/>
              <a:lumOff val="80000"/>
            </a:schemeClr>
          </a:solidFill>
          <a:effectLst>
            <a:outerShdw blurRad="50800" dist="127000" dir="2700000" algn="tl" rotWithShape="0">
              <a:prstClr val="black">
                <a:alpha val="40000"/>
              </a:prstClr>
            </a:outerShdw>
          </a:effectLst>
        </p:spPr>
        <p:txBody>
          <a:bodyPr>
            <a:normAutofit/>
          </a:bodyPr>
          <a:lstStyle>
            <a:lvl1pPr>
              <a:defRPr sz="3200" b="1" spc="300">
                <a:solidFill>
                  <a:srgbClr val="0D5595"/>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809297" y="1776248"/>
            <a:ext cx="5210503" cy="4400715"/>
          </a:xfrm>
        </p:spPr>
        <p:txBody>
          <a:bodyPr/>
          <a:lstStyle>
            <a:lvl1pPr>
              <a:defRPr sz="24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1800">
                <a:latin typeface="Cambria" panose="02040503050406030204" pitchFamily="18" charset="0"/>
                <a:ea typeface="Cambria" panose="02040503050406030204" pitchFamily="18" charset="0"/>
              </a:defRPr>
            </a:lvl3pPr>
            <a:lvl4pPr>
              <a:defRPr sz="1600">
                <a:latin typeface="Cambria" panose="02040503050406030204" pitchFamily="18" charset="0"/>
                <a:ea typeface="Cambria" panose="02040503050406030204" pitchFamily="18" charset="0"/>
              </a:defRPr>
            </a:lvl4pPr>
            <a:lvl5pPr>
              <a:defRPr sz="1400">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68462" cy="4351338"/>
          </a:xfrm>
        </p:spPr>
        <p:txBody>
          <a:bodyPr/>
          <a:lstStyle>
            <a:lvl1pPr>
              <a:defRPr sz="24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1800">
                <a:latin typeface="Cambria" panose="02040503050406030204" pitchFamily="18" charset="0"/>
                <a:ea typeface="Cambria" panose="02040503050406030204" pitchFamily="18" charset="0"/>
              </a:defRPr>
            </a:lvl3pPr>
            <a:lvl4pPr>
              <a:defRPr sz="1600">
                <a:latin typeface="Cambria" panose="02040503050406030204" pitchFamily="18" charset="0"/>
                <a:ea typeface="Cambria" panose="02040503050406030204" pitchFamily="18" charset="0"/>
              </a:defRPr>
            </a:lvl4pPr>
            <a:lvl5pPr>
              <a:defRPr sz="1400">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209800" y="6356350"/>
            <a:ext cx="2743200" cy="365125"/>
          </a:xfrm>
        </p:spPr>
        <p:txBody>
          <a:bodyPr/>
          <a:lstStyle>
            <a:lvl1pPr>
              <a:defRPr>
                <a:solidFill>
                  <a:schemeClr val="bg1"/>
                </a:solidFill>
              </a:defRPr>
            </a:lvl1pPr>
          </a:lstStyle>
          <a:p>
            <a:fld id="{00B8AEF7-3C3B-9546-AE17-22ADE10EFCA8}" type="datetimeFigureOut">
              <a:rPr lang="en-US" smtClean="0"/>
              <a:pPr/>
              <a:t>6/2/2021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86196081-F646-E54B-96FC-FAA37B924D96}" type="slidenum">
              <a:rPr lang="en-US" smtClean="0"/>
              <a:pPr/>
              <a:t>‹#›</a:t>
            </a:fld>
            <a:endParaRPr lang="en-US" dirty="0"/>
          </a:p>
        </p:txBody>
      </p:sp>
    </p:spTree>
    <p:extLst>
      <p:ext uri="{BB962C8B-B14F-4D97-AF65-F5344CB8AC3E}">
        <p14:creationId xmlns:p14="http://schemas.microsoft.com/office/powerpoint/2010/main" xmlns=""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8AEF7-3C3B-9546-AE17-22ADE10EFCA8}"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96081-F646-E54B-96FC-FAA37B924D96}" type="slidenum">
              <a:rPr lang="en-US" smtClean="0"/>
              <a:pPr/>
              <a:t>‹#›</a:t>
            </a:fld>
            <a:endParaRPr lang="en-US"/>
          </a:p>
        </p:txBody>
      </p:sp>
      <p:sp>
        <p:nvSpPr>
          <p:cNvPr id="8" name="Rectangle 7"/>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838200" y="6313694"/>
            <a:ext cx="1104633" cy="372993"/>
          </a:xfrm>
          <a:prstGeom prst="rect">
            <a:avLst/>
          </a:prstGeom>
        </p:spPr>
      </p:pic>
    </p:spTree>
    <p:extLst>
      <p:ext uri="{BB962C8B-B14F-4D97-AF65-F5344CB8AC3E}">
        <p14:creationId xmlns:p14="http://schemas.microsoft.com/office/powerpoint/2010/main" xmlns="" val="76914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p:nvSpPr>
        <p:spPr>
          <a:xfrm>
            <a:off x="0" y="6356350"/>
            <a:ext cx="12192000" cy="501650"/>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8200" y="6480710"/>
            <a:ext cx="749060" cy="252929"/>
          </a:xfrm>
          <a:prstGeom prst="rect">
            <a:avLst/>
          </a:prstGeom>
        </p:spPr>
      </p:pic>
    </p:spTree>
    <p:extLst>
      <p:ext uri="{BB962C8B-B14F-4D97-AF65-F5344CB8AC3E}">
        <p14:creationId xmlns:p14="http://schemas.microsoft.com/office/powerpoint/2010/main" xmlns="" val="2066195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p:nvSpPr>
        <p:spPr>
          <a:xfrm>
            <a:off x="0" y="6356350"/>
            <a:ext cx="12192000" cy="501650"/>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8200" y="6480710"/>
            <a:ext cx="749060" cy="252929"/>
          </a:xfrm>
          <a:prstGeom prst="rect">
            <a:avLst/>
          </a:prstGeom>
        </p:spPr>
      </p:pic>
    </p:spTree>
    <p:extLst>
      <p:ext uri="{BB962C8B-B14F-4D97-AF65-F5344CB8AC3E}">
        <p14:creationId xmlns:p14="http://schemas.microsoft.com/office/powerpoint/2010/main" xmlns="" val="1732658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 y="202565"/>
            <a:ext cx="10515600" cy="884555"/>
          </a:xfrm>
          <a:solidFill>
            <a:schemeClr val="bg1">
              <a:lumMod val="95000"/>
            </a:schemeClr>
          </a:solidFill>
          <a:effectLst>
            <a:outerShdw blurRad="50800" dist="38100" dir="2700000" algn="tl" rotWithShape="0">
              <a:prstClr val="black">
                <a:alpha val="40000"/>
              </a:prstClr>
            </a:outerShdw>
          </a:effectLst>
        </p:spPr>
        <p:txBody>
          <a:bodyPr>
            <a:normAutofit/>
          </a:bodyPr>
          <a:lstStyle>
            <a:lvl1pPr>
              <a:defRPr sz="3600" b="1" spc="300">
                <a:solidFill>
                  <a:srgbClr val="0D5595"/>
                </a:solidFill>
                <a:effectLst>
                  <a:outerShdw blurRad="38100" dist="38100" dir="2700000" algn="tl">
                    <a:srgbClr val="000000">
                      <a:alpha val="43137"/>
                    </a:srgb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userDrawn="1"/>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838200" y="6313694"/>
            <a:ext cx="1104633" cy="372993"/>
          </a:xfrm>
          <a:prstGeom prst="rect">
            <a:avLst/>
          </a:prstGeom>
        </p:spPr>
      </p:pic>
    </p:spTree>
    <p:extLst>
      <p:ext uri="{BB962C8B-B14F-4D97-AF65-F5344CB8AC3E}">
        <p14:creationId xmlns:p14="http://schemas.microsoft.com/office/powerpoint/2010/main" xmlns="" val="509753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826" y="1789043"/>
            <a:ext cx="10508973" cy="4387920"/>
          </a:xfrm>
        </p:spPr>
        <p:txBody>
          <a:bodyPr/>
          <a:lstStyle>
            <a:lvl1pPr>
              <a:defRPr sz="2400">
                <a:latin typeface="+mn-lt"/>
                <a:cs typeface="Times New Roman" panose="02020603050405020304" pitchFamily="18" charset="0"/>
              </a:defRPr>
            </a:lvl1pPr>
            <a:lvl2pPr>
              <a:defRPr sz="2000">
                <a:latin typeface="+mn-lt"/>
                <a:cs typeface="Times New Roman" panose="02020603050405020304" pitchFamily="18" charset="0"/>
              </a:defRPr>
            </a:lvl2pPr>
            <a:lvl3pPr>
              <a:defRPr sz="1800">
                <a:latin typeface="+mn-lt"/>
                <a:cs typeface="Times New Roman" panose="02020603050405020304" pitchFamily="18" charset="0"/>
              </a:defRPr>
            </a:lvl3pPr>
            <a:lvl4pPr>
              <a:defRPr sz="1600">
                <a:latin typeface="+mn-lt"/>
                <a:cs typeface="Times New Roman" panose="02020603050405020304" pitchFamily="18" charset="0"/>
              </a:defRPr>
            </a:lvl4pPr>
            <a:lvl5pPr>
              <a:defRPr sz="1400">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userDrawn="1"/>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838200" y="6313694"/>
            <a:ext cx="1104633" cy="372993"/>
          </a:xfrm>
          <a:prstGeom prst="rect">
            <a:avLst/>
          </a:prstGeom>
        </p:spPr>
      </p:pic>
      <p:sp>
        <p:nvSpPr>
          <p:cNvPr id="9" name="Pentagon 6">
            <a:extLst>
              <a:ext uri="{FF2B5EF4-FFF2-40B4-BE49-F238E27FC236}">
                <a16:creationId xmlns:a16="http://schemas.microsoft.com/office/drawing/2014/main" xmlns="" id="{4519D1D1-175E-45A3-A501-735BE60C1B94}"/>
              </a:ext>
            </a:extLst>
          </p:cNvPr>
          <p:cNvSpPr/>
          <p:nvPr userDrawn="1"/>
        </p:nvSpPr>
        <p:spPr>
          <a:xfrm>
            <a:off x="-9939" y="-5899"/>
            <a:ext cx="6738730"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800" b="1" spc="300" dirty="0"/>
          </a:p>
        </p:txBody>
      </p:sp>
      <p:sp>
        <p:nvSpPr>
          <p:cNvPr id="2" name="Title 1"/>
          <p:cNvSpPr>
            <a:spLocks noGrp="1"/>
          </p:cNvSpPr>
          <p:nvPr>
            <p:ph type="title"/>
          </p:nvPr>
        </p:nvSpPr>
        <p:spPr>
          <a:xfrm>
            <a:off x="-6620" y="106707"/>
            <a:ext cx="6695655" cy="857389"/>
          </a:xfrm>
        </p:spPr>
        <p:txBody>
          <a:bodyPr>
            <a:normAutofit/>
          </a:bodyPr>
          <a:lstStyle>
            <a:lvl1pPr>
              <a:defRPr sz="3200" b="1" spc="300">
                <a:solidFill>
                  <a:schemeClr val="bg1"/>
                </a:solidFill>
                <a:effectLst>
                  <a:outerShdw blurRad="38100" dist="38100" dir="2700000" algn="tl">
                    <a:srgbClr val="000000">
                      <a:alpha val="43137"/>
                    </a:srgbClr>
                  </a:outerShdw>
                </a:effectLst>
                <a:latin typeface="+mn-lt"/>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xmlns="" val="84672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838200" y="6313694"/>
            <a:ext cx="1104633" cy="372993"/>
          </a:xfrm>
          <a:prstGeom prst="rect">
            <a:avLst/>
          </a:prstGeom>
        </p:spPr>
      </p:pic>
      <p:sp>
        <p:nvSpPr>
          <p:cNvPr id="2" name="Title 1"/>
          <p:cNvSpPr>
            <a:spLocks noGrp="1"/>
          </p:cNvSpPr>
          <p:nvPr>
            <p:ph type="title"/>
          </p:nvPr>
        </p:nvSpPr>
        <p:spPr>
          <a:xfrm>
            <a:off x="831850" y="1709738"/>
            <a:ext cx="10515600" cy="2830731"/>
          </a:xfrm>
        </p:spPr>
        <p:txBody>
          <a:bodyPr anchor="b">
            <a:normAutofit/>
          </a:bodyPr>
          <a:lstStyle>
            <a:lvl1pPr>
              <a:defRPr sz="3600" b="1" spc="300">
                <a:solidFill>
                  <a:srgbClr val="0D5595"/>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E23346"/>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pic>
        <p:nvPicPr>
          <p:cNvPr id="10" name="Picture 9"/>
          <p:cNvPicPr>
            <a:picLocks noChangeAspect="1"/>
          </p:cNvPicPr>
          <p:nvPr/>
        </p:nvPicPr>
        <p:blipFill>
          <a:blip r:embed="rId3"/>
          <a:stretch>
            <a:fillRect/>
          </a:stretch>
        </p:blipFill>
        <p:spPr>
          <a:xfrm>
            <a:off x="9334734" y="365125"/>
            <a:ext cx="2019066" cy="1029199"/>
          </a:xfrm>
          <a:prstGeom prst="rect">
            <a:avLst/>
          </a:prstGeom>
        </p:spPr>
      </p:pic>
    </p:spTree>
    <p:extLst>
      <p:ext uri="{BB962C8B-B14F-4D97-AF65-F5344CB8AC3E}">
        <p14:creationId xmlns:p14="http://schemas.microsoft.com/office/powerpoint/2010/main" xmlns="" val="160268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568" y="239003"/>
            <a:ext cx="10532405" cy="823912"/>
          </a:xfrm>
          <a:solidFill>
            <a:schemeClr val="accent2">
              <a:lumMod val="20000"/>
              <a:lumOff val="80000"/>
            </a:schemeClr>
          </a:solidFill>
          <a:effectLst>
            <a:outerShdw blurRad="50800" dist="127000" dir="2700000" algn="tl" rotWithShape="0">
              <a:prstClr val="black">
                <a:alpha val="40000"/>
              </a:prstClr>
            </a:outerShdw>
          </a:effectLst>
        </p:spPr>
        <p:txBody>
          <a:bodyPr>
            <a:normAutofit/>
          </a:bodyPr>
          <a:lstStyle>
            <a:lvl1pPr>
              <a:defRPr sz="3200" b="1" spc="300">
                <a:solidFill>
                  <a:srgbClr val="0D5595"/>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0B8AEF7-3C3B-9546-AE17-22ADE10EFCA8}" type="datetimeFigureOut">
              <a:rPr lang="en-US" smtClean="0"/>
              <a:pPr/>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96081-F646-E54B-96FC-FAA37B924D96}" type="slidenum">
              <a:rPr lang="en-US" smtClean="0"/>
              <a:pPr/>
              <a:t>‹#›</a:t>
            </a:fld>
            <a:endParaRPr lang="en-US"/>
          </a:p>
        </p:txBody>
      </p:sp>
      <p:sp>
        <p:nvSpPr>
          <p:cNvPr id="11" name="Rectangle 10"/>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838200" y="6313694"/>
            <a:ext cx="1104633" cy="372993"/>
          </a:xfrm>
          <a:prstGeom prst="rect">
            <a:avLst/>
          </a:prstGeom>
        </p:spPr>
      </p:pic>
    </p:spTree>
    <p:extLst>
      <p:ext uri="{BB962C8B-B14F-4D97-AF65-F5344CB8AC3E}">
        <p14:creationId xmlns:p14="http://schemas.microsoft.com/office/powerpoint/2010/main" xmlns="" val="1152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47" y="294291"/>
            <a:ext cx="10515600" cy="715617"/>
          </a:xfrm>
          <a:solidFill>
            <a:schemeClr val="accent2">
              <a:lumMod val="20000"/>
              <a:lumOff val="80000"/>
            </a:schemeClr>
          </a:solidFill>
          <a:effectLst>
            <a:outerShdw blurRad="50800" dist="127000" dir="2700000" algn="tl" rotWithShape="0">
              <a:prstClr val="black">
                <a:alpha val="40000"/>
              </a:prstClr>
            </a:outerShdw>
          </a:effectLst>
        </p:spPr>
        <p:txBody>
          <a:bodyPr>
            <a:normAutofit/>
          </a:bodyPr>
          <a:lstStyle>
            <a:lvl1pPr>
              <a:defRPr sz="3200" b="1" spc="300">
                <a:solidFill>
                  <a:srgbClr val="0D5595"/>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199" y="1702680"/>
            <a:ext cx="10533993" cy="4400715"/>
          </a:xfrm>
        </p:spPr>
        <p:txBody>
          <a:bodyPr/>
          <a:lstStyle>
            <a:lvl1pPr>
              <a:defRPr sz="24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1800">
                <a:latin typeface="Cambria" panose="02040503050406030204" pitchFamily="18" charset="0"/>
                <a:ea typeface="Cambria" panose="02040503050406030204" pitchFamily="18" charset="0"/>
              </a:defRPr>
            </a:lvl3pPr>
            <a:lvl4pPr>
              <a:defRPr sz="1600">
                <a:latin typeface="Cambria" panose="02040503050406030204" pitchFamily="18" charset="0"/>
                <a:ea typeface="Cambria" panose="02040503050406030204" pitchFamily="18" charset="0"/>
              </a:defRPr>
            </a:lvl4pPr>
            <a:lvl5pPr>
              <a:defRPr sz="1400">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8200" y="6313694"/>
            <a:ext cx="1104633" cy="372993"/>
          </a:xfrm>
          <a:prstGeom prst="rect">
            <a:avLst/>
          </a:prstGeom>
        </p:spPr>
      </p:pic>
    </p:spTree>
    <p:extLst>
      <p:ext uri="{BB962C8B-B14F-4D97-AF65-F5344CB8AC3E}">
        <p14:creationId xmlns:p14="http://schemas.microsoft.com/office/powerpoint/2010/main" xmlns=""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55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sp>
        <p:nvSpPr>
          <p:cNvPr id="7" name="Rectangle 6"/>
          <p:cNvSpPr/>
          <p:nvPr/>
        </p:nvSpPr>
        <p:spPr>
          <a:xfrm>
            <a:off x="0" y="6142383"/>
            <a:ext cx="12192000" cy="715617"/>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838200" y="6313694"/>
            <a:ext cx="1104633" cy="372993"/>
          </a:xfrm>
          <a:prstGeom prst="rect">
            <a:avLst/>
          </a:prstGeom>
        </p:spPr>
      </p:pic>
    </p:spTree>
    <p:extLst>
      <p:ext uri="{BB962C8B-B14F-4D97-AF65-F5344CB8AC3E}">
        <p14:creationId xmlns:p14="http://schemas.microsoft.com/office/powerpoint/2010/main" xmlns="" val="84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Cover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939"/>
            <a:ext cx="12192000" cy="6858000"/>
          </a:xfrm>
          <a:prstGeom prst="rect">
            <a:avLst/>
          </a:prstGeom>
        </p:spPr>
      </p:pic>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6" name="Subtitle 2"/>
          <p:cNvSpPr>
            <a:spLocks noGrp="1"/>
          </p:cNvSpPr>
          <p:nvPr>
            <p:ph type="subTitle" idx="1"/>
          </p:nvPr>
        </p:nvSpPr>
        <p:spPr>
          <a:xfrm>
            <a:off x="1500809" y="4164495"/>
            <a:ext cx="9167191" cy="1635171"/>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53450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2">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00B8AEF7-3C3B-9546-AE17-22ADE10EFCA8}"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96081-F646-E54B-96FC-FAA37B924D96}" type="slidenum">
              <a:rPr lang="en-US" smtClean="0"/>
              <a:pPr/>
              <a:t>‹#›</a:t>
            </a:fld>
            <a:endParaRPr lang="en-US"/>
          </a:p>
        </p:txBody>
      </p:sp>
      <p:sp>
        <p:nvSpPr>
          <p:cNvPr id="7" name="Title 1"/>
          <p:cNvSpPr>
            <a:spLocks noGrp="1"/>
          </p:cNvSpPr>
          <p:nvPr>
            <p:ph type="ctrTitle"/>
          </p:nvPr>
        </p:nvSpPr>
        <p:spPr>
          <a:xfrm>
            <a:off x="1470991" y="1133061"/>
            <a:ext cx="9197009" cy="2376902"/>
          </a:xfrm>
        </p:spPr>
        <p:txBody>
          <a:bodyPr anchor="b">
            <a:normAutofit/>
          </a:bodyPr>
          <a:lstStyle>
            <a:lvl1pPr algn="ctr">
              <a:defRPr sz="3600" spc="300">
                <a:solidFill>
                  <a:schemeClr val="bg2"/>
                </a:solidFill>
              </a:defRPr>
            </a:lvl1pPr>
          </a:lstStyle>
          <a:p>
            <a:r>
              <a:rPr lang="en-US" dirty="0"/>
              <a:t>Click to edit Master title style</a:t>
            </a:r>
          </a:p>
        </p:txBody>
      </p:sp>
      <p:sp>
        <p:nvSpPr>
          <p:cNvPr id="8"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xmlns="" id="{280D41B6-13B0-4000-BD2B-DA1556FAE800}"/>
              </a:ext>
            </a:extLst>
          </p:cNvPr>
          <p:cNvCxnSpPr>
            <a:cxnSpLocks/>
          </p:cNvCxnSpPr>
          <p:nvPr userDrawn="1"/>
        </p:nvCxnSpPr>
        <p:spPr>
          <a:xfrm>
            <a:off x="1480930" y="3555804"/>
            <a:ext cx="9187070" cy="0"/>
          </a:xfrm>
          <a:prstGeom prst="line">
            <a:avLst/>
          </a:prstGeom>
          <a:ln>
            <a:headEnd type="diamond" w="med" len="med"/>
            <a:tailEnd type="diamond" w="med" len="med"/>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63693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80930" y="1162877"/>
            <a:ext cx="9187070" cy="2347085"/>
          </a:xfrm>
        </p:spPr>
        <p:txBody>
          <a:bodyPr anchor="b">
            <a:normAutofit/>
          </a:bodyPr>
          <a:lstStyle>
            <a:lvl1pPr algn="ctr">
              <a:defRPr sz="3600" spc="3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0B8AEF7-3C3B-9546-AE17-22ADE10EFCA8}"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96081-F646-E54B-96FC-FAA37B924D96}" type="slidenum">
              <a:rPr lang="en-US" smtClean="0"/>
              <a:pPr/>
              <a:t>‹#›</a:t>
            </a:fld>
            <a:endParaRPr lang="en-US"/>
          </a:p>
        </p:txBody>
      </p:sp>
      <p:cxnSp>
        <p:nvCxnSpPr>
          <p:cNvPr id="8" name="Straight Connector 7">
            <a:extLst>
              <a:ext uri="{FF2B5EF4-FFF2-40B4-BE49-F238E27FC236}">
                <a16:creationId xmlns:a16="http://schemas.microsoft.com/office/drawing/2014/main" xmlns="" id="{001C113C-BB7F-4FAC-801D-E49772FE45ED}"/>
              </a:ext>
            </a:extLst>
          </p:cNvPr>
          <p:cNvCxnSpPr>
            <a:cxnSpLocks/>
          </p:cNvCxnSpPr>
          <p:nvPr userDrawn="1"/>
        </p:nvCxnSpPr>
        <p:spPr>
          <a:xfrm>
            <a:off x="1480930" y="3555804"/>
            <a:ext cx="9187070" cy="0"/>
          </a:xfrm>
          <a:prstGeom prst="line">
            <a:avLst/>
          </a:prstGeom>
          <a:ln>
            <a:headEnd type="diamond" w="med" len="med"/>
            <a:tailEnd type="diamond" w="med" len="med"/>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6727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8AEF7-3C3B-9546-AE17-22ADE10EFCA8}" type="datetimeFigureOut">
              <a:rPr lang="en-US" smtClean="0"/>
              <a:pPr/>
              <a:t>6/2/2021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96081-F646-E54B-96FC-FAA37B924D96}" type="slidenum">
              <a:rPr lang="en-US" smtClean="0"/>
              <a:pPr/>
              <a:t>‹#›</a:t>
            </a:fld>
            <a:endParaRPr lang="en-US"/>
          </a:p>
        </p:txBody>
      </p:sp>
    </p:spTree>
    <p:extLst>
      <p:ext uri="{BB962C8B-B14F-4D97-AF65-F5344CB8AC3E}">
        <p14:creationId xmlns:p14="http://schemas.microsoft.com/office/powerpoint/2010/main" xmlns="" val="1233805520"/>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63" r:id="rId7"/>
    <p:sldLayoutId id="2147483664" r:id="rId8"/>
    <p:sldLayoutId id="2147483649" r:id="rId9"/>
    <p:sldLayoutId id="2147483660" r:id="rId10"/>
    <p:sldLayoutId id="2147483650" r:id="rId11"/>
    <p:sldLayoutId id="2147483651" r:id="rId12"/>
    <p:sldLayoutId id="2147483652" r:id="rId13"/>
    <p:sldLayoutId id="2147483653" r:id="rId14"/>
    <p:sldLayoutId id="2147483654" r:id="rId15"/>
    <p:sldLayoutId id="2147483661" r:id="rId16"/>
    <p:sldLayoutId id="2147483662"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rgbClr val="0D559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D559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D559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D559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D559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D559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8AEF7-3C3B-9546-AE17-22ADE10EFCA8}" type="datetimeFigureOut">
              <a:rPr lang="en-US" smtClean="0"/>
              <a:pPr/>
              <a:t>6/2/2021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96081-F646-E54B-96FC-FAA37B924D96}" type="slidenum">
              <a:rPr lang="en-US" smtClean="0"/>
              <a:pPr/>
              <a:t>‹#›</a:t>
            </a:fld>
            <a:endParaRPr lang="en-US"/>
          </a:p>
        </p:txBody>
      </p:sp>
    </p:spTree>
    <p:extLst>
      <p:ext uri="{BB962C8B-B14F-4D97-AF65-F5344CB8AC3E}">
        <p14:creationId xmlns:p14="http://schemas.microsoft.com/office/powerpoint/2010/main" xmlns="" val="1233805520"/>
      </p:ext>
    </p:extLst>
  </p:cSld>
  <p:clrMap bg1="lt1" tx1="dk1" bg2="lt2" tx2="dk2" accent1="accent1" accent2="accent2" accent3="accent3" accent4="accent4" accent5="accent5" accent6="accent6" hlink="hlink" folHlink="folHlink"/>
  <p:sldLayoutIdLst>
    <p:sldLayoutId id="2147483668" r:id="rId1"/>
    <p:sldLayoutId id="2147483678" r:id="rId2"/>
  </p:sldLayoutIdLst>
  <p:txStyles>
    <p:titleStyle>
      <a:lvl1pPr algn="l" defTabSz="914400" rtl="0" eaLnBrk="1" latinLnBrk="0" hangingPunct="1">
        <a:lnSpc>
          <a:spcPct val="90000"/>
        </a:lnSpc>
        <a:spcBef>
          <a:spcPct val="0"/>
        </a:spcBef>
        <a:buNone/>
        <a:defRPr sz="4400" kern="1200">
          <a:solidFill>
            <a:srgbClr val="0D559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D559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D559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D559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D559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D559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ZA" dirty="0"/>
              <a:t>PARLIAMENTARY PORTFOLIO COMMITTEE ON HIGHER EDUCATION AND TRAINING</a:t>
            </a:r>
          </a:p>
        </p:txBody>
      </p:sp>
    </p:spTree>
    <p:extLst>
      <p:ext uri="{BB962C8B-B14F-4D97-AF65-F5344CB8AC3E}">
        <p14:creationId xmlns:p14="http://schemas.microsoft.com/office/powerpoint/2010/main" xmlns="" val="97475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6CEA2FA-4C7A-4013-B69F-0BE2F69B81BF}"/>
              </a:ext>
            </a:extLst>
          </p:cNvPr>
          <p:cNvSpPr>
            <a:spLocks noGrp="1"/>
          </p:cNvSpPr>
          <p:nvPr>
            <p:ph idx="1"/>
          </p:nvPr>
        </p:nvSpPr>
        <p:spPr/>
        <p:txBody>
          <a:bodyPr/>
          <a:lstStyle/>
          <a:p>
            <a:r>
              <a:rPr lang="en-US" dirty="0"/>
              <a:t>Completely overlooked the Relationship Agreement – a critical constitutive document</a:t>
            </a:r>
          </a:p>
          <a:p>
            <a:r>
              <a:rPr lang="en-US" dirty="0"/>
              <a:t>Failure to consider relevant / material evidence</a:t>
            </a:r>
          </a:p>
          <a:p>
            <a:pPr lvl="1"/>
            <a:r>
              <a:rPr lang="en-US" dirty="0"/>
              <a:t>Admission that the assessment was made having not had access to relevant documents</a:t>
            </a:r>
          </a:p>
          <a:p>
            <a:pPr lvl="1"/>
            <a:r>
              <a:rPr lang="en-US" dirty="0"/>
              <a:t>Did not review the transcripts of the PPC-TUT engagements</a:t>
            </a:r>
          </a:p>
          <a:p>
            <a:pPr lvl="1"/>
            <a:r>
              <a:rPr lang="en-US" dirty="0"/>
              <a:t>Did not interview the auditors and </a:t>
            </a:r>
            <a:r>
              <a:rPr lang="en-US" dirty="0" err="1"/>
              <a:t>CoSec</a:t>
            </a:r>
            <a:endParaRPr lang="en-US" dirty="0"/>
          </a:p>
          <a:p>
            <a:r>
              <a:rPr lang="en-US" dirty="0"/>
              <a:t>Superficial treatment of taxation as a fundamental reason for reintegration</a:t>
            </a:r>
          </a:p>
          <a:p>
            <a:r>
              <a:rPr lang="en-US" dirty="0"/>
              <a:t>Overlooking TUTEH’s stage of development / maturity curve.</a:t>
            </a:r>
          </a:p>
          <a:p>
            <a:r>
              <a:rPr lang="en-US" dirty="0"/>
              <a:t>Non-technical and shallow analysis of TUTEH’s business model</a:t>
            </a:r>
          </a:p>
          <a:p>
            <a:pPr lvl="1"/>
            <a:r>
              <a:rPr lang="en-US" dirty="0"/>
              <a:t>Lack of comparative analysis of historical TSI in TUT to TUTEH’s projected performance</a:t>
            </a:r>
          </a:p>
          <a:p>
            <a:pPr lvl="1"/>
            <a:r>
              <a:rPr lang="en-US" dirty="0"/>
              <a:t>No benchmarking with comparable businesses locally and globally </a:t>
            </a:r>
          </a:p>
        </p:txBody>
      </p:sp>
      <p:sp>
        <p:nvSpPr>
          <p:cNvPr id="3" name="Title 2">
            <a:extLst>
              <a:ext uri="{FF2B5EF4-FFF2-40B4-BE49-F238E27FC236}">
                <a16:creationId xmlns:a16="http://schemas.microsoft.com/office/drawing/2014/main" xmlns="" id="{2FC8526B-9635-40F5-9D94-67812883F079}"/>
              </a:ext>
            </a:extLst>
          </p:cNvPr>
          <p:cNvSpPr>
            <a:spLocks noGrp="1"/>
          </p:cNvSpPr>
          <p:nvPr>
            <p:ph type="title"/>
          </p:nvPr>
        </p:nvSpPr>
        <p:spPr/>
        <p:txBody>
          <a:bodyPr/>
          <a:lstStyle/>
          <a:p>
            <a:r>
              <a:rPr lang="en-US" dirty="0"/>
              <a:t>Shortcomings of Report</a:t>
            </a:r>
          </a:p>
        </p:txBody>
      </p:sp>
    </p:spTree>
    <p:extLst>
      <p:ext uri="{BB962C8B-B14F-4D97-AF65-F5344CB8AC3E}">
        <p14:creationId xmlns:p14="http://schemas.microsoft.com/office/powerpoint/2010/main" xmlns="" val="1344189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92CAB0D-E31A-41AB-A370-758DBFC8A497}"/>
              </a:ext>
            </a:extLst>
          </p:cNvPr>
          <p:cNvSpPr>
            <a:spLocks noGrp="1"/>
          </p:cNvSpPr>
          <p:nvPr>
            <p:ph type="title"/>
          </p:nvPr>
        </p:nvSpPr>
        <p:spPr/>
        <p:txBody>
          <a:bodyPr/>
          <a:lstStyle/>
          <a:p>
            <a:r>
              <a:rPr lang="en-US" dirty="0"/>
              <a:t>Tools</a:t>
            </a:r>
          </a:p>
        </p:txBody>
      </p:sp>
      <p:sp>
        <p:nvSpPr>
          <p:cNvPr id="6" name="Content Placeholder 5">
            <a:extLst>
              <a:ext uri="{FF2B5EF4-FFF2-40B4-BE49-F238E27FC236}">
                <a16:creationId xmlns:a16="http://schemas.microsoft.com/office/drawing/2014/main" xmlns="" id="{B6ADC7F7-D653-4AD4-AFFB-07FB6102E548}"/>
              </a:ext>
            </a:extLst>
          </p:cNvPr>
          <p:cNvSpPr>
            <a:spLocks noGrp="1"/>
          </p:cNvSpPr>
          <p:nvPr>
            <p:ph idx="1"/>
          </p:nvPr>
        </p:nvSpPr>
        <p:spPr>
          <a:xfrm>
            <a:off x="838199" y="1702680"/>
            <a:ext cx="10490201" cy="4400715"/>
          </a:xfrm>
        </p:spPr>
        <p:txBody>
          <a:bodyPr/>
          <a:lstStyle/>
          <a:p>
            <a:pPr>
              <a:lnSpc>
                <a:spcPct val="150000"/>
              </a:lnSpc>
            </a:pPr>
            <a:r>
              <a:rPr lang="en-US" dirty="0"/>
              <a:t>Risk register</a:t>
            </a:r>
          </a:p>
          <a:p>
            <a:pPr>
              <a:lnSpc>
                <a:spcPct val="150000"/>
              </a:lnSpc>
            </a:pPr>
            <a:r>
              <a:rPr lang="en-US" dirty="0"/>
              <a:t>Collaborative application</a:t>
            </a:r>
          </a:p>
          <a:p>
            <a:pPr lvl="1">
              <a:lnSpc>
                <a:spcPct val="150000"/>
              </a:lnSpc>
            </a:pPr>
            <a:r>
              <a:rPr lang="en-US" dirty="0"/>
              <a:t>MS Teams</a:t>
            </a:r>
          </a:p>
          <a:p>
            <a:pPr>
              <a:lnSpc>
                <a:spcPct val="150000"/>
              </a:lnSpc>
            </a:pPr>
            <a:r>
              <a:rPr lang="en-US" dirty="0"/>
              <a:t>Cloud storage with access protocols</a:t>
            </a:r>
          </a:p>
          <a:p>
            <a:pPr>
              <a:lnSpc>
                <a:spcPct val="150000"/>
              </a:lnSpc>
            </a:pPr>
            <a:r>
              <a:rPr lang="en-US" dirty="0"/>
              <a:t>Password protection</a:t>
            </a:r>
          </a:p>
        </p:txBody>
      </p:sp>
    </p:spTree>
    <p:extLst>
      <p:ext uri="{BB962C8B-B14F-4D97-AF65-F5344CB8AC3E}">
        <p14:creationId xmlns:p14="http://schemas.microsoft.com/office/powerpoint/2010/main" xmlns="" val="16394260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F22DB-7674-49EB-9174-0B34921A21A3}"/>
              </a:ext>
            </a:extLst>
          </p:cNvPr>
          <p:cNvSpPr>
            <a:spLocks noGrp="1"/>
          </p:cNvSpPr>
          <p:nvPr>
            <p:ph type="title"/>
          </p:nvPr>
        </p:nvSpPr>
        <p:spPr>
          <a:xfrm>
            <a:off x="-23647" y="19971"/>
            <a:ext cx="10515600" cy="715617"/>
          </a:xfrm>
        </p:spPr>
        <p:txBody>
          <a:bodyPr/>
          <a:lstStyle/>
          <a:p>
            <a:r>
              <a:rPr lang="en-US" dirty="0"/>
              <a:t>Process</a:t>
            </a:r>
          </a:p>
        </p:txBody>
      </p:sp>
      <p:graphicFrame>
        <p:nvGraphicFramePr>
          <p:cNvPr id="4" name="Table 4">
            <a:extLst>
              <a:ext uri="{FF2B5EF4-FFF2-40B4-BE49-F238E27FC236}">
                <a16:creationId xmlns:a16="http://schemas.microsoft.com/office/drawing/2014/main" xmlns="" id="{0783E8A4-E651-4593-BFAA-56212EB8EBFC}"/>
              </a:ext>
            </a:extLst>
          </p:cNvPr>
          <p:cNvGraphicFramePr>
            <a:graphicFrameLocks noGrp="1"/>
          </p:cNvGraphicFramePr>
          <p:nvPr>
            <p:ph idx="1"/>
          </p:nvPr>
        </p:nvGraphicFramePr>
        <p:xfrm>
          <a:off x="838200" y="946468"/>
          <a:ext cx="10581640" cy="5762820"/>
        </p:xfrm>
        <a:graphic>
          <a:graphicData uri="http://schemas.openxmlformats.org/drawingml/2006/table">
            <a:tbl>
              <a:tblPr firstRow="1" bandRow="1">
                <a:tableStyleId>{5C22544A-7EE6-4342-B048-85BDC9FD1C3A}</a:tableStyleId>
              </a:tblPr>
              <a:tblGrid>
                <a:gridCol w="2852387">
                  <a:extLst>
                    <a:ext uri="{9D8B030D-6E8A-4147-A177-3AD203B41FA5}">
                      <a16:colId xmlns:a16="http://schemas.microsoft.com/office/drawing/2014/main" xmlns="" val="1251221551"/>
                    </a:ext>
                  </a:extLst>
                </a:gridCol>
                <a:gridCol w="4202040">
                  <a:extLst>
                    <a:ext uri="{9D8B030D-6E8A-4147-A177-3AD203B41FA5}">
                      <a16:colId xmlns:a16="http://schemas.microsoft.com/office/drawing/2014/main" xmlns="" val="1453491615"/>
                    </a:ext>
                  </a:extLst>
                </a:gridCol>
                <a:gridCol w="3527213">
                  <a:extLst>
                    <a:ext uri="{9D8B030D-6E8A-4147-A177-3AD203B41FA5}">
                      <a16:colId xmlns:a16="http://schemas.microsoft.com/office/drawing/2014/main" xmlns="" val="4028029326"/>
                    </a:ext>
                  </a:extLst>
                </a:gridCol>
              </a:tblGrid>
              <a:tr h="367860">
                <a:tc>
                  <a:txBody>
                    <a:bodyPr/>
                    <a:lstStyle/>
                    <a:p>
                      <a:r>
                        <a:rPr lang="en-US" dirty="0"/>
                        <a:t>Process</a:t>
                      </a:r>
                    </a:p>
                  </a:txBody>
                  <a:tcPr/>
                </a:tc>
                <a:tc>
                  <a:txBody>
                    <a:bodyPr/>
                    <a:lstStyle/>
                    <a:p>
                      <a:r>
                        <a:rPr lang="en-US" dirty="0"/>
                        <a:t>Key Actions</a:t>
                      </a:r>
                    </a:p>
                  </a:txBody>
                  <a:tcPr/>
                </a:tc>
                <a:tc>
                  <a:txBody>
                    <a:bodyPr/>
                    <a:lstStyle/>
                    <a:p>
                      <a:r>
                        <a:rPr lang="en-US" dirty="0"/>
                        <a:t>Date / Frequency</a:t>
                      </a:r>
                    </a:p>
                  </a:txBody>
                  <a:tcPr/>
                </a:tc>
                <a:extLst>
                  <a:ext uri="{0D108BD9-81ED-4DB2-BD59-A6C34878D82A}">
                    <a16:rowId xmlns:a16="http://schemas.microsoft.com/office/drawing/2014/main" xmlns="" val="996168015"/>
                  </a:ext>
                </a:extLst>
              </a:tr>
              <a:tr h="1451282">
                <a:tc>
                  <a:txBody>
                    <a:bodyPr/>
                    <a:lstStyle/>
                    <a:p>
                      <a:r>
                        <a:rPr lang="en-US" dirty="0"/>
                        <a:t>1. Identification</a:t>
                      </a:r>
                    </a:p>
                  </a:txBody>
                  <a:tcPr/>
                </a:tc>
                <a:tc>
                  <a:txBody>
                    <a:bodyPr/>
                    <a:lstStyle/>
                    <a:p>
                      <a:r>
                        <a:rPr lang="en-US" dirty="0"/>
                        <a:t>1.1 Hold initial workshop</a:t>
                      </a:r>
                    </a:p>
                    <a:p>
                      <a:r>
                        <a:rPr lang="en-US" dirty="0"/>
                        <a:t>1.2 Periodically determine risk emergence (new) and relevance (existing)</a:t>
                      </a:r>
                    </a:p>
                    <a:p>
                      <a:r>
                        <a:rPr lang="en-US" dirty="0"/>
                        <a:t>1.3. Communicate risk management regime and delegation of responsibility</a:t>
                      </a:r>
                    </a:p>
                  </a:txBody>
                  <a:tcPr/>
                </a:tc>
                <a:tc>
                  <a:txBody>
                    <a:bodyPr/>
                    <a:lstStyle/>
                    <a:p>
                      <a:pPr marL="285750" indent="-285750">
                        <a:buFont typeface="Arial" panose="020B0604020202020204" pitchFamily="34" charset="0"/>
                        <a:buChar char="•"/>
                      </a:pPr>
                      <a:r>
                        <a:rPr lang="en-US" dirty="0"/>
                        <a:t>27 August 2020</a:t>
                      </a:r>
                    </a:p>
                    <a:p>
                      <a:pPr marL="285750" indent="-285750">
                        <a:buFont typeface="Arial" panose="020B0604020202020204" pitchFamily="34" charset="0"/>
                        <a:buChar char="•"/>
                      </a:pPr>
                      <a:r>
                        <a:rPr lang="en-US" dirty="0"/>
                        <a:t>1</a:t>
                      </a:r>
                      <a:r>
                        <a:rPr lang="en-US" baseline="30000" dirty="0"/>
                        <a:t>st</a:t>
                      </a:r>
                      <a:r>
                        <a:rPr lang="en-US" dirty="0"/>
                        <a:t> Thursday of each quarter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By 26 August 2020</a:t>
                      </a:r>
                    </a:p>
                  </a:txBody>
                  <a:tcPr/>
                </a:tc>
                <a:extLst>
                  <a:ext uri="{0D108BD9-81ED-4DB2-BD59-A6C34878D82A}">
                    <a16:rowId xmlns:a16="http://schemas.microsoft.com/office/drawing/2014/main" xmlns="" val="4061154046"/>
                  </a:ext>
                </a:extLst>
              </a:tr>
              <a:tr h="907051">
                <a:tc>
                  <a:txBody>
                    <a:bodyPr/>
                    <a:lstStyle/>
                    <a:p>
                      <a:r>
                        <a:rPr lang="en-US" dirty="0"/>
                        <a:t>2. Assessment</a:t>
                      </a:r>
                    </a:p>
                  </a:txBody>
                  <a:tcPr/>
                </a:tc>
                <a:tc>
                  <a:txBody>
                    <a:bodyPr/>
                    <a:lstStyle/>
                    <a:p>
                      <a:r>
                        <a:rPr lang="en-US" dirty="0"/>
                        <a:t>2.1 Hold an initial  workshop to assess identified risks</a:t>
                      </a:r>
                    </a:p>
                    <a:p>
                      <a:r>
                        <a:rPr lang="en-US" dirty="0"/>
                        <a:t>2.2 Periodically assess the risks</a:t>
                      </a:r>
                    </a:p>
                  </a:txBody>
                  <a:tcPr/>
                </a:tc>
                <a:tc>
                  <a:txBody>
                    <a:bodyPr/>
                    <a:lstStyle/>
                    <a:p>
                      <a:pPr marL="285750" indent="-285750">
                        <a:buFont typeface="Arial" panose="020B0604020202020204" pitchFamily="34" charset="0"/>
                        <a:buChar char="•"/>
                      </a:pPr>
                      <a:r>
                        <a:rPr lang="en-US" dirty="0"/>
                        <a:t>27 August 2020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Weekly on Thursdays</a:t>
                      </a:r>
                    </a:p>
                  </a:txBody>
                  <a:tcPr/>
                </a:tc>
                <a:extLst>
                  <a:ext uri="{0D108BD9-81ED-4DB2-BD59-A6C34878D82A}">
                    <a16:rowId xmlns:a16="http://schemas.microsoft.com/office/drawing/2014/main" xmlns="" val="4027129370"/>
                  </a:ext>
                </a:extLst>
              </a:tr>
              <a:tr h="907051">
                <a:tc>
                  <a:txBody>
                    <a:bodyPr/>
                    <a:lstStyle/>
                    <a:p>
                      <a:r>
                        <a:rPr lang="en-US" dirty="0"/>
                        <a:t>3. Management / Execution</a:t>
                      </a:r>
                    </a:p>
                  </a:txBody>
                  <a:tcPr/>
                </a:tc>
                <a:tc>
                  <a:txBody>
                    <a:bodyPr/>
                    <a:lstStyle/>
                    <a:p>
                      <a:r>
                        <a:rPr lang="en-US" dirty="0"/>
                        <a:t>3.1 Create an environment conducive to effective execution of approaches and key actions</a:t>
                      </a:r>
                    </a:p>
                  </a:txBody>
                  <a:tcPr/>
                </a:tc>
                <a:tc>
                  <a:txBody>
                    <a:bodyPr/>
                    <a:lstStyle/>
                    <a:p>
                      <a:pPr marL="285750" indent="-285750">
                        <a:buFont typeface="Arial" panose="020B0604020202020204" pitchFamily="34" charset="0"/>
                        <a:buChar char="•"/>
                      </a:pPr>
                      <a:r>
                        <a:rPr lang="en-US" dirty="0"/>
                        <a:t>Daily as per the execution plan</a:t>
                      </a:r>
                    </a:p>
                  </a:txBody>
                  <a:tcPr/>
                </a:tc>
                <a:extLst>
                  <a:ext uri="{0D108BD9-81ED-4DB2-BD59-A6C34878D82A}">
                    <a16:rowId xmlns:a16="http://schemas.microsoft.com/office/drawing/2014/main" xmlns="" val="82420997"/>
                  </a:ext>
                </a:extLst>
              </a:tr>
              <a:tr h="634936">
                <a:tc>
                  <a:txBody>
                    <a:bodyPr/>
                    <a:lstStyle/>
                    <a:p>
                      <a:r>
                        <a:rPr lang="en-US" dirty="0"/>
                        <a:t>4. Reporting</a:t>
                      </a:r>
                    </a:p>
                  </a:txBody>
                  <a:tcPr/>
                </a:tc>
                <a:tc>
                  <a:txBody>
                    <a:bodyPr/>
                    <a:lstStyle/>
                    <a:p>
                      <a:r>
                        <a:rPr lang="en-US" dirty="0"/>
                        <a:t>4.1 Formalise and standardize periodical reports </a:t>
                      </a:r>
                    </a:p>
                  </a:txBody>
                  <a:tcPr/>
                </a:tc>
                <a:tc>
                  <a:txBody>
                    <a:bodyPr/>
                    <a:lstStyle/>
                    <a:p>
                      <a:pPr marL="285750" indent="-285750">
                        <a:buFont typeface="Arial" panose="020B0604020202020204" pitchFamily="34" charset="0"/>
                        <a:buChar char="•"/>
                      </a:pPr>
                      <a:r>
                        <a:rPr lang="en-US" dirty="0"/>
                        <a:t>To the FRC: Quarterly</a:t>
                      </a:r>
                    </a:p>
                    <a:p>
                      <a:pPr marL="285750" indent="-285750">
                        <a:buFont typeface="Arial" panose="020B0604020202020204" pitchFamily="34" charset="0"/>
                        <a:buChar char="•"/>
                      </a:pPr>
                      <a:r>
                        <a:rPr lang="en-US" dirty="0"/>
                        <a:t>To the Board: Quarterly</a:t>
                      </a:r>
                    </a:p>
                    <a:p>
                      <a:pPr marL="285750" indent="-285750">
                        <a:buFont typeface="Arial" panose="020B0604020202020204" pitchFamily="34" charset="0"/>
                        <a:buChar char="•"/>
                      </a:pPr>
                      <a:r>
                        <a:rPr lang="en-US" dirty="0"/>
                        <a:t>To the shareholder: Annually</a:t>
                      </a:r>
                    </a:p>
                  </a:txBody>
                  <a:tcPr/>
                </a:tc>
                <a:extLst>
                  <a:ext uri="{0D108BD9-81ED-4DB2-BD59-A6C34878D82A}">
                    <a16:rowId xmlns:a16="http://schemas.microsoft.com/office/drawing/2014/main" xmlns="" val="20720487"/>
                  </a:ext>
                </a:extLst>
              </a:tr>
              <a:tr h="1179167">
                <a:tc>
                  <a:txBody>
                    <a:bodyPr/>
                    <a:lstStyle/>
                    <a:p>
                      <a:r>
                        <a:rPr lang="en-US" dirty="0"/>
                        <a:t>5. Monitoring</a:t>
                      </a:r>
                    </a:p>
                  </a:txBody>
                  <a:tcPr/>
                </a:tc>
                <a:tc>
                  <a:txBody>
                    <a:bodyPr/>
                    <a:lstStyle/>
                    <a:p>
                      <a:r>
                        <a:rPr lang="en-US" dirty="0"/>
                        <a:t>5.1 Hold regular monitoring sessions</a:t>
                      </a:r>
                    </a:p>
                    <a:p>
                      <a:r>
                        <a:rPr lang="en-US" dirty="0"/>
                        <a:t>5.2 Formulate and administer an annual stakeholder survey on risk management effectiveness</a:t>
                      </a:r>
                    </a:p>
                  </a:txBody>
                  <a:tcPr/>
                </a:tc>
                <a:tc>
                  <a:txBody>
                    <a:bodyPr/>
                    <a:lstStyle/>
                    <a:p>
                      <a:pPr marL="285750" indent="-285750">
                        <a:buFont typeface="Arial" panose="020B0604020202020204" pitchFamily="34" charset="0"/>
                        <a:buChar char="•"/>
                      </a:pPr>
                      <a:r>
                        <a:rPr lang="en-US" dirty="0"/>
                        <a:t>Weekly</a:t>
                      </a:r>
                    </a:p>
                    <a:p>
                      <a:pPr marL="285750" indent="-285750">
                        <a:buFont typeface="Arial" panose="020B0604020202020204" pitchFamily="34" charset="0"/>
                        <a:buChar char="•"/>
                      </a:pPr>
                      <a:r>
                        <a:rPr lang="en-US" dirty="0"/>
                        <a:t>Annually during the 1st Quarter to evaluate the previous financial year.</a:t>
                      </a:r>
                    </a:p>
                  </a:txBody>
                  <a:tcPr/>
                </a:tc>
                <a:extLst>
                  <a:ext uri="{0D108BD9-81ED-4DB2-BD59-A6C34878D82A}">
                    <a16:rowId xmlns:a16="http://schemas.microsoft.com/office/drawing/2014/main" xmlns="" val="2274724869"/>
                  </a:ext>
                </a:extLst>
              </a:tr>
            </a:tbl>
          </a:graphicData>
        </a:graphic>
      </p:graphicFrame>
    </p:spTree>
    <p:extLst>
      <p:ext uri="{BB962C8B-B14F-4D97-AF65-F5344CB8AC3E}">
        <p14:creationId xmlns:p14="http://schemas.microsoft.com/office/powerpoint/2010/main" xmlns="" val="1349333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31483-8B07-46D2-AE8D-3EDCCF54779A}"/>
              </a:ext>
            </a:extLst>
          </p:cNvPr>
          <p:cNvSpPr>
            <a:spLocks noGrp="1"/>
          </p:cNvSpPr>
          <p:nvPr>
            <p:ph type="title"/>
          </p:nvPr>
        </p:nvSpPr>
        <p:spPr/>
        <p:txBody>
          <a:bodyPr/>
          <a:lstStyle/>
          <a:p>
            <a:r>
              <a:rPr lang="en-US" dirty="0"/>
              <a:t>Responsibility</a:t>
            </a:r>
          </a:p>
        </p:txBody>
      </p:sp>
      <p:graphicFrame>
        <p:nvGraphicFramePr>
          <p:cNvPr id="4" name="Table 4">
            <a:extLst>
              <a:ext uri="{FF2B5EF4-FFF2-40B4-BE49-F238E27FC236}">
                <a16:creationId xmlns:a16="http://schemas.microsoft.com/office/drawing/2014/main" xmlns="" id="{9C425F4A-4A2D-436A-AA58-D1B54C0115C6}"/>
              </a:ext>
            </a:extLst>
          </p:cNvPr>
          <p:cNvGraphicFramePr>
            <a:graphicFrameLocks noGrp="1"/>
          </p:cNvGraphicFramePr>
          <p:nvPr>
            <p:ph idx="1"/>
          </p:nvPr>
        </p:nvGraphicFramePr>
        <p:xfrm>
          <a:off x="838200" y="1703388"/>
          <a:ext cx="10534650" cy="4394200"/>
        </p:xfrm>
        <a:graphic>
          <a:graphicData uri="http://schemas.openxmlformats.org/drawingml/2006/table">
            <a:tbl>
              <a:tblPr firstRow="1" bandRow="1">
                <a:tableStyleId>{5C22544A-7EE6-4342-B048-85BDC9FD1C3A}</a:tableStyleId>
              </a:tblPr>
              <a:tblGrid>
                <a:gridCol w="5267325">
                  <a:extLst>
                    <a:ext uri="{9D8B030D-6E8A-4147-A177-3AD203B41FA5}">
                      <a16:colId xmlns:a16="http://schemas.microsoft.com/office/drawing/2014/main" xmlns="" val="4224237687"/>
                    </a:ext>
                  </a:extLst>
                </a:gridCol>
                <a:gridCol w="5267325">
                  <a:extLst>
                    <a:ext uri="{9D8B030D-6E8A-4147-A177-3AD203B41FA5}">
                      <a16:colId xmlns:a16="http://schemas.microsoft.com/office/drawing/2014/main" xmlns="" val="3957409080"/>
                    </a:ext>
                  </a:extLst>
                </a:gridCol>
              </a:tblGrid>
              <a:tr h="370840">
                <a:tc>
                  <a:txBody>
                    <a:bodyPr/>
                    <a:lstStyle/>
                    <a:p>
                      <a:r>
                        <a:rPr lang="en-US" dirty="0"/>
                        <a:t>Responsibility</a:t>
                      </a:r>
                    </a:p>
                  </a:txBody>
                  <a:tcPr/>
                </a:tc>
                <a:tc>
                  <a:txBody>
                    <a:bodyPr/>
                    <a:lstStyle/>
                    <a:p>
                      <a:r>
                        <a:rPr lang="en-US" dirty="0"/>
                        <a:t>Process / Actions</a:t>
                      </a:r>
                    </a:p>
                  </a:txBody>
                  <a:tcPr/>
                </a:tc>
                <a:extLst>
                  <a:ext uri="{0D108BD9-81ED-4DB2-BD59-A6C34878D82A}">
                    <a16:rowId xmlns:a16="http://schemas.microsoft.com/office/drawing/2014/main" xmlns="" val="1405894373"/>
                  </a:ext>
                </a:extLst>
              </a:tr>
              <a:tr h="370840">
                <a:tc>
                  <a:txBody>
                    <a:bodyPr/>
                    <a:lstStyle/>
                    <a:p>
                      <a:r>
                        <a:rPr lang="en-US" dirty="0"/>
                        <a:t>All staff</a:t>
                      </a:r>
                    </a:p>
                  </a:txBody>
                  <a:tcPr/>
                </a:tc>
                <a:tc>
                  <a:txBody>
                    <a:bodyPr/>
                    <a:lstStyle/>
                    <a:p>
                      <a:pPr marL="285750" indent="-285750">
                        <a:buFont typeface="Arial" panose="020B0604020202020204" pitchFamily="34" charset="0"/>
                        <a:buChar char="•"/>
                      </a:pPr>
                      <a:r>
                        <a:rPr lang="en-US" dirty="0"/>
                        <a:t>Risk identification</a:t>
                      </a:r>
                    </a:p>
                    <a:p>
                      <a:pPr marL="285750" indent="-285750">
                        <a:buFont typeface="Arial" panose="020B0604020202020204" pitchFamily="34" charset="0"/>
                        <a:buChar char="•"/>
                      </a:pPr>
                      <a:r>
                        <a:rPr lang="en-US" dirty="0"/>
                        <a:t>Whistle blowing</a:t>
                      </a:r>
                    </a:p>
                  </a:txBody>
                  <a:tcPr/>
                </a:tc>
                <a:extLst>
                  <a:ext uri="{0D108BD9-81ED-4DB2-BD59-A6C34878D82A}">
                    <a16:rowId xmlns:a16="http://schemas.microsoft.com/office/drawing/2014/main" xmlns="" val="850607915"/>
                  </a:ext>
                </a:extLst>
              </a:tr>
              <a:tr h="370840">
                <a:tc>
                  <a:txBody>
                    <a:bodyPr/>
                    <a:lstStyle/>
                    <a:p>
                      <a:r>
                        <a:rPr lang="en-US" dirty="0" err="1"/>
                        <a:t>ManCo</a:t>
                      </a:r>
                      <a:endParaRPr lang="en-US" dirty="0"/>
                    </a:p>
                  </a:txBody>
                  <a:tcPr/>
                </a:tc>
                <a:tc>
                  <a:txBody>
                    <a:bodyPr/>
                    <a:lstStyle/>
                    <a:p>
                      <a:pPr marL="285750" indent="-285750">
                        <a:buFont typeface="Arial" panose="020B0604020202020204" pitchFamily="34" charset="0"/>
                        <a:buChar char="•"/>
                      </a:pPr>
                      <a:r>
                        <a:rPr lang="en-US" dirty="0"/>
                        <a:t>All processes</a:t>
                      </a:r>
                    </a:p>
                    <a:p>
                      <a:pPr marL="285750" indent="-285750">
                        <a:buFont typeface="Arial" panose="020B0604020202020204" pitchFamily="34" charset="0"/>
                        <a:buChar char="•"/>
                      </a:pPr>
                      <a:r>
                        <a:rPr lang="en-US" dirty="0"/>
                        <a:t>Departmental / divisional / subsidiary company implementation</a:t>
                      </a:r>
                    </a:p>
                    <a:p>
                      <a:pPr marL="285750" indent="-285750">
                        <a:buFont typeface="Arial" panose="020B0604020202020204" pitchFamily="34" charset="0"/>
                        <a:buChar char="•"/>
                      </a:pPr>
                      <a:r>
                        <a:rPr lang="en-US" dirty="0"/>
                        <a:t>Staff training </a:t>
                      </a:r>
                    </a:p>
                  </a:txBody>
                  <a:tcPr/>
                </a:tc>
                <a:extLst>
                  <a:ext uri="{0D108BD9-81ED-4DB2-BD59-A6C34878D82A}">
                    <a16:rowId xmlns:a16="http://schemas.microsoft.com/office/drawing/2014/main" xmlns="" val="3510834788"/>
                  </a:ext>
                </a:extLst>
              </a:tr>
              <a:tr h="370840">
                <a:tc>
                  <a:txBody>
                    <a:bodyPr/>
                    <a:lstStyle/>
                    <a:p>
                      <a:r>
                        <a:rPr lang="en-US" dirty="0"/>
                        <a:t>EXCO</a:t>
                      </a:r>
                    </a:p>
                  </a:txBody>
                  <a:tcPr/>
                </a:tc>
                <a:tc>
                  <a:txBody>
                    <a:bodyPr/>
                    <a:lstStyle/>
                    <a:p>
                      <a:pPr marL="285750" indent="-285750">
                        <a:buFont typeface="Arial" panose="020B0604020202020204" pitchFamily="34" charset="0"/>
                        <a:buChar char="•"/>
                      </a:pPr>
                      <a:r>
                        <a:rPr lang="en-US" dirty="0"/>
                        <a:t>High risk management (score =/&gt; 16)</a:t>
                      </a:r>
                    </a:p>
                    <a:p>
                      <a:pPr marL="285750" indent="-285750">
                        <a:buFont typeface="Arial" panose="020B0604020202020204" pitchFamily="34" charset="0"/>
                        <a:buChar char="•"/>
                      </a:pPr>
                      <a:r>
                        <a:rPr lang="en-US" dirty="0"/>
                        <a:t>Reporting to FRC</a:t>
                      </a:r>
                    </a:p>
                  </a:txBody>
                  <a:tcPr/>
                </a:tc>
                <a:extLst>
                  <a:ext uri="{0D108BD9-81ED-4DB2-BD59-A6C34878D82A}">
                    <a16:rowId xmlns:a16="http://schemas.microsoft.com/office/drawing/2014/main" xmlns="" val="916365626"/>
                  </a:ext>
                </a:extLst>
              </a:tr>
              <a:tr h="370840">
                <a:tc>
                  <a:txBody>
                    <a:bodyPr/>
                    <a:lstStyle/>
                    <a:p>
                      <a:r>
                        <a:rPr lang="en-US" dirty="0"/>
                        <a:t>FRC</a:t>
                      </a:r>
                    </a:p>
                  </a:txBody>
                  <a:tcPr/>
                </a:tc>
                <a:tc>
                  <a:txBody>
                    <a:bodyPr/>
                    <a:lstStyle/>
                    <a:p>
                      <a:pPr marL="285750" indent="-285750">
                        <a:buFont typeface="Arial" panose="020B0604020202020204" pitchFamily="34" charset="0"/>
                        <a:buChar char="•"/>
                      </a:pPr>
                      <a:r>
                        <a:rPr lang="en-US" dirty="0"/>
                        <a:t>Risk strategy recommendation to Board</a:t>
                      </a:r>
                    </a:p>
                    <a:p>
                      <a:pPr marL="285750" indent="-285750">
                        <a:buFont typeface="Arial" panose="020B0604020202020204" pitchFamily="34" charset="0"/>
                        <a:buChar char="•"/>
                      </a:pPr>
                      <a:r>
                        <a:rPr lang="en-US" dirty="0"/>
                        <a:t>Implementation monitoring; </a:t>
                      </a:r>
                    </a:p>
                    <a:p>
                      <a:pPr marL="285750" indent="-285750">
                        <a:buFont typeface="Arial" panose="020B0604020202020204" pitchFamily="34" charset="0"/>
                        <a:buChar char="•"/>
                      </a:pPr>
                      <a:r>
                        <a:rPr lang="en-US" dirty="0"/>
                        <a:t>High Risks approvals (score =/&gt; 18)</a:t>
                      </a:r>
                    </a:p>
                  </a:txBody>
                  <a:tcPr/>
                </a:tc>
                <a:extLst>
                  <a:ext uri="{0D108BD9-81ED-4DB2-BD59-A6C34878D82A}">
                    <a16:rowId xmlns:a16="http://schemas.microsoft.com/office/drawing/2014/main" xmlns="" val="3297223850"/>
                  </a:ext>
                </a:extLst>
              </a:tr>
              <a:tr h="370840">
                <a:tc>
                  <a:txBody>
                    <a:bodyPr/>
                    <a:lstStyle/>
                    <a:p>
                      <a:r>
                        <a:rPr lang="en-US" dirty="0"/>
                        <a:t>Board</a:t>
                      </a:r>
                    </a:p>
                  </a:txBody>
                  <a:tcPr/>
                </a:tc>
                <a:tc>
                  <a:txBody>
                    <a:bodyPr/>
                    <a:lstStyle/>
                    <a:p>
                      <a:pPr marL="285750" indent="-285750">
                        <a:buFont typeface="Arial" panose="020B0604020202020204" pitchFamily="34" charset="0"/>
                        <a:buChar char="•"/>
                      </a:pPr>
                      <a:r>
                        <a:rPr lang="en-US" dirty="0"/>
                        <a:t>Risk strategy adoption</a:t>
                      </a:r>
                    </a:p>
                    <a:p>
                      <a:pPr marL="285750" indent="-285750">
                        <a:buFont typeface="Arial" panose="020B0604020202020204" pitchFamily="34" charset="0"/>
                        <a:buChar char="•"/>
                      </a:pPr>
                      <a:r>
                        <a:rPr lang="en-US" dirty="0"/>
                        <a:t>High risk approvals (score =/&gt;20)</a:t>
                      </a:r>
                    </a:p>
                  </a:txBody>
                  <a:tcPr/>
                </a:tc>
                <a:extLst>
                  <a:ext uri="{0D108BD9-81ED-4DB2-BD59-A6C34878D82A}">
                    <a16:rowId xmlns:a16="http://schemas.microsoft.com/office/drawing/2014/main" xmlns="" val="2802316260"/>
                  </a:ext>
                </a:extLst>
              </a:tr>
            </a:tbl>
          </a:graphicData>
        </a:graphic>
      </p:graphicFrame>
    </p:spTree>
    <p:extLst>
      <p:ext uri="{BB962C8B-B14F-4D97-AF65-F5344CB8AC3E}">
        <p14:creationId xmlns:p14="http://schemas.microsoft.com/office/powerpoint/2010/main" xmlns="" val="15720096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818A1DF-D2A2-4201-8C4B-0C9BE83B1F98}"/>
              </a:ext>
            </a:extLst>
          </p:cNvPr>
          <p:cNvSpPr>
            <a:spLocks noGrp="1"/>
          </p:cNvSpPr>
          <p:nvPr>
            <p:ph type="ctrTitle"/>
          </p:nvPr>
        </p:nvSpPr>
        <p:spPr/>
        <p:txBody>
          <a:bodyPr/>
          <a:lstStyle/>
          <a:p>
            <a:r>
              <a:rPr lang="en-US" dirty="0"/>
              <a:t>THANK YOU </a:t>
            </a:r>
          </a:p>
        </p:txBody>
      </p:sp>
      <p:sp>
        <p:nvSpPr>
          <p:cNvPr id="5" name="Subtitle 4">
            <a:extLst>
              <a:ext uri="{FF2B5EF4-FFF2-40B4-BE49-F238E27FC236}">
                <a16:creationId xmlns:a16="http://schemas.microsoft.com/office/drawing/2014/main" xmlns="" id="{714A38C0-8BCF-4715-A650-5DE5B77107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00752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D61B056-8C9F-4691-9620-B8F3EA6713CF}"/>
              </a:ext>
            </a:extLst>
          </p:cNvPr>
          <p:cNvSpPr>
            <a:spLocks noGrp="1"/>
          </p:cNvSpPr>
          <p:nvPr>
            <p:ph idx="1"/>
          </p:nvPr>
        </p:nvSpPr>
        <p:spPr>
          <a:xfrm>
            <a:off x="838200" y="1825625"/>
            <a:ext cx="10545566" cy="4351338"/>
          </a:xfrm>
        </p:spPr>
        <p:txBody>
          <a:bodyPr/>
          <a:lstStyle/>
          <a:p>
            <a:pPr>
              <a:lnSpc>
                <a:spcPct val="150000"/>
              </a:lnSpc>
            </a:pPr>
            <a:r>
              <a:rPr lang="en-US" dirty="0"/>
              <a:t>Report is not based on factual findings but largely on untested hearsay</a:t>
            </a:r>
          </a:p>
          <a:p>
            <a:pPr>
              <a:lnSpc>
                <a:spcPct val="150000"/>
              </a:lnSpc>
            </a:pPr>
            <a:r>
              <a:rPr lang="en-US" dirty="0"/>
              <a:t>There are weak links between process/methodology-findings-recommendations</a:t>
            </a:r>
          </a:p>
          <a:p>
            <a:pPr lvl="1">
              <a:lnSpc>
                <a:spcPct val="150000"/>
              </a:lnSpc>
            </a:pPr>
            <a:r>
              <a:rPr lang="en-US" dirty="0"/>
              <a:t>The assessor bemoans lack of access to documents </a:t>
            </a:r>
            <a:r>
              <a:rPr lang="en-US" b="1" dirty="0"/>
              <a:t>he did not ask for</a:t>
            </a:r>
            <a:r>
              <a:rPr lang="en-US" dirty="0"/>
              <a:t>:</a:t>
            </a:r>
          </a:p>
          <a:p>
            <a:pPr lvl="2">
              <a:lnSpc>
                <a:spcPct val="150000"/>
              </a:lnSpc>
            </a:pPr>
            <a:r>
              <a:rPr lang="en-US" dirty="0"/>
              <a:t>Board meetings packs</a:t>
            </a:r>
          </a:p>
          <a:p>
            <a:pPr lvl="2">
              <a:lnSpc>
                <a:spcPct val="150000"/>
              </a:lnSpc>
            </a:pPr>
            <a:r>
              <a:rPr lang="en-US" dirty="0"/>
              <a:t>Personnel files</a:t>
            </a:r>
          </a:p>
          <a:p>
            <a:pPr>
              <a:lnSpc>
                <a:spcPct val="150000"/>
              </a:lnSpc>
            </a:pPr>
            <a:r>
              <a:rPr lang="en-US" dirty="0"/>
              <a:t>The report can therefore not be relied on</a:t>
            </a:r>
          </a:p>
        </p:txBody>
      </p:sp>
      <p:sp>
        <p:nvSpPr>
          <p:cNvPr id="3" name="Title 2">
            <a:extLst>
              <a:ext uri="{FF2B5EF4-FFF2-40B4-BE49-F238E27FC236}">
                <a16:creationId xmlns:a16="http://schemas.microsoft.com/office/drawing/2014/main" xmlns="" id="{483950E3-1EE1-47BD-AF8A-D0EB2D9968EF}"/>
              </a:ext>
            </a:extLst>
          </p:cNvPr>
          <p:cNvSpPr>
            <a:spLocks noGrp="1"/>
          </p:cNvSpPr>
          <p:nvPr>
            <p:ph type="title"/>
          </p:nvPr>
        </p:nvSpPr>
        <p:spPr/>
        <p:txBody>
          <a:bodyPr/>
          <a:lstStyle/>
          <a:p>
            <a:r>
              <a:rPr lang="en-US" dirty="0"/>
              <a:t>Implications of Shortcomings</a:t>
            </a:r>
          </a:p>
        </p:txBody>
      </p:sp>
    </p:spTree>
    <p:extLst>
      <p:ext uri="{BB962C8B-B14F-4D97-AF65-F5344CB8AC3E}">
        <p14:creationId xmlns:p14="http://schemas.microsoft.com/office/powerpoint/2010/main" xmlns="" val="359581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3D6333D-46EA-48C3-8CFF-4C308C4A9AE9}"/>
              </a:ext>
            </a:extLst>
          </p:cNvPr>
          <p:cNvSpPr>
            <a:spLocks noGrp="1"/>
          </p:cNvSpPr>
          <p:nvPr>
            <p:ph type="title"/>
          </p:nvPr>
        </p:nvSpPr>
        <p:spPr>
          <a:xfrm>
            <a:off x="18395" y="2690764"/>
            <a:ext cx="7972666" cy="1097917"/>
          </a:xfrm>
        </p:spPr>
        <p:txBody>
          <a:bodyPr>
            <a:noAutofit/>
          </a:bodyPr>
          <a:lstStyle/>
          <a:p>
            <a:pPr>
              <a:lnSpc>
                <a:spcPct val="150000"/>
              </a:lnSpc>
            </a:pPr>
            <a:r>
              <a:rPr lang="en-ZA" b="1" u="sng" dirty="0">
                <a:effectLst/>
                <a:ea typeface="Times New Roman" panose="02020603050405020304" pitchFamily="18" charset="0"/>
                <a:cs typeface="Times New Roman" panose="02020603050405020304" pitchFamily="18" charset="0"/>
              </a:rPr>
              <a:t>Findings 1: Rationale for the establishment of TUTEH</a:t>
            </a:r>
            <a:r>
              <a:rPr lang="en-US" b="1" dirty="0">
                <a:effectLst/>
                <a:ea typeface="Times New Roman" panose="02020603050405020304" pitchFamily="18" charset="0"/>
                <a:cs typeface="Times New Roman" panose="02020603050405020304" pitchFamily="18" charset="0"/>
              </a:rPr>
              <a:t/>
            </a:r>
            <a:br>
              <a:rPr lang="en-US" b="1" dirty="0">
                <a:effectLst/>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xmlns="" val="418571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24DEDF6A-F993-4E37-9EDD-481B6CD5B7CF}"/>
              </a:ext>
            </a:extLst>
          </p:cNvPr>
          <p:cNvSpPr>
            <a:spLocks noGrp="1"/>
          </p:cNvSpPr>
          <p:nvPr>
            <p:ph idx="1"/>
          </p:nvPr>
        </p:nvSpPr>
        <p:spPr/>
        <p:txBody>
          <a:bodyPr/>
          <a:lstStyle/>
          <a:p>
            <a:pPr marL="0" indent="0">
              <a:buNone/>
            </a:pPr>
            <a:r>
              <a:rPr lang="en-US" dirty="0"/>
              <a:t>No attempt was made by the Assessor to consider the work of the </a:t>
            </a:r>
            <a:r>
              <a:rPr lang="en-US" b="1" dirty="0"/>
              <a:t>Steering Committee of the BDU</a:t>
            </a:r>
            <a:r>
              <a:rPr lang="en-US" dirty="0"/>
              <a:t>, which sufficiently ventilated the reasons for a separate legal entity in its submissions to Council.</a:t>
            </a:r>
          </a:p>
          <a:p>
            <a:r>
              <a:rPr lang="en-US" dirty="0"/>
              <a:t>Incompatibility of University mandate, focus and competencies in relation to developing and running scalable and repeatable business activities</a:t>
            </a:r>
          </a:p>
          <a:p>
            <a:r>
              <a:rPr lang="en-US" dirty="0"/>
              <a:t>Limitations imposed by statutes, rules and structure </a:t>
            </a:r>
          </a:p>
          <a:p>
            <a:r>
              <a:rPr lang="en-US" dirty="0"/>
              <a:t>Nature of procurement processes in Universities</a:t>
            </a:r>
          </a:p>
          <a:p>
            <a:r>
              <a:rPr lang="en-US" dirty="0"/>
              <a:t>Risk mitigation strategy</a:t>
            </a:r>
          </a:p>
          <a:p>
            <a:r>
              <a:rPr lang="en-US" dirty="0"/>
              <a:t>Vehicle to promote true collaboration with private sector</a:t>
            </a:r>
          </a:p>
          <a:p>
            <a:r>
              <a:rPr lang="en-US" dirty="0"/>
              <a:t>Local and international benchmarks</a:t>
            </a:r>
          </a:p>
        </p:txBody>
      </p:sp>
      <p:sp>
        <p:nvSpPr>
          <p:cNvPr id="3" name="Title 2">
            <a:extLst>
              <a:ext uri="{FF2B5EF4-FFF2-40B4-BE49-F238E27FC236}">
                <a16:creationId xmlns:a16="http://schemas.microsoft.com/office/drawing/2014/main" xmlns="" id="{67CE27FA-9E17-46AA-A4E1-BC597B709075}"/>
              </a:ext>
            </a:extLst>
          </p:cNvPr>
          <p:cNvSpPr>
            <a:spLocks noGrp="1"/>
          </p:cNvSpPr>
          <p:nvPr>
            <p:ph type="title"/>
          </p:nvPr>
        </p:nvSpPr>
        <p:spPr/>
        <p:txBody>
          <a:bodyPr/>
          <a:lstStyle/>
          <a:p>
            <a:r>
              <a:rPr lang="en-US" dirty="0"/>
              <a:t>TUTEH’s Corporate Structure … (1/3)</a:t>
            </a:r>
          </a:p>
        </p:txBody>
      </p:sp>
    </p:spTree>
    <p:extLst>
      <p:ext uri="{BB962C8B-B14F-4D97-AF65-F5344CB8AC3E}">
        <p14:creationId xmlns:p14="http://schemas.microsoft.com/office/powerpoint/2010/main" xmlns="" val="357667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651545-D86C-40C8-94C2-B34150E95501}"/>
              </a:ext>
            </a:extLst>
          </p:cNvPr>
          <p:cNvSpPr>
            <a:spLocks noGrp="1"/>
          </p:cNvSpPr>
          <p:nvPr>
            <p:ph idx="1"/>
          </p:nvPr>
        </p:nvSpPr>
        <p:spPr>
          <a:xfrm>
            <a:off x="835659" y="1825625"/>
            <a:ext cx="10520680" cy="4351338"/>
          </a:xfrm>
        </p:spPr>
        <p:txBody>
          <a:bodyPr/>
          <a:lstStyle/>
          <a:p>
            <a:pPr marL="0" indent="0">
              <a:lnSpc>
                <a:spcPct val="200000"/>
              </a:lnSpc>
              <a:buNone/>
            </a:pPr>
            <a:r>
              <a:rPr lang="en-US" dirty="0"/>
              <a:t>Assessor failed to undertake any meaningful benchmarking</a:t>
            </a:r>
          </a:p>
          <a:p>
            <a:pPr>
              <a:lnSpc>
                <a:spcPct val="200000"/>
              </a:lnSpc>
            </a:pPr>
            <a:r>
              <a:rPr lang="en-US" dirty="0"/>
              <a:t>Most Universities have registered privately-held limited liability companies ((Pty) Ltd). Assertion to the contrary in the report simply not true.</a:t>
            </a:r>
          </a:p>
          <a:p>
            <a:pPr>
              <a:lnSpc>
                <a:spcPct val="200000"/>
              </a:lnSpc>
            </a:pPr>
            <a:r>
              <a:rPr lang="en-US" dirty="0"/>
              <a:t>TTOs are no exceptions but the norm and are part of the TSI mix of Universities.</a:t>
            </a:r>
          </a:p>
          <a:p>
            <a:pPr marL="0" indent="0">
              <a:lnSpc>
                <a:spcPct val="200000"/>
              </a:lnSpc>
              <a:buNone/>
            </a:pPr>
            <a:r>
              <a:rPr lang="en-US" dirty="0"/>
              <a:t> </a:t>
            </a:r>
          </a:p>
        </p:txBody>
      </p:sp>
      <p:sp>
        <p:nvSpPr>
          <p:cNvPr id="3" name="Title 2">
            <a:extLst>
              <a:ext uri="{FF2B5EF4-FFF2-40B4-BE49-F238E27FC236}">
                <a16:creationId xmlns:a16="http://schemas.microsoft.com/office/drawing/2014/main" xmlns="" id="{79D6F81D-D300-45AD-B86A-57BE13F52D29}"/>
              </a:ext>
            </a:extLst>
          </p:cNvPr>
          <p:cNvSpPr>
            <a:spLocks noGrp="1"/>
          </p:cNvSpPr>
          <p:nvPr>
            <p:ph type="title"/>
          </p:nvPr>
        </p:nvSpPr>
        <p:spPr/>
        <p:txBody>
          <a:bodyPr/>
          <a:lstStyle/>
          <a:p>
            <a:r>
              <a:rPr lang="en-US" dirty="0"/>
              <a:t>TUTEH’s Corporate Structure … (2/3)</a:t>
            </a:r>
          </a:p>
        </p:txBody>
      </p:sp>
    </p:spTree>
    <p:extLst>
      <p:ext uri="{BB962C8B-B14F-4D97-AF65-F5344CB8AC3E}">
        <p14:creationId xmlns:p14="http://schemas.microsoft.com/office/powerpoint/2010/main" xmlns="" val="67126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6CCF883-94C9-4556-AF76-115F5DE5B318}"/>
              </a:ext>
            </a:extLst>
          </p:cNvPr>
          <p:cNvSpPr>
            <a:spLocks noGrp="1"/>
          </p:cNvSpPr>
          <p:nvPr>
            <p:ph idx="1"/>
          </p:nvPr>
        </p:nvSpPr>
        <p:spPr/>
        <p:txBody>
          <a:bodyPr>
            <a:normAutofit fontScale="92500"/>
          </a:bodyPr>
          <a:lstStyle/>
          <a:p>
            <a:pPr marL="0" indent="0">
              <a:buNone/>
            </a:pPr>
            <a:r>
              <a:rPr lang="en-US" dirty="0"/>
              <a:t>Taxation treatment of TSI within University versus in (Pty) Ltd</a:t>
            </a:r>
          </a:p>
          <a:p>
            <a:r>
              <a:rPr lang="en-US" dirty="0"/>
              <a:t>The statement is superficial to the extreme and tends to </a:t>
            </a:r>
            <a:r>
              <a:rPr lang="en-US" dirty="0" err="1"/>
              <a:t>demonise</a:t>
            </a:r>
            <a:r>
              <a:rPr lang="en-US" dirty="0"/>
              <a:t> taxation</a:t>
            </a:r>
          </a:p>
          <a:p>
            <a:r>
              <a:rPr lang="en-US" dirty="0"/>
              <a:t>The Assessor’s report does not provide relevant references in either the Tax Administration Act, Act 28 of 2011 (“TAA Act”) or the Income Tax Act No. 58 of 1962 (“Tax Act”).</a:t>
            </a:r>
          </a:p>
          <a:p>
            <a:r>
              <a:rPr lang="en-US" dirty="0"/>
              <a:t>There is no evidence of blanket exemption on taxation regardless of the nature of the activities the University engages in.</a:t>
            </a:r>
          </a:p>
          <a:p>
            <a:r>
              <a:rPr lang="en-US" dirty="0"/>
              <a:t>The Assessor’s report ignores the “trade-offs” that the University would have to make even if it were true (and it is not) that the University would enjoy the blanket exemption</a:t>
            </a:r>
          </a:p>
          <a:p>
            <a:r>
              <a:rPr lang="en-US" dirty="0"/>
              <a:t>TUTEH has commissioned a detailed report on the tax treatment of it current main revenue stream – student accommodation. The report will be tabled at the meeting of the Board in June. </a:t>
            </a:r>
          </a:p>
        </p:txBody>
      </p:sp>
      <p:sp>
        <p:nvSpPr>
          <p:cNvPr id="3" name="Title 2">
            <a:extLst>
              <a:ext uri="{FF2B5EF4-FFF2-40B4-BE49-F238E27FC236}">
                <a16:creationId xmlns:a16="http://schemas.microsoft.com/office/drawing/2014/main" xmlns="" id="{79417624-82ED-4442-B991-CEDB6C062338}"/>
              </a:ext>
            </a:extLst>
          </p:cNvPr>
          <p:cNvSpPr>
            <a:spLocks noGrp="1"/>
          </p:cNvSpPr>
          <p:nvPr>
            <p:ph type="title"/>
          </p:nvPr>
        </p:nvSpPr>
        <p:spPr/>
        <p:txBody>
          <a:bodyPr/>
          <a:lstStyle/>
          <a:p>
            <a:r>
              <a:rPr lang="en-US" dirty="0"/>
              <a:t>TUTEH’s Corporate Structure … (3/3)</a:t>
            </a:r>
          </a:p>
        </p:txBody>
      </p:sp>
    </p:spTree>
    <p:extLst>
      <p:ext uri="{BB962C8B-B14F-4D97-AF65-F5344CB8AC3E}">
        <p14:creationId xmlns:p14="http://schemas.microsoft.com/office/powerpoint/2010/main" xmlns="" val="217757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F44782-D055-41BA-A0FC-10FEC0F97A9C}"/>
              </a:ext>
            </a:extLst>
          </p:cNvPr>
          <p:cNvSpPr>
            <a:spLocks noGrp="1"/>
          </p:cNvSpPr>
          <p:nvPr>
            <p:ph type="title"/>
          </p:nvPr>
        </p:nvSpPr>
        <p:spPr>
          <a:xfrm>
            <a:off x="18395" y="2286000"/>
            <a:ext cx="7972666" cy="1889760"/>
          </a:xfrm>
        </p:spPr>
        <p:txBody>
          <a:bodyPr>
            <a:normAutofit/>
          </a:bodyPr>
          <a:lstStyle/>
          <a:p>
            <a:pPr>
              <a:lnSpc>
                <a:spcPct val="150000"/>
              </a:lnSpc>
            </a:pPr>
            <a:r>
              <a:rPr lang="en-ZA" b="1" u="sng" dirty="0">
                <a:effectLst/>
                <a:latin typeface="Times New Roman" panose="02020603050405020304" pitchFamily="18" charset="0"/>
                <a:ea typeface="Calibri" panose="020F0502020204030204" pitchFamily="34" charset="0"/>
              </a:rPr>
              <a:t>Findings 3</a:t>
            </a:r>
            <a:r>
              <a:rPr lang="en-ZA" u="sng" dirty="0">
                <a:effectLst/>
                <a:latin typeface="Times New Roman" panose="02020603050405020304" pitchFamily="18" charset="0"/>
                <a:ea typeface="Calibri" panose="020F0502020204030204" pitchFamily="34" charset="0"/>
              </a:rPr>
              <a:t>: TUTEH’s Business Model</a:t>
            </a:r>
            <a:endParaRPr lang="en-US" dirty="0"/>
          </a:p>
        </p:txBody>
      </p:sp>
    </p:spTree>
    <p:extLst>
      <p:ext uri="{BB962C8B-B14F-4D97-AF65-F5344CB8AC3E}">
        <p14:creationId xmlns:p14="http://schemas.microsoft.com/office/powerpoint/2010/main" xmlns="" val="261873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14B475A-5119-4905-A9ED-CA4B2F19CDA1}"/>
              </a:ext>
            </a:extLst>
          </p:cNvPr>
          <p:cNvSpPr>
            <a:spLocks noGrp="1"/>
          </p:cNvSpPr>
          <p:nvPr>
            <p:ph idx="1"/>
          </p:nvPr>
        </p:nvSpPr>
        <p:spPr/>
        <p:txBody>
          <a:bodyPr>
            <a:normAutofit fontScale="92500" lnSpcReduction="10000"/>
          </a:bodyPr>
          <a:lstStyle/>
          <a:p>
            <a:r>
              <a:rPr lang="en-US" dirty="0"/>
              <a:t>From the onset the business model of TUTEH envisaged multiple income streams rolled-out over a period of five years.</a:t>
            </a:r>
          </a:p>
          <a:p>
            <a:r>
              <a:rPr lang="en-US" dirty="0"/>
              <a:t>A deliberate decision taken to start with student accommodation and SLPs in order to provide the necessary cashflows for the development of other streams.</a:t>
            </a:r>
          </a:p>
          <a:p>
            <a:r>
              <a:rPr lang="en-US" dirty="0"/>
              <a:t>At the time of the assessment, it was only a year since TUTEH has started managing student accommodation as well as SLPs. </a:t>
            </a:r>
          </a:p>
          <a:p>
            <a:r>
              <a:rPr lang="en-US" dirty="0"/>
              <a:t>TUTEH’s involvement in “legacy businesses” is premised on introducing repeatability, scalability and agility – three critical ingredients in enterprise development which are not the competence of academic institutions.</a:t>
            </a:r>
          </a:p>
          <a:p>
            <a:r>
              <a:rPr lang="en-US" dirty="0"/>
              <a:t>Innovative revenue generation does not equate novel revenue streams, which are likely to be more high risk and capital intensive. </a:t>
            </a:r>
          </a:p>
          <a:p>
            <a:r>
              <a:rPr lang="en-US" dirty="0"/>
              <a:t>TUTEH has introduced significant innovation is student accommodation and is in the process of doing so with SLP delivery</a:t>
            </a:r>
          </a:p>
        </p:txBody>
      </p:sp>
      <p:sp>
        <p:nvSpPr>
          <p:cNvPr id="3" name="Title 2">
            <a:extLst>
              <a:ext uri="{FF2B5EF4-FFF2-40B4-BE49-F238E27FC236}">
                <a16:creationId xmlns:a16="http://schemas.microsoft.com/office/drawing/2014/main" xmlns="" id="{A3E3F10B-2078-4D6D-8D6F-AEA3BBD850ED}"/>
              </a:ext>
            </a:extLst>
          </p:cNvPr>
          <p:cNvSpPr>
            <a:spLocks noGrp="1"/>
          </p:cNvSpPr>
          <p:nvPr>
            <p:ph type="title"/>
          </p:nvPr>
        </p:nvSpPr>
        <p:spPr/>
        <p:txBody>
          <a:bodyPr/>
          <a:lstStyle/>
          <a:p>
            <a:r>
              <a:rPr lang="en-US" dirty="0"/>
              <a:t>Additional TSI Income Streams</a:t>
            </a:r>
          </a:p>
        </p:txBody>
      </p:sp>
    </p:spTree>
    <p:extLst>
      <p:ext uri="{BB962C8B-B14F-4D97-AF65-F5344CB8AC3E}">
        <p14:creationId xmlns:p14="http://schemas.microsoft.com/office/powerpoint/2010/main" xmlns="" val="85371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B7AAB31-5245-4C5E-89E8-0327164BB2BF}"/>
              </a:ext>
            </a:extLst>
          </p:cNvPr>
          <p:cNvSpPr>
            <a:spLocks noGrp="1"/>
          </p:cNvSpPr>
          <p:nvPr>
            <p:ph idx="1"/>
          </p:nvPr>
        </p:nvSpPr>
        <p:spPr/>
        <p:txBody>
          <a:bodyPr>
            <a:normAutofit/>
          </a:bodyPr>
          <a:lstStyle/>
          <a:p>
            <a:r>
              <a:rPr lang="en-US" dirty="0"/>
              <a:t>The tax treatment of TSI in Universities cannot simply be applied on a blanket basis. This ignores a critical tax principle of “intention.”</a:t>
            </a:r>
          </a:p>
          <a:p>
            <a:pPr lvl="1"/>
            <a:r>
              <a:rPr lang="en-US" sz="2400" dirty="0">
                <a:solidFill>
                  <a:srgbClr val="0070C0"/>
                </a:solidFill>
              </a:rPr>
              <a:t>“T</a:t>
            </a:r>
            <a:r>
              <a:rPr lang="en-US" sz="2400" b="0" i="0" dirty="0">
                <a:solidFill>
                  <a:srgbClr val="0070C0"/>
                </a:solidFill>
                <a:effectLst/>
              </a:rPr>
              <a:t>he receipts and accruals of a university, of which the principal object is the conducting of scientific, technical or industrial research, </a:t>
            </a:r>
            <a:r>
              <a:rPr lang="en-US" sz="2400" b="1" i="1" dirty="0">
                <a:solidFill>
                  <a:srgbClr val="0070C0"/>
                </a:solidFill>
                <a:effectLst/>
              </a:rPr>
              <a:t>which are approved by SARS and comply with the requirements of section 10(1)(</a:t>
            </a:r>
            <a:r>
              <a:rPr lang="en-US" sz="2400" b="1" i="1" dirty="0" err="1">
                <a:solidFill>
                  <a:srgbClr val="0070C0"/>
                </a:solidFill>
                <a:effectLst/>
              </a:rPr>
              <a:t>cA</a:t>
            </a:r>
            <a:r>
              <a:rPr lang="en-US" sz="2400" b="1" i="1" dirty="0">
                <a:solidFill>
                  <a:srgbClr val="0070C0"/>
                </a:solidFill>
                <a:effectLst/>
              </a:rPr>
              <a:t>)</a:t>
            </a:r>
            <a:r>
              <a:rPr lang="en-US" sz="2400" b="0" i="0" dirty="0">
                <a:solidFill>
                  <a:srgbClr val="0070C0"/>
                </a:solidFill>
                <a:effectLst/>
              </a:rPr>
              <a:t>, are exempt from income tax.</a:t>
            </a:r>
          </a:p>
          <a:p>
            <a:pPr lvl="1"/>
            <a:r>
              <a:rPr lang="en-US" sz="2400" b="0" i="0" dirty="0">
                <a:solidFill>
                  <a:srgbClr val="0070C0"/>
                </a:solidFill>
                <a:effectLst/>
              </a:rPr>
              <a:t>Tax exemptions are not limited to income tax – pension funds, PBOs and universities </a:t>
            </a:r>
            <a:r>
              <a:rPr lang="en-US" sz="2400" b="1" i="1" dirty="0">
                <a:solidFill>
                  <a:srgbClr val="0070C0"/>
                </a:solidFill>
                <a:effectLst/>
              </a:rPr>
              <a:t>may also qualify for an exemption </a:t>
            </a:r>
            <a:r>
              <a:rPr lang="en-US" sz="2400" b="0" i="0" dirty="0">
                <a:solidFill>
                  <a:srgbClr val="0070C0"/>
                </a:solidFill>
                <a:effectLst/>
              </a:rPr>
              <a:t>from donations tax, dividends tax and capital gains tax (all levied in terms of the Income Tax Act). </a:t>
            </a:r>
          </a:p>
          <a:p>
            <a:pPr lvl="1"/>
            <a:r>
              <a:rPr lang="en-US" sz="2400" b="0" i="0" dirty="0">
                <a:solidFill>
                  <a:srgbClr val="0070C0"/>
                </a:solidFill>
                <a:effectLst/>
              </a:rPr>
              <a:t>However, to the extent that tax-exempt institutions acquire shares, </a:t>
            </a:r>
            <a:r>
              <a:rPr lang="en-US" sz="2400" b="1" i="1" dirty="0">
                <a:solidFill>
                  <a:srgbClr val="0070C0"/>
                </a:solidFill>
                <a:effectLst/>
              </a:rPr>
              <a:t>the tax position is slightly different.” </a:t>
            </a:r>
            <a:r>
              <a:rPr lang="en-US" sz="2400" dirty="0">
                <a:solidFill>
                  <a:srgbClr val="0070C0"/>
                </a:solidFill>
                <a:effectLst/>
              </a:rPr>
              <a:t>(</a:t>
            </a:r>
            <a:r>
              <a:rPr lang="en-US" sz="2400" dirty="0" err="1">
                <a:solidFill>
                  <a:srgbClr val="0070C0"/>
                </a:solidFill>
                <a:effectLst/>
              </a:rPr>
              <a:t>Snyckers</a:t>
            </a:r>
            <a:r>
              <a:rPr lang="en-US" sz="2400" dirty="0">
                <a:solidFill>
                  <a:srgbClr val="0070C0"/>
                </a:solidFill>
                <a:effectLst/>
              </a:rPr>
              <a:t> and Gama; 2018)</a:t>
            </a:r>
            <a:endParaRPr lang="en-US" sz="2400" b="1" i="1" dirty="0">
              <a:solidFill>
                <a:srgbClr val="0070C0"/>
              </a:solidFill>
              <a:effectLst/>
            </a:endParaRPr>
          </a:p>
        </p:txBody>
      </p:sp>
      <p:sp>
        <p:nvSpPr>
          <p:cNvPr id="3" name="Title 2">
            <a:extLst>
              <a:ext uri="{FF2B5EF4-FFF2-40B4-BE49-F238E27FC236}">
                <a16:creationId xmlns:a16="http://schemas.microsoft.com/office/drawing/2014/main" xmlns="" id="{8AF75472-0A43-4128-92B6-E97EB967D76B}"/>
              </a:ext>
            </a:extLst>
          </p:cNvPr>
          <p:cNvSpPr>
            <a:spLocks noGrp="1"/>
          </p:cNvSpPr>
          <p:nvPr>
            <p:ph type="title"/>
          </p:nvPr>
        </p:nvSpPr>
        <p:spPr/>
        <p:txBody>
          <a:bodyPr/>
          <a:lstStyle/>
          <a:p>
            <a:r>
              <a:rPr lang="en-US" dirty="0"/>
              <a:t>Taxation and Other Cost Considerations</a:t>
            </a:r>
          </a:p>
        </p:txBody>
      </p:sp>
    </p:spTree>
    <p:extLst>
      <p:ext uri="{BB962C8B-B14F-4D97-AF65-F5344CB8AC3E}">
        <p14:creationId xmlns:p14="http://schemas.microsoft.com/office/powerpoint/2010/main" xmlns="" val="383004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B7AAB31-5245-4C5E-89E8-0327164BB2BF}"/>
              </a:ext>
            </a:extLst>
          </p:cNvPr>
          <p:cNvSpPr>
            <a:spLocks noGrp="1"/>
          </p:cNvSpPr>
          <p:nvPr>
            <p:ph idx="1"/>
          </p:nvPr>
        </p:nvSpPr>
        <p:spPr/>
        <p:txBody>
          <a:bodyPr>
            <a:normAutofit/>
          </a:bodyPr>
          <a:lstStyle/>
          <a:p>
            <a:r>
              <a:rPr lang="en-US" dirty="0"/>
              <a:t>Notwithstanding the principle of intention, the tax-exempt status of the University is not a panacea which automatically leads to successful TSI</a:t>
            </a:r>
          </a:p>
          <a:p>
            <a:r>
              <a:rPr lang="en-US" dirty="0"/>
              <a:t>The Board is alive to the need for tax optimisation</a:t>
            </a:r>
          </a:p>
          <a:p>
            <a:r>
              <a:rPr lang="en-US" dirty="0"/>
              <a:t>The reintegration of the business activities of TUTEH into TUT is likely to create significant costs, contingent liabilities and contractual lawsuits.</a:t>
            </a:r>
          </a:p>
          <a:p>
            <a:r>
              <a:rPr lang="en-US" dirty="0"/>
              <a:t>Considering taxation in isolation ignores critical trade-offs around efficiencies, focus, core business  and other legislative limitations </a:t>
            </a:r>
          </a:p>
          <a:p>
            <a:pPr lvl="1"/>
            <a:r>
              <a:rPr lang="en-US" dirty="0"/>
              <a:t>The Higher Education  Act was not constructed for business but for the core mandate which is teaching, leaning and research. </a:t>
            </a:r>
          </a:p>
          <a:p>
            <a:pPr lvl="1"/>
            <a:r>
              <a:rPr lang="en-US" dirty="0"/>
              <a:t>The engagement mandate is not construed in commercial terms.  </a:t>
            </a:r>
          </a:p>
        </p:txBody>
      </p:sp>
      <p:sp>
        <p:nvSpPr>
          <p:cNvPr id="3" name="Title 2">
            <a:extLst>
              <a:ext uri="{FF2B5EF4-FFF2-40B4-BE49-F238E27FC236}">
                <a16:creationId xmlns:a16="http://schemas.microsoft.com/office/drawing/2014/main" xmlns="" id="{8AF75472-0A43-4128-92B6-E97EB967D76B}"/>
              </a:ext>
            </a:extLst>
          </p:cNvPr>
          <p:cNvSpPr>
            <a:spLocks noGrp="1"/>
          </p:cNvSpPr>
          <p:nvPr>
            <p:ph type="title"/>
          </p:nvPr>
        </p:nvSpPr>
        <p:spPr/>
        <p:txBody>
          <a:bodyPr/>
          <a:lstStyle/>
          <a:p>
            <a:r>
              <a:rPr lang="en-US" dirty="0"/>
              <a:t>Taxation and Other Cost Considerations …</a:t>
            </a:r>
          </a:p>
        </p:txBody>
      </p:sp>
    </p:spTree>
    <p:extLst>
      <p:ext uri="{BB962C8B-B14F-4D97-AF65-F5344CB8AC3E}">
        <p14:creationId xmlns:p14="http://schemas.microsoft.com/office/powerpoint/2010/main" xmlns="" val="250067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AA12F17-C574-4C8C-81AF-5C50DA907B18}"/>
              </a:ext>
            </a:extLst>
          </p:cNvPr>
          <p:cNvSpPr>
            <a:spLocks noGrp="1"/>
          </p:cNvSpPr>
          <p:nvPr>
            <p:ph idx="1"/>
          </p:nvPr>
        </p:nvSpPr>
        <p:spPr>
          <a:xfrm>
            <a:off x="863600" y="1825625"/>
            <a:ext cx="10490200" cy="4351338"/>
          </a:xfrm>
        </p:spPr>
        <p:txBody>
          <a:bodyPr/>
          <a:lstStyle/>
          <a:p>
            <a:pPr>
              <a:lnSpc>
                <a:spcPct val="200000"/>
              </a:lnSpc>
            </a:pPr>
            <a:r>
              <a:rPr lang="en-US" dirty="0"/>
              <a:t>Appreciation of the opportunity to not only present but also to engage</a:t>
            </a:r>
          </a:p>
          <a:p>
            <a:pPr>
              <a:lnSpc>
                <a:spcPct val="200000"/>
              </a:lnSpc>
            </a:pPr>
            <a:r>
              <a:rPr lang="en-US" dirty="0"/>
              <a:t>TUTEH Team</a:t>
            </a:r>
          </a:p>
          <a:p>
            <a:pPr lvl="1">
              <a:lnSpc>
                <a:spcPct val="200000"/>
              </a:lnSpc>
            </a:pPr>
            <a:r>
              <a:rPr lang="en-US" dirty="0" err="1"/>
              <a:t>Mr</a:t>
            </a:r>
            <a:r>
              <a:rPr lang="en-US" dirty="0"/>
              <a:t> Ralph Jefferies (Finance Manager) on behalf of </a:t>
            </a:r>
            <a:r>
              <a:rPr lang="en-US" dirty="0" err="1"/>
              <a:t>Ms</a:t>
            </a:r>
            <a:r>
              <a:rPr lang="en-US" dirty="0"/>
              <a:t> Nonhlanhla Jiyane (Interim Chair)</a:t>
            </a:r>
          </a:p>
          <a:p>
            <a:pPr lvl="1">
              <a:lnSpc>
                <a:spcPct val="200000"/>
              </a:lnSpc>
            </a:pPr>
            <a:r>
              <a:rPr lang="en-US" dirty="0" err="1"/>
              <a:t>Mr</a:t>
            </a:r>
            <a:r>
              <a:rPr lang="en-US" dirty="0"/>
              <a:t> Nkuli Maphanga (Stakeholder Relations &amp; Communications Manager) </a:t>
            </a:r>
          </a:p>
        </p:txBody>
      </p:sp>
      <p:sp>
        <p:nvSpPr>
          <p:cNvPr id="3" name="Title 2">
            <a:extLst>
              <a:ext uri="{FF2B5EF4-FFF2-40B4-BE49-F238E27FC236}">
                <a16:creationId xmlns:a16="http://schemas.microsoft.com/office/drawing/2014/main" xmlns="" id="{85C28E08-F4A3-4C2A-9744-4774A51D6F9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xmlns="" val="3368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59D56C-09E9-4AAF-AD6E-139B454ACF7F}"/>
              </a:ext>
            </a:extLst>
          </p:cNvPr>
          <p:cNvSpPr>
            <a:spLocks noGrp="1"/>
          </p:cNvSpPr>
          <p:nvPr>
            <p:ph type="title"/>
          </p:nvPr>
        </p:nvSpPr>
        <p:spPr>
          <a:xfrm>
            <a:off x="18395" y="2690764"/>
            <a:ext cx="7972666" cy="1097917"/>
          </a:xfrm>
        </p:spPr>
        <p:txBody>
          <a:bodyPr>
            <a:noAutofit/>
          </a:bodyPr>
          <a:lstStyle/>
          <a:p>
            <a:r>
              <a:rPr lang="en-ZA" b="1" u="sng" dirty="0">
                <a:effectLst/>
                <a:latin typeface="+mn-lt"/>
                <a:ea typeface="Calibri" panose="020F0502020204030204" pitchFamily="34" charset="0"/>
              </a:rPr>
              <a:t>Findings 5</a:t>
            </a:r>
            <a:r>
              <a:rPr lang="en-ZA" u="sng" dirty="0">
                <a:effectLst/>
                <a:latin typeface="+mn-lt"/>
                <a:ea typeface="Calibri" panose="020F0502020204030204" pitchFamily="34" charset="0"/>
              </a:rPr>
              <a:t>: Employment practices at TUTEH (recruitment and remuneration)</a:t>
            </a:r>
            <a:endParaRPr lang="en-US" dirty="0">
              <a:latin typeface="+mn-lt"/>
            </a:endParaRPr>
          </a:p>
        </p:txBody>
      </p:sp>
    </p:spTree>
    <p:extLst>
      <p:ext uri="{BB962C8B-B14F-4D97-AF65-F5344CB8AC3E}">
        <p14:creationId xmlns:p14="http://schemas.microsoft.com/office/powerpoint/2010/main" xmlns="" val="175198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2AB329F-7FA2-4837-9CF3-D414363E98E2}"/>
              </a:ext>
            </a:extLst>
          </p:cNvPr>
          <p:cNvSpPr>
            <a:spLocks noGrp="1"/>
          </p:cNvSpPr>
          <p:nvPr>
            <p:ph idx="1"/>
          </p:nvPr>
        </p:nvSpPr>
        <p:spPr>
          <a:xfrm>
            <a:off x="838200" y="1825625"/>
            <a:ext cx="10551160" cy="4351338"/>
          </a:xfrm>
        </p:spPr>
        <p:txBody>
          <a:bodyPr/>
          <a:lstStyle/>
          <a:p>
            <a:pPr>
              <a:lnSpc>
                <a:spcPct val="150000"/>
              </a:lnSpc>
            </a:pPr>
            <a:r>
              <a:rPr lang="en-US" dirty="0"/>
              <a:t>Reflective of the stage of development of the company – start-up</a:t>
            </a:r>
          </a:p>
          <a:p>
            <a:pPr>
              <a:lnSpc>
                <a:spcPct val="150000"/>
              </a:lnSpc>
            </a:pPr>
            <a:r>
              <a:rPr lang="en-US" dirty="0"/>
              <a:t>Key to personnel with identified contribution</a:t>
            </a:r>
          </a:p>
          <a:p>
            <a:pPr>
              <a:lnSpc>
                <a:spcPct val="150000"/>
              </a:lnSpc>
            </a:pPr>
            <a:r>
              <a:rPr lang="en-US" dirty="0"/>
              <a:t>Currently</a:t>
            </a:r>
          </a:p>
          <a:p>
            <a:pPr lvl="1">
              <a:lnSpc>
                <a:spcPct val="150000"/>
              </a:lnSpc>
            </a:pPr>
            <a:r>
              <a:rPr lang="en-US" dirty="0"/>
              <a:t>Employment and personnel policies</a:t>
            </a:r>
          </a:p>
          <a:p>
            <a:pPr lvl="1">
              <a:lnSpc>
                <a:spcPct val="150000"/>
              </a:lnSpc>
            </a:pPr>
            <a:r>
              <a:rPr lang="en-US" dirty="0"/>
              <a:t>Recruitment processes benchmarked</a:t>
            </a:r>
          </a:p>
          <a:p>
            <a:pPr lvl="1">
              <a:lnSpc>
                <a:spcPct val="150000"/>
              </a:lnSpc>
            </a:pPr>
            <a:r>
              <a:rPr lang="en-US" dirty="0"/>
              <a:t>Remuneration benchmarked</a:t>
            </a:r>
          </a:p>
          <a:p>
            <a:pPr lvl="1">
              <a:lnSpc>
                <a:spcPct val="150000"/>
              </a:lnSpc>
            </a:pPr>
            <a:endParaRPr lang="en-US" dirty="0"/>
          </a:p>
        </p:txBody>
      </p:sp>
      <p:sp>
        <p:nvSpPr>
          <p:cNvPr id="3" name="Title 2">
            <a:extLst>
              <a:ext uri="{FF2B5EF4-FFF2-40B4-BE49-F238E27FC236}">
                <a16:creationId xmlns:a16="http://schemas.microsoft.com/office/drawing/2014/main" xmlns="" id="{FB40438E-AE16-4954-8741-02C09BE0217E}"/>
              </a:ext>
            </a:extLst>
          </p:cNvPr>
          <p:cNvSpPr>
            <a:spLocks noGrp="1"/>
          </p:cNvSpPr>
          <p:nvPr>
            <p:ph type="title"/>
          </p:nvPr>
        </p:nvSpPr>
        <p:spPr/>
        <p:txBody>
          <a:bodyPr/>
          <a:lstStyle/>
          <a:p>
            <a:r>
              <a:rPr lang="en-US" dirty="0"/>
              <a:t>Employment Practices </a:t>
            </a:r>
          </a:p>
        </p:txBody>
      </p:sp>
    </p:spTree>
    <p:extLst>
      <p:ext uri="{BB962C8B-B14F-4D97-AF65-F5344CB8AC3E}">
        <p14:creationId xmlns:p14="http://schemas.microsoft.com/office/powerpoint/2010/main" xmlns="" val="324397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8E98D-CD93-417A-89A5-E7134CDFFA08}"/>
              </a:ext>
            </a:extLst>
          </p:cNvPr>
          <p:cNvSpPr>
            <a:spLocks noGrp="1"/>
          </p:cNvSpPr>
          <p:nvPr>
            <p:ph type="ctrTitle"/>
          </p:nvPr>
        </p:nvSpPr>
        <p:spPr/>
        <p:txBody>
          <a:bodyPr/>
          <a:lstStyle/>
          <a:p>
            <a:r>
              <a:rPr lang="en-US" dirty="0"/>
              <a:t>OPERATIONAL MATTERS</a:t>
            </a:r>
          </a:p>
        </p:txBody>
      </p:sp>
      <p:sp>
        <p:nvSpPr>
          <p:cNvPr id="3" name="Subtitle 2">
            <a:extLst>
              <a:ext uri="{FF2B5EF4-FFF2-40B4-BE49-F238E27FC236}">
                <a16:creationId xmlns:a16="http://schemas.microsoft.com/office/drawing/2014/main" xmlns="" id="{F1336AC0-E602-4237-B182-8E8E34B5626A}"/>
              </a:ext>
            </a:extLst>
          </p:cNvPr>
          <p:cNvSpPr>
            <a:spLocks noGrp="1"/>
          </p:cNvSpPr>
          <p:nvPr>
            <p:ph type="subTitle" idx="1"/>
          </p:nvPr>
        </p:nvSpPr>
        <p:spPr/>
        <p:txBody>
          <a:bodyPr/>
          <a:lstStyle/>
          <a:p>
            <a:r>
              <a:rPr lang="en-US" dirty="0"/>
              <a:t>Detailed Presentation</a:t>
            </a:r>
          </a:p>
          <a:p>
            <a:endParaRPr lang="en-US" dirty="0"/>
          </a:p>
          <a:p>
            <a:r>
              <a:rPr lang="en-US" dirty="0"/>
              <a:t>7 May 2021</a:t>
            </a:r>
          </a:p>
        </p:txBody>
      </p:sp>
    </p:spTree>
    <p:extLst>
      <p:ext uri="{BB962C8B-B14F-4D97-AF65-F5344CB8AC3E}">
        <p14:creationId xmlns:p14="http://schemas.microsoft.com/office/powerpoint/2010/main" xmlns="" val="3817394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03F5827F-6771-4DF5-BCAE-B9515086C74D}"/>
              </a:ext>
            </a:extLst>
          </p:cNvPr>
          <p:cNvSpPr>
            <a:spLocks noGrp="1"/>
          </p:cNvSpPr>
          <p:nvPr>
            <p:ph sz="half" idx="1"/>
          </p:nvPr>
        </p:nvSpPr>
        <p:spPr/>
        <p:txBody>
          <a:bodyPr/>
          <a:lstStyle/>
          <a:p>
            <a:pPr marL="457200" indent="-457200">
              <a:buFont typeface="+mj-lt"/>
              <a:buAutoNum type="arabicPeriod"/>
            </a:pPr>
            <a:r>
              <a:rPr lang="en-US" dirty="0"/>
              <a:t>Introduction</a:t>
            </a:r>
          </a:p>
          <a:p>
            <a:pPr marL="457200" indent="-457200">
              <a:buFont typeface="+mj-lt"/>
              <a:buAutoNum type="arabicPeriod"/>
            </a:pPr>
            <a:r>
              <a:rPr lang="en-US" dirty="0"/>
              <a:t>Statement of Understanding: Operational Matters</a:t>
            </a:r>
          </a:p>
          <a:p>
            <a:pPr marL="457200" indent="-457200">
              <a:buFont typeface="+mj-lt"/>
              <a:buAutoNum type="arabicPeriod"/>
            </a:pPr>
            <a:r>
              <a:rPr lang="en-US" dirty="0"/>
              <a:t>Background </a:t>
            </a:r>
          </a:p>
          <a:p>
            <a:pPr marL="457200" indent="-457200">
              <a:buFont typeface="+mj-lt"/>
              <a:buAutoNum type="arabicPeriod"/>
            </a:pPr>
            <a:r>
              <a:rPr lang="en-US" dirty="0"/>
              <a:t>The Business We Are In</a:t>
            </a:r>
          </a:p>
          <a:p>
            <a:pPr marL="457200" indent="-457200">
              <a:buFont typeface="+mj-lt"/>
              <a:buAutoNum type="arabicPeriod"/>
            </a:pPr>
            <a:r>
              <a:rPr lang="en-US" dirty="0"/>
              <a:t>Business Model</a:t>
            </a:r>
          </a:p>
          <a:p>
            <a:pPr marL="457200" indent="-457200">
              <a:buFont typeface="+mj-lt"/>
              <a:buAutoNum type="arabicPeriod"/>
            </a:pPr>
            <a:r>
              <a:rPr lang="en-US" dirty="0"/>
              <a:t>Strategy</a:t>
            </a:r>
          </a:p>
          <a:p>
            <a:pPr marL="457200" indent="-457200">
              <a:buFont typeface="+mj-lt"/>
              <a:buAutoNum type="arabicPeriod"/>
            </a:pPr>
            <a:r>
              <a:rPr lang="en-US" dirty="0"/>
              <a:t>Group Structure</a:t>
            </a:r>
          </a:p>
          <a:p>
            <a:pPr marL="457200" indent="-457200">
              <a:buFont typeface="+mj-lt"/>
              <a:buAutoNum type="arabicPeriod"/>
            </a:pPr>
            <a:r>
              <a:rPr lang="en-US" dirty="0"/>
              <a:t>Managerial Operational Cadences </a:t>
            </a:r>
          </a:p>
        </p:txBody>
      </p:sp>
      <p:sp>
        <p:nvSpPr>
          <p:cNvPr id="6" name="Content Placeholder 5">
            <a:extLst>
              <a:ext uri="{FF2B5EF4-FFF2-40B4-BE49-F238E27FC236}">
                <a16:creationId xmlns:a16="http://schemas.microsoft.com/office/drawing/2014/main" xmlns="" id="{545CA005-19BE-46B6-B95F-68513279048A}"/>
              </a:ext>
            </a:extLst>
          </p:cNvPr>
          <p:cNvSpPr>
            <a:spLocks noGrp="1"/>
          </p:cNvSpPr>
          <p:nvPr>
            <p:ph sz="half" idx="2"/>
          </p:nvPr>
        </p:nvSpPr>
        <p:spPr/>
        <p:txBody>
          <a:bodyPr/>
          <a:lstStyle/>
          <a:p>
            <a:pPr marL="457200" indent="-457200">
              <a:buFont typeface="+mj-lt"/>
              <a:buAutoNum type="arabicPeriod" startAt="9"/>
            </a:pPr>
            <a:r>
              <a:rPr lang="en-US" dirty="0"/>
              <a:t>Operations</a:t>
            </a:r>
          </a:p>
          <a:p>
            <a:pPr marL="914400" lvl="1" indent="-457200">
              <a:buAutoNum type="arabicPeriod"/>
            </a:pPr>
            <a:r>
              <a:rPr lang="en-US" dirty="0"/>
              <a:t>TUTEH’s Operations framework</a:t>
            </a:r>
          </a:p>
          <a:p>
            <a:pPr marL="914400" lvl="1" indent="-457200">
              <a:buAutoNum type="arabicPeriod"/>
            </a:pPr>
            <a:r>
              <a:rPr lang="en-US" dirty="0"/>
              <a:t>Inputs</a:t>
            </a:r>
          </a:p>
          <a:p>
            <a:pPr marL="914400" lvl="1" indent="-457200">
              <a:buAutoNum type="arabicPeriod"/>
            </a:pPr>
            <a:r>
              <a:rPr lang="en-US" dirty="0"/>
              <a:t>Conversion</a:t>
            </a:r>
          </a:p>
          <a:p>
            <a:pPr marL="914400" lvl="1" indent="-457200">
              <a:buAutoNum type="arabicPeriod"/>
            </a:pPr>
            <a:r>
              <a:rPr lang="en-US" dirty="0"/>
              <a:t>Outputs</a:t>
            </a:r>
          </a:p>
          <a:p>
            <a:pPr marL="914400" lvl="1" indent="-457200">
              <a:buAutoNum type="arabicPeriod"/>
            </a:pPr>
            <a:r>
              <a:rPr lang="en-US" dirty="0"/>
              <a:t>Business Development</a:t>
            </a:r>
          </a:p>
          <a:p>
            <a:pPr marL="914400" lvl="1" indent="-457200">
              <a:buAutoNum type="arabicPeriod"/>
            </a:pPr>
            <a:r>
              <a:rPr lang="en-US" dirty="0"/>
              <a:t>Business/Functional Support</a:t>
            </a:r>
          </a:p>
          <a:p>
            <a:pPr marL="914400" lvl="1" indent="-457200">
              <a:buAutoNum type="arabicPeriod"/>
            </a:pPr>
            <a:r>
              <a:rPr lang="en-US" dirty="0"/>
              <a:t>Outcomes</a:t>
            </a:r>
          </a:p>
          <a:p>
            <a:pPr marL="457200" indent="-457200">
              <a:buAutoNum type="arabicPeriod" startAt="9"/>
            </a:pPr>
            <a:r>
              <a:rPr lang="en-US" dirty="0"/>
              <a:t>Risk Management</a:t>
            </a:r>
          </a:p>
        </p:txBody>
      </p:sp>
      <p:sp>
        <p:nvSpPr>
          <p:cNvPr id="4" name="Title 3">
            <a:extLst>
              <a:ext uri="{FF2B5EF4-FFF2-40B4-BE49-F238E27FC236}">
                <a16:creationId xmlns:a16="http://schemas.microsoft.com/office/drawing/2014/main" xmlns="" id="{C1441FC4-E464-497D-ACB8-3343892987DD}"/>
              </a:ext>
            </a:extLst>
          </p:cNvPr>
          <p:cNvSpPr>
            <a:spLocks noGrp="1"/>
          </p:cNvSpPr>
          <p:nvPr>
            <p:ph type="title"/>
          </p:nvPr>
        </p:nvSpPr>
        <p:spPr/>
        <p:txBody>
          <a:bodyPr/>
          <a:lstStyle/>
          <a:p>
            <a:r>
              <a:rPr lang="en-US" dirty="0"/>
              <a:t>Themes To Be Covered</a:t>
            </a:r>
          </a:p>
        </p:txBody>
      </p:sp>
    </p:spTree>
    <p:extLst>
      <p:ext uri="{BB962C8B-B14F-4D97-AF65-F5344CB8AC3E}">
        <p14:creationId xmlns:p14="http://schemas.microsoft.com/office/powerpoint/2010/main" xmlns="" val="324081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0B01E98-9AED-4CB8-BD49-1CE511E75EF6}"/>
              </a:ext>
            </a:extLst>
          </p:cNvPr>
          <p:cNvSpPr>
            <a:spLocks noGrp="1"/>
          </p:cNvSpPr>
          <p:nvPr>
            <p:ph type="ctrTitle"/>
          </p:nvPr>
        </p:nvSpPr>
        <p:spPr/>
        <p:txBody>
          <a:bodyPr/>
          <a:lstStyle/>
          <a:p>
            <a:r>
              <a:rPr lang="en-US" dirty="0"/>
              <a:t>STATEMENT OF UNDERSTANDING</a:t>
            </a:r>
          </a:p>
        </p:txBody>
      </p:sp>
      <p:sp>
        <p:nvSpPr>
          <p:cNvPr id="5" name="Subtitle 4">
            <a:extLst>
              <a:ext uri="{FF2B5EF4-FFF2-40B4-BE49-F238E27FC236}">
                <a16:creationId xmlns:a16="http://schemas.microsoft.com/office/drawing/2014/main" xmlns="" id="{9AEADE65-4FA2-4B94-8375-933BE2ACA563}"/>
              </a:ext>
            </a:extLst>
          </p:cNvPr>
          <p:cNvSpPr>
            <a:spLocks noGrp="1"/>
          </p:cNvSpPr>
          <p:nvPr>
            <p:ph type="subTitle" idx="1"/>
          </p:nvPr>
        </p:nvSpPr>
        <p:spPr/>
        <p:txBody>
          <a:bodyPr/>
          <a:lstStyle/>
          <a:p>
            <a:r>
              <a:rPr lang="en-US" dirty="0"/>
              <a:t>Detailed Operational Matters</a:t>
            </a:r>
          </a:p>
        </p:txBody>
      </p:sp>
    </p:spTree>
    <p:extLst>
      <p:ext uri="{BB962C8B-B14F-4D97-AF65-F5344CB8AC3E}">
        <p14:creationId xmlns:p14="http://schemas.microsoft.com/office/powerpoint/2010/main" xmlns="" val="151556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0A1D7F2-8BD9-453D-B241-50D9D253C070}"/>
              </a:ext>
            </a:extLst>
          </p:cNvPr>
          <p:cNvSpPr>
            <a:spLocks noGrp="1"/>
          </p:cNvSpPr>
          <p:nvPr>
            <p:ph idx="1"/>
          </p:nvPr>
        </p:nvSpPr>
        <p:spPr>
          <a:xfrm>
            <a:off x="838200" y="1825625"/>
            <a:ext cx="10520680" cy="4351338"/>
          </a:xfrm>
        </p:spPr>
        <p:txBody>
          <a:bodyPr/>
          <a:lstStyle/>
          <a:p>
            <a:pPr>
              <a:lnSpc>
                <a:spcPct val="150000"/>
              </a:lnSpc>
            </a:pPr>
            <a:r>
              <a:rPr lang="en-US" dirty="0"/>
              <a:t>How broad?</a:t>
            </a:r>
          </a:p>
          <a:p>
            <a:pPr lvl="1">
              <a:lnSpc>
                <a:spcPct val="150000"/>
              </a:lnSpc>
            </a:pPr>
            <a:r>
              <a:rPr lang="en-US" dirty="0"/>
              <a:t>Does it cover details of the holdings and subsidiaries? </a:t>
            </a:r>
          </a:p>
          <a:p>
            <a:pPr lvl="1">
              <a:lnSpc>
                <a:spcPct val="150000"/>
              </a:lnSpc>
            </a:pPr>
            <a:r>
              <a:rPr lang="en-US" dirty="0"/>
              <a:t>Over what period? (Last FY? / since inception?)</a:t>
            </a:r>
          </a:p>
          <a:p>
            <a:pPr>
              <a:lnSpc>
                <a:spcPct val="150000"/>
              </a:lnSpc>
            </a:pPr>
            <a:r>
              <a:rPr lang="en-US" dirty="0"/>
              <a:t>How deep?</a:t>
            </a:r>
          </a:p>
          <a:p>
            <a:pPr lvl="1">
              <a:lnSpc>
                <a:spcPct val="150000"/>
              </a:lnSpc>
            </a:pPr>
            <a:r>
              <a:rPr lang="en-US" dirty="0"/>
              <a:t>From high level (bird’s eye-view) to minute details (worm’s eye-view)</a:t>
            </a:r>
          </a:p>
          <a:p>
            <a:pPr>
              <a:lnSpc>
                <a:spcPct val="150000"/>
              </a:lnSpc>
            </a:pPr>
            <a:r>
              <a:rPr lang="en-US" dirty="0"/>
              <a:t>Balanced against time available</a:t>
            </a:r>
          </a:p>
        </p:txBody>
      </p:sp>
      <p:sp>
        <p:nvSpPr>
          <p:cNvPr id="4" name="Title 3">
            <a:extLst>
              <a:ext uri="{FF2B5EF4-FFF2-40B4-BE49-F238E27FC236}">
                <a16:creationId xmlns:a16="http://schemas.microsoft.com/office/drawing/2014/main" xmlns="" id="{5D13D0EA-75D4-431D-A988-CF3DDFE3CA00}"/>
              </a:ext>
            </a:extLst>
          </p:cNvPr>
          <p:cNvSpPr>
            <a:spLocks noGrp="1"/>
          </p:cNvSpPr>
          <p:nvPr>
            <p:ph type="title"/>
          </p:nvPr>
        </p:nvSpPr>
        <p:spPr/>
        <p:txBody>
          <a:bodyPr/>
          <a:lstStyle/>
          <a:p>
            <a:r>
              <a:rPr lang="en-US" dirty="0"/>
              <a:t>Challenge</a:t>
            </a:r>
          </a:p>
        </p:txBody>
      </p:sp>
    </p:spTree>
    <p:extLst>
      <p:ext uri="{BB962C8B-B14F-4D97-AF65-F5344CB8AC3E}">
        <p14:creationId xmlns:p14="http://schemas.microsoft.com/office/powerpoint/2010/main" xmlns="" val="265398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969931B-A220-429D-9534-68157E20D320}"/>
              </a:ext>
            </a:extLst>
          </p:cNvPr>
          <p:cNvSpPr>
            <a:spLocks noGrp="1"/>
          </p:cNvSpPr>
          <p:nvPr>
            <p:ph idx="1"/>
          </p:nvPr>
        </p:nvSpPr>
        <p:spPr/>
        <p:txBody>
          <a:bodyPr/>
          <a:lstStyle/>
          <a:p>
            <a:pPr marL="0" indent="0">
              <a:lnSpc>
                <a:spcPct val="150000"/>
              </a:lnSpc>
              <a:buNone/>
            </a:pPr>
            <a:r>
              <a:rPr lang="en-US" dirty="0"/>
              <a:t>Our understanding of the requirement is that TUTEH must provide </a:t>
            </a:r>
            <a:r>
              <a:rPr lang="en-US" u="sng" dirty="0"/>
              <a:t>management level</a:t>
            </a:r>
            <a:r>
              <a:rPr lang="en-US" dirty="0"/>
              <a:t> information regarding inputs, conversion, outputs and outcomes on an aggregated basis from inception to date. </a:t>
            </a:r>
          </a:p>
          <a:p>
            <a:pPr marL="0" indent="0">
              <a:lnSpc>
                <a:spcPct val="150000"/>
              </a:lnSpc>
              <a:buNone/>
            </a:pPr>
            <a:r>
              <a:rPr lang="en-US" dirty="0"/>
              <a:t>For completeness TUTEH must provide an overview of its business development and business support functions. </a:t>
            </a:r>
          </a:p>
          <a:p>
            <a:pPr marL="0" indent="0">
              <a:lnSpc>
                <a:spcPct val="150000"/>
              </a:lnSpc>
              <a:buNone/>
            </a:pPr>
            <a:r>
              <a:rPr lang="en-US" dirty="0"/>
              <a:t>An outline of its risk management framework</a:t>
            </a:r>
          </a:p>
          <a:p>
            <a:pPr>
              <a:lnSpc>
                <a:spcPct val="150000"/>
              </a:lnSpc>
            </a:pPr>
            <a:endParaRPr lang="en-US" dirty="0"/>
          </a:p>
        </p:txBody>
      </p:sp>
      <p:sp>
        <p:nvSpPr>
          <p:cNvPr id="3" name="Title 2">
            <a:extLst>
              <a:ext uri="{FF2B5EF4-FFF2-40B4-BE49-F238E27FC236}">
                <a16:creationId xmlns:a16="http://schemas.microsoft.com/office/drawing/2014/main" xmlns="" id="{AA716FAB-F3F9-4FA8-8469-0DC1ED610484}"/>
              </a:ext>
            </a:extLst>
          </p:cNvPr>
          <p:cNvSpPr>
            <a:spLocks noGrp="1"/>
          </p:cNvSpPr>
          <p:nvPr>
            <p:ph type="title"/>
          </p:nvPr>
        </p:nvSpPr>
        <p:spPr/>
        <p:txBody>
          <a:bodyPr/>
          <a:lstStyle/>
          <a:p>
            <a:r>
              <a:rPr lang="en-US" dirty="0"/>
              <a:t>Statement of Understanding</a:t>
            </a:r>
          </a:p>
        </p:txBody>
      </p:sp>
    </p:spTree>
    <p:extLst>
      <p:ext uri="{BB962C8B-B14F-4D97-AF65-F5344CB8AC3E}">
        <p14:creationId xmlns:p14="http://schemas.microsoft.com/office/powerpoint/2010/main" xmlns="" val="1656433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2A14E70-6666-49D2-9A26-5942E4704396}"/>
              </a:ext>
            </a:extLst>
          </p:cNvPr>
          <p:cNvSpPr>
            <a:spLocks noGrp="1"/>
          </p:cNvSpPr>
          <p:nvPr>
            <p:ph type="ctrTitle"/>
          </p:nvPr>
        </p:nvSpPr>
        <p:spPr/>
        <p:txBody>
          <a:bodyPr/>
          <a:lstStyle/>
          <a:p>
            <a:r>
              <a:rPr lang="en-US" dirty="0"/>
              <a:t>BACKGROUND</a:t>
            </a:r>
          </a:p>
        </p:txBody>
      </p:sp>
      <p:sp>
        <p:nvSpPr>
          <p:cNvPr id="5" name="Subtitle 4">
            <a:extLst>
              <a:ext uri="{FF2B5EF4-FFF2-40B4-BE49-F238E27FC236}">
                <a16:creationId xmlns:a16="http://schemas.microsoft.com/office/drawing/2014/main" xmlns="" id="{D5178691-A513-4055-A555-412FA40F9A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117933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AC4B5D3-05FF-4F70-8F35-247D9FE12832}"/>
              </a:ext>
            </a:extLst>
          </p:cNvPr>
          <p:cNvSpPr>
            <a:spLocks noGrp="1"/>
          </p:cNvSpPr>
          <p:nvPr>
            <p:ph idx="1"/>
          </p:nvPr>
        </p:nvSpPr>
        <p:spPr/>
        <p:txBody>
          <a:bodyPr>
            <a:normAutofit lnSpcReduction="10000"/>
          </a:bodyPr>
          <a:lstStyle/>
          <a:p>
            <a:r>
              <a:rPr lang="en-US" dirty="0"/>
              <a:t>November 2019 	: TUT &amp; TUTEH appears before the Parliamentary Portfolio 				  Committee (PPC). </a:t>
            </a:r>
          </a:p>
          <a:p>
            <a:r>
              <a:rPr lang="en-US" dirty="0"/>
              <a:t>December 2019 	: TUT/TUTEH submits written responses to the PPC</a:t>
            </a:r>
          </a:p>
          <a:p>
            <a:r>
              <a:rPr lang="en-US" dirty="0"/>
              <a:t>February 2020 	: TUT makes a presentation to PPC during PPC’s oversight 				   visit to TUT</a:t>
            </a:r>
          </a:p>
          <a:p>
            <a:pPr marL="0" indent="0">
              <a:buNone/>
            </a:pPr>
            <a:r>
              <a:rPr lang="en-US" dirty="0"/>
              <a:t>			: TUT Council resolves to launch an independent assessment 			   of TUTEH</a:t>
            </a:r>
          </a:p>
          <a:p>
            <a:r>
              <a:rPr lang="en-US" dirty="0"/>
              <a:t>March – May 2020	: TUTEH participates in interviews by the Assessor</a:t>
            </a:r>
          </a:p>
          <a:p>
            <a:r>
              <a:rPr lang="en-US" dirty="0"/>
              <a:t>December 2020	: TUTEH submits detailed response to the Assessor’s report</a:t>
            </a:r>
          </a:p>
          <a:p>
            <a:r>
              <a:rPr lang="en-US" dirty="0"/>
              <a:t>January 2021	: TUT Council meets to discuss the Assessor’s response and 			  TUTEH’s response to it. </a:t>
            </a:r>
          </a:p>
        </p:txBody>
      </p:sp>
      <p:sp>
        <p:nvSpPr>
          <p:cNvPr id="4" name="Title 3">
            <a:extLst>
              <a:ext uri="{FF2B5EF4-FFF2-40B4-BE49-F238E27FC236}">
                <a16:creationId xmlns:a16="http://schemas.microsoft.com/office/drawing/2014/main" xmlns="" id="{5FD0E16D-3CCD-45E2-87AA-5F7D18E74768}"/>
              </a:ext>
            </a:extLst>
          </p:cNvPr>
          <p:cNvSpPr>
            <a:spLocks noGrp="1"/>
          </p:cNvSpPr>
          <p:nvPr>
            <p:ph type="title"/>
          </p:nvPr>
        </p:nvSpPr>
        <p:spPr/>
        <p:txBody>
          <a:bodyPr/>
          <a:lstStyle/>
          <a:p>
            <a:r>
              <a:rPr lang="en-US" dirty="0"/>
              <a:t>Context &amp; Chronology</a:t>
            </a:r>
          </a:p>
        </p:txBody>
      </p:sp>
    </p:spTree>
    <p:extLst>
      <p:ext uri="{BB962C8B-B14F-4D97-AF65-F5344CB8AC3E}">
        <p14:creationId xmlns:p14="http://schemas.microsoft.com/office/powerpoint/2010/main" xmlns="" val="373033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F010BF4-DEEC-4F2E-B40D-78CB8D31C5E0}"/>
              </a:ext>
            </a:extLst>
          </p:cNvPr>
          <p:cNvSpPr>
            <a:spLocks noGrp="1"/>
          </p:cNvSpPr>
          <p:nvPr>
            <p:ph idx="1"/>
          </p:nvPr>
        </p:nvSpPr>
        <p:spPr/>
        <p:txBody>
          <a:bodyPr/>
          <a:lstStyle/>
          <a:p>
            <a:r>
              <a:rPr lang="en-US" dirty="0"/>
              <a:t>February 2021		: TUTEH Board meets with Council Chair / 						  Shareholder Representative to discuss outcomes of 				  Special Council Meeting.</a:t>
            </a:r>
          </a:p>
          <a:p>
            <a:r>
              <a:rPr lang="en-US" dirty="0"/>
              <a:t>April 2021			: Governance and Membership Committee of Council 				  hosts a workshop with TUTEH on implementation of 				  Council resolutions.</a:t>
            </a:r>
          </a:p>
          <a:p>
            <a:r>
              <a:rPr lang="en-US" dirty="0"/>
              <a:t>May 2021			: Council secretariat informs TUTEH of the newly 					  appointed Board members</a:t>
            </a:r>
          </a:p>
          <a:p>
            <a:pPr marL="0" indent="0">
              <a:buNone/>
            </a:pPr>
            <a:r>
              <a:rPr lang="en-US" dirty="0"/>
              <a:t>				: An induction/training workshop held for the Board 				  members of TUTEH</a:t>
            </a:r>
          </a:p>
        </p:txBody>
      </p:sp>
      <p:sp>
        <p:nvSpPr>
          <p:cNvPr id="3" name="Title 2">
            <a:extLst>
              <a:ext uri="{FF2B5EF4-FFF2-40B4-BE49-F238E27FC236}">
                <a16:creationId xmlns:a16="http://schemas.microsoft.com/office/drawing/2014/main" xmlns="" id="{4592E994-DF48-43EE-BD77-A9FDE7BE6D68}"/>
              </a:ext>
            </a:extLst>
          </p:cNvPr>
          <p:cNvSpPr>
            <a:spLocks noGrp="1"/>
          </p:cNvSpPr>
          <p:nvPr>
            <p:ph type="title"/>
          </p:nvPr>
        </p:nvSpPr>
        <p:spPr/>
        <p:txBody>
          <a:bodyPr/>
          <a:lstStyle/>
          <a:p>
            <a:r>
              <a:rPr lang="en-US" dirty="0"/>
              <a:t>Context &amp; Chronology…</a:t>
            </a:r>
          </a:p>
        </p:txBody>
      </p:sp>
    </p:spTree>
    <p:extLst>
      <p:ext uri="{BB962C8B-B14F-4D97-AF65-F5344CB8AC3E}">
        <p14:creationId xmlns:p14="http://schemas.microsoft.com/office/powerpoint/2010/main" xmlns="" val="309389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AACE5F74-FAA9-417E-92CB-C3F5EDB07F49}"/>
              </a:ext>
            </a:extLst>
          </p:cNvPr>
          <p:cNvSpPr>
            <a:spLocks noGrp="1"/>
          </p:cNvSpPr>
          <p:nvPr>
            <p:ph idx="1"/>
          </p:nvPr>
        </p:nvSpPr>
        <p:spPr/>
        <p:txBody>
          <a:bodyPr/>
          <a:lstStyle/>
          <a:p>
            <a:r>
              <a:rPr lang="en-US" dirty="0" err="1"/>
              <a:t>Ms</a:t>
            </a:r>
            <a:r>
              <a:rPr lang="en-US" dirty="0"/>
              <a:t> Nonhlanhla Jiyane (INED)</a:t>
            </a:r>
          </a:p>
          <a:p>
            <a:r>
              <a:rPr lang="en-US" dirty="0"/>
              <a:t>HRH Tina Ndamase (INED)</a:t>
            </a:r>
          </a:p>
          <a:p>
            <a:r>
              <a:rPr lang="en-US" dirty="0" err="1"/>
              <a:t>Ms</a:t>
            </a:r>
            <a:r>
              <a:rPr lang="en-US" dirty="0"/>
              <a:t> </a:t>
            </a:r>
            <a:r>
              <a:rPr lang="en-US" dirty="0" err="1"/>
              <a:t>Yolisa</a:t>
            </a:r>
            <a:r>
              <a:rPr lang="en-US" dirty="0"/>
              <a:t> </a:t>
            </a:r>
            <a:r>
              <a:rPr lang="en-US" dirty="0" err="1"/>
              <a:t>Ngxabazi</a:t>
            </a:r>
            <a:r>
              <a:rPr lang="en-US" dirty="0"/>
              <a:t> (INED)</a:t>
            </a:r>
          </a:p>
          <a:p>
            <a:r>
              <a:rPr lang="en-US" dirty="0" err="1"/>
              <a:t>Mr</a:t>
            </a:r>
            <a:r>
              <a:rPr lang="en-US" dirty="0"/>
              <a:t> Suren Maharaj (INED)</a:t>
            </a:r>
          </a:p>
          <a:p>
            <a:r>
              <a:rPr lang="en-US" dirty="0" err="1"/>
              <a:t>Mr</a:t>
            </a:r>
            <a:r>
              <a:rPr lang="en-US" dirty="0"/>
              <a:t> </a:t>
            </a:r>
            <a:r>
              <a:rPr lang="en-US" dirty="0" err="1"/>
              <a:t>Thendo</a:t>
            </a:r>
            <a:r>
              <a:rPr lang="en-US" dirty="0"/>
              <a:t> </a:t>
            </a:r>
            <a:r>
              <a:rPr lang="en-US" dirty="0" err="1"/>
              <a:t>Ratshitanga</a:t>
            </a:r>
            <a:r>
              <a:rPr lang="en-US" dirty="0"/>
              <a:t> (NED)</a:t>
            </a:r>
          </a:p>
          <a:p>
            <a:r>
              <a:rPr lang="en-US" dirty="0" err="1"/>
              <a:t>Ms</a:t>
            </a:r>
            <a:r>
              <a:rPr lang="en-US" dirty="0"/>
              <a:t> Zandile </a:t>
            </a:r>
            <a:r>
              <a:rPr lang="en-US" dirty="0" err="1"/>
              <a:t>Kabini</a:t>
            </a:r>
            <a:r>
              <a:rPr lang="en-US" dirty="0"/>
              <a:t> (NED)</a:t>
            </a:r>
          </a:p>
          <a:p>
            <a:r>
              <a:rPr lang="en-US" dirty="0"/>
              <a:t>Adv. </a:t>
            </a:r>
            <a:r>
              <a:rPr lang="en-US" dirty="0" err="1"/>
              <a:t>Ntombazane</a:t>
            </a:r>
            <a:r>
              <a:rPr lang="en-US" dirty="0"/>
              <a:t> </a:t>
            </a:r>
            <a:r>
              <a:rPr lang="en-US" dirty="0" err="1"/>
              <a:t>Kutta</a:t>
            </a:r>
            <a:r>
              <a:rPr lang="en-US" dirty="0"/>
              <a:t> (NED)</a:t>
            </a:r>
          </a:p>
          <a:p>
            <a:r>
              <a:rPr lang="en-US" dirty="0" err="1"/>
              <a:t>Mr</a:t>
            </a:r>
            <a:r>
              <a:rPr lang="en-US" dirty="0"/>
              <a:t> Nicholas Motsatse (ED)</a:t>
            </a:r>
          </a:p>
        </p:txBody>
      </p:sp>
      <p:sp>
        <p:nvSpPr>
          <p:cNvPr id="4" name="Title 3">
            <a:extLst>
              <a:ext uri="{FF2B5EF4-FFF2-40B4-BE49-F238E27FC236}">
                <a16:creationId xmlns:a16="http://schemas.microsoft.com/office/drawing/2014/main" xmlns="" id="{18A38687-0055-4346-8611-E1B37C6D646A}"/>
              </a:ext>
            </a:extLst>
          </p:cNvPr>
          <p:cNvSpPr>
            <a:spLocks noGrp="1"/>
          </p:cNvSpPr>
          <p:nvPr>
            <p:ph type="title"/>
          </p:nvPr>
        </p:nvSpPr>
        <p:spPr/>
        <p:txBody>
          <a:bodyPr/>
          <a:lstStyle/>
          <a:p>
            <a:r>
              <a:rPr lang="en-US" dirty="0"/>
              <a:t>Strengthened Board</a:t>
            </a:r>
          </a:p>
        </p:txBody>
      </p:sp>
    </p:spTree>
    <p:extLst>
      <p:ext uri="{BB962C8B-B14F-4D97-AF65-F5344CB8AC3E}">
        <p14:creationId xmlns:p14="http://schemas.microsoft.com/office/powerpoint/2010/main" xmlns="" val="20192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890A030-A8DC-43D0-B792-C7B8489A036E}"/>
              </a:ext>
            </a:extLst>
          </p:cNvPr>
          <p:cNvSpPr>
            <a:spLocks noGrp="1"/>
          </p:cNvSpPr>
          <p:nvPr>
            <p:ph idx="1"/>
          </p:nvPr>
        </p:nvSpPr>
        <p:spPr>
          <a:xfrm>
            <a:off x="838200" y="1825625"/>
            <a:ext cx="10561320" cy="4351338"/>
          </a:xfrm>
        </p:spPr>
        <p:txBody>
          <a:bodyPr/>
          <a:lstStyle/>
          <a:p>
            <a:pPr>
              <a:lnSpc>
                <a:spcPct val="200000"/>
              </a:lnSpc>
            </a:pPr>
            <a:r>
              <a:rPr lang="en-US" dirty="0"/>
              <a:t>This report largely covers historical operational matters, which may be affected and changed by the recent resolutions of Council.</a:t>
            </a:r>
          </a:p>
          <a:p>
            <a:pPr>
              <a:lnSpc>
                <a:spcPct val="200000"/>
              </a:lnSpc>
            </a:pPr>
            <a:r>
              <a:rPr lang="en-US" dirty="0"/>
              <a:t>The newly constituted Board is yet to meet (scheduled for 10 June 2021) in order to consider and give effect to the resolutions of Council. </a:t>
            </a:r>
          </a:p>
        </p:txBody>
      </p:sp>
      <p:sp>
        <p:nvSpPr>
          <p:cNvPr id="3" name="Title 2">
            <a:extLst>
              <a:ext uri="{FF2B5EF4-FFF2-40B4-BE49-F238E27FC236}">
                <a16:creationId xmlns:a16="http://schemas.microsoft.com/office/drawing/2014/main" xmlns="" id="{D4CE4717-72D4-448D-A8A3-B55F26149572}"/>
              </a:ext>
            </a:extLst>
          </p:cNvPr>
          <p:cNvSpPr>
            <a:spLocks noGrp="1"/>
          </p:cNvSpPr>
          <p:nvPr>
            <p:ph type="title"/>
          </p:nvPr>
        </p:nvSpPr>
        <p:spPr/>
        <p:txBody>
          <a:bodyPr/>
          <a:lstStyle/>
          <a:p>
            <a:r>
              <a:rPr lang="en-US" dirty="0"/>
              <a:t>Implications</a:t>
            </a:r>
          </a:p>
        </p:txBody>
      </p:sp>
    </p:spTree>
    <p:extLst>
      <p:ext uri="{BB962C8B-B14F-4D97-AF65-F5344CB8AC3E}">
        <p14:creationId xmlns:p14="http://schemas.microsoft.com/office/powerpoint/2010/main" xmlns="" val="2924529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24F9492-4F84-443E-885E-519307BF9B5D}"/>
              </a:ext>
            </a:extLst>
          </p:cNvPr>
          <p:cNvSpPr>
            <a:spLocks noGrp="1"/>
          </p:cNvSpPr>
          <p:nvPr>
            <p:ph type="ctrTitle"/>
          </p:nvPr>
        </p:nvSpPr>
        <p:spPr/>
        <p:txBody>
          <a:bodyPr/>
          <a:lstStyle/>
          <a:p>
            <a:r>
              <a:rPr lang="en-US" dirty="0"/>
              <a:t>THE BUSINESS WE ARE IN</a:t>
            </a:r>
          </a:p>
        </p:txBody>
      </p:sp>
      <p:sp>
        <p:nvSpPr>
          <p:cNvPr id="5" name="Subtitle 4">
            <a:extLst>
              <a:ext uri="{FF2B5EF4-FFF2-40B4-BE49-F238E27FC236}">
                <a16:creationId xmlns:a16="http://schemas.microsoft.com/office/drawing/2014/main" xmlns="" id="{3183E71D-C24D-4C16-AFDD-C2B3597220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20899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F2B00E-4DF5-4C78-93B2-7B25905801F2}"/>
              </a:ext>
            </a:extLst>
          </p:cNvPr>
          <p:cNvSpPr>
            <a:spLocks noGrp="1"/>
          </p:cNvSpPr>
          <p:nvPr>
            <p:ph idx="1"/>
          </p:nvPr>
        </p:nvSpPr>
        <p:spPr>
          <a:xfrm>
            <a:off x="838200" y="1825625"/>
            <a:ext cx="10510520" cy="4351338"/>
          </a:xfrm>
        </p:spPr>
        <p:txBody>
          <a:bodyPr/>
          <a:lstStyle/>
          <a:p>
            <a:pPr marL="0" indent="0">
              <a:lnSpc>
                <a:spcPct val="200000"/>
              </a:lnSpc>
              <a:buNone/>
            </a:pPr>
            <a:r>
              <a:rPr lang="en-US" dirty="0"/>
              <a:t>Identification of business opportunities and the development of businesses, over time and within a risk optimized structure, that are aligned to and leverage the association with the University sector.</a:t>
            </a:r>
          </a:p>
        </p:txBody>
      </p:sp>
      <p:sp>
        <p:nvSpPr>
          <p:cNvPr id="5" name="Title 4">
            <a:extLst>
              <a:ext uri="{FF2B5EF4-FFF2-40B4-BE49-F238E27FC236}">
                <a16:creationId xmlns:a16="http://schemas.microsoft.com/office/drawing/2014/main" xmlns="" id="{04D65D04-642C-4F15-91BE-02031DB4783B}"/>
              </a:ext>
            </a:extLst>
          </p:cNvPr>
          <p:cNvSpPr>
            <a:spLocks noGrp="1"/>
          </p:cNvSpPr>
          <p:nvPr>
            <p:ph type="title"/>
          </p:nvPr>
        </p:nvSpPr>
        <p:spPr/>
        <p:txBody>
          <a:bodyPr/>
          <a:lstStyle/>
          <a:p>
            <a:r>
              <a:rPr lang="en-US" dirty="0"/>
              <a:t>Our Business is the…</a:t>
            </a:r>
          </a:p>
        </p:txBody>
      </p:sp>
    </p:spTree>
    <p:extLst>
      <p:ext uri="{BB962C8B-B14F-4D97-AF65-F5344CB8AC3E}">
        <p14:creationId xmlns:p14="http://schemas.microsoft.com/office/powerpoint/2010/main" xmlns="" val="608627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4B44EA0-DA21-44C4-9139-F38C9ED21A9B}"/>
              </a:ext>
            </a:extLst>
          </p:cNvPr>
          <p:cNvSpPr>
            <a:spLocks noGrp="1"/>
          </p:cNvSpPr>
          <p:nvPr>
            <p:ph type="ctrTitle"/>
          </p:nvPr>
        </p:nvSpPr>
        <p:spPr/>
        <p:txBody>
          <a:bodyPr/>
          <a:lstStyle/>
          <a:p>
            <a:r>
              <a:rPr lang="en-US" dirty="0"/>
              <a:t>THE BUSINESS MODEL</a:t>
            </a:r>
          </a:p>
        </p:txBody>
      </p:sp>
      <p:sp>
        <p:nvSpPr>
          <p:cNvPr id="5" name="Subtitle 4">
            <a:extLst>
              <a:ext uri="{FF2B5EF4-FFF2-40B4-BE49-F238E27FC236}">
                <a16:creationId xmlns:a16="http://schemas.microsoft.com/office/drawing/2014/main" xmlns="" id="{4C0FD13B-0FDE-448E-8D1C-AE199299A9D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75630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BA38D15-9720-4C4D-A5EE-3E3F1C90E4B0}"/>
              </a:ext>
            </a:extLst>
          </p:cNvPr>
          <p:cNvSpPr>
            <a:spLocks noGrp="1"/>
          </p:cNvSpPr>
          <p:nvPr>
            <p:ph idx="1"/>
          </p:nvPr>
        </p:nvSpPr>
        <p:spPr>
          <a:xfrm>
            <a:off x="6096000" y="1789043"/>
            <a:ext cx="5257799" cy="4387920"/>
          </a:xfrm>
        </p:spPr>
        <p:txBody>
          <a:bodyPr/>
          <a:lstStyle/>
          <a:p>
            <a:pPr marL="0" indent="0" algn="ctr">
              <a:lnSpc>
                <a:spcPct val="200000"/>
              </a:lnSpc>
              <a:buNone/>
            </a:pPr>
            <a:r>
              <a:rPr lang="en-US" b="1" u="sng" dirty="0"/>
              <a:t>Network Orchestration</a:t>
            </a:r>
          </a:p>
          <a:p>
            <a:pPr algn="ctr">
              <a:lnSpc>
                <a:spcPct val="200000"/>
              </a:lnSpc>
            </a:pPr>
            <a:r>
              <a:rPr lang="en-US" dirty="0"/>
              <a:t>Collaboration</a:t>
            </a:r>
          </a:p>
          <a:p>
            <a:pPr algn="ctr">
              <a:lnSpc>
                <a:spcPct val="200000"/>
              </a:lnSpc>
            </a:pPr>
            <a:r>
              <a:rPr lang="en-US" dirty="0"/>
              <a:t>Value co-creation</a:t>
            </a:r>
          </a:p>
          <a:p>
            <a:pPr algn="ctr">
              <a:lnSpc>
                <a:spcPct val="200000"/>
              </a:lnSpc>
            </a:pPr>
            <a:r>
              <a:rPr lang="en-US" dirty="0"/>
              <a:t>Equitable benefit sharing</a:t>
            </a:r>
          </a:p>
        </p:txBody>
      </p:sp>
      <p:sp>
        <p:nvSpPr>
          <p:cNvPr id="3" name="Title 2">
            <a:extLst>
              <a:ext uri="{FF2B5EF4-FFF2-40B4-BE49-F238E27FC236}">
                <a16:creationId xmlns:a16="http://schemas.microsoft.com/office/drawing/2014/main" xmlns="" id="{8467AB56-74F8-44ED-B4DC-46368DE9DCC7}"/>
              </a:ext>
            </a:extLst>
          </p:cNvPr>
          <p:cNvSpPr>
            <a:spLocks noGrp="1"/>
          </p:cNvSpPr>
          <p:nvPr>
            <p:ph type="title"/>
          </p:nvPr>
        </p:nvSpPr>
        <p:spPr/>
        <p:txBody>
          <a:bodyPr/>
          <a:lstStyle/>
          <a:p>
            <a:r>
              <a:rPr lang="en-US" dirty="0"/>
              <a:t>Our Business Model</a:t>
            </a:r>
          </a:p>
        </p:txBody>
      </p:sp>
      <p:pic>
        <p:nvPicPr>
          <p:cNvPr id="4" name="Content Placeholder 3">
            <a:extLst>
              <a:ext uri="{FF2B5EF4-FFF2-40B4-BE49-F238E27FC236}">
                <a16:creationId xmlns:a16="http://schemas.microsoft.com/office/drawing/2014/main" xmlns="" id="{DC84D585-A627-42BC-AB2F-7204DAC7EBCC}"/>
              </a:ext>
            </a:extLst>
          </p:cNvPr>
          <p:cNvPicPr>
            <a:picLocks noChangeAspect="1"/>
          </p:cNvPicPr>
          <p:nvPr/>
        </p:nvPicPr>
        <p:blipFill>
          <a:blip r:embed="rId2">
            <a:extLst>
              <a:ext uri="{28A0092B-C50C-407E-A947-70E740481C1C}">
                <a14:useLocalDpi xmlns:a14="http://schemas.microsoft.com/office/drawing/2010/main" xmlns="" val="0"/>
              </a:ext>
            </a:extLst>
          </a:blip>
          <a:srcRect l="24818" t="24583" r="20184" b="23856"/>
          <a:stretch>
            <a:fillRect/>
          </a:stretch>
        </p:blipFill>
        <p:spPr>
          <a:xfrm>
            <a:off x="21921" y="1385207"/>
            <a:ext cx="3143215" cy="4713199"/>
          </a:xfrm>
          <a:prstGeom prst="rect">
            <a:avLst/>
          </a:prstGeom>
        </p:spPr>
      </p:pic>
      <p:pic>
        <p:nvPicPr>
          <p:cNvPr id="5" name="Picture 4">
            <a:extLst>
              <a:ext uri="{FF2B5EF4-FFF2-40B4-BE49-F238E27FC236}">
                <a16:creationId xmlns:a16="http://schemas.microsoft.com/office/drawing/2014/main" xmlns="" id="{9DF61A2A-8E63-48E2-A1E2-169B8264FD6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97141" y="1135886"/>
            <a:ext cx="3181350" cy="4762500"/>
          </a:xfrm>
          <a:prstGeom prst="rect">
            <a:avLst/>
          </a:prstGeom>
        </p:spPr>
      </p:pic>
    </p:spTree>
    <p:extLst>
      <p:ext uri="{BB962C8B-B14F-4D97-AF65-F5344CB8AC3E}">
        <p14:creationId xmlns:p14="http://schemas.microsoft.com/office/powerpoint/2010/main" xmlns="" val="688850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06A2961-B625-42FA-8D8A-A46475868705}"/>
              </a:ext>
            </a:extLst>
          </p:cNvPr>
          <p:cNvSpPr>
            <a:spLocks noGrp="1"/>
          </p:cNvSpPr>
          <p:nvPr>
            <p:ph type="title"/>
          </p:nvPr>
        </p:nvSpPr>
        <p:spPr/>
        <p:txBody>
          <a:bodyPr/>
          <a:lstStyle/>
          <a:p>
            <a:r>
              <a:rPr lang="en-US" dirty="0"/>
              <a:t>The Rationale</a:t>
            </a:r>
          </a:p>
        </p:txBody>
      </p:sp>
      <p:pic>
        <p:nvPicPr>
          <p:cNvPr id="4" name="Picture 3">
            <a:extLst>
              <a:ext uri="{FF2B5EF4-FFF2-40B4-BE49-F238E27FC236}">
                <a16:creationId xmlns:a16="http://schemas.microsoft.com/office/drawing/2014/main" xmlns="" id="{946DF9E0-66F6-455A-850C-6BD41F448974}"/>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8354" y="1398281"/>
            <a:ext cx="5055294" cy="4749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1682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FA014-98D7-456C-B12F-E5BCD7E25686}"/>
              </a:ext>
            </a:extLst>
          </p:cNvPr>
          <p:cNvSpPr>
            <a:spLocks noGrp="1"/>
          </p:cNvSpPr>
          <p:nvPr>
            <p:ph type="title"/>
          </p:nvPr>
        </p:nvSpPr>
        <p:spPr/>
        <p:txBody>
          <a:bodyPr/>
          <a:lstStyle/>
          <a:p>
            <a:r>
              <a:rPr lang="en-US" dirty="0"/>
              <a:t>The Rationale…</a:t>
            </a:r>
          </a:p>
        </p:txBody>
      </p:sp>
      <p:pic>
        <p:nvPicPr>
          <p:cNvPr id="3" name="Picture 2">
            <a:extLst>
              <a:ext uri="{FF2B5EF4-FFF2-40B4-BE49-F238E27FC236}">
                <a16:creationId xmlns:a16="http://schemas.microsoft.com/office/drawing/2014/main" xmlns="" id="{6E108BF9-198C-4165-BA42-32D5EB33095D}"/>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9950" y="1357030"/>
            <a:ext cx="9050674" cy="4403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2541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02148A3-1DFC-4E45-A68B-C8D3A3A164B3}"/>
              </a:ext>
            </a:extLst>
          </p:cNvPr>
          <p:cNvSpPr>
            <a:spLocks noGrp="1"/>
          </p:cNvSpPr>
          <p:nvPr>
            <p:ph type="ctrTitle"/>
          </p:nvPr>
        </p:nvSpPr>
        <p:spPr/>
        <p:txBody>
          <a:bodyPr/>
          <a:lstStyle/>
          <a:p>
            <a:r>
              <a:rPr lang="en-US" dirty="0"/>
              <a:t>STRATEGY OVERVIEW</a:t>
            </a:r>
          </a:p>
        </p:txBody>
      </p:sp>
      <p:sp>
        <p:nvSpPr>
          <p:cNvPr id="4" name="Subtitle 3">
            <a:extLst>
              <a:ext uri="{FF2B5EF4-FFF2-40B4-BE49-F238E27FC236}">
                <a16:creationId xmlns:a16="http://schemas.microsoft.com/office/drawing/2014/main" xmlns="" id="{6ED876FC-18FA-4316-B691-A228CB15EE19}"/>
              </a:ext>
            </a:extLst>
          </p:cNvPr>
          <p:cNvSpPr>
            <a:spLocks noGrp="1"/>
          </p:cNvSpPr>
          <p:nvPr>
            <p:ph type="subTitle" idx="1"/>
          </p:nvPr>
        </p:nvSpPr>
        <p:spPr/>
        <p:txBody>
          <a:bodyPr/>
          <a:lstStyle/>
          <a:p>
            <a:r>
              <a:rPr lang="en-US" dirty="0"/>
              <a:t>The Basis of Operational Plans</a:t>
            </a:r>
          </a:p>
        </p:txBody>
      </p:sp>
    </p:spTree>
    <p:extLst>
      <p:ext uri="{BB962C8B-B14F-4D97-AF65-F5344CB8AC3E}">
        <p14:creationId xmlns:p14="http://schemas.microsoft.com/office/powerpoint/2010/main" xmlns="" val="702712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06075" cy="4351338"/>
          </a:xfrm>
        </p:spPr>
        <p:txBody>
          <a:bodyPr>
            <a:normAutofit/>
          </a:bodyPr>
          <a:lstStyle/>
          <a:p>
            <a:pPr marL="0" indent="0" algn="ctr">
              <a:lnSpc>
                <a:spcPct val="150000"/>
              </a:lnSpc>
              <a:buNone/>
            </a:pPr>
            <a:endParaRPr lang="en-ZA" sz="2400" dirty="0"/>
          </a:p>
          <a:p>
            <a:pPr marL="0" indent="0" algn="ctr">
              <a:lnSpc>
                <a:spcPct val="150000"/>
              </a:lnSpc>
              <a:buNone/>
            </a:pPr>
            <a:endParaRPr lang="en-ZA" sz="2400" dirty="0"/>
          </a:p>
          <a:p>
            <a:pPr marL="0" indent="0" algn="ctr">
              <a:lnSpc>
                <a:spcPct val="150000"/>
              </a:lnSpc>
              <a:buNone/>
            </a:pPr>
            <a:r>
              <a:rPr lang="en-ZA" sz="2400" dirty="0"/>
              <a:t>To be the multi-sectoral collaboration platform for value co-creation in the higher education sector.</a:t>
            </a:r>
          </a:p>
          <a:p>
            <a:pPr marL="0" indent="0" algn="ctr">
              <a:lnSpc>
                <a:spcPct val="150000"/>
              </a:lnSpc>
              <a:buNone/>
            </a:pPr>
            <a:endParaRPr lang="en-ZA" sz="2400" dirty="0"/>
          </a:p>
        </p:txBody>
      </p:sp>
      <p:sp>
        <p:nvSpPr>
          <p:cNvPr id="7" name="Pentagon 6"/>
          <p:cNvSpPr/>
          <p:nvPr/>
        </p:nvSpPr>
        <p:spPr>
          <a:xfrm>
            <a:off x="-44068" y="-81646"/>
            <a:ext cx="6068948" cy="113828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b="1" spc="300" dirty="0">
                <a:effectLst>
                  <a:outerShdw blurRad="38100" dist="38100" dir="2700000" algn="tl">
                    <a:srgbClr val="000000">
                      <a:alpha val="43137"/>
                    </a:srgbClr>
                  </a:outerShdw>
                </a:effectLst>
              </a:rPr>
              <a:t>Our Vision</a:t>
            </a:r>
          </a:p>
        </p:txBody>
      </p:sp>
    </p:spTree>
    <p:extLst>
      <p:ext uri="{BB962C8B-B14F-4D97-AF65-F5344CB8AC3E}">
        <p14:creationId xmlns:p14="http://schemas.microsoft.com/office/powerpoint/2010/main" xmlns="" val="3051662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06075" cy="4351338"/>
          </a:xfrm>
        </p:spPr>
        <p:txBody>
          <a:bodyPr>
            <a:normAutofit/>
          </a:bodyPr>
          <a:lstStyle/>
          <a:p>
            <a:pPr marL="0" indent="0" algn="ctr">
              <a:lnSpc>
                <a:spcPct val="150000"/>
              </a:lnSpc>
              <a:buNone/>
            </a:pPr>
            <a:endParaRPr lang="en-ZA" sz="2400" dirty="0"/>
          </a:p>
          <a:p>
            <a:pPr marL="0" indent="0" algn="ctr">
              <a:lnSpc>
                <a:spcPct val="150000"/>
              </a:lnSpc>
              <a:buNone/>
            </a:pPr>
            <a:endParaRPr lang="en-ZA" sz="2400" dirty="0"/>
          </a:p>
          <a:p>
            <a:pPr marL="0" indent="0" algn="ctr">
              <a:lnSpc>
                <a:spcPct val="150000"/>
              </a:lnSpc>
              <a:buNone/>
            </a:pPr>
            <a:r>
              <a:rPr lang="en-ZA" sz="2400" dirty="0"/>
              <a:t>We generate, grow and sustain third stream income for TUT</a:t>
            </a:r>
          </a:p>
        </p:txBody>
      </p:sp>
      <p:sp>
        <p:nvSpPr>
          <p:cNvPr id="7" name="Pentagon 6"/>
          <p:cNvSpPr/>
          <p:nvPr/>
        </p:nvSpPr>
        <p:spPr>
          <a:xfrm>
            <a:off x="0" y="15525"/>
            <a:ext cx="4667250"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spc="300" dirty="0"/>
              <a:t>Our Mission</a:t>
            </a:r>
          </a:p>
        </p:txBody>
      </p:sp>
    </p:spTree>
    <p:extLst>
      <p:ext uri="{BB962C8B-B14F-4D97-AF65-F5344CB8AC3E}">
        <p14:creationId xmlns:p14="http://schemas.microsoft.com/office/powerpoint/2010/main" xmlns="" val="135394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3C1C00-ECD0-4719-A129-77F84E6F4BD7}"/>
              </a:ext>
            </a:extLst>
          </p:cNvPr>
          <p:cNvSpPr>
            <a:spLocks noGrp="1"/>
          </p:cNvSpPr>
          <p:nvPr>
            <p:ph type="ctrTitle"/>
          </p:nvPr>
        </p:nvSpPr>
        <p:spPr/>
        <p:txBody>
          <a:bodyPr/>
          <a:lstStyle/>
          <a:p>
            <a:r>
              <a:rPr lang="en-US" dirty="0"/>
              <a:t>RESPONSE TO THE ASSESSOR’S REPORT</a:t>
            </a:r>
          </a:p>
        </p:txBody>
      </p:sp>
      <p:sp>
        <p:nvSpPr>
          <p:cNvPr id="5" name="Subtitle 4">
            <a:extLst>
              <a:ext uri="{FF2B5EF4-FFF2-40B4-BE49-F238E27FC236}">
                <a16:creationId xmlns:a16="http://schemas.microsoft.com/office/drawing/2014/main" xmlns="" id="{A2A5ED57-52DD-427B-A6EA-03B3FEDDF9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112782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0" y="-65534"/>
            <a:ext cx="6808304"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b="1" spc="300" dirty="0"/>
              <a:t>Critical Success Factors</a:t>
            </a:r>
          </a:p>
        </p:txBody>
      </p:sp>
      <p:sp>
        <p:nvSpPr>
          <p:cNvPr id="8" name="Content Placeholder 7">
            <a:extLst>
              <a:ext uri="{FF2B5EF4-FFF2-40B4-BE49-F238E27FC236}">
                <a16:creationId xmlns:a16="http://schemas.microsoft.com/office/drawing/2014/main" xmlns="" id="{F9923283-F542-4688-A4E4-340E1056475E}"/>
              </a:ext>
            </a:extLst>
          </p:cNvPr>
          <p:cNvSpPr>
            <a:spLocks noGrp="1"/>
          </p:cNvSpPr>
          <p:nvPr>
            <p:ph idx="1"/>
          </p:nvPr>
        </p:nvSpPr>
        <p:spPr>
          <a:xfrm>
            <a:off x="838200" y="1825625"/>
            <a:ext cx="10520680" cy="4351338"/>
          </a:xfrm>
        </p:spPr>
        <p:txBody>
          <a:bodyPr>
            <a:normAutofit/>
          </a:bodyPr>
          <a:lstStyle/>
          <a:p>
            <a:pPr>
              <a:lnSpc>
                <a:spcPct val="2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Develop and stick to projects that are sustainable, fundable and cash generative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Pursue business process excellence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Develop an agile organisation that anticipates the unexpected or unforeseen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endParaRPr lang="en-US" sz="2400" dirty="0"/>
          </a:p>
        </p:txBody>
      </p:sp>
    </p:spTree>
    <p:extLst>
      <p:ext uri="{BB962C8B-B14F-4D97-AF65-F5344CB8AC3E}">
        <p14:creationId xmlns:p14="http://schemas.microsoft.com/office/powerpoint/2010/main" xmlns="" val="4216487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825625"/>
            <a:ext cx="10563225" cy="4351338"/>
          </a:xfrm>
        </p:spPr>
        <p:txBody>
          <a:bodyPr>
            <a:normAutofit/>
          </a:bodyPr>
          <a:lstStyle/>
          <a:p>
            <a:pPr>
              <a:lnSpc>
                <a:spcPct val="150000"/>
              </a:lnSpc>
            </a:pPr>
            <a:r>
              <a:rPr lang="en-ZA" sz="2400" dirty="0"/>
              <a:t>We communicate honestly, timeously and factually; </a:t>
            </a:r>
          </a:p>
          <a:p>
            <a:pPr>
              <a:lnSpc>
                <a:spcPct val="150000"/>
              </a:lnSpc>
            </a:pPr>
            <a:r>
              <a:rPr lang="en-ZA" sz="2400" dirty="0"/>
              <a:t>We seek opportunities to collaborate before we seek to compete</a:t>
            </a:r>
          </a:p>
          <a:p>
            <a:pPr>
              <a:lnSpc>
                <a:spcPct val="150000"/>
              </a:lnSpc>
            </a:pPr>
            <a:r>
              <a:rPr lang="en-ZA" sz="2400" dirty="0"/>
              <a:t>We assume possibilities (can do) with every challenge we face</a:t>
            </a:r>
          </a:p>
          <a:p>
            <a:pPr>
              <a:lnSpc>
                <a:spcPct val="150000"/>
              </a:lnSpc>
            </a:pPr>
            <a:r>
              <a:rPr lang="en-ZA" sz="2400" dirty="0"/>
              <a:t>We learn (formally and informally) at all times </a:t>
            </a:r>
          </a:p>
          <a:p>
            <a:pPr>
              <a:lnSpc>
                <a:spcPct val="150000"/>
              </a:lnSpc>
            </a:pPr>
            <a:r>
              <a:rPr lang="en-ZA" sz="2400" dirty="0"/>
              <a:t>We respect time of self and others</a:t>
            </a:r>
          </a:p>
          <a:p>
            <a:pPr>
              <a:lnSpc>
                <a:spcPct val="150000"/>
              </a:lnSpc>
            </a:pPr>
            <a:r>
              <a:rPr lang="en-ZA" sz="2400" dirty="0"/>
              <a:t>We seek first to understand and then be understood</a:t>
            </a:r>
          </a:p>
        </p:txBody>
      </p:sp>
      <p:sp>
        <p:nvSpPr>
          <p:cNvPr id="7" name="Pentagon 6"/>
          <p:cNvSpPr/>
          <p:nvPr/>
        </p:nvSpPr>
        <p:spPr>
          <a:xfrm>
            <a:off x="0" y="15525"/>
            <a:ext cx="4667250"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spc="300" dirty="0"/>
              <a:t>The Habits We Cultivate Daily</a:t>
            </a:r>
          </a:p>
        </p:txBody>
      </p:sp>
    </p:spTree>
    <p:extLst>
      <p:ext uri="{BB962C8B-B14F-4D97-AF65-F5344CB8AC3E}">
        <p14:creationId xmlns:p14="http://schemas.microsoft.com/office/powerpoint/2010/main" xmlns="" val="840536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90625"/>
            <a:ext cx="10515600" cy="542925"/>
          </a:xfrm>
          <a:solidFill>
            <a:schemeClr val="bg1">
              <a:lumMod val="95000"/>
            </a:schemeClr>
          </a:solidFill>
        </p:spPr>
        <p:txBody>
          <a:bodyPr>
            <a:normAutofit/>
          </a:bodyPr>
          <a:lstStyle/>
          <a:p>
            <a:r>
              <a:rPr lang="en-ZA" sz="2400" dirty="0"/>
              <a:t>Pillars that enable us to focus and direct our actions to fulfil our strategy.</a:t>
            </a:r>
          </a:p>
        </p:txBody>
      </p:sp>
      <p:graphicFrame>
        <p:nvGraphicFramePr>
          <p:cNvPr id="8" name="Content Placeholder 7"/>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ntagon 6"/>
          <p:cNvSpPr/>
          <p:nvPr/>
        </p:nvSpPr>
        <p:spPr>
          <a:xfrm>
            <a:off x="0" y="5586"/>
            <a:ext cx="4667250"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spc="300" dirty="0"/>
              <a:t>Four Pillars of Our Strategy</a:t>
            </a:r>
          </a:p>
        </p:txBody>
      </p:sp>
      <p:sp>
        <p:nvSpPr>
          <p:cNvPr id="2" name="Oval 1"/>
          <p:cNvSpPr/>
          <p:nvPr/>
        </p:nvSpPr>
        <p:spPr>
          <a:xfrm>
            <a:off x="6477000" y="2447925"/>
            <a:ext cx="428625" cy="419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70C0"/>
                </a:solidFill>
                <a:effectLst>
                  <a:outerShdw blurRad="38100" dist="38100" dir="2700000" algn="tl">
                    <a:srgbClr val="000000">
                      <a:alpha val="43137"/>
                    </a:srgbClr>
                  </a:outerShdw>
                </a:effectLst>
              </a:rPr>
              <a:t>1</a:t>
            </a:r>
          </a:p>
        </p:txBody>
      </p:sp>
      <p:sp>
        <p:nvSpPr>
          <p:cNvPr id="13" name="Oval 12"/>
          <p:cNvSpPr/>
          <p:nvPr/>
        </p:nvSpPr>
        <p:spPr>
          <a:xfrm>
            <a:off x="5286376" y="2409825"/>
            <a:ext cx="428625" cy="419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70C0"/>
                </a:solidFill>
                <a:effectLst>
                  <a:outerShdw blurRad="38100" dist="38100" dir="2700000" algn="tl">
                    <a:srgbClr val="000000">
                      <a:alpha val="43137"/>
                    </a:srgbClr>
                  </a:outerShdw>
                </a:effectLst>
              </a:rPr>
              <a:t>4</a:t>
            </a:r>
          </a:p>
        </p:txBody>
      </p:sp>
      <p:sp>
        <p:nvSpPr>
          <p:cNvPr id="14" name="Oval 13"/>
          <p:cNvSpPr/>
          <p:nvPr/>
        </p:nvSpPr>
        <p:spPr>
          <a:xfrm>
            <a:off x="5343526" y="5238750"/>
            <a:ext cx="43815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70C0"/>
                </a:solidFill>
                <a:effectLst>
                  <a:outerShdw blurRad="38100" dist="38100" dir="2700000" algn="tl">
                    <a:srgbClr val="000000">
                      <a:alpha val="43137"/>
                    </a:srgbClr>
                  </a:outerShdw>
                </a:effectLst>
              </a:rPr>
              <a:t>3</a:t>
            </a:r>
          </a:p>
        </p:txBody>
      </p:sp>
      <p:sp>
        <p:nvSpPr>
          <p:cNvPr id="15" name="Oval 14"/>
          <p:cNvSpPr/>
          <p:nvPr/>
        </p:nvSpPr>
        <p:spPr>
          <a:xfrm>
            <a:off x="6448425" y="5276850"/>
            <a:ext cx="428625" cy="419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70C0"/>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xmlns="" val="2653210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6">
            <a:extLst>
              <a:ext uri="{FF2B5EF4-FFF2-40B4-BE49-F238E27FC236}">
                <a16:creationId xmlns:a16="http://schemas.microsoft.com/office/drawing/2014/main" xmlns="" id="{098FDA7A-7D12-4066-9F48-4FD1A4492ACA}"/>
              </a:ext>
            </a:extLst>
          </p:cNvPr>
          <p:cNvSpPr/>
          <p:nvPr/>
        </p:nvSpPr>
        <p:spPr>
          <a:xfrm>
            <a:off x="0" y="-14292"/>
            <a:ext cx="6539948" cy="86905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spc="300" dirty="0"/>
              <a:t>Pillar 1: Revenue Streams Mix</a:t>
            </a:r>
            <a:endParaRPr lang="en-ZA" sz="2000" b="1" spc="300" dirty="0"/>
          </a:p>
        </p:txBody>
      </p:sp>
      <p:graphicFrame>
        <p:nvGraphicFramePr>
          <p:cNvPr id="7" name="Table 7">
            <a:extLst>
              <a:ext uri="{FF2B5EF4-FFF2-40B4-BE49-F238E27FC236}">
                <a16:creationId xmlns:a16="http://schemas.microsoft.com/office/drawing/2014/main" xmlns="" id="{E543BC0A-3E1A-4C3B-A364-7E6624C418F9}"/>
              </a:ext>
            </a:extLst>
          </p:cNvPr>
          <p:cNvGraphicFramePr>
            <a:graphicFrameLocks noGrp="1"/>
          </p:cNvGraphicFramePr>
          <p:nvPr>
            <p:ph idx="1"/>
          </p:nvPr>
        </p:nvGraphicFramePr>
        <p:xfrm>
          <a:off x="278542" y="877458"/>
          <a:ext cx="11691784" cy="5817982"/>
        </p:xfrm>
        <a:graphic>
          <a:graphicData uri="http://schemas.openxmlformats.org/drawingml/2006/table">
            <a:tbl>
              <a:tblPr firstRow="1" bandRow="1">
                <a:tableStyleId>{5C22544A-7EE6-4342-B048-85BDC9FD1C3A}</a:tableStyleId>
              </a:tblPr>
              <a:tblGrid>
                <a:gridCol w="2543538">
                  <a:extLst>
                    <a:ext uri="{9D8B030D-6E8A-4147-A177-3AD203B41FA5}">
                      <a16:colId xmlns:a16="http://schemas.microsoft.com/office/drawing/2014/main" xmlns="" val="1098204538"/>
                    </a:ext>
                  </a:extLst>
                </a:gridCol>
                <a:gridCol w="2956363">
                  <a:extLst>
                    <a:ext uri="{9D8B030D-6E8A-4147-A177-3AD203B41FA5}">
                      <a16:colId xmlns:a16="http://schemas.microsoft.com/office/drawing/2014/main" xmlns="" val="3195235599"/>
                    </a:ext>
                  </a:extLst>
                </a:gridCol>
                <a:gridCol w="4244777">
                  <a:extLst>
                    <a:ext uri="{9D8B030D-6E8A-4147-A177-3AD203B41FA5}">
                      <a16:colId xmlns:a16="http://schemas.microsoft.com/office/drawing/2014/main" xmlns="" val="107006697"/>
                    </a:ext>
                  </a:extLst>
                </a:gridCol>
                <a:gridCol w="1947106">
                  <a:extLst>
                    <a:ext uri="{9D8B030D-6E8A-4147-A177-3AD203B41FA5}">
                      <a16:colId xmlns:a16="http://schemas.microsoft.com/office/drawing/2014/main" xmlns="" val="1092259153"/>
                    </a:ext>
                  </a:extLst>
                </a:gridCol>
              </a:tblGrid>
              <a:tr h="637022">
                <a:tc>
                  <a:txBody>
                    <a:bodyPr/>
                    <a:lstStyle/>
                    <a:p>
                      <a:r>
                        <a:rPr lang="en-US" dirty="0"/>
                        <a:t>Key Performance Indicators (KPIs)</a:t>
                      </a:r>
                    </a:p>
                  </a:txBody>
                  <a:tcPr/>
                </a:tc>
                <a:tc>
                  <a:txBody>
                    <a:bodyPr/>
                    <a:lstStyle/>
                    <a:p>
                      <a:r>
                        <a:rPr lang="en-US" dirty="0"/>
                        <a:t>Strategic Initiatives</a:t>
                      </a:r>
                    </a:p>
                  </a:txBody>
                  <a:tcPr/>
                </a:tc>
                <a:tc>
                  <a:txBody>
                    <a:bodyPr/>
                    <a:lstStyle/>
                    <a:p>
                      <a:r>
                        <a:rPr lang="en-US" dirty="0"/>
                        <a:t>Key Activities</a:t>
                      </a:r>
                    </a:p>
                  </a:txBody>
                  <a:tcPr/>
                </a:tc>
                <a:tc>
                  <a:txBody>
                    <a:bodyPr/>
                    <a:lstStyle/>
                    <a:p>
                      <a:r>
                        <a:rPr lang="en-US" dirty="0"/>
                        <a:t>Programme Lead</a:t>
                      </a:r>
                    </a:p>
                  </a:txBody>
                  <a:tcPr/>
                </a:tc>
                <a:extLst>
                  <a:ext uri="{0D108BD9-81ED-4DB2-BD59-A6C34878D82A}">
                    <a16:rowId xmlns:a16="http://schemas.microsoft.com/office/drawing/2014/main" xmlns="" val="3159496221"/>
                  </a:ext>
                </a:extLst>
              </a:tr>
              <a:tr h="36818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u="sng" dirty="0"/>
                        <a:t>Strategic Objective 1.1:</a:t>
                      </a:r>
                      <a:r>
                        <a:rPr lang="en-US" sz="1600" b="1" i="1" dirty="0"/>
                        <a:t> To create sustainability through strong revenues</a:t>
                      </a:r>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1" dirty="0"/>
                    </a:p>
                  </a:txBody>
                  <a:tcPr/>
                </a:tc>
                <a:extLst>
                  <a:ext uri="{0D108BD9-81ED-4DB2-BD59-A6C34878D82A}">
                    <a16:rowId xmlns:a16="http://schemas.microsoft.com/office/drawing/2014/main" xmlns="" val="3770319425"/>
                  </a:ext>
                </a:extLst>
              </a:tr>
              <a:tr h="953546">
                <a:tc rowSpan="2">
                  <a:txBody>
                    <a:bodyPr/>
                    <a:lstStyle/>
                    <a:p>
                      <a:r>
                        <a:rPr lang="en-US" sz="1400" dirty="0"/>
                        <a:t>1.1.1. Cash break-even by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Create a group business development capability and drive market entry and penetration for current businesses.</a:t>
                      </a:r>
                    </a:p>
                  </a:txBody>
                  <a:tcPr/>
                </a:tc>
                <a:tc>
                  <a:txBody>
                    <a:bodyPr/>
                    <a:lstStyle/>
                    <a:p>
                      <a:pPr marL="285750" indent="-285750">
                        <a:buFont typeface="Arial" panose="020B0604020202020204" pitchFamily="34" charset="0"/>
                        <a:buChar char="•"/>
                      </a:pPr>
                      <a:r>
                        <a:rPr lang="en-US" sz="1400" dirty="0"/>
                        <a:t>Create a specialised role at group level</a:t>
                      </a:r>
                    </a:p>
                    <a:p>
                      <a:pPr marL="285750" indent="-285750">
                        <a:buFont typeface="Arial" panose="020B0604020202020204" pitchFamily="34" charset="0"/>
                        <a:buChar char="•"/>
                      </a:pPr>
                      <a:r>
                        <a:rPr lang="en-US" sz="1400" dirty="0"/>
                        <a:t>Set specific targets with appropriate incentive structures.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Calibri" panose="020F0502020204030204" pitchFamily="34" charset="0"/>
                        </a:rPr>
                        <a:t>Develop collaboration framework</a:t>
                      </a:r>
                      <a:endParaRPr lang="en-US" sz="1400" dirty="0"/>
                    </a:p>
                  </a:txBody>
                  <a:tcPr/>
                </a:tc>
                <a:tc>
                  <a:txBody>
                    <a:bodyPr/>
                    <a:lstStyle/>
                    <a:p>
                      <a:r>
                        <a:rPr lang="en-US" sz="1400" dirty="0"/>
                        <a:t>CEO</a:t>
                      </a:r>
                    </a:p>
                  </a:txBody>
                  <a:tcPr/>
                </a:tc>
                <a:extLst>
                  <a:ext uri="{0D108BD9-81ED-4DB2-BD59-A6C34878D82A}">
                    <a16:rowId xmlns:a16="http://schemas.microsoft.com/office/drawing/2014/main" xmlns="" val="1956624667"/>
                  </a:ext>
                </a:extLst>
              </a:tr>
              <a:tr h="1789730">
                <a:tc vMerge="1">
                  <a:txBody>
                    <a:bodyPr/>
                    <a:lstStyle/>
                    <a:p>
                      <a:endParaRPr lang="en-US" sz="1400" dirty="0"/>
                    </a:p>
                  </a:txBody>
                  <a:tcPr/>
                </a:tc>
                <a:tc>
                  <a:txBody>
                    <a:bodyPr/>
                    <a:lstStyle/>
                    <a:p>
                      <a:r>
                        <a:rPr lang="en-US" sz="1400" dirty="0"/>
                        <a:t>Enhance the cash generation potential of all existing business units</a:t>
                      </a:r>
                    </a:p>
                  </a:txBody>
                  <a:tcPr/>
                </a:tc>
                <a:tc>
                  <a:txBody>
                    <a:bodyPr/>
                    <a:lstStyle/>
                    <a:p>
                      <a:pPr marL="285750" indent="-285750">
                        <a:buFont typeface="Arial" panose="020B0604020202020204" pitchFamily="34" charset="0"/>
                        <a:buChar char="•"/>
                      </a:pPr>
                      <a:r>
                        <a:rPr lang="en-US" sz="1400" dirty="0"/>
                        <a:t>Develop strong TUTEH brand and market positioning</a:t>
                      </a:r>
                    </a:p>
                    <a:p>
                      <a:pPr marL="285750" indent="-285750">
                        <a:buFont typeface="Arial" panose="020B0604020202020204" pitchFamily="34" charset="0"/>
                        <a:buChar char="•"/>
                      </a:pPr>
                      <a:r>
                        <a:rPr lang="en-US" sz="1400" dirty="0"/>
                        <a:t>Launch the Property Operations division of TUTEH Prop.</a:t>
                      </a:r>
                    </a:p>
                    <a:p>
                      <a:pPr marL="285750" indent="-285750">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rPr>
                        <a:t>Introduce</a:t>
                      </a:r>
                      <a:r>
                        <a:rPr lang="en-US" sz="1400" dirty="0">
                          <a:effectLst/>
                          <a:latin typeface="Calibri" panose="020F0502020204030204" pitchFamily="34" charset="0"/>
                          <a:ea typeface="Calibri" panose="020F0502020204030204" pitchFamily="34" charset="0"/>
                        </a:rPr>
                        <a:t> a differentiated life-cycle accommodation nodal concept, plan, partnerships and execution plan for TUTEH Prop.</a:t>
                      </a:r>
                      <a:endParaRPr lang="en-US" sz="1400" dirty="0"/>
                    </a:p>
                    <a:p>
                      <a:pPr marL="285750" indent="-285750">
                        <a:buFont typeface="Arial" panose="020B0604020202020204" pitchFamily="34" charset="0"/>
                        <a:buChar char="•"/>
                      </a:pPr>
                      <a:r>
                        <a:rPr lang="en-US" sz="1400" dirty="0"/>
                        <a:t>Pivot TICE operating model.</a:t>
                      </a:r>
                    </a:p>
                    <a:p>
                      <a:pPr marL="285750" indent="-285750">
                        <a:buFont typeface="Arial" panose="020B0604020202020204" pitchFamily="34" charset="0"/>
                        <a:buChar char="•"/>
                      </a:pPr>
                      <a:r>
                        <a:rPr lang="en-US" sz="1400" dirty="0" err="1"/>
                        <a:t>Commercialise</a:t>
                      </a:r>
                      <a:r>
                        <a:rPr lang="en-US" sz="1400" dirty="0"/>
                        <a:t> TRes </a:t>
                      </a:r>
                    </a:p>
                    <a:p>
                      <a:pPr marL="285750" indent="-285750">
                        <a:buFont typeface="Arial" panose="020B0604020202020204" pitchFamily="34" charset="0"/>
                        <a:buChar char="•"/>
                      </a:pPr>
                      <a:r>
                        <a:rPr lang="en-US" sz="1400" dirty="0"/>
                        <a:t>Develop T Retail into fully fledged SBU</a:t>
                      </a:r>
                    </a:p>
                  </a:txBody>
                  <a:tcPr/>
                </a:tc>
                <a:tc>
                  <a:txBody>
                    <a:bodyPr/>
                    <a:lstStyle/>
                    <a:p>
                      <a:r>
                        <a:rPr lang="en-US" sz="1400" dirty="0"/>
                        <a:t>CEO</a:t>
                      </a:r>
                    </a:p>
                    <a:p>
                      <a:r>
                        <a:rPr lang="en-US" sz="1400" dirty="0"/>
                        <a:t>Business Unit Heads</a:t>
                      </a:r>
                    </a:p>
                  </a:txBody>
                  <a:tcPr/>
                </a:tc>
                <a:extLst>
                  <a:ext uri="{0D108BD9-81ED-4DB2-BD59-A6C34878D82A}">
                    <a16:rowId xmlns:a16="http://schemas.microsoft.com/office/drawing/2014/main" xmlns="" val="995972333"/>
                  </a:ext>
                </a:extLst>
              </a:tr>
              <a:tr h="350647">
                <a:tc gridSpan="4">
                  <a:txBody>
                    <a:bodyPr/>
                    <a:lstStyle/>
                    <a:p>
                      <a:r>
                        <a:rPr lang="en-US" sz="1600" b="1" i="1" u="sng" dirty="0"/>
                        <a:t>Strategic Objective 1.2:</a:t>
                      </a:r>
                      <a:r>
                        <a:rPr lang="en-US" sz="1600" b="1" i="1" dirty="0"/>
                        <a:t> To be profitable by 2022</a:t>
                      </a:r>
                    </a:p>
                  </a:txBody>
                  <a:tcPr/>
                </a:tc>
                <a:tc hMerge="1">
                  <a:txBody>
                    <a:bodyPr/>
                    <a:lstStyle/>
                    <a:p>
                      <a:endParaRPr lang="en-US" sz="1400" dirty="0"/>
                    </a:p>
                  </a:txBody>
                  <a:tcPr/>
                </a:tc>
                <a:tc hMerge="1">
                  <a:txBody>
                    <a:bodyPr/>
                    <a:lstStyle/>
                    <a:p>
                      <a:pPr marL="342900" indent="-342900">
                        <a:buFont typeface="Arial" panose="020B0604020202020204" pitchFamily="34" charset="0"/>
                        <a:buChar char="•"/>
                      </a:pPr>
                      <a:endParaRPr lang="en-US" sz="1400" dirty="0"/>
                    </a:p>
                  </a:txBody>
                  <a:tcPr/>
                </a:tc>
                <a:tc hMerge="1">
                  <a:txBody>
                    <a:bodyPr/>
                    <a:lstStyle/>
                    <a:p>
                      <a:endParaRPr lang="en-US" sz="1400" dirty="0"/>
                    </a:p>
                  </a:txBody>
                  <a:tcPr/>
                </a:tc>
                <a:extLst>
                  <a:ext uri="{0D108BD9-81ED-4DB2-BD59-A6C34878D82A}">
                    <a16:rowId xmlns:a16="http://schemas.microsoft.com/office/drawing/2014/main" xmlns="" val="2550215968"/>
                  </a:ext>
                </a:extLst>
              </a:tr>
              <a:tr h="548967">
                <a:tc rowSpan="2">
                  <a:txBody>
                    <a:bodyPr/>
                    <a:lstStyle/>
                    <a:p>
                      <a:r>
                        <a:rPr lang="en-US" sz="1400" dirty="0"/>
                        <a:t>1.2.1. Return on Investment (ROI) of between </a:t>
                      </a:r>
                      <a:r>
                        <a:rPr lang="en-US" sz="1400" u="sng" dirty="0">
                          <a:solidFill>
                            <a:srgbClr val="FF0000"/>
                          </a:solidFill>
                        </a:rPr>
                        <a:t>7% and 12.5%</a:t>
                      </a:r>
                    </a:p>
                  </a:txBody>
                  <a:tcPr/>
                </a:tc>
                <a:tc>
                  <a:txBody>
                    <a:bodyPr/>
                    <a:lstStyle/>
                    <a:p>
                      <a:r>
                        <a:rPr lang="en-US" sz="1400" dirty="0"/>
                        <a:t>Pursue strategic equity partnership for one or more of the SBUs.</a:t>
                      </a:r>
                    </a:p>
                  </a:txBody>
                  <a:tcPr/>
                </a:tc>
                <a:tc>
                  <a:txBody>
                    <a:bodyPr/>
                    <a:lstStyle/>
                    <a:p>
                      <a:pPr marL="342900" indent="-34290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Develop the New Ventures Mergers and Acquisitions (NVMA) capabilities</a:t>
                      </a:r>
                      <a:r>
                        <a:rPr lang="en-US" sz="1400" dirty="0"/>
                        <a:t>.</a:t>
                      </a:r>
                    </a:p>
                  </a:txBody>
                  <a:tcPr/>
                </a:tc>
                <a:tc>
                  <a:txBody>
                    <a:bodyPr/>
                    <a:lstStyle/>
                    <a:p>
                      <a:r>
                        <a:rPr lang="en-US" sz="1400" dirty="0"/>
                        <a:t>CEO</a:t>
                      </a:r>
                    </a:p>
                  </a:txBody>
                  <a:tcPr/>
                </a:tc>
                <a:extLst>
                  <a:ext uri="{0D108BD9-81ED-4DB2-BD59-A6C34878D82A}">
                    <a16:rowId xmlns:a16="http://schemas.microsoft.com/office/drawing/2014/main" xmlns="" val="2154895550"/>
                  </a:ext>
                </a:extLst>
              </a:tr>
              <a:tr h="728026">
                <a:tc vMerge="1">
                  <a:txBody>
                    <a:bodyPr/>
                    <a:lstStyle/>
                    <a:p>
                      <a:endParaRPr lang="en-US" sz="1400" dirty="0"/>
                    </a:p>
                  </a:txBody>
                  <a:tcPr/>
                </a:tc>
                <a:tc>
                  <a:txBody>
                    <a:bodyPr/>
                    <a:lstStyle/>
                    <a:p>
                      <a:r>
                        <a:rPr lang="en-US" sz="1400" dirty="0"/>
                        <a:t>Develop a high performance culture within TUTEH</a:t>
                      </a:r>
                    </a:p>
                  </a:txBody>
                  <a:tcPr/>
                </a:tc>
                <a:tc>
                  <a:txBody>
                    <a:bodyPr/>
                    <a:lstStyle/>
                    <a:p>
                      <a:pPr marL="285750" indent="-285750">
                        <a:buFont typeface="Arial" panose="020B0604020202020204" pitchFamily="34" charset="0"/>
                        <a:buChar char="•"/>
                      </a:pPr>
                      <a:r>
                        <a:rPr lang="en-US" sz="1400" dirty="0"/>
                        <a:t>Develop/ adopt and implement performance management system</a:t>
                      </a:r>
                    </a:p>
                    <a:p>
                      <a:pPr marL="285750" indent="-285750">
                        <a:buFont typeface="Arial" panose="020B0604020202020204" pitchFamily="34" charset="0"/>
                        <a:buChar char="•"/>
                      </a:pPr>
                      <a:r>
                        <a:rPr lang="en-US" sz="1400" dirty="0"/>
                        <a:t>Create performance artefacts and “rituals”</a:t>
                      </a:r>
                    </a:p>
                  </a:txBody>
                  <a:tcPr/>
                </a:tc>
                <a:tc>
                  <a:txBody>
                    <a:bodyPr/>
                    <a:lstStyle/>
                    <a:p>
                      <a:r>
                        <a:rPr lang="en-US" sz="1400" dirty="0"/>
                        <a:t>GM: Ops</a:t>
                      </a:r>
                    </a:p>
                    <a:p>
                      <a:endParaRPr lang="en-US" sz="1400" dirty="0"/>
                    </a:p>
                    <a:p>
                      <a:r>
                        <a:rPr lang="en-US" sz="1400" dirty="0"/>
                        <a:t>CEO</a:t>
                      </a:r>
                    </a:p>
                  </a:txBody>
                  <a:tcPr/>
                </a:tc>
                <a:extLst>
                  <a:ext uri="{0D108BD9-81ED-4DB2-BD59-A6C34878D82A}">
                    <a16:rowId xmlns:a16="http://schemas.microsoft.com/office/drawing/2014/main" xmlns="" val="4121101600"/>
                  </a:ext>
                </a:extLst>
              </a:tr>
            </a:tbl>
          </a:graphicData>
        </a:graphic>
      </p:graphicFrame>
    </p:spTree>
    <p:extLst>
      <p:ext uri="{BB962C8B-B14F-4D97-AF65-F5344CB8AC3E}">
        <p14:creationId xmlns:p14="http://schemas.microsoft.com/office/powerpoint/2010/main" xmlns="" val="3974437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543BC0A-3E1A-4C3B-A364-7E6624C418F9}"/>
              </a:ext>
            </a:extLst>
          </p:cNvPr>
          <p:cNvGraphicFramePr>
            <a:graphicFrameLocks noGrp="1"/>
          </p:cNvGraphicFramePr>
          <p:nvPr>
            <p:ph idx="1"/>
          </p:nvPr>
        </p:nvGraphicFramePr>
        <p:xfrm>
          <a:off x="278543" y="1098754"/>
          <a:ext cx="11628536" cy="4761088"/>
        </p:xfrm>
        <a:graphic>
          <a:graphicData uri="http://schemas.openxmlformats.org/drawingml/2006/table">
            <a:tbl>
              <a:tblPr firstRow="1" bandRow="1">
                <a:tableStyleId>{5C22544A-7EE6-4342-B048-85BDC9FD1C3A}</a:tableStyleId>
              </a:tblPr>
              <a:tblGrid>
                <a:gridCol w="2529779">
                  <a:extLst>
                    <a:ext uri="{9D8B030D-6E8A-4147-A177-3AD203B41FA5}">
                      <a16:colId xmlns:a16="http://schemas.microsoft.com/office/drawing/2014/main" xmlns="" val="1098204538"/>
                    </a:ext>
                  </a:extLst>
                </a:gridCol>
                <a:gridCol w="2940370">
                  <a:extLst>
                    <a:ext uri="{9D8B030D-6E8A-4147-A177-3AD203B41FA5}">
                      <a16:colId xmlns:a16="http://schemas.microsoft.com/office/drawing/2014/main" xmlns="" val="3195235599"/>
                    </a:ext>
                  </a:extLst>
                </a:gridCol>
                <a:gridCol w="4221814">
                  <a:extLst>
                    <a:ext uri="{9D8B030D-6E8A-4147-A177-3AD203B41FA5}">
                      <a16:colId xmlns:a16="http://schemas.microsoft.com/office/drawing/2014/main" xmlns="" val="107006697"/>
                    </a:ext>
                  </a:extLst>
                </a:gridCol>
                <a:gridCol w="1936573">
                  <a:extLst>
                    <a:ext uri="{9D8B030D-6E8A-4147-A177-3AD203B41FA5}">
                      <a16:colId xmlns:a16="http://schemas.microsoft.com/office/drawing/2014/main" xmlns="" val="1092259153"/>
                    </a:ext>
                  </a:extLst>
                </a:gridCol>
              </a:tblGrid>
              <a:tr h="372092">
                <a:tc>
                  <a:txBody>
                    <a:bodyPr/>
                    <a:lstStyle/>
                    <a:p>
                      <a:r>
                        <a:rPr lang="en-US" dirty="0"/>
                        <a:t>Key Performance Indicators (KPIs)</a:t>
                      </a:r>
                    </a:p>
                  </a:txBody>
                  <a:tcPr/>
                </a:tc>
                <a:tc>
                  <a:txBody>
                    <a:bodyPr/>
                    <a:lstStyle/>
                    <a:p>
                      <a:r>
                        <a:rPr lang="en-US" dirty="0"/>
                        <a:t>Strategic Initiatives</a:t>
                      </a:r>
                    </a:p>
                  </a:txBody>
                  <a:tcPr/>
                </a:tc>
                <a:tc>
                  <a:txBody>
                    <a:bodyPr/>
                    <a:lstStyle/>
                    <a:p>
                      <a:r>
                        <a:rPr lang="en-US" dirty="0"/>
                        <a:t>Key Activities</a:t>
                      </a:r>
                    </a:p>
                  </a:txBody>
                  <a:tcPr/>
                </a:tc>
                <a:tc>
                  <a:txBody>
                    <a:bodyPr/>
                    <a:lstStyle/>
                    <a:p>
                      <a:r>
                        <a:rPr lang="en-US" dirty="0"/>
                        <a:t>Programme Lead</a:t>
                      </a:r>
                    </a:p>
                  </a:txBody>
                  <a:tcPr/>
                </a:tc>
                <a:extLst>
                  <a:ext uri="{0D108BD9-81ED-4DB2-BD59-A6C34878D82A}">
                    <a16:rowId xmlns:a16="http://schemas.microsoft.com/office/drawing/2014/main" xmlns="" val="3159496221"/>
                  </a:ext>
                </a:extLst>
              </a:tr>
              <a:tr h="37209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u="sng" dirty="0"/>
                        <a:t>Strategic Objective 2.1:</a:t>
                      </a:r>
                      <a:r>
                        <a:rPr lang="en-US" sz="1600" b="1" i="1" dirty="0"/>
                        <a:t> To rapidly deploy process maps and systems within functional areas</a:t>
                      </a:r>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1" dirty="0"/>
                    </a:p>
                  </a:txBody>
                  <a:tcPr/>
                </a:tc>
                <a:extLst>
                  <a:ext uri="{0D108BD9-81ED-4DB2-BD59-A6C34878D82A}">
                    <a16:rowId xmlns:a16="http://schemas.microsoft.com/office/drawing/2014/main" xmlns="" val="3770319425"/>
                  </a:ext>
                </a:extLst>
              </a:tr>
              <a:tr h="945468">
                <a:tc>
                  <a:txBody>
                    <a:bodyPr/>
                    <a:lstStyle/>
                    <a:p>
                      <a:r>
                        <a:rPr lang="en-US" sz="1400" dirty="0"/>
                        <a:t>2.1.1. Percentage mapped processes &amp; systems in place</a:t>
                      </a:r>
                    </a:p>
                  </a:txBody>
                  <a:tcPr/>
                </a:tc>
                <a:tc>
                  <a:txBody>
                    <a:bodyPr/>
                    <a:lstStyle/>
                    <a:p>
                      <a:r>
                        <a:rPr lang="en-US" sz="1400" dirty="0"/>
                        <a:t>Develop capacity and adopt a business process mapping methodology and standard.</a:t>
                      </a:r>
                    </a:p>
                  </a:txBody>
                  <a:tcPr/>
                </a:tc>
                <a:tc>
                  <a:txBody>
                    <a:bodyPr/>
                    <a:lstStyle/>
                    <a:p>
                      <a:pPr marL="285750" indent="-285750">
                        <a:buFont typeface="Arial" panose="020B0604020202020204" pitchFamily="34" charset="0"/>
                        <a:buChar char="•"/>
                      </a:pPr>
                      <a:r>
                        <a:rPr lang="en-US" sz="1400" dirty="0"/>
                        <a:t>Create capacity (policies, skills &amp; systems) to develop and deploy business processes for existing and future business activities.</a:t>
                      </a:r>
                    </a:p>
                    <a:p>
                      <a:pPr marL="0" indent="0">
                        <a:buFont typeface="Arial" panose="020B0604020202020204" pitchFamily="34" charset="0"/>
                        <a:buNone/>
                      </a:pPr>
                      <a:endParaRPr lang="en-US" sz="1400" dirty="0"/>
                    </a:p>
                    <a:p>
                      <a:pPr marL="285750" indent="-285750">
                        <a:buFont typeface="Arial" panose="020B0604020202020204" pitchFamily="34" charset="0"/>
                        <a:buChar char="•"/>
                      </a:pPr>
                      <a:r>
                        <a:rPr lang="en-US" sz="1400" dirty="0"/>
                        <a:t>Monitor and evaluate efficacy, effectiveness and efficiency of business processes and systems twice a year.</a:t>
                      </a:r>
                    </a:p>
                  </a:txBody>
                  <a:tcPr/>
                </a:tc>
                <a:tc>
                  <a:txBody>
                    <a:bodyPr/>
                    <a:lstStyle/>
                    <a:p>
                      <a:r>
                        <a:rPr lang="en-US" sz="1400" dirty="0"/>
                        <a:t>Finance &amp; Administration Manager (FAM); MDs &amp; GMs</a:t>
                      </a:r>
                    </a:p>
                    <a:p>
                      <a:r>
                        <a:rPr lang="en-US" sz="1400" dirty="0"/>
                        <a:t>EXCO</a:t>
                      </a:r>
                    </a:p>
                  </a:txBody>
                  <a:tcPr/>
                </a:tc>
                <a:extLst>
                  <a:ext uri="{0D108BD9-81ED-4DB2-BD59-A6C34878D82A}">
                    <a16:rowId xmlns:a16="http://schemas.microsoft.com/office/drawing/2014/main" xmlns="" val="1956624667"/>
                  </a:ext>
                </a:extLst>
              </a:tr>
              <a:tr h="354371">
                <a:tc gridSpan="4">
                  <a:txBody>
                    <a:bodyPr/>
                    <a:lstStyle/>
                    <a:p>
                      <a:r>
                        <a:rPr lang="en-US" sz="1600" b="1" i="1" u="sng" dirty="0"/>
                        <a:t>Strategic Objective 2.2:</a:t>
                      </a:r>
                      <a:r>
                        <a:rPr lang="en-US" sz="1600" b="1" i="1" dirty="0"/>
                        <a:t> To develop and successfully implement group strategy</a:t>
                      </a:r>
                    </a:p>
                  </a:txBody>
                  <a:tcPr/>
                </a:tc>
                <a:tc hMerge="1">
                  <a:txBody>
                    <a:bodyPr/>
                    <a:lstStyle/>
                    <a:p>
                      <a:endParaRPr lang="en-US" sz="1400" dirty="0"/>
                    </a:p>
                  </a:txBody>
                  <a:tcPr/>
                </a:tc>
                <a:tc hMerge="1">
                  <a:txBody>
                    <a:bodyPr/>
                    <a:lstStyle/>
                    <a:p>
                      <a:pPr marL="342900" indent="-342900">
                        <a:buFont typeface="Arial" panose="020B0604020202020204" pitchFamily="34" charset="0"/>
                        <a:buChar char="•"/>
                      </a:pPr>
                      <a:endParaRPr lang="en-US" sz="1400" dirty="0"/>
                    </a:p>
                  </a:txBody>
                  <a:tcPr/>
                </a:tc>
                <a:tc hMerge="1">
                  <a:txBody>
                    <a:bodyPr/>
                    <a:lstStyle/>
                    <a:p>
                      <a:endParaRPr lang="en-US" sz="1400" dirty="0"/>
                    </a:p>
                  </a:txBody>
                  <a:tcPr/>
                </a:tc>
                <a:extLst>
                  <a:ext uri="{0D108BD9-81ED-4DB2-BD59-A6C34878D82A}">
                    <a16:rowId xmlns:a16="http://schemas.microsoft.com/office/drawing/2014/main" xmlns="" val="2550215968"/>
                  </a:ext>
                </a:extLst>
              </a:tr>
              <a:tr h="864705">
                <a:tc rowSpan="2">
                  <a:txBody>
                    <a:bodyPr/>
                    <a:lstStyle/>
                    <a:p>
                      <a:r>
                        <a:rPr lang="en-US" sz="1400" dirty="0"/>
                        <a:t>2.2.1. Turnaround time</a:t>
                      </a:r>
                    </a:p>
                  </a:txBody>
                  <a:tcPr/>
                </a:tc>
                <a:tc>
                  <a:txBody>
                    <a:bodyPr/>
                    <a:lstStyle/>
                    <a:p>
                      <a:r>
                        <a:rPr lang="en-US" sz="1400" dirty="0"/>
                        <a:t>Develop and roll-out strategy plans throughout the group</a:t>
                      </a:r>
                    </a:p>
                  </a:txBody>
                  <a:tcPr/>
                </a:tc>
                <a:tc>
                  <a:txBody>
                    <a:bodyPr/>
                    <a:lstStyle/>
                    <a:p>
                      <a:pPr marL="342900" indent="-342900">
                        <a:buFont typeface="Arial" panose="020B0604020202020204" pitchFamily="34" charset="0"/>
                        <a:buChar char="•"/>
                      </a:pPr>
                      <a:r>
                        <a:rPr lang="en-US" sz="1400" dirty="0"/>
                        <a:t>Develop strategy and cascade plans into operational plans for each subsidiary and division.</a:t>
                      </a:r>
                    </a:p>
                    <a:p>
                      <a:pPr marL="342900" indent="-342900">
                        <a:buFont typeface="Arial" panose="020B0604020202020204" pitchFamily="34" charset="0"/>
                        <a:buChar char="•"/>
                      </a:pPr>
                      <a:r>
                        <a:rPr lang="en-US" sz="1400" dirty="0"/>
                        <a:t>Create a strategy dashboard for the group</a:t>
                      </a:r>
                    </a:p>
                  </a:txBody>
                  <a:tcPr/>
                </a:tc>
                <a:tc>
                  <a:txBody>
                    <a:bodyPr/>
                    <a:lstStyle/>
                    <a:p>
                      <a:r>
                        <a:rPr lang="en-US" sz="1400" dirty="0"/>
                        <a:t>MDs; GMs and Managers</a:t>
                      </a:r>
                    </a:p>
                    <a:p>
                      <a:r>
                        <a:rPr lang="en-US" sz="1400" dirty="0"/>
                        <a:t>CEO</a:t>
                      </a:r>
                    </a:p>
                  </a:txBody>
                  <a:tcPr/>
                </a:tc>
                <a:extLst>
                  <a:ext uri="{0D108BD9-81ED-4DB2-BD59-A6C34878D82A}">
                    <a16:rowId xmlns:a16="http://schemas.microsoft.com/office/drawing/2014/main" xmlns="" val="2154895550"/>
                  </a:ext>
                </a:extLst>
              </a:tr>
              <a:tr h="709115">
                <a:tc vMerge="1">
                  <a:txBody>
                    <a:bodyPr/>
                    <a:lstStyle/>
                    <a:p>
                      <a:endParaRPr lang="en-US" sz="1400" dirty="0"/>
                    </a:p>
                  </a:txBody>
                  <a:tcPr/>
                </a:tc>
                <a:tc>
                  <a:txBody>
                    <a:bodyPr/>
                    <a:lstStyle/>
                    <a:p>
                      <a:r>
                        <a:rPr lang="en-US" sz="1400" dirty="0"/>
                        <a:t>Increase understanding and support for TUTEH strategy by the shareholder</a:t>
                      </a:r>
                    </a:p>
                  </a:txBody>
                  <a:tcPr/>
                </a:tc>
                <a:tc>
                  <a:txBody>
                    <a:bodyPr/>
                    <a:lstStyle/>
                    <a:p>
                      <a:pPr marL="285750" indent="-285750">
                        <a:buFont typeface="Arial" panose="020B0604020202020204" pitchFamily="34" charset="0"/>
                        <a:buChar char="•"/>
                      </a:pPr>
                      <a:r>
                        <a:rPr lang="en-US" sz="1400" dirty="0"/>
                        <a:t>Articulate TUTEH strategy through artefacts and strategic communications.</a:t>
                      </a:r>
                    </a:p>
                    <a:p>
                      <a:pPr marL="0" indent="0">
                        <a:buFont typeface="Arial" panose="020B0604020202020204" pitchFamily="34" charset="0"/>
                        <a:buNone/>
                      </a:pPr>
                      <a:endParaRPr lang="en-US" sz="1400" dirty="0"/>
                    </a:p>
                    <a:p>
                      <a:pPr marL="285750" indent="-285750">
                        <a:buFont typeface="Arial" panose="020B0604020202020204" pitchFamily="34" charset="0"/>
                        <a:buChar char="•"/>
                      </a:pPr>
                      <a:r>
                        <a:rPr lang="en-US" sz="1400" dirty="0"/>
                        <a:t>Ensure full Board buy-in and support.</a:t>
                      </a:r>
                    </a:p>
                  </a:txBody>
                  <a:tcPr/>
                </a:tc>
                <a:tc>
                  <a:txBody>
                    <a:bodyPr/>
                    <a:lstStyle/>
                    <a:p>
                      <a:r>
                        <a:rPr lang="en-US" sz="1400" dirty="0"/>
                        <a:t>Stakeholder Relations &amp; Communications Manager (SRCM)</a:t>
                      </a:r>
                    </a:p>
                    <a:p>
                      <a:r>
                        <a:rPr lang="en-US" sz="1400" dirty="0"/>
                        <a:t>CEO</a:t>
                      </a:r>
                    </a:p>
                  </a:txBody>
                  <a:tcPr/>
                </a:tc>
                <a:extLst>
                  <a:ext uri="{0D108BD9-81ED-4DB2-BD59-A6C34878D82A}">
                    <a16:rowId xmlns:a16="http://schemas.microsoft.com/office/drawing/2014/main" xmlns="" val="4121101600"/>
                  </a:ext>
                </a:extLst>
              </a:tr>
            </a:tbl>
          </a:graphicData>
        </a:graphic>
      </p:graphicFrame>
      <p:sp>
        <p:nvSpPr>
          <p:cNvPr id="4" name="Pentagon 6">
            <a:extLst>
              <a:ext uri="{FF2B5EF4-FFF2-40B4-BE49-F238E27FC236}">
                <a16:creationId xmlns:a16="http://schemas.microsoft.com/office/drawing/2014/main" xmlns="" id="{098FDA7A-7D12-4066-9F48-4FD1A4492ACA}"/>
              </a:ext>
            </a:extLst>
          </p:cNvPr>
          <p:cNvSpPr/>
          <p:nvPr/>
        </p:nvSpPr>
        <p:spPr>
          <a:xfrm>
            <a:off x="-1" y="-14292"/>
            <a:ext cx="9700591" cy="86905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spc="300" dirty="0"/>
              <a:t>Pillar 2: Strategy, Systems &amp; Processes Excellence</a:t>
            </a:r>
            <a:endParaRPr lang="en-ZA" sz="2000" b="1" spc="300" dirty="0"/>
          </a:p>
        </p:txBody>
      </p:sp>
    </p:spTree>
    <p:extLst>
      <p:ext uri="{BB962C8B-B14F-4D97-AF65-F5344CB8AC3E}">
        <p14:creationId xmlns:p14="http://schemas.microsoft.com/office/powerpoint/2010/main" xmlns="" val="4149838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543BC0A-3E1A-4C3B-A364-7E6624C418F9}"/>
              </a:ext>
            </a:extLst>
          </p:cNvPr>
          <p:cNvGraphicFramePr>
            <a:graphicFrameLocks noGrp="1"/>
          </p:cNvGraphicFramePr>
          <p:nvPr>
            <p:ph idx="1"/>
          </p:nvPr>
        </p:nvGraphicFramePr>
        <p:xfrm>
          <a:off x="365760" y="865074"/>
          <a:ext cx="11443516" cy="5360011"/>
        </p:xfrm>
        <a:graphic>
          <a:graphicData uri="http://schemas.openxmlformats.org/drawingml/2006/table">
            <a:tbl>
              <a:tblPr firstRow="1" bandRow="1">
                <a:tableStyleId>{5C22544A-7EE6-4342-B048-85BDC9FD1C3A}</a:tableStyleId>
              </a:tblPr>
              <a:tblGrid>
                <a:gridCol w="2510644">
                  <a:extLst>
                    <a:ext uri="{9D8B030D-6E8A-4147-A177-3AD203B41FA5}">
                      <a16:colId xmlns:a16="http://schemas.microsoft.com/office/drawing/2014/main" xmlns="" val="1098204538"/>
                    </a:ext>
                  </a:extLst>
                </a:gridCol>
                <a:gridCol w="2918129">
                  <a:extLst>
                    <a:ext uri="{9D8B030D-6E8A-4147-A177-3AD203B41FA5}">
                      <a16:colId xmlns:a16="http://schemas.microsoft.com/office/drawing/2014/main" xmlns="" val="3195235599"/>
                    </a:ext>
                  </a:extLst>
                </a:gridCol>
                <a:gridCol w="4189881">
                  <a:extLst>
                    <a:ext uri="{9D8B030D-6E8A-4147-A177-3AD203B41FA5}">
                      <a16:colId xmlns:a16="http://schemas.microsoft.com/office/drawing/2014/main" xmlns="" val="107006697"/>
                    </a:ext>
                  </a:extLst>
                </a:gridCol>
                <a:gridCol w="1824862">
                  <a:extLst>
                    <a:ext uri="{9D8B030D-6E8A-4147-A177-3AD203B41FA5}">
                      <a16:colId xmlns:a16="http://schemas.microsoft.com/office/drawing/2014/main" xmlns="" val="1092259153"/>
                    </a:ext>
                  </a:extLst>
                </a:gridCol>
              </a:tblGrid>
              <a:tr h="372092">
                <a:tc>
                  <a:txBody>
                    <a:bodyPr/>
                    <a:lstStyle/>
                    <a:p>
                      <a:r>
                        <a:rPr lang="en-US" dirty="0"/>
                        <a:t>Key Performance Indicators (KPIs)</a:t>
                      </a:r>
                    </a:p>
                  </a:txBody>
                  <a:tcPr/>
                </a:tc>
                <a:tc>
                  <a:txBody>
                    <a:bodyPr/>
                    <a:lstStyle/>
                    <a:p>
                      <a:r>
                        <a:rPr lang="en-US" dirty="0"/>
                        <a:t>Strategic Initiatives</a:t>
                      </a:r>
                    </a:p>
                  </a:txBody>
                  <a:tcPr/>
                </a:tc>
                <a:tc>
                  <a:txBody>
                    <a:bodyPr/>
                    <a:lstStyle/>
                    <a:p>
                      <a:r>
                        <a:rPr lang="en-US" dirty="0"/>
                        <a:t>Key Activities</a:t>
                      </a:r>
                    </a:p>
                  </a:txBody>
                  <a:tcPr/>
                </a:tc>
                <a:tc>
                  <a:txBody>
                    <a:bodyPr/>
                    <a:lstStyle/>
                    <a:p>
                      <a:r>
                        <a:rPr lang="en-US" dirty="0"/>
                        <a:t>Programme Lead</a:t>
                      </a:r>
                    </a:p>
                  </a:txBody>
                  <a:tcPr/>
                </a:tc>
                <a:extLst>
                  <a:ext uri="{0D108BD9-81ED-4DB2-BD59-A6C34878D82A}">
                    <a16:rowId xmlns:a16="http://schemas.microsoft.com/office/drawing/2014/main" xmlns="" val="3159496221"/>
                  </a:ext>
                </a:extLst>
              </a:tr>
              <a:tr h="37209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u="sng" dirty="0"/>
                        <a:t>Strategic Objective 3.1:</a:t>
                      </a:r>
                      <a:r>
                        <a:rPr lang="en-US" sz="1600" b="1" i="1" dirty="0"/>
                        <a:t> To foster viable campus surrounding economic &amp; socio-cultural development</a:t>
                      </a:r>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1" dirty="0"/>
                    </a:p>
                  </a:txBody>
                  <a:tcPr/>
                </a:tc>
                <a:extLst>
                  <a:ext uri="{0D108BD9-81ED-4DB2-BD59-A6C34878D82A}">
                    <a16:rowId xmlns:a16="http://schemas.microsoft.com/office/drawing/2014/main" xmlns="" val="3770319425"/>
                  </a:ext>
                </a:extLst>
              </a:tr>
              <a:tr h="945468">
                <a:tc rowSpan="2">
                  <a:txBody>
                    <a:bodyPr/>
                    <a:lstStyle/>
                    <a:p>
                      <a:r>
                        <a:rPr lang="en-US" sz="1400" dirty="0"/>
                        <a:t>3.1.1. Percentage increase in capital deployed in demarcated university hosting regions</a:t>
                      </a:r>
                    </a:p>
                  </a:txBody>
                  <a:tcPr/>
                </a:tc>
                <a:tc>
                  <a:txBody>
                    <a:bodyPr/>
                    <a:lstStyle/>
                    <a:p>
                      <a:r>
                        <a:rPr lang="en-US" sz="1400" dirty="0"/>
                        <a:t>Map commercial activity and opportunities within campus regions/localities</a:t>
                      </a:r>
                    </a:p>
                  </a:txBody>
                  <a:tcPr/>
                </a:tc>
                <a:tc>
                  <a:txBody>
                    <a:bodyPr/>
                    <a:lstStyle/>
                    <a:p>
                      <a:pPr marL="285750" indent="-285750">
                        <a:buFont typeface="Arial" panose="020B0604020202020204" pitchFamily="34" charset="0"/>
                        <a:buChar char="•"/>
                      </a:pPr>
                      <a:r>
                        <a:rPr lang="en-US" sz="1400" dirty="0"/>
                        <a:t>Create a digital platform for the collation of data and big data processing.</a:t>
                      </a:r>
                    </a:p>
                    <a:p>
                      <a:pPr marL="285750" indent="-285750">
                        <a:buFont typeface="Arial" panose="020B0604020202020204" pitchFamily="34" charset="0"/>
                        <a:buChar char="•"/>
                      </a:pPr>
                      <a:r>
                        <a:rPr lang="en-US" sz="1400" dirty="0"/>
                        <a:t>Curate commercial opportunities and create linkages and networking</a:t>
                      </a:r>
                    </a:p>
                  </a:txBody>
                  <a:tcPr/>
                </a:tc>
                <a:tc>
                  <a:txBody>
                    <a:bodyPr/>
                    <a:lstStyle/>
                    <a:p>
                      <a:r>
                        <a:rPr lang="en-US" sz="1400" dirty="0"/>
                        <a:t>CEO</a:t>
                      </a:r>
                    </a:p>
                    <a:p>
                      <a:endParaRPr lang="en-US" sz="1400" dirty="0"/>
                    </a:p>
                    <a:p>
                      <a:r>
                        <a:rPr lang="en-US" sz="1400" dirty="0"/>
                        <a:t>CEO</a:t>
                      </a:r>
                    </a:p>
                  </a:txBody>
                  <a:tcPr/>
                </a:tc>
                <a:extLst>
                  <a:ext uri="{0D108BD9-81ED-4DB2-BD59-A6C34878D82A}">
                    <a16:rowId xmlns:a16="http://schemas.microsoft.com/office/drawing/2014/main" xmlns="" val="1956624667"/>
                  </a:ext>
                </a:extLst>
              </a:tr>
              <a:tr h="519909">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Establish campus linked sub-regional development vision and partnerships</a:t>
                      </a:r>
                    </a:p>
                  </a:txBody>
                  <a:tcPr/>
                </a:tc>
                <a:tc>
                  <a:txBody>
                    <a:bodyPr/>
                    <a:lstStyle/>
                    <a:p>
                      <a:pPr marL="285750" indent="-285750">
                        <a:buFont typeface="Arial" panose="020B0604020202020204" pitchFamily="34" charset="0"/>
                        <a:buChar char="•"/>
                      </a:pPr>
                      <a:r>
                        <a:rPr lang="en-US" sz="1400" dirty="0" err="1"/>
                        <a:t>Mobilise</a:t>
                      </a:r>
                      <a:r>
                        <a:rPr lang="en-US" sz="1400" dirty="0"/>
                        <a:t> and coordinate the collaboration of university-government-business in campus regions/localities</a:t>
                      </a:r>
                    </a:p>
                    <a:p>
                      <a:pPr marL="285750" indent="-285750">
                        <a:buFont typeface="Arial" panose="020B0604020202020204" pitchFamily="34" charset="0"/>
                        <a:buChar char="•"/>
                      </a:pPr>
                      <a:r>
                        <a:rPr lang="en-US" sz="1400" dirty="0"/>
                        <a:t>Create a campus region vision and facilitate development of capital/infrastructure projects </a:t>
                      </a:r>
                    </a:p>
                  </a:txBody>
                  <a:tcPr/>
                </a:tc>
                <a:tc>
                  <a:txBody>
                    <a:bodyPr/>
                    <a:lstStyle/>
                    <a:p>
                      <a:r>
                        <a:rPr lang="en-US" sz="1400" dirty="0"/>
                        <a:t>CEO</a:t>
                      </a:r>
                    </a:p>
                    <a:p>
                      <a:endParaRPr lang="en-US" sz="1400" dirty="0"/>
                    </a:p>
                    <a:p>
                      <a:endParaRPr lang="en-US" sz="1400" dirty="0"/>
                    </a:p>
                    <a:p>
                      <a:r>
                        <a:rPr lang="en-US" sz="1400" dirty="0"/>
                        <a:t>CEO</a:t>
                      </a:r>
                    </a:p>
                  </a:txBody>
                  <a:tcPr/>
                </a:tc>
                <a:extLst>
                  <a:ext uri="{0D108BD9-81ED-4DB2-BD59-A6C34878D82A}">
                    <a16:rowId xmlns:a16="http://schemas.microsoft.com/office/drawing/2014/main" xmlns="" val="995972333"/>
                  </a:ext>
                </a:extLst>
              </a:tr>
              <a:tr h="354371">
                <a:tc gridSpan="4">
                  <a:txBody>
                    <a:bodyPr/>
                    <a:lstStyle/>
                    <a:p>
                      <a:r>
                        <a:rPr lang="en-US" sz="1600" b="1" i="1" u="sng" dirty="0"/>
                        <a:t>Strategic Objective 3.2:</a:t>
                      </a:r>
                      <a:r>
                        <a:rPr lang="en-US" sz="1600" b="1" i="1" dirty="0"/>
                        <a:t> To increase productive community ties</a:t>
                      </a:r>
                    </a:p>
                  </a:txBody>
                  <a:tcPr/>
                </a:tc>
                <a:tc hMerge="1">
                  <a:txBody>
                    <a:bodyPr/>
                    <a:lstStyle/>
                    <a:p>
                      <a:endParaRPr lang="en-US" sz="1400" dirty="0"/>
                    </a:p>
                  </a:txBody>
                  <a:tcPr/>
                </a:tc>
                <a:tc hMerge="1">
                  <a:txBody>
                    <a:bodyPr/>
                    <a:lstStyle/>
                    <a:p>
                      <a:pPr marL="342900" indent="-342900">
                        <a:buFont typeface="Arial" panose="020B0604020202020204" pitchFamily="34" charset="0"/>
                        <a:buChar char="•"/>
                      </a:pPr>
                      <a:endParaRPr lang="en-US" sz="1400" dirty="0"/>
                    </a:p>
                  </a:txBody>
                  <a:tcPr/>
                </a:tc>
                <a:tc hMerge="1">
                  <a:txBody>
                    <a:bodyPr/>
                    <a:lstStyle/>
                    <a:p>
                      <a:endParaRPr lang="en-US" sz="1400" dirty="0"/>
                    </a:p>
                  </a:txBody>
                  <a:tcPr/>
                </a:tc>
                <a:extLst>
                  <a:ext uri="{0D108BD9-81ED-4DB2-BD59-A6C34878D82A}">
                    <a16:rowId xmlns:a16="http://schemas.microsoft.com/office/drawing/2014/main" xmlns="" val="2550215968"/>
                  </a:ext>
                </a:extLst>
              </a:tr>
              <a:tr h="864705">
                <a:tc rowSpan="2">
                  <a:txBody>
                    <a:bodyPr/>
                    <a:lstStyle/>
                    <a:p>
                      <a:r>
                        <a:rPr lang="en-US" sz="1400" dirty="0"/>
                        <a:t>3.2.1. Percentage implemented cooperation agreements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Create and coordinate campus-community collaboration through dialogue, engagement and procurement</a:t>
                      </a:r>
                    </a:p>
                  </a:txBody>
                  <a:tcPr/>
                </a:tc>
                <a:tc>
                  <a:txBody>
                    <a:bodyPr/>
                    <a:lstStyle/>
                    <a:p>
                      <a:pPr marL="342900" indent="-342900">
                        <a:buFont typeface="Arial" panose="020B0604020202020204" pitchFamily="34" charset="0"/>
                        <a:buChar char="•"/>
                      </a:pPr>
                      <a:r>
                        <a:rPr lang="en-US" sz="1400" dirty="0"/>
                        <a:t>Promote the inclusive campus model </a:t>
                      </a:r>
                    </a:p>
                    <a:p>
                      <a:pPr marL="342900" indent="-342900">
                        <a:buFont typeface="Arial" panose="020B0604020202020204" pitchFamily="34" charset="0"/>
                        <a:buChar char="•"/>
                      </a:pPr>
                      <a:r>
                        <a:rPr lang="en-US" sz="1400" dirty="0"/>
                        <a:t>Facilitate local procurement through well a conceptualised and developed Orchestrated Intra-Institutional Sourcing (OIIS) model.</a:t>
                      </a:r>
                    </a:p>
                  </a:txBody>
                  <a:tcPr/>
                </a:tc>
                <a:tc>
                  <a:txBody>
                    <a:bodyPr/>
                    <a:lstStyle/>
                    <a:p>
                      <a:r>
                        <a:rPr lang="en-US" sz="1400" dirty="0"/>
                        <a:t>SRCM</a:t>
                      </a:r>
                    </a:p>
                    <a:p>
                      <a:r>
                        <a:rPr lang="en-US" sz="1400" dirty="0"/>
                        <a:t>CEO</a:t>
                      </a:r>
                    </a:p>
                  </a:txBody>
                  <a:tcPr/>
                </a:tc>
                <a:extLst>
                  <a:ext uri="{0D108BD9-81ED-4DB2-BD59-A6C34878D82A}">
                    <a16:rowId xmlns:a16="http://schemas.microsoft.com/office/drawing/2014/main" xmlns="" val="2154895550"/>
                  </a:ext>
                </a:extLst>
              </a:tr>
              <a:tr h="709115">
                <a:tc vMerge="1">
                  <a:txBody>
                    <a:bodyPr/>
                    <a:lstStyle/>
                    <a:p>
                      <a:endParaRPr lang="en-US" sz="1400" dirty="0"/>
                    </a:p>
                  </a:txBody>
                  <a:tcPr/>
                </a:tc>
                <a:tc>
                  <a:txBody>
                    <a:bodyPr/>
                    <a:lstStyle/>
                    <a:p>
                      <a:r>
                        <a:rPr lang="en-US" sz="1400" dirty="0"/>
                        <a:t>Formalise cooperation between campuses and sectors of the surrounding communities</a:t>
                      </a:r>
                    </a:p>
                  </a:txBody>
                  <a:tcPr/>
                </a:tc>
                <a:tc>
                  <a:txBody>
                    <a:bodyPr/>
                    <a:lstStyle/>
                    <a:p>
                      <a:pPr marL="285750" indent="-285750">
                        <a:buFont typeface="Arial" panose="020B0604020202020204" pitchFamily="34" charset="0"/>
                        <a:buChar char="•"/>
                      </a:pPr>
                      <a:r>
                        <a:rPr lang="en-US" sz="1400" dirty="0"/>
                        <a:t>Identify areas of strategic and viable collaboration between campuses and hosting communities.</a:t>
                      </a:r>
                    </a:p>
                    <a:p>
                      <a:pPr marL="285750" indent="-285750">
                        <a:buFont typeface="Arial" panose="020B0604020202020204" pitchFamily="34" charset="0"/>
                        <a:buChar char="•"/>
                      </a:pPr>
                      <a:r>
                        <a:rPr lang="en-US" sz="1400" dirty="0"/>
                        <a:t>Sign appropriate agreements to formalise cooperation.</a:t>
                      </a:r>
                    </a:p>
                  </a:txBody>
                  <a:tcPr/>
                </a:tc>
                <a:tc>
                  <a:txBody>
                    <a:bodyPr/>
                    <a:lstStyle/>
                    <a:p>
                      <a:r>
                        <a:rPr lang="en-US" sz="1400" dirty="0"/>
                        <a:t>SRCM</a:t>
                      </a:r>
                    </a:p>
                    <a:p>
                      <a:endParaRPr lang="en-US" sz="1400" dirty="0"/>
                    </a:p>
                    <a:p>
                      <a:r>
                        <a:rPr lang="en-US" sz="1400" dirty="0"/>
                        <a:t>CEO</a:t>
                      </a:r>
                    </a:p>
                  </a:txBody>
                  <a:tcPr/>
                </a:tc>
                <a:extLst>
                  <a:ext uri="{0D108BD9-81ED-4DB2-BD59-A6C34878D82A}">
                    <a16:rowId xmlns:a16="http://schemas.microsoft.com/office/drawing/2014/main" xmlns="" val="4121101600"/>
                  </a:ext>
                </a:extLst>
              </a:tr>
            </a:tbl>
          </a:graphicData>
        </a:graphic>
      </p:graphicFrame>
      <p:sp>
        <p:nvSpPr>
          <p:cNvPr id="4" name="Pentagon 6">
            <a:extLst>
              <a:ext uri="{FF2B5EF4-FFF2-40B4-BE49-F238E27FC236}">
                <a16:creationId xmlns:a16="http://schemas.microsoft.com/office/drawing/2014/main" xmlns="" id="{098FDA7A-7D12-4066-9F48-4FD1A4492ACA}"/>
              </a:ext>
            </a:extLst>
          </p:cNvPr>
          <p:cNvSpPr/>
          <p:nvPr/>
        </p:nvSpPr>
        <p:spPr>
          <a:xfrm>
            <a:off x="-1" y="-14292"/>
            <a:ext cx="9700591" cy="86905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spc="300" dirty="0"/>
              <a:t>Pillar 3: Campus-Hosting Communities Integration</a:t>
            </a:r>
            <a:endParaRPr lang="en-ZA" sz="2000" b="1" spc="300" dirty="0"/>
          </a:p>
        </p:txBody>
      </p:sp>
    </p:spTree>
    <p:extLst>
      <p:ext uri="{BB962C8B-B14F-4D97-AF65-F5344CB8AC3E}">
        <p14:creationId xmlns:p14="http://schemas.microsoft.com/office/powerpoint/2010/main" xmlns="" val="1355564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543BC0A-3E1A-4C3B-A364-7E6624C418F9}"/>
              </a:ext>
            </a:extLst>
          </p:cNvPr>
          <p:cNvGraphicFramePr>
            <a:graphicFrameLocks noGrp="1"/>
          </p:cNvGraphicFramePr>
          <p:nvPr>
            <p:ph idx="1"/>
          </p:nvPr>
        </p:nvGraphicFramePr>
        <p:xfrm>
          <a:off x="278543" y="891947"/>
          <a:ext cx="11638473" cy="5214745"/>
        </p:xfrm>
        <a:graphic>
          <a:graphicData uri="http://schemas.openxmlformats.org/drawingml/2006/table">
            <a:tbl>
              <a:tblPr firstRow="1" bandRow="1">
                <a:tableStyleId>{5C22544A-7EE6-4342-B048-85BDC9FD1C3A}</a:tableStyleId>
              </a:tblPr>
              <a:tblGrid>
                <a:gridCol w="2531941">
                  <a:extLst>
                    <a:ext uri="{9D8B030D-6E8A-4147-A177-3AD203B41FA5}">
                      <a16:colId xmlns:a16="http://schemas.microsoft.com/office/drawing/2014/main" xmlns="" val="1098204538"/>
                    </a:ext>
                  </a:extLst>
                </a:gridCol>
                <a:gridCol w="2942883">
                  <a:extLst>
                    <a:ext uri="{9D8B030D-6E8A-4147-A177-3AD203B41FA5}">
                      <a16:colId xmlns:a16="http://schemas.microsoft.com/office/drawing/2014/main" xmlns="" val="3195235599"/>
                    </a:ext>
                  </a:extLst>
                </a:gridCol>
                <a:gridCol w="4225421">
                  <a:extLst>
                    <a:ext uri="{9D8B030D-6E8A-4147-A177-3AD203B41FA5}">
                      <a16:colId xmlns:a16="http://schemas.microsoft.com/office/drawing/2014/main" xmlns="" val="107006697"/>
                    </a:ext>
                  </a:extLst>
                </a:gridCol>
                <a:gridCol w="1938228">
                  <a:extLst>
                    <a:ext uri="{9D8B030D-6E8A-4147-A177-3AD203B41FA5}">
                      <a16:colId xmlns:a16="http://schemas.microsoft.com/office/drawing/2014/main" xmlns="" val="1092259153"/>
                    </a:ext>
                  </a:extLst>
                </a:gridCol>
              </a:tblGrid>
              <a:tr h="633772">
                <a:tc>
                  <a:txBody>
                    <a:bodyPr/>
                    <a:lstStyle/>
                    <a:p>
                      <a:r>
                        <a:rPr lang="en-US" dirty="0"/>
                        <a:t>Key Performance Indicators (KPIs)</a:t>
                      </a:r>
                    </a:p>
                  </a:txBody>
                  <a:tcPr/>
                </a:tc>
                <a:tc>
                  <a:txBody>
                    <a:bodyPr/>
                    <a:lstStyle/>
                    <a:p>
                      <a:r>
                        <a:rPr lang="en-US" dirty="0"/>
                        <a:t>Strategic Initiatives</a:t>
                      </a:r>
                    </a:p>
                  </a:txBody>
                  <a:tcPr/>
                </a:tc>
                <a:tc>
                  <a:txBody>
                    <a:bodyPr/>
                    <a:lstStyle/>
                    <a:p>
                      <a:r>
                        <a:rPr lang="en-US" dirty="0"/>
                        <a:t>Key Activities</a:t>
                      </a:r>
                    </a:p>
                  </a:txBody>
                  <a:tcPr/>
                </a:tc>
                <a:tc>
                  <a:txBody>
                    <a:bodyPr/>
                    <a:lstStyle/>
                    <a:p>
                      <a:r>
                        <a:rPr lang="en-US" dirty="0"/>
                        <a:t>Programme Lead</a:t>
                      </a:r>
                    </a:p>
                  </a:txBody>
                  <a:tcPr/>
                </a:tc>
                <a:extLst>
                  <a:ext uri="{0D108BD9-81ED-4DB2-BD59-A6C34878D82A}">
                    <a16:rowId xmlns:a16="http://schemas.microsoft.com/office/drawing/2014/main" xmlns="" val="3159496221"/>
                  </a:ext>
                </a:extLst>
              </a:tr>
              <a:tr h="36842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u="sng" dirty="0"/>
                        <a:t>Strategic Objective 4.1:</a:t>
                      </a:r>
                      <a:r>
                        <a:rPr lang="en-US" sz="1600" b="1" i="1" dirty="0"/>
                        <a:t> To have productive collaboration and cooperation with the TUT communities and environments</a:t>
                      </a:r>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1" dirty="0"/>
                    </a:p>
                  </a:txBody>
                  <a:tcPr/>
                </a:tc>
                <a:extLst>
                  <a:ext uri="{0D108BD9-81ED-4DB2-BD59-A6C34878D82A}">
                    <a16:rowId xmlns:a16="http://schemas.microsoft.com/office/drawing/2014/main" xmlns="" val="3770319425"/>
                  </a:ext>
                </a:extLst>
              </a:tr>
              <a:tr h="1146825">
                <a:tc rowSpan="2">
                  <a:txBody>
                    <a:bodyPr/>
                    <a:lstStyle/>
                    <a:p>
                      <a:r>
                        <a:rPr lang="en-US" sz="1400" dirty="0"/>
                        <a:t>4.1.1. Increase in number of collaborative revenue generative projects.</a:t>
                      </a:r>
                    </a:p>
                  </a:txBody>
                  <a:tcPr/>
                </a:tc>
                <a:tc>
                  <a:txBody>
                    <a:bodyPr/>
                    <a:lstStyle/>
                    <a:p>
                      <a:r>
                        <a:rPr lang="en-US" sz="1400" dirty="0"/>
                        <a:t>Sponsor and promote change management programme</a:t>
                      </a:r>
                    </a:p>
                  </a:txBody>
                  <a:tcPr/>
                </a:tc>
                <a:tc>
                  <a:txBody>
                    <a:bodyPr/>
                    <a:lstStyle/>
                    <a:p>
                      <a:pPr marL="285750" indent="-285750">
                        <a:buFont typeface="Arial" panose="020B0604020202020204" pitchFamily="34" charset="0"/>
                        <a:buChar char="•"/>
                      </a:pPr>
                      <a:r>
                        <a:rPr lang="en-US" sz="1400" dirty="0"/>
                        <a:t>Initiative segmented stakeholder engagement programme</a:t>
                      </a:r>
                    </a:p>
                    <a:p>
                      <a:pPr marL="0" indent="0">
                        <a:buFont typeface="Arial" panose="020B0604020202020204" pitchFamily="34" charset="0"/>
                        <a:buNone/>
                      </a:pPr>
                      <a:endParaRPr lang="en-US" sz="1400" dirty="0"/>
                    </a:p>
                    <a:p>
                      <a:pPr marL="285750" indent="-285750">
                        <a:buFont typeface="Arial" panose="020B0604020202020204" pitchFamily="34" charset="0"/>
                        <a:buChar char="•"/>
                      </a:pPr>
                      <a:r>
                        <a:rPr lang="en-US" sz="1400" dirty="0"/>
                        <a:t>Lobby for the review of TUT institutional rules, policies and structures to include TUTEH within the context of change management.</a:t>
                      </a:r>
                    </a:p>
                  </a:txBody>
                  <a:tcPr/>
                </a:tc>
                <a:tc>
                  <a:txBody>
                    <a:bodyPr/>
                    <a:lstStyle/>
                    <a:p>
                      <a:r>
                        <a:rPr lang="en-US" sz="1400" dirty="0"/>
                        <a:t>SRCM &amp; YB Consulting Business Development Specialist (BDS)</a:t>
                      </a:r>
                    </a:p>
                    <a:p>
                      <a:r>
                        <a:rPr lang="en-US" sz="1400" dirty="0"/>
                        <a:t>SRCM</a:t>
                      </a:r>
                    </a:p>
                  </a:txBody>
                  <a:tcPr/>
                </a:tc>
                <a:extLst>
                  <a:ext uri="{0D108BD9-81ED-4DB2-BD59-A6C34878D82A}">
                    <a16:rowId xmlns:a16="http://schemas.microsoft.com/office/drawing/2014/main" xmlns="" val="1956624667"/>
                  </a:ext>
                </a:extLst>
              </a:tr>
              <a:tr h="935568">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Initiate a faculty focused alignment programme.</a:t>
                      </a:r>
                    </a:p>
                  </a:txBody>
                  <a:tcPr/>
                </a:tc>
                <a:tc>
                  <a:txBody>
                    <a:bodyPr/>
                    <a:lstStyle/>
                    <a:p>
                      <a:pPr marL="285750" indent="-285750">
                        <a:buFont typeface="Arial" panose="020B0604020202020204" pitchFamily="34" charset="0"/>
                        <a:buChar char="•"/>
                      </a:pPr>
                      <a:r>
                        <a:rPr lang="en-US" sz="1400" dirty="0"/>
                        <a:t>Initiate the faculty engagement programme as part of broader segmented stakeholder engagement.</a:t>
                      </a:r>
                    </a:p>
                    <a:p>
                      <a:pPr marL="285750" indent="-285750">
                        <a:buFont typeface="Arial" panose="020B0604020202020204" pitchFamily="34" charset="0"/>
                        <a:buChar char="•"/>
                      </a:pPr>
                      <a:r>
                        <a:rPr lang="en-US" sz="1400" dirty="0"/>
                        <a:t>Create and articulate a strong value proposition for collaboration. </a:t>
                      </a:r>
                    </a:p>
                  </a:txBody>
                  <a:tcPr/>
                </a:tc>
                <a:tc>
                  <a:txBody>
                    <a:bodyPr/>
                    <a:lstStyle/>
                    <a:p>
                      <a:r>
                        <a:rPr lang="en-US" sz="1400" dirty="0"/>
                        <a:t>BDS</a:t>
                      </a:r>
                    </a:p>
                    <a:p>
                      <a:endParaRPr lang="en-US" sz="1400" dirty="0"/>
                    </a:p>
                    <a:p>
                      <a:r>
                        <a:rPr lang="en-US" sz="1400" dirty="0"/>
                        <a:t>BDS</a:t>
                      </a:r>
                    </a:p>
                  </a:txBody>
                  <a:tcPr/>
                </a:tc>
                <a:extLst>
                  <a:ext uri="{0D108BD9-81ED-4DB2-BD59-A6C34878D82A}">
                    <a16:rowId xmlns:a16="http://schemas.microsoft.com/office/drawing/2014/main" xmlns="" val="995972333"/>
                  </a:ext>
                </a:extLst>
              </a:tr>
              <a:tr h="935568">
                <a:tc rowSpan="2">
                  <a:txBody>
                    <a:bodyPr/>
                    <a:lstStyle/>
                    <a:p>
                      <a:r>
                        <a:rPr lang="en-US" sz="1400" dirty="0"/>
                        <a:t>4.1.2. Turnaround time: concept to market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Commission formal research into TUTEH-TUT dynamics to understand impediments and solicit recommendations.</a:t>
                      </a:r>
                    </a:p>
                  </a:txBody>
                  <a:tcPr/>
                </a:tc>
                <a:tc>
                  <a:txBody>
                    <a:bodyPr/>
                    <a:lstStyle/>
                    <a:p>
                      <a:pPr marL="342900" indent="-342900">
                        <a:buFont typeface="Arial" panose="020B0604020202020204" pitchFamily="34" charset="0"/>
                        <a:buChar char="•"/>
                      </a:pPr>
                      <a:r>
                        <a:rPr lang="en-US" sz="1400" dirty="0"/>
                        <a:t>Develop a commissioning brief and recruit researcher.</a:t>
                      </a:r>
                    </a:p>
                    <a:p>
                      <a:pPr marL="342900" indent="-342900">
                        <a:buFont typeface="Arial" panose="020B0604020202020204" pitchFamily="34" charset="0"/>
                        <a:buChar char="•"/>
                      </a:pPr>
                      <a:r>
                        <a:rPr lang="en-US" sz="1400" dirty="0"/>
                        <a:t>Analyse and implement recommendations.</a:t>
                      </a:r>
                    </a:p>
                  </a:txBody>
                  <a:tcPr/>
                </a:tc>
                <a:tc>
                  <a:txBody>
                    <a:bodyPr/>
                    <a:lstStyle/>
                    <a:p>
                      <a:r>
                        <a:rPr lang="en-US" sz="1400" dirty="0"/>
                        <a:t>CEO</a:t>
                      </a:r>
                    </a:p>
                    <a:p>
                      <a:endParaRPr lang="en-US" sz="1400" dirty="0"/>
                    </a:p>
                    <a:p>
                      <a:r>
                        <a:rPr lang="en-US" sz="1400" dirty="0"/>
                        <a:t>CEO</a:t>
                      </a:r>
                    </a:p>
                  </a:txBody>
                  <a:tcPr/>
                </a:tc>
                <a:extLst>
                  <a:ext uri="{0D108BD9-81ED-4DB2-BD59-A6C34878D82A}">
                    <a16:rowId xmlns:a16="http://schemas.microsoft.com/office/drawing/2014/main" xmlns="" val="2154895550"/>
                  </a:ext>
                </a:extLst>
              </a:tr>
              <a:tr h="935568">
                <a:tc vMerge="1">
                  <a:txBody>
                    <a:bodyPr/>
                    <a:lstStyle/>
                    <a:p>
                      <a:endParaRPr lang="en-US" sz="1400" dirty="0"/>
                    </a:p>
                  </a:txBody>
                  <a:tcPr/>
                </a:tc>
                <a:tc>
                  <a:txBody>
                    <a:bodyPr/>
                    <a:lstStyle/>
                    <a:p>
                      <a:r>
                        <a:rPr lang="en-US" sz="1400" dirty="0"/>
                        <a:t>Develop a database of industry norms, benchmarks and case studies for comparative purposes.</a:t>
                      </a:r>
                    </a:p>
                  </a:txBody>
                  <a:tcPr/>
                </a:tc>
                <a:tc>
                  <a:txBody>
                    <a:bodyPr/>
                    <a:lstStyle/>
                    <a:p>
                      <a:pPr marL="285750" indent="-285750">
                        <a:buFont typeface="Arial" panose="020B0604020202020204" pitchFamily="34" charset="0"/>
                        <a:buChar char="•"/>
                      </a:pPr>
                      <a:r>
                        <a:rPr lang="en-US" sz="1400" dirty="0"/>
                        <a:t>Create a TUTEH internal knowledge hub (wiki)</a:t>
                      </a:r>
                    </a:p>
                    <a:p>
                      <a:pPr marL="285750" indent="-285750">
                        <a:buFont typeface="Arial" panose="020B0604020202020204" pitchFamily="34" charset="0"/>
                        <a:buChar char="•"/>
                      </a:pPr>
                      <a:r>
                        <a:rPr lang="en-US" sz="1400" dirty="0"/>
                        <a:t>Develop capacity (policies, skills, processes and systems) for the population and maintenance of the knowledge hub.</a:t>
                      </a:r>
                    </a:p>
                  </a:txBody>
                  <a:tcPr/>
                </a:tc>
                <a:tc>
                  <a:txBody>
                    <a:bodyPr/>
                    <a:lstStyle/>
                    <a:p>
                      <a:r>
                        <a:rPr lang="en-US" sz="1400" dirty="0"/>
                        <a:t>CEO</a:t>
                      </a:r>
                    </a:p>
                    <a:p>
                      <a:r>
                        <a:rPr lang="en-US" sz="1400" dirty="0"/>
                        <a:t>FAM</a:t>
                      </a:r>
                    </a:p>
                  </a:txBody>
                  <a:tcPr/>
                </a:tc>
                <a:extLst>
                  <a:ext uri="{0D108BD9-81ED-4DB2-BD59-A6C34878D82A}">
                    <a16:rowId xmlns:a16="http://schemas.microsoft.com/office/drawing/2014/main" xmlns="" val="4121101600"/>
                  </a:ext>
                </a:extLst>
              </a:tr>
            </a:tbl>
          </a:graphicData>
        </a:graphic>
      </p:graphicFrame>
      <p:sp>
        <p:nvSpPr>
          <p:cNvPr id="4" name="Pentagon 6">
            <a:extLst>
              <a:ext uri="{FF2B5EF4-FFF2-40B4-BE49-F238E27FC236}">
                <a16:creationId xmlns:a16="http://schemas.microsoft.com/office/drawing/2014/main" xmlns="" id="{098FDA7A-7D12-4066-9F48-4FD1A4492ACA}"/>
              </a:ext>
            </a:extLst>
          </p:cNvPr>
          <p:cNvSpPr/>
          <p:nvPr/>
        </p:nvSpPr>
        <p:spPr>
          <a:xfrm>
            <a:off x="-1" y="-14291"/>
            <a:ext cx="9700591" cy="8591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b="1" spc="300" dirty="0"/>
              <a:t>Pillar 4: Stakeholder Alignment</a:t>
            </a:r>
            <a:endParaRPr lang="en-ZA" sz="2000" b="1" spc="300" dirty="0"/>
          </a:p>
        </p:txBody>
      </p:sp>
    </p:spTree>
    <p:extLst>
      <p:ext uri="{BB962C8B-B14F-4D97-AF65-F5344CB8AC3E}">
        <p14:creationId xmlns:p14="http://schemas.microsoft.com/office/powerpoint/2010/main" xmlns="" val="1287633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09E3339-127A-4C15-B0F2-3A5ABB96E435}"/>
              </a:ext>
            </a:extLst>
          </p:cNvPr>
          <p:cNvSpPr>
            <a:spLocks noGrp="1"/>
          </p:cNvSpPr>
          <p:nvPr>
            <p:ph type="ctrTitle"/>
          </p:nvPr>
        </p:nvSpPr>
        <p:spPr/>
        <p:txBody>
          <a:bodyPr/>
          <a:lstStyle/>
          <a:p>
            <a:r>
              <a:rPr lang="en-US" dirty="0"/>
              <a:t>IMPLEMENTATION DRIVERS</a:t>
            </a:r>
          </a:p>
        </p:txBody>
      </p:sp>
      <p:sp>
        <p:nvSpPr>
          <p:cNvPr id="4" name="Subtitle 3">
            <a:extLst>
              <a:ext uri="{FF2B5EF4-FFF2-40B4-BE49-F238E27FC236}">
                <a16:creationId xmlns:a16="http://schemas.microsoft.com/office/drawing/2014/main" xmlns="" id="{0DF01891-CBAC-4A06-A96A-39C6904FAB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334389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A95DBB7-A76A-4DE5-B0F2-4B2F372A590F}"/>
              </a:ext>
            </a:extLst>
          </p:cNvPr>
          <p:cNvGrpSpPr/>
          <p:nvPr/>
        </p:nvGrpSpPr>
        <p:grpSpPr>
          <a:xfrm>
            <a:off x="1851990" y="1707621"/>
            <a:ext cx="8489676" cy="4342786"/>
            <a:chOff x="1851990" y="914400"/>
            <a:chExt cx="8489676" cy="4342786"/>
          </a:xfrm>
        </p:grpSpPr>
        <p:sp>
          <p:nvSpPr>
            <p:cNvPr id="4" name="Rectangle 3">
              <a:extLst>
                <a:ext uri="{FF2B5EF4-FFF2-40B4-BE49-F238E27FC236}">
                  <a16:creationId xmlns:a16="http://schemas.microsoft.com/office/drawing/2014/main" xmlns="" id="{BA76137C-4205-4E32-BCA2-2AD9EFA8CA0F}"/>
                </a:ext>
              </a:extLst>
            </p:cNvPr>
            <p:cNvSpPr/>
            <p:nvPr/>
          </p:nvSpPr>
          <p:spPr>
            <a:xfrm>
              <a:off x="1851990" y="2706760"/>
              <a:ext cx="2077279" cy="655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Subsidiaries</a:t>
              </a:r>
            </a:p>
          </p:txBody>
        </p:sp>
        <p:sp>
          <p:nvSpPr>
            <p:cNvPr id="5" name="Rectangle 4">
              <a:extLst>
                <a:ext uri="{FF2B5EF4-FFF2-40B4-BE49-F238E27FC236}">
                  <a16:creationId xmlns:a16="http://schemas.microsoft.com/office/drawing/2014/main" xmlns="" id="{21F9EE29-945E-40F6-BF1E-23399A40C84F}"/>
                </a:ext>
              </a:extLst>
            </p:cNvPr>
            <p:cNvSpPr/>
            <p:nvPr/>
          </p:nvSpPr>
          <p:spPr>
            <a:xfrm>
              <a:off x="2469872" y="3727363"/>
              <a:ext cx="2077279" cy="655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TICE</a:t>
              </a:r>
            </a:p>
          </p:txBody>
        </p:sp>
        <p:sp>
          <p:nvSpPr>
            <p:cNvPr id="6" name="Rectangle 5">
              <a:extLst>
                <a:ext uri="{FF2B5EF4-FFF2-40B4-BE49-F238E27FC236}">
                  <a16:creationId xmlns:a16="http://schemas.microsoft.com/office/drawing/2014/main" xmlns="" id="{E9A1275D-A328-4B58-8799-2C0EAE328FD2}"/>
                </a:ext>
              </a:extLst>
            </p:cNvPr>
            <p:cNvSpPr/>
            <p:nvPr/>
          </p:nvSpPr>
          <p:spPr>
            <a:xfrm>
              <a:off x="2461591" y="4589916"/>
              <a:ext cx="2077279" cy="655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TUTEH Prop.</a:t>
              </a:r>
            </a:p>
          </p:txBody>
        </p:sp>
        <p:sp>
          <p:nvSpPr>
            <p:cNvPr id="9" name="Rectangle 8">
              <a:extLst>
                <a:ext uri="{FF2B5EF4-FFF2-40B4-BE49-F238E27FC236}">
                  <a16:creationId xmlns:a16="http://schemas.microsoft.com/office/drawing/2014/main" xmlns="" id="{44A095AD-835F-4108-9CDB-71243245B6F6}"/>
                </a:ext>
              </a:extLst>
            </p:cNvPr>
            <p:cNvSpPr/>
            <p:nvPr/>
          </p:nvSpPr>
          <p:spPr>
            <a:xfrm>
              <a:off x="6319520" y="3684507"/>
              <a:ext cx="2139229" cy="655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Perlego</a:t>
              </a:r>
            </a:p>
          </p:txBody>
        </p:sp>
        <p:sp>
          <p:nvSpPr>
            <p:cNvPr id="10" name="Rectangle 9">
              <a:extLst>
                <a:ext uri="{FF2B5EF4-FFF2-40B4-BE49-F238E27FC236}">
                  <a16:creationId xmlns:a16="http://schemas.microsoft.com/office/drawing/2014/main" xmlns="" id="{85B64DC2-EAB8-404B-B04D-2BCDDB562CF1}"/>
                </a:ext>
              </a:extLst>
            </p:cNvPr>
            <p:cNvSpPr/>
            <p:nvPr/>
          </p:nvSpPr>
          <p:spPr>
            <a:xfrm>
              <a:off x="8309113" y="1706332"/>
              <a:ext cx="2032553" cy="590167"/>
            </a:xfrm>
            <a:prstGeom prst="rect">
              <a:avLst/>
            </a:prstGeom>
            <a:solidFill>
              <a:srgbClr val="FCBA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Shared Support Services</a:t>
              </a:r>
            </a:p>
          </p:txBody>
        </p:sp>
        <p:sp>
          <p:nvSpPr>
            <p:cNvPr id="11" name="Rectangle 10">
              <a:extLst>
                <a:ext uri="{FF2B5EF4-FFF2-40B4-BE49-F238E27FC236}">
                  <a16:creationId xmlns:a16="http://schemas.microsoft.com/office/drawing/2014/main" xmlns="" id="{9E53159F-C6C6-4273-BD39-2E4635E97CD4}"/>
                </a:ext>
              </a:extLst>
            </p:cNvPr>
            <p:cNvSpPr/>
            <p:nvPr/>
          </p:nvSpPr>
          <p:spPr>
            <a:xfrm>
              <a:off x="7023657" y="2701717"/>
              <a:ext cx="2060714" cy="660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Units/Divisions</a:t>
              </a:r>
            </a:p>
          </p:txBody>
        </p:sp>
        <p:sp>
          <p:nvSpPr>
            <p:cNvPr id="12" name="Rectangle 11">
              <a:extLst>
                <a:ext uri="{FF2B5EF4-FFF2-40B4-BE49-F238E27FC236}">
                  <a16:creationId xmlns:a16="http://schemas.microsoft.com/office/drawing/2014/main" xmlns="" id="{CF9F4286-1DC6-4149-9D2D-A30E0DFC1D20}"/>
                </a:ext>
              </a:extLst>
            </p:cNvPr>
            <p:cNvSpPr/>
            <p:nvPr/>
          </p:nvSpPr>
          <p:spPr>
            <a:xfrm>
              <a:off x="4538870" y="914400"/>
              <a:ext cx="2077279" cy="65574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TUTEH</a:t>
              </a:r>
            </a:p>
          </p:txBody>
        </p:sp>
        <p:cxnSp>
          <p:nvCxnSpPr>
            <p:cNvPr id="13" name="Straight Connector 12">
              <a:extLst>
                <a:ext uri="{FF2B5EF4-FFF2-40B4-BE49-F238E27FC236}">
                  <a16:creationId xmlns:a16="http://schemas.microsoft.com/office/drawing/2014/main" xmlns="" id="{F8C53A8B-56F3-4FBB-9813-0AED2493A523}"/>
                </a:ext>
              </a:extLst>
            </p:cNvPr>
            <p:cNvCxnSpPr>
              <a:cxnSpLocks/>
              <a:stCxn id="12" idx="2"/>
            </p:cNvCxnSpPr>
            <p:nvPr/>
          </p:nvCxnSpPr>
          <p:spPr>
            <a:xfrm>
              <a:off x="5577510" y="1570141"/>
              <a:ext cx="0" cy="8474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F67CD34-A302-4321-A05E-04D45CB27E35}"/>
                </a:ext>
              </a:extLst>
            </p:cNvPr>
            <p:cNvCxnSpPr>
              <a:cxnSpLocks/>
            </p:cNvCxnSpPr>
            <p:nvPr/>
          </p:nvCxnSpPr>
          <p:spPr>
            <a:xfrm>
              <a:off x="2890629" y="2366087"/>
              <a:ext cx="5163385" cy="719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5FD4A27-40C9-437A-839F-21591CA23117}"/>
                </a:ext>
              </a:extLst>
            </p:cNvPr>
            <p:cNvCxnSpPr>
              <a:stCxn id="4" idx="0"/>
            </p:cNvCxnSpPr>
            <p:nvPr/>
          </p:nvCxnSpPr>
          <p:spPr>
            <a:xfrm flipH="1" flipV="1">
              <a:off x="2890629" y="2336854"/>
              <a:ext cx="1" cy="3699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21A988B-28A7-43AD-9AE5-17C3E206C15E}"/>
                </a:ext>
              </a:extLst>
            </p:cNvPr>
            <p:cNvCxnSpPr>
              <a:stCxn id="11" idx="0"/>
            </p:cNvCxnSpPr>
            <p:nvPr/>
          </p:nvCxnSpPr>
          <p:spPr>
            <a:xfrm flipV="1">
              <a:off x="8054014" y="2422929"/>
              <a:ext cx="0" cy="2787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C85BBE9-D327-45B5-A88D-1E36EEA74949}"/>
                </a:ext>
              </a:extLst>
            </p:cNvPr>
            <p:cNvCxnSpPr>
              <a:stCxn id="10" idx="1"/>
            </p:cNvCxnSpPr>
            <p:nvPr/>
          </p:nvCxnSpPr>
          <p:spPr>
            <a:xfrm flipH="1" flipV="1">
              <a:off x="5577509" y="2001416"/>
              <a:ext cx="2731604"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1BCB5B8A-EAAB-4526-B8DB-A8864889AD29}"/>
                </a:ext>
              </a:extLst>
            </p:cNvPr>
            <p:cNvCxnSpPr>
              <a:cxnSpLocks/>
            </p:cNvCxnSpPr>
            <p:nvPr/>
          </p:nvCxnSpPr>
          <p:spPr>
            <a:xfrm>
              <a:off x="1997765" y="2986027"/>
              <a:ext cx="13915" cy="1900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DE4A9A7-1168-442F-807D-37155C2041C5}"/>
                </a:ext>
              </a:extLst>
            </p:cNvPr>
            <p:cNvCxnSpPr/>
            <p:nvPr/>
          </p:nvCxnSpPr>
          <p:spPr>
            <a:xfrm flipH="1">
              <a:off x="1977887" y="4055233"/>
              <a:ext cx="6361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29D9E1F-5CC1-4B70-A927-31E3A28EDB5B}"/>
                </a:ext>
              </a:extLst>
            </p:cNvPr>
            <p:cNvCxnSpPr/>
            <p:nvPr/>
          </p:nvCxnSpPr>
          <p:spPr>
            <a:xfrm flipH="1">
              <a:off x="2001301" y="4875747"/>
              <a:ext cx="6361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E321DD00-596B-4D05-AE7D-77D7B707EBF2}"/>
                </a:ext>
              </a:extLst>
            </p:cNvPr>
            <p:cNvCxnSpPr>
              <a:cxnSpLocks/>
            </p:cNvCxnSpPr>
            <p:nvPr/>
          </p:nvCxnSpPr>
          <p:spPr>
            <a:xfrm>
              <a:off x="8766317" y="3160163"/>
              <a:ext cx="0" cy="17817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17F374B-3D1D-49F1-8F62-0A484EA2A63F}"/>
                </a:ext>
              </a:extLst>
            </p:cNvPr>
            <p:cNvCxnSpPr/>
            <p:nvPr/>
          </p:nvCxnSpPr>
          <p:spPr>
            <a:xfrm>
              <a:off x="8309117" y="4055233"/>
              <a:ext cx="4671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B6EBD592-08D6-4CAB-931A-B250C97A9822}"/>
                </a:ext>
              </a:extLst>
            </p:cNvPr>
            <p:cNvSpPr/>
            <p:nvPr/>
          </p:nvSpPr>
          <p:spPr>
            <a:xfrm>
              <a:off x="6319520" y="4605940"/>
              <a:ext cx="2148612" cy="65124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TRes</a:t>
              </a:r>
            </a:p>
          </p:txBody>
        </p:sp>
        <p:cxnSp>
          <p:nvCxnSpPr>
            <p:cNvPr id="29" name="Straight Connector 28">
              <a:extLst>
                <a:ext uri="{FF2B5EF4-FFF2-40B4-BE49-F238E27FC236}">
                  <a16:creationId xmlns:a16="http://schemas.microsoft.com/office/drawing/2014/main" xmlns="" id="{88E32488-6CF7-40B0-9DBA-1EBEED6BAAB6}"/>
                </a:ext>
              </a:extLst>
            </p:cNvPr>
            <p:cNvCxnSpPr/>
            <p:nvPr/>
          </p:nvCxnSpPr>
          <p:spPr>
            <a:xfrm>
              <a:off x="8322371" y="4935565"/>
              <a:ext cx="467139"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0" name="Pentagon 10">
            <a:extLst>
              <a:ext uri="{FF2B5EF4-FFF2-40B4-BE49-F238E27FC236}">
                <a16:creationId xmlns:a16="http://schemas.microsoft.com/office/drawing/2014/main" xmlns="" id="{AF69068C-B0F1-4547-9B53-BDA8180F3A6A}"/>
              </a:ext>
            </a:extLst>
          </p:cNvPr>
          <p:cNvSpPr/>
          <p:nvPr/>
        </p:nvSpPr>
        <p:spPr>
          <a:xfrm>
            <a:off x="0" y="16914"/>
            <a:ext cx="4284324" cy="11198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spc="300" dirty="0"/>
              <a:t>Group Structure</a:t>
            </a:r>
          </a:p>
        </p:txBody>
      </p:sp>
    </p:spTree>
    <p:extLst>
      <p:ext uri="{BB962C8B-B14F-4D97-AF65-F5344CB8AC3E}">
        <p14:creationId xmlns:p14="http://schemas.microsoft.com/office/powerpoint/2010/main" xmlns="" val="97661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737C458-D113-4C4D-B834-4B72BA3F2DF7}"/>
              </a:ext>
            </a:extLst>
          </p:cNvPr>
          <p:cNvSpPr>
            <a:spLocks noGrp="1"/>
          </p:cNvSpPr>
          <p:nvPr>
            <p:ph type="title"/>
          </p:nvPr>
        </p:nvSpPr>
        <p:spPr>
          <a:xfrm>
            <a:off x="0" y="112742"/>
            <a:ext cx="6695655" cy="857389"/>
          </a:xfrm>
        </p:spPr>
        <p:txBody>
          <a:bodyPr/>
          <a:lstStyle/>
          <a:p>
            <a:r>
              <a:rPr lang="en-US" dirty="0"/>
              <a:t>Group</a:t>
            </a:r>
          </a:p>
        </p:txBody>
      </p:sp>
      <p:cxnSp>
        <p:nvCxnSpPr>
          <p:cNvPr id="7" name="Straight Connector 6">
            <a:extLst>
              <a:ext uri="{FF2B5EF4-FFF2-40B4-BE49-F238E27FC236}">
                <a16:creationId xmlns:a16="http://schemas.microsoft.com/office/drawing/2014/main" xmlns="" id="{3755A009-473D-4540-946B-850560A46289}"/>
              </a:ext>
            </a:extLst>
          </p:cNvPr>
          <p:cNvCxnSpPr>
            <a:cxnSpLocks/>
          </p:cNvCxnSpPr>
          <p:nvPr/>
        </p:nvCxnSpPr>
        <p:spPr>
          <a:xfrm flipV="1">
            <a:off x="8368211" y="4213981"/>
            <a:ext cx="0" cy="7504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0C77413-2273-4886-B207-48A7D8C10118}"/>
              </a:ext>
            </a:extLst>
          </p:cNvPr>
          <p:cNvCxnSpPr>
            <a:cxnSpLocks/>
          </p:cNvCxnSpPr>
          <p:nvPr/>
        </p:nvCxnSpPr>
        <p:spPr>
          <a:xfrm flipV="1">
            <a:off x="10201218" y="3615418"/>
            <a:ext cx="0" cy="13490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A27D52F-C3AA-41BE-8D56-3BB931E0F581}"/>
              </a:ext>
            </a:extLst>
          </p:cNvPr>
          <p:cNvCxnSpPr>
            <a:cxnSpLocks/>
          </p:cNvCxnSpPr>
          <p:nvPr/>
        </p:nvCxnSpPr>
        <p:spPr>
          <a:xfrm flipV="1">
            <a:off x="11320729" y="4204701"/>
            <a:ext cx="0" cy="17630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7E9D09A-4897-44BE-94E2-94E1B76D8BDD}"/>
              </a:ext>
            </a:extLst>
          </p:cNvPr>
          <p:cNvCxnSpPr/>
          <p:nvPr/>
        </p:nvCxnSpPr>
        <p:spPr>
          <a:xfrm flipV="1">
            <a:off x="2754247" y="4229446"/>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ADDA3E2-4E4A-41A0-876E-502422A5BCDE}"/>
              </a:ext>
            </a:extLst>
          </p:cNvPr>
          <p:cNvCxnSpPr/>
          <p:nvPr/>
        </p:nvCxnSpPr>
        <p:spPr>
          <a:xfrm flipV="1">
            <a:off x="4642336" y="4235632"/>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3FCA14A-6908-41DC-9B97-F9861B8637EA}"/>
              </a:ext>
            </a:extLst>
          </p:cNvPr>
          <p:cNvCxnSpPr/>
          <p:nvPr/>
        </p:nvCxnSpPr>
        <p:spPr>
          <a:xfrm flipV="1">
            <a:off x="6505943" y="4235632"/>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C293470-675B-46F6-B030-8D0EFB39726B}"/>
              </a:ext>
            </a:extLst>
          </p:cNvPr>
          <p:cNvCxnSpPr/>
          <p:nvPr/>
        </p:nvCxnSpPr>
        <p:spPr>
          <a:xfrm flipV="1">
            <a:off x="921240" y="4204701"/>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0E5C2EF-1FB9-4807-81BA-521B24748350}"/>
              </a:ext>
            </a:extLst>
          </p:cNvPr>
          <p:cNvCxnSpPr/>
          <p:nvPr/>
        </p:nvCxnSpPr>
        <p:spPr>
          <a:xfrm>
            <a:off x="5613937" y="2857485"/>
            <a:ext cx="0" cy="10317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FEB6542-268F-47DF-B4F4-713C8E3ECDE0}"/>
              </a:ext>
            </a:extLst>
          </p:cNvPr>
          <p:cNvCxnSpPr>
            <a:cxnSpLocks/>
          </p:cNvCxnSpPr>
          <p:nvPr/>
        </p:nvCxnSpPr>
        <p:spPr>
          <a:xfrm flipH="1" flipV="1">
            <a:off x="1845247" y="2859227"/>
            <a:ext cx="16376" cy="9381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D3792FFF-8BED-45B5-991F-619608A3A70F}"/>
              </a:ext>
            </a:extLst>
          </p:cNvPr>
          <p:cNvSpPr/>
          <p:nvPr/>
        </p:nvSpPr>
        <p:spPr>
          <a:xfrm>
            <a:off x="5279553" y="1086992"/>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Nicholas Motsatse</a:t>
            </a:r>
          </a:p>
          <a:p>
            <a:pPr algn="ctr"/>
            <a:r>
              <a:rPr lang="en-US" sz="1200" b="1" i="1" dirty="0"/>
              <a:t>Chief Executive Officer</a:t>
            </a:r>
          </a:p>
        </p:txBody>
      </p:sp>
      <p:sp>
        <p:nvSpPr>
          <p:cNvPr id="17" name="Flowchart: Decision 16">
            <a:extLst>
              <a:ext uri="{FF2B5EF4-FFF2-40B4-BE49-F238E27FC236}">
                <a16:creationId xmlns:a16="http://schemas.microsoft.com/office/drawing/2014/main" xmlns="" id="{79D1537C-B790-4A3E-9EA2-A9B953E03F53}"/>
              </a:ext>
            </a:extLst>
          </p:cNvPr>
          <p:cNvSpPr/>
          <p:nvPr/>
        </p:nvSpPr>
        <p:spPr>
          <a:xfrm>
            <a:off x="921240" y="3287001"/>
            <a:ext cx="1880765" cy="656837"/>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Subsidiaries</a:t>
            </a:r>
          </a:p>
        </p:txBody>
      </p:sp>
      <p:sp>
        <p:nvSpPr>
          <p:cNvPr id="18" name="Flowchart: Decision 17">
            <a:extLst>
              <a:ext uri="{FF2B5EF4-FFF2-40B4-BE49-F238E27FC236}">
                <a16:creationId xmlns:a16="http://schemas.microsoft.com/office/drawing/2014/main" xmlns="" id="{F8C75175-5EE0-48D6-ADF7-B213D90C7D91}"/>
              </a:ext>
            </a:extLst>
          </p:cNvPr>
          <p:cNvSpPr/>
          <p:nvPr/>
        </p:nvSpPr>
        <p:spPr>
          <a:xfrm>
            <a:off x="4668046" y="3273099"/>
            <a:ext cx="1880765" cy="656837"/>
          </a:xfrm>
          <a:prstGeom prst="flowChartDecisi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Divisions</a:t>
            </a:r>
          </a:p>
        </p:txBody>
      </p:sp>
      <p:sp>
        <p:nvSpPr>
          <p:cNvPr id="19" name="Flowchart: Decision 18">
            <a:extLst>
              <a:ext uri="{FF2B5EF4-FFF2-40B4-BE49-F238E27FC236}">
                <a16:creationId xmlns:a16="http://schemas.microsoft.com/office/drawing/2014/main" xmlns="" id="{F1B98897-F108-44AF-95CA-C982A446FBC1}"/>
              </a:ext>
            </a:extLst>
          </p:cNvPr>
          <p:cNvSpPr/>
          <p:nvPr/>
        </p:nvSpPr>
        <p:spPr>
          <a:xfrm>
            <a:off x="9245653" y="3287000"/>
            <a:ext cx="1880765" cy="656837"/>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sp>
        <p:nvSpPr>
          <p:cNvPr id="20" name="Rectangle 19">
            <a:extLst>
              <a:ext uri="{FF2B5EF4-FFF2-40B4-BE49-F238E27FC236}">
                <a16:creationId xmlns:a16="http://schemas.microsoft.com/office/drawing/2014/main" xmlns="" id="{85F552D9-35A9-4BA7-B270-761E65A1E6A4}"/>
              </a:ext>
            </a:extLst>
          </p:cNvPr>
          <p:cNvSpPr/>
          <p:nvPr/>
        </p:nvSpPr>
        <p:spPr>
          <a:xfrm>
            <a:off x="9230194" y="1893392"/>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FluidRock</a:t>
            </a:r>
            <a:r>
              <a:rPr lang="en-US" sz="1200" dirty="0"/>
              <a:t> Governance (Pty( Ltd</a:t>
            </a:r>
          </a:p>
          <a:p>
            <a:pPr algn="ctr"/>
            <a:r>
              <a:rPr lang="en-US" sz="1200" b="1" i="1" dirty="0"/>
              <a:t>Company Secretary </a:t>
            </a:r>
          </a:p>
        </p:txBody>
      </p:sp>
      <p:sp>
        <p:nvSpPr>
          <p:cNvPr id="21" name="Rectangle 20">
            <a:extLst>
              <a:ext uri="{FF2B5EF4-FFF2-40B4-BE49-F238E27FC236}">
                <a16:creationId xmlns:a16="http://schemas.microsoft.com/office/drawing/2014/main" xmlns="" id="{2BEB9675-019E-4E8F-8C45-531170CA9F9D}"/>
              </a:ext>
            </a:extLst>
          </p:cNvPr>
          <p:cNvSpPr/>
          <p:nvPr/>
        </p:nvSpPr>
        <p:spPr>
          <a:xfrm>
            <a:off x="9395243" y="4579816"/>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Operations</a:t>
            </a:r>
          </a:p>
          <a:p>
            <a:pPr algn="ctr"/>
            <a:r>
              <a:rPr lang="en-US" sz="1200" u="sng" dirty="0"/>
              <a:t>Len Rolfe</a:t>
            </a:r>
          </a:p>
          <a:p>
            <a:pPr algn="ctr"/>
            <a:r>
              <a:rPr lang="en-US" sz="1200" b="1" i="1" dirty="0"/>
              <a:t>General Manager</a:t>
            </a:r>
          </a:p>
        </p:txBody>
      </p:sp>
      <p:sp>
        <p:nvSpPr>
          <p:cNvPr id="22" name="Rectangle 21">
            <a:extLst>
              <a:ext uri="{FF2B5EF4-FFF2-40B4-BE49-F238E27FC236}">
                <a16:creationId xmlns:a16="http://schemas.microsoft.com/office/drawing/2014/main" xmlns="" id="{F2F2F1B8-1069-47BE-B730-71670C147F4E}"/>
              </a:ext>
            </a:extLst>
          </p:cNvPr>
          <p:cNvSpPr/>
          <p:nvPr/>
        </p:nvSpPr>
        <p:spPr>
          <a:xfrm>
            <a:off x="7527541" y="4579817"/>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Finance</a:t>
            </a:r>
          </a:p>
          <a:p>
            <a:pPr algn="ctr"/>
            <a:r>
              <a:rPr lang="en-US" sz="1200" u="sng" dirty="0"/>
              <a:t>Ralph Jefferies</a:t>
            </a:r>
          </a:p>
          <a:p>
            <a:pPr algn="ctr"/>
            <a:r>
              <a:rPr lang="en-US" sz="1200" b="1" i="1" dirty="0"/>
              <a:t>Finance Manager</a:t>
            </a:r>
          </a:p>
        </p:txBody>
      </p:sp>
      <p:sp>
        <p:nvSpPr>
          <p:cNvPr id="23" name="Rectangle 22">
            <a:extLst>
              <a:ext uri="{FF2B5EF4-FFF2-40B4-BE49-F238E27FC236}">
                <a16:creationId xmlns:a16="http://schemas.microsoft.com/office/drawing/2014/main" xmlns="" id="{99A4F1BC-A6F5-41D7-895D-64E1D971D4EA}"/>
              </a:ext>
            </a:extLst>
          </p:cNvPr>
          <p:cNvSpPr/>
          <p:nvPr/>
        </p:nvSpPr>
        <p:spPr>
          <a:xfrm>
            <a:off x="5659839" y="4579818"/>
            <a:ext cx="1681340" cy="75067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 Retail (Perlego)</a:t>
            </a:r>
          </a:p>
          <a:p>
            <a:pPr algn="ctr"/>
            <a:r>
              <a:rPr lang="en-US" sz="1200" u="sng" dirty="0">
                <a:solidFill>
                  <a:schemeClr val="tx1"/>
                </a:solidFill>
              </a:rPr>
              <a:t>Tshepo Ditshego</a:t>
            </a:r>
          </a:p>
          <a:p>
            <a:pPr algn="ctr"/>
            <a:r>
              <a:rPr lang="en-US" sz="1200" b="1" i="1" dirty="0">
                <a:solidFill>
                  <a:schemeClr val="tx1"/>
                </a:solidFill>
              </a:rPr>
              <a:t>General Manager/ Executive Consultant</a:t>
            </a:r>
          </a:p>
        </p:txBody>
      </p:sp>
      <p:sp>
        <p:nvSpPr>
          <p:cNvPr id="24" name="Rectangle 23">
            <a:extLst>
              <a:ext uri="{FF2B5EF4-FFF2-40B4-BE49-F238E27FC236}">
                <a16:creationId xmlns:a16="http://schemas.microsoft.com/office/drawing/2014/main" xmlns="" id="{85A51D5B-B954-45F8-AD5D-FF007E8C5A7D}"/>
              </a:ext>
            </a:extLst>
          </p:cNvPr>
          <p:cNvSpPr/>
          <p:nvPr/>
        </p:nvSpPr>
        <p:spPr>
          <a:xfrm>
            <a:off x="3792137" y="4585038"/>
            <a:ext cx="1681340" cy="75067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 Digital (TRes)</a:t>
            </a:r>
          </a:p>
          <a:p>
            <a:pPr algn="ctr"/>
            <a:r>
              <a:rPr lang="en-US" sz="1200" u="sng" dirty="0">
                <a:solidFill>
                  <a:schemeClr val="tx1"/>
                </a:solidFill>
              </a:rPr>
              <a:t>Vacant</a:t>
            </a:r>
          </a:p>
          <a:p>
            <a:pPr algn="ctr"/>
            <a:r>
              <a:rPr lang="en-US" sz="1200" b="1" i="1" dirty="0">
                <a:solidFill>
                  <a:schemeClr val="tx1"/>
                </a:solidFill>
              </a:rPr>
              <a:t>General Manager</a:t>
            </a:r>
          </a:p>
        </p:txBody>
      </p:sp>
      <p:sp>
        <p:nvSpPr>
          <p:cNvPr id="25" name="Rectangle 24">
            <a:extLst>
              <a:ext uri="{FF2B5EF4-FFF2-40B4-BE49-F238E27FC236}">
                <a16:creationId xmlns:a16="http://schemas.microsoft.com/office/drawing/2014/main" xmlns="" id="{46B530DA-953D-4B2D-BE95-DB1056F3951D}"/>
              </a:ext>
            </a:extLst>
          </p:cNvPr>
          <p:cNvSpPr/>
          <p:nvPr/>
        </p:nvSpPr>
        <p:spPr>
          <a:xfrm>
            <a:off x="1920996" y="4585906"/>
            <a:ext cx="1681340" cy="7506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TUTEH Properties</a:t>
            </a:r>
          </a:p>
          <a:p>
            <a:pPr algn="ctr"/>
            <a:r>
              <a:rPr lang="en-US" sz="1200" u="sng" dirty="0"/>
              <a:t>Aaron Mogashoa</a:t>
            </a:r>
          </a:p>
          <a:p>
            <a:pPr algn="ctr"/>
            <a:r>
              <a:rPr lang="en-US" sz="1200" b="1" i="1" dirty="0"/>
              <a:t>General Manager </a:t>
            </a:r>
          </a:p>
        </p:txBody>
      </p:sp>
      <p:sp>
        <p:nvSpPr>
          <p:cNvPr id="26" name="Rectangle 25">
            <a:extLst>
              <a:ext uri="{FF2B5EF4-FFF2-40B4-BE49-F238E27FC236}">
                <a16:creationId xmlns:a16="http://schemas.microsoft.com/office/drawing/2014/main" xmlns="" id="{EBF87417-75BD-4D0F-9005-B291DAAFDD55}"/>
              </a:ext>
            </a:extLst>
          </p:cNvPr>
          <p:cNvSpPr/>
          <p:nvPr/>
        </p:nvSpPr>
        <p:spPr>
          <a:xfrm>
            <a:off x="53294" y="4585907"/>
            <a:ext cx="1681340" cy="7506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Tshwane Institute for Continuing Education</a:t>
            </a:r>
          </a:p>
          <a:p>
            <a:pPr algn="ctr"/>
            <a:r>
              <a:rPr lang="en-US" sz="1200" u="sng" dirty="0"/>
              <a:t>Potso Mathekga</a:t>
            </a:r>
          </a:p>
          <a:p>
            <a:pPr algn="ctr"/>
            <a:r>
              <a:rPr lang="en-US" sz="1200" b="1" i="1" dirty="0"/>
              <a:t>Managing Director</a:t>
            </a:r>
          </a:p>
        </p:txBody>
      </p:sp>
      <p:cxnSp>
        <p:nvCxnSpPr>
          <p:cNvPr id="27" name="Straight Connector 26">
            <a:extLst>
              <a:ext uri="{FF2B5EF4-FFF2-40B4-BE49-F238E27FC236}">
                <a16:creationId xmlns:a16="http://schemas.microsoft.com/office/drawing/2014/main" xmlns="" id="{CB9273E1-D70D-41C1-B579-3E847384C6AD}"/>
              </a:ext>
            </a:extLst>
          </p:cNvPr>
          <p:cNvCxnSpPr>
            <a:stCxn id="16" idx="2"/>
          </p:cNvCxnSpPr>
          <p:nvPr/>
        </p:nvCxnSpPr>
        <p:spPr>
          <a:xfrm flipH="1">
            <a:off x="6118504" y="1837665"/>
            <a:ext cx="1720" cy="10585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781376A0-C9BF-48D0-BA1E-EC2B3A026202}"/>
              </a:ext>
            </a:extLst>
          </p:cNvPr>
          <p:cNvCxnSpPr>
            <a:cxnSpLocks/>
          </p:cNvCxnSpPr>
          <p:nvPr/>
        </p:nvCxnSpPr>
        <p:spPr>
          <a:xfrm>
            <a:off x="1808526" y="2877786"/>
            <a:ext cx="838164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179B517-DF8A-49EC-868E-C29C7FADDA18}"/>
              </a:ext>
            </a:extLst>
          </p:cNvPr>
          <p:cNvCxnSpPr>
            <a:cxnSpLocks/>
            <a:stCxn id="17" idx="0"/>
            <a:endCxn id="17" idx="0"/>
          </p:cNvCxnSpPr>
          <p:nvPr/>
        </p:nvCxnSpPr>
        <p:spPr>
          <a:xfrm>
            <a:off x="1861623" y="328700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70CC29A-806F-4573-BA01-6AA485C42B9B}"/>
              </a:ext>
            </a:extLst>
          </p:cNvPr>
          <p:cNvCxnSpPr/>
          <p:nvPr/>
        </p:nvCxnSpPr>
        <p:spPr>
          <a:xfrm>
            <a:off x="10172136" y="2859227"/>
            <a:ext cx="0" cy="103172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53F6FF0D-0E0F-49F7-A510-910701737449}"/>
              </a:ext>
            </a:extLst>
          </p:cNvPr>
          <p:cNvCxnSpPr>
            <a:stCxn id="20" idx="1"/>
          </p:cNvCxnSpPr>
          <p:nvPr/>
        </p:nvCxnSpPr>
        <p:spPr>
          <a:xfrm flipH="1" flipV="1">
            <a:off x="6120223" y="2265363"/>
            <a:ext cx="3109971" cy="33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6D3F342-DA0E-4DD7-96F4-13BCBACE798D}"/>
              </a:ext>
            </a:extLst>
          </p:cNvPr>
          <p:cNvCxnSpPr>
            <a:cxnSpLocks/>
          </p:cNvCxnSpPr>
          <p:nvPr/>
        </p:nvCxnSpPr>
        <p:spPr>
          <a:xfrm>
            <a:off x="921240" y="4241818"/>
            <a:ext cx="183300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DF06CA7-407A-4D4D-BD9E-81C0CAD890BF}"/>
              </a:ext>
            </a:extLst>
          </p:cNvPr>
          <p:cNvCxnSpPr>
            <a:stCxn id="17" idx="2"/>
          </p:cNvCxnSpPr>
          <p:nvPr/>
        </p:nvCxnSpPr>
        <p:spPr>
          <a:xfrm>
            <a:off x="1861623" y="3943837"/>
            <a:ext cx="0" cy="2979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8E618A36-B19D-4371-B1C4-6B286ACC75CC}"/>
              </a:ext>
            </a:extLst>
          </p:cNvPr>
          <p:cNvCxnSpPr/>
          <p:nvPr/>
        </p:nvCxnSpPr>
        <p:spPr>
          <a:xfrm>
            <a:off x="5613320" y="3931465"/>
            <a:ext cx="0" cy="29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B182508-DE98-4995-83A4-78605B127652}"/>
              </a:ext>
            </a:extLst>
          </p:cNvPr>
          <p:cNvCxnSpPr>
            <a:cxnSpLocks/>
          </p:cNvCxnSpPr>
          <p:nvPr/>
        </p:nvCxnSpPr>
        <p:spPr>
          <a:xfrm>
            <a:off x="4632807" y="4238725"/>
            <a:ext cx="186770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86C4019-2BF6-4A0F-B939-9A6129BAF872}"/>
              </a:ext>
            </a:extLst>
          </p:cNvPr>
          <p:cNvCxnSpPr>
            <a:cxnSpLocks/>
          </p:cNvCxnSpPr>
          <p:nvPr/>
        </p:nvCxnSpPr>
        <p:spPr>
          <a:xfrm>
            <a:off x="8340670" y="4238725"/>
            <a:ext cx="298005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FD7EF1C7-29E9-4D34-8450-EB6972652801}"/>
              </a:ext>
            </a:extLst>
          </p:cNvPr>
          <p:cNvSpPr/>
          <p:nvPr/>
        </p:nvSpPr>
        <p:spPr>
          <a:xfrm>
            <a:off x="10510660" y="5792180"/>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Stakeholder Relations &amp; Communications</a:t>
            </a:r>
          </a:p>
          <a:p>
            <a:pPr algn="ctr"/>
            <a:r>
              <a:rPr lang="en-US" sz="1200" u="sng" dirty="0"/>
              <a:t>Nkuli Maphanga</a:t>
            </a:r>
            <a:endParaRPr lang="en-US" sz="1200" dirty="0"/>
          </a:p>
          <a:p>
            <a:pPr algn="ctr"/>
            <a:r>
              <a:rPr lang="en-US" sz="1200" b="1" i="1" dirty="0"/>
              <a:t>Manager </a:t>
            </a:r>
          </a:p>
        </p:txBody>
      </p:sp>
      <p:cxnSp>
        <p:nvCxnSpPr>
          <p:cNvPr id="39" name="Straight Connector 38">
            <a:extLst>
              <a:ext uri="{FF2B5EF4-FFF2-40B4-BE49-F238E27FC236}">
                <a16:creationId xmlns:a16="http://schemas.microsoft.com/office/drawing/2014/main" xmlns="" id="{74038C3A-2AB3-4F20-924E-5C976B9029F4}"/>
              </a:ext>
            </a:extLst>
          </p:cNvPr>
          <p:cNvCxnSpPr/>
          <p:nvPr/>
        </p:nvCxnSpPr>
        <p:spPr>
          <a:xfrm>
            <a:off x="7915488" y="6450251"/>
            <a:ext cx="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AB587C2-2BB6-407D-AA52-C2C20DEFE8C1}"/>
              </a:ext>
            </a:extLst>
          </p:cNvPr>
          <p:cNvCxnSpPr>
            <a:cxnSpLocks/>
          </p:cNvCxnSpPr>
          <p:nvPr/>
        </p:nvCxnSpPr>
        <p:spPr>
          <a:xfrm>
            <a:off x="9208881" y="5548114"/>
            <a:ext cx="2122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A17020C-B7A0-4498-894B-4F13C6F44333}"/>
              </a:ext>
            </a:extLst>
          </p:cNvPr>
          <p:cNvCxnSpPr>
            <a:cxnSpLocks/>
          </p:cNvCxnSpPr>
          <p:nvPr/>
        </p:nvCxnSpPr>
        <p:spPr>
          <a:xfrm flipV="1">
            <a:off x="9209793" y="5548114"/>
            <a:ext cx="0" cy="7504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11F8FE22-DD2D-4D7F-BF04-31212FADD4ED}"/>
              </a:ext>
            </a:extLst>
          </p:cNvPr>
          <p:cNvSpPr/>
          <p:nvPr/>
        </p:nvSpPr>
        <p:spPr>
          <a:xfrm>
            <a:off x="8350870" y="5781870"/>
            <a:ext cx="1699052" cy="76098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Legal Services</a:t>
            </a:r>
          </a:p>
          <a:p>
            <a:pPr algn="ctr"/>
            <a:r>
              <a:rPr lang="en-US" sz="1200" u="sng" dirty="0"/>
              <a:t>Tshediso Ramathe</a:t>
            </a:r>
            <a:endParaRPr lang="en-US" sz="1200" dirty="0"/>
          </a:p>
          <a:p>
            <a:pPr algn="ctr"/>
            <a:r>
              <a:rPr lang="en-US" sz="1200" b="1" i="1" dirty="0"/>
              <a:t>Junior Legal Advisor </a:t>
            </a:r>
          </a:p>
        </p:txBody>
      </p:sp>
    </p:spTree>
    <p:extLst>
      <p:ext uri="{BB962C8B-B14F-4D97-AF65-F5344CB8AC3E}">
        <p14:creationId xmlns:p14="http://schemas.microsoft.com/office/powerpoint/2010/main" xmlns="" val="212980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88B2B84-B47D-4728-A26C-6AD79556BD98}"/>
              </a:ext>
            </a:extLst>
          </p:cNvPr>
          <p:cNvSpPr>
            <a:spLocks noGrp="1"/>
          </p:cNvSpPr>
          <p:nvPr>
            <p:ph type="title"/>
          </p:nvPr>
        </p:nvSpPr>
        <p:spPr/>
        <p:txBody>
          <a:bodyPr/>
          <a:lstStyle/>
          <a:p>
            <a:r>
              <a:rPr lang="en-US" dirty="0"/>
              <a:t>Context &amp; Critical Considerations: Overlooked/Underplayed</a:t>
            </a:r>
          </a:p>
        </p:txBody>
      </p:sp>
    </p:spTree>
    <p:extLst>
      <p:ext uri="{BB962C8B-B14F-4D97-AF65-F5344CB8AC3E}">
        <p14:creationId xmlns:p14="http://schemas.microsoft.com/office/powerpoint/2010/main" xmlns="" val="683915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F4F7748A-3B0B-4CB1-8635-336B24EFA354}"/>
              </a:ext>
            </a:extLst>
          </p:cNvPr>
          <p:cNvGraphicFramePr>
            <a:graphicFrameLocks noGrp="1"/>
          </p:cNvGraphicFramePr>
          <p:nvPr>
            <p:ph idx="1"/>
            <p:extLst>
              <p:ext uri="{D42A27DB-BD31-4B8C-83A1-F6EECF244321}">
                <p14:modId xmlns:p14="http://schemas.microsoft.com/office/powerpoint/2010/main" xmlns="" val="1326724516"/>
              </p:ext>
            </p:extLst>
          </p:nvPr>
        </p:nvGraphicFramePr>
        <p:xfrm>
          <a:off x="844550" y="1789113"/>
          <a:ext cx="10509250" cy="2565400"/>
        </p:xfrm>
        <a:graphic>
          <a:graphicData uri="http://schemas.openxmlformats.org/drawingml/2006/table">
            <a:tbl>
              <a:tblPr firstRow="1" bandRow="1">
                <a:tableStyleId>{5C22544A-7EE6-4342-B048-85BDC9FD1C3A}</a:tableStyleId>
              </a:tblPr>
              <a:tblGrid>
                <a:gridCol w="2101850">
                  <a:extLst>
                    <a:ext uri="{9D8B030D-6E8A-4147-A177-3AD203B41FA5}">
                      <a16:colId xmlns:a16="http://schemas.microsoft.com/office/drawing/2014/main" xmlns="" val="189587260"/>
                    </a:ext>
                  </a:extLst>
                </a:gridCol>
                <a:gridCol w="2101850">
                  <a:extLst>
                    <a:ext uri="{9D8B030D-6E8A-4147-A177-3AD203B41FA5}">
                      <a16:colId xmlns:a16="http://schemas.microsoft.com/office/drawing/2014/main" xmlns="" val="922425938"/>
                    </a:ext>
                  </a:extLst>
                </a:gridCol>
                <a:gridCol w="2101850">
                  <a:extLst>
                    <a:ext uri="{9D8B030D-6E8A-4147-A177-3AD203B41FA5}">
                      <a16:colId xmlns:a16="http://schemas.microsoft.com/office/drawing/2014/main" xmlns="" val="2948894691"/>
                    </a:ext>
                  </a:extLst>
                </a:gridCol>
                <a:gridCol w="2101850">
                  <a:extLst>
                    <a:ext uri="{9D8B030D-6E8A-4147-A177-3AD203B41FA5}">
                      <a16:colId xmlns:a16="http://schemas.microsoft.com/office/drawing/2014/main" xmlns="" val="2579997139"/>
                    </a:ext>
                  </a:extLst>
                </a:gridCol>
                <a:gridCol w="2101850">
                  <a:extLst>
                    <a:ext uri="{9D8B030D-6E8A-4147-A177-3AD203B41FA5}">
                      <a16:colId xmlns:a16="http://schemas.microsoft.com/office/drawing/2014/main" xmlns="" val="3013811492"/>
                    </a:ext>
                  </a:extLst>
                </a:gridCol>
              </a:tblGrid>
              <a:tr h="370840">
                <a:tc>
                  <a:txBody>
                    <a:bodyPr/>
                    <a:lstStyle/>
                    <a:p>
                      <a:r>
                        <a:rPr lang="en-US" dirty="0"/>
                        <a:t>Annual</a:t>
                      </a:r>
                    </a:p>
                  </a:txBody>
                  <a:tcPr/>
                </a:tc>
                <a:tc>
                  <a:txBody>
                    <a:bodyPr/>
                    <a:lstStyle/>
                    <a:p>
                      <a:r>
                        <a:rPr lang="en-US" dirty="0"/>
                        <a:t>Quarterly</a:t>
                      </a:r>
                    </a:p>
                  </a:txBody>
                  <a:tcPr/>
                </a:tc>
                <a:tc>
                  <a:txBody>
                    <a:bodyPr/>
                    <a:lstStyle/>
                    <a:p>
                      <a:r>
                        <a:rPr lang="en-US" dirty="0"/>
                        <a:t>Monthly</a:t>
                      </a:r>
                    </a:p>
                  </a:txBody>
                  <a:tcPr/>
                </a:tc>
                <a:tc>
                  <a:txBody>
                    <a:bodyPr/>
                    <a:lstStyle/>
                    <a:p>
                      <a:r>
                        <a:rPr lang="en-US" dirty="0"/>
                        <a:t>Fortnightly</a:t>
                      </a:r>
                    </a:p>
                  </a:txBody>
                  <a:tcPr/>
                </a:tc>
                <a:tc>
                  <a:txBody>
                    <a:bodyPr/>
                    <a:lstStyle/>
                    <a:p>
                      <a:r>
                        <a:rPr lang="en-US" dirty="0"/>
                        <a:t>Weekly</a:t>
                      </a:r>
                    </a:p>
                  </a:txBody>
                  <a:tcPr/>
                </a:tc>
                <a:extLst>
                  <a:ext uri="{0D108BD9-81ED-4DB2-BD59-A6C34878D82A}">
                    <a16:rowId xmlns:a16="http://schemas.microsoft.com/office/drawing/2014/main" xmlns="" val="988472009"/>
                  </a:ext>
                </a:extLst>
              </a:tr>
              <a:tr h="370840">
                <a:tc>
                  <a:txBody>
                    <a:bodyPr/>
                    <a:lstStyle/>
                    <a:p>
                      <a:r>
                        <a:rPr lang="en-US" dirty="0"/>
                        <a:t>Strategy Planning/ Review</a:t>
                      </a:r>
                    </a:p>
                  </a:txBody>
                  <a:tcPr/>
                </a:tc>
                <a:tc>
                  <a:txBody>
                    <a:bodyPr/>
                    <a:lstStyle/>
                    <a:p>
                      <a:r>
                        <a:rPr lang="en-US" dirty="0"/>
                        <a:t>Board &amp; Committee Meetings</a:t>
                      </a:r>
                    </a:p>
                  </a:txBody>
                  <a:tcPr/>
                </a:tc>
                <a:tc>
                  <a:txBody>
                    <a:bodyPr/>
                    <a:lstStyle/>
                    <a:p>
                      <a:r>
                        <a:rPr lang="en-US" dirty="0"/>
                        <a:t>EXCO Meetings: </a:t>
                      </a:r>
                    </a:p>
                  </a:txBody>
                  <a:tcPr/>
                </a:tc>
                <a:tc>
                  <a:txBody>
                    <a:bodyPr/>
                    <a:lstStyle/>
                    <a:p>
                      <a:r>
                        <a:rPr lang="en-US" dirty="0"/>
                        <a:t>Management Committee: Operations Update</a:t>
                      </a:r>
                    </a:p>
                  </a:txBody>
                  <a:tcPr/>
                </a:tc>
                <a:tc>
                  <a:txBody>
                    <a:bodyPr/>
                    <a:lstStyle/>
                    <a:p>
                      <a:r>
                        <a:rPr lang="en-US" dirty="0"/>
                        <a:t>Management Committee: Risk Register </a:t>
                      </a:r>
                    </a:p>
                  </a:txBody>
                  <a:tcPr/>
                </a:tc>
                <a:extLst>
                  <a:ext uri="{0D108BD9-81ED-4DB2-BD59-A6C34878D82A}">
                    <a16:rowId xmlns:a16="http://schemas.microsoft.com/office/drawing/2014/main" xmlns="" val="2298231675"/>
                  </a:ext>
                </a:extLst>
              </a:tr>
              <a:tr h="370840">
                <a:tc>
                  <a:txBody>
                    <a:bodyPr/>
                    <a:lstStyle/>
                    <a:p>
                      <a:r>
                        <a:rPr lang="en-US" dirty="0"/>
                        <a:t>Budget planning</a:t>
                      </a:r>
                    </a:p>
                  </a:txBody>
                  <a:tcPr/>
                </a:tc>
                <a:tc>
                  <a:txBody>
                    <a:bodyPr/>
                    <a:lstStyle/>
                    <a:p>
                      <a:r>
                        <a:rPr lang="en-US" dirty="0"/>
                        <a:t>Strategy Progress Review</a:t>
                      </a:r>
                    </a:p>
                  </a:txBody>
                  <a:tcPr/>
                </a:tc>
                <a:tc>
                  <a:txBody>
                    <a:bodyPr/>
                    <a:lstStyle/>
                    <a:p>
                      <a:endParaRPr lang="en-US"/>
                    </a:p>
                  </a:txBody>
                  <a:tcPr/>
                </a:tc>
                <a:tc>
                  <a:txBody>
                    <a:bodyPr/>
                    <a:lstStyle/>
                    <a:p>
                      <a:endParaRPr lang="en-US"/>
                    </a:p>
                  </a:txBody>
                  <a:tcPr/>
                </a:tc>
                <a:tc>
                  <a:txBody>
                    <a:bodyPr/>
                    <a:lstStyle/>
                    <a:p>
                      <a:r>
                        <a:rPr lang="en-US" dirty="0"/>
                        <a:t>CEO-</a:t>
                      </a:r>
                      <a:r>
                        <a:rPr lang="en-US" dirty="0" err="1"/>
                        <a:t>CoSec</a:t>
                      </a:r>
                      <a:r>
                        <a:rPr lang="en-US" dirty="0"/>
                        <a:t> Cadence</a:t>
                      </a:r>
                    </a:p>
                  </a:txBody>
                  <a:tcPr/>
                </a:tc>
                <a:extLst>
                  <a:ext uri="{0D108BD9-81ED-4DB2-BD59-A6C34878D82A}">
                    <a16:rowId xmlns:a16="http://schemas.microsoft.com/office/drawing/2014/main" xmlns="" val="2829710536"/>
                  </a:ext>
                </a:extLst>
              </a:tr>
              <a:tr h="370840">
                <a:tc>
                  <a:txBody>
                    <a:bodyPr/>
                    <a:lstStyle/>
                    <a:p>
                      <a:r>
                        <a:rPr lang="en-US" dirty="0"/>
                        <a:t>Annual General Meeting</a:t>
                      </a:r>
                    </a:p>
                  </a:txBody>
                  <a:tcPr/>
                </a:tc>
                <a:tc>
                  <a:txBody>
                    <a:bodyPr/>
                    <a:lstStyle/>
                    <a:p>
                      <a:r>
                        <a:rPr lang="en-US" dirty="0"/>
                        <a:t>Group Staff Meeting (CEO Updates)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4077136990"/>
                  </a:ext>
                </a:extLst>
              </a:tr>
            </a:tbl>
          </a:graphicData>
        </a:graphic>
      </p:graphicFrame>
      <p:sp>
        <p:nvSpPr>
          <p:cNvPr id="3" name="Title 2">
            <a:extLst>
              <a:ext uri="{FF2B5EF4-FFF2-40B4-BE49-F238E27FC236}">
                <a16:creationId xmlns:a16="http://schemas.microsoft.com/office/drawing/2014/main" xmlns="" id="{DC84CC83-38F3-4627-B070-A08220B50453}"/>
              </a:ext>
            </a:extLst>
          </p:cNvPr>
          <p:cNvSpPr>
            <a:spLocks noGrp="1"/>
          </p:cNvSpPr>
          <p:nvPr>
            <p:ph type="title"/>
          </p:nvPr>
        </p:nvSpPr>
        <p:spPr/>
        <p:txBody>
          <a:bodyPr>
            <a:normAutofit fontScale="90000"/>
          </a:bodyPr>
          <a:lstStyle/>
          <a:p>
            <a:r>
              <a:rPr lang="en-US" dirty="0"/>
              <a:t>Managerial Operational Cadences</a:t>
            </a:r>
          </a:p>
        </p:txBody>
      </p:sp>
    </p:spTree>
    <p:extLst>
      <p:ext uri="{BB962C8B-B14F-4D97-AF65-F5344CB8AC3E}">
        <p14:creationId xmlns:p14="http://schemas.microsoft.com/office/powerpoint/2010/main" xmlns="" val="946775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F97D865-8E7F-4F35-ADD5-B0E44FB1130D}"/>
              </a:ext>
            </a:extLst>
          </p:cNvPr>
          <p:cNvSpPr>
            <a:spLocks noGrp="1"/>
          </p:cNvSpPr>
          <p:nvPr>
            <p:ph type="ctrTitle"/>
          </p:nvPr>
        </p:nvSpPr>
        <p:spPr/>
        <p:txBody>
          <a:bodyPr/>
          <a:lstStyle/>
          <a:p>
            <a:r>
              <a:rPr lang="en-US" dirty="0"/>
              <a:t>OPERATIONS</a:t>
            </a:r>
          </a:p>
        </p:txBody>
      </p:sp>
      <p:sp>
        <p:nvSpPr>
          <p:cNvPr id="6" name="Subtitle 5">
            <a:extLst>
              <a:ext uri="{FF2B5EF4-FFF2-40B4-BE49-F238E27FC236}">
                <a16:creationId xmlns:a16="http://schemas.microsoft.com/office/drawing/2014/main" xmlns="" id="{D5AB0335-C75A-4068-9364-5D57C81C85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3657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3104EB3-6C94-4F53-A6D0-A5B3F4ED065B}"/>
              </a:ext>
            </a:extLst>
          </p:cNvPr>
          <p:cNvSpPr>
            <a:spLocks noGrp="1"/>
          </p:cNvSpPr>
          <p:nvPr>
            <p:ph type="title"/>
          </p:nvPr>
        </p:nvSpPr>
        <p:spPr/>
        <p:txBody>
          <a:bodyPr/>
          <a:lstStyle/>
          <a:p>
            <a:r>
              <a:rPr lang="en-US" dirty="0"/>
              <a:t>TUTEH Operations Framework</a:t>
            </a:r>
          </a:p>
        </p:txBody>
      </p:sp>
      <p:sp>
        <p:nvSpPr>
          <p:cNvPr id="5" name="Rectangle 4">
            <a:extLst>
              <a:ext uri="{FF2B5EF4-FFF2-40B4-BE49-F238E27FC236}">
                <a16:creationId xmlns:a16="http://schemas.microsoft.com/office/drawing/2014/main" xmlns="" id="{07285F99-5045-4B80-8BB9-B1247A61894E}"/>
              </a:ext>
            </a:extLst>
          </p:cNvPr>
          <p:cNvSpPr/>
          <p:nvPr/>
        </p:nvSpPr>
        <p:spPr>
          <a:xfrm>
            <a:off x="498282" y="1990344"/>
            <a:ext cx="1609344" cy="8321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rgbClr val="000000"/>
                </a:solidFill>
              </a:rPr>
              <a:t>Outcomes</a:t>
            </a:r>
          </a:p>
        </p:txBody>
      </p:sp>
      <p:sp>
        <p:nvSpPr>
          <p:cNvPr id="7" name="Rectangle 6">
            <a:extLst>
              <a:ext uri="{FF2B5EF4-FFF2-40B4-BE49-F238E27FC236}">
                <a16:creationId xmlns:a16="http://schemas.microsoft.com/office/drawing/2014/main" xmlns="" id="{53518948-CA5F-4BD0-A8EE-2F5E4CC86E16}"/>
              </a:ext>
            </a:extLst>
          </p:cNvPr>
          <p:cNvSpPr/>
          <p:nvPr/>
        </p:nvSpPr>
        <p:spPr>
          <a:xfrm>
            <a:off x="3235916" y="1990344"/>
            <a:ext cx="1609344" cy="8321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rgbClr val="000000"/>
                </a:solidFill>
              </a:rPr>
              <a:t>Outputs</a:t>
            </a:r>
          </a:p>
        </p:txBody>
      </p:sp>
      <p:sp>
        <p:nvSpPr>
          <p:cNvPr id="8" name="Rectangle 7">
            <a:extLst>
              <a:ext uri="{FF2B5EF4-FFF2-40B4-BE49-F238E27FC236}">
                <a16:creationId xmlns:a16="http://schemas.microsoft.com/office/drawing/2014/main" xmlns="" id="{FFFBDF07-9210-4C89-9656-D4B74AC59DAD}"/>
              </a:ext>
            </a:extLst>
          </p:cNvPr>
          <p:cNvSpPr/>
          <p:nvPr/>
        </p:nvSpPr>
        <p:spPr>
          <a:xfrm>
            <a:off x="5973550" y="1990344"/>
            <a:ext cx="1609344" cy="8321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rgbClr val="000000"/>
                </a:solidFill>
              </a:rPr>
              <a:t>Conversion</a:t>
            </a:r>
          </a:p>
        </p:txBody>
      </p:sp>
      <p:sp>
        <p:nvSpPr>
          <p:cNvPr id="9" name="Rectangle 8">
            <a:extLst>
              <a:ext uri="{FF2B5EF4-FFF2-40B4-BE49-F238E27FC236}">
                <a16:creationId xmlns:a16="http://schemas.microsoft.com/office/drawing/2014/main" xmlns="" id="{7D692816-5295-49AA-8234-CB1AF505E042}"/>
              </a:ext>
            </a:extLst>
          </p:cNvPr>
          <p:cNvSpPr/>
          <p:nvPr/>
        </p:nvSpPr>
        <p:spPr>
          <a:xfrm>
            <a:off x="8711184" y="1990344"/>
            <a:ext cx="1609344" cy="8321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rgbClr val="000000"/>
                </a:solidFill>
              </a:rPr>
              <a:t>Inputs</a:t>
            </a:r>
          </a:p>
        </p:txBody>
      </p:sp>
      <p:sp>
        <p:nvSpPr>
          <p:cNvPr id="10" name="Rectangle 9">
            <a:extLst>
              <a:ext uri="{FF2B5EF4-FFF2-40B4-BE49-F238E27FC236}">
                <a16:creationId xmlns:a16="http://schemas.microsoft.com/office/drawing/2014/main" xmlns="" id="{A8F1D257-EE43-4E35-BE37-C21264AA36CF}"/>
              </a:ext>
            </a:extLst>
          </p:cNvPr>
          <p:cNvSpPr/>
          <p:nvPr/>
        </p:nvSpPr>
        <p:spPr>
          <a:xfrm>
            <a:off x="3235916" y="3429000"/>
            <a:ext cx="7087660" cy="832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u="sng" spc="300" dirty="0"/>
              <a:t>Operations Support</a:t>
            </a:r>
          </a:p>
          <a:p>
            <a:pPr algn="ctr"/>
            <a:r>
              <a:rPr lang="en-US" sz="1600" dirty="0"/>
              <a:t>Finance || Human Capital || Business Process Engineering || Stakeholder Relations || Marketing &amp; Communications || Infrastructure || Procurement</a:t>
            </a:r>
          </a:p>
        </p:txBody>
      </p:sp>
      <p:sp>
        <p:nvSpPr>
          <p:cNvPr id="11" name="Rectangle 10">
            <a:extLst>
              <a:ext uri="{FF2B5EF4-FFF2-40B4-BE49-F238E27FC236}">
                <a16:creationId xmlns:a16="http://schemas.microsoft.com/office/drawing/2014/main" xmlns="" id="{5FF70325-9CE1-4463-8FE1-24684007F4DE}"/>
              </a:ext>
            </a:extLst>
          </p:cNvPr>
          <p:cNvSpPr/>
          <p:nvPr/>
        </p:nvSpPr>
        <p:spPr>
          <a:xfrm>
            <a:off x="4233672" y="4892040"/>
            <a:ext cx="2642616"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Development</a:t>
            </a:r>
          </a:p>
        </p:txBody>
      </p:sp>
      <p:sp>
        <p:nvSpPr>
          <p:cNvPr id="12" name="Arrow: Left 11">
            <a:extLst>
              <a:ext uri="{FF2B5EF4-FFF2-40B4-BE49-F238E27FC236}">
                <a16:creationId xmlns:a16="http://schemas.microsoft.com/office/drawing/2014/main" xmlns="" id="{CB584079-306C-4F36-AAE4-5AA622283BC0}"/>
              </a:ext>
            </a:extLst>
          </p:cNvPr>
          <p:cNvSpPr/>
          <p:nvPr/>
        </p:nvSpPr>
        <p:spPr>
          <a:xfrm>
            <a:off x="7689839" y="220065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xmlns="" id="{6621D8AA-DFA5-48A6-9FC7-C2A77AF70334}"/>
              </a:ext>
            </a:extLst>
          </p:cNvPr>
          <p:cNvSpPr/>
          <p:nvPr/>
        </p:nvSpPr>
        <p:spPr>
          <a:xfrm>
            <a:off x="4970493" y="220065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xmlns="" id="{946880B9-30E4-4C69-A6B1-4E102E4C37D4}"/>
              </a:ext>
            </a:extLst>
          </p:cNvPr>
          <p:cNvSpPr/>
          <p:nvPr/>
        </p:nvSpPr>
        <p:spPr>
          <a:xfrm>
            <a:off x="2205692" y="220065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Down 14">
            <a:extLst>
              <a:ext uri="{FF2B5EF4-FFF2-40B4-BE49-F238E27FC236}">
                <a16:creationId xmlns:a16="http://schemas.microsoft.com/office/drawing/2014/main" xmlns="" id="{7EEF2959-7E82-407F-A432-A1F6A06445B7}"/>
              </a:ext>
            </a:extLst>
          </p:cNvPr>
          <p:cNvSpPr/>
          <p:nvPr/>
        </p:nvSpPr>
        <p:spPr>
          <a:xfrm>
            <a:off x="9454896" y="2907792"/>
            <a:ext cx="320040" cy="502920"/>
          </a:xfrm>
          <a:prstGeom prst="up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Down 15">
            <a:extLst>
              <a:ext uri="{FF2B5EF4-FFF2-40B4-BE49-F238E27FC236}">
                <a16:creationId xmlns:a16="http://schemas.microsoft.com/office/drawing/2014/main" xmlns="" id="{DBB58DF9-384F-47E3-9AE3-BB0367CF24D0}"/>
              </a:ext>
            </a:extLst>
          </p:cNvPr>
          <p:cNvSpPr/>
          <p:nvPr/>
        </p:nvSpPr>
        <p:spPr>
          <a:xfrm>
            <a:off x="6618202" y="2913888"/>
            <a:ext cx="320040" cy="502920"/>
          </a:xfrm>
          <a:prstGeom prst="up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Down 16">
            <a:extLst>
              <a:ext uri="{FF2B5EF4-FFF2-40B4-BE49-F238E27FC236}">
                <a16:creationId xmlns:a16="http://schemas.microsoft.com/office/drawing/2014/main" xmlns="" id="{105C1897-68DC-4555-94DC-2906E25116BA}"/>
              </a:ext>
            </a:extLst>
          </p:cNvPr>
          <p:cNvSpPr/>
          <p:nvPr/>
        </p:nvSpPr>
        <p:spPr>
          <a:xfrm>
            <a:off x="3928872" y="2901696"/>
            <a:ext cx="320040" cy="502920"/>
          </a:xfrm>
          <a:prstGeom prst="up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xmlns="" id="{2037A003-1274-441F-9EF1-697ED194AACA}"/>
              </a:ext>
            </a:extLst>
          </p:cNvPr>
          <p:cNvCxnSpPr>
            <a:cxnSpLocks/>
          </p:cNvCxnSpPr>
          <p:nvPr/>
        </p:nvCxnSpPr>
        <p:spPr>
          <a:xfrm flipH="1">
            <a:off x="2752344" y="5323332"/>
            <a:ext cx="1397972"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2056AFE7-BDFC-4D89-AD0D-98587BA61A7C}"/>
              </a:ext>
            </a:extLst>
          </p:cNvPr>
          <p:cNvCxnSpPr/>
          <p:nvPr/>
        </p:nvCxnSpPr>
        <p:spPr>
          <a:xfrm flipV="1">
            <a:off x="2752344" y="2686812"/>
            <a:ext cx="0" cy="2636520"/>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74DC673-BEEF-4493-AE1A-293359D29D94}"/>
              </a:ext>
            </a:extLst>
          </p:cNvPr>
          <p:cNvCxnSpPr>
            <a:cxnSpLocks/>
          </p:cNvCxnSpPr>
          <p:nvPr/>
        </p:nvCxnSpPr>
        <p:spPr>
          <a:xfrm flipH="1">
            <a:off x="7001256" y="5347716"/>
            <a:ext cx="1397972" cy="0"/>
          </a:xfrm>
          <a:prstGeom prst="line">
            <a:avLst/>
          </a:prstGeom>
          <a:ln w="762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167B4FB3-FAB8-4B02-A268-AD399913F013}"/>
              </a:ext>
            </a:extLst>
          </p:cNvPr>
          <p:cNvCxnSpPr>
            <a:cxnSpLocks/>
          </p:cNvCxnSpPr>
          <p:nvPr/>
        </p:nvCxnSpPr>
        <p:spPr>
          <a:xfrm flipV="1">
            <a:off x="8382000" y="4427220"/>
            <a:ext cx="0" cy="929640"/>
          </a:xfrm>
          <a:prstGeom prst="straightConnector1">
            <a:avLst/>
          </a:prstGeom>
          <a:ln w="762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0079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4B31C340-534C-4E64-8805-A9AD9A4D8187}"/>
              </a:ext>
            </a:extLst>
          </p:cNvPr>
          <p:cNvGraphicFramePr>
            <a:graphicFrameLocks noGrp="1"/>
          </p:cNvGraphicFramePr>
          <p:nvPr>
            <p:ph idx="1"/>
            <p:extLst>
              <p:ext uri="{D42A27DB-BD31-4B8C-83A1-F6EECF244321}">
                <p14:modId xmlns:p14="http://schemas.microsoft.com/office/powerpoint/2010/main" xmlns="" val="3848303111"/>
              </p:ext>
            </p:extLst>
          </p:nvPr>
        </p:nvGraphicFramePr>
        <p:xfrm>
          <a:off x="1153160" y="1825625"/>
          <a:ext cx="9900920" cy="3489960"/>
        </p:xfrm>
        <a:graphic>
          <a:graphicData uri="http://schemas.openxmlformats.org/drawingml/2006/table">
            <a:tbl>
              <a:tblPr firstRow="1" bandRow="1">
                <a:tableStyleId>{5C22544A-7EE6-4342-B048-85BDC9FD1C3A}</a:tableStyleId>
              </a:tblPr>
              <a:tblGrid>
                <a:gridCol w="3671950">
                  <a:extLst>
                    <a:ext uri="{9D8B030D-6E8A-4147-A177-3AD203B41FA5}">
                      <a16:colId xmlns:a16="http://schemas.microsoft.com/office/drawing/2014/main" xmlns="" val="3878394886"/>
                    </a:ext>
                  </a:extLst>
                </a:gridCol>
                <a:gridCol w="6228970">
                  <a:extLst>
                    <a:ext uri="{9D8B030D-6E8A-4147-A177-3AD203B41FA5}">
                      <a16:colId xmlns:a16="http://schemas.microsoft.com/office/drawing/2014/main" xmlns="" val="2780717007"/>
                    </a:ext>
                  </a:extLst>
                </a:gridCol>
              </a:tblGrid>
              <a:tr h="370840">
                <a:tc>
                  <a:txBody>
                    <a:bodyPr/>
                    <a:lstStyle/>
                    <a:p>
                      <a:r>
                        <a:rPr lang="en-US" dirty="0"/>
                        <a:t>INPUTS</a:t>
                      </a:r>
                    </a:p>
                  </a:txBody>
                  <a:tcPr/>
                </a:tc>
                <a:tc>
                  <a:txBody>
                    <a:bodyPr/>
                    <a:lstStyle/>
                    <a:p>
                      <a:r>
                        <a:rPr lang="en-US" dirty="0"/>
                        <a:t>STATUS</a:t>
                      </a:r>
                    </a:p>
                  </a:txBody>
                  <a:tcPr/>
                </a:tc>
                <a:extLst>
                  <a:ext uri="{0D108BD9-81ED-4DB2-BD59-A6C34878D82A}">
                    <a16:rowId xmlns:a16="http://schemas.microsoft.com/office/drawing/2014/main" xmlns="" val="213511645"/>
                  </a:ext>
                </a:extLst>
              </a:tr>
              <a:tr h="370840">
                <a:tc>
                  <a:txBody>
                    <a:bodyPr/>
                    <a:lstStyle/>
                    <a:p>
                      <a:r>
                        <a:rPr lang="en-US" dirty="0"/>
                        <a:t>Capital </a:t>
                      </a:r>
                    </a:p>
                  </a:txBody>
                  <a:tcPr/>
                </a:tc>
                <a:tc>
                  <a:txBody>
                    <a:bodyPr/>
                    <a:lstStyle/>
                    <a:p>
                      <a:pPr marL="0" indent="0">
                        <a:buFont typeface="Arial" panose="020B0604020202020204" pitchFamily="34" charset="0"/>
                        <a:buNone/>
                      </a:pPr>
                      <a:r>
                        <a:rPr lang="en-US" dirty="0"/>
                        <a:t>Shareholder capital injection = R27 million</a:t>
                      </a:r>
                    </a:p>
                    <a:p>
                      <a:pPr marL="285750" lvl="0" indent="-285750">
                        <a:buFont typeface="Arial" panose="020B0604020202020204" pitchFamily="34" charset="0"/>
                        <a:buChar char="•"/>
                      </a:pPr>
                      <a:r>
                        <a:rPr lang="en-US" dirty="0"/>
                        <a:t>Capital deployed </a:t>
                      </a:r>
                    </a:p>
                    <a:p>
                      <a:pPr marL="742950" lvl="1" indent="-285750">
                        <a:buFont typeface="Arial" panose="020B0604020202020204" pitchFamily="34" charset="0"/>
                        <a:buChar char="•"/>
                      </a:pPr>
                      <a:r>
                        <a:rPr lang="en-US" dirty="0"/>
                        <a:t>Establishment costs</a:t>
                      </a:r>
                    </a:p>
                    <a:p>
                      <a:pPr marL="742950" lvl="1" indent="-285750">
                        <a:buFont typeface="Arial" panose="020B0604020202020204" pitchFamily="34" charset="0"/>
                        <a:buChar char="•"/>
                      </a:pPr>
                      <a:r>
                        <a:rPr lang="en-US" dirty="0"/>
                        <a:t>TICE and TUTEH Prop </a:t>
                      </a:r>
                    </a:p>
                  </a:txBody>
                  <a:tcPr/>
                </a:tc>
                <a:extLst>
                  <a:ext uri="{0D108BD9-81ED-4DB2-BD59-A6C34878D82A}">
                    <a16:rowId xmlns:a16="http://schemas.microsoft.com/office/drawing/2014/main" xmlns="" val="3468340469"/>
                  </a:ext>
                </a:extLst>
              </a:tr>
              <a:tr h="370840">
                <a:tc>
                  <a:txBody>
                    <a:bodyPr/>
                    <a:lstStyle/>
                    <a:p>
                      <a:r>
                        <a:rPr lang="en-US" dirty="0"/>
                        <a:t> Expertise</a:t>
                      </a:r>
                    </a:p>
                  </a:txBody>
                  <a:tcPr/>
                </a:tc>
                <a:tc>
                  <a:txBody>
                    <a:bodyPr/>
                    <a:lstStyle/>
                    <a:p>
                      <a:pPr marL="285750" indent="-285750">
                        <a:buFont typeface="Arial" panose="020B0604020202020204" pitchFamily="34" charset="0"/>
                        <a:buChar char="•"/>
                      </a:pPr>
                      <a:r>
                        <a:rPr lang="en-US" dirty="0"/>
                        <a:t>Post-Graduate: 30%%</a:t>
                      </a:r>
                    </a:p>
                    <a:p>
                      <a:pPr marL="285750" indent="-285750">
                        <a:buFont typeface="Arial" panose="020B0604020202020204" pitchFamily="34" charset="0"/>
                        <a:buChar char="•"/>
                      </a:pPr>
                      <a:r>
                        <a:rPr lang="en-US" dirty="0"/>
                        <a:t>Graduate (Degree): 26.7%</a:t>
                      </a:r>
                    </a:p>
                    <a:p>
                      <a:pPr marL="285750" indent="-285750">
                        <a:buFont typeface="Arial" panose="020B0604020202020204" pitchFamily="34" charset="0"/>
                        <a:buChar char="•"/>
                      </a:pPr>
                      <a:r>
                        <a:rPr lang="en-US" dirty="0"/>
                        <a:t>Diplomate: 33..3%</a:t>
                      </a:r>
                    </a:p>
                    <a:p>
                      <a:pPr marL="285750" indent="-285750">
                        <a:buFont typeface="Arial" panose="020B0604020202020204" pitchFamily="34" charset="0"/>
                        <a:buChar char="•"/>
                      </a:pPr>
                      <a:r>
                        <a:rPr lang="en-US" dirty="0"/>
                        <a:t>Other: 10%</a:t>
                      </a:r>
                    </a:p>
                  </a:txBody>
                  <a:tcPr/>
                </a:tc>
                <a:extLst>
                  <a:ext uri="{0D108BD9-81ED-4DB2-BD59-A6C34878D82A}">
                    <a16:rowId xmlns:a16="http://schemas.microsoft.com/office/drawing/2014/main" xmlns="" val="3592201856"/>
                  </a:ext>
                </a:extLst>
              </a:tr>
              <a:tr h="370840">
                <a:tc>
                  <a:txBody>
                    <a:bodyPr/>
                    <a:lstStyle/>
                    <a:p>
                      <a:r>
                        <a:rPr lang="en-US" dirty="0"/>
                        <a:t>Opportunity Pipeline</a:t>
                      </a:r>
                    </a:p>
                  </a:txBody>
                  <a:tcPr/>
                </a:tc>
                <a:tc>
                  <a:txBody>
                    <a:bodyPr/>
                    <a:lstStyle/>
                    <a:p>
                      <a:pPr marL="0" indent="0">
                        <a:buFont typeface="Arial" panose="020B0604020202020204" pitchFamily="34" charset="0"/>
                        <a:buNone/>
                      </a:pPr>
                      <a:r>
                        <a:rPr lang="en-US" dirty="0"/>
                        <a:t>Solutions to pain points within the HE sector</a:t>
                      </a:r>
                    </a:p>
                  </a:txBody>
                  <a:tcPr/>
                </a:tc>
                <a:extLst>
                  <a:ext uri="{0D108BD9-81ED-4DB2-BD59-A6C34878D82A}">
                    <a16:rowId xmlns:a16="http://schemas.microsoft.com/office/drawing/2014/main" xmlns="" val="845567590"/>
                  </a:ext>
                </a:extLst>
              </a:tr>
              <a:tr h="370840">
                <a:tc>
                  <a:txBody>
                    <a:bodyPr/>
                    <a:lstStyle/>
                    <a:p>
                      <a:r>
                        <a:rPr lang="en-US" dirty="0"/>
                        <a:t>Brand</a:t>
                      </a:r>
                    </a:p>
                  </a:txBody>
                  <a:tcPr/>
                </a:tc>
                <a:tc>
                  <a:txBody>
                    <a:bodyPr/>
                    <a:lstStyle/>
                    <a:p>
                      <a:r>
                        <a:rPr lang="en-US" dirty="0"/>
                        <a:t>No current concerted effort towards brand marketing</a:t>
                      </a:r>
                    </a:p>
                  </a:txBody>
                  <a:tcPr/>
                </a:tc>
                <a:extLst>
                  <a:ext uri="{0D108BD9-81ED-4DB2-BD59-A6C34878D82A}">
                    <a16:rowId xmlns:a16="http://schemas.microsoft.com/office/drawing/2014/main" xmlns="" val="4065741225"/>
                  </a:ext>
                </a:extLst>
              </a:tr>
            </a:tbl>
          </a:graphicData>
        </a:graphic>
      </p:graphicFrame>
      <p:sp>
        <p:nvSpPr>
          <p:cNvPr id="2" name="Title 1">
            <a:extLst>
              <a:ext uri="{FF2B5EF4-FFF2-40B4-BE49-F238E27FC236}">
                <a16:creationId xmlns:a16="http://schemas.microsoft.com/office/drawing/2014/main" xmlns="" id="{CBA42C8D-D8BA-4078-B722-D4DAA0FA1BA5}"/>
              </a:ext>
            </a:extLst>
          </p:cNvPr>
          <p:cNvSpPr>
            <a:spLocks noGrp="1"/>
          </p:cNvSpPr>
          <p:nvPr>
            <p:ph type="title"/>
          </p:nvPr>
        </p:nvSpPr>
        <p:spPr/>
        <p:txBody>
          <a:bodyPr/>
          <a:lstStyle/>
          <a:p>
            <a:r>
              <a:rPr lang="en-US" dirty="0"/>
              <a:t>Inputs</a:t>
            </a:r>
          </a:p>
        </p:txBody>
      </p:sp>
    </p:spTree>
    <p:extLst>
      <p:ext uri="{BB962C8B-B14F-4D97-AF65-F5344CB8AC3E}">
        <p14:creationId xmlns:p14="http://schemas.microsoft.com/office/powerpoint/2010/main" xmlns="" val="365699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6755203-B33A-484B-8EDF-B594BB10FBDB}"/>
              </a:ext>
            </a:extLst>
          </p:cNvPr>
          <p:cNvSpPr>
            <a:spLocks noGrp="1"/>
          </p:cNvSpPr>
          <p:nvPr>
            <p:ph type="title"/>
          </p:nvPr>
        </p:nvSpPr>
        <p:spPr/>
        <p:txBody>
          <a:bodyPr/>
          <a:lstStyle/>
          <a:p>
            <a:r>
              <a:rPr lang="en-US" dirty="0"/>
              <a:t>Inputs Conversion Process</a:t>
            </a:r>
          </a:p>
        </p:txBody>
      </p:sp>
      <p:sp>
        <p:nvSpPr>
          <p:cNvPr id="4" name="Rectangle 3">
            <a:extLst>
              <a:ext uri="{FF2B5EF4-FFF2-40B4-BE49-F238E27FC236}">
                <a16:creationId xmlns:a16="http://schemas.microsoft.com/office/drawing/2014/main" xmlns="" id="{1A5FB83F-1584-42E8-808B-26DACC09653F}"/>
              </a:ext>
            </a:extLst>
          </p:cNvPr>
          <p:cNvSpPr/>
          <p:nvPr/>
        </p:nvSpPr>
        <p:spPr>
          <a:xfrm>
            <a:off x="1219642" y="352450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Opportunity Launch</a:t>
            </a:r>
          </a:p>
        </p:txBody>
      </p:sp>
      <p:sp>
        <p:nvSpPr>
          <p:cNvPr id="5" name="Rectangle 4">
            <a:extLst>
              <a:ext uri="{FF2B5EF4-FFF2-40B4-BE49-F238E27FC236}">
                <a16:creationId xmlns:a16="http://schemas.microsoft.com/office/drawing/2014/main" xmlns="" id="{88D75A3F-E533-47B3-8C48-DD0F0036081D}"/>
              </a:ext>
            </a:extLst>
          </p:cNvPr>
          <p:cNvSpPr/>
          <p:nvPr/>
        </p:nvSpPr>
        <p:spPr>
          <a:xfrm>
            <a:off x="3977596" y="352450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a:solidFill>
                  <a:schemeClr val="bg1"/>
                </a:solidFill>
              </a:rPr>
              <a:t>Capitalisation</a:t>
            </a:r>
            <a:endParaRPr lang="en-US" dirty="0">
              <a:solidFill>
                <a:schemeClr val="bg1"/>
              </a:solidFill>
            </a:endParaRPr>
          </a:p>
        </p:txBody>
      </p:sp>
      <p:sp>
        <p:nvSpPr>
          <p:cNvPr id="6" name="Rectangle 5">
            <a:extLst>
              <a:ext uri="{FF2B5EF4-FFF2-40B4-BE49-F238E27FC236}">
                <a16:creationId xmlns:a16="http://schemas.microsoft.com/office/drawing/2014/main" xmlns="" id="{CA7A493B-62F8-4B76-A54F-D747B333EF56}"/>
              </a:ext>
            </a:extLst>
          </p:cNvPr>
          <p:cNvSpPr/>
          <p:nvPr/>
        </p:nvSpPr>
        <p:spPr>
          <a:xfrm>
            <a:off x="6715230" y="352450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Business Planning</a:t>
            </a:r>
          </a:p>
        </p:txBody>
      </p:sp>
      <p:sp>
        <p:nvSpPr>
          <p:cNvPr id="7" name="Rectangle 6">
            <a:extLst>
              <a:ext uri="{FF2B5EF4-FFF2-40B4-BE49-F238E27FC236}">
                <a16:creationId xmlns:a16="http://schemas.microsoft.com/office/drawing/2014/main" xmlns="" id="{CE868E72-8FE4-4E9B-A214-9593EA6DAE99}"/>
              </a:ext>
            </a:extLst>
          </p:cNvPr>
          <p:cNvSpPr/>
          <p:nvPr/>
        </p:nvSpPr>
        <p:spPr>
          <a:xfrm>
            <a:off x="9452864" y="352450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Business Case Development (Feasibility)</a:t>
            </a:r>
          </a:p>
        </p:txBody>
      </p:sp>
      <p:sp>
        <p:nvSpPr>
          <p:cNvPr id="8" name="Arrow: Left 7">
            <a:extLst>
              <a:ext uri="{FF2B5EF4-FFF2-40B4-BE49-F238E27FC236}">
                <a16:creationId xmlns:a16="http://schemas.microsoft.com/office/drawing/2014/main" xmlns="" id="{136DAE10-31E4-47EC-8D02-8990601FB8BB}"/>
              </a:ext>
            </a:extLst>
          </p:cNvPr>
          <p:cNvSpPr/>
          <p:nvPr/>
        </p:nvSpPr>
        <p:spPr>
          <a:xfrm>
            <a:off x="8411199" y="373481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xmlns="" id="{F3D87BA5-9DE0-42CF-92E1-00FB9F291FD2}"/>
              </a:ext>
            </a:extLst>
          </p:cNvPr>
          <p:cNvSpPr/>
          <p:nvPr/>
        </p:nvSpPr>
        <p:spPr>
          <a:xfrm>
            <a:off x="5691853" y="373481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xmlns="" id="{D9FB0E4C-41D4-4F87-A44F-495672B8029F}"/>
              </a:ext>
            </a:extLst>
          </p:cNvPr>
          <p:cNvSpPr/>
          <p:nvPr/>
        </p:nvSpPr>
        <p:spPr>
          <a:xfrm>
            <a:off x="2927052" y="373481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08B92C-A60A-4A76-9F91-F304A341B9FD}"/>
              </a:ext>
            </a:extLst>
          </p:cNvPr>
          <p:cNvSpPr/>
          <p:nvPr/>
        </p:nvSpPr>
        <p:spPr>
          <a:xfrm>
            <a:off x="1209482" y="187858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Opportunity Identification (Ideation)</a:t>
            </a:r>
          </a:p>
        </p:txBody>
      </p:sp>
      <p:sp>
        <p:nvSpPr>
          <p:cNvPr id="12" name="Rectangle 11">
            <a:extLst>
              <a:ext uri="{FF2B5EF4-FFF2-40B4-BE49-F238E27FC236}">
                <a16:creationId xmlns:a16="http://schemas.microsoft.com/office/drawing/2014/main" xmlns="" id="{CC8BA4D6-B35A-4938-B590-08087B5C5556}"/>
              </a:ext>
            </a:extLst>
          </p:cNvPr>
          <p:cNvSpPr/>
          <p:nvPr/>
        </p:nvSpPr>
        <p:spPr>
          <a:xfrm>
            <a:off x="3947116" y="187858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Concept Development &amp; Refinement</a:t>
            </a:r>
          </a:p>
        </p:txBody>
      </p:sp>
      <p:sp>
        <p:nvSpPr>
          <p:cNvPr id="13" name="Rectangle 12">
            <a:extLst>
              <a:ext uri="{FF2B5EF4-FFF2-40B4-BE49-F238E27FC236}">
                <a16:creationId xmlns:a16="http://schemas.microsoft.com/office/drawing/2014/main" xmlns="" id="{4EFE8E81-4BFC-4610-9A81-0A4B96F7EB71}"/>
              </a:ext>
            </a:extLst>
          </p:cNvPr>
          <p:cNvSpPr/>
          <p:nvPr/>
        </p:nvSpPr>
        <p:spPr>
          <a:xfrm>
            <a:off x="6684750" y="187858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Business Modelling</a:t>
            </a:r>
          </a:p>
        </p:txBody>
      </p:sp>
      <p:sp>
        <p:nvSpPr>
          <p:cNvPr id="14" name="Rectangle 13">
            <a:extLst>
              <a:ext uri="{FF2B5EF4-FFF2-40B4-BE49-F238E27FC236}">
                <a16:creationId xmlns:a16="http://schemas.microsoft.com/office/drawing/2014/main" xmlns="" id="{E98B5ADA-A8B6-4851-A8CF-0DC07CBC81FB}"/>
              </a:ext>
            </a:extLst>
          </p:cNvPr>
          <p:cNvSpPr/>
          <p:nvPr/>
        </p:nvSpPr>
        <p:spPr>
          <a:xfrm>
            <a:off x="9422384" y="187858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Collaborator Engagement</a:t>
            </a:r>
          </a:p>
        </p:txBody>
      </p:sp>
      <p:sp>
        <p:nvSpPr>
          <p:cNvPr id="15" name="Arrow: Left 14">
            <a:extLst>
              <a:ext uri="{FF2B5EF4-FFF2-40B4-BE49-F238E27FC236}">
                <a16:creationId xmlns:a16="http://schemas.microsoft.com/office/drawing/2014/main" xmlns="" id="{8F81D1F0-7707-462A-8B9F-394B657D5341}"/>
              </a:ext>
            </a:extLst>
          </p:cNvPr>
          <p:cNvSpPr/>
          <p:nvPr/>
        </p:nvSpPr>
        <p:spPr>
          <a:xfrm flipH="1">
            <a:off x="8387124" y="208889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xmlns="" id="{E133DB0E-A860-4D64-A8B5-C817AE6795A0}"/>
              </a:ext>
            </a:extLst>
          </p:cNvPr>
          <p:cNvSpPr/>
          <p:nvPr/>
        </p:nvSpPr>
        <p:spPr>
          <a:xfrm flipH="1">
            <a:off x="5661373" y="208889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xmlns="" id="{606C09AA-08C1-46FA-AC01-B9EDEB61B654}"/>
              </a:ext>
            </a:extLst>
          </p:cNvPr>
          <p:cNvSpPr/>
          <p:nvPr/>
        </p:nvSpPr>
        <p:spPr>
          <a:xfrm flipH="1">
            <a:off x="2927052" y="208889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A328F21F-85EE-4A94-922A-82EA7E66C60D}"/>
              </a:ext>
            </a:extLst>
          </p:cNvPr>
          <p:cNvSpPr/>
          <p:nvPr/>
        </p:nvSpPr>
        <p:spPr>
          <a:xfrm>
            <a:off x="1239962" y="516026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Incubation</a:t>
            </a:r>
          </a:p>
        </p:txBody>
      </p:sp>
      <p:sp>
        <p:nvSpPr>
          <p:cNvPr id="19" name="Rectangle 18">
            <a:extLst>
              <a:ext uri="{FF2B5EF4-FFF2-40B4-BE49-F238E27FC236}">
                <a16:creationId xmlns:a16="http://schemas.microsoft.com/office/drawing/2014/main" xmlns="" id="{3E57A757-DE39-434E-ADC2-75F52C7E2DC9}"/>
              </a:ext>
            </a:extLst>
          </p:cNvPr>
          <p:cNvSpPr/>
          <p:nvPr/>
        </p:nvSpPr>
        <p:spPr>
          <a:xfrm>
            <a:off x="3977596" y="5160264"/>
            <a:ext cx="1609344" cy="83210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bg1"/>
                </a:solidFill>
              </a:rPr>
              <a:t>Spin-Out</a:t>
            </a:r>
          </a:p>
        </p:txBody>
      </p:sp>
      <p:sp>
        <p:nvSpPr>
          <p:cNvPr id="20" name="Arrow: Left 19">
            <a:extLst>
              <a:ext uri="{FF2B5EF4-FFF2-40B4-BE49-F238E27FC236}">
                <a16:creationId xmlns:a16="http://schemas.microsoft.com/office/drawing/2014/main" xmlns="" id="{DB5350CA-4BAC-4046-97B2-96DBF65BE365}"/>
              </a:ext>
            </a:extLst>
          </p:cNvPr>
          <p:cNvSpPr/>
          <p:nvPr/>
        </p:nvSpPr>
        <p:spPr>
          <a:xfrm flipH="1">
            <a:off x="2977852" y="5370576"/>
            <a:ext cx="877824"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xmlns="" id="{FC76FE9D-C15D-4BD1-813C-AF1C380E6933}"/>
              </a:ext>
            </a:extLst>
          </p:cNvPr>
          <p:cNvSpPr/>
          <p:nvPr/>
        </p:nvSpPr>
        <p:spPr>
          <a:xfrm rot="5400000" flipH="1">
            <a:off x="9978688" y="2966212"/>
            <a:ext cx="620776"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xmlns="" id="{C945C52C-172F-4F7E-988A-0D69B7DD7126}"/>
              </a:ext>
            </a:extLst>
          </p:cNvPr>
          <p:cNvSpPr/>
          <p:nvPr/>
        </p:nvSpPr>
        <p:spPr>
          <a:xfrm rot="5400000" flipH="1">
            <a:off x="1749088" y="4551172"/>
            <a:ext cx="620776" cy="438912"/>
          </a:xfrm>
          <a:prstGeom prst="lef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91754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DA9D0C59-B8CF-4402-B0F9-A75ABAF5FF4A}"/>
              </a:ext>
            </a:extLst>
          </p:cNvPr>
          <p:cNvGraphicFramePr>
            <a:graphicFrameLocks noGrp="1"/>
          </p:cNvGraphicFramePr>
          <p:nvPr>
            <p:ph idx="1"/>
            <p:extLst>
              <p:ext uri="{D42A27DB-BD31-4B8C-83A1-F6EECF244321}">
                <p14:modId xmlns:p14="http://schemas.microsoft.com/office/powerpoint/2010/main" xmlns="" val="3674795704"/>
              </p:ext>
            </p:extLst>
          </p:nvPr>
        </p:nvGraphicFramePr>
        <p:xfrm>
          <a:off x="838200" y="1371599"/>
          <a:ext cx="10515600" cy="4685925"/>
        </p:xfrm>
        <a:graphic>
          <a:graphicData uri="http://schemas.openxmlformats.org/drawingml/2006/table">
            <a:tbl>
              <a:tblPr firstRow="1" bandRow="1">
                <a:tableStyleId>{5C22544A-7EE6-4342-B048-85BDC9FD1C3A}</a:tableStyleId>
              </a:tblPr>
              <a:tblGrid>
                <a:gridCol w="5582920">
                  <a:extLst>
                    <a:ext uri="{9D8B030D-6E8A-4147-A177-3AD203B41FA5}">
                      <a16:colId xmlns:a16="http://schemas.microsoft.com/office/drawing/2014/main" xmlns="" val="152524337"/>
                    </a:ext>
                  </a:extLst>
                </a:gridCol>
                <a:gridCol w="1290320">
                  <a:extLst>
                    <a:ext uri="{9D8B030D-6E8A-4147-A177-3AD203B41FA5}">
                      <a16:colId xmlns:a16="http://schemas.microsoft.com/office/drawing/2014/main" xmlns="" val="4035935907"/>
                    </a:ext>
                  </a:extLst>
                </a:gridCol>
                <a:gridCol w="1686560">
                  <a:extLst>
                    <a:ext uri="{9D8B030D-6E8A-4147-A177-3AD203B41FA5}">
                      <a16:colId xmlns:a16="http://schemas.microsoft.com/office/drawing/2014/main" xmlns="" val="3776230659"/>
                    </a:ext>
                  </a:extLst>
                </a:gridCol>
                <a:gridCol w="1955800">
                  <a:extLst>
                    <a:ext uri="{9D8B030D-6E8A-4147-A177-3AD203B41FA5}">
                      <a16:colId xmlns:a16="http://schemas.microsoft.com/office/drawing/2014/main" xmlns="" val="2734078097"/>
                    </a:ext>
                  </a:extLst>
                </a:gridCol>
              </a:tblGrid>
              <a:tr h="370575">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Occupation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Strength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Employment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601980" algn="l"/>
                        </a:tabLst>
                      </a:pPr>
                      <a:r>
                        <a:rPr lang="en-GB" sz="2000" b="1" dirty="0">
                          <a:effectLst/>
                          <a:latin typeface="Calibri" panose="020F0502020204030204" pitchFamily="34" charset="0"/>
                          <a:ea typeface="Calibri" panose="020F0502020204030204" pitchFamily="34" charset="0"/>
                          <a:cs typeface="Calibri" panose="020F0502020204030204" pitchFamily="34" charset="0"/>
                        </a:rPr>
                        <a:t>End of Contract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17101689"/>
                  </a:ext>
                </a:extLst>
              </a:tr>
              <a:tr h="370575">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Chief Executive Officer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31 January 2023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578611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Managing Director (TICE)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7 August 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151051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General Manager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31 May 2022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4388687"/>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Financial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31 December 2022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38800763"/>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General Manager Property Portfolio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7864194"/>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Manager Stakeholder Relationship and Communication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Seconded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907098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Programme Coordinator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02234747"/>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Financial Accountant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871763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Office Administrator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41365361"/>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Social Media and Marketing Officer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64949698"/>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Business Analyst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19 July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53145061"/>
                  </a:ext>
                </a:extLst>
              </a:tr>
            </a:tbl>
          </a:graphicData>
        </a:graphic>
      </p:graphicFrame>
      <p:sp>
        <p:nvSpPr>
          <p:cNvPr id="2" name="Title 1">
            <a:extLst>
              <a:ext uri="{FF2B5EF4-FFF2-40B4-BE49-F238E27FC236}">
                <a16:creationId xmlns:a16="http://schemas.microsoft.com/office/drawing/2014/main" xmlns="" id="{E60C55A0-419A-4F98-A330-E97DAEA6BDE6}"/>
              </a:ext>
            </a:extLst>
          </p:cNvPr>
          <p:cNvSpPr>
            <a:spLocks noGrp="1"/>
          </p:cNvSpPr>
          <p:nvPr>
            <p:ph type="title"/>
          </p:nvPr>
        </p:nvSpPr>
        <p:spPr/>
        <p:txBody>
          <a:bodyPr>
            <a:normAutofit/>
          </a:bodyPr>
          <a:lstStyle/>
          <a:p>
            <a:r>
              <a:rPr lang="en-US" dirty="0"/>
              <a:t>Conversion: Competencies</a:t>
            </a:r>
          </a:p>
        </p:txBody>
      </p:sp>
    </p:spTree>
    <p:extLst>
      <p:ext uri="{BB962C8B-B14F-4D97-AF65-F5344CB8AC3E}">
        <p14:creationId xmlns:p14="http://schemas.microsoft.com/office/powerpoint/2010/main" xmlns="" val="1904496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DA9D0C59-B8CF-4402-B0F9-A75ABAF5FF4A}"/>
              </a:ext>
            </a:extLst>
          </p:cNvPr>
          <p:cNvGraphicFramePr>
            <a:graphicFrameLocks noGrp="1"/>
          </p:cNvGraphicFramePr>
          <p:nvPr>
            <p:ph idx="1"/>
            <p:extLst>
              <p:ext uri="{D42A27DB-BD31-4B8C-83A1-F6EECF244321}">
                <p14:modId xmlns:p14="http://schemas.microsoft.com/office/powerpoint/2010/main" xmlns="" val="479774922"/>
              </p:ext>
            </p:extLst>
          </p:nvPr>
        </p:nvGraphicFramePr>
        <p:xfrm>
          <a:off x="838200" y="1859279"/>
          <a:ext cx="10515600" cy="3220724"/>
        </p:xfrm>
        <a:graphic>
          <a:graphicData uri="http://schemas.openxmlformats.org/drawingml/2006/table">
            <a:tbl>
              <a:tblPr firstRow="1" bandRow="1">
                <a:tableStyleId>{5C22544A-7EE6-4342-B048-85BDC9FD1C3A}</a:tableStyleId>
              </a:tblPr>
              <a:tblGrid>
                <a:gridCol w="5582920">
                  <a:extLst>
                    <a:ext uri="{9D8B030D-6E8A-4147-A177-3AD203B41FA5}">
                      <a16:colId xmlns:a16="http://schemas.microsoft.com/office/drawing/2014/main" xmlns="" val="152524337"/>
                    </a:ext>
                  </a:extLst>
                </a:gridCol>
                <a:gridCol w="1290320">
                  <a:extLst>
                    <a:ext uri="{9D8B030D-6E8A-4147-A177-3AD203B41FA5}">
                      <a16:colId xmlns:a16="http://schemas.microsoft.com/office/drawing/2014/main" xmlns="" val="4035935907"/>
                    </a:ext>
                  </a:extLst>
                </a:gridCol>
                <a:gridCol w="1686560">
                  <a:extLst>
                    <a:ext uri="{9D8B030D-6E8A-4147-A177-3AD203B41FA5}">
                      <a16:colId xmlns:a16="http://schemas.microsoft.com/office/drawing/2014/main" xmlns="" val="3776230659"/>
                    </a:ext>
                  </a:extLst>
                </a:gridCol>
                <a:gridCol w="1955800">
                  <a:extLst>
                    <a:ext uri="{9D8B030D-6E8A-4147-A177-3AD203B41FA5}">
                      <a16:colId xmlns:a16="http://schemas.microsoft.com/office/drawing/2014/main" xmlns="" val="2734078097"/>
                    </a:ext>
                  </a:extLst>
                </a:gridCol>
              </a:tblGrid>
              <a:tr h="612853">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Occupation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Strength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Employment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601980" algn="l"/>
                        </a:tabLst>
                      </a:pPr>
                      <a:r>
                        <a:rPr lang="en-GB" sz="2000" b="1" dirty="0">
                          <a:effectLst/>
                          <a:latin typeface="Calibri" panose="020F0502020204030204" pitchFamily="34" charset="0"/>
                          <a:ea typeface="Calibri" panose="020F0502020204030204" pitchFamily="34" charset="0"/>
                          <a:cs typeface="Calibri" panose="020F0502020204030204" pitchFamily="34" charset="0"/>
                        </a:rPr>
                        <a:t>End of Contract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17101689"/>
                  </a:ext>
                </a:extLst>
              </a:tr>
              <a:tr h="372553">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Consultant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30 April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5786110"/>
                  </a:ext>
                </a:extLst>
              </a:tr>
              <a:tr h="37255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Residence Service Coordinator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31 July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1510510"/>
                  </a:ext>
                </a:extLst>
              </a:tr>
              <a:tr h="37255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SHE Specialist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15 January 2022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4388687"/>
                  </a:ext>
                </a:extLst>
              </a:tr>
              <a:tr h="37255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Assistant Financial Accountant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Temporary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6 August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38800763"/>
                  </a:ext>
                </a:extLst>
              </a:tr>
              <a:tr h="37255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Jnr Legal Advisor and Company Secretary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7864194"/>
                  </a:ext>
                </a:extLst>
              </a:tr>
              <a:tr h="37255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Business Development Officers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9070980"/>
                  </a:ext>
                </a:extLst>
              </a:tr>
              <a:tr h="372553">
                <a:tc>
                  <a:txBody>
                    <a:bodyPr/>
                    <a:lstStyle/>
                    <a:p>
                      <a:pPr marL="0" marR="0">
                        <a:spcBef>
                          <a:spcPts val="0"/>
                        </a:spcBef>
                        <a:spcAft>
                          <a:spcPts val="0"/>
                        </a:spcAft>
                      </a:pPr>
                      <a:r>
                        <a:rPr lang="en-GB" sz="1800" b="1">
                          <a:effectLst/>
                          <a:latin typeface="Calibri" panose="020F0502020204030204" pitchFamily="34" charset="0"/>
                          <a:ea typeface="Calibri" panose="020F0502020204030204" pitchFamily="34" charset="0"/>
                          <a:cs typeface="Calibri" panose="020F0502020204030204" pitchFamily="34" charset="0"/>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b="1">
                          <a:effectLst/>
                          <a:latin typeface="Calibri" panose="020F0502020204030204" pitchFamily="34" charset="0"/>
                          <a:ea typeface="Calibri" panose="020F0502020204030204" pitchFamily="34" charset="0"/>
                          <a:cs typeface="Calibri" panose="020F0502020204030204" pitchFamily="34" charset="0"/>
                        </a:rPr>
                        <a:t>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b="1">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02234747"/>
                  </a:ext>
                </a:extLst>
              </a:tr>
            </a:tbl>
          </a:graphicData>
        </a:graphic>
      </p:graphicFrame>
      <p:sp>
        <p:nvSpPr>
          <p:cNvPr id="2" name="Title 1">
            <a:extLst>
              <a:ext uri="{FF2B5EF4-FFF2-40B4-BE49-F238E27FC236}">
                <a16:creationId xmlns:a16="http://schemas.microsoft.com/office/drawing/2014/main" xmlns="" id="{E60C55A0-419A-4F98-A330-E97DAEA6BDE6}"/>
              </a:ext>
            </a:extLst>
          </p:cNvPr>
          <p:cNvSpPr>
            <a:spLocks noGrp="1"/>
          </p:cNvSpPr>
          <p:nvPr>
            <p:ph type="title"/>
          </p:nvPr>
        </p:nvSpPr>
        <p:spPr/>
        <p:txBody>
          <a:bodyPr>
            <a:normAutofit/>
          </a:bodyPr>
          <a:lstStyle/>
          <a:p>
            <a:r>
              <a:rPr lang="en-US" dirty="0"/>
              <a:t>Conversion: Competencies…</a:t>
            </a:r>
          </a:p>
        </p:txBody>
      </p:sp>
    </p:spTree>
    <p:extLst>
      <p:ext uri="{BB962C8B-B14F-4D97-AF65-F5344CB8AC3E}">
        <p14:creationId xmlns:p14="http://schemas.microsoft.com/office/powerpoint/2010/main" xmlns="" val="3665743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DA9D0C59-B8CF-4402-B0F9-A75ABAF5FF4A}"/>
              </a:ext>
            </a:extLst>
          </p:cNvPr>
          <p:cNvGraphicFramePr>
            <a:graphicFrameLocks noGrp="1"/>
          </p:cNvGraphicFramePr>
          <p:nvPr>
            <p:ph idx="1"/>
            <p:extLst>
              <p:ext uri="{D42A27DB-BD31-4B8C-83A1-F6EECF244321}">
                <p14:modId xmlns:p14="http://schemas.microsoft.com/office/powerpoint/2010/main" xmlns="" val="3768879185"/>
              </p:ext>
            </p:extLst>
          </p:nvPr>
        </p:nvGraphicFramePr>
        <p:xfrm>
          <a:off x="838200" y="1371599"/>
          <a:ext cx="10515600" cy="4685925"/>
        </p:xfrm>
        <a:graphic>
          <a:graphicData uri="http://schemas.openxmlformats.org/drawingml/2006/table">
            <a:tbl>
              <a:tblPr firstRow="1" bandRow="1">
                <a:tableStyleId>{5C22544A-7EE6-4342-B048-85BDC9FD1C3A}</a:tableStyleId>
              </a:tblPr>
              <a:tblGrid>
                <a:gridCol w="5582920">
                  <a:extLst>
                    <a:ext uri="{9D8B030D-6E8A-4147-A177-3AD203B41FA5}">
                      <a16:colId xmlns:a16="http://schemas.microsoft.com/office/drawing/2014/main" xmlns="" val="152524337"/>
                    </a:ext>
                  </a:extLst>
                </a:gridCol>
                <a:gridCol w="1290320">
                  <a:extLst>
                    <a:ext uri="{9D8B030D-6E8A-4147-A177-3AD203B41FA5}">
                      <a16:colId xmlns:a16="http://schemas.microsoft.com/office/drawing/2014/main" xmlns="" val="4035935907"/>
                    </a:ext>
                  </a:extLst>
                </a:gridCol>
                <a:gridCol w="1686560">
                  <a:extLst>
                    <a:ext uri="{9D8B030D-6E8A-4147-A177-3AD203B41FA5}">
                      <a16:colId xmlns:a16="http://schemas.microsoft.com/office/drawing/2014/main" xmlns="" val="3776230659"/>
                    </a:ext>
                  </a:extLst>
                </a:gridCol>
                <a:gridCol w="1955800">
                  <a:extLst>
                    <a:ext uri="{9D8B030D-6E8A-4147-A177-3AD203B41FA5}">
                      <a16:colId xmlns:a16="http://schemas.microsoft.com/office/drawing/2014/main" xmlns="" val="2734078097"/>
                    </a:ext>
                  </a:extLst>
                </a:gridCol>
              </a:tblGrid>
              <a:tr h="370575">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Occupation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Strength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Employment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601980" algn="l"/>
                        </a:tabLst>
                      </a:pPr>
                      <a:r>
                        <a:rPr lang="en-GB" sz="2000" b="1" dirty="0">
                          <a:effectLst/>
                          <a:latin typeface="Calibri" panose="020F0502020204030204" pitchFamily="34" charset="0"/>
                          <a:ea typeface="Calibri" panose="020F0502020204030204" pitchFamily="34" charset="0"/>
                          <a:cs typeface="Calibri" panose="020F0502020204030204" pitchFamily="34" charset="0"/>
                        </a:rPr>
                        <a:t>End of Contract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17101689"/>
                  </a:ext>
                </a:extLst>
              </a:tr>
              <a:tr h="370575">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Business Analyst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30 June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578611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Test Analyst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151051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Test Analyst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30 June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4388687"/>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Product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38800763"/>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Back-end Developer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7864194"/>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DevOps Engineer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907098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Scrum Master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02234747"/>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Scrum Master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14 May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8717630"/>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Student Accommodation Coordinator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Contract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31 July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41365361"/>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Jnr Back-End Developer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Permanent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64949698"/>
                  </a:ext>
                </a:extLst>
              </a:tr>
              <a:tr h="370575">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Residence Administration Officer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Calibri" panose="020F0502020204030204" pitchFamily="34" charset="0"/>
                        </a:rPr>
                        <a:t>Temporary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30 April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53145061"/>
                  </a:ext>
                </a:extLst>
              </a:tr>
            </a:tbl>
          </a:graphicData>
        </a:graphic>
      </p:graphicFrame>
      <p:sp>
        <p:nvSpPr>
          <p:cNvPr id="2" name="Title 1">
            <a:extLst>
              <a:ext uri="{FF2B5EF4-FFF2-40B4-BE49-F238E27FC236}">
                <a16:creationId xmlns:a16="http://schemas.microsoft.com/office/drawing/2014/main" xmlns="" id="{E60C55A0-419A-4F98-A330-E97DAEA6BDE6}"/>
              </a:ext>
            </a:extLst>
          </p:cNvPr>
          <p:cNvSpPr>
            <a:spLocks noGrp="1"/>
          </p:cNvSpPr>
          <p:nvPr>
            <p:ph type="title"/>
          </p:nvPr>
        </p:nvSpPr>
        <p:spPr/>
        <p:txBody>
          <a:bodyPr>
            <a:normAutofit/>
          </a:bodyPr>
          <a:lstStyle/>
          <a:p>
            <a:r>
              <a:rPr lang="en-US" dirty="0"/>
              <a:t>Conversion: Competencies…</a:t>
            </a:r>
          </a:p>
        </p:txBody>
      </p:sp>
    </p:spTree>
    <p:extLst>
      <p:ext uri="{BB962C8B-B14F-4D97-AF65-F5344CB8AC3E}">
        <p14:creationId xmlns:p14="http://schemas.microsoft.com/office/powerpoint/2010/main" xmlns="" val="2059812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6F55F062-EFF6-4682-8BE0-A662B563BFBB}"/>
              </a:ext>
            </a:extLst>
          </p:cNvPr>
          <p:cNvGraphicFramePr>
            <a:graphicFrameLocks noGrp="1"/>
          </p:cNvGraphicFramePr>
          <p:nvPr>
            <p:ph idx="1"/>
            <p:extLst>
              <p:ext uri="{D42A27DB-BD31-4B8C-83A1-F6EECF244321}">
                <p14:modId xmlns:p14="http://schemas.microsoft.com/office/powerpoint/2010/main" xmlns="" val="3980555853"/>
              </p:ext>
            </p:extLst>
          </p:nvPr>
        </p:nvGraphicFramePr>
        <p:xfrm>
          <a:off x="838200" y="1148080"/>
          <a:ext cx="10515600" cy="523938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253212648"/>
                    </a:ext>
                  </a:extLst>
                </a:gridCol>
                <a:gridCol w="2628900">
                  <a:extLst>
                    <a:ext uri="{9D8B030D-6E8A-4147-A177-3AD203B41FA5}">
                      <a16:colId xmlns:a16="http://schemas.microsoft.com/office/drawing/2014/main" xmlns="" val="2571379349"/>
                    </a:ext>
                  </a:extLst>
                </a:gridCol>
                <a:gridCol w="2628900">
                  <a:extLst>
                    <a:ext uri="{9D8B030D-6E8A-4147-A177-3AD203B41FA5}">
                      <a16:colId xmlns:a16="http://schemas.microsoft.com/office/drawing/2014/main" xmlns="" val="2074507398"/>
                    </a:ext>
                  </a:extLst>
                </a:gridCol>
                <a:gridCol w="2628900">
                  <a:extLst>
                    <a:ext uri="{9D8B030D-6E8A-4147-A177-3AD203B41FA5}">
                      <a16:colId xmlns:a16="http://schemas.microsoft.com/office/drawing/2014/main" xmlns="" val="842231034"/>
                    </a:ext>
                  </a:extLst>
                </a:gridCol>
              </a:tblGrid>
              <a:tr h="373511">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75886061"/>
                  </a:ext>
                </a:extLst>
              </a:tr>
              <a:tr h="373511">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Policy on Policies</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GM Operations</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2831077295"/>
                  </a:ext>
                </a:extLst>
              </a:tr>
              <a:tr h="373511">
                <a:tc>
                  <a:txBody>
                    <a:bodyPr/>
                    <a:lstStyle/>
                    <a:p>
                      <a:pPr marL="0" marR="0">
                        <a:spcBef>
                          <a:spcPts val="5"/>
                        </a:spcBef>
                        <a:spcAft>
                          <a:spcPts val="0"/>
                        </a:spcAft>
                      </a:pPr>
                      <a:r>
                        <a:rPr lang="en-US" sz="1800" dirty="0">
                          <a:effectLst/>
                          <a:latin typeface="+mn-lt"/>
                          <a:ea typeface="Arial" panose="020B0604020202020204" pitchFamily="34" charset="0"/>
                          <a:cs typeface="Times New Roman" panose="02020603050405020304" pitchFamily="18" charset="0"/>
                        </a:rPr>
                        <a:t>Board Remuneration</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CEO</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558654188"/>
                  </a:ext>
                </a:extLst>
              </a:tr>
              <a:tr h="373511">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Delegation of </a:t>
                      </a:r>
                      <a:r>
                        <a:rPr lang="en-US" sz="1800" dirty="0" err="1">
                          <a:effectLst/>
                          <a:latin typeface="+mn-lt"/>
                          <a:ea typeface="Arial" panose="020B0604020202020204" pitchFamily="34" charset="0"/>
                          <a:cs typeface="Times New Roman" panose="02020603050405020304" pitchFamily="18" charset="0"/>
                        </a:rPr>
                        <a:t>Authori</a:t>
                      </a: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45"/>
                        </a:spcBef>
                        <a:spcAft>
                          <a:spcPts val="0"/>
                        </a:spcAft>
                      </a:pPr>
                      <a:r>
                        <a:rPr lang="en-US" sz="1800" spc="-5">
                          <a:effectLst/>
                          <a:latin typeface="+mn-lt"/>
                          <a:ea typeface="Arial" panose="020B0604020202020204" pitchFamily="34" charset="0"/>
                          <a:cs typeface="Times New Roman" panose="02020603050405020304" pitchFamily="18" charset="0"/>
                        </a:rPr>
                        <a:t>Completed</a:t>
                      </a: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CEO</a:t>
                      </a: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45"/>
                        </a:spcBef>
                        <a:spcAft>
                          <a:spcPts val="0"/>
                        </a:spcAft>
                      </a:pP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830731696"/>
                  </a:ext>
                </a:extLst>
              </a:tr>
              <a:tr h="828887">
                <a:tc>
                  <a:txBody>
                    <a:bodyPr/>
                    <a:lstStyle/>
                    <a:p>
                      <a:pPr marL="11430" marR="0">
                        <a:spcBef>
                          <a:spcPts val="275"/>
                        </a:spcBef>
                        <a:spcAft>
                          <a:spcPts val="0"/>
                        </a:spcAft>
                      </a:pPr>
                      <a:r>
                        <a:rPr lang="en-US" sz="1800">
                          <a:effectLst/>
                          <a:latin typeface="+mn-lt"/>
                          <a:ea typeface="Arial" panose="020B0604020202020204" pitchFamily="34" charset="0"/>
                          <a:cs typeface="Times New Roman" panose="02020603050405020304" pitchFamily="18" charset="0"/>
                        </a:rPr>
                        <a:t>Promotion of access to information Act (PAIA)</a:t>
                      </a:r>
                      <a:r>
                        <a:rPr lang="en-US" sz="1800" spc="5">
                          <a:effectLst/>
                          <a:latin typeface="+mn-lt"/>
                          <a:ea typeface="Arial" panose="020B0604020202020204" pitchFamily="34" charset="0"/>
                          <a:cs typeface="Times New Roman" panose="02020603050405020304" pitchFamily="18" charset="0"/>
                        </a:rPr>
                        <a:t> </a:t>
                      </a:r>
                      <a:r>
                        <a:rPr lang="en-US" sz="180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0" marR="0">
                        <a:spcBef>
                          <a:spcPts val="5"/>
                        </a:spcBef>
                        <a:spcAft>
                          <a:spcPts val="0"/>
                        </a:spcAft>
                      </a:pPr>
                      <a:r>
                        <a:rPr lang="en-US" sz="1800" dirty="0">
                          <a:effectLst/>
                          <a:latin typeface="+mn-lt"/>
                          <a:ea typeface="Arial" panose="020B0604020202020204" pitchFamily="34" charset="0"/>
                          <a:cs typeface="Times New Roman" panose="02020603050405020304" pitchFamily="18" charset="0"/>
                        </a:rPr>
                        <a:t>Awaiting Approval</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Jnr Legal Advisor and Company Secretary</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2396385233"/>
                  </a:ext>
                </a:extLst>
              </a:tr>
              <a:tr h="590966">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Protection</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of</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Personal</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Information</a:t>
                      </a:r>
                      <a:r>
                        <a:rPr lang="en-US" sz="1800" spc="-1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Act</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(POPIA)</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p>
                      <a:pPr marL="10795" marR="0">
                        <a:spcBef>
                          <a:spcPts val="340"/>
                        </a:spcBef>
                        <a:spcAft>
                          <a:spcPts val="0"/>
                        </a:spcAft>
                      </a:pPr>
                      <a:r>
                        <a:rPr lang="en-US" sz="1800" spc="-5" dirty="0">
                          <a:effectLst/>
                          <a:latin typeface="+mn-lt"/>
                          <a:ea typeface="Arial" panose="020B0604020202020204" pitchFamily="34" charset="0"/>
                          <a:cs typeface="Times New Roman" panose="02020603050405020304" pitchFamily="18" charset="0"/>
                        </a:rPr>
                        <a:t>Awaiting Approval</a:t>
                      </a: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Jnr Legal Advisor and Company Secretary</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475616920"/>
                  </a:ext>
                </a:extLst>
              </a:tr>
              <a:tr h="590966">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Board Charter</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250"/>
                        </a:spcBef>
                        <a:spcAft>
                          <a:spcPts val="0"/>
                        </a:spcAft>
                      </a:pPr>
                      <a:r>
                        <a:rPr lang="en-US" sz="1800" spc="-5">
                          <a:effectLst/>
                          <a:latin typeface="+mn-lt"/>
                          <a:ea typeface="Arial" panose="020B0604020202020204" pitchFamily="34" charset="0"/>
                          <a:cs typeface="Times New Roman" panose="02020603050405020304" pitchFamily="18" charset="0"/>
                        </a:rPr>
                        <a:t>Awaiting approval</a:t>
                      </a:r>
                      <a:endParaRPr lang="en-US" sz="180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CoSec</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To incorporate inputs from Board</a:t>
                      </a:r>
                    </a:p>
                  </a:txBody>
                  <a:tcPr marL="0" marR="0" marT="0" marB="0" anchor="b"/>
                </a:tc>
                <a:extLst>
                  <a:ext uri="{0D108BD9-81ED-4DB2-BD59-A6C34878D82A}">
                    <a16:rowId xmlns:a16="http://schemas.microsoft.com/office/drawing/2014/main" xmlns="" val="1592571828"/>
                  </a:ext>
                </a:extLst>
              </a:tr>
              <a:tr h="828887">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 Finance and Risk Committee Terms of</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Reference</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250"/>
                        </a:spcBef>
                        <a:spcAft>
                          <a:spcPts val="0"/>
                        </a:spcAft>
                      </a:pPr>
                      <a:r>
                        <a:rPr lang="en-US" sz="180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Finance Manager</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1896870579"/>
                  </a:ext>
                </a:extLst>
              </a:tr>
              <a:tr h="905636">
                <a:tc>
                  <a:txBody>
                    <a:bodyPr/>
                    <a:lstStyle/>
                    <a:p>
                      <a:pPr marL="0" marR="0">
                        <a:spcBef>
                          <a:spcPts val="5"/>
                        </a:spcBef>
                        <a:spcAft>
                          <a:spcPts val="0"/>
                        </a:spcAft>
                      </a:pPr>
                      <a:r>
                        <a:rPr lang="en-US" sz="1800" dirty="0">
                          <a:effectLst/>
                          <a:latin typeface="+mn-lt"/>
                          <a:ea typeface="Arial" panose="020B0604020202020204" pitchFamily="34" charset="0"/>
                          <a:cs typeface="Times New Roman" panose="02020603050405020304" pitchFamily="18" charset="0"/>
                        </a:rPr>
                        <a:t>Remuneration</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Nomination</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and</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Governance Committee</a:t>
                      </a:r>
                      <a:r>
                        <a:rPr lang="en-US" sz="1800" spc="-2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Terms</a:t>
                      </a:r>
                      <a:r>
                        <a:rPr lang="en-US" sz="1800" spc="-1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of</a:t>
                      </a:r>
                      <a:r>
                        <a:rPr lang="en-US" sz="1800" spc="-1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Reference</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250"/>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250"/>
                        </a:spcBef>
                        <a:spcAft>
                          <a:spcPts val="0"/>
                        </a:spcAft>
                      </a:pPr>
                      <a:r>
                        <a:rPr lang="en-US" sz="180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CoSec</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4194646750"/>
                  </a:ext>
                </a:extLst>
              </a:tr>
            </a:tbl>
          </a:graphicData>
        </a:graphic>
      </p:graphicFrame>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Governance</a:t>
            </a:r>
            <a:r>
              <a:rPr lang="en-US" dirty="0"/>
              <a:t> </a:t>
            </a:r>
          </a:p>
        </p:txBody>
      </p:sp>
    </p:spTree>
    <p:extLst>
      <p:ext uri="{BB962C8B-B14F-4D97-AF65-F5344CB8AC3E}">
        <p14:creationId xmlns:p14="http://schemas.microsoft.com/office/powerpoint/2010/main" xmlns="" val="1550007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6F55F062-EFF6-4682-8BE0-A662B563BFBB}"/>
              </a:ext>
            </a:extLst>
          </p:cNvPr>
          <p:cNvGraphicFramePr>
            <a:graphicFrameLocks noGrp="1"/>
          </p:cNvGraphicFramePr>
          <p:nvPr>
            <p:ph idx="1"/>
            <p:extLst>
              <p:ext uri="{D42A27DB-BD31-4B8C-83A1-F6EECF244321}">
                <p14:modId xmlns:p14="http://schemas.microsoft.com/office/powerpoint/2010/main" xmlns="" val="1779090599"/>
              </p:ext>
            </p:extLst>
          </p:nvPr>
        </p:nvGraphicFramePr>
        <p:xfrm>
          <a:off x="838200" y="1229360"/>
          <a:ext cx="10515600" cy="4970979"/>
        </p:xfrm>
        <a:graphic>
          <a:graphicData uri="http://schemas.openxmlformats.org/drawingml/2006/table">
            <a:tbl>
              <a:tblPr firstRow="1" bandRow="1">
                <a:tableStyleId>{5C22544A-7EE6-4342-B048-85BDC9FD1C3A}</a:tableStyleId>
              </a:tblPr>
              <a:tblGrid>
                <a:gridCol w="4058920">
                  <a:extLst>
                    <a:ext uri="{9D8B030D-6E8A-4147-A177-3AD203B41FA5}">
                      <a16:colId xmlns:a16="http://schemas.microsoft.com/office/drawing/2014/main" xmlns="" val="1253212648"/>
                    </a:ext>
                  </a:extLst>
                </a:gridCol>
                <a:gridCol w="1971040">
                  <a:extLst>
                    <a:ext uri="{9D8B030D-6E8A-4147-A177-3AD203B41FA5}">
                      <a16:colId xmlns:a16="http://schemas.microsoft.com/office/drawing/2014/main" xmlns="" val="2571379349"/>
                    </a:ext>
                  </a:extLst>
                </a:gridCol>
                <a:gridCol w="1856740">
                  <a:extLst>
                    <a:ext uri="{9D8B030D-6E8A-4147-A177-3AD203B41FA5}">
                      <a16:colId xmlns:a16="http://schemas.microsoft.com/office/drawing/2014/main" xmlns="" val="2074507398"/>
                    </a:ext>
                  </a:extLst>
                </a:gridCol>
                <a:gridCol w="2628900">
                  <a:extLst>
                    <a:ext uri="{9D8B030D-6E8A-4147-A177-3AD203B41FA5}">
                      <a16:colId xmlns:a16="http://schemas.microsoft.com/office/drawing/2014/main" xmlns="" val="842231034"/>
                    </a:ext>
                  </a:extLst>
                </a:gridCol>
              </a:tblGrid>
              <a:tr h="382706">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75886061"/>
                  </a:ext>
                </a:extLst>
              </a:tr>
              <a:tr h="1132391">
                <a:tc>
                  <a:txBody>
                    <a:bodyPr/>
                    <a:lstStyle/>
                    <a:p>
                      <a:pPr marL="0" marR="0">
                        <a:spcBef>
                          <a:spcPts val="5"/>
                        </a:spcBef>
                        <a:spcAft>
                          <a:spcPts val="0"/>
                        </a:spcAft>
                      </a:pPr>
                      <a:r>
                        <a:rPr lang="en-US" sz="1800" dirty="0">
                          <a:effectLst/>
                          <a:latin typeface="+mn-lt"/>
                          <a:ea typeface="Arial" panose="020B0604020202020204" pitchFamily="34" charset="0"/>
                          <a:cs typeface="Times New Roman" panose="02020603050405020304" pitchFamily="18" charset="0"/>
                        </a:rPr>
                        <a:t>Advisory</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Committee</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on</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New</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Venture,</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Mergers</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and</a:t>
                      </a:r>
                      <a:r>
                        <a:rPr lang="en-US" sz="1800" spc="-2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Acquisitions</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Terms of Reference</a:t>
                      </a:r>
                    </a:p>
                  </a:txBody>
                  <a:tcPr marL="0" marR="0" marT="0" marB="0" anchor="b"/>
                </a:tc>
                <a:tc>
                  <a:txBody>
                    <a:bodyPr/>
                    <a:lstStyle/>
                    <a:p>
                      <a:pPr marL="10795"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CEO</a:t>
                      </a:r>
                    </a:p>
                  </a:txBody>
                  <a:tcPr marL="0" marR="0" marT="0" marB="0" anchor="b"/>
                </a:tc>
                <a:tc>
                  <a:txBody>
                    <a:bodyPr/>
                    <a:lstStyle/>
                    <a:p>
                      <a:pPr marL="0" marR="0">
                        <a:spcBef>
                          <a:spcPts val="0"/>
                        </a:spcBef>
                        <a:spcAft>
                          <a:spcPts val="0"/>
                        </a:spcAft>
                      </a:pP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852356379"/>
                  </a:ext>
                </a:extLst>
              </a:tr>
              <a:tr h="566196">
                <a:tc>
                  <a:txBody>
                    <a:bodyPr/>
                    <a:lstStyle/>
                    <a:p>
                      <a:pPr marL="11430"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 IT</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Security/Electronic Communication Policy</a:t>
                      </a:r>
                    </a:p>
                  </a:txBody>
                  <a:tcPr marL="0" marR="0" marT="0" marB="0" anchor="b"/>
                </a:tc>
                <a:tc>
                  <a:txBody>
                    <a:bodyPr/>
                    <a:lstStyle/>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Outstanding</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GM Operations</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2643401855"/>
                  </a:ext>
                </a:extLst>
              </a:tr>
              <a:tr h="382706">
                <a:tc>
                  <a:txBody>
                    <a:bodyPr/>
                    <a:lstStyle/>
                    <a:p>
                      <a:pPr marL="11430"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Dividend Policy</a:t>
                      </a:r>
                    </a:p>
                  </a:txBody>
                  <a:tcPr marL="0" marR="0" marT="0" marB="0" anchor="b"/>
                </a:tc>
                <a:tc>
                  <a:txBody>
                    <a:bodyPr/>
                    <a:lstStyle/>
                    <a:p>
                      <a:pPr marL="10795"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Outstanding</a:t>
                      </a:r>
                    </a:p>
                  </a:txBody>
                  <a:tcPr marL="0" marR="0" marT="0" marB="0" anchor="b"/>
                </a:tc>
                <a:tc>
                  <a:txBody>
                    <a:bodyPr/>
                    <a:lstStyle/>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Finance Manager</a:t>
                      </a:r>
                    </a:p>
                  </a:txBody>
                  <a:tcPr marL="0" marR="0" marT="0" marB="0" anchor="b"/>
                </a:tc>
                <a:tc>
                  <a:txBody>
                    <a:bodyPr/>
                    <a:lstStyle/>
                    <a:p>
                      <a:pPr marL="10795"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129375999"/>
                  </a:ext>
                </a:extLst>
              </a:tr>
              <a:tr h="382706">
                <a:tc>
                  <a:txBody>
                    <a:bodyPr/>
                    <a:lstStyle/>
                    <a:p>
                      <a:pPr marL="0" marR="156845">
                        <a:spcBef>
                          <a:spcPts val="70"/>
                        </a:spcBef>
                        <a:spcAft>
                          <a:spcPts val="0"/>
                        </a:spcAft>
                      </a:pPr>
                      <a:r>
                        <a:rPr lang="en-US" sz="1800" spc="-5" dirty="0">
                          <a:effectLst/>
                          <a:latin typeface="+mn-lt"/>
                          <a:ea typeface="Arial" panose="020B0604020202020204" pitchFamily="34" charset="0"/>
                          <a:cs typeface="Times New Roman" panose="02020603050405020304" pitchFamily="18" charset="0"/>
                        </a:rPr>
                        <a:t>Anti-Bribery and Corruption Policy / Fraud</a:t>
                      </a:r>
                      <a:r>
                        <a:rPr lang="en-US" sz="1800" spc="-9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Prevention</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0"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Draft Completed</a:t>
                      </a:r>
                    </a:p>
                  </a:txBody>
                  <a:tcPr marL="0" marR="0" marT="0" marB="0" anchor="b"/>
                </a:tc>
                <a:tc>
                  <a:txBody>
                    <a:bodyPr/>
                    <a:lstStyle/>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Finance Manager</a:t>
                      </a:r>
                    </a:p>
                  </a:txBody>
                  <a:tcPr marL="0" marR="0" marT="0" marB="0" anchor="b"/>
                </a:tc>
                <a:tc>
                  <a:txBody>
                    <a:bodyPr/>
                    <a:lstStyle/>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244119209"/>
                  </a:ext>
                </a:extLst>
              </a:tr>
              <a:tr h="382706">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 Director Induction</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Programme</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5"/>
                        </a:spcBef>
                        <a:spcAft>
                          <a:spcPts val="0"/>
                        </a:spcAft>
                      </a:pPr>
                      <a:r>
                        <a:rPr lang="en-US" sz="1800" spc="-5">
                          <a:effectLst/>
                          <a:latin typeface="+mn-lt"/>
                          <a:ea typeface="Arial" panose="020B0604020202020204" pitchFamily="34" charset="0"/>
                          <a:cs typeface="Times New Roman" panose="02020603050405020304" pitchFamily="18" charset="0"/>
                        </a:rPr>
                        <a:t>Completed</a:t>
                      </a:r>
                      <a:endParaRPr lang="en-US" sz="180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CoSec</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205740587"/>
                  </a:ext>
                </a:extLst>
              </a:tr>
              <a:tr h="382706">
                <a:tc>
                  <a:txBody>
                    <a:bodyPr/>
                    <a:lstStyle/>
                    <a:p>
                      <a:pPr marL="11430"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 Risk</a:t>
                      </a:r>
                      <a:r>
                        <a:rPr lang="en-US" sz="1800" spc="1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Management</a:t>
                      </a:r>
                      <a:r>
                        <a:rPr lang="en-US" sz="1800" spc="1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Framework</a:t>
                      </a:r>
                      <a:r>
                        <a:rPr lang="en-US" sz="1800" spc="1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and</a:t>
                      </a:r>
                      <a:r>
                        <a:rPr lang="en-US" sz="1800" spc="1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Plan</a:t>
                      </a:r>
                    </a:p>
                  </a:txBody>
                  <a:tcPr marL="0" marR="0" marT="0" marB="0" anchor="b"/>
                </a:tc>
                <a:tc>
                  <a:txBody>
                    <a:bodyPr/>
                    <a:lstStyle/>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CEO</a:t>
                      </a:r>
                    </a:p>
                  </a:txBody>
                  <a:tcPr marL="0" marR="0" marT="0" marB="0" anchor="b"/>
                </a:tc>
                <a:tc>
                  <a:txBody>
                    <a:bodyPr/>
                    <a:lstStyle/>
                    <a:p>
                      <a:pPr marL="10795" marR="0">
                        <a:spcBef>
                          <a:spcPts val="305"/>
                        </a:spcBef>
                        <a:spcAft>
                          <a:spcPts val="0"/>
                        </a:spcAft>
                      </a:pPr>
                      <a:r>
                        <a:rPr lang="en-US" sz="180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316377629"/>
                  </a:ext>
                </a:extLst>
              </a:tr>
              <a:tr h="382706">
                <a:tc>
                  <a:txBody>
                    <a:bodyPr/>
                    <a:lstStyle/>
                    <a:p>
                      <a:pPr marL="11430"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Whistle-blowing</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10795" marR="0">
                        <a:spcBef>
                          <a:spcPts val="305"/>
                        </a:spcBef>
                        <a:spcAft>
                          <a:spcPts val="0"/>
                        </a:spcAft>
                      </a:pPr>
                      <a:r>
                        <a:rPr lang="en-US" sz="1800" dirty="0">
                          <a:solidFill>
                            <a:srgbClr val="FF0000"/>
                          </a:solidFill>
                          <a:effectLst/>
                          <a:latin typeface="+mn-lt"/>
                          <a:ea typeface="Arial" panose="020B0604020202020204" pitchFamily="34"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p>
                      <a:pPr marL="0"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Outstanding</a:t>
                      </a:r>
                    </a:p>
                  </a:txBody>
                  <a:tcPr marL="0" marR="0" marT="0" marB="0" anchor="b"/>
                </a:tc>
                <a:tc>
                  <a:txBody>
                    <a:bodyPr/>
                    <a:lstStyle/>
                    <a:p>
                      <a:pPr marL="0" marR="0">
                        <a:spcBef>
                          <a:spcPts val="305"/>
                        </a:spcBef>
                        <a:spcAft>
                          <a:spcPts val="0"/>
                        </a:spcAft>
                      </a:pPr>
                      <a:r>
                        <a:rPr lang="en-US" sz="1800" dirty="0">
                          <a:effectLst/>
                          <a:latin typeface="+mn-lt"/>
                          <a:ea typeface="Arial" panose="020B0604020202020204" pitchFamily="34" charset="0"/>
                          <a:cs typeface="Times New Roman" panose="02020603050405020304" pitchFamily="18" charset="0"/>
                        </a:rPr>
                        <a:t>Jnr Legal Advisor and Company Secretary</a:t>
                      </a:r>
                    </a:p>
                  </a:txBody>
                  <a:tcPr marL="0" marR="0" marT="0" marB="0" anchor="b"/>
                </a:tc>
                <a:tc>
                  <a:txBody>
                    <a:bodyPr/>
                    <a:lstStyle/>
                    <a:p>
                      <a:pPr marL="10795" marR="0">
                        <a:spcBef>
                          <a:spcPts val="305"/>
                        </a:spcBef>
                        <a:spcAft>
                          <a:spcPts val="0"/>
                        </a:spcAft>
                      </a:pPr>
                      <a:r>
                        <a:rPr lang="en-US" sz="1800" dirty="0">
                          <a:solidFill>
                            <a:srgbClr val="FF0000"/>
                          </a:solidFill>
                          <a:effectLst/>
                          <a:latin typeface="+mn-lt"/>
                          <a:ea typeface="Arial" panose="020B0604020202020204" pitchFamily="34"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72133369"/>
                  </a:ext>
                </a:extLst>
              </a:tr>
            </a:tbl>
          </a:graphicData>
        </a:graphic>
      </p:graphicFrame>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Governance…</a:t>
            </a:r>
            <a:r>
              <a:rPr lang="en-US" dirty="0"/>
              <a:t> </a:t>
            </a:r>
          </a:p>
        </p:txBody>
      </p:sp>
    </p:spTree>
    <p:extLst>
      <p:ext uri="{BB962C8B-B14F-4D97-AF65-F5344CB8AC3E}">
        <p14:creationId xmlns:p14="http://schemas.microsoft.com/office/powerpoint/2010/main" xmlns="" val="373194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1D4A195-CF6C-444F-9AB3-B4304141C535}"/>
              </a:ext>
            </a:extLst>
          </p:cNvPr>
          <p:cNvSpPr>
            <a:spLocks noGrp="1"/>
          </p:cNvSpPr>
          <p:nvPr>
            <p:ph idx="1"/>
          </p:nvPr>
        </p:nvSpPr>
        <p:spPr/>
        <p:txBody>
          <a:bodyPr/>
          <a:lstStyle/>
          <a:p>
            <a:r>
              <a:rPr lang="en-US" dirty="0"/>
              <a:t>At time of assessment TUTEH had </a:t>
            </a:r>
            <a:r>
              <a:rPr lang="en-US" b="1" u="sng" dirty="0"/>
              <a:t>just turned two</a:t>
            </a:r>
            <a:r>
              <a:rPr lang="en-US" dirty="0"/>
              <a:t> </a:t>
            </a:r>
          </a:p>
          <a:p>
            <a:pPr lvl="1"/>
            <a:r>
              <a:rPr lang="en-US" dirty="0"/>
              <a:t>Established February 2018</a:t>
            </a:r>
          </a:p>
          <a:p>
            <a:pPr lvl="1"/>
            <a:r>
              <a:rPr lang="en-US" dirty="0"/>
              <a:t>Started operating March 2018</a:t>
            </a:r>
          </a:p>
          <a:p>
            <a:pPr lvl="1"/>
            <a:r>
              <a:rPr lang="en-US" dirty="0"/>
              <a:t>Assessment commenced around April 2020</a:t>
            </a:r>
          </a:p>
          <a:p>
            <a:r>
              <a:rPr lang="en-US" dirty="0"/>
              <a:t>The report treats this as </a:t>
            </a:r>
            <a:r>
              <a:rPr lang="en-US" b="1" dirty="0"/>
              <a:t>anecdotal</a:t>
            </a:r>
          </a:p>
          <a:p>
            <a:r>
              <a:rPr lang="en-US" dirty="0"/>
              <a:t>It is however </a:t>
            </a:r>
            <a:r>
              <a:rPr lang="en-US" b="1" dirty="0"/>
              <a:t>central</a:t>
            </a:r>
            <a:r>
              <a:rPr lang="en-US" dirty="0"/>
              <a:t> to the assessment of any company</a:t>
            </a:r>
          </a:p>
          <a:p>
            <a:pPr lvl="1"/>
            <a:r>
              <a:rPr lang="en-US" dirty="0"/>
              <a:t>Maturity of systems and processes</a:t>
            </a:r>
          </a:p>
          <a:p>
            <a:pPr lvl="1"/>
            <a:r>
              <a:rPr lang="en-US" dirty="0"/>
              <a:t>Policies formulation and implementation</a:t>
            </a:r>
          </a:p>
          <a:p>
            <a:pPr lvl="1"/>
            <a:r>
              <a:rPr lang="en-US" dirty="0"/>
              <a:t>Return on Investment / Shareholder expectations</a:t>
            </a:r>
          </a:p>
          <a:p>
            <a:pPr lvl="1"/>
            <a:r>
              <a:rPr lang="en-US" dirty="0"/>
              <a:t>Selection and availability of benchmarks</a:t>
            </a:r>
          </a:p>
        </p:txBody>
      </p:sp>
      <p:sp>
        <p:nvSpPr>
          <p:cNvPr id="3" name="Title 2">
            <a:extLst>
              <a:ext uri="{FF2B5EF4-FFF2-40B4-BE49-F238E27FC236}">
                <a16:creationId xmlns:a16="http://schemas.microsoft.com/office/drawing/2014/main" xmlns="" id="{94C9D32C-9EFD-4992-8A89-4F4FF7ACD7DA}"/>
              </a:ext>
            </a:extLst>
          </p:cNvPr>
          <p:cNvSpPr>
            <a:spLocks noGrp="1"/>
          </p:cNvSpPr>
          <p:nvPr>
            <p:ph type="title"/>
          </p:nvPr>
        </p:nvSpPr>
        <p:spPr/>
        <p:txBody>
          <a:bodyPr/>
          <a:lstStyle/>
          <a:p>
            <a:r>
              <a:rPr lang="en-US" dirty="0"/>
              <a:t>A Two-Year-Old Company</a:t>
            </a:r>
          </a:p>
        </p:txBody>
      </p:sp>
    </p:spTree>
    <p:extLst>
      <p:ext uri="{BB962C8B-B14F-4D97-AF65-F5344CB8AC3E}">
        <p14:creationId xmlns:p14="http://schemas.microsoft.com/office/powerpoint/2010/main" xmlns="" val="2685088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6F55F062-EFF6-4682-8BE0-A662B563BFBB}"/>
              </a:ext>
            </a:extLst>
          </p:cNvPr>
          <p:cNvGraphicFramePr>
            <a:graphicFrameLocks noGrp="1"/>
          </p:cNvGraphicFramePr>
          <p:nvPr>
            <p:ph idx="1"/>
            <p:extLst>
              <p:ext uri="{D42A27DB-BD31-4B8C-83A1-F6EECF244321}">
                <p14:modId xmlns:p14="http://schemas.microsoft.com/office/powerpoint/2010/main" xmlns="" val="2260894048"/>
              </p:ext>
            </p:extLst>
          </p:nvPr>
        </p:nvGraphicFramePr>
        <p:xfrm>
          <a:off x="838200" y="1229360"/>
          <a:ext cx="10515600" cy="551096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253212648"/>
                    </a:ext>
                  </a:extLst>
                </a:gridCol>
                <a:gridCol w="2628900">
                  <a:extLst>
                    <a:ext uri="{9D8B030D-6E8A-4147-A177-3AD203B41FA5}">
                      <a16:colId xmlns:a16="http://schemas.microsoft.com/office/drawing/2014/main" xmlns="" val="2571379349"/>
                    </a:ext>
                  </a:extLst>
                </a:gridCol>
                <a:gridCol w="2628900">
                  <a:extLst>
                    <a:ext uri="{9D8B030D-6E8A-4147-A177-3AD203B41FA5}">
                      <a16:colId xmlns:a16="http://schemas.microsoft.com/office/drawing/2014/main" xmlns="" val="2074507398"/>
                    </a:ext>
                  </a:extLst>
                </a:gridCol>
                <a:gridCol w="2628900">
                  <a:extLst>
                    <a:ext uri="{9D8B030D-6E8A-4147-A177-3AD203B41FA5}">
                      <a16:colId xmlns:a16="http://schemas.microsoft.com/office/drawing/2014/main" xmlns="" val="842231034"/>
                    </a:ext>
                  </a:extLst>
                </a:gridCol>
              </a:tblGrid>
              <a:tr h="382706">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75886061"/>
                  </a:ext>
                </a:extLst>
              </a:tr>
              <a:tr h="382706">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Corporate Citizenship Policy / Sustainability</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p>
                      <a:pPr marL="0" marR="0">
                        <a:spcBef>
                          <a:spcPts val="250"/>
                        </a:spcBef>
                        <a:spcAft>
                          <a:spcPts val="0"/>
                        </a:spcAft>
                      </a:pPr>
                      <a:r>
                        <a:rPr lang="en-US" sz="1800" dirty="0">
                          <a:effectLst/>
                          <a:latin typeface="+mn-lt"/>
                          <a:ea typeface="Arial" panose="020B0604020202020204" pitchFamily="34" charset="0"/>
                          <a:cs typeface="Times New Roman" panose="02020603050405020304" pitchFamily="18" charset="0"/>
                        </a:rPr>
                        <a:t> </a:t>
                      </a:r>
                    </a:p>
                    <a:p>
                      <a:pPr marL="0" marR="0">
                        <a:spcBef>
                          <a:spcPts val="250"/>
                        </a:spcBef>
                        <a:spcAft>
                          <a:spcPts val="0"/>
                        </a:spcAft>
                      </a:pPr>
                      <a:r>
                        <a:rPr lang="en-US" sz="1800" dirty="0">
                          <a:effectLst/>
                          <a:latin typeface="+mn-lt"/>
                          <a:ea typeface="Arial" panose="020B0604020202020204" pitchFamily="34" charset="0"/>
                          <a:cs typeface="Times New Roman" panose="02020603050405020304" pitchFamily="18" charset="0"/>
                        </a:rPr>
                        <a:t>Outstanding</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Jnr Legal Advisor and Company Secretary</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548019558"/>
                  </a:ext>
                </a:extLst>
              </a:tr>
              <a:tr h="382706">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Stakeholder Engagement</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5"/>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5"/>
                        </a:spcBef>
                        <a:spcAft>
                          <a:spcPts val="0"/>
                        </a:spcAft>
                      </a:pPr>
                      <a:r>
                        <a:rPr lang="en-US" sz="1800">
                          <a:effectLst/>
                          <a:latin typeface="+mn-lt"/>
                          <a:ea typeface="Arial" panose="020B0604020202020204" pitchFamily="34" charset="0"/>
                          <a:cs typeface="Times New Roman" panose="02020603050405020304" pitchFamily="18" charset="0"/>
                        </a:rPr>
                        <a:t>Outstanding</a:t>
                      </a:r>
                    </a:p>
                  </a:txBody>
                  <a:tcPr marL="0" marR="0" marT="0" marB="0" anchor="b"/>
                </a:tc>
                <a:tc>
                  <a:txBody>
                    <a:bodyPr/>
                    <a:lstStyle/>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45"/>
                        </a:spcBef>
                        <a:spcAft>
                          <a:spcPts val="0"/>
                        </a:spcAft>
                      </a:pPr>
                      <a:r>
                        <a:rPr lang="en-US" sz="1800">
                          <a:effectLst/>
                          <a:latin typeface="+mn-lt"/>
                          <a:ea typeface="Arial" panose="020B0604020202020204" pitchFamily="34" charset="0"/>
                          <a:cs typeface="Times New Roman" panose="02020603050405020304" pitchFamily="18" charset="0"/>
                        </a:rPr>
                        <a:t>Stakeholder Manager</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444792007"/>
                  </a:ext>
                </a:extLst>
              </a:tr>
              <a:tr h="382706">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Code</a:t>
                      </a:r>
                      <a:r>
                        <a:rPr lang="en-US" sz="1800" spc="-20"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of</a:t>
                      </a:r>
                      <a:r>
                        <a:rPr lang="en-US" sz="1800" spc="-15"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Ethics</a:t>
                      </a:r>
                      <a:r>
                        <a:rPr lang="en-US" sz="1800" spc="-20"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and</a:t>
                      </a:r>
                      <a:r>
                        <a:rPr lang="en-US" sz="1800" spc="-15"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Conduct</a:t>
                      </a: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Work</a:t>
                      </a:r>
                      <a:r>
                        <a:rPr lang="en-US" sz="1800" spc="-20"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in</a:t>
                      </a:r>
                      <a:r>
                        <a:rPr lang="en-US" sz="1800" spc="-20" dirty="0">
                          <a:effectLst/>
                          <a:latin typeface="+mn-lt"/>
                          <a:ea typeface="Arial" panose="020B0604020202020204" pitchFamily="34" charset="0"/>
                          <a:cs typeface="Times New Roman" panose="02020603050405020304" pitchFamily="18" charset="0"/>
                        </a:rPr>
                        <a:t> </a:t>
                      </a:r>
                      <a:r>
                        <a:rPr lang="en-US" sz="1800" spc="-5" dirty="0">
                          <a:effectLst/>
                          <a:latin typeface="+mn-lt"/>
                          <a:ea typeface="Arial" panose="020B0604020202020204" pitchFamily="34" charset="0"/>
                          <a:cs typeface="Times New Roman" panose="02020603050405020304" pitchFamily="18" charset="0"/>
                        </a:rPr>
                        <a:t>Progress</a:t>
                      </a:r>
                      <a:endParaRPr lang="en-US" sz="1800" dirty="0">
                        <a:effectLst/>
                        <a:latin typeface="+mn-lt"/>
                        <a:ea typeface="Arial" panose="020B060402020202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CEO</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100630939"/>
                  </a:ext>
                </a:extLst>
              </a:tr>
              <a:tr h="382706">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 Legal Compliance</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 </a:t>
                      </a:r>
                    </a:p>
                    <a:p>
                      <a:pPr marL="10795" marR="0">
                        <a:spcBef>
                          <a:spcPts val="5"/>
                        </a:spcBef>
                        <a:spcAft>
                          <a:spcPts val="0"/>
                        </a:spcAft>
                      </a:pPr>
                      <a:r>
                        <a:rPr lang="en-US" sz="1800" dirty="0">
                          <a:effectLst/>
                          <a:latin typeface="+mn-lt"/>
                          <a:ea typeface="Arial" panose="020B0604020202020204" pitchFamily="34" charset="0"/>
                          <a:cs typeface="Times New Roman" panose="02020603050405020304" pitchFamily="18" charset="0"/>
                        </a:rPr>
                        <a:t>Outstanding</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Jnr Legal Advisor and Company Secretary</a:t>
                      </a:r>
                    </a:p>
                  </a:txBody>
                  <a:tcPr marL="0" marR="0" marT="0" marB="0" anchor="b"/>
                </a:tc>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1238320396"/>
                  </a:ext>
                </a:extLst>
              </a:tr>
              <a:tr h="382706">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Group</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Governance</a:t>
                      </a:r>
                      <a:r>
                        <a:rPr lang="en-US" sz="1800" spc="10"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Framework</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p>
                      <a:pPr marL="0" marR="0">
                        <a:spcBef>
                          <a:spcPts val="250"/>
                        </a:spcBef>
                        <a:spcAft>
                          <a:spcPts val="0"/>
                        </a:spcAft>
                      </a:pPr>
                      <a:r>
                        <a:rPr lang="en-US" sz="1800" dirty="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CoSec</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2706782651"/>
                  </a:ext>
                </a:extLst>
              </a:tr>
              <a:tr h="382706">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 Directors' Nomination, Election and Appointment</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Policy</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250"/>
                        </a:spcBef>
                        <a:spcAft>
                          <a:spcPts val="0"/>
                        </a:spcAft>
                      </a:pPr>
                      <a:r>
                        <a:rPr lang="en-US" sz="1800">
                          <a:effectLst/>
                          <a:latin typeface="+mn-lt"/>
                          <a:ea typeface="Arial" panose="020B0604020202020204" pitchFamily="34" charset="0"/>
                          <a:cs typeface="Times New Roman" panose="02020603050405020304" pitchFamily="18" charset="0"/>
                        </a:rPr>
                        <a:t> </a:t>
                      </a:r>
                    </a:p>
                    <a:p>
                      <a:pPr marL="10795" marR="0">
                        <a:spcBef>
                          <a:spcPts val="250"/>
                        </a:spcBef>
                        <a:spcAft>
                          <a:spcPts val="0"/>
                        </a:spcAft>
                      </a:pPr>
                      <a:r>
                        <a:rPr lang="en-US" sz="180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CoSec</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828849062"/>
                  </a:ext>
                </a:extLst>
              </a:tr>
              <a:tr h="382706">
                <a:tc>
                  <a:txBody>
                    <a:bodyPr/>
                    <a:lstStyle/>
                    <a:p>
                      <a:pPr marL="0" marR="0">
                        <a:spcBef>
                          <a:spcPts val="45"/>
                        </a:spcBef>
                        <a:spcAft>
                          <a:spcPts val="0"/>
                        </a:spcAft>
                      </a:pPr>
                      <a:r>
                        <a:rPr lang="en-US" sz="1800" dirty="0">
                          <a:effectLst/>
                          <a:latin typeface="+mn-lt"/>
                          <a:ea typeface="Arial" panose="020B0604020202020204" pitchFamily="34" charset="0"/>
                          <a:cs typeface="Times New Roman" panose="02020603050405020304" pitchFamily="18" charset="0"/>
                        </a:rPr>
                        <a:t>Policy on</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Independence</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of</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Non-Executive</a:t>
                      </a:r>
                      <a:r>
                        <a:rPr lang="en-US" sz="1800" spc="5" dirty="0">
                          <a:effectLst/>
                          <a:latin typeface="+mn-lt"/>
                          <a:ea typeface="Arial" panose="020B0604020202020204" pitchFamily="34" charset="0"/>
                          <a:cs typeface="Times New Roman" panose="02020603050405020304" pitchFamily="18" charset="0"/>
                        </a:rPr>
                        <a:t> </a:t>
                      </a:r>
                      <a:r>
                        <a:rPr lang="en-US" sz="1800" dirty="0">
                          <a:effectLst/>
                          <a:latin typeface="+mn-lt"/>
                          <a:ea typeface="Arial" panose="020B0604020202020204" pitchFamily="34" charset="0"/>
                          <a:cs typeface="Times New Roman" panose="02020603050405020304" pitchFamily="18" charset="0"/>
                        </a:rPr>
                        <a:t>Directors</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Completed</a:t>
                      </a:r>
                    </a:p>
                  </a:txBody>
                  <a:tcPr marL="0" marR="0" marT="0" marB="0" anchor="b"/>
                </a:tc>
                <a:tc>
                  <a:txBody>
                    <a:bodyPr/>
                    <a:lstStyle/>
                    <a:p>
                      <a:pPr marL="0" marR="0">
                        <a:spcBef>
                          <a:spcPts val="0"/>
                        </a:spcBef>
                        <a:spcAft>
                          <a:spcPts val="0"/>
                        </a:spcAft>
                      </a:pPr>
                      <a:r>
                        <a:rPr lang="en-US" sz="1800">
                          <a:effectLst/>
                          <a:latin typeface="+mn-lt"/>
                          <a:ea typeface="Arial" panose="020B0604020202020204" pitchFamily="34" charset="0"/>
                          <a:cs typeface="Times New Roman" panose="02020603050405020304" pitchFamily="18" charset="0"/>
                        </a:rPr>
                        <a:t>CoSec</a:t>
                      </a:r>
                    </a:p>
                  </a:txBody>
                  <a:tcPr marL="0" marR="0" marT="0" marB="0" anchor="b"/>
                </a:tc>
                <a:tc>
                  <a:txBody>
                    <a:bodyPr/>
                    <a:lstStyle/>
                    <a:p>
                      <a:pPr marL="0" marR="0">
                        <a:spcBef>
                          <a:spcPts val="0"/>
                        </a:spcBef>
                        <a:spcAft>
                          <a:spcPts val="0"/>
                        </a:spcAft>
                      </a:pPr>
                      <a:r>
                        <a:rPr lang="en-US" sz="1800" dirty="0">
                          <a:effectLst/>
                          <a:latin typeface="+mn-lt"/>
                          <a:ea typeface="Arial" panose="020B0604020202020204" pitchFamily="34" charset="0"/>
                          <a:cs typeface="Times New Roman" panose="02020603050405020304" pitchFamily="18" charset="0"/>
                        </a:rPr>
                        <a:t> </a:t>
                      </a:r>
                    </a:p>
                  </a:txBody>
                  <a:tcPr marL="0" marR="0" marT="0" marB="0" anchor="b"/>
                </a:tc>
                <a:extLst>
                  <a:ext uri="{0D108BD9-81ED-4DB2-BD59-A6C34878D82A}">
                    <a16:rowId xmlns:a16="http://schemas.microsoft.com/office/drawing/2014/main" xmlns="" val="3017183773"/>
                  </a:ext>
                </a:extLst>
              </a:tr>
            </a:tbl>
          </a:graphicData>
        </a:graphic>
      </p:graphicFrame>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Governance…</a:t>
            </a:r>
            <a:r>
              <a:rPr lang="en-US" dirty="0"/>
              <a:t> </a:t>
            </a:r>
          </a:p>
        </p:txBody>
      </p:sp>
    </p:spTree>
    <p:extLst>
      <p:ext uri="{BB962C8B-B14F-4D97-AF65-F5344CB8AC3E}">
        <p14:creationId xmlns:p14="http://schemas.microsoft.com/office/powerpoint/2010/main" xmlns="" val="1508336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Finance</a:t>
            </a:r>
            <a:r>
              <a:rPr lang="en-US" dirty="0"/>
              <a:t> </a:t>
            </a:r>
          </a:p>
        </p:txBody>
      </p:sp>
      <p:graphicFrame>
        <p:nvGraphicFramePr>
          <p:cNvPr id="6" name="Table 6">
            <a:extLst>
              <a:ext uri="{FF2B5EF4-FFF2-40B4-BE49-F238E27FC236}">
                <a16:creationId xmlns:a16="http://schemas.microsoft.com/office/drawing/2014/main" xmlns="" id="{8B9C1F3F-C3C1-48A5-B174-0D20537C30F3}"/>
              </a:ext>
            </a:extLst>
          </p:cNvPr>
          <p:cNvGraphicFramePr>
            <a:graphicFrameLocks noGrp="1"/>
          </p:cNvGraphicFramePr>
          <p:nvPr>
            <p:ph idx="1"/>
            <p:extLst>
              <p:ext uri="{D42A27DB-BD31-4B8C-83A1-F6EECF244321}">
                <p14:modId xmlns:p14="http://schemas.microsoft.com/office/powerpoint/2010/main" xmlns="" val="3553334325"/>
              </p:ext>
            </p:extLst>
          </p:nvPr>
        </p:nvGraphicFramePr>
        <p:xfrm>
          <a:off x="838200" y="1320800"/>
          <a:ext cx="10515600" cy="4827901"/>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xmlns="" val="2338583466"/>
                    </a:ext>
                  </a:extLst>
                </a:gridCol>
                <a:gridCol w="1391920">
                  <a:extLst>
                    <a:ext uri="{9D8B030D-6E8A-4147-A177-3AD203B41FA5}">
                      <a16:colId xmlns:a16="http://schemas.microsoft.com/office/drawing/2014/main" xmlns="" val="154859050"/>
                    </a:ext>
                  </a:extLst>
                </a:gridCol>
                <a:gridCol w="1998980">
                  <a:extLst>
                    <a:ext uri="{9D8B030D-6E8A-4147-A177-3AD203B41FA5}">
                      <a16:colId xmlns:a16="http://schemas.microsoft.com/office/drawing/2014/main" xmlns="" val="3579363950"/>
                    </a:ext>
                  </a:extLst>
                </a:gridCol>
                <a:gridCol w="2628900">
                  <a:extLst>
                    <a:ext uri="{9D8B030D-6E8A-4147-A177-3AD203B41FA5}">
                      <a16:colId xmlns:a16="http://schemas.microsoft.com/office/drawing/2014/main" xmlns="" val="3793611266"/>
                    </a:ext>
                  </a:extLst>
                </a:gridCol>
              </a:tblGrid>
              <a:tr h="371377">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38997955"/>
                  </a:ext>
                </a:extLst>
              </a:tr>
              <a:tr h="371377">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Asset</a:t>
                      </a:r>
                      <a:r>
                        <a:rPr lang="en-GB"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912404028"/>
                  </a:ext>
                </a:extLst>
              </a:tr>
              <a:tr h="371377">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Budget Compilation</a:t>
                      </a:r>
                      <a:r>
                        <a:rPr lang="en-GB"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a:t>
                      </a:r>
                      <a:r>
                        <a:rPr lang="en-GB"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180607530"/>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Cash</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Cash</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Management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570852276"/>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Credit</a:t>
                      </a:r>
                      <a:r>
                        <a:rPr lang="en-GB" sz="1800" spc="1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Control</a:t>
                      </a:r>
                      <a:r>
                        <a:rPr lang="en-GB" sz="1800" spc="10">
                          <a:effectLst/>
                          <a:latin typeface="Calibri" panose="020F0502020204030204" pitchFamily="34" charset="0"/>
                          <a:ea typeface="Calibri" panose="020F0502020204030204" pitchFamily="34" charset="0"/>
                          <a:cs typeface="Times New Roman" panose="02020603050405020304" pitchFamily="18" charset="0"/>
                        </a:rPr>
                        <a:t> and Debt Management </a:t>
                      </a:r>
                      <a:r>
                        <a:rPr lang="en-GB" sz="1800">
                          <a:effectLst/>
                          <a:latin typeface="Calibri" panose="020F0502020204030204" pitchFamily="34" charset="0"/>
                          <a:ea typeface="Calibri" panose="020F0502020204030204" pitchFamily="34" charset="0"/>
                          <a:cs typeface="Times New Roman" panose="02020603050405020304" pitchFamily="18" charset="0"/>
                        </a:rPr>
                        <a:t>Policies</a:t>
                      </a:r>
                      <a:r>
                        <a:rPr lang="en-GB" sz="1800" spc="15">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9499662"/>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Electronic Banking</a:t>
                      </a:r>
                      <a:r>
                        <a:rPr lang="en-GB" sz="1800" spc="5">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 Control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42690862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Financial Governance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94251757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Financial Reporting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721944573"/>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Internal</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Audit Charter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767799357"/>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Investment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483972916"/>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Payroll Processing</a:t>
                      </a:r>
                      <a:r>
                        <a:rPr lang="en-GB" sz="1800" spc="5">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 Control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241510962"/>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Procurement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946401298"/>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Subsistence</a:t>
                      </a:r>
                      <a:r>
                        <a:rPr lang="en-GB" sz="1800" spc="5">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 Travel</a:t>
                      </a:r>
                      <a:r>
                        <a:rPr lang="en-GB" sz="1800" spc="-1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Allowance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05639673"/>
                  </a:ext>
                </a:extLst>
              </a:tr>
            </a:tbl>
          </a:graphicData>
        </a:graphic>
      </p:graphicFrame>
    </p:spTree>
    <p:extLst>
      <p:ext uri="{BB962C8B-B14F-4D97-AF65-F5344CB8AC3E}">
        <p14:creationId xmlns:p14="http://schemas.microsoft.com/office/powerpoint/2010/main" xmlns="" val="4036168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Finance</a:t>
            </a:r>
            <a:r>
              <a:rPr lang="en-US" dirty="0"/>
              <a:t> </a:t>
            </a:r>
          </a:p>
        </p:txBody>
      </p:sp>
      <p:graphicFrame>
        <p:nvGraphicFramePr>
          <p:cNvPr id="6" name="Table 6">
            <a:extLst>
              <a:ext uri="{FF2B5EF4-FFF2-40B4-BE49-F238E27FC236}">
                <a16:creationId xmlns:a16="http://schemas.microsoft.com/office/drawing/2014/main" xmlns="" id="{8B9C1F3F-C3C1-48A5-B174-0D20537C30F3}"/>
              </a:ext>
            </a:extLst>
          </p:cNvPr>
          <p:cNvGraphicFramePr>
            <a:graphicFrameLocks noGrp="1"/>
          </p:cNvGraphicFramePr>
          <p:nvPr>
            <p:ph idx="1"/>
          </p:nvPr>
        </p:nvGraphicFramePr>
        <p:xfrm>
          <a:off x="838200" y="1320800"/>
          <a:ext cx="10515600" cy="4827901"/>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xmlns="" val="2338583466"/>
                    </a:ext>
                  </a:extLst>
                </a:gridCol>
                <a:gridCol w="1391920">
                  <a:extLst>
                    <a:ext uri="{9D8B030D-6E8A-4147-A177-3AD203B41FA5}">
                      <a16:colId xmlns:a16="http://schemas.microsoft.com/office/drawing/2014/main" xmlns="" val="154859050"/>
                    </a:ext>
                  </a:extLst>
                </a:gridCol>
                <a:gridCol w="1998980">
                  <a:extLst>
                    <a:ext uri="{9D8B030D-6E8A-4147-A177-3AD203B41FA5}">
                      <a16:colId xmlns:a16="http://schemas.microsoft.com/office/drawing/2014/main" xmlns="" val="3579363950"/>
                    </a:ext>
                  </a:extLst>
                </a:gridCol>
                <a:gridCol w="2628900">
                  <a:extLst>
                    <a:ext uri="{9D8B030D-6E8A-4147-A177-3AD203B41FA5}">
                      <a16:colId xmlns:a16="http://schemas.microsoft.com/office/drawing/2014/main" xmlns="" val="3793611266"/>
                    </a:ext>
                  </a:extLst>
                </a:gridCol>
              </a:tblGrid>
              <a:tr h="371377">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38997955"/>
                  </a:ext>
                </a:extLst>
              </a:tr>
              <a:tr h="371377">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Asset</a:t>
                      </a:r>
                      <a:r>
                        <a:rPr lang="en-GB" sz="1800" spc="-25"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912404028"/>
                  </a:ext>
                </a:extLst>
              </a:tr>
              <a:tr h="371377">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Budget Compilation</a:t>
                      </a:r>
                      <a:r>
                        <a:rPr lang="en-GB"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a:t>
                      </a:r>
                      <a:r>
                        <a:rPr lang="en-GB" sz="1800" spc="5"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180607530"/>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Cash</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Cash</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Management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570852276"/>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Credit</a:t>
                      </a:r>
                      <a:r>
                        <a:rPr lang="en-GB" sz="1800" spc="1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Control</a:t>
                      </a:r>
                      <a:r>
                        <a:rPr lang="en-GB" sz="1800" spc="10">
                          <a:effectLst/>
                          <a:latin typeface="Calibri" panose="020F0502020204030204" pitchFamily="34" charset="0"/>
                          <a:ea typeface="Calibri" panose="020F0502020204030204" pitchFamily="34" charset="0"/>
                          <a:cs typeface="Times New Roman" panose="02020603050405020304" pitchFamily="18" charset="0"/>
                        </a:rPr>
                        <a:t> and Debt Management </a:t>
                      </a:r>
                      <a:r>
                        <a:rPr lang="en-GB" sz="1800">
                          <a:effectLst/>
                          <a:latin typeface="Calibri" panose="020F0502020204030204" pitchFamily="34" charset="0"/>
                          <a:ea typeface="Calibri" panose="020F0502020204030204" pitchFamily="34" charset="0"/>
                          <a:cs typeface="Times New Roman" panose="02020603050405020304" pitchFamily="18" charset="0"/>
                        </a:rPr>
                        <a:t>Policies</a:t>
                      </a:r>
                      <a:r>
                        <a:rPr lang="en-GB" sz="1800" spc="15">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9499662"/>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Electronic Banking</a:t>
                      </a:r>
                      <a:r>
                        <a:rPr lang="en-GB" sz="1800" spc="5">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 Control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42690862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Financial Governance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94251757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Financial Reporting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721944573"/>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Internal</a:t>
                      </a:r>
                      <a:r>
                        <a:rPr lang="en-GB" sz="1800" spc="-2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Audit Charter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767799357"/>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Investment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483972916"/>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Payroll Processing</a:t>
                      </a:r>
                      <a:r>
                        <a:rPr lang="en-GB" sz="1800" spc="5">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 Control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241510962"/>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Procurement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946401298"/>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Subsistence</a:t>
                      </a:r>
                      <a:r>
                        <a:rPr lang="en-GB" sz="1800" spc="5">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and Travel</a:t>
                      </a:r>
                      <a:r>
                        <a:rPr lang="en-GB" sz="1800" spc="-10">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Allowance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Finance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05639673"/>
                  </a:ext>
                </a:extLst>
              </a:tr>
            </a:tbl>
          </a:graphicData>
        </a:graphic>
      </p:graphicFrame>
    </p:spTree>
    <p:extLst>
      <p:ext uri="{BB962C8B-B14F-4D97-AF65-F5344CB8AC3E}">
        <p14:creationId xmlns:p14="http://schemas.microsoft.com/office/powerpoint/2010/main" xmlns="" val="2662016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Operations</a:t>
            </a:r>
            <a:r>
              <a:rPr lang="en-US" dirty="0"/>
              <a:t> </a:t>
            </a:r>
          </a:p>
        </p:txBody>
      </p:sp>
      <p:graphicFrame>
        <p:nvGraphicFramePr>
          <p:cNvPr id="6" name="Table 6">
            <a:extLst>
              <a:ext uri="{FF2B5EF4-FFF2-40B4-BE49-F238E27FC236}">
                <a16:creationId xmlns:a16="http://schemas.microsoft.com/office/drawing/2014/main" xmlns="" id="{8B9C1F3F-C3C1-48A5-B174-0D20537C30F3}"/>
              </a:ext>
            </a:extLst>
          </p:cNvPr>
          <p:cNvGraphicFramePr>
            <a:graphicFrameLocks noGrp="1"/>
          </p:cNvGraphicFramePr>
          <p:nvPr>
            <p:ph idx="1"/>
            <p:extLst>
              <p:ext uri="{D42A27DB-BD31-4B8C-83A1-F6EECF244321}">
                <p14:modId xmlns:p14="http://schemas.microsoft.com/office/powerpoint/2010/main" xmlns="" val="2155247900"/>
              </p:ext>
            </p:extLst>
          </p:nvPr>
        </p:nvGraphicFramePr>
        <p:xfrm>
          <a:off x="838200" y="1320800"/>
          <a:ext cx="10515600" cy="4503028"/>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xmlns="" val="2338583466"/>
                    </a:ext>
                  </a:extLst>
                </a:gridCol>
                <a:gridCol w="1391920">
                  <a:extLst>
                    <a:ext uri="{9D8B030D-6E8A-4147-A177-3AD203B41FA5}">
                      <a16:colId xmlns:a16="http://schemas.microsoft.com/office/drawing/2014/main" xmlns="" val="154859050"/>
                    </a:ext>
                  </a:extLst>
                </a:gridCol>
                <a:gridCol w="1998980">
                  <a:extLst>
                    <a:ext uri="{9D8B030D-6E8A-4147-A177-3AD203B41FA5}">
                      <a16:colId xmlns:a16="http://schemas.microsoft.com/office/drawing/2014/main" xmlns="" val="3579363950"/>
                    </a:ext>
                  </a:extLst>
                </a:gridCol>
                <a:gridCol w="2628900">
                  <a:extLst>
                    <a:ext uri="{9D8B030D-6E8A-4147-A177-3AD203B41FA5}">
                      <a16:colId xmlns:a16="http://schemas.microsoft.com/office/drawing/2014/main" xmlns="" val="3793611266"/>
                    </a:ext>
                  </a:extLst>
                </a:gridCol>
              </a:tblGrid>
              <a:tr h="371377">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38997955"/>
                  </a:ext>
                </a:extLst>
              </a:tr>
              <a:tr h="371377">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Accommodation Accreditation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Student Accommodation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12404028"/>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Anti-discrimination and Harassment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15703721"/>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Communication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Draft 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Stakeholder and Communications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24994952"/>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COVID-19 Policies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SHE Specialist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84790159"/>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Discipline and Termination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441070126"/>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Document Management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911535997"/>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Drug and Alcohol (Substance Abuse)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67167030"/>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Employee Wellness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SHE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02006298"/>
                  </a:ext>
                </a:extLst>
              </a:tr>
            </a:tbl>
          </a:graphicData>
        </a:graphic>
      </p:graphicFrame>
    </p:spTree>
    <p:extLst>
      <p:ext uri="{BB962C8B-B14F-4D97-AF65-F5344CB8AC3E}">
        <p14:creationId xmlns:p14="http://schemas.microsoft.com/office/powerpoint/2010/main" xmlns="" val="3051790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Operations…</a:t>
            </a:r>
            <a:r>
              <a:rPr lang="en-US" dirty="0"/>
              <a:t> </a:t>
            </a:r>
          </a:p>
        </p:txBody>
      </p:sp>
      <p:graphicFrame>
        <p:nvGraphicFramePr>
          <p:cNvPr id="6" name="Table 6">
            <a:extLst>
              <a:ext uri="{FF2B5EF4-FFF2-40B4-BE49-F238E27FC236}">
                <a16:creationId xmlns:a16="http://schemas.microsoft.com/office/drawing/2014/main" xmlns="" id="{8B9C1F3F-C3C1-48A5-B174-0D20537C30F3}"/>
              </a:ext>
            </a:extLst>
          </p:cNvPr>
          <p:cNvGraphicFramePr>
            <a:graphicFrameLocks noGrp="1"/>
          </p:cNvGraphicFramePr>
          <p:nvPr>
            <p:ph idx="1"/>
            <p:extLst>
              <p:ext uri="{D42A27DB-BD31-4B8C-83A1-F6EECF244321}">
                <p14:modId xmlns:p14="http://schemas.microsoft.com/office/powerpoint/2010/main" xmlns="" val="3607918743"/>
              </p:ext>
            </p:extLst>
          </p:nvPr>
        </p:nvGraphicFramePr>
        <p:xfrm>
          <a:off x="838200" y="1320800"/>
          <a:ext cx="10515600" cy="4325765"/>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xmlns="" val="2338583466"/>
                    </a:ext>
                  </a:extLst>
                </a:gridCol>
                <a:gridCol w="1391920">
                  <a:extLst>
                    <a:ext uri="{9D8B030D-6E8A-4147-A177-3AD203B41FA5}">
                      <a16:colId xmlns:a16="http://schemas.microsoft.com/office/drawing/2014/main" xmlns="" val="154859050"/>
                    </a:ext>
                  </a:extLst>
                </a:gridCol>
                <a:gridCol w="1998980">
                  <a:extLst>
                    <a:ext uri="{9D8B030D-6E8A-4147-A177-3AD203B41FA5}">
                      <a16:colId xmlns:a16="http://schemas.microsoft.com/office/drawing/2014/main" xmlns="" val="3579363950"/>
                    </a:ext>
                  </a:extLst>
                </a:gridCol>
                <a:gridCol w="2628900">
                  <a:extLst>
                    <a:ext uri="{9D8B030D-6E8A-4147-A177-3AD203B41FA5}">
                      <a16:colId xmlns:a16="http://schemas.microsoft.com/office/drawing/2014/main" xmlns="" val="3793611266"/>
                    </a:ext>
                  </a:extLst>
                </a:gridCol>
              </a:tblGrid>
              <a:tr h="371377">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3899795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Flexi-time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Draft 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716498458"/>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Grievance Handling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1594902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Health and Safety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To be Signed Off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SHE Specialist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Board requested amendments to be approved.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80607530"/>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Internet and Email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70852276"/>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Leave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9499662"/>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Mobile Phone Policy Allowance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42690862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Non-Smoking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42517575"/>
                  </a:ext>
                </a:extLst>
              </a:tr>
              <a:tr h="3713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Recruitment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721944573"/>
                  </a:ext>
                </a:extLst>
              </a:tr>
            </a:tbl>
          </a:graphicData>
        </a:graphic>
      </p:graphicFrame>
    </p:spTree>
    <p:extLst>
      <p:ext uri="{BB962C8B-B14F-4D97-AF65-F5344CB8AC3E}">
        <p14:creationId xmlns:p14="http://schemas.microsoft.com/office/powerpoint/2010/main" xmlns="" val="982235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5B165F-08A1-489A-94FC-03B375375336}"/>
              </a:ext>
            </a:extLst>
          </p:cNvPr>
          <p:cNvSpPr>
            <a:spLocks noGrp="1"/>
          </p:cNvSpPr>
          <p:nvPr>
            <p:ph type="title"/>
          </p:nvPr>
        </p:nvSpPr>
        <p:spPr/>
        <p:txBody>
          <a:bodyPr/>
          <a:lstStyle/>
          <a:p>
            <a:r>
              <a:rPr lang="en-US" dirty="0"/>
              <a:t>Conversion: Policies</a:t>
            </a:r>
            <a:br>
              <a:rPr lang="en-US" dirty="0"/>
            </a:br>
            <a:r>
              <a:rPr lang="en-US" u="sng" dirty="0"/>
              <a:t>Operations</a:t>
            </a:r>
            <a:r>
              <a:rPr lang="en-US" dirty="0"/>
              <a:t> </a:t>
            </a:r>
          </a:p>
        </p:txBody>
      </p:sp>
      <p:graphicFrame>
        <p:nvGraphicFramePr>
          <p:cNvPr id="6" name="Table 6">
            <a:extLst>
              <a:ext uri="{FF2B5EF4-FFF2-40B4-BE49-F238E27FC236}">
                <a16:creationId xmlns:a16="http://schemas.microsoft.com/office/drawing/2014/main" xmlns="" id="{8B9C1F3F-C3C1-48A5-B174-0D20537C30F3}"/>
              </a:ext>
            </a:extLst>
          </p:cNvPr>
          <p:cNvGraphicFramePr>
            <a:graphicFrameLocks noGrp="1"/>
          </p:cNvGraphicFramePr>
          <p:nvPr>
            <p:ph idx="1"/>
            <p:extLst>
              <p:ext uri="{D42A27DB-BD31-4B8C-83A1-F6EECF244321}">
                <p14:modId xmlns:p14="http://schemas.microsoft.com/office/powerpoint/2010/main" xmlns="" val="1455595299"/>
              </p:ext>
            </p:extLst>
          </p:nvPr>
        </p:nvGraphicFramePr>
        <p:xfrm>
          <a:off x="838199" y="1393233"/>
          <a:ext cx="10515600" cy="3859487"/>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xmlns="" val="2338583466"/>
                    </a:ext>
                  </a:extLst>
                </a:gridCol>
                <a:gridCol w="1391920">
                  <a:extLst>
                    <a:ext uri="{9D8B030D-6E8A-4147-A177-3AD203B41FA5}">
                      <a16:colId xmlns:a16="http://schemas.microsoft.com/office/drawing/2014/main" xmlns="" val="154859050"/>
                    </a:ext>
                  </a:extLst>
                </a:gridCol>
                <a:gridCol w="1998980">
                  <a:extLst>
                    <a:ext uri="{9D8B030D-6E8A-4147-A177-3AD203B41FA5}">
                      <a16:colId xmlns:a16="http://schemas.microsoft.com/office/drawing/2014/main" xmlns="" val="3579363950"/>
                    </a:ext>
                  </a:extLst>
                </a:gridCol>
                <a:gridCol w="2628900">
                  <a:extLst>
                    <a:ext uri="{9D8B030D-6E8A-4147-A177-3AD203B41FA5}">
                      <a16:colId xmlns:a16="http://schemas.microsoft.com/office/drawing/2014/main" xmlns="" val="3793611266"/>
                    </a:ext>
                  </a:extLst>
                </a:gridCol>
              </a:tblGrid>
              <a:tr h="374777">
                <a:tc>
                  <a:txBody>
                    <a:bodyPr/>
                    <a:lstStyle/>
                    <a:p>
                      <a:pPr marL="11430"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Document</a:t>
                      </a:r>
                      <a:r>
                        <a:rPr lang="en-US" sz="2000" b="1" spc="10" dirty="0">
                          <a:effectLst/>
                          <a:latin typeface="Calibri" panose="020F0502020204030204" pitchFamily="34" charset="0"/>
                          <a:ea typeface="Arial" panose="020B0604020202020204" pitchFamily="34" charset="0"/>
                          <a:cs typeface="Times New Roman" panose="02020603050405020304" pitchFamily="18" charset="0"/>
                        </a:rPr>
                        <a:t> </a:t>
                      </a:r>
                      <a:r>
                        <a:rPr lang="en-US" sz="2000" b="1" dirty="0">
                          <a:effectLst/>
                          <a:latin typeface="Calibri" panose="020F0502020204030204" pitchFamily="34" charset="0"/>
                          <a:ea typeface="Arial" panose="020B0604020202020204" pitchFamily="34" charset="0"/>
                          <a:cs typeface="Times New Roman" panose="02020603050405020304" pitchFamily="18" charset="0"/>
                        </a:rPr>
                        <a:t>Name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Progress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Responsibility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0795" marR="0">
                        <a:spcBef>
                          <a:spcPts val="275"/>
                        </a:spcBef>
                        <a:spcAft>
                          <a:spcPts val="0"/>
                        </a:spcAft>
                      </a:pPr>
                      <a:r>
                        <a:rPr lang="en-US" sz="2000" b="1" dirty="0">
                          <a:effectLst/>
                          <a:latin typeface="Calibri" panose="020F0502020204030204" pitchFamily="34" charset="0"/>
                          <a:ea typeface="Arial" panose="020B0604020202020204" pitchFamily="34" charset="0"/>
                          <a:cs typeface="Times New Roman" panose="02020603050405020304" pitchFamily="18" charset="0"/>
                        </a:rPr>
                        <a:t>Notes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38997955"/>
                  </a:ext>
                </a:extLst>
              </a:tr>
              <a:tr h="55366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Sexual Harassment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767799357"/>
                  </a:ext>
                </a:extLst>
              </a:tr>
              <a:tr h="55366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Social Media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Social Media Co-Ordinator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483972916"/>
                  </a:ext>
                </a:extLst>
              </a:tr>
              <a:tr h="374777">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Training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Outstanding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241510962"/>
                  </a:ext>
                </a:extLst>
              </a:tr>
              <a:tr h="553663">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Working from Home Policy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Draft Completed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46401298"/>
                  </a:ext>
                </a:extLst>
              </a:tr>
              <a:tr h="830495">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Performance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Implementation of Performance Management System in progress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05639673"/>
                  </a:ext>
                </a:extLst>
              </a:tr>
              <a:tr h="618449">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Employment Equity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 in Progress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GM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856670135"/>
                  </a:ext>
                </a:extLst>
              </a:tr>
            </a:tbl>
          </a:graphicData>
        </a:graphic>
      </p:graphicFrame>
    </p:spTree>
    <p:extLst>
      <p:ext uri="{BB962C8B-B14F-4D97-AF65-F5344CB8AC3E}">
        <p14:creationId xmlns:p14="http://schemas.microsoft.com/office/powerpoint/2010/main" xmlns="" val="286588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CAD67EA-AE84-4A45-805E-F302C1AED4FB}"/>
              </a:ext>
            </a:extLst>
          </p:cNvPr>
          <p:cNvSpPr>
            <a:spLocks noGrp="1"/>
          </p:cNvSpPr>
          <p:nvPr>
            <p:ph idx="1"/>
          </p:nvPr>
        </p:nvSpPr>
        <p:spPr/>
        <p:txBody>
          <a:bodyPr/>
          <a:lstStyle/>
          <a:p>
            <a:r>
              <a:rPr lang="en-US" dirty="0"/>
              <a:t>A business process engineering function is currently being established under GM: Operations</a:t>
            </a:r>
          </a:p>
          <a:p>
            <a:r>
              <a:rPr lang="en-US" dirty="0"/>
              <a:t>Serverless work environment</a:t>
            </a:r>
          </a:p>
          <a:p>
            <a:pPr lvl="1"/>
            <a:r>
              <a:rPr lang="en-US" dirty="0"/>
              <a:t>Recently moved Finance environment to from on-site to cloud</a:t>
            </a:r>
          </a:p>
          <a:p>
            <a:pPr lvl="1"/>
            <a:r>
              <a:rPr lang="en-US" dirty="0"/>
              <a:t>All other functions are on cloud using a combination of Microsoft One Drive and Amazon Web Services (AWS)</a:t>
            </a:r>
          </a:p>
        </p:txBody>
      </p:sp>
      <p:sp>
        <p:nvSpPr>
          <p:cNvPr id="3" name="Title 2">
            <a:extLst>
              <a:ext uri="{FF2B5EF4-FFF2-40B4-BE49-F238E27FC236}">
                <a16:creationId xmlns:a16="http://schemas.microsoft.com/office/drawing/2014/main" xmlns="" id="{1636E8D3-EE92-4B5B-9C03-FCE1F6E081E6}"/>
              </a:ext>
            </a:extLst>
          </p:cNvPr>
          <p:cNvSpPr>
            <a:spLocks noGrp="1"/>
          </p:cNvSpPr>
          <p:nvPr>
            <p:ph type="title"/>
          </p:nvPr>
        </p:nvSpPr>
        <p:spPr/>
        <p:txBody>
          <a:bodyPr/>
          <a:lstStyle/>
          <a:p>
            <a:r>
              <a:rPr lang="en-US" dirty="0"/>
              <a:t>Conversion: Processes &amp; Technology</a:t>
            </a:r>
          </a:p>
        </p:txBody>
      </p:sp>
    </p:spTree>
    <p:extLst>
      <p:ext uri="{BB962C8B-B14F-4D97-AF65-F5344CB8AC3E}">
        <p14:creationId xmlns:p14="http://schemas.microsoft.com/office/powerpoint/2010/main" xmlns="" val="498759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F7D5051-172C-4FB1-BA46-D616932FD6C7}"/>
              </a:ext>
            </a:extLst>
          </p:cNvPr>
          <p:cNvSpPr>
            <a:spLocks noGrp="1"/>
          </p:cNvSpPr>
          <p:nvPr>
            <p:ph idx="1"/>
          </p:nvPr>
        </p:nvSpPr>
        <p:spPr>
          <a:xfrm>
            <a:off x="838200" y="1825625"/>
            <a:ext cx="10541000" cy="4351338"/>
          </a:xfrm>
        </p:spPr>
        <p:txBody>
          <a:bodyPr>
            <a:normAutofit/>
          </a:bodyPr>
          <a:lstStyle/>
          <a:p>
            <a:pPr marL="342900" marR="0" lvl="0" indent="-342900">
              <a:lnSpc>
                <a:spcPct val="250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High value cash generative businesses (sort term)</a:t>
            </a:r>
          </a:p>
          <a:p>
            <a:pPr marL="342900" marR="0" lvl="0" indent="-342900">
              <a:lnSpc>
                <a:spcPct val="250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High value large profit margin businesses (long term)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xmlns="" id="{B7CA3C33-2452-432C-AFD9-8578DB3DC1B6}"/>
              </a:ext>
            </a:extLst>
          </p:cNvPr>
          <p:cNvSpPr>
            <a:spLocks noGrp="1"/>
          </p:cNvSpPr>
          <p:nvPr>
            <p:ph type="title"/>
          </p:nvPr>
        </p:nvSpPr>
        <p:spPr/>
        <p:txBody>
          <a:bodyPr/>
          <a:lstStyle/>
          <a:p>
            <a:r>
              <a:rPr lang="en-US" dirty="0"/>
              <a:t>Output</a:t>
            </a:r>
          </a:p>
        </p:txBody>
      </p:sp>
    </p:spTree>
    <p:extLst>
      <p:ext uri="{BB962C8B-B14F-4D97-AF65-F5344CB8AC3E}">
        <p14:creationId xmlns:p14="http://schemas.microsoft.com/office/powerpoint/2010/main" xmlns="" val="54058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D7E9FE2-1854-4B1C-99D1-A0DF60F9B1F6}"/>
              </a:ext>
            </a:extLst>
          </p:cNvPr>
          <p:cNvSpPr>
            <a:spLocks noGrp="1"/>
          </p:cNvSpPr>
          <p:nvPr>
            <p:ph type="title"/>
          </p:nvPr>
        </p:nvSpPr>
        <p:spPr/>
        <p:txBody>
          <a:bodyPr/>
          <a:lstStyle/>
          <a:p>
            <a:r>
              <a:rPr lang="en-US" dirty="0"/>
              <a:t>Output Matrix</a:t>
            </a:r>
          </a:p>
        </p:txBody>
      </p:sp>
      <p:graphicFrame>
        <p:nvGraphicFramePr>
          <p:cNvPr id="7" name="Table 7">
            <a:extLst>
              <a:ext uri="{FF2B5EF4-FFF2-40B4-BE49-F238E27FC236}">
                <a16:creationId xmlns:a16="http://schemas.microsoft.com/office/drawing/2014/main" xmlns="" id="{B4C1F047-3F34-47DC-B781-B1C4D2E8A516}"/>
              </a:ext>
            </a:extLst>
          </p:cNvPr>
          <p:cNvGraphicFramePr>
            <a:graphicFrameLocks noGrp="1"/>
          </p:cNvGraphicFramePr>
          <p:nvPr>
            <p:ph idx="1"/>
            <p:extLst>
              <p:ext uri="{D42A27DB-BD31-4B8C-83A1-F6EECF244321}">
                <p14:modId xmlns:p14="http://schemas.microsoft.com/office/powerpoint/2010/main" xmlns="" val="1705167513"/>
              </p:ext>
            </p:extLst>
          </p:nvPr>
        </p:nvGraphicFramePr>
        <p:xfrm>
          <a:off x="838200" y="1381759"/>
          <a:ext cx="10515597" cy="4393932"/>
        </p:xfrm>
        <a:graphic>
          <a:graphicData uri="http://schemas.openxmlformats.org/drawingml/2006/table">
            <a:tbl>
              <a:tblPr firstRow="1" firstCol="1" bandRow="1">
                <a:tableStyleId>{5C22544A-7EE6-4342-B048-85BDC9FD1C3A}</a:tableStyleId>
              </a:tblPr>
              <a:tblGrid>
                <a:gridCol w="1346200">
                  <a:extLst>
                    <a:ext uri="{9D8B030D-6E8A-4147-A177-3AD203B41FA5}">
                      <a16:colId xmlns:a16="http://schemas.microsoft.com/office/drawing/2014/main" xmlns="" val="3670641119"/>
                    </a:ext>
                  </a:extLst>
                </a:gridCol>
                <a:gridCol w="4267200">
                  <a:extLst>
                    <a:ext uri="{9D8B030D-6E8A-4147-A177-3AD203B41FA5}">
                      <a16:colId xmlns:a16="http://schemas.microsoft.com/office/drawing/2014/main" xmlns="" val="3799055628"/>
                    </a:ext>
                  </a:extLst>
                </a:gridCol>
                <a:gridCol w="4902197">
                  <a:extLst>
                    <a:ext uri="{9D8B030D-6E8A-4147-A177-3AD203B41FA5}">
                      <a16:colId xmlns:a16="http://schemas.microsoft.com/office/drawing/2014/main" xmlns="" val="2451031830"/>
                    </a:ext>
                  </a:extLst>
                </a:gridCol>
              </a:tblGrid>
              <a:tr h="370572">
                <a:tc>
                  <a:txBody>
                    <a:bodyPr/>
                    <a:lstStyle/>
                    <a:p>
                      <a:endParaRPr lang="en-US"/>
                    </a:p>
                  </a:txBody>
                  <a:tcPr/>
                </a:tc>
                <a:tc>
                  <a:txBody>
                    <a:bodyPr/>
                    <a:lstStyle/>
                    <a:p>
                      <a:r>
                        <a:rPr lang="en-US" dirty="0"/>
                        <a:t>Low Valuations</a:t>
                      </a:r>
                    </a:p>
                  </a:txBody>
                  <a:tcPr/>
                </a:tc>
                <a:tc>
                  <a:txBody>
                    <a:bodyPr/>
                    <a:lstStyle/>
                    <a:p>
                      <a:pPr algn="r"/>
                      <a:r>
                        <a:rPr lang="en-US" dirty="0"/>
                        <a:t>High Valuations</a:t>
                      </a:r>
                    </a:p>
                  </a:txBody>
                  <a:tcPr/>
                </a:tc>
                <a:extLst>
                  <a:ext uri="{0D108BD9-81ED-4DB2-BD59-A6C34878D82A}">
                    <a16:rowId xmlns:a16="http://schemas.microsoft.com/office/drawing/2014/main" xmlns="" val="3609090682"/>
                  </a:ext>
                </a:extLst>
              </a:tr>
              <a:tr h="2010226">
                <a:tc>
                  <a:txBody>
                    <a:bodyPr/>
                    <a:lstStyle/>
                    <a:p>
                      <a:r>
                        <a:rPr lang="en-US" dirty="0"/>
                        <a:t>Short Term Cash Generative</a:t>
                      </a:r>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xmlns="" val="872086831"/>
                  </a:ext>
                </a:extLst>
              </a:tr>
              <a:tr h="2010226">
                <a:tc>
                  <a:txBody>
                    <a:bodyPr/>
                    <a:lstStyle/>
                    <a:p>
                      <a:endParaRPr lang="en-US" dirty="0"/>
                    </a:p>
                    <a:p>
                      <a:endParaRPr lang="en-US" dirty="0"/>
                    </a:p>
                    <a:p>
                      <a:endParaRPr lang="en-US" dirty="0"/>
                    </a:p>
                    <a:p>
                      <a:endParaRPr lang="en-US" dirty="0"/>
                    </a:p>
                    <a:p>
                      <a:endParaRPr lang="en-US" dirty="0"/>
                    </a:p>
                    <a:p>
                      <a:r>
                        <a:rPr lang="en-US" dirty="0"/>
                        <a:t>Long Term Profitability</a:t>
                      </a:r>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xmlns="" val="3686787675"/>
                  </a:ext>
                </a:extLst>
              </a:tr>
            </a:tbl>
          </a:graphicData>
        </a:graphic>
      </p:graphicFrame>
      <p:sp>
        <p:nvSpPr>
          <p:cNvPr id="8" name="Star: 5 Points 7">
            <a:extLst>
              <a:ext uri="{FF2B5EF4-FFF2-40B4-BE49-F238E27FC236}">
                <a16:creationId xmlns:a16="http://schemas.microsoft.com/office/drawing/2014/main" xmlns="" id="{286EDDFC-64CB-4BF0-9C97-FCD4FD94D12C}"/>
              </a:ext>
            </a:extLst>
          </p:cNvPr>
          <p:cNvSpPr/>
          <p:nvPr/>
        </p:nvSpPr>
        <p:spPr>
          <a:xfrm>
            <a:off x="8930640" y="2875280"/>
            <a:ext cx="2423157" cy="18186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Sweet spot</a:t>
            </a:r>
          </a:p>
        </p:txBody>
      </p:sp>
      <p:sp>
        <p:nvSpPr>
          <p:cNvPr id="9" name="Arrow: Left-Right 8">
            <a:extLst>
              <a:ext uri="{FF2B5EF4-FFF2-40B4-BE49-F238E27FC236}">
                <a16:creationId xmlns:a16="http://schemas.microsoft.com/office/drawing/2014/main" xmlns="" id="{4406B1F0-A6EA-4EA5-9BD6-228C55B115D7}"/>
              </a:ext>
            </a:extLst>
          </p:cNvPr>
          <p:cNvSpPr/>
          <p:nvPr/>
        </p:nvSpPr>
        <p:spPr>
          <a:xfrm>
            <a:off x="4744720" y="2346960"/>
            <a:ext cx="3434080" cy="64008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 1 to 5</a:t>
            </a:r>
          </a:p>
        </p:txBody>
      </p:sp>
      <p:sp>
        <p:nvSpPr>
          <p:cNvPr id="11" name="Arrow: Notched Right 10">
            <a:extLst>
              <a:ext uri="{FF2B5EF4-FFF2-40B4-BE49-F238E27FC236}">
                <a16:creationId xmlns:a16="http://schemas.microsoft.com/office/drawing/2014/main" xmlns="" id="{BEACFFE2-53E6-409C-8C49-50BFA7FB7828}"/>
              </a:ext>
            </a:extLst>
          </p:cNvPr>
          <p:cNvSpPr/>
          <p:nvPr/>
        </p:nvSpPr>
        <p:spPr>
          <a:xfrm>
            <a:off x="6736080" y="4592320"/>
            <a:ext cx="2712720" cy="75184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Year 4 to n</a:t>
            </a:r>
          </a:p>
        </p:txBody>
      </p:sp>
      <p:sp>
        <p:nvSpPr>
          <p:cNvPr id="13" name="Oval 12">
            <a:extLst>
              <a:ext uri="{FF2B5EF4-FFF2-40B4-BE49-F238E27FC236}">
                <a16:creationId xmlns:a16="http://schemas.microsoft.com/office/drawing/2014/main" xmlns="" id="{9215527B-2AD2-4194-BA82-915FD898BF52}"/>
              </a:ext>
            </a:extLst>
          </p:cNvPr>
          <p:cNvSpPr/>
          <p:nvPr/>
        </p:nvSpPr>
        <p:spPr>
          <a:xfrm>
            <a:off x="2621280" y="3497445"/>
            <a:ext cx="1584960" cy="56655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TICE</a:t>
            </a:r>
          </a:p>
        </p:txBody>
      </p:sp>
      <p:sp>
        <p:nvSpPr>
          <p:cNvPr id="14" name="Oval 13">
            <a:extLst>
              <a:ext uri="{FF2B5EF4-FFF2-40B4-BE49-F238E27FC236}">
                <a16:creationId xmlns:a16="http://schemas.microsoft.com/office/drawing/2014/main" xmlns="" id="{5F3383F6-64E6-44DB-A2E0-A636004DE707}"/>
              </a:ext>
            </a:extLst>
          </p:cNvPr>
          <p:cNvSpPr/>
          <p:nvPr/>
        </p:nvSpPr>
        <p:spPr>
          <a:xfrm>
            <a:off x="6489700" y="2786245"/>
            <a:ext cx="1584960" cy="5665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Perlego / T Retail</a:t>
            </a:r>
          </a:p>
        </p:txBody>
      </p:sp>
      <p:sp>
        <p:nvSpPr>
          <p:cNvPr id="15" name="Oval 14">
            <a:extLst>
              <a:ext uri="{FF2B5EF4-FFF2-40B4-BE49-F238E27FC236}">
                <a16:creationId xmlns:a16="http://schemas.microsoft.com/office/drawing/2014/main" xmlns="" id="{E92D83AE-B1B5-4538-B6D3-497DAB6BFCEE}"/>
              </a:ext>
            </a:extLst>
          </p:cNvPr>
          <p:cNvSpPr/>
          <p:nvPr/>
        </p:nvSpPr>
        <p:spPr>
          <a:xfrm>
            <a:off x="7344410" y="4064000"/>
            <a:ext cx="1584960" cy="56655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T Res / T Digital</a:t>
            </a:r>
          </a:p>
        </p:txBody>
      </p:sp>
      <p:sp>
        <p:nvSpPr>
          <p:cNvPr id="16" name="Oval 15">
            <a:extLst>
              <a:ext uri="{FF2B5EF4-FFF2-40B4-BE49-F238E27FC236}">
                <a16:creationId xmlns:a16="http://schemas.microsoft.com/office/drawing/2014/main" xmlns="" id="{C645AD69-F21E-4EE7-B21C-0EF7399C7AA4}"/>
              </a:ext>
            </a:extLst>
          </p:cNvPr>
          <p:cNvSpPr/>
          <p:nvPr/>
        </p:nvSpPr>
        <p:spPr>
          <a:xfrm>
            <a:off x="8890000" y="3110162"/>
            <a:ext cx="1584960" cy="56655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TUTEH Prop</a:t>
            </a:r>
          </a:p>
        </p:txBody>
      </p:sp>
    </p:spTree>
    <p:extLst>
      <p:ext uri="{BB962C8B-B14F-4D97-AF65-F5344CB8AC3E}">
        <p14:creationId xmlns:p14="http://schemas.microsoft.com/office/powerpoint/2010/main" xmlns="" val="614955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B3593E5-1FB2-4D07-AE40-B9B239406344}"/>
              </a:ext>
            </a:extLst>
          </p:cNvPr>
          <p:cNvGraphicFramePr>
            <a:graphicFrameLocks noGrp="1"/>
          </p:cNvGraphicFramePr>
          <p:nvPr>
            <p:ph idx="1"/>
            <p:extLst>
              <p:ext uri="{D42A27DB-BD31-4B8C-83A1-F6EECF244321}">
                <p14:modId xmlns:p14="http://schemas.microsoft.com/office/powerpoint/2010/main" xmlns="" val="859492398"/>
              </p:ext>
            </p:extLst>
          </p:nvPr>
        </p:nvGraphicFramePr>
        <p:xfrm>
          <a:off x="838200" y="1442720"/>
          <a:ext cx="10515597" cy="441134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xmlns="" val="433541862"/>
                    </a:ext>
                  </a:extLst>
                </a:gridCol>
                <a:gridCol w="3505199">
                  <a:extLst>
                    <a:ext uri="{9D8B030D-6E8A-4147-A177-3AD203B41FA5}">
                      <a16:colId xmlns:a16="http://schemas.microsoft.com/office/drawing/2014/main" xmlns="" val="2593733153"/>
                    </a:ext>
                  </a:extLst>
                </a:gridCol>
                <a:gridCol w="3505199">
                  <a:extLst>
                    <a:ext uri="{9D8B030D-6E8A-4147-A177-3AD203B41FA5}">
                      <a16:colId xmlns:a16="http://schemas.microsoft.com/office/drawing/2014/main" xmlns="" val="1466685691"/>
                    </a:ext>
                  </a:extLst>
                </a:gridCol>
              </a:tblGrid>
              <a:tr h="372287">
                <a:tc>
                  <a:txBody>
                    <a:bodyPr/>
                    <a:lstStyle/>
                    <a:p>
                      <a:r>
                        <a:rPr lang="en-US" dirty="0"/>
                        <a:t>Subsidiary</a:t>
                      </a:r>
                    </a:p>
                  </a:txBody>
                  <a:tcPr/>
                </a:tc>
                <a:tc>
                  <a:txBody>
                    <a:bodyPr/>
                    <a:lstStyle/>
                    <a:p>
                      <a:r>
                        <a:rPr lang="en-US" dirty="0"/>
                        <a:t>Business Description</a:t>
                      </a:r>
                    </a:p>
                  </a:txBody>
                  <a:tcPr/>
                </a:tc>
                <a:tc>
                  <a:txBody>
                    <a:bodyPr/>
                    <a:lstStyle/>
                    <a:p>
                      <a:r>
                        <a:rPr lang="en-US" dirty="0"/>
                        <a:t>Status</a:t>
                      </a:r>
                    </a:p>
                  </a:txBody>
                  <a:tcPr/>
                </a:tc>
                <a:extLst>
                  <a:ext uri="{0D108BD9-81ED-4DB2-BD59-A6C34878D82A}">
                    <a16:rowId xmlns:a16="http://schemas.microsoft.com/office/drawing/2014/main" xmlns="" val="2111677622"/>
                  </a:ext>
                </a:extLst>
              </a:tr>
              <a:tr h="2294919">
                <a:tc>
                  <a:txBody>
                    <a:bodyPr/>
                    <a:lstStyle/>
                    <a:p>
                      <a:r>
                        <a:rPr lang="en-US" dirty="0"/>
                        <a:t>Tshwane Institute for Continuing Education (TICE) (Pty) Ltd.</a:t>
                      </a:r>
                    </a:p>
                  </a:txBody>
                  <a:tcPr/>
                </a:tc>
                <a:tc>
                  <a:txBody>
                    <a:bodyPr/>
                    <a:lstStyle/>
                    <a:p>
                      <a:pPr marL="285750" indent="-285750">
                        <a:buFont typeface="Arial" panose="020B0604020202020204" pitchFamily="34" charset="0"/>
                        <a:buChar char="•"/>
                      </a:pPr>
                      <a:r>
                        <a:rPr lang="en-US" dirty="0"/>
                        <a:t>Wholly owned subsidiary</a:t>
                      </a:r>
                    </a:p>
                    <a:p>
                      <a:pPr marL="285750" indent="-285750">
                        <a:buFont typeface="Arial" panose="020B0604020202020204" pitchFamily="34" charset="0"/>
                        <a:buChar char="•"/>
                      </a:pPr>
                      <a:r>
                        <a:rPr lang="en-US" dirty="0"/>
                        <a:t>Short Learning Programmes</a:t>
                      </a:r>
                    </a:p>
                    <a:p>
                      <a:pPr marL="285750" indent="-285750">
                        <a:buFont typeface="Arial" panose="020B0604020202020204" pitchFamily="34" charset="0"/>
                        <a:buChar char="•"/>
                      </a:pPr>
                      <a:r>
                        <a:rPr lang="en-US" dirty="0"/>
                        <a:t>Educational Events</a:t>
                      </a:r>
                    </a:p>
                    <a:p>
                      <a:pPr marL="285750" indent="-285750">
                        <a:buFont typeface="Arial" panose="020B0604020202020204" pitchFamily="34" charset="0"/>
                        <a:buChar char="•"/>
                      </a:pPr>
                      <a:r>
                        <a:rPr lang="en-US" dirty="0"/>
                        <a:t>Continuing Professional Development (CPD)</a:t>
                      </a:r>
                    </a:p>
                  </a:txBody>
                  <a:tcPr/>
                </a:tc>
                <a:tc>
                  <a:txBody>
                    <a:bodyPr/>
                    <a:lstStyle/>
                    <a:p>
                      <a:pPr marL="285750" indent="-285750">
                        <a:buFont typeface="Arial" panose="020B0604020202020204" pitchFamily="34" charset="0"/>
                        <a:buChar char="•"/>
                      </a:pPr>
                      <a:r>
                        <a:rPr lang="en-US" dirty="0"/>
                        <a:t>Significantly affected by Covid 19 lockdowns</a:t>
                      </a:r>
                    </a:p>
                    <a:p>
                      <a:pPr marL="285750" indent="-285750">
                        <a:buFont typeface="Arial" panose="020B0604020202020204" pitchFamily="34" charset="0"/>
                        <a:buChar char="•"/>
                      </a:pPr>
                      <a:r>
                        <a:rPr lang="en-US" dirty="0"/>
                        <a:t>Currently pivoting the business model to include online training</a:t>
                      </a:r>
                    </a:p>
                    <a:p>
                      <a:pPr marL="285750" indent="-285750">
                        <a:buFont typeface="Arial" panose="020B0604020202020204" pitchFamily="34" charset="0"/>
                        <a:buChar char="•"/>
                      </a:pPr>
                      <a:r>
                        <a:rPr lang="en-US" dirty="0"/>
                        <a:t>Collaboration agreement with SMU</a:t>
                      </a:r>
                    </a:p>
                    <a:p>
                      <a:pPr marL="285750" indent="-285750">
                        <a:buFont typeface="Arial" panose="020B0604020202020204" pitchFamily="34" charset="0"/>
                        <a:buChar char="•"/>
                      </a:pPr>
                      <a:r>
                        <a:rPr lang="en-US" dirty="0"/>
                        <a:t>On track to meet the 2021 revenue targets</a:t>
                      </a:r>
                    </a:p>
                  </a:txBody>
                  <a:tcPr/>
                </a:tc>
                <a:extLst>
                  <a:ext uri="{0D108BD9-81ED-4DB2-BD59-A6C34878D82A}">
                    <a16:rowId xmlns:a16="http://schemas.microsoft.com/office/drawing/2014/main" xmlns="" val="1536197947"/>
                  </a:ext>
                </a:extLst>
              </a:tr>
              <a:tr h="1744139">
                <a:tc>
                  <a:txBody>
                    <a:bodyPr/>
                    <a:lstStyle/>
                    <a:p>
                      <a:r>
                        <a:rPr lang="en-US" dirty="0"/>
                        <a:t>TUTEH Properties (Pty) Ltd.</a:t>
                      </a:r>
                    </a:p>
                  </a:txBody>
                  <a:tcPr/>
                </a:tc>
                <a:tc>
                  <a:txBody>
                    <a:bodyPr/>
                    <a:lstStyle/>
                    <a:p>
                      <a:pPr marL="285750" indent="-285750">
                        <a:buFont typeface="Arial" panose="020B0604020202020204" pitchFamily="34" charset="0"/>
                        <a:buChar char="•"/>
                      </a:pPr>
                      <a:r>
                        <a:rPr lang="en-US" dirty="0"/>
                        <a:t>Facilitation of “off-campus” student accommodation </a:t>
                      </a:r>
                    </a:p>
                    <a:p>
                      <a:pPr marL="742950" lvl="1" indent="-285750">
                        <a:buFont typeface="Arial" panose="020B0604020202020204" pitchFamily="34" charset="0"/>
                        <a:buChar char="•"/>
                      </a:pPr>
                      <a:r>
                        <a:rPr lang="en-US" dirty="0"/>
                        <a:t>Lease of Joint Venture properties</a:t>
                      </a:r>
                    </a:p>
                    <a:p>
                      <a:pPr marL="742950" lvl="1" indent="-285750">
                        <a:buFont typeface="Arial" panose="020B0604020202020204" pitchFamily="34" charset="0"/>
                        <a:buChar char="•"/>
                      </a:pPr>
                      <a:r>
                        <a:rPr lang="en-US" dirty="0"/>
                        <a:t>Accreditation of 3</a:t>
                      </a:r>
                      <a:r>
                        <a:rPr lang="en-US" baseline="30000" dirty="0"/>
                        <a:t>rd</a:t>
                      </a:r>
                      <a:r>
                        <a:rPr lang="en-US" dirty="0"/>
                        <a:t> party student housing</a:t>
                      </a:r>
                    </a:p>
                  </a:txBody>
                  <a:tcPr/>
                </a:tc>
                <a:tc>
                  <a:txBody>
                    <a:bodyPr/>
                    <a:lstStyle/>
                    <a:p>
                      <a:pPr marL="285750" indent="-285750">
                        <a:buFont typeface="Arial" panose="020B0604020202020204" pitchFamily="34" charset="0"/>
                        <a:buChar char="•"/>
                      </a:pPr>
                      <a:r>
                        <a:rPr lang="en-US" dirty="0"/>
                        <a:t>9 x leased properties </a:t>
                      </a:r>
                    </a:p>
                    <a:p>
                      <a:pPr marL="742950" lvl="1" indent="-285750">
                        <a:buFont typeface="Arial" panose="020B0604020202020204" pitchFamily="34" charset="0"/>
                        <a:buChar char="•"/>
                      </a:pPr>
                      <a:r>
                        <a:rPr lang="en-US" dirty="0"/>
                        <a:t>4 700 beds</a:t>
                      </a:r>
                    </a:p>
                    <a:p>
                      <a:pPr marL="285750" indent="-285750">
                        <a:buFont typeface="Arial" panose="020B0604020202020204" pitchFamily="34" charset="0"/>
                        <a:buChar char="•"/>
                      </a:pPr>
                      <a:r>
                        <a:rPr lang="en-US" dirty="0"/>
                        <a:t>147 x accredited properties</a:t>
                      </a:r>
                    </a:p>
                    <a:p>
                      <a:pPr marL="742950" lvl="1" indent="-285750">
                        <a:buFont typeface="Arial" panose="020B0604020202020204" pitchFamily="34" charset="0"/>
                        <a:buChar char="•"/>
                      </a:pPr>
                      <a:r>
                        <a:rPr lang="en-US" dirty="0"/>
                        <a:t>19 000 beds</a:t>
                      </a:r>
                    </a:p>
                    <a:p>
                      <a:pPr marL="285750" lvl="0" indent="-285750">
                        <a:buFont typeface="Arial" panose="020B0604020202020204" pitchFamily="34" charset="0"/>
                        <a:buChar char="•"/>
                      </a:pPr>
                      <a:r>
                        <a:rPr lang="en-US" dirty="0"/>
                        <a:t>Property Grading system</a:t>
                      </a:r>
                    </a:p>
                    <a:p>
                      <a:pPr marL="285750" lvl="0" indent="-285750">
                        <a:buFont typeface="Arial" panose="020B0604020202020204" pitchFamily="34" charset="0"/>
                        <a:buChar char="•"/>
                      </a:pPr>
                      <a:r>
                        <a:rPr lang="en-US" dirty="0"/>
                        <a:t>TRes digital platform</a:t>
                      </a:r>
                    </a:p>
                  </a:txBody>
                  <a:tcPr/>
                </a:tc>
                <a:extLst>
                  <a:ext uri="{0D108BD9-81ED-4DB2-BD59-A6C34878D82A}">
                    <a16:rowId xmlns:a16="http://schemas.microsoft.com/office/drawing/2014/main" xmlns="" val="263963920"/>
                  </a:ext>
                </a:extLst>
              </a:tr>
            </a:tbl>
          </a:graphicData>
        </a:graphic>
      </p:graphicFrame>
      <p:sp>
        <p:nvSpPr>
          <p:cNvPr id="3" name="Title 2">
            <a:extLst>
              <a:ext uri="{FF2B5EF4-FFF2-40B4-BE49-F238E27FC236}">
                <a16:creationId xmlns:a16="http://schemas.microsoft.com/office/drawing/2014/main" xmlns="" id="{96F38EAF-62F1-480F-B976-8A09375EFAA0}"/>
              </a:ext>
            </a:extLst>
          </p:cNvPr>
          <p:cNvSpPr>
            <a:spLocks noGrp="1"/>
          </p:cNvSpPr>
          <p:nvPr>
            <p:ph type="title"/>
          </p:nvPr>
        </p:nvSpPr>
        <p:spPr/>
        <p:txBody>
          <a:bodyPr/>
          <a:lstStyle/>
          <a:p>
            <a:r>
              <a:rPr lang="en-US" dirty="0"/>
              <a:t>Output: Subsidiaries</a:t>
            </a:r>
          </a:p>
        </p:txBody>
      </p:sp>
    </p:spTree>
    <p:extLst>
      <p:ext uri="{BB962C8B-B14F-4D97-AF65-F5344CB8AC3E}">
        <p14:creationId xmlns:p14="http://schemas.microsoft.com/office/powerpoint/2010/main" xmlns="" val="71803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8927FF8-7F93-4496-9408-28672BC9B740}"/>
              </a:ext>
            </a:extLst>
          </p:cNvPr>
          <p:cNvSpPr>
            <a:spLocks noGrp="1"/>
          </p:cNvSpPr>
          <p:nvPr>
            <p:ph idx="1"/>
          </p:nvPr>
        </p:nvSpPr>
        <p:spPr/>
        <p:txBody>
          <a:bodyPr/>
          <a:lstStyle/>
          <a:p>
            <a:r>
              <a:rPr lang="en-US" dirty="0"/>
              <a:t>The Board not individuals</a:t>
            </a:r>
          </a:p>
          <a:p>
            <a:pPr lvl="1"/>
            <a:r>
              <a:rPr lang="en-US" dirty="0"/>
              <a:t>A Board has a status in the Companies Act that is bigger than the sum of individual directors</a:t>
            </a:r>
          </a:p>
          <a:p>
            <a:pPr lvl="1"/>
            <a:r>
              <a:rPr lang="en-US" dirty="0"/>
              <a:t>The view of the Board is not represented by individuals but by the “whole” (Gestalt)</a:t>
            </a:r>
          </a:p>
          <a:p>
            <a:r>
              <a:rPr lang="en-US" dirty="0"/>
              <a:t>Board not provided the courtesy of engagement throughout the process</a:t>
            </a:r>
          </a:p>
          <a:p>
            <a:r>
              <a:rPr lang="en-US" dirty="0"/>
              <a:t>Clear evidence that the Board was functional and fulfilling its role</a:t>
            </a:r>
          </a:p>
          <a:p>
            <a:pPr lvl="1"/>
            <a:r>
              <a:rPr lang="en-US" dirty="0"/>
              <a:t>All scheduled meetings held in both 2018, 2019 and Q1 2020.</a:t>
            </a:r>
          </a:p>
          <a:p>
            <a:pPr lvl="1"/>
            <a:r>
              <a:rPr lang="en-US" dirty="0"/>
              <a:t>All meetings quorate</a:t>
            </a:r>
          </a:p>
          <a:p>
            <a:pPr lvl="1"/>
            <a:r>
              <a:rPr lang="en-US" dirty="0"/>
              <a:t>Only 1 short notice special meeting could not be quorate in 2019</a:t>
            </a:r>
          </a:p>
          <a:p>
            <a:pPr lvl="1"/>
            <a:r>
              <a:rPr lang="en-US" dirty="0"/>
              <a:t>Board agendas and approval were according to annual workplan on both years </a:t>
            </a:r>
          </a:p>
        </p:txBody>
      </p:sp>
      <p:sp>
        <p:nvSpPr>
          <p:cNvPr id="3" name="Title 2">
            <a:extLst>
              <a:ext uri="{FF2B5EF4-FFF2-40B4-BE49-F238E27FC236}">
                <a16:creationId xmlns:a16="http://schemas.microsoft.com/office/drawing/2014/main" xmlns="" id="{C759A28F-7A14-4FCB-849A-1D111712957D}"/>
              </a:ext>
            </a:extLst>
          </p:cNvPr>
          <p:cNvSpPr>
            <a:spLocks noGrp="1"/>
          </p:cNvSpPr>
          <p:nvPr>
            <p:ph type="title"/>
          </p:nvPr>
        </p:nvSpPr>
        <p:spPr/>
        <p:txBody>
          <a:bodyPr/>
          <a:lstStyle/>
          <a:p>
            <a:r>
              <a:rPr lang="en-US" dirty="0"/>
              <a:t>Marginalised Board</a:t>
            </a:r>
          </a:p>
        </p:txBody>
      </p:sp>
    </p:spTree>
    <p:extLst>
      <p:ext uri="{BB962C8B-B14F-4D97-AF65-F5344CB8AC3E}">
        <p14:creationId xmlns:p14="http://schemas.microsoft.com/office/powerpoint/2010/main" xmlns="" val="5995309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737C458-D113-4C4D-B834-4B72BA3F2DF7}"/>
              </a:ext>
            </a:extLst>
          </p:cNvPr>
          <p:cNvSpPr>
            <a:spLocks noGrp="1"/>
          </p:cNvSpPr>
          <p:nvPr>
            <p:ph type="title"/>
          </p:nvPr>
        </p:nvSpPr>
        <p:spPr/>
        <p:txBody>
          <a:bodyPr/>
          <a:lstStyle/>
          <a:p>
            <a:r>
              <a:rPr lang="en-US" dirty="0"/>
              <a:t>Human Capital</a:t>
            </a:r>
          </a:p>
        </p:txBody>
      </p:sp>
      <p:cxnSp>
        <p:nvCxnSpPr>
          <p:cNvPr id="7" name="Straight Connector 6">
            <a:extLst>
              <a:ext uri="{FF2B5EF4-FFF2-40B4-BE49-F238E27FC236}">
                <a16:creationId xmlns:a16="http://schemas.microsoft.com/office/drawing/2014/main" xmlns="" id="{3755A009-473D-4540-946B-850560A46289}"/>
              </a:ext>
            </a:extLst>
          </p:cNvPr>
          <p:cNvCxnSpPr>
            <a:cxnSpLocks/>
          </p:cNvCxnSpPr>
          <p:nvPr/>
        </p:nvCxnSpPr>
        <p:spPr>
          <a:xfrm flipV="1">
            <a:off x="8368211" y="4213981"/>
            <a:ext cx="0" cy="7504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0C77413-2273-4886-B207-48A7D8C10118}"/>
              </a:ext>
            </a:extLst>
          </p:cNvPr>
          <p:cNvCxnSpPr>
            <a:cxnSpLocks/>
          </p:cNvCxnSpPr>
          <p:nvPr/>
        </p:nvCxnSpPr>
        <p:spPr>
          <a:xfrm flipV="1">
            <a:off x="10201218" y="3615418"/>
            <a:ext cx="0" cy="134901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A27D52F-C3AA-41BE-8D56-3BB931E0F581}"/>
              </a:ext>
            </a:extLst>
          </p:cNvPr>
          <p:cNvCxnSpPr>
            <a:cxnSpLocks/>
          </p:cNvCxnSpPr>
          <p:nvPr/>
        </p:nvCxnSpPr>
        <p:spPr>
          <a:xfrm flipV="1">
            <a:off x="11320729" y="4204701"/>
            <a:ext cx="0" cy="17630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7E9D09A-4897-44BE-94E2-94E1B76D8BDD}"/>
              </a:ext>
            </a:extLst>
          </p:cNvPr>
          <p:cNvCxnSpPr/>
          <p:nvPr/>
        </p:nvCxnSpPr>
        <p:spPr>
          <a:xfrm flipV="1">
            <a:off x="2754247" y="4229446"/>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ADDA3E2-4E4A-41A0-876E-502422A5BCDE}"/>
              </a:ext>
            </a:extLst>
          </p:cNvPr>
          <p:cNvCxnSpPr/>
          <p:nvPr/>
        </p:nvCxnSpPr>
        <p:spPr>
          <a:xfrm flipV="1">
            <a:off x="4642336" y="4235632"/>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3FCA14A-6908-41DC-9B97-F9861B8637EA}"/>
              </a:ext>
            </a:extLst>
          </p:cNvPr>
          <p:cNvCxnSpPr/>
          <p:nvPr/>
        </p:nvCxnSpPr>
        <p:spPr>
          <a:xfrm flipV="1">
            <a:off x="6505943" y="4235632"/>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C293470-675B-46F6-B030-8D0EFB39726B}"/>
              </a:ext>
            </a:extLst>
          </p:cNvPr>
          <p:cNvCxnSpPr/>
          <p:nvPr/>
        </p:nvCxnSpPr>
        <p:spPr>
          <a:xfrm flipV="1">
            <a:off x="921240" y="4204701"/>
            <a:ext cx="0" cy="872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0E5C2EF-1FB9-4807-81BA-521B24748350}"/>
              </a:ext>
            </a:extLst>
          </p:cNvPr>
          <p:cNvCxnSpPr/>
          <p:nvPr/>
        </p:nvCxnSpPr>
        <p:spPr>
          <a:xfrm>
            <a:off x="5613937" y="2857485"/>
            <a:ext cx="0" cy="10317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FEB6542-268F-47DF-B4F4-713C8E3ECDE0}"/>
              </a:ext>
            </a:extLst>
          </p:cNvPr>
          <p:cNvCxnSpPr>
            <a:cxnSpLocks/>
          </p:cNvCxnSpPr>
          <p:nvPr/>
        </p:nvCxnSpPr>
        <p:spPr>
          <a:xfrm flipH="1" flipV="1">
            <a:off x="1845247" y="2859227"/>
            <a:ext cx="16376" cy="9381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D3792FFF-8BED-45B5-991F-619608A3A70F}"/>
              </a:ext>
            </a:extLst>
          </p:cNvPr>
          <p:cNvSpPr/>
          <p:nvPr/>
        </p:nvSpPr>
        <p:spPr>
          <a:xfrm>
            <a:off x="5279553" y="1086992"/>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Nicholas Motsatse</a:t>
            </a:r>
          </a:p>
          <a:p>
            <a:pPr algn="ctr"/>
            <a:r>
              <a:rPr lang="en-US" sz="1200" b="1" i="1" dirty="0"/>
              <a:t>Chief Executive Officer</a:t>
            </a:r>
          </a:p>
        </p:txBody>
      </p:sp>
      <p:sp>
        <p:nvSpPr>
          <p:cNvPr id="17" name="Flowchart: Decision 16">
            <a:extLst>
              <a:ext uri="{FF2B5EF4-FFF2-40B4-BE49-F238E27FC236}">
                <a16:creationId xmlns:a16="http://schemas.microsoft.com/office/drawing/2014/main" xmlns="" id="{79D1537C-B790-4A3E-9EA2-A9B953E03F53}"/>
              </a:ext>
            </a:extLst>
          </p:cNvPr>
          <p:cNvSpPr/>
          <p:nvPr/>
        </p:nvSpPr>
        <p:spPr>
          <a:xfrm>
            <a:off x="921240" y="3287001"/>
            <a:ext cx="1880765" cy="656837"/>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Subsidiaries</a:t>
            </a:r>
          </a:p>
        </p:txBody>
      </p:sp>
      <p:sp>
        <p:nvSpPr>
          <p:cNvPr id="18" name="Flowchart: Decision 17">
            <a:extLst>
              <a:ext uri="{FF2B5EF4-FFF2-40B4-BE49-F238E27FC236}">
                <a16:creationId xmlns:a16="http://schemas.microsoft.com/office/drawing/2014/main" xmlns="" id="{F8C75175-5EE0-48D6-ADF7-B213D90C7D91}"/>
              </a:ext>
            </a:extLst>
          </p:cNvPr>
          <p:cNvSpPr/>
          <p:nvPr/>
        </p:nvSpPr>
        <p:spPr>
          <a:xfrm>
            <a:off x="4668046" y="3273099"/>
            <a:ext cx="1880765" cy="656837"/>
          </a:xfrm>
          <a:prstGeom prst="flowChartDecisi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Divisions</a:t>
            </a:r>
          </a:p>
        </p:txBody>
      </p:sp>
      <p:sp>
        <p:nvSpPr>
          <p:cNvPr id="19" name="Flowchart: Decision 18">
            <a:extLst>
              <a:ext uri="{FF2B5EF4-FFF2-40B4-BE49-F238E27FC236}">
                <a16:creationId xmlns:a16="http://schemas.microsoft.com/office/drawing/2014/main" xmlns="" id="{F1B98897-F108-44AF-95CA-C982A446FBC1}"/>
              </a:ext>
            </a:extLst>
          </p:cNvPr>
          <p:cNvSpPr/>
          <p:nvPr/>
        </p:nvSpPr>
        <p:spPr>
          <a:xfrm>
            <a:off x="9245653" y="3287000"/>
            <a:ext cx="1880765" cy="656837"/>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sp>
        <p:nvSpPr>
          <p:cNvPr id="20" name="Rectangle 19">
            <a:extLst>
              <a:ext uri="{FF2B5EF4-FFF2-40B4-BE49-F238E27FC236}">
                <a16:creationId xmlns:a16="http://schemas.microsoft.com/office/drawing/2014/main" xmlns="" id="{85F552D9-35A9-4BA7-B270-761E65A1E6A4}"/>
              </a:ext>
            </a:extLst>
          </p:cNvPr>
          <p:cNvSpPr/>
          <p:nvPr/>
        </p:nvSpPr>
        <p:spPr>
          <a:xfrm>
            <a:off x="9230194" y="1893392"/>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FluidRock</a:t>
            </a:r>
            <a:r>
              <a:rPr lang="en-US" sz="1200" dirty="0"/>
              <a:t> Governance (Pty( Ltd</a:t>
            </a:r>
          </a:p>
          <a:p>
            <a:pPr algn="ctr"/>
            <a:r>
              <a:rPr lang="en-US" sz="1200" b="1" i="1" dirty="0"/>
              <a:t>Company Secretary </a:t>
            </a:r>
          </a:p>
        </p:txBody>
      </p:sp>
      <p:sp>
        <p:nvSpPr>
          <p:cNvPr id="21" name="Rectangle 20">
            <a:extLst>
              <a:ext uri="{FF2B5EF4-FFF2-40B4-BE49-F238E27FC236}">
                <a16:creationId xmlns:a16="http://schemas.microsoft.com/office/drawing/2014/main" xmlns="" id="{2BEB9675-019E-4E8F-8C45-531170CA9F9D}"/>
              </a:ext>
            </a:extLst>
          </p:cNvPr>
          <p:cNvSpPr/>
          <p:nvPr/>
        </p:nvSpPr>
        <p:spPr>
          <a:xfrm>
            <a:off x="9395243" y="4579816"/>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Operations</a:t>
            </a:r>
          </a:p>
          <a:p>
            <a:pPr algn="ctr"/>
            <a:r>
              <a:rPr lang="en-US" sz="1200" u="sng" dirty="0"/>
              <a:t>Len Rolfe</a:t>
            </a:r>
          </a:p>
          <a:p>
            <a:pPr algn="ctr"/>
            <a:r>
              <a:rPr lang="en-US" sz="1200" b="1" i="1" dirty="0"/>
              <a:t>General Manager</a:t>
            </a:r>
          </a:p>
        </p:txBody>
      </p:sp>
      <p:sp>
        <p:nvSpPr>
          <p:cNvPr id="22" name="Rectangle 21">
            <a:extLst>
              <a:ext uri="{FF2B5EF4-FFF2-40B4-BE49-F238E27FC236}">
                <a16:creationId xmlns:a16="http://schemas.microsoft.com/office/drawing/2014/main" xmlns="" id="{F2F2F1B8-1069-47BE-B730-71670C147F4E}"/>
              </a:ext>
            </a:extLst>
          </p:cNvPr>
          <p:cNvSpPr/>
          <p:nvPr/>
        </p:nvSpPr>
        <p:spPr>
          <a:xfrm>
            <a:off x="7527541" y="4579817"/>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Finance</a:t>
            </a:r>
          </a:p>
          <a:p>
            <a:pPr algn="ctr"/>
            <a:r>
              <a:rPr lang="en-US" sz="1200" u="sng" dirty="0"/>
              <a:t>Ralph Jefferies</a:t>
            </a:r>
          </a:p>
          <a:p>
            <a:pPr algn="ctr"/>
            <a:r>
              <a:rPr lang="en-US" sz="1200" b="1" i="1" dirty="0"/>
              <a:t>Chief Finance Officer</a:t>
            </a:r>
          </a:p>
        </p:txBody>
      </p:sp>
      <p:sp>
        <p:nvSpPr>
          <p:cNvPr id="23" name="Rectangle 22">
            <a:extLst>
              <a:ext uri="{FF2B5EF4-FFF2-40B4-BE49-F238E27FC236}">
                <a16:creationId xmlns:a16="http://schemas.microsoft.com/office/drawing/2014/main" xmlns="" id="{99A4F1BC-A6F5-41D7-895D-64E1D971D4EA}"/>
              </a:ext>
            </a:extLst>
          </p:cNvPr>
          <p:cNvSpPr/>
          <p:nvPr/>
        </p:nvSpPr>
        <p:spPr>
          <a:xfrm>
            <a:off x="5659839" y="4579818"/>
            <a:ext cx="1681340" cy="75067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 Retail</a:t>
            </a:r>
          </a:p>
          <a:p>
            <a:pPr algn="ctr"/>
            <a:r>
              <a:rPr lang="en-US" sz="1200" u="sng" dirty="0">
                <a:solidFill>
                  <a:schemeClr val="tx1"/>
                </a:solidFill>
              </a:rPr>
              <a:t>Tshepo Ditshego</a:t>
            </a:r>
          </a:p>
          <a:p>
            <a:pPr algn="ctr"/>
            <a:r>
              <a:rPr lang="en-US" sz="1200" b="1" i="1" dirty="0">
                <a:solidFill>
                  <a:schemeClr val="tx1"/>
                </a:solidFill>
              </a:rPr>
              <a:t>General Manager/ Executive Consultant</a:t>
            </a:r>
          </a:p>
        </p:txBody>
      </p:sp>
      <p:sp>
        <p:nvSpPr>
          <p:cNvPr id="24" name="Rectangle 23">
            <a:extLst>
              <a:ext uri="{FF2B5EF4-FFF2-40B4-BE49-F238E27FC236}">
                <a16:creationId xmlns:a16="http://schemas.microsoft.com/office/drawing/2014/main" xmlns="" id="{85A51D5B-B954-45F8-AD5D-FF007E8C5A7D}"/>
              </a:ext>
            </a:extLst>
          </p:cNvPr>
          <p:cNvSpPr/>
          <p:nvPr/>
        </p:nvSpPr>
        <p:spPr>
          <a:xfrm>
            <a:off x="3792137" y="4585038"/>
            <a:ext cx="1681340" cy="75067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 Digital</a:t>
            </a:r>
          </a:p>
          <a:p>
            <a:pPr algn="ctr"/>
            <a:r>
              <a:rPr lang="en-US" sz="1200" u="sng" dirty="0">
                <a:solidFill>
                  <a:schemeClr val="tx1"/>
                </a:solidFill>
              </a:rPr>
              <a:t>Vacant</a:t>
            </a:r>
          </a:p>
          <a:p>
            <a:pPr algn="ctr"/>
            <a:r>
              <a:rPr lang="en-US" sz="1200" b="1" i="1" dirty="0">
                <a:solidFill>
                  <a:schemeClr val="tx1"/>
                </a:solidFill>
              </a:rPr>
              <a:t>General Manager</a:t>
            </a:r>
          </a:p>
        </p:txBody>
      </p:sp>
      <p:sp>
        <p:nvSpPr>
          <p:cNvPr id="25" name="Rectangle 24">
            <a:extLst>
              <a:ext uri="{FF2B5EF4-FFF2-40B4-BE49-F238E27FC236}">
                <a16:creationId xmlns:a16="http://schemas.microsoft.com/office/drawing/2014/main" xmlns="" id="{46B530DA-953D-4B2D-BE95-DB1056F3951D}"/>
              </a:ext>
            </a:extLst>
          </p:cNvPr>
          <p:cNvSpPr/>
          <p:nvPr/>
        </p:nvSpPr>
        <p:spPr>
          <a:xfrm>
            <a:off x="1920996" y="4585906"/>
            <a:ext cx="1681340" cy="7506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TUTEH Properties</a:t>
            </a:r>
          </a:p>
          <a:p>
            <a:pPr algn="ctr"/>
            <a:r>
              <a:rPr lang="en-US" sz="1200" u="sng" dirty="0"/>
              <a:t>Aaron Mogashoa</a:t>
            </a:r>
          </a:p>
          <a:p>
            <a:pPr algn="ctr"/>
            <a:r>
              <a:rPr lang="en-US" sz="1200" b="1" i="1" dirty="0"/>
              <a:t>General Manager </a:t>
            </a:r>
          </a:p>
        </p:txBody>
      </p:sp>
      <p:sp>
        <p:nvSpPr>
          <p:cNvPr id="26" name="Rectangle 25">
            <a:extLst>
              <a:ext uri="{FF2B5EF4-FFF2-40B4-BE49-F238E27FC236}">
                <a16:creationId xmlns:a16="http://schemas.microsoft.com/office/drawing/2014/main" xmlns="" id="{EBF87417-75BD-4D0F-9005-B291DAAFDD55}"/>
              </a:ext>
            </a:extLst>
          </p:cNvPr>
          <p:cNvSpPr/>
          <p:nvPr/>
        </p:nvSpPr>
        <p:spPr>
          <a:xfrm>
            <a:off x="53294" y="4585907"/>
            <a:ext cx="1681340" cy="7506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Tshwane Institute for Continuing Education</a:t>
            </a:r>
          </a:p>
          <a:p>
            <a:pPr algn="ctr"/>
            <a:r>
              <a:rPr lang="en-US" sz="1200" u="sng" dirty="0"/>
              <a:t>Potso Mathekga</a:t>
            </a:r>
          </a:p>
          <a:p>
            <a:pPr algn="ctr"/>
            <a:r>
              <a:rPr lang="en-US" sz="1200" b="1" i="1" dirty="0"/>
              <a:t>Managing Director</a:t>
            </a:r>
          </a:p>
        </p:txBody>
      </p:sp>
      <p:cxnSp>
        <p:nvCxnSpPr>
          <p:cNvPr id="27" name="Straight Connector 26">
            <a:extLst>
              <a:ext uri="{FF2B5EF4-FFF2-40B4-BE49-F238E27FC236}">
                <a16:creationId xmlns:a16="http://schemas.microsoft.com/office/drawing/2014/main" xmlns="" id="{CB9273E1-D70D-41C1-B579-3E847384C6AD}"/>
              </a:ext>
            </a:extLst>
          </p:cNvPr>
          <p:cNvCxnSpPr>
            <a:stCxn id="16" idx="2"/>
          </p:cNvCxnSpPr>
          <p:nvPr/>
        </p:nvCxnSpPr>
        <p:spPr>
          <a:xfrm flipH="1">
            <a:off x="6118504" y="1837665"/>
            <a:ext cx="1720" cy="10585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781376A0-C9BF-48D0-BA1E-EC2B3A026202}"/>
              </a:ext>
            </a:extLst>
          </p:cNvPr>
          <p:cNvCxnSpPr>
            <a:cxnSpLocks/>
          </p:cNvCxnSpPr>
          <p:nvPr/>
        </p:nvCxnSpPr>
        <p:spPr>
          <a:xfrm>
            <a:off x="1808526" y="2877786"/>
            <a:ext cx="838164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179B517-DF8A-49EC-868E-C29C7FADDA18}"/>
              </a:ext>
            </a:extLst>
          </p:cNvPr>
          <p:cNvCxnSpPr>
            <a:cxnSpLocks/>
            <a:stCxn id="17" idx="0"/>
            <a:endCxn id="17" idx="0"/>
          </p:cNvCxnSpPr>
          <p:nvPr/>
        </p:nvCxnSpPr>
        <p:spPr>
          <a:xfrm>
            <a:off x="1861623" y="328700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70CC29A-806F-4573-BA01-6AA485C42B9B}"/>
              </a:ext>
            </a:extLst>
          </p:cNvPr>
          <p:cNvCxnSpPr/>
          <p:nvPr/>
        </p:nvCxnSpPr>
        <p:spPr>
          <a:xfrm>
            <a:off x="10172136" y="2859227"/>
            <a:ext cx="0" cy="103172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53F6FF0D-0E0F-49F7-A510-910701737449}"/>
              </a:ext>
            </a:extLst>
          </p:cNvPr>
          <p:cNvCxnSpPr>
            <a:stCxn id="20" idx="1"/>
          </p:cNvCxnSpPr>
          <p:nvPr/>
        </p:nvCxnSpPr>
        <p:spPr>
          <a:xfrm flipH="1" flipV="1">
            <a:off x="6120223" y="2265363"/>
            <a:ext cx="3109971" cy="33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6D3F342-DA0E-4DD7-96F4-13BCBACE798D}"/>
              </a:ext>
            </a:extLst>
          </p:cNvPr>
          <p:cNvCxnSpPr>
            <a:cxnSpLocks/>
          </p:cNvCxnSpPr>
          <p:nvPr/>
        </p:nvCxnSpPr>
        <p:spPr>
          <a:xfrm>
            <a:off x="921240" y="4241818"/>
            <a:ext cx="183300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DF06CA7-407A-4D4D-BD9E-81C0CAD890BF}"/>
              </a:ext>
            </a:extLst>
          </p:cNvPr>
          <p:cNvCxnSpPr>
            <a:stCxn id="17" idx="2"/>
          </p:cNvCxnSpPr>
          <p:nvPr/>
        </p:nvCxnSpPr>
        <p:spPr>
          <a:xfrm>
            <a:off x="1861623" y="3943837"/>
            <a:ext cx="0" cy="2979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8E618A36-B19D-4371-B1C4-6B286ACC75CC}"/>
              </a:ext>
            </a:extLst>
          </p:cNvPr>
          <p:cNvCxnSpPr/>
          <p:nvPr/>
        </p:nvCxnSpPr>
        <p:spPr>
          <a:xfrm>
            <a:off x="5613320" y="3931465"/>
            <a:ext cx="0" cy="29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B182508-DE98-4995-83A4-78605B127652}"/>
              </a:ext>
            </a:extLst>
          </p:cNvPr>
          <p:cNvCxnSpPr>
            <a:cxnSpLocks/>
          </p:cNvCxnSpPr>
          <p:nvPr/>
        </p:nvCxnSpPr>
        <p:spPr>
          <a:xfrm>
            <a:off x="4632807" y="4238725"/>
            <a:ext cx="186770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86C4019-2BF6-4A0F-B939-9A6129BAF872}"/>
              </a:ext>
            </a:extLst>
          </p:cNvPr>
          <p:cNvCxnSpPr>
            <a:cxnSpLocks/>
          </p:cNvCxnSpPr>
          <p:nvPr/>
        </p:nvCxnSpPr>
        <p:spPr>
          <a:xfrm>
            <a:off x="8340670" y="4238725"/>
            <a:ext cx="298005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FD7EF1C7-29E9-4D34-8450-EB6972652801}"/>
              </a:ext>
            </a:extLst>
          </p:cNvPr>
          <p:cNvSpPr/>
          <p:nvPr/>
        </p:nvSpPr>
        <p:spPr>
          <a:xfrm>
            <a:off x="10510660" y="5792180"/>
            <a:ext cx="1681340" cy="75067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Stakeholder Relations &amp; Communications</a:t>
            </a:r>
          </a:p>
          <a:p>
            <a:pPr algn="ctr"/>
            <a:r>
              <a:rPr lang="en-US" sz="1200" u="sng" dirty="0"/>
              <a:t>Nkuli Maphanga</a:t>
            </a:r>
            <a:endParaRPr lang="en-US" sz="1200" dirty="0"/>
          </a:p>
          <a:p>
            <a:pPr algn="ctr"/>
            <a:r>
              <a:rPr lang="en-US" sz="1200" b="1" i="1" dirty="0"/>
              <a:t>Manager </a:t>
            </a:r>
          </a:p>
        </p:txBody>
      </p:sp>
      <p:cxnSp>
        <p:nvCxnSpPr>
          <p:cNvPr id="39" name="Straight Connector 38">
            <a:extLst>
              <a:ext uri="{FF2B5EF4-FFF2-40B4-BE49-F238E27FC236}">
                <a16:creationId xmlns:a16="http://schemas.microsoft.com/office/drawing/2014/main" xmlns="" id="{74038C3A-2AB3-4F20-924E-5C976B9029F4}"/>
              </a:ext>
            </a:extLst>
          </p:cNvPr>
          <p:cNvCxnSpPr/>
          <p:nvPr/>
        </p:nvCxnSpPr>
        <p:spPr>
          <a:xfrm>
            <a:off x="7915488" y="6450251"/>
            <a:ext cx="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AB587C2-2BB6-407D-AA52-C2C20DEFE8C1}"/>
              </a:ext>
            </a:extLst>
          </p:cNvPr>
          <p:cNvCxnSpPr>
            <a:cxnSpLocks/>
          </p:cNvCxnSpPr>
          <p:nvPr/>
        </p:nvCxnSpPr>
        <p:spPr>
          <a:xfrm>
            <a:off x="9208881" y="5548114"/>
            <a:ext cx="2122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A17020C-B7A0-4498-894B-4F13C6F44333}"/>
              </a:ext>
            </a:extLst>
          </p:cNvPr>
          <p:cNvCxnSpPr>
            <a:cxnSpLocks/>
          </p:cNvCxnSpPr>
          <p:nvPr/>
        </p:nvCxnSpPr>
        <p:spPr>
          <a:xfrm flipV="1">
            <a:off x="9209793" y="5548114"/>
            <a:ext cx="0" cy="75045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11F8FE22-DD2D-4D7F-BF04-31212FADD4ED}"/>
              </a:ext>
            </a:extLst>
          </p:cNvPr>
          <p:cNvSpPr/>
          <p:nvPr/>
        </p:nvSpPr>
        <p:spPr>
          <a:xfrm>
            <a:off x="8350870" y="5781870"/>
            <a:ext cx="1699052" cy="76098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Legal Services</a:t>
            </a:r>
          </a:p>
          <a:p>
            <a:pPr algn="ctr"/>
            <a:r>
              <a:rPr lang="en-US" sz="1200" u="sng" dirty="0"/>
              <a:t>Tshediso Ramathe</a:t>
            </a:r>
            <a:endParaRPr lang="en-US" sz="1200" dirty="0"/>
          </a:p>
          <a:p>
            <a:pPr algn="ctr"/>
            <a:r>
              <a:rPr lang="en-US" sz="1200" b="1" i="1" dirty="0"/>
              <a:t>Junior Legal Advisor </a:t>
            </a:r>
          </a:p>
        </p:txBody>
      </p:sp>
    </p:spTree>
    <p:extLst>
      <p:ext uri="{BB962C8B-B14F-4D97-AF65-F5344CB8AC3E}">
        <p14:creationId xmlns:p14="http://schemas.microsoft.com/office/powerpoint/2010/main" xmlns="" val="454290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737C458-D113-4C4D-B834-4B72BA3F2DF7}"/>
              </a:ext>
            </a:extLst>
          </p:cNvPr>
          <p:cNvSpPr>
            <a:spLocks noGrp="1"/>
          </p:cNvSpPr>
          <p:nvPr>
            <p:ph type="title"/>
          </p:nvPr>
        </p:nvSpPr>
        <p:spPr/>
        <p:txBody>
          <a:bodyPr/>
          <a:lstStyle/>
          <a:p>
            <a:r>
              <a:rPr lang="en-US" dirty="0"/>
              <a:t>Human Capital…</a:t>
            </a:r>
          </a:p>
        </p:txBody>
      </p:sp>
      <p:cxnSp>
        <p:nvCxnSpPr>
          <p:cNvPr id="43" name="Straight Connector 42">
            <a:extLst>
              <a:ext uri="{FF2B5EF4-FFF2-40B4-BE49-F238E27FC236}">
                <a16:creationId xmlns:a16="http://schemas.microsoft.com/office/drawing/2014/main" xmlns="" id="{C1BC64AE-DC7E-441A-9750-85D7A83A05C6}"/>
              </a:ext>
            </a:extLst>
          </p:cNvPr>
          <p:cNvCxnSpPr/>
          <p:nvPr/>
        </p:nvCxnSpPr>
        <p:spPr>
          <a:xfrm flipV="1">
            <a:off x="1013308" y="4904644"/>
            <a:ext cx="0" cy="5869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02539DD1-933F-4822-866B-AC92CBDC498B}"/>
              </a:ext>
            </a:extLst>
          </p:cNvPr>
          <p:cNvCxnSpPr/>
          <p:nvPr/>
        </p:nvCxnSpPr>
        <p:spPr>
          <a:xfrm flipV="1">
            <a:off x="3767684" y="4883308"/>
            <a:ext cx="0" cy="5869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E9CD390-704B-41BA-A550-F63FE53C1A5B}"/>
              </a:ext>
            </a:extLst>
          </p:cNvPr>
          <p:cNvCxnSpPr>
            <a:cxnSpLocks/>
            <a:endCxn id="51" idx="2"/>
          </p:cNvCxnSpPr>
          <p:nvPr/>
        </p:nvCxnSpPr>
        <p:spPr>
          <a:xfrm>
            <a:off x="11273035" y="4904644"/>
            <a:ext cx="28782" cy="9293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B6246DF-83EF-4ECC-8040-63E19EC8ADAE}"/>
              </a:ext>
            </a:extLst>
          </p:cNvPr>
          <p:cNvCxnSpPr/>
          <p:nvPr/>
        </p:nvCxnSpPr>
        <p:spPr>
          <a:xfrm flipV="1">
            <a:off x="5836260" y="4910740"/>
            <a:ext cx="0" cy="5869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D27D4BA3-D734-46C9-9001-36D99FD953D0}"/>
              </a:ext>
            </a:extLst>
          </p:cNvPr>
          <p:cNvCxnSpPr/>
          <p:nvPr/>
        </p:nvCxnSpPr>
        <p:spPr>
          <a:xfrm flipV="1">
            <a:off x="7665060" y="4901596"/>
            <a:ext cx="0" cy="5869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181AB385-1CB7-4895-9899-4FE18FAE7702}"/>
              </a:ext>
            </a:extLst>
          </p:cNvPr>
          <p:cNvCxnSpPr/>
          <p:nvPr/>
        </p:nvCxnSpPr>
        <p:spPr>
          <a:xfrm flipV="1">
            <a:off x="9457284" y="4901596"/>
            <a:ext cx="0" cy="5869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B1C118ED-0098-4588-A0FD-34943D7DF0CB}"/>
              </a:ext>
            </a:extLst>
          </p:cNvPr>
          <p:cNvCxnSpPr>
            <a:cxnSpLocks/>
          </p:cNvCxnSpPr>
          <p:nvPr/>
        </p:nvCxnSpPr>
        <p:spPr>
          <a:xfrm>
            <a:off x="9829656" y="3342640"/>
            <a:ext cx="0" cy="15863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B22196A7-5E41-47DD-BBA4-8E9CF0A644F3}"/>
              </a:ext>
            </a:extLst>
          </p:cNvPr>
          <p:cNvCxnSpPr>
            <a:cxnSpLocks/>
          </p:cNvCxnSpPr>
          <p:nvPr/>
        </p:nvCxnSpPr>
        <p:spPr>
          <a:xfrm>
            <a:off x="2344323" y="3360928"/>
            <a:ext cx="0" cy="15406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xmlns="" id="{8057D3A7-87FF-436A-A111-55CEEB193E26}"/>
              </a:ext>
            </a:extLst>
          </p:cNvPr>
          <p:cNvSpPr/>
          <p:nvPr/>
        </p:nvSpPr>
        <p:spPr>
          <a:xfrm>
            <a:off x="10464474" y="5094293"/>
            <a:ext cx="1674686" cy="739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Fortunate </a:t>
            </a:r>
            <a:r>
              <a:rPr lang="en-US" sz="1200" dirty="0" err="1"/>
              <a:t>Nokipha</a:t>
            </a:r>
            <a:endParaRPr lang="en-US" sz="1200" dirty="0"/>
          </a:p>
          <a:p>
            <a:pPr algn="ctr"/>
            <a:r>
              <a:rPr lang="en-US" sz="1200" b="1" i="1" dirty="0"/>
              <a:t>Residence Coordinator </a:t>
            </a:r>
          </a:p>
        </p:txBody>
      </p:sp>
      <p:sp>
        <p:nvSpPr>
          <p:cNvPr id="52" name="Rectangle 51">
            <a:extLst>
              <a:ext uri="{FF2B5EF4-FFF2-40B4-BE49-F238E27FC236}">
                <a16:creationId xmlns:a16="http://schemas.microsoft.com/office/drawing/2014/main" xmlns="" id="{B6127B13-B030-4F64-B6B9-E7FFDB333DD2}"/>
              </a:ext>
            </a:extLst>
          </p:cNvPr>
          <p:cNvSpPr/>
          <p:nvPr/>
        </p:nvSpPr>
        <p:spPr>
          <a:xfrm>
            <a:off x="8635783" y="5097503"/>
            <a:ext cx="1674686" cy="739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Nokuthula Tishala </a:t>
            </a:r>
          </a:p>
          <a:p>
            <a:pPr algn="ctr"/>
            <a:r>
              <a:rPr lang="en-US" sz="1200" b="1" i="1" dirty="0"/>
              <a:t>Administrative Officer</a:t>
            </a:r>
          </a:p>
        </p:txBody>
      </p:sp>
      <p:sp>
        <p:nvSpPr>
          <p:cNvPr id="53" name="Rectangle 52">
            <a:extLst>
              <a:ext uri="{FF2B5EF4-FFF2-40B4-BE49-F238E27FC236}">
                <a16:creationId xmlns:a16="http://schemas.microsoft.com/office/drawing/2014/main" xmlns="" id="{3050F6FA-5D13-420E-ABA0-58726531BB9A}"/>
              </a:ext>
            </a:extLst>
          </p:cNvPr>
          <p:cNvSpPr/>
          <p:nvPr/>
        </p:nvSpPr>
        <p:spPr>
          <a:xfrm>
            <a:off x="6807092" y="5098882"/>
            <a:ext cx="1674686" cy="739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Boitumelo Ditshwane </a:t>
            </a:r>
          </a:p>
          <a:p>
            <a:pPr algn="ctr"/>
            <a:r>
              <a:rPr lang="en-US" sz="1200" b="1" i="1" dirty="0"/>
              <a:t>Safety Health &amp; Environment Specialist </a:t>
            </a:r>
          </a:p>
        </p:txBody>
      </p:sp>
      <p:sp>
        <p:nvSpPr>
          <p:cNvPr id="54" name="Rectangle 53">
            <a:extLst>
              <a:ext uri="{FF2B5EF4-FFF2-40B4-BE49-F238E27FC236}">
                <a16:creationId xmlns:a16="http://schemas.microsoft.com/office/drawing/2014/main" xmlns="" id="{906C6BCE-76D6-4D8D-B51F-0ED8076CC08B}"/>
              </a:ext>
            </a:extLst>
          </p:cNvPr>
          <p:cNvSpPr/>
          <p:nvPr/>
        </p:nvSpPr>
        <p:spPr>
          <a:xfrm>
            <a:off x="4978401" y="5094293"/>
            <a:ext cx="1674686" cy="739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Titus </a:t>
            </a:r>
            <a:r>
              <a:rPr lang="en-US" sz="1200" dirty="0" err="1"/>
              <a:t>Dagane</a:t>
            </a:r>
            <a:endParaRPr lang="en-US" sz="1200" dirty="0"/>
          </a:p>
          <a:p>
            <a:pPr algn="ctr"/>
            <a:r>
              <a:rPr lang="en-US" sz="1200" b="1" i="1" dirty="0"/>
              <a:t>Regional Accommodation Coordinator</a:t>
            </a:r>
          </a:p>
        </p:txBody>
      </p:sp>
      <p:sp>
        <p:nvSpPr>
          <p:cNvPr id="55" name="Rectangle 54">
            <a:extLst>
              <a:ext uri="{FF2B5EF4-FFF2-40B4-BE49-F238E27FC236}">
                <a16:creationId xmlns:a16="http://schemas.microsoft.com/office/drawing/2014/main" xmlns="" id="{3C97228B-83AC-4F96-9136-7A61604D02E1}"/>
              </a:ext>
            </a:extLst>
          </p:cNvPr>
          <p:cNvSpPr/>
          <p:nvPr/>
        </p:nvSpPr>
        <p:spPr>
          <a:xfrm>
            <a:off x="2904401" y="5094292"/>
            <a:ext cx="1674686" cy="100475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Ruth </a:t>
            </a:r>
            <a:r>
              <a:rPr lang="en-US" sz="1200" dirty="0" err="1"/>
              <a:t>Rantsieng</a:t>
            </a:r>
            <a:endParaRPr lang="en-US" sz="1200" dirty="0"/>
          </a:p>
          <a:p>
            <a:pPr algn="ctr"/>
            <a:r>
              <a:rPr lang="en-US" sz="1200" dirty="0"/>
              <a:t>Caroline </a:t>
            </a:r>
            <a:r>
              <a:rPr lang="en-US" sz="1200" dirty="0" err="1"/>
              <a:t>Motloba</a:t>
            </a:r>
            <a:endParaRPr lang="en-US" sz="1200" dirty="0"/>
          </a:p>
          <a:p>
            <a:pPr algn="ctr"/>
            <a:r>
              <a:rPr lang="en-US" sz="1200" dirty="0"/>
              <a:t>Sepedi </a:t>
            </a:r>
            <a:r>
              <a:rPr lang="en-US" sz="1200" dirty="0" err="1"/>
              <a:t>Mokgahla</a:t>
            </a:r>
            <a:endParaRPr lang="en-US" sz="1200" dirty="0"/>
          </a:p>
          <a:p>
            <a:pPr algn="ctr"/>
            <a:r>
              <a:rPr lang="en-US" sz="1200" b="1" i="1" dirty="0"/>
              <a:t>Business Development Officers</a:t>
            </a:r>
          </a:p>
        </p:txBody>
      </p:sp>
      <p:sp>
        <p:nvSpPr>
          <p:cNvPr id="56" name="Rectangle 55">
            <a:extLst>
              <a:ext uri="{FF2B5EF4-FFF2-40B4-BE49-F238E27FC236}">
                <a16:creationId xmlns:a16="http://schemas.microsoft.com/office/drawing/2014/main" xmlns="" id="{D822C5F5-7BA5-4D77-B65B-312720F6BC90}"/>
              </a:ext>
            </a:extLst>
          </p:cNvPr>
          <p:cNvSpPr/>
          <p:nvPr/>
        </p:nvSpPr>
        <p:spPr>
          <a:xfrm>
            <a:off x="175965" y="5097592"/>
            <a:ext cx="1674686" cy="739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Lebogang Swartz</a:t>
            </a:r>
          </a:p>
          <a:p>
            <a:pPr algn="ctr"/>
            <a:r>
              <a:rPr lang="en-US" sz="1200" b="1" i="1" dirty="0"/>
              <a:t>Programmes Coordinator</a:t>
            </a:r>
          </a:p>
        </p:txBody>
      </p:sp>
      <p:sp>
        <p:nvSpPr>
          <p:cNvPr id="57" name="Rectangle 56">
            <a:extLst>
              <a:ext uri="{FF2B5EF4-FFF2-40B4-BE49-F238E27FC236}">
                <a16:creationId xmlns:a16="http://schemas.microsoft.com/office/drawing/2014/main" xmlns="" id="{8D34D37B-9394-4DA7-B696-1A4BE0B4EC27}"/>
              </a:ext>
            </a:extLst>
          </p:cNvPr>
          <p:cNvSpPr/>
          <p:nvPr/>
        </p:nvSpPr>
        <p:spPr>
          <a:xfrm>
            <a:off x="5251573" y="1353803"/>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Nicholas Motsatse</a:t>
            </a:r>
          </a:p>
          <a:p>
            <a:pPr algn="ctr"/>
            <a:r>
              <a:rPr lang="en-US" sz="1200" b="1" i="1" dirty="0"/>
              <a:t>Chief Executive Officer</a:t>
            </a:r>
          </a:p>
        </p:txBody>
      </p:sp>
      <p:cxnSp>
        <p:nvCxnSpPr>
          <p:cNvPr id="58" name="Straight Connector 57">
            <a:extLst>
              <a:ext uri="{FF2B5EF4-FFF2-40B4-BE49-F238E27FC236}">
                <a16:creationId xmlns:a16="http://schemas.microsoft.com/office/drawing/2014/main" xmlns="" id="{50709238-0372-4D4E-87AA-CFD59E2D4BD4}"/>
              </a:ext>
            </a:extLst>
          </p:cNvPr>
          <p:cNvCxnSpPr>
            <a:cxnSpLocks/>
          </p:cNvCxnSpPr>
          <p:nvPr/>
        </p:nvCxnSpPr>
        <p:spPr>
          <a:xfrm>
            <a:off x="9829947" y="4208272"/>
            <a:ext cx="1" cy="214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FE4B8DA0-D8CD-4B78-AC97-B81F66876FA1}"/>
              </a:ext>
            </a:extLst>
          </p:cNvPr>
          <p:cNvCxnSpPr>
            <a:cxnSpLocks/>
          </p:cNvCxnSpPr>
          <p:nvPr/>
        </p:nvCxnSpPr>
        <p:spPr>
          <a:xfrm>
            <a:off x="2362347" y="4183888"/>
            <a:ext cx="1" cy="214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7D1E9EE2-70A3-40AF-8460-8C71A2C49A82}"/>
              </a:ext>
            </a:extLst>
          </p:cNvPr>
          <p:cNvCxnSpPr>
            <a:cxnSpLocks/>
          </p:cNvCxnSpPr>
          <p:nvPr/>
        </p:nvCxnSpPr>
        <p:spPr>
          <a:xfrm>
            <a:off x="6097073" y="2922936"/>
            <a:ext cx="406" cy="2307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Flowchart: Decision 60">
            <a:extLst>
              <a:ext uri="{FF2B5EF4-FFF2-40B4-BE49-F238E27FC236}">
                <a16:creationId xmlns:a16="http://schemas.microsoft.com/office/drawing/2014/main" xmlns="" id="{0854DF59-C25F-4500-BF58-E12ADD7FE299}"/>
              </a:ext>
            </a:extLst>
          </p:cNvPr>
          <p:cNvSpPr/>
          <p:nvPr/>
        </p:nvSpPr>
        <p:spPr>
          <a:xfrm>
            <a:off x="5160411" y="2420016"/>
            <a:ext cx="1873321" cy="647271"/>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Subsidiaries</a:t>
            </a:r>
          </a:p>
        </p:txBody>
      </p:sp>
      <p:sp>
        <p:nvSpPr>
          <p:cNvPr id="62" name="Rectangle 61">
            <a:extLst>
              <a:ext uri="{FF2B5EF4-FFF2-40B4-BE49-F238E27FC236}">
                <a16:creationId xmlns:a16="http://schemas.microsoft.com/office/drawing/2014/main" xmlns="" id="{9B105281-17A8-4F62-9C36-357E6C8DA9BE}"/>
              </a:ext>
            </a:extLst>
          </p:cNvPr>
          <p:cNvSpPr/>
          <p:nvPr/>
        </p:nvSpPr>
        <p:spPr>
          <a:xfrm>
            <a:off x="8992312" y="3700005"/>
            <a:ext cx="1716482" cy="758203"/>
          </a:xfrm>
          <a:prstGeom prst="rect">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TUTEH Properties</a:t>
            </a:r>
          </a:p>
          <a:p>
            <a:pPr algn="ctr"/>
            <a:r>
              <a:rPr lang="en-US" sz="1200" u="sng" dirty="0"/>
              <a:t>Aaron Mogashoa</a:t>
            </a:r>
          </a:p>
          <a:p>
            <a:pPr algn="ctr"/>
            <a:r>
              <a:rPr lang="en-US" sz="1200" b="1" i="1" dirty="0"/>
              <a:t>General Manager </a:t>
            </a:r>
          </a:p>
        </p:txBody>
      </p:sp>
      <p:sp>
        <p:nvSpPr>
          <p:cNvPr id="63" name="Rectangle 62">
            <a:extLst>
              <a:ext uri="{FF2B5EF4-FFF2-40B4-BE49-F238E27FC236}">
                <a16:creationId xmlns:a16="http://schemas.microsoft.com/office/drawing/2014/main" xmlns="" id="{8AEAC338-1824-4DBF-A7BC-59DA0CE3319E}"/>
              </a:ext>
            </a:extLst>
          </p:cNvPr>
          <p:cNvSpPr/>
          <p:nvPr/>
        </p:nvSpPr>
        <p:spPr>
          <a:xfrm>
            <a:off x="1506980" y="3700006"/>
            <a:ext cx="1674686" cy="739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Tshwane Institute for Continuing Education</a:t>
            </a:r>
          </a:p>
          <a:p>
            <a:pPr algn="ctr"/>
            <a:r>
              <a:rPr lang="en-US" sz="1200" u="sng" dirty="0"/>
              <a:t>Potso Mathekga</a:t>
            </a:r>
          </a:p>
          <a:p>
            <a:pPr algn="ctr"/>
            <a:r>
              <a:rPr lang="en-US" sz="1200" b="1" i="1" dirty="0"/>
              <a:t>Managing Director</a:t>
            </a:r>
          </a:p>
        </p:txBody>
      </p:sp>
      <p:cxnSp>
        <p:nvCxnSpPr>
          <p:cNvPr id="64" name="Straight Connector 63">
            <a:extLst>
              <a:ext uri="{FF2B5EF4-FFF2-40B4-BE49-F238E27FC236}">
                <a16:creationId xmlns:a16="http://schemas.microsoft.com/office/drawing/2014/main" xmlns="" id="{969F1EB5-835F-4059-B037-C14CA0D33E97}"/>
              </a:ext>
            </a:extLst>
          </p:cNvPr>
          <p:cNvCxnSpPr>
            <a:cxnSpLocks/>
            <a:stCxn id="61" idx="0"/>
            <a:endCxn id="61" idx="0"/>
          </p:cNvCxnSpPr>
          <p:nvPr/>
        </p:nvCxnSpPr>
        <p:spPr>
          <a:xfrm>
            <a:off x="6097072" y="242001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6FE29E4B-3B9C-4BD0-BE57-172DEF0CD0E2}"/>
              </a:ext>
            </a:extLst>
          </p:cNvPr>
          <p:cNvCxnSpPr>
            <a:cxnSpLocks/>
          </p:cNvCxnSpPr>
          <p:nvPr/>
        </p:nvCxnSpPr>
        <p:spPr>
          <a:xfrm>
            <a:off x="2344323" y="3360928"/>
            <a:ext cx="748533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80C04269-58F8-41F7-87DA-E4436E57482B}"/>
              </a:ext>
            </a:extLst>
          </p:cNvPr>
          <p:cNvCxnSpPr>
            <a:stCxn id="61" idx="2"/>
          </p:cNvCxnSpPr>
          <p:nvPr/>
        </p:nvCxnSpPr>
        <p:spPr>
          <a:xfrm>
            <a:off x="6097072" y="3067287"/>
            <a:ext cx="0" cy="2936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7B98E97F-2E26-4A1D-87F9-E9B566A3A9C2}"/>
              </a:ext>
            </a:extLst>
          </p:cNvPr>
          <p:cNvCxnSpPr>
            <a:cxnSpLocks/>
          </p:cNvCxnSpPr>
          <p:nvPr/>
        </p:nvCxnSpPr>
        <p:spPr>
          <a:xfrm>
            <a:off x="1013308" y="4901596"/>
            <a:ext cx="2754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F9DEA806-56C4-46F6-9AC3-5278D04D9F58}"/>
              </a:ext>
            </a:extLst>
          </p:cNvPr>
          <p:cNvCxnSpPr>
            <a:cxnSpLocks/>
          </p:cNvCxnSpPr>
          <p:nvPr/>
        </p:nvCxnSpPr>
        <p:spPr>
          <a:xfrm>
            <a:off x="5836260" y="4929028"/>
            <a:ext cx="54655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F98A375-E378-4A9C-B6F7-7F93EAFB426B}"/>
              </a:ext>
            </a:extLst>
          </p:cNvPr>
          <p:cNvCxnSpPr>
            <a:stCxn id="57" idx="2"/>
            <a:endCxn id="61" idx="0"/>
          </p:cNvCxnSpPr>
          <p:nvPr/>
        </p:nvCxnSpPr>
        <p:spPr>
          <a:xfrm>
            <a:off x="6088916" y="2093544"/>
            <a:ext cx="8156" cy="32647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8517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xmlns="" id="{15895CFD-8123-448B-BD9D-4F9CB9ADC4D0}"/>
              </a:ext>
            </a:extLst>
          </p:cNvPr>
          <p:cNvCxnSpPr>
            <a:cxnSpLocks/>
          </p:cNvCxnSpPr>
          <p:nvPr/>
        </p:nvCxnSpPr>
        <p:spPr>
          <a:xfrm>
            <a:off x="4332211" y="5382170"/>
            <a:ext cx="0" cy="47913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B737C458-D113-4C4D-B834-4B72BA3F2DF7}"/>
              </a:ext>
            </a:extLst>
          </p:cNvPr>
          <p:cNvSpPr>
            <a:spLocks noGrp="1"/>
          </p:cNvSpPr>
          <p:nvPr>
            <p:ph type="title"/>
          </p:nvPr>
        </p:nvSpPr>
        <p:spPr/>
        <p:txBody>
          <a:bodyPr/>
          <a:lstStyle/>
          <a:p>
            <a:r>
              <a:rPr lang="en-US" dirty="0"/>
              <a:t>Human Capital…</a:t>
            </a:r>
          </a:p>
        </p:txBody>
      </p:sp>
      <p:cxnSp>
        <p:nvCxnSpPr>
          <p:cNvPr id="32" name="Straight Connector 31">
            <a:extLst>
              <a:ext uri="{FF2B5EF4-FFF2-40B4-BE49-F238E27FC236}">
                <a16:creationId xmlns:a16="http://schemas.microsoft.com/office/drawing/2014/main" xmlns="" id="{31A4DD22-32C7-4B52-9BC8-8A5F0AD4F72A}"/>
              </a:ext>
            </a:extLst>
          </p:cNvPr>
          <p:cNvCxnSpPr/>
          <p:nvPr/>
        </p:nvCxnSpPr>
        <p:spPr>
          <a:xfrm>
            <a:off x="3890091" y="4369663"/>
            <a:ext cx="0" cy="33718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2510C3B-2856-4C01-A022-E6D0B3F5D470}"/>
              </a:ext>
            </a:extLst>
          </p:cNvPr>
          <p:cNvCxnSpPr>
            <a:cxnSpLocks/>
          </p:cNvCxnSpPr>
          <p:nvPr/>
        </p:nvCxnSpPr>
        <p:spPr>
          <a:xfrm flipV="1">
            <a:off x="4296491" y="3986784"/>
            <a:ext cx="0" cy="11236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BDFCFC9-E45A-44B9-A684-828B808106CF}"/>
              </a:ext>
            </a:extLst>
          </p:cNvPr>
          <p:cNvCxnSpPr>
            <a:cxnSpLocks/>
          </p:cNvCxnSpPr>
          <p:nvPr/>
        </p:nvCxnSpPr>
        <p:spPr>
          <a:xfrm flipV="1">
            <a:off x="4297521" y="3157728"/>
            <a:ext cx="0" cy="71513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2BC489D6-563C-464E-A7B1-772952350F47}"/>
              </a:ext>
            </a:extLst>
          </p:cNvPr>
          <p:cNvSpPr/>
          <p:nvPr/>
        </p:nvSpPr>
        <p:spPr>
          <a:xfrm>
            <a:off x="0" y="5528529"/>
            <a:ext cx="1674686" cy="53675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Sheranie Singh</a:t>
            </a:r>
          </a:p>
          <a:p>
            <a:pPr algn="ctr"/>
            <a:r>
              <a:rPr lang="en-US" sz="1200" b="1" i="1" dirty="0"/>
              <a:t>Office Administrator </a:t>
            </a:r>
          </a:p>
        </p:txBody>
      </p:sp>
      <p:sp>
        <p:nvSpPr>
          <p:cNvPr id="37" name="Rectangle 36">
            <a:extLst>
              <a:ext uri="{FF2B5EF4-FFF2-40B4-BE49-F238E27FC236}">
                <a16:creationId xmlns:a16="http://schemas.microsoft.com/office/drawing/2014/main" xmlns="" id="{8FA54B6C-0A22-40C1-9CB1-058C67038D4A}"/>
              </a:ext>
            </a:extLst>
          </p:cNvPr>
          <p:cNvSpPr/>
          <p:nvPr/>
        </p:nvSpPr>
        <p:spPr>
          <a:xfrm>
            <a:off x="767764" y="4509898"/>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Ralph Jefferies</a:t>
            </a:r>
          </a:p>
          <a:p>
            <a:pPr algn="ctr"/>
            <a:r>
              <a:rPr lang="en-US" sz="1200" b="1" i="1" dirty="0"/>
              <a:t>Finance &amp; Admin. Manager </a:t>
            </a:r>
          </a:p>
        </p:txBody>
      </p:sp>
      <p:sp>
        <p:nvSpPr>
          <p:cNvPr id="38" name="Rectangle 37">
            <a:extLst>
              <a:ext uri="{FF2B5EF4-FFF2-40B4-BE49-F238E27FC236}">
                <a16:creationId xmlns:a16="http://schemas.microsoft.com/office/drawing/2014/main" xmlns="" id="{DD8B65DA-A387-45E4-AFCA-19C75717681E}"/>
              </a:ext>
            </a:extLst>
          </p:cNvPr>
          <p:cNvSpPr/>
          <p:nvPr/>
        </p:nvSpPr>
        <p:spPr>
          <a:xfrm>
            <a:off x="5258657" y="1096630"/>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Nicholas Motsatse</a:t>
            </a:r>
          </a:p>
          <a:p>
            <a:pPr algn="ctr"/>
            <a:r>
              <a:rPr lang="en-US" sz="1200" b="1" i="1" dirty="0"/>
              <a:t>Chief Executive Officer</a:t>
            </a:r>
          </a:p>
        </p:txBody>
      </p:sp>
      <p:cxnSp>
        <p:nvCxnSpPr>
          <p:cNvPr id="39" name="Straight Connector 38">
            <a:extLst>
              <a:ext uri="{FF2B5EF4-FFF2-40B4-BE49-F238E27FC236}">
                <a16:creationId xmlns:a16="http://schemas.microsoft.com/office/drawing/2014/main" xmlns="" id="{86FF00D7-9ECA-4823-94AB-F0C07FA7A37D}"/>
              </a:ext>
            </a:extLst>
          </p:cNvPr>
          <p:cNvCxnSpPr/>
          <p:nvPr/>
        </p:nvCxnSpPr>
        <p:spPr>
          <a:xfrm>
            <a:off x="6094638" y="1824035"/>
            <a:ext cx="0" cy="10167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AB4EDBB-BB32-486F-918E-98A505915E8C}"/>
              </a:ext>
            </a:extLst>
          </p:cNvPr>
          <p:cNvCxnSpPr>
            <a:cxnSpLocks/>
          </p:cNvCxnSpPr>
          <p:nvPr/>
        </p:nvCxnSpPr>
        <p:spPr>
          <a:xfrm flipV="1">
            <a:off x="1650827" y="3142488"/>
            <a:ext cx="0" cy="73952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FE58625-3231-4800-8BB2-362D885A9DE0}"/>
              </a:ext>
            </a:extLst>
          </p:cNvPr>
          <p:cNvCxnSpPr>
            <a:cxnSpLocks/>
          </p:cNvCxnSpPr>
          <p:nvPr/>
        </p:nvCxnSpPr>
        <p:spPr>
          <a:xfrm flipV="1">
            <a:off x="6110051" y="2552642"/>
            <a:ext cx="0" cy="61423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Flowchart: Decision 41">
            <a:extLst>
              <a:ext uri="{FF2B5EF4-FFF2-40B4-BE49-F238E27FC236}">
                <a16:creationId xmlns:a16="http://schemas.microsoft.com/office/drawing/2014/main" xmlns="" id="{4E3E768E-E283-43CB-A131-FD28730C7845}"/>
              </a:ext>
            </a:extLst>
          </p:cNvPr>
          <p:cNvSpPr/>
          <p:nvPr/>
        </p:nvSpPr>
        <p:spPr>
          <a:xfrm>
            <a:off x="5176556" y="2229007"/>
            <a:ext cx="1873321" cy="647271"/>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sp>
        <p:nvSpPr>
          <p:cNvPr id="70" name="Rectangle 69">
            <a:extLst>
              <a:ext uri="{FF2B5EF4-FFF2-40B4-BE49-F238E27FC236}">
                <a16:creationId xmlns:a16="http://schemas.microsoft.com/office/drawing/2014/main" xmlns="" id="{DDDA5BF0-2299-4E52-889C-9648F5F2568C}"/>
              </a:ext>
            </a:extLst>
          </p:cNvPr>
          <p:cNvSpPr/>
          <p:nvPr/>
        </p:nvSpPr>
        <p:spPr>
          <a:xfrm>
            <a:off x="3460178" y="3502996"/>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Operations</a:t>
            </a:r>
          </a:p>
          <a:p>
            <a:pPr algn="ctr"/>
            <a:r>
              <a:rPr lang="en-US" sz="1200" u="sng" dirty="0"/>
              <a:t>Len Rolfe</a:t>
            </a:r>
          </a:p>
          <a:p>
            <a:pPr algn="ctr"/>
            <a:r>
              <a:rPr lang="en-US" sz="1200" b="1" i="1" dirty="0"/>
              <a:t>General Manager</a:t>
            </a:r>
          </a:p>
        </p:txBody>
      </p:sp>
      <p:sp>
        <p:nvSpPr>
          <p:cNvPr id="71" name="Rectangle 70">
            <a:extLst>
              <a:ext uri="{FF2B5EF4-FFF2-40B4-BE49-F238E27FC236}">
                <a16:creationId xmlns:a16="http://schemas.microsoft.com/office/drawing/2014/main" xmlns="" id="{594E7338-4594-47D7-A3D2-23DBFC335AAB}"/>
              </a:ext>
            </a:extLst>
          </p:cNvPr>
          <p:cNvSpPr/>
          <p:nvPr/>
        </p:nvSpPr>
        <p:spPr>
          <a:xfrm>
            <a:off x="4917991" y="4511498"/>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Human Resources </a:t>
            </a:r>
          </a:p>
          <a:p>
            <a:pPr algn="ctr"/>
            <a:r>
              <a:rPr lang="en-US" sz="1200" u="sng" dirty="0"/>
              <a:t>Len Rolfe</a:t>
            </a:r>
          </a:p>
          <a:p>
            <a:pPr algn="ctr"/>
            <a:r>
              <a:rPr lang="en-US" sz="1200" b="1" i="1" dirty="0"/>
              <a:t>Manager </a:t>
            </a:r>
          </a:p>
        </p:txBody>
      </p:sp>
      <p:sp>
        <p:nvSpPr>
          <p:cNvPr id="72" name="Rectangle 71">
            <a:extLst>
              <a:ext uri="{FF2B5EF4-FFF2-40B4-BE49-F238E27FC236}">
                <a16:creationId xmlns:a16="http://schemas.microsoft.com/office/drawing/2014/main" xmlns="" id="{BD3BF860-5D06-457B-8E40-CBFBDE033A1B}"/>
              </a:ext>
            </a:extLst>
          </p:cNvPr>
          <p:cNvSpPr/>
          <p:nvPr/>
        </p:nvSpPr>
        <p:spPr>
          <a:xfrm>
            <a:off x="767764" y="3502997"/>
            <a:ext cx="1674686" cy="739741"/>
          </a:xfrm>
          <a:prstGeom prst="rect">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Finance</a:t>
            </a:r>
          </a:p>
          <a:p>
            <a:pPr algn="ctr"/>
            <a:r>
              <a:rPr lang="en-US" sz="1200" u="sng" dirty="0"/>
              <a:t>Ralph Jefferies</a:t>
            </a:r>
          </a:p>
          <a:p>
            <a:pPr algn="ctr"/>
            <a:r>
              <a:rPr lang="en-US" sz="1200" b="1" i="1" dirty="0"/>
              <a:t>Acting Chief Finance Officer</a:t>
            </a:r>
          </a:p>
        </p:txBody>
      </p:sp>
      <p:sp>
        <p:nvSpPr>
          <p:cNvPr id="73" name="Rectangle 72">
            <a:extLst>
              <a:ext uri="{FF2B5EF4-FFF2-40B4-BE49-F238E27FC236}">
                <a16:creationId xmlns:a16="http://schemas.microsoft.com/office/drawing/2014/main" xmlns="" id="{6F74CAC1-EBE9-47B2-8342-4417CDFB7425}"/>
              </a:ext>
            </a:extLst>
          </p:cNvPr>
          <p:cNvSpPr/>
          <p:nvPr/>
        </p:nvSpPr>
        <p:spPr>
          <a:xfrm>
            <a:off x="10496971" y="4504852"/>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Legal Services &amp; </a:t>
            </a:r>
            <a:r>
              <a:rPr lang="en-US" sz="1200" b="1" dirty="0" err="1"/>
              <a:t>CoSec</a:t>
            </a:r>
            <a:endParaRPr lang="en-US" sz="1200" b="1" dirty="0"/>
          </a:p>
          <a:p>
            <a:pPr algn="ctr"/>
            <a:r>
              <a:rPr lang="en-US" sz="1200" u="sng" dirty="0"/>
              <a:t>Tshediso Ramathe</a:t>
            </a:r>
            <a:endParaRPr lang="en-US" sz="1200" dirty="0"/>
          </a:p>
          <a:p>
            <a:pPr algn="ctr"/>
            <a:r>
              <a:rPr lang="en-US" sz="1200" b="1" i="1" dirty="0"/>
              <a:t>Junior Legal Advisor &amp; Subsidiary </a:t>
            </a:r>
            <a:r>
              <a:rPr lang="en-US" sz="1200" b="1" i="1" dirty="0" err="1"/>
              <a:t>CoSec</a:t>
            </a:r>
            <a:endParaRPr lang="en-US" sz="1200" b="1" i="1" dirty="0"/>
          </a:p>
        </p:txBody>
      </p:sp>
      <p:cxnSp>
        <p:nvCxnSpPr>
          <p:cNvPr id="74" name="Straight Connector 73">
            <a:extLst>
              <a:ext uri="{FF2B5EF4-FFF2-40B4-BE49-F238E27FC236}">
                <a16:creationId xmlns:a16="http://schemas.microsoft.com/office/drawing/2014/main" xmlns="" id="{31ADFAC9-890F-4193-B84E-B6513206DD89}"/>
              </a:ext>
            </a:extLst>
          </p:cNvPr>
          <p:cNvCxnSpPr>
            <a:cxnSpLocks/>
          </p:cNvCxnSpPr>
          <p:nvPr/>
        </p:nvCxnSpPr>
        <p:spPr>
          <a:xfrm flipV="1">
            <a:off x="1574627" y="3953256"/>
            <a:ext cx="0" cy="73952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9B4DCE2E-81AE-4110-9FF3-9FF18550CEB5}"/>
              </a:ext>
            </a:extLst>
          </p:cNvPr>
          <p:cNvCxnSpPr>
            <a:cxnSpLocks/>
          </p:cNvCxnSpPr>
          <p:nvPr/>
        </p:nvCxnSpPr>
        <p:spPr>
          <a:xfrm flipV="1">
            <a:off x="9588347" y="3147568"/>
            <a:ext cx="0" cy="264933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xmlns="" id="{241F6544-BFEB-46E0-BE9B-E10E301013AF}"/>
              </a:ext>
            </a:extLst>
          </p:cNvPr>
          <p:cNvSpPr/>
          <p:nvPr/>
        </p:nvSpPr>
        <p:spPr>
          <a:xfrm>
            <a:off x="3002978" y="4516011"/>
            <a:ext cx="1678750" cy="72858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t>TRes</a:t>
            </a:r>
            <a:r>
              <a:rPr lang="en-US" sz="1200" b="1" dirty="0"/>
              <a:t> &amp; YB Platform</a:t>
            </a:r>
          </a:p>
          <a:p>
            <a:pPr algn="ctr"/>
            <a:r>
              <a:rPr lang="en-US" sz="1200" u="sng" dirty="0"/>
              <a:t>Busisiwe Makhasi</a:t>
            </a:r>
          </a:p>
          <a:p>
            <a:pPr algn="ctr"/>
            <a:r>
              <a:rPr lang="en-US" sz="1200" b="1" i="1" dirty="0"/>
              <a:t>Scrum Master</a:t>
            </a:r>
          </a:p>
        </p:txBody>
      </p:sp>
      <p:sp>
        <p:nvSpPr>
          <p:cNvPr id="77" name="Rectangle 76">
            <a:extLst>
              <a:ext uri="{FF2B5EF4-FFF2-40B4-BE49-F238E27FC236}">
                <a16:creationId xmlns:a16="http://schemas.microsoft.com/office/drawing/2014/main" xmlns="" id="{A73E8219-E466-4AF0-AE8D-A1B1E5F6F751}"/>
              </a:ext>
            </a:extLst>
          </p:cNvPr>
          <p:cNvSpPr/>
          <p:nvPr/>
        </p:nvSpPr>
        <p:spPr>
          <a:xfrm>
            <a:off x="1785492" y="5528529"/>
            <a:ext cx="1674686" cy="53675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Nicholas Motsatse</a:t>
            </a:r>
          </a:p>
          <a:p>
            <a:pPr algn="ctr"/>
            <a:r>
              <a:rPr lang="en-US" sz="1200" b="1" i="1" dirty="0"/>
              <a:t>Chief Executive Officer</a:t>
            </a:r>
          </a:p>
        </p:txBody>
      </p:sp>
      <p:cxnSp>
        <p:nvCxnSpPr>
          <p:cNvPr id="78" name="Straight Connector 77">
            <a:extLst>
              <a:ext uri="{FF2B5EF4-FFF2-40B4-BE49-F238E27FC236}">
                <a16:creationId xmlns:a16="http://schemas.microsoft.com/office/drawing/2014/main" xmlns="" id="{939A02CA-385B-4C56-9A4B-A7CF05517F18}"/>
              </a:ext>
            </a:extLst>
          </p:cNvPr>
          <p:cNvCxnSpPr>
            <a:cxnSpLocks/>
          </p:cNvCxnSpPr>
          <p:nvPr/>
        </p:nvCxnSpPr>
        <p:spPr>
          <a:xfrm>
            <a:off x="837343" y="5380736"/>
            <a:ext cx="177088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EA56F05-D817-46F3-8526-A181E67FB89A}"/>
              </a:ext>
            </a:extLst>
          </p:cNvPr>
          <p:cNvCxnSpPr/>
          <p:nvPr/>
        </p:nvCxnSpPr>
        <p:spPr>
          <a:xfrm>
            <a:off x="1605107" y="4983371"/>
            <a:ext cx="0" cy="8779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093B7DEB-C64A-4B07-A8D3-5943E9D9E46B}"/>
              </a:ext>
            </a:extLst>
          </p:cNvPr>
          <p:cNvCxnSpPr/>
          <p:nvPr/>
        </p:nvCxnSpPr>
        <p:spPr>
          <a:xfrm flipV="1">
            <a:off x="837343" y="5380736"/>
            <a:ext cx="0" cy="4059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158DCF64-0C3B-4EB1-99B2-51E2C692DD3B}"/>
              </a:ext>
            </a:extLst>
          </p:cNvPr>
          <p:cNvCxnSpPr/>
          <p:nvPr/>
        </p:nvCxnSpPr>
        <p:spPr>
          <a:xfrm flipV="1">
            <a:off x="2608231" y="5377688"/>
            <a:ext cx="0" cy="4059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5094BFD7-0779-4101-8BAA-95826357BBF5}"/>
              </a:ext>
            </a:extLst>
          </p:cNvPr>
          <p:cNvCxnSpPr>
            <a:cxnSpLocks/>
          </p:cNvCxnSpPr>
          <p:nvPr/>
        </p:nvCxnSpPr>
        <p:spPr>
          <a:xfrm flipH="1" flipV="1">
            <a:off x="4296491" y="4011168"/>
            <a:ext cx="3062" cy="125765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F8C2DB2D-769D-4954-BCE7-17662893FC7B}"/>
              </a:ext>
            </a:extLst>
          </p:cNvPr>
          <p:cNvCxnSpPr>
            <a:cxnSpLocks/>
          </p:cNvCxnSpPr>
          <p:nvPr/>
        </p:nvCxnSpPr>
        <p:spPr>
          <a:xfrm flipV="1">
            <a:off x="4297522" y="3181959"/>
            <a:ext cx="0" cy="71513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xmlns="" id="{7E74CE27-377E-4C97-A215-E2EA5E4890B7}"/>
              </a:ext>
            </a:extLst>
          </p:cNvPr>
          <p:cNvSpPr/>
          <p:nvPr/>
        </p:nvSpPr>
        <p:spPr>
          <a:xfrm>
            <a:off x="1" y="5552760"/>
            <a:ext cx="1674686" cy="53675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Beauty </a:t>
            </a:r>
            <a:r>
              <a:rPr lang="en-US" sz="1200" dirty="0" err="1"/>
              <a:t>Edigile</a:t>
            </a:r>
            <a:endParaRPr lang="en-US" sz="1200" dirty="0"/>
          </a:p>
          <a:p>
            <a:pPr algn="ctr"/>
            <a:r>
              <a:rPr lang="en-US" sz="1200" b="1" i="1" dirty="0"/>
              <a:t>Management Accountant </a:t>
            </a:r>
          </a:p>
        </p:txBody>
      </p:sp>
      <p:sp>
        <p:nvSpPr>
          <p:cNvPr id="86" name="Rectangle 85">
            <a:extLst>
              <a:ext uri="{FF2B5EF4-FFF2-40B4-BE49-F238E27FC236}">
                <a16:creationId xmlns:a16="http://schemas.microsoft.com/office/drawing/2014/main" xmlns="" id="{3F4B6034-B941-43E0-8D15-9B8A7F1DABC3}"/>
              </a:ext>
            </a:extLst>
          </p:cNvPr>
          <p:cNvSpPr/>
          <p:nvPr/>
        </p:nvSpPr>
        <p:spPr>
          <a:xfrm>
            <a:off x="767765" y="4534129"/>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Ralph Jefferies</a:t>
            </a:r>
          </a:p>
          <a:p>
            <a:pPr algn="ctr"/>
            <a:r>
              <a:rPr lang="en-US" sz="1200" b="1" i="1" dirty="0"/>
              <a:t>Finance &amp; Admin. Manager </a:t>
            </a:r>
          </a:p>
        </p:txBody>
      </p:sp>
      <p:sp>
        <p:nvSpPr>
          <p:cNvPr id="87" name="Rectangle 86">
            <a:extLst>
              <a:ext uri="{FF2B5EF4-FFF2-40B4-BE49-F238E27FC236}">
                <a16:creationId xmlns:a16="http://schemas.microsoft.com/office/drawing/2014/main" xmlns="" id="{25105FEC-6176-4726-9BBF-5F1A0B492EB6}"/>
              </a:ext>
            </a:extLst>
          </p:cNvPr>
          <p:cNvSpPr/>
          <p:nvPr/>
        </p:nvSpPr>
        <p:spPr>
          <a:xfrm>
            <a:off x="5258658" y="1120861"/>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Nicholas Motsatse</a:t>
            </a:r>
          </a:p>
          <a:p>
            <a:pPr algn="ctr"/>
            <a:r>
              <a:rPr lang="en-US" sz="1200" b="1" i="1" dirty="0"/>
              <a:t>Chief Executive Officer</a:t>
            </a:r>
          </a:p>
        </p:txBody>
      </p:sp>
      <p:cxnSp>
        <p:nvCxnSpPr>
          <p:cNvPr id="88" name="Straight Connector 87">
            <a:extLst>
              <a:ext uri="{FF2B5EF4-FFF2-40B4-BE49-F238E27FC236}">
                <a16:creationId xmlns:a16="http://schemas.microsoft.com/office/drawing/2014/main" xmlns="" id="{185E0E21-FE1D-4A1A-97E4-E8D82E83CA55}"/>
              </a:ext>
            </a:extLst>
          </p:cNvPr>
          <p:cNvCxnSpPr/>
          <p:nvPr/>
        </p:nvCxnSpPr>
        <p:spPr>
          <a:xfrm>
            <a:off x="6094639" y="1848266"/>
            <a:ext cx="0" cy="10167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86F6B299-39E4-436C-8FE2-340C5BEA72EA}"/>
              </a:ext>
            </a:extLst>
          </p:cNvPr>
          <p:cNvCxnSpPr>
            <a:cxnSpLocks/>
          </p:cNvCxnSpPr>
          <p:nvPr/>
        </p:nvCxnSpPr>
        <p:spPr>
          <a:xfrm flipV="1">
            <a:off x="1650828" y="3176879"/>
            <a:ext cx="0" cy="73952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7A9FF31C-539E-4B20-88AC-F1D0604CB926}"/>
              </a:ext>
            </a:extLst>
          </p:cNvPr>
          <p:cNvCxnSpPr>
            <a:cxnSpLocks/>
          </p:cNvCxnSpPr>
          <p:nvPr/>
        </p:nvCxnSpPr>
        <p:spPr>
          <a:xfrm flipV="1">
            <a:off x="6110052" y="2576873"/>
            <a:ext cx="0" cy="61423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Flowchart: Decision 90">
            <a:extLst>
              <a:ext uri="{FF2B5EF4-FFF2-40B4-BE49-F238E27FC236}">
                <a16:creationId xmlns:a16="http://schemas.microsoft.com/office/drawing/2014/main" xmlns="" id="{356C6712-9506-4235-837E-2DA0F4F33073}"/>
              </a:ext>
            </a:extLst>
          </p:cNvPr>
          <p:cNvSpPr/>
          <p:nvPr/>
        </p:nvSpPr>
        <p:spPr>
          <a:xfrm>
            <a:off x="5176557" y="2253238"/>
            <a:ext cx="1873321" cy="647271"/>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sp>
        <p:nvSpPr>
          <p:cNvPr id="92" name="Rectangle 91">
            <a:extLst>
              <a:ext uri="{FF2B5EF4-FFF2-40B4-BE49-F238E27FC236}">
                <a16:creationId xmlns:a16="http://schemas.microsoft.com/office/drawing/2014/main" xmlns="" id="{8A89CC29-E3D1-4989-9FC9-914137B5A658}"/>
              </a:ext>
            </a:extLst>
          </p:cNvPr>
          <p:cNvSpPr/>
          <p:nvPr/>
        </p:nvSpPr>
        <p:spPr>
          <a:xfrm>
            <a:off x="3460179" y="3527227"/>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Operations</a:t>
            </a:r>
          </a:p>
          <a:p>
            <a:pPr algn="ctr"/>
            <a:r>
              <a:rPr lang="en-US" sz="1200" u="sng" dirty="0"/>
              <a:t>Len Rolfe</a:t>
            </a:r>
          </a:p>
          <a:p>
            <a:pPr algn="ctr"/>
            <a:r>
              <a:rPr lang="en-US" sz="1200" b="1" i="1" dirty="0"/>
              <a:t>General Manager</a:t>
            </a:r>
          </a:p>
        </p:txBody>
      </p:sp>
      <p:sp>
        <p:nvSpPr>
          <p:cNvPr id="93" name="Rectangle 92">
            <a:extLst>
              <a:ext uri="{FF2B5EF4-FFF2-40B4-BE49-F238E27FC236}">
                <a16:creationId xmlns:a16="http://schemas.microsoft.com/office/drawing/2014/main" xmlns="" id="{A362B67F-73B1-438A-AE1B-15A3AC466BA3}"/>
              </a:ext>
            </a:extLst>
          </p:cNvPr>
          <p:cNvSpPr/>
          <p:nvPr/>
        </p:nvSpPr>
        <p:spPr>
          <a:xfrm>
            <a:off x="4917991" y="4536559"/>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Human Resources </a:t>
            </a:r>
          </a:p>
          <a:p>
            <a:pPr algn="ctr"/>
            <a:r>
              <a:rPr lang="en-US" sz="1200" u="sng" dirty="0"/>
              <a:t>Vacant</a:t>
            </a:r>
          </a:p>
          <a:p>
            <a:pPr algn="ctr"/>
            <a:r>
              <a:rPr lang="en-US" sz="1200" b="1" i="1" dirty="0"/>
              <a:t>Human Capital Specialist </a:t>
            </a:r>
          </a:p>
        </p:txBody>
      </p:sp>
      <p:sp>
        <p:nvSpPr>
          <p:cNvPr id="94" name="Rectangle 93">
            <a:extLst>
              <a:ext uri="{FF2B5EF4-FFF2-40B4-BE49-F238E27FC236}">
                <a16:creationId xmlns:a16="http://schemas.microsoft.com/office/drawing/2014/main" xmlns="" id="{B833E956-B696-40EC-BEE9-92B70B82B82C}"/>
              </a:ext>
            </a:extLst>
          </p:cNvPr>
          <p:cNvSpPr/>
          <p:nvPr/>
        </p:nvSpPr>
        <p:spPr>
          <a:xfrm>
            <a:off x="767765" y="3527228"/>
            <a:ext cx="1674686" cy="739741"/>
          </a:xfrm>
          <a:prstGeom prst="rect">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Finance</a:t>
            </a:r>
          </a:p>
          <a:p>
            <a:pPr algn="ctr"/>
            <a:r>
              <a:rPr lang="en-US" sz="1200" u="sng" dirty="0"/>
              <a:t>Ralph Jefferies</a:t>
            </a:r>
          </a:p>
          <a:p>
            <a:pPr algn="ctr"/>
            <a:r>
              <a:rPr lang="en-US" sz="1200" b="1" i="1" dirty="0"/>
              <a:t>Acting Chief Finance Officer</a:t>
            </a:r>
          </a:p>
        </p:txBody>
      </p:sp>
      <p:cxnSp>
        <p:nvCxnSpPr>
          <p:cNvPr id="95" name="Straight Connector 94">
            <a:extLst>
              <a:ext uri="{FF2B5EF4-FFF2-40B4-BE49-F238E27FC236}">
                <a16:creationId xmlns:a16="http://schemas.microsoft.com/office/drawing/2014/main" xmlns="" id="{8307A4D0-A3BB-49C8-94AB-E07BE01D8FEC}"/>
              </a:ext>
            </a:extLst>
          </p:cNvPr>
          <p:cNvCxnSpPr>
            <a:cxnSpLocks/>
          </p:cNvCxnSpPr>
          <p:nvPr/>
        </p:nvCxnSpPr>
        <p:spPr>
          <a:xfrm>
            <a:off x="1650828" y="3170783"/>
            <a:ext cx="968348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xmlns="" id="{2453C445-2849-423A-8A3C-5C65959E69C7}"/>
              </a:ext>
            </a:extLst>
          </p:cNvPr>
          <p:cNvSpPr/>
          <p:nvPr/>
        </p:nvSpPr>
        <p:spPr>
          <a:xfrm>
            <a:off x="8742717" y="4191174"/>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Stakeholder Relations &amp; Communications</a:t>
            </a:r>
          </a:p>
          <a:p>
            <a:pPr algn="ctr"/>
            <a:r>
              <a:rPr lang="en-US" sz="1200" u="sng" dirty="0"/>
              <a:t>Nkuli Maphanga</a:t>
            </a:r>
            <a:r>
              <a:rPr lang="en-US" sz="1200" dirty="0"/>
              <a:t>**</a:t>
            </a:r>
          </a:p>
          <a:p>
            <a:pPr algn="ctr"/>
            <a:r>
              <a:rPr lang="en-US" sz="1200" b="1" i="1" dirty="0"/>
              <a:t>Manager </a:t>
            </a:r>
          </a:p>
        </p:txBody>
      </p:sp>
      <p:cxnSp>
        <p:nvCxnSpPr>
          <p:cNvPr id="97" name="Straight Connector 96">
            <a:extLst>
              <a:ext uri="{FF2B5EF4-FFF2-40B4-BE49-F238E27FC236}">
                <a16:creationId xmlns:a16="http://schemas.microsoft.com/office/drawing/2014/main" xmlns="" id="{CA398900-2E28-490D-A880-EBBAFD2B35AA}"/>
              </a:ext>
            </a:extLst>
          </p:cNvPr>
          <p:cNvCxnSpPr>
            <a:cxnSpLocks/>
          </p:cNvCxnSpPr>
          <p:nvPr/>
        </p:nvCxnSpPr>
        <p:spPr>
          <a:xfrm flipV="1">
            <a:off x="1574628" y="3977487"/>
            <a:ext cx="0" cy="73952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C0290CF7-3B15-4A27-A47D-B953A170CB2F}"/>
              </a:ext>
            </a:extLst>
          </p:cNvPr>
          <p:cNvCxnSpPr>
            <a:cxnSpLocks/>
          </p:cNvCxnSpPr>
          <p:nvPr/>
        </p:nvCxnSpPr>
        <p:spPr>
          <a:xfrm flipV="1">
            <a:off x="11334314" y="3151108"/>
            <a:ext cx="0" cy="173736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xmlns="" id="{47214F8B-3AEC-4739-A458-2A9E22D5803C}"/>
              </a:ext>
            </a:extLst>
          </p:cNvPr>
          <p:cNvSpPr/>
          <p:nvPr/>
        </p:nvSpPr>
        <p:spPr>
          <a:xfrm>
            <a:off x="3002979" y="4540242"/>
            <a:ext cx="1678750" cy="72858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Administration</a:t>
            </a:r>
          </a:p>
          <a:p>
            <a:pPr algn="ctr"/>
            <a:r>
              <a:rPr lang="en-US" sz="1200" u="sng" dirty="0"/>
              <a:t>Vacant</a:t>
            </a:r>
          </a:p>
          <a:p>
            <a:pPr algn="ctr"/>
            <a:r>
              <a:rPr lang="en-US" sz="1200" dirty="0"/>
              <a:t>Admin. Manager</a:t>
            </a:r>
            <a:endParaRPr lang="en-US" sz="1200" b="1" i="1" dirty="0"/>
          </a:p>
        </p:txBody>
      </p:sp>
      <p:sp>
        <p:nvSpPr>
          <p:cNvPr id="100" name="Rectangle 99">
            <a:extLst>
              <a:ext uri="{FF2B5EF4-FFF2-40B4-BE49-F238E27FC236}">
                <a16:creationId xmlns:a16="http://schemas.microsoft.com/office/drawing/2014/main" xmlns="" id="{5B79946B-E698-4C70-B93C-6F690061CED8}"/>
              </a:ext>
            </a:extLst>
          </p:cNvPr>
          <p:cNvSpPr/>
          <p:nvPr/>
        </p:nvSpPr>
        <p:spPr>
          <a:xfrm>
            <a:off x="1785492" y="5552760"/>
            <a:ext cx="1674686" cy="53675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Rita Daubert</a:t>
            </a:r>
          </a:p>
          <a:p>
            <a:pPr algn="ctr"/>
            <a:r>
              <a:rPr lang="en-US" sz="1200" b="1" i="1" dirty="0"/>
              <a:t>Financial Accountant</a:t>
            </a:r>
          </a:p>
        </p:txBody>
      </p:sp>
      <p:cxnSp>
        <p:nvCxnSpPr>
          <p:cNvPr id="101" name="Straight Connector 100">
            <a:extLst>
              <a:ext uri="{FF2B5EF4-FFF2-40B4-BE49-F238E27FC236}">
                <a16:creationId xmlns:a16="http://schemas.microsoft.com/office/drawing/2014/main" xmlns="" id="{2F18E2E7-F34A-49AC-B25A-35E0DD623C86}"/>
              </a:ext>
            </a:extLst>
          </p:cNvPr>
          <p:cNvCxnSpPr>
            <a:cxnSpLocks/>
          </p:cNvCxnSpPr>
          <p:nvPr/>
        </p:nvCxnSpPr>
        <p:spPr>
          <a:xfrm>
            <a:off x="3842353" y="5409007"/>
            <a:ext cx="48985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D4569893-B7D4-4AE6-BF83-013DA17E034B}"/>
              </a:ext>
            </a:extLst>
          </p:cNvPr>
          <p:cNvCxnSpPr>
            <a:cxnSpLocks/>
          </p:cNvCxnSpPr>
          <p:nvPr/>
        </p:nvCxnSpPr>
        <p:spPr>
          <a:xfrm>
            <a:off x="1605107" y="5001506"/>
            <a:ext cx="0" cy="3761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2A361B0A-2466-4418-A273-39127B318593}"/>
              </a:ext>
            </a:extLst>
          </p:cNvPr>
          <p:cNvCxnSpPr/>
          <p:nvPr/>
        </p:nvCxnSpPr>
        <p:spPr>
          <a:xfrm flipV="1">
            <a:off x="837344" y="5404967"/>
            <a:ext cx="0" cy="4059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CE99EC63-4753-4090-BDFD-0F53E23B2338}"/>
              </a:ext>
            </a:extLst>
          </p:cNvPr>
          <p:cNvCxnSpPr/>
          <p:nvPr/>
        </p:nvCxnSpPr>
        <p:spPr>
          <a:xfrm flipV="1">
            <a:off x="2608232" y="5401919"/>
            <a:ext cx="0" cy="4059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xmlns="" id="{9F99F43A-B73F-4E49-A27D-414D0FADC66C}"/>
              </a:ext>
            </a:extLst>
          </p:cNvPr>
          <p:cNvSpPr/>
          <p:nvPr/>
        </p:nvSpPr>
        <p:spPr>
          <a:xfrm>
            <a:off x="6834032" y="4534129"/>
            <a:ext cx="1674686" cy="7397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Business Process Engineering </a:t>
            </a:r>
          </a:p>
          <a:p>
            <a:pPr algn="ctr"/>
            <a:r>
              <a:rPr lang="en-US" sz="1200" u="sng" dirty="0"/>
              <a:t>Vacant</a:t>
            </a:r>
          </a:p>
          <a:p>
            <a:pPr algn="ctr"/>
            <a:r>
              <a:rPr lang="en-US" sz="1200" b="1" i="1" dirty="0"/>
              <a:t>BP Engineer </a:t>
            </a:r>
          </a:p>
        </p:txBody>
      </p:sp>
      <p:cxnSp>
        <p:nvCxnSpPr>
          <p:cNvPr id="107" name="Straight Connector 106">
            <a:extLst>
              <a:ext uri="{FF2B5EF4-FFF2-40B4-BE49-F238E27FC236}">
                <a16:creationId xmlns:a16="http://schemas.microsoft.com/office/drawing/2014/main" xmlns="" id="{54A56390-3C1E-488E-9012-4EEE72196621}"/>
              </a:ext>
            </a:extLst>
          </p:cNvPr>
          <p:cNvCxnSpPr/>
          <p:nvPr/>
        </p:nvCxnSpPr>
        <p:spPr>
          <a:xfrm>
            <a:off x="3842353" y="4556651"/>
            <a:ext cx="0" cy="8779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xmlns="" id="{CFB09F03-5964-4F90-8F20-30339F5C8E39}"/>
              </a:ext>
            </a:extLst>
          </p:cNvPr>
          <p:cNvSpPr/>
          <p:nvPr/>
        </p:nvSpPr>
        <p:spPr>
          <a:xfrm>
            <a:off x="3495041" y="5527040"/>
            <a:ext cx="1674686" cy="49135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Sheranie Singh</a:t>
            </a:r>
          </a:p>
          <a:p>
            <a:pPr algn="ctr"/>
            <a:r>
              <a:rPr lang="en-US" sz="1200" b="1" i="1" dirty="0"/>
              <a:t>Office Administrator </a:t>
            </a:r>
          </a:p>
        </p:txBody>
      </p:sp>
      <p:cxnSp>
        <p:nvCxnSpPr>
          <p:cNvPr id="109" name="Straight Connector 108">
            <a:extLst>
              <a:ext uri="{FF2B5EF4-FFF2-40B4-BE49-F238E27FC236}">
                <a16:creationId xmlns:a16="http://schemas.microsoft.com/office/drawing/2014/main" xmlns="" id="{FEB5600A-3A3D-4FC0-B12B-4A50251355CC}"/>
              </a:ext>
            </a:extLst>
          </p:cNvPr>
          <p:cNvCxnSpPr>
            <a:cxnSpLocks/>
          </p:cNvCxnSpPr>
          <p:nvPr/>
        </p:nvCxnSpPr>
        <p:spPr>
          <a:xfrm>
            <a:off x="3890091" y="4379823"/>
            <a:ext cx="37896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xmlns="" id="{753A352D-289C-491B-A804-BC7ACBE022E8}"/>
              </a:ext>
            </a:extLst>
          </p:cNvPr>
          <p:cNvSpPr/>
          <p:nvPr/>
        </p:nvSpPr>
        <p:spPr>
          <a:xfrm>
            <a:off x="8751004" y="5551228"/>
            <a:ext cx="1674686" cy="59557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Xavier Dipedi</a:t>
            </a:r>
          </a:p>
          <a:p>
            <a:pPr algn="ctr"/>
            <a:r>
              <a:rPr lang="en-US" sz="1200" b="1" i="1" dirty="0"/>
              <a:t>Social Media Coordinator</a:t>
            </a:r>
          </a:p>
        </p:txBody>
      </p:sp>
      <p:cxnSp>
        <p:nvCxnSpPr>
          <p:cNvPr id="111" name="Straight Connector 110">
            <a:extLst>
              <a:ext uri="{FF2B5EF4-FFF2-40B4-BE49-F238E27FC236}">
                <a16:creationId xmlns:a16="http://schemas.microsoft.com/office/drawing/2014/main" xmlns="" id="{65630877-BEDC-4691-B177-03FA405364E7}"/>
              </a:ext>
            </a:extLst>
          </p:cNvPr>
          <p:cNvCxnSpPr/>
          <p:nvPr/>
        </p:nvCxnSpPr>
        <p:spPr>
          <a:xfrm>
            <a:off x="5758630" y="4359503"/>
            <a:ext cx="0" cy="33718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22AF0B3-772C-49F0-BBC6-76906D47CB72}"/>
              </a:ext>
            </a:extLst>
          </p:cNvPr>
          <p:cNvCxnSpPr/>
          <p:nvPr/>
        </p:nvCxnSpPr>
        <p:spPr>
          <a:xfrm>
            <a:off x="7679771" y="4357408"/>
            <a:ext cx="0" cy="33718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74094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Connector 172">
            <a:extLst>
              <a:ext uri="{FF2B5EF4-FFF2-40B4-BE49-F238E27FC236}">
                <a16:creationId xmlns:a16="http://schemas.microsoft.com/office/drawing/2014/main" xmlns="" id="{40F34B2E-FFA7-42F9-93DE-3CB04BB95DB1}"/>
              </a:ext>
            </a:extLst>
          </p:cNvPr>
          <p:cNvCxnSpPr>
            <a:cxnSpLocks/>
          </p:cNvCxnSpPr>
          <p:nvPr/>
        </p:nvCxnSpPr>
        <p:spPr>
          <a:xfrm>
            <a:off x="6096003" y="1247086"/>
            <a:ext cx="0" cy="14322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B737C458-D113-4C4D-B834-4B72BA3F2DF7}"/>
              </a:ext>
            </a:extLst>
          </p:cNvPr>
          <p:cNvSpPr>
            <a:spLocks noGrp="1"/>
          </p:cNvSpPr>
          <p:nvPr>
            <p:ph type="title"/>
          </p:nvPr>
        </p:nvSpPr>
        <p:spPr/>
        <p:txBody>
          <a:bodyPr/>
          <a:lstStyle/>
          <a:p>
            <a:r>
              <a:rPr lang="en-US" dirty="0"/>
              <a:t>Human Capital…</a:t>
            </a:r>
          </a:p>
        </p:txBody>
      </p:sp>
      <p:cxnSp>
        <p:nvCxnSpPr>
          <p:cNvPr id="56" name="Straight Connector 55">
            <a:extLst>
              <a:ext uri="{FF2B5EF4-FFF2-40B4-BE49-F238E27FC236}">
                <a16:creationId xmlns:a16="http://schemas.microsoft.com/office/drawing/2014/main" xmlns="" id="{2C9BB152-32B3-46D7-8132-BFFAC0A0790E}"/>
              </a:ext>
            </a:extLst>
          </p:cNvPr>
          <p:cNvCxnSpPr>
            <a:cxnSpLocks/>
          </p:cNvCxnSpPr>
          <p:nvPr/>
        </p:nvCxnSpPr>
        <p:spPr>
          <a:xfrm>
            <a:off x="1139286" y="4055719"/>
            <a:ext cx="3280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48BA47FB-1460-4D79-98E1-65F44B5116CC}"/>
              </a:ext>
            </a:extLst>
          </p:cNvPr>
          <p:cNvCxnSpPr>
            <a:cxnSpLocks/>
          </p:cNvCxnSpPr>
          <p:nvPr/>
        </p:nvCxnSpPr>
        <p:spPr>
          <a:xfrm flipV="1">
            <a:off x="10962451" y="2858875"/>
            <a:ext cx="0" cy="10525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3B005519-18D4-40D9-B180-DB0140B1318B}"/>
              </a:ext>
            </a:extLst>
          </p:cNvPr>
          <p:cNvCxnSpPr>
            <a:cxnSpLocks/>
          </p:cNvCxnSpPr>
          <p:nvPr/>
        </p:nvCxnSpPr>
        <p:spPr>
          <a:xfrm flipV="1">
            <a:off x="1164178" y="2865120"/>
            <a:ext cx="0" cy="26232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B19AF4FB-2A5A-498E-BF1B-8C3A4C6248BE}"/>
              </a:ext>
            </a:extLst>
          </p:cNvPr>
          <p:cNvSpPr/>
          <p:nvPr/>
        </p:nvSpPr>
        <p:spPr>
          <a:xfrm>
            <a:off x="341058" y="3144411"/>
            <a:ext cx="1678750" cy="728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t>TRes</a:t>
            </a:r>
            <a:r>
              <a:rPr lang="en-US" sz="1200" b="1" dirty="0"/>
              <a:t> &amp; YB Platform</a:t>
            </a:r>
          </a:p>
          <a:p>
            <a:pPr algn="ctr"/>
            <a:r>
              <a:rPr lang="en-US" sz="1200" u="sng" dirty="0"/>
              <a:t>Busisiwe Makhasi</a:t>
            </a:r>
          </a:p>
          <a:p>
            <a:pPr algn="ctr"/>
            <a:r>
              <a:rPr lang="en-US" sz="1200" b="1" i="1" dirty="0"/>
              <a:t>Scrum Master</a:t>
            </a:r>
          </a:p>
        </p:txBody>
      </p:sp>
      <p:cxnSp>
        <p:nvCxnSpPr>
          <p:cNvPr id="60" name="Straight Connector 59">
            <a:extLst>
              <a:ext uri="{FF2B5EF4-FFF2-40B4-BE49-F238E27FC236}">
                <a16:creationId xmlns:a16="http://schemas.microsoft.com/office/drawing/2014/main" xmlns="" id="{E9EA71AA-14D3-4ACB-A3EF-F346661C07B0}"/>
              </a:ext>
            </a:extLst>
          </p:cNvPr>
          <p:cNvCxnSpPr>
            <a:cxnSpLocks/>
          </p:cNvCxnSpPr>
          <p:nvPr/>
        </p:nvCxnSpPr>
        <p:spPr>
          <a:xfrm>
            <a:off x="1139286" y="5062575"/>
            <a:ext cx="878703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42942739-4568-4605-9B35-62EDA1CADADF}"/>
              </a:ext>
            </a:extLst>
          </p:cNvPr>
          <p:cNvSpPr/>
          <p:nvPr/>
        </p:nvSpPr>
        <p:spPr>
          <a:xfrm>
            <a:off x="5728876" y="5207290"/>
            <a:ext cx="1674686" cy="53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Kamogelo Phasha</a:t>
            </a:r>
          </a:p>
          <a:p>
            <a:pPr algn="ctr"/>
            <a:r>
              <a:rPr lang="en-US" sz="1200" b="1" i="1" dirty="0"/>
              <a:t>Systems Tester (</a:t>
            </a:r>
            <a:r>
              <a:rPr lang="en-US" sz="1200" b="1" i="1" dirty="0" err="1"/>
              <a:t>TRes</a:t>
            </a:r>
            <a:r>
              <a:rPr lang="en-US" sz="1200" b="1" i="1" dirty="0"/>
              <a:t>)</a:t>
            </a:r>
          </a:p>
        </p:txBody>
      </p:sp>
      <p:sp>
        <p:nvSpPr>
          <p:cNvPr id="62" name="Rectangle 61">
            <a:extLst>
              <a:ext uri="{FF2B5EF4-FFF2-40B4-BE49-F238E27FC236}">
                <a16:creationId xmlns:a16="http://schemas.microsoft.com/office/drawing/2014/main" xmlns="" id="{F1E2E269-5951-451A-9A3C-D2804A69DC2A}"/>
              </a:ext>
            </a:extLst>
          </p:cNvPr>
          <p:cNvSpPr/>
          <p:nvPr/>
        </p:nvSpPr>
        <p:spPr>
          <a:xfrm>
            <a:off x="3945129" y="5197113"/>
            <a:ext cx="1674686" cy="53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Boitumelo Rammekwa</a:t>
            </a:r>
          </a:p>
          <a:p>
            <a:pPr algn="ctr"/>
            <a:r>
              <a:rPr lang="en-US" sz="1200" b="1" i="1" dirty="0"/>
              <a:t>Business Analyst (</a:t>
            </a:r>
            <a:r>
              <a:rPr lang="en-US" sz="1200" b="1" i="1" dirty="0" err="1"/>
              <a:t>TRes</a:t>
            </a:r>
            <a:r>
              <a:rPr lang="en-US" sz="1200" b="1" i="1" dirty="0"/>
              <a:t>)</a:t>
            </a:r>
          </a:p>
        </p:txBody>
      </p:sp>
      <p:sp>
        <p:nvSpPr>
          <p:cNvPr id="63" name="Rectangle 62">
            <a:extLst>
              <a:ext uri="{FF2B5EF4-FFF2-40B4-BE49-F238E27FC236}">
                <a16:creationId xmlns:a16="http://schemas.microsoft.com/office/drawing/2014/main" xmlns="" id="{AC4C1773-729E-453C-8E29-DE67D421080D}"/>
              </a:ext>
            </a:extLst>
          </p:cNvPr>
          <p:cNvSpPr/>
          <p:nvPr/>
        </p:nvSpPr>
        <p:spPr>
          <a:xfrm>
            <a:off x="2161382" y="5207291"/>
            <a:ext cx="1674686" cy="53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Musa Khosa</a:t>
            </a:r>
          </a:p>
          <a:p>
            <a:pPr algn="ctr"/>
            <a:r>
              <a:rPr lang="en-US" sz="1200" b="1" i="1" dirty="0"/>
              <a:t>F-E Developer (</a:t>
            </a:r>
            <a:r>
              <a:rPr lang="en-US" sz="1200" b="1" i="1" dirty="0" err="1"/>
              <a:t>TRes</a:t>
            </a:r>
            <a:r>
              <a:rPr lang="en-US" sz="1200" b="1" i="1" dirty="0"/>
              <a:t>)</a:t>
            </a:r>
          </a:p>
        </p:txBody>
      </p:sp>
      <p:sp>
        <p:nvSpPr>
          <p:cNvPr id="64" name="Rectangle 63">
            <a:extLst>
              <a:ext uri="{FF2B5EF4-FFF2-40B4-BE49-F238E27FC236}">
                <a16:creationId xmlns:a16="http://schemas.microsoft.com/office/drawing/2014/main" xmlns="" id="{3EDD0238-65D9-43F6-BB08-382346C22B52}"/>
              </a:ext>
            </a:extLst>
          </p:cNvPr>
          <p:cNvSpPr/>
          <p:nvPr/>
        </p:nvSpPr>
        <p:spPr>
          <a:xfrm>
            <a:off x="377635" y="5207289"/>
            <a:ext cx="1674686" cy="53675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Tshepo Makhubela </a:t>
            </a:r>
          </a:p>
          <a:p>
            <a:pPr algn="ctr"/>
            <a:r>
              <a:rPr lang="en-US" sz="1200" b="1" i="1" dirty="0"/>
              <a:t>B-E Developer (</a:t>
            </a:r>
            <a:r>
              <a:rPr lang="en-US" sz="1200" b="1" i="1" dirty="0" err="1"/>
              <a:t>TRes</a:t>
            </a:r>
            <a:r>
              <a:rPr lang="en-US" sz="1200" b="1" i="1" dirty="0"/>
              <a:t>)</a:t>
            </a:r>
          </a:p>
        </p:txBody>
      </p:sp>
      <p:sp>
        <p:nvSpPr>
          <p:cNvPr id="65" name="Rectangle 64">
            <a:extLst>
              <a:ext uri="{FF2B5EF4-FFF2-40B4-BE49-F238E27FC236}">
                <a16:creationId xmlns:a16="http://schemas.microsoft.com/office/drawing/2014/main" xmlns="" id="{3BA95156-378D-46B7-9882-59C00A078DD5}"/>
              </a:ext>
            </a:extLst>
          </p:cNvPr>
          <p:cNvSpPr/>
          <p:nvPr/>
        </p:nvSpPr>
        <p:spPr>
          <a:xfrm>
            <a:off x="7511955" y="5207289"/>
            <a:ext cx="1674686" cy="53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Percy Mohale</a:t>
            </a:r>
          </a:p>
          <a:p>
            <a:pPr algn="ctr"/>
            <a:r>
              <a:rPr lang="en-US" sz="1200" b="1" i="1" dirty="0"/>
              <a:t>Dev. Ops Engineer (</a:t>
            </a:r>
            <a:r>
              <a:rPr lang="en-US" sz="1200" b="1" i="1" dirty="0" err="1"/>
              <a:t>TRes</a:t>
            </a:r>
            <a:r>
              <a:rPr lang="en-US" sz="1200" b="1" i="1" dirty="0"/>
              <a:t> &amp; YB Platform)</a:t>
            </a:r>
          </a:p>
        </p:txBody>
      </p:sp>
      <p:sp>
        <p:nvSpPr>
          <p:cNvPr id="66" name="Rectangle 65">
            <a:extLst>
              <a:ext uri="{FF2B5EF4-FFF2-40B4-BE49-F238E27FC236}">
                <a16:creationId xmlns:a16="http://schemas.microsoft.com/office/drawing/2014/main" xmlns="" id="{8F1D305B-4AFE-4FD3-AA92-E213923F5566}"/>
              </a:ext>
            </a:extLst>
          </p:cNvPr>
          <p:cNvSpPr/>
          <p:nvPr/>
        </p:nvSpPr>
        <p:spPr>
          <a:xfrm>
            <a:off x="2328341" y="6242593"/>
            <a:ext cx="1674686" cy="53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Precious Mahlangu</a:t>
            </a:r>
          </a:p>
          <a:p>
            <a:pPr algn="ctr"/>
            <a:r>
              <a:rPr lang="en-US" sz="1200" b="1" i="1" dirty="0"/>
              <a:t>Systems Tester (YB)</a:t>
            </a:r>
          </a:p>
        </p:txBody>
      </p:sp>
      <p:sp>
        <p:nvSpPr>
          <p:cNvPr id="67" name="Rectangle 66">
            <a:extLst>
              <a:ext uri="{FF2B5EF4-FFF2-40B4-BE49-F238E27FC236}">
                <a16:creationId xmlns:a16="http://schemas.microsoft.com/office/drawing/2014/main" xmlns="" id="{B34BCF09-8237-4CE6-9C48-7CC8D8D6460F}"/>
              </a:ext>
            </a:extLst>
          </p:cNvPr>
          <p:cNvSpPr/>
          <p:nvPr/>
        </p:nvSpPr>
        <p:spPr>
          <a:xfrm>
            <a:off x="4079970" y="6242594"/>
            <a:ext cx="1674686" cy="53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Zanele Mathabela</a:t>
            </a:r>
          </a:p>
          <a:p>
            <a:pPr algn="ctr"/>
            <a:r>
              <a:rPr lang="en-US" sz="1200" b="1" i="1" dirty="0"/>
              <a:t>Business Analyst (YB)</a:t>
            </a:r>
          </a:p>
        </p:txBody>
      </p:sp>
      <p:sp>
        <p:nvSpPr>
          <p:cNvPr id="68" name="Rectangle 67">
            <a:extLst>
              <a:ext uri="{FF2B5EF4-FFF2-40B4-BE49-F238E27FC236}">
                <a16:creationId xmlns:a16="http://schemas.microsoft.com/office/drawing/2014/main" xmlns="" id="{AFFE307E-EB7B-4BAD-B470-B1D9169022D3}"/>
              </a:ext>
            </a:extLst>
          </p:cNvPr>
          <p:cNvSpPr/>
          <p:nvPr/>
        </p:nvSpPr>
        <p:spPr>
          <a:xfrm>
            <a:off x="5830856" y="6242594"/>
            <a:ext cx="1674686" cy="53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Vacant</a:t>
            </a:r>
          </a:p>
          <a:p>
            <a:pPr algn="ctr"/>
            <a:r>
              <a:rPr lang="en-US" sz="1200" b="1" i="1" dirty="0"/>
              <a:t>F-E Developer (YB)</a:t>
            </a:r>
          </a:p>
        </p:txBody>
      </p:sp>
      <p:sp>
        <p:nvSpPr>
          <p:cNvPr id="69" name="Rectangle 68">
            <a:extLst>
              <a:ext uri="{FF2B5EF4-FFF2-40B4-BE49-F238E27FC236}">
                <a16:creationId xmlns:a16="http://schemas.microsoft.com/office/drawing/2014/main" xmlns="" id="{EAAE621E-7AEB-44BB-81D4-F16099C8D6CF}"/>
              </a:ext>
            </a:extLst>
          </p:cNvPr>
          <p:cNvSpPr/>
          <p:nvPr/>
        </p:nvSpPr>
        <p:spPr>
          <a:xfrm>
            <a:off x="7581742" y="6249054"/>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Vacant</a:t>
            </a:r>
          </a:p>
          <a:p>
            <a:pPr algn="ctr"/>
            <a:r>
              <a:rPr lang="en-US" sz="1200" b="1" i="1" dirty="0">
                <a:solidFill>
                  <a:schemeClr val="tx1"/>
                </a:solidFill>
              </a:rPr>
              <a:t>B-E Developer (YB)</a:t>
            </a:r>
          </a:p>
        </p:txBody>
      </p:sp>
      <p:cxnSp>
        <p:nvCxnSpPr>
          <p:cNvPr id="82" name="Straight Connector 81">
            <a:extLst>
              <a:ext uri="{FF2B5EF4-FFF2-40B4-BE49-F238E27FC236}">
                <a16:creationId xmlns:a16="http://schemas.microsoft.com/office/drawing/2014/main" xmlns="" id="{41D03D3F-37E2-4921-8DEC-B827058E8C76}"/>
              </a:ext>
            </a:extLst>
          </p:cNvPr>
          <p:cNvCxnSpPr/>
          <p:nvPr/>
        </p:nvCxnSpPr>
        <p:spPr>
          <a:xfrm flipV="1">
            <a:off x="2961735" y="5062575"/>
            <a:ext cx="0" cy="4059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F6155ADE-9CD7-4022-B0C3-6306FC66262B}"/>
              </a:ext>
            </a:extLst>
          </p:cNvPr>
          <p:cNvCxnSpPr/>
          <p:nvPr/>
        </p:nvCxnSpPr>
        <p:spPr>
          <a:xfrm flipV="1">
            <a:off x="4796378" y="5053431"/>
            <a:ext cx="0" cy="4059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BBF88DF6-8AF9-49F8-A4E0-A90036E60E46}"/>
              </a:ext>
            </a:extLst>
          </p:cNvPr>
          <p:cNvCxnSpPr/>
          <p:nvPr/>
        </p:nvCxnSpPr>
        <p:spPr>
          <a:xfrm flipV="1">
            <a:off x="6579458" y="5053431"/>
            <a:ext cx="0" cy="4059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4AEEF05A-DA1F-4AFD-A36D-5417264D84DF}"/>
              </a:ext>
            </a:extLst>
          </p:cNvPr>
          <p:cNvCxnSpPr>
            <a:cxnSpLocks/>
          </p:cNvCxnSpPr>
          <p:nvPr/>
        </p:nvCxnSpPr>
        <p:spPr>
          <a:xfrm flipV="1">
            <a:off x="8310691" y="5053433"/>
            <a:ext cx="0" cy="5244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64270A56-0D9A-4E7D-B9D0-0AF91595B923}"/>
              </a:ext>
            </a:extLst>
          </p:cNvPr>
          <p:cNvCxnSpPr>
            <a:cxnSpLocks/>
          </p:cNvCxnSpPr>
          <p:nvPr/>
        </p:nvCxnSpPr>
        <p:spPr>
          <a:xfrm>
            <a:off x="3130646" y="6087719"/>
            <a:ext cx="676500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AC122C14-4E4F-4588-8247-E19691EF51CD}"/>
              </a:ext>
            </a:extLst>
          </p:cNvPr>
          <p:cNvCxnSpPr/>
          <p:nvPr/>
        </p:nvCxnSpPr>
        <p:spPr>
          <a:xfrm flipV="1">
            <a:off x="3141314" y="6070447"/>
            <a:ext cx="0" cy="4469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4DF4E78A-0A30-4B89-A251-0C5FE1D7E5E9}"/>
              </a:ext>
            </a:extLst>
          </p:cNvPr>
          <p:cNvCxnSpPr/>
          <p:nvPr/>
        </p:nvCxnSpPr>
        <p:spPr>
          <a:xfrm flipV="1">
            <a:off x="4930490" y="6076543"/>
            <a:ext cx="0" cy="4469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F5253149-693A-47F2-AD6A-86EB15EF1969}"/>
              </a:ext>
            </a:extLst>
          </p:cNvPr>
          <p:cNvCxnSpPr/>
          <p:nvPr/>
        </p:nvCxnSpPr>
        <p:spPr>
          <a:xfrm flipV="1">
            <a:off x="6713570" y="6076543"/>
            <a:ext cx="0" cy="4469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84D84293-0ED2-40B3-97A3-D401010F8BBF}"/>
              </a:ext>
            </a:extLst>
          </p:cNvPr>
          <p:cNvCxnSpPr/>
          <p:nvPr/>
        </p:nvCxnSpPr>
        <p:spPr>
          <a:xfrm flipV="1">
            <a:off x="8405210" y="6085687"/>
            <a:ext cx="0" cy="4469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xmlns="" id="{22864A67-EABD-44CE-90D0-B7EA4347DDD0}"/>
              </a:ext>
            </a:extLst>
          </p:cNvPr>
          <p:cNvSpPr/>
          <p:nvPr/>
        </p:nvSpPr>
        <p:spPr>
          <a:xfrm>
            <a:off x="341058" y="3167058"/>
            <a:ext cx="1678750" cy="728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 Digital </a:t>
            </a:r>
          </a:p>
          <a:p>
            <a:pPr algn="ctr"/>
            <a:r>
              <a:rPr lang="en-US" sz="1200" u="sng" dirty="0"/>
              <a:t>Vacant</a:t>
            </a:r>
          </a:p>
          <a:p>
            <a:pPr algn="ctr"/>
            <a:r>
              <a:rPr lang="en-US" sz="1200" b="1" i="1" dirty="0"/>
              <a:t>General Manager</a:t>
            </a:r>
          </a:p>
        </p:txBody>
      </p:sp>
      <p:cxnSp>
        <p:nvCxnSpPr>
          <p:cNvPr id="122" name="Straight Connector 121">
            <a:extLst>
              <a:ext uri="{FF2B5EF4-FFF2-40B4-BE49-F238E27FC236}">
                <a16:creationId xmlns:a16="http://schemas.microsoft.com/office/drawing/2014/main" xmlns="" id="{21BB2E7A-C28E-40DE-B205-272681DFD046}"/>
              </a:ext>
            </a:extLst>
          </p:cNvPr>
          <p:cNvCxnSpPr/>
          <p:nvPr/>
        </p:nvCxnSpPr>
        <p:spPr>
          <a:xfrm>
            <a:off x="6094638" y="1641155"/>
            <a:ext cx="0" cy="101670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3" name="Flowchart: Decision 122">
            <a:extLst>
              <a:ext uri="{FF2B5EF4-FFF2-40B4-BE49-F238E27FC236}">
                <a16:creationId xmlns:a16="http://schemas.microsoft.com/office/drawing/2014/main" xmlns="" id="{F5C05CC9-A8E5-415A-8059-DEB2906362FD}"/>
              </a:ext>
            </a:extLst>
          </p:cNvPr>
          <p:cNvSpPr/>
          <p:nvPr/>
        </p:nvSpPr>
        <p:spPr>
          <a:xfrm>
            <a:off x="5176556" y="2046127"/>
            <a:ext cx="1873321" cy="64727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sp>
        <p:nvSpPr>
          <p:cNvPr id="125" name="Rectangle 124">
            <a:extLst>
              <a:ext uri="{FF2B5EF4-FFF2-40B4-BE49-F238E27FC236}">
                <a16:creationId xmlns:a16="http://schemas.microsoft.com/office/drawing/2014/main" xmlns="" id="{7E0D2684-998A-4733-A374-30205ED3F5FB}"/>
              </a:ext>
            </a:extLst>
          </p:cNvPr>
          <p:cNvSpPr/>
          <p:nvPr/>
        </p:nvSpPr>
        <p:spPr>
          <a:xfrm>
            <a:off x="5283200" y="1107441"/>
            <a:ext cx="1650144" cy="77348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Nicholas Motsatse</a:t>
            </a:r>
          </a:p>
          <a:p>
            <a:pPr algn="ctr"/>
            <a:r>
              <a:rPr lang="en-US" sz="1200" b="1" i="1" dirty="0"/>
              <a:t>Chief Executive Officer</a:t>
            </a:r>
          </a:p>
        </p:txBody>
      </p:sp>
      <p:cxnSp>
        <p:nvCxnSpPr>
          <p:cNvPr id="126" name="Straight Connector 125">
            <a:extLst>
              <a:ext uri="{FF2B5EF4-FFF2-40B4-BE49-F238E27FC236}">
                <a16:creationId xmlns:a16="http://schemas.microsoft.com/office/drawing/2014/main" xmlns="" id="{719E8305-9AA2-4820-962E-59F113C4DD49}"/>
              </a:ext>
            </a:extLst>
          </p:cNvPr>
          <p:cNvCxnSpPr>
            <a:cxnSpLocks/>
          </p:cNvCxnSpPr>
          <p:nvPr/>
        </p:nvCxnSpPr>
        <p:spPr>
          <a:xfrm>
            <a:off x="6094639" y="1676697"/>
            <a:ext cx="0" cy="11975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7" name="Flowchart: Decision 126">
            <a:extLst>
              <a:ext uri="{FF2B5EF4-FFF2-40B4-BE49-F238E27FC236}">
                <a16:creationId xmlns:a16="http://schemas.microsoft.com/office/drawing/2014/main" xmlns="" id="{07230774-1CBE-4F6F-94CD-D753BA2472C5}"/>
              </a:ext>
            </a:extLst>
          </p:cNvPr>
          <p:cNvSpPr/>
          <p:nvPr/>
        </p:nvSpPr>
        <p:spPr>
          <a:xfrm>
            <a:off x="5176557" y="2070358"/>
            <a:ext cx="1873321" cy="64727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Divisions / SBUs</a:t>
            </a:r>
          </a:p>
        </p:txBody>
      </p:sp>
      <p:sp>
        <p:nvSpPr>
          <p:cNvPr id="129" name="Rectangle 128">
            <a:extLst>
              <a:ext uri="{FF2B5EF4-FFF2-40B4-BE49-F238E27FC236}">
                <a16:creationId xmlns:a16="http://schemas.microsoft.com/office/drawing/2014/main" xmlns="" id="{9E171C9A-059A-477E-97E8-7C06B129002D}"/>
              </a:ext>
            </a:extLst>
          </p:cNvPr>
          <p:cNvSpPr/>
          <p:nvPr/>
        </p:nvSpPr>
        <p:spPr>
          <a:xfrm>
            <a:off x="10149678" y="3144411"/>
            <a:ext cx="1678750" cy="758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 Retail</a:t>
            </a:r>
          </a:p>
          <a:p>
            <a:pPr algn="ctr"/>
            <a:r>
              <a:rPr lang="en-US" sz="1200" u="sng" dirty="0"/>
              <a:t>Tshepo Ditshego</a:t>
            </a:r>
          </a:p>
          <a:p>
            <a:pPr algn="ctr"/>
            <a:r>
              <a:rPr lang="en-US" sz="1200" b="1" i="1" dirty="0"/>
              <a:t>Executive Consultant</a:t>
            </a:r>
          </a:p>
        </p:txBody>
      </p:sp>
      <p:sp>
        <p:nvSpPr>
          <p:cNvPr id="130" name="Rectangle 129">
            <a:extLst>
              <a:ext uri="{FF2B5EF4-FFF2-40B4-BE49-F238E27FC236}">
                <a16:creationId xmlns:a16="http://schemas.microsoft.com/office/drawing/2014/main" xmlns="" id="{7CF7329B-A354-4827-995F-58B8A7CF2634}"/>
              </a:ext>
            </a:extLst>
          </p:cNvPr>
          <p:cNvSpPr/>
          <p:nvPr/>
        </p:nvSpPr>
        <p:spPr>
          <a:xfrm>
            <a:off x="346836" y="4192201"/>
            <a:ext cx="1680781" cy="732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TRes Digital Platform</a:t>
            </a:r>
          </a:p>
          <a:p>
            <a:pPr algn="ctr"/>
            <a:r>
              <a:rPr lang="en-US" sz="1200" u="sng" dirty="0"/>
              <a:t>Musa Khosa</a:t>
            </a:r>
          </a:p>
          <a:p>
            <a:pPr algn="ctr"/>
            <a:r>
              <a:rPr lang="en-US" sz="1200" b="1" i="1" dirty="0"/>
              <a:t>Platform Product Manager</a:t>
            </a:r>
          </a:p>
        </p:txBody>
      </p:sp>
      <p:sp>
        <p:nvSpPr>
          <p:cNvPr id="131" name="Rectangle 130">
            <a:extLst>
              <a:ext uri="{FF2B5EF4-FFF2-40B4-BE49-F238E27FC236}">
                <a16:creationId xmlns:a16="http://schemas.microsoft.com/office/drawing/2014/main" xmlns="" id="{394124A8-6773-4F5C-804A-EB11295E9D9F}"/>
              </a:ext>
            </a:extLst>
          </p:cNvPr>
          <p:cNvSpPr/>
          <p:nvPr/>
        </p:nvSpPr>
        <p:spPr>
          <a:xfrm>
            <a:off x="3033458" y="3677920"/>
            <a:ext cx="1680781" cy="732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 Digital</a:t>
            </a:r>
          </a:p>
          <a:p>
            <a:pPr algn="ctr"/>
            <a:r>
              <a:rPr lang="en-US" sz="1200" u="sng" dirty="0"/>
              <a:t>Busisiwe Makhasi</a:t>
            </a:r>
          </a:p>
          <a:p>
            <a:pPr algn="ctr"/>
            <a:r>
              <a:rPr lang="en-US" sz="1200" b="1" i="1" dirty="0"/>
              <a:t>Scrum Master</a:t>
            </a:r>
          </a:p>
        </p:txBody>
      </p:sp>
      <p:cxnSp>
        <p:nvCxnSpPr>
          <p:cNvPr id="132" name="Straight Connector 131">
            <a:extLst>
              <a:ext uri="{FF2B5EF4-FFF2-40B4-BE49-F238E27FC236}">
                <a16:creationId xmlns:a16="http://schemas.microsoft.com/office/drawing/2014/main" xmlns="" id="{022A2ED5-3EF1-4433-9F3E-D9C692151C8B}"/>
              </a:ext>
            </a:extLst>
          </p:cNvPr>
          <p:cNvCxnSpPr>
            <a:cxnSpLocks/>
          </p:cNvCxnSpPr>
          <p:nvPr/>
        </p:nvCxnSpPr>
        <p:spPr>
          <a:xfrm flipV="1">
            <a:off x="9895651" y="5053435"/>
            <a:ext cx="0" cy="10525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1073142C-53F2-468D-877B-0036FEBFE671}"/>
              </a:ext>
            </a:extLst>
          </p:cNvPr>
          <p:cNvCxnSpPr>
            <a:cxnSpLocks/>
          </p:cNvCxnSpPr>
          <p:nvPr/>
        </p:nvCxnSpPr>
        <p:spPr>
          <a:xfrm>
            <a:off x="1139286" y="2878175"/>
            <a:ext cx="981319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4" name="Flowchart: Decision 133">
            <a:extLst>
              <a:ext uri="{FF2B5EF4-FFF2-40B4-BE49-F238E27FC236}">
                <a16:creationId xmlns:a16="http://schemas.microsoft.com/office/drawing/2014/main" xmlns="" id="{031EB54F-4694-40EA-8C56-F5C5E54FC733}"/>
              </a:ext>
            </a:extLst>
          </p:cNvPr>
          <p:cNvSpPr/>
          <p:nvPr/>
        </p:nvSpPr>
        <p:spPr>
          <a:xfrm>
            <a:off x="5176555" y="2047152"/>
            <a:ext cx="1873321" cy="64727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cxnSp>
        <p:nvCxnSpPr>
          <p:cNvPr id="136" name="Straight Connector 135">
            <a:extLst>
              <a:ext uri="{FF2B5EF4-FFF2-40B4-BE49-F238E27FC236}">
                <a16:creationId xmlns:a16="http://schemas.microsoft.com/office/drawing/2014/main" xmlns="" id="{2C7A4A4E-EA70-46C0-B9B1-1ACC542F1A82}"/>
              </a:ext>
            </a:extLst>
          </p:cNvPr>
          <p:cNvCxnSpPr>
            <a:cxnSpLocks/>
          </p:cNvCxnSpPr>
          <p:nvPr/>
        </p:nvCxnSpPr>
        <p:spPr>
          <a:xfrm>
            <a:off x="1139286" y="2874260"/>
            <a:ext cx="981319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7" name="Flowchart: Decision 136">
            <a:extLst>
              <a:ext uri="{FF2B5EF4-FFF2-40B4-BE49-F238E27FC236}">
                <a16:creationId xmlns:a16="http://schemas.microsoft.com/office/drawing/2014/main" xmlns="" id="{E61287A9-B5D8-4F1C-9537-99CDAC87C747}"/>
              </a:ext>
            </a:extLst>
          </p:cNvPr>
          <p:cNvSpPr/>
          <p:nvPr/>
        </p:nvSpPr>
        <p:spPr>
          <a:xfrm>
            <a:off x="5176555" y="2043237"/>
            <a:ext cx="1873321" cy="64727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cxnSp>
        <p:nvCxnSpPr>
          <p:cNvPr id="139" name="Straight Connector 138">
            <a:extLst>
              <a:ext uri="{FF2B5EF4-FFF2-40B4-BE49-F238E27FC236}">
                <a16:creationId xmlns:a16="http://schemas.microsoft.com/office/drawing/2014/main" xmlns="" id="{991CDF71-EC7E-4550-A055-D918DF186B9B}"/>
              </a:ext>
            </a:extLst>
          </p:cNvPr>
          <p:cNvCxnSpPr>
            <a:cxnSpLocks/>
          </p:cNvCxnSpPr>
          <p:nvPr/>
        </p:nvCxnSpPr>
        <p:spPr>
          <a:xfrm flipV="1">
            <a:off x="10963816" y="2858875"/>
            <a:ext cx="0" cy="10525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1C91E75B-5AF7-45BC-BF55-51DB663A4549}"/>
              </a:ext>
            </a:extLst>
          </p:cNvPr>
          <p:cNvCxnSpPr>
            <a:cxnSpLocks/>
          </p:cNvCxnSpPr>
          <p:nvPr/>
        </p:nvCxnSpPr>
        <p:spPr>
          <a:xfrm flipV="1">
            <a:off x="1165543" y="2865120"/>
            <a:ext cx="0" cy="26232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xmlns="" id="{FB3CC47F-FF97-4BF6-8620-705A2E70283A}"/>
              </a:ext>
            </a:extLst>
          </p:cNvPr>
          <p:cNvSpPr/>
          <p:nvPr/>
        </p:nvSpPr>
        <p:spPr>
          <a:xfrm>
            <a:off x="10151043" y="3144411"/>
            <a:ext cx="1678750" cy="758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 Retail</a:t>
            </a:r>
          </a:p>
          <a:p>
            <a:pPr algn="ctr"/>
            <a:r>
              <a:rPr lang="en-US" sz="1200" u="sng" dirty="0"/>
              <a:t>Tshepo Ditshego</a:t>
            </a:r>
          </a:p>
          <a:p>
            <a:pPr algn="ctr"/>
            <a:r>
              <a:rPr lang="en-US" sz="1200" b="1" i="1" dirty="0"/>
              <a:t>Executive Consultant</a:t>
            </a:r>
          </a:p>
        </p:txBody>
      </p:sp>
      <p:cxnSp>
        <p:nvCxnSpPr>
          <p:cNvPr id="142" name="Straight Connector 141">
            <a:extLst>
              <a:ext uri="{FF2B5EF4-FFF2-40B4-BE49-F238E27FC236}">
                <a16:creationId xmlns:a16="http://schemas.microsoft.com/office/drawing/2014/main" xmlns="" id="{FFDD1E30-4BA8-45D1-A9F9-9CD46709137C}"/>
              </a:ext>
            </a:extLst>
          </p:cNvPr>
          <p:cNvCxnSpPr>
            <a:cxnSpLocks/>
          </p:cNvCxnSpPr>
          <p:nvPr/>
        </p:nvCxnSpPr>
        <p:spPr>
          <a:xfrm>
            <a:off x="1140651" y="2874260"/>
            <a:ext cx="981319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3" name="Flowchart: Decision 142">
            <a:extLst>
              <a:ext uri="{FF2B5EF4-FFF2-40B4-BE49-F238E27FC236}">
                <a16:creationId xmlns:a16="http://schemas.microsoft.com/office/drawing/2014/main" xmlns="" id="{DB8DA7F4-73B7-4F45-ADE9-6A677ACD2ACC}"/>
              </a:ext>
            </a:extLst>
          </p:cNvPr>
          <p:cNvSpPr/>
          <p:nvPr/>
        </p:nvSpPr>
        <p:spPr>
          <a:xfrm>
            <a:off x="5177920" y="2043237"/>
            <a:ext cx="1873321" cy="64727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Corporate Services</a:t>
            </a:r>
          </a:p>
        </p:txBody>
      </p:sp>
      <p:cxnSp>
        <p:nvCxnSpPr>
          <p:cNvPr id="144" name="Straight Connector 143">
            <a:extLst>
              <a:ext uri="{FF2B5EF4-FFF2-40B4-BE49-F238E27FC236}">
                <a16:creationId xmlns:a16="http://schemas.microsoft.com/office/drawing/2014/main" xmlns="" id="{DFD4FD6F-8174-4ECC-A59A-636CC859A473}"/>
              </a:ext>
            </a:extLst>
          </p:cNvPr>
          <p:cNvCxnSpPr>
            <a:cxnSpLocks/>
          </p:cNvCxnSpPr>
          <p:nvPr/>
        </p:nvCxnSpPr>
        <p:spPr>
          <a:xfrm>
            <a:off x="6096003" y="1165807"/>
            <a:ext cx="0" cy="143226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662BF6D7-2FD1-40C7-81DC-9C32A0573A22}"/>
              </a:ext>
            </a:extLst>
          </p:cNvPr>
          <p:cNvCxnSpPr>
            <a:cxnSpLocks/>
          </p:cNvCxnSpPr>
          <p:nvPr/>
        </p:nvCxnSpPr>
        <p:spPr>
          <a:xfrm>
            <a:off x="1139286" y="4055718"/>
            <a:ext cx="3280314"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6BE51608-D000-48E6-A303-8A43BA91640C}"/>
              </a:ext>
            </a:extLst>
          </p:cNvPr>
          <p:cNvCxnSpPr>
            <a:cxnSpLocks/>
          </p:cNvCxnSpPr>
          <p:nvPr/>
        </p:nvCxnSpPr>
        <p:spPr>
          <a:xfrm>
            <a:off x="1139286" y="5062574"/>
            <a:ext cx="8787034"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xmlns="" id="{2A165FF4-1DA8-4956-BCCF-478978B4CC3B}"/>
              </a:ext>
            </a:extLst>
          </p:cNvPr>
          <p:cNvSpPr/>
          <p:nvPr/>
        </p:nvSpPr>
        <p:spPr>
          <a:xfrm>
            <a:off x="5728876" y="5207289"/>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Kamogelo Phasha</a:t>
            </a:r>
          </a:p>
          <a:p>
            <a:pPr algn="ctr"/>
            <a:r>
              <a:rPr lang="en-US" sz="1200" b="1" i="1" dirty="0">
                <a:solidFill>
                  <a:schemeClr val="tx1"/>
                </a:solidFill>
              </a:rPr>
              <a:t>Systems Tester (</a:t>
            </a:r>
            <a:r>
              <a:rPr lang="en-US" sz="1200" b="1" i="1" dirty="0" err="1">
                <a:solidFill>
                  <a:schemeClr val="tx1"/>
                </a:solidFill>
              </a:rPr>
              <a:t>TRes</a:t>
            </a:r>
            <a:r>
              <a:rPr lang="en-US" sz="1200" b="1" i="1" dirty="0">
                <a:solidFill>
                  <a:schemeClr val="tx1"/>
                </a:solidFill>
              </a:rPr>
              <a:t>)</a:t>
            </a:r>
          </a:p>
        </p:txBody>
      </p:sp>
      <p:sp>
        <p:nvSpPr>
          <p:cNvPr id="148" name="Rectangle 147">
            <a:extLst>
              <a:ext uri="{FF2B5EF4-FFF2-40B4-BE49-F238E27FC236}">
                <a16:creationId xmlns:a16="http://schemas.microsoft.com/office/drawing/2014/main" xmlns="" id="{6A3C8473-DFFE-455E-A846-8A551DC75599}"/>
              </a:ext>
            </a:extLst>
          </p:cNvPr>
          <p:cNvSpPr/>
          <p:nvPr/>
        </p:nvSpPr>
        <p:spPr>
          <a:xfrm>
            <a:off x="3945129" y="5197112"/>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Boitumelo Rammekwa</a:t>
            </a:r>
          </a:p>
          <a:p>
            <a:pPr algn="ctr"/>
            <a:r>
              <a:rPr lang="en-US" sz="1200" b="1" i="1" dirty="0">
                <a:solidFill>
                  <a:schemeClr val="tx1"/>
                </a:solidFill>
              </a:rPr>
              <a:t>Business Analyst (</a:t>
            </a:r>
            <a:r>
              <a:rPr lang="en-US" sz="1200" b="1" i="1" dirty="0" err="1">
                <a:solidFill>
                  <a:schemeClr val="tx1"/>
                </a:solidFill>
              </a:rPr>
              <a:t>TRes</a:t>
            </a:r>
            <a:r>
              <a:rPr lang="en-US" sz="1200" b="1" i="1" dirty="0">
                <a:solidFill>
                  <a:schemeClr val="tx1"/>
                </a:solidFill>
              </a:rPr>
              <a:t>)</a:t>
            </a:r>
          </a:p>
        </p:txBody>
      </p:sp>
      <p:sp>
        <p:nvSpPr>
          <p:cNvPr id="149" name="Rectangle 148">
            <a:extLst>
              <a:ext uri="{FF2B5EF4-FFF2-40B4-BE49-F238E27FC236}">
                <a16:creationId xmlns:a16="http://schemas.microsoft.com/office/drawing/2014/main" xmlns="" id="{3291D60F-6458-418A-AF70-C8540BF936A3}"/>
              </a:ext>
            </a:extLst>
          </p:cNvPr>
          <p:cNvSpPr/>
          <p:nvPr/>
        </p:nvSpPr>
        <p:spPr>
          <a:xfrm>
            <a:off x="2161382" y="5207290"/>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Musa Khosa</a:t>
            </a:r>
          </a:p>
          <a:p>
            <a:pPr algn="ctr"/>
            <a:r>
              <a:rPr lang="en-US" sz="1200" b="1" i="1" dirty="0">
                <a:solidFill>
                  <a:schemeClr val="tx1"/>
                </a:solidFill>
              </a:rPr>
              <a:t>F-E Developer (</a:t>
            </a:r>
            <a:r>
              <a:rPr lang="en-US" sz="1200" b="1" i="1" dirty="0" err="1">
                <a:solidFill>
                  <a:schemeClr val="tx1"/>
                </a:solidFill>
              </a:rPr>
              <a:t>TRes</a:t>
            </a:r>
            <a:r>
              <a:rPr lang="en-US" sz="1200" b="1" i="1" dirty="0">
                <a:solidFill>
                  <a:schemeClr val="tx1"/>
                </a:solidFill>
              </a:rPr>
              <a:t>)</a:t>
            </a:r>
          </a:p>
        </p:txBody>
      </p:sp>
      <p:sp>
        <p:nvSpPr>
          <p:cNvPr id="150" name="Rectangle 149">
            <a:extLst>
              <a:ext uri="{FF2B5EF4-FFF2-40B4-BE49-F238E27FC236}">
                <a16:creationId xmlns:a16="http://schemas.microsoft.com/office/drawing/2014/main" xmlns="" id="{5E04BFE8-7658-4809-BBD2-2CEE7721CF2E}"/>
              </a:ext>
            </a:extLst>
          </p:cNvPr>
          <p:cNvSpPr/>
          <p:nvPr/>
        </p:nvSpPr>
        <p:spPr>
          <a:xfrm>
            <a:off x="377635" y="5207288"/>
            <a:ext cx="1674686" cy="536755"/>
          </a:xfrm>
          <a:prstGeom prst="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Tshepo Makhubela </a:t>
            </a:r>
          </a:p>
          <a:p>
            <a:pPr algn="ctr"/>
            <a:r>
              <a:rPr lang="en-US" sz="1200" b="1" i="1" dirty="0">
                <a:solidFill>
                  <a:schemeClr val="tx1"/>
                </a:solidFill>
              </a:rPr>
              <a:t>B-E Developer (</a:t>
            </a:r>
            <a:r>
              <a:rPr lang="en-US" sz="1200" b="1" i="1" dirty="0" err="1">
                <a:solidFill>
                  <a:schemeClr val="tx1"/>
                </a:solidFill>
              </a:rPr>
              <a:t>TRes</a:t>
            </a:r>
            <a:r>
              <a:rPr lang="en-US" sz="1200" b="1" i="1" dirty="0">
                <a:solidFill>
                  <a:schemeClr val="tx1"/>
                </a:solidFill>
              </a:rPr>
              <a:t>)</a:t>
            </a:r>
          </a:p>
        </p:txBody>
      </p:sp>
      <p:sp>
        <p:nvSpPr>
          <p:cNvPr id="151" name="Rectangle 150">
            <a:extLst>
              <a:ext uri="{FF2B5EF4-FFF2-40B4-BE49-F238E27FC236}">
                <a16:creationId xmlns:a16="http://schemas.microsoft.com/office/drawing/2014/main" xmlns="" id="{22F8234E-D51D-49A3-80C6-A3D0E84715CE}"/>
              </a:ext>
            </a:extLst>
          </p:cNvPr>
          <p:cNvSpPr/>
          <p:nvPr/>
        </p:nvSpPr>
        <p:spPr>
          <a:xfrm>
            <a:off x="7511955" y="5207288"/>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Percy Mohale</a:t>
            </a:r>
          </a:p>
          <a:p>
            <a:pPr algn="ctr"/>
            <a:r>
              <a:rPr lang="en-US" sz="1200" b="1" i="1" dirty="0">
                <a:solidFill>
                  <a:schemeClr val="tx1"/>
                </a:solidFill>
              </a:rPr>
              <a:t>Dev. Ops Engineer (</a:t>
            </a:r>
            <a:r>
              <a:rPr lang="en-US" sz="1200" b="1" i="1" dirty="0" err="1">
                <a:solidFill>
                  <a:schemeClr val="tx1"/>
                </a:solidFill>
              </a:rPr>
              <a:t>TRes</a:t>
            </a:r>
            <a:r>
              <a:rPr lang="en-US" sz="1200" b="1" i="1" dirty="0">
                <a:solidFill>
                  <a:schemeClr val="tx1"/>
                </a:solidFill>
              </a:rPr>
              <a:t> &amp; YB Platform)</a:t>
            </a:r>
          </a:p>
        </p:txBody>
      </p:sp>
      <p:sp>
        <p:nvSpPr>
          <p:cNvPr id="152" name="Rectangle 151">
            <a:extLst>
              <a:ext uri="{FF2B5EF4-FFF2-40B4-BE49-F238E27FC236}">
                <a16:creationId xmlns:a16="http://schemas.microsoft.com/office/drawing/2014/main" xmlns="" id="{CD62DEC7-9286-4A32-9A42-69FF8E3B10D7}"/>
              </a:ext>
            </a:extLst>
          </p:cNvPr>
          <p:cNvSpPr/>
          <p:nvPr/>
        </p:nvSpPr>
        <p:spPr>
          <a:xfrm>
            <a:off x="2328341" y="6242592"/>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Precious Mahlangu</a:t>
            </a:r>
          </a:p>
          <a:p>
            <a:pPr algn="ctr"/>
            <a:r>
              <a:rPr lang="en-US" sz="1200" b="1" i="1" dirty="0">
                <a:solidFill>
                  <a:schemeClr val="tx1"/>
                </a:solidFill>
              </a:rPr>
              <a:t>Systems Tester (YB)</a:t>
            </a:r>
          </a:p>
        </p:txBody>
      </p:sp>
      <p:sp>
        <p:nvSpPr>
          <p:cNvPr id="153" name="Rectangle 152">
            <a:extLst>
              <a:ext uri="{FF2B5EF4-FFF2-40B4-BE49-F238E27FC236}">
                <a16:creationId xmlns:a16="http://schemas.microsoft.com/office/drawing/2014/main" xmlns="" id="{74F94DCD-4DE2-4DDE-AE80-8CA9E804760E}"/>
              </a:ext>
            </a:extLst>
          </p:cNvPr>
          <p:cNvSpPr/>
          <p:nvPr/>
        </p:nvSpPr>
        <p:spPr>
          <a:xfrm>
            <a:off x="4079970" y="6242593"/>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Zanele Mathabela</a:t>
            </a:r>
          </a:p>
          <a:p>
            <a:pPr algn="ctr"/>
            <a:r>
              <a:rPr lang="en-US" sz="1200" b="1" i="1" dirty="0">
                <a:solidFill>
                  <a:schemeClr val="tx1"/>
                </a:solidFill>
              </a:rPr>
              <a:t>Business Analyst (YB)</a:t>
            </a:r>
          </a:p>
        </p:txBody>
      </p:sp>
      <p:sp>
        <p:nvSpPr>
          <p:cNvPr id="154" name="Rectangle 153">
            <a:extLst>
              <a:ext uri="{FF2B5EF4-FFF2-40B4-BE49-F238E27FC236}">
                <a16:creationId xmlns:a16="http://schemas.microsoft.com/office/drawing/2014/main" xmlns="" id="{AE1368DF-A14E-4ECF-8EAD-EE44CEE33F88}"/>
              </a:ext>
            </a:extLst>
          </p:cNvPr>
          <p:cNvSpPr/>
          <p:nvPr/>
        </p:nvSpPr>
        <p:spPr>
          <a:xfrm>
            <a:off x="5830856" y="6242593"/>
            <a:ext cx="1674686" cy="5367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Vacant</a:t>
            </a:r>
          </a:p>
          <a:p>
            <a:pPr algn="ctr"/>
            <a:r>
              <a:rPr lang="en-US" sz="1200" b="1" i="1" dirty="0">
                <a:solidFill>
                  <a:schemeClr val="tx1"/>
                </a:solidFill>
              </a:rPr>
              <a:t>F-E Developer (YB)</a:t>
            </a:r>
          </a:p>
        </p:txBody>
      </p:sp>
      <p:cxnSp>
        <p:nvCxnSpPr>
          <p:cNvPr id="155" name="Straight Connector 154">
            <a:extLst>
              <a:ext uri="{FF2B5EF4-FFF2-40B4-BE49-F238E27FC236}">
                <a16:creationId xmlns:a16="http://schemas.microsoft.com/office/drawing/2014/main" xmlns="" id="{925C7317-3E9D-4C4C-8942-E869A6FDD43A}"/>
              </a:ext>
            </a:extLst>
          </p:cNvPr>
          <p:cNvCxnSpPr/>
          <p:nvPr/>
        </p:nvCxnSpPr>
        <p:spPr>
          <a:xfrm flipV="1">
            <a:off x="2961735" y="5062574"/>
            <a:ext cx="0" cy="40596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4559C30A-06DD-4B1D-8307-04B2BE2E6DD2}"/>
              </a:ext>
            </a:extLst>
          </p:cNvPr>
          <p:cNvCxnSpPr/>
          <p:nvPr/>
        </p:nvCxnSpPr>
        <p:spPr>
          <a:xfrm flipV="1">
            <a:off x="4796378" y="5053430"/>
            <a:ext cx="0" cy="40596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5B5B0B6B-D68F-4D88-8AA1-FBC312F060BA}"/>
              </a:ext>
            </a:extLst>
          </p:cNvPr>
          <p:cNvCxnSpPr/>
          <p:nvPr/>
        </p:nvCxnSpPr>
        <p:spPr>
          <a:xfrm flipV="1">
            <a:off x="6579458" y="5053430"/>
            <a:ext cx="0" cy="40596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DE4AA186-5EA5-4876-974A-B3220CA5DA9A}"/>
              </a:ext>
            </a:extLst>
          </p:cNvPr>
          <p:cNvCxnSpPr>
            <a:cxnSpLocks/>
          </p:cNvCxnSpPr>
          <p:nvPr/>
        </p:nvCxnSpPr>
        <p:spPr>
          <a:xfrm flipV="1">
            <a:off x="8310691" y="5053432"/>
            <a:ext cx="0" cy="52440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EF440920-2EFE-40E2-B03D-64BA401AA376}"/>
              </a:ext>
            </a:extLst>
          </p:cNvPr>
          <p:cNvCxnSpPr>
            <a:cxnSpLocks/>
          </p:cNvCxnSpPr>
          <p:nvPr/>
        </p:nvCxnSpPr>
        <p:spPr>
          <a:xfrm>
            <a:off x="3130646" y="6087718"/>
            <a:ext cx="676500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13D45F76-64F9-4CDB-B04A-B80E1396807D}"/>
              </a:ext>
            </a:extLst>
          </p:cNvPr>
          <p:cNvCxnSpPr/>
          <p:nvPr/>
        </p:nvCxnSpPr>
        <p:spPr>
          <a:xfrm flipV="1">
            <a:off x="3141314" y="6070446"/>
            <a:ext cx="0" cy="44698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47D1F1E4-03AB-483E-96F4-A3D669CE46EE}"/>
              </a:ext>
            </a:extLst>
          </p:cNvPr>
          <p:cNvCxnSpPr/>
          <p:nvPr/>
        </p:nvCxnSpPr>
        <p:spPr>
          <a:xfrm flipV="1">
            <a:off x="4930490" y="6076542"/>
            <a:ext cx="0" cy="44698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693F7257-4C36-488D-A945-AADC6E78D27F}"/>
              </a:ext>
            </a:extLst>
          </p:cNvPr>
          <p:cNvCxnSpPr/>
          <p:nvPr/>
        </p:nvCxnSpPr>
        <p:spPr>
          <a:xfrm flipV="1">
            <a:off x="6713570" y="6076542"/>
            <a:ext cx="0" cy="44698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4E89EBA2-1985-4A13-A3D3-ADCF5DF6FB7D}"/>
              </a:ext>
            </a:extLst>
          </p:cNvPr>
          <p:cNvCxnSpPr/>
          <p:nvPr/>
        </p:nvCxnSpPr>
        <p:spPr>
          <a:xfrm flipV="1">
            <a:off x="8405210" y="6085686"/>
            <a:ext cx="0" cy="44698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xmlns="" id="{3A87F758-13A5-4C34-81B0-254641AB25A6}"/>
              </a:ext>
            </a:extLst>
          </p:cNvPr>
          <p:cNvSpPr/>
          <p:nvPr/>
        </p:nvSpPr>
        <p:spPr>
          <a:xfrm>
            <a:off x="341058" y="3167057"/>
            <a:ext cx="1678750" cy="72858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 Digital </a:t>
            </a:r>
          </a:p>
          <a:p>
            <a:pPr algn="ctr"/>
            <a:r>
              <a:rPr lang="en-US" sz="1200" u="sng" dirty="0">
                <a:solidFill>
                  <a:schemeClr val="tx1"/>
                </a:solidFill>
              </a:rPr>
              <a:t>Vacant</a:t>
            </a:r>
          </a:p>
          <a:p>
            <a:pPr algn="ctr"/>
            <a:r>
              <a:rPr lang="en-US" sz="1200" b="1" i="1" dirty="0">
                <a:solidFill>
                  <a:schemeClr val="tx1"/>
                </a:solidFill>
              </a:rPr>
              <a:t>General Manager</a:t>
            </a:r>
          </a:p>
        </p:txBody>
      </p:sp>
      <p:sp>
        <p:nvSpPr>
          <p:cNvPr id="165" name="Rectangle 164">
            <a:extLst>
              <a:ext uri="{FF2B5EF4-FFF2-40B4-BE49-F238E27FC236}">
                <a16:creationId xmlns:a16="http://schemas.microsoft.com/office/drawing/2014/main" xmlns="" id="{4756BD25-E27E-4388-86C4-A91B54D9CF79}"/>
              </a:ext>
            </a:extLst>
          </p:cNvPr>
          <p:cNvSpPr/>
          <p:nvPr/>
        </p:nvSpPr>
        <p:spPr>
          <a:xfrm>
            <a:off x="346836" y="4192200"/>
            <a:ext cx="1680781" cy="7328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TRes Digital Platform</a:t>
            </a:r>
          </a:p>
          <a:p>
            <a:pPr algn="ctr"/>
            <a:r>
              <a:rPr lang="en-US" sz="1200" u="sng" dirty="0">
                <a:solidFill>
                  <a:schemeClr val="tx1"/>
                </a:solidFill>
              </a:rPr>
              <a:t>Musa Khosa</a:t>
            </a:r>
          </a:p>
          <a:p>
            <a:pPr algn="ctr"/>
            <a:r>
              <a:rPr lang="en-US" sz="1200" b="1" i="1" dirty="0">
                <a:solidFill>
                  <a:schemeClr val="tx1"/>
                </a:solidFill>
              </a:rPr>
              <a:t>Platform Product Manager</a:t>
            </a:r>
          </a:p>
        </p:txBody>
      </p:sp>
      <p:sp>
        <p:nvSpPr>
          <p:cNvPr id="166" name="Rectangle 165">
            <a:extLst>
              <a:ext uri="{FF2B5EF4-FFF2-40B4-BE49-F238E27FC236}">
                <a16:creationId xmlns:a16="http://schemas.microsoft.com/office/drawing/2014/main" xmlns="" id="{B102A8FB-A563-427F-8E26-133556255C74}"/>
              </a:ext>
            </a:extLst>
          </p:cNvPr>
          <p:cNvSpPr/>
          <p:nvPr/>
        </p:nvSpPr>
        <p:spPr>
          <a:xfrm>
            <a:off x="3033458" y="3677919"/>
            <a:ext cx="1680781" cy="7328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 Digital</a:t>
            </a:r>
          </a:p>
          <a:p>
            <a:pPr algn="ctr"/>
            <a:r>
              <a:rPr lang="en-US" sz="1200" u="sng" dirty="0">
                <a:solidFill>
                  <a:schemeClr val="tx1"/>
                </a:solidFill>
              </a:rPr>
              <a:t>Busisiwe Makhasi</a:t>
            </a:r>
          </a:p>
          <a:p>
            <a:pPr algn="ctr"/>
            <a:r>
              <a:rPr lang="en-US" sz="1200" b="1" i="1" dirty="0">
                <a:solidFill>
                  <a:schemeClr val="tx1"/>
                </a:solidFill>
              </a:rPr>
              <a:t>Scrum Master</a:t>
            </a:r>
          </a:p>
        </p:txBody>
      </p:sp>
      <p:cxnSp>
        <p:nvCxnSpPr>
          <p:cNvPr id="167" name="Straight Connector 166">
            <a:extLst>
              <a:ext uri="{FF2B5EF4-FFF2-40B4-BE49-F238E27FC236}">
                <a16:creationId xmlns:a16="http://schemas.microsoft.com/office/drawing/2014/main" xmlns="" id="{45A72A80-C9E5-419E-B8A3-45129E77FFA9}"/>
              </a:ext>
            </a:extLst>
          </p:cNvPr>
          <p:cNvCxnSpPr>
            <a:cxnSpLocks/>
          </p:cNvCxnSpPr>
          <p:nvPr/>
        </p:nvCxnSpPr>
        <p:spPr>
          <a:xfrm flipV="1">
            <a:off x="9895651" y="5053434"/>
            <a:ext cx="0" cy="105257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90C35983-52DD-4674-B5A7-76242EF1FA1A}"/>
              </a:ext>
            </a:extLst>
          </p:cNvPr>
          <p:cNvCxnSpPr>
            <a:cxnSpLocks/>
          </p:cNvCxnSpPr>
          <p:nvPr/>
        </p:nvCxnSpPr>
        <p:spPr>
          <a:xfrm flipV="1">
            <a:off x="10963816" y="2858874"/>
            <a:ext cx="0" cy="105257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B8C15B50-E7C2-457C-81A8-CD2B0DE83668}"/>
              </a:ext>
            </a:extLst>
          </p:cNvPr>
          <p:cNvCxnSpPr>
            <a:cxnSpLocks/>
          </p:cNvCxnSpPr>
          <p:nvPr/>
        </p:nvCxnSpPr>
        <p:spPr>
          <a:xfrm flipV="1">
            <a:off x="1165543" y="2865119"/>
            <a:ext cx="0" cy="2623236"/>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xmlns="" id="{2DEDE8E2-3385-4D38-93A9-1D8D9494252F}"/>
              </a:ext>
            </a:extLst>
          </p:cNvPr>
          <p:cNvSpPr/>
          <p:nvPr/>
        </p:nvSpPr>
        <p:spPr>
          <a:xfrm>
            <a:off x="10151043" y="3144410"/>
            <a:ext cx="1678750" cy="7583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 Retail</a:t>
            </a:r>
          </a:p>
          <a:p>
            <a:pPr algn="ctr"/>
            <a:r>
              <a:rPr lang="en-US" sz="1200" u="sng" dirty="0">
                <a:solidFill>
                  <a:schemeClr val="tx1"/>
                </a:solidFill>
              </a:rPr>
              <a:t>Tshepo Ditshego</a:t>
            </a:r>
          </a:p>
          <a:p>
            <a:pPr algn="ctr"/>
            <a:r>
              <a:rPr lang="en-US" sz="1200" b="1" i="1" dirty="0">
                <a:solidFill>
                  <a:schemeClr val="tx1"/>
                </a:solidFill>
              </a:rPr>
              <a:t>Executive Consultant</a:t>
            </a:r>
          </a:p>
        </p:txBody>
      </p:sp>
      <p:cxnSp>
        <p:nvCxnSpPr>
          <p:cNvPr id="171" name="Straight Connector 170">
            <a:extLst>
              <a:ext uri="{FF2B5EF4-FFF2-40B4-BE49-F238E27FC236}">
                <a16:creationId xmlns:a16="http://schemas.microsoft.com/office/drawing/2014/main" xmlns="" id="{5891F63A-13EB-49CA-A1F4-50869D9571CA}"/>
              </a:ext>
            </a:extLst>
          </p:cNvPr>
          <p:cNvCxnSpPr>
            <a:cxnSpLocks/>
          </p:cNvCxnSpPr>
          <p:nvPr/>
        </p:nvCxnSpPr>
        <p:spPr>
          <a:xfrm>
            <a:off x="1140651" y="2874259"/>
            <a:ext cx="9813194"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2" name="Flowchart: Decision 171">
            <a:extLst>
              <a:ext uri="{FF2B5EF4-FFF2-40B4-BE49-F238E27FC236}">
                <a16:creationId xmlns:a16="http://schemas.microsoft.com/office/drawing/2014/main" xmlns="" id="{C1437BCC-EA3C-40CC-A934-95E078080791}"/>
              </a:ext>
            </a:extLst>
          </p:cNvPr>
          <p:cNvSpPr/>
          <p:nvPr/>
        </p:nvSpPr>
        <p:spPr>
          <a:xfrm>
            <a:off x="5177920" y="2043236"/>
            <a:ext cx="1873321" cy="647271"/>
          </a:xfrm>
          <a:prstGeom prst="flowChartDecisi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Corporate Services</a:t>
            </a:r>
          </a:p>
        </p:txBody>
      </p:sp>
    </p:spTree>
    <p:extLst>
      <p:ext uri="{BB962C8B-B14F-4D97-AF65-F5344CB8AC3E}">
        <p14:creationId xmlns:p14="http://schemas.microsoft.com/office/powerpoint/2010/main" xmlns="" val="749699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C3823237-B3F5-43CF-9E1D-B751ED738D23}"/>
              </a:ext>
            </a:extLst>
          </p:cNvPr>
          <p:cNvGraphicFramePr>
            <a:graphicFrameLocks noGrp="1"/>
          </p:cNvGraphicFramePr>
          <p:nvPr>
            <p:ph idx="1"/>
            <p:extLst>
              <p:ext uri="{D42A27DB-BD31-4B8C-83A1-F6EECF244321}">
                <p14:modId xmlns:p14="http://schemas.microsoft.com/office/powerpoint/2010/main" xmlns="" val="122805857"/>
              </p:ext>
            </p:extLst>
          </p:nvPr>
        </p:nvGraphicFramePr>
        <p:xfrm>
          <a:off x="844550" y="1789113"/>
          <a:ext cx="10509250" cy="3947160"/>
        </p:xfrm>
        <a:graphic>
          <a:graphicData uri="http://schemas.openxmlformats.org/drawingml/2006/table">
            <a:tbl>
              <a:tblPr firstRow="1" bandRow="1">
                <a:tableStyleId>{5C22544A-7EE6-4342-B048-85BDC9FD1C3A}</a:tableStyleId>
              </a:tblPr>
              <a:tblGrid>
                <a:gridCol w="5254625">
                  <a:extLst>
                    <a:ext uri="{9D8B030D-6E8A-4147-A177-3AD203B41FA5}">
                      <a16:colId xmlns:a16="http://schemas.microsoft.com/office/drawing/2014/main" xmlns="" val="2219374987"/>
                    </a:ext>
                  </a:extLst>
                </a:gridCol>
                <a:gridCol w="5254625">
                  <a:extLst>
                    <a:ext uri="{9D8B030D-6E8A-4147-A177-3AD203B41FA5}">
                      <a16:colId xmlns:a16="http://schemas.microsoft.com/office/drawing/2014/main" xmlns="" val="1499269641"/>
                    </a:ext>
                  </a:extLst>
                </a:gridCol>
              </a:tblGrid>
              <a:tr h="370840">
                <a:tc>
                  <a:txBody>
                    <a:bodyPr/>
                    <a:lstStyle/>
                    <a:p>
                      <a:r>
                        <a:rPr lang="en-US" dirty="0"/>
                        <a:t>OUTCOMES</a:t>
                      </a:r>
                    </a:p>
                  </a:txBody>
                  <a:tcPr/>
                </a:tc>
                <a:tc>
                  <a:txBody>
                    <a:bodyPr/>
                    <a:lstStyle/>
                    <a:p>
                      <a:r>
                        <a:rPr lang="en-US" dirty="0"/>
                        <a:t>STATUS</a:t>
                      </a:r>
                    </a:p>
                  </a:txBody>
                  <a:tcPr/>
                </a:tc>
                <a:extLst>
                  <a:ext uri="{0D108BD9-81ED-4DB2-BD59-A6C34878D82A}">
                    <a16:rowId xmlns:a16="http://schemas.microsoft.com/office/drawing/2014/main" xmlns="" val="3468136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Sustainability through strong revenues</a:t>
                      </a:r>
                    </a:p>
                  </a:txBody>
                  <a:tcPr/>
                </a:tc>
                <a:tc>
                  <a:txBody>
                    <a:bodyPr/>
                    <a:lstStyle/>
                    <a:p>
                      <a:r>
                        <a:rPr lang="en-US" dirty="0"/>
                        <a:t>Revenue mix not yet optimized. Plans are underway to evaluate and engage with Shareholder </a:t>
                      </a:r>
                    </a:p>
                  </a:txBody>
                  <a:tcPr/>
                </a:tc>
                <a:extLst>
                  <a:ext uri="{0D108BD9-81ED-4DB2-BD59-A6C34878D82A}">
                    <a16:rowId xmlns:a16="http://schemas.microsoft.com/office/drawing/2014/main" xmlns="" val="30932062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Profitability (ROI to TUT)</a:t>
                      </a:r>
                    </a:p>
                  </a:txBody>
                  <a:tcPr/>
                </a:tc>
                <a:tc>
                  <a:txBody>
                    <a:bodyPr/>
                    <a:lstStyle/>
                    <a:p>
                      <a:r>
                        <a:rPr lang="en-US" dirty="0"/>
                        <a:t>Profit attainment projected to 2022</a:t>
                      </a:r>
                    </a:p>
                  </a:txBody>
                  <a:tcPr/>
                </a:tc>
                <a:extLst>
                  <a:ext uri="{0D108BD9-81ED-4DB2-BD59-A6C34878D82A}">
                    <a16:rowId xmlns:a16="http://schemas.microsoft.com/office/drawing/2014/main" xmlns="" val="2563165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Strategic and operational excellence</a:t>
                      </a:r>
                    </a:p>
                  </a:txBody>
                  <a:tcPr/>
                </a:tc>
                <a:tc>
                  <a:txBody>
                    <a:bodyPr/>
                    <a:lstStyle/>
                    <a:p>
                      <a:r>
                        <a:rPr lang="en-US" dirty="0"/>
                        <a:t>Currently rolling the 2019-2022 strategy. </a:t>
                      </a:r>
                    </a:p>
                    <a:p>
                      <a:r>
                        <a:rPr lang="en-US" dirty="0"/>
                        <a:t>Related performance management system being put in place.</a:t>
                      </a:r>
                    </a:p>
                  </a:txBody>
                  <a:tcPr/>
                </a:tc>
                <a:extLst>
                  <a:ext uri="{0D108BD9-81ED-4DB2-BD59-A6C34878D82A}">
                    <a16:rowId xmlns:a16="http://schemas.microsoft.com/office/drawing/2014/main" xmlns="" val="13279532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Viable campus surrounding economic &amp; socio-cultural development</a:t>
                      </a:r>
                    </a:p>
                  </a:txBody>
                  <a:tcPr/>
                </a:tc>
                <a:tc>
                  <a:txBody>
                    <a:bodyPr/>
                    <a:lstStyle/>
                    <a:p>
                      <a:r>
                        <a:rPr lang="en-US" dirty="0"/>
                        <a:t>Conceptual phase</a:t>
                      </a:r>
                    </a:p>
                  </a:txBody>
                  <a:tcPr/>
                </a:tc>
                <a:extLst>
                  <a:ext uri="{0D108BD9-81ED-4DB2-BD59-A6C34878D82A}">
                    <a16:rowId xmlns:a16="http://schemas.microsoft.com/office/drawing/2014/main" xmlns="" val="877446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Productive ties with campus-hosting communities</a:t>
                      </a:r>
                    </a:p>
                  </a:txBody>
                  <a:tcPr/>
                </a:tc>
                <a:tc>
                  <a:txBody>
                    <a:bodyPr/>
                    <a:lstStyle/>
                    <a:p>
                      <a:r>
                        <a:rPr lang="en-US" dirty="0"/>
                        <a:t>Conceptual phase</a:t>
                      </a:r>
                    </a:p>
                  </a:txBody>
                  <a:tcPr/>
                </a:tc>
                <a:extLst>
                  <a:ext uri="{0D108BD9-81ED-4DB2-BD59-A6C34878D82A}">
                    <a16:rowId xmlns:a16="http://schemas.microsoft.com/office/drawing/2014/main" xmlns="" val="4074134119"/>
                  </a:ext>
                </a:extLst>
              </a:tr>
              <a:tr h="370840">
                <a:tc>
                  <a:txBody>
                    <a:bodyPr/>
                    <a:lstStyle/>
                    <a:p>
                      <a:r>
                        <a:rPr lang="en-US" sz="1800" kern="1200" dirty="0">
                          <a:solidFill>
                            <a:schemeClr val="dk1"/>
                          </a:solidFill>
                          <a:effectLst/>
                          <a:latin typeface="+mn-lt"/>
                          <a:ea typeface="+mn-ea"/>
                          <a:cs typeface="+mn-cs"/>
                        </a:rPr>
                        <a:t>Productive collaboration and cooperation with the TUT communities and environments</a:t>
                      </a:r>
                      <a:endParaRPr lang="en-US" dirty="0"/>
                    </a:p>
                  </a:txBody>
                  <a:tcPr/>
                </a:tc>
                <a:tc>
                  <a:txBody>
                    <a:bodyPr/>
                    <a:lstStyle/>
                    <a:p>
                      <a:r>
                        <a:rPr lang="en-US" dirty="0"/>
                        <a:t>Work-in-progress</a:t>
                      </a:r>
                    </a:p>
                  </a:txBody>
                  <a:tcPr/>
                </a:tc>
                <a:extLst>
                  <a:ext uri="{0D108BD9-81ED-4DB2-BD59-A6C34878D82A}">
                    <a16:rowId xmlns:a16="http://schemas.microsoft.com/office/drawing/2014/main" xmlns="" val="4175831414"/>
                  </a:ext>
                </a:extLst>
              </a:tr>
            </a:tbl>
          </a:graphicData>
        </a:graphic>
      </p:graphicFrame>
      <p:sp>
        <p:nvSpPr>
          <p:cNvPr id="3" name="Title 2">
            <a:extLst>
              <a:ext uri="{FF2B5EF4-FFF2-40B4-BE49-F238E27FC236}">
                <a16:creationId xmlns:a16="http://schemas.microsoft.com/office/drawing/2014/main" xmlns="" id="{2D476727-E2B7-46F9-BBF8-140673F4F2EA}"/>
              </a:ext>
            </a:extLst>
          </p:cNvPr>
          <p:cNvSpPr>
            <a:spLocks noGrp="1"/>
          </p:cNvSpPr>
          <p:nvPr>
            <p:ph type="title"/>
          </p:nvPr>
        </p:nvSpPr>
        <p:spPr/>
        <p:txBody>
          <a:bodyPr/>
          <a:lstStyle/>
          <a:p>
            <a:r>
              <a:rPr lang="en-US" dirty="0"/>
              <a:t>Outcomes</a:t>
            </a:r>
          </a:p>
        </p:txBody>
      </p:sp>
    </p:spTree>
    <p:extLst>
      <p:ext uri="{BB962C8B-B14F-4D97-AF65-F5344CB8AC3E}">
        <p14:creationId xmlns:p14="http://schemas.microsoft.com/office/powerpoint/2010/main" xmlns="" val="2229061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CDED13F-4D95-476C-975B-D98B4D695400}"/>
              </a:ext>
            </a:extLst>
          </p:cNvPr>
          <p:cNvSpPr>
            <a:spLocks noGrp="1"/>
          </p:cNvSpPr>
          <p:nvPr>
            <p:ph type="ctrTitle"/>
          </p:nvPr>
        </p:nvSpPr>
        <p:spPr/>
        <p:txBody>
          <a:bodyPr/>
          <a:lstStyle/>
          <a:p>
            <a:r>
              <a:rPr lang="en-US" dirty="0"/>
              <a:t>RISK MANAGEMENT</a:t>
            </a:r>
          </a:p>
        </p:txBody>
      </p:sp>
      <p:sp>
        <p:nvSpPr>
          <p:cNvPr id="5" name="Subtitle 4">
            <a:extLst>
              <a:ext uri="{FF2B5EF4-FFF2-40B4-BE49-F238E27FC236}">
                <a16:creationId xmlns:a16="http://schemas.microsoft.com/office/drawing/2014/main" xmlns="" id="{B5921D5B-4ED7-46AD-B76C-BD72ECA27CDC}"/>
              </a:ext>
            </a:extLst>
          </p:cNvPr>
          <p:cNvSpPr>
            <a:spLocks noGrp="1"/>
          </p:cNvSpPr>
          <p:nvPr>
            <p:ph type="subTitle" idx="1"/>
          </p:nvPr>
        </p:nvSpPr>
        <p:spPr/>
        <p:txBody>
          <a:bodyPr/>
          <a:lstStyle/>
          <a:p>
            <a:r>
              <a:rPr lang="en-US" dirty="0"/>
              <a:t>Risk Management Framework</a:t>
            </a:r>
          </a:p>
        </p:txBody>
      </p:sp>
    </p:spTree>
    <p:extLst>
      <p:ext uri="{BB962C8B-B14F-4D97-AF65-F5344CB8AC3E}">
        <p14:creationId xmlns:p14="http://schemas.microsoft.com/office/powerpoint/2010/main" xmlns="" val="3552474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0DB021F-CFA3-4A77-AE50-14CD95C88D4D}"/>
              </a:ext>
            </a:extLst>
          </p:cNvPr>
          <p:cNvSpPr>
            <a:spLocks noGrp="1"/>
          </p:cNvSpPr>
          <p:nvPr>
            <p:ph type="title"/>
          </p:nvPr>
        </p:nvSpPr>
        <p:spPr/>
        <p:txBody>
          <a:bodyPr/>
          <a:lstStyle/>
          <a:p>
            <a:r>
              <a:rPr lang="en-US" dirty="0"/>
              <a:t>Topics To Be Covered </a:t>
            </a:r>
          </a:p>
        </p:txBody>
      </p:sp>
      <p:sp>
        <p:nvSpPr>
          <p:cNvPr id="5" name="Content Placeholder 4">
            <a:extLst>
              <a:ext uri="{FF2B5EF4-FFF2-40B4-BE49-F238E27FC236}">
                <a16:creationId xmlns:a16="http://schemas.microsoft.com/office/drawing/2014/main" xmlns="" id="{043DDDE5-7CF5-4BA0-AA51-A0618D836116}"/>
              </a:ext>
            </a:extLst>
          </p:cNvPr>
          <p:cNvSpPr>
            <a:spLocks noGrp="1"/>
          </p:cNvSpPr>
          <p:nvPr>
            <p:ph idx="1"/>
          </p:nvPr>
        </p:nvSpPr>
        <p:spPr/>
        <p:txBody>
          <a:bodyPr/>
          <a:lstStyle/>
          <a:p>
            <a:pPr marL="457200" indent="-457200">
              <a:buFont typeface="+mj-lt"/>
              <a:buAutoNum type="arabicPeriod"/>
            </a:pPr>
            <a:r>
              <a:rPr lang="en-US" dirty="0"/>
              <a:t>Definitions</a:t>
            </a:r>
          </a:p>
          <a:p>
            <a:pPr marL="457200" indent="-457200">
              <a:buFont typeface="+mj-lt"/>
              <a:buAutoNum type="arabicPeriod"/>
            </a:pPr>
            <a:r>
              <a:rPr lang="en-US" dirty="0"/>
              <a:t>Rationale</a:t>
            </a:r>
          </a:p>
          <a:p>
            <a:pPr marL="457200" indent="-457200">
              <a:buFont typeface="+mj-lt"/>
              <a:buAutoNum type="arabicPeriod"/>
            </a:pPr>
            <a:r>
              <a:rPr lang="en-US" dirty="0"/>
              <a:t>Some Best Practices</a:t>
            </a:r>
          </a:p>
          <a:p>
            <a:pPr marL="457200" indent="-457200">
              <a:buFont typeface="+mj-lt"/>
              <a:buAutoNum type="arabicPeriod"/>
            </a:pPr>
            <a:r>
              <a:rPr lang="en-US" dirty="0"/>
              <a:t>Risk Management Process</a:t>
            </a:r>
          </a:p>
          <a:p>
            <a:pPr marL="457200" indent="-457200">
              <a:buFont typeface="+mj-lt"/>
              <a:buAutoNum type="arabicPeriod"/>
            </a:pPr>
            <a:r>
              <a:rPr lang="en-US" dirty="0"/>
              <a:t>Risk Governance</a:t>
            </a:r>
          </a:p>
          <a:p>
            <a:pPr marL="457200" indent="-457200">
              <a:buFont typeface="+mj-lt"/>
              <a:buAutoNum type="arabicPeriod"/>
            </a:pPr>
            <a:r>
              <a:rPr lang="en-US" dirty="0"/>
              <a:t>The Risk Register</a:t>
            </a:r>
          </a:p>
          <a:p>
            <a:pPr marL="457200" indent="-457200">
              <a:buFont typeface="+mj-lt"/>
              <a:buAutoNum type="arabicPeriod"/>
            </a:pPr>
            <a:r>
              <a:rPr lang="en-US" dirty="0"/>
              <a:t>Risk Appetite </a:t>
            </a:r>
          </a:p>
          <a:p>
            <a:pPr marL="457200" indent="-457200">
              <a:buFont typeface="+mj-lt"/>
              <a:buAutoNum type="arabicPeriod"/>
            </a:pPr>
            <a:r>
              <a:rPr lang="en-US" dirty="0"/>
              <a:t>Financial Impact Analysis</a:t>
            </a:r>
          </a:p>
          <a:p>
            <a:pPr marL="457200" indent="-457200">
              <a:buFont typeface="+mj-lt"/>
              <a:buAutoNum type="arabicPeriod"/>
            </a:pPr>
            <a:r>
              <a:rPr lang="en-US" dirty="0"/>
              <a:t>Administration &amp; Access</a:t>
            </a:r>
          </a:p>
        </p:txBody>
      </p:sp>
    </p:spTree>
    <p:extLst>
      <p:ext uri="{BB962C8B-B14F-4D97-AF65-F5344CB8AC3E}">
        <p14:creationId xmlns:p14="http://schemas.microsoft.com/office/powerpoint/2010/main" xmlns="" val="1914749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9A8A7-124A-40A1-AA3C-FDA8778A2076}"/>
              </a:ext>
            </a:extLst>
          </p:cNvPr>
          <p:cNvSpPr>
            <a:spLocks noGrp="1"/>
          </p:cNvSpPr>
          <p:nvPr>
            <p:ph type="title"/>
          </p:nvPr>
        </p:nvSpPr>
        <p:spPr/>
        <p:txBody>
          <a:bodyPr/>
          <a:lstStyle/>
          <a:p>
            <a:r>
              <a:rPr lang="en-US" dirty="0"/>
              <a:t>Definitions</a:t>
            </a:r>
          </a:p>
        </p:txBody>
      </p:sp>
      <p:sp>
        <p:nvSpPr>
          <p:cNvPr id="4" name="Text Placeholder 3">
            <a:extLst>
              <a:ext uri="{FF2B5EF4-FFF2-40B4-BE49-F238E27FC236}">
                <a16:creationId xmlns:a16="http://schemas.microsoft.com/office/drawing/2014/main" xmlns="" id="{9D15F1C6-5E97-4EA7-BBC7-E12345ABA8AB}"/>
              </a:ext>
            </a:extLst>
          </p:cNvPr>
          <p:cNvSpPr>
            <a:spLocks noGrp="1"/>
          </p:cNvSpPr>
          <p:nvPr>
            <p:ph type="body" idx="1"/>
          </p:nvPr>
        </p:nvSpPr>
        <p:spPr>
          <a:solidFill>
            <a:schemeClr val="bg1">
              <a:lumMod val="95000"/>
            </a:schemeClr>
          </a:solidFill>
        </p:spPr>
        <p:txBody>
          <a:bodyPr/>
          <a:lstStyle/>
          <a:p>
            <a:r>
              <a:rPr lang="en-US" dirty="0"/>
              <a:t>ISO 31000 </a:t>
            </a:r>
          </a:p>
        </p:txBody>
      </p:sp>
      <p:sp>
        <p:nvSpPr>
          <p:cNvPr id="3" name="Content Placeholder 2">
            <a:extLst>
              <a:ext uri="{FF2B5EF4-FFF2-40B4-BE49-F238E27FC236}">
                <a16:creationId xmlns:a16="http://schemas.microsoft.com/office/drawing/2014/main" xmlns="" id="{35ED8F7C-9537-4D2B-BAAE-A827F17CF4CC}"/>
              </a:ext>
            </a:extLst>
          </p:cNvPr>
          <p:cNvSpPr>
            <a:spLocks noGrp="1"/>
          </p:cNvSpPr>
          <p:nvPr>
            <p:ph sz="half" idx="2"/>
          </p:nvPr>
        </p:nvSpPr>
        <p:spPr>
          <a:xfrm>
            <a:off x="839788" y="2505075"/>
            <a:ext cx="5161619" cy="3684588"/>
          </a:xfrm>
          <a:solidFill>
            <a:schemeClr val="bg1">
              <a:lumMod val="85000"/>
            </a:schemeClr>
          </a:solidFill>
        </p:spPr>
        <p:txBody>
          <a:bodyPr>
            <a:normAutofit/>
          </a:bodyPr>
          <a:lstStyle/>
          <a:p>
            <a:pPr marL="0" indent="0">
              <a:lnSpc>
                <a:spcPct val="150000"/>
              </a:lnSpc>
              <a:buNone/>
            </a:pPr>
            <a:r>
              <a:rPr lang="en-US" sz="2400" dirty="0"/>
              <a:t>Risk is the effect of uncertainty on objectives</a:t>
            </a:r>
          </a:p>
        </p:txBody>
      </p:sp>
      <p:sp>
        <p:nvSpPr>
          <p:cNvPr id="5" name="Text Placeholder 4">
            <a:extLst>
              <a:ext uri="{FF2B5EF4-FFF2-40B4-BE49-F238E27FC236}">
                <a16:creationId xmlns:a16="http://schemas.microsoft.com/office/drawing/2014/main" xmlns="" id="{F53BD8F7-3965-4580-B02D-796C667D4FA4}"/>
              </a:ext>
            </a:extLst>
          </p:cNvPr>
          <p:cNvSpPr>
            <a:spLocks noGrp="1"/>
          </p:cNvSpPr>
          <p:nvPr>
            <p:ph type="body" sz="quarter" idx="3"/>
          </p:nvPr>
        </p:nvSpPr>
        <p:spPr>
          <a:solidFill>
            <a:schemeClr val="bg1">
              <a:lumMod val="95000"/>
            </a:schemeClr>
          </a:solidFill>
        </p:spPr>
        <p:txBody>
          <a:bodyPr/>
          <a:lstStyle/>
          <a:p>
            <a:r>
              <a:rPr lang="en-US" dirty="0"/>
              <a:t>http://www.businessdictionary.com/definition/risk.html</a:t>
            </a:r>
          </a:p>
        </p:txBody>
      </p:sp>
      <p:sp>
        <p:nvSpPr>
          <p:cNvPr id="6" name="Content Placeholder 5">
            <a:extLst>
              <a:ext uri="{FF2B5EF4-FFF2-40B4-BE49-F238E27FC236}">
                <a16:creationId xmlns:a16="http://schemas.microsoft.com/office/drawing/2014/main" xmlns="" id="{698FF6D6-D14A-452B-8DE0-275AD025F6DC}"/>
              </a:ext>
            </a:extLst>
          </p:cNvPr>
          <p:cNvSpPr>
            <a:spLocks noGrp="1"/>
          </p:cNvSpPr>
          <p:nvPr>
            <p:ph sz="quarter" idx="4"/>
          </p:nvPr>
        </p:nvSpPr>
        <p:spPr>
          <a:xfrm>
            <a:off x="6172199" y="2505075"/>
            <a:ext cx="5199993" cy="3684588"/>
          </a:xfrm>
          <a:solidFill>
            <a:schemeClr val="bg1">
              <a:lumMod val="85000"/>
            </a:schemeClr>
          </a:solidFill>
        </p:spPr>
        <p:txBody>
          <a:bodyPr/>
          <a:lstStyle/>
          <a:p>
            <a:pPr marL="0" indent="0">
              <a:lnSpc>
                <a:spcPct val="150000"/>
              </a:lnSpc>
              <a:buNone/>
            </a:pPr>
            <a:r>
              <a:rPr lang="en-US" dirty="0"/>
              <a:t>Risk is a probability or threat of damage, injury, liability, loss, or any other negative occurrence that is caused by external or internal vulnerabilities, and that may be avoided through preemptive action.</a:t>
            </a:r>
          </a:p>
        </p:txBody>
      </p:sp>
    </p:spTree>
    <p:extLst>
      <p:ext uri="{BB962C8B-B14F-4D97-AF65-F5344CB8AC3E}">
        <p14:creationId xmlns:p14="http://schemas.microsoft.com/office/powerpoint/2010/main" xmlns="" val="1381964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D01DC-4862-487E-AA8D-2E718FB385F7}"/>
              </a:ext>
            </a:extLst>
          </p:cNvPr>
          <p:cNvSpPr>
            <a:spLocks noGrp="1"/>
          </p:cNvSpPr>
          <p:nvPr>
            <p:ph type="title"/>
          </p:nvPr>
        </p:nvSpPr>
        <p:spPr/>
        <p:txBody>
          <a:bodyPr/>
          <a:lstStyle/>
          <a:p>
            <a:r>
              <a:rPr lang="en-US" dirty="0"/>
              <a:t>Definitions…</a:t>
            </a:r>
          </a:p>
        </p:txBody>
      </p:sp>
      <p:sp>
        <p:nvSpPr>
          <p:cNvPr id="8" name="Text Placeholder 7">
            <a:extLst>
              <a:ext uri="{FF2B5EF4-FFF2-40B4-BE49-F238E27FC236}">
                <a16:creationId xmlns:a16="http://schemas.microsoft.com/office/drawing/2014/main" xmlns="" id="{068BA063-FB03-4495-93D7-977F20825873}"/>
              </a:ext>
            </a:extLst>
          </p:cNvPr>
          <p:cNvSpPr>
            <a:spLocks noGrp="1"/>
          </p:cNvSpPr>
          <p:nvPr>
            <p:ph type="body" idx="1"/>
          </p:nvPr>
        </p:nvSpPr>
        <p:spPr>
          <a:xfrm>
            <a:off x="839788" y="1213803"/>
            <a:ext cx="5157787" cy="823912"/>
          </a:xfrm>
          <a:solidFill>
            <a:schemeClr val="bg1">
              <a:lumMod val="95000"/>
            </a:schemeClr>
          </a:solidFill>
        </p:spPr>
        <p:txBody>
          <a:bodyPr/>
          <a:lstStyle/>
          <a:p>
            <a:r>
              <a:rPr lang="en-US" dirty="0"/>
              <a:t>Risk Management Framework</a:t>
            </a:r>
          </a:p>
        </p:txBody>
      </p:sp>
      <p:sp>
        <p:nvSpPr>
          <p:cNvPr id="7" name="Content Placeholder 6">
            <a:extLst>
              <a:ext uri="{FF2B5EF4-FFF2-40B4-BE49-F238E27FC236}">
                <a16:creationId xmlns:a16="http://schemas.microsoft.com/office/drawing/2014/main" xmlns="" id="{71DD8F91-9BC0-44FE-A5AB-BBCF52BE707D}"/>
              </a:ext>
            </a:extLst>
          </p:cNvPr>
          <p:cNvSpPr>
            <a:spLocks noGrp="1"/>
          </p:cNvSpPr>
          <p:nvPr>
            <p:ph sz="half" idx="2"/>
          </p:nvPr>
        </p:nvSpPr>
        <p:spPr>
          <a:xfrm>
            <a:off x="839788" y="2037715"/>
            <a:ext cx="5157787" cy="4098924"/>
          </a:xfrm>
          <a:solidFill>
            <a:schemeClr val="bg1">
              <a:lumMod val="85000"/>
            </a:schemeClr>
          </a:solidFill>
        </p:spPr>
        <p:txBody>
          <a:bodyPr>
            <a:normAutofit fontScale="85000" lnSpcReduction="20000"/>
          </a:bodyPr>
          <a:lstStyle/>
          <a:p>
            <a:pPr marL="0" indent="0">
              <a:lnSpc>
                <a:spcPct val="150000"/>
              </a:lnSpc>
              <a:buNone/>
            </a:pPr>
            <a:r>
              <a:rPr lang="en-US" dirty="0">
                <a:latin typeface="Cambria" panose="02040503050406030204" pitchFamily="18" charset="0"/>
                <a:ea typeface="Cambria" panose="02040503050406030204" pitchFamily="18" charset="0"/>
              </a:rPr>
              <a:t>Risk management framework is a set of components that provide the foundations and organizational arrangements for designing, implementing, mentoring, reviewing and continually improving risk management throughout the organization. (ISO 31000)</a:t>
            </a:r>
          </a:p>
        </p:txBody>
      </p:sp>
      <p:sp>
        <p:nvSpPr>
          <p:cNvPr id="9" name="Text Placeholder 8">
            <a:extLst>
              <a:ext uri="{FF2B5EF4-FFF2-40B4-BE49-F238E27FC236}">
                <a16:creationId xmlns:a16="http://schemas.microsoft.com/office/drawing/2014/main" xmlns="" id="{83343B68-1BE9-40EE-888F-1397321CD9AD}"/>
              </a:ext>
            </a:extLst>
          </p:cNvPr>
          <p:cNvSpPr>
            <a:spLocks noGrp="1"/>
          </p:cNvSpPr>
          <p:nvPr>
            <p:ph type="body" sz="quarter" idx="3"/>
          </p:nvPr>
        </p:nvSpPr>
        <p:spPr>
          <a:xfrm>
            <a:off x="6172200" y="1213803"/>
            <a:ext cx="5183188" cy="823912"/>
          </a:xfrm>
          <a:solidFill>
            <a:schemeClr val="bg1">
              <a:lumMod val="95000"/>
            </a:schemeClr>
          </a:solidFill>
        </p:spPr>
        <p:txBody>
          <a:bodyPr/>
          <a:lstStyle/>
          <a:p>
            <a:r>
              <a:rPr lang="en-US" dirty="0"/>
              <a:t>Risk Management Processes</a:t>
            </a:r>
          </a:p>
        </p:txBody>
      </p:sp>
      <p:sp>
        <p:nvSpPr>
          <p:cNvPr id="10" name="Content Placeholder 9">
            <a:extLst>
              <a:ext uri="{FF2B5EF4-FFF2-40B4-BE49-F238E27FC236}">
                <a16:creationId xmlns:a16="http://schemas.microsoft.com/office/drawing/2014/main" xmlns="" id="{3159A31F-4209-400E-9610-32C60313A32C}"/>
              </a:ext>
            </a:extLst>
          </p:cNvPr>
          <p:cNvSpPr>
            <a:spLocks noGrp="1"/>
          </p:cNvSpPr>
          <p:nvPr>
            <p:ph sz="quarter" idx="4"/>
          </p:nvPr>
        </p:nvSpPr>
        <p:spPr>
          <a:xfrm>
            <a:off x="6172199" y="2037714"/>
            <a:ext cx="5178973" cy="4098925"/>
          </a:xfrm>
          <a:solidFill>
            <a:schemeClr val="bg1">
              <a:lumMod val="85000"/>
            </a:schemeClr>
          </a:solidFill>
        </p:spPr>
        <p:txBody>
          <a:bodyPr>
            <a:noAutofit/>
          </a:bodyPr>
          <a:lstStyle/>
          <a:p>
            <a:pPr marL="0" indent="0">
              <a:lnSpc>
                <a:spcPct val="150000"/>
              </a:lnSpc>
              <a:buNone/>
            </a:pPr>
            <a:r>
              <a:rPr lang="en-US" sz="2200" dirty="0">
                <a:latin typeface="Cambria" panose="02040503050406030204" pitchFamily="18" charset="0"/>
                <a:ea typeface="Cambria" panose="02040503050406030204" pitchFamily="18" charset="0"/>
              </a:rPr>
              <a:t>Risk management process - systematic application of management policies, procedures and practices to the activities of communication, consulting, establishing the context, and identifying, analyzing, evaluating, treating, monitoring and reviewing risk. (ISO 31000)</a:t>
            </a:r>
          </a:p>
        </p:txBody>
      </p:sp>
    </p:spTree>
    <p:extLst>
      <p:ext uri="{BB962C8B-B14F-4D97-AF65-F5344CB8AC3E}">
        <p14:creationId xmlns:p14="http://schemas.microsoft.com/office/powerpoint/2010/main" xmlns="" val="794307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A2FB3-0A49-4AC3-A85A-0BF5B0681395}"/>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xmlns="" id="{E5145192-3A07-46B9-ADE7-82BAF322B844}"/>
              </a:ext>
            </a:extLst>
          </p:cNvPr>
          <p:cNvSpPr>
            <a:spLocks noGrp="1"/>
          </p:cNvSpPr>
          <p:nvPr>
            <p:ph idx="1"/>
          </p:nvPr>
        </p:nvSpPr>
        <p:spPr>
          <a:xfrm>
            <a:off x="838199" y="1702680"/>
            <a:ext cx="10601961" cy="4400715"/>
          </a:xfrm>
        </p:spPr>
        <p:txBody>
          <a:bodyPr/>
          <a:lstStyle/>
          <a:p>
            <a:pPr marL="0" indent="0">
              <a:lnSpc>
                <a:spcPct val="150000"/>
              </a:lnSpc>
              <a:buNone/>
            </a:pPr>
            <a:r>
              <a:rPr lang="en-US" dirty="0"/>
              <a:t>For TUTEH therefore Risk Management means putting in place a framework and processes that will influence the effect of uncertainty on strategic, governance and operational objectives. </a:t>
            </a:r>
          </a:p>
          <a:p>
            <a:pPr marL="0" indent="0">
              <a:lnSpc>
                <a:spcPct val="150000"/>
              </a:lnSpc>
              <a:buNone/>
            </a:pPr>
            <a:r>
              <a:rPr lang="en-US" dirty="0"/>
              <a:t>It is readiness preparation regarding the probability and impact of occurrences that may have varying effect on TUTEH’s brand reputation; ability to generate income; current contracts; future prospects; staff morale and; immediate environment </a:t>
            </a:r>
          </a:p>
        </p:txBody>
      </p:sp>
    </p:spTree>
    <p:extLst>
      <p:ext uri="{BB962C8B-B14F-4D97-AF65-F5344CB8AC3E}">
        <p14:creationId xmlns:p14="http://schemas.microsoft.com/office/powerpoint/2010/main" xmlns="" val="43241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9540B1E-CA49-4ECF-9349-886940E3E3E2}"/>
              </a:ext>
            </a:extLst>
          </p:cNvPr>
          <p:cNvSpPr>
            <a:spLocks noGrp="1"/>
          </p:cNvSpPr>
          <p:nvPr>
            <p:ph idx="1"/>
          </p:nvPr>
        </p:nvSpPr>
        <p:spPr/>
        <p:txBody>
          <a:bodyPr/>
          <a:lstStyle/>
          <a:p>
            <a:r>
              <a:rPr lang="en-US" dirty="0"/>
              <a:t>TUT has invested substantially in TUTEH</a:t>
            </a:r>
          </a:p>
          <a:p>
            <a:pPr lvl="1"/>
            <a:r>
              <a:rPr lang="en-US" dirty="0"/>
              <a:t>Share Capital	: R</a:t>
            </a:r>
            <a:r>
              <a:rPr lang="en-US" sz="2000" b="0" dirty="0"/>
              <a:t>20,957,738</a:t>
            </a:r>
          </a:p>
          <a:p>
            <a:pPr lvl="1"/>
            <a:r>
              <a:rPr lang="en-US" dirty="0"/>
              <a:t>Shareholder’s Loan	: R</a:t>
            </a:r>
            <a:r>
              <a:rPr lang="en-US" sz="2000" dirty="0"/>
              <a:t>6,533,000</a:t>
            </a:r>
          </a:p>
          <a:p>
            <a:r>
              <a:rPr lang="en-US" dirty="0"/>
              <a:t>Write off will translate to fruitless expenditure</a:t>
            </a:r>
          </a:p>
          <a:p>
            <a:r>
              <a:rPr lang="en-US" dirty="0"/>
              <a:t>Reintegration into TUT will necessitate investment and loan write-off</a:t>
            </a:r>
          </a:p>
          <a:p>
            <a:r>
              <a:rPr lang="en-US" dirty="0"/>
              <a:t>Lack of rational basis for reintegration into TUT</a:t>
            </a:r>
          </a:p>
          <a:p>
            <a:pPr lvl="1"/>
            <a:r>
              <a:rPr lang="en-US" dirty="0"/>
              <a:t>Governance in place</a:t>
            </a:r>
          </a:p>
          <a:p>
            <a:pPr lvl="1"/>
            <a:r>
              <a:rPr lang="en-US" dirty="0"/>
              <a:t>Revenue generation and growing exponentially</a:t>
            </a:r>
          </a:p>
          <a:p>
            <a:pPr lvl="1"/>
            <a:r>
              <a:rPr lang="en-US" dirty="0"/>
              <a:t>On track to achieving break-even and profit targets</a:t>
            </a:r>
          </a:p>
          <a:p>
            <a:pPr lvl="2"/>
            <a:r>
              <a:rPr lang="en-US" dirty="0"/>
              <a:t>Audited financials</a:t>
            </a:r>
          </a:p>
          <a:p>
            <a:pPr lvl="1"/>
            <a:r>
              <a:rPr lang="en-US" dirty="0"/>
              <a:t>Taxation concerns are superficial</a:t>
            </a:r>
          </a:p>
          <a:p>
            <a:pPr lvl="1"/>
            <a:endParaRPr lang="en-US" dirty="0"/>
          </a:p>
        </p:txBody>
      </p:sp>
      <p:sp>
        <p:nvSpPr>
          <p:cNvPr id="3" name="Title 2">
            <a:extLst>
              <a:ext uri="{FF2B5EF4-FFF2-40B4-BE49-F238E27FC236}">
                <a16:creationId xmlns:a16="http://schemas.microsoft.com/office/drawing/2014/main" xmlns="" id="{C202743A-3C6A-421C-B645-1875A4C65662}"/>
              </a:ext>
            </a:extLst>
          </p:cNvPr>
          <p:cNvSpPr>
            <a:spLocks noGrp="1"/>
          </p:cNvSpPr>
          <p:nvPr>
            <p:ph type="title"/>
          </p:nvPr>
        </p:nvSpPr>
        <p:spPr/>
        <p:txBody>
          <a:bodyPr/>
          <a:lstStyle/>
          <a:p>
            <a:r>
              <a:rPr lang="en-US" dirty="0"/>
              <a:t>Recoupable Investment</a:t>
            </a:r>
          </a:p>
        </p:txBody>
      </p:sp>
    </p:spTree>
    <p:extLst>
      <p:ext uri="{BB962C8B-B14F-4D97-AF65-F5344CB8AC3E}">
        <p14:creationId xmlns:p14="http://schemas.microsoft.com/office/powerpoint/2010/main" xmlns="" val="17226980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3FD0D-C617-4FA3-9CC9-F3255B6A94CD}"/>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xmlns="" id="{BDB4E780-7059-4B54-A568-4395EA6F8BE1}"/>
              </a:ext>
            </a:extLst>
          </p:cNvPr>
          <p:cNvSpPr>
            <a:spLocks noGrp="1"/>
          </p:cNvSpPr>
          <p:nvPr>
            <p:ph idx="1"/>
          </p:nvPr>
        </p:nvSpPr>
        <p:spPr>
          <a:xfrm>
            <a:off x="838199" y="1418200"/>
            <a:ext cx="10469881" cy="4748920"/>
          </a:xfrm>
        </p:spPr>
        <p:txBody>
          <a:bodyPr>
            <a:normAutofit lnSpcReduction="10000"/>
          </a:bodyPr>
          <a:lstStyle/>
          <a:p>
            <a:pPr>
              <a:lnSpc>
                <a:spcPct val="150000"/>
              </a:lnSpc>
            </a:pPr>
            <a:r>
              <a:rPr lang="en-US" b="1" dirty="0"/>
              <a:t>Risk management</a:t>
            </a:r>
            <a:r>
              <a:rPr lang="en-US" dirty="0"/>
              <a:t> increases the likelihood of success, reducing the likelihood of failure and uncertainty in leading the overall </a:t>
            </a:r>
            <a:r>
              <a:rPr lang="en-US" b="1" dirty="0"/>
              <a:t>goals</a:t>
            </a:r>
            <a:r>
              <a:rPr lang="en-US" dirty="0"/>
              <a:t> of the </a:t>
            </a:r>
            <a:r>
              <a:rPr lang="en-US" b="1" dirty="0"/>
              <a:t>organization</a:t>
            </a:r>
          </a:p>
          <a:p>
            <a:pPr>
              <a:lnSpc>
                <a:spcPct val="150000"/>
              </a:lnSpc>
            </a:pPr>
            <a:r>
              <a:rPr lang="en-US" dirty="0"/>
              <a:t>Essentially, the </a:t>
            </a:r>
            <a:r>
              <a:rPr lang="en-US" b="1" dirty="0"/>
              <a:t>goal</a:t>
            </a:r>
            <a:r>
              <a:rPr lang="en-US" dirty="0"/>
              <a:t> of risk management is to identify potential problems before they occur and have a plan for addressing them.</a:t>
            </a:r>
          </a:p>
          <a:p>
            <a:pPr>
              <a:lnSpc>
                <a:spcPct val="150000"/>
              </a:lnSpc>
            </a:pPr>
            <a:r>
              <a:rPr lang="en-US" dirty="0"/>
              <a:t>Risk management increases the confidence of stakeholders in the management’s ability to manage the business.</a:t>
            </a:r>
          </a:p>
          <a:p>
            <a:pPr>
              <a:lnSpc>
                <a:spcPct val="150000"/>
              </a:lnSpc>
            </a:pPr>
            <a:r>
              <a:rPr lang="en-US" dirty="0"/>
              <a:t>Risk Management is an essential component of governance</a:t>
            </a:r>
          </a:p>
          <a:p>
            <a:pPr>
              <a:lnSpc>
                <a:spcPct val="150000"/>
              </a:lnSpc>
            </a:pPr>
            <a:endParaRPr lang="en-US" dirty="0"/>
          </a:p>
        </p:txBody>
      </p:sp>
    </p:spTree>
    <p:extLst>
      <p:ext uri="{BB962C8B-B14F-4D97-AF65-F5344CB8AC3E}">
        <p14:creationId xmlns:p14="http://schemas.microsoft.com/office/powerpoint/2010/main" xmlns="" val="26941764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0F941-CA5C-4F3A-A3BB-27A7656A48CE}"/>
              </a:ext>
            </a:extLst>
          </p:cNvPr>
          <p:cNvSpPr>
            <a:spLocks noGrp="1"/>
          </p:cNvSpPr>
          <p:nvPr>
            <p:ph type="title"/>
          </p:nvPr>
        </p:nvSpPr>
        <p:spPr/>
        <p:txBody>
          <a:bodyPr/>
          <a:lstStyle/>
          <a:p>
            <a:r>
              <a:rPr lang="en-US" dirty="0"/>
              <a:t>Some Best Practices</a:t>
            </a:r>
          </a:p>
        </p:txBody>
      </p:sp>
      <p:sp>
        <p:nvSpPr>
          <p:cNvPr id="3" name="Content Placeholder 2">
            <a:extLst>
              <a:ext uri="{FF2B5EF4-FFF2-40B4-BE49-F238E27FC236}">
                <a16:creationId xmlns:a16="http://schemas.microsoft.com/office/drawing/2014/main" xmlns="" id="{AA70F3F6-91C9-4723-BA07-2E690A12B935}"/>
              </a:ext>
            </a:extLst>
          </p:cNvPr>
          <p:cNvSpPr>
            <a:spLocks noGrp="1"/>
          </p:cNvSpPr>
          <p:nvPr>
            <p:ph idx="1"/>
          </p:nvPr>
        </p:nvSpPr>
        <p:spPr/>
        <p:txBody>
          <a:bodyPr/>
          <a:lstStyle/>
          <a:p>
            <a:pPr>
              <a:lnSpc>
                <a:spcPct val="150000"/>
              </a:lnSpc>
            </a:pPr>
            <a:r>
              <a:rPr lang="en-US" dirty="0"/>
              <a:t>Involve stakeholders</a:t>
            </a:r>
          </a:p>
          <a:p>
            <a:pPr>
              <a:lnSpc>
                <a:spcPct val="150000"/>
              </a:lnSpc>
            </a:pPr>
            <a:r>
              <a:rPr lang="en-US" dirty="0"/>
              <a:t>Tone from the top / creating a risk culture</a:t>
            </a:r>
          </a:p>
          <a:p>
            <a:pPr>
              <a:lnSpc>
                <a:spcPct val="150000"/>
              </a:lnSpc>
            </a:pPr>
            <a:r>
              <a:rPr lang="en-US" dirty="0"/>
              <a:t>Communication</a:t>
            </a:r>
          </a:p>
          <a:p>
            <a:pPr>
              <a:lnSpc>
                <a:spcPct val="150000"/>
              </a:lnSpc>
            </a:pPr>
            <a:r>
              <a:rPr lang="en-US" dirty="0"/>
              <a:t>Clear risk management policies</a:t>
            </a:r>
          </a:p>
          <a:p>
            <a:pPr>
              <a:lnSpc>
                <a:spcPct val="150000"/>
              </a:lnSpc>
            </a:pPr>
            <a:r>
              <a:rPr lang="en-US" dirty="0"/>
              <a:t>Continuous risk monitoring</a:t>
            </a:r>
          </a:p>
          <a:p>
            <a:pPr>
              <a:lnSpc>
                <a:spcPct val="150000"/>
              </a:lnSpc>
            </a:pPr>
            <a:r>
              <a:rPr lang="en-US" dirty="0"/>
              <a:t>Integrative as opposed to confrontational</a:t>
            </a:r>
          </a:p>
        </p:txBody>
      </p:sp>
    </p:spTree>
    <p:extLst>
      <p:ext uri="{BB962C8B-B14F-4D97-AF65-F5344CB8AC3E}">
        <p14:creationId xmlns:p14="http://schemas.microsoft.com/office/powerpoint/2010/main" xmlns="" val="2872466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86F4B-9A4F-4D52-95F6-3FD9ED9573EB}"/>
              </a:ext>
            </a:extLst>
          </p:cNvPr>
          <p:cNvSpPr>
            <a:spLocks noGrp="1"/>
          </p:cNvSpPr>
          <p:nvPr>
            <p:ph type="title"/>
          </p:nvPr>
        </p:nvSpPr>
        <p:spPr/>
        <p:txBody>
          <a:bodyPr/>
          <a:lstStyle/>
          <a:p>
            <a:r>
              <a:rPr lang="en-US" dirty="0"/>
              <a:t>Risk Management Process</a:t>
            </a:r>
          </a:p>
        </p:txBody>
      </p:sp>
      <p:sp>
        <p:nvSpPr>
          <p:cNvPr id="3" name="Content Placeholder 2">
            <a:extLst>
              <a:ext uri="{FF2B5EF4-FFF2-40B4-BE49-F238E27FC236}">
                <a16:creationId xmlns:a16="http://schemas.microsoft.com/office/drawing/2014/main" xmlns="" id="{EB959D00-09DF-4B5A-AFC0-E1D57D0B9A65}"/>
              </a:ext>
            </a:extLst>
          </p:cNvPr>
          <p:cNvSpPr>
            <a:spLocks noGrp="1"/>
          </p:cNvSpPr>
          <p:nvPr>
            <p:ph idx="1"/>
          </p:nvPr>
        </p:nvSpPr>
        <p:spPr>
          <a:xfrm>
            <a:off x="838199" y="1702680"/>
            <a:ext cx="10490201" cy="4400715"/>
          </a:xfrm>
        </p:spPr>
        <p:txBody>
          <a:bodyPr/>
          <a:lstStyle/>
          <a:p>
            <a:pPr>
              <a:lnSpc>
                <a:spcPct val="150000"/>
              </a:lnSpc>
            </a:pPr>
            <a:r>
              <a:rPr lang="en-US" dirty="0"/>
              <a:t>Identification</a:t>
            </a:r>
          </a:p>
          <a:p>
            <a:pPr>
              <a:lnSpc>
                <a:spcPct val="150000"/>
              </a:lnSpc>
            </a:pPr>
            <a:r>
              <a:rPr lang="en-US" dirty="0"/>
              <a:t>Assessment</a:t>
            </a:r>
          </a:p>
          <a:p>
            <a:pPr>
              <a:lnSpc>
                <a:spcPct val="150000"/>
              </a:lnSpc>
            </a:pPr>
            <a:r>
              <a:rPr lang="en-US" dirty="0"/>
              <a:t>Management</a:t>
            </a:r>
          </a:p>
          <a:p>
            <a:pPr>
              <a:lnSpc>
                <a:spcPct val="150000"/>
              </a:lnSpc>
            </a:pPr>
            <a:r>
              <a:rPr lang="en-US" dirty="0"/>
              <a:t>Reporting</a:t>
            </a:r>
          </a:p>
          <a:p>
            <a:pPr>
              <a:lnSpc>
                <a:spcPct val="150000"/>
              </a:lnSpc>
            </a:pPr>
            <a:r>
              <a:rPr lang="en-US" dirty="0"/>
              <a:t>Monitoring</a:t>
            </a:r>
          </a:p>
        </p:txBody>
      </p:sp>
    </p:spTree>
    <p:extLst>
      <p:ext uri="{BB962C8B-B14F-4D97-AF65-F5344CB8AC3E}">
        <p14:creationId xmlns:p14="http://schemas.microsoft.com/office/powerpoint/2010/main" xmlns="" val="40637772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1DB487-3754-413B-9ACF-ABDA0DF22590}"/>
              </a:ext>
            </a:extLst>
          </p:cNvPr>
          <p:cNvSpPr>
            <a:spLocks noGrp="1"/>
          </p:cNvSpPr>
          <p:nvPr>
            <p:ph type="title"/>
          </p:nvPr>
        </p:nvSpPr>
        <p:spPr/>
        <p:txBody>
          <a:bodyPr/>
          <a:lstStyle/>
          <a:p>
            <a:r>
              <a:rPr lang="en-US" dirty="0"/>
              <a:t>The Risk Register</a:t>
            </a:r>
          </a:p>
        </p:txBody>
      </p:sp>
      <p:sp>
        <p:nvSpPr>
          <p:cNvPr id="5" name="Text Placeholder 4">
            <a:extLst>
              <a:ext uri="{FF2B5EF4-FFF2-40B4-BE49-F238E27FC236}">
                <a16:creationId xmlns:a16="http://schemas.microsoft.com/office/drawing/2014/main" xmlns="" id="{5293190C-A672-4110-B74B-368167AC0907}"/>
              </a:ext>
            </a:extLst>
          </p:cNvPr>
          <p:cNvSpPr>
            <a:spLocks noGrp="1"/>
          </p:cNvSpPr>
          <p:nvPr>
            <p:ph type="body" idx="1"/>
          </p:nvPr>
        </p:nvSpPr>
        <p:spPr/>
        <p:txBody>
          <a:bodyPr/>
          <a:lstStyle/>
          <a:p>
            <a:r>
              <a:rPr lang="en-US" dirty="0"/>
              <a:t>Breakdown of salient features</a:t>
            </a:r>
          </a:p>
        </p:txBody>
      </p:sp>
    </p:spTree>
    <p:extLst>
      <p:ext uri="{BB962C8B-B14F-4D97-AF65-F5344CB8AC3E}">
        <p14:creationId xmlns:p14="http://schemas.microsoft.com/office/powerpoint/2010/main" xmlns="" val="3038503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C50FB-A715-4227-8620-B043588AA4BE}"/>
              </a:ext>
            </a:extLst>
          </p:cNvPr>
          <p:cNvSpPr>
            <a:spLocks noGrp="1"/>
          </p:cNvSpPr>
          <p:nvPr>
            <p:ph type="title"/>
          </p:nvPr>
        </p:nvSpPr>
        <p:spPr/>
        <p:txBody>
          <a:bodyPr/>
          <a:lstStyle/>
          <a:p>
            <a:r>
              <a:rPr lang="en-US" dirty="0"/>
              <a:t>Risk Register: Uses</a:t>
            </a:r>
          </a:p>
        </p:txBody>
      </p:sp>
      <p:sp>
        <p:nvSpPr>
          <p:cNvPr id="3" name="Content Placeholder 2">
            <a:extLst>
              <a:ext uri="{FF2B5EF4-FFF2-40B4-BE49-F238E27FC236}">
                <a16:creationId xmlns:a16="http://schemas.microsoft.com/office/drawing/2014/main" xmlns="" id="{B50CBE19-B8AB-499D-8C23-0FE21CD76921}"/>
              </a:ext>
            </a:extLst>
          </p:cNvPr>
          <p:cNvSpPr>
            <a:spLocks noGrp="1"/>
          </p:cNvSpPr>
          <p:nvPr>
            <p:ph idx="1"/>
          </p:nvPr>
        </p:nvSpPr>
        <p:spPr/>
        <p:txBody>
          <a:bodyPr/>
          <a:lstStyle/>
          <a:p>
            <a:pPr>
              <a:lnSpc>
                <a:spcPct val="150000"/>
              </a:lnSpc>
            </a:pPr>
            <a:r>
              <a:rPr lang="en-US" dirty="0"/>
              <a:t>A risk management tool</a:t>
            </a:r>
          </a:p>
          <a:p>
            <a:pPr>
              <a:lnSpc>
                <a:spcPct val="150000"/>
              </a:lnSpc>
            </a:pPr>
            <a:r>
              <a:rPr lang="en-US" dirty="0"/>
              <a:t>Encourages transparency</a:t>
            </a:r>
          </a:p>
          <a:p>
            <a:pPr>
              <a:lnSpc>
                <a:spcPct val="150000"/>
              </a:lnSpc>
            </a:pPr>
            <a:r>
              <a:rPr lang="en-US" dirty="0"/>
              <a:t>Increases visibility of risks</a:t>
            </a:r>
          </a:p>
          <a:p>
            <a:pPr>
              <a:lnSpc>
                <a:spcPct val="150000"/>
              </a:lnSpc>
            </a:pPr>
            <a:r>
              <a:rPr lang="en-US" dirty="0"/>
              <a:t>Enables governance compliance</a:t>
            </a:r>
          </a:p>
          <a:p>
            <a:pPr>
              <a:lnSpc>
                <a:spcPct val="150000"/>
              </a:lnSpc>
            </a:pPr>
            <a:r>
              <a:rPr lang="en-US" dirty="0"/>
              <a:t>Promotes collaboration</a:t>
            </a:r>
          </a:p>
          <a:p>
            <a:pPr>
              <a:lnSpc>
                <a:spcPct val="150000"/>
              </a:lnSpc>
            </a:pPr>
            <a:r>
              <a:rPr lang="en-US" dirty="0"/>
              <a:t>Improves reporting</a:t>
            </a:r>
          </a:p>
        </p:txBody>
      </p:sp>
    </p:spTree>
    <p:extLst>
      <p:ext uri="{BB962C8B-B14F-4D97-AF65-F5344CB8AC3E}">
        <p14:creationId xmlns:p14="http://schemas.microsoft.com/office/powerpoint/2010/main" xmlns="" val="22312396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9F671-80CD-4B9D-B240-4D2C3E1E4157}"/>
              </a:ext>
            </a:extLst>
          </p:cNvPr>
          <p:cNvSpPr>
            <a:spLocks noGrp="1"/>
          </p:cNvSpPr>
          <p:nvPr>
            <p:ph type="title"/>
          </p:nvPr>
        </p:nvSpPr>
        <p:spPr/>
        <p:txBody>
          <a:bodyPr/>
          <a:lstStyle/>
          <a:p>
            <a:r>
              <a:rPr lang="en-US" dirty="0"/>
              <a:t>Risk Register: Key Information</a:t>
            </a:r>
          </a:p>
        </p:txBody>
      </p:sp>
      <p:sp>
        <p:nvSpPr>
          <p:cNvPr id="4" name="Content Placeholder 3">
            <a:extLst>
              <a:ext uri="{FF2B5EF4-FFF2-40B4-BE49-F238E27FC236}">
                <a16:creationId xmlns:a16="http://schemas.microsoft.com/office/drawing/2014/main" xmlns="" id="{85F99407-6A3E-4EBA-A3FF-1FEF2C65D556}"/>
              </a:ext>
            </a:extLst>
          </p:cNvPr>
          <p:cNvSpPr>
            <a:spLocks noGrp="1"/>
          </p:cNvSpPr>
          <p:nvPr>
            <p:ph sz="half" idx="1"/>
          </p:nvPr>
        </p:nvSpPr>
        <p:spPr>
          <a:xfrm>
            <a:off x="809297" y="1776248"/>
            <a:ext cx="5225743" cy="4400715"/>
          </a:xfrm>
          <a:solidFill>
            <a:schemeClr val="bg1">
              <a:lumMod val="95000"/>
            </a:schemeClr>
          </a:solidFill>
        </p:spPr>
        <p:txBody>
          <a:bodyPr>
            <a:normAutofit/>
          </a:bodyPr>
          <a:lstStyle/>
          <a:p>
            <a:pPr>
              <a:lnSpc>
                <a:spcPct val="150000"/>
              </a:lnSpc>
            </a:pPr>
            <a:r>
              <a:rPr lang="en-US" dirty="0"/>
              <a:t>Date Risk Identified (ID Date)</a:t>
            </a:r>
          </a:p>
          <a:p>
            <a:pPr>
              <a:lnSpc>
                <a:spcPct val="150000"/>
              </a:lnSpc>
            </a:pPr>
            <a:r>
              <a:rPr lang="en-US" dirty="0"/>
              <a:t>Risk Appetite Indicator</a:t>
            </a:r>
          </a:p>
          <a:p>
            <a:pPr>
              <a:lnSpc>
                <a:spcPct val="150000"/>
              </a:lnSpc>
            </a:pPr>
            <a:r>
              <a:rPr lang="en-US" dirty="0"/>
              <a:t>Risk Description</a:t>
            </a:r>
          </a:p>
          <a:p>
            <a:pPr>
              <a:lnSpc>
                <a:spcPct val="150000"/>
              </a:lnSpc>
            </a:pPr>
            <a:r>
              <a:rPr lang="en-US" dirty="0"/>
              <a:t>Score = (Probability X Impact)</a:t>
            </a:r>
          </a:p>
          <a:p>
            <a:pPr>
              <a:lnSpc>
                <a:spcPct val="150000"/>
              </a:lnSpc>
            </a:pPr>
            <a:r>
              <a:rPr lang="en-US" dirty="0"/>
              <a:t>Management Approach</a:t>
            </a:r>
          </a:p>
        </p:txBody>
      </p:sp>
      <p:sp>
        <p:nvSpPr>
          <p:cNvPr id="5" name="Content Placeholder 4">
            <a:extLst>
              <a:ext uri="{FF2B5EF4-FFF2-40B4-BE49-F238E27FC236}">
                <a16:creationId xmlns:a16="http://schemas.microsoft.com/office/drawing/2014/main" xmlns="" id="{0E982937-DE8C-49CC-A83D-1BA10DF26E52}"/>
              </a:ext>
            </a:extLst>
          </p:cNvPr>
          <p:cNvSpPr>
            <a:spLocks noGrp="1"/>
          </p:cNvSpPr>
          <p:nvPr>
            <p:ph sz="half" idx="2"/>
          </p:nvPr>
        </p:nvSpPr>
        <p:spPr>
          <a:xfrm>
            <a:off x="6172200" y="1825625"/>
            <a:ext cx="5135880" cy="4351338"/>
          </a:xfrm>
          <a:solidFill>
            <a:schemeClr val="bg1">
              <a:lumMod val="95000"/>
            </a:schemeClr>
          </a:solidFill>
        </p:spPr>
        <p:txBody>
          <a:bodyPr>
            <a:normAutofit/>
          </a:bodyPr>
          <a:lstStyle/>
          <a:p>
            <a:pPr>
              <a:lnSpc>
                <a:spcPct val="150000"/>
              </a:lnSpc>
            </a:pPr>
            <a:r>
              <a:rPr lang="en-US" dirty="0"/>
              <a:t>Key Actions </a:t>
            </a:r>
          </a:p>
          <a:p>
            <a:pPr>
              <a:lnSpc>
                <a:spcPct val="150000"/>
              </a:lnSpc>
            </a:pPr>
            <a:r>
              <a:rPr lang="en-US" dirty="0"/>
              <a:t>Owner</a:t>
            </a:r>
          </a:p>
          <a:p>
            <a:pPr>
              <a:lnSpc>
                <a:spcPct val="150000"/>
              </a:lnSpc>
            </a:pPr>
            <a:r>
              <a:rPr lang="en-US" dirty="0"/>
              <a:t>Review Date/Frequency</a:t>
            </a:r>
          </a:p>
          <a:p>
            <a:pPr>
              <a:lnSpc>
                <a:spcPct val="150000"/>
              </a:lnSpc>
            </a:pPr>
            <a:r>
              <a:rPr lang="en-US" dirty="0"/>
              <a:t>Review Dashboard / Progress Monitor</a:t>
            </a:r>
          </a:p>
        </p:txBody>
      </p:sp>
    </p:spTree>
    <p:extLst>
      <p:ext uri="{BB962C8B-B14F-4D97-AF65-F5344CB8AC3E}">
        <p14:creationId xmlns:p14="http://schemas.microsoft.com/office/powerpoint/2010/main" xmlns="" val="552810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87D5CC-6225-48EF-8B40-E0B860D06699}"/>
              </a:ext>
            </a:extLst>
          </p:cNvPr>
          <p:cNvSpPr>
            <a:spLocks noGrp="1"/>
          </p:cNvSpPr>
          <p:nvPr>
            <p:ph type="title"/>
          </p:nvPr>
        </p:nvSpPr>
        <p:spPr/>
        <p:txBody>
          <a:bodyPr/>
          <a:lstStyle/>
          <a:p>
            <a:r>
              <a:rPr lang="en-US" dirty="0"/>
              <a:t>Functional Area: </a:t>
            </a:r>
            <a:r>
              <a:rPr lang="en-US" dirty="0" err="1"/>
              <a:t>Categorising</a:t>
            </a:r>
            <a:r>
              <a:rPr lang="en-US" dirty="0"/>
              <a:t> the Rows</a:t>
            </a:r>
          </a:p>
        </p:txBody>
      </p:sp>
      <p:sp>
        <p:nvSpPr>
          <p:cNvPr id="5" name="Content Placeholder 4">
            <a:extLst>
              <a:ext uri="{FF2B5EF4-FFF2-40B4-BE49-F238E27FC236}">
                <a16:creationId xmlns:a16="http://schemas.microsoft.com/office/drawing/2014/main" xmlns="" id="{B7CDA695-4A33-46EE-A469-B87870AE29B4}"/>
              </a:ext>
            </a:extLst>
          </p:cNvPr>
          <p:cNvSpPr>
            <a:spLocks noGrp="1"/>
          </p:cNvSpPr>
          <p:nvPr>
            <p:ph sz="half" idx="1"/>
          </p:nvPr>
        </p:nvSpPr>
        <p:spPr>
          <a:xfrm>
            <a:off x="809297" y="1412240"/>
            <a:ext cx="5286703" cy="4764723"/>
          </a:xfrm>
          <a:solidFill>
            <a:schemeClr val="bg1">
              <a:lumMod val="85000"/>
            </a:schemeClr>
          </a:solidFill>
        </p:spPr>
        <p:txBody>
          <a:bodyPr>
            <a:normAutofit fontScale="92500" lnSpcReduction="10000"/>
          </a:bodyPr>
          <a:lstStyle/>
          <a:p>
            <a:pPr>
              <a:lnSpc>
                <a:spcPct val="160000"/>
              </a:lnSpc>
            </a:pPr>
            <a:r>
              <a:rPr lang="en-US" dirty="0"/>
              <a:t>Governance</a:t>
            </a:r>
          </a:p>
          <a:p>
            <a:pPr>
              <a:lnSpc>
                <a:spcPct val="160000"/>
              </a:lnSpc>
            </a:pPr>
            <a:r>
              <a:rPr lang="en-US" dirty="0"/>
              <a:t>IT Support &amp; Infrastructure</a:t>
            </a:r>
          </a:p>
          <a:p>
            <a:pPr>
              <a:lnSpc>
                <a:spcPct val="160000"/>
              </a:lnSpc>
            </a:pPr>
            <a:r>
              <a:rPr lang="en-US" dirty="0"/>
              <a:t>T Digital</a:t>
            </a:r>
          </a:p>
          <a:p>
            <a:pPr lvl="1">
              <a:lnSpc>
                <a:spcPct val="160000"/>
              </a:lnSpc>
            </a:pPr>
            <a:r>
              <a:rPr lang="en-US" dirty="0"/>
              <a:t>TRes</a:t>
            </a:r>
          </a:p>
          <a:p>
            <a:pPr lvl="1">
              <a:lnSpc>
                <a:spcPct val="160000"/>
              </a:lnSpc>
            </a:pPr>
            <a:r>
              <a:rPr lang="en-US" dirty="0"/>
              <a:t>YB Platform</a:t>
            </a:r>
          </a:p>
          <a:p>
            <a:pPr lvl="1">
              <a:lnSpc>
                <a:spcPct val="160000"/>
              </a:lnSpc>
            </a:pPr>
            <a:r>
              <a:rPr lang="en-US" dirty="0"/>
              <a:t>Software Services</a:t>
            </a:r>
          </a:p>
          <a:p>
            <a:pPr>
              <a:lnSpc>
                <a:spcPct val="160000"/>
              </a:lnSpc>
            </a:pPr>
            <a:r>
              <a:rPr lang="en-US" dirty="0"/>
              <a:t>TUTEH Prop</a:t>
            </a:r>
          </a:p>
          <a:p>
            <a:pPr>
              <a:lnSpc>
                <a:spcPct val="160000"/>
              </a:lnSpc>
            </a:pPr>
            <a:r>
              <a:rPr lang="en-US" dirty="0"/>
              <a:t>TICE</a:t>
            </a:r>
          </a:p>
        </p:txBody>
      </p:sp>
      <p:sp>
        <p:nvSpPr>
          <p:cNvPr id="6" name="Content Placeholder 5">
            <a:extLst>
              <a:ext uri="{FF2B5EF4-FFF2-40B4-BE49-F238E27FC236}">
                <a16:creationId xmlns:a16="http://schemas.microsoft.com/office/drawing/2014/main" xmlns="" id="{E19507C5-5C4E-403A-BF95-34B8551BCE33}"/>
              </a:ext>
            </a:extLst>
          </p:cNvPr>
          <p:cNvSpPr>
            <a:spLocks noGrp="1"/>
          </p:cNvSpPr>
          <p:nvPr>
            <p:ph sz="half" idx="2"/>
          </p:nvPr>
        </p:nvSpPr>
        <p:spPr>
          <a:xfrm>
            <a:off x="6172200" y="1412240"/>
            <a:ext cx="5207000" cy="4713923"/>
          </a:xfrm>
          <a:solidFill>
            <a:schemeClr val="bg1">
              <a:lumMod val="85000"/>
            </a:schemeClr>
          </a:solidFill>
        </p:spPr>
        <p:txBody>
          <a:bodyPr>
            <a:normAutofit fontScale="92500" lnSpcReduction="10000"/>
          </a:bodyPr>
          <a:lstStyle/>
          <a:p>
            <a:pPr>
              <a:lnSpc>
                <a:spcPct val="150000"/>
              </a:lnSpc>
            </a:pPr>
            <a:r>
              <a:rPr lang="en-US" dirty="0"/>
              <a:t>YaBatho Advisory Services</a:t>
            </a:r>
          </a:p>
          <a:p>
            <a:pPr>
              <a:lnSpc>
                <a:spcPct val="150000"/>
              </a:lnSpc>
            </a:pPr>
            <a:r>
              <a:rPr lang="en-US" dirty="0"/>
              <a:t>Strategy Objectives</a:t>
            </a:r>
          </a:p>
          <a:p>
            <a:pPr>
              <a:lnSpc>
                <a:spcPct val="150000"/>
              </a:lnSpc>
            </a:pPr>
            <a:r>
              <a:rPr lang="en-US" dirty="0"/>
              <a:t>Corporate</a:t>
            </a:r>
          </a:p>
          <a:p>
            <a:pPr lvl="1">
              <a:lnSpc>
                <a:spcPct val="150000"/>
              </a:lnSpc>
            </a:pPr>
            <a:r>
              <a:rPr lang="en-US" dirty="0"/>
              <a:t>Compliance</a:t>
            </a:r>
          </a:p>
          <a:p>
            <a:pPr lvl="1">
              <a:lnSpc>
                <a:spcPct val="150000"/>
              </a:lnSpc>
            </a:pPr>
            <a:r>
              <a:rPr lang="en-US" dirty="0"/>
              <a:t>Human Capital</a:t>
            </a:r>
          </a:p>
          <a:p>
            <a:pPr lvl="1">
              <a:lnSpc>
                <a:spcPct val="150000"/>
              </a:lnSpc>
            </a:pPr>
            <a:r>
              <a:rPr lang="en-US" dirty="0"/>
              <a:t>Stakeholder Relations</a:t>
            </a:r>
          </a:p>
          <a:p>
            <a:pPr lvl="1">
              <a:lnSpc>
                <a:spcPct val="150000"/>
              </a:lnSpc>
            </a:pPr>
            <a:r>
              <a:rPr lang="en-US" dirty="0"/>
              <a:t>Finance</a:t>
            </a:r>
          </a:p>
          <a:p>
            <a:pPr lvl="1">
              <a:lnSpc>
                <a:spcPct val="150000"/>
              </a:lnSpc>
            </a:pPr>
            <a:r>
              <a:rPr lang="en-US" dirty="0"/>
              <a:t>SHE</a:t>
            </a:r>
          </a:p>
          <a:p>
            <a:pPr lvl="1">
              <a:lnSpc>
                <a:spcPct val="150000"/>
              </a:lnSpc>
            </a:pPr>
            <a:r>
              <a:rPr lang="en-US" dirty="0"/>
              <a:t>Legal</a:t>
            </a:r>
          </a:p>
        </p:txBody>
      </p:sp>
    </p:spTree>
    <p:extLst>
      <p:ext uri="{BB962C8B-B14F-4D97-AF65-F5344CB8AC3E}">
        <p14:creationId xmlns:p14="http://schemas.microsoft.com/office/powerpoint/2010/main" xmlns="" val="5488536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915C0-9BC4-4DF9-84B0-30BDE1BD0B84}"/>
              </a:ext>
            </a:extLst>
          </p:cNvPr>
          <p:cNvSpPr>
            <a:spLocks noGrp="1"/>
          </p:cNvSpPr>
          <p:nvPr>
            <p:ph type="title"/>
          </p:nvPr>
        </p:nvSpPr>
        <p:spPr/>
        <p:txBody>
          <a:bodyPr/>
          <a:lstStyle/>
          <a:p>
            <a:r>
              <a:rPr lang="en-US" dirty="0"/>
              <a:t>Probability Scale</a:t>
            </a:r>
          </a:p>
        </p:txBody>
      </p:sp>
      <p:sp>
        <p:nvSpPr>
          <p:cNvPr id="5" name="Content Placeholder 4">
            <a:extLst>
              <a:ext uri="{FF2B5EF4-FFF2-40B4-BE49-F238E27FC236}">
                <a16:creationId xmlns:a16="http://schemas.microsoft.com/office/drawing/2014/main" xmlns="" id="{5E89CFCC-8A5C-4842-9DD5-D5F5C40C4F61}"/>
              </a:ext>
            </a:extLst>
          </p:cNvPr>
          <p:cNvSpPr>
            <a:spLocks noGrp="1"/>
          </p:cNvSpPr>
          <p:nvPr>
            <p:ph idx="1"/>
          </p:nvPr>
        </p:nvSpPr>
        <p:spPr/>
        <p:txBody>
          <a:bodyPr/>
          <a:lstStyle/>
          <a:p>
            <a:pPr marL="0" indent="0">
              <a:buNone/>
            </a:pPr>
            <a:r>
              <a:rPr lang="en-US" dirty="0"/>
              <a:t>1 = Unlikely to occur except under remote and unforeseen circumstances</a:t>
            </a:r>
          </a:p>
          <a:p>
            <a:pPr marL="0" indent="0">
              <a:buNone/>
            </a:pPr>
            <a:r>
              <a:rPr lang="en-US" dirty="0"/>
              <a:t>2 = Low likelihood of occurrence but may occur due to foreseeable 	circumstances</a:t>
            </a:r>
          </a:p>
          <a:p>
            <a:pPr marL="0" indent="0">
              <a:buNone/>
            </a:pPr>
            <a:r>
              <a:rPr lang="en-US" dirty="0"/>
              <a:t>3 = Likely to occur but not imminently. May have occurred in some 	comparable environments.</a:t>
            </a:r>
          </a:p>
          <a:p>
            <a:pPr marL="0" indent="0">
              <a:buNone/>
            </a:pPr>
            <a:r>
              <a:rPr lang="en-US" dirty="0"/>
              <a:t>4 = More than average likelihood of occurrence. Conditions are conducive for 	event to occur.</a:t>
            </a:r>
          </a:p>
          <a:p>
            <a:pPr marL="0" indent="0">
              <a:buNone/>
            </a:pPr>
            <a:r>
              <a:rPr lang="en-US" dirty="0"/>
              <a:t>5 = The event will occur barring specific interventions by internal or external 	parties.</a:t>
            </a:r>
          </a:p>
        </p:txBody>
      </p:sp>
    </p:spTree>
    <p:extLst>
      <p:ext uri="{BB962C8B-B14F-4D97-AF65-F5344CB8AC3E}">
        <p14:creationId xmlns:p14="http://schemas.microsoft.com/office/powerpoint/2010/main" xmlns="" val="3107442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DE79D-C6AF-45B1-83EC-4DD6E142901F}"/>
              </a:ext>
            </a:extLst>
          </p:cNvPr>
          <p:cNvSpPr>
            <a:spLocks noGrp="1"/>
          </p:cNvSpPr>
          <p:nvPr>
            <p:ph type="title"/>
          </p:nvPr>
        </p:nvSpPr>
        <p:spPr/>
        <p:txBody>
          <a:bodyPr/>
          <a:lstStyle/>
          <a:p>
            <a:r>
              <a:rPr lang="en-US" dirty="0"/>
              <a:t>Impact Scale</a:t>
            </a:r>
          </a:p>
        </p:txBody>
      </p:sp>
      <p:sp>
        <p:nvSpPr>
          <p:cNvPr id="3" name="Content Placeholder 2">
            <a:extLst>
              <a:ext uri="{FF2B5EF4-FFF2-40B4-BE49-F238E27FC236}">
                <a16:creationId xmlns:a16="http://schemas.microsoft.com/office/drawing/2014/main" xmlns="" id="{10D188B5-48CC-4AA0-AC19-6BC53A40BDC7}"/>
              </a:ext>
            </a:extLst>
          </p:cNvPr>
          <p:cNvSpPr>
            <a:spLocks noGrp="1"/>
          </p:cNvSpPr>
          <p:nvPr>
            <p:ph sz="half" idx="1"/>
          </p:nvPr>
        </p:nvSpPr>
        <p:spPr>
          <a:xfrm>
            <a:off x="809297" y="1838960"/>
            <a:ext cx="5164783" cy="4338003"/>
          </a:xfrm>
          <a:solidFill>
            <a:schemeClr val="bg1">
              <a:lumMod val="85000"/>
            </a:schemeClr>
          </a:solidFill>
        </p:spPr>
        <p:txBody>
          <a:bodyPr>
            <a:normAutofit/>
          </a:bodyPr>
          <a:lstStyle/>
          <a:p>
            <a:pPr marL="0" indent="0">
              <a:buNone/>
            </a:pPr>
            <a:r>
              <a:rPr lang="en-US" dirty="0"/>
              <a:t>1 = The occurrence will cause a minor 	inconvenience but will have no 	recognisable effect.</a:t>
            </a:r>
          </a:p>
          <a:p>
            <a:pPr marL="0" indent="0">
              <a:buNone/>
            </a:pPr>
            <a:r>
              <a:rPr lang="en-US" dirty="0"/>
              <a:t>2 = The occurrence will result in the 	Company having to explain 	itself 	to some or all 	stakeholder groups but will 	have insignificant effect on 	brand reputation; ability to 	generate income; current	contracts; future business 	prospects and; staff morale.</a:t>
            </a:r>
          </a:p>
        </p:txBody>
      </p:sp>
      <p:sp>
        <p:nvSpPr>
          <p:cNvPr id="6" name="Content Placeholder 5">
            <a:extLst>
              <a:ext uri="{FF2B5EF4-FFF2-40B4-BE49-F238E27FC236}">
                <a16:creationId xmlns:a16="http://schemas.microsoft.com/office/drawing/2014/main" xmlns="" id="{5CA18B75-F6F3-4A6D-A445-E014A73A88CE}"/>
              </a:ext>
            </a:extLst>
          </p:cNvPr>
          <p:cNvSpPr>
            <a:spLocks noGrp="1"/>
          </p:cNvSpPr>
          <p:nvPr>
            <p:ph sz="half" idx="2"/>
          </p:nvPr>
        </p:nvSpPr>
        <p:spPr>
          <a:xfrm>
            <a:off x="6172200" y="1825625"/>
            <a:ext cx="5146040" cy="4351338"/>
          </a:xfrm>
          <a:solidFill>
            <a:schemeClr val="bg1">
              <a:lumMod val="85000"/>
            </a:schemeClr>
          </a:solidFill>
        </p:spPr>
        <p:txBody>
          <a:bodyPr>
            <a:normAutofit/>
          </a:bodyPr>
          <a:lstStyle/>
          <a:p>
            <a:pPr marL="0" indent="0">
              <a:lnSpc>
                <a:spcPct val="100000"/>
              </a:lnSpc>
              <a:buNone/>
            </a:pPr>
            <a:r>
              <a:rPr lang="en-US" dirty="0"/>
              <a:t>3 = The occurrence will influence 	staff morale, brand reputation 	and/or future business 	prospects. It will have 	insignificant effect on current 	contracts and ability to 	generate income.</a:t>
            </a:r>
          </a:p>
          <a:p>
            <a:pPr>
              <a:lnSpc>
                <a:spcPct val="100000"/>
              </a:lnSpc>
            </a:pPr>
            <a:endParaRPr lang="en-US" dirty="0"/>
          </a:p>
        </p:txBody>
      </p:sp>
    </p:spTree>
    <p:extLst>
      <p:ext uri="{BB962C8B-B14F-4D97-AF65-F5344CB8AC3E}">
        <p14:creationId xmlns:p14="http://schemas.microsoft.com/office/powerpoint/2010/main" xmlns="" val="1238964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DE79D-C6AF-45B1-83EC-4DD6E142901F}"/>
              </a:ext>
            </a:extLst>
          </p:cNvPr>
          <p:cNvSpPr>
            <a:spLocks noGrp="1"/>
          </p:cNvSpPr>
          <p:nvPr>
            <p:ph type="title"/>
          </p:nvPr>
        </p:nvSpPr>
        <p:spPr/>
        <p:txBody>
          <a:bodyPr/>
          <a:lstStyle/>
          <a:p>
            <a:r>
              <a:rPr lang="en-US" dirty="0"/>
              <a:t>Impact Scale</a:t>
            </a:r>
          </a:p>
        </p:txBody>
      </p:sp>
      <p:sp>
        <p:nvSpPr>
          <p:cNvPr id="4" name="Content Placeholder 3">
            <a:extLst>
              <a:ext uri="{FF2B5EF4-FFF2-40B4-BE49-F238E27FC236}">
                <a16:creationId xmlns:a16="http://schemas.microsoft.com/office/drawing/2014/main" xmlns="" id="{899AEF8C-F41C-4BE7-9D2B-02ADC720BCCB}"/>
              </a:ext>
            </a:extLst>
          </p:cNvPr>
          <p:cNvSpPr>
            <a:spLocks noGrp="1"/>
          </p:cNvSpPr>
          <p:nvPr>
            <p:ph sz="half" idx="2"/>
          </p:nvPr>
        </p:nvSpPr>
        <p:spPr>
          <a:xfrm>
            <a:off x="6172200" y="1825625"/>
            <a:ext cx="5168462" cy="4351338"/>
          </a:xfrm>
          <a:solidFill>
            <a:schemeClr val="bg1">
              <a:lumMod val="85000"/>
            </a:schemeClr>
          </a:solidFill>
        </p:spPr>
        <p:txBody>
          <a:bodyPr>
            <a:normAutofit lnSpcReduction="10000"/>
          </a:bodyPr>
          <a:lstStyle/>
          <a:p>
            <a:pPr marL="0" indent="0">
              <a:lnSpc>
                <a:spcPct val="160000"/>
              </a:lnSpc>
              <a:buNone/>
            </a:pPr>
            <a:r>
              <a:rPr lang="en-US" dirty="0"/>
              <a:t>5 = The occurrence will likely cause 	the company to undergo 	major restructuring; or be 	placed under business rescue; 	or be wound down.</a:t>
            </a:r>
          </a:p>
        </p:txBody>
      </p:sp>
      <p:sp>
        <p:nvSpPr>
          <p:cNvPr id="6" name="Content Placeholder 5">
            <a:extLst>
              <a:ext uri="{FF2B5EF4-FFF2-40B4-BE49-F238E27FC236}">
                <a16:creationId xmlns:a16="http://schemas.microsoft.com/office/drawing/2014/main" xmlns="" id="{0BF6CA26-0AC0-4C58-AA72-BDF740A1AF12}"/>
              </a:ext>
            </a:extLst>
          </p:cNvPr>
          <p:cNvSpPr>
            <a:spLocks noGrp="1"/>
          </p:cNvSpPr>
          <p:nvPr>
            <p:ph sz="half" idx="1"/>
          </p:nvPr>
        </p:nvSpPr>
        <p:spPr>
          <a:xfrm>
            <a:off x="809297" y="1776248"/>
            <a:ext cx="5215583" cy="4400715"/>
          </a:xfrm>
          <a:solidFill>
            <a:schemeClr val="bg1">
              <a:lumMod val="85000"/>
            </a:schemeClr>
          </a:solidFill>
        </p:spPr>
        <p:txBody>
          <a:bodyPr>
            <a:normAutofit lnSpcReduction="10000"/>
          </a:bodyPr>
          <a:lstStyle/>
          <a:p>
            <a:pPr marL="0" indent="0">
              <a:lnSpc>
                <a:spcPct val="150000"/>
              </a:lnSpc>
              <a:buNone/>
            </a:pPr>
            <a:r>
              <a:rPr lang="en-US" dirty="0"/>
              <a:t>4 = The occurrence will hamper ability 	to generate income. In addition, 	it may negatively impact brand 	reputation and/or current 	contracts and/or future 	business prospects and/or staff 	morale. Survival will require 	extensive damage control.</a:t>
            </a:r>
          </a:p>
          <a:p>
            <a:pPr>
              <a:lnSpc>
                <a:spcPct val="150000"/>
              </a:lnSpc>
            </a:pPr>
            <a:endParaRPr lang="en-US" dirty="0"/>
          </a:p>
        </p:txBody>
      </p:sp>
    </p:spTree>
    <p:extLst>
      <p:ext uri="{BB962C8B-B14F-4D97-AF65-F5344CB8AC3E}">
        <p14:creationId xmlns:p14="http://schemas.microsoft.com/office/powerpoint/2010/main" xmlns="" val="79695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E2F3B1A-D6E0-46C2-BC21-81E24433F155}"/>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xmlns="" val="17571165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3244E-4F32-4308-ADAE-955D4CB76CEF}"/>
              </a:ext>
            </a:extLst>
          </p:cNvPr>
          <p:cNvSpPr>
            <a:spLocks noGrp="1"/>
          </p:cNvSpPr>
          <p:nvPr>
            <p:ph type="title"/>
          </p:nvPr>
        </p:nvSpPr>
        <p:spPr/>
        <p:txBody>
          <a:bodyPr/>
          <a:lstStyle/>
          <a:p>
            <a:r>
              <a:rPr lang="en-US" dirty="0"/>
              <a:t>Management Approaches</a:t>
            </a:r>
          </a:p>
        </p:txBody>
      </p:sp>
      <p:sp>
        <p:nvSpPr>
          <p:cNvPr id="5" name="Content Placeholder 4">
            <a:extLst>
              <a:ext uri="{FF2B5EF4-FFF2-40B4-BE49-F238E27FC236}">
                <a16:creationId xmlns:a16="http://schemas.microsoft.com/office/drawing/2014/main" xmlns="" id="{CC595576-7A5B-42E4-AE84-31679CC32403}"/>
              </a:ext>
            </a:extLst>
          </p:cNvPr>
          <p:cNvSpPr>
            <a:spLocks noGrp="1"/>
          </p:cNvSpPr>
          <p:nvPr>
            <p:ph idx="1"/>
          </p:nvPr>
        </p:nvSpPr>
        <p:spPr>
          <a:xfrm>
            <a:off x="838199" y="1702680"/>
            <a:ext cx="10541001" cy="4400715"/>
          </a:xfrm>
        </p:spPr>
        <p:txBody>
          <a:bodyPr/>
          <a:lstStyle/>
          <a:p>
            <a:pPr>
              <a:lnSpc>
                <a:spcPct val="150000"/>
              </a:lnSpc>
            </a:pPr>
            <a:r>
              <a:rPr lang="en-US" dirty="0"/>
              <a:t>Eliminate</a:t>
            </a:r>
          </a:p>
          <a:p>
            <a:pPr>
              <a:lnSpc>
                <a:spcPct val="150000"/>
              </a:lnSpc>
            </a:pPr>
            <a:r>
              <a:rPr lang="en-US" dirty="0"/>
              <a:t>Transfer</a:t>
            </a:r>
          </a:p>
          <a:p>
            <a:pPr>
              <a:lnSpc>
                <a:spcPct val="150000"/>
              </a:lnSpc>
            </a:pPr>
            <a:r>
              <a:rPr lang="en-US" dirty="0"/>
              <a:t>Mitigate</a:t>
            </a:r>
          </a:p>
          <a:p>
            <a:pPr>
              <a:lnSpc>
                <a:spcPct val="150000"/>
              </a:lnSpc>
            </a:pPr>
            <a:r>
              <a:rPr lang="en-US" dirty="0"/>
              <a:t>Accept</a:t>
            </a:r>
          </a:p>
        </p:txBody>
      </p:sp>
    </p:spTree>
    <p:extLst>
      <p:ext uri="{BB962C8B-B14F-4D97-AF65-F5344CB8AC3E}">
        <p14:creationId xmlns:p14="http://schemas.microsoft.com/office/powerpoint/2010/main" xmlns="" val="27901595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E137B-66DB-43B4-A380-240B5A49DE36}"/>
              </a:ext>
            </a:extLst>
          </p:cNvPr>
          <p:cNvSpPr>
            <a:spLocks noGrp="1"/>
          </p:cNvSpPr>
          <p:nvPr>
            <p:ph type="title"/>
          </p:nvPr>
        </p:nvSpPr>
        <p:spPr/>
        <p:txBody>
          <a:bodyPr/>
          <a:lstStyle/>
          <a:p>
            <a:r>
              <a:rPr lang="en-US" dirty="0"/>
              <a:t>Progress Monitor </a:t>
            </a:r>
          </a:p>
        </p:txBody>
      </p:sp>
      <p:sp>
        <p:nvSpPr>
          <p:cNvPr id="3" name="Content Placeholder 2">
            <a:extLst>
              <a:ext uri="{FF2B5EF4-FFF2-40B4-BE49-F238E27FC236}">
                <a16:creationId xmlns:a16="http://schemas.microsoft.com/office/drawing/2014/main" xmlns="" id="{A4B0F5C7-34D4-4D4C-8106-0B00D78CEE81}"/>
              </a:ext>
            </a:extLst>
          </p:cNvPr>
          <p:cNvSpPr>
            <a:spLocks noGrp="1"/>
          </p:cNvSpPr>
          <p:nvPr>
            <p:ph idx="1"/>
          </p:nvPr>
        </p:nvSpPr>
        <p:spPr/>
        <p:txBody>
          <a:bodyPr/>
          <a:lstStyle/>
          <a:p>
            <a:pPr>
              <a:lnSpc>
                <a:spcPct val="150000"/>
              </a:lnSpc>
            </a:pPr>
            <a:r>
              <a:rPr lang="en-US" dirty="0"/>
              <a:t>Measures changes in Probability and Impact </a:t>
            </a:r>
          </a:p>
          <a:p>
            <a:pPr>
              <a:lnSpc>
                <a:spcPct val="150000"/>
              </a:lnSpc>
            </a:pPr>
            <a:r>
              <a:rPr lang="en-US" dirty="0"/>
              <a:t>Weekly (or as frequently as is possible) </a:t>
            </a:r>
          </a:p>
          <a:p>
            <a:pPr>
              <a:lnSpc>
                <a:spcPct val="150000"/>
              </a:lnSpc>
            </a:pPr>
            <a:r>
              <a:rPr lang="en-US" dirty="0"/>
              <a:t>Grouped by Month and by quarter.</a:t>
            </a:r>
          </a:p>
          <a:p>
            <a:pPr>
              <a:lnSpc>
                <a:spcPct val="150000"/>
              </a:lnSpc>
            </a:pPr>
            <a:r>
              <a:rPr lang="en-US" dirty="0"/>
              <a:t>Comments</a:t>
            </a:r>
          </a:p>
        </p:txBody>
      </p:sp>
    </p:spTree>
    <p:extLst>
      <p:ext uri="{BB962C8B-B14F-4D97-AF65-F5344CB8AC3E}">
        <p14:creationId xmlns:p14="http://schemas.microsoft.com/office/powerpoint/2010/main" xmlns="" val="17803774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8 Points 17">
            <a:extLst>
              <a:ext uri="{FF2B5EF4-FFF2-40B4-BE49-F238E27FC236}">
                <a16:creationId xmlns:a16="http://schemas.microsoft.com/office/drawing/2014/main" xmlns="" id="{65F7A90F-D2A8-4593-B2BE-1C6F14A3922C}"/>
              </a:ext>
            </a:extLst>
          </p:cNvPr>
          <p:cNvSpPr/>
          <p:nvPr/>
        </p:nvSpPr>
        <p:spPr>
          <a:xfrm>
            <a:off x="5285741" y="4859704"/>
            <a:ext cx="2923539" cy="120742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10FD42-AEA1-4B83-B809-4CB9CC2E24B7}"/>
              </a:ext>
            </a:extLst>
          </p:cNvPr>
          <p:cNvSpPr>
            <a:spLocks noGrp="1"/>
          </p:cNvSpPr>
          <p:nvPr>
            <p:ph type="title"/>
          </p:nvPr>
        </p:nvSpPr>
        <p:spPr/>
        <p:txBody>
          <a:bodyPr/>
          <a:lstStyle/>
          <a:p>
            <a:r>
              <a:rPr lang="en-US" dirty="0"/>
              <a:t>Risk Appetite Parameters</a:t>
            </a:r>
          </a:p>
        </p:txBody>
      </p:sp>
      <p:cxnSp>
        <p:nvCxnSpPr>
          <p:cNvPr id="4" name="Straight Connector 3">
            <a:extLst>
              <a:ext uri="{FF2B5EF4-FFF2-40B4-BE49-F238E27FC236}">
                <a16:creationId xmlns:a16="http://schemas.microsoft.com/office/drawing/2014/main" xmlns="" id="{C2268A26-BAA5-41E0-9F58-6B2ED554ED4F}"/>
              </a:ext>
            </a:extLst>
          </p:cNvPr>
          <p:cNvCxnSpPr>
            <a:cxnSpLocks/>
          </p:cNvCxnSpPr>
          <p:nvPr/>
        </p:nvCxnSpPr>
        <p:spPr>
          <a:xfrm>
            <a:off x="609600" y="3169920"/>
            <a:ext cx="10916920" cy="0"/>
          </a:xfrm>
          <a:prstGeom prst="line">
            <a:avLst/>
          </a:prstGeom>
          <a:ln w="76200">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59A945C-B8A1-4299-AF64-AE66D4878C03}"/>
              </a:ext>
            </a:extLst>
          </p:cNvPr>
          <p:cNvCxnSpPr>
            <a:cxnSpLocks/>
          </p:cNvCxnSpPr>
          <p:nvPr/>
        </p:nvCxnSpPr>
        <p:spPr>
          <a:xfrm>
            <a:off x="2484120" y="2905760"/>
            <a:ext cx="0" cy="50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CF492B7-F90D-415C-AD76-93273D921524}"/>
              </a:ext>
            </a:extLst>
          </p:cNvPr>
          <p:cNvCxnSpPr>
            <a:cxnSpLocks/>
          </p:cNvCxnSpPr>
          <p:nvPr/>
        </p:nvCxnSpPr>
        <p:spPr>
          <a:xfrm>
            <a:off x="4749800" y="2915920"/>
            <a:ext cx="0" cy="50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2506B1C-BEC4-4DD9-91E9-D058D1DCAC98}"/>
              </a:ext>
            </a:extLst>
          </p:cNvPr>
          <p:cNvCxnSpPr>
            <a:cxnSpLocks/>
          </p:cNvCxnSpPr>
          <p:nvPr/>
        </p:nvCxnSpPr>
        <p:spPr>
          <a:xfrm>
            <a:off x="7040880" y="2915920"/>
            <a:ext cx="0" cy="50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DA177C09-4D71-4632-91EF-7E4F7404E586}"/>
              </a:ext>
            </a:extLst>
          </p:cNvPr>
          <p:cNvCxnSpPr>
            <a:cxnSpLocks/>
          </p:cNvCxnSpPr>
          <p:nvPr/>
        </p:nvCxnSpPr>
        <p:spPr>
          <a:xfrm>
            <a:off x="9291320" y="2915920"/>
            <a:ext cx="0" cy="50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Left Brace 29">
            <a:extLst>
              <a:ext uri="{FF2B5EF4-FFF2-40B4-BE49-F238E27FC236}">
                <a16:creationId xmlns:a16="http://schemas.microsoft.com/office/drawing/2014/main" xmlns="" id="{8EB9C11F-3E2E-437F-8A86-C3625768B0B1}"/>
              </a:ext>
            </a:extLst>
          </p:cNvPr>
          <p:cNvSpPr/>
          <p:nvPr/>
        </p:nvSpPr>
        <p:spPr>
          <a:xfrm rot="16200000">
            <a:off x="1316029" y="3241471"/>
            <a:ext cx="461662" cy="1874520"/>
          </a:xfrm>
          <a:prstGeom prst="lef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a:extLst>
              <a:ext uri="{FF2B5EF4-FFF2-40B4-BE49-F238E27FC236}">
                <a16:creationId xmlns:a16="http://schemas.microsoft.com/office/drawing/2014/main" xmlns="" id="{0ADBEFBD-95F4-485F-A8FF-DB10E86C88ED}"/>
              </a:ext>
            </a:extLst>
          </p:cNvPr>
          <p:cNvSpPr/>
          <p:nvPr/>
        </p:nvSpPr>
        <p:spPr>
          <a:xfrm rot="5400000">
            <a:off x="5882960" y="-699165"/>
            <a:ext cx="461662" cy="6355060"/>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xmlns="" id="{10A0C539-883E-4BC5-B72B-4C1506114169}"/>
              </a:ext>
            </a:extLst>
          </p:cNvPr>
          <p:cNvSpPr/>
          <p:nvPr/>
        </p:nvSpPr>
        <p:spPr>
          <a:xfrm rot="16200000">
            <a:off x="9319569" y="2116988"/>
            <a:ext cx="461662" cy="413512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a:extLst>
              <a:ext uri="{FF2B5EF4-FFF2-40B4-BE49-F238E27FC236}">
                <a16:creationId xmlns:a16="http://schemas.microsoft.com/office/drawing/2014/main" xmlns="" id="{3319DE09-45E8-426A-BF5A-5774FAB1226A}"/>
              </a:ext>
            </a:extLst>
          </p:cNvPr>
          <p:cNvSpPr/>
          <p:nvPr/>
        </p:nvSpPr>
        <p:spPr>
          <a:xfrm>
            <a:off x="7482837" y="1828800"/>
            <a:ext cx="1849115" cy="272288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3E075CAD-400B-49F3-B215-063F60260B84}"/>
              </a:ext>
            </a:extLst>
          </p:cNvPr>
          <p:cNvSpPr txBox="1"/>
          <p:nvPr/>
        </p:nvSpPr>
        <p:spPr>
          <a:xfrm>
            <a:off x="416560" y="4582160"/>
            <a:ext cx="2255519"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Inconsequential Risk</a:t>
            </a:r>
          </a:p>
        </p:txBody>
      </p:sp>
      <p:sp>
        <p:nvSpPr>
          <p:cNvPr id="35" name="TextBox 34">
            <a:extLst>
              <a:ext uri="{FF2B5EF4-FFF2-40B4-BE49-F238E27FC236}">
                <a16:creationId xmlns:a16="http://schemas.microsoft.com/office/drawing/2014/main" xmlns="" id="{04CE669F-A363-4D4E-BC50-00B7BD569F44}"/>
              </a:ext>
            </a:extLst>
          </p:cNvPr>
          <p:cNvSpPr txBox="1"/>
          <p:nvPr/>
        </p:nvSpPr>
        <p:spPr>
          <a:xfrm>
            <a:off x="5242560" y="1717040"/>
            <a:ext cx="174752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Productive Risk</a:t>
            </a:r>
          </a:p>
        </p:txBody>
      </p:sp>
      <p:sp>
        <p:nvSpPr>
          <p:cNvPr id="36" name="TextBox 35">
            <a:extLst>
              <a:ext uri="{FF2B5EF4-FFF2-40B4-BE49-F238E27FC236}">
                <a16:creationId xmlns:a16="http://schemas.microsoft.com/office/drawing/2014/main" xmlns="" id="{B04673E8-F95D-41E9-83EA-742B7A4E0B2E}"/>
              </a:ext>
            </a:extLst>
          </p:cNvPr>
          <p:cNvSpPr txBox="1"/>
          <p:nvPr/>
        </p:nvSpPr>
        <p:spPr>
          <a:xfrm>
            <a:off x="8509000" y="4582160"/>
            <a:ext cx="209296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Consequential Risk</a:t>
            </a:r>
          </a:p>
        </p:txBody>
      </p:sp>
      <p:sp>
        <p:nvSpPr>
          <p:cNvPr id="3" name="TextBox 2">
            <a:extLst>
              <a:ext uri="{FF2B5EF4-FFF2-40B4-BE49-F238E27FC236}">
                <a16:creationId xmlns:a16="http://schemas.microsoft.com/office/drawing/2014/main" xmlns="" id="{64943E04-CAA1-4F10-8F13-60EECF1A180A}"/>
              </a:ext>
            </a:extLst>
          </p:cNvPr>
          <p:cNvSpPr txBox="1"/>
          <p:nvPr/>
        </p:nvSpPr>
        <p:spPr>
          <a:xfrm flipH="1">
            <a:off x="5968999" y="5242560"/>
            <a:ext cx="1833882" cy="369332"/>
          </a:xfrm>
          <a:prstGeom prst="rect">
            <a:avLst/>
          </a:prstGeom>
          <a:noFill/>
        </p:spPr>
        <p:txBody>
          <a:bodyPr wrap="square" rtlCol="0">
            <a:spAutoFit/>
          </a:bodyPr>
          <a:lstStyle/>
          <a:p>
            <a:r>
              <a:rPr lang="en-US" b="1" dirty="0"/>
              <a:t>Critical Zone</a:t>
            </a:r>
          </a:p>
        </p:txBody>
      </p:sp>
      <p:cxnSp>
        <p:nvCxnSpPr>
          <p:cNvPr id="7" name="Straight Arrow Connector 6">
            <a:extLst>
              <a:ext uri="{FF2B5EF4-FFF2-40B4-BE49-F238E27FC236}">
                <a16:creationId xmlns:a16="http://schemas.microsoft.com/office/drawing/2014/main" xmlns="" id="{031C230D-8D26-4B2E-A3B0-4F0F4E0C433D}"/>
              </a:ext>
            </a:extLst>
          </p:cNvPr>
          <p:cNvCxnSpPr>
            <a:cxnSpLocks/>
          </p:cNvCxnSpPr>
          <p:nvPr/>
        </p:nvCxnSpPr>
        <p:spPr>
          <a:xfrm flipV="1">
            <a:off x="6906260" y="4014816"/>
            <a:ext cx="1587500" cy="12074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C2C899FB-CA72-41BF-BB2F-D466AEF94694}"/>
              </a:ext>
            </a:extLst>
          </p:cNvPr>
          <p:cNvPicPr>
            <a:picLocks noChangeAspect="1"/>
          </p:cNvPicPr>
          <p:nvPr/>
        </p:nvPicPr>
        <p:blipFill>
          <a:blip r:embed="rId2"/>
          <a:stretch>
            <a:fillRect/>
          </a:stretch>
        </p:blipFill>
        <p:spPr>
          <a:xfrm>
            <a:off x="233681" y="3331174"/>
            <a:ext cx="11358879" cy="433846"/>
          </a:xfrm>
          <a:prstGeom prst="rect">
            <a:avLst/>
          </a:prstGeom>
        </p:spPr>
      </p:pic>
    </p:spTree>
    <p:extLst>
      <p:ext uri="{BB962C8B-B14F-4D97-AF65-F5344CB8AC3E}">
        <p14:creationId xmlns:p14="http://schemas.microsoft.com/office/powerpoint/2010/main" xmlns="" val="6199913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3B50E2C-D802-45E4-8754-271AB2BD7296}"/>
              </a:ext>
            </a:extLst>
          </p:cNvPr>
          <p:cNvSpPr>
            <a:spLocks noGrp="1"/>
          </p:cNvSpPr>
          <p:nvPr>
            <p:ph type="title"/>
          </p:nvPr>
        </p:nvSpPr>
        <p:spPr/>
        <p:txBody>
          <a:bodyPr/>
          <a:lstStyle/>
          <a:p>
            <a:r>
              <a:rPr lang="en-US" dirty="0"/>
              <a:t>Financial Risk Analysis</a:t>
            </a:r>
          </a:p>
        </p:txBody>
      </p:sp>
      <p:sp>
        <p:nvSpPr>
          <p:cNvPr id="4" name="Text Placeholder 3">
            <a:extLst>
              <a:ext uri="{FF2B5EF4-FFF2-40B4-BE49-F238E27FC236}">
                <a16:creationId xmlns:a16="http://schemas.microsoft.com/office/drawing/2014/main" xmlns="" id="{45EDA295-2C05-4EB8-8318-73D9B149C1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9479874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312DF1-E8E7-4933-9F46-ACC2E3E4BEBC}"/>
              </a:ext>
            </a:extLst>
          </p:cNvPr>
          <p:cNvSpPr>
            <a:spLocks noGrp="1"/>
          </p:cNvSpPr>
          <p:nvPr>
            <p:ph type="title"/>
          </p:nvPr>
        </p:nvSpPr>
        <p:spPr/>
        <p:txBody>
          <a:bodyPr/>
          <a:lstStyle/>
          <a:p>
            <a:r>
              <a:rPr lang="en-US" dirty="0"/>
              <a:t>Financial Performance</a:t>
            </a:r>
          </a:p>
        </p:txBody>
      </p:sp>
      <p:sp>
        <p:nvSpPr>
          <p:cNvPr id="7" name="Content Placeholder 6">
            <a:extLst>
              <a:ext uri="{FF2B5EF4-FFF2-40B4-BE49-F238E27FC236}">
                <a16:creationId xmlns:a16="http://schemas.microsoft.com/office/drawing/2014/main" xmlns="" id="{DB1FA92B-3B8E-42E0-82A6-7410E058DEDE}"/>
              </a:ext>
            </a:extLst>
          </p:cNvPr>
          <p:cNvSpPr>
            <a:spLocks noGrp="1"/>
          </p:cNvSpPr>
          <p:nvPr>
            <p:ph idx="1"/>
          </p:nvPr>
        </p:nvSpPr>
        <p:spPr>
          <a:xfrm>
            <a:off x="838199" y="1702680"/>
            <a:ext cx="10561321" cy="4400715"/>
          </a:xfrm>
        </p:spPr>
        <p:txBody>
          <a:bodyPr>
            <a:normAutofit/>
          </a:bodyPr>
          <a:lstStyle/>
          <a:p>
            <a:pPr>
              <a:lnSpc>
                <a:spcPct val="150000"/>
              </a:lnSpc>
            </a:pPr>
            <a:r>
              <a:rPr lang="en-US" sz="2400" dirty="0"/>
              <a:t>Measured quarterly</a:t>
            </a:r>
          </a:p>
          <a:p>
            <a:pPr>
              <a:lnSpc>
                <a:spcPct val="150000"/>
              </a:lnSpc>
            </a:pPr>
            <a:r>
              <a:rPr lang="en-US" dirty="0"/>
              <a:t>Key ratios presented to </a:t>
            </a:r>
            <a:r>
              <a:rPr lang="en-US" dirty="0" err="1"/>
              <a:t>ManCo</a:t>
            </a:r>
            <a:r>
              <a:rPr lang="en-US" dirty="0"/>
              <a:t> four weeks after end of quarter </a:t>
            </a:r>
          </a:p>
          <a:p>
            <a:pPr>
              <a:lnSpc>
                <a:spcPct val="150000"/>
              </a:lnSpc>
            </a:pPr>
            <a:r>
              <a:rPr lang="en-US" dirty="0"/>
              <a:t>Management accounts presented to soon to be established EXCO monthly</a:t>
            </a:r>
          </a:p>
          <a:p>
            <a:pPr>
              <a:lnSpc>
                <a:spcPct val="150000"/>
              </a:lnSpc>
            </a:pPr>
            <a:r>
              <a:rPr lang="en-US" sz="2400" dirty="0"/>
              <a:t>Ratios and Man. Accounts presented by subsidiary, division and group </a:t>
            </a:r>
          </a:p>
          <a:p>
            <a:pPr>
              <a:lnSpc>
                <a:spcPct val="150000"/>
              </a:lnSpc>
            </a:pPr>
            <a:r>
              <a:rPr lang="en-US" sz="2400" dirty="0"/>
              <a:t>Trends lines and comparison of reporting periods </a:t>
            </a:r>
          </a:p>
        </p:txBody>
      </p:sp>
    </p:spTree>
    <p:extLst>
      <p:ext uri="{BB962C8B-B14F-4D97-AF65-F5344CB8AC3E}">
        <p14:creationId xmlns:p14="http://schemas.microsoft.com/office/powerpoint/2010/main" xmlns="" val="328787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312DF1-E8E7-4933-9F46-ACC2E3E4BEBC}"/>
              </a:ext>
            </a:extLst>
          </p:cNvPr>
          <p:cNvSpPr>
            <a:spLocks noGrp="1"/>
          </p:cNvSpPr>
          <p:nvPr>
            <p:ph type="title"/>
          </p:nvPr>
        </p:nvSpPr>
        <p:spPr/>
        <p:txBody>
          <a:bodyPr/>
          <a:lstStyle/>
          <a:p>
            <a:r>
              <a:rPr lang="en-US" dirty="0"/>
              <a:t>Key Financial Ratios</a:t>
            </a:r>
          </a:p>
        </p:txBody>
      </p:sp>
      <p:sp>
        <p:nvSpPr>
          <p:cNvPr id="9" name="Content Placeholder 8">
            <a:extLst>
              <a:ext uri="{FF2B5EF4-FFF2-40B4-BE49-F238E27FC236}">
                <a16:creationId xmlns:a16="http://schemas.microsoft.com/office/drawing/2014/main" xmlns="" id="{F96574AA-204D-4297-8395-E009341D50E9}"/>
              </a:ext>
            </a:extLst>
          </p:cNvPr>
          <p:cNvSpPr>
            <a:spLocks noGrp="1"/>
          </p:cNvSpPr>
          <p:nvPr>
            <p:ph sz="half" idx="1"/>
          </p:nvPr>
        </p:nvSpPr>
        <p:spPr>
          <a:xfrm>
            <a:off x="809297" y="1442720"/>
            <a:ext cx="5210503" cy="4734243"/>
          </a:xfrm>
          <a:solidFill>
            <a:schemeClr val="bg1">
              <a:lumMod val="85000"/>
            </a:schemeClr>
          </a:solidFill>
        </p:spPr>
        <p:txBody>
          <a:bodyPr>
            <a:normAutofit/>
          </a:bodyPr>
          <a:lstStyle/>
          <a:p>
            <a:pPr>
              <a:lnSpc>
                <a:spcPct val="150000"/>
              </a:lnSpc>
            </a:pPr>
            <a:r>
              <a:rPr lang="en-US" dirty="0"/>
              <a:t>Profitability</a:t>
            </a:r>
          </a:p>
          <a:p>
            <a:pPr lvl="1">
              <a:lnSpc>
                <a:spcPct val="150000"/>
              </a:lnSpc>
            </a:pPr>
            <a:r>
              <a:rPr lang="en-US" dirty="0"/>
              <a:t>Gross profit %</a:t>
            </a:r>
          </a:p>
          <a:p>
            <a:pPr lvl="1">
              <a:lnSpc>
                <a:spcPct val="150000"/>
              </a:lnSpc>
            </a:pPr>
            <a:r>
              <a:rPr lang="en-US" dirty="0"/>
              <a:t>Net profit %</a:t>
            </a:r>
          </a:p>
          <a:p>
            <a:pPr lvl="1">
              <a:lnSpc>
                <a:spcPct val="150000"/>
              </a:lnSpc>
            </a:pPr>
            <a:r>
              <a:rPr lang="en-US" dirty="0"/>
              <a:t>Return on assets</a:t>
            </a:r>
          </a:p>
          <a:p>
            <a:pPr>
              <a:lnSpc>
                <a:spcPct val="150000"/>
              </a:lnSpc>
            </a:pPr>
            <a:r>
              <a:rPr lang="en-US" dirty="0"/>
              <a:t>Solvency</a:t>
            </a:r>
          </a:p>
          <a:p>
            <a:pPr lvl="1">
              <a:lnSpc>
                <a:spcPct val="150000"/>
              </a:lnSpc>
            </a:pPr>
            <a:r>
              <a:rPr lang="en-US" dirty="0"/>
              <a:t>Solvency ratio</a:t>
            </a:r>
          </a:p>
          <a:p>
            <a:pPr lvl="1">
              <a:lnSpc>
                <a:spcPct val="150000"/>
              </a:lnSpc>
            </a:pPr>
            <a:r>
              <a:rPr lang="en-US" dirty="0"/>
              <a:t>Debt to asset</a:t>
            </a:r>
          </a:p>
          <a:p>
            <a:pPr lvl="1">
              <a:lnSpc>
                <a:spcPct val="150000"/>
              </a:lnSpc>
            </a:pPr>
            <a:r>
              <a:rPr lang="en-US" dirty="0"/>
              <a:t>Debt to equity</a:t>
            </a:r>
          </a:p>
          <a:p>
            <a:pPr lvl="1">
              <a:lnSpc>
                <a:spcPct val="150000"/>
              </a:lnSpc>
            </a:pPr>
            <a:endParaRPr lang="en-US" dirty="0"/>
          </a:p>
        </p:txBody>
      </p:sp>
      <p:sp>
        <p:nvSpPr>
          <p:cNvPr id="13" name="Content Placeholder 12">
            <a:extLst>
              <a:ext uri="{FF2B5EF4-FFF2-40B4-BE49-F238E27FC236}">
                <a16:creationId xmlns:a16="http://schemas.microsoft.com/office/drawing/2014/main" xmlns="" id="{2A5D5ABB-39F7-46BD-B6F6-95886A984872}"/>
              </a:ext>
            </a:extLst>
          </p:cNvPr>
          <p:cNvSpPr>
            <a:spLocks noGrp="1"/>
          </p:cNvSpPr>
          <p:nvPr>
            <p:ph sz="half" idx="2"/>
          </p:nvPr>
        </p:nvSpPr>
        <p:spPr>
          <a:xfrm>
            <a:off x="6167120" y="1432560"/>
            <a:ext cx="5173542" cy="4744403"/>
          </a:xfrm>
          <a:solidFill>
            <a:schemeClr val="bg1">
              <a:lumMod val="85000"/>
            </a:schemeClr>
          </a:solidFill>
        </p:spPr>
        <p:txBody>
          <a:bodyPr>
            <a:normAutofit/>
          </a:bodyPr>
          <a:lstStyle/>
          <a:p>
            <a:pPr>
              <a:lnSpc>
                <a:spcPct val="160000"/>
              </a:lnSpc>
            </a:pPr>
            <a:r>
              <a:rPr lang="en-US" dirty="0"/>
              <a:t>Liquidity </a:t>
            </a:r>
          </a:p>
          <a:p>
            <a:pPr lvl="1">
              <a:lnSpc>
                <a:spcPct val="160000"/>
              </a:lnSpc>
            </a:pPr>
            <a:r>
              <a:rPr lang="en-US" dirty="0"/>
              <a:t>Current ratio</a:t>
            </a:r>
          </a:p>
          <a:p>
            <a:pPr lvl="1">
              <a:lnSpc>
                <a:spcPct val="160000"/>
              </a:lnSpc>
            </a:pPr>
            <a:r>
              <a:rPr lang="en-US" dirty="0"/>
              <a:t>Quick ratio</a:t>
            </a:r>
          </a:p>
          <a:p>
            <a:pPr>
              <a:lnSpc>
                <a:spcPct val="160000"/>
              </a:lnSpc>
            </a:pPr>
            <a:r>
              <a:rPr lang="en-US" dirty="0"/>
              <a:t>Activity</a:t>
            </a:r>
          </a:p>
          <a:p>
            <a:pPr lvl="1">
              <a:lnSpc>
                <a:spcPct val="160000"/>
              </a:lnSpc>
            </a:pPr>
            <a:r>
              <a:rPr lang="en-US" dirty="0"/>
              <a:t>Asset turnover ratio</a:t>
            </a:r>
          </a:p>
          <a:p>
            <a:pPr lvl="1">
              <a:lnSpc>
                <a:spcPct val="160000"/>
              </a:lnSpc>
            </a:pPr>
            <a:r>
              <a:rPr lang="en-US" dirty="0"/>
              <a:t>Expense ratio</a:t>
            </a:r>
          </a:p>
        </p:txBody>
      </p:sp>
    </p:spTree>
    <p:extLst>
      <p:ext uri="{BB962C8B-B14F-4D97-AF65-F5344CB8AC3E}">
        <p14:creationId xmlns:p14="http://schemas.microsoft.com/office/powerpoint/2010/main" xmlns="" val="37531836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6CF9F-DE14-485D-B765-E63B62A261EA}"/>
              </a:ext>
            </a:extLst>
          </p:cNvPr>
          <p:cNvSpPr>
            <a:spLocks noGrp="1"/>
          </p:cNvSpPr>
          <p:nvPr>
            <p:ph type="title"/>
          </p:nvPr>
        </p:nvSpPr>
        <p:spPr>
          <a:xfrm>
            <a:off x="19877" y="-273628"/>
            <a:ext cx="10805778" cy="807692"/>
          </a:xfrm>
        </p:spPr>
        <p:txBody>
          <a:bodyPr/>
          <a:lstStyle/>
          <a:p>
            <a:r>
              <a:rPr lang="en-US" dirty="0"/>
              <a:t>Financial Impact Tolerance (1/3) </a:t>
            </a:r>
          </a:p>
        </p:txBody>
      </p:sp>
      <p:grpSp>
        <p:nvGrpSpPr>
          <p:cNvPr id="38" name="Group 37">
            <a:extLst>
              <a:ext uri="{FF2B5EF4-FFF2-40B4-BE49-F238E27FC236}">
                <a16:creationId xmlns:a16="http://schemas.microsoft.com/office/drawing/2014/main" xmlns="" id="{0F48E77B-010E-4F16-829E-A6F1D8798734}"/>
              </a:ext>
            </a:extLst>
          </p:cNvPr>
          <p:cNvGrpSpPr/>
          <p:nvPr/>
        </p:nvGrpSpPr>
        <p:grpSpPr>
          <a:xfrm>
            <a:off x="2463800" y="762000"/>
            <a:ext cx="8133076" cy="4838700"/>
            <a:chOff x="2047240" y="1107440"/>
            <a:chExt cx="8133076" cy="4838700"/>
          </a:xfrm>
        </p:grpSpPr>
        <p:grpSp>
          <p:nvGrpSpPr>
            <p:cNvPr id="26" name="Group 25">
              <a:extLst>
                <a:ext uri="{FF2B5EF4-FFF2-40B4-BE49-F238E27FC236}">
                  <a16:creationId xmlns:a16="http://schemas.microsoft.com/office/drawing/2014/main" xmlns="" id="{77848B9B-CC1A-46BA-8589-CCA590524551}"/>
                </a:ext>
              </a:extLst>
            </p:cNvPr>
            <p:cNvGrpSpPr/>
            <p:nvPr/>
          </p:nvGrpSpPr>
          <p:grpSpPr>
            <a:xfrm>
              <a:off x="2047240" y="1107440"/>
              <a:ext cx="472440" cy="4612640"/>
              <a:chOff x="2047240" y="1107440"/>
              <a:chExt cx="472440" cy="4612640"/>
            </a:xfrm>
          </p:grpSpPr>
          <p:cxnSp>
            <p:nvCxnSpPr>
              <p:cNvPr id="9" name="Straight Connector 8">
                <a:extLst>
                  <a:ext uri="{FF2B5EF4-FFF2-40B4-BE49-F238E27FC236}">
                    <a16:creationId xmlns:a16="http://schemas.microsoft.com/office/drawing/2014/main" xmlns="" id="{00A98296-F88B-46E5-89D2-0768A4010F1D}"/>
                  </a:ext>
                </a:extLst>
              </p:cNvPr>
              <p:cNvCxnSpPr>
                <a:cxnSpLocks/>
              </p:cNvCxnSpPr>
              <p:nvPr/>
            </p:nvCxnSpPr>
            <p:spPr>
              <a:xfrm flipV="1">
                <a:off x="2296160" y="1107440"/>
                <a:ext cx="0" cy="4612640"/>
              </a:xfrm>
              <a:prstGeom prst="line">
                <a:avLst/>
              </a:prstGeom>
              <a:ln w="76200">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EA2B0B6-3368-4B6E-A877-A0F87B21ABDC}"/>
                  </a:ext>
                </a:extLst>
              </p:cNvPr>
              <p:cNvCxnSpPr>
                <a:cxnSpLocks/>
              </p:cNvCxnSpPr>
              <p:nvPr/>
            </p:nvCxnSpPr>
            <p:spPr>
              <a:xfrm flipH="1" flipV="1">
                <a:off x="2047240" y="48242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C021CF4-68C1-467B-AB6F-0471EDB1A8F7}"/>
                  </a:ext>
                </a:extLst>
              </p:cNvPr>
              <p:cNvCxnSpPr>
                <a:cxnSpLocks/>
              </p:cNvCxnSpPr>
              <p:nvPr/>
            </p:nvCxnSpPr>
            <p:spPr>
              <a:xfrm flipH="1" flipV="1">
                <a:off x="2047240" y="528828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689786D-E94B-4823-93B1-A335FEC43902}"/>
                  </a:ext>
                </a:extLst>
              </p:cNvPr>
              <p:cNvCxnSpPr>
                <a:cxnSpLocks/>
              </p:cNvCxnSpPr>
              <p:nvPr/>
            </p:nvCxnSpPr>
            <p:spPr>
              <a:xfrm flipH="1" flipV="1">
                <a:off x="2047240" y="4357428"/>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7C4FCA1-B45F-4378-A657-6A702602FFC6}"/>
                  </a:ext>
                </a:extLst>
              </p:cNvPr>
              <p:cNvCxnSpPr>
                <a:cxnSpLocks/>
              </p:cNvCxnSpPr>
              <p:nvPr/>
            </p:nvCxnSpPr>
            <p:spPr>
              <a:xfrm flipH="1" flipV="1">
                <a:off x="2047240" y="3892276"/>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A0AC8D0-919C-417F-87AB-427E62E249D7}"/>
                  </a:ext>
                </a:extLst>
              </p:cNvPr>
              <p:cNvCxnSpPr>
                <a:cxnSpLocks/>
              </p:cNvCxnSpPr>
              <p:nvPr/>
            </p:nvCxnSpPr>
            <p:spPr>
              <a:xfrm flipH="1" flipV="1">
                <a:off x="2047240" y="3424584"/>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DD24687-E069-4B61-9485-E2B9215009CA}"/>
                  </a:ext>
                </a:extLst>
              </p:cNvPr>
              <p:cNvCxnSpPr>
                <a:cxnSpLocks/>
              </p:cNvCxnSpPr>
              <p:nvPr/>
            </p:nvCxnSpPr>
            <p:spPr>
              <a:xfrm flipH="1" flipV="1">
                <a:off x="2047240" y="2956892"/>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11A83B4-EDDF-4A7E-A3A1-2C3508C3318C}"/>
                  </a:ext>
                </a:extLst>
              </p:cNvPr>
              <p:cNvCxnSpPr>
                <a:cxnSpLocks/>
              </p:cNvCxnSpPr>
              <p:nvPr/>
            </p:nvCxnSpPr>
            <p:spPr>
              <a:xfrm flipH="1" flipV="1">
                <a:off x="2047240" y="248920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D1D5B5C-941F-4C97-885D-2CDE88617AF7}"/>
                  </a:ext>
                </a:extLst>
              </p:cNvPr>
              <p:cNvCxnSpPr>
                <a:cxnSpLocks/>
              </p:cNvCxnSpPr>
              <p:nvPr/>
            </p:nvCxnSpPr>
            <p:spPr>
              <a:xfrm flipH="1" flipV="1">
                <a:off x="2047240" y="202692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A44A415-D92A-4FC9-83C9-ABDFE359D88D}"/>
                  </a:ext>
                </a:extLst>
              </p:cNvPr>
              <p:cNvCxnSpPr>
                <a:cxnSpLocks/>
              </p:cNvCxnSpPr>
              <p:nvPr/>
            </p:nvCxnSpPr>
            <p:spPr>
              <a:xfrm flipH="1" flipV="1">
                <a:off x="2047240" y="15646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1D09CD34-44DD-4291-B406-2A74439654B6}"/>
                </a:ext>
              </a:extLst>
            </p:cNvPr>
            <p:cNvGrpSpPr/>
            <p:nvPr/>
          </p:nvGrpSpPr>
          <p:grpSpPr>
            <a:xfrm rot="5400000">
              <a:off x="6010908" y="1776731"/>
              <a:ext cx="472440" cy="7866377"/>
              <a:chOff x="2047240" y="1107440"/>
              <a:chExt cx="472440" cy="4612640"/>
            </a:xfrm>
          </p:grpSpPr>
          <p:cxnSp>
            <p:nvCxnSpPr>
              <p:cNvPr id="28" name="Straight Connector 27">
                <a:extLst>
                  <a:ext uri="{FF2B5EF4-FFF2-40B4-BE49-F238E27FC236}">
                    <a16:creationId xmlns:a16="http://schemas.microsoft.com/office/drawing/2014/main" xmlns="" id="{85D3DA12-2516-445B-9193-1E10F3627C59}"/>
                  </a:ext>
                </a:extLst>
              </p:cNvPr>
              <p:cNvCxnSpPr>
                <a:cxnSpLocks/>
              </p:cNvCxnSpPr>
              <p:nvPr/>
            </p:nvCxnSpPr>
            <p:spPr>
              <a:xfrm flipV="1">
                <a:off x="2296160" y="1107440"/>
                <a:ext cx="0" cy="4612640"/>
              </a:xfrm>
              <a:prstGeom prst="line">
                <a:avLst/>
              </a:prstGeom>
              <a:ln w="76200">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0572731-D0DF-4DD0-86A0-C3FB8A18D90A}"/>
                  </a:ext>
                </a:extLst>
              </p:cNvPr>
              <p:cNvCxnSpPr>
                <a:cxnSpLocks/>
              </p:cNvCxnSpPr>
              <p:nvPr/>
            </p:nvCxnSpPr>
            <p:spPr>
              <a:xfrm flipH="1" flipV="1">
                <a:off x="2047240" y="48242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49E56F1-BA89-4852-A06A-79A614EDC33F}"/>
                  </a:ext>
                </a:extLst>
              </p:cNvPr>
              <p:cNvCxnSpPr>
                <a:cxnSpLocks/>
              </p:cNvCxnSpPr>
              <p:nvPr/>
            </p:nvCxnSpPr>
            <p:spPr>
              <a:xfrm flipH="1" flipV="1">
                <a:off x="2047240" y="528828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05C1512-2629-4746-8028-A05C42BF426F}"/>
                  </a:ext>
                </a:extLst>
              </p:cNvPr>
              <p:cNvCxnSpPr>
                <a:cxnSpLocks/>
              </p:cNvCxnSpPr>
              <p:nvPr/>
            </p:nvCxnSpPr>
            <p:spPr>
              <a:xfrm flipH="1" flipV="1">
                <a:off x="2047240" y="4357428"/>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F06B27B-5B14-4BC2-A9DB-BDDFD231BFD9}"/>
                  </a:ext>
                </a:extLst>
              </p:cNvPr>
              <p:cNvCxnSpPr>
                <a:cxnSpLocks/>
              </p:cNvCxnSpPr>
              <p:nvPr/>
            </p:nvCxnSpPr>
            <p:spPr>
              <a:xfrm flipH="1" flipV="1">
                <a:off x="2047240" y="3892276"/>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0CECEA6-7173-40FB-B35B-5BE03FCDB10F}"/>
                  </a:ext>
                </a:extLst>
              </p:cNvPr>
              <p:cNvCxnSpPr>
                <a:cxnSpLocks/>
              </p:cNvCxnSpPr>
              <p:nvPr/>
            </p:nvCxnSpPr>
            <p:spPr>
              <a:xfrm flipH="1" flipV="1">
                <a:off x="2047240" y="3424584"/>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2377E12-D92E-4794-95E5-D5791359DED6}"/>
                  </a:ext>
                </a:extLst>
              </p:cNvPr>
              <p:cNvCxnSpPr>
                <a:cxnSpLocks/>
              </p:cNvCxnSpPr>
              <p:nvPr/>
            </p:nvCxnSpPr>
            <p:spPr>
              <a:xfrm flipH="1" flipV="1">
                <a:off x="2047240" y="2956892"/>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55A5206-686B-41A6-ADDC-046646E25735}"/>
                  </a:ext>
                </a:extLst>
              </p:cNvPr>
              <p:cNvCxnSpPr>
                <a:cxnSpLocks/>
              </p:cNvCxnSpPr>
              <p:nvPr/>
            </p:nvCxnSpPr>
            <p:spPr>
              <a:xfrm flipH="1" flipV="1">
                <a:off x="2047240" y="248920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5D83597-3947-46C8-9465-37993FAB4994}"/>
                  </a:ext>
                </a:extLst>
              </p:cNvPr>
              <p:cNvCxnSpPr>
                <a:cxnSpLocks/>
              </p:cNvCxnSpPr>
              <p:nvPr/>
            </p:nvCxnSpPr>
            <p:spPr>
              <a:xfrm flipH="1" flipV="1">
                <a:off x="2047240" y="202692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2E419AF-0A00-4C79-9C90-F1CC514E03D6}"/>
                  </a:ext>
                </a:extLst>
              </p:cNvPr>
              <p:cNvCxnSpPr>
                <a:cxnSpLocks/>
              </p:cNvCxnSpPr>
              <p:nvPr/>
            </p:nvCxnSpPr>
            <p:spPr>
              <a:xfrm flipH="1" flipV="1">
                <a:off x="2047240" y="15646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xmlns="" id="{0DDB4C3E-CE11-49E0-BE5E-CF8BE8960ADB}"/>
              </a:ext>
            </a:extLst>
          </p:cNvPr>
          <p:cNvSpPr txBox="1"/>
          <p:nvPr/>
        </p:nvSpPr>
        <p:spPr>
          <a:xfrm>
            <a:off x="20320" y="2519680"/>
            <a:ext cx="1574212" cy="1122743"/>
          </a:xfrm>
          <a:prstGeom prst="rect">
            <a:avLst/>
          </a:prstGeom>
          <a:solidFill>
            <a:schemeClr val="accent1">
              <a:lumMod val="20000"/>
              <a:lumOff val="80000"/>
            </a:schemeClr>
          </a:solidFill>
        </p:spPr>
        <p:txBody>
          <a:bodyPr vert="horz" wrap="square" rtlCol="0">
            <a:spAutoFit/>
          </a:bodyPr>
          <a:lstStyle/>
          <a:p>
            <a:pPr algn="ctr">
              <a:lnSpc>
                <a:spcPct val="200000"/>
              </a:lnSpc>
            </a:pPr>
            <a:r>
              <a:rPr lang="en-US" spc="300" dirty="0"/>
              <a:t>Additional</a:t>
            </a:r>
          </a:p>
          <a:p>
            <a:pPr algn="ctr">
              <a:lnSpc>
                <a:spcPct val="200000"/>
              </a:lnSpc>
            </a:pPr>
            <a:r>
              <a:rPr lang="en-US" spc="300" dirty="0"/>
              <a:t>Expenses</a:t>
            </a:r>
          </a:p>
        </p:txBody>
      </p:sp>
      <p:sp>
        <p:nvSpPr>
          <p:cNvPr id="40" name="TextBox 39">
            <a:extLst>
              <a:ext uri="{FF2B5EF4-FFF2-40B4-BE49-F238E27FC236}">
                <a16:creationId xmlns:a16="http://schemas.microsoft.com/office/drawing/2014/main" xmlns="" id="{96773E62-291D-4042-A607-E14DB9825B1E}"/>
              </a:ext>
            </a:extLst>
          </p:cNvPr>
          <p:cNvSpPr txBox="1"/>
          <p:nvPr/>
        </p:nvSpPr>
        <p:spPr>
          <a:xfrm flipH="1">
            <a:off x="1967215" y="4754880"/>
            <a:ext cx="610812" cy="369332"/>
          </a:xfrm>
          <a:prstGeom prst="rect">
            <a:avLst/>
          </a:prstGeom>
          <a:noFill/>
        </p:spPr>
        <p:txBody>
          <a:bodyPr wrap="square" rtlCol="0">
            <a:spAutoFit/>
          </a:bodyPr>
          <a:lstStyle/>
          <a:p>
            <a:r>
              <a:rPr lang="en-US" dirty="0"/>
              <a:t>10%</a:t>
            </a:r>
          </a:p>
        </p:txBody>
      </p:sp>
      <p:sp>
        <p:nvSpPr>
          <p:cNvPr id="41" name="TextBox 40">
            <a:extLst>
              <a:ext uri="{FF2B5EF4-FFF2-40B4-BE49-F238E27FC236}">
                <a16:creationId xmlns:a16="http://schemas.microsoft.com/office/drawing/2014/main" xmlns="" id="{8583F3EC-33F1-45B0-AFC1-9B1D58F50063}"/>
              </a:ext>
            </a:extLst>
          </p:cNvPr>
          <p:cNvSpPr txBox="1"/>
          <p:nvPr/>
        </p:nvSpPr>
        <p:spPr>
          <a:xfrm flipH="1">
            <a:off x="1977375" y="4328915"/>
            <a:ext cx="610812" cy="369332"/>
          </a:xfrm>
          <a:prstGeom prst="rect">
            <a:avLst/>
          </a:prstGeom>
          <a:noFill/>
        </p:spPr>
        <p:txBody>
          <a:bodyPr wrap="square" rtlCol="0">
            <a:spAutoFit/>
          </a:bodyPr>
          <a:lstStyle/>
          <a:p>
            <a:r>
              <a:rPr lang="en-US" dirty="0"/>
              <a:t>20%</a:t>
            </a:r>
          </a:p>
        </p:txBody>
      </p:sp>
      <p:sp>
        <p:nvSpPr>
          <p:cNvPr id="42" name="TextBox 41">
            <a:extLst>
              <a:ext uri="{FF2B5EF4-FFF2-40B4-BE49-F238E27FC236}">
                <a16:creationId xmlns:a16="http://schemas.microsoft.com/office/drawing/2014/main" xmlns="" id="{BC69BD59-280E-4061-9861-DBE7FEECB96E}"/>
              </a:ext>
            </a:extLst>
          </p:cNvPr>
          <p:cNvSpPr txBox="1"/>
          <p:nvPr/>
        </p:nvSpPr>
        <p:spPr>
          <a:xfrm flipH="1">
            <a:off x="1977375" y="3839042"/>
            <a:ext cx="610812" cy="369332"/>
          </a:xfrm>
          <a:prstGeom prst="rect">
            <a:avLst/>
          </a:prstGeom>
          <a:noFill/>
        </p:spPr>
        <p:txBody>
          <a:bodyPr wrap="square" rtlCol="0">
            <a:spAutoFit/>
          </a:bodyPr>
          <a:lstStyle/>
          <a:p>
            <a:r>
              <a:rPr lang="en-US" dirty="0"/>
              <a:t>30%</a:t>
            </a:r>
          </a:p>
        </p:txBody>
      </p:sp>
      <p:sp>
        <p:nvSpPr>
          <p:cNvPr id="43" name="TextBox 42">
            <a:extLst>
              <a:ext uri="{FF2B5EF4-FFF2-40B4-BE49-F238E27FC236}">
                <a16:creationId xmlns:a16="http://schemas.microsoft.com/office/drawing/2014/main" xmlns="" id="{D000E921-FCEA-4033-BAD7-F2E06286B9AE}"/>
              </a:ext>
            </a:extLst>
          </p:cNvPr>
          <p:cNvSpPr txBox="1"/>
          <p:nvPr/>
        </p:nvSpPr>
        <p:spPr>
          <a:xfrm flipH="1">
            <a:off x="1967215" y="3362682"/>
            <a:ext cx="610812" cy="369332"/>
          </a:xfrm>
          <a:prstGeom prst="rect">
            <a:avLst/>
          </a:prstGeom>
          <a:noFill/>
        </p:spPr>
        <p:txBody>
          <a:bodyPr wrap="square" rtlCol="0">
            <a:spAutoFit/>
          </a:bodyPr>
          <a:lstStyle/>
          <a:p>
            <a:r>
              <a:rPr lang="en-US" dirty="0"/>
              <a:t>40%</a:t>
            </a:r>
          </a:p>
        </p:txBody>
      </p:sp>
      <p:sp>
        <p:nvSpPr>
          <p:cNvPr id="44" name="TextBox 43">
            <a:extLst>
              <a:ext uri="{FF2B5EF4-FFF2-40B4-BE49-F238E27FC236}">
                <a16:creationId xmlns:a16="http://schemas.microsoft.com/office/drawing/2014/main" xmlns="" id="{317FBFA5-EF83-446B-83E7-53C8B788C83F}"/>
              </a:ext>
            </a:extLst>
          </p:cNvPr>
          <p:cNvSpPr txBox="1"/>
          <p:nvPr/>
        </p:nvSpPr>
        <p:spPr>
          <a:xfrm flipH="1">
            <a:off x="1977375" y="2905760"/>
            <a:ext cx="610812" cy="369332"/>
          </a:xfrm>
          <a:prstGeom prst="rect">
            <a:avLst/>
          </a:prstGeom>
          <a:noFill/>
        </p:spPr>
        <p:txBody>
          <a:bodyPr wrap="square" rtlCol="0">
            <a:spAutoFit/>
          </a:bodyPr>
          <a:lstStyle/>
          <a:p>
            <a:r>
              <a:rPr lang="en-US" dirty="0"/>
              <a:t>50%</a:t>
            </a:r>
          </a:p>
        </p:txBody>
      </p:sp>
      <p:sp>
        <p:nvSpPr>
          <p:cNvPr id="45" name="TextBox 44">
            <a:extLst>
              <a:ext uri="{FF2B5EF4-FFF2-40B4-BE49-F238E27FC236}">
                <a16:creationId xmlns:a16="http://schemas.microsoft.com/office/drawing/2014/main" xmlns="" id="{ED0E7C34-0F60-4962-9406-AA76A16FE362}"/>
              </a:ext>
            </a:extLst>
          </p:cNvPr>
          <p:cNvSpPr txBox="1"/>
          <p:nvPr/>
        </p:nvSpPr>
        <p:spPr>
          <a:xfrm flipH="1">
            <a:off x="1977375" y="2438122"/>
            <a:ext cx="610812" cy="369332"/>
          </a:xfrm>
          <a:prstGeom prst="rect">
            <a:avLst/>
          </a:prstGeom>
          <a:noFill/>
        </p:spPr>
        <p:txBody>
          <a:bodyPr wrap="square" rtlCol="0">
            <a:spAutoFit/>
          </a:bodyPr>
          <a:lstStyle/>
          <a:p>
            <a:r>
              <a:rPr lang="en-US" dirty="0"/>
              <a:t>60%</a:t>
            </a:r>
          </a:p>
        </p:txBody>
      </p:sp>
      <p:sp>
        <p:nvSpPr>
          <p:cNvPr id="46" name="TextBox 45">
            <a:extLst>
              <a:ext uri="{FF2B5EF4-FFF2-40B4-BE49-F238E27FC236}">
                <a16:creationId xmlns:a16="http://schemas.microsoft.com/office/drawing/2014/main" xmlns="" id="{A2BC78FE-002E-49B4-A28A-469D67A5A587}"/>
              </a:ext>
            </a:extLst>
          </p:cNvPr>
          <p:cNvSpPr txBox="1"/>
          <p:nvPr/>
        </p:nvSpPr>
        <p:spPr>
          <a:xfrm flipH="1">
            <a:off x="1955948" y="1950720"/>
            <a:ext cx="610812" cy="369332"/>
          </a:xfrm>
          <a:prstGeom prst="rect">
            <a:avLst/>
          </a:prstGeom>
          <a:noFill/>
        </p:spPr>
        <p:txBody>
          <a:bodyPr wrap="square" rtlCol="0">
            <a:spAutoFit/>
          </a:bodyPr>
          <a:lstStyle/>
          <a:p>
            <a:r>
              <a:rPr lang="en-US" dirty="0"/>
              <a:t>70%</a:t>
            </a:r>
          </a:p>
        </p:txBody>
      </p:sp>
      <p:sp>
        <p:nvSpPr>
          <p:cNvPr id="47" name="TextBox 46">
            <a:extLst>
              <a:ext uri="{FF2B5EF4-FFF2-40B4-BE49-F238E27FC236}">
                <a16:creationId xmlns:a16="http://schemas.microsoft.com/office/drawing/2014/main" xmlns="" id="{55BF2609-1429-4C32-BAEA-628BBE61C435}"/>
              </a:ext>
            </a:extLst>
          </p:cNvPr>
          <p:cNvSpPr txBox="1"/>
          <p:nvPr/>
        </p:nvSpPr>
        <p:spPr>
          <a:xfrm flipH="1">
            <a:off x="1977375" y="1503680"/>
            <a:ext cx="610812" cy="369332"/>
          </a:xfrm>
          <a:prstGeom prst="rect">
            <a:avLst/>
          </a:prstGeom>
          <a:noFill/>
        </p:spPr>
        <p:txBody>
          <a:bodyPr wrap="square" rtlCol="0">
            <a:spAutoFit/>
          </a:bodyPr>
          <a:lstStyle/>
          <a:p>
            <a:r>
              <a:rPr lang="en-US" dirty="0"/>
              <a:t>80%</a:t>
            </a:r>
          </a:p>
        </p:txBody>
      </p:sp>
      <p:sp>
        <p:nvSpPr>
          <p:cNvPr id="48" name="TextBox 47">
            <a:extLst>
              <a:ext uri="{FF2B5EF4-FFF2-40B4-BE49-F238E27FC236}">
                <a16:creationId xmlns:a16="http://schemas.microsoft.com/office/drawing/2014/main" xmlns="" id="{84735E1D-8DA8-46E8-8C61-06B1A8F4AFC0}"/>
              </a:ext>
            </a:extLst>
          </p:cNvPr>
          <p:cNvSpPr txBox="1"/>
          <p:nvPr/>
        </p:nvSpPr>
        <p:spPr>
          <a:xfrm flipH="1">
            <a:off x="1977375" y="1046480"/>
            <a:ext cx="610812" cy="369332"/>
          </a:xfrm>
          <a:prstGeom prst="rect">
            <a:avLst/>
          </a:prstGeom>
          <a:noFill/>
        </p:spPr>
        <p:txBody>
          <a:bodyPr wrap="square" rtlCol="0">
            <a:spAutoFit/>
          </a:bodyPr>
          <a:lstStyle/>
          <a:p>
            <a:r>
              <a:rPr lang="en-US" dirty="0"/>
              <a:t>90%</a:t>
            </a:r>
          </a:p>
        </p:txBody>
      </p:sp>
      <p:sp>
        <p:nvSpPr>
          <p:cNvPr id="49" name="TextBox 48">
            <a:extLst>
              <a:ext uri="{FF2B5EF4-FFF2-40B4-BE49-F238E27FC236}">
                <a16:creationId xmlns:a16="http://schemas.microsoft.com/office/drawing/2014/main" xmlns="" id="{3D14A337-CE82-477B-BB9F-07F95DA318BD}"/>
              </a:ext>
            </a:extLst>
          </p:cNvPr>
          <p:cNvSpPr txBox="1"/>
          <p:nvPr/>
        </p:nvSpPr>
        <p:spPr>
          <a:xfrm>
            <a:off x="5313680" y="6146799"/>
            <a:ext cx="2621280" cy="369332"/>
          </a:xfrm>
          <a:prstGeom prst="rect">
            <a:avLst/>
          </a:prstGeom>
          <a:solidFill>
            <a:schemeClr val="accent4">
              <a:lumMod val="20000"/>
              <a:lumOff val="80000"/>
            </a:schemeClr>
          </a:solidFill>
        </p:spPr>
        <p:txBody>
          <a:bodyPr wrap="square" rtlCol="0">
            <a:spAutoFit/>
          </a:bodyPr>
          <a:lstStyle/>
          <a:p>
            <a:r>
              <a:rPr lang="en-US" spc="300" dirty="0"/>
              <a:t>Additional Income</a:t>
            </a:r>
          </a:p>
        </p:txBody>
      </p:sp>
      <p:sp>
        <p:nvSpPr>
          <p:cNvPr id="50" name="TextBox 49">
            <a:extLst>
              <a:ext uri="{FF2B5EF4-FFF2-40B4-BE49-F238E27FC236}">
                <a16:creationId xmlns:a16="http://schemas.microsoft.com/office/drawing/2014/main" xmlns="" id="{B3A8D544-C8C7-4D2F-B657-14DBB8250CDA}"/>
              </a:ext>
            </a:extLst>
          </p:cNvPr>
          <p:cNvSpPr txBox="1"/>
          <p:nvPr/>
        </p:nvSpPr>
        <p:spPr>
          <a:xfrm flipH="1">
            <a:off x="3145775" y="5506720"/>
            <a:ext cx="610812" cy="369332"/>
          </a:xfrm>
          <a:prstGeom prst="rect">
            <a:avLst/>
          </a:prstGeom>
          <a:noFill/>
        </p:spPr>
        <p:txBody>
          <a:bodyPr wrap="square" rtlCol="0">
            <a:spAutoFit/>
          </a:bodyPr>
          <a:lstStyle/>
          <a:p>
            <a:r>
              <a:rPr lang="en-US" dirty="0"/>
              <a:t>10%</a:t>
            </a:r>
          </a:p>
        </p:txBody>
      </p:sp>
      <p:sp>
        <p:nvSpPr>
          <p:cNvPr id="51" name="TextBox 50">
            <a:extLst>
              <a:ext uri="{FF2B5EF4-FFF2-40B4-BE49-F238E27FC236}">
                <a16:creationId xmlns:a16="http://schemas.microsoft.com/office/drawing/2014/main" xmlns="" id="{7DCBD2C2-4054-4CED-862D-BE73B657B516}"/>
              </a:ext>
            </a:extLst>
          </p:cNvPr>
          <p:cNvSpPr txBox="1"/>
          <p:nvPr/>
        </p:nvSpPr>
        <p:spPr>
          <a:xfrm flipH="1">
            <a:off x="3948415" y="5506720"/>
            <a:ext cx="610812" cy="369332"/>
          </a:xfrm>
          <a:prstGeom prst="rect">
            <a:avLst/>
          </a:prstGeom>
          <a:noFill/>
        </p:spPr>
        <p:txBody>
          <a:bodyPr wrap="square" rtlCol="0">
            <a:spAutoFit/>
          </a:bodyPr>
          <a:lstStyle/>
          <a:p>
            <a:r>
              <a:rPr lang="en-US" dirty="0"/>
              <a:t>20%</a:t>
            </a:r>
          </a:p>
        </p:txBody>
      </p:sp>
      <p:sp>
        <p:nvSpPr>
          <p:cNvPr id="52" name="TextBox 51">
            <a:extLst>
              <a:ext uri="{FF2B5EF4-FFF2-40B4-BE49-F238E27FC236}">
                <a16:creationId xmlns:a16="http://schemas.microsoft.com/office/drawing/2014/main" xmlns="" id="{1CDC2190-5B2F-454C-85CA-3DF00F18008E}"/>
              </a:ext>
            </a:extLst>
          </p:cNvPr>
          <p:cNvSpPr txBox="1"/>
          <p:nvPr/>
        </p:nvSpPr>
        <p:spPr>
          <a:xfrm flipH="1">
            <a:off x="4751055" y="5496560"/>
            <a:ext cx="610812" cy="369332"/>
          </a:xfrm>
          <a:prstGeom prst="rect">
            <a:avLst/>
          </a:prstGeom>
          <a:noFill/>
        </p:spPr>
        <p:txBody>
          <a:bodyPr wrap="square" rtlCol="0">
            <a:spAutoFit/>
          </a:bodyPr>
          <a:lstStyle/>
          <a:p>
            <a:r>
              <a:rPr lang="en-US" dirty="0"/>
              <a:t>30%</a:t>
            </a:r>
          </a:p>
        </p:txBody>
      </p:sp>
      <p:sp>
        <p:nvSpPr>
          <p:cNvPr id="53" name="TextBox 52">
            <a:extLst>
              <a:ext uri="{FF2B5EF4-FFF2-40B4-BE49-F238E27FC236}">
                <a16:creationId xmlns:a16="http://schemas.microsoft.com/office/drawing/2014/main" xmlns="" id="{C37D6229-26E3-4ACF-A4CD-702EFC2D6890}"/>
              </a:ext>
            </a:extLst>
          </p:cNvPr>
          <p:cNvSpPr txBox="1"/>
          <p:nvPr/>
        </p:nvSpPr>
        <p:spPr>
          <a:xfrm flipH="1">
            <a:off x="5533375" y="5496560"/>
            <a:ext cx="610812" cy="369332"/>
          </a:xfrm>
          <a:prstGeom prst="rect">
            <a:avLst/>
          </a:prstGeom>
          <a:noFill/>
        </p:spPr>
        <p:txBody>
          <a:bodyPr wrap="square" rtlCol="0">
            <a:spAutoFit/>
          </a:bodyPr>
          <a:lstStyle/>
          <a:p>
            <a:r>
              <a:rPr lang="en-US" dirty="0"/>
              <a:t>40%</a:t>
            </a:r>
          </a:p>
        </p:txBody>
      </p:sp>
      <p:sp>
        <p:nvSpPr>
          <p:cNvPr id="54" name="TextBox 53">
            <a:extLst>
              <a:ext uri="{FF2B5EF4-FFF2-40B4-BE49-F238E27FC236}">
                <a16:creationId xmlns:a16="http://schemas.microsoft.com/office/drawing/2014/main" xmlns="" id="{690A487A-C9A9-4208-AC4D-F3C0291A3C4E}"/>
              </a:ext>
            </a:extLst>
          </p:cNvPr>
          <p:cNvSpPr txBox="1"/>
          <p:nvPr/>
        </p:nvSpPr>
        <p:spPr>
          <a:xfrm flipH="1">
            <a:off x="6325855" y="5496560"/>
            <a:ext cx="610812" cy="369332"/>
          </a:xfrm>
          <a:prstGeom prst="rect">
            <a:avLst/>
          </a:prstGeom>
          <a:noFill/>
        </p:spPr>
        <p:txBody>
          <a:bodyPr wrap="square" rtlCol="0">
            <a:spAutoFit/>
          </a:bodyPr>
          <a:lstStyle/>
          <a:p>
            <a:r>
              <a:rPr lang="en-US" dirty="0"/>
              <a:t>50%</a:t>
            </a:r>
          </a:p>
        </p:txBody>
      </p:sp>
      <p:sp>
        <p:nvSpPr>
          <p:cNvPr id="55" name="TextBox 54">
            <a:extLst>
              <a:ext uri="{FF2B5EF4-FFF2-40B4-BE49-F238E27FC236}">
                <a16:creationId xmlns:a16="http://schemas.microsoft.com/office/drawing/2014/main" xmlns="" id="{989CA137-D1B3-45AD-9359-5DAE095F64E6}"/>
              </a:ext>
            </a:extLst>
          </p:cNvPr>
          <p:cNvSpPr txBox="1"/>
          <p:nvPr/>
        </p:nvSpPr>
        <p:spPr>
          <a:xfrm flipH="1">
            <a:off x="7138655" y="5506720"/>
            <a:ext cx="610812" cy="369332"/>
          </a:xfrm>
          <a:prstGeom prst="rect">
            <a:avLst/>
          </a:prstGeom>
          <a:noFill/>
        </p:spPr>
        <p:txBody>
          <a:bodyPr wrap="square" rtlCol="0">
            <a:spAutoFit/>
          </a:bodyPr>
          <a:lstStyle/>
          <a:p>
            <a:r>
              <a:rPr lang="en-US" dirty="0"/>
              <a:t>60%</a:t>
            </a:r>
          </a:p>
        </p:txBody>
      </p:sp>
      <p:sp>
        <p:nvSpPr>
          <p:cNvPr id="56" name="TextBox 55">
            <a:extLst>
              <a:ext uri="{FF2B5EF4-FFF2-40B4-BE49-F238E27FC236}">
                <a16:creationId xmlns:a16="http://schemas.microsoft.com/office/drawing/2014/main" xmlns="" id="{CC075982-01ED-4BF9-837E-7B9198A98E8A}"/>
              </a:ext>
            </a:extLst>
          </p:cNvPr>
          <p:cNvSpPr txBox="1"/>
          <p:nvPr/>
        </p:nvSpPr>
        <p:spPr>
          <a:xfrm flipH="1">
            <a:off x="7920975" y="5496560"/>
            <a:ext cx="610812" cy="369332"/>
          </a:xfrm>
          <a:prstGeom prst="rect">
            <a:avLst/>
          </a:prstGeom>
          <a:noFill/>
        </p:spPr>
        <p:txBody>
          <a:bodyPr wrap="square" rtlCol="0">
            <a:spAutoFit/>
          </a:bodyPr>
          <a:lstStyle/>
          <a:p>
            <a:r>
              <a:rPr lang="en-US" dirty="0"/>
              <a:t>70%</a:t>
            </a:r>
          </a:p>
        </p:txBody>
      </p:sp>
      <p:sp>
        <p:nvSpPr>
          <p:cNvPr id="57" name="TextBox 56">
            <a:extLst>
              <a:ext uri="{FF2B5EF4-FFF2-40B4-BE49-F238E27FC236}">
                <a16:creationId xmlns:a16="http://schemas.microsoft.com/office/drawing/2014/main" xmlns="" id="{985F0EA9-FF7F-4269-B5A2-61FB82493612}"/>
              </a:ext>
            </a:extLst>
          </p:cNvPr>
          <p:cNvSpPr txBox="1"/>
          <p:nvPr/>
        </p:nvSpPr>
        <p:spPr>
          <a:xfrm flipH="1">
            <a:off x="8723615" y="5496560"/>
            <a:ext cx="610812" cy="369332"/>
          </a:xfrm>
          <a:prstGeom prst="rect">
            <a:avLst/>
          </a:prstGeom>
          <a:noFill/>
        </p:spPr>
        <p:txBody>
          <a:bodyPr wrap="square" rtlCol="0">
            <a:spAutoFit/>
          </a:bodyPr>
          <a:lstStyle/>
          <a:p>
            <a:r>
              <a:rPr lang="en-US" dirty="0"/>
              <a:t>80%</a:t>
            </a:r>
          </a:p>
        </p:txBody>
      </p:sp>
      <p:sp>
        <p:nvSpPr>
          <p:cNvPr id="58" name="TextBox 57">
            <a:extLst>
              <a:ext uri="{FF2B5EF4-FFF2-40B4-BE49-F238E27FC236}">
                <a16:creationId xmlns:a16="http://schemas.microsoft.com/office/drawing/2014/main" xmlns="" id="{6BA31965-A5CB-448F-870B-B722783A82B0}"/>
              </a:ext>
            </a:extLst>
          </p:cNvPr>
          <p:cNvSpPr txBox="1"/>
          <p:nvPr/>
        </p:nvSpPr>
        <p:spPr>
          <a:xfrm flipH="1">
            <a:off x="9495775" y="5496560"/>
            <a:ext cx="610812" cy="369332"/>
          </a:xfrm>
          <a:prstGeom prst="rect">
            <a:avLst/>
          </a:prstGeom>
          <a:noFill/>
        </p:spPr>
        <p:txBody>
          <a:bodyPr wrap="square" rtlCol="0">
            <a:spAutoFit/>
          </a:bodyPr>
          <a:lstStyle/>
          <a:p>
            <a:r>
              <a:rPr lang="en-US" dirty="0"/>
              <a:t>90%</a:t>
            </a:r>
          </a:p>
        </p:txBody>
      </p:sp>
      <p:cxnSp>
        <p:nvCxnSpPr>
          <p:cNvPr id="61" name="Straight Connector 60">
            <a:extLst>
              <a:ext uri="{FF2B5EF4-FFF2-40B4-BE49-F238E27FC236}">
                <a16:creationId xmlns:a16="http://schemas.microsoft.com/office/drawing/2014/main" xmlns="" id="{24869546-04FF-4D05-B412-A1C5706530FC}"/>
              </a:ext>
            </a:extLst>
          </p:cNvPr>
          <p:cNvCxnSpPr>
            <a:cxnSpLocks/>
          </p:cNvCxnSpPr>
          <p:nvPr/>
        </p:nvCxnSpPr>
        <p:spPr>
          <a:xfrm>
            <a:off x="6659352" y="762000"/>
            <a:ext cx="0" cy="46126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5DFDC05-7023-4F9C-8B29-25B539EC0F5C}"/>
              </a:ext>
            </a:extLst>
          </p:cNvPr>
          <p:cNvCxnSpPr>
            <a:cxnSpLocks/>
          </p:cNvCxnSpPr>
          <p:nvPr/>
        </p:nvCxnSpPr>
        <p:spPr>
          <a:xfrm>
            <a:off x="2712720" y="3088639"/>
            <a:ext cx="789326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xmlns="" id="{DA7197ED-0949-4694-9C2D-E4ED2C8077B1}"/>
              </a:ext>
            </a:extLst>
          </p:cNvPr>
          <p:cNvSpPr/>
          <p:nvPr/>
        </p:nvSpPr>
        <p:spPr>
          <a:xfrm>
            <a:off x="2700020" y="778657"/>
            <a:ext cx="3945208" cy="2289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Waste Zone</a:t>
            </a:r>
          </a:p>
        </p:txBody>
      </p:sp>
      <p:sp>
        <p:nvSpPr>
          <p:cNvPr id="68" name="Rectangle 67">
            <a:extLst>
              <a:ext uri="{FF2B5EF4-FFF2-40B4-BE49-F238E27FC236}">
                <a16:creationId xmlns:a16="http://schemas.microsoft.com/office/drawing/2014/main" xmlns="" id="{EBAE9AD2-D1B3-48D8-B316-0A0EE9D6E704}"/>
              </a:ext>
            </a:extLst>
          </p:cNvPr>
          <p:cNvSpPr/>
          <p:nvPr/>
        </p:nvSpPr>
        <p:spPr>
          <a:xfrm>
            <a:off x="2700094" y="3074817"/>
            <a:ext cx="3985186" cy="22896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Low Activity Zone</a:t>
            </a:r>
          </a:p>
        </p:txBody>
      </p:sp>
      <p:sp>
        <p:nvSpPr>
          <p:cNvPr id="69" name="Rectangle 68">
            <a:extLst>
              <a:ext uri="{FF2B5EF4-FFF2-40B4-BE49-F238E27FC236}">
                <a16:creationId xmlns:a16="http://schemas.microsoft.com/office/drawing/2014/main" xmlns="" id="{967DB016-B383-4F9D-9BC8-2E6DF1D0FDD8}"/>
              </a:ext>
            </a:extLst>
          </p:cNvPr>
          <p:cNvSpPr/>
          <p:nvPr/>
        </p:nvSpPr>
        <p:spPr>
          <a:xfrm>
            <a:off x="6621101" y="778244"/>
            <a:ext cx="3945208" cy="22896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Hyperactivity Zone</a:t>
            </a:r>
          </a:p>
        </p:txBody>
      </p:sp>
      <p:sp>
        <p:nvSpPr>
          <p:cNvPr id="70" name="Rectangle 69">
            <a:extLst>
              <a:ext uri="{FF2B5EF4-FFF2-40B4-BE49-F238E27FC236}">
                <a16:creationId xmlns:a16="http://schemas.microsoft.com/office/drawing/2014/main" xmlns="" id="{13EAC399-0B53-4D02-A6FF-EC1EDA524D82}"/>
              </a:ext>
            </a:extLst>
          </p:cNvPr>
          <p:cNvSpPr/>
          <p:nvPr/>
        </p:nvSpPr>
        <p:spPr>
          <a:xfrm>
            <a:off x="6631940" y="3074817"/>
            <a:ext cx="3934460" cy="22896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Productivity Zone</a:t>
            </a:r>
          </a:p>
        </p:txBody>
      </p:sp>
      <p:sp>
        <p:nvSpPr>
          <p:cNvPr id="71" name="Rectangle 70">
            <a:extLst>
              <a:ext uri="{FF2B5EF4-FFF2-40B4-BE49-F238E27FC236}">
                <a16:creationId xmlns:a16="http://schemas.microsoft.com/office/drawing/2014/main" xmlns="" id="{D1FD7DDA-8DAB-4279-81FF-06BACA23FF77}"/>
              </a:ext>
            </a:extLst>
          </p:cNvPr>
          <p:cNvSpPr/>
          <p:nvPr/>
        </p:nvSpPr>
        <p:spPr>
          <a:xfrm>
            <a:off x="5847629" y="2621280"/>
            <a:ext cx="1569171" cy="920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Marginal Tolerance</a:t>
            </a:r>
          </a:p>
        </p:txBody>
      </p:sp>
    </p:spTree>
    <p:extLst>
      <p:ext uri="{BB962C8B-B14F-4D97-AF65-F5344CB8AC3E}">
        <p14:creationId xmlns:p14="http://schemas.microsoft.com/office/powerpoint/2010/main" xmlns="" val="33553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6CF9F-DE14-485D-B765-E63B62A261EA}"/>
              </a:ext>
            </a:extLst>
          </p:cNvPr>
          <p:cNvSpPr>
            <a:spLocks noGrp="1"/>
          </p:cNvSpPr>
          <p:nvPr>
            <p:ph type="title"/>
          </p:nvPr>
        </p:nvSpPr>
        <p:spPr>
          <a:xfrm>
            <a:off x="19877" y="-273628"/>
            <a:ext cx="10805778" cy="807692"/>
          </a:xfrm>
        </p:spPr>
        <p:txBody>
          <a:bodyPr/>
          <a:lstStyle/>
          <a:p>
            <a:r>
              <a:rPr lang="en-US" dirty="0"/>
              <a:t>Financial Impact Tolerance (2/3) </a:t>
            </a:r>
          </a:p>
        </p:txBody>
      </p:sp>
      <p:grpSp>
        <p:nvGrpSpPr>
          <p:cNvPr id="38" name="Group 37">
            <a:extLst>
              <a:ext uri="{FF2B5EF4-FFF2-40B4-BE49-F238E27FC236}">
                <a16:creationId xmlns:a16="http://schemas.microsoft.com/office/drawing/2014/main" xmlns="" id="{0F48E77B-010E-4F16-829E-A6F1D8798734}"/>
              </a:ext>
            </a:extLst>
          </p:cNvPr>
          <p:cNvGrpSpPr/>
          <p:nvPr/>
        </p:nvGrpSpPr>
        <p:grpSpPr>
          <a:xfrm>
            <a:off x="2463800" y="762000"/>
            <a:ext cx="8133076" cy="4838700"/>
            <a:chOff x="2047240" y="1107440"/>
            <a:chExt cx="8133076" cy="4838700"/>
          </a:xfrm>
        </p:grpSpPr>
        <p:grpSp>
          <p:nvGrpSpPr>
            <p:cNvPr id="26" name="Group 25">
              <a:extLst>
                <a:ext uri="{FF2B5EF4-FFF2-40B4-BE49-F238E27FC236}">
                  <a16:creationId xmlns:a16="http://schemas.microsoft.com/office/drawing/2014/main" xmlns="" id="{77848B9B-CC1A-46BA-8589-CCA590524551}"/>
                </a:ext>
              </a:extLst>
            </p:cNvPr>
            <p:cNvGrpSpPr/>
            <p:nvPr/>
          </p:nvGrpSpPr>
          <p:grpSpPr>
            <a:xfrm>
              <a:off x="2047240" y="1107440"/>
              <a:ext cx="472440" cy="4612640"/>
              <a:chOff x="2047240" y="1107440"/>
              <a:chExt cx="472440" cy="4612640"/>
            </a:xfrm>
          </p:grpSpPr>
          <p:cxnSp>
            <p:nvCxnSpPr>
              <p:cNvPr id="9" name="Straight Connector 8">
                <a:extLst>
                  <a:ext uri="{FF2B5EF4-FFF2-40B4-BE49-F238E27FC236}">
                    <a16:creationId xmlns:a16="http://schemas.microsoft.com/office/drawing/2014/main" xmlns="" id="{00A98296-F88B-46E5-89D2-0768A4010F1D}"/>
                  </a:ext>
                </a:extLst>
              </p:cNvPr>
              <p:cNvCxnSpPr>
                <a:cxnSpLocks/>
              </p:cNvCxnSpPr>
              <p:nvPr/>
            </p:nvCxnSpPr>
            <p:spPr>
              <a:xfrm flipV="1">
                <a:off x="2296160" y="1107440"/>
                <a:ext cx="0" cy="4612640"/>
              </a:xfrm>
              <a:prstGeom prst="line">
                <a:avLst/>
              </a:prstGeom>
              <a:ln w="76200">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EA2B0B6-3368-4B6E-A877-A0F87B21ABDC}"/>
                  </a:ext>
                </a:extLst>
              </p:cNvPr>
              <p:cNvCxnSpPr>
                <a:cxnSpLocks/>
              </p:cNvCxnSpPr>
              <p:nvPr/>
            </p:nvCxnSpPr>
            <p:spPr>
              <a:xfrm flipH="1" flipV="1">
                <a:off x="2047240" y="48242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C021CF4-68C1-467B-AB6F-0471EDB1A8F7}"/>
                  </a:ext>
                </a:extLst>
              </p:cNvPr>
              <p:cNvCxnSpPr>
                <a:cxnSpLocks/>
              </p:cNvCxnSpPr>
              <p:nvPr/>
            </p:nvCxnSpPr>
            <p:spPr>
              <a:xfrm flipH="1" flipV="1">
                <a:off x="2047240" y="528828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689786D-E94B-4823-93B1-A335FEC43902}"/>
                  </a:ext>
                </a:extLst>
              </p:cNvPr>
              <p:cNvCxnSpPr>
                <a:cxnSpLocks/>
              </p:cNvCxnSpPr>
              <p:nvPr/>
            </p:nvCxnSpPr>
            <p:spPr>
              <a:xfrm flipH="1" flipV="1">
                <a:off x="2047240" y="4357428"/>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7C4FCA1-B45F-4378-A657-6A702602FFC6}"/>
                  </a:ext>
                </a:extLst>
              </p:cNvPr>
              <p:cNvCxnSpPr>
                <a:cxnSpLocks/>
              </p:cNvCxnSpPr>
              <p:nvPr/>
            </p:nvCxnSpPr>
            <p:spPr>
              <a:xfrm flipH="1" flipV="1">
                <a:off x="2047240" y="3892276"/>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A0AC8D0-919C-417F-87AB-427E62E249D7}"/>
                  </a:ext>
                </a:extLst>
              </p:cNvPr>
              <p:cNvCxnSpPr>
                <a:cxnSpLocks/>
              </p:cNvCxnSpPr>
              <p:nvPr/>
            </p:nvCxnSpPr>
            <p:spPr>
              <a:xfrm flipH="1" flipV="1">
                <a:off x="2047240" y="3424584"/>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DD24687-E069-4B61-9485-E2B9215009CA}"/>
                  </a:ext>
                </a:extLst>
              </p:cNvPr>
              <p:cNvCxnSpPr>
                <a:cxnSpLocks/>
              </p:cNvCxnSpPr>
              <p:nvPr/>
            </p:nvCxnSpPr>
            <p:spPr>
              <a:xfrm flipH="1" flipV="1">
                <a:off x="2047240" y="2956892"/>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11A83B4-EDDF-4A7E-A3A1-2C3508C3318C}"/>
                  </a:ext>
                </a:extLst>
              </p:cNvPr>
              <p:cNvCxnSpPr>
                <a:cxnSpLocks/>
              </p:cNvCxnSpPr>
              <p:nvPr/>
            </p:nvCxnSpPr>
            <p:spPr>
              <a:xfrm flipH="1" flipV="1">
                <a:off x="2047240" y="248920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D1D5B5C-941F-4C97-885D-2CDE88617AF7}"/>
                  </a:ext>
                </a:extLst>
              </p:cNvPr>
              <p:cNvCxnSpPr>
                <a:cxnSpLocks/>
              </p:cNvCxnSpPr>
              <p:nvPr/>
            </p:nvCxnSpPr>
            <p:spPr>
              <a:xfrm flipH="1" flipV="1">
                <a:off x="2047240" y="202692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A44A415-D92A-4FC9-83C9-ABDFE359D88D}"/>
                  </a:ext>
                </a:extLst>
              </p:cNvPr>
              <p:cNvCxnSpPr>
                <a:cxnSpLocks/>
              </p:cNvCxnSpPr>
              <p:nvPr/>
            </p:nvCxnSpPr>
            <p:spPr>
              <a:xfrm flipH="1" flipV="1">
                <a:off x="2047240" y="15646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1D09CD34-44DD-4291-B406-2A74439654B6}"/>
                </a:ext>
              </a:extLst>
            </p:cNvPr>
            <p:cNvGrpSpPr/>
            <p:nvPr/>
          </p:nvGrpSpPr>
          <p:grpSpPr>
            <a:xfrm rot="5400000">
              <a:off x="6010908" y="1776731"/>
              <a:ext cx="472440" cy="7866377"/>
              <a:chOff x="2047240" y="1107440"/>
              <a:chExt cx="472440" cy="4612640"/>
            </a:xfrm>
          </p:grpSpPr>
          <p:cxnSp>
            <p:nvCxnSpPr>
              <p:cNvPr id="28" name="Straight Connector 27">
                <a:extLst>
                  <a:ext uri="{FF2B5EF4-FFF2-40B4-BE49-F238E27FC236}">
                    <a16:creationId xmlns:a16="http://schemas.microsoft.com/office/drawing/2014/main" xmlns="" id="{85D3DA12-2516-445B-9193-1E10F3627C59}"/>
                  </a:ext>
                </a:extLst>
              </p:cNvPr>
              <p:cNvCxnSpPr>
                <a:cxnSpLocks/>
              </p:cNvCxnSpPr>
              <p:nvPr/>
            </p:nvCxnSpPr>
            <p:spPr>
              <a:xfrm flipV="1">
                <a:off x="2296160" y="1107440"/>
                <a:ext cx="0" cy="4612640"/>
              </a:xfrm>
              <a:prstGeom prst="line">
                <a:avLst/>
              </a:prstGeom>
              <a:ln w="76200">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0572731-D0DF-4DD0-86A0-C3FB8A18D90A}"/>
                  </a:ext>
                </a:extLst>
              </p:cNvPr>
              <p:cNvCxnSpPr>
                <a:cxnSpLocks/>
              </p:cNvCxnSpPr>
              <p:nvPr/>
            </p:nvCxnSpPr>
            <p:spPr>
              <a:xfrm flipH="1" flipV="1">
                <a:off x="2047240" y="48242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49E56F1-BA89-4852-A06A-79A614EDC33F}"/>
                  </a:ext>
                </a:extLst>
              </p:cNvPr>
              <p:cNvCxnSpPr>
                <a:cxnSpLocks/>
              </p:cNvCxnSpPr>
              <p:nvPr/>
            </p:nvCxnSpPr>
            <p:spPr>
              <a:xfrm flipH="1" flipV="1">
                <a:off x="2047240" y="528828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05C1512-2629-4746-8028-A05C42BF426F}"/>
                  </a:ext>
                </a:extLst>
              </p:cNvPr>
              <p:cNvCxnSpPr>
                <a:cxnSpLocks/>
              </p:cNvCxnSpPr>
              <p:nvPr/>
            </p:nvCxnSpPr>
            <p:spPr>
              <a:xfrm flipH="1" flipV="1">
                <a:off x="2047240" y="4357428"/>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F06B27B-5B14-4BC2-A9DB-BDDFD231BFD9}"/>
                  </a:ext>
                </a:extLst>
              </p:cNvPr>
              <p:cNvCxnSpPr>
                <a:cxnSpLocks/>
              </p:cNvCxnSpPr>
              <p:nvPr/>
            </p:nvCxnSpPr>
            <p:spPr>
              <a:xfrm flipH="1" flipV="1">
                <a:off x="2047240" y="3892276"/>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0CECEA6-7173-40FB-B35B-5BE03FCDB10F}"/>
                  </a:ext>
                </a:extLst>
              </p:cNvPr>
              <p:cNvCxnSpPr>
                <a:cxnSpLocks/>
              </p:cNvCxnSpPr>
              <p:nvPr/>
            </p:nvCxnSpPr>
            <p:spPr>
              <a:xfrm flipH="1" flipV="1">
                <a:off x="2047240" y="3424584"/>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2377E12-D92E-4794-95E5-D5791359DED6}"/>
                  </a:ext>
                </a:extLst>
              </p:cNvPr>
              <p:cNvCxnSpPr>
                <a:cxnSpLocks/>
              </p:cNvCxnSpPr>
              <p:nvPr/>
            </p:nvCxnSpPr>
            <p:spPr>
              <a:xfrm flipH="1" flipV="1">
                <a:off x="2047240" y="2956892"/>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55A5206-686B-41A6-ADDC-046646E25735}"/>
                  </a:ext>
                </a:extLst>
              </p:cNvPr>
              <p:cNvCxnSpPr>
                <a:cxnSpLocks/>
              </p:cNvCxnSpPr>
              <p:nvPr/>
            </p:nvCxnSpPr>
            <p:spPr>
              <a:xfrm flipH="1" flipV="1">
                <a:off x="2047240" y="248920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5D83597-3947-46C8-9465-37993FAB4994}"/>
                  </a:ext>
                </a:extLst>
              </p:cNvPr>
              <p:cNvCxnSpPr>
                <a:cxnSpLocks/>
              </p:cNvCxnSpPr>
              <p:nvPr/>
            </p:nvCxnSpPr>
            <p:spPr>
              <a:xfrm flipH="1" flipV="1">
                <a:off x="2047240" y="202692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2E419AF-0A00-4C79-9C90-F1CC514E03D6}"/>
                  </a:ext>
                </a:extLst>
              </p:cNvPr>
              <p:cNvCxnSpPr>
                <a:cxnSpLocks/>
              </p:cNvCxnSpPr>
              <p:nvPr/>
            </p:nvCxnSpPr>
            <p:spPr>
              <a:xfrm flipH="1" flipV="1">
                <a:off x="2047240" y="15646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xmlns="" id="{0DDB4C3E-CE11-49E0-BE5E-CF8BE8960ADB}"/>
              </a:ext>
            </a:extLst>
          </p:cNvPr>
          <p:cNvSpPr txBox="1"/>
          <p:nvPr/>
        </p:nvSpPr>
        <p:spPr>
          <a:xfrm>
            <a:off x="20320" y="2265680"/>
            <a:ext cx="1544320" cy="1676741"/>
          </a:xfrm>
          <a:prstGeom prst="rect">
            <a:avLst/>
          </a:prstGeom>
          <a:solidFill>
            <a:schemeClr val="accent4">
              <a:lumMod val="20000"/>
              <a:lumOff val="80000"/>
            </a:schemeClr>
          </a:solidFill>
        </p:spPr>
        <p:txBody>
          <a:bodyPr vert="horz" wrap="square" rtlCol="0">
            <a:spAutoFit/>
          </a:bodyPr>
          <a:lstStyle/>
          <a:p>
            <a:pPr algn="ctr">
              <a:lnSpc>
                <a:spcPct val="200000"/>
              </a:lnSpc>
            </a:pPr>
            <a:r>
              <a:rPr lang="en-US" spc="300" dirty="0"/>
              <a:t>Reduction in</a:t>
            </a:r>
          </a:p>
          <a:p>
            <a:pPr algn="ctr">
              <a:lnSpc>
                <a:spcPct val="200000"/>
              </a:lnSpc>
            </a:pPr>
            <a:r>
              <a:rPr lang="en-US" spc="300" dirty="0"/>
              <a:t>Expenses</a:t>
            </a:r>
          </a:p>
        </p:txBody>
      </p:sp>
      <p:sp>
        <p:nvSpPr>
          <p:cNvPr id="40" name="TextBox 39">
            <a:extLst>
              <a:ext uri="{FF2B5EF4-FFF2-40B4-BE49-F238E27FC236}">
                <a16:creationId xmlns:a16="http://schemas.microsoft.com/office/drawing/2014/main" xmlns="" id="{96773E62-291D-4042-A607-E14DB9825B1E}"/>
              </a:ext>
            </a:extLst>
          </p:cNvPr>
          <p:cNvSpPr txBox="1"/>
          <p:nvPr/>
        </p:nvSpPr>
        <p:spPr>
          <a:xfrm flipH="1">
            <a:off x="1967215" y="4754880"/>
            <a:ext cx="610812" cy="369332"/>
          </a:xfrm>
          <a:prstGeom prst="rect">
            <a:avLst/>
          </a:prstGeom>
          <a:noFill/>
        </p:spPr>
        <p:txBody>
          <a:bodyPr wrap="square" rtlCol="0">
            <a:spAutoFit/>
          </a:bodyPr>
          <a:lstStyle/>
          <a:p>
            <a:r>
              <a:rPr lang="en-US" dirty="0"/>
              <a:t>10%</a:t>
            </a:r>
          </a:p>
        </p:txBody>
      </p:sp>
      <p:sp>
        <p:nvSpPr>
          <p:cNvPr id="41" name="TextBox 40">
            <a:extLst>
              <a:ext uri="{FF2B5EF4-FFF2-40B4-BE49-F238E27FC236}">
                <a16:creationId xmlns:a16="http://schemas.microsoft.com/office/drawing/2014/main" xmlns="" id="{8583F3EC-33F1-45B0-AFC1-9B1D58F50063}"/>
              </a:ext>
            </a:extLst>
          </p:cNvPr>
          <p:cNvSpPr txBox="1"/>
          <p:nvPr/>
        </p:nvSpPr>
        <p:spPr>
          <a:xfrm flipH="1">
            <a:off x="1977375" y="4328915"/>
            <a:ext cx="610812" cy="369332"/>
          </a:xfrm>
          <a:prstGeom prst="rect">
            <a:avLst/>
          </a:prstGeom>
          <a:noFill/>
        </p:spPr>
        <p:txBody>
          <a:bodyPr wrap="square" rtlCol="0">
            <a:spAutoFit/>
          </a:bodyPr>
          <a:lstStyle/>
          <a:p>
            <a:r>
              <a:rPr lang="en-US" dirty="0"/>
              <a:t>20%</a:t>
            </a:r>
          </a:p>
        </p:txBody>
      </p:sp>
      <p:sp>
        <p:nvSpPr>
          <p:cNvPr id="42" name="TextBox 41">
            <a:extLst>
              <a:ext uri="{FF2B5EF4-FFF2-40B4-BE49-F238E27FC236}">
                <a16:creationId xmlns:a16="http://schemas.microsoft.com/office/drawing/2014/main" xmlns="" id="{BC69BD59-280E-4061-9861-DBE7FEECB96E}"/>
              </a:ext>
            </a:extLst>
          </p:cNvPr>
          <p:cNvSpPr txBox="1"/>
          <p:nvPr/>
        </p:nvSpPr>
        <p:spPr>
          <a:xfrm flipH="1">
            <a:off x="1977375" y="3839042"/>
            <a:ext cx="610812" cy="369332"/>
          </a:xfrm>
          <a:prstGeom prst="rect">
            <a:avLst/>
          </a:prstGeom>
          <a:noFill/>
        </p:spPr>
        <p:txBody>
          <a:bodyPr wrap="square" rtlCol="0">
            <a:spAutoFit/>
          </a:bodyPr>
          <a:lstStyle/>
          <a:p>
            <a:r>
              <a:rPr lang="en-US" dirty="0"/>
              <a:t>30%</a:t>
            </a:r>
          </a:p>
        </p:txBody>
      </p:sp>
      <p:sp>
        <p:nvSpPr>
          <p:cNvPr id="43" name="TextBox 42">
            <a:extLst>
              <a:ext uri="{FF2B5EF4-FFF2-40B4-BE49-F238E27FC236}">
                <a16:creationId xmlns:a16="http://schemas.microsoft.com/office/drawing/2014/main" xmlns="" id="{D000E921-FCEA-4033-BAD7-F2E06286B9AE}"/>
              </a:ext>
            </a:extLst>
          </p:cNvPr>
          <p:cNvSpPr txBox="1"/>
          <p:nvPr/>
        </p:nvSpPr>
        <p:spPr>
          <a:xfrm flipH="1">
            <a:off x="1967215" y="3362682"/>
            <a:ext cx="610812" cy="369332"/>
          </a:xfrm>
          <a:prstGeom prst="rect">
            <a:avLst/>
          </a:prstGeom>
          <a:noFill/>
        </p:spPr>
        <p:txBody>
          <a:bodyPr wrap="square" rtlCol="0">
            <a:spAutoFit/>
          </a:bodyPr>
          <a:lstStyle/>
          <a:p>
            <a:r>
              <a:rPr lang="en-US" dirty="0"/>
              <a:t>40%</a:t>
            </a:r>
          </a:p>
        </p:txBody>
      </p:sp>
      <p:sp>
        <p:nvSpPr>
          <p:cNvPr id="44" name="TextBox 43">
            <a:extLst>
              <a:ext uri="{FF2B5EF4-FFF2-40B4-BE49-F238E27FC236}">
                <a16:creationId xmlns:a16="http://schemas.microsoft.com/office/drawing/2014/main" xmlns="" id="{317FBFA5-EF83-446B-83E7-53C8B788C83F}"/>
              </a:ext>
            </a:extLst>
          </p:cNvPr>
          <p:cNvSpPr txBox="1"/>
          <p:nvPr/>
        </p:nvSpPr>
        <p:spPr>
          <a:xfrm flipH="1">
            <a:off x="1977375" y="2905760"/>
            <a:ext cx="610812" cy="369332"/>
          </a:xfrm>
          <a:prstGeom prst="rect">
            <a:avLst/>
          </a:prstGeom>
          <a:noFill/>
        </p:spPr>
        <p:txBody>
          <a:bodyPr wrap="square" rtlCol="0">
            <a:spAutoFit/>
          </a:bodyPr>
          <a:lstStyle/>
          <a:p>
            <a:r>
              <a:rPr lang="en-US" dirty="0"/>
              <a:t>50%</a:t>
            </a:r>
          </a:p>
        </p:txBody>
      </p:sp>
      <p:sp>
        <p:nvSpPr>
          <p:cNvPr id="45" name="TextBox 44">
            <a:extLst>
              <a:ext uri="{FF2B5EF4-FFF2-40B4-BE49-F238E27FC236}">
                <a16:creationId xmlns:a16="http://schemas.microsoft.com/office/drawing/2014/main" xmlns="" id="{ED0E7C34-0F60-4962-9406-AA76A16FE362}"/>
              </a:ext>
            </a:extLst>
          </p:cNvPr>
          <p:cNvSpPr txBox="1"/>
          <p:nvPr/>
        </p:nvSpPr>
        <p:spPr>
          <a:xfrm flipH="1">
            <a:off x="1977375" y="2438122"/>
            <a:ext cx="610812" cy="369332"/>
          </a:xfrm>
          <a:prstGeom prst="rect">
            <a:avLst/>
          </a:prstGeom>
          <a:noFill/>
        </p:spPr>
        <p:txBody>
          <a:bodyPr wrap="square" rtlCol="0">
            <a:spAutoFit/>
          </a:bodyPr>
          <a:lstStyle/>
          <a:p>
            <a:r>
              <a:rPr lang="en-US" dirty="0"/>
              <a:t>60%</a:t>
            </a:r>
          </a:p>
        </p:txBody>
      </p:sp>
      <p:sp>
        <p:nvSpPr>
          <p:cNvPr id="46" name="TextBox 45">
            <a:extLst>
              <a:ext uri="{FF2B5EF4-FFF2-40B4-BE49-F238E27FC236}">
                <a16:creationId xmlns:a16="http://schemas.microsoft.com/office/drawing/2014/main" xmlns="" id="{A2BC78FE-002E-49B4-A28A-469D67A5A587}"/>
              </a:ext>
            </a:extLst>
          </p:cNvPr>
          <p:cNvSpPr txBox="1"/>
          <p:nvPr/>
        </p:nvSpPr>
        <p:spPr>
          <a:xfrm flipH="1">
            <a:off x="1955948" y="1950720"/>
            <a:ext cx="610812" cy="369332"/>
          </a:xfrm>
          <a:prstGeom prst="rect">
            <a:avLst/>
          </a:prstGeom>
          <a:noFill/>
        </p:spPr>
        <p:txBody>
          <a:bodyPr wrap="square" rtlCol="0">
            <a:spAutoFit/>
          </a:bodyPr>
          <a:lstStyle/>
          <a:p>
            <a:r>
              <a:rPr lang="en-US" dirty="0"/>
              <a:t>70%</a:t>
            </a:r>
          </a:p>
        </p:txBody>
      </p:sp>
      <p:sp>
        <p:nvSpPr>
          <p:cNvPr id="47" name="TextBox 46">
            <a:extLst>
              <a:ext uri="{FF2B5EF4-FFF2-40B4-BE49-F238E27FC236}">
                <a16:creationId xmlns:a16="http://schemas.microsoft.com/office/drawing/2014/main" xmlns="" id="{55BF2609-1429-4C32-BAEA-628BBE61C435}"/>
              </a:ext>
            </a:extLst>
          </p:cNvPr>
          <p:cNvSpPr txBox="1"/>
          <p:nvPr/>
        </p:nvSpPr>
        <p:spPr>
          <a:xfrm flipH="1">
            <a:off x="1977375" y="1503680"/>
            <a:ext cx="610812" cy="369332"/>
          </a:xfrm>
          <a:prstGeom prst="rect">
            <a:avLst/>
          </a:prstGeom>
          <a:noFill/>
        </p:spPr>
        <p:txBody>
          <a:bodyPr wrap="square" rtlCol="0">
            <a:spAutoFit/>
          </a:bodyPr>
          <a:lstStyle/>
          <a:p>
            <a:r>
              <a:rPr lang="en-US" dirty="0"/>
              <a:t>80%</a:t>
            </a:r>
          </a:p>
        </p:txBody>
      </p:sp>
      <p:sp>
        <p:nvSpPr>
          <p:cNvPr id="48" name="TextBox 47">
            <a:extLst>
              <a:ext uri="{FF2B5EF4-FFF2-40B4-BE49-F238E27FC236}">
                <a16:creationId xmlns:a16="http://schemas.microsoft.com/office/drawing/2014/main" xmlns="" id="{84735E1D-8DA8-46E8-8C61-06B1A8F4AFC0}"/>
              </a:ext>
            </a:extLst>
          </p:cNvPr>
          <p:cNvSpPr txBox="1"/>
          <p:nvPr/>
        </p:nvSpPr>
        <p:spPr>
          <a:xfrm flipH="1">
            <a:off x="1977375" y="1046480"/>
            <a:ext cx="610812" cy="369332"/>
          </a:xfrm>
          <a:prstGeom prst="rect">
            <a:avLst/>
          </a:prstGeom>
          <a:noFill/>
        </p:spPr>
        <p:txBody>
          <a:bodyPr wrap="square" rtlCol="0">
            <a:spAutoFit/>
          </a:bodyPr>
          <a:lstStyle/>
          <a:p>
            <a:r>
              <a:rPr lang="en-US" dirty="0"/>
              <a:t>90%</a:t>
            </a:r>
          </a:p>
        </p:txBody>
      </p:sp>
      <p:sp>
        <p:nvSpPr>
          <p:cNvPr id="49" name="TextBox 48">
            <a:extLst>
              <a:ext uri="{FF2B5EF4-FFF2-40B4-BE49-F238E27FC236}">
                <a16:creationId xmlns:a16="http://schemas.microsoft.com/office/drawing/2014/main" xmlns="" id="{3D14A337-CE82-477B-BB9F-07F95DA318BD}"/>
              </a:ext>
            </a:extLst>
          </p:cNvPr>
          <p:cNvSpPr txBox="1"/>
          <p:nvPr/>
        </p:nvSpPr>
        <p:spPr>
          <a:xfrm>
            <a:off x="5171439" y="6146799"/>
            <a:ext cx="2918085" cy="369332"/>
          </a:xfrm>
          <a:prstGeom prst="rect">
            <a:avLst/>
          </a:prstGeom>
          <a:solidFill>
            <a:schemeClr val="accent1">
              <a:lumMod val="20000"/>
              <a:lumOff val="80000"/>
            </a:schemeClr>
          </a:solidFill>
        </p:spPr>
        <p:txBody>
          <a:bodyPr wrap="square" rtlCol="0">
            <a:spAutoFit/>
          </a:bodyPr>
          <a:lstStyle/>
          <a:p>
            <a:r>
              <a:rPr lang="en-US" spc="300" dirty="0"/>
              <a:t>Reduction in Income</a:t>
            </a:r>
          </a:p>
        </p:txBody>
      </p:sp>
      <p:sp>
        <p:nvSpPr>
          <p:cNvPr id="50" name="TextBox 49">
            <a:extLst>
              <a:ext uri="{FF2B5EF4-FFF2-40B4-BE49-F238E27FC236}">
                <a16:creationId xmlns:a16="http://schemas.microsoft.com/office/drawing/2014/main" xmlns="" id="{B3A8D544-C8C7-4D2F-B657-14DBB8250CDA}"/>
              </a:ext>
            </a:extLst>
          </p:cNvPr>
          <p:cNvSpPr txBox="1"/>
          <p:nvPr/>
        </p:nvSpPr>
        <p:spPr>
          <a:xfrm flipH="1">
            <a:off x="3145775" y="5506720"/>
            <a:ext cx="610812" cy="369332"/>
          </a:xfrm>
          <a:prstGeom prst="rect">
            <a:avLst/>
          </a:prstGeom>
          <a:noFill/>
        </p:spPr>
        <p:txBody>
          <a:bodyPr wrap="square" rtlCol="0">
            <a:spAutoFit/>
          </a:bodyPr>
          <a:lstStyle/>
          <a:p>
            <a:r>
              <a:rPr lang="en-US" dirty="0"/>
              <a:t>10%</a:t>
            </a:r>
          </a:p>
        </p:txBody>
      </p:sp>
      <p:sp>
        <p:nvSpPr>
          <p:cNvPr id="51" name="TextBox 50">
            <a:extLst>
              <a:ext uri="{FF2B5EF4-FFF2-40B4-BE49-F238E27FC236}">
                <a16:creationId xmlns:a16="http://schemas.microsoft.com/office/drawing/2014/main" xmlns="" id="{7DCBD2C2-4054-4CED-862D-BE73B657B516}"/>
              </a:ext>
            </a:extLst>
          </p:cNvPr>
          <p:cNvSpPr txBox="1"/>
          <p:nvPr/>
        </p:nvSpPr>
        <p:spPr>
          <a:xfrm flipH="1">
            <a:off x="3948415" y="5506720"/>
            <a:ext cx="610812" cy="369332"/>
          </a:xfrm>
          <a:prstGeom prst="rect">
            <a:avLst/>
          </a:prstGeom>
          <a:noFill/>
        </p:spPr>
        <p:txBody>
          <a:bodyPr wrap="square" rtlCol="0">
            <a:spAutoFit/>
          </a:bodyPr>
          <a:lstStyle/>
          <a:p>
            <a:r>
              <a:rPr lang="en-US" dirty="0"/>
              <a:t>20%</a:t>
            </a:r>
          </a:p>
        </p:txBody>
      </p:sp>
      <p:sp>
        <p:nvSpPr>
          <p:cNvPr id="52" name="TextBox 51">
            <a:extLst>
              <a:ext uri="{FF2B5EF4-FFF2-40B4-BE49-F238E27FC236}">
                <a16:creationId xmlns:a16="http://schemas.microsoft.com/office/drawing/2014/main" xmlns="" id="{1CDC2190-5B2F-454C-85CA-3DF00F18008E}"/>
              </a:ext>
            </a:extLst>
          </p:cNvPr>
          <p:cNvSpPr txBox="1"/>
          <p:nvPr/>
        </p:nvSpPr>
        <p:spPr>
          <a:xfrm flipH="1">
            <a:off x="4751055" y="5496560"/>
            <a:ext cx="610812" cy="369332"/>
          </a:xfrm>
          <a:prstGeom prst="rect">
            <a:avLst/>
          </a:prstGeom>
          <a:noFill/>
        </p:spPr>
        <p:txBody>
          <a:bodyPr wrap="square" rtlCol="0">
            <a:spAutoFit/>
          </a:bodyPr>
          <a:lstStyle/>
          <a:p>
            <a:r>
              <a:rPr lang="en-US" dirty="0"/>
              <a:t>30%</a:t>
            </a:r>
          </a:p>
        </p:txBody>
      </p:sp>
      <p:sp>
        <p:nvSpPr>
          <p:cNvPr id="53" name="TextBox 52">
            <a:extLst>
              <a:ext uri="{FF2B5EF4-FFF2-40B4-BE49-F238E27FC236}">
                <a16:creationId xmlns:a16="http://schemas.microsoft.com/office/drawing/2014/main" xmlns="" id="{C37D6229-26E3-4ACF-A4CD-702EFC2D6890}"/>
              </a:ext>
            </a:extLst>
          </p:cNvPr>
          <p:cNvSpPr txBox="1"/>
          <p:nvPr/>
        </p:nvSpPr>
        <p:spPr>
          <a:xfrm flipH="1">
            <a:off x="5533375" y="5496560"/>
            <a:ext cx="610812" cy="369332"/>
          </a:xfrm>
          <a:prstGeom prst="rect">
            <a:avLst/>
          </a:prstGeom>
          <a:noFill/>
        </p:spPr>
        <p:txBody>
          <a:bodyPr wrap="square" rtlCol="0">
            <a:spAutoFit/>
          </a:bodyPr>
          <a:lstStyle/>
          <a:p>
            <a:r>
              <a:rPr lang="en-US" dirty="0"/>
              <a:t>40%</a:t>
            </a:r>
          </a:p>
        </p:txBody>
      </p:sp>
      <p:sp>
        <p:nvSpPr>
          <p:cNvPr id="54" name="TextBox 53">
            <a:extLst>
              <a:ext uri="{FF2B5EF4-FFF2-40B4-BE49-F238E27FC236}">
                <a16:creationId xmlns:a16="http://schemas.microsoft.com/office/drawing/2014/main" xmlns="" id="{690A487A-C9A9-4208-AC4D-F3C0291A3C4E}"/>
              </a:ext>
            </a:extLst>
          </p:cNvPr>
          <p:cNvSpPr txBox="1"/>
          <p:nvPr/>
        </p:nvSpPr>
        <p:spPr>
          <a:xfrm flipH="1">
            <a:off x="6325855" y="5496560"/>
            <a:ext cx="610812" cy="369332"/>
          </a:xfrm>
          <a:prstGeom prst="rect">
            <a:avLst/>
          </a:prstGeom>
          <a:noFill/>
        </p:spPr>
        <p:txBody>
          <a:bodyPr wrap="square" rtlCol="0">
            <a:spAutoFit/>
          </a:bodyPr>
          <a:lstStyle/>
          <a:p>
            <a:r>
              <a:rPr lang="en-US" dirty="0"/>
              <a:t>50%</a:t>
            </a:r>
          </a:p>
        </p:txBody>
      </p:sp>
      <p:sp>
        <p:nvSpPr>
          <p:cNvPr id="55" name="TextBox 54">
            <a:extLst>
              <a:ext uri="{FF2B5EF4-FFF2-40B4-BE49-F238E27FC236}">
                <a16:creationId xmlns:a16="http://schemas.microsoft.com/office/drawing/2014/main" xmlns="" id="{989CA137-D1B3-45AD-9359-5DAE095F64E6}"/>
              </a:ext>
            </a:extLst>
          </p:cNvPr>
          <p:cNvSpPr txBox="1"/>
          <p:nvPr/>
        </p:nvSpPr>
        <p:spPr>
          <a:xfrm flipH="1">
            <a:off x="7138655" y="5506720"/>
            <a:ext cx="610812" cy="369332"/>
          </a:xfrm>
          <a:prstGeom prst="rect">
            <a:avLst/>
          </a:prstGeom>
          <a:noFill/>
        </p:spPr>
        <p:txBody>
          <a:bodyPr wrap="square" rtlCol="0">
            <a:spAutoFit/>
          </a:bodyPr>
          <a:lstStyle/>
          <a:p>
            <a:r>
              <a:rPr lang="en-US" dirty="0"/>
              <a:t>60%</a:t>
            </a:r>
          </a:p>
        </p:txBody>
      </p:sp>
      <p:sp>
        <p:nvSpPr>
          <p:cNvPr id="56" name="TextBox 55">
            <a:extLst>
              <a:ext uri="{FF2B5EF4-FFF2-40B4-BE49-F238E27FC236}">
                <a16:creationId xmlns:a16="http://schemas.microsoft.com/office/drawing/2014/main" xmlns="" id="{CC075982-01ED-4BF9-837E-7B9198A98E8A}"/>
              </a:ext>
            </a:extLst>
          </p:cNvPr>
          <p:cNvSpPr txBox="1"/>
          <p:nvPr/>
        </p:nvSpPr>
        <p:spPr>
          <a:xfrm flipH="1">
            <a:off x="7920975" y="5496560"/>
            <a:ext cx="610812" cy="369332"/>
          </a:xfrm>
          <a:prstGeom prst="rect">
            <a:avLst/>
          </a:prstGeom>
          <a:noFill/>
        </p:spPr>
        <p:txBody>
          <a:bodyPr wrap="square" rtlCol="0">
            <a:spAutoFit/>
          </a:bodyPr>
          <a:lstStyle/>
          <a:p>
            <a:r>
              <a:rPr lang="en-US" dirty="0"/>
              <a:t>70%</a:t>
            </a:r>
          </a:p>
        </p:txBody>
      </p:sp>
      <p:sp>
        <p:nvSpPr>
          <p:cNvPr id="57" name="TextBox 56">
            <a:extLst>
              <a:ext uri="{FF2B5EF4-FFF2-40B4-BE49-F238E27FC236}">
                <a16:creationId xmlns:a16="http://schemas.microsoft.com/office/drawing/2014/main" xmlns="" id="{985F0EA9-FF7F-4269-B5A2-61FB82493612}"/>
              </a:ext>
            </a:extLst>
          </p:cNvPr>
          <p:cNvSpPr txBox="1"/>
          <p:nvPr/>
        </p:nvSpPr>
        <p:spPr>
          <a:xfrm flipH="1">
            <a:off x="8723615" y="5496560"/>
            <a:ext cx="610812" cy="369332"/>
          </a:xfrm>
          <a:prstGeom prst="rect">
            <a:avLst/>
          </a:prstGeom>
          <a:noFill/>
        </p:spPr>
        <p:txBody>
          <a:bodyPr wrap="square" rtlCol="0">
            <a:spAutoFit/>
          </a:bodyPr>
          <a:lstStyle/>
          <a:p>
            <a:r>
              <a:rPr lang="en-US" dirty="0"/>
              <a:t>80%</a:t>
            </a:r>
          </a:p>
        </p:txBody>
      </p:sp>
      <p:sp>
        <p:nvSpPr>
          <p:cNvPr id="58" name="TextBox 57">
            <a:extLst>
              <a:ext uri="{FF2B5EF4-FFF2-40B4-BE49-F238E27FC236}">
                <a16:creationId xmlns:a16="http://schemas.microsoft.com/office/drawing/2014/main" xmlns="" id="{6BA31965-A5CB-448F-870B-B722783A82B0}"/>
              </a:ext>
            </a:extLst>
          </p:cNvPr>
          <p:cNvSpPr txBox="1"/>
          <p:nvPr/>
        </p:nvSpPr>
        <p:spPr>
          <a:xfrm flipH="1">
            <a:off x="9495775" y="5496560"/>
            <a:ext cx="610812" cy="369332"/>
          </a:xfrm>
          <a:prstGeom prst="rect">
            <a:avLst/>
          </a:prstGeom>
          <a:noFill/>
        </p:spPr>
        <p:txBody>
          <a:bodyPr wrap="square" rtlCol="0">
            <a:spAutoFit/>
          </a:bodyPr>
          <a:lstStyle/>
          <a:p>
            <a:r>
              <a:rPr lang="en-US" dirty="0"/>
              <a:t>90%</a:t>
            </a:r>
          </a:p>
        </p:txBody>
      </p:sp>
      <p:cxnSp>
        <p:nvCxnSpPr>
          <p:cNvPr id="61" name="Straight Connector 60">
            <a:extLst>
              <a:ext uri="{FF2B5EF4-FFF2-40B4-BE49-F238E27FC236}">
                <a16:creationId xmlns:a16="http://schemas.microsoft.com/office/drawing/2014/main" xmlns="" id="{24869546-04FF-4D05-B412-A1C5706530FC}"/>
              </a:ext>
            </a:extLst>
          </p:cNvPr>
          <p:cNvCxnSpPr>
            <a:cxnSpLocks/>
          </p:cNvCxnSpPr>
          <p:nvPr/>
        </p:nvCxnSpPr>
        <p:spPr>
          <a:xfrm>
            <a:off x="6659352" y="762000"/>
            <a:ext cx="0" cy="46126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5DFDC05-7023-4F9C-8B29-25B539EC0F5C}"/>
              </a:ext>
            </a:extLst>
          </p:cNvPr>
          <p:cNvCxnSpPr>
            <a:cxnSpLocks/>
          </p:cNvCxnSpPr>
          <p:nvPr/>
        </p:nvCxnSpPr>
        <p:spPr>
          <a:xfrm>
            <a:off x="2712720" y="3088639"/>
            <a:ext cx="789326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xmlns="" id="{DA7197ED-0949-4694-9C2D-E4ED2C8077B1}"/>
              </a:ext>
            </a:extLst>
          </p:cNvPr>
          <p:cNvSpPr/>
          <p:nvPr/>
        </p:nvSpPr>
        <p:spPr>
          <a:xfrm>
            <a:off x="2700020" y="778657"/>
            <a:ext cx="3945208" cy="22896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Efficiency Zone</a:t>
            </a:r>
          </a:p>
        </p:txBody>
      </p:sp>
      <p:sp>
        <p:nvSpPr>
          <p:cNvPr id="68" name="Rectangle 67">
            <a:extLst>
              <a:ext uri="{FF2B5EF4-FFF2-40B4-BE49-F238E27FC236}">
                <a16:creationId xmlns:a16="http://schemas.microsoft.com/office/drawing/2014/main" xmlns="" id="{EBAE9AD2-D1B3-48D8-B316-0A0EE9D6E704}"/>
              </a:ext>
            </a:extLst>
          </p:cNvPr>
          <p:cNvSpPr/>
          <p:nvPr/>
        </p:nvSpPr>
        <p:spPr>
          <a:xfrm>
            <a:off x="2700094" y="3074817"/>
            <a:ext cx="3985186" cy="22896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Tuning Zone</a:t>
            </a:r>
          </a:p>
        </p:txBody>
      </p:sp>
      <p:sp>
        <p:nvSpPr>
          <p:cNvPr id="69" name="Rectangle 68">
            <a:extLst>
              <a:ext uri="{FF2B5EF4-FFF2-40B4-BE49-F238E27FC236}">
                <a16:creationId xmlns:a16="http://schemas.microsoft.com/office/drawing/2014/main" xmlns="" id="{967DB016-B383-4F9D-9BC8-2E6DF1D0FDD8}"/>
              </a:ext>
            </a:extLst>
          </p:cNvPr>
          <p:cNvSpPr/>
          <p:nvPr/>
        </p:nvSpPr>
        <p:spPr>
          <a:xfrm>
            <a:off x="6621101" y="778244"/>
            <a:ext cx="3945208" cy="22896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Deadly Zone</a:t>
            </a:r>
          </a:p>
        </p:txBody>
      </p:sp>
      <p:sp>
        <p:nvSpPr>
          <p:cNvPr id="70" name="Rectangle 69">
            <a:extLst>
              <a:ext uri="{FF2B5EF4-FFF2-40B4-BE49-F238E27FC236}">
                <a16:creationId xmlns:a16="http://schemas.microsoft.com/office/drawing/2014/main" xmlns="" id="{13EAC399-0B53-4D02-A6FF-EC1EDA524D82}"/>
              </a:ext>
            </a:extLst>
          </p:cNvPr>
          <p:cNvSpPr/>
          <p:nvPr/>
        </p:nvSpPr>
        <p:spPr>
          <a:xfrm>
            <a:off x="6631940" y="3074817"/>
            <a:ext cx="3934460" cy="22896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Pivot Zone</a:t>
            </a:r>
          </a:p>
        </p:txBody>
      </p:sp>
      <p:sp>
        <p:nvSpPr>
          <p:cNvPr id="71" name="Rectangle 70">
            <a:extLst>
              <a:ext uri="{FF2B5EF4-FFF2-40B4-BE49-F238E27FC236}">
                <a16:creationId xmlns:a16="http://schemas.microsoft.com/office/drawing/2014/main" xmlns="" id="{D1FD7DDA-8DAB-4279-81FF-06BACA23FF77}"/>
              </a:ext>
            </a:extLst>
          </p:cNvPr>
          <p:cNvSpPr/>
          <p:nvPr/>
        </p:nvSpPr>
        <p:spPr>
          <a:xfrm>
            <a:off x="5847629" y="2621280"/>
            <a:ext cx="1569171" cy="920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Marginal Tolerance</a:t>
            </a:r>
          </a:p>
        </p:txBody>
      </p:sp>
    </p:spTree>
    <p:extLst>
      <p:ext uri="{BB962C8B-B14F-4D97-AF65-F5344CB8AC3E}">
        <p14:creationId xmlns:p14="http://schemas.microsoft.com/office/powerpoint/2010/main" xmlns="" val="1042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6CF9F-DE14-485D-B765-E63B62A261EA}"/>
              </a:ext>
            </a:extLst>
          </p:cNvPr>
          <p:cNvSpPr>
            <a:spLocks noGrp="1"/>
          </p:cNvSpPr>
          <p:nvPr>
            <p:ph type="title"/>
          </p:nvPr>
        </p:nvSpPr>
        <p:spPr>
          <a:xfrm>
            <a:off x="19877" y="-273628"/>
            <a:ext cx="10805778" cy="807692"/>
          </a:xfrm>
        </p:spPr>
        <p:txBody>
          <a:bodyPr/>
          <a:lstStyle/>
          <a:p>
            <a:r>
              <a:rPr lang="en-US" dirty="0"/>
              <a:t>Financial Impact Tolerance (3/3) </a:t>
            </a:r>
          </a:p>
        </p:txBody>
      </p:sp>
      <p:grpSp>
        <p:nvGrpSpPr>
          <p:cNvPr id="38" name="Group 37">
            <a:extLst>
              <a:ext uri="{FF2B5EF4-FFF2-40B4-BE49-F238E27FC236}">
                <a16:creationId xmlns:a16="http://schemas.microsoft.com/office/drawing/2014/main" xmlns="" id="{0F48E77B-010E-4F16-829E-A6F1D8798734}"/>
              </a:ext>
            </a:extLst>
          </p:cNvPr>
          <p:cNvGrpSpPr/>
          <p:nvPr/>
        </p:nvGrpSpPr>
        <p:grpSpPr>
          <a:xfrm>
            <a:off x="2463800" y="762000"/>
            <a:ext cx="8133076" cy="4838700"/>
            <a:chOff x="2047240" y="1107440"/>
            <a:chExt cx="8133076" cy="4838700"/>
          </a:xfrm>
        </p:grpSpPr>
        <p:grpSp>
          <p:nvGrpSpPr>
            <p:cNvPr id="26" name="Group 25">
              <a:extLst>
                <a:ext uri="{FF2B5EF4-FFF2-40B4-BE49-F238E27FC236}">
                  <a16:creationId xmlns:a16="http://schemas.microsoft.com/office/drawing/2014/main" xmlns="" id="{77848B9B-CC1A-46BA-8589-CCA590524551}"/>
                </a:ext>
              </a:extLst>
            </p:cNvPr>
            <p:cNvGrpSpPr/>
            <p:nvPr/>
          </p:nvGrpSpPr>
          <p:grpSpPr>
            <a:xfrm>
              <a:off x="2047240" y="1107440"/>
              <a:ext cx="472440" cy="4612640"/>
              <a:chOff x="2047240" y="1107440"/>
              <a:chExt cx="472440" cy="4612640"/>
            </a:xfrm>
          </p:grpSpPr>
          <p:cxnSp>
            <p:nvCxnSpPr>
              <p:cNvPr id="9" name="Straight Connector 8">
                <a:extLst>
                  <a:ext uri="{FF2B5EF4-FFF2-40B4-BE49-F238E27FC236}">
                    <a16:creationId xmlns:a16="http://schemas.microsoft.com/office/drawing/2014/main" xmlns="" id="{00A98296-F88B-46E5-89D2-0768A4010F1D}"/>
                  </a:ext>
                </a:extLst>
              </p:cNvPr>
              <p:cNvCxnSpPr>
                <a:cxnSpLocks/>
              </p:cNvCxnSpPr>
              <p:nvPr/>
            </p:nvCxnSpPr>
            <p:spPr>
              <a:xfrm flipV="1">
                <a:off x="2296160" y="1107440"/>
                <a:ext cx="0" cy="4612640"/>
              </a:xfrm>
              <a:prstGeom prst="line">
                <a:avLst/>
              </a:prstGeom>
              <a:ln w="76200">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EA2B0B6-3368-4B6E-A877-A0F87B21ABDC}"/>
                  </a:ext>
                </a:extLst>
              </p:cNvPr>
              <p:cNvCxnSpPr>
                <a:cxnSpLocks/>
              </p:cNvCxnSpPr>
              <p:nvPr/>
            </p:nvCxnSpPr>
            <p:spPr>
              <a:xfrm flipH="1" flipV="1">
                <a:off x="2047240" y="48242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0C021CF4-68C1-467B-AB6F-0471EDB1A8F7}"/>
                  </a:ext>
                </a:extLst>
              </p:cNvPr>
              <p:cNvCxnSpPr>
                <a:cxnSpLocks/>
              </p:cNvCxnSpPr>
              <p:nvPr/>
            </p:nvCxnSpPr>
            <p:spPr>
              <a:xfrm flipH="1" flipV="1">
                <a:off x="2047240" y="528828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689786D-E94B-4823-93B1-A335FEC43902}"/>
                  </a:ext>
                </a:extLst>
              </p:cNvPr>
              <p:cNvCxnSpPr>
                <a:cxnSpLocks/>
              </p:cNvCxnSpPr>
              <p:nvPr/>
            </p:nvCxnSpPr>
            <p:spPr>
              <a:xfrm flipH="1" flipV="1">
                <a:off x="2047240" y="4357428"/>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7C4FCA1-B45F-4378-A657-6A702602FFC6}"/>
                  </a:ext>
                </a:extLst>
              </p:cNvPr>
              <p:cNvCxnSpPr>
                <a:cxnSpLocks/>
              </p:cNvCxnSpPr>
              <p:nvPr/>
            </p:nvCxnSpPr>
            <p:spPr>
              <a:xfrm flipH="1" flipV="1">
                <a:off x="2047240" y="3892276"/>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A0AC8D0-919C-417F-87AB-427E62E249D7}"/>
                  </a:ext>
                </a:extLst>
              </p:cNvPr>
              <p:cNvCxnSpPr>
                <a:cxnSpLocks/>
              </p:cNvCxnSpPr>
              <p:nvPr/>
            </p:nvCxnSpPr>
            <p:spPr>
              <a:xfrm flipH="1" flipV="1">
                <a:off x="2047240" y="3424584"/>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DD24687-E069-4B61-9485-E2B9215009CA}"/>
                  </a:ext>
                </a:extLst>
              </p:cNvPr>
              <p:cNvCxnSpPr>
                <a:cxnSpLocks/>
              </p:cNvCxnSpPr>
              <p:nvPr/>
            </p:nvCxnSpPr>
            <p:spPr>
              <a:xfrm flipH="1" flipV="1">
                <a:off x="2047240" y="2956892"/>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11A83B4-EDDF-4A7E-A3A1-2C3508C3318C}"/>
                  </a:ext>
                </a:extLst>
              </p:cNvPr>
              <p:cNvCxnSpPr>
                <a:cxnSpLocks/>
              </p:cNvCxnSpPr>
              <p:nvPr/>
            </p:nvCxnSpPr>
            <p:spPr>
              <a:xfrm flipH="1" flipV="1">
                <a:off x="2047240" y="248920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D1D5B5C-941F-4C97-885D-2CDE88617AF7}"/>
                  </a:ext>
                </a:extLst>
              </p:cNvPr>
              <p:cNvCxnSpPr>
                <a:cxnSpLocks/>
              </p:cNvCxnSpPr>
              <p:nvPr/>
            </p:nvCxnSpPr>
            <p:spPr>
              <a:xfrm flipH="1" flipV="1">
                <a:off x="2047240" y="202692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A44A415-D92A-4FC9-83C9-ABDFE359D88D}"/>
                  </a:ext>
                </a:extLst>
              </p:cNvPr>
              <p:cNvCxnSpPr>
                <a:cxnSpLocks/>
              </p:cNvCxnSpPr>
              <p:nvPr/>
            </p:nvCxnSpPr>
            <p:spPr>
              <a:xfrm flipH="1" flipV="1">
                <a:off x="2047240" y="15646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1D09CD34-44DD-4291-B406-2A74439654B6}"/>
                </a:ext>
              </a:extLst>
            </p:cNvPr>
            <p:cNvGrpSpPr/>
            <p:nvPr/>
          </p:nvGrpSpPr>
          <p:grpSpPr>
            <a:xfrm rot="5400000">
              <a:off x="6010908" y="1776731"/>
              <a:ext cx="472440" cy="7866377"/>
              <a:chOff x="2047240" y="1107440"/>
              <a:chExt cx="472440" cy="4612640"/>
            </a:xfrm>
          </p:grpSpPr>
          <p:cxnSp>
            <p:nvCxnSpPr>
              <p:cNvPr id="28" name="Straight Connector 27">
                <a:extLst>
                  <a:ext uri="{FF2B5EF4-FFF2-40B4-BE49-F238E27FC236}">
                    <a16:creationId xmlns:a16="http://schemas.microsoft.com/office/drawing/2014/main" xmlns="" id="{85D3DA12-2516-445B-9193-1E10F3627C59}"/>
                  </a:ext>
                </a:extLst>
              </p:cNvPr>
              <p:cNvCxnSpPr>
                <a:cxnSpLocks/>
              </p:cNvCxnSpPr>
              <p:nvPr/>
            </p:nvCxnSpPr>
            <p:spPr>
              <a:xfrm flipV="1">
                <a:off x="2296160" y="1107440"/>
                <a:ext cx="0" cy="4612640"/>
              </a:xfrm>
              <a:prstGeom prst="line">
                <a:avLst/>
              </a:prstGeom>
              <a:ln w="76200">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0572731-D0DF-4DD0-86A0-C3FB8A18D90A}"/>
                  </a:ext>
                </a:extLst>
              </p:cNvPr>
              <p:cNvCxnSpPr>
                <a:cxnSpLocks/>
              </p:cNvCxnSpPr>
              <p:nvPr/>
            </p:nvCxnSpPr>
            <p:spPr>
              <a:xfrm flipH="1" flipV="1">
                <a:off x="2047240" y="48242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49E56F1-BA89-4852-A06A-79A614EDC33F}"/>
                  </a:ext>
                </a:extLst>
              </p:cNvPr>
              <p:cNvCxnSpPr>
                <a:cxnSpLocks/>
              </p:cNvCxnSpPr>
              <p:nvPr/>
            </p:nvCxnSpPr>
            <p:spPr>
              <a:xfrm flipH="1" flipV="1">
                <a:off x="2047240" y="528828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05C1512-2629-4746-8028-A05C42BF426F}"/>
                  </a:ext>
                </a:extLst>
              </p:cNvPr>
              <p:cNvCxnSpPr>
                <a:cxnSpLocks/>
              </p:cNvCxnSpPr>
              <p:nvPr/>
            </p:nvCxnSpPr>
            <p:spPr>
              <a:xfrm flipH="1" flipV="1">
                <a:off x="2047240" y="4357428"/>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F06B27B-5B14-4BC2-A9DB-BDDFD231BFD9}"/>
                  </a:ext>
                </a:extLst>
              </p:cNvPr>
              <p:cNvCxnSpPr>
                <a:cxnSpLocks/>
              </p:cNvCxnSpPr>
              <p:nvPr/>
            </p:nvCxnSpPr>
            <p:spPr>
              <a:xfrm flipH="1" flipV="1">
                <a:off x="2047240" y="3892276"/>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0CECEA6-7173-40FB-B35B-5BE03FCDB10F}"/>
                  </a:ext>
                </a:extLst>
              </p:cNvPr>
              <p:cNvCxnSpPr>
                <a:cxnSpLocks/>
              </p:cNvCxnSpPr>
              <p:nvPr/>
            </p:nvCxnSpPr>
            <p:spPr>
              <a:xfrm flipH="1" flipV="1">
                <a:off x="2047240" y="3424584"/>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2377E12-D92E-4794-95E5-D5791359DED6}"/>
                  </a:ext>
                </a:extLst>
              </p:cNvPr>
              <p:cNvCxnSpPr>
                <a:cxnSpLocks/>
              </p:cNvCxnSpPr>
              <p:nvPr/>
            </p:nvCxnSpPr>
            <p:spPr>
              <a:xfrm flipH="1" flipV="1">
                <a:off x="2047240" y="2956892"/>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55A5206-686B-41A6-ADDC-046646E25735}"/>
                  </a:ext>
                </a:extLst>
              </p:cNvPr>
              <p:cNvCxnSpPr>
                <a:cxnSpLocks/>
              </p:cNvCxnSpPr>
              <p:nvPr/>
            </p:nvCxnSpPr>
            <p:spPr>
              <a:xfrm flipH="1" flipV="1">
                <a:off x="2047240" y="248920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5D83597-3947-46C8-9465-37993FAB4994}"/>
                  </a:ext>
                </a:extLst>
              </p:cNvPr>
              <p:cNvCxnSpPr>
                <a:cxnSpLocks/>
              </p:cNvCxnSpPr>
              <p:nvPr/>
            </p:nvCxnSpPr>
            <p:spPr>
              <a:xfrm flipH="1" flipV="1">
                <a:off x="2047240" y="202692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2E419AF-0A00-4C79-9C90-F1CC514E03D6}"/>
                  </a:ext>
                </a:extLst>
              </p:cNvPr>
              <p:cNvCxnSpPr>
                <a:cxnSpLocks/>
              </p:cNvCxnSpPr>
              <p:nvPr/>
            </p:nvCxnSpPr>
            <p:spPr>
              <a:xfrm flipH="1" flipV="1">
                <a:off x="2047240" y="1564640"/>
                <a:ext cx="472440" cy="508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xmlns="" id="{0DDB4C3E-CE11-49E0-BE5E-CF8BE8960ADB}"/>
              </a:ext>
            </a:extLst>
          </p:cNvPr>
          <p:cNvSpPr txBox="1"/>
          <p:nvPr/>
        </p:nvSpPr>
        <p:spPr>
          <a:xfrm>
            <a:off x="20320" y="2265680"/>
            <a:ext cx="1544320" cy="1122743"/>
          </a:xfrm>
          <a:prstGeom prst="rect">
            <a:avLst/>
          </a:prstGeom>
          <a:solidFill>
            <a:schemeClr val="accent1">
              <a:lumMod val="20000"/>
              <a:lumOff val="80000"/>
            </a:schemeClr>
          </a:solidFill>
        </p:spPr>
        <p:txBody>
          <a:bodyPr vert="horz" wrap="square" rtlCol="0">
            <a:spAutoFit/>
          </a:bodyPr>
          <a:lstStyle/>
          <a:p>
            <a:pPr algn="ctr">
              <a:lnSpc>
                <a:spcPct val="200000"/>
              </a:lnSpc>
            </a:pPr>
            <a:r>
              <a:rPr lang="en-US" spc="300" dirty="0"/>
              <a:t>Additional</a:t>
            </a:r>
          </a:p>
          <a:p>
            <a:pPr algn="ctr">
              <a:lnSpc>
                <a:spcPct val="200000"/>
              </a:lnSpc>
            </a:pPr>
            <a:r>
              <a:rPr lang="en-US" spc="300" dirty="0"/>
              <a:t>Expenses</a:t>
            </a:r>
          </a:p>
        </p:txBody>
      </p:sp>
      <p:sp>
        <p:nvSpPr>
          <p:cNvPr id="40" name="TextBox 39">
            <a:extLst>
              <a:ext uri="{FF2B5EF4-FFF2-40B4-BE49-F238E27FC236}">
                <a16:creationId xmlns:a16="http://schemas.microsoft.com/office/drawing/2014/main" xmlns="" id="{96773E62-291D-4042-A607-E14DB9825B1E}"/>
              </a:ext>
            </a:extLst>
          </p:cNvPr>
          <p:cNvSpPr txBox="1"/>
          <p:nvPr/>
        </p:nvSpPr>
        <p:spPr>
          <a:xfrm flipH="1">
            <a:off x="1967215" y="4754880"/>
            <a:ext cx="610812" cy="369332"/>
          </a:xfrm>
          <a:prstGeom prst="rect">
            <a:avLst/>
          </a:prstGeom>
          <a:noFill/>
        </p:spPr>
        <p:txBody>
          <a:bodyPr wrap="square" rtlCol="0">
            <a:spAutoFit/>
          </a:bodyPr>
          <a:lstStyle/>
          <a:p>
            <a:r>
              <a:rPr lang="en-US" dirty="0"/>
              <a:t>10%</a:t>
            </a:r>
          </a:p>
        </p:txBody>
      </p:sp>
      <p:sp>
        <p:nvSpPr>
          <p:cNvPr id="41" name="TextBox 40">
            <a:extLst>
              <a:ext uri="{FF2B5EF4-FFF2-40B4-BE49-F238E27FC236}">
                <a16:creationId xmlns:a16="http://schemas.microsoft.com/office/drawing/2014/main" xmlns="" id="{8583F3EC-33F1-45B0-AFC1-9B1D58F50063}"/>
              </a:ext>
            </a:extLst>
          </p:cNvPr>
          <p:cNvSpPr txBox="1"/>
          <p:nvPr/>
        </p:nvSpPr>
        <p:spPr>
          <a:xfrm flipH="1">
            <a:off x="1977375" y="4328915"/>
            <a:ext cx="610812" cy="369332"/>
          </a:xfrm>
          <a:prstGeom prst="rect">
            <a:avLst/>
          </a:prstGeom>
          <a:noFill/>
        </p:spPr>
        <p:txBody>
          <a:bodyPr wrap="square" rtlCol="0">
            <a:spAutoFit/>
          </a:bodyPr>
          <a:lstStyle/>
          <a:p>
            <a:r>
              <a:rPr lang="en-US" dirty="0"/>
              <a:t>20%</a:t>
            </a:r>
          </a:p>
        </p:txBody>
      </p:sp>
      <p:sp>
        <p:nvSpPr>
          <p:cNvPr id="42" name="TextBox 41">
            <a:extLst>
              <a:ext uri="{FF2B5EF4-FFF2-40B4-BE49-F238E27FC236}">
                <a16:creationId xmlns:a16="http://schemas.microsoft.com/office/drawing/2014/main" xmlns="" id="{BC69BD59-280E-4061-9861-DBE7FEECB96E}"/>
              </a:ext>
            </a:extLst>
          </p:cNvPr>
          <p:cNvSpPr txBox="1"/>
          <p:nvPr/>
        </p:nvSpPr>
        <p:spPr>
          <a:xfrm flipH="1">
            <a:off x="1977375" y="3839042"/>
            <a:ext cx="610812" cy="369332"/>
          </a:xfrm>
          <a:prstGeom prst="rect">
            <a:avLst/>
          </a:prstGeom>
          <a:noFill/>
        </p:spPr>
        <p:txBody>
          <a:bodyPr wrap="square" rtlCol="0">
            <a:spAutoFit/>
          </a:bodyPr>
          <a:lstStyle/>
          <a:p>
            <a:r>
              <a:rPr lang="en-US" dirty="0"/>
              <a:t>30%</a:t>
            </a:r>
          </a:p>
        </p:txBody>
      </p:sp>
      <p:sp>
        <p:nvSpPr>
          <p:cNvPr id="43" name="TextBox 42">
            <a:extLst>
              <a:ext uri="{FF2B5EF4-FFF2-40B4-BE49-F238E27FC236}">
                <a16:creationId xmlns:a16="http://schemas.microsoft.com/office/drawing/2014/main" xmlns="" id="{D000E921-FCEA-4033-BAD7-F2E06286B9AE}"/>
              </a:ext>
            </a:extLst>
          </p:cNvPr>
          <p:cNvSpPr txBox="1"/>
          <p:nvPr/>
        </p:nvSpPr>
        <p:spPr>
          <a:xfrm flipH="1">
            <a:off x="1967215" y="3362682"/>
            <a:ext cx="610812" cy="369332"/>
          </a:xfrm>
          <a:prstGeom prst="rect">
            <a:avLst/>
          </a:prstGeom>
          <a:noFill/>
        </p:spPr>
        <p:txBody>
          <a:bodyPr wrap="square" rtlCol="0">
            <a:spAutoFit/>
          </a:bodyPr>
          <a:lstStyle/>
          <a:p>
            <a:r>
              <a:rPr lang="en-US" dirty="0"/>
              <a:t>40%</a:t>
            </a:r>
          </a:p>
        </p:txBody>
      </p:sp>
      <p:sp>
        <p:nvSpPr>
          <p:cNvPr id="44" name="TextBox 43">
            <a:extLst>
              <a:ext uri="{FF2B5EF4-FFF2-40B4-BE49-F238E27FC236}">
                <a16:creationId xmlns:a16="http://schemas.microsoft.com/office/drawing/2014/main" xmlns="" id="{317FBFA5-EF83-446B-83E7-53C8B788C83F}"/>
              </a:ext>
            </a:extLst>
          </p:cNvPr>
          <p:cNvSpPr txBox="1"/>
          <p:nvPr/>
        </p:nvSpPr>
        <p:spPr>
          <a:xfrm flipH="1">
            <a:off x="1977375" y="2905760"/>
            <a:ext cx="610812" cy="369332"/>
          </a:xfrm>
          <a:prstGeom prst="rect">
            <a:avLst/>
          </a:prstGeom>
          <a:noFill/>
        </p:spPr>
        <p:txBody>
          <a:bodyPr wrap="square" rtlCol="0">
            <a:spAutoFit/>
          </a:bodyPr>
          <a:lstStyle/>
          <a:p>
            <a:r>
              <a:rPr lang="en-US" dirty="0"/>
              <a:t>50%</a:t>
            </a:r>
          </a:p>
        </p:txBody>
      </p:sp>
      <p:sp>
        <p:nvSpPr>
          <p:cNvPr id="45" name="TextBox 44">
            <a:extLst>
              <a:ext uri="{FF2B5EF4-FFF2-40B4-BE49-F238E27FC236}">
                <a16:creationId xmlns:a16="http://schemas.microsoft.com/office/drawing/2014/main" xmlns="" id="{ED0E7C34-0F60-4962-9406-AA76A16FE362}"/>
              </a:ext>
            </a:extLst>
          </p:cNvPr>
          <p:cNvSpPr txBox="1"/>
          <p:nvPr/>
        </p:nvSpPr>
        <p:spPr>
          <a:xfrm flipH="1">
            <a:off x="1977375" y="2438122"/>
            <a:ext cx="610812" cy="369332"/>
          </a:xfrm>
          <a:prstGeom prst="rect">
            <a:avLst/>
          </a:prstGeom>
          <a:noFill/>
        </p:spPr>
        <p:txBody>
          <a:bodyPr wrap="square" rtlCol="0">
            <a:spAutoFit/>
          </a:bodyPr>
          <a:lstStyle/>
          <a:p>
            <a:r>
              <a:rPr lang="en-US" dirty="0"/>
              <a:t>60%</a:t>
            </a:r>
          </a:p>
        </p:txBody>
      </p:sp>
      <p:sp>
        <p:nvSpPr>
          <p:cNvPr id="46" name="TextBox 45">
            <a:extLst>
              <a:ext uri="{FF2B5EF4-FFF2-40B4-BE49-F238E27FC236}">
                <a16:creationId xmlns:a16="http://schemas.microsoft.com/office/drawing/2014/main" xmlns="" id="{A2BC78FE-002E-49B4-A28A-469D67A5A587}"/>
              </a:ext>
            </a:extLst>
          </p:cNvPr>
          <p:cNvSpPr txBox="1"/>
          <p:nvPr/>
        </p:nvSpPr>
        <p:spPr>
          <a:xfrm flipH="1">
            <a:off x="1955948" y="1950720"/>
            <a:ext cx="610812" cy="369332"/>
          </a:xfrm>
          <a:prstGeom prst="rect">
            <a:avLst/>
          </a:prstGeom>
          <a:noFill/>
        </p:spPr>
        <p:txBody>
          <a:bodyPr wrap="square" rtlCol="0">
            <a:spAutoFit/>
          </a:bodyPr>
          <a:lstStyle/>
          <a:p>
            <a:r>
              <a:rPr lang="en-US" dirty="0"/>
              <a:t>70%</a:t>
            </a:r>
          </a:p>
        </p:txBody>
      </p:sp>
      <p:sp>
        <p:nvSpPr>
          <p:cNvPr id="47" name="TextBox 46">
            <a:extLst>
              <a:ext uri="{FF2B5EF4-FFF2-40B4-BE49-F238E27FC236}">
                <a16:creationId xmlns:a16="http://schemas.microsoft.com/office/drawing/2014/main" xmlns="" id="{55BF2609-1429-4C32-BAEA-628BBE61C435}"/>
              </a:ext>
            </a:extLst>
          </p:cNvPr>
          <p:cNvSpPr txBox="1"/>
          <p:nvPr/>
        </p:nvSpPr>
        <p:spPr>
          <a:xfrm flipH="1">
            <a:off x="1977375" y="1503680"/>
            <a:ext cx="610812" cy="369332"/>
          </a:xfrm>
          <a:prstGeom prst="rect">
            <a:avLst/>
          </a:prstGeom>
          <a:noFill/>
        </p:spPr>
        <p:txBody>
          <a:bodyPr wrap="square" rtlCol="0">
            <a:spAutoFit/>
          </a:bodyPr>
          <a:lstStyle/>
          <a:p>
            <a:r>
              <a:rPr lang="en-US" dirty="0"/>
              <a:t>80%</a:t>
            </a:r>
          </a:p>
        </p:txBody>
      </p:sp>
      <p:sp>
        <p:nvSpPr>
          <p:cNvPr id="48" name="TextBox 47">
            <a:extLst>
              <a:ext uri="{FF2B5EF4-FFF2-40B4-BE49-F238E27FC236}">
                <a16:creationId xmlns:a16="http://schemas.microsoft.com/office/drawing/2014/main" xmlns="" id="{84735E1D-8DA8-46E8-8C61-06B1A8F4AFC0}"/>
              </a:ext>
            </a:extLst>
          </p:cNvPr>
          <p:cNvSpPr txBox="1"/>
          <p:nvPr/>
        </p:nvSpPr>
        <p:spPr>
          <a:xfrm flipH="1">
            <a:off x="1977375" y="1046480"/>
            <a:ext cx="610812" cy="369332"/>
          </a:xfrm>
          <a:prstGeom prst="rect">
            <a:avLst/>
          </a:prstGeom>
          <a:noFill/>
        </p:spPr>
        <p:txBody>
          <a:bodyPr wrap="square" rtlCol="0">
            <a:spAutoFit/>
          </a:bodyPr>
          <a:lstStyle/>
          <a:p>
            <a:r>
              <a:rPr lang="en-US" dirty="0"/>
              <a:t>90%</a:t>
            </a:r>
          </a:p>
        </p:txBody>
      </p:sp>
      <p:sp>
        <p:nvSpPr>
          <p:cNvPr id="49" name="TextBox 48">
            <a:extLst>
              <a:ext uri="{FF2B5EF4-FFF2-40B4-BE49-F238E27FC236}">
                <a16:creationId xmlns:a16="http://schemas.microsoft.com/office/drawing/2014/main" xmlns="" id="{3D14A337-CE82-477B-BB9F-07F95DA318BD}"/>
              </a:ext>
            </a:extLst>
          </p:cNvPr>
          <p:cNvSpPr txBox="1"/>
          <p:nvPr/>
        </p:nvSpPr>
        <p:spPr>
          <a:xfrm>
            <a:off x="5171439" y="6146799"/>
            <a:ext cx="2918085" cy="369332"/>
          </a:xfrm>
          <a:prstGeom prst="rect">
            <a:avLst/>
          </a:prstGeom>
          <a:solidFill>
            <a:schemeClr val="accent1">
              <a:lumMod val="20000"/>
              <a:lumOff val="80000"/>
            </a:schemeClr>
          </a:solidFill>
        </p:spPr>
        <p:txBody>
          <a:bodyPr wrap="square" rtlCol="0">
            <a:spAutoFit/>
          </a:bodyPr>
          <a:lstStyle/>
          <a:p>
            <a:r>
              <a:rPr lang="en-US" spc="300" dirty="0"/>
              <a:t>Reduction in Income</a:t>
            </a:r>
          </a:p>
        </p:txBody>
      </p:sp>
      <p:sp>
        <p:nvSpPr>
          <p:cNvPr id="50" name="TextBox 49">
            <a:extLst>
              <a:ext uri="{FF2B5EF4-FFF2-40B4-BE49-F238E27FC236}">
                <a16:creationId xmlns:a16="http://schemas.microsoft.com/office/drawing/2014/main" xmlns="" id="{B3A8D544-C8C7-4D2F-B657-14DBB8250CDA}"/>
              </a:ext>
            </a:extLst>
          </p:cNvPr>
          <p:cNvSpPr txBox="1"/>
          <p:nvPr/>
        </p:nvSpPr>
        <p:spPr>
          <a:xfrm flipH="1">
            <a:off x="3145775" y="5506720"/>
            <a:ext cx="610812" cy="369332"/>
          </a:xfrm>
          <a:prstGeom prst="rect">
            <a:avLst/>
          </a:prstGeom>
          <a:noFill/>
        </p:spPr>
        <p:txBody>
          <a:bodyPr wrap="square" rtlCol="0">
            <a:spAutoFit/>
          </a:bodyPr>
          <a:lstStyle/>
          <a:p>
            <a:r>
              <a:rPr lang="en-US" dirty="0"/>
              <a:t>10%</a:t>
            </a:r>
          </a:p>
        </p:txBody>
      </p:sp>
      <p:sp>
        <p:nvSpPr>
          <p:cNvPr id="51" name="TextBox 50">
            <a:extLst>
              <a:ext uri="{FF2B5EF4-FFF2-40B4-BE49-F238E27FC236}">
                <a16:creationId xmlns:a16="http://schemas.microsoft.com/office/drawing/2014/main" xmlns="" id="{7DCBD2C2-4054-4CED-862D-BE73B657B516}"/>
              </a:ext>
            </a:extLst>
          </p:cNvPr>
          <p:cNvSpPr txBox="1"/>
          <p:nvPr/>
        </p:nvSpPr>
        <p:spPr>
          <a:xfrm flipH="1">
            <a:off x="3948415" y="5506720"/>
            <a:ext cx="610812" cy="369332"/>
          </a:xfrm>
          <a:prstGeom prst="rect">
            <a:avLst/>
          </a:prstGeom>
          <a:noFill/>
        </p:spPr>
        <p:txBody>
          <a:bodyPr wrap="square" rtlCol="0">
            <a:spAutoFit/>
          </a:bodyPr>
          <a:lstStyle/>
          <a:p>
            <a:r>
              <a:rPr lang="en-US" dirty="0"/>
              <a:t>20%</a:t>
            </a:r>
          </a:p>
        </p:txBody>
      </p:sp>
      <p:sp>
        <p:nvSpPr>
          <p:cNvPr id="52" name="TextBox 51">
            <a:extLst>
              <a:ext uri="{FF2B5EF4-FFF2-40B4-BE49-F238E27FC236}">
                <a16:creationId xmlns:a16="http://schemas.microsoft.com/office/drawing/2014/main" xmlns="" id="{1CDC2190-5B2F-454C-85CA-3DF00F18008E}"/>
              </a:ext>
            </a:extLst>
          </p:cNvPr>
          <p:cNvSpPr txBox="1"/>
          <p:nvPr/>
        </p:nvSpPr>
        <p:spPr>
          <a:xfrm flipH="1">
            <a:off x="4751055" y="5496560"/>
            <a:ext cx="610812" cy="369332"/>
          </a:xfrm>
          <a:prstGeom prst="rect">
            <a:avLst/>
          </a:prstGeom>
          <a:noFill/>
        </p:spPr>
        <p:txBody>
          <a:bodyPr wrap="square" rtlCol="0">
            <a:spAutoFit/>
          </a:bodyPr>
          <a:lstStyle/>
          <a:p>
            <a:r>
              <a:rPr lang="en-US" dirty="0"/>
              <a:t>30%</a:t>
            </a:r>
          </a:p>
        </p:txBody>
      </p:sp>
      <p:sp>
        <p:nvSpPr>
          <p:cNvPr id="53" name="TextBox 52">
            <a:extLst>
              <a:ext uri="{FF2B5EF4-FFF2-40B4-BE49-F238E27FC236}">
                <a16:creationId xmlns:a16="http://schemas.microsoft.com/office/drawing/2014/main" xmlns="" id="{C37D6229-26E3-4ACF-A4CD-702EFC2D6890}"/>
              </a:ext>
            </a:extLst>
          </p:cNvPr>
          <p:cNvSpPr txBox="1"/>
          <p:nvPr/>
        </p:nvSpPr>
        <p:spPr>
          <a:xfrm flipH="1">
            <a:off x="5533375" y="5496560"/>
            <a:ext cx="610812" cy="369332"/>
          </a:xfrm>
          <a:prstGeom prst="rect">
            <a:avLst/>
          </a:prstGeom>
          <a:noFill/>
        </p:spPr>
        <p:txBody>
          <a:bodyPr wrap="square" rtlCol="0">
            <a:spAutoFit/>
          </a:bodyPr>
          <a:lstStyle/>
          <a:p>
            <a:r>
              <a:rPr lang="en-US" dirty="0"/>
              <a:t>40%</a:t>
            </a:r>
          </a:p>
        </p:txBody>
      </p:sp>
      <p:sp>
        <p:nvSpPr>
          <p:cNvPr id="54" name="TextBox 53">
            <a:extLst>
              <a:ext uri="{FF2B5EF4-FFF2-40B4-BE49-F238E27FC236}">
                <a16:creationId xmlns:a16="http://schemas.microsoft.com/office/drawing/2014/main" xmlns="" id="{690A487A-C9A9-4208-AC4D-F3C0291A3C4E}"/>
              </a:ext>
            </a:extLst>
          </p:cNvPr>
          <p:cNvSpPr txBox="1"/>
          <p:nvPr/>
        </p:nvSpPr>
        <p:spPr>
          <a:xfrm flipH="1">
            <a:off x="6325855" y="5496560"/>
            <a:ext cx="610812" cy="369332"/>
          </a:xfrm>
          <a:prstGeom prst="rect">
            <a:avLst/>
          </a:prstGeom>
          <a:noFill/>
        </p:spPr>
        <p:txBody>
          <a:bodyPr wrap="square" rtlCol="0">
            <a:spAutoFit/>
          </a:bodyPr>
          <a:lstStyle/>
          <a:p>
            <a:r>
              <a:rPr lang="en-US" dirty="0"/>
              <a:t>50%</a:t>
            </a:r>
          </a:p>
        </p:txBody>
      </p:sp>
      <p:sp>
        <p:nvSpPr>
          <p:cNvPr id="55" name="TextBox 54">
            <a:extLst>
              <a:ext uri="{FF2B5EF4-FFF2-40B4-BE49-F238E27FC236}">
                <a16:creationId xmlns:a16="http://schemas.microsoft.com/office/drawing/2014/main" xmlns="" id="{989CA137-D1B3-45AD-9359-5DAE095F64E6}"/>
              </a:ext>
            </a:extLst>
          </p:cNvPr>
          <p:cNvSpPr txBox="1"/>
          <p:nvPr/>
        </p:nvSpPr>
        <p:spPr>
          <a:xfrm flipH="1">
            <a:off x="7138655" y="5506720"/>
            <a:ext cx="610812" cy="369332"/>
          </a:xfrm>
          <a:prstGeom prst="rect">
            <a:avLst/>
          </a:prstGeom>
          <a:noFill/>
        </p:spPr>
        <p:txBody>
          <a:bodyPr wrap="square" rtlCol="0">
            <a:spAutoFit/>
          </a:bodyPr>
          <a:lstStyle/>
          <a:p>
            <a:r>
              <a:rPr lang="en-US" dirty="0"/>
              <a:t>60%</a:t>
            </a:r>
          </a:p>
        </p:txBody>
      </p:sp>
      <p:sp>
        <p:nvSpPr>
          <p:cNvPr id="56" name="TextBox 55">
            <a:extLst>
              <a:ext uri="{FF2B5EF4-FFF2-40B4-BE49-F238E27FC236}">
                <a16:creationId xmlns:a16="http://schemas.microsoft.com/office/drawing/2014/main" xmlns="" id="{CC075982-01ED-4BF9-837E-7B9198A98E8A}"/>
              </a:ext>
            </a:extLst>
          </p:cNvPr>
          <p:cNvSpPr txBox="1"/>
          <p:nvPr/>
        </p:nvSpPr>
        <p:spPr>
          <a:xfrm flipH="1">
            <a:off x="7920975" y="5496560"/>
            <a:ext cx="610812" cy="369332"/>
          </a:xfrm>
          <a:prstGeom prst="rect">
            <a:avLst/>
          </a:prstGeom>
          <a:noFill/>
        </p:spPr>
        <p:txBody>
          <a:bodyPr wrap="square" rtlCol="0">
            <a:spAutoFit/>
          </a:bodyPr>
          <a:lstStyle/>
          <a:p>
            <a:r>
              <a:rPr lang="en-US" dirty="0"/>
              <a:t>70%</a:t>
            </a:r>
          </a:p>
        </p:txBody>
      </p:sp>
      <p:sp>
        <p:nvSpPr>
          <p:cNvPr id="57" name="TextBox 56">
            <a:extLst>
              <a:ext uri="{FF2B5EF4-FFF2-40B4-BE49-F238E27FC236}">
                <a16:creationId xmlns:a16="http://schemas.microsoft.com/office/drawing/2014/main" xmlns="" id="{985F0EA9-FF7F-4269-B5A2-61FB82493612}"/>
              </a:ext>
            </a:extLst>
          </p:cNvPr>
          <p:cNvSpPr txBox="1"/>
          <p:nvPr/>
        </p:nvSpPr>
        <p:spPr>
          <a:xfrm flipH="1">
            <a:off x="8723615" y="5496560"/>
            <a:ext cx="610812" cy="369332"/>
          </a:xfrm>
          <a:prstGeom prst="rect">
            <a:avLst/>
          </a:prstGeom>
          <a:noFill/>
        </p:spPr>
        <p:txBody>
          <a:bodyPr wrap="square" rtlCol="0">
            <a:spAutoFit/>
          </a:bodyPr>
          <a:lstStyle/>
          <a:p>
            <a:r>
              <a:rPr lang="en-US" dirty="0"/>
              <a:t>80%</a:t>
            </a:r>
          </a:p>
        </p:txBody>
      </p:sp>
      <p:sp>
        <p:nvSpPr>
          <p:cNvPr id="58" name="TextBox 57">
            <a:extLst>
              <a:ext uri="{FF2B5EF4-FFF2-40B4-BE49-F238E27FC236}">
                <a16:creationId xmlns:a16="http://schemas.microsoft.com/office/drawing/2014/main" xmlns="" id="{6BA31965-A5CB-448F-870B-B722783A82B0}"/>
              </a:ext>
            </a:extLst>
          </p:cNvPr>
          <p:cNvSpPr txBox="1"/>
          <p:nvPr/>
        </p:nvSpPr>
        <p:spPr>
          <a:xfrm flipH="1">
            <a:off x="9495775" y="5496560"/>
            <a:ext cx="610812" cy="369332"/>
          </a:xfrm>
          <a:prstGeom prst="rect">
            <a:avLst/>
          </a:prstGeom>
          <a:noFill/>
        </p:spPr>
        <p:txBody>
          <a:bodyPr wrap="square" rtlCol="0">
            <a:spAutoFit/>
          </a:bodyPr>
          <a:lstStyle/>
          <a:p>
            <a:r>
              <a:rPr lang="en-US" dirty="0"/>
              <a:t>90%</a:t>
            </a:r>
          </a:p>
        </p:txBody>
      </p:sp>
      <p:cxnSp>
        <p:nvCxnSpPr>
          <p:cNvPr id="61" name="Straight Connector 60">
            <a:extLst>
              <a:ext uri="{FF2B5EF4-FFF2-40B4-BE49-F238E27FC236}">
                <a16:creationId xmlns:a16="http://schemas.microsoft.com/office/drawing/2014/main" xmlns="" id="{24869546-04FF-4D05-B412-A1C5706530FC}"/>
              </a:ext>
            </a:extLst>
          </p:cNvPr>
          <p:cNvCxnSpPr>
            <a:cxnSpLocks/>
          </p:cNvCxnSpPr>
          <p:nvPr/>
        </p:nvCxnSpPr>
        <p:spPr>
          <a:xfrm>
            <a:off x="6659352" y="762000"/>
            <a:ext cx="0" cy="461263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5DFDC05-7023-4F9C-8B29-25B539EC0F5C}"/>
              </a:ext>
            </a:extLst>
          </p:cNvPr>
          <p:cNvCxnSpPr>
            <a:cxnSpLocks/>
          </p:cNvCxnSpPr>
          <p:nvPr/>
        </p:nvCxnSpPr>
        <p:spPr>
          <a:xfrm>
            <a:off x="2712720" y="3088639"/>
            <a:ext cx="789326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xmlns="" id="{DA7197ED-0949-4694-9C2D-E4ED2C8077B1}"/>
              </a:ext>
            </a:extLst>
          </p:cNvPr>
          <p:cNvSpPr/>
          <p:nvPr/>
        </p:nvSpPr>
        <p:spPr>
          <a:xfrm>
            <a:off x="2700020" y="778657"/>
            <a:ext cx="3945208" cy="22896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Containment Case</a:t>
            </a:r>
          </a:p>
        </p:txBody>
      </p:sp>
      <p:sp>
        <p:nvSpPr>
          <p:cNvPr id="68" name="Rectangle 67">
            <a:extLst>
              <a:ext uri="{FF2B5EF4-FFF2-40B4-BE49-F238E27FC236}">
                <a16:creationId xmlns:a16="http://schemas.microsoft.com/office/drawing/2014/main" xmlns="" id="{EBAE9AD2-D1B3-48D8-B316-0A0EE9D6E704}"/>
              </a:ext>
            </a:extLst>
          </p:cNvPr>
          <p:cNvSpPr/>
          <p:nvPr/>
        </p:nvSpPr>
        <p:spPr>
          <a:xfrm>
            <a:off x="2700094" y="3074817"/>
            <a:ext cx="3985186" cy="2289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Deadly Trap Case</a:t>
            </a:r>
          </a:p>
        </p:txBody>
      </p:sp>
      <p:sp>
        <p:nvSpPr>
          <p:cNvPr id="69" name="Rectangle 68">
            <a:extLst>
              <a:ext uri="{FF2B5EF4-FFF2-40B4-BE49-F238E27FC236}">
                <a16:creationId xmlns:a16="http://schemas.microsoft.com/office/drawing/2014/main" xmlns="" id="{967DB016-B383-4F9D-9BC8-2E6DF1D0FDD8}"/>
              </a:ext>
            </a:extLst>
          </p:cNvPr>
          <p:cNvSpPr/>
          <p:nvPr/>
        </p:nvSpPr>
        <p:spPr>
          <a:xfrm>
            <a:off x="6621101" y="778244"/>
            <a:ext cx="3945208" cy="228966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Restructure Case</a:t>
            </a:r>
          </a:p>
        </p:txBody>
      </p:sp>
      <p:sp>
        <p:nvSpPr>
          <p:cNvPr id="70" name="Rectangle 69">
            <a:extLst>
              <a:ext uri="{FF2B5EF4-FFF2-40B4-BE49-F238E27FC236}">
                <a16:creationId xmlns:a16="http://schemas.microsoft.com/office/drawing/2014/main" xmlns="" id="{13EAC399-0B53-4D02-A6FF-EC1EDA524D82}"/>
              </a:ext>
            </a:extLst>
          </p:cNvPr>
          <p:cNvSpPr/>
          <p:nvPr/>
        </p:nvSpPr>
        <p:spPr>
          <a:xfrm>
            <a:off x="6631940" y="3074817"/>
            <a:ext cx="3934460" cy="22896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Pivot Case</a:t>
            </a:r>
          </a:p>
        </p:txBody>
      </p:sp>
    </p:spTree>
    <p:extLst>
      <p:ext uri="{BB962C8B-B14F-4D97-AF65-F5344CB8AC3E}">
        <p14:creationId xmlns:p14="http://schemas.microsoft.com/office/powerpoint/2010/main" xmlns="" val="35997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65250CB-4F34-4B70-AACB-B2CF699C1FCF}"/>
              </a:ext>
            </a:extLst>
          </p:cNvPr>
          <p:cNvSpPr>
            <a:spLocks noGrp="1"/>
          </p:cNvSpPr>
          <p:nvPr>
            <p:ph type="title"/>
          </p:nvPr>
        </p:nvSpPr>
        <p:spPr/>
        <p:txBody>
          <a:bodyPr/>
          <a:lstStyle/>
          <a:p>
            <a:r>
              <a:rPr lang="en-US" dirty="0"/>
              <a:t>Making it Work</a:t>
            </a:r>
          </a:p>
        </p:txBody>
      </p:sp>
      <p:sp>
        <p:nvSpPr>
          <p:cNvPr id="6" name="Text Placeholder 5">
            <a:extLst>
              <a:ext uri="{FF2B5EF4-FFF2-40B4-BE49-F238E27FC236}">
                <a16:creationId xmlns:a16="http://schemas.microsoft.com/office/drawing/2014/main" xmlns="" id="{69A9D28B-09D0-4696-BA8F-E135D90F38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08723056"/>
      </p:ext>
    </p:extLst>
  </p:cSld>
  <p:clrMapOvr>
    <a:masterClrMapping/>
  </p:clrMapOvr>
</p:sld>
</file>

<file path=ppt/theme/theme1.xml><?xml version="1.0" encoding="utf-8"?>
<a:theme xmlns:a="http://schemas.openxmlformats.org/drawingml/2006/main" name="TUTEH Theme">
  <a:themeElements>
    <a:clrScheme name="TUTEH Theme">
      <a:dk1>
        <a:srgbClr val="0C5594"/>
      </a:dk1>
      <a:lt1>
        <a:srgbClr val="FFFFFF"/>
      </a:lt1>
      <a:dk2>
        <a:srgbClr val="0C5492"/>
      </a:dk2>
      <a:lt2>
        <a:srgbClr val="FFFFFF"/>
      </a:lt2>
      <a:accent1>
        <a:srgbClr val="E23345"/>
      </a:accent1>
      <a:accent2>
        <a:srgbClr val="FCB931"/>
      </a:accent2>
      <a:accent3>
        <a:srgbClr val="0C528F"/>
      </a:accent3>
      <a:accent4>
        <a:srgbClr val="4CBF56"/>
      </a:accent4>
      <a:accent5>
        <a:srgbClr val="5ED7F8"/>
      </a:accent5>
      <a:accent6>
        <a:srgbClr val="526DD9"/>
      </a:accent6>
      <a:hlink>
        <a:srgbClr val="5ED7F8"/>
      </a:hlink>
      <a:folHlink>
        <a:srgbClr val="4CBF5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UTEH Theme" id="{13FB999C-629F-A641-A9E5-9A2A9BE2EFA1}" vid="{19A3FED7-8DD5-EE4B-BA1F-341C64A44A2A}"/>
    </a:ext>
  </a:extLst>
</a:theme>
</file>

<file path=ppt/theme/theme2.xml><?xml version="1.0" encoding="utf-8"?>
<a:theme xmlns:a="http://schemas.openxmlformats.org/drawingml/2006/main" name="Office Theme">
  <a:themeElements>
    <a:clrScheme name="TUTEH Theme">
      <a:dk1>
        <a:srgbClr val="0C5594"/>
      </a:dk1>
      <a:lt1>
        <a:srgbClr val="FFFFFF"/>
      </a:lt1>
      <a:dk2>
        <a:srgbClr val="0C5492"/>
      </a:dk2>
      <a:lt2>
        <a:srgbClr val="FFFFFF"/>
      </a:lt2>
      <a:accent1>
        <a:srgbClr val="E23345"/>
      </a:accent1>
      <a:accent2>
        <a:srgbClr val="FCB931"/>
      </a:accent2>
      <a:accent3>
        <a:srgbClr val="0C528F"/>
      </a:accent3>
      <a:accent4>
        <a:srgbClr val="4CBF56"/>
      </a:accent4>
      <a:accent5>
        <a:srgbClr val="5ED7F8"/>
      </a:accent5>
      <a:accent6>
        <a:srgbClr val="526DD9"/>
      </a:accent6>
      <a:hlink>
        <a:srgbClr val="5ED7F8"/>
      </a:hlink>
      <a:folHlink>
        <a:srgbClr val="4CBF5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UTEH Slide Template" id="{A58AEA31-85C6-FA43-9589-5DD7A46FD1B3}" vid="{04F0F877-E49E-F444-A1A7-C723FF292ABC}"/>
    </a:ext>
  </a:extLst>
</a:theme>
</file>

<file path=docProps/app.xml><?xml version="1.0" encoding="utf-8"?>
<Properties xmlns="http://schemas.openxmlformats.org/officeDocument/2006/extended-properties" xmlns:vt="http://schemas.openxmlformats.org/officeDocument/2006/docPropsVTypes">
  <Template>TUTEH Theme (2)</Template>
  <TotalTime>1742</TotalTime>
  <Words>5138</Words>
  <Application>Microsoft Office PowerPoint</Application>
  <PresentationFormat>Custom</PresentationFormat>
  <Paragraphs>1420</Paragraphs>
  <Slides>103</Slides>
  <Notes>0</Notes>
  <HiddenSlides>0</HiddenSlides>
  <MMClips>0</MMClips>
  <ScaleCrop>false</ScaleCrop>
  <HeadingPairs>
    <vt:vector size="4" baseType="variant">
      <vt:variant>
        <vt:lpstr>Theme</vt:lpstr>
      </vt:variant>
      <vt:variant>
        <vt:i4>2</vt:i4>
      </vt:variant>
      <vt:variant>
        <vt:lpstr>Slide Titles</vt:lpstr>
      </vt:variant>
      <vt:variant>
        <vt:i4>103</vt:i4>
      </vt:variant>
    </vt:vector>
  </HeadingPairs>
  <TitlesOfParts>
    <vt:vector size="105" baseType="lpstr">
      <vt:lpstr>TUTEH Theme</vt:lpstr>
      <vt:lpstr>Office Theme</vt:lpstr>
      <vt:lpstr>Slide 1</vt:lpstr>
      <vt:lpstr>INTRODUCTION</vt:lpstr>
      <vt:lpstr>Strengthened Board</vt:lpstr>
      <vt:lpstr>RESPONSE TO THE ASSESSOR’S REPORT</vt:lpstr>
      <vt:lpstr>Context &amp; Critical Considerations: Overlooked/Underplayed</vt:lpstr>
      <vt:lpstr>A Two-Year-Old Company</vt:lpstr>
      <vt:lpstr>Marginalised Board</vt:lpstr>
      <vt:lpstr>Recoupable Investment</vt:lpstr>
      <vt:lpstr>Overview</vt:lpstr>
      <vt:lpstr>Shortcomings of Report</vt:lpstr>
      <vt:lpstr>Implications of Shortcomings</vt:lpstr>
      <vt:lpstr>Findings 1: Rationale for the establishment of TUTEH </vt:lpstr>
      <vt:lpstr>TUTEH’s Corporate Structure … (1/3)</vt:lpstr>
      <vt:lpstr>TUTEH’s Corporate Structure … (2/3)</vt:lpstr>
      <vt:lpstr>TUTEH’s Corporate Structure … (3/3)</vt:lpstr>
      <vt:lpstr>Findings 3: TUTEH’s Business Model</vt:lpstr>
      <vt:lpstr>Additional TSI Income Streams</vt:lpstr>
      <vt:lpstr>Taxation and Other Cost Considerations</vt:lpstr>
      <vt:lpstr>Taxation and Other Cost Considerations …</vt:lpstr>
      <vt:lpstr>Findings 5: Employment practices at TUTEH (recruitment and remuneration)</vt:lpstr>
      <vt:lpstr>Employment Practices </vt:lpstr>
      <vt:lpstr>OPERATIONAL MATTERS</vt:lpstr>
      <vt:lpstr>Themes To Be Covered</vt:lpstr>
      <vt:lpstr>STATEMENT OF UNDERSTANDING</vt:lpstr>
      <vt:lpstr>Challenge</vt:lpstr>
      <vt:lpstr>Statement of Understanding</vt:lpstr>
      <vt:lpstr>BACKGROUND</vt:lpstr>
      <vt:lpstr>Context &amp; Chronology</vt:lpstr>
      <vt:lpstr>Context &amp; Chronology…</vt:lpstr>
      <vt:lpstr>Implications</vt:lpstr>
      <vt:lpstr>THE BUSINESS WE ARE IN</vt:lpstr>
      <vt:lpstr>Our Business is the…</vt:lpstr>
      <vt:lpstr>THE BUSINESS MODEL</vt:lpstr>
      <vt:lpstr>Our Business Model</vt:lpstr>
      <vt:lpstr>The Rationale</vt:lpstr>
      <vt:lpstr>The Rationale…</vt:lpstr>
      <vt:lpstr>STRATEGY OVERVIEW</vt:lpstr>
      <vt:lpstr>Slide 38</vt:lpstr>
      <vt:lpstr>Slide 39</vt:lpstr>
      <vt:lpstr>Slide 40</vt:lpstr>
      <vt:lpstr>Slide 41</vt:lpstr>
      <vt:lpstr>Pillars that enable us to focus and direct our actions to fulfil our strategy.</vt:lpstr>
      <vt:lpstr>Slide 43</vt:lpstr>
      <vt:lpstr>Slide 44</vt:lpstr>
      <vt:lpstr>Slide 45</vt:lpstr>
      <vt:lpstr>Slide 46</vt:lpstr>
      <vt:lpstr>IMPLEMENTATION DRIVERS</vt:lpstr>
      <vt:lpstr>Slide 48</vt:lpstr>
      <vt:lpstr>Group</vt:lpstr>
      <vt:lpstr>Managerial Operational Cadences</vt:lpstr>
      <vt:lpstr>OPERATIONS</vt:lpstr>
      <vt:lpstr>TUTEH Operations Framework</vt:lpstr>
      <vt:lpstr>Inputs</vt:lpstr>
      <vt:lpstr>Inputs Conversion Process</vt:lpstr>
      <vt:lpstr>Conversion: Competencies</vt:lpstr>
      <vt:lpstr>Conversion: Competencies…</vt:lpstr>
      <vt:lpstr>Conversion: Competencies…</vt:lpstr>
      <vt:lpstr>Conversion: Policies Governance </vt:lpstr>
      <vt:lpstr>Conversion: Policies Governance… </vt:lpstr>
      <vt:lpstr>Conversion: Policies Governance… </vt:lpstr>
      <vt:lpstr>Conversion: Policies Finance </vt:lpstr>
      <vt:lpstr>Conversion: Policies Finance </vt:lpstr>
      <vt:lpstr>Conversion: Policies Operations </vt:lpstr>
      <vt:lpstr>Conversion: Policies Operations… </vt:lpstr>
      <vt:lpstr>Conversion: Policies Operations </vt:lpstr>
      <vt:lpstr>Conversion: Processes &amp; Technology</vt:lpstr>
      <vt:lpstr>Output</vt:lpstr>
      <vt:lpstr>Output Matrix</vt:lpstr>
      <vt:lpstr>Output: Subsidiaries</vt:lpstr>
      <vt:lpstr>Human Capital</vt:lpstr>
      <vt:lpstr>Human Capital…</vt:lpstr>
      <vt:lpstr>Human Capital…</vt:lpstr>
      <vt:lpstr>Human Capital…</vt:lpstr>
      <vt:lpstr>Outcomes</vt:lpstr>
      <vt:lpstr>RISK MANAGEMENT</vt:lpstr>
      <vt:lpstr>Topics To Be Covered </vt:lpstr>
      <vt:lpstr>Definitions</vt:lpstr>
      <vt:lpstr>Definitions…</vt:lpstr>
      <vt:lpstr>Definitions</vt:lpstr>
      <vt:lpstr>Rationale</vt:lpstr>
      <vt:lpstr>Some Best Practices</vt:lpstr>
      <vt:lpstr>Risk Management Process</vt:lpstr>
      <vt:lpstr>The Risk Register</vt:lpstr>
      <vt:lpstr>Risk Register: Uses</vt:lpstr>
      <vt:lpstr>Risk Register: Key Information</vt:lpstr>
      <vt:lpstr>Functional Area: Categorising the Rows</vt:lpstr>
      <vt:lpstr>Probability Scale</vt:lpstr>
      <vt:lpstr>Impact Scale</vt:lpstr>
      <vt:lpstr>Impact Scale</vt:lpstr>
      <vt:lpstr>Management Approaches</vt:lpstr>
      <vt:lpstr>Progress Monitor </vt:lpstr>
      <vt:lpstr>Risk Appetite Parameters</vt:lpstr>
      <vt:lpstr>Financial Risk Analysis</vt:lpstr>
      <vt:lpstr>Financial Performance</vt:lpstr>
      <vt:lpstr>Key Financial Ratios</vt:lpstr>
      <vt:lpstr>Financial Impact Tolerance (1/3) </vt:lpstr>
      <vt:lpstr>Financial Impact Tolerance (2/3) </vt:lpstr>
      <vt:lpstr>Financial Impact Tolerance (3/3) </vt:lpstr>
      <vt:lpstr>Making it Work</vt:lpstr>
      <vt:lpstr>Tools</vt:lpstr>
      <vt:lpstr>Process</vt:lpstr>
      <vt:lpstr>Responsibility</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motsatse</dc:creator>
  <cp:lastModifiedBy>USER</cp:lastModifiedBy>
  <cp:revision>110</cp:revision>
  <dcterms:created xsi:type="dcterms:W3CDTF">2018-07-31T17:01:05Z</dcterms:created>
  <dcterms:modified xsi:type="dcterms:W3CDTF">2021-06-02T11:33:49Z</dcterms:modified>
</cp:coreProperties>
</file>