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0" r:id="rId2"/>
    <p:sldMasterId id="2147483754" r:id="rId3"/>
    <p:sldMasterId id="2147483768" r:id="rId4"/>
    <p:sldMasterId id="2147483806" r:id="rId5"/>
    <p:sldMasterId id="2147483818" r:id="rId6"/>
    <p:sldMasterId id="2147483833" r:id="rId7"/>
    <p:sldMasterId id="2147483846" r:id="rId8"/>
    <p:sldMasterId id="2147483872" r:id="rId9"/>
    <p:sldMasterId id="2147483885" r:id="rId10"/>
    <p:sldMasterId id="2147483900" r:id="rId11"/>
    <p:sldMasterId id="2147483913" r:id="rId12"/>
    <p:sldMasterId id="2147483940" r:id="rId13"/>
    <p:sldMasterId id="2147483969" r:id="rId14"/>
    <p:sldMasterId id="2147483982" r:id="rId15"/>
  </p:sldMasterIdLst>
  <p:notesMasterIdLst>
    <p:notesMasterId r:id="rId25"/>
  </p:notesMasterIdLst>
  <p:handoutMasterIdLst>
    <p:handoutMasterId r:id="rId26"/>
  </p:handoutMasterIdLst>
  <p:sldIdLst>
    <p:sldId id="913" r:id="rId16"/>
    <p:sldId id="1690" r:id="rId17"/>
    <p:sldId id="1819" r:id="rId18"/>
    <p:sldId id="1692" r:id="rId19"/>
    <p:sldId id="1770" r:id="rId20"/>
    <p:sldId id="1808" r:id="rId21"/>
    <p:sldId id="1772" r:id="rId22"/>
    <p:sldId id="1820" r:id="rId23"/>
    <p:sldId id="1801"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648"/>
    <a:srgbClr val="9C935A"/>
    <a:srgbClr val="CBC6A5"/>
    <a:srgbClr val="F06510"/>
    <a:srgbClr val="E9E7D7"/>
    <a:srgbClr val="FFFFFF"/>
    <a:srgbClr val="DFDCC7"/>
    <a:srgbClr val="FFCC99"/>
    <a:srgbClr val="DAD6C0"/>
    <a:srgbClr val="B39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095" autoAdjust="0"/>
  </p:normalViewPr>
  <p:slideViewPr>
    <p:cSldViewPr>
      <p:cViewPr varScale="1">
        <p:scale>
          <a:sx n="88" d="100"/>
          <a:sy n="88" d="100"/>
        </p:scale>
        <p:origin x="1200" y="53"/>
      </p:cViewPr>
      <p:guideLst>
        <p:guide orient="horz" pos="2160"/>
        <p:guide pos="2880"/>
      </p:guideLst>
    </p:cSldViewPr>
  </p:slideViewPr>
  <p:outlineViewPr>
    <p:cViewPr>
      <p:scale>
        <a:sx n="33" d="100"/>
        <a:sy n="33" d="100"/>
      </p:scale>
      <p:origin x="0" y="811"/>
    </p:cViewPr>
  </p:outlineViewPr>
  <p:notesTextViewPr>
    <p:cViewPr>
      <p:scale>
        <a:sx n="1" d="1"/>
        <a:sy n="1" d="1"/>
      </p:scale>
      <p:origin x="0" y="0"/>
    </p:cViewPr>
  </p:notesTextViewPr>
  <p:sorterViewPr>
    <p:cViewPr>
      <p:scale>
        <a:sx n="100" d="100"/>
        <a:sy n="100" d="100"/>
      </p:scale>
      <p:origin x="0" y="4056"/>
    </p:cViewPr>
  </p:sorterViewPr>
  <p:notesViewPr>
    <p:cSldViewPr>
      <p:cViewPr varScale="1">
        <p:scale>
          <a:sx n="82" d="100"/>
          <a:sy n="82" d="100"/>
        </p:scale>
        <p:origin x="-316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en-ZA"/>
          </a:p>
        </p:txBody>
      </p:sp>
      <p:sp>
        <p:nvSpPr>
          <p:cNvPr id="3" name="Date Placeholder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82D88A77-AF67-454E-958B-6E9AA151A6F3}" type="datetimeFigureOut">
              <a:rPr lang="en-ZA" smtClean="0"/>
              <a:t>2021/05/31</a:t>
            </a:fld>
            <a:endParaRPr lang="en-ZA"/>
          </a:p>
        </p:txBody>
      </p:sp>
      <p:sp>
        <p:nvSpPr>
          <p:cNvPr id="4" name="Footer Placeholder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en-ZA"/>
          </a:p>
        </p:txBody>
      </p:sp>
      <p:sp>
        <p:nvSpPr>
          <p:cNvPr id="5" name="Slide Number Placeholder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02DFD502-E6B1-4FDD-A269-80EC2E4B2656}" type="slidenum">
              <a:rPr lang="en-ZA" smtClean="0"/>
              <a:t>‹#›</a:t>
            </a:fld>
            <a:endParaRPr lang="en-ZA"/>
          </a:p>
        </p:txBody>
      </p:sp>
    </p:spTree>
    <p:extLst>
      <p:ext uri="{BB962C8B-B14F-4D97-AF65-F5344CB8AC3E}">
        <p14:creationId xmlns:p14="http://schemas.microsoft.com/office/powerpoint/2010/main" val="232686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31" tIns="45715" rIns="91431" bIns="45715" rtlCol="0"/>
          <a:lstStyle>
            <a:lvl1pPr algn="r">
              <a:defRPr sz="1200"/>
            </a:lvl1pPr>
          </a:lstStyle>
          <a:p>
            <a:fld id="{3EE2D312-0A77-4301-8FF6-9EB89F8F9CAD}" type="datetimeFigureOut">
              <a:rPr lang="en-ZA" smtClean="0"/>
              <a:pPr/>
              <a:t>2021/05/31</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1" tIns="45715" rIns="91431" bIns="45715" rtlCol="0" anchor="b"/>
          <a:lstStyle>
            <a:lvl1pPr algn="r">
              <a:defRPr sz="1200"/>
            </a:lvl1pPr>
          </a:lstStyle>
          <a:p>
            <a:fld id="{B1C0CDF5-FCCA-4650-BE50-CE71BF2AC3A8}" type="slidenum">
              <a:rPr lang="en-ZA" smtClean="0"/>
              <a:pPr/>
              <a:t>‹#›</a:t>
            </a:fld>
            <a:endParaRPr lang="en-ZA" dirty="0"/>
          </a:p>
        </p:txBody>
      </p:sp>
    </p:spTree>
    <p:extLst>
      <p:ext uri="{BB962C8B-B14F-4D97-AF65-F5344CB8AC3E}">
        <p14:creationId xmlns:p14="http://schemas.microsoft.com/office/powerpoint/2010/main" val="416632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203212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59190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054393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0878788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3057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4050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81008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784298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480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923890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3999444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4535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362317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7470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417058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068945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8523845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3764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158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1819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91270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700558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8883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476334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ZA" noProof="0" dirty="0"/>
          </a:p>
        </p:txBody>
      </p:sp>
    </p:spTree>
    <p:extLst>
      <p:ext uri="{BB962C8B-B14F-4D97-AF65-F5344CB8AC3E}">
        <p14:creationId xmlns:p14="http://schemas.microsoft.com/office/powerpoint/2010/main" val="26242491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323850" y="765175"/>
            <a:ext cx="8351838" cy="0"/>
          </a:xfrm>
          <a:prstGeom prst="line">
            <a:avLst/>
          </a:prstGeom>
          <a:noFill/>
          <a:ln w="28575">
            <a:solidFill>
              <a:srgbClr val="99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Tree>
    <p:extLst>
      <p:ext uri="{BB962C8B-B14F-4D97-AF65-F5344CB8AC3E}">
        <p14:creationId xmlns:p14="http://schemas.microsoft.com/office/powerpoint/2010/main" val="12006054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71973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674967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600674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12726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5508944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412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4574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856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13431747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21260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158691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23777251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35904691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a:prstGeom prst="rect">
            <a:avLst/>
          </a:prstGeom>
        </p:spPr>
        <p:txBody>
          <a:bodyPr/>
          <a:lstStyle>
            <a:lvl1pPr algn="l">
              <a:defRPr sz="2800">
                <a:solidFill>
                  <a:srgbClr val="800000"/>
                </a:solidFill>
                <a:latin typeface="Arial" pitchFamily="34" charset="0"/>
                <a:cs typeface="Arial" pitchFamily="34" charset="0"/>
              </a:defRPr>
            </a:lvl1pPr>
          </a:lstStyle>
          <a:p>
            <a:r>
              <a:rPr lang="en-US" dirty="0"/>
              <a:t>Click to edit Master title style</a:t>
            </a:r>
            <a:endParaRPr lang="en-Z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3611869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50946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132079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40759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6833530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4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8324040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22546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06522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342197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39682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907765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422681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38401845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47735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59037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6266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344620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685541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42839958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7906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0502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87504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044211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342243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505663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ZA" noProof="0" dirty="0"/>
          </a:p>
        </p:txBody>
      </p:sp>
    </p:spTree>
    <p:extLst>
      <p:ext uri="{BB962C8B-B14F-4D97-AF65-F5344CB8AC3E}">
        <p14:creationId xmlns:p14="http://schemas.microsoft.com/office/powerpoint/2010/main" val="18912842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4075118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900501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03139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85531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220202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053776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9495451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7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29164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00426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433972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8003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22493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481919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DCFB8-E3C7-4203-9472-C365708537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77710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F1AA84-B8EE-4200-B838-D1670474E5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96198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A70A4E-4A42-4DB0-BBFB-0901068BEF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35354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34BE7-027E-458F-AE83-102E79543C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71599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598198B-B5E5-4309-84BF-E9474251F8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50074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B09C2A-2942-42AC-B0FC-DCB3A8BC9E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84872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ADF6E9-6756-4743-9E88-596CFC597E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7297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FADA9-E843-44CD-BF77-D4FC1D1F6E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55958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12F651-B19D-40A7-8DAF-2262273C0B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973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0964292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8DFC4-D8CF-4E22-A35E-780667E911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09415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FA7C73-210F-4DA3-8798-1C6AD0DD56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40476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2" descr="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323850" y="765175"/>
            <a:ext cx="8351838" cy="0"/>
          </a:xfrm>
          <a:prstGeom prst="line">
            <a:avLst/>
          </a:prstGeom>
          <a:noFill/>
          <a:ln w="28575">
            <a:solidFill>
              <a:srgbClr val="993300"/>
            </a:solidFill>
            <a:round/>
            <a:headEnd/>
            <a:tailEnd/>
          </a:ln>
          <a:effectLst/>
        </p:spPr>
        <p:txBody>
          <a:bodyPr/>
          <a:lstStyle/>
          <a:p>
            <a:pPr eaLnBrk="0" fontAlgn="base" hangingPunct="0">
              <a:spcBef>
                <a:spcPct val="0"/>
              </a:spcBef>
              <a:spcAft>
                <a:spcPct val="0"/>
              </a:spcAft>
              <a:defRPr/>
            </a:pPr>
            <a:endParaRPr lang="en-ZA" sz="2400" dirty="0">
              <a:solidFill>
                <a:srgbClr val="000000"/>
              </a:solidFill>
            </a:endParaRPr>
          </a:p>
        </p:txBody>
      </p:sp>
    </p:spTree>
    <p:extLst>
      <p:ext uri="{BB962C8B-B14F-4D97-AF65-F5344CB8AC3E}">
        <p14:creationId xmlns:p14="http://schemas.microsoft.com/office/powerpoint/2010/main" val="79699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47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Z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900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777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194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68040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56986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86136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ZA" dirty="0"/>
          </a:p>
        </p:txBody>
      </p:sp>
    </p:spTree>
    <p:extLst>
      <p:ext uri="{BB962C8B-B14F-4D97-AF65-F5344CB8AC3E}">
        <p14:creationId xmlns:p14="http://schemas.microsoft.com/office/powerpoint/2010/main" val="297895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83964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16191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57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6063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0175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33218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520608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27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0628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5166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6940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40889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50454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323850" y="765175"/>
            <a:ext cx="8351838" cy="0"/>
          </a:xfrm>
          <a:prstGeom prst="line">
            <a:avLst/>
          </a:prstGeom>
          <a:noFill/>
          <a:ln w="28575">
            <a:solidFill>
              <a:srgbClr val="993300"/>
            </a:solidFill>
            <a:round/>
            <a:headEnd/>
            <a:tailEnd/>
          </a:ln>
          <a:effectLst/>
        </p:spPr>
        <p:txBody>
          <a:bodyPr/>
          <a:lstStyle/>
          <a:p>
            <a:pPr fontAlgn="base">
              <a:spcBef>
                <a:spcPct val="0"/>
              </a:spcBef>
              <a:spcAft>
                <a:spcPct val="0"/>
              </a:spcAft>
              <a:defRPr/>
            </a:pPr>
            <a:endParaRPr lang="en-ZA" dirty="0">
              <a:solidFill>
                <a:srgbClr val="000000"/>
              </a:solidFill>
            </a:endParaRPr>
          </a:p>
        </p:txBody>
      </p:sp>
    </p:spTree>
    <p:extLst>
      <p:ext uri="{BB962C8B-B14F-4D97-AF65-F5344CB8AC3E}">
        <p14:creationId xmlns:p14="http://schemas.microsoft.com/office/powerpoint/2010/main" val="4006278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5055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00619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34832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1300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3918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31403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459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675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666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6107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39194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323850" y="765175"/>
            <a:ext cx="8351838" cy="0"/>
          </a:xfrm>
          <a:prstGeom prst="line">
            <a:avLst/>
          </a:prstGeom>
          <a:noFill/>
          <a:ln w="28575">
            <a:solidFill>
              <a:srgbClr val="99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Tree>
    <p:extLst>
      <p:ext uri="{BB962C8B-B14F-4D97-AF65-F5344CB8AC3E}">
        <p14:creationId xmlns:p14="http://schemas.microsoft.com/office/powerpoint/2010/main" val="156190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72313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25452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7505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7018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249500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067114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6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2017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2817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59504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9104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9823820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2502252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33427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80127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1989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5142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465863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9216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4124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3242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7370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643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20296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70514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ZA" noProof="0" dirty="0"/>
          </a:p>
        </p:txBody>
      </p:sp>
    </p:spTree>
    <p:extLst>
      <p:ext uri="{BB962C8B-B14F-4D97-AF65-F5344CB8AC3E}">
        <p14:creationId xmlns:p14="http://schemas.microsoft.com/office/powerpoint/2010/main" val="1233099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323850" y="765175"/>
            <a:ext cx="8351838" cy="0"/>
          </a:xfrm>
          <a:prstGeom prst="line">
            <a:avLst/>
          </a:prstGeom>
          <a:noFill/>
          <a:ln w="28575">
            <a:solidFill>
              <a:srgbClr val="99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Tree>
    <p:extLst>
      <p:ext uri="{BB962C8B-B14F-4D97-AF65-F5344CB8AC3E}">
        <p14:creationId xmlns:p14="http://schemas.microsoft.com/office/powerpoint/2010/main" val="2250462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01985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14643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05004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84260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444139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12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1807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612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4976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450599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16653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3261668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561874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48023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589956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41278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62490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9674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5553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79338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88170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12616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85642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85646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31704125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547589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53888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9982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image" Target="../media/image2.jpe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6.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5.jpe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6" Type="http://schemas.openxmlformats.org/officeDocument/2006/relationships/image" Target="../media/image2.jpe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jpe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5.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4.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Tree>
    <p:extLst>
      <p:ext uri="{BB962C8B-B14F-4D97-AF65-F5344CB8AC3E}">
        <p14:creationId xmlns:p14="http://schemas.microsoft.com/office/powerpoint/2010/main" val="33203064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Line 2"/>
          <p:cNvSpPr>
            <a:spLocks noChangeShapeType="1"/>
          </p:cNvSpPr>
          <p:nvPr/>
        </p:nvSpPr>
        <p:spPr bwMode="auto">
          <a:xfrm>
            <a:off x="179388" y="981075"/>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sp>
        <p:nvSpPr>
          <p:cNvPr id="12291" name="Line 4"/>
          <p:cNvSpPr>
            <a:spLocks noChangeShapeType="1"/>
          </p:cNvSpPr>
          <p:nvPr/>
        </p:nvSpPr>
        <p:spPr bwMode="auto">
          <a:xfrm>
            <a:off x="179388" y="6237288"/>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pic>
        <p:nvPicPr>
          <p:cNvPr id="12292" name="Picture 7" descr="Vortex_letterhead template_header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25" y="188913"/>
            <a:ext cx="4897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Vortex_logo - Bottom"/>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51050" y="6280150"/>
            <a:ext cx="5041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061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MM topbanner1"/>
          <p:cNvPicPr>
            <a:picLocks noChangeAspect="1" noChangeArrowheads="1"/>
          </p:cNvPicPr>
          <p:nvPr/>
        </p:nvPicPr>
        <p:blipFill>
          <a:blip r:embed="rId14" cstate="print">
            <a:extLst>
              <a:ext uri="{28A0092B-C50C-407E-A947-70E740481C1C}">
                <a14:useLocalDpi xmlns:a14="http://schemas.microsoft.com/office/drawing/2010/main" val="0"/>
              </a:ext>
            </a:extLst>
          </a:blip>
          <a:srcRect l="3542"/>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bottom bann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8543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dirty="0">
              <a:solidFill>
                <a:srgbClr val="000000"/>
              </a:solidFill>
            </a:endParaRPr>
          </a:p>
        </p:txBody>
      </p:sp>
      <p:pic>
        <p:nvPicPr>
          <p:cNvPr id="1028" name="Picture 10" descr="Vortex_letterhead template_header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57837" b="-13577"/>
          <a:stretch>
            <a:fillRect/>
          </a:stretch>
        </p:blipFill>
        <p:spPr bwMode="auto">
          <a:xfrm>
            <a:off x="250825" y="6303963"/>
            <a:ext cx="1547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7128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pic>
        <p:nvPicPr>
          <p:cNvPr id="1028" name="Picture 7" descr="Vortex_letterhead template_header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25" y="188913"/>
            <a:ext cx="4897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Vortex_logo - Bottom"/>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51050" y="6280150"/>
            <a:ext cx="5041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47337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pic>
        <p:nvPicPr>
          <p:cNvPr id="1028" name="Picture 10" descr="Vortex_letterhead template_header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57837" b="-13577"/>
          <a:stretch>
            <a:fillRect/>
          </a:stretch>
        </p:blipFill>
        <p:spPr bwMode="auto">
          <a:xfrm>
            <a:off x="250825" y="6303963"/>
            <a:ext cx="1547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1533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eaLnBrk="0" fontAlgn="base" hangingPunct="0">
              <a:spcBef>
                <a:spcPct val="0"/>
              </a:spcBef>
              <a:spcAft>
                <a:spcPct val="0"/>
              </a:spcAft>
              <a:defRPr/>
            </a:pPr>
            <a:fld id="{61F1C161-6B76-42DA-99E2-E27912BCBC5A}"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8180133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179388" y="981075"/>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sp>
        <p:nvSpPr>
          <p:cNvPr id="6148" name="Line 4"/>
          <p:cNvSpPr>
            <a:spLocks noChangeShapeType="1"/>
          </p:cNvSpPr>
          <p:nvPr/>
        </p:nvSpPr>
        <p:spPr bwMode="auto">
          <a:xfrm>
            <a:off x="179388" y="6237288"/>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pic>
        <p:nvPicPr>
          <p:cNvPr id="6151" name="Picture 7" descr="Vortex_letterhead template_header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25" y="188913"/>
            <a:ext cx="4897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Vortex_logo - Bottom"/>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51050" y="6280150"/>
            <a:ext cx="5041900" cy="5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870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pic>
        <p:nvPicPr>
          <p:cNvPr id="1028" name="Picture 10" descr="Vortex_letterhead template_header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57837" b="-13577"/>
          <a:stretch>
            <a:fillRect/>
          </a:stretch>
        </p:blipFill>
        <p:spPr bwMode="auto">
          <a:xfrm>
            <a:off x="250825" y="6303963"/>
            <a:ext cx="1547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8610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M topbanner1"/>
          <p:cNvPicPr>
            <a:picLocks noChangeAspect="1" noChangeArrowheads="1"/>
          </p:cNvPicPr>
          <p:nvPr/>
        </p:nvPicPr>
        <p:blipFill>
          <a:blip r:embed="rId13" cstate="print">
            <a:extLst>
              <a:ext uri="{28A0092B-C50C-407E-A947-70E740481C1C}">
                <a14:useLocalDpi xmlns:a14="http://schemas.microsoft.com/office/drawing/2010/main" val="0"/>
              </a:ext>
            </a:extLst>
          </a:blip>
          <a:srcRect l="3542"/>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ottom bann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0104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M topbanner1"/>
          <p:cNvPicPr>
            <a:picLocks noChangeAspect="1" noChangeArrowheads="1"/>
          </p:cNvPicPr>
          <p:nvPr/>
        </p:nvPicPr>
        <p:blipFill>
          <a:blip r:embed="rId13" cstate="print">
            <a:extLst>
              <a:ext uri="{28A0092B-C50C-407E-A947-70E740481C1C}">
                <a14:useLocalDpi xmlns:a14="http://schemas.microsoft.com/office/drawing/2010/main" val="0"/>
              </a:ext>
            </a:extLst>
          </a:blip>
          <a:srcRect l="3542"/>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ottom bann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220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79388" y="981075"/>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sp>
        <p:nvSpPr>
          <p:cNvPr id="1027" name="Line 4"/>
          <p:cNvSpPr>
            <a:spLocks noChangeShapeType="1"/>
          </p:cNvSpPr>
          <p:nvPr/>
        </p:nvSpPr>
        <p:spPr bwMode="auto">
          <a:xfrm>
            <a:off x="179388" y="6237288"/>
            <a:ext cx="871378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dirty="0">
              <a:solidFill>
                <a:srgbClr val="000000"/>
              </a:solidFill>
            </a:endParaRPr>
          </a:p>
        </p:txBody>
      </p:sp>
      <p:pic>
        <p:nvPicPr>
          <p:cNvPr id="1028" name="Picture 7" descr="Vortex_letterhead template_header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25" y="188913"/>
            <a:ext cx="4897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Vortex_logo - Bottom"/>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51050" y="6280150"/>
            <a:ext cx="5041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9730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MM topbanner1"/>
          <p:cNvPicPr>
            <a:picLocks noChangeAspect="1" noChangeArrowheads="1"/>
          </p:cNvPicPr>
          <p:nvPr/>
        </p:nvPicPr>
        <p:blipFill>
          <a:blip r:embed="rId13" cstate="print">
            <a:extLst>
              <a:ext uri="{28A0092B-C50C-407E-A947-70E740481C1C}">
                <a14:useLocalDpi xmlns:a14="http://schemas.microsoft.com/office/drawing/2010/main" val="0"/>
              </a:ext>
            </a:extLst>
          </a:blip>
          <a:srcRect l="3542"/>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bottom bann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225"/>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63659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
        <p:nvSpPr>
          <p:cNvPr id="4099"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pic>
        <p:nvPicPr>
          <p:cNvPr id="4100" name="Picture 10" descr="Vortex_letterhead template_header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57837" b="-13577"/>
          <a:stretch>
            <a:fillRect/>
          </a:stretch>
        </p:blipFill>
        <p:spPr bwMode="auto">
          <a:xfrm>
            <a:off x="250825" y="6303963"/>
            <a:ext cx="1547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9932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Line 2"/>
          <p:cNvSpPr>
            <a:spLocks noChangeShapeType="1"/>
          </p:cNvSpPr>
          <p:nvPr/>
        </p:nvSpPr>
        <p:spPr bwMode="auto">
          <a:xfrm>
            <a:off x="179388" y="981075"/>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sp>
        <p:nvSpPr>
          <p:cNvPr id="20483" name="Line 4"/>
          <p:cNvSpPr>
            <a:spLocks noChangeShapeType="1"/>
          </p:cNvSpPr>
          <p:nvPr/>
        </p:nvSpPr>
        <p:spPr bwMode="auto">
          <a:xfrm>
            <a:off x="179388" y="6237288"/>
            <a:ext cx="87137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dirty="0">
              <a:solidFill>
                <a:srgbClr val="000000"/>
              </a:solidFill>
            </a:endParaRPr>
          </a:p>
        </p:txBody>
      </p:sp>
      <p:pic>
        <p:nvPicPr>
          <p:cNvPr id="20484" name="Picture 10" descr="Vortex_letterhead template_header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57837" b="-13577"/>
          <a:stretch>
            <a:fillRect/>
          </a:stretch>
        </p:blipFill>
        <p:spPr bwMode="auto">
          <a:xfrm>
            <a:off x="250825" y="6303963"/>
            <a:ext cx="1547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4499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PT Presentation_8.9.2016.jpg"/>
          <p:cNvPicPr>
            <a:picLocks noChangeAspect="1"/>
          </p:cNvPicPr>
          <p:nvPr/>
        </p:nvPicPr>
        <p:blipFill>
          <a:blip r:embed="rId2" cstate="print"/>
          <a:srcRect/>
          <a:stretch>
            <a:fillRect/>
          </a:stretch>
        </p:blipFill>
        <p:spPr bwMode="auto">
          <a:xfrm>
            <a:off x="0" y="4831"/>
            <a:ext cx="9207500" cy="6911975"/>
          </a:xfrm>
          <a:prstGeom prst="rect">
            <a:avLst/>
          </a:prstGeom>
          <a:noFill/>
          <a:ln w="9525">
            <a:noFill/>
            <a:miter lim="800000"/>
            <a:headEnd/>
            <a:tailEnd/>
          </a:ln>
        </p:spPr>
      </p:pic>
      <p:sp>
        <p:nvSpPr>
          <p:cNvPr id="5" name="Rectangle 2">
            <a:extLst>
              <a:ext uri="{FF2B5EF4-FFF2-40B4-BE49-F238E27FC236}">
                <a16:creationId xmlns:a16="http://schemas.microsoft.com/office/drawing/2014/main" id="{37FA819E-489E-4B0F-9E4F-9D952CEABACC}"/>
              </a:ext>
            </a:extLst>
          </p:cNvPr>
          <p:cNvSpPr txBox="1">
            <a:spLocks noChangeArrowheads="1"/>
          </p:cNvSpPr>
          <p:nvPr/>
        </p:nvSpPr>
        <p:spPr bwMode="auto">
          <a:xfrm>
            <a:off x="899592" y="5058593"/>
            <a:ext cx="7416824" cy="1826791"/>
          </a:xfrm>
          <a:prstGeom prst="rect">
            <a:avLst/>
          </a:prstGeom>
          <a:solidFill>
            <a:schemeClr val="bg1">
              <a:alpha val="50195"/>
            </a:schemeClr>
          </a:solidFill>
          <a:ln w="9525">
            <a:noFill/>
            <a:miter lim="800000"/>
            <a:headEnd/>
            <a:tailEnd/>
          </a:ln>
        </p:spPr>
        <p:txBody>
          <a:bodyPr anchor="ctr"/>
          <a:lstStyle/>
          <a:p>
            <a:pPr algn="ctr" eaLnBrk="1" hangingPunct="1"/>
            <a:r>
              <a:rPr lang="en-US" altLang="en-US" sz="2800" dirty="0">
                <a:latin typeface="Arial" pitchFamily="34" charset="0"/>
              </a:rPr>
              <a:t/>
            </a:r>
            <a:br>
              <a:rPr lang="en-US" altLang="en-US" sz="2800" dirty="0">
                <a:latin typeface="Arial" pitchFamily="34" charset="0"/>
              </a:rPr>
            </a:br>
            <a:r>
              <a:rPr lang="en-US" altLang="en-US" sz="2800" dirty="0">
                <a:latin typeface="Arial" pitchFamily="34" charset="0"/>
              </a:rPr>
              <a:t/>
            </a:r>
            <a:br>
              <a:rPr lang="en-US" altLang="en-US" sz="2800" dirty="0">
                <a:latin typeface="Arial" pitchFamily="34" charset="0"/>
              </a:rPr>
            </a:br>
            <a:r>
              <a:rPr lang="en-US" altLang="en-US" sz="2800" i="1" dirty="0">
                <a:latin typeface="Arial" pitchFamily="34" charset="0"/>
              </a:rPr>
              <a:t/>
            </a:r>
            <a:br>
              <a:rPr lang="en-US" altLang="en-US" sz="2800" i="1" dirty="0">
                <a:latin typeface="Arial" pitchFamily="34" charset="0"/>
              </a:rPr>
            </a:br>
            <a:r>
              <a:rPr lang="en-ZA" altLang="en-US" sz="2800" dirty="0">
                <a:latin typeface="Arial" pitchFamily="34" charset="0"/>
              </a:rPr>
              <a:t/>
            </a:r>
            <a:br>
              <a:rPr lang="en-ZA" altLang="en-US" sz="2800" dirty="0">
                <a:latin typeface="Arial" pitchFamily="34" charset="0"/>
              </a:rPr>
            </a:br>
            <a:r>
              <a:rPr lang="en-US" altLang="en-US" sz="2800" dirty="0">
                <a:latin typeface="Arial" pitchFamily="34" charset="0"/>
              </a:rPr>
              <a:t/>
            </a:r>
            <a:br>
              <a:rPr lang="en-US" altLang="en-US" sz="2800" dirty="0">
                <a:latin typeface="Arial" pitchFamily="34" charset="0"/>
              </a:rPr>
            </a:br>
            <a:r>
              <a:rPr lang="en-US" altLang="en-US" sz="2800" dirty="0">
                <a:latin typeface="Arial" pitchFamily="34" charset="0"/>
              </a:rPr>
              <a:t/>
            </a:r>
            <a:br>
              <a:rPr lang="en-US" altLang="en-US" sz="2800" dirty="0">
                <a:latin typeface="Arial" pitchFamily="34" charset="0"/>
              </a:rPr>
            </a:br>
            <a:endParaRPr lang="en-US" altLang="en-US" sz="3200" b="1" i="1" dirty="0">
              <a:latin typeface="Arial" pitchFamily="34" charset="0"/>
            </a:endParaRPr>
          </a:p>
        </p:txBody>
      </p:sp>
      <p:sp>
        <p:nvSpPr>
          <p:cNvPr id="11" name="Title 1"/>
          <p:cNvSpPr>
            <a:spLocks noGrp="1"/>
          </p:cNvSpPr>
          <p:nvPr>
            <p:ph type="ctrTitle"/>
          </p:nvPr>
        </p:nvSpPr>
        <p:spPr>
          <a:xfrm>
            <a:off x="899592" y="5257055"/>
            <a:ext cx="7272808" cy="1484313"/>
          </a:xfrm>
        </p:spPr>
        <p:txBody>
          <a:bodyPr rtlCol="0">
            <a:noAutofit/>
          </a:bodyPr>
          <a:lstStyle/>
          <a:p>
            <a:pPr>
              <a:spcAft>
                <a:spcPts val="1000"/>
              </a:spcAft>
            </a:pPr>
            <a:r>
              <a:rPr lang="en-US" sz="2000" b="1" dirty="0">
                <a:latin typeface="Gill Sans"/>
                <a:cs typeface="Gill Sans Light"/>
              </a:rPr>
              <a:t/>
            </a:r>
            <a:br>
              <a:rPr lang="en-US" sz="2000" b="1" dirty="0">
                <a:latin typeface="Gill Sans"/>
                <a:cs typeface="Gill Sans Light"/>
              </a:rPr>
            </a:br>
            <a:r>
              <a:rPr lang="en-US" sz="2000" b="1" dirty="0">
                <a:latin typeface="Gill Sans"/>
                <a:cs typeface="Gill Sans Light"/>
              </a:rPr>
              <a:t/>
            </a:r>
            <a:br>
              <a:rPr lang="en-US" sz="2000" b="1" dirty="0">
                <a:latin typeface="Gill Sans"/>
                <a:cs typeface="Gill Sans Light"/>
              </a:rPr>
            </a:br>
            <a:r>
              <a:rPr lang="en-US" sz="2000" b="1" dirty="0">
                <a:latin typeface="Arial Narrow" panose="020B0606020202030204" pitchFamily="34" charset="0"/>
                <a:cs typeface="Gill Sans Light"/>
              </a:rPr>
              <a:t>Socio-Economic Impact Assessment Systems (SEIAS) Cost Quantification Presentation to Portfolio Committee</a:t>
            </a:r>
            <a:r>
              <a:rPr lang="en-US" sz="2000" b="1" dirty="0">
                <a:latin typeface="Gill Sans"/>
                <a:cs typeface="Gill Sans Light"/>
              </a:rPr>
              <a:t/>
            </a:r>
            <a:br>
              <a:rPr lang="en-US" sz="2000" b="1" dirty="0">
                <a:latin typeface="Gill Sans"/>
                <a:cs typeface="Gill Sans Light"/>
              </a:rPr>
            </a:br>
            <a:r>
              <a:rPr lang="en-US" sz="2000" b="1" dirty="0">
                <a:latin typeface="Arial Narrow" panose="020B0606020202030204" pitchFamily="34" charset="0"/>
                <a:cs typeface="Gill Sans Light"/>
              </a:rPr>
              <a:t>2</a:t>
            </a:r>
            <a:r>
              <a:rPr lang="en-US" sz="2000" b="1" baseline="30000" dirty="0">
                <a:latin typeface="Arial Narrow" panose="020B0606020202030204" pitchFamily="34" charset="0"/>
                <a:cs typeface="Gill Sans Light"/>
              </a:rPr>
              <a:t>nd</a:t>
            </a:r>
            <a:r>
              <a:rPr lang="en-US" sz="2000" b="1" dirty="0">
                <a:latin typeface="Arial Narrow" panose="020B0606020202030204" pitchFamily="34" charset="0"/>
                <a:cs typeface="Gill Sans Light"/>
              </a:rPr>
              <a:t> June 2021</a:t>
            </a:r>
            <a:r>
              <a:rPr lang="en-US" sz="2000" b="1" dirty="0">
                <a:latin typeface="Gill Sans"/>
                <a:cs typeface="Gill Sans Light"/>
              </a:rPr>
              <a:t/>
            </a:r>
            <a:br>
              <a:rPr lang="en-US" sz="2000" b="1" dirty="0">
                <a:latin typeface="Gill Sans"/>
                <a:cs typeface="Gill Sans Light"/>
              </a:rPr>
            </a:br>
            <a:r>
              <a:rPr lang="en-US" sz="2500" b="1" dirty="0">
                <a:solidFill>
                  <a:schemeClr val="tx1"/>
                </a:solidFill>
                <a:latin typeface="Gill Sans"/>
                <a:cs typeface="Gill Sans Light"/>
              </a:rPr>
              <a:t/>
            </a:r>
            <a:br>
              <a:rPr lang="en-US" sz="2500" b="1" dirty="0">
                <a:solidFill>
                  <a:schemeClr val="tx1"/>
                </a:solidFill>
                <a:latin typeface="Gill Sans"/>
                <a:cs typeface="Gill Sans Light"/>
              </a:rPr>
            </a:br>
            <a:endParaRPr lang="en-US" sz="2500" b="1" dirty="0">
              <a:solidFill>
                <a:schemeClr val="tx1">
                  <a:lumMod val="75000"/>
                  <a:lumOff val="25000"/>
                </a:schemeClr>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1115616" y="1573257"/>
            <a:ext cx="8837041" cy="536030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i="1" dirty="0">
                <a:latin typeface="Arial" panose="020B0604020202020204" pitchFamily="34" charset="0"/>
              </a:rPr>
              <a:t/>
            </a:r>
            <a:br>
              <a:rPr lang="en-US" sz="2800" i="1" dirty="0">
                <a:latin typeface="Arial" panose="020B0604020202020204" pitchFamily="34" charset="0"/>
              </a:rPr>
            </a:br>
            <a:r>
              <a:rPr lang="en-ZA" sz="2800" dirty="0">
                <a:latin typeface="Arial" panose="020B0604020202020204" pitchFamily="34" charset="0"/>
              </a:rPr>
              <a:t/>
            </a:r>
            <a:br>
              <a:rPr lang="en-ZA"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endParaRPr lang="en-US" sz="3200" b="1" i="1" dirty="0">
              <a:latin typeface="Arial" panose="020B0604020202020204" pitchFamily="34" charset="0"/>
            </a:endParaRPr>
          </a:p>
        </p:txBody>
      </p:sp>
      <p:sp>
        <p:nvSpPr>
          <p:cNvPr id="4102" name="Content Placeholder 1"/>
          <p:cNvSpPr>
            <a:spLocks noGrp="1"/>
          </p:cNvSpPr>
          <p:nvPr>
            <p:ph idx="1"/>
          </p:nvPr>
        </p:nvSpPr>
        <p:spPr>
          <a:xfrm>
            <a:off x="271463" y="1916832"/>
            <a:ext cx="8385175" cy="4529137"/>
          </a:xfrm>
        </p:spPr>
        <p:txBody>
          <a:bodyPr/>
          <a:lstStyle/>
          <a:p>
            <a:pPr marL="0" indent="0" algn="just" eaLnBrk="1" hangingPunct="1">
              <a:spcBef>
                <a:spcPts val="0"/>
              </a:spcBef>
              <a:spcAft>
                <a:spcPts val="1200"/>
              </a:spcAft>
              <a:buNone/>
              <a:defRPr/>
            </a:pPr>
            <a:endParaRPr lang="en-ZA" sz="1600" dirty="0"/>
          </a:p>
          <a:p>
            <a:pPr marL="0" indent="0" eaLnBrk="1" hangingPunct="1">
              <a:buNone/>
              <a:defRPr/>
            </a:pPr>
            <a:endParaRPr lang="en-ZA" sz="1600" dirty="0"/>
          </a:p>
          <a:p>
            <a:pPr marL="342900" lvl="1" indent="-342900" eaLnBrk="1" hangingPunct="1">
              <a:buFont typeface="Arial" panose="020B0604020202020204" pitchFamily="34" charset="0"/>
              <a:buChar char="•"/>
              <a:defRPr/>
            </a:pPr>
            <a:endParaRPr lang="en-ZA" sz="2000" dirty="0">
              <a:latin typeface="+mj-lt"/>
              <a:cs typeface="Arial"/>
            </a:endParaRPr>
          </a:p>
          <a:p>
            <a:pPr eaLnBrk="1" hangingPunct="1">
              <a:defRPr/>
            </a:pPr>
            <a:endParaRPr lang="en-ZA" sz="1800" dirty="0"/>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2</a:t>
            </a:fld>
            <a:endParaRPr lang="en-ZA" sz="1200" dirty="0">
              <a:latin typeface="Arial" pitchFamily="34" charset="0"/>
              <a:cs typeface="Arial" pitchFamily="34" charset="0"/>
            </a:endParaRPr>
          </a:p>
        </p:txBody>
      </p:sp>
      <p:sp>
        <p:nvSpPr>
          <p:cNvPr id="10" name="Content Placeholder 1">
            <a:extLst>
              <a:ext uri="{FF2B5EF4-FFF2-40B4-BE49-F238E27FC236}">
                <a16:creationId xmlns:a16="http://schemas.microsoft.com/office/drawing/2014/main" id="{06C4960B-F0D3-4408-BD89-6663515277E6}"/>
              </a:ext>
            </a:extLst>
          </p:cNvPr>
          <p:cNvSpPr txBox="1">
            <a:spLocks/>
          </p:cNvSpPr>
          <p:nvPr/>
        </p:nvSpPr>
        <p:spPr bwMode="auto">
          <a:xfrm>
            <a:off x="116564" y="1925833"/>
            <a:ext cx="899194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50000"/>
              </a:lnSpc>
              <a:spcBef>
                <a:spcPts val="300"/>
              </a:spcBef>
              <a:spcAft>
                <a:spcPts val="300"/>
              </a:spcAft>
              <a:buFont typeface="+mj-lt"/>
              <a:buAutoNum type="arabicPeriod"/>
            </a:pPr>
            <a:endParaRPr lang="en-US" sz="1800" kern="0" dirty="0">
              <a:latin typeface="Arial Narrow" panose="020B0606020202030204" pitchFamily="34" charset="0"/>
            </a:endParaRPr>
          </a:p>
          <a:p>
            <a:pPr eaLnBrk="1" hangingPunct="1">
              <a:lnSpc>
                <a:spcPct val="150000"/>
              </a:lnSpc>
              <a:spcBef>
                <a:spcPts val="300"/>
              </a:spcBef>
              <a:spcAft>
                <a:spcPts val="300"/>
              </a:spcAft>
              <a:buFont typeface="+mj-lt"/>
              <a:buAutoNum type="arabicPeriod"/>
            </a:pPr>
            <a:r>
              <a:rPr lang="en-US" sz="1800" kern="0" dirty="0">
                <a:latin typeface="Arial Narrow" panose="020B0606020202030204" pitchFamily="34" charset="0"/>
              </a:rPr>
              <a:t>Background </a:t>
            </a:r>
          </a:p>
          <a:p>
            <a:pPr eaLnBrk="1" hangingPunct="1">
              <a:lnSpc>
                <a:spcPct val="150000"/>
              </a:lnSpc>
              <a:spcBef>
                <a:spcPts val="300"/>
              </a:spcBef>
              <a:spcAft>
                <a:spcPts val="300"/>
              </a:spcAft>
              <a:buFont typeface="+mj-lt"/>
              <a:buAutoNum type="arabicPeriod"/>
            </a:pPr>
            <a:r>
              <a:rPr lang="en-US" sz="1800" kern="0" dirty="0">
                <a:latin typeface="Arial Narrow" panose="020B0606020202030204" pitchFamily="34" charset="0"/>
              </a:rPr>
              <a:t>Introduction</a:t>
            </a:r>
          </a:p>
          <a:p>
            <a:pPr eaLnBrk="1" hangingPunct="1">
              <a:lnSpc>
                <a:spcPct val="150000"/>
              </a:lnSpc>
              <a:spcBef>
                <a:spcPts val="300"/>
              </a:spcBef>
              <a:spcAft>
                <a:spcPts val="300"/>
              </a:spcAft>
              <a:buFont typeface="+mj-lt"/>
              <a:buAutoNum type="arabicPeriod"/>
            </a:pPr>
            <a:r>
              <a:rPr lang="fr-FR" sz="1800" kern="0" dirty="0">
                <a:latin typeface="Arial Narrow" panose="020B0606020202030204" pitchFamily="34" charset="0"/>
              </a:rPr>
              <a:t>Quantification rationale for SEIAS</a:t>
            </a:r>
          </a:p>
          <a:p>
            <a:pPr eaLnBrk="1" hangingPunct="1">
              <a:lnSpc>
                <a:spcPct val="150000"/>
              </a:lnSpc>
              <a:spcBef>
                <a:spcPts val="300"/>
              </a:spcBef>
              <a:spcAft>
                <a:spcPts val="300"/>
              </a:spcAft>
              <a:buFont typeface="+mj-lt"/>
              <a:buAutoNum type="arabicPeriod"/>
            </a:pPr>
            <a:r>
              <a:rPr lang="en-US" sz="1800" kern="0" dirty="0">
                <a:latin typeface="Arial Narrow" panose="020B0606020202030204" pitchFamily="34" charset="0"/>
              </a:rPr>
              <a:t>Costing Requirement</a:t>
            </a:r>
          </a:p>
          <a:p>
            <a:pPr eaLnBrk="1" hangingPunct="1">
              <a:lnSpc>
                <a:spcPct val="150000"/>
              </a:lnSpc>
              <a:spcBef>
                <a:spcPts val="300"/>
              </a:spcBef>
              <a:spcAft>
                <a:spcPts val="300"/>
              </a:spcAft>
              <a:buFont typeface="+mj-lt"/>
              <a:buAutoNum type="arabicPeriod"/>
            </a:pPr>
            <a:r>
              <a:rPr lang="en-US" sz="1800" kern="0" dirty="0">
                <a:latin typeface="Arial Narrow" panose="020B0606020202030204" pitchFamily="34" charset="0"/>
              </a:rPr>
              <a:t>Comparison</a:t>
            </a:r>
          </a:p>
          <a:p>
            <a:pPr eaLnBrk="1" hangingPunct="1">
              <a:lnSpc>
                <a:spcPct val="150000"/>
              </a:lnSpc>
              <a:spcBef>
                <a:spcPts val="300"/>
              </a:spcBef>
              <a:spcAft>
                <a:spcPts val="300"/>
              </a:spcAft>
              <a:buFont typeface="+mj-lt"/>
              <a:buAutoNum type="arabicPeriod"/>
            </a:pPr>
            <a:r>
              <a:rPr lang="en-US" sz="1800" kern="0" dirty="0">
                <a:latin typeface="Arial Narrow" panose="020B0606020202030204" pitchFamily="34" charset="0"/>
              </a:rPr>
              <a:t>Concluding Remarks </a:t>
            </a:r>
          </a:p>
        </p:txBody>
      </p:sp>
      <p:sp>
        <p:nvSpPr>
          <p:cNvPr id="12" name="Title 1">
            <a:extLst>
              <a:ext uri="{FF2B5EF4-FFF2-40B4-BE49-F238E27FC236}">
                <a16:creationId xmlns:a16="http://schemas.microsoft.com/office/drawing/2014/main" id="{74D78CA9-4162-4E15-AE9C-52C4F327FA64}"/>
              </a:ext>
            </a:extLst>
          </p:cNvPr>
          <p:cNvSpPr>
            <a:spLocks noGrp="1"/>
          </p:cNvSpPr>
          <p:nvPr>
            <p:ph type="title"/>
          </p:nvPr>
        </p:nvSpPr>
        <p:spPr>
          <a:xfrm>
            <a:off x="116744" y="1464394"/>
            <a:ext cx="8991760" cy="452438"/>
          </a:xfrm>
          <a:solidFill>
            <a:srgbClr val="D4B648">
              <a:alpha val="50195"/>
            </a:srgbClr>
          </a:solidFill>
          <a:ln>
            <a:noFill/>
          </a:ln>
        </p:spPr>
        <p:txBody>
          <a:bodyPr anchor="ctr"/>
          <a:lstStyle/>
          <a:p>
            <a:pPr eaLnBrk="1" hangingPunct="1"/>
            <a:r>
              <a:rPr lang="en-US" sz="2000" b="1" kern="1200" dirty="0">
                <a:solidFill>
                  <a:schemeClr val="tx1"/>
                </a:solidFill>
                <a:latin typeface="Arial Narrow" panose="020B0606020202030204" pitchFamily="34" charset="0"/>
                <a:ea typeface="+mn-ea"/>
                <a:cs typeface="Arial" panose="020B0604020202020204" pitchFamily="34" charset="0"/>
              </a:rPr>
              <a:t>Presentation Outline</a:t>
            </a:r>
          </a:p>
        </p:txBody>
      </p:sp>
    </p:spTree>
    <p:extLst>
      <p:ext uri="{BB962C8B-B14F-4D97-AF65-F5344CB8AC3E}">
        <p14:creationId xmlns:p14="http://schemas.microsoft.com/office/powerpoint/2010/main" val="106322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80633" y="1484784"/>
            <a:ext cx="8955863" cy="506371"/>
          </a:xfrm>
          <a:prstGeom prst="rect">
            <a:avLst/>
          </a:prstGeom>
          <a:solidFill>
            <a:srgbClr val="D4B648">
              <a:alpha val="50195"/>
            </a:srgbClr>
          </a:solidFill>
          <a:ln>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000" b="1" dirty="0">
                <a:latin typeface="Arial Narrow" panose="020B0606020202030204" pitchFamily="34" charset="0"/>
              </a:rPr>
              <a:t>Background</a:t>
            </a:r>
            <a:endParaRPr lang="en-US" sz="2000" b="1" i="1" dirty="0">
              <a:latin typeface="Arial Narrow" panose="020B0606020202030204" pitchFamily="34" charset="0"/>
            </a:endParaRPr>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3</a:t>
            </a:fld>
            <a:endParaRPr lang="en-ZA" sz="1200" dirty="0">
              <a:latin typeface="Arial" pitchFamily="34" charset="0"/>
              <a:cs typeface="Arial" pitchFamily="34" charset="0"/>
            </a:endParaRPr>
          </a:p>
        </p:txBody>
      </p:sp>
      <p:sp>
        <p:nvSpPr>
          <p:cNvPr id="5" name="Content Placeholder 1">
            <a:extLst>
              <a:ext uri="{FF2B5EF4-FFF2-40B4-BE49-F238E27FC236}">
                <a16:creationId xmlns:a16="http://schemas.microsoft.com/office/drawing/2014/main" id="{06C4960B-F0D3-4408-BD89-6663515277E6}"/>
              </a:ext>
            </a:extLst>
          </p:cNvPr>
          <p:cNvSpPr txBox="1">
            <a:spLocks/>
          </p:cNvSpPr>
          <p:nvPr/>
        </p:nvSpPr>
        <p:spPr bwMode="auto">
          <a:xfrm>
            <a:off x="0" y="1991155"/>
            <a:ext cx="9144000" cy="489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400"/>
              </a:spcBef>
              <a:spcAft>
                <a:spcPts val="400"/>
              </a:spcAft>
              <a:defRPr/>
            </a:pPr>
            <a:r>
              <a:rPr lang="en-US" sz="1800" kern="0" dirty="0">
                <a:latin typeface="Arial Narrow" panose="020B0606020202030204" pitchFamily="34" charset="0"/>
                <a:cs typeface="Arial"/>
              </a:rPr>
              <a:t>Cabinet decided on the need for a consistent assessment of the socio-economic impact of policy initiatives, legislation and regulations in February 2007</a:t>
            </a:r>
          </a:p>
          <a:p>
            <a:pPr eaLnBrk="1" hangingPunct="1">
              <a:spcBef>
                <a:spcPts val="400"/>
              </a:spcBef>
              <a:spcAft>
                <a:spcPts val="400"/>
              </a:spcAft>
              <a:defRPr/>
            </a:pPr>
            <a:r>
              <a:rPr lang="en-US" sz="1800" kern="0" dirty="0">
                <a:latin typeface="Arial Narrow" panose="020B0606020202030204" pitchFamily="34" charset="0"/>
                <a:cs typeface="Arial"/>
              </a:rPr>
              <a:t>Cabinet approved the introduction of the Regulatory Impact Assessment (RIA) tool which was implemented across government as a pilot in 2007</a:t>
            </a:r>
          </a:p>
          <a:p>
            <a:pPr eaLnBrk="1" hangingPunct="1">
              <a:spcBef>
                <a:spcPts val="400"/>
              </a:spcBef>
              <a:spcAft>
                <a:spcPts val="400"/>
              </a:spcAft>
              <a:defRPr/>
            </a:pPr>
            <a:r>
              <a:rPr lang="en-US" sz="1800" kern="0" dirty="0">
                <a:latin typeface="Arial Narrow" panose="020B0606020202030204" pitchFamily="34" charset="0"/>
                <a:cs typeface="Arial"/>
              </a:rPr>
              <a:t>RIA was subsequently discontinued after the two (2) year pilot phase given a few RIA were undertaken across government departments, the tool was not integrated into policy making processes </a:t>
            </a:r>
          </a:p>
          <a:p>
            <a:pPr eaLnBrk="1" hangingPunct="1">
              <a:spcBef>
                <a:spcPts val="400"/>
              </a:spcBef>
              <a:spcAft>
                <a:spcPts val="400"/>
              </a:spcAft>
              <a:defRPr/>
            </a:pPr>
            <a:r>
              <a:rPr lang="en-US" sz="1800" kern="0" dirty="0">
                <a:latin typeface="Arial Narrow" panose="020B0606020202030204" pitchFamily="34" charset="0"/>
                <a:cs typeface="Arial"/>
              </a:rPr>
              <a:t>RIA suffered from several implementation challenges, lack of support and considerable resistance across government departments</a:t>
            </a:r>
          </a:p>
          <a:p>
            <a:pPr eaLnBrk="1" hangingPunct="1">
              <a:spcBef>
                <a:spcPts val="400"/>
              </a:spcBef>
              <a:spcAft>
                <a:spcPts val="400"/>
              </a:spcAft>
              <a:defRPr/>
            </a:pPr>
            <a:r>
              <a:rPr lang="en-US" sz="1800" kern="0" dirty="0">
                <a:latin typeface="Arial Narrow" panose="020B0606020202030204" pitchFamily="34" charset="0"/>
                <a:cs typeface="Arial"/>
              </a:rPr>
              <a:t>RIA narrow focus on the likely economic costs and benefits to business needs driving decisions if :</a:t>
            </a:r>
          </a:p>
          <a:p>
            <a:pPr marL="0" indent="0" eaLnBrk="1" hangingPunct="1">
              <a:spcBef>
                <a:spcPts val="400"/>
              </a:spcBef>
              <a:spcAft>
                <a:spcPts val="400"/>
              </a:spcAft>
              <a:buNone/>
              <a:defRPr/>
            </a:pPr>
            <a:r>
              <a:rPr lang="en-US" sz="1800" kern="0" dirty="0">
                <a:latin typeface="Arial Narrow" panose="020B0606020202030204" pitchFamily="34" charset="0"/>
                <a:cs typeface="Arial"/>
              </a:rPr>
              <a:t>	</a:t>
            </a:r>
            <a:r>
              <a:rPr lang="en-US" sz="1800" i="1" kern="0" dirty="0">
                <a:latin typeface="Arial Narrow" panose="020B0606020202030204" pitchFamily="34" charset="0"/>
                <a:cs typeface="Arial"/>
              </a:rPr>
              <a:t>Economic Costs &gt; Economic Benefits = Relinquish the policy proposal  </a:t>
            </a:r>
          </a:p>
          <a:p>
            <a:pPr marL="0" indent="0" eaLnBrk="1" hangingPunct="1">
              <a:spcBef>
                <a:spcPts val="400"/>
              </a:spcBef>
              <a:spcAft>
                <a:spcPts val="400"/>
              </a:spcAft>
              <a:buNone/>
              <a:defRPr/>
            </a:pPr>
            <a:r>
              <a:rPr lang="en-US" sz="1800" i="1" kern="0" dirty="0">
                <a:latin typeface="Arial Narrow" panose="020B0606020202030204" pitchFamily="34" charset="0"/>
                <a:cs typeface="Arial"/>
              </a:rPr>
              <a:t>	Economic Costs &lt; Economic Benefits = Proceed with the policy proposal</a:t>
            </a:r>
          </a:p>
          <a:p>
            <a:pPr eaLnBrk="1" hangingPunct="1">
              <a:spcBef>
                <a:spcPts val="400"/>
              </a:spcBef>
              <a:spcAft>
                <a:spcPts val="400"/>
              </a:spcAft>
              <a:defRPr/>
            </a:pPr>
            <a:r>
              <a:rPr lang="en-US" sz="1800" kern="0" dirty="0">
                <a:latin typeface="Arial Narrow" panose="020B0606020202030204" pitchFamily="34" charset="0"/>
                <a:cs typeface="Arial"/>
              </a:rPr>
              <a:t>RIA somehow fall short in taking into account broader national priorities, the tool is in contrary to the long-term developmental objectives (country specifics)</a:t>
            </a:r>
          </a:p>
          <a:p>
            <a:pPr eaLnBrk="1" hangingPunct="1">
              <a:spcBef>
                <a:spcPts val="400"/>
              </a:spcBef>
              <a:spcAft>
                <a:spcPts val="400"/>
              </a:spcAft>
              <a:defRPr/>
            </a:pPr>
            <a:endParaRPr lang="en-US" sz="1800" kern="0" dirty="0">
              <a:latin typeface="Arial Narrow" panose="020B0606020202030204" pitchFamily="34" charset="0"/>
              <a:cs typeface="Arial"/>
            </a:endParaRPr>
          </a:p>
          <a:p>
            <a:pPr marL="0" indent="0" eaLnBrk="1" hangingPunct="1">
              <a:spcBef>
                <a:spcPts val="400"/>
              </a:spcBef>
              <a:spcAft>
                <a:spcPts val="400"/>
              </a:spcAft>
              <a:buNone/>
              <a:defRPr/>
            </a:pPr>
            <a:endParaRPr lang="en-US" sz="1800" kern="0" dirty="0">
              <a:latin typeface="Arial Narrow" panose="020B0606020202030204" pitchFamily="34" charset="0"/>
              <a:cs typeface="Arial"/>
            </a:endParaRPr>
          </a:p>
        </p:txBody>
      </p:sp>
    </p:spTree>
    <p:extLst>
      <p:ext uri="{BB962C8B-B14F-4D97-AF65-F5344CB8AC3E}">
        <p14:creationId xmlns:p14="http://schemas.microsoft.com/office/powerpoint/2010/main" val="378696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80633" y="1484784"/>
            <a:ext cx="9027871" cy="506371"/>
          </a:xfrm>
          <a:prstGeom prst="rect">
            <a:avLst/>
          </a:prstGeom>
          <a:solidFill>
            <a:srgbClr val="D4B648">
              <a:alpha val="50195"/>
            </a:srgbClr>
          </a:solidFill>
          <a:ln>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000" b="1" dirty="0">
                <a:latin typeface="Arial Narrow" panose="020B0606020202030204" pitchFamily="34" charset="0"/>
              </a:rPr>
              <a:t>Introduction</a:t>
            </a:r>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4</a:t>
            </a:fld>
            <a:endParaRPr lang="en-ZA" sz="1200" dirty="0">
              <a:latin typeface="Arial" pitchFamily="34" charset="0"/>
              <a:cs typeface="Arial" pitchFamily="34" charset="0"/>
            </a:endParaRPr>
          </a:p>
        </p:txBody>
      </p:sp>
      <p:sp>
        <p:nvSpPr>
          <p:cNvPr id="5" name="Content Placeholder 1">
            <a:extLst>
              <a:ext uri="{FF2B5EF4-FFF2-40B4-BE49-F238E27FC236}">
                <a16:creationId xmlns:a16="http://schemas.microsoft.com/office/drawing/2014/main" id="{06C4960B-F0D3-4408-BD89-6663515277E6}"/>
              </a:ext>
            </a:extLst>
          </p:cNvPr>
          <p:cNvSpPr txBox="1">
            <a:spLocks/>
          </p:cNvSpPr>
          <p:nvPr/>
        </p:nvSpPr>
        <p:spPr bwMode="auto">
          <a:xfrm>
            <a:off x="179512" y="2068215"/>
            <a:ext cx="8964488" cy="48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400"/>
              </a:spcBef>
              <a:spcAft>
                <a:spcPts val="400"/>
              </a:spcAft>
              <a:defRPr/>
            </a:pPr>
            <a:r>
              <a:rPr lang="en-US" sz="1800" kern="0" dirty="0">
                <a:latin typeface="Arial Narrow" panose="020B0606020202030204" pitchFamily="34" charset="0"/>
                <a:cs typeface="Arial"/>
              </a:rPr>
              <a:t>Cabinet introduced the Socio Economic Impact Assessment System (SEIAS) in February 2015 to replace the Regulatory Impact Assessment (RIA) requiring national departments to apply SEIAS when developing policies, bills and regulations </a:t>
            </a:r>
          </a:p>
          <a:p>
            <a:pPr eaLnBrk="1" hangingPunct="1">
              <a:spcBef>
                <a:spcPts val="400"/>
              </a:spcBef>
              <a:spcAft>
                <a:spcPts val="400"/>
              </a:spcAft>
              <a:defRPr/>
            </a:pPr>
            <a:r>
              <a:rPr lang="en-US" sz="1800" kern="0" dirty="0">
                <a:latin typeface="Arial Narrow" panose="020B0606020202030204" pitchFamily="34" charset="0"/>
                <a:cs typeface="Arial"/>
              </a:rPr>
              <a:t>President’s Coordinating Council (PCC) resolved on the rollout and implementation of SEIAS in provinces and municipalities in 2016</a:t>
            </a:r>
          </a:p>
          <a:p>
            <a:pPr eaLnBrk="1" hangingPunct="1">
              <a:spcBef>
                <a:spcPts val="400"/>
              </a:spcBef>
              <a:spcAft>
                <a:spcPts val="400"/>
              </a:spcAft>
              <a:defRPr/>
            </a:pPr>
            <a:r>
              <a:rPr lang="en-US" sz="1800" kern="0" dirty="0">
                <a:latin typeface="Arial Narrow" panose="020B0606020202030204" pitchFamily="34" charset="0"/>
                <a:cs typeface="Arial"/>
              </a:rPr>
              <a:t>Cabinet approved the National Policy Development Framework (NDFP) to standardize policy making process in South Africa and to guide government departments in drafting policies </a:t>
            </a:r>
          </a:p>
          <a:p>
            <a:pPr eaLnBrk="1" hangingPunct="1">
              <a:spcBef>
                <a:spcPts val="400"/>
              </a:spcBef>
              <a:spcAft>
                <a:spcPts val="400"/>
              </a:spcAft>
              <a:defRPr/>
            </a:pPr>
            <a:r>
              <a:rPr lang="en-US" sz="1800" kern="0" dirty="0">
                <a:latin typeface="Arial Narrow" panose="020B0606020202030204" pitchFamily="34" charset="0"/>
                <a:cs typeface="Arial"/>
              </a:rPr>
              <a:t>With SEIAS, regulatory proposals are not merely turned down based on cost benefit analysis (CBA) but assessed holistically in terms of empirical evidence, intended outcomes, necessity, capacity of department to implement (implementation plan), realistic costing, risks and unintended consequences mitigation strategy, monitoring and evaluation as well as constitutionality</a:t>
            </a:r>
          </a:p>
          <a:p>
            <a:pPr eaLnBrk="1" hangingPunct="1">
              <a:spcBef>
                <a:spcPts val="400"/>
              </a:spcBef>
              <a:spcAft>
                <a:spcPts val="400"/>
              </a:spcAft>
              <a:defRPr/>
            </a:pPr>
            <a:r>
              <a:rPr lang="en-US" sz="1800" kern="0" dirty="0">
                <a:latin typeface="Arial Narrow" panose="020B0606020202030204" pitchFamily="34" charset="0"/>
                <a:cs typeface="Arial"/>
              </a:rPr>
              <a:t>SEIAS considers other analytical techniques such as Cost Benefit Analysis, Cost Effectiveness Analysis, Cost Utility Analysis, Economic Appraisal etc.</a:t>
            </a:r>
          </a:p>
          <a:p>
            <a:pPr marL="0" indent="0" eaLnBrk="1" hangingPunct="1">
              <a:spcBef>
                <a:spcPts val="400"/>
              </a:spcBef>
              <a:spcAft>
                <a:spcPts val="400"/>
              </a:spcAft>
              <a:buNone/>
              <a:defRPr/>
            </a:pPr>
            <a:endParaRPr lang="en-US" sz="1800" kern="0" dirty="0">
              <a:latin typeface="Arial Narrow" panose="020B0606020202030204" pitchFamily="34" charset="0"/>
              <a:cs typeface="Arial"/>
            </a:endParaRPr>
          </a:p>
          <a:p>
            <a:pPr eaLnBrk="1" hangingPunct="1">
              <a:spcBef>
                <a:spcPts val="400"/>
              </a:spcBef>
              <a:spcAft>
                <a:spcPts val="400"/>
              </a:spcAft>
              <a:defRPr/>
            </a:pPr>
            <a:endParaRPr lang="en-US" sz="1800" kern="0" dirty="0">
              <a:latin typeface="Arial Narrow" panose="020B0606020202030204" pitchFamily="34" charset="0"/>
              <a:cs typeface="Arial"/>
            </a:endParaRPr>
          </a:p>
        </p:txBody>
      </p:sp>
    </p:spTree>
    <p:extLst>
      <p:ext uri="{BB962C8B-B14F-4D97-AF65-F5344CB8AC3E}">
        <p14:creationId xmlns:p14="http://schemas.microsoft.com/office/powerpoint/2010/main" val="38169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271463" y="1471613"/>
            <a:ext cx="8602662" cy="460375"/>
          </a:xfrm>
          <a:prstGeom prst="rect">
            <a:avLst/>
          </a:prstGeom>
          <a:solidFill>
            <a:schemeClr val="bg1">
              <a:alpha val="70000"/>
            </a:schemeClr>
          </a:solidFill>
        </p:spPr>
        <p:txBody>
          <a:bodyPr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r>
              <a:rPr lang="en-US" sz="2800" i="1" dirty="0">
                <a:latin typeface="Arial" charset="0"/>
              </a:rPr>
              <a:t/>
            </a:r>
            <a:br>
              <a:rPr lang="en-US" sz="2800" i="1" dirty="0">
                <a:latin typeface="Arial" charset="0"/>
              </a:rPr>
            </a:br>
            <a:r>
              <a:rPr lang="en-ZA" sz="2800" dirty="0">
                <a:latin typeface="Arial" charset="0"/>
              </a:rPr>
              <a:t/>
            </a:r>
            <a:br>
              <a:rPr lang="en-ZA" sz="2800" dirty="0">
                <a:latin typeface="Arial" charset="0"/>
              </a:rPr>
            </a:b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3200" b="1" i="1" dirty="0">
              <a:latin typeface="Arial" charset="0"/>
            </a:endParaRPr>
          </a:p>
        </p:txBody>
      </p:sp>
      <p:sp>
        <p:nvSpPr>
          <p:cNvPr id="4100" name="Rectangle 2"/>
          <p:cNvSpPr txBox="1">
            <a:spLocks noChangeArrowheads="1"/>
          </p:cNvSpPr>
          <p:nvPr/>
        </p:nvSpPr>
        <p:spPr bwMode="auto">
          <a:xfrm>
            <a:off x="271463" y="1497698"/>
            <a:ext cx="8872537" cy="536030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i="1" dirty="0">
                <a:latin typeface="Arial" panose="020B0604020202020204" pitchFamily="34" charset="0"/>
              </a:rPr>
              <a:t/>
            </a:r>
            <a:br>
              <a:rPr lang="en-US" sz="2800" i="1" dirty="0">
                <a:latin typeface="Arial" panose="020B0604020202020204" pitchFamily="34" charset="0"/>
              </a:rPr>
            </a:br>
            <a:r>
              <a:rPr lang="en-ZA" sz="2800" dirty="0">
                <a:latin typeface="Arial" panose="020B0604020202020204" pitchFamily="34" charset="0"/>
              </a:rPr>
              <a:t/>
            </a:r>
            <a:br>
              <a:rPr lang="en-ZA"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endParaRPr lang="en-US" sz="3200" b="1" i="1" dirty="0">
              <a:latin typeface="Arial" panose="020B0604020202020204" pitchFamily="34" charset="0"/>
            </a:endParaRPr>
          </a:p>
        </p:txBody>
      </p:sp>
      <p:sp>
        <p:nvSpPr>
          <p:cNvPr id="4102" name="Content Placeholder 1"/>
          <p:cNvSpPr>
            <a:spLocks noGrp="1"/>
          </p:cNvSpPr>
          <p:nvPr>
            <p:ph idx="1"/>
          </p:nvPr>
        </p:nvSpPr>
        <p:spPr>
          <a:xfrm>
            <a:off x="271463" y="1916832"/>
            <a:ext cx="8385175" cy="4529137"/>
          </a:xfrm>
        </p:spPr>
        <p:txBody>
          <a:bodyPr/>
          <a:lstStyle/>
          <a:p>
            <a:pPr marL="0" indent="0" algn="just" eaLnBrk="1" hangingPunct="1">
              <a:spcBef>
                <a:spcPts val="0"/>
              </a:spcBef>
              <a:spcAft>
                <a:spcPts val="1200"/>
              </a:spcAft>
              <a:buNone/>
              <a:defRPr/>
            </a:pPr>
            <a:endParaRPr lang="en-ZA" sz="1600" dirty="0"/>
          </a:p>
          <a:p>
            <a:pPr marL="0" indent="0" eaLnBrk="1" hangingPunct="1">
              <a:buNone/>
              <a:defRPr/>
            </a:pPr>
            <a:endParaRPr lang="en-ZA" sz="1600" dirty="0"/>
          </a:p>
          <a:p>
            <a:pPr marL="342900" lvl="1" indent="-342900" eaLnBrk="1" hangingPunct="1">
              <a:buFont typeface="Arial" panose="020B0604020202020204" pitchFamily="34" charset="0"/>
              <a:buChar char="•"/>
              <a:defRPr/>
            </a:pPr>
            <a:endParaRPr lang="en-ZA" sz="2000" dirty="0">
              <a:latin typeface="+mj-lt"/>
              <a:cs typeface="Arial"/>
            </a:endParaRPr>
          </a:p>
          <a:p>
            <a:pPr eaLnBrk="1" hangingPunct="1">
              <a:defRPr/>
            </a:pPr>
            <a:endParaRPr lang="en-ZA" sz="1800" dirty="0"/>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5</a:t>
            </a:fld>
            <a:endParaRPr lang="en-ZA" sz="1200" dirty="0">
              <a:latin typeface="Arial" pitchFamily="34" charset="0"/>
              <a:cs typeface="Arial" pitchFamily="34" charset="0"/>
            </a:endParaRPr>
          </a:p>
        </p:txBody>
      </p:sp>
      <p:sp>
        <p:nvSpPr>
          <p:cNvPr id="8" name="Title 1">
            <a:extLst>
              <a:ext uri="{FF2B5EF4-FFF2-40B4-BE49-F238E27FC236}">
                <a16:creationId xmlns:a16="http://schemas.microsoft.com/office/drawing/2014/main" id="{74D78CA9-4162-4E15-AE9C-52C4F327FA64}"/>
              </a:ext>
            </a:extLst>
          </p:cNvPr>
          <p:cNvSpPr>
            <a:spLocks noGrp="1"/>
          </p:cNvSpPr>
          <p:nvPr>
            <p:ph type="title"/>
          </p:nvPr>
        </p:nvSpPr>
        <p:spPr>
          <a:xfrm>
            <a:off x="179512" y="1464394"/>
            <a:ext cx="8856983" cy="452438"/>
          </a:xfrm>
          <a:solidFill>
            <a:srgbClr val="D4B648">
              <a:alpha val="50195"/>
            </a:srgbClr>
          </a:solidFill>
          <a:ln>
            <a:noFill/>
          </a:ln>
        </p:spPr>
        <p:txBody>
          <a:bodyPr anchor="ctr"/>
          <a:lstStyle/>
          <a:p>
            <a:pPr eaLnBrk="1" hangingPunct="1"/>
            <a:r>
              <a:rPr lang="en-US" sz="2000" b="1" kern="1200" dirty="0">
                <a:solidFill>
                  <a:schemeClr val="tx1"/>
                </a:solidFill>
                <a:latin typeface="Arial Narrow" panose="020B0606020202030204" pitchFamily="34" charset="0"/>
                <a:ea typeface="+mn-ea"/>
                <a:cs typeface="Arial" panose="020B0604020202020204" pitchFamily="34" charset="0"/>
              </a:rPr>
              <a:t>Quantification rationale for SEIAS</a:t>
            </a:r>
          </a:p>
        </p:txBody>
      </p:sp>
      <p:sp>
        <p:nvSpPr>
          <p:cNvPr id="10" name="Content Placeholder 1">
            <a:extLst>
              <a:ext uri="{FF2B5EF4-FFF2-40B4-BE49-F238E27FC236}">
                <a16:creationId xmlns:a16="http://schemas.microsoft.com/office/drawing/2014/main" id="{06C4960B-F0D3-4408-BD89-6663515277E6}"/>
              </a:ext>
            </a:extLst>
          </p:cNvPr>
          <p:cNvSpPr txBox="1">
            <a:spLocks/>
          </p:cNvSpPr>
          <p:nvPr/>
        </p:nvSpPr>
        <p:spPr bwMode="auto">
          <a:xfrm>
            <a:off x="107504" y="1996207"/>
            <a:ext cx="90010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r>
              <a:rPr lang="en-US" sz="1800" kern="0" dirty="0">
                <a:latin typeface="Arial Narrow" panose="020B0606020202030204" pitchFamily="34" charset="0"/>
              </a:rPr>
              <a:t>Socio-Economic Impact Assessment System (SEIAS) allows government departments to:</a:t>
            </a:r>
          </a:p>
          <a:p>
            <a:pPr eaLnBrk="1" hangingPunct="1">
              <a:defRPr/>
            </a:pPr>
            <a:r>
              <a:rPr lang="en-US" sz="1800" kern="0" dirty="0">
                <a:latin typeface="Arial Narrow" panose="020B0606020202030204" pitchFamily="34" charset="0"/>
              </a:rPr>
              <a:t>Analyze direct costs to government associated with the development of policies, legislation and regulations </a:t>
            </a:r>
          </a:p>
          <a:p>
            <a:pPr eaLnBrk="1" hangingPunct="1">
              <a:defRPr/>
            </a:pPr>
            <a:r>
              <a:rPr lang="en-US" sz="1800" kern="0" dirty="0">
                <a:latin typeface="Arial Narrow" panose="020B0606020202030204" pitchFamily="34" charset="0"/>
              </a:rPr>
              <a:t>Properly cost proposals for implementation prior to approval</a:t>
            </a:r>
          </a:p>
          <a:p>
            <a:pPr eaLnBrk="1" hangingPunct="1">
              <a:defRPr/>
            </a:pPr>
            <a:r>
              <a:rPr lang="en-US" sz="1800" kern="0" dirty="0">
                <a:latin typeface="Arial Narrow" panose="020B0606020202030204" pitchFamily="34" charset="0"/>
              </a:rPr>
              <a:t>Realistically quantify costs and benefits associated with proposals and to identify which groups in the society will benefit or incur costs</a:t>
            </a:r>
          </a:p>
          <a:p>
            <a:pPr eaLnBrk="1" hangingPunct="1">
              <a:defRPr/>
            </a:pPr>
            <a:r>
              <a:rPr lang="en-US" sz="1800" kern="0" dirty="0">
                <a:latin typeface="Arial Narrow" panose="020B0606020202030204" pitchFamily="34" charset="0"/>
              </a:rPr>
              <a:t>Initiate ways of requesting additional budget or minimizing identified costs to improve efficiency for implementation of a proposal</a:t>
            </a:r>
          </a:p>
          <a:p>
            <a:pPr marL="0" indent="0" eaLnBrk="1" hangingPunct="1">
              <a:buNone/>
              <a:defRPr/>
            </a:pPr>
            <a:r>
              <a:rPr lang="en-US" sz="1800" kern="0" dirty="0">
                <a:latin typeface="Arial Narrow" panose="020B0606020202030204" pitchFamily="34" charset="0"/>
              </a:rPr>
              <a:t>Costs are classified in terms of :  </a:t>
            </a:r>
          </a:p>
          <a:p>
            <a:pPr eaLnBrk="1" hangingPunct="1">
              <a:defRPr/>
            </a:pPr>
            <a:r>
              <a:rPr lang="en-US" sz="1800" b="1" i="1" kern="0" dirty="0">
                <a:latin typeface="Arial Narrow" panose="020B0606020202030204" pitchFamily="34" charset="0"/>
              </a:rPr>
              <a:t>Implementation costs </a:t>
            </a:r>
            <a:r>
              <a:rPr lang="en-US" sz="1800" i="1" kern="0" dirty="0">
                <a:latin typeface="Arial Narrow" panose="020B0606020202030204" pitchFamily="34" charset="0"/>
              </a:rPr>
              <a:t>are costs incurred by those who needs to implement the proposal and usually entails administrative costs such as personnel, resources, infrastructure, operational costs  and coordinating institutions etc.</a:t>
            </a:r>
          </a:p>
          <a:p>
            <a:pPr eaLnBrk="1" hangingPunct="1">
              <a:defRPr/>
            </a:pPr>
            <a:r>
              <a:rPr lang="en-US" sz="1800" b="1" i="1" kern="0" dirty="0">
                <a:latin typeface="Arial Narrow" panose="020B0606020202030204" pitchFamily="34" charset="0"/>
              </a:rPr>
              <a:t>Compliance costs </a:t>
            </a:r>
            <a:r>
              <a:rPr lang="en-US" sz="1800" i="1" kern="0" dirty="0">
                <a:latin typeface="Arial Narrow" panose="020B0606020202030204" pitchFamily="34" charset="0"/>
              </a:rPr>
              <a:t>are costs borne by those who have to conform to the requirements of a proposal e.g. licensing, levies, registration fees payable etc. </a:t>
            </a:r>
          </a:p>
          <a:p>
            <a:pPr eaLnBrk="1" hangingPunct="1">
              <a:defRPr/>
            </a:pPr>
            <a:endParaRPr lang="en-US" sz="1800" kern="0" dirty="0">
              <a:latin typeface="Arial Narrow" panose="020B0606020202030204" pitchFamily="34" charset="0"/>
            </a:endParaRPr>
          </a:p>
          <a:p>
            <a:pPr eaLnBrk="1" hangingPunct="1">
              <a:defRPr/>
            </a:pPr>
            <a:endParaRPr lang="en-US" sz="1800" kern="0" dirty="0">
              <a:latin typeface="Arial Narrow" panose="020B0606020202030204" pitchFamily="34" charset="0"/>
            </a:endParaRPr>
          </a:p>
        </p:txBody>
      </p:sp>
    </p:spTree>
    <p:extLst>
      <p:ext uri="{BB962C8B-B14F-4D97-AF65-F5344CB8AC3E}">
        <p14:creationId xmlns:p14="http://schemas.microsoft.com/office/powerpoint/2010/main" val="314526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160962" y="1484783"/>
            <a:ext cx="8947542" cy="432049"/>
          </a:xfrm>
          <a:prstGeom prst="rect">
            <a:avLst/>
          </a:prstGeom>
          <a:solidFill>
            <a:srgbClr val="D4B648">
              <a:alpha val="50195"/>
            </a:srgbClr>
          </a:solidFill>
          <a:ln>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600" b="1" dirty="0">
              <a:latin typeface="Arial" panose="020B0604020202020204" pitchFamily="34" charset="0"/>
            </a:endParaRPr>
          </a:p>
          <a:p>
            <a:pPr algn="ctr" eaLnBrk="1" hangingPunct="1"/>
            <a:r>
              <a:rPr lang="en-US" sz="2000" b="1" dirty="0">
                <a:latin typeface="Arial Narrow" panose="020B0606020202030204" pitchFamily="34" charset="0"/>
              </a:rPr>
              <a:t>Costing Requirement  </a:t>
            </a:r>
            <a:endParaRPr lang="en-US" sz="2000" b="1" i="1" dirty="0">
              <a:latin typeface="Arial Narrow" panose="020B0606020202030204" pitchFamily="34" charset="0"/>
            </a:endParaRPr>
          </a:p>
          <a:p>
            <a:pPr eaLnBrk="1" hangingPunct="1"/>
            <a:endParaRPr lang="en-US" sz="2800" b="1" i="1" dirty="0">
              <a:latin typeface="Arial" panose="020B0604020202020204" pitchFamily="34" charset="0"/>
            </a:endParaRPr>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6</a:t>
            </a:fld>
            <a:endParaRPr lang="en-ZA" sz="1200" dirty="0">
              <a:latin typeface="Arial" pitchFamily="34" charset="0"/>
              <a:cs typeface="Arial" pitchFamily="34" charset="0"/>
            </a:endParaRPr>
          </a:p>
        </p:txBody>
      </p:sp>
      <p:sp>
        <p:nvSpPr>
          <p:cNvPr id="5" name="Content Placeholder 1">
            <a:extLst>
              <a:ext uri="{FF2B5EF4-FFF2-40B4-BE49-F238E27FC236}">
                <a16:creationId xmlns:a16="http://schemas.microsoft.com/office/drawing/2014/main" id="{06C4960B-F0D3-4408-BD89-6663515277E6}"/>
              </a:ext>
            </a:extLst>
          </p:cNvPr>
          <p:cNvSpPr txBox="1">
            <a:spLocks/>
          </p:cNvSpPr>
          <p:nvPr/>
        </p:nvSpPr>
        <p:spPr bwMode="auto">
          <a:xfrm>
            <a:off x="144016" y="1916832"/>
            <a:ext cx="896448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50000"/>
              </a:lnSpc>
              <a:spcBef>
                <a:spcPts val="400"/>
              </a:spcBef>
              <a:spcAft>
                <a:spcPts val="400"/>
              </a:spcAft>
            </a:pPr>
            <a:r>
              <a:rPr lang="en-US" sz="1800" dirty="0">
                <a:latin typeface="Arial Narrow" panose="020B0606020202030204" pitchFamily="34" charset="0"/>
              </a:rPr>
              <a:t>Costs are not solely limited to monetary values but can also include unit, time and process etc.</a:t>
            </a:r>
          </a:p>
          <a:p>
            <a:pPr>
              <a:lnSpc>
                <a:spcPct val="150000"/>
              </a:lnSpc>
              <a:spcBef>
                <a:spcPts val="400"/>
              </a:spcBef>
              <a:spcAft>
                <a:spcPts val="400"/>
              </a:spcAft>
            </a:pPr>
            <a:endParaRPr lang="en-US" sz="1800" dirty="0">
              <a:latin typeface="Arial Narrow" panose="020B0606020202030204" pitchFamily="34" charset="0"/>
            </a:endParaRPr>
          </a:p>
          <a:p>
            <a:pPr>
              <a:lnSpc>
                <a:spcPct val="150000"/>
              </a:lnSpc>
              <a:spcBef>
                <a:spcPts val="400"/>
              </a:spcBef>
              <a:spcAft>
                <a:spcPts val="400"/>
              </a:spcAft>
            </a:pPr>
            <a:endParaRPr lang="en-US" sz="1800" dirty="0">
              <a:latin typeface="Arial Narrow" panose="020B0606020202030204" pitchFamily="34" charset="0"/>
            </a:endParaRPr>
          </a:p>
          <a:p>
            <a:pPr>
              <a:lnSpc>
                <a:spcPct val="150000"/>
              </a:lnSpc>
              <a:spcBef>
                <a:spcPts val="400"/>
              </a:spcBef>
              <a:spcAft>
                <a:spcPts val="400"/>
              </a:spcAft>
            </a:pPr>
            <a:r>
              <a:rPr lang="en-US" sz="1800" dirty="0">
                <a:latin typeface="Arial Narrow" panose="020B0606020202030204" pitchFamily="34" charset="0"/>
              </a:rPr>
              <a:t>Direct (internal) costs to departments and its implementation agencies should be fully quantified </a:t>
            </a:r>
          </a:p>
          <a:p>
            <a:pPr>
              <a:lnSpc>
                <a:spcPct val="150000"/>
              </a:lnSpc>
              <a:spcBef>
                <a:spcPts val="400"/>
              </a:spcBef>
              <a:spcAft>
                <a:spcPts val="400"/>
              </a:spcAft>
            </a:pPr>
            <a:r>
              <a:rPr lang="en-US" sz="1800" dirty="0">
                <a:latin typeface="Arial Narrow" panose="020B0606020202030204" pitchFamily="34" charset="0"/>
              </a:rPr>
              <a:t>During consultation phase, the department should ascertain which costs will be incurred by affected stakeholders (including provinces and municipalities) during implementation</a:t>
            </a:r>
          </a:p>
          <a:p>
            <a:pPr>
              <a:lnSpc>
                <a:spcPct val="150000"/>
              </a:lnSpc>
              <a:spcBef>
                <a:spcPts val="400"/>
              </a:spcBef>
              <a:spcAft>
                <a:spcPts val="400"/>
              </a:spcAft>
            </a:pPr>
            <a:r>
              <a:rPr lang="en-US" sz="1800" dirty="0">
                <a:latin typeface="Arial Narrow" panose="020B0606020202030204" pitchFamily="34" charset="0"/>
              </a:rPr>
              <a:t>In instances where indirect costs cannot be expressed for other groups with high degree of certainty or precision, the government department can provide cost drivers</a:t>
            </a:r>
          </a:p>
          <a:p>
            <a:pPr>
              <a:lnSpc>
                <a:spcPct val="150000"/>
              </a:lnSpc>
              <a:spcBef>
                <a:spcPts val="400"/>
              </a:spcBef>
              <a:spcAft>
                <a:spcPts val="400"/>
              </a:spcAft>
            </a:pPr>
            <a:r>
              <a:rPr lang="en-US" sz="1800" dirty="0">
                <a:latin typeface="Arial Narrow" panose="020B0606020202030204" pitchFamily="34" charset="0"/>
              </a:rPr>
              <a:t>Corporate Services or Finance within departments are to be consulted for inputs and guidance</a:t>
            </a:r>
          </a:p>
          <a:p>
            <a:pPr>
              <a:lnSpc>
                <a:spcPct val="150000"/>
              </a:lnSpc>
              <a:spcBef>
                <a:spcPts val="400"/>
              </a:spcBef>
              <a:spcAft>
                <a:spcPts val="400"/>
              </a:spcAft>
            </a:pPr>
            <a:endParaRPr lang="en-US" sz="1800"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669272" y="2468102"/>
            <a:ext cx="1512168" cy="1104914"/>
          </a:xfrm>
          <a:prstGeom prst="rect">
            <a:avLst/>
          </a:prstGeom>
        </p:spPr>
      </p:pic>
      <p:pic>
        <p:nvPicPr>
          <p:cNvPr id="4" name="Picture 3"/>
          <p:cNvPicPr>
            <a:picLocks noChangeAspect="1"/>
          </p:cNvPicPr>
          <p:nvPr/>
        </p:nvPicPr>
        <p:blipFill>
          <a:blip r:embed="rId4"/>
          <a:stretch>
            <a:fillRect/>
          </a:stretch>
        </p:blipFill>
        <p:spPr>
          <a:xfrm>
            <a:off x="2758872" y="2452768"/>
            <a:ext cx="1512168" cy="1120248"/>
          </a:xfrm>
          <a:prstGeom prst="rect">
            <a:avLst/>
          </a:prstGeom>
        </p:spPr>
      </p:pic>
      <p:pic>
        <p:nvPicPr>
          <p:cNvPr id="6" name="Picture 5"/>
          <p:cNvPicPr>
            <a:picLocks noChangeAspect="1"/>
          </p:cNvPicPr>
          <p:nvPr/>
        </p:nvPicPr>
        <p:blipFill>
          <a:blip r:embed="rId5"/>
          <a:stretch>
            <a:fillRect/>
          </a:stretch>
        </p:blipFill>
        <p:spPr>
          <a:xfrm>
            <a:off x="6905741" y="2452769"/>
            <a:ext cx="1367468" cy="1120248"/>
          </a:xfrm>
          <a:prstGeom prst="rect">
            <a:avLst/>
          </a:prstGeom>
        </p:spPr>
      </p:pic>
      <p:pic>
        <p:nvPicPr>
          <p:cNvPr id="8" name="Picture 7"/>
          <p:cNvPicPr>
            <a:picLocks noChangeAspect="1"/>
          </p:cNvPicPr>
          <p:nvPr/>
        </p:nvPicPr>
        <p:blipFill>
          <a:blip r:embed="rId6"/>
          <a:stretch>
            <a:fillRect/>
          </a:stretch>
        </p:blipFill>
        <p:spPr>
          <a:xfrm>
            <a:off x="4981072" y="2452768"/>
            <a:ext cx="1445432" cy="1120248"/>
          </a:xfrm>
          <a:prstGeom prst="rect">
            <a:avLst/>
          </a:prstGeom>
        </p:spPr>
      </p:pic>
    </p:spTree>
    <p:extLst>
      <p:ext uri="{BB962C8B-B14F-4D97-AF65-F5344CB8AC3E}">
        <p14:creationId xmlns:p14="http://schemas.microsoft.com/office/powerpoint/2010/main" val="34981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271463" y="1471613"/>
            <a:ext cx="8602662" cy="460375"/>
          </a:xfrm>
          <a:prstGeom prst="rect">
            <a:avLst/>
          </a:prstGeom>
          <a:solidFill>
            <a:schemeClr val="bg1">
              <a:alpha val="70000"/>
            </a:schemeClr>
          </a:solidFill>
        </p:spPr>
        <p:txBody>
          <a:bodyPr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r>
              <a:rPr lang="en-US" sz="2800" i="1" dirty="0">
                <a:latin typeface="Arial" charset="0"/>
              </a:rPr>
              <a:t/>
            </a:r>
            <a:br>
              <a:rPr lang="en-US" sz="2800" i="1" dirty="0">
                <a:latin typeface="Arial" charset="0"/>
              </a:rPr>
            </a:br>
            <a:r>
              <a:rPr lang="en-ZA" sz="2800" dirty="0">
                <a:latin typeface="Arial" charset="0"/>
              </a:rPr>
              <a:t/>
            </a:r>
            <a:br>
              <a:rPr lang="en-ZA" sz="2800" dirty="0">
                <a:latin typeface="Arial" charset="0"/>
              </a:rPr>
            </a:b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3200" b="1" i="1" dirty="0">
              <a:latin typeface="Arial" charset="0"/>
            </a:endParaRPr>
          </a:p>
        </p:txBody>
      </p:sp>
      <p:sp>
        <p:nvSpPr>
          <p:cNvPr id="4100" name="Rectangle 2"/>
          <p:cNvSpPr txBox="1">
            <a:spLocks noChangeArrowheads="1"/>
          </p:cNvSpPr>
          <p:nvPr/>
        </p:nvSpPr>
        <p:spPr bwMode="auto">
          <a:xfrm>
            <a:off x="199455" y="1471612"/>
            <a:ext cx="8944545" cy="53863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i="1" dirty="0">
                <a:latin typeface="Arial" panose="020B0604020202020204" pitchFamily="34" charset="0"/>
              </a:rPr>
              <a:t/>
            </a:r>
            <a:br>
              <a:rPr lang="en-US" sz="2800" i="1" dirty="0">
                <a:latin typeface="Arial" panose="020B0604020202020204" pitchFamily="34" charset="0"/>
              </a:rPr>
            </a:br>
            <a:r>
              <a:rPr lang="en-ZA" sz="2800" dirty="0">
                <a:latin typeface="Arial" panose="020B0604020202020204" pitchFamily="34" charset="0"/>
              </a:rPr>
              <a:t/>
            </a:r>
            <a:br>
              <a:rPr lang="en-ZA"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r>
              <a:rPr lang="en-US" sz="2800" dirty="0">
                <a:latin typeface="Arial" panose="020B0604020202020204" pitchFamily="34" charset="0"/>
              </a:rPr>
              <a:t/>
            </a:r>
            <a:br>
              <a:rPr lang="en-US" sz="2800" dirty="0">
                <a:latin typeface="Arial" panose="020B0604020202020204" pitchFamily="34" charset="0"/>
              </a:rPr>
            </a:br>
            <a:endParaRPr lang="en-US" sz="3200" b="1" i="1" dirty="0">
              <a:latin typeface="Arial" panose="020B0604020202020204" pitchFamily="34" charset="0"/>
            </a:endParaRPr>
          </a:p>
        </p:txBody>
      </p:sp>
      <p:sp>
        <p:nvSpPr>
          <p:cNvPr id="4102" name="Content Placeholder 1"/>
          <p:cNvSpPr>
            <a:spLocks noGrp="1"/>
          </p:cNvSpPr>
          <p:nvPr>
            <p:ph idx="1"/>
          </p:nvPr>
        </p:nvSpPr>
        <p:spPr>
          <a:xfrm>
            <a:off x="271463" y="1916832"/>
            <a:ext cx="8385175" cy="4529137"/>
          </a:xfrm>
        </p:spPr>
        <p:txBody>
          <a:bodyPr/>
          <a:lstStyle/>
          <a:p>
            <a:pPr marL="0" indent="0" algn="just" eaLnBrk="1" hangingPunct="1">
              <a:spcBef>
                <a:spcPts val="0"/>
              </a:spcBef>
              <a:spcAft>
                <a:spcPts val="1200"/>
              </a:spcAft>
              <a:buNone/>
              <a:defRPr/>
            </a:pPr>
            <a:endParaRPr lang="en-ZA" sz="1600" dirty="0"/>
          </a:p>
          <a:p>
            <a:pPr marL="0" indent="0" eaLnBrk="1" hangingPunct="1">
              <a:buNone/>
              <a:defRPr/>
            </a:pPr>
            <a:endParaRPr lang="en-ZA" sz="1600" dirty="0"/>
          </a:p>
          <a:p>
            <a:pPr marL="342900" lvl="1" indent="-342900" eaLnBrk="1" hangingPunct="1">
              <a:buFont typeface="Arial" panose="020B0604020202020204" pitchFamily="34" charset="0"/>
              <a:buChar char="•"/>
              <a:defRPr/>
            </a:pPr>
            <a:endParaRPr lang="en-ZA" sz="2000" dirty="0">
              <a:latin typeface="+mj-lt"/>
              <a:cs typeface="Arial"/>
            </a:endParaRPr>
          </a:p>
          <a:p>
            <a:pPr eaLnBrk="1" hangingPunct="1">
              <a:defRPr/>
            </a:pPr>
            <a:endParaRPr lang="en-ZA" sz="1800" dirty="0"/>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7</a:t>
            </a:fld>
            <a:endParaRPr lang="en-ZA" sz="1200" dirty="0">
              <a:latin typeface="Arial" pitchFamily="34" charset="0"/>
              <a:cs typeface="Arial" pitchFamily="34" charset="0"/>
            </a:endParaRPr>
          </a:p>
        </p:txBody>
      </p:sp>
      <p:sp>
        <p:nvSpPr>
          <p:cNvPr id="8" name="Title 1">
            <a:extLst>
              <a:ext uri="{FF2B5EF4-FFF2-40B4-BE49-F238E27FC236}">
                <a16:creationId xmlns:a16="http://schemas.microsoft.com/office/drawing/2014/main" id="{74D78CA9-4162-4E15-AE9C-52C4F327FA64}"/>
              </a:ext>
            </a:extLst>
          </p:cNvPr>
          <p:cNvSpPr>
            <a:spLocks noGrp="1"/>
          </p:cNvSpPr>
          <p:nvPr>
            <p:ph type="title"/>
          </p:nvPr>
        </p:nvSpPr>
        <p:spPr>
          <a:xfrm>
            <a:off x="75586" y="1423479"/>
            <a:ext cx="9032918" cy="424681"/>
          </a:xfrm>
          <a:solidFill>
            <a:srgbClr val="D4B64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000" b="1" kern="1200" dirty="0">
                <a:solidFill>
                  <a:schemeClr val="tx1"/>
                </a:solidFill>
                <a:latin typeface="Arial Narrow" panose="020B0606020202030204" pitchFamily="34" charset="0"/>
                <a:ea typeface="+mn-ea"/>
                <a:cs typeface="Arial" panose="020B0604020202020204" pitchFamily="34" charset="0"/>
              </a:rPr>
              <a:t>Comparison</a:t>
            </a:r>
          </a:p>
        </p:txBody>
      </p:sp>
      <p:sp>
        <p:nvSpPr>
          <p:cNvPr id="10" name="Content Placeholder 1">
            <a:extLst>
              <a:ext uri="{FF2B5EF4-FFF2-40B4-BE49-F238E27FC236}">
                <a16:creationId xmlns:a16="http://schemas.microsoft.com/office/drawing/2014/main" id="{06C4960B-F0D3-4408-BD89-6663515277E6}"/>
              </a:ext>
            </a:extLst>
          </p:cNvPr>
          <p:cNvSpPr txBox="1">
            <a:spLocks/>
          </p:cNvSpPr>
          <p:nvPr/>
        </p:nvSpPr>
        <p:spPr bwMode="auto">
          <a:xfrm>
            <a:off x="75586" y="2048824"/>
            <a:ext cx="8837041" cy="464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400"/>
              </a:spcBef>
              <a:spcAft>
                <a:spcPts val="400"/>
              </a:spcAft>
              <a:buNone/>
            </a:pP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694830426"/>
              </p:ext>
            </p:extLst>
          </p:nvPr>
        </p:nvGraphicFramePr>
        <p:xfrm>
          <a:off x="92491" y="1931177"/>
          <a:ext cx="8944006" cy="4480560"/>
        </p:xfrm>
        <a:graphic>
          <a:graphicData uri="http://schemas.openxmlformats.org/drawingml/2006/table">
            <a:tbl>
              <a:tblPr firstRow="1" bandRow="1">
                <a:tableStyleId>{5940675A-B579-460E-94D1-54222C63F5DA}</a:tableStyleId>
              </a:tblPr>
              <a:tblGrid>
                <a:gridCol w="4472003">
                  <a:extLst>
                    <a:ext uri="{9D8B030D-6E8A-4147-A177-3AD203B41FA5}">
                      <a16:colId xmlns:a16="http://schemas.microsoft.com/office/drawing/2014/main" val="20000"/>
                    </a:ext>
                  </a:extLst>
                </a:gridCol>
                <a:gridCol w="4472003">
                  <a:extLst>
                    <a:ext uri="{9D8B030D-6E8A-4147-A177-3AD203B41FA5}">
                      <a16:colId xmlns:a16="http://schemas.microsoft.com/office/drawing/2014/main" val="20001"/>
                    </a:ext>
                  </a:extLst>
                </a:gridCol>
              </a:tblGrid>
              <a:tr h="288698">
                <a:tc>
                  <a:txBody>
                    <a:bodyPr/>
                    <a:lstStyle/>
                    <a:p>
                      <a:pPr algn="ctr"/>
                      <a:r>
                        <a:rPr lang="en-US" sz="1400" b="1" dirty="0">
                          <a:latin typeface="Arial Narrow" panose="020B0606020202030204" pitchFamily="34" charset="0"/>
                        </a:rPr>
                        <a:t>Regulatory Impact Assessment (RIA)</a:t>
                      </a:r>
                      <a:endParaRPr lang="en-ZA" sz="1400" b="1"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6020202030204" pitchFamily="34" charset="0"/>
                        </a:rPr>
                        <a:t>Socio-Economic Impact Assessment Systems (SEIAS)</a:t>
                      </a:r>
                      <a:endParaRPr lang="en-ZA" sz="1400" b="1" dirty="0">
                        <a:latin typeface="Arial Narrow" panose="020B0606020202030204" pitchFamily="34" charset="0"/>
                      </a:endParaRPr>
                    </a:p>
                  </a:txBody>
                  <a:tcPr/>
                </a:tc>
                <a:extLst>
                  <a:ext uri="{0D108BD9-81ED-4DB2-BD59-A6C34878D82A}">
                    <a16:rowId xmlns:a16="http://schemas.microsoft.com/office/drawing/2014/main" val="10000"/>
                  </a:ext>
                </a:extLst>
              </a:tr>
              <a:tr h="511574">
                <a:tc>
                  <a:txBody>
                    <a:bodyPr/>
                    <a:lstStyle/>
                    <a:p>
                      <a:pPr algn="l"/>
                      <a:r>
                        <a:rPr lang="en-US" sz="1400" baseline="0" dirty="0">
                          <a:latin typeface="Arial Narrow" panose="020B0606020202030204" pitchFamily="34" charset="0"/>
                        </a:rPr>
                        <a:t>Predominately outsourced to service providers</a:t>
                      </a:r>
                      <a:endParaRPr lang="en-ZA" sz="1400" dirty="0">
                        <a:latin typeface="Arial Narrow" panose="020B0606020202030204" pitchFamily="34" charset="0"/>
                      </a:endParaRPr>
                    </a:p>
                  </a:txBody>
                  <a:tcPr/>
                </a:tc>
                <a:tc>
                  <a:txBody>
                    <a:bodyPr/>
                    <a:lstStyle/>
                    <a:p>
                      <a:pPr marL="0" algn="l" defTabSz="914400" rtl="0" eaLnBrk="1" latinLnBrk="0" hangingPunct="1"/>
                      <a:r>
                        <a:rPr lang="en-US" sz="1400" kern="1200" dirty="0">
                          <a:solidFill>
                            <a:schemeClr val="tx1"/>
                          </a:solidFill>
                          <a:latin typeface="Arial Narrow" panose="020B0606020202030204" pitchFamily="34" charset="0"/>
                          <a:ea typeface="+mn-ea"/>
                          <a:cs typeface="+mn-cs"/>
                        </a:rPr>
                        <a:t>Prepared internally within government departments by policy and legal practitioners</a:t>
                      </a:r>
                      <a:endParaRPr lang="en-ZA" sz="14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511574">
                <a:tc>
                  <a:txBody>
                    <a:bodyPr/>
                    <a:lstStyle/>
                    <a:p>
                      <a:pPr algn="l"/>
                      <a:r>
                        <a:rPr lang="en-ZA" sz="1400" dirty="0">
                          <a:latin typeface="Arial Narrow" panose="020B0606020202030204" pitchFamily="34" charset="0"/>
                        </a:rPr>
                        <a:t>Focuses</a:t>
                      </a:r>
                      <a:r>
                        <a:rPr lang="en-ZA" sz="1400" baseline="0" dirty="0">
                          <a:latin typeface="Arial Narrow" panose="020B0606020202030204" pitchFamily="34" charset="0"/>
                        </a:rPr>
                        <a:t> on </a:t>
                      </a:r>
                      <a:r>
                        <a:rPr lang="en-ZA" sz="1400" dirty="0">
                          <a:latin typeface="Arial Narrow" panose="020B0606020202030204" pitchFamily="34" charset="0"/>
                        </a:rPr>
                        <a:t>Cost Benefit Analysis</a:t>
                      </a:r>
                    </a:p>
                  </a:txBody>
                  <a:tcPr/>
                </a:tc>
                <a:tc>
                  <a:txBody>
                    <a:bodyPr/>
                    <a:lstStyle/>
                    <a:p>
                      <a:pPr algn="l"/>
                      <a:r>
                        <a:rPr lang="en-US" sz="1400" dirty="0">
                          <a:latin typeface="Arial Narrow" panose="020B0606020202030204" pitchFamily="34" charset="0"/>
                        </a:rPr>
                        <a:t>Focuses on Cost Benefit Analysis, Cost Effectiveness Analysis, Cost Utility Analysis, Economic Appraisal etc.</a:t>
                      </a:r>
                      <a:endParaRPr lang="en-ZA" sz="1400" dirty="0">
                        <a:latin typeface="Arial Narrow" panose="020B0606020202030204" pitchFamily="34" charset="0"/>
                      </a:endParaRPr>
                    </a:p>
                  </a:txBody>
                  <a:tcPr/>
                </a:tc>
                <a:extLst>
                  <a:ext uri="{0D108BD9-81ED-4DB2-BD59-A6C34878D82A}">
                    <a16:rowId xmlns:a16="http://schemas.microsoft.com/office/drawing/2014/main" val="10002"/>
                  </a:ext>
                </a:extLst>
              </a:tr>
              <a:tr h="1299141">
                <a:tc>
                  <a:txBody>
                    <a:bodyPr/>
                    <a:lstStyle/>
                    <a:p>
                      <a:pPr algn="l"/>
                      <a:r>
                        <a:rPr lang="en-US" sz="1400" dirty="0">
                          <a:latin typeface="Arial Narrow" panose="020B0606020202030204" pitchFamily="34" charset="0"/>
                        </a:rPr>
                        <a:t>Primarily focuses on comparing costs and benefits of the proposed regulatory proposal</a:t>
                      </a:r>
                      <a:r>
                        <a:rPr lang="en-US" sz="1400" baseline="0" dirty="0">
                          <a:latin typeface="Arial Narrow" panose="020B0606020202030204" pitchFamily="34" charset="0"/>
                        </a:rPr>
                        <a:t> </a:t>
                      </a:r>
                      <a:r>
                        <a:rPr lang="en-US" sz="1400" dirty="0">
                          <a:latin typeface="Arial Narrow" panose="020B0606020202030204" pitchFamily="34" charset="0"/>
                        </a:rPr>
                        <a:t>and this drives</a:t>
                      </a:r>
                      <a:r>
                        <a:rPr lang="en-US" sz="1400" baseline="0" dirty="0">
                          <a:latin typeface="Arial Narrow" panose="020B0606020202030204" pitchFamily="34" charset="0"/>
                        </a:rPr>
                        <a:t> </a:t>
                      </a:r>
                      <a:r>
                        <a:rPr lang="en-US" sz="1400" dirty="0">
                          <a:latin typeface="Arial Narrow" panose="020B0606020202030204" pitchFamily="34" charset="0"/>
                        </a:rPr>
                        <a:t>decision for rejecting or adopting regulatory</a:t>
                      </a:r>
                      <a:r>
                        <a:rPr lang="en-US" sz="1400" baseline="0" dirty="0">
                          <a:latin typeface="Arial Narrow" panose="020B0606020202030204" pitchFamily="34" charset="0"/>
                        </a:rPr>
                        <a:t> proposals </a:t>
                      </a:r>
                      <a:endParaRPr lang="en-US" sz="1400" dirty="0">
                        <a:latin typeface="Arial Narrow" panose="020B0606020202030204" pitchFamily="34" charset="0"/>
                      </a:endParaRPr>
                    </a:p>
                    <a:p>
                      <a:pPr algn="l"/>
                      <a:r>
                        <a:rPr lang="en-US" sz="1400" dirty="0">
                          <a:latin typeface="Arial Narrow" panose="020B0606020202030204" pitchFamily="34" charset="0"/>
                        </a:rPr>
                        <a:t>If the costs outweigh the benefits, may recommend relinquishing that particular proposal </a:t>
                      </a:r>
                      <a:endParaRPr lang="en-ZA" sz="1400" dirty="0">
                        <a:latin typeface="Arial Narrow" panose="020B0606020202030204" pitchFamily="34" charset="0"/>
                      </a:endParaRPr>
                    </a:p>
                  </a:txBody>
                  <a:tcPr/>
                </a:tc>
                <a:tc>
                  <a:txBody>
                    <a:bodyPr/>
                    <a:lstStyle/>
                    <a:p>
                      <a:pPr algn="l"/>
                      <a:r>
                        <a:rPr lang="en-US" sz="1400" dirty="0">
                          <a:latin typeface="Arial Narrow" panose="020B0606020202030204" pitchFamily="34" charset="0"/>
                        </a:rPr>
                        <a:t>Focuses on strengthening the regulatory</a:t>
                      </a:r>
                      <a:r>
                        <a:rPr lang="en-US" sz="1400" baseline="0" dirty="0">
                          <a:latin typeface="Arial Narrow" panose="020B0606020202030204" pitchFamily="34" charset="0"/>
                        </a:rPr>
                        <a:t> proposals </a:t>
                      </a:r>
                      <a:r>
                        <a:rPr lang="en-US" sz="1400" dirty="0">
                          <a:latin typeface="Arial Narrow" panose="020B0606020202030204" pitchFamily="34" charset="0"/>
                        </a:rPr>
                        <a:t>to support national priorities</a:t>
                      </a:r>
                      <a:r>
                        <a:rPr lang="en-US" sz="1400" baseline="0" dirty="0">
                          <a:latin typeface="Arial Narrow" panose="020B0606020202030204" pitchFamily="34" charset="0"/>
                        </a:rPr>
                        <a:t> a</a:t>
                      </a:r>
                      <a:r>
                        <a:rPr lang="en-US" sz="1400" dirty="0">
                          <a:latin typeface="Arial Narrow" panose="020B0606020202030204" pitchFamily="34" charset="0"/>
                        </a:rPr>
                        <a:t>ssessing</a:t>
                      </a:r>
                      <a:r>
                        <a:rPr lang="en-US" sz="1400" baseline="0" dirty="0">
                          <a:latin typeface="Arial Narrow" panose="020B0606020202030204" pitchFamily="34" charset="0"/>
                        </a:rPr>
                        <a:t> proposals </a:t>
                      </a:r>
                      <a:r>
                        <a:rPr lang="en-US" sz="1400" dirty="0">
                          <a:latin typeface="Arial Narrow" panose="020B0606020202030204" pitchFamily="34" charset="0"/>
                        </a:rPr>
                        <a:t>holistically in terms of</a:t>
                      </a:r>
                      <a:r>
                        <a:rPr lang="en-US" sz="1400" baseline="0" dirty="0">
                          <a:latin typeface="Arial Narrow" panose="020B0606020202030204" pitchFamily="34" charset="0"/>
                        </a:rPr>
                        <a:t> empirical</a:t>
                      </a:r>
                      <a:r>
                        <a:rPr lang="en-US" sz="1400" dirty="0">
                          <a:latin typeface="Arial Narrow" panose="020B0606020202030204" pitchFamily="34" charset="0"/>
                        </a:rPr>
                        <a:t> evidence, intended outcomes, necessity, capacity of department to implement (implementation plan), realistic costing, risks and unintended consequences mitigation strategy, monitoring and evaluation as well as constitutionality</a:t>
                      </a:r>
                      <a:endParaRPr lang="en-ZA" sz="1400" dirty="0">
                        <a:latin typeface="Arial Narrow" panose="020B0606020202030204" pitchFamily="34" charset="0"/>
                      </a:endParaRPr>
                    </a:p>
                  </a:txBody>
                  <a:tcPr/>
                </a:tc>
                <a:extLst>
                  <a:ext uri="{0D108BD9-81ED-4DB2-BD59-A6C34878D82A}">
                    <a16:rowId xmlns:a16="http://schemas.microsoft.com/office/drawing/2014/main" val="10003"/>
                  </a:ext>
                </a:extLst>
              </a:tr>
              <a:tr h="511485">
                <a:tc>
                  <a:txBody>
                    <a:bodyPr/>
                    <a:lstStyle/>
                    <a:p>
                      <a:pPr algn="l"/>
                      <a:r>
                        <a:rPr lang="en-US" sz="1400" dirty="0">
                          <a:latin typeface="Arial Narrow" panose="020B0606020202030204" pitchFamily="34" charset="0"/>
                        </a:rPr>
                        <a:t>Places emphases on appraising the economic impact</a:t>
                      </a:r>
                      <a:r>
                        <a:rPr lang="en-US" sz="1400" baseline="0" dirty="0">
                          <a:latin typeface="Arial Narrow" panose="020B0606020202030204" pitchFamily="34" charset="0"/>
                        </a:rPr>
                        <a:t> of regulatory proposals</a:t>
                      </a:r>
                      <a:endParaRPr lang="en-ZA" sz="1400" dirty="0">
                        <a:latin typeface="Arial Narrow" panose="020B0606020202030204" pitchFamily="34" charset="0"/>
                      </a:endParaRPr>
                    </a:p>
                  </a:txBody>
                  <a:tcPr/>
                </a:tc>
                <a:tc>
                  <a:txBody>
                    <a:bodyPr/>
                    <a:lstStyle/>
                    <a:p>
                      <a:pPr algn="l"/>
                      <a:r>
                        <a:rPr lang="en-US" sz="1400" dirty="0">
                          <a:latin typeface="Arial Narrow" panose="020B0606020202030204" pitchFamily="34" charset="0"/>
                        </a:rPr>
                        <a:t>Places greater emphasis on appraising the social, economic, financial and environmental impact of regulatory proposals</a:t>
                      </a:r>
                      <a:endParaRPr lang="en-ZA" sz="1400" dirty="0">
                        <a:latin typeface="Arial Narrow" panose="020B0606020202030204" pitchFamily="34" charset="0"/>
                      </a:endParaRPr>
                    </a:p>
                  </a:txBody>
                  <a:tcPr/>
                </a:tc>
                <a:extLst>
                  <a:ext uri="{0D108BD9-81ED-4DB2-BD59-A6C34878D82A}">
                    <a16:rowId xmlns:a16="http://schemas.microsoft.com/office/drawing/2014/main" val="10004"/>
                  </a:ext>
                </a:extLst>
              </a:tr>
              <a:tr h="490787">
                <a:tc>
                  <a:txBody>
                    <a:bodyPr/>
                    <a:lstStyle/>
                    <a:p>
                      <a:pPr algn="l"/>
                      <a:r>
                        <a:rPr lang="en-US" sz="1400" dirty="0">
                          <a:latin typeface="Arial Narrow" panose="020B0606020202030204" pitchFamily="34" charset="0"/>
                        </a:rPr>
                        <a:t>RIA does not take into account broader national priorities</a:t>
                      </a:r>
                    </a:p>
                    <a:p>
                      <a:pPr algn="l"/>
                      <a:endParaRPr lang="en-ZA" sz="1400" dirty="0">
                        <a:latin typeface="Arial Narrow" panose="020B0606020202030204" pitchFamily="34" charset="0"/>
                      </a:endParaRPr>
                    </a:p>
                  </a:txBody>
                  <a:tcPr/>
                </a:tc>
                <a:tc>
                  <a:txBody>
                    <a:bodyPr/>
                    <a:lstStyle/>
                    <a:p>
                      <a:pPr algn="l"/>
                      <a:r>
                        <a:rPr lang="en-US" sz="1400" dirty="0">
                          <a:latin typeface="Arial Narrow" panose="020B0606020202030204" pitchFamily="34" charset="0"/>
                        </a:rPr>
                        <a:t>Aligned to national priorities</a:t>
                      </a:r>
                      <a:r>
                        <a:rPr lang="en-US" sz="1400" baseline="0" dirty="0">
                          <a:latin typeface="Arial Narrow" panose="020B0606020202030204" pitchFamily="34" charset="0"/>
                        </a:rPr>
                        <a:t> and </a:t>
                      </a:r>
                      <a:r>
                        <a:rPr lang="en-US" sz="1400" dirty="0">
                          <a:latin typeface="Arial Narrow" panose="020B0606020202030204" pitchFamily="34" charset="0"/>
                        </a:rPr>
                        <a:t>with seven (7) priorities set by the sixth (6</a:t>
                      </a:r>
                      <a:r>
                        <a:rPr lang="en-US" sz="1400" baseline="30000" dirty="0">
                          <a:latin typeface="Arial Narrow" panose="020B0606020202030204" pitchFamily="34" charset="0"/>
                        </a:rPr>
                        <a:t>th</a:t>
                      </a:r>
                      <a:r>
                        <a:rPr lang="en-US" sz="1400" dirty="0">
                          <a:latin typeface="Arial Narrow" panose="020B0606020202030204" pitchFamily="34" charset="0"/>
                        </a:rPr>
                        <a:t>) administration</a:t>
                      </a:r>
                      <a:endParaRPr lang="en-ZA" sz="1400" dirty="0">
                        <a:latin typeface="Arial Narrow" panose="020B0606020202030204" pitchFamily="34" charset="0"/>
                      </a:endParaRPr>
                    </a:p>
                  </a:txBody>
                  <a:tcPr/>
                </a:tc>
                <a:extLst>
                  <a:ext uri="{0D108BD9-81ED-4DB2-BD59-A6C34878D82A}">
                    <a16:rowId xmlns:a16="http://schemas.microsoft.com/office/drawing/2014/main" val="10005"/>
                  </a:ext>
                </a:extLst>
              </a:tr>
              <a:tr h="692875">
                <a:tc>
                  <a:txBody>
                    <a:bodyPr/>
                    <a:lstStyle/>
                    <a:p>
                      <a:pPr algn="l"/>
                      <a:r>
                        <a:rPr lang="en-US" sz="1400" dirty="0">
                          <a:latin typeface="Arial Narrow" panose="020B0606020202030204" pitchFamily="34" charset="0"/>
                        </a:rPr>
                        <a:t>A very few RIAs were undertaken in South Africa with the exemption of Western Cape</a:t>
                      </a:r>
                      <a:r>
                        <a:rPr lang="en-US" sz="1400" baseline="0" dirty="0">
                          <a:latin typeface="Arial Narrow" panose="020B0606020202030204" pitchFamily="34" charset="0"/>
                        </a:rPr>
                        <a:t> </a:t>
                      </a:r>
                      <a:r>
                        <a:rPr lang="en-US" sz="1400" dirty="0">
                          <a:latin typeface="Arial Narrow" panose="020B0606020202030204" pitchFamily="34" charset="0"/>
                        </a:rPr>
                        <a:t>as the system was not integrated into departmental processes</a:t>
                      </a:r>
                      <a:endParaRPr lang="en-ZA" sz="1400" dirty="0">
                        <a:latin typeface="Arial Narrow" panose="020B0606020202030204" pitchFamily="34" charset="0"/>
                      </a:endParaRPr>
                    </a:p>
                  </a:txBody>
                  <a:tcPr/>
                </a:tc>
                <a:tc>
                  <a:txBody>
                    <a:bodyPr/>
                    <a:lstStyle/>
                    <a:p>
                      <a:pPr algn="l"/>
                      <a:r>
                        <a:rPr lang="en-US" sz="1400" dirty="0">
                          <a:latin typeface="Arial Narrow" panose="020B0606020202030204" pitchFamily="34" charset="0"/>
                        </a:rPr>
                        <a:t>Well institutionalized</a:t>
                      </a:r>
                      <a:r>
                        <a:rPr lang="en-US" sz="1400" baseline="0" dirty="0">
                          <a:latin typeface="Arial Narrow" panose="020B0606020202030204" pitchFamily="34" charset="0"/>
                        </a:rPr>
                        <a:t> across government and currently implemented in provinces and municipalities with approximately 800 proposals subject to this policy analysis tool</a:t>
                      </a:r>
                      <a:endParaRPr lang="en-ZA" sz="1400" dirty="0">
                        <a:latin typeface="Arial Narrow" panose="020B060602020203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9276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80633" y="1484784"/>
            <a:ext cx="8955863" cy="506371"/>
          </a:xfrm>
          <a:prstGeom prst="rect">
            <a:avLst/>
          </a:prstGeom>
          <a:solidFill>
            <a:srgbClr val="D4B648">
              <a:alpha val="50195"/>
            </a:srgbClr>
          </a:solidFill>
          <a:ln>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000" b="1" dirty="0">
                <a:latin typeface="Arial Narrow" panose="020B0606020202030204" pitchFamily="34" charset="0"/>
              </a:rPr>
              <a:t>Concluding Remarks</a:t>
            </a:r>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8</a:t>
            </a:fld>
            <a:endParaRPr lang="en-ZA" sz="1200" dirty="0">
              <a:latin typeface="Arial" pitchFamily="34" charset="0"/>
              <a:cs typeface="Arial" pitchFamily="34" charset="0"/>
            </a:endParaRPr>
          </a:p>
        </p:txBody>
      </p:sp>
      <p:sp>
        <p:nvSpPr>
          <p:cNvPr id="5" name="Content Placeholder 1">
            <a:extLst>
              <a:ext uri="{FF2B5EF4-FFF2-40B4-BE49-F238E27FC236}">
                <a16:creationId xmlns:a16="http://schemas.microsoft.com/office/drawing/2014/main" id="{06C4960B-F0D3-4408-BD89-6663515277E6}"/>
              </a:ext>
            </a:extLst>
          </p:cNvPr>
          <p:cNvSpPr txBox="1">
            <a:spLocks/>
          </p:cNvSpPr>
          <p:nvPr/>
        </p:nvSpPr>
        <p:spPr bwMode="auto">
          <a:xfrm>
            <a:off x="0" y="2204864"/>
            <a:ext cx="9144000" cy="489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400"/>
              </a:spcBef>
              <a:spcAft>
                <a:spcPts val="400"/>
              </a:spcAft>
              <a:defRPr/>
            </a:pPr>
            <a:r>
              <a:rPr lang="en-US" sz="1800" kern="0" dirty="0">
                <a:latin typeface="Arial Narrow" panose="020B0606020202030204" pitchFamily="34" charset="0"/>
                <a:cs typeface="Arial"/>
              </a:rPr>
              <a:t>SEIAS Chief Directorate of The Presidency is responsible for coordinating implementation of socio-economic impact assessment and capacitating government departments on the application </a:t>
            </a:r>
          </a:p>
          <a:p>
            <a:pPr eaLnBrk="1" hangingPunct="1">
              <a:spcBef>
                <a:spcPts val="400"/>
              </a:spcBef>
              <a:spcAft>
                <a:spcPts val="400"/>
              </a:spcAft>
              <a:defRPr/>
            </a:pPr>
            <a:r>
              <a:rPr lang="en-US" sz="1800" kern="0" dirty="0">
                <a:latin typeface="Arial Narrow" panose="020B0606020202030204" pitchFamily="34" charset="0"/>
                <a:cs typeface="Arial"/>
              </a:rPr>
              <a:t>SEIAS Unit consist of eleven (11) officials responsible for conducting analysing and quality assuring submitted SEIAS Reports received from national departments</a:t>
            </a:r>
          </a:p>
          <a:p>
            <a:pPr eaLnBrk="1" hangingPunct="1">
              <a:spcBef>
                <a:spcPts val="400"/>
              </a:spcBef>
              <a:spcAft>
                <a:spcPts val="400"/>
              </a:spcAft>
              <a:defRPr/>
            </a:pPr>
            <a:r>
              <a:rPr lang="en-US" sz="1800" kern="0" dirty="0">
                <a:latin typeface="Arial Narrow" panose="020B0606020202030204" pitchFamily="34" charset="0"/>
                <a:cs typeface="Arial"/>
              </a:rPr>
              <a:t>Chief Directorate is working closely with SEIAS Champions within national departments to oversee implementation of SEIAS with respective national departments </a:t>
            </a:r>
          </a:p>
          <a:p>
            <a:pPr eaLnBrk="1" hangingPunct="1">
              <a:spcBef>
                <a:spcPts val="400"/>
              </a:spcBef>
              <a:spcAft>
                <a:spcPts val="400"/>
              </a:spcAft>
              <a:defRPr/>
            </a:pPr>
            <a:r>
              <a:rPr lang="en-US" sz="1800" kern="0" dirty="0">
                <a:latin typeface="Arial Narrow" panose="020B0606020202030204" pitchFamily="34" charset="0"/>
                <a:cs typeface="Arial"/>
              </a:rPr>
              <a:t>Interdepartmental Steering Committee is responsible to oversee the implementation of </a:t>
            </a:r>
          </a:p>
          <a:p>
            <a:pPr eaLnBrk="1" hangingPunct="1">
              <a:spcBef>
                <a:spcPts val="400"/>
              </a:spcBef>
              <a:spcAft>
                <a:spcPts val="400"/>
              </a:spcAft>
              <a:defRPr/>
            </a:pPr>
            <a:r>
              <a:rPr lang="en-US" sz="1800" kern="0" dirty="0">
                <a:latin typeface="Arial Narrow" panose="020B0606020202030204" pitchFamily="34" charset="0"/>
                <a:cs typeface="Arial"/>
              </a:rPr>
              <a:t>SIEAS Chief Directorate is currently implementing the Cabinet approved NPDF to codifying policy-making practices and entrenching evidence-based policy-making in South Africa</a:t>
            </a:r>
          </a:p>
          <a:p>
            <a:pPr eaLnBrk="1" hangingPunct="1">
              <a:spcBef>
                <a:spcPts val="400"/>
              </a:spcBef>
              <a:spcAft>
                <a:spcPts val="400"/>
              </a:spcAft>
              <a:defRPr/>
            </a:pPr>
            <a:r>
              <a:rPr lang="en-US" sz="1800" kern="0" dirty="0">
                <a:latin typeface="Arial Narrow" panose="020B0606020202030204" pitchFamily="34" charset="0"/>
                <a:cs typeface="Arial"/>
              </a:rPr>
              <a:t>SEIAS Chief Directorate is working together with Department of Small Business Development on Red-tape Reduction and participate in the provincial task team on red-tape reduction</a:t>
            </a:r>
          </a:p>
        </p:txBody>
      </p:sp>
    </p:spTree>
    <p:extLst>
      <p:ext uri="{BB962C8B-B14F-4D97-AF65-F5344CB8AC3E}">
        <p14:creationId xmlns:p14="http://schemas.microsoft.com/office/powerpoint/2010/main" val="224818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PT Presentation content_8.9.2016_I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86"/>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179512" y="1438166"/>
            <a:ext cx="8837041" cy="504056"/>
          </a:xfrm>
          <a:prstGeom prst="rect">
            <a:avLst/>
          </a:prstGeom>
          <a:solidFill>
            <a:srgbClr val="D4B648">
              <a:alpha val="50195"/>
            </a:srgbClr>
          </a:solidFill>
          <a:ln>
            <a:noFill/>
          </a:ln>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800" dirty="0">
              <a:latin typeface="Arial" panose="020B0604020202020204" pitchFamily="34" charset="0"/>
            </a:endParaRPr>
          </a:p>
          <a:p>
            <a:pPr algn="ctr" eaLnBrk="1" hangingPunct="1"/>
            <a:r>
              <a:rPr lang="en-US" sz="2000" b="1" dirty="0">
                <a:latin typeface="Arial Narrow" panose="020B0606020202030204" pitchFamily="34" charset="0"/>
              </a:rPr>
              <a:t>Legal Opinions Process</a:t>
            </a:r>
          </a:p>
          <a:p>
            <a:pPr algn="ctr" eaLnBrk="1" hangingPunct="1"/>
            <a:endParaRPr lang="en-US" sz="2800" b="1" dirty="0">
              <a:latin typeface="Arial" panose="020B0604020202020204" pitchFamily="34" charset="0"/>
            </a:endParaRPr>
          </a:p>
        </p:txBody>
      </p:sp>
      <p:sp>
        <p:nvSpPr>
          <p:cNvPr id="7" name="TextBox 6">
            <a:extLst>
              <a:ext uri="{FF2B5EF4-FFF2-40B4-BE49-F238E27FC236}">
                <a16:creationId xmlns:a16="http://schemas.microsoft.com/office/drawing/2014/main" id="{DE00D701-EEDD-47D3-84B7-3AC55207AE39}"/>
              </a:ext>
            </a:extLst>
          </p:cNvPr>
          <p:cNvSpPr txBox="1"/>
          <p:nvPr/>
        </p:nvSpPr>
        <p:spPr>
          <a:xfrm>
            <a:off x="8676456" y="6464369"/>
            <a:ext cx="432048" cy="276999"/>
          </a:xfrm>
          <a:prstGeom prst="rect">
            <a:avLst/>
          </a:prstGeom>
          <a:noFill/>
        </p:spPr>
        <p:txBody>
          <a:bodyPr wrap="square" rtlCol="0">
            <a:spAutoFit/>
          </a:bodyPr>
          <a:lstStyle/>
          <a:p>
            <a:pPr algn="ctr"/>
            <a:fld id="{076FC3B8-98BF-40FC-B5F3-0792426510E8}" type="slidenum">
              <a:rPr lang="en-ZA" sz="1200" smtClean="0">
                <a:latin typeface="Arial" pitchFamily="34" charset="0"/>
                <a:cs typeface="Arial" pitchFamily="34" charset="0"/>
              </a:rPr>
              <a:pPr algn="ctr"/>
              <a:t>9</a:t>
            </a:fld>
            <a:endParaRPr lang="en-ZA" sz="1200" dirty="0">
              <a:latin typeface="Arial" pitchFamily="34" charset="0"/>
              <a:cs typeface="Arial" pitchFamily="34" charset="0"/>
            </a:endParaRPr>
          </a:p>
        </p:txBody>
      </p:sp>
      <p:sp>
        <p:nvSpPr>
          <p:cNvPr id="5" name="Content Placeholder 1">
            <a:extLst>
              <a:ext uri="{FF2B5EF4-FFF2-40B4-BE49-F238E27FC236}">
                <a16:creationId xmlns:a16="http://schemas.microsoft.com/office/drawing/2014/main" id="{06C4960B-F0D3-4408-BD89-6663515277E6}"/>
              </a:ext>
            </a:extLst>
          </p:cNvPr>
          <p:cNvSpPr txBox="1">
            <a:spLocks/>
          </p:cNvSpPr>
          <p:nvPr/>
        </p:nvSpPr>
        <p:spPr bwMode="auto">
          <a:xfrm>
            <a:off x="179512" y="2060847"/>
            <a:ext cx="8693025" cy="457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lvl="1" indent="-342900">
              <a:lnSpc>
                <a:spcPct val="150000"/>
              </a:lnSpc>
              <a:spcBef>
                <a:spcPts val="400"/>
              </a:spcBef>
              <a:spcAft>
                <a:spcPts val="400"/>
              </a:spcAft>
              <a:buChar char="•"/>
              <a:defRPr/>
            </a:pPr>
            <a:r>
              <a:rPr lang="en-US" sz="1800" dirty="0">
                <a:latin typeface="Arial Narrow" panose="020B0606020202030204" pitchFamily="34" charset="0"/>
              </a:rPr>
              <a:t>Instruction received through OCSLA Registry and allocated to the relevant team of SLAs</a:t>
            </a:r>
          </a:p>
          <a:p>
            <a:pPr marL="342900" lvl="1" indent="-342900">
              <a:lnSpc>
                <a:spcPct val="150000"/>
              </a:lnSpc>
              <a:spcBef>
                <a:spcPts val="400"/>
              </a:spcBef>
              <a:spcAft>
                <a:spcPts val="400"/>
              </a:spcAft>
              <a:buChar char="•"/>
              <a:defRPr/>
            </a:pPr>
            <a:r>
              <a:rPr lang="en-US" sz="1800" dirty="0">
                <a:latin typeface="Arial Narrow" panose="020B0606020202030204" pitchFamily="34" charset="0"/>
              </a:rPr>
              <a:t>SLAs conduct basic research and drafts legal opinion which is forwarded to PSLA for approval</a:t>
            </a:r>
          </a:p>
          <a:p>
            <a:pPr marL="342900" lvl="1" indent="-342900">
              <a:lnSpc>
                <a:spcPct val="150000"/>
              </a:lnSpc>
              <a:spcBef>
                <a:spcPts val="400"/>
              </a:spcBef>
              <a:spcAft>
                <a:spcPts val="400"/>
              </a:spcAft>
              <a:buChar char="•"/>
              <a:defRPr/>
            </a:pPr>
            <a:r>
              <a:rPr lang="en-US" sz="1800" dirty="0">
                <a:latin typeface="Arial Narrow" panose="020B0606020202030204" pitchFamily="34" charset="0"/>
              </a:rPr>
              <a:t>Upon agreement, the legal opinion is forwarded to DCSLA for inputs and final approval</a:t>
            </a:r>
          </a:p>
          <a:p>
            <a:pPr marL="342900" lvl="1" indent="-342900">
              <a:lnSpc>
                <a:spcPct val="150000"/>
              </a:lnSpc>
              <a:spcBef>
                <a:spcPts val="400"/>
              </a:spcBef>
              <a:spcAft>
                <a:spcPts val="400"/>
              </a:spcAft>
              <a:buChar char="•"/>
              <a:defRPr/>
            </a:pPr>
            <a:r>
              <a:rPr lang="en-US" sz="1800" dirty="0">
                <a:latin typeface="Arial Narrow" panose="020B0606020202030204" pitchFamily="34" charset="0"/>
              </a:rPr>
              <a:t>There are instances where the SSLA may require further information from the relevant instructing department, in which instance the SLA contacts relevant official from instructing department</a:t>
            </a:r>
          </a:p>
          <a:p>
            <a:pPr marL="342900" lvl="1" indent="-342900">
              <a:lnSpc>
                <a:spcPct val="150000"/>
              </a:lnSpc>
              <a:spcBef>
                <a:spcPts val="400"/>
              </a:spcBef>
              <a:spcAft>
                <a:spcPts val="400"/>
              </a:spcAft>
              <a:buChar char="•"/>
              <a:defRPr/>
            </a:pPr>
            <a:r>
              <a:rPr lang="en-US" sz="1800" dirty="0">
                <a:latin typeface="Arial Narrow" panose="020B0606020202030204" pitchFamily="34" charset="0"/>
              </a:rPr>
              <a:t>Once legal opinion is finalized internally, it is dispatched by e-mail to the requesting department</a:t>
            </a:r>
          </a:p>
          <a:p>
            <a:pPr marL="342900" lvl="1" indent="-342900">
              <a:lnSpc>
                <a:spcPct val="150000"/>
              </a:lnSpc>
              <a:spcBef>
                <a:spcPts val="400"/>
              </a:spcBef>
              <a:spcAft>
                <a:spcPts val="400"/>
              </a:spcAft>
              <a:buChar char="•"/>
              <a:defRPr/>
            </a:pPr>
            <a:r>
              <a:rPr lang="en-US" sz="1800" dirty="0">
                <a:latin typeface="Arial Narrow" panose="020B0606020202030204" pitchFamily="34" charset="0"/>
              </a:rPr>
              <a:t>The current timeframe for the finalization of legal opinions in the OCSLA is 30 days</a:t>
            </a:r>
            <a:endParaRPr lang="en-ZA" sz="1800" dirty="0">
              <a:latin typeface="Arial Narrow" panose="020B0606020202030204" pitchFamily="34" charset="0"/>
            </a:endParaRPr>
          </a:p>
          <a:p>
            <a:pPr marL="342900" lvl="1" indent="-342900" eaLnBrk="1" hangingPunct="1">
              <a:buFont typeface="Arial" panose="020B0604020202020204" pitchFamily="34" charset="0"/>
              <a:buChar char="•"/>
              <a:defRPr/>
            </a:pPr>
            <a:endParaRPr lang="en-ZA" sz="1800" dirty="0">
              <a:latin typeface="Arial Narrow" panose="020B0606020202030204" pitchFamily="34" charset="0"/>
              <a:cs typeface="Arial"/>
            </a:endParaRPr>
          </a:p>
        </p:txBody>
      </p:sp>
      <p:pic>
        <p:nvPicPr>
          <p:cNvPr id="2" name="Picture 1"/>
          <p:cNvPicPr>
            <a:picLocks noChangeAspect="1"/>
          </p:cNvPicPr>
          <p:nvPr/>
        </p:nvPicPr>
        <p:blipFill>
          <a:blip r:embed="rId3"/>
          <a:stretch>
            <a:fillRect/>
          </a:stretch>
        </p:blipFill>
        <p:spPr>
          <a:xfrm>
            <a:off x="-397" y="-3346"/>
            <a:ext cx="9144793" cy="6864691"/>
          </a:xfrm>
          <a:prstGeom prst="rect">
            <a:avLst/>
          </a:prstGeom>
        </p:spPr>
      </p:pic>
      <p:sp>
        <p:nvSpPr>
          <p:cNvPr id="8" name="Title 3"/>
          <p:cNvSpPr>
            <a:spLocks noGrp="1"/>
          </p:cNvSpPr>
          <p:nvPr>
            <p:ph type="title"/>
          </p:nvPr>
        </p:nvSpPr>
        <p:spPr>
          <a:xfrm>
            <a:off x="683568" y="3147045"/>
            <a:ext cx="7772400" cy="1362075"/>
          </a:xfrm>
        </p:spPr>
        <p:txBody>
          <a:bodyPr/>
          <a:lstStyle/>
          <a:p>
            <a:r>
              <a:rPr lang="en-ZA" altLang="en-US" dirty="0"/>
              <a:t/>
            </a:r>
            <a:br>
              <a:rPr lang="en-ZA" altLang="en-US" dirty="0"/>
            </a:br>
            <a:r>
              <a:rPr lang="en-ZA" altLang="en-US" sz="3600" b="1" dirty="0"/>
              <a:t/>
            </a:r>
            <a:br>
              <a:rPr lang="en-ZA" altLang="en-US" sz="3600" b="1" dirty="0"/>
            </a:br>
            <a:r>
              <a:rPr lang="en-ZA" altLang="en-US" sz="3600" b="1" dirty="0">
                <a:latin typeface="Arial Narrow" panose="020B0606020202030204" pitchFamily="34" charset="0"/>
              </a:rPr>
              <a:t>Thank you!</a:t>
            </a:r>
            <a:r>
              <a:rPr lang="en-ZA" altLang="en-US" sz="3600" b="1" dirty="0"/>
              <a:t/>
            </a:r>
            <a:br>
              <a:rPr lang="en-ZA" altLang="en-US" sz="3600" b="1" dirty="0"/>
            </a:br>
            <a:r>
              <a:rPr lang="en-ZA" altLang="en-US" sz="3600" b="1" dirty="0"/>
              <a:t/>
            </a:r>
            <a:br>
              <a:rPr lang="en-ZA" altLang="en-US" sz="3600" b="1" dirty="0"/>
            </a:br>
            <a:endParaRPr lang="en-ZA" altLang="en-US" sz="3600" b="1" dirty="0"/>
          </a:p>
        </p:txBody>
      </p:sp>
    </p:spTree>
    <p:extLst>
      <p:ext uri="{BB962C8B-B14F-4D97-AF65-F5344CB8AC3E}">
        <p14:creationId xmlns:p14="http://schemas.microsoft.com/office/powerpoint/2010/main" val="2834640880"/>
      </p:ext>
    </p:extLst>
  </p:cSld>
  <p:clrMapOvr>
    <a:masterClrMapping/>
  </p:clrMapOvr>
</p:sld>
</file>

<file path=ppt/theme/theme1.xml><?xml version="1.0" encoding="utf-8"?>
<a:theme xmlns:a="http://schemas.openxmlformats.org/drawingml/2006/main" name="1_defaul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65291</TotalTime>
  <Words>1007</Words>
  <Application>Microsoft Office PowerPoint</Application>
  <PresentationFormat>On-screen Show (4:3)</PresentationFormat>
  <Paragraphs>94</Paragraphs>
  <Slides>9</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9</vt:i4>
      </vt:variant>
    </vt:vector>
  </HeadingPairs>
  <TitlesOfParts>
    <vt:vector size="30" baseType="lpstr">
      <vt:lpstr>ＭＳ Ｐゴシック</vt:lpstr>
      <vt:lpstr>Arial</vt:lpstr>
      <vt:lpstr>Arial Narrow</vt:lpstr>
      <vt:lpstr>Calibri</vt:lpstr>
      <vt:lpstr>Gill Sans</vt:lpstr>
      <vt:lpstr>Gill Sans Light</vt:lpstr>
      <vt:lpstr>1_default</vt:lpstr>
      <vt:lpstr>default</vt:lpstr>
      <vt:lpstr>2_default</vt:lpstr>
      <vt:lpstr>3_default</vt:lpstr>
      <vt:lpstr>5_default</vt:lpstr>
      <vt:lpstr>6_default</vt:lpstr>
      <vt:lpstr>7_default</vt:lpstr>
      <vt:lpstr>8_default</vt:lpstr>
      <vt:lpstr>13_default</vt:lpstr>
      <vt:lpstr>9_default</vt:lpstr>
      <vt:lpstr>10_default</vt:lpstr>
      <vt:lpstr>11_default</vt:lpstr>
      <vt:lpstr>14_default</vt:lpstr>
      <vt:lpstr>16_default</vt:lpstr>
      <vt:lpstr>Blank Presentation</vt:lpstr>
      <vt:lpstr>  Socio-Economic Impact Assessment Systems (SEIAS) Cost Quantification Presentation to Portfolio Committee 2nd June 2021  </vt:lpstr>
      <vt:lpstr>Presentation Outline</vt:lpstr>
      <vt:lpstr>PowerPoint Presentation</vt:lpstr>
      <vt:lpstr>PowerPoint Presentation</vt:lpstr>
      <vt:lpstr>Quantification rationale for SEIAS</vt:lpstr>
      <vt:lpstr>PowerPoint Presentation</vt:lpstr>
      <vt:lpstr>Comparison</vt:lpstr>
      <vt:lpstr>PowerPoint Presentation</vt:lpstr>
      <vt:lpstr>  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Vortex Strategic Alignment - Peter Bruton</dc:creator>
  <cp:lastModifiedBy>Masixole Zibeko</cp:lastModifiedBy>
  <cp:revision>1230</cp:revision>
  <cp:lastPrinted>2020-11-30T09:53:41Z</cp:lastPrinted>
  <dcterms:created xsi:type="dcterms:W3CDTF">2013-01-07T05:24:33Z</dcterms:created>
  <dcterms:modified xsi:type="dcterms:W3CDTF">2021-05-31T20:26:47Z</dcterms:modified>
</cp:coreProperties>
</file>