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57" r:id="rId4"/>
    <p:sldId id="259" r:id="rId5"/>
    <p:sldId id="266" r:id="rId6"/>
    <p:sldId id="267" r:id="rId7"/>
    <p:sldId id="268" r:id="rId8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3A68B7-29F6-915A-FB39-7A3A699730F2}" v="79" dt="2021-05-31T12:04:16.5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3" autoAdjust="0"/>
    <p:restoredTop sz="94669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CB0D-13DF-426B-8C3F-713EBA931C78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1322-9F34-4D0C-B053-877BFCDAE3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1995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CB0D-13DF-426B-8C3F-713EBA931C78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1322-9F34-4D0C-B053-877BFCDAE3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5075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CB0D-13DF-426B-8C3F-713EBA931C78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1322-9F34-4D0C-B053-877BFCDAE3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4068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CB0D-13DF-426B-8C3F-713EBA931C78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1322-9F34-4D0C-B053-877BFCDAE3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7979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CB0D-13DF-426B-8C3F-713EBA931C78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1322-9F34-4D0C-B053-877BFCDAE3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8931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CB0D-13DF-426B-8C3F-713EBA931C78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1322-9F34-4D0C-B053-877BFCDAE3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443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CB0D-13DF-426B-8C3F-713EBA931C78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1322-9F34-4D0C-B053-877BFCDAE3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4418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CB0D-13DF-426B-8C3F-713EBA931C78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1322-9F34-4D0C-B053-877BFCDAE3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4375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CB0D-13DF-426B-8C3F-713EBA931C78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1322-9F34-4D0C-B053-877BFCDAE3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394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CB0D-13DF-426B-8C3F-713EBA931C78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1322-9F34-4D0C-B053-877BFCDAE3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1877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CB0D-13DF-426B-8C3F-713EBA931C78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1322-9F34-4D0C-B053-877BFCDAE3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7659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CCB0D-13DF-426B-8C3F-713EBA931C78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21322-9F34-4D0C-B053-877BFCDAE3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680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MISSION ESTABLISHMENT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ZA" dirty="0"/>
              <a:t>Head of Mission: </a:t>
            </a:r>
            <a:r>
              <a:rPr lang="en-ZA" dirty="0" err="1"/>
              <a:t>Amb</a:t>
            </a:r>
            <a:r>
              <a:rPr lang="en-ZA" dirty="0"/>
              <a:t>.  CT Rubushe</a:t>
            </a:r>
          </a:p>
          <a:p>
            <a:r>
              <a:rPr lang="en-ZA" dirty="0"/>
              <a:t>Counsellor Political: Mr VG </a:t>
            </a:r>
            <a:r>
              <a:rPr lang="en-ZA" dirty="0" err="1"/>
              <a:t>Kwepile</a:t>
            </a:r>
            <a:endParaRPr lang="en-ZA" dirty="0"/>
          </a:p>
          <a:p>
            <a:r>
              <a:rPr lang="en-ZA" dirty="0"/>
              <a:t>Counsellor Political (</a:t>
            </a:r>
            <a:r>
              <a:rPr lang="en-ZA" dirty="0" err="1"/>
              <a:t>SSA</a:t>
            </a:r>
            <a:r>
              <a:rPr lang="en-ZA" dirty="0"/>
              <a:t>): Vacant</a:t>
            </a:r>
          </a:p>
          <a:p>
            <a:r>
              <a:rPr lang="en-ZA" dirty="0"/>
              <a:t>Counsellor Economic: Vacant</a:t>
            </a:r>
          </a:p>
          <a:p>
            <a:r>
              <a:rPr lang="en-ZA" dirty="0"/>
              <a:t>Defence Attaché: Col. </a:t>
            </a:r>
            <a:r>
              <a:rPr lang="en-ZA" dirty="0" err="1"/>
              <a:t>Lochner</a:t>
            </a:r>
            <a:endParaRPr lang="en-ZA" dirty="0"/>
          </a:p>
          <a:p>
            <a:r>
              <a:rPr lang="en-ZA" dirty="0"/>
              <a:t>Three First Secretaries: Political, Administration and Immigration &amp; Civic Services</a:t>
            </a:r>
          </a:p>
          <a:p>
            <a:r>
              <a:rPr lang="en-ZA" dirty="0"/>
              <a:t>Third Secretary Administration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879166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781800"/>
          </a:xfrm>
        </p:spPr>
      </p:pic>
    </p:spTree>
    <p:extLst>
      <p:ext uri="{BB962C8B-B14F-4D97-AF65-F5344CB8AC3E}">
        <p14:creationId xmlns:p14="http://schemas.microsoft.com/office/powerpoint/2010/main" xmlns="" val="1787070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UNDEVELOPED LAND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Address of the land</a:t>
            </a:r>
          </a:p>
          <a:p>
            <a:pPr marL="0" indent="0">
              <a:buNone/>
            </a:pPr>
            <a:r>
              <a:rPr lang="en-US" dirty="0"/>
              <a:t>    Plot no 29D, Diplomatic Quarter</a:t>
            </a:r>
          </a:p>
          <a:p>
            <a:pPr marL="0" indent="0">
              <a:buNone/>
            </a:pPr>
            <a:r>
              <a:rPr lang="en-US" dirty="0"/>
              <a:t>    Riyadh</a:t>
            </a:r>
          </a:p>
          <a:p>
            <a:r>
              <a:rPr lang="en-US" dirty="0"/>
              <a:t>Are 6,298 sq.</a:t>
            </a:r>
          </a:p>
          <a:p>
            <a:r>
              <a:rPr lang="en-US" dirty="0"/>
              <a:t>Date of acquisition</a:t>
            </a:r>
          </a:p>
          <a:p>
            <a:pPr marL="0" indent="0">
              <a:buNone/>
            </a:pPr>
            <a:r>
              <a:rPr lang="en-US" dirty="0"/>
              <a:t>    16 February 2008</a:t>
            </a:r>
          </a:p>
          <a:p>
            <a:r>
              <a:rPr lang="en-US" dirty="0"/>
              <a:t> Amount</a:t>
            </a:r>
          </a:p>
          <a:p>
            <a:pPr marL="0" indent="0">
              <a:buNone/>
            </a:pPr>
            <a:r>
              <a:rPr lang="en-US" dirty="0"/>
              <a:t>    SAR 5,668,200</a:t>
            </a:r>
          </a:p>
          <a:p>
            <a:pPr marL="0" indent="0">
              <a:buNone/>
            </a:pPr>
            <a:r>
              <a:rPr lang="en-US" dirty="0"/>
              <a:t>    +- 1, 510, 050 USD (rate 3.74797)</a:t>
            </a:r>
          </a:p>
          <a:p>
            <a:r>
              <a:rPr lang="en-US" dirty="0"/>
              <a:t>The title deed is available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5559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are no running expenses incurred by the mission towards the land.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land is inside the Diplomatic Quarter where </a:t>
            </a:r>
            <a:r>
              <a:rPr lang="en-ZA" dirty="0"/>
              <a:t>most of diplomatic missions are accommodated and </a:t>
            </a:r>
            <a:r>
              <a:rPr lang="en-US" dirty="0"/>
              <a:t>access is controlled by the diplomatic police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0909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E861AA-EC3B-429E-AEF0-04322C48C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Assets Management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78DAED-70F8-46D0-B16E-325E6BD33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Existence</a:t>
            </a:r>
            <a:r>
              <a:rPr lang="en-US" dirty="0"/>
              <a:t>: Assets appearing on the register but not on the floor</a:t>
            </a:r>
          </a:p>
          <a:p>
            <a:pPr marL="0" indent="0">
              <a:buNone/>
            </a:pPr>
            <a:r>
              <a:rPr lang="en-US" b="1" dirty="0"/>
              <a:t>Reason:</a:t>
            </a:r>
            <a:r>
              <a:rPr lang="en-US" dirty="0"/>
              <a:t> </a:t>
            </a:r>
          </a:p>
          <a:p>
            <a:r>
              <a:rPr lang="en-US" dirty="0"/>
              <a:t>Barcode could have fallen off</a:t>
            </a:r>
          </a:p>
          <a:p>
            <a:r>
              <a:rPr lang="en-US" dirty="0"/>
              <a:t>Asset is lost/stolen but was never 		      	  	  reported</a:t>
            </a:r>
          </a:p>
          <a:p>
            <a:r>
              <a:rPr lang="en-US" dirty="0"/>
              <a:t>Asset disposed but not removed from the register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Completeness</a:t>
            </a:r>
            <a:r>
              <a:rPr lang="en-US" dirty="0"/>
              <a:t>: Asset on the floor but not on the register</a:t>
            </a:r>
          </a:p>
          <a:p>
            <a:pPr marL="0" indent="0">
              <a:buNone/>
            </a:pPr>
            <a:r>
              <a:rPr lang="en-US" b="1" dirty="0"/>
              <a:t>Reason</a:t>
            </a:r>
            <a:r>
              <a:rPr lang="en-US" dirty="0"/>
              <a:t>: </a:t>
            </a:r>
          </a:p>
          <a:p>
            <a:r>
              <a:rPr lang="en-US" dirty="0"/>
              <a:t>Asset disposed on paper but never physically removed from the floor</a:t>
            </a:r>
          </a:p>
          <a:p>
            <a:r>
              <a:rPr lang="en-US" dirty="0"/>
              <a:t>New asset additional form(NAAF) never submitted</a:t>
            </a:r>
          </a:p>
          <a:p>
            <a:r>
              <a:rPr lang="en-US" dirty="0"/>
              <a:t>Asset transferred from partner department to DIRCO and the asset register not updated as yet.</a:t>
            </a:r>
          </a:p>
        </p:txBody>
      </p:sp>
    </p:spTree>
    <p:extLst>
      <p:ext uri="{BB962C8B-B14F-4D97-AF65-F5344CB8AC3E}">
        <p14:creationId xmlns:p14="http://schemas.microsoft.com/office/powerpoint/2010/main" xmlns="" val="3685686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Continuation assets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lvl="0"/>
            <a:r>
              <a:rPr lang="en-US" sz="2400"/>
              <a:t>The mission has a total of 820 assets, 648 were verified, that resulted in 79 % achievement.</a:t>
            </a:r>
          </a:p>
          <a:p>
            <a:pPr marL="0" lvl="0" indent="0">
              <a:buNone/>
            </a:pPr>
            <a:endParaRPr lang="en-US" sz="2400" dirty="0">
              <a:solidFill>
                <a:prstClr val="black"/>
              </a:solidFill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</a:rPr>
              <a:t>Reason for not achieving 100%: Upon investigation the following discrepancies were discovered: </a:t>
            </a:r>
          </a:p>
          <a:p>
            <a:pPr lvl="1"/>
            <a:r>
              <a:rPr lang="en-US" sz="2000" dirty="0"/>
              <a:t>34 assets were previously disposed of but not removed from the register, </a:t>
            </a:r>
            <a:endParaRPr lang="en-US" sz="2000" dirty="0">
              <a:cs typeface="Calibri"/>
            </a:endParaRPr>
          </a:p>
          <a:p>
            <a:pPr lvl="1"/>
            <a:r>
              <a:rPr lang="en-US" sz="2000">
                <a:cs typeface="Calibri"/>
              </a:rPr>
              <a:t>3 assets duplicated on the register</a:t>
            </a:r>
            <a:endParaRPr lang="en-US" sz="2000" dirty="0"/>
          </a:p>
          <a:p>
            <a:pPr lvl="1"/>
            <a:r>
              <a:rPr lang="en-US" sz="2000"/>
              <a:t>135 assets were left at the old chancery premises without following </a:t>
            </a:r>
            <a:r>
              <a:rPr lang="en-US" sz="2000" dirty="0"/>
              <a:t>the correct asset disposal procedures when the mission was relocating from the old premises to the new Chancery and Official Residence.</a:t>
            </a:r>
            <a:endParaRPr lang="en-US" sz="2000" dirty="0">
              <a:cs typeface="Calibri"/>
            </a:endParaRPr>
          </a:p>
          <a:p>
            <a:pPr marL="0" lvl="0" indent="0">
              <a:buNone/>
            </a:pPr>
            <a:endParaRPr lang="en-US" sz="2400" dirty="0">
              <a:solidFill>
                <a:prstClr val="black"/>
              </a:solidFill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</a:rPr>
              <a:t>This resulted in assets appearing on the register but not on the floor. (Existence)</a:t>
            </a:r>
          </a:p>
        </p:txBody>
      </p:sp>
    </p:spTree>
    <p:extLst>
      <p:ext uri="{BB962C8B-B14F-4D97-AF65-F5344CB8AC3E}">
        <p14:creationId xmlns:p14="http://schemas.microsoft.com/office/powerpoint/2010/main" xmlns="" val="2001549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200" b="1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US" sz="2200" b="1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US" sz="2200" b="1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US" sz="2200" b="1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US" dirty="0">
                <a:solidFill>
                  <a:prstClr val="black"/>
                </a:solidFill>
                <a:ea typeface="+mn-ea"/>
                <a:cs typeface="+mn-cs"/>
              </a:rPr>
              <a:t>Disposal of Assets</a:t>
            </a:r>
            <a:r>
              <a:rPr lang="en-US" sz="2200" b="1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US" sz="2200" b="1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US" sz="22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US" sz="2200" dirty="0">
                <a:solidFill>
                  <a:prstClr val="black"/>
                </a:solidFill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mission identified assets to be disposed of including assets that were left at the old chancery without following proper disposal procedures.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The Standing Committee members will meet and recommend the disposal of assets that are redundant and missing. 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423552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</TotalTime>
  <Words>250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MISSION ESTABLISHMENT</vt:lpstr>
      <vt:lpstr>Slide 2</vt:lpstr>
      <vt:lpstr>UNDEVELOPED LAND</vt:lpstr>
      <vt:lpstr>Cont...</vt:lpstr>
      <vt:lpstr>Assets Management </vt:lpstr>
      <vt:lpstr>Continuation assets management</vt:lpstr>
      <vt:lpstr>  Disposal of Assets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PORTFOLIO COMMITTEE-VIRTUAL OVERSIGHT</dc:title>
  <dc:creator>phatswanap</dc:creator>
  <cp:lastModifiedBy>USER</cp:lastModifiedBy>
  <cp:revision>79</cp:revision>
  <cp:lastPrinted>2021-03-11T08:44:53Z</cp:lastPrinted>
  <dcterms:created xsi:type="dcterms:W3CDTF">2021-03-11T07:56:44Z</dcterms:created>
  <dcterms:modified xsi:type="dcterms:W3CDTF">2021-06-08T12:02:41Z</dcterms:modified>
</cp:coreProperties>
</file>