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2"/>
  </p:notesMasterIdLst>
  <p:handoutMasterIdLst>
    <p:handoutMasterId r:id="rId33"/>
  </p:handoutMasterIdLst>
  <p:sldIdLst>
    <p:sldId id="256" r:id="rId2"/>
    <p:sldId id="284" r:id="rId3"/>
    <p:sldId id="348" r:id="rId4"/>
    <p:sldId id="349" r:id="rId5"/>
    <p:sldId id="450" r:id="rId6"/>
    <p:sldId id="405" r:id="rId7"/>
    <p:sldId id="417" r:id="rId8"/>
    <p:sldId id="418" r:id="rId9"/>
    <p:sldId id="423" r:id="rId10"/>
    <p:sldId id="344" r:id="rId11"/>
    <p:sldId id="350" r:id="rId12"/>
    <p:sldId id="373" r:id="rId13"/>
    <p:sldId id="451" r:id="rId14"/>
    <p:sldId id="452" r:id="rId15"/>
    <p:sldId id="456" r:id="rId16"/>
    <p:sldId id="453" r:id="rId17"/>
    <p:sldId id="454" r:id="rId18"/>
    <p:sldId id="457" r:id="rId19"/>
    <p:sldId id="347" r:id="rId20"/>
    <p:sldId id="355" r:id="rId21"/>
    <p:sldId id="444" r:id="rId22"/>
    <p:sldId id="459" r:id="rId23"/>
    <p:sldId id="460" r:id="rId24"/>
    <p:sldId id="371" r:id="rId25"/>
    <p:sldId id="370" r:id="rId26"/>
    <p:sldId id="458" r:id="rId27"/>
    <p:sldId id="461" r:id="rId28"/>
    <p:sldId id="443" r:id="rId29"/>
    <p:sldId id="394" r:id="rId30"/>
    <p:sldId id="356" r:id="rId31"/>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wlal Varsha" initials="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4398" autoAdjust="0"/>
  </p:normalViewPr>
  <p:slideViewPr>
    <p:cSldViewPr snapToGrid="0" snapToObjects="1">
      <p:cViewPr varScale="1">
        <p:scale>
          <a:sx n="73" d="100"/>
          <a:sy n="73" d="100"/>
        </p:scale>
        <p:origin x="123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1" d="100"/>
          <a:sy n="51" d="100"/>
        </p:scale>
        <p:origin x="-294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0" tIns="45712" rIns="91420" bIns="45712" rtlCol="0"/>
          <a:lstStyle>
            <a:lvl1pPr algn="l" eaLnBrk="0" hangingPunct="0">
              <a:defRPr sz="1200" dirty="0">
                <a:cs typeface="+mn-cs"/>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20" tIns="45712" rIns="91420" bIns="45712" rtlCol="0"/>
          <a:lstStyle>
            <a:lvl1pPr algn="r" eaLnBrk="0" hangingPunct="0">
              <a:defRPr sz="1200">
                <a:cs typeface="+mn-cs"/>
              </a:defRPr>
            </a:lvl1pPr>
          </a:lstStyle>
          <a:p>
            <a:pPr>
              <a:defRPr/>
            </a:pPr>
            <a:fld id="{50A8A39C-6D52-4730-8AA0-E5F9D4FBB46F}" type="datetimeFigureOut">
              <a:rPr lang="en-ZA"/>
              <a:t>2021/05/31</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20" tIns="45712" rIns="91420" bIns="45712" rtlCol="0" anchor="b"/>
          <a:lstStyle>
            <a:lvl1pPr algn="l" eaLnBrk="0" hangingPunct="0">
              <a:defRPr sz="1200" dirty="0">
                <a:cs typeface="+mn-cs"/>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20" tIns="45712" rIns="91420" bIns="45712" numCol="1" anchor="b" anchorCtr="0" compatLnSpc="1"/>
          <a:lstStyle>
            <a:lvl1pPr algn="r">
              <a:defRPr sz="1200">
                <a:cs typeface="Arial" panose="020B0604020202020204" pitchFamily="34" charset="0"/>
              </a:defRPr>
            </a:lvl1pPr>
          </a:lstStyle>
          <a:p>
            <a:fld id="{7D6A5B57-E40D-442B-8DCB-FDA83260F0BD}" type="slidenum">
              <a:rPr lang="en-ZA" altLang="en-US"/>
              <a:t>‹#›</a:t>
            </a:fld>
            <a:endParaRPr lang="en-Z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0" tIns="45712" rIns="91420" bIns="45712" rtlCol="0"/>
          <a:lstStyle>
            <a:lvl1pPr algn="l" eaLnBrk="1" hangingPunct="1">
              <a:defRPr sz="1200" dirty="0">
                <a:cs typeface="+mn-cs"/>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20" tIns="45712" rIns="91420" bIns="45712" rtlCol="0"/>
          <a:lstStyle>
            <a:lvl1pPr algn="r" eaLnBrk="1" hangingPunct="1">
              <a:defRPr sz="1200">
                <a:cs typeface="+mn-cs"/>
              </a:defRPr>
            </a:lvl1pPr>
          </a:lstStyle>
          <a:p>
            <a:pPr>
              <a:defRPr/>
            </a:pPr>
            <a:fld id="{0DA51C0C-025B-4709-8DF2-B03B67E17E0F}" type="datetimeFigureOut">
              <a:rPr lang="en-ZA"/>
              <a:t>2021/05/31</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20" tIns="45712" rIns="91420" bIns="45712" rtlCol="0" anchor="ctr"/>
          <a:lstStyle/>
          <a:p>
            <a:pPr lvl="0"/>
            <a:endParaRPr lang="en-ZA" noProof="0" dirty="0"/>
          </a:p>
        </p:txBody>
      </p:sp>
      <p:sp>
        <p:nvSpPr>
          <p:cNvPr id="5" name="Notes Placeholder 4"/>
          <p:cNvSpPr>
            <a:spLocks noGrp="1"/>
          </p:cNvSpPr>
          <p:nvPr>
            <p:ph type="body" sz="quarter" idx="3"/>
          </p:nvPr>
        </p:nvSpPr>
        <p:spPr>
          <a:xfrm>
            <a:off x="681038" y="4776788"/>
            <a:ext cx="5437187" cy="3908425"/>
          </a:xfrm>
          <a:prstGeom prst="rect">
            <a:avLst/>
          </a:prstGeom>
        </p:spPr>
        <p:txBody>
          <a:bodyPr vert="horz" lIns="91420" tIns="45712" rIns="91420" bIns="4571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20" tIns="45712" rIns="91420" bIns="45712" rtlCol="0" anchor="b"/>
          <a:lstStyle>
            <a:lvl1pPr algn="l" eaLnBrk="1" hangingPunct="1">
              <a:defRPr sz="1200" dirty="0">
                <a:cs typeface="+mn-cs"/>
              </a:defRPr>
            </a:lvl1pPr>
          </a:lstStyle>
          <a:p>
            <a:pPr>
              <a:defRPr/>
            </a:pPr>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20" tIns="45712" rIns="91420" bIns="45712" numCol="1" anchor="b" anchorCtr="0" compatLnSpc="1"/>
          <a:lstStyle>
            <a:lvl1pPr algn="r" eaLnBrk="1" hangingPunct="1">
              <a:defRPr sz="1200">
                <a:cs typeface="Arial" panose="020B0604020202020204" pitchFamily="34" charset="0"/>
              </a:defRPr>
            </a:lvl1pPr>
          </a:lstStyle>
          <a:p>
            <a:fld id="{B67B847C-8BDF-4408-93F5-FD5D381AE624}" type="slidenum">
              <a:rPr lang="en-ZA" altLang="en-US"/>
              <a:t>‹#›</a:t>
            </a:fld>
            <a:endParaRPr lang="en-ZA" altLang="en-US"/>
          </a:p>
        </p:txBody>
      </p:sp>
    </p:spTree>
    <p:extLst>
      <p:ext uri="{BB962C8B-B14F-4D97-AF65-F5344CB8AC3E}">
        <p14:creationId xmlns:p14="http://schemas.microsoft.com/office/powerpoint/2010/main" val="3313196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ZA"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5E1A185-41E8-491F-B0C0-056922B6F961}" type="slidenum">
              <a:rPr lang="en-ZA" altLang="en-US"/>
              <a:t>1</a:t>
            </a:fld>
            <a:endParaRPr lang="en-ZA" altLang="en-US"/>
          </a:p>
        </p:txBody>
      </p:sp>
    </p:spTree>
    <p:extLst>
      <p:ext uri="{BB962C8B-B14F-4D97-AF65-F5344CB8AC3E}">
        <p14:creationId xmlns:p14="http://schemas.microsoft.com/office/powerpoint/2010/main" val="341214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ZA"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8F6B5FA-DA12-47BF-9140-25E6E2AF8694}" type="slidenum">
              <a:rPr lang="en-ZA" altLang="en-US"/>
              <a:t>3</a:t>
            </a:fld>
            <a:endParaRPr lang="en-ZA" altLang="en-US"/>
          </a:p>
        </p:txBody>
      </p:sp>
    </p:spTree>
    <p:extLst>
      <p:ext uri="{BB962C8B-B14F-4D97-AF65-F5344CB8AC3E}">
        <p14:creationId xmlns:p14="http://schemas.microsoft.com/office/powerpoint/2010/main" val="120466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ZA"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93993CF-781B-408F-9A08-773BDB7E7481}" type="slidenum">
              <a:rPr lang="en-ZA" altLang="en-US"/>
              <a:t>4</a:t>
            </a:fld>
            <a:endParaRPr lang="en-ZA" altLang="en-US"/>
          </a:p>
        </p:txBody>
      </p:sp>
    </p:spTree>
    <p:extLst>
      <p:ext uri="{BB962C8B-B14F-4D97-AF65-F5344CB8AC3E}">
        <p14:creationId xmlns:p14="http://schemas.microsoft.com/office/powerpoint/2010/main" val="263519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ZA"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86C656E-E6F1-4196-A0E4-DE6A180F7D29}" type="slidenum">
              <a:rPr lang="en-ZA" altLang="en-US"/>
              <a:t>5</a:t>
            </a:fld>
            <a:endParaRPr lang="en-ZA" altLang="en-US"/>
          </a:p>
        </p:txBody>
      </p:sp>
    </p:spTree>
    <p:extLst>
      <p:ext uri="{BB962C8B-B14F-4D97-AF65-F5344CB8AC3E}">
        <p14:creationId xmlns:p14="http://schemas.microsoft.com/office/powerpoint/2010/main" val="172662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ZA"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4C12EAC-DD6B-4D71-9F10-1B329811F00F}" type="slidenum">
              <a:rPr lang="en-ZA" altLang="en-US"/>
              <a:t>10</a:t>
            </a:fld>
            <a:endParaRPr lang="en-ZA" altLang="en-US"/>
          </a:p>
        </p:txBody>
      </p:sp>
    </p:spTree>
    <p:extLst>
      <p:ext uri="{BB962C8B-B14F-4D97-AF65-F5344CB8AC3E}">
        <p14:creationId xmlns:p14="http://schemas.microsoft.com/office/powerpoint/2010/main" val="320789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ZA"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7B462A6-D196-487C-8CFE-BA9B836662E0}" type="slidenum">
              <a:rPr lang="en-ZA" altLang="en-US"/>
              <a:t>19</a:t>
            </a:fld>
            <a:endParaRPr lang="en-ZA" altLang="en-US"/>
          </a:p>
        </p:txBody>
      </p:sp>
    </p:spTree>
    <p:extLst>
      <p:ext uri="{BB962C8B-B14F-4D97-AF65-F5344CB8AC3E}">
        <p14:creationId xmlns:p14="http://schemas.microsoft.com/office/powerpoint/2010/main" val="270033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ZA"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BD69C1A-1C30-441C-8EB5-55F6BD8D14B5}" type="slidenum">
              <a:rPr lang="en-ZA" altLang="en-US">
                <a:solidFill>
                  <a:srgbClr val="000000"/>
                </a:solidFill>
              </a:rPr>
              <a:t>28</a:t>
            </a:fld>
            <a:endParaRPr lang="en-ZA" altLang="en-US">
              <a:solidFill>
                <a:srgbClr val="000000"/>
              </a:solidFill>
            </a:endParaRPr>
          </a:p>
        </p:txBody>
      </p:sp>
    </p:spTree>
    <p:extLst>
      <p:ext uri="{BB962C8B-B14F-4D97-AF65-F5344CB8AC3E}">
        <p14:creationId xmlns:p14="http://schemas.microsoft.com/office/powerpoint/2010/main" val="3112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41E59E-9761-4A0D-B268-B6A1F47FFD9A}" type="datetime1">
              <a:rPr lang="en-US"/>
              <a:t>5/31/2021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CEF0E1-3FE4-4C8C-A9BA-7ADE896DC896}"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8861FDC-128B-4837-9D06-645E1E664500}" type="datetime1">
              <a:rPr lang="en-US"/>
              <a:t>5/31/2021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E73879-EFD8-4AEB-BB6F-45483E6E6445}"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DB3C450-D444-4025-9951-C433AC7C0429}" type="datetime1">
              <a:rPr lang="en-US"/>
              <a:t>5/31/2021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044A02-FDE3-4F1A-AAA3-D55737A63B34}"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C059081-D8D6-4FFA-89B6-C4CBAFB307EF}" type="datetime1">
              <a:rPr lang="en-US"/>
              <a:t>5/31/2021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E16B0D-99EA-48A0-A062-3F978D9BAB7A}"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D809E82C-69D2-4B60-BA27-6E1D343632F3}" type="datetime1">
              <a:rPr lang="en-US"/>
              <a:t>5/31/2021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9C3B28-BA80-4939-98B1-DC54A6B26C21}"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4014CE1C-2CB1-4785-BEF3-8A2B449E0A4F}" type="datetime1">
              <a:rPr lang="en-US"/>
              <a:t>5/31/2021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EE8919-90F3-48BC-9460-D139B954F51E}"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8FE94192-5BA9-430B-8154-EE50AF0906F4}" type="datetime1">
              <a:rPr lang="en-US"/>
              <a:t>5/31/2021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575A182-53A0-4B15-9D33-E4115D61A49B}"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BFC65D-CD71-4C92-B407-B22282117B76}" type="datetime1">
              <a:rPr lang="en-US"/>
              <a:t>5/31/2021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754D8F5-991B-4815-BEE7-C428FBF8B418}"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928982-45AA-4F23-A11B-CE1EF74ACC59}" type="datetime1">
              <a:rPr lang="en-US"/>
              <a:t>5/31/2021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380E111-06AA-4E90-A821-A83920BFC27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10A5E2F-3564-472C-8E9E-E8B7AD51D4D9}" type="datetime1">
              <a:rPr lang="en-US"/>
              <a:t>5/31/2021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349761F-DFB2-4B06-8554-861C51E88672}"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CC37DE2-BFD6-4018-A25B-E87578AD5946}" type="datetime1">
              <a:rPr lang="en-US"/>
              <a:t>5/31/2021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888E3F-94E0-49D0-BCEF-1808AE402082}"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defRPr sz="1200">
                <a:solidFill>
                  <a:srgbClr val="898989"/>
                </a:solidFill>
                <a:cs typeface="+mn-cs"/>
              </a:defRPr>
            </a:lvl1pPr>
          </a:lstStyle>
          <a:p>
            <a:pPr>
              <a:defRPr/>
            </a:pPr>
            <a:fld id="{F8A3383E-16A6-4D4A-988B-B1574B882B67}" type="datetime1">
              <a:rPr lang="en-US"/>
              <a:t>5/31/2021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cs typeface="Arial" panose="020B0604020202020204" pitchFamily="34" charset="0"/>
              </a:defRPr>
            </a:lvl1pPr>
          </a:lstStyle>
          <a:p>
            <a:fld id="{8B98057E-5824-44C4-8FAA-CA184D5B857E}"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04788" y="957263"/>
            <a:ext cx="5462587" cy="3709987"/>
          </a:xfrm>
        </p:spPr>
        <p:txBody>
          <a:bodyPr/>
          <a:lstStyle/>
          <a:p>
            <a:pPr>
              <a:lnSpc>
                <a:spcPct val="150000"/>
              </a:lnSpc>
            </a:pPr>
            <a:r>
              <a:rPr lang="en-US" altLang="en-US" sz="2000" b="1">
                <a:solidFill>
                  <a:srgbClr val="000000"/>
                </a:solidFill>
                <a:latin typeface="Arial" panose="020B0604020202020204" pitchFamily="34" charset="0"/>
                <a:cs typeface="Arial" panose="020B0604020202020204" pitchFamily="34" charset="0"/>
              </a:rPr>
              <a:t>INFORMATION REGULATOR’S STATE OF READINESS FOR THE IMPLEMENTATION OF THE </a:t>
            </a:r>
            <a:r>
              <a:rPr lang="en-US" altLang="en-US" sz="2000" b="1">
                <a:latin typeface="Arial" panose="020B0604020202020204" pitchFamily="34" charset="0"/>
                <a:cs typeface="Arial" panose="020B0604020202020204" pitchFamily="34" charset="0"/>
              </a:rPr>
              <a:t>PROTECTION OF PERSONAL INFORMATION ACT 4 OF 2013 AND PROMOTION OF ACCESS TO INFORMATION ACT 2 OF 2000</a:t>
            </a:r>
            <a:br>
              <a:rPr lang="en-US" altLang="en-US" sz="2000" b="1">
                <a:latin typeface="Arial" panose="020B0604020202020204" pitchFamily="34" charset="0"/>
                <a:cs typeface="Arial" panose="020B0604020202020204" pitchFamily="34" charset="0"/>
              </a:rPr>
            </a:br>
            <a:endParaRPr lang="en-US" altLang="en-US" sz="2000" b="1">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204788" y="4976813"/>
            <a:ext cx="3325812" cy="595312"/>
          </a:xfrm>
        </p:spPr>
        <p:txBody>
          <a:bodyPr rtlCol="0">
            <a:normAutofit fontScale="77500" lnSpcReduction="20000"/>
          </a:bodyPr>
          <a:lstStyle/>
          <a:p>
            <a:pPr algn="l">
              <a:defRPr/>
            </a:pPr>
            <a:endParaRPr lang="en-US" sz="2000" b="1" dirty="0">
              <a:solidFill>
                <a:srgbClr val="FF0000"/>
              </a:solidFill>
              <a:latin typeface="Arial" panose="020B0604020202020204" pitchFamily="34" charset="0"/>
              <a:cs typeface="Arial" panose="020B0604020202020204" pitchFamily="34" charset="0"/>
            </a:endParaRPr>
          </a:p>
          <a:p>
            <a:pPr algn="l" eaLnBrk="1" fontAlgn="auto" hangingPunct="1">
              <a:spcAft>
                <a:spcPts val="0"/>
              </a:spcAft>
              <a:defRPr>
                <a:uFillTx/>
              </a:defRPr>
            </a:pPr>
            <a:r>
              <a:rPr lang="en-US" sz="2400" b="1" dirty="0">
                <a:solidFill>
                  <a:schemeClr val="tx1"/>
                </a:solidFill>
                <a:latin typeface="Arial" panose="020B0604020202020204" pitchFamily="34" charset="0"/>
                <a:cs typeface="Arial" panose="020B0604020202020204" pitchFamily="34" charset="0"/>
              </a:rPr>
              <a:t>Date: 02 June 2021</a:t>
            </a:r>
          </a:p>
          <a:p>
            <a:pPr algn="l" eaLnBrk="1" hangingPunct="1">
              <a:lnSpc>
                <a:spcPct val="170000"/>
              </a:lnSpc>
              <a:defRPr/>
            </a:pPr>
            <a:endParaRPr lang="en-ZA" b="1" dirty="0"/>
          </a:p>
          <a:p>
            <a:pPr algn="l" eaLnBrk="1" fontAlgn="auto" hangingPunct="1">
              <a:spcAft>
                <a:spcPts val="0"/>
              </a:spcAft>
              <a:buFont typeface="Arial" panose="020B0604020202020204"/>
              <a:buNone/>
              <a:defRPr/>
            </a:pPr>
            <a:endParaRPr lang="en-US"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a:xfrm>
            <a:off x="252413" y="250825"/>
            <a:ext cx="8229600" cy="5354638"/>
          </a:xfrm>
        </p:spPr>
        <p:txBody>
          <a:bodyPr/>
          <a:lstStyle/>
          <a:p>
            <a:pPr marL="0" indent="0" algn="ctr">
              <a:buFont typeface="Arial" panose="020B0604020202020204" pitchFamily="34" charset="0"/>
              <a:buNone/>
            </a:pPr>
            <a:endParaRPr lang="en-GB" altLang="en-US" b="1">
              <a:solidFill>
                <a:srgbClr val="C0000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altLang="en-US" b="1">
              <a:solidFill>
                <a:srgbClr val="C00000"/>
              </a:solidFill>
              <a:latin typeface="Arial" panose="020B0604020202020204" pitchFamily="34" charset="0"/>
              <a:cs typeface="Arial" panose="020B0604020202020204" pitchFamily="34" charset="0"/>
            </a:endParaRPr>
          </a:p>
          <a:p>
            <a:pPr marL="457200" lvl="1" indent="0" algn="ctr">
              <a:lnSpc>
                <a:spcPct val="150000"/>
              </a:lnSpc>
              <a:buFont typeface="Arial" panose="020B0604020202020204" pitchFamily="34" charset="0"/>
              <a:buNone/>
            </a:pPr>
            <a:endParaRPr lang="en-ZA" altLang="en-US" sz="3600" b="1">
              <a:solidFill>
                <a:schemeClr val="tx2"/>
              </a:solidFill>
              <a:latin typeface="Arial" panose="020B0604020202020204" pitchFamily="34" charset="0"/>
              <a:cs typeface="Arial" panose="020B0604020202020204" pitchFamily="34" charset="0"/>
            </a:endParaRPr>
          </a:p>
          <a:p>
            <a:pPr marL="457200" lvl="1" indent="0" algn="ctr">
              <a:lnSpc>
                <a:spcPct val="150000"/>
              </a:lnSpc>
              <a:buFont typeface="Arial" panose="020B0604020202020204" pitchFamily="34" charset="0"/>
              <a:buNone/>
            </a:pPr>
            <a:r>
              <a:rPr lang="en-US" altLang="en-US" sz="3200" b="1">
                <a:solidFill>
                  <a:schemeClr val="tx2"/>
                </a:solidFill>
                <a:latin typeface="Arial" panose="020B0604020202020204" pitchFamily="34" charset="0"/>
                <a:cs typeface="Arial" panose="020B0604020202020204" pitchFamily="34" charset="0"/>
              </a:rPr>
              <a:t>REGULATOR’S STATE OF READINESS</a:t>
            </a:r>
            <a:endParaRPr lang="en-US" altLang="en-US" b="1">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altLang="en-US" b="1">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10</a:t>
            </a:r>
          </a:p>
        </p:txBody>
      </p:sp>
      <p:sp>
        <p:nvSpPr>
          <p:cNvPr id="112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63786FD-E810-4425-AAE2-38FE4765F812}" type="slidenum">
              <a:rPr lang="en-US" altLang="en-US">
                <a:solidFill>
                  <a:srgbClr val="898989"/>
                </a:solidFill>
              </a:rPr>
              <a:t>10</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457200" y="290513"/>
            <a:ext cx="8229600" cy="849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5363" name="Content Placeholder 4"/>
          <p:cNvSpPr txBox="1"/>
          <p:nvPr/>
        </p:nvSpPr>
        <p:spPr bwMode="auto">
          <a:xfrm>
            <a:off x="457200" y="473075"/>
            <a:ext cx="8229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1" algn="ctr">
              <a:buFont typeface="Arial" panose="020B0604020202020204" pitchFamily="34" charset="0"/>
              <a:buNone/>
              <a:defRPr/>
            </a:pPr>
            <a:r>
              <a:rPr lang="en-ZA" altLang="en-US" sz="2400" b="1" dirty="0">
                <a:solidFill>
                  <a:schemeClr val="bg1"/>
                </a:solidFill>
                <a:latin typeface="Arial" panose="020B0604020202020204" pitchFamily="34" charset="0"/>
                <a:cs typeface="Arial" panose="020B0604020202020204" pitchFamily="34" charset="0"/>
              </a:rPr>
              <a:t>Readiness Plan for POPIA and PAIA</a:t>
            </a:r>
          </a:p>
          <a:p>
            <a:pPr lvl="1" algn="just">
              <a:lnSpc>
                <a:spcPct val="107000"/>
              </a:lnSpc>
              <a:spcBef>
                <a:spcPct val="0"/>
              </a:spcBef>
              <a:spcAft>
                <a:spcPts val="800"/>
              </a:spcAft>
              <a:buFont typeface="Arial" panose="020B0604020202020204" pitchFamily="34" charset="0"/>
              <a:buNone/>
              <a:defRPr/>
            </a:pPr>
            <a:endParaRPr lang="en-ZA" sz="1000" b="1" dirty="0">
              <a:latin typeface="Arial" panose="020B0604020202020204" pitchFamily="34" charset="0"/>
              <a:cs typeface="Arial" panose="020B0604020202020204" pitchFamily="34" charset="0"/>
            </a:endParaRPr>
          </a:p>
          <a:p>
            <a:pPr marL="85725" lvl="1" algn="just">
              <a:lnSpc>
                <a:spcPct val="150000"/>
              </a:lnSpc>
              <a:spcBef>
                <a:spcPts val="0"/>
              </a:spcBef>
              <a:spcAft>
                <a:spcPts val="0"/>
              </a:spcAft>
              <a:buFont typeface="Arial" panose="020B0604020202020204" pitchFamily="34" charset="0"/>
              <a:buNone/>
              <a:defRPr/>
            </a:pPr>
            <a:r>
              <a:rPr lang="en-ZA" sz="2000" dirty="0">
                <a:latin typeface="Arial" panose="020B0604020202020204" pitchFamily="34" charset="0"/>
                <a:ea typeface="Calibri" panose="020F0502020204030204"/>
                <a:cs typeface="Arial" panose="020B0604020202020204" pitchFamily="34" charset="0"/>
              </a:rPr>
              <a:t>In order to </a:t>
            </a:r>
            <a:r>
              <a:rPr lang="en-ZA" sz="2000" dirty="0">
                <a:solidFill>
                  <a:prstClr val="black"/>
                </a:solidFill>
                <a:latin typeface="Arial" panose="020B0604020202020204" pitchFamily="34" charset="0"/>
                <a:ea typeface="Calibri" panose="020F0502020204030204"/>
                <a:cs typeface="Arial" panose="020B0604020202020204" pitchFamily="34" charset="0"/>
              </a:rPr>
              <a:t>ensure that the operating environment is prepared to effectively promote and protect the right to </a:t>
            </a:r>
            <a:r>
              <a:rPr lang="en-ZA" sz="2000" dirty="0">
                <a:latin typeface="Arial" panose="020B0604020202020204" pitchFamily="34" charset="0"/>
                <a:ea typeface="Calibri" panose="020F0502020204030204"/>
                <a:cs typeface="Arial" panose="020B0604020202020204" pitchFamily="34" charset="0"/>
              </a:rPr>
              <a:t>privacy as well as the right of access to information, the Regulator developed a readiness plan for the implementation of both POPIA and </a:t>
            </a:r>
            <a:r>
              <a:rPr lang="en-ZA" sz="2000" dirty="0" err="1">
                <a:latin typeface="Arial" panose="020B0604020202020204" pitchFamily="34" charset="0"/>
                <a:ea typeface="Calibri" panose="020F0502020204030204"/>
                <a:cs typeface="Arial" panose="020B0604020202020204" pitchFamily="34" charset="0"/>
              </a:rPr>
              <a:t>PAIA</a:t>
            </a:r>
            <a:r>
              <a:rPr lang="en-ZA" sz="2000" dirty="0">
                <a:latin typeface="Arial" panose="020B0604020202020204" pitchFamily="34" charset="0"/>
                <a:ea typeface="Calibri" panose="020F0502020204030204"/>
                <a:cs typeface="Arial" panose="020B0604020202020204" pitchFamily="34" charset="0"/>
              </a:rPr>
              <a:t> , which was previously presented to parliament. </a:t>
            </a:r>
          </a:p>
          <a:p>
            <a:pPr marL="85725" lvl="1" algn="just">
              <a:lnSpc>
                <a:spcPct val="150000"/>
              </a:lnSpc>
              <a:spcBef>
                <a:spcPts val="0"/>
              </a:spcBef>
              <a:spcAft>
                <a:spcPts val="0"/>
              </a:spcAft>
              <a:buFont typeface="Arial" panose="020B0604020202020204" pitchFamily="34" charset="0"/>
              <a:buNone/>
              <a:defRPr/>
            </a:pPr>
            <a:endParaRPr lang="en-ZA" sz="2000" dirty="0">
              <a:solidFill>
                <a:prstClr val="black"/>
              </a:solidFill>
              <a:latin typeface="Arial" panose="020B0604020202020204" pitchFamily="34" charset="0"/>
              <a:ea typeface="Calibri" panose="020F0502020204030204"/>
              <a:cs typeface="Arial" panose="020B0604020202020204" pitchFamily="34" charset="0"/>
            </a:endParaRPr>
          </a:p>
          <a:p>
            <a:pPr marL="85725" lvl="1" algn="just">
              <a:lnSpc>
                <a:spcPct val="150000"/>
              </a:lnSpc>
              <a:spcBef>
                <a:spcPts val="0"/>
              </a:spcBef>
              <a:spcAft>
                <a:spcPts val="0"/>
              </a:spcAft>
              <a:buFont typeface="Arial" panose="020B0604020202020204" pitchFamily="34" charset="0"/>
              <a:buNone/>
              <a:tabLst>
                <a:tab pos="180975" algn="l"/>
              </a:tabLst>
              <a:defRPr/>
            </a:pPr>
            <a:r>
              <a:rPr lang="en-ZA" sz="2000" dirty="0">
                <a:latin typeface="Arial" panose="020B0604020202020204" pitchFamily="34" charset="0"/>
                <a:ea typeface="Calibri" panose="020F0502020204030204"/>
                <a:cs typeface="Arial" panose="020B0604020202020204" pitchFamily="34" charset="0"/>
              </a:rPr>
              <a:t>The objective of the readiness plan is to critically look at the organisation's capacity to successfully deliver or to perform its functions under POPIA and PAIA, and initiate appropriate actions or measures to bring the current state of readiness to one of confidence in long-term success of the organisation.</a:t>
            </a:r>
          </a:p>
          <a:p>
            <a:pPr marL="85725" lvl="1" algn="just">
              <a:lnSpc>
                <a:spcPct val="150000"/>
              </a:lnSpc>
              <a:spcBef>
                <a:spcPts val="0"/>
              </a:spcBef>
              <a:spcAft>
                <a:spcPts val="0"/>
              </a:spcAft>
              <a:buFont typeface="Arial" panose="020B0604020202020204" pitchFamily="34" charset="0"/>
              <a:buNone/>
              <a:tabLst>
                <a:tab pos="180975" algn="l"/>
              </a:tabLst>
              <a:defRPr/>
            </a:pPr>
            <a:endParaRPr lang="en-ZA" sz="2000" dirty="0">
              <a:latin typeface="Arial" panose="020B0604020202020204" pitchFamily="34" charset="0"/>
              <a:ea typeface="Calibri" panose="020F0502020204030204"/>
              <a:cs typeface="Arial" panose="020B0604020202020204" pitchFamily="34" charset="0"/>
            </a:endParaRPr>
          </a:p>
          <a:p>
            <a:pPr marL="0" lvl="1">
              <a:lnSpc>
                <a:spcPct val="150000"/>
              </a:lnSpc>
              <a:buFont typeface="Arial" panose="020B0604020202020204" pitchFamily="34" charset="0"/>
              <a:buNone/>
              <a:defRPr/>
            </a:pPr>
            <a:endParaRPr lang="en-ZA" altLang="en-US" sz="2000" dirty="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11</a:t>
            </a:r>
          </a:p>
        </p:txBody>
      </p:sp>
      <p:sp>
        <p:nvSpPr>
          <p:cNvPr id="1229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9D7FEDB-EB0C-46AA-9840-9E81D69A5BCC}" type="slidenum">
              <a:rPr lang="en-US" altLang="en-US">
                <a:solidFill>
                  <a:srgbClr val="898989"/>
                </a:solidFill>
              </a:rPr>
              <a:t>11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457200" y="290513"/>
            <a:ext cx="8229600" cy="849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3315" name="Content Placeholder 4"/>
          <p:cNvSpPr txBox="1"/>
          <p:nvPr/>
        </p:nvSpPr>
        <p:spPr bwMode="auto">
          <a:xfrm>
            <a:off x="457200" y="473075"/>
            <a:ext cx="8229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algn="ctr">
              <a:spcBef>
                <a:spcPct val="20000"/>
              </a:spcBef>
              <a:buFont typeface="Arial" panose="020B0604020202020204" pitchFamily="34" charset="0"/>
              <a:buNone/>
            </a:pPr>
            <a:r>
              <a:rPr lang="en-ZA" altLang="en-US" sz="2400" b="1" dirty="0" err="1">
                <a:solidFill>
                  <a:schemeClr val="bg1"/>
                </a:solidFill>
                <a:latin typeface="Arial" panose="020B0604020202020204" pitchFamily="34" charset="0"/>
                <a:cs typeface="Arial" panose="020B0604020202020204" pitchFamily="34" charset="0"/>
              </a:rPr>
              <a:t>PAIA</a:t>
            </a:r>
            <a:r>
              <a:rPr lang="en-ZA" altLang="en-US" sz="2400" b="1" dirty="0">
                <a:solidFill>
                  <a:schemeClr val="bg1"/>
                </a:solidFill>
                <a:latin typeface="Arial" panose="020B0604020202020204" pitchFamily="34" charset="0"/>
                <a:cs typeface="Arial" panose="020B0604020202020204" pitchFamily="34" charset="0"/>
              </a:rPr>
              <a:t> Regulations  </a:t>
            </a:r>
            <a:endParaRPr lang="en-ZA" altLang="en-US" sz="1000" b="1"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None/>
            </a:pPr>
            <a:r>
              <a:rPr lang="en-ZA" altLang="en-US" sz="2000" dirty="0">
                <a:latin typeface="Arial" panose="020B0604020202020204" pitchFamily="34" charset="0"/>
                <a:cs typeface="Arial" panose="020B0604020202020204" pitchFamily="34" charset="0"/>
              </a:rPr>
              <a:t>Due to the amendment brought by </a:t>
            </a:r>
            <a:r>
              <a:rPr lang="en-ZA" altLang="en-US" sz="2000" dirty="0" err="1">
                <a:latin typeface="Arial" panose="020B0604020202020204" pitchFamily="34" charset="0"/>
                <a:cs typeface="Arial" panose="020B0604020202020204" pitchFamily="34" charset="0"/>
              </a:rPr>
              <a:t>POPIA</a:t>
            </a:r>
            <a:r>
              <a:rPr lang="en-ZA" altLang="en-US" sz="2000" dirty="0">
                <a:latin typeface="Arial" panose="020B0604020202020204" pitchFamily="34" charset="0"/>
                <a:cs typeface="Arial" panose="020B0604020202020204" pitchFamily="34" charset="0"/>
              </a:rPr>
              <a:t>, the current </a:t>
            </a:r>
            <a:r>
              <a:rPr lang="en-ZA" altLang="en-US" sz="2000" dirty="0" err="1">
                <a:latin typeface="Arial" panose="020B0604020202020204" pitchFamily="34" charset="0"/>
                <a:cs typeface="Arial" panose="020B0604020202020204" pitchFamily="34" charset="0"/>
              </a:rPr>
              <a:t>PAIA</a:t>
            </a:r>
            <a:r>
              <a:rPr lang="en-ZA" altLang="en-US" sz="2000" dirty="0">
                <a:latin typeface="Arial" panose="020B0604020202020204" pitchFamily="34" charset="0"/>
                <a:cs typeface="Arial" panose="020B0604020202020204" pitchFamily="34" charset="0"/>
              </a:rPr>
              <a:t> regulations has to be repealed. </a:t>
            </a:r>
          </a:p>
          <a:p>
            <a:pPr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None/>
            </a:pPr>
            <a:r>
              <a:rPr lang="en-ZA" altLang="en-US" sz="2000" dirty="0">
                <a:latin typeface="Arial" panose="020B0604020202020204" pitchFamily="34" charset="0"/>
                <a:cs typeface="Arial" panose="020B0604020202020204" pitchFamily="34" charset="0"/>
              </a:rPr>
              <a:t>In preparation for the transfer of </a:t>
            </a:r>
            <a:r>
              <a:rPr lang="en-ZA" altLang="en-US" sz="2000" dirty="0" err="1">
                <a:latin typeface="Arial" panose="020B0604020202020204" pitchFamily="34" charset="0"/>
                <a:cs typeface="Arial" panose="020B0604020202020204" pitchFamily="34" charset="0"/>
              </a:rPr>
              <a:t>PAIA</a:t>
            </a:r>
            <a:r>
              <a:rPr lang="en-ZA" altLang="en-US" sz="2000" dirty="0">
                <a:latin typeface="Arial" panose="020B0604020202020204" pitchFamily="34" charset="0"/>
                <a:cs typeface="Arial" panose="020B0604020202020204" pitchFamily="34" charset="0"/>
              </a:rPr>
              <a:t> functions to the Regulator, the Department of Justice and Constitutional Development (DOJ &amp; CD), in consultation with the Regulator, published draft </a:t>
            </a:r>
            <a:r>
              <a:rPr lang="en-US" altLang="en-US" sz="2000" dirty="0">
                <a:latin typeface="Arial" panose="020B0604020202020204" pitchFamily="34" charset="0"/>
                <a:cs typeface="Arial" panose="020B0604020202020204" pitchFamily="34" charset="0"/>
              </a:rPr>
              <a:t>regulations relating to the promotion of access to information, 2020. The submission of the public comments closed on 1</a:t>
            </a:r>
            <a:r>
              <a:rPr lang="en-ZA" altLang="en-US" sz="2000" dirty="0">
                <a:latin typeface="Arial" panose="020B0604020202020204" pitchFamily="34" charset="0"/>
                <a:cs typeface="Arial" panose="020B0604020202020204" pitchFamily="34" charset="0"/>
              </a:rPr>
              <a:t>7 May 2021. </a:t>
            </a:r>
          </a:p>
          <a:p>
            <a:pPr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None/>
            </a:pPr>
            <a:r>
              <a:rPr lang="en-ZA" altLang="en-US" sz="2000" dirty="0">
                <a:latin typeface="Arial" panose="020B0604020202020204" pitchFamily="34" charset="0"/>
                <a:cs typeface="Arial" panose="020B0604020202020204" pitchFamily="34" charset="0"/>
              </a:rPr>
              <a:t>The DOJ &amp; CD advised that the regulations will be gazetted on or before 30 June 2021. </a:t>
            </a:r>
          </a:p>
          <a:p>
            <a:pPr marL="0" lvl="1"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marL="0" lvl="1"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12</a:t>
            </a:r>
          </a:p>
        </p:txBody>
      </p:sp>
      <p:sp>
        <p:nvSpPr>
          <p:cNvPr id="1331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C9EE8E4-6C11-4271-80A2-542F777F2EF2}" type="slidenum">
              <a:rPr lang="en-US" altLang="en-US">
                <a:solidFill>
                  <a:srgbClr val="898989"/>
                </a:solidFill>
              </a:rPr>
              <a:t>12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457200" y="290513"/>
            <a:ext cx="8229600" cy="849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4339" name="Content Placeholder 4"/>
          <p:cNvSpPr txBox="1"/>
          <p:nvPr/>
        </p:nvSpPr>
        <p:spPr bwMode="auto">
          <a:xfrm>
            <a:off x="457200" y="473075"/>
            <a:ext cx="8229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algn="ctr">
              <a:spcBef>
                <a:spcPct val="20000"/>
              </a:spcBef>
              <a:buFont typeface="Arial" panose="020B0604020202020204" pitchFamily="34" charset="0"/>
              <a:buNone/>
            </a:pPr>
            <a:r>
              <a:rPr lang="en-ZA" altLang="en-US" sz="2400" b="1" dirty="0" err="1">
                <a:solidFill>
                  <a:schemeClr val="bg1"/>
                </a:solidFill>
                <a:latin typeface="Arial" panose="020B0604020202020204" pitchFamily="34" charset="0"/>
                <a:cs typeface="Arial" panose="020B0604020202020204" pitchFamily="34" charset="0"/>
              </a:rPr>
              <a:t>PAIA</a:t>
            </a:r>
            <a:r>
              <a:rPr lang="en-ZA" altLang="en-US" sz="2400" b="1" dirty="0">
                <a:solidFill>
                  <a:schemeClr val="bg1"/>
                </a:solidFill>
                <a:latin typeface="Arial" panose="020B0604020202020204" pitchFamily="34" charset="0"/>
                <a:cs typeface="Arial" panose="020B0604020202020204" pitchFamily="34" charset="0"/>
              </a:rPr>
              <a:t> Readiness Plan  </a:t>
            </a:r>
            <a:endParaRPr lang="en-ZA" altLang="en-US" sz="1000" b="1"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marL="0" lvl="1" algn="just">
              <a:lnSpc>
                <a:spcPct val="150000"/>
              </a:lnSpc>
              <a:buFont typeface="Arial" panose="020B0604020202020204" pitchFamily="34" charset="0"/>
              <a:buNone/>
            </a:pPr>
            <a:r>
              <a:rPr lang="en-ZA" altLang="en-US" sz="2000" dirty="0">
                <a:latin typeface="Arial" panose="020B0604020202020204" pitchFamily="34" charset="0"/>
                <a:cs typeface="Arial" panose="020B0604020202020204" pitchFamily="34" charset="0"/>
              </a:rPr>
              <a:t>The </a:t>
            </a:r>
            <a:r>
              <a:rPr lang="en-ZA" altLang="en-US" sz="2000" dirty="0" err="1">
                <a:latin typeface="Arial" panose="020B0604020202020204" pitchFamily="34" charset="0"/>
                <a:cs typeface="Arial" panose="020B0604020202020204" pitchFamily="34" charset="0"/>
              </a:rPr>
              <a:t>PAIA</a:t>
            </a:r>
            <a:r>
              <a:rPr lang="en-ZA" altLang="en-US" sz="2000" dirty="0">
                <a:latin typeface="Arial" panose="020B0604020202020204" pitchFamily="34" charset="0"/>
                <a:cs typeface="Arial" panose="020B0604020202020204" pitchFamily="34" charset="0"/>
              </a:rPr>
              <a:t> Readiness plan has been developed, which we are confident will result in the organisation being ready for implementation.</a:t>
            </a:r>
            <a:endParaRPr lang="en-ZA" altLang="en-US" sz="2000" dirty="0">
              <a:latin typeface="Arial" panose="020B0604020202020204" pitchFamily="34" charset="0"/>
              <a:cs typeface="Times New Roman" panose="02020603050405020304" pitchFamily="18" charset="0"/>
            </a:endParaRPr>
          </a:p>
          <a:p>
            <a:pPr marL="0" lvl="1" algn="just">
              <a:lnSpc>
                <a:spcPct val="150000"/>
              </a:lnSpc>
              <a:buFont typeface="Arial" panose="020B0604020202020204" pitchFamily="34" charset="0"/>
              <a:buNone/>
            </a:pPr>
            <a:endParaRPr lang="en-ZA" altLang="en-US" sz="2000" dirty="0">
              <a:latin typeface="Arial" panose="020B0604020202020204" pitchFamily="34" charset="0"/>
              <a:cs typeface="Times New Roman" panose="02020603050405020304" pitchFamily="18" charset="0"/>
            </a:endParaRPr>
          </a:p>
          <a:p>
            <a:pPr marL="0" lvl="1" algn="just">
              <a:lnSpc>
                <a:spcPct val="150000"/>
              </a:lnSpc>
              <a:buFont typeface="Arial" panose="020B0604020202020204" pitchFamily="34" charset="0"/>
              <a:buNone/>
            </a:pPr>
            <a:r>
              <a:rPr lang="en-ZA" altLang="en-US" sz="2000" dirty="0" err="1">
                <a:latin typeface="Arial" panose="020B0604020202020204" pitchFamily="34" charset="0"/>
                <a:cs typeface="Times New Roman" panose="02020603050405020304" pitchFamily="18" charset="0"/>
              </a:rPr>
              <a:t>PAIA</a:t>
            </a:r>
            <a:r>
              <a:rPr lang="en-ZA" altLang="en-US" sz="2000" dirty="0">
                <a:latin typeface="Arial" panose="020B0604020202020204" pitchFamily="34" charset="0"/>
                <a:cs typeface="Times New Roman" panose="02020603050405020304" pitchFamily="18" charset="0"/>
              </a:rPr>
              <a:t> regulations serve as one of the critical actions identified in the readiness plan, as well as the updating of the </a:t>
            </a:r>
            <a:r>
              <a:rPr lang="en-ZA" altLang="en-US" sz="2000" dirty="0" err="1">
                <a:latin typeface="Arial" panose="020B0604020202020204" pitchFamily="34" charset="0"/>
                <a:cs typeface="Times New Roman" panose="02020603050405020304" pitchFamily="18" charset="0"/>
              </a:rPr>
              <a:t>PAIA</a:t>
            </a:r>
            <a:r>
              <a:rPr lang="en-ZA" altLang="en-US" sz="2000" dirty="0">
                <a:latin typeface="Arial" panose="020B0604020202020204" pitchFamily="34" charset="0"/>
                <a:cs typeface="Times New Roman" panose="02020603050405020304" pitchFamily="18" charset="0"/>
              </a:rPr>
              <a:t> Guide, which was initially compiled by the South African Human Rights Commission. </a:t>
            </a:r>
          </a:p>
          <a:p>
            <a:pPr marL="0" lvl="1"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marL="0" lvl="1"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12</a:t>
            </a:r>
          </a:p>
        </p:txBody>
      </p:sp>
      <p:sp>
        <p:nvSpPr>
          <p:cNvPr id="1434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D15CD8B-1D07-4C58-B64E-50F222EB10EB}" type="slidenum">
              <a:rPr lang="en-US" altLang="en-US">
                <a:solidFill>
                  <a:srgbClr val="898989"/>
                </a:solidFill>
              </a:rPr>
              <a:t>13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457200" y="290513"/>
            <a:ext cx="8229600" cy="849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5363" name="Content Placeholder 4"/>
          <p:cNvSpPr txBox="1"/>
          <p:nvPr/>
        </p:nvSpPr>
        <p:spPr bwMode="auto">
          <a:xfrm>
            <a:off x="457200" y="473075"/>
            <a:ext cx="8229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algn="ctr">
              <a:spcBef>
                <a:spcPct val="20000"/>
              </a:spcBef>
              <a:buFont typeface="Arial" panose="020B0604020202020204" pitchFamily="34" charset="0"/>
              <a:buNone/>
            </a:pPr>
            <a:r>
              <a:rPr lang="en-ZA" altLang="en-US" sz="2400" b="1" dirty="0" err="1">
                <a:solidFill>
                  <a:schemeClr val="bg1"/>
                </a:solidFill>
                <a:latin typeface="Arial" panose="020B0604020202020204" pitchFamily="34" charset="0"/>
                <a:cs typeface="Arial" panose="020B0604020202020204" pitchFamily="34" charset="0"/>
              </a:rPr>
              <a:t>PAIA</a:t>
            </a:r>
            <a:r>
              <a:rPr lang="en-ZA" altLang="en-US" sz="2400" b="1" dirty="0">
                <a:solidFill>
                  <a:schemeClr val="bg1"/>
                </a:solidFill>
                <a:latin typeface="Arial" panose="020B0604020202020204" pitchFamily="34" charset="0"/>
                <a:cs typeface="Arial" panose="020B0604020202020204" pitchFamily="34" charset="0"/>
              </a:rPr>
              <a:t> Readiness Plan  </a:t>
            </a:r>
            <a:endParaRPr lang="en-ZA" altLang="en-US" sz="1000" b="1" dirty="0">
              <a:latin typeface="Arial" panose="020B0604020202020204" pitchFamily="34" charset="0"/>
              <a:cs typeface="Arial" panose="020B0604020202020204" pitchFamily="34" charset="0"/>
            </a:endParaRPr>
          </a:p>
          <a:p>
            <a:pPr algn="just">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marL="0" lvl="1" algn="just">
              <a:lnSpc>
                <a:spcPct val="150000"/>
              </a:lnSpc>
              <a:buFont typeface="Arial" panose="020B0604020202020204" pitchFamily="34" charset="0"/>
              <a:buNone/>
            </a:pPr>
            <a:endParaRPr lang="en-ZA" altLang="en-US" sz="2000" dirty="0">
              <a:solidFill>
                <a:srgbClr val="000000"/>
              </a:solidFill>
              <a:latin typeface="Arial" panose="020B0604020202020204" pitchFamily="34" charset="0"/>
              <a:cs typeface="Arial" panose="020B0604020202020204" pitchFamily="34" charset="0"/>
            </a:endParaRPr>
          </a:p>
          <a:p>
            <a:pPr marL="0" lvl="1" algn="just">
              <a:lnSpc>
                <a:spcPct val="150000"/>
              </a:lnSpc>
              <a:buFont typeface="Arial" panose="020B0604020202020204" pitchFamily="34" charset="0"/>
              <a:buNone/>
            </a:pPr>
            <a:endParaRPr lang="en-ZA" altLang="en-US" sz="2000" dirty="0">
              <a:solidFill>
                <a:srgbClr val="000000"/>
              </a:solidFill>
              <a:latin typeface="Arial" panose="020B0604020202020204" pitchFamily="34" charset="0"/>
              <a:cs typeface="Arial" panose="020B0604020202020204" pitchFamily="34" charset="0"/>
            </a:endParaRPr>
          </a:p>
          <a:p>
            <a:pPr marL="0" lvl="1" algn="just">
              <a:lnSpc>
                <a:spcPct val="150000"/>
              </a:lnSpc>
              <a:buFont typeface="Arial" panose="020B0604020202020204" pitchFamily="34" charset="0"/>
              <a:buNone/>
            </a:pPr>
            <a:r>
              <a:rPr lang="en-ZA" altLang="en-US" sz="2000" dirty="0">
                <a:solidFill>
                  <a:srgbClr val="000000"/>
                </a:solidFill>
                <a:latin typeface="Arial" panose="020B0604020202020204" pitchFamily="34" charset="0"/>
                <a:cs typeface="Arial" panose="020B0604020202020204" pitchFamily="34" charset="0"/>
              </a:rPr>
              <a:t>The </a:t>
            </a:r>
            <a:r>
              <a:rPr lang="en-ZA" altLang="en-US" sz="2000" dirty="0">
                <a:latin typeface="Arial" panose="020B0604020202020204" pitchFamily="34" charset="0"/>
                <a:cs typeface="Arial" panose="020B0604020202020204" pitchFamily="34" charset="0"/>
              </a:rPr>
              <a:t>translation of the </a:t>
            </a:r>
            <a:r>
              <a:rPr lang="en-ZA" altLang="en-US" sz="2000" dirty="0" err="1">
                <a:latin typeface="Arial" panose="020B0604020202020204" pitchFamily="34" charset="0"/>
                <a:cs typeface="Arial" panose="020B0604020202020204" pitchFamily="34" charset="0"/>
              </a:rPr>
              <a:t>PAIA</a:t>
            </a:r>
            <a:r>
              <a:rPr lang="en-ZA" altLang="en-US" sz="2000" dirty="0">
                <a:latin typeface="Arial" panose="020B0604020202020204" pitchFamily="34" charset="0"/>
                <a:cs typeface="Arial" panose="020B0604020202020204" pitchFamily="34" charset="0"/>
              </a:rPr>
              <a:t> Guide into 11 official languages is at an advanced stage and the Regulator has included braille as one of the languages in which the </a:t>
            </a:r>
            <a:r>
              <a:rPr lang="en-ZA" altLang="en-US" sz="2000" dirty="0" err="1">
                <a:latin typeface="Arial" panose="020B0604020202020204" pitchFamily="34" charset="0"/>
                <a:cs typeface="Arial" panose="020B0604020202020204" pitchFamily="34" charset="0"/>
              </a:rPr>
              <a:t>PAIA</a:t>
            </a:r>
            <a:r>
              <a:rPr lang="en-ZA" altLang="en-US" sz="2000" dirty="0">
                <a:latin typeface="Arial" panose="020B0604020202020204" pitchFamily="34" charset="0"/>
                <a:cs typeface="Arial" panose="020B0604020202020204" pitchFamily="34" charset="0"/>
              </a:rPr>
              <a:t> Guide will be available. The Regulator's </a:t>
            </a:r>
            <a:r>
              <a:rPr lang="en-ZA" altLang="en-US" sz="2000" dirty="0" err="1">
                <a:latin typeface="Arial" panose="020B0604020202020204" pitchFamily="34" charset="0"/>
                <a:cs typeface="Arial" panose="020B0604020202020204" pitchFamily="34" charset="0"/>
              </a:rPr>
              <a:t>PAIA</a:t>
            </a:r>
            <a:r>
              <a:rPr lang="en-ZA" altLang="en-US" sz="2000" dirty="0">
                <a:latin typeface="Arial" panose="020B0604020202020204" pitchFamily="34" charset="0"/>
                <a:cs typeface="Arial" panose="020B0604020202020204" pitchFamily="34" charset="0"/>
              </a:rPr>
              <a:t> Manual is also being translated to three official languages and braille. </a:t>
            </a:r>
          </a:p>
          <a:p>
            <a:pPr marL="0" lvl="1" algn="just">
              <a:lnSpc>
                <a:spcPct val="150000"/>
              </a:lnSpc>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marL="0" lvl="1"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12</a:t>
            </a:r>
          </a:p>
        </p:txBody>
      </p:sp>
      <p:sp>
        <p:nvSpPr>
          <p:cNvPr id="153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CE08975-6E7E-4391-B575-1105858E81EA}" type="slidenum">
              <a:rPr lang="en-US" altLang="en-US">
                <a:solidFill>
                  <a:srgbClr val="898989"/>
                </a:solidFill>
              </a:rPr>
              <a:t>14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457200" y="290513"/>
            <a:ext cx="8229600" cy="849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5363" name="Content Placeholder 4"/>
          <p:cNvSpPr txBox="1"/>
          <p:nvPr/>
        </p:nvSpPr>
        <p:spPr bwMode="auto">
          <a:xfrm>
            <a:off x="457200" y="473075"/>
            <a:ext cx="8229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algn="ctr">
              <a:spcBef>
                <a:spcPct val="20000"/>
              </a:spcBef>
              <a:buFont typeface="Arial" panose="020B0604020202020204" pitchFamily="34" charset="0"/>
              <a:buNone/>
            </a:pPr>
            <a:r>
              <a:rPr lang="en-ZA" altLang="en-US" sz="2400" b="1" dirty="0" err="1">
                <a:solidFill>
                  <a:schemeClr val="bg1"/>
                </a:solidFill>
                <a:latin typeface="Arial" panose="020B0604020202020204" pitchFamily="34" charset="0"/>
                <a:cs typeface="Arial" panose="020B0604020202020204" pitchFamily="34" charset="0"/>
              </a:rPr>
              <a:t>PAIA</a:t>
            </a:r>
            <a:r>
              <a:rPr lang="en-ZA" altLang="en-US" sz="2400" b="1" dirty="0">
                <a:solidFill>
                  <a:schemeClr val="bg1"/>
                </a:solidFill>
                <a:latin typeface="Arial" panose="020B0604020202020204" pitchFamily="34" charset="0"/>
                <a:cs typeface="Arial" panose="020B0604020202020204" pitchFamily="34" charset="0"/>
              </a:rPr>
              <a:t> Readiness Plan  </a:t>
            </a:r>
            <a:endParaRPr lang="en-ZA" altLang="en-US" sz="1000" b="1" dirty="0">
              <a:latin typeface="Arial" panose="020B0604020202020204" pitchFamily="34" charset="0"/>
              <a:cs typeface="Arial" panose="020B0604020202020204" pitchFamily="34" charset="0"/>
            </a:endParaRPr>
          </a:p>
          <a:p>
            <a:pPr algn="just">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marL="0" lvl="1" algn="just">
              <a:lnSpc>
                <a:spcPct val="150000"/>
              </a:lnSpc>
              <a:buFont typeface="Arial" panose="020B0604020202020204" pitchFamily="34" charset="0"/>
              <a:buNone/>
            </a:pPr>
            <a:r>
              <a:rPr lang="en-ZA" altLang="en-US" sz="2000" dirty="0">
                <a:latin typeface="Arial" panose="020B0604020202020204" pitchFamily="34" charset="0"/>
                <a:cs typeface="Times New Roman" panose="02020603050405020304" pitchFamily="18" charset="0"/>
              </a:rPr>
              <a:t>Amongst the critical documents developed are the following :</a:t>
            </a:r>
          </a:p>
          <a:p>
            <a:pPr marL="342900" lvl="1" indent="-342900" algn="just">
              <a:lnSpc>
                <a:spcPct val="15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Enforcement Notice;</a:t>
            </a:r>
          </a:p>
          <a:p>
            <a:pPr marL="342900" lvl="1" indent="-342900" algn="just">
              <a:lnSpc>
                <a:spcPct val="15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Information Notice; </a:t>
            </a:r>
          </a:p>
          <a:p>
            <a:pPr marL="342900" lvl="1" indent="-342900" algn="just">
              <a:lnSpc>
                <a:spcPct val="150000"/>
              </a:lnSpc>
              <a:buFont typeface="Wingdings" panose="05000000000000000000" pitchFamily="2" charset="2"/>
              <a:buChar char="Ø"/>
            </a:pPr>
            <a:r>
              <a:rPr lang="en-US" altLang="en-US" sz="2000" dirty="0" err="1">
                <a:latin typeface="Arial" panose="020B0604020202020204" pitchFamily="34" charset="0"/>
                <a:cs typeface="Arial" panose="020B0604020202020204" pitchFamily="34" charset="0"/>
              </a:rPr>
              <a:t>PAIA</a:t>
            </a:r>
            <a:r>
              <a:rPr lang="en-US" altLang="en-US" sz="2000" dirty="0">
                <a:latin typeface="Arial" panose="020B0604020202020204" pitchFamily="34" charset="0"/>
                <a:cs typeface="Arial" panose="020B0604020202020204" pitchFamily="34" charset="0"/>
              </a:rPr>
              <a:t> Manual Template- Private Body; </a:t>
            </a:r>
          </a:p>
          <a:p>
            <a:pPr marL="342900" lvl="1" indent="-342900" algn="just">
              <a:lnSpc>
                <a:spcPct val="15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PAIA</a:t>
            </a:r>
            <a:r>
              <a:rPr lang="en-US" altLang="en-US" sz="2000" dirty="0">
                <a:latin typeface="Arial" panose="020B0604020202020204" pitchFamily="34" charset="0"/>
                <a:cs typeface="Arial" panose="020B0604020202020204" pitchFamily="34" charset="0"/>
              </a:rPr>
              <a:t> Manual Template - Public Body; </a:t>
            </a:r>
          </a:p>
          <a:p>
            <a:pPr marL="342900" lvl="1" indent="-342900" algn="just">
              <a:lnSpc>
                <a:spcPct val="15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 Private Bodies' Report Form in terms of Section 83(4) of </a:t>
            </a:r>
            <a:r>
              <a:rPr lang="en-US" altLang="en-US" sz="2000" dirty="0" err="1">
                <a:latin typeface="Arial" panose="020B0604020202020204" pitchFamily="34" charset="0"/>
                <a:cs typeface="Arial" panose="020B0604020202020204" pitchFamily="34" charset="0"/>
              </a:rPr>
              <a:t>PAIA</a:t>
            </a:r>
            <a:r>
              <a:rPr lang="en-US" altLang="en-US" sz="2000" dirty="0">
                <a:latin typeface="Arial" panose="020B0604020202020204" pitchFamily="34" charset="0"/>
                <a:cs typeface="Arial" panose="020B0604020202020204" pitchFamily="34" charset="0"/>
              </a:rPr>
              <a:t>; </a:t>
            </a:r>
          </a:p>
          <a:p>
            <a:pPr marL="342900" lvl="1" indent="-342900" algn="just">
              <a:lnSpc>
                <a:spcPct val="15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Public Bodies' Report Form in terms of Section 32 of </a:t>
            </a:r>
            <a:r>
              <a:rPr lang="en-US" altLang="en-US" sz="2000" dirty="0" err="1">
                <a:latin typeface="Arial" panose="020B0604020202020204" pitchFamily="34" charset="0"/>
                <a:cs typeface="Arial" panose="020B0604020202020204" pitchFamily="34" charset="0"/>
              </a:rPr>
              <a:t>PAIA</a:t>
            </a:r>
            <a:r>
              <a:rPr lang="en-US" altLang="en-US" sz="2000" dirty="0">
                <a:latin typeface="Arial" panose="020B0604020202020204" pitchFamily="34" charset="0"/>
                <a:cs typeface="Arial" panose="020B0604020202020204" pitchFamily="34" charset="0"/>
              </a:rPr>
              <a:t>; </a:t>
            </a:r>
          </a:p>
          <a:p>
            <a:pPr marL="342900" lvl="1" indent="-342900" algn="just">
              <a:lnSpc>
                <a:spcPct val="15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 Summons </a:t>
            </a:r>
          </a:p>
          <a:p>
            <a:pPr marL="342900" lvl="1" indent="-342900" algn="just">
              <a:lnSpc>
                <a:spcPct val="15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Subpoena; and </a:t>
            </a:r>
          </a:p>
          <a:p>
            <a:pPr marL="342900" lvl="1" indent="-342900" algn="just">
              <a:lnSpc>
                <a:spcPct val="15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Search and Seizure Warrants.</a:t>
            </a:r>
          </a:p>
          <a:p>
            <a:pPr marL="0" lvl="1" algn="just">
              <a:lnSpc>
                <a:spcPct val="150000"/>
              </a:lnSpc>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12</a:t>
            </a:r>
          </a:p>
        </p:txBody>
      </p:sp>
      <p:sp>
        <p:nvSpPr>
          <p:cNvPr id="153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CE08975-6E7E-4391-B575-1105858E81EA}" type="slidenum">
              <a:rPr lang="en-US" altLang="en-US">
                <a:solidFill>
                  <a:srgbClr val="898989"/>
                </a:solidFill>
              </a:rPr>
              <a:t>15</a:t>
            </a:fld>
            <a:endParaRPr lang="en-US" altLang="en-US">
              <a:solidFill>
                <a:srgbClr val="898989"/>
              </a:solidFill>
            </a:endParaRPr>
          </a:p>
        </p:txBody>
      </p:sp>
    </p:spTree>
    <p:extLst>
      <p:ext uri="{BB962C8B-B14F-4D97-AF65-F5344CB8AC3E}">
        <p14:creationId xmlns:p14="http://schemas.microsoft.com/office/powerpoint/2010/main" val="2364437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457200" y="290513"/>
            <a:ext cx="8229600" cy="849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5363" name="Content Placeholder 4"/>
          <p:cNvSpPr txBox="1"/>
          <p:nvPr/>
        </p:nvSpPr>
        <p:spPr bwMode="auto">
          <a:xfrm>
            <a:off x="457200" y="473075"/>
            <a:ext cx="8229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1" algn="ctr">
              <a:buFont typeface="Arial" panose="020B0604020202020204" pitchFamily="34" charset="0"/>
              <a:buNone/>
              <a:defRPr/>
            </a:pPr>
            <a:r>
              <a:rPr lang="en-ZA" altLang="en-US" sz="2400" b="1" dirty="0">
                <a:solidFill>
                  <a:schemeClr val="bg1"/>
                </a:solidFill>
                <a:latin typeface="Arial" panose="020B0604020202020204" pitchFamily="34" charset="0"/>
                <a:cs typeface="Arial" panose="020B0604020202020204" pitchFamily="34" charset="0"/>
              </a:rPr>
              <a:t>POPIA Readiness Plan  </a:t>
            </a:r>
            <a:endParaRPr lang="en-ZA" altLang="en-US" sz="1000" b="1" dirty="0">
              <a:latin typeface="Arial" panose="020B0604020202020204" pitchFamily="34" charset="0"/>
              <a:cs typeface="Arial" panose="020B0604020202020204" pitchFamily="34" charset="0"/>
            </a:endParaRPr>
          </a:p>
          <a:p>
            <a:pPr marL="0" indent="0" algn="just">
              <a:spcBef>
                <a:spcPts val="0"/>
              </a:spcBef>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a:p>
            <a:pPr marL="0" lvl="1" algn="just">
              <a:lnSpc>
                <a:spcPct val="150000"/>
              </a:lnSpc>
              <a:spcBef>
                <a:spcPts val="0"/>
              </a:spcBef>
              <a:buFont typeface="Arial" panose="020B0604020202020204" pitchFamily="34" charset="0"/>
              <a:buNone/>
              <a:defRPr/>
            </a:pPr>
            <a:r>
              <a:rPr lang="en-ZA" sz="2000" dirty="0">
                <a:latin typeface="Arial" panose="020B0604020202020204" pitchFamily="34" charset="0"/>
                <a:ea typeface="Calibri" panose="020F0502020204030204"/>
                <a:cs typeface="Arial" panose="020B0604020202020204" pitchFamily="34" charset="0"/>
              </a:rPr>
              <a:t>Amongst the identified performance tasks and deliverables completed in preparation for the 1 July 2021 is the processing of applications for-</a:t>
            </a:r>
          </a:p>
          <a:p>
            <a:pPr marL="342900" lvl="1" indent="-342900" algn="just">
              <a:lnSpc>
                <a:spcPct val="150000"/>
              </a:lnSpc>
              <a:spcBef>
                <a:spcPts val="0"/>
              </a:spcBef>
              <a:buFont typeface="Wingdings" panose="05000000000000000000" pitchFamily="2" charset="2"/>
              <a:buChar char="Ø"/>
              <a:defRPr/>
            </a:pPr>
            <a:r>
              <a:rPr lang="en-ZA" altLang="en-US" sz="2000" b="1" dirty="0">
                <a:latin typeface="Arial" panose="020B0604020202020204" pitchFamily="34" charset="0"/>
                <a:cs typeface="Arial" panose="020B0604020202020204" pitchFamily="34" charset="0"/>
              </a:rPr>
              <a:t>Codes of conduct- </a:t>
            </a:r>
            <a:r>
              <a:rPr lang="en-ZA" altLang="en-US" sz="2000" dirty="0">
                <a:latin typeface="Arial" panose="020B0604020202020204" pitchFamily="34" charset="0"/>
                <a:cs typeface="Arial" panose="020B0604020202020204" pitchFamily="34" charset="0"/>
              </a:rPr>
              <a:t>Guidelines developed and applications currently being processed;</a:t>
            </a:r>
          </a:p>
          <a:p>
            <a:pPr marL="342900" lvl="1" indent="-342900" algn="just">
              <a:lnSpc>
                <a:spcPct val="150000"/>
              </a:lnSpc>
              <a:spcBef>
                <a:spcPts val="0"/>
              </a:spcBef>
              <a:buFont typeface="Wingdings" panose="05000000000000000000" pitchFamily="2" charset="2"/>
              <a:buChar char="Ø"/>
              <a:defRPr/>
            </a:pPr>
            <a:r>
              <a:rPr lang="en-ZA" altLang="en-US" sz="2000" b="1" dirty="0">
                <a:latin typeface="Arial" panose="020B0604020202020204" pitchFamily="34" charset="0"/>
                <a:cs typeface="Arial" panose="020B0604020202020204" pitchFamily="34" charset="0"/>
              </a:rPr>
              <a:t>Prior authorisation</a:t>
            </a:r>
            <a:r>
              <a:rPr lang="en-ZA" altLang="en-US" sz="2000" dirty="0">
                <a:latin typeface="Arial" panose="020B0604020202020204" pitchFamily="34" charset="0"/>
                <a:cs typeface="Arial" panose="020B0604020202020204" pitchFamily="34" charset="0"/>
              </a:rPr>
              <a:t>– Guidance Note issued </a:t>
            </a:r>
            <a:r>
              <a:rPr lang="en-ZA" altLang="en-US" sz="2000" dirty="0">
                <a:solidFill>
                  <a:prstClr val="black"/>
                </a:solidFill>
                <a:latin typeface="Arial" panose="020B0604020202020204" pitchFamily="34" charset="0"/>
                <a:cs typeface="Arial" panose="020B0604020202020204" pitchFamily="34" charset="0"/>
              </a:rPr>
              <a:t>and applications currently being processed;</a:t>
            </a:r>
          </a:p>
          <a:p>
            <a:pPr marL="342900" lvl="1" indent="-342900" algn="just">
              <a:lnSpc>
                <a:spcPct val="150000"/>
              </a:lnSpc>
              <a:spcBef>
                <a:spcPts val="0"/>
              </a:spcBef>
              <a:buFont typeface="Wingdings" panose="05000000000000000000" pitchFamily="2" charset="2"/>
              <a:buChar char="Ø"/>
              <a:defRPr/>
            </a:pPr>
            <a:r>
              <a:rPr lang="en-ZA" altLang="en-US" sz="2000" b="1" dirty="0">
                <a:solidFill>
                  <a:prstClr val="black"/>
                </a:solidFill>
                <a:latin typeface="Arial" panose="020B0604020202020204" pitchFamily="34" charset="0"/>
                <a:cs typeface="Arial" panose="020B0604020202020204" pitchFamily="34" charset="0"/>
              </a:rPr>
              <a:t>Exemption</a:t>
            </a:r>
            <a:r>
              <a:rPr lang="en-ZA" altLang="en-US" sz="2000" dirty="0">
                <a:solidFill>
                  <a:prstClr val="black"/>
                </a:solidFill>
                <a:latin typeface="Arial" panose="020B0604020202020204" pitchFamily="34" charset="0"/>
                <a:cs typeface="Arial" panose="020B0604020202020204" pitchFamily="34" charset="0"/>
              </a:rPr>
              <a:t>- Guidance Note drafted and to be adopted. </a:t>
            </a:r>
            <a:r>
              <a:rPr lang="en-US" altLang="en-US" sz="2000" dirty="0">
                <a:solidFill>
                  <a:prstClr val="black"/>
                </a:solidFill>
                <a:latin typeface="Arial" panose="020B0604020202020204" pitchFamily="34" charset="0"/>
                <a:cs typeface="Arial" panose="020B0604020202020204" pitchFamily="34" charset="0"/>
              </a:rPr>
              <a:t>Applications to be processed during the month of June 2021</a:t>
            </a:r>
            <a:r>
              <a:rPr lang="en-ZA" altLang="en-US" sz="2000" dirty="0">
                <a:solidFill>
                  <a:prstClr val="black"/>
                </a:solidFill>
                <a:latin typeface="Arial" panose="020B0604020202020204" pitchFamily="34" charset="0"/>
                <a:cs typeface="Arial" panose="020B0604020202020204" pitchFamily="34" charset="0"/>
              </a:rPr>
              <a:t> </a:t>
            </a:r>
            <a:r>
              <a:rPr lang="en-US" altLang="en-US" sz="2000" dirty="0">
                <a:solidFill>
                  <a:prstClr val="black"/>
                </a:solidFill>
                <a:latin typeface="Arial" panose="020B0604020202020204" pitchFamily="34" charset="0"/>
                <a:cs typeface="Arial" panose="020B0604020202020204" pitchFamily="34" charset="0"/>
              </a:rPr>
              <a:t>;</a:t>
            </a:r>
          </a:p>
          <a:p>
            <a:pPr marL="342900" lvl="1" indent="-342900" algn="just">
              <a:lnSpc>
                <a:spcPct val="150000"/>
              </a:lnSpc>
              <a:spcBef>
                <a:spcPts val="0"/>
              </a:spcBef>
              <a:buFont typeface="Wingdings" panose="05000000000000000000" pitchFamily="2" charset="2"/>
              <a:buChar char="Ø"/>
              <a:defRPr/>
            </a:pPr>
            <a:r>
              <a:rPr lang="en-US" altLang="en-US" sz="2000" b="1" dirty="0">
                <a:solidFill>
                  <a:prstClr val="black"/>
                </a:solidFill>
                <a:latin typeface="Arial" panose="020B0604020202020204" pitchFamily="34" charset="0"/>
                <a:cs typeface="Arial" panose="020B0604020202020204" pitchFamily="34" charset="0"/>
              </a:rPr>
              <a:t>Special Personal Information- </a:t>
            </a:r>
            <a:r>
              <a:rPr lang="en-ZA" altLang="en-US" sz="2000" dirty="0">
                <a:solidFill>
                  <a:prstClr val="black"/>
                </a:solidFill>
                <a:latin typeface="Arial" panose="020B0604020202020204" pitchFamily="34" charset="0"/>
                <a:cs typeface="Arial" panose="020B0604020202020204" pitchFamily="34" charset="0"/>
              </a:rPr>
              <a:t>Guidance Note drafted </a:t>
            </a:r>
            <a:r>
              <a:rPr lang="en-US" altLang="en-US" sz="2000" dirty="0">
                <a:solidFill>
                  <a:prstClr val="black"/>
                </a:solidFill>
                <a:latin typeface="Arial" panose="020B0604020202020204" pitchFamily="34" charset="0"/>
                <a:cs typeface="Arial" panose="020B0604020202020204" pitchFamily="34" charset="0"/>
              </a:rPr>
              <a:t>and to be adopted. Applications to be processed during the month of June 2021;</a:t>
            </a:r>
          </a:p>
          <a:p>
            <a:pPr marL="0" lvl="1" algn="just">
              <a:lnSpc>
                <a:spcPct val="150000"/>
              </a:lnSpc>
              <a:spcBef>
                <a:spcPts val="0"/>
              </a:spcBef>
              <a:buFont typeface="Arial" panose="020B0604020202020204" pitchFamily="34" charset="0"/>
              <a:buNone/>
              <a:defRPr/>
            </a:pPr>
            <a:endParaRPr lang="en-ZA"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12</a:t>
            </a:r>
          </a:p>
        </p:txBody>
      </p:sp>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8581A8-37A9-4E76-98B8-A54685A1C44D}" type="slidenum">
              <a:rPr lang="en-US" altLang="en-US">
                <a:solidFill>
                  <a:srgbClr val="898989"/>
                </a:solidFill>
              </a:rPr>
              <a:t>16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457200" y="290513"/>
            <a:ext cx="8229600" cy="849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5363" name="Content Placeholder 4"/>
          <p:cNvSpPr txBox="1"/>
          <p:nvPr/>
        </p:nvSpPr>
        <p:spPr bwMode="auto">
          <a:xfrm>
            <a:off x="457200" y="473075"/>
            <a:ext cx="8229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1" algn="ctr">
              <a:buFont typeface="Arial" panose="020B0604020202020204" pitchFamily="34" charset="0"/>
              <a:buNone/>
              <a:defRPr/>
            </a:pPr>
            <a:r>
              <a:rPr lang="en-ZA" altLang="en-US" sz="2400" b="1" dirty="0">
                <a:solidFill>
                  <a:schemeClr val="bg1"/>
                </a:solidFill>
                <a:latin typeface="Arial" panose="020B0604020202020204" pitchFamily="34" charset="0"/>
                <a:cs typeface="Arial" panose="020B0604020202020204" pitchFamily="34" charset="0"/>
              </a:rPr>
              <a:t>POPIA Readiness Plan  </a:t>
            </a:r>
            <a:endParaRPr lang="en-ZA" altLang="en-US" sz="1000" b="1" dirty="0">
              <a:latin typeface="Arial" panose="020B0604020202020204" pitchFamily="34" charset="0"/>
              <a:cs typeface="Arial" panose="020B0604020202020204" pitchFamily="34" charset="0"/>
            </a:endParaRPr>
          </a:p>
          <a:p>
            <a:pPr marL="0" indent="0" algn="just">
              <a:spcBef>
                <a:spcPts val="0"/>
              </a:spcBef>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a:p>
            <a:pPr marL="342900" lvl="1" indent="-342900" algn="just">
              <a:lnSpc>
                <a:spcPct val="150000"/>
              </a:lnSpc>
              <a:spcBef>
                <a:spcPts val="0"/>
              </a:spcBef>
              <a:buFont typeface="Wingdings" panose="05000000000000000000" pitchFamily="2" charset="2"/>
              <a:buChar char="Ø"/>
              <a:defRPr/>
            </a:pPr>
            <a:r>
              <a:rPr lang="en-US" altLang="en-US" sz="2000" b="1" dirty="0">
                <a:solidFill>
                  <a:prstClr val="black"/>
                </a:solidFill>
                <a:latin typeface="Arial" panose="020B0604020202020204" pitchFamily="34" charset="0"/>
                <a:cs typeface="Arial" panose="020B0604020202020204" pitchFamily="34" charset="0"/>
              </a:rPr>
              <a:t>Personal information of children- </a:t>
            </a:r>
            <a:r>
              <a:rPr lang="en-US" altLang="en-US" sz="2000" dirty="0">
                <a:solidFill>
                  <a:prstClr val="black"/>
                </a:solidFill>
                <a:latin typeface="Arial" panose="020B0604020202020204" pitchFamily="34" charset="0"/>
                <a:cs typeface="Arial" panose="020B0604020202020204" pitchFamily="34" charset="0"/>
              </a:rPr>
              <a:t>Guidance Note drafted and to be adopted. Applications are to be processed during the month of June 2021;</a:t>
            </a:r>
          </a:p>
          <a:p>
            <a:pPr marL="342900" lvl="1" indent="-342900" algn="just">
              <a:lnSpc>
                <a:spcPct val="150000"/>
              </a:lnSpc>
              <a:spcBef>
                <a:spcPts val="0"/>
              </a:spcBef>
              <a:buFont typeface="Wingdings" panose="05000000000000000000" pitchFamily="2" charset="2"/>
              <a:buChar char="Ø"/>
              <a:defRPr/>
            </a:pPr>
            <a:r>
              <a:rPr lang="en-US" altLang="en-US" sz="2000" dirty="0">
                <a:solidFill>
                  <a:prstClr val="black"/>
                </a:solidFill>
                <a:latin typeface="Arial" panose="020B0604020202020204" pitchFamily="34" charset="0"/>
                <a:cs typeface="Arial" panose="020B0604020202020204" pitchFamily="34" charset="0"/>
              </a:rPr>
              <a:t>Direct marketing by means of unsolicited electronic communications is  a serious issue, the Regulator will issue </a:t>
            </a:r>
            <a:r>
              <a:rPr lang="en-US" altLang="en-US" sz="2000" dirty="0">
                <a:latin typeface="Arial" panose="020B0604020202020204" pitchFamily="34" charset="0"/>
                <a:cs typeface="Arial" panose="020B0604020202020204" pitchFamily="34" charset="0"/>
              </a:rPr>
              <a:t>a </a:t>
            </a:r>
            <a:r>
              <a:rPr lang="en-US" altLang="en-US" sz="2000" b="1" dirty="0">
                <a:latin typeface="Arial" panose="020B0604020202020204" pitchFamily="34" charset="0"/>
                <a:cs typeface="Arial" panose="020B0604020202020204" pitchFamily="34" charset="0"/>
              </a:rPr>
              <a:t>Guidance Note on direct marketing </a:t>
            </a:r>
            <a:r>
              <a:rPr lang="en-US" altLang="en-US" sz="2000" dirty="0">
                <a:latin typeface="Arial" panose="020B0604020202020204" pitchFamily="34" charset="0"/>
                <a:cs typeface="Arial" panose="020B0604020202020204" pitchFamily="34" charset="0"/>
              </a:rPr>
              <a:t>by means of unsolicited electronic communications, directories and automated decision making. </a:t>
            </a:r>
          </a:p>
          <a:p>
            <a:pPr marL="342900" lvl="1" indent="-342900" algn="just">
              <a:lnSpc>
                <a:spcPct val="150000"/>
              </a:lnSpc>
              <a:spcBef>
                <a:spcPts val="0"/>
              </a:spcBef>
              <a:buFont typeface="Wingdings" panose="05000000000000000000" pitchFamily="2" charset="2"/>
              <a:buChar char="Ø"/>
              <a:defRPr/>
            </a:pPr>
            <a:r>
              <a:rPr lang="en-US" altLang="en-US" sz="2000" b="1" dirty="0">
                <a:latin typeface="Arial" panose="020B0604020202020204" pitchFamily="34" charset="0"/>
                <a:cs typeface="Arial" panose="020B0604020202020204" pitchFamily="34" charset="0"/>
              </a:rPr>
              <a:t>A Guidance Note on what constitutes appropriate , reasonable technical and </a:t>
            </a:r>
            <a:r>
              <a:rPr lang="en-US" altLang="en-US" sz="2000" b="1" dirty="0" err="1">
                <a:latin typeface="Arial" panose="020B0604020202020204" pitchFamily="34" charset="0"/>
                <a:cs typeface="Arial" panose="020B0604020202020204" pitchFamily="34" charset="0"/>
              </a:rPr>
              <a:t>organisational</a:t>
            </a:r>
            <a:r>
              <a:rPr lang="en-US" altLang="en-US" sz="2000" b="1" dirty="0">
                <a:latin typeface="Arial" panose="020B0604020202020204" pitchFamily="34" charset="0"/>
                <a:cs typeface="Arial" panose="020B0604020202020204" pitchFamily="34" charset="0"/>
              </a:rPr>
              <a:t> measures </a:t>
            </a:r>
            <a:r>
              <a:rPr lang="en-US" altLang="en-US" sz="2000" dirty="0">
                <a:latin typeface="Arial" panose="020B0604020202020204" pitchFamily="34" charset="0"/>
                <a:cs typeface="Arial" panose="020B0604020202020204" pitchFamily="34" charset="0"/>
              </a:rPr>
              <a:t>has been drafted and is to be adopted. This guidance note will offer guidance to responsible parties and data subjects.</a:t>
            </a:r>
            <a:endParaRPr lang="en-ZA" altLang="en-US" sz="2000" dirty="0">
              <a:latin typeface="Arial" panose="020B0604020202020204" pitchFamily="34" charset="0"/>
              <a:cs typeface="Arial" panose="020B0604020202020204" pitchFamily="34" charset="0"/>
            </a:endParaRPr>
          </a:p>
          <a:p>
            <a:pPr marL="0" lvl="1" algn="just">
              <a:lnSpc>
                <a:spcPct val="150000"/>
              </a:lnSpc>
              <a:spcBef>
                <a:spcPts val="0"/>
              </a:spcBef>
              <a:buFont typeface="Arial" panose="020B0604020202020204" pitchFamily="34" charset="0"/>
              <a:buNone/>
              <a:defRPr/>
            </a:pPr>
            <a:endParaRPr lang="en-ZA"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12</a:t>
            </a:r>
          </a:p>
        </p:txBody>
      </p:sp>
      <p:sp>
        <p:nvSpPr>
          <p:cNvPr id="174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88EDD9-ED8E-455D-B075-5B07D4B2FF47}" type="slidenum">
              <a:rPr lang="en-US" altLang="en-US">
                <a:solidFill>
                  <a:srgbClr val="898989"/>
                </a:solidFill>
              </a:rPr>
              <a:t>17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457200" y="290513"/>
            <a:ext cx="8229600" cy="849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5363" name="Content Placeholder 4"/>
          <p:cNvSpPr txBox="1"/>
          <p:nvPr/>
        </p:nvSpPr>
        <p:spPr bwMode="auto">
          <a:xfrm>
            <a:off x="457200" y="473075"/>
            <a:ext cx="8229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1" algn="ctr">
              <a:buFont typeface="Arial" panose="020B0604020202020204" pitchFamily="34" charset="0"/>
              <a:buNone/>
              <a:defRPr/>
            </a:pPr>
            <a:r>
              <a:rPr lang="en-ZA" altLang="en-US" sz="2400" b="1" dirty="0">
                <a:solidFill>
                  <a:schemeClr val="bg1"/>
                </a:solidFill>
                <a:latin typeface="Arial" panose="020B0604020202020204" pitchFamily="34" charset="0"/>
                <a:cs typeface="Arial" panose="020B0604020202020204" pitchFamily="34" charset="0"/>
              </a:rPr>
              <a:t>POPIA Readiness Plan  </a:t>
            </a:r>
            <a:endParaRPr lang="en-ZA" altLang="en-US" sz="1000" b="1" dirty="0">
              <a:latin typeface="Arial" panose="020B0604020202020204" pitchFamily="34" charset="0"/>
              <a:cs typeface="Arial" panose="020B0604020202020204" pitchFamily="34" charset="0"/>
            </a:endParaRPr>
          </a:p>
          <a:p>
            <a:pPr marL="0" indent="0" algn="just">
              <a:spcBef>
                <a:spcPts val="0"/>
              </a:spcBef>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a:p>
            <a:pPr marL="342900" lvl="1" indent="-342900" algn="just">
              <a:lnSpc>
                <a:spcPct val="150000"/>
              </a:lnSpc>
              <a:spcBef>
                <a:spcPts val="0"/>
              </a:spcBef>
              <a:buFont typeface="Wingdings" panose="05000000000000000000" pitchFamily="2" charset="2"/>
              <a:buChar char="Ø"/>
              <a:defRPr/>
            </a:pPr>
            <a:r>
              <a:rPr lang="en-US" altLang="en-US" sz="2000" b="1" dirty="0">
                <a:solidFill>
                  <a:prstClr val="black"/>
                </a:solidFill>
                <a:latin typeface="Arial" panose="020B0604020202020204" pitchFamily="34" charset="0"/>
                <a:cs typeface="Arial" panose="020B0604020202020204" pitchFamily="34" charset="0"/>
              </a:rPr>
              <a:t>Registration of Information Officers: </a:t>
            </a:r>
            <a:r>
              <a:rPr lang="en-US" altLang="en-US" sz="2000" dirty="0">
                <a:solidFill>
                  <a:prstClr val="black"/>
                </a:solidFill>
                <a:latin typeface="Arial" panose="020B0604020202020204" pitchFamily="34" charset="0"/>
                <a:cs typeface="Arial" panose="020B0604020202020204" pitchFamily="34" charset="0"/>
              </a:rPr>
              <a:t>a guidance note on the registration of Information Officers has been issued. The portal has been developed and is being refined by DOJ &amp; CD.</a:t>
            </a:r>
          </a:p>
          <a:p>
            <a:pPr marL="0" lvl="1" algn="just">
              <a:lnSpc>
                <a:spcPct val="150000"/>
              </a:lnSpc>
              <a:spcBef>
                <a:spcPts val="0"/>
              </a:spcBef>
              <a:buNone/>
              <a:defRPr/>
            </a:pPr>
            <a:endParaRPr lang="en-US" altLang="en-US" sz="2000" dirty="0">
              <a:solidFill>
                <a:prstClr val="black"/>
              </a:solidFill>
              <a:latin typeface="Arial" panose="020B0604020202020204" pitchFamily="34" charset="0"/>
              <a:cs typeface="Arial" panose="020B0604020202020204" pitchFamily="34" charset="0"/>
            </a:endParaRPr>
          </a:p>
          <a:p>
            <a:pPr marL="342900" lvl="1" indent="-342900" algn="just">
              <a:lnSpc>
                <a:spcPct val="150000"/>
              </a:lnSpc>
              <a:spcBef>
                <a:spcPts val="0"/>
              </a:spcBef>
              <a:buFont typeface="Wingdings" panose="05000000000000000000" pitchFamily="2" charset="2"/>
              <a:buChar char="Ø"/>
              <a:defRPr/>
            </a:pPr>
            <a:r>
              <a:rPr lang="en-US" altLang="en-US" sz="2000" b="1" dirty="0">
                <a:solidFill>
                  <a:prstClr val="black"/>
                </a:solidFill>
                <a:latin typeface="Arial" panose="020B0604020202020204" pitchFamily="34" charset="0"/>
                <a:cs typeface="Arial" panose="020B0604020202020204" pitchFamily="34" charset="0"/>
              </a:rPr>
              <a:t>Complaints Management System </a:t>
            </a:r>
            <a:r>
              <a:rPr lang="en-US" altLang="en-US" sz="2000" dirty="0">
                <a:solidFill>
                  <a:prstClr val="black"/>
                </a:solidFill>
                <a:latin typeface="Arial" panose="020B0604020202020204" pitchFamily="34" charset="0"/>
                <a:cs typeface="Arial" panose="020B0604020202020204" pitchFamily="34" charset="0"/>
              </a:rPr>
              <a:t>:Complaints will be handled manually until the online complaints form is operative. A fully automated complaints management system is necessary and is yet to be funded.</a:t>
            </a:r>
          </a:p>
          <a:p>
            <a:pPr marL="0" lvl="1" algn="just">
              <a:lnSpc>
                <a:spcPct val="150000"/>
              </a:lnSpc>
              <a:spcBef>
                <a:spcPts val="0"/>
              </a:spcBef>
              <a:buNone/>
              <a:defRPr/>
            </a:pPr>
            <a:endParaRPr lang="en-US" altLang="en-US" sz="2000" dirty="0">
              <a:solidFill>
                <a:prstClr val="black"/>
              </a:solidFill>
              <a:latin typeface="Arial" panose="020B0604020202020204" pitchFamily="34" charset="0"/>
              <a:cs typeface="Arial" panose="020B0604020202020204" pitchFamily="34" charset="0"/>
            </a:endParaRPr>
          </a:p>
          <a:p>
            <a:pPr marL="342900" lvl="1" indent="-342900" algn="just">
              <a:lnSpc>
                <a:spcPct val="150000"/>
              </a:lnSpc>
              <a:spcBef>
                <a:spcPts val="0"/>
              </a:spcBef>
              <a:buFont typeface="Wingdings" panose="05000000000000000000" pitchFamily="2" charset="2"/>
              <a:buChar char="Ø"/>
              <a:defRPr/>
            </a:pPr>
            <a:r>
              <a:rPr lang="en-US" altLang="en-US" sz="2000" b="1" dirty="0">
                <a:solidFill>
                  <a:prstClr val="black"/>
                </a:solidFill>
                <a:latin typeface="Arial" panose="020B0604020202020204" pitchFamily="34" charset="0"/>
                <a:cs typeface="Arial" panose="020B0604020202020204" pitchFamily="34" charset="0"/>
              </a:rPr>
              <a:t>Rules of Procedure for Complaints Handling </a:t>
            </a:r>
            <a:r>
              <a:rPr lang="en-US" altLang="en-US" sz="2000" dirty="0">
                <a:solidFill>
                  <a:prstClr val="black"/>
                </a:solidFill>
                <a:latin typeface="Arial" panose="020B0604020202020204" pitchFamily="34" charset="0"/>
                <a:cs typeface="Arial" panose="020B0604020202020204" pitchFamily="34" charset="0"/>
              </a:rPr>
              <a:t>have been drafted are to be adopted before the end of June 2021.</a:t>
            </a:r>
          </a:p>
          <a:p>
            <a:pPr marL="342900" lvl="1" indent="-342900" algn="just">
              <a:lnSpc>
                <a:spcPct val="150000"/>
              </a:lnSpc>
              <a:spcBef>
                <a:spcPts val="0"/>
              </a:spcBef>
              <a:buFont typeface="Wingdings" panose="05000000000000000000" pitchFamily="2" charset="2"/>
              <a:buChar char="Ø"/>
              <a:defRPr/>
            </a:pPr>
            <a:endParaRPr lang="en-US" altLang="en-US" sz="2000" dirty="0">
              <a:solidFill>
                <a:prstClr val="black"/>
              </a:solidFill>
              <a:latin typeface="Arial" panose="020B0604020202020204" pitchFamily="34" charset="0"/>
              <a:cs typeface="Arial" panose="020B0604020202020204" pitchFamily="34" charset="0"/>
            </a:endParaRPr>
          </a:p>
          <a:p>
            <a:pPr marL="0" lvl="1" algn="just">
              <a:lnSpc>
                <a:spcPct val="150000"/>
              </a:lnSpc>
              <a:spcBef>
                <a:spcPts val="0"/>
              </a:spcBef>
              <a:buFont typeface="Arial" panose="020B0604020202020204" pitchFamily="34" charset="0"/>
              <a:buNone/>
              <a:defRPr/>
            </a:pPr>
            <a:endParaRPr lang="en-ZA"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12</a:t>
            </a:r>
          </a:p>
        </p:txBody>
      </p:sp>
      <p:sp>
        <p:nvSpPr>
          <p:cNvPr id="174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88EDD9-ED8E-455D-B075-5B07D4B2FF47}" type="slidenum">
              <a:rPr lang="en-US" altLang="en-US">
                <a:solidFill>
                  <a:srgbClr val="898989"/>
                </a:solidFill>
              </a:rPr>
              <a:t>18</a:t>
            </a:fld>
            <a:endParaRPr lang="en-US" altLang="en-US">
              <a:solidFill>
                <a:srgbClr val="898989"/>
              </a:solidFill>
            </a:endParaRPr>
          </a:p>
        </p:txBody>
      </p:sp>
    </p:spTree>
    <p:extLst>
      <p:ext uri="{BB962C8B-B14F-4D97-AF65-F5344CB8AC3E}">
        <p14:creationId xmlns:p14="http://schemas.microsoft.com/office/powerpoint/2010/main" val="2567828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txBox="1"/>
          <p:nvPr/>
        </p:nvSpPr>
        <p:spPr bwMode="auto">
          <a:xfrm>
            <a:off x="317500" y="1120775"/>
            <a:ext cx="82296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endParaRPr lang="en-GB" altLang="en-US" sz="2000" b="1">
              <a:solidFill>
                <a:srgbClr val="FF0000"/>
              </a:solidFill>
              <a:latin typeface="Arial" panose="020B0604020202020204" pitchFamily="34" charset="0"/>
              <a:cs typeface="Arial" panose="020B0604020202020204" pitchFamily="34" charset="0"/>
            </a:endParaRPr>
          </a:p>
          <a:p>
            <a:pPr algn="ctr">
              <a:spcBef>
                <a:spcPct val="20000"/>
              </a:spcBef>
              <a:buFont typeface="Arial" panose="020B0604020202020204" pitchFamily="34" charset="0"/>
              <a:buNone/>
            </a:pPr>
            <a:endParaRPr lang="en-GB" altLang="en-US" sz="2000" b="1">
              <a:solidFill>
                <a:srgbClr val="C00000"/>
              </a:solidFill>
              <a:latin typeface="Arial" panose="020B0604020202020204" pitchFamily="34" charset="0"/>
              <a:cs typeface="Arial" panose="020B0604020202020204" pitchFamily="34" charset="0"/>
            </a:endParaRPr>
          </a:p>
          <a:p>
            <a:pPr algn="ctr">
              <a:lnSpc>
                <a:spcPct val="150000"/>
              </a:lnSpc>
              <a:spcBef>
                <a:spcPct val="20000"/>
              </a:spcBef>
              <a:buFont typeface="Arial" panose="020B0604020202020204" pitchFamily="34" charset="0"/>
              <a:buNone/>
            </a:pPr>
            <a:endParaRPr lang="en-ZA" altLang="en-US" sz="4000" b="1">
              <a:solidFill>
                <a:srgbClr val="C00000"/>
              </a:solidFill>
              <a:latin typeface="Arial" panose="020B0604020202020204" pitchFamily="34" charset="0"/>
              <a:cs typeface="Arial" panose="020B0604020202020204" pitchFamily="34" charset="0"/>
            </a:endParaRPr>
          </a:p>
          <a:p>
            <a:pPr lvl="1" algn="ctr">
              <a:lnSpc>
                <a:spcPct val="150000"/>
              </a:lnSpc>
              <a:spcBef>
                <a:spcPct val="20000"/>
              </a:spcBef>
              <a:buFont typeface="Arial" panose="020B0604020202020204" pitchFamily="34" charset="0"/>
              <a:buNone/>
            </a:pPr>
            <a:r>
              <a:rPr lang="en-US" altLang="en-US" sz="3600" b="1">
                <a:solidFill>
                  <a:schemeClr val="tx2"/>
                </a:solidFill>
                <a:latin typeface="Arial" panose="020B0604020202020204" pitchFamily="34" charset="0"/>
                <a:cs typeface="Arial" panose="020B0604020202020204" pitchFamily="34" charset="0"/>
              </a:rPr>
              <a:t>RECRUITMENT OF KEY EMPLOYEES </a:t>
            </a:r>
          </a:p>
          <a:p>
            <a:pPr algn="ctr">
              <a:spcBef>
                <a:spcPct val="20000"/>
              </a:spcBef>
              <a:buFont typeface="Arial" panose="020B0604020202020204" pitchFamily="34" charset="0"/>
              <a:buNone/>
            </a:pPr>
            <a:endParaRPr lang="en-US" altLang="en-US" sz="2000" b="1">
              <a:solidFill>
                <a:srgbClr val="898989"/>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13</a:t>
            </a:r>
          </a:p>
        </p:txBody>
      </p:sp>
      <p:sp>
        <p:nvSpPr>
          <p:cNvPr id="184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1453F13-4FD5-4135-AB42-869E673873BD}" type="slidenum">
              <a:rPr lang="en-US" altLang="en-US">
                <a:solidFill>
                  <a:srgbClr val="898989"/>
                </a:solidFill>
              </a:rPr>
              <a:t>19</a:t>
            </a:fld>
            <a:endParaRPr lang="en-US" altLang="en-US">
              <a:solidFill>
                <a:srgbClr val="898989"/>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4"/>
          <p:cNvSpPr>
            <a:spLocks noGrp="1"/>
          </p:cNvSpPr>
          <p:nvPr>
            <p:ph idx="1"/>
          </p:nvPr>
        </p:nvSpPr>
        <p:spPr>
          <a:xfrm>
            <a:off x="592138" y="217488"/>
            <a:ext cx="8229600" cy="682625"/>
          </a:xfrm>
        </p:spPr>
        <p:txBody>
          <a:bodyPr/>
          <a:lstStyle/>
          <a:p>
            <a:pPr marL="0" indent="0" algn="ctr">
              <a:buFont typeface="Arial" panose="020B0604020202020204" pitchFamily="34" charset="0"/>
              <a:buNone/>
            </a:pPr>
            <a:r>
              <a:rPr lang="en-GB" altLang="en-US" sz="3600" b="1">
                <a:solidFill>
                  <a:srgbClr val="C00000"/>
                </a:solidFill>
                <a:latin typeface="Arial" panose="020B0604020202020204" pitchFamily="34" charset="0"/>
                <a:cs typeface="Arial" panose="020B0604020202020204" pitchFamily="34" charset="0"/>
              </a:rPr>
              <a:t>TOPICS</a:t>
            </a:r>
          </a:p>
        </p:txBody>
      </p:sp>
      <p:sp>
        <p:nvSpPr>
          <p:cNvPr id="3075" name="Content Placeholder 4"/>
          <p:cNvSpPr txBox="1"/>
          <p:nvPr/>
        </p:nvSpPr>
        <p:spPr bwMode="auto">
          <a:xfrm>
            <a:off x="1" y="788987"/>
            <a:ext cx="9060872" cy="548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914400" lvl="1" indent="-457200" algn="just">
              <a:lnSpc>
                <a:spcPct val="200000"/>
              </a:lnSpc>
              <a:spcBef>
                <a:spcPct val="20000"/>
              </a:spcBef>
              <a:buAutoNum type="arabicPeriod"/>
            </a:pPr>
            <a:r>
              <a:rPr lang="en-US" altLang="en-US" sz="2400" b="1" dirty="0">
                <a:latin typeface="Arial" panose="020B0604020202020204" pitchFamily="34" charset="0"/>
                <a:cs typeface="Arial" panose="020B0604020202020204" pitchFamily="34" charset="0"/>
              </a:rPr>
              <a:t>INTRODUCTION</a:t>
            </a:r>
          </a:p>
          <a:p>
            <a:pPr marL="914400" lvl="1" indent="-457200" algn="just">
              <a:lnSpc>
                <a:spcPct val="200000"/>
              </a:lnSpc>
              <a:spcBef>
                <a:spcPct val="20000"/>
              </a:spcBef>
              <a:buAutoNum type="arabicPeriod"/>
            </a:pPr>
            <a:r>
              <a:rPr lang="en-US" altLang="en-US" sz="2400" b="1" dirty="0">
                <a:latin typeface="Arial" panose="020B0604020202020204" pitchFamily="34" charset="0"/>
                <a:cs typeface="Arial" panose="020B0604020202020204" pitchFamily="34" charset="0"/>
              </a:rPr>
              <a:t>COMING INTO EFFECT OF POPIA AND PAIA</a:t>
            </a:r>
          </a:p>
          <a:p>
            <a:pPr marL="914400" lvl="1" indent="-457200" algn="just">
              <a:lnSpc>
                <a:spcPct val="200000"/>
              </a:lnSpc>
              <a:spcBef>
                <a:spcPct val="20000"/>
              </a:spcBef>
              <a:buAutoNum type="arabicPeriod"/>
            </a:pPr>
            <a:r>
              <a:rPr lang="en-US" altLang="en-US" sz="2400" b="1" dirty="0">
                <a:latin typeface="Arial" panose="020B0604020202020204" pitchFamily="34" charset="0"/>
                <a:cs typeface="Arial" panose="020B0604020202020204" pitchFamily="34" charset="0"/>
              </a:rPr>
              <a:t>REGULATOR’S STATE OF READINESS</a:t>
            </a:r>
          </a:p>
          <a:p>
            <a:pPr marL="914400" lvl="1" indent="-457200" algn="just">
              <a:lnSpc>
                <a:spcPct val="200000"/>
              </a:lnSpc>
              <a:spcBef>
                <a:spcPct val="20000"/>
              </a:spcBef>
              <a:buAutoNum type="arabicPeriod"/>
            </a:pPr>
            <a:r>
              <a:rPr lang="en-US" altLang="en-US" sz="2400" b="1" dirty="0">
                <a:latin typeface="Arial" panose="020B0604020202020204" pitchFamily="34" charset="0"/>
                <a:cs typeface="Arial" panose="020B0604020202020204" pitchFamily="34" charset="0"/>
              </a:rPr>
              <a:t>RECRUITMENT OF KEY EMPLOYMENT</a:t>
            </a:r>
          </a:p>
          <a:p>
            <a:pPr marL="914400" lvl="1" indent="-457200" algn="just">
              <a:lnSpc>
                <a:spcPct val="200000"/>
              </a:lnSpc>
              <a:spcBef>
                <a:spcPct val="20000"/>
              </a:spcBef>
              <a:buAutoNum type="arabicPeriod"/>
            </a:pPr>
            <a:r>
              <a:rPr lang="en-US" altLang="en-US" sz="2400" b="1" dirty="0">
                <a:latin typeface="Arial" panose="020B0604020202020204" pitchFamily="34" charset="0"/>
                <a:cs typeface="Arial" panose="020B0604020202020204" pitchFamily="34" charset="0"/>
              </a:rPr>
              <a:t>EDUCATION AND COMMUNICATION OPPORTUNITY </a:t>
            </a:r>
          </a:p>
          <a:p>
            <a:pPr marL="914400" lvl="1" indent="-457200" algn="just">
              <a:lnSpc>
                <a:spcPct val="200000"/>
              </a:lnSpc>
              <a:spcBef>
                <a:spcPct val="20000"/>
              </a:spcBef>
              <a:buAutoNum type="arabicPeriod"/>
            </a:pPr>
            <a:r>
              <a:rPr lang="en-US" altLang="en-US" sz="2400" b="1" dirty="0">
                <a:latin typeface="Arial" panose="020B0604020202020204" pitchFamily="34" charset="0"/>
                <a:cs typeface="Arial" panose="020B0604020202020204" pitchFamily="34" charset="0"/>
              </a:rPr>
              <a:t>ENFORCEMENT COMMITTEE</a:t>
            </a:r>
          </a:p>
          <a:p>
            <a:pPr marL="914400" lvl="1" indent="-457200" algn="just">
              <a:lnSpc>
                <a:spcPct val="200000"/>
              </a:lnSpc>
              <a:spcBef>
                <a:spcPct val="20000"/>
              </a:spcBef>
              <a:buAutoNum type="arabicPeriod"/>
            </a:pPr>
            <a:r>
              <a:rPr lang="en-US" altLang="en-US" sz="2400" b="1" dirty="0">
                <a:latin typeface="Arial" panose="020B0604020202020204" pitchFamily="34" charset="0"/>
                <a:cs typeface="Arial" panose="020B0604020202020204" pitchFamily="34" charset="0"/>
              </a:rPr>
              <a:t>CONCLUSION</a:t>
            </a:r>
          </a:p>
          <a:p>
            <a:pPr marL="914400" lvl="1" indent="-457200" algn="just">
              <a:lnSpc>
                <a:spcPct val="150000"/>
              </a:lnSpc>
              <a:spcBef>
                <a:spcPct val="20000"/>
              </a:spcBef>
              <a:buAutoNum type="arabicPeriod"/>
            </a:pPr>
            <a:endParaRPr lang="en-US" altLang="en-US" sz="2000" dirty="0">
              <a:latin typeface="Arial" panose="020B0604020202020204" pitchFamily="34" charset="0"/>
              <a:cs typeface="Arial" panose="020B0604020202020204" pitchFamily="34" charset="0"/>
            </a:endParaRPr>
          </a:p>
          <a:p>
            <a:pPr marL="914400" lvl="1" indent="-457200" algn="just">
              <a:lnSpc>
                <a:spcPct val="150000"/>
              </a:lnSpc>
              <a:spcBef>
                <a:spcPct val="20000"/>
              </a:spcBef>
              <a:buAutoNum type="arabicPeriod"/>
            </a:pPr>
            <a:endParaRPr lang="en-US" altLang="en-US" sz="2000" dirty="0">
              <a:latin typeface="Arial" panose="020B0604020202020204" pitchFamily="34" charset="0"/>
              <a:cs typeface="Arial" panose="020B0604020202020204" pitchFamily="34" charset="0"/>
            </a:endParaRPr>
          </a:p>
          <a:p>
            <a:pPr marL="914400" lvl="1" indent="-457200" algn="just">
              <a:lnSpc>
                <a:spcPct val="150000"/>
              </a:lnSpc>
              <a:spcBef>
                <a:spcPct val="20000"/>
              </a:spcBef>
              <a:buAutoNum type="arabicPeriod"/>
            </a:pPr>
            <a:endParaRPr lang="en-US"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2</a:t>
            </a:r>
          </a:p>
        </p:txBody>
      </p:sp>
      <p:sp>
        <p:nvSpPr>
          <p:cNvPr id="30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D0B24E-E1D0-4EA1-80BE-6BE4F9445934}" type="slidenum">
              <a:rPr lang="en-US" altLang="en-US">
                <a:solidFill>
                  <a:srgbClr val="898989"/>
                </a:solidFill>
              </a:rPr>
              <a:t>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457200" y="322263"/>
            <a:ext cx="8229600" cy="6889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19459" name="Content Placeholder 4"/>
          <p:cNvSpPr txBox="1"/>
          <p:nvPr/>
        </p:nvSpPr>
        <p:spPr bwMode="auto">
          <a:xfrm>
            <a:off x="457200" y="322263"/>
            <a:ext cx="82296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85725" algn="l"/>
              </a:tabLst>
              <a:defRPr>
                <a:solidFill>
                  <a:schemeClr val="tx1"/>
                </a:solidFill>
                <a:latin typeface="Calibri" panose="020F0502020204030204" pitchFamily="34" charset="0"/>
                <a:ea typeface="MS PGothic" panose="020B0600070205080204" pitchFamily="34" charset="-128"/>
              </a:defRPr>
            </a:lvl1pPr>
            <a:lvl2pPr>
              <a:tabLst>
                <a:tab pos="85725" algn="l"/>
              </a:tabLst>
              <a:defRPr>
                <a:solidFill>
                  <a:schemeClr val="tx1"/>
                </a:solidFill>
                <a:latin typeface="Calibri" panose="020F0502020204030204" pitchFamily="34" charset="0"/>
                <a:ea typeface="MS PGothic" panose="020B0600070205080204" pitchFamily="34" charset="-128"/>
              </a:defRPr>
            </a:lvl2pPr>
            <a:lvl3pPr marL="1143000" indent="-228600">
              <a:tabLst>
                <a:tab pos="85725" algn="l"/>
              </a:tabLst>
              <a:defRPr>
                <a:solidFill>
                  <a:schemeClr val="tx1"/>
                </a:solidFill>
                <a:latin typeface="Calibri" panose="020F0502020204030204" pitchFamily="34" charset="0"/>
                <a:ea typeface="MS PGothic" panose="020B0600070205080204" pitchFamily="34" charset="-128"/>
              </a:defRPr>
            </a:lvl3pPr>
            <a:lvl4pPr marL="1600200" indent="-228600">
              <a:tabLst>
                <a:tab pos="85725" algn="l"/>
              </a:tabLst>
              <a:defRPr>
                <a:solidFill>
                  <a:schemeClr val="tx1"/>
                </a:solidFill>
                <a:latin typeface="Calibri" panose="020F0502020204030204" pitchFamily="34" charset="0"/>
                <a:ea typeface="MS PGothic" panose="020B0600070205080204" pitchFamily="34" charset="-128"/>
              </a:defRPr>
            </a:lvl4pPr>
            <a:lvl5pPr marL="2057400" indent="-228600">
              <a:tabLst>
                <a:tab pos="85725"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85725"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85725"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85725"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85725" algn="l"/>
              </a:tabLst>
              <a:defRPr>
                <a:solidFill>
                  <a:schemeClr val="tx1"/>
                </a:solidFill>
                <a:latin typeface="Calibri" panose="020F0502020204030204" pitchFamily="34" charset="0"/>
                <a:ea typeface="MS PGothic" panose="020B0600070205080204" pitchFamily="34" charset="-128"/>
              </a:defRPr>
            </a:lvl9pPr>
          </a:lstStyle>
          <a:p>
            <a:pPr marL="0" lvl="1" algn="ctr">
              <a:lnSpc>
                <a:spcPct val="150000"/>
              </a:lnSpc>
              <a:spcBef>
                <a:spcPct val="20000"/>
              </a:spcBef>
              <a:buFont typeface="Arial" panose="020B0604020202020204" pitchFamily="34" charset="0"/>
              <a:buNone/>
            </a:pPr>
            <a:r>
              <a:rPr lang="en-US" altLang="en-US" sz="2400" b="1">
                <a:solidFill>
                  <a:schemeClr val="bg1"/>
                </a:solidFill>
                <a:latin typeface="Arial" panose="020B0604020202020204" pitchFamily="34" charset="0"/>
                <a:cs typeface="Arial" panose="020B0604020202020204" pitchFamily="34" charset="0"/>
              </a:rPr>
              <a:t>Prioritised core position</a:t>
            </a:r>
          </a:p>
          <a:p>
            <a:pPr marL="0" lvl="1" algn="just">
              <a:lnSpc>
                <a:spcPct val="150000"/>
              </a:lnSpc>
              <a:spcBef>
                <a:spcPct val="20000"/>
              </a:spcBef>
              <a:buFont typeface="Arial" panose="020B0604020202020204" pitchFamily="34" charset="0"/>
              <a:buNone/>
            </a:pPr>
            <a:r>
              <a:rPr lang="en-ZA" altLang="en-US" sz="1400">
                <a:latin typeface="Arial" panose="020B0604020202020204" pitchFamily="34" charset="0"/>
                <a:cs typeface="Arial" panose="020B0604020202020204" pitchFamily="34" charset="0"/>
              </a:rPr>
              <a:t>The Regulator has prioritised the recruitment of key employees under the core business</a:t>
            </a:r>
            <a:r>
              <a:rPr lang="en-US" altLang="en-ZA" sz="1400">
                <a:latin typeface="Arial" panose="020B0604020202020204" pitchFamily="34" charset="0"/>
                <a:cs typeface="Arial" panose="020B0604020202020204" pitchFamily="34" charset="0"/>
              </a:rPr>
              <a:t>. The following progress has been made:</a:t>
            </a:r>
            <a:endParaRPr lang="en-ZA" altLang="en-US" sz="2000">
              <a:latin typeface="Arial" panose="020B0604020202020204" pitchFamily="34" charset="0"/>
              <a:cs typeface="Arial" panose="020B0604020202020204" pitchFamily="34" charset="0"/>
            </a:endParaRPr>
          </a:p>
          <a:p>
            <a:pPr marL="0" lvl="1" algn="just">
              <a:lnSpc>
                <a:spcPct val="150000"/>
              </a:lnSpc>
              <a:spcBef>
                <a:spcPct val="20000"/>
              </a:spcBef>
              <a:buFont typeface="Arial" panose="020B0604020202020204" pitchFamily="34" charset="0"/>
              <a:buNone/>
            </a:pPr>
            <a:endParaRPr lang="en-ZA" altLang="en-US" sz="2000">
              <a:latin typeface="Arial" panose="020B0604020202020204" pitchFamily="34" charset="0"/>
              <a:cs typeface="Arial" panose="020B0604020202020204" pitchFamily="34" charset="0"/>
            </a:endParaRPr>
          </a:p>
          <a:p>
            <a:pPr marL="0" lvl="1">
              <a:lnSpc>
                <a:spcPct val="150000"/>
              </a:lnSpc>
              <a:spcBef>
                <a:spcPct val="20000"/>
              </a:spcBef>
              <a:buFont typeface="Arial" panose="020B0604020202020204" pitchFamily="34" charset="0"/>
              <a:buNone/>
            </a:pPr>
            <a:endParaRPr lang="en-US" altLang="en-US" sz="2000" b="1">
              <a:latin typeface="Arial" panose="020B0604020202020204" pitchFamily="34" charset="0"/>
              <a:cs typeface="Arial" panose="020B0604020202020204" pitchFamily="34" charset="0"/>
            </a:endParaRPr>
          </a:p>
          <a:p>
            <a:pPr>
              <a:spcBef>
                <a:spcPct val="20000"/>
              </a:spcBef>
              <a:buFont typeface="Arial" panose="020B0604020202020204" pitchFamily="34" charset="0"/>
              <a:buNone/>
            </a:pPr>
            <a:endParaRPr lang="en-US" altLang="en-US" sz="2000">
              <a:solidFill>
                <a:srgbClr val="000000"/>
              </a:solidFill>
            </a:endParaRPr>
          </a:p>
        </p:txBody>
      </p:sp>
      <p:sp>
        <p:nvSpPr>
          <p:cNvPr id="2" name="Footer Placeholder 1"/>
          <p:cNvSpPr>
            <a:spLocks noGrp="1"/>
          </p:cNvSpPr>
          <p:nvPr>
            <p:ph type="ftr" sz="quarter" idx="11"/>
          </p:nvPr>
        </p:nvSpPr>
        <p:spPr/>
        <p:txBody>
          <a:bodyPr/>
          <a:lstStyle/>
          <a:p>
            <a:pPr>
              <a:defRPr/>
            </a:pPr>
            <a:r>
              <a:rPr lang="en-US"/>
              <a:t>14</a:t>
            </a:r>
          </a:p>
        </p:txBody>
      </p:sp>
      <p:sp>
        <p:nvSpPr>
          <p:cNvPr id="1946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3D6ED95-3C68-49D9-8762-A110F4FC53D5}" type="slidenum">
              <a:rPr lang="en-US" altLang="en-US">
                <a:solidFill>
                  <a:srgbClr val="898989"/>
                </a:solidFill>
              </a:rPr>
              <a:t>20</a:t>
            </a:fld>
            <a:endParaRPr lang="en-US" altLang="en-US">
              <a:solidFill>
                <a:srgbClr val="898989"/>
              </a:solidFill>
            </a:endParaRPr>
          </a:p>
        </p:txBody>
      </p:sp>
      <p:graphicFrame>
        <p:nvGraphicFramePr>
          <p:cNvPr id="3" name="Table 2"/>
          <p:cNvGraphicFramePr/>
          <p:nvPr/>
        </p:nvGraphicFramePr>
        <p:xfrm>
          <a:off x="531091" y="1540827"/>
          <a:ext cx="8272145" cy="4686935"/>
        </p:xfrm>
        <a:graphic>
          <a:graphicData uri="http://schemas.openxmlformats.org/drawingml/2006/table">
            <a:tbl>
              <a:tblPr firstRow="1" bandRow="1">
                <a:tableStyleId>{5C22544A-7EE6-4342-B048-85BDC9FD1C3A}</a:tableStyleId>
              </a:tblPr>
              <a:tblGrid>
                <a:gridCol w="1544320">
                  <a:extLst>
                    <a:ext uri="{9D8B030D-6E8A-4147-A177-3AD203B41FA5}">
                      <a16:colId xmlns:a16="http://schemas.microsoft.com/office/drawing/2014/main" val="20000"/>
                    </a:ext>
                  </a:extLst>
                </a:gridCol>
                <a:gridCol w="1141095">
                  <a:extLst>
                    <a:ext uri="{9D8B030D-6E8A-4147-A177-3AD203B41FA5}">
                      <a16:colId xmlns:a16="http://schemas.microsoft.com/office/drawing/2014/main" val="20001"/>
                    </a:ext>
                  </a:extLst>
                </a:gridCol>
                <a:gridCol w="963930">
                  <a:extLst>
                    <a:ext uri="{9D8B030D-6E8A-4147-A177-3AD203B41FA5}">
                      <a16:colId xmlns:a16="http://schemas.microsoft.com/office/drawing/2014/main" val="20002"/>
                    </a:ext>
                  </a:extLst>
                </a:gridCol>
                <a:gridCol w="1098550">
                  <a:extLst>
                    <a:ext uri="{9D8B030D-6E8A-4147-A177-3AD203B41FA5}">
                      <a16:colId xmlns:a16="http://schemas.microsoft.com/office/drawing/2014/main" val="20003"/>
                    </a:ext>
                  </a:extLst>
                </a:gridCol>
                <a:gridCol w="3524250">
                  <a:extLst>
                    <a:ext uri="{9D8B030D-6E8A-4147-A177-3AD203B41FA5}">
                      <a16:colId xmlns:a16="http://schemas.microsoft.com/office/drawing/2014/main" val="20004"/>
                    </a:ext>
                  </a:extLst>
                </a:gridCol>
              </a:tblGrid>
              <a:tr h="663575">
                <a:tc>
                  <a:txBody>
                    <a:bodyPr/>
                    <a:lstStyle/>
                    <a:p>
                      <a:pPr>
                        <a:buNone/>
                      </a:pPr>
                      <a:r>
                        <a:rPr lang="en-US" sz="1200">
                          <a:latin typeface="Arial Unicode MS" panose="020B0604020202020204" charset="-122"/>
                          <a:ea typeface="Arial Unicode MS" panose="020B0604020202020204" charset="-122"/>
                        </a:rPr>
                        <a:t>DIVISION</a:t>
                      </a:r>
                    </a:p>
                  </a:txBody>
                  <a:tcPr/>
                </a:tc>
                <a:tc>
                  <a:txBody>
                    <a:bodyPr/>
                    <a:lstStyle/>
                    <a:p>
                      <a:pPr>
                        <a:buNone/>
                      </a:pPr>
                      <a:r>
                        <a:rPr lang="en-US" sz="1200">
                          <a:latin typeface="Arial Unicode MS" panose="020B0604020202020204" charset="-122"/>
                          <a:ea typeface="Arial Unicode MS" panose="020B0604020202020204" charset="-122"/>
                        </a:rPr>
                        <a:t>NUMBER OF FUNDED POSTS</a:t>
                      </a:r>
                    </a:p>
                  </a:txBody>
                  <a:tcPr/>
                </a:tc>
                <a:tc>
                  <a:txBody>
                    <a:bodyPr/>
                    <a:lstStyle/>
                    <a:p>
                      <a:pPr>
                        <a:buNone/>
                      </a:pPr>
                      <a:r>
                        <a:rPr lang="en-US" sz="1200">
                          <a:latin typeface="Arial Unicode MS" panose="020B0604020202020204" charset="-122"/>
                          <a:ea typeface="Arial Unicode MS" panose="020B0604020202020204" charset="-122"/>
                        </a:rPr>
                        <a:t>NUMBER OF FILLED POSTS</a:t>
                      </a:r>
                    </a:p>
                  </a:txBody>
                  <a:tcPr/>
                </a:tc>
                <a:tc>
                  <a:txBody>
                    <a:bodyPr/>
                    <a:lstStyle/>
                    <a:p>
                      <a:pPr>
                        <a:buNone/>
                      </a:pPr>
                      <a:r>
                        <a:rPr lang="en-US" sz="1200">
                          <a:latin typeface="Arial Unicode MS" panose="020B0604020202020204" charset="-122"/>
                          <a:ea typeface="Arial Unicode MS" panose="020B0604020202020204" charset="-122"/>
                        </a:rPr>
                        <a:t>ADVERTISED POSITIONS</a:t>
                      </a:r>
                    </a:p>
                  </a:txBody>
                  <a:tcPr/>
                </a:tc>
                <a:tc>
                  <a:txBody>
                    <a:bodyPr/>
                    <a:lstStyle/>
                    <a:p>
                      <a:pPr algn="ctr">
                        <a:buNone/>
                      </a:pPr>
                      <a:r>
                        <a:rPr lang="en-US" sz="1200">
                          <a:latin typeface="Arial Unicode MS" panose="020B0604020202020204" charset="-122"/>
                          <a:ea typeface="Arial Unicode MS" panose="020B0604020202020204" charset="-122"/>
                        </a:rPr>
                        <a:t>STATUS</a:t>
                      </a:r>
                    </a:p>
                  </a:txBody>
                  <a:tcPr/>
                </a:tc>
                <a:extLst>
                  <a:ext uri="{0D108BD9-81ED-4DB2-BD59-A6C34878D82A}">
                    <a16:rowId xmlns:a16="http://schemas.microsoft.com/office/drawing/2014/main" val="10000"/>
                  </a:ext>
                </a:extLst>
              </a:tr>
              <a:tr h="1554480">
                <a:tc>
                  <a:txBody>
                    <a:bodyPr/>
                    <a:lstStyle/>
                    <a:p>
                      <a:pPr>
                        <a:buNone/>
                      </a:pPr>
                      <a:r>
                        <a:rPr lang="en-US" sz="1200" dirty="0" err="1">
                          <a:latin typeface="Arial Unicode MS" panose="020B0604020202020204" charset="-122"/>
                          <a:ea typeface="Arial Unicode MS" panose="020B0604020202020204" charset="-122"/>
                        </a:rPr>
                        <a:t>POPIA</a:t>
                      </a:r>
                      <a:endParaRPr lang="en-US" sz="1200" dirty="0">
                        <a:latin typeface="Arial Unicode MS" panose="020B0604020202020204" charset="-122"/>
                        <a:ea typeface="Arial Unicode MS" panose="020B0604020202020204" charset="-122"/>
                      </a:endParaRPr>
                    </a:p>
                  </a:txBody>
                  <a:tcPr/>
                </a:tc>
                <a:tc>
                  <a:txBody>
                    <a:bodyPr/>
                    <a:lstStyle/>
                    <a:p>
                      <a:pPr>
                        <a:buNone/>
                      </a:pPr>
                      <a:r>
                        <a:rPr lang="en-US" sz="1200">
                          <a:latin typeface="Arial Unicode MS" panose="020B0604020202020204" charset="-122"/>
                          <a:ea typeface="Arial Unicode MS" panose="020B0604020202020204" charset="-122"/>
                        </a:rPr>
                        <a:t>16</a:t>
                      </a:r>
                    </a:p>
                  </a:txBody>
                  <a:tcPr/>
                </a:tc>
                <a:tc>
                  <a:txBody>
                    <a:bodyPr/>
                    <a:lstStyle/>
                    <a:p>
                      <a:pPr>
                        <a:buNone/>
                      </a:pPr>
                      <a:r>
                        <a:rPr lang="en-US" sz="1200">
                          <a:latin typeface="Arial Unicode MS" panose="020B0604020202020204" charset="-122"/>
                          <a:ea typeface="Arial Unicode MS" panose="020B0604020202020204" charset="-122"/>
                        </a:rPr>
                        <a:t>2</a:t>
                      </a:r>
                    </a:p>
                  </a:txBody>
                  <a:tcPr/>
                </a:tc>
                <a:tc>
                  <a:txBody>
                    <a:bodyPr/>
                    <a:lstStyle/>
                    <a:p>
                      <a:pPr>
                        <a:buNone/>
                      </a:pPr>
                      <a:r>
                        <a:rPr lang="en-US" sz="1200">
                          <a:latin typeface="Arial Unicode MS" panose="020B0604020202020204" charset="-122"/>
                          <a:ea typeface="Arial Unicode MS" panose="020B0604020202020204" charset="-122"/>
                        </a:rPr>
                        <a:t>14 </a:t>
                      </a:r>
                    </a:p>
                  </a:txBody>
                  <a:tcPr/>
                </a:tc>
                <a:tc>
                  <a:txBody>
                    <a:bodyPr/>
                    <a:lstStyle/>
                    <a:p>
                      <a:pPr>
                        <a:buNone/>
                      </a:pPr>
                      <a:r>
                        <a:rPr lang="en-US" sz="1200" dirty="0">
                          <a:latin typeface="Arial Unicode MS" panose="020B0604020202020204" charset="-122"/>
                          <a:ea typeface="Arial Unicode MS" panose="020B0604020202020204" charset="-122"/>
                          <a:sym typeface="+mn-ea"/>
                        </a:rPr>
                        <a:t>Offer letters for  ten (10) positions issued on 31 May 2021</a:t>
                      </a:r>
                    </a:p>
                    <a:p>
                      <a:pPr>
                        <a:buNone/>
                      </a:pPr>
                      <a:r>
                        <a:rPr lang="en-US" sz="1200" dirty="0">
                          <a:latin typeface="Arial Unicode MS" panose="020B0604020202020204" charset="-122"/>
                          <a:ea typeface="Arial Unicode MS" panose="020B0604020202020204" charset="-122"/>
                        </a:rPr>
                        <a:t>One (1) position  of Senior Manager waiting for results of competency assessment.</a:t>
                      </a:r>
                    </a:p>
                    <a:p>
                      <a:pPr>
                        <a:buNone/>
                      </a:pPr>
                      <a:r>
                        <a:rPr lang="en-US" sz="1200" dirty="0">
                          <a:latin typeface="Arial Unicode MS" panose="020B0604020202020204" charset="-122"/>
                          <a:ea typeface="Arial Unicode MS" panose="020B0604020202020204" charset="-122"/>
                        </a:rPr>
                        <a:t>One (1) position of Executive at headhunting stage</a:t>
                      </a:r>
                    </a:p>
                    <a:p>
                      <a:pPr>
                        <a:buNone/>
                      </a:pPr>
                      <a:r>
                        <a:rPr lang="en-US" sz="1200" dirty="0">
                          <a:latin typeface="Arial Unicode MS" panose="020B0604020202020204" charset="-122"/>
                          <a:ea typeface="Arial Unicode MS" panose="020B0604020202020204" charset="-122"/>
                        </a:rPr>
                        <a:t>Two (2) positions of PA and Secretary to be shortlisted</a:t>
                      </a:r>
                    </a:p>
                  </a:txBody>
                  <a:tcPr/>
                </a:tc>
                <a:extLst>
                  <a:ext uri="{0D108BD9-81ED-4DB2-BD59-A6C34878D82A}">
                    <a16:rowId xmlns:a16="http://schemas.microsoft.com/office/drawing/2014/main" val="10001"/>
                  </a:ext>
                </a:extLst>
              </a:tr>
              <a:tr h="640080">
                <a:tc>
                  <a:txBody>
                    <a:bodyPr/>
                    <a:lstStyle/>
                    <a:p>
                      <a:pPr>
                        <a:buNone/>
                      </a:pPr>
                      <a:r>
                        <a:rPr lang="en-US" sz="1200">
                          <a:latin typeface="Arial Unicode MS" panose="020B0604020202020204" charset="-122"/>
                          <a:ea typeface="Arial Unicode MS" panose="020B0604020202020204" charset="-122"/>
                        </a:rPr>
                        <a:t>PAIA</a:t>
                      </a:r>
                    </a:p>
                  </a:txBody>
                  <a:tcPr/>
                </a:tc>
                <a:tc>
                  <a:txBody>
                    <a:bodyPr/>
                    <a:lstStyle/>
                    <a:p>
                      <a:pPr>
                        <a:buNone/>
                      </a:pPr>
                      <a:r>
                        <a:rPr lang="en-US" sz="1200">
                          <a:latin typeface="Arial Unicode MS" panose="020B0604020202020204" charset="-122"/>
                          <a:ea typeface="Arial Unicode MS" panose="020B0604020202020204" charset="-122"/>
                        </a:rPr>
                        <a:t>16</a:t>
                      </a:r>
                    </a:p>
                  </a:txBody>
                  <a:tcPr/>
                </a:tc>
                <a:tc>
                  <a:txBody>
                    <a:bodyPr/>
                    <a:lstStyle/>
                    <a:p>
                      <a:pPr>
                        <a:buNone/>
                      </a:pPr>
                      <a:r>
                        <a:rPr lang="en-US" sz="1200">
                          <a:latin typeface="Arial Unicode MS" panose="020B0604020202020204" charset="-122"/>
                          <a:ea typeface="Arial Unicode MS" panose="020B0604020202020204" charset="-122"/>
                        </a:rPr>
                        <a:t>4</a:t>
                      </a:r>
                    </a:p>
                  </a:txBody>
                  <a:tcPr/>
                </a:tc>
                <a:tc>
                  <a:txBody>
                    <a:bodyPr/>
                    <a:lstStyle/>
                    <a:p>
                      <a:pPr>
                        <a:buNone/>
                      </a:pPr>
                      <a:r>
                        <a:rPr lang="en-US" sz="1200">
                          <a:latin typeface="Arial Unicode MS" panose="020B0604020202020204" charset="-122"/>
                          <a:ea typeface="Arial Unicode MS" panose="020B0604020202020204" charset="-122"/>
                        </a:rPr>
                        <a:t>12</a:t>
                      </a:r>
                    </a:p>
                  </a:txBody>
                  <a:tcPr/>
                </a:tc>
                <a:tc>
                  <a:txBody>
                    <a:bodyPr/>
                    <a:lstStyle/>
                    <a:p>
                      <a:pPr>
                        <a:buNone/>
                      </a:pPr>
                      <a:r>
                        <a:rPr lang="en-US" sz="1200">
                          <a:latin typeface="Arial Unicode MS" panose="020B0604020202020204" charset="-122"/>
                          <a:ea typeface="Arial Unicode MS" panose="020B0604020202020204" charset="-122"/>
                        </a:rPr>
                        <a:t>Offer letters for 9 positions issued on 31 May 2021</a:t>
                      </a:r>
                    </a:p>
                    <a:p>
                      <a:pPr>
                        <a:buNone/>
                      </a:pPr>
                      <a:r>
                        <a:rPr lang="en-US" sz="1200">
                          <a:latin typeface="Arial Unicode MS" panose="020B0604020202020204" charset="-122"/>
                          <a:ea typeface="Arial Unicode MS" panose="020B0604020202020204" charset="-122"/>
                        </a:rPr>
                        <a:t>Three (3) positions interviewed on 2 June 2021</a:t>
                      </a:r>
                    </a:p>
                  </a:txBody>
                  <a:tcPr/>
                </a:tc>
                <a:extLst>
                  <a:ext uri="{0D108BD9-81ED-4DB2-BD59-A6C34878D82A}">
                    <a16:rowId xmlns:a16="http://schemas.microsoft.com/office/drawing/2014/main" val="10002"/>
                  </a:ext>
                </a:extLst>
              </a:tr>
              <a:tr h="1005840">
                <a:tc>
                  <a:txBody>
                    <a:bodyPr/>
                    <a:lstStyle/>
                    <a:p>
                      <a:pPr>
                        <a:buNone/>
                      </a:pPr>
                      <a:r>
                        <a:rPr lang="en-US" sz="1200">
                          <a:latin typeface="Arial Unicode MS" panose="020B0604020202020204" charset="-122"/>
                          <a:ea typeface="Arial Unicode MS" panose="020B0604020202020204" charset="-122"/>
                        </a:rPr>
                        <a:t>LEGAL, POLICY, RESEARCH AND TECHNOLOGY ANALYSIS</a:t>
                      </a:r>
                    </a:p>
                  </a:txBody>
                  <a:tcPr/>
                </a:tc>
                <a:tc>
                  <a:txBody>
                    <a:bodyPr/>
                    <a:lstStyle/>
                    <a:p>
                      <a:pPr>
                        <a:buNone/>
                      </a:pPr>
                      <a:r>
                        <a:rPr lang="en-US" sz="1200">
                          <a:latin typeface="Arial Unicode MS" panose="020B0604020202020204" charset="-122"/>
                          <a:ea typeface="Arial Unicode MS" panose="020B0604020202020204" charset="-122"/>
                        </a:rPr>
                        <a:t>11</a:t>
                      </a:r>
                    </a:p>
                  </a:txBody>
                  <a:tcPr/>
                </a:tc>
                <a:tc>
                  <a:txBody>
                    <a:bodyPr/>
                    <a:lstStyle/>
                    <a:p>
                      <a:pPr>
                        <a:buNone/>
                      </a:pPr>
                      <a:r>
                        <a:rPr lang="en-US" sz="1200">
                          <a:latin typeface="Arial Unicode MS" panose="020B0604020202020204" charset="-122"/>
                          <a:ea typeface="Arial Unicode MS" panose="020B0604020202020204" charset="-122"/>
                        </a:rPr>
                        <a:t>2</a:t>
                      </a:r>
                    </a:p>
                  </a:txBody>
                  <a:tcPr/>
                </a:tc>
                <a:tc>
                  <a:txBody>
                    <a:bodyPr/>
                    <a:lstStyle/>
                    <a:p>
                      <a:pPr>
                        <a:buNone/>
                      </a:pPr>
                      <a:r>
                        <a:rPr lang="en-US" sz="1200">
                          <a:latin typeface="Arial Unicode MS" panose="020B0604020202020204" charset="-122"/>
                          <a:ea typeface="Arial Unicode MS" panose="020B0604020202020204" charset="-122"/>
                        </a:rPr>
                        <a:t>09</a:t>
                      </a:r>
                    </a:p>
                  </a:txBody>
                  <a:tcPr/>
                </a:tc>
                <a:tc>
                  <a:txBody>
                    <a:bodyPr/>
                    <a:lstStyle/>
                    <a:p>
                      <a:pPr>
                        <a:buNone/>
                      </a:pPr>
                      <a:r>
                        <a:rPr lang="en-US" sz="1200">
                          <a:latin typeface="Arial Unicode MS" panose="020B0604020202020204" charset="-122"/>
                          <a:ea typeface="Arial Unicode MS" panose="020B0604020202020204" charset="-122"/>
                        </a:rPr>
                        <a:t>One (1)  position of Senior Manager waiting for results of competency assessment</a:t>
                      </a:r>
                    </a:p>
                    <a:p>
                      <a:pPr>
                        <a:buNone/>
                      </a:pPr>
                      <a:r>
                        <a:rPr lang="en-US" sz="1200">
                          <a:latin typeface="Arial Unicode MS" panose="020B0604020202020204" charset="-122"/>
                          <a:ea typeface="Arial Unicode MS" panose="020B0604020202020204" charset="-122"/>
                        </a:rPr>
                        <a:t>Eight (8) positions to be shortlisted</a:t>
                      </a:r>
                    </a:p>
                  </a:txBody>
                  <a:tcPr/>
                </a:tc>
                <a:extLst>
                  <a:ext uri="{0D108BD9-81ED-4DB2-BD59-A6C34878D82A}">
                    <a16:rowId xmlns:a16="http://schemas.microsoft.com/office/drawing/2014/main" val="10003"/>
                  </a:ext>
                </a:extLst>
              </a:tr>
              <a:tr h="822960">
                <a:tc>
                  <a:txBody>
                    <a:bodyPr/>
                    <a:lstStyle/>
                    <a:p>
                      <a:pPr>
                        <a:buNone/>
                      </a:pPr>
                      <a:r>
                        <a:rPr lang="en-US" sz="1200">
                          <a:latin typeface="Arial Unicode MS" panose="020B0604020202020204" charset="-122"/>
                          <a:ea typeface="Arial Unicode MS" panose="020B0604020202020204" charset="-122"/>
                        </a:rPr>
                        <a:t>EDUCATION AND COMMUNICATION</a:t>
                      </a:r>
                    </a:p>
                  </a:txBody>
                  <a:tcPr/>
                </a:tc>
                <a:tc>
                  <a:txBody>
                    <a:bodyPr/>
                    <a:lstStyle/>
                    <a:p>
                      <a:pPr>
                        <a:buNone/>
                      </a:pPr>
                      <a:r>
                        <a:rPr lang="en-US" sz="1200">
                          <a:latin typeface="Arial Unicode MS" panose="020B0604020202020204" charset="-122"/>
                          <a:ea typeface="Arial Unicode MS" panose="020B0604020202020204" charset="-122"/>
                        </a:rPr>
                        <a:t>7</a:t>
                      </a:r>
                    </a:p>
                  </a:txBody>
                  <a:tcPr/>
                </a:tc>
                <a:tc>
                  <a:txBody>
                    <a:bodyPr/>
                    <a:lstStyle/>
                    <a:p>
                      <a:pPr>
                        <a:buNone/>
                      </a:pPr>
                      <a:r>
                        <a:rPr lang="en-US" sz="1200">
                          <a:latin typeface="Arial Unicode MS" panose="020B0604020202020204" charset="-122"/>
                          <a:ea typeface="Arial Unicode MS" panose="020B0604020202020204" charset="-122"/>
                        </a:rPr>
                        <a:t>3</a:t>
                      </a:r>
                    </a:p>
                  </a:txBody>
                  <a:tcPr/>
                </a:tc>
                <a:tc>
                  <a:txBody>
                    <a:bodyPr/>
                    <a:lstStyle/>
                    <a:p>
                      <a:pPr>
                        <a:buNone/>
                      </a:pPr>
                      <a:r>
                        <a:rPr lang="en-US" sz="1200">
                          <a:latin typeface="Arial Unicode MS" panose="020B0604020202020204" charset="-122"/>
                          <a:ea typeface="Arial Unicode MS" panose="020B0604020202020204" charset="-122"/>
                        </a:rPr>
                        <a:t>4</a:t>
                      </a:r>
                    </a:p>
                  </a:txBody>
                  <a:tcPr/>
                </a:tc>
                <a:tc>
                  <a:txBody>
                    <a:bodyPr/>
                    <a:lstStyle/>
                    <a:p>
                      <a:pPr>
                        <a:buNone/>
                      </a:pPr>
                      <a:r>
                        <a:rPr lang="en-US" sz="1200" dirty="0">
                          <a:latin typeface="Arial Unicode MS" panose="020B0604020202020204" charset="-122"/>
                          <a:ea typeface="Arial Unicode MS" panose="020B0604020202020204" charset="-122"/>
                        </a:rPr>
                        <a:t>One (1) position of Executive waiting for competency assessment results</a:t>
                      </a:r>
                    </a:p>
                    <a:p>
                      <a:pPr>
                        <a:buNone/>
                      </a:pPr>
                      <a:r>
                        <a:rPr lang="en-US" sz="1200" dirty="0">
                          <a:latin typeface="Arial Unicode MS" panose="020B0604020202020204" charset="-122"/>
                          <a:ea typeface="Arial Unicode MS" panose="020B0604020202020204" charset="-122"/>
                        </a:rPr>
                        <a:t>Three (3) positions to be shortlisted</a:t>
                      </a:r>
                    </a:p>
                  </a:txBody>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184993"/>
            <a:ext cx="8229600" cy="1614487"/>
          </a:xfrm>
        </p:spPr>
        <p:txBody>
          <a:bodyPr/>
          <a:lstStyle/>
          <a:p>
            <a:r>
              <a:rPr lang="en-ZA" altLang="en-US" sz="3600" b="1" dirty="0">
                <a:solidFill>
                  <a:schemeClr val="tx2"/>
                </a:solidFill>
                <a:latin typeface="Arial" panose="020B0604020202020204" pitchFamily="34" charset="0"/>
                <a:cs typeface="Arial" panose="020B0604020202020204" pitchFamily="34" charset="0"/>
              </a:rPr>
              <a:t>EDUCATION AND COMMUNICATION OPPORTUNITIES</a:t>
            </a:r>
          </a:p>
        </p:txBody>
      </p:sp>
      <p:sp>
        <p:nvSpPr>
          <p:cNvPr id="2" name="Footer Placeholder 1"/>
          <p:cNvSpPr>
            <a:spLocks noGrp="1"/>
          </p:cNvSpPr>
          <p:nvPr>
            <p:ph type="ftr" sz="quarter" idx="11"/>
          </p:nvPr>
        </p:nvSpPr>
        <p:spPr/>
        <p:txBody>
          <a:bodyPr/>
          <a:lstStyle/>
          <a:p>
            <a:pPr>
              <a:defRPr/>
            </a:pPr>
            <a:r>
              <a:rPr lang="en-US">
                <a:solidFill>
                  <a:prstClr val="black">
                    <a:tint val="75000"/>
                  </a:prstClr>
                </a:solidFill>
              </a:rPr>
              <a:t>57</a:t>
            </a:r>
          </a:p>
        </p:txBody>
      </p:sp>
      <p:sp>
        <p:nvSpPr>
          <p:cNvPr id="225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F13AFFA-CCFF-496B-9001-D9E7983D10E2}" type="slidenum">
              <a:rPr lang="en-US" altLang="en-US">
                <a:solidFill>
                  <a:srgbClr val="898989"/>
                </a:solidFill>
              </a:rPr>
              <a:t>21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57200" y="312738"/>
            <a:ext cx="8411378" cy="4616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ZA" altLang="en-US" sz="2400" b="1" dirty="0">
                <a:solidFill>
                  <a:schemeClr val="bg1"/>
                </a:solidFill>
              </a:rPr>
              <a:t>Public Awareness, Communication and Stakeholder engagement</a:t>
            </a:r>
          </a:p>
        </p:txBody>
      </p:sp>
      <p:sp>
        <p:nvSpPr>
          <p:cNvPr id="2" name="Footer Placeholder 1"/>
          <p:cNvSpPr>
            <a:spLocks noGrp="1"/>
          </p:cNvSpPr>
          <p:nvPr>
            <p:ph type="ftr" sz="quarter" idx="11"/>
          </p:nvPr>
        </p:nvSpPr>
        <p:spPr/>
        <p:txBody>
          <a:bodyPr/>
          <a:lstStyle/>
          <a:p>
            <a:pPr>
              <a:defRPr/>
            </a:pPr>
            <a:r>
              <a:rPr lang="en-US">
                <a:solidFill>
                  <a:prstClr val="black">
                    <a:tint val="75000"/>
                  </a:prstClr>
                </a:solidFill>
              </a:rPr>
              <a:t>58</a:t>
            </a:r>
          </a:p>
        </p:txBody>
      </p:sp>
      <p:sp>
        <p:nvSpPr>
          <p:cNvPr id="2355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DFBC38-0934-470B-82AF-97AE8ACB1DE0}" type="slidenum">
              <a:rPr lang="en-US" altLang="en-US">
                <a:solidFill>
                  <a:srgbClr val="898989"/>
                </a:solidFill>
              </a:rPr>
              <a:t>22</a:t>
            </a:fld>
            <a:endParaRPr lang="en-US" altLang="en-US">
              <a:solidFill>
                <a:srgbClr val="898989"/>
              </a:solidFill>
            </a:endParaRPr>
          </a:p>
        </p:txBody>
      </p:sp>
      <p:sp>
        <p:nvSpPr>
          <p:cNvPr id="3" name="TextBox 2"/>
          <p:cNvSpPr txBox="1"/>
          <p:nvPr/>
        </p:nvSpPr>
        <p:spPr>
          <a:xfrm>
            <a:off x="797346" y="893762"/>
            <a:ext cx="3150824" cy="3293209"/>
          </a:xfrm>
          <a:prstGeom prst="rect">
            <a:avLst/>
          </a:prstGeom>
          <a:solidFill>
            <a:schemeClr val="accent2">
              <a:lumMod val="60000"/>
              <a:lumOff val="40000"/>
            </a:schemeClr>
          </a:solidFill>
        </p:spPr>
        <p:txBody>
          <a:bodyPr wrap="square" rtlCol="0">
            <a:spAutoFit/>
          </a:bodyPr>
          <a:lstStyle/>
          <a:p>
            <a:r>
              <a:rPr lang="en-US" sz="1600" b="1" dirty="0">
                <a:latin typeface="Arial" panose="020B0604020202020204" pitchFamily="34" charset="0"/>
                <a:cs typeface="Arial" panose="020B0604020202020204" pitchFamily="34" charset="0"/>
              </a:rPr>
              <a:t>Key Communication Areas: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Enforcement powers coming into effect 1 July 2021</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Information Regulators taking over the functions of PAIA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Publish developed Guidance Notes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Unpack guidance notes and key issues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Promotion of  POPIA and </a:t>
            </a:r>
            <a:r>
              <a:rPr lang="en-US" sz="1600" dirty="0" err="1">
                <a:latin typeface="Arial" panose="020B0604020202020204" pitchFamily="34" charset="0"/>
                <a:cs typeface="Arial" panose="020B0604020202020204" pitchFamily="34" charset="0"/>
              </a:rPr>
              <a:t>PAIA</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3948170" y="899043"/>
            <a:ext cx="4490062" cy="2554545"/>
          </a:xfrm>
          <a:prstGeom prst="rect">
            <a:avLst/>
          </a:prstGeom>
          <a:solidFill>
            <a:srgbClr val="FFC000"/>
          </a:solidFill>
        </p:spPr>
        <p:txBody>
          <a:bodyPr wrap="square" rtlCol="0">
            <a:spAutoFit/>
          </a:bodyPr>
          <a:lstStyle/>
          <a:p>
            <a:r>
              <a:rPr lang="en-US" sz="1600" b="1" dirty="0">
                <a:latin typeface="Arial" panose="020B0604020202020204" pitchFamily="34" charset="0"/>
                <a:cs typeface="Arial" panose="020B0604020202020204" pitchFamily="34" charset="0"/>
              </a:rPr>
              <a:t>Stakeholder engagement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Stakeholder engagement sessions- interact with stakeholders on compliance with POPIA and PAIA</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Monthly Information Webinars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Distribution of PAIA and POPIA booklets to Information Officers and Deputy Information Officers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Dissemination of content :guidance notes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Stakeholder enquiries management </a:t>
            </a:r>
            <a:r>
              <a:rPr lang="en-US" sz="1600" dirty="0" smtClean="0">
                <a:latin typeface="Arial" panose="020B0604020202020204" pitchFamily="34" charset="0"/>
                <a:cs typeface="Arial" panose="020B0604020202020204" pitchFamily="34" charset="0"/>
              </a:rPr>
              <a:t>system</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3948170" y="3453588"/>
            <a:ext cx="4578655" cy="2308324"/>
          </a:xfrm>
          <a:prstGeom prst="rect">
            <a:avLst/>
          </a:prstGeom>
          <a:solidFill>
            <a:schemeClr val="accent2">
              <a:lumMod val="20000"/>
              <a:lumOff val="80000"/>
            </a:schemeClr>
          </a:solidFill>
        </p:spPr>
        <p:txBody>
          <a:bodyPr wrap="square" rtlCol="0">
            <a:spAutoFit/>
          </a:bodyPr>
          <a:lstStyle/>
          <a:p>
            <a:pPr lvl="0"/>
            <a:r>
              <a:rPr lang="en-US" sz="1600" b="1" dirty="0">
                <a:solidFill>
                  <a:prstClr val="black"/>
                </a:solidFill>
                <a:latin typeface="Arial" panose="020B0604020202020204" pitchFamily="34" charset="0"/>
                <a:cs typeface="Arial" panose="020B0604020202020204" pitchFamily="34" charset="0"/>
              </a:rPr>
              <a:t>Platforms and Communication approach:</a:t>
            </a:r>
          </a:p>
          <a:p>
            <a:pPr marL="285750" lvl="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Development of  simplified leaflets to be translated in 11 official languages to disseminate during public awareness </a:t>
            </a:r>
            <a:r>
              <a:rPr lang="en-US" sz="1600" dirty="0" err="1">
                <a:solidFill>
                  <a:prstClr val="black"/>
                </a:solidFill>
                <a:latin typeface="Arial" panose="020B0604020202020204" pitchFamily="34" charset="0"/>
                <a:cs typeface="Arial" panose="020B0604020202020204" pitchFamily="34" charset="0"/>
              </a:rPr>
              <a:t>programmes</a:t>
            </a:r>
            <a:endParaRPr lang="en-US" sz="16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Community Radio advertisement  in 11 official languages</a:t>
            </a:r>
          </a:p>
          <a:p>
            <a:pPr marL="285750" lvl="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Website and social media updates and response to enquiries</a:t>
            </a:r>
          </a:p>
        </p:txBody>
      </p:sp>
      <p:sp>
        <p:nvSpPr>
          <p:cNvPr id="6" name="TextBox 5"/>
          <p:cNvSpPr txBox="1"/>
          <p:nvPr/>
        </p:nvSpPr>
        <p:spPr>
          <a:xfrm>
            <a:off x="797346" y="4186971"/>
            <a:ext cx="3150825" cy="1569660"/>
          </a:xfrm>
          <a:prstGeom prst="rect">
            <a:avLst/>
          </a:prstGeom>
          <a:solidFill>
            <a:schemeClr val="accent6">
              <a:lumMod val="60000"/>
              <a:lumOff val="40000"/>
            </a:schemeClr>
          </a:solidFill>
        </p:spPr>
        <p:txBody>
          <a:bodyPr wrap="square" rtlCol="0">
            <a:spAutoFit/>
          </a:bodyPr>
          <a:lstStyle/>
          <a:p>
            <a:r>
              <a:rPr lang="en-US" sz="1600" b="1" dirty="0">
                <a:latin typeface="Arial" panose="020B0604020202020204" pitchFamily="34" charset="0"/>
                <a:cs typeface="Arial" panose="020B0604020202020204" pitchFamily="34" charset="0"/>
              </a:rPr>
              <a:t>Education initiatives: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Self training tool (POPIA and PAIA booklets)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One Training for Information Officers – </a:t>
            </a:r>
            <a:r>
              <a:rPr lang="en-US" sz="1600" dirty="0" smtClean="0">
                <a:latin typeface="Arial" panose="020B0604020202020204" pitchFamily="34" charset="0"/>
                <a:cs typeface="Arial" panose="020B0604020202020204" pitchFamily="34" charset="0"/>
              </a:rPr>
              <a:t>SMME &amp; Civil </a:t>
            </a:r>
            <a:r>
              <a:rPr lang="en-US" sz="1600" dirty="0">
                <a:latin typeface="Arial" panose="020B0604020202020204" pitchFamily="34" charset="0"/>
                <a:cs typeface="Arial" panose="020B0604020202020204" pitchFamily="34" charset="0"/>
              </a:rPr>
              <a:t>Society </a:t>
            </a:r>
          </a:p>
        </p:txBody>
      </p:sp>
    </p:spTree>
    <p:extLst>
      <p:ext uri="{BB962C8B-B14F-4D97-AF65-F5344CB8AC3E}">
        <p14:creationId xmlns:p14="http://schemas.microsoft.com/office/powerpoint/2010/main" val="43251298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455"/>
            <a:ext cx="8594436" cy="489528"/>
          </a:xfrm>
          <a:solidFill>
            <a:srgbClr val="C00000"/>
          </a:solidFill>
        </p:spPr>
        <p:txBody>
          <a:bodyPr/>
          <a:lstStyle/>
          <a:p>
            <a:r>
              <a:rPr lang="en-US" sz="3200" b="1" dirty="0" smtClean="0">
                <a:solidFill>
                  <a:schemeClr val="bg1"/>
                </a:solidFill>
                <a:latin typeface="+mn-lt"/>
              </a:rPr>
              <a:t>Education and Communication Activities </a:t>
            </a:r>
            <a:r>
              <a:rPr lang="en-US" sz="1800" b="1" dirty="0" smtClean="0">
                <a:solidFill>
                  <a:schemeClr val="bg1"/>
                </a:solidFill>
                <a:latin typeface="+mn-lt"/>
              </a:rPr>
              <a:t>(Jan-May 21)</a:t>
            </a:r>
            <a:endParaRPr lang="en-US" sz="1800" b="1" dirty="0">
              <a:solidFill>
                <a:schemeClr val="bg1"/>
              </a:solidFill>
              <a:latin typeface="+mn-lt"/>
            </a:endParaRPr>
          </a:p>
        </p:txBody>
      </p:sp>
      <p:sp>
        <p:nvSpPr>
          <p:cNvPr id="4" name="Slide Number Placeholder 3"/>
          <p:cNvSpPr>
            <a:spLocks noGrp="1"/>
          </p:cNvSpPr>
          <p:nvPr>
            <p:ph type="sldNum" sz="quarter" idx="12"/>
          </p:nvPr>
        </p:nvSpPr>
        <p:spPr/>
        <p:txBody>
          <a:bodyPr/>
          <a:lstStyle/>
          <a:p>
            <a:fld id="{C754D8F5-991B-4815-BEE7-C428FBF8B418}" type="slidenum">
              <a:rPr lang="en-US" altLang="en-US" smtClean="0"/>
              <a:t>23</a:t>
            </a:fld>
            <a:endParaRPr lang="en-US" altLang="en-US"/>
          </a:p>
        </p:txBody>
      </p:sp>
      <p:cxnSp>
        <p:nvCxnSpPr>
          <p:cNvPr id="9" name="Straight Connector 8"/>
          <p:cNvCxnSpPr/>
          <p:nvPr/>
        </p:nvCxnSpPr>
        <p:spPr>
          <a:xfrm>
            <a:off x="4358719" y="1025092"/>
            <a:ext cx="0" cy="5181744"/>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754417" y="904662"/>
            <a:ext cx="4010891" cy="523220"/>
          </a:xfrm>
          <a:prstGeom prst="rect">
            <a:avLst/>
          </a:prstGeom>
          <a:noFill/>
        </p:spPr>
        <p:txBody>
          <a:bodyPr wrap="square" rtlCol="0">
            <a:spAutoFit/>
          </a:bodyPr>
          <a:lstStyle/>
          <a:p>
            <a:r>
              <a:rPr lang="en-US" sz="1400" b="1" dirty="0" smtClean="0"/>
              <a:t>15 Public Activation </a:t>
            </a:r>
            <a:r>
              <a:rPr lang="en-US" sz="1400" dirty="0" smtClean="0"/>
              <a:t>executed in </a:t>
            </a:r>
            <a:r>
              <a:rPr lang="en-US" sz="1400" b="1" dirty="0" smtClean="0"/>
              <a:t>5 Provinces </a:t>
            </a:r>
            <a:r>
              <a:rPr lang="en-US" sz="1400" dirty="0" smtClean="0"/>
              <a:t>– North West, Limpopo, Gauteng, Mpumalanga and KZN</a:t>
            </a:r>
            <a:endParaRPr lang="en-US" sz="1400" dirty="0"/>
          </a:p>
        </p:txBody>
      </p:sp>
      <p:sp>
        <p:nvSpPr>
          <p:cNvPr id="12" name="TextBox 11"/>
          <p:cNvSpPr txBox="1"/>
          <p:nvPr/>
        </p:nvSpPr>
        <p:spPr>
          <a:xfrm>
            <a:off x="2061173" y="913939"/>
            <a:ext cx="2297546" cy="1938992"/>
          </a:xfrm>
          <a:prstGeom prst="rect">
            <a:avLst/>
          </a:prstGeom>
          <a:noFill/>
        </p:spPr>
        <p:txBody>
          <a:bodyPr wrap="square" rtlCol="0">
            <a:spAutoFit/>
          </a:bodyPr>
          <a:lstStyle/>
          <a:p>
            <a:r>
              <a:rPr lang="en-US" sz="1200" dirty="0" smtClean="0"/>
              <a:t>Impression: </a:t>
            </a:r>
            <a:r>
              <a:rPr lang="en-US" sz="1200" b="1" dirty="0" smtClean="0"/>
              <a:t>4800</a:t>
            </a:r>
            <a:r>
              <a:rPr lang="en-US" sz="1200" dirty="0" smtClean="0"/>
              <a:t>, Engagement </a:t>
            </a:r>
            <a:r>
              <a:rPr lang="en-US" sz="1200" b="1" dirty="0" smtClean="0"/>
              <a:t>350</a:t>
            </a:r>
          </a:p>
          <a:p>
            <a:endParaRPr lang="en-US" sz="1200" b="1" dirty="0" smtClean="0"/>
          </a:p>
          <a:p>
            <a:r>
              <a:rPr lang="en-US" sz="1200" b="1" dirty="0" smtClean="0"/>
              <a:t>Followings</a:t>
            </a:r>
          </a:p>
          <a:p>
            <a:r>
              <a:rPr lang="en-US" sz="1200" b="1" dirty="0" smtClean="0"/>
              <a:t>570 </a:t>
            </a:r>
            <a:r>
              <a:rPr lang="en-US" sz="1200" dirty="0" smtClean="0"/>
              <a:t>Twitter </a:t>
            </a:r>
            <a:r>
              <a:rPr lang="en-US" sz="1200" b="1" dirty="0" smtClean="0"/>
              <a:t>370</a:t>
            </a:r>
            <a:r>
              <a:rPr lang="en-US" sz="1200" dirty="0" smtClean="0"/>
              <a:t> </a:t>
            </a:r>
            <a:r>
              <a:rPr lang="en-US" sz="1200" dirty="0"/>
              <a:t>Facebook </a:t>
            </a:r>
          </a:p>
          <a:p>
            <a:endParaRPr lang="en-US" sz="1200" dirty="0"/>
          </a:p>
          <a:p>
            <a:r>
              <a:rPr lang="en-US" sz="1200" dirty="0" smtClean="0"/>
              <a:t>Updated  website with content consistently which saw the growth of the website rise from</a:t>
            </a:r>
          </a:p>
          <a:p>
            <a:endParaRPr lang="en-US" sz="1200" dirty="0"/>
          </a:p>
        </p:txBody>
      </p:sp>
      <p:sp>
        <p:nvSpPr>
          <p:cNvPr id="13" name="TextBox 12"/>
          <p:cNvSpPr txBox="1"/>
          <p:nvPr/>
        </p:nvSpPr>
        <p:spPr>
          <a:xfrm>
            <a:off x="2720251" y="2768649"/>
            <a:ext cx="1575563" cy="1554272"/>
          </a:xfrm>
          <a:prstGeom prst="rect">
            <a:avLst/>
          </a:prstGeom>
          <a:noFill/>
        </p:spPr>
        <p:txBody>
          <a:bodyPr wrap="square" rtlCol="0">
            <a:spAutoFit/>
          </a:bodyPr>
          <a:lstStyle/>
          <a:p>
            <a:r>
              <a:rPr lang="en-US" sz="1200" dirty="0" smtClean="0"/>
              <a:t>Conducted </a:t>
            </a:r>
            <a:r>
              <a:rPr lang="en-US" sz="1200" b="1" dirty="0" smtClean="0"/>
              <a:t>50</a:t>
            </a:r>
            <a:r>
              <a:rPr lang="en-US" sz="1200" dirty="0" smtClean="0"/>
              <a:t> media interviews with community media, mainstream radio, broadcast and online media. Released </a:t>
            </a:r>
            <a:r>
              <a:rPr lang="en-US" sz="1200" b="1" dirty="0"/>
              <a:t>7</a:t>
            </a:r>
            <a:r>
              <a:rPr lang="en-US" sz="1200" dirty="0" smtClean="0"/>
              <a:t> Media statement</a:t>
            </a:r>
          </a:p>
          <a:p>
            <a:endParaRPr lang="en-US" sz="1100" dirty="0"/>
          </a:p>
        </p:txBody>
      </p:sp>
      <p:sp>
        <p:nvSpPr>
          <p:cNvPr id="14" name="TextBox 13"/>
          <p:cNvSpPr txBox="1"/>
          <p:nvPr/>
        </p:nvSpPr>
        <p:spPr>
          <a:xfrm>
            <a:off x="2835564" y="4485931"/>
            <a:ext cx="1595582" cy="1938992"/>
          </a:xfrm>
          <a:prstGeom prst="rect">
            <a:avLst/>
          </a:prstGeom>
          <a:noFill/>
        </p:spPr>
        <p:txBody>
          <a:bodyPr wrap="square" rtlCol="0">
            <a:spAutoFit/>
          </a:bodyPr>
          <a:lstStyle/>
          <a:p>
            <a:r>
              <a:rPr lang="en-US" sz="1200" dirty="0" smtClean="0"/>
              <a:t>Conducted </a:t>
            </a:r>
            <a:r>
              <a:rPr lang="en-US" sz="1200" b="1" dirty="0" smtClean="0"/>
              <a:t>4</a:t>
            </a:r>
            <a:r>
              <a:rPr lang="en-US" sz="1200" b="1" dirty="0"/>
              <a:t>8</a:t>
            </a:r>
            <a:r>
              <a:rPr lang="en-US" sz="1200" dirty="0" smtClean="0"/>
              <a:t> Stakeholder engagement session on POPIA compliance </a:t>
            </a:r>
          </a:p>
          <a:p>
            <a:endParaRPr lang="en-US" sz="1200" dirty="0"/>
          </a:p>
          <a:p>
            <a:r>
              <a:rPr lang="en-US" sz="1200" dirty="0" smtClean="0"/>
              <a:t>Government </a:t>
            </a:r>
            <a:r>
              <a:rPr lang="en-US" sz="1200" dirty="0"/>
              <a:t>Departments, Entities, Financial institution, </a:t>
            </a:r>
            <a:r>
              <a:rPr lang="en-US" sz="1200" dirty="0" err="1"/>
              <a:t>Organised</a:t>
            </a:r>
            <a:endParaRPr lang="en-US" sz="1200" dirty="0"/>
          </a:p>
          <a:p>
            <a:r>
              <a:rPr lang="en-US" sz="1200" dirty="0" smtClean="0"/>
              <a:t>Structures, Academia</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04" y="4665079"/>
            <a:ext cx="2225233" cy="13534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25" y="2856437"/>
            <a:ext cx="2078916" cy="120711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913939"/>
            <a:ext cx="1518036" cy="1481456"/>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198" y="1499750"/>
            <a:ext cx="2680191" cy="2008002"/>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10440" t="-463" r="21992" b="463"/>
          <a:stretch/>
        </p:blipFill>
        <p:spPr>
          <a:xfrm>
            <a:off x="6796560" y="1494026"/>
            <a:ext cx="2377834" cy="201927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3198" y="3517337"/>
            <a:ext cx="2042143" cy="272496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5854" y="3507752"/>
            <a:ext cx="2054423" cy="273923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8902" y="3507752"/>
            <a:ext cx="1727796" cy="2777595"/>
          </a:xfrm>
          <a:prstGeom prst="rect">
            <a:avLst/>
          </a:prstGeom>
        </p:spPr>
      </p:pic>
    </p:spTree>
    <p:extLst>
      <p:ext uri="{BB962C8B-B14F-4D97-AF65-F5344CB8AC3E}">
        <p14:creationId xmlns:p14="http://schemas.microsoft.com/office/powerpoint/2010/main" val="1822889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409825"/>
            <a:ext cx="8229600" cy="1143000"/>
          </a:xfrm>
        </p:spPr>
        <p:txBody>
          <a:bodyPr/>
          <a:lstStyle/>
          <a:p>
            <a:pPr>
              <a:spcBef>
                <a:spcPct val="20000"/>
              </a:spcBef>
            </a:pPr>
            <a:r>
              <a:rPr lang="en-US" altLang="en-US" sz="2400" b="1">
                <a:solidFill>
                  <a:srgbClr val="FFFFFF"/>
                </a:solidFill>
                <a:latin typeface="Arial" panose="020B0604020202020204" pitchFamily="34" charset="0"/>
                <a:cs typeface="Arial" panose="020B0604020202020204" pitchFamily="34" charset="0"/>
              </a:rPr>
              <a:t>ENFORCEMENT COMMITTEE</a:t>
            </a:r>
            <a:r>
              <a:rPr lang="en-US" altLang="en-US" sz="2400">
                <a:solidFill>
                  <a:srgbClr val="000000"/>
                </a:solidFill>
                <a:latin typeface="Arial" panose="020B0604020202020204" pitchFamily="34" charset="0"/>
                <a:cs typeface="Arial" panose="020B0604020202020204" pitchFamily="34" charset="0"/>
              </a:rPr>
              <a:t/>
            </a:r>
            <a:br>
              <a:rPr lang="en-US" altLang="en-US" sz="2400">
                <a:solidFill>
                  <a:srgbClr val="000000"/>
                </a:solidFill>
                <a:latin typeface="Arial" panose="020B0604020202020204" pitchFamily="34" charset="0"/>
                <a:cs typeface="Arial" panose="020B0604020202020204" pitchFamily="34" charset="0"/>
              </a:rPr>
            </a:br>
            <a:r>
              <a:rPr lang="en-ZA" altLang="en-US" sz="3600" b="1">
                <a:solidFill>
                  <a:schemeClr val="tx2"/>
                </a:solidFill>
                <a:latin typeface="Arial" panose="020B0604020202020204" pitchFamily="34" charset="0"/>
                <a:cs typeface="Arial" panose="020B0604020202020204" pitchFamily="34" charset="0"/>
              </a:rPr>
              <a:t/>
            </a:r>
            <a:br>
              <a:rPr lang="en-ZA" altLang="en-US" sz="3600" b="1">
                <a:solidFill>
                  <a:schemeClr val="tx2"/>
                </a:solidFill>
                <a:latin typeface="Arial" panose="020B0604020202020204" pitchFamily="34" charset="0"/>
                <a:cs typeface="Arial" panose="020B0604020202020204" pitchFamily="34" charset="0"/>
              </a:rPr>
            </a:br>
            <a:r>
              <a:rPr lang="en-ZA" altLang="en-US" sz="3600" b="1">
                <a:solidFill>
                  <a:schemeClr val="tx2"/>
                </a:solidFill>
                <a:latin typeface="Arial" panose="020B0604020202020204" pitchFamily="34" charset="0"/>
                <a:cs typeface="Arial" panose="020B0604020202020204" pitchFamily="34" charset="0"/>
              </a:rPr>
              <a:t>ENFORCEMENT COMMITTEE</a:t>
            </a:r>
            <a:br>
              <a:rPr lang="en-ZA" altLang="en-US" sz="3600" b="1">
                <a:solidFill>
                  <a:schemeClr val="tx2"/>
                </a:solidFill>
                <a:latin typeface="Arial" panose="020B0604020202020204" pitchFamily="34" charset="0"/>
                <a:cs typeface="Arial" panose="020B0604020202020204" pitchFamily="34" charset="0"/>
              </a:rPr>
            </a:br>
            <a:endParaRPr lang="en-ZA" altLang="en-US" sz="3600" b="1">
              <a:solidFill>
                <a:schemeClr val="tx2"/>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50</a:t>
            </a:r>
          </a:p>
        </p:txBody>
      </p:sp>
      <p:sp>
        <p:nvSpPr>
          <p:cNvPr id="276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5444369-EE65-4654-B84F-2F91C12D9B92}" type="slidenum">
              <a:rPr lang="en-US" altLang="en-US">
                <a:solidFill>
                  <a:srgbClr val="898989"/>
                </a:solidFill>
              </a:rPr>
              <a:t>24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457200" y="387350"/>
            <a:ext cx="8229600" cy="5810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65539" name="Content Placeholder 4"/>
          <p:cNvSpPr txBox="1"/>
          <p:nvPr/>
        </p:nvSpPr>
        <p:spPr bwMode="auto">
          <a:xfrm>
            <a:off x="457200" y="368300"/>
            <a:ext cx="8229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defRPr/>
            </a:pPr>
            <a:r>
              <a:rPr lang="en-US" altLang="en-US" sz="2400" b="1" dirty="0">
                <a:solidFill>
                  <a:schemeClr val="bg1"/>
                </a:solidFill>
                <a:latin typeface="Arial" panose="020B0604020202020204" pitchFamily="34" charset="0"/>
                <a:cs typeface="Arial" panose="020B0604020202020204" pitchFamily="34" charset="0"/>
              </a:rPr>
              <a:t>ENFORCEMENT COMMITTEE</a:t>
            </a:r>
            <a:endParaRPr lang="en-US" altLang="en-US" sz="2400" dirty="0">
              <a:solidFill>
                <a:srgbClr val="000000"/>
              </a:solidFill>
              <a:latin typeface="Arial" panose="020B0604020202020204" pitchFamily="34" charset="0"/>
              <a:cs typeface="Arial" panose="020B0604020202020204" pitchFamily="34" charset="0"/>
            </a:endParaRPr>
          </a:p>
          <a:p>
            <a:pPr algn="just">
              <a:lnSpc>
                <a:spcPct val="150000"/>
              </a:lnSpc>
              <a:spcBef>
                <a:spcPts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algn="just">
              <a:lnSpc>
                <a:spcPct val="150000"/>
              </a:lnSpc>
              <a:spcBef>
                <a:spcPts val="0"/>
              </a:spcBef>
              <a:buFont typeface="Arial" panose="020B0604020202020204" pitchFamily="34" charset="0"/>
              <a:buNone/>
              <a:defRPr/>
            </a:pPr>
            <a:r>
              <a:rPr lang="en-US" altLang="en-US" dirty="0">
                <a:latin typeface="Arial" panose="020B0604020202020204" pitchFamily="34" charset="0"/>
                <a:cs typeface="Arial" panose="020B0604020202020204" pitchFamily="34" charset="0"/>
              </a:rPr>
              <a:t>Section 50 of POPIA requires that the Regulator to establish an Enforcement Committee, which Committee must </a:t>
            </a:r>
            <a:r>
              <a:rPr lang="en-US" dirty="0">
                <a:latin typeface="Arial" panose="020B0604020202020204" pitchFamily="34" charset="0"/>
                <a:cs typeface="Arial" panose="020B0604020202020204" pitchFamily="34" charset="0"/>
              </a:rPr>
              <a:t>consider and make recommendations on all matters referred to it by the Regulator in terms both POPIA and PAIA. </a:t>
            </a:r>
          </a:p>
          <a:p>
            <a:pPr algn="just">
              <a:lnSpc>
                <a:spcPct val="150000"/>
              </a:lnSpc>
              <a:spcBef>
                <a:spcPts val="0"/>
              </a:spcBef>
              <a:buFont typeface="Arial" panose="020B0604020202020204" pitchFamily="34" charset="0"/>
              <a:buNone/>
              <a:defRPr/>
            </a:pPr>
            <a:r>
              <a:rPr lang="en-US" dirty="0">
                <a:latin typeface="Arial" panose="020B0604020202020204" pitchFamily="34" charset="0"/>
                <a:cs typeface="Arial" panose="020B0604020202020204" pitchFamily="34" charset="0"/>
              </a:rPr>
              <a:t>The Enforcement Committee must consist of –</a:t>
            </a:r>
          </a:p>
          <a:p>
            <a:pPr marL="342900" indent="-342900" algn="just">
              <a:lnSpc>
                <a:spcPct val="150000"/>
              </a:lnSpc>
              <a:spcBef>
                <a:spcPts val="0"/>
              </a:spcBef>
              <a:buFont typeface="Arial" panose="020B0604020202020204" pitchFamily="34" charset="0"/>
              <a:buAutoNum type="alphaLcParenBoth"/>
              <a:defRPr/>
            </a:pPr>
            <a:r>
              <a:rPr lang="en-US" dirty="0">
                <a:latin typeface="Arial" panose="020B0604020202020204" pitchFamily="34" charset="0"/>
                <a:cs typeface="Arial" panose="020B0604020202020204" pitchFamily="34" charset="0"/>
              </a:rPr>
              <a:t>At least one member of the Regulator ;and</a:t>
            </a:r>
          </a:p>
          <a:p>
            <a:pPr marL="342900" indent="-342900" algn="just">
              <a:lnSpc>
                <a:spcPct val="150000"/>
              </a:lnSpc>
              <a:spcBef>
                <a:spcPts val="0"/>
              </a:spcBef>
              <a:buFont typeface="Arial" panose="020B0604020202020204" pitchFamily="34" charset="0"/>
              <a:buAutoNum type="alphaLcParenBoth"/>
              <a:defRPr/>
            </a:pPr>
            <a:r>
              <a:rPr lang="en-US" dirty="0">
                <a:latin typeface="Arial" panose="020B0604020202020204" pitchFamily="34" charset="0"/>
                <a:cs typeface="Arial" panose="020B0604020202020204" pitchFamily="34" charset="0"/>
              </a:rPr>
              <a:t>Such other persons appointed by the Regulator, as referred to in Section 47(7) , for the period determined by the Regulator.</a:t>
            </a:r>
          </a:p>
          <a:p>
            <a:pPr algn="just">
              <a:lnSpc>
                <a:spcPct val="150000"/>
              </a:lnSpc>
              <a:spcBef>
                <a:spcPts val="0"/>
              </a:spcBef>
              <a:defRPr/>
            </a:pPr>
            <a:endParaRPr lang="en-US" dirty="0">
              <a:latin typeface="Arial" panose="020B0604020202020204" pitchFamily="34" charset="0"/>
              <a:cs typeface="Arial" panose="020B0604020202020204" pitchFamily="34" charset="0"/>
            </a:endParaRPr>
          </a:p>
          <a:p>
            <a:pPr algn="just">
              <a:lnSpc>
                <a:spcPct val="150000"/>
              </a:lnSpc>
              <a:spcBef>
                <a:spcPts val="0"/>
              </a:spcBef>
              <a:defRPr/>
            </a:pPr>
            <a:r>
              <a:rPr lang="en-US" dirty="0" err="1">
                <a:latin typeface="Arial" panose="020B0604020202020204" pitchFamily="34" charset="0"/>
                <a:cs typeface="Arial" panose="020B0604020202020204" pitchFamily="34" charset="0"/>
              </a:rPr>
              <a:t>POPIA</a:t>
            </a:r>
            <a:r>
              <a:rPr lang="en-US" dirty="0">
                <a:latin typeface="Arial" panose="020B0604020202020204" pitchFamily="34" charset="0"/>
                <a:cs typeface="Arial" panose="020B0604020202020204" pitchFamily="34" charset="0"/>
              </a:rPr>
              <a:t> requires that the Regulator in consultation with the Chief Justice and Minister of Justice and Correctional Services to appoint a judge of the High Court of South Africa whether in active service or not.</a:t>
            </a:r>
          </a:p>
        </p:txBody>
      </p:sp>
      <p:sp>
        <p:nvSpPr>
          <p:cNvPr id="2" name="Footer Placeholder 1"/>
          <p:cNvSpPr>
            <a:spLocks noGrp="1"/>
          </p:cNvSpPr>
          <p:nvPr>
            <p:ph type="ftr" sz="quarter" idx="11"/>
          </p:nvPr>
        </p:nvSpPr>
        <p:spPr/>
        <p:txBody>
          <a:bodyPr/>
          <a:lstStyle/>
          <a:p>
            <a:pPr>
              <a:defRPr/>
            </a:pPr>
            <a:r>
              <a:rPr lang="en-US"/>
              <a:t>51</a:t>
            </a:r>
          </a:p>
        </p:txBody>
      </p:sp>
      <p:sp>
        <p:nvSpPr>
          <p:cNvPr id="286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6F55D5F-30B1-4485-B8F0-FDF2F6B37843}" type="slidenum">
              <a:rPr lang="en-US" altLang="en-US">
                <a:solidFill>
                  <a:srgbClr val="898989"/>
                </a:solidFill>
              </a:rPr>
              <a:t>25</a:t>
            </a:fld>
            <a:endParaRPr lang="en-US" altLang="en-US">
              <a:solidFill>
                <a:srgbClr val="898989"/>
              </a:solidFill>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457200" y="387350"/>
            <a:ext cx="8229600" cy="5810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65539" name="Content Placeholder 4"/>
          <p:cNvSpPr txBox="1"/>
          <p:nvPr/>
        </p:nvSpPr>
        <p:spPr bwMode="auto">
          <a:xfrm>
            <a:off x="457200" y="387350"/>
            <a:ext cx="8229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defRPr/>
            </a:pPr>
            <a:r>
              <a:rPr lang="en-US" altLang="en-US" sz="2400" b="1" dirty="0">
                <a:solidFill>
                  <a:schemeClr val="bg1"/>
                </a:solidFill>
                <a:latin typeface="Arial" panose="020B0604020202020204" pitchFamily="34" charset="0"/>
                <a:cs typeface="Arial" panose="020B0604020202020204" pitchFamily="34" charset="0"/>
              </a:rPr>
              <a:t>ENFORCEMENT COMMITTEE</a:t>
            </a:r>
            <a:endParaRPr lang="en-US" altLang="en-US" sz="2400" dirty="0">
              <a:solidFill>
                <a:srgbClr val="000000"/>
              </a:solidFill>
              <a:latin typeface="Arial" panose="020B0604020202020204" pitchFamily="34" charset="0"/>
              <a:cs typeface="Arial" panose="020B0604020202020204" pitchFamily="34" charset="0"/>
            </a:endParaRPr>
          </a:p>
          <a:p>
            <a:pPr algn="just">
              <a:lnSpc>
                <a:spcPct val="150000"/>
              </a:lnSpc>
              <a:spcBef>
                <a:spcPts val="0"/>
              </a:spcBef>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a:p>
            <a:pPr algn="just">
              <a:lnSpc>
                <a:spcPct val="150000"/>
              </a:lnSpc>
              <a:spcBef>
                <a:spcPts val="0"/>
              </a:spcBef>
              <a:buFont typeface="Arial" panose="020B0604020202020204" pitchFamily="34" charset="0"/>
              <a:buNone/>
              <a:defRPr/>
            </a:pPr>
            <a:r>
              <a:rPr lang="en-US" dirty="0">
                <a:latin typeface="Arial" panose="020B0604020202020204" pitchFamily="34" charset="0"/>
                <a:cs typeface="Arial" panose="020B0604020202020204" pitchFamily="34" charset="0"/>
              </a:rPr>
              <a:t>A member of the Regulator has been designated as a committee member.</a:t>
            </a:r>
          </a:p>
          <a:p>
            <a:pPr algn="just">
              <a:lnSpc>
                <a:spcPct val="150000"/>
              </a:lnSpc>
              <a:spcBef>
                <a:spcPts val="0"/>
              </a:spcBef>
              <a:buFont typeface="Arial" panose="020B0604020202020204" pitchFamily="34" charset="0"/>
              <a:buNone/>
              <a:defRPr/>
            </a:pPr>
            <a:r>
              <a:rPr lang="en-US" dirty="0">
                <a:latin typeface="Arial" panose="020B0604020202020204" pitchFamily="34" charset="0"/>
                <a:cs typeface="Arial" panose="020B0604020202020204" pitchFamily="34" charset="0"/>
              </a:rPr>
              <a:t>An advert for the additional members of the enforcement committee, in terms of section 47(7) of </a:t>
            </a:r>
            <a:r>
              <a:rPr lang="en-US" dirty="0" err="1">
                <a:latin typeface="Arial" panose="020B0604020202020204" pitchFamily="34" charset="0"/>
                <a:cs typeface="Arial" panose="020B0604020202020204" pitchFamily="34" charset="0"/>
              </a:rPr>
              <a:t>POPIA</a:t>
            </a:r>
            <a:r>
              <a:rPr lang="en-US" dirty="0">
                <a:latin typeface="Arial" panose="020B0604020202020204" pitchFamily="34" charset="0"/>
                <a:cs typeface="Arial" panose="020B0604020202020204" pitchFamily="34" charset="0"/>
              </a:rPr>
              <a:t>, will be published. </a:t>
            </a:r>
          </a:p>
          <a:p>
            <a:pPr algn="just">
              <a:lnSpc>
                <a:spcPct val="150000"/>
              </a:lnSpc>
              <a:spcBef>
                <a:spcPts val="0"/>
              </a:spcBef>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algn="just">
              <a:lnSpc>
                <a:spcPct val="150000"/>
              </a:lnSpc>
              <a:spcBef>
                <a:spcPts val="0"/>
              </a:spcBef>
              <a:buFont typeface="Arial" panose="020B0604020202020204" pitchFamily="34" charset="0"/>
              <a:buNone/>
              <a:defRPr/>
            </a:pPr>
            <a:r>
              <a:rPr lang="en-US" dirty="0">
                <a:latin typeface="Arial" panose="020B0604020202020204" pitchFamily="34" charset="0"/>
                <a:cs typeface="Arial" panose="020B0604020202020204" pitchFamily="34" charset="0"/>
              </a:rPr>
              <a:t>In light of the Regulator’s decision for the Chairperson of the Committee to be a Judge of the High Court. The Regulator has written to the Chief Justice and Minister of Justice and Correctional Services requesting a consultation in this regard and is currently awaiting a response. The Regulator has identified possible Judges to serve as Chairperson of the Enforcement Committee</a:t>
            </a:r>
            <a:r>
              <a:rPr lang="en-US" dirty="0">
                <a:solidFill>
                  <a:srgbClr val="FF0000"/>
                </a:solidFill>
                <a:latin typeface="Arial" panose="020B0604020202020204" pitchFamily="34" charset="0"/>
                <a:cs typeface="Arial" panose="020B0604020202020204" pitchFamily="34" charset="0"/>
              </a:rPr>
              <a:t>. </a:t>
            </a:r>
          </a:p>
          <a:p>
            <a:pPr algn="just">
              <a:lnSpc>
                <a:spcPct val="150000"/>
              </a:lnSpc>
              <a:spcBef>
                <a:spcPts val="0"/>
              </a:spcBef>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algn="just">
              <a:lnSpc>
                <a:spcPct val="150000"/>
              </a:lnSpc>
              <a:spcBef>
                <a:spcPts val="0"/>
              </a:spcBef>
              <a:defRPr/>
            </a:pPr>
            <a:r>
              <a:rPr lang="en-US" altLang="en-US" dirty="0">
                <a:latin typeface="Arial" panose="020B0604020202020204" pitchFamily="34" charset="0"/>
                <a:cs typeface="Arial" panose="020B0604020202020204" pitchFamily="34" charset="0"/>
              </a:rPr>
              <a:t>The Regulator has consulted with National Treasury relating to remuneration  rates of proposed members of the Enforcement Committee.</a:t>
            </a:r>
          </a:p>
          <a:p>
            <a:pPr algn="just">
              <a:lnSpc>
                <a:spcPct val="150000"/>
              </a:lnSpc>
              <a:spcBef>
                <a:spcPts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51</a:t>
            </a:r>
          </a:p>
        </p:txBody>
      </p:sp>
      <p:sp>
        <p:nvSpPr>
          <p:cNvPr id="286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6F55D5F-30B1-4485-B8F0-FDF2F6B37843}" type="slidenum">
              <a:rPr lang="en-US" altLang="en-US">
                <a:solidFill>
                  <a:srgbClr val="898989"/>
                </a:solidFill>
              </a:rPr>
              <a:t>26</a:t>
            </a:fld>
            <a:endParaRPr lang="en-US" altLang="en-US">
              <a:solidFill>
                <a:srgbClr val="898989"/>
              </a:solidFill>
            </a:endParaRPr>
          </a:p>
        </p:txBody>
      </p:sp>
    </p:spTree>
    <p:extLst>
      <p:ext uri="{BB962C8B-B14F-4D97-AF65-F5344CB8AC3E}">
        <p14:creationId xmlns:p14="http://schemas.microsoft.com/office/powerpoint/2010/main" val="108741479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457200" y="387350"/>
            <a:ext cx="8229600" cy="5810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65539" name="Content Placeholder 4"/>
          <p:cNvSpPr txBox="1"/>
          <p:nvPr/>
        </p:nvSpPr>
        <p:spPr bwMode="auto">
          <a:xfrm>
            <a:off x="457200" y="387350"/>
            <a:ext cx="8229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defRPr/>
            </a:pPr>
            <a:r>
              <a:rPr lang="en-US" altLang="en-US" sz="2400" b="1" dirty="0">
                <a:solidFill>
                  <a:schemeClr val="bg1"/>
                </a:solidFill>
                <a:latin typeface="Arial" panose="020B0604020202020204" pitchFamily="34" charset="0"/>
                <a:cs typeface="Arial" panose="020B0604020202020204" pitchFamily="34" charset="0"/>
              </a:rPr>
              <a:t>ENFORCEMENT COMMITTEE</a:t>
            </a:r>
            <a:endParaRPr lang="en-US" altLang="en-US" sz="2400" dirty="0">
              <a:solidFill>
                <a:srgbClr val="000000"/>
              </a:solidFill>
              <a:latin typeface="Arial" panose="020B0604020202020204" pitchFamily="34" charset="0"/>
              <a:cs typeface="Arial" panose="020B0604020202020204" pitchFamily="34" charset="0"/>
            </a:endParaRPr>
          </a:p>
          <a:p>
            <a:pPr algn="just">
              <a:lnSpc>
                <a:spcPct val="150000"/>
              </a:lnSpc>
              <a:spcBef>
                <a:spcPts val="0"/>
              </a:spcBef>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a:p>
            <a:pPr algn="just">
              <a:lnSpc>
                <a:spcPct val="150000"/>
              </a:lnSpc>
              <a:spcBef>
                <a:spcPts val="0"/>
              </a:spcBef>
              <a:defRPr/>
            </a:pPr>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Regulator has consulted with National Treasury relating to remuneration  rates of proposed members of the Enforcement </a:t>
            </a:r>
            <a:r>
              <a:rPr lang="en-US" altLang="en-US" dirty="0" smtClean="0">
                <a:latin typeface="Arial" panose="020B0604020202020204" pitchFamily="34" charset="0"/>
                <a:cs typeface="Arial" panose="020B0604020202020204" pitchFamily="34" charset="0"/>
              </a:rPr>
              <a:t>Committee. </a:t>
            </a:r>
            <a:endParaRPr lang="en-US"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51</a:t>
            </a:r>
          </a:p>
        </p:txBody>
      </p:sp>
      <p:sp>
        <p:nvSpPr>
          <p:cNvPr id="286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6F55D5F-30B1-4485-B8F0-FDF2F6B37843}" type="slidenum">
              <a:rPr lang="en-US" altLang="en-US">
                <a:solidFill>
                  <a:srgbClr val="898989"/>
                </a:solidFill>
              </a:rPr>
              <a:t>27</a:t>
            </a:fld>
            <a:endParaRPr lang="en-US" altLang="en-US">
              <a:solidFill>
                <a:srgbClr val="898989"/>
              </a:solidFill>
            </a:endParaRPr>
          </a:p>
        </p:txBody>
      </p:sp>
    </p:spTree>
    <p:extLst>
      <p:ext uri="{BB962C8B-B14F-4D97-AF65-F5344CB8AC3E}">
        <p14:creationId xmlns:p14="http://schemas.microsoft.com/office/powerpoint/2010/main" val="198399475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252413" y="250825"/>
            <a:ext cx="8229600" cy="5354638"/>
          </a:xfrm>
        </p:spPr>
        <p:txBody>
          <a:bodyPr/>
          <a:lstStyle/>
          <a:p>
            <a:pPr marL="0" indent="0" algn="ctr">
              <a:buFont typeface="Arial" panose="020B0604020202020204" pitchFamily="34" charset="0"/>
              <a:buNone/>
            </a:pPr>
            <a:endParaRPr lang="en-GB" altLang="en-US" b="1">
              <a:solidFill>
                <a:srgbClr val="C0000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altLang="en-US" b="1">
              <a:solidFill>
                <a:srgbClr val="C00000"/>
              </a:solidFill>
              <a:latin typeface="Arial" panose="020B0604020202020204" pitchFamily="34" charset="0"/>
              <a:cs typeface="Arial" panose="020B0604020202020204" pitchFamily="34" charset="0"/>
            </a:endParaRPr>
          </a:p>
          <a:p>
            <a:pPr marL="457200" lvl="1" indent="0" algn="ctr">
              <a:lnSpc>
                <a:spcPct val="150000"/>
              </a:lnSpc>
              <a:buFont typeface="Arial" panose="020B0604020202020204" pitchFamily="34" charset="0"/>
              <a:buNone/>
            </a:pPr>
            <a:endParaRPr lang="en-ZA" altLang="en-US" sz="3600" b="1">
              <a:solidFill>
                <a:schemeClr val="tx2"/>
              </a:solidFill>
              <a:latin typeface="Arial" panose="020B0604020202020204" pitchFamily="34" charset="0"/>
              <a:cs typeface="Arial" panose="020B0604020202020204" pitchFamily="34" charset="0"/>
            </a:endParaRPr>
          </a:p>
          <a:p>
            <a:pPr marL="457200" lvl="1" indent="0" algn="ctr">
              <a:lnSpc>
                <a:spcPct val="150000"/>
              </a:lnSpc>
              <a:buFont typeface="Arial" panose="020B0604020202020204" pitchFamily="34" charset="0"/>
              <a:buNone/>
            </a:pPr>
            <a:r>
              <a:rPr lang="en-ZA" altLang="en-US" sz="3600" b="1">
                <a:solidFill>
                  <a:schemeClr val="tx2"/>
                </a:solidFill>
                <a:latin typeface="Arial" panose="020B0604020202020204" pitchFamily="34" charset="0"/>
                <a:cs typeface="Arial" panose="020B0604020202020204" pitchFamily="34" charset="0"/>
              </a:rPr>
              <a:t>CONCLUSION </a:t>
            </a:r>
          </a:p>
          <a:p>
            <a:pPr marL="457200" lvl="1" indent="0" algn="ctr">
              <a:lnSpc>
                <a:spcPct val="150000"/>
              </a:lnSpc>
              <a:buFont typeface="Arial" panose="020B0604020202020204" pitchFamily="34" charset="0"/>
              <a:buNone/>
            </a:pPr>
            <a:endParaRPr lang="en-ZA" altLang="en-US" sz="3600" b="1">
              <a:solidFill>
                <a:schemeClr val="tx2"/>
              </a:solidFill>
              <a:latin typeface="Arial" panose="020B0604020202020204" pitchFamily="34" charset="0"/>
              <a:cs typeface="Arial" panose="020B0604020202020204" pitchFamily="34" charset="0"/>
            </a:endParaRPr>
          </a:p>
          <a:p>
            <a:pPr marL="0" indent="0" algn="ctr">
              <a:lnSpc>
                <a:spcPct val="150000"/>
              </a:lnSpc>
              <a:buFont typeface="Arial" panose="020B0604020202020204" pitchFamily="34" charset="0"/>
              <a:buNone/>
            </a:pPr>
            <a:endParaRPr lang="en-US" altLang="en-US" b="1">
              <a:solidFill>
                <a:srgbClr val="C0000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altLang="en-US" b="1">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solidFill>
                  <a:prstClr val="black">
                    <a:tint val="75000"/>
                  </a:prstClr>
                </a:solidFill>
              </a:rPr>
              <a:t>10</a:t>
            </a:r>
          </a:p>
        </p:txBody>
      </p:sp>
      <p:sp>
        <p:nvSpPr>
          <p:cNvPr id="297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FA1A299-5D94-4386-8202-FC8CA1473C80}" type="slidenum">
              <a:rPr lang="en-US" altLang="en-US">
                <a:solidFill>
                  <a:srgbClr val="898989"/>
                </a:solidFill>
              </a:rPr>
              <a:t>28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457200" y="387350"/>
            <a:ext cx="8229600" cy="5810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30723" name="Content Placeholder 4"/>
          <p:cNvSpPr txBox="1"/>
          <p:nvPr/>
        </p:nvSpPr>
        <p:spPr bwMode="auto">
          <a:xfrm>
            <a:off x="457200" y="387350"/>
            <a:ext cx="8229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400" b="1" dirty="0">
                <a:solidFill>
                  <a:schemeClr val="bg1"/>
                </a:solidFill>
              </a:rPr>
              <a:t>CONCLUSION </a:t>
            </a:r>
            <a:r>
              <a:rPr lang="en-US" altLang="en-US" sz="2400" b="1" dirty="0">
                <a:solidFill>
                  <a:srgbClr val="FFFFFF"/>
                </a:solidFill>
                <a:latin typeface="Arial" panose="020B0604020202020204" pitchFamily="34" charset="0"/>
                <a:cs typeface="Arial" panose="020B0604020202020204" pitchFamily="34" charset="0"/>
              </a:rPr>
              <a:t>(</a:t>
            </a:r>
            <a:r>
              <a:rPr lang="en-US" altLang="en-US" sz="2400" b="1" dirty="0" err="1">
                <a:solidFill>
                  <a:srgbClr val="FFFFFF"/>
                </a:solidFill>
                <a:latin typeface="Arial" panose="020B0604020202020204" pitchFamily="34" charset="0"/>
                <a:cs typeface="Arial" panose="020B0604020202020204" pitchFamily="34" charset="0"/>
              </a:rPr>
              <a:t>cont</a:t>
            </a:r>
            <a:r>
              <a:rPr lang="en-US" altLang="en-US" sz="2400" b="1" dirty="0">
                <a:solidFill>
                  <a:srgbClr val="FFFFFF"/>
                </a:solidFill>
                <a:latin typeface="Arial" panose="020B0604020202020204" pitchFamily="34" charset="0"/>
                <a:cs typeface="Arial" panose="020B0604020202020204" pitchFamily="34" charset="0"/>
              </a:rPr>
              <a:t>…)</a:t>
            </a:r>
            <a:endParaRPr lang="en-US" altLang="en-US" sz="2400" dirty="0">
              <a:solidFill>
                <a:srgbClr val="000000"/>
              </a:solidFill>
              <a:latin typeface="Arial" panose="020B0604020202020204" pitchFamily="34" charset="0"/>
              <a:cs typeface="Arial" panose="020B0604020202020204" pitchFamily="34" charset="0"/>
            </a:endParaRPr>
          </a:p>
          <a:p>
            <a:pPr algn="just">
              <a:lnSpc>
                <a:spcPct val="150000"/>
              </a:lnSpc>
              <a:spcBef>
                <a:spcPct val="20000"/>
              </a:spcBef>
              <a:buFont typeface="Arial" panose="020B0604020202020204" pitchFamily="34" charset="0"/>
              <a:buNone/>
            </a:pPr>
            <a:endParaRPr lang="en-ZA" altLang="en-US" sz="1400" dirty="0">
              <a:latin typeface="Arial" panose="020B0604020202020204" pitchFamily="34" charset="0"/>
              <a:cs typeface="Arial" panose="020B0604020202020204" pitchFamily="34" charset="0"/>
            </a:endParaRPr>
          </a:p>
          <a:p>
            <a:pPr algn="just">
              <a:lnSpc>
                <a:spcPct val="150000"/>
              </a:lnSpc>
              <a:spcBef>
                <a:spcPct val="20000"/>
              </a:spcBef>
              <a:buFont typeface="Arial" panose="020B0604020202020204" pitchFamily="34" charset="0"/>
              <a:buNone/>
            </a:pPr>
            <a:r>
              <a:rPr lang="en-ZA" altLang="en-US" sz="2000" dirty="0" smtClean="0">
                <a:latin typeface="Arial" panose="020B0604020202020204" pitchFamily="34" charset="0"/>
                <a:cs typeface="Arial" panose="020B0604020202020204" pitchFamily="34" charset="0"/>
              </a:rPr>
              <a:t>The </a:t>
            </a:r>
            <a:r>
              <a:rPr lang="en-ZA" altLang="en-US" sz="2000" dirty="0">
                <a:latin typeface="Arial" panose="020B0604020202020204" pitchFamily="34" charset="0"/>
                <a:cs typeface="Arial" panose="020B0604020202020204" pitchFamily="34" charset="0"/>
              </a:rPr>
              <a:t>Regulator is aware that </a:t>
            </a:r>
            <a:r>
              <a:rPr lang="en-ZA" altLang="en-US" sz="2000" dirty="0" smtClean="0">
                <a:latin typeface="Arial" panose="020B0604020202020204" pitchFamily="34" charset="0"/>
                <a:cs typeface="Arial" panose="020B0604020202020204" pitchFamily="34" charset="0"/>
              </a:rPr>
              <a:t>the journey ahead will have </a:t>
            </a:r>
            <a:r>
              <a:rPr lang="en-ZA" altLang="en-US" sz="2000" dirty="0">
                <a:latin typeface="Arial" panose="020B0604020202020204" pitchFamily="34" charset="0"/>
                <a:cs typeface="Arial" panose="020B0604020202020204" pitchFamily="34" charset="0"/>
              </a:rPr>
              <a:t>challenges in the implementation of its mandate. As the organisation grows, measures will be put in place to address </a:t>
            </a:r>
            <a:r>
              <a:rPr lang="en-ZA" altLang="en-US" sz="2000" dirty="0" smtClean="0">
                <a:latin typeface="Arial" panose="020B0604020202020204" pitchFamily="34" charset="0"/>
                <a:cs typeface="Arial" panose="020B0604020202020204" pitchFamily="34" charset="0"/>
              </a:rPr>
              <a:t>these </a:t>
            </a:r>
            <a:r>
              <a:rPr lang="en-ZA" altLang="en-US" sz="2000" dirty="0">
                <a:latin typeface="Arial" panose="020B0604020202020204" pitchFamily="34" charset="0"/>
                <a:cs typeface="Arial" panose="020B0604020202020204" pitchFamily="34" charset="0"/>
              </a:rPr>
              <a:t>challenges. </a:t>
            </a:r>
          </a:p>
          <a:p>
            <a:pPr>
              <a:lnSpc>
                <a:spcPct val="150000"/>
              </a:lnSpc>
              <a:spcBef>
                <a:spcPct val="20000"/>
              </a:spcBef>
              <a:buFont typeface="Arial" panose="020B0604020202020204" pitchFamily="34" charset="0"/>
              <a:buNone/>
            </a:pPr>
            <a:endParaRPr lang="en-ZA" altLang="en-US" sz="2000" dirty="0"/>
          </a:p>
          <a:p>
            <a:pPr>
              <a:spcBef>
                <a:spcPct val="20000"/>
              </a:spcBef>
              <a:buFont typeface="Arial" panose="020B0604020202020204" pitchFamily="34" charset="0"/>
              <a:buNone/>
            </a:pPr>
            <a:endParaRPr lang="en-US" altLang="en-US" sz="2400" dirty="0">
              <a:solidFill>
                <a:srgbClr val="000000"/>
              </a:solidFill>
            </a:endParaRPr>
          </a:p>
        </p:txBody>
      </p:sp>
      <p:sp>
        <p:nvSpPr>
          <p:cNvPr id="2" name="Footer Placeholder 1"/>
          <p:cNvSpPr>
            <a:spLocks noGrp="1"/>
          </p:cNvSpPr>
          <p:nvPr>
            <p:ph type="ftr" sz="quarter" idx="11"/>
          </p:nvPr>
        </p:nvSpPr>
        <p:spPr/>
        <p:txBody>
          <a:bodyPr/>
          <a:lstStyle/>
          <a:p>
            <a:pPr>
              <a:defRPr/>
            </a:pPr>
            <a:r>
              <a:rPr lang="en-US"/>
              <a:t>60</a:t>
            </a:r>
          </a:p>
        </p:txBody>
      </p:sp>
      <p:sp>
        <p:nvSpPr>
          <p:cNvPr id="307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17FCF6-10C1-4A8C-BD0B-74026859992D}" type="slidenum">
              <a:rPr lang="en-US" altLang="en-US">
                <a:solidFill>
                  <a:srgbClr val="898989"/>
                </a:solidFill>
              </a:rPr>
              <a:t>29</a:t>
            </a:fld>
            <a:endParaRPr lang="en-US" altLang="en-US">
              <a:solidFill>
                <a:srgbClr val="898989"/>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457200" y="560388"/>
            <a:ext cx="8229600" cy="4651375"/>
          </a:xfrm>
        </p:spPr>
        <p:txBody>
          <a:bodyPr/>
          <a:lstStyle/>
          <a:p>
            <a:pPr marL="0" indent="0" algn="ctr">
              <a:buFont typeface="Arial" panose="020B0604020202020204" pitchFamily="34" charset="0"/>
              <a:buNone/>
              <a:defRPr/>
            </a:pPr>
            <a:endParaRPr lang="en-GB" b="1" dirty="0">
              <a:solidFill>
                <a:srgbClr val="C00000"/>
              </a:solidFill>
              <a:latin typeface="Arial" panose="020B0604020202020204" pitchFamily="34" charset="0"/>
              <a:cs typeface="Arial" panose="020B0604020202020204" pitchFamily="34" charset="0"/>
            </a:endParaRPr>
          </a:p>
          <a:p>
            <a:pPr marL="0" indent="0" algn="ctr">
              <a:buFont typeface="Arial" panose="020B0604020202020204" pitchFamily="34" charset="0"/>
              <a:buNone/>
              <a:defRPr/>
            </a:pPr>
            <a:endParaRPr lang="en-GB" b="1" dirty="0">
              <a:solidFill>
                <a:srgbClr val="C00000"/>
              </a:solidFill>
              <a:latin typeface="Arial" panose="020B0604020202020204" pitchFamily="34" charset="0"/>
              <a:cs typeface="Arial" panose="020B0604020202020204" pitchFamily="34" charset="0"/>
            </a:endParaRPr>
          </a:p>
          <a:p>
            <a:pPr marL="0" lvl="1" indent="0" algn="ctr">
              <a:lnSpc>
                <a:spcPct val="150000"/>
              </a:lnSpc>
              <a:buFont typeface="Arial" panose="020B0604020202020204" pitchFamily="34" charset="0"/>
              <a:buNone/>
              <a:defRPr/>
            </a:pPr>
            <a:endParaRPr lang="en-US" sz="3600" b="1" dirty="0">
              <a:solidFill>
                <a:srgbClr val="C00000"/>
              </a:solidFill>
              <a:latin typeface="Arial" panose="020B0604020202020204" pitchFamily="34" charset="0"/>
              <a:cs typeface="Arial" panose="020B0604020202020204" pitchFamily="34" charset="0"/>
            </a:endParaRPr>
          </a:p>
          <a:p>
            <a:pPr marL="0" lvl="1" indent="0" algn="ctr">
              <a:lnSpc>
                <a:spcPct val="150000"/>
              </a:lnSpc>
              <a:buFont typeface="Arial" panose="020B0604020202020204" pitchFamily="34" charset="0"/>
              <a:buNone/>
              <a:defRPr/>
            </a:pPr>
            <a:r>
              <a:rPr lang="en-US" sz="3600" b="1" dirty="0">
                <a:solidFill>
                  <a:schemeClr val="tx2"/>
                </a:solidFill>
                <a:latin typeface="Arial" panose="020B0604020202020204" pitchFamily="34" charset="0"/>
                <a:cs typeface="Arial" panose="020B0604020202020204" pitchFamily="34" charset="0"/>
              </a:rPr>
              <a:t>INTRODUCTION</a:t>
            </a:r>
          </a:p>
          <a:p>
            <a:pPr marL="0" indent="0" algn="ctr">
              <a:lnSpc>
                <a:spcPct val="150000"/>
              </a:lnSpc>
              <a:buFont typeface="Arial" panose="020B0604020202020204" pitchFamily="34" charset="0"/>
              <a:buNone/>
              <a:defRPr/>
            </a:pPr>
            <a:endParaRPr lang="en-US" b="1" dirty="0">
              <a:solidFill>
                <a:srgbClr val="C00000"/>
              </a:solidFill>
              <a:latin typeface="Arial" panose="020B0604020202020204" pitchFamily="34" charset="0"/>
              <a:cs typeface="Arial" panose="020B0604020202020204" pitchFamily="34" charset="0"/>
            </a:endParaRPr>
          </a:p>
          <a:p>
            <a:pPr algn="ctr">
              <a:defRPr/>
            </a:pPr>
            <a:endParaRPr lang="en-US"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3</a:t>
            </a:r>
          </a:p>
        </p:txBody>
      </p:sp>
      <p:sp>
        <p:nvSpPr>
          <p:cNvPr id="41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673EDAC-9563-44C5-B02E-E74FD215D5FB}" type="slidenum">
              <a:rPr lang="en-US" altLang="en-US">
                <a:solidFill>
                  <a:srgbClr val="898989"/>
                </a:solidFill>
              </a:rPr>
              <a:t>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txBox="1"/>
          <p:nvPr/>
        </p:nvSpPr>
        <p:spPr bwMode="auto">
          <a:xfrm>
            <a:off x="650875" y="1120775"/>
            <a:ext cx="82296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endParaRPr lang="en-GB" altLang="en-US" sz="2000" b="1">
              <a:solidFill>
                <a:srgbClr val="FF0000"/>
              </a:solidFill>
              <a:latin typeface="Arial" panose="020B0604020202020204" pitchFamily="34" charset="0"/>
              <a:cs typeface="Arial" panose="020B0604020202020204" pitchFamily="34" charset="0"/>
            </a:endParaRPr>
          </a:p>
          <a:p>
            <a:pPr algn="ctr">
              <a:spcBef>
                <a:spcPct val="20000"/>
              </a:spcBef>
              <a:buFont typeface="Arial" panose="020B0604020202020204" pitchFamily="34" charset="0"/>
              <a:buNone/>
            </a:pPr>
            <a:endParaRPr lang="en-GB" altLang="en-US" sz="2000" b="1">
              <a:solidFill>
                <a:srgbClr val="C00000"/>
              </a:solidFill>
              <a:latin typeface="Arial" panose="020B0604020202020204" pitchFamily="34" charset="0"/>
              <a:cs typeface="Arial" panose="020B0604020202020204" pitchFamily="34" charset="0"/>
            </a:endParaRPr>
          </a:p>
          <a:p>
            <a:pPr algn="ctr">
              <a:lnSpc>
                <a:spcPct val="150000"/>
              </a:lnSpc>
              <a:spcBef>
                <a:spcPct val="20000"/>
              </a:spcBef>
              <a:buFont typeface="Arial" panose="020B0604020202020204" pitchFamily="34" charset="0"/>
              <a:buNone/>
            </a:pPr>
            <a:endParaRPr lang="en-ZA" altLang="en-US" sz="4000" b="1">
              <a:solidFill>
                <a:srgbClr val="C00000"/>
              </a:solidFill>
              <a:latin typeface="Arial" panose="020B0604020202020204" pitchFamily="34" charset="0"/>
              <a:cs typeface="Arial" panose="020B0604020202020204" pitchFamily="34" charset="0"/>
            </a:endParaRPr>
          </a:p>
          <a:p>
            <a:pPr algn="ctr">
              <a:lnSpc>
                <a:spcPct val="150000"/>
              </a:lnSpc>
              <a:spcBef>
                <a:spcPct val="20000"/>
              </a:spcBef>
            </a:pPr>
            <a:r>
              <a:rPr lang="en-ZA" altLang="en-US" sz="6000" b="1">
                <a:solidFill>
                  <a:schemeClr val="tx2"/>
                </a:solidFill>
                <a:latin typeface="Arial" panose="020B0604020202020204" pitchFamily="34" charset="0"/>
                <a:cs typeface="Arial" panose="020B0604020202020204" pitchFamily="34" charset="0"/>
              </a:rPr>
              <a:t>THANK YOU</a:t>
            </a:r>
            <a:endParaRPr lang="en-US" altLang="en-US" sz="6000" b="1">
              <a:solidFill>
                <a:schemeClr val="tx2"/>
              </a:solidFill>
              <a:latin typeface="Arial" panose="020B0604020202020204" pitchFamily="34" charset="0"/>
              <a:cs typeface="Arial" panose="020B0604020202020204" pitchFamily="34" charset="0"/>
            </a:endParaRPr>
          </a:p>
          <a:p>
            <a:pPr algn="ctr">
              <a:spcBef>
                <a:spcPct val="20000"/>
              </a:spcBef>
              <a:buFont typeface="Arial" panose="020B0604020202020204" pitchFamily="34" charset="0"/>
              <a:buNone/>
            </a:pPr>
            <a:endParaRPr lang="en-US" altLang="en-US" sz="2000" b="1">
              <a:solidFill>
                <a:srgbClr val="898989"/>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61</a:t>
            </a:r>
          </a:p>
        </p:txBody>
      </p:sp>
      <p:sp>
        <p:nvSpPr>
          <p:cNvPr id="317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C93D771-13D7-4DDF-9F10-4A8079A5C7A6}" type="slidenum">
              <a:rPr lang="en-US" altLang="en-US">
                <a:solidFill>
                  <a:srgbClr val="898989"/>
                </a:solidFill>
              </a:rPr>
              <a:t>30</a:t>
            </a:fld>
            <a:endParaRPr lang="en-US" altLang="en-US">
              <a:solidFill>
                <a:srgbClr val="898989"/>
              </a:solidFill>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2"/>
          <p:cNvSpPr txBox="1">
            <a:spLocks noChangeArrowheads="1"/>
          </p:cNvSpPr>
          <p:nvPr/>
        </p:nvSpPr>
        <p:spPr bwMode="auto">
          <a:xfrm>
            <a:off x="457200" y="365125"/>
            <a:ext cx="8229600" cy="6572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5123" name="Content Placeholder 4"/>
          <p:cNvSpPr txBox="1"/>
          <p:nvPr/>
        </p:nvSpPr>
        <p:spPr bwMode="auto">
          <a:xfrm>
            <a:off x="457200" y="312738"/>
            <a:ext cx="82296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50000"/>
              </a:lnSpc>
              <a:spcBef>
                <a:spcPct val="20000"/>
              </a:spcBef>
              <a:buFont typeface="Arial" panose="020B0604020202020204" pitchFamily="34" charset="0"/>
              <a:buNone/>
            </a:pPr>
            <a:r>
              <a:rPr lang="en-ZA" altLang="en-US" sz="2400" b="1" dirty="0">
                <a:solidFill>
                  <a:schemeClr val="bg1"/>
                </a:solidFill>
                <a:latin typeface="Arial" panose="020B0604020202020204" pitchFamily="34" charset="0"/>
                <a:cs typeface="Arial" panose="020B0604020202020204" pitchFamily="34" charset="0"/>
              </a:rPr>
              <a:t>Introduction (</a:t>
            </a:r>
            <a:r>
              <a:rPr lang="en-ZA" altLang="en-US" sz="2400" b="1" dirty="0" err="1">
                <a:solidFill>
                  <a:schemeClr val="bg1"/>
                </a:solidFill>
                <a:latin typeface="Arial" panose="020B0604020202020204" pitchFamily="34" charset="0"/>
                <a:cs typeface="Arial" panose="020B0604020202020204" pitchFamily="34" charset="0"/>
              </a:rPr>
              <a:t>cont</a:t>
            </a:r>
            <a:r>
              <a:rPr lang="en-ZA" altLang="en-US" sz="2400" b="1" dirty="0">
                <a:solidFill>
                  <a:schemeClr val="bg1"/>
                </a:solidFill>
                <a:latin typeface="Arial" panose="020B0604020202020204" pitchFamily="34" charset="0"/>
                <a:cs typeface="Arial" panose="020B0604020202020204" pitchFamily="34" charset="0"/>
              </a:rPr>
              <a:t>…)</a:t>
            </a:r>
          </a:p>
          <a:p>
            <a:pPr algn="just">
              <a:lnSpc>
                <a:spcPct val="150000"/>
              </a:lnSpc>
              <a:spcBef>
                <a:spcPct val="20000"/>
              </a:spcBef>
              <a:buFont typeface="Arial" panose="020B0604020202020204" pitchFamily="34" charset="0"/>
              <a:buNone/>
            </a:pPr>
            <a:r>
              <a:rPr lang="en-ZA" altLang="en-US" sz="2000" dirty="0">
                <a:latin typeface="Arial" panose="020B0604020202020204" pitchFamily="34" charset="0"/>
                <a:cs typeface="Arial" panose="020B0604020202020204" pitchFamily="34" charset="0"/>
              </a:rPr>
              <a:t>Section 14 of the Constitution provides that everyone has the right to privacy. The right to privacy includes the right to protection of personal information. </a:t>
            </a:r>
            <a:r>
              <a:rPr lang="en-ZA" altLang="en-US" sz="2000" dirty="0">
                <a:latin typeface="Arial" panose="020B0604020202020204" pitchFamily="34" charset="0"/>
                <a:cs typeface="Times New Roman" panose="02020603050405020304" pitchFamily="18" charset="0"/>
              </a:rPr>
              <a:t>Section 32 of the Constitution enshrines the right of access to information held by both public and private bodies.</a:t>
            </a:r>
            <a:endParaRPr lang="en-ZA" altLang="en-US" sz="2000" dirty="0">
              <a:latin typeface="Arial" panose="020B0604020202020204" pitchFamily="34" charset="0"/>
              <a:cs typeface="Arial" panose="020B0604020202020204" pitchFamily="34" charset="0"/>
            </a:endParaRPr>
          </a:p>
          <a:p>
            <a:pPr algn="just">
              <a:lnSpc>
                <a:spcPct val="150000"/>
              </a:lnSpc>
              <a:spcBef>
                <a:spcPct val="20000"/>
              </a:spcBef>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algn="just">
              <a:lnSpc>
                <a:spcPct val="150000"/>
              </a:lnSpc>
              <a:spcBef>
                <a:spcPct val="20000"/>
              </a:spcBef>
              <a:buFont typeface="Arial" panose="020B0604020202020204" pitchFamily="34" charset="0"/>
              <a:buNone/>
            </a:pPr>
            <a:r>
              <a:rPr lang="en-US" altLang="en-US" sz="2000" dirty="0">
                <a:latin typeface="Arial" panose="020B0604020202020204" pitchFamily="34" charset="0"/>
                <a:cs typeface="Arial" panose="020B0604020202020204" pitchFamily="34" charset="0"/>
              </a:rPr>
              <a:t>The Protection of Personal Information Act 4 of 2013 (</a:t>
            </a:r>
            <a:r>
              <a:rPr lang="en-US" altLang="en-US" sz="2000" dirty="0" err="1">
                <a:latin typeface="Arial" panose="020B0604020202020204" pitchFamily="34" charset="0"/>
                <a:cs typeface="Arial" panose="020B0604020202020204" pitchFamily="34" charset="0"/>
              </a:rPr>
              <a:t>POPIA</a:t>
            </a:r>
            <a:r>
              <a:rPr lang="en-US" altLang="en-US" sz="2000" dirty="0">
                <a:latin typeface="Arial" panose="020B0604020202020204" pitchFamily="34" charset="0"/>
                <a:cs typeface="Arial" panose="020B0604020202020204" pitchFamily="34" charset="0"/>
              </a:rPr>
              <a:t>) and Promotion of Access to Information Act 2 of 2000 (</a:t>
            </a:r>
            <a:r>
              <a:rPr lang="en-US" altLang="en-US" sz="2000" dirty="0" err="1">
                <a:latin typeface="Arial" panose="020B0604020202020204" pitchFamily="34" charset="0"/>
                <a:cs typeface="Arial" panose="020B0604020202020204" pitchFamily="34" charset="0"/>
              </a:rPr>
              <a:t>PAIA</a:t>
            </a:r>
            <a:r>
              <a:rPr lang="en-US" altLang="en-US" sz="2000" dirty="0">
                <a:latin typeface="Arial" panose="020B0604020202020204" pitchFamily="34" charset="0"/>
                <a:cs typeface="Arial" panose="020B0604020202020204" pitchFamily="34" charset="0"/>
              </a:rPr>
              <a: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were enacted in response to the above-mentioned constitutional mandates to privacy and access to information. </a:t>
            </a:r>
          </a:p>
        </p:txBody>
      </p:sp>
      <p:sp>
        <p:nvSpPr>
          <p:cNvPr id="2" name="Footer Placeholder 1"/>
          <p:cNvSpPr>
            <a:spLocks noGrp="1"/>
          </p:cNvSpPr>
          <p:nvPr>
            <p:ph type="ftr" sz="quarter" idx="11"/>
          </p:nvPr>
        </p:nvSpPr>
        <p:spPr/>
        <p:txBody>
          <a:bodyPr/>
          <a:lstStyle/>
          <a:p>
            <a:pPr>
              <a:defRPr/>
            </a:pPr>
            <a:r>
              <a:rPr lang="en-US"/>
              <a:t>4</a:t>
            </a:r>
          </a:p>
        </p:txBody>
      </p:sp>
      <p:sp>
        <p:nvSpPr>
          <p:cNvPr id="51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BF00D30-785C-4A16-9774-B6F718B5A582}" type="slidenum">
              <a:rPr lang="en-US" altLang="en-US">
                <a:solidFill>
                  <a:srgbClr val="898989"/>
                </a:solidFill>
              </a:rPr>
              <a:t>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457200" y="312738"/>
            <a:ext cx="8229600" cy="5476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ZA" altLang="en-US"/>
          </a:p>
        </p:txBody>
      </p:sp>
      <p:sp>
        <p:nvSpPr>
          <p:cNvPr id="6147" name="Content Placeholder 4"/>
          <p:cNvSpPr txBox="1"/>
          <p:nvPr/>
        </p:nvSpPr>
        <p:spPr bwMode="auto">
          <a:xfrm>
            <a:off x="457200" y="312738"/>
            <a:ext cx="8229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400" b="1" dirty="0">
                <a:solidFill>
                  <a:schemeClr val="bg1"/>
                </a:solidFill>
                <a:latin typeface="Arial" panose="020B0604020202020204" pitchFamily="34" charset="0"/>
                <a:cs typeface="Arial" panose="020B0604020202020204" pitchFamily="34" charset="0"/>
              </a:rPr>
              <a:t>Introduction (</a:t>
            </a:r>
            <a:r>
              <a:rPr lang="en-US" altLang="en-US" sz="2400" b="1" dirty="0" err="1">
                <a:solidFill>
                  <a:schemeClr val="bg1"/>
                </a:solidFill>
                <a:latin typeface="Arial" panose="020B0604020202020204" pitchFamily="34" charset="0"/>
                <a:cs typeface="Arial" panose="020B0604020202020204" pitchFamily="34" charset="0"/>
              </a:rPr>
              <a:t>cont</a:t>
            </a:r>
            <a:r>
              <a:rPr lang="en-US" altLang="en-US" sz="2400" b="1" dirty="0">
                <a:solidFill>
                  <a:schemeClr val="bg1"/>
                </a:solidFill>
                <a:latin typeface="Arial" panose="020B0604020202020204" pitchFamily="34" charset="0"/>
                <a:cs typeface="Arial" panose="020B0604020202020204" pitchFamily="34" charset="0"/>
              </a:rPr>
              <a:t>…)</a:t>
            </a:r>
          </a:p>
          <a:p>
            <a:pPr algn="ctr">
              <a:spcBef>
                <a:spcPct val="20000"/>
              </a:spcBef>
              <a:buFont typeface="Arial" panose="020B0604020202020204" pitchFamily="34" charset="0"/>
              <a:buNone/>
            </a:pPr>
            <a:endParaRPr lang="en-US" altLang="en-US" sz="2400" b="1" dirty="0">
              <a:solidFill>
                <a:schemeClr val="bg1"/>
              </a:solidFill>
            </a:endParaRPr>
          </a:p>
          <a:p>
            <a:pPr algn="just">
              <a:lnSpc>
                <a:spcPct val="150000"/>
              </a:lnSpc>
              <a:spcBef>
                <a:spcPct val="20000"/>
              </a:spcBef>
              <a:buFont typeface="Arial" panose="020B0604020202020204" pitchFamily="34" charset="0"/>
              <a:buNone/>
            </a:pPr>
            <a:r>
              <a:rPr lang="en-ZA" altLang="en-US" sz="2000" dirty="0" err="1">
                <a:latin typeface="Arial" panose="020B0604020202020204" pitchFamily="34" charset="0"/>
                <a:cs typeface="Arial" panose="020B0604020202020204" pitchFamily="34" charset="0"/>
              </a:rPr>
              <a:t>POPIA</a:t>
            </a:r>
            <a:r>
              <a:rPr lang="en-ZA" altLang="en-US" sz="2000" dirty="0">
                <a:latin typeface="Arial" panose="020B0604020202020204" pitchFamily="34" charset="0"/>
                <a:cs typeface="Arial" panose="020B0604020202020204" pitchFamily="34" charset="0"/>
              </a:rPr>
              <a:t> promotes the protection of personal information processed by public and private bodies. It also prescribes the minimum requirements (8 conditions for lawful processing of personal information) for the processing of personal information.</a:t>
            </a:r>
          </a:p>
          <a:p>
            <a:pPr>
              <a:lnSpc>
                <a:spcPct val="150000"/>
              </a:lnSpc>
              <a:spcBef>
                <a:spcPct val="20000"/>
              </a:spcBef>
              <a:buFont typeface="Arial" panose="020B0604020202020204" pitchFamily="34" charset="0"/>
              <a:buNone/>
            </a:pPr>
            <a:endParaRPr lang="en-ZA" altLang="en-US" sz="2000" dirty="0">
              <a:latin typeface="Arial" panose="020B0604020202020204" pitchFamily="34" charset="0"/>
              <a:cs typeface="Arial" panose="020B0604020202020204" pitchFamily="34" charset="0"/>
            </a:endParaRPr>
          </a:p>
          <a:p>
            <a:pPr algn="just">
              <a:lnSpc>
                <a:spcPct val="150000"/>
              </a:lnSpc>
            </a:pPr>
            <a:r>
              <a:rPr lang="en-US" altLang="en-US" sz="2000" dirty="0">
                <a:latin typeface="Arial" panose="020B0604020202020204" pitchFamily="34" charset="0"/>
                <a:cs typeface="Arial" panose="020B0604020202020204" pitchFamily="34" charset="0"/>
              </a:rPr>
              <a:t>The right of access to information is one of the most effective ways of upholding the constitutional values of transparency, openness, participation and accountability.</a:t>
            </a:r>
          </a:p>
          <a:p>
            <a:pPr algn="just">
              <a:lnSpc>
                <a:spcPct val="150000"/>
              </a:lnSpc>
            </a:pPr>
            <a:endParaRPr lang="en-US" altLang="en-US" sz="2000" dirty="0">
              <a:latin typeface="Arial" panose="020B0604020202020204" pitchFamily="34" charset="0"/>
              <a:cs typeface="Arial" panose="020B0604020202020204" pitchFamily="34" charset="0"/>
            </a:endParaRPr>
          </a:p>
          <a:p>
            <a:pPr algn="just">
              <a:lnSpc>
                <a:spcPct val="150000"/>
              </a:lnSpc>
            </a:pPr>
            <a:r>
              <a:rPr lang="en-US" altLang="en-US" sz="2000" dirty="0">
                <a:latin typeface="Arial" panose="020B0604020202020204" pitchFamily="34" charset="0"/>
                <a:cs typeface="Arial" panose="020B0604020202020204" pitchFamily="34" charset="0"/>
              </a:rPr>
              <a:t>Accordingly, the Regulator performs a dual mandate in terms of </a:t>
            </a:r>
            <a:r>
              <a:rPr lang="en-US" altLang="en-US" sz="2000" dirty="0" err="1">
                <a:latin typeface="Arial" panose="020B0604020202020204" pitchFamily="34" charset="0"/>
                <a:cs typeface="Arial" panose="020B0604020202020204" pitchFamily="34" charset="0"/>
              </a:rPr>
              <a:t>POPIA</a:t>
            </a:r>
            <a:r>
              <a:rPr lang="en-US" altLang="en-US" sz="2000" dirty="0">
                <a:latin typeface="Arial" panose="020B0604020202020204" pitchFamily="34" charset="0"/>
                <a:cs typeface="Arial" panose="020B0604020202020204" pitchFamily="34" charset="0"/>
              </a:rPr>
              <a:t> and </a:t>
            </a:r>
            <a:r>
              <a:rPr lang="en-US" altLang="en-US" sz="2000" dirty="0" err="1">
                <a:latin typeface="Arial" panose="020B0604020202020204" pitchFamily="34" charset="0"/>
                <a:cs typeface="Arial" panose="020B0604020202020204" pitchFamily="34" charset="0"/>
              </a:rPr>
              <a:t>PAIA</a:t>
            </a:r>
            <a:r>
              <a:rPr lang="en-US" altLang="en-US" sz="2000" dirty="0">
                <a:latin typeface="Arial" panose="020B0604020202020204" pitchFamily="34" charset="0"/>
                <a:cs typeface="Arial" panose="020B0604020202020204" pitchFamily="34" charset="0"/>
              </a:rPr>
              <a:t>.</a:t>
            </a:r>
            <a:endParaRPr lang="en-ZA" altLang="en-US" sz="2000" dirty="0">
              <a:latin typeface="Arial" panose="020B0604020202020204" pitchFamily="34" charset="0"/>
              <a:cs typeface="Arial" panose="020B0604020202020204" pitchFamily="34" charset="0"/>
            </a:endParaRPr>
          </a:p>
          <a:p>
            <a:pPr>
              <a:spcBef>
                <a:spcPct val="20000"/>
              </a:spcBef>
              <a:buFont typeface="Arial" panose="020B0604020202020204" pitchFamily="34" charset="0"/>
              <a:buNone/>
            </a:pPr>
            <a:endParaRPr lang="en-US" altLang="en-US" sz="2000" dirty="0">
              <a:solidFill>
                <a:srgbClr val="000000"/>
              </a:solidFill>
            </a:endParaRPr>
          </a:p>
        </p:txBody>
      </p:sp>
      <p:sp>
        <p:nvSpPr>
          <p:cNvPr id="2" name="Footer Placeholder 1"/>
          <p:cNvSpPr>
            <a:spLocks noGrp="1"/>
          </p:cNvSpPr>
          <p:nvPr>
            <p:ph type="ftr" sz="quarter" idx="11"/>
          </p:nvPr>
        </p:nvSpPr>
        <p:spPr/>
        <p:txBody>
          <a:bodyPr/>
          <a:lstStyle/>
          <a:p>
            <a:pPr>
              <a:defRPr/>
            </a:pPr>
            <a:r>
              <a:rPr lang="en-US"/>
              <a:t>5</a:t>
            </a:r>
          </a:p>
        </p:txBody>
      </p:sp>
      <p:sp>
        <p:nvSpPr>
          <p:cNvPr id="61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A3431D1-2400-4F65-ADBB-D6A2FB2D5A38}" type="slidenum">
              <a:rPr lang="en-US" altLang="en-US">
                <a:solidFill>
                  <a:srgbClr val="898989"/>
                </a:solidFill>
              </a:rPr>
              <a:t>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4"/>
          <p:cNvSpPr>
            <a:spLocks noGrp="1"/>
          </p:cNvSpPr>
          <p:nvPr>
            <p:ph idx="1"/>
          </p:nvPr>
        </p:nvSpPr>
        <p:spPr>
          <a:xfrm>
            <a:off x="252413" y="452438"/>
            <a:ext cx="8229600" cy="5153025"/>
          </a:xfrm>
        </p:spPr>
        <p:txBody>
          <a:bodyPr/>
          <a:lstStyle/>
          <a:p>
            <a:pPr marL="0" indent="0" algn="ctr">
              <a:buFont typeface="Arial" panose="020B0604020202020204" pitchFamily="34" charset="0"/>
              <a:buNone/>
            </a:pPr>
            <a:endParaRPr lang="en-GB" altLang="en-US" b="1">
              <a:solidFill>
                <a:srgbClr val="C0000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altLang="en-US" b="1">
              <a:solidFill>
                <a:srgbClr val="C00000"/>
              </a:solidFill>
              <a:latin typeface="Arial" panose="020B0604020202020204" pitchFamily="34" charset="0"/>
              <a:cs typeface="Arial" panose="020B0604020202020204" pitchFamily="34" charset="0"/>
            </a:endParaRPr>
          </a:p>
          <a:p>
            <a:pPr marL="457200" lvl="1" indent="0" algn="ctr">
              <a:lnSpc>
                <a:spcPct val="150000"/>
              </a:lnSpc>
              <a:buFont typeface="Arial" panose="020B0604020202020204" pitchFamily="34" charset="0"/>
              <a:buNone/>
            </a:pPr>
            <a:endParaRPr lang="en-ZA" altLang="en-US" sz="3600" b="1">
              <a:solidFill>
                <a:schemeClr val="tx2"/>
              </a:solidFill>
              <a:latin typeface="Arial" panose="020B0604020202020204" pitchFamily="34" charset="0"/>
              <a:cs typeface="Arial" panose="020B0604020202020204" pitchFamily="34" charset="0"/>
            </a:endParaRPr>
          </a:p>
          <a:p>
            <a:pPr marL="457200" lvl="1" indent="0" algn="ctr">
              <a:lnSpc>
                <a:spcPct val="150000"/>
              </a:lnSpc>
              <a:buFont typeface="Arial" panose="020B0604020202020204" pitchFamily="34" charset="0"/>
              <a:buNone/>
            </a:pPr>
            <a:r>
              <a:rPr lang="en-ZA" altLang="en-US" sz="3600" b="1">
                <a:solidFill>
                  <a:schemeClr val="tx2"/>
                </a:solidFill>
                <a:latin typeface="Arial" panose="020B0604020202020204" pitchFamily="34" charset="0"/>
                <a:cs typeface="Arial" panose="020B0604020202020204" pitchFamily="34" charset="0"/>
              </a:rPr>
              <a:t>COMING INTO EFFECT OF POPIA &amp; PAIA, AS AMENDED</a:t>
            </a:r>
            <a:endParaRPr lang="en-ZA" altLang="en-US" sz="3600">
              <a:solidFill>
                <a:schemeClr val="tx2"/>
              </a:solidFill>
              <a:latin typeface="Arial" panose="020B0604020202020204" pitchFamily="34" charset="0"/>
              <a:cs typeface="Arial" panose="020B0604020202020204" pitchFamily="34" charset="0"/>
            </a:endParaRPr>
          </a:p>
          <a:p>
            <a:pPr marL="0" indent="0" algn="ctr">
              <a:lnSpc>
                <a:spcPct val="150000"/>
              </a:lnSpc>
              <a:buFont typeface="Arial" panose="020B0604020202020204" pitchFamily="34" charset="0"/>
              <a:buNone/>
            </a:pPr>
            <a:endParaRPr lang="en-US" altLang="en-US" b="1">
              <a:solidFill>
                <a:srgbClr val="C0000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altLang="en-US" b="1">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7</a:t>
            </a:r>
          </a:p>
        </p:txBody>
      </p:sp>
      <p:sp>
        <p:nvSpPr>
          <p:cNvPr id="71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0571F1C-4772-4251-B9A9-6E5915DFE0D1}" type="slidenum">
              <a:rPr lang="en-US" altLang="en-US">
                <a:solidFill>
                  <a:srgbClr val="898989"/>
                </a:solidFill>
              </a:rPr>
              <a:t>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76238"/>
            <a:ext cx="8229600" cy="714375"/>
          </a:xfrm>
          <a:solidFill>
            <a:srgbClr val="C00000"/>
          </a:solidFill>
        </p:spPr>
        <p:txBody>
          <a:bodyPr/>
          <a:lstStyle/>
          <a:p>
            <a:r>
              <a:rPr lang="en-US" altLang="en-US" sz="3200" b="1">
                <a:solidFill>
                  <a:schemeClr val="bg1"/>
                </a:solidFill>
                <a:latin typeface="Arial" panose="020B0604020202020204" pitchFamily="34" charset="0"/>
                <a:cs typeface="Arial" panose="020B0604020202020204" pitchFamily="34" charset="0"/>
              </a:rPr>
              <a:t/>
            </a:r>
            <a:br>
              <a:rPr lang="en-US" altLang="en-US" sz="3200" b="1">
                <a:solidFill>
                  <a:schemeClr val="bg1"/>
                </a:solidFill>
                <a:latin typeface="Arial" panose="020B0604020202020204" pitchFamily="34" charset="0"/>
                <a:cs typeface="Arial" panose="020B0604020202020204" pitchFamily="34" charset="0"/>
              </a:rPr>
            </a:br>
            <a:r>
              <a:rPr lang="en-US" altLang="en-US" sz="2400" b="1">
                <a:solidFill>
                  <a:schemeClr val="bg1"/>
                </a:solidFill>
                <a:latin typeface="Arial" panose="020B0604020202020204" pitchFamily="34" charset="0"/>
                <a:cs typeface="Arial" panose="020B0604020202020204" pitchFamily="34" charset="0"/>
              </a:rPr>
              <a:t>Coming into effect of POPIA and PAIA</a:t>
            </a:r>
            <a:br>
              <a:rPr lang="en-US" altLang="en-US" sz="2400" b="1">
                <a:solidFill>
                  <a:schemeClr val="bg1"/>
                </a:solidFill>
                <a:latin typeface="Arial" panose="020B0604020202020204" pitchFamily="34" charset="0"/>
                <a:cs typeface="Arial" panose="020B0604020202020204" pitchFamily="34" charset="0"/>
              </a:rPr>
            </a:br>
            <a:endParaRPr lang="en-ZA" altLang="en-US" sz="2400">
              <a:solidFill>
                <a:schemeClr val="bg1"/>
              </a:solidFill>
            </a:endParaRPr>
          </a:p>
        </p:txBody>
      </p:sp>
      <p:sp>
        <p:nvSpPr>
          <p:cNvPr id="8195" name="Content Placeholder 2"/>
          <p:cNvSpPr>
            <a:spLocks noGrp="1"/>
          </p:cNvSpPr>
          <p:nvPr>
            <p:ph idx="1"/>
          </p:nvPr>
        </p:nvSpPr>
        <p:spPr>
          <a:xfrm>
            <a:off x="457200" y="1090613"/>
            <a:ext cx="8229600" cy="5035550"/>
          </a:xfrm>
        </p:spPr>
        <p:txBody>
          <a:bodyPr/>
          <a:lstStyle/>
          <a:p>
            <a:pPr marL="0" indent="0" algn="just">
              <a:lnSpc>
                <a:spcPct val="150000"/>
              </a:lnSpc>
              <a:spcBef>
                <a:spcPct val="0"/>
              </a:spcBef>
              <a:buFont typeface="Arial" panose="020B0604020202020204" pitchFamily="34" charset="0"/>
              <a:buNone/>
            </a:pPr>
            <a:r>
              <a:rPr lang="en-US" altLang="en-US" sz="2000" dirty="0" err="1">
                <a:latin typeface="Arial" panose="020B0604020202020204" pitchFamily="34" charset="0"/>
                <a:cs typeface="Arial" panose="020B0604020202020204" pitchFamily="34" charset="0"/>
              </a:rPr>
              <a:t>POPIA</a:t>
            </a:r>
            <a:r>
              <a:rPr lang="en-US" altLang="en-US" sz="2000" dirty="0">
                <a:latin typeface="Arial" panose="020B0604020202020204" pitchFamily="34" charset="0"/>
                <a:cs typeface="Arial" panose="020B0604020202020204" pitchFamily="34" charset="0"/>
              </a:rPr>
              <a:t> came into effect on 1 July 2020, except for sections 110 and 114(4) which will be effective from 30 June 2021. </a:t>
            </a:r>
          </a:p>
          <a:p>
            <a:pPr marL="0" indent="0" algn="just">
              <a:lnSpc>
                <a:spcPct val="150000"/>
              </a:lnSpc>
              <a:spcBef>
                <a:spcPct val="0"/>
              </a:spcBef>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marL="0" indent="0" algn="just">
              <a:lnSpc>
                <a:spcPct val="150000"/>
              </a:lnSpc>
              <a:spcBef>
                <a:spcPct val="0"/>
              </a:spcBef>
              <a:buFont typeface="Arial" panose="020B0604020202020204" pitchFamily="34" charset="0"/>
              <a:buNone/>
            </a:pPr>
            <a:r>
              <a:rPr lang="en-US" altLang="en-US" sz="2000" dirty="0" err="1">
                <a:latin typeface="Arial" panose="020B0604020202020204" pitchFamily="34" charset="0"/>
                <a:cs typeface="Arial" panose="020B0604020202020204" pitchFamily="34" charset="0"/>
              </a:rPr>
              <a:t>POPIA</a:t>
            </a:r>
            <a:r>
              <a:rPr lang="en-US" altLang="en-US" sz="2000" dirty="0">
                <a:latin typeface="Arial" panose="020B0604020202020204" pitchFamily="34" charset="0"/>
                <a:cs typeface="Arial" panose="020B0604020202020204" pitchFamily="34" charset="0"/>
              </a:rPr>
              <a:t> provides for a 12 month grace period, in terms of which the responsible parties are required to put measures in place to ensure that all processing of personal information is in  compliance with </a:t>
            </a:r>
            <a:r>
              <a:rPr lang="en-US" altLang="en-US" sz="2000" dirty="0" err="1">
                <a:latin typeface="Arial" panose="020B0604020202020204" pitchFamily="34" charset="0"/>
                <a:cs typeface="Arial" panose="020B0604020202020204" pitchFamily="34" charset="0"/>
              </a:rPr>
              <a:t>POPIA</a:t>
            </a:r>
            <a:r>
              <a:rPr lang="en-US" altLang="en-US" sz="2000" dirty="0">
                <a:latin typeface="Arial" panose="020B0604020202020204" pitchFamily="34" charset="0"/>
                <a:cs typeface="Arial" panose="020B0604020202020204" pitchFamily="34" charset="0"/>
              </a:rPr>
              <a:t>. </a:t>
            </a:r>
          </a:p>
          <a:p>
            <a:pPr marL="0" indent="0" algn="just">
              <a:lnSpc>
                <a:spcPct val="150000"/>
              </a:lnSpc>
              <a:spcBef>
                <a:spcPct val="0"/>
              </a:spcBef>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marL="0" indent="0" algn="just">
              <a:lnSpc>
                <a:spcPct val="150000"/>
              </a:lnSpc>
              <a:spcBef>
                <a:spcPct val="0"/>
              </a:spcBef>
              <a:buFont typeface="Arial" panose="020B0604020202020204" pitchFamily="34" charset="0"/>
              <a:buNone/>
            </a:pPr>
            <a:r>
              <a:rPr lang="en-US" altLang="en-US" sz="2000" dirty="0">
                <a:latin typeface="Arial" panose="020B0604020202020204" pitchFamily="34" charset="0"/>
                <a:cs typeface="Arial" panose="020B0604020202020204" pitchFamily="34" charset="0"/>
              </a:rPr>
              <a:t>The 100 day countdown to 1 July 2021 commenced on 24 of March 2021. Accordingly, public and private bodies have 28 days left to ensure that all processing of personal information conforms with </a:t>
            </a:r>
            <a:r>
              <a:rPr lang="en-US" altLang="en-US" sz="2000" dirty="0" err="1">
                <a:latin typeface="Arial" panose="020B0604020202020204" pitchFamily="34" charset="0"/>
                <a:cs typeface="Arial" panose="020B0604020202020204" pitchFamily="34" charset="0"/>
              </a:rPr>
              <a:t>POPIA</a:t>
            </a:r>
            <a:r>
              <a:rPr lang="en-US" altLang="en-US" sz="20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pPr>
              <a:defRPr/>
            </a:pPr>
            <a:r>
              <a:rPr lang="en-US"/>
              <a:t>8</a:t>
            </a:r>
          </a:p>
        </p:txBody>
      </p:sp>
      <p:sp>
        <p:nvSpPr>
          <p:cNvPr id="819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BFFD33-CB53-4210-A28A-D5AEA98DE8E7}" type="slidenum">
              <a:rPr lang="en-US" altLang="en-US">
                <a:solidFill>
                  <a:srgbClr val="898989"/>
                </a:solidFill>
              </a:rPr>
              <a:t>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76238"/>
            <a:ext cx="8229600" cy="714375"/>
          </a:xfrm>
          <a:solidFill>
            <a:srgbClr val="C00000"/>
          </a:solidFill>
        </p:spPr>
        <p:txBody>
          <a:bodyPr/>
          <a:lstStyle/>
          <a:p>
            <a:r>
              <a:rPr lang="en-US" altLang="en-US" sz="3200" b="1">
                <a:solidFill>
                  <a:schemeClr val="bg1"/>
                </a:solidFill>
                <a:latin typeface="Arial" panose="020B0604020202020204" pitchFamily="34" charset="0"/>
                <a:cs typeface="Arial" panose="020B0604020202020204" pitchFamily="34" charset="0"/>
              </a:rPr>
              <a:t/>
            </a:r>
            <a:br>
              <a:rPr lang="en-US" altLang="en-US" sz="3200" b="1">
                <a:solidFill>
                  <a:schemeClr val="bg1"/>
                </a:solidFill>
                <a:latin typeface="Arial" panose="020B0604020202020204" pitchFamily="34" charset="0"/>
                <a:cs typeface="Arial" panose="020B0604020202020204" pitchFamily="34" charset="0"/>
              </a:rPr>
            </a:br>
            <a:r>
              <a:rPr lang="en-US" altLang="en-US" sz="2400" b="1">
                <a:solidFill>
                  <a:srgbClr val="FFFFFF"/>
                </a:solidFill>
                <a:latin typeface="Arial" panose="020B0604020202020204" pitchFamily="34" charset="0"/>
                <a:cs typeface="Arial" panose="020B0604020202020204" pitchFamily="34" charset="0"/>
              </a:rPr>
              <a:t>Coming into effect of POPIA and PAIA</a:t>
            </a:r>
            <a:br>
              <a:rPr lang="en-US" altLang="en-US" sz="2400" b="1">
                <a:solidFill>
                  <a:srgbClr val="FFFFFF"/>
                </a:solidFill>
                <a:latin typeface="Arial" panose="020B0604020202020204" pitchFamily="34" charset="0"/>
                <a:cs typeface="Arial" panose="020B0604020202020204" pitchFamily="34" charset="0"/>
              </a:rPr>
            </a:br>
            <a:endParaRPr lang="en-ZA" altLang="en-US" sz="2400">
              <a:solidFill>
                <a:schemeClr val="bg1"/>
              </a:solidFill>
            </a:endParaRPr>
          </a:p>
        </p:txBody>
      </p:sp>
      <p:sp>
        <p:nvSpPr>
          <p:cNvPr id="9219" name="Content Placeholder 2"/>
          <p:cNvSpPr>
            <a:spLocks noGrp="1"/>
          </p:cNvSpPr>
          <p:nvPr>
            <p:ph idx="1"/>
          </p:nvPr>
        </p:nvSpPr>
        <p:spPr>
          <a:xfrm>
            <a:off x="457200" y="1090613"/>
            <a:ext cx="8229600" cy="5035550"/>
          </a:xfrm>
        </p:spPr>
        <p:txBody>
          <a:bodyPr/>
          <a:lstStyle/>
          <a:p>
            <a:pPr marL="0" indent="0" algn="just">
              <a:lnSpc>
                <a:spcPct val="150000"/>
              </a:lnSpc>
              <a:spcBef>
                <a:spcPct val="0"/>
              </a:spcBef>
              <a:buFont typeface="Arial" panose="020B0604020202020204" pitchFamily="34" charset="0"/>
              <a:buNone/>
            </a:pPr>
            <a:r>
              <a:rPr lang="en-US" altLang="en-US" sz="2000">
                <a:solidFill>
                  <a:srgbClr val="000000"/>
                </a:solidFill>
                <a:latin typeface="Arial" panose="020B0604020202020204" pitchFamily="34" charset="0"/>
                <a:cs typeface="Arial" panose="020B0604020202020204" pitchFamily="34" charset="0"/>
              </a:rPr>
              <a:t>On 1 July 2021 all responsible parties must ensure that all processing of personal information complies with POPIA. The enforcement powers of the Regulator will come into effect on this date.</a:t>
            </a:r>
          </a:p>
          <a:p>
            <a:pPr marL="0" indent="0" algn="just">
              <a:lnSpc>
                <a:spcPct val="150000"/>
              </a:lnSpc>
              <a:spcBef>
                <a:spcPct val="0"/>
              </a:spcBef>
              <a:buFont typeface="Arial" panose="020B0604020202020204" pitchFamily="34" charset="0"/>
              <a:buNone/>
            </a:pPr>
            <a:endParaRPr lang="en-US" altLang="en-US" sz="2000">
              <a:solidFill>
                <a:srgbClr val="000000"/>
              </a:solidFill>
              <a:latin typeface="Arial" panose="020B0604020202020204" pitchFamily="34" charset="0"/>
              <a:cs typeface="Arial" panose="020B0604020202020204" pitchFamily="34" charset="0"/>
            </a:endParaRPr>
          </a:p>
          <a:p>
            <a:pPr marL="0" indent="0" algn="just">
              <a:lnSpc>
                <a:spcPct val="150000"/>
              </a:lnSpc>
              <a:spcBef>
                <a:spcPct val="0"/>
              </a:spcBef>
              <a:buFont typeface="Arial" panose="020B0604020202020204" pitchFamily="34" charset="0"/>
              <a:buNone/>
            </a:pPr>
            <a:r>
              <a:rPr lang="en-US" altLang="en-US" sz="2000">
                <a:solidFill>
                  <a:srgbClr val="000000"/>
                </a:solidFill>
                <a:latin typeface="Arial" panose="020B0604020202020204" pitchFamily="34" charset="0"/>
                <a:cs typeface="Arial" panose="020B0604020202020204" pitchFamily="34" charset="0"/>
              </a:rPr>
              <a:t>On 30 June 2021 the Regulator will be responsible for the promotion and enforcement of the rights protected by PAIA. This function is currently performed by the South African Human Rights Commission ( SAHRC).</a:t>
            </a:r>
          </a:p>
        </p:txBody>
      </p:sp>
      <p:sp>
        <p:nvSpPr>
          <p:cNvPr id="2" name="Footer Placeholder 1"/>
          <p:cNvSpPr>
            <a:spLocks noGrp="1"/>
          </p:cNvSpPr>
          <p:nvPr>
            <p:ph type="ftr" sz="quarter" idx="11"/>
          </p:nvPr>
        </p:nvSpPr>
        <p:spPr/>
        <p:txBody>
          <a:bodyPr/>
          <a:lstStyle/>
          <a:p>
            <a:pPr>
              <a:defRPr/>
            </a:pPr>
            <a:r>
              <a:rPr lang="en-US"/>
              <a:t>9</a:t>
            </a:r>
          </a:p>
        </p:txBody>
      </p:sp>
      <p:sp>
        <p:nvSpPr>
          <p:cNvPr id="922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2A34A21-4DD6-4E93-84AB-4233F0229CA3}" type="slidenum">
              <a:rPr lang="en-US" altLang="en-US">
                <a:solidFill>
                  <a:srgbClr val="898989"/>
                </a:solidFill>
              </a:rPr>
              <a:t>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76238"/>
            <a:ext cx="8229600" cy="714375"/>
          </a:xfrm>
          <a:solidFill>
            <a:srgbClr val="C00000"/>
          </a:solidFill>
        </p:spPr>
        <p:txBody>
          <a:bodyPr/>
          <a:lstStyle/>
          <a:p>
            <a:r>
              <a:rPr lang="en-US" altLang="en-US" sz="3200" b="1">
                <a:solidFill>
                  <a:schemeClr val="bg1"/>
                </a:solidFill>
                <a:latin typeface="Arial" panose="020B0604020202020204" pitchFamily="34" charset="0"/>
                <a:cs typeface="Arial" panose="020B0604020202020204" pitchFamily="34" charset="0"/>
              </a:rPr>
              <a:t/>
            </a:r>
            <a:br>
              <a:rPr lang="en-US" altLang="en-US" sz="3200" b="1">
                <a:solidFill>
                  <a:schemeClr val="bg1"/>
                </a:solidFill>
                <a:latin typeface="Arial" panose="020B0604020202020204" pitchFamily="34" charset="0"/>
                <a:cs typeface="Arial" panose="020B0604020202020204" pitchFamily="34" charset="0"/>
              </a:rPr>
            </a:br>
            <a:r>
              <a:rPr lang="en-US" altLang="en-US" sz="2400" b="1">
                <a:solidFill>
                  <a:srgbClr val="FFFFFF"/>
                </a:solidFill>
                <a:latin typeface="Arial" panose="020B0604020202020204" pitchFamily="34" charset="0"/>
                <a:cs typeface="Arial" panose="020B0604020202020204" pitchFamily="34" charset="0"/>
              </a:rPr>
              <a:t>Coming into effect of POPIA and PAIA</a:t>
            </a:r>
            <a:r>
              <a:rPr lang="en-US" altLang="en-US" sz="2400" b="1">
                <a:solidFill>
                  <a:schemeClr val="bg1"/>
                </a:solidFill>
                <a:latin typeface="Arial" panose="020B0604020202020204" pitchFamily="34" charset="0"/>
                <a:cs typeface="Arial" panose="020B0604020202020204" pitchFamily="34" charset="0"/>
              </a:rPr>
              <a:t/>
            </a:r>
            <a:br>
              <a:rPr lang="en-US" altLang="en-US" sz="2400" b="1">
                <a:solidFill>
                  <a:schemeClr val="bg1"/>
                </a:solidFill>
                <a:latin typeface="Arial" panose="020B0604020202020204" pitchFamily="34" charset="0"/>
                <a:cs typeface="Arial" panose="020B0604020202020204" pitchFamily="34" charset="0"/>
              </a:rPr>
            </a:br>
            <a:endParaRPr lang="en-ZA" altLang="en-US" sz="2400">
              <a:solidFill>
                <a:schemeClr val="bg1"/>
              </a:solidFill>
            </a:endParaRPr>
          </a:p>
        </p:txBody>
      </p:sp>
      <p:sp>
        <p:nvSpPr>
          <p:cNvPr id="10243" name="Content Placeholder 2"/>
          <p:cNvSpPr>
            <a:spLocks noGrp="1"/>
          </p:cNvSpPr>
          <p:nvPr>
            <p:ph idx="1"/>
          </p:nvPr>
        </p:nvSpPr>
        <p:spPr>
          <a:xfrm>
            <a:off x="304800" y="1216025"/>
            <a:ext cx="8229600" cy="5265737"/>
          </a:xfrm>
        </p:spPr>
        <p:txBody>
          <a:bodyPr/>
          <a:lstStyle/>
          <a:p>
            <a:pPr marL="0" indent="0" algn="just">
              <a:lnSpc>
                <a:spcPct val="150000"/>
              </a:lnSpc>
              <a:spcBef>
                <a:spcPct val="0"/>
              </a:spcBef>
              <a:buFont typeface="Arial" panose="020B0604020202020204" pitchFamily="34" charset="0"/>
              <a:buNone/>
            </a:pPr>
            <a:r>
              <a:rPr lang="en-US" altLang="en-US" sz="2000" dirty="0">
                <a:latin typeface="Arial" panose="020B0604020202020204" pitchFamily="34" charset="0"/>
                <a:cs typeface="Arial" panose="020B0604020202020204" pitchFamily="34" charset="0"/>
              </a:rPr>
              <a:t>Regulation 5 (</a:t>
            </a:r>
            <a:r>
              <a:rPr lang="en-US" altLang="en-US" sz="2000" i="1" dirty="0">
                <a:latin typeface="Arial" panose="020B0604020202020204" pitchFamily="34" charset="0"/>
                <a:cs typeface="Arial" panose="020B0604020202020204" pitchFamily="34" charset="0"/>
              </a:rPr>
              <a:t>Application for issuing codes of conduct</a:t>
            </a:r>
            <a:r>
              <a:rPr lang="en-US" altLang="en-US" sz="2000" dirty="0">
                <a:latin typeface="Arial" panose="020B0604020202020204" pitchFamily="34" charset="0"/>
                <a:cs typeface="Arial" panose="020B0604020202020204" pitchFamily="34" charset="0"/>
              </a:rPr>
              <a:t>)</a:t>
            </a: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commenced on 1 March 2021, Regulation 4 (</a:t>
            </a:r>
            <a:r>
              <a:rPr lang="en-ZA" altLang="en-US" sz="2000" i="1" dirty="0">
                <a:latin typeface="Arial" panose="020B0604020202020204" pitchFamily="34" charset="0"/>
                <a:cs typeface="Arial" panose="020B0604020202020204" pitchFamily="34" charset="0"/>
              </a:rPr>
              <a:t>Responsibilities of Information Officers</a:t>
            </a:r>
            <a:r>
              <a:rPr lang="en-ZA" altLang="en-US" sz="2000" dirty="0">
                <a:latin typeface="Arial" panose="020B0604020202020204" pitchFamily="34" charset="0"/>
                <a:cs typeface="Arial" panose="020B0604020202020204" pitchFamily="34" charset="0"/>
              </a:rPr>
              <a:t>)</a:t>
            </a:r>
            <a:r>
              <a:rPr lang="en-ZA"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commenced on 1 May 2021 and the residual Regulations will commence on 1 July 2021.</a:t>
            </a:r>
          </a:p>
          <a:p>
            <a:pPr marL="0" indent="0" algn="just">
              <a:lnSpc>
                <a:spcPct val="150000"/>
              </a:lnSpc>
              <a:buFont typeface="Arial" panose="020B0604020202020204" pitchFamily="34" charset="0"/>
              <a:buNone/>
            </a:pPr>
            <a:endParaRPr lang="en-US" altLang="en-US" sz="2200" dirty="0">
              <a:latin typeface="Arial" panose="020B0604020202020204" pitchFamily="34" charset="0"/>
              <a:cs typeface="Arial" panose="020B0604020202020204" pitchFamily="34" charset="0"/>
            </a:endParaRPr>
          </a:p>
          <a:p>
            <a:pPr marL="0" indent="0" algn="just">
              <a:lnSpc>
                <a:spcPct val="150000"/>
              </a:lnSpc>
              <a:buFont typeface="Arial" panose="020B0604020202020204" pitchFamily="34" charset="0"/>
              <a:buNone/>
            </a:pPr>
            <a:r>
              <a:rPr lang="en-US" altLang="en-US" sz="2200" dirty="0">
                <a:latin typeface="Arial" panose="020B0604020202020204" pitchFamily="34" charset="0"/>
                <a:cs typeface="Arial" panose="020B0604020202020204" pitchFamily="34" charset="0"/>
              </a:rPr>
              <a:t>The 1 July 2021 is also the commencement date for section 58(2) of </a:t>
            </a:r>
            <a:r>
              <a:rPr lang="en-US" altLang="en-US" sz="2200" dirty="0" err="1">
                <a:latin typeface="Arial" panose="020B0604020202020204" pitchFamily="34" charset="0"/>
                <a:cs typeface="Arial" panose="020B0604020202020204" pitchFamily="34" charset="0"/>
              </a:rPr>
              <a:t>POPIA</a:t>
            </a:r>
            <a:r>
              <a:rPr lang="en-US" altLang="en-US" sz="2200" dirty="0">
                <a:latin typeface="Arial" panose="020B0604020202020204" pitchFamily="34" charset="0"/>
                <a:cs typeface="Arial" panose="020B0604020202020204" pitchFamily="34" charset="0"/>
              </a:rPr>
              <a:t>, which deals with the processing of personal information subject to prior </a:t>
            </a:r>
            <a:r>
              <a:rPr lang="en-US" altLang="en-US" sz="2200" dirty="0" err="1">
                <a:latin typeface="Arial" panose="020B0604020202020204" pitchFamily="34" charset="0"/>
                <a:cs typeface="Arial" panose="020B0604020202020204" pitchFamily="34" charset="0"/>
              </a:rPr>
              <a:t>authorisation</a:t>
            </a:r>
            <a:r>
              <a:rPr lang="en-US" altLang="en-US" sz="2200" dirty="0">
                <a:latin typeface="Arial" panose="020B0604020202020204" pitchFamily="34" charset="0"/>
                <a:cs typeface="Arial" panose="020B0604020202020204" pitchFamily="34" charset="0"/>
              </a:rPr>
              <a:t> by the Regulator.</a:t>
            </a:r>
          </a:p>
          <a:p>
            <a:pPr marL="0" indent="0" algn="just">
              <a:lnSpc>
                <a:spcPct val="150000"/>
              </a:lnSpc>
              <a:spcBef>
                <a:spcPct val="0"/>
              </a:spcBef>
              <a:buFont typeface="Arial" panose="020B0604020202020204" pitchFamily="34" charset="0"/>
              <a:buNone/>
            </a:pPr>
            <a:endParaRPr lang="en-US" altLang="en-US" sz="2000" b="1"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9</a:t>
            </a:r>
          </a:p>
        </p:txBody>
      </p:sp>
      <p:sp>
        <p:nvSpPr>
          <p:cNvPr id="1024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BBB5597-A7D0-4D3F-A956-3D72B87A6089}" type="slidenum">
              <a:rPr lang="en-US" altLang="en-US">
                <a:solidFill>
                  <a:srgbClr val="898989"/>
                </a:solidFill>
              </a:rPr>
              <a:t>9</a:t>
            </a:fld>
            <a:endParaRPr lang="en-US" altLang="en-US">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1912</Words>
  <Application>Microsoft Office PowerPoint</Application>
  <PresentationFormat>On-screen Show (4:3)</PresentationFormat>
  <Paragraphs>270</Paragraphs>
  <Slides>30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MS PGothic</vt:lpstr>
      <vt:lpstr>Arial</vt:lpstr>
      <vt:lpstr>Arial Unicode MS</vt:lpstr>
      <vt:lpstr>Calibri</vt:lpstr>
      <vt:lpstr>Times New Roman</vt:lpstr>
      <vt:lpstr>Wingdings</vt:lpstr>
      <vt:lpstr>Office Theme</vt:lpstr>
      <vt:lpstr>INFORMATION REGULATOR’S STATE OF READINESS FOR THE IMPLEMENTATION OF THE PROTECTION OF PERSONAL INFORMATION ACT 4 OF 2013 AND PROMOTION OF ACCESS TO INFORMATION ACT 2 OF 2000 </vt:lpstr>
      <vt:lpstr>PowerPoint Presentation</vt:lpstr>
      <vt:lpstr>PowerPoint Presentation</vt:lpstr>
      <vt:lpstr>PowerPoint Presentation</vt:lpstr>
      <vt:lpstr>PowerPoint Presentation</vt:lpstr>
      <vt:lpstr>PowerPoint Presentation</vt:lpstr>
      <vt:lpstr> Coming into effect of POPIA and PAIA </vt:lpstr>
      <vt:lpstr> Coming into effect of POPIA and PAIA </vt:lpstr>
      <vt:lpstr> Coming into effect of POPIA and PAIA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AND COMMUNICATION OPPORTUNITIES</vt:lpstr>
      <vt:lpstr>PowerPoint Presentation</vt:lpstr>
      <vt:lpstr>Education and Communication Activities (Jan-May 21)</vt:lpstr>
      <vt:lpstr>ENFORCEMENT COMMITTEE  ENFORCEMENT COMMITTEE </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Mphelo  Mmamoroke</dc:creator>
  <cp:lastModifiedBy>Vhonani Ramaano</cp:lastModifiedBy>
  <cp:revision>503</cp:revision>
  <cp:lastPrinted>2020-03-02T08:37:00Z</cp:lastPrinted>
  <dcterms:created xsi:type="dcterms:W3CDTF">2017-03-24T11:50:00Z</dcterms:created>
  <dcterms:modified xsi:type="dcterms:W3CDTF">2021-05-31T06:48:41Z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