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0.jpg" ContentType="image/jpe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5" r:id="rId4"/>
  </p:sldMasterIdLst>
  <p:notesMasterIdLst>
    <p:notesMasterId r:id="rId51"/>
  </p:notesMasterIdLst>
  <p:sldIdLst>
    <p:sldId id="794" r:id="rId5"/>
    <p:sldId id="807" r:id="rId6"/>
    <p:sldId id="808" r:id="rId7"/>
    <p:sldId id="812" r:id="rId8"/>
    <p:sldId id="856" r:id="rId9"/>
    <p:sldId id="844" r:id="rId10"/>
    <p:sldId id="822" r:id="rId11"/>
    <p:sldId id="824" r:id="rId12"/>
    <p:sldId id="845" r:id="rId13"/>
    <p:sldId id="823" r:id="rId14"/>
    <p:sldId id="846" r:id="rId15"/>
    <p:sldId id="825" r:id="rId16"/>
    <p:sldId id="826" r:id="rId17"/>
    <p:sldId id="827" r:id="rId18"/>
    <p:sldId id="847" r:id="rId19"/>
    <p:sldId id="828" r:id="rId20"/>
    <p:sldId id="848" r:id="rId21"/>
    <p:sldId id="829" r:id="rId22"/>
    <p:sldId id="830" r:id="rId23"/>
    <p:sldId id="831" r:id="rId24"/>
    <p:sldId id="849" r:id="rId25"/>
    <p:sldId id="832" r:id="rId26"/>
    <p:sldId id="833" r:id="rId27"/>
    <p:sldId id="850" r:id="rId28"/>
    <p:sldId id="834" r:id="rId29"/>
    <p:sldId id="851" r:id="rId30"/>
    <p:sldId id="835" r:id="rId31"/>
    <p:sldId id="852" r:id="rId32"/>
    <p:sldId id="816" r:id="rId33"/>
    <p:sldId id="837" r:id="rId34"/>
    <p:sldId id="838" r:id="rId35"/>
    <p:sldId id="839" r:id="rId36"/>
    <p:sldId id="840" r:id="rId37"/>
    <p:sldId id="841" r:id="rId38"/>
    <p:sldId id="842" r:id="rId39"/>
    <p:sldId id="843" r:id="rId40"/>
    <p:sldId id="853" r:id="rId41"/>
    <p:sldId id="818" r:id="rId42"/>
    <p:sldId id="854" r:id="rId43"/>
    <p:sldId id="819" r:id="rId44"/>
    <p:sldId id="855" r:id="rId45"/>
    <p:sldId id="820" r:id="rId46"/>
    <p:sldId id="821" r:id="rId47"/>
    <p:sldId id="817" r:id="rId48"/>
    <p:sldId id="857" r:id="rId49"/>
    <p:sldId id="783" r:id="rId50"/>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olmink, Jimmy, Prof &lt;jvolmink@sun.ac.za&gt;" initials="VJP&lt;" lastIdx="1" clrIdx="0"/>
  <p:cmAuthor id="2" name="Volmink, Jimmy, Prof &lt;jvolmink@sun.ac.za&gt;" initials="VJP&lt; [2]" lastIdx="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669" autoAdjust="0"/>
  </p:normalViewPr>
  <p:slideViewPr>
    <p:cSldViewPr snapToGrid="0">
      <p:cViewPr varScale="1">
        <p:scale>
          <a:sx n="71" d="100"/>
          <a:sy n="71" d="100"/>
        </p:scale>
        <p:origin x="1786" y="48"/>
      </p:cViewPr>
      <p:guideLst>
        <p:guide orient="horz" pos="2160"/>
        <p:guide pos="2880"/>
      </p:guideLst>
    </p:cSldViewPr>
  </p:slideViewPr>
  <p:notesTextViewPr>
    <p:cViewPr>
      <p:scale>
        <a:sx n="1" d="1"/>
        <a:sy n="1" d="1"/>
      </p:scale>
      <p:origin x="0" y="0"/>
    </p:cViewPr>
  </p:notesTextViewPr>
  <p:sorterViewPr>
    <p:cViewPr>
      <p:scale>
        <a:sx n="100" d="100"/>
        <a:sy n="100" d="100"/>
      </p:scale>
      <p:origin x="0" y="-1019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628507-9D75-493F-8822-BB4C1692CC62}" type="doc">
      <dgm:prSet loTypeId="urn:microsoft.com/office/officeart/2005/8/layout/vList6" loCatId="list" qsTypeId="urn:microsoft.com/office/officeart/2005/8/quickstyle/simple1" qsCatId="simple" csTypeId="urn:microsoft.com/office/officeart/2005/8/colors/colorful5" csCatId="colorful" phldr="1"/>
      <dgm:spPr/>
      <dgm:t>
        <a:bodyPr/>
        <a:lstStyle/>
        <a:p>
          <a:endParaRPr lang="en-ZA"/>
        </a:p>
      </dgm:t>
    </dgm:pt>
    <dgm:pt modelId="{933AEFD5-9C75-494E-9ED7-06D8851DE175}">
      <dgm:prSet phldrT="[Text]"/>
      <dgm:spPr/>
      <dgm:t>
        <a:bodyPr/>
        <a:lstStyle/>
        <a:p>
          <a:r>
            <a:rPr lang="en-US" dirty="0"/>
            <a:t>Preamble</a:t>
          </a:r>
          <a:endParaRPr lang="en-ZA" dirty="0"/>
        </a:p>
      </dgm:t>
    </dgm:pt>
    <dgm:pt modelId="{0B2F576D-DE26-4D7D-8549-A8506F6DE33A}" type="parTrans" cxnId="{63B3BECA-A27A-4AEB-B626-242A37D9E1B6}">
      <dgm:prSet/>
      <dgm:spPr/>
      <dgm:t>
        <a:bodyPr/>
        <a:lstStyle/>
        <a:p>
          <a:endParaRPr lang="en-ZA"/>
        </a:p>
      </dgm:t>
    </dgm:pt>
    <dgm:pt modelId="{0FBA5708-D102-433B-8CA2-034E9E2B11D5}" type="sibTrans" cxnId="{63B3BECA-A27A-4AEB-B626-242A37D9E1B6}">
      <dgm:prSet/>
      <dgm:spPr/>
      <dgm:t>
        <a:bodyPr/>
        <a:lstStyle/>
        <a:p>
          <a:endParaRPr lang="en-ZA"/>
        </a:p>
      </dgm:t>
    </dgm:pt>
    <dgm:pt modelId="{8DAB611F-0273-46C8-9300-ED7FF9931C87}">
      <dgm:prSet phldrT="[Text]"/>
      <dgm:spPr/>
      <dgm:t>
        <a:bodyPr/>
        <a:lstStyle/>
        <a:p>
          <a:r>
            <a:rPr lang="en-US" dirty="0"/>
            <a:t>Definitions</a:t>
          </a:r>
          <a:endParaRPr lang="en-ZA" dirty="0"/>
        </a:p>
      </dgm:t>
    </dgm:pt>
    <dgm:pt modelId="{043E883D-E4B7-464E-9BDF-F87E381CCC40}" type="parTrans" cxnId="{FA831EED-B83D-459E-A4EC-01B8BD4D3689}">
      <dgm:prSet/>
      <dgm:spPr/>
      <dgm:t>
        <a:bodyPr/>
        <a:lstStyle/>
        <a:p>
          <a:endParaRPr lang="en-ZA"/>
        </a:p>
      </dgm:t>
    </dgm:pt>
    <dgm:pt modelId="{B4225B0A-206A-4B13-9B5D-207E5086F94D}" type="sibTrans" cxnId="{FA831EED-B83D-459E-A4EC-01B8BD4D3689}">
      <dgm:prSet/>
      <dgm:spPr/>
      <dgm:t>
        <a:bodyPr/>
        <a:lstStyle/>
        <a:p>
          <a:endParaRPr lang="en-ZA"/>
        </a:p>
      </dgm:t>
    </dgm:pt>
    <dgm:pt modelId="{C36921D1-B3BB-418B-839E-0A98137768D0}" type="pres">
      <dgm:prSet presAssocID="{AB628507-9D75-493F-8822-BB4C1692CC62}" presName="Name0" presStyleCnt="0">
        <dgm:presLayoutVars>
          <dgm:dir/>
          <dgm:animLvl val="lvl"/>
          <dgm:resizeHandles/>
        </dgm:presLayoutVars>
      </dgm:prSet>
      <dgm:spPr/>
    </dgm:pt>
    <dgm:pt modelId="{F967F51B-8CB8-4C1C-84AD-10019DF192DA}" type="pres">
      <dgm:prSet presAssocID="{933AEFD5-9C75-494E-9ED7-06D8851DE175}" presName="linNode" presStyleCnt="0"/>
      <dgm:spPr/>
    </dgm:pt>
    <dgm:pt modelId="{711F15CA-8104-4DEE-A78D-182A5812FBCF}" type="pres">
      <dgm:prSet presAssocID="{933AEFD5-9C75-494E-9ED7-06D8851DE175}" presName="parentShp" presStyleLbl="node1" presStyleIdx="0" presStyleCnt="2">
        <dgm:presLayoutVars>
          <dgm:bulletEnabled val="1"/>
        </dgm:presLayoutVars>
      </dgm:prSet>
      <dgm:spPr/>
    </dgm:pt>
    <dgm:pt modelId="{8456D49E-6949-4CA2-8106-9489C77533D8}" type="pres">
      <dgm:prSet presAssocID="{933AEFD5-9C75-494E-9ED7-06D8851DE175}" presName="childShp" presStyleLbl="bgAccFollowNode1" presStyleIdx="0" presStyleCnt="2">
        <dgm:presLayoutVars>
          <dgm:bulletEnabled val="1"/>
        </dgm:presLayoutVars>
      </dgm:prSet>
      <dgm:spPr/>
    </dgm:pt>
    <dgm:pt modelId="{A82CB563-0B52-4B06-9EF8-7F476ECC5BD8}" type="pres">
      <dgm:prSet presAssocID="{0FBA5708-D102-433B-8CA2-034E9E2B11D5}" presName="spacing" presStyleCnt="0"/>
      <dgm:spPr/>
    </dgm:pt>
    <dgm:pt modelId="{C2810B4F-77CF-49BE-86D5-7607ABD6DBA9}" type="pres">
      <dgm:prSet presAssocID="{8DAB611F-0273-46C8-9300-ED7FF9931C87}" presName="linNode" presStyleCnt="0"/>
      <dgm:spPr/>
    </dgm:pt>
    <dgm:pt modelId="{58B600AE-FD12-4F9A-8714-D6843780D64E}" type="pres">
      <dgm:prSet presAssocID="{8DAB611F-0273-46C8-9300-ED7FF9931C87}" presName="parentShp" presStyleLbl="node1" presStyleIdx="1" presStyleCnt="2">
        <dgm:presLayoutVars>
          <dgm:bulletEnabled val="1"/>
        </dgm:presLayoutVars>
      </dgm:prSet>
      <dgm:spPr/>
    </dgm:pt>
    <dgm:pt modelId="{E2F5A70C-9571-4FA5-B32F-EAFE30638C88}" type="pres">
      <dgm:prSet presAssocID="{8DAB611F-0273-46C8-9300-ED7FF9931C87}" presName="childShp" presStyleLbl="bgAccFollowNode1" presStyleIdx="1" presStyleCnt="2">
        <dgm:presLayoutVars>
          <dgm:bulletEnabled val="1"/>
        </dgm:presLayoutVars>
      </dgm:prSet>
      <dgm:spPr/>
    </dgm:pt>
  </dgm:ptLst>
  <dgm:cxnLst>
    <dgm:cxn modelId="{6411793E-9DAD-4A35-A5DD-1C1670C87331}" type="presOf" srcId="{8DAB611F-0273-46C8-9300-ED7FF9931C87}" destId="{58B600AE-FD12-4F9A-8714-D6843780D64E}" srcOrd="0" destOrd="0" presId="urn:microsoft.com/office/officeart/2005/8/layout/vList6"/>
    <dgm:cxn modelId="{106CA046-99D9-4E83-96A1-FE3867574C39}" type="presOf" srcId="{AB628507-9D75-493F-8822-BB4C1692CC62}" destId="{C36921D1-B3BB-418B-839E-0A98137768D0}" srcOrd="0" destOrd="0" presId="urn:microsoft.com/office/officeart/2005/8/layout/vList6"/>
    <dgm:cxn modelId="{42F2E34D-A632-4C28-8DEA-1E11CD95B9AE}" type="presOf" srcId="{933AEFD5-9C75-494E-9ED7-06D8851DE175}" destId="{711F15CA-8104-4DEE-A78D-182A5812FBCF}" srcOrd="0" destOrd="0" presId="urn:microsoft.com/office/officeart/2005/8/layout/vList6"/>
    <dgm:cxn modelId="{63B3BECA-A27A-4AEB-B626-242A37D9E1B6}" srcId="{AB628507-9D75-493F-8822-BB4C1692CC62}" destId="{933AEFD5-9C75-494E-9ED7-06D8851DE175}" srcOrd="0" destOrd="0" parTransId="{0B2F576D-DE26-4D7D-8549-A8506F6DE33A}" sibTransId="{0FBA5708-D102-433B-8CA2-034E9E2B11D5}"/>
    <dgm:cxn modelId="{FA831EED-B83D-459E-A4EC-01B8BD4D3689}" srcId="{AB628507-9D75-493F-8822-BB4C1692CC62}" destId="{8DAB611F-0273-46C8-9300-ED7FF9931C87}" srcOrd="1" destOrd="0" parTransId="{043E883D-E4B7-464E-9BDF-F87E381CCC40}" sibTransId="{B4225B0A-206A-4B13-9B5D-207E5086F94D}"/>
    <dgm:cxn modelId="{3211F22E-A0C6-45FF-A773-3931AA6F892D}" type="presParOf" srcId="{C36921D1-B3BB-418B-839E-0A98137768D0}" destId="{F967F51B-8CB8-4C1C-84AD-10019DF192DA}" srcOrd="0" destOrd="0" presId="urn:microsoft.com/office/officeart/2005/8/layout/vList6"/>
    <dgm:cxn modelId="{680BA724-4341-48C3-9264-3ACF6129821C}" type="presParOf" srcId="{F967F51B-8CB8-4C1C-84AD-10019DF192DA}" destId="{711F15CA-8104-4DEE-A78D-182A5812FBCF}" srcOrd="0" destOrd="0" presId="urn:microsoft.com/office/officeart/2005/8/layout/vList6"/>
    <dgm:cxn modelId="{39F82257-A0D4-4F4E-9837-2BF6956434BE}" type="presParOf" srcId="{F967F51B-8CB8-4C1C-84AD-10019DF192DA}" destId="{8456D49E-6949-4CA2-8106-9489C77533D8}" srcOrd="1" destOrd="0" presId="urn:microsoft.com/office/officeart/2005/8/layout/vList6"/>
    <dgm:cxn modelId="{F603EB1F-8582-4DDF-85ED-801EABAA25BD}" type="presParOf" srcId="{C36921D1-B3BB-418B-839E-0A98137768D0}" destId="{A82CB563-0B52-4B06-9EF8-7F476ECC5BD8}" srcOrd="1" destOrd="0" presId="urn:microsoft.com/office/officeart/2005/8/layout/vList6"/>
    <dgm:cxn modelId="{472B3BF1-C41D-45F4-81F2-F673AC1D1848}" type="presParOf" srcId="{C36921D1-B3BB-418B-839E-0A98137768D0}" destId="{C2810B4F-77CF-49BE-86D5-7607ABD6DBA9}" srcOrd="2" destOrd="0" presId="urn:microsoft.com/office/officeart/2005/8/layout/vList6"/>
    <dgm:cxn modelId="{21BAB80F-6A65-40D5-8360-B604DC0C7CDF}" type="presParOf" srcId="{C2810B4F-77CF-49BE-86D5-7607ABD6DBA9}" destId="{58B600AE-FD12-4F9A-8714-D6843780D64E}" srcOrd="0" destOrd="0" presId="urn:microsoft.com/office/officeart/2005/8/layout/vList6"/>
    <dgm:cxn modelId="{5FEA55F0-706B-472E-BCDA-E90E6BCFD6EB}" type="presParOf" srcId="{C2810B4F-77CF-49BE-86D5-7607ABD6DBA9}" destId="{E2F5A70C-9571-4FA5-B32F-EAFE30638C88}"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B628507-9D75-493F-8822-BB4C1692CC62}" type="doc">
      <dgm:prSet loTypeId="urn:microsoft.com/office/officeart/2005/8/layout/vList6" loCatId="list" qsTypeId="urn:microsoft.com/office/officeart/2005/8/quickstyle/simple1" qsCatId="simple" csTypeId="urn:microsoft.com/office/officeart/2005/8/colors/colorful3" csCatId="colorful" phldr="1"/>
      <dgm:spPr/>
      <dgm:t>
        <a:bodyPr/>
        <a:lstStyle/>
        <a:p>
          <a:endParaRPr lang="en-ZA"/>
        </a:p>
      </dgm:t>
    </dgm:pt>
    <dgm:pt modelId="{933AEFD5-9C75-494E-9ED7-06D8851DE175}">
      <dgm:prSet phldrT="[Text]"/>
      <dgm:spPr/>
      <dgm:t>
        <a:bodyPr/>
        <a:lstStyle/>
        <a:p>
          <a:r>
            <a:rPr lang="en-US" dirty="0"/>
            <a:t>Complaints</a:t>
          </a:r>
          <a:endParaRPr lang="en-ZA" dirty="0"/>
        </a:p>
      </dgm:t>
    </dgm:pt>
    <dgm:pt modelId="{0FBA5708-D102-433B-8CA2-034E9E2B11D5}" type="sibTrans" cxnId="{63B3BECA-A27A-4AEB-B626-242A37D9E1B6}">
      <dgm:prSet/>
      <dgm:spPr/>
      <dgm:t>
        <a:bodyPr/>
        <a:lstStyle/>
        <a:p>
          <a:endParaRPr lang="en-ZA"/>
        </a:p>
      </dgm:t>
    </dgm:pt>
    <dgm:pt modelId="{0B2F576D-DE26-4D7D-8549-A8506F6DE33A}" type="parTrans" cxnId="{63B3BECA-A27A-4AEB-B626-242A37D9E1B6}">
      <dgm:prSet/>
      <dgm:spPr/>
      <dgm:t>
        <a:bodyPr/>
        <a:lstStyle/>
        <a:p>
          <a:endParaRPr lang="en-ZA"/>
        </a:p>
      </dgm:t>
    </dgm:pt>
    <dgm:pt modelId="{97CAA252-A36E-4B5E-ABD4-EC8D629793DF}">
      <dgm:prSet phldrT="[Text]"/>
      <dgm:spPr/>
      <dgm:t>
        <a:bodyPr/>
        <a:lstStyle/>
        <a:p>
          <a:r>
            <a:rPr lang="en-US" dirty="0"/>
            <a:t>Lodging of appeals</a:t>
          </a:r>
          <a:endParaRPr lang="en-ZA" dirty="0"/>
        </a:p>
      </dgm:t>
    </dgm:pt>
    <dgm:pt modelId="{CDE0C88B-8C2E-4B47-AF99-F88D3EE1F7E3}" type="parTrans" cxnId="{896123B3-21F8-43BD-B1FB-3D43DB16816F}">
      <dgm:prSet/>
      <dgm:spPr/>
    </dgm:pt>
    <dgm:pt modelId="{5BC7A338-AC52-4186-BD67-2BD4E5A4FD98}" type="sibTrans" cxnId="{896123B3-21F8-43BD-B1FB-3D43DB16816F}">
      <dgm:prSet/>
      <dgm:spPr/>
    </dgm:pt>
    <dgm:pt modelId="{BCA5E38D-4421-4EF2-9235-2FADF837D33A}">
      <dgm:prSet phldrT="[Text]"/>
      <dgm:spPr/>
      <dgm:t>
        <a:bodyPr/>
        <a:lstStyle/>
        <a:p>
          <a:r>
            <a:rPr lang="en-US" dirty="0"/>
            <a:t>Appeal tribunal</a:t>
          </a:r>
          <a:endParaRPr lang="en-ZA" dirty="0"/>
        </a:p>
      </dgm:t>
    </dgm:pt>
    <dgm:pt modelId="{39665CEC-3127-496E-9050-9645F322EE10}" type="parTrans" cxnId="{97727A84-E3BC-478F-9F8E-87F23BE6479F}">
      <dgm:prSet/>
      <dgm:spPr/>
    </dgm:pt>
    <dgm:pt modelId="{170C0E2F-6CC0-4DDE-8E7A-3F16B2AD41D6}" type="sibTrans" cxnId="{97727A84-E3BC-478F-9F8E-87F23BE6479F}">
      <dgm:prSet/>
      <dgm:spPr/>
    </dgm:pt>
    <dgm:pt modelId="{3C7C9CB6-2C85-4C3F-8767-A15333C70E70}">
      <dgm:prSet phldrT="[Text]"/>
      <dgm:spPr/>
      <dgm:t>
        <a:bodyPr/>
        <a:lstStyle/>
        <a:p>
          <a:r>
            <a:rPr lang="en-US" dirty="0"/>
            <a:t>Powers of appeal tribunal</a:t>
          </a:r>
          <a:endParaRPr lang="en-ZA" dirty="0"/>
        </a:p>
      </dgm:t>
    </dgm:pt>
    <dgm:pt modelId="{168B7D13-54A8-4781-BD57-B8D50D27B1B7}" type="parTrans" cxnId="{AE0B226F-1343-4556-98A4-C35976E6AA6A}">
      <dgm:prSet/>
      <dgm:spPr/>
    </dgm:pt>
    <dgm:pt modelId="{3C085974-3DD5-475D-8F96-3D57B0DC4B50}" type="sibTrans" cxnId="{AE0B226F-1343-4556-98A4-C35976E6AA6A}">
      <dgm:prSet/>
      <dgm:spPr/>
    </dgm:pt>
    <dgm:pt modelId="{2FAB2023-1073-4E72-A272-352D6D164E85}">
      <dgm:prSet phldrT="[Text]"/>
      <dgm:spPr/>
      <dgm:t>
        <a:bodyPr/>
        <a:lstStyle/>
        <a:p>
          <a:r>
            <a:rPr lang="en-US" dirty="0"/>
            <a:t>Secretariat</a:t>
          </a:r>
          <a:endParaRPr lang="en-ZA" dirty="0"/>
        </a:p>
      </dgm:t>
    </dgm:pt>
    <dgm:pt modelId="{5F6F9776-383F-447A-A0BA-844688F984FF}" type="parTrans" cxnId="{C82084D3-4654-4D38-9683-68DB1EA9887D}">
      <dgm:prSet/>
      <dgm:spPr/>
    </dgm:pt>
    <dgm:pt modelId="{CDE84BB5-134D-4C79-B67E-0FDF9F4A5C7A}" type="sibTrans" cxnId="{C82084D3-4654-4D38-9683-68DB1EA9887D}">
      <dgm:prSet/>
      <dgm:spPr/>
    </dgm:pt>
    <dgm:pt modelId="{7D267716-E1F2-4BB3-88FA-AEE66400BBFC}">
      <dgm:prSet phldrT="[Text]"/>
      <dgm:spPr/>
      <dgm:t>
        <a:bodyPr/>
        <a:lstStyle/>
        <a:p>
          <a:r>
            <a:rPr lang="en-US" dirty="0"/>
            <a:t>Procedure and remuneration</a:t>
          </a:r>
          <a:endParaRPr lang="en-ZA" dirty="0"/>
        </a:p>
      </dgm:t>
    </dgm:pt>
    <dgm:pt modelId="{D8EC8715-F8AF-4472-B6FF-F67C39CA3D73}" type="parTrans" cxnId="{CF37FB78-0B0D-4139-9D23-FB303A1CB333}">
      <dgm:prSet/>
      <dgm:spPr/>
    </dgm:pt>
    <dgm:pt modelId="{3297A9C5-87A7-4CAE-A08F-A5F86CF157FE}" type="sibTrans" cxnId="{CF37FB78-0B0D-4139-9D23-FB303A1CB333}">
      <dgm:prSet/>
      <dgm:spPr/>
    </dgm:pt>
    <dgm:pt modelId="{C36921D1-B3BB-418B-839E-0A98137768D0}" type="pres">
      <dgm:prSet presAssocID="{AB628507-9D75-493F-8822-BB4C1692CC62}" presName="Name0" presStyleCnt="0">
        <dgm:presLayoutVars>
          <dgm:dir/>
          <dgm:animLvl val="lvl"/>
          <dgm:resizeHandles/>
        </dgm:presLayoutVars>
      </dgm:prSet>
      <dgm:spPr/>
    </dgm:pt>
    <dgm:pt modelId="{F967F51B-8CB8-4C1C-84AD-10019DF192DA}" type="pres">
      <dgm:prSet presAssocID="{933AEFD5-9C75-494E-9ED7-06D8851DE175}" presName="linNode" presStyleCnt="0"/>
      <dgm:spPr/>
    </dgm:pt>
    <dgm:pt modelId="{711F15CA-8104-4DEE-A78D-182A5812FBCF}" type="pres">
      <dgm:prSet presAssocID="{933AEFD5-9C75-494E-9ED7-06D8851DE175}" presName="parentShp" presStyleLbl="node1" presStyleIdx="0" presStyleCnt="6">
        <dgm:presLayoutVars>
          <dgm:bulletEnabled val="1"/>
        </dgm:presLayoutVars>
      </dgm:prSet>
      <dgm:spPr/>
    </dgm:pt>
    <dgm:pt modelId="{8456D49E-6949-4CA2-8106-9489C77533D8}" type="pres">
      <dgm:prSet presAssocID="{933AEFD5-9C75-494E-9ED7-06D8851DE175}" presName="childShp" presStyleLbl="bgAccFollowNode1" presStyleIdx="0" presStyleCnt="6">
        <dgm:presLayoutVars>
          <dgm:bulletEnabled val="1"/>
        </dgm:presLayoutVars>
      </dgm:prSet>
      <dgm:spPr/>
    </dgm:pt>
    <dgm:pt modelId="{D0BFC136-C341-4489-8B1C-289D1C49AB70}" type="pres">
      <dgm:prSet presAssocID="{0FBA5708-D102-433B-8CA2-034E9E2B11D5}" presName="spacing" presStyleCnt="0"/>
      <dgm:spPr/>
    </dgm:pt>
    <dgm:pt modelId="{A9B59D89-7B0D-42C1-9D1F-727F9FD15B50}" type="pres">
      <dgm:prSet presAssocID="{97CAA252-A36E-4B5E-ABD4-EC8D629793DF}" presName="linNode" presStyleCnt="0"/>
      <dgm:spPr/>
    </dgm:pt>
    <dgm:pt modelId="{7850EE1C-6425-419F-BC1B-7E9B2F1E8FD9}" type="pres">
      <dgm:prSet presAssocID="{97CAA252-A36E-4B5E-ABD4-EC8D629793DF}" presName="parentShp" presStyleLbl="node1" presStyleIdx="1" presStyleCnt="6">
        <dgm:presLayoutVars>
          <dgm:bulletEnabled val="1"/>
        </dgm:presLayoutVars>
      </dgm:prSet>
      <dgm:spPr/>
    </dgm:pt>
    <dgm:pt modelId="{719BA81C-45BA-4FC8-8BFA-7ADF96DFF9F4}" type="pres">
      <dgm:prSet presAssocID="{97CAA252-A36E-4B5E-ABD4-EC8D629793DF}" presName="childShp" presStyleLbl="bgAccFollowNode1" presStyleIdx="1" presStyleCnt="6">
        <dgm:presLayoutVars>
          <dgm:bulletEnabled val="1"/>
        </dgm:presLayoutVars>
      </dgm:prSet>
      <dgm:spPr/>
    </dgm:pt>
    <dgm:pt modelId="{D58125E4-49F1-4D09-815B-97AF0D284747}" type="pres">
      <dgm:prSet presAssocID="{5BC7A338-AC52-4186-BD67-2BD4E5A4FD98}" presName="spacing" presStyleCnt="0"/>
      <dgm:spPr/>
    </dgm:pt>
    <dgm:pt modelId="{FA018CBD-E458-447C-ADAF-2581BCA4EF60}" type="pres">
      <dgm:prSet presAssocID="{BCA5E38D-4421-4EF2-9235-2FADF837D33A}" presName="linNode" presStyleCnt="0"/>
      <dgm:spPr/>
    </dgm:pt>
    <dgm:pt modelId="{4CB46A8F-3B58-42B1-8534-687C6B28062D}" type="pres">
      <dgm:prSet presAssocID="{BCA5E38D-4421-4EF2-9235-2FADF837D33A}" presName="parentShp" presStyleLbl="node1" presStyleIdx="2" presStyleCnt="6">
        <dgm:presLayoutVars>
          <dgm:bulletEnabled val="1"/>
        </dgm:presLayoutVars>
      </dgm:prSet>
      <dgm:spPr/>
    </dgm:pt>
    <dgm:pt modelId="{62B5A7A7-C096-4DE0-A31A-7D8753FA1BCD}" type="pres">
      <dgm:prSet presAssocID="{BCA5E38D-4421-4EF2-9235-2FADF837D33A}" presName="childShp" presStyleLbl="bgAccFollowNode1" presStyleIdx="2" presStyleCnt="6">
        <dgm:presLayoutVars>
          <dgm:bulletEnabled val="1"/>
        </dgm:presLayoutVars>
      </dgm:prSet>
      <dgm:spPr/>
    </dgm:pt>
    <dgm:pt modelId="{75443BA9-4231-4F4E-85FC-EA0AC336CF1C}" type="pres">
      <dgm:prSet presAssocID="{170C0E2F-6CC0-4DDE-8E7A-3F16B2AD41D6}" presName="spacing" presStyleCnt="0"/>
      <dgm:spPr/>
    </dgm:pt>
    <dgm:pt modelId="{0E451F42-1F52-4C51-9EFA-B54DE948633C}" type="pres">
      <dgm:prSet presAssocID="{3C7C9CB6-2C85-4C3F-8767-A15333C70E70}" presName="linNode" presStyleCnt="0"/>
      <dgm:spPr/>
    </dgm:pt>
    <dgm:pt modelId="{B78AA27D-D97A-46EF-A559-4BA0EA8B5311}" type="pres">
      <dgm:prSet presAssocID="{3C7C9CB6-2C85-4C3F-8767-A15333C70E70}" presName="parentShp" presStyleLbl="node1" presStyleIdx="3" presStyleCnt="6">
        <dgm:presLayoutVars>
          <dgm:bulletEnabled val="1"/>
        </dgm:presLayoutVars>
      </dgm:prSet>
      <dgm:spPr/>
    </dgm:pt>
    <dgm:pt modelId="{19BBBE66-97BC-40F7-9171-9968E60AF69A}" type="pres">
      <dgm:prSet presAssocID="{3C7C9CB6-2C85-4C3F-8767-A15333C70E70}" presName="childShp" presStyleLbl="bgAccFollowNode1" presStyleIdx="3" presStyleCnt="6">
        <dgm:presLayoutVars>
          <dgm:bulletEnabled val="1"/>
        </dgm:presLayoutVars>
      </dgm:prSet>
      <dgm:spPr/>
    </dgm:pt>
    <dgm:pt modelId="{2A721B97-95B2-4B59-90AE-7737EE0E44FD}" type="pres">
      <dgm:prSet presAssocID="{3C085974-3DD5-475D-8F96-3D57B0DC4B50}" presName="spacing" presStyleCnt="0"/>
      <dgm:spPr/>
    </dgm:pt>
    <dgm:pt modelId="{ECF00691-AFC4-4337-B383-9A5D2741DBED}" type="pres">
      <dgm:prSet presAssocID="{2FAB2023-1073-4E72-A272-352D6D164E85}" presName="linNode" presStyleCnt="0"/>
      <dgm:spPr/>
    </dgm:pt>
    <dgm:pt modelId="{FED00DFF-C482-4958-9807-0D6D11759009}" type="pres">
      <dgm:prSet presAssocID="{2FAB2023-1073-4E72-A272-352D6D164E85}" presName="parentShp" presStyleLbl="node1" presStyleIdx="4" presStyleCnt="6">
        <dgm:presLayoutVars>
          <dgm:bulletEnabled val="1"/>
        </dgm:presLayoutVars>
      </dgm:prSet>
      <dgm:spPr/>
    </dgm:pt>
    <dgm:pt modelId="{CA50B2E4-7659-4B80-9897-83E09535A4C7}" type="pres">
      <dgm:prSet presAssocID="{2FAB2023-1073-4E72-A272-352D6D164E85}" presName="childShp" presStyleLbl="bgAccFollowNode1" presStyleIdx="4" presStyleCnt="6">
        <dgm:presLayoutVars>
          <dgm:bulletEnabled val="1"/>
        </dgm:presLayoutVars>
      </dgm:prSet>
      <dgm:spPr/>
    </dgm:pt>
    <dgm:pt modelId="{F8193F7D-4DC4-4FFE-AB15-957213EA336E}" type="pres">
      <dgm:prSet presAssocID="{CDE84BB5-134D-4C79-B67E-0FDF9F4A5C7A}" presName="spacing" presStyleCnt="0"/>
      <dgm:spPr/>
    </dgm:pt>
    <dgm:pt modelId="{4631B56B-6A22-4F5F-AD2E-6CC5F3CDA7FF}" type="pres">
      <dgm:prSet presAssocID="{7D267716-E1F2-4BB3-88FA-AEE66400BBFC}" presName="linNode" presStyleCnt="0"/>
      <dgm:spPr/>
    </dgm:pt>
    <dgm:pt modelId="{971031CF-04D6-4ADA-9715-8D7B4616606F}" type="pres">
      <dgm:prSet presAssocID="{7D267716-E1F2-4BB3-88FA-AEE66400BBFC}" presName="parentShp" presStyleLbl="node1" presStyleIdx="5" presStyleCnt="6">
        <dgm:presLayoutVars>
          <dgm:bulletEnabled val="1"/>
        </dgm:presLayoutVars>
      </dgm:prSet>
      <dgm:spPr/>
    </dgm:pt>
    <dgm:pt modelId="{13AD4711-3758-42D6-ABBB-34EC305B7461}" type="pres">
      <dgm:prSet presAssocID="{7D267716-E1F2-4BB3-88FA-AEE66400BBFC}" presName="childShp" presStyleLbl="bgAccFollowNode1" presStyleIdx="5" presStyleCnt="6">
        <dgm:presLayoutVars>
          <dgm:bulletEnabled val="1"/>
        </dgm:presLayoutVars>
      </dgm:prSet>
      <dgm:spPr/>
    </dgm:pt>
  </dgm:ptLst>
  <dgm:cxnLst>
    <dgm:cxn modelId="{7BEC9509-62ED-4F3C-BA2C-A3072BE3DA14}" type="presOf" srcId="{2FAB2023-1073-4E72-A272-352D6D164E85}" destId="{FED00DFF-C482-4958-9807-0D6D11759009}" srcOrd="0" destOrd="0" presId="urn:microsoft.com/office/officeart/2005/8/layout/vList6"/>
    <dgm:cxn modelId="{106CA046-99D9-4E83-96A1-FE3867574C39}" type="presOf" srcId="{AB628507-9D75-493F-8822-BB4C1692CC62}" destId="{C36921D1-B3BB-418B-839E-0A98137768D0}" srcOrd="0" destOrd="0" presId="urn:microsoft.com/office/officeart/2005/8/layout/vList6"/>
    <dgm:cxn modelId="{8E1B694B-B410-4F38-834F-DC23FF8F719C}" type="presOf" srcId="{BCA5E38D-4421-4EF2-9235-2FADF837D33A}" destId="{4CB46A8F-3B58-42B1-8534-687C6B28062D}" srcOrd="0" destOrd="0" presId="urn:microsoft.com/office/officeart/2005/8/layout/vList6"/>
    <dgm:cxn modelId="{42F2E34D-A632-4C28-8DEA-1E11CD95B9AE}" type="presOf" srcId="{933AEFD5-9C75-494E-9ED7-06D8851DE175}" destId="{711F15CA-8104-4DEE-A78D-182A5812FBCF}" srcOrd="0" destOrd="0" presId="urn:microsoft.com/office/officeart/2005/8/layout/vList6"/>
    <dgm:cxn modelId="{AE0B226F-1343-4556-98A4-C35976E6AA6A}" srcId="{AB628507-9D75-493F-8822-BB4C1692CC62}" destId="{3C7C9CB6-2C85-4C3F-8767-A15333C70E70}" srcOrd="3" destOrd="0" parTransId="{168B7D13-54A8-4781-BD57-B8D50D27B1B7}" sibTransId="{3C085974-3DD5-475D-8F96-3D57B0DC4B50}"/>
    <dgm:cxn modelId="{CEC75A51-5997-4EBB-BC1A-9A5936348C7B}" type="presOf" srcId="{3C7C9CB6-2C85-4C3F-8767-A15333C70E70}" destId="{B78AA27D-D97A-46EF-A559-4BA0EA8B5311}" srcOrd="0" destOrd="0" presId="urn:microsoft.com/office/officeart/2005/8/layout/vList6"/>
    <dgm:cxn modelId="{CF37FB78-0B0D-4139-9D23-FB303A1CB333}" srcId="{AB628507-9D75-493F-8822-BB4C1692CC62}" destId="{7D267716-E1F2-4BB3-88FA-AEE66400BBFC}" srcOrd="5" destOrd="0" parTransId="{D8EC8715-F8AF-4472-B6FF-F67C39CA3D73}" sibTransId="{3297A9C5-87A7-4CAE-A08F-A5F86CF157FE}"/>
    <dgm:cxn modelId="{97727A84-E3BC-478F-9F8E-87F23BE6479F}" srcId="{AB628507-9D75-493F-8822-BB4C1692CC62}" destId="{BCA5E38D-4421-4EF2-9235-2FADF837D33A}" srcOrd="2" destOrd="0" parTransId="{39665CEC-3127-496E-9050-9645F322EE10}" sibTransId="{170C0E2F-6CC0-4DDE-8E7A-3F16B2AD41D6}"/>
    <dgm:cxn modelId="{896123B3-21F8-43BD-B1FB-3D43DB16816F}" srcId="{AB628507-9D75-493F-8822-BB4C1692CC62}" destId="{97CAA252-A36E-4B5E-ABD4-EC8D629793DF}" srcOrd="1" destOrd="0" parTransId="{CDE0C88B-8C2E-4B47-AF99-F88D3EE1F7E3}" sibTransId="{5BC7A338-AC52-4186-BD67-2BD4E5A4FD98}"/>
    <dgm:cxn modelId="{0DB04BBD-BEFF-4832-8931-001D0F60833E}" type="presOf" srcId="{7D267716-E1F2-4BB3-88FA-AEE66400BBFC}" destId="{971031CF-04D6-4ADA-9715-8D7B4616606F}" srcOrd="0" destOrd="0" presId="urn:microsoft.com/office/officeart/2005/8/layout/vList6"/>
    <dgm:cxn modelId="{63B3BECA-A27A-4AEB-B626-242A37D9E1B6}" srcId="{AB628507-9D75-493F-8822-BB4C1692CC62}" destId="{933AEFD5-9C75-494E-9ED7-06D8851DE175}" srcOrd="0" destOrd="0" parTransId="{0B2F576D-DE26-4D7D-8549-A8506F6DE33A}" sibTransId="{0FBA5708-D102-433B-8CA2-034E9E2B11D5}"/>
    <dgm:cxn modelId="{C82084D3-4654-4D38-9683-68DB1EA9887D}" srcId="{AB628507-9D75-493F-8822-BB4C1692CC62}" destId="{2FAB2023-1073-4E72-A272-352D6D164E85}" srcOrd="4" destOrd="0" parTransId="{5F6F9776-383F-447A-A0BA-844688F984FF}" sibTransId="{CDE84BB5-134D-4C79-B67E-0FDF9F4A5C7A}"/>
    <dgm:cxn modelId="{4A03BADF-5120-4B7D-A82D-1DC42C77B1B0}" type="presOf" srcId="{97CAA252-A36E-4B5E-ABD4-EC8D629793DF}" destId="{7850EE1C-6425-419F-BC1B-7E9B2F1E8FD9}" srcOrd="0" destOrd="0" presId="urn:microsoft.com/office/officeart/2005/8/layout/vList6"/>
    <dgm:cxn modelId="{3211F22E-A0C6-45FF-A773-3931AA6F892D}" type="presParOf" srcId="{C36921D1-B3BB-418B-839E-0A98137768D0}" destId="{F967F51B-8CB8-4C1C-84AD-10019DF192DA}" srcOrd="0" destOrd="0" presId="urn:microsoft.com/office/officeart/2005/8/layout/vList6"/>
    <dgm:cxn modelId="{680BA724-4341-48C3-9264-3ACF6129821C}" type="presParOf" srcId="{F967F51B-8CB8-4C1C-84AD-10019DF192DA}" destId="{711F15CA-8104-4DEE-A78D-182A5812FBCF}" srcOrd="0" destOrd="0" presId="urn:microsoft.com/office/officeart/2005/8/layout/vList6"/>
    <dgm:cxn modelId="{39F82257-A0D4-4F4E-9837-2BF6956434BE}" type="presParOf" srcId="{F967F51B-8CB8-4C1C-84AD-10019DF192DA}" destId="{8456D49E-6949-4CA2-8106-9489C77533D8}" srcOrd="1" destOrd="0" presId="urn:microsoft.com/office/officeart/2005/8/layout/vList6"/>
    <dgm:cxn modelId="{0DC3CF1E-C7AA-4857-A45B-A86B62C9651A}" type="presParOf" srcId="{C36921D1-B3BB-418B-839E-0A98137768D0}" destId="{D0BFC136-C341-4489-8B1C-289D1C49AB70}" srcOrd="1" destOrd="0" presId="urn:microsoft.com/office/officeart/2005/8/layout/vList6"/>
    <dgm:cxn modelId="{4738C9CB-8261-470A-942F-D6847F68BEC6}" type="presParOf" srcId="{C36921D1-B3BB-418B-839E-0A98137768D0}" destId="{A9B59D89-7B0D-42C1-9D1F-727F9FD15B50}" srcOrd="2" destOrd="0" presId="urn:microsoft.com/office/officeart/2005/8/layout/vList6"/>
    <dgm:cxn modelId="{35964A23-B850-480E-BE49-4A5EEFBB966F}" type="presParOf" srcId="{A9B59D89-7B0D-42C1-9D1F-727F9FD15B50}" destId="{7850EE1C-6425-419F-BC1B-7E9B2F1E8FD9}" srcOrd="0" destOrd="0" presId="urn:microsoft.com/office/officeart/2005/8/layout/vList6"/>
    <dgm:cxn modelId="{F0F03E42-5B08-4796-A87D-C4E238315576}" type="presParOf" srcId="{A9B59D89-7B0D-42C1-9D1F-727F9FD15B50}" destId="{719BA81C-45BA-4FC8-8BFA-7ADF96DFF9F4}" srcOrd="1" destOrd="0" presId="urn:microsoft.com/office/officeart/2005/8/layout/vList6"/>
    <dgm:cxn modelId="{3CD58032-AD92-4A21-A053-3DAA03E01A3F}" type="presParOf" srcId="{C36921D1-B3BB-418B-839E-0A98137768D0}" destId="{D58125E4-49F1-4D09-815B-97AF0D284747}" srcOrd="3" destOrd="0" presId="urn:microsoft.com/office/officeart/2005/8/layout/vList6"/>
    <dgm:cxn modelId="{6CB65452-F084-40C1-8772-7FE50CAC8C5C}" type="presParOf" srcId="{C36921D1-B3BB-418B-839E-0A98137768D0}" destId="{FA018CBD-E458-447C-ADAF-2581BCA4EF60}" srcOrd="4" destOrd="0" presId="urn:microsoft.com/office/officeart/2005/8/layout/vList6"/>
    <dgm:cxn modelId="{49826870-B8AE-475A-AC45-41698D182855}" type="presParOf" srcId="{FA018CBD-E458-447C-ADAF-2581BCA4EF60}" destId="{4CB46A8F-3B58-42B1-8534-687C6B28062D}" srcOrd="0" destOrd="0" presId="urn:microsoft.com/office/officeart/2005/8/layout/vList6"/>
    <dgm:cxn modelId="{7EBC2586-0950-432D-B91F-408A36C3D1F2}" type="presParOf" srcId="{FA018CBD-E458-447C-ADAF-2581BCA4EF60}" destId="{62B5A7A7-C096-4DE0-A31A-7D8753FA1BCD}" srcOrd="1" destOrd="0" presId="urn:microsoft.com/office/officeart/2005/8/layout/vList6"/>
    <dgm:cxn modelId="{2AA74467-7BA8-40CF-93AE-BDFCA6BC23BD}" type="presParOf" srcId="{C36921D1-B3BB-418B-839E-0A98137768D0}" destId="{75443BA9-4231-4F4E-85FC-EA0AC336CF1C}" srcOrd="5" destOrd="0" presId="urn:microsoft.com/office/officeart/2005/8/layout/vList6"/>
    <dgm:cxn modelId="{9482FF07-2874-4448-A80A-C846A2616817}" type="presParOf" srcId="{C36921D1-B3BB-418B-839E-0A98137768D0}" destId="{0E451F42-1F52-4C51-9EFA-B54DE948633C}" srcOrd="6" destOrd="0" presId="urn:microsoft.com/office/officeart/2005/8/layout/vList6"/>
    <dgm:cxn modelId="{C297B94B-3460-46ED-BBDA-CC761607C511}" type="presParOf" srcId="{0E451F42-1F52-4C51-9EFA-B54DE948633C}" destId="{B78AA27D-D97A-46EF-A559-4BA0EA8B5311}" srcOrd="0" destOrd="0" presId="urn:microsoft.com/office/officeart/2005/8/layout/vList6"/>
    <dgm:cxn modelId="{31EF8AF4-AA35-4633-8653-7C169E4BBD18}" type="presParOf" srcId="{0E451F42-1F52-4C51-9EFA-B54DE948633C}" destId="{19BBBE66-97BC-40F7-9171-9968E60AF69A}" srcOrd="1" destOrd="0" presId="urn:microsoft.com/office/officeart/2005/8/layout/vList6"/>
    <dgm:cxn modelId="{C40D1146-08AD-4BD7-A915-2AF3C3DDA5E4}" type="presParOf" srcId="{C36921D1-B3BB-418B-839E-0A98137768D0}" destId="{2A721B97-95B2-4B59-90AE-7737EE0E44FD}" srcOrd="7" destOrd="0" presId="urn:microsoft.com/office/officeart/2005/8/layout/vList6"/>
    <dgm:cxn modelId="{CDB35014-993B-45AF-875C-23AC2D897E19}" type="presParOf" srcId="{C36921D1-B3BB-418B-839E-0A98137768D0}" destId="{ECF00691-AFC4-4337-B383-9A5D2741DBED}" srcOrd="8" destOrd="0" presId="urn:microsoft.com/office/officeart/2005/8/layout/vList6"/>
    <dgm:cxn modelId="{9C230FCE-591A-4AA4-9129-82839001344B}" type="presParOf" srcId="{ECF00691-AFC4-4337-B383-9A5D2741DBED}" destId="{FED00DFF-C482-4958-9807-0D6D11759009}" srcOrd="0" destOrd="0" presId="urn:microsoft.com/office/officeart/2005/8/layout/vList6"/>
    <dgm:cxn modelId="{CA410F7A-75CC-4C84-9316-137E13397371}" type="presParOf" srcId="{ECF00691-AFC4-4337-B383-9A5D2741DBED}" destId="{CA50B2E4-7659-4B80-9897-83E09535A4C7}" srcOrd="1" destOrd="0" presId="urn:microsoft.com/office/officeart/2005/8/layout/vList6"/>
    <dgm:cxn modelId="{E0A57F35-AD3D-423E-B320-8396A8213713}" type="presParOf" srcId="{C36921D1-B3BB-418B-839E-0A98137768D0}" destId="{F8193F7D-4DC4-4FFE-AB15-957213EA336E}" srcOrd="9" destOrd="0" presId="urn:microsoft.com/office/officeart/2005/8/layout/vList6"/>
    <dgm:cxn modelId="{4B733ECE-4FA4-4ACF-96D8-411C27D459A9}" type="presParOf" srcId="{C36921D1-B3BB-418B-839E-0A98137768D0}" destId="{4631B56B-6A22-4F5F-AD2E-6CC5F3CDA7FF}" srcOrd="10" destOrd="0" presId="urn:microsoft.com/office/officeart/2005/8/layout/vList6"/>
    <dgm:cxn modelId="{223EDF99-F262-44FC-BEBB-6BD2392C046D}" type="presParOf" srcId="{4631B56B-6A22-4F5F-AD2E-6CC5F3CDA7FF}" destId="{971031CF-04D6-4ADA-9715-8D7B4616606F}" srcOrd="0" destOrd="0" presId="urn:microsoft.com/office/officeart/2005/8/layout/vList6"/>
    <dgm:cxn modelId="{083C8CC5-48B2-4814-A9D2-29CB9968A51B}" type="presParOf" srcId="{4631B56B-6A22-4F5F-AD2E-6CC5F3CDA7FF}" destId="{13AD4711-3758-42D6-ABBB-34EC305B7461}"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B628507-9D75-493F-8822-BB4C1692CC62}" type="doc">
      <dgm:prSet loTypeId="urn:microsoft.com/office/officeart/2005/8/layout/vList6" loCatId="list" qsTypeId="urn:microsoft.com/office/officeart/2005/8/quickstyle/simple1" qsCatId="simple" csTypeId="urn:microsoft.com/office/officeart/2005/8/colors/colorful3" csCatId="colorful" phldr="1"/>
      <dgm:spPr/>
      <dgm:t>
        <a:bodyPr/>
        <a:lstStyle/>
        <a:p>
          <a:endParaRPr lang="en-ZA"/>
        </a:p>
      </dgm:t>
    </dgm:pt>
    <dgm:pt modelId="{933AEFD5-9C75-494E-9ED7-06D8851DE175}">
      <dgm:prSet phldrT="[Text]"/>
      <dgm:spPr/>
      <dgm:t>
        <a:bodyPr/>
        <a:lstStyle/>
        <a:p>
          <a:r>
            <a:rPr lang="en-US" dirty="0"/>
            <a:t>Sources of funding</a:t>
          </a:r>
          <a:endParaRPr lang="en-ZA" dirty="0"/>
        </a:p>
      </dgm:t>
    </dgm:pt>
    <dgm:pt modelId="{0FBA5708-D102-433B-8CA2-034E9E2B11D5}" type="sibTrans" cxnId="{63B3BECA-A27A-4AEB-B626-242A37D9E1B6}">
      <dgm:prSet/>
      <dgm:spPr/>
      <dgm:t>
        <a:bodyPr/>
        <a:lstStyle/>
        <a:p>
          <a:endParaRPr lang="en-ZA"/>
        </a:p>
      </dgm:t>
    </dgm:pt>
    <dgm:pt modelId="{0B2F576D-DE26-4D7D-8549-A8506F6DE33A}" type="parTrans" cxnId="{63B3BECA-A27A-4AEB-B626-242A37D9E1B6}">
      <dgm:prSet/>
      <dgm:spPr/>
      <dgm:t>
        <a:bodyPr/>
        <a:lstStyle/>
        <a:p>
          <a:endParaRPr lang="en-ZA"/>
        </a:p>
      </dgm:t>
    </dgm:pt>
    <dgm:pt modelId="{C0D7D72D-87C1-465A-9B34-583198133038}">
      <dgm:prSet phldrT="[Text]"/>
      <dgm:spPr/>
      <dgm:t>
        <a:bodyPr/>
        <a:lstStyle/>
        <a:p>
          <a:r>
            <a:rPr lang="en-US" dirty="0"/>
            <a:t>Chief source of funding</a:t>
          </a:r>
          <a:endParaRPr lang="en-ZA" dirty="0"/>
        </a:p>
      </dgm:t>
    </dgm:pt>
    <dgm:pt modelId="{02355958-0074-4DF6-9F80-BA9B21893A42}" type="parTrans" cxnId="{BF6F2871-363E-4BC9-B7A0-1E696DD2C036}">
      <dgm:prSet/>
      <dgm:spPr/>
    </dgm:pt>
    <dgm:pt modelId="{EEFECC7B-60C7-4859-A2DB-46725C11B40F}" type="sibTrans" cxnId="{BF6F2871-363E-4BC9-B7A0-1E696DD2C036}">
      <dgm:prSet/>
      <dgm:spPr/>
    </dgm:pt>
    <dgm:pt modelId="{98B6268B-CBCD-4C09-BCA2-63E0651CAE89}">
      <dgm:prSet phldrT="[Text]"/>
      <dgm:spPr/>
      <dgm:t>
        <a:bodyPr/>
        <a:lstStyle/>
        <a:p>
          <a:r>
            <a:rPr lang="en-US" dirty="0"/>
            <a:t>Auditing</a:t>
          </a:r>
          <a:endParaRPr lang="en-ZA" dirty="0"/>
        </a:p>
      </dgm:t>
    </dgm:pt>
    <dgm:pt modelId="{4BD3AE33-D50F-4F40-8CC7-A961DF295951}" type="parTrans" cxnId="{87E64CE2-4AE0-4B8A-9485-839C0E324416}">
      <dgm:prSet/>
      <dgm:spPr/>
    </dgm:pt>
    <dgm:pt modelId="{439BF480-7075-4F5D-B4D2-D92053F96587}" type="sibTrans" cxnId="{87E64CE2-4AE0-4B8A-9485-839C0E324416}">
      <dgm:prSet/>
      <dgm:spPr/>
    </dgm:pt>
    <dgm:pt modelId="{9D9D8D3A-ED2A-48B5-9FFE-3BE20FB73ACE}">
      <dgm:prSet phldrT="[Text]"/>
      <dgm:spPr/>
      <dgm:t>
        <a:bodyPr/>
        <a:lstStyle/>
        <a:p>
          <a:r>
            <a:rPr lang="en-US" dirty="0"/>
            <a:t>Annual reports</a:t>
          </a:r>
          <a:endParaRPr lang="en-ZA" dirty="0"/>
        </a:p>
      </dgm:t>
    </dgm:pt>
    <dgm:pt modelId="{F8C3327A-187E-410C-A36F-994F8488D291}" type="parTrans" cxnId="{D6FCE2A3-1A11-4052-8279-5E5B8CEE0CFA}">
      <dgm:prSet/>
      <dgm:spPr/>
    </dgm:pt>
    <dgm:pt modelId="{E0E7B65D-156B-4B72-81FE-3768643C7DF8}" type="sibTrans" cxnId="{D6FCE2A3-1A11-4052-8279-5E5B8CEE0CFA}">
      <dgm:prSet/>
      <dgm:spPr/>
    </dgm:pt>
    <dgm:pt modelId="{C36921D1-B3BB-418B-839E-0A98137768D0}" type="pres">
      <dgm:prSet presAssocID="{AB628507-9D75-493F-8822-BB4C1692CC62}" presName="Name0" presStyleCnt="0">
        <dgm:presLayoutVars>
          <dgm:dir/>
          <dgm:animLvl val="lvl"/>
          <dgm:resizeHandles/>
        </dgm:presLayoutVars>
      </dgm:prSet>
      <dgm:spPr/>
    </dgm:pt>
    <dgm:pt modelId="{F967F51B-8CB8-4C1C-84AD-10019DF192DA}" type="pres">
      <dgm:prSet presAssocID="{933AEFD5-9C75-494E-9ED7-06D8851DE175}" presName="linNode" presStyleCnt="0"/>
      <dgm:spPr/>
    </dgm:pt>
    <dgm:pt modelId="{711F15CA-8104-4DEE-A78D-182A5812FBCF}" type="pres">
      <dgm:prSet presAssocID="{933AEFD5-9C75-494E-9ED7-06D8851DE175}" presName="parentShp" presStyleLbl="node1" presStyleIdx="0" presStyleCnt="4">
        <dgm:presLayoutVars>
          <dgm:bulletEnabled val="1"/>
        </dgm:presLayoutVars>
      </dgm:prSet>
      <dgm:spPr/>
    </dgm:pt>
    <dgm:pt modelId="{8456D49E-6949-4CA2-8106-9489C77533D8}" type="pres">
      <dgm:prSet presAssocID="{933AEFD5-9C75-494E-9ED7-06D8851DE175}" presName="childShp" presStyleLbl="bgAccFollowNode1" presStyleIdx="0" presStyleCnt="4">
        <dgm:presLayoutVars>
          <dgm:bulletEnabled val="1"/>
        </dgm:presLayoutVars>
      </dgm:prSet>
      <dgm:spPr/>
    </dgm:pt>
    <dgm:pt modelId="{F8C916C4-FC63-4396-BCF0-A85EA9DF9D4F}" type="pres">
      <dgm:prSet presAssocID="{0FBA5708-D102-433B-8CA2-034E9E2B11D5}" presName="spacing" presStyleCnt="0"/>
      <dgm:spPr/>
    </dgm:pt>
    <dgm:pt modelId="{944326FF-71F8-47CA-9872-6488596F824E}" type="pres">
      <dgm:prSet presAssocID="{C0D7D72D-87C1-465A-9B34-583198133038}" presName="linNode" presStyleCnt="0"/>
      <dgm:spPr/>
    </dgm:pt>
    <dgm:pt modelId="{32C37BF7-F555-44D7-9B24-B0D8B353FF64}" type="pres">
      <dgm:prSet presAssocID="{C0D7D72D-87C1-465A-9B34-583198133038}" presName="parentShp" presStyleLbl="node1" presStyleIdx="1" presStyleCnt="4">
        <dgm:presLayoutVars>
          <dgm:bulletEnabled val="1"/>
        </dgm:presLayoutVars>
      </dgm:prSet>
      <dgm:spPr/>
    </dgm:pt>
    <dgm:pt modelId="{98E009AD-7EAF-466E-8D1A-1C0083B27B8B}" type="pres">
      <dgm:prSet presAssocID="{C0D7D72D-87C1-465A-9B34-583198133038}" presName="childShp" presStyleLbl="bgAccFollowNode1" presStyleIdx="1" presStyleCnt="4">
        <dgm:presLayoutVars>
          <dgm:bulletEnabled val="1"/>
        </dgm:presLayoutVars>
      </dgm:prSet>
      <dgm:spPr/>
    </dgm:pt>
    <dgm:pt modelId="{956D4D25-56A1-4019-8F68-9A3318037C72}" type="pres">
      <dgm:prSet presAssocID="{EEFECC7B-60C7-4859-A2DB-46725C11B40F}" presName="spacing" presStyleCnt="0"/>
      <dgm:spPr/>
    </dgm:pt>
    <dgm:pt modelId="{DA1C5E04-2D97-4641-A564-3E43B8BC2364}" type="pres">
      <dgm:prSet presAssocID="{98B6268B-CBCD-4C09-BCA2-63E0651CAE89}" presName="linNode" presStyleCnt="0"/>
      <dgm:spPr/>
    </dgm:pt>
    <dgm:pt modelId="{2DFBE4D4-4586-498B-9051-47ECC1EBD138}" type="pres">
      <dgm:prSet presAssocID="{98B6268B-CBCD-4C09-BCA2-63E0651CAE89}" presName="parentShp" presStyleLbl="node1" presStyleIdx="2" presStyleCnt="4">
        <dgm:presLayoutVars>
          <dgm:bulletEnabled val="1"/>
        </dgm:presLayoutVars>
      </dgm:prSet>
      <dgm:spPr/>
    </dgm:pt>
    <dgm:pt modelId="{0C7C9EF8-25B0-4CA4-996F-C8B0B0039897}" type="pres">
      <dgm:prSet presAssocID="{98B6268B-CBCD-4C09-BCA2-63E0651CAE89}" presName="childShp" presStyleLbl="bgAccFollowNode1" presStyleIdx="2" presStyleCnt="4">
        <dgm:presLayoutVars>
          <dgm:bulletEnabled val="1"/>
        </dgm:presLayoutVars>
      </dgm:prSet>
      <dgm:spPr/>
    </dgm:pt>
    <dgm:pt modelId="{92BFA7A8-55BC-482E-9E04-6AC7DD009457}" type="pres">
      <dgm:prSet presAssocID="{439BF480-7075-4F5D-B4D2-D92053F96587}" presName="spacing" presStyleCnt="0"/>
      <dgm:spPr/>
    </dgm:pt>
    <dgm:pt modelId="{99CE6F04-A930-45A1-A1E6-D4DE1C562BE1}" type="pres">
      <dgm:prSet presAssocID="{9D9D8D3A-ED2A-48B5-9FFE-3BE20FB73ACE}" presName="linNode" presStyleCnt="0"/>
      <dgm:spPr/>
    </dgm:pt>
    <dgm:pt modelId="{EA76D346-A2D6-4B44-999A-8655C0375004}" type="pres">
      <dgm:prSet presAssocID="{9D9D8D3A-ED2A-48B5-9FFE-3BE20FB73ACE}" presName="parentShp" presStyleLbl="node1" presStyleIdx="3" presStyleCnt="4">
        <dgm:presLayoutVars>
          <dgm:bulletEnabled val="1"/>
        </dgm:presLayoutVars>
      </dgm:prSet>
      <dgm:spPr/>
    </dgm:pt>
    <dgm:pt modelId="{DB0C7991-78A7-442C-8CF8-D0683783EBA2}" type="pres">
      <dgm:prSet presAssocID="{9D9D8D3A-ED2A-48B5-9FFE-3BE20FB73ACE}" presName="childShp" presStyleLbl="bgAccFollowNode1" presStyleIdx="3" presStyleCnt="4">
        <dgm:presLayoutVars>
          <dgm:bulletEnabled val="1"/>
        </dgm:presLayoutVars>
      </dgm:prSet>
      <dgm:spPr/>
    </dgm:pt>
  </dgm:ptLst>
  <dgm:cxnLst>
    <dgm:cxn modelId="{106CA046-99D9-4E83-96A1-FE3867574C39}" type="presOf" srcId="{AB628507-9D75-493F-8822-BB4C1692CC62}" destId="{C36921D1-B3BB-418B-839E-0A98137768D0}" srcOrd="0" destOrd="0" presId="urn:microsoft.com/office/officeart/2005/8/layout/vList6"/>
    <dgm:cxn modelId="{42F2E34D-A632-4C28-8DEA-1E11CD95B9AE}" type="presOf" srcId="{933AEFD5-9C75-494E-9ED7-06D8851DE175}" destId="{711F15CA-8104-4DEE-A78D-182A5812FBCF}" srcOrd="0" destOrd="0" presId="urn:microsoft.com/office/officeart/2005/8/layout/vList6"/>
    <dgm:cxn modelId="{BF6F2871-363E-4BC9-B7A0-1E696DD2C036}" srcId="{AB628507-9D75-493F-8822-BB4C1692CC62}" destId="{C0D7D72D-87C1-465A-9B34-583198133038}" srcOrd="1" destOrd="0" parTransId="{02355958-0074-4DF6-9F80-BA9B21893A42}" sibTransId="{EEFECC7B-60C7-4859-A2DB-46725C11B40F}"/>
    <dgm:cxn modelId="{D6FCE2A3-1A11-4052-8279-5E5B8CEE0CFA}" srcId="{AB628507-9D75-493F-8822-BB4C1692CC62}" destId="{9D9D8D3A-ED2A-48B5-9FFE-3BE20FB73ACE}" srcOrd="3" destOrd="0" parTransId="{F8C3327A-187E-410C-A36F-994F8488D291}" sibTransId="{E0E7B65D-156B-4B72-81FE-3768643C7DF8}"/>
    <dgm:cxn modelId="{FD5A40B1-DCC0-4290-B400-EEB3302B8F08}" type="presOf" srcId="{98B6268B-CBCD-4C09-BCA2-63E0651CAE89}" destId="{2DFBE4D4-4586-498B-9051-47ECC1EBD138}" srcOrd="0" destOrd="0" presId="urn:microsoft.com/office/officeart/2005/8/layout/vList6"/>
    <dgm:cxn modelId="{63B3BECA-A27A-4AEB-B626-242A37D9E1B6}" srcId="{AB628507-9D75-493F-8822-BB4C1692CC62}" destId="{933AEFD5-9C75-494E-9ED7-06D8851DE175}" srcOrd="0" destOrd="0" parTransId="{0B2F576D-DE26-4D7D-8549-A8506F6DE33A}" sibTransId="{0FBA5708-D102-433B-8CA2-034E9E2B11D5}"/>
    <dgm:cxn modelId="{113FFFD5-45B5-4E90-951F-B6C11054843B}" type="presOf" srcId="{C0D7D72D-87C1-465A-9B34-583198133038}" destId="{32C37BF7-F555-44D7-9B24-B0D8B353FF64}" srcOrd="0" destOrd="0" presId="urn:microsoft.com/office/officeart/2005/8/layout/vList6"/>
    <dgm:cxn modelId="{C53336D6-EA55-4F9F-B245-DF54724A31BA}" type="presOf" srcId="{9D9D8D3A-ED2A-48B5-9FFE-3BE20FB73ACE}" destId="{EA76D346-A2D6-4B44-999A-8655C0375004}" srcOrd="0" destOrd="0" presId="urn:microsoft.com/office/officeart/2005/8/layout/vList6"/>
    <dgm:cxn modelId="{87E64CE2-4AE0-4B8A-9485-839C0E324416}" srcId="{AB628507-9D75-493F-8822-BB4C1692CC62}" destId="{98B6268B-CBCD-4C09-BCA2-63E0651CAE89}" srcOrd="2" destOrd="0" parTransId="{4BD3AE33-D50F-4F40-8CC7-A961DF295951}" sibTransId="{439BF480-7075-4F5D-B4D2-D92053F96587}"/>
    <dgm:cxn modelId="{3211F22E-A0C6-45FF-A773-3931AA6F892D}" type="presParOf" srcId="{C36921D1-B3BB-418B-839E-0A98137768D0}" destId="{F967F51B-8CB8-4C1C-84AD-10019DF192DA}" srcOrd="0" destOrd="0" presId="urn:microsoft.com/office/officeart/2005/8/layout/vList6"/>
    <dgm:cxn modelId="{680BA724-4341-48C3-9264-3ACF6129821C}" type="presParOf" srcId="{F967F51B-8CB8-4C1C-84AD-10019DF192DA}" destId="{711F15CA-8104-4DEE-A78D-182A5812FBCF}" srcOrd="0" destOrd="0" presId="urn:microsoft.com/office/officeart/2005/8/layout/vList6"/>
    <dgm:cxn modelId="{39F82257-A0D4-4F4E-9837-2BF6956434BE}" type="presParOf" srcId="{F967F51B-8CB8-4C1C-84AD-10019DF192DA}" destId="{8456D49E-6949-4CA2-8106-9489C77533D8}" srcOrd="1" destOrd="0" presId="urn:microsoft.com/office/officeart/2005/8/layout/vList6"/>
    <dgm:cxn modelId="{81EF3D13-85EF-4D71-B3F1-85DC47BAB9AE}" type="presParOf" srcId="{C36921D1-B3BB-418B-839E-0A98137768D0}" destId="{F8C916C4-FC63-4396-BCF0-A85EA9DF9D4F}" srcOrd="1" destOrd="0" presId="urn:microsoft.com/office/officeart/2005/8/layout/vList6"/>
    <dgm:cxn modelId="{C81FED71-3EF4-4122-94D3-6B75BAC7F53B}" type="presParOf" srcId="{C36921D1-B3BB-418B-839E-0A98137768D0}" destId="{944326FF-71F8-47CA-9872-6488596F824E}" srcOrd="2" destOrd="0" presId="urn:microsoft.com/office/officeart/2005/8/layout/vList6"/>
    <dgm:cxn modelId="{84830FB9-1ADF-4572-8A10-EFCBE35237F5}" type="presParOf" srcId="{944326FF-71F8-47CA-9872-6488596F824E}" destId="{32C37BF7-F555-44D7-9B24-B0D8B353FF64}" srcOrd="0" destOrd="0" presId="urn:microsoft.com/office/officeart/2005/8/layout/vList6"/>
    <dgm:cxn modelId="{5F6D6DE3-B68A-483A-859A-1917064260E4}" type="presParOf" srcId="{944326FF-71F8-47CA-9872-6488596F824E}" destId="{98E009AD-7EAF-466E-8D1A-1C0083B27B8B}" srcOrd="1" destOrd="0" presId="urn:microsoft.com/office/officeart/2005/8/layout/vList6"/>
    <dgm:cxn modelId="{2EF77DF0-A6A4-474B-AD83-5EA34A8A28A5}" type="presParOf" srcId="{C36921D1-B3BB-418B-839E-0A98137768D0}" destId="{956D4D25-56A1-4019-8F68-9A3318037C72}" srcOrd="3" destOrd="0" presId="urn:microsoft.com/office/officeart/2005/8/layout/vList6"/>
    <dgm:cxn modelId="{C67DEDD2-861B-4FBF-9D00-F1F82F682E2C}" type="presParOf" srcId="{C36921D1-B3BB-418B-839E-0A98137768D0}" destId="{DA1C5E04-2D97-4641-A564-3E43B8BC2364}" srcOrd="4" destOrd="0" presId="urn:microsoft.com/office/officeart/2005/8/layout/vList6"/>
    <dgm:cxn modelId="{EF10E58C-7520-477E-ACBF-978DBA4FE89C}" type="presParOf" srcId="{DA1C5E04-2D97-4641-A564-3E43B8BC2364}" destId="{2DFBE4D4-4586-498B-9051-47ECC1EBD138}" srcOrd="0" destOrd="0" presId="urn:microsoft.com/office/officeart/2005/8/layout/vList6"/>
    <dgm:cxn modelId="{F2368BAD-566D-4BE9-98C5-21052B2B1523}" type="presParOf" srcId="{DA1C5E04-2D97-4641-A564-3E43B8BC2364}" destId="{0C7C9EF8-25B0-4CA4-996F-C8B0B0039897}" srcOrd="1" destOrd="0" presId="urn:microsoft.com/office/officeart/2005/8/layout/vList6"/>
    <dgm:cxn modelId="{C020314F-2D7A-46DF-B335-A0AC127A5497}" type="presParOf" srcId="{C36921D1-B3BB-418B-839E-0A98137768D0}" destId="{92BFA7A8-55BC-482E-9E04-6AC7DD009457}" srcOrd="5" destOrd="0" presId="urn:microsoft.com/office/officeart/2005/8/layout/vList6"/>
    <dgm:cxn modelId="{77CEB9A4-B4F3-48B3-9BBD-EE641B03606A}" type="presParOf" srcId="{C36921D1-B3BB-418B-839E-0A98137768D0}" destId="{99CE6F04-A930-45A1-A1E6-D4DE1C562BE1}" srcOrd="6" destOrd="0" presId="urn:microsoft.com/office/officeart/2005/8/layout/vList6"/>
    <dgm:cxn modelId="{3F59D4E6-8D44-41DC-84A8-2A7E442E1ED7}" type="presParOf" srcId="{99CE6F04-A930-45A1-A1E6-D4DE1C562BE1}" destId="{EA76D346-A2D6-4B44-999A-8655C0375004}" srcOrd="0" destOrd="0" presId="urn:microsoft.com/office/officeart/2005/8/layout/vList6"/>
    <dgm:cxn modelId="{0DAF471D-4841-40E4-BD58-5574FEBFEC94}" type="presParOf" srcId="{99CE6F04-A930-45A1-A1E6-D4DE1C562BE1}" destId="{DB0C7991-78A7-442C-8CF8-D0683783EBA2}"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B628507-9D75-493F-8822-BB4C1692CC62}" type="doc">
      <dgm:prSet loTypeId="urn:microsoft.com/office/officeart/2005/8/layout/vList6" loCatId="list" qsTypeId="urn:microsoft.com/office/officeart/2005/8/quickstyle/simple1" qsCatId="simple" csTypeId="urn:microsoft.com/office/officeart/2005/8/colors/colorful3" csCatId="colorful" phldr="1"/>
      <dgm:spPr/>
      <dgm:t>
        <a:bodyPr/>
        <a:lstStyle/>
        <a:p>
          <a:endParaRPr lang="en-ZA"/>
        </a:p>
      </dgm:t>
    </dgm:pt>
    <dgm:pt modelId="{933AEFD5-9C75-494E-9ED7-06D8851DE175}">
      <dgm:prSet phldrT="[Text]"/>
      <dgm:spPr/>
      <dgm:t>
        <a:bodyPr/>
        <a:lstStyle/>
        <a:p>
          <a:r>
            <a:rPr lang="en-US" dirty="0"/>
            <a:t>Assignment of duties and delegation of powers</a:t>
          </a:r>
          <a:endParaRPr lang="en-ZA" dirty="0"/>
        </a:p>
      </dgm:t>
    </dgm:pt>
    <dgm:pt modelId="{0FBA5708-D102-433B-8CA2-034E9E2B11D5}" type="sibTrans" cxnId="{63B3BECA-A27A-4AEB-B626-242A37D9E1B6}">
      <dgm:prSet/>
      <dgm:spPr/>
      <dgm:t>
        <a:bodyPr/>
        <a:lstStyle/>
        <a:p>
          <a:endParaRPr lang="en-ZA"/>
        </a:p>
      </dgm:t>
    </dgm:pt>
    <dgm:pt modelId="{0B2F576D-DE26-4D7D-8549-A8506F6DE33A}" type="parTrans" cxnId="{63B3BECA-A27A-4AEB-B626-242A37D9E1B6}">
      <dgm:prSet/>
      <dgm:spPr/>
      <dgm:t>
        <a:bodyPr/>
        <a:lstStyle/>
        <a:p>
          <a:endParaRPr lang="en-ZA"/>
        </a:p>
      </dgm:t>
    </dgm:pt>
    <dgm:pt modelId="{F00CE1CA-D51B-48EB-BC4E-7AD21503BE6C}">
      <dgm:prSet phldrT="[Text]"/>
      <dgm:spPr/>
      <dgm:t>
        <a:bodyPr/>
        <a:lstStyle/>
        <a:p>
          <a:r>
            <a:rPr lang="en-US" dirty="0"/>
            <a:t>Protection of confidential information</a:t>
          </a:r>
          <a:endParaRPr lang="en-ZA" dirty="0"/>
        </a:p>
      </dgm:t>
    </dgm:pt>
    <dgm:pt modelId="{DF11E454-FBA1-4308-958E-EBA7D8084E10}" type="parTrans" cxnId="{7AD44C2C-8C13-4CA7-9D4C-D31D4EC54EBE}">
      <dgm:prSet/>
      <dgm:spPr/>
    </dgm:pt>
    <dgm:pt modelId="{03E8D24D-8302-43F1-8CB9-48CC9D3C4EBA}" type="sibTrans" cxnId="{7AD44C2C-8C13-4CA7-9D4C-D31D4EC54EBE}">
      <dgm:prSet/>
      <dgm:spPr/>
    </dgm:pt>
    <dgm:pt modelId="{B516E186-0254-43EA-8BB9-17F4A2DFC2C2}">
      <dgm:prSet phldrT="[Text]"/>
      <dgm:spPr/>
      <dgm:t>
        <a:bodyPr/>
        <a:lstStyle/>
        <a:p>
          <a:r>
            <a:rPr lang="en-US" dirty="0"/>
            <a:t>Offences and penalties</a:t>
          </a:r>
          <a:endParaRPr lang="en-ZA" dirty="0"/>
        </a:p>
      </dgm:t>
    </dgm:pt>
    <dgm:pt modelId="{769D41E1-C875-40E6-B866-3AC8E633B89E}" type="parTrans" cxnId="{2F231C36-DD7B-4BD9-BF39-E3E4A76BC896}">
      <dgm:prSet/>
      <dgm:spPr/>
    </dgm:pt>
    <dgm:pt modelId="{FFAF57A9-DF6B-4872-8867-D4C40CE10E6F}" type="sibTrans" cxnId="{2F231C36-DD7B-4BD9-BF39-E3E4A76BC896}">
      <dgm:prSet/>
      <dgm:spPr/>
    </dgm:pt>
    <dgm:pt modelId="{97EE0F3E-41B6-4D4A-A55D-D047E00428C4}">
      <dgm:prSet phldrT="[Text]"/>
      <dgm:spPr/>
      <dgm:t>
        <a:bodyPr/>
        <a:lstStyle/>
        <a:p>
          <a:r>
            <a:rPr lang="en-US" dirty="0"/>
            <a:t>Regulations</a:t>
          </a:r>
          <a:endParaRPr lang="en-ZA" dirty="0"/>
        </a:p>
      </dgm:t>
    </dgm:pt>
    <dgm:pt modelId="{1355A92A-E780-474F-9A31-C8B3340AD0B0}" type="parTrans" cxnId="{5BD23EAC-344C-4A78-9782-B63A7F760EB0}">
      <dgm:prSet/>
      <dgm:spPr/>
    </dgm:pt>
    <dgm:pt modelId="{68F3C5F5-6062-4232-9C6D-3632ABBEFB41}" type="sibTrans" cxnId="{5BD23EAC-344C-4A78-9782-B63A7F760EB0}">
      <dgm:prSet/>
      <dgm:spPr/>
    </dgm:pt>
    <dgm:pt modelId="{EDA2D131-7E27-4F92-9956-4D39CE5C700F}">
      <dgm:prSet phldrT="[Text]"/>
      <dgm:spPr/>
      <dgm:t>
        <a:bodyPr/>
        <a:lstStyle/>
        <a:p>
          <a:r>
            <a:rPr lang="en-US" dirty="0"/>
            <a:t>Directives</a:t>
          </a:r>
          <a:endParaRPr lang="en-ZA" dirty="0"/>
        </a:p>
      </dgm:t>
    </dgm:pt>
    <dgm:pt modelId="{96FF8DEA-2920-4881-98C5-9E5D26B3660C}" type="parTrans" cxnId="{143E221F-CF37-4A85-9289-E4BEAAAFC67D}">
      <dgm:prSet/>
      <dgm:spPr/>
    </dgm:pt>
    <dgm:pt modelId="{D8F38C92-A4C9-4726-BAC7-AF212F1F0F1B}" type="sibTrans" cxnId="{143E221F-CF37-4A85-9289-E4BEAAAFC67D}">
      <dgm:prSet/>
      <dgm:spPr/>
    </dgm:pt>
    <dgm:pt modelId="{81155417-067F-4570-A025-3F30247E4794}">
      <dgm:prSet phldrT="[Text]"/>
      <dgm:spPr/>
      <dgm:t>
        <a:bodyPr/>
        <a:lstStyle/>
        <a:p>
          <a:r>
            <a:rPr lang="en-US" dirty="0"/>
            <a:t>Transitional arrangements</a:t>
          </a:r>
          <a:endParaRPr lang="en-ZA" dirty="0"/>
        </a:p>
      </dgm:t>
    </dgm:pt>
    <dgm:pt modelId="{941C7732-FC43-4480-BCA5-D9484B903636}" type="parTrans" cxnId="{DE78B35E-B210-411F-B1EF-0AD4EE45E7ED}">
      <dgm:prSet/>
      <dgm:spPr/>
    </dgm:pt>
    <dgm:pt modelId="{1B8509C4-3F96-42B9-AA44-527035BD3A4A}" type="sibTrans" cxnId="{DE78B35E-B210-411F-B1EF-0AD4EE45E7ED}">
      <dgm:prSet/>
      <dgm:spPr/>
    </dgm:pt>
    <dgm:pt modelId="{EFD8CCFD-7116-4D94-AFF6-358CB5BD24EF}">
      <dgm:prSet phldrT="[Text]"/>
      <dgm:spPr/>
      <dgm:t>
        <a:bodyPr/>
        <a:lstStyle/>
        <a:p>
          <a:r>
            <a:rPr lang="en-US" dirty="0"/>
            <a:t>Repeal or amendment of laws</a:t>
          </a:r>
          <a:endParaRPr lang="en-ZA" dirty="0"/>
        </a:p>
      </dgm:t>
    </dgm:pt>
    <dgm:pt modelId="{C5E6F3E5-552E-44BB-8F45-491B2EB02717}" type="parTrans" cxnId="{E476718E-123E-47B7-A350-332659900429}">
      <dgm:prSet/>
      <dgm:spPr/>
    </dgm:pt>
    <dgm:pt modelId="{A6C504DE-6851-4ADD-AC5C-DBC48D231AC4}" type="sibTrans" cxnId="{E476718E-123E-47B7-A350-332659900429}">
      <dgm:prSet/>
      <dgm:spPr/>
    </dgm:pt>
    <dgm:pt modelId="{0B4806AE-D703-4797-8E86-1E5688F783F8}">
      <dgm:prSet phldrT="[Text]"/>
      <dgm:spPr/>
      <dgm:t>
        <a:bodyPr/>
        <a:lstStyle/>
        <a:p>
          <a:r>
            <a:rPr lang="en-US" dirty="0"/>
            <a:t>Short title and commencement</a:t>
          </a:r>
          <a:endParaRPr lang="en-ZA" dirty="0"/>
        </a:p>
      </dgm:t>
    </dgm:pt>
    <dgm:pt modelId="{7C03846D-793B-480B-B5BD-CF6344351582}" type="parTrans" cxnId="{FAB462D9-4FDD-4BF7-89EC-354A7384C310}">
      <dgm:prSet/>
      <dgm:spPr/>
    </dgm:pt>
    <dgm:pt modelId="{81936B88-B16C-4F9F-A08F-EF21E8EA1FEF}" type="sibTrans" cxnId="{FAB462D9-4FDD-4BF7-89EC-354A7384C310}">
      <dgm:prSet/>
      <dgm:spPr/>
    </dgm:pt>
    <dgm:pt modelId="{C36921D1-B3BB-418B-839E-0A98137768D0}" type="pres">
      <dgm:prSet presAssocID="{AB628507-9D75-493F-8822-BB4C1692CC62}" presName="Name0" presStyleCnt="0">
        <dgm:presLayoutVars>
          <dgm:dir/>
          <dgm:animLvl val="lvl"/>
          <dgm:resizeHandles/>
        </dgm:presLayoutVars>
      </dgm:prSet>
      <dgm:spPr/>
    </dgm:pt>
    <dgm:pt modelId="{F967F51B-8CB8-4C1C-84AD-10019DF192DA}" type="pres">
      <dgm:prSet presAssocID="{933AEFD5-9C75-494E-9ED7-06D8851DE175}" presName="linNode" presStyleCnt="0"/>
      <dgm:spPr/>
    </dgm:pt>
    <dgm:pt modelId="{711F15CA-8104-4DEE-A78D-182A5812FBCF}" type="pres">
      <dgm:prSet presAssocID="{933AEFD5-9C75-494E-9ED7-06D8851DE175}" presName="parentShp" presStyleLbl="node1" presStyleIdx="0" presStyleCnt="8">
        <dgm:presLayoutVars>
          <dgm:bulletEnabled val="1"/>
        </dgm:presLayoutVars>
      </dgm:prSet>
      <dgm:spPr/>
    </dgm:pt>
    <dgm:pt modelId="{8456D49E-6949-4CA2-8106-9489C77533D8}" type="pres">
      <dgm:prSet presAssocID="{933AEFD5-9C75-494E-9ED7-06D8851DE175}" presName="childShp" presStyleLbl="bgAccFollowNode1" presStyleIdx="0" presStyleCnt="8">
        <dgm:presLayoutVars>
          <dgm:bulletEnabled val="1"/>
        </dgm:presLayoutVars>
      </dgm:prSet>
      <dgm:spPr/>
    </dgm:pt>
    <dgm:pt modelId="{31B81A8B-BF52-45E9-9DED-F051608DA664}" type="pres">
      <dgm:prSet presAssocID="{0FBA5708-D102-433B-8CA2-034E9E2B11D5}" presName="spacing" presStyleCnt="0"/>
      <dgm:spPr/>
    </dgm:pt>
    <dgm:pt modelId="{F1625BD2-B72E-4041-8171-3A5380AB5269}" type="pres">
      <dgm:prSet presAssocID="{F00CE1CA-D51B-48EB-BC4E-7AD21503BE6C}" presName="linNode" presStyleCnt="0"/>
      <dgm:spPr/>
    </dgm:pt>
    <dgm:pt modelId="{212F1410-5856-4A92-A52D-D5185724C2F3}" type="pres">
      <dgm:prSet presAssocID="{F00CE1CA-D51B-48EB-BC4E-7AD21503BE6C}" presName="parentShp" presStyleLbl="node1" presStyleIdx="1" presStyleCnt="8">
        <dgm:presLayoutVars>
          <dgm:bulletEnabled val="1"/>
        </dgm:presLayoutVars>
      </dgm:prSet>
      <dgm:spPr/>
    </dgm:pt>
    <dgm:pt modelId="{1CBAB7E7-7FD5-43D8-AC36-45E712817E50}" type="pres">
      <dgm:prSet presAssocID="{F00CE1CA-D51B-48EB-BC4E-7AD21503BE6C}" presName="childShp" presStyleLbl="bgAccFollowNode1" presStyleIdx="1" presStyleCnt="8">
        <dgm:presLayoutVars>
          <dgm:bulletEnabled val="1"/>
        </dgm:presLayoutVars>
      </dgm:prSet>
      <dgm:spPr/>
    </dgm:pt>
    <dgm:pt modelId="{FD1B719D-4BBE-4201-9AAA-A3650A2DBF15}" type="pres">
      <dgm:prSet presAssocID="{03E8D24D-8302-43F1-8CB9-48CC9D3C4EBA}" presName="spacing" presStyleCnt="0"/>
      <dgm:spPr/>
    </dgm:pt>
    <dgm:pt modelId="{22CCBD1B-8B1C-4882-B35B-9AA7A8133E80}" type="pres">
      <dgm:prSet presAssocID="{B516E186-0254-43EA-8BB9-17F4A2DFC2C2}" presName="linNode" presStyleCnt="0"/>
      <dgm:spPr/>
    </dgm:pt>
    <dgm:pt modelId="{CA39465C-13FF-4067-8F55-6A6B44ECCFEB}" type="pres">
      <dgm:prSet presAssocID="{B516E186-0254-43EA-8BB9-17F4A2DFC2C2}" presName="parentShp" presStyleLbl="node1" presStyleIdx="2" presStyleCnt="8">
        <dgm:presLayoutVars>
          <dgm:bulletEnabled val="1"/>
        </dgm:presLayoutVars>
      </dgm:prSet>
      <dgm:spPr/>
    </dgm:pt>
    <dgm:pt modelId="{55748CEB-2459-40BC-A635-B70983DCF200}" type="pres">
      <dgm:prSet presAssocID="{B516E186-0254-43EA-8BB9-17F4A2DFC2C2}" presName="childShp" presStyleLbl="bgAccFollowNode1" presStyleIdx="2" presStyleCnt="8">
        <dgm:presLayoutVars>
          <dgm:bulletEnabled val="1"/>
        </dgm:presLayoutVars>
      </dgm:prSet>
      <dgm:spPr/>
    </dgm:pt>
    <dgm:pt modelId="{775ED96E-AFD7-43A7-86E9-FF5258953F1E}" type="pres">
      <dgm:prSet presAssocID="{FFAF57A9-DF6B-4872-8867-D4C40CE10E6F}" presName="spacing" presStyleCnt="0"/>
      <dgm:spPr/>
    </dgm:pt>
    <dgm:pt modelId="{7F9A47C0-382F-4A24-95BF-56D89EF5FB1F}" type="pres">
      <dgm:prSet presAssocID="{97EE0F3E-41B6-4D4A-A55D-D047E00428C4}" presName="linNode" presStyleCnt="0"/>
      <dgm:spPr/>
    </dgm:pt>
    <dgm:pt modelId="{8DA15F7C-D1C6-4154-B240-A0A708110023}" type="pres">
      <dgm:prSet presAssocID="{97EE0F3E-41B6-4D4A-A55D-D047E00428C4}" presName="parentShp" presStyleLbl="node1" presStyleIdx="3" presStyleCnt="8">
        <dgm:presLayoutVars>
          <dgm:bulletEnabled val="1"/>
        </dgm:presLayoutVars>
      </dgm:prSet>
      <dgm:spPr/>
    </dgm:pt>
    <dgm:pt modelId="{74D9AA0E-F47A-4036-8E06-51B3F07EBBF4}" type="pres">
      <dgm:prSet presAssocID="{97EE0F3E-41B6-4D4A-A55D-D047E00428C4}" presName="childShp" presStyleLbl="bgAccFollowNode1" presStyleIdx="3" presStyleCnt="8">
        <dgm:presLayoutVars>
          <dgm:bulletEnabled val="1"/>
        </dgm:presLayoutVars>
      </dgm:prSet>
      <dgm:spPr/>
    </dgm:pt>
    <dgm:pt modelId="{1D80C5A3-6051-4CCF-A5CB-D4C6301D3AA6}" type="pres">
      <dgm:prSet presAssocID="{68F3C5F5-6062-4232-9C6D-3632ABBEFB41}" presName="spacing" presStyleCnt="0"/>
      <dgm:spPr/>
    </dgm:pt>
    <dgm:pt modelId="{6FB53431-D38F-4945-9F06-76767C282B06}" type="pres">
      <dgm:prSet presAssocID="{EDA2D131-7E27-4F92-9956-4D39CE5C700F}" presName="linNode" presStyleCnt="0"/>
      <dgm:spPr/>
    </dgm:pt>
    <dgm:pt modelId="{BE1DBEFB-1DCB-4F42-AE3E-F06BAA551236}" type="pres">
      <dgm:prSet presAssocID="{EDA2D131-7E27-4F92-9956-4D39CE5C700F}" presName="parentShp" presStyleLbl="node1" presStyleIdx="4" presStyleCnt="8">
        <dgm:presLayoutVars>
          <dgm:bulletEnabled val="1"/>
        </dgm:presLayoutVars>
      </dgm:prSet>
      <dgm:spPr/>
    </dgm:pt>
    <dgm:pt modelId="{F6C838C0-1B14-4E49-BAE1-2B39BF02890E}" type="pres">
      <dgm:prSet presAssocID="{EDA2D131-7E27-4F92-9956-4D39CE5C700F}" presName="childShp" presStyleLbl="bgAccFollowNode1" presStyleIdx="4" presStyleCnt="8">
        <dgm:presLayoutVars>
          <dgm:bulletEnabled val="1"/>
        </dgm:presLayoutVars>
      </dgm:prSet>
      <dgm:spPr/>
    </dgm:pt>
    <dgm:pt modelId="{4F03F9BE-9F03-4B6A-830E-8BE8723B457D}" type="pres">
      <dgm:prSet presAssocID="{D8F38C92-A4C9-4726-BAC7-AF212F1F0F1B}" presName="spacing" presStyleCnt="0"/>
      <dgm:spPr/>
    </dgm:pt>
    <dgm:pt modelId="{0472C8D1-6AD9-44D3-82A1-8C3E462F8307}" type="pres">
      <dgm:prSet presAssocID="{81155417-067F-4570-A025-3F30247E4794}" presName="linNode" presStyleCnt="0"/>
      <dgm:spPr/>
    </dgm:pt>
    <dgm:pt modelId="{17889E71-C042-40C1-A11C-8474C9F10434}" type="pres">
      <dgm:prSet presAssocID="{81155417-067F-4570-A025-3F30247E4794}" presName="parentShp" presStyleLbl="node1" presStyleIdx="5" presStyleCnt="8">
        <dgm:presLayoutVars>
          <dgm:bulletEnabled val="1"/>
        </dgm:presLayoutVars>
      </dgm:prSet>
      <dgm:spPr/>
    </dgm:pt>
    <dgm:pt modelId="{899C2850-31E0-4F49-AF34-1CE81C3BCA83}" type="pres">
      <dgm:prSet presAssocID="{81155417-067F-4570-A025-3F30247E4794}" presName="childShp" presStyleLbl="bgAccFollowNode1" presStyleIdx="5" presStyleCnt="8">
        <dgm:presLayoutVars>
          <dgm:bulletEnabled val="1"/>
        </dgm:presLayoutVars>
      </dgm:prSet>
      <dgm:spPr/>
    </dgm:pt>
    <dgm:pt modelId="{DE7B8557-15CB-46C4-88A9-B9B561F66E0A}" type="pres">
      <dgm:prSet presAssocID="{1B8509C4-3F96-42B9-AA44-527035BD3A4A}" presName="spacing" presStyleCnt="0"/>
      <dgm:spPr/>
    </dgm:pt>
    <dgm:pt modelId="{45860658-305B-497A-A4EA-3FBD410A18C1}" type="pres">
      <dgm:prSet presAssocID="{EFD8CCFD-7116-4D94-AFF6-358CB5BD24EF}" presName="linNode" presStyleCnt="0"/>
      <dgm:spPr/>
    </dgm:pt>
    <dgm:pt modelId="{8C2FB21A-9128-470B-9360-62CE409477D7}" type="pres">
      <dgm:prSet presAssocID="{EFD8CCFD-7116-4D94-AFF6-358CB5BD24EF}" presName="parentShp" presStyleLbl="node1" presStyleIdx="6" presStyleCnt="8">
        <dgm:presLayoutVars>
          <dgm:bulletEnabled val="1"/>
        </dgm:presLayoutVars>
      </dgm:prSet>
      <dgm:spPr/>
    </dgm:pt>
    <dgm:pt modelId="{ED313BB6-2878-4E04-B35A-91499D66526C}" type="pres">
      <dgm:prSet presAssocID="{EFD8CCFD-7116-4D94-AFF6-358CB5BD24EF}" presName="childShp" presStyleLbl="bgAccFollowNode1" presStyleIdx="6" presStyleCnt="8">
        <dgm:presLayoutVars>
          <dgm:bulletEnabled val="1"/>
        </dgm:presLayoutVars>
      </dgm:prSet>
      <dgm:spPr/>
    </dgm:pt>
    <dgm:pt modelId="{81F6202E-B523-46B3-8790-0793E1C66515}" type="pres">
      <dgm:prSet presAssocID="{A6C504DE-6851-4ADD-AC5C-DBC48D231AC4}" presName="spacing" presStyleCnt="0"/>
      <dgm:spPr/>
    </dgm:pt>
    <dgm:pt modelId="{77A1779B-379E-492F-BA66-A84D1E90BA48}" type="pres">
      <dgm:prSet presAssocID="{0B4806AE-D703-4797-8E86-1E5688F783F8}" presName="linNode" presStyleCnt="0"/>
      <dgm:spPr/>
    </dgm:pt>
    <dgm:pt modelId="{84DB96CD-FB12-44BD-9C28-FF5CF005B7AB}" type="pres">
      <dgm:prSet presAssocID="{0B4806AE-D703-4797-8E86-1E5688F783F8}" presName="parentShp" presStyleLbl="node1" presStyleIdx="7" presStyleCnt="8">
        <dgm:presLayoutVars>
          <dgm:bulletEnabled val="1"/>
        </dgm:presLayoutVars>
      </dgm:prSet>
      <dgm:spPr/>
    </dgm:pt>
    <dgm:pt modelId="{302DCEF8-30FC-4F13-8294-0C6001334D26}" type="pres">
      <dgm:prSet presAssocID="{0B4806AE-D703-4797-8E86-1E5688F783F8}" presName="childShp" presStyleLbl="bgAccFollowNode1" presStyleIdx="7" presStyleCnt="8">
        <dgm:presLayoutVars>
          <dgm:bulletEnabled val="1"/>
        </dgm:presLayoutVars>
      </dgm:prSet>
      <dgm:spPr/>
    </dgm:pt>
  </dgm:ptLst>
  <dgm:cxnLst>
    <dgm:cxn modelId="{B6274604-2930-4DED-8B3C-D34E2DB1F02B}" type="presOf" srcId="{B516E186-0254-43EA-8BB9-17F4A2DFC2C2}" destId="{CA39465C-13FF-4067-8F55-6A6B44ECCFEB}" srcOrd="0" destOrd="0" presId="urn:microsoft.com/office/officeart/2005/8/layout/vList6"/>
    <dgm:cxn modelId="{143E221F-CF37-4A85-9289-E4BEAAAFC67D}" srcId="{AB628507-9D75-493F-8822-BB4C1692CC62}" destId="{EDA2D131-7E27-4F92-9956-4D39CE5C700F}" srcOrd="4" destOrd="0" parTransId="{96FF8DEA-2920-4881-98C5-9E5D26B3660C}" sibTransId="{D8F38C92-A4C9-4726-BAC7-AF212F1F0F1B}"/>
    <dgm:cxn modelId="{7AD44C2C-8C13-4CA7-9D4C-D31D4EC54EBE}" srcId="{AB628507-9D75-493F-8822-BB4C1692CC62}" destId="{F00CE1CA-D51B-48EB-BC4E-7AD21503BE6C}" srcOrd="1" destOrd="0" parTransId="{DF11E454-FBA1-4308-958E-EBA7D8084E10}" sibTransId="{03E8D24D-8302-43F1-8CB9-48CC9D3C4EBA}"/>
    <dgm:cxn modelId="{93548E2F-8C7D-4070-9A58-5569A35476D0}" type="presOf" srcId="{81155417-067F-4570-A025-3F30247E4794}" destId="{17889E71-C042-40C1-A11C-8474C9F10434}" srcOrd="0" destOrd="0" presId="urn:microsoft.com/office/officeart/2005/8/layout/vList6"/>
    <dgm:cxn modelId="{2F231C36-DD7B-4BD9-BF39-E3E4A76BC896}" srcId="{AB628507-9D75-493F-8822-BB4C1692CC62}" destId="{B516E186-0254-43EA-8BB9-17F4A2DFC2C2}" srcOrd="2" destOrd="0" parTransId="{769D41E1-C875-40E6-B866-3AC8E633B89E}" sibTransId="{FFAF57A9-DF6B-4872-8867-D4C40CE10E6F}"/>
    <dgm:cxn modelId="{E38D915C-1528-4F1F-A145-6F600F9AB976}" type="presOf" srcId="{0B4806AE-D703-4797-8E86-1E5688F783F8}" destId="{84DB96CD-FB12-44BD-9C28-FF5CF005B7AB}" srcOrd="0" destOrd="0" presId="urn:microsoft.com/office/officeart/2005/8/layout/vList6"/>
    <dgm:cxn modelId="{DE78B35E-B210-411F-B1EF-0AD4EE45E7ED}" srcId="{AB628507-9D75-493F-8822-BB4C1692CC62}" destId="{81155417-067F-4570-A025-3F30247E4794}" srcOrd="5" destOrd="0" parTransId="{941C7732-FC43-4480-BCA5-D9484B903636}" sibTransId="{1B8509C4-3F96-42B9-AA44-527035BD3A4A}"/>
    <dgm:cxn modelId="{106CA046-99D9-4E83-96A1-FE3867574C39}" type="presOf" srcId="{AB628507-9D75-493F-8822-BB4C1692CC62}" destId="{C36921D1-B3BB-418B-839E-0A98137768D0}" srcOrd="0" destOrd="0" presId="urn:microsoft.com/office/officeart/2005/8/layout/vList6"/>
    <dgm:cxn modelId="{3C7E336B-0BA5-456F-9694-4C90ADEC09C0}" type="presOf" srcId="{97EE0F3E-41B6-4D4A-A55D-D047E00428C4}" destId="{8DA15F7C-D1C6-4154-B240-A0A708110023}" srcOrd="0" destOrd="0" presId="urn:microsoft.com/office/officeart/2005/8/layout/vList6"/>
    <dgm:cxn modelId="{42F2E34D-A632-4C28-8DEA-1E11CD95B9AE}" type="presOf" srcId="{933AEFD5-9C75-494E-9ED7-06D8851DE175}" destId="{711F15CA-8104-4DEE-A78D-182A5812FBCF}" srcOrd="0" destOrd="0" presId="urn:microsoft.com/office/officeart/2005/8/layout/vList6"/>
    <dgm:cxn modelId="{E476718E-123E-47B7-A350-332659900429}" srcId="{AB628507-9D75-493F-8822-BB4C1692CC62}" destId="{EFD8CCFD-7116-4D94-AFF6-358CB5BD24EF}" srcOrd="6" destOrd="0" parTransId="{C5E6F3E5-552E-44BB-8F45-491B2EB02717}" sibTransId="{A6C504DE-6851-4ADD-AC5C-DBC48D231AC4}"/>
    <dgm:cxn modelId="{70B13490-EABD-4062-9A73-80872255D689}" type="presOf" srcId="{EFD8CCFD-7116-4D94-AFF6-358CB5BD24EF}" destId="{8C2FB21A-9128-470B-9360-62CE409477D7}" srcOrd="0" destOrd="0" presId="urn:microsoft.com/office/officeart/2005/8/layout/vList6"/>
    <dgm:cxn modelId="{608F5397-C617-4A21-BA4E-35881F43640F}" type="presOf" srcId="{F00CE1CA-D51B-48EB-BC4E-7AD21503BE6C}" destId="{212F1410-5856-4A92-A52D-D5185724C2F3}" srcOrd="0" destOrd="0" presId="urn:microsoft.com/office/officeart/2005/8/layout/vList6"/>
    <dgm:cxn modelId="{5BD23EAC-344C-4A78-9782-B63A7F760EB0}" srcId="{AB628507-9D75-493F-8822-BB4C1692CC62}" destId="{97EE0F3E-41B6-4D4A-A55D-D047E00428C4}" srcOrd="3" destOrd="0" parTransId="{1355A92A-E780-474F-9A31-C8B3340AD0B0}" sibTransId="{68F3C5F5-6062-4232-9C6D-3632ABBEFB41}"/>
    <dgm:cxn modelId="{63B3BECA-A27A-4AEB-B626-242A37D9E1B6}" srcId="{AB628507-9D75-493F-8822-BB4C1692CC62}" destId="{933AEFD5-9C75-494E-9ED7-06D8851DE175}" srcOrd="0" destOrd="0" parTransId="{0B2F576D-DE26-4D7D-8549-A8506F6DE33A}" sibTransId="{0FBA5708-D102-433B-8CA2-034E9E2B11D5}"/>
    <dgm:cxn modelId="{FAB462D9-4FDD-4BF7-89EC-354A7384C310}" srcId="{AB628507-9D75-493F-8822-BB4C1692CC62}" destId="{0B4806AE-D703-4797-8E86-1E5688F783F8}" srcOrd="7" destOrd="0" parTransId="{7C03846D-793B-480B-B5BD-CF6344351582}" sibTransId="{81936B88-B16C-4F9F-A08F-EF21E8EA1FEF}"/>
    <dgm:cxn modelId="{EE2717EE-BEE5-48BA-A57C-7D8DC8FCF86E}" type="presOf" srcId="{EDA2D131-7E27-4F92-9956-4D39CE5C700F}" destId="{BE1DBEFB-1DCB-4F42-AE3E-F06BAA551236}" srcOrd="0" destOrd="0" presId="urn:microsoft.com/office/officeart/2005/8/layout/vList6"/>
    <dgm:cxn modelId="{3211F22E-A0C6-45FF-A773-3931AA6F892D}" type="presParOf" srcId="{C36921D1-B3BB-418B-839E-0A98137768D0}" destId="{F967F51B-8CB8-4C1C-84AD-10019DF192DA}" srcOrd="0" destOrd="0" presId="urn:microsoft.com/office/officeart/2005/8/layout/vList6"/>
    <dgm:cxn modelId="{680BA724-4341-48C3-9264-3ACF6129821C}" type="presParOf" srcId="{F967F51B-8CB8-4C1C-84AD-10019DF192DA}" destId="{711F15CA-8104-4DEE-A78D-182A5812FBCF}" srcOrd="0" destOrd="0" presId="urn:microsoft.com/office/officeart/2005/8/layout/vList6"/>
    <dgm:cxn modelId="{39F82257-A0D4-4F4E-9837-2BF6956434BE}" type="presParOf" srcId="{F967F51B-8CB8-4C1C-84AD-10019DF192DA}" destId="{8456D49E-6949-4CA2-8106-9489C77533D8}" srcOrd="1" destOrd="0" presId="urn:microsoft.com/office/officeart/2005/8/layout/vList6"/>
    <dgm:cxn modelId="{3E9F9EC1-CE09-4BA7-8B9F-E161450FE042}" type="presParOf" srcId="{C36921D1-B3BB-418B-839E-0A98137768D0}" destId="{31B81A8B-BF52-45E9-9DED-F051608DA664}" srcOrd="1" destOrd="0" presId="urn:microsoft.com/office/officeart/2005/8/layout/vList6"/>
    <dgm:cxn modelId="{7C048A18-2168-495C-8B57-855EF8C58607}" type="presParOf" srcId="{C36921D1-B3BB-418B-839E-0A98137768D0}" destId="{F1625BD2-B72E-4041-8171-3A5380AB5269}" srcOrd="2" destOrd="0" presId="urn:microsoft.com/office/officeart/2005/8/layout/vList6"/>
    <dgm:cxn modelId="{26A41A44-99AB-4AE1-8192-49ACC3B9B3DF}" type="presParOf" srcId="{F1625BD2-B72E-4041-8171-3A5380AB5269}" destId="{212F1410-5856-4A92-A52D-D5185724C2F3}" srcOrd="0" destOrd="0" presId="urn:microsoft.com/office/officeart/2005/8/layout/vList6"/>
    <dgm:cxn modelId="{467F0AD1-396C-4E67-BE16-8DCC7F1D1424}" type="presParOf" srcId="{F1625BD2-B72E-4041-8171-3A5380AB5269}" destId="{1CBAB7E7-7FD5-43D8-AC36-45E712817E50}" srcOrd="1" destOrd="0" presId="urn:microsoft.com/office/officeart/2005/8/layout/vList6"/>
    <dgm:cxn modelId="{60DF2A7C-5FA9-443E-A381-0947CCD973D3}" type="presParOf" srcId="{C36921D1-B3BB-418B-839E-0A98137768D0}" destId="{FD1B719D-4BBE-4201-9AAA-A3650A2DBF15}" srcOrd="3" destOrd="0" presId="urn:microsoft.com/office/officeart/2005/8/layout/vList6"/>
    <dgm:cxn modelId="{676A8C36-3B99-4B86-A165-279D5BEF4B85}" type="presParOf" srcId="{C36921D1-B3BB-418B-839E-0A98137768D0}" destId="{22CCBD1B-8B1C-4882-B35B-9AA7A8133E80}" srcOrd="4" destOrd="0" presId="urn:microsoft.com/office/officeart/2005/8/layout/vList6"/>
    <dgm:cxn modelId="{07A3D107-4003-4B03-850F-3EDDC63260D6}" type="presParOf" srcId="{22CCBD1B-8B1C-4882-B35B-9AA7A8133E80}" destId="{CA39465C-13FF-4067-8F55-6A6B44ECCFEB}" srcOrd="0" destOrd="0" presId="urn:microsoft.com/office/officeart/2005/8/layout/vList6"/>
    <dgm:cxn modelId="{4542DAA5-D312-403B-BF40-D7C3EB5C8BC6}" type="presParOf" srcId="{22CCBD1B-8B1C-4882-B35B-9AA7A8133E80}" destId="{55748CEB-2459-40BC-A635-B70983DCF200}" srcOrd="1" destOrd="0" presId="urn:microsoft.com/office/officeart/2005/8/layout/vList6"/>
    <dgm:cxn modelId="{7AA4ABDC-7B78-4458-AE42-76D51C6DA139}" type="presParOf" srcId="{C36921D1-B3BB-418B-839E-0A98137768D0}" destId="{775ED96E-AFD7-43A7-86E9-FF5258953F1E}" srcOrd="5" destOrd="0" presId="urn:microsoft.com/office/officeart/2005/8/layout/vList6"/>
    <dgm:cxn modelId="{55C3E4BE-49A6-4656-BED3-190829BC3939}" type="presParOf" srcId="{C36921D1-B3BB-418B-839E-0A98137768D0}" destId="{7F9A47C0-382F-4A24-95BF-56D89EF5FB1F}" srcOrd="6" destOrd="0" presId="urn:microsoft.com/office/officeart/2005/8/layout/vList6"/>
    <dgm:cxn modelId="{279BCA83-C687-4CC9-9E8A-B8D0951D24D3}" type="presParOf" srcId="{7F9A47C0-382F-4A24-95BF-56D89EF5FB1F}" destId="{8DA15F7C-D1C6-4154-B240-A0A708110023}" srcOrd="0" destOrd="0" presId="urn:microsoft.com/office/officeart/2005/8/layout/vList6"/>
    <dgm:cxn modelId="{6C45E14C-4830-4631-85D6-C445984F93D9}" type="presParOf" srcId="{7F9A47C0-382F-4A24-95BF-56D89EF5FB1F}" destId="{74D9AA0E-F47A-4036-8E06-51B3F07EBBF4}" srcOrd="1" destOrd="0" presId="urn:microsoft.com/office/officeart/2005/8/layout/vList6"/>
    <dgm:cxn modelId="{4B4ABD8F-DB90-4117-B296-DFC3E7A1CF50}" type="presParOf" srcId="{C36921D1-B3BB-418B-839E-0A98137768D0}" destId="{1D80C5A3-6051-4CCF-A5CB-D4C6301D3AA6}" srcOrd="7" destOrd="0" presId="urn:microsoft.com/office/officeart/2005/8/layout/vList6"/>
    <dgm:cxn modelId="{AF465A7D-8074-4A3E-9F89-53F431AB5260}" type="presParOf" srcId="{C36921D1-B3BB-418B-839E-0A98137768D0}" destId="{6FB53431-D38F-4945-9F06-76767C282B06}" srcOrd="8" destOrd="0" presId="urn:microsoft.com/office/officeart/2005/8/layout/vList6"/>
    <dgm:cxn modelId="{DFBDD645-BB04-4BA5-8DFD-6528E54BB1B7}" type="presParOf" srcId="{6FB53431-D38F-4945-9F06-76767C282B06}" destId="{BE1DBEFB-1DCB-4F42-AE3E-F06BAA551236}" srcOrd="0" destOrd="0" presId="urn:microsoft.com/office/officeart/2005/8/layout/vList6"/>
    <dgm:cxn modelId="{25E6F701-F844-43DA-B703-56C9C78F2A80}" type="presParOf" srcId="{6FB53431-D38F-4945-9F06-76767C282B06}" destId="{F6C838C0-1B14-4E49-BAE1-2B39BF02890E}" srcOrd="1" destOrd="0" presId="urn:microsoft.com/office/officeart/2005/8/layout/vList6"/>
    <dgm:cxn modelId="{08419997-70B1-4D2C-AA6E-2485D9A231EB}" type="presParOf" srcId="{C36921D1-B3BB-418B-839E-0A98137768D0}" destId="{4F03F9BE-9F03-4B6A-830E-8BE8723B457D}" srcOrd="9" destOrd="0" presId="urn:microsoft.com/office/officeart/2005/8/layout/vList6"/>
    <dgm:cxn modelId="{682D547B-AF9E-4C21-AE63-B972F73F3701}" type="presParOf" srcId="{C36921D1-B3BB-418B-839E-0A98137768D0}" destId="{0472C8D1-6AD9-44D3-82A1-8C3E462F8307}" srcOrd="10" destOrd="0" presId="urn:microsoft.com/office/officeart/2005/8/layout/vList6"/>
    <dgm:cxn modelId="{EC5FC22B-3AC1-4AA2-A9A3-A7B3905F60AE}" type="presParOf" srcId="{0472C8D1-6AD9-44D3-82A1-8C3E462F8307}" destId="{17889E71-C042-40C1-A11C-8474C9F10434}" srcOrd="0" destOrd="0" presId="urn:microsoft.com/office/officeart/2005/8/layout/vList6"/>
    <dgm:cxn modelId="{005FFDD7-770A-4478-82D5-B1A2D27011BD}" type="presParOf" srcId="{0472C8D1-6AD9-44D3-82A1-8C3E462F8307}" destId="{899C2850-31E0-4F49-AF34-1CE81C3BCA83}" srcOrd="1" destOrd="0" presId="urn:microsoft.com/office/officeart/2005/8/layout/vList6"/>
    <dgm:cxn modelId="{95BAC390-2138-4F09-AB21-84FA7AA77D1B}" type="presParOf" srcId="{C36921D1-B3BB-418B-839E-0A98137768D0}" destId="{DE7B8557-15CB-46C4-88A9-B9B561F66E0A}" srcOrd="11" destOrd="0" presId="urn:microsoft.com/office/officeart/2005/8/layout/vList6"/>
    <dgm:cxn modelId="{E35D4CB1-0720-4B44-BEDA-11A4112E601B}" type="presParOf" srcId="{C36921D1-B3BB-418B-839E-0A98137768D0}" destId="{45860658-305B-497A-A4EA-3FBD410A18C1}" srcOrd="12" destOrd="0" presId="urn:microsoft.com/office/officeart/2005/8/layout/vList6"/>
    <dgm:cxn modelId="{7FD7FCFE-67A5-442D-8491-E8CBF7FE274F}" type="presParOf" srcId="{45860658-305B-497A-A4EA-3FBD410A18C1}" destId="{8C2FB21A-9128-470B-9360-62CE409477D7}" srcOrd="0" destOrd="0" presId="urn:microsoft.com/office/officeart/2005/8/layout/vList6"/>
    <dgm:cxn modelId="{BB5BCEAF-0DE1-42FC-8DFB-B1BF04A1E1B4}" type="presParOf" srcId="{45860658-305B-497A-A4EA-3FBD410A18C1}" destId="{ED313BB6-2878-4E04-B35A-91499D66526C}" srcOrd="1" destOrd="0" presId="urn:microsoft.com/office/officeart/2005/8/layout/vList6"/>
    <dgm:cxn modelId="{D9DF0C2E-5F8D-48DF-B85F-FE5277874651}" type="presParOf" srcId="{C36921D1-B3BB-418B-839E-0A98137768D0}" destId="{81F6202E-B523-46B3-8790-0793E1C66515}" srcOrd="13" destOrd="0" presId="urn:microsoft.com/office/officeart/2005/8/layout/vList6"/>
    <dgm:cxn modelId="{33800BC2-9CA0-46E3-89AF-0109A5C5BE93}" type="presParOf" srcId="{C36921D1-B3BB-418B-839E-0A98137768D0}" destId="{77A1779B-379E-492F-BA66-A84D1E90BA48}" srcOrd="14" destOrd="0" presId="urn:microsoft.com/office/officeart/2005/8/layout/vList6"/>
    <dgm:cxn modelId="{720AAA4E-229B-47DD-A692-28B49DBD8055}" type="presParOf" srcId="{77A1779B-379E-492F-BA66-A84D1E90BA48}" destId="{84DB96CD-FB12-44BD-9C28-FF5CF005B7AB}" srcOrd="0" destOrd="0" presId="urn:microsoft.com/office/officeart/2005/8/layout/vList6"/>
    <dgm:cxn modelId="{622400C8-6EFC-42AE-9F8F-289C6729AF7F}" type="presParOf" srcId="{77A1779B-379E-492F-BA66-A84D1E90BA48}" destId="{302DCEF8-30FC-4F13-8294-0C6001334D26}"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CD669C0-4F93-48D2-AD6A-667AB78CDB12}"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ZA"/>
        </a:p>
      </dgm:t>
    </dgm:pt>
    <dgm:pt modelId="{F82BBF8F-0C29-4144-A2B3-99E5BE0E9049}">
      <dgm:prSet phldrT="[Text]" custT="1"/>
      <dgm:spPr/>
      <dgm:t>
        <a:bodyPr/>
        <a:lstStyle/>
        <a:p>
          <a:r>
            <a:rPr lang="en-US" sz="1400" dirty="0"/>
            <a:t>Health information systems</a:t>
          </a:r>
          <a:endParaRPr lang="en-ZA" sz="1400" dirty="0"/>
        </a:p>
      </dgm:t>
    </dgm:pt>
    <dgm:pt modelId="{A508A327-7189-46A6-AEAD-8F584AE702C4}" type="parTrans" cxnId="{8427B734-EFE4-408E-A270-23C799D63D45}">
      <dgm:prSet/>
      <dgm:spPr/>
      <dgm:t>
        <a:bodyPr/>
        <a:lstStyle/>
        <a:p>
          <a:endParaRPr lang="en-ZA" sz="2000"/>
        </a:p>
      </dgm:t>
    </dgm:pt>
    <dgm:pt modelId="{E976D1A1-7F05-45D7-903E-BA22665598DB}" type="sibTrans" cxnId="{8427B734-EFE4-408E-A270-23C799D63D45}">
      <dgm:prSet/>
      <dgm:spPr/>
      <dgm:t>
        <a:bodyPr/>
        <a:lstStyle/>
        <a:p>
          <a:endParaRPr lang="en-ZA" sz="2000"/>
        </a:p>
      </dgm:t>
    </dgm:pt>
    <dgm:pt modelId="{3E271594-D346-41D3-BFD3-586DF0279369}">
      <dgm:prSet phldrT="[Text]" custT="1"/>
      <dgm:spPr/>
      <dgm:t>
        <a:bodyPr/>
        <a:lstStyle/>
        <a:p>
          <a:r>
            <a:rPr lang="en-US" sz="1400" dirty="0"/>
            <a:t>Capacity</a:t>
          </a:r>
          <a:endParaRPr lang="en-ZA" sz="1400" dirty="0"/>
        </a:p>
      </dgm:t>
    </dgm:pt>
    <dgm:pt modelId="{D494C0A5-FDEF-425C-8305-45B860FAED05}" type="parTrans" cxnId="{7DB70FD2-88FE-46AA-A188-63687127F7BA}">
      <dgm:prSet/>
      <dgm:spPr/>
      <dgm:t>
        <a:bodyPr/>
        <a:lstStyle/>
        <a:p>
          <a:endParaRPr lang="en-ZA" sz="2000"/>
        </a:p>
      </dgm:t>
    </dgm:pt>
    <dgm:pt modelId="{4DE3BE05-D586-4B72-851F-C16FC9EB76DF}" type="sibTrans" cxnId="{7DB70FD2-88FE-46AA-A188-63687127F7BA}">
      <dgm:prSet/>
      <dgm:spPr/>
      <dgm:t>
        <a:bodyPr/>
        <a:lstStyle/>
        <a:p>
          <a:endParaRPr lang="en-ZA" sz="2000"/>
        </a:p>
      </dgm:t>
    </dgm:pt>
    <dgm:pt modelId="{E6F1ECD7-8CEA-4A55-A5BD-A725C5AA57E2}">
      <dgm:prSet phldrT="[Text]" custT="1"/>
      <dgm:spPr/>
      <dgm:t>
        <a:bodyPr/>
        <a:lstStyle/>
        <a:p>
          <a:r>
            <a:rPr lang="en-US" sz="1400" dirty="0"/>
            <a:t>More efficient health system</a:t>
          </a:r>
          <a:endParaRPr lang="en-ZA" sz="1400" dirty="0"/>
        </a:p>
      </dgm:t>
    </dgm:pt>
    <dgm:pt modelId="{04739956-FC93-41B1-B4FF-338DD6EF7A88}" type="parTrans" cxnId="{E26FDB11-B7E1-4AD9-AAF6-E77F999D7330}">
      <dgm:prSet/>
      <dgm:spPr/>
      <dgm:t>
        <a:bodyPr/>
        <a:lstStyle/>
        <a:p>
          <a:endParaRPr lang="en-ZA" sz="2000"/>
        </a:p>
      </dgm:t>
    </dgm:pt>
    <dgm:pt modelId="{141FCBC6-C7AB-4B88-8D81-98DFCC46431D}" type="sibTrans" cxnId="{E26FDB11-B7E1-4AD9-AAF6-E77F999D7330}">
      <dgm:prSet/>
      <dgm:spPr/>
      <dgm:t>
        <a:bodyPr/>
        <a:lstStyle/>
        <a:p>
          <a:endParaRPr lang="en-ZA" sz="2000"/>
        </a:p>
      </dgm:t>
    </dgm:pt>
    <dgm:pt modelId="{1892E098-EF1B-4F24-A063-45B33306A830}">
      <dgm:prSet phldrT="[Text]" custT="1"/>
      <dgm:spPr/>
      <dgm:t>
        <a:bodyPr/>
        <a:lstStyle/>
        <a:p>
          <a:r>
            <a:rPr lang="en-US" sz="1400" dirty="0"/>
            <a:t>Educational systems</a:t>
          </a:r>
          <a:endParaRPr lang="en-ZA" sz="1400" dirty="0"/>
        </a:p>
      </dgm:t>
    </dgm:pt>
    <dgm:pt modelId="{D83A9794-B305-4487-B81F-19EB0B52C1D0}" type="parTrans" cxnId="{A936076A-64F7-4BAA-AD6B-FDA470414BD1}">
      <dgm:prSet/>
      <dgm:spPr/>
      <dgm:t>
        <a:bodyPr/>
        <a:lstStyle/>
        <a:p>
          <a:endParaRPr lang="en-ZA" sz="2000"/>
        </a:p>
      </dgm:t>
    </dgm:pt>
    <dgm:pt modelId="{DB08CB92-EACE-41FD-A538-8A3D5E0AB9F6}" type="sibTrans" cxnId="{A936076A-64F7-4BAA-AD6B-FDA470414BD1}">
      <dgm:prSet/>
      <dgm:spPr/>
      <dgm:t>
        <a:bodyPr/>
        <a:lstStyle/>
        <a:p>
          <a:endParaRPr lang="en-ZA" sz="2000"/>
        </a:p>
      </dgm:t>
    </dgm:pt>
    <dgm:pt modelId="{3454DFA7-BBD3-4482-9086-7407186F34F3}">
      <dgm:prSet phldrT="[Text]" custT="1"/>
      <dgm:spPr/>
      <dgm:t>
        <a:bodyPr/>
        <a:lstStyle/>
        <a:p>
          <a:r>
            <a:rPr lang="en-US" sz="1400" dirty="0"/>
            <a:t>ICT infrastructure and related systems</a:t>
          </a:r>
          <a:endParaRPr lang="en-ZA" sz="1400" dirty="0"/>
        </a:p>
      </dgm:t>
    </dgm:pt>
    <dgm:pt modelId="{41E8997A-06DA-4D48-BA43-9A2E6360112B}" type="parTrans" cxnId="{0D12A05A-E46D-4CEA-A689-C9D1AB24038F}">
      <dgm:prSet/>
      <dgm:spPr/>
      <dgm:t>
        <a:bodyPr/>
        <a:lstStyle/>
        <a:p>
          <a:endParaRPr lang="en-ZA" sz="2000"/>
        </a:p>
      </dgm:t>
    </dgm:pt>
    <dgm:pt modelId="{C4E5B27A-F9F9-4092-A2ED-F30BDF629392}" type="sibTrans" cxnId="{0D12A05A-E46D-4CEA-A689-C9D1AB24038F}">
      <dgm:prSet/>
      <dgm:spPr/>
      <dgm:t>
        <a:bodyPr/>
        <a:lstStyle/>
        <a:p>
          <a:endParaRPr lang="en-ZA" sz="2000"/>
        </a:p>
      </dgm:t>
    </dgm:pt>
    <dgm:pt modelId="{A3A62378-2EEB-495E-B1BC-798073E79B20}">
      <dgm:prSet phldrT="[Text]" custT="1"/>
      <dgm:spPr/>
      <dgm:t>
        <a:bodyPr/>
        <a:lstStyle/>
        <a:p>
          <a:r>
            <a:rPr lang="en-US" sz="1400" dirty="0"/>
            <a:t>Hardware and software provision at lowest levels.</a:t>
          </a:r>
          <a:endParaRPr lang="en-ZA" sz="1400" dirty="0"/>
        </a:p>
      </dgm:t>
    </dgm:pt>
    <dgm:pt modelId="{F21C2E48-F448-4A20-B2A3-AA8A48CC246B}" type="parTrans" cxnId="{2926FE28-01CD-45AB-B1AB-35DFA4078F2A}">
      <dgm:prSet/>
      <dgm:spPr/>
      <dgm:t>
        <a:bodyPr/>
        <a:lstStyle/>
        <a:p>
          <a:endParaRPr lang="en-ZA" sz="2000"/>
        </a:p>
      </dgm:t>
    </dgm:pt>
    <dgm:pt modelId="{1CCBA08E-B5B6-4640-B99A-07434BCBEEE4}" type="sibTrans" cxnId="{2926FE28-01CD-45AB-B1AB-35DFA4078F2A}">
      <dgm:prSet/>
      <dgm:spPr/>
      <dgm:t>
        <a:bodyPr/>
        <a:lstStyle/>
        <a:p>
          <a:endParaRPr lang="en-ZA" sz="2000"/>
        </a:p>
      </dgm:t>
    </dgm:pt>
    <dgm:pt modelId="{27C0D8CB-1521-4158-B497-DE8F2F7745F5}">
      <dgm:prSet phldrT="[Text]" custT="1"/>
      <dgm:spPr/>
      <dgm:t>
        <a:bodyPr/>
        <a:lstStyle/>
        <a:p>
          <a:r>
            <a:rPr lang="en-US" sz="1400" dirty="0"/>
            <a:t>Increase computer literacy and  competencies to use health information</a:t>
          </a:r>
          <a:endParaRPr lang="en-ZA" sz="1400" dirty="0"/>
        </a:p>
      </dgm:t>
    </dgm:pt>
    <dgm:pt modelId="{4912ADF7-2742-42D3-80FF-3DA112459192}" type="parTrans" cxnId="{83BAAD8D-1471-4711-AADB-19ABA9D3ADB5}">
      <dgm:prSet/>
      <dgm:spPr/>
      <dgm:t>
        <a:bodyPr/>
        <a:lstStyle/>
        <a:p>
          <a:endParaRPr lang="en-ZA" sz="2000"/>
        </a:p>
      </dgm:t>
    </dgm:pt>
    <dgm:pt modelId="{84A9C50D-BFAC-45B9-AC8A-790A8F624A6B}" type="sibTrans" cxnId="{83BAAD8D-1471-4711-AADB-19ABA9D3ADB5}">
      <dgm:prSet/>
      <dgm:spPr/>
      <dgm:t>
        <a:bodyPr/>
        <a:lstStyle/>
        <a:p>
          <a:endParaRPr lang="en-ZA" sz="2000"/>
        </a:p>
      </dgm:t>
    </dgm:pt>
    <dgm:pt modelId="{F75EBD5E-627E-45E9-BB1C-C6E77CD4A475}">
      <dgm:prSet phldrT="[Text]" custT="1"/>
      <dgm:spPr/>
      <dgm:t>
        <a:bodyPr/>
        <a:lstStyle/>
        <a:p>
          <a:r>
            <a:rPr lang="en-US" sz="1400" dirty="0"/>
            <a:t>Strengthen Monitoring and Evaluation systems (e.g. what and how to measure, </a:t>
          </a:r>
          <a:r>
            <a:rPr lang="en-US" sz="1400" dirty="0" err="1"/>
            <a:t>analyse</a:t>
          </a:r>
          <a:r>
            <a:rPr lang="en-US" sz="1400" dirty="0"/>
            <a:t> and report on quality or provider performance)</a:t>
          </a:r>
          <a:endParaRPr lang="en-ZA" sz="1400" dirty="0"/>
        </a:p>
      </dgm:t>
    </dgm:pt>
    <dgm:pt modelId="{C1C042E6-B1D6-45FF-98F1-D5843833BDBD}" type="parTrans" cxnId="{572D09E8-A648-430A-97D9-222CCFF52417}">
      <dgm:prSet/>
      <dgm:spPr/>
      <dgm:t>
        <a:bodyPr/>
        <a:lstStyle/>
        <a:p>
          <a:endParaRPr lang="en-ZA" sz="2000"/>
        </a:p>
      </dgm:t>
    </dgm:pt>
    <dgm:pt modelId="{DFE6B593-B8FF-48BA-81F6-A7CFAB6BFA39}" type="sibTrans" cxnId="{572D09E8-A648-430A-97D9-222CCFF52417}">
      <dgm:prSet/>
      <dgm:spPr/>
      <dgm:t>
        <a:bodyPr/>
        <a:lstStyle/>
        <a:p>
          <a:endParaRPr lang="en-ZA" sz="2000"/>
        </a:p>
      </dgm:t>
    </dgm:pt>
    <dgm:pt modelId="{C98F81A2-85B9-4CB6-A622-F26802B5DB2D}">
      <dgm:prSet custT="1"/>
      <dgm:spPr/>
      <dgm:t>
        <a:bodyPr/>
        <a:lstStyle/>
        <a:p>
          <a:r>
            <a:rPr lang="en-US" sz="1400" dirty="0"/>
            <a:t>Support services –for contracting/accreditation, including HR, SCM and financial management</a:t>
          </a:r>
          <a:endParaRPr lang="en-ZA" sz="1400" dirty="0"/>
        </a:p>
      </dgm:t>
    </dgm:pt>
    <dgm:pt modelId="{0531A41E-52B2-48B3-9842-3E9105AD2CCD}" type="parTrans" cxnId="{3F6DFD17-A31B-458B-A81A-8527AFDA0450}">
      <dgm:prSet/>
      <dgm:spPr/>
      <dgm:t>
        <a:bodyPr/>
        <a:lstStyle/>
        <a:p>
          <a:endParaRPr lang="en-ZA" sz="2000"/>
        </a:p>
      </dgm:t>
    </dgm:pt>
    <dgm:pt modelId="{74D8B3D6-0974-4E3A-8855-B538494738AB}" type="sibTrans" cxnId="{3F6DFD17-A31B-458B-A81A-8527AFDA0450}">
      <dgm:prSet/>
      <dgm:spPr/>
      <dgm:t>
        <a:bodyPr/>
        <a:lstStyle/>
        <a:p>
          <a:endParaRPr lang="en-ZA" sz="2000"/>
        </a:p>
      </dgm:t>
    </dgm:pt>
    <dgm:pt modelId="{CDC5318B-BFBD-40A0-8788-218063381017}">
      <dgm:prSet custT="1"/>
      <dgm:spPr/>
      <dgm:t>
        <a:bodyPr/>
        <a:lstStyle/>
        <a:p>
          <a:r>
            <a:rPr lang="en-US" sz="1400" dirty="0"/>
            <a:t>Quality measurement, improvement and assurance</a:t>
          </a:r>
          <a:endParaRPr lang="en-ZA" sz="1400" dirty="0"/>
        </a:p>
      </dgm:t>
    </dgm:pt>
    <dgm:pt modelId="{7D25F20A-27CA-4221-B369-52A9F138B9E1}" type="parTrans" cxnId="{8371371F-EDF1-4623-868F-AB9B73E5B508}">
      <dgm:prSet/>
      <dgm:spPr/>
      <dgm:t>
        <a:bodyPr/>
        <a:lstStyle/>
        <a:p>
          <a:endParaRPr lang="en-ZA" sz="2000"/>
        </a:p>
      </dgm:t>
    </dgm:pt>
    <dgm:pt modelId="{1F6777DF-1829-49D6-85E2-D78E3655A100}" type="sibTrans" cxnId="{8371371F-EDF1-4623-868F-AB9B73E5B508}">
      <dgm:prSet/>
      <dgm:spPr/>
      <dgm:t>
        <a:bodyPr/>
        <a:lstStyle/>
        <a:p>
          <a:endParaRPr lang="en-ZA" sz="2000"/>
        </a:p>
      </dgm:t>
    </dgm:pt>
    <dgm:pt modelId="{7A834F2B-EE71-4EAD-A02D-9B823A320C83}">
      <dgm:prSet custT="1"/>
      <dgm:spPr/>
      <dgm:t>
        <a:bodyPr/>
        <a:lstStyle/>
        <a:p>
          <a:r>
            <a:rPr lang="en-US" sz="1400" dirty="0"/>
            <a:t>General management</a:t>
          </a:r>
          <a:endParaRPr lang="en-ZA" sz="1400" dirty="0"/>
        </a:p>
      </dgm:t>
    </dgm:pt>
    <dgm:pt modelId="{C856952B-1254-426B-A771-3C3DE93B394B}" type="parTrans" cxnId="{4C51D988-B3BC-4846-8368-4973888B9B0C}">
      <dgm:prSet/>
      <dgm:spPr/>
      <dgm:t>
        <a:bodyPr/>
        <a:lstStyle/>
        <a:p>
          <a:endParaRPr lang="en-ZA" sz="2000"/>
        </a:p>
      </dgm:t>
    </dgm:pt>
    <dgm:pt modelId="{66053E7F-D6C0-4636-88A4-3074ECCF6BAE}" type="sibTrans" cxnId="{4C51D988-B3BC-4846-8368-4973888B9B0C}">
      <dgm:prSet/>
      <dgm:spPr/>
      <dgm:t>
        <a:bodyPr/>
        <a:lstStyle/>
        <a:p>
          <a:endParaRPr lang="en-ZA" sz="2000"/>
        </a:p>
      </dgm:t>
    </dgm:pt>
    <dgm:pt modelId="{B948EA63-C4D6-4358-BE97-EE3A6FDCD958}">
      <dgm:prSet custT="1"/>
      <dgm:spPr/>
      <dgm:t>
        <a:bodyPr/>
        <a:lstStyle/>
        <a:p>
          <a:r>
            <a:rPr lang="en-US" sz="1400" dirty="0"/>
            <a:t>Monitoring and evaluation</a:t>
          </a:r>
          <a:endParaRPr lang="en-ZA" sz="1400" dirty="0"/>
        </a:p>
      </dgm:t>
    </dgm:pt>
    <dgm:pt modelId="{1BE6FF48-584A-4E25-ADAD-EC830E3E51F8}" type="parTrans" cxnId="{1CA2DD42-DEC6-48FB-BFF6-E76640890773}">
      <dgm:prSet/>
      <dgm:spPr/>
      <dgm:t>
        <a:bodyPr/>
        <a:lstStyle/>
        <a:p>
          <a:endParaRPr lang="en-ZA" sz="2000"/>
        </a:p>
      </dgm:t>
    </dgm:pt>
    <dgm:pt modelId="{5F7A06D3-4082-411A-896B-35DD0D63BA7A}" type="sibTrans" cxnId="{1CA2DD42-DEC6-48FB-BFF6-E76640890773}">
      <dgm:prSet/>
      <dgm:spPr/>
      <dgm:t>
        <a:bodyPr/>
        <a:lstStyle/>
        <a:p>
          <a:endParaRPr lang="en-ZA" sz="2000"/>
        </a:p>
      </dgm:t>
    </dgm:pt>
    <dgm:pt modelId="{9E91C186-37F2-4D88-9ADB-C8C1FFC449E5}">
      <dgm:prSet custT="1"/>
      <dgm:spPr/>
      <dgm:t>
        <a:bodyPr/>
        <a:lstStyle/>
        <a:p>
          <a:r>
            <a:rPr lang="en-US" sz="1400" dirty="0" err="1"/>
            <a:t>Priority-setting;health</a:t>
          </a:r>
          <a:r>
            <a:rPr lang="en-US" sz="1400" dirty="0"/>
            <a:t> technology assessment; health economics; financing; research</a:t>
          </a:r>
          <a:endParaRPr lang="en-ZA" sz="1400" dirty="0"/>
        </a:p>
      </dgm:t>
    </dgm:pt>
    <dgm:pt modelId="{FA69217D-3448-42D4-B807-9D0610CEA5AC}" type="parTrans" cxnId="{F2059D5C-715A-4BFB-BF39-D23E453CAD80}">
      <dgm:prSet/>
      <dgm:spPr/>
      <dgm:t>
        <a:bodyPr/>
        <a:lstStyle/>
        <a:p>
          <a:endParaRPr lang="en-ZA" sz="2000"/>
        </a:p>
      </dgm:t>
    </dgm:pt>
    <dgm:pt modelId="{367DD750-AF4F-4AC7-9157-95C27ED4340F}" type="sibTrans" cxnId="{F2059D5C-715A-4BFB-BF39-D23E453CAD80}">
      <dgm:prSet/>
      <dgm:spPr/>
      <dgm:t>
        <a:bodyPr/>
        <a:lstStyle/>
        <a:p>
          <a:endParaRPr lang="en-ZA" sz="2000"/>
        </a:p>
      </dgm:t>
    </dgm:pt>
    <dgm:pt modelId="{6C798102-DA87-42E2-9265-69136C93745A}">
      <dgm:prSet custT="1"/>
      <dgm:spPr/>
      <dgm:t>
        <a:bodyPr/>
        <a:lstStyle/>
        <a:p>
          <a:endParaRPr lang="en-ZA" sz="1400" dirty="0"/>
        </a:p>
      </dgm:t>
    </dgm:pt>
    <dgm:pt modelId="{76B881AB-613E-4690-9EB0-E814CF6366FA}" type="parTrans" cxnId="{BC2AAE53-C148-4B2E-B004-16CDC87BFE2B}">
      <dgm:prSet/>
      <dgm:spPr/>
      <dgm:t>
        <a:bodyPr/>
        <a:lstStyle/>
        <a:p>
          <a:endParaRPr lang="en-ZA" sz="2000"/>
        </a:p>
      </dgm:t>
    </dgm:pt>
    <dgm:pt modelId="{1B4D2BEA-CA02-4825-9DA8-29F447374A18}" type="sibTrans" cxnId="{BC2AAE53-C148-4B2E-B004-16CDC87BFE2B}">
      <dgm:prSet/>
      <dgm:spPr/>
      <dgm:t>
        <a:bodyPr/>
        <a:lstStyle/>
        <a:p>
          <a:endParaRPr lang="en-ZA" sz="2000"/>
        </a:p>
      </dgm:t>
    </dgm:pt>
    <dgm:pt modelId="{025CF606-C867-4EF3-966F-3904242FD100}">
      <dgm:prSet custT="1"/>
      <dgm:spPr/>
      <dgm:t>
        <a:bodyPr/>
        <a:lstStyle/>
        <a:p>
          <a:r>
            <a:rPr lang="en-US" sz="1400" dirty="0"/>
            <a:t>More appropriate staffing</a:t>
          </a:r>
          <a:endParaRPr lang="en-ZA" sz="1400" dirty="0"/>
        </a:p>
      </dgm:t>
    </dgm:pt>
    <dgm:pt modelId="{7EBB050B-FF48-42C8-BEF7-733C4CD38AAC}" type="parTrans" cxnId="{57A2DA6D-5ABE-4C87-8E45-616545B1A9D2}">
      <dgm:prSet/>
      <dgm:spPr/>
      <dgm:t>
        <a:bodyPr/>
        <a:lstStyle/>
        <a:p>
          <a:endParaRPr lang="en-ZA" sz="2000"/>
        </a:p>
      </dgm:t>
    </dgm:pt>
    <dgm:pt modelId="{1701D2A1-BB32-4688-A047-EB9DEAD355D0}" type="sibTrans" cxnId="{57A2DA6D-5ABE-4C87-8E45-616545B1A9D2}">
      <dgm:prSet/>
      <dgm:spPr/>
      <dgm:t>
        <a:bodyPr/>
        <a:lstStyle/>
        <a:p>
          <a:endParaRPr lang="en-ZA" sz="2000"/>
        </a:p>
      </dgm:t>
    </dgm:pt>
    <dgm:pt modelId="{F99BC123-E9C3-4293-B668-9A3E4DDDA46B}">
      <dgm:prSet custT="1"/>
      <dgm:spPr/>
      <dgm:t>
        <a:bodyPr/>
        <a:lstStyle/>
        <a:p>
          <a:r>
            <a:rPr lang="en-US" sz="1400" dirty="0"/>
            <a:t>Strengthen building blocks of health system</a:t>
          </a:r>
          <a:endParaRPr lang="en-ZA" sz="1400" dirty="0"/>
        </a:p>
      </dgm:t>
    </dgm:pt>
    <dgm:pt modelId="{4DAEE13C-A30D-4F91-8B8D-473B74EBC347}" type="parTrans" cxnId="{4FCCC213-B963-4A01-A104-0C3BF580F8D4}">
      <dgm:prSet/>
      <dgm:spPr/>
      <dgm:t>
        <a:bodyPr/>
        <a:lstStyle/>
        <a:p>
          <a:endParaRPr lang="en-ZA" sz="2000"/>
        </a:p>
      </dgm:t>
    </dgm:pt>
    <dgm:pt modelId="{8B9E6360-877B-4CC4-A800-A476C5E4E20D}" type="sibTrans" cxnId="{4FCCC213-B963-4A01-A104-0C3BF580F8D4}">
      <dgm:prSet/>
      <dgm:spPr/>
      <dgm:t>
        <a:bodyPr/>
        <a:lstStyle/>
        <a:p>
          <a:endParaRPr lang="en-ZA" sz="2000"/>
        </a:p>
      </dgm:t>
    </dgm:pt>
    <dgm:pt modelId="{19D52547-97AD-4268-A636-27C316D2E618}">
      <dgm:prSet custT="1"/>
      <dgm:spPr/>
      <dgm:t>
        <a:bodyPr/>
        <a:lstStyle/>
        <a:p>
          <a:r>
            <a:rPr lang="en-US" sz="1400" dirty="0"/>
            <a:t>Governance, leadership</a:t>
          </a:r>
          <a:endParaRPr lang="en-ZA" sz="1400" dirty="0"/>
        </a:p>
      </dgm:t>
    </dgm:pt>
    <dgm:pt modelId="{85969D22-569B-43E2-B339-30DE10CBBA11}" type="parTrans" cxnId="{134F274F-C0FE-46DE-8539-C97280BA077E}">
      <dgm:prSet/>
      <dgm:spPr/>
      <dgm:t>
        <a:bodyPr/>
        <a:lstStyle/>
        <a:p>
          <a:endParaRPr lang="en-ZA" sz="2000"/>
        </a:p>
      </dgm:t>
    </dgm:pt>
    <dgm:pt modelId="{CA562722-D58B-4357-93CA-50997566152A}" type="sibTrans" cxnId="{134F274F-C0FE-46DE-8539-C97280BA077E}">
      <dgm:prSet/>
      <dgm:spPr/>
      <dgm:t>
        <a:bodyPr/>
        <a:lstStyle/>
        <a:p>
          <a:endParaRPr lang="en-ZA" sz="2000"/>
        </a:p>
      </dgm:t>
    </dgm:pt>
    <dgm:pt modelId="{C44B1765-4EB3-4829-B516-01A34DBF8645}">
      <dgm:prSet custT="1"/>
      <dgm:spPr/>
      <dgm:t>
        <a:bodyPr/>
        <a:lstStyle/>
        <a:p>
          <a:r>
            <a:rPr lang="en-US" sz="1400" dirty="0"/>
            <a:t>Dealing with corruption, mismanagement</a:t>
          </a:r>
          <a:endParaRPr lang="en-ZA" sz="1400" dirty="0"/>
        </a:p>
      </dgm:t>
    </dgm:pt>
    <dgm:pt modelId="{086F5C0C-6128-4F6F-ACE3-37C0E0B13D72}" type="parTrans" cxnId="{BFC83E77-61D0-4BA8-A606-444B6B35BF85}">
      <dgm:prSet/>
      <dgm:spPr/>
      <dgm:t>
        <a:bodyPr/>
        <a:lstStyle/>
        <a:p>
          <a:endParaRPr lang="en-ZA" sz="2000"/>
        </a:p>
      </dgm:t>
    </dgm:pt>
    <dgm:pt modelId="{39CBEF18-9A26-44C8-AD4F-4819AD6F9892}" type="sibTrans" cxnId="{BFC83E77-61D0-4BA8-A606-444B6B35BF85}">
      <dgm:prSet/>
      <dgm:spPr/>
      <dgm:t>
        <a:bodyPr/>
        <a:lstStyle/>
        <a:p>
          <a:endParaRPr lang="en-ZA" sz="2000"/>
        </a:p>
      </dgm:t>
    </dgm:pt>
    <dgm:pt modelId="{A65B66ED-8004-42BF-BBD6-7F3336402DC2}">
      <dgm:prSet custT="1"/>
      <dgm:spPr/>
      <dgm:t>
        <a:bodyPr/>
        <a:lstStyle/>
        <a:p>
          <a:r>
            <a:rPr lang="en-US" sz="1400" dirty="0"/>
            <a:t>Changing the values, culture, attitudes of system and those who work in system</a:t>
          </a:r>
          <a:endParaRPr lang="en-ZA" sz="1400" dirty="0"/>
        </a:p>
      </dgm:t>
    </dgm:pt>
    <dgm:pt modelId="{B83FC0F3-C2B5-4F40-96B1-78F89C02DA1B}" type="parTrans" cxnId="{C299227F-4879-445D-83B1-298F9175982D}">
      <dgm:prSet/>
      <dgm:spPr/>
      <dgm:t>
        <a:bodyPr/>
        <a:lstStyle/>
        <a:p>
          <a:endParaRPr lang="en-ZA" sz="2000"/>
        </a:p>
      </dgm:t>
    </dgm:pt>
    <dgm:pt modelId="{9E6FF673-D42C-4E1F-8C6A-C671259A2BCD}" type="sibTrans" cxnId="{C299227F-4879-445D-83B1-298F9175982D}">
      <dgm:prSet/>
      <dgm:spPr/>
      <dgm:t>
        <a:bodyPr/>
        <a:lstStyle/>
        <a:p>
          <a:endParaRPr lang="en-ZA" sz="2000"/>
        </a:p>
      </dgm:t>
    </dgm:pt>
    <dgm:pt modelId="{C4EA2212-3819-42EA-88EA-5FDA442E31AC}">
      <dgm:prSet custT="1"/>
      <dgm:spPr/>
      <dgm:t>
        <a:bodyPr/>
        <a:lstStyle/>
        <a:p>
          <a:r>
            <a:rPr lang="en-US" sz="1400" dirty="0"/>
            <a:t>Detailed, costed planning</a:t>
          </a:r>
          <a:endParaRPr lang="en-ZA" sz="1400" dirty="0"/>
        </a:p>
      </dgm:t>
    </dgm:pt>
    <dgm:pt modelId="{E2BE568A-B51D-4A87-B9D8-A1D1068FC7D8}" type="parTrans" cxnId="{CFC550DC-E028-4CAF-9113-5447052395F5}">
      <dgm:prSet/>
      <dgm:spPr/>
      <dgm:t>
        <a:bodyPr/>
        <a:lstStyle/>
        <a:p>
          <a:endParaRPr lang="en-ZA" sz="2000"/>
        </a:p>
      </dgm:t>
    </dgm:pt>
    <dgm:pt modelId="{7B871538-FC71-42D8-AD0B-986201D4AB68}" type="sibTrans" cxnId="{CFC550DC-E028-4CAF-9113-5447052395F5}">
      <dgm:prSet/>
      <dgm:spPr/>
      <dgm:t>
        <a:bodyPr/>
        <a:lstStyle/>
        <a:p>
          <a:endParaRPr lang="en-ZA" sz="2000"/>
        </a:p>
      </dgm:t>
    </dgm:pt>
    <dgm:pt modelId="{97AADEF0-D61E-4A5C-B325-E1B12930551F}">
      <dgm:prSet custT="1"/>
      <dgm:spPr/>
      <dgm:t>
        <a:bodyPr/>
        <a:lstStyle/>
        <a:p>
          <a:r>
            <a:rPr lang="en-US" sz="1400" dirty="0"/>
            <a:t>Stronger engagements with HEIs</a:t>
          </a:r>
          <a:endParaRPr lang="en-ZA" sz="1400" dirty="0"/>
        </a:p>
      </dgm:t>
    </dgm:pt>
    <dgm:pt modelId="{74AFCC12-60E2-465C-B226-255CEBCD9D26}" type="parTrans" cxnId="{EFD65EF0-8A23-4BDD-876B-F1F39037CF17}">
      <dgm:prSet/>
      <dgm:spPr/>
      <dgm:t>
        <a:bodyPr/>
        <a:lstStyle/>
        <a:p>
          <a:endParaRPr lang="en-ZA" sz="2000"/>
        </a:p>
      </dgm:t>
    </dgm:pt>
    <dgm:pt modelId="{169878C3-DA3D-4120-B432-427079884F92}" type="sibTrans" cxnId="{EFD65EF0-8A23-4BDD-876B-F1F39037CF17}">
      <dgm:prSet/>
      <dgm:spPr/>
      <dgm:t>
        <a:bodyPr/>
        <a:lstStyle/>
        <a:p>
          <a:endParaRPr lang="en-ZA" sz="2000"/>
        </a:p>
      </dgm:t>
    </dgm:pt>
    <dgm:pt modelId="{BCA1B45C-EC4E-4C8F-A2A9-632D9A3BA5E4}">
      <dgm:prSet custT="1"/>
      <dgm:spPr/>
      <dgm:t>
        <a:bodyPr/>
        <a:lstStyle/>
        <a:p>
          <a:r>
            <a:rPr lang="en-US" sz="1400" dirty="0"/>
            <a:t>Alignment of training and production with needs.</a:t>
          </a:r>
          <a:endParaRPr lang="en-ZA" sz="1400" dirty="0"/>
        </a:p>
      </dgm:t>
    </dgm:pt>
    <dgm:pt modelId="{801201AF-2178-4FFF-8724-AFCCB93B8511}" type="parTrans" cxnId="{0B3C61D8-6946-4E86-B3F5-907DA0A45A3B}">
      <dgm:prSet/>
      <dgm:spPr/>
      <dgm:t>
        <a:bodyPr/>
        <a:lstStyle/>
        <a:p>
          <a:endParaRPr lang="en-ZA" sz="2000"/>
        </a:p>
      </dgm:t>
    </dgm:pt>
    <dgm:pt modelId="{108B5A97-4EE2-43CD-85AD-5B654B42B46B}" type="sibTrans" cxnId="{0B3C61D8-6946-4E86-B3F5-907DA0A45A3B}">
      <dgm:prSet/>
      <dgm:spPr/>
      <dgm:t>
        <a:bodyPr/>
        <a:lstStyle/>
        <a:p>
          <a:endParaRPr lang="en-ZA" sz="2000"/>
        </a:p>
      </dgm:t>
    </dgm:pt>
    <dgm:pt modelId="{7B584377-C19A-4F9D-A73A-622A8D4E655D}">
      <dgm:prSet custT="1"/>
      <dgm:spPr/>
      <dgm:t>
        <a:bodyPr/>
        <a:lstStyle/>
        <a:p>
          <a:r>
            <a:rPr lang="en-US" sz="1400" dirty="0"/>
            <a:t>Role of provinces – accountable intermediary?</a:t>
          </a:r>
          <a:endParaRPr lang="en-ZA" sz="1400" dirty="0"/>
        </a:p>
      </dgm:t>
    </dgm:pt>
    <dgm:pt modelId="{2D4399E0-D256-4E30-9EED-032BFE8F7A51}" type="parTrans" cxnId="{6EF1CB46-E49D-4107-9926-A22955EB4CFB}">
      <dgm:prSet/>
      <dgm:spPr/>
      <dgm:t>
        <a:bodyPr/>
        <a:lstStyle/>
        <a:p>
          <a:endParaRPr lang="en-ZA"/>
        </a:p>
      </dgm:t>
    </dgm:pt>
    <dgm:pt modelId="{83185506-5713-4257-904C-7B602FE591D7}" type="sibTrans" cxnId="{6EF1CB46-E49D-4107-9926-A22955EB4CFB}">
      <dgm:prSet/>
      <dgm:spPr/>
      <dgm:t>
        <a:bodyPr/>
        <a:lstStyle/>
        <a:p>
          <a:endParaRPr lang="en-ZA"/>
        </a:p>
      </dgm:t>
    </dgm:pt>
    <dgm:pt modelId="{A59815E4-83EF-482A-8D0C-DA4A83BD5F5B}">
      <dgm:prSet custT="1"/>
      <dgm:spPr/>
      <dgm:t>
        <a:bodyPr/>
        <a:lstStyle/>
        <a:p>
          <a:r>
            <a:rPr lang="en-US" sz="1400" dirty="0"/>
            <a:t>Concurrent changes in PFMA and DPSA legislation – concurrent to enable implementation.</a:t>
          </a:r>
          <a:endParaRPr lang="en-ZA" sz="1400" dirty="0"/>
        </a:p>
      </dgm:t>
    </dgm:pt>
    <dgm:pt modelId="{17207F58-5FA5-41DF-8840-4F12C96CCEA6}" type="parTrans" cxnId="{9B20A6E2-E5BD-48EA-9F42-0188AA4F4D30}">
      <dgm:prSet/>
      <dgm:spPr/>
      <dgm:t>
        <a:bodyPr/>
        <a:lstStyle/>
        <a:p>
          <a:endParaRPr lang="en-ZA"/>
        </a:p>
      </dgm:t>
    </dgm:pt>
    <dgm:pt modelId="{D02BBDB5-BD88-402F-85B0-D31C4D99D964}" type="sibTrans" cxnId="{9B20A6E2-E5BD-48EA-9F42-0188AA4F4D30}">
      <dgm:prSet/>
      <dgm:spPr/>
      <dgm:t>
        <a:bodyPr/>
        <a:lstStyle/>
        <a:p>
          <a:endParaRPr lang="en-ZA"/>
        </a:p>
      </dgm:t>
    </dgm:pt>
    <dgm:pt modelId="{1FFEFD80-B234-4A0A-B548-958E0F5D33E7}">
      <dgm:prSet custT="1"/>
      <dgm:spPr/>
      <dgm:t>
        <a:bodyPr/>
        <a:lstStyle/>
        <a:p>
          <a:r>
            <a:rPr lang="en-US" sz="1400" dirty="0"/>
            <a:t>Role of other sectors</a:t>
          </a:r>
          <a:endParaRPr lang="en-ZA" sz="1400" dirty="0"/>
        </a:p>
      </dgm:t>
    </dgm:pt>
    <dgm:pt modelId="{2177EEE0-60BA-4F24-8E76-C0970905434E}" type="parTrans" cxnId="{2615F9A9-22BA-4FF8-920D-A201C168E8FD}">
      <dgm:prSet/>
      <dgm:spPr/>
      <dgm:t>
        <a:bodyPr/>
        <a:lstStyle/>
        <a:p>
          <a:endParaRPr lang="en-ZA"/>
        </a:p>
      </dgm:t>
    </dgm:pt>
    <dgm:pt modelId="{12FE619F-9B97-4A83-826C-B95C1877F4FF}" type="sibTrans" cxnId="{2615F9A9-22BA-4FF8-920D-A201C168E8FD}">
      <dgm:prSet/>
      <dgm:spPr/>
      <dgm:t>
        <a:bodyPr/>
        <a:lstStyle/>
        <a:p>
          <a:endParaRPr lang="en-ZA"/>
        </a:p>
      </dgm:t>
    </dgm:pt>
    <dgm:pt modelId="{EC6C8615-2774-4680-8097-694427C1A65C}">
      <dgm:prSet custT="1"/>
      <dgm:spPr/>
      <dgm:t>
        <a:bodyPr/>
        <a:lstStyle/>
        <a:p>
          <a:r>
            <a:rPr lang="en-US" sz="1400" dirty="0"/>
            <a:t>Establishing a culture of ongoing learning</a:t>
          </a:r>
          <a:endParaRPr lang="en-ZA" sz="1400" dirty="0"/>
        </a:p>
      </dgm:t>
    </dgm:pt>
    <dgm:pt modelId="{08B9CC02-6F18-49A9-8ABB-FDFDFEEB9697}" type="parTrans" cxnId="{B8F0C9CF-1818-44E5-A4D7-086A18EE3CB0}">
      <dgm:prSet/>
      <dgm:spPr/>
      <dgm:t>
        <a:bodyPr/>
        <a:lstStyle/>
        <a:p>
          <a:endParaRPr lang="en-ZA"/>
        </a:p>
      </dgm:t>
    </dgm:pt>
    <dgm:pt modelId="{5F06CD89-FB45-4E78-ABC4-4177583640DC}" type="sibTrans" cxnId="{B8F0C9CF-1818-44E5-A4D7-086A18EE3CB0}">
      <dgm:prSet/>
      <dgm:spPr/>
      <dgm:t>
        <a:bodyPr/>
        <a:lstStyle/>
        <a:p>
          <a:endParaRPr lang="en-ZA"/>
        </a:p>
      </dgm:t>
    </dgm:pt>
    <dgm:pt modelId="{46C7C0FC-F8A2-493C-840E-FFF9F240F735}">
      <dgm:prSet custT="1"/>
      <dgm:spPr/>
      <dgm:t>
        <a:bodyPr/>
        <a:lstStyle/>
        <a:p>
          <a:r>
            <a:rPr lang="en-US" sz="1400" dirty="0"/>
            <a:t>Role in research to build a better body of evidence</a:t>
          </a:r>
          <a:endParaRPr lang="en-ZA" sz="1400" dirty="0"/>
        </a:p>
      </dgm:t>
    </dgm:pt>
    <dgm:pt modelId="{AAE0E504-1104-4DAB-84AE-9E2D65FCD65E}" type="parTrans" cxnId="{772DDCC6-CC07-4FEC-B437-E02CE6F39108}">
      <dgm:prSet/>
      <dgm:spPr/>
      <dgm:t>
        <a:bodyPr/>
        <a:lstStyle/>
        <a:p>
          <a:endParaRPr lang="en-ZA"/>
        </a:p>
      </dgm:t>
    </dgm:pt>
    <dgm:pt modelId="{2DA17B25-A3C2-4718-B005-E9DB773E3F47}" type="sibTrans" cxnId="{772DDCC6-CC07-4FEC-B437-E02CE6F39108}">
      <dgm:prSet/>
      <dgm:spPr/>
      <dgm:t>
        <a:bodyPr/>
        <a:lstStyle/>
        <a:p>
          <a:endParaRPr lang="en-ZA"/>
        </a:p>
      </dgm:t>
    </dgm:pt>
    <dgm:pt modelId="{BDFFC3F2-6440-44B4-8D4A-0F32DCE9DC34}" type="pres">
      <dgm:prSet presAssocID="{CCD669C0-4F93-48D2-AD6A-667AB78CDB12}" presName="Name0" presStyleCnt="0">
        <dgm:presLayoutVars>
          <dgm:dir/>
          <dgm:animLvl val="lvl"/>
          <dgm:resizeHandles val="exact"/>
        </dgm:presLayoutVars>
      </dgm:prSet>
      <dgm:spPr/>
    </dgm:pt>
    <dgm:pt modelId="{3A621CFF-FE92-454E-BD3E-3FA67394D00D}" type="pres">
      <dgm:prSet presAssocID="{F82BBF8F-0C29-4144-A2B3-99E5BE0E9049}" presName="composite" presStyleCnt="0"/>
      <dgm:spPr/>
    </dgm:pt>
    <dgm:pt modelId="{63DB99B4-744E-405A-99F5-EFD42D713AB8}" type="pres">
      <dgm:prSet presAssocID="{F82BBF8F-0C29-4144-A2B3-99E5BE0E9049}" presName="parTx" presStyleLbl="alignNode1" presStyleIdx="0" presStyleCnt="4">
        <dgm:presLayoutVars>
          <dgm:chMax val="0"/>
          <dgm:chPref val="0"/>
          <dgm:bulletEnabled val="1"/>
        </dgm:presLayoutVars>
      </dgm:prSet>
      <dgm:spPr/>
    </dgm:pt>
    <dgm:pt modelId="{9981FA7A-1521-4B44-8885-1413B01E29BA}" type="pres">
      <dgm:prSet presAssocID="{F82BBF8F-0C29-4144-A2B3-99E5BE0E9049}" presName="desTx" presStyleLbl="alignAccFollowNode1" presStyleIdx="0" presStyleCnt="4">
        <dgm:presLayoutVars>
          <dgm:bulletEnabled val="1"/>
        </dgm:presLayoutVars>
      </dgm:prSet>
      <dgm:spPr/>
    </dgm:pt>
    <dgm:pt modelId="{D02EC427-7C77-4927-8FBE-D0FA57942B35}" type="pres">
      <dgm:prSet presAssocID="{E976D1A1-7F05-45D7-903E-BA22665598DB}" presName="space" presStyleCnt="0"/>
      <dgm:spPr/>
    </dgm:pt>
    <dgm:pt modelId="{6C0DE23B-F169-4F13-BB2B-09A30EA20765}" type="pres">
      <dgm:prSet presAssocID="{3E271594-D346-41D3-BFD3-586DF0279369}" presName="composite" presStyleCnt="0"/>
      <dgm:spPr/>
    </dgm:pt>
    <dgm:pt modelId="{CE24E826-FA03-403C-886E-005D5D123A99}" type="pres">
      <dgm:prSet presAssocID="{3E271594-D346-41D3-BFD3-586DF0279369}" presName="parTx" presStyleLbl="alignNode1" presStyleIdx="1" presStyleCnt="4">
        <dgm:presLayoutVars>
          <dgm:chMax val="0"/>
          <dgm:chPref val="0"/>
          <dgm:bulletEnabled val="1"/>
        </dgm:presLayoutVars>
      </dgm:prSet>
      <dgm:spPr/>
    </dgm:pt>
    <dgm:pt modelId="{D2C4DD1A-8E46-4C5D-8E6C-566294BAC806}" type="pres">
      <dgm:prSet presAssocID="{3E271594-D346-41D3-BFD3-586DF0279369}" presName="desTx" presStyleLbl="alignAccFollowNode1" presStyleIdx="1" presStyleCnt="4">
        <dgm:presLayoutVars>
          <dgm:bulletEnabled val="1"/>
        </dgm:presLayoutVars>
      </dgm:prSet>
      <dgm:spPr/>
    </dgm:pt>
    <dgm:pt modelId="{EF712231-4634-4289-B6F6-32FE7B1D3AD0}" type="pres">
      <dgm:prSet presAssocID="{4DE3BE05-D586-4B72-851F-C16FC9EB76DF}" presName="space" presStyleCnt="0"/>
      <dgm:spPr/>
    </dgm:pt>
    <dgm:pt modelId="{77A2D11C-AFAF-45CF-AE7C-77015E31E534}" type="pres">
      <dgm:prSet presAssocID="{E6F1ECD7-8CEA-4A55-A5BD-A725C5AA57E2}" presName="composite" presStyleCnt="0"/>
      <dgm:spPr/>
    </dgm:pt>
    <dgm:pt modelId="{5C719297-C668-433C-B02A-F88D9FCBFD20}" type="pres">
      <dgm:prSet presAssocID="{E6F1ECD7-8CEA-4A55-A5BD-A725C5AA57E2}" presName="parTx" presStyleLbl="alignNode1" presStyleIdx="2" presStyleCnt="4">
        <dgm:presLayoutVars>
          <dgm:chMax val="0"/>
          <dgm:chPref val="0"/>
          <dgm:bulletEnabled val="1"/>
        </dgm:presLayoutVars>
      </dgm:prSet>
      <dgm:spPr/>
    </dgm:pt>
    <dgm:pt modelId="{014CFAEA-9EBC-4C8B-8ED6-ED64A9EA8E42}" type="pres">
      <dgm:prSet presAssocID="{E6F1ECD7-8CEA-4A55-A5BD-A725C5AA57E2}" presName="desTx" presStyleLbl="alignAccFollowNode1" presStyleIdx="2" presStyleCnt="4">
        <dgm:presLayoutVars>
          <dgm:bulletEnabled val="1"/>
        </dgm:presLayoutVars>
      </dgm:prSet>
      <dgm:spPr/>
    </dgm:pt>
    <dgm:pt modelId="{5FA65DB0-C855-4432-B29D-484CF8F7D067}" type="pres">
      <dgm:prSet presAssocID="{141FCBC6-C7AB-4B88-8D81-98DFCC46431D}" presName="space" presStyleCnt="0"/>
      <dgm:spPr/>
    </dgm:pt>
    <dgm:pt modelId="{0FB0D429-0812-4786-AAD8-7477002A8C9E}" type="pres">
      <dgm:prSet presAssocID="{1892E098-EF1B-4F24-A063-45B33306A830}" presName="composite" presStyleCnt="0"/>
      <dgm:spPr/>
    </dgm:pt>
    <dgm:pt modelId="{BDDECD64-635A-4C79-ADB5-E253B5D6CC8B}" type="pres">
      <dgm:prSet presAssocID="{1892E098-EF1B-4F24-A063-45B33306A830}" presName="parTx" presStyleLbl="alignNode1" presStyleIdx="3" presStyleCnt="4">
        <dgm:presLayoutVars>
          <dgm:chMax val="0"/>
          <dgm:chPref val="0"/>
          <dgm:bulletEnabled val="1"/>
        </dgm:presLayoutVars>
      </dgm:prSet>
      <dgm:spPr/>
    </dgm:pt>
    <dgm:pt modelId="{AB82B84A-9E97-4A79-9335-37B721612E1A}" type="pres">
      <dgm:prSet presAssocID="{1892E098-EF1B-4F24-A063-45B33306A830}" presName="desTx" presStyleLbl="alignAccFollowNode1" presStyleIdx="3" presStyleCnt="4">
        <dgm:presLayoutVars>
          <dgm:bulletEnabled val="1"/>
        </dgm:presLayoutVars>
      </dgm:prSet>
      <dgm:spPr/>
    </dgm:pt>
  </dgm:ptLst>
  <dgm:cxnLst>
    <dgm:cxn modelId="{0FAAE901-E8DA-4C5D-B488-4F0FDCF32312}" type="presOf" srcId="{A59815E4-83EF-482A-8D0C-DA4A83BD5F5B}" destId="{AB82B84A-9E97-4A79-9335-37B721612E1A}" srcOrd="0" destOrd="2" presId="urn:microsoft.com/office/officeart/2005/8/layout/hList1"/>
    <dgm:cxn modelId="{A1C32B03-3489-4E0F-A630-75741A39BED9}" type="presOf" srcId="{7A834F2B-EE71-4EAD-A02D-9B823A320C83}" destId="{D2C4DD1A-8E46-4C5D-8E6C-566294BAC806}" srcOrd="0" destOrd="2" presId="urn:microsoft.com/office/officeart/2005/8/layout/hList1"/>
    <dgm:cxn modelId="{23E2A209-CCD1-4030-83D0-1A025EA74B83}" type="presOf" srcId="{1FFEFD80-B234-4A0A-B548-958E0F5D33E7}" destId="{014CFAEA-9EBC-4C8B-8ED6-ED64A9EA8E42}" srcOrd="0" destOrd="5" presId="urn:microsoft.com/office/officeart/2005/8/layout/hList1"/>
    <dgm:cxn modelId="{E26FDB11-B7E1-4AD9-AAF6-E77F999D7330}" srcId="{CCD669C0-4F93-48D2-AD6A-667AB78CDB12}" destId="{E6F1ECD7-8CEA-4A55-A5BD-A725C5AA57E2}" srcOrd="2" destOrd="0" parTransId="{04739956-FC93-41B1-B4FF-338DD6EF7A88}" sibTransId="{141FCBC6-C7AB-4B88-8D81-98DFCC46431D}"/>
    <dgm:cxn modelId="{4FCCC213-B963-4A01-A104-0C3BF580F8D4}" srcId="{E6F1ECD7-8CEA-4A55-A5BD-A725C5AA57E2}" destId="{F99BC123-E9C3-4293-B668-9A3E4DDDA46B}" srcOrd="0" destOrd="0" parTransId="{4DAEE13C-A30D-4F91-8B8D-473B74EBC347}" sibTransId="{8B9E6360-877B-4CC4-A800-A476C5E4E20D}"/>
    <dgm:cxn modelId="{3F6DFD17-A31B-458B-A81A-8527AFDA0450}" srcId="{3E271594-D346-41D3-BFD3-586DF0279369}" destId="{C98F81A2-85B9-4CB6-A622-F26802B5DB2D}" srcOrd="0" destOrd="0" parTransId="{0531A41E-52B2-48B3-9842-3E9105AD2CCD}" sibTransId="{74D8B3D6-0974-4E3A-8855-B538494738AB}"/>
    <dgm:cxn modelId="{C5E0DC1D-1C47-4F86-8240-8087CACB3EB7}" type="presOf" srcId="{CDC5318B-BFBD-40A0-8788-218063381017}" destId="{D2C4DD1A-8E46-4C5D-8E6C-566294BAC806}" srcOrd="0" destOrd="1" presId="urn:microsoft.com/office/officeart/2005/8/layout/hList1"/>
    <dgm:cxn modelId="{8371371F-EDF1-4623-868F-AB9B73E5B508}" srcId="{3E271594-D346-41D3-BFD3-586DF0279369}" destId="{CDC5318B-BFBD-40A0-8788-218063381017}" srcOrd="1" destOrd="0" parTransId="{7D25F20A-27CA-4221-B369-52A9F138B9E1}" sibTransId="{1F6777DF-1829-49D6-85E2-D78E3655A100}"/>
    <dgm:cxn modelId="{2926FE28-01CD-45AB-B1AB-35DFA4078F2A}" srcId="{F82BBF8F-0C29-4144-A2B3-99E5BE0E9049}" destId="{A3A62378-2EEB-495E-B1BC-798073E79B20}" srcOrd="1" destOrd="0" parTransId="{F21C2E48-F448-4A20-B2A3-AA8A48CC246B}" sibTransId="{1CCBA08E-B5B6-4640-B99A-07434BCBEEE4}"/>
    <dgm:cxn modelId="{FCCFC22C-A94F-46E1-92A4-633CB5FFA74C}" type="presOf" srcId="{9E91C186-37F2-4D88-9ADB-C8C1FFC449E5}" destId="{D2C4DD1A-8E46-4C5D-8E6C-566294BAC806}" srcOrd="0" destOrd="4" presId="urn:microsoft.com/office/officeart/2005/8/layout/hList1"/>
    <dgm:cxn modelId="{72B7782F-B000-49E3-BE84-8C171CC05D77}" type="presOf" srcId="{A65B66ED-8004-42BF-BBD6-7F3336402DC2}" destId="{014CFAEA-9EBC-4C8B-8ED6-ED64A9EA8E42}" srcOrd="0" destOrd="2" presId="urn:microsoft.com/office/officeart/2005/8/layout/hList1"/>
    <dgm:cxn modelId="{C1548230-83C6-42CB-9DA3-B7BE974B4511}" type="presOf" srcId="{3454DFA7-BBD3-4482-9086-7407186F34F3}" destId="{9981FA7A-1521-4B44-8885-1413B01E29BA}" srcOrd="0" destOrd="0" presId="urn:microsoft.com/office/officeart/2005/8/layout/hList1"/>
    <dgm:cxn modelId="{8427B734-EFE4-408E-A270-23C799D63D45}" srcId="{CCD669C0-4F93-48D2-AD6A-667AB78CDB12}" destId="{F82BBF8F-0C29-4144-A2B3-99E5BE0E9049}" srcOrd="0" destOrd="0" parTransId="{A508A327-7189-46A6-AEAD-8F584AE702C4}" sibTransId="{E976D1A1-7F05-45D7-903E-BA22665598DB}"/>
    <dgm:cxn modelId="{04CC1C36-0FEA-4CC7-B793-D0B07A0D646B}" type="presOf" srcId="{3E271594-D346-41D3-BFD3-586DF0279369}" destId="{CE24E826-FA03-403C-886E-005D5D123A99}" srcOrd="0" destOrd="0" presId="urn:microsoft.com/office/officeart/2005/8/layout/hList1"/>
    <dgm:cxn modelId="{84C9A637-7C94-4DFA-B9CB-4D79F637441E}" type="presOf" srcId="{BCA1B45C-EC4E-4C8F-A2A9-632D9A3BA5E4}" destId="{AB82B84A-9E97-4A79-9335-37B721612E1A}" srcOrd="0" destOrd="1" presId="urn:microsoft.com/office/officeart/2005/8/layout/hList1"/>
    <dgm:cxn modelId="{F14CB83A-B8E2-4897-A946-B1B9BB060722}" type="presOf" srcId="{6C798102-DA87-42E2-9265-69136C93745A}" destId="{D2C4DD1A-8E46-4C5D-8E6C-566294BAC806}" srcOrd="0" destOrd="7" presId="urn:microsoft.com/office/officeart/2005/8/layout/hList1"/>
    <dgm:cxn modelId="{1982035C-CF1B-4A5A-8FBE-2DAC415EC71B}" type="presOf" srcId="{C44B1765-4EB3-4829-B516-01A34DBF8645}" destId="{014CFAEA-9EBC-4C8B-8ED6-ED64A9EA8E42}" srcOrd="0" destOrd="1" presId="urn:microsoft.com/office/officeart/2005/8/layout/hList1"/>
    <dgm:cxn modelId="{F2059D5C-715A-4BFB-BF39-D23E453CAD80}" srcId="{3E271594-D346-41D3-BFD3-586DF0279369}" destId="{9E91C186-37F2-4D88-9ADB-C8C1FFC449E5}" srcOrd="4" destOrd="0" parTransId="{FA69217D-3448-42D4-B807-9D0610CEA5AC}" sibTransId="{367DD750-AF4F-4AC7-9157-95C27ED4340F}"/>
    <dgm:cxn modelId="{1CA2DD42-DEC6-48FB-BFF6-E76640890773}" srcId="{3E271594-D346-41D3-BFD3-586DF0279369}" destId="{B948EA63-C4D6-4358-BE97-EE3A6FDCD958}" srcOrd="3" destOrd="0" parTransId="{1BE6FF48-584A-4E25-ADAD-EC830E3E51F8}" sibTransId="{5F7A06D3-4082-411A-896B-35DD0D63BA7A}"/>
    <dgm:cxn modelId="{6EF1CB46-E49D-4107-9926-A22955EB4CFB}" srcId="{E6F1ECD7-8CEA-4A55-A5BD-A725C5AA57E2}" destId="{7B584377-C19A-4F9D-A73A-622A8D4E655D}" srcOrd="4" destOrd="0" parTransId="{2D4399E0-D256-4E30-9EED-032BFE8F7A51}" sibTransId="{83185506-5713-4257-904C-7B602FE591D7}"/>
    <dgm:cxn modelId="{C1D26C67-B58A-4B8C-9684-32FB0691551B}" type="presOf" srcId="{46C7C0FC-F8A2-493C-840E-FFF9F240F735}" destId="{AB82B84A-9E97-4A79-9335-37B721612E1A}" srcOrd="0" destOrd="3" presId="urn:microsoft.com/office/officeart/2005/8/layout/hList1"/>
    <dgm:cxn modelId="{A936076A-64F7-4BAA-AD6B-FDA470414BD1}" srcId="{CCD669C0-4F93-48D2-AD6A-667AB78CDB12}" destId="{1892E098-EF1B-4F24-A063-45B33306A830}" srcOrd="3" destOrd="0" parTransId="{D83A9794-B305-4487-B81F-19EB0B52C1D0}" sibTransId="{DB08CB92-EACE-41FD-A538-8A3D5E0AB9F6}"/>
    <dgm:cxn modelId="{57A2DA6D-5ABE-4C87-8E45-616545B1A9D2}" srcId="{3E271594-D346-41D3-BFD3-586DF0279369}" destId="{025CF606-C867-4EF3-966F-3904242FD100}" srcOrd="5" destOrd="0" parTransId="{7EBB050B-FF48-42C8-BEF7-733C4CD38AAC}" sibTransId="{1701D2A1-BB32-4688-A047-EB9DEAD355D0}"/>
    <dgm:cxn modelId="{B105CB6E-B2BD-41F6-BE12-6056FFE3EDB9}" type="presOf" srcId="{B948EA63-C4D6-4358-BE97-EE3A6FDCD958}" destId="{D2C4DD1A-8E46-4C5D-8E6C-566294BAC806}" srcOrd="0" destOrd="3" presId="urn:microsoft.com/office/officeart/2005/8/layout/hList1"/>
    <dgm:cxn modelId="{134F274F-C0FE-46DE-8539-C97280BA077E}" srcId="{3E271594-D346-41D3-BFD3-586DF0279369}" destId="{19D52547-97AD-4268-A636-27C316D2E618}" srcOrd="6" destOrd="0" parTransId="{85969D22-569B-43E2-B339-30DE10CBBA11}" sibTransId="{CA562722-D58B-4357-93CA-50997566152A}"/>
    <dgm:cxn modelId="{B7E5354F-6A23-4CDB-AEA2-3128A1D31745}" type="presOf" srcId="{7B584377-C19A-4F9D-A73A-622A8D4E655D}" destId="{014CFAEA-9EBC-4C8B-8ED6-ED64A9EA8E42}" srcOrd="0" destOrd="4" presId="urn:microsoft.com/office/officeart/2005/8/layout/hList1"/>
    <dgm:cxn modelId="{3EBA1451-978B-4C8A-A74D-F4360DCEFC23}" type="presOf" srcId="{97AADEF0-D61E-4A5C-B325-E1B12930551F}" destId="{AB82B84A-9E97-4A79-9335-37B721612E1A}" srcOrd="0" destOrd="0" presId="urn:microsoft.com/office/officeart/2005/8/layout/hList1"/>
    <dgm:cxn modelId="{439FF571-B887-4457-8D37-414F6868977A}" type="presOf" srcId="{025CF606-C867-4EF3-966F-3904242FD100}" destId="{D2C4DD1A-8E46-4C5D-8E6C-566294BAC806}" srcOrd="0" destOrd="5" presId="urn:microsoft.com/office/officeart/2005/8/layout/hList1"/>
    <dgm:cxn modelId="{BC2AAE53-C148-4B2E-B004-16CDC87BFE2B}" srcId="{3E271594-D346-41D3-BFD3-586DF0279369}" destId="{6C798102-DA87-42E2-9265-69136C93745A}" srcOrd="7" destOrd="0" parTransId="{76B881AB-613E-4690-9EB0-E814CF6366FA}" sibTransId="{1B4D2BEA-CA02-4825-9DA8-29F447374A18}"/>
    <dgm:cxn modelId="{BFC83E77-61D0-4BA8-A606-444B6B35BF85}" srcId="{E6F1ECD7-8CEA-4A55-A5BD-A725C5AA57E2}" destId="{C44B1765-4EB3-4829-B516-01A34DBF8645}" srcOrd="1" destOrd="0" parTransId="{086F5C0C-6128-4F6F-ACE3-37C0E0B13D72}" sibTransId="{39CBEF18-9A26-44C8-AD4F-4819AD6F9892}"/>
    <dgm:cxn modelId="{0D12A05A-E46D-4CEA-A689-C9D1AB24038F}" srcId="{F82BBF8F-0C29-4144-A2B3-99E5BE0E9049}" destId="{3454DFA7-BBD3-4482-9086-7407186F34F3}" srcOrd="0" destOrd="0" parTransId="{41E8997A-06DA-4D48-BA43-9A2E6360112B}" sibTransId="{C4E5B27A-F9F9-4092-A2ED-F30BDF629392}"/>
    <dgm:cxn modelId="{C299227F-4879-445D-83B1-298F9175982D}" srcId="{E6F1ECD7-8CEA-4A55-A5BD-A725C5AA57E2}" destId="{A65B66ED-8004-42BF-BBD6-7F3336402DC2}" srcOrd="2" destOrd="0" parTransId="{B83FC0F3-C2B5-4F40-96B1-78F89C02DA1B}" sibTransId="{9E6FF673-D42C-4E1F-8C6A-C671259A2BCD}"/>
    <dgm:cxn modelId="{4C51D988-B3BC-4846-8368-4973888B9B0C}" srcId="{3E271594-D346-41D3-BFD3-586DF0279369}" destId="{7A834F2B-EE71-4EAD-A02D-9B823A320C83}" srcOrd="2" destOrd="0" parTransId="{C856952B-1254-426B-A771-3C3DE93B394B}" sibTransId="{66053E7F-D6C0-4636-88A4-3074ECCF6BAE}"/>
    <dgm:cxn modelId="{83BAAD8D-1471-4711-AADB-19ABA9D3ADB5}" srcId="{F82BBF8F-0C29-4144-A2B3-99E5BE0E9049}" destId="{27C0D8CB-1521-4158-B497-DE8F2F7745F5}" srcOrd="2" destOrd="0" parTransId="{4912ADF7-2742-42D3-80FF-3DA112459192}" sibTransId="{84A9C50D-BFAC-45B9-AC8A-790A8F624A6B}"/>
    <dgm:cxn modelId="{9BBC2C91-6EF7-4F1E-9EF2-B265F6B0D95E}" type="presOf" srcId="{E6F1ECD7-8CEA-4A55-A5BD-A725C5AA57E2}" destId="{5C719297-C668-433C-B02A-F88D9FCBFD20}" srcOrd="0" destOrd="0" presId="urn:microsoft.com/office/officeart/2005/8/layout/hList1"/>
    <dgm:cxn modelId="{D57D3098-E4E4-48BA-A74B-FDDB258D8217}" type="presOf" srcId="{F82BBF8F-0C29-4144-A2B3-99E5BE0E9049}" destId="{63DB99B4-744E-405A-99F5-EFD42D713AB8}" srcOrd="0" destOrd="0" presId="urn:microsoft.com/office/officeart/2005/8/layout/hList1"/>
    <dgm:cxn modelId="{64B65D98-7F1F-450F-83A9-283BC4E9A985}" type="presOf" srcId="{EC6C8615-2774-4680-8097-694427C1A65C}" destId="{014CFAEA-9EBC-4C8B-8ED6-ED64A9EA8E42}" srcOrd="0" destOrd="6" presId="urn:microsoft.com/office/officeart/2005/8/layout/hList1"/>
    <dgm:cxn modelId="{2615F9A9-22BA-4FF8-920D-A201C168E8FD}" srcId="{E6F1ECD7-8CEA-4A55-A5BD-A725C5AA57E2}" destId="{1FFEFD80-B234-4A0A-B548-958E0F5D33E7}" srcOrd="5" destOrd="0" parTransId="{2177EEE0-60BA-4F24-8E76-C0970905434E}" sibTransId="{12FE619F-9B97-4A83-826C-B95C1877F4FF}"/>
    <dgm:cxn modelId="{F61B77AE-9F58-44F7-998C-36E5F7E506D3}" type="presOf" srcId="{CCD669C0-4F93-48D2-AD6A-667AB78CDB12}" destId="{BDFFC3F2-6440-44B4-8D4A-0F32DCE9DC34}" srcOrd="0" destOrd="0" presId="urn:microsoft.com/office/officeart/2005/8/layout/hList1"/>
    <dgm:cxn modelId="{A5AE40B7-B697-4F34-9D15-8795F6FF2E89}" type="presOf" srcId="{27C0D8CB-1521-4158-B497-DE8F2F7745F5}" destId="{9981FA7A-1521-4B44-8885-1413B01E29BA}" srcOrd="0" destOrd="2" presId="urn:microsoft.com/office/officeart/2005/8/layout/hList1"/>
    <dgm:cxn modelId="{AC9A5EC4-2A0E-4620-93F1-D97493D6BD21}" type="presOf" srcId="{19D52547-97AD-4268-A636-27C316D2E618}" destId="{D2C4DD1A-8E46-4C5D-8E6C-566294BAC806}" srcOrd="0" destOrd="6" presId="urn:microsoft.com/office/officeart/2005/8/layout/hList1"/>
    <dgm:cxn modelId="{772DDCC6-CC07-4FEC-B437-E02CE6F39108}" srcId="{1892E098-EF1B-4F24-A063-45B33306A830}" destId="{46C7C0FC-F8A2-493C-840E-FFF9F240F735}" srcOrd="3" destOrd="0" parTransId="{AAE0E504-1104-4DAB-84AE-9E2D65FCD65E}" sibTransId="{2DA17B25-A3C2-4718-B005-E9DB773E3F47}"/>
    <dgm:cxn modelId="{ACA822C7-2EBB-4959-9CE9-54138763BB15}" type="presOf" srcId="{A3A62378-2EEB-495E-B1BC-798073E79B20}" destId="{9981FA7A-1521-4B44-8885-1413B01E29BA}" srcOrd="0" destOrd="1" presId="urn:microsoft.com/office/officeart/2005/8/layout/hList1"/>
    <dgm:cxn modelId="{B8F0C9CF-1818-44E5-A4D7-086A18EE3CB0}" srcId="{E6F1ECD7-8CEA-4A55-A5BD-A725C5AA57E2}" destId="{EC6C8615-2774-4680-8097-694427C1A65C}" srcOrd="6" destOrd="0" parTransId="{08B9CC02-6F18-49A9-8ABB-FDFDFEEB9697}" sibTransId="{5F06CD89-FB45-4E78-ABC4-4177583640DC}"/>
    <dgm:cxn modelId="{7DB70FD2-88FE-46AA-A188-63687127F7BA}" srcId="{CCD669C0-4F93-48D2-AD6A-667AB78CDB12}" destId="{3E271594-D346-41D3-BFD3-586DF0279369}" srcOrd="1" destOrd="0" parTransId="{D494C0A5-FDEF-425C-8305-45B860FAED05}" sibTransId="{4DE3BE05-D586-4B72-851F-C16FC9EB76DF}"/>
    <dgm:cxn modelId="{BB0F41D3-8669-4E0C-AF7B-1E2C3CE44537}" type="presOf" srcId="{F75EBD5E-627E-45E9-BB1C-C6E77CD4A475}" destId="{9981FA7A-1521-4B44-8885-1413B01E29BA}" srcOrd="0" destOrd="3" presId="urn:microsoft.com/office/officeart/2005/8/layout/hList1"/>
    <dgm:cxn modelId="{0B3C61D8-6946-4E86-B3F5-907DA0A45A3B}" srcId="{1892E098-EF1B-4F24-A063-45B33306A830}" destId="{BCA1B45C-EC4E-4C8F-A2A9-632D9A3BA5E4}" srcOrd="1" destOrd="0" parTransId="{801201AF-2178-4FFF-8724-AFCCB93B8511}" sibTransId="{108B5A97-4EE2-43CD-85AD-5B654B42B46B}"/>
    <dgm:cxn modelId="{CFC550DC-E028-4CAF-9113-5447052395F5}" srcId="{E6F1ECD7-8CEA-4A55-A5BD-A725C5AA57E2}" destId="{C4EA2212-3819-42EA-88EA-5FDA442E31AC}" srcOrd="3" destOrd="0" parTransId="{E2BE568A-B51D-4A87-B9D8-A1D1068FC7D8}" sibTransId="{7B871538-FC71-42D8-AD0B-986201D4AB68}"/>
    <dgm:cxn modelId="{B733D0DC-17CB-4168-9E17-A5C2D8DC2521}" type="presOf" srcId="{C98F81A2-85B9-4CB6-A622-F26802B5DB2D}" destId="{D2C4DD1A-8E46-4C5D-8E6C-566294BAC806}" srcOrd="0" destOrd="0" presId="urn:microsoft.com/office/officeart/2005/8/layout/hList1"/>
    <dgm:cxn modelId="{9B20A6E2-E5BD-48EA-9F42-0188AA4F4D30}" srcId="{1892E098-EF1B-4F24-A063-45B33306A830}" destId="{A59815E4-83EF-482A-8D0C-DA4A83BD5F5B}" srcOrd="2" destOrd="0" parTransId="{17207F58-5FA5-41DF-8840-4F12C96CCEA6}" sibTransId="{D02BBDB5-BD88-402F-85B0-D31C4D99D964}"/>
    <dgm:cxn modelId="{572D09E8-A648-430A-97D9-222CCFF52417}" srcId="{F82BBF8F-0C29-4144-A2B3-99E5BE0E9049}" destId="{F75EBD5E-627E-45E9-BB1C-C6E77CD4A475}" srcOrd="3" destOrd="0" parTransId="{C1C042E6-B1D6-45FF-98F1-D5843833BDBD}" sibTransId="{DFE6B593-B8FF-48BA-81F6-A7CFAB6BFA39}"/>
    <dgm:cxn modelId="{EC0DF7EB-7EB4-4EAA-A43C-F49D225C6340}" type="presOf" srcId="{F99BC123-E9C3-4293-B668-9A3E4DDDA46B}" destId="{014CFAEA-9EBC-4C8B-8ED6-ED64A9EA8E42}" srcOrd="0" destOrd="0" presId="urn:microsoft.com/office/officeart/2005/8/layout/hList1"/>
    <dgm:cxn modelId="{EFD65EF0-8A23-4BDD-876B-F1F39037CF17}" srcId="{1892E098-EF1B-4F24-A063-45B33306A830}" destId="{97AADEF0-D61E-4A5C-B325-E1B12930551F}" srcOrd="0" destOrd="0" parTransId="{74AFCC12-60E2-465C-B226-255CEBCD9D26}" sibTransId="{169878C3-DA3D-4120-B432-427079884F92}"/>
    <dgm:cxn modelId="{5FED41F1-06A0-4AA6-A2B7-7329F842EE7A}" type="presOf" srcId="{C4EA2212-3819-42EA-88EA-5FDA442E31AC}" destId="{014CFAEA-9EBC-4C8B-8ED6-ED64A9EA8E42}" srcOrd="0" destOrd="3" presId="urn:microsoft.com/office/officeart/2005/8/layout/hList1"/>
    <dgm:cxn modelId="{BF77D2F1-086A-4675-9819-16F1F41EF28E}" type="presOf" srcId="{1892E098-EF1B-4F24-A063-45B33306A830}" destId="{BDDECD64-635A-4C79-ADB5-E253B5D6CC8B}" srcOrd="0" destOrd="0" presId="urn:microsoft.com/office/officeart/2005/8/layout/hList1"/>
    <dgm:cxn modelId="{816BE3FE-5CB0-4C0C-BB25-55850833D77C}" type="presParOf" srcId="{BDFFC3F2-6440-44B4-8D4A-0F32DCE9DC34}" destId="{3A621CFF-FE92-454E-BD3E-3FA67394D00D}" srcOrd="0" destOrd="0" presId="urn:microsoft.com/office/officeart/2005/8/layout/hList1"/>
    <dgm:cxn modelId="{7EBD9381-2B1E-4FD8-9C1A-D419E1B87B00}" type="presParOf" srcId="{3A621CFF-FE92-454E-BD3E-3FA67394D00D}" destId="{63DB99B4-744E-405A-99F5-EFD42D713AB8}" srcOrd="0" destOrd="0" presId="urn:microsoft.com/office/officeart/2005/8/layout/hList1"/>
    <dgm:cxn modelId="{B7181CED-2E2F-4589-8C3D-9A14F7875CBA}" type="presParOf" srcId="{3A621CFF-FE92-454E-BD3E-3FA67394D00D}" destId="{9981FA7A-1521-4B44-8885-1413B01E29BA}" srcOrd="1" destOrd="0" presId="urn:microsoft.com/office/officeart/2005/8/layout/hList1"/>
    <dgm:cxn modelId="{8CAA4A7C-16C4-4C38-9EF2-8A2DB4BA5C3F}" type="presParOf" srcId="{BDFFC3F2-6440-44B4-8D4A-0F32DCE9DC34}" destId="{D02EC427-7C77-4927-8FBE-D0FA57942B35}" srcOrd="1" destOrd="0" presId="urn:microsoft.com/office/officeart/2005/8/layout/hList1"/>
    <dgm:cxn modelId="{FF6E7B05-956F-4460-B59D-D00AC3458416}" type="presParOf" srcId="{BDFFC3F2-6440-44B4-8D4A-0F32DCE9DC34}" destId="{6C0DE23B-F169-4F13-BB2B-09A30EA20765}" srcOrd="2" destOrd="0" presId="urn:microsoft.com/office/officeart/2005/8/layout/hList1"/>
    <dgm:cxn modelId="{5F8838CE-13E0-4A98-BF97-5C9393175A31}" type="presParOf" srcId="{6C0DE23B-F169-4F13-BB2B-09A30EA20765}" destId="{CE24E826-FA03-403C-886E-005D5D123A99}" srcOrd="0" destOrd="0" presId="urn:microsoft.com/office/officeart/2005/8/layout/hList1"/>
    <dgm:cxn modelId="{654AB091-0A4B-4C07-A5A4-68AA965A8DB5}" type="presParOf" srcId="{6C0DE23B-F169-4F13-BB2B-09A30EA20765}" destId="{D2C4DD1A-8E46-4C5D-8E6C-566294BAC806}" srcOrd="1" destOrd="0" presId="urn:microsoft.com/office/officeart/2005/8/layout/hList1"/>
    <dgm:cxn modelId="{53FF2E1E-2023-4628-96AB-494FB926D43A}" type="presParOf" srcId="{BDFFC3F2-6440-44B4-8D4A-0F32DCE9DC34}" destId="{EF712231-4634-4289-B6F6-32FE7B1D3AD0}" srcOrd="3" destOrd="0" presId="urn:microsoft.com/office/officeart/2005/8/layout/hList1"/>
    <dgm:cxn modelId="{98B75E6C-36D6-4DE0-902E-A4584F92C6A2}" type="presParOf" srcId="{BDFFC3F2-6440-44B4-8D4A-0F32DCE9DC34}" destId="{77A2D11C-AFAF-45CF-AE7C-77015E31E534}" srcOrd="4" destOrd="0" presId="urn:microsoft.com/office/officeart/2005/8/layout/hList1"/>
    <dgm:cxn modelId="{63CEABAC-463F-4EA2-8020-9DF4462748B7}" type="presParOf" srcId="{77A2D11C-AFAF-45CF-AE7C-77015E31E534}" destId="{5C719297-C668-433C-B02A-F88D9FCBFD20}" srcOrd="0" destOrd="0" presId="urn:microsoft.com/office/officeart/2005/8/layout/hList1"/>
    <dgm:cxn modelId="{530DAF01-5980-4302-ADE6-5DCC88AC0C73}" type="presParOf" srcId="{77A2D11C-AFAF-45CF-AE7C-77015E31E534}" destId="{014CFAEA-9EBC-4C8B-8ED6-ED64A9EA8E42}" srcOrd="1" destOrd="0" presId="urn:microsoft.com/office/officeart/2005/8/layout/hList1"/>
    <dgm:cxn modelId="{4AC0D5D6-C748-4E81-992E-481605A7A25A}" type="presParOf" srcId="{BDFFC3F2-6440-44B4-8D4A-0F32DCE9DC34}" destId="{5FA65DB0-C855-4432-B29D-484CF8F7D067}" srcOrd="5" destOrd="0" presId="urn:microsoft.com/office/officeart/2005/8/layout/hList1"/>
    <dgm:cxn modelId="{AA17D440-B743-4AB0-9039-880933B8EDE0}" type="presParOf" srcId="{BDFFC3F2-6440-44B4-8D4A-0F32DCE9DC34}" destId="{0FB0D429-0812-4786-AAD8-7477002A8C9E}" srcOrd="6" destOrd="0" presId="urn:microsoft.com/office/officeart/2005/8/layout/hList1"/>
    <dgm:cxn modelId="{689A57BE-1AFB-47B6-8F32-3D186452B4B1}" type="presParOf" srcId="{0FB0D429-0812-4786-AAD8-7477002A8C9E}" destId="{BDDECD64-635A-4C79-ADB5-E253B5D6CC8B}" srcOrd="0" destOrd="0" presId="urn:microsoft.com/office/officeart/2005/8/layout/hList1"/>
    <dgm:cxn modelId="{7511AED9-3EB7-49A3-A2A3-5EFAA7F233FB}" type="presParOf" srcId="{0FB0D429-0812-4786-AAD8-7477002A8C9E}" destId="{AB82B84A-9E97-4A79-9335-37B721612E1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628507-9D75-493F-8822-BB4C1692CC62}" type="doc">
      <dgm:prSet loTypeId="urn:microsoft.com/office/officeart/2005/8/layout/vList6" loCatId="list" qsTypeId="urn:microsoft.com/office/officeart/2005/8/quickstyle/simple1" qsCatId="simple" csTypeId="urn:microsoft.com/office/officeart/2005/8/colors/colorful5" csCatId="colorful" phldr="1"/>
      <dgm:spPr/>
      <dgm:t>
        <a:bodyPr/>
        <a:lstStyle/>
        <a:p>
          <a:endParaRPr lang="en-ZA"/>
        </a:p>
      </dgm:t>
    </dgm:pt>
    <dgm:pt modelId="{933AEFD5-9C75-494E-9ED7-06D8851DE175}">
      <dgm:prSet phldrT="[Text]"/>
      <dgm:spPr/>
      <dgm:t>
        <a:bodyPr/>
        <a:lstStyle/>
        <a:p>
          <a:r>
            <a:rPr lang="en-US" dirty="0"/>
            <a:t>Purpose of Act</a:t>
          </a:r>
          <a:endParaRPr lang="en-ZA" dirty="0"/>
        </a:p>
      </dgm:t>
    </dgm:pt>
    <dgm:pt modelId="{0B2F576D-DE26-4D7D-8549-A8506F6DE33A}" type="parTrans" cxnId="{63B3BECA-A27A-4AEB-B626-242A37D9E1B6}">
      <dgm:prSet/>
      <dgm:spPr/>
      <dgm:t>
        <a:bodyPr/>
        <a:lstStyle/>
        <a:p>
          <a:endParaRPr lang="en-ZA"/>
        </a:p>
      </dgm:t>
    </dgm:pt>
    <dgm:pt modelId="{0FBA5708-D102-433B-8CA2-034E9E2B11D5}" type="sibTrans" cxnId="{63B3BECA-A27A-4AEB-B626-242A37D9E1B6}">
      <dgm:prSet/>
      <dgm:spPr/>
      <dgm:t>
        <a:bodyPr/>
        <a:lstStyle/>
        <a:p>
          <a:endParaRPr lang="en-ZA"/>
        </a:p>
      </dgm:t>
    </dgm:pt>
    <dgm:pt modelId="{8DAB611F-0273-46C8-9300-ED7FF9931C87}">
      <dgm:prSet phldrT="[Text]"/>
      <dgm:spPr/>
      <dgm:t>
        <a:bodyPr/>
        <a:lstStyle/>
        <a:p>
          <a:r>
            <a:rPr lang="en-US" dirty="0"/>
            <a:t>Application of Act</a:t>
          </a:r>
          <a:endParaRPr lang="en-ZA" dirty="0"/>
        </a:p>
      </dgm:t>
    </dgm:pt>
    <dgm:pt modelId="{043E883D-E4B7-464E-9BDF-F87E381CCC40}" type="parTrans" cxnId="{FA831EED-B83D-459E-A4EC-01B8BD4D3689}">
      <dgm:prSet/>
      <dgm:spPr/>
      <dgm:t>
        <a:bodyPr/>
        <a:lstStyle/>
        <a:p>
          <a:endParaRPr lang="en-ZA"/>
        </a:p>
      </dgm:t>
    </dgm:pt>
    <dgm:pt modelId="{B4225B0A-206A-4B13-9B5D-207E5086F94D}" type="sibTrans" cxnId="{FA831EED-B83D-459E-A4EC-01B8BD4D3689}">
      <dgm:prSet/>
      <dgm:spPr/>
      <dgm:t>
        <a:bodyPr/>
        <a:lstStyle/>
        <a:p>
          <a:endParaRPr lang="en-ZA"/>
        </a:p>
      </dgm:t>
    </dgm:pt>
    <dgm:pt modelId="{C36921D1-B3BB-418B-839E-0A98137768D0}" type="pres">
      <dgm:prSet presAssocID="{AB628507-9D75-493F-8822-BB4C1692CC62}" presName="Name0" presStyleCnt="0">
        <dgm:presLayoutVars>
          <dgm:dir/>
          <dgm:animLvl val="lvl"/>
          <dgm:resizeHandles/>
        </dgm:presLayoutVars>
      </dgm:prSet>
      <dgm:spPr/>
    </dgm:pt>
    <dgm:pt modelId="{F967F51B-8CB8-4C1C-84AD-10019DF192DA}" type="pres">
      <dgm:prSet presAssocID="{933AEFD5-9C75-494E-9ED7-06D8851DE175}" presName="linNode" presStyleCnt="0"/>
      <dgm:spPr/>
    </dgm:pt>
    <dgm:pt modelId="{711F15CA-8104-4DEE-A78D-182A5812FBCF}" type="pres">
      <dgm:prSet presAssocID="{933AEFD5-9C75-494E-9ED7-06D8851DE175}" presName="parentShp" presStyleLbl="node1" presStyleIdx="0" presStyleCnt="2">
        <dgm:presLayoutVars>
          <dgm:bulletEnabled val="1"/>
        </dgm:presLayoutVars>
      </dgm:prSet>
      <dgm:spPr/>
    </dgm:pt>
    <dgm:pt modelId="{8456D49E-6949-4CA2-8106-9489C77533D8}" type="pres">
      <dgm:prSet presAssocID="{933AEFD5-9C75-494E-9ED7-06D8851DE175}" presName="childShp" presStyleLbl="bgAccFollowNode1" presStyleIdx="0" presStyleCnt="2">
        <dgm:presLayoutVars>
          <dgm:bulletEnabled val="1"/>
        </dgm:presLayoutVars>
      </dgm:prSet>
      <dgm:spPr/>
    </dgm:pt>
    <dgm:pt modelId="{A82CB563-0B52-4B06-9EF8-7F476ECC5BD8}" type="pres">
      <dgm:prSet presAssocID="{0FBA5708-D102-433B-8CA2-034E9E2B11D5}" presName="spacing" presStyleCnt="0"/>
      <dgm:spPr/>
    </dgm:pt>
    <dgm:pt modelId="{C2810B4F-77CF-49BE-86D5-7607ABD6DBA9}" type="pres">
      <dgm:prSet presAssocID="{8DAB611F-0273-46C8-9300-ED7FF9931C87}" presName="linNode" presStyleCnt="0"/>
      <dgm:spPr/>
    </dgm:pt>
    <dgm:pt modelId="{58B600AE-FD12-4F9A-8714-D6843780D64E}" type="pres">
      <dgm:prSet presAssocID="{8DAB611F-0273-46C8-9300-ED7FF9931C87}" presName="parentShp" presStyleLbl="node1" presStyleIdx="1" presStyleCnt="2">
        <dgm:presLayoutVars>
          <dgm:bulletEnabled val="1"/>
        </dgm:presLayoutVars>
      </dgm:prSet>
      <dgm:spPr/>
    </dgm:pt>
    <dgm:pt modelId="{E2F5A70C-9571-4FA5-B32F-EAFE30638C88}" type="pres">
      <dgm:prSet presAssocID="{8DAB611F-0273-46C8-9300-ED7FF9931C87}" presName="childShp" presStyleLbl="bgAccFollowNode1" presStyleIdx="1" presStyleCnt="2">
        <dgm:presLayoutVars>
          <dgm:bulletEnabled val="1"/>
        </dgm:presLayoutVars>
      </dgm:prSet>
      <dgm:spPr/>
    </dgm:pt>
  </dgm:ptLst>
  <dgm:cxnLst>
    <dgm:cxn modelId="{6411793E-9DAD-4A35-A5DD-1C1670C87331}" type="presOf" srcId="{8DAB611F-0273-46C8-9300-ED7FF9931C87}" destId="{58B600AE-FD12-4F9A-8714-D6843780D64E}" srcOrd="0" destOrd="0" presId="urn:microsoft.com/office/officeart/2005/8/layout/vList6"/>
    <dgm:cxn modelId="{106CA046-99D9-4E83-96A1-FE3867574C39}" type="presOf" srcId="{AB628507-9D75-493F-8822-BB4C1692CC62}" destId="{C36921D1-B3BB-418B-839E-0A98137768D0}" srcOrd="0" destOrd="0" presId="urn:microsoft.com/office/officeart/2005/8/layout/vList6"/>
    <dgm:cxn modelId="{42F2E34D-A632-4C28-8DEA-1E11CD95B9AE}" type="presOf" srcId="{933AEFD5-9C75-494E-9ED7-06D8851DE175}" destId="{711F15CA-8104-4DEE-A78D-182A5812FBCF}" srcOrd="0" destOrd="0" presId="urn:microsoft.com/office/officeart/2005/8/layout/vList6"/>
    <dgm:cxn modelId="{63B3BECA-A27A-4AEB-B626-242A37D9E1B6}" srcId="{AB628507-9D75-493F-8822-BB4C1692CC62}" destId="{933AEFD5-9C75-494E-9ED7-06D8851DE175}" srcOrd="0" destOrd="0" parTransId="{0B2F576D-DE26-4D7D-8549-A8506F6DE33A}" sibTransId="{0FBA5708-D102-433B-8CA2-034E9E2B11D5}"/>
    <dgm:cxn modelId="{FA831EED-B83D-459E-A4EC-01B8BD4D3689}" srcId="{AB628507-9D75-493F-8822-BB4C1692CC62}" destId="{8DAB611F-0273-46C8-9300-ED7FF9931C87}" srcOrd="1" destOrd="0" parTransId="{043E883D-E4B7-464E-9BDF-F87E381CCC40}" sibTransId="{B4225B0A-206A-4B13-9B5D-207E5086F94D}"/>
    <dgm:cxn modelId="{3211F22E-A0C6-45FF-A773-3931AA6F892D}" type="presParOf" srcId="{C36921D1-B3BB-418B-839E-0A98137768D0}" destId="{F967F51B-8CB8-4C1C-84AD-10019DF192DA}" srcOrd="0" destOrd="0" presId="urn:microsoft.com/office/officeart/2005/8/layout/vList6"/>
    <dgm:cxn modelId="{680BA724-4341-48C3-9264-3ACF6129821C}" type="presParOf" srcId="{F967F51B-8CB8-4C1C-84AD-10019DF192DA}" destId="{711F15CA-8104-4DEE-A78D-182A5812FBCF}" srcOrd="0" destOrd="0" presId="urn:microsoft.com/office/officeart/2005/8/layout/vList6"/>
    <dgm:cxn modelId="{39F82257-A0D4-4F4E-9837-2BF6956434BE}" type="presParOf" srcId="{F967F51B-8CB8-4C1C-84AD-10019DF192DA}" destId="{8456D49E-6949-4CA2-8106-9489C77533D8}" srcOrd="1" destOrd="0" presId="urn:microsoft.com/office/officeart/2005/8/layout/vList6"/>
    <dgm:cxn modelId="{F603EB1F-8582-4DDF-85ED-801EABAA25BD}" type="presParOf" srcId="{C36921D1-B3BB-418B-839E-0A98137768D0}" destId="{A82CB563-0B52-4B06-9EF8-7F476ECC5BD8}" srcOrd="1" destOrd="0" presId="urn:microsoft.com/office/officeart/2005/8/layout/vList6"/>
    <dgm:cxn modelId="{472B3BF1-C41D-45F4-81F2-F673AC1D1848}" type="presParOf" srcId="{C36921D1-B3BB-418B-839E-0A98137768D0}" destId="{C2810B4F-77CF-49BE-86D5-7607ABD6DBA9}" srcOrd="2" destOrd="0" presId="urn:microsoft.com/office/officeart/2005/8/layout/vList6"/>
    <dgm:cxn modelId="{21BAB80F-6A65-40D5-8360-B604DC0C7CDF}" type="presParOf" srcId="{C2810B4F-77CF-49BE-86D5-7607ABD6DBA9}" destId="{58B600AE-FD12-4F9A-8714-D6843780D64E}" srcOrd="0" destOrd="0" presId="urn:microsoft.com/office/officeart/2005/8/layout/vList6"/>
    <dgm:cxn modelId="{5FEA55F0-706B-472E-BCDA-E90E6BCFD6EB}" type="presParOf" srcId="{C2810B4F-77CF-49BE-86D5-7607ABD6DBA9}" destId="{E2F5A70C-9571-4FA5-B32F-EAFE30638C88}"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628507-9D75-493F-8822-BB4C1692CC62}" type="doc">
      <dgm:prSet loTypeId="urn:microsoft.com/office/officeart/2005/8/layout/vList6" loCatId="list" qsTypeId="urn:microsoft.com/office/officeart/2005/8/quickstyle/simple1" qsCatId="simple" csTypeId="urn:microsoft.com/office/officeart/2005/8/colors/colorful3" csCatId="colorful" phldr="1"/>
      <dgm:spPr/>
      <dgm:t>
        <a:bodyPr/>
        <a:lstStyle/>
        <a:p>
          <a:endParaRPr lang="en-ZA"/>
        </a:p>
      </dgm:t>
    </dgm:pt>
    <dgm:pt modelId="{933AEFD5-9C75-494E-9ED7-06D8851DE175}">
      <dgm:prSet phldrT="[Text]"/>
      <dgm:spPr/>
      <dgm:t>
        <a:bodyPr/>
        <a:lstStyle/>
        <a:p>
          <a:r>
            <a:rPr lang="en-US" dirty="0"/>
            <a:t>Population coverage</a:t>
          </a:r>
          <a:endParaRPr lang="en-ZA" dirty="0"/>
        </a:p>
      </dgm:t>
    </dgm:pt>
    <dgm:pt modelId="{0B2F576D-DE26-4D7D-8549-A8506F6DE33A}" type="parTrans" cxnId="{63B3BECA-A27A-4AEB-B626-242A37D9E1B6}">
      <dgm:prSet/>
      <dgm:spPr/>
      <dgm:t>
        <a:bodyPr/>
        <a:lstStyle/>
        <a:p>
          <a:endParaRPr lang="en-ZA"/>
        </a:p>
      </dgm:t>
    </dgm:pt>
    <dgm:pt modelId="{0FBA5708-D102-433B-8CA2-034E9E2B11D5}" type="sibTrans" cxnId="{63B3BECA-A27A-4AEB-B626-242A37D9E1B6}">
      <dgm:prSet/>
      <dgm:spPr/>
      <dgm:t>
        <a:bodyPr/>
        <a:lstStyle/>
        <a:p>
          <a:endParaRPr lang="en-ZA"/>
        </a:p>
      </dgm:t>
    </dgm:pt>
    <dgm:pt modelId="{8DAB611F-0273-46C8-9300-ED7FF9931C87}">
      <dgm:prSet phldrT="[Text]"/>
      <dgm:spPr/>
      <dgm:t>
        <a:bodyPr/>
        <a:lstStyle/>
        <a:p>
          <a:r>
            <a:rPr lang="en-US" dirty="0"/>
            <a:t>Registration of users</a:t>
          </a:r>
          <a:endParaRPr lang="en-ZA" dirty="0"/>
        </a:p>
      </dgm:t>
    </dgm:pt>
    <dgm:pt modelId="{043E883D-E4B7-464E-9BDF-F87E381CCC40}" type="parTrans" cxnId="{FA831EED-B83D-459E-A4EC-01B8BD4D3689}">
      <dgm:prSet/>
      <dgm:spPr/>
      <dgm:t>
        <a:bodyPr/>
        <a:lstStyle/>
        <a:p>
          <a:endParaRPr lang="en-ZA"/>
        </a:p>
      </dgm:t>
    </dgm:pt>
    <dgm:pt modelId="{B4225B0A-206A-4B13-9B5D-207E5086F94D}" type="sibTrans" cxnId="{FA831EED-B83D-459E-A4EC-01B8BD4D3689}">
      <dgm:prSet/>
      <dgm:spPr/>
      <dgm:t>
        <a:bodyPr/>
        <a:lstStyle/>
        <a:p>
          <a:endParaRPr lang="en-ZA"/>
        </a:p>
      </dgm:t>
    </dgm:pt>
    <dgm:pt modelId="{D01C38AB-36A8-4F8C-8C77-A4208BF48A97}">
      <dgm:prSet phldrT="[Text]"/>
      <dgm:spPr/>
      <dgm:t>
        <a:bodyPr/>
        <a:lstStyle/>
        <a:p>
          <a:r>
            <a:rPr lang="en-US" dirty="0"/>
            <a:t>Rights of users</a:t>
          </a:r>
          <a:endParaRPr lang="en-ZA" dirty="0"/>
        </a:p>
      </dgm:t>
    </dgm:pt>
    <dgm:pt modelId="{4CD93909-D35E-4D6C-A54E-8E58371A2CD8}" type="parTrans" cxnId="{4B6A8D2E-8797-4694-B2A4-2B63AA695400}">
      <dgm:prSet/>
      <dgm:spPr/>
      <dgm:t>
        <a:bodyPr/>
        <a:lstStyle/>
        <a:p>
          <a:endParaRPr lang="en-ZA"/>
        </a:p>
      </dgm:t>
    </dgm:pt>
    <dgm:pt modelId="{00CABE83-3B8B-4484-A76F-70A7A2855F4C}" type="sibTrans" cxnId="{4B6A8D2E-8797-4694-B2A4-2B63AA695400}">
      <dgm:prSet/>
      <dgm:spPr/>
      <dgm:t>
        <a:bodyPr/>
        <a:lstStyle/>
        <a:p>
          <a:endParaRPr lang="en-ZA"/>
        </a:p>
      </dgm:t>
    </dgm:pt>
    <dgm:pt modelId="{60ABBF05-28B1-4EAF-BB8C-45AC52965B66}">
      <dgm:prSet phldrT="[Text]"/>
      <dgm:spPr/>
      <dgm:t>
        <a:bodyPr/>
        <a:lstStyle/>
        <a:p>
          <a:r>
            <a:rPr lang="en-US" dirty="0"/>
            <a:t>Health care services coverage</a:t>
          </a:r>
          <a:endParaRPr lang="en-ZA" dirty="0"/>
        </a:p>
      </dgm:t>
    </dgm:pt>
    <dgm:pt modelId="{9CB04496-A374-4429-AC98-0F39646E7BC4}" type="parTrans" cxnId="{1BCE9486-AB6E-42D7-AF82-10E5E98EE139}">
      <dgm:prSet/>
      <dgm:spPr/>
      <dgm:t>
        <a:bodyPr/>
        <a:lstStyle/>
        <a:p>
          <a:endParaRPr lang="en-ZA"/>
        </a:p>
      </dgm:t>
    </dgm:pt>
    <dgm:pt modelId="{277ED422-59D1-454B-A552-20A42CE6A73B}" type="sibTrans" cxnId="{1BCE9486-AB6E-42D7-AF82-10E5E98EE139}">
      <dgm:prSet/>
      <dgm:spPr/>
      <dgm:t>
        <a:bodyPr/>
        <a:lstStyle/>
        <a:p>
          <a:endParaRPr lang="en-ZA"/>
        </a:p>
      </dgm:t>
    </dgm:pt>
    <dgm:pt modelId="{4BF6C290-7EF9-43AE-9964-D3D17C685005}">
      <dgm:prSet phldrT="[Text]"/>
      <dgm:spPr/>
      <dgm:t>
        <a:bodyPr/>
        <a:lstStyle/>
        <a:p>
          <a:r>
            <a:rPr lang="en-US" dirty="0"/>
            <a:t>Cost coverage</a:t>
          </a:r>
          <a:endParaRPr lang="en-ZA" dirty="0"/>
        </a:p>
      </dgm:t>
    </dgm:pt>
    <dgm:pt modelId="{AE9B1FF8-02D6-42E4-8C4B-C2DE5A9A43B5}" type="parTrans" cxnId="{94630806-9C32-4D48-8A5C-CA37B84CB66C}">
      <dgm:prSet/>
      <dgm:spPr/>
      <dgm:t>
        <a:bodyPr/>
        <a:lstStyle/>
        <a:p>
          <a:endParaRPr lang="en-ZA"/>
        </a:p>
      </dgm:t>
    </dgm:pt>
    <dgm:pt modelId="{FA6586AB-6A87-44BD-AC24-71CE1ED59878}" type="sibTrans" cxnId="{94630806-9C32-4D48-8A5C-CA37B84CB66C}">
      <dgm:prSet/>
      <dgm:spPr/>
      <dgm:t>
        <a:bodyPr/>
        <a:lstStyle/>
        <a:p>
          <a:endParaRPr lang="en-ZA"/>
        </a:p>
      </dgm:t>
    </dgm:pt>
    <dgm:pt modelId="{C36921D1-B3BB-418B-839E-0A98137768D0}" type="pres">
      <dgm:prSet presAssocID="{AB628507-9D75-493F-8822-BB4C1692CC62}" presName="Name0" presStyleCnt="0">
        <dgm:presLayoutVars>
          <dgm:dir/>
          <dgm:animLvl val="lvl"/>
          <dgm:resizeHandles/>
        </dgm:presLayoutVars>
      </dgm:prSet>
      <dgm:spPr/>
    </dgm:pt>
    <dgm:pt modelId="{F967F51B-8CB8-4C1C-84AD-10019DF192DA}" type="pres">
      <dgm:prSet presAssocID="{933AEFD5-9C75-494E-9ED7-06D8851DE175}" presName="linNode" presStyleCnt="0"/>
      <dgm:spPr/>
    </dgm:pt>
    <dgm:pt modelId="{711F15CA-8104-4DEE-A78D-182A5812FBCF}" type="pres">
      <dgm:prSet presAssocID="{933AEFD5-9C75-494E-9ED7-06D8851DE175}" presName="parentShp" presStyleLbl="node1" presStyleIdx="0" presStyleCnt="5">
        <dgm:presLayoutVars>
          <dgm:bulletEnabled val="1"/>
        </dgm:presLayoutVars>
      </dgm:prSet>
      <dgm:spPr/>
    </dgm:pt>
    <dgm:pt modelId="{8456D49E-6949-4CA2-8106-9489C77533D8}" type="pres">
      <dgm:prSet presAssocID="{933AEFD5-9C75-494E-9ED7-06D8851DE175}" presName="childShp" presStyleLbl="bgAccFollowNode1" presStyleIdx="0" presStyleCnt="5">
        <dgm:presLayoutVars>
          <dgm:bulletEnabled val="1"/>
        </dgm:presLayoutVars>
      </dgm:prSet>
      <dgm:spPr/>
    </dgm:pt>
    <dgm:pt modelId="{A82CB563-0B52-4B06-9EF8-7F476ECC5BD8}" type="pres">
      <dgm:prSet presAssocID="{0FBA5708-D102-433B-8CA2-034E9E2B11D5}" presName="spacing" presStyleCnt="0"/>
      <dgm:spPr/>
    </dgm:pt>
    <dgm:pt modelId="{C2810B4F-77CF-49BE-86D5-7607ABD6DBA9}" type="pres">
      <dgm:prSet presAssocID="{8DAB611F-0273-46C8-9300-ED7FF9931C87}" presName="linNode" presStyleCnt="0"/>
      <dgm:spPr/>
    </dgm:pt>
    <dgm:pt modelId="{58B600AE-FD12-4F9A-8714-D6843780D64E}" type="pres">
      <dgm:prSet presAssocID="{8DAB611F-0273-46C8-9300-ED7FF9931C87}" presName="parentShp" presStyleLbl="node1" presStyleIdx="1" presStyleCnt="5">
        <dgm:presLayoutVars>
          <dgm:bulletEnabled val="1"/>
        </dgm:presLayoutVars>
      </dgm:prSet>
      <dgm:spPr/>
    </dgm:pt>
    <dgm:pt modelId="{E2F5A70C-9571-4FA5-B32F-EAFE30638C88}" type="pres">
      <dgm:prSet presAssocID="{8DAB611F-0273-46C8-9300-ED7FF9931C87}" presName="childShp" presStyleLbl="bgAccFollowNode1" presStyleIdx="1" presStyleCnt="5">
        <dgm:presLayoutVars>
          <dgm:bulletEnabled val="1"/>
        </dgm:presLayoutVars>
      </dgm:prSet>
      <dgm:spPr/>
    </dgm:pt>
    <dgm:pt modelId="{A9C4C39E-DB89-4960-B68A-25C65D7C593B}" type="pres">
      <dgm:prSet presAssocID="{B4225B0A-206A-4B13-9B5D-207E5086F94D}" presName="spacing" presStyleCnt="0"/>
      <dgm:spPr/>
    </dgm:pt>
    <dgm:pt modelId="{60A14169-8EE1-4283-B47F-8D42F3D22F11}" type="pres">
      <dgm:prSet presAssocID="{D01C38AB-36A8-4F8C-8C77-A4208BF48A97}" presName="linNode" presStyleCnt="0"/>
      <dgm:spPr/>
    </dgm:pt>
    <dgm:pt modelId="{45533522-F81C-4763-A955-C6E7C72F2204}" type="pres">
      <dgm:prSet presAssocID="{D01C38AB-36A8-4F8C-8C77-A4208BF48A97}" presName="parentShp" presStyleLbl="node1" presStyleIdx="2" presStyleCnt="5">
        <dgm:presLayoutVars>
          <dgm:bulletEnabled val="1"/>
        </dgm:presLayoutVars>
      </dgm:prSet>
      <dgm:spPr/>
    </dgm:pt>
    <dgm:pt modelId="{F626D4AB-D1FE-4E84-8151-44D6D5E5E57C}" type="pres">
      <dgm:prSet presAssocID="{D01C38AB-36A8-4F8C-8C77-A4208BF48A97}" presName="childShp" presStyleLbl="bgAccFollowNode1" presStyleIdx="2" presStyleCnt="5">
        <dgm:presLayoutVars>
          <dgm:bulletEnabled val="1"/>
        </dgm:presLayoutVars>
      </dgm:prSet>
      <dgm:spPr/>
    </dgm:pt>
    <dgm:pt modelId="{862FD720-1323-4238-B88D-2DAB0074088D}" type="pres">
      <dgm:prSet presAssocID="{00CABE83-3B8B-4484-A76F-70A7A2855F4C}" presName="spacing" presStyleCnt="0"/>
      <dgm:spPr/>
    </dgm:pt>
    <dgm:pt modelId="{4E686F6E-DD95-4D1A-882E-BD3075B58305}" type="pres">
      <dgm:prSet presAssocID="{60ABBF05-28B1-4EAF-BB8C-45AC52965B66}" presName="linNode" presStyleCnt="0"/>
      <dgm:spPr/>
    </dgm:pt>
    <dgm:pt modelId="{CD3ECF36-C3B1-4849-B5D7-0FCEA7F422F8}" type="pres">
      <dgm:prSet presAssocID="{60ABBF05-28B1-4EAF-BB8C-45AC52965B66}" presName="parentShp" presStyleLbl="node1" presStyleIdx="3" presStyleCnt="5">
        <dgm:presLayoutVars>
          <dgm:bulletEnabled val="1"/>
        </dgm:presLayoutVars>
      </dgm:prSet>
      <dgm:spPr/>
    </dgm:pt>
    <dgm:pt modelId="{EE1CB829-8867-41FB-948A-675CCBA172C8}" type="pres">
      <dgm:prSet presAssocID="{60ABBF05-28B1-4EAF-BB8C-45AC52965B66}" presName="childShp" presStyleLbl="bgAccFollowNode1" presStyleIdx="3" presStyleCnt="5">
        <dgm:presLayoutVars>
          <dgm:bulletEnabled val="1"/>
        </dgm:presLayoutVars>
      </dgm:prSet>
      <dgm:spPr/>
    </dgm:pt>
    <dgm:pt modelId="{16BE76EF-B147-4B91-8AEB-BAC16D5D8985}" type="pres">
      <dgm:prSet presAssocID="{277ED422-59D1-454B-A552-20A42CE6A73B}" presName="spacing" presStyleCnt="0"/>
      <dgm:spPr/>
    </dgm:pt>
    <dgm:pt modelId="{1B30824E-21C6-49AB-9B97-44AD36167B4D}" type="pres">
      <dgm:prSet presAssocID="{4BF6C290-7EF9-43AE-9964-D3D17C685005}" presName="linNode" presStyleCnt="0"/>
      <dgm:spPr/>
    </dgm:pt>
    <dgm:pt modelId="{A702AF63-A06D-4ECD-9D49-4563070BF4CE}" type="pres">
      <dgm:prSet presAssocID="{4BF6C290-7EF9-43AE-9964-D3D17C685005}" presName="parentShp" presStyleLbl="node1" presStyleIdx="4" presStyleCnt="5">
        <dgm:presLayoutVars>
          <dgm:bulletEnabled val="1"/>
        </dgm:presLayoutVars>
      </dgm:prSet>
      <dgm:spPr/>
    </dgm:pt>
    <dgm:pt modelId="{D4CB6B70-FD8F-425E-9FC8-3B19C56FDB57}" type="pres">
      <dgm:prSet presAssocID="{4BF6C290-7EF9-43AE-9964-D3D17C685005}" presName="childShp" presStyleLbl="bgAccFollowNode1" presStyleIdx="4" presStyleCnt="5">
        <dgm:presLayoutVars>
          <dgm:bulletEnabled val="1"/>
        </dgm:presLayoutVars>
      </dgm:prSet>
      <dgm:spPr/>
    </dgm:pt>
  </dgm:ptLst>
  <dgm:cxnLst>
    <dgm:cxn modelId="{94630806-9C32-4D48-8A5C-CA37B84CB66C}" srcId="{AB628507-9D75-493F-8822-BB4C1692CC62}" destId="{4BF6C290-7EF9-43AE-9964-D3D17C685005}" srcOrd="4" destOrd="0" parTransId="{AE9B1FF8-02D6-42E4-8C4B-C2DE5A9A43B5}" sibTransId="{FA6586AB-6A87-44BD-AC24-71CE1ED59878}"/>
    <dgm:cxn modelId="{4B6A8D2E-8797-4694-B2A4-2B63AA695400}" srcId="{AB628507-9D75-493F-8822-BB4C1692CC62}" destId="{D01C38AB-36A8-4F8C-8C77-A4208BF48A97}" srcOrd="2" destOrd="0" parTransId="{4CD93909-D35E-4D6C-A54E-8E58371A2CD8}" sibTransId="{00CABE83-3B8B-4484-A76F-70A7A2855F4C}"/>
    <dgm:cxn modelId="{6411793E-9DAD-4A35-A5DD-1C1670C87331}" type="presOf" srcId="{8DAB611F-0273-46C8-9300-ED7FF9931C87}" destId="{58B600AE-FD12-4F9A-8714-D6843780D64E}" srcOrd="0" destOrd="0" presId="urn:microsoft.com/office/officeart/2005/8/layout/vList6"/>
    <dgm:cxn modelId="{106CA046-99D9-4E83-96A1-FE3867574C39}" type="presOf" srcId="{AB628507-9D75-493F-8822-BB4C1692CC62}" destId="{C36921D1-B3BB-418B-839E-0A98137768D0}" srcOrd="0" destOrd="0" presId="urn:microsoft.com/office/officeart/2005/8/layout/vList6"/>
    <dgm:cxn modelId="{42F2E34D-A632-4C28-8DEA-1E11CD95B9AE}" type="presOf" srcId="{933AEFD5-9C75-494E-9ED7-06D8851DE175}" destId="{711F15CA-8104-4DEE-A78D-182A5812FBCF}" srcOrd="0" destOrd="0" presId="urn:microsoft.com/office/officeart/2005/8/layout/vList6"/>
    <dgm:cxn modelId="{D2AB0670-27C1-4AC2-86C9-C7A70C763478}" type="presOf" srcId="{4BF6C290-7EF9-43AE-9964-D3D17C685005}" destId="{A702AF63-A06D-4ECD-9D49-4563070BF4CE}" srcOrd="0" destOrd="0" presId="urn:microsoft.com/office/officeart/2005/8/layout/vList6"/>
    <dgm:cxn modelId="{06BFFE51-BC60-4F59-9839-D6839E838DEE}" type="presOf" srcId="{60ABBF05-28B1-4EAF-BB8C-45AC52965B66}" destId="{CD3ECF36-C3B1-4849-B5D7-0FCEA7F422F8}" srcOrd="0" destOrd="0" presId="urn:microsoft.com/office/officeart/2005/8/layout/vList6"/>
    <dgm:cxn modelId="{1BCE9486-AB6E-42D7-AF82-10E5E98EE139}" srcId="{AB628507-9D75-493F-8822-BB4C1692CC62}" destId="{60ABBF05-28B1-4EAF-BB8C-45AC52965B66}" srcOrd="3" destOrd="0" parTransId="{9CB04496-A374-4429-AC98-0F39646E7BC4}" sibTransId="{277ED422-59D1-454B-A552-20A42CE6A73B}"/>
    <dgm:cxn modelId="{48BA74A1-E79D-4DA3-B6BE-76E46E6B4A27}" type="presOf" srcId="{D01C38AB-36A8-4F8C-8C77-A4208BF48A97}" destId="{45533522-F81C-4763-A955-C6E7C72F2204}" srcOrd="0" destOrd="0" presId="urn:microsoft.com/office/officeart/2005/8/layout/vList6"/>
    <dgm:cxn modelId="{63B3BECA-A27A-4AEB-B626-242A37D9E1B6}" srcId="{AB628507-9D75-493F-8822-BB4C1692CC62}" destId="{933AEFD5-9C75-494E-9ED7-06D8851DE175}" srcOrd="0" destOrd="0" parTransId="{0B2F576D-DE26-4D7D-8549-A8506F6DE33A}" sibTransId="{0FBA5708-D102-433B-8CA2-034E9E2B11D5}"/>
    <dgm:cxn modelId="{FA831EED-B83D-459E-A4EC-01B8BD4D3689}" srcId="{AB628507-9D75-493F-8822-BB4C1692CC62}" destId="{8DAB611F-0273-46C8-9300-ED7FF9931C87}" srcOrd="1" destOrd="0" parTransId="{043E883D-E4B7-464E-9BDF-F87E381CCC40}" sibTransId="{B4225B0A-206A-4B13-9B5D-207E5086F94D}"/>
    <dgm:cxn modelId="{3211F22E-A0C6-45FF-A773-3931AA6F892D}" type="presParOf" srcId="{C36921D1-B3BB-418B-839E-0A98137768D0}" destId="{F967F51B-8CB8-4C1C-84AD-10019DF192DA}" srcOrd="0" destOrd="0" presId="urn:microsoft.com/office/officeart/2005/8/layout/vList6"/>
    <dgm:cxn modelId="{680BA724-4341-48C3-9264-3ACF6129821C}" type="presParOf" srcId="{F967F51B-8CB8-4C1C-84AD-10019DF192DA}" destId="{711F15CA-8104-4DEE-A78D-182A5812FBCF}" srcOrd="0" destOrd="0" presId="urn:microsoft.com/office/officeart/2005/8/layout/vList6"/>
    <dgm:cxn modelId="{39F82257-A0D4-4F4E-9837-2BF6956434BE}" type="presParOf" srcId="{F967F51B-8CB8-4C1C-84AD-10019DF192DA}" destId="{8456D49E-6949-4CA2-8106-9489C77533D8}" srcOrd="1" destOrd="0" presId="urn:microsoft.com/office/officeart/2005/8/layout/vList6"/>
    <dgm:cxn modelId="{F603EB1F-8582-4DDF-85ED-801EABAA25BD}" type="presParOf" srcId="{C36921D1-B3BB-418B-839E-0A98137768D0}" destId="{A82CB563-0B52-4B06-9EF8-7F476ECC5BD8}" srcOrd="1" destOrd="0" presId="urn:microsoft.com/office/officeart/2005/8/layout/vList6"/>
    <dgm:cxn modelId="{472B3BF1-C41D-45F4-81F2-F673AC1D1848}" type="presParOf" srcId="{C36921D1-B3BB-418B-839E-0A98137768D0}" destId="{C2810B4F-77CF-49BE-86D5-7607ABD6DBA9}" srcOrd="2" destOrd="0" presId="urn:microsoft.com/office/officeart/2005/8/layout/vList6"/>
    <dgm:cxn modelId="{21BAB80F-6A65-40D5-8360-B604DC0C7CDF}" type="presParOf" srcId="{C2810B4F-77CF-49BE-86D5-7607ABD6DBA9}" destId="{58B600AE-FD12-4F9A-8714-D6843780D64E}" srcOrd="0" destOrd="0" presId="urn:microsoft.com/office/officeart/2005/8/layout/vList6"/>
    <dgm:cxn modelId="{5FEA55F0-706B-472E-BCDA-E90E6BCFD6EB}" type="presParOf" srcId="{C2810B4F-77CF-49BE-86D5-7607ABD6DBA9}" destId="{E2F5A70C-9571-4FA5-B32F-EAFE30638C88}" srcOrd="1" destOrd="0" presId="urn:microsoft.com/office/officeart/2005/8/layout/vList6"/>
    <dgm:cxn modelId="{C287F52C-F723-4BAA-841C-985D272FA7CB}" type="presParOf" srcId="{C36921D1-B3BB-418B-839E-0A98137768D0}" destId="{A9C4C39E-DB89-4960-B68A-25C65D7C593B}" srcOrd="3" destOrd="0" presId="urn:microsoft.com/office/officeart/2005/8/layout/vList6"/>
    <dgm:cxn modelId="{E0F7D7C0-2FBA-468D-A0D9-BE6FDD6C9637}" type="presParOf" srcId="{C36921D1-B3BB-418B-839E-0A98137768D0}" destId="{60A14169-8EE1-4283-B47F-8D42F3D22F11}" srcOrd="4" destOrd="0" presId="urn:microsoft.com/office/officeart/2005/8/layout/vList6"/>
    <dgm:cxn modelId="{9A559931-6CF7-4B6C-92B3-D86B2AA235BA}" type="presParOf" srcId="{60A14169-8EE1-4283-B47F-8D42F3D22F11}" destId="{45533522-F81C-4763-A955-C6E7C72F2204}" srcOrd="0" destOrd="0" presId="urn:microsoft.com/office/officeart/2005/8/layout/vList6"/>
    <dgm:cxn modelId="{B95E6EB4-0851-47F5-A283-AD07C817FC2C}" type="presParOf" srcId="{60A14169-8EE1-4283-B47F-8D42F3D22F11}" destId="{F626D4AB-D1FE-4E84-8151-44D6D5E5E57C}" srcOrd="1" destOrd="0" presId="urn:microsoft.com/office/officeart/2005/8/layout/vList6"/>
    <dgm:cxn modelId="{3C4864FA-6183-42E0-8636-908890AC9790}" type="presParOf" srcId="{C36921D1-B3BB-418B-839E-0A98137768D0}" destId="{862FD720-1323-4238-B88D-2DAB0074088D}" srcOrd="5" destOrd="0" presId="urn:microsoft.com/office/officeart/2005/8/layout/vList6"/>
    <dgm:cxn modelId="{2BB546F8-3050-4386-A900-AD5C3E632260}" type="presParOf" srcId="{C36921D1-B3BB-418B-839E-0A98137768D0}" destId="{4E686F6E-DD95-4D1A-882E-BD3075B58305}" srcOrd="6" destOrd="0" presId="urn:microsoft.com/office/officeart/2005/8/layout/vList6"/>
    <dgm:cxn modelId="{4E2D596D-1EB2-45D5-9839-C4FF62C7BE57}" type="presParOf" srcId="{4E686F6E-DD95-4D1A-882E-BD3075B58305}" destId="{CD3ECF36-C3B1-4849-B5D7-0FCEA7F422F8}" srcOrd="0" destOrd="0" presId="urn:microsoft.com/office/officeart/2005/8/layout/vList6"/>
    <dgm:cxn modelId="{547F98F1-5436-495E-9268-C878771332D1}" type="presParOf" srcId="{4E686F6E-DD95-4D1A-882E-BD3075B58305}" destId="{EE1CB829-8867-41FB-948A-675CCBA172C8}" srcOrd="1" destOrd="0" presId="urn:microsoft.com/office/officeart/2005/8/layout/vList6"/>
    <dgm:cxn modelId="{D7CD3666-0C1D-4F87-9B3F-FA2B48F489AF}" type="presParOf" srcId="{C36921D1-B3BB-418B-839E-0A98137768D0}" destId="{16BE76EF-B147-4B91-8AEB-BAC16D5D8985}" srcOrd="7" destOrd="0" presId="urn:microsoft.com/office/officeart/2005/8/layout/vList6"/>
    <dgm:cxn modelId="{5C706F55-D7FF-4B35-8843-5BE60963353D}" type="presParOf" srcId="{C36921D1-B3BB-418B-839E-0A98137768D0}" destId="{1B30824E-21C6-49AB-9B97-44AD36167B4D}" srcOrd="8" destOrd="0" presId="urn:microsoft.com/office/officeart/2005/8/layout/vList6"/>
    <dgm:cxn modelId="{71C860B7-9FFC-4370-989B-08FA8CBB587C}" type="presParOf" srcId="{1B30824E-21C6-49AB-9B97-44AD36167B4D}" destId="{A702AF63-A06D-4ECD-9D49-4563070BF4CE}" srcOrd="0" destOrd="0" presId="urn:microsoft.com/office/officeart/2005/8/layout/vList6"/>
    <dgm:cxn modelId="{598679F4-248A-44D7-AE1C-2CAFC74F6B5B}" type="presParOf" srcId="{1B30824E-21C6-49AB-9B97-44AD36167B4D}" destId="{D4CB6B70-FD8F-425E-9FC8-3B19C56FDB57}"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B628507-9D75-493F-8822-BB4C1692CC62}" type="doc">
      <dgm:prSet loTypeId="urn:microsoft.com/office/officeart/2005/8/layout/vList6" loCatId="list" qsTypeId="urn:microsoft.com/office/officeart/2005/8/quickstyle/simple1" qsCatId="simple" csTypeId="urn:microsoft.com/office/officeart/2005/8/colors/colorful3" csCatId="colorful" phldr="1"/>
      <dgm:spPr/>
      <dgm:t>
        <a:bodyPr/>
        <a:lstStyle/>
        <a:p>
          <a:endParaRPr lang="en-ZA"/>
        </a:p>
      </dgm:t>
    </dgm:pt>
    <dgm:pt modelId="{933AEFD5-9C75-494E-9ED7-06D8851DE175}">
      <dgm:prSet phldrT="[Text]"/>
      <dgm:spPr/>
      <dgm:t>
        <a:bodyPr/>
        <a:lstStyle/>
        <a:p>
          <a:r>
            <a:rPr lang="en-US" dirty="0"/>
            <a:t>Establishment of Fund</a:t>
          </a:r>
          <a:endParaRPr lang="en-ZA" dirty="0"/>
        </a:p>
      </dgm:t>
    </dgm:pt>
    <dgm:pt modelId="{0FBA5708-D102-433B-8CA2-034E9E2B11D5}" type="sibTrans" cxnId="{63B3BECA-A27A-4AEB-B626-242A37D9E1B6}">
      <dgm:prSet/>
      <dgm:spPr/>
      <dgm:t>
        <a:bodyPr/>
        <a:lstStyle/>
        <a:p>
          <a:endParaRPr lang="en-ZA"/>
        </a:p>
      </dgm:t>
    </dgm:pt>
    <dgm:pt modelId="{0B2F576D-DE26-4D7D-8549-A8506F6DE33A}" type="parTrans" cxnId="{63B3BECA-A27A-4AEB-B626-242A37D9E1B6}">
      <dgm:prSet/>
      <dgm:spPr/>
      <dgm:t>
        <a:bodyPr/>
        <a:lstStyle/>
        <a:p>
          <a:endParaRPr lang="en-ZA"/>
        </a:p>
      </dgm:t>
    </dgm:pt>
    <dgm:pt modelId="{1A9DE6AF-D808-44E0-81DB-D3A21A0937A0}">
      <dgm:prSet phldrT="[Text]"/>
      <dgm:spPr/>
      <dgm:t>
        <a:bodyPr/>
        <a:lstStyle/>
        <a:p>
          <a:r>
            <a:rPr lang="en-US" dirty="0"/>
            <a:t>Functions of Fund</a:t>
          </a:r>
          <a:endParaRPr lang="en-ZA" dirty="0"/>
        </a:p>
      </dgm:t>
    </dgm:pt>
    <dgm:pt modelId="{7F61330D-468B-4B16-A537-AAD9B7D99BF0}" type="sibTrans" cxnId="{0168F574-BB5F-494C-BEA6-17DBF2D7A6B5}">
      <dgm:prSet/>
      <dgm:spPr/>
      <dgm:t>
        <a:bodyPr/>
        <a:lstStyle/>
        <a:p>
          <a:endParaRPr lang="en-ZA"/>
        </a:p>
      </dgm:t>
    </dgm:pt>
    <dgm:pt modelId="{EF008076-FD13-41E3-BE7C-35B11E5FCF3A}" type="parTrans" cxnId="{0168F574-BB5F-494C-BEA6-17DBF2D7A6B5}">
      <dgm:prSet/>
      <dgm:spPr/>
      <dgm:t>
        <a:bodyPr/>
        <a:lstStyle/>
        <a:p>
          <a:endParaRPr lang="en-ZA"/>
        </a:p>
      </dgm:t>
    </dgm:pt>
    <dgm:pt modelId="{76634C75-6C71-4DF7-8C8A-06284DFE1492}">
      <dgm:prSet phldrT="[Text]"/>
      <dgm:spPr/>
      <dgm:t>
        <a:bodyPr/>
        <a:lstStyle/>
        <a:p>
          <a:r>
            <a:rPr lang="en-US" dirty="0"/>
            <a:t>Powers of Fund</a:t>
          </a:r>
          <a:endParaRPr lang="en-ZA" dirty="0"/>
        </a:p>
      </dgm:t>
    </dgm:pt>
    <dgm:pt modelId="{7205856F-3912-4380-9DE1-EECBB3A6256E}" type="parTrans" cxnId="{B28F581A-8969-4656-9A27-7B468143FCCF}">
      <dgm:prSet/>
      <dgm:spPr/>
    </dgm:pt>
    <dgm:pt modelId="{32B1995C-C985-4390-9E3D-A738CD1AA5CE}" type="sibTrans" cxnId="{B28F581A-8969-4656-9A27-7B468143FCCF}">
      <dgm:prSet/>
      <dgm:spPr/>
    </dgm:pt>
    <dgm:pt modelId="{C36921D1-B3BB-418B-839E-0A98137768D0}" type="pres">
      <dgm:prSet presAssocID="{AB628507-9D75-493F-8822-BB4C1692CC62}" presName="Name0" presStyleCnt="0">
        <dgm:presLayoutVars>
          <dgm:dir/>
          <dgm:animLvl val="lvl"/>
          <dgm:resizeHandles/>
        </dgm:presLayoutVars>
      </dgm:prSet>
      <dgm:spPr/>
    </dgm:pt>
    <dgm:pt modelId="{F967F51B-8CB8-4C1C-84AD-10019DF192DA}" type="pres">
      <dgm:prSet presAssocID="{933AEFD5-9C75-494E-9ED7-06D8851DE175}" presName="linNode" presStyleCnt="0"/>
      <dgm:spPr/>
    </dgm:pt>
    <dgm:pt modelId="{711F15CA-8104-4DEE-A78D-182A5812FBCF}" type="pres">
      <dgm:prSet presAssocID="{933AEFD5-9C75-494E-9ED7-06D8851DE175}" presName="parentShp" presStyleLbl="node1" presStyleIdx="0" presStyleCnt="3">
        <dgm:presLayoutVars>
          <dgm:bulletEnabled val="1"/>
        </dgm:presLayoutVars>
      </dgm:prSet>
      <dgm:spPr/>
    </dgm:pt>
    <dgm:pt modelId="{8456D49E-6949-4CA2-8106-9489C77533D8}" type="pres">
      <dgm:prSet presAssocID="{933AEFD5-9C75-494E-9ED7-06D8851DE175}" presName="childShp" presStyleLbl="bgAccFollowNode1" presStyleIdx="0" presStyleCnt="3">
        <dgm:presLayoutVars>
          <dgm:bulletEnabled val="1"/>
        </dgm:presLayoutVars>
      </dgm:prSet>
      <dgm:spPr/>
    </dgm:pt>
    <dgm:pt modelId="{26515F3F-A352-4B57-8B12-AFF081F4F9C8}" type="pres">
      <dgm:prSet presAssocID="{0FBA5708-D102-433B-8CA2-034E9E2B11D5}" presName="spacing" presStyleCnt="0"/>
      <dgm:spPr/>
    </dgm:pt>
    <dgm:pt modelId="{3F7C441E-F13C-46A2-866E-33E126559D10}" type="pres">
      <dgm:prSet presAssocID="{1A9DE6AF-D808-44E0-81DB-D3A21A0937A0}" presName="linNode" presStyleCnt="0"/>
      <dgm:spPr/>
    </dgm:pt>
    <dgm:pt modelId="{EDB6C787-997E-4BE6-AF0A-7DB48F1EA689}" type="pres">
      <dgm:prSet presAssocID="{1A9DE6AF-D808-44E0-81DB-D3A21A0937A0}" presName="parentShp" presStyleLbl="node1" presStyleIdx="1" presStyleCnt="3">
        <dgm:presLayoutVars>
          <dgm:bulletEnabled val="1"/>
        </dgm:presLayoutVars>
      </dgm:prSet>
      <dgm:spPr/>
    </dgm:pt>
    <dgm:pt modelId="{2BA6307F-0E67-403B-B90D-9115A0CD831C}" type="pres">
      <dgm:prSet presAssocID="{1A9DE6AF-D808-44E0-81DB-D3A21A0937A0}" presName="childShp" presStyleLbl="bgAccFollowNode1" presStyleIdx="1" presStyleCnt="3">
        <dgm:presLayoutVars>
          <dgm:bulletEnabled val="1"/>
        </dgm:presLayoutVars>
      </dgm:prSet>
      <dgm:spPr/>
    </dgm:pt>
    <dgm:pt modelId="{26E151EC-AF9F-4220-B243-DEC4E091B796}" type="pres">
      <dgm:prSet presAssocID="{7F61330D-468B-4B16-A537-AAD9B7D99BF0}" presName="spacing" presStyleCnt="0"/>
      <dgm:spPr/>
    </dgm:pt>
    <dgm:pt modelId="{0264EA16-19F6-4899-9CD8-8730370B9484}" type="pres">
      <dgm:prSet presAssocID="{76634C75-6C71-4DF7-8C8A-06284DFE1492}" presName="linNode" presStyleCnt="0"/>
      <dgm:spPr/>
    </dgm:pt>
    <dgm:pt modelId="{D50A18B7-B61B-4251-BDF0-F5D153265CFF}" type="pres">
      <dgm:prSet presAssocID="{76634C75-6C71-4DF7-8C8A-06284DFE1492}" presName="parentShp" presStyleLbl="node1" presStyleIdx="2" presStyleCnt="3">
        <dgm:presLayoutVars>
          <dgm:bulletEnabled val="1"/>
        </dgm:presLayoutVars>
      </dgm:prSet>
      <dgm:spPr/>
    </dgm:pt>
    <dgm:pt modelId="{168B9783-0567-451A-B998-6617CE22CA0D}" type="pres">
      <dgm:prSet presAssocID="{76634C75-6C71-4DF7-8C8A-06284DFE1492}" presName="childShp" presStyleLbl="bgAccFollowNode1" presStyleIdx="2" presStyleCnt="3">
        <dgm:presLayoutVars>
          <dgm:bulletEnabled val="1"/>
        </dgm:presLayoutVars>
      </dgm:prSet>
      <dgm:spPr/>
    </dgm:pt>
  </dgm:ptLst>
  <dgm:cxnLst>
    <dgm:cxn modelId="{B28F581A-8969-4656-9A27-7B468143FCCF}" srcId="{AB628507-9D75-493F-8822-BB4C1692CC62}" destId="{76634C75-6C71-4DF7-8C8A-06284DFE1492}" srcOrd="2" destOrd="0" parTransId="{7205856F-3912-4380-9DE1-EECBB3A6256E}" sibTransId="{32B1995C-C985-4390-9E3D-A738CD1AA5CE}"/>
    <dgm:cxn modelId="{106CA046-99D9-4E83-96A1-FE3867574C39}" type="presOf" srcId="{AB628507-9D75-493F-8822-BB4C1692CC62}" destId="{C36921D1-B3BB-418B-839E-0A98137768D0}" srcOrd="0" destOrd="0" presId="urn:microsoft.com/office/officeart/2005/8/layout/vList6"/>
    <dgm:cxn modelId="{42F2E34D-A632-4C28-8DEA-1E11CD95B9AE}" type="presOf" srcId="{933AEFD5-9C75-494E-9ED7-06D8851DE175}" destId="{711F15CA-8104-4DEE-A78D-182A5812FBCF}" srcOrd="0" destOrd="0" presId="urn:microsoft.com/office/officeart/2005/8/layout/vList6"/>
    <dgm:cxn modelId="{0168F574-BB5F-494C-BEA6-17DBF2D7A6B5}" srcId="{AB628507-9D75-493F-8822-BB4C1692CC62}" destId="{1A9DE6AF-D808-44E0-81DB-D3A21A0937A0}" srcOrd="1" destOrd="0" parTransId="{EF008076-FD13-41E3-BE7C-35B11E5FCF3A}" sibTransId="{7F61330D-468B-4B16-A537-AAD9B7D99BF0}"/>
    <dgm:cxn modelId="{680C657B-7685-41F0-B039-33037FA641F8}" type="presOf" srcId="{1A9DE6AF-D808-44E0-81DB-D3A21A0937A0}" destId="{EDB6C787-997E-4BE6-AF0A-7DB48F1EA689}" srcOrd="0" destOrd="0" presId="urn:microsoft.com/office/officeart/2005/8/layout/vList6"/>
    <dgm:cxn modelId="{63B3BECA-A27A-4AEB-B626-242A37D9E1B6}" srcId="{AB628507-9D75-493F-8822-BB4C1692CC62}" destId="{933AEFD5-9C75-494E-9ED7-06D8851DE175}" srcOrd="0" destOrd="0" parTransId="{0B2F576D-DE26-4D7D-8549-A8506F6DE33A}" sibTransId="{0FBA5708-D102-433B-8CA2-034E9E2B11D5}"/>
    <dgm:cxn modelId="{F4567DF0-246B-420C-BB8D-04D621F54719}" type="presOf" srcId="{76634C75-6C71-4DF7-8C8A-06284DFE1492}" destId="{D50A18B7-B61B-4251-BDF0-F5D153265CFF}" srcOrd="0" destOrd="0" presId="urn:microsoft.com/office/officeart/2005/8/layout/vList6"/>
    <dgm:cxn modelId="{3211F22E-A0C6-45FF-A773-3931AA6F892D}" type="presParOf" srcId="{C36921D1-B3BB-418B-839E-0A98137768D0}" destId="{F967F51B-8CB8-4C1C-84AD-10019DF192DA}" srcOrd="0" destOrd="0" presId="urn:microsoft.com/office/officeart/2005/8/layout/vList6"/>
    <dgm:cxn modelId="{680BA724-4341-48C3-9264-3ACF6129821C}" type="presParOf" srcId="{F967F51B-8CB8-4C1C-84AD-10019DF192DA}" destId="{711F15CA-8104-4DEE-A78D-182A5812FBCF}" srcOrd="0" destOrd="0" presId="urn:microsoft.com/office/officeart/2005/8/layout/vList6"/>
    <dgm:cxn modelId="{39F82257-A0D4-4F4E-9837-2BF6956434BE}" type="presParOf" srcId="{F967F51B-8CB8-4C1C-84AD-10019DF192DA}" destId="{8456D49E-6949-4CA2-8106-9489C77533D8}" srcOrd="1" destOrd="0" presId="urn:microsoft.com/office/officeart/2005/8/layout/vList6"/>
    <dgm:cxn modelId="{CA82B22E-61F4-4C4B-BB4E-6DC129BB4C39}" type="presParOf" srcId="{C36921D1-B3BB-418B-839E-0A98137768D0}" destId="{26515F3F-A352-4B57-8B12-AFF081F4F9C8}" srcOrd="1" destOrd="0" presId="urn:microsoft.com/office/officeart/2005/8/layout/vList6"/>
    <dgm:cxn modelId="{36446ED0-89A2-4283-A7D2-20175054FF30}" type="presParOf" srcId="{C36921D1-B3BB-418B-839E-0A98137768D0}" destId="{3F7C441E-F13C-46A2-866E-33E126559D10}" srcOrd="2" destOrd="0" presId="urn:microsoft.com/office/officeart/2005/8/layout/vList6"/>
    <dgm:cxn modelId="{73C8B546-2EEC-4657-8548-BF11069C6C6C}" type="presParOf" srcId="{3F7C441E-F13C-46A2-866E-33E126559D10}" destId="{EDB6C787-997E-4BE6-AF0A-7DB48F1EA689}" srcOrd="0" destOrd="0" presId="urn:microsoft.com/office/officeart/2005/8/layout/vList6"/>
    <dgm:cxn modelId="{395BFB12-E35F-415E-BB64-5D866D4474F5}" type="presParOf" srcId="{3F7C441E-F13C-46A2-866E-33E126559D10}" destId="{2BA6307F-0E67-403B-B90D-9115A0CD831C}" srcOrd="1" destOrd="0" presId="urn:microsoft.com/office/officeart/2005/8/layout/vList6"/>
    <dgm:cxn modelId="{BC66AE62-73E4-4387-A433-0BDE3860710C}" type="presParOf" srcId="{C36921D1-B3BB-418B-839E-0A98137768D0}" destId="{26E151EC-AF9F-4220-B243-DEC4E091B796}" srcOrd="3" destOrd="0" presId="urn:microsoft.com/office/officeart/2005/8/layout/vList6"/>
    <dgm:cxn modelId="{85935AF4-5951-4AEC-AE11-9F4185BFC249}" type="presParOf" srcId="{C36921D1-B3BB-418B-839E-0A98137768D0}" destId="{0264EA16-19F6-4899-9CD8-8730370B9484}" srcOrd="4" destOrd="0" presId="urn:microsoft.com/office/officeart/2005/8/layout/vList6"/>
    <dgm:cxn modelId="{9C9EBC0F-0ED9-4645-A90E-A62FCE02915B}" type="presParOf" srcId="{0264EA16-19F6-4899-9CD8-8730370B9484}" destId="{D50A18B7-B61B-4251-BDF0-F5D153265CFF}" srcOrd="0" destOrd="0" presId="urn:microsoft.com/office/officeart/2005/8/layout/vList6"/>
    <dgm:cxn modelId="{E5BDD84E-9EF7-44CA-BA18-2F9765B5C9B1}" type="presParOf" srcId="{0264EA16-19F6-4899-9CD8-8730370B9484}" destId="{168B9783-0567-451A-B998-6617CE22CA0D}"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B628507-9D75-493F-8822-BB4C1692CC62}" type="doc">
      <dgm:prSet loTypeId="urn:microsoft.com/office/officeart/2005/8/layout/vList6" loCatId="list" qsTypeId="urn:microsoft.com/office/officeart/2005/8/quickstyle/simple1" qsCatId="simple" csTypeId="urn:microsoft.com/office/officeart/2005/8/colors/colorful3" csCatId="colorful" phldr="1"/>
      <dgm:spPr/>
      <dgm:t>
        <a:bodyPr/>
        <a:lstStyle/>
        <a:p>
          <a:endParaRPr lang="en-ZA"/>
        </a:p>
      </dgm:t>
    </dgm:pt>
    <dgm:pt modelId="{933AEFD5-9C75-494E-9ED7-06D8851DE175}">
      <dgm:prSet phldrT="[Text]"/>
      <dgm:spPr/>
      <dgm:t>
        <a:bodyPr/>
        <a:lstStyle/>
        <a:p>
          <a:r>
            <a:rPr lang="en-US" dirty="0"/>
            <a:t>Establishment of Board</a:t>
          </a:r>
          <a:endParaRPr lang="en-ZA" dirty="0"/>
        </a:p>
      </dgm:t>
    </dgm:pt>
    <dgm:pt modelId="{0FBA5708-D102-433B-8CA2-034E9E2B11D5}" type="sibTrans" cxnId="{63B3BECA-A27A-4AEB-B626-242A37D9E1B6}">
      <dgm:prSet/>
      <dgm:spPr/>
      <dgm:t>
        <a:bodyPr/>
        <a:lstStyle/>
        <a:p>
          <a:endParaRPr lang="en-ZA"/>
        </a:p>
      </dgm:t>
    </dgm:pt>
    <dgm:pt modelId="{0B2F576D-DE26-4D7D-8549-A8506F6DE33A}" type="parTrans" cxnId="{63B3BECA-A27A-4AEB-B626-242A37D9E1B6}">
      <dgm:prSet/>
      <dgm:spPr/>
      <dgm:t>
        <a:bodyPr/>
        <a:lstStyle/>
        <a:p>
          <a:endParaRPr lang="en-ZA"/>
        </a:p>
      </dgm:t>
    </dgm:pt>
    <dgm:pt modelId="{3DF8EC35-F30B-4DC5-AD44-7F54FCA48FD5}">
      <dgm:prSet phldrT="[Text]"/>
      <dgm:spPr/>
      <dgm:t>
        <a:bodyPr/>
        <a:lstStyle/>
        <a:p>
          <a:r>
            <a:rPr lang="en-US" dirty="0"/>
            <a:t>Constitution and composition of Board</a:t>
          </a:r>
          <a:endParaRPr lang="en-ZA" dirty="0"/>
        </a:p>
      </dgm:t>
    </dgm:pt>
    <dgm:pt modelId="{C12CC2CE-563B-4F45-86E5-E2904CADC887}" type="parTrans" cxnId="{18D3BAF2-5946-4412-8C25-739E1EC3D0CA}">
      <dgm:prSet/>
      <dgm:spPr/>
    </dgm:pt>
    <dgm:pt modelId="{C4222EA6-82C0-43B4-903C-A478F044018F}" type="sibTrans" cxnId="{18D3BAF2-5946-4412-8C25-739E1EC3D0CA}">
      <dgm:prSet/>
      <dgm:spPr/>
    </dgm:pt>
    <dgm:pt modelId="{351D5A80-CFF3-47A4-9E08-178C933B0362}">
      <dgm:prSet phldrT="[Text]"/>
      <dgm:spPr/>
      <dgm:t>
        <a:bodyPr/>
        <a:lstStyle/>
        <a:p>
          <a:r>
            <a:rPr lang="en-US" dirty="0"/>
            <a:t>Chairperson and Deputy Chairperson</a:t>
          </a:r>
          <a:endParaRPr lang="en-ZA" dirty="0"/>
        </a:p>
      </dgm:t>
    </dgm:pt>
    <dgm:pt modelId="{B9036861-C648-464F-91E8-9E030286FF37}" type="parTrans" cxnId="{48DD4B8F-1A93-4BB3-AE1C-A973DAB336AF}">
      <dgm:prSet/>
      <dgm:spPr/>
    </dgm:pt>
    <dgm:pt modelId="{61E248E3-8F2C-474A-AEE7-31E36F68EF55}" type="sibTrans" cxnId="{48DD4B8F-1A93-4BB3-AE1C-A973DAB336AF}">
      <dgm:prSet/>
      <dgm:spPr/>
    </dgm:pt>
    <dgm:pt modelId="{B3C5A6B2-55F6-468B-BDD9-F0993721954D}">
      <dgm:prSet phldrT="[Text]"/>
      <dgm:spPr/>
      <dgm:t>
        <a:bodyPr/>
        <a:lstStyle/>
        <a:p>
          <a:r>
            <a:rPr lang="en-US" dirty="0"/>
            <a:t>Functions and powers of Board</a:t>
          </a:r>
          <a:endParaRPr lang="en-ZA" dirty="0"/>
        </a:p>
      </dgm:t>
    </dgm:pt>
    <dgm:pt modelId="{DBD34296-1B29-4D65-86B7-813218280745}" type="parTrans" cxnId="{94E5512D-DDD4-48AD-AC4E-D29531C5AA91}">
      <dgm:prSet/>
      <dgm:spPr/>
    </dgm:pt>
    <dgm:pt modelId="{05D51427-B3E4-4F3B-9644-473F648A88E3}" type="sibTrans" cxnId="{94E5512D-DDD4-48AD-AC4E-D29531C5AA91}">
      <dgm:prSet/>
      <dgm:spPr/>
    </dgm:pt>
    <dgm:pt modelId="{0B228F6A-3F4D-4BC7-9101-695185F20BA8}">
      <dgm:prSet phldrT="[Text]"/>
      <dgm:spPr/>
      <dgm:t>
        <a:bodyPr/>
        <a:lstStyle/>
        <a:p>
          <a:r>
            <a:rPr lang="en-US" dirty="0"/>
            <a:t>Conduct and disclosure of interests</a:t>
          </a:r>
          <a:endParaRPr lang="en-ZA" dirty="0"/>
        </a:p>
      </dgm:t>
    </dgm:pt>
    <dgm:pt modelId="{342AAE5D-C65D-4742-B5D3-E008A6998D31}" type="parTrans" cxnId="{1C0C7DB6-A474-4B0A-8133-0AC458605D9F}">
      <dgm:prSet/>
      <dgm:spPr/>
    </dgm:pt>
    <dgm:pt modelId="{76E7EAA2-33E9-4452-9CBD-55CBDD830D46}" type="sibTrans" cxnId="{1C0C7DB6-A474-4B0A-8133-0AC458605D9F}">
      <dgm:prSet/>
      <dgm:spPr/>
    </dgm:pt>
    <dgm:pt modelId="{12CA97E9-06B1-4FA8-8588-688A4A791B97}">
      <dgm:prSet phldrT="[Text]"/>
      <dgm:spPr/>
      <dgm:t>
        <a:bodyPr/>
        <a:lstStyle/>
        <a:p>
          <a:r>
            <a:rPr lang="en-US" dirty="0"/>
            <a:t>Procedures</a:t>
          </a:r>
          <a:endParaRPr lang="en-ZA" dirty="0"/>
        </a:p>
      </dgm:t>
    </dgm:pt>
    <dgm:pt modelId="{28786679-FB92-4EA7-BD75-E7718C766190}" type="parTrans" cxnId="{5CFA964D-2E89-49F2-BFDE-3F54F5C5C09B}">
      <dgm:prSet/>
      <dgm:spPr/>
    </dgm:pt>
    <dgm:pt modelId="{65E4286F-E043-4352-B282-9CC2891B0A1A}" type="sibTrans" cxnId="{5CFA964D-2E89-49F2-BFDE-3F54F5C5C09B}">
      <dgm:prSet/>
      <dgm:spPr/>
    </dgm:pt>
    <dgm:pt modelId="{8B0DCB58-3151-4B9B-9030-8EC8004FF2C1}">
      <dgm:prSet phldrT="[Text]"/>
      <dgm:spPr/>
      <dgm:t>
        <a:bodyPr/>
        <a:lstStyle/>
        <a:p>
          <a:r>
            <a:rPr lang="en-US" dirty="0"/>
            <a:t>Remuneration and reimbursement</a:t>
          </a:r>
          <a:endParaRPr lang="en-ZA" dirty="0"/>
        </a:p>
      </dgm:t>
    </dgm:pt>
    <dgm:pt modelId="{DC823F3C-DDCF-459D-A8F8-468C95703874}" type="parTrans" cxnId="{EFDD1AE1-FE2D-4BD3-AB4C-3E340D8FFF5D}">
      <dgm:prSet/>
      <dgm:spPr/>
    </dgm:pt>
    <dgm:pt modelId="{A4ED30F8-941C-444A-9857-3C17FF575313}" type="sibTrans" cxnId="{EFDD1AE1-FE2D-4BD3-AB4C-3E340D8FFF5D}">
      <dgm:prSet/>
      <dgm:spPr/>
    </dgm:pt>
    <dgm:pt modelId="{C36921D1-B3BB-418B-839E-0A98137768D0}" type="pres">
      <dgm:prSet presAssocID="{AB628507-9D75-493F-8822-BB4C1692CC62}" presName="Name0" presStyleCnt="0">
        <dgm:presLayoutVars>
          <dgm:dir/>
          <dgm:animLvl val="lvl"/>
          <dgm:resizeHandles/>
        </dgm:presLayoutVars>
      </dgm:prSet>
      <dgm:spPr/>
    </dgm:pt>
    <dgm:pt modelId="{F967F51B-8CB8-4C1C-84AD-10019DF192DA}" type="pres">
      <dgm:prSet presAssocID="{933AEFD5-9C75-494E-9ED7-06D8851DE175}" presName="linNode" presStyleCnt="0"/>
      <dgm:spPr/>
    </dgm:pt>
    <dgm:pt modelId="{711F15CA-8104-4DEE-A78D-182A5812FBCF}" type="pres">
      <dgm:prSet presAssocID="{933AEFD5-9C75-494E-9ED7-06D8851DE175}" presName="parentShp" presStyleLbl="node1" presStyleIdx="0" presStyleCnt="7">
        <dgm:presLayoutVars>
          <dgm:bulletEnabled val="1"/>
        </dgm:presLayoutVars>
      </dgm:prSet>
      <dgm:spPr/>
    </dgm:pt>
    <dgm:pt modelId="{8456D49E-6949-4CA2-8106-9489C77533D8}" type="pres">
      <dgm:prSet presAssocID="{933AEFD5-9C75-494E-9ED7-06D8851DE175}" presName="childShp" presStyleLbl="bgAccFollowNode1" presStyleIdx="0" presStyleCnt="7">
        <dgm:presLayoutVars>
          <dgm:bulletEnabled val="1"/>
        </dgm:presLayoutVars>
      </dgm:prSet>
      <dgm:spPr/>
    </dgm:pt>
    <dgm:pt modelId="{D3099ED1-782C-401F-8B25-3B9E302E9878}" type="pres">
      <dgm:prSet presAssocID="{0FBA5708-D102-433B-8CA2-034E9E2B11D5}" presName="spacing" presStyleCnt="0"/>
      <dgm:spPr/>
    </dgm:pt>
    <dgm:pt modelId="{9156E9FB-493E-48F2-8A80-503FC0043BE6}" type="pres">
      <dgm:prSet presAssocID="{3DF8EC35-F30B-4DC5-AD44-7F54FCA48FD5}" presName="linNode" presStyleCnt="0"/>
      <dgm:spPr/>
    </dgm:pt>
    <dgm:pt modelId="{179670DE-C0FC-4334-86F4-82654D755A8B}" type="pres">
      <dgm:prSet presAssocID="{3DF8EC35-F30B-4DC5-AD44-7F54FCA48FD5}" presName="parentShp" presStyleLbl="node1" presStyleIdx="1" presStyleCnt="7">
        <dgm:presLayoutVars>
          <dgm:bulletEnabled val="1"/>
        </dgm:presLayoutVars>
      </dgm:prSet>
      <dgm:spPr/>
    </dgm:pt>
    <dgm:pt modelId="{B6E8B717-1183-4FC5-A603-0A5F8ADE5AED}" type="pres">
      <dgm:prSet presAssocID="{3DF8EC35-F30B-4DC5-AD44-7F54FCA48FD5}" presName="childShp" presStyleLbl="bgAccFollowNode1" presStyleIdx="1" presStyleCnt="7">
        <dgm:presLayoutVars>
          <dgm:bulletEnabled val="1"/>
        </dgm:presLayoutVars>
      </dgm:prSet>
      <dgm:spPr/>
    </dgm:pt>
    <dgm:pt modelId="{0B0A8AB1-3192-42A0-8BC6-F9BEFD18515D}" type="pres">
      <dgm:prSet presAssocID="{C4222EA6-82C0-43B4-903C-A478F044018F}" presName="spacing" presStyleCnt="0"/>
      <dgm:spPr/>
    </dgm:pt>
    <dgm:pt modelId="{D97390D7-33AB-4379-979A-60B11EAC31C5}" type="pres">
      <dgm:prSet presAssocID="{351D5A80-CFF3-47A4-9E08-178C933B0362}" presName="linNode" presStyleCnt="0"/>
      <dgm:spPr/>
    </dgm:pt>
    <dgm:pt modelId="{8DA658B0-8366-41B7-A36F-44DC4A29DE7A}" type="pres">
      <dgm:prSet presAssocID="{351D5A80-CFF3-47A4-9E08-178C933B0362}" presName="parentShp" presStyleLbl="node1" presStyleIdx="2" presStyleCnt="7">
        <dgm:presLayoutVars>
          <dgm:bulletEnabled val="1"/>
        </dgm:presLayoutVars>
      </dgm:prSet>
      <dgm:spPr/>
    </dgm:pt>
    <dgm:pt modelId="{89F3C566-BB31-4278-844C-ED9B6D44FCF3}" type="pres">
      <dgm:prSet presAssocID="{351D5A80-CFF3-47A4-9E08-178C933B0362}" presName="childShp" presStyleLbl="bgAccFollowNode1" presStyleIdx="2" presStyleCnt="7">
        <dgm:presLayoutVars>
          <dgm:bulletEnabled val="1"/>
        </dgm:presLayoutVars>
      </dgm:prSet>
      <dgm:spPr/>
    </dgm:pt>
    <dgm:pt modelId="{32230FCC-B991-490E-B728-836959575BAF}" type="pres">
      <dgm:prSet presAssocID="{61E248E3-8F2C-474A-AEE7-31E36F68EF55}" presName="spacing" presStyleCnt="0"/>
      <dgm:spPr/>
    </dgm:pt>
    <dgm:pt modelId="{75DCA573-D2EC-436B-9109-B580251FA66C}" type="pres">
      <dgm:prSet presAssocID="{B3C5A6B2-55F6-468B-BDD9-F0993721954D}" presName="linNode" presStyleCnt="0"/>
      <dgm:spPr/>
    </dgm:pt>
    <dgm:pt modelId="{0CD1E10A-A0DE-45CB-98BB-E5C61A6D107B}" type="pres">
      <dgm:prSet presAssocID="{B3C5A6B2-55F6-468B-BDD9-F0993721954D}" presName="parentShp" presStyleLbl="node1" presStyleIdx="3" presStyleCnt="7">
        <dgm:presLayoutVars>
          <dgm:bulletEnabled val="1"/>
        </dgm:presLayoutVars>
      </dgm:prSet>
      <dgm:spPr/>
    </dgm:pt>
    <dgm:pt modelId="{D3AC937B-A26E-4D3B-9247-1876972B6258}" type="pres">
      <dgm:prSet presAssocID="{B3C5A6B2-55F6-468B-BDD9-F0993721954D}" presName="childShp" presStyleLbl="bgAccFollowNode1" presStyleIdx="3" presStyleCnt="7">
        <dgm:presLayoutVars>
          <dgm:bulletEnabled val="1"/>
        </dgm:presLayoutVars>
      </dgm:prSet>
      <dgm:spPr/>
    </dgm:pt>
    <dgm:pt modelId="{C9DF84CE-E89A-4F8C-872E-E0E92C306A61}" type="pres">
      <dgm:prSet presAssocID="{05D51427-B3E4-4F3B-9644-473F648A88E3}" presName="spacing" presStyleCnt="0"/>
      <dgm:spPr/>
    </dgm:pt>
    <dgm:pt modelId="{AFEA3CC3-BE14-4B5B-8BB9-92D67713C1F0}" type="pres">
      <dgm:prSet presAssocID="{0B228F6A-3F4D-4BC7-9101-695185F20BA8}" presName="linNode" presStyleCnt="0"/>
      <dgm:spPr/>
    </dgm:pt>
    <dgm:pt modelId="{B9DEF8F4-C11E-485D-AF6F-3ECEF0EA6508}" type="pres">
      <dgm:prSet presAssocID="{0B228F6A-3F4D-4BC7-9101-695185F20BA8}" presName="parentShp" presStyleLbl="node1" presStyleIdx="4" presStyleCnt="7">
        <dgm:presLayoutVars>
          <dgm:bulletEnabled val="1"/>
        </dgm:presLayoutVars>
      </dgm:prSet>
      <dgm:spPr/>
    </dgm:pt>
    <dgm:pt modelId="{DFFD3371-8314-4572-A1A1-ADA6349BA2CC}" type="pres">
      <dgm:prSet presAssocID="{0B228F6A-3F4D-4BC7-9101-695185F20BA8}" presName="childShp" presStyleLbl="bgAccFollowNode1" presStyleIdx="4" presStyleCnt="7">
        <dgm:presLayoutVars>
          <dgm:bulletEnabled val="1"/>
        </dgm:presLayoutVars>
      </dgm:prSet>
      <dgm:spPr/>
    </dgm:pt>
    <dgm:pt modelId="{02985051-2EFF-49DF-98C5-A2733A199D3D}" type="pres">
      <dgm:prSet presAssocID="{76E7EAA2-33E9-4452-9CBD-55CBDD830D46}" presName="spacing" presStyleCnt="0"/>
      <dgm:spPr/>
    </dgm:pt>
    <dgm:pt modelId="{9236116D-2C6A-49A6-A7AA-055DF3E70CEC}" type="pres">
      <dgm:prSet presAssocID="{12CA97E9-06B1-4FA8-8588-688A4A791B97}" presName="linNode" presStyleCnt="0"/>
      <dgm:spPr/>
    </dgm:pt>
    <dgm:pt modelId="{B30B6B96-0F5B-45E5-B13C-3EBD605DF490}" type="pres">
      <dgm:prSet presAssocID="{12CA97E9-06B1-4FA8-8588-688A4A791B97}" presName="parentShp" presStyleLbl="node1" presStyleIdx="5" presStyleCnt="7">
        <dgm:presLayoutVars>
          <dgm:bulletEnabled val="1"/>
        </dgm:presLayoutVars>
      </dgm:prSet>
      <dgm:spPr/>
    </dgm:pt>
    <dgm:pt modelId="{82B968E8-544D-438D-8DB0-2CEE300D2223}" type="pres">
      <dgm:prSet presAssocID="{12CA97E9-06B1-4FA8-8588-688A4A791B97}" presName="childShp" presStyleLbl="bgAccFollowNode1" presStyleIdx="5" presStyleCnt="7">
        <dgm:presLayoutVars>
          <dgm:bulletEnabled val="1"/>
        </dgm:presLayoutVars>
      </dgm:prSet>
      <dgm:spPr/>
    </dgm:pt>
    <dgm:pt modelId="{761FEF0E-8F1C-4EA7-8797-63D5F0641AB2}" type="pres">
      <dgm:prSet presAssocID="{65E4286F-E043-4352-B282-9CC2891B0A1A}" presName="spacing" presStyleCnt="0"/>
      <dgm:spPr/>
    </dgm:pt>
    <dgm:pt modelId="{BC9ADF64-A1E5-4B8E-A9E9-83A61A0C424D}" type="pres">
      <dgm:prSet presAssocID="{8B0DCB58-3151-4B9B-9030-8EC8004FF2C1}" presName="linNode" presStyleCnt="0"/>
      <dgm:spPr/>
    </dgm:pt>
    <dgm:pt modelId="{44329B9E-E557-46C9-B06D-125DDDB24741}" type="pres">
      <dgm:prSet presAssocID="{8B0DCB58-3151-4B9B-9030-8EC8004FF2C1}" presName="parentShp" presStyleLbl="node1" presStyleIdx="6" presStyleCnt="7">
        <dgm:presLayoutVars>
          <dgm:bulletEnabled val="1"/>
        </dgm:presLayoutVars>
      </dgm:prSet>
      <dgm:spPr/>
    </dgm:pt>
    <dgm:pt modelId="{7986F5EA-1DF2-4E70-9E6D-2DCC5178E800}" type="pres">
      <dgm:prSet presAssocID="{8B0DCB58-3151-4B9B-9030-8EC8004FF2C1}" presName="childShp" presStyleLbl="bgAccFollowNode1" presStyleIdx="6" presStyleCnt="7">
        <dgm:presLayoutVars>
          <dgm:bulletEnabled val="1"/>
        </dgm:presLayoutVars>
      </dgm:prSet>
      <dgm:spPr/>
    </dgm:pt>
  </dgm:ptLst>
  <dgm:cxnLst>
    <dgm:cxn modelId="{2C0FE106-4601-4473-9685-147108AAEE9E}" type="presOf" srcId="{B3C5A6B2-55F6-468B-BDD9-F0993721954D}" destId="{0CD1E10A-A0DE-45CB-98BB-E5C61A6D107B}" srcOrd="0" destOrd="0" presId="urn:microsoft.com/office/officeart/2005/8/layout/vList6"/>
    <dgm:cxn modelId="{94E5512D-DDD4-48AD-AC4E-D29531C5AA91}" srcId="{AB628507-9D75-493F-8822-BB4C1692CC62}" destId="{B3C5A6B2-55F6-468B-BDD9-F0993721954D}" srcOrd="3" destOrd="0" parTransId="{DBD34296-1B29-4D65-86B7-813218280745}" sibTransId="{05D51427-B3E4-4F3B-9644-473F648A88E3}"/>
    <dgm:cxn modelId="{4FF56E5E-22CF-4C09-BF57-295CD4D35827}" type="presOf" srcId="{12CA97E9-06B1-4FA8-8588-688A4A791B97}" destId="{B30B6B96-0F5B-45E5-B13C-3EBD605DF490}" srcOrd="0" destOrd="0" presId="urn:microsoft.com/office/officeart/2005/8/layout/vList6"/>
    <dgm:cxn modelId="{106CA046-99D9-4E83-96A1-FE3867574C39}" type="presOf" srcId="{AB628507-9D75-493F-8822-BB4C1692CC62}" destId="{C36921D1-B3BB-418B-839E-0A98137768D0}" srcOrd="0" destOrd="0" presId="urn:microsoft.com/office/officeart/2005/8/layout/vList6"/>
    <dgm:cxn modelId="{AA37B748-842B-4272-9296-82F0ED31ACDA}" type="presOf" srcId="{0B228F6A-3F4D-4BC7-9101-695185F20BA8}" destId="{B9DEF8F4-C11E-485D-AF6F-3ECEF0EA6508}" srcOrd="0" destOrd="0" presId="urn:microsoft.com/office/officeart/2005/8/layout/vList6"/>
    <dgm:cxn modelId="{5CFA964D-2E89-49F2-BFDE-3F54F5C5C09B}" srcId="{AB628507-9D75-493F-8822-BB4C1692CC62}" destId="{12CA97E9-06B1-4FA8-8588-688A4A791B97}" srcOrd="5" destOrd="0" parTransId="{28786679-FB92-4EA7-BD75-E7718C766190}" sibTransId="{65E4286F-E043-4352-B282-9CC2891B0A1A}"/>
    <dgm:cxn modelId="{42F2E34D-A632-4C28-8DEA-1E11CD95B9AE}" type="presOf" srcId="{933AEFD5-9C75-494E-9ED7-06D8851DE175}" destId="{711F15CA-8104-4DEE-A78D-182A5812FBCF}" srcOrd="0" destOrd="0" presId="urn:microsoft.com/office/officeart/2005/8/layout/vList6"/>
    <dgm:cxn modelId="{48DD4B8F-1A93-4BB3-AE1C-A973DAB336AF}" srcId="{AB628507-9D75-493F-8822-BB4C1692CC62}" destId="{351D5A80-CFF3-47A4-9E08-178C933B0362}" srcOrd="2" destOrd="0" parTransId="{B9036861-C648-464F-91E8-9E030286FF37}" sibTransId="{61E248E3-8F2C-474A-AEE7-31E36F68EF55}"/>
    <dgm:cxn modelId="{BB6415AD-B526-4BC8-91BC-F6FDB042C4B9}" type="presOf" srcId="{3DF8EC35-F30B-4DC5-AD44-7F54FCA48FD5}" destId="{179670DE-C0FC-4334-86F4-82654D755A8B}" srcOrd="0" destOrd="0" presId="urn:microsoft.com/office/officeart/2005/8/layout/vList6"/>
    <dgm:cxn modelId="{9900C3B0-7DCA-42E4-962B-7F9E9FB7C6B5}" type="presOf" srcId="{351D5A80-CFF3-47A4-9E08-178C933B0362}" destId="{8DA658B0-8366-41B7-A36F-44DC4A29DE7A}" srcOrd="0" destOrd="0" presId="urn:microsoft.com/office/officeart/2005/8/layout/vList6"/>
    <dgm:cxn modelId="{1C0C7DB6-A474-4B0A-8133-0AC458605D9F}" srcId="{AB628507-9D75-493F-8822-BB4C1692CC62}" destId="{0B228F6A-3F4D-4BC7-9101-695185F20BA8}" srcOrd="4" destOrd="0" parTransId="{342AAE5D-C65D-4742-B5D3-E008A6998D31}" sibTransId="{76E7EAA2-33E9-4452-9CBD-55CBDD830D46}"/>
    <dgm:cxn modelId="{63B3BECA-A27A-4AEB-B626-242A37D9E1B6}" srcId="{AB628507-9D75-493F-8822-BB4C1692CC62}" destId="{933AEFD5-9C75-494E-9ED7-06D8851DE175}" srcOrd="0" destOrd="0" parTransId="{0B2F576D-DE26-4D7D-8549-A8506F6DE33A}" sibTransId="{0FBA5708-D102-433B-8CA2-034E9E2B11D5}"/>
    <dgm:cxn modelId="{EFDD1AE1-FE2D-4BD3-AB4C-3E340D8FFF5D}" srcId="{AB628507-9D75-493F-8822-BB4C1692CC62}" destId="{8B0DCB58-3151-4B9B-9030-8EC8004FF2C1}" srcOrd="6" destOrd="0" parTransId="{DC823F3C-DDCF-459D-A8F8-468C95703874}" sibTransId="{A4ED30F8-941C-444A-9857-3C17FF575313}"/>
    <dgm:cxn modelId="{51B6A0E9-140B-4CF6-8849-36A9861801B6}" type="presOf" srcId="{8B0DCB58-3151-4B9B-9030-8EC8004FF2C1}" destId="{44329B9E-E557-46C9-B06D-125DDDB24741}" srcOrd="0" destOrd="0" presId="urn:microsoft.com/office/officeart/2005/8/layout/vList6"/>
    <dgm:cxn modelId="{18D3BAF2-5946-4412-8C25-739E1EC3D0CA}" srcId="{AB628507-9D75-493F-8822-BB4C1692CC62}" destId="{3DF8EC35-F30B-4DC5-AD44-7F54FCA48FD5}" srcOrd="1" destOrd="0" parTransId="{C12CC2CE-563B-4F45-86E5-E2904CADC887}" sibTransId="{C4222EA6-82C0-43B4-903C-A478F044018F}"/>
    <dgm:cxn modelId="{3211F22E-A0C6-45FF-A773-3931AA6F892D}" type="presParOf" srcId="{C36921D1-B3BB-418B-839E-0A98137768D0}" destId="{F967F51B-8CB8-4C1C-84AD-10019DF192DA}" srcOrd="0" destOrd="0" presId="urn:microsoft.com/office/officeart/2005/8/layout/vList6"/>
    <dgm:cxn modelId="{680BA724-4341-48C3-9264-3ACF6129821C}" type="presParOf" srcId="{F967F51B-8CB8-4C1C-84AD-10019DF192DA}" destId="{711F15CA-8104-4DEE-A78D-182A5812FBCF}" srcOrd="0" destOrd="0" presId="urn:microsoft.com/office/officeart/2005/8/layout/vList6"/>
    <dgm:cxn modelId="{39F82257-A0D4-4F4E-9837-2BF6956434BE}" type="presParOf" srcId="{F967F51B-8CB8-4C1C-84AD-10019DF192DA}" destId="{8456D49E-6949-4CA2-8106-9489C77533D8}" srcOrd="1" destOrd="0" presId="urn:microsoft.com/office/officeart/2005/8/layout/vList6"/>
    <dgm:cxn modelId="{F181A1A3-8596-430B-B1C3-711CFD5E31C5}" type="presParOf" srcId="{C36921D1-B3BB-418B-839E-0A98137768D0}" destId="{D3099ED1-782C-401F-8B25-3B9E302E9878}" srcOrd="1" destOrd="0" presId="urn:microsoft.com/office/officeart/2005/8/layout/vList6"/>
    <dgm:cxn modelId="{7084864A-0465-4A40-8E9C-801E618002E6}" type="presParOf" srcId="{C36921D1-B3BB-418B-839E-0A98137768D0}" destId="{9156E9FB-493E-48F2-8A80-503FC0043BE6}" srcOrd="2" destOrd="0" presId="urn:microsoft.com/office/officeart/2005/8/layout/vList6"/>
    <dgm:cxn modelId="{DA6CF960-7820-451B-AB4C-1A758C6E13DC}" type="presParOf" srcId="{9156E9FB-493E-48F2-8A80-503FC0043BE6}" destId="{179670DE-C0FC-4334-86F4-82654D755A8B}" srcOrd="0" destOrd="0" presId="urn:microsoft.com/office/officeart/2005/8/layout/vList6"/>
    <dgm:cxn modelId="{2F8AFD6F-D7F3-4659-AA02-CAD9E92AD949}" type="presParOf" srcId="{9156E9FB-493E-48F2-8A80-503FC0043BE6}" destId="{B6E8B717-1183-4FC5-A603-0A5F8ADE5AED}" srcOrd="1" destOrd="0" presId="urn:microsoft.com/office/officeart/2005/8/layout/vList6"/>
    <dgm:cxn modelId="{396AB43D-5902-480A-9721-B2FBA74392C2}" type="presParOf" srcId="{C36921D1-B3BB-418B-839E-0A98137768D0}" destId="{0B0A8AB1-3192-42A0-8BC6-F9BEFD18515D}" srcOrd="3" destOrd="0" presId="urn:microsoft.com/office/officeart/2005/8/layout/vList6"/>
    <dgm:cxn modelId="{D79475C7-65E2-45F1-B896-8B9C207FCD2F}" type="presParOf" srcId="{C36921D1-B3BB-418B-839E-0A98137768D0}" destId="{D97390D7-33AB-4379-979A-60B11EAC31C5}" srcOrd="4" destOrd="0" presId="urn:microsoft.com/office/officeart/2005/8/layout/vList6"/>
    <dgm:cxn modelId="{82B22962-A8A4-4636-9879-E03AEA43F128}" type="presParOf" srcId="{D97390D7-33AB-4379-979A-60B11EAC31C5}" destId="{8DA658B0-8366-41B7-A36F-44DC4A29DE7A}" srcOrd="0" destOrd="0" presId="urn:microsoft.com/office/officeart/2005/8/layout/vList6"/>
    <dgm:cxn modelId="{37F76777-2F5E-4241-B2A3-9646048E5B8A}" type="presParOf" srcId="{D97390D7-33AB-4379-979A-60B11EAC31C5}" destId="{89F3C566-BB31-4278-844C-ED9B6D44FCF3}" srcOrd="1" destOrd="0" presId="urn:microsoft.com/office/officeart/2005/8/layout/vList6"/>
    <dgm:cxn modelId="{ACE107F9-D3E9-4E74-868A-F3DAE7A96FE5}" type="presParOf" srcId="{C36921D1-B3BB-418B-839E-0A98137768D0}" destId="{32230FCC-B991-490E-B728-836959575BAF}" srcOrd="5" destOrd="0" presId="urn:microsoft.com/office/officeart/2005/8/layout/vList6"/>
    <dgm:cxn modelId="{650AC8E3-A018-46A0-8C53-909C5822D8CB}" type="presParOf" srcId="{C36921D1-B3BB-418B-839E-0A98137768D0}" destId="{75DCA573-D2EC-436B-9109-B580251FA66C}" srcOrd="6" destOrd="0" presId="urn:microsoft.com/office/officeart/2005/8/layout/vList6"/>
    <dgm:cxn modelId="{8E2DDA8C-4EE4-45FA-BC22-F810C1E4CBB3}" type="presParOf" srcId="{75DCA573-D2EC-436B-9109-B580251FA66C}" destId="{0CD1E10A-A0DE-45CB-98BB-E5C61A6D107B}" srcOrd="0" destOrd="0" presId="urn:microsoft.com/office/officeart/2005/8/layout/vList6"/>
    <dgm:cxn modelId="{711A6DA0-1DF8-46C9-86B9-BDB5B51D54E9}" type="presParOf" srcId="{75DCA573-D2EC-436B-9109-B580251FA66C}" destId="{D3AC937B-A26E-4D3B-9247-1876972B6258}" srcOrd="1" destOrd="0" presId="urn:microsoft.com/office/officeart/2005/8/layout/vList6"/>
    <dgm:cxn modelId="{A200ED6F-F481-4EAE-94E4-7AE3AE643DB2}" type="presParOf" srcId="{C36921D1-B3BB-418B-839E-0A98137768D0}" destId="{C9DF84CE-E89A-4F8C-872E-E0E92C306A61}" srcOrd="7" destOrd="0" presId="urn:microsoft.com/office/officeart/2005/8/layout/vList6"/>
    <dgm:cxn modelId="{982E28FA-BD45-415B-AE58-1F7326A9C7C6}" type="presParOf" srcId="{C36921D1-B3BB-418B-839E-0A98137768D0}" destId="{AFEA3CC3-BE14-4B5B-8BB9-92D67713C1F0}" srcOrd="8" destOrd="0" presId="urn:microsoft.com/office/officeart/2005/8/layout/vList6"/>
    <dgm:cxn modelId="{9D486DE4-C19C-4816-BA20-854AB1109909}" type="presParOf" srcId="{AFEA3CC3-BE14-4B5B-8BB9-92D67713C1F0}" destId="{B9DEF8F4-C11E-485D-AF6F-3ECEF0EA6508}" srcOrd="0" destOrd="0" presId="urn:microsoft.com/office/officeart/2005/8/layout/vList6"/>
    <dgm:cxn modelId="{78476870-B642-445C-B98B-A1447E97A94F}" type="presParOf" srcId="{AFEA3CC3-BE14-4B5B-8BB9-92D67713C1F0}" destId="{DFFD3371-8314-4572-A1A1-ADA6349BA2CC}" srcOrd="1" destOrd="0" presId="urn:microsoft.com/office/officeart/2005/8/layout/vList6"/>
    <dgm:cxn modelId="{0C1A80AF-DC3F-4DB8-B9F6-12E0B0872503}" type="presParOf" srcId="{C36921D1-B3BB-418B-839E-0A98137768D0}" destId="{02985051-2EFF-49DF-98C5-A2733A199D3D}" srcOrd="9" destOrd="0" presId="urn:microsoft.com/office/officeart/2005/8/layout/vList6"/>
    <dgm:cxn modelId="{B15E1E4A-EA69-4B58-8BD9-918E4D7AD22A}" type="presParOf" srcId="{C36921D1-B3BB-418B-839E-0A98137768D0}" destId="{9236116D-2C6A-49A6-A7AA-055DF3E70CEC}" srcOrd="10" destOrd="0" presId="urn:microsoft.com/office/officeart/2005/8/layout/vList6"/>
    <dgm:cxn modelId="{458B9604-7224-4CEF-B374-CDEE35C29F17}" type="presParOf" srcId="{9236116D-2C6A-49A6-A7AA-055DF3E70CEC}" destId="{B30B6B96-0F5B-45E5-B13C-3EBD605DF490}" srcOrd="0" destOrd="0" presId="urn:microsoft.com/office/officeart/2005/8/layout/vList6"/>
    <dgm:cxn modelId="{ECD019BF-A826-4E71-81EC-72E49FDC2977}" type="presParOf" srcId="{9236116D-2C6A-49A6-A7AA-055DF3E70CEC}" destId="{82B968E8-544D-438D-8DB0-2CEE300D2223}" srcOrd="1" destOrd="0" presId="urn:microsoft.com/office/officeart/2005/8/layout/vList6"/>
    <dgm:cxn modelId="{6ECCE8ED-FEDD-46ED-9F04-CAA96E5A348B}" type="presParOf" srcId="{C36921D1-B3BB-418B-839E-0A98137768D0}" destId="{761FEF0E-8F1C-4EA7-8797-63D5F0641AB2}" srcOrd="11" destOrd="0" presId="urn:microsoft.com/office/officeart/2005/8/layout/vList6"/>
    <dgm:cxn modelId="{4C97F9A5-F205-449A-BF12-65C598F4BE9F}" type="presParOf" srcId="{C36921D1-B3BB-418B-839E-0A98137768D0}" destId="{BC9ADF64-A1E5-4B8E-A9E9-83A61A0C424D}" srcOrd="12" destOrd="0" presId="urn:microsoft.com/office/officeart/2005/8/layout/vList6"/>
    <dgm:cxn modelId="{F61182A1-107B-4A6E-B547-EC0CE824B03B}" type="presParOf" srcId="{BC9ADF64-A1E5-4B8E-A9E9-83A61A0C424D}" destId="{44329B9E-E557-46C9-B06D-125DDDB24741}" srcOrd="0" destOrd="0" presId="urn:microsoft.com/office/officeart/2005/8/layout/vList6"/>
    <dgm:cxn modelId="{DE65BD19-9BF1-4511-9489-ED5CF3829A07}" type="presParOf" srcId="{BC9ADF64-A1E5-4B8E-A9E9-83A61A0C424D}" destId="{7986F5EA-1DF2-4E70-9E6D-2DCC5178E800}"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B628507-9D75-493F-8822-BB4C1692CC62}" type="doc">
      <dgm:prSet loTypeId="urn:microsoft.com/office/officeart/2005/8/layout/vList6" loCatId="list" qsTypeId="urn:microsoft.com/office/officeart/2005/8/quickstyle/simple1" qsCatId="simple" csTypeId="urn:microsoft.com/office/officeart/2005/8/colors/colorful3" csCatId="colorful" phldr="1"/>
      <dgm:spPr/>
      <dgm:t>
        <a:bodyPr/>
        <a:lstStyle/>
        <a:p>
          <a:endParaRPr lang="en-ZA"/>
        </a:p>
      </dgm:t>
    </dgm:pt>
    <dgm:pt modelId="{933AEFD5-9C75-494E-9ED7-06D8851DE175}">
      <dgm:prSet phldrT="[Text]"/>
      <dgm:spPr/>
      <dgm:t>
        <a:bodyPr/>
        <a:lstStyle/>
        <a:p>
          <a:r>
            <a:rPr lang="en-US" dirty="0"/>
            <a:t>Appointment</a:t>
          </a:r>
          <a:endParaRPr lang="en-ZA" dirty="0"/>
        </a:p>
      </dgm:t>
    </dgm:pt>
    <dgm:pt modelId="{0FBA5708-D102-433B-8CA2-034E9E2B11D5}" type="sibTrans" cxnId="{63B3BECA-A27A-4AEB-B626-242A37D9E1B6}">
      <dgm:prSet/>
      <dgm:spPr/>
      <dgm:t>
        <a:bodyPr/>
        <a:lstStyle/>
        <a:p>
          <a:endParaRPr lang="en-ZA"/>
        </a:p>
      </dgm:t>
    </dgm:pt>
    <dgm:pt modelId="{0B2F576D-DE26-4D7D-8549-A8506F6DE33A}" type="parTrans" cxnId="{63B3BECA-A27A-4AEB-B626-242A37D9E1B6}">
      <dgm:prSet/>
      <dgm:spPr/>
      <dgm:t>
        <a:bodyPr/>
        <a:lstStyle/>
        <a:p>
          <a:endParaRPr lang="en-ZA"/>
        </a:p>
      </dgm:t>
    </dgm:pt>
    <dgm:pt modelId="{AE0FB49F-EE41-4C75-9DA1-C88120F60590}">
      <dgm:prSet phldrT="[Text]"/>
      <dgm:spPr/>
      <dgm:t>
        <a:bodyPr/>
        <a:lstStyle/>
        <a:p>
          <a:r>
            <a:rPr lang="en-US" dirty="0"/>
            <a:t>Responsibilities</a:t>
          </a:r>
          <a:endParaRPr lang="en-ZA" dirty="0"/>
        </a:p>
      </dgm:t>
    </dgm:pt>
    <dgm:pt modelId="{7E8DDE56-098D-4C50-8834-EBDC72A6AF74}" type="parTrans" cxnId="{ACDC2790-B6D9-41C4-BD85-882957EF3F1F}">
      <dgm:prSet/>
      <dgm:spPr/>
    </dgm:pt>
    <dgm:pt modelId="{8FD5201C-8612-4FC3-8340-B712C0A1C8A0}" type="sibTrans" cxnId="{ACDC2790-B6D9-41C4-BD85-882957EF3F1F}">
      <dgm:prSet/>
      <dgm:spPr/>
    </dgm:pt>
    <dgm:pt modelId="{D42AE250-1332-4029-838B-78EFAA3CA0F1}">
      <dgm:prSet phldrT="[Text]"/>
      <dgm:spPr/>
      <dgm:t>
        <a:bodyPr/>
        <a:lstStyle/>
        <a:p>
          <a:r>
            <a:rPr lang="en-US" dirty="0"/>
            <a:t>Relationship of CEO with Minister, DG and OHSC</a:t>
          </a:r>
          <a:endParaRPr lang="en-ZA" dirty="0"/>
        </a:p>
      </dgm:t>
    </dgm:pt>
    <dgm:pt modelId="{21E5FCB7-46ED-414B-8CFF-8C1E6FC00F6C}" type="parTrans" cxnId="{4FC75A9A-217B-47C2-BBD9-5D730E4EF521}">
      <dgm:prSet/>
      <dgm:spPr/>
    </dgm:pt>
    <dgm:pt modelId="{262530FB-918F-47BE-A4C7-0FBAAB8D2E3B}" type="sibTrans" cxnId="{4FC75A9A-217B-47C2-BBD9-5D730E4EF521}">
      <dgm:prSet/>
      <dgm:spPr/>
    </dgm:pt>
    <dgm:pt modelId="{18865169-CE62-4C9F-88DA-554181D20A92}">
      <dgm:prSet phldrT="[Text]"/>
      <dgm:spPr/>
      <dgm:t>
        <a:bodyPr/>
        <a:lstStyle/>
        <a:p>
          <a:r>
            <a:rPr lang="en-US" dirty="0"/>
            <a:t>Staff at executive management level</a:t>
          </a:r>
          <a:endParaRPr lang="en-ZA" dirty="0"/>
        </a:p>
      </dgm:t>
    </dgm:pt>
    <dgm:pt modelId="{C74CB507-54C9-476D-882E-58BFF020E569}" type="parTrans" cxnId="{E030E45F-3E67-41E9-AE37-8A849F8EE117}">
      <dgm:prSet/>
      <dgm:spPr/>
    </dgm:pt>
    <dgm:pt modelId="{3C7FCA5F-FB87-44F6-AF3A-CA22093398E9}" type="sibTrans" cxnId="{E030E45F-3E67-41E9-AE37-8A849F8EE117}">
      <dgm:prSet/>
      <dgm:spPr/>
    </dgm:pt>
    <dgm:pt modelId="{C36921D1-B3BB-418B-839E-0A98137768D0}" type="pres">
      <dgm:prSet presAssocID="{AB628507-9D75-493F-8822-BB4C1692CC62}" presName="Name0" presStyleCnt="0">
        <dgm:presLayoutVars>
          <dgm:dir/>
          <dgm:animLvl val="lvl"/>
          <dgm:resizeHandles/>
        </dgm:presLayoutVars>
      </dgm:prSet>
      <dgm:spPr/>
    </dgm:pt>
    <dgm:pt modelId="{F967F51B-8CB8-4C1C-84AD-10019DF192DA}" type="pres">
      <dgm:prSet presAssocID="{933AEFD5-9C75-494E-9ED7-06D8851DE175}" presName="linNode" presStyleCnt="0"/>
      <dgm:spPr/>
    </dgm:pt>
    <dgm:pt modelId="{711F15CA-8104-4DEE-A78D-182A5812FBCF}" type="pres">
      <dgm:prSet presAssocID="{933AEFD5-9C75-494E-9ED7-06D8851DE175}" presName="parentShp" presStyleLbl="node1" presStyleIdx="0" presStyleCnt="4">
        <dgm:presLayoutVars>
          <dgm:bulletEnabled val="1"/>
        </dgm:presLayoutVars>
      </dgm:prSet>
      <dgm:spPr/>
    </dgm:pt>
    <dgm:pt modelId="{8456D49E-6949-4CA2-8106-9489C77533D8}" type="pres">
      <dgm:prSet presAssocID="{933AEFD5-9C75-494E-9ED7-06D8851DE175}" presName="childShp" presStyleLbl="bgAccFollowNode1" presStyleIdx="0" presStyleCnt="4">
        <dgm:presLayoutVars>
          <dgm:bulletEnabled val="1"/>
        </dgm:presLayoutVars>
      </dgm:prSet>
      <dgm:spPr/>
    </dgm:pt>
    <dgm:pt modelId="{B2CC4A1D-C5CD-44CF-BE49-41D0214C1FF3}" type="pres">
      <dgm:prSet presAssocID="{0FBA5708-D102-433B-8CA2-034E9E2B11D5}" presName="spacing" presStyleCnt="0"/>
      <dgm:spPr/>
    </dgm:pt>
    <dgm:pt modelId="{C4D4E4E9-3DD8-4F39-A60F-8576ADA8FA3F}" type="pres">
      <dgm:prSet presAssocID="{AE0FB49F-EE41-4C75-9DA1-C88120F60590}" presName="linNode" presStyleCnt="0"/>
      <dgm:spPr/>
    </dgm:pt>
    <dgm:pt modelId="{62C894B9-145F-4E38-B53A-3E46B205EE8E}" type="pres">
      <dgm:prSet presAssocID="{AE0FB49F-EE41-4C75-9DA1-C88120F60590}" presName="parentShp" presStyleLbl="node1" presStyleIdx="1" presStyleCnt="4">
        <dgm:presLayoutVars>
          <dgm:bulletEnabled val="1"/>
        </dgm:presLayoutVars>
      </dgm:prSet>
      <dgm:spPr/>
    </dgm:pt>
    <dgm:pt modelId="{3D3A6A04-C492-43B2-978F-A16F50B6D601}" type="pres">
      <dgm:prSet presAssocID="{AE0FB49F-EE41-4C75-9DA1-C88120F60590}" presName="childShp" presStyleLbl="bgAccFollowNode1" presStyleIdx="1" presStyleCnt="4">
        <dgm:presLayoutVars>
          <dgm:bulletEnabled val="1"/>
        </dgm:presLayoutVars>
      </dgm:prSet>
      <dgm:spPr/>
    </dgm:pt>
    <dgm:pt modelId="{3975D0F9-0C8A-4775-B081-72F28F32FEFA}" type="pres">
      <dgm:prSet presAssocID="{8FD5201C-8612-4FC3-8340-B712C0A1C8A0}" presName="spacing" presStyleCnt="0"/>
      <dgm:spPr/>
    </dgm:pt>
    <dgm:pt modelId="{1D4D9D5F-ED08-4BB0-A8E3-4A973B49083C}" type="pres">
      <dgm:prSet presAssocID="{D42AE250-1332-4029-838B-78EFAA3CA0F1}" presName="linNode" presStyleCnt="0"/>
      <dgm:spPr/>
    </dgm:pt>
    <dgm:pt modelId="{E9ECE151-9090-49A4-ACEC-5033EBDAE69A}" type="pres">
      <dgm:prSet presAssocID="{D42AE250-1332-4029-838B-78EFAA3CA0F1}" presName="parentShp" presStyleLbl="node1" presStyleIdx="2" presStyleCnt="4">
        <dgm:presLayoutVars>
          <dgm:bulletEnabled val="1"/>
        </dgm:presLayoutVars>
      </dgm:prSet>
      <dgm:spPr/>
    </dgm:pt>
    <dgm:pt modelId="{84B5C5A8-4AC6-4AB3-A1BA-446EDA4A0C26}" type="pres">
      <dgm:prSet presAssocID="{D42AE250-1332-4029-838B-78EFAA3CA0F1}" presName="childShp" presStyleLbl="bgAccFollowNode1" presStyleIdx="2" presStyleCnt="4">
        <dgm:presLayoutVars>
          <dgm:bulletEnabled val="1"/>
        </dgm:presLayoutVars>
      </dgm:prSet>
      <dgm:spPr/>
    </dgm:pt>
    <dgm:pt modelId="{1C4A48D9-A334-4F01-BE14-9C929FAEE344}" type="pres">
      <dgm:prSet presAssocID="{262530FB-918F-47BE-A4C7-0FBAAB8D2E3B}" presName="spacing" presStyleCnt="0"/>
      <dgm:spPr/>
    </dgm:pt>
    <dgm:pt modelId="{C9C8E25A-1F8D-474F-A299-9A30204F97E4}" type="pres">
      <dgm:prSet presAssocID="{18865169-CE62-4C9F-88DA-554181D20A92}" presName="linNode" presStyleCnt="0"/>
      <dgm:spPr/>
    </dgm:pt>
    <dgm:pt modelId="{CDECFD86-401E-4860-9189-B9BFDBA83804}" type="pres">
      <dgm:prSet presAssocID="{18865169-CE62-4C9F-88DA-554181D20A92}" presName="parentShp" presStyleLbl="node1" presStyleIdx="3" presStyleCnt="4">
        <dgm:presLayoutVars>
          <dgm:bulletEnabled val="1"/>
        </dgm:presLayoutVars>
      </dgm:prSet>
      <dgm:spPr/>
    </dgm:pt>
    <dgm:pt modelId="{35950C75-69F4-4B34-9D94-EC872BEFBB06}" type="pres">
      <dgm:prSet presAssocID="{18865169-CE62-4C9F-88DA-554181D20A92}" presName="childShp" presStyleLbl="bgAccFollowNode1" presStyleIdx="3" presStyleCnt="4">
        <dgm:presLayoutVars>
          <dgm:bulletEnabled val="1"/>
        </dgm:presLayoutVars>
      </dgm:prSet>
      <dgm:spPr/>
    </dgm:pt>
  </dgm:ptLst>
  <dgm:cxnLst>
    <dgm:cxn modelId="{E030E45F-3E67-41E9-AE37-8A849F8EE117}" srcId="{AB628507-9D75-493F-8822-BB4C1692CC62}" destId="{18865169-CE62-4C9F-88DA-554181D20A92}" srcOrd="3" destOrd="0" parTransId="{C74CB507-54C9-476D-882E-58BFF020E569}" sibTransId="{3C7FCA5F-FB87-44F6-AF3A-CA22093398E9}"/>
    <dgm:cxn modelId="{02841846-E422-4E8B-8003-D73607B6EBCA}" type="presOf" srcId="{18865169-CE62-4C9F-88DA-554181D20A92}" destId="{CDECFD86-401E-4860-9189-B9BFDBA83804}" srcOrd="0" destOrd="0" presId="urn:microsoft.com/office/officeart/2005/8/layout/vList6"/>
    <dgm:cxn modelId="{106CA046-99D9-4E83-96A1-FE3867574C39}" type="presOf" srcId="{AB628507-9D75-493F-8822-BB4C1692CC62}" destId="{C36921D1-B3BB-418B-839E-0A98137768D0}" srcOrd="0" destOrd="0" presId="urn:microsoft.com/office/officeart/2005/8/layout/vList6"/>
    <dgm:cxn modelId="{42F2E34D-A632-4C28-8DEA-1E11CD95B9AE}" type="presOf" srcId="{933AEFD5-9C75-494E-9ED7-06D8851DE175}" destId="{711F15CA-8104-4DEE-A78D-182A5812FBCF}" srcOrd="0" destOrd="0" presId="urn:microsoft.com/office/officeart/2005/8/layout/vList6"/>
    <dgm:cxn modelId="{ACDC2790-B6D9-41C4-BD85-882957EF3F1F}" srcId="{AB628507-9D75-493F-8822-BB4C1692CC62}" destId="{AE0FB49F-EE41-4C75-9DA1-C88120F60590}" srcOrd="1" destOrd="0" parTransId="{7E8DDE56-098D-4C50-8834-EBDC72A6AF74}" sibTransId="{8FD5201C-8612-4FC3-8340-B712C0A1C8A0}"/>
    <dgm:cxn modelId="{4FC75A9A-217B-47C2-BBD9-5D730E4EF521}" srcId="{AB628507-9D75-493F-8822-BB4C1692CC62}" destId="{D42AE250-1332-4029-838B-78EFAA3CA0F1}" srcOrd="2" destOrd="0" parTransId="{21E5FCB7-46ED-414B-8CFF-8C1E6FC00F6C}" sibTransId="{262530FB-918F-47BE-A4C7-0FBAAB8D2E3B}"/>
    <dgm:cxn modelId="{B84902AB-10A5-4B80-8899-52258A048FC6}" type="presOf" srcId="{AE0FB49F-EE41-4C75-9DA1-C88120F60590}" destId="{62C894B9-145F-4E38-B53A-3E46B205EE8E}" srcOrd="0" destOrd="0" presId="urn:microsoft.com/office/officeart/2005/8/layout/vList6"/>
    <dgm:cxn modelId="{63B3BECA-A27A-4AEB-B626-242A37D9E1B6}" srcId="{AB628507-9D75-493F-8822-BB4C1692CC62}" destId="{933AEFD5-9C75-494E-9ED7-06D8851DE175}" srcOrd="0" destOrd="0" parTransId="{0B2F576D-DE26-4D7D-8549-A8506F6DE33A}" sibTransId="{0FBA5708-D102-433B-8CA2-034E9E2B11D5}"/>
    <dgm:cxn modelId="{54E3DCD2-2BEE-4205-AE79-5CCB429C221D}" type="presOf" srcId="{D42AE250-1332-4029-838B-78EFAA3CA0F1}" destId="{E9ECE151-9090-49A4-ACEC-5033EBDAE69A}" srcOrd="0" destOrd="0" presId="urn:microsoft.com/office/officeart/2005/8/layout/vList6"/>
    <dgm:cxn modelId="{3211F22E-A0C6-45FF-A773-3931AA6F892D}" type="presParOf" srcId="{C36921D1-B3BB-418B-839E-0A98137768D0}" destId="{F967F51B-8CB8-4C1C-84AD-10019DF192DA}" srcOrd="0" destOrd="0" presId="urn:microsoft.com/office/officeart/2005/8/layout/vList6"/>
    <dgm:cxn modelId="{680BA724-4341-48C3-9264-3ACF6129821C}" type="presParOf" srcId="{F967F51B-8CB8-4C1C-84AD-10019DF192DA}" destId="{711F15CA-8104-4DEE-A78D-182A5812FBCF}" srcOrd="0" destOrd="0" presId="urn:microsoft.com/office/officeart/2005/8/layout/vList6"/>
    <dgm:cxn modelId="{39F82257-A0D4-4F4E-9837-2BF6956434BE}" type="presParOf" srcId="{F967F51B-8CB8-4C1C-84AD-10019DF192DA}" destId="{8456D49E-6949-4CA2-8106-9489C77533D8}" srcOrd="1" destOrd="0" presId="urn:microsoft.com/office/officeart/2005/8/layout/vList6"/>
    <dgm:cxn modelId="{8F4794BB-9BE2-44FD-A7EA-14B9389FC476}" type="presParOf" srcId="{C36921D1-B3BB-418B-839E-0A98137768D0}" destId="{B2CC4A1D-C5CD-44CF-BE49-41D0214C1FF3}" srcOrd="1" destOrd="0" presId="urn:microsoft.com/office/officeart/2005/8/layout/vList6"/>
    <dgm:cxn modelId="{086AA2B8-4042-40F3-A9EA-E0E5CAD81009}" type="presParOf" srcId="{C36921D1-B3BB-418B-839E-0A98137768D0}" destId="{C4D4E4E9-3DD8-4F39-A60F-8576ADA8FA3F}" srcOrd="2" destOrd="0" presId="urn:microsoft.com/office/officeart/2005/8/layout/vList6"/>
    <dgm:cxn modelId="{DFF06536-D059-416D-8437-BDBBC6F78B86}" type="presParOf" srcId="{C4D4E4E9-3DD8-4F39-A60F-8576ADA8FA3F}" destId="{62C894B9-145F-4E38-B53A-3E46B205EE8E}" srcOrd="0" destOrd="0" presId="urn:microsoft.com/office/officeart/2005/8/layout/vList6"/>
    <dgm:cxn modelId="{B0C5F253-E3AB-495A-94E7-400C0696182E}" type="presParOf" srcId="{C4D4E4E9-3DD8-4F39-A60F-8576ADA8FA3F}" destId="{3D3A6A04-C492-43B2-978F-A16F50B6D601}" srcOrd="1" destOrd="0" presId="urn:microsoft.com/office/officeart/2005/8/layout/vList6"/>
    <dgm:cxn modelId="{2D397661-67C9-4FEE-9D08-0431F85C47F6}" type="presParOf" srcId="{C36921D1-B3BB-418B-839E-0A98137768D0}" destId="{3975D0F9-0C8A-4775-B081-72F28F32FEFA}" srcOrd="3" destOrd="0" presId="urn:microsoft.com/office/officeart/2005/8/layout/vList6"/>
    <dgm:cxn modelId="{797876B2-B94A-4A94-B990-406BF9CD9691}" type="presParOf" srcId="{C36921D1-B3BB-418B-839E-0A98137768D0}" destId="{1D4D9D5F-ED08-4BB0-A8E3-4A973B49083C}" srcOrd="4" destOrd="0" presId="urn:microsoft.com/office/officeart/2005/8/layout/vList6"/>
    <dgm:cxn modelId="{6D16FB2E-1326-4F29-99D6-0215156FF8F6}" type="presParOf" srcId="{1D4D9D5F-ED08-4BB0-A8E3-4A973B49083C}" destId="{E9ECE151-9090-49A4-ACEC-5033EBDAE69A}" srcOrd="0" destOrd="0" presId="urn:microsoft.com/office/officeart/2005/8/layout/vList6"/>
    <dgm:cxn modelId="{9C3E3C86-5E58-418A-BF5D-AFD855C61933}" type="presParOf" srcId="{1D4D9D5F-ED08-4BB0-A8E3-4A973B49083C}" destId="{84B5C5A8-4AC6-4AB3-A1BA-446EDA4A0C26}" srcOrd="1" destOrd="0" presId="urn:microsoft.com/office/officeart/2005/8/layout/vList6"/>
    <dgm:cxn modelId="{36DDCA8A-6137-4E37-8BAC-831975EAD626}" type="presParOf" srcId="{C36921D1-B3BB-418B-839E-0A98137768D0}" destId="{1C4A48D9-A334-4F01-BE14-9C929FAEE344}" srcOrd="5" destOrd="0" presId="urn:microsoft.com/office/officeart/2005/8/layout/vList6"/>
    <dgm:cxn modelId="{9E433AA0-AE33-4190-BC07-A04639F47EEF}" type="presParOf" srcId="{C36921D1-B3BB-418B-839E-0A98137768D0}" destId="{C9C8E25A-1F8D-474F-A299-9A30204F97E4}" srcOrd="6" destOrd="0" presId="urn:microsoft.com/office/officeart/2005/8/layout/vList6"/>
    <dgm:cxn modelId="{769D43EF-CA6F-4F33-ABD4-7DB3AB3C0EF0}" type="presParOf" srcId="{C9C8E25A-1F8D-474F-A299-9A30204F97E4}" destId="{CDECFD86-401E-4860-9189-B9BFDBA83804}" srcOrd="0" destOrd="0" presId="urn:microsoft.com/office/officeart/2005/8/layout/vList6"/>
    <dgm:cxn modelId="{19F4DDCD-EBA0-417B-810E-489355566BD1}" type="presParOf" srcId="{C9C8E25A-1F8D-474F-A299-9A30204F97E4}" destId="{35950C75-69F4-4B34-9D94-EC872BEFBB06}"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B628507-9D75-493F-8822-BB4C1692CC62}" type="doc">
      <dgm:prSet loTypeId="urn:microsoft.com/office/officeart/2005/8/layout/vList6" loCatId="list" qsTypeId="urn:microsoft.com/office/officeart/2005/8/quickstyle/simple1" qsCatId="simple" csTypeId="urn:microsoft.com/office/officeart/2005/8/colors/colorful3" csCatId="colorful" phldr="1"/>
      <dgm:spPr/>
      <dgm:t>
        <a:bodyPr/>
        <a:lstStyle/>
        <a:p>
          <a:endParaRPr lang="en-ZA"/>
        </a:p>
      </dgm:t>
    </dgm:pt>
    <dgm:pt modelId="{933AEFD5-9C75-494E-9ED7-06D8851DE175}">
      <dgm:prSet phldrT="[Text]"/>
      <dgm:spPr/>
      <dgm:t>
        <a:bodyPr/>
        <a:lstStyle/>
        <a:p>
          <a:r>
            <a:rPr lang="en-US" dirty="0"/>
            <a:t>Committees of Board</a:t>
          </a:r>
          <a:endParaRPr lang="en-ZA" dirty="0"/>
        </a:p>
      </dgm:t>
    </dgm:pt>
    <dgm:pt modelId="{0FBA5708-D102-433B-8CA2-034E9E2B11D5}" type="sibTrans" cxnId="{63B3BECA-A27A-4AEB-B626-242A37D9E1B6}">
      <dgm:prSet/>
      <dgm:spPr/>
      <dgm:t>
        <a:bodyPr/>
        <a:lstStyle/>
        <a:p>
          <a:endParaRPr lang="en-ZA"/>
        </a:p>
      </dgm:t>
    </dgm:pt>
    <dgm:pt modelId="{0B2F576D-DE26-4D7D-8549-A8506F6DE33A}" type="parTrans" cxnId="{63B3BECA-A27A-4AEB-B626-242A37D9E1B6}">
      <dgm:prSet/>
      <dgm:spPr/>
      <dgm:t>
        <a:bodyPr/>
        <a:lstStyle/>
        <a:p>
          <a:endParaRPr lang="en-ZA"/>
        </a:p>
      </dgm:t>
    </dgm:pt>
    <dgm:pt modelId="{F64F78AE-47CD-49CE-9DC1-313F86945569}">
      <dgm:prSet phldrT="[Text]"/>
      <dgm:spPr/>
      <dgm:t>
        <a:bodyPr/>
        <a:lstStyle/>
        <a:p>
          <a:r>
            <a:rPr lang="en-US" dirty="0"/>
            <a:t>Technical committees</a:t>
          </a:r>
          <a:endParaRPr lang="en-ZA" dirty="0"/>
        </a:p>
      </dgm:t>
    </dgm:pt>
    <dgm:pt modelId="{A1AC5594-EF1C-469D-A358-4BC6119EF5E6}" type="parTrans" cxnId="{753CFA7C-97D0-4CBF-8E86-A9737B130848}">
      <dgm:prSet/>
      <dgm:spPr/>
      <dgm:t>
        <a:bodyPr/>
        <a:lstStyle/>
        <a:p>
          <a:endParaRPr lang="en-ZA"/>
        </a:p>
      </dgm:t>
    </dgm:pt>
    <dgm:pt modelId="{938F8089-0EE3-48A6-A4C8-3E4FB7D8670C}" type="sibTrans" cxnId="{753CFA7C-97D0-4CBF-8E86-A9737B130848}">
      <dgm:prSet/>
      <dgm:spPr/>
      <dgm:t>
        <a:bodyPr/>
        <a:lstStyle/>
        <a:p>
          <a:endParaRPr lang="en-ZA"/>
        </a:p>
      </dgm:t>
    </dgm:pt>
    <dgm:pt modelId="{C36921D1-B3BB-418B-839E-0A98137768D0}" type="pres">
      <dgm:prSet presAssocID="{AB628507-9D75-493F-8822-BB4C1692CC62}" presName="Name0" presStyleCnt="0">
        <dgm:presLayoutVars>
          <dgm:dir/>
          <dgm:animLvl val="lvl"/>
          <dgm:resizeHandles/>
        </dgm:presLayoutVars>
      </dgm:prSet>
      <dgm:spPr/>
    </dgm:pt>
    <dgm:pt modelId="{F967F51B-8CB8-4C1C-84AD-10019DF192DA}" type="pres">
      <dgm:prSet presAssocID="{933AEFD5-9C75-494E-9ED7-06D8851DE175}" presName="linNode" presStyleCnt="0"/>
      <dgm:spPr/>
    </dgm:pt>
    <dgm:pt modelId="{711F15CA-8104-4DEE-A78D-182A5812FBCF}" type="pres">
      <dgm:prSet presAssocID="{933AEFD5-9C75-494E-9ED7-06D8851DE175}" presName="parentShp" presStyleLbl="node1" presStyleIdx="0" presStyleCnt="2">
        <dgm:presLayoutVars>
          <dgm:bulletEnabled val="1"/>
        </dgm:presLayoutVars>
      </dgm:prSet>
      <dgm:spPr/>
    </dgm:pt>
    <dgm:pt modelId="{8456D49E-6949-4CA2-8106-9489C77533D8}" type="pres">
      <dgm:prSet presAssocID="{933AEFD5-9C75-494E-9ED7-06D8851DE175}" presName="childShp" presStyleLbl="bgAccFollowNode1" presStyleIdx="0" presStyleCnt="2">
        <dgm:presLayoutVars>
          <dgm:bulletEnabled val="1"/>
        </dgm:presLayoutVars>
      </dgm:prSet>
      <dgm:spPr/>
    </dgm:pt>
    <dgm:pt modelId="{03594580-791E-4D72-82F5-16F853625544}" type="pres">
      <dgm:prSet presAssocID="{0FBA5708-D102-433B-8CA2-034E9E2B11D5}" presName="spacing" presStyleCnt="0"/>
      <dgm:spPr/>
    </dgm:pt>
    <dgm:pt modelId="{22E9FB2C-6F9E-4940-BC17-21FD4A6540C2}" type="pres">
      <dgm:prSet presAssocID="{F64F78AE-47CD-49CE-9DC1-313F86945569}" presName="linNode" presStyleCnt="0"/>
      <dgm:spPr/>
    </dgm:pt>
    <dgm:pt modelId="{6197ACE1-3F71-4D37-A765-62D9038401A8}" type="pres">
      <dgm:prSet presAssocID="{F64F78AE-47CD-49CE-9DC1-313F86945569}" presName="parentShp" presStyleLbl="node1" presStyleIdx="1" presStyleCnt="2">
        <dgm:presLayoutVars>
          <dgm:bulletEnabled val="1"/>
        </dgm:presLayoutVars>
      </dgm:prSet>
      <dgm:spPr/>
    </dgm:pt>
    <dgm:pt modelId="{BD6258EF-EB1A-43FB-A8B6-A90C1E5CF205}" type="pres">
      <dgm:prSet presAssocID="{F64F78AE-47CD-49CE-9DC1-313F86945569}" presName="childShp" presStyleLbl="bgAccFollowNode1" presStyleIdx="1" presStyleCnt="2">
        <dgm:presLayoutVars>
          <dgm:bulletEnabled val="1"/>
        </dgm:presLayoutVars>
      </dgm:prSet>
      <dgm:spPr/>
    </dgm:pt>
  </dgm:ptLst>
  <dgm:cxnLst>
    <dgm:cxn modelId="{106CA046-99D9-4E83-96A1-FE3867574C39}" type="presOf" srcId="{AB628507-9D75-493F-8822-BB4C1692CC62}" destId="{C36921D1-B3BB-418B-839E-0A98137768D0}" srcOrd="0" destOrd="0" presId="urn:microsoft.com/office/officeart/2005/8/layout/vList6"/>
    <dgm:cxn modelId="{42F2E34D-A632-4C28-8DEA-1E11CD95B9AE}" type="presOf" srcId="{933AEFD5-9C75-494E-9ED7-06D8851DE175}" destId="{711F15CA-8104-4DEE-A78D-182A5812FBCF}" srcOrd="0" destOrd="0" presId="urn:microsoft.com/office/officeart/2005/8/layout/vList6"/>
    <dgm:cxn modelId="{753CFA7C-97D0-4CBF-8E86-A9737B130848}" srcId="{AB628507-9D75-493F-8822-BB4C1692CC62}" destId="{F64F78AE-47CD-49CE-9DC1-313F86945569}" srcOrd="1" destOrd="0" parTransId="{A1AC5594-EF1C-469D-A358-4BC6119EF5E6}" sibTransId="{938F8089-0EE3-48A6-A4C8-3E4FB7D8670C}"/>
    <dgm:cxn modelId="{4A6CD8AC-A967-443D-BFA5-EF84167175F1}" type="presOf" srcId="{F64F78AE-47CD-49CE-9DC1-313F86945569}" destId="{6197ACE1-3F71-4D37-A765-62D9038401A8}" srcOrd="0" destOrd="0" presId="urn:microsoft.com/office/officeart/2005/8/layout/vList6"/>
    <dgm:cxn modelId="{63B3BECA-A27A-4AEB-B626-242A37D9E1B6}" srcId="{AB628507-9D75-493F-8822-BB4C1692CC62}" destId="{933AEFD5-9C75-494E-9ED7-06D8851DE175}" srcOrd="0" destOrd="0" parTransId="{0B2F576D-DE26-4D7D-8549-A8506F6DE33A}" sibTransId="{0FBA5708-D102-433B-8CA2-034E9E2B11D5}"/>
    <dgm:cxn modelId="{3211F22E-A0C6-45FF-A773-3931AA6F892D}" type="presParOf" srcId="{C36921D1-B3BB-418B-839E-0A98137768D0}" destId="{F967F51B-8CB8-4C1C-84AD-10019DF192DA}" srcOrd="0" destOrd="0" presId="urn:microsoft.com/office/officeart/2005/8/layout/vList6"/>
    <dgm:cxn modelId="{680BA724-4341-48C3-9264-3ACF6129821C}" type="presParOf" srcId="{F967F51B-8CB8-4C1C-84AD-10019DF192DA}" destId="{711F15CA-8104-4DEE-A78D-182A5812FBCF}" srcOrd="0" destOrd="0" presId="urn:microsoft.com/office/officeart/2005/8/layout/vList6"/>
    <dgm:cxn modelId="{39F82257-A0D4-4F4E-9837-2BF6956434BE}" type="presParOf" srcId="{F967F51B-8CB8-4C1C-84AD-10019DF192DA}" destId="{8456D49E-6949-4CA2-8106-9489C77533D8}" srcOrd="1" destOrd="0" presId="urn:microsoft.com/office/officeart/2005/8/layout/vList6"/>
    <dgm:cxn modelId="{A59D5B14-2CD8-4CA2-A6C4-13FD15C51004}" type="presParOf" srcId="{C36921D1-B3BB-418B-839E-0A98137768D0}" destId="{03594580-791E-4D72-82F5-16F853625544}" srcOrd="1" destOrd="0" presId="urn:microsoft.com/office/officeart/2005/8/layout/vList6"/>
    <dgm:cxn modelId="{6D4395DB-4CD2-4181-8C3C-6E53C13A8EE6}" type="presParOf" srcId="{C36921D1-B3BB-418B-839E-0A98137768D0}" destId="{22E9FB2C-6F9E-4940-BC17-21FD4A6540C2}" srcOrd="2" destOrd="0" presId="urn:microsoft.com/office/officeart/2005/8/layout/vList6"/>
    <dgm:cxn modelId="{33D58875-81B6-4343-A743-F8E90B4BA193}" type="presParOf" srcId="{22E9FB2C-6F9E-4940-BC17-21FD4A6540C2}" destId="{6197ACE1-3F71-4D37-A765-62D9038401A8}" srcOrd="0" destOrd="0" presId="urn:microsoft.com/office/officeart/2005/8/layout/vList6"/>
    <dgm:cxn modelId="{F53FF682-EE4B-4476-BF88-4AE0EDD9C5CF}" type="presParOf" srcId="{22E9FB2C-6F9E-4940-BC17-21FD4A6540C2}" destId="{BD6258EF-EB1A-43FB-A8B6-A90C1E5CF205}"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B628507-9D75-493F-8822-BB4C1692CC62}" type="doc">
      <dgm:prSet loTypeId="urn:microsoft.com/office/officeart/2005/8/layout/vList6" loCatId="list" qsTypeId="urn:microsoft.com/office/officeart/2005/8/quickstyle/simple1" qsCatId="simple" csTypeId="urn:microsoft.com/office/officeart/2005/8/colors/colorful3" csCatId="colorful" phldr="1"/>
      <dgm:spPr/>
      <dgm:t>
        <a:bodyPr/>
        <a:lstStyle/>
        <a:p>
          <a:endParaRPr lang="en-ZA"/>
        </a:p>
      </dgm:t>
    </dgm:pt>
    <dgm:pt modelId="{933AEFD5-9C75-494E-9ED7-06D8851DE175}">
      <dgm:prSet phldrT="[Text]"/>
      <dgm:spPr/>
      <dgm:t>
        <a:bodyPr/>
        <a:lstStyle/>
        <a:p>
          <a:r>
            <a:rPr lang="en-US" dirty="0"/>
            <a:t>Benefits Advisory Committee</a:t>
          </a:r>
          <a:endParaRPr lang="en-ZA" dirty="0"/>
        </a:p>
      </dgm:t>
    </dgm:pt>
    <dgm:pt modelId="{0FBA5708-D102-433B-8CA2-034E9E2B11D5}" type="sibTrans" cxnId="{63B3BECA-A27A-4AEB-B626-242A37D9E1B6}">
      <dgm:prSet/>
      <dgm:spPr/>
      <dgm:t>
        <a:bodyPr/>
        <a:lstStyle/>
        <a:p>
          <a:endParaRPr lang="en-ZA"/>
        </a:p>
      </dgm:t>
    </dgm:pt>
    <dgm:pt modelId="{0B2F576D-DE26-4D7D-8549-A8506F6DE33A}" type="parTrans" cxnId="{63B3BECA-A27A-4AEB-B626-242A37D9E1B6}">
      <dgm:prSet/>
      <dgm:spPr/>
      <dgm:t>
        <a:bodyPr/>
        <a:lstStyle/>
        <a:p>
          <a:endParaRPr lang="en-ZA"/>
        </a:p>
      </dgm:t>
    </dgm:pt>
    <dgm:pt modelId="{B55EA7EA-A799-4C77-BC52-9FCEC9ADE658}">
      <dgm:prSet phldrT="[Text]"/>
      <dgm:spPr/>
      <dgm:t>
        <a:bodyPr/>
        <a:lstStyle/>
        <a:p>
          <a:r>
            <a:rPr lang="en-US" dirty="0"/>
            <a:t>Health Care Benefits Pricing Committee</a:t>
          </a:r>
          <a:endParaRPr lang="en-ZA" dirty="0"/>
        </a:p>
      </dgm:t>
    </dgm:pt>
    <dgm:pt modelId="{E5075F05-A8CB-4D5C-83D8-728DA961F9A4}" type="parTrans" cxnId="{6EB3005A-07B1-457B-B09D-5820E98383D4}">
      <dgm:prSet/>
      <dgm:spPr/>
    </dgm:pt>
    <dgm:pt modelId="{BAD408B6-0795-450F-81FD-1CF51BB340BC}" type="sibTrans" cxnId="{6EB3005A-07B1-457B-B09D-5820E98383D4}">
      <dgm:prSet/>
      <dgm:spPr/>
    </dgm:pt>
    <dgm:pt modelId="{95F23791-E976-4037-BF43-ADA775EB50E0}">
      <dgm:prSet phldrT="[Text]"/>
      <dgm:spPr/>
      <dgm:t>
        <a:bodyPr/>
        <a:lstStyle/>
        <a:p>
          <a:r>
            <a:rPr lang="en-US" dirty="0"/>
            <a:t>Stakeholder Advisory Committee</a:t>
          </a:r>
          <a:endParaRPr lang="en-ZA" dirty="0"/>
        </a:p>
      </dgm:t>
    </dgm:pt>
    <dgm:pt modelId="{2DB357ED-BD53-438C-A7C4-3F16FE80E853}" type="parTrans" cxnId="{16086380-6737-4269-B396-7020497F56C0}">
      <dgm:prSet/>
      <dgm:spPr/>
    </dgm:pt>
    <dgm:pt modelId="{07F7F39A-EB34-4A6D-90A1-89B482B3F208}" type="sibTrans" cxnId="{16086380-6737-4269-B396-7020497F56C0}">
      <dgm:prSet/>
      <dgm:spPr/>
    </dgm:pt>
    <dgm:pt modelId="{9F21CACE-C7CC-4C87-8080-F06E4631CC0C}">
      <dgm:prSet phldrT="[Text]"/>
      <dgm:spPr/>
      <dgm:t>
        <a:bodyPr/>
        <a:lstStyle/>
        <a:p>
          <a:r>
            <a:rPr lang="en-US" dirty="0"/>
            <a:t>Disclosure of interests</a:t>
          </a:r>
          <a:endParaRPr lang="en-ZA" dirty="0"/>
        </a:p>
      </dgm:t>
    </dgm:pt>
    <dgm:pt modelId="{C0F498F5-017A-4F3B-9743-084F106582E9}" type="parTrans" cxnId="{D6744CB8-3F17-4AC0-A17D-39D8E98F3611}">
      <dgm:prSet/>
      <dgm:spPr/>
    </dgm:pt>
    <dgm:pt modelId="{F3858C87-313F-47C8-854E-91D97E4ED6E9}" type="sibTrans" cxnId="{D6744CB8-3F17-4AC0-A17D-39D8E98F3611}">
      <dgm:prSet/>
      <dgm:spPr/>
    </dgm:pt>
    <dgm:pt modelId="{044E6468-2C13-48BE-8E49-A263CD98753F}">
      <dgm:prSet phldrT="[Text]"/>
      <dgm:spPr/>
      <dgm:t>
        <a:bodyPr/>
        <a:lstStyle/>
        <a:p>
          <a:r>
            <a:rPr lang="en-US" dirty="0"/>
            <a:t>Procedures and remuneration</a:t>
          </a:r>
          <a:endParaRPr lang="en-ZA" dirty="0"/>
        </a:p>
      </dgm:t>
    </dgm:pt>
    <dgm:pt modelId="{99ED149A-8E57-4A31-B6F5-989F53A51175}" type="parTrans" cxnId="{5FBEBA0F-1130-458F-B1E3-557F7410AF15}">
      <dgm:prSet/>
      <dgm:spPr/>
    </dgm:pt>
    <dgm:pt modelId="{ED8A1DF1-93A1-4E97-BA47-15993C0CB49F}" type="sibTrans" cxnId="{5FBEBA0F-1130-458F-B1E3-557F7410AF15}">
      <dgm:prSet/>
      <dgm:spPr/>
    </dgm:pt>
    <dgm:pt modelId="{27FACCE3-4688-4434-A34D-C5C1A8C96E88}">
      <dgm:prSet phldrT="[Text]"/>
      <dgm:spPr/>
      <dgm:t>
        <a:bodyPr/>
        <a:lstStyle/>
        <a:p>
          <a:r>
            <a:rPr lang="en-US" dirty="0"/>
            <a:t>Vacation of office</a:t>
          </a:r>
          <a:endParaRPr lang="en-ZA" dirty="0"/>
        </a:p>
      </dgm:t>
    </dgm:pt>
    <dgm:pt modelId="{BEC1D642-C5A2-40D4-8178-0E3229BD65C5}" type="parTrans" cxnId="{12B6CA1E-5E72-4F17-A1BB-7BD062973EE3}">
      <dgm:prSet/>
      <dgm:spPr/>
    </dgm:pt>
    <dgm:pt modelId="{75EC5EDC-596D-4E3E-A2BC-2E24751B46B7}" type="sibTrans" cxnId="{12B6CA1E-5E72-4F17-A1BB-7BD062973EE3}">
      <dgm:prSet/>
      <dgm:spPr/>
    </dgm:pt>
    <dgm:pt modelId="{C36921D1-B3BB-418B-839E-0A98137768D0}" type="pres">
      <dgm:prSet presAssocID="{AB628507-9D75-493F-8822-BB4C1692CC62}" presName="Name0" presStyleCnt="0">
        <dgm:presLayoutVars>
          <dgm:dir/>
          <dgm:animLvl val="lvl"/>
          <dgm:resizeHandles/>
        </dgm:presLayoutVars>
      </dgm:prSet>
      <dgm:spPr/>
    </dgm:pt>
    <dgm:pt modelId="{F967F51B-8CB8-4C1C-84AD-10019DF192DA}" type="pres">
      <dgm:prSet presAssocID="{933AEFD5-9C75-494E-9ED7-06D8851DE175}" presName="linNode" presStyleCnt="0"/>
      <dgm:spPr/>
    </dgm:pt>
    <dgm:pt modelId="{711F15CA-8104-4DEE-A78D-182A5812FBCF}" type="pres">
      <dgm:prSet presAssocID="{933AEFD5-9C75-494E-9ED7-06D8851DE175}" presName="parentShp" presStyleLbl="node1" presStyleIdx="0" presStyleCnt="6">
        <dgm:presLayoutVars>
          <dgm:bulletEnabled val="1"/>
        </dgm:presLayoutVars>
      </dgm:prSet>
      <dgm:spPr/>
    </dgm:pt>
    <dgm:pt modelId="{8456D49E-6949-4CA2-8106-9489C77533D8}" type="pres">
      <dgm:prSet presAssocID="{933AEFD5-9C75-494E-9ED7-06D8851DE175}" presName="childShp" presStyleLbl="bgAccFollowNode1" presStyleIdx="0" presStyleCnt="6">
        <dgm:presLayoutVars>
          <dgm:bulletEnabled val="1"/>
        </dgm:presLayoutVars>
      </dgm:prSet>
      <dgm:spPr/>
    </dgm:pt>
    <dgm:pt modelId="{947B2770-E287-456C-BCBE-BFB8E6B64018}" type="pres">
      <dgm:prSet presAssocID="{0FBA5708-D102-433B-8CA2-034E9E2B11D5}" presName="spacing" presStyleCnt="0"/>
      <dgm:spPr/>
    </dgm:pt>
    <dgm:pt modelId="{E3430C00-074C-4318-BD14-DFC5D3C82DC5}" type="pres">
      <dgm:prSet presAssocID="{B55EA7EA-A799-4C77-BC52-9FCEC9ADE658}" presName="linNode" presStyleCnt="0"/>
      <dgm:spPr/>
    </dgm:pt>
    <dgm:pt modelId="{3BA526ED-9E2E-47BD-AB89-8EC7050013A5}" type="pres">
      <dgm:prSet presAssocID="{B55EA7EA-A799-4C77-BC52-9FCEC9ADE658}" presName="parentShp" presStyleLbl="node1" presStyleIdx="1" presStyleCnt="6">
        <dgm:presLayoutVars>
          <dgm:bulletEnabled val="1"/>
        </dgm:presLayoutVars>
      </dgm:prSet>
      <dgm:spPr/>
    </dgm:pt>
    <dgm:pt modelId="{EE1666F5-5829-46EB-A9AF-2FA29240717B}" type="pres">
      <dgm:prSet presAssocID="{B55EA7EA-A799-4C77-BC52-9FCEC9ADE658}" presName="childShp" presStyleLbl="bgAccFollowNode1" presStyleIdx="1" presStyleCnt="6">
        <dgm:presLayoutVars>
          <dgm:bulletEnabled val="1"/>
        </dgm:presLayoutVars>
      </dgm:prSet>
      <dgm:spPr/>
    </dgm:pt>
    <dgm:pt modelId="{B73FBA77-C418-40AE-A041-499E2160169D}" type="pres">
      <dgm:prSet presAssocID="{BAD408B6-0795-450F-81FD-1CF51BB340BC}" presName="spacing" presStyleCnt="0"/>
      <dgm:spPr/>
    </dgm:pt>
    <dgm:pt modelId="{79F94D7D-2BA6-4014-91AF-F9369795031E}" type="pres">
      <dgm:prSet presAssocID="{95F23791-E976-4037-BF43-ADA775EB50E0}" presName="linNode" presStyleCnt="0"/>
      <dgm:spPr/>
    </dgm:pt>
    <dgm:pt modelId="{FCA983A9-F130-4DD9-95B3-4B97BFDB27DA}" type="pres">
      <dgm:prSet presAssocID="{95F23791-E976-4037-BF43-ADA775EB50E0}" presName="parentShp" presStyleLbl="node1" presStyleIdx="2" presStyleCnt="6">
        <dgm:presLayoutVars>
          <dgm:bulletEnabled val="1"/>
        </dgm:presLayoutVars>
      </dgm:prSet>
      <dgm:spPr/>
    </dgm:pt>
    <dgm:pt modelId="{955C5999-BA53-449C-AE24-44410C51BF35}" type="pres">
      <dgm:prSet presAssocID="{95F23791-E976-4037-BF43-ADA775EB50E0}" presName="childShp" presStyleLbl="bgAccFollowNode1" presStyleIdx="2" presStyleCnt="6">
        <dgm:presLayoutVars>
          <dgm:bulletEnabled val="1"/>
        </dgm:presLayoutVars>
      </dgm:prSet>
      <dgm:spPr/>
    </dgm:pt>
    <dgm:pt modelId="{99865555-425D-41D0-877A-7D7A5732A54C}" type="pres">
      <dgm:prSet presAssocID="{07F7F39A-EB34-4A6D-90A1-89B482B3F208}" presName="spacing" presStyleCnt="0"/>
      <dgm:spPr/>
    </dgm:pt>
    <dgm:pt modelId="{0DD1F9BD-B0FA-4ECD-A426-A1A10E1A4D5C}" type="pres">
      <dgm:prSet presAssocID="{9F21CACE-C7CC-4C87-8080-F06E4631CC0C}" presName="linNode" presStyleCnt="0"/>
      <dgm:spPr/>
    </dgm:pt>
    <dgm:pt modelId="{9FD3C8D8-77CC-4DA2-93DA-5C119FA5C273}" type="pres">
      <dgm:prSet presAssocID="{9F21CACE-C7CC-4C87-8080-F06E4631CC0C}" presName="parentShp" presStyleLbl="node1" presStyleIdx="3" presStyleCnt="6">
        <dgm:presLayoutVars>
          <dgm:bulletEnabled val="1"/>
        </dgm:presLayoutVars>
      </dgm:prSet>
      <dgm:spPr/>
    </dgm:pt>
    <dgm:pt modelId="{F32E15B7-D8E9-4C39-9AAE-1C1400D97643}" type="pres">
      <dgm:prSet presAssocID="{9F21CACE-C7CC-4C87-8080-F06E4631CC0C}" presName="childShp" presStyleLbl="bgAccFollowNode1" presStyleIdx="3" presStyleCnt="6">
        <dgm:presLayoutVars>
          <dgm:bulletEnabled val="1"/>
        </dgm:presLayoutVars>
      </dgm:prSet>
      <dgm:spPr/>
    </dgm:pt>
    <dgm:pt modelId="{8BCED59B-A5BD-4A2D-BE41-64BB09C245EF}" type="pres">
      <dgm:prSet presAssocID="{F3858C87-313F-47C8-854E-91D97E4ED6E9}" presName="spacing" presStyleCnt="0"/>
      <dgm:spPr/>
    </dgm:pt>
    <dgm:pt modelId="{14B8421B-3286-4764-A32A-E7A100C309C4}" type="pres">
      <dgm:prSet presAssocID="{044E6468-2C13-48BE-8E49-A263CD98753F}" presName="linNode" presStyleCnt="0"/>
      <dgm:spPr/>
    </dgm:pt>
    <dgm:pt modelId="{B925205F-B65F-44CF-90BD-C4CA6F023EF5}" type="pres">
      <dgm:prSet presAssocID="{044E6468-2C13-48BE-8E49-A263CD98753F}" presName="parentShp" presStyleLbl="node1" presStyleIdx="4" presStyleCnt="6">
        <dgm:presLayoutVars>
          <dgm:bulletEnabled val="1"/>
        </dgm:presLayoutVars>
      </dgm:prSet>
      <dgm:spPr/>
    </dgm:pt>
    <dgm:pt modelId="{8F24261F-1FF4-4A24-A80C-DC18D1A60D02}" type="pres">
      <dgm:prSet presAssocID="{044E6468-2C13-48BE-8E49-A263CD98753F}" presName="childShp" presStyleLbl="bgAccFollowNode1" presStyleIdx="4" presStyleCnt="6">
        <dgm:presLayoutVars>
          <dgm:bulletEnabled val="1"/>
        </dgm:presLayoutVars>
      </dgm:prSet>
      <dgm:spPr/>
    </dgm:pt>
    <dgm:pt modelId="{0F612AAC-7D32-4CFE-9714-350F66ED8074}" type="pres">
      <dgm:prSet presAssocID="{ED8A1DF1-93A1-4E97-BA47-15993C0CB49F}" presName="spacing" presStyleCnt="0"/>
      <dgm:spPr/>
    </dgm:pt>
    <dgm:pt modelId="{58728225-53FF-41D7-A723-A4E2E81EF3F0}" type="pres">
      <dgm:prSet presAssocID="{27FACCE3-4688-4434-A34D-C5C1A8C96E88}" presName="linNode" presStyleCnt="0"/>
      <dgm:spPr/>
    </dgm:pt>
    <dgm:pt modelId="{EFE148FA-5280-4D66-A34D-E571C5F0F72E}" type="pres">
      <dgm:prSet presAssocID="{27FACCE3-4688-4434-A34D-C5C1A8C96E88}" presName="parentShp" presStyleLbl="node1" presStyleIdx="5" presStyleCnt="6">
        <dgm:presLayoutVars>
          <dgm:bulletEnabled val="1"/>
        </dgm:presLayoutVars>
      </dgm:prSet>
      <dgm:spPr/>
    </dgm:pt>
    <dgm:pt modelId="{4972826C-7DB3-44AA-8559-F09E4270BD8E}" type="pres">
      <dgm:prSet presAssocID="{27FACCE3-4688-4434-A34D-C5C1A8C96E88}" presName="childShp" presStyleLbl="bgAccFollowNode1" presStyleIdx="5" presStyleCnt="6">
        <dgm:presLayoutVars>
          <dgm:bulletEnabled val="1"/>
        </dgm:presLayoutVars>
      </dgm:prSet>
      <dgm:spPr/>
    </dgm:pt>
  </dgm:ptLst>
  <dgm:cxnLst>
    <dgm:cxn modelId="{5FBEBA0F-1130-458F-B1E3-557F7410AF15}" srcId="{AB628507-9D75-493F-8822-BB4C1692CC62}" destId="{044E6468-2C13-48BE-8E49-A263CD98753F}" srcOrd="4" destOrd="0" parTransId="{99ED149A-8E57-4A31-B6F5-989F53A51175}" sibTransId="{ED8A1DF1-93A1-4E97-BA47-15993C0CB49F}"/>
    <dgm:cxn modelId="{29CD4319-6E6E-4C42-A23C-278784F4197E}" type="presOf" srcId="{27FACCE3-4688-4434-A34D-C5C1A8C96E88}" destId="{EFE148FA-5280-4D66-A34D-E571C5F0F72E}" srcOrd="0" destOrd="0" presId="urn:microsoft.com/office/officeart/2005/8/layout/vList6"/>
    <dgm:cxn modelId="{12B6CA1E-5E72-4F17-A1BB-7BD062973EE3}" srcId="{AB628507-9D75-493F-8822-BB4C1692CC62}" destId="{27FACCE3-4688-4434-A34D-C5C1A8C96E88}" srcOrd="5" destOrd="0" parTransId="{BEC1D642-C5A2-40D4-8178-0E3229BD65C5}" sibTransId="{75EC5EDC-596D-4E3E-A2BC-2E24751B46B7}"/>
    <dgm:cxn modelId="{106CA046-99D9-4E83-96A1-FE3867574C39}" type="presOf" srcId="{AB628507-9D75-493F-8822-BB4C1692CC62}" destId="{C36921D1-B3BB-418B-839E-0A98137768D0}" srcOrd="0" destOrd="0" presId="urn:microsoft.com/office/officeart/2005/8/layout/vList6"/>
    <dgm:cxn modelId="{42F2E34D-A632-4C28-8DEA-1E11CD95B9AE}" type="presOf" srcId="{933AEFD5-9C75-494E-9ED7-06D8851DE175}" destId="{711F15CA-8104-4DEE-A78D-182A5812FBCF}" srcOrd="0" destOrd="0" presId="urn:microsoft.com/office/officeart/2005/8/layout/vList6"/>
    <dgm:cxn modelId="{3C369050-3473-477C-90BD-4BB2BF59EE5F}" type="presOf" srcId="{9F21CACE-C7CC-4C87-8080-F06E4631CC0C}" destId="{9FD3C8D8-77CC-4DA2-93DA-5C119FA5C273}" srcOrd="0" destOrd="0" presId="urn:microsoft.com/office/officeart/2005/8/layout/vList6"/>
    <dgm:cxn modelId="{6EB3005A-07B1-457B-B09D-5820E98383D4}" srcId="{AB628507-9D75-493F-8822-BB4C1692CC62}" destId="{B55EA7EA-A799-4C77-BC52-9FCEC9ADE658}" srcOrd="1" destOrd="0" parTransId="{E5075F05-A8CB-4D5C-83D8-728DA961F9A4}" sibTransId="{BAD408B6-0795-450F-81FD-1CF51BB340BC}"/>
    <dgm:cxn modelId="{16086380-6737-4269-B396-7020497F56C0}" srcId="{AB628507-9D75-493F-8822-BB4C1692CC62}" destId="{95F23791-E976-4037-BF43-ADA775EB50E0}" srcOrd="2" destOrd="0" parTransId="{2DB357ED-BD53-438C-A7C4-3F16FE80E853}" sibTransId="{07F7F39A-EB34-4A6D-90A1-89B482B3F208}"/>
    <dgm:cxn modelId="{F4672EA6-056F-4299-B55B-A88CC0B0335E}" type="presOf" srcId="{B55EA7EA-A799-4C77-BC52-9FCEC9ADE658}" destId="{3BA526ED-9E2E-47BD-AB89-8EC7050013A5}" srcOrd="0" destOrd="0" presId="urn:microsoft.com/office/officeart/2005/8/layout/vList6"/>
    <dgm:cxn modelId="{D6744CB8-3F17-4AC0-A17D-39D8E98F3611}" srcId="{AB628507-9D75-493F-8822-BB4C1692CC62}" destId="{9F21CACE-C7CC-4C87-8080-F06E4631CC0C}" srcOrd="3" destOrd="0" parTransId="{C0F498F5-017A-4F3B-9743-084F106582E9}" sibTransId="{F3858C87-313F-47C8-854E-91D97E4ED6E9}"/>
    <dgm:cxn modelId="{A95B45CA-0BC9-4724-8B94-ECAA78ECCB4C}" type="presOf" srcId="{95F23791-E976-4037-BF43-ADA775EB50E0}" destId="{FCA983A9-F130-4DD9-95B3-4B97BFDB27DA}" srcOrd="0" destOrd="0" presId="urn:microsoft.com/office/officeart/2005/8/layout/vList6"/>
    <dgm:cxn modelId="{63B3BECA-A27A-4AEB-B626-242A37D9E1B6}" srcId="{AB628507-9D75-493F-8822-BB4C1692CC62}" destId="{933AEFD5-9C75-494E-9ED7-06D8851DE175}" srcOrd="0" destOrd="0" parTransId="{0B2F576D-DE26-4D7D-8549-A8506F6DE33A}" sibTransId="{0FBA5708-D102-433B-8CA2-034E9E2B11D5}"/>
    <dgm:cxn modelId="{4C9087FB-CABE-4C08-9344-BE0D333A2A08}" type="presOf" srcId="{044E6468-2C13-48BE-8E49-A263CD98753F}" destId="{B925205F-B65F-44CF-90BD-C4CA6F023EF5}" srcOrd="0" destOrd="0" presId="urn:microsoft.com/office/officeart/2005/8/layout/vList6"/>
    <dgm:cxn modelId="{3211F22E-A0C6-45FF-A773-3931AA6F892D}" type="presParOf" srcId="{C36921D1-B3BB-418B-839E-0A98137768D0}" destId="{F967F51B-8CB8-4C1C-84AD-10019DF192DA}" srcOrd="0" destOrd="0" presId="urn:microsoft.com/office/officeart/2005/8/layout/vList6"/>
    <dgm:cxn modelId="{680BA724-4341-48C3-9264-3ACF6129821C}" type="presParOf" srcId="{F967F51B-8CB8-4C1C-84AD-10019DF192DA}" destId="{711F15CA-8104-4DEE-A78D-182A5812FBCF}" srcOrd="0" destOrd="0" presId="urn:microsoft.com/office/officeart/2005/8/layout/vList6"/>
    <dgm:cxn modelId="{39F82257-A0D4-4F4E-9837-2BF6956434BE}" type="presParOf" srcId="{F967F51B-8CB8-4C1C-84AD-10019DF192DA}" destId="{8456D49E-6949-4CA2-8106-9489C77533D8}" srcOrd="1" destOrd="0" presId="urn:microsoft.com/office/officeart/2005/8/layout/vList6"/>
    <dgm:cxn modelId="{A6B15891-06C1-4BD3-9CF4-5A5FA8B76CED}" type="presParOf" srcId="{C36921D1-B3BB-418B-839E-0A98137768D0}" destId="{947B2770-E287-456C-BCBE-BFB8E6B64018}" srcOrd="1" destOrd="0" presId="urn:microsoft.com/office/officeart/2005/8/layout/vList6"/>
    <dgm:cxn modelId="{20157028-E6C3-406C-A7F5-0F5B6E83A986}" type="presParOf" srcId="{C36921D1-B3BB-418B-839E-0A98137768D0}" destId="{E3430C00-074C-4318-BD14-DFC5D3C82DC5}" srcOrd="2" destOrd="0" presId="urn:microsoft.com/office/officeart/2005/8/layout/vList6"/>
    <dgm:cxn modelId="{81959C9D-C26C-4FA1-80D7-4D10BF1F1F03}" type="presParOf" srcId="{E3430C00-074C-4318-BD14-DFC5D3C82DC5}" destId="{3BA526ED-9E2E-47BD-AB89-8EC7050013A5}" srcOrd="0" destOrd="0" presId="urn:microsoft.com/office/officeart/2005/8/layout/vList6"/>
    <dgm:cxn modelId="{9FD1C288-1302-4D7F-AA6B-48BBD76A9BFF}" type="presParOf" srcId="{E3430C00-074C-4318-BD14-DFC5D3C82DC5}" destId="{EE1666F5-5829-46EB-A9AF-2FA29240717B}" srcOrd="1" destOrd="0" presId="urn:microsoft.com/office/officeart/2005/8/layout/vList6"/>
    <dgm:cxn modelId="{61927E29-38C4-4BA0-B1F7-92D89AE74B03}" type="presParOf" srcId="{C36921D1-B3BB-418B-839E-0A98137768D0}" destId="{B73FBA77-C418-40AE-A041-499E2160169D}" srcOrd="3" destOrd="0" presId="urn:microsoft.com/office/officeart/2005/8/layout/vList6"/>
    <dgm:cxn modelId="{3651B4D1-C9F7-48EC-932B-3F8395EE47B3}" type="presParOf" srcId="{C36921D1-B3BB-418B-839E-0A98137768D0}" destId="{79F94D7D-2BA6-4014-91AF-F9369795031E}" srcOrd="4" destOrd="0" presId="urn:microsoft.com/office/officeart/2005/8/layout/vList6"/>
    <dgm:cxn modelId="{562471CB-AA6D-41A3-A3ED-AE307FC9292E}" type="presParOf" srcId="{79F94D7D-2BA6-4014-91AF-F9369795031E}" destId="{FCA983A9-F130-4DD9-95B3-4B97BFDB27DA}" srcOrd="0" destOrd="0" presId="urn:microsoft.com/office/officeart/2005/8/layout/vList6"/>
    <dgm:cxn modelId="{F23F7C5B-C70C-4FD1-9643-C200F833EAB2}" type="presParOf" srcId="{79F94D7D-2BA6-4014-91AF-F9369795031E}" destId="{955C5999-BA53-449C-AE24-44410C51BF35}" srcOrd="1" destOrd="0" presId="urn:microsoft.com/office/officeart/2005/8/layout/vList6"/>
    <dgm:cxn modelId="{F7C2410A-C9B3-495C-A5E1-836BF6FF50E2}" type="presParOf" srcId="{C36921D1-B3BB-418B-839E-0A98137768D0}" destId="{99865555-425D-41D0-877A-7D7A5732A54C}" srcOrd="5" destOrd="0" presId="urn:microsoft.com/office/officeart/2005/8/layout/vList6"/>
    <dgm:cxn modelId="{B9D3D7D6-98EE-436F-9531-C6DC60EA72B7}" type="presParOf" srcId="{C36921D1-B3BB-418B-839E-0A98137768D0}" destId="{0DD1F9BD-B0FA-4ECD-A426-A1A10E1A4D5C}" srcOrd="6" destOrd="0" presId="urn:microsoft.com/office/officeart/2005/8/layout/vList6"/>
    <dgm:cxn modelId="{2EDE132C-E8C5-4CBB-8610-A8F261CBBD3A}" type="presParOf" srcId="{0DD1F9BD-B0FA-4ECD-A426-A1A10E1A4D5C}" destId="{9FD3C8D8-77CC-4DA2-93DA-5C119FA5C273}" srcOrd="0" destOrd="0" presId="urn:microsoft.com/office/officeart/2005/8/layout/vList6"/>
    <dgm:cxn modelId="{3296F549-0825-4E3C-BA34-9640A7C33438}" type="presParOf" srcId="{0DD1F9BD-B0FA-4ECD-A426-A1A10E1A4D5C}" destId="{F32E15B7-D8E9-4C39-9AAE-1C1400D97643}" srcOrd="1" destOrd="0" presId="urn:microsoft.com/office/officeart/2005/8/layout/vList6"/>
    <dgm:cxn modelId="{55C92994-CEE5-45BC-B3B0-B46AAF3217DD}" type="presParOf" srcId="{C36921D1-B3BB-418B-839E-0A98137768D0}" destId="{8BCED59B-A5BD-4A2D-BE41-64BB09C245EF}" srcOrd="7" destOrd="0" presId="urn:microsoft.com/office/officeart/2005/8/layout/vList6"/>
    <dgm:cxn modelId="{FCB2ADCF-D4D4-43A3-A35F-616ABA57B2FC}" type="presParOf" srcId="{C36921D1-B3BB-418B-839E-0A98137768D0}" destId="{14B8421B-3286-4764-A32A-E7A100C309C4}" srcOrd="8" destOrd="0" presId="urn:microsoft.com/office/officeart/2005/8/layout/vList6"/>
    <dgm:cxn modelId="{E0263FBA-2439-414A-B629-5A7FDD263CCD}" type="presParOf" srcId="{14B8421B-3286-4764-A32A-E7A100C309C4}" destId="{B925205F-B65F-44CF-90BD-C4CA6F023EF5}" srcOrd="0" destOrd="0" presId="urn:microsoft.com/office/officeart/2005/8/layout/vList6"/>
    <dgm:cxn modelId="{E129D74E-59CF-4335-B8D6-D6A1EFFD6151}" type="presParOf" srcId="{14B8421B-3286-4764-A32A-E7A100C309C4}" destId="{8F24261F-1FF4-4A24-A80C-DC18D1A60D02}" srcOrd="1" destOrd="0" presId="urn:microsoft.com/office/officeart/2005/8/layout/vList6"/>
    <dgm:cxn modelId="{430C6F23-5823-432E-A273-0002417F1E50}" type="presParOf" srcId="{C36921D1-B3BB-418B-839E-0A98137768D0}" destId="{0F612AAC-7D32-4CFE-9714-350F66ED8074}" srcOrd="9" destOrd="0" presId="urn:microsoft.com/office/officeart/2005/8/layout/vList6"/>
    <dgm:cxn modelId="{CC1C46D0-6F30-4D2D-B96E-CC4DB7A02761}" type="presParOf" srcId="{C36921D1-B3BB-418B-839E-0A98137768D0}" destId="{58728225-53FF-41D7-A723-A4E2E81EF3F0}" srcOrd="10" destOrd="0" presId="urn:microsoft.com/office/officeart/2005/8/layout/vList6"/>
    <dgm:cxn modelId="{4CCACF5D-89C6-404E-A912-D7379B3EB9BD}" type="presParOf" srcId="{58728225-53FF-41D7-A723-A4E2E81EF3F0}" destId="{EFE148FA-5280-4D66-A34D-E571C5F0F72E}" srcOrd="0" destOrd="0" presId="urn:microsoft.com/office/officeart/2005/8/layout/vList6"/>
    <dgm:cxn modelId="{46E6C8DE-3860-4A95-BF5D-BB6205EB9EF1}" type="presParOf" srcId="{58728225-53FF-41D7-A723-A4E2E81EF3F0}" destId="{4972826C-7DB3-44AA-8559-F09E4270BD8E}"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B628507-9D75-493F-8822-BB4C1692CC62}" type="doc">
      <dgm:prSet loTypeId="urn:microsoft.com/office/officeart/2005/8/layout/vList6" loCatId="list" qsTypeId="urn:microsoft.com/office/officeart/2005/8/quickstyle/simple1" qsCatId="simple" csTypeId="urn:microsoft.com/office/officeart/2005/8/colors/colorful3" csCatId="colorful" phldr="1"/>
      <dgm:spPr/>
      <dgm:t>
        <a:bodyPr/>
        <a:lstStyle/>
        <a:p>
          <a:endParaRPr lang="en-ZA"/>
        </a:p>
      </dgm:t>
    </dgm:pt>
    <dgm:pt modelId="{933AEFD5-9C75-494E-9ED7-06D8851DE175}">
      <dgm:prSet phldrT="[Text]"/>
      <dgm:spPr/>
      <dgm:t>
        <a:bodyPr/>
        <a:lstStyle/>
        <a:p>
          <a:r>
            <a:rPr lang="en-US" dirty="0"/>
            <a:t>Role of Minister</a:t>
          </a:r>
          <a:endParaRPr lang="en-ZA" dirty="0"/>
        </a:p>
      </dgm:t>
    </dgm:pt>
    <dgm:pt modelId="{0FBA5708-D102-433B-8CA2-034E9E2B11D5}" type="sibTrans" cxnId="{63B3BECA-A27A-4AEB-B626-242A37D9E1B6}">
      <dgm:prSet/>
      <dgm:spPr/>
      <dgm:t>
        <a:bodyPr/>
        <a:lstStyle/>
        <a:p>
          <a:endParaRPr lang="en-ZA"/>
        </a:p>
      </dgm:t>
    </dgm:pt>
    <dgm:pt modelId="{0B2F576D-DE26-4D7D-8549-A8506F6DE33A}" type="parTrans" cxnId="{63B3BECA-A27A-4AEB-B626-242A37D9E1B6}">
      <dgm:prSet/>
      <dgm:spPr/>
      <dgm:t>
        <a:bodyPr/>
        <a:lstStyle/>
        <a:p>
          <a:endParaRPr lang="en-ZA"/>
        </a:p>
      </dgm:t>
    </dgm:pt>
    <dgm:pt modelId="{00C86F7C-5D44-447F-B589-AB7CD46E282F}">
      <dgm:prSet phldrT="[Text]"/>
      <dgm:spPr/>
      <dgm:t>
        <a:bodyPr/>
        <a:lstStyle/>
        <a:p>
          <a:r>
            <a:rPr lang="en-US" dirty="0"/>
            <a:t>Role of Department</a:t>
          </a:r>
          <a:endParaRPr lang="en-ZA" dirty="0"/>
        </a:p>
      </dgm:t>
    </dgm:pt>
    <dgm:pt modelId="{C6EAC083-7620-4868-9E4B-73193020F35D}" type="parTrans" cxnId="{E12CC5DA-8DF3-44A1-AA1C-90C182245489}">
      <dgm:prSet/>
      <dgm:spPr/>
    </dgm:pt>
    <dgm:pt modelId="{AF49A1E7-CD11-423B-BC70-7C48F8607712}" type="sibTrans" cxnId="{E12CC5DA-8DF3-44A1-AA1C-90C182245489}">
      <dgm:prSet/>
      <dgm:spPr/>
    </dgm:pt>
    <dgm:pt modelId="{4AD3F90A-9F51-4EE2-8671-F01D520433E6}">
      <dgm:prSet phldrT="[Text]"/>
      <dgm:spPr/>
      <dgm:t>
        <a:bodyPr/>
        <a:lstStyle/>
        <a:p>
          <a:r>
            <a:rPr lang="en-US" dirty="0"/>
            <a:t>Role of medical schemes</a:t>
          </a:r>
          <a:endParaRPr lang="en-ZA" dirty="0"/>
        </a:p>
      </dgm:t>
    </dgm:pt>
    <dgm:pt modelId="{67364813-2572-4D9F-9CB7-D8DED6F5216B}" type="parTrans" cxnId="{6105AE1A-A67B-4309-AF46-9E5BF687B515}">
      <dgm:prSet/>
      <dgm:spPr/>
    </dgm:pt>
    <dgm:pt modelId="{BB84E955-F71B-45C2-9FA8-A014EC6223EC}" type="sibTrans" cxnId="{6105AE1A-A67B-4309-AF46-9E5BF687B515}">
      <dgm:prSet/>
      <dgm:spPr/>
    </dgm:pt>
    <dgm:pt modelId="{E534251B-9DE0-4964-8EAE-97F060047BE9}">
      <dgm:prSet phldrT="[Text]"/>
      <dgm:spPr/>
      <dgm:t>
        <a:bodyPr/>
        <a:lstStyle/>
        <a:p>
          <a:r>
            <a:rPr lang="en-US" dirty="0"/>
            <a:t>National Health Information Systems</a:t>
          </a:r>
          <a:endParaRPr lang="en-ZA" dirty="0"/>
        </a:p>
      </dgm:t>
    </dgm:pt>
    <dgm:pt modelId="{9CB3643A-596C-4B3B-8CDF-00E9D40A8A8D}" type="parTrans" cxnId="{2F668E92-334B-43FD-BA2E-320F5C47388E}">
      <dgm:prSet/>
      <dgm:spPr/>
    </dgm:pt>
    <dgm:pt modelId="{FC170CF8-6D79-41E9-AA47-9755BCD36808}" type="sibTrans" cxnId="{2F668E92-334B-43FD-BA2E-320F5C47388E}">
      <dgm:prSet/>
      <dgm:spPr/>
    </dgm:pt>
    <dgm:pt modelId="{F0282AEE-76A8-4B69-A4BF-E01D254BEF40}">
      <dgm:prSet phldrT="[Text]"/>
      <dgm:spPr/>
      <dgm:t>
        <a:bodyPr/>
        <a:lstStyle/>
        <a:p>
          <a:r>
            <a:rPr lang="en-US" dirty="0"/>
            <a:t>Purchasing of health care services</a:t>
          </a:r>
          <a:endParaRPr lang="en-ZA" dirty="0"/>
        </a:p>
      </dgm:t>
    </dgm:pt>
    <dgm:pt modelId="{9A5FDBAF-2390-4C88-B31C-EA11A66A178D}" type="parTrans" cxnId="{19AD39E1-93CD-4E84-8372-708B4DE70305}">
      <dgm:prSet/>
      <dgm:spPr/>
    </dgm:pt>
    <dgm:pt modelId="{B784EA3B-B6A4-4C79-9111-5401597F4EA2}" type="sibTrans" cxnId="{19AD39E1-93CD-4E84-8372-708B4DE70305}">
      <dgm:prSet/>
      <dgm:spPr/>
    </dgm:pt>
    <dgm:pt modelId="{73487297-E521-43A3-ABA6-CBBF56C4A802}">
      <dgm:prSet phldrT="[Text]"/>
      <dgm:spPr/>
      <dgm:t>
        <a:bodyPr/>
        <a:lstStyle/>
        <a:p>
          <a:r>
            <a:rPr lang="en-US" dirty="0"/>
            <a:t>Role of District Health Management Office</a:t>
          </a:r>
          <a:endParaRPr lang="en-ZA" dirty="0"/>
        </a:p>
      </dgm:t>
    </dgm:pt>
    <dgm:pt modelId="{8177CA00-AB93-4A04-96EF-21EBC028DBA3}" type="parTrans" cxnId="{DCFA000B-846D-4CE7-9E21-9ED65B4E7CD3}">
      <dgm:prSet/>
      <dgm:spPr/>
    </dgm:pt>
    <dgm:pt modelId="{F979E489-57E6-4928-BA7E-5AB7E1ED94A2}" type="sibTrans" cxnId="{DCFA000B-846D-4CE7-9E21-9ED65B4E7CD3}">
      <dgm:prSet/>
      <dgm:spPr/>
    </dgm:pt>
    <dgm:pt modelId="{E4841941-7A39-4F4C-B83F-9C5D5A45ADA3}">
      <dgm:prSet phldrT="[Text]"/>
      <dgm:spPr/>
      <dgm:t>
        <a:bodyPr/>
        <a:lstStyle/>
        <a:p>
          <a:r>
            <a:rPr lang="en-US" dirty="0"/>
            <a:t>Contracting Unit for Primary Health Care</a:t>
          </a:r>
          <a:endParaRPr lang="en-ZA" dirty="0"/>
        </a:p>
      </dgm:t>
    </dgm:pt>
    <dgm:pt modelId="{BD374DC2-97F6-4F1A-9A9B-5027F7C1BC28}" type="parTrans" cxnId="{9E922A49-EEB1-4582-9510-AEF156B2B793}">
      <dgm:prSet/>
      <dgm:spPr/>
    </dgm:pt>
    <dgm:pt modelId="{C3B76F9B-D2A1-481F-934E-425FD4F4D8BE}" type="sibTrans" cxnId="{9E922A49-EEB1-4582-9510-AEF156B2B793}">
      <dgm:prSet/>
      <dgm:spPr/>
    </dgm:pt>
    <dgm:pt modelId="{E7E386B6-77B4-4C0D-B1C5-3BAABC3CE9E0}">
      <dgm:prSet phldrT="[Text]"/>
      <dgm:spPr/>
      <dgm:t>
        <a:bodyPr/>
        <a:lstStyle/>
        <a:p>
          <a:r>
            <a:rPr lang="en-US" dirty="0"/>
            <a:t>Office of Health Products Procurement</a:t>
          </a:r>
          <a:endParaRPr lang="en-ZA" dirty="0"/>
        </a:p>
      </dgm:t>
    </dgm:pt>
    <dgm:pt modelId="{35519083-1375-4427-9D65-ABCC333CED25}" type="parTrans" cxnId="{77FCF004-A940-4350-A704-A5C0B1DF86EA}">
      <dgm:prSet/>
      <dgm:spPr/>
    </dgm:pt>
    <dgm:pt modelId="{C627F278-C6A8-437E-9569-43DC720E52DC}" type="sibTrans" cxnId="{77FCF004-A940-4350-A704-A5C0B1DF86EA}">
      <dgm:prSet/>
      <dgm:spPr/>
    </dgm:pt>
    <dgm:pt modelId="{16D0BBAE-49C6-4F34-92C7-657A32FC53C2}">
      <dgm:prSet phldrT="[Text]"/>
      <dgm:spPr/>
      <dgm:t>
        <a:bodyPr/>
        <a:lstStyle/>
        <a:p>
          <a:r>
            <a:rPr lang="en-US" dirty="0"/>
            <a:t>Accreditation of service providers</a:t>
          </a:r>
          <a:endParaRPr lang="en-ZA" dirty="0"/>
        </a:p>
      </dgm:t>
    </dgm:pt>
    <dgm:pt modelId="{68E0F1A8-0268-4000-AD95-5752A146C7EB}" type="parTrans" cxnId="{CB8CC4B6-8B81-434B-B5F0-A6C0F629DFB9}">
      <dgm:prSet/>
      <dgm:spPr/>
    </dgm:pt>
    <dgm:pt modelId="{849C3438-11AA-48EF-8B5A-2285BF934680}" type="sibTrans" cxnId="{CB8CC4B6-8B81-434B-B5F0-A6C0F629DFB9}">
      <dgm:prSet/>
      <dgm:spPr/>
    </dgm:pt>
    <dgm:pt modelId="{BC7085E0-9A03-438E-9A09-34171804422C}">
      <dgm:prSet phldrT="[Text]"/>
      <dgm:spPr/>
      <dgm:t>
        <a:bodyPr/>
        <a:lstStyle/>
        <a:p>
          <a:r>
            <a:rPr lang="en-US" dirty="0"/>
            <a:t>Information platform of Fund</a:t>
          </a:r>
          <a:endParaRPr lang="en-ZA" dirty="0"/>
        </a:p>
      </dgm:t>
    </dgm:pt>
    <dgm:pt modelId="{852BB2FD-5800-4B77-B96C-426FC353983B}" type="parTrans" cxnId="{8B1CB14E-12F7-4BB1-952E-A6B823B13F00}">
      <dgm:prSet/>
      <dgm:spPr/>
    </dgm:pt>
    <dgm:pt modelId="{50D060AD-D677-4657-B217-52400BEEA960}" type="sibTrans" cxnId="{8B1CB14E-12F7-4BB1-952E-A6B823B13F00}">
      <dgm:prSet/>
      <dgm:spPr/>
    </dgm:pt>
    <dgm:pt modelId="{AD843143-8D61-46CD-B2A7-CDCD43A06EE7}">
      <dgm:prSet phldrT="[Text]"/>
      <dgm:spPr/>
      <dgm:t>
        <a:bodyPr/>
        <a:lstStyle/>
        <a:p>
          <a:r>
            <a:rPr lang="en-US" dirty="0"/>
            <a:t>Payment of health care service providers</a:t>
          </a:r>
          <a:endParaRPr lang="en-ZA" dirty="0"/>
        </a:p>
      </dgm:t>
    </dgm:pt>
    <dgm:pt modelId="{0D268D76-CA24-41BA-B959-ECC81DA82A95}" type="parTrans" cxnId="{04922B3A-288E-4281-91FC-BA6C257E5F21}">
      <dgm:prSet/>
      <dgm:spPr/>
    </dgm:pt>
    <dgm:pt modelId="{E7C3A932-D05B-48D2-B3DB-3996996C2129}" type="sibTrans" cxnId="{04922B3A-288E-4281-91FC-BA6C257E5F21}">
      <dgm:prSet/>
      <dgm:spPr/>
    </dgm:pt>
    <dgm:pt modelId="{C36921D1-B3BB-418B-839E-0A98137768D0}" type="pres">
      <dgm:prSet presAssocID="{AB628507-9D75-493F-8822-BB4C1692CC62}" presName="Name0" presStyleCnt="0">
        <dgm:presLayoutVars>
          <dgm:dir/>
          <dgm:animLvl val="lvl"/>
          <dgm:resizeHandles/>
        </dgm:presLayoutVars>
      </dgm:prSet>
      <dgm:spPr/>
    </dgm:pt>
    <dgm:pt modelId="{F967F51B-8CB8-4C1C-84AD-10019DF192DA}" type="pres">
      <dgm:prSet presAssocID="{933AEFD5-9C75-494E-9ED7-06D8851DE175}" presName="linNode" presStyleCnt="0"/>
      <dgm:spPr/>
    </dgm:pt>
    <dgm:pt modelId="{711F15CA-8104-4DEE-A78D-182A5812FBCF}" type="pres">
      <dgm:prSet presAssocID="{933AEFD5-9C75-494E-9ED7-06D8851DE175}" presName="parentShp" presStyleLbl="node1" presStyleIdx="0" presStyleCnt="11">
        <dgm:presLayoutVars>
          <dgm:bulletEnabled val="1"/>
        </dgm:presLayoutVars>
      </dgm:prSet>
      <dgm:spPr/>
    </dgm:pt>
    <dgm:pt modelId="{8456D49E-6949-4CA2-8106-9489C77533D8}" type="pres">
      <dgm:prSet presAssocID="{933AEFD5-9C75-494E-9ED7-06D8851DE175}" presName="childShp" presStyleLbl="bgAccFollowNode1" presStyleIdx="0" presStyleCnt="11">
        <dgm:presLayoutVars>
          <dgm:bulletEnabled val="1"/>
        </dgm:presLayoutVars>
      </dgm:prSet>
      <dgm:spPr/>
    </dgm:pt>
    <dgm:pt modelId="{3D5CA001-7540-40D6-AF80-F03D1282EB0A}" type="pres">
      <dgm:prSet presAssocID="{0FBA5708-D102-433B-8CA2-034E9E2B11D5}" presName="spacing" presStyleCnt="0"/>
      <dgm:spPr/>
    </dgm:pt>
    <dgm:pt modelId="{90D7438A-9AA5-4A6A-8DDC-EDCEBA598FEA}" type="pres">
      <dgm:prSet presAssocID="{00C86F7C-5D44-447F-B589-AB7CD46E282F}" presName="linNode" presStyleCnt="0"/>
      <dgm:spPr/>
    </dgm:pt>
    <dgm:pt modelId="{6C87D78C-224B-44DE-BF77-D1FD3ED05821}" type="pres">
      <dgm:prSet presAssocID="{00C86F7C-5D44-447F-B589-AB7CD46E282F}" presName="parentShp" presStyleLbl="node1" presStyleIdx="1" presStyleCnt="11">
        <dgm:presLayoutVars>
          <dgm:bulletEnabled val="1"/>
        </dgm:presLayoutVars>
      </dgm:prSet>
      <dgm:spPr/>
    </dgm:pt>
    <dgm:pt modelId="{7CED7310-BBC6-43AB-9A01-E26BEDCBAABD}" type="pres">
      <dgm:prSet presAssocID="{00C86F7C-5D44-447F-B589-AB7CD46E282F}" presName="childShp" presStyleLbl="bgAccFollowNode1" presStyleIdx="1" presStyleCnt="11">
        <dgm:presLayoutVars>
          <dgm:bulletEnabled val="1"/>
        </dgm:presLayoutVars>
      </dgm:prSet>
      <dgm:spPr/>
    </dgm:pt>
    <dgm:pt modelId="{7168B3E7-4324-4168-8E6C-819C07CEE9BD}" type="pres">
      <dgm:prSet presAssocID="{AF49A1E7-CD11-423B-BC70-7C48F8607712}" presName="spacing" presStyleCnt="0"/>
      <dgm:spPr/>
    </dgm:pt>
    <dgm:pt modelId="{8A9D7E62-EFF9-4453-8D6D-A79392F15532}" type="pres">
      <dgm:prSet presAssocID="{4AD3F90A-9F51-4EE2-8671-F01D520433E6}" presName="linNode" presStyleCnt="0"/>
      <dgm:spPr/>
    </dgm:pt>
    <dgm:pt modelId="{96DA1326-40EA-40C9-B39B-5E104BA6A262}" type="pres">
      <dgm:prSet presAssocID="{4AD3F90A-9F51-4EE2-8671-F01D520433E6}" presName="parentShp" presStyleLbl="node1" presStyleIdx="2" presStyleCnt="11">
        <dgm:presLayoutVars>
          <dgm:bulletEnabled val="1"/>
        </dgm:presLayoutVars>
      </dgm:prSet>
      <dgm:spPr/>
    </dgm:pt>
    <dgm:pt modelId="{C2465313-115B-4CE0-BC45-6523B3A8924A}" type="pres">
      <dgm:prSet presAssocID="{4AD3F90A-9F51-4EE2-8671-F01D520433E6}" presName="childShp" presStyleLbl="bgAccFollowNode1" presStyleIdx="2" presStyleCnt="11">
        <dgm:presLayoutVars>
          <dgm:bulletEnabled val="1"/>
        </dgm:presLayoutVars>
      </dgm:prSet>
      <dgm:spPr/>
    </dgm:pt>
    <dgm:pt modelId="{97DDBD6D-7778-4581-92D9-3C2BE1AA99FA}" type="pres">
      <dgm:prSet presAssocID="{BB84E955-F71B-45C2-9FA8-A014EC6223EC}" presName="spacing" presStyleCnt="0"/>
      <dgm:spPr/>
    </dgm:pt>
    <dgm:pt modelId="{27E3F595-FE6C-417F-9545-20291A518CDB}" type="pres">
      <dgm:prSet presAssocID="{E534251B-9DE0-4964-8EAE-97F060047BE9}" presName="linNode" presStyleCnt="0"/>
      <dgm:spPr/>
    </dgm:pt>
    <dgm:pt modelId="{027570B4-1B98-44BE-A971-106D2AF9B77D}" type="pres">
      <dgm:prSet presAssocID="{E534251B-9DE0-4964-8EAE-97F060047BE9}" presName="parentShp" presStyleLbl="node1" presStyleIdx="3" presStyleCnt="11">
        <dgm:presLayoutVars>
          <dgm:bulletEnabled val="1"/>
        </dgm:presLayoutVars>
      </dgm:prSet>
      <dgm:spPr/>
    </dgm:pt>
    <dgm:pt modelId="{84B9C604-4E2C-4F14-A82B-D590EA03371E}" type="pres">
      <dgm:prSet presAssocID="{E534251B-9DE0-4964-8EAE-97F060047BE9}" presName="childShp" presStyleLbl="bgAccFollowNode1" presStyleIdx="3" presStyleCnt="11">
        <dgm:presLayoutVars>
          <dgm:bulletEnabled val="1"/>
        </dgm:presLayoutVars>
      </dgm:prSet>
      <dgm:spPr/>
    </dgm:pt>
    <dgm:pt modelId="{69B99DA7-8C82-47A1-80C4-C695BDC0309B}" type="pres">
      <dgm:prSet presAssocID="{FC170CF8-6D79-41E9-AA47-9755BCD36808}" presName="spacing" presStyleCnt="0"/>
      <dgm:spPr/>
    </dgm:pt>
    <dgm:pt modelId="{A84E0C4E-E0F6-44DA-B9E5-55A890FE6A7C}" type="pres">
      <dgm:prSet presAssocID="{F0282AEE-76A8-4B69-A4BF-E01D254BEF40}" presName="linNode" presStyleCnt="0"/>
      <dgm:spPr/>
    </dgm:pt>
    <dgm:pt modelId="{0E539339-269E-4D3E-A2BA-EAA0372694EB}" type="pres">
      <dgm:prSet presAssocID="{F0282AEE-76A8-4B69-A4BF-E01D254BEF40}" presName="parentShp" presStyleLbl="node1" presStyleIdx="4" presStyleCnt="11">
        <dgm:presLayoutVars>
          <dgm:bulletEnabled val="1"/>
        </dgm:presLayoutVars>
      </dgm:prSet>
      <dgm:spPr/>
    </dgm:pt>
    <dgm:pt modelId="{495C8F84-BB47-4E5D-88B8-7F1F52F0BB05}" type="pres">
      <dgm:prSet presAssocID="{F0282AEE-76A8-4B69-A4BF-E01D254BEF40}" presName="childShp" presStyleLbl="bgAccFollowNode1" presStyleIdx="4" presStyleCnt="11">
        <dgm:presLayoutVars>
          <dgm:bulletEnabled val="1"/>
        </dgm:presLayoutVars>
      </dgm:prSet>
      <dgm:spPr/>
    </dgm:pt>
    <dgm:pt modelId="{2910E5DC-F92C-4782-B0F9-8653F11EF530}" type="pres">
      <dgm:prSet presAssocID="{B784EA3B-B6A4-4C79-9111-5401597F4EA2}" presName="spacing" presStyleCnt="0"/>
      <dgm:spPr/>
    </dgm:pt>
    <dgm:pt modelId="{CED2B878-33CE-41BC-978C-4FEA113F7F68}" type="pres">
      <dgm:prSet presAssocID="{73487297-E521-43A3-ABA6-CBBF56C4A802}" presName="linNode" presStyleCnt="0"/>
      <dgm:spPr/>
    </dgm:pt>
    <dgm:pt modelId="{FECEB216-8281-4681-A39E-CC881C8F89DF}" type="pres">
      <dgm:prSet presAssocID="{73487297-E521-43A3-ABA6-CBBF56C4A802}" presName="parentShp" presStyleLbl="node1" presStyleIdx="5" presStyleCnt="11">
        <dgm:presLayoutVars>
          <dgm:bulletEnabled val="1"/>
        </dgm:presLayoutVars>
      </dgm:prSet>
      <dgm:spPr/>
    </dgm:pt>
    <dgm:pt modelId="{FF73429A-107F-4DAC-A431-6B3CB591E1DE}" type="pres">
      <dgm:prSet presAssocID="{73487297-E521-43A3-ABA6-CBBF56C4A802}" presName="childShp" presStyleLbl="bgAccFollowNode1" presStyleIdx="5" presStyleCnt="11">
        <dgm:presLayoutVars>
          <dgm:bulletEnabled val="1"/>
        </dgm:presLayoutVars>
      </dgm:prSet>
      <dgm:spPr/>
    </dgm:pt>
    <dgm:pt modelId="{2EFA630C-10F0-4473-843B-F0DF6866DBB7}" type="pres">
      <dgm:prSet presAssocID="{F979E489-57E6-4928-BA7E-5AB7E1ED94A2}" presName="spacing" presStyleCnt="0"/>
      <dgm:spPr/>
    </dgm:pt>
    <dgm:pt modelId="{F77383AE-852D-4885-94DA-5AF1F9B3043F}" type="pres">
      <dgm:prSet presAssocID="{E4841941-7A39-4F4C-B83F-9C5D5A45ADA3}" presName="linNode" presStyleCnt="0"/>
      <dgm:spPr/>
    </dgm:pt>
    <dgm:pt modelId="{5176790F-F7FD-4B90-9E90-91858467915D}" type="pres">
      <dgm:prSet presAssocID="{E4841941-7A39-4F4C-B83F-9C5D5A45ADA3}" presName="parentShp" presStyleLbl="node1" presStyleIdx="6" presStyleCnt="11">
        <dgm:presLayoutVars>
          <dgm:bulletEnabled val="1"/>
        </dgm:presLayoutVars>
      </dgm:prSet>
      <dgm:spPr/>
    </dgm:pt>
    <dgm:pt modelId="{BB92DE90-942B-48ED-B8C9-0455EE2B692B}" type="pres">
      <dgm:prSet presAssocID="{E4841941-7A39-4F4C-B83F-9C5D5A45ADA3}" presName="childShp" presStyleLbl="bgAccFollowNode1" presStyleIdx="6" presStyleCnt="11">
        <dgm:presLayoutVars>
          <dgm:bulletEnabled val="1"/>
        </dgm:presLayoutVars>
      </dgm:prSet>
      <dgm:spPr/>
    </dgm:pt>
    <dgm:pt modelId="{6042B2EB-41CC-471B-8542-F5EC56E04ADE}" type="pres">
      <dgm:prSet presAssocID="{C3B76F9B-D2A1-481F-934E-425FD4F4D8BE}" presName="spacing" presStyleCnt="0"/>
      <dgm:spPr/>
    </dgm:pt>
    <dgm:pt modelId="{4CF1FFF6-4716-444B-8D99-B61D7059E092}" type="pres">
      <dgm:prSet presAssocID="{E7E386B6-77B4-4C0D-B1C5-3BAABC3CE9E0}" presName="linNode" presStyleCnt="0"/>
      <dgm:spPr/>
    </dgm:pt>
    <dgm:pt modelId="{357AE960-A827-4D65-A32B-4F06EC72CCCC}" type="pres">
      <dgm:prSet presAssocID="{E7E386B6-77B4-4C0D-B1C5-3BAABC3CE9E0}" presName="parentShp" presStyleLbl="node1" presStyleIdx="7" presStyleCnt="11">
        <dgm:presLayoutVars>
          <dgm:bulletEnabled val="1"/>
        </dgm:presLayoutVars>
      </dgm:prSet>
      <dgm:spPr/>
    </dgm:pt>
    <dgm:pt modelId="{DC3B45BE-CEB7-4F23-9D61-19B8BF548CDE}" type="pres">
      <dgm:prSet presAssocID="{E7E386B6-77B4-4C0D-B1C5-3BAABC3CE9E0}" presName="childShp" presStyleLbl="bgAccFollowNode1" presStyleIdx="7" presStyleCnt="11">
        <dgm:presLayoutVars>
          <dgm:bulletEnabled val="1"/>
        </dgm:presLayoutVars>
      </dgm:prSet>
      <dgm:spPr/>
    </dgm:pt>
    <dgm:pt modelId="{1A7E626B-F4C4-4EB0-A48E-D030959D0AB0}" type="pres">
      <dgm:prSet presAssocID="{C627F278-C6A8-437E-9569-43DC720E52DC}" presName="spacing" presStyleCnt="0"/>
      <dgm:spPr/>
    </dgm:pt>
    <dgm:pt modelId="{2C0534F1-EB7A-4126-849C-D0E5A8F2A934}" type="pres">
      <dgm:prSet presAssocID="{16D0BBAE-49C6-4F34-92C7-657A32FC53C2}" presName="linNode" presStyleCnt="0"/>
      <dgm:spPr/>
    </dgm:pt>
    <dgm:pt modelId="{A97519BA-A298-4D5A-ABBA-F671265CCC76}" type="pres">
      <dgm:prSet presAssocID="{16D0BBAE-49C6-4F34-92C7-657A32FC53C2}" presName="parentShp" presStyleLbl="node1" presStyleIdx="8" presStyleCnt="11">
        <dgm:presLayoutVars>
          <dgm:bulletEnabled val="1"/>
        </dgm:presLayoutVars>
      </dgm:prSet>
      <dgm:spPr/>
    </dgm:pt>
    <dgm:pt modelId="{5EF2B31E-3EEB-448A-B7AE-4CAA1E17D7BE}" type="pres">
      <dgm:prSet presAssocID="{16D0BBAE-49C6-4F34-92C7-657A32FC53C2}" presName="childShp" presStyleLbl="bgAccFollowNode1" presStyleIdx="8" presStyleCnt="11">
        <dgm:presLayoutVars>
          <dgm:bulletEnabled val="1"/>
        </dgm:presLayoutVars>
      </dgm:prSet>
      <dgm:spPr/>
    </dgm:pt>
    <dgm:pt modelId="{2CBF4FEF-DE11-4AD5-888D-56A246377AEA}" type="pres">
      <dgm:prSet presAssocID="{849C3438-11AA-48EF-8B5A-2285BF934680}" presName="spacing" presStyleCnt="0"/>
      <dgm:spPr/>
    </dgm:pt>
    <dgm:pt modelId="{D16F5602-CDB8-4446-B1E5-DD078441A6B7}" type="pres">
      <dgm:prSet presAssocID="{BC7085E0-9A03-438E-9A09-34171804422C}" presName="linNode" presStyleCnt="0"/>
      <dgm:spPr/>
    </dgm:pt>
    <dgm:pt modelId="{133F9C7E-90AF-43CD-AC29-DA61CB3E2055}" type="pres">
      <dgm:prSet presAssocID="{BC7085E0-9A03-438E-9A09-34171804422C}" presName="parentShp" presStyleLbl="node1" presStyleIdx="9" presStyleCnt="11">
        <dgm:presLayoutVars>
          <dgm:bulletEnabled val="1"/>
        </dgm:presLayoutVars>
      </dgm:prSet>
      <dgm:spPr/>
    </dgm:pt>
    <dgm:pt modelId="{25F9A67B-D12A-4397-B050-D74B00DFF526}" type="pres">
      <dgm:prSet presAssocID="{BC7085E0-9A03-438E-9A09-34171804422C}" presName="childShp" presStyleLbl="bgAccFollowNode1" presStyleIdx="9" presStyleCnt="11">
        <dgm:presLayoutVars>
          <dgm:bulletEnabled val="1"/>
        </dgm:presLayoutVars>
      </dgm:prSet>
      <dgm:spPr/>
    </dgm:pt>
    <dgm:pt modelId="{4D7D9589-8ECE-41EF-8326-7B30053BAE5D}" type="pres">
      <dgm:prSet presAssocID="{50D060AD-D677-4657-B217-52400BEEA960}" presName="spacing" presStyleCnt="0"/>
      <dgm:spPr/>
    </dgm:pt>
    <dgm:pt modelId="{D8AB7DE4-9187-45DB-A30A-4957A269D806}" type="pres">
      <dgm:prSet presAssocID="{AD843143-8D61-46CD-B2A7-CDCD43A06EE7}" presName="linNode" presStyleCnt="0"/>
      <dgm:spPr/>
    </dgm:pt>
    <dgm:pt modelId="{F2143B10-7C73-4477-830F-048A296E5DE0}" type="pres">
      <dgm:prSet presAssocID="{AD843143-8D61-46CD-B2A7-CDCD43A06EE7}" presName="parentShp" presStyleLbl="node1" presStyleIdx="10" presStyleCnt="11">
        <dgm:presLayoutVars>
          <dgm:bulletEnabled val="1"/>
        </dgm:presLayoutVars>
      </dgm:prSet>
      <dgm:spPr/>
    </dgm:pt>
    <dgm:pt modelId="{23F2D213-E0E2-4363-AA2E-7BFE2F5FCC08}" type="pres">
      <dgm:prSet presAssocID="{AD843143-8D61-46CD-B2A7-CDCD43A06EE7}" presName="childShp" presStyleLbl="bgAccFollowNode1" presStyleIdx="10" presStyleCnt="11">
        <dgm:presLayoutVars>
          <dgm:bulletEnabled val="1"/>
        </dgm:presLayoutVars>
      </dgm:prSet>
      <dgm:spPr/>
    </dgm:pt>
  </dgm:ptLst>
  <dgm:cxnLst>
    <dgm:cxn modelId="{77FCF004-A940-4350-A704-A5C0B1DF86EA}" srcId="{AB628507-9D75-493F-8822-BB4C1692CC62}" destId="{E7E386B6-77B4-4C0D-B1C5-3BAABC3CE9E0}" srcOrd="7" destOrd="0" parTransId="{35519083-1375-4427-9D65-ABCC333CED25}" sibTransId="{C627F278-C6A8-437E-9569-43DC720E52DC}"/>
    <dgm:cxn modelId="{DCFA000B-846D-4CE7-9E21-9ED65B4E7CD3}" srcId="{AB628507-9D75-493F-8822-BB4C1692CC62}" destId="{73487297-E521-43A3-ABA6-CBBF56C4A802}" srcOrd="5" destOrd="0" parTransId="{8177CA00-AB93-4A04-96EF-21EBC028DBA3}" sibTransId="{F979E489-57E6-4928-BA7E-5AB7E1ED94A2}"/>
    <dgm:cxn modelId="{0BBFA614-D33C-49AD-A936-3C004625C3B3}" type="presOf" srcId="{BC7085E0-9A03-438E-9A09-34171804422C}" destId="{133F9C7E-90AF-43CD-AC29-DA61CB3E2055}" srcOrd="0" destOrd="0" presId="urn:microsoft.com/office/officeart/2005/8/layout/vList6"/>
    <dgm:cxn modelId="{71037715-6BA8-48F2-B4FA-1B5069A4AE20}" type="presOf" srcId="{16D0BBAE-49C6-4F34-92C7-657A32FC53C2}" destId="{A97519BA-A298-4D5A-ABBA-F671265CCC76}" srcOrd="0" destOrd="0" presId="urn:microsoft.com/office/officeart/2005/8/layout/vList6"/>
    <dgm:cxn modelId="{6105AE1A-A67B-4309-AF46-9E5BF687B515}" srcId="{AB628507-9D75-493F-8822-BB4C1692CC62}" destId="{4AD3F90A-9F51-4EE2-8671-F01D520433E6}" srcOrd="2" destOrd="0" parTransId="{67364813-2572-4D9F-9CB7-D8DED6F5216B}" sibTransId="{BB84E955-F71B-45C2-9FA8-A014EC6223EC}"/>
    <dgm:cxn modelId="{425E871F-4AA3-436C-A3B0-9A9F75395699}" type="presOf" srcId="{E534251B-9DE0-4964-8EAE-97F060047BE9}" destId="{027570B4-1B98-44BE-A971-106D2AF9B77D}" srcOrd="0" destOrd="0" presId="urn:microsoft.com/office/officeart/2005/8/layout/vList6"/>
    <dgm:cxn modelId="{5C8FC72D-8FF0-44E3-BBC1-ECC8C731B008}" type="presOf" srcId="{AD843143-8D61-46CD-B2A7-CDCD43A06EE7}" destId="{F2143B10-7C73-4477-830F-048A296E5DE0}" srcOrd="0" destOrd="0" presId="urn:microsoft.com/office/officeart/2005/8/layout/vList6"/>
    <dgm:cxn modelId="{04922B3A-288E-4281-91FC-BA6C257E5F21}" srcId="{AB628507-9D75-493F-8822-BB4C1692CC62}" destId="{AD843143-8D61-46CD-B2A7-CDCD43A06EE7}" srcOrd="10" destOrd="0" parTransId="{0D268D76-CA24-41BA-B959-ECC81DA82A95}" sibTransId="{E7C3A932-D05B-48D2-B3DB-3996996C2129}"/>
    <dgm:cxn modelId="{0CAB343E-0B11-42FD-9DFE-852C3DA5DA57}" type="presOf" srcId="{4AD3F90A-9F51-4EE2-8671-F01D520433E6}" destId="{96DA1326-40EA-40C9-B39B-5E104BA6A262}" srcOrd="0" destOrd="0" presId="urn:microsoft.com/office/officeart/2005/8/layout/vList6"/>
    <dgm:cxn modelId="{106CA046-99D9-4E83-96A1-FE3867574C39}" type="presOf" srcId="{AB628507-9D75-493F-8822-BB4C1692CC62}" destId="{C36921D1-B3BB-418B-839E-0A98137768D0}" srcOrd="0" destOrd="0" presId="urn:microsoft.com/office/officeart/2005/8/layout/vList6"/>
    <dgm:cxn modelId="{9E922A49-EEB1-4582-9510-AEF156B2B793}" srcId="{AB628507-9D75-493F-8822-BB4C1692CC62}" destId="{E4841941-7A39-4F4C-B83F-9C5D5A45ADA3}" srcOrd="6" destOrd="0" parTransId="{BD374DC2-97F6-4F1A-9A9B-5027F7C1BC28}" sibTransId="{C3B76F9B-D2A1-481F-934E-425FD4F4D8BE}"/>
    <dgm:cxn modelId="{42F2E34D-A632-4C28-8DEA-1E11CD95B9AE}" type="presOf" srcId="{933AEFD5-9C75-494E-9ED7-06D8851DE175}" destId="{711F15CA-8104-4DEE-A78D-182A5812FBCF}" srcOrd="0" destOrd="0" presId="urn:microsoft.com/office/officeart/2005/8/layout/vList6"/>
    <dgm:cxn modelId="{8B1CB14E-12F7-4BB1-952E-A6B823B13F00}" srcId="{AB628507-9D75-493F-8822-BB4C1692CC62}" destId="{BC7085E0-9A03-438E-9A09-34171804422C}" srcOrd="9" destOrd="0" parTransId="{852BB2FD-5800-4B77-B96C-426FC353983B}" sibTransId="{50D060AD-D677-4657-B217-52400BEEA960}"/>
    <dgm:cxn modelId="{DCBD1471-A0CE-4CB7-8645-4EC451289811}" type="presOf" srcId="{E7E386B6-77B4-4C0D-B1C5-3BAABC3CE9E0}" destId="{357AE960-A827-4D65-A32B-4F06EC72CCCC}" srcOrd="0" destOrd="0" presId="urn:microsoft.com/office/officeart/2005/8/layout/vList6"/>
    <dgm:cxn modelId="{B4828D51-4F23-4C96-BD55-FEADADC9BCAE}" type="presOf" srcId="{F0282AEE-76A8-4B69-A4BF-E01D254BEF40}" destId="{0E539339-269E-4D3E-A2BA-EAA0372694EB}" srcOrd="0" destOrd="0" presId="urn:microsoft.com/office/officeart/2005/8/layout/vList6"/>
    <dgm:cxn modelId="{6186CD7A-00DA-49E2-BCBA-84FE97742C2A}" type="presOf" srcId="{E4841941-7A39-4F4C-B83F-9C5D5A45ADA3}" destId="{5176790F-F7FD-4B90-9E90-91858467915D}" srcOrd="0" destOrd="0" presId="urn:microsoft.com/office/officeart/2005/8/layout/vList6"/>
    <dgm:cxn modelId="{0B9DAC8D-C793-4FBF-BB14-732DDF8A29F3}" type="presOf" srcId="{00C86F7C-5D44-447F-B589-AB7CD46E282F}" destId="{6C87D78C-224B-44DE-BF77-D1FD3ED05821}" srcOrd="0" destOrd="0" presId="urn:microsoft.com/office/officeart/2005/8/layout/vList6"/>
    <dgm:cxn modelId="{2F668E92-334B-43FD-BA2E-320F5C47388E}" srcId="{AB628507-9D75-493F-8822-BB4C1692CC62}" destId="{E534251B-9DE0-4964-8EAE-97F060047BE9}" srcOrd="3" destOrd="0" parTransId="{9CB3643A-596C-4B3B-8CDF-00E9D40A8A8D}" sibTransId="{FC170CF8-6D79-41E9-AA47-9755BCD36808}"/>
    <dgm:cxn modelId="{ACA23D9B-E342-4BD1-986B-92BE9A6D74A2}" type="presOf" srcId="{73487297-E521-43A3-ABA6-CBBF56C4A802}" destId="{FECEB216-8281-4681-A39E-CC881C8F89DF}" srcOrd="0" destOrd="0" presId="urn:microsoft.com/office/officeart/2005/8/layout/vList6"/>
    <dgm:cxn modelId="{CB8CC4B6-8B81-434B-B5F0-A6C0F629DFB9}" srcId="{AB628507-9D75-493F-8822-BB4C1692CC62}" destId="{16D0BBAE-49C6-4F34-92C7-657A32FC53C2}" srcOrd="8" destOrd="0" parTransId="{68E0F1A8-0268-4000-AD95-5752A146C7EB}" sibTransId="{849C3438-11AA-48EF-8B5A-2285BF934680}"/>
    <dgm:cxn modelId="{63B3BECA-A27A-4AEB-B626-242A37D9E1B6}" srcId="{AB628507-9D75-493F-8822-BB4C1692CC62}" destId="{933AEFD5-9C75-494E-9ED7-06D8851DE175}" srcOrd="0" destOrd="0" parTransId="{0B2F576D-DE26-4D7D-8549-A8506F6DE33A}" sibTransId="{0FBA5708-D102-433B-8CA2-034E9E2B11D5}"/>
    <dgm:cxn modelId="{E12CC5DA-8DF3-44A1-AA1C-90C182245489}" srcId="{AB628507-9D75-493F-8822-BB4C1692CC62}" destId="{00C86F7C-5D44-447F-B589-AB7CD46E282F}" srcOrd="1" destOrd="0" parTransId="{C6EAC083-7620-4868-9E4B-73193020F35D}" sibTransId="{AF49A1E7-CD11-423B-BC70-7C48F8607712}"/>
    <dgm:cxn modelId="{19AD39E1-93CD-4E84-8372-708B4DE70305}" srcId="{AB628507-9D75-493F-8822-BB4C1692CC62}" destId="{F0282AEE-76A8-4B69-A4BF-E01D254BEF40}" srcOrd="4" destOrd="0" parTransId="{9A5FDBAF-2390-4C88-B31C-EA11A66A178D}" sibTransId="{B784EA3B-B6A4-4C79-9111-5401597F4EA2}"/>
    <dgm:cxn modelId="{3211F22E-A0C6-45FF-A773-3931AA6F892D}" type="presParOf" srcId="{C36921D1-B3BB-418B-839E-0A98137768D0}" destId="{F967F51B-8CB8-4C1C-84AD-10019DF192DA}" srcOrd="0" destOrd="0" presId="urn:microsoft.com/office/officeart/2005/8/layout/vList6"/>
    <dgm:cxn modelId="{680BA724-4341-48C3-9264-3ACF6129821C}" type="presParOf" srcId="{F967F51B-8CB8-4C1C-84AD-10019DF192DA}" destId="{711F15CA-8104-4DEE-A78D-182A5812FBCF}" srcOrd="0" destOrd="0" presId="urn:microsoft.com/office/officeart/2005/8/layout/vList6"/>
    <dgm:cxn modelId="{39F82257-A0D4-4F4E-9837-2BF6956434BE}" type="presParOf" srcId="{F967F51B-8CB8-4C1C-84AD-10019DF192DA}" destId="{8456D49E-6949-4CA2-8106-9489C77533D8}" srcOrd="1" destOrd="0" presId="urn:microsoft.com/office/officeart/2005/8/layout/vList6"/>
    <dgm:cxn modelId="{C2AE6968-5F26-4497-BAE3-F42085E77300}" type="presParOf" srcId="{C36921D1-B3BB-418B-839E-0A98137768D0}" destId="{3D5CA001-7540-40D6-AF80-F03D1282EB0A}" srcOrd="1" destOrd="0" presId="urn:microsoft.com/office/officeart/2005/8/layout/vList6"/>
    <dgm:cxn modelId="{0BEA3E71-70E2-4E59-A900-7889315C97FF}" type="presParOf" srcId="{C36921D1-B3BB-418B-839E-0A98137768D0}" destId="{90D7438A-9AA5-4A6A-8DDC-EDCEBA598FEA}" srcOrd="2" destOrd="0" presId="urn:microsoft.com/office/officeart/2005/8/layout/vList6"/>
    <dgm:cxn modelId="{BB645006-1511-4F3E-A0E4-0E884F281E26}" type="presParOf" srcId="{90D7438A-9AA5-4A6A-8DDC-EDCEBA598FEA}" destId="{6C87D78C-224B-44DE-BF77-D1FD3ED05821}" srcOrd="0" destOrd="0" presId="urn:microsoft.com/office/officeart/2005/8/layout/vList6"/>
    <dgm:cxn modelId="{27A13F95-710F-4695-9BE8-DB95C8B9E9D0}" type="presParOf" srcId="{90D7438A-9AA5-4A6A-8DDC-EDCEBA598FEA}" destId="{7CED7310-BBC6-43AB-9A01-E26BEDCBAABD}" srcOrd="1" destOrd="0" presId="urn:microsoft.com/office/officeart/2005/8/layout/vList6"/>
    <dgm:cxn modelId="{885304E2-967E-4090-A247-F4C036092FA8}" type="presParOf" srcId="{C36921D1-B3BB-418B-839E-0A98137768D0}" destId="{7168B3E7-4324-4168-8E6C-819C07CEE9BD}" srcOrd="3" destOrd="0" presId="urn:microsoft.com/office/officeart/2005/8/layout/vList6"/>
    <dgm:cxn modelId="{02E2539B-A92B-4A6B-A356-EFE4B6F342B8}" type="presParOf" srcId="{C36921D1-B3BB-418B-839E-0A98137768D0}" destId="{8A9D7E62-EFF9-4453-8D6D-A79392F15532}" srcOrd="4" destOrd="0" presId="urn:microsoft.com/office/officeart/2005/8/layout/vList6"/>
    <dgm:cxn modelId="{1BE22CC6-CE8B-4579-BE08-5048DD72A9E3}" type="presParOf" srcId="{8A9D7E62-EFF9-4453-8D6D-A79392F15532}" destId="{96DA1326-40EA-40C9-B39B-5E104BA6A262}" srcOrd="0" destOrd="0" presId="urn:microsoft.com/office/officeart/2005/8/layout/vList6"/>
    <dgm:cxn modelId="{C452B31B-5A4F-46BD-91E4-962153EFCE24}" type="presParOf" srcId="{8A9D7E62-EFF9-4453-8D6D-A79392F15532}" destId="{C2465313-115B-4CE0-BC45-6523B3A8924A}" srcOrd="1" destOrd="0" presId="urn:microsoft.com/office/officeart/2005/8/layout/vList6"/>
    <dgm:cxn modelId="{8AD746E6-6992-4999-BCE6-D4FBF5B514A3}" type="presParOf" srcId="{C36921D1-B3BB-418B-839E-0A98137768D0}" destId="{97DDBD6D-7778-4581-92D9-3C2BE1AA99FA}" srcOrd="5" destOrd="0" presId="urn:microsoft.com/office/officeart/2005/8/layout/vList6"/>
    <dgm:cxn modelId="{67ED9D19-9A87-46ED-8135-7511B1B1CE40}" type="presParOf" srcId="{C36921D1-B3BB-418B-839E-0A98137768D0}" destId="{27E3F595-FE6C-417F-9545-20291A518CDB}" srcOrd="6" destOrd="0" presId="urn:microsoft.com/office/officeart/2005/8/layout/vList6"/>
    <dgm:cxn modelId="{592DBA71-1E7C-40DF-ACFA-BB9E6DFDB7C3}" type="presParOf" srcId="{27E3F595-FE6C-417F-9545-20291A518CDB}" destId="{027570B4-1B98-44BE-A971-106D2AF9B77D}" srcOrd="0" destOrd="0" presId="urn:microsoft.com/office/officeart/2005/8/layout/vList6"/>
    <dgm:cxn modelId="{72B21D9D-E270-4E69-B39F-D029243CC2EC}" type="presParOf" srcId="{27E3F595-FE6C-417F-9545-20291A518CDB}" destId="{84B9C604-4E2C-4F14-A82B-D590EA03371E}" srcOrd="1" destOrd="0" presId="urn:microsoft.com/office/officeart/2005/8/layout/vList6"/>
    <dgm:cxn modelId="{57C23C55-3041-46E2-A5DB-7C7CCA8C0103}" type="presParOf" srcId="{C36921D1-B3BB-418B-839E-0A98137768D0}" destId="{69B99DA7-8C82-47A1-80C4-C695BDC0309B}" srcOrd="7" destOrd="0" presId="urn:microsoft.com/office/officeart/2005/8/layout/vList6"/>
    <dgm:cxn modelId="{379395F2-32B8-4419-8671-1D9D8176109F}" type="presParOf" srcId="{C36921D1-B3BB-418B-839E-0A98137768D0}" destId="{A84E0C4E-E0F6-44DA-B9E5-55A890FE6A7C}" srcOrd="8" destOrd="0" presId="urn:microsoft.com/office/officeart/2005/8/layout/vList6"/>
    <dgm:cxn modelId="{B3796F2C-690B-49B9-B690-4273C4C6B851}" type="presParOf" srcId="{A84E0C4E-E0F6-44DA-B9E5-55A890FE6A7C}" destId="{0E539339-269E-4D3E-A2BA-EAA0372694EB}" srcOrd="0" destOrd="0" presId="urn:microsoft.com/office/officeart/2005/8/layout/vList6"/>
    <dgm:cxn modelId="{B933A0C5-8BD8-489F-B960-C40E9EF2E3E6}" type="presParOf" srcId="{A84E0C4E-E0F6-44DA-B9E5-55A890FE6A7C}" destId="{495C8F84-BB47-4E5D-88B8-7F1F52F0BB05}" srcOrd="1" destOrd="0" presId="urn:microsoft.com/office/officeart/2005/8/layout/vList6"/>
    <dgm:cxn modelId="{506AAAE6-55B4-43E3-B4C7-3032143227CA}" type="presParOf" srcId="{C36921D1-B3BB-418B-839E-0A98137768D0}" destId="{2910E5DC-F92C-4782-B0F9-8653F11EF530}" srcOrd="9" destOrd="0" presId="urn:microsoft.com/office/officeart/2005/8/layout/vList6"/>
    <dgm:cxn modelId="{AF6AC2F3-E6E1-4EF6-B536-B99F63CA8F10}" type="presParOf" srcId="{C36921D1-B3BB-418B-839E-0A98137768D0}" destId="{CED2B878-33CE-41BC-978C-4FEA113F7F68}" srcOrd="10" destOrd="0" presId="urn:microsoft.com/office/officeart/2005/8/layout/vList6"/>
    <dgm:cxn modelId="{70C84CCF-F687-4A26-B693-D64423753BDA}" type="presParOf" srcId="{CED2B878-33CE-41BC-978C-4FEA113F7F68}" destId="{FECEB216-8281-4681-A39E-CC881C8F89DF}" srcOrd="0" destOrd="0" presId="urn:microsoft.com/office/officeart/2005/8/layout/vList6"/>
    <dgm:cxn modelId="{81B08457-B1D0-4611-BE06-06A578FEEE71}" type="presParOf" srcId="{CED2B878-33CE-41BC-978C-4FEA113F7F68}" destId="{FF73429A-107F-4DAC-A431-6B3CB591E1DE}" srcOrd="1" destOrd="0" presId="urn:microsoft.com/office/officeart/2005/8/layout/vList6"/>
    <dgm:cxn modelId="{0E58FFF7-A0FE-4C0D-8011-A9FD30374213}" type="presParOf" srcId="{C36921D1-B3BB-418B-839E-0A98137768D0}" destId="{2EFA630C-10F0-4473-843B-F0DF6866DBB7}" srcOrd="11" destOrd="0" presId="urn:microsoft.com/office/officeart/2005/8/layout/vList6"/>
    <dgm:cxn modelId="{649CA089-0B1C-4DF0-B160-52D05A561183}" type="presParOf" srcId="{C36921D1-B3BB-418B-839E-0A98137768D0}" destId="{F77383AE-852D-4885-94DA-5AF1F9B3043F}" srcOrd="12" destOrd="0" presId="urn:microsoft.com/office/officeart/2005/8/layout/vList6"/>
    <dgm:cxn modelId="{3521BA72-0455-401D-9CBC-13CC62AC8E2E}" type="presParOf" srcId="{F77383AE-852D-4885-94DA-5AF1F9B3043F}" destId="{5176790F-F7FD-4B90-9E90-91858467915D}" srcOrd="0" destOrd="0" presId="urn:microsoft.com/office/officeart/2005/8/layout/vList6"/>
    <dgm:cxn modelId="{28F0E975-9627-4A94-BD03-2796A4B98F92}" type="presParOf" srcId="{F77383AE-852D-4885-94DA-5AF1F9B3043F}" destId="{BB92DE90-942B-48ED-B8C9-0455EE2B692B}" srcOrd="1" destOrd="0" presId="urn:microsoft.com/office/officeart/2005/8/layout/vList6"/>
    <dgm:cxn modelId="{86F144D9-D1AB-451E-9A64-D4DD5D766AD7}" type="presParOf" srcId="{C36921D1-B3BB-418B-839E-0A98137768D0}" destId="{6042B2EB-41CC-471B-8542-F5EC56E04ADE}" srcOrd="13" destOrd="0" presId="urn:microsoft.com/office/officeart/2005/8/layout/vList6"/>
    <dgm:cxn modelId="{571BEA36-1A50-4FFC-A21D-1A0214A2612E}" type="presParOf" srcId="{C36921D1-B3BB-418B-839E-0A98137768D0}" destId="{4CF1FFF6-4716-444B-8D99-B61D7059E092}" srcOrd="14" destOrd="0" presId="urn:microsoft.com/office/officeart/2005/8/layout/vList6"/>
    <dgm:cxn modelId="{BF1D27B4-8D30-40FB-BE36-9C1BBFE96A4D}" type="presParOf" srcId="{4CF1FFF6-4716-444B-8D99-B61D7059E092}" destId="{357AE960-A827-4D65-A32B-4F06EC72CCCC}" srcOrd="0" destOrd="0" presId="urn:microsoft.com/office/officeart/2005/8/layout/vList6"/>
    <dgm:cxn modelId="{8B9530D5-91A5-4F1E-9F2E-134605DDB451}" type="presParOf" srcId="{4CF1FFF6-4716-444B-8D99-B61D7059E092}" destId="{DC3B45BE-CEB7-4F23-9D61-19B8BF548CDE}" srcOrd="1" destOrd="0" presId="urn:microsoft.com/office/officeart/2005/8/layout/vList6"/>
    <dgm:cxn modelId="{2DA1196F-2C1F-45E0-9C29-EAD4BA696D30}" type="presParOf" srcId="{C36921D1-B3BB-418B-839E-0A98137768D0}" destId="{1A7E626B-F4C4-4EB0-A48E-D030959D0AB0}" srcOrd="15" destOrd="0" presId="urn:microsoft.com/office/officeart/2005/8/layout/vList6"/>
    <dgm:cxn modelId="{01EA48AD-D53D-420F-B922-C5DB5B45C360}" type="presParOf" srcId="{C36921D1-B3BB-418B-839E-0A98137768D0}" destId="{2C0534F1-EB7A-4126-849C-D0E5A8F2A934}" srcOrd="16" destOrd="0" presId="urn:microsoft.com/office/officeart/2005/8/layout/vList6"/>
    <dgm:cxn modelId="{E1ED8EDE-8E78-481C-A653-212CD4CB7F80}" type="presParOf" srcId="{2C0534F1-EB7A-4126-849C-D0E5A8F2A934}" destId="{A97519BA-A298-4D5A-ABBA-F671265CCC76}" srcOrd="0" destOrd="0" presId="urn:microsoft.com/office/officeart/2005/8/layout/vList6"/>
    <dgm:cxn modelId="{F9700069-F67E-4DBA-9D23-8A90CF16FDE9}" type="presParOf" srcId="{2C0534F1-EB7A-4126-849C-D0E5A8F2A934}" destId="{5EF2B31E-3EEB-448A-B7AE-4CAA1E17D7BE}" srcOrd="1" destOrd="0" presId="urn:microsoft.com/office/officeart/2005/8/layout/vList6"/>
    <dgm:cxn modelId="{BB7E8C75-CA76-4A99-8C1D-0847954A1A75}" type="presParOf" srcId="{C36921D1-B3BB-418B-839E-0A98137768D0}" destId="{2CBF4FEF-DE11-4AD5-888D-56A246377AEA}" srcOrd="17" destOrd="0" presId="urn:microsoft.com/office/officeart/2005/8/layout/vList6"/>
    <dgm:cxn modelId="{08F1B7FF-7384-46BE-9FA9-DBF799DCDD42}" type="presParOf" srcId="{C36921D1-B3BB-418B-839E-0A98137768D0}" destId="{D16F5602-CDB8-4446-B1E5-DD078441A6B7}" srcOrd="18" destOrd="0" presId="urn:microsoft.com/office/officeart/2005/8/layout/vList6"/>
    <dgm:cxn modelId="{A80C7A4C-460C-47D1-828D-AC3BCAE5B8D6}" type="presParOf" srcId="{D16F5602-CDB8-4446-B1E5-DD078441A6B7}" destId="{133F9C7E-90AF-43CD-AC29-DA61CB3E2055}" srcOrd="0" destOrd="0" presId="urn:microsoft.com/office/officeart/2005/8/layout/vList6"/>
    <dgm:cxn modelId="{8B46C9DC-2D5D-45B1-99AF-7D9BC18AA006}" type="presParOf" srcId="{D16F5602-CDB8-4446-B1E5-DD078441A6B7}" destId="{25F9A67B-D12A-4397-B050-D74B00DFF526}" srcOrd="1" destOrd="0" presId="urn:microsoft.com/office/officeart/2005/8/layout/vList6"/>
    <dgm:cxn modelId="{EB3E6BC5-D82F-4E88-8EAD-F69AB80B5C76}" type="presParOf" srcId="{C36921D1-B3BB-418B-839E-0A98137768D0}" destId="{4D7D9589-8ECE-41EF-8326-7B30053BAE5D}" srcOrd="19" destOrd="0" presId="urn:microsoft.com/office/officeart/2005/8/layout/vList6"/>
    <dgm:cxn modelId="{12B2B9FB-5A16-483E-BDA1-0092DBD3B1E9}" type="presParOf" srcId="{C36921D1-B3BB-418B-839E-0A98137768D0}" destId="{D8AB7DE4-9187-45DB-A30A-4957A269D806}" srcOrd="20" destOrd="0" presId="urn:microsoft.com/office/officeart/2005/8/layout/vList6"/>
    <dgm:cxn modelId="{353CE2B0-BB23-4E8E-9AC0-414410637263}" type="presParOf" srcId="{D8AB7DE4-9187-45DB-A30A-4957A269D806}" destId="{F2143B10-7C73-4477-830F-048A296E5DE0}" srcOrd="0" destOrd="0" presId="urn:microsoft.com/office/officeart/2005/8/layout/vList6"/>
    <dgm:cxn modelId="{F0472077-E958-4D54-A3A3-1789CAEA96D0}" type="presParOf" srcId="{D8AB7DE4-9187-45DB-A30A-4957A269D806}" destId="{23F2D213-E0E2-4363-AA2E-7BFE2F5FCC08}"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56D49E-6949-4CA2-8106-9489C77533D8}">
      <dsp:nvSpPr>
        <dsp:cNvPr id="0" name=""/>
        <dsp:cNvSpPr/>
      </dsp:nvSpPr>
      <dsp:spPr>
        <a:xfrm>
          <a:off x="3376930" y="542"/>
          <a:ext cx="5065395" cy="2116149"/>
        </a:xfrm>
        <a:prstGeom prst="rightArrow">
          <a:avLst>
            <a:gd name="adj1" fmla="val 75000"/>
            <a:gd name="adj2" fmla="val 5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1F15CA-8104-4DEE-A78D-182A5812FBCF}">
      <dsp:nvSpPr>
        <dsp:cNvPr id="0" name=""/>
        <dsp:cNvSpPr/>
      </dsp:nvSpPr>
      <dsp:spPr>
        <a:xfrm>
          <a:off x="0" y="542"/>
          <a:ext cx="3376930" cy="211614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en-US" sz="4700" kern="1200" dirty="0"/>
            <a:t>Preamble</a:t>
          </a:r>
          <a:endParaRPr lang="en-ZA" sz="4700" kern="1200" dirty="0"/>
        </a:p>
      </dsp:txBody>
      <dsp:txXfrm>
        <a:off x="103302" y="103844"/>
        <a:ext cx="3170326" cy="1909545"/>
      </dsp:txXfrm>
    </dsp:sp>
    <dsp:sp modelId="{E2F5A70C-9571-4FA5-B32F-EAFE30638C88}">
      <dsp:nvSpPr>
        <dsp:cNvPr id="0" name=""/>
        <dsp:cNvSpPr/>
      </dsp:nvSpPr>
      <dsp:spPr>
        <a:xfrm>
          <a:off x="3376930" y="2328307"/>
          <a:ext cx="5065395" cy="2116149"/>
        </a:xfrm>
        <a:prstGeom prst="rightArrow">
          <a:avLst>
            <a:gd name="adj1" fmla="val 75000"/>
            <a:gd name="adj2" fmla="val 50000"/>
          </a:avLst>
        </a:prstGeom>
        <a:solidFill>
          <a:schemeClr val="accent5">
            <a:tint val="40000"/>
            <a:alpha val="90000"/>
            <a:hueOff val="-10740482"/>
            <a:satOff val="48253"/>
            <a:lumOff val="3317"/>
            <a:alphaOff val="0"/>
          </a:schemeClr>
        </a:solidFill>
        <a:ln w="25400" cap="flat" cmpd="sng" algn="ctr">
          <a:solidFill>
            <a:schemeClr val="accent5">
              <a:tint val="40000"/>
              <a:alpha val="90000"/>
              <a:hueOff val="-10740482"/>
              <a:satOff val="48253"/>
              <a:lumOff val="3317"/>
              <a:alphaOff val="0"/>
            </a:schemeClr>
          </a:solidFill>
          <a:prstDash val="solid"/>
        </a:ln>
        <a:effectLst/>
      </dsp:spPr>
      <dsp:style>
        <a:lnRef idx="2">
          <a:scrgbClr r="0" g="0" b="0"/>
        </a:lnRef>
        <a:fillRef idx="1">
          <a:scrgbClr r="0" g="0" b="0"/>
        </a:fillRef>
        <a:effectRef idx="0">
          <a:scrgbClr r="0" g="0" b="0"/>
        </a:effectRef>
        <a:fontRef idx="minor"/>
      </dsp:style>
    </dsp:sp>
    <dsp:sp modelId="{58B600AE-FD12-4F9A-8714-D6843780D64E}">
      <dsp:nvSpPr>
        <dsp:cNvPr id="0" name=""/>
        <dsp:cNvSpPr/>
      </dsp:nvSpPr>
      <dsp:spPr>
        <a:xfrm>
          <a:off x="0" y="2328307"/>
          <a:ext cx="3376930" cy="2116149"/>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en-US" sz="4700" kern="1200" dirty="0"/>
            <a:t>Definitions</a:t>
          </a:r>
          <a:endParaRPr lang="en-ZA" sz="4700" kern="1200" dirty="0"/>
        </a:p>
      </dsp:txBody>
      <dsp:txXfrm>
        <a:off x="103302" y="2431609"/>
        <a:ext cx="3170326" cy="190954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56D49E-6949-4CA2-8106-9489C77533D8}">
      <dsp:nvSpPr>
        <dsp:cNvPr id="0" name=""/>
        <dsp:cNvSpPr/>
      </dsp:nvSpPr>
      <dsp:spPr>
        <a:xfrm>
          <a:off x="3376930" y="542"/>
          <a:ext cx="5065395" cy="683679"/>
        </a:xfrm>
        <a:prstGeom prst="rightArrow">
          <a:avLst>
            <a:gd name="adj1" fmla="val 75000"/>
            <a:gd name="adj2" fmla="val 5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1F15CA-8104-4DEE-A78D-182A5812FBCF}">
      <dsp:nvSpPr>
        <dsp:cNvPr id="0" name=""/>
        <dsp:cNvSpPr/>
      </dsp:nvSpPr>
      <dsp:spPr>
        <a:xfrm>
          <a:off x="0" y="542"/>
          <a:ext cx="3376930" cy="68367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Complaints</a:t>
          </a:r>
          <a:endParaRPr lang="en-ZA" sz="2100" kern="1200" dirty="0"/>
        </a:p>
      </dsp:txBody>
      <dsp:txXfrm>
        <a:off x="33374" y="33916"/>
        <a:ext cx="3310182" cy="616931"/>
      </dsp:txXfrm>
    </dsp:sp>
    <dsp:sp modelId="{719BA81C-45BA-4FC8-8BFA-7ADF96DFF9F4}">
      <dsp:nvSpPr>
        <dsp:cNvPr id="0" name=""/>
        <dsp:cNvSpPr/>
      </dsp:nvSpPr>
      <dsp:spPr>
        <a:xfrm>
          <a:off x="3376930" y="752589"/>
          <a:ext cx="5065395" cy="683679"/>
        </a:xfrm>
        <a:prstGeom prst="rightArrow">
          <a:avLst>
            <a:gd name="adj1" fmla="val 75000"/>
            <a:gd name="adj2" fmla="val 50000"/>
          </a:avLst>
        </a:prstGeom>
        <a:solidFill>
          <a:schemeClr val="accent3">
            <a:tint val="40000"/>
            <a:alpha val="90000"/>
            <a:hueOff val="2143371"/>
            <a:satOff val="-2759"/>
            <a:lumOff val="-215"/>
            <a:alphaOff val="0"/>
          </a:schemeClr>
        </a:solidFill>
        <a:ln w="25400" cap="flat" cmpd="sng" algn="ctr">
          <a:solidFill>
            <a:schemeClr val="accent3">
              <a:tint val="40000"/>
              <a:alpha val="90000"/>
              <a:hueOff val="2143371"/>
              <a:satOff val="-2759"/>
              <a:lumOff val="-215"/>
              <a:alphaOff val="0"/>
            </a:schemeClr>
          </a:solidFill>
          <a:prstDash val="solid"/>
        </a:ln>
        <a:effectLst/>
      </dsp:spPr>
      <dsp:style>
        <a:lnRef idx="2">
          <a:scrgbClr r="0" g="0" b="0"/>
        </a:lnRef>
        <a:fillRef idx="1">
          <a:scrgbClr r="0" g="0" b="0"/>
        </a:fillRef>
        <a:effectRef idx="0">
          <a:scrgbClr r="0" g="0" b="0"/>
        </a:effectRef>
        <a:fontRef idx="minor"/>
      </dsp:style>
    </dsp:sp>
    <dsp:sp modelId="{7850EE1C-6425-419F-BC1B-7E9B2F1E8FD9}">
      <dsp:nvSpPr>
        <dsp:cNvPr id="0" name=""/>
        <dsp:cNvSpPr/>
      </dsp:nvSpPr>
      <dsp:spPr>
        <a:xfrm>
          <a:off x="0" y="752589"/>
          <a:ext cx="3376930" cy="683679"/>
        </a:xfrm>
        <a:prstGeom prst="roundRect">
          <a:avLst/>
        </a:prstGeom>
        <a:solidFill>
          <a:schemeClr val="accent3">
            <a:hueOff val="2250053"/>
            <a:satOff val="-337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Lodging of appeals</a:t>
          </a:r>
          <a:endParaRPr lang="en-ZA" sz="2100" kern="1200" dirty="0"/>
        </a:p>
      </dsp:txBody>
      <dsp:txXfrm>
        <a:off x="33374" y="785963"/>
        <a:ext cx="3310182" cy="616931"/>
      </dsp:txXfrm>
    </dsp:sp>
    <dsp:sp modelId="{62B5A7A7-C096-4DE0-A31A-7D8753FA1BCD}">
      <dsp:nvSpPr>
        <dsp:cNvPr id="0" name=""/>
        <dsp:cNvSpPr/>
      </dsp:nvSpPr>
      <dsp:spPr>
        <a:xfrm>
          <a:off x="3376930" y="1504636"/>
          <a:ext cx="5065395" cy="683679"/>
        </a:xfrm>
        <a:prstGeom prst="rightArrow">
          <a:avLst>
            <a:gd name="adj1" fmla="val 75000"/>
            <a:gd name="adj2" fmla="val 50000"/>
          </a:avLst>
        </a:prstGeom>
        <a:solidFill>
          <a:schemeClr val="accent3">
            <a:tint val="40000"/>
            <a:alpha val="90000"/>
            <a:hueOff val="4286742"/>
            <a:satOff val="-5517"/>
            <a:lumOff val="-430"/>
            <a:alphaOff val="0"/>
          </a:schemeClr>
        </a:solidFill>
        <a:ln w="25400" cap="flat" cmpd="sng" algn="ctr">
          <a:solidFill>
            <a:schemeClr val="accent3">
              <a:tint val="40000"/>
              <a:alpha val="90000"/>
              <a:hueOff val="4286742"/>
              <a:satOff val="-5517"/>
              <a:lumOff val="-430"/>
              <a:alphaOff val="0"/>
            </a:schemeClr>
          </a:solidFill>
          <a:prstDash val="solid"/>
        </a:ln>
        <a:effectLst/>
      </dsp:spPr>
      <dsp:style>
        <a:lnRef idx="2">
          <a:scrgbClr r="0" g="0" b="0"/>
        </a:lnRef>
        <a:fillRef idx="1">
          <a:scrgbClr r="0" g="0" b="0"/>
        </a:fillRef>
        <a:effectRef idx="0">
          <a:scrgbClr r="0" g="0" b="0"/>
        </a:effectRef>
        <a:fontRef idx="minor"/>
      </dsp:style>
    </dsp:sp>
    <dsp:sp modelId="{4CB46A8F-3B58-42B1-8534-687C6B28062D}">
      <dsp:nvSpPr>
        <dsp:cNvPr id="0" name=""/>
        <dsp:cNvSpPr/>
      </dsp:nvSpPr>
      <dsp:spPr>
        <a:xfrm>
          <a:off x="0" y="1504636"/>
          <a:ext cx="3376930" cy="683679"/>
        </a:xfrm>
        <a:prstGeom prst="roundRect">
          <a:avLst/>
        </a:prstGeom>
        <a:solidFill>
          <a:schemeClr val="accent3">
            <a:hueOff val="4500106"/>
            <a:satOff val="-6752"/>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Appeal tribunal</a:t>
          </a:r>
          <a:endParaRPr lang="en-ZA" sz="2100" kern="1200" dirty="0"/>
        </a:p>
      </dsp:txBody>
      <dsp:txXfrm>
        <a:off x="33374" y="1538010"/>
        <a:ext cx="3310182" cy="616931"/>
      </dsp:txXfrm>
    </dsp:sp>
    <dsp:sp modelId="{19BBBE66-97BC-40F7-9171-9968E60AF69A}">
      <dsp:nvSpPr>
        <dsp:cNvPr id="0" name=""/>
        <dsp:cNvSpPr/>
      </dsp:nvSpPr>
      <dsp:spPr>
        <a:xfrm>
          <a:off x="3376930" y="2256683"/>
          <a:ext cx="5065395" cy="683679"/>
        </a:xfrm>
        <a:prstGeom prst="rightArrow">
          <a:avLst>
            <a:gd name="adj1" fmla="val 75000"/>
            <a:gd name="adj2" fmla="val 50000"/>
          </a:avLst>
        </a:prstGeom>
        <a:solidFill>
          <a:schemeClr val="accent3">
            <a:tint val="40000"/>
            <a:alpha val="90000"/>
            <a:hueOff val="6430112"/>
            <a:satOff val="-8276"/>
            <a:lumOff val="-645"/>
            <a:alphaOff val="0"/>
          </a:schemeClr>
        </a:solidFill>
        <a:ln w="25400" cap="flat" cmpd="sng" algn="ctr">
          <a:solidFill>
            <a:schemeClr val="accent3">
              <a:tint val="40000"/>
              <a:alpha val="90000"/>
              <a:hueOff val="6430112"/>
              <a:satOff val="-8276"/>
              <a:lumOff val="-645"/>
              <a:alphaOff val="0"/>
            </a:schemeClr>
          </a:solidFill>
          <a:prstDash val="solid"/>
        </a:ln>
        <a:effectLst/>
      </dsp:spPr>
      <dsp:style>
        <a:lnRef idx="2">
          <a:scrgbClr r="0" g="0" b="0"/>
        </a:lnRef>
        <a:fillRef idx="1">
          <a:scrgbClr r="0" g="0" b="0"/>
        </a:fillRef>
        <a:effectRef idx="0">
          <a:scrgbClr r="0" g="0" b="0"/>
        </a:effectRef>
        <a:fontRef idx="minor"/>
      </dsp:style>
    </dsp:sp>
    <dsp:sp modelId="{B78AA27D-D97A-46EF-A559-4BA0EA8B5311}">
      <dsp:nvSpPr>
        <dsp:cNvPr id="0" name=""/>
        <dsp:cNvSpPr/>
      </dsp:nvSpPr>
      <dsp:spPr>
        <a:xfrm>
          <a:off x="0" y="2256683"/>
          <a:ext cx="3376930" cy="683679"/>
        </a:xfrm>
        <a:prstGeom prst="roundRect">
          <a:avLst/>
        </a:prstGeom>
        <a:solidFill>
          <a:schemeClr val="accent3">
            <a:hueOff val="6750158"/>
            <a:satOff val="-10128"/>
            <a:lumOff val="-1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Powers of appeal tribunal</a:t>
          </a:r>
          <a:endParaRPr lang="en-ZA" sz="2100" kern="1200" dirty="0"/>
        </a:p>
      </dsp:txBody>
      <dsp:txXfrm>
        <a:off x="33374" y="2290057"/>
        <a:ext cx="3310182" cy="616931"/>
      </dsp:txXfrm>
    </dsp:sp>
    <dsp:sp modelId="{CA50B2E4-7659-4B80-9897-83E09535A4C7}">
      <dsp:nvSpPr>
        <dsp:cNvPr id="0" name=""/>
        <dsp:cNvSpPr/>
      </dsp:nvSpPr>
      <dsp:spPr>
        <a:xfrm>
          <a:off x="3376930" y="3008731"/>
          <a:ext cx="5065395" cy="683679"/>
        </a:xfrm>
        <a:prstGeom prst="rightArrow">
          <a:avLst>
            <a:gd name="adj1" fmla="val 75000"/>
            <a:gd name="adj2" fmla="val 50000"/>
          </a:avLst>
        </a:prstGeom>
        <a:solidFill>
          <a:schemeClr val="accent3">
            <a:tint val="40000"/>
            <a:alpha val="90000"/>
            <a:hueOff val="8573483"/>
            <a:satOff val="-11034"/>
            <a:lumOff val="-860"/>
            <a:alphaOff val="0"/>
          </a:schemeClr>
        </a:solidFill>
        <a:ln w="25400" cap="flat" cmpd="sng" algn="ctr">
          <a:solidFill>
            <a:schemeClr val="accent3">
              <a:tint val="40000"/>
              <a:alpha val="90000"/>
              <a:hueOff val="8573483"/>
              <a:satOff val="-11034"/>
              <a:lumOff val="-860"/>
              <a:alphaOff val="0"/>
            </a:schemeClr>
          </a:solidFill>
          <a:prstDash val="solid"/>
        </a:ln>
        <a:effectLst/>
      </dsp:spPr>
      <dsp:style>
        <a:lnRef idx="2">
          <a:scrgbClr r="0" g="0" b="0"/>
        </a:lnRef>
        <a:fillRef idx="1">
          <a:scrgbClr r="0" g="0" b="0"/>
        </a:fillRef>
        <a:effectRef idx="0">
          <a:scrgbClr r="0" g="0" b="0"/>
        </a:effectRef>
        <a:fontRef idx="minor"/>
      </dsp:style>
    </dsp:sp>
    <dsp:sp modelId="{FED00DFF-C482-4958-9807-0D6D11759009}">
      <dsp:nvSpPr>
        <dsp:cNvPr id="0" name=""/>
        <dsp:cNvSpPr/>
      </dsp:nvSpPr>
      <dsp:spPr>
        <a:xfrm>
          <a:off x="0" y="3008731"/>
          <a:ext cx="3376930" cy="683679"/>
        </a:xfrm>
        <a:prstGeom prst="roundRect">
          <a:avLst/>
        </a:prstGeom>
        <a:solidFill>
          <a:schemeClr val="accent3">
            <a:hueOff val="9000211"/>
            <a:satOff val="-13504"/>
            <a:lumOff val="-2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Secretariat</a:t>
          </a:r>
          <a:endParaRPr lang="en-ZA" sz="2100" kern="1200" dirty="0"/>
        </a:p>
      </dsp:txBody>
      <dsp:txXfrm>
        <a:off x="33374" y="3042105"/>
        <a:ext cx="3310182" cy="616931"/>
      </dsp:txXfrm>
    </dsp:sp>
    <dsp:sp modelId="{13AD4711-3758-42D6-ABBB-34EC305B7461}">
      <dsp:nvSpPr>
        <dsp:cNvPr id="0" name=""/>
        <dsp:cNvSpPr/>
      </dsp:nvSpPr>
      <dsp:spPr>
        <a:xfrm>
          <a:off x="3376930" y="3760778"/>
          <a:ext cx="5065395" cy="683679"/>
        </a:xfrm>
        <a:prstGeom prst="rightArrow">
          <a:avLst>
            <a:gd name="adj1" fmla="val 75000"/>
            <a:gd name="adj2" fmla="val 50000"/>
          </a:avLst>
        </a:prstGeom>
        <a:solidFill>
          <a:schemeClr val="accent3">
            <a:tint val="40000"/>
            <a:alpha val="90000"/>
            <a:hueOff val="10716854"/>
            <a:satOff val="-13793"/>
            <a:lumOff val="-1075"/>
            <a:alphaOff val="0"/>
          </a:schemeClr>
        </a:solidFill>
        <a:ln w="25400" cap="flat" cmpd="sng" algn="ctr">
          <a:solidFill>
            <a:schemeClr val="accent3">
              <a:tint val="40000"/>
              <a:alpha val="90000"/>
              <a:hueOff val="10716854"/>
              <a:satOff val="-13793"/>
              <a:lumOff val="-1075"/>
              <a:alphaOff val="0"/>
            </a:schemeClr>
          </a:solidFill>
          <a:prstDash val="solid"/>
        </a:ln>
        <a:effectLst/>
      </dsp:spPr>
      <dsp:style>
        <a:lnRef idx="2">
          <a:scrgbClr r="0" g="0" b="0"/>
        </a:lnRef>
        <a:fillRef idx="1">
          <a:scrgbClr r="0" g="0" b="0"/>
        </a:fillRef>
        <a:effectRef idx="0">
          <a:scrgbClr r="0" g="0" b="0"/>
        </a:effectRef>
        <a:fontRef idx="minor"/>
      </dsp:style>
    </dsp:sp>
    <dsp:sp modelId="{971031CF-04D6-4ADA-9715-8D7B4616606F}">
      <dsp:nvSpPr>
        <dsp:cNvPr id="0" name=""/>
        <dsp:cNvSpPr/>
      </dsp:nvSpPr>
      <dsp:spPr>
        <a:xfrm>
          <a:off x="0" y="3760778"/>
          <a:ext cx="3376930" cy="683679"/>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dirty="0"/>
            <a:t>Procedure and remuneration</a:t>
          </a:r>
          <a:endParaRPr lang="en-ZA" sz="2100" kern="1200" dirty="0"/>
        </a:p>
      </dsp:txBody>
      <dsp:txXfrm>
        <a:off x="33374" y="3794152"/>
        <a:ext cx="3310182" cy="61693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56D49E-6949-4CA2-8106-9489C77533D8}">
      <dsp:nvSpPr>
        <dsp:cNvPr id="0" name=""/>
        <dsp:cNvSpPr/>
      </dsp:nvSpPr>
      <dsp:spPr>
        <a:xfrm>
          <a:off x="3376930" y="1302"/>
          <a:ext cx="5065395" cy="1033115"/>
        </a:xfrm>
        <a:prstGeom prst="rightArrow">
          <a:avLst>
            <a:gd name="adj1" fmla="val 75000"/>
            <a:gd name="adj2" fmla="val 5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1F15CA-8104-4DEE-A78D-182A5812FBCF}">
      <dsp:nvSpPr>
        <dsp:cNvPr id="0" name=""/>
        <dsp:cNvSpPr/>
      </dsp:nvSpPr>
      <dsp:spPr>
        <a:xfrm>
          <a:off x="0" y="1302"/>
          <a:ext cx="3376930" cy="103311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dirty="0"/>
            <a:t>Sources of funding</a:t>
          </a:r>
          <a:endParaRPr lang="en-ZA" sz="2900" kern="1200" dirty="0"/>
        </a:p>
      </dsp:txBody>
      <dsp:txXfrm>
        <a:off x="50433" y="51735"/>
        <a:ext cx="3276064" cy="932249"/>
      </dsp:txXfrm>
    </dsp:sp>
    <dsp:sp modelId="{98E009AD-7EAF-466E-8D1A-1C0083B27B8B}">
      <dsp:nvSpPr>
        <dsp:cNvPr id="0" name=""/>
        <dsp:cNvSpPr/>
      </dsp:nvSpPr>
      <dsp:spPr>
        <a:xfrm>
          <a:off x="3376930" y="1137729"/>
          <a:ext cx="5065395" cy="1033115"/>
        </a:xfrm>
        <a:prstGeom prst="rightArrow">
          <a:avLst>
            <a:gd name="adj1" fmla="val 75000"/>
            <a:gd name="adj2" fmla="val 50000"/>
          </a:avLst>
        </a:prstGeom>
        <a:solidFill>
          <a:schemeClr val="accent3">
            <a:tint val="40000"/>
            <a:alpha val="90000"/>
            <a:hueOff val="3572285"/>
            <a:satOff val="-4598"/>
            <a:lumOff val="-358"/>
            <a:alphaOff val="0"/>
          </a:schemeClr>
        </a:solidFill>
        <a:ln w="25400" cap="flat" cmpd="sng" algn="ctr">
          <a:solidFill>
            <a:schemeClr val="accent3">
              <a:tint val="40000"/>
              <a:alpha val="90000"/>
              <a:hueOff val="3572285"/>
              <a:satOff val="-4598"/>
              <a:lumOff val="-358"/>
              <a:alphaOff val="0"/>
            </a:schemeClr>
          </a:solidFill>
          <a:prstDash val="solid"/>
        </a:ln>
        <a:effectLst/>
      </dsp:spPr>
      <dsp:style>
        <a:lnRef idx="2">
          <a:scrgbClr r="0" g="0" b="0"/>
        </a:lnRef>
        <a:fillRef idx="1">
          <a:scrgbClr r="0" g="0" b="0"/>
        </a:fillRef>
        <a:effectRef idx="0">
          <a:scrgbClr r="0" g="0" b="0"/>
        </a:effectRef>
        <a:fontRef idx="minor"/>
      </dsp:style>
    </dsp:sp>
    <dsp:sp modelId="{32C37BF7-F555-44D7-9B24-B0D8B353FF64}">
      <dsp:nvSpPr>
        <dsp:cNvPr id="0" name=""/>
        <dsp:cNvSpPr/>
      </dsp:nvSpPr>
      <dsp:spPr>
        <a:xfrm>
          <a:off x="0" y="1137729"/>
          <a:ext cx="3376930" cy="1033115"/>
        </a:xfrm>
        <a:prstGeom prst="roundRect">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dirty="0"/>
            <a:t>Chief source of funding</a:t>
          </a:r>
          <a:endParaRPr lang="en-ZA" sz="2900" kern="1200" dirty="0"/>
        </a:p>
      </dsp:txBody>
      <dsp:txXfrm>
        <a:off x="50433" y="1188162"/>
        <a:ext cx="3276064" cy="932249"/>
      </dsp:txXfrm>
    </dsp:sp>
    <dsp:sp modelId="{0C7C9EF8-25B0-4CA4-996F-C8B0B0039897}">
      <dsp:nvSpPr>
        <dsp:cNvPr id="0" name=""/>
        <dsp:cNvSpPr/>
      </dsp:nvSpPr>
      <dsp:spPr>
        <a:xfrm>
          <a:off x="3376930" y="2274155"/>
          <a:ext cx="5065395" cy="1033115"/>
        </a:xfrm>
        <a:prstGeom prst="rightArrow">
          <a:avLst>
            <a:gd name="adj1" fmla="val 75000"/>
            <a:gd name="adj2" fmla="val 50000"/>
          </a:avLst>
        </a:prstGeom>
        <a:solidFill>
          <a:schemeClr val="accent3">
            <a:tint val="40000"/>
            <a:alpha val="90000"/>
            <a:hueOff val="7144569"/>
            <a:satOff val="-9195"/>
            <a:lumOff val="-717"/>
            <a:alphaOff val="0"/>
          </a:schemeClr>
        </a:solidFill>
        <a:ln w="25400" cap="flat" cmpd="sng" algn="ctr">
          <a:solidFill>
            <a:schemeClr val="accent3">
              <a:tint val="40000"/>
              <a:alpha val="90000"/>
              <a:hueOff val="7144569"/>
              <a:satOff val="-9195"/>
              <a:lumOff val="-717"/>
              <a:alphaOff val="0"/>
            </a:schemeClr>
          </a:solidFill>
          <a:prstDash val="solid"/>
        </a:ln>
        <a:effectLst/>
      </dsp:spPr>
      <dsp:style>
        <a:lnRef idx="2">
          <a:scrgbClr r="0" g="0" b="0"/>
        </a:lnRef>
        <a:fillRef idx="1">
          <a:scrgbClr r="0" g="0" b="0"/>
        </a:fillRef>
        <a:effectRef idx="0">
          <a:scrgbClr r="0" g="0" b="0"/>
        </a:effectRef>
        <a:fontRef idx="minor"/>
      </dsp:style>
    </dsp:sp>
    <dsp:sp modelId="{2DFBE4D4-4586-498B-9051-47ECC1EBD138}">
      <dsp:nvSpPr>
        <dsp:cNvPr id="0" name=""/>
        <dsp:cNvSpPr/>
      </dsp:nvSpPr>
      <dsp:spPr>
        <a:xfrm>
          <a:off x="0" y="2274155"/>
          <a:ext cx="3376930" cy="1033115"/>
        </a:xfrm>
        <a:prstGeom prst="roundRect">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dirty="0"/>
            <a:t>Auditing</a:t>
          </a:r>
          <a:endParaRPr lang="en-ZA" sz="2900" kern="1200" dirty="0"/>
        </a:p>
      </dsp:txBody>
      <dsp:txXfrm>
        <a:off x="50433" y="2324588"/>
        <a:ext cx="3276064" cy="932249"/>
      </dsp:txXfrm>
    </dsp:sp>
    <dsp:sp modelId="{DB0C7991-78A7-442C-8CF8-D0683783EBA2}">
      <dsp:nvSpPr>
        <dsp:cNvPr id="0" name=""/>
        <dsp:cNvSpPr/>
      </dsp:nvSpPr>
      <dsp:spPr>
        <a:xfrm>
          <a:off x="3376930" y="3410582"/>
          <a:ext cx="5065395" cy="1033115"/>
        </a:xfrm>
        <a:prstGeom prst="rightArrow">
          <a:avLst>
            <a:gd name="adj1" fmla="val 75000"/>
            <a:gd name="adj2" fmla="val 50000"/>
          </a:avLst>
        </a:prstGeom>
        <a:solidFill>
          <a:schemeClr val="accent3">
            <a:tint val="40000"/>
            <a:alpha val="90000"/>
            <a:hueOff val="10716854"/>
            <a:satOff val="-13793"/>
            <a:lumOff val="-1075"/>
            <a:alphaOff val="0"/>
          </a:schemeClr>
        </a:solidFill>
        <a:ln w="25400" cap="flat" cmpd="sng" algn="ctr">
          <a:solidFill>
            <a:schemeClr val="accent3">
              <a:tint val="40000"/>
              <a:alpha val="90000"/>
              <a:hueOff val="10716854"/>
              <a:satOff val="-13793"/>
              <a:lumOff val="-1075"/>
              <a:alphaOff val="0"/>
            </a:schemeClr>
          </a:solidFill>
          <a:prstDash val="solid"/>
        </a:ln>
        <a:effectLst/>
      </dsp:spPr>
      <dsp:style>
        <a:lnRef idx="2">
          <a:scrgbClr r="0" g="0" b="0"/>
        </a:lnRef>
        <a:fillRef idx="1">
          <a:scrgbClr r="0" g="0" b="0"/>
        </a:fillRef>
        <a:effectRef idx="0">
          <a:scrgbClr r="0" g="0" b="0"/>
        </a:effectRef>
        <a:fontRef idx="minor"/>
      </dsp:style>
    </dsp:sp>
    <dsp:sp modelId="{EA76D346-A2D6-4B44-999A-8655C0375004}">
      <dsp:nvSpPr>
        <dsp:cNvPr id="0" name=""/>
        <dsp:cNvSpPr/>
      </dsp:nvSpPr>
      <dsp:spPr>
        <a:xfrm>
          <a:off x="0" y="3410582"/>
          <a:ext cx="3376930" cy="1033115"/>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dirty="0"/>
            <a:t>Annual reports</a:t>
          </a:r>
          <a:endParaRPr lang="en-ZA" sz="2900" kern="1200" dirty="0"/>
        </a:p>
      </dsp:txBody>
      <dsp:txXfrm>
        <a:off x="50433" y="3461015"/>
        <a:ext cx="3276064" cy="93224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56D49E-6949-4CA2-8106-9489C77533D8}">
      <dsp:nvSpPr>
        <dsp:cNvPr id="0" name=""/>
        <dsp:cNvSpPr/>
      </dsp:nvSpPr>
      <dsp:spPr>
        <a:xfrm>
          <a:off x="3376930" y="1437"/>
          <a:ext cx="5065395" cy="510588"/>
        </a:xfrm>
        <a:prstGeom prst="rightArrow">
          <a:avLst>
            <a:gd name="adj1" fmla="val 75000"/>
            <a:gd name="adj2" fmla="val 5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1F15CA-8104-4DEE-A78D-182A5812FBCF}">
      <dsp:nvSpPr>
        <dsp:cNvPr id="0" name=""/>
        <dsp:cNvSpPr/>
      </dsp:nvSpPr>
      <dsp:spPr>
        <a:xfrm>
          <a:off x="0" y="1437"/>
          <a:ext cx="3376930" cy="510588"/>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t>Assignment of duties and delegation of powers</a:t>
          </a:r>
          <a:endParaRPr lang="en-ZA" sz="1400" kern="1200" dirty="0"/>
        </a:p>
      </dsp:txBody>
      <dsp:txXfrm>
        <a:off x="24925" y="26362"/>
        <a:ext cx="3327080" cy="460738"/>
      </dsp:txXfrm>
    </dsp:sp>
    <dsp:sp modelId="{1CBAB7E7-7FD5-43D8-AC36-45E712817E50}">
      <dsp:nvSpPr>
        <dsp:cNvPr id="0" name=""/>
        <dsp:cNvSpPr/>
      </dsp:nvSpPr>
      <dsp:spPr>
        <a:xfrm>
          <a:off x="3376930" y="563085"/>
          <a:ext cx="5065395" cy="510588"/>
        </a:xfrm>
        <a:prstGeom prst="rightArrow">
          <a:avLst>
            <a:gd name="adj1" fmla="val 75000"/>
            <a:gd name="adj2" fmla="val 50000"/>
          </a:avLst>
        </a:prstGeom>
        <a:solidFill>
          <a:schemeClr val="accent3">
            <a:tint val="40000"/>
            <a:alpha val="90000"/>
            <a:hueOff val="1530979"/>
            <a:satOff val="-1970"/>
            <a:lumOff val="-154"/>
            <a:alphaOff val="0"/>
          </a:schemeClr>
        </a:solidFill>
        <a:ln w="25400" cap="flat" cmpd="sng" algn="ctr">
          <a:solidFill>
            <a:schemeClr val="accent3">
              <a:tint val="40000"/>
              <a:alpha val="90000"/>
              <a:hueOff val="1530979"/>
              <a:satOff val="-1970"/>
              <a:lumOff val="-154"/>
              <a:alphaOff val="0"/>
            </a:schemeClr>
          </a:solidFill>
          <a:prstDash val="solid"/>
        </a:ln>
        <a:effectLst/>
      </dsp:spPr>
      <dsp:style>
        <a:lnRef idx="2">
          <a:scrgbClr r="0" g="0" b="0"/>
        </a:lnRef>
        <a:fillRef idx="1">
          <a:scrgbClr r="0" g="0" b="0"/>
        </a:fillRef>
        <a:effectRef idx="0">
          <a:scrgbClr r="0" g="0" b="0"/>
        </a:effectRef>
        <a:fontRef idx="minor"/>
      </dsp:style>
    </dsp:sp>
    <dsp:sp modelId="{212F1410-5856-4A92-A52D-D5185724C2F3}">
      <dsp:nvSpPr>
        <dsp:cNvPr id="0" name=""/>
        <dsp:cNvSpPr/>
      </dsp:nvSpPr>
      <dsp:spPr>
        <a:xfrm>
          <a:off x="0" y="563085"/>
          <a:ext cx="3376930" cy="510588"/>
        </a:xfrm>
        <a:prstGeom prst="roundRect">
          <a:avLst/>
        </a:prstGeom>
        <a:solidFill>
          <a:schemeClr val="accent3">
            <a:hueOff val="1607181"/>
            <a:satOff val="-2411"/>
            <a:lumOff val="-3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t>Protection of confidential information</a:t>
          </a:r>
          <a:endParaRPr lang="en-ZA" sz="1400" kern="1200" dirty="0"/>
        </a:p>
      </dsp:txBody>
      <dsp:txXfrm>
        <a:off x="24925" y="588010"/>
        <a:ext cx="3327080" cy="460738"/>
      </dsp:txXfrm>
    </dsp:sp>
    <dsp:sp modelId="{55748CEB-2459-40BC-A635-B70983DCF200}">
      <dsp:nvSpPr>
        <dsp:cNvPr id="0" name=""/>
        <dsp:cNvSpPr/>
      </dsp:nvSpPr>
      <dsp:spPr>
        <a:xfrm>
          <a:off x="3376930" y="1124733"/>
          <a:ext cx="5065395" cy="510588"/>
        </a:xfrm>
        <a:prstGeom prst="rightArrow">
          <a:avLst>
            <a:gd name="adj1" fmla="val 75000"/>
            <a:gd name="adj2" fmla="val 50000"/>
          </a:avLst>
        </a:prstGeom>
        <a:solidFill>
          <a:schemeClr val="accent3">
            <a:tint val="40000"/>
            <a:alpha val="90000"/>
            <a:hueOff val="3061958"/>
            <a:satOff val="-3941"/>
            <a:lumOff val="-307"/>
            <a:alphaOff val="0"/>
          </a:schemeClr>
        </a:solidFill>
        <a:ln w="25400" cap="flat" cmpd="sng" algn="ctr">
          <a:solidFill>
            <a:schemeClr val="accent3">
              <a:tint val="40000"/>
              <a:alpha val="90000"/>
              <a:hueOff val="3061958"/>
              <a:satOff val="-3941"/>
              <a:lumOff val="-307"/>
              <a:alphaOff val="0"/>
            </a:schemeClr>
          </a:solidFill>
          <a:prstDash val="solid"/>
        </a:ln>
        <a:effectLst/>
      </dsp:spPr>
      <dsp:style>
        <a:lnRef idx="2">
          <a:scrgbClr r="0" g="0" b="0"/>
        </a:lnRef>
        <a:fillRef idx="1">
          <a:scrgbClr r="0" g="0" b="0"/>
        </a:fillRef>
        <a:effectRef idx="0">
          <a:scrgbClr r="0" g="0" b="0"/>
        </a:effectRef>
        <a:fontRef idx="minor"/>
      </dsp:style>
    </dsp:sp>
    <dsp:sp modelId="{CA39465C-13FF-4067-8F55-6A6B44ECCFEB}">
      <dsp:nvSpPr>
        <dsp:cNvPr id="0" name=""/>
        <dsp:cNvSpPr/>
      </dsp:nvSpPr>
      <dsp:spPr>
        <a:xfrm>
          <a:off x="0" y="1124733"/>
          <a:ext cx="3376930" cy="510588"/>
        </a:xfrm>
        <a:prstGeom prst="roundRect">
          <a:avLst/>
        </a:prstGeom>
        <a:solidFill>
          <a:schemeClr val="accent3">
            <a:hueOff val="3214361"/>
            <a:satOff val="-4823"/>
            <a:lumOff val="-7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t>Offences and penalties</a:t>
          </a:r>
          <a:endParaRPr lang="en-ZA" sz="1400" kern="1200" dirty="0"/>
        </a:p>
      </dsp:txBody>
      <dsp:txXfrm>
        <a:off x="24925" y="1149658"/>
        <a:ext cx="3327080" cy="460738"/>
      </dsp:txXfrm>
    </dsp:sp>
    <dsp:sp modelId="{74D9AA0E-F47A-4036-8E06-51B3F07EBBF4}">
      <dsp:nvSpPr>
        <dsp:cNvPr id="0" name=""/>
        <dsp:cNvSpPr/>
      </dsp:nvSpPr>
      <dsp:spPr>
        <a:xfrm>
          <a:off x="3376930" y="1686381"/>
          <a:ext cx="5065395" cy="510588"/>
        </a:xfrm>
        <a:prstGeom prst="rightArrow">
          <a:avLst>
            <a:gd name="adj1" fmla="val 75000"/>
            <a:gd name="adj2" fmla="val 50000"/>
          </a:avLst>
        </a:prstGeom>
        <a:solidFill>
          <a:schemeClr val="accent3">
            <a:tint val="40000"/>
            <a:alpha val="90000"/>
            <a:hueOff val="4592937"/>
            <a:satOff val="-5911"/>
            <a:lumOff val="-461"/>
            <a:alphaOff val="0"/>
          </a:schemeClr>
        </a:solidFill>
        <a:ln w="25400" cap="flat" cmpd="sng" algn="ctr">
          <a:solidFill>
            <a:schemeClr val="accent3">
              <a:tint val="40000"/>
              <a:alpha val="90000"/>
              <a:hueOff val="4592937"/>
              <a:satOff val="-5911"/>
              <a:lumOff val="-461"/>
              <a:alphaOff val="0"/>
            </a:schemeClr>
          </a:solidFill>
          <a:prstDash val="solid"/>
        </a:ln>
        <a:effectLst/>
      </dsp:spPr>
      <dsp:style>
        <a:lnRef idx="2">
          <a:scrgbClr r="0" g="0" b="0"/>
        </a:lnRef>
        <a:fillRef idx="1">
          <a:scrgbClr r="0" g="0" b="0"/>
        </a:fillRef>
        <a:effectRef idx="0">
          <a:scrgbClr r="0" g="0" b="0"/>
        </a:effectRef>
        <a:fontRef idx="minor"/>
      </dsp:style>
    </dsp:sp>
    <dsp:sp modelId="{8DA15F7C-D1C6-4154-B240-A0A708110023}">
      <dsp:nvSpPr>
        <dsp:cNvPr id="0" name=""/>
        <dsp:cNvSpPr/>
      </dsp:nvSpPr>
      <dsp:spPr>
        <a:xfrm>
          <a:off x="0" y="1686381"/>
          <a:ext cx="3376930" cy="510588"/>
        </a:xfrm>
        <a:prstGeom prst="roundRect">
          <a:avLst/>
        </a:prstGeom>
        <a:solidFill>
          <a:schemeClr val="accent3">
            <a:hueOff val="4821541"/>
            <a:satOff val="-7234"/>
            <a:lumOff val="-11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t>Regulations</a:t>
          </a:r>
          <a:endParaRPr lang="en-ZA" sz="1400" kern="1200" dirty="0"/>
        </a:p>
      </dsp:txBody>
      <dsp:txXfrm>
        <a:off x="24925" y="1711306"/>
        <a:ext cx="3327080" cy="460738"/>
      </dsp:txXfrm>
    </dsp:sp>
    <dsp:sp modelId="{F6C838C0-1B14-4E49-BAE1-2B39BF02890E}">
      <dsp:nvSpPr>
        <dsp:cNvPr id="0" name=""/>
        <dsp:cNvSpPr/>
      </dsp:nvSpPr>
      <dsp:spPr>
        <a:xfrm>
          <a:off x="3376930" y="2248029"/>
          <a:ext cx="5065395" cy="510588"/>
        </a:xfrm>
        <a:prstGeom prst="rightArrow">
          <a:avLst>
            <a:gd name="adj1" fmla="val 75000"/>
            <a:gd name="adj2" fmla="val 50000"/>
          </a:avLst>
        </a:prstGeom>
        <a:solidFill>
          <a:schemeClr val="accent3">
            <a:tint val="40000"/>
            <a:alpha val="90000"/>
            <a:hueOff val="6123917"/>
            <a:satOff val="-7882"/>
            <a:lumOff val="-614"/>
            <a:alphaOff val="0"/>
          </a:schemeClr>
        </a:solidFill>
        <a:ln w="25400" cap="flat" cmpd="sng" algn="ctr">
          <a:solidFill>
            <a:schemeClr val="accent3">
              <a:tint val="40000"/>
              <a:alpha val="90000"/>
              <a:hueOff val="6123917"/>
              <a:satOff val="-7882"/>
              <a:lumOff val="-614"/>
              <a:alphaOff val="0"/>
            </a:schemeClr>
          </a:solidFill>
          <a:prstDash val="solid"/>
        </a:ln>
        <a:effectLst/>
      </dsp:spPr>
      <dsp:style>
        <a:lnRef idx="2">
          <a:scrgbClr r="0" g="0" b="0"/>
        </a:lnRef>
        <a:fillRef idx="1">
          <a:scrgbClr r="0" g="0" b="0"/>
        </a:fillRef>
        <a:effectRef idx="0">
          <a:scrgbClr r="0" g="0" b="0"/>
        </a:effectRef>
        <a:fontRef idx="minor"/>
      </dsp:style>
    </dsp:sp>
    <dsp:sp modelId="{BE1DBEFB-1DCB-4F42-AE3E-F06BAA551236}">
      <dsp:nvSpPr>
        <dsp:cNvPr id="0" name=""/>
        <dsp:cNvSpPr/>
      </dsp:nvSpPr>
      <dsp:spPr>
        <a:xfrm>
          <a:off x="0" y="2248029"/>
          <a:ext cx="3376930" cy="510588"/>
        </a:xfrm>
        <a:prstGeom prst="roundRect">
          <a:avLst/>
        </a:prstGeom>
        <a:solidFill>
          <a:schemeClr val="accent3">
            <a:hueOff val="6428722"/>
            <a:satOff val="-9646"/>
            <a:lumOff val="-15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t>Directives</a:t>
          </a:r>
          <a:endParaRPr lang="en-ZA" sz="1400" kern="1200" dirty="0"/>
        </a:p>
      </dsp:txBody>
      <dsp:txXfrm>
        <a:off x="24925" y="2272954"/>
        <a:ext cx="3327080" cy="460738"/>
      </dsp:txXfrm>
    </dsp:sp>
    <dsp:sp modelId="{899C2850-31E0-4F49-AF34-1CE81C3BCA83}">
      <dsp:nvSpPr>
        <dsp:cNvPr id="0" name=""/>
        <dsp:cNvSpPr/>
      </dsp:nvSpPr>
      <dsp:spPr>
        <a:xfrm>
          <a:off x="3376930" y="2809677"/>
          <a:ext cx="5065395" cy="510588"/>
        </a:xfrm>
        <a:prstGeom prst="rightArrow">
          <a:avLst>
            <a:gd name="adj1" fmla="val 75000"/>
            <a:gd name="adj2" fmla="val 50000"/>
          </a:avLst>
        </a:prstGeom>
        <a:solidFill>
          <a:schemeClr val="accent3">
            <a:tint val="40000"/>
            <a:alpha val="90000"/>
            <a:hueOff val="7654896"/>
            <a:satOff val="-9852"/>
            <a:lumOff val="-768"/>
            <a:alphaOff val="0"/>
          </a:schemeClr>
        </a:solidFill>
        <a:ln w="25400" cap="flat" cmpd="sng" algn="ctr">
          <a:solidFill>
            <a:schemeClr val="accent3">
              <a:tint val="40000"/>
              <a:alpha val="90000"/>
              <a:hueOff val="7654896"/>
              <a:satOff val="-9852"/>
              <a:lumOff val="-768"/>
              <a:alphaOff val="0"/>
            </a:schemeClr>
          </a:solidFill>
          <a:prstDash val="solid"/>
        </a:ln>
        <a:effectLst/>
      </dsp:spPr>
      <dsp:style>
        <a:lnRef idx="2">
          <a:scrgbClr r="0" g="0" b="0"/>
        </a:lnRef>
        <a:fillRef idx="1">
          <a:scrgbClr r="0" g="0" b="0"/>
        </a:fillRef>
        <a:effectRef idx="0">
          <a:scrgbClr r="0" g="0" b="0"/>
        </a:effectRef>
        <a:fontRef idx="minor"/>
      </dsp:style>
    </dsp:sp>
    <dsp:sp modelId="{17889E71-C042-40C1-A11C-8474C9F10434}">
      <dsp:nvSpPr>
        <dsp:cNvPr id="0" name=""/>
        <dsp:cNvSpPr/>
      </dsp:nvSpPr>
      <dsp:spPr>
        <a:xfrm>
          <a:off x="0" y="2809677"/>
          <a:ext cx="3376930" cy="510588"/>
        </a:xfrm>
        <a:prstGeom prst="roundRect">
          <a:avLst/>
        </a:prstGeom>
        <a:solidFill>
          <a:schemeClr val="accent3">
            <a:hueOff val="8035903"/>
            <a:satOff val="-12057"/>
            <a:lumOff val="-19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t>Transitional arrangements</a:t>
          </a:r>
          <a:endParaRPr lang="en-ZA" sz="1400" kern="1200" dirty="0"/>
        </a:p>
      </dsp:txBody>
      <dsp:txXfrm>
        <a:off x="24925" y="2834602"/>
        <a:ext cx="3327080" cy="460738"/>
      </dsp:txXfrm>
    </dsp:sp>
    <dsp:sp modelId="{ED313BB6-2878-4E04-B35A-91499D66526C}">
      <dsp:nvSpPr>
        <dsp:cNvPr id="0" name=""/>
        <dsp:cNvSpPr/>
      </dsp:nvSpPr>
      <dsp:spPr>
        <a:xfrm>
          <a:off x="3376930" y="3371325"/>
          <a:ext cx="5065395" cy="510588"/>
        </a:xfrm>
        <a:prstGeom prst="rightArrow">
          <a:avLst>
            <a:gd name="adj1" fmla="val 75000"/>
            <a:gd name="adj2" fmla="val 50000"/>
          </a:avLst>
        </a:prstGeom>
        <a:solidFill>
          <a:schemeClr val="accent3">
            <a:tint val="40000"/>
            <a:alpha val="90000"/>
            <a:hueOff val="9185875"/>
            <a:satOff val="-11823"/>
            <a:lumOff val="-921"/>
            <a:alphaOff val="0"/>
          </a:schemeClr>
        </a:solidFill>
        <a:ln w="25400" cap="flat" cmpd="sng" algn="ctr">
          <a:solidFill>
            <a:schemeClr val="accent3">
              <a:tint val="40000"/>
              <a:alpha val="90000"/>
              <a:hueOff val="9185875"/>
              <a:satOff val="-11823"/>
              <a:lumOff val="-921"/>
              <a:alphaOff val="0"/>
            </a:schemeClr>
          </a:solidFill>
          <a:prstDash val="solid"/>
        </a:ln>
        <a:effectLst/>
      </dsp:spPr>
      <dsp:style>
        <a:lnRef idx="2">
          <a:scrgbClr r="0" g="0" b="0"/>
        </a:lnRef>
        <a:fillRef idx="1">
          <a:scrgbClr r="0" g="0" b="0"/>
        </a:fillRef>
        <a:effectRef idx="0">
          <a:scrgbClr r="0" g="0" b="0"/>
        </a:effectRef>
        <a:fontRef idx="minor"/>
      </dsp:style>
    </dsp:sp>
    <dsp:sp modelId="{8C2FB21A-9128-470B-9360-62CE409477D7}">
      <dsp:nvSpPr>
        <dsp:cNvPr id="0" name=""/>
        <dsp:cNvSpPr/>
      </dsp:nvSpPr>
      <dsp:spPr>
        <a:xfrm>
          <a:off x="0" y="3371325"/>
          <a:ext cx="3376930" cy="510588"/>
        </a:xfrm>
        <a:prstGeom prst="roundRect">
          <a:avLst/>
        </a:prstGeom>
        <a:solidFill>
          <a:schemeClr val="accent3">
            <a:hueOff val="9643083"/>
            <a:satOff val="-14469"/>
            <a:lumOff val="-2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t>Repeal or amendment of laws</a:t>
          </a:r>
          <a:endParaRPr lang="en-ZA" sz="1400" kern="1200" dirty="0"/>
        </a:p>
      </dsp:txBody>
      <dsp:txXfrm>
        <a:off x="24925" y="3396250"/>
        <a:ext cx="3327080" cy="460738"/>
      </dsp:txXfrm>
    </dsp:sp>
    <dsp:sp modelId="{302DCEF8-30FC-4F13-8294-0C6001334D26}">
      <dsp:nvSpPr>
        <dsp:cNvPr id="0" name=""/>
        <dsp:cNvSpPr/>
      </dsp:nvSpPr>
      <dsp:spPr>
        <a:xfrm>
          <a:off x="3376930" y="3932973"/>
          <a:ext cx="5065395" cy="510588"/>
        </a:xfrm>
        <a:prstGeom prst="rightArrow">
          <a:avLst>
            <a:gd name="adj1" fmla="val 75000"/>
            <a:gd name="adj2" fmla="val 50000"/>
          </a:avLst>
        </a:prstGeom>
        <a:solidFill>
          <a:schemeClr val="accent3">
            <a:tint val="40000"/>
            <a:alpha val="90000"/>
            <a:hueOff val="10716854"/>
            <a:satOff val="-13793"/>
            <a:lumOff val="-1075"/>
            <a:alphaOff val="0"/>
          </a:schemeClr>
        </a:solidFill>
        <a:ln w="25400" cap="flat" cmpd="sng" algn="ctr">
          <a:solidFill>
            <a:schemeClr val="accent3">
              <a:tint val="40000"/>
              <a:alpha val="90000"/>
              <a:hueOff val="10716854"/>
              <a:satOff val="-13793"/>
              <a:lumOff val="-1075"/>
              <a:alphaOff val="0"/>
            </a:schemeClr>
          </a:solidFill>
          <a:prstDash val="solid"/>
        </a:ln>
        <a:effectLst/>
      </dsp:spPr>
      <dsp:style>
        <a:lnRef idx="2">
          <a:scrgbClr r="0" g="0" b="0"/>
        </a:lnRef>
        <a:fillRef idx="1">
          <a:scrgbClr r="0" g="0" b="0"/>
        </a:fillRef>
        <a:effectRef idx="0">
          <a:scrgbClr r="0" g="0" b="0"/>
        </a:effectRef>
        <a:fontRef idx="minor"/>
      </dsp:style>
    </dsp:sp>
    <dsp:sp modelId="{84DB96CD-FB12-44BD-9C28-FF5CF005B7AB}">
      <dsp:nvSpPr>
        <dsp:cNvPr id="0" name=""/>
        <dsp:cNvSpPr/>
      </dsp:nvSpPr>
      <dsp:spPr>
        <a:xfrm>
          <a:off x="0" y="3932973"/>
          <a:ext cx="3376930" cy="510588"/>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t>Short title and commencement</a:t>
          </a:r>
          <a:endParaRPr lang="en-ZA" sz="1400" kern="1200" dirty="0"/>
        </a:p>
      </dsp:txBody>
      <dsp:txXfrm>
        <a:off x="24925" y="3957898"/>
        <a:ext cx="3327080" cy="46073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DB99B4-744E-405A-99F5-EFD42D713AB8}">
      <dsp:nvSpPr>
        <dsp:cNvPr id="0" name=""/>
        <dsp:cNvSpPr/>
      </dsp:nvSpPr>
      <dsp:spPr>
        <a:xfrm>
          <a:off x="11408" y="0"/>
          <a:ext cx="1904866" cy="511790"/>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Health information systems</a:t>
          </a:r>
          <a:endParaRPr lang="en-ZA" sz="1400" kern="1200" dirty="0"/>
        </a:p>
      </dsp:txBody>
      <dsp:txXfrm>
        <a:off x="11408" y="0"/>
        <a:ext cx="1904866" cy="511790"/>
      </dsp:txXfrm>
    </dsp:sp>
    <dsp:sp modelId="{9981FA7A-1521-4B44-8885-1413B01E29BA}">
      <dsp:nvSpPr>
        <dsp:cNvPr id="0" name=""/>
        <dsp:cNvSpPr/>
      </dsp:nvSpPr>
      <dsp:spPr>
        <a:xfrm>
          <a:off x="11408" y="511790"/>
          <a:ext cx="1904866" cy="4315105"/>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ICT infrastructure and related systems</a:t>
          </a:r>
          <a:endParaRPr lang="en-ZA" sz="1400" kern="1200" dirty="0"/>
        </a:p>
        <a:p>
          <a:pPr marL="114300" lvl="1" indent="-114300" algn="l" defTabSz="622300">
            <a:lnSpc>
              <a:spcPct val="90000"/>
            </a:lnSpc>
            <a:spcBef>
              <a:spcPct val="0"/>
            </a:spcBef>
            <a:spcAft>
              <a:spcPct val="15000"/>
            </a:spcAft>
            <a:buChar char="•"/>
          </a:pPr>
          <a:r>
            <a:rPr lang="en-US" sz="1400" kern="1200" dirty="0"/>
            <a:t>Hardware and software provision at lowest levels.</a:t>
          </a:r>
          <a:endParaRPr lang="en-ZA" sz="1400" kern="1200" dirty="0"/>
        </a:p>
        <a:p>
          <a:pPr marL="114300" lvl="1" indent="-114300" algn="l" defTabSz="622300">
            <a:lnSpc>
              <a:spcPct val="90000"/>
            </a:lnSpc>
            <a:spcBef>
              <a:spcPct val="0"/>
            </a:spcBef>
            <a:spcAft>
              <a:spcPct val="15000"/>
            </a:spcAft>
            <a:buChar char="•"/>
          </a:pPr>
          <a:r>
            <a:rPr lang="en-US" sz="1400" kern="1200" dirty="0"/>
            <a:t>Increase computer literacy and  competencies to use health information</a:t>
          </a:r>
          <a:endParaRPr lang="en-ZA" sz="1400" kern="1200" dirty="0"/>
        </a:p>
        <a:p>
          <a:pPr marL="114300" lvl="1" indent="-114300" algn="l" defTabSz="622300">
            <a:lnSpc>
              <a:spcPct val="90000"/>
            </a:lnSpc>
            <a:spcBef>
              <a:spcPct val="0"/>
            </a:spcBef>
            <a:spcAft>
              <a:spcPct val="15000"/>
            </a:spcAft>
            <a:buChar char="•"/>
          </a:pPr>
          <a:r>
            <a:rPr lang="en-US" sz="1400" kern="1200" dirty="0"/>
            <a:t>Strengthen Monitoring and Evaluation systems (e.g. what and how to measure, </a:t>
          </a:r>
          <a:r>
            <a:rPr lang="en-US" sz="1400" kern="1200" dirty="0" err="1"/>
            <a:t>analyse</a:t>
          </a:r>
          <a:r>
            <a:rPr lang="en-US" sz="1400" kern="1200" dirty="0"/>
            <a:t> and report on quality or provider performance)</a:t>
          </a:r>
          <a:endParaRPr lang="en-ZA" sz="1400" kern="1200" dirty="0"/>
        </a:p>
      </dsp:txBody>
      <dsp:txXfrm>
        <a:off x="11408" y="511790"/>
        <a:ext cx="1904866" cy="4315105"/>
      </dsp:txXfrm>
    </dsp:sp>
    <dsp:sp modelId="{CE24E826-FA03-403C-886E-005D5D123A99}">
      <dsp:nvSpPr>
        <dsp:cNvPr id="0" name=""/>
        <dsp:cNvSpPr/>
      </dsp:nvSpPr>
      <dsp:spPr>
        <a:xfrm>
          <a:off x="2182955" y="0"/>
          <a:ext cx="1904866" cy="511790"/>
        </a:xfrm>
        <a:prstGeom prst="rect">
          <a:avLst/>
        </a:prstGeom>
        <a:solidFill>
          <a:schemeClr val="accent3">
            <a:hueOff val="3750088"/>
            <a:satOff val="-5627"/>
            <a:lumOff val="-915"/>
            <a:alphaOff val="0"/>
          </a:schemeClr>
        </a:solidFill>
        <a:ln w="25400" cap="flat" cmpd="sng" algn="ctr">
          <a:solidFill>
            <a:schemeClr val="accent3">
              <a:hueOff val="3750088"/>
              <a:satOff val="-5627"/>
              <a:lumOff val="-91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Capacity</a:t>
          </a:r>
          <a:endParaRPr lang="en-ZA" sz="1400" kern="1200" dirty="0"/>
        </a:p>
      </dsp:txBody>
      <dsp:txXfrm>
        <a:off x="2182955" y="0"/>
        <a:ext cx="1904866" cy="511790"/>
      </dsp:txXfrm>
    </dsp:sp>
    <dsp:sp modelId="{D2C4DD1A-8E46-4C5D-8E6C-566294BAC806}">
      <dsp:nvSpPr>
        <dsp:cNvPr id="0" name=""/>
        <dsp:cNvSpPr/>
      </dsp:nvSpPr>
      <dsp:spPr>
        <a:xfrm>
          <a:off x="2182955" y="511790"/>
          <a:ext cx="1904866" cy="4315105"/>
        </a:xfrm>
        <a:prstGeom prst="rect">
          <a:avLst/>
        </a:prstGeom>
        <a:solidFill>
          <a:schemeClr val="accent3">
            <a:tint val="40000"/>
            <a:alpha val="90000"/>
            <a:hueOff val="3572285"/>
            <a:satOff val="-4598"/>
            <a:lumOff val="-358"/>
            <a:alphaOff val="0"/>
          </a:schemeClr>
        </a:solidFill>
        <a:ln w="25400" cap="flat" cmpd="sng" algn="ctr">
          <a:solidFill>
            <a:schemeClr val="accent3">
              <a:tint val="40000"/>
              <a:alpha val="90000"/>
              <a:hueOff val="3572285"/>
              <a:satOff val="-4598"/>
              <a:lumOff val="-3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Support services –for contracting/accreditation, including HR, SCM and financial management</a:t>
          </a:r>
          <a:endParaRPr lang="en-ZA" sz="1400" kern="1200" dirty="0"/>
        </a:p>
        <a:p>
          <a:pPr marL="114300" lvl="1" indent="-114300" algn="l" defTabSz="622300">
            <a:lnSpc>
              <a:spcPct val="90000"/>
            </a:lnSpc>
            <a:spcBef>
              <a:spcPct val="0"/>
            </a:spcBef>
            <a:spcAft>
              <a:spcPct val="15000"/>
            </a:spcAft>
            <a:buChar char="•"/>
          </a:pPr>
          <a:r>
            <a:rPr lang="en-US" sz="1400" kern="1200" dirty="0"/>
            <a:t>Quality measurement, improvement and assurance</a:t>
          </a:r>
          <a:endParaRPr lang="en-ZA" sz="1400" kern="1200" dirty="0"/>
        </a:p>
        <a:p>
          <a:pPr marL="114300" lvl="1" indent="-114300" algn="l" defTabSz="622300">
            <a:lnSpc>
              <a:spcPct val="90000"/>
            </a:lnSpc>
            <a:spcBef>
              <a:spcPct val="0"/>
            </a:spcBef>
            <a:spcAft>
              <a:spcPct val="15000"/>
            </a:spcAft>
            <a:buChar char="•"/>
          </a:pPr>
          <a:r>
            <a:rPr lang="en-US" sz="1400" kern="1200" dirty="0"/>
            <a:t>General management</a:t>
          </a:r>
          <a:endParaRPr lang="en-ZA" sz="1400" kern="1200" dirty="0"/>
        </a:p>
        <a:p>
          <a:pPr marL="114300" lvl="1" indent="-114300" algn="l" defTabSz="622300">
            <a:lnSpc>
              <a:spcPct val="90000"/>
            </a:lnSpc>
            <a:spcBef>
              <a:spcPct val="0"/>
            </a:spcBef>
            <a:spcAft>
              <a:spcPct val="15000"/>
            </a:spcAft>
            <a:buChar char="•"/>
          </a:pPr>
          <a:r>
            <a:rPr lang="en-US" sz="1400" kern="1200" dirty="0"/>
            <a:t>Monitoring and evaluation</a:t>
          </a:r>
          <a:endParaRPr lang="en-ZA" sz="1400" kern="1200" dirty="0"/>
        </a:p>
        <a:p>
          <a:pPr marL="114300" lvl="1" indent="-114300" algn="l" defTabSz="622300">
            <a:lnSpc>
              <a:spcPct val="90000"/>
            </a:lnSpc>
            <a:spcBef>
              <a:spcPct val="0"/>
            </a:spcBef>
            <a:spcAft>
              <a:spcPct val="15000"/>
            </a:spcAft>
            <a:buChar char="•"/>
          </a:pPr>
          <a:r>
            <a:rPr lang="en-US" sz="1400" kern="1200" dirty="0" err="1"/>
            <a:t>Priority-setting;health</a:t>
          </a:r>
          <a:r>
            <a:rPr lang="en-US" sz="1400" kern="1200" dirty="0"/>
            <a:t> technology assessment; health economics; financing; research</a:t>
          </a:r>
          <a:endParaRPr lang="en-ZA" sz="1400" kern="1200" dirty="0"/>
        </a:p>
        <a:p>
          <a:pPr marL="114300" lvl="1" indent="-114300" algn="l" defTabSz="622300">
            <a:lnSpc>
              <a:spcPct val="90000"/>
            </a:lnSpc>
            <a:spcBef>
              <a:spcPct val="0"/>
            </a:spcBef>
            <a:spcAft>
              <a:spcPct val="15000"/>
            </a:spcAft>
            <a:buChar char="•"/>
          </a:pPr>
          <a:r>
            <a:rPr lang="en-US" sz="1400" kern="1200" dirty="0"/>
            <a:t>More appropriate staffing</a:t>
          </a:r>
          <a:endParaRPr lang="en-ZA" sz="1400" kern="1200" dirty="0"/>
        </a:p>
        <a:p>
          <a:pPr marL="114300" lvl="1" indent="-114300" algn="l" defTabSz="622300">
            <a:lnSpc>
              <a:spcPct val="90000"/>
            </a:lnSpc>
            <a:spcBef>
              <a:spcPct val="0"/>
            </a:spcBef>
            <a:spcAft>
              <a:spcPct val="15000"/>
            </a:spcAft>
            <a:buChar char="•"/>
          </a:pPr>
          <a:r>
            <a:rPr lang="en-US" sz="1400" kern="1200" dirty="0"/>
            <a:t>Governance, leadership</a:t>
          </a:r>
          <a:endParaRPr lang="en-ZA" sz="1400" kern="1200" dirty="0"/>
        </a:p>
        <a:p>
          <a:pPr marL="114300" lvl="1" indent="-114300" algn="l" defTabSz="622300">
            <a:lnSpc>
              <a:spcPct val="90000"/>
            </a:lnSpc>
            <a:spcBef>
              <a:spcPct val="0"/>
            </a:spcBef>
            <a:spcAft>
              <a:spcPct val="15000"/>
            </a:spcAft>
            <a:buChar char="•"/>
          </a:pPr>
          <a:endParaRPr lang="en-ZA" sz="1400" kern="1200" dirty="0"/>
        </a:p>
      </dsp:txBody>
      <dsp:txXfrm>
        <a:off x="2182955" y="511790"/>
        <a:ext cx="1904866" cy="4315105"/>
      </dsp:txXfrm>
    </dsp:sp>
    <dsp:sp modelId="{5C719297-C668-433C-B02A-F88D9FCBFD20}">
      <dsp:nvSpPr>
        <dsp:cNvPr id="0" name=""/>
        <dsp:cNvSpPr/>
      </dsp:nvSpPr>
      <dsp:spPr>
        <a:xfrm>
          <a:off x="4354503" y="0"/>
          <a:ext cx="1904866" cy="511790"/>
        </a:xfrm>
        <a:prstGeom prst="rect">
          <a:avLst/>
        </a:prstGeom>
        <a:solidFill>
          <a:schemeClr val="accent3">
            <a:hueOff val="7500176"/>
            <a:satOff val="-11253"/>
            <a:lumOff val="-1830"/>
            <a:alphaOff val="0"/>
          </a:schemeClr>
        </a:solidFill>
        <a:ln w="25400" cap="flat" cmpd="sng" algn="ctr">
          <a:solidFill>
            <a:schemeClr val="accent3">
              <a:hueOff val="7500176"/>
              <a:satOff val="-11253"/>
              <a:lumOff val="-183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More efficient health system</a:t>
          </a:r>
          <a:endParaRPr lang="en-ZA" sz="1400" kern="1200" dirty="0"/>
        </a:p>
      </dsp:txBody>
      <dsp:txXfrm>
        <a:off x="4354503" y="0"/>
        <a:ext cx="1904866" cy="511790"/>
      </dsp:txXfrm>
    </dsp:sp>
    <dsp:sp modelId="{014CFAEA-9EBC-4C8B-8ED6-ED64A9EA8E42}">
      <dsp:nvSpPr>
        <dsp:cNvPr id="0" name=""/>
        <dsp:cNvSpPr/>
      </dsp:nvSpPr>
      <dsp:spPr>
        <a:xfrm>
          <a:off x="4354503" y="511790"/>
          <a:ext cx="1904866" cy="4315105"/>
        </a:xfrm>
        <a:prstGeom prst="rect">
          <a:avLst/>
        </a:prstGeom>
        <a:solidFill>
          <a:schemeClr val="accent3">
            <a:tint val="40000"/>
            <a:alpha val="90000"/>
            <a:hueOff val="7144569"/>
            <a:satOff val="-9195"/>
            <a:lumOff val="-717"/>
            <a:alphaOff val="0"/>
          </a:schemeClr>
        </a:solidFill>
        <a:ln w="25400" cap="flat" cmpd="sng" algn="ctr">
          <a:solidFill>
            <a:schemeClr val="accent3">
              <a:tint val="40000"/>
              <a:alpha val="90000"/>
              <a:hueOff val="7144569"/>
              <a:satOff val="-9195"/>
              <a:lumOff val="-7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Strengthen building blocks of health system</a:t>
          </a:r>
          <a:endParaRPr lang="en-ZA" sz="1400" kern="1200" dirty="0"/>
        </a:p>
        <a:p>
          <a:pPr marL="114300" lvl="1" indent="-114300" algn="l" defTabSz="622300">
            <a:lnSpc>
              <a:spcPct val="90000"/>
            </a:lnSpc>
            <a:spcBef>
              <a:spcPct val="0"/>
            </a:spcBef>
            <a:spcAft>
              <a:spcPct val="15000"/>
            </a:spcAft>
            <a:buChar char="•"/>
          </a:pPr>
          <a:r>
            <a:rPr lang="en-US" sz="1400" kern="1200" dirty="0"/>
            <a:t>Dealing with corruption, mismanagement</a:t>
          </a:r>
          <a:endParaRPr lang="en-ZA" sz="1400" kern="1200" dirty="0"/>
        </a:p>
        <a:p>
          <a:pPr marL="114300" lvl="1" indent="-114300" algn="l" defTabSz="622300">
            <a:lnSpc>
              <a:spcPct val="90000"/>
            </a:lnSpc>
            <a:spcBef>
              <a:spcPct val="0"/>
            </a:spcBef>
            <a:spcAft>
              <a:spcPct val="15000"/>
            </a:spcAft>
            <a:buChar char="•"/>
          </a:pPr>
          <a:r>
            <a:rPr lang="en-US" sz="1400" kern="1200" dirty="0"/>
            <a:t>Changing the values, culture, attitudes of system and those who work in system</a:t>
          </a:r>
          <a:endParaRPr lang="en-ZA" sz="1400" kern="1200" dirty="0"/>
        </a:p>
        <a:p>
          <a:pPr marL="114300" lvl="1" indent="-114300" algn="l" defTabSz="622300">
            <a:lnSpc>
              <a:spcPct val="90000"/>
            </a:lnSpc>
            <a:spcBef>
              <a:spcPct val="0"/>
            </a:spcBef>
            <a:spcAft>
              <a:spcPct val="15000"/>
            </a:spcAft>
            <a:buChar char="•"/>
          </a:pPr>
          <a:r>
            <a:rPr lang="en-US" sz="1400" kern="1200" dirty="0"/>
            <a:t>Detailed, costed planning</a:t>
          </a:r>
          <a:endParaRPr lang="en-ZA" sz="1400" kern="1200" dirty="0"/>
        </a:p>
        <a:p>
          <a:pPr marL="114300" lvl="1" indent="-114300" algn="l" defTabSz="622300">
            <a:lnSpc>
              <a:spcPct val="90000"/>
            </a:lnSpc>
            <a:spcBef>
              <a:spcPct val="0"/>
            </a:spcBef>
            <a:spcAft>
              <a:spcPct val="15000"/>
            </a:spcAft>
            <a:buChar char="•"/>
          </a:pPr>
          <a:r>
            <a:rPr lang="en-US" sz="1400" kern="1200" dirty="0"/>
            <a:t>Role of provinces – accountable intermediary?</a:t>
          </a:r>
          <a:endParaRPr lang="en-ZA" sz="1400" kern="1200" dirty="0"/>
        </a:p>
        <a:p>
          <a:pPr marL="114300" lvl="1" indent="-114300" algn="l" defTabSz="622300">
            <a:lnSpc>
              <a:spcPct val="90000"/>
            </a:lnSpc>
            <a:spcBef>
              <a:spcPct val="0"/>
            </a:spcBef>
            <a:spcAft>
              <a:spcPct val="15000"/>
            </a:spcAft>
            <a:buChar char="•"/>
          </a:pPr>
          <a:r>
            <a:rPr lang="en-US" sz="1400" kern="1200" dirty="0"/>
            <a:t>Role of other sectors</a:t>
          </a:r>
          <a:endParaRPr lang="en-ZA" sz="1400" kern="1200" dirty="0"/>
        </a:p>
        <a:p>
          <a:pPr marL="114300" lvl="1" indent="-114300" algn="l" defTabSz="622300">
            <a:lnSpc>
              <a:spcPct val="90000"/>
            </a:lnSpc>
            <a:spcBef>
              <a:spcPct val="0"/>
            </a:spcBef>
            <a:spcAft>
              <a:spcPct val="15000"/>
            </a:spcAft>
            <a:buChar char="•"/>
          </a:pPr>
          <a:r>
            <a:rPr lang="en-US" sz="1400" kern="1200" dirty="0"/>
            <a:t>Establishing a culture of ongoing learning</a:t>
          </a:r>
          <a:endParaRPr lang="en-ZA" sz="1400" kern="1200" dirty="0"/>
        </a:p>
      </dsp:txBody>
      <dsp:txXfrm>
        <a:off x="4354503" y="511790"/>
        <a:ext cx="1904866" cy="4315105"/>
      </dsp:txXfrm>
    </dsp:sp>
    <dsp:sp modelId="{BDDECD64-635A-4C79-ADB5-E253B5D6CC8B}">
      <dsp:nvSpPr>
        <dsp:cNvPr id="0" name=""/>
        <dsp:cNvSpPr/>
      </dsp:nvSpPr>
      <dsp:spPr>
        <a:xfrm>
          <a:off x="6526050" y="0"/>
          <a:ext cx="1904866" cy="511790"/>
        </a:xfrm>
        <a:prstGeom prst="rect">
          <a:avLst/>
        </a:prstGeom>
        <a:solidFill>
          <a:schemeClr val="accent3">
            <a:hueOff val="11250264"/>
            <a:satOff val="-16880"/>
            <a:lumOff val="-2745"/>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Educational systems</a:t>
          </a:r>
          <a:endParaRPr lang="en-ZA" sz="1400" kern="1200" dirty="0"/>
        </a:p>
      </dsp:txBody>
      <dsp:txXfrm>
        <a:off x="6526050" y="0"/>
        <a:ext cx="1904866" cy="511790"/>
      </dsp:txXfrm>
    </dsp:sp>
    <dsp:sp modelId="{AB82B84A-9E97-4A79-9335-37B721612E1A}">
      <dsp:nvSpPr>
        <dsp:cNvPr id="0" name=""/>
        <dsp:cNvSpPr/>
      </dsp:nvSpPr>
      <dsp:spPr>
        <a:xfrm>
          <a:off x="6526050" y="511790"/>
          <a:ext cx="1904866" cy="4315105"/>
        </a:xfrm>
        <a:prstGeom prst="rect">
          <a:avLst/>
        </a:prstGeom>
        <a:solidFill>
          <a:schemeClr val="accent3">
            <a:tint val="40000"/>
            <a:alpha val="90000"/>
            <a:hueOff val="10716854"/>
            <a:satOff val="-13793"/>
            <a:lumOff val="-1075"/>
            <a:alphaOff val="0"/>
          </a:schemeClr>
        </a:solidFill>
        <a:ln w="25400" cap="flat" cmpd="sng" algn="ctr">
          <a:solidFill>
            <a:schemeClr val="accent3">
              <a:tint val="40000"/>
              <a:alpha val="90000"/>
              <a:hueOff val="10716854"/>
              <a:satOff val="-13793"/>
              <a:lumOff val="-1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Stronger engagements with HEIs</a:t>
          </a:r>
          <a:endParaRPr lang="en-ZA" sz="1400" kern="1200" dirty="0"/>
        </a:p>
        <a:p>
          <a:pPr marL="114300" lvl="1" indent="-114300" algn="l" defTabSz="622300">
            <a:lnSpc>
              <a:spcPct val="90000"/>
            </a:lnSpc>
            <a:spcBef>
              <a:spcPct val="0"/>
            </a:spcBef>
            <a:spcAft>
              <a:spcPct val="15000"/>
            </a:spcAft>
            <a:buChar char="•"/>
          </a:pPr>
          <a:r>
            <a:rPr lang="en-US" sz="1400" kern="1200" dirty="0"/>
            <a:t>Alignment of training and production with needs.</a:t>
          </a:r>
          <a:endParaRPr lang="en-ZA" sz="1400" kern="1200" dirty="0"/>
        </a:p>
        <a:p>
          <a:pPr marL="114300" lvl="1" indent="-114300" algn="l" defTabSz="622300">
            <a:lnSpc>
              <a:spcPct val="90000"/>
            </a:lnSpc>
            <a:spcBef>
              <a:spcPct val="0"/>
            </a:spcBef>
            <a:spcAft>
              <a:spcPct val="15000"/>
            </a:spcAft>
            <a:buChar char="•"/>
          </a:pPr>
          <a:r>
            <a:rPr lang="en-US" sz="1400" kern="1200" dirty="0"/>
            <a:t>Concurrent changes in PFMA and DPSA legislation – concurrent to enable implementation.</a:t>
          </a:r>
          <a:endParaRPr lang="en-ZA" sz="1400" kern="1200" dirty="0"/>
        </a:p>
        <a:p>
          <a:pPr marL="114300" lvl="1" indent="-114300" algn="l" defTabSz="622300">
            <a:lnSpc>
              <a:spcPct val="90000"/>
            </a:lnSpc>
            <a:spcBef>
              <a:spcPct val="0"/>
            </a:spcBef>
            <a:spcAft>
              <a:spcPct val="15000"/>
            </a:spcAft>
            <a:buChar char="•"/>
          </a:pPr>
          <a:r>
            <a:rPr lang="en-US" sz="1400" kern="1200" dirty="0"/>
            <a:t>Role in research to build a better body of evidence</a:t>
          </a:r>
          <a:endParaRPr lang="en-ZA" sz="1400" kern="1200" dirty="0"/>
        </a:p>
      </dsp:txBody>
      <dsp:txXfrm>
        <a:off x="6526050" y="511790"/>
        <a:ext cx="1904866" cy="43151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56D49E-6949-4CA2-8106-9489C77533D8}">
      <dsp:nvSpPr>
        <dsp:cNvPr id="0" name=""/>
        <dsp:cNvSpPr/>
      </dsp:nvSpPr>
      <dsp:spPr>
        <a:xfrm>
          <a:off x="3376930" y="542"/>
          <a:ext cx="5065395" cy="2116149"/>
        </a:xfrm>
        <a:prstGeom prst="rightArrow">
          <a:avLst>
            <a:gd name="adj1" fmla="val 75000"/>
            <a:gd name="adj2" fmla="val 50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1F15CA-8104-4DEE-A78D-182A5812FBCF}">
      <dsp:nvSpPr>
        <dsp:cNvPr id="0" name=""/>
        <dsp:cNvSpPr/>
      </dsp:nvSpPr>
      <dsp:spPr>
        <a:xfrm>
          <a:off x="0" y="542"/>
          <a:ext cx="3376930" cy="211614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87630" rIns="175260" bIns="87630" numCol="1" spcCol="1270" anchor="ctr" anchorCtr="0">
          <a:noAutofit/>
        </a:bodyPr>
        <a:lstStyle/>
        <a:p>
          <a:pPr marL="0" lvl="0" indent="0" algn="ctr" defTabSz="2044700">
            <a:lnSpc>
              <a:spcPct val="90000"/>
            </a:lnSpc>
            <a:spcBef>
              <a:spcPct val="0"/>
            </a:spcBef>
            <a:spcAft>
              <a:spcPct val="35000"/>
            </a:spcAft>
            <a:buNone/>
          </a:pPr>
          <a:r>
            <a:rPr lang="en-US" sz="4600" kern="1200" dirty="0"/>
            <a:t>Purpose of Act</a:t>
          </a:r>
          <a:endParaRPr lang="en-ZA" sz="4600" kern="1200" dirty="0"/>
        </a:p>
      </dsp:txBody>
      <dsp:txXfrm>
        <a:off x="103302" y="103844"/>
        <a:ext cx="3170326" cy="1909545"/>
      </dsp:txXfrm>
    </dsp:sp>
    <dsp:sp modelId="{E2F5A70C-9571-4FA5-B32F-EAFE30638C88}">
      <dsp:nvSpPr>
        <dsp:cNvPr id="0" name=""/>
        <dsp:cNvSpPr/>
      </dsp:nvSpPr>
      <dsp:spPr>
        <a:xfrm>
          <a:off x="3376930" y="2328307"/>
          <a:ext cx="5065395" cy="2116149"/>
        </a:xfrm>
        <a:prstGeom prst="rightArrow">
          <a:avLst>
            <a:gd name="adj1" fmla="val 75000"/>
            <a:gd name="adj2" fmla="val 50000"/>
          </a:avLst>
        </a:prstGeom>
        <a:solidFill>
          <a:schemeClr val="accent5">
            <a:tint val="40000"/>
            <a:alpha val="90000"/>
            <a:hueOff val="-10740482"/>
            <a:satOff val="48253"/>
            <a:lumOff val="3317"/>
            <a:alphaOff val="0"/>
          </a:schemeClr>
        </a:solidFill>
        <a:ln w="25400" cap="flat" cmpd="sng" algn="ctr">
          <a:solidFill>
            <a:schemeClr val="accent5">
              <a:tint val="40000"/>
              <a:alpha val="90000"/>
              <a:hueOff val="-10740482"/>
              <a:satOff val="48253"/>
              <a:lumOff val="3317"/>
              <a:alphaOff val="0"/>
            </a:schemeClr>
          </a:solidFill>
          <a:prstDash val="solid"/>
        </a:ln>
        <a:effectLst/>
      </dsp:spPr>
      <dsp:style>
        <a:lnRef idx="2">
          <a:scrgbClr r="0" g="0" b="0"/>
        </a:lnRef>
        <a:fillRef idx="1">
          <a:scrgbClr r="0" g="0" b="0"/>
        </a:fillRef>
        <a:effectRef idx="0">
          <a:scrgbClr r="0" g="0" b="0"/>
        </a:effectRef>
        <a:fontRef idx="minor"/>
      </dsp:style>
    </dsp:sp>
    <dsp:sp modelId="{58B600AE-FD12-4F9A-8714-D6843780D64E}">
      <dsp:nvSpPr>
        <dsp:cNvPr id="0" name=""/>
        <dsp:cNvSpPr/>
      </dsp:nvSpPr>
      <dsp:spPr>
        <a:xfrm>
          <a:off x="0" y="2328307"/>
          <a:ext cx="3376930" cy="2116149"/>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87630" rIns="175260" bIns="87630" numCol="1" spcCol="1270" anchor="ctr" anchorCtr="0">
          <a:noAutofit/>
        </a:bodyPr>
        <a:lstStyle/>
        <a:p>
          <a:pPr marL="0" lvl="0" indent="0" algn="ctr" defTabSz="2044700">
            <a:lnSpc>
              <a:spcPct val="90000"/>
            </a:lnSpc>
            <a:spcBef>
              <a:spcPct val="0"/>
            </a:spcBef>
            <a:spcAft>
              <a:spcPct val="35000"/>
            </a:spcAft>
            <a:buNone/>
          </a:pPr>
          <a:r>
            <a:rPr lang="en-US" sz="4600" kern="1200" dirty="0"/>
            <a:t>Application of Act</a:t>
          </a:r>
          <a:endParaRPr lang="en-ZA" sz="4600" kern="1200" dirty="0"/>
        </a:p>
      </dsp:txBody>
      <dsp:txXfrm>
        <a:off x="103302" y="2431609"/>
        <a:ext cx="3170326" cy="19095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56D49E-6949-4CA2-8106-9489C77533D8}">
      <dsp:nvSpPr>
        <dsp:cNvPr id="0" name=""/>
        <dsp:cNvSpPr/>
      </dsp:nvSpPr>
      <dsp:spPr>
        <a:xfrm>
          <a:off x="3376930" y="1519"/>
          <a:ext cx="5065395" cy="822585"/>
        </a:xfrm>
        <a:prstGeom prst="rightArrow">
          <a:avLst>
            <a:gd name="adj1" fmla="val 75000"/>
            <a:gd name="adj2" fmla="val 5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1F15CA-8104-4DEE-A78D-182A5812FBCF}">
      <dsp:nvSpPr>
        <dsp:cNvPr id="0" name=""/>
        <dsp:cNvSpPr/>
      </dsp:nvSpPr>
      <dsp:spPr>
        <a:xfrm>
          <a:off x="0" y="1519"/>
          <a:ext cx="3376930" cy="82258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dirty="0"/>
            <a:t>Population coverage</a:t>
          </a:r>
          <a:endParaRPr lang="en-ZA" sz="2300" kern="1200" dirty="0"/>
        </a:p>
      </dsp:txBody>
      <dsp:txXfrm>
        <a:off x="40155" y="41674"/>
        <a:ext cx="3296620" cy="742275"/>
      </dsp:txXfrm>
    </dsp:sp>
    <dsp:sp modelId="{E2F5A70C-9571-4FA5-B32F-EAFE30638C88}">
      <dsp:nvSpPr>
        <dsp:cNvPr id="0" name=""/>
        <dsp:cNvSpPr/>
      </dsp:nvSpPr>
      <dsp:spPr>
        <a:xfrm>
          <a:off x="3376930" y="906363"/>
          <a:ext cx="5065395" cy="822585"/>
        </a:xfrm>
        <a:prstGeom prst="rightArrow">
          <a:avLst>
            <a:gd name="adj1" fmla="val 75000"/>
            <a:gd name="adj2" fmla="val 50000"/>
          </a:avLst>
        </a:prstGeom>
        <a:solidFill>
          <a:schemeClr val="accent3">
            <a:tint val="40000"/>
            <a:alpha val="90000"/>
            <a:hueOff val="2679213"/>
            <a:satOff val="-3448"/>
            <a:lumOff val="-269"/>
            <a:alphaOff val="0"/>
          </a:schemeClr>
        </a:solidFill>
        <a:ln w="25400" cap="flat" cmpd="sng" algn="ctr">
          <a:solidFill>
            <a:schemeClr val="accent3">
              <a:tint val="40000"/>
              <a:alpha val="90000"/>
              <a:hueOff val="2679213"/>
              <a:satOff val="-3448"/>
              <a:lumOff val="-269"/>
              <a:alphaOff val="0"/>
            </a:schemeClr>
          </a:solidFill>
          <a:prstDash val="solid"/>
        </a:ln>
        <a:effectLst/>
      </dsp:spPr>
      <dsp:style>
        <a:lnRef idx="2">
          <a:scrgbClr r="0" g="0" b="0"/>
        </a:lnRef>
        <a:fillRef idx="1">
          <a:scrgbClr r="0" g="0" b="0"/>
        </a:fillRef>
        <a:effectRef idx="0">
          <a:scrgbClr r="0" g="0" b="0"/>
        </a:effectRef>
        <a:fontRef idx="minor"/>
      </dsp:style>
    </dsp:sp>
    <dsp:sp modelId="{58B600AE-FD12-4F9A-8714-D6843780D64E}">
      <dsp:nvSpPr>
        <dsp:cNvPr id="0" name=""/>
        <dsp:cNvSpPr/>
      </dsp:nvSpPr>
      <dsp:spPr>
        <a:xfrm>
          <a:off x="0" y="906363"/>
          <a:ext cx="3376930" cy="822585"/>
        </a:xfrm>
        <a:prstGeom prst="roundRect">
          <a:avLst/>
        </a:prstGeom>
        <a:solidFill>
          <a:schemeClr val="accent3">
            <a:hueOff val="2812566"/>
            <a:satOff val="-4220"/>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dirty="0"/>
            <a:t>Registration of users</a:t>
          </a:r>
          <a:endParaRPr lang="en-ZA" sz="2300" kern="1200" dirty="0"/>
        </a:p>
      </dsp:txBody>
      <dsp:txXfrm>
        <a:off x="40155" y="946518"/>
        <a:ext cx="3296620" cy="742275"/>
      </dsp:txXfrm>
    </dsp:sp>
    <dsp:sp modelId="{F626D4AB-D1FE-4E84-8151-44D6D5E5E57C}">
      <dsp:nvSpPr>
        <dsp:cNvPr id="0" name=""/>
        <dsp:cNvSpPr/>
      </dsp:nvSpPr>
      <dsp:spPr>
        <a:xfrm>
          <a:off x="3376930" y="1811207"/>
          <a:ext cx="5065395" cy="822585"/>
        </a:xfrm>
        <a:prstGeom prst="rightArrow">
          <a:avLst>
            <a:gd name="adj1" fmla="val 75000"/>
            <a:gd name="adj2" fmla="val 50000"/>
          </a:avLst>
        </a:prstGeom>
        <a:solidFill>
          <a:schemeClr val="accent3">
            <a:tint val="40000"/>
            <a:alpha val="90000"/>
            <a:hueOff val="5358427"/>
            <a:satOff val="-6896"/>
            <a:lumOff val="-537"/>
            <a:alphaOff val="0"/>
          </a:schemeClr>
        </a:solidFill>
        <a:ln w="25400" cap="flat" cmpd="sng" algn="ctr">
          <a:solidFill>
            <a:schemeClr val="accent3">
              <a:tint val="40000"/>
              <a:alpha val="90000"/>
              <a:hueOff val="5358427"/>
              <a:satOff val="-6896"/>
              <a:lumOff val="-537"/>
              <a:alphaOff val="0"/>
            </a:schemeClr>
          </a:solidFill>
          <a:prstDash val="solid"/>
        </a:ln>
        <a:effectLst/>
      </dsp:spPr>
      <dsp:style>
        <a:lnRef idx="2">
          <a:scrgbClr r="0" g="0" b="0"/>
        </a:lnRef>
        <a:fillRef idx="1">
          <a:scrgbClr r="0" g="0" b="0"/>
        </a:fillRef>
        <a:effectRef idx="0">
          <a:scrgbClr r="0" g="0" b="0"/>
        </a:effectRef>
        <a:fontRef idx="minor"/>
      </dsp:style>
    </dsp:sp>
    <dsp:sp modelId="{45533522-F81C-4763-A955-C6E7C72F2204}">
      <dsp:nvSpPr>
        <dsp:cNvPr id="0" name=""/>
        <dsp:cNvSpPr/>
      </dsp:nvSpPr>
      <dsp:spPr>
        <a:xfrm>
          <a:off x="0" y="1811207"/>
          <a:ext cx="3376930" cy="822585"/>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dirty="0"/>
            <a:t>Rights of users</a:t>
          </a:r>
          <a:endParaRPr lang="en-ZA" sz="2300" kern="1200" dirty="0"/>
        </a:p>
      </dsp:txBody>
      <dsp:txXfrm>
        <a:off x="40155" y="1851362"/>
        <a:ext cx="3296620" cy="742275"/>
      </dsp:txXfrm>
    </dsp:sp>
    <dsp:sp modelId="{EE1CB829-8867-41FB-948A-675CCBA172C8}">
      <dsp:nvSpPr>
        <dsp:cNvPr id="0" name=""/>
        <dsp:cNvSpPr/>
      </dsp:nvSpPr>
      <dsp:spPr>
        <a:xfrm>
          <a:off x="3376930" y="2716051"/>
          <a:ext cx="5065395" cy="822585"/>
        </a:xfrm>
        <a:prstGeom prst="rightArrow">
          <a:avLst>
            <a:gd name="adj1" fmla="val 75000"/>
            <a:gd name="adj2" fmla="val 50000"/>
          </a:avLst>
        </a:prstGeom>
        <a:solidFill>
          <a:schemeClr val="accent3">
            <a:tint val="40000"/>
            <a:alpha val="90000"/>
            <a:hueOff val="8037640"/>
            <a:satOff val="-10345"/>
            <a:lumOff val="-806"/>
            <a:alphaOff val="0"/>
          </a:schemeClr>
        </a:solidFill>
        <a:ln w="25400" cap="flat" cmpd="sng" algn="ctr">
          <a:solidFill>
            <a:schemeClr val="accent3">
              <a:tint val="40000"/>
              <a:alpha val="90000"/>
              <a:hueOff val="8037640"/>
              <a:satOff val="-10345"/>
              <a:lumOff val="-806"/>
              <a:alphaOff val="0"/>
            </a:schemeClr>
          </a:solidFill>
          <a:prstDash val="solid"/>
        </a:ln>
        <a:effectLst/>
      </dsp:spPr>
      <dsp:style>
        <a:lnRef idx="2">
          <a:scrgbClr r="0" g="0" b="0"/>
        </a:lnRef>
        <a:fillRef idx="1">
          <a:scrgbClr r="0" g="0" b="0"/>
        </a:fillRef>
        <a:effectRef idx="0">
          <a:scrgbClr r="0" g="0" b="0"/>
        </a:effectRef>
        <a:fontRef idx="minor"/>
      </dsp:style>
    </dsp:sp>
    <dsp:sp modelId="{CD3ECF36-C3B1-4849-B5D7-0FCEA7F422F8}">
      <dsp:nvSpPr>
        <dsp:cNvPr id="0" name=""/>
        <dsp:cNvSpPr/>
      </dsp:nvSpPr>
      <dsp:spPr>
        <a:xfrm>
          <a:off x="0" y="2716051"/>
          <a:ext cx="3376930" cy="822585"/>
        </a:xfrm>
        <a:prstGeom prst="roundRect">
          <a:avLst/>
        </a:prstGeom>
        <a:solidFill>
          <a:schemeClr val="accent3">
            <a:hueOff val="8437698"/>
            <a:satOff val="-12660"/>
            <a:lumOff val="-2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dirty="0"/>
            <a:t>Health care services coverage</a:t>
          </a:r>
          <a:endParaRPr lang="en-ZA" sz="2300" kern="1200" dirty="0"/>
        </a:p>
      </dsp:txBody>
      <dsp:txXfrm>
        <a:off x="40155" y="2756206"/>
        <a:ext cx="3296620" cy="742275"/>
      </dsp:txXfrm>
    </dsp:sp>
    <dsp:sp modelId="{D4CB6B70-FD8F-425E-9FC8-3B19C56FDB57}">
      <dsp:nvSpPr>
        <dsp:cNvPr id="0" name=""/>
        <dsp:cNvSpPr/>
      </dsp:nvSpPr>
      <dsp:spPr>
        <a:xfrm>
          <a:off x="3376930" y="3620895"/>
          <a:ext cx="5065395" cy="822585"/>
        </a:xfrm>
        <a:prstGeom prst="rightArrow">
          <a:avLst>
            <a:gd name="adj1" fmla="val 75000"/>
            <a:gd name="adj2" fmla="val 50000"/>
          </a:avLst>
        </a:prstGeom>
        <a:solidFill>
          <a:schemeClr val="accent3">
            <a:tint val="40000"/>
            <a:alpha val="90000"/>
            <a:hueOff val="10716854"/>
            <a:satOff val="-13793"/>
            <a:lumOff val="-1075"/>
            <a:alphaOff val="0"/>
          </a:schemeClr>
        </a:solidFill>
        <a:ln w="25400" cap="flat" cmpd="sng" algn="ctr">
          <a:solidFill>
            <a:schemeClr val="accent3">
              <a:tint val="40000"/>
              <a:alpha val="90000"/>
              <a:hueOff val="10716854"/>
              <a:satOff val="-13793"/>
              <a:lumOff val="-1075"/>
              <a:alphaOff val="0"/>
            </a:schemeClr>
          </a:solidFill>
          <a:prstDash val="solid"/>
        </a:ln>
        <a:effectLst/>
      </dsp:spPr>
      <dsp:style>
        <a:lnRef idx="2">
          <a:scrgbClr r="0" g="0" b="0"/>
        </a:lnRef>
        <a:fillRef idx="1">
          <a:scrgbClr r="0" g="0" b="0"/>
        </a:fillRef>
        <a:effectRef idx="0">
          <a:scrgbClr r="0" g="0" b="0"/>
        </a:effectRef>
        <a:fontRef idx="minor"/>
      </dsp:style>
    </dsp:sp>
    <dsp:sp modelId="{A702AF63-A06D-4ECD-9D49-4563070BF4CE}">
      <dsp:nvSpPr>
        <dsp:cNvPr id="0" name=""/>
        <dsp:cNvSpPr/>
      </dsp:nvSpPr>
      <dsp:spPr>
        <a:xfrm>
          <a:off x="0" y="3620895"/>
          <a:ext cx="3376930" cy="822585"/>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dirty="0"/>
            <a:t>Cost coverage</a:t>
          </a:r>
          <a:endParaRPr lang="en-ZA" sz="2300" kern="1200" dirty="0"/>
        </a:p>
      </dsp:txBody>
      <dsp:txXfrm>
        <a:off x="40155" y="3661050"/>
        <a:ext cx="3296620" cy="7422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56D49E-6949-4CA2-8106-9489C77533D8}">
      <dsp:nvSpPr>
        <dsp:cNvPr id="0" name=""/>
        <dsp:cNvSpPr/>
      </dsp:nvSpPr>
      <dsp:spPr>
        <a:xfrm>
          <a:off x="3376930" y="0"/>
          <a:ext cx="5065395" cy="1389062"/>
        </a:xfrm>
        <a:prstGeom prst="rightArrow">
          <a:avLst>
            <a:gd name="adj1" fmla="val 75000"/>
            <a:gd name="adj2" fmla="val 5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1F15CA-8104-4DEE-A78D-182A5812FBCF}">
      <dsp:nvSpPr>
        <dsp:cNvPr id="0" name=""/>
        <dsp:cNvSpPr/>
      </dsp:nvSpPr>
      <dsp:spPr>
        <a:xfrm>
          <a:off x="0" y="0"/>
          <a:ext cx="3376930" cy="138906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kern="1200" dirty="0"/>
            <a:t>Establishment of Fund</a:t>
          </a:r>
          <a:endParaRPr lang="en-ZA" sz="3700" kern="1200" dirty="0"/>
        </a:p>
      </dsp:txBody>
      <dsp:txXfrm>
        <a:off x="67808" y="67808"/>
        <a:ext cx="3241314" cy="1253446"/>
      </dsp:txXfrm>
    </dsp:sp>
    <dsp:sp modelId="{2BA6307F-0E67-403B-B90D-9115A0CD831C}">
      <dsp:nvSpPr>
        <dsp:cNvPr id="0" name=""/>
        <dsp:cNvSpPr/>
      </dsp:nvSpPr>
      <dsp:spPr>
        <a:xfrm>
          <a:off x="3376930" y="1527968"/>
          <a:ext cx="5065395" cy="1389062"/>
        </a:xfrm>
        <a:prstGeom prst="rightArrow">
          <a:avLst>
            <a:gd name="adj1" fmla="val 75000"/>
            <a:gd name="adj2" fmla="val 50000"/>
          </a:avLst>
        </a:prstGeom>
        <a:solidFill>
          <a:schemeClr val="accent3">
            <a:tint val="40000"/>
            <a:alpha val="90000"/>
            <a:hueOff val="5358427"/>
            <a:satOff val="-6896"/>
            <a:lumOff val="-537"/>
            <a:alphaOff val="0"/>
          </a:schemeClr>
        </a:solidFill>
        <a:ln w="25400" cap="flat" cmpd="sng" algn="ctr">
          <a:solidFill>
            <a:schemeClr val="accent3">
              <a:tint val="40000"/>
              <a:alpha val="90000"/>
              <a:hueOff val="5358427"/>
              <a:satOff val="-6896"/>
              <a:lumOff val="-537"/>
              <a:alphaOff val="0"/>
            </a:schemeClr>
          </a:solidFill>
          <a:prstDash val="solid"/>
        </a:ln>
        <a:effectLst/>
      </dsp:spPr>
      <dsp:style>
        <a:lnRef idx="2">
          <a:scrgbClr r="0" g="0" b="0"/>
        </a:lnRef>
        <a:fillRef idx="1">
          <a:scrgbClr r="0" g="0" b="0"/>
        </a:fillRef>
        <a:effectRef idx="0">
          <a:scrgbClr r="0" g="0" b="0"/>
        </a:effectRef>
        <a:fontRef idx="minor"/>
      </dsp:style>
    </dsp:sp>
    <dsp:sp modelId="{EDB6C787-997E-4BE6-AF0A-7DB48F1EA689}">
      <dsp:nvSpPr>
        <dsp:cNvPr id="0" name=""/>
        <dsp:cNvSpPr/>
      </dsp:nvSpPr>
      <dsp:spPr>
        <a:xfrm>
          <a:off x="0" y="1527968"/>
          <a:ext cx="3376930" cy="1389062"/>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kern="1200" dirty="0"/>
            <a:t>Functions of Fund</a:t>
          </a:r>
          <a:endParaRPr lang="en-ZA" sz="3700" kern="1200" dirty="0"/>
        </a:p>
      </dsp:txBody>
      <dsp:txXfrm>
        <a:off x="67808" y="1595776"/>
        <a:ext cx="3241314" cy="1253446"/>
      </dsp:txXfrm>
    </dsp:sp>
    <dsp:sp modelId="{168B9783-0567-451A-B998-6617CE22CA0D}">
      <dsp:nvSpPr>
        <dsp:cNvPr id="0" name=""/>
        <dsp:cNvSpPr/>
      </dsp:nvSpPr>
      <dsp:spPr>
        <a:xfrm>
          <a:off x="3376930" y="3055937"/>
          <a:ext cx="5065395" cy="1389062"/>
        </a:xfrm>
        <a:prstGeom prst="rightArrow">
          <a:avLst>
            <a:gd name="adj1" fmla="val 75000"/>
            <a:gd name="adj2" fmla="val 50000"/>
          </a:avLst>
        </a:prstGeom>
        <a:solidFill>
          <a:schemeClr val="accent3">
            <a:tint val="40000"/>
            <a:alpha val="90000"/>
            <a:hueOff val="10716854"/>
            <a:satOff val="-13793"/>
            <a:lumOff val="-1075"/>
            <a:alphaOff val="0"/>
          </a:schemeClr>
        </a:solidFill>
        <a:ln w="25400" cap="flat" cmpd="sng" algn="ctr">
          <a:solidFill>
            <a:schemeClr val="accent3">
              <a:tint val="40000"/>
              <a:alpha val="90000"/>
              <a:hueOff val="10716854"/>
              <a:satOff val="-13793"/>
              <a:lumOff val="-1075"/>
              <a:alphaOff val="0"/>
            </a:schemeClr>
          </a:solidFill>
          <a:prstDash val="solid"/>
        </a:ln>
        <a:effectLst/>
      </dsp:spPr>
      <dsp:style>
        <a:lnRef idx="2">
          <a:scrgbClr r="0" g="0" b="0"/>
        </a:lnRef>
        <a:fillRef idx="1">
          <a:scrgbClr r="0" g="0" b="0"/>
        </a:fillRef>
        <a:effectRef idx="0">
          <a:scrgbClr r="0" g="0" b="0"/>
        </a:effectRef>
        <a:fontRef idx="minor"/>
      </dsp:style>
    </dsp:sp>
    <dsp:sp modelId="{D50A18B7-B61B-4251-BDF0-F5D153265CFF}">
      <dsp:nvSpPr>
        <dsp:cNvPr id="0" name=""/>
        <dsp:cNvSpPr/>
      </dsp:nvSpPr>
      <dsp:spPr>
        <a:xfrm>
          <a:off x="0" y="3055937"/>
          <a:ext cx="3376930" cy="1389062"/>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kern="1200" dirty="0"/>
            <a:t>Powers of Fund</a:t>
          </a:r>
          <a:endParaRPr lang="en-ZA" sz="3700" kern="1200" dirty="0"/>
        </a:p>
      </dsp:txBody>
      <dsp:txXfrm>
        <a:off x="67808" y="3123745"/>
        <a:ext cx="3241314" cy="12534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56D49E-6949-4CA2-8106-9489C77533D8}">
      <dsp:nvSpPr>
        <dsp:cNvPr id="0" name=""/>
        <dsp:cNvSpPr/>
      </dsp:nvSpPr>
      <dsp:spPr>
        <a:xfrm>
          <a:off x="3376930" y="3906"/>
          <a:ext cx="5065395" cy="583840"/>
        </a:xfrm>
        <a:prstGeom prst="rightArrow">
          <a:avLst>
            <a:gd name="adj1" fmla="val 75000"/>
            <a:gd name="adj2" fmla="val 5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1F15CA-8104-4DEE-A78D-182A5812FBCF}">
      <dsp:nvSpPr>
        <dsp:cNvPr id="0" name=""/>
        <dsp:cNvSpPr/>
      </dsp:nvSpPr>
      <dsp:spPr>
        <a:xfrm>
          <a:off x="0" y="3906"/>
          <a:ext cx="3376930" cy="58384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Establishment of Board</a:t>
          </a:r>
          <a:endParaRPr lang="en-ZA" sz="1600" kern="1200" dirty="0"/>
        </a:p>
      </dsp:txBody>
      <dsp:txXfrm>
        <a:off x="28501" y="32407"/>
        <a:ext cx="3319928" cy="526838"/>
      </dsp:txXfrm>
    </dsp:sp>
    <dsp:sp modelId="{B6E8B717-1183-4FC5-A603-0A5F8ADE5AED}">
      <dsp:nvSpPr>
        <dsp:cNvPr id="0" name=""/>
        <dsp:cNvSpPr/>
      </dsp:nvSpPr>
      <dsp:spPr>
        <a:xfrm>
          <a:off x="3376930" y="646131"/>
          <a:ext cx="5065395" cy="583840"/>
        </a:xfrm>
        <a:prstGeom prst="rightArrow">
          <a:avLst>
            <a:gd name="adj1" fmla="val 75000"/>
            <a:gd name="adj2" fmla="val 50000"/>
          </a:avLst>
        </a:prstGeom>
        <a:solidFill>
          <a:schemeClr val="accent3">
            <a:tint val="40000"/>
            <a:alpha val="90000"/>
            <a:hueOff val="1786142"/>
            <a:satOff val="-2299"/>
            <a:lumOff val="-179"/>
            <a:alphaOff val="0"/>
          </a:schemeClr>
        </a:solidFill>
        <a:ln w="25400" cap="flat" cmpd="sng" algn="ctr">
          <a:solidFill>
            <a:schemeClr val="accent3">
              <a:tint val="40000"/>
              <a:alpha val="90000"/>
              <a:hueOff val="1786142"/>
              <a:satOff val="-2299"/>
              <a:lumOff val="-179"/>
              <a:alphaOff val="0"/>
            </a:schemeClr>
          </a:solidFill>
          <a:prstDash val="solid"/>
        </a:ln>
        <a:effectLst/>
      </dsp:spPr>
      <dsp:style>
        <a:lnRef idx="2">
          <a:scrgbClr r="0" g="0" b="0"/>
        </a:lnRef>
        <a:fillRef idx="1">
          <a:scrgbClr r="0" g="0" b="0"/>
        </a:fillRef>
        <a:effectRef idx="0">
          <a:scrgbClr r="0" g="0" b="0"/>
        </a:effectRef>
        <a:fontRef idx="minor"/>
      </dsp:style>
    </dsp:sp>
    <dsp:sp modelId="{179670DE-C0FC-4334-86F4-82654D755A8B}">
      <dsp:nvSpPr>
        <dsp:cNvPr id="0" name=""/>
        <dsp:cNvSpPr/>
      </dsp:nvSpPr>
      <dsp:spPr>
        <a:xfrm>
          <a:off x="0" y="646131"/>
          <a:ext cx="3376930" cy="583840"/>
        </a:xfrm>
        <a:prstGeom prst="roundRect">
          <a:avLst/>
        </a:prstGeom>
        <a:solidFill>
          <a:schemeClr val="accent3">
            <a:hueOff val="1875044"/>
            <a:satOff val="-2813"/>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Constitution and composition of Board</a:t>
          </a:r>
          <a:endParaRPr lang="en-ZA" sz="1600" kern="1200" dirty="0"/>
        </a:p>
      </dsp:txBody>
      <dsp:txXfrm>
        <a:off x="28501" y="674632"/>
        <a:ext cx="3319928" cy="526838"/>
      </dsp:txXfrm>
    </dsp:sp>
    <dsp:sp modelId="{89F3C566-BB31-4278-844C-ED9B6D44FCF3}">
      <dsp:nvSpPr>
        <dsp:cNvPr id="0" name=""/>
        <dsp:cNvSpPr/>
      </dsp:nvSpPr>
      <dsp:spPr>
        <a:xfrm>
          <a:off x="3376930" y="1288355"/>
          <a:ext cx="5065395" cy="583840"/>
        </a:xfrm>
        <a:prstGeom prst="rightArrow">
          <a:avLst>
            <a:gd name="adj1" fmla="val 75000"/>
            <a:gd name="adj2" fmla="val 50000"/>
          </a:avLst>
        </a:prstGeom>
        <a:solidFill>
          <a:schemeClr val="accent3">
            <a:tint val="40000"/>
            <a:alpha val="90000"/>
            <a:hueOff val="3572285"/>
            <a:satOff val="-4598"/>
            <a:lumOff val="-358"/>
            <a:alphaOff val="0"/>
          </a:schemeClr>
        </a:solidFill>
        <a:ln w="25400" cap="flat" cmpd="sng" algn="ctr">
          <a:solidFill>
            <a:schemeClr val="accent3">
              <a:tint val="40000"/>
              <a:alpha val="90000"/>
              <a:hueOff val="3572285"/>
              <a:satOff val="-4598"/>
              <a:lumOff val="-358"/>
              <a:alphaOff val="0"/>
            </a:schemeClr>
          </a:solidFill>
          <a:prstDash val="solid"/>
        </a:ln>
        <a:effectLst/>
      </dsp:spPr>
      <dsp:style>
        <a:lnRef idx="2">
          <a:scrgbClr r="0" g="0" b="0"/>
        </a:lnRef>
        <a:fillRef idx="1">
          <a:scrgbClr r="0" g="0" b="0"/>
        </a:fillRef>
        <a:effectRef idx="0">
          <a:scrgbClr r="0" g="0" b="0"/>
        </a:effectRef>
        <a:fontRef idx="minor"/>
      </dsp:style>
    </dsp:sp>
    <dsp:sp modelId="{8DA658B0-8366-41B7-A36F-44DC4A29DE7A}">
      <dsp:nvSpPr>
        <dsp:cNvPr id="0" name=""/>
        <dsp:cNvSpPr/>
      </dsp:nvSpPr>
      <dsp:spPr>
        <a:xfrm>
          <a:off x="0" y="1288355"/>
          <a:ext cx="3376930" cy="583840"/>
        </a:xfrm>
        <a:prstGeom prst="roundRect">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Chairperson and Deputy Chairperson</a:t>
          </a:r>
          <a:endParaRPr lang="en-ZA" sz="1600" kern="1200" dirty="0"/>
        </a:p>
      </dsp:txBody>
      <dsp:txXfrm>
        <a:off x="28501" y="1316856"/>
        <a:ext cx="3319928" cy="526838"/>
      </dsp:txXfrm>
    </dsp:sp>
    <dsp:sp modelId="{D3AC937B-A26E-4D3B-9247-1876972B6258}">
      <dsp:nvSpPr>
        <dsp:cNvPr id="0" name=""/>
        <dsp:cNvSpPr/>
      </dsp:nvSpPr>
      <dsp:spPr>
        <a:xfrm>
          <a:off x="3376930" y="1930579"/>
          <a:ext cx="5065395" cy="583840"/>
        </a:xfrm>
        <a:prstGeom prst="rightArrow">
          <a:avLst>
            <a:gd name="adj1" fmla="val 75000"/>
            <a:gd name="adj2" fmla="val 50000"/>
          </a:avLst>
        </a:prstGeom>
        <a:solidFill>
          <a:schemeClr val="accent3">
            <a:tint val="40000"/>
            <a:alpha val="90000"/>
            <a:hueOff val="5358427"/>
            <a:satOff val="-6896"/>
            <a:lumOff val="-537"/>
            <a:alphaOff val="0"/>
          </a:schemeClr>
        </a:solidFill>
        <a:ln w="25400" cap="flat" cmpd="sng" algn="ctr">
          <a:solidFill>
            <a:schemeClr val="accent3">
              <a:tint val="40000"/>
              <a:alpha val="90000"/>
              <a:hueOff val="5358427"/>
              <a:satOff val="-6896"/>
              <a:lumOff val="-537"/>
              <a:alphaOff val="0"/>
            </a:schemeClr>
          </a:solidFill>
          <a:prstDash val="solid"/>
        </a:ln>
        <a:effectLst/>
      </dsp:spPr>
      <dsp:style>
        <a:lnRef idx="2">
          <a:scrgbClr r="0" g="0" b="0"/>
        </a:lnRef>
        <a:fillRef idx="1">
          <a:scrgbClr r="0" g="0" b="0"/>
        </a:fillRef>
        <a:effectRef idx="0">
          <a:scrgbClr r="0" g="0" b="0"/>
        </a:effectRef>
        <a:fontRef idx="minor"/>
      </dsp:style>
    </dsp:sp>
    <dsp:sp modelId="{0CD1E10A-A0DE-45CB-98BB-E5C61A6D107B}">
      <dsp:nvSpPr>
        <dsp:cNvPr id="0" name=""/>
        <dsp:cNvSpPr/>
      </dsp:nvSpPr>
      <dsp:spPr>
        <a:xfrm>
          <a:off x="0" y="1930579"/>
          <a:ext cx="3376930" cy="583840"/>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Functions and powers of Board</a:t>
          </a:r>
          <a:endParaRPr lang="en-ZA" sz="1600" kern="1200" dirty="0"/>
        </a:p>
      </dsp:txBody>
      <dsp:txXfrm>
        <a:off x="28501" y="1959080"/>
        <a:ext cx="3319928" cy="526838"/>
      </dsp:txXfrm>
    </dsp:sp>
    <dsp:sp modelId="{DFFD3371-8314-4572-A1A1-ADA6349BA2CC}">
      <dsp:nvSpPr>
        <dsp:cNvPr id="0" name=""/>
        <dsp:cNvSpPr/>
      </dsp:nvSpPr>
      <dsp:spPr>
        <a:xfrm>
          <a:off x="3376930" y="2572804"/>
          <a:ext cx="5065395" cy="583840"/>
        </a:xfrm>
        <a:prstGeom prst="rightArrow">
          <a:avLst>
            <a:gd name="adj1" fmla="val 75000"/>
            <a:gd name="adj2" fmla="val 50000"/>
          </a:avLst>
        </a:prstGeom>
        <a:solidFill>
          <a:schemeClr val="accent3">
            <a:tint val="40000"/>
            <a:alpha val="90000"/>
            <a:hueOff val="7144569"/>
            <a:satOff val="-9195"/>
            <a:lumOff val="-717"/>
            <a:alphaOff val="0"/>
          </a:schemeClr>
        </a:solidFill>
        <a:ln w="25400" cap="flat" cmpd="sng" algn="ctr">
          <a:solidFill>
            <a:schemeClr val="accent3">
              <a:tint val="40000"/>
              <a:alpha val="90000"/>
              <a:hueOff val="7144569"/>
              <a:satOff val="-9195"/>
              <a:lumOff val="-717"/>
              <a:alphaOff val="0"/>
            </a:schemeClr>
          </a:solidFill>
          <a:prstDash val="solid"/>
        </a:ln>
        <a:effectLst/>
      </dsp:spPr>
      <dsp:style>
        <a:lnRef idx="2">
          <a:scrgbClr r="0" g="0" b="0"/>
        </a:lnRef>
        <a:fillRef idx="1">
          <a:scrgbClr r="0" g="0" b="0"/>
        </a:fillRef>
        <a:effectRef idx="0">
          <a:scrgbClr r="0" g="0" b="0"/>
        </a:effectRef>
        <a:fontRef idx="minor"/>
      </dsp:style>
    </dsp:sp>
    <dsp:sp modelId="{B9DEF8F4-C11E-485D-AF6F-3ECEF0EA6508}">
      <dsp:nvSpPr>
        <dsp:cNvPr id="0" name=""/>
        <dsp:cNvSpPr/>
      </dsp:nvSpPr>
      <dsp:spPr>
        <a:xfrm>
          <a:off x="0" y="2572804"/>
          <a:ext cx="3376930" cy="583840"/>
        </a:xfrm>
        <a:prstGeom prst="roundRect">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Conduct and disclosure of interests</a:t>
          </a:r>
          <a:endParaRPr lang="en-ZA" sz="1600" kern="1200" dirty="0"/>
        </a:p>
      </dsp:txBody>
      <dsp:txXfrm>
        <a:off x="28501" y="2601305"/>
        <a:ext cx="3319928" cy="526838"/>
      </dsp:txXfrm>
    </dsp:sp>
    <dsp:sp modelId="{82B968E8-544D-438D-8DB0-2CEE300D2223}">
      <dsp:nvSpPr>
        <dsp:cNvPr id="0" name=""/>
        <dsp:cNvSpPr/>
      </dsp:nvSpPr>
      <dsp:spPr>
        <a:xfrm>
          <a:off x="3376930" y="3215028"/>
          <a:ext cx="5065395" cy="583840"/>
        </a:xfrm>
        <a:prstGeom prst="rightArrow">
          <a:avLst>
            <a:gd name="adj1" fmla="val 75000"/>
            <a:gd name="adj2" fmla="val 50000"/>
          </a:avLst>
        </a:prstGeom>
        <a:solidFill>
          <a:schemeClr val="accent3">
            <a:tint val="40000"/>
            <a:alpha val="90000"/>
            <a:hueOff val="8930711"/>
            <a:satOff val="-11494"/>
            <a:lumOff val="-896"/>
            <a:alphaOff val="0"/>
          </a:schemeClr>
        </a:solidFill>
        <a:ln w="25400" cap="flat" cmpd="sng" algn="ctr">
          <a:solidFill>
            <a:schemeClr val="accent3">
              <a:tint val="40000"/>
              <a:alpha val="90000"/>
              <a:hueOff val="8930711"/>
              <a:satOff val="-11494"/>
              <a:lumOff val="-896"/>
              <a:alphaOff val="0"/>
            </a:schemeClr>
          </a:solidFill>
          <a:prstDash val="solid"/>
        </a:ln>
        <a:effectLst/>
      </dsp:spPr>
      <dsp:style>
        <a:lnRef idx="2">
          <a:scrgbClr r="0" g="0" b="0"/>
        </a:lnRef>
        <a:fillRef idx="1">
          <a:scrgbClr r="0" g="0" b="0"/>
        </a:fillRef>
        <a:effectRef idx="0">
          <a:scrgbClr r="0" g="0" b="0"/>
        </a:effectRef>
        <a:fontRef idx="minor"/>
      </dsp:style>
    </dsp:sp>
    <dsp:sp modelId="{B30B6B96-0F5B-45E5-B13C-3EBD605DF490}">
      <dsp:nvSpPr>
        <dsp:cNvPr id="0" name=""/>
        <dsp:cNvSpPr/>
      </dsp:nvSpPr>
      <dsp:spPr>
        <a:xfrm>
          <a:off x="0" y="3215028"/>
          <a:ext cx="3376930" cy="583840"/>
        </a:xfrm>
        <a:prstGeom prst="roundRect">
          <a:avLst/>
        </a:prstGeom>
        <a:solidFill>
          <a:schemeClr val="accent3">
            <a:hueOff val="9375220"/>
            <a:satOff val="-14067"/>
            <a:lumOff val="-22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Procedures</a:t>
          </a:r>
          <a:endParaRPr lang="en-ZA" sz="1600" kern="1200" dirty="0"/>
        </a:p>
      </dsp:txBody>
      <dsp:txXfrm>
        <a:off x="28501" y="3243529"/>
        <a:ext cx="3319928" cy="526838"/>
      </dsp:txXfrm>
    </dsp:sp>
    <dsp:sp modelId="{7986F5EA-1DF2-4E70-9E6D-2DCC5178E800}">
      <dsp:nvSpPr>
        <dsp:cNvPr id="0" name=""/>
        <dsp:cNvSpPr/>
      </dsp:nvSpPr>
      <dsp:spPr>
        <a:xfrm>
          <a:off x="3376930" y="3857252"/>
          <a:ext cx="5065395" cy="583840"/>
        </a:xfrm>
        <a:prstGeom prst="rightArrow">
          <a:avLst>
            <a:gd name="adj1" fmla="val 75000"/>
            <a:gd name="adj2" fmla="val 50000"/>
          </a:avLst>
        </a:prstGeom>
        <a:solidFill>
          <a:schemeClr val="accent3">
            <a:tint val="40000"/>
            <a:alpha val="90000"/>
            <a:hueOff val="10716854"/>
            <a:satOff val="-13793"/>
            <a:lumOff val="-1075"/>
            <a:alphaOff val="0"/>
          </a:schemeClr>
        </a:solidFill>
        <a:ln w="25400" cap="flat" cmpd="sng" algn="ctr">
          <a:solidFill>
            <a:schemeClr val="accent3">
              <a:tint val="40000"/>
              <a:alpha val="90000"/>
              <a:hueOff val="10716854"/>
              <a:satOff val="-13793"/>
              <a:lumOff val="-1075"/>
              <a:alphaOff val="0"/>
            </a:schemeClr>
          </a:solidFill>
          <a:prstDash val="solid"/>
        </a:ln>
        <a:effectLst/>
      </dsp:spPr>
      <dsp:style>
        <a:lnRef idx="2">
          <a:scrgbClr r="0" g="0" b="0"/>
        </a:lnRef>
        <a:fillRef idx="1">
          <a:scrgbClr r="0" g="0" b="0"/>
        </a:fillRef>
        <a:effectRef idx="0">
          <a:scrgbClr r="0" g="0" b="0"/>
        </a:effectRef>
        <a:fontRef idx="minor"/>
      </dsp:style>
    </dsp:sp>
    <dsp:sp modelId="{44329B9E-E557-46C9-B06D-125DDDB24741}">
      <dsp:nvSpPr>
        <dsp:cNvPr id="0" name=""/>
        <dsp:cNvSpPr/>
      </dsp:nvSpPr>
      <dsp:spPr>
        <a:xfrm>
          <a:off x="0" y="3857252"/>
          <a:ext cx="3376930" cy="583840"/>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Remuneration and reimbursement</a:t>
          </a:r>
          <a:endParaRPr lang="en-ZA" sz="1600" kern="1200" dirty="0"/>
        </a:p>
      </dsp:txBody>
      <dsp:txXfrm>
        <a:off x="28501" y="3885753"/>
        <a:ext cx="3319928" cy="5268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56D49E-6949-4CA2-8106-9489C77533D8}">
      <dsp:nvSpPr>
        <dsp:cNvPr id="0" name=""/>
        <dsp:cNvSpPr/>
      </dsp:nvSpPr>
      <dsp:spPr>
        <a:xfrm>
          <a:off x="3376930" y="1302"/>
          <a:ext cx="5065395" cy="1033115"/>
        </a:xfrm>
        <a:prstGeom prst="rightArrow">
          <a:avLst>
            <a:gd name="adj1" fmla="val 75000"/>
            <a:gd name="adj2" fmla="val 5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1F15CA-8104-4DEE-A78D-182A5812FBCF}">
      <dsp:nvSpPr>
        <dsp:cNvPr id="0" name=""/>
        <dsp:cNvSpPr/>
      </dsp:nvSpPr>
      <dsp:spPr>
        <a:xfrm>
          <a:off x="0" y="1302"/>
          <a:ext cx="3376930" cy="103311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Appointment</a:t>
          </a:r>
          <a:endParaRPr lang="en-ZA" sz="2400" kern="1200" dirty="0"/>
        </a:p>
      </dsp:txBody>
      <dsp:txXfrm>
        <a:off x="50433" y="51735"/>
        <a:ext cx="3276064" cy="932249"/>
      </dsp:txXfrm>
    </dsp:sp>
    <dsp:sp modelId="{3D3A6A04-C492-43B2-978F-A16F50B6D601}">
      <dsp:nvSpPr>
        <dsp:cNvPr id="0" name=""/>
        <dsp:cNvSpPr/>
      </dsp:nvSpPr>
      <dsp:spPr>
        <a:xfrm>
          <a:off x="3376930" y="1137729"/>
          <a:ext cx="5065395" cy="1033115"/>
        </a:xfrm>
        <a:prstGeom prst="rightArrow">
          <a:avLst>
            <a:gd name="adj1" fmla="val 75000"/>
            <a:gd name="adj2" fmla="val 50000"/>
          </a:avLst>
        </a:prstGeom>
        <a:solidFill>
          <a:schemeClr val="accent3">
            <a:tint val="40000"/>
            <a:alpha val="90000"/>
            <a:hueOff val="3572285"/>
            <a:satOff val="-4598"/>
            <a:lumOff val="-358"/>
            <a:alphaOff val="0"/>
          </a:schemeClr>
        </a:solidFill>
        <a:ln w="25400" cap="flat" cmpd="sng" algn="ctr">
          <a:solidFill>
            <a:schemeClr val="accent3">
              <a:tint val="40000"/>
              <a:alpha val="90000"/>
              <a:hueOff val="3572285"/>
              <a:satOff val="-4598"/>
              <a:lumOff val="-358"/>
              <a:alphaOff val="0"/>
            </a:schemeClr>
          </a:solidFill>
          <a:prstDash val="solid"/>
        </a:ln>
        <a:effectLst/>
      </dsp:spPr>
      <dsp:style>
        <a:lnRef idx="2">
          <a:scrgbClr r="0" g="0" b="0"/>
        </a:lnRef>
        <a:fillRef idx="1">
          <a:scrgbClr r="0" g="0" b="0"/>
        </a:fillRef>
        <a:effectRef idx="0">
          <a:scrgbClr r="0" g="0" b="0"/>
        </a:effectRef>
        <a:fontRef idx="minor"/>
      </dsp:style>
    </dsp:sp>
    <dsp:sp modelId="{62C894B9-145F-4E38-B53A-3E46B205EE8E}">
      <dsp:nvSpPr>
        <dsp:cNvPr id="0" name=""/>
        <dsp:cNvSpPr/>
      </dsp:nvSpPr>
      <dsp:spPr>
        <a:xfrm>
          <a:off x="0" y="1137729"/>
          <a:ext cx="3376930" cy="1033115"/>
        </a:xfrm>
        <a:prstGeom prst="roundRect">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Responsibilities</a:t>
          </a:r>
          <a:endParaRPr lang="en-ZA" sz="2400" kern="1200" dirty="0"/>
        </a:p>
      </dsp:txBody>
      <dsp:txXfrm>
        <a:off x="50433" y="1188162"/>
        <a:ext cx="3276064" cy="932249"/>
      </dsp:txXfrm>
    </dsp:sp>
    <dsp:sp modelId="{84B5C5A8-4AC6-4AB3-A1BA-446EDA4A0C26}">
      <dsp:nvSpPr>
        <dsp:cNvPr id="0" name=""/>
        <dsp:cNvSpPr/>
      </dsp:nvSpPr>
      <dsp:spPr>
        <a:xfrm>
          <a:off x="3376930" y="2274155"/>
          <a:ext cx="5065395" cy="1033115"/>
        </a:xfrm>
        <a:prstGeom prst="rightArrow">
          <a:avLst>
            <a:gd name="adj1" fmla="val 75000"/>
            <a:gd name="adj2" fmla="val 50000"/>
          </a:avLst>
        </a:prstGeom>
        <a:solidFill>
          <a:schemeClr val="accent3">
            <a:tint val="40000"/>
            <a:alpha val="90000"/>
            <a:hueOff val="7144569"/>
            <a:satOff val="-9195"/>
            <a:lumOff val="-717"/>
            <a:alphaOff val="0"/>
          </a:schemeClr>
        </a:solidFill>
        <a:ln w="25400" cap="flat" cmpd="sng" algn="ctr">
          <a:solidFill>
            <a:schemeClr val="accent3">
              <a:tint val="40000"/>
              <a:alpha val="90000"/>
              <a:hueOff val="7144569"/>
              <a:satOff val="-9195"/>
              <a:lumOff val="-717"/>
              <a:alphaOff val="0"/>
            </a:schemeClr>
          </a:solidFill>
          <a:prstDash val="solid"/>
        </a:ln>
        <a:effectLst/>
      </dsp:spPr>
      <dsp:style>
        <a:lnRef idx="2">
          <a:scrgbClr r="0" g="0" b="0"/>
        </a:lnRef>
        <a:fillRef idx="1">
          <a:scrgbClr r="0" g="0" b="0"/>
        </a:fillRef>
        <a:effectRef idx="0">
          <a:scrgbClr r="0" g="0" b="0"/>
        </a:effectRef>
        <a:fontRef idx="minor"/>
      </dsp:style>
    </dsp:sp>
    <dsp:sp modelId="{E9ECE151-9090-49A4-ACEC-5033EBDAE69A}">
      <dsp:nvSpPr>
        <dsp:cNvPr id="0" name=""/>
        <dsp:cNvSpPr/>
      </dsp:nvSpPr>
      <dsp:spPr>
        <a:xfrm>
          <a:off x="0" y="2274155"/>
          <a:ext cx="3376930" cy="1033115"/>
        </a:xfrm>
        <a:prstGeom prst="roundRect">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Relationship of CEO with Minister, DG and OHSC</a:t>
          </a:r>
          <a:endParaRPr lang="en-ZA" sz="2400" kern="1200" dirty="0"/>
        </a:p>
      </dsp:txBody>
      <dsp:txXfrm>
        <a:off x="50433" y="2324588"/>
        <a:ext cx="3276064" cy="932249"/>
      </dsp:txXfrm>
    </dsp:sp>
    <dsp:sp modelId="{35950C75-69F4-4B34-9D94-EC872BEFBB06}">
      <dsp:nvSpPr>
        <dsp:cNvPr id="0" name=""/>
        <dsp:cNvSpPr/>
      </dsp:nvSpPr>
      <dsp:spPr>
        <a:xfrm>
          <a:off x="3376930" y="3410582"/>
          <a:ext cx="5065395" cy="1033115"/>
        </a:xfrm>
        <a:prstGeom prst="rightArrow">
          <a:avLst>
            <a:gd name="adj1" fmla="val 75000"/>
            <a:gd name="adj2" fmla="val 50000"/>
          </a:avLst>
        </a:prstGeom>
        <a:solidFill>
          <a:schemeClr val="accent3">
            <a:tint val="40000"/>
            <a:alpha val="90000"/>
            <a:hueOff val="10716854"/>
            <a:satOff val="-13793"/>
            <a:lumOff val="-1075"/>
            <a:alphaOff val="0"/>
          </a:schemeClr>
        </a:solidFill>
        <a:ln w="25400" cap="flat" cmpd="sng" algn="ctr">
          <a:solidFill>
            <a:schemeClr val="accent3">
              <a:tint val="40000"/>
              <a:alpha val="90000"/>
              <a:hueOff val="10716854"/>
              <a:satOff val="-13793"/>
              <a:lumOff val="-1075"/>
              <a:alphaOff val="0"/>
            </a:schemeClr>
          </a:solidFill>
          <a:prstDash val="solid"/>
        </a:ln>
        <a:effectLst/>
      </dsp:spPr>
      <dsp:style>
        <a:lnRef idx="2">
          <a:scrgbClr r="0" g="0" b="0"/>
        </a:lnRef>
        <a:fillRef idx="1">
          <a:scrgbClr r="0" g="0" b="0"/>
        </a:fillRef>
        <a:effectRef idx="0">
          <a:scrgbClr r="0" g="0" b="0"/>
        </a:effectRef>
        <a:fontRef idx="minor"/>
      </dsp:style>
    </dsp:sp>
    <dsp:sp modelId="{CDECFD86-401E-4860-9189-B9BFDBA83804}">
      <dsp:nvSpPr>
        <dsp:cNvPr id="0" name=""/>
        <dsp:cNvSpPr/>
      </dsp:nvSpPr>
      <dsp:spPr>
        <a:xfrm>
          <a:off x="0" y="3410582"/>
          <a:ext cx="3376930" cy="1033115"/>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Staff at executive management level</a:t>
          </a:r>
          <a:endParaRPr lang="en-ZA" sz="2400" kern="1200" dirty="0"/>
        </a:p>
      </dsp:txBody>
      <dsp:txXfrm>
        <a:off x="50433" y="3461015"/>
        <a:ext cx="3276064" cy="93224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56D49E-6949-4CA2-8106-9489C77533D8}">
      <dsp:nvSpPr>
        <dsp:cNvPr id="0" name=""/>
        <dsp:cNvSpPr/>
      </dsp:nvSpPr>
      <dsp:spPr>
        <a:xfrm>
          <a:off x="3376930" y="542"/>
          <a:ext cx="5065395" cy="2116149"/>
        </a:xfrm>
        <a:prstGeom prst="rightArrow">
          <a:avLst>
            <a:gd name="adj1" fmla="val 75000"/>
            <a:gd name="adj2" fmla="val 5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1F15CA-8104-4DEE-A78D-182A5812FBCF}">
      <dsp:nvSpPr>
        <dsp:cNvPr id="0" name=""/>
        <dsp:cNvSpPr/>
      </dsp:nvSpPr>
      <dsp:spPr>
        <a:xfrm>
          <a:off x="0" y="542"/>
          <a:ext cx="3376930" cy="211614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81915" rIns="163830" bIns="81915" numCol="1" spcCol="1270" anchor="ctr" anchorCtr="0">
          <a:noAutofit/>
        </a:bodyPr>
        <a:lstStyle/>
        <a:p>
          <a:pPr marL="0" lvl="0" indent="0" algn="ctr" defTabSz="1911350">
            <a:lnSpc>
              <a:spcPct val="90000"/>
            </a:lnSpc>
            <a:spcBef>
              <a:spcPct val="0"/>
            </a:spcBef>
            <a:spcAft>
              <a:spcPct val="35000"/>
            </a:spcAft>
            <a:buNone/>
          </a:pPr>
          <a:r>
            <a:rPr lang="en-US" sz="4300" kern="1200" dirty="0"/>
            <a:t>Committees of Board</a:t>
          </a:r>
          <a:endParaRPr lang="en-ZA" sz="4300" kern="1200" dirty="0"/>
        </a:p>
      </dsp:txBody>
      <dsp:txXfrm>
        <a:off x="103302" y="103844"/>
        <a:ext cx="3170326" cy="1909545"/>
      </dsp:txXfrm>
    </dsp:sp>
    <dsp:sp modelId="{BD6258EF-EB1A-43FB-A8B6-A90C1E5CF205}">
      <dsp:nvSpPr>
        <dsp:cNvPr id="0" name=""/>
        <dsp:cNvSpPr/>
      </dsp:nvSpPr>
      <dsp:spPr>
        <a:xfrm>
          <a:off x="3376930" y="2328307"/>
          <a:ext cx="5065395" cy="2116149"/>
        </a:xfrm>
        <a:prstGeom prst="rightArrow">
          <a:avLst>
            <a:gd name="adj1" fmla="val 75000"/>
            <a:gd name="adj2" fmla="val 50000"/>
          </a:avLst>
        </a:prstGeom>
        <a:solidFill>
          <a:schemeClr val="accent3">
            <a:tint val="40000"/>
            <a:alpha val="90000"/>
            <a:hueOff val="10716854"/>
            <a:satOff val="-13793"/>
            <a:lumOff val="-1075"/>
            <a:alphaOff val="0"/>
          </a:schemeClr>
        </a:solidFill>
        <a:ln w="25400" cap="flat" cmpd="sng" algn="ctr">
          <a:solidFill>
            <a:schemeClr val="accent3">
              <a:tint val="40000"/>
              <a:alpha val="90000"/>
              <a:hueOff val="10716854"/>
              <a:satOff val="-13793"/>
              <a:lumOff val="-1075"/>
              <a:alphaOff val="0"/>
            </a:schemeClr>
          </a:solidFill>
          <a:prstDash val="solid"/>
        </a:ln>
        <a:effectLst/>
      </dsp:spPr>
      <dsp:style>
        <a:lnRef idx="2">
          <a:scrgbClr r="0" g="0" b="0"/>
        </a:lnRef>
        <a:fillRef idx="1">
          <a:scrgbClr r="0" g="0" b="0"/>
        </a:fillRef>
        <a:effectRef idx="0">
          <a:scrgbClr r="0" g="0" b="0"/>
        </a:effectRef>
        <a:fontRef idx="minor"/>
      </dsp:style>
    </dsp:sp>
    <dsp:sp modelId="{6197ACE1-3F71-4D37-A765-62D9038401A8}">
      <dsp:nvSpPr>
        <dsp:cNvPr id="0" name=""/>
        <dsp:cNvSpPr/>
      </dsp:nvSpPr>
      <dsp:spPr>
        <a:xfrm>
          <a:off x="0" y="2328307"/>
          <a:ext cx="3376930" cy="2116149"/>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81915" rIns="163830" bIns="81915" numCol="1" spcCol="1270" anchor="ctr" anchorCtr="0">
          <a:noAutofit/>
        </a:bodyPr>
        <a:lstStyle/>
        <a:p>
          <a:pPr marL="0" lvl="0" indent="0" algn="ctr" defTabSz="1911350">
            <a:lnSpc>
              <a:spcPct val="90000"/>
            </a:lnSpc>
            <a:spcBef>
              <a:spcPct val="0"/>
            </a:spcBef>
            <a:spcAft>
              <a:spcPct val="35000"/>
            </a:spcAft>
            <a:buNone/>
          </a:pPr>
          <a:r>
            <a:rPr lang="en-US" sz="4300" kern="1200" dirty="0"/>
            <a:t>Technical committees</a:t>
          </a:r>
          <a:endParaRPr lang="en-ZA" sz="4300" kern="1200" dirty="0"/>
        </a:p>
      </dsp:txBody>
      <dsp:txXfrm>
        <a:off x="103302" y="2431609"/>
        <a:ext cx="3170326" cy="190954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56D49E-6949-4CA2-8106-9489C77533D8}">
      <dsp:nvSpPr>
        <dsp:cNvPr id="0" name=""/>
        <dsp:cNvSpPr/>
      </dsp:nvSpPr>
      <dsp:spPr>
        <a:xfrm>
          <a:off x="3376930" y="542"/>
          <a:ext cx="5065395" cy="683679"/>
        </a:xfrm>
        <a:prstGeom prst="rightArrow">
          <a:avLst>
            <a:gd name="adj1" fmla="val 75000"/>
            <a:gd name="adj2" fmla="val 5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1F15CA-8104-4DEE-A78D-182A5812FBCF}">
      <dsp:nvSpPr>
        <dsp:cNvPr id="0" name=""/>
        <dsp:cNvSpPr/>
      </dsp:nvSpPr>
      <dsp:spPr>
        <a:xfrm>
          <a:off x="0" y="542"/>
          <a:ext cx="3376930" cy="68367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Benefits Advisory Committee</a:t>
          </a:r>
          <a:endParaRPr lang="en-ZA" sz="1900" kern="1200" dirty="0"/>
        </a:p>
      </dsp:txBody>
      <dsp:txXfrm>
        <a:off x="33374" y="33916"/>
        <a:ext cx="3310182" cy="616931"/>
      </dsp:txXfrm>
    </dsp:sp>
    <dsp:sp modelId="{EE1666F5-5829-46EB-A9AF-2FA29240717B}">
      <dsp:nvSpPr>
        <dsp:cNvPr id="0" name=""/>
        <dsp:cNvSpPr/>
      </dsp:nvSpPr>
      <dsp:spPr>
        <a:xfrm>
          <a:off x="3376930" y="752589"/>
          <a:ext cx="5065395" cy="683679"/>
        </a:xfrm>
        <a:prstGeom prst="rightArrow">
          <a:avLst>
            <a:gd name="adj1" fmla="val 75000"/>
            <a:gd name="adj2" fmla="val 50000"/>
          </a:avLst>
        </a:prstGeom>
        <a:solidFill>
          <a:schemeClr val="accent3">
            <a:tint val="40000"/>
            <a:alpha val="90000"/>
            <a:hueOff val="2143371"/>
            <a:satOff val="-2759"/>
            <a:lumOff val="-215"/>
            <a:alphaOff val="0"/>
          </a:schemeClr>
        </a:solidFill>
        <a:ln w="25400" cap="flat" cmpd="sng" algn="ctr">
          <a:solidFill>
            <a:schemeClr val="accent3">
              <a:tint val="40000"/>
              <a:alpha val="90000"/>
              <a:hueOff val="2143371"/>
              <a:satOff val="-2759"/>
              <a:lumOff val="-215"/>
              <a:alphaOff val="0"/>
            </a:schemeClr>
          </a:solidFill>
          <a:prstDash val="solid"/>
        </a:ln>
        <a:effectLst/>
      </dsp:spPr>
      <dsp:style>
        <a:lnRef idx="2">
          <a:scrgbClr r="0" g="0" b="0"/>
        </a:lnRef>
        <a:fillRef idx="1">
          <a:scrgbClr r="0" g="0" b="0"/>
        </a:fillRef>
        <a:effectRef idx="0">
          <a:scrgbClr r="0" g="0" b="0"/>
        </a:effectRef>
        <a:fontRef idx="minor"/>
      </dsp:style>
    </dsp:sp>
    <dsp:sp modelId="{3BA526ED-9E2E-47BD-AB89-8EC7050013A5}">
      <dsp:nvSpPr>
        <dsp:cNvPr id="0" name=""/>
        <dsp:cNvSpPr/>
      </dsp:nvSpPr>
      <dsp:spPr>
        <a:xfrm>
          <a:off x="0" y="752589"/>
          <a:ext cx="3376930" cy="683679"/>
        </a:xfrm>
        <a:prstGeom prst="roundRect">
          <a:avLst/>
        </a:prstGeom>
        <a:solidFill>
          <a:schemeClr val="accent3">
            <a:hueOff val="2250053"/>
            <a:satOff val="-337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Health Care Benefits Pricing Committee</a:t>
          </a:r>
          <a:endParaRPr lang="en-ZA" sz="1900" kern="1200" dirty="0"/>
        </a:p>
      </dsp:txBody>
      <dsp:txXfrm>
        <a:off x="33374" y="785963"/>
        <a:ext cx="3310182" cy="616931"/>
      </dsp:txXfrm>
    </dsp:sp>
    <dsp:sp modelId="{955C5999-BA53-449C-AE24-44410C51BF35}">
      <dsp:nvSpPr>
        <dsp:cNvPr id="0" name=""/>
        <dsp:cNvSpPr/>
      </dsp:nvSpPr>
      <dsp:spPr>
        <a:xfrm>
          <a:off x="3376930" y="1504636"/>
          <a:ext cx="5065395" cy="683679"/>
        </a:xfrm>
        <a:prstGeom prst="rightArrow">
          <a:avLst>
            <a:gd name="adj1" fmla="val 75000"/>
            <a:gd name="adj2" fmla="val 50000"/>
          </a:avLst>
        </a:prstGeom>
        <a:solidFill>
          <a:schemeClr val="accent3">
            <a:tint val="40000"/>
            <a:alpha val="90000"/>
            <a:hueOff val="4286742"/>
            <a:satOff val="-5517"/>
            <a:lumOff val="-430"/>
            <a:alphaOff val="0"/>
          </a:schemeClr>
        </a:solidFill>
        <a:ln w="25400" cap="flat" cmpd="sng" algn="ctr">
          <a:solidFill>
            <a:schemeClr val="accent3">
              <a:tint val="40000"/>
              <a:alpha val="90000"/>
              <a:hueOff val="4286742"/>
              <a:satOff val="-5517"/>
              <a:lumOff val="-430"/>
              <a:alphaOff val="0"/>
            </a:schemeClr>
          </a:solidFill>
          <a:prstDash val="solid"/>
        </a:ln>
        <a:effectLst/>
      </dsp:spPr>
      <dsp:style>
        <a:lnRef idx="2">
          <a:scrgbClr r="0" g="0" b="0"/>
        </a:lnRef>
        <a:fillRef idx="1">
          <a:scrgbClr r="0" g="0" b="0"/>
        </a:fillRef>
        <a:effectRef idx="0">
          <a:scrgbClr r="0" g="0" b="0"/>
        </a:effectRef>
        <a:fontRef idx="minor"/>
      </dsp:style>
    </dsp:sp>
    <dsp:sp modelId="{FCA983A9-F130-4DD9-95B3-4B97BFDB27DA}">
      <dsp:nvSpPr>
        <dsp:cNvPr id="0" name=""/>
        <dsp:cNvSpPr/>
      </dsp:nvSpPr>
      <dsp:spPr>
        <a:xfrm>
          <a:off x="0" y="1504636"/>
          <a:ext cx="3376930" cy="683679"/>
        </a:xfrm>
        <a:prstGeom prst="roundRect">
          <a:avLst/>
        </a:prstGeom>
        <a:solidFill>
          <a:schemeClr val="accent3">
            <a:hueOff val="4500106"/>
            <a:satOff val="-6752"/>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Stakeholder Advisory Committee</a:t>
          </a:r>
          <a:endParaRPr lang="en-ZA" sz="1900" kern="1200" dirty="0"/>
        </a:p>
      </dsp:txBody>
      <dsp:txXfrm>
        <a:off x="33374" y="1538010"/>
        <a:ext cx="3310182" cy="616931"/>
      </dsp:txXfrm>
    </dsp:sp>
    <dsp:sp modelId="{F32E15B7-D8E9-4C39-9AAE-1C1400D97643}">
      <dsp:nvSpPr>
        <dsp:cNvPr id="0" name=""/>
        <dsp:cNvSpPr/>
      </dsp:nvSpPr>
      <dsp:spPr>
        <a:xfrm>
          <a:off x="3376930" y="2256683"/>
          <a:ext cx="5065395" cy="683679"/>
        </a:xfrm>
        <a:prstGeom prst="rightArrow">
          <a:avLst>
            <a:gd name="adj1" fmla="val 75000"/>
            <a:gd name="adj2" fmla="val 50000"/>
          </a:avLst>
        </a:prstGeom>
        <a:solidFill>
          <a:schemeClr val="accent3">
            <a:tint val="40000"/>
            <a:alpha val="90000"/>
            <a:hueOff val="6430112"/>
            <a:satOff val="-8276"/>
            <a:lumOff val="-645"/>
            <a:alphaOff val="0"/>
          </a:schemeClr>
        </a:solidFill>
        <a:ln w="25400" cap="flat" cmpd="sng" algn="ctr">
          <a:solidFill>
            <a:schemeClr val="accent3">
              <a:tint val="40000"/>
              <a:alpha val="90000"/>
              <a:hueOff val="6430112"/>
              <a:satOff val="-8276"/>
              <a:lumOff val="-645"/>
              <a:alphaOff val="0"/>
            </a:schemeClr>
          </a:solidFill>
          <a:prstDash val="solid"/>
        </a:ln>
        <a:effectLst/>
      </dsp:spPr>
      <dsp:style>
        <a:lnRef idx="2">
          <a:scrgbClr r="0" g="0" b="0"/>
        </a:lnRef>
        <a:fillRef idx="1">
          <a:scrgbClr r="0" g="0" b="0"/>
        </a:fillRef>
        <a:effectRef idx="0">
          <a:scrgbClr r="0" g="0" b="0"/>
        </a:effectRef>
        <a:fontRef idx="minor"/>
      </dsp:style>
    </dsp:sp>
    <dsp:sp modelId="{9FD3C8D8-77CC-4DA2-93DA-5C119FA5C273}">
      <dsp:nvSpPr>
        <dsp:cNvPr id="0" name=""/>
        <dsp:cNvSpPr/>
      </dsp:nvSpPr>
      <dsp:spPr>
        <a:xfrm>
          <a:off x="0" y="2256683"/>
          <a:ext cx="3376930" cy="683679"/>
        </a:xfrm>
        <a:prstGeom prst="roundRect">
          <a:avLst/>
        </a:prstGeom>
        <a:solidFill>
          <a:schemeClr val="accent3">
            <a:hueOff val="6750158"/>
            <a:satOff val="-10128"/>
            <a:lumOff val="-1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Disclosure of interests</a:t>
          </a:r>
          <a:endParaRPr lang="en-ZA" sz="1900" kern="1200" dirty="0"/>
        </a:p>
      </dsp:txBody>
      <dsp:txXfrm>
        <a:off x="33374" y="2290057"/>
        <a:ext cx="3310182" cy="616931"/>
      </dsp:txXfrm>
    </dsp:sp>
    <dsp:sp modelId="{8F24261F-1FF4-4A24-A80C-DC18D1A60D02}">
      <dsp:nvSpPr>
        <dsp:cNvPr id="0" name=""/>
        <dsp:cNvSpPr/>
      </dsp:nvSpPr>
      <dsp:spPr>
        <a:xfrm>
          <a:off x="3376930" y="3008731"/>
          <a:ext cx="5065395" cy="683679"/>
        </a:xfrm>
        <a:prstGeom prst="rightArrow">
          <a:avLst>
            <a:gd name="adj1" fmla="val 75000"/>
            <a:gd name="adj2" fmla="val 50000"/>
          </a:avLst>
        </a:prstGeom>
        <a:solidFill>
          <a:schemeClr val="accent3">
            <a:tint val="40000"/>
            <a:alpha val="90000"/>
            <a:hueOff val="8573483"/>
            <a:satOff val="-11034"/>
            <a:lumOff val="-860"/>
            <a:alphaOff val="0"/>
          </a:schemeClr>
        </a:solidFill>
        <a:ln w="25400" cap="flat" cmpd="sng" algn="ctr">
          <a:solidFill>
            <a:schemeClr val="accent3">
              <a:tint val="40000"/>
              <a:alpha val="90000"/>
              <a:hueOff val="8573483"/>
              <a:satOff val="-11034"/>
              <a:lumOff val="-860"/>
              <a:alphaOff val="0"/>
            </a:schemeClr>
          </a:solidFill>
          <a:prstDash val="solid"/>
        </a:ln>
        <a:effectLst/>
      </dsp:spPr>
      <dsp:style>
        <a:lnRef idx="2">
          <a:scrgbClr r="0" g="0" b="0"/>
        </a:lnRef>
        <a:fillRef idx="1">
          <a:scrgbClr r="0" g="0" b="0"/>
        </a:fillRef>
        <a:effectRef idx="0">
          <a:scrgbClr r="0" g="0" b="0"/>
        </a:effectRef>
        <a:fontRef idx="minor"/>
      </dsp:style>
    </dsp:sp>
    <dsp:sp modelId="{B925205F-B65F-44CF-90BD-C4CA6F023EF5}">
      <dsp:nvSpPr>
        <dsp:cNvPr id="0" name=""/>
        <dsp:cNvSpPr/>
      </dsp:nvSpPr>
      <dsp:spPr>
        <a:xfrm>
          <a:off x="0" y="3008731"/>
          <a:ext cx="3376930" cy="683679"/>
        </a:xfrm>
        <a:prstGeom prst="roundRect">
          <a:avLst/>
        </a:prstGeom>
        <a:solidFill>
          <a:schemeClr val="accent3">
            <a:hueOff val="9000211"/>
            <a:satOff val="-13504"/>
            <a:lumOff val="-2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Procedures and remuneration</a:t>
          </a:r>
          <a:endParaRPr lang="en-ZA" sz="1900" kern="1200" dirty="0"/>
        </a:p>
      </dsp:txBody>
      <dsp:txXfrm>
        <a:off x="33374" y="3042105"/>
        <a:ext cx="3310182" cy="616931"/>
      </dsp:txXfrm>
    </dsp:sp>
    <dsp:sp modelId="{4972826C-7DB3-44AA-8559-F09E4270BD8E}">
      <dsp:nvSpPr>
        <dsp:cNvPr id="0" name=""/>
        <dsp:cNvSpPr/>
      </dsp:nvSpPr>
      <dsp:spPr>
        <a:xfrm>
          <a:off x="3376930" y="3760778"/>
          <a:ext cx="5065395" cy="683679"/>
        </a:xfrm>
        <a:prstGeom prst="rightArrow">
          <a:avLst>
            <a:gd name="adj1" fmla="val 75000"/>
            <a:gd name="adj2" fmla="val 50000"/>
          </a:avLst>
        </a:prstGeom>
        <a:solidFill>
          <a:schemeClr val="accent3">
            <a:tint val="40000"/>
            <a:alpha val="90000"/>
            <a:hueOff val="10716854"/>
            <a:satOff val="-13793"/>
            <a:lumOff val="-1075"/>
            <a:alphaOff val="0"/>
          </a:schemeClr>
        </a:solidFill>
        <a:ln w="25400" cap="flat" cmpd="sng" algn="ctr">
          <a:solidFill>
            <a:schemeClr val="accent3">
              <a:tint val="40000"/>
              <a:alpha val="90000"/>
              <a:hueOff val="10716854"/>
              <a:satOff val="-13793"/>
              <a:lumOff val="-1075"/>
              <a:alphaOff val="0"/>
            </a:schemeClr>
          </a:solidFill>
          <a:prstDash val="solid"/>
        </a:ln>
        <a:effectLst/>
      </dsp:spPr>
      <dsp:style>
        <a:lnRef idx="2">
          <a:scrgbClr r="0" g="0" b="0"/>
        </a:lnRef>
        <a:fillRef idx="1">
          <a:scrgbClr r="0" g="0" b="0"/>
        </a:fillRef>
        <a:effectRef idx="0">
          <a:scrgbClr r="0" g="0" b="0"/>
        </a:effectRef>
        <a:fontRef idx="minor"/>
      </dsp:style>
    </dsp:sp>
    <dsp:sp modelId="{EFE148FA-5280-4D66-A34D-E571C5F0F72E}">
      <dsp:nvSpPr>
        <dsp:cNvPr id="0" name=""/>
        <dsp:cNvSpPr/>
      </dsp:nvSpPr>
      <dsp:spPr>
        <a:xfrm>
          <a:off x="0" y="3760778"/>
          <a:ext cx="3376930" cy="683679"/>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kern="1200" dirty="0"/>
            <a:t>Vacation of office</a:t>
          </a:r>
          <a:endParaRPr lang="en-ZA" sz="1900" kern="1200" dirty="0"/>
        </a:p>
      </dsp:txBody>
      <dsp:txXfrm>
        <a:off x="33374" y="3794152"/>
        <a:ext cx="3310182" cy="61693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56D49E-6949-4CA2-8106-9489C77533D8}">
      <dsp:nvSpPr>
        <dsp:cNvPr id="0" name=""/>
        <dsp:cNvSpPr/>
      </dsp:nvSpPr>
      <dsp:spPr>
        <a:xfrm>
          <a:off x="3376930" y="2170"/>
          <a:ext cx="5065395" cy="370054"/>
        </a:xfrm>
        <a:prstGeom prst="rightArrow">
          <a:avLst>
            <a:gd name="adj1" fmla="val 75000"/>
            <a:gd name="adj2" fmla="val 5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1F15CA-8104-4DEE-A78D-182A5812FBCF}">
      <dsp:nvSpPr>
        <dsp:cNvPr id="0" name=""/>
        <dsp:cNvSpPr/>
      </dsp:nvSpPr>
      <dsp:spPr>
        <a:xfrm>
          <a:off x="0" y="2170"/>
          <a:ext cx="3376930" cy="37005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t>Role of Minister</a:t>
          </a:r>
          <a:endParaRPr lang="en-ZA" sz="1400" kern="1200" dirty="0"/>
        </a:p>
      </dsp:txBody>
      <dsp:txXfrm>
        <a:off x="18065" y="20235"/>
        <a:ext cx="3340800" cy="333924"/>
      </dsp:txXfrm>
    </dsp:sp>
    <dsp:sp modelId="{7CED7310-BBC6-43AB-9A01-E26BEDCBAABD}">
      <dsp:nvSpPr>
        <dsp:cNvPr id="0" name=""/>
        <dsp:cNvSpPr/>
      </dsp:nvSpPr>
      <dsp:spPr>
        <a:xfrm>
          <a:off x="3376930" y="409230"/>
          <a:ext cx="5065395" cy="370054"/>
        </a:xfrm>
        <a:prstGeom prst="rightArrow">
          <a:avLst>
            <a:gd name="adj1" fmla="val 75000"/>
            <a:gd name="adj2" fmla="val 50000"/>
          </a:avLst>
        </a:prstGeom>
        <a:solidFill>
          <a:schemeClr val="accent3">
            <a:tint val="40000"/>
            <a:alpha val="90000"/>
            <a:hueOff val="1071685"/>
            <a:satOff val="-1379"/>
            <a:lumOff val="-107"/>
            <a:alphaOff val="0"/>
          </a:schemeClr>
        </a:solidFill>
        <a:ln w="25400" cap="flat" cmpd="sng" algn="ctr">
          <a:solidFill>
            <a:schemeClr val="accent3">
              <a:tint val="40000"/>
              <a:alpha val="90000"/>
              <a:hueOff val="1071685"/>
              <a:satOff val="-1379"/>
              <a:lumOff val="-107"/>
              <a:alphaOff val="0"/>
            </a:schemeClr>
          </a:solidFill>
          <a:prstDash val="solid"/>
        </a:ln>
        <a:effectLst/>
      </dsp:spPr>
      <dsp:style>
        <a:lnRef idx="2">
          <a:scrgbClr r="0" g="0" b="0"/>
        </a:lnRef>
        <a:fillRef idx="1">
          <a:scrgbClr r="0" g="0" b="0"/>
        </a:fillRef>
        <a:effectRef idx="0">
          <a:scrgbClr r="0" g="0" b="0"/>
        </a:effectRef>
        <a:fontRef idx="minor"/>
      </dsp:style>
    </dsp:sp>
    <dsp:sp modelId="{6C87D78C-224B-44DE-BF77-D1FD3ED05821}">
      <dsp:nvSpPr>
        <dsp:cNvPr id="0" name=""/>
        <dsp:cNvSpPr/>
      </dsp:nvSpPr>
      <dsp:spPr>
        <a:xfrm>
          <a:off x="0" y="409230"/>
          <a:ext cx="3376930" cy="370054"/>
        </a:xfrm>
        <a:prstGeom prst="roundRect">
          <a:avLst/>
        </a:prstGeom>
        <a:solidFill>
          <a:schemeClr val="accent3">
            <a:hueOff val="1125026"/>
            <a:satOff val="-1688"/>
            <a:lumOff val="-2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t>Role of Department</a:t>
          </a:r>
          <a:endParaRPr lang="en-ZA" sz="1400" kern="1200" dirty="0"/>
        </a:p>
      </dsp:txBody>
      <dsp:txXfrm>
        <a:off x="18065" y="427295"/>
        <a:ext cx="3340800" cy="333924"/>
      </dsp:txXfrm>
    </dsp:sp>
    <dsp:sp modelId="{C2465313-115B-4CE0-BC45-6523B3A8924A}">
      <dsp:nvSpPr>
        <dsp:cNvPr id="0" name=""/>
        <dsp:cNvSpPr/>
      </dsp:nvSpPr>
      <dsp:spPr>
        <a:xfrm>
          <a:off x="3376930" y="816291"/>
          <a:ext cx="5065395" cy="370054"/>
        </a:xfrm>
        <a:prstGeom prst="rightArrow">
          <a:avLst>
            <a:gd name="adj1" fmla="val 75000"/>
            <a:gd name="adj2" fmla="val 50000"/>
          </a:avLst>
        </a:prstGeom>
        <a:solidFill>
          <a:schemeClr val="accent3">
            <a:tint val="40000"/>
            <a:alpha val="90000"/>
            <a:hueOff val="2143371"/>
            <a:satOff val="-2759"/>
            <a:lumOff val="-215"/>
            <a:alphaOff val="0"/>
          </a:schemeClr>
        </a:solidFill>
        <a:ln w="25400" cap="flat" cmpd="sng" algn="ctr">
          <a:solidFill>
            <a:schemeClr val="accent3">
              <a:tint val="40000"/>
              <a:alpha val="90000"/>
              <a:hueOff val="2143371"/>
              <a:satOff val="-2759"/>
              <a:lumOff val="-215"/>
              <a:alphaOff val="0"/>
            </a:schemeClr>
          </a:solidFill>
          <a:prstDash val="solid"/>
        </a:ln>
        <a:effectLst/>
      </dsp:spPr>
      <dsp:style>
        <a:lnRef idx="2">
          <a:scrgbClr r="0" g="0" b="0"/>
        </a:lnRef>
        <a:fillRef idx="1">
          <a:scrgbClr r="0" g="0" b="0"/>
        </a:fillRef>
        <a:effectRef idx="0">
          <a:scrgbClr r="0" g="0" b="0"/>
        </a:effectRef>
        <a:fontRef idx="minor"/>
      </dsp:style>
    </dsp:sp>
    <dsp:sp modelId="{96DA1326-40EA-40C9-B39B-5E104BA6A262}">
      <dsp:nvSpPr>
        <dsp:cNvPr id="0" name=""/>
        <dsp:cNvSpPr/>
      </dsp:nvSpPr>
      <dsp:spPr>
        <a:xfrm>
          <a:off x="0" y="816291"/>
          <a:ext cx="3376930" cy="370054"/>
        </a:xfrm>
        <a:prstGeom prst="roundRect">
          <a:avLst/>
        </a:prstGeom>
        <a:solidFill>
          <a:schemeClr val="accent3">
            <a:hueOff val="2250053"/>
            <a:satOff val="-337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t>Role of medical schemes</a:t>
          </a:r>
          <a:endParaRPr lang="en-ZA" sz="1400" kern="1200" dirty="0"/>
        </a:p>
      </dsp:txBody>
      <dsp:txXfrm>
        <a:off x="18065" y="834356"/>
        <a:ext cx="3340800" cy="333924"/>
      </dsp:txXfrm>
    </dsp:sp>
    <dsp:sp modelId="{84B9C604-4E2C-4F14-A82B-D590EA03371E}">
      <dsp:nvSpPr>
        <dsp:cNvPr id="0" name=""/>
        <dsp:cNvSpPr/>
      </dsp:nvSpPr>
      <dsp:spPr>
        <a:xfrm>
          <a:off x="3376930" y="1223351"/>
          <a:ext cx="5065395" cy="370054"/>
        </a:xfrm>
        <a:prstGeom prst="rightArrow">
          <a:avLst>
            <a:gd name="adj1" fmla="val 75000"/>
            <a:gd name="adj2" fmla="val 50000"/>
          </a:avLst>
        </a:prstGeom>
        <a:solidFill>
          <a:schemeClr val="accent3">
            <a:tint val="40000"/>
            <a:alpha val="90000"/>
            <a:hueOff val="3215056"/>
            <a:satOff val="-4138"/>
            <a:lumOff val="-322"/>
            <a:alphaOff val="0"/>
          </a:schemeClr>
        </a:solidFill>
        <a:ln w="25400" cap="flat" cmpd="sng" algn="ctr">
          <a:solidFill>
            <a:schemeClr val="accent3">
              <a:tint val="40000"/>
              <a:alpha val="90000"/>
              <a:hueOff val="3215056"/>
              <a:satOff val="-4138"/>
              <a:lumOff val="-322"/>
              <a:alphaOff val="0"/>
            </a:schemeClr>
          </a:solidFill>
          <a:prstDash val="solid"/>
        </a:ln>
        <a:effectLst/>
      </dsp:spPr>
      <dsp:style>
        <a:lnRef idx="2">
          <a:scrgbClr r="0" g="0" b="0"/>
        </a:lnRef>
        <a:fillRef idx="1">
          <a:scrgbClr r="0" g="0" b="0"/>
        </a:fillRef>
        <a:effectRef idx="0">
          <a:scrgbClr r="0" g="0" b="0"/>
        </a:effectRef>
        <a:fontRef idx="minor"/>
      </dsp:style>
    </dsp:sp>
    <dsp:sp modelId="{027570B4-1B98-44BE-A971-106D2AF9B77D}">
      <dsp:nvSpPr>
        <dsp:cNvPr id="0" name=""/>
        <dsp:cNvSpPr/>
      </dsp:nvSpPr>
      <dsp:spPr>
        <a:xfrm>
          <a:off x="0" y="1223351"/>
          <a:ext cx="3376930" cy="370054"/>
        </a:xfrm>
        <a:prstGeom prst="roundRect">
          <a:avLst/>
        </a:prstGeom>
        <a:solidFill>
          <a:schemeClr val="accent3">
            <a:hueOff val="3375079"/>
            <a:satOff val="-5064"/>
            <a:lumOff val="-8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t>National Health Information Systems</a:t>
          </a:r>
          <a:endParaRPr lang="en-ZA" sz="1400" kern="1200" dirty="0"/>
        </a:p>
      </dsp:txBody>
      <dsp:txXfrm>
        <a:off x="18065" y="1241416"/>
        <a:ext cx="3340800" cy="333924"/>
      </dsp:txXfrm>
    </dsp:sp>
    <dsp:sp modelId="{495C8F84-BB47-4E5D-88B8-7F1F52F0BB05}">
      <dsp:nvSpPr>
        <dsp:cNvPr id="0" name=""/>
        <dsp:cNvSpPr/>
      </dsp:nvSpPr>
      <dsp:spPr>
        <a:xfrm>
          <a:off x="3376930" y="1630412"/>
          <a:ext cx="5065395" cy="370054"/>
        </a:xfrm>
        <a:prstGeom prst="rightArrow">
          <a:avLst>
            <a:gd name="adj1" fmla="val 75000"/>
            <a:gd name="adj2" fmla="val 50000"/>
          </a:avLst>
        </a:prstGeom>
        <a:solidFill>
          <a:schemeClr val="accent3">
            <a:tint val="40000"/>
            <a:alpha val="90000"/>
            <a:hueOff val="4286742"/>
            <a:satOff val="-5517"/>
            <a:lumOff val="-430"/>
            <a:alphaOff val="0"/>
          </a:schemeClr>
        </a:solidFill>
        <a:ln w="25400" cap="flat" cmpd="sng" algn="ctr">
          <a:solidFill>
            <a:schemeClr val="accent3">
              <a:tint val="40000"/>
              <a:alpha val="90000"/>
              <a:hueOff val="4286742"/>
              <a:satOff val="-5517"/>
              <a:lumOff val="-430"/>
              <a:alphaOff val="0"/>
            </a:schemeClr>
          </a:solidFill>
          <a:prstDash val="solid"/>
        </a:ln>
        <a:effectLst/>
      </dsp:spPr>
      <dsp:style>
        <a:lnRef idx="2">
          <a:scrgbClr r="0" g="0" b="0"/>
        </a:lnRef>
        <a:fillRef idx="1">
          <a:scrgbClr r="0" g="0" b="0"/>
        </a:fillRef>
        <a:effectRef idx="0">
          <a:scrgbClr r="0" g="0" b="0"/>
        </a:effectRef>
        <a:fontRef idx="minor"/>
      </dsp:style>
    </dsp:sp>
    <dsp:sp modelId="{0E539339-269E-4D3E-A2BA-EAA0372694EB}">
      <dsp:nvSpPr>
        <dsp:cNvPr id="0" name=""/>
        <dsp:cNvSpPr/>
      </dsp:nvSpPr>
      <dsp:spPr>
        <a:xfrm>
          <a:off x="0" y="1630412"/>
          <a:ext cx="3376930" cy="370054"/>
        </a:xfrm>
        <a:prstGeom prst="roundRect">
          <a:avLst/>
        </a:prstGeom>
        <a:solidFill>
          <a:schemeClr val="accent3">
            <a:hueOff val="4500106"/>
            <a:satOff val="-6752"/>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t>Purchasing of health care services</a:t>
          </a:r>
          <a:endParaRPr lang="en-ZA" sz="1400" kern="1200" dirty="0"/>
        </a:p>
      </dsp:txBody>
      <dsp:txXfrm>
        <a:off x="18065" y="1648477"/>
        <a:ext cx="3340800" cy="333924"/>
      </dsp:txXfrm>
    </dsp:sp>
    <dsp:sp modelId="{FF73429A-107F-4DAC-A431-6B3CB591E1DE}">
      <dsp:nvSpPr>
        <dsp:cNvPr id="0" name=""/>
        <dsp:cNvSpPr/>
      </dsp:nvSpPr>
      <dsp:spPr>
        <a:xfrm>
          <a:off x="3376930" y="2037472"/>
          <a:ext cx="5065395" cy="370054"/>
        </a:xfrm>
        <a:prstGeom prst="rightArrow">
          <a:avLst>
            <a:gd name="adj1" fmla="val 75000"/>
            <a:gd name="adj2" fmla="val 50000"/>
          </a:avLst>
        </a:prstGeom>
        <a:solidFill>
          <a:schemeClr val="accent3">
            <a:tint val="40000"/>
            <a:alpha val="90000"/>
            <a:hueOff val="5358427"/>
            <a:satOff val="-6896"/>
            <a:lumOff val="-537"/>
            <a:alphaOff val="0"/>
          </a:schemeClr>
        </a:solidFill>
        <a:ln w="25400" cap="flat" cmpd="sng" algn="ctr">
          <a:solidFill>
            <a:schemeClr val="accent3">
              <a:tint val="40000"/>
              <a:alpha val="90000"/>
              <a:hueOff val="5358427"/>
              <a:satOff val="-6896"/>
              <a:lumOff val="-537"/>
              <a:alphaOff val="0"/>
            </a:schemeClr>
          </a:solidFill>
          <a:prstDash val="solid"/>
        </a:ln>
        <a:effectLst/>
      </dsp:spPr>
      <dsp:style>
        <a:lnRef idx="2">
          <a:scrgbClr r="0" g="0" b="0"/>
        </a:lnRef>
        <a:fillRef idx="1">
          <a:scrgbClr r="0" g="0" b="0"/>
        </a:fillRef>
        <a:effectRef idx="0">
          <a:scrgbClr r="0" g="0" b="0"/>
        </a:effectRef>
        <a:fontRef idx="minor"/>
      </dsp:style>
    </dsp:sp>
    <dsp:sp modelId="{FECEB216-8281-4681-A39E-CC881C8F89DF}">
      <dsp:nvSpPr>
        <dsp:cNvPr id="0" name=""/>
        <dsp:cNvSpPr/>
      </dsp:nvSpPr>
      <dsp:spPr>
        <a:xfrm>
          <a:off x="0" y="2037472"/>
          <a:ext cx="3376930" cy="370054"/>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t>Role of District Health Management Office</a:t>
          </a:r>
          <a:endParaRPr lang="en-ZA" sz="1400" kern="1200" dirty="0"/>
        </a:p>
      </dsp:txBody>
      <dsp:txXfrm>
        <a:off x="18065" y="2055537"/>
        <a:ext cx="3340800" cy="333924"/>
      </dsp:txXfrm>
    </dsp:sp>
    <dsp:sp modelId="{BB92DE90-942B-48ED-B8C9-0455EE2B692B}">
      <dsp:nvSpPr>
        <dsp:cNvPr id="0" name=""/>
        <dsp:cNvSpPr/>
      </dsp:nvSpPr>
      <dsp:spPr>
        <a:xfrm>
          <a:off x="3376930" y="2444532"/>
          <a:ext cx="5065395" cy="370054"/>
        </a:xfrm>
        <a:prstGeom prst="rightArrow">
          <a:avLst>
            <a:gd name="adj1" fmla="val 75000"/>
            <a:gd name="adj2" fmla="val 50000"/>
          </a:avLst>
        </a:prstGeom>
        <a:solidFill>
          <a:schemeClr val="accent3">
            <a:tint val="40000"/>
            <a:alpha val="90000"/>
            <a:hueOff val="6430112"/>
            <a:satOff val="-8276"/>
            <a:lumOff val="-645"/>
            <a:alphaOff val="0"/>
          </a:schemeClr>
        </a:solidFill>
        <a:ln w="25400" cap="flat" cmpd="sng" algn="ctr">
          <a:solidFill>
            <a:schemeClr val="accent3">
              <a:tint val="40000"/>
              <a:alpha val="90000"/>
              <a:hueOff val="6430112"/>
              <a:satOff val="-8276"/>
              <a:lumOff val="-645"/>
              <a:alphaOff val="0"/>
            </a:schemeClr>
          </a:solidFill>
          <a:prstDash val="solid"/>
        </a:ln>
        <a:effectLst/>
      </dsp:spPr>
      <dsp:style>
        <a:lnRef idx="2">
          <a:scrgbClr r="0" g="0" b="0"/>
        </a:lnRef>
        <a:fillRef idx="1">
          <a:scrgbClr r="0" g="0" b="0"/>
        </a:fillRef>
        <a:effectRef idx="0">
          <a:scrgbClr r="0" g="0" b="0"/>
        </a:effectRef>
        <a:fontRef idx="minor"/>
      </dsp:style>
    </dsp:sp>
    <dsp:sp modelId="{5176790F-F7FD-4B90-9E90-91858467915D}">
      <dsp:nvSpPr>
        <dsp:cNvPr id="0" name=""/>
        <dsp:cNvSpPr/>
      </dsp:nvSpPr>
      <dsp:spPr>
        <a:xfrm>
          <a:off x="0" y="2444532"/>
          <a:ext cx="3376930" cy="370054"/>
        </a:xfrm>
        <a:prstGeom prst="roundRect">
          <a:avLst/>
        </a:prstGeom>
        <a:solidFill>
          <a:schemeClr val="accent3">
            <a:hueOff val="6750158"/>
            <a:satOff val="-10128"/>
            <a:lumOff val="-1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t>Contracting Unit for Primary Health Care</a:t>
          </a:r>
          <a:endParaRPr lang="en-ZA" sz="1400" kern="1200" dirty="0"/>
        </a:p>
      </dsp:txBody>
      <dsp:txXfrm>
        <a:off x="18065" y="2462597"/>
        <a:ext cx="3340800" cy="333924"/>
      </dsp:txXfrm>
    </dsp:sp>
    <dsp:sp modelId="{DC3B45BE-CEB7-4F23-9D61-19B8BF548CDE}">
      <dsp:nvSpPr>
        <dsp:cNvPr id="0" name=""/>
        <dsp:cNvSpPr/>
      </dsp:nvSpPr>
      <dsp:spPr>
        <a:xfrm>
          <a:off x="3376930" y="2851593"/>
          <a:ext cx="5065395" cy="370054"/>
        </a:xfrm>
        <a:prstGeom prst="rightArrow">
          <a:avLst>
            <a:gd name="adj1" fmla="val 75000"/>
            <a:gd name="adj2" fmla="val 50000"/>
          </a:avLst>
        </a:prstGeom>
        <a:solidFill>
          <a:schemeClr val="accent3">
            <a:tint val="40000"/>
            <a:alpha val="90000"/>
            <a:hueOff val="7501798"/>
            <a:satOff val="-9655"/>
            <a:lumOff val="-752"/>
            <a:alphaOff val="0"/>
          </a:schemeClr>
        </a:solidFill>
        <a:ln w="25400" cap="flat" cmpd="sng" algn="ctr">
          <a:solidFill>
            <a:schemeClr val="accent3">
              <a:tint val="40000"/>
              <a:alpha val="90000"/>
              <a:hueOff val="7501798"/>
              <a:satOff val="-9655"/>
              <a:lumOff val="-752"/>
              <a:alphaOff val="0"/>
            </a:schemeClr>
          </a:solidFill>
          <a:prstDash val="solid"/>
        </a:ln>
        <a:effectLst/>
      </dsp:spPr>
      <dsp:style>
        <a:lnRef idx="2">
          <a:scrgbClr r="0" g="0" b="0"/>
        </a:lnRef>
        <a:fillRef idx="1">
          <a:scrgbClr r="0" g="0" b="0"/>
        </a:fillRef>
        <a:effectRef idx="0">
          <a:scrgbClr r="0" g="0" b="0"/>
        </a:effectRef>
        <a:fontRef idx="minor"/>
      </dsp:style>
    </dsp:sp>
    <dsp:sp modelId="{357AE960-A827-4D65-A32B-4F06EC72CCCC}">
      <dsp:nvSpPr>
        <dsp:cNvPr id="0" name=""/>
        <dsp:cNvSpPr/>
      </dsp:nvSpPr>
      <dsp:spPr>
        <a:xfrm>
          <a:off x="0" y="2851593"/>
          <a:ext cx="3376930" cy="370054"/>
        </a:xfrm>
        <a:prstGeom prst="roundRect">
          <a:avLst/>
        </a:prstGeom>
        <a:solidFill>
          <a:schemeClr val="accent3">
            <a:hueOff val="7875184"/>
            <a:satOff val="-11816"/>
            <a:lumOff val="-19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t>Office of Health Products Procurement</a:t>
          </a:r>
          <a:endParaRPr lang="en-ZA" sz="1400" kern="1200" dirty="0"/>
        </a:p>
      </dsp:txBody>
      <dsp:txXfrm>
        <a:off x="18065" y="2869658"/>
        <a:ext cx="3340800" cy="333924"/>
      </dsp:txXfrm>
    </dsp:sp>
    <dsp:sp modelId="{5EF2B31E-3EEB-448A-B7AE-4CAA1E17D7BE}">
      <dsp:nvSpPr>
        <dsp:cNvPr id="0" name=""/>
        <dsp:cNvSpPr/>
      </dsp:nvSpPr>
      <dsp:spPr>
        <a:xfrm>
          <a:off x="3376930" y="3258653"/>
          <a:ext cx="5065395" cy="370054"/>
        </a:xfrm>
        <a:prstGeom prst="rightArrow">
          <a:avLst>
            <a:gd name="adj1" fmla="val 75000"/>
            <a:gd name="adj2" fmla="val 50000"/>
          </a:avLst>
        </a:prstGeom>
        <a:solidFill>
          <a:schemeClr val="accent3">
            <a:tint val="40000"/>
            <a:alpha val="90000"/>
            <a:hueOff val="8573483"/>
            <a:satOff val="-11034"/>
            <a:lumOff val="-860"/>
            <a:alphaOff val="0"/>
          </a:schemeClr>
        </a:solidFill>
        <a:ln w="25400" cap="flat" cmpd="sng" algn="ctr">
          <a:solidFill>
            <a:schemeClr val="accent3">
              <a:tint val="40000"/>
              <a:alpha val="90000"/>
              <a:hueOff val="8573483"/>
              <a:satOff val="-11034"/>
              <a:lumOff val="-860"/>
              <a:alphaOff val="0"/>
            </a:schemeClr>
          </a:solidFill>
          <a:prstDash val="solid"/>
        </a:ln>
        <a:effectLst/>
      </dsp:spPr>
      <dsp:style>
        <a:lnRef idx="2">
          <a:scrgbClr r="0" g="0" b="0"/>
        </a:lnRef>
        <a:fillRef idx="1">
          <a:scrgbClr r="0" g="0" b="0"/>
        </a:fillRef>
        <a:effectRef idx="0">
          <a:scrgbClr r="0" g="0" b="0"/>
        </a:effectRef>
        <a:fontRef idx="minor"/>
      </dsp:style>
    </dsp:sp>
    <dsp:sp modelId="{A97519BA-A298-4D5A-ABBA-F671265CCC76}">
      <dsp:nvSpPr>
        <dsp:cNvPr id="0" name=""/>
        <dsp:cNvSpPr/>
      </dsp:nvSpPr>
      <dsp:spPr>
        <a:xfrm>
          <a:off x="0" y="3258653"/>
          <a:ext cx="3376930" cy="370054"/>
        </a:xfrm>
        <a:prstGeom prst="roundRect">
          <a:avLst/>
        </a:prstGeom>
        <a:solidFill>
          <a:schemeClr val="accent3">
            <a:hueOff val="9000211"/>
            <a:satOff val="-13504"/>
            <a:lumOff val="-2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t>Accreditation of service providers</a:t>
          </a:r>
          <a:endParaRPr lang="en-ZA" sz="1400" kern="1200" dirty="0"/>
        </a:p>
      </dsp:txBody>
      <dsp:txXfrm>
        <a:off x="18065" y="3276718"/>
        <a:ext cx="3340800" cy="333924"/>
      </dsp:txXfrm>
    </dsp:sp>
    <dsp:sp modelId="{25F9A67B-D12A-4397-B050-D74B00DFF526}">
      <dsp:nvSpPr>
        <dsp:cNvPr id="0" name=""/>
        <dsp:cNvSpPr/>
      </dsp:nvSpPr>
      <dsp:spPr>
        <a:xfrm>
          <a:off x="3376930" y="3665714"/>
          <a:ext cx="5065395" cy="370054"/>
        </a:xfrm>
        <a:prstGeom prst="rightArrow">
          <a:avLst>
            <a:gd name="adj1" fmla="val 75000"/>
            <a:gd name="adj2" fmla="val 50000"/>
          </a:avLst>
        </a:prstGeom>
        <a:solidFill>
          <a:schemeClr val="accent3">
            <a:tint val="40000"/>
            <a:alpha val="90000"/>
            <a:hueOff val="9645168"/>
            <a:satOff val="-12414"/>
            <a:lumOff val="-967"/>
            <a:alphaOff val="0"/>
          </a:schemeClr>
        </a:solidFill>
        <a:ln w="25400" cap="flat" cmpd="sng" algn="ctr">
          <a:solidFill>
            <a:schemeClr val="accent3">
              <a:tint val="40000"/>
              <a:alpha val="90000"/>
              <a:hueOff val="9645168"/>
              <a:satOff val="-12414"/>
              <a:lumOff val="-967"/>
              <a:alphaOff val="0"/>
            </a:schemeClr>
          </a:solidFill>
          <a:prstDash val="solid"/>
        </a:ln>
        <a:effectLst/>
      </dsp:spPr>
      <dsp:style>
        <a:lnRef idx="2">
          <a:scrgbClr r="0" g="0" b="0"/>
        </a:lnRef>
        <a:fillRef idx="1">
          <a:scrgbClr r="0" g="0" b="0"/>
        </a:fillRef>
        <a:effectRef idx="0">
          <a:scrgbClr r="0" g="0" b="0"/>
        </a:effectRef>
        <a:fontRef idx="minor"/>
      </dsp:style>
    </dsp:sp>
    <dsp:sp modelId="{133F9C7E-90AF-43CD-AC29-DA61CB3E2055}">
      <dsp:nvSpPr>
        <dsp:cNvPr id="0" name=""/>
        <dsp:cNvSpPr/>
      </dsp:nvSpPr>
      <dsp:spPr>
        <a:xfrm>
          <a:off x="0" y="3665714"/>
          <a:ext cx="3376930" cy="370054"/>
        </a:xfrm>
        <a:prstGeom prst="roundRect">
          <a:avLst/>
        </a:prstGeom>
        <a:solidFill>
          <a:schemeClr val="accent3">
            <a:hueOff val="10125237"/>
            <a:satOff val="-15192"/>
            <a:lumOff val="-2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t>Information platform of Fund</a:t>
          </a:r>
          <a:endParaRPr lang="en-ZA" sz="1400" kern="1200" dirty="0"/>
        </a:p>
      </dsp:txBody>
      <dsp:txXfrm>
        <a:off x="18065" y="3683779"/>
        <a:ext cx="3340800" cy="333924"/>
      </dsp:txXfrm>
    </dsp:sp>
    <dsp:sp modelId="{23F2D213-E0E2-4363-AA2E-7BFE2F5FCC08}">
      <dsp:nvSpPr>
        <dsp:cNvPr id="0" name=""/>
        <dsp:cNvSpPr/>
      </dsp:nvSpPr>
      <dsp:spPr>
        <a:xfrm>
          <a:off x="3376930" y="4072774"/>
          <a:ext cx="5065395" cy="370054"/>
        </a:xfrm>
        <a:prstGeom prst="rightArrow">
          <a:avLst>
            <a:gd name="adj1" fmla="val 75000"/>
            <a:gd name="adj2" fmla="val 50000"/>
          </a:avLst>
        </a:prstGeom>
        <a:solidFill>
          <a:schemeClr val="accent3">
            <a:tint val="40000"/>
            <a:alpha val="90000"/>
            <a:hueOff val="10716854"/>
            <a:satOff val="-13793"/>
            <a:lumOff val="-1075"/>
            <a:alphaOff val="0"/>
          </a:schemeClr>
        </a:solidFill>
        <a:ln w="25400" cap="flat" cmpd="sng" algn="ctr">
          <a:solidFill>
            <a:schemeClr val="accent3">
              <a:tint val="40000"/>
              <a:alpha val="90000"/>
              <a:hueOff val="10716854"/>
              <a:satOff val="-13793"/>
              <a:lumOff val="-1075"/>
              <a:alphaOff val="0"/>
            </a:schemeClr>
          </a:solidFill>
          <a:prstDash val="solid"/>
        </a:ln>
        <a:effectLst/>
      </dsp:spPr>
      <dsp:style>
        <a:lnRef idx="2">
          <a:scrgbClr r="0" g="0" b="0"/>
        </a:lnRef>
        <a:fillRef idx="1">
          <a:scrgbClr r="0" g="0" b="0"/>
        </a:fillRef>
        <a:effectRef idx="0">
          <a:scrgbClr r="0" g="0" b="0"/>
        </a:effectRef>
        <a:fontRef idx="minor"/>
      </dsp:style>
    </dsp:sp>
    <dsp:sp modelId="{F2143B10-7C73-4477-830F-048A296E5DE0}">
      <dsp:nvSpPr>
        <dsp:cNvPr id="0" name=""/>
        <dsp:cNvSpPr/>
      </dsp:nvSpPr>
      <dsp:spPr>
        <a:xfrm>
          <a:off x="0" y="4072774"/>
          <a:ext cx="3376930" cy="370054"/>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t>Payment of health care service providers</a:t>
          </a:r>
          <a:endParaRPr lang="en-ZA" sz="1400" kern="1200" dirty="0"/>
        </a:p>
      </dsp:txBody>
      <dsp:txXfrm>
        <a:off x="18065" y="4090839"/>
        <a:ext cx="3340800" cy="333924"/>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C6D0A8B-597C-6C49-A823-25F9D9DCAF9D}" type="datetimeFigureOut">
              <a:rPr lang="en-US" smtClean="0"/>
              <a:pPr/>
              <a:t>6/2/2021</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62DD4B46-A8FD-C74E-A61B-0C8D3E18720B}" type="slidenum">
              <a:rPr lang="en-US" smtClean="0"/>
              <a:pPr/>
              <a:t>‹#›</a:t>
            </a:fld>
            <a:endParaRPr lang="en-US"/>
          </a:p>
        </p:txBody>
      </p:sp>
    </p:spTree>
    <p:extLst>
      <p:ext uri="{BB962C8B-B14F-4D97-AF65-F5344CB8AC3E}">
        <p14:creationId xmlns:p14="http://schemas.microsoft.com/office/powerpoint/2010/main" val="29479537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2DD4B46-A8FD-C74E-A61B-0C8D3E18720B}" type="slidenum">
              <a:rPr lang="en-US" smtClean="0"/>
              <a:pPr/>
              <a:t>1</a:t>
            </a:fld>
            <a:endParaRPr lang="en-US"/>
          </a:p>
        </p:txBody>
      </p:sp>
    </p:spTree>
    <p:extLst>
      <p:ext uri="{BB962C8B-B14F-4D97-AF65-F5344CB8AC3E}">
        <p14:creationId xmlns:p14="http://schemas.microsoft.com/office/powerpoint/2010/main" val="1754223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a:t>
            </a:r>
            <a:r>
              <a:rPr lang="en-US" baseline="0" dirty="0"/>
              <a:t> to be the leading research-intensive health sciences faculty in and for Africa.</a:t>
            </a:r>
            <a:endParaRPr lang="en-ZA" dirty="0"/>
          </a:p>
        </p:txBody>
      </p:sp>
      <p:sp>
        <p:nvSpPr>
          <p:cNvPr id="4" name="Slide Number Placeholder 3"/>
          <p:cNvSpPr>
            <a:spLocks noGrp="1"/>
          </p:cNvSpPr>
          <p:nvPr>
            <p:ph type="sldNum" sz="quarter" idx="10"/>
          </p:nvPr>
        </p:nvSpPr>
        <p:spPr/>
        <p:txBody>
          <a:bodyPr/>
          <a:lstStyle/>
          <a:p>
            <a:fld id="{62DD4B46-A8FD-C74E-A61B-0C8D3E18720B}" type="slidenum">
              <a:rPr lang="en-US" smtClean="0"/>
              <a:pPr/>
              <a:t>2</a:t>
            </a:fld>
            <a:endParaRPr lang="en-US"/>
          </a:p>
        </p:txBody>
      </p:sp>
    </p:spTree>
    <p:extLst>
      <p:ext uri="{BB962C8B-B14F-4D97-AF65-F5344CB8AC3E}">
        <p14:creationId xmlns:p14="http://schemas.microsoft.com/office/powerpoint/2010/main" val="1211167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Our mission is to </a:t>
            </a:r>
            <a:r>
              <a:rPr lang="en-US" sz="1200" i="0" dirty="0">
                <a:latin typeface="Gill Sans MT" panose="020B0502020104020203" pitchFamily="34" charset="0"/>
              </a:rPr>
              <a:t>lead by facilitating transformative, life-long learning; creating, sharing and translating knowledge that enhances health and health equity; and co-creating value with and for the communities we serve</a:t>
            </a:r>
            <a:r>
              <a:rPr lang="en-US" sz="1200" i="0" dirty="0"/>
              <a:t>.</a:t>
            </a:r>
            <a:endParaRPr lang="en-ZA" sz="1200" i="0" dirty="0"/>
          </a:p>
          <a:p>
            <a:endParaRPr lang="en-ZA" i="0" dirty="0"/>
          </a:p>
        </p:txBody>
      </p:sp>
      <p:sp>
        <p:nvSpPr>
          <p:cNvPr id="4" name="Slide Number Placeholder 3"/>
          <p:cNvSpPr>
            <a:spLocks noGrp="1"/>
          </p:cNvSpPr>
          <p:nvPr>
            <p:ph type="sldNum" sz="quarter" idx="10"/>
          </p:nvPr>
        </p:nvSpPr>
        <p:spPr/>
        <p:txBody>
          <a:bodyPr/>
          <a:lstStyle/>
          <a:p>
            <a:fld id="{62DD4B46-A8FD-C74E-A61B-0C8D3E18720B}" type="slidenum">
              <a:rPr lang="en-US" smtClean="0"/>
              <a:pPr/>
              <a:t>3</a:t>
            </a:fld>
            <a:endParaRPr lang="en-US"/>
          </a:p>
        </p:txBody>
      </p:sp>
    </p:spTree>
    <p:extLst>
      <p:ext uri="{BB962C8B-B14F-4D97-AF65-F5344CB8AC3E}">
        <p14:creationId xmlns:p14="http://schemas.microsoft.com/office/powerpoint/2010/main" val="3493973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management team</a:t>
            </a:r>
            <a:endParaRPr lang="en-ZA" dirty="0"/>
          </a:p>
        </p:txBody>
      </p:sp>
      <p:sp>
        <p:nvSpPr>
          <p:cNvPr id="4" name="Slide Number Placeholder 3"/>
          <p:cNvSpPr>
            <a:spLocks noGrp="1"/>
          </p:cNvSpPr>
          <p:nvPr>
            <p:ph type="sldNum" sz="quarter" idx="10"/>
          </p:nvPr>
        </p:nvSpPr>
        <p:spPr/>
        <p:txBody>
          <a:bodyPr/>
          <a:lstStyle/>
          <a:p>
            <a:fld id="{62DD4B46-A8FD-C74E-A61B-0C8D3E18720B}" type="slidenum">
              <a:rPr lang="en-US" smtClean="0"/>
              <a:pPr/>
              <a:t>4</a:t>
            </a:fld>
            <a:endParaRPr lang="en-US"/>
          </a:p>
        </p:txBody>
      </p:sp>
    </p:spTree>
    <p:extLst>
      <p:ext uri="{BB962C8B-B14F-4D97-AF65-F5344CB8AC3E}">
        <p14:creationId xmlns:p14="http://schemas.microsoft.com/office/powerpoint/2010/main" val="2271058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7FE6D1CA-DFC5-4166-8E95-B782D19793D9}" type="slidenum">
              <a:rPr lang="en-ZA" smtClean="0"/>
              <a:t>46</a:t>
            </a:fld>
            <a:endParaRPr lang="en-ZA"/>
          </a:p>
        </p:txBody>
      </p:sp>
    </p:spTree>
    <p:extLst>
      <p:ext uri="{BB962C8B-B14F-4D97-AF65-F5344CB8AC3E}">
        <p14:creationId xmlns:p14="http://schemas.microsoft.com/office/powerpoint/2010/main" val="32537956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29041" y="4167658"/>
            <a:ext cx="5629159" cy="1470025"/>
          </a:xfrm>
        </p:spPr>
        <p:txBody>
          <a:bodyPr anchor="t">
            <a:normAutofit/>
          </a:bodyPr>
          <a:lstStyle>
            <a:lvl1pPr algn="l">
              <a:defRPr sz="2700"/>
            </a:lvl1pPr>
          </a:lstStyle>
          <a:p>
            <a:r>
              <a:rPr lang="en-GB"/>
              <a:t>Click to edit Master title style</a:t>
            </a:r>
            <a:endParaRPr lang="en-US"/>
          </a:p>
        </p:txBody>
      </p:sp>
    </p:spTree>
    <p:extLst>
      <p:ext uri="{BB962C8B-B14F-4D97-AF65-F5344CB8AC3E}">
        <p14:creationId xmlns:p14="http://schemas.microsoft.com/office/powerpoint/2010/main" val="40549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6173" y="403078"/>
            <a:ext cx="7513689" cy="722495"/>
          </a:xfrm>
        </p:spPr>
        <p:txBody>
          <a:bodyPr anchor="t">
            <a:normAutofit/>
          </a:bodyPr>
          <a:lstStyle>
            <a:lvl1pPr algn="l">
              <a:defRPr sz="2700"/>
            </a:lvl1pPr>
          </a:lstStyle>
          <a:p>
            <a:r>
              <a:rPr lang="en-GB"/>
              <a:t>Click to edit Master title style</a:t>
            </a:r>
            <a:endParaRPr lang="en-US"/>
          </a:p>
        </p:txBody>
      </p:sp>
      <p:sp>
        <p:nvSpPr>
          <p:cNvPr id="3" name="Content Placeholder 2"/>
          <p:cNvSpPr>
            <a:spLocks noGrp="1"/>
          </p:cNvSpPr>
          <p:nvPr>
            <p:ph idx="1"/>
          </p:nvPr>
        </p:nvSpPr>
        <p:spPr>
          <a:xfrm>
            <a:off x="357433" y="1498230"/>
            <a:ext cx="8441492" cy="4445373"/>
          </a:xfrm>
        </p:spPr>
        <p:txBody>
          <a:bodyPr/>
          <a:lstStyle/>
          <a:p>
            <a:pPr lvl="0"/>
            <a:r>
              <a:rPr lang="en-GB"/>
              <a:t>Click to edit Master text styles</a:t>
            </a:r>
          </a:p>
          <a:p>
            <a:pPr lvl="1"/>
            <a:r>
              <a:rPr lang="en-GB"/>
              <a:t>Second level</a:t>
            </a:r>
          </a:p>
        </p:txBody>
      </p:sp>
      <p:sp>
        <p:nvSpPr>
          <p:cNvPr id="6" name="Slide Number Placeholder 5"/>
          <p:cNvSpPr>
            <a:spLocks noGrp="1"/>
          </p:cNvSpPr>
          <p:nvPr>
            <p:ph type="sldNum" sz="quarter" idx="12"/>
          </p:nvPr>
        </p:nvSpPr>
        <p:spPr>
          <a:xfrm>
            <a:off x="6791220" y="6038538"/>
            <a:ext cx="2007706" cy="270188"/>
          </a:xfrm>
        </p:spPr>
        <p:txBody>
          <a:bodyPr/>
          <a:lstStyle>
            <a:lvl1pPr>
              <a:defRPr sz="788"/>
            </a:lvl1pPr>
          </a:lstStyle>
          <a:p>
            <a:fld id="{64467C22-357E-F043-A83E-8AB370C48B8C}" type="slidenum">
              <a:rPr lang="en-US" smtClean="0"/>
              <a:pPr/>
              <a:t>‹#›</a:t>
            </a:fld>
            <a:endParaRPr lang="en-US"/>
          </a:p>
        </p:txBody>
      </p:sp>
    </p:spTree>
    <p:extLst>
      <p:ext uri="{BB962C8B-B14F-4D97-AF65-F5344CB8AC3E}">
        <p14:creationId xmlns:p14="http://schemas.microsoft.com/office/powerpoint/2010/main" val="4055420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4" name="Group 31"/>
          <p:cNvGrpSpPr>
            <a:grpSpLocks/>
          </p:cNvGrpSpPr>
          <p:nvPr/>
        </p:nvGrpSpPr>
        <p:grpSpPr bwMode="auto">
          <a:xfrm>
            <a:off x="1238250" y="5867400"/>
            <a:ext cx="6705600" cy="381000"/>
            <a:chOff x="780" y="3696"/>
            <a:chExt cx="4224" cy="240"/>
          </a:xfrm>
        </p:grpSpPr>
        <p:sp>
          <p:nvSpPr>
            <p:cNvPr id="5" name="Line 22"/>
            <p:cNvSpPr>
              <a:spLocks noChangeShapeType="1"/>
            </p:cNvSpPr>
            <p:nvPr/>
          </p:nvSpPr>
          <p:spPr bwMode="auto">
            <a:xfrm>
              <a:off x="780" y="3827"/>
              <a:ext cx="4224" cy="0"/>
            </a:xfrm>
            <a:prstGeom prst="line">
              <a:avLst/>
            </a:prstGeom>
            <a:noFill/>
            <a:ln w="12700" cap="sq">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fontAlgn="base">
                <a:spcBef>
                  <a:spcPct val="0"/>
                </a:spcBef>
                <a:spcAft>
                  <a:spcPct val="0"/>
                </a:spcAft>
              </a:pPr>
              <a:endParaRPr lang="af-ZA" sz="1800">
                <a:solidFill>
                  <a:srgbClr val="000000"/>
                </a:solidFill>
                <a:latin typeface="Times New Roman" pitchFamily="18" charset="0"/>
              </a:endParaRPr>
            </a:p>
          </p:txBody>
        </p:sp>
        <p:sp>
          <p:nvSpPr>
            <p:cNvPr id="6" name="Rectangle 30"/>
            <p:cNvSpPr>
              <a:spLocks noChangeArrowheads="1"/>
            </p:cNvSpPr>
            <p:nvPr/>
          </p:nvSpPr>
          <p:spPr bwMode="auto">
            <a:xfrm>
              <a:off x="2688" y="3696"/>
              <a:ext cx="384" cy="240"/>
            </a:xfrm>
            <a:prstGeom prst="rect">
              <a:avLst/>
            </a:prstGeom>
            <a:solidFill>
              <a:srgbClr val="FFFFFF"/>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fontAlgn="base">
                <a:spcBef>
                  <a:spcPct val="0"/>
                </a:spcBef>
                <a:spcAft>
                  <a:spcPct val="0"/>
                </a:spcAft>
              </a:pPr>
              <a:endParaRPr lang="en-US" sz="1800">
                <a:solidFill>
                  <a:srgbClr val="000000"/>
                </a:solidFill>
                <a:latin typeface="Times New Roman" pitchFamily="18" charset="0"/>
              </a:endParaRPr>
            </a:p>
          </p:txBody>
        </p:sp>
      </p:grpSp>
      <p:pic>
        <p:nvPicPr>
          <p:cNvPr id="7" name="Picture 21" descr="lea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24350" y="5897565"/>
            <a:ext cx="4953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4"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4" y="5562600"/>
            <a:ext cx="9779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5" descr="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1001" y="5562600"/>
            <a:ext cx="9429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27"/>
          <p:cNvSpPr txBox="1">
            <a:spLocks noChangeArrowheads="1"/>
          </p:cNvSpPr>
          <p:nvPr/>
        </p:nvSpPr>
        <p:spPr bwMode="auto">
          <a:xfrm>
            <a:off x="3286223" y="6242050"/>
            <a:ext cx="2573141"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defTabSz="685800" eaLnBrk="1" fontAlgn="base" hangingPunct="1">
              <a:spcBef>
                <a:spcPct val="0"/>
              </a:spcBef>
              <a:spcAft>
                <a:spcPct val="0"/>
              </a:spcAft>
              <a:defRPr/>
            </a:pPr>
            <a:r>
              <a:rPr lang="en-ZA" sz="750" b="1" err="1">
                <a:solidFill>
                  <a:srgbClr val="8C969C"/>
                </a:solidFill>
                <a:latin typeface="Gill Sans MT" pitchFamily="34" charset="0"/>
                <a:cs typeface="Times New Roman" pitchFamily="18" charset="0"/>
              </a:rPr>
              <a:t>Fakulteit</a:t>
            </a:r>
            <a:r>
              <a:rPr lang="en-ZA" sz="750" b="1">
                <a:solidFill>
                  <a:srgbClr val="8C969C"/>
                </a:solidFill>
                <a:latin typeface="Gill Sans MT" pitchFamily="34" charset="0"/>
                <a:cs typeface="Times New Roman" pitchFamily="18" charset="0"/>
              </a:rPr>
              <a:t> </a:t>
            </a:r>
            <a:r>
              <a:rPr lang="en-ZA" sz="750" b="1" err="1">
                <a:solidFill>
                  <a:srgbClr val="8C969C"/>
                </a:solidFill>
                <a:latin typeface="Gill Sans MT" pitchFamily="34" charset="0"/>
                <a:cs typeface="Times New Roman" pitchFamily="18" charset="0"/>
              </a:rPr>
              <a:t>Geneeskunde</a:t>
            </a:r>
            <a:r>
              <a:rPr lang="en-ZA" sz="750" b="1">
                <a:solidFill>
                  <a:srgbClr val="8C969C"/>
                </a:solidFill>
                <a:latin typeface="Gill Sans MT" pitchFamily="34" charset="0"/>
                <a:cs typeface="Times New Roman" pitchFamily="18" charset="0"/>
              </a:rPr>
              <a:t> en </a:t>
            </a:r>
            <a:r>
              <a:rPr lang="en-ZA" sz="750" b="1" err="1">
                <a:solidFill>
                  <a:srgbClr val="8C969C"/>
                </a:solidFill>
                <a:latin typeface="Gill Sans MT" pitchFamily="34" charset="0"/>
                <a:cs typeface="Times New Roman" pitchFamily="18" charset="0"/>
              </a:rPr>
              <a:t>Gesondheidswetenskappe</a:t>
            </a:r>
            <a:r>
              <a:rPr lang="en-ZA" sz="750" b="1">
                <a:solidFill>
                  <a:srgbClr val="8C969C"/>
                </a:solidFill>
                <a:latin typeface="Gill Sans MT" pitchFamily="34" charset="0"/>
                <a:cs typeface="Times New Roman" pitchFamily="18" charset="0"/>
              </a:rPr>
              <a:t> </a:t>
            </a:r>
          </a:p>
          <a:p>
            <a:pPr algn="ctr" defTabSz="685800" eaLnBrk="1" fontAlgn="base" hangingPunct="1">
              <a:spcBef>
                <a:spcPct val="0"/>
              </a:spcBef>
              <a:spcAft>
                <a:spcPct val="0"/>
              </a:spcAft>
              <a:defRPr/>
            </a:pPr>
            <a:r>
              <a:rPr lang="en-ZA" sz="750" b="1">
                <a:solidFill>
                  <a:srgbClr val="8C969C"/>
                </a:solidFill>
                <a:latin typeface="Gill Sans MT" pitchFamily="34" charset="0"/>
                <a:cs typeface="Times New Roman" pitchFamily="18" charset="0"/>
                <a:sym typeface="Symbol" pitchFamily="18" charset="2"/>
              </a:rPr>
              <a:t></a:t>
            </a:r>
            <a:r>
              <a:rPr lang="en-ZA" sz="750" b="1">
                <a:solidFill>
                  <a:srgbClr val="8C969C"/>
                </a:solidFill>
                <a:latin typeface="Gill Sans MT" pitchFamily="34" charset="0"/>
                <a:cs typeface="Times New Roman" pitchFamily="18" charset="0"/>
              </a:rPr>
              <a:t> </a:t>
            </a:r>
          </a:p>
          <a:p>
            <a:pPr algn="ctr" defTabSz="685800" eaLnBrk="1" fontAlgn="base" hangingPunct="1">
              <a:spcBef>
                <a:spcPct val="0"/>
              </a:spcBef>
              <a:spcAft>
                <a:spcPct val="0"/>
              </a:spcAft>
              <a:defRPr/>
            </a:pPr>
            <a:r>
              <a:rPr lang="en-ZA" sz="750" b="1">
                <a:solidFill>
                  <a:srgbClr val="8C969C"/>
                </a:solidFill>
                <a:latin typeface="Gill Sans MT" pitchFamily="34" charset="0"/>
                <a:cs typeface="Times New Roman" pitchFamily="18" charset="0"/>
              </a:rPr>
              <a:t>Faculty of Medicine and Health Sciences </a:t>
            </a:r>
            <a:r>
              <a:rPr lang="en-ZA" sz="750">
                <a:solidFill>
                  <a:srgbClr val="000000"/>
                </a:solidFill>
              </a:rPr>
              <a:t> </a:t>
            </a:r>
          </a:p>
        </p:txBody>
      </p:sp>
      <p:pic>
        <p:nvPicPr>
          <p:cNvPr id="11" name="Picture 29" descr="US_Stacked RGB 300dp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152402"/>
            <a:ext cx="38100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ctrTitle" sz="quarter"/>
          </p:nvPr>
        </p:nvSpPr>
        <p:spPr>
          <a:xfrm>
            <a:off x="1143000" y="2133600"/>
            <a:ext cx="6858000" cy="609600"/>
          </a:xfrm>
        </p:spPr>
        <p:txBody>
          <a:bodyPr anchor="t"/>
          <a:lstStyle>
            <a:lvl1pPr algn="ctr">
              <a:lnSpc>
                <a:spcPct val="130000"/>
              </a:lnSpc>
              <a:defRPr b="1">
                <a:solidFill>
                  <a:schemeClr val="bg2"/>
                </a:solidFill>
              </a:defRPr>
            </a:lvl1pPr>
          </a:lstStyle>
          <a:p>
            <a:pPr lvl="0"/>
            <a:r>
              <a:rPr lang="en-US" noProof="0"/>
              <a:t>Click to edit Master title style</a:t>
            </a:r>
            <a:endParaRPr lang="en-ZA" noProof="0"/>
          </a:p>
        </p:txBody>
      </p:sp>
      <p:sp>
        <p:nvSpPr>
          <p:cNvPr id="3076" name="Rectangle 4"/>
          <p:cNvSpPr>
            <a:spLocks noGrp="1" noChangeArrowheads="1"/>
          </p:cNvSpPr>
          <p:nvPr>
            <p:ph type="subTitle" sz="quarter" idx="1"/>
          </p:nvPr>
        </p:nvSpPr>
        <p:spPr>
          <a:xfrm>
            <a:off x="1196976" y="4191000"/>
            <a:ext cx="6750050" cy="1752600"/>
          </a:xfrm>
        </p:spPr>
        <p:txBody>
          <a:bodyPr/>
          <a:lstStyle>
            <a:lvl1pPr marL="0" indent="0" algn="ctr">
              <a:buFontTx/>
              <a:buNone/>
              <a:defRPr/>
            </a:lvl1pPr>
          </a:lstStyle>
          <a:p>
            <a:pPr lvl="0"/>
            <a:r>
              <a:rPr lang="en-US" noProof="0"/>
              <a:t>Click to edit Master subtitle style</a:t>
            </a:r>
            <a:endParaRPr lang="en-ZA" noProof="0"/>
          </a:p>
        </p:txBody>
      </p:sp>
    </p:spTree>
    <p:extLst>
      <p:ext uri="{BB962C8B-B14F-4D97-AF65-F5344CB8AC3E}">
        <p14:creationId xmlns:p14="http://schemas.microsoft.com/office/powerpoint/2010/main" val="236312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solidFill>
            <a:srgbClr val="016269"/>
          </a:solidFill>
        </p:spPr>
        <p:txBody>
          <a:bodyPr wrap="square" lIns="0" tIns="0" rIns="0" bIns="0" rtlCol="0"/>
          <a:lstStyle/>
          <a:p>
            <a:endParaRPr sz="1688"/>
          </a:p>
        </p:txBody>
      </p:sp>
      <p:sp>
        <p:nvSpPr>
          <p:cNvPr id="17" name="bk object 17"/>
          <p:cNvSpPr/>
          <p:nvPr/>
        </p:nvSpPr>
        <p:spPr>
          <a:xfrm>
            <a:off x="634198" y="1866305"/>
            <a:ext cx="7840266" cy="2473523"/>
          </a:xfrm>
          <a:custGeom>
            <a:avLst/>
            <a:gdLst/>
            <a:ahLst/>
            <a:cxnLst/>
            <a:rect l="l" t="t" r="r" b="b"/>
            <a:pathLst>
              <a:path w="8362950" h="2638425">
                <a:moveTo>
                  <a:pt x="0" y="0"/>
                </a:moveTo>
                <a:lnTo>
                  <a:pt x="8362568" y="0"/>
                </a:lnTo>
                <a:lnTo>
                  <a:pt x="8362568" y="2638424"/>
                </a:lnTo>
                <a:lnTo>
                  <a:pt x="0" y="2638424"/>
                </a:lnTo>
                <a:lnTo>
                  <a:pt x="0" y="0"/>
                </a:lnTo>
                <a:close/>
              </a:path>
            </a:pathLst>
          </a:custGeom>
          <a:solidFill>
            <a:srgbClr val="FFFFFF"/>
          </a:solidFill>
        </p:spPr>
        <p:txBody>
          <a:bodyPr wrap="square" lIns="0" tIns="0" rIns="0" bIns="0" rtlCol="0"/>
          <a:lstStyle/>
          <a:p>
            <a:endParaRPr sz="1688"/>
          </a:p>
        </p:txBody>
      </p:sp>
      <p:sp>
        <p:nvSpPr>
          <p:cNvPr id="2" name="Holder 2"/>
          <p:cNvSpPr>
            <a:spLocks noGrp="1"/>
          </p:cNvSpPr>
          <p:nvPr>
            <p:ph type="title"/>
          </p:nvPr>
        </p:nvSpPr>
        <p:spPr/>
        <p:txBody>
          <a:bodyPr lIns="0" tIns="0" rIns="0" bIns="0"/>
          <a:lstStyle>
            <a:lvl1pPr>
              <a:defRPr sz="1688" b="1" i="0">
                <a:solidFill>
                  <a:srgbClr val="666666"/>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028627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A5B8CB0-1337-1F4A-9E23-BD703489C8C1}" type="datetimeFigureOut">
              <a:rPr lang="en-US" smtClean="0"/>
              <a:pPr/>
              <a:t>6/2/2021</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4467C22-357E-F043-A83E-8AB370C48B8C}" type="slidenum">
              <a:rPr lang="en-US" smtClean="0"/>
              <a:pPr/>
              <a:t>‹#›</a:t>
            </a:fld>
            <a:endParaRPr lang="en-US"/>
          </a:p>
        </p:txBody>
      </p:sp>
    </p:spTree>
    <p:extLst>
      <p:ext uri="{BB962C8B-B14F-4D97-AF65-F5344CB8AC3E}">
        <p14:creationId xmlns:p14="http://schemas.microsoft.com/office/powerpoint/2010/main" val="236603629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3" cstate="print"/>
            <a:stretch>
              <a:fillRect/>
            </a:stretch>
          </a:blipFill>
        </p:spPr>
        <p:txBody>
          <a:bodyPr wrap="square" lIns="0" tIns="0" rIns="0" bIns="0" rtlCol="0"/>
          <a:lstStyle/>
          <a:p>
            <a:endParaRPr sz="1688"/>
          </a:p>
        </p:txBody>
      </p:sp>
      <p:sp>
        <p:nvSpPr>
          <p:cNvPr id="3" name="object 3"/>
          <p:cNvSpPr/>
          <p:nvPr/>
        </p:nvSpPr>
        <p:spPr>
          <a:xfrm>
            <a:off x="264017" y="274937"/>
            <a:ext cx="8055736" cy="3404177"/>
          </a:xfrm>
          <a:custGeom>
            <a:avLst/>
            <a:gdLst/>
            <a:ahLst/>
            <a:cxnLst/>
            <a:rect l="l" t="t" r="r" b="b"/>
            <a:pathLst>
              <a:path w="9220200" h="2647950">
                <a:moveTo>
                  <a:pt x="0" y="0"/>
                </a:moveTo>
                <a:lnTo>
                  <a:pt x="9219945" y="0"/>
                </a:lnTo>
                <a:lnTo>
                  <a:pt x="9219945" y="2647949"/>
                </a:lnTo>
                <a:lnTo>
                  <a:pt x="0" y="2647949"/>
                </a:lnTo>
                <a:lnTo>
                  <a:pt x="0" y="0"/>
                </a:lnTo>
                <a:close/>
              </a:path>
            </a:pathLst>
          </a:custGeom>
          <a:solidFill>
            <a:srgbClr val="FFFFFF"/>
          </a:solidFill>
        </p:spPr>
        <p:txBody>
          <a:bodyPr wrap="square" lIns="0" tIns="0" rIns="0" bIns="0" rtlCol="0"/>
          <a:lstStyle/>
          <a:p>
            <a:endParaRPr sz="1688"/>
          </a:p>
        </p:txBody>
      </p:sp>
      <p:sp>
        <p:nvSpPr>
          <p:cNvPr id="4" name="object 4"/>
          <p:cNvSpPr txBox="1">
            <a:spLocks noGrp="1"/>
          </p:cNvSpPr>
          <p:nvPr>
            <p:ph type="title"/>
          </p:nvPr>
        </p:nvSpPr>
        <p:spPr>
          <a:xfrm>
            <a:off x="418564" y="1480163"/>
            <a:ext cx="7901189" cy="2783214"/>
          </a:xfrm>
          <a:prstGeom prst="rect">
            <a:avLst/>
          </a:prstGeom>
        </p:spPr>
        <p:txBody>
          <a:bodyPr vert="horz" wrap="square" lIns="0" tIns="13097" rIns="0" bIns="0" rtlCol="0" anchor="t">
            <a:spAutoFit/>
          </a:bodyPr>
          <a:lstStyle/>
          <a:p>
            <a:pPr marL="170855" algn="ctr">
              <a:spcBef>
                <a:spcPts val="103"/>
              </a:spcBef>
            </a:pPr>
            <a:r>
              <a:rPr lang="en-US" sz="2000" b="1" spc="80" dirty="0">
                <a:solidFill>
                  <a:schemeClr val="tx1">
                    <a:lumMod val="65000"/>
                    <a:lumOff val="35000"/>
                  </a:schemeClr>
                </a:solidFill>
                <a:latin typeface="Gill Sans MT" panose="020B0502020104020203" pitchFamily="34" charset="0"/>
              </a:rPr>
              <a:t>Stellenbosch University, Faculty of Medicine and Health Sciences (FMHS)</a:t>
            </a:r>
            <a:br>
              <a:rPr lang="en-US" sz="2000" b="1" spc="80" dirty="0">
                <a:solidFill>
                  <a:schemeClr val="tx1">
                    <a:lumMod val="65000"/>
                    <a:lumOff val="35000"/>
                  </a:schemeClr>
                </a:solidFill>
                <a:latin typeface="Gill Sans MT" panose="020B0502020104020203" pitchFamily="34" charset="0"/>
              </a:rPr>
            </a:br>
            <a:r>
              <a:rPr lang="en-US" sz="2000" b="1" spc="80" dirty="0">
                <a:solidFill>
                  <a:schemeClr val="tx1">
                    <a:lumMod val="65000"/>
                    <a:lumOff val="35000"/>
                  </a:schemeClr>
                </a:solidFill>
                <a:latin typeface="Gill Sans MT" panose="020B0502020104020203" pitchFamily="34" charset="0"/>
              </a:rPr>
              <a:t>Presentation to the Parliamentary Portfolio Committee regarding its NHI Submission</a:t>
            </a:r>
            <a:br>
              <a:rPr lang="en-US" sz="2000" spc="80" dirty="0">
                <a:solidFill>
                  <a:schemeClr val="tx1">
                    <a:lumMod val="65000"/>
                    <a:lumOff val="35000"/>
                  </a:schemeClr>
                </a:solidFill>
                <a:latin typeface="Gill Sans MT" panose="020B0502020104020203" pitchFamily="34" charset="0"/>
              </a:rPr>
            </a:br>
            <a:br>
              <a:rPr lang="en-US" sz="2000" spc="80" dirty="0">
                <a:solidFill>
                  <a:schemeClr val="tx1">
                    <a:lumMod val="65000"/>
                    <a:lumOff val="35000"/>
                  </a:schemeClr>
                </a:solidFill>
                <a:latin typeface="Gill Sans MT" panose="020B0502020104020203" pitchFamily="34" charset="0"/>
              </a:rPr>
            </a:br>
            <a:r>
              <a:rPr lang="en-US" sz="2000" spc="80" dirty="0">
                <a:solidFill>
                  <a:schemeClr val="tx1">
                    <a:lumMod val="65000"/>
                    <a:lumOff val="35000"/>
                  </a:schemeClr>
                </a:solidFill>
                <a:latin typeface="Gill Sans MT" panose="020B0502020104020203" pitchFamily="34" charset="0"/>
              </a:rPr>
              <a:t>2 June 2021</a:t>
            </a:r>
            <a:br>
              <a:rPr lang="en-US" sz="2000" spc="80" dirty="0">
                <a:solidFill>
                  <a:schemeClr val="tx1">
                    <a:lumMod val="65000"/>
                    <a:lumOff val="35000"/>
                  </a:schemeClr>
                </a:solidFill>
                <a:latin typeface="Gill Sans MT" panose="020B0502020104020203" pitchFamily="34" charset="0"/>
              </a:rPr>
            </a:br>
            <a:r>
              <a:rPr lang="en-US" sz="2000" spc="80" dirty="0">
                <a:solidFill>
                  <a:schemeClr val="tx1">
                    <a:lumMod val="65000"/>
                    <a:lumOff val="35000"/>
                  </a:schemeClr>
                </a:solidFill>
                <a:latin typeface="Gill Sans MT" panose="020B0502020104020203" pitchFamily="34" charset="0"/>
              </a:rPr>
              <a:t>Prof René English, on behalf of </a:t>
            </a:r>
            <a:r>
              <a:rPr lang="en-US" sz="2000" spc="80">
                <a:solidFill>
                  <a:schemeClr val="tx1">
                    <a:lumMod val="65000"/>
                    <a:lumOff val="35000"/>
                  </a:schemeClr>
                </a:solidFill>
                <a:latin typeface="Gill Sans MT" panose="020B0502020104020203" pitchFamily="34" charset="0"/>
              </a:rPr>
              <a:t>the FMHS</a:t>
            </a:r>
            <a:br>
              <a:rPr lang="en-US" sz="2000" spc="80" dirty="0">
                <a:solidFill>
                  <a:schemeClr val="tx1">
                    <a:lumMod val="65000"/>
                    <a:lumOff val="35000"/>
                  </a:schemeClr>
                </a:solidFill>
                <a:latin typeface="Gill Sans MT" panose="020B0502020104020203" pitchFamily="34" charset="0"/>
              </a:rPr>
            </a:br>
            <a:br>
              <a:rPr lang="en-US" sz="2000" spc="80" dirty="0">
                <a:solidFill>
                  <a:schemeClr val="tx1">
                    <a:lumMod val="65000"/>
                    <a:lumOff val="35000"/>
                  </a:schemeClr>
                </a:solidFill>
                <a:latin typeface="Gill Sans MT" panose="020B0502020104020203" pitchFamily="34" charset="0"/>
              </a:rPr>
            </a:br>
            <a:endParaRPr sz="2000" spc="94" dirty="0">
              <a:solidFill>
                <a:schemeClr val="tx1">
                  <a:lumMod val="65000"/>
                  <a:lumOff val="35000"/>
                </a:schemeClr>
              </a:solidFill>
              <a:latin typeface="Gill Sans MT" panose="020B0502020104020203" pitchFamily="34" charset="0"/>
            </a:endParaRPr>
          </a:p>
        </p:txBody>
      </p:sp>
      <p:sp>
        <p:nvSpPr>
          <p:cNvPr id="6" name="object 6"/>
          <p:cNvSpPr/>
          <p:nvPr/>
        </p:nvSpPr>
        <p:spPr>
          <a:xfrm>
            <a:off x="418564" y="471249"/>
            <a:ext cx="3107531" cy="812602"/>
          </a:xfrm>
          <a:prstGeom prst="rect">
            <a:avLst/>
          </a:prstGeom>
          <a:blipFill>
            <a:blip r:embed="rId4" cstate="print"/>
            <a:stretch>
              <a:fillRect/>
            </a:stretch>
          </a:blipFill>
        </p:spPr>
        <p:txBody>
          <a:bodyPr wrap="square" lIns="0" tIns="0" rIns="0" bIns="0" rtlCol="0"/>
          <a:lstStyle/>
          <a:p>
            <a:endParaRPr sz="1688"/>
          </a:p>
        </p:txBody>
      </p:sp>
    </p:spTree>
    <p:extLst>
      <p:ext uri="{BB962C8B-B14F-4D97-AF65-F5344CB8AC3E}">
        <p14:creationId xmlns:p14="http://schemas.microsoft.com/office/powerpoint/2010/main" val="425795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651BB-5F8E-48FB-A03F-16E491BDCF72}"/>
              </a:ext>
            </a:extLst>
          </p:cNvPr>
          <p:cNvSpPr>
            <a:spLocks noGrp="1"/>
          </p:cNvSpPr>
          <p:nvPr>
            <p:ph type="title"/>
          </p:nvPr>
        </p:nvSpPr>
        <p:spPr/>
        <p:txBody>
          <a:bodyPr>
            <a:normAutofit fontScale="90000"/>
          </a:bodyPr>
          <a:lstStyle/>
          <a:p>
            <a:r>
              <a:rPr lang="en-US" dirty="0"/>
              <a:t>Chapter 1 – Section  2: Purpose and application of Act</a:t>
            </a:r>
            <a:endParaRPr lang="en-ZA" dirty="0"/>
          </a:p>
        </p:txBody>
      </p:sp>
      <p:graphicFrame>
        <p:nvGraphicFramePr>
          <p:cNvPr id="4" name="Table 4">
            <a:extLst>
              <a:ext uri="{FF2B5EF4-FFF2-40B4-BE49-F238E27FC236}">
                <a16:creationId xmlns:a16="http://schemas.microsoft.com/office/drawing/2014/main" id="{2F36F508-8181-4791-A0D9-9D7843AEB5E5}"/>
              </a:ext>
            </a:extLst>
          </p:cNvPr>
          <p:cNvGraphicFramePr>
            <a:graphicFrameLocks noGrp="1"/>
          </p:cNvGraphicFramePr>
          <p:nvPr>
            <p:ph idx="1"/>
            <p:extLst>
              <p:ext uri="{D42A27DB-BD31-4B8C-83A1-F6EECF244321}">
                <p14:modId xmlns:p14="http://schemas.microsoft.com/office/powerpoint/2010/main" val="2040267165"/>
              </p:ext>
            </p:extLst>
          </p:nvPr>
        </p:nvGraphicFramePr>
        <p:xfrm>
          <a:off x="357188" y="1498600"/>
          <a:ext cx="8442324" cy="3784600"/>
        </p:xfrm>
        <a:graphic>
          <a:graphicData uri="http://schemas.openxmlformats.org/drawingml/2006/table">
            <a:tbl>
              <a:tblPr firstRow="1" bandRow="1">
                <a:tableStyleId>{F5AB1C69-6EDB-4FF4-983F-18BD219EF322}</a:tableStyleId>
              </a:tblPr>
              <a:tblGrid>
                <a:gridCol w="4221162">
                  <a:extLst>
                    <a:ext uri="{9D8B030D-6E8A-4147-A177-3AD203B41FA5}">
                      <a16:colId xmlns:a16="http://schemas.microsoft.com/office/drawing/2014/main" val="860257531"/>
                    </a:ext>
                  </a:extLst>
                </a:gridCol>
                <a:gridCol w="4221162">
                  <a:extLst>
                    <a:ext uri="{9D8B030D-6E8A-4147-A177-3AD203B41FA5}">
                      <a16:colId xmlns:a16="http://schemas.microsoft.com/office/drawing/2014/main" val="3297099230"/>
                    </a:ext>
                  </a:extLst>
                </a:gridCol>
              </a:tblGrid>
              <a:tr h="370840">
                <a:tc>
                  <a:txBody>
                    <a:bodyPr/>
                    <a:lstStyle/>
                    <a:p>
                      <a:r>
                        <a:rPr lang="en-US" sz="1600" dirty="0"/>
                        <a:t>Comment and suggested alternative</a:t>
                      </a:r>
                      <a:endParaRPr lang="en-ZA" sz="1600" dirty="0"/>
                    </a:p>
                  </a:txBody>
                  <a:tcPr/>
                </a:tc>
                <a:tc>
                  <a:txBody>
                    <a:bodyPr/>
                    <a:lstStyle/>
                    <a:p>
                      <a:r>
                        <a:rPr lang="en-US" sz="1600" dirty="0"/>
                        <a:t>Motivation and/or suggested solution</a:t>
                      </a:r>
                      <a:endParaRPr lang="en-ZA" sz="1600" dirty="0"/>
                    </a:p>
                  </a:txBody>
                  <a:tcPr/>
                </a:tc>
                <a:extLst>
                  <a:ext uri="{0D108BD9-81ED-4DB2-BD59-A6C34878D82A}">
                    <a16:rowId xmlns:a16="http://schemas.microsoft.com/office/drawing/2014/main" val="3360781948"/>
                  </a:ext>
                </a:extLst>
              </a:tr>
              <a:tr h="370840">
                <a:tc>
                  <a:txBody>
                    <a:bodyPr/>
                    <a:lstStyle/>
                    <a:p>
                      <a:r>
                        <a:rPr lang="en-ZA" sz="1600" kern="1200" dirty="0">
                          <a:solidFill>
                            <a:schemeClr val="dk1"/>
                          </a:solidFill>
                          <a:effectLst/>
                          <a:latin typeface="+mn-lt"/>
                          <a:ea typeface="+mn-ea"/>
                          <a:cs typeface="+mn-cs"/>
                        </a:rPr>
                        <a:t>2(a) states ‘serving as a single purchaser and single payer of health care services’</a:t>
                      </a:r>
                    </a:p>
                    <a:p>
                      <a:endParaRPr lang="en-ZA" sz="1600" kern="1200" dirty="0">
                        <a:solidFill>
                          <a:schemeClr val="dk1"/>
                        </a:solidFill>
                        <a:effectLst/>
                        <a:latin typeface="+mn-lt"/>
                        <a:ea typeface="+mn-ea"/>
                        <a:cs typeface="+mn-cs"/>
                      </a:endParaRPr>
                    </a:p>
                    <a:p>
                      <a:r>
                        <a:rPr lang="en-ZA" sz="1600" kern="1200" dirty="0">
                          <a:solidFill>
                            <a:schemeClr val="dk1"/>
                          </a:solidFill>
                          <a:effectLst/>
                          <a:latin typeface="+mn-lt"/>
                          <a:ea typeface="+mn-ea"/>
                          <a:cs typeface="+mn-cs"/>
                        </a:rPr>
                        <a:t>2(a) after ‘use of’ add ‘quality’</a:t>
                      </a:r>
                      <a:endParaRPr lang="en-ZA"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r>
                        <a:rPr lang="en-ZA" sz="1600" kern="1200" dirty="0">
                          <a:solidFill>
                            <a:schemeClr val="dk1"/>
                          </a:solidFill>
                          <a:effectLst/>
                          <a:latin typeface="+mn-lt"/>
                          <a:ea typeface="+mn-ea"/>
                          <a:cs typeface="+mn-cs"/>
                        </a:rPr>
                        <a:t>Con the single strategic purchaser and payer roles is provided. Furthermore, strategic purchasing by one structure without consideration for </a:t>
                      </a:r>
                      <a:r>
                        <a:rPr lang="en-ZA" sz="1600" b="1" kern="1200" dirty="0">
                          <a:solidFill>
                            <a:schemeClr val="dk1"/>
                          </a:solidFill>
                          <a:effectLst/>
                          <a:latin typeface="+mn-lt"/>
                          <a:ea typeface="+mn-ea"/>
                          <a:cs typeface="+mn-cs"/>
                        </a:rPr>
                        <a:t>the role of the province and the importance of decentralised purchasing</a:t>
                      </a:r>
                      <a:r>
                        <a:rPr lang="en-ZA" sz="1600" kern="1200" dirty="0">
                          <a:solidFill>
                            <a:schemeClr val="dk1"/>
                          </a:solidFill>
                          <a:effectLst/>
                          <a:latin typeface="+mn-lt"/>
                          <a:ea typeface="+mn-ea"/>
                          <a:cs typeface="+mn-cs"/>
                        </a:rPr>
                        <a:t> creates financial and administrative risks amongst others.</a:t>
                      </a:r>
                    </a:p>
                    <a:p>
                      <a:r>
                        <a:rPr lang="en-ZA" sz="1600" b="1" kern="1200" dirty="0">
                          <a:solidFill>
                            <a:schemeClr val="dk1"/>
                          </a:solidFill>
                          <a:effectLst/>
                          <a:latin typeface="+mn-lt"/>
                          <a:ea typeface="+mn-ea"/>
                          <a:cs typeface="+mn-cs"/>
                        </a:rPr>
                        <a:t> </a:t>
                      </a:r>
                      <a:endParaRPr lang="en-ZA" sz="1600" kern="1200" dirty="0">
                        <a:solidFill>
                          <a:schemeClr val="dk1"/>
                        </a:solidFill>
                        <a:effectLst/>
                        <a:latin typeface="+mn-lt"/>
                        <a:ea typeface="+mn-ea"/>
                        <a:cs typeface="+mn-cs"/>
                      </a:endParaRPr>
                    </a:p>
                    <a:p>
                      <a:r>
                        <a:rPr lang="en-ZA" sz="1600" kern="1200" dirty="0">
                          <a:solidFill>
                            <a:schemeClr val="dk1"/>
                          </a:solidFill>
                          <a:effectLst/>
                          <a:latin typeface="+mn-lt"/>
                          <a:ea typeface="+mn-ea"/>
                          <a:cs typeface="+mn-cs"/>
                        </a:rPr>
                        <a:t>Clarity is required regarding </a:t>
                      </a:r>
                      <a:r>
                        <a:rPr lang="en-ZA" sz="1600" b="1" kern="1200" dirty="0">
                          <a:solidFill>
                            <a:schemeClr val="dk1"/>
                          </a:solidFill>
                          <a:effectLst/>
                          <a:latin typeface="+mn-lt"/>
                          <a:ea typeface="+mn-ea"/>
                          <a:cs typeface="+mn-cs"/>
                        </a:rPr>
                        <a:t>which institutional arrangements are to be put in place, and how this will be implemented to support the</a:t>
                      </a:r>
                    </a:p>
                    <a:p>
                      <a:r>
                        <a:rPr lang="en-ZA" sz="1600" b="1" kern="1200" dirty="0">
                          <a:solidFill>
                            <a:schemeClr val="dk1"/>
                          </a:solidFill>
                          <a:effectLst/>
                          <a:latin typeface="+mn-lt"/>
                          <a:ea typeface="+mn-ea"/>
                          <a:cs typeface="+mn-cs"/>
                        </a:rPr>
                        <a:t>implementation of NHI</a:t>
                      </a:r>
                      <a:r>
                        <a:rPr lang="en-ZA" sz="1600" kern="1200" dirty="0">
                          <a:solidFill>
                            <a:schemeClr val="dk1"/>
                          </a:solidFill>
                          <a:effectLst/>
                          <a:latin typeface="+mn-lt"/>
                          <a:ea typeface="+mn-ea"/>
                          <a:cs typeface="+mn-cs"/>
                        </a:rPr>
                        <a:t>, as </a:t>
                      </a:r>
                      <a:r>
                        <a:rPr lang="en-ZA" sz="1600" u="sng" kern="1200" dirty="0">
                          <a:solidFill>
                            <a:schemeClr val="dk1"/>
                          </a:solidFill>
                          <a:effectLst/>
                          <a:latin typeface="+mn-lt"/>
                          <a:ea typeface="+mn-ea"/>
                          <a:cs typeface="+mn-cs"/>
                        </a:rPr>
                        <a:t>significant restructuring and strengthening of the system are required</a:t>
                      </a:r>
                      <a:r>
                        <a:rPr lang="en-ZA" sz="1600" kern="1200" dirty="0">
                          <a:solidFill>
                            <a:schemeClr val="dk1"/>
                          </a:solidFill>
                          <a:effectLst/>
                          <a:latin typeface="+mn-lt"/>
                          <a:ea typeface="+mn-ea"/>
                          <a:cs typeface="+mn-cs"/>
                        </a:rPr>
                        <a:t>. It is therefore </a:t>
                      </a:r>
                      <a:r>
                        <a:rPr lang="en-ZA" sz="1600" u="sng" kern="1200" dirty="0">
                          <a:solidFill>
                            <a:schemeClr val="dk1"/>
                          </a:solidFill>
                          <a:effectLst/>
                          <a:latin typeface="+mn-lt"/>
                          <a:ea typeface="+mn-ea"/>
                          <a:cs typeface="+mn-cs"/>
                        </a:rPr>
                        <a:t>proposed that these be developed concurrently with the Bill</a:t>
                      </a:r>
                      <a:r>
                        <a:rPr lang="en-ZA" sz="1600" kern="1200" dirty="0">
                          <a:solidFill>
                            <a:schemeClr val="dk1"/>
                          </a:solidFill>
                          <a:effectLst/>
                          <a:latin typeface="+mn-lt"/>
                          <a:ea typeface="+mn-ea"/>
                          <a:cs typeface="+mn-cs"/>
                        </a:rPr>
                        <a:t>.</a:t>
                      </a:r>
                      <a:endParaRPr lang="en-ZA"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2377276009"/>
                  </a:ext>
                </a:extLst>
              </a:tr>
            </a:tbl>
          </a:graphicData>
        </a:graphic>
      </p:graphicFrame>
    </p:spTree>
    <p:extLst>
      <p:ext uri="{BB962C8B-B14F-4D97-AF65-F5344CB8AC3E}">
        <p14:creationId xmlns:p14="http://schemas.microsoft.com/office/powerpoint/2010/main" val="2119302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025EC-79FC-41A1-A057-D239EE4C984D}"/>
              </a:ext>
            </a:extLst>
          </p:cNvPr>
          <p:cNvSpPr>
            <a:spLocks noGrp="1"/>
          </p:cNvSpPr>
          <p:nvPr>
            <p:ph type="title"/>
          </p:nvPr>
        </p:nvSpPr>
        <p:spPr/>
        <p:txBody>
          <a:bodyPr/>
          <a:lstStyle/>
          <a:p>
            <a:r>
              <a:rPr lang="en-US" dirty="0"/>
              <a:t>Chapter 2: Access to health care services</a:t>
            </a:r>
            <a:endParaRPr lang="en-ZA" dirty="0"/>
          </a:p>
        </p:txBody>
      </p:sp>
      <p:graphicFrame>
        <p:nvGraphicFramePr>
          <p:cNvPr id="4" name="Content Placeholder 3">
            <a:extLst>
              <a:ext uri="{FF2B5EF4-FFF2-40B4-BE49-F238E27FC236}">
                <a16:creationId xmlns:a16="http://schemas.microsoft.com/office/drawing/2014/main" id="{0F5ACB19-C677-41C4-8078-D39626689974}"/>
              </a:ext>
            </a:extLst>
          </p:cNvPr>
          <p:cNvGraphicFramePr>
            <a:graphicFrameLocks noGrp="1"/>
          </p:cNvGraphicFramePr>
          <p:nvPr>
            <p:ph idx="1"/>
            <p:extLst>
              <p:ext uri="{D42A27DB-BD31-4B8C-83A1-F6EECF244321}">
                <p14:modId xmlns:p14="http://schemas.microsoft.com/office/powerpoint/2010/main" val="2278644018"/>
              </p:ext>
            </p:extLst>
          </p:nvPr>
        </p:nvGraphicFramePr>
        <p:xfrm>
          <a:off x="357188" y="1498600"/>
          <a:ext cx="8442325" cy="444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14017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651BB-5F8E-48FB-A03F-16E491BDCF72}"/>
              </a:ext>
            </a:extLst>
          </p:cNvPr>
          <p:cNvSpPr>
            <a:spLocks noGrp="1"/>
          </p:cNvSpPr>
          <p:nvPr>
            <p:ph type="title"/>
          </p:nvPr>
        </p:nvSpPr>
        <p:spPr/>
        <p:txBody>
          <a:bodyPr>
            <a:normAutofit/>
          </a:bodyPr>
          <a:lstStyle/>
          <a:p>
            <a:r>
              <a:rPr lang="en-US" dirty="0"/>
              <a:t>Chapter 2 – Section  4: Population Coverage</a:t>
            </a:r>
            <a:endParaRPr lang="en-ZA" dirty="0"/>
          </a:p>
        </p:txBody>
      </p:sp>
      <p:graphicFrame>
        <p:nvGraphicFramePr>
          <p:cNvPr id="4" name="Table 4">
            <a:extLst>
              <a:ext uri="{FF2B5EF4-FFF2-40B4-BE49-F238E27FC236}">
                <a16:creationId xmlns:a16="http://schemas.microsoft.com/office/drawing/2014/main" id="{2F36F508-8181-4791-A0D9-9D7843AEB5E5}"/>
              </a:ext>
            </a:extLst>
          </p:cNvPr>
          <p:cNvGraphicFramePr>
            <a:graphicFrameLocks noGrp="1"/>
          </p:cNvGraphicFramePr>
          <p:nvPr>
            <p:ph idx="1"/>
            <p:extLst>
              <p:ext uri="{D42A27DB-BD31-4B8C-83A1-F6EECF244321}">
                <p14:modId xmlns:p14="http://schemas.microsoft.com/office/powerpoint/2010/main" val="3570549725"/>
              </p:ext>
            </p:extLst>
          </p:nvPr>
        </p:nvGraphicFramePr>
        <p:xfrm>
          <a:off x="357188" y="1498600"/>
          <a:ext cx="8442324" cy="2321560"/>
        </p:xfrm>
        <a:graphic>
          <a:graphicData uri="http://schemas.openxmlformats.org/drawingml/2006/table">
            <a:tbl>
              <a:tblPr firstRow="1" bandRow="1">
                <a:tableStyleId>{F5AB1C69-6EDB-4FF4-983F-18BD219EF322}</a:tableStyleId>
              </a:tblPr>
              <a:tblGrid>
                <a:gridCol w="4221162">
                  <a:extLst>
                    <a:ext uri="{9D8B030D-6E8A-4147-A177-3AD203B41FA5}">
                      <a16:colId xmlns:a16="http://schemas.microsoft.com/office/drawing/2014/main" val="860257531"/>
                    </a:ext>
                  </a:extLst>
                </a:gridCol>
                <a:gridCol w="4221162">
                  <a:extLst>
                    <a:ext uri="{9D8B030D-6E8A-4147-A177-3AD203B41FA5}">
                      <a16:colId xmlns:a16="http://schemas.microsoft.com/office/drawing/2014/main" val="3297099230"/>
                    </a:ext>
                  </a:extLst>
                </a:gridCol>
              </a:tblGrid>
              <a:tr h="370840">
                <a:tc>
                  <a:txBody>
                    <a:bodyPr/>
                    <a:lstStyle/>
                    <a:p>
                      <a:r>
                        <a:rPr lang="en-US" sz="1600" dirty="0"/>
                        <a:t>Comment and suggested alternative</a:t>
                      </a:r>
                      <a:endParaRPr lang="en-ZA" sz="1600" dirty="0"/>
                    </a:p>
                  </a:txBody>
                  <a:tcPr/>
                </a:tc>
                <a:tc>
                  <a:txBody>
                    <a:bodyPr/>
                    <a:lstStyle/>
                    <a:p>
                      <a:r>
                        <a:rPr lang="en-US" sz="1600" dirty="0"/>
                        <a:t>Motivation and/or suggested solution</a:t>
                      </a:r>
                      <a:endParaRPr lang="en-ZA" sz="1600" dirty="0"/>
                    </a:p>
                  </a:txBody>
                  <a:tcPr/>
                </a:tc>
                <a:extLst>
                  <a:ext uri="{0D108BD9-81ED-4DB2-BD59-A6C34878D82A}">
                    <a16:rowId xmlns:a16="http://schemas.microsoft.com/office/drawing/2014/main" val="3360781948"/>
                  </a:ext>
                </a:extLst>
              </a:tr>
              <a:tr h="370840">
                <a:tc>
                  <a:txBody>
                    <a:bodyPr/>
                    <a:lstStyle/>
                    <a:p>
                      <a:r>
                        <a:rPr lang="en-ZA" sz="1600" kern="1200" dirty="0">
                          <a:solidFill>
                            <a:schemeClr val="dk1"/>
                          </a:solidFill>
                          <a:effectLst/>
                          <a:latin typeface="+mn-lt"/>
                          <a:ea typeface="+mn-ea"/>
                          <a:cs typeface="+mn-cs"/>
                        </a:rPr>
                        <a:t>4(1) </a:t>
                      </a:r>
                      <a:r>
                        <a:rPr lang="en-ZA" sz="1600" b="1" kern="1200" dirty="0">
                          <a:solidFill>
                            <a:schemeClr val="dk1"/>
                          </a:solidFill>
                          <a:effectLst/>
                          <a:latin typeface="+mn-lt"/>
                          <a:ea typeface="+mn-ea"/>
                          <a:cs typeface="+mn-cs"/>
                        </a:rPr>
                        <a:t>add ‘Asylum seekers, undocumented migrant, students and all children’</a:t>
                      </a:r>
                    </a:p>
                    <a:p>
                      <a:endParaRPr lang="en-ZA" sz="1600" kern="1200" dirty="0">
                        <a:solidFill>
                          <a:schemeClr val="dk1"/>
                        </a:solidFill>
                        <a:effectLst/>
                        <a:latin typeface="+mn-lt"/>
                        <a:ea typeface="+mn-ea"/>
                        <a:cs typeface="+mn-cs"/>
                      </a:endParaRPr>
                    </a:p>
                    <a:p>
                      <a:r>
                        <a:rPr lang="en-ZA" sz="1600" b="1" kern="1200" dirty="0">
                          <a:solidFill>
                            <a:schemeClr val="dk1"/>
                          </a:solidFill>
                          <a:effectLst/>
                          <a:latin typeface="+mn-lt"/>
                          <a:ea typeface="+mn-ea"/>
                          <a:cs typeface="+mn-cs"/>
                        </a:rPr>
                        <a:t>Remove 4(2)</a:t>
                      </a:r>
                    </a:p>
                    <a:p>
                      <a:endParaRPr lang="en-ZA" sz="1600" kern="1200" dirty="0">
                        <a:solidFill>
                          <a:schemeClr val="dk1"/>
                        </a:solidFill>
                        <a:effectLst/>
                        <a:latin typeface="+mn-lt"/>
                        <a:ea typeface="+mn-ea"/>
                        <a:cs typeface="+mn-cs"/>
                      </a:endParaRPr>
                    </a:p>
                    <a:p>
                      <a:r>
                        <a:rPr lang="en-ZA" sz="1600" kern="1200" dirty="0">
                          <a:solidFill>
                            <a:schemeClr val="dk1"/>
                          </a:solidFill>
                          <a:effectLst/>
                          <a:latin typeface="+mn-lt"/>
                          <a:ea typeface="+mn-ea"/>
                          <a:cs typeface="+mn-cs"/>
                        </a:rPr>
                        <a:t>Refrain from using the term ‘illegal foreigners’. </a:t>
                      </a:r>
                      <a:r>
                        <a:rPr lang="en-ZA" sz="1600" b="1" kern="1200" dirty="0">
                          <a:solidFill>
                            <a:schemeClr val="dk1"/>
                          </a:solidFill>
                          <a:effectLst/>
                          <a:latin typeface="+mn-lt"/>
                          <a:ea typeface="+mn-ea"/>
                          <a:cs typeface="+mn-cs"/>
                        </a:rPr>
                        <a:t>Replace with ‘undocumented immigrants’</a:t>
                      </a:r>
                      <a:endParaRPr lang="en-ZA" sz="1400" b="1"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r>
                        <a:rPr lang="en-ZA" sz="1600" kern="1200" dirty="0">
                          <a:solidFill>
                            <a:schemeClr val="dk1"/>
                          </a:solidFill>
                          <a:effectLst/>
                          <a:latin typeface="+mn-lt"/>
                          <a:ea typeface="+mn-ea"/>
                          <a:cs typeface="+mn-cs"/>
                        </a:rPr>
                        <a:t>The Bill should also </a:t>
                      </a:r>
                      <a:r>
                        <a:rPr lang="en-ZA" sz="1600" b="1" kern="1200" dirty="0">
                          <a:solidFill>
                            <a:schemeClr val="dk1"/>
                          </a:solidFill>
                          <a:effectLst/>
                          <a:latin typeface="+mn-lt"/>
                          <a:ea typeface="+mn-ea"/>
                          <a:cs typeface="+mn-cs"/>
                        </a:rPr>
                        <a:t>consider foreigners who reside in SA for purposes of studies</a:t>
                      </a:r>
                      <a:r>
                        <a:rPr lang="en-ZA" sz="1600" kern="1200" dirty="0">
                          <a:solidFill>
                            <a:schemeClr val="dk1"/>
                          </a:solidFill>
                          <a:effectLst/>
                          <a:latin typeface="+mn-lt"/>
                          <a:ea typeface="+mn-ea"/>
                          <a:cs typeface="+mn-cs"/>
                        </a:rPr>
                        <a:t>. </a:t>
                      </a:r>
                    </a:p>
                    <a:p>
                      <a:endParaRPr lang="en-ZA" sz="1600" kern="1200" dirty="0">
                        <a:solidFill>
                          <a:schemeClr val="dk1"/>
                        </a:solidFill>
                        <a:effectLst/>
                        <a:latin typeface="+mn-lt"/>
                        <a:ea typeface="+mn-ea"/>
                        <a:cs typeface="+mn-cs"/>
                      </a:endParaRPr>
                    </a:p>
                    <a:p>
                      <a:r>
                        <a:rPr lang="en-ZA" sz="1600" kern="1200" dirty="0">
                          <a:solidFill>
                            <a:schemeClr val="dk1"/>
                          </a:solidFill>
                          <a:effectLst/>
                          <a:latin typeface="+mn-lt"/>
                          <a:ea typeface="+mn-ea"/>
                          <a:cs typeface="+mn-cs"/>
                        </a:rPr>
                        <a:t>The suggestion for them to get private medical aid may not be feasible or they will only be able to receive emergency care or treatment for notifiable medical conditions. Students on visa should</a:t>
                      </a:r>
                    </a:p>
                    <a:p>
                      <a:r>
                        <a:rPr lang="en-ZA" sz="1600" kern="1200" dirty="0">
                          <a:solidFill>
                            <a:schemeClr val="dk1"/>
                          </a:solidFill>
                          <a:effectLst/>
                          <a:latin typeface="+mn-lt"/>
                          <a:ea typeface="+mn-ea"/>
                          <a:cs typeface="+mn-cs"/>
                        </a:rPr>
                        <a:t>have access to 4(1).</a:t>
                      </a:r>
                      <a:endParaRPr lang="en-ZA"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2377276009"/>
                  </a:ext>
                </a:extLst>
              </a:tr>
            </a:tbl>
          </a:graphicData>
        </a:graphic>
      </p:graphicFrame>
    </p:spTree>
    <p:extLst>
      <p:ext uri="{BB962C8B-B14F-4D97-AF65-F5344CB8AC3E}">
        <p14:creationId xmlns:p14="http://schemas.microsoft.com/office/powerpoint/2010/main" val="2349419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651BB-5F8E-48FB-A03F-16E491BDCF72}"/>
              </a:ext>
            </a:extLst>
          </p:cNvPr>
          <p:cNvSpPr>
            <a:spLocks noGrp="1"/>
          </p:cNvSpPr>
          <p:nvPr>
            <p:ph type="title"/>
          </p:nvPr>
        </p:nvSpPr>
        <p:spPr/>
        <p:txBody>
          <a:bodyPr>
            <a:normAutofit/>
          </a:bodyPr>
          <a:lstStyle/>
          <a:p>
            <a:r>
              <a:rPr lang="en-US" dirty="0"/>
              <a:t>Chapter 2 – Section  5: Registration as users</a:t>
            </a:r>
            <a:endParaRPr lang="en-ZA" dirty="0"/>
          </a:p>
        </p:txBody>
      </p:sp>
      <p:graphicFrame>
        <p:nvGraphicFramePr>
          <p:cNvPr id="4" name="Table 4">
            <a:extLst>
              <a:ext uri="{FF2B5EF4-FFF2-40B4-BE49-F238E27FC236}">
                <a16:creationId xmlns:a16="http://schemas.microsoft.com/office/drawing/2014/main" id="{2F36F508-8181-4791-A0D9-9D7843AEB5E5}"/>
              </a:ext>
            </a:extLst>
          </p:cNvPr>
          <p:cNvGraphicFramePr>
            <a:graphicFrameLocks noGrp="1"/>
          </p:cNvGraphicFramePr>
          <p:nvPr>
            <p:ph idx="1"/>
            <p:extLst>
              <p:ext uri="{D42A27DB-BD31-4B8C-83A1-F6EECF244321}">
                <p14:modId xmlns:p14="http://schemas.microsoft.com/office/powerpoint/2010/main" val="4110932004"/>
              </p:ext>
            </p:extLst>
          </p:nvPr>
        </p:nvGraphicFramePr>
        <p:xfrm>
          <a:off x="357188" y="1498600"/>
          <a:ext cx="8442324" cy="5003800"/>
        </p:xfrm>
        <a:graphic>
          <a:graphicData uri="http://schemas.openxmlformats.org/drawingml/2006/table">
            <a:tbl>
              <a:tblPr firstRow="1" bandRow="1">
                <a:tableStyleId>{F5AB1C69-6EDB-4FF4-983F-18BD219EF322}</a:tableStyleId>
              </a:tblPr>
              <a:tblGrid>
                <a:gridCol w="4221162">
                  <a:extLst>
                    <a:ext uri="{9D8B030D-6E8A-4147-A177-3AD203B41FA5}">
                      <a16:colId xmlns:a16="http://schemas.microsoft.com/office/drawing/2014/main" val="860257531"/>
                    </a:ext>
                  </a:extLst>
                </a:gridCol>
                <a:gridCol w="4221162">
                  <a:extLst>
                    <a:ext uri="{9D8B030D-6E8A-4147-A177-3AD203B41FA5}">
                      <a16:colId xmlns:a16="http://schemas.microsoft.com/office/drawing/2014/main" val="3297099230"/>
                    </a:ext>
                  </a:extLst>
                </a:gridCol>
              </a:tblGrid>
              <a:tr h="370840">
                <a:tc>
                  <a:txBody>
                    <a:bodyPr/>
                    <a:lstStyle/>
                    <a:p>
                      <a:r>
                        <a:rPr lang="en-US" sz="1600" dirty="0"/>
                        <a:t>Comment and suggested alternative</a:t>
                      </a:r>
                      <a:endParaRPr lang="en-ZA" sz="1600" dirty="0"/>
                    </a:p>
                  </a:txBody>
                  <a:tcPr/>
                </a:tc>
                <a:tc>
                  <a:txBody>
                    <a:bodyPr/>
                    <a:lstStyle/>
                    <a:p>
                      <a:r>
                        <a:rPr lang="en-US" sz="1600" dirty="0"/>
                        <a:t>Motivation and/or suggested solution</a:t>
                      </a:r>
                      <a:endParaRPr lang="en-ZA" sz="1600" dirty="0"/>
                    </a:p>
                  </a:txBody>
                  <a:tcPr/>
                </a:tc>
                <a:extLst>
                  <a:ext uri="{0D108BD9-81ED-4DB2-BD59-A6C34878D82A}">
                    <a16:rowId xmlns:a16="http://schemas.microsoft.com/office/drawing/2014/main" val="3360781948"/>
                  </a:ext>
                </a:extLst>
              </a:tr>
              <a:tr h="370840">
                <a:tc>
                  <a:txBody>
                    <a:bodyPr/>
                    <a:lstStyle/>
                    <a:p>
                      <a:r>
                        <a:rPr lang="en-ZA" sz="1600" b="1" kern="1200" dirty="0">
                          <a:solidFill>
                            <a:schemeClr val="dk1"/>
                          </a:solidFill>
                          <a:effectLst/>
                          <a:latin typeface="+mn-lt"/>
                          <a:ea typeface="+mn-ea"/>
                          <a:cs typeface="+mn-cs"/>
                        </a:rPr>
                        <a:t>Add to 5 ‘passport, drivers licence’ as another option for registration and ‘asylum seekers’</a:t>
                      </a:r>
                      <a:r>
                        <a:rPr lang="en-ZA" sz="1600" kern="1200" dirty="0">
                          <a:solidFill>
                            <a:schemeClr val="dk1"/>
                          </a:solidFill>
                          <a:effectLst/>
                          <a:latin typeface="+mn-lt"/>
                          <a:ea typeface="+mn-ea"/>
                          <a:cs typeface="+mn-cs"/>
                        </a:rPr>
                        <a:t>. If it is not clear whether the details regarding this category will be covered in 4(1)(e) or (6)</a:t>
                      </a:r>
                    </a:p>
                    <a:p>
                      <a:r>
                        <a:rPr lang="en-ZA" sz="1600" b="1" kern="1200" dirty="0">
                          <a:solidFill>
                            <a:schemeClr val="dk1"/>
                          </a:solidFill>
                          <a:effectLst/>
                          <a:latin typeface="+mn-lt"/>
                          <a:ea typeface="+mn-ea"/>
                          <a:cs typeface="+mn-cs"/>
                        </a:rPr>
                        <a:t> </a:t>
                      </a:r>
                      <a:endParaRPr lang="en-ZA" sz="1600" kern="1200" dirty="0">
                        <a:solidFill>
                          <a:schemeClr val="dk1"/>
                        </a:solidFill>
                        <a:effectLst/>
                        <a:latin typeface="+mn-lt"/>
                        <a:ea typeface="+mn-ea"/>
                        <a:cs typeface="+mn-cs"/>
                      </a:endParaRPr>
                    </a:p>
                    <a:p>
                      <a:r>
                        <a:rPr lang="en-ZA" sz="1600" kern="1200" dirty="0">
                          <a:solidFill>
                            <a:schemeClr val="dk1"/>
                          </a:solidFill>
                          <a:effectLst/>
                          <a:latin typeface="+mn-lt"/>
                          <a:ea typeface="+mn-ea"/>
                          <a:cs typeface="+mn-cs"/>
                        </a:rPr>
                        <a:t>(5) Regarding ‘proof of habitual place of residence’. </a:t>
                      </a:r>
                      <a:r>
                        <a:rPr lang="en-ZA" sz="1600" b="1" kern="1200" dirty="0">
                          <a:solidFill>
                            <a:schemeClr val="dk1"/>
                          </a:solidFill>
                          <a:effectLst/>
                          <a:latin typeface="+mn-lt"/>
                          <a:ea typeface="+mn-ea"/>
                          <a:cs typeface="+mn-cs"/>
                        </a:rPr>
                        <a:t>Not all residences have proof of habitual residence. </a:t>
                      </a:r>
                      <a:r>
                        <a:rPr lang="en-ZA" sz="1600" kern="1200" dirty="0">
                          <a:solidFill>
                            <a:schemeClr val="dk1"/>
                          </a:solidFill>
                          <a:effectLst/>
                          <a:latin typeface="+mn-lt"/>
                          <a:ea typeface="+mn-ea"/>
                          <a:cs typeface="+mn-cs"/>
                        </a:rPr>
                        <a:t>How this will impact the registration of the user is to be made explicit.</a:t>
                      </a:r>
                    </a:p>
                    <a:p>
                      <a:r>
                        <a:rPr lang="en-ZA" sz="1600" b="1" kern="1200" dirty="0">
                          <a:solidFill>
                            <a:schemeClr val="dk1"/>
                          </a:solidFill>
                          <a:effectLst/>
                          <a:latin typeface="+mn-lt"/>
                          <a:ea typeface="+mn-ea"/>
                          <a:cs typeface="+mn-cs"/>
                        </a:rPr>
                        <a:t> </a:t>
                      </a:r>
                      <a:endParaRPr lang="en-ZA" sz="1600" kern="1200" dirty="0">
                        <a:solidFill>
                          <a:schemeClr val="dk1"/>
                        </a:solidFill>
                        <a:effectLst/>
                        <a:latin typeface="+mn-lt"/>
                        <a:ea typeface="+mn-ea"/>
                        <a:cs typeface="+mn-cs"/>
                      </a:endParaRPr>
                    </a:p>
                    <a:p>
                      <a:r>
                        <a:rPr lang="en-ZA" sz="1600" kern="1200" dirty="0">
                          <a:solidFill>
                            <a:schemeClr val="dk1"/>
                          </a:solidFill>
                          <a:effectLst/>
                          <a:latin typeface="+mn-lt"/>
                          <a:ea typeface="+mn-ea"/>
                          <a:cs typeface="+mn-cs"/>
                        </a:rPr>
                        <a:t>The </a:t>
                      </a:r>
                      <a:r>
                        <a:rPr lang="en-ZA" sz="1600" b="1" kern="1200" dirty="0">
                          <a:solidFill>
                            <a:schemeClr val="dk1"/>
                          </a:solidFill>
                          <a:effectLst/>
                          <a:latin typeface="+mn-lt"/>
                          <a:ea typeface="+mn-ea"/>
                          <a:cs typeface="+mn-cs"/>
                        </a:rPr>
                        <a:t>implications of not having any documents </a:t>
                      </a:r>
                      <a:r>
                        <a:rPr lang="en-ZA" sz="1600" kern="1200" dirty="0">
                          <a:solidFill>
                            <a:schemeClr val="dk1"/>
                          </a:solidFill>
                          <a:effectLst/>
                          <a:latin typeface="+mn-lt"/>
                          <a:ea typeface="+mn-ea"/>
                          <a:cs typeface="+mn-cs"/>
                        </a:rPr>
                        <a:t>as stipulated in this section on registration of the user should be discussed in the Bill.</a:t>
                      </a:r>
                    </a:p>
                    <a:p>
                      <a:r>
                        <a:rPr lang="en-ZA" sz="1600" b="1" kern="1200" dirty="0">
                          <a:solidFill>
                            <a:schemeClr val="dk1"/>
                          </a:solidFill>
                          <a:effectLst/>
                          <a:latin typeface="+mn-lt"/>
                          <a:ea typeface="+mn-ea"/>
                          <a:cs typeface="+mn-cs"/>
                        </a:rPr>
                        <a:t> </a:t>
                      </a:r>
                      <a:endParaRPr lang="en-ZA" sz="1600" kern="1200" dirty="0">
                        <a:solidFill>
                          <a:schemeClr val="dk1"/>
                        </a:solidFill>
                        <a:effectLst/>
                        <a:latin typeface="+mn-lt"/>
                        <a:ea typeface="+mn-ea"/>
                        <a:cs typeface="+mn-cs"/>
                      </a:endParaRPr>
                    </a:p>
                    <a:p>
                      <a:pPr lvl="0"/>
                      <a:r>
                        <a:rPr lang="en-ZA" sz="1600" kern="1200" dirty="0">
                          <a:solidFill>
                            <a:schemeClr val="dk1"/>
                          </a:solidFill>
                          <a:effectLst/>
                          <a:latin typeface="+mn-lt"/>
                          <a:ea typeface="+mn-ea"/>
                          <a:cs typeface="+mn-cs"/>
                        </a:rPr>
                        <a:t>Details of the management and maintenance of the register, as well as registration of users at unaccredited facilities are required.</a:t>
                      </a:r>
                    </a:p>
                    <a:p>
                      <a:pPr lvl="0"/>
                      <a:r>
                        <a:rPr lang="en-ZA" sz="1600" kern="1200" dirty="0">
                          <a:solidFill>
                            <a:schemeClr val="dk1"/>
                          </a:solidFill>
                          <a:effectLst/>
                          <a:latin typeface="+mn-lt"/>
                          <a:ea typeface="+mn-ea"/>
                          <a:cs typeface="+mn-cs"/>
                        </a:rPr>
                        <a:t>what will happen if the user</a:t>
                      </a:r>
                    </a:p>
                    <a:p>
                      <a:r>
                        <a:rPr lang="en-ZA" sz="1600" kern="1200" dirty="0">
                          <a:solidFill>
                            <a:schemeClr val="dk1"/>
                          </a:solidFill>
                          <a:effectLst/>
                          <a:latin typeface="+mn-lt"/>
                          <a:ea typeface="+mn-ea"/>
                          <a:cs typeface="+mn-cs"/>
                        </a:rPr>
                        <a:t>does not have proof of registration?</a:t>
                      </a:r>
                      <a:endParaRPr lang="en-ZA"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r>
                        <a:rPr lang="en-ZA" sz="1600" kern="1200" dirty="0">
                          <a:solidFill>
                            <a:schemeClr val="dk1"/>
                          </a:solidFill>
                          <a:effectLst/>
                          <a:latin typeface="+mn-lt"/>
                          <a:ea typeface="+mn-ea"/>
                          <a:cs typeface="+mn-cs"/>
                        </a:rPr>
                        <a:t>The nature of the registration system (namely, paper-based or electronic, interoperability within health and with other sectors), and the </a:t>
                      </a:r>
                      <a:r>
                        <a:rPr lang="en-ZA" sz="1600" b="1" kern="1200" dirty="0">
                          <a:solidFill>
                            <a:schemeClr val="dk1"/>
                          </a:solidFill>
                          <a:effectLst/>
                          <a:latin typeface="+mn-lt"/>
                          <a:ea typeface="+mn-ea"/>
                          <a:cs typeface="+mn-cs"/>
                        </a:rPr>
                        <a:t>readiness of the government sectors and the health system to implement such a registration should be carefully considered</a:t>
                      </a:r>
                      <a:r>
                        <a:rPr lang="en-ZA" sz="1600" kern="1200" dirty="0">
                          <a:solidFill>
                            <a:schemeClr val="dk1"/>
                          </a:solidFill>
                          <a:effectLst/>
                          <a:latin typeface="+mn-lt"/>
                          <a:ea typeface="+mn-ea"/>
                          <a:cs typeface="+mn-cs"/>
                        </a:rPr>
                        <a:t>. </a:t>
                      </a:r>
                    </a:p>
                    <a:p>
                      <a:endParaRPr lang="en-ZA" sz="1600" kern="1200" dirty="0">
                        <a:solidFill>
                          <a:schemeClr val="dk1"/>
                        </a:solidFill>
                        <a:effectLst/>
                        <a:latin typeface="+mn-lt"/>
                        <a:ea typeface="+mn-ea"/>
                        <a:cs typeface="+mn-cs"/>
                      </a:endParaRPr>
                    </a:p>
                    <a:p>
                      <a:r>
                        <a:rPr lang="en-ZA" sz="1600" kern="1200" dirty="0">
                          <a:solidFill>
                            <a:schemeClr val="dk1"/>
                          </a:solidFill>
                          <a:effectLst/>
                          <a:latin typeface="+mn-lt"/>
                          <a:ea typeface="+mn-ea"/>
                          <a:cs typeface="+mn-cs"/>
                        </a:rPr>
                        <a:t>Furthermore, significant investment and time will be required to establish a streamlined, effective and efficient system. This will therefore be best implemented in a phased approach. Appropriately trained staff will be required to ensure that smooth-running from data input, hard-and software support and central database and data warehousing levels.</a:t>
                      </a:r>
                      <a:endParaRPr lang="en-ZA"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2377276009"/>
                  </a:ext>
                </a:extLst>
              </a:tr>
            </a:tbl>
          </a:graphicData>
        </a:graphic>
      </p:graphicFrame>
    </p:spTree>
    <p:extLst>
      <p:ext uri="{BB962C8B-B14F-4D97-AF65-F5344CB8AC3E}">
        <p14:creationId xmlns:p14="http://schemas.microsoft.com/office/powerpoint/2010/main" val="2221827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651BB-5F8E-48FB-A03F-16E491BDCF72}"/>
              </a:ext>
            </a:extLst>
          </p:cNvPr>
          <p:cNvSpPr>
            <a:spLocks noGrp="1"/>
          </p:cNvSpPr>
          <p:nvPr>
            <p:ph type="title"/>
          </p:nvPr>
        </p:nvSpPr>
        <p:spPr/>
        <p:txBody>
          <a:bodyPr>
            <a:normAutofit/>
          </a:bodyPr>
          <a:lstStyle/>
          <a:p>
            <a:r>
              <a:rPr lang="en-US" dirty="0"/>
              <a:t>Chapter 2 – Section  7: Health care services coverage</a:t>
            </a:r>
            <a:endParaRPr lang="en-ZA" dirty="0"/>
          </a:p>
        </p:txBody>
      </p:sp>
      <p:graphicFrame>
        <p:nvGraphicFramePr>
          <p:cNvPr id="4" name="Table 4">
            <a:extLst>
              <a:ext uri="{FF2B5EF4-FFF2-40B4-BE49-F238E27FC236}">
                <a16:creationId xmlns:a16="http://schemas.microsoft.com/office/drawing/2014/main" id="{2F36F508-8181-4791-A0D9-9D7843AEB5E5}"/>
              </a:ext>
            </a:extLst>
          </p:cNvPr>
          <p:cNvGraphicFramePr>
            <a:graphicFrameLocks noGrp="1"/>
          </p:cNvGraphicFramePr>
          <p:nvPr>
            <p:ph idx="1"/>
            <p:extLst>
              <p:ext uri="{D42A27DB-BD31-4B8C-83A1-F6EECF244321}">
                <p14:modId xmlns:p14="http://schemas.microsoft.com/office/powerpoint/2010/main" val="1216693567"/>
              </p:ext>
            </p:extLst>
          </p:nvPr>
        </p:nvGraphicFramePr>
        <p:xfrm>
          <a:off x="357188" y="1498600"/>
          <a:ext cx="8442324" cy="3784600"/>
        </p:xfrm>
        <a:graphic>
          <a:graphicData uri="http://schemas.openxmlformats.org/drawingml/2006/table">
            <a:tbl>
              <a:tblPr firstRow="1" bandRow="1">
                <a:tableStyleId>{F5AB1C69-6EDB-4FF4-983F-18BD219EF322}</a:tableStyleId>
              </a:tblPr>
              <a:tblGrid>
                <a:gridCol w="4221162">
                  <a:extLst>
                    <a:ext uri="{9D8B030D-6E8A-4147-A177-3AD203B41FA5}">
                      <a16:colId xmlns:a16="http://schemas.microsoft.com/office/drawing/2014/main" val="860257531"/>
                    </a:ext>
                  </a:extLst>
                </a:gridCol>
                <a:gridCol w="4221162">
                  <a:extLst>
                    <a:ext uri="{9D8B030D-6E8A-4147-A177-3AD203B41FA5}">
                      <a16:colId xmlns:a16="http://schemas.microsoft.com/office/drawing/2014/main" val="3297099230"/>
                    </a:ext>
                  </a:extLst>
                </a:gridCol>
              </a:tblGrid>
              <a:tr h="370840">
                <a:tc>
                  <a:txBody>
                    <a:bodyPr/>
                    <a:lstStyle/>
                    <a:p>
                      <a:r>
                        <a:rPr lang="en-US" sz="1600" dirty="0"/>
                        <a:t>Comment and suggested alternative</a:t>
                      </a:r>
                      <a:endParaRPr lang="en-ZA" sz="1600" dirty="0"/>
                    </a:p>
                  </a:txBody>
                  <a:tcPr/>
                </a:tc>
                <a:tc>
                  <a:txBody>
                    <a:bodyPr/>
                    <a:lstStyle/>
                    <a:p>
                      <a:r>
                        <a:rPr lang="en-US" sz="1600" dirty="0"/>
                        <a:t>Motivation and/or suggested solution</a:t>
                      </a:r>
                      <a:endParaRPr lang="en-ZA" sz="1600" dirty="0"/>
                    </a:p>
                  </a:txBody>
                  <a:tcPr/>
                </a:tc>
                <a:extLst>
                  <a:ext uri="{0D108BD9-81ED-4DB2-BD59-A6C34878D82A}">
                    <a16:rowId xmlns:a16="http://schemas.microsoft.com/office/drawing/2014/main" val="3360781948"/>
                  </a:ext>
                </a:extLst>
              </a:tr>
              <a:tr h="370840">
                <a:tc>
                  <a:txBody>
                    <a:bodyPr/>
                    <a:lstStyle/>
                    <a:p>
                      <a:r>
                        <a:rPr lang="en-ZA" sz="1600" kern="1200" dirty="0">
                          <a:solidFill>
                            <a:schemeClr val="dk1"/>
                          </a:solidFill>
                          <a:effectLst/>
                          <a:latin typeface="+mn-lt"/>
                          <a:ea typeface="+mn-ea"/>
                          <a:cs typeface="+mn-cs"/>
                        </a:rPr>
                        <a:t>With regards to </a:t>
                      </a:r>
                      <a:r>
                        <a:rPr lang="en-ZA" sz="1600" b="1" kern="1200" dirty="0">
                          <a:solidFill>
                            <a:schemeClr val="dk1"/>
                          </a:solidFill>
                          <a:effectLst/>
                          <a:latin typeface="+mn-lt"/>
                          <a:ea typeface="+mn-ea"/>
                          <a:cs typeface="+mn-cs"/>
                        </a:rPr>
                        <a:t>user access to accredited facilities as presented in this section, there is a risk for limited coverage of services and/or</a:t>
                      </a:r>
                    </a:p>
                    <a:p>
                      <a:r>
                        <a:rPr lang="en-ZA" sz="1600" b="1" kern="1200" dirty="0">
                          <a:solidFill>
                            <a:schemeClr val="dk1"/>
                          </a:solidFill>
                          <a:effectLst/>
                          <a:latin typeface="+mn-lt"/>
                          <a:ea typeface="+mn-ea"/>
                          <a:cs typeface="+mn-cs"/>
                        </a:rPr>
                        <a:t>increased costs for users who have to travel to other facilities should the facility they are meant to access not be/no longer be accredited</a:t>
                      </a:r>
                      <a:r>
                        <a:rPr lang="en-ZA" sz="1600" kern="1200" dirty="0">
                          <a:solidFill>
                            <a:schemeClr val="dk1"/>
                          </a:solidFill>
                          <a:effectLst/>
                          <a:latin typeface="+mn-lt"/>
                          <a:ea typeface="+mn-ea"/>
                          <a:cs typeface="+mn-cs"/>
                        </a:rPr>
                        <a:t>.</a:t>
                      </a:r>
                    </a:p>
                    <a:p>
                      <a:r>
                        <a:rPr lang="en-ZA" sz="1600" b="1" kern="1200" dirty="0">
                          <a:solidFill>
                            <a:schemeClr val="dk1"/>
                          </a:solidFill>
                          <a:effectLst/>
                          <a:latin typeface="+mn-lt"/>
                          <a:ea typeface="+mn-ea"/>
                          <a:cs typeface="+mn-cs"/>
                        </a:rPr>
                        <a:t> </a:t>
                      </a:r>
                      <a:endParaRPr lang="en-ZA" sz="1600" kern="1200" dirty="0">
                        <a:solidFill>
                          <a:schemeClr val="dk1"/>
                        </a:solidFill>
                        <a:effectLst/>
                        <a:latin typeface="+mn-lt"/>
                        <a:ea typeface="+mn-ea"/>
                        <a:cs typeface="+mn-cs"/>
                      </a:endParaRPr>
                    </a:p>
                    <a:p>
                      <a:r>
                        <a:rPr lang="en-ZA" sz="1600" kern="1200" dirty="0">
                          <a:solidFill>
                            <a:schemeClr val="dk1"/>
                          </a:solidFill>
                          <a:effectLst/>
                          <a:latin typeface="+mn-lt"/>
                          <a:ea typeface="+mn-ea"/>
                          <a:cs typeface="+mn-cs"/>
                        </a:rPr>
                        <a:t>7(2)(d) lists the referral pathway and (iii) states that failure to adhere will mean that the user does not require services. </a:t>
                      </a:r>
                      <a:r>
                        <a:rPr lang="en-ZA" sz="1600" b="1" kern="1200" dirty="0">
                          <a:solidFill>
                            <a:schemeClr val="dk1"/>
                          </a:solidFill>
                          <a:effectLst/>
                          <a:latin typeface="+mn-lt"/>
                          <a:ea typeface="+mn-ea"/>
                          <a:cs typeface="+mn-cs"/>
                        </a:rPr>
                        <a:t>What happens should there be a medical emergency?</a:t>
                      </a:r>
                      <a:r>
                        <a:rPr lang="en-ZA" sz="1600" kern="1200" dirty="0">
                          <a:solidFill>
                            <a:schemeClr val="dk1"/>
                          </a:solidFill>
                          <a:effectLst/>
                          <a:latin typeface="+mn-lt"/>
                          <a:ea typeface="+mn-ea"/>
                          <a:cs typeface="+mn-cs"/>
                        </a:rPr>
                        <a:t> Thus add additional clause	that	addresses management of the user should they present with a medical</a:t>
                      </a:r>
                    </a:p>
                    <a:p>
                      <a:r>
                        <a:rPr lang="en-ZA" sz="1600" kern="1200" dirty="0">
                          <a:solidFill>
                            <a:schemeClr val="dk1"/>
                          </a:solidFill>
                          <a:effectLst/>
                          <a:latin typeface="+mn-lt"/>
                          <a:ea typeface="+mn-ea"/>
                          <a:cs typeface="+mn-cs"/>
                        </a:rPr>
                        <a:t>emergency.</a:t>
                      </a:r>
                      <a:endParaRPr lang="en-ZA"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r>
                        <a:rPr lang="en-ZA" sz="1600" kern="1200" dirty="0">
                          <a:solidFill>
                            <a:schemeClr val="dk1"/>
                          </a:solidFill>
                          <a:effectLst/>
                          <a:latin typeface="+mn-lt"/>
                          <a:ea typeface="+mn-ea"/>
                          <a:cs typeface="+mn-cs"/>
                        </a:rPr>
                        <a:t>The implications for rural areas is that there may be i</a:t>
                      </a:r>
                      <a:r>
                        <a:rPr lang="en-ZA" sz="1600" b="1" kern="1200" dirty="0">
                          <a:solidFill>
                            <a:schemeClr val="dk1"/>
                          </a:solidFill>
                          <a:effectLst/>
                          <a:latin typeface="+mn-lt"/>
                          <a:ea typeface="+mn-ea"/>
                          <a:cs typeface="+mn-cs"/>
                        </a:rPr>
                        <a:t>nsufficient service providers or that users have to incur costs</a:t>
                      </a:r>
                      <a:r>
                        <a:rPr lang="en-ZA" sz="1600" kern="1200" dirty="0">
                          <a:solidFill>
                            <a:schemeClr val="dk1"/>
                          </a:solidFill>
                          <a:effectLst/>
                          <a:latin typeface="+mn-lt"/>
                          <a:ea typeface="+mn-ea"/>
                          <a:cs typeface="+mn-cs"/>
                        </a:rPr>
                        <a:t> to travel to the accredited facilities that may be out of their geographical areas.</a:t>
                      </a:r>
                    </a:p>
                    <a:p>
                      <a:r>
                        <a:rPr lang="en-ZA" sz="1600" b="1" kern="1200" dirty="0">
                          <a:solidFill>
                            <a:schemeClr val="dk1"/>
                          </a:solidFill>
                          <a:effectLst/>
                          <a:latin typeface="+mn-lt"/>
                          <a:ea typeface="+mn-ea"/>
                          <a:cs typeface="+mn-cs"/>
                        </a:rPr>
                        <a:t> </a:t>
                      </a:r>
                      <a:endParaRPr lang="en-ZA" sz="1600" kern="1200" dirty="0">
                        <a:solidFill>
                          <a:schemeClr val="dk1"/>
                        </a:solidFill>
                        <a:effectLst/>
                        <a:latin typeface="+mn-lt"/>
                        <a:ea typeface="+mn-ea"/>
                        <a:cs typeface="+mn-cs"/>
                      </a:endParaRPr>
                    </a:p>
                    <a:p>
                      <a:r>
                        <a:rPr lang="en-ZA" sz="1600" kern="1200" dirty="0">
                          <a:solidFill>
                            <a:schemeClr val="dk1"/>
                          </a:solidFill>
                          <a:effectLst/>
                          <a:latin typeface="+mn-lt"/>
                          <a:ea typeface="+mn-ea"/>
                          <a:cs typeface="+mn-cs"/>
                        </a:rPr>
                        <a:t>Another consideration is the </a:t>
                      </a:r>
                      <a:r>
                        <a:rPr lang="en-ZA" sz="1600" b="1" kern="1200" dirty="0">
                          <a:solidFill>
                            <a:schemeClr val="dk1"/>
                          </a:solidFill>
                          <a:effectLst/>
                          <a:latin typeface="+mn-lt"/>
                          <a:ea typeface="+mn-ea"/>
                          <a:cs typeface="+mn-cs"/>
                        </a:rPr>
                        <a:t>registration of the user who is on vacation or not within their geographical </a:t>
                      </a:r>
                      <a:r>
                        <a:rPr lang="en-ZA" sz="1600" kern="1200" dirty="0">
                          <a:solidFill>
                            <a:schemeClr val="dk1"/>
                          </a:solidFill>
                          <a:effectLst/>
                          <a:latin typeface="+mn-lt"/>
                          <a:ea typeface="+mn-ea"/>
                          <a:cs typeface="+mn-cs"/>
                        </a:rPr>
                        <a:t>are (</a:t>
                      </a:r>
                      <a:r>
                        <a:rPr lang="en-ZA" sz="1600" kern="1200" dirty="0" err="1">
                          <a:solidFill>
                            <a:schemeClr val="dk1"/>
                          </a:solidFill>
                          <a:effectLst/>
                          <a:latin typeface="+mn-lt"/>
                          <a:ea typeface="+mn-ea"/>
                          <a:cs typeface="+mn-cs"/>
                        </a:rPr>
                        <a:t>eg</a:t>
                      </a:r>
                      <a:r>
                        <a:rPr lang="en-ZA" sz="1600" kern="1200" dirty="0">
                          <a:solidFill>
                            <a:schemeClr val="dk1"/>
                          </a:solidFill>
                          <a:effectLst/>
                          <a:latin typeface="+mn-lt"/>
                          <a:ea typeface="+mn-ea"/>
                          <a:cs typeface="+mn-cs"/>
                        </a:rPr>
                        <a:t> for work purposes). Add a clause on how this will be managed.</a:t>
                      </a:r>
                      <a:endParaRPr lang="en-ZA"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2377276009"/>
                  </a:ext>
                </a:extLst>
              </a:tr>
            </a:tbl>
          </a:graphicData>
        </a:graphic>
      </p:graphicFrame>
    </p:spTree>
    <p:extLst>
      <p:ext uri="{BB962C8B-B14F-4D97-AF65-F5344CB8AC3E}">
        <p14:creationId xmlns:p14="http://schemas.microsoft.com/office/powerpoint/2010/main" val="1486341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025EC-79FC-41A1-A057-D239EE4C984D}"/>
              </a:ext>
            </a:extLst>
          </p:cNvPr>
          <p:cNvSpPr>
            <a:spLocks noGrp="1"/>
          </p:cNvSpPr>
          <p:nvPr>
            <p:ph type="title"/>
          </p:nvPr>
        </p:nvSpPr>
        <p:spPr/>
        <p:txBody>
          <a:bodyPr/>
          <a:lstStyle/>
          <a:p>
            <a:r>
              <a:rPr lang="en-US" dirty="0"/>
              <a:t>Chapter 3: Access to health care services</a:t>
            </a:r>
            <a:endParaRPr lang="en-ZA" dirty="0"/>
          </a:p>
        </p:txBody>
      </p:sp>
      <p:graphicFrame>
        <p:nvGraphicFramePr>
          <p:cNvPr id="4" name="Content Placeholder 3">
            <a:extLst>
              <a:ext uri="{FF2B5EF4-FFF2-40B4-BE49-F238E27FC236}">
                <a16:creationId xmlns:a16="http://schemas.microsoft.com/office/drawing/2014/main" id="{0F5ACB19-C677-41C4-8078-D39626689974}"/>
              </a:ext>
            </a:extLst>
          </p:cNvPr>
          <p:cNvGraphicFramePr>
            <a:graphicFrameLocks noGrp="1"/>
          </p:cNvGraphicFramePr>
          <p:nvPr>
            <p:ph idx="1"/>
            <p:extLst>
              <p:ext uri="{D42A27DB-BD31-4B8C-83A1-F6EECF244321}">
                <p14:modId xmlns:p14="http://schemas.microsoft.com/office/powerpoint/2010/main" val="2375429306"/>
              </p:ext>
            </p:extLst>
          </p:nvPr>
        </p:nvGraphicFramePr>
        <p:xfrm>
          <a:off x="357188" y="1498600"/>
          <a:ext cx="8442325" cy="444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97671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651BB-5F8E-48FB-A03F-16E491BDCF72}"/>
              </a:ext>
            </a:extLst>
          </p:cNvPr>
          <p:cNvSpPr>
            <a:spLocks noGrp="1"/>
          </p:cNvSpPr>
          <p:nvPr>
            <p:ph type="title"/>
          </p:nvPr>
        </p:nvSpPr>
        <p:spPr/>
        <p:txBody>
          <a:bodyPr>
            <a:normAutofit fontScale="90000"/>
          </a:bodyPr>
          <a:lstStyle/>
          <a:p>
            <a:r>
              <a:rPr lang="en-US" dirty="0"/>
              <a:t>Chapter 3 – Section s 10,11: Structure of Fund; Powers of Fund</a:t>
            </a:r>
            <a:endParaRPr lang="en-ZA" dirty="0"/>
          </a:p>
        </p:txBody>
      </p:sp>
      <p:graphicFrame>
        <p:nvGraphicFramePr>
          <p:cNvPr id="4" name="Table 4">
            <a:extLst>
              <a:ext uri="{FF2B5EF4-FFF2-40B4-BE49-F238E27FC236}">
                <a16:creationId xmlns:a16="http://schemas.microsoft.com/office/drawing/2014/main" id="{2F36F508-8181-4791-A0D9-9D7843AEB5E5}"/>
              </a:ext>
            </a:extLst>
          </p:cNvPr>
          <p:cNvGraphicFramePr>
            <a:graphicFrameLocks noGrp="1"/>
          </p:cNvGraphicFramePr>
          <p:nvPr>
            <p:ph idx="1"/>
            <p:extLst>
              <p:ext uri="{D42A27DB-BD31-4B8C-83A1-F6EECF244321}">
                <p14:modId xmlns:p14="http://schemas.microsoft.com/office/powerpoint/2010/main" val="3075188558"/>
              </p:ext>
            </p:extLst>
          </p:nvPr>
        </p:nvGraphicFramePr>
        <p:xfrm>
          <a:off x="357188" y="1498600"/>
          <a:ext cx="8442324" cy="4272280"/>
        </p:xfrm>
        <a:graphic>
          <a:graphicData uri="http://schemas.openxmlformats.org/drawingml/2006/table">
            <a:tbl>
              <a:tblPr firstRow="1" bandRow="1">
                <a:tableStyleId>{21E4AEA4-8DFA-4A89-87EB-49C32662AFE0}</a:tableStyleId>
              </a:tblPr>
              <a:tblGrid>
                <a:gridCol w="4221162">
                  <a:extLst>
                    <a:ext uri="{9D8B030D-6E8A-4147-A177-3AD203B41FA5}">
                      <a16:colId xmlns:a16="http://schemas.microsoft.com/office/drawing/2014/main" val="860257531"/>
                    </a:ext>
                  </a:extLst>
                </a:gridCol>
                <a:gridCol w="4221162">
                  <a:extLst>
                    <a:ext uri="{9D8B030D-6E8A-4147-A177-3AD203B41FA5}">
                      <a16:colId xmlns:a16="http://schemas.microsoft.com/office/drawing/2014/main" val="3297099230"/>
                    </a:ext>
                  </a:extLst>
                </a:gridCol>
              </a:tblGrid>
              <a:tr h="370840">
                <a:tc>
                  <a:txBody>
                    <a:bodyPr/>
                    <a:lstStyle/>
                    <a:p>
                      <a:r>
                        <a:rPr lang="en-US" sz="1600" dirty="0"/>
                        <a:t>Comment and suggested alternative</a:t>
                      </a:r>
                      <a:endParaRPr lang="en-ZA" sz="1600" dirty="0"/>
                    </a:p>
                  </a:txBody>
                  <a:tcPr/>
                </a:tc>
                <a:tc>
                  <a:txBody>
                    <a:bodyPr/>
                    <a:lstStyle/>
                    <a:p>
                      <a:r>
                        <a:rPr lang="en-US" sz="1600" dirty="0"/>
                        <a:t>Motivation and/or suggested solution</a:t>
                      </a:r>
                      <a:endParaRPr lang="en-ZA" sz="1600" dirty="0"/>
                    </a:p>
                  </a:txBody>
                  <a:tcPr/>
                </a:tc>
                <a:extLst>
                  <a:ext uri="{0D108BD9-81ED-4DB2-BD59-A6C34878D82A}">
                    <a16:rowId xmlns:a16="http://schemas.microsoft.com/office/drawing/2014/main" val="3360781948"/>
                  </a:ext>
                </a:extLst>
              </a:tr>
              <a:tr h="370840">
                <a:tc>
                  <a:txBody>
                    <a:bodyPr/>
                    <a:lstStyle/>
                    <a:p>
                      <a:r>
                        <a:rPr lang="en-ZA" sz="1600" kern="1200" dirty="0">
                          <a:solidFill>
                            <a:schemeClr val="dk1"/>
                          </a:solidFill>
                          <a:effectLst/>
                        </a:rPr>
                        <a:t>The functions and powers of the Fund are broad and cover a wide range of activities and actions.</a:t>
                      </a:r>
                    </a:p>
                    <a:p>
                      <a:endParaRPr lang="en-ZA" sz="1600" kern="1200" dirty="0">
                        <a:solidFill>
                          <a:schemeClr val="dk1"/>
                        </a:solidFill>
                        <a:effectLst/>
                      </a:endParaRPr>
                    </a:p>
                    <a:p>
                      <a:r>
                        <a:rPr lang="en-ZA" sz="1600" kern="1200" dirty="0">
                          <a:solidFill>
                            <a:schemeClr val="dk1"/>
                          </a:solidFill>
                          <a:effectLst/>
                        </a:rPr>
                        <a:t>The Fund will require a range of health, financial, legal, business and other technical staff, including administrative staff and strong operational and strategic managers.</a:t>
                      </a:r>
                    </a:p>
                    <a:p>
                      <a:endParaRPr lang="en-ZA" sz="1600" kern="1200" dirty="0">
                        <a:solidFill>
                          <a:schemeClr val="dk1"/>
                        </a:solidFill>
                        <a:effectLst/>
                      </a:endParaRPr>
                    </a:p>
                    <a:p>
                      <a:r>
                        <a:rPr lang="en-ZA" sz="1600" kern="1200" dirty="0">
                          <a:solidFill>
                            <a:schemeClr val="dk1"/>
                          </a:solidFill>
                          <a:effectLst/>
                        </a:rPr>
                        <a:t>Strong and well- functioning administration systems are also required. Furthermore, there are about 4000 public health facilities in South Africa (excluding the private sector facilities).</a:t>
                      </a:r>
                      <a:endParaRPr lang="en-ZA"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r>
                        <a:rPr lang="en-ZA" sz="1600" kern="1200" dirty="0">
                          <a:solidFill>
                            <a:schemeClr val="dk1"/>
                          </a:solidFill>
                          <a:effectLst/>
                        </a:rPr>
                        <a:t>For the Fund to </a:t>
                      </a:r>
                      <a:r>
                        <a:rPr lang="en-ZA" sz="1600" b="1" kern="1200" dirty="0">
                          <a:solidFill>
                            <a:schemeClr val="dk1"/>
                          </a:solidFill>
                          <a:effectLst/>
                        </a:rPr>
                        <a:t>execute its functions and powers, strong, efficient and quality operations must be in place, and service provision must be high- quality, acceptable, appropriate and timely.</a:t>
                      </a:r>
                    </a:p>
                    <a:p>
                      <a:endParaRPr lang="en-ZA" sz="1600" b="1" kern="1200" dirty="0">
                        <a:solidFill>
                          <a:schemeClr val="dk1"/>
                        </a:solidFill>
                        <a:effectLst/>
                      </a:endParaRPr>
                    </a:p>
                    <a:p>
                      <a:r>
                        <a:rPr lang="en-ZA" sz="1600" kern="1200" dirty="0">
                          <a:solidFill>
                            <a:schemeClr val="dk1"/>
                          </a:solidFill>
                          <a:effectLst/>
                        </a:rPr>
                        <a:t>Greater clarity is therefore required regarding the </a:t>
                      </a:r>
                      <a:r>
                        <a:rPr lang="en-ZA" sz="1600" b="1" kern="1200" dirty="0">
                          <a:solidFill>
                            <a:schemeClr val="dk1"/>
                          </a:solidFill>
                          <a:effectLst/>
                        </a:rPr>
                        <a:t>administrative and technical support that will be required to support the Fund, and the structure and arrangements of the Fund both centrally and within decentralised structures to effect the abovementioned.</a:t>
                      </a:r>
                      <a:r>
                        <a:rPr lang="en-ZA" sz="1600" kern="1200" dirty="0">
                          <a:solidFill>
                            <a:schemeClr val="dk1"/>
                          </a:solidFill>
                          <a:effectLst/>
                        </a:rPr>
                        <a:t> </a:t>
                      </a:r>
                    </a:p>
                    <a:p>
                      <a:endParaRPr lang="en-ZA" sz="1600" kern="1200" dirty="0">
                        <a:solidFill>
                          <a:schemeClr val="dk1"/>
                        </a:solidFill>
                        <a:effectLst/>
                      </a:endParaRPr>
                    </a:p>
                    <a:p>
                      <a:r>
                        <a:rPr lang="en-ZA" sz="1600" kern="1200" dirty="0">
                          <a:solidFill>
                            <a:schemeClr val="dk1"/>
                          </a:solidFill>
                          <a:effectLst/>
                        </a:rPr>
                        <a:t>How the Fund will engage with provinces and district- based structures should be made explicit.</a:t>
                      </a:r>
                    </a:p>
                  </a:txBody>
                  <a:tcPr marL="0" marR="0" marT="0" marB="0"/>
                </a:tc>
                <a:extLst>
                  <a:ext uri="{0D108BD9-81ED-4DB2-BD59-A6C34878D82A}">
                    <a16:rowId xmlns:a16="http://schemas.microsoft.com/office/drawing/2014/main" val="2377276009"/>
                  </a:ext>
                </a:extLst>
              </a:tr>
              <a:tr h="370840">
                <a:tc>
                  <a:txBody>
                    <a:bodyPr/>
                    <a:lstStyle/>
                    <a:p>
                      <a:r>
                        <a:rPr lang="en-ZA" sz="1600" kern="1200" dirty="0">
                          <a:solidFill>
                            <a:schemeClr val="dk1"/>
                          </a:solidFill>
                          <a:effectLst/>
                          <a:latin typeface="+mn-lt"/>
                          <a:ea typeface="+mn-ea"/>
                          <a:cs typeface="+mn-cs"/>
                        </a:rPr>
                        <a:t>11(1)(h) We propose that an </a:t>
                      </a:r>
                      <a:r>
                        <a:rPr lang="en-ZA" sz="1600" b="1" kern="1200" dirty="0">
                          <a:solidFill>
                            <a:schemeClr val="dk1"/>
                          </a:solidFill>
                          <a:effectLst/>
                          <a:latin typeface="+mn-lt"/>
                          <a:ea typeface="+mn-ea"/>
                          <a:cs typeface="+mn-cs"/>
                        </a:rPr>
                        <a:t>independent entity investigate complaints against the Fund</a:t>
                      </a:r>
                      <a:r>
                        <a:rPr lang="en-ZA" sz="1600" kern="1200" dirty="0">
                          <a:solidFill>
                            <a:schemeClr val="dk1"/>
                          </a:solidFill>
                          <a:effectLst/>
                          <a:latin typeface="+mn-lt"/>
                          <a:ea typeface="+mn-ea"/>
                          <a:cs typeface="+mn-cs"/>
                        </a:rPr>
                        <a:t>.</a:t>
                      </a:r>
                      <a:endParaRPr lang="en-ZA"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r>
                        <a:rPr lang="en-ZA" sz="1600" kern="1200" dirty="0">
                          <a:solidFill>
                            <a:schemeClr val="dk1"/>
                          </a:solidFill>
                          <a:effectLst/>
                          <a:latin typeface="+mn-lt"/>
                          <a:ea typeface="+mn-ea"/>
                          <a:cs typeface="+mn-cs"/>
                        </a:rPr>
                        <a:t>This would aid improved governance, stewardship and accountability.</a:t>
                      </a:r>
                      <a:endParaRPr lang="en-ZA" sz="1600" kern="1200" dirty="0">
                        <a:solidFill>
                          <a:schemeClr val="dk1"/>
                        </a:solidFill>
                        <a:effectLst/>
                      </a:endParaRPr>
                    </a:p>
                  </a:txBody>
                  <a:tcPr marL="0" marR="0" marT="0" marB="0"/>
                </a:tc>
                <a:extLst>
                  <a:ext uri="{0D108BD9-81ED-4DB2-BD59-A6C34878D82A}">
                    <a16:rowId xmlns:a16="http://schemas.microsoft.com/office/drawing/2014/main" val="3840867346"/>
                  </a:ext>
                </a:extLst>
              </a:tr>
            </a:tbl>
          </a:graphicData>
        </a:graphic>
      </p:graphicFrame>
    </p:spTree>
    <p:extLst>
      <p:ext uri="{BB962C8B-B14F-4D97-AF65-F5344CB8AC3E}">
        <p14:creationId xmlns:p14="http://schemas.microsoft.com/office/powerpoint/2010/main" val="3169585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025EC-79FC-41A1-A057-D239EE4C984D}"/>
              </a:ext>
            </a:extLst>
          </p:cNvPr>
          <p:cNvSpPr>
            <a:spLocks noGrp="1"/>
          </p:cNvSpPr>
          <p:nvPr>
            <p:ph type="title"/>
          </p:nvPr>
        </p:nvSpPr>
        <p:spPr/>
        <p:txBody>
          <a:bodyPr/>
          <a:lstStyle/>
          <a:p>
            <a:r>
              <a:rPr lang="en-US" dirty="0"/>
              <a:t>Chapter 4: Board of Fund</a:t>
            </a:r>
            <a:endParaRPr lang="en-ZA" dirty="0"/>
          </a:p>
        </p:txBody>
      </p:sp>
      <p:graphicFrame>
        <p:nvGraphicFramePr>
          <p:cNvPr id="4" name="Content Placeholder 3">
            <a:extLst>
              <a:ext uri="{FF2B5EF4-FFF2-40B4-BE49-F238E27FC236}">
                <a16:creationId xmlns:a16="http://schemas.microsoft.com/office/drawing/2014/main" id="{0F5ACB19-C677-41C4-8078-D39626689974}"/>
              </a:ext>
            </a:extLst>
          </p:cNvPr>
          <p:cNvGraphicFramePr>
            <a:graphicFrameLocks noGrp="1"/>
          </p:cNvGraphicFramePr>
          <p:nvPr>
            <p:ph idx="1"/>
            <p:extLst>
              <p:ext uri="{D42A27DB-BD31-4B8C-83A1-F6EECF244321}">
                <p14:modId xmlns:p14="http://schemas.microsoft.com/office/powerpoint/2010/main" val="1523594404"/>
              </p:ext>
            </p:extLst>
          </p:nvPr>
        </p:nvGraphicFramePr>
        <p:xfrm>
          <a:off x="357188" y="1498600"/>
          <a:ext cx="8442325" cy="444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0656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651BB-5F8E-48FB-A03F-16E491BDCF72}"/>
              </a:ext>
            </a:extLst>
          </p:cNvPr>
          <p:cNvSpPr>
            <a:spLocks noGrp="1"/>
          </p:cNvSpPr>
          <p:nvPr>
            <p:ph type="title"/>
          </p:nvPr>
        </p:nvSpPr>
        <p:spPr/>
        <p:txBody>
          <a:bodyPr>
            <a:normAutofit/>
          </a:bodyPr>
          <a:lstStyle/>
          <a:p>
            <a:r>
              <a:rPr lang="en-US" dirty="0"/>
              <a:t>Chapter 4 – Section 12: Establishment of Board</a:t>
            </a:r>
            <a:endParaRPr lang="en-ZA" dirty="0"/>
          </a:p>
        </p:txBody>
      </p:sp>
      <p:graphicFrame>
        <p:nvGraphicFramePr>
          <p:cNvPr id="4" name="Table 4">
            <a:extLst>
              <a:ext uri="{FF2B5EF4-FFF2-40B4-BE49-F238E27FC236}">
                <a16:creationId xmlns:a16="http://schemas.microsoft.com/office/drawing/2014/main" id="{2F36F508-8181-4791-A0D9-9D7843AEB5E5}"/>
              </a:ext>
            </a:extLst>
          </p:cNvPr>
          <p:cNvGraphicFramePr>
            <a:graphicFrameLocks noGrp="1"/>
          </p:cNvGraphicFramePr>
          <p:nvPr>
            <p:ph idx="1"/>
            <p:extLst>
              <p:ext uri="{D42A27DB-BD31-4B8C-83A1-F6EECF244321}">
                <p14:modId xmlns:p14="http://schemas.microsoft.com/office/powerpoint/2010/main" val="1639986513"/>
              </p:ext>
            </p:extLst>
          </p:nvPr>
        </p:nvGraphicFramePr>
        <p:xfrm>
          <a:off x="357188" y="1498600"/>
          <a:ext cx="8442324" cy="2565400"/>
        </p:xfrm>
        <a:graphic>
          <a:graphicData uri="http://schemas.openxmlformats.org/drawingml/2006/table">
            <a:tbl>
              <a:tblPr firstRow="1" bandRow="1">
                <a:tableStyleId>{21E4AEA4-8DFA-4A89-87EB-49C32662AFE0}</a:tableStyleId>
              </a:tblPr>
              <a:tblGrid>
                <a:gridCol w="4221162">
                  <a:extLst>
                    <a:ext uri="{9D8B030D-6E8A-4147-A177-3AD203B41FA5}">
                      <a16:colId xmlns:a16="http://schemas.microsoft.com/office/drawing/2014/main" val="860257531"/>
                    </a:ext>
                  </a:extLst>
                </a:gridCol>
                <a:gridCol w="4221162">
                  <a:extLst>
                    <a:ext uri="{9D8B030D-6E8A-4147-A177-3AD203B41FA5}">
                      <a16:colId xmlns:a16="http://schemas.microsoft.com/office/drawing/2014/main" val="3297099230"/>
                    </a:ext>
                  </a:extLst>
                </a:gridCol>
              </a:tblGrid>
              <a:tr h="370840">
                <a:tc>
                  <a:txBody>
                    <a:bodyPr/>
                    <a:lstStyle/>
                    <a:p>
                      <a:r>
                        <a:rPr lang="en-US" sz="1600" dirty="0"/>
                        <a:t>Comment and suggested alternative</a:t>
                      </a:r>
                      <a:endParaRPr lang="en-ZA" sz="1600" dirty="0"/>
                    </a:p>
                  </a:txBody>
                  <a:tcPr/>
                </a:tc>
                <a:tc>
                  <a:txBody>
                    <a:bodyPr/>
                    <a:lstStyle/>
                    <a:p>
                      <a:r>
                        <a:rPr lang="en-US" sz="1600" dirty="0"/>
                        <a:t>Motivation and/or suggested solution</a:t>
                      </a:r>
                      <a:endParaRPr lang="en-ZA" sz="1600" dirty="0"/>
                    </a:p>
                  </a:txBody>
                  <a:tcPr/>
                </a:tc>
                <a:extLst>
                  <a:ext uri="{0D108BD9-81ED-4DB2-BD59-A6C34878D82A}">
                    <a16:rowId xmlns:a16="http://schemas.microsoft.com/office/drawing/2014/main" val="3360781948"/>
                  </a:ext>
                </a:extLst>
              </a:tr>
              <a:tr h="370840">
                <a:tc>
                  <a:txBody>
                    <a:bodyPr/>
                    <a:lstStyle/>
                    <a:p>
                      <a:r>
                        <a:rPr lang="en-ZA" sz="1600" kern="1200" dirty="0">
                          <a:solidFill>
                            <a:schemeClr val="dk1"/>
                          </a:solidFill>
                          <a:effectLst/>
                          <a:latin typeface="+mn-lt"/>
                          <a:ea typeface="+mn-ea"/>
                          <a:cs typeface="+mn-cs"/>
                        </a:rPr>
                        <a:t>The Board is accountable to the Minister in the Bill. This chapter establishes the </a:t>
                      </a:r>
                      <a:r>
                        <a:rPr lang="en-ZA" sz="1600" b="1" kern="1200" dirty="0">
                          <a:solidFill>
                            <a:schemeClr val="dk1"/>
                          </a:solidFill>
                          <a:effectLst/>
                          <a:latin typeface="+mn-lt"/>
                          <a:ea typeface="+mn-ea"/>
                          <a:cs typeface="+mn-cs"/>
                        </a:rPr>
                        <a:t>NHI Fund as a Schedule 3A autonomous public entity</a:t>
                      </a:r>
                      <a:r>
                        <a:rPr lang="en-ZA" sz="1600" kern="1200" dirty="0">
                          <a:solidFill>
                            <a:schemeClr val="dk1"/>
                          </a:solidFill>
                          <a:effectLst/>
                          <a:latin typeface="+mn-lt"/>
                          <a:ea typeface="+mn-ea"/>
                          <a:cs typeface="+mn-cs"/>
                        </a:rPr>
                        <a:t>. </a:t>
                      </a:r>
                    </a:p>
                    <a:p>
                      <a:endParaRPr lang="en-ZA" sz="1600" kern="1200" dirty="0">
                        <a:solidFill>
                          <a:schemeClr val="dk1"/>
                        </a:solidFill>
                        <a:effectLst/>
                        <a:latin typeface="+mn-lt"/>
                        <a:ea typeface="+mn-ea"/>
                        <a:cs typeface="+mn-cs"/>
                      </a:endParaRPr>
                    </a:p>
                    <a:p>
                      <a:r>
                        <a:rPr lang="en-ZA" sz="1600" kern="1200" dirty="0">
                          <a:solidFill>
                            <a:schemeClr val="dk1"/>
                          </a:solidFill>
                          <a:effectLst/>
                          <a:latin typeface="+mn-lt"/>
                          <a:ea typeface="+mn-ea"/>
                          <a:cs typeface="+mn-cs"/>
                        </a:rPr>
                        <a:t>The </a:t>
                      </a:r>
                      <a:r>
                        <a:rPr lang="en-ZA" sz="1600" b="1" kern="1200" dirty="0">
                          <a:solidFill>
                            <a:schemeClr val="dk1"/>
                          </a:solidFill>
                          <a:effectLst/>
                          <a:latin typeface="+mn-lt"/>
                          <a:ea typeface="+mn-ea"/>
                          <a:cs typeface="+mn-cs"/>
                        </a:rPr>
                        <a:t>Minister has extensive powers in the current Bill </a:t>
                      </a:r>
                      <a:r>
                        <a:rPr lang="en-ZA" sz="1600" kern="1200" dirty="0">
                          <a:solidFill>
                            <a:schemeClr val="dk1"/>
                          </a:solidFill>
                          <a:effectLst/>
                          <a:latin typeface="+mn-lt"/>
                          <a:ea typeface="+mn-ea"/>
                          <a:cs typeface="+mn-cs"/>
                        </a:rPr>
                        <a:t>(such as section 13.(8) and 13.(9) of this section). This may undermine the purpose and effective implementation and independent</a:t>
                      </a:r>
                    </a:p>
                    <a:p>
                      <a:r>
                        <a:rPr lang="en-ZA" sz="1600" kern="1200" dirty="0">
                          <a:solidFill>
                            <a:schemeClr val="dk1"/>
                          </a:solidFill>
                          <a:effectLst/>
                          <a:latin typeface="+mn-lt"/>
                          <a:ea typeface="+mn-ea"/>
                          <a:cs typeface="+mn-cs"/>
                        </a:rPr>
                        <a:t>functioning of the Fund.</a:t>
                      </a:r>
                      <a:endParaRPr lang="en-ZA"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r>
                        <a:rPr lang="en-ZA" sz="1600" kern="1200" dirty="0">
                          <a:solidFill>
                            <a:schemeClr val="dk1"/>
                          </a:solidFill>
                          <a:effectLst/>
                          <a:latin typeface="+mn-lt"/>
                          <a:ea typeface="+mn-ea"/>
                          <a:cs typeface="+mn-cs"/>
                        </a:rPr>
                        <a:t>We propose that the Fund reports to Parliament and that the Minister’s powers are reduced</a:t>
                      </a:r>
                      <a:endParaRPr lang="en-ZA"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2377276009"/>
                  </a:ext>
                </a:extLst>
              </a:tr>
            </a:tbl>
          </a:graphicData>
        </a:graphic>
      </p:graphicFrame>
    </p:spTree>
    <p:extLst>
      <p:ext uri="{BB962C8B-B14F-4D97-AF65-F5344CB8AC3E}">
        <p14:creationId xmlns:p14="http://schemas.microsoft.com/office/powerpoint/2010/main" val="1880141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651BB-5F8E-48FB-A03F-16E491BDCF72}"/>
              </a:ext>
            </a:extLst>
          </p:cNvPr>
          <p:cNvSpPr>
            <a:spLocks noGrp="1"/>
          </p:cNvSpPr>
          <p:nvPr>
            <p:ph type="title"/>
          </p:nvPr>
        </p:nvSpPr>
        <p:spPr/>
        <p:txBody>
          <a:bodyPr>
            <a:normAutofit fontScale="90000"/>
          </a:bodyPr>
          <a:lstStyle/>
          <a:p>
            <a:r>
              <a:rPr lang="en-US" dirty="0"/>
              <a:t>Chapter 4 – Section 13: Constitution and composition of Board</a:t>
            </a:r>
            <a:endParaRPr lang="en-ZA" dirty="0"/>
          </a:p>
        </p:txBody>
      </p:sp>
      <p:graphicFrame>
        <p:nvGraphicFramePr>
          <p:cNvPr id="4" name="Table 4">
            <a:extLst>
              <a:ext uri="{FF2B5EF4-FFF2-40B4-BE49-F238E27FC236}">
                <a16:creationId xmlns:a16="http://schemas.microsoft.com/office/drawing/2014/main" id="{2F36F508-8181-4791-A0D9-9D7843AEB5E5}"/>
              </a:ext>
            </a:extLst>
          </p:cNvPr>
          <p:cNvGraphicFramePr>
            <a:graphicFrameLocks noGrp="1"/>
          </p:cNvGraphicFramePr>
          <p:nvPr>
            <p:ph idx="1"/>
            <p:extLst>
              <p:ext uri="{D42A27DB-BD31-4B8C-83A1-F6EECF244321}">
                <p14:modId xmlns:p14="http://schemas.microsoft.com/office/powerpoint/2010/main" val="2482331810"/>
              </p:ext>
            </p:extLst>
          </p:nvPr>
        </p:nvGraphicFramePr>
        <p:xfrm>
          <a:off x="350838" y="1343660"/>
          <a:ext cx="8442324" cy="4759960"/>
        </p:xfrm>
        <a:graphic>
          <a:graphicData uri="http://schemas.openxmlformats.org/drawingml/2006/table">
            <a:tbl>
              <a:tblPr firstRow="1" bandRow="1">
                <a:tableStyleId>{21E4AEA4-8DFA-4A89-87EB-49C32662AFE0}</a:tableStyleId>
              </a:tblPr>
              <a:tblGrid>
                <a:gridCol w="4221162">
                  <a:extLst>
                    <a:ext uri="{9D8B030D-6E8A-4147-A177-3AD203B41FA5}">
                      <a16:colId xmlns:a16="http://schemas.microsoft.com/office/drawing/2014/main" val="860257531"/>
                    </a:ext>
                  </a:extLst>
                </a:gridCol>
                <a:gridCol w="4221162">
                  <a:extLst>
                    <a:ext uri="{9D8B030D-6E8A-4147-A177-3AD203B41FA5}">
                      <a16:colId xmlns:a16="http://schemas.microsoft.com/office/drawing/2014/main" val="3297099230"/>
                    </a:ext>
                  </a:extLst>
                </a:gridCol>
              </a:tblGrid>
              <a:tr h="370840">
                <a:tc>
                  <a:txBody>
                    <a:bodyPr/>
                    <a:lstStyle/>
                    <a:p>
                      <a:r>
                        <a:rPr lang="en-US" sz="1600" dirty="0"/>
                        <a:t>Comment and suggested alternative</a:t>
                      </a:r>
                      <a:endParaRPr lang="en-ZA" sz="1600" dirty="0"/>
                    </a:p>
                  </a:txBody>
                  <a:tcPr/>
                </a:tc>
                <a:tc>
                  <a:txBody>
                    <a:bodyPr/>
                    <a:lstStyle/>
                    <a:p>
                      <a:r>
                        <a:rPr lang="en-US" sz="1600" dirty="0"/>
                        <a:t>Motivation and/or suggested solution</a:t>
                      </a:r>
                      <a:endParaRPr lang="en-ZA" sz="1600" dirty="0"/>
                    </a:p>
                  </a:txBody>
                  <a:tcPr/>
                </a:tc>
                <a:extLst>
                  <a:ext uri="{0D108BD9-81ED-4DB2-BD59-A6C34878D82A}">
                    <a16:rowId xmlns:a16="http://schemas.microsoft.com/office/drawing/2014/main" val="3360781948"/>
                  </a:ext>
                </a:extLst>
              </a:tr>
              <a:tr h="370840">
                <a:tc>
                  <a:txBody>
                    <a:bodyPr/>
                    <a:lstStyle/>
                    <a:p>
                      <a:r>
                        <a:rPr lang="en-ZA" sz="1600" kern="1200" dirty="0">
                          <a:solidFill>
                            <a:schemeClr val="dk1"/>
                          </a:solidFill>
                          <a:effectLst/>
                          <a:latin typeface="+mn-lt"/>
                          <a:ea typeface="+mn-ea"/>
                          <a:cs typeface="+mn-cs"/>
                        </a:rPr>
                        <a:t>13(1)(3) details on who the ad hoc advisory panel will be must be made explicit.</a:t>
                      </a:r>
                    </a:p>
                    <a:p>
                      <a:r>
                        <a:rPr lang="en-ZA" sz="1600" b="1" kern="1200" dirty="0">
                          <a:solidFill>
                            <a:schemeClr val="dk1"/>
                          </a:solidFill>
                          <a:effectLst/>
                          <a:latin typeface="+mn-lt"/>
                          <a:ea typeface="+mn-ea"/>
                          <a:cs typeface="+mn-cs"/>
                        </a:rPr>
                        <a:t> </a:t>
                      </a:r>
                      <a:endParaRPr lang="en-ZA" sz="1600" kern="1200" dirty="0">
                        <a:solidFill>
                          <a:schemeClr val="dk1"/>
                        </a:solidFill>
                        <a:effectLst/>
                        <a:latin typeface="+mn-lt"/>
                        <a:ea typeface="+mn-ea"/>
                        <a:cs typeface="+mn-cs"/>
                      </a:endParaRPr>
                    </a:p>
                    <a:p>
                      <a:r>
                        <a:rPr lang="en-ZA" sz="1600" kern="1200" dirty="0">
                          <a:solidFill>
                            <a:schemeClr val="dk1"/>
                          </a:solidFill>
                          <a:effectLst/>
                          <a:latin typeface="+mn-lt"/>
                          <a:ea typeface="+mn-ea"/>
                          <a:cs typeface="+mn-cs"/>
                        </a:rPr>
                        <a:t>13(5)(a) details on what be </a:t>
                      </a:r>
                      <a:r>
                        <a:rPr lang="en-ZA" sz="1600" kern="1200" dirty="0" err="1">
                          <a:solidFill>
                            <a:schemeClr val="dk1"/>
                          </a:solidFill>
                          <a:effectLst/>
                          <a:latin typeface="+mn-lt"/>
                          <a:ea typeface="+mn-ea"/>
                          <a:cs typeface="+mn-cs"/>
                        </a:rPr>
                        <a:t>‘a</a:t>
                      </a:r>
                      <a:r>
                        <a:rPr lang="en-ZA" sz="1600" kern="1200" dirty="0">
                          <a:solidFill>
                            <a:schemeClr val="dk1"/>
                          </a:solidFill>
                          <a:effectLst/>
                          <a:latin typeface="+mn-lt"/>
                          <a:ea typeface="+mn-ea"/>
                          <a:cs typeface="+mn-cs"/>
                        </a:rPr>
                        <a:t> fit and proper person’ constitutes should be provided. </a:t>
                      </a:r>
                      <a:r>
                        <a:rPr lang="en-ZA" sz="1600" b="1" kern="1200" dirty="0">
                          <a:solidFill>
                            <a:schemeClr val="dk1"/>
                          </a:solidFill>
                          <a:effectLst/>
                          <a:latin typeface="+mn-lt"/>
                          <a:ea typeface="+mn-ea"/>
                          <a:cs typeface="+mn-cs"/>
                        </a:rPr>
                        <a:t> </a:t>
                      </a:r>
                    </a:p>
                    <a:p>
                      <a:endParaRPr lang="en-ZA" sz="1600" kern="1200" dirty="0">
                        <a:solidFill>
                          <a:schemeClr val="dk1"/>
                        </a:solidFill>
                        <a:effectLst/>
                        <a:latin typeface="+mn-lt"/>
                        <a:ea typeface="+mn-ea"/>
                        <a:cs typeface="+mn-cs"/>
                      </a:endParaRPr>
                    </a:p>
                    <a:p>
                      <a:r>
                        <a:rPr lang="en-ZA" sz="1600" kern="1200" dirty="0">
                          <a:solidFill>
                            <a:schemeClr val="dk1"/>
                          </a:solidFill>
                          <a:effectLst/>
                          <a:latin typeface="+mn-lt"/>
                          <a:ea typeface="+mn-ea"/>
                          <a:cs typeface="+mn-cs"/>
                        </a:rPr>
                        <a:t>13(5)(b) add ‘public service administration, business management’</a:t>
                      </a:r>
                    </a:p>
                    <a:p>
                      <a:r>
                        <a:rPr lang="en-ZA" sz="1600" b="1" kern="1200" dirty="0">
                          <a:solidFill>
                            <a:schemeClr val="dk1"/>
                          </a:solidFill>
                          <a:effectLst/>
                          <a:latin typeface="+mn-lt"/>
                          <a:ea typeface="+mn-ea"/>
                          <a:cs typeface="+mn-cs"/>
                        </a:rPr>
                        <a:t>  </a:t>
                      </a:r>
                      <a:endParaRPr lang="en-ZA" sz="1600" kern="1200" dirty="0">
                        <a:solidFill>
                          <a:schemeClr val="dk1"/>
                        </a:solidFill>
                        <a:effectLst/>
                        <a:latin typeface="+mn-lt"/>
                        <a:ea typeface="+mn-ea"/>
                        <a:cs typeface="+mn-cs"/>
                      </a:endParaRPr>
                    </a:p>
                    <a:p>
                      <a:r>
                        <a:rPr lang="en-ZA" sz="1600" kern="1200" dirty="0">
                          <a:solidFill>
                            <a:schemeClr val="dk1"/>
                          </a:solidFill>
                          <a:effectLst/>
                          <a:latin typeface="+mn-lt"/>
                          <a:ea typeface="+mn-ea"/>
                          <a:cs typeface="+mn-cs"/>
                        </a:rPr>
                        <a:t>Section 15(c) states that the Board must advise on comprehensive health care services to be funded by the Fund through the Benefits Advisory Committee’. </a:t>
                      </a:r>
                      <a:r>
                        <a:rPr lang="en-ZA" sz="1600" b="1" kern="1200" dirty="0">
                          <a:solidFill>
                            <a:schemeClr val="dk1"/>
                          </a:solidFill>
                          <a:effectLst/>
                          <a:latin typeface="+mn-lt"/>
                          <a:ea typeface="+mn-ea"/>
                          <a:cs typeface="+mn-cs"/>
                        </a:rPr>
                        <a:t> </a:t>
                      </a:r>
                      <a:endParaRPr lang="en-ZA" sz="1600" kern="1200" dirty="0">
                        <a:solidFill>
                          <a:schemeClr val="dk1"/>
                        </a:solidFill>
                        <a:effectLst/>
                        <a:latin typeface="+mn-lt"/>
                        <a:ea typeface="+mn-ea"/>
                        <a:cs typeface="+mn-cs"/>
                      </a:endParaRPr>
                    </a:p>
                    <a:p>
                      <a:r>
                        <a:rPr lang="en-ZA" sz="1600" kern="1200" dirty="0">
                          <a:solidFill>
                            <a:schemeClr val="dk1"/>
                          </a:solidFill>
                          <a:effectLst/>
                          <a:latin typeface="+mn-lt"/>
                          <a:ea typeface="+mn-ea"/>
                          <a:cs typeface="+mn-cs"/>
                        </a:rPr>
                        <a:t>13(5)(e)</a:t>
                      </a:r>
                    </a:p>
                    <a:p>
                      <a:endParaRPr lang="en-ZA" sz="1600" kern="1200" dirty="0">
                        <a:solidFill>
                          <a:schemeClr val="dk1"/>
                        </a:solidFill>
                        <a:effectLst/>
                        <a:latin typeface="+mn-lt"/>
                        <a:ea typeface="+mn-ea"/>
                        <a:cs typeface="+mn-cs"/>
                      </a:endParaRPr>
                    </a:p>
                    <a:p>
                      <a:endParaRPr lang="en-ZA"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effectLst/>
                          <a:latin typeface="+mn-lt"/>
                          <a:ea typeface="+mn-ea"/>
                          <a:cs typeface="+mn-cs"/>
                        </a:rPr>
                        <a:t>It is not clear what the </a:t>
                      </a:r>
                      <a:r>
                        <a:rPr lang="en-ZA" sz="1600" b="1" kern="1200" dirty="0">
                          <a:solidFill>
                            <a:schemeClr val="dk1"/>
                          </a:solidFill>
                          <a:effectLst/>
                          <a:latin typeface="+mn-lt"/>
                          <a:ea typeface="+mn-ea"/>
                          <a:cs typeface="+mn-cs"/>
                        </a:rPr>
                        <a:t>shortlisting procedure </a:t>
                      </a:r>
                      <a:r>
                        <a:rPr lang="en-ZA" sz="1600" kern="1200" dirty="0">
                          <a:solidFill>
                            <a:schemeClr val="dk1"/>
                          </a:solidFill>
                          <a:effectLst/>
                          <a:latin typeface="+mn-lt"/>
                          <a:ea typeface="+mn-ea"/>
                          <a:cs typeface="+mn-cs"/>
                        </a:rPr>
                        <a:t>will be.</a:t>
                      </a:r>
                    </a:p>
                    <a:p>
                      <a:pPr marL="0" marR="0" lvl="0" indent="0" algn="l" defTabSz="342900" rtl="0" eaLnBrk="1" fontAlgn="auto" latinLnBrk="0" hangingPunct="1">
                        <a:lnSpc>
                          <a:spcPct val="100000"/>
                        </a:lnSpc>
                        <a:spcBef>
                          <a:spcPts val="0"/>
                        </a:spcBef>
                        <a:spcAft>
                          <a:spcPts val="0"/>
                        </a:spcAft>
                        <a:buClrTx/>
                        <a:buSzTx/>
                        <a:buFontTx/>
                        <a:buNone/>
                        <a:tabLst/>
                        <a:defRPr/>
                      </a:pPr>
                      <a:endParaRPr lang="en-ZA" sz="1600" kern="1200" dirty="0">
                        <a:solidFill>
                          <a:schemeClr val="dk1"/>
                        </a:solidFill>
                        <a:effectLst/>
                        <a:latin typeface="+mn-lt"/>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r>
                        <a:rPr lang="en-ZA" sz="1600" kern="1200" dirty="0">
                          <a:solidFill>
                            <a:schemeClr val="dk1"/>
                          </a:solidFill>
                          <a:effectLst/>
                          <a:latin typeface="+mn-lt"/>
                          <a:ea typeface="+mn-ea"/>
                          <a:cs typeface="+mn-cs"/>
                        </a:rPr>
                        <a:t>Propose that it be stated that the person should </a:t>
                      </a:r>
                      <a:r>
                        <a:rPr lang="en-ZA" sz="1600" b="1" kern="1200" dirty="0">
                          <a:solidFill>
                            <a:schemeClr val="dk1"/>
                          </a:solidFill>
                          <a:effectLst/>
                          <a:latin typeface="+mn-lt"/>
                          <a:ea typeface="+mn-ea"/>
                          <a:cs typeface="+mn-cs"/>
                        </a:rPr>
                        <a:t>not have a criminal record, should not have been convicted for fraud or corruption.</a:t>
                      </a:r>
                      <a:endParaRPr lang="en-ZA" sz="1600" kern="1200" dirty="0">
                        <a:solidFill>
                          <a:schemeClr val="dk1"/>
                        </a:solidFill>
                        <a:effectLst/>
                        <a:latin typeface="+mn-lt"/>
                        <a:ea typeface="+mn-ea"/>
                        <a:cs typeface="+mn-cs"/>
                      </a:endParaRPr>
                    </a:p>
                    <a:p>
                      <a:endParaRPr lang="en-ZA" sz="1600" kern="1200" dirty="0">
                        <a:solidFill>
                          <a:schemeClr val="dk1"/>
                        </a:solidFill>
                        <a:effectLst/>
                        <a:latin typeface="+mn-lt"/>
                        <a:ea typeface="+mn-ea"/>
                        <a:cs typeface="+mn-cs"/>
                      </a:endParaRPr>
                    </a:p>
                    <a:p>
                      <a:r>
                        <a:rPr lang="en-ZA" sz="1600" kern="1200" dirty="0">
                          <a:solidFill>
                            <a:schemeClr val="dk1"/>
                          </a:solidFill>
                          <a:effectLst/>
                          <a:latin typeface="+mn-lt"/>
                          <a:ea typeface="+mn-ea"/>
                          <a:cs typeface="+mn-cs"/>
                        </a:rPr>
                        <a:t>Given the importance of </a:t>
                      </a:r>
                      <a:r>
                        <a:rPr lang="en-ZA" sz="1600" b="1" kern="1200" dirty="0">
                          <a:solidFill>
                            <a:schemeClr val="dk1"/>
                          </a:solidFill>
                          <a:effectLst/>
                          <a:latin typeface="+mn-lt"/>
                          <a:ea typeface="+mn-ea"/>
                          <a:cs typeface="+mn-cs"/>
                        </a:rPr>
                        <a:t>community participation</a:t>
                      </a:r>
                      <a:r>
                        <a:rPr lang="en-ZA" sz="1600" kern="1200" dirty="0">
                          <a:solidFill>
                            <a:schemeClr val="dk1"/>
                          </a:solidFill>
                          <a:effectLst/>
                          <a:latin typeface="+mn-lt"/>
                          <a:ea typeface="+mn-ea"/>
                          <a:cs typeface="+mn-cs"/>
                        </a:rPr>
                        <a:t>, someone who represent civil society should also be on the Board.</a:t>
                      </a:r>
                    </a:p>
                    <a:p>
                      <a:endParaRPr lang="en-ZA" sz="1600" kern="1200" dirty="0">
                        <a:solidFill>
                          <a:schemeClr val="dk1"/>
                        </a:solidFill>
                        <a:effectLst/>
                        <a:latin typeface="+mn-lt"/>
                        <a:ea typeface="+mn-ea"/>
                        <a:cs typeface="+mn-cs"/>
                      </a:endParaRPr>
                    </a:p>
                    <a:p>
                      <a:pPr marL="0" marR="0" lvl="0" indent="0" algn="l" defTabSz="342900" rtl="0" eaLnBrk="1" fontAlgn="auto" latinLnBrk="0" hangingPunct="1">
                        <a:lnSpc>
                          <a:spcPct val="100000"/>
                        </a:lnSpc>
                        <a:spcBef>
                          <a:spcPts val="0"/>
                        </a:spcBef>
                        <a:spcAft>
                          <a:spcPts val="0"/>
                        </a:spcAft>
                        <a:buClrTx/>
                        <a:buSzTx/>
                        <a:buFontTx/>
                        <a:buNone/>
                        <a:tabLst/>
                        <a:defRPr/>
                      </a:pPr>
                      <a:r>
                        <a:rPr lang="en-ZA" sz="1600" b="1" kern="1200" dirty="0">
                          <a:solidFill>
                            <a:schemeClr val="dk1"/>
                          </a:solidFill>
                          <a:effectLst/>
                          <a:latin typeface="+mn-lt"/>
                          <a:ea typeface="+mn-ea"/>
                          <a:cs typeface="+mn-cs"/>
                        </a:rPr>
                        <a:t>Sufficient expertise </a:t>
                      </a:r>
                      <a:r>
                        <a:rPr lang="en-ZA" sz="1600" kern="1200" dirty="0">
                          <a:solidFill>
                            <a:schemeClr val="dk1"/>
                          </a:solidFill>
                          <a:effectLst/>
                          <a:latin typeface="+mn-lt"/>
                          <a:ea typeface="+mn-ea"/>
                          <a:cs typeface="+mn-cs"/>
                        </a:rPr>
                        <a:t>should be on the Board to ensure that this is possible.</a:t>
                      </a:r>
                    </a:p>
                    <a:p>
                      <a:pPr marL="0" marR="0" lvl="0" indent="0" algn="l" defTabSz="342900" rtl="0" eaLnBrk="1" fontAlgn="auto" latinLnBrk="0" hangingPunct="1">
                        <a:lnSpc>
                          <a:spcPct val="100000"/>
                        </a:lnSpc>
                        <a:spcBef>
                          <a:spcPts val="0"/>
                        </a:spcBef>
                        <a:spcAft>
                          <a:spcPts val="0"/>
                        </a:spcAft>
                        <a:buClrTx/>
                        <a:buSzTx/>
                        <a:buFontTx/>
                        <a:buNone/>
                        <a:tabLst/>
                        <a:defRPr/>
                      </a:pPr>
                      <a:endParaRPr lang="en-ZA" sz="1600" kern="1200" dirty="0">
                        <a:solidFill>
                          <a:schemeClr val="dk1"/>
                        </a:solidFill>
                        <a:effectLst/>
                        <a:latin typeface="+mn-lt"/>
                        <a:ea typeface="+mn-ea"/>
                        <a:cs typeface="+mn-cs"/>
                      </a:endParaRPr>
                    </a:p>
                    <a:p>
                      <a:r>
                        <a:rPr lang="en-ZA" sz="1600" kern="1200" dirty="0">
                          <a:solidFill>
                            <a:schemeClr val="dk1"/>
                          </a:solidFill>
                          <a:effectLst/>
                          <a:latin typeface="+mn-lt"/>
                          <a:ea typeface="+mn-ea"/>
                          <a:cs typeface="+mn-cs"/>
                        </a:rPr>
                        <a:t>More </a:t>
                      </a:r>
                      <a:r>
                        <a:rPr lang="en-ZA" sz="1600" b="1" kern="1200" dirty="0">
                          <a:solidFill>
                            <a:schemeClr val="dk1"/>
                          </a:solidFill>
                          <a:effectLst/>
                          <a:latin typeface="+mn-lt"/>
                          <a:ea typeface="+mn-ea"/>
                          <a:cs typeface="+mn-cs"/>
                        </a:rPr>
                        <a:t>details should be included such as shares or stakes in insurance industries, pharmaceutical companies, involvement in tobacco or sugar</a:t>
                      </a:r>
                    </a:p>
                    <a:p>
                      <a:r>
                        <a:rPr lang="en-ZA" sz="1600" b="1" kern="1200" dirty="0">
                          <a:solidFill>
                            <a:schemeClr val="dk1"/>
                          </a:solidFill>
                          <a:effectLst/>
                          <a:latin typeface="+mn-lt"/>
                          <a:ea typeface="+mn-ea"/>
                          <a:cs typeface="+mn-cs"/>
                        </a:rPr>
                        <a:t>industries etc.</a:t>
                      </a:r>
                      <a:endParaRPr lang="en-ZA" sz="1400" b="1"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2377276009"/>
                  </a:ext>
                </a:extLst>
              </a:tr>
            </a:tbl>
          </a:graphicData>
        </a:graphic>
      </p:graphicFrame>
    </p:spTree>
    <p:extLst>
      <p:ext uri="{BB962C8B-B14F-4D97-AF65-F5344CB8AC3E}">
        <p14:creationId xmlns:p14="http://schemas.microsoft.com/office/powerpoint/2010/main" val="3480857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303" y="425380"/>
            <a:ext cx="5371543" cy="477868"/>
          </a:xfrm>
          <a:prstGeom prst="rect">
            <a:avLst/>
          </a:prstGeom>
          <a:solidFill>
            <a:schemeClr val="accent5">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2800" dirty="0">
                <a:solidFill>
                  <a:schemeClr val="bg1"/>
                </a:solidFill>
                <a:latin typeface="Gill Sans MT" panose="020B0502020104020203" pitchFamily="34" charset="0"/>
              </a:rPr>
              <a:t>OUR VISION</a:t>
            </a:r>
            <a:endParaRPr lang="en-ZA" sz="2800" dirty="0">
              <a:solidFill>
                <a:schemeClr val="bg1"/>
              </a:solidFill>
              <a:latin typeface="Gill Sans MT" panose="020B0502020104020203" pitchFamily="34" charset="0"/>
            </a:endParaRPr>
          </a:p>
        </p:txBody>
      </p:sp>
      <p:pic>
        <p:nvPicPr>
          <p:cNvPr id="5" name="Picture 2" descr="C:\Users\asm24\Documents\Nadene Reignier\James Hart\W11581 - SU Faculty of Medicine and Health - Powerpoint Presentation\Powerpoint Presentation\SU100_ID_Horizontal_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7130" y="6374009"/>
            <a:ext cx="1117262" cy="42587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4"/>
          <p:cNvSpPr>
            <a:spLocks noGrp="1"/>
          </p:cNvSpPr>
          <p:nvPr>
            <p:ph idx="1"/>
          </p:nvPr>
        </p:nvSpPr>
        <p:spPr>
          <a:xfrm>
            <a:off x="132809" y="1373531"/>
            <a:ext cx="8921982" cy="4751120"/>
          </a:xfrm>
        </p:spPr>
        <p:txBody>
          <a:bodyPr>
            <a:normAutofit/>
          </a:bodyPr>
          <a:lstStyle/>
          <a:p>
            <a:pPr marL="0" lvl="1" indent="0">
              <a:buNone/>
            </a:pPr>
            <a:endParaRPr lang="en-US" dirty="0">
              <a:latin typeface="Gill Sans MT" panose="020B0502020104020203" pitchFamily="34" charset="0"/>
            </a:endParaRPr>
          </a:p>
          <a:p>
            <a:pPr marL="0" lvl="1" indent="0">
              <a:buNone/>
            </a:pPr>
            <a:endParaRPr lang="en-US" dirty="0">
              <a:latin typeface="Gill Sans MT" panose="020B0502020104020203" pitchFamily="34" charset="0"/>
            </a:endParaRPr>
          </a:p>
          <a:p>
            <a:pPr marL="0" lvl="1" indent="0" algn="ctr">
              <a:buNone/>
            </a:pPr>
            <a:r>
              <a:rPr lang="en-US" sz="2800" i="1" dirty="0">
                <a:latin typeface="Gill Sans MT" panose="020B0502020104020203" pitchFamily="34" charset="0"/>
              </a:rPr>
              <a:t>To be the leading research-intensive health sciences</a:t>
            </a:r>
            <a:br>
              <a:rPr lang="en-US" sz="2800" i="1" dirty="0">
                <a:latin typeface="Gill Sans MT" panose="020B0502020104020203" pitchFamily="34" charset="0"/>
              </a:rPr>
            </a:br>
            <a:r>
              <a:rPr lang="en-US" sz="2800" i="1" dirty="0">
                <a:latin typeface="Gill Sans MT" panose="020B0502020104020203" pitchFamily="34" charset="0"/>
              </a:rPr>
              <a:t> faculty in and for Africa.</a:t>
            </a:r>
            <a:endParaRPr lang="en-ZA" sz="2800" i="1" dirty="0">
              <a:latin typeface="Gill Sans MT" panose="020B0502020104020203" pitchFamily="34" charset="0"/>
            </a:endParaRPr>
          </a:p>
          <a:p>
            <a:pPr marL="0" lvl="1" indent="0" algn="ctr">
              <a:buNone/>
            </a:pPr>
            <a:endParaRPr lang="en-US" sz="1600" dirty="0">
              <a:latin typeface="Gill Sans MT" panose="020B0502020104020203" pitchFamily="34" charset="0"/>
            </a:endParaRPr>
          </a:p>
        </p:txBody>
      </p:sp>
    </p:spTree>
    <p:extLst>
      <p:ext uri="{BB962C8B-B14F-4D97-AF65-F5344CB8AC3E}">
        <p14:creationId xmlns:p14="http://schemas.microsoft.com/office/powerpoint/2010/main" val="849540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651BB-5F8E-48FB-A03F-16E491BDCF72}"/>
              </a:ext>
            </a:extLst>
          </p:cNvPr>
          <p:cNvSpPr>
            <a:spLocks noGrp="1"/>
          </p:cNvSpPr>
          <p:nvPr>
            <p:ph type="title"/>
          </p:nvPr>
        </p:nvSpPr>
        <p:spPr/>
        <p:txBody>
          <a:bodyPr>
            <a:normAutofit fontScale="90000"/>
          </a:bodyPr>
          <a:lstStyle/>
          <a:p>
            <a:r>
              <a:rPr lang="en-US" dirty="0"/>
              <a:t>Chapter 4 – Section 15: Functions and powers of Board</a:t>
            </a:r>
            <a:endParaRPr lang="en-ZA" dirty="0"/>
          </a:p>
        </p:txBody>
      </p:sp>
      <p:graphicFrame>
        <p:nvGraphicFramePr>
          <p:cNvPr id="4" name="Table 4">
            <a:extLst>
              <a:ext uri="{FF2B5EF4-FFF2-40B4-BE49-F238E27FC236}">
                <a16:creationId xmlns:a16="http://schemas.microsoft.com/office/drawing/2014/main" id="{2F36F508-8181-4791-A0D9-9D7843AEB5E5}"/>
              </a:ext>
            </a:extLst>
          </p:cNvPr>
          <p:cNvGraphicFramePr>
            <a:graphicFrameLocks noGrp="1"/>
          </p:cNvGraphicFramePr>
          <p:nvPr>
            <p:ph idx="1"/>
            <p:extLst>
              <p:ext uri="{D42A27DB-BD31-4B8C-83A1-F6EECF244321}">
                <p14:modId xmlns:p14="http://schemas.microsoft.com/office/powerpoint/2010/main" val="3651821465"/>
              </p:ext>
            </p:extLst>
          </p:nvPr>
        </p:nvGraphicFramePr>
        <p:xfrm>
          <a:off x="357188" y="1498600"/>
          <a:ext cx="8442324" cy="3540760"/>
        </p:xfrm>
        <a:graphic>
          <a:graphicData uri="http://schemas.openxmlformats.org/drawingml/2006/table">
            <a:tbl>
              <a:tblPr firstRow="1" bandRow="1">
                <a:tableStyleId>{21E4AEA4-8DFA-4A89-87EB-49C32662AFE0}</a:tableStyleId>
              </a:tblPr>
              <a:tblGrid>
                <a:gridCol w="4221162">
                  <a:extLst>
                    <a:ext uri="{9D8B030D-6E8A-4147-A177-3AD203B41FA5}">
                      <a16:colId xmlns:a16="http://schemas.microsoft.com/office/drawing/2014/main" val="860257531"/>
                    </a:ext>
                  </a:extLst>
                </a:gridCol>
                <a:gridCol w="4221162">
                  <a:extLst>
                    <a:ext uri="{9D8B030D-6E8A-4147-A177-3AD203B41FA5}">
                      <a16:colId xmlns:a16="http://schemas.microsoft.com/office/drawing/2014/main" val="3297099230"/>
                    </a:ext>
                  </a:extLst>
                </a:gridCol>
              </a:tblGrid>
              <a:tr h="370840">
                <a:tc>
                  <a:txBody>
                    <a:bodyPr/>
                    <a:lstStyle/>
                    <a:p>
                      <a:r>
                        <a:rPr lang="en-US" sz="1600" dirty="0"/>
                        <a:t>Comment and suggested alternative</a:t>
                      </a:r>
                      <a:endParaRPr lang="en-ZA" sz="1600" dirty="0"/>
                    </a:p>
                  </a:txBody>
                  <a:tcPr/>
                </a:tc>
                <a:tc>
                  <a:txBody>
                    <a:bodyPr/>
                    <a:lstStyle/>
                    <a:p>
                      <a:r>
                        <a:rPr lang="en-US" sz="1600" dirty="0"/>
                        <a:t>Motivation and/or suggested solution</a:t>
                      </a:r>
                      <a:endParaRPr lang="en-ZA" sz="1600" dirty="0"/>
                    </a:p>
                  </a:txBody>
                  <a:tcPr/>
                </a:tc>
                <a:extLst>
                  <a:ext uri="{0D108BD9-81ED-4DB2-BD59-A6C34878D82A}">
                    <a16:rowId xmlns:a16="http://schemas.microsoft.com/office/drawing/2014/main" val="3360781948"/>
                  </a:ext>
                </a:extLst>
              </a:tr>
              <a:tr h="370840">
                <a:tc>
                  <a:txBody>
                    <a:bodyPr/>
                    <a:lstStyle/>
                    <a:p>
                      <a:r>
                        <a:rPr lang="en-ZA" sz="1600" kern="1200" dirty="0">
                          <a:solidFill>
                            <a:schemeClr val="dk1"/>
                          </a:solidFill>
                          <a:effectLst/>
                          <a:latin typeface="+mn-lt"/>
                          <a:ea typeface="+mn-ea"/>
                          <a:cs typeface="+mn-cs"/>
                        </a:rPr>
                        <a:t>Section 15(b-d) states that the Board is to advise the Minister on ‘the development of comprehensive health care services to be funded by the Fund through the Benefits Advisory Committee;</a:t>
                      </a:r>
                    </a:p>
                    <a:p>
                      <a:r>
                        <a:rPr lang="en-ZA" sz="1600" kern="1200" dirty="0">
                          <a:solidFill>
                            <a:schemeClr val="dk1"/>
                          </a:solidFill>
                          <a:effectLst/>
                          <a:latin typeface="+mn-lt"/>
                          <a:ea typeface="+mn-ea"/>
                          <a:cs typeface="+mn-cs"/>
                        </a:rPr>
                        <a:t>(c) the pricing of health care</a:t>
                      </a:r>
                    </a:p>
                    <a:p>
                      <a:r>
                        <a:rPr lang="en-ZA" sz="1600" kern="1200" dirty="0">
                          <a:solidFill>
                            <a:schemeClr val="dk1"/>
                          </a:solidFill>
                          <a:effectLst/>
                          <a:latin typeface="+mn-lt"/>
                          <a:ea typeface="+mn-ea"/>
                          <a:cs typeface="+mn-cs"/>
                        </a:rPr>
                        <a:t>services to be purchased by the Fund through the Health Care Benefits Pricing Committee of the Board;</a:t>
                      </a:r>
                    </a:p>
                    <a:p>
                      <a:r>
                        <a:rPr lang="en-ZA" sz="1600" kern="1200" dirty="0">
                          <a:solidFill>
                            <a:schemeClr val="dk1"/>
                          </a:solidFill>
                          <a:effectLst/>
                          <a:latin typeface="+mn-lt"/>
                          <a:ea typeface="+mn-ea"/>
                          <a:cs typeface="+mn-cs"/>
                        </a:rPr>
                        <a:t>(d) the improvement of efficiency and performance of the Fund in terms of strategic purchasing and</a:t>
                      </a:r>
                    </a:p>
                    <a:p>
                      <a:r>
                        <a:rPr lang="en-ZA" sz="1600" kern="1200" dirty="0">
                          <a:solidFill>
                            <a:schemeClr val="dk1"/>
                          </a:solidFill>
                          <a:effectLst/>
                          <a:latin typeface="+mn-lt"/>
                          <a:ea typeface="+mn-ea"/>
                          <a:cs typeface="+mn-cs"/>
                        </a:rPr>
                        <a:t>provision of health care services’.</a:t>
                      </a:r>
                      <a:endParaRPr lang="en-ZA"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r>
                        <a:rPr lang="en-ZA" sz="1600" kern="1200" dirty="0">
                          <a:solidFill>
                            <a:schemeClr val="dk1"/>
                          </a:solidFill>
                          <a:effectLst/>
                          <a:latin typeface="+mn-lt"/>
                          <a:ea typeface="+mn-ea"/>
                          <a:cs typeface="+mn-cs"/>
                        </a:rPr>
                        <a:t>The Board members </a:t>
                      </a:r>
                      <a:r>
                        <a:rPr lang="en-ZA" sz="1600" b="1" kern="1200" dirty="0">
                          <a:solidFill>
                            <a:schemeClr val="dk1"/>
                          </a:solidFill>
                          <a:effectLst/>
                          <a:latin typeface="+mn-lt"/>
                          <a:ea typeface="+mn-ea"/>
                          <a:cs typeface="+mn-cs"/>
                        </a:rPr>
                        <a:t>should be selected so that they are able to fulfil these functions</a:t>
                      </a:r>
                      <a:r>
                        <a:rPr lang="en-ZA" sz="1600" kern="1200" dirty="0">
                          <a:solidFill>
                            <a:schemeClr val="dk1"/>
                          </a:solidFill>
                          <a:effectLst/>
                          <a:latin typeface="+mn-lt"/>
                          <a:ea typeface="+mn-ea"/>
                          <a:cs typeface="+mn-cs"/>
                        </a:rPr>
                        <a:t>.</a:t>
                      </a:r>
                    </a:p>
                    <a:p>
                      <a:endParaRPr lang="en-ZA" sz="1600" kern="1200" dirty="0">
                        <a:solidFill>
                          <a:schemeClr val="dk1"/>
                        </a:solidFill>
                        <a:effectLst/>
                        <a:latin typeface="+mn-lt"/>
                        <a:ea typeface="+mn-ea"/>
                        <a:cs typeface="+mn-cs"/>
                      </a:endParaRPr>
                    </a:p>
                    <a:p>
                      <a:r>
                        <a:rPr lang="en-ZA" sz="1600" kern="1200" dirty="0">
                          <a:solidFill>
                            <a:schemeClr val="dk1"/>
                          </a:solidFill>
                          <a:effectLst/>
                          <a:latin typeface="+mn-lt"/>
                          <a:ea typeface="+mn-ea"/>
                          <a:cs typeface="+mn-cs"/>
                        </a:rPr>
                        <a:t>Furthermore, it is </a:t>
                      </a:r>
                      <a:r>
                        <a:rPr lang="en-ZA" sz="1600" b="1" kern="1200" dirty="0">
                          <a:solidFill>
                            <a:schemeClr val="dk1"/>
                          </a:solidFill>
                          <a:effectLst/>
                          <a:latin typeface="+mn-lt"/>
                          <a:ea typeface="+mn-ea"/>
                          <a:cs typeface="+mn-cs"/>
                        </a:rPr>
                        <a:t>not clear whether the Board can co- opt or contract advisors </a:t>
                      </a:r>
                      <a:r>
                        <a:rPr lang="en-ZA" sz="1600" kern="1200" dirty="0">
                          <a:solidFill>
                            <a:schemeClr val="dk1"/>
                          </a:solidFill>
                          <a:effectLst/>
                          <a:latin typeface="+mn-lt"/>
                          <a:ea typeface="+mn-ea"/>
                          <a:cs typeface="+mn-cs"/>
                        </a:rPr>
                        <a:t>to assist with this activity. This should be added to the section</a:t>
                      </a:r>
                      <a:endParaRPr lang="en-ZA"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2377276009"/>
                  </a:ext>
                </a:extLst>
              </a:tr>
            </a:tbl>
          </a:graphicData>
        </a:graphic>
      </p:graphicFrame>
    </p:spTree>
    <p:extLst>
      <p:ext uri="{BB962C8B-B14F-4D97-AF65-F5344CB8AC3E}">
        <p14:creationId xmlns:p14="http://schemas.microsoft.com/office/powerpoint/2010/main" val="23684993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025EC-79FC-41A1-A057-D239EE4C984D}"/>
              </a:ext>
            </a:extLst>
          </p:cNvPr>
          <p:cNvSpPr>
            <a:spLocks noGrp="1"/>
          </p:cNvSpPr>
          <p:nvPr>
            <p:ph type="title"/>
          </p:nvPr>
        </p:nvSpPr>
        <p:spPr/>
        <p:txBody>
          <a:bodyPr/>
          <a:lstStyle/>
          <a:p>
            <a:r>
              <a:rPr lang="en-US" dirty="0"/>
              <a:t>Chapter 5: Chief Executive Officer</a:t>
            </a:r>
            <a:endParaRPr lang="en-ZA" dirty="0"/>
          </a:p>
        </p:txBody>
      </p:sp>
      <p:graphicFrame>
        <p:nvGraphicFramePr>
          <p:cNvPr id="4" name="Content Placeholder 3">
            <a:extLst>
              <a:ext uri="{FF2B5EF4-FFF2-40B4-BE49-F238E27FC236}">
                <a16:creationId xmlns:a16="http://schemas.microsoft.com/office/drawing/2014/main" id="{0F5ACB19-C677-41C4-8078-D39626689974}"/>
              </a:ext>
            </a:extLst>
          </p:cNvPr>
          <p:cNvGraphicFramePr>
            <a:graphicFrameLocks noGrp="1"/>
          </p:cNvGraphicFramePr>
          <p:nvPr>
            <p:ph idx="1"/>
            <p:extLst>
              <p:ext uri="{D42A27DB-BD31-4B8C-83A1-F6EECF244321}">
                <p14:modId xmlns:p14="http://schemas.microsoft.com/office/powerpoint/2010/main" val="3007624375"/>
              </p:ext>
            </p:extLst>
          </p:nvPr>
        </p:nvGraphicFramePr>
        <p:xfrm>
          <a:off x="357188" y="1498600"/>
          <a:ext cx="8442325" cy="444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8916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651BB-5F8E-48FB-A03F-16E491BDCF72}"/>
              </a:ext>
            </a:extLst>
          </p:cNvPr>
          <p:cNvSpPr>
            <a:spLocks noGrp="1"/>
          </p:cNvSpPr>
          <p:nvPr>
            <p:ph type="title"/>
          </p:nvPr>
        </p:nvSpPr>
        <p:spPr/>
        <p:txBody>
          <a:bodyPr>
            <a:normAutofit/>
          </a:bodyPr>
          <a:lstStyle/>
          <a:p>
            <a:r>
              <a:rPr lang="en-US" dirty="0"/>
              <a:t>Chapter 5 – Section 19: Appointment</a:t>
            </a:r>
            <a:endParaRPr lang="en-ZA" dirty="0"/>
          </a:p>
        </p:txBody>
      </p:sp>
      <p:graphicFrame>
        <p:nvGraphicFramePr>
          <p:cNvPr id="4" name="Table 4">
            <a:extLst>
              <a:ext uri="{FF2B5EF4-FFF2-40B4-BE49-F238E27FC236}">
                <a16:creationId xmlns:a16="http://schemas.microsoft.com/office/drawing/2014/main" id="{2F36F508-8181-4791-A0D9-9D7843AEB5E5}"/>
              </a:ext>
            </a:extLst>
          </p:cNvPr>
          <p:cNvGraphicFramePr>
            <a:graphicFrameLocks noGrp="1"/>
          </p:cNvGraphicFramePr>
          <p:nvPr>
            <p:ph idx="1"/>
            <p:extLst>
              <p:ext uri="{D42A27DB-BD31-4B8C-83A1-F6EECF244321}">
                <p14:modId xmlns:p14="http://schemas.microsoft.com/office/powerpoint/2010/main" val="3850307525"/>
              </p:ext>
            </p:extLst>
          </p:nvPr>
        </p:nvGraphicFramePr>
        <p:xfrm>
          <a:off x="357188" y="1498600"/>
          <a:ext cx="8442324" cy="2291080"/>
        </p:xfrm>
        <a:graphic>
          <a:graphicData uri="http://schemas.openxmlformats.org/drawingml/2006/table">
            <a:tbl>
              <a:tblPr firstRow="1" bandRow="1">
                <a:tableStyleId>{21E4AEA4-8DFA-4A89-87EB-49C32662AFE0}</a:tableStyleId>
              </a:tblPr>
              <a:tblGrid>
                <a:gridCol w="4221162">
                  <a:extLst>
                    <a:ext uri="{9D8B030D-6E8A-4147-A177-3AD203B41FA5}">
                      <a16:colId xmlns:a16="http://schemas.microsoft.com/office/drawing/2014/main" val="860257531"/>
                    </a:ext>
                  </a:extLst>
                </a:gridCol>
                <a:gridCol w="4221162">
                  <a:extLst>
                    <a:ext uri="{9D8B030D-6E8A-4147-A177-3AD203B41FA5}">
                      <a16:colId xmlns:a16="http://schemas.microsoft.com/office/drawing/2014/main" val="3297099230"/>
                    </a:ext>
                  </a:extLst>
                </a:gridCol>
              </a:tblGrid>
              <a:tr h="370840">
                <a:tc>
                  <a:txBody>
                    <a:bodyPr/>
                    <a:lstStyle/>
                    <a:p>
                      <a:r>
                        <a:rPr lang="en-US" sz="1800" dirty="0"/>
                        <a:t>Comment and suggested alternative</a:t>
                      </a:r>
                      <a:endParaRPr lang="en-ZA" sz="1800" dirty="0"/>
                    </a:p>
                  </a:txBody>
                  <a:tcPr/>
                </a:tc>
                <a:tc>
                  <a:txBody>
                    <a:bodyPr/>
                    <a:lstStyle/>
                    <a:p>
                      <a:r>
                        <a:rPr lang="en-US" sz="1800" dirty="0"/>
                        <a:t>Motivation and/or suggested solution</a:t>
                      </a:r>
                      <a:endParaRPr lang="en-ZA" sz="1800" dirty="0"/>
                    </a:p>
                  </a:txBody>
                  <a:tcPr/>
                </a:tc>
                <a:extLst>
                  <a:ext uri="{0D108BD9-81ED-4DB2-BD59-A6C34878D82A}">
                    <a16:rowId xmlns:a16="http://schemas.microsoft.com/office/drawing/2014/main" val="3360781948"/>
                  </a:ext>
                </a:extLst>
              </a:tr>
              <a:tr h="370840">
                <a:tc>
                  <a:txBody>
                    <a:bodyPr/>
                    <a:lstStyle/>
                    <a:p>
                      <a:r>
                        <a:rPr lang="en-ZA" sz="1800" kern="1200" dirty="0">
                          <a:solidFill>
                            <a:schemeClr val="dk1"/>
                          </a:solidFill>
                          <a:effectLst/>
                          <a:latin typeface="+mn-lt"/>
                          <a:ea typeface="+mn-ea"/>
                          <a:cs typeface="+mn-cs"/>
                        </a:rPr>
                        <a:t>Section 19(1) states that the CEO will be appointed through a transparent and competitive process. However in Section 2 it states that the decision will be made by the Minister who must approve the recommendation</a:t>
                      </a:r>
                    </a:p>
                    <a:p>
                      <a:r>
                        <a:rPr lang="en-ZA" sz="1800" kern="1200" dirty="0">
                          <a:solidFill>
                            <a:schemeClr val="dk1"/>
                          </a:solidFill>
                          <a:effectLst/>
                          <a:latin typeface="+mn-lt"/>
                          <a:ea typeface="+mn-ea"/>
                          <a:cs typeface="+mn-cs"/>
                        </a:rPr>
                        <a:t>of the Board.</a:t>
                      </a:r>
                      <a:endParaRPr lang="en-ZA" sz="16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r>
                        <a:rPr lang="en-ZA" sz="1800" kern="1200" dirty="0">
                          <a:solidFill>
                            <a:schemeClr val="dk1"/>
                          </a:solidFill>
                          <a:effectLst/>
                          <a:latin typeface="+mn-lt"/>
                          <a:ea typeface="+mn-ea"/>
                          <a:cs typeface="+mn-cs"/>
                        </a:rPr>
                        <a:t>Clarity regarding the appointment is required. </a:t>
                      </a:r>
                    </a:p>
                  </a:txBody>
                  <a:tcPr marL="0" marR="0" marT="0" marB="0"/>
                </a:tc>
                <a:extLst>
                  <a:ext uri="{0D108BD9-81ED-4DB2-BD59-A6C34878D82A}">
                    <a16:rowId xmlns:a16="http://schemas.microsoft.com/office/drawing/2014/main" val="2377276009"/>
                  </a:ext>
                </a:extLst>
              </a:tr>
            </a:tbl>
          </a:graphicData>
        </a:graphic>
      </p:graphicFrame>
    </p:spTree>
    <p:extLst>
      <p:ext uri="{BB962C8B-B14F-4D97-AF65-F5344CB8AC3E}">
        <p14:creationId xmlns:p14="http://schemas.microsoft.com/office/powerpoint/2010/main" val="2238127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651BB-5F8E-48FB-A03F-16E491BDCF72}"/>
              </a:ext>
            </a:extLst>
          </p:cNvPr>
          <p:cNvSpPr>
            <a:spLocks noGrp="1"/>
          </p:cNvSpPr>
          <p:nvPr>
            <p:ph type="title"/>
          </p:nvPr>
        </p:nvSpPr>
        <p:spPr/>
        <p:txBody>
          <a:bodyPr>
            <a:normAutofit/>
          </a:bodyPr>
          <a:lstStyle/>
          <a:p>
            <a:r>
              <a:rPr lang="en-US" dirty="0"/>
              <a:t>Chapter 5 – Section 20: Responsibilities</a:t>
            </a:r>
            <a:endParaRPr lang="en-ZA" dirty="0"/>
          </a:p>
        </p:txBody>
      </p:sp>
      <p:graphicFrame>
        <p:nvGraphicFramePr>
          <p:cNvPr id="4" name="Table 4">
            <a:extLst>
              <a:ext uri="{FF2B5EF4-FFF2-40B4-BE49-F238E27FC236}">
                <a16:creationId xmlns:a16="http://schemas.microsoft.com/office/drawing/2014/main" id="{2F36F508-8181-4791-A0D9-9D7843AEB5E5}"/>
              </a:ext>
            </a:extLst>
          </p:cNvPr>
          <p:cNvGraphicFramePr>
            <a:graphicFrameLocks noGrp="1"/>
          </p:cNvGraphicFramePr>
          <p:nvPr>
            <p:ph idx="1"/>
            <p:extLst>
              <p:ext uri="{D42A27DB-BD31-4B8C-83A1-F6EECF244321}">
                <p14:modId xmlns:p14="http://schemas.microsoft.com/office/powerpoint/2010/main" val="697354744"/>
              </p:ext>
            </p:extLst>
          </p:nvPr>
        </p:nvGraphicFramePr>
        <p:xfrm>
          <a:off x="357188" y="1498600"/>
          <a:ext cx="8442324" cy="1102360"/>
        </p:xfrm>
        <a:graphic>
          <a:graphicData uri="http://schemas.openxmlformats.org/drawingml/2006/table">
            <a:tbl>
              <a:tblPr firstRow="1" bandRow="1">
                <a:tableStyleId>{21E4AEA4-8DFA-4A89-87EB-49C32662AFE0}</a:tableStyleId>
              </a:tblPr>
              <a:tblGrid>
                <a:gridCol w="4221162">
                  <a:extLst>
                    <a:ext uri="{9D8B030D-6E8A-4147-A177-3AD203B41FA5}">
                      <a16:colId xmlns:a16="http://schemas.microsoft.com/office/drawing/2014/main" val="860257531"/>
                    </a:ext>
                  </a:extLst>
                </a:gridCol>
                <a:gridCol w="4221162">
                  <a:extLst>
                    <a:ext uri="{9D8B030D-6E8A-4147-A177-3AD203B41FA5}">
                      <a16:colId xmlns:a16="http://schemas.microsoft.com/office/drawing/2014/main" val="3297099230"/>
                    </a:ext>
                  </a:extLst>
                </a:gridCol>
              </a:tblGrid>
              <a:tr h="370840">
                <a:tc>
                  <a:txBody>
                    <a:bodyPr/>
                    <a:lstStyle/>
                    <a:p>
                      <a:r>
                        <a:rPr lang="en-US" sz="1600" dirty="0"/>
                        <a:t>Comment and suggested alternative</a:t>
                      </a:r>
                      <a:endParaRPr lang="en-ZA" sz="1600" dirty="0"/>
                    </a:p>
                  </a:txBody>
                  <a:tcPr/>
                </a:tc>
                <a:tc>
                  <a:txBody>
                    <a:bodyPr/>
                    <a:lstStyle/>
                    <a:p>
                      <a:r>
                        <a:rPr lang="en-US" sz="1600" dirty="0"/>
                        <a:t>Motivation and/or suggested solution</a:t>
                      </a:r>
                      <a:endParaRPr lang="en-ZA" sz="1600" dirty="0"/>
                    </a:p>
                  </a:txBody>
                  <a:tcPr/>
                </a:tc>
                <a:extLst>
                  <a:ext uri="{0D108BD9-81ED-4DB2-BD59-A6C34878D82A}">
                    <a16:rowId xmlns:a16="http://schemas.microsoft.com/office/drawing/2014/main" val="3360781948"/>
                  </a:ext>
                </a:extLst>
              </a:tr>
              <a:tr h="370840">
                <a:tc>
                  <a:txBody>
                    <a:bodyPr/>
                    <a:lstStyle/>
                    <a:p>
                      <a:r>
                        <a:rPr lang="en-ZA" sz="1600" kern="1200" dirty="0">
                          <a:solidFill>
                            <a:schemeClr val="dk1"/>
                          </a:solidFill>
                          <a:effectLst/>
                          <a:latin typeface="+mn-lt"/>
                          <a:ea typeface="+mn-ea"/>
                          <a:cs typeface="+mn-cs"/>
                        </a:rPr>
                        <a:t>Section 20 (2) (e) (ii) </a:t>
                      </a:r>
                      <a:r>
                        <a:rPr lang="en-ZA" sz="1600" b="1" kern="1200" dirty="0">
                          <a:solidFill>
                            <a:schemeClr val="dk1"/>
                          </a:solidFill>
                          <a:effectLst/>
                          <a:latin typeface="+mn-lt"/>
                          <a:ea typeface="+mn-ea"/>
                          <a:cs typeface="+mn-cs"/>
                        </a:rPr>
                        <a:t>add ‘Provinces’ before ‘District Health</a:t>
                      </a:r>
                    </a:p>
                    <a:p>
                      <a:r>
                        <a:rPr lang="en-ZA" sz="1600" b="1" kern="1200" dirty="0">
                          <a:solidFill>
                            <a:schemeClr val="dk1"/>
                          </a:solidFill>
                          <a:effectLst/>
                          <a:latin typeface="+mn-lt"/>
                          <a:ea typeface="+mn-ea"/>
                          <a:cs typeface="+mn-cs"/>
                        </a:rPr>
                        <a:t>Management Office’.</a:t>
                      </a:r>
                      <a:endParaRPr lang="en-ZA" sz="1400" b="1"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r>
                        <a:rPr lang="en-US" sz="1400" dirty="0">
                          <a:effectLst/>
                          <a:latin typeface="Arial" panose="020B0604020202020204" pitchFamily="34" charset="0"/>
                          <a:ea typeface="Arial" panose="020B0604020202020204" pitchFamily="34" charset="0"/>
                          <a:cs typeface="Times New Roman" panose="02020603050405020304" pitchFamily="18" charset="0"/>
                        </a:rPr>
                        <a:t>Again the role of the province with regards to the Investigating Unit requires clarity</a:t>
                      </a:r>
                      <a:endParaRPr lang="en-ZA"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2377276009"/>
                  </a:ext>
                </a:extLst>
              </a:tr>
            </a:tbl>
          </a:graphicData>
        </a:graphic>
      </p:graphicFrame>
    </p:spTree>
    <p:extLst>
      <p:ext uri="{BB962C8B-B14F-4D97-AF65-F5344CB8AC3E}">
        <p14:creationId xmlns:p14="http://schemas.microsoft.com/office/powerpoint/2010/main" val="3180343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025EC-79FC-41A1-A057-D239EE4C984D}"/>
              </a:ext>
            </a:extLst>
          </p:cNvPr>
          <p:cNvSpPr>
            <a:spLocks noGrp="1"/>
          </p:cNvSpPr>
          <p:nvPr>
            <p:ph type="title"/>
          </p:nvPr>
        </p:nvSpPr>
        <p:spPr/>
        <p:txBody>
          <a:bodyPr/>
          <a:lstStyle/>
          <a:p>
            <a:r>
              <a:rPr lang="en-US" dirty="0"/>
              <a:t>Chapter 6: Committees established by Board</a:t>
            </a:r>
            <a:endParaRPr lang="en-ZA" dirty="0"/>
          </a:p>
        </p:txBody>
      </p:sp>
      <p:graphicFrame>
        <p:nvGraphicFramePr>
          <p:cNvPr id="4" name="Content Placeholder 3">
            <a:extLst>
              <a:ext uri="{FF2B5EF4-FFF2-40B4-BE49-F238E27FC236}">
                <a16:creationId xmlns:a16="http://schemas.microsoft.com/office/drawing/2014/main" id="{0F5ACB19-C677-41C4-8078-D39626689974}"/>
              </a:ext>
            </a:extLst>
          </p:cNvPr>
          <p:cNvGraphicFramePr>
            <a:graphicFrameLocks noGrp="1"/>
          </p:cNvGraphicFramePr>
          <p:nvPr>
            <p:ph idx="1"/>
            <p:extLst>
              <p:ext uri="{D42A27DB-BD31-4B8C-83A1-F6EECF244321}">
                <p14:modId xmlns:p14="http://schemas.microsoft.com/office/powerpoint/2010/main" val="3520088379"/>
              </p:ext>
            </p:extLst>
          </p:nvPr>
        </p:nvGraphicFramePr>
        <p:xfrm>
          <a:off x="357188" y="1498600"/>
          <a:ext cx="8442325" cy="444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2708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651BB-5F8E-48FB-A03F-16E491BDCF72}"/>
              </a:ext>
            </a:extLst>
          </p:cNvPr>
          <p:cNvSpPr>
            <a:spLocks noGrp="1"/>
          </p:cNvSpPr>
          <p:nvPr>
            <p:ph type="title"/>
          </p:nvPr>
        </p:nvSpPr>
        <p:spPr/>
        <p:txBody>
          <a:bodyPr>
            <a:normAutofit/>
          </a:bodyPr>
          <a:lstStyle/>
          <a:p>
            <a:r>
              <a:rPr lang="en-US" dirty="0"/>
              <a:t>Chapter 6 – Section 24: Technical committees</a:t>
            </a:r>
            <a:endParaRPr lang="en-ZA" dirty="0"/>
          </a:p>
        </p:txBody>
      </p:sp>
      <p:graphicFrame>
        <p:nvGraphicFramePr>
          <p:cNvPr id="4" name="Table 4">
            <a:extLst>
              <a:ext uri="{FF2B5EF4-FFF2-40B4-BE49-F238E27FC236}">
                <a16:creationId xmlns:a16="http://schemas.microsoft.com/office/drawing/2014/main" id="{2F36F508-8181-4791-A0D9-9D7843AEB5E5}"/>
              </a:ext>
            </a:extLst>
          </p:cNvPr>
          <p:cNvGraphicFramePr>
            <a:graphicFrameLocks noGrp="1"/>
          </p:cNvGraphicFramePr>
          <p:nvPr>
            <p:ph idx="1"/>
            <p:extLst>
              <p:ext uri="{D42A27DB-BD31-4B8C-83A1-F6EECF244321}">
                <p14:modId xmlns:p14="http://schemas.microsoft.com/office/powerpoint/2010/main" val="3389937137"/>
              </p:ext>
            </p:extLst>
          </p:nvPr>
        </p:nvGraphicFramePr>
        <p:xfrm>
          <a:off x="357188" y="1498600"/>
          <a:ext cx="8442324" cy="3296920"/>
        </p:xfrm>
        <a:graphic>
          <a:graphicData uri="http://schemas.openxmlformats.org/drawingml/2006/table">
            <a:tbl>
              <a:tblPr firstRow="1" bandRow="1">
                <a:tableStyleId>{21E4AEA4-8DFA-4A89-87EB-49C32662AFE0}</a:tableStyleId>
              </a:tblPr>
              <a:tblGrid>
                <a:gridCol w="4221162">
                  <a:extLst>
                    <a:ext uri="{9D8B030D-6E8A-4147-A177-3AD203B41FA5}">
                      <a16:colId xmlns:a16="http://schemas.microsoft.com/office/drawing/2014/main" val="860257531"/>
                    </a:ext>
                  </a:extLst>
                </a:gridCol>
                <a:gridCol w="4221162">
                  <a:extLst>
                    <a:ext uri="{9D8B030D-6E8A-4147-A177-3AD203B41FA5}">
                      <a16:colId xmlns:a16="http://schemas.microsoft.com/office/drawing/2014/main" val="3297099230"/>
                    </a:ext>
                  </a:extLst>
                </a:gridCol>
              </a:tblGrid>
              <a:tr h="370840">
                <a:tc>
                  <a:txBody>
                    <a:bodyPr/>
                    <a:lstStyle/>
                    <a:p>
                      <a:r>
                        <a:rPr lang="en-US" sz="1600" dirty="0"/>
                        <a:t>Comment and suggested alternative</a:t>
                      </a:r>
                      <a:endParaRPr lang="en-ZA" sz="1600" dirty="0"/>
                    </a:p>
                  </a:txBody>
                  <a:tcPr/>
                </a:tc>
                <a:tc>
                  <a:txBody>
                    <a:bodyPr/>
                    <a:lstStyle/>
                    <a:p>
                      <a:r>
                        <a:rPr lang="en-US" sz="1600" dirty="0"/>
                        <a:t>Motivation and/or suggested solution</a:t>
                      </a:r>
                      <a:endParaRPr lang="en-ZA" sz="1600" dirty="0"/>
                    </a:p>
                  </a:txBody>
                  <a:tcPr/>
                </a:tc>
                <a:extLst>
                  <a:ext uri="{0D108BD9-81ED-4DB2-BD59-A6C34878D82A}">
                    <a16:rowId xmlns:a16="http://schemas.microsoft.com/office/drawing/2014/main" val="3360781948"/>
                  </a:ext>
                </a:extLst>
              </a:tr>
              <a:tr h="370840">
                <a:tc>
                  <a:txBody>
                    <a:bodyPr/>
                    <a:lstStyle/>
                    <a:p>
                      <a:r>
                        <a:rPr lang="en-ZA" sz="1600" kern="1200" dirty="0">
                          <a:solidFill>
                            <a:schemeClr val="dk1"/>
                          </a:solidFill>
                          <a:effectLst/>
                          <a:latin typeface="+mn-lt"/>
                          <a:ea typeface="+mn-ea"/>
                          <a:cs typeface="+mn-cs"/>
                        </a:rPr>
                        <a:t>It is not clear if the Technical Committee is comprised of members of the Board. </a:t>
                      </a:r>
                    </a:p>
                    <a:p>
                      <a:endParaRPr lang="en-ZA" sz="1600" kern="1200" dirty="0">
                        <a:solidFill>
                          <a:schemeClr val="dk1"/>
                        </a:solidFill>
                        <a:effectLst/>
                        <a:latin typeface="+mn-lt"/>
                        <a:ea typeface="+mn-ea"/>
                        <a:cs typeface="+mn-cs"/>
                      </a:endParaRPr>
                    </a:p>
                    <a:p>
                      <a:r>
                        <a:rPr lang="en-ZA" sz="1600" kern="1200" dirty="0">
                          <a:solidFill>
                            <a:schemeClr val="dk1"/>
                          </a:solidFill>
                          <a:effectLst/>
                          <a:latin typeface="+mn-lt"/>
                          <a:ea typeface="+mn-ea"/>
                          <a:cs typeface="+mn-cs"/>
                        </a:rPr>
                        <a:t>It is assumed that it is not given that the following is included in Section 24(3) (a) the person much be ‘fit and proper’.</a:t>
                      </a:r>
                      <a:endParaRPr lang="en-ZA"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r>
                        <a:rPr lang="en-ZA" sz="1600" kern="1200" dirty="0">
                          <a:solidFill>
                            <a:schemeClr val="dk1"/>
                          </a:solidFill>
                          <a:effectLst/>
                          <a:latin typeface="+mn-lt"/>
                          <a:ea typeface="+mn-ea"/>
                          <a:cs typeface="+mn-cs"/>
                        </a:rPr>
                        <a:t>If outside members are to be appointed then the </a:t>
                      </a:r>
                      <a:r>
                        <a:rPr lang="en-ZA" sz="1600" b="1" kern="1200" dirty="0">
                          <a:solidFill>
                            <a:schemeClr val="dk1"/>
                          </a:solidFill>
                          <a:effectLst/>
                          <a:latin typeface="+mn-lt"/>
                          <a:ea typeface="+mn-ea"/>
                          <a:cs typeface="+mn-cs"/>
                        </a:rPr>
                        <a:t>appointment criteria should be similar to those of the Board members </a:t>
                      </a:r>
                      <a:r>
                        <a:rPr lang="en-ZA" sz="1600" kern="1200" dirty="0">
                          <a:solidFill>
                            <a:schemeClr val="dk1"/>
                          </a:solidFill>
                          <a:effectLst/>
                          <a:latin typeface="+mn-lt"/>
                          <a:ea typeface="+mn-ea"/>
                          <a:cs typeface="+mn-cs"/>
                        </a:rPr>
                        <a:t>(see above section), including having proven expertise in the area and not having a criminal record.</a:t>
                      </a:r>
                    </a:p>
                    <a:p>
                      <a:r>
                        <a:rPr lang="en-ZA" sz="1600" b="1" kern="1200" dirty="0">
                          <a:solidFill>
                            <a:schemeClr val="dk1"/>
                          </a:solidFill>
                          <a:effectLst/>
                          <a:latin typeface="+mn-lt"/>
                          <a:ea typeface="+mn-ea"/>
                          <a:cs typeface="+mn-cs"/>
                        </a:rPr>
                        <a:t> </a:t>
                      </a:r>
                      <a:endParaRPr lang="en-ZA" sz="1600" kern="1200" dirty="0">
                        <a:solidFill>
                          <a:schemeClr val="dk1"/>
                        </a:solidFill>
                        <a:effectLst/>
                        <a:latin typeface="+mn-lt"/>
                        <a:ea typeface="+mn-ea"/>
                        <a:cs typeface="+mn-cs"/>
                      </a:endParaRPr>
                    </a:p>
                    <a:p>
                      <a:r>
                        <a:rPr lang="en-ZA" sz="1600" kern="1200" dirty="0">
                          <a:solidFill>
                            <a:schemeClr val="dk1"/>
                          </a:solidFill>
                          <a:effectLst/>
                          <a:latin typeface="+mn-lt"/>
                          <a:ea typeface="+mn-ea"/>
                          <a:cs typeface="+mn-cs"/>
                        </a:rPr>
                        <a:t>It should be stated whether additional expertise can be bought in, or an expert can be co-opted into the Committee.</a:t>
                      </a:r>
                    </a:p>
                    <a:p>
                      <a:endParaRPr lang="en-ZA" sz="1600" kern="1200" dirty="0">
                        <a:solidFill>
                          <a:schemeClr val="dk1"/>
                        </a:solidFill>
                        <a:effectLst/>
                        <a:latin typeface="+mn-lt"/>
                        <a:ea typeface="+mn-ea"/>
                        <a:cs typeface="+mn-cs"/>
                      </a:endParaRPr>
                    </a:p>
                    <a:p>
                      <a:r>
                        <a:rPr lang="en-ZA" sz="1600" b="1" kern="1200" dirty="0">
                          <a:solidFill>
                            <a:schemeClr val="dk1"/>
                          </a:solidFill>
                          <a:effectLst/>
                          <a:latin typeface="+mn-lt"/>
                          <a:ea typeface="+mn-ea"/>
                          <a:cs typeface="+mn-cs"/>
                        </a:rPr>
                        <a:t>Civil society </a:t>
                      </a:r>
                      <a:r>
                        <a:rPr lang="en-ZA" sz="1600" kern="1200" dirty="0">
                          <a:solidFill>
                            <a:schemeClr val="dk1"/>
                          </a:solidFill>
                          <a:effectLst/>
                          <a:latin typeface="+mn-lt"/>
                          <a:ea typeface="+mn-ea"/>
                          <a:cs typeface="+mn-cs"/>
                        </a:rPr>
                        <a:t>should be represented</a:t>
                      </a:r>
                    </a:p>
                    <a:p>
                      <a:r>
                        <a:rPr lang="en-ZA" sz="1600" kern="1200" dirty="0">
                          <a:solidFill>
                            <a:schemeClr val="dk1"/>
                          </a:solidFill>
                          <a:effectLst/>
                          <a:latin typeface="+mn-lt"/>
                          <a:ea typeface="+mn-ea"/>
                          <a:cs typeface="+mn-cs"/>
                        </a:rPr>
                        <a:t>on Committees as far as is reasonable.</a:t>
                      </a:r>
                      <a:endParaRPr lang="en-ZA"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2377276009"/>
                  </a:ext>
                </a:extLst>
              </a:tr>
            </a:tbl>
          </a:graphicData>
        </a:graphic>
      </p:graphicFrame>
    </p:spTree>
    <p:extLst>
      <p:ext uri="{BB962C8B-B14F-4D97-AF65-F5344CB8AC3E}">
        <p14:creationId xmlns:p14="http://schemas.microsoft.com/office/powerpoint/2010/main" val="1366508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025EC-79FC-41A1-A057-D239EE4C984D}"/>
              </a:ext>
            </a:extLst>
          </p:cNvPr>
          <p:cNvSpPr>
            <a:spLocks noGrp="1"/>
          </p:cNvSpPr>
          <p:nvPr>
            <p:ph type="title"/>
          </p:nvPr>
        </p:nvSpPr>
        <p:spPr/>
        <p:txBody>
          <a:bodyPr>
            <a:normAutofit fontScale="90000"/>
          </a:bodyPr>
          <a:lstStyle/>
          <a:p>
            <a:r>
              <a:rPr lang="en-US" dirty="0"/>
              <a:t>Chapter 7: Advisory committees established by Minister</a:t>
            </a:r>
            <a:endParaRPr lang="en-ZA" dirty="0"/>
          </a:p>
        </p:txBody>
      </p:sp>
      <p:graphicFrame>
        <p:nvGraphicFramePr>
          <p:cNvPr id="4" name="Content Placeholder 3">
            <a:extLst>
              <a:ext uri="{FF2B5EF4-FFF2-40B4-BE49-F238E27FC236}">
                <a16:creationId xmlns:a16="http://schemas.microsoft.com/office/drawing/2014/main" id="{0F5ACB19-C677-41C4-8078-D39626689974}"/>
              </a:ext>
            </a:extLst>
          </p:cNvPr>
          <p:cNvGraphicFramePr>
            <a:graphicFrameLocks noGrp="1"/>
          </p:cNvGraphicFramePr>
          <p:nvPr>
            <p:ph idx="1"/>
            <p:extLst>
              <p:ext uri="{D42A27DB-BD31-4B8C-83A1-F6EECF244321}">
                <p14:modId xmlns:p14="http://schemas.microsoft.com/office/powerpoint/2010/main" val="2630450166"/>
              </p:ext>
            </p:extLst>
          </p:nvPr>
        </p:nvGraphicFramePr>
        <p:xfrm>
          <a:off x="357188" y="1498600"/>
          <a:ext cx="8442325" cy="444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8135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651BB-5F8E-48FB-A03F-16E491BDCF72}"/>
              </a:ext>
            </a:extLst>
          </p:cNvPr>
          <p:cNvSpPr>
            <a:spLocks noGrp="1"/>
          </p:cNvSpPr>
          <p:nvPr>
            <p:ph type="title"/>
          </p:nvPr>
        </p:nvSpPr>
        <p:spPr/>
        <p:txBody>
          <a:bodyPr>
            <a:normAutofit fontScale="90000"/>
          </a:bodyPr>
          <a:lstStyle/>
          <a:p>
            <a:r>
              <a:rPr lang="en-US" dirty="0"/>
              <a:t>Chapter 7 – Advisory committees to be established by the Minister</a:t>
            </a:r>
            <a:endParaRPr lang="en-ZA" dirty="0"/>
          </a:p>
        </p:txBody>
      </p:sp>
      <p:graphicFrame>
        <p:nvGraphicFramePr>
          <p:cNvPr id="4" name="Table 4">
            <a:extLst>
              <a:ext uri="{FF2B5EF4-FFF2-40B4-BE49-F238E27FC236}">
                <a16:creationId xmlns:a16="http://schemas.microsoft.com/office/drawing/2014/main" id="{2F36F508-8181-4791-A0D9-9D7843AEB5E5}"/>
              </a:ext>
            </a:extLst>
          </p:cNvPr>
          <p:cNvGraphicFramePr>
            <a:graphicFrameLocks noGrp="1"/>
          </p:cNvGraphicFramePr>
          <p:nvPr>
            <p:ph idx="1"/>
            <p:extLst>
              <p:ext uri="{D42A27DB-BD31-4B8C-83A1-F6EECF244321}">
                <p14:modId xmlns:p14="http://schemas.microsoft.com/office/powerpoint/2010/main" val="3214883553"/>
              </p:ext>
            </p:extLst>
          </p:nvPr>
        </p:nvGraphicFramePr>
        <p:xfrm>
          <a:off x="357188" y="1498600"/>
          <a:ext cx="8442324" cy="3053080"/>
        </p:xfrm>
        <a:graphic>
          <a:graphicData uri="http://schemas.openxmlformats.org/drawingml/2006/table">
            <a:tbl>
              <a:tblPr firstRow="1" bandRow="1">
                <a:tableStyleId>{5C22544A-7EE6-4342-B048-85BDC9FD1C3A}</a:tableStyleId>
              </a:tblPr>
              <a:tblGrid>
                <a:gridCol w="4221162">
                  <a:extLst>
                    <a:ext uri="{9D8B030D-6E8A-4147-A177-3AD203B41FA5}">
                      <a16:colId xmlns:a16="http://schemas.microsoft.com/office/drawing/2014/main" val="860257531"/>
                    </a:ext>
                  </a:extLst>
                </a:gridCol>
                <a:gridCol w="4221162">
                  <a:extLst>
                    <a:ext uri="{9D8B030D-6E8A-4147-A177-3AD203B41FA5}">
                      <a16:colId xmlns:a16="http://schemas.microsoft.com/office/drawing/2014/main" val="3297099230"/>
                    </a:ext>
                  </a:extLst>
                </a:gridCol>
              </a:tblGrid>
              <a:tr h="370840">
                <a:tc>
                  <a:txBody>
                    <a:bodyPr/>
                    <a:lstStyle/>
                    <a:p>
                      <a:r>
                        <a:rPr lang="en-US" sz="1600" dirty="0"/>
                        <a:t>Comment and suggested alternative</a:t>
                      </a:r>
                      <a:endParaRPr lang="en-ZA" sz="1600" dirty="0"/>
                    </a:p>
                  </a:txBody>
                  <a:tcPr/>
                </a:tc>
                <a:tc>
                  <a:txBody>
                    <a:bodyPr/>
                    <a:lstStyle/>
                    <a:p>
                      <a:r>
                        <a:rPr lang="en-US" sz="1600" dirty="0"/>
                        <a:t>Motivation and/or suggested solution</a:t>
                      </a:r>
                      <a:endParaRPr lang="en-ZA" sz="1600" dirty="0"/>
                    </a:p>
                  </a:txBody>
                  <a:tcPr/>
                </a:tc>
                <a:extLst>
                  <a:ext uri="{0D108BD9-81ED-4DB2-BD59-A6C34878D82A}">
                    <a16:rowId xmlns:a16="http://schemas.microsoft.com/office/drawing/2014/main" val="3360781948"/>
                  </a:ext>
                </a:extLst>
              </a:tr>
              <a:tr h="370840">
                <a:tc>
                  <a:txBody>
                    <a:bodyPr/>
                    <a:lstStyle/>
                    <a:p>
                      <a:r>
                        <a:rPr lang="en-ZA" sz="1600" kern="1200" dirty="0">
                          <a:solidFill>
                            <a:schemeClr val="dk1"/>
                          </a:solidFill>
                          <a:effectLst/>
                        </a:rPr>
                        <a:t>FMHS welcomes this change from the 2018 Bill, that health service benefit determinations and pricing are separated from the Fund, and incorporated into the roles and functions of Advisory Committees, as well as the establishment of a Stakeholder Advisory Committee.</a:t>
                      </a:r>
                    </a:p>
                    <a:p>
                      <a:endParaRPr lang="en-ZA" sz="1600" kern="1200" dirty="0">
                        <a:solidFill>
                          <a:schemeClr val="dk1"/>
                        </a:solidFill>
                        <a:effectLst/>
                      </a:endParaRPr>
                    </a:p>
                    <a:p>
                      <a:r>
                        <a:rPr lang="en-ZA" sz="1600" kern="1200" dirty="0">
                          <a:solidFill>
                            <a:schemeClr val="dk1"/>
                          </a:solidFill>
                          <a:effectLst/>
                        </a:rPr>
                        <a:t>However, </a:t>
                      </a:r>
                      <a:r>
                        <a:rPr lang="en-ZA" sz="1600" b="1" kern="1200" dirty="0">
                          <a:solidFill>
                            <a:schemeClr val="dk1"/>
                          </a:solidFill>
                          <a:effectLst/>
                        </a:rPr>
                        <a:t>clarity and details regarding the powers, roles and capacities of the various members of the Advisory Committees is</a:t>
                      </a:r>
                    </a:p>
                    <a:p>
                      <a:r>
                        <a:rPr lang="en-ZA" sz="1600" b="1" kern="1200" dirty="0">
                          <a:solidFill>
                            <a:schemeClr val="dk1"/>
                          </a:solidFill>
                          <a:effectLst/>
                        </a:rPr>
                        <a:t>required.</a:t>
                      </a:r>
                      <a:endParaRPr lang="en-ZA" sz="1400" b="1"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r>
                        <a:rPr lang="en-ZA" sz="1600" kern="1200" dirty="0">
                          <a:solidFill>
                            <a:schemeClr val="dk1"/>
                          </a:solidFill>
                          <a:effectLst/>
                        </a:rPr>
                        <a:t>Transparency regarding selection and appointment for all are required.</a:t>
                      </a:r>
                    </a:p>
                    <a:p>
                      <a:r>
                        <a:rPr lang="en-ZA" sz="1600" b="1" kern="1200" dirty="0">
                          <a:solidFill>
                            <a:schemeClr val="dk1"/>
                          </a:solidFill>
                          <a:effectLst/>
                        </a:rPr>
                        <a:t> </a:t>
                      </a:r>
                      <a:endParaRPr lang="en-ZA" sz="1600" kern="1200" dirty="0">
                        <a:solidFill>
                          <a:schemeClr val="dk1"/>
                        </a:solidFill>
                        <a:effectLst/>
                      </a:endParaRPr>
                    </a:p>
                    <a:p>
                      <a:r>
                        <a:rPr lang="en-ZA" sz="1600" kern="1200" dirty="0">
                          <a:solidFill>
                            <a:schemeClr val="dk1"/>
                          </a:solidFill>
                          <a:effectLst/>
                        </a:rPr>
                        <a:t>The role, including powers, roles and capacity of the person appointed by the Minister on each Committee should be stipulated.</a:t>
                      </a:r>
                    </a:p>
                    <a:p>
                      <a:endParaRPr lang="en-ZA" sz="1600" kern="1200" dirty="0">
                        <a:solidFill>
                          <a:schemeClr val="dk1"/>
                        </a:solidFill>
                        <a:effectLst/>
                      </a:endParaRPr>
                    </a:p>
                    <a:p>
                      <a:r>
                        <a:rPr lang="en-ZA" sz="1600" kern="1200" dirty="0">
                          <a:solidFill>
                            <a:schemeClr val="dk1"/>
                          </a:solidFill>
                          <a:effectLst/>
                        </a:rPr>
                        <a:t>Civil society should be represented</a:t>
                      </a:r>
                    </a:p>
                    <a:p>
                      <a:r>
                        <a:rPr lang="en-ZA" sz="1600" kern="1200" dirty="0">
                          <a:solidFill>
                            <a:schemeClr val="dk1"/>
                          </a:solidFill>
                          <a:effectLst/>
                        </a:rPr>
                        <a:t>on the Committees, and the Stakeholder Committee should have adequate representation from civil society.</a:t>
                      </a:r>
                      <a:endParaRPr lang="en-ZA"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2377276009"/>
                  </a:ext>
                </a:extLst>
              </a:tr>
            </a:tbl>
          </a:graphicData>
        </a:graphic>
      </p:graphicFrame>
    </p:spTree>
    <p:extLst>
      <p:ext uri="{BB962C8B-B14F-4D97-AF65-F5344CB8AC3E}">
        <p14:creationId xmlns:p14="http://schemas.microsoft.com/office/powerpoint/2010/main" val="7182005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025EC-79FC-41A1-A057-D239EE4C984D}"/>
              </a:ext>
            </a:extLst>
          </p:cNvPr>
          <p:cNvSpPr>
            <a:spLocks noGrp="1"/>
          </p:cNvSpPr>
          <p:nvPr>
            <p:ph type="title"/>
          </p:nvPr>
        </p:nvSpPr>
        <p:spPr/>
        <p:txBody>
          <a:bodyPr>
            <a:normAutofit fontScale="90000"/>
          </a:bodyPr>
          <a:lstStyle/>
          <a:p>
            <a:r>
              <a:rPr lang="en-US" dirty="0"/>
              <a:t>Chapter 8: General provisions applicable to operation of fund</a:t>
            </a:r>
            <a:endParaRPr lang="en-ZA" dirty="0"/>
          </a:p>
        </p:txBody>
      </p:sp>
      <p:graphicFrame>
        <p:nvGraphicFramePr>
          <p:cNvPr id="4" name="Content Placeholder 3">
            <a:extLst>
              <a:ext uri="{FF2B5EF4-FFF2-40B4-BE49-F238E27FC236}">
                <a16:creationId xmlns:a16="http://schemas.microsoft.com/office/drawing/2014/main" id="{0F5ACB19-C677-41C4-8078-D39626689974}"/>
              </a:ext>
            </a:extLst>
          </p:cNvPr>
          <p:cNvGraphicFramePr>
            <a:graphicFrameLocks noGrp="1"/>
          </p:cNvGraphicFramePr>
          <p:nvPr>
            <p:ph idx="1"/>
            <p:extLst>
              <p:ext uri="{D42A27DB-BD31-4B8C-83A1-F6EECF244321}">
                <p14:modId xmlns:p14="http://schemas.microsoft.com/office/powerpoint/2010/main" val="3308457272"/>
              </p:ext>
            </p:extLst>
          </p:nvPr>
        </p:nvGraphicFramePr>
        <p:xfrm>
          <a:off x="357188" y="1498600"/>
          <a:ext cx="8442325" cy="444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42602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651BB-5F8E-48FB-A03F-16E491BDCF72}"/>
              </a:ext>
            </a:extLst>
          </p:cNvPr>
          <p:cNvSpPr>
            <a:spLocks noGrp="1"/>
          </p:cNvSpPr>
          <p:nvPr>
            <p:ph type="title"/>
          </p:nvPr>
        </p:nvSpPr>
        <p:spPr/>
        <p:txBody>
          <a:bodyPr>
            <a:normAutofit/>
          </a:bodyPr>
          <a:lstStyle/>
          <a:p>
            <a:r>
              <a:rPr lang="en-US" dirty="0"/>
              <a:t>Chapter 8 - Section 32: Role of Department</a:t>
            </a:r>
            <a:endParaRPr lang="en-ZA" dirty="0"/>
          </a:p>
        </p:txBody>
      </p:sp>
      <p:graphicFrame>
        <p:nvGraphicFramePr>
          <p:cNvPr id="4" name="Table 4">
            <a:extLst>
              <a:ext uri="{FF2B5EF4-FFF2-40B4-BE49-F238E27FC236}">
                <a16:creationId xmlns:a16="http://schemas.microsoft.com/office/drawing/2014/main" id="{2F36F508-8181-4791-A0D9-9D7843AEB5E5}"/>
              </a:ext>
            </a:extLst>
          </p:cNvPr>
          <p:cNvGraphicFramePr>
            <a:graphicFrameLocks noGrp="1"/>
          </p:cNvGraphicFramePr>
          <p:nvPr>
            <p:ph idx="1"/>
            <p:extLst>
              <p:ext uri="{D42A27DB-BD31-4B8C-83A1-F6EECF244321}">
                <p14:modId xmlns:p14="http://schemas.microsoft.com/office/powerpoint/2010/main" val="271826290"/>
              </p:ext>
            </p:extLst>
          </p:nvPr>
        </p:nvGraphicFramePr>
        <p:xfrm>
          <a:off x="357188" y="1498600"/>
          <a:ext cx="8442324" cy="2900680"/>
        </p:xfrm>
        <a:graphic>
          <a:graphicData uri="http://schemas.openxmlformats.org/drawingml/2006/table">
            <a:tbl>
              <a:tblPr firstRow="1" bandRow="1">
                <a:tableStyleId>{7DF18680-E054-41AD-8BC1-D1AEF772440D}</a:tableStyleId>
              </a:tblPr>
              <a:tblGrid>
                <a:gridCol w="4221162">
                  <a:extLst>
                    <a:ext uri="{9D8B030D-6E8A-4147-A177-3AD203B41FA5}">
                      <a16:colId xmlns:a16="http://schemas.microsoft.com/office/drawing/2014/main" val="860257531"/>
                    </a:ext>
                  </a:extLst>
                </a:gridCol>
                <a:gridCol w="4221162">
                  <a:extLst>
                    <a:ext uri="{9D8B030D-6E8A-4147-A177-3AD203B41FA5}">
                      <a16:colId xmlns:a16="http://schemas.microsoft.com/office/drawing/2014/main" val="3297099230"/>
                    </a:ext>
                  </a:extLst>
                </a:gridCol>
              </a:tblGrid>
              <a:tr h="370840">
                <a:tc>
                  <a:txBody>
                    <a:bodyPr/>
                    <a:lstStyle/>
                    <a:p>
                      <a:r>
                        <a:rPr lang="en-US" sz="1600" dirty="0"/>
                        <a:t>Comment and suggested alternative</a:t>
                      </a:r>
                      <a:endParaRPr lang="en-ZA" sz="1600" dirty="0"/>
                    </a:p>
                  </a:txBody>
                  <a:tcPr/>
                </a:tc>
                <a:tc>
                  <a:txBody>
                    <a:bodyPr/>
                    <a:lstStyle/>
                    <a:p>
                      <a:r>
                        <a:rPr lang="en-US" sz="1600" dirty="0"/>
                        <a:t>Motivation and/or suggested solution</a:t>
                      </a:r>
                      <a:endParaRPr lang="en-ZA" sz="1600" dirty="0"/>
                    </a:p>
                  </a:txBody>
                  <a:tcPr/>
                </a:tc>
                <a:extLst>
                  <a:ext uri="{0D108BD9-81ED-4DB2-BD59-A6C34878D82A}">
                    <a16:rowId xmlns:a16="http://schemas.microsoft.com/office/drawing/2014/main" val="3360781948"/>
                  </a:ext>
                </a:extLst>
              </a:tr>
              <a:tr h="370840">
                <a:tc>
                  <a:txBody>
                    <a:bodyPr/>
                    <a:lstStyle/>
                    <a:p>
                      <a:r>
                        <a:rPr lang="en-ZA" sz="1600" kern="1200" dirty="0">
                          <a:solidFill>
                            <a:schemeClr val="dk1"/>
                          </a:solidFill>
                          <a:effectLst/>
                          <a:latin typeface="+mn-lt"/>
                          <a:ea typeface="+mn-ea"/>
                          <a:cs typeface="+mn-cs"/>
                        </a:rPr>
                        <a:t>Section 32(1)(c) </a:t>
                      </a:r>
                      <a:r>
                        <a:rPr lang="en-ZA" sz="1600" b="1" kern="1200" dirty="0">
                          <a:solidFill>
                            <a:schemeClr val="dk1"/>
                          </a:solidFill>
                          <a:effectLst/>
                          <a:latin typeface="+mn-lt"/>
                          <a:ea typeface="+mn-ea"/>
                          <a:cs typeface="+mn-cs"/>
                        </a:rPr>
                        <a:t>add ‘non-personal’ between ‘additional’ and ‘health services’</a:t>
                      </a:r>
                    </a:p>
                    <a:p>
                      <a:r>
                        <a:rPr lang="en-ZA" sz="1600" b="1" kern="1200" dirty="0">
                          <a:solidFill>
                            <a:schemeClr val="dk1"/>
                          </a:solidFill>
                          <a:effectLst/>
                          <a:latin typeface="+mn-lt"/>
                          <a:ea typeface="+mn-ea"/>
                          <a:cs typeface="+mn-cs"/>
                        </a:rPr>
                        <a:t> </a:t>
                      </a:r>
                      <a:endParaRPr lang="en-ZA" sz="1600" kern="1200" dirty="0">
                        <a:solidFill>
                          <a:schemeClr val="dk1"/>
                        </a:solidFill>
                        <a:effectLst/>
                        <a:latin typeface="+mn-lt"/>
                        <a:ea typeface="+mn-ea"/>
                        <a:cs typeface="+mn-cs"/>
                      </a:endParaRPr>
                    </a:p>
                    <a:p>
                      <a:r>
                        <a:rPr lang="en-ZA" sz="1600" kern="1200" dirty="0">
                          <a:solidFill>
                            <a:schemeClr val="dk1"/>
                          </a:solidFill>
                          <a:effectLst/>
                          <a:latin typeface="+mn-lt"/>
                          <a:ea typeface="+mn-ea"/>
                          <a:cs typeface="+mn-cs"/>
                        </a:rPr>
                        <a:t>Section 32(2)(a): The role of </a:t>
                      </a:r>
                      <a:r>
                        <a:rPr lang="en-ZA" sz="1600" b="1" kern="1200" dirty="0">
                          <a:solidFill>
                            <a:schemeClr val="dk1"/>
                          </a:solidFill>
                          <a:effectLst/>
                          <a:latin typeface="+mn-lt"/>
                          <a:ea typeface="+mn-ea"/>
                          <a:cs typeface="+mn-cs"/>
                        </a:rPr>
                        <a:t>the provinces is presented as management agents</a:t>
                      </a:r>
                      <a:r>
                        <a:rPr lang="en-ZA" sz="1600" kern="1200" dirty="0">
                          <a:solidFill>
                            <a:schemeClr val="dk1"/>
                          </a:solidFill>
                          <a:effectLst/>
                          <a:latin typeface="+mn-lt"/>
                          <a:ea typeface="+mn-ea"/>
                          <a:cs typeface="+mn-cs"/>
                        </a:rPr>
                        <a:t>.</a:t>
                      </a:r>
                    </a:p>
                    <a:p>
                      <a:r>
                        <a:rPr lang="en-ZA" sz="1600" b="1" kern="1200" dirty="0">
                          <a:solidFill>
                            <a:schemeClr val="dk1"/>
                          </a:solidFill>
                          <a:effectLst/>
                          <a:latin typeface="+mn-lt"/>
                          <a:ea typeface="+mn-ea"/>
                          <a:cs typeface="+mn-cs"/>
                        </a:rPr>
                        <a:t> </a:t>
                      </a:r>
                      <a:endParaRPr lang="en-ZA" sz="1600" kern="1200" dirty="0">
                        <a:solidFill>
                          <a:schemeClr val="dk1"/>
                        </a:solidFill>
                        <a:effectLst/>
                        <a:latin typeface="+mn-lt"/>
                        <a:ea typeface="+mn-ea"/>
                        <a:cs typeface="+mn-cs"/>
                      </a:endParaRPr>
                    </a:p>
                    <a:p>
                      <a:r>
                        <a:rPr lang="en-ZA" sz="1600" kern="1200" dirty="0">
                          <a:solidFill>
                            <a:schemeClr val="dk1"/>
                          </a:solidFill>
                          <a:effectLst/>
                          <a:latin typeface="+mn-lt"/>
                          <a:ea typeface="+mn-ea"/>
                          <a:cs typeface="+mn-cs"/>
                        </a:rPr>
                        <a:t>Section 32(2)(d) states that Minister will ‘establish </a:t>
                      </a:r>
                      <a:r>
                        <a:rPr lang="en-ZA" sz="1600" b="1" kern="1200" dirty="0">
                          <a:solidFill>
                            <a:schemeClr val="dk1"/>
                          </a:solidFill>
                          <a:effectLst/>
                          <a:latin typeface="+mn-lt"/>
                          <a:ea typeface="+mn-ea"/>
                          <a:cs typeface="+mn-cs"/>
                        </a:rPr>
                        <a:t>District Health Management Offices</a:t>
                      </a:r>
                      <a:r>
                        <a:rPr lang="en-ZA" sz="1600" kern="1200" dirty="0">
                          <a:solidFill>
                            <a:schemeClr val="dk1"/>
                          </a:solidFill>
                          <a:effectLst/>
                          <a:latin typeface="+mn-lt"/>
                          <a:ea typeface="+mn-ea"/>
                          <a:cs typeface="+mn-cs"/>
                        </a:rPr>
                        <a:t> as</a:t>
                      </a:r>
                    </a:p>
                    <a:p>
                      <a:r>
                        <a:rPr lang="en-ZA" sz="1600" kern="1200" dirty="0">
                          <a:solidFill>
                            <a:schemeClr val="dk1"/>
                          </a:solidFill>
                          <a:effectLst/>
                          <a:latin typeface="+mn-lt"/>
                          <a:ea typeface="+mn-ea"/>
                          <a:cs typeface="+mn-cs"/>
                        </a:rPr>
                        <a:t>government components’.</a:t>
                      </a:r>
                      <a:endParaRPr lang="en-ZA" sz="1600" dirty="0"/>
                    </a:p>
                  </a:txBody>
                  <a:tcPr/>
                </a:tc>
                <a:tc>
                  <a:txBody>
                    <a:bodyPr/>
                    <a:lstStyle/>
                    <a:p>
                      <a:r>
                        <a:rPr lang="en-ZA" sz="1600" kern="1200" dirty="0">
                          <a:solidFill>
                            <a:schemeClr val="dk1"/>
                          </a:solidFill>
                          <a:effectLst/>
                          <a:latin typeface="+mn-lt"/>
                          <a:ea typeface="+mn-ea"/>
                          <a:cs typeface="+mn-cs"/>
                        </a:rPr>
                        <a:t>Provinces should be playing a stewardship role. Clarity regarding the role of the provinces is required.</a:t>
                      </a:r>
                    </a:p>
                    <a:p>
                      <a:r>
                        <a:rPr lang="en-ZA" sz="1600" b="1" kern="1200" dirty="0">
                          <a:solidFill>
                            <a:schemeClr val="dk1"/>
                          </a:solidFill>
                          <a:effectLst/>
                          <a:latin typeface="+mn-lt"/>
                          <a:ea typeface="+mn-ea"/>
                          <a:cs typeface="+mn-cs"/>
                        </a:rPr>
                        <a:t> </a:t>
                      </a:r>
                      <a:endParaRPr lang="en-ZA" sz="1600" kern="1200" dirty="0">
                        <a:solidFill>
                          <a:schemeClr val="dk1"/>
                        </a:solidFill>
                        <a:effectLst/>
                        <a:latin typeface="+mn-lt"/>
                        <a:ea typeface="+mn-ea"/>
                        <a:cs typeface="+mn-cs"/>
                      </a:endParaRPr>
                    </a:p>
                    <a:p>
                      <a:r>
                        <a:rPr lang="en-ZA" sz="1600" kern="1200" dirty="0">
                          <a:solidFill>
                            <a:schemeClr val="dk1"/>
                          </a:solidFill>
                          <a:effectLst/>
                          <a:latin typeface="+mn-lt"/>
                          <a:ea typeface="+mn-ea"/>
                          <a:cs typeface="+mn-cs"/>
                        </a:rPr>
                        <a:t>The role of the province is once again not clear. This should be the role of the Provinces in terms of</a:t>
                      </a:r>
                    </a:p>
                    <a:p>
                      <a:r>
                        <a:rPr lang="en-ZA" sz="1600" kern="1200" dirty="0">
                          <a:solidFill>
                            <a:schemeClr val="dk1"/>
                          </a:solidFill>
                          <a:effectLst/>
                          <a:latin typeface="+mn-lt"/>
                          <a:ea typeface="+mn-ea"/>
                          <a:cs typeface="+mn-cs"/>
                        </a:rPr>
                        <a:t>establishment and oversight.</a:t>
                      </a:r>
                    </a:p>
                    <a:p>
                      <a:endParaRPr lang="en-ZA" sz="1600" kern="1200" dirty="0">
                        <a:solidFill>
                          <a:schemeClr val="dk1"/>
                        </a:solidFill>
                        <a:effectLst/>
                        <a:latin typeface="+mn-lt"/>
                        <a:ea typeface="+mn-ea"/>
                        <a:cs typeface="+mn-cs"/>
                      </a:endParaRPr>
                    </a:p>
                    <a:p>
                      <a:r>
                        <a:rPr lang="en-ZA" sz="1600" kern="1200" dirty="0">
                          <a:solidFill>
                            <a:schemeClr val="dk1"/>
                          </a:solidFill>
                          <a:effectLst/>
                          <a:latin typeface="+mn-lt"/>
                          <a:ea typeface="+mn-ea"/>
                          <a:cs typeface="+mn-cs"/>
                        </a:rPr>
                        <a:t>DHM structures already exist – is this different?</a:t>
                      </a:r>
                      <a:endParaRPr lang="en-ZA" sz="1600" dirty="0"/>
                    </a:p>
                  </a:txBody>
                  <a:tcPr/>
                </a:tc>
                <a:extLst>
                  <a:ext uri="{0D108BD9-81ED-4DB2-BD59-A6C34878D82A}">
                    <a16:rowId xmlns:a16="http://schemas.microsoft.com/office/drawing/2014/main" val="2377276009"/>
                  </a:ext>
                </a:extLst>
              </a:tr>
            </a:tbl>
          </a:graphicData>
        </a:graphic>
      </p:graphicFrame>
    </p:spTree>
    <p:extLst>
      <p:ext uri="{BB962C8B-B14F-4D97-AF65-F5344CB8AC3E}">
        <p14:creationId xmlns:p14="http://schemas.microsoft.com/office/powerpoint/2010/main" val="2516852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303" y="425380"/>
            <a:ext cx="5371543" cy="477868"/>
          </a:xfrm>
          <a:prstGeom prst="rect">
            <a:avLst/>
          </a:prstGeom>
          <a:solidFill>
            <a:schemeClr val="accent5">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2800" dirty="0">
                <a:solidFill>
                  <a:schemeClr val="bg1"/>
                </a:solidFill>
                <a:latin typeface="Gill Sans MT" panose="020B0502020104020203" pitchFamily="34" charset="0"/>
              </a:rPr>
              <a:t>OUR MISSION</a:t>
            </a:r>
            <a:endParaRPr lang="en-ZA" sz="2800" dirty="0">
              <a:solidFill>
                <a:schemeClr val="bg1"/>
              </a:solidFill>
              <a:latin typeface="Gill Sans MT" panose="020B0502020104020203" pitchFamily="34" charset="0"/>
            </a:endParaRPr>
          </a:p>
        </p:txBody>
      </p:sp>
      <p:pic>
        <p:nvPicPr>
          <p:cNvPr id="5" name="Picture 2" descr="C:\Users\asm24\Documents\Nadene Reignier\James Hart\W11581 - SU Faculty of Medicine and Health - Powerpoint Presentation\Powerpoint Presentation\SU100_ID_Horizontal_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7130" y="6374009"/>
            <a:ext cx="1117262" cy="42587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4"/>
          <p:cNvSpPr>
            <a:spLocks noGrp="1"/>
          </p:cNvSpPr>
          <p:nvPr>
            <p:ph idx="1"/>
          </p:nvPr>
        </p:nvSpPr>
        <p:spPr>
          <a:xfrm>
            <a:off x="427597" y="1373531"/>
            <a:ext cx="8124345" cy="4751120"/>
          </a:xfrm>
        </p:spPr>
        <p:txBody>
          <a:bodyPr>
            <a:normAutofit/>
          </a:bodyPr>
          <a:lstStyle/>
          <a:p>
            <a:pPr marL="0" lvl="1" indent="0">
              <a:buNone/>
            </a:pPr>
            <a:endParaRPr lang="en-US" dirty="0">
              <a:latin typeface="Gill Sans MT" panose="020B0502020104020203" pitchFamily="34" charset="0"/>
            </a:endParaRPr>
          </a:p>
          <a:p>
            <a:pPr marL="0" lvl="1" indent="0">
              <a:buNone/>
            </a:pPr>
            <a:endParaRPr lang="en-US" dirty="0">
              <a:latin typeface="Gill Sans MT" panose="020B0502020104020203" pitchFamily="34" charset="0"/>
            </a:endParaRPr>
          </a:p>
          <a:p>
            <a:pPr marL="0" indent="0" algn="ctr">
              <a:buNone/>
            </a:pPr>
            <a:r>
              <a:rPr lang="en-US" sz="2800" i="1" dirty="0">
                <a:latin typeface="Gill Sans MT" panose="020B0502020104020203" pitchFamily="34" charset="0"/>
              </a:rPr>
              <a:t>We lead by facilitating transformative, life-long learning; creating, sharing and translating knowledge that enhances health and health equity; and co-creating value with and for the communities we serve</a:t>
            </a:r>
            <a:r>
              <a:rPr lang="en-US" sz="2800" dirty="0"/>
              <a:t>.</a:t>
            </a:r>
            <a:endParaRPr lang="en-ZA" sz="2800" dirty="0"/>
          </a:p>
          <a:p>
            <a:pPr marL="0" lvl="1" indent="0" algn="ctr">
              <a:buNone/>
            </a:pPr>
            <a:endParaRPr lang="en-US" sz="2800" dirty="0">
              <a:latin typeface="Gill Sans MT" panose="020B0502020104020203" pitchFamily="34" charset="0"/>
            </a:endParaRPr>
          </a:p>
        </p:txBody>
      </p:sp>
    </p:spTree>
    <p:extLst>
      <p:ext uri="{BB962C8B-B14F-4D97-AF65-F5344CB8AC3E}">
        <p14:creationId xmlns:p14="http://schemas.microsoft.com/office/powerpoint/2010/main" val="10966067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651BB-5F8E-48FB-A03F-16E491BDCF72}"/>
              </a:ext>
            </a:extLst>
          </p:cNvPr>
          <p:cNvSpPr>
            <a:spLocks noGrp="1"/>
          </p:cNvSpPr>
          <p:nvPr>
            <p:ph type="title"/>
          </p:nvPr>
        </p:nvSpPr>
        <p:spPr/>
        <p:txBody>
          <a:bodyPr>
            <a:normAutofit/>
          </a:bodyPr>
          <a:lstStyle/>
          <a:p>
            <a:r>
              <a:rPr lang="en-US" dirty="0"/>
              <a:t>Chapter 8 - Section 33: Role of Medical Schemes</a:t>
            </a:r>
            <a:endParaRPr lang="en-ZA" dirty="0"/>
          </a:p>
        </p:txBody>
      </p:sp>
      <p:graphicFrame>
        <p:nvGraphicFramePr>
          <p:cNvPr id="4" name="Table 4">
            <a:extLst>
              <a:ext uri="{FF2B5EF4-FFF2-40B4-BE49-F238E27FC236}">
                <a16:creationId xmlns:a16="http://schemas.microsoft.com/office/drawing/2014/main" id="{2F36F508-8181-4791-A0D9-9D7843AEB5E5}"/>
              </a:ext>
            </a:extLst>
          </p:cNvPr>
          <p:cNvGraphicFramePr>
            <a:graphicFrameLocks noGrp="1"/>
          </p:cNvGraphicFramePr>
          <p:nvPr>
            <p:ph idx="1"/>
            <p:extLst>
              <p:ext uri="{D42A27DB-BD31-4B8C-83A1-F6EECF244321}">
                <p14:modId xmlns:p14="http://schemas.microsoft.com/office/powerpoint/2010/main" val="1056802268"/>
              </p:ext>
            </p:extLst>
          </p:nvPr>
        </p:nvGraphicFramePr>
        <p:xfrm>
          <a:off x="357188" y="1498600"/>
          <a:ext cx="8442324" cy="1681480"/>
        </p:xfrm>
        <a:graphic>
          <a:graphicData uri="http://schemas.openxmlformats.org/drawingml/2006/table">
            <a:tbl>
              <a:tblPr firstRow="1" bandRow="1">
                <a:tableStyleId>{7DF18680-E054-41AD-8BC1-D1AEF772440D}</a:tableStyleId>
              </a:tblPr>
              <a:tblGrid>
                <a:gridCol w="4221162">
                  <a:extLst>
                    <a:ext uri="{9D8B030D-6E8A-4147-A177-3AD203B41FA5}">
                      <a16:colId xmlns:a16="http://schemas.microsoft.com/office/drawing/2014/main" val="860257531"/>
                    </a:ext>
                  </a:extLst>
                </a:gridCol>
                <a:gridCol w="4221162">
                  <a:extLst>
                    <a:ext uri="{9D8B030D-6E8A-4147-A177-3AD203B41FA5}">
                      <a16:colId xmlns:a16="http://schemas.microsoft.com/office/drawing/2014/main" val="3297099230"/>
                    </a:ext>
                  </a:extLst>
                </a:gridCol>
              </a:tblGrid>
              <a:tr h="370840">
                <a:tc>
                  <a:txBody>
                    <a:bodyPr/>
                    <a:lstStyle/>
                    <a:p>
                      <a:r>
                        <a:rPr lang="en-US" sz="1600" dirty="0"/>
                        <a:t>Comment and suggested alternative</a:t>
                      </a:r>
                      <a:endParaRPr lang="en-ZA" sz="1600" dirty="0"/>
                    </a:p>
                  </a:txBody>
                  <a:tcPr/>
                </a:tc>
                <a:tc>
                  <a:txBody>
                    <a:bodyPr/>
                    <a:lstStyle/>
                    <a:p>
                      <a:r>
                        <a:rPr lang="en-US" sz="1600" dirty="0"/>
                        <a:t>Motivation and/or suggested solution</a:t>
                      </a:r>
                      <a:endParaRPr lang="en-ZA" sz="1600" dirty="0"/>
                    </a:p>
                  </a:txBody>
                  <a:tcPr/>
                </a:tc>
                <a:extLst>
                  <a:ext uri="{0D108BD9-81ED-4DB2-BD59-A6C34878D82A}">
                    <a16:rowId xmlns:a16="http://schemas.microsoft.com/office/drawing/2014/main" val="3360781948"/>
                  </a:ext>
                </a:extLst>
              </a:tr>
              <a:tr h="370840">
                <a:tc>
                  <a:txBody>
                    <a:bodyPr/>
                    <a:lstStyle/>
                    <a:p>
                      <a:r>
                        <a:rPr lang="en-ZA" sz="1600" kern="1200" dirty="0">
                          <a:solidFill>
                            <a:schemeClr val="dk1"/>
                          </a:solidFill>
                          <a:effectLst/>
                          <a:latin typeface="+mn-lt"/>
                          <a:ea typeface="+mn-ea"/>
                          <a:cs typeface="+mn-cs"/>
                        </a:rPr>
                        <a:t>In terms of Section 33 clarity is required in terms of what is meant by ‘medical schemes may only offer complementary cover to services not reimbursable by the</a:t>
                      </a:r>
                    </a:p>
                    <a:p>
                      <a:r>
                        <a:rPr lang="en-ZA" sz="1600" kern="1200" dirty="0">
                          <a:solidFill>
                            <a:schemeClr val="dk1"/>
                          </a:solidFill>
                          <a:effectLst/>
                          <a:latin typeface="+mn-lt"/>
                          <a:ea typeface="+mn-ea"/>
                          <a:cs typeface="+mn-cs"/>
                        </a:rPr>
                        <a:t>Fund’.</a:t>
                      </a:r>
                      <a:endParaRPr lang="en-ZA" sz="1600" dirty="0"/>
                    </a:p>
                  </a:txBody>
                  <a:tcPr/>
                </a:tc>
                <a:tc>
                  <a:txBody>
                    <a:bodyPr/>
                    <a:lstStyle/>
                    <a:p>
                      <a:endParaRPr lang="en-ZA" sz="1600" dirty="0"/>
                    </a:p>
                  </a:txBody>
                  <a:tcPr/>
                </a:tc>
                <a:extLst>
                  <a:ext uri="{0D108BD9-81ED-4DB2-BD59-A6C34878D82A}">
                    <a16:rowId xmlns:a16="http://schemas.microsoft.com/office/drawing/2014/main" val="2377276009"/>
                  </a:ext>
                </a:extLst>
              </a:tr>
            </a:tbl>
          </a:graphicData>
        </a:graphic>
      </p:graphicFrame>
    </p:spTree>
    <p:extLst>
      <p:ext uri="{BB962C8B-B14F-4D97-AF65-F5344CB8AC3E}">
        <p14:creationId xmlns:p14="http://schemas.microsoft.com/office/powerpoint/2010/main" val="10986899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651BB-5F8E-48FB-A03F-16E491BDCF72}"/>
              </a:ext>
            </a:extLst>
          </p:cNvPr>
          <p:cNvSpPr>
            <a:spLocks noGrp="1"/>
          </p:cNvSpPr>
          <p:nvPr>
            <p:ph type="title"/>
          </p:nvPr>
        </p:nvSpPr>
        <p:spPr/>
        <p:txBody>
          <a:bodyPr>
            <a:normAutofit fontScale="90000"/>
          </a:bodyPr>
          <a:lstStyle/>
          <a:p>
            <a:r>
              <a:rPr lang="en-US" dirty="0"/>
              <a:t>Chapter 8 - Section 35: Purchasing of health care services</a:t>
            </a:r>
            <a:endParaRPr lang="en-ZA" dirty="0"/>
          </a:p>
        </p:txBody>
      </p:sp>
      <p:graphicFrame>
        <p:nvGraphicFramePr>
          <p:cNvPr id="4" name="Table 4">
            <a:extLst>
              <a:ext uri="{FF2B5EF4-FFF2-40B4-BE49-F238E27FC236}">
                <a16:creationId xmlns:a16="http://schemas.microsoft.com/office/drawing/2014/main" id="{2F36F508-8181-4791-A0D9-9D7843AEB5E5}"/>
              </a:ext>
            </a:extLst>
          </p:cNvPr>
          <p:cNvGraphicFramePr>
            <a:graphicFrameLocks noGrp="1"/>
          </p:cNvGraphicFramePr>
          <p:nvPr>
            <p:ph idx="1"/>
            <p:extLst>
              <p:ext uri="{D42A27DB-BD31-4B8C-83A1-F6EECF244321}">
                <p14:modId xmlns:p14="http://schemas.microsoft.com/office/powerpoint/2010/main" val="914739203"/>
              </p:ext>
            </p:extLst>
          </p:nvPr>
        </p:nvGraphicFramePr>
        <p:xfrm>
          <a:off x="350838" y="1125573"/>
          <a:ext cx="8442324" cy="5461000"/>
        </p:xfrm>
        <a:graphic>
          <a:graphicData uri="http://schemas.openxmlformats.org/drawingml/2006/table">
            <a:tbl>
              <a:tblPr firstRow="1" bandRow="1">
                <a:tableStyleId>{7DF18680-E054-41AD-8BC1-D1AEF772440D}</a:tableStyleId>
              </a:tblPr>
              <a:tblGrid>
                <a:gridCol w="4221162">
                  <a:extLst>
                    <a:ext uri="{9D8B030D-6E8A-4147-A177-3AD203B41FA5}">
                      <a16:colId xmlns:a16="http://schemas.microsoft.com/office/drawing/2014/main" val="860257531"/>
                    </a:ext>
                  </a:extLst>
                </a:gridCol>
                <a:gridCol w="4221162">
                  <a:extLst>
                    <a:ext uri="{9D8B030D-6E8A-4147-A177-3AD203B41FA5}">
                      <a16:colId xmlns:a16="http://schemas.microsoft.com/office/drawing/2014/main" val="3297099230"/>
                    </a:ext>
                  </a:extLst>
                </a:gridCol>
              </a:tblGrid>
              <a:tr h="370840">
                <a:tc>
                  <a:txBody>
                    <a:bodyPr/>
                    <a:lstStyle/>
                    <a:p>
                      <a:r>
                        <a:rPr lang="en-US" sz="1400" dirty="0"/>
                        <a:t>Comment and suggested alternative</a:t>
                      </a:r>
                      <a:endParaRPr lang="en-ZA" sz="1400" dirty="0"/>
                    </a:p>
                  </a:txBody>
                  <a:tcPr/>
                </a:tc>
                <a:tc>
                  <a:txBody>
                    <a:bodyPr/>
                    <a:lstStyle/>
                    <a:p>
                      <a:r>
                        <a:rPr lang="en-US" sz="1400" dirty="0"/>
                        <a:t>Motivation and/or suggested solution</a:t>
                      </a:r>
                      <a:endParaRPr lang="en-ZA" sz="1400" dirty="0"/>
                    </a:p>
                  </a:txBody>
                  <a:tcPr/>
                </a:tc>
                <a:extLst>
                  <a:ext uri="{0D108BD9-81ED-4DB2-BD59-A6C34878D82A}">
                    <a16:rowId xmlns:a16="http://schemas.microsoft.com/office/drawing/2014/main" val="3360781948"/>
                  </a:ext>
                </a:extLst>
              </a:tr>
              <a:tr h="370840">
                <a:tc>
                  <a:txBody>
                    <a:bodyPr/>
                    <a:lstStyle/>
                    <a:p>
                      <a:r>
                        <a:rPr lang="en-ZA" sz="1400" kern="1200" dirty="0">
                          <a:solidFill>
                            <a:schemeClr val="dk1"/>
                          </a:solidFill>
                          <a:effectLst/>
                          <a:latin typeface="+mn-lt"/>
                          <a:ea typeface="+mn-ea"/>
                          <a:cs typeface="+mn-cs"/>
                        </a:rPr>
                        <a:t>In terms of section 35 (2), the Fund can only purchase services from accredited and contracted hospitals.</a:t>
                      </a:r>
                      <a:endParaRPr lang="en-ZA" sz="1400" dirty="0"/>
                    </a:p>
                  </a:txBody>
                  <a:tcPr/>
                </a:tc>
                <a:tc>
                  <a:txBody>
                    <a:bodyPr/>
                    <a:lstStyle/>
                    <a:p>
                      <a:r>
                        <a:rPr lang="en-ZA" sz="1400" kern="1200" dirty="0">
                          <a:solidFill>
                            <a:schemeClr val="dk1"/>
                          </a:solidFill>
                          <a:effectLst/>
                          <a:latin typeface="+mn-lt"/>
                          <a:ea typeface="+mn-ea"/>
                          <a:cs typeface="+mn-cs"/>
                        </a:rPr>
                        <a:t>If facilities did not receive accreditation due to factors related to funding or support (e.g. inadequate infrastructure etc.), </a:t>
                      </a:r>
                      <a:r>
                        <a:rPr lang="en-ZA" sz="1400" b="1" kern="1200" dirty="0">
                          <a:solidFill>
                            <a:schemeClr val="dk1"/>
                          </a:solidFill>
                          <a:effectLst/>
                          <a:latin typeface="+mn-lt"/>
                          <a:ea typeface="+mn-ea"/>
                          <a:cs typeface="+mn-cs"/>
                        </a:rPr>
                        <a:t>what will the funding/financing arrangement be to ensure that these facilities can be improved to meet accreditation</a:t>
                      </a:r>
                    </a:p>
                    <a:p>
                      <a:r>
                        <a:rPr lang="en-ZA" sz="1400" b="1" kern="1200" dirty="0">
                          <a:solidFill>
                            <a:schemeClr val="dk1"/>
                          </a:solidFill>
                          <a:effectLst/>
                          <a:latin typeface="+mn-lt"/>
                          <a:ea typeface="+mn-ea"/>
                          <a:cs typeface="+mn-cs"/>
                        </a:rPr>
                        <a:t>standards?</a:t>
                      </a:r>
                      <a:endParaRPr lang="en-ZA" sz="1400" b="1" dirty="0"/>
                    </a:p>
                  </a:txBody>
                  <a:tcPr/>
                </a:tc>
                <a:extLst>
                  <a:ext uri="{0D108BD9-81ED-4DB2-BD59-A6C34878D82A}">
                    <a16:rowId xmlns:a16="http://schemas.microsoft.com/office/drawing/2014/main" val="2377276009"/>
                  </a:ext>
                </a:extLst>
              </a:tr>
              <a:tr h="370840">
                <a:tc>
                  <a:txBody>
                    <a:bodyPr/>
                    <a:lstStyle/>
                    <a:p>
                      <a:r>
                        <a:rPr lang="en-ZA" sz="1400" kern="1200" dirty="0">
                          <a:solidFill>
                            <a:schemeClr val="dk1"/>
                          </a:solidFill>
                          <a:effectLst/>
                          <a:latin typeface="+mn-lt"/>
                          <a:ea typeface="+mn-ea"/>
                          <a:cs typeface="+mn-cs"/>
                        </a:rPr>
                        <a:t>Whilst the strategic purchasing of health care services by the Fund is intended to reduce costs and improve value of health services and impact on health outcomes, </a:t>
                      </a:r>
                      <a:r>
                        <a:rPr lang="en-ZA" sz="1400" b="1" kern="1200" dirty="0">
                          <a:solidFill>
                            <a:schemeClr val="dk1"/>
                          </a:solidFill>
                          <a:effectLst/>
                          <a:latin typeface="+mn-lt"/>
                          <a:ea typeface="+mn-ea"/>
                          <a:cs typeface="+mn-cs"/>
                        </a:rPr>
                        <a:t>any single buyer system like the NHI Fund, on its own that is without complementary supply-side regulation cannot succeed</a:t>
                      </a:r>
                      <a:r>
                        <a:rPr lang="en-ZA" sz="1400" kern="1200" dirty="0">
                          <a:solidFill>
                            <a:schemeClr val="dk1"/>
                          </a:solidFill>
                          <a:effectLst/>
                          <a:latin typeface="+mn-lt"/>
                          <a:ea typeface="+mn-ea"/>
                          <a:cs typeface="+mn-cs"/>
                        </a:rPr>
                        <a:t>. In a mature and long-standing single purchasing system like NHS in the United Kingdom, all public and private providers that provide care paid for by the NHS are regulated by Monitor, the independent</a:t>
                      </a:r>
                    </a:p>
                    <a:p>
                      <a:r>
                        <a:rPr lang="en-ZA" sz="1400" kern="1200" dirty="0">
                          <a:solidFill>
                            <a:schemeClr val="dk1"/>
                          </a:solidFill>
                          <a:effectLst/>
                          <a:latin typeface="+mn-lt"/>
                          <a:ea typeface="+mn-ea"/>
                          <a:cs typeface="+mn-cs"/>
                        </a:rPr>
                        <a:t>supply side regulator (now part of NHS Development) as well as by the Competition and Markets Authority, the competition enforcement agency.</a:t>
                      </a:r>
                      <a:endParaRPr lang="en-ZA" sz="1400" dirty="0"/>
                    </a:p>
                  </a:txBody>
                  <a:tcPr/>
                </a:tc>
                <a:tc>
                  <a:txBody>
                    <a:bodyPr/>
                    <a:lstStyle/>
                    <a:p>
                      <a:r>
                        <a:rPr lang="en-ZA" sz="1400" kern="1200" dirty="0">
                          <a:solidFill>
                            <a:schemeClr val="dk1"/>
                          </a:solidFill>
                          <a:effectLst/>
                          <a:latin typeface="+mn-lt"/>
                          <a:ea typeface="+mn-ea"/>
                          <a:cs typeface="+mn-cs"/>
                        </a:rPr>
                        <a:t>The Health Market Inquiry found a private healthcare market that is characterized by high and rising costs of healthcare and medical scheme cover, and significant overutilization without stakeholders having been able to demonstrate associated improvements in health outcomes. The HMI also found a poorly regulated and coordinated supply side</a:t>
                      </a:r>
                      <a:r>
                        <a:rPr lang="en-ZA" sz="1400" b="1" kern="1200" dirty="0">
                          <a:solidFill>
                            <a:schemeClr val="dk1"/>
                          </a:solidFill>
                          <a:effectLst/>
                          <a:latin typeface="+mn-lt"/>
                          <a:ea typeface="+mn-ea"/>
                          <a:cs typeface="+mn-cs"/>
                        </a:rPr>
                        <a:t>. To remedy this, the HMI proposed and independent supply side regulator, who’s job will be to:</a:t>
                      </a:r>
                    </a:p>
                    <a:p>
                      <a:pPr lvl="0"/>
                      <a:r>
                        <a:rPr lang="en-ZA" sz="1400" kern="1200" dirty="0">
                          <a:solidFill>
                            <a:schemeClr val="dk1"/>
                          </a:solidFill>
                          <a:effectLst/>
                          <a:latin typeface="+mn-lt"/>
                          <a:ea typeface="+mn-ea"/>
                          <a:cs typeface="+mn-cs"/>
                        </a:rPr>
                        <a:t>assist provinces in issuing licenses for hospitals assist with a process and a platform for price setting for doctors</a:t>
                      </a:r>
                    </a:p>
                    <a:p>
                      <a:r>
                        <a:rPr lang="en-ZA" sz="1400" kern="1200" dirty="0">
                          <a:solidFill>
                            <a:schemeClr val="dk1"/>
                          </a:solidFill>
                          <a:effectLst/>
                          <a:latin typeface="+mn-lt"/>
                          <a:ea typeface="+mn-ea"/>
                          <a:cs typeface="+mn-cs"/>
                        </a:rPr>
                        <a:t>– (Multi-Lateral Negotiating Forum); conduct or contract out research looking at cost-effective healthcare interventions, including technology</a:t>
                      </a:r>
                    </a:p>
                    <a:p>
                      <a:pPr lvl="0"/>
                      <a:r>
                        <a:rPr lang="en-ZA" sz="1400" kern="1200" dirty="0">
                          <a:solidFill>
                            <a:schemeClr val="dk1"/>
                          </a:solidFill>
                          <a:effectLst/>
                          <a:latin typeface="+mn-lt"/>
                          <a:ea typeface="+mn-ea"/>
                          <a:cs typeface="+mn-cs"/>
                        </a:rPr>
                        <a:t>assist and facilitate reliable information on quality of health and health outcomes measurement</a:t>
                      </a:r>
                      <a:endParaRPr lang="en-ZA" sz="1400" dirty="0"/>
                    </a:p>
                  </a:txBody>
                  <a:tcPr/>
                </a:tc>
                <a:extLst>
                  <a:ext uri="{0D108BD9-81ED-4DB2-BD59-A6C34878D82A}">
                    <a16:rowId xmlns:a16="http://schemas.microsoft.com/office/drawing/2014/main" val="3783612891"/>
                  </a:ext>
                </a:extLst>
              </a:tr>
            </a:tbl>
          </a:graphicData>
        </a:graphic>
      </p:graphicFrame>
    </p:spTree>
    <p:extLst>
      <p:ext uri="{BB962C8B-B14F-4D97-AF65-F5344CB8AC3E}">
        <p14:creationId xmlns:p14="http://schemas.microsoft.com/office/powerpoint/2010/main" val="612702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651BB-5F8E-48FB-A03F-16E491BDCF72}"/>
              </a:ext>
            </a:extLst>
          </p:cNvPr>
          <p:cNvSpPr>
            <a:spLocks noGrp="1"/>
          </p:cNvSpPr>
          <p:nvPr>
            <p:ph type="title"/>
          </p:nvPr>
        </p:nvSpPr>
        <p:spPr>
          <a:xfrm>
            <a:off x="231449" y="194734"/>
            <a:ext cx="7513689" cy="722495"/>
          </a:xfrm>
        </p:spPr>
        <p:txBody>
          <a:bodyPr>
            <a:normAutofit fontScale="90000"/>
          </a:bodyPr>
          <a:lstStyle/>
          <a:p>
            <a:r>
              <a:rPr lang="en-US" dirty="0"/>
              <a:t>Chapter 8 - Section 36: </a:t>
            </a:r>
            <a:r>
              <a:rPr lang="en-ZA" dirty="0"/>
              <a:t>Role of District Health Management Office</a:t>
            </a:r>
          </a:p>
        </p:txBody>
      </p:sp>
      <p:graphicFrame>
        <p:nvGraphicFramePr>
          <p:cNvPr id="4" name="Table 4">
            <a:extLst>
              <a:ext uri="{FF2B5EF4-FFF2-40B4-BE49-F238E27FC236}">
                <a16:creationId xmlns:a16="http://schemas.microsoft.com/office/drawing/2014/main" id="{2F36F508-8181-4791-A0D9-9D7843AEB5E5}"/>
              </a:ext>
            </a:extLst>
          </p:cNvPr>
          <p:cNvGraphicFramePr>
            <a:graphicFrameLocks noGrp="1"/>
          </p:cNvGraphicFramePr>
          <p:nvPr>
            <p:ph idx="1"/>
            <p:extLst>
              <p:ext uri="{D42A27DB-BD31-4B8C-83A1-F6EECF244321}">
                <p14:modId xmlns:p14="http://schemas.microsoft.com/office/powerpoint/2010/main" val="1511834932"/>
              </p:ext>
            </p:extLst>
          </p:nvPr>
        </p:nvGraphicFramePr>
        <p:xfrm>
          <a:off x="350838" y="1125573"/>
          <a:ext cx="8442324" cy="3632200"/>
        </p:xfrm>
        <a:graphic>
          <a:graphicData uri="http://schemas.openxmlformats.org/drawingml/2006/table">
            <a:tbl>
              <a:tblPr firstRow="1" bandRow="1">
                <a:tableStyleId>{7DF18680-E054-41AD-8BC1-D1AEF772440D}</a:tableStyleId>
              </a:tblPr>
              <a:tblGrid>
                <a:gridCol w="4221162">
                  <a:extLst>
                    <a:ext uri="{9D8B030D-6E8A-4147-A177-3AD203B41FA5}">
                      <a16:colId xmlns:a16="http://schemas.microsoft.com/office/drawing/2014/main" val="860257531"/>
                    </a:ext>
                  </a:extLst>
                </a:gridCol>
                <a:gridCol w="4221162">
                  <a:extLst>
                    <a:ext uri="{9D8B030D-6E8A-4147-A177-3AD203B41FA5}">
                      <a16:colId xmlns:a16="http://schemas.microsoft.com/office/drawing/2014/main" val="3297099230"/>
                    </a:ext>
                  </a:extLst>
                </a:gridCol>
              </a:tblGrid>
              <a:tr h="370840">
                <a:tc>
                  <a:txBody>
                    <a:bodyPr/>
                    <a:lstStyle/>
                    <a:p>
                      <a:r>
                        <a:rPr lang="en-US" sz="1600" dirty="0"/>
                        <a:t>Comment and suggested alternative</a:t>
                      </a:r>
                      <a:endParaRPr lang="en-ZA" sz="1600" dirty="0"/>
                    </a:p>
                  </a:txBody>
                  <a:tcPr/>
                </a:tc>
                <a:tc>
                  <a:txBody>
                    <a:bodyPr/>
                    <a:lstStyle/>
                    <a:p>
                      <a:r>
                        <a:rPr lang="en-US" sz="1600" dirty="0"/>
                        <a:t>Motivation and/or suggested solution</a:t>
                      </a:r>
                      <a:endParaRPr lang="en-ZA" sz="1600" dirty="0"/>
                    </a:p>
                  </a:txBody>
                  <a:tcPr/>
                </a:tc>
                <a:extLst>
                  <a:ext uri="{0D108BD9-81ED-4DB2-BD59-A6C34878D82A}">
                    <a16:rowId xmlns:a16="http://schemas.microsoft.com/office/drawing/2014/main" val="3360781948"/>
                  </a:ext>
                </a:extLst>
              </a:tr>
              <a:tr h="370840">
                <a:tc>
                  <a:txBody>
                    <a:bodyPr/>
                    <a:lstStyle/>
                    <a:p>
                      <a:r>
                        <a:rPr lang="en-ZA" sz="1600" kern="1200" dirty="0">
                          <a:solidFill>
                            <a:schemeClr val="dk1"/>
                          </a:solidFill>
                          <a:effectLst/>
                          <a:latin typeface="+mn-lt"/>
                          <a:ea typeface="+mn-ea"/>
                          <a:cs typeface="+mn-cs"/>
                        </a:rPr>
                        <a:t>In terms of section 36, the District Health Management Office must be established as a ‘national government component’ for the provision of primary health care services at district level</a:t>
                      </a:r>
                    </a:p>
                    <a:p>
                      <a:r>
                        <a:rPr lang="en-ZA" sz="1600" b="1" kern="1200" dirty="0">
                          <a:solidFill>
                            <a:schemeClr val="dk1"/>
                          </a:solidFill>
                          <a:effectLst/>
                          <a:latin typeface="+mn-lt"/>
                          <a:ea typeface="+mn-ea"/>
                          <a:cs typeface="+mn-cs"/>
                        </a:rPr>
                        <a:t> </a:t>
                      </a:r>
                      <a:endParaRPr lang="en-ZA" sz="1600" kern="1200" dirty="0">
                        <a:solidFill>
                          <a:schemeClr val="dk1"/>
                        </a:solidFill>
                        <a:effectLst/>
                        <a:latin typeface="+mn-lt"/>
                        <a:ea typeface="+mn-ea"/>
                        <a:cs typeface="+mn-cs"/>
                      </a:endParaRPr>
                    </a:p>
                    <a:p>
                      <a:r>
                        <a:rPr lang="en-ZA" sz="1600" kern="1200" dirty="0">
                          <a:solidFill>
                            <a:schemeClr val="dk1"/>
                          </a:solidFill>
                          <a:effectLst/>
                          <a:latin typeface="+mn-lt"/>
                          <a:ea typeface="+mn-ea"/>
                          <a:cs typeface="+mn-cs"/>
                        </a:rPr>
                        <a:t>The Bill refers to the establishment of the DHMO in terms of section 31A of the National Health Act, whereas section 31 (1) (a) of the NHA speaks to district health councils with a different role and function to that envisaged for the</a:t>
                      </a:r>
                    </a:p>
                    <a:p>
                      <a:r>
                        <a:rPr lang="en-ZA" sz="1600" kern="1200" dirty="0">
                          <a:solidFill>
                            <a:schemeClr val="dk1"/>
                          </a:solidFill>
                          <a:effectLst/>
                          <a:latin typeface="+mn-lt"/>
                          <a:ea typeface="+mn-ea"/>
                          <a:cs typeface="+mn-cs"/>
                        </a:rPr>
                        <a:t>DHMO.</a:t>
                      </a:r>
                      <a:endParaRPr lang="en-ZA" sz="1600" dirty="0"/>
                    </a:p>
                  </a:txBody>
                  <a:tcPr/>
                </a:tc>
                <a:tc>
                  <a:txBody>
                    <a:bodyPr/>
                    <a:lstStyle/>
                    <a:p>
                      <a:r>
                        <a:rPr lang="en-ZA" sz="1600" kern="1200" dirty="0">
                          <a:solidFill>
                            <a:schemeClr val="dk1"/>
                          </a:solidFill>
                          <a:effectLst/>
                          <a:latin typeface="+mn-lt"/>
                          <a:ea typeface="+mn-ea"/>
                          <a:cs typeface="+mn-cs"/>
                        </a:rPr>
                        <a:t>Evidence shows that </a:t>
                      </a:r>
                      <a:r>
                        <a:rPr lang="en-ZA" sz="1600" b="1" kern="1200" dirty="0">
                          <a:solidFill>
                            <a:schemeClr val="dk1"/>
                          </a:solidFill>
                          <a:effectLst/>
                          <a:latin typeface="+mn-lt"/>
                          <a:ea typeface="+mn-ea"/>
                          <a:cs typeface="+mn-cs"/>
                        </a:rPr>
                        <a:t>current district level services are not sufficient in terms of resources of technical capacity </a:t>
                      </a:r>
                      <a:r>
                        <a:rPr lang="en-ZA" sz="1600" kern="1200" dirty="0">
                          <a:solidFill>
                            <a:schemeClr val="dk1"/>
                          </a:solidFill>
                          <a:effectLst/>
                          <a:latin typeface="+mn-lt"/>
                          <a:ea typeface="+mn-ea"/>
                          <a:cs typeface="+mn-cs"/>
                        </a:rPr>
                        <a:t>to managed additional financial, technical and operational functions. Clarity is required on how this level will be strengthened.</a:t>
                      </a:r>
                    </a:p>
                    <a:p>
                      <a:endParaRPr lang="en-ZA" sz="1600" kern="1200" dirty="0">
                        <a:solidFill>
                          <a:schemeClr val="dk1"/>
                        </a:solidFill>
                        <a:effectLst/>
                        <a:latin typeface="+mn-lt"/>
                        <a:ea typeface="+mn-ea"/>
                        <a:cs typeface="+mn-cs"/>
                      </a:endParaRPr>
                    </a:p>
                    <a:p>
                      <a:r>
                        <a:rPr lang="en-ZA" sz="1600" kern="1200" dirty="0">
                          <a:solidFill>
                            <a:schemeClr val="dk1"/>
                          </a:solidFill>
                          <a:effectLst/>
                          <a:latin typeface="+mn-lt"/>
                          <a:ea typeface="+mn-ea"/>
                          <a:cs typeface="+mn-cs"/>
                        </a:rPr>
                        <a:t>Furthermore, </a:t>
                      </a:r>
                      <a:r>
                        <a:rPr lang="en-ZA" sz="1600" b="1" kern="1200" dirty="0">
                          <a:solidFill>
                            <a:schemeClr val="dk1"/>
                          </a:solidFill>
                          <a:effectLst/>
                          <a:latin typeface="+mn-lt"/>
                          <a:ea typeface="+mn-ea"/>
                          <a:cs typeface="+mn-cs"/>
                        </a:rPr>
                        <a:t>to whom district level structures are accountable is not clear. </a:t>
                      </a:r>
                      <a:r>
                        <a:rPr lang="en-ZA" sz="1600" kern="1200" dirty="0">
                          <a:solidFill>
                            <a:schemeClr val="dk1"/>
                          </a:solidFill>
                          <a:effectLst/>
                          <a:latin typeface="+mn-lt"/>
                          <a:ea typeface="+mn-ea"/>
                          <a:cs typeface="+mn-cs"/>
                        </a:rPr>
                        <a:t>The provinces are completely excluded from this section and chapter, which would be in contravention of sections of the Constitution as well as National</a:t>
                      </a:r>
                    </a:p>
                    <a:p>
                      <a:r>
                        <a:rPr lang="en-ZA" sz="1600" kern="1200" dirty="0">
                          <a:solidFill>
                            <a:schemeClr val="dk1"/>
                          </a:solidFill>
                          <a:effectLst/>
                          <a:latin typeface="+mn-lt"/>
                          <a:ea typeface="+mn-ea"/>
                          <a:cs typeface="+mn-cs"/>
                        </a:rPr>
                        <a:t>Health Act.</a:t>
                      </a:r>
                      <a:endParaRPr lang="en-ZA" sz="1600" dirty="0"/>
                    </a:p>
                  </a:txBody>
                  <a:tcPr/>
                </a:tc>
                <a:extLst>
                  <a:ext uri="{0D108BD9-81ED-4DB2-BD59-A6C34878D82A}">
                    <a16:rowId xmlns:a16="http://schemas.microsoft.com/office/drawing/2014/main" val="2377276009"/>
                  </a:ext>
                </a:extLst>
              </a:tr>
            </a:tbl>
          </a:graphicData>
        </a:graphic>
      </p:graphicFrame>
    </p:spTree>
    <p:extLst>
      <p:ext uri="{BB962C8B-B14F-4D97-AF65-F5344CB8AC3E}">
        <p14:creationId xmlns:p14="http://schemas.microsoft.com/office/powerpoint/2010/main" val="23049946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651BB-5F8E-48FB-A03F-16E491BDCF72}"/>
              </a:ext>
            </a:extLst>
          </p:cNvPr>
          <p:cNvSpPr>
            <a:spLocks noGrp="1"/>
          </p:cNvSpPr>
          <p:nvPr>
            <p:ph type="title"/>
          </p:nvPr>
        </p:nvSpPr>
        <p:spPr>
          <a:xfrm>
            <a:off x="231449" y="194734"/>
            <a:ext cx="7513689" cy="722495"/>
          </a:xfrm>
        </p:spPr>
        <p:txBody>
          <a:bodyPr>
            <a:normAutofit fontScale="90000"/>
          </a:bodyPr>
          <a:lstStyle/>
          <a:p>
            <a:r>
              <a:rPr lang="en-US" dirty="0"/>
              <a:t>Chapter 8 - Section 37: </a:t>
            </a:r>
            <a:r>
              <a:rPr lang="en-ZA" dirty="0"/>
              <a:t>Contracting Unit for Primary Health Care</a:t>
            </a:r>
          </a:p>
        </p:txBody>
      </p:sp>
      <p:graphicFrame>
        <p:nvGraphicFramePr>
          <p:cNvPr id="4" name="Table 4">
            <a:extLst>
              <a:ext uri="{FF2B5EF4-FFF2-40B4-BE49-F238E27FC236}">
                <a16:creationId xmlns:a16="http://schemas.microsoft.com/office/drawing/2014/main" id="{2F36F508-8181-4791-A0D9-9D7843AEB5E5}"/>
              </a:ext>
            </a:extLst>
          </p:cNvPr>
          <p:cNvGraphicFramePr>
            <a:graphicFrameLocks noGrp="1"/>
          </p:cNvGraphicFramePr>
          <p:nvPr>
            <p:ph idx="1"/>
            <p:extLst>
              <p:ext uri="{D42A27DB-BD31-4B8C-83A1-F6EECF244321}">
                <p14:modId xmlns:p14="http://schemas.microsoft.com/office/powerpoint/2010/main" val="3317688695"/>
              </p:ext>
            </p:extLst>
          </p:nvPr>
        </p:nvGraphicFramePr>
        <p:xfrm>
          <a:off x="350838" y="1125573"/>
          <a:ext cx="8442324" cy="4607560"/>
        </p:xfrm>
        <a:graphic>
          <a:graphicData uri="http://schemas.openxmlformats.org/drawingml/2006/table">
            <a:tbl>
              <a:tblPr firstRow="1" bandRow="1">
                <a:tableStyleId>{7DF18680-E054-41AD-8BC1-D1AEF772440D}</a:tableStyleId>
              </a:tblPr>
              <a:tblGrid>
                <a:gridCol w="4221162">
                  <a:extLst>
                    <a:ext uri="{9D8B030D-6E8A-4147-A177-3AD203B41FA5}">
                      <a16:colId xmlns:a16="http://schemas.microsoft.com/office/drawing/2014/main" val="860257531"/>
                    </a:ext>
                  </a:extLst>
                </a:gridCol>
                <a:gridCol w="4221162">
                  <a:extLst>
                    <a:ext uri="{9D8B030D-6E8A-4147-A177-3AD203B41FA5}">
                      <a16:colId xmlns:a16="http://schemas.microsoft.com/office/drawing/2014/main" val="3297099230"/>
                    </a:ext>
                  </a:extLst>
                </a:gridCol>
              </a:tblGrid>
              <a:tr h="370840">
                <a:tc>
                  <a:txBody>
                    <a:bodyPr/>
                    <a:lstStyle/>
                    <a:p>
                      <a:r>
                        <a:rPr lang="en-US" sz="1600" dirty="0"/>
                        <a:t>Comment and suggested alternative</a:t>
                      </a:r>
                      <a:endParaRPr lang="en-ZA" sz="1600" dirty="0"/>
                    </a:p>
                  </a:txBody>
                  <a:tcPr/>
                </a:tc>
                <a:tc>
                  <a:txBody>
                    <a:bodyPr/>
                    <a:lstStyle/>
                    <a:p>
                      <a:r>
                        <a:rPr lang="en-US" sz="1600" dirty="0"/>
                        <a:t>Motivation and/or suggested solution</a:t>
                      </a:r>
                      <a:endParaRPr lang="en-ZA" sz="1600" dirty="0"/>
                    </a:p>
                  </a:txBody>
                  <a:tcPr/>
                </a:tc>
                <a:extLst>
                  <a:ext uri="{0D108BD9-81ED-4DB2-BD59-A6C34878D82A}">
                    <a16:rowId xmlns:a16="http://schemas.microsoft.com/office/drawing/2014/main" val="3360781948"/>
                  </a:ext>
                </a:extLst>
              </a:tr>
              <a:tr h="370840">
                <a:tc>
                  <a:txBody>
                    <a:bodyPr/>
                    <a:lstStyle/>
                    <a:p>
                      <a:r>
                        <a:rPr lang="en-ZA" sz="1600" kern="1200" dirty="0">
                          <a:solidFill>
                            <a:schemeClr val="dk1"/>
                          </a:solidFill>
                          <a:effectLst/>
                          <a:latin typeface="+mn-lt"/>
                          <a:ea typeface="+mn-ea"/>
                          <a:cs typeface="+mn-cs"/>
                        </a:rPr>
                        <a:t>The relationship between </a:t>
                      </a:r>
                      <a:r>
                        <a:rPr lang="en-ZA" sz="1600" b="1" kern="1200" dirty="0">
                          <a:solidFill>
                            <a:schemeClr val="dk1"/>
                          </a:solidFill>
                          <a:effectLst/>
                          <a:latin typeface="+mn-lt"/>
                          <a:ea typeface="+mn-ea"/>
                          <a:cs typeface="+mn-cs"/>
                        </a:rPr>
                        <a:t>the CUPs and the district, the Fund and province is not clear,</a:t>
                      </a:r>
                      <a:r>
                        <a:rPr lang="en-ZA" sz="1600" kern="1200" dirty="0">
                          <a:solidFill>
                            <a:schemeClr val="dk1"/>
                          </a:solidFill>
                          <a:effectLst/>
                          <a:latin typeface="+mn-lt"/>
                          <a:ea typeface="+mn-ea"/>
                          <a:cs typeface="+mn-cs"/>
                        </a:rPr>
                        <a:t> given that Section 37(1)(b) states that is ‘is the preferred organisational unit with which the Fund contracts for the provision of primary health care services within a specified geographical area.’ </a:t>
                      </a:r>
                    </a:p>
                    <a:p>
                      <a:endParaRPr lang="en-ZA" sz="1600" kern="1200" dirty="0">
                        <a:solidFill>
                          <a:schemeClr val="dk1"/>
                        </a:solidFill>
                        <a:effectLst/>
                        <a:latin typeface="+mn-lt"/>
                        <a:ea typeface="+mn-ea"/>
                        <a:cs typeface="+mn-cs"/>
                      </a:endParaRPr>
                    </a:p>
                    <a:p>
                      <a:r>
                        <a:rPr lang="en-ZA" sz="1600" kern="1200" dirty="0">
                          <a:solidFill>
                            <a:schemeClr val="dk1"/>
                          </a:solidFill>
                          <a:effectLst/>
                          <a:latin typeface="+mn-lt"/>
                          <a:ea typeface="+mn-ea"/>
                          <a:cs typeface="+mn-cs"/>
                        </a:rPr>
                        <a:t>The Bill speaks of CUPs operating at sub-district level.</a:t>
                      </a:r>
                      <a:endParaRPr lang="en-ZA" sz="1600" dirty="0"/>
                    </a:p>
                  </a:txBody>
                  <a:tcPr/>
                </a:tc>
                <a:tc>
                  <a:txBody>
                    <a:bodyPr/>
                    <a:lstStyle/>
                    <a:p>
                      <a:r>
                        <a:rPr lang="en-ZA" sz="1600" b="1" kern="1200" dirty="0">
                          <a:solidFill>
                            <a:schemeClr val="dk1"/>
                          </a:solidFill>
                          <a:effectLst/>
                          <a:latin typeface="+mn-lt"/>
                          <a:ea typeface="+mn-ea"/>
                          <a:cs typeface="+mn-cs"/>
                        </a:rPr>
                        <a:t>Clarity must be provided in the Bill as to the governance and relationships between entities. </a:t>
                      </a:r>
                      <a:r>
                        <a:rPr lang="en-ZA" sz="1600" kern="1200" dirty="0">
                          <a:solidFill>
                            <a:schemeClr val="dk1"/>
                          </a:solidFill>
                          <a:effectLst/>
                          <a:latin typeface="+mn-lt"/>
                          <a:ea typeface="+mn-ea"/>
                          <a:cs typeface="+mn-cs"/>
                        </a:rPr>
                        <a:t>Principles should be developed to ensure cost- effective contracting, such as, for example avoiding open-ended commitments in provider payment</a:t>
                      </a:r>
                    </a:p>
                    <a:p>
                      <a:r>
                        <a:rPr lang="en-ZA" sz="1600" kern="1200" dirty="0">
                          <a:solidFill>
                            <a:schemeClr val="dk1"/>
                          </a:solidFill>
                          <a:effectLst/>
                          <a:latin typeface="+mn-lt"/>
                          <a:ea typeface="+mn-ea"/>
                          <a:cs typeface="+mn-cs"/>
                        </a:rPr>
                        <a:t>arrangements. </a:t>
                      </a:r>
                    </a:p>
                    <a:p>
                      <a:endParaRPr lang="en-ZA" sz="1600" kern="1200" dirty="0">
                        <a:solidFill>
                          <a:schemeClr val="dk1"/>
                        </a:solidFill>
                        <a:effectLst/>
                        <a:latin typeface="+mn-lt"/>
                        <a:ea typeface="+mn-ea"/>
                        <a:cs typeface="+mn-cs"/>
                      </a:endParaRPr>
                    </a:p>
                    <a:p>
                      <a:r>
                        <a:rPr lang="en-ZA" sz="1600" kern="1200" dirty="0">
                          <a:solidFill>
                            <a:schemeClr val="dk1"/>
                          </a:solidFill>
                          <a:effectLst/>
                          <a:latin typeface="+mn-lt"/>
                          <a:ea typeface="+mn-ea"/>
                          <a:cs typeface="+mn-cs"/>
                        </a:rPr>
                        <a:t>The </a:t>
                      </a:r>
                      <a:r>
                        <a:rPr lang="en-ZA" sz="1600" b="1" kern="1200" dirty="0">
                          <a:solidFill>
                            <a:schemeClr val="dk1"/>
                          </a:solidFill>
                          <a:effectLst/>
                          <a:latin typeface="+mn-lt"/>
                          <a:ea typeface="+mn-ea"/>
                          <a:cs typeface="+mn-cs"/>
                        </a:rPr>
                        <a:t>expertise needed in such a unit needs to be specified, as with the advisory committees</a:t>
                      </a:r>
                      <a:r>
                        <a:rPr lang="en-ZA" sz="1600" kern="1200" dirty="0">
                          <a:solidFill>
                            <a:schemeClr val="dk1"/>
                          </a:solidFill>
                          <a:effectLst/>
                          <a:latin typeface="+mn-lt"/>
                          <a:ea typeface="+mn-ea"/>
                          <a:cs typeface="+mn-cs"/>
                        </a:rPr>
                        <a:t>. Who will constitute this office? (i.e. what competencies are required to deliver on the mandate of this office?) This unit is also prone to capture, fraud and corruption as it is linked to product service provider appointments etc. How will these be</a:t>
                      </a:r>
                    </a:p>
                    <a:p>
                      <a:r>
                        <a:rPr lang="en-ZA" sz="1600" kern="1200" dirty="0">
                          <a:solidFill>
                            <a:schemeClr val="dk1"/>
                          </a:solidFill>
                          <a:effectLst/>
                          <a:latin typeface="+mn-lt"/>
                          <a:ea typeface="+mn-ea"/>
                          <a:cs typeface="+mn-cs"/>
                        </a:rPr>
                        <a:t>mitigated against?</a:t>
                      </a:r>
                      <a:endParaRPr lang="en-ZA" sz="1600" dirty="0"/>
                    </a:p>
                  </a:txBody>
                  <a:tcPr/>
                </a:tc>
                <a:extLst>
                  <a:ext uri="{0D108BD9-81ED-4DB2-BD59-A6C34878D82A}">
                    <a16:rowId xmlns:a16="http://schemas.microsoft.com/office/drawing/2014/main" val="2377276009"/>
                  </a:ext>
                </a:extLst>
              </a:tr>
            </a:tbl>
          </a:graphicData>
        </a:graphic>
      </p:graphicFrame>
    </p:spTree>
    <p:extLst>
      <p:ext uri="{BB962C8B-B14F-4D97-AF65-F5344CB8AC3E}">
        <p14:creationId xmlns:p14="http://schemas.microsoft.com/office/powerpoint/2010/main" val="7657133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651BB-5F8E-48FB-A03F-16E491BDCF72}"/>
              </a:ext>
            </a:extLst>
          </p:cNvPr>
          <p:cNvSpPr>
            <a:spLocks noGrp="1"/>
          </p:cNvSpPr>
          <p:nvPr>
            <p:ph type="title"/>
          </p:nvPr>
        </p:nvSpPr>
        <p:spPr>
          <a:xfrm>
            <a:off x="231449" y="194734"/>
            <a:ext cx="7513689" cy="722495"/>
          </a:xfrm>
        </p:spPr>
        <p:txBody>
          <a:bodyPr>
            <a:normAutofit fontScale="90000"/>
          </a:bodyPr>
          <a:lstStyle/>
          <a:p>
            <a:r>
              <a:rPr lang="en-US" dirty="0"/>
              <a:t>Chapter 8 - Section 39: </a:t>
            </a:r>
            <a:r>
              <a:rPr lang="en-ZA" dirty="0"/>
              <a:t>Accreditation of service providers</a:t>
            </a:r>
          </a:p>
        </p:txBody>
      </p:sp>
      <p:graphicFrame>
        <p:nvGraphicFramePr>
          <p:cNvPr id="4" name="Table 4">
            <a:extLst>
              <a:ext uri="{FF2B5EF4-FFF2-40B4-BE49-F238E27FC236}">
                <a16:creationId xmlns:a16="http://schemas.microsoft.com/office/drawing/2014/main" id="{2F36F508-8181-4791-A0D9-9D7843AEB5E5}"/>
              </a:ext>
            </a:extLst>
          </p:cNvPr>
          <p:cNvGraphicFramePr>
            <a:graphicFrameLocks noGrp="1"/>
          </p:cNvGraphicFramePr>
          <p:nvPr>
            <p:ph idx="1"/>
            <p:extLst>
              <p:ext uri="{D42A27DB-BD31-4B8C-83A1-F6EECF244321}">
                <p14:modId xmlns:p14="http://schemas.microsoft.com/office/powerpoint/2010/main" val="3288116060"/>
              </p:ext>
            </p:extLst>
          </p:nvPr>
        </p:nvGraphicFramePr>
        <p:xfrm>
          <a:off x="350838" y="1125573"/>
          <a:ext cx="8442324" cy="4236720"/>
        </p:xfrm>
        <a:graphic>
          <a:graphicData uri="http://schemas.openxmlformats.org/drawingml/2006/table">
            <a:tbl>
              <a:tblPr firstRow="1" bandRow="1">
                <a:tableStyleId>{7DF18680-E054-41AD-8BC1-D1AEF772440D}</a:tableStyleId>
              </a:tblPr>
              <a:tblGrid>
                <a:gridCol w="2080390">
                  <a:extLst>
                    <a:ext uri="{9D8B030D-6E8A-4147-A177-3AD203B41FA5}">
                      <a16:colId xmlns:a16="http://schemas.microsoft.com/office/drawing/2014/main" val="860257531"/>
                    </a:ext>
                  </a:extLst>
                </a:gridCol>
                <a:gridCol w="6361934">
                  <a:extLst>
                    <a:ext uri="{9D8B030D-6E8A-4147-A177-3AD203B41FA5}">
                      <a16:colId xmlns:a16="http://schemas.microsoft.com/office/drawing/2014/main" val="3297099230"/>
                    </a:ext>
                  </a:extLst>
                </a:gridCol>
              </a:tblGrid>
              <a:tr h="370840">
                <a:tc>
                  <a:txBody>
                    <a:bodyPr/>
                    <a:lstStyle/>
                    <a:p>
                      <a:r>
                        <a:rPr lang="en-US" sz="1400" dirty="0"/>
                        <a:t>Comment and suggested alternative</a:t>
                      </a:r>
                      <a:endParaRPr lang="en-ZA" sz="1400" dirty="0"/>
                    </a:p>
                  </a:txBody>
                  <a:tcPr/>
                </a:tc>
                <a:tc>
                  <a:txBody>
                    <a:bodyPr/>
                    <a:lstStyle/>
                    <a:p>
                      <a:r>
                        <a:rPr lang="en-US" sz="1400" dirty="0"/>
                        <a:t>Motivation and/or suggested solution</a:t>
                      </a:r>
                      <a:endParaRPr lang="en-ZA" sz="1400" dirty="0"/>
                    </a:p>
                  </a:txBody>
                  <a:tcPr/>
                </a:tc>
                <a:extLst>
                  <a:ext uri="{0D108BD9-81ED-4DB2-BD59-A6C34878D82A}">
                    <a16:rowId xmlns:a16="http://schemas.microsoft.com/office/drawing/2014/main" val="3360781948"/>
                  </a:ext>
                </a:extLst>
              </a:tr>
              <a:tr h="370840">
                <a:tc>
                  <a:txBody>
                    <a:bodyPr/>
                    <a:lstStyle/>
                    <a:p>
                      <a:r>
                        <a:rPr lang="en-ZA" sz="1400" kern="1200" dirty="0">
                          <a:solidFill>
                            <a:schemeClr val="dk1"/>
                          </a:solidFill>
                          <a:effectLst/>
                          <a:latin typeface="+mn-lt"/>
                          <a:ea typeface="+mn-ea"/>
                          <a:cs typeface="+mn-cs"/>
                        </a:rPr>
                        <a:t>Reliance of accreditation and certification in section 39 </a:t>
                      </a:r>
                      <a:r>
                        <a:rPr lang="en-ZA" sz="1400" b="1" kern="1200" dirty="0">
                          <a:solidFill>
                            <a:schemeClr val="dk1"/>
                          </a:solidFill>
                          <a:effectLst/>
                          <a:latin typeface="+mn-lt"/>
                          <a:ea typeface="+mn-ea"/>
                          <a:cs typeface="+mn-cs"/>
                        </a:rPr>
                        <a:t>without a clear plan on how public sector health facilities will be strengthened to be able to meet the requisite standard</a:t>
                      </a:r>
                      <a:r>
                        <a:rPr lang="en-ZA" sz="1400" kern="1200" dirty="0">
                          <a:solidFill>
                            <a:schemeClr val="dk1"/>
                          </a:solidFill>
                          <a:effectLst/>
                          <a:latin typeface="+mn-lt"/>
                          <a:ea typeface="+mn-ea"/>
                          <a:cs typeface="+mn-cs"/>
                        </a:rPr>
                        <a:t>, and provide services on par with some private sector facilities would disadvantage the public sector.</a:t>
                      </a:r>
                      <a:endParaRPr lang="en-ZA" sz="1400" dirty="0"/>
                    </a:p>
                  </a:txBody>
                  <a:tcPr/>
                </a:tc>
                <a:tc>
                  <a:txBody>
                    <a:bodyPr/>
                    <a:lstStyle/>
                    <a:p>
                      <a:r>
                        <a:rPr lang="en-ZA" sz="1400" kern="1200" dirty="0">
                          <a:solidFill>
                            <a:schemeClr val="dk1"/>
                          </a:solidFill>
                          <a:effectLst/>
                          <a:latin typeface="+mn-lt"/>
                          <a:ea typeface="+mn-ea"/>
                          <a:cs typeface="+mn-cs"/>
                        </a:rPr>
                        <a:t>The Bill should state the process of assessment of each facility to ensure that it has sufficient financing to meet certification and accreditation standards. Will the</a:t>
                      </a:r>
                    </a:p>
                    <a:p>
                      <a:r>
                        <a:rPr lang="en-ZA" sz="1400" kern="1200" dirty="0">
                          <a:solidFill>
                            <a:schemeClr val="dk1"/>
                          </a:solidFill>
                          <a:effectLst/>
                          <a:latin typeface="+mn-lt"/>
                          <a:ea typeface="+mn-ea"/>
                          <a:cs typeface="+mn-cs"/>
                        </a:rPr>
                        <a:t>Fund provide finances ‘upfront’? How will this impact on or affect the certification and accreditation processes?</a:t>
                      </a:r>
                    </a:p>
                    <a:p>
                      <a:r>
                        <a:rPr lang="en-ZA" sz="1400" b="1" kern="1200" dirty="0">
                          <a:solidFill>
                            <a:schemeClr val="dk1"/>
                          </a:solidFill>
                          <a:effectLst/>
                          <a:latin typeface="+mn-lt"/>
                          <a:ea typeface="+mn-ea"/>
                          <a:cs typeface="+mn-cs"/>
                        </a:rPr>
                        <a:t> </a:t>
                      </a:r>
                      <a:endParaRPr lang="en-ZA" sz="1400" kern="1200" dirty="0">
                        <a:solidFill>
                          <a:schemeClr val="dk1"/>
                        </a:solidFill>
                        <a:effectLst/>
                        <a:latin typeface="+mn-lt"/>
                        <a:ea typeface="+mn-ea"/>
                        <a:cs typeface="+mn-cs"/>
                      </a:endParaRPr>
                    </a:p>
                    <a:p>
                      <a:r>
                        <a:rPr lang="en-ZA" sz="1400" b="1" kern="1200" dirty="0">
                          <a:solidFill>
                            <a:schemeClr val="dk1"/>
                          </a:solidFill>
                          <a:effectLst/>
                          <a:latin typeface="+mn-lt"/>
                          <a:ea typeface="+mn-ea"/>
                          <a:cs typeface="+mn-cs"/>
                        </a:rPr>
                        <a:t>This section of the Bill is a vitally important one and is critical to the Fund and NDOH meeting their objectives. </a:t>
                      </a:r>
                      <a:r>
                        <a:rPr lang="en-ZA" sz="1400" kern="1200" dirty="0">
                          <a:solidFill>
                            <a:schemeClr val="dk1"/>
                          </a:solidFill>
                          <a:effectLst/>
                          <a:latin typeface="+mn-lt"/>
                          <a:ea typeface="+mn-ea"/>
                          <a:cs typeface="+mn-cs"/>
                        </a:rPr>
                        <a:t>Substantial resources, activities, processed and policy direction is required to not only ensure that certification and accreditation is seamless, but also that services are adequately and efficiently delivered by these facilities. Detailed plans on how the health system will be strengthened to support what is proposed in this section is required. Failure of the Office of Health Standards Compliance, the NDOH, the Fund and the various other levels of care in the health system to efficiently organise themselves and deliver care will have major consequences. It is proposed that this be piloted and phased in during implementation.</a:t>
                      </a:r>
                    </a:p>
                    <a:p>
                      <a:endParaRPr lang="en-ZA" sz="1400" kern="1200" dirty="0">
                        <a:solidFill>
                          <a:schemeClr val="dk1"/>
                        </a:solidFill>
                        <a:effectLst/>
                        <a:latin typeface="+mn-lt"/>
                        <a:ea typeface="+mn-ea"/>
                        <a:cs typeface="+mn-cs"/>
                      </a:endParaRPr>
                    </a:p>
                    <a:p>
                      <a:r>
                        <a:rPr lang="en-ZA" sz="1400" b="1" kern="1200" dirty="0">
                          <a:solidFill>
                            <a:schemeClr val="dk1"/>
                          </a:solidFill>
                          <a:effectLst/>
                          <a:latin typeface="+mn-lt"/>
                          <a:ea typeface="+mn-ea"/>
                          <a:cs typeface="+mn-cs"/>
                        </a:rPr>
                        <a:t>Provincial stewardship </a:t>
                      </a:r>
                      <a:r>
                        <a:rPr lang="en-ZA" sz="1400" kern="1200" dirty="0">
                          <a:solidFill>
                            <a:schemeClr val="dk1"/>
                          </a:solidFill>
                          <a:effectLst/>
                          <a:latin typeface="+mn-lt"/>
                          <a:ea typeface="+mn-ea"/>
                          <a:cs typeface="+mn-cs"/>
                        </a:rPr>
                        <a:t>will be vital for seamless and coordinated service delivery.</a:t>
                      </a:r>
                      <a:endParaRPr lang="en-ZA" sz="1400" dirty="0"/>
                    </a:p>
                  </a:txBody>
                  <a:tcPr/>
                </a:tc>
                <a:extLst>
                  <a:ext uri="{0D108BD9-81ED-4DB2-BD59-A6C34878D82A}">
                    <a16:rowId xmlns:a16="http://schemas.microsoft.com/office/drawing/2014/main" val="2377276009"/>
                  </a:ext>
                </a:extLst>
              </a:tr>
            </a:tbl>
          </a:graphicData>
        </a:graphic>
      </p:graphicFrame>
    </p:spTree>
    <p:extLst>
      <p:ext uri="{BB962C8B-B14F-4D97-AF65-F5344CB8AC3E}">
        <p14:creationId xmlns:p14="http://schemas.microsoft.com/office/powerpoint/2010/main" val="29343926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651BB-5F8E-48FB-A03F-16E491BDCF72}"/>
              </a:ext>
            </a:extLst>
          </p:cNvPr>
          <p:cNvSpPr>
            <a:spLocks noGrp="1"/>
          </p:cNvSpPr>
          <p:nvPr>
            <p:ph type="title"/>
          </p:nvPr>
        </p:nvSpPr>
        <p:spPr>
          <a:xfrm>
            <a:off x="231449" y="194734"/>
            <a:ext cx="7513689" cy="722495"/>
          </a:xfrm>
        </p:spPr>
        <p:txBody>
          <a:bodyPr>
            <a:normAutofit/>
          </a:bodyPr>
          <a:lstStyle/>
          <a:p>
            <a:r>
              <a:rPr lang="en-US" dirty="0"/>
              <a:t>Chapter 8 - Section 40: </a:t>
            </a:r>
            <a:r>
              <a:rPr lang="en-ZA" dirty="0"/>
              <a:t>Information platform of Fund</a:t>
            </a:r>
          </a:p>
        </p:txBody>
      </p:sp>
      <p:graphicFrame>
        <p:nvGraphicFramePr>
          <p:cNvPr id="4" name="Table 4">
            <a:extLst>
              <a:ext uri="{FF2B5EF4-FFF2-40B4-BE49-F238E27FC236}">
                <a16:creationId xmlns:a16="http://schemas.microsoft.com/office/drawing/2014/main" id="{2F36F508-8181-4791-A0D9-9D7843AEB5E5}"/>
              </a:ext>
            </a:extLst>
          </p:cNvPr>
          <p:cNvGraphicFramePr>
            <a:graphicFrameLocks noGrp="1"/>
          </p:cNvGraphicFramePr>
          <p:nvPr>
            <p:ph idx="1"/>
            <p:extLst>
              <p:ext uri="{D42A27DB-BD31-4B8C-83A1-F6EECF244321}">
                <p14:modId xmlns:p14="http://schemas.microsoft.com/office/powerpoint/2010/main" val="2082174967"/>
              </p:ext>
            </p:extLst>
          </p:nvPr>
        </p:nvGraphicFramePr>
        <p:xfrm>
          <a:off x="350838" y="1125573"/>
          <a:ext cx="8442324" cy="4516120"/>
        </p:xfrm>
        <a:graphic>
          <a:graphicData uri="http://schemas.openxmlformats.org/drawingml/2006/table">
            <a:tbl>
              <a:tblPr firstRow="1" bandRow="1">
                <a:tableStyleId>{7DF18680-E054-41AD-8BC1-D1AEF772440D}</a:tableStyleId>
              </a:tblPr>
              <a:tblGrid>
                <a:gridCol w="2919487">
                  <a:extLst>
                    <a:ext uri="{9D8B030D-6E8A-4147-A177-3AD203B41FA5}">
                      <a16:colId xmlns:a16="http://schemas.microsoft.com/office/drawing/2014/main" val="860257531"/>
                    </a:ext>
                  </a:extLst>
                </a:gridCol>
                <a:gridCol w="5522837">
                  <a:extLst>
                    <a:ext uri="{9D8B030D-6E8A-4147-A177-3AD203B41FA5}">
                      <a16:colId xmlns:a16="http://schemas.microsoft.com/office/drawing/2014/main" val="3297099230"/>
                    </a:ext>
                  </a:extLst>
                </a:gridCol>
              </a:tblGrid>
              <a:tr h="370840">
                <a:tc>
                  <a:txBody>
                    <a:bodyPr/>
                    <a:lstStyle/>
                    <a:p>
                      <a:r>
                        <a:rPr lang="en-US" sz="1400" dirty="0"/>
                        <a:t>Comment and suggested alternative</a:t>
                      </a:r>
                      <a:endParaRPr lang="en-ZA" sz="1400" dirty="0"/>
                    </a:p>
                  </a:txBody>
                  <a:tcPr/>
                </a:tc>
                <a:tc>
                  <a:txBody>
                    <a:bodyPr/>
                    <a:lstStyle/>
                    <a:p>
                      <a:r>
                        <a:rPr lang="en-US" sz="1400" dirty="0"/>
                        <a:t>Motivation and/or suggested solution</a:t>
                      </a:r>
                      <a:endParaRPr lang="en-ZA" sz="1400" dirty="0"/>
                    </a:p>
                  </a:txBody>
                  <a:tcPr/>
                </a:tc>
                <a:extLst>
                  <a:ext uri="{0D108BD9-81ED-4DB2-BD59-A6C34878D82A}">
                    <a16:rowId xmlns:a16="http://schemas.microsoft.com/office/drawing/2014/main" val="3360781948"/>
                  </a:ext>
                </a:extLst>
              </a:tr>
              <a:tr h="370840">
                <a:tc>
                  <a:txBody>
                    <a:bodyPr/>
                    <a:lstStyle/>
                    <a:p>
                      <a:r>
                        <a:rPr lang="en-ZA" sz="1400" kern="1200" dirty="0">
                          <a:solidFill>
                            <a:schemeClr val="dk1"/>
                          </a:solidFill>
                          <a:effectLst/>
                          <a:latin typeface="+mn-lt"/>
                          <a:ea typeface="+mn-ea"/>
                          <a:cs typeface="+mn-cs"/>
                        </a:rPr>
                        <a:t>The envisaged Information platform of the Fund in section 40 is vital to the measurement and assessment of success in achieving the desired equity, quality and performance outcomes.</a:t>
                      </a:r>
                      <a:endParaRPr lang="en-ZA" sz="1400" dirty="0"/>
                    </a:p>
                  </a:txBody>
                  <a:tcPr/>
                </a:tc>
                <a:tc>
                  <a:txBody>
                    <a:bodyPr/>
                    <a:lstStyle/>
                    <a:p>
                      <a:r>
                        <a:rPr lang="en-ZA" sz="1400" kern="1200" dirty="0">
                          <a:solidFill>
                            <a:schemeClr val="dk1"/>
                          </a:solidFill>
                          <a:effectLst/>
                          <a:latin typeface="+mn-lt"/>
                          <a:ea typeface="+mn-ea"/>
                          <a:cs typeface="+mn-cs"/>
                        </a:rPr>
                        <a:t>The current </a:t>
                      </a:r>
                      <a:r>
                        <a:rPr lang="en-ZA" sz="1400" b="1" kern="1200" dirty="0">
                          <a:solidFill>
                            <a:schemeClr val="dk1"/>
                          </a:solidFill>
                          <a:effectLst/>
                          <a:latin typeface="+mn-lt"/>
                          <a:ea typeface="+mn-ea"/>
                          <a:cs typeface="+mn-cs"/>
                        </a:rPr>
                        <a:t>Health Management Information System is primarily paper-based, is not interoperable and is not able to provide real-time information. Finance and human resource information systems require revision, and to a degree fall within the ambit of other ministries </a:t>
                      </a:r>
                      <a:r>
                        <a:rPr lang="en-ZA" sz="1400" kern="1200" dirty="0">
                          <a:solidFill>
                            <a:schemeClr val="dk1"/>
                          </a:solidFill>
                          <a:effectLst/>
                          <a:latin typeface="+mn-lt"/>
                          <a:ea typeface="+mn-ea"/>
                          <a:cs typeface="+mn-cs"/>
                        </a:rPr>
                        <a:t>(e.g.</a:t>
                      </a:r>
                    </a:p>
                    <a:p>
                      <a:r>
                        <a:rPr lang="en-ZA" sz="1400" kern="1200" dirty="0">
                          <a:solidFill>
                            <a:schemeClr val="dk1"/>
                          </a:solidFill>
                          <a:effectLst/>
                          <a:latin typeface="+mn-lt"/>
                          <a:ea typeface="+mn-ea"/>
                          <a:cs typeface="+mn-cs"/>
                        </a:rPr>
                        <a:t>Treasury). </a:t>
                      </a:r>
                    </a:p>
                    <a:p>
                      <a:endParaRPr lang="en-ZA" sz="1400" kern="1200" dirty="0">
                        <a:solidFill>
                          <a:schemeClr val="dk1"/>
                        </a:solidFill>
                        <a:effectLst/>
                        <a:latin typeface="+mn-lt"/>
                        <a:ea typeface="+mn-ea"/>
                        <a:cs typeface="+mn-cs"/>
                      </a:endParaRPr>
                    </a:p>
                    <a:p>
                      <a:r>
                        <a:rPr lang="en-ZA" sz="1400" b="1" kern="1200" dirty="0">
                          <a:solidFill>
                            <a:schemeClr val="dk1"/>
                          </a:solidFill>
                          <a:effectLst/>
                          <a:latin typeface="+mn-lt"/>
                          <a:ea typeface="+mn-ea"/>
                          <a:cs typeface="+mn-cs"/>
                        </a:rPr>
                        <a:t>Statutory bodies’ data bases require strengthening</a:t>
                      </a:r>
                      <a:r>
                        <a:rPr lang="en-ZA" sz="1400" kern="1200" dirty="0">
                          <a:solidFill>
                            <a:schemeClr val="dk1"/>
                          </a:solidFill>
                          <a:effectLst/>
                          <a:latin typeface="+mn-lt"/>
                          <a:ea typeface="+mn-ea"/>
                          <a:cs typeface="+mn-cs"/>
                        </a:rPr>
                        <a:t>. Our data elements and indicators are not in line with the information requirements, and district-level staff are not proficient at using computers and other technology. </a:t>
                      </a:r>
                    </a:p>
                    <a:p>
                      <a:endParaRPr lang="en-ZA" sz="1400" kern="1200" dirty="0">
                        <a:solidFill>
                          <a:schemeClr val="dk1"/>
                        </a:solidFill>
                        <a:effectLst/>
                        <a:latin typeface="+mn-lt"/>
                        <a:ea typeface="+mn-ea"/>
                        <a:cs typeface="+mn-cs"/>
                      </a:endParaRPr>
                    </a:p>
                    <a:p>
                      <a:r>
                        <a:rPr lang="en-ZA" sz="1400" b="1" kern="1200" dirty="0">
                          <a:solidFill>
                            <a:schemeClr val="dk1"/>
                          </a:solidFill>
                          <a:effectLst/>
                          <a:latin typeface="+mn-lt"/>
                          <a:ea typeface="+mn-ea"/>
                          <a:cs typeface="+mn-cs"/>
                        </a:rPr>
                        <a:t>A major concurrent overhaul of the HMIS is required. Current strategies should be fast-tracked and piloted.</a:t>
                      </a:r>
                    </a:p>
                    <a:p>
                      <a:endParaRPr lang="en-ZA" sz="1400" b="1" kern="1200" dirty="0">
                        <a:solidFill>
                          <a:schemeClr val="dk1"/>
                        </a:solidFill>
                        <a:effectLst/>
                        <a:latin typeface="+mn-lt"/>
                        <a:ea typeface="+mn-ea"/>
                        <a:cs typeface="+mn-cs"/>
                      </a:endParaRPr>
                    </a:p>
                    <a:p>
                      <a:r>
                        <a:rPr lang="en-ZA" sz="1400" kern="1200" dirty="0">
                          <a:solidFill>
                            <a:schemeClr val="dk1"/>
                          </a:solidFill>
                          <a:effectLst/>
                          <a:latin typeface="+mn-lt"/>
                          <a:ea typeface="+mn-ea"/>
                          <a:cs typeface="+mn-cs"/>
                        </a:rPr>
                        <a:t>Legislation to ensure that the </a:t>
                      </a:r>
                      <a:r>
                        <a:rPr lang="en-ZA" sz="1400" b="1" kern="1200" dirty="0">
                          <a:solidFill>
                            <a:schemeClr val="dk1"/>
                          </a:solidFill>
                          <a:effectLst/>
                          <a:latin typeface="+mn-lt"/>
                          <a:ea typeface="+mn-ea"/>
                          <a:cs typeface="+mn-cs"/>
                        </a:rPr>
                        <a:t>private sector complies </a:t>
                      </a:r>
                      <a:r>
                        <a:rPr lang="en-ZA" sz="1400" kern="1200" dirty="0">
                          <a:solidFill>
                            <a:schemeClr val="dk1"/>
                          </a:solidFill>
                          <a:effectLst/>
                          <a:latin typeface="+mn-lt"/>
                          <a:ea typeface="+mn-ea"/>
                          <a:cs typeface="+mn-cs"/>
                        </a:rPr>
                        <a:t>is also required.</a:t>
                      </a:r>
                    </a:p>
                    <a:p>
                      <a:endParaRPr lang="en-ZA" sz="1400" kern="1200" dirty="0">
                        <a:solidFill>
                          <a:schemeClr val="dk1"/>
                        </a:solidFill>
                        <a:effectLst/>
                        <a:latin typeface="+mn-lt"/>
                        <a:ea typeface="+mn-ea"/>
                        <a:cs typeface="+mn-cs"/>
                      </a:endParaRPr>
                    </a:p>
                    <a:p>
                      <a:endParaRPr lang="en-ZA" sz="1400" kern="1200" dirty="0">
                        <a:solidFill>
                          <a:schemeClr val="dk1"/>
                        </a:solidFill>
                        <a:effectLst/>
                        <a:latin typeface="+mn-lt"/>
                        <a:ea typeface="+mn-ea"/>
                        <a:cs typeface="+mn-cs"/>
                      </a:endParaRPr>
                    </a:p>
                    <a:p>
                      <a:r>
                        <a:rPr lang="en-ZA" sz="1400" kern="1200" dirty="0">
                          <a:solidFill>
                            <a:schemeClr val="dk1"/>
                          </a:solidFill>
                          <a:effectLst/>
                          <a:latin typeface="+mn-lt"/>
                          <a:ea typeface="+mn-ea"/>
                          <a:cs typeface="+mn-cs"/>
                        </a:rPr>
                        <a:t>Clarity is required on </a:t>
                      </a:r>
                      <a:r>
                        <a:rPr lang="en-ZA" sz="1400" b="1" kern="1200" dirty="0">
                          <a:solidFill>
                            <a:schemeClr val="dk1"/>
                          </a:solidFill>
                          <a:effectLst/>
                          <a:latin typeface="+mn-lt"/>
                          <a:ea typeface="+mn-ea"/>
                          <a:cs typeface="+mn-cs"/>
                        </a:rPr>
                        <a:t>how the Fund will support the overhaul of the</a:t>
                      </a:r>
                    </a:p>
                    <a:p>
                      <a:r>
                        <a:rPr lang="en-ZA" sz="1400" b="1" kern="1200" dirty="0">
                          <a:solidFill>
                            <a:schemeClr val="dk1"/>
                          </a:solidFill>
                          <a:effectLst/>
                          <a:latin typeface="+mn-lt"/>
                          <a:ea typeface="+mn-ea"/>
                          <a:cs typeface="+mn-cs"/>
                        </a:rPr>
                        <a:t>system.</a:t>
                      </a:r>
                      <a:endParaRPr lang="en-ZA" sz="1400" b="1" dirty="0"/>
                    </a:p>
                  </a:txBody>
                  <a:tcPr/>
                </a:tc>
                <a:extLst>
                  <a:ext uri="{0D108BD9-81ED-4DB2-BD59-A6C34878D82A}">
                    <a16:rowId xmlns:a16="http://schemas.microsoft.com/office/drawing/2014/main" val="2377276009"/>
                  </a:ext>
                </a:extLst>
              </a:tr>
            </a:tbl>
          </a:graphicData>
        </a:graphic>
      </p:graphicFrame>
    </p:spTree>
    <p:extLst>
      <p:ext uri="{BB962C8B-B14F-4D97-AF65-F5344CB8AC3E}">
        <p14:creationId xmlns:p14="http://schemas.microsoft.com/office/powerpoint/2010/main" val="1411964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651BB-5F8E-48FB-A03F-16E491BDCF72}"/>
              </a:ext>
            </a:extLst>
          </p:cNvPr>
          <p:cNvSpPr>
            <a:spLocks noGrp="1"/>
          </p:cNvSpPr>
          <p:nvPr>
            <p:ph type="title"/>
          </p:nvPr>
        </p:nvSpPr>
        <p:spPr>
          <a:xfrm>
            <a:off x="231449" y="194734"/>
            <a:ext cx="7513689" cy="722495"/>
          </a:xfrm>
        </p:spPr>
        <p:txBody>
          <a:bodyPr>
            <a:normAutofit fontScale="90000"/>
          </a:bodyPr>
          <a:lstStyle/>
          <a:p>
            <a:r>
              <a:rPr lang="en-US" dirty="0"/>
              <a:t>Chapter 8 - Section 41: </a:t>
            </a:r>
            <a:r>
              <a:rPr lang="en-ZA" dirty="0"/>
              <a:t>Payment of health care service providers</a:t>
            </a:r>
          </a:p>
        </p:txBody>
      </p:sp>
      <p:graphicFrame>
        <p:nvGraphicFramePr>
          <p:cNvPr id="4" name="Table 4">
            <a:extLst>
              <a:ext uri="{FF2B5EF4-FFF2-40B4-BE49-F238E27FC236}">
                <a16:creationId xmlns:a16="http://schemas.microsoft.com/office/drawing/2014/main" id="{2F36F508-8181-4791-A0D9-9D7843AEB5E5}"/>
              </a:ext>
            </a:extLst>
          </p:cNvPr>
          <p:cNvGraphicFramePr>
            <a:graphicFrameLocks noGrp="1"/>
          </p:cNvGraphicFramePr>
          <p:nvPr>
            <p:ph idx="1"/>
            <p:extLst>
              <p:ext uri="{D42A27DB-BD31-4B8C-83A1-F6EECF244321}">
                <p14:modId xmlns:p14="http://schemas.microsoft.com/office/powerpoint/2010/main" val="1270999273"/>
              </p:ext>
            </p:extLst>
          </p:nvPr>
        </p:nvGraphicFramePr>
        <p:xfrm>
          <a:off x="350838" y="1125573"/>
          <a:ext cx="8442324" cy="4876800"/>
        </p:xfrm>
        <a:graphic>
          <a:graphicData uri="http://schemas.openxmlformats.org/drawingml/2006/table">
            <a:tbl>
              <a:tblPr firstRow="1" bandRow="1">
                <a:tableStyleId>{7DF18680-E054-41AD-8BC1-D1AEF772440D}</a:tableStyleId>
              </a:tblPr>
              <a:tblGrid>
                <a:gridCol w="2349331">
                  <a:extLst>
                    <a:ext uri="{9D8B030D-6E8A-4147-A177-3AD203B41FA5}">
                      <a16:colId xmlns:a16="http://schemas.microsoft.com/office/drawing/2014/main" val="860257531"/>
                    </a:ext>
                  </a:extLst>
                </a:gridCol>
                <a:gridCol w="6092993">
                  <a:extLst>
                    <a:ext uri="{9D8B030D-6E8A-4147-A177-3AD203B41FA5}">
                      <a16:colId xmlns:a16="http://schemas.microsoft.com/office/drawing/2014/main" val="3297099230"/>
                    </a:ext>
                  </a:extLst>
                </a:gridCol>
              </a:tblGrid>
              <a:tr h="370840">
                <a:tc>
                  <a:txBody>
                    <a:bodyPr/>
                    <a:lstStyle/>
                    <a:p>
                      <a:r>
                        <a:rPr lang="en-US" sz="1400" dirty="0"/>
                        <a:t>Comment and suggested alternative</a:t>
                      </a:r>
                      <a:endParaRPr lang="en-ZA" sz="1400" dirty="0"/>
                    </a:p>
                  </a:txBody>
                  <a:tcPr/>
                </a:tc>
                <a:tc>
                  <a:txBody>
                    <a:bodyPr/>
                    <a:lstStyle/>
                    <a:p>
                      <a:r>
                        <a:rPr lang="en-US" sz="1400" dirty="0"/>
                        <a:t>Motivation and/or suggested solution</a:t>
                      </a:r>
                      <a:endParaRPr lang="en-ZA" sz="1400" dirty="0"/>
                    </a:p>
                  </a:txBody>
                  <a:tcPr/>
                </a:tc>
                <a:extLst>
                  <a:ext uri="{0D108BD9-81ED-4DB2-BD59-A6C34878D82A}">
                    <a16:rowId xmlns:a16="http://schemas.microsoft.com/office/drawing/2014/main" val="3360781948"/>
                  </a:ext>
                </a:extLst>
              </a:tr>
              <a:tr h="370840">
                <a:tc>
                  <a:txBody>
                    <a:bodyPr/>
                    <a:lstStyle/>
                    <a:p>
                      <a:r>
                        <a:rPr lang="en-ZA" sz="1400" kern="1200" dirty="0">
                          <a:solidFill>
                            <a:schemeClr val="dk1"/>
                          </a:solidFill>
                          <a:effectLst/>
                          <a:latin typeface="+mn-lt"/>
                          <a:ea typeface="+mn-ea"/>
                          <a:cs typeface="+mn-cs"/>
                        </a:rPr>
                        <a:t>Section 41 indicates that payment should be ‘all-inclusive’ and ‘based on performance’, and that the Fund must determine the payment mechanisms’. </a:t>
                      </a:r>
                    </a:p>
                    <a:p>
                      <a:endParaRPr lang="en-ZA" sz="1400" kern="1200" dirty="0">
                        <a:solidFill>
                          <a:schemeClr val="dk1"/>
                        </a:solidFill>
                        <a:effectLst/>
                        <a:latin typeface="+mn-lt"/>
                        <a:ea typeface="+mn-ea"/>
                        <a:cs typeface="+mn-cs"/>
                      </a:endParaRPr>
                    </a:p>
                    <a:p>
                      <a:r>
                        <a:rPr lang="en-ZA" sz="1400" b="1" kern="1200" dirty="0">
                          <a:solidFill>
                            <a:schemeClr val="dk1"/>
                          </a:solidFill>
                          <a:effectLst/>
                          <a:latin typeface="+mn-lt"/>
                          <a:ea typeface="+mn-ea"/>
                          <a:cs typeface="+mn-cs"/>
                        </a:rPr>
                        <a:t>FMHS welcomes this move towards delivering a more efficient and cost-effective health service. </a:t>
                      </a:r>
                      <a:r>
                        <a:rPr lang="en-ZA" sz="1400" kern="1200" dirty="0">
                          <a:solidFill>
                            <a:schemeClr val="dk1"/>
                          </a:solidFill>
                          <a:effectLst/>
                          <a:latin typeface="+mn-lt"/>
                          <a:ea typeface="+mn-ea"/>
                          <a:cs typeface="+mn-cs"/>
                        </a:rPr>
                        <a:t>This is further confirmed in Section 10 (1) (k), where the Fund must ‘ensure that health care service providers, health establishments and suppliers are paid in accordance with the quality and value of the service provided at every level of care’</a:t>
                      </a:r>
                      <a:endParaRPr lang="en-ZA" sz="1400" dirty="0"/>
                    </a:p>
                  </a:txBody>
                  <a:tcPr/>
                </a:tc>
                <a:tc>
                  <a:txBody>
                    <a:bodyPr/>
                    <a:lstStyle/>
                    <a:p>
                      <a:r>
                        <a:rPr lang="en-ZA" sz="1400" b="1" kern="1200" dirty="0">
                          <a:solidFill>
                            <a:schemeClr val="dk1"/>
                          </a:solidFill>
                          <a:effectLst/>
                          <a:latin typeface="+mn-lt"/>
                          <a:ea typeface="+mn-ea"/>
                          <a:cs typeface="+mn-cs"/>
                        </a:rPr>
                        <a:t>It is well documented that fee for service reimbursement promotes perverse incentives. </a:t>
                      </a:r>
                    </a:p>
                    <a:p>
                      <a:endParaRPr lang="en-ZA" sz="1400" b="1" kern="1200" dirty="0">
                        <a:solidFill>
                          <a:schemeClr val="dk1"/>
                        </a:solidFill>
                        <a:effectLst/>
                        <a:latin typeface="+mn-lt"/>
                        <a:ea typeface="+mn-ea"/>
                        <a:cs typeface="+mn-cs"/>
                      </a:endParaRPr>
                    </a:p>
                    <a:p>
                      <a:r>
                        <a:rPr lang="en-ZA" sz="1400" b="1" kern="1200" dirty="0">
                          <a:solidFill>
                            <a:schemeClr val="dk1"/>
                          </a:solidFill>
                          <a:effectLst/>
                          <a:latin typeface="+mn-lt"/>
                          <a:ea typeface="+mn-ea"/>
                          <a:cs typeface="+mn-cs"/>
                        </a:rPr>
                        <a:t>The Bill names specific forms of alternative reimbursement mechanisms (ARM), diagnostic related groups, capitation, and a capped case-based fee (‘diagnostic related groups’ has been replaced with ‘all-inclusive’ payments between the 2018 and 2019 bill). </a:t>
                      </a:r>
                    </a:p>
                    <a:p>
                      <a:endParaRPr lang="en-ZA" sz="1400" b="1" kern="1200" dirty="0">
                        <a:solidFill>
                          <a:schemeClr val="dk1"/>
                        </a:solidFill>
                        <a:effectLst/>
                        <a:latin typeface="+mn-lt"/>
                        <a:ea typeface="+mn-ea"/>
                        <a:cs typeface="+mn-cs"/>
                      </a:endParaRPr>
                    </a:p>
                    <a:p>
                      <a:r>
                        <a:rPr lang="en-ZA" sz="1400" kern="1200" dirty="0">
                          <a:solidFill>
                            <a:schemeClr val="dk1"/>
                          </a:solidFill>
                          <a:effectLst/>
                          <a:latin typeface="+mn-lt"/>
                          <a:ea typeface="+mn-ea"/>
                          <a:cs typeface="+mn-cs"/>
                        </a:rPr>
                        <a:t>However, we are of the view that </a:t>
                      </a:r>
                      <a:r>
                        <a:rPr lang="en-ZA" sz="1400" b="1" kern="1200" dirty="0">
                          <a:solidFill>
                            <a:schemeClr val="dk1"/>
                          </a:solidFill>
                          <a:effectLst/>
                          <a:latin typeface="+mn-lt"/>
                          <a:ea typeface="+mn-ea"/>
                          <a:cs typeface="+mn-cs"/>
                        </a:rPr>
                        <a:t>naming the forms of ARM will limit innovation and create rigidity in the system. </a:t>
                      </a:r>
                    </a:p>
                    <a:p>
                      <a:endParaRPr lang="en-ZA" sz="1400" b="1" kern="1200" dirty="0">
                        <a:solidFill>
                          <a:schemeClr val="dk1"/>
                        </a:solidFill>
                        <a:effectLst/>
                        <a:latin typeface="+mn-lt"/>
                        <a:ea typeface="+mn-ea"/>
                        <a:cs typeface="+mn-cs"/>
                      </a:endParaRPr>
                    </a:p>
                    <a:p>
                      <a:r>
                        <a:rPr lang="en-ZA" sz="1400" b="1" u="sng" kern="1200" dirty="0">
                          <a:solidFill>
                            <a:schemeClr val="dk1"/>
                          </a:solidFill>
                          <a:effectLst/>
                          <a:latin typeface="+mn-lt"/>
                          <a:ea typeface="+mn-ea"/>
                          <a:cs typeface="+mn-cs"/>
                        </a:rPr>
                        <a:t>We recommend the following wording be included: ‘The Fund’s contracting arrangements should include: risk sharing between health care service providers, health establishments or suppliers of health goods, and the fund; encompasses a value component [price and quality (outcomes)], and should comply with</a:t>
                      </a:r>
                    </a:p>
                    <a:p>
                      <a:r>
                        <a:rPr lang="en-ZA" sz="1400" b="1" u="sng" kern="1200" dirty="0">
                          <a:solidFill>
                            <a:schemeClr val="dk1"/>
                          </a:solidFill>
                          <a:effectLst/>
                          <a:latin typeface="+mn-lt"/>
                          <a:ea typeface="+mn-ea"/>
                          <a:cs typeface="+mn-cs"/>
                        </a:rPr>
                        <a:t>the Competition Act’.</a:t>
                      </a:r>
                      <a:endParaRPr lang="en-ZA" sz="1400" b="1" u="sng" dirty="0"/>
                    </a:p>
                  </a:txBody>
                  <a:tcPr/>
                </a:tc>
                <a:extLst>
                  <a:ext uri="{0D108BD9-81ED-4DB2-BD59-A6C34878D82A}">
                    <a16:rowId xmlns:a16="http://schemas.microsoft.com/office/drawing/2014/main" val="2377276009"/>
                  </a:ext>
                </a:extLst>
              </a:tr>
            </a:tbl>
          </a:graphicData>
        </a:graphic>
      </p:graphicFrame>
    </p:spTree>
    <p:extLst>
      <p:ext uri="{BB962C8B-B14F-4D97-AF65-F5344CB8AC3E}">
        <p14:creationId xmlns:p14="http://schemas.microsoft.com/office/powerpoint/2010/main" val="22219615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025EC-79FC-41A1-A057-D239EE4C984D}"/>
              </a:ext>
            </a:extLst>
          </p:cNvPr>
          <p:cNvSpPr>
            <a:spLocks noGrp="1"/>
          </p:cNvSpPr>
          <p:nvPr>
            <p:ph type="title"/>
          </p:nvPr>
        </p:nvSpPr>
        <p:spPr/>
        <p:txBody>
          <a:bodyPr>
            <a:normAutofit/>
          </a:bodyPr>
          <a:lstStyle/>
          <a:p>
            <a:r>
              <a:rPr lang="en-US" dirty="0"/>
              <a:t>Chapter 9: Complaints and appeals</a:t>
            </a:r>
            <a:endParaRPr lang="en-ZA" dirty="0"/>
          </a:p>
        </p:txBody>
      </p:sp>
      <p:graphicFrame>
        <p:nvGraphicFramePr>
          <p:cNvPr id="4" name="Content Placeholder 3">
            <a:extLst>
              <a:ext uri="{FF2B5EF4-FFF2-40B4-BE49-F238E27FC236}">
                <a16:creationId xmlns:a16="http://schemas.microsoft.com/office/drawing/2014/main" id="{0F5ACB19-C677-41C4-8078-D39626689974}"/>
              </a:ext>
            </a:extLst>
          </p:cNvPr>
          <p:cNvGraphicFramePr>
            <a:graphicFrameLocks noGrp="1"/>
          </p:cNvGraphicFramePr>
          <p:nvPr>
            <p:ph idx="1"/>
            <p:extLst>
              <p:ext uri="{D42A27DB-BD31-4B8C-83A1-F6EECF244321}">
                <p14:modId xmlns:p14="http://schemas.microsoft.com/office/powerpoint/2010/main" val="1262900180"/>
              </p:ext>
            </p:extLst>
          </p:nvPr>
        </p:nvGraphicFramePr>
        <p:xfrm>
          <a:off x="357188" y="1498600"/>
          <a:ext cx="8442325" cy="444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571751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651BB-5F8E-48FB-A03F-16E491BDCF72}"/>
              </a:ext>
            </a:extLst>
          </p:cNvPr>
          <p:cNvSpPr>
            <a:spLocks noGrp="1"/>
          </p:cNvSpPr>
          <p:nvPr>
            <p:ph type="title"/>
          </p:nvPr>
        </p:nvSpPr>
        <p:spPr/>
        <p:txBody>
          <a:bodyPr>
            <a:normAutofit/>
          </a:bodyPr>
          <a:lstStyle/>
          <a:p>
            <a:r>
              <a:rPr lang="en-US" dirty="0"/>
              <a:t>Chapter 9 - Section 42: Complaints and appeals</a:t>
            </a:r>
            <a:endParaRPr lang="en-ZA" dirty="0"/>
          </a:p>
        </p:txBody>
      </p:sp>
      <p:graphicFrame>
        <p:nvGraphicFramePr>
          <p:cNvPr id="4" name="Table 4">
            <a:extLst>
              <a:ext uri="{FF2B5EF4-FFF2-40B4-BE49-F238E27FC236}">
                <a16:creationId xmlns:a16="http://schemas.microsoft.com/office/drawing/2014/main" id="{2F36F508-8181-4791-A0D9-9D7843AEB5E5}"/>
              </a:ext>
            </a:extLst>
          </p:cNvPr>
          <p:cNvGraphicFramePr>
            <a:graphicFrameLocks noGrp="1"/>
          </p:cNvGraphicFramePr>
          <p:nvPr>
            <p:ph idx="1"/>
            <p:extLst>
              <p:ext uri="{D42A27DB-BD31-4B8C-83A1-F6EECF244321}">
                <p14:modId xmlns:p14="http://schemas.microsoft.com/office/powerpoint/2010/main" val="2175971591"/>
              </p:ext>
            </p:extLst>
          </p:nvPr>
        </p:nvGraphicFramePr>
        <p:xfrm>
          <a:off x="357188" y="1342664"/>
          <a:ext cx="8442324" cy="2621280"/>
        </p:xfrm>
        <a:graphic>
          <a:graphicData uri="http://schemas.openxmlformats.org/drawingml/2006/table">
            <a:tbl>
              <a:tblPr firstRow="1" bandRow="1">
                <a:tableStyleId>{93296810-A885-4BE3-A3E7-6D5BEEA58F35}</a:tableStyleId>
              </a:tblPr>
              <a:tblGrid>
                <a:gridCol w="4221162">
                  <a:extLst>
                    <a:ext uri="{9D8B030D-6E8A-4147-A177-3AD203B41FA5}">
                      <a16:colId xmlns:a16="http://schemas.microsoft.com/office/drawing/2014/main" val="860257531"/>
                    </a:ext>
                  </a:extLst>
                </a:gridCol>
                <a:gridCol w="4221162">
                  <a:extLst>
                    <a:ext uri="{9D8B030D-6E8A-4147-A177-3AD203B41FA5}">
                      <a16:colId xmlns:a16="http://schemas.microsoft.com/office/drawing/2014/main" val="3297099230"/>
                    </a:ext>
                  </a:extLst>
                </a:gridCol>
              </a:tblGrid>
              <a:tr h="136087">
                <a:tc>
                  <a:txBody>
                    <a:bodyPr/>
                    <a:lstStyle/>
                    <a:p>
                      <a:r>
                        <a:rPr lang="en-US" sz="1600" dirty="0"/>
                        <a:t>Comment and suggested alternative</a:t>
                      </a:r>
                      <a:endParaRPr lang="en-ZA" sz="1600" dirty="0"/>
                    </a:p>
                  </a:txBody>
                  <a:tcPr/>
                </a:tc>
                <a:tc>
                  <a:txBody>
                    <a:bodyPr/>
                    <a:lstStyle/>
                    <a:p>
                      <a:r>
                        <a:rPr lang="en-US" sz="1600" dirty="0"/>
                        <a:t>Motivation and/or suggested solution</a:t>
                      </a:r>
                      <a:endParaRPr lang="en-ZA" sz="1600" dirty="0"/>
                    </a:p>
                  </a:txBody>
                  <a:tcPr/>
                </a:tc>
                <a:extLst>
                  <a:ext uri="{0D108BD9-81ED-4DB2-BD59-A6C34878D82A}">
                    <a16:rowId xmlns:a16="http://schemas.microsoft.com/office/drawing/2014/main" val="3360781948"/>
                  </a:ext>
                </a:extLst>
              </a:tr>
              <a:tr h="1770059">
                <a:tc>
                  <a:txBody>
                    <a:bodyPr/>
                    <a:lstStyle/>
                    <a:p>
                      <a:r>
                        <a:rPr lang="en-ZA" sz="1600" kern="1200" dirty="0">
                          <a:solidFill>
                            <a:schemeClr val="dk1"/>
                          </a:solidFill>
                          <a:effectLst/>
                          <a:latin typeface="+mn-lt"/>
                          <a:ea typeface="+mn-ea"/>
                          <a:cs typeface="+mn-cs"/>
                        </a:rPr>
                        <a:t>Section 42(2) states ‘The Investigating Unit established by the Chief Executive Officer in terms of section 20(2)(e) must launch an investigation to establish the facts of the incident reported and must make recommendations to the Chief Executive Officer as to the way in which the matter may be resolved within 30 days of receipt of the complaint.’</a:t>
                      </a:r>
                      <a:endParaRPr lang="en-ZA" sz="1600" dirty="0"/>
                    </a:p>
                  </a:txBody>
                  <a:tcPr/>
                </a:tc>
                <a:tc>
                  <a:txBody>
                    <a:bodyPr/>
                    <a:lstStyle/>
                    <a:p>
                      <a:r>
                        <a:rPr lang="en-ZA" sz="1600" kern="1200" dirty="0">
                          <a:solidFill>
                            <a:schemeClr val="dk1"/>
                          </a:solidFill>
                          <a:effectLst/>
                          <a:latin typeface="+mn-lt"/>
                          <a:ea typeface="+mn-ea"/>
                          <a:cs typeface="+mn-cs"/>
                        </a:rPr>
                        <a:t>We propose that a </a:t>
                      </a:r>
                      <a:r>
                        <a:rPr lang="en-ZA" sz="1600" b="1" kern="1200" dirty="0">
                          <a:solidFill>
                            <a:schemeClr val="dk1"/>
                          </a:solidFill>
                          <a:effectLst/>
                          <a:latin typeface="+mn-lt"/>
                          <a:ea typeface="+mn-ea"/>
                          <a:cs typeface="+mn-cs"/>
                        </a:rPr>
                        <a:t>mechanism for addressing certain types of complaints at a local level be instituted</a:t>
                      </a:r>
                      <a:r>
                        <a:rPr lang="en-ZA" sz="1600" kern="1200" dirty="0">
                          <a:solidFill>
                            <a:schemeClr val="dk1"/>
                          </a:solidFill>
                          <a:effectLst/>
                          <a:latin typeface="+mn-lt"/>
                          <a:ea typeface="+mn-ea"/>
                          <a:cs typeface="+mn-cs"/>
                        </a:rPr>
                        <a:t> as these should be best managed at that level.</a:t>
                      </a:r>
                    </a:p>
                    <a:p>
                      <a:endParaRPr lang="en-ZA" sz="1600" kern="1200" dirty="0">
                        <a:solidFill>
                          <a:schemeClr val="dk1"/>
                        </a:solidFill>
                        <a:effectLst/>
                        <a:latin typeface="+mn-lt"/>
                        <a:ea typeface="+mn-ea"/>
                        <a:cs typeface="+mn-cs"/>
                      </a:endParaRPr>
                    </a:p>
                    <a:p>
                      <a:r>
                        <a:rPr lang="en-ZA" sz="1600" kern="1200" dirty="0">
                          <a:solidFill>
                            <a:schemeClr val="dk1"/>
                          </a:solidFill>
                          <a:effectLst/>
                          <a:latin typeface="+mn-lt"/>
                          <a:ea typeface="+mn-ea"/>
                          <a:cs typeface="+mn-cs"/>
                        </a:rPr>
                        <a:t>FMHS proposes that the findings of the Investigating Unit must also be submitted to the Board.</a:t>
                      </a:r>
                      <a:endParaRPr lang="en-ZA" sz="1600" dirty="0"/>
                    </a:p>
                  </a:txBody>
                  <a:tcPr/>
                </a:tc>
                <a:extLst>
                  <a:ext uri="{0D108BD9-81ED-4DB2-BD59-A6C34878D82A}">
                    <a16:rowId xmlns:a16="http://schemas.microsoft.com/office/drawing/2014/main" val="2377276009"/>
                  </a:ext>
                </a:extLst>
              </a:tr>
            </a:tbl>
          </a:graphicData>
        </a:graphic>
      </p:graphicFrame>
    </p:spTree>
    <p:extLst>
      <p:ext uri="{BB962C8B-B14F-4D97-AF65-F5344CB8AC3E}">
        <p14:creationId xmlns:p14="http://schemas.microsoft.com/office/powerpoint/2010/main" val="36554156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025EC-79FC-41A1-A057-D239EE4C984D}"/>
              </a:ext>
            </a:extLst>
          </p:cNvPr>
          <p:cNvSpPr>
            <a:spLocks noGrp="1"/>
          </p:cNvSpPr>
          <p:nvPr>
            <p:ph type="title"/>
          </p:nvPr>
        </p:nvSpPr>
        <p:spPr/>
        <p:txBody>
          <a:bodyPr>
            <a:normAutofit/>
          </a:bodyPr>
          <a:lstStyle/>
          <a:p>
            <a:r>
              <a:rPr lang="en-US" dirty="0"/>
              <a:t>Chapter 10: Financial matters</a:t>
            </a:r>
            <a:endParaRPr lang="en-ZA" dirty="0"/>
          </a:p>
        </p:txBody>
      </p:sp>
      <p:graphicFrame>
        <p:nvGraphicFramePr>
          <p:cNvPr id="4" name="Content Placeholder 3">
            <a:extLst>
              <a:ext uri="{FF2B5EF4-FFF2-40B4-BE49-F238E27FC236}">
                <a16:creationId xmlns:a16="http://schemas.microsoft.com/office/drawing/2014/main" id="{0F5ACB19-C677-41C4-8078-D39626689974}"/>
              </a:ext>
            </a:extLst>
          </p:cNvPr>
          <p:cNvGraphicFramePr>
            <a:graphicFrameLocks noGrp="1"/>
          </p:cNvGraphicFramePr>
          <p:nvPr>
            <p:ph idx="1"/>
            <p:extLst>
              <p:ext uri="{D42A27DB-BD31-4B8C-83A1-F6EECF244321}">
                <p14:modId xmlns:p14="http://schemas.microsoft.com/office/powerpoint/2010/main" val="3239883037"/>
              </p:ext>
            </p:extLst>
          </p:nvPr>
        </p:nvGraphicFramePr>
        <p:xfrm>
          <a:off x="357188" y="1498600"/>
          <a:ext cx="8442325" cy="444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43503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302" y="425380"/>
            <a:ext cx="4846550" cy="477868"/>
          </a:xfrm>
          <a:prstGeom prst="rect">
            <a:avLst/>
          </a:prstGeom>
          <a:solidFill>
            <a:schemeClr val="accent5">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2800" dirty="0">
                <a:solidFill>
                  <a:schemeClr val="bg1"/>
                </a:solidFill>
                <a:latin typeface="Gill Sans MT" panose="020B0502020104020203" pitchFamily="34" charset="0"/>
              </a:rPr>
              <a:t>OUR MANAGEMENT TEAM</a:t>
            </a:r>
            <a:endParaRPr lang="en-US" sz="2800" dirty="0"/>
          </a:p>
        </p:txBody>
      </p:sp>
      <p:pic>
        <p:nvPicPr>
          <p:cNvPr id="4" name="Picture 2" descr="C:\Users\asm24\Documents\Nadene Reignier\James Hart\W11581 - SU Faculty of Medicine and Health - Powerpoint Presentation\Powerpoint Presentation\SU100_ID_Horizontal_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7130" y="6374009"/>
            <a:ext cx="1117262" cy="4258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9105" y="1119023"/>
            <a:ext cx="6083376" cy="4177366"/>
          </a:xfrm>
          <a:prstGeom prst="rect">
            <a:avLst/>
          </a:prstGeom>
        </p:spPr>
      </p:pic>
      <p:sp>
        <p:nvSpPr>
          <p:cNvPr id="10" name="TextBox 9"/>
          <p:cNvSpPr txBox="1"/>
          <p:nvPr/>
        </p:nvSpPr>
        <p:spPr>
          <a:xfrm>
            <a:off x="943861" y="5397783"/>
            <a:ext cx="1457112" cy="553998"/>
          </a:xfrm>
          <a:prstGeom prst="rect">
            <a:avLst/>
          </a:prstGeom>
          <a:noFill/>
        </p:spPr>
        <p:txBody>
          <a:bodyPr wrap="square" rtlCol="0" anchor="t">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Gill Sans MT" panose="020B0502020104020203" pitchFamily="34" charset="0"/>
                <a:cs typeface="Calibri" pitchFamily="34" charset="0"/>
              </a:rPr>
              <a:t>Eben Mouton</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Gill Sans MT" panose="020B0502020104020203" pitchFamily="34" charset="0"/>
                <a:cs typeface="Calibri" pitchFamily="34" charset="0"/>
              </a:rPr>
              <a:t>Senior Director: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Gill Sans MT" panose="020B0502020104020203" pitchFamily="34" charset="0"/>
                <a:cs typeface="Calibri" pitchFamily="34" charset="0"/>
              </a:rPr>
              <a:t>Business Management </a:t>
            </a:r>
            <a:endParaRPr kumimoji="0" lang="en-ZA" sz="1000" b="0" i="0" u="none" strike="noStrike" kern="1200" cap="none" spc="0" normalizeH="0" baseline="0" noProof="0" dirty="0">
              <a:ln>
                <a:noFill/>
              </a:ln>
              <a:solidFill>
                <a:srgbClr val="000000"/>
              </a:solidFill>
              <a:effectLst/>
              <a:uLnTx/>
              <a:uFillTx/>
              <a:latin typeface="Gill Sans MT" panose="020B0502020104020203" pitchFamily="34" charset="0"/>
              <a:cs typeface="Calibri" pitchFamily="34" charset="0"/>
            </a:endParaRPr>
          </a:p>
        </p:txBody>
      </p:sp>
      <p:sp>
        <p:nvSpPr>
          <p:cNvPr id="11" name="TextBox 10"/>
          <p:cNvSpPr txBox="1"/>
          <p:nvPr/>
        </p:nvSpPr>
        <p:spPr>
          <a:xfrm>
            <a:off x="2147745" y="5397783"/>
            <a:ext cx="1391443" cy="738664"/>
          </a:xfrm>
          <a:prstGeom prst="rect">
            <a:avLst/>
          </a:prstGeom>
          <a:noFill/>
        </p:spPr>
        <p:txBody>
          <a:bodyPr wrap="square" rtlCol="0" anchor="t">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Gill Sans MT" panose="020B0502020104020203" pitchFamily="34" charset="0"/>
                <a:cs typeface="Calibri" pitchFamily="34" charset="0"/>
              </a:rPr>
              <a:t>Therese Fish</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Gill Sans MT" panose="020B0502020104020203" pitchFamily="34" charset="0"/>
                <a:cs typeface="Calibri" pitchFamily="34" charset="0"/>
              </a:rPr>
              <a:t>Vice Dean: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Gill Sans MT" panose="020B0502020104020203" pitchFamily="34" charset="0"/>
                <a:cs typeface="Calibri" pitchFamily="34" charset="0"/>
              </a:rPr>
              <a:t>Clinical Services and Social Impact </a:t>
            </a:r>
            <a:endParaRPr kumimoji="0" lang="en-ZA" sz="1050" b="0" i="0" u="none" strike="noStrike" kern="1200" cap="none" spc="0" normalizeH="0" baseline="0" noProof="0" dirty="0">
              <a:ln>
                <a:noFill/>
              </a:ln>
              <a:solidFill>
                <a:srgbClr val="000000"/>
              </a:solidFill>
              <a:effectLst/>
              <a:uLnTx/>
              <a:uFillTx/>
              <a:latin typeface="Gill Sans MT" panose="020B0502020104020203" pitchFamily="34" charset="0"/>
              <a:cs typeface="Calibri" pitchFamily="34" charset="0"/>
            </a:endParaRPr>
          </a:p>
        </p:txBody>
      </p:sp>
      <p:sp>
        <p:nvSpPr>
          <p:cNvPr id="13" name="TextBox 12"/>
          <p:cNvSpPr txBox="1"/>
          <p:nvPr/>
        </p:nvSpPr>
        <p:spPr>
          <a:xfrm>
            <a:off x="3212926" y="5397783"/>
            <a:ext cx="1620181"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Gill Sans MT" panose="020B0502020104020203" pitchFamily="34" charset="0"/>
                <a:cs typeface="Calibri" pitchFamily="34" charset="0"/>
              </a:rPr>
              <a:t>Jimmy Volmink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Gill Sans MT" panose="020B0502020104020203" pitchFamily="34" charset="0"/>
                <a:cs typeface="Calibri" pitchFamily="34" charset="0"/>
              </a:rPr>
              <a:t>Dean</a:t>
            </a:r>
            <a:endParaRPr kumimoji="0" lang="en-ZA" sz="1000" b="0" i="0" u="none" strike="noStrike" kern="1200" cap="none" spc="0" normalizeH="0" baseline="0" noProof="0" dirty="0">
              <a:ln>
                <a:noFill/>
              </a:ln>
              <a:solidFill>
                <a:srgbClr val="000000"/>
              </a:solidFill>
              <a:effectLst/>
              <a:uLnTx/>
              <a:uFillTx/>
              <a:latin typeface="Gill Sans MT" panose="020B0502020104020203" pitchFamily="34" charset="0"/>
              <a:cs typeface="Calibri" pitchFamily="34" charset="0"/>
            </a:endParaRPr>
          </a:p>
        </p:txBody>
      </p:sp>
      <p:sp>
        <p:nvSpPr>
          <p:cNvPr id="14" name="TextBox 13"/>
          <p:cNvSpPr txBox="1"/>
          <p:nvPr/>
        </p:nvSpPr>
        <p:spPr>
          <a:xfrm>
            <a:off x="4517270" y="5397783"/>
            <a:ext cx="1241122" cy="707886"/>
          </a:xfrm>
          <a:prstGeom prst="rect">
            <a:avLst/>
          </a:prstGeom>
          <a:noFill/>
        </p:spPr>
        <p:txBody>
          <a:bodyPr wrap="square" rtlCol="0" anchor="t">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Gill Sans MT" panose="020B0502020104020203" pitchFamily="34" charset="0"/>
                <a:cs typeface="Calibri" pitchFamily="34" charset="0"/>
              </a:rPr>
              <a:t>Julia Blitz</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Gill Sans MT" panose="020B0502020104020203" pitchFamily="34" charset="0"/>
                <a:cs typeface="Calibri" pitchFamily="34" charset="0"/>
              </a:rPr>
              <a:t>Vice Dean: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Gill Sans MT" panose="020B0502020104020203" pitchFamily="34" charset="0"/>
                <a:cs typeface="Calibri" pitchFamily="34" charset="0"/>
              </a:rPr>
              <a:t>Learning and Teaching </a:t>
            </a:r>
            <a:endParaRPr kumimoji="0" lang="en-ZA" sz="1000" b="0" i="0" u="none" strike="noStrike" kern="1200" cap="none" spc="0" normalizeH="0" baseline="0" noProof="0" dirty="0">
              <a:ln>
                <a:noFill/>
              </a:ln>
              <a:solidFill>
                <a:srgbClr val="000000"/>
              </a:solidFill>
              <a:effectLst/>
              <a:uLnTx/>
              <a:uFillTx/>
              <a:latin typeface="Gill Sans MT" panose="020B0502020104020203" pitchFamily="34" charset="0"/>
              <a:cs typeface="Calibri" pitchFamily="34" charset="0"/>
            </a:endParaRPr>
          </a:p>
        </p:txBody>
      </p:sp>
      <p:sp>
        <p:nvSpPr>
          <p:cNvPr id="15" name="TextBox 14"/>
          <p:cNvSpPr txBox="1"/>
          <p:nvPr/>
        </p:nvSpPr>
        <p:spPr>
          <a:xfrm>
            <a:off x="5645060" y="5391968"/>
            <a:ext cx="1620181" cy="553998"/>
          </a:xfrm>
          <a:prstGeom prst="rect">
            <a:avLst/>
          </a:prstGeom>
          <a:noFill/>
        </p:spPr>
        <p:txBody>
          <a:bodyPr wrap="square" rtlCol="0" anchor="t">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Gill Sans MT" panose="020B0502020104020203" pitchFamily="34" charset="0"/>
                <a:cs typeface="Calibri" pitchFamily="34" charset="0"/>
              </a:rPr>
              <a:t>Nico Gey van Pittius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Gill Sans MT" panose="020B0502020104020203" pitchFamily="34" charset="0"/>
                <a:cs typeface="Calibri" pitchFamily="34" charset="0"/>
              </a:rPr>
              <a:t>Vice Dean: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Gill Sans MT" panose="020B0502020104020203" pitchFamily="34" charset="0"/>
                <a:cs typeface="Calibri" pitchFamily="34" charset="0"/>
              </a:rPr>
              <a:t>Research</a:t>
            </a:r>
            <a:endParaRPr kumimoji="0" lang="en-ZA" sz="1000" b="0" i="0" u="none" strike="noStrike" kern="1200" cap="none" spc="0" normalizeH="0" baseline="0" noProof="0" dirty="0">
              <a:ln>
                <a:noFill/>
              </a:ln>
              <a:solidFill>
                <a:srgbClr val="000000"/>
              </a:solidFill>
              <a:effectLst/>
              <a:uLnTx/>
              <a:uFillTx/>
              <a:latin typeface="Gill Sans MT" panose="020B0502020104020203" pitchFamily="34" charset="0"/>
              <a:cs typeface="Calibri" pitchFamily="34" charset="0"/>
            </a:endParaRPr>
          </a:p>
        </p:txBody>
      </p:sp>
      <p:sp>
        <p:nvSpPr>
          <p:cNvPr id="12" name="Rectangle 11"/>
          <p:cNvSpPr/>
          <p:nvPr/>
        </p:nvSpPr>
        <p:spPr>
          <a:xfrm>
            <a:off x="266173" y="6322128"/>
            <a:ext cx="5927104" cy="207523"/>
          </a:xfrm>
          <a:prstGeom prst="rect">
            <a:avLst/>
          </a:prstGeom>
          <a:solidFill>
            <a:schemeClr val="accent5">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latin typeface="Gill Sans MT" panose="020B0502020104020203" pitchFamily="34" charset="0"/>
              </a:rPr>
              <a:t>DIVISION OF FAMILY MEDICINE AND PRIMARY CARE</a:t>
            </a:r>
          </a:p>
        </p:txBody>
      </p:sp>
    </p:spTree>
    <p:extLst>
      <p:ext uri="{BB962C8B-B14F-4D97-AF65-F5344CB8AC3E}">
        <p14:creationId xmlns:p14="http://schemas.microsoft.com/office/powerpoint/2010/main" val="31620796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651BB-5F8E-48FB-A03F-16E491BDCF72}"/>
              </a:ext>
            </a:extLst>
          </p:cNvPr>
          <p:cNvSpPr>
            <a:spLocks noGrp="1"/>
          </p:cNvSpPr>
          <p:nvPr>
            <p:ph type="title"/>
          </p:nvPr>
        </p:nvSpPr>
        <p:spPr/>
        <p:txBody>
          <a:bodyPr>
            <a:normAutofit fontScale="90000"/>
          </a:bodyPr>
          <a:lstStyle/>
          <a:p>
            <a:r>
              <a:rPr lang="en-US" dirty="0"/>
              <a:t>Chapter 10 (Financial Matters) - Sections 48, 49: Sources of funding; Chief source of income</a:t>
            </a:r>
            <a:endParaRPr lang="en-ZA" dirty="0"/>
          </a:p>
        </p:txBody>
      </p:sp>
      <p:graphicFrame>
        <p:nvGraphicFramePr>
          <p:cNvPr id="4" name="Table 4">
            <a:extLst>
              <a:ext uri="{FF2B5EF4-FFF2-40B4-BE49-F238E27FC236}">
                <a16:creationId xmlns:a16="http://schemas.microsoft.com/office/drawing/2014/main" id="{2F36F508-8181-4791-A0D9-9D7843AEB5E5}"/>
              </a:ext>
            </a:extLst>
          </p:cNvPr>
          <p:cNvGraphicFramePr>
            <a:graphicFrameLocks noGrp="1"/>
          </p:cNvGraphicFramePr>
          <p:nvPr>
            <p:ph idx="1"/>
            <p:extLst>
              <p:ext uri="{D42A27DB-BD31-4B8C-83A1-F6EECF244321}">
                <p14:modId xmlns:p14="http://schemas.microsoft.com/office/powerpoint/2010/main" val="3768038727"/>
              </p:ext>
            </p:extLst>
          </p:nvPr>
        </p:nvGraphicFramePr>
        <p:xfrm>
          <a:off x="357188" y="1342664"/>
          <a:ext cx="8442324" cy="4815840"/>
        </p:xfrm>
        <a:graphic>
          <a:graphicData uri="http://schemas.openxmlformats.org/drawingml/2006/table">
            <a:tbl>
              <a:tblPr firstRow="1" bandRow="1">
                <a:tableStyleId>{93296810-A885-4BE3-A3E7-6D5BEEA58F35}</a:tableStyleId>
              </a:tblPr>
              <a:tblGrid>
                <a:gridCol w="4221162">
                  <a:extLst>
                    <a:ext uri="{9D8B030D-6E8A-4147-A177-3AD203B41FA5}">
                      <a16:colId xmlns:a16="http://schemas.microsoft.com/office/drawing/2014/main" val="860257531"/>
                    </a:ext>
                  </a:extLst>
                </a:gridCol>
                <a:gridCol w="4221162">
                  <a:extLst>
                    <a:ext uri="{9D8B030D-6E8A-4147-A177-3AD203B41FA5}">
                      <a16:colId xmlns:a16="http://schemas.microsoft.com/office/drawing/2014/main" val="3297099230"/>
                    </a:ext>
                  </a:extLst>
                </a:gridCol>
              </a:tblGrid>
              <a:tr h="258203">
                <a:tc>
                  <a:txBody>
                    <a:bodyPr/>
                    <a:lstStyle/>
                    <a:p>
                      <a:r>
                        <a:rPr lang="en-US" sz="1600" dirty="0"/>
                        <a:t>Comment and suggested alternative</a:t>
                      </a:r>
                      <a:endParaRPr lang="en-ZA" sz="1600" dirty="0"/>
                    </a:p>
                  </a:txBody>
                  <a:tcPr/>
                </a:tc>
                <a:tc>
                  <a:txBody>
                    <a:bodyPr/>
                    <a:lstStyle/>
                    <a:p>
                      <a:r>
                        <a:rPr lang="en-US" sz="1600" dirty="0"/>
                        <a:t>Motivation and/or suggested solution</a:t>
                      </a:r>
                      <a:endParaRPr lang="en-ZA" sz="1600" dirty="0"/>
                    </a:p>
                  </a:txBody>
                  <a:tcPr/>
                </a:tc>
                <a:extLst>
                  <a:ext uri="{0D108BD9-81ED-4DB2-BD59-A6C34878D82A}">
                    <a16:rowId xmlns:a16="http://schemas.microsoft.com/office/drawing/2014/main" val="3360781948"/>
                  </a:ext>
                </a:extLst>
              </a:tr>
              <a:tr h="3358409">
                <a:tc>
                  <a:txBody>
                    <a:bodyPr/>
                    <a:lstStyle/>
                    <a:p>
                      <a:r>
                        <a:rPr lang="en-ZA" sz="1600" kern="1200" dirty="0">
                          <a:solidFill>
                            <a:schemeClr val="dk1"/>
                          </a:solidFill>
                          <a:effectLst/>
                          <a:latin typeface="+mn-lt"/>
                          <a:ea typeface="+mn-ea"/>
                          <a:cs typeface="+mn-cs"/>
                        </a:rPr>
                        <a:t>The </a:t>
                      </a:r>
                      <a:r>
                        <a:rPr lang="en-ZA" sz="1600" b="1" kern="1200" dirty="0">
                          <a:solidFill>
                            <a:schemeClr val="dk1"/>
                          </a:solidFill>
                          <a:effectLst/>
                          <a:latin typeface="+mn-lt"/>
                          <a:ea typeface="+mn-ea"/>
                          <a:cs typeface="+mn-cs"/>
                        </a:rPr>
                        <a:t>sustainability of sources of funding is a concern, </a:t>
                      </a:r>
                      <a:r>
                        <a:rPr lang="en-ZA" sz="1600" kern="1200" dirty="0">
                          <a:solidFill>
                            <a:schemeClr val="dk1"/>
                          </a:solidFill>
                          <a:effectLst/>
                          <a:latin typeface="+mn-lt"/>
                          <a:ea typeface="+mn-ea"/>
                          <a:cs typeface="+mn-cs"/>
                        </a:rPr>
                        <a:t>especially if the main source relies on a small taxpayer pool. How will this pool be affected by challenging economic times, high rates of unemployment and rising costs of fuel and food? There is already a concern about a decreasing pool of people able to maintain contribution to medical aid schemes, with those who continue contributing downsizing on benefit packages.</a:t>
                      </a:r>
                    </a:p>
                    <a:p>
                      <a:r>
                        <a:rPr lang="en-ZA" sz="1600" b="1" kern="1200" dirty="0">
                          <a:solidFill>
                            <a:schemeClr val="dk1"/>
                          </a:solidFill>
                          <a:effectLst/>
                          <a:latin typeface="+mn-lt"/>
                          <a:ea typeface="+mn-ea"/>
                          <a:cs typeface="+mn-cs"/>
                        </a:rPr>
                        <a:t> </a:t>
                      </a:r>
                      <a:endParaRPr lang="en-ZA" sz="1600" kern="1200" dirty="0">
                        <a:solidFill>
                          <a:schemeClr val="dk1"/>
                        </a:solidFill>
                        <a:effectLst/>
                        <a:latin typeface="+mn-lt"/>
                        <a:ea typeface="+mn-ea"/>
                        <a:cs typeface="+mn-cs"/>
                      </a:endParaRPr>
                    </a:p>
                    <a:p>
                      <a:r>
                        <a:rPr lang="en-ZA" sz="1600" kern="1200" dirty="0">
                          <a:solidFill>
                            <a:schemeClr val="dk1"/>
                          </a:solidFill>
                          <a:effectLst/>
                          <a:latin typeface="+mn-lt"/>
                          <a:ea typeface="+mn-ea"/>
                          <a:cs typeface="+mn-cs"/>
                        </a:rPr>
                        <a:t>There is also </a:t>
                      </a:r>
                      <a:r>
                        <a:rPr lang="en-ZA" sz="1600" b="1" kern="1200" dirty="0">
                          <a:solidFill>
                            <a:schemeClr val="dk1"/>
                          </a:solidFill>
                          <a:effectLst/>
                          <a:latin typeface="+mn-lt"/>
                          <a:ea typeface="+mn-ea"/>
                          <a:cs typeface="+mn-cs"/>
                        </a:rPr>
                        <a:t>an assumption that private individuals are happy to make contributions to private medical schemes. </a:t>
                      </a:r>
                      <a:r>
                        <a:rPr lang="en-ZA" sz="1600" kern="1200" dirty="0">
                          <a:solidFill>
                            <a:schemeClr val="dk1"/>
                          </a:solidFill>
                          <a:effectLst/>
                          <a:latin typeface="+mn-lt"/>
                          <a:ea typeface="+mn-ea"/>
                          <a:cs typeface="+mn-cs"/>
                        </a:rPr>
                        <a:t>Yet this is known to be a grudge expenditure</a:t>
                      </a:r>
                    </a:p>
                    <a:p>
                      <a:r>
                        <a:rPr lang="en-ZA" sz="1600" kern="1200" dirty="0">
                          <a:solidFill>
                            <a:schemeClr val="dk1"/>
                          </a:solidFill>
                          <a:effectLst/>
                          <a:latin typeface="+mn-lt"/>
                          <a:ea typeface="+mn-ea"/>
                          <a:cs typeface="+mn-cs"/>
                        </a:rPr>
                        <a:t>due to uncertainties in quality that have come to represent public</a:t>
                      </a:r>
                    </a:p>
                    <a:p>
                      <a:r>
                        <a:rPr lang="en-ZA" sz="1600" kern="1200" dirty="0">
                          <a:solidFill>
                            <a:schemeClr val="dk1"/>
                          </a:solidFill>
                          <a:effectLst/>
                          <a:latin typeface="+mn-lt"/>
                          <a:ea typeface="+mn-ea"/>
                          <a:cs typeface="+mn-cs"/>
                        </a:rPr>
                        <a:t>healthcare.</a:t>
                      </a:r>
                      <a:endParaRPr lang="en-ZA" sz="1600" dirty="0"/>
                    </a:p>
                  </a:txBody>
                  <a:tcPr/>
                </a:tc>
                <a:tc>
                  <a:txBody>
                    <a:bodyPr/>
                    <a:lstStyle/>
                    <a:p>
                      <a:r>
                        <a:rPr lang="en-ZA" sz="1600" kern="1200" dirty="0">
                          <a:solidFill>
                            <a:schemeClr val="dk1"/>
                          </a:solidFill>
                          <a:effectLst/>
                          <a:latin typeface="+mn-lt"/>
                          <a:ea typeface="+mn-ea"/>
                          <a:cs typeface="+mn-cs"/>
                        </a:rPr>
                        <a:t>We can start with </a:t>
                      </a:r>
                      <a:r>
                        <a:rPr lang="en-ZA" sz="1600" b="1" kern="1200" dirty="0">
                          <a:solidFill>
                            <a:schemeClr val="dk1"/>
                          </a:solidFill>
                          <a:effectLst/>
                          <a:latin typeface="+mn-lt"/>
                          <a:ea typeface="+mn-ea"/>
                          <a:cs typeface="+mn-cs"/>
                        </a:rPr>
                        <a:t>maximising efficiency as the system stands through proper governance at all levels and in both public and private sectors. Eliminate wasteful expenditure and adopt lean management approaches throughout the system. </a:t>
                      </a:r>
                    </a:p>
                    <a:p>
                      <a:endParaRPr lang="en-ZA" sz="1600" b="1" kern="1200" dirty="0">
                        <a:solidFill>
                          <a:schemeClr val="dk1"/>
                        </a:solidFill>
                        <a:effectLst/>
                        <a:latin typeface="+mn-lt"/>
                        <a:ea typeface="+mn-ea"/>
                        <a:cs typeface="+mn-cs"/>
                      </a:endParaRPr>
                    </a:p>
                    <a:p>
                      <a:r>
                        <a:rPr lang="en-ZA" sz="1600" kern="1200" dirty="0">
                          <a:solidFill>
                            <a:schemeClr val="dk1"/>
                          </a:solidFill>
                          <a:effectLst/>
                          <a:latin typeface="+mn-lt"/>
                          <a:ea typeface="+mn-ea"/>
                          <a:cs typeface="+mn-cs"/>
                        </a:rPr>
                        <a:t>Then by the time we ask taxpayers to contribute, the system has proven to be reliable. Whatever taxes are proposed thereafter, bring taxpayers into your confidence and make them understand the justification for asking them to do what they are asked to do.</a:t>
                      </a:r>
                      <a:endParaRPr lang="en-ZA" sz="1600" dirty="0"/>
                    </a:p>
                  </a:txBody>
                  <a:tcPr/>
                </a:tc>
                <a:extLst>
                  <a:ext uri="{0D108BD9-81ED-4DB2-BD59-A6C34878D82A}">
                    <a16:rowId xmlns:a16="http://schemas.microsoft.com/office/drawing/2014/main" val="2377276009"/>
                  </a:ext>
                </a:extLst>
              </a:tr>
            </a:tbl>
          </a:graphicData>
        </a:graphic>
      </p:graphicFrame>
    </p:spTree>
    <p:extLst>
      <p:ext uri="{BB962C8B-B14F-4D97-AF65-F5344CB8AC3E}">
        <p14:creationId xmlns:p14="http://schemas.microsoft.com/office/powerpoint/2010/main" val="42318801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025EC-79FC-41A1-A057-D239EE4C984D}"/>
              </a:ext>
            </a:extLst>
          </p:cNvPr>
          <p:cNvSpPr>
            <a:spLocks noGrp="1"/>
          </p:cNvSpPr>
          <p:nvPr>
            <p:ph type="title"/>
          </p:nvPr>
        </p:nvSpPr>
        <p:spPr/>
        <p:txBody>
          <a:bodyPr>
            <a:normAutofit/>
          </a:bodyPr>
          <a:lstStyle/>
          <a:p>
            <a:r>
              <a:rPr lang="en-US" dirty="0"/>
              <a:t>Chapter 11: Miscellaneous</a:t>
            </a:r>
            <a:endParaRPr lang="en-ZA" dirty="0"/>
          </a:p>
        </p:txBody>
      </p:sp>
      <p:graphicFrame>
        <p:nvGraphicFramePr>
          <p:cNvPr id="4" name="Content Placeholder 3">
            <a:extLst>
              <a:ext uri="{FF2B5EF4-FFF2-40B4-BE49-F238E27FC236}">
                <a16:creationId xmlns:a16="http://schemas.microsoft.com/office/drawing/2014/main" id="{0F5ACB19-C677-41C4-8078-D39626689974}"/>
              </a:ext>
            </a:extLst>
          </p:cNvPr>
          <p:cNvGraphicFramePr>
            <a:graphicFrameLocks noGrp="1"/>
          </p:cNvGraphicFramePr>
          <p:nvPr>
            <p:ph idx="1"/>
            <p:extLst>
              <p:ext uri="{D42A27DB-BD31-4B8C-83A1-F6EECF244321}">
                <p14:modId xmlns:p14="http://schemas.microsoft.com/office/powerpoint/2010/main" val="1839368371"/>
              </p:ext>
            </p:extLst>
          </p:nvPr>
        </p:nvGraphicFramePr>
        <p:xfrm>
          <a:off x="357188" y="1498600"/>
          <a:ext cx="8442325" cy="444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55414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651BB-5F8E-48FB-A03F-16E491BDCF72}"/>
              </a:ext>
            </a:extLst>
          </p:cNvPr>
          <p:cNvSpPr>
            <a:spLocks noGrp="1"/>
          </p:cNvSpPr>
          <p:nvPr>
            <p:ph type="title"/>
          </p:nvPr>
        </p:nvSpPr>
        <p:spPr/>
        <p:txBody>
          <a:bodyPr>
            <a:normAutofit fontScale="90000"/>
          </a:bodyPr>
          <a:lstStyle/>
          <a:p>
            <a:r>
              <a:rPr lang="en-US" dirty="0"/>
              <a:t>Chapter 11 (Miscellaneous) - Sections 55: Regulations </a:t>
            </a:r>
            <a:endParaRPr lang="en-ZA" dirty="0"/>
          </a:p>
        </p:txBody>
      </p:sp>
      <p:graphicFrame>
        <p:nvGraphicFramePr>
          <p:cNvPr id="4" name="Table 4">
            <a:extLst>
              <a:ext uri="{FF2B5EF4-FFF2-40B4-BE49-F238E27FC236}">
                <a16:creationId xmlns:a16="http://schemas.microsoft.com/office/drawing/2014/main" id="{2F36F508-8181-4791-A0D9-9D7843AEB5E5}"/>
              </a:ext>
            </a:extLst>
          </p:cNvPr>
          <p:cNvGraphicFramePr>
            <a:graphicFrameLocks noGrp="1"/>
          </p:cNvGraphicFramePr>
          <p:nvPr>
            <p:ph idx="1"/>
            <p:extLst>
              <p:ext uri="{D42A27DB-BD31-4B8C-83A1-F6EECF244321}">
                <p14:modId xmlns:p14="http://schemas.microsoft.com/office/powerpoint/2010/main" val="3190402962"/>
              </p:ext>
            </p:extLst>
          </p:nvPr>
        </p:nvGraphicFramePr>
        <p:xfrm>
          <a:off x="357188" y="1342664"/>
          <a:ext cx="8442324" cy="1528344"/>
        </p:xfrm>
        <a:graphic>
          <a:graphicData uri="http://schemas.openxmlformats.org/drawingml/2006/table">
            <a:tbl>
              <a:tblPr firstRow="1" bandRow="1">
                <a:tableStyleId>{93296810-A885-4BE3-A3E7-6D5BEEA58F35}</a:tableStyleId>
              </a:tblPr>
              <a:tblGrid>
                <a:gridCol w="4221162">
                  <a:extLst>
                    <a:ext uri="{9D8B030D-6E8A-4147-A177-3AD203B41FA5}">
                      <a16:colId xmlns:a16="http://schemas.microsoft.com/office/drawing/2014/main" val="860257531"/>
                    </a:ext>
                  </a:extLst>
                </a:gridCol>
                <a:gridCol w="4221162">
                  <a:extLst>
                    <a:ext uri="{9D8B030D-6E8A-4147-A177-3AD203B41FA5}">
                      <a16:colId xmlns:a16="http://schemas.microsoft.com/office/drawing/2014/main" val="3297099230"/>
                    </a:ext>
                  </a:extLst>
                </a:gridCol>
              </a:tblGrid>
              <a:tr h="0">
                <a:tc>
                  <a:txBody>
                    <a:bodyPr/>
                    <a:lstStyle/>
                    <a:p>
                      <a:r>
                        <a:rPr lang="en-US" sz="1600" dirty="0"/>
                        <a:t>Comment and suggested alternative</a:t>
                      </a:r>
                      <a:endParaRPr lang="en-ZA" sz="1600" dirty="0"/>
                    </a:p>
                  </a:txBody>
                  <a:tcPr/>
                </a:tc>
                <a:tc>
                  <a:txBody>
                    <a:bodyPr/>
                    <a:lstStyle/>
                    <a:p>
                      <a:r>
                        <a:rPr lang="en-US" sz="1600" dirty="0"/>
                        <a:t>Motivation and/or suggested solution</a:t>
                      </a:r>
                      <a:endParaRPr lang="en-ZA" sz="1600" dirty="0"/>
                    </a:p>
                  </a:txBody>
                  <a:tcPr/>
                </a:tc>
                <a:extLst>
                  <a:ext uri="{0D108BD9-81ED-4DB2-BD59-A6C34878D82A}">
                    <a16:rowId xmlns:a16="http://schemas.microsoft.com/office/drawing/2014/main" val="3360781948"/>
                  </a:ext>
                </a:extLst>
              </a:tr>
              <a:tr h="1193064">
                <a:tc>
                  <a:txBody>
                    <a:bodyPr/>
                    <a:lstStyle/>
                    <a:p>
                      <a:r>
                        <a:rPr lang="en-ZA" sz="1600" kern="1200" dirty="0">
                          <a:solidFill>
                            <a:schemeClr val="dk1"/>
                          </a:solidFill>
                          <a:effectLst/>
                          <a:latin typeface="+mn-lt"/>
                          <a:ea typeface="+mn-ea"/>
                          <a:cs typeface="+mn-cs"/>
                        </a:rPr>
                        <a:t>Section 55 – no mention is made of</a:t>
                      </a:r>
                    </a:p>
                    <a:p>
                      <a:r>
                        <a:rPr lang="en-ZA" sz="1600" kern="1200" dirty="0">
                          <a:solidFill>
                            <a:schemeClr val="dk1"/>
                          </a:solidFill>
                          <a:effectLst/>
                          <a:latin typeface="+mn-lt"/>
                          <a:ea typeface="+mn-ea"/>
                          <a:cs typeface="+mn-cs"/>
                        </a:rPr>
                        <a:t>the Provinces</a:t>
                      </a:r>
                      <a:endParaRPr lang="en-ZA" sz="1600" dirty="0"/>
                    </a:p>
                  </a:txBody>
                  <a:tcPr/>
                </a:tc>
                <a:tc>
                  <a:txBody>
                    <a:bodyPr/>
                    <a:lstStyle/>
                    <a:p>
                      <a:endParaRPr lang="en-ZA" sz="1600" dirty="0"/>
                    </a:p>
                  </a:txBody>
                  <a:tcPr/>
                </a:tc>
                <a:extLst>
                  <a:ext uri="{0D108BD9-81ED-4DB2-BD59-A6C34878D82A}">
                    <a16:rowId xmlns:a16="http://schemas.microsoft.com/office/drawing/2014/main" val="2377276009"/>
                  </a:ext>
                </a:extLst>
              </a:tr>
            </a:tbl>
          </a:graphicData>
        </a:graphic>
      </p:graphicFrame>
    </p:spTree>
    <p:extLst>
      <p:ext uri="{BB962C8B-B14F-4D97-AF65-F5344CB8AC3E}">
        <p14:creationId xmlns:p14="http://schemas.microsoft.com/office/powerpoint/2010/main" val="16211687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651BB-5F8E-48FB-A03F-16E491BDCF72}"/>
              </a:ext>
            </a:extLst>
          </p:cNvPr>
          <p:cNvSpPr>
            <a:spLocks noGrp="1"/>
          </p:cNvSpPr>
          <p:nvPr>
            <p:ph type="title"/>
          </p:nvPr>
        </p:nvSpPr>
        <p:spPr/>
        <p:txBody>
          <a:bodyPr>
            <a:normAutofit fontScale="90000"/>
          </a:bodyPr>
          <a:lstStyle/>
          <a:p>
            <a:r>
              <a:rPr lang="en-US" dirty="0"/>
              <a:t>Chapter 11 (Miscellaneous) - Sections 57: Transitional Arrangements </a:t>
            </a:r>
            <a:endParaRPr lang="en-ZA" dirty="0"/>
          </a:p>
        </p:txBody>
      </p:sp>
      <p:graphicFrame>
        <p:nvGraphicFramePr>
          <p:cNvPr id="4" name="Table 4">
            <a:extLst>
              <a:ext uri="{FF2B5EF4-FFF2-40B4-BE49-F238E27FC236}">
                <a16:creationId xmlns:a16="http://schemas.microsoft.com/office/drawing/2014/main" id="{2F36F508-8181-4791-A0D9-9D7843AEB5E5}"/>
              </a:ext>
            </a:extLst>
          </p:cNvPr>
          <p:cNvGraphicFramePr>
            <a:graphicFrameLocks noGrp="1"/>
          </p:cNvGraphicFramePr>
          <p:nvPr>
            <p:ph idx="1"/>
            <p:extLst>
              <p:ext uri="{D42A27DB-BD31-4B8C-83A1-F6EECF244321}">
                <p14:modId xmlns:p14="http://schemas.microsoft.com/office/powerpoint/2010/main" val="2149414919"/>
              </p:ext>
            </p:extLst>
          </p:nvPr>
        </p:nvGraphicFramePr>
        <p:xfrm>
          <a:off x="357188" y="1342664"/>
          <a:ext cx="8442324" cy="4572000"/>
        </p:xfrm>
        <a:graphic>
          <a:graphicData uri="http://schemas.openxmlformats.org/drawingml/2006/table">
            <a:tbl>
              <a:tblPr firstRow="1" bandRow="1">
                <a:tableStyleId>{93296810-A885-4BE3-A3E7-6D5BEEA58F35}</a:tableStyleId>
              </a:tblPr>
              <a:tblGrid>
                <a:gridCol w="4221162">
                  <a:extLst>
                    <a:ext uri="{9D8B030D-6E8A-4147-A177-3AD203B41FA5}">
                      <a16:colId xmlns:a16="http://schemas.microsoft.com/office/drawing/2014/main" val="860257531"/>
                    </a:ext>
                  </a:extLst>
                </a:gridCol>
                <a:gridCol w="4221162">
                  <a:extLst>
                    <a:ext uri="{9D8B030D-6E8A-4147-A177-3AD203B41FA5}">
                      <a16:colId xmlns:a16="http://schemas.microsoft.com/office/drawing/2014/main" val="3297099230"/>
                    </a:ext>
                  </a:extLst>
                </a:gridCol>
              </a:tblGrid>
              <a:tr h="0">
                <a:tc>
                  <a:txBody>
                    <a:bodyPr/>
                    <a:lstStyle/>
                    <a:p>
                      <a:r>
                        <a:rPr lang="en-US" sz="1600" dirty="0"/>
                        <a:t>Comment and suggested alternative</a:t>
                      </a:r>
                      <a:endParaRPr lang="en-ZA" sz="1600" dirty="0"/>
                    </a:p>
                  </a:txBody>
                  <a:tcPr/>
                </a:tc>
                <a:tc>
                  <a:txBody>
                    <a:bodyPr/>
                    <a:lstStyle/>
                    <a:p>
                      <a:r>
                        <a:rPr lang="en-US" sz="1600" dirty="0"/>
                        <a:t>Motivation and/or suggested solution</a:t>
                      </a:r>
                      <a:endParaRPr lang="en-ZA" sz="1600" dirty="0"/>
                    </a:p>
                  </a:txBody>
                  <a:tcPr/>
                </a:tc>
                <a:extLst>
                  <a:ext uri="{0D108BD9-81ED-4DB2-BD59-A6C34878D82A}">
                    <a16:rowId xmlns:a16="http://schemas.microsoft.com/office/drawing/2014/main" val="3360781948"/>
                  </a:ext>
                </a:extLst>
              </a:tr>
              <a:tr h="1193064">
                <a:tc>
                  <a:txBody>
                    <a:bodyPr/>
                    <a:lstStyle/>
                    <a:p>
                      <a:r>
                        <a:rPr lang="en-ZA" sz="1600" kern="1200" dirty="0">
                          <a:solidFill>
                            <a:schemeClr val="dk1"/>
                          </a:solidFill>
                          <a:effectLst/>
                          <a:latin typeface="+mn-lt"/>
                          <a:ea typeface="+mn-ea"/>
                          <a:cs typeface="+mn-cs"/>
                        </a:rPr>
                        <a:t>In this section, a </a:t>
                      </a:r>
                      <a:r>
                        <a:rPr lang="en-ZA" sz="1600" b="1" kern="1200" dirty="0">
                          <a:solidFill>
                            <a:schemeClr val="dk1"/>
                          </a:solidFill>
                          <a:effectLst/>
                          <a:latin typeface="+mn-lt"/>
                          <a:ea typeface="+mn-ea"/>
                          <a:cs typeface="+mn-cs"/>
                        </a:rPr>
                        <a:t>‘progressive and programmatic approach based on financial resource availability’ is proposed	with two Phases highlighted.</a:t>
                      </a:r>
                      <a:endParaRPr lang="en-ZA" sz="1600" b="1" dirty="0"/>
                    </a:p>
                  </a:txBody>
                  <a:tcPr/>
                </a:tc>
                <a:tc>
                  <a:txBody>
                    <a:bodyPr/>
                    <a:lstStyle/>
                    <a:p>
                      <a:r>
                        <a:rPr lang="en-ZA" sz="1600" kern="1200" dirty="0">
                          <a:solidFill>
                            <a:schemeClr val="dk1"/>
                          </a:solidFill>
                          <a:effectLst/>
                          <a:latin typeface="+mn-lt"/>
                          <a:ea typeface="+mn-ea"/>
                          <a:cs typeface="+mn-cs"/>
                        </a:rPr>
                        <a:t>A </a:t>
                      </a:r>
                      <a:r>
                        <a:rPr lang="en-ZA" sz="1600" b="1" kern="1200" dirty="0">
                          <a:solidFill>
                            <a:schemeClr val="dk1"/>
                          </a:solidFill>
                          <a:effectLst/>
                          <a:latin typeface="+mn-lt"/>
                          <a:ea typeface="+mn-ea"/>
                          <a:cs typeface="+mn-cs"/>
                        </a:rPr>
                        <a:t>monitoring and evaluation framework be established to guide implementation</a:t>
                      </a:r>
                      <a:r>
                        <a:rPr lang="en-ZA" sz="1600" kern="1200" dirty="0">
                          <a:solidFill>
                            <a:schemeClr val="dk1"/>
                          </a:solidFill>
                          <a:effectLst/>
                          <a:latin typeface="+mn-lt"/>
                          <a:ea typeface="+mn-ea"/>
                          <a:cs typeface="+mn-cs"/>
                        </a:rPr>
                        <a:t>. </a:t>
                      </a:r>
                    </a:p>
                    <a:p>
                      <a:endParaRPr lang="en-ZA" sz="1600" b="1" kern="1200" dirty="0">
                        <a:solidFill>
                          <a:schemeClr val="dk1"/>
                        </a:solidFill>
                        <a:effectLst/>
                        <a:latin typeface="+mn-lt"/>
                        <a:ea typeface="+mn-ea"/>
                        <a:cs typeface="+mn-cs"/>
                      </a:endParaRPr>
                    </a:p>
                    <a:p>
                      <a:r>
                        <a:rPr lang="en-ZA" sz="1600" b="1" kern="1200" dirty="0">
                          <a:solidFill>
                            <a:schemeClr val="dk1"/>
                          </a:solidFill>
                          <a:effectLst/>
                          <a:latin typeface="+mn-lt"/>
                          <a:ea typeface="+mn-ea"/>
                          <a:cs typeface="+mn-cs"/>
                        </a:rPr>
                        <a:t>Evidence-based approaches be used to guide and learn from implementation activities. </a:t>
                      </a:r>
                    </a:p>
                    <a:p>
                      <a:endParaRPr lang="en-ZA" sz="1600" b="1" kern="1200" dirty="0">
                        <a:solidFill>
                          <a:schemeClr val="dk1"/>
                        </a:solidFill>
                        <a:effectLst/>
                        <a:latin typeface="+mn-lt"/>
                        <a:ea typeface="+mn-ea"/>
                        <a:cs typeface="+mn-cs"/>
                      </a:endParaRPr>
                    </a:p>
                    <a:p>
                      <a:r>
                        <a:rPr lang="en-ZA" sz="1600" kern="1200" dirty="0">
                          <a:solidFill>
                            <a:schemeClr val="dk1"/>
                          </a:solidFill>
                          <a:effectLst/>
                          <a:latin typeface="+mn-lt"/>
                          <a:ea typeface="+mn-ea"/>
                          <a:cs typeface="+mn-cs"/>
                        </a:rPr>
                        <a:t>Propose an </a:t>
                      </a:r>
                      <a:r>
                        <a:rPr lang="en-ZA" sz="1600" b="1" kern="1200" dirty="0">
                          <a:solidFill>
                            <a:schemeClr val="dk1"/>
                          </a:solidFill>
                          <a:effectLst/>
                          <a:latin typeface="+mn-lt"/>
                          <a:ea typeface="+mn-ea"/>
                          <a:cs typeface="+mn-cs"/>
                        </a:rPr>
                        <a:t>additional interim committee that focuses on health systems and services implementation, strengthening, research and evidence generation, synthesis and translation</a:t>
                      </a:r>
                      <a:r>
                        <a:rPr lang="en-ZA" sz="1600" kern="1200" dirty="0">
                          <a:solidFill>
                            <a:schemeClr val="dk1"/>
                          </a:solidFill>
                          <a:effectLst/>
                          <a:latin typeface="+mn-lt"/>
                          <a:ea typeface="+mn-ea"/>
                          <a:cs typeface="+mn-cs"/>
                        </a:rPr>
                        <a:t>. This committee should provide guidance on the </a:t>
                      </a:r>
                      <a:r>
                        <a:rPr lang="en-ZA" sz="1600" b="1" kern="1200" dirty="0">
                          <a:solidFill>
                            <a:schemeClr val="dk1"/>
                          </a:solidFill>
                          <a:effectLst/>
                          <a:latin typeface="+mn-lt"/>
                          <a:ea typeface="+mn-ea"/>
                          <a:cs typeface="+mn-cs"/>
                        </a:rPr>
                        <a:t>best implementation and research approaches based on local and international evidence</a:t>
                      </a:r>
                      <a:r>
                        <a:rPr lang="en-ZA" sz="1600" kern="1200" dirty="0">
                          <a:solidFill>
                            <a:schemeClr val="dk1"/>
                          </a:solidFill>
                          <a:effectLst/>
                          <a:latin typeface="+mn-lt"/>
                          <a:ea typeface="+mn-ea"/>
                          <a:cs typeface="+mn-cs"/>
                        </a:rPr>
                        <a:t>. The Committee should provide inputs into key legislative changes to be made to support preparation for and</a:t>
                      </a:r>
                    </a:p>
                    <a:p>
                      <a:r>
                        <a:rPr lang="en-ZA" sz="1600" kern="1200" dirty="0">
                          <a:solidFill>
                            <a:schemeClr val="dk1"/>
                          </a:solidFill>
                          <a:effectLst/>
                          <a:latin typeface="+mn-lt"/>
                          <a:ea typeface="+mn-ea"/>
                          <a:cs typeface="+mn-cs"/>
                        </a:rPr>
                        <a:t>implementation of NHI.</a:t>
                      </a:r>
                      <a:endParaRPr lang="en-ZA" sz="1600" dirty="0"/>
                    </a:p>
                  </a:txBody>
                  <a:tcPr/>
                </a:tc>
                <a:extLst>
                  <a:ext uri="{0D108BD9-81ED-4DB2-BD59-A6C34878D82A}">
                    <a16:rowId xmlns:a16="http://schemas.microsoft.com/office/drawing/2014/main" val="2377276009"/>
                  </a:ext>
                </a:extLst>
              </a:tr>
            </a:tbl>
          </a:graphicData>
        </a:graphic>
      </p:graphicFrame>
    </p:spTree>
    <p:extLst>
      <p:ext uri="{BB962C8B-B14F-4D97-AF65-F5344CB8AC3E}">
        <p14:creationId xmlns:p14="http://schemas.microsoft.com/office/powerpoint/2010/main" val="11702591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15EA4-C031-417E-876E-F721C47C3C4A}"/>
              </a:ext>
            </a:extLst>
          </p:cNvPr>
          <p:cNvSpPr>
            <a:spLocks noGrp="1"/>
          </p:cNvSpPr>
          <p:nvPr>
            <p:ph type="title"/>
          </p:nvPr>
        </p:nvSpPr>
        <p:spPr>
          <a:xfrm>
            <a:off x="231449" y="-53011"/>
            <a:ext cx="7513689" cy="722495"/>
          </a:xfrm>
        </p:spPr>
        <p:txBody>
          <a:bodyPr>
            <a:normAutofit fontScale="90000"/>
          </a:bodyPr>
          <a:lstStyle/>
          <a:p>
            <a:pPr algn="ctr"/>
            <a:r>
              <a:rPr lang="en-US" dirty="0"/>
              <a:t>Some priority areas that require attention to enable NHI implementation and attainment of HS goals</a:t>
            </a:r>
            <a:endParaRPr lang="en-ZA" dirty="0"/>
          </a:p>
        </p:txBody>
      </p:sp>
      <p:graphicFrame>
        <p:nvGraphicFramePr>
          <p:cNvPr id="4" name="Content Placeholder 3">
            <a:extLst>
              <a:ext uri="{FF2B5EF4-FFF2-40B4-BE49-F238E27FC236}">
                <a16:creationId xmlns:a16="http://schemas.microsoft.com/office/drawing/2014/main" id="{5B9E739E-0341-4B25-AE21-CD54391A1533}"/>
              </a:ext>
            </a:extLst>
          </p:cNvPr>
          <p:cNvGraphicFramePr>
            <a:graphicFrameLocks noGrp="1"/>
          </p:cNvGraphicFramePr>
          <p:nvPr>
            <p:ph idx="1"/>
            <p:extLst>
              <p:ext uri="{D42A27DB-BD31-4B8C-83A1-F6EECF244321}">
                <p14:modId xmlns:p14="http://schemas.microsoft.com/office/powerpoint/2010/main" val="594401422"/>
              </p:ext>
            </p:extLst>
          </p:nvPr>
        </p:nvGraphicFramePr>
        <p:xfrm>
          <a:off x="350837" y="1326478"/>
          <a:ext cx="8442325" cy="48268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365826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7234D-6CC8-48C3-8697-3D1C24EB241E}"/>
              </a:ext>
            </a:extLst>
          </p:cNvPr>
          <p:cNvSpPr>
            <a:spLocks noGrp="1"/>
          </p:cNvSpPr>
          <p:nvPr>
            <p:ph type="title"/>
          </p:nvPr>
        </p:nvSpPr>
        <p:spPr/>
        <p:txBody>
          <a:bodyPr/>
          <a:lstStyle/>
          <a:p>
            <a:r>
              <a:rPr lang="en-US" dirty="0"/>
              <a:t>A word on implementation…</a:t>
            </a:r>
            <a:endParaRPr lang="en-ZA" dirty="0"/>
          </a:p>
        </p:txBody>
      </p:sp>
      <p:sp>
        <p:nvSpPr>
          <p:cNvPr id="3" name="Content Placeholder 2">
            <a:extLst>
              <a:ext uri="{FF2B5EF4-FFF2-40B4-BE49-F238E27FC236}">
                <a16:creationId xmlns:a16="http://schemas.microsoft.com/office/drawing/2014/main" id="{4B56D810-2ACC-4E2E-8730-9D9D09E0ABA2}"/>
              </a:ext>
            </a:extLst>
          </p:cNvPr>
          <p:cNvSpPr>
            <a:spLocks noGrp="1"/>
          </p:cNvSpPr>
          <p:nvPr>
            <p:ph idx="1"/>
          </p:nvPr>
        </p:nvSpPr>
        <p:spPr/>
        <p:txBody>
          <a:bodyPr/>
          <a:lstStyle/>
          <a:p>
            <a:r>
              <a:rPr lang="en-US" dirty="0"/>
              <a:t>Progressive implementation and piloting</a:t>
            </a:r>
          </a:p>
          <a:p>
            <a:r>
              <a:rPr lang="en-US" dirty="0"/>
              <a:t>Use of research and evidence to inform and guide best practices</a:t>
            </a:r>
          </a:p>
          <a:p>
            <a:r>
              <a:rPr lang="en-US" dirty="0"/>
              <a:t>The role of local innovation and expertise – particularly of established public servants are not to be undermined.</a:t>
            </a:r>
          </a:p>
          <a:p>
            <a:r>
              <a:rPr lang="en-US" dirty="0"/>
              <a:t>HEIs can play an important role throughout the planning for and implementation of the financing mechanism towards UHC attainment.</a:t>
            </a:r>
            <a:endParaRPr lang="en-ZA" dirty="0"/>
          </a:p>
        </p:txBody>
      </p:sp>
    </p:spTree>
    <p:extLst>
      <p:ext uri="{BB962C8B-B14F-4D97-AF65-F5344CB8AC3E}">
        <p14:creationId xmlns:p14="http://schemas.microsoft.com/office/powerpoint/2010/main" val="4938312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sm24\Documents\Nadene Reignier\James Hart\W11581 - SU Faculty of Medicine and Health - Powerpoint Presentation\Powerpoint Presentation\Pictures\WB_1-EDIT.jpg"/>
          <p:cNvPicPr>
            <a:picLocks noChangeAspect="1" noChangeArrowheads="1"/>
          </p:cNvPicPr>
          <p:nvPr/>
        </p:nvPicPr>
        <p:blipFill rotWithShape="1">
          <a:blip r:embed="rId3">
            <a:extLst>
              <a:ext uri="{28A0092B-C50C-407E-A947-70E740481C1C}">
                <a14:useLocalDpi xmlns:a14="http://schemas.microsoft.com/office/drawing/2010/main" val="0"/>
              </a:ext>
            </a:extLst>
          </a:blip>
          <a:srcRect l="10856"/>
          <a:stretch/>
        </p:blipFill>
        <p:spPr bwMode="auto">
          <a:xfrm>
            <a:off x="0" y="12267"/>
            <a:ext cx="9144000" cy="684573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643063" y="3071812"/>
            <a:ext cx="5429250" cy="346249"/>
          </a:xfrm>
        </p:spPr>
        <p:txBody>
          <a:bodyPr>
            <a:noAutofit/>
          </a:bodyPr>
          <a:lstStyle/>
          <a:p>
            <a:pPr algn="ctr"/>
            <a:r>
              <a:rPr lang="en-US" sz="2400" b="0">
                <a:solidFill>
                  <a:schemeClr val="accent5">
                    <a:lumMod val="50000"/>
                  </a:schemeClr>
                </a:solidFill>
                <a:latin typeface="Gill Sans MT" panose="020B0502020104020203" pitchFamily="34" charset="0"/>
              </a:rPr>
              <a:t>THANK YOU - DANKIE - ENKOSI</a:t>
            </a:r>
            <a:endParaRPr lang="en-ZA" sz="2400" b="0">
              <a:solidFill>
                <a:schemeClr val="accent5">
                  <a:lumMod val="50000"/>
                </a:schemeClr>
              </a:solidFill>
              <a:latin typeface="Gill Sans MT" panose="020B0502020104020203" pitchFamily="34" charset="0"/>
            </a:endParaRPr>
          </a:p>
        </p:txBody>
      </p:sp>
      <p:sp>
        <p:nvSpPr>
          <p:cNvPr id="5" name="Title 6"/>
          <p:cNvSpPr txBox="1">
            <a:spLocks/>
          </p:cNvSpPr>
          <p:nvPr/>
        </p:nvSpPr>
        <p:spPr>
          <a:xfrm>
            <a:off x="815155" y="3142183"/>
            <a:ext cx="7513689" cy="722495"/>
          </a:xfrm>
          <a:prstGeom prst="rect">
            <a:avLst/>
          </a:prstGeom>
        </p:spPr>
        <p:txBody>
          <a:bodyPr vert="horz" lIns="91440" tIns="45720" rIns="91440" bIns="45720" rtlCol="0" anchor="t">
            <a:noAutofit/>
          </a:bodyPr>
          <a:lstStyle>
            <a:lvl1pPr algn="l" defTabSz="342900" rtl="0" eaLnBrk="1" latinLnBrk="0" hangingPunct="1">
              <a:spcBef>
                <a:spcPct val="0"/>
              </a:spcBef>
              <a:buNone/>
              <a:defRPr sz="2700" kern="1200">
                <a:solidFill>
                  <a:schemeClr val="tx1"/>
                </a:solidFill>
                <a:latin typeface="+mj-lt"/>
                <a:ea typeface="+mj-ea"/>
                <a:cs typeface="+mj-cs"/>
              </a:defRPr>
            </a:lvl1pPr>
          </a:lstStyle>
          <a:p>
            <a:pPr algn="ctr"/>
            <a:r>
              <a:rPr lang="en-ZA" sz="1800" dirty="0">
                <a:solidFill>
                  <a:schemeClr val="bg1"/>
                </a:solidFill>
                <a:latin typeface="Gill Sans MT" panose="020B0502020104020203" pitchFamily="34" charset="0"/>
              </a:rPr>
              <a:t>THANK YOU | DANKIE | ENKOSI</a:t>
            </a:r>
          </a:p>
          <a:p>
            <a:pPr algn="ctr"/>
            <a:endParaRPr lang="en-ZA" sz="1800" dirty="0">
              <a:solidFill>
                <a:schemeClr val="bg1"/>
              </a:solidFill>
              <a:latin typeface="Gill Sans MT" panose="020B0502020104020203" pitchFamily="34" charset="0"/>
            </a:endParaRPr>
          </a:p>
          <a:p>
            <a:pPr algn="ctr"/>
            <a:r>
              <a:rPr lang="en-ZA" sz="1800" dirty="0">
                <a:solidFill>
                  <a:schemeClr val="bg1"/>
                </a:solidFill>
                <a:latin typeface="Gill Sans MT" panose="020B0502020104020203" pitchFamily="34" charset="0"/>
              </a:rPr>
              <a:t>Prof René English</a:t>
            </a:r>
          </a:p>
          <a:p>
            <a:pPr algn="ctr"/>
            <a:r>
              <a:rPr lang="en-ZA" sz="1800" dirty="0">
                <a:solidFill>
                  <a:schemeClr val="bg1"/>
                </a:solidFill>
                <a:latin typeface="Gill Sans MT" panose="020B0502020104020203" pitchFamily="34" charset="0"/>
              </a:rPr>
              <a:t>Head: Division of Health Systems and Public Health</a:t>
            </a:r>
          </a:p>
          <a:p>
            <a:pPr algn="ctr"/>
            <a:r>
              <a:rPr lang="en-ZA" sz="1800" dirty="0">
                <a:solidFill>
                  <a:schemeClr val="bg1"/>
                </a:solidFill>
                <a:latin typeface="Gill Sans MT" panose="020B0502020104020203" pitchFamily="34" charset="0"/>
              </a:rPr>
              <a:t>Department of Global Health</a:t>
            </a:r>
          </a:p>
          <a:p>
            <a:pPr algn="ctr"/>
            <a:r>
              <a:rPr lang="en-ZA" sz="1800" dirty="0">
                <a:solidFill>
                  <a:schemeClr val="bg1"/>
                </a:solidFill>
                <a:latin typeface="Gill Sans MT" panose="020B0502020104020203" pitchFamily="34" charset="0"/>
              </a:rPr>
              <a:t>(renglish@sun.ac.za)</a:t>
            </a:r>
          </a:p>
        </p:txBody>
      </p:sp>
      <p:pic>
        <p:nvPicPr>
          <p:cNvPr id="6" name="Picture 2" descr="C:\Users\asm24\Documents\Nadene Reignier\James Hart\W11581 - SU Faculty of Medicine and Health - Powerpoint Presentation\Powerpoint Presentation\Logo-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5783" y="5647967"/>
            <a:ext cx="3172434" cy="978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293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B4318-6208-44F4-B2FD-D6F52E4E67B0}"/>
              </a:ext>
            </a:extLst>
          </p:cNvPr>
          <p:cNvSpPr>
            <a:spLocks noGrp="1"/>
          </p:cNvSpPr>
          <p:nvPr>
            <p:ph type="title"/>
          </p:nvPr>
        </p:nvSpPr>
        <p:spPr>
          <a:xfrm>
            <a:off x="498437" y="166744"/>
            <a:ext cx="3708114" cy="984381"/>
          </a:xfrm>
        </p:spPr>
        <p:txBody>
          <a:bodyPr>
            <a:normAutofit/>
          </a:bodyPr>
          <a:lstStyle/>
          <a:p>
            <a:pPr>
              <a:lnSpc>
                <a:spcPct val="90000"/>
              </a:lnSpc>
            </a:pPr>
            <a:r>
              <a:rPr lang="en-US" sz="2000" dirty="0"/>
              <a:t>Inputs into the NHI Bill (2019) – Overarching comments regarding the FMHS position</a:t>
            </a:r>
            <a:endParaRPr lang="en-ZA" sz="2000" dirty="0"/>
          </a:p>
        </p:txBody>
      </p:sp>
      <p:sp>
        <p:nvSpPr>
          <p:cNvPr id="3" name="Content Placeholder 2">
            <a:extLst>
              <a:ext uri="{FF2B5EF4-FFF2-40B4-BE49-F238E27FC236}">
                <a16:creationId xmlns:a16="http://schemas.microsoft.com/office/drawing/2014/main" id="{21003BD1-102D-4FB3-BE9C-504BE0562F96}"/>
              </a:ext>
            </a:extLst>
          </p:cNvPr>
          <p:cNvSpPr>
            <a:spLocks noGrp="1"/>
          </p:cNvSpPr>
          <p:nvPr>
            <p:ph idx="1"/>
          </p:nvPr>
        </p:nvSpPr>
        <p:spPr>
          <a:xfrm>
            <a:off x="498437" y="1484556"/>
            <a:ext cx="3708113" cy="4905486"/>
          </a:xfrm>
        </p:spPr>
        <p:txBody>
          <a:bodyPr>
            <a:normAutofit fontScale="77500" lnSpcReduction="20000"/>
          </a:bodyPr>
          <a:lstStyle/>
          <a:p>
            <a:pPr>
              <a:lnSpc>
                <a:spcPct val="90000"/>
              </a:lnSpc>
            </a:pPr>
            <a:r>
              <a:rPr lang="en-US" sz="2100" dirty="0"/>
              <a:t>Committed to principles of </a:t>
            </a:r>
            <a:r>
              <a:rPr lang="en-US" sz="2100" b="1" dirty="0"/>
              <a:t>social solidarity </a:t>
            </a:r>
            <a:r>
              <a:rPr lang="en-US" sz="2100" dirty="0"/>
              <a:t>and </a:t>
            </a:r>
            <a:r>
              <a:rPr lang="en-US" sz="2100" b="1" dirty="0"/>
              <a:t>universal health coverage </a:t>
            </a:r>
            <a:r>
              <a:rPr lang="en-US" sz="2100" dirty="0"/>
              <a:t>(UHC).</a:t>
            </a:r>
          </a:p>
          <a:p>
            <a:pPr>
              <a:lnSpc>
                <a:spcPct val="90000"/>
              </a:lnSpc>
            </a:pPr>
            <a:r>
              <a:rPr lang="en-US" sz="2100" dirty="0"/>
              <a:t>UHC not equivalent to a funding model</a:t>
            </a:r>
          </a:p>
          <a:p>
            <a:pPr>
              <a:lnSpc>
                <a:spcPct val="90000"/>
              </a:lnSpc>
            </a:pPr>
            <a:r>
              <a:rPr lang="en-US" sz="2100" dirty="0"/>
              <a:t>Concerns:</a:t>
            </a:r>
          </a:p>
          <a:p>
            <a:pPr lvl="1">
              <a:lnSpc>
                <a:spcPct val="90000"/>
              </a:lnSpc>
            </a:pPr>
            <a:r>
              <a:rPr lang="en-US" dirty="0"/>
              <a:t>Proposed model for funding model for medical care as opposed to consideration for broader </a:t>
            </a:r>
            <a:r>
              <a:rPr lang="en-US" b="1" dirty="0"/>
              <a:t>principles of philosophy of PHC </a:t>
            </a:r>
            <a:r>
              <a:rPr lang="en-US" dirty="0"/>
              <a:t>which includes social determinants of health.</a:t>
            </a:r>
          </a:p>
          <a:p>
            <a:pPr lvl="1">
              <a:lnSpc>
                <a:spcPct val="90000"/>
              </a:lnSpc>
            </a:pPr>
            <a:r>
              <a:rPr lang="en-US" dirty="0"/>
              <a:t>Introduction of </a:t>
            </a:r>
            <a:r>
              <a:rPr lang="en-US" b="1" dirty="0"/>
              <a:t>fragmentation</a:t>
            </a:r>
            <a:r>
              <a:rPr lang="en-US" dirty="0"/>
              <a:t> as opposed to a unified health system.</a:t>
            </a:r>
          </a:p>
          <a:p>
            <a:pPr lvl="1">
              <a:lnSpc>
                <a:spcPct val="90000"/>
              </a:lnSpc>
            </a:pPr>
            <a:r>
              <a:rPr lang="en-US" b="1" dirty="0"/>
              <a:t>Strengthening of current health system </a:t>
            </a:r>
            <a:r>
              <a:rPr lang="en-US" dirty="0"/>
              <a:t>to be prioritized and funded in preparation for NHI</a:t>
            </a:r>
          </a:p>
          <a:p>
            <a:pPr>
              <a:lnSpc>
                <a:spcPct val="90000"/>
              </a:lnSpc>
            </a:pPr>
            <a:r>
              <a:rPr lang="en-US" sz="2100" dirty="0"/>
              <a:t>Our position aligns with international, national conceptions of PHC, UHC, health systems thinking and related research evidence. It acknowledges that </a:t>
            </a:r>
            <a:r>
              <a:rPr lang="en-US" sz="2100" b="1" dirty="0"/>
              <a:t>health systems are complex and adaptive </a:t>
            </a:r>
            <a:r>
              <a:rPr lang="en-US" sz="2100" dirty="0"/>
              <a:t>and recognizes the importance of governance and leadership, and the ‘software’ of the health system.</a:t>
            </a:r>
          </a:p>
          <a:p>
            <a:pPr lvl="1">
              <a:lnSpc>
                <a:spcPct val="90000"/>
              </a:lnSpc>
            </a:pPr>
            <a:endParaRPr lang="en-ZA" sz="1600" dirty="0"/>
          </a:p>
        </p:txBody>
      </p:sp>
      <p:sp>
        <p:nvSpPr>
          <p:cNvPr id="10" name="Rectangle 9">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9712" y="0"/>
            <a:ext cx="457428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186" y="557784"/>
            <a:ext cx="384765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2C9B954-7881-4ED6-BC8C-B2C04F721425}"/>
              </a:ext>
            </a:extLst>
          </p:cNvPr>
          <p:cNvPicPr>
            <a:picLocks noChangeAspect="1"/>
          </p:cNvPicPr>
          <p:nvPr/>
        </p:nvPicPr>
        <p:blipFill>
          <a:blip r:embed="rId2"/>
          <a:stretch>
            <a:fillRect/>
          </a:stretch>
        </p:blipFill>
        <p:spPr>
          <a:xfrm>
            <a:off x="5178531" y="977267"/>
            <a:ext cx="3356649" cy="4900218"/>
          </a:xfrm>
          <a:prstGeom prst="rect">
            <a:avLst/>
          </a:prstGeom>
          <a:effectLst/>
        </p:spPr>
      </p:pic>
    </p:spTree>
    <p:extLst>
      <p:ext uri="{BB962C8B-B14F-4D97-AF65-F5344CB8AC3E}">
        <p14:creationId xmlns:p14="http://schemas.microsoft.com/office/powerpoint/2010/main" val="1274940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025EC-79FC-41A1-A057-D239EE4C984D}"/>
              </a:ext>
            </a:extLst>
          </p:cNvPr>
          <p:cNvSpPr>
            <a:spLocks noGrp="1"/>
          </p:cNvSpPr>
          <p:nvPr>
            <p:ph type="title"/>
          </p:nvPr>
        </p:nvSpPr>
        <p:spPr/>
        <p:txBody>
          <a:bodyPr/>
          <a:lstStyle/>
          <a:p>
            <a:r>
              <a:rPr lang="en-US" dirty="0"/>
              <a:t>Opening Sections</a:t>
            </a:r>
            <a:endParaRPr lang="en-ZA" dirty="0"/>
          </a:p>
        </p:txBody>
      </p:sp>
      <p:graphicFrame>
        <p:nvGraphicFramePr>
          <p:cNvPr id="4" name="Content Placeholder 3">
            <a:extLst>
              <a:ext uri="{FF2B5EF4-FFF2-40B4-BE49-F238E27FC236}">
                <a16:creationId xmlns:a16="http://schemas.microsoft.com/office/drawing/2014/main" id="{0F5ACB19-C677-41C4-8078-D39626689974}"/>
              </a:ext>
            </a:extLst>
          </p:cNvPr>
          <p:cNvGraphicFramePr>
            <a:graphicFrameLocks noGrp="1"/>
          </p:cNvGraphicFramePr>
          <p:nvPr>
            <p:ph idx="1"/>
            <p:extLst>
              <p:ext uri="{D42A27DB-BD31-4B8C-83A1-F6EECF244321}">
                <p14:modId xmlns:p14="http://schemas.microsoft.com/office/powerpoint/2010/main" val="906251093"/>
              </p:ext>
            </p:extLst>
          </p:nvPr>
        </p:nvGraphicFramePr>
        <p:xfrm>
          <a:off x="357188" y="1498600"/>
          <a:ext cx="8442325" cy="444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678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651BB-5F8E-48FB-A03F-16E491BDCF72}"/>
              </a:ext>
            </a:extLst>
          </p:cNvPr>
          <p:cNvSpPr>
            <a:spLocks noGrp="1"/>
          </p:cNvSpPr>
          <p:nvPr>
            <p:ph type="title"/>
          </p:nvPr>
        </p:nvSpPr>
        <p:spPr/>
        <p:txBody>
          <a:bodyPr>
            <a:normAutofit/>
          </a:bodyPr>
          <a:lstStyle/>
          <a:p>
            <a:r>
              <a:rPr lang="en-US" dirty="0"/>
              <a:t>Preamble</a:t>
            </a:r>
            <a:endParaRPr lang="en-ZA" dirty="0"/>
          </a:p>
        </p:txBody>
      </p:sp>
      <p:graphicFrame>
        <p:nvGraphicFramePr>
          <p:cNvPr id="4" name="Table 4">
            <a:extLst>
              <a:ext uri="{FF2B5EF4-FFF2-40B4-BE49-F238E27FC236}">
                <a16:creationId xmlns:a16="http://schemas.microsoft.com/office/drawing/2014/main" id="{2F36F508-8181-4791-A0D9-9D7843AEB5E5}"/>
              </a:ext>
            </a:extLst>
          </p:cNvPr>
          <p:cNvGraphicFramePr>
            <a:graphicFrameLocks noGrp="1"/>
          </p:cNvGraphicFramePr>
          <p:nvPr>
            <p:ph idx="1"/>
            <p:extLst>
              <p:ext uri="{D42A27DB-BD31-4B8C-83A1-F6EECF244321}">
                <p14:modId xmlns:p14="http://schemas.microsoft.com/office/powerpoint/2010/main" val="73273049"/>
              </p:ext>
            </p:extLst>
          </p:nvPr>
        </p:nvGraphicFramePr>
        <p:xfrm>
          <a:off x="357188" y="1498600"/>
          <a:ext cx="8442324" cy="3296920"/>
        </p:xfrm>
        <a:graphic>
          <a:graphicData uri="http://schemas.openxmlformats.org/drawingml/2006/table">
            <a:tbl>
              <a:tblPr firstRow="1" bandRow="1">
                <a:tableStyleId>{00A15C55-8517-42AA-B614-E9B94910E393}</a:tableStyleId>
              </a:tblPr>
              <a:tblGrid>
                <a:gridCol w="4221162">
                  <a:extLst>
                    <a:ext uri="{9D8B030D-6E8A-4147-A177-3AD203B41FA5}">
                      <a16:colId xmlns:a16="http://schemas.microsoft.com/office/drawing/2014/main" val="860257531"/>
                    </a:ext>
                  </a:extLst>
                </a:gridCol>
                <a:gridCol w="4221162">
                  <a:extLst>
                    <a:ext uri="{9D8B030D-6E8A-4147-A177-3AD203B41FA5}">
                      <a16:colId xmlns:a16="http://schemas.microsoft.com/office/drawing/2014/main" val="3297099230"/>
                    </a:ext>
                  </a:extLst>
                </a:gridCol>
              </a:tblGrid>
              <a:tr h="370840">
                <a:tc>
                  <a:txBody>
                    <a:bodyPr/>
                    <a:lstStyle/>
                    <a:p>
                      <a:r>
                        <a:rPr lang="en-US" sz="1600" dirty="0"/>
                        <a:t>Comment and suggested alternative</a:t>
                      </a:r>
                      <a:endParaRPr lang="en-ZA" sz="1600" dirty="0"/>
                    </a:p>
                  </a:txBody>
                  <a:tcPr/>
                </a:tc>
                <a:tc>
                  <a:txBody>
                    <a:bodyPr/>
                    <a:lstStyle/>
                    <a:p>
                      <a:r>
                        <a:rPr lang="en-US" sz="1600" dirty="0"/>
                        <a:t>Motivation and/or suggested solution</a:t>
                      </a:r>
                      <a:endParaRPr lang="en-ZA" sz="1600" dirty="0"/>
                    </a:p>
                  </a:txBody>
                  <a:tcPr/>
                </a:tc>
                <a:extLst>
                  <a:ext uri="{0D108BD9-81ED-4DB2-BD59-A6C34878D82A}">
                    <a16:rowId xmlns:a16="http://schemas.microsoft.com/office/drawing/2014/main" val="3360781948"/>
                  </a:ext>
                </a:extLst>
              </a:tr>
              <a:tr h="370840">
                <a:tc>
                  <a:txBody>
                    <a:bodyPr/>
                    <a:lstStyle/>
                    <a:p>
                      <a:r>
                        <a:rPr lang="en-ZA" sz="1600" kern="1200" dirty="0">
                          <a:solidFill>
                            <a:schemeClr val="dk1"/>
                          </a:solidFill>
                          <a:effectLst/>
                        </a:rPr>
                        <a:t>Line: ‘In order to’, after ‘achieve the progressive realisation of the right to access to quality personal health care services’ </a:t>
                      </a:r>
                      <a:r>
                        <a:rPr lang="en-ZA" sz="1600" b="1" kern="1200" dirty="0">
                          <a:solidFill>
                            <a:schemeClr val="dk1"/>
                          </a:solidFill>
                          <a:effectLst/>
                        </a:rPr>
                        <a:t>add ‘within a strengthened public and private health system’</a:t>
                      </a:r>
                    </a:p>
                    <a:p>
                      <a:endParaRPr lang="en-ZA" sz="1600" b="1" kern="1200" dirty="0">
                        <a:solidFill>
                          <a:schemeClr val="dk1"/>
                        </a:solidFill>
                        <a:effectLst/>
                      </a:endParaRPr>
                    </a:p>
                    <a:p>
                      <a:r>
                        <a:rPr lang="en-ZA" sz="1600" kern="1200" dirty="0">
                          <a:solidFill>
                            <a:schemeClr val="dk1"/>
                          </a:solidFill>
                          <a:effectLst/>
                        </a:rPr>
                        <a:t>Add a </a:t>
                      </a:r>
                      <a:r>
                        <a:rPr lang="en-ZA" sz="1600" b="1" kern="1200" dirty="0">
                          <a:solidFill>
                            <a:schemeClr val="dk1"/>
                          </a:solidFill>
                          <a:effectLst/>
                        </a:rPr>
                        <a:t>clause ‘address the social and economic determinants of health to promote health and disease prevention through inter- sectoral collaboration and strengthening non-personal health care’</a:t>
                      </a:r>
                      <a:endParaRPr lang="en-ZA" sz="1400" b="1"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r>
                        <a:rPr lang="en-ZA" sz="1600" kern="1200" dirty="0">
                          <a:solidFill>
                            <a:schemeClr val="dk1"/>
                          </a:solidFill>
                          <a:effectLst/>
                        </a:rPr>
                        <a:t>Although a </a:t>
                      </a:r>
                      <a:r>
                        <a:rPr lang="en-ZA" sz="1600" b="1" kern="1200" dirty="0">
                          <a:solidFill>
                            <a:schemeClr val="dk1"/>
                          </a:solidFill>
                          <a:effectLst/>
                        </a:rPr>
                        <a:t>strengthened health system </a:t>
                      </a:r>
                      <a:r>
                        <a:rPr lang="en-ZA" sz="1600" kern="1200" dirty="0">
                          <a:solidFill>
                            <a:schemeClr val="dk1"/>
                          </a:solidFill>
                          <a:effectLst/>
                        </a:rPr>
                        <a:t>is implied in the statement ‘quality personal health care services’ it </a:t>
                      </a:r>
                      <a:r>
                        <a:rPr lang="en-ZA" sz="1600" b="1" kern="1200" dirty="0">
                          <a:solidFill>
                            <a:schemeClr val="dk1"/>
                          </a:solidFill>
                          <a:effectLst/>
                        </a:rPr>
                        <a:t>should be emphasised as a separate point.</a:t>
                      </a:r>
                    </a:p>
                    <a:p>
                      <a:r>
                        <a:rPr lang="en-ZA" sz="1600" b="1" kern="1200" dirty="0">
                          <a:solidFill>
                            <a:schemeClr val="dk1"/>
                          </a:solidFill>
                          <a:effectLst/>
                        </a:rPr>
                        <a:t> </a:t>
                      </a:r>
                      <a:endParaRPr lang="en-ZA" sz="1600" kern="1200" dirty="0">
                        <a:solidFill>
                          <a:schemeClr val="dk1"/>
                        </a:solidFill>
                        <a:effectLst/>
                      </a:endParaRPr>
                    </a:p>
                    <a:p>
                      <a:r>
                        <a:rPr lang="en-ZA" sz="1600" kern="1200" dirty="0">
                          <a:solidFill>
                            <a:schemeClr val="dk1"/>
                          </a:solidFill>
                          <a:effectLst/>
                        </a:rPr>
                        <a:t>Addressing the social and economic determinants of disease, which will include cooperation with and action by other sectors, is paramount to reducing the burden of disease, and the overall burden on the health system. A coordinated, whole of government approach which links</a:t>
                      </a:r>
                    </a:p>
                    <a:p>
                      <a:r>
                        <a:rPr lang="en-ZA" sz="1600" kern="1200" dirty="0">
                          <a:solidFill>
                            <a:schemeClr val="dk1"/>
                          </a:solidFill>
                          <a:effectLst/>
                        </a:rPr>
                        <a:t>with the NHI objectives is required.</a:t>
                      </a:r>
                      <a:endParaRPr lang="en-ZA" sz="14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2377276009"/>
                  </a:ext>
                </a:extLst>
              </a:tr>
            </a:tbl>
          </a:graphicData>
        </a:graphic>
      </p:graphicFrame>
    </p:spTree>
    <p:extLst>
      <p:ext uri="{BB962C8B-B14F-4D97-AF65-F5344CB8AC3E}">
        <p14:creationId xmlns:p14="http://schemas.microsoft.com/office/powerpoint/2010/main" val="1341737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651BB-5F8E-48FB-A03F-16E491BDCF72}"/>
              </a:ext>
            </a:extLst>
          </p:cNvPr>
          <p:cNvSpPr>
            <a:spLocks noGrp="1"/>
          </p:cNvSpPr>
          <p:nvPr>
            <p:ph type="title"/>
          </p:nvPr>
        </p:nvSpPr>
        <p:spPr/>
        <p:txBody>
          <a:bodyPr>
            <a:normAutofit/>
          </a:bodyPr>
          <a:lstStyle/>
          <a:p>
            <a:r>
              <a:rPr lang="en-US" dirty="0"/>
              <a:t>Definitions</a:t>
            </a:r>
            <a:endParaRPr lang="en-ZA" dirty="0"/>
          </a:p>
        </p:txBody>
      </p:sp>
      <p:graphicFrame>
        <p:nvGraphicFramePr>
          <p:cNvPr id="4" name="Table 4">
            <a:extLst>
              <a:ext uri="{FF2B5EF4-FFF2-40B4-BE49-F238E27FC236}">
                <a16:creationId xmlns:a16="http://schemas.microsoft.com/office/drawing/2014/main" id="{2F36F508-8181-4791-A0D9-9D7843AEB5E5}"/>
              </a:ext>
            </a:extLst>
          </p:cNvPr>
          <p:cNvGraphicFramePr>
            <a:graphicFrameLocks noGrp="1"/>
          </p:cNvGraphicFramePr>
          <p:nvPr>
            <p:ph idx="1"/>
            <p:extLst>
              <p:ext uri="{D42A27DB-BD31-4B8C-83A1-F6EECF244321}">
                <p14:modId xmlns:p14="http://schemas.microsoft.com/office/powerpoint/2010/main" val="1132855869"/>
              </p:ext>
            </p:extLst>
          </p:nvPr>
        </p:nvGraphicFramePr>
        <p:xfrm>
          <a:off x="357188" y="1498600"/>
          <a:ext cx="8442324" cy="2291080"/>
        </p:xfrm>
        <a:graphic>
          <a:graphicData uri="http://schemas.openxmlformats.org/drawingml/2006/table">
            <a:tbl>
              <a:tblPr firstRow="1" bandRow="1">
                <a:tableStyleId>{00A15C55-8517-42AA-B614-E9B94910E393}</a:tableStyleId>
              </a:tblPr>
              <a:tblGrid>
                <a:gridCol w="4221162">
                  <a:extLst>
                    <a:ext uri="{9D8B030D-6E8A-4147-A177-3AD203B41FA5}">
                      <a16:colId xmlns:a16="http://schemas.microsoft.com/office/drawing/2014/main" val="860257531"/>
                    </a:ext>
                  </a:extLst>
                </a:gridCol>
                <a:gridCol w="4221162">
                  <a:extLst>
                    <a:ext uri="{9D8B030D-6E8A-4147-A177-3AD203B41FA5}">
                      <a16:colId xmlns:a16="http://schemas.microsoft.com/office/drawing/2014/main" val="3297099230"/>
                    </a:ext>
                  </a:extLst>
                </a:gridCol>
              </a:tblGrid>
              <a:tr h="370840">
                <a:tc>
                  <a:txBody>
                    <a:bodyPr/>
                    <a:lstStyle/>
                    <a:p>
                      <a:r>
                        <a:rPr lang="en-US" dirty="0"/>
                        <a:t>Comment and suggested alternative</a:t>
                      </a:r>
                      <a:endParaRPr lang="en-ZA" dirty="0"/>
                    </a:p>
                  </a:txBody>
                  <a:tcPr/>
                </a:tc>
                <a:tc>
                  <a:txBody>
                    <a:bodyPr/>
                    <a:lstStyle/>
                    <a:p>
                      <a:r>
                        <a:rPr lang="en-US" dirty="0"/>
                        <a:t>Motivation and/or suggested solution</a:t>
                      </a:r>
                      <a:endParaRPr lang="en-ZA" dirty="0"/>
                    </a:p>
                  </a:txBody>
                  <a:tcPr/>
                </a:tc>
                <a:extLst>
                  <a:ext uri="{0D108BD9-81ED-4DB2-BD59-A6C34878D82A}">
                    <a16:rowId xmlns:a16="http://schemas.microsoft.com/office/drawing/2014/main" val="3360781948"/>
                  </a:ext>
                </a:extLst>
              </a:tr>
              <a:tr h="370840">
                <a:tc>
                  <a:txBody>
                    <a:bodyPr/>
                    <a:lstStyle/>
                    <a:p>
                      <a:r>
                        <a:rPr lang="en-ZA" sz="1800" kern="1200" dirty="0">
                          <a:solidFill>
                            <a:schemeClr val="dk1"/>
                          </a:solidFill>
                          <a:effectLst/>
                        </a:rPr>
                        <a:t>Whilst </a:t>
                      </a:r>
                      <a:r>
                        <a:rPr lang="en-ZA" sz="1800" b="1" kern="1200" dirty="0">
                          <a:solidFill>
                            <a:schemeClr val="dk1"/>
                          </a:solidFill>
                          <a:effectLst/>
                        </a:rPr>
                        <a:t>‘health care service provider’ is defined fairly generically</a:t>
                      </a:r>
                      <a:r>
                        <a:rPr lang="en-ZA" sz="1800" kern="1200" dirty="0">
                          <a:solidFill>
                            <a:schemeClr val="dk1"/>
                          </a:solidFill>
                          <a:effectLst/>
                        </a:rPr>
                        <a:t>, the way the Bill refers to such providers appears to indicate health professionals, and </a:t>
                      </a:r>
                      <a:r>
                        <a:rPr lang="en-ZA" sz="1800" b="1" kern="1200" dirty="0">
                          <a:solidFill>
                            <a:schemeClr val="dk1"/>
                          </a:solidFill>
                          <a:effectLst/>
                        </a:rPr>
                        <a:t>important cadres such as community health workers, mid- level workers, and traditional healers do not appear to be included.</a:t>
                      </a:r>
                      <a:endParaRPr lang="en-ZA" sz="1600" b="1"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tc>
                  <a:txBody>
                    <a:bodyPr/>
                    <a:lstStyle/>
                    <a:p>
                      <a:r>
                        <a:rPr lang="en-ZA" sz="1800" kern="1200" dirty="0">
                          <a:solidFill>
                            <a:schemeClr val="dk1"/>
                          </a:solidFill>
                          <a:effectLst/>
                        </a:rPr>
                        <a:t>Clarity is required regarding health service providers such as community health workers, mid-level workers, and traditional healers.</a:t>
                      </a:r>
                      <a:endParaRPr lang="en-ZA" sz="16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2377276009"/>
                  </a:ext>
                </a:extLst>
              </a:tr>
            </a:tbl>
          </a:graphicData>
        </a:graphic>
      </p:graphicFrame>
    </p:spTree>
    <p:extLst>
      <p:ext uri="{BB962C8B-B14F-4D97-AF65-F5344CB8AC3E}">
        <p14:creationId xmlns:p14="http://schemas.microsoft.com/office/powerpoint/2010/main" val="2843457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025EC-79FC-41A1-A057-D239EE4C984D}"/>
              </a:ext>
            </a:extLst>
          </p:cNvPr>
          <p:cNvSpPr>
            <a:spLocks noGrp="1"/>
          </p:cNvSpPr>
          <p:nvPr>
            <p:ph type="title"/>
          </p:nvPr>
        </p:nvSpPr>
        <p:spPr/>
        <p:txBody>
          <a:bodyPr/>
          <a:lstStyle/>
          <a:p>
            <a:r>
              <a:rPr lang="en-US" dirty="0"/>
              <a:t>Chapter 1: Purpose and application of Act</a:t>
            </a:r>
            <a:endParaRPr lang="en-ZA" dirty="0"/>
          </a:p>
        </p:txBody>
      </p:sp>
      <p:graphicFrame>
        <p:nvGraphicFramePr>
          <p:cNvPr id="4" name="Content Placeholder 3">
            <a:extLst>
              <a:ext uri="{FF2B5EF4-FFF2-40B4-BE49-F238E27FC236}">
                <a16:creationId xmlns:a16="http://schemas.microsoft.com/office/drawing/2014/main" id="{0F5ACB19-C677-41C4-8078-D39626689974}"/>
              </a:ext>
            </a:extLst>
          </p:cNvPr>
          <p:cNvGraphicFramePr>
            <a:graphicFrameLocks noGrp="1"/>
          </p:cNvGraphicFramePr>
          <p:nvPr>
            <p:ph idx="1"/>
            <p:extLst>
              <p:ext uri="{D42A27DB-BD31-4B8C-83A1-F6EECF244321}">
                <p14:modId xmlns:p14="http://schemas.microsoft.com/office/powerpoint/2010/main" val="938857660"/>
              </p:ext>
            </p:extLst>
          </p:nvPr>
        </p:nvGraphicFramePr>
        <p:xfrm>
          <a:off x="357188" y="1498600"/>
          <a:ext cx="8442325" cy="444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09836049"/>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117A934AEAC441AF47E945F1AED0C0" ma:contentTypeVersion="4" ma:contentTypeDescription="Create a new document." ma:contentTypeScope="" ma:versionID="6a4a1ee893aa8c89a74f497caa5f7141">
  <xsd:schema xmlns:xsd="http://www.w3.org/2001/XMLSchema" xmlns:xs="http://www.w3.org/2001/XMLSchema" xmlns:p="http://schemas.microsoft.com/office/2006/metadata/properties" xmlns:ns2="60199b31-2299-4531-8872-a3eaba744cbd" xmlns:ns3="c39f1452-4462-4979-941b-c1317cfd14ce" targetNamespace="http://schemas.microsoft.com/office/2006/metadata/properties" ma:root="true" ma:fieldsID="e03ab4b18cdf84cb410e54ebfc103fa0" ns2:_="" ns3:_="">
    <xsd:import namespace="60199b31-2299-4531-8872-a3eaba744cbd"/>
    <xsd:import namespace="c39f1452-4462-4979-941b-c1317cfd14c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199b31-2299-4531-8872-a3eaba744c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39f1452-4462-4979-941b-c1317cfd14c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c39f1452-4462-4979-941b-c1317cfd14ce">
      <UserInfo>
        <DisplayName>De Vries, FD, Mev [florenced@sun.ac.za]</DisplayName>
        <AccountId>15</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8C55FB-5D83-418E-A08A-62A68549BEFE}">
  <ds:schemaRefs>
    <ds:schemaRef ds:uri="60199b31-2299-4531-8872-a3eaba744cbd"/>
    <ds:schemaRef ds:uri="c39f1452-4462-4979-941b-c1317cfd14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E660D38-D253-4B9E-8D21-4E7085CFCE55}">
  <ds:schemaRefs>
    <ds:schemaRef ds:uri="http://schemas.openxmlformats.org/package/2006/metadata/core-properties"/>
    <ds:schemaRef ds:uri="http://purl.org/dc/dcmitype/"/>
    <ds:schemaRef ds:uri="http://schemas.microsoft.com/office/2006/documentManagement/types"/>
    <ds:schemaRef ds:uri="c39f1452-4462-4979-941b-c1317cfd14ce"/>
    <ds:schemaRef ds:uri="http://purl.org/dc/elements/1.1/"/>
    <ds:schemaRef ds:uri="http://schemas.microsoft.com/office/2006/metadata/properties"/>
    <ds:schemaRef ds:uri="http://purl.org/dc/terms/"/>
    <ds:schemaRef ds:uri="http://schemas.microsoft.com/office/infopath/2007/PartnerControls"/>
    <ds:schemaRef ds:uri="60199b31-2299-4531-8872-a3eaba744cbd"/>
    <ds:schemaRef ds:uri="http://www.w3.org/XML/1998/namespace"/>
  </ds:schemaRefs>
</ds:datastoreItem>
</file>

<file path=customXml/itemProps3.xml><?xml version="1.0" encoding="utf-8"?>
<ds:datastoreItem xmlns:ds="http://schemas.openxmlformats.org/officeDocument/2006/customXml" ds:itemID="{5DBF6E9A-A490-46FB-AB92-6B57685EB1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7071</TotalTime>
  <Words>4982</Words>
  <Application>Microsoft Office PowerPoint</Application>
  <PresentationFormat>On-screen Show (4:3)</PresentationFormat>
  <Paragraphs>434</Paragraphs>
  <Slides>46</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Calibri</vt:lpstr>
      <vt:lpstr>Gill Sans MT</vt:lpstr>
      <vt:lpstr>Times New Roman</vt:lpstr>
      <vt:lpstr>2_Office Theme</vt:lpstr>
      <vt:lpstr>Stellenbosch University, Faculty of Medicine and Health Sciences (FMHS) Presentation to the Parliamentary Portfolio Committee regarding its NHI Submission  2 June 2021 Prof René English, on behalf of the FMHS  </vt:lpstr>
      <vt:lpstr>OUR VISION</vt:lpstr>
      <vt:lpstr>OUR MISSION</vt:lpstr>
      <vt:lpstr>OUR MANAGEMENT TEAM</vt:lpstr>
      <vt:lpstr>Inputs into the NHI Bill (2019) – Overarching comments regarding the FMHS position</vt:lpstr>
      <vt:lpstr>Opening Sections</vt:lpstr>
      <vt:lpstr>Preamble</vt:lpstr>
      <vt:lpstr>Definitions</vt:lpstr>
      <vt:lpstr>Chapter 1: Purpose and application of Act</vt:lpstr>
      <vt:lpstr>Chapter 1 – Section  2: Purpose and application of Act</vt:lpstr>
      <vt:lpstr>Chapter 2: Access to health care services</vt:lpstr>
      <vt:lpstr>Chapter 2 – Section  4: Population Coverage</vt:lpstr>
      <vt:lpstr>Chapter 2 – Section  5: Registration as users</vt:lpstr>
      <vt:lpstr>Chapter 2 – Section  7: Health care services coverage</vt:lpstr>
      <vt:lpstr>Chapter 3: Access to health care services</vt:lpstr>
      <vt:lpstr>Chapter 3 – Section s 10,11: Structure of Fund; Powers of Fund</vt:lpstr>
      <vt:lpstr>Chapter 4: Board of Fund</vt:lpstr>
      <vt:lpstr>Chapter 4 – Section 12: Establishment of Board</vt:lpstr>
      <vt:lpstr>Chapter 4 – Section 13: Constitution and composition of Board</vt:lpstr>
      <vt:lpstr>Chapter 4 – Section 15: Functions and powers of Board</vt:lpstr>
      <vt:lpstr>Chapter 5: Chief Executive Officer</vt:lpstr>
      <vt:lpstr>Chapter 5 – Section 19: Appointment</vt:lpstr>
      <vt:lpstr>Chapter 5 – Section 20: Responsibilities</vt:lpstr>
      <vt:lpstr>Chapter 6: Committees established by Board</vt:lpstr>
      <vt:lpstr>Chapter 6 – Section 24: Technical committees</vt:lpstr>
      <vt:lpstr>Chapter 7: Advisory committees established by Minister</vt:lpstr>
      <vt:lpstr>Chapter 7 – Advisory committees to be established by the Minister</vt:lpstr>
      <vt:lpstr>Chapter 8: General provisions applicable to operation of fund</vt:lpstr>
      <vt:lpstr>Chapter 8 - Section 32: Role of Department</vt:lpstr>
      <vt:lpstr>Chapter 8 - Section 33: Role of Medical Schemes</vt:lpstr>
      <vt:lpstr>Chapter 8 - Section 35: Purchasing of health care services</vt:lpstr>
      <vt:lpstr>Chapter 8 - Section 36: Role of District Health Management Office</vt:lpstr>
      <vt:lpstr>Chapter 8 - Section 37: Contracting Unit for Primary Health Care</vt:lpstr>
      <vt:lpstr>Chapter 8 - Section 39: Accreditation of service providers</vt:lpstr>
      <vt:lpstr>Chapter 8 - Section 40: Information platform of Fund</vt:lpstr>
      <vt:lpstr>Chapter 8 - Section 41: Payment of health care service providers</vt:lpstr>
      <vt:lpstr>Chapter 9: Complaints and appeals</vt:lpstr>
      <vt:lpstr>Chapter 9 - Section 42: Complaints and appeals</vt:lpstr>
      <vt:lpstr>Chapter 10: Financial matters</vt:lpstr>
      <vt:lpstr>Chapter 10 (Financial Matters) - Sections 48, 49: Sources of funding; Chief source of income</vt:lpstr>
      <vt:lpstr>Chapter 11: Miscellaneous</vt:lpstr>
      <vt:lpstr>Chapter 11 (Miscellaneous) - Sections 55: Regulations </vt:lpstr>
      <vt:lpstr>Chapter 11 (Miscellaneous) - Sections 57: Transitional Arrangements </vt:lpstr>
      <vt:lpstr>Some priority areas that require attention to enable NHI implementation and attainment of HS goals</vt:lpstr>
      <vt:lpstr>A word on implementation…</vt:lpstr>
      <vt:lpstr>THANK YOU - DANKIE - ENKOSI</vt:lpstr>
    </vt:vector>
  </TitlesOfParts>
  <Company>brandtree Pty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brandtree1</dc:creator>
  <cp:lastModifiedBy>English, RG, Prof [renglish@sun.ac.za]</cp:lastModifiedBy>
  <cp:revision>101</cp:revision>
  <cp:lastPrinted>2020-02-21T16:22:43Z</cp:lastPrinted>
  <dcterms:created xsi:type="dcterms:W3CDTF">2016-07-05T10:40:09Z</dcterms:created>
  <dcterms:modified xsi:type="dcterms:W3CDTF">2021-06-02T05:51:26Z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0x01010048117A934AEAC441AF47E945F1AED0C0</vt:lpwstr>
  </property>
  <property fmtid="{D5CDD505-2E9C-101B-9397-08002B2CF9AE}" pid="3" name="AuthorIds_UIVersion_512">
    <vt:lpwstr>13</vt:lpwstr>
  </property>
  <property fmtid="{D5CDD505-2E9C-101B-9397-08002B2CF9AE}" pid="4" name="AuthorIds_UIVersion_1024">
    <vt:lpwstr>13</vt:lpwstr>
  </property>
  <property fmtid="{D5CDD505-2E9C-101B-9397-08002B2CF9AE}" pid="5" name="AuthorIds_UIVersion_1536">
    <vt:lpwstr>13</vt:lpwstr>
  </property>
  <property fmtid="{D5CDD505-2E9C-101B-9397-08002B2CF9AE}" pid="6" name="AuthorIds_UIVersion_2560">
    <vt:lpwstr>13</vt:lpwstr>
  </property>
  <property fmtid="{D5CDD505-2E9C-101B-9397-08002B2CF9AE}" pid="7" name="AuthorIds_UIVersion_4096">
    <vt:lpwstr>13</vt:lpwstr>
  </property>
  <property fmtid="{D5CDD505-2E9C-101B-9397-08002B2CF9AE}" pid="8" name="AuthorIds_UIVersion_4608">
    <vt:lpwstr>13</vt:lpwstr>
  </property>
  <property fmtid="{D5CDD505-2E9C-101B-9397-08002B2CF9AE}" pid="9" name="AuthorIds_UIVersion_6144">
    <vt:lpwstr>13</vt:lpwstr>
  </property>
  <property fmtid="{D5CDD505-2E9C-101B-9397-08002B2CF9AE}" pid="10" name="AuthorIds_UIVersion_6656">
    <vt:lpwstr>13</vt:lpwstr>
  </property>
  <property fmtid="{D5CDD505-2E9C-101B-9397-08002B2CF9AE}" pid="11" name="AuthorIds_UIVersion_11264">
    <vt:lpwstr>13</vt:lpwstr>
  </property>
  <property fmtid="{D5CDD505-2E9C-101B-9397-08002B2CF9AE}" pid="12" name="AuthorIds_UIVersion_14848">
    <vt:lpwstr>13</vt:lpwstr>
  </property>
</Properties>
</file>