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7"/>
  </p:notesMasterIdLst>
  <p:sldIdLst>
    <p:sldId id="317" r:id="rId5"/>
    <p:sldId id="318" r:id="rId6"/>
    <p:sldId id="319" r:id="rId7"/>
    <p:sldId id="321" r:id="rId8"/>
    <p:sldId id="322" r:id="rId9"/>
    <p:sldId id="323" r:id="rId10"/>
    <p:sldId id="320" r:id="rId11"/>
    <p:sldId id="324" r:id="rId12"/>
    <p:sldId id="325" r:id="rId13"/>
    <p:sldId id="331" r:id="rId14"/>
    <p:sldId id="332" r:id="rId15"/>
    <p:sldId id="333" r:id="rId16"/>
    <p:sldId id="329" r:id="rId17"/>
    <p:sldId id="330" r:id="rId18"/>
    <p:sldId id="326" r:id="rId19"/>
    <p:sldId id="327" r:id="rId20"/>
    <p:sldId id="422" r:id="rId21"/>
    <p:sldId id="334" r:id="rId22"/>
    <p:sldId id="417" r:id="rId23"/>
    <p:sldId id="410" r:id="rId24"/>
    <p:sldId id="404" r:id="rId25"/>
    <p:sldId id="411" r:id="rId26"/>
    <p:sldId id="415" r:id="rId27"/>
    <p:sldId id="328" r:id="rId28"/>
    <p:sldId id="416" r:id="rId29"/>
    <p:sldId id="419" r:id="rId30"/>
    <p:sldId id="420" r:id="rId31"/>
    <p:sldId id="418" r:id="rId32"/>
    <p:sldId id="423" r:id="rId33"/>
    <p:sldId id="421" r:id="rId34"/>
    <p:sldId id="424" r:id="rId35"/>
    <p:sldId id="291" r:id="rId3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racey Naledi" initials="TN" lastIdx="4" clrIdx="0">
    <p:extLst>
      <p:ext uri="{19B8F6BF-5375-455C-9EA6-DF929625EA0E}">
        <p15:presenceInfo xmlns:p15="http://schemas.microsoft.com/office/powerpoint/2012/main" userId="S::01471760@wf.uct.ac.za::eaada32d-3511-480b-89eb-85d3aff8dad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D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63"/>
  </p:normalViewPr>
  <p:slideViewPr>
    <p:cSldViewPr snapToGrid="0" snapToObjects="1">
      <p:cViewPr varScale="1">
        <p:scale>
          <a:sx n="69" d="100"/>
          <a:sy n="69" d="100"/>
        </p:scale>
        <p:origin x="1440" y="72"/>
      </p:cViewPr>
      <p:guideLst>
        <p:guide orient="horz" pos="2160"/>
        <p:guide pos="2880"/>
      </p:guideLst>
    </p:cSldViewPr>
  </p:slideViewPr>
  <p:notesTextViewPr>
    <p:cViewPr>
      <p:scale>
        <a:sx n="100" d="100"/>
        <a:sy n="100" d="100"/>
      </p:scale>
      <p:origin x="0" y="0"/>
    </p:cViewPr>
  </p:notesTextViewPr>
  <p:sorterViewPr>
    <p:cViewPr>
      <p:scale>
        <a:sx n="130" d="100"/>
        <a:sy n="130" d="100"/>
      </p:scale>
      <p:origin x="0" y="-8528"/>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B10A5C-C45F-4098-856A-A778688CE30F}" type="datetimeFigureOut">
              <a:rPr lang="en-ZA" smtClean="0"/>
              <a:t>2021/06/02</a:t>
            </a:fld>
            <a:endParaRPr lang="en-Z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4F8275-652F-4A14-92AD-DFFFFF38AF56}" type="slidenum">
              <a:rPr lang="en-ZA" smtClean="0"/>
              <a:t>‹#›</a:t>
            </a:fld>
            <a:endParaRPr lang="en-ZA"/>
          </a:p>
        </p:txBody>
      </p:sp>
    </p:spTree>
    <p:extLst>
      <p:ext uri="{BB962C8B-B14F-4D97-AF65-F5344CB8AC3E}">
        <p14:creationId xmlns:p14="http://schemas.microsoft.com/office/powerpoint/2010/main" val="2524241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735E49-DAD4-2E41-81CE-C67314EC42EF}" type="slidenum">
              <a:rPr lang="en-US" smtClean="0"/>
              <a:t>20</a:t>
            </a:fld>
            <a:endParaRPr lang="en-US"/>
          </a:p>
        </p:txBody>
      </p:sp>
    </p:spTree>
    <p:extLst>
      <p:ext uri="{BB962C8B-B14F-4D97-AF65-F5344CB8AC3E}">
        <p14:creationId xmlns:p14="http://schemas.microsoft.com/office/powerpoint/2010/main" val="7382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735E49-DAD4-2E41-81CE-C67314EC42EF}" type="slidenum">
              <a:rPr lang="en-US" smtClean="0"/>
              <a:t>21</a:t>
            </a:fld>
            <a:endParaRPr lang="en-US"/>
          </a:p>
        </p:txBody>
      </p:sp>
    </p:spTree>
    <p:extLst>
      <p:ext uri="{BB962C8B-B14F-4D97-AF65-F5344CB8AC3E}">
        <p14:creationId xmlns:p14="http://schemas.microsoft.com/office/powerpoint/2010/main" val="7109557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735E49-DAD4-2E41-81CE-C67314EC42EF}" type="slidenum">
              <a:rPr lang="en-US" smtClean="0"/>
              <a:t>22</a:t>
            </a:fld>
            <a:endParaRPr lang="en-US"/>
          </a:p>
        </p:txBody>
      </p:sp>
    </p:spTree>
    <p:extLst>
      <p:ext uri="{BB962C8B-B14F-4D97-AF65-F5344CB8AC3E}">
        <p14:creationId xmlns:p14="http://schemas.microsoft.com/office/powerpoint/2010/main" val="37630816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735E49-DAD4-2E41-81CE-C67314EC42EF}" type="slidenum">
              <a:rPr lang="en-US" smtClean="0"/>
              <a:t>23</a:t>
            </a:fld>
            <a:endParaRPr lang="en-US"/>
          </a:p>
        </p:txBody>
      </p:sp>
    </p:spTree>
    <p:extLst>
      <p:ext uri="{BB962C8B-B14F-4D97-AF65-F5344CB8AC3E}">
        <p14:creationId xmlns:p14="http://schemas.microsoft.com/office/powerpoint/2010/main" val="1706314874"/>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image2.jpeg">
            <a:extLst>
              <a:ext uri="{FF2B5EF4-FFF2-40B4-BE49-F238E27FC236}">
                <a16:creationId xmlns:a16="http://schemas.microsoft.com/office/drawing/2014/main" id="{458588CF-7668-4C13-A16A-700A6DA0C830}"/>
              </a:ext>
            </a:extLst>
          </p:cNvPr>
          <p:cNvPicPr>
            <a:picLocks noChangeAspect="1"/>
          </p:cNvPicPr>
          <p:nvPr userDrawn="1"/>
        </p:nvPicPr>
        <p:blipFill>
          <a:blip r:embed="rId2" cstate="print">
            <a:alphaModFix amt="26000"/>
            <a:duotone>
              <a:schemeClr val="accent1">
                <a:shade val="45000"/>
                <a:satMod val="135000"/>
              </a:schemeClr>
              <a:prstClr val="white"/>
            </a:duotone>
            <a:extLst>
              <a:ext uri="{BEBA8EAE-BF5A-486C-A8C5-ECC9F3942E4B}">
                <a14:imgProps xmlns:a14="http://schemas.microsoft.com/office/drawing/2010/main">
                  <a14:imgLayer r:embed="rId3">
                    <a14:imgEffect>
                      <a14:colorTemperature colorTemp="1500"/>
                    </a14:imgEffect>
                    <a14:imgEffect>
                      <a14:saturation sat="0"/>
                    </a14:imgEffect>
                  </a14:imgLayer>
                </a14:imgProps>
              </a:ext>
            </a:extLst>
          </a:blip>
          <a:stretch>
            <a:fillRect/>
          </a:stretch>
        </p:blipFill>
        <p:spPr>
          <a:xfrm rot="19412234">
            <a:off x="-1200706" y="-1006446"/>
            <a:ext cx="10810819" cy="10296000"/>
          </a:xfrm>
          <a:prstGeom prst="rect">
            <a:avLst/>
          </a:prstGeom>
        </p:spPr>
      </p:pic>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E0D17E6-5917-0346-9D6C-A7A473F2BCF7}" type="datetimeFigureOut">
              <a:rPr lang="en-US" smtClean="0"/>
              <a:t>6/2/2021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E918F8E-E32C-CD47-B850-4BE681977463}" type="slidenum">
              <a:rPr lang="en-US" smtClean="0"/>
              <a:t>‹#›</a:t>
            </a:fld>
            <a:endParaRPr lang="en-US"/>
          </a:p>
        </p:txBody>
      </p:sp>
      <p:grpSp>
        <p:nvGrpSpPr>
          <p:cNvPr id="9" name="Group 8">
            <a:extLst>
              <a:ext uri="{FF2B5EF4-FFF2-40B4-BE49-F238E27FC236}">
                <a16:creationId xmlns:a16="http://schemas.microsoft.com/office/drawing/2014/main" id="{F3519B59-C1AB-4A32-95CB-D7FA1CC7B034}"/>
              </a:ext>
            </a:extLst>
          </p:cNvPr>
          <p:cNvGrpSpPr/>
          <p:nvPr userDrawn="1"/>
        </p:nvGrpSpPr>
        <p:grpSpPr>
          <a:xfrm>
            <a:off x="3291753" y="162991"/>
            <a:ext cx="5670359" cy="1039629"/>
            <a:chOff x="4373706" y="-538015"/>
            <a:chExt cx="5670359" cy="1039629"/>
          </a:xfrm>
          <a:solidFill>
            <a:schemeClr val="bg1"/>
          </a:solidFill>
        </p:grpSpPr>
        <p:pic>
          <p:nvPicPr>
            <p:cNvPr id="10" name="Picture 9" descr="fhs_logo_alpha.png">
              <a:extLst>
                <a:ext uri="{FF2B5EF4-FFF2-40B4-BE49-F238E27FC236}">
                  <a16:creationId xmlns:a16="http://schemas.microsoft.com/office/drawing/2014/main" id="{8E0E7CCD-9211-4CE7-B89C-CB563F75325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73706" y="-538015"/>
              <a:ext cx="799668" cy="880770"/>
            </a:xfrm>
            <a:prstGeom prst="rect">
              <a:avLst/>
            </a:prstGeom>
            <a:grpFill/>
          </p:spPr>
        </p:pic>
        <p:sp>
          <p:nvSpPr>
            <p:cNvPr id="11" name="TextBox 10">
              <a:extLst>
                <a:ext uri="{FF2B5EF4-FFF2-40B4-BE49-F238E27FC236}">
                  <a16:creationId xmlns:a16="http://schemas.microsoft.com/office/drawing/2014/main" id="{3D97A44C-82CE-48C9-A1A1-71A24B0843E7}"/>
                </a:ext>
              </a:extLst>
            </p:cNvPr>
            <p:cNvSpPr txBox="1"/>
            <p:nvPr/>
          </p:nvSpPr>
          <p:spPr>
            <a:xfrm>
              <a:off x="5320578" y="-514049"/>
              <a:ext cx="4723487" cy="1015663"/>
            </a:xfrm>
            <a:prstGeom prst="rect">
              <a:avLst/>
            </a:prstGeom>
            <a:grpFill/>
          </p:spPr>
          <p:txBody>
            <a:bodyPr wrap="square" rtlCol="0">
              <a:spAutoFit/>
            </a:bodyPr>
            <a:lstStyle/>
            <a:p>
              <a:pPr algn="ctr"/>
              <a:r>
                <a:rPr lang="en-US" sz="2400" b="1" dirty="0">
                  <a:solidFill>
                    <a:srgbClr val="9D0000"/>
                  </a:solidFill>
                  <a:latin typeface="Century Gothic"/>
                  <a:cs typeface="Century Gothic"/>
                </a:rPr>
                <a:t>FACULTY OF HEALTH SCIENCES</a:t>
              </a:r>
            </a:p>
            <a:p>
              <a:r>
                <a:rPr lang="en-US" b="1" dirty="0">
                  <a:solidFill>
                    <a:srgbClr val="9D0000"/>
                  </a:solidFill>
                  <a:latin typeface="Century Gothic"/>
                  <a:cs typeface="Century Gothic"/>
                </a:rPr>
                <a:t> UNIVERSITY OF CAPE TOWN</a:t>
              </a:r>
            </a:p>
            <a:p>
              <a:endParaRPr lang="en-US" dirty="0">
                <a:solidFill>
                  <a:srgbClr val="9D0000"/>
                </a:solidFill>
              </a:endParaRPr>
            </a:p>
          </p:txBody>
        </p:sp>
        <p:cxnSp>
          <p:nvCxnSpPr>
            <p:cNvPr id="12" name="Straight Connector 11">
              <a:extLst>
                <a:ext uri="{FF2B5EF4-FFF2-40B4-BE49-F238E27FC236}">
                  <a16:creationId xmlns:a16="http://schemas.microsoft.com/office/drawing/2014/main" id="{E01DBF24-146A-4F8D-ACA2-CE494C4CD58B}"/>
                </a:ext>
              </a:extLst>
            </p:cNvPr>
            <p:cNvCxnSpPr>
              <a:cxnSpLocks/>
            </p:cNvCxnSpPr>
            <p:nvPr/>
          </p:nvCxnSpPr>
          <p:spPr>
            <a:xfrm>
              <a:off x="5286656" y="-538015"/>
              <a:ext cx="0" cy="880770"/>
            </a:xfrm>
            <a:prstGeom prst="line">
              <a:avLst/>
            </a:prstGeom>
            <a:grpFill/>
            <a:ln>
              <a:solidFill>
                <a:srgbClr val="9D0000"/>
              </a:solidFill>
            </a:ln>
          </p:spPr>
          <p:style>
            <a:lnRef idx="2">
              <a:schemeClr val="accent1"/>
            </a:lnRef>
            <a:fillRef idx="0">
              <a:schemeClr val="accent1"/>
            </a:fillRef>
            <a:effectRef idx="1">
              <a:schemeClr val="accent1"/>
            </a:effectRef>
            <a:fontRef idx="minor">
              <a:schemeClr val="tx1"/>
            </a:fontRef>
          </p:style>
        </p:cxnSp>
      </p:grpSp>
      <p:sp>
        <p:nvSpPr>
          <p:cNvPr id="13" name="TextBox 12">
            <a:extLst>
              <a:ext uri="{FF2B5EF4-FFF2-40B4-BE49-F238E27FC236}">
                <a16:creationId xmlns:a16="http://schemas.microsoft.com/office/drawing/2014/main" id="{8323D910-7C33-4FFF-972A-0C98D29154FF}"/>
              </a:ext>
            </a:extLst>
          </p:cNvPr>
          <p:cNvSpPr txBox="1"/>
          <p:nvPr userDrawn="1"/>
        </p:nvSpPr>
        <p:spPr>
          <a:xfrm>
            <a:off x="0" y="5669250"/>
            <a:ext cx="9144000" cy="292388"/>
          </a:xfrm>
          <a:prstGeom prst="rect">
            <a:avLst/>
          </a:prstGeom>
          <a:solidFill>
            <a:srgbClr val="800000"/>
          </a:solidFill>
        </p:spPr>
        <p:txBody>
          <a:bodyPr wrap="square" rtlCol="0">
            <a:spAutoFit/>
          </a:bodyPr>
          <a:lstStyle/>
          <a:p>
            <a:r>
              <a:rPr lang="en-US" sz="1300" dirty="0">
                <a:solidFill>
                  <a:schemeClr val="bg1"/>
                </a:solidFill>
                <a:latin typeface="Century Gothic"/>
                <a:cs typeface="Century Gothic"/>
              </a:rPr>
              <a:t>cutting edge research       world class training and education         partnering for patient-</a:t>
            </a:r>
            <a:r>
              <a:rPr lang="en-US" sz="1300" dirty="0" err="1">
                <a:solidFill>
                  <a:schemeClr val="bg1"/>
                </a:solidFill>
                <a:latin typeface="Century Gothic"/>
                <a:cs typeface="Century Gothic"/>
              </a:rPr>
              <a:t>centred</a:t>
            </a:r>
            <a:r>
              <a:rPr lang="en-US" sz="1300" dirty="0">
                <a:solidFill>
                  <a:schemeClr val="bg1"/>
                </a:solidFill>
                <a:latin typeface="Century Gothic"/>
                <a:cs typeface="Century Gothic"/>
              </a:rPr>
              <a:t> health services</a:t>
            </a:r>
          </a:p>
        </p:txBody>
      </p:sp>
      <p:cxnSp>
        <p:nvCxnSpPr>
          <p:cNvPr id="18" name="Straight Connector 17">
            <a:extLst>
              <a:ext uri="{FF2B5EF4-FFF2-40B4-BE49-F238E27FC236}">
                <a16:creationId xmlns:a16="http://schemas.microsoft.com/office/drawing/2014/main" id="{6D2959D3-B038-4F2A-AA21-451BCF1CEEBB}"/>
              </a:ext>
            </a:extLst>
          </p:cNvPr>
          <p:cNvCxnSpPr/>
          <p:nvPr userDrawn="1"/>
        </p:nvCxnSpPr>
        <p:spPr>
          <a:xfrm>
            <a:off x="2002279" y="5664490"/>
            <a:ext cx="0" cy="276999"/>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a:extLst>
              <a:ext uri="{FF2B5EF4-FFF2-40B4-BE49-F238E27FC236}">
                <a16:creationId xmlns:a16="http://schemas.microsoft.com/office/drawing/2014/main" id="{248933E7-31FA-41D5-B9ED-0CCA1586D6B5}"/>
              </a:ext>
            </a:extLst>
          </p:cNvPr>
          <p:cNvCxnSpPr/>
          <p:nvPr userDrawn="1"/>
        </p:nvCxnSpPr>
        <p:spPr>
          <a:xfrm>
            <a:off x="5135601" y="5672185"/>
            <a:ext cx="0" cy="276999"/>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02489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40617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71599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32534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pic>
        <p:nvPicPr>
          <p:cNvPr id="7" name="Picture 6" descr="fhs_logo_alpha.png">
            <a:extLst>
              <a:ext uri="{FF2B5EF4-FFF2-40B4-BE49-F238E27FC236}">
                <a16:creationId xmlns:a16="http://schemas.microsoft.com/office/drawing/2014/main" id="{525C57EF-5473-44BB-87ED-C461B651022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29628" y="1919302"/>
            <a:ext cx="799668" cy="880770"/>
          </a:xfrm>
          <a:prstGeom prst="rect">
            <a:avLst/>
          </a:prstGeom>
          <a:solidFill>
            <a:schemeClr val="bg1"/>
          </a:solidFill>
        </p:spPr>
      </p:pic>
      <p:sp>
        <p:nvSpPr>
          <p:cNvPr id="8" name="TextBox 7">
            <a:extLst>
              <a:ext uri="{FF2B5EF4-FFF2-40B4-BE49-F238E27FC236}">
                <a16:creationId xmlns:a16="http://schemas.microsoft.com/office/drawing/2014/main" id="{6003F8D8-2B66-41BF-8480-61FEA511EFAE}"/>
              </a:ext>
            </a:extLst>
          </p:cNvPr>
          <p:cNvSpPr txBox="1"/>
          <p:nvPr userDrawn="1"/>
        </p:nvSpPr>
        <p:spPr>
          <a:xfrm>
            <a:off x="2476500" y="1851855"/>
            <a:ext cx="4723487" cy="1015663"/>
          </a:xfrm>
          <a:prstGeom prst="rect">
            <a:avLst/>
          </a:prstGeom>
          <a:solidFill>
            <a:schemeClr val="bg1"/>
          </a:solidFill>
        </p:spPr>
        <p:txBody>
          <a:bodyPr wrap="square" rtlCol="0">
            <a:spAutoFit/>
          </a:bodyPr>
          <a:lstStyle/>
          <a:p>
            <a:pPr algn="ctr"/>
            <a:r>
              <a:rPr lang="en-US" sz="2400" b="1" dirty="0">
                <a:solidFill>
                  <a:srgbClr val="9D0000"/>
                </a:solidFill>
                <a:latin typeface="Century Gothic"/>
                <a:cs typeface="Century Gothic"/>
              </a:rPr>
              <a:t>FACULTY OF HEALTH SCIENCES</a:t>
            </a:r>
          </a:p>
          <a:p>
            <a:r>
              <a:rPr lang="en-US" b="1" dirty="0">
                <a:solidFill>
                  <a:srgbClr val="9D0000"/>
                </a:solidFill>
                <a:latin typeface="Century Gothic"/>
                <a:cs typeface="Century Gothic"/>
              </a:rPr>
              <a:t> UNIVERSITY OF CAPE TOWN</a:t>
            </a:r>
          </a:p>
          <a:p>
            <a:endParaRPr lang="en-US" dirty="0">
              <a:solidFill>
                <a:srgbClr val="9D0000"/>
              </a:solidFill>
            </a:endParaRPr>
          </a:p>
        </p:txBody>
      </p:sp>
      <p:cxnSp>
        <p:nvCxnSpPr>
          <p:cNvPr id="9" name="Straight Connector 8">
            <a:extLst>
              <a:ext uri="{FF2B5EF4-FFF2-40B4-BE49-F238E27FC236}">
                <a16:creationId xmlns:a16="http://schemas.microsoft.com/office/drawing/2014/main" id="{19309C36-0041-4468-9500-7BDB30A1D2BD}"/>
              </a:ext>
            </a:extLst>
          </p:cNvPr>
          <p:cNvCxnSpPr>
            <a:cxnSpLocks/>
          </p:cNvCxnSpPr>
          <p:nvPr userDrawn="1"/>
        </p:nvCxnSpPr>
        <p:spPr>
          <a:xfrm>
            <a:off x="2442578" y="1919302"/>
            <a:ext cx="0" cy="880770"/>
          </a:xfrm>
          <a:prstGeom prst="line">
            <a:avLst/>
          </a:prstGeom>
          <a:solidFill>
            <a:schemeClr val="bg1"/>
          </a:solidFill>
          <a:ln>
            <a:solidFill>
              <a:srgbClr val="9D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919276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21701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63275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163218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7262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96837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988691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8" name="Group 7">
            <a:extLst>
              <a:ext uri="{FF2B5EF4-FFF2-40B4-BE49-F238E27FC236}">
                <a16:creationId xmlns:a16="http://schemas.microsoft.com/office/drawing/2014/main" id="{886D5EA7-5DB2-48B2-8452-D7E5B79A3103}"/>
              </a:ext>
            </a:extLst>
          </p:cNvPr>
          <p:cNvGrpSpPr/>
          <p:nvPr userDrawn="1"/>
        </p:nvGrpSpPr>
        <p:grpSpPr>
          <a:xfrm>
            <a:off x="66675" y="6224769"/>
            <a:ext cx="9144000" cy="573403"/>
            <a:chOff x="0" y="6498006"/>
            <a:chExt cx="9144000" cy="573403"/>
          </a:xfrm>
          <a:solidFill>
            <a:srgbClr val="FFFFFF"/>
          </a:solidFill>
        </p:grpSpPr>
        <p:sp>
          <p:nvSpPr>
            <p:cNvPr id="9" name="TextBox 8">
              <a:extLst>
                <a:ext uri="{FF2B5EF4-FFF2-40B4-BE49-F238E27FC236}">
                  <a16:creationId xmlns:a16="http://schemas.microsoft.com/office/drawing/2014/main" id="{038828BF-3831-40BD-87E0-B18E91E7F85E}"/>
                </a:ext>
              </a:extLst>
            </p:cNvPr>
            <p:cNvSpPr txBox="1"/>
            <p:nvPr/>
          </p:nvSpPr>
          <p:spPr>
            <a:xfrm>
              <a:off x="0" y="6498006"/>
              <a:ext cx="9144000" cy="359994"/>
            </a:xfrm>
            <a:prstGeom prst="rect">
              <a:avLst/>
            </a:prstGeom>
            <a:grpFill/>
          </p:spPr>
          <p:txBody>
            <a:bodyPr wrap="square" rtlCol="0">
              <a:spAutoFit/>
            </a:bodyPr>
            <a:lstStyle/>
            <a:p>
              <a:endParaRPr lang="en-US" dirty="0"/>
            </a:p>
          </p:txBody>
        </p:sp>
        <p:grpSp>
          <p:nvGrpSpPr>
            <p:cNvPr id="10" name="Group 9">
              <a:extLst>
                <a:ext uri="{FF2B5EF4-FFF2-40B4-BE49-F238E27FC236}">
                  <a16:creationId xmlns:a16="http://schemas.microsoft.com/office/drawing/2014/main" id="{D38B6B84-BFB4-47B2-93D4-2DBABC90362E}"/>
                </a:ext>
              </a:extLst>
            </p:cNvPr>
            <p:cNvGrpSpPr/>
            <p:nvPr/>
          </p:nvGrpSpPr>
          <p:grpSpPr>
            <a:xfrm>
              <a:off x="385679" y="6809799"/>
              <a:ext cx="8634768" cy="261610"/>
              <a:chOff x="385679" y="6809799"/>
              <a:chExt cx="8634768" cy="261610"/>
            </a:xfrm>
            <a:grpFill/>
          </p:grpSpPr>
          <p:sp>
            <p:nvSpPr>
              <p:cNvPr id="11" name="TextBox 10">
                <a:extLst>
                  <a:ext uri="{FF2B5EF4-FFF2-40B4-BE49-F238E27FC236}">
                    <a16:creationId xmlns:a16="http://schemas.microsoft.com/office/drawing/2014/main" id="{56A65B4C-99F3-4C34-AC17-677ACBEB6617}"/>
                  </a:ext>
                </a:extLst>
              </p:cNvPr>
              <p:cNvSpPr txBox="1"/>
              <p:nvPr/>
            </p:nvSpPr>
            <p:spPr>
              <a:xfrm>
                <a:off x="385679" y="6809799"/>
                <a:ext cx="8301121" cy="261610"/>
              </a:xfrm>
              <a:prstGeom prst="rect">
                <a:avLst/>
              </a:prstGeom>
              <a:grpFill/>
            </p:spPr>
            <p:txBody>
              <a:bodyPr wrap="square" rtlCol="0">
                <a:spAutoFit/>
              </a:bodyPr>
              <a:lstStyle/>
              <a:p>
                <a:r>
                  <a:rPr lang="en-US" sz="1100" dirty="0">
                    <a:solidFill>
                      <a:srgbClr val="9D0000"/>
                    </a:solidFill>
                    <a:latin typeface="Century Gothic"/>
                    <a:cs typeface="Century Gothic"/>
                  </a:rPr>
                  <a:t>University of Cape Town                                                                                                                          Faculty of Health Sciences</a:t>
                </a:r>
              </a:p>
            </p:txBody>
          </p:sp>
          <p:pic>
            <p:nvPicPr>
              <p:cNvPr id="12" name="Picture 11" descr="fhs_logo_alpha.png">
                <a:extLst>
                  <a:ext uri="{FF2B5EF4-FFF2-40B4-BE49-F238E27FC236}">
                    <a16:creationId xmlns:a16="http://schemas.microsoft.com/office/drawing/2014/main" id="{E1CD0F58-7102-4167-B56E-0A5F5A22664F}"/>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8805377" y="6834528"/>
                <a:ext cx="215070" cy="236881"/>
              </a:xfrm>
              <a:prstGeom prst="rect">
                <a:avLst/>
              </a:prstGeom>
              <a:grpFill/>
            </p:spPr>
          </p:pic>
        </p:grpSp>
      </p:grpSp>
      <p:pic>
        <p:nvPicPr>
          <p:cNvPr id="13" name="Picture 12" descr="UCTcircular_logo_vector_whitetext (2).psd">
            <a:extLst>
              <a:ext uri="{FF2B5EF4-FFF2-40B4-BE49-F238E27FC236}">
                <a16:creationId xmlns:a16="http://schemas.microsoft.com/office/drawing/2014/main" id="{5BA1EEA3-CF72-442D-A7E9-D03100BF12E6}"/>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0" y="6270806"/>
            <a:ext cx="585353" cy="827988"/>
          </a:xfrm>
          <a:prstGeom prst="rect">
            <a:avLst/>
          </a:prstGeom>
        </p:spPr>
      </p:pic>
      <p:sp>
        <p:nvSpPr>
          <p:cNvPr id="14" name="Rectangle 13">
            <a:extLst>
              <a:ext uri="{FF2B5EF4-FFF2-40B4-BE49-F238E27FC236}">
                <a16:creationId xmlns:a16="http://schemas.microsoft.com/office/drawing/2014/main" id="{6AD98E2C-8AB0-46C3-881A-7DB56509BD4B}"/>
              </a:ext>
            </a:extLst>
          </p:cNvPr>
          <p:cNvSpPr/>
          <p:nvPr userDrawn="1"/>
        </p:nvSpPr>
        <p:spPr>
          <a:xfrm>
            <a:off x="0" y="6405074"/>
            <a:ext cx="9144000" cy="45719"/>
          </a:xfrm>
          <a:prstGeom prst="rect">
            <a:avLst/>
          </a:prstGeom>
          <a:solidFill>
            <a:srgbClr val="9D0000"/>
          </a:solidFill>
          <a:ln>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576568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lang="en-US" sz="3200" b="1" kern="1200" dirty="0">
          <a:solidFill>
            <a:srgbClr val="9D0000"/>
          </a:solidFill>
          <a:latin typeface="Century Gothic"/>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9003F3-BD2A-46CE-9942-5288331589C1}"/>
              </a:ext>
            </a:extLst>
          </p:cNvPr>
          <p:cNvSpPr>
            <a:spLocks noGrp="1"/>
          </p:cNvSpPr>
          <p:nvPr>
            <p:ph type="ctrTitle"/>
          </p:nvPr>
        </p:nvSpPr>
        <p:spPr/>
        <p:txBody>
          <a:bodyPr/>
          <a:lstStyle/>
          <a:p>
            <a:r>
              <a:rPr lang="en-ZA" dirty="0"/>
              <a:t>UCT Input </a:t>
            </a:r>
            <a:r>
              <a:rPr lang="en-ZA" dirty="0">
                <a:latin typeface="Calibri" panose="020F0502020204030204" pitchFamily="34" charset="0"/>
                <a:ea typeface="Calibri" panose="020F0502020204030204" pitchFamily="34" charset="0"/>
              </a:rPr>
              <a:t>on the NHI Bill </a:t>
            </a:r>
            <a:endParaRPr lang="en-ZA" dirty="0"/>
          </a:p>
        </p:txBody>
      </p:sp>
      <p:sp>
        <p:nvSpPr>
          <p:cNvPr id="3" name="Subtitle 2">
            <a:extLst>
              <a:ext uri="{FF2B5EF4-FFF2-40B4-BE49-F238E27FC236}">
                <a16:creationId xmlns:a16="http://schemas.microsoft.com/office/drawing/2014/main" id="{E5AFB26C-80FE-42C7-8DDD-D7F277940CDC}"/>
              </a:ext>
            </a:extLst>
          </p:cNvPr>
          <p:cNvSpPr>
            <a:spLocks noGrp="1"/>
          </p:cNvSpPr>
          <p:nvPr>
            <p:ph type="subTitle" idx="1"/>
          </p:nvPr>
        </p:nvSpPr>
        <p:spPr/>
        <p:txBody>
          <a:bodyPr>
            <a:normAutofit fontScale="92500"/>
          </a:bodyPr>
          <a:lstStyle/>
          <a:p>
            <a:r>
              <a:rPr lang="en-ZA" sz="2800" dirty="0">
                <a:effectLst/>
                <a:latin typeface="Calibri" panose="020F0502020204030204" pitchFamily="34" charset="0"/>
                <a:ea typeface="Calibri" panose="020F0502020204030204" pitchFamily="34" charset="0"/>
              </a:rPr>
              <a:t>Parliamentary Portfolio Committee on Health</a:t>
            </a:r>
          </a:p>
          <a:p>
            <a:endParaRPr lang="en-ZA" sz="2800" dirty="0">
              <a:latin typeface="Calibri" panose="020F0502020204030204" pitchFamily="34" charset="0"/>
              <a:ea typeface="Calibri" panose="020F0502020204030204" pitchFamily="34" charset="0"/>
            </a:endParaRPr>
          </a:p>
          <a:p>
            <a:r>
              <a:rPr lang="en-ZA" sz="2800" dirty="0">
                <a:effectLst/>
                <a:latin typeface="Calibri" panose="020F0502020204030204" pitchFamily="34" charset="0"/>
                <a:ea typeface="Calibri" panose="020F0502020204030204" pitchFamily="34" charset="0"/>
              </a:rPr>
              <a:t>Wednesday, 2 June 2021</a:t>
            </a:r>
            <a:endParaRPr lang="en-ZA" sz="4400" dirty="0"/>
          </a:p>
        </p:txBody>
      </p:sp>
    </p:spTree>
    <p:extLst>
      <p:ext uri="{BB962C8B-B14F-4D97-AF65-F5344CB8AC3E}">
        <p14:creationId xmlns:p14="http://schemas.microsoft.com/office/powerpoint/2010/main" val="26751843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34E5F-7EE2-41AE-A736-C730E13148BA}"/>
              </a:ext>
            </a:extLst>
          </p:cNvPr>
          <p:cNvSpPr>
            <a:spLocks noGrp="1"/>
          </p:cNvSpPr>
          <p:nvPr>
            <p:ph type="title"/>
          </p:nvPr>
        </p:nvSpPr>
        <p:spPr/>
        <p:txBody>
          <a:bodyPr/>
          <a:lstStyle/>
          <a:p>
            <a:r>
              <a:rPr lang="en-ZA" dirty="0"/>
              <a:t>Chapter 7: Advisory Committees</a:t>
            </a:r>
          </a:p>
        </p:txBody>
      </p:sp>
      <p:sp>
        <p:nvSpPr>
          <p:cNvPr id="3" name="Content Placeholder 2">
            <a:extLst>
              <a:ext uri="{FF2B5EF4-FFF2-40B4-BE49-F238E27FC236}">
                <a16:creationId xmlns:a16="http://schemas.microsoft.com/office/drawing/2014/main" id="{48AF47F6-3D48-48B5-996C-039E278A54C2}"/>
              </a:ext>
            </a:extLst>
          </p:cNvPr>
          <p:cNvSpPr>
            <a:spLocks noGrp="1"/>
          </p:cNvSpPr>
          <p:nvPr>
            <p:ph idx="1"/>
          </p:nvPr>
        </p:nvSpPr>
        <p:spPr/>
        <p:txBody>
          <a:bodyPr>
            <a:normAutofit fontScale="77500" lnSpcReduction="20000"/>
          </a:bodyPr>
          <a:lstStyle/>
          <a:p>
            <a:r>
              <a:rPr lang="en-ZA" dirty="0"/>
              <a:t>We support progressive incorporation of economic evidence into decision-making </a:t>
            </a:r>
          </a:p>
          <a:p>
            <a:endParaRPr lang="en-ZA" dirty="0"/>
          </a:p>
          <a:p>
            <a:r>
              <a:rPr lang="en-ZA" dirty="0"/>
              <a:t>We support a movement towards making benefits transparent and explicit as data and evidence become available </a:t>
            </a:r>
          </a:p>
          <a:p>
            <a:endParaRPr lang="en-ZA" dirty="0"/>
          </a:p>
          <a:p>
            <a:r>
              <a:rPr lang="en-ZA" dirty="0"/>
              <a:t>This inclusion of economic evidence will allow for the consideration of horizontal equity (i.e. equal access to benefits for equal need) as well as for vertical equity (i.e. supporting additional claims for key vulnerable and marginalized groups including disabled, trans and gender diverse people, and those living in rural areas</a:t>
            </a:r>
          </a:p>
          <a:p>
            <a:endParaRPr lang="en-ZA" dirty="0"/>
          </a:p>
        </p:txBody>
      </p:sp>
    </p:spTree>
    <p:extLst>
      <p:ext uri="{BB962C8B-B14F-4D97-AF65-F5344CB8AC3E}">
        <p14:creationId xmlns:p14="http://schemas.microsoft.com/office/powerpoint/2010/main" val="33108681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19EC1-C8E0-477F-BECA-530826A966E2}"/>
              </a:ext>
            </a:extLst>
          </p:cNvPr>
          <p:cNvSpPr>
            <a:spLocks noGrp="1"/>
          </p:cNvSpPr>
          <p:nvPr>
            <p:ph type="title"/>
          </p:nvPr>
        </p:nvSpPr>
        <p:spPr/>
        <p:txBody>
          <a:bodyPr/>
          <a:lstStyle/>
          <a:p>
            <a:r>
              <a:rPr lang="en-ZA" dirty="0"/>
              <a:t>Chapter 7: Advisory Committees</a:t>
            </a:r>
          </a:p>
        </p:txBody>
      </p:sp>
      <p:sp>
        <p:nvSpPr>
          <p:cNvPr id="3" name="Content Placeholder 2">
            <a:extLst>
              <a:ext uri="{FF2B5EF4-FFF2-40B4-BE49-F238E27FC236}">
                <a16:creationId xmlns:a16="http://schemas.microsoft.com/office/drawing/2014/main" id="{FCE3E907-599D-4F99-A727-D7B9ACCE6080}"/>
              </a:ext>
            </a:extLst>
          </p:cNvPr>
          <p:cNvSpPr>
            <a:spLocks noGrp="1"/>
          </p:cNvSpPr>
          <p:nvPr>
            <p:ph idx="1"/>
          </p:nvPr>
        </p:nvSpPr>
        <p:spPr/>
        <p:txBody>
          <a:bodyPr>
            <a:normAutofit fontScale="77500" lnSpcReduction="20000"/>
          </a:bodyPr>
          <a:lstStyle/>
          <a:p>
            <a:r>
              <a:rPr lang="en-ZA" dirty="0"/>
              <a:t>We note that the Benefits Advisory Committee will need substantive technical and institutional support to make procedurally fair, evidence based and coherent decisions about which services should be made available under NHI</a:t>
            </a:r>
          </a:p>
          <a:p>
            <a:r>
              <a:rPr lang="en-ZA" dirty="0"/>
              <a:t>This will require a different approach to that used currently for decision making. </a:t>
            </a:r>
          </a:p>
          <a:p>
            <a:r>
              <a:rPr lang="en-ZA" dirty="0"/>
              <a:t>For example, the existing Essential Drugs Programme relies on substantial volunteer resources and donor technical support to produce the Standard Treatment Guidelines and Essential Medicines List. </a:t>
            </a:r>
          </a:p>
          <a:p>
            <a:r>
              <a:rPr lang="en-ZA" dirty="0"/>
              <a:t>The production of the NHI services package will require a fully resourced and competent workforce and mechanisms for producing evidence and analysis.</a:t>
            </a:r>
          </a:p>
          <a:p>
            <a:endParaRPr lang="en-ZA" dirty="0"/>
          </a:p>
        </p:txBody>
      </p:sp>
    </p:spTree>
    <p:extLst>
      <p:ext uri="{BB962C8B-B14F-4D97-AF65-F5344CB8AC3E}">
        <p14:creationId xmlns:p14="http://schemas.microsoft.com/office/powerpoint/2010/main" val="3898666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1DB2C-318F-4A39-BD59-69D93937AD8B}"/>
              </a:ext>
            </a:extLst>
          </p:cNvPr>
          <p:cNvSpPr>
            <a:spLocks noGrp="1"/>
          </p:cNvSpPr>
          <p:nvPr>
            <p:ph type="title"/>
          </p:nvPr>
        </p:nvSpPr>
        <p:spPr/>
        <p:txBody>
          <a:bodyPr/>
          <a:lstStyle/>
          <a:p>
            <a:r>
              <a:rPr lang="en-ZA" dirty="0"/>
              <a:t>Chapter 11</a:t>
            </a:r>
          </a:p>
        </p:txBody>
      </p:sp>
      <p:sp>
        <p:nvSpPr>
          <p:cNvPr id="3" name="Content Placeholder 2">
            <a:extLst>
              <a:ext uri="{FF2B5EF4-FFF2-40B4-BE49-F238E27FC236}">
                <a16:creationId xmlns:a16="http://schemas.microsoft.com/office/drawing/2014/main" id="{37251543-F160-4E76-8E84-1E8B0930F4A2}"/>
              </a:ext>
            </a:extLst>
          </p:cNvPr>
          <p:cNvSpPr>
            <a:spLocks noGrp="1"/>
          </p:cNvSpPr>
          <p:nvPr>
            <p:ph idx="1"/>
          </p:nvPr>
        </p:nvSpPr>
        <p:spPr/>
        <p:txBody>
          <a:bodyPr>
            <a:normAutofit fontScale="70000" lnSpcReduction="20000"/>
          </a:bodyPr>
          <a:lstStyle/>
          <a:p>
            <a:r>
              <a:rPr lang="en-ZA" dirty="0"/>
              <a:t>While health technology assessment (HTA) is proposed as a mechanism for assisting in decision making, taking into account affordability, equity and efficiency, more consideration is required as to the nature, remits and form of processes that utilize HTA methods. </a:t>
            </a:r>
          </a:p>
          <a:p>
            <a:r>
              <a:rPr lang="en-ZA" dirty="0"/>
              <a:t>We recommend that the Bill consider explicitly establishing the institutional arrangements for such technical support to the Benefits Advisory Committee as the decision-making processes relating to the NHI services are critical to both early planning and buy-in from stakeholders as well as the longer-term sustainability of the NHI Fund</a:t>
            </a:r>
          </a:p>
          <a:p>
            <a:r>
              <a:rPr lang="en-ZA" dirty="0"/>
              <a:t>High-profile examples of institutional arrangements include the UK’s National Institute for Clinical and Care Excellence (NICE) or Thailand’s Health Intervention and Technology Assessment Program (HITAP). </a:t>
            </a:r>
          </a:p>
        </p:txBody>
      </p:sp>
    </p:spTree>
    <p:extLst>
      <p:ext uri="{BB962C8B-B14F-4D97-AF65-F5344CB8AC3E}">
        <p14:creationId xmlns:p14="http://schemas.microsoft.com/office/powerpoint/2010/main" val="28792787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E59AF-C889-4CDF-B588-55EC2D7C0F0E}"/>
              </a:ext>
            </a:extLst>
          </p:cNvPr>
          <p:cNvSpPr>
            <a:spLocks noGrp="1"/>
          </p:cNvSpPr>
          <p:nvPr>
            <p:ph type="title"/>
          </p:nvPr>
        </p:nvSpPr>
        <p:spPr/>
        <p:txBody>
          <a:bodyPr/>
          <a:lstStyle/>
          <a:p>
            <a:r>
              <a:rPr lang="en-ZA" dirty="0"/>
              <a:t>Prevention and Promotion</a:t>
            </a:r>
          </a:p>
        </p:txBody>
      </p:sp>
      <p:sp>
        <p:nvSpPr>
          <p:cNvPr id="3" name="Content Placeholder 2">
            <a:extLst>
              <a:ext uri="{FF2B5EF4-FFF2-40B4-BE49-F238E27FC236}">
                <a16:creationId xmlns:a16="http://schemas.microsoft.com/office/drawing/2014/main" id="{92FA434F-348D-42AD-9BA3-9516A840F5DE}"/>
              </a:ext>
            </a:extLst>
          </p:cNvPr>
          <p:cNvSpPr>
            <a:spLocks noGrp="1"/>
          </p:cNvSpPr>
          <p:nvPr>
            <p:ph idx="1"/>
          </p:nvPr>
        </p:nvSpPr>
        <p:spPr/>
        <p:txBody>
          <a:bodyPr>
            <a:normAutofit fontScale="85000" lnSpcReduction="20000"/>
          </a:bodyPr>
          <a:lstStyle/>
          <a:p>
            <a:r>
              <a:rPr lang="en-ZA" dirty="0"/>
              <a:t>If the NHI is to move us in the direction of UHC, prevention needs to be foregrounded in how the Bill provides for the funding of the health system</a:t>
            </a:r>
          </a:p>
          <a:p>
            <a:r>
              <a:rPr lang="en-ZA" dirty="0"/>
              <a:t>Primary Health Care was described as the ‘heartbeat’ of the NHI in earlier White Papers but has almost vanished from the NHI Bill save for a cluster of specific services delivered at primary care level. </a:t>
            </a:r>
          </a:p>
          <a:p>
            <a:r>
              <a:rPr lang="en-ZA" dirty="0"/>
              <a:t>To achieve adequate prevention as a core element of the NHI, and to ensure that Health Promotion is able to prevent diseases and save the health system costs related to the preventable burden of disease swamping our services</a:t>
            </a:r>
          </a:p>
        </p:txBody>
      </p:sp>
    </p:spTree>
    <p:extLst>
      <p:ext uri="{BB962C8B-B14F-4D97-AF65-F5344CB8AC3E}">
        <p14:creationId xmlns:p14="http://schemas.microsoft.com/office/powerpoint/2010/main" val="29435189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E5F78-D72A-4C0E-8EEB-42A9F4FA4F86}"/>
              </a:ext>
            </a:extLst>
          </p:cNvPr>
          <p:cNvSpPr>
            <a:spLocks noGrp="1"/>
          </p:cNvSpPr>
          <p:nvPr>
            <p:ph type="title"/>
          </p:nvPr>
        </p:nvSpPr>
        <p:spPr/>
        <p:txBody>
          <a:bodyPr/>
          <a:lstStyle/>
          <a:p>
            <a:r>
              <a:rPr lang="en-ZA" dirty="0"/>
              <a:t>Prevention and Promotion</a:t>
            </a:r>
          </a:p>
        </p:txBody>
      </p:sp>
      <p:sp>
        <p:nvSpPr>
          <p:cNvPr id="3" name="Content Placeholder 2">
            <a:extLst>
              <a:ext uri="{FF2B5EF4-FFF2-40B4-BE49-F238E27FC236}">
                <a16:creationId xmlns:a16="http://schemas.microsoft.com/office/drawing/2014/main" id="{6E9A71AD-EEC4-445D-ACFB-C02F324F9E3D}"/>
              </a:ext>
            </a:extLst>
          </p:cNvPr>
          <p:cNvSpPr>
            <a:spLocks noGrp="1"/>
          </p:cNvSpPr>
          <p:nvPr>
            <p:ph idx="1"/>
          </p:nvPr>
        </p:nvSpPr>
        <p:spPr/>
        <p:txBody>
          <a:bodyPr>
            <a:normAutofit fontScale="92500" lnSpcReduction="10000"/>
          </a:bodyPr>
          <a:lstStyle/>
          <a:p>
            <a:r>
              <a:rPr lang="en-ZA" dirty="0"/>
              <a:t>We recommend that we institutionalise structures that will:</a:t>
            </a:r>
          </a:p>
          <a:p>
            <a:pPr lvl="1"/>
            <a:r>
              <a:rPr lang="en-ZA" dirty="0"/>
              <a:t>ensure that prevention activities and services receive an adequate slice of the NHI funding pool </a:t>
            </a:r>
          </a:p>
          <a:p>
            <a:pPr lvl="1"/>
            <a:r>
              <a:rPr lang="en-ZA" dirty="0"/>
              <a:t> that intersectoral action to promote health is facilitated, not hindered, by how funding flows through the NHI. </a:t>
            </a:r>
          </a:p>
          <a:p>
            <a:pPr lvl="1"/>
            <a:r>
              <a:rPr lang="en-ZA" dirty="0"/>
              <a:t>earmark the various “sin” taxes for Health Promotion (not treatment). </a:t>
            </a:r>
          </a:p>
          <a:p>
            <a:pPr lvl="1"/>
            <a:r>
              <a:rPr lang="en-ZA" dirty="0"/>
              <a:t>Describe a clear prevention function that is integrated at all levels of the health system. </a:t>
            </a:r>
          </a:p>
          <a:p>
            <a:endParaRPr lang="en-ZA" dirty="0"/>
          </a:p>
        </p:txBody>
      </p:sp>
    </p:spTree>
    <p:extLst>
      <p:ext uri="{BB962C8B-B14F-4D97-AF65-F5344CB8AC3E}">
        <p14:creationId xmlns:p14="http://schemas.microsoft.com/office/powerpoint/2010/main" val="20933235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6113F-0005-4FE0-828E-B3FA170381C5}"/>
              </a:ext>
            </a:extLst>
          </p:cNvPr>
          <p:cNvSpPr>
            <a:spLocks noGrp="1"/>
          </p:cNvSpPr>
          <p:nvPr>
            <p:ph type="title"/>
          </p:nvPr>
        </p:nvSpPr>
        <p:spPr/>
        <p:txBody>
          <a:bodyPr/>
          <a:lstStyle/>
          <a:p>
            <a:r>
              <a:rPr lang="en-ZA" dirty="0"/>
              <a:t>Chapter 8: DHMO CUPS and PHC</a:t>
            </a:r>
          </a:p>
        </p:txBody>
      </p:sp>
      <p:sp>
        <p:nvSpPr>
          <p:cNvPr id="3" name="Content Placeholder 2">
            <a:extLst>
              <a:ext uri="{FF2B5EF4-FFF2-40B4-BE49-F238E27FC236}">
                <a16:creationId xmlns:a16="http://schemas.microsoft.com/office/drawing/2014/main" id="{4CF1CC1F-016B-4EB5-BC64-3CCB995444DB}"/>
              </a:ext>
            </a:extLst>
          </p:cNvPr>
          <p:cNvSpPr>
            <a:spLocks noGrp="1"/>
          </p:cNvSpPr>
          <p:nvPr>
            <p:ph idx="1"/>
          </p:nvPr>
        </p:nvSpPr>
        <p:spPr/>
        <p:txBody>
          <a:bodyPr>
            <a:normAutofit fontScale="55000" lnSpcReduction="20000"/>
          </a:bodyPr>
          <a:lstStyle/>
          <a:p>
            <a:r>
              <a:rPr lang="en-ZA" dirty="0"/>
              <a:t>We support the establishment of the Office of Health Products Procurement</a:t>
            </a:r>
          </a:p>
          <a:p>
            <a:pPr marL="0" indent="0">
              <a:buNone/>
            </a:pPr>
            <a:r>
              <a:rPr lang="en-ZA" b="1" dirty="0"/>
              <a:t>Medical Schemes</a:t>
            </a:r>
          </a:p>
          <a:p>
            <a:r>
              <a:rPr lang="en-ZA" dirty="0"/>
              <a:t>Clause 33 says “Once National Health Insurance has been fully implemented as determined by the Minister through regulations in the Gazette, medical schemes may only offer complementary cover to services not reimbursable by the Fund”</a:t>
            </a:r>
          </a:p>
          <a:p>
            <a:r>
              <a:rPr lang="en-ZA" dirty="0"/>
              <a:t>There is lack of clarity on what ‘fully implemented’ means, and there is lack of clarity around how the Minister will make this determination (e.g. whether it will be a progressive determination or once-off</a:t>
            </a:r>
          </a:p>
          <a:p>
            <a:r>
              <a:rPr lang="en-ZA" dirty="0"/>
              <a:t>Assimilation of the &gt; 8million persons on MAS and those paying out of pocket should be in phased manner. </a:t>
            </a:r>
          </a:p>
          <a:p>
            <a:r>
              <a:rPr lang="en-ZA" b="1" dirty="0"/>
              <a:t>We suggest:</a:t>
            </a:r>
          </a:p>
          <a:p>
            <a:pPr lvl="1"/>
            <a:r>
              <a:rPr lang="en-ZA" b="1" dirty="0"/>
              <a:t> to follow the detailed recommendations made by the panel of the Competition Commission’s Health Market Inquiry</a:t>
            </a:r>
            <a:r>
              <a:rPr lang="en-ZA" dirty="0"/>
              <a:t>.</a:t>
            </a:r>
          </a:p>
          <a:p>
            <a:pPr lvl="1"/>
            <a:r>
              <a:rPr lang="en-ZA" b="1" dirty="0"/>
              <a:t>gradual phasing out of the Medical Scheme tax rebate (not a sudden removal)</a:t>
            </a:r>
          </a:p>
        </p:txBody>
      </p:sp>
    </p:spTree>
    <p:extLst>
      <p:ext uri="{BB962C8B-B14F-4D97-AF65-F5344CB8AC3E}">
        <p14:creationId xmlns:p14="http://schemas.microsoft.com/office/powerpoint/2010/main" val="20567042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5F91A-8796-4966-8549-6239D348027D}"/>
              </a:ext>
            </a:extLst>
          </p:cNvPr>
          <p:cNvSpPr>
            <a:spLocks noGrp="1"/>
          </p:cNvSpPr>
          <p:nvPr>
            <p:ph type="title"/>
          </p:nvPr>
        </p:nvSpPr>
        <p:spPr/>
        <p:txBody>
          <a:bodyPr/>
          <a:lstStyle/>
          <a:p>
            <a:r>
              <a:rPr lang="en-ZA" dirty="0"/>
              <a:t>Chapter 8: DHMO CUPS and PHC</a:t>
            </a:r>
          </a:p>
        </p:txBody>
      </p:sp>
      <p:sp>
        <p:nvSpPr>
          <p:cNvPr id="3" name="Content Placeholder 2">
            <a:extLst>
              <a:ext uri="{FF2B5EF4-FFF2-40B4-BE49-F238E27FC236}">
                <a16:creationId xmlns:a16="http://schemas.microsoft.com/office/drawing/2014/main" id="{9D6B3426-5A11-4B26-BFA4-79666381AB26}"/>
              </a:ext>
            </a:extLst>
          </p:cNvPr>
          <p:cNvSpPr>
            <a:spLocks noGrp="1"/>
          </p:cNvSpPr>
          <p:nvPr>
            <p:ph idx="1"/>
          </p:nvPr>
        </p:nvSpPr>
        <p:spPr/>
        <p:txBody>
          <a:bodyPr>
            <a:normAutofit fontScale="92500" lnSpcReduction="10000"/>
          </a:bodyPr>
          <a:lstStyle/>
          <a:p>
            <a:r>
              <a:rPr lang="en-ZA" sz="1800" dirty="0"/>
              <a:t>We support a ‘panel’ approach to community-oriented primary care with an enrolled population of 2000-10000 per panel and </a:t>
            </a:r>
          </a:p>
          <a:p>
            <a:r>
              <a:rPr lang="en-ZA" sz="1800" dirty="0"/>
              <a:t>Multidisciplinary team including Ward-Base Outreach Teams with strong team- based links to facility-based health professionals. </a:t>
            </a:r>
          </a:p>
          <a:p>
            <a:endParaRPr lang="en-ZA" sz="1100" b="0" i="0" u="none" strike="noStrike" baseline="0" dirty="0">
              <a:solidFill>
                <a:srgbClr val="000000"/>
              </a:solidFill>
              <a:latin typeface="Calibri" panose="020F0502020204030204" pitchFamily="34" charset="0"/>
            </a:endParaRPr>
          </a:p>
          <a:p>
            <a:r>
              <a:rPr lang="en-ZA" sz="2000" dirty="0"/>
              <a:t>We suggest that a Primary Health Care Service Package be defined by:</a:t>
            </a:r>
          </a:p>
          <a:p>
            <a:pPr lvl="1"/>
            <a:r>
              <a:rPr lang="en-ZA" sz="1600" dirty="0"/>
              <a:t>The PHC elements of 285 guidelines in SA</a:t>
            </a:r>
          </a:p>
          <a:p>
            <a:pPr lvl="1"/>
            <a:r>
              <a:rPr lang="en-ZA" sz="1600" dirty="0"/>
              <a:t> Medicines List (Starting with Extended PHC Formulary)</a:t>
            </a:r>
          </a:p>
          <a:p>
            <a:pPr lvl="1"/>
            <a:r>
              <a:rPr lang="en-ZA" sz="1600" dirty="0"/>
              <a:t>Lab List (Starting with Extended NHLS PHC List)</a:t>
            </a:r>
          </a:p>
          <a:p>
            <a:pPr lvl="1"/>
            <a:r>
              <a:rPr lang="en-ZA" sz="1600" dirty="0"/>
              <a:t>Office Procedure List (136 from NHRPL to limit hospital referrals)</a:t>
            </a:r>
          </a:p>
          <a:p>
            <a:pPr lvl="1"/>
            <a:r>
              <a:rPr lang="en-ZA" sz="1600" dirty="0"/>
              <a:t>Home- and workplace-based screening and health promotion</a:t>
            </a:r>
          </a:p>
          <a:p>
            <a:pPr lvl="1"/>
            <a:r>
              <a:rPr lang="en-ZA" sz="1600" dirty="0"/>
              <a:t>Rehabilitation Services</a:t>
            </a:r>
          </a:p>
          <a:p>
            <a:pPr lvl="1"/>
            <a:r>
              <a:rPr lang="en-ZA" sz="1600" dirty="0"/>
              <a:t>Performance Outcomes (starting with Ideal Clinic requirements)</a:t>
            </a:r>
          </a:p>
          <a:p>
            <a:pPr lvl="1"/>
            <a:endParaRPr lang="en-ZA" sz="1600" dirty="0"/>
          </a:p>
          <a:p>
            <a:r>
              <a:rPr lang="en-ZA" sz="2000" dirty="0"/>
              <a:t>Services that need attention:</a:t>
            </a:r>
          </a:p>
          <a:p>
            <a:pPr lvl="1"/>
            <a:r>
              <a:rPr lang="en-ZA" sz="1600" dirty="0"/>
              <a:t>Palliative Care</a:t>
            </a:r>
          </a:p>
          <a:p>
            <a:pPr lvl="1"/>
            <a:r>
              <a:rPr lang="en-ZA" sz="1600" dirty="0"/>
              <a:t>Service for those living with disabilities including intellectual disabilities</a:t>
            </a:r>
          </a:p>
          <a:p>
            <a:pPr marL="457200" lvl="1" indent="0">
              <a:buNone/>
            </a:pPr>
            <a:endParaRPr lang="en-ZA" sz="1600" dirty="0"/>
          </a:p>
        </p:txBody>
      </p:sp>
    </p:spTree>
    <p:extLst>
      <p:ext uri="{BB962C8B-B14F-4D97-AF65-F5344CB8AC3E}">
        <p14:creationId xmlns:p14="http://schemas.microsoft.com/office/powerpoint/2010/main" val="37239890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ECE44-017A-48EF-B0D3-E904F47D1EDC}"/>
              </a:ext>
            </a:extLst>
          </p:cNvPr>
          <p:cNvSpPr>
            <a:spLocks noGrp="1"/>
          </p:cNvSpPr>
          <p:nvPr>
            <p:ph type="title"/>
          </p:nvPr>
        </p:nvSpPr>
        <p:spPr/>
        <p:txBody>
          <a:bodyPr>
            <a:normAutofit/>
          </a:bodyPr>
          <a:lstStyle/>
          <a:p>
            <a:r>
              <a:rPr lang="en-ZA" dirty="0"/>
              <a:t>Chapter 8: DHMO CUPS and PHC</a:t>
            </a:r>
          </a:p>
        </p:txBody>
      </p:sp>
      <p:sp>
        <p:nvSpPr>
          <p:cNvPr id="3" name="Content Placeholder 2">
            <a:extLst>
              <a:ext uri="{FF2B5EF4-FFF2-40B4-BE49-F238E27FC236}">
                <a16:creationId xmlns:a16="http://schemas.microsoft.com/office/drawing/2014/main" id="{E97002DD-E010-4123-B11F-20723E35B5A3}"/>
              </a:ext>
            </a:extLst>
          </p:cNvPr>
          <p:cNvSpPr>
            <a:spLocks noGrp="1"/>
          </p:cNvSpPr>
          <p:nvPr>
            <p:ph idx="1"/>
          </p:nvPr>
        </p:nvSpPr>
        <p:spPr/>
        <p:txBody>
          <a:bodyPr>
            <a:normAutofit lnSpcReduction="10000"/>
          </a:bodyPr>
          <a:lstStyle/>
          <a:p>
            <a:r>
              <a:rPr lang="en-ZA" dirty="0"/>
              <a:t>The PHC service package would be revisited on an annual basis and could form the basis of a Comprehensive PHC benefit package</a:t>
            </a:r>
          </a:p>
          <a:p>
            <a:endParaRPr lang="en-ZA" dirty="0"/>
          </a:p>
          <a:p>
            <a:r>
              <a:rPr lang="en-ZA" dirty="0"/>
              <a:t>For Community Health Workers, we emphasize the importance of training, supportive supervision and acceptable conditions of service, including from a payment perspective.</a:t>
            </a:r>
          </a:p>
          <a:p>
            <a:endParaRPr lang="en-ZA" dirty="0"/>
          </a:p>
        </p:txBody>
      </p:sp>
    </p:spTree>
    <p:extLst>
      <p:ext uri="{BB962C8B-B14F-4D97-AF65-F5344CB8AC3E}">
        <p14:creationId xmlns:p14="http://schemas.microsoft.com/office/powerpoint/2010/main" val="11084535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BA6A46-3583-435A-AE9A-99897A9E695C}"/>
              </a:ext>
            </a:extLst>
          </p:cNvPr>
          <p:cNvSpPr>
            <a:spLocks noGrp="1"/>
          </p:cNvSpPr>
          <p:nvPr>
            <p:ph type="title"/>
          </p:nvPr>
        </p:nvSpPr>
        <p:spPr/>
        <p:txBody>
          <a:bodyPr/>
          <a:lstStyle/>
          <a:p>
            <a:r>
              <a:rPr lang="en-ZA" dirty="0"/>
              <a:t>Purchasing of Health Services</a:t>
            </a:r>
          </a:p>
        </p:txBody>
      </p:sp>
      <p:sp>
        <p:nvSpPr>
          <p:cNvPr id="3" name="Content Placeholder 2">
            <a:extLst>
              <a:ext uri="{FF2B5EF4-FFF2-40B4-BE49-F238E27FC236}">
                <a16:creationId xmlns:a16="http://schemas.microsoft.com/office/drawing/2014/main" id="{27B1C099-A1A9-4C6C-9EF1-BB1D04F98230}"/>
              </a:ext>
            </a:extLst>
          </p:cNvPr>
          <p:cNvSpPr>
            <a:spLocks noGrp="1"/>
          </p:cNvSpPr>
          <p:nvPr>
            <p:ph idx="1"/>
          </p:nvPr>
        </p:nvSpPr>
        <p:spPr/>
        <p:txBody>
          <a:bodyPr>
            <a:normAutofit fontScale="77500" lnSpcReduction="20000"/>
          </a:bodyPr>
          <a:lstStyle/>
          <a:p>
            <a:r>
              <a:rPr lang="en-ZA" dirty="0"/>
              <a:t>We are concerned about the maturity and the capacity of the health system to contract through CUPS and to use of DRG’s for budgeting purposes</a:t>
            </a:r>
          </a:p>
          <a:p>
            <a:r>
              <a:rPr lang="en-ZA" dirty="0"/>
              <a:t>We propose to establish provincial level CUPs initially given that we believe that there is currently insufficient managerial capacity at the sub-district level to handle contracting and/or purchasing</a:t>
            </a:r>
          </a:p>
          <a:p>
            <a:r>
              <a:rPr lang="en-ZA" dirty="0"/>
              <a:t>As capacity is developed and lessons are learned, we propose that these might become district CUPs as a next step in a phased plan and if that is successful, further decentralization to sub-district CUPs could be beneficial. However, without necessary capacity, decentralization of such complex functions would not be recommended</a:t>
            </a:r>
            <a:r>
              <a:rPr lang="en-ZA" sz="1800" b="0" i="0" u="none" strike="noStrike" baseline="0" dirty="0">
                <a:solidFill>
                  <a:srgbClr val="000000"/>
                </a:solidFill>
                <a:latin typeface="Calibri" panose="020F0502020204030204" pitchFamily="34" charset="0"/>
              </a:rPr>
              <a:t>.</a:t>
            </a:r>
          </a:p>
          <a:p>
            <a:endParaRPr lang="en-ZA" dirty="0"/>
          </a:p>
        </p:txBody>
      </p:sp>
    </p:spTree>
    <p:extLst>
      <p:ext uri="{BB962C8B-B14F-4D97-AF65-F5344CB8AC3E}">
        <p14:creationId xmlns:p14="http://schemas.microsoft.com/office/powerpoint/2010/main" val="26076772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881097-8E0E-434E-8751-47707113F159}"/>
              </a:ext>
            </a:extLst>
          </p:cNvPr>
          <p:cNvSpPr>
            <a:spLocks noGrp="1"/>
          </p:cNvSpPr>
          <p:nvPr>
            <p:ph type="title"/>
          </p:nvPr>
        </p:nvSpPr>
        <p:spPr/>
        <p:txBody>
          <a:bodyPr/>
          <a:lstStyle/>
          <a:p>
            <a:r>
              <a:rPr lang="en-ZA" dirty="0"/>
              <a:t>Purchasing of Health Services</a:t>
            </a:r>
          </a:p>
        </p:txBody>
      </p:sp>
      <p:sp>
        <p:nvSpPr>
          <p:cNvPr id="3" name="Content Placeholder 2">
            <a:extLst>
              <a:ext uri="{FF2B5EF4-FFF2-40B4-BE49-F238E27FC236}">
                <a16:creationId xmlns:a16="http://schemas.microsoft.com/office/drawing/2014/main" id="{89D44F18-270B-4EFC-9B08-6A696B854EF5}"/>
              </a:ext>
            </a:extLst>
          </p:cNvPr>
          <p:cNvSpPr>
            <a:spLocks noGrp="1"/>
          </p:cNvSpPr>
          <p:nvPr>
            <p:ph idx="1"/>
          </p:nvPr>
        </p:nvSpPr>
        <p:spPr/>
        <p:txBody>
          <a:bodyPr>
            <a:normAutofit fontScale="85000" lnSpcReduction="20000"/>
          </a:bodyPr>
          <a:lstStyle/>
          <a:p>
            <a:r>
              <a:rPr lang="en-ZA" sz="2800" b="0" i="0" u="none" strike="noStrike" baseline="0" dirty="0">
                <a:solidFill>
                  <a:srgbClr val="000000"/>
                </a:solidFill>
                <a:latin typeface="Calibri" panose="020F0502020204030204" pitchFamily="34" charset="0"/>
              </a:rPr>
              <a:t>we propose that over time, provincial bodies should be required to purchase medicines and equipment from the Formulary while seeking to align their care with clinical guidelines. </a:t>
            </a:r>
          </a:p>
          <a:p>
            <a:r>
              <a:rPr lang="en-ZA" sz="2800" b="0" i="0" u="none" strike="noStrike" baseline="0" dirty="0">
                <a:solidFill>
                  <a:srgbClr val="000000"/>
                </a:solidFill>
                <a:latin typeface="Calibri" panose="020F0502020204030204" pitchFamily="34" charset="0"/>
              </a:rPr>
              <a:t>Currently a number of provinces are struggling with capacity issues, and we argue that these issues will only be more difficult if some of the roles currently played by provinces are decentralized to local government </a:t>
            </a:r>
          </a:p>
          <a:p>
            <a:r>
              <a:rPr lang="en-ZA" sz="2900" dirty="0">
                <a:solidFill>
                  <a:srgbClr val="000000"/>
                </a:solidFill>
                <a:latin typeface="Calibri" panose="020F0502020204030204" pitchFamily="34" charset="0"/>
              </a:rPr>
              <a:t>We argue that the role of the province must be maintained, and </a:t>
            </a:r>
            <a:r>
              <a:rPr lang="en-ZA" sz="2900" dirty="0" err="1">
                <a:solidFill>
                  <a:srgbClr val="000000"/>
                </a:solidFill>
                <a:latin typeface="Calibri" panose="020F0502020204030204" pitchFamily="34" charset="0"/>
              </a:rPr>
              <a:t>NDoH</a:t>
            </a:r>
            <a:r>
              <a:rPr lang="en-ZA" sz="2900" dirty="0">
                <a:solidFill>
                  <a:srgbClr val="000000"/>
                </a:solidFill>
                <a:latin typeface="Calibri" panose="020F0502020204030204" pitchFamily="34" charset="0"/>
              </a:rPr>
              <a:t> must play a role of capacity development to those provinces that are struggling. </a:t>
            </a:r>
          </a:p>
          <a:p>
            <a:r>
              <a:rPr lang="en-ZA" sz="2900" b="1" dirty="0">
                <a:solidFill>
                  <a:srgbClr val="000000"/>
                </a:solidFill>
                <a:latin typeface="Calibri" panose="020F0502020204030204" pitchFamily="34" charset="0"/>
              </a:rPr>
              <a:t>Our current proposal is therefore that the current funding flows to provinces are maintained via conditional grants and equitable shares.</a:t>
            </a:r>
          </a:p>
        </p:txBody>
      </p:sp>
    </p:spTree>
    <p:extLst>
      <p:ext uri="{BB962C8B-B14F-4D97-AF65-F5344CB8AC3E}">
        <p14:creationId xmlns:p14="http://schemas.microsoft.com/office/powerpoint/2010/main" val="234370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4FD4B-3B5E-429D-855A-1951C40B4A67}"/>
              </a:ext>
            </a:extLst>
          </p:cNvPr>
          <p:cNvSpPr>
            <a:spLocks noGrp="1"/>
          </p:cNvSpPr>
          <p:nvPr>
            <p:ph type="title"/>
          </p:nvPr>
        </p:nvSpPr>
        <p:spPr/>
        <p:txBody>
          <a:bodyPr/>
          <a:lstStyle/>
          <a:p>
            <a:r>
              <a:rPr lang="en-ZA" dirty="0"/>
              <a:t>Proposed approach to the reform</a:t>
            </a:r>
          </a:p>
        </p:txBody>
      </p:sp>
      <p:sp>
        <p:nvSpPr>
          <p:cNvPr id="3" name="Content Placeholder 2">
            <a:extLst>
              <a:ext uri="{FF2B5EF4-FFF2-40B4-BE49-F238E27FC236}">
                <a16:creationId xmlns:a16="http://schemas.microsoft.com/office/drawing/2014/main" id="{8B2E3A1A-0150-472E-8CDA-646E087A733B}"/>
              </a:ext>
            </a:extLst>
          </p:cNvPr>
          <p:cNvSpPr>
            <a:spLocks noGrp="1"/>
          </p:cNvSpPr>
          <p:nvPr>
            <p:ph idx="1"/>
          </p:nvPr>
        </p:nvSpPr>
        <p:spPr/>
        <p:txBody>
          <a:bodyPr>
            <a:normAutofit/>
          </a:bodyPr>
          <a:lstStyle/>
          <a:p>
            <a:r>
              <a:rPr lang="en-ZA" dirty="0">
                <a:solidFill>
                  <a:srgbClr val="000000"/>
                </a:solidFill>
                <a:latin typeface="Calibri" panose="020F0502020204030204" pitchFamily="34" charset="0"/>
              </a:rPr>
              <a:t>P</a:t>
            </a:r>
            <a:r>
              <a:rPr lang="en-ZA" sz="3200" b="0" i="0" u="none" strike="noStrike" baseline="0" dirty="0">
                <a:solidFill>
                  <a:srgbClr val="000000"/>
                </a:solidFill>
                <a:latin typeface="Calibri" panose="020F0502020204030204" pitchFamily="34" charset="0"/>
              </a:rPr>
              <a:t>rotect existing service delivery, while seeking to test new initiatives or interventions within iterative cycles of action and learning. </a:t>
            </a:r>
          </a:p>
          <a:p>
            <a:r>
              <a:rPr lang="en-ZA" sz="3200" b="0" i="0" u="none" strike="noStrike" baseline="0" dirty="0">
                <a:solidFill>
                  <a:srgbClr val="000000"/>
                </a:solidFill>
                <a:latin typeface="Calibri" panose="020F0502020204030204" pitchFamily="34" charset="0"/>
              </a:rPr>
              <a:t>Rationalize the legislation 	</a:t>
            </a:r>
          </a:p>
          <a:p>
            <a:pPr lvl="1"/>
            <a:r>
              <a:rPr lang="en-ZA" dirty="0">
                <a:solidFill>
                  <a:srgbClr val="000000"/>
                </a:solidFill>
                <a:latin typeface="Calibri" panose="020F0502020204030204" pitchFamily="34" charset="0"/>
              </a:rPr>
              <a:t>Determine </a:t>
            </a:r>
            <a:r>
              <a:rPr lang="en-ZA" b="0" i="0" u="none" strike="noStrike" baseline="0" dirty="0">
                <a:solidFill>
                  <a:srgbClr val="000000"/>
                </a:solidFill>
                <a:latin typeface="Calibri" panose="020F0502020204030204" pitchFamily="34" charset="0"/>
              </a:rPr>
              <a:t>essential elements to legislate</a:t>
            </a:r>
          </a:p>
          <a:p>
            <a:pPr lvl="1"/>
            <a:r>
              <a:rPr lang="en-ZA" b="0" i="0" u="none" strike="noStrike" baseline="0" dirty="0">
                <a:solidFill>
                  <a:srgbClr val="000000"/>
                </a:solidFill>
                <a:latin typeface="Calibri" panose="020F0502020204030204" pitchFamily="34" charset="0"/>
              </a:rPr>
              <a:t>Incrementally incorporate elements as they get tested and refined </a:t>
            </a:r>
            <a:r>
              <a:rPr lang="en-ZA" dirty="0">
                <a:solidFill>
                  <a:srgbClr val="000000"/>
                </a:solidFill>
                <a:latin typeface="Calibri" panose="020F0502020204030204" pitchFamily="34" charset="0"/>
              </a:rPr>
              <a:t>with </a:t>
            </a:r>
            <a:r>
              <a:rPr lang="en-ZA" b="0" i="0" u="none" strike="noStrike" baseline="0" dirty="0">
                <a:solidFill>
                  <a:srgbClr val="000000"/>
                </a:solidFill>
                <a:latin typeface="Calibri" panose="020F0502020204030204" pitchFamily="34" charset="0"/>
              </a:rPr>
              <a:t>experience during implementation. </a:t>
            </a:r>
          </a:p>
        </p:txBody>
      </p:sp>
    </p:spTree>
    <p:extLst>
      <p:ext uri="{BB962C8B-B14F-4D97-AF65-F5344CB8AC3E}">
        <p14:creationId xmlns:p14="http://schemas.microsoft.com/office/powerpoint/2010/main" val="21146278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78A42E9-3C33-4125-A4FC-CFCE4F40FE62}"/>
              </a:ext>
            </a:extLst>
          </p:cNvPr>
          <p:cNvSpPr>
            <a:spLocks noGrp="1"/>
          </p:cNvSpPr>
          <p:nvPr>
            <p:ph type="title"/>
          </p:nvPr>
        </p:nvSpPr>
        <p:spPr/>
        <p:txBody>
          <a:bodyPr/>
          <a:lstStyle/>
          <a:p>
            <a:r>
              <a:rPr lang="en-ZA" dirty="0"/>
              <a:t>Current plan</a:t>
            </a:r>
          </a:p>
        </p:txBody>
      </p:sp>
      <p:sp>
        <p:nvSpPr>
          <p:cNvPr id="4" name="Slide Number Placeholder 3"/>
          <p:cNvSpPr>
            <a:spLocks noGrp="1"/>
          </p:cNvSpPr>
          <p:nvPr>
            <p:ph type="sldNum" sz="quarter" idx="4294967295"/>
          </p:nvPr>
        </p:nvSpPr>
        <p:spPr>
          <a:xfrm>
            <a:off x="64008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8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9896858-8A1A-7548-877E-3F4B0F3ADB3B}" type="slidenum">
              <a:rPr lang="en-US" smtClean="0"/>
              <a:pPr/>
              <a:t>20</a:t>
            </a:fld>
            <a:endParaRPr lang="en-US"/>
          </a:p>
        </p:txBody>
      </p:sp>
      <p:sp>
        <p:nvSpPr>
          <p:cNvPr id="7" name="Rounded Rectangle 6">
            <a:extLst>
              <a:ext uri="{FF2B5EF4-FFF2-40B4-BE49-F238E27FC236}">
                <a16:creationId xmlns:a16="http://schemas.microsoft.com/office/drawing/2014/main" id="{72495B45-DCD4-C148-A528-ED9E52F41F40}"/>
              </a:ext>
            </a:extLst>
          </p:cNvPr>
          <p:cNvSpPr/>
          <p:nvPr/>
        </p:nvSpPr>
        <p:spPr>
          <a:xfrm>
            <a:off x="1737424" y="4101301"/>
            <a:ext cx="1892466" cy="144012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Rectangle 7">
            <a:extLst>
              <a:ext uri="{FF2B5EF4-FFF2-40B4-BE49-F238E27FC236}">
                <a16:creationId xmlns:a16="http://schemas.microsoft.com/office/drawing/2014/main" id="{AE60A730-5408-114D-A49E-33A20002CFD1}"/>
              </a:ext>
            </a:extLst>
          </p:cNvPr>
          <p:cNvSpPr/>
          <p:nvPr/>
        </p:nvSpPr>
        <p:spPr>
          <a:xfrm>
            <a:off x="349638" y="4918053"/>
            <a:ext cx="558170" cy="597877"/>
          </a:xfrm>
          <a:prstGeom prst="rect">
            <a:avLst/>
          </a:prstGeom>
          <a:no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50" dirty="0">
                <a:solidFill>
                  <a:schemeClr val="tx1"/>
                </a:solidFill>
              </a:rPr>
              <a:t>Clinic</a:t>
            </a:r>
          </a:p>
        </p:txBody>
      </p:sp>
      <p:sp>
        <p:nvSpPr>
          <p:cNvPr id="9" name="Rectangle 8">
            <a:extLst>
              <a:ext uri="{FF2B5EF4-FFF2-40B4-BE49-F238E27FC236}">
                <a16:creationId xmlns:a16="http://schemas.microsoft.com/office/drawing/2014/main" id="{ABF872BA-A99B-E24A-91EB-E395A861BFB5}"/>
              </a:ext>
            </a:extLst>
          </p:cNvPr>
          <p:cNvSpPr/>
          <p:nvPr/>
        </p:nvSpPr>
        <p:spPr>
          <a:xfrm>
            <a:off x="2392415" y="4265198"/>
            <a:ext cx="558170" cy="597877"/>
          </a:xfrm>
          <a:prstGeom prst="rect">
            <a:avLst/>
          </a:prstGeom>
          <a:noFill/>
          <a:ln w="762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50" dirty="0">
                <a:solidFill>
                  <a:schemeClr val="tx1"/>
                </a:solidFill>
              </a:rPr>
              <a:t>CHC</a:t>
            </a:r>
          </a:p>
        </p:txBody>
      </p:sp>
      <p:sp>
        <p:nvSpPr>
          <p:cNvPr id="10" name="Rectangle 9">
            <a:extLst>
              <a:ext uri="{FF2B5EF4-FFF2-40B4-BE49-F238E27FC236}">
                <a16:creationId xmlns:a16="http://schemas.microsoft.com/office/drawing/2014/main" id="{76D287C3-C239-F34E-9B68-7777BEC3B0F7}"/>
              </a:ext>
            </a:extLst>
          </p:cNvPr>
          <p:cNvSpPr/>
          <p:nvPr/>
        </p:nvSpPr>
        <p:spPr>
          <a:xfrm>
            <a:off x="1045327" y="4907780"/>
            <a:ext cx="558170" cy="597877"/>
          </a:xfrm>
          <a:prstGeom prst="rect">
            <a:avLst/>
          </a:prstGeom>
          <a:no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50" dirty="0">
                <a:solidFill>
                  <a:schemeClr val="tx1"/>
                </a:solidFill>
              </a:rPr>
              <a:t>Clinic</a:t>
            </a:r>
          </a:p>
        </p:txBody>
      </p:sp>
      <p:sp>
        <p:nvSpPr>
          <p:cNvPr id="11" name="Rectangle 10">
            <a:extLst>
              <a:ext uri="{FF2B5EF4-FFF2-40B4-BE49-F238E27FC236}">
                <a16:creationId xmlns:a16="http://schemas.microsoft.com/office/drawing/2014/main" id="{B4478CEB-D3FE-8845-90A1-B40D831835F1}"/>
              </a:ext>
            </a:extLst>
          </p:cNvPr>
          <p:cNvSpPr/>
          <p:nvPr/>
        </p:nvSpPr>
        <p:spPr>
          <a:xfrm>
            <a:off x="7560707" y="4876158"/>
            <a:ext cx="558170" cy="597877"/>
          </a:xfrm>
          <a:prstGeom prst="rect">
            <a:avLst/>
          </a:prstGeom>
          <a:no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50" dirty="0">
                <a:solidFill>
                  <a:schemeClr val="tx1"/>
                </a:solidFill>
              </a:rPr>
              <a:t>GP</a:t>
            </a:r>
          </a:p>
        </p:txBody>
      </p:sp>
      <p:sp>
        <p:nvSpPr>
          <p:cNvPr id="12" name="Rectangle 11">
            <a:extLst>
              <a:ext uri="{FF2B5EF4-FFF2-40B4-BE49-F238E27FC236}">
                <a16:creationId xmlns:a16="http://schemas.microsoft.com/office/drawing/2014/main" id="{CC841659-F47A-1641-AD4B-442655538677}"/>
              </a:ext>
            </a:extLst>
          </p:cNvPr>
          <p:cNvSpPr/>
          <p:nvPr/>
        </p:nvSpPr>
        <p:spPr>
          <a:xfrm>
            <a:off x="8268757" y="4871211"/>
            <a:ext cx="558170" cy="597877"/>
          </a:xfrm>
          <a:prstGeom prst="rect">
            <a:avLst/>
          </a:prstGeom>
          <a:no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50" dirty="0">
                <a:solidFill>
                  <a:schemeClr val="tx1"/>
                </a:solidFill>
              </a:rPr>
              <a:t>GP</a:t>
            </a:r>
          </a:p>
        </p:txBody>
      </p:sp>
      <p:sp>
        <p:nvSpPr>
          <p:cNvPr id="14" name="Rectangle 13">
            <a:extLst>
              <a:ext uri="{FF2B5EF4-FFF2-40B4-BE49-F238E27FC236}">
                <a16:creationId xmlns:a16="http://schemas.microsoft.com/office/drawing/2014/main" id="{77BA7329-EA0B-9A4A-911E-2BFCDB486C4B}"/>
              </a:ext>
            </a:extLst>
          </p:cNvPr>
          <p:cNvSpPr/>
          <p:nvPr/>
        </p:nvSpPr>
        <p:spPr>
          <a:xfrm>
            <a:off x="6833127" y="4878663"/>
            <a:ext cx="558170" cy="597877"/>
          </a:xfrm>
          <a:prstGeom prst="rect">
            <a:avLst/>
          </a:prstGeom>
          <a:no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50" dirty="0">
                <a:solidFill>
                  <a:schemeClr val="tx1"/>
                </a:solidFill>
              </a:rPr>
              <a:t>GP</a:t>
            </a:r>
          </a:p>
        </p:txBody>
      </p:sp>
      <p:cxnSp>
        <p:nvCxnSpPr>
          <p:cNvPr id="16" name="Straight Arrow Connector 15">
            <a:extLst>
              <a:ext uri="{FF2B5EF4-FFF2-40B4-BE49-F238E27FC236}">
                <a16:creationId xmlns:a16="http://schemas.microsoft.com/office/drawing/2014/main" id="{138A8921-F495-B04A-A088-9C8E770A728F}"/>
              </a:ext>
            </a:extLst>
          </p:cNvPr>
          <p:cNvCxnSpPr>
            <a:cxnSpLocks/>
          </p:cNvCxnSpPr>
          <p:nvPr/>
        </p:nvCxnSpPr>
        <p:spPr>
          <a:xfrm>
            <a:off x="1889213" y="2750235"/>
            <a:ext cx="0" cy="579725"/>
          </a:xfrm>
          <a:prstGeom prst="straightConnector1">
            <a:avLst/>
          </a:prstGeom>
          <a:ln w="12700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25" name="Rectangle 24">
            <a:extLst>
              <a:ext uri="{FF2B5EF4-FFF2-40B4-BE49-F238E27FC236}">
                <a16:creationId xmlns:a16="http://schemas.microsoft.com/office/drawing/2014/main" id="{37E48172-546F-614D-980A-E00E6E4213A1}"/>
              </a:ext>
            </a:extLst>
          </p:cNvPr>
          <p:cNvSpPr/>
          <p:nvPr/>
        </p:nvSpPr>
        <p:spPr>
          <a:xfrm>
            <a:off x="6085396" y="4867688"/>
            <a:ext cx="558170" cy="597877"/>
          </a:xfrm>
          <a:prstGeom prst="rect">
            <a:avLst/>
          </a:prstGeom>
          <a:no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50" dirty="0">
                <a:solidFill>
                  <a:schemeClr val="tx1"/>
                </a:solidFill>
              </a:rPr>
              <a:t>GP</a:t>
            </a:r>
          </a:p>
        </p:txBody>
      </p:sp>
      <p:sp>
        <p:nvSpPr>
          <p:cNvPr id="34" name="Rectangle 33">
            <a:extLst>
              <a:ext uri="{FF2B5EF4-FFF2-40B4-BE49-F238E27FC236}">
                <a16:creationId xmlns:a16="http://schemas.microsoft.com/office/drawing/2014/main" id="{7E70F604-C090-1B48-93C8-849C603D0017}"/>
              </a:ext>
            </a:extLst>
          </p:cNvPr>
          <p:cNvSpPr/>
          <p:nvPr/>
        </p:nvSpPr>
        <p:spPr>
          <a:xfrm>
            <a:off x="5530594" y="2152657"/>
            <a:ext cx="930767" cy="559778"/>
          </a:xfrm>
          <a:prstGeom prst="rect">
            <a:avLst/>
          </a:prstGeom>
          <a:no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000" dirty="0">
                <a:solidFill>
                  <a:schemeClr val="tx1"/>
                </a:solidFill>
              </a:rPr>
              <a:t>MAS</a:t>
            </a:r>
          </a:p>
        </p:txBody>
      </p:sp>
      <p:sp>
        <p:nvSpPr>
          <p:cNvPr id="35" name="Rectangle 34">
            <a:extLst>
              <a:ext uri="{FF2B5EF4-FFF2-40B4-BE49-F238E27FC236}">
                <a16:creationId xmlns:a16="http://schemas.microsoft.com/office/drawing/2014/main" id="{09B4DE02-10E6-BD46-BA34-7E7CE12EC715}"/>
              </a:ext>
            </a:extLst>
          </p:cNvPr>
          <p:cNvSpPr/>
          <p:nvPr/>
        </p:nvSpPr>
        <p:spPr>
          <a:xfrm>
            <a:off x="7598057" y="2131513"/>
            <a:ext cx="930767" cy="559778"/>
          </a:xfrm>
          <a:prstGeom prst="rect">
            <a:avLst/>
          </a:prstGeom>
          <a:no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000" dirty="0">
                <a:solidFill>
                  <a:schemeClr val="tx1"/>
                </a:solidFill>
              </a:rPr>
              <a:t>MAS</a:t>
            </a:r>
          </a:p>
        </p:txBody>
      </p:sp>
      <p:sp>
        <p:nvSpPr>
          <p:cNvPr id="36" name="Rectangle 35">
            <a:extLst>
              <a:ext uri="{FF2B5EF4-FFF2-40B4-BE49-F238E27FC236}">
                <a16:creationId xmlns:a16="http://schemas.microsoft.com/office/drawing/2014/main" id="{98192E23-0C8D-B048-ADDF-F02785E497B6}"/>
              </a:ext>
            </a:extLst>
          </p:cNvPr>
          <p:cNvSpPr/>
          <p:nvPr/>
        </p:nvSpPr>
        <p:spPr>
          <a:xfrm>
            <a:off x="6545980" y="2138033"/>
            <a:ext cx="930767" cy="559778"/>
          </a:xfrm>
          <a:prstGeom prst="rect">
            <a:avLst/>
          </a:prstGeom>
          <a:no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000" dirty="0">
                <a:solidFill>
                  <a:schemeClr val="tx1"/>
                </a:solidFill>
              </a:rPr>
              <a:t>MAS</a:t>
            </a:r>
          </a:p>
        </p:txBody>
      </p:sp>
      <p:sp>
        <p:nvSpPr>
          <p:cNvPr id="28" name="Rectangle 27">
            <a:extLst>
              <a:ext uri="{FF2B5EF4-FFF2-40B4-BE49-F238E27FC236}">
                <a16:creationId xmlns:a16="http://schemas.microsoft.com/office/drawing/2014/main" id="{53D9FD84-49C7-E747-8B89-7EDABD3DF7AB}"/>
              </a:ext>
            </a:extLst>
          </p:cNvPr>
          <p:cNvSpPr/>
          <p:nvPr/>
        </p:nvSpPr>
        <p:spPr>
          <a:xfrm>
            <a:off x="3722409" y="2152357"/>
            <a:ext cx="1055077" cy="597877"/>
          </a:xfrm>
          <a:prstGeom prst="rect">
            <a:avLst/>
          </a:prstGeom>
          <a:solidFill>
            <a:srgbClr val="92D050"/>
          </a:solid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600" dirty="0">
                <a:solidFill>
                  <a:srgbClr val="FF0000"/>
                </a:solidFill>
              </a:rPr>
              <a:t>NHI</a:t>
            </a:r>
          </a:p>
        </p:txBody>
      </p:sp>
      <p:sp>
        <p:nvSpPr>
          <p:cNvPr id="37" name="Rectangle 36">
            <a:extLst>
              <a:ext uri="{FF2B5EF4-FFF2-40B4-BE49-F238E27FC236}">
                <a16:creationId xmlns:a16="http://schemas.microsoft.com/office/drawing/2014/main" id="{718FCB7C-24B6-BD45-988C-B68A5B258399}"/>
              </a:ext>
            </a:extLst>
          </p:cNvPr>
          <p:cNvSpPr/>
          <p:nvPr/>
        </p:nvSpPr>
        <p:spPr>
          <a:xfrm>
            <a:off x="5364697" y="4863075"/>
            <a:ext cx="558170" cy="597877"/>
          </a:xfrm>
          <a:prstGeom prst="rect">
            <a:avLst/>
          </a:prstGeom>
          <a:no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50" dirty="0">
                <a:solidFill>
                  <a:schemeClr val="tx1"/>
                </a:solidFill>
              </a:rPr>
              <a:t>GP</a:t>
            </a:r>
          </a:p>
        </p:txBody>
      </p:sp>
      <p:sp>
        <p:nvSpPr>
          <p:cNvPr id="38" name="Rectangle 37">
            <a:extLst>
              <a:ext uri="{FF2B5EF4-FFF2-40B4-BE49-F238E27FC236}">
                <a16:creationId xmlns:a16="http://schemas.microsoft.com/office/drawing/2014/main" id="{5AD7B74A-7C7F-5247-B2F9-250F4E27081F}"/>
              </a:ext>
            </a:extLst>
          </p:cNvPr>
          <p:cNvSpPr/>
          <p:nvPr/>
        </p:nvSpPr>
        <p:spPr>
          <a:xfrm>
            <a:off x="4659790" y="4853997"/>
            <a:ext cx="558170" cy="597877"/>
          </a:xfrm>
          <a:prstGeom prst="rect">
            <a:avLst/>
          </a:prstGeom>
          <a:no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50" dirty="0">
                <a:solidFill>
                  <a:schemeClr val="tx1"/>
                </a:solidFill>
              </a:rPr>
              <a:t>GP</a:t>
            </a:r>
          </a:p>
        </p:txBody>
      </p:sp>
      <p:sp>
        <p:nvSpPr>
          <p:cNvPr id="39" name="Rectangle 38">
            <a:extLst>
              <a:ext uri="{FF2B5EF4-FFF2-40B4-BE49-F238E27FC236}">
                <a16:creationId xmlns:a16="http://schemas.microsoft.com/office/drawing/2014/main" id="{AA22347A-DA7C-BF40-9F3A-1CB28AFBB804}"/>
              </a:ext>
            </a:extLst>
          </p:cNvPr>
          <p:cNvSpPr/>
          <p:nvPr/>
        </p:nvSpPr>
        <p:spPr>
          <a:xfrm>
            <a:off x="1730016" y="4907780"/>
            <a:ext cx="558170" cy="597877"/>
          </a:xfrm>
          <a:prstGeom prst="rect">
            <a:avLst/>
          </a:prstGeom>
          <a:no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50" dirty="0">
                <a:solidFill>
                  <a:schemeClr val="tx1"/>
                </a:solidFill>
              </a:rPr>
              <a:t>Clinic</a:t>
            </a:r>
          </a:p>
        </p:txBody>
      </p:sp>
      <p:sp>
        <p:nvSpPr>
          <p:cNvPr id="40" name="Rectangle 39">
            <a:extLst>
              <a:ext uri="{FF2B5EF4-FFF2-40B4-BE49-F238E27FC236}">
                <a16:creationId xmlns:a16="http://schemas.microsoft.com/office/drawing/2014/main" id="{C57FCB08-9FA7-5F48-A69F-623FA4A3E04F}"/>
              </a:ext>
            </a:extLst>
          </p:cNvPr>
          <p:cNvSpPr/>
          <p:nvPr/>
        </p:nvSpPr>
        <p:spPr>
          <a:xfrm>
            <a:off x="1295875" y="3327346"/>
            <a:ext cx="1201859" cy="559778"/>
          </a:xfrm>
          <a:prstGeom prst="rect">
            <a:avLst/>
          </a:prstGeom>
          <a:noFill/>
          <a:ln w="1270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tx1"/>
                </a:solidFill>
              </a:rPr>
              <a:t>DHMO</a:t>
            </a:r>
          </a:p>
        </p:txBody>
      </p:sp>
      <p:sp>
        <p:nvSpPr>
          <p:cNvPr id="41" name="Rectangle 40">
            <a:extLst>
              <a:ext uri="{FF2B5EF4-FFF2-40B4-BE49-F238E27FC236}">
                <a16:creationId xmlns:a16="http://schemas.microsoft.com/office/drawing/2014/main" id="{ACDA156D-8D9B-7045-8005-85E3C65FA20B}"/>
              </a:ext>
            </a:extLst>
          </p:cNvPr>
          <p:cNvSpPr/>
          <p:nvPr/>
        </p:nvSpPr>
        <p:spPr>
          <a:xfrm>
            <a:off x="2392415" y="4905075"/>
            <a:ext cx="558170" cy="597877"/>
          </a:xfrm>
          <a:prstGeom prst="rect">
            <a:avLst/>
          </a:prstGeom>
          <a:no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50" dirty="0">
                <a:solidFill>
                  <a:schemeClr val="tx1"/>
                </a:solidFill>
              </a:rPr>
              <a:t>Clinic</a:t>
            </a:r>
          </a:p>
        </p:txBody>
      </p:sp>
      <p:sp>
        <p:nvSpPr>
          <p:cNvPr id="42" name="Rectangle 41">
            <a:extLst>
              <a:ext uri="{FF2B5EF4-FFF2-40B4-BE49-F238E27FC236}">
                <a16:creationId xmlns:a16="http://schemas.microsoft.com/office/drawing/2014/main" id="{F609B991-4FAE-A645-8AAE-D93E0079CDAE}"/>
              </a:ext>
            </a:extLst>
          </p:cNvPr>
          <p:cNvSpPr/>
          <p:nvPr/>
        </p:nvSpPr>
        <p:spPr>
          <a:xfrm>
            <a:off x="3071720" y="4898585"/>
            <a:ext cx="558170" cy="597877"/>
          </a:xfrm>
          <a:prstGeom prst="rect">
            <a:avLst/>
          </a:prstGeom>
          <a:no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50" dirty="0">
                <a:solidFill>
                  <a:schemeClr val="tx1"/>
                </a:solidFill>
              </a:rPr>
              <a:t>Clinic</a:t>
            </a:r>
          </a:p>
        </p:txBody>
      </p:sp>
      <p:cxnSp>
        <p:nvCxnSpPr>
          <p:cNvPr id="43" name="Straight Arrow Connector 42">
            <a:extLst>
              <a:ext uri="{FF2B5EF4-FFF2-40B4-BE49-F238E27FC236}">
                <a16:creationId xmlns:a16="http://schemas.microsoft.com/office/drawing/2014/main" id="{8598E67D-1DB3-DB42-807D-4106DB5324CA}"/>
              </a:ext>
            </a:extLst>
          </p:cNvPr>
          <p:cNvCxnSpPr>
            <a:cxnSpLocks/>
          </p:cNvCxnSpPr>
          <p:nvPr/>
        </p:nvCxnSpPr>
        <p:spPr>
          <a:xfrm>
            <a:off x="2001663" y="3886191"/>
            <a:ext cx="301526" cy="328603"/>
          </a:xfrm>
          <a:prstGeom prst="straightConnector1">
            <a:avLst/>
          </a:prstGeom>
          <a:ln w="76200">
            <a:solidFill>
              <a:srgbClr val="0070C0"/>
            </a:solidFill>
            <a:prstDash val="sysDash"/>
            <a:tailEnd type="triangle"/>
          </a:ln>
        </p:spPr>
        <p:style>
          <a:lnRef idx="2">
            <a:schemeClr val="accent1"/>
          </a:lnRef>
          <a:fillRef idx="0">
            <a:schemeClr val="accent1"/>
          </a:fillRef>
          <a:effectRef idx="1">
            <a:schemeClr val="accent1"/>
          </a:effectRef>
          <a:fontRef idx="minor">
            <a:schemeClr val="tx1"/>
          </a:fontRef>
        </p:style>
      </p:cxnSp>
      <p:cxnSp>
        <p:nvCxnSpPr>
          <p:cNvPr id="44" name="Straight Arrow Connector 43">
            <a:extLst>
              <a:ext uri="{FF2B5EF4-FFF2-40B4-BE49-F238E27FC236}">
                <a16:creationId xmlns:a16="http://schemas.microsoft.com/office/drawing/2014/main" id="{F7AB4981-EFBF-FA47-9B20-30113B29A3ED}"/>
              </a:ext>
            </a:extLst>
          </p:cNvPr>
          <p:cNvCxnSpPr>
            <a:cxnSpLocks/>
          </p:cNvCxnSpPr>
          <p:nvPr/>
        </p:nvCxnSpPr>
        <p:spPr>
          <a:xfrm flipH="1">
            <a:off x="1341593" y="3902808"/>
            <a:ext cx="509490" cy="1030075"/>
          </a:xfrm>
          <a:prstGeom prst="straightConnector1">
            <a:avLst/>
          </a:prstGeom>
          <a:ln w="7620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46" name="Straight Arrow Connector 45">
            <a:extLst>
              <a:ext uri="{FF2B5EF4-FFF2-40B4-BE49-F238E27FC236}">
                <a16:creationId xmlns:a16="http://schemas.microsoft.com/office/drawing/2014/main" id="{FE04FB16-73A2-6B40-9BC4-C0FE4BDF444D}"/>
              </a:ext>
            </a:extLst>
          </p:cNvPr>
          <p:cNvCxnSpPr>
            <a:cxnSpLocks/>
          </p:cNvCxnSpPr>
          <p:nvPr/>
        </p:nvCxnSpPr>
        <p:spPr>
          <a:xfrm flipH="1">
            <a:off x="542233" y="3902807"/>
            <a:ext cx="1234798" cy="1043634"/>
          </a:xfrm>
          <a:prstGeom prst="straightConnector1">
            <a:avLst/>
          </a:prstGeom>
          <a:ln w="7620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45" name="Straight Arrow Connector 44">
            <a:extLst>
              <a:ext uri="{FF2B5EF4-FFF2-40B4-BE49-F238E27FC236}">
                <a16:creationId xmlns:a16="http://schemas.microsoft.com/office/drawing/2014/main" id="{0ACA576E-F290-204D-93F7-7C24527C5156}"/>
              </a:ext>
            </a:extLst>
          </p:cNvPr>
          <p:cNvCxnSpPr>
            <a:cxnSpLocks/>
          </p:cNvCxnSpPr>
          <p:nvPr/>
        </p:nvCxnSpPr>
        <p:spPr>
          <a:xfrm flipH="1">
            <a:off x="3017786" y="2779637"/>
            <a:ext cx="1256279" cy="1095417"/>
          </a:xfrm>
          <a:prstGeom prst="straightConnector1">
            <a:avLst/>
          </a:prstGeom>
          <a:ln w="38100">
            <a:solidFill>
              <a:srgbClr val="FF0000"/>
            </a:solidFill>
            <a:tailEnd type="triangle"/>
          </a:ln>
        </p:spPr>
        <p:style>
          <a:lnRef idx="2">
            <a:schemeClr val="accent1"/>
          </a:lnRef>
          <a:fillRef idx="0">
            <a:schemeClr val="accent1"/>
          </a:fillRef>
          <a:effectRef idx="1">
            <a:schemeClr val="accent1"/>
          </a:effectRef>
          <a:fontRef idx="minor">
            <a:schemeClr val="tx1"/>
          </a:fontRef>
        </p:style>
      </p:cxnSp>
      <p:sp>
        <p:nvSpPr>
          <p:cNvPr id="50" name="Rectangle 49">
            <a:extLst>
              <a:ext uri="{FF2B5EF4-FFF2-40B4-BE49-F238E27FC236}">
                <a16:creationId xmlns:a16="http://schemas.microsoft.com/office/drawing/2014/main" id="{A7C21CAE-DB7C-3A46-928E-95D14DC70259}"/>
              </a:ext>
            </a:extLst>
          </p:cNvPr>
          <p:cNvSpPr/>
          <p:nvPr/>
        </p:nvSpPr>
        <p:spPr>
          <a:xfrm>
            <a:off x="2344068" y="3886190"/>
            <a:ext cx="630551" cy="474939"/>
          </a:xfrm>
          <a:prstGeom prst="rect">
            <a:avLst/>
          </a:prstGeom>
          <a:solidFill>
            <a:srgbClr val="92D050"/>
          </a:solid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CUP</a:t>
            </a:r>
          </a:p>
        </p:txBody>
      </p:sp>
      <p:cxnSp>
        <p:nvCxnSpPr>
          <p:cNvPr id="53" name="Straight Arrow Connector 52">
            <a:extLst>
              <a:ext uri="{FF2B5EF4-FFF2-40B4-BE49-F238E27FC236}">
                <a16:creationId xmlns:a16="http://schemas.microsoft.com/office/drawing/2014/main" id="{80F0E65B-EA86-B040-A161-8A0ACBC70B9E}"/>
              </a:ext>
            </a:extLst>
          </p:cNvPr>
          <p:cNvCxnSpPr>
            <a:cxnSpLocks/>
          </p:cNvCxnSpPr>
          <p:nvPr/>
        </p:nvCxnSpPr>
        <p:spPr>
          <a:xfrm>
            <a:off x="2992960" y="4101301"/>
            <a:ext cx="1626707" cy="1044608"/>
          </a:xfrm>
          <a:prstGeom prst="straightConnector1">
            <a:avLst/>
          </a:prstGeom>
          <a:ln w="38100">
            <a:solidFill>
              <a:srgbClr val="FF0000"/>
            </a:solidFill>
            <a:tailEnd type="triangle"/>
          </a:ln>
        </p:spPr>
        <p:style>
          <a:lnRef idx="2">
            <a:schemeClr val="accent1"/>
          </a:lnRef>
          <a:fillRef idx="0">
            <a:schemeClr val="accent1"/>
          </a:fillRef>
          <a:effectRef idx="1">
            <a:schemeClr val="accent1"/>
          </a:effectRef>
          <a:fontRef idx="minor">
            <a:schemeClr val="tx1"/>
          </a:fontRef>
        </p:style>
      </p:cxnSp>
      <p:cxnSp>
        <p:nvCxnSpPr>
          <p:cNvPr id="54" name="Straight Arrow Connector 53">
            <a:extLst>
              <a:ext uri="{FF2B5EF4-FFF2-40B4-BE49-F238E27FC236}">
                <a16:creationId xmlns:a16="http://schemas.microsoft.com/office/drawing/2014/main" id="{98D6D2F9-9B71-2E4D-A481-106B8576F8ED}"/>
              </a:ext>
            </a:extLst>
          </p:cNvPr>
          <p:cNvCxnSpPr>
            <a:cxnSpLocks/>
          </p:cNvCxnSpPr>
          <p:nvPr/>
        </p:nvCxnSpPr>
        <p:spPr>
          <a:xfrm>
            <a:off x="7075301" y="2710579"/>
            <a:ext cx="36911" cy="2168084"/>
          </a:xfrm>
          <a:prstGeom prst="straightConnector1">
            <a:avLst/>
          </a:prstGeom>
          <a:ln w="38100">
            <a:solidFill>
              <a:srgbClr val="FF0000"/>
            </a:solidFill>
            <a:tailEnd type="triangle"/>
          </a:ln>
        </p:spPr>
        <p:style>
          <a:lnRef idx="2">
            <a:schemeClr val="accent1"/>
          </a:lnRef>
          <a:fillRef idx="0">
            <a:schemeClr val="accent1"/>
          </a:fillRef>
          <a:effectRef idx="1">
            <a:schemeClr val="accent1"/>
          </a:effectRef>
          <a:fontRef idx="minor">
            <a:schemeClr val="tx1"/>
          </a:fontRef>
        </p:style>
      </p:cxnSp>
      <p:cxnSp>
        <p:nvCxnSpPr>
          <p:cNvPr id="55" name="Straight Arrow Connector 54">
            <a:extLst>
              <a:ext uri="{FF2B5EF4-FFF2-40B4-BE49-F238E27FC236}">
                <a16:creationId xmlns:a16="http://schemas.microsoft.com/office/drawing/2014/main" id="{FA7D0F03-20A5-DD41-B415-C5DB6347758A}"/>
              </a:ext>
            </a:extLst>
          </p:cNvPr>
          <p:cNvCxnSpPr>
            <a:cxnSpLocks/>
          </p:cNvCxnSpPr>
          <p:nvPr/>
        </p:nvCxnSpPr>
        <p:spPr>
          <a:xfrm>
            <a:off x="8134831" y="2687668"/>
            <a:ext cx="413012" cy="2183543"/>
          </a:xfrm>
          <a:prstGeom prst="straightConnector1">
            <a:avLst/>
          </a:prstGeom>
          <a:ln w="38100">
            <a:solidFill>
              <a:srgbClr val="FF0000"/>
            </a:solidFill>
            <a:tailEnd type="triangle"/>
          </a:ln>
        </p:spPr>
        <p:style>
          <a:lnRef idx="2">
            <a:schemeClr val="accent1"/>
          </a:lnRef>
          <a:fillRef idx="0">
            <a:schemeClr val="accent1"/>
          </a:fillRef>
          <a:effectRef idx="1">
            <a:schemeClr val="accent1"/>
          </a:effectRef>
          <a:fontRef idx="minor">
            <a:schemeClr val="tx1"/>
          </a:fontRef>
        </p:style>
      </p:cxnSp>
      <p:cxnSp>
        <p:nvCxnSpPr>
          <p:cNvPr id="56" name="Straight Arrow Connector 55">
            <a:extLst>
              <a:ext uri="{FF2B5EF4-FFF2-40B4-BE49-F238E27FC236}">
                <a16:creationId xmlns:a16="http://schemas.microsoft.com/office/drawing/2014/main" id="{951F3E71-3ACB-4E45-98F3-EF7C6B55DC84}"/>
              </a:ext>
            </a:extLst>
          </p:cNvPr>
          <p:cNvCxnSpPr>
            <a:cxnSpLocks/>
          </p:cNvCxnSpPr>
          <p:nvPr/>
        </p:nvCxnSpPr>
        <p:spPr>
          <a:xfrm>
            <a:off x="7089330" y="2713626"/>
            <a:ext cx="750462" cy="2219257"/>
          </a:xfrm>
          <a:prstGeom prst="straightConnector1">
            <a:avLst/>
          </a:prstGeom>
          <a:ln w="38100">
            <a:solidFill>
              <a:srgbClr val="FF0000"/>
            </a:solidFill>
            <a:tailEnd type="triangle"/>
          </a:ln>
        </p:spPr>
        <p:style>
          <a:lnRef idx="2">
            <a:schemeClr val="accent1"/>
          </a:lnRef>
          <a:fillRef idx="0">
            <a:schemeClr val="accent1"/>
          </a:fillRef>
          <a:effectRef idx="1">
            <a:schemeClr val="accent1"/>
          </a:effectRef>
          <a:fontRef idx="minor">
            <a:schemeClr val="tx1"/>
          </a:fontRef>
        </p:style>
      </p:cxnSp>
      <p:cxnSp>
        <p:nvCxnSpPr>
          <p:cNvPr id="57" name="Straight Arrow Connector 56">
            <a:extLst>
              <a:ext uri="{FF2B5EF4-FFF2-40B4-BE49-F238E27FC236}">
                <a16:creationId xmlns:a16="http://schemas.microsoft.com/office/drawing/2014/main" id="{AF5F772D-5880-7848-A702-D1E7CB3E3ABE}"/>
              </a:ext>
            </a:extLst>
          </p:cNvPr>
          <p:cNvCxnSpPr>
            <a:cxnSpLocks/>
          </p:cNvCxnSpPr>
          <p:nvPr/>
        </p:nvCxnSpPr>
        <p:spPr>
          <a:xfrm>
            <a:off x="6014569" y="2722339"/>
            <a:ext cx="1097643" cy="2156324"/>
          </a:xfrm>
          <a:prstGeom prst="straightConnector1">
            <a:avLst/>
          </a:prstGeom>
          <a:ln w="38100">
            <a:solidFill>
              <a:srgbClr val="FF0000"/>
            </a:solidFill>
            <a:tailEnd type="triangle"/>
          </a:ln>
        </p:spPr>
        <p:style>
          <a:lnRef idx="2">
            <a:schemeClr val="accent1"/>
          </a:lnRef>
          <a:fillRef idx="0">
            <a:schemeClr val="accent1"/>
          </a:fillRef>
          <a:effectRef idx="1">
            <a:schemeClr val="accent1"/>
          </a:effectRef>
          <a:fontRef idx="minor">
            <a:schemeClr val="tx1"/>
          </a:fontRef>
        </p:style>
      </p:cxnSp>
      <p:cxnSp>
        <p:nvCxnSpPr>
          <p:cNvPr id="58" name="Straight Arrow Connector 57">
            <a:extLst>
              <a:ext uri="{FF2B5EF4-FFF2-40B4-BE49-F238E27FC236}">
                <a16:creationId xmlns:a16="http://schemas.microsoft.com/office/drawing/2014/main" id="{E9C2B137-118B-8346-8291-831024EB3124}"/>
              </a:ext>
            </a:extLst>
          </p:cNvPr>
          <p:cNvCxnSpPr>
            <a:cxnSpLocks/>
          </p:cNvCxnSpPr>
          <p:nvPr/>
        </p:nvCxnSpPr>
        <p:spPr>
          <a:xfrm>
            <a:off x="5995977" y="2722766"/>
            <a:ext cx="346048" cy="2100704"/>
          </a:xfrm>
          <a:prstGeom prst="straightConnector1">
            <a:avLst/>
          </a:prstGeom>
          <a:ln w="38100">
            <a:solidFill>
              <a:srgbClr val="FF0000"/>
            </a:solidFill>
            <a:tailEnd type="triangle"/>
          </a:ln>
        </p:spPr>
        <p:style>
          <a:lnRef idx="2">
            <a:schemeClr val="accent1"/>
          </a:lnRef>
          <a:fillRef idx="0">
            <a:schemeClr val="accent1"/>
          </a:fillRef>
          <a:effectRef idx="1">
            <a:schemeClr val="accent1"/>
          </a:effectRef>
          <a:fontRef idx="minor">
            <a:schemeClr val="tx1"/>
          </a:fontRef>
        </p:style>
      </p:cxnSp>
      <p:cxnSp>
        <p:nvCxnSpPr>
          <p:cNvPr id="59" name="Straight Arrow Connector 58">
            <a:extLst>
              <a:ext uri="{FF2B5EF4-FFF2-40B4-BE49-F238E27FC236}">
                <a16:creationId xmlns:a16="http://schemas.microsoft.com/office/drawing/2014/main" id="{E81A7098-D2A6-6C4D-B4A7-F16DD590E106}"/>
              </a:ext>
            </a:extLst>
          </p:cNvPr>
          <p:cNvCxnSpPr>
            <a:cxnSpLocks/>
          </p:cNvCxnSpPr>
          <p:nvPr/>
        </p:nvCxnSpPr>
        <p:spPr>
          <a:xfrm flipH="1">
            <a:off x="7156155" y="2697537"/>
            <a:ext cx="945962" cy="2201048"/>
          </a:xfrm>
          <a:prstGeom prst="straightConnector1">
            <a:avLst/>
          </a:prstGeom>
          <a:ln w="38100">
            <a:solidFill>
              <a:srgbClr val="FF0000"/>
            </a:solidFill>
            <a:tailEnd type="triangle"/>
          </a:ln>
        </p:spPr>
        <p:style>
          <a:lnRef idx="2">
            <a:schemeClr val="accent1"/>
          </a:lnRef>
          <a:fillRef idx="0">
            <a:schemeClr val="accent1"/>
          </a:fillRef>
          <a:effectRef idx="1">
            <a:schemeClr val="accent1"/>
          </a:effectRef>
          <a:fontRef idx="minor">
            <a:schemeClr val="tx1"/>
          </a:fontRef>
        </p:style>
      </p:cxnSp>
      <p:cxnSp>
        <p:nvCxnSpPr>
          <p:cNvPr id="60" name="Straight Arrow Connector 59">
            <a:extLst>
              <a:ext uri="{FF2B5EF4-FFF2-40B4-BE49-F238E27FC236}">
                <a16:creationId xmlns:a16="http://schemas.microsoft.com/office/drawing/2014/main" id="{431F37A1-C113-4A4A-B2D9-7E3717D65E62}"/>
              </a:ext>
            </a:extLst>
          </p:cNvPr>
          <p:cNvCxnSpPr>
            <a:cxnSpLocks/>
          </p:cNvCxnSpPr>
          <p:nvPr/>
        </p:nvCxnSpPr>
        <p:spPr>
          <a:xfrm>
            <a:off x="2969178" y="4075136"/>
            <a:ext cx="2395520" cy="796075"/>
          </a:xfrm>
          <a:prstGeom prst="straightConnector1">
            <a:avLst/>
          </a:prstGeom>
          <a:ln w="38100">
            <a:solidFill>
              <a:srgbClr val="FF0000"/>
            </a:solidFill>
            <a:tailEnd type="triangle"/>
          </a:ln>
        </p:spPr>
        <p:style>
          <a:lnRef idx="2">
            <a:schemeClr val="accent1"/>
          </a:lnRef>
          <a:fillRef idx="0">
            <a:schemeClr val="accent1"/>
          </a:fillRef>
          <a:effectRef idx="1">
            <a:schemeClr val="accent1"/>
          </a:effectRef>
          <a:fontRef idx="minor">
            <a:schemeClr val="tx1"/>
          </a:fontRef>
        </p:style>
      </p:cxnSp>
      <p:cxnSp>
        <p:nvCxnSpPr>
          <p:cNvPr id="63" name="Straight Arrow Connector 62">
            <a:extLst>
              <a:ext uri="{FF2B5EF4-FFF2-40B4-BE49-F238E27FC236}">
                <a16:creationId xmlns:a16="http://schemas.microsoft.com/office/drawing/2014/main" id="{0782FA6C-5E1B-C242-BD70-97DCDA5C1E6B}"/>
              </a:ext>
            </a:extLst>
          </p:cNvPr>
          <p:cNvCxnSpPr>
            <a:cxnSpLocks/>
            <a:stCxn id="50" idx="3"/>
          </p:cNvCxnSpPr>
          <p:nvPr/>
        </p:nvCxnSpPr>
        <p:spPr>
          <a:xfrm>
            <a:off x="2974619" y="4123660"/>
            <a:ext cx="3380793" cy="685372"/>
          </a:xfrm>
          <a:prstGeom prst="straightConnector1">
            <a:avLst/>
          </a:prstGeom>
          <a:ln w="38100">
            <a:solidFill>
              <a:srgbClr val="FF0000"/>
            </a:solidFill>
            <a:tailEnd type="triangle"/>
          </a:ln>
        </p:spPr>
        <p:style>
          <a:lnRef idx="2">
            <a:schemeClr val="accent1"/>
          </a:lnRef>
          <a:fillRef idx="0">
            <a:schemeClr val="accent1"/>
          </a:fillRef>
          <a:effectRef idx="1">
            <a:schemeClr val="accent1"/>
          </a:effectRef>
          <a:fontRef idx="minor">
            <a:schemeClr val="tx1"/>
          </a:fontRef>
        </p:style>
      </p:cxnSp>
      <p:sp>
        <p:nvSpPr>
          <p:cNvPr id="65" name="Rectangle 64">
            <a:extLst>
              <a:ext uri="{FF2B5EF4-FFF2-40B4-BE49-F238E27FC236}">
                <a16:creationId xmlns:a16="http://schemas.microsoft.com/office/drawing/2014/main" id="{5CDD68C4-A879-644F-A32A-1FFCA871E0A6}"/>
              </a:ext>
            </a:extLst>
          </p:cNvPr>
          <p:cNvSpPr/>
          <p:nvPr/>
        </p:nvSpPr>
        <p:spPr>
          <a:xfrm>
            <a:off x="1200150" y="2152358"/>
            <a:ext cx="1493791" cy="597877"/>
          </a:xfrm>
          <a:prstGeom prst="rect">
            <a:avLst/>
          </a:prstGeom>
          <a:no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600" dirty="0">
                <a:solidFill>
                  <a:schemeClr val="tx1"/>
                </a:solidFill>
              </a:rPr>
              <a:t>NDOH</a:t>
            </a:r>
          </a:p>
        </p:txBody>
      </p:sp>
      <p:sp>
        <p:nvSpPr>
          <p:cNvPr id="66" name="Rectangle 65">
            <a:extLst>
              <a:ext uri="{FF2B5EF4-FFF2-40B4-BE49-F238E27FC236}">
                <a16:creationId xmlns:a16="http://schemas.microsoft.com/office/drawing/2014/main" id="{C93A0AA9-37D0-704A-9956-C04C930C114C}"/>
              </a:ext>
            </a:extLst>
          </p:cNvPr>
          <p:cNvSpPr/>
          <p:nvPr/>
        </p:nvSpPr>
        <p:spPr>
          <a:xfrm>
            <a:off x="628651" y="1292598"/>
            <a:ext cx="3503963" cy="597877"/>
          </a:xfrm>
          <a:prstGeom prst="rect">
            <a:avLst/>
          </a:prstGeom>
          <a:no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600" dirty="0">
                <a:solidFill>
                  <a:schemeClr val="tx1"/>
                </a:solidFill>
              </a:rPr>
              <a:t>National Treasury</a:t>
            </a:r>
          </a:p>
        </p:txBody>
      </p:sp>
      <p:cxnSp>
        <p:nvCxnSpPr>
          <p:cNvPr id="68" name="Elbow Connector 67">
            <a:extLst>
              <a:ext uri="{FF2B5EF4-FFF2-40B4-BE49-F238E27FC236}">
                <a16:creationId xmlns:a16="http://schemas.microsoft.com/office/drawing/2014/main" id="{DC14DE36-E738-964C-AE71-17E109591626}"/>
              </a:ext>
            </a:extLst>
          </p:cNvPr>
          <p:cNvCxnSpPr>
            <a:cxnSpLocks/>
          </p:cNvCxnSpPr>
          <p:nvPr/>
        </p:nvCxnSpPr>
        <p:spPr>
          <a:xfrm rot="10800000" flipV="1">
            <a:off x="322331" y="2432546"/>
            <a:ext cx="817681" cy="392792"/>
          </a:xfrm>
          <a:prstGeom prst="bentConnector3">
            <a:avLst>
              <a:gd name="adj1" fmla="val 101405"/>
            </a:avLst>
          </a:prstGeom>
          <a:ln w="8890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69" name="Rectangle 68">
            <a:extLst>
              <a:ext uri="{FF2B5EF4-FFF2-40B4-BE49-F238E27FC236}">
                <a16:creationId xmlns:a16="http://schemas.microsoft.com/office/drawing/2014/main" id="{0DF8414F-56B8-F34C-8DCE-7799FB1E3C58}"/>
              </a:ext>
            </a:extLst>
          </p:cNvPr>
          <p:cNvSpPr/>
          <p:nvPr/>
        </p:nvSpPr>
        <p:spPr>
          <a:xfrm>
            <a:off x="31497" y="2809911"/>
            <a:ext cx="1095838" cy="443008"/>
          </a:xfrm>
          <a:prstGeom prst="rect">
            <a:avLst/>
          </a:prstGeom>
          <a:no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a:solidFill>
                  <a:schemeClr val="tx1"/>
                </a:solidFill>
              </a:rPr>
              <a:t>PDOH</a:t>
            </a:r>
            <a:endParaRPr lang="en-US" sz="3000" dirty="0">
              <a:solidFill>
                <a:schemeClr val="tx1"/>
              </a:solidFill>
            </a:endParaRPr>
          </a:p>
        </p:txBody>
      </p:sp>
      <p:cxnSp>
        <p:nvCxnSpPr>
          <p:cNvPr id="70" name="Elbow Connector 69">
            <a:extLst>
              <a:ext uri="{FF2B5EF4-FFF2-40B4-BE49-F238E27FC236}">
                <a16:creationId xmlns:a16="http://schemas.microsoft.com/office/drawing/2014/main" id="{9238F18D-E722-A844-8084-27C3E8E79C61}"/>
              </a:ext>
            </a:extLst>
          </p:cNvPr>
          <p:cNvCxnSpPr>
            <a:cxnSpLocks/>
          </p:cNvCxnSpPr>
          <p:nvPr/>
        </p:nvCxnSpPr>
        <p:spPr>
          <a:xfrm>
            <a:off x="277064" y="3374586"/>
            <a:ext cx="1107926" cy="201283"/>
          </a:xfrm>
          <a:prstGeom prst="bentConnector3">
            <a:avLst>
              <a:gd name="adj1" fmla="val 2571"/>
            </a:avLst>
          </a:prstGeom>
          <a:ln w="88900">
            <a:solidFill>
              <a:schemeClr val="tx1">
                <a:alpha val="34000"/>
              </a:schemeClr>
            </a:solidFill>
            <a:prstDash val="sysDot"/>
            <a:tailEnd type="triangle"/>
          </a:ln>
        </p:spPr>
        <p:style>
          <a:lnRef idx="2">
            <a:schemeClr val="accent1"/>
          </a:lnRef>
          <a:fillRef idx="0">
            <a:schemeClr val="accent1"/>
          </a:fillRef>
          <a:effectRef idx="1">
            <a:schemeClr val="accent1"/>
          </a:effectRef>
          <a:fontRef idx="minor">
            <a:schemeClr val="tx1"/>
          </a:fontRef>
        </p:style>
      </p:cxnSp>
      <p:cxnSp>
        <p:nvCxnSpPr>
          <p:cNvPr id="71" name="Straight Arrow Connector 70">
            <a:extLst>
              <a:ext uri="{FF2B5EF4-FFF2-40B4-BE49-F238E27FC236}">
                <a16:creationId xmlns:a16="http://schemas.microsoft.com/office/drawing/2014/main" id="{898D1255-51E6-D445-90F0-97A816537731}"/>
              </a:ext>
            </a:extLst>
          </p:cNvPr>
          <p:cNvCxnSpPr>
            <a:cxnSpLocks/>
          </p:cNvCxnSpPr>
          <p:nvPr/>
        </p:nvCxnSpPr>
        <p:spPr>
          <a:xfrm>
            <a:off x="2778560" y="1934741"/>
            <a:ext cx="897217" cy="497805"/>
          </a:xfrm>
          <a:prstGeom prst="straightConnector1">
            <a:avLst/>
          </a:prstGeom>
          <a:ln w="38100">
            <a:solidFill>
              <a:srgbClr val="FF0000"/>
            </a:solidFill>
            <a:tailEnd type="triangle"/>
          </a:ln>
        </p:spPr>
        <p:style>
          <a:lnRef idx="2">
            <a:schemeClr val="accent1"/>
          </a:lnRef>
          <a:fillRef idx="0">
            <a:schemeClr val="accent1"/>
          </a:fillRef>
          <a:effectRef idx="1">
            <a:schemeClr val="accent1"/>
          </a:effectRef>
          <a:fontRef idx="minor">
            <a:schemeClr val="tx1"/>
          </a:fontRef>
        </p:style>
      </p:cxnSp>
      <p:sp>
        <p:nvSpPr>
          <p:cNvPr id="72" name="TextBox 71">
            <a:extLst>
              <a:ext uri="{FF2B5EF4-FFF2-40B4-BE49-F238E27FC236}">
                <a16:creationId xmlns:a16="http://schemas.microsoft.com/office/drawing/2014/main" id="{53846970-BD01-F943-8C2B-3C3E8633A437}"/>
              </a:ext>
            </a:extLst>
          </p:cNvPr>
          <p:cNvSpPr txBox="1"/>
          <p:nvPr/>
        </p:nvSpPr>
        <p:spPr>
          <a:xfrm>
            <a:off x="2037419" y="2744548"/>
            <a:ext cx="1575368" cy="646331"/>
          </a:xfrm>
          <a:prstGeom prst="rect">
            <a:avLst/>
          </a:prstGeom>
          <a:noFill/>
        </p:spPr>
        <p:txBody>
          <a:bodyPr wrap="none" rtlCol="0">
            <a:spAutoFit/>
          </a:bodyPr>
          <a:lstStyle/>
          <a:p>
            <a:pPr algn="ctr"/>
            <a:r>
              <a:rPr lang="en-US" b="1" i="1" dirty="0">
                <a:solidFill>
                  <a:schemeClr val="accent5">
                    <a:lumMod val="75000"/>
                  </a:schemeClr>
                </a:solidFill>
              </a:rPr>
              <a:t>Purchaser </a:t>
            </a:r>
          </a:p>
          <a:p>
            <a:pPr algn="ctr"/>
            <a:r>
              <a:rPr lang="en-US" b="1" i="1" dirty="0">
                <a:solidFill>
                  <a:schemeClr val="accent5">
                    <a:lumMod val="75000"/>
                  </a:schemeClr>
                </a:solidFill>
              </a:rPr>
              <a:t>Provider Split?</a:t>
            </a:r>
          </a:p>
        </p:txBody>
      </p:sp>
    </p:spTree>
    <p:extLst>
      <p:ext uri="{BB962C8B-B14F-4D97-AF65-F5344CB8AC3E}">
        <p14:creationId xmlns:p14="http://schemas.microsoft.com/office/powerpoint/2010/main" val="10143495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Rounded Rectangle 75">
            <a:extLst>
              <a:ext uri="{FF2B5EF4-FFF2-40B4-BE49-F238E27FC236}">
                <a16:creationId xmlns:a16="http://schemas.microsoft.com/office/drawing/2014/main" id="{B92F2B3D-11C7-994A-B4A5-64759F9966B6}"/>
              </a:ext>
            </a:extLst>
          </p:cNvPr>
          <p:cNvSpPr/>
          <p:nvPr/>
        </p:nvSpPr>
        <p:spPr>
          <a:xfrm>
            <a:off x="1737424" y="4101301"/>
            <a:ext cx="1892466" cy="1440125"/>
          </a:xfrm>
          <a:prstGeom prst="roundRect">
            <a:avLst/>
          </a:prstGeom>
          <a:solidFill>
            <a:schemeClr val="accent1">
              <a:lumMod val="20000"/>
              <a:lumOff val="80000"/>
            </a:schemeClr>
          </a:solidFill>
          <a:ln w="6350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 name="Title 4">
            <a:extLst>
              <a:ext uri="{FF2B5EF4-FFF2-40B4-BE49-F238E27FC236}">
                <a16:creationId xmlns:a16="http://schemas.microsoft.com/office/drawing/2014/main" id="{D9274D4A-3DE0-458B-BA2B-89200F02E782}"/>
              </a:ext>
            </a:extLst>
          </p:cNvPr>
          <p:cNvSpPr>
            <a:spLocks noGrp="1"/>
          </p:cNvSpPr>
          <p:nvPr>
            <p:ph type="title"/>
          </p:nvPr>
        </p:nvSpPr>
        <p:spPr/>
        <p:txBody>
          <a:bodyPr/>
          <a:lstStyle/>
          <a:p>
            <a:r>
              <a:rPr lang="en-ZA" dirty="0"/>
              <a:t>UCT Suggestion</a:t>
            </a:r>
          </a:p>
        </p:txBody>
      </p:sp>
      <p:sp>
        <p:nvSpPr>
          <p:cNvPr id="4" name="Slide Number Placeholder 3"/>
          <p:cNvSpPr>
            <a:spLocks noGrp="1"/>
          </p:cNvSpPr>
          <p:nvPr>
            <p:ph type="sldNum" sz="quarter" idx="4294967295"/>
          </p:nvPr>
        </p:nvSpPr>
        <p:spPr>
          <a:xfrm>
            <a:off x="64008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8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9896858-8A1A-7548-877E-3F4B0F3ADB3B}" type="slidenum">
              <a:rPr lang="en-US" smtClean="0"/>
              <a:pPr/>
              <a:t>21</a:t>
            </a:fld>
            <a:endParaRPr lang="en-US"/>
          </a:p>
        </p:txBody>
      </p:sp>
      <p:sp>
        <p:nvSpPr>
          <p:cNvPr id="8" name="Rectangle 7">
            <a:extLst>
              <a:ext uri="{FF2B5EF4-FFF2-40B4-BE49-F238E27FC236}">
                <a16:creationId xmlns:a16="http://schemas.microsoft.com/office/drawing/2014/main" id="{AE60A730-5408-114D-A49E-33A20002CFD1}"/>
              </a:ext>
            </a:extLst>
          </p:cNvPr>
          <p:cNvSpPr/>
          <p:nvPr/>
        </p:nvSpPr>
        <p:spPr>
          <a:xfrm>
            <a:off x="349638" y="4918053"/>
            <a:ext cx="558170" cy="597877"/>
          </a:xfrm>
          <a:prstGeom prst="rect">
            <a:avLst/>
          </a:prstGeom>
          <a:no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50" dirty="0">
                <a:solidFill>
                  <a:schemeClr val="tx1"/>
                </a:solidFill>
              </a:rPr>
              <a:t>Clinic</a:t>
            </a:r>
          </a:p>
        </p:txBody>
      </p:sp>
      <p:sp>
        <p:nvSpPr>
          <p:cNvPr id="9" name="Rectangle 8">
            <a:extLst>
              <a:ext uri="{FF2B5EF4-FFF2-40B4-BE49-F238E27FC236}">
                <a16:creationId xmlns:a16="http://schemas.microsoft.com/office/drawing/2014/main" id="{ABF872BA-A99B-E24A-91EB-E395A861BFB5}"/>
              </a:ext>
            </a:extLst>
          </p:cNvPr>
          <p:cNvSpPr/>
          <p:nvPr/>
        </p:nvSpPr>
        <p:spPr>
          <a:xfrm>
            <a:off x="2392415" y="4265198"/>
            <a:ext cx="558170" cy="597877"/>
          </a:xfrm>
          <a:prstGeom prst="rect">
            <a:avLst/>
          </a:prstGeom>
          <a:noFill/>
          <a:ln w="762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50" dirty="0">
                <a:solidFill>
                  <a:schemeClr val="tx1"/>
                </a:solidFill>
              </a:rPr>
              <a:t>CHC</a:t>
            </a:r>
          </a:p>
        </p:txBody>
      </p:sp>
      <p:sp>
        <p:nvSpPr>
          <p:cNvPr id="10" name="Rectangle 9">
            <a:extLst>
              <a:ext uri="{FF2B5EF4-FFF2-40B4-BE49-F238E27FC236}">
                <a16:creationId xmlns:a16="http://schemas.microsoft.com/office/drawing/2014/main" id="{76D287C3-C239-F34E-9B68-7777BEC3B0F7}"/>
              </a:ext>
            </a:extLst>
          </p:cNvPr>
          <p:cNvSpPr/>
          <p:nvPr/>
        </p:nvSpPr>
        <p:spPr>
          <a:xfrm>
            <a:off x="1045327" y="4907780"/>
            <a:ext cx="558170" cy="597877"/>
          </a:xfrm>
          <a:prstGeom prst="rect">
            <a:avLst/>
          </a:prstGeom>
          <a:no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50" dirty="0">
                <a:solidFill>
                  <a:schemeClr val="tx1"/>
                </a:solidFill>
              </a:rPr>
              <a:t>Clinic</a:t>
            </a:r>
          </a:p>
        </p:txBody>
      </p:sp>
      <p:sp>
        <p:nvSpPr>
          <p:cNvPr id="11" name="Rectangle 10">
            <a:extLst>
              <a:ext uri="{FF2B5EF4-FFF2-40B4-BE49-F238E27FC236}">
                <a16:creationId xmlns:a16="http://schemas.microsoft.com/office/drawing/2014/main" id="{B4478CEB-D3FE-8845-90A1-B40D831835F1}"/>
              </a:ext>
            </a:extLst>
          </p:cNvPr>
          <p:cNvSpPr/>
          <p:nvPr/>
        </p:nvSpPr>
        <p:spPr>
          <a:xfrm>
            <a:off x="7560707" y="4876158"/>
            <a:ext cx="558170" cy="597877"/>
          </a:xfrm>
          <a:prstGeom prst="rect">
            <a:avLst/>
          </a:prstGeom>
          <a:no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50" dirty="0">
                <a:solidFill>
                  <a:schemeClr val="tx1"/>
                </a:solidFill>
              </a:rPr>
              <a:t>GP</a:t>
            </a:r>
          </a:p>
        </p:txBody>
      </p:sp>
      <p:sp>
        <p:nvSpPr>
          <p:cNvPr id="12" name="Rectangle 11">
            <a:extLst>
              <a:ext uri="{FF2B5EF4-FFF2-40B4-BE49-F238E27FC236}">
                <a16:creationId xmlns:a16="http://schemas.microsoft.com/office/drawing/2014/main" id="{CC841659-F47A-1641-AD4B-442655538677}"/>
              </a:ext>
            </a:extLst>
          </p:cNvPr>
          <p:cNvSpPr/>
          <p:nvPr/>
        </p:nvSpPr>
        <p:spPr>
          <a:xfrm>
            <a:off x="8268757" y="4871211"/>
            <a:ext cx="558170" cy="597877"/>
          </a:xfrm>
          <a:prstGeom prst="rect">
            <a:avLst/>
          </a:prstGeom>
          <a:no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50" dirty="0">
                <a:solidFill>
                  <a:schemeClr val="tx1"/>
                </a:solidFill>
              </a:rPr>
              <a:t>GP</a:t>
            </a:r>
          </a:p>
        </p:txBody>
      </p:sp>
      <p:sp>
        <p:nvSpPr>
          <p:cNvPr id="14" name="Rectangle 13">
            <a:extLst>
              <a:ext uri="{FF2B5EF4-FFF2-40B4-BE49-F238E27FC236}">
                <a16:creationId xmlns:a16="http://schemas.microsoft.com/office/drawing/2014/main" id="{77BA7329-EA0B-9A4A-911E-2BFCDB486C4B}"/>
              </a:ext>
            </a:extLst>
          </p:cNvPr>
          <p:cNvSpPr/>
          <p:nvPr/>
        </p:nvSpPr>
        <p:spPr>
          <a:xfrm>
            <a:off x="6833127" y="4878663"/>
            <a:ext cx="558170" cy="597877"/>
          </a:xfrm>
          <a:prstGeom prst="rect">
            <a:avLst/>
          </a:prstGeom>
          <a:no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50" dirty="0">
                <a:solidFill>
                  <a:schemeClr val="tx1"/>
                </a:solidFill>
              </a:rPr>
              <a:t>GP</a:t>
            </a:r>
          </a:p>
        </p:txBody>
      </p:sp>
      <p:cxnSp>
        <p:nvCxnSpPr>
          <p:cNvPr id="17" name="Straight Arrow Connector 16">
            <a:extLst>
              <a:ext uri="{FF2B5EF4-FFF2-40B4-BE49-F238E27FC236}">
                <a16:creationId xmlns:a16="http://schemas.microsoft.com/office/drawing/2014/main" id="{09B58B7B-3BD6-E64A-BEA8-050322CF2D64}"/>
              </a:ext>
            </a:extLst>
          </p:cNvPr>
          <p:cNvCxnSpPr>
            <a:cxnSpLocks/>
            <a:endCxn id="14" idx="0"/>
          </p:cNvCxnSpPr>
          <p:nvPr/>
        </p:nvCxnSpPr>
        <p:spPr>
          <a:xfrm>
            <a:off x="7075301" y="2710579"/>
            <a:ext cx="36911" cy="2168084"/>
          </a:xfrm>
          <a:prstGeom prst="straightConnector1">
            <a:avLst/>
          </a:prstGeom>
          <a:ln w="38100">
            <a:solidFill>
              <a:srgbClr val="FF0000"/>
            </a:solidFill>
            <a:tailEnd type="triangle"/>
          </a:ln>
        </p:spPr>
        <p:style>
          <a:lnRef idx="2">
            <a:schemeClr val="accent1"/>
          </a:lnRef>
          <a:fillRef idx="0">
            <a:schemeClr val="accent1"/>
          </a:fillRef>
          <a:effectRef idx="1">
            <a:schemeClr val="accent1"/>
          </a:effectRef>
          <a:fontRef idx="minor">
            <a:schemeClr val="tx1"/>
          </a:fontRef>
        </p:style>
      </p:cxnSp>
      <p:cxnSp>
        <p:nvCxnSpPr>
          <p:cNvPr id="22" name="Straight Arrow Connector 21">
            <a:extLst>
              <a:ext uri="{FF2B5EF4-FFF2-40B4-BE49-F238E27FC236}">
                <a16:creationId xmlns:a16="http://schemas.microsoft.com/office/drawing/2014/main" id="{9C6949BA-FC4E-0E41-B224-27060AD82D7D}"/>
              </a:ext>
            </a:extLst>
          </p:cNvPr>
          <p:cNvCxnSpPr>
            <a:cxnSpLocks/>
            <a:endCxn id="12" idx="0"/>
          </p:cNvCxnSpPr>
          <p:nvPr/>
        </p:nvCxnSpPr>
        <p:spPr>
          <a:xfrm>
            <a:off x="8134831" y="2687668"/>
            <a:ext cx="413012" cy="2183543"/>
          </a:xfrm>
          <a:prstGeom prst="straightConnector1">
            <a:avLst/>
          </a:prstGeom>
          <a:ln w="38100">
            <a:solidFill>
              <a:srgbClr val="FF0000"/>
            </a:solidFill>
            <a:tailEnd type="triangle"/>
          </a:ln>
        </p:spPr>
        <p:style>
          <a:lnRef idx="2">
            <a:schemeClr val="accent1"/>
          </a:lnRef>
          <a:fillRef idx="0">
            <a:schemeClr val="accent1"/>
          </a:fillRef>
          <a:effectRef idx="1">
            <a:schemeClr val="accent1"/>
          </a:effectRef>
          <a:fontRef idx="minor">
            <a:schemeClr val="tx1"/>
          </a:fontRef>
        </p:style>
      </p:cxnSp>
      <p:sp>
        <p:nvSpPr>
          <p:cNvPr id="25" name="Rectangle 24">
            <a:extLst>
              <a:ext uri="{FF2B5EF4-FFF2-40B4-BE49-F238E27FC236}">
                <a16:creationId xmlns:a16="http://schemas.microsoft.com/office/drawing/2014/main" id="{37E48172-546F-614D-980A-E00E6E4213A1}"/>
              </a:ext>
            </a:extLst>
          </p:cNvPr>
          <p:cNvSpPr/>
          <p:nvPr/>
        </p:nvSpPr>
        <p:spPr>
          <a:xfrm>
            <a:off x="6085396" y="4867688"/>
            <a:ext cx="558170" cy="597877"/>
          </a:xfrm>
          <a:prstGeom prst="rect">
            <a:avLst/>
          </a:prstGeom>
          <a:no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50" dirty="0">
                <a:solidFill>
                  <a:schemeClr val="tx1"/>
                </a:solidFill>
              </a:rPr>
              <a:t>GP</a:t>
            </a:r>
          </a:p>
        </p:txBody>
      </p:sp>
      <p:cxnSp>
        <p:nvCxnSpPr>
          <p:cNvPr id="26" name="Straight Arrow Connector 25">
            <a:extLst>
              <a:ext uri="{FF2B5EF4-FFF2-40B4-BE49-F238E27FC236}">
                <a16:creationId xmlns:a16="http://schemas.microsoft.com/office/drawing/2014/main" id="{F9CC50D5-9946-454C-981A-2AB78E880645}"/>
              </a:ext>
            </a:extLst>
          </p:cNvPr>
          <p:cNvCxnSpPr>
            <a:cxnSpLocks/>
          </p:cNvCxnSpPr>
          <p:nvPr/>
        </p:nvCxnSpPr>
        <p:spPr>
          <a:xfrm>
            <a:off x="7089330" y="2713626"/>
            <a:ext cx="750462" cy="2219257"/>
          </a:xfrm>
          <a:prstGeom prst="straightConnector1">
            <a:avLst/>
          </a:prstGeom>
          <a:ln w="38100">
            <a:solidFill>
              <a:srgbClr val="FF0000"/>
            </a:solidFill>
            <a:tailEnd type="triangle"/>
          </a:ln>
        </p:spPr>
        <p:style>
          <a:lnRef idx="2">
            <a:schemeClr val="accent1"/>
          </a:lnRef>
          <a:fillRef idx="0">
            <a:schemeClr val="accent1"/>
          </a:fillRef>
          <a:effectRef idx="1">
            <a:schemeClr val="accent1"/>
          </a:effectRef>
          <a:fontRef idx="minor">
            <a:schemeClr val="tx1"/>
          </a:fontRef>
        </p:style>
      </p:cxnSp>
      <p:sp>
        <p:nvSpPr>
          <p:cNvPr id="35" name="Rectangle 34">
            <a:extLst>
              <a:ext uri="{FF2B5EF4-FFF2-40B4-BE49-F238E27FC236}">
                <a16:creationId xmlns:a16="http://schemas.microsoft.com/office/drawing/2014/main" id="{09B4DE02-10E6-BD46-BA34-7E7CE12EC715}"/>
              </a:ext>
            </a:extLst>
          </p:cNvPr>
          <p:cNvSpPr/>
          <p:nvPr/>
        </p:nvSpPr>
        <p:spPr>
          <a:xfrm>
            <a:off x="7598057" y="2131513"/>
            <a:ext cx="930767" cy="559778"/>
          </a:xfrm>
          <a:prstGeom prst="rect">
            <a:avLst/>
          </a:prstGeom>
          <a:no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000" dirty="0">
                <a:solidFill>
                  <a:schemeClr val="tx1"/>
                </a:solidFill>
              </a:rPr>
              <a:t>MAS</a:t>
            </a:r>
          </a:p>
        </p:txBody>
      </p:sp>
      <p:sp>
        <p:nvSpPr>
          <p:cNvPr id="36" name="Rectangle 35">
            <a:extLst>
              <a:ext uri="{FF2B5EF4-FFF2-40B4-BE49-F238E27FC236}">
                <a16:creationId xmlns:a16="http://schemas.microsoft.com/office/drawing/2014/main" id="{98192E23-0C8D-B048-ADDF-F02785E497B6}"/>
              </a:ext>
            </a:extLst>
          </p:cNvPr>
          <p:cNvSpPr/>
          <p:nvPr/>
        </p:nvSpPr>
        <p:spPr>
          <a:xfrm>
            <a:off x="6545980" y="2138033"/>
            <a:ext cx="930767" cy="559778"/>
          </a:xfrm>
          <a:prstGeom prst="rect">
            <a:avLst/>
          </a:prstGeom>
          <a:no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000" dirty="0">
                <a:solidFill>
                  <a:schemeClr val="tx1"/>
                </a:solidFill>
              </a:rPr>
              <a:t>MAS</a:t>
            </a:r>
          </a:p>
        </p:txBody>
      </p:sp>
      <p:sp>
        <p:nvSpPr>
          <p:cNvPr id="28" name="Rectangle 27">
            <a:extLst>
              <a:ext uri="{FF2B5EF4-FFF2-40B4-BE49-F238E27FC236}">
                <a16:creationId xmlns:a16="http://schemas.microsoft.com/office/drawing/2014/main" id="{53D9FD84-49C7-E747-8B89-7EDABD3DF7AB}"/>
              </a:ext>
            </a:extLst>
          </p:cNvPr>
          <p:cNvSpPr/>
          <p:nvPr/>
        </p:nvSpPr>
        <p:spPr>
          <a:xfrm>
            <a:off x="3722409" y="2152357"/>
            <a:ext cx="1055077" cy="597877"/>
          </a:xfrm>
          <a:prstGeom prst="rect">
            <a:avLst/>
          </a:prstGeom>
          <a:solidFill>
            <a:srgbClr val="92D050"/>
          </a:solid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600" dirty="0">
                <a:solidFill>
                  <a:srgbClr val="FF0000"/>
                </a:solidFill>
              </a:rPr>
              <a:t>NHI</a:t>
            </a:r>
          </a:p>
        </p:txBody>
      </p:sp>
      <p:sp>
        <p:nvSpPr>
          <p:cNvPr id="37" name="Rectangle 36">
            <a:extLst>
              <a:ext uri="{FF2B5EF4-FFF2-40B4-BE49-F238E27FC236}">
                <a16:creationId xmlns:a16="http://schemas.microsoft.com/office/drawing/2014/main" id="{718FCB7C-24B6-BD45-988C-B68A5B258399}"/>
              </a:ext>
            </a:extLst>
          </p:cNvPr>
          <p:cNvSpPr/>
          <p:nvPr/>
        </p:nvSpPr>
        <p:spPr>
          <a:xfrm>
            <a:off x="5364697" y="4863075"/>
            <a:ext cx="558170" cy="597877"/>
          </a:xfrm>
          <a:prstGeom prst="rect">
            <a:avLst/>
          </a:prstGeom>
          <a:no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50" dirty="0">
                <a:solidFill>
                  <a:schemeClr val="tx1"/>
                </a:solidFill>
              </a:rPr>
              <a:t>GP</a:t>
            </a:r>
          </a:p>
        </p:txBody>
      </p:sp>
      <p:sp>
        <p:nvSpPr>
          <p:cNvPr id="38" name="Rectangle 37">
            <a:extLst>
              <a:ext uri="{FF2B5EF4-FFF2-40B4-BE49-F238E27FC236}">
                <a16:creationId xmlns:a16="http://schemas.microsoft.com/office/drawing/2014/main" id="{5AD7B74A-7C7F-5247-B2F9-250F4E27081F}"/>
              </a:ext>
            </a:extLst>
          </p:cNvPr>
          <p:cNvSpPr/>
          <p:nvPr/>
        </p:nvSpPr>
        <p:spPr>
          <a:xfrm>
            <a:off x="4659790" y="4853997"/>
            <a:ext cx="558170" cy="597877"/>
          </a:xfrm>
          <a:prstGeom prst="rect">
            <a:avLst/>
          </a:prstGeom>
          <a:no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50" dirty="0">
                <a:solidFill>
                  <a:schemeClr val="tx1"/>
                </a:solidFill>
              </a:rPr>
              <a:t>GP</a:t>
            </a:r>
          </a:p>
        </p:txBody>
      </p:sp>
      <p:sp>
        <p:nvSpPr>
          <p:cNvPr id="39" name="Rectangle 38">
            <a:extLst>
              <a:ext uri="{FF2B5EF4-FFF2-40B4-BE49-F238E27FC236}">
                <a16:creationId xmlns:a16="http://schemas.microsoft.com/office/drawing/2014/main" id="{AA22347A-DA7C-BF40-9F3A-1CB28AFBB804}"/>
              </a:ext>
            </a:extLst>
          </p:cNvPr>
          <p:cNvSpPr/>
          <p:nvPr/>
        </p:nvSpPr>
        <p:spPr>
          <a:xfrm>
            <a:off x="1730016" y="4907780"/>
            <a:ext cx="558170" cy="597877"/>
          </a:xfrm>
          <a:prstGeom prst="rect">
            <a:avLst/>
          </a:prstGeom>
          <a:no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50" dirty="0">
                <a:solidFill>
                  <a:schemeClr val="tx1"/>
                </a:solidFill>
              </a:rPr>
              <a:t>Clinic</a:t>
            </a:r>
          </a:p>
        </p:txBody>
      </p:sp>
      <p:sp>
        <p:nvSpPr>
          <p:cNvPr id="41" name="Rectangle 40">
            <a:extLst>
              <a:ext uri="{FF2B5EF4-FFF2-40B4-BE49-F238E27FC236}">
                <a16:creationId xmlns:a16="http://schemas.microsoft.com/office/drawing/2014/main" id="{ACDA156D-8D9B-7045-8005-85E3C65FA20B}"/>
              </a:ext>
            </a:extLst>
          </p:cNvPr>
          <p:cNvSpPr/>
          <p:nvPr/>
        </p:nvSpPr>
        <p:spPr>
          <a:xfrm>
            <a:off x="2392415" y="4905075"/>
            <a:ext cx="558170" cy="597877"/>
          </a:xfrm>
          <a:prstGeom prst="rect">
            <a:avLst/>
          </a:prstGeom>
          <a:no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50" dirty="0">
                <a:solidFill>
                  <a:schemeClr val="tx1"/>
                </a:solidFill>
              </a:rPr>
              <a:t>Clinic</a:t>
            </a:r>
          </a:p>
        </p:txBody>
      </p:sp>
      <p:sp>
        <p:nvSpPr>
          <p:cNvPr id="42" name="Rectangle 41">
            <a:extLst>
              <a:ext uri="{FF2B5EF4-FFF2-40B4-BE49-F238E27FC236}">
                <a16:creationId xmlns:a16="http://schemas.microsoft.com/office/drawing/2014/main" id="{F609B991-4FAE-A645-8AAE-D93E0079CDAE}"/>
              </a:ext>
            </a:extLst>
          </p:cNvPr>
          <p:cNvSpPr/>
          <p:nvPr/>
        </p:nvSpPr>
        <p:spPr>
          <a:xfrm>
            <a:off x="3071720" y="4898585"/>
            <a:ext cx="558170" cy="597877"/>
          </a:xfrm>
          <a:prstGeom prst="rect">
            <a:avLst/>
          </a:prstGeom>
          <a:no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50" dirty="0">
                <a:solidFill>
                  <a:schemeClr val="tx1"/>
                </a:solidFill>
              </a:rPr>
              <a:t>Clinic</a:t>
            </a:r>
          </a:p>
        </p:txBody>
      </p:sp>
      <p:cxnSp>
        <p:nvCxnSpPr>
          <p:cNvPr id="44" name="Straight Arrow Connector 43">
            <a:extLst>
              <a:ext uri="{FF2B5EF4-FFF2-40B4-BE49-F238E27FC236}">
                <a16:creationId xmlns:a16="http://schemas.microsoft.com/office/drawing/2014/main" id="{F7AB4981-EFBF-FA47-9B20-30113B29A3ED}"/>
              </a:ext>
            </a:extLst>
          </p:cNvPr>
          <p:cNvCxnSpPr>
            <a:cxnSpLocks/>
          </p:cNvCxnSpPr>
          <p:nvPr/>
        </p:nvCxnSpPr>
        <p:spPr>
          <a:xfrm flipH="1">
            <a:off x="1341593" y="3902808"/>
            <a:ext cx="509490" cy="1030075"/>
          </a:xfrm>
          <a:prstGeom prst="straightConnector1">
            <a:avLst/>
          </a:prstGeom>
          <a:ln w="7620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46" name="Straight Arrow Connector 45">
            <a:extLst>
              <a:ext uri="{FF2B5EF4-FFF2-40B4-BE49-F238E27FC236}">
                <a16:creationId xmlns:a16="http://schemas.microsoft.com/office/drawing/2014/main" id="{FE04FB16-73A2-6B40-9BC4-C0FE4BDF444D}"/>
              </a:ext>
            </a:extLst>
          </p:cNvPr>
          <p:cNvCxnSpPr>
            <a:cxnSpLocks/>
          </p:cNvCxnSpPr>
          <p:nvPr/>
        </p:nvCxnSpPr>
        <p:spPr>
          <a:xfrm flipH="1">
            <a:off x="542233" y="3902807"/>
            <a:ext cx="1234798" cy="1043634"/>
          </a:xfrm>
          <a:prstGeom prst="straightConnector1">
            <a:avLst/>
          </a:prstGeom>
          <a:ln w="7620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64" name="Straight Arrow Connector 63">
            <a:extLst>
              <a:ext uri="{FF2B5EF4-FFF2-40B4-BE49-F238E27FC236}">
                <a16:creationId xmlns:a16="http://schemas.microsoft.com/office/drawing/2014/main" id="{80FCA4A3-98D8-AA43-9367-D376B04F3636}"/>
              </a:ext>
            </a:extLst>
          </p:cNvPr>
          <p:cNvCxnSpPr>
            <a:cxnSpLocks/>
            <a:endCxn id="25" idx="0"/>
          </p:cNvCxnSpPr>
          <p:nvPr/>
        </p:nvCxnSpPr>
        <p:spPr>
          <a:xfrm flipH="1">
            <a:off x="6364481" y="2697537"/>
            <a:ext cx="1737636" cy="2170151"/>
          </a:xfrm>
          <a:prstGeom prst="straightConnector1">
            <a:avLst/>
          </a:prstGeom>
          <a:ln w="38100">
            <a:solidFill>
              <a:srgbClr val="FF0000"/>
            </a:solidFill>
            <a:tailEnd type="triangle"/>
          </a:ln>
        </p:spPr>
        <p:style>
          <a:lnRef idx="2">
            <a:schemeClr val="accent1"/>
          </a:lnRef>
          <a:fillRef idx="0">
            <a:schemeClr val="accent1"/>
          </a:fillRef>
          <a:effectRef idx="1">
            <a:schemeClr val="accent1"/>
          </a:effectRef>
          <a:fontRef idx="minor">
            <a:schemeClr val="tx1"/>
          </a:fontRef>
        </p:style>
      </p:cxnSp>
      <p:cxnSp>
        <p:nvCxnSpPr>
          <p:cNvPr id="47" name="Straight Arrow Connector 46">
            <a:extLst>
              <a:ext uri="{FF2B5EF4-FFF2-40B4-BE49-F238E27FC236}">
                <a16:creationId xmlns:a16="http://schemas.microsoft.com/office/drawing/2014/main" id="{71203CA3-AEF2-9044-923D-2B96F20ED9CE}"/>
              </a:ext>
            </a:extLst>
          </p:cNvPr>
          <p:cNvCxnSpPr>
            <a:cxnSpLocks/>
            <a:endCxn id="38" idx="0"/>
          </p:cNvCxnSpPr>
          <p:nvPr/>
        </p:nvCxnSpPr>
        <p:spPr>
          <a:xfrm>
            <a:off x="4132613" y="3327233"/>
            <a:ext cx="806262" cy="1526764"/>
          </a:xfrm>
          <a:prstGeom prst="straightConnector1">
            <a:avLst/>
          </a:prstGeom>
          <a:ln w="38100">
            <a:solidFill>
              <a:srgbClr val="FF0000"/>
            </a:solidFill>
            <a:tailEnd type="triangle"/>
          </a:ln>
        </p:spPr>
        <p:style>
          <a:lnRef idx="2">
            <a:schemeClr val="accent1"/>
          </a:lnRef>
          <a:fillRef idx="0">
            <a:schemeClr val="accent1"/>
          </a:fillRef>
          <a:effectRef idx="1">
            <a:schemeClr val="accent1"/>
          </a:effectRef>
          <a:fontRef idx="minor">
            <a:schemeClr val="tx1"/>
          </a:fontRef>
        </p:style>
      </p:cxnSp>
      <p:cxnSp>
        <p:nvCxnSpPr>
          <p:cNvPr id="49" name="Straight Arrow Connector 48">
            <a:extLst>
              <a:ext uri="{FF2B5EF4-FFF2-40B4-BE49-F238E27FC236}">
                <a16:creationId xmlns:a16="http://schemas.microsoft.com/office/drawing/2014/main" id="{3BD5529F-8C0E-9540-9FBF-3E6C25C5065B}"/>
              </a:ext>
            </a:extLst>
          </p:cNvPr>
          <p:cNvCxnSpPr>
            <a:cxnSpLocks/>
          </p:cNvCxnSpPr>
          <p:nvPr/>
        </p:nvCxnSpPr>
        <p:spPr>
          <a:xfrm>
            <a:off x="4132614" y="3327346"/>
            <a:ext cx="1522438" cy="1513672"/>
          </a:xfrm>
          <a:prstGeom prst="straightConnector1">
            <a:avLst/>
          </a:prstGeom>
          <a:ln w="38100">
            <a:solidFill>
              <a:srgbClr val="FF0000"/>
            </a:solidFill>
            <a:tailEnd type="triangle"/>
          </a:ln>
        </p:spPr>
        <p:style>
          <a:lnRef idx="2">
            <a:schemeClr val="accent1"/>
          </a:lnRef>
          <a:fillRef idx="0">
            <a:schemeClr val="accent1"/>
          </a:fillRef>
          <a:effectRef idx="1">
            <a:schemeClr val="accent1"/>
          </a:effectRef>
          <a:fontRef idx="minor">
            <a:schemeClr val="tx1"/>
          </a:fontRef>
        </p:style>
      </p:cxnSp>
      <p:cxnSp>
        <p:nvCxnSpPr>
          <p:cNvPr id="51" name="Straight Arrow Connector 50">
            <a:extLst>
              <a:ext uri="{FF2B5EF4-FFF2-40B4-BE49-F238E27FC236}">
                <a16:creationId xmlns:a16="http://schemas.microsoft.com/office/drawing/2014/main" id="{86FE801C-017F-9E4D-85C4-63AB12BD0396}"/>
              </a:ext>
            </a:extLst>
          </p:cNvPr>
          <p:cNvCxnSpPr>
            <a:cxnSpLocks/>
            <a:endCxn id="25" idx="0"/>
          </p:cNvCxnSpPr>
          <p:nvPr/>
        </p:nvCxnSpPr>
        <p:spPr>
          <a:xfrm>
            <a:off x="4132614" y="3327233"/>
            <a:ext cx="2231867" cy="1540455"/>
          </a:xfrm>
          <a:prstGeom prst="straightConnector1">
            <a:avLst/>
          </a:prstGeom>
          <a:ln w="38100">
            <a:solidFill>
              <a:srgbClr val="FF0000"/>
            </a:solidFill>
            <a:tailEnd type="triangle"/>
          </a:ln>
        </p:spPr>
        <p:style>
          <a:lnRef idx="2">
            <a:schemeClr val="accent1"/>
          </a:lnRef>
          <a:fillRef idx="0">
            <a:schemeClr val="accent1"/>
          </a:fillRef>
          <a:effectRef idx="1">
            <a:schemeClr val="accent1"/>
          </a:effectRef>
          <a:fontRef idx="minor">
            <a:schemeClr val="tx1"/>
          </a:fontRef>
        </p:style>
      </p:cxnSp>
      <p:cxnSp>
        <p:nvCxnSpPr>
          <p:cNvPr id="45" name="Straight Arrow Connector 44">
            <a:extLst>
              <a:ext uri="{FF2B5EF4-FFF2-40B4-BE49-F238E27FC236}">
                <a16:creationId xmlns:a16="http://schemas.microsoft.com/office/drawing/2014/main" id="{0ACA576E-F290-204D-93F7-7C24527C5156}"/>
              </a:ext>
            </a:extLst>
          </p:cNvPr>
          <p:cNvCxnSpPr>
            <a:cxnSpLocks/>
          </p:cNvCxnSpPr>
          <p:nvPr/>
        </p:nvCxnSpPr>
        <p:spPr>
          <a:xfrm flipH="1">
            <a:off x="3469945" y="3327346"/>
            <a:ext cx="662669" cy="1571239"/>
          </a:xfrm>
          <a:prstGeom prst="straightConnector1">
            <a:avLst/>
          </a:prstGeom>
          <a:ln w="38100">
            <a:solidFill>
              <a:srgbClr val="FF0000"/>
            </a:solidFill>
            <a:tailEnd type="triangle"/>
          </a:ln>
        </p:spPr>
        <p:style>
          <a:lnRef idx="2">
            <a:schemeClr val="accent1"/>
          </a:lnRef>
          <a:fillRef idx="0">
            <a:schemeClr val="accent1"/>
          </a:fillRef>
          <a:effectRef idx="1">
            <a:schemeClr val="accent1"/>
          </a:effectRef>
          <a:fontRef idx="minor">
            <a:schemeClr val="tx1"/>
          </a:fontRef>
        </p:style>
      </p:cxnSp>
      <p:sp>
        <p:nvSpPr>
          <p:cNvPr id="50" name="Rectangle 49">
            <a:extLst>
              <a:ext uri="{FF2B5EF4-FFF2-40B4-BE49-F238E27FC236}">
                <a16:creationId xmlns:a16="http://schemas.microsoft.com/office/drawing/2014/main" id="{A7C21CAE-DB7C-3A46-928E-95D14DC70259}"/>
              </a:ext>
            </a:extLst>
          </p:cNvPr>
          <p:cNvSpPr/>
          <p:nvPr/>
        </p:nvSpPr>
        <p:spPr>
          <a:xfrm>
            <a:off x="3569243" y="2808030"/>
            <a:ext cx="1390654" cy="474939"/>
          </a:xfrm>
          <a:prstGeom prst="rect">
            <a:avLst/>
          </a:prstGeom>
          <a:solidFill>
            <a:srgbClr val="92D050"/>
          </a:solid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Prov CUP</a:t>
            </a:r>
          </a:p>
        </p:txBody>
      </p:sp>
      <p:cxnSp>
        <p:nvCxnSpPr>
          <p:cNvPr id="53" name="Straight Arrow Connector 52">
            <a:extLst>
              <a:ext uri="{FF2B5EF4-FFF2-40B4-BE49-F238E27FC236}">
                <a16:creationId xmlns:a16="http://schemas.microsoft.com/office/drawing/2014/main" id="{8BDD19EE-1083-C843-A768-FE0C35D72C1F}"/>
              </a:ext>
            </a:extLst>
          </p:cNvPr>
          <p:cNvCxnSpPr>
            <a:cxnSpLocks/>
          </p:cNvCxnSpPr>
          <p:nvPr/>
        </p:nvCxnSpPr>
        <p:spPr>
          <a:xfrm>
            <a:off x="2078119" y="3902808"/>
            <a:ext cx="3576932" cy="938210"/>
          </a:xfrm>
          <a:prstGeom prst="straightConnector1">
            <a:avLst/>
          </a:prstGeom>
          <a:ln w="76200">
            <a:solidFill>
              <a:srgbClr val="0070C0"/>
            </a:solidFill>
            <a:prstDash val="sysDash"/>
            <a:tailEnd type="triangle"/>
          </a:ln>
        </p:spPr>
        <p:style>
          <a:lnRef idx="2">
            <a:schemeClr val="accent1"/>
          </a:lnRef>
          <a:fillRef idx="0">
            <a:schemeClr val="accent1"/>
          </a:fillRef>
          <a:effectRef idx="1">
            <a:schemeClr val="accent1"/>
          </a:effectRef>
          <a:fontRef idx="minor">
            <a:schemeClr val="tx1"/>
          </a:fontRef>
        </p:style>
      </p:cxnSp>
      <p:cxnSp>
        <p:nvCxnSpPr>
          <p:cNvPr id="54" name="Straight Arrow Connector 53">
            <a:extLst>
              <a:ext uri="{FF2B5EF4-FFF2-40B4-BE49-F238E27FC236}">
                <a16:creationId xmlns:a16="http://schemas.microsoft.com/office/drawing/2014/main" id="{DF5DA374-9557-5D4E-8EC6-22BD81446E55}"/>
              </a:ext>
            </a:extLst>
          </p:cNvPr>
          <p:cNvCxnSpPr>
            <a:cxnSpLocks/>
            <a:endCxn id="9" idx="0"/>
          </p:cNvCxnSpPr>
          <p:nvPr/>
        </p:nvCxnSpPr>
        <p:spPr>
          <a:xfrm flipH="1">
            <a:off x="2671501" y="3327346"/>
            <a:ext cx="1461113" cy="937852"/>
          </a:xfrm>
          <a:prstGeom prst="straightConnector1">
            <a:avLst/>
          </a:prstGeom>
          <a:ln w="38100">
            <a:solidFill>
              <a:srgbClr val="FF0000"/>
            </a:solidFill>
            <a:tailEnd type="triangle"/>
          </a:ln>
        </p:spPr>
        <p:style>
          <a:lnRef idx="2">
            <a:schemeClr val="accent1"/>
          </a:lnRef>
          <a:fillRef idx="0">
            <a:schemeClr val="accent1"/>
          </a:fillRef>
          <a:effectRef idx="1">
            <a:schemeClr val="accent1"/>
          </a:effectRef>
          <a:fontRef idx="minor">
            <a:schemeClr val="tx1"/>
          </a:fontRef>
        </p:style>
      </p:cxnSp>
      <p:sp>
        <p:nvSpPr>
          <p:cNvPr id="55" name="Rectangle 54">
            <a:extLst>
              <a:ext uri="{FF2B5EF4-FFF2-40B4-BE49-F238E27FC236}">
                <a16:creationId xmlns:a16="http://schemas.microsoft.com/office/drawing/2014/main" id="{C0891BB7-8A97-7344-BB25-6376AEB5CDCD}"/>
              </a:ext>
            </a:extLst>
          </p:cNvPr>
          <p:cNvSpPr/>
          <p:nvPr/>
        </p:nvSpPr>
        <p:spPr>
          <a:xfrm>
            <a:off x="1200150" y="2152358"/>
            <a:ext cx="1493791" cy="597877"/>
          </a:xfrm>
          <a:prstGeom prst="rect">
            <a:avLst/>
          </a:prstGeom>
          <a:no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600" dirty="0">
                <a:solidFill>
                  <a:schemeClr val="tx1"/>
                </a:solidFill>
              </a:rPr>
              <a:t>NDOH</a:t>
            </a:r>
          </a:p>
        </p:txBody>
      </p:sp>
      <p:sp>
        <p:nvSpPr>
          <p:cNvPr id="59" name="Rectangle 58">
            <a:extLst>
              <a:ext uri="{FF2B5EF4-FFF2-40B4-BE49-F238E27FC236}">
                <a16:creationId xmlns:a16="http://schemas.microsoft.com/office/drawing/2014/main" id="{E699DF88-68AE-944E-BFAB-CEBA97BDDAA5}"/>
              </a:ext>
            </a:extLst>
          </p:cNvPr>
          <p:cNvSpPr/>
          <p:nvPr/>
        </p:nvSpPr>
        <p:spPr>
          <a:xfrm>
            <a:off x="628651" y="1292598"/>
            <a:ext cx="3503963" cy="597877"/>
          </a:xfrm>
          <a:prstGeom prst="rect">
            <a:avLst/>
          </a:prstGeom>
          <a:no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600" dirty="0">
                <a:solidFill>
                  <a:schemeClr val="tx1"/>
                </a:solidFill>
              </a:rPr>
              <a:t>National Treasury</a:t>
            </a:r>
          </a:p>
        </p:txBody>
      </p:sp>
      <p:cxnSp>
        <p:nvCxnSpPr>
          <p:cNvPr id="63" name="Straight Arrow Connector 62">
            <a:extLst>
              <a:ext uri="{FF2B5EF4-FFF2-40B4-BE49-F238E27FC236}">
                <a16:creationId xmlns:a16="http://schemas.microsoft.com/office/drawing/2014/main" id="{BC13E1BE-4267-E84B-A34E-387CB2B39172}"/>
              </a:ext>
            </a:extLst>
          </p:cNvPr>
          <p:cNvCxnSpPr>
            <a:cxnSpLocks/>
          </p:cNvCxnSpPr>
          <p:nvPr/>
        </p:nvCxnSpPr>
        <p:spPr>
          <a:xfrm>
            <a:off x="1889213" y="2750235"/>
            <a:ext cx="0" cy="579725"/>
          </a:xfrm>
          <a:prstGeom prst="straightConnector1">
            <a:avLst/>
          </a:prstGeom>
          <a:ln w="7620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65" name="Rectangle 64">
            <a:extLst>
              <a:ext uri="{FF2B5EF4-FFF2-40B4-BE49-F238E27FC236}">
                <a16:creationId xmlns:a16="http://schemas.microsoft.com/office/drawing/2014/main" id="{BF7F3AC2-95D2-E64F-9757-90548CCD4270}"/>
              </a:ext>
            </a:extLst>
          </p:cNvPr>
          <p:cNvSpPr/>
          <p:nvPr/>
        </p:nvSpPr>
        <p:spPr>
          <a:xfrm>
            <a:off x="1295875" y="3327346"/>
            <a:ext cx="1201859" cy="559778"/>
          </a:xfrm>
          <a:prstGeom prst="rect">
            <a:avLst/>
          </a:prstGeom>
          <a:no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a:solidFill>
                  <a:schemeClr val="tx1"/>
                </a:solidFill>
              </a:rPr>
              <a:t>DHMO</a:t>
            </a:r>
            <a:endParaRPr lang="en-US" sz="3000" dirty="0">
              <a:solidFill>
                <a:schemeClr val="tx1"/>
              </a:solidFill>
            </a:endParaRPr>
          </a:p>
        </p:txBody>
      </p:sp>
      <p:cxnSp>
        <p:nvCxnSpPr>
          <p:cNvPr id="66" name="Elbow Connector 65">
            <a:extLst>
              <a:ext uri="{FF2B5EF4-FFF2-40B4-BE49-F238E27FC236}">
                <a16:creationId xmlns:a16="http://schemas.microsoft.com/office/drawing/2014/main" id="{261F9E04-C18C-A847-A1C6-D8DA8AE25A0E}"/>
              </a:ext>
            </a:extLst>
          </p:cNvPr>
          <p:cNvCxnSpPr>
            <a:cxnSpLocks/>
          </p:cNvCxnSpPr>
          <p:nvPr/>
        </p:nvCxnSpPr>
        <p:spPr>
          <a:xfrm rot="10800000" flipV="1">
            <a:off x="322331" y="2432546"/>
            <a:ext cx="817681" cy="392792"/>
          </a:xfrm>
          <a:prstGeom prst="bentConnector3">
            <a:avLst>
              <a:gd name="adj1" fmla="val 101405"/>
            </a:avLst>
          </a:prstGeom>
          <a:ln w="8890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67" name="Rectangle 66">
            <a:extLst>
              <a:ext uri="{FF2B5EF4-FFF2-40B4-BE49-F238E27FC236}">
                <a16:creationId xmlns:a16="http://schemas.microsoft.com/office/drawing/2014/main" id="{914F85D8-2BD5-234A-A69E-596F1064F7A2}"/>
              </a:ext>
            </a:extLst>
          </p:cNvPr>
          <p:cNvSpPr/>
          <p:nvPr/>
        </p:nvSpPr>
        <p:spPr>
          <a:xfrm>
            <a:off x="31497" y="2809911"/>
            <a:ext cx="1095838" cy="443008"/>
          </a:xfrm>
          <a:prstGeom prst="rect">
            <a:avLst/>
          </a:prstGeom>
          <a:no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a:solidFill>
                  <a:schemeClr val="tx1"/>
                </a:solidFill>
              </a:rPr>
              <a:t>PDOH</a:t>
            </a:r>
            <a:endParaRPr lang="en-US" sz="3000" dirty="0">
              <a:solidFill>
                <a:schemeClr val="tx1"/>
              </a:solidFill>
            </a:endParaRPr>
          </a:p>
        </p:txBody>
      </p:sp>
      <p:cxnSp>
        <p:nvCxnSpPr>
          <p:cNvPr id="68" name="Elbow Connector 67">
            <a:extLst>
              <a:ext uri="{FF2B5EF4-FFF2-40B4-BE49-F238E27FC236}">
                <a16:creationId xmlns:a16="http://schemas.microsoft.com/office/drawing/2014/main" id="{308D4A67-1FC5-A449-9F92-41A740CE9A95}"/>
              </a:ext>
            </a:extLst>
          </p:cNvPr>
          <p:cNvCxnSpPr>
            <a:cxnSpLocks/>
          </p:cNvCxnSpPr>
          <p:nvPr/>
        </p:nvCxnSpPr>
        <p:spPr>
          <a:xfrm>
            <a:off x="277064" y="3374586"/>
            <a:ext cx="1107926" cy="201283"/>
          </a:xfrm>
          <a:prstGeom prst="bentConnector3">
            <a:avLst>
              <a:gd name="adj1" fmla="val 2571"/>
            </a:avLst>
          </a:prstGeom>
          <a:ln w="88900">
            <a:solidFill>
              <a:schemeClr val="tx1"/>
            </a:solidFill>
            <a:prstDash val="sysDot"/>
            <a:tailEnd type="triangle"/>
          </a:ln>
        </p:spPr>
        <p:style>
          <a:lnRef idx="2">
            <a:schemeClr val="accent1"/>
          </a:lnRef>
          <a:fillRef idx="0">
            <a:schemeClr val="accent1"/>
          </a:fillRef>
          <a:effectRef idx="1">
            <a:schemeClr val="accent1"/>
          </a:effectRef>
          <a:fontRef idx="minor">
            <a:schemeClr val="tx1"/>
          </a:fontRef>
        </p:style>
      </p:cxnSp>
      <p:sp>
        <p:nvSpPr>
          <p:cNvPr id="69" name="TextBox 68">
            <a:extLst>
              <a:ext uri="{FF2B5EF4-FFF2-40B4-BE49-F238E27FC236}">
                <a16:creationId xmlns:a16="http://schemas.microsoft.com/office/drawing/2014/main" id="{5D6A99BC-807E-1848-B875-5FCA00A7E4FF}"/>
              </a:ext>
            </a:extLst>
          </p:cNvPr>
          <p:cNvSpPr txBox="1"/>
          <p:nvPr/>
        </p:nvSpPr>
        <p:spPr>
          <a:xfrm>
            <a:off x="2053449" y="2744548"/>
            <a:ext cx="1543308" cy="646331"/>
          </a:xfrm>
          <a:prstGeom prst="rect">
            <a:avLst/>
          </a:prstGeom>
          <a:noFill/>
        </p:spPr>
        <p:txBody>
          <a:bodyPr wrap="none" rtlCol="0">
            <a:spAutoFit/>
          </a:bodyPr>
          <a:lstStyle/>
          <a:p>
            <a:pPr algn="ctr"/>
            <a:r>
              <a:rPr lang="en-US" b="1" i="1" dirty="0">
                <a:solidFill>
                  <a:schemeClr val="accent5">
                    <a:lumMod val="75000"/>
                  </a:schemeClr>
                </a:solidFill>
              </a:rPr>
              <a:t>Purchaser </a:t>
            </a:r>
          </a:p>
          <a:p>
            <a:pPr algn="ctr"/>
            <a:r>
              <a:rPr lang="en-US" b="1" i="1" dirty="0">
                <a:solidFill>
                  <a:schemeClr val="accent5">
                    <a:lumMod val="75000"/>
                  </a:schemeClr>
                </a:solidFill>
              </a:rPr>
              <a:t>Provider Split!</a:t>
            </a:r>
          </a:p>
        </p:txBody>
      </p:sp>
      <p:cxnSp>
        <p:nvCxnSpPr>
          <p:cNvPr id="72" name="Straight Arrow Connector 71">
            <a:extLst>
              <a:ext uri="{FF2B5EF4-FFF2-40B4-BE49-F238E27FC236}">
                <a16:creationId xmlns:a16="http://schemas.microsoft.com/office/drawing/2014/main" id="{3276ACA7-D8AF-704C-BBA1-698EAE50A727}"/>
              </a:ext>
            </a:extLst>
          </p:cNvPr>
          <p:cNvCxnSpPr>
            <a:cxnSpLocks/>
          </p:cNvCxnSpPr>
          <p:nvPr/>
        </p:nvCxnSpPr>
        <p:spPr>
          <a:xfrm>
            <a:off x="2001663" y="3886191"/>
            <a:ext cx="301526" cy="328603"/>
          </a:xfrm>
          <a:prstGeom prst="straightConnector1">
            <a:avLst/>
          </a:prstGeom>
          <a:ln w="76200">
            <a:solidFill>
              <a:srgbClr val="0070C0"/>
            </a:solidFill>
            <a:prstDash val="sysDash"/>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861527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27E7033-9F89-4E0D-89EE-60A9B75BEB52}"/>
              </a:ext>
            </a:extLst>
          </p:cNvPr>
          <p:cNvSpPr>
            <a:spLocks noGrp="1"/>
          </p:cNvSpPr>
          <p:nvPr>
            <p:ph type="title"/>
          </p:nvPr>
        </p:nvSpPr>
        <p:spPr/>
        <p:txBody>
          <a:bodyPr/>
          <a:lstStyle/>
          <a:p>
            <a:r>
              <a:rPr lang="en-ZA" dirty="0"/>
              <a:t>UCT Suggestion</a:t>
            </a:r>
          </a:p>
        </p:txBody>
      </p:sp>
      <p:sp>
        <p:nvSpPr>
          <p:cNvPr id="4" name="Slide Number Placeholder 3"/>
          <p:cNvSpPr>
            <a:spLocks noGrp="1"/>
          </p:cNvSpPr>
          <p:nvPr>
            <p:ph type="sldNum" sz="quarter" idx="4294967295"/>
          </p:nvPr>
        </p:nvSpPr>
        <p:spPr>
          <a:xfrm>
            <a:off x="64008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8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9896858-8A1A-7548-877E-3F4B0F3ADB3B}" type="slidenum">
              <a:rPr lang="en-US" smtClean="0"/>
              <a:pPr/>
              <a:t>22</a:t>
            </a:fld>
            <a:endParaRPr lang="en-US"/>
          </a:p>
        </p:txBody>
      </p:sp>
      <p:sp>
        <p:nvSpPr>
          <p:cNvPr id="48" name="Rounded Rectangle 47">
            <a:extLst>
              <a:ext uri="{FF2B5EF4-FFF2-40B4-BE49-F238E27FC236}">
                <a16:creationId xmlns:a16="http://schemas.microsoft.com/office/drawing/2014/main" id="{9A13BB07-B102-024B-9A73-A53F76DC87AE}"/>
              </a:ext>
            </a:extLst>
          </p:cNvPr>
          <p:cNvSpPr/>
          <p:nvPr/>
        </p:nvSpPr>
        <p:spPr>
          <a:xfrm>
            <a:off x="4564179" y="4123660"/>
            <a:ext cx="2159819" cy="1417767"/>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 name="Rounded Rectangle 6">
            <a:extLst>
              <a:ext uri="{FF2B5EF4-FFF2-40B4-BE49-F238E27FC236}">
                <a16:creationId xmlns:a16="http://schemas.microsoft.com/office/drawing/2014/main" id="{72495B45-DCD4-C148-A528-ED9E52F41F40}"/>
              </a:ext>
            </a:extLst>
          </p:cNvPr>
          <p:cNvSpPr/>
          <p:nvPr/>
        </p:nvSpPr>
        <p:spPr>
          <a:xfrm>
            <a:off x="1737424" y="4101301"/>
            <a:ext cx="1892466" cy="144012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Rectangle 7">
            <a:extLst>
              <a:ext uri="{FF2B5EF4-FFF2-40B4-BE49-F238E27FC236}">
                <a16:creationId xmlns:a16="http://schemas.microsoft.com/office/drawing/2014/main" id="{AE60A730-5408-114D-A49E-33A20002CFD1}"/>
              </a:ext>
            </a:extLst>
          </p:cNvPr>
          <p:cNvSpPr/>
          <p:nvPr/>
        </p:nvSpPr>
        <p:spPr>
          <a:xfrm>
            <a:off x="349638" y="4918053"/>
            <a:ext cx="558170" cy="597877"/>
          </a:xfrm>
          <a:prstGeom prst="rect">
            <a:avLst/>
          </a:prstGeom>
          <a:no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50" dirty="0">
                <a:solidFill>
                  <a:schemeClr val="tx1"/>
                </a:solidFill>
              </a:rPr>
              <a:t>Clinic</a:t>
            </a:r>
          </a:p>
        </p:txBody>
      </p:sp>
      <p:sp>
        <p:nvSpPr>
          <p:cNvPr id="9" name="Rectangle 8">
            <a:extLst>
              <a:ext uri="{FF2B5EF4-FFF2-40B4-BE49-F238E27FC236}">
                <a16:creationId xmlns:a16="http://schemas.microsoft.com/office/drawing/2014/main" id="{ABF872BA-A99B-E24A-91EB-E395A861BFB5}"/>
              </a:ext>
            </a:extLst>
          </p:cNvPr>
          <p:cNvSpPr/>
          <p:nvPr/>
        </p:nvSpPr>
        <p:spPr>
          <a:xfrm>
            <a:off x="2392415" y="4265198"/>
            <a:ext cx="558170" cy="597877"/>
          </a:xfrm>
          <a:prstGeom prst="rect">
            <a:avLst/>
          </a:prstGeom>
          <a:noFill/>
          <a:ln w="762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50" dirty="0">
                <a:solidFill>
                  <a:schemeClr val="tx1"/>
                </a:solidFill>
              </a:rPr>
              <a:t>CHC</a:t>
            </a:r>
          </a:p>
        </p:txBody>
      </p:sp>
      <p:sp>
        <p:nvSpPr>
          <p:cNvPr id="10" name="Rectangle 9">
            <a:extLst>
              <a:ext uri="{FF2B5EF4-FFF2-40B4-BE49-F238E27FC236}">
                <a16:creationId xmlns:a16="http://schemas.microsoft.com/office/drawing/2014/main" id="{76D287C3-C239-F34E-9B68-7777BEC3B0F7}"/>
              </a:ext>
            </a:extLst>
          </p:cNvPr>
          <p:cNvSpPr/>
          <p:nvPr/>
        </p:nvSpPr>
        <p:spPr>
          <a:xfrm>
            <a:off x="1045327" y="4907780"/>
            <a:ext cx="558170" cy="597877"/>
          </a:xfrm>
          <a:prstGeom prst="rect">
            <a:avLst/>
          </a:prstGeom>
          <a:no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50" dirty="0">
                <a:solidFill>
                  <a:schemeClr val="tx1"/>
                </a:solidFill>
              </a:rPr>
              <a:t>Clinic</a:t>
            </a:r>
          </a:p>
        </p:txBody>
      </p:sp>
      <p:sp>
        <p:nvSpPr>
          <p:cNvPr id="11" name="Rectangle 10">
            <a:extLst>
              <a:ext uri="{FF2B5EF4-FFF2-40B4-BE49-F238E27FC236}">
                <a16:creationId xmlns:a16="http://schemas.microsoft.com/office/drawing/2014/main" id="{B4478CEB-D3FE-8845-90A1-B40D831835F1}"/>
              </a:ext>
            </a:extLst>
          </p:cNvPr>
          <p:cNvSpPr/>
          <p:nvPr/>
        </p:nvSpPr>
        <p:spPr>
          <a:xfrm>
            <a:off x="7560707" y="4876158"/>
            <a:ext cx="558170" cy="597877"/>
          </a:xfrm>
          <a:prstGeom prst="rect">
            <a:avLst/>
          </a:prstGeom>
          <a:no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50" dirty="0">
                <a:solidFill>
                  <a:schemeClr val="tx1"/>
                </a:solidFill>
              </a:rPr>
              <a:t>GP</a:t>
            </a:r>
          </a:p>
        </p:txBody>
      </p:sp>
      <p:sp>
        <p:nvSpPr>
          <p:cNvPr id="12" name="Rectangle 11">
            <a:extLst>
              <a:ext uri="{FF2B5EF4-FFF2-40B4-BE49-F238E27FC236}">
                <a16:creationId xmlns:a16="http://schemas.microsoft.com/office/drawing/2014/main" id="{CC841659-F47A-1641-AD4B-442655538677}"/>
              </a:ext>
            </a:extLst>
          </p:cNvPr>
          <p:cNvSpPr/>
          <p:nvPr/>
        </p:nvSpPr>
        <p:spPr>
          <a:xfrm>
            <a:off x="8268757" y="4871211"/>
            <a:ext cx="558170" cy="597877"/>
          </a:xfrm>
          <a:prstGeom prst="rect">
            <a:avLst/>
          </a:prstGeom>
          <a:no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50" dirty="0">
                <a:solidFill>
                  <a:schemeClr val="tx1"/>
                </a:solidFill>
              </a:rPr>
              <a:t>GP</a:t>
            </a:r>
          </a:p>
        </p:txBody>
      </p:sp>
      <p:sp>
        <p:nvSpPr>
          <p:cNvPr id="14" name="Rectangle 13">
            <a:extLst>
              <a:ext uri="{FF2B5EF4-FFF2-40B4-BE49-F238E27FC236}">
                <a16:creationId xmlns:a16="http://schemas.microsoft.com/office/drawing/2014/main" id="{77BA7329-EA0B-9A4A-911E-2BFCDB486C4B}"/>
              </a:ext>
            </a:extLst>
          </p:cNvPr>
          <p:cNvSpPr/>
          <p:nvPr/>
        </p:nvSpPr>
        <p:spPr>
          <a:xfrm>
            <a:off x="6833127" y="4878663"/>
            <a:ext cx="558170" cy="597877"/>
          </a:xfrm>
          <a:prstGeom prst="rect">
            <a:avLst/>
          </a:prstGeom>
          <a:no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50" dirty="0">
                <a:solidFill>
                  <a:schemeClr val="tx1"/>
                </a:solidFill>
              </a:rPr>
              <a:t>GP</a:t>
            </a:r>
          </a:p>
        </p:txBody>
      </p:sp>
      <p:cxnSp>
        <p:nvCxnSpPr>
          <p:cNvPr id="17" name="Straight Arrow Connector 16">
            <a:extLst>
              <a:ext uri="{FF2B5EF4-FFF2-40B4-BE49-F238E27FC236}">
                <a16:creationId xmlns:a16="http://schemas.microsoft.com/office/drawing/2014/main" id="{09B58B7B-3BD6-E64A-BEA8-050322CF2D64}"/>
              </a:ext>
            </a:extLst>
          </p:cNvPr>
          <p:cNvCxnSpPr>
            <a:cxnSpLocks/>
            <a:endCxn id="14" idx="0"/>
          </p:cNvCxnSpPr>
          <p:nvPr/>
        </p:nvCxnSpPr>
        <p:spPr>
          <a:xfrm>
            <a:off x="7075301" y="2710579"/>
            <a:ext cx="36911" cy="2168084"/>
          </a:xfrm>
          <a:prstGeom prst="straightConnector1">
            <a:avLst/>
          </a:prstGeom>
          <a:ln w="38100">
            <a:solidFill>
              <a:srgbClr val="FF0000"/>
            </a:solidFill>
            <a:tailEnd type="triangle"/>
          </a:ln>
        </p:spPr>
        <p:style>
          <a:lnRef idx="2">
            <a:schemeClr val="accent1"/>
          </a:lnRef>
          <a:fillRef idx="0">
            <a:schemeClr val="accent1"/>
          </a:fillRef>
          <a:effectRef idx="1">
            <a:schemeClr val="accent1"/>
          </a:effectRef>
          <a:fontRef idx="minor">
            <a:schemeClr val="tx1"/>
          </a:fontRef>
        </p:style>
      </p:cxnSp>
      <p:cxnSp>
        <p:nvCxnSpPr>
          <p:cNvPr id="22" name="Straight Arrow Connector 21">
            <a:extLst>
              <a:ext uri="{FF2B5EF4-FFF2-40B4-BE49-F238E27FC236}">
                <a16:creationId xmlns:a16="http://schemas.microsoft.com/office/drawing/2014/main" id="{9C6949BA-FC4E-0E41-B224-27060AD82D7D}"/>
              </a:ext>
            </a:extLst>
          </p:cNvPr>
          <p:cNvCxnSpPr>
            <a:cxnSpLocks/>
            <a:endCxn id="12" idx="0"/>
          </p:cNvCxnSpPr>
          <p:nvPr/>
        </p:nvCxnSpPr>
        <p:spPr>
          <a:xfrm>
            <a:off x="8134831" y="2687668"/>
            <a:ext cx="413012" cy="2183543"/>
          </a:xfrm>
          <a:prstGeom prst="straightConnector1">
            <a:avLst/>
          </a:prstGeom>
          <a:ln w="38100">
            <a:solidFill>
              <a:srgbClr val="FF0000"/>
            </a:solidFill>
            <a:tailEnd type="triangle"/>
          </a:ln>
        </p:spPr>
        <p:style>
          <a:lnRef idx="2">
            <a:schemeClr val="accent1"/>
          </a:lnRef>
          <a:fillRef idx="0">
            <a:schemeClr val="accent1"/>
          </a:fillRef>
          <a:effectRef idx="1">
            <a:schemeClr val="accent1"/>
          </a:effectRef>
          <a:fontRef idx="minor">
            <a:schemeClr val="tx1"/>
          </a:fontRef>
        </p:style>
      </p:cxnSp>
      <p:sp>
        <p:nvSpPr>
          <p:cNvPr id="25" name="Rectangle 24">
            <a:extLst>
              <a:ext uri="{FF2B5EF4-FFF2-40B4-BE49-F238E27FC236}">
                <a16:creationId xmlns:a16="http://schemas.microsoft.com/office/drawing/2014/main" id="{37E48172-546F-614D-980A-E00E6E4213A1}"/>
              </a:ext>
            </a:extLst>
          </p:cNvPr>
          <p:cNvSpPr/>
          <p:nvPr/>
        </p:nvSpPr>
        <p:spPr>
          <a:xfrm>
            <a:off x="6085396" y="4867688"/>
            <a:ext cx="558170" cy="597877"/>
          </a:xfrm>
          <a:prstGeom prst="rect">
            <a:avLst/>
          </a:prstGeom>
          <a:no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50" dirty="0">
                <a:solidFill>
                  <a:schemeClr val="tx1"/>
                </a:solidFill>
              </a:rPr>
              <a:t>GP</a:t>
            </a:r>
          </a:p>
        </p:txBody>
      </p:sp>
      <p:cxnSp>
        <p:nvCxnSpPr>
          <p:cNvPr id="26" name="Straight Arrow Connector 25">
            <a:extLst>
              <a:ext uri="{FF2B5EF4-FFF2-40B4-BE49-F238E27FC236}">
                <a16:creationId xmlns:a16="http://schemas.microsoft.com/office/drawing/2014/main" id="{F9CC50D5-9946-454C-981A-2AB78E880645}"/>
              </a:ext>
            </a:extLst>
          </p:cNvPr>
          <p:cNvCxnSpPr>
            <a:cxnSpLocks/>
          </p:cNvCxnSpPr>
          <p:nvPr/>
        </p:nvCxnSpPr>
        <p:spPr>
          <a:xfrm>
            <a:off x="7089330" y="2713626"/>
            <a:ext cx="750462" cy="2219257"/>
          </a:xfrm>
          <a:prstGeom prst="straightConnector1">
            <a:avLst/>
          </a:prstGeom>
          <a:ln w="38100">
            <a:solidFill>
              <a:srgbClr val="FF0000"/>
            </a:solidFill>
            <a:tailEnd type="triangle"/>
          </a:ln>
        </p:spPr>
        <p:style>
          <a:lnRef idx="2">
            <a:schemeClr val="accent1"/>
          </a:lnRef>
          <a:fillRef idx="0">
            <a:schemeClr val="accent1"/>
          </a:fillRef>
          <a:effectRef idx="1">
            <a:schemeClr val="accent1"/>
          </a:effectRef>
          <a:fontRef idx="minor">
            <a:schemeClr val="tx1"/>
          </a:fontRef>
        </p:style>
      </p:cxnSp>
      <p:sp>
        <p:nvSpPr>
          <p:cNvPr id="35" name="Rectangle 34">
            <a:extLst>
              <a:ext uri="{FF2B5EF4-FFF2-40B4-BE49-F238E27FC236}">
                <a16:creationId xmlns:a16="http://schemas.microsoft.com/office/drawing/2014/main" id="{09B4DE02-10E6-BD46-BA34-7E7CE12EC715}"/>
              </a:ext>
            </a:extLst>
          </p:cNvPr>
          <p:cNvSpPr/>
          <p:nvPr/>
        </p:nvSpPr>
        <p:spPr>
          <a:xfrm>
            <a:off x="7598057" y="2131513"/>
            <a:ext cx="930767" cy="559778"/>
          </a:xfrm>
          <a:prstGeom prst="rect">
            <a:avLst/>
          </a:prstGeom>
          <a:no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000" dirty="0">
                <a:solidFill>
                  <a:schemeClr val="tx1"/>
                </a:solidFill>
              </a:rPr>
              <a:t>MAS</a:t>
            </a:r>
          </a:p>
        </p:txBody>
      </p:sp>
      <p:sp>
        <p:nvSpPr>
          <p:cNvPr id="36" name="Rectangle 35">
            <a:extLst>
              <a:ext uri="{FF2B5EF4-FFF2-40B4-BE49-F238E27FC236}">
                <a16:creationId xmlns:a16="http://schemas.microsoft.com/office/drawing/2014/main" id="{98192E23-0C8D-B048-ADDF-F02785E497B6}"/>
              </a:ext>
            </a:extLst>
          </p:cNvPr>
          <p:cNvSpPr/>
          <p:nvPr/>
        </p:nvSpPr>
        <p:spPr>
          <a:xfrm>
            <a:off x="6545980" y="2138033"/>
            <a:ext cx="930767" cy="559778"/>
          </a:xfrm>
          <a:prstGeom prst="rect">
            <a:avLst/>
          </a:prstGeom>
          <a:no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000" dirty="0">
                <a:solidFill>
                  <a:schemeClr val="tx1"/>
                </a:solidFill>
              </a:rPr>
              <a:t>MAS</a:t>
            </a:r>
          </a:p>
        </p:txBody>
      </p:sp>
      <p:sp>
        <p:nvSpPr>
          <p:cNvPr id="28" name="Rectangle 27">
            <a:extLst>
              <a:ext uri="{FF2B5EF4-FFF2-40B4-BE49-F238E27FC236}">
                <a16:creationId xmlns:a16="http://schemas.microsoft.com/office/drawing/2014/main" id="{53D9FD84-49C7-E747-8B89-7EDABD3DF7AB}"/>
              </a:ext>
            </a:extLst>
          </p:cNvPr>
          <p:cNvSpPr/>
          <p:nvPr/>
        </p:nvSpPr>
        <p:spPr>
          <a:xfrm>
            <a:off x="3722409" y="2152357"/>
            <a:ext cx="1055077" cy="597877"/>
          </a:xfrm>
          <a:prstGeom prst="rect">
            <a:avLst/>
          </a:prstGeom>
          <a:solidFill>
            <a:srgbClr val="92D050"/>
          </a:solid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600" dirty="0">
                <a:solidFill>
                  <a:srgbClr val="FF0000"/>
                </a:solidFill>
              </a:rPr>
              <a:t>NHI</a:t>
            </a:r>
          </a:p>
        </p:txBody>
      </p:sp>
      <p:sp>
        <p:nvSpPr>
          <p:cNvPr id="37" name="Rectangle 36">
            <a:extLst>
              <a:ext uri="{FF2B5EF4-FFF2-40B4-BE49-F238E27FC236}">
                <a16:creationId xmlns:a16="http://schemas.microsoft.com/office/drawing/2014/main" id="{718FCB7C-24B6-BD45-988C-B68A5B258399}"/>
              </a:ext>
            </a:extLst>
          </p:cNvPr>
          <p:cNvSpPr/>
          <p:nvPr/>
        </p:nvSpPr>
        <p:spPr>
          <a:xfrm>
            <a:off x="5364697" y="4863075"/>
            <a:ext cx="558170" cy="597877"/>
          </a:xfrm>
          <a:prstGeom prst="rect">
            <a:avLst/>
          </a:prstGeom>
          <a:no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50" dirty="0">
                <a:solidFill>
                  <a:schemeClr val="tx1"/>
                </a:solidFill>
              </a:rPr>
              <a:t>GP</a:t>
            </a:r>
          </a:p>
        </p:txBody>
      </p:sp>
      <p:sp>
        <p:nvSpPr>
          <p:cNvPr id="38" name="Rectangle 37">
            <a:extLst>
              <a:ext uri="{FF2B5EF4-FFF2-40B4-BE49-F238E27FC236}">
                <a16:creationId xmlns:a16="http://schemas.microsoft.com/office/drawing/2014/main" id="{5AD7B74A-7C7F-5247-B2F9-250F4E27081F}"/>
              </a:ext>
            </a:extLst>
          </p:cNvPr>
          <p:cNvSpPr/>
          <p:nvPr/>
        </p:nvSpPr>
        <p:spPr>
          <a:xfrm>
            <a:off x="4659790" y="4853997"/>
            <a:ext cx="558170" cy="597877"/>
          </a:xfrm>
          <a:prstGeom prst="rect">
            <a:avLst/>
          </a:prstGeom>
          <a:no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50" dirty="0">
                <a:solidFill>
                  <a:schemeClr val="tx1"/>
                </a:solidFill>
              </a:rPr>
              <a:t>GP</a:t>
            </a:r>
          </a:p>
        </p:txBody>
      </p:sp>
      <p:sp>
        <p:nvSpPr>
          <p:cNvPr id="39" name="Rectangle 38">
            <a:extLst>
              <a:ext uri="{FF2B5EF4-FFF2-40B4-BE49-F238E27FC236}">
                <a16:creationId xmlns:a16="http://schemas.microsoft.com/office/drawing/2014/main" id="{AA22347A-DA7C-BF40-9F3A-1CB28AFBB804}"/>
              </a:ext>
            </a:extLst>
          </p:cNvPr>
          <p:cNvSpPr/>
          <p:nvPr/>
        </p:nvSpPr>
        <p:spPr>
          <a:xfrm>
            <a:off x="1730016" y="4907780"/>
            <a:ext cx="558170" cy="597877"/>
          </a:xfrm>
          <a:prstGeom prst="rect">
            <a:avLst/>
          </a:prstGeom>
          <a:no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50" dirty="0">
                <a:solidFill>
                  <a:schemeClr val="tx1"/>
                </a:solidFill>
              </a:rPr>
              <a:t>Clinic</a:t>
            </a:r>
          </a:p>
        </p:txBody>
      </p:sp>
      <p:sp>
        <p:nvSpPr>
          <p:cNvPr id="41" name="Rectangle 40">
            <a:extLst>
              <a:ext uri="{FF2B5EF4-FFF2-40B4-BE49-F238E27FC236}">
                <a16:creationId xmlns:a16="http://schemas.microsoft.com/office/drawing/2014/main" id="{ACDA156D-8D9B-7045-8005-85E3C65FA20B}"/>
              </a:ext>
            </a:extLst>
          </p:cNvPr>
          <p:cNvSpPr/>
          <p:nvPr/>
        </p:nvSpPr>
        <p:spPr>
          <a:xfrm>
            <a:off x="2392415" y="4905075"/>
            <a:ext cx="558170" cy="597877"/>
          </a:xfrm>
          <a:prstGeom prst="rect">
            <a:avLst/>
          </a:prstGeom>
          <a:no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50" dirty="0">
                <a:solidFill>
                  <a:schemeClr val="tx1"/>
                </a:solidFill>
              </a:rPr>
              <a:t>Clinic</a:t>
            </a:r>
          </a:p>
        </p:txBody>
      </p:sp>
      <p:sp>
        <p:nvSpPr>
          <p:cNvPr id="42" name="Rectangle 41">
            <a:extLst>
              <a:ext uri="{FF2B5EF4-FFF2-40B4-BE49-F238E27FC236}">
                <a16:creationId xmlns:a16="http://schemas.microsoft.com/office/drawing/2014/main" id="{F609B991-4FAE-A645-8AAE-D93E0079CDAE}"/>
              </a:ext>
            </a:extLst>
          </p:cNvPr>
          <p:cNvSpPr/>
          <p:nvPr/>
        </p:nvSpPr>
        <p:spPr>
          <a:xfrm>
            <a:off x="3071720" y="4898585"/>
            <a:ext cx="558170" cy="597877"/>
          </a:xfrm>
          <a:prstGeom prst="rect">
            <a:avLst/>
          </a:prstGeom>
          <a:no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50" dirty="0">
                <a:solidFill>
                  <a:schemeClr val="tx1"/>
                </a:solidFill>
              </a:rPr>
              <a:t>Clinic</a:t>
            </a:r>
          </a:p>
        </p:txBody>
      </p:sp>
      <p:cxnSp>
        <p:nvCxnSpPr>
          <p:cNvPr id="43" name="Straight Arrow Connector 42">
            <a:extLst>
              <a:ext uri="{FF2B5EF4-FFF2-40B4-BE49-F238E27FC236}">
                <a16:creationId xmlns:a16="http://schemas.microsoft.com/office/drawing/2014/main" id="{8598E67D-1DB3-DB42-807D-4106DB5324CA}"/>
              </a:ext>
            </a:extLst>
          </p:cNvPr>
          <p:cNvCxnSpPr>
            <a:cxnSpLocks/>
          </p:cNvCxnSpPr>
          <p:nvPr/>
        </p:nvCxnSpPr>
        <p:spPr>
          <a:xfrm>
            <a:off x="2529743" y="3610274"/>
            <a:ext cx="940202" cy="0"/>
          </a:xfrm>
          <a:prstGeom prst="straightConnector1">
            <a:avLst/>
          </a:prstGeom>
          <a:ln w="76200">
            <a:solidFill>
              <a:srgbClr val="0070C0"/>
            </a:solidFill>
            <a:prstDash val="sysDash"/>
            <a:tailEnd type="triangle"/>
          </a:ln>
        </p:spPr>
        <p:style>
          <a:lnRef idx="2">
            <a:schemeClr val="accent1"/>
          </a:lnRef>
          <a:fillRef idx="0">
            <a:schemeClr val="accent1"/>
          </a:fillRef>
          <a:effectRef idx="1">
            <a:schemeClr val="accent1"/>
          </a:effectRef>
          <a:fontRef idx="minor">
            <a:schemeClr val="tx1"/>
          </a:fontRef>
        </p:style>
      </p:cxnSp>
      <p:cxnSp>
        <p:nvCxnSpPr>
          <p:cNvPr id="44" name="Straight Arrow Connector 43">
            <a:extLst>
              <a:ext uri="{FF2B5EF4-FFF2-40B4-BE49-F238E27FC236}">
                <a16:creationId xmlns:a16="http://schemas.microsoft.com/office/drawing/2014/main" id="{F7AB4981-EFBF-FA47-9B20-30113B29A3ED}"/>
              </a:ext>
            </a:extLst>
          </p:cNvPr>
          <p:cNvCxnSpPr>
            <a:cxnSpLocks/>
          </p:cNvCxnSpPr>
          <p:nvPr/>
        </p:nvCxnSpPr>
        <p:spPr>
          <a:xfrm flipH="1">
            <a:off x="1341593" y="3902808"/>
            <a:ext cx="509490" cy="1030075"/>
          </a:xfrm>
          <a:prstGeom prst="straightConnector1">
            <a:avLst/>
          </a:prstGeom>
          <a:ln w="7620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46" name="Straight Arrow Connector 45">
            <a:extLst>
              <a:ext uri="{FF2B5EF4-FFF2-40B4-BE49-F238E27FC236}">
                <a16:creationId xmlns:a16="http://schemas.microsoft.com/office/drawing/2014/main" id="{FE04FB16-73A2-6B40-9BC4-C0FE4BDF444D}"/>
              </a:ext>
            </a:extLst>
          </p:cNvPr>
          <p:cNvCxnSpPr>
            <a:cxnSpLocks/>
          </p:cNvCxnSpPr>
          <p:nvPr/>
        </p:nvCxnSpPr>
        <p:spPr>
          <a:xfrm flipH="1">
            <a:off x="542233" y="3902807"/>
            <a:ext cx="1234798" cy="1043634"/>
          </a:xfrm>
          <a:prstGeom prst="straightConnector1">
            <a:avLst/>
          </a:prstGeom>
          <a:ln w="7620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64" name="Straight Arrow Connector 63">
            <a:extLst>
              <a:ext uri="{FF2B5EF4-FFF2-40B4-BE49-F238E27FC236}">
                <a16:creationId xmlns:a16="http://schemas.microsoft.com/office/drawing/2014/main" id="{80FCA4A3-98D8-AA43-9367-D376B04F3636}"/>
              </a:ext>
            </a:extLst>
          </p:cNvPr>
          <p:cNvCxnSpPr>
            <a:cxnSpLocks/>
            <a:endCxn id="25" idx="0"/>
          </p:cNvCxnSpPr>
          <p:nvPr/>
        </p:nvCxnSpPr>
        <p:spPr>
          <a:xfrm flipH="1">
            <a:off x="6364481" y="2697537"/>
            <a:ext cx="1737636" cy="2170151"/>
          </a:xfrm>
          <a:prstGeom prst="straightConnector1">
            <a:avLst/>
          </a:prstGeom>
          <a:ln w="38100">
            <a:solidFill>
              <a:srgbClr val="FF0000"/>
            </a:solidFill>
            <a:tailEnd type="triangle"/>
          </a:ln>
        </p:spPr>
        <p:style>
          <a:lnRef idx="2">
            <a:schemeClr val="accent1"/>
          </a:lnRef>
          <a:fillRef idx="0">
            <a:schemeClr val="accent1"/>
          </a:fillRef>
          <a:effectRef idx="1">
            <a:schemeClr val="accent1"/>
          </a:effectRef>
          <a:fontRef idx="minor">
            <a:schemeClr val="tx1"/>
          </a:fontRef>
        </p:style>
      </p:cxnSp>
      <p:cxnSp>
        <p:nvCxnSpPr>
          <p:cNvPr id="47" name="Straight Arrow Connector 46">
            <a:extLst>
              <a:ext uri="{FF2B5EF4-FFF2-40B4-BE49-F238E27FC236}">
                <a16:creationId xmlns:a16="http://schemas.microsoft.com/office/drawing/2014/main" id="{71203CA3-AEF2-9044-923D-2B96F20ED9CE}"/>
              </a:ext>
            </a:extLst>
          </p:cNvPr>
          <p:cNvCxnSpPr>
            <a:cxnSpLocks/>
            <a:endCxn id="38" idx="0"/>
          </p:cNvCxnSpPr>
          <p:nvPr/>
        </p:nvCxnSpPr>
        <p:spPr>
          <a:xfrm>
            <a:off x="4362494" y="3902807"/>
            <a:ext cx="576382" cy="951189"/>
          </a:xfrm>
          <a:prstGeom prst="straightConnector1">
            <a:avLst/>
          </a:prstGeom>
          <a:ln w="38100">
            <a:solidFill>
              <a:srgbClr val="FF0000"/>
            </a:solidFill>
            <a:tailEnd type="triangle"/>
          </a:ln>
        </p:spPr>
        <p:style>
          <a:lnRef idx="2">
            <a:schemeClr val="accent1"/>
          </a:lnRef>
          <a:fillRef idx="0">
            <a:schemeClr val="accent1"/>
          </a:fillRef>
          <a:effectRef idx="1">
            <a:schemeClr val="accent1"/>
          </a:effectRef>
          <a:fontRef idx="minor">
            <a:schemeClr val="tx1"/>
          </a:fontRef>
        </p:style>
      </p:cxnSp>
      <p:cxnSp>
        <p:nvCxnSpPr>
          <p:cNvPr id="49" name="Straight Arrow Connector 48">
            <a:extLst>
              <a:ext uri="{FF2B5EF4-FFF2-40B4-BE49-F238E27FC236}">
                <a16:creationId xmlns:a16="http://schemas.microsoft.com/office/drawing/2014/main" id="{3BD5529F-8C0E-9540-9FBF-3E6C25C5065B}"/>
              </a:ext>
            </a:extLst>
          </p:cNvPr>
          <p:cNvCxnSpPr>
            <a:cxnSpLocks/>
          </p:cNvCxnSpPr>
          <p:nvPr/>
        </p:nvCxnSpPr>
        <p:spPr>
          <a:xfrm>
            <a:off x="4506375" y="3893881"/>
            <a:ext cx="1148676" cy="947137"/>
          </a:xfrm>
          <a:prstGeom prst="straightConnector1">
            <a:avLst/>
          </a:prstGeom>
          <a:ln w="38100">
            <a:solidFill>
              <a:srgbClr val="FF0000"/>
            </a:solidFill>
            <a:tailEnd type="triangle"/>
          </a:ln>
        </p:spPr>
        <p:style>
          <a:lnRef idx="2">
            <a:schemeClr val="accent1"/>
          </a:lnRef>
          <a:fillRef idx="0">
            <a:schemeClr val="accent1"/>
          </a:fillRef>
          <a:effectRef idx="1">
            <a:schemeClr val="accent1"/>
          </a:effectRef>
          <a:fontRef idx="minor">
            <a:schemeClr val="tx1"/>
          </a:fontRef>
        </p:style>
      </p:cxnSp>
      <p:cxnSp>
        <p:nvCxnSpPr>
          <p:cNvPr id="51" name="Straight Arrow Connector 50">
            <a:extLst>
              <a:ext uri="{FF2B5EF4-FFF2-40B4-BE49-F238E27FC236}">
                <a16:creationId xmlns:a16="http://schemas.microsoft.com/office/drawing/2014/main" id="{86FE801C-017F-9E4D-85C4-63AB12BD0396}"/>
              </a:ext>
            </a:extLst>
          </p:cNvPr>
          <p:cNvCxnSpPr>
            <a:cxnSpLocks/>
            <a:endCxn id="25" idx="0"/>
          </p:cNvCxnSpPr>
          <p:nvPr/>
        </p:nvCxnSpPr>
        <p:spPr>
          <a:xfrm>
            <a:off x="4603972" y="3878139"/>
            <a:ext cx="1760509" cy="989549"/>
          </a:xfrm>
          <a:prstGeom prst="straightConnector1">
            <a:avLst/>
          </a:prstGeom>
          <a:ln w="38100">
            <a:solidFill>
              <a:srgbClr val="FF0000"/>
            </a:solidFill>
            <a:tailEnd type="triangle"/>
          </a:ln>
        </p:spPr>
        <p:style>
          <a:lnRef idx="2">
            <a:schemeClr val="accent1"/>
          </a:lnRef>
          <a:fillRef idx="0">
            <a:schemeClr val="accent1"/>
          </a:fillRef>
          <a:effectRef idx="1">
            <a:schemeClr val="accent1"/>
          </a:effectRef>
          <a:fontRef idx="minor">
            <a:schemeClr val="tx1"/>
          </a:fontRef>
        </p:style>
      </p:cxnSp>
      <p:sp>
        <p:nvSpPr>
          <p:cNvPr id="62" name="Rectangle 61">
            <a:extLst>
              <a:ext uri="{FF2B5EF4-FFF2-40B4-BE49-F238E27FC236}">
                <a16:creationId xmlns:a16="http://schemas.microsoft.com/office/drawing/2014/main" id="{2B118C22-84CF-E248-9C89-3C2AE23CDB0C}"/>
              </a:ext>
            </a:extLst>
          </p:cNvPr>
          <p:cNvSpPr/>
          <p:nvPr/>
        </p:nvSpPr>
        <p:spPr>
          <a:xfrm>
            <a:off x="5354585" y="4228142"/>
            <a:ext cx="558170" cy="597877"/>
          </a:xfrm>
          <a:prstGeom prst="rect">
            <a:avLst/>
          </a:prstGeom>
          <a:solidFill>
            <a:schemeClr val="bg2">
              <a:lumMod val="75000"/>
            </a:schemeClr>
          </a:solidFill>
          <a:ln w="762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50" dirty="0">
                <a:solidFill>
                  <a:schemeClr val="tx1"/>
                </a:solidFill>
              </a:rPr>
              <a:t>CHC</a:t>
            </a:r>
          </a:p>
        </p:txBody>
      </p:sp>
      <p:cxnSp>
        <p:nvCxnSpPr>
          <p:cNvPr id="45" name="Straight Arrow Connector 44">
            <a:extLst>
              <a:ext uri="{FF2B5EF4-FFF2-40B4-BE49-F238E27FC236}">
                <a16:creationId xmlns:a16="http://schemas.microsoft.com/office/drawing/2014/main" id="{0ACA576E-F290-204D-93F7-7C24527C5156}"/>
              </a:ext>
            </a:extLst>
          </p:cNvPr>
          <p:cNvCxnSpPr>
            <a:cxnSpLocks/>
          </p:cNvCxnSpPr>
          <p:nvPr/>
        </p:nvCxnSpPr>
        <p:spPr>
          <a:xfrm flipH="1">
            <a:off x="3469945" y="3885873"/>
            <a:ext cx="705062" cy="1012712"/>
          </a:xfrm>
          <a:prstGeom prst="straightConnector1">
            <a:avLst/>
          </a:prstGeom>
          <a:ln w="38100">
            <a:solidFill>
              <a:srgbClr val="FF0000"/>
            </a:solidFill>
            <a:tailEnd type="triangle"/>
          </a:ln>
        </p:spPr>
        <p:style>
          <a:lnRef idx="2">
            <a:schemeClr val="accent1"/>
          </a:lnRef>
          <a:fillRef idx="0">
            <a:schemeClr val="accent1"/>
          </a:fillRef>
          <a:effectRef idx="1">
            <a:schemeClr val="accent1"/>
          </a:effectRef>
          <a:fontRef idx="minor">
            <a:schemeClr val="tx1"/>
          </a:fontRef>
        </p:style>
      </p:cxnSp>
      <p:cxnSp>
        <p:nvCxnSpPr>
          <p:cNvPr id="54" name="Straight Arrow Connector 53">
            <a:extLst>
              <a:ext uri="{FF2B5EF4-FFF2-40B4-BE49-F238E27FC236}">
                <a16:creationId xmlns:a16="http://schemas.microsoft.com/office/drawing/2014/main" id="{DF5DA374-9557-5D4E-8EC6-22BD81446E55}"/>
              </a:ext>
            </a:extLst>
          </p:cNvPr>
          <p:cNvCxnSpPr>
            <a:cxnSpLocks/>
            <a:endCxn id="9" idx="0"/>
          </p:cNvCxnSpPr>
          <p:nvPr/>
        </p:nvCxnSpPr>
        <p:spPr>
          <a:xfrm flipH="1">
            <a:off x="2671500" y="3768267"/>
            <a:ext cx="1211384" cy="496931"/>
          </a:xfrm>
          <a:prstGeom prst="straightConnector1">
            <a:avLst/>
          </a:prstGeom>
          <a:ln w="38100">
            <a:solidFill>
              <a:srgbClr val="FF0000"/>
            </a:solidFill>
            <a:tailEnd type="triangle"/>
          </a:ln>
        </p:spPr>
        <p:style>
          <a:lnRef idx="2">
            <a:schemeClr val="accent1"/>
          </a:lnRef>
          <a:fillRef idx="0">
            <a:schemeClr val="accent1"/>
          </a:fillRef>
          <a:effectRef idx="1">
            <a:schemeClr val="accent1"/>
          </a:effectRef>
          <a:fontRef idx="minor">
            <a:schemeClr val="tx1"/>
          </a:fontRef>
        </p:style>
      </p:cxnSp>
      <p:sp>
        <p:nvSpPr>
          <p:cNvPr id="55" name="Rectangle 54">
            <a:extLst>
              <a:ext uri="{FF2B5EF4-FFF2-40B4-BE49-F238E27FC236}">
                <a16:creationId xmlns:a16="http://schemas.microsoft.com/office/drawing/2014/main" id="{C0891BB7-8A97-7344-BB25-6376AEB5CDCD}"/>
              </a:ext>
            </a:extLst>
          </p:cNvPr>
          <p:cNvSpPr/>
          <p:nvPr/>
        </p:nvSpPr>
        <p:spPr>
          <a:xfrm>
            <a:off x="1200150" y="2152358"/>
            <a:ext cx="1493791" cy="597877"/>
          </a:xfrm>
          <a:prstGeom prst="rect">
            <a:avLst/>
          </a:prstGeom>
          <a:no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600" dirty="0">
                <a:solidFill>
                  <a:schemeClr val="tx1"/>
                </a:solidFill>
              </a:rPr>
              <a:t>NDOH</a:t>
            </a:r>
          </a:p>
        </p:txBody>
      </p:sp>
      <p:sp>
        <p:nvSpPr>
          <p:cNvPr id="59" name="Rectangle 58">
            <a:extLst>
              <a:ext uri="{FF2B5EF4-FFF2-40B4-BE49-F238E27FC236}">
                <a16:creationId xmlns:a16="http://schemas.microsoft.com/office/drawing/2014/main" id="{E699DF88-68AE-944E-BFAB-CEBA97BDDAA5}"/>
              </a:ext>
            </a:extLst>
          </p:cNvPr>
          <p:cNvSpPr/>
          <p:nvPr/>
        </p:nvSpPr>
        <p:spPr>
          <a:xfrm>
            <a:off x="628651" y="1292598"/>
            <a:ext cx="3503963" cy="597877"/>
          </a:xfrm>
          <a:prstGeom prst="rect">
            <a:avLst/>
          </a:prstGeom>
          <a:no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600" dirty="0">
                <a:solidFill>
                  <a:schemeClr val="tx1"/>
                </a:solidFill>
              </a:rPr>
              <a:t>National Treasury</a:t>
            </a:r>
          </a:p>
        </p:txBody>
      </p:sp>
      <p:cxnSp>
        <p:nvCxnSpPr>
          <p:cNvPr id="57" name="Straight Arrow Connector 56">
            <a:extLst>
              <a:ext uri="{FF2B5EF4-FFF2-40B4-BE49-F238E27FC236}">
                <a16:creationId xmlns:a16="http://schemas.microsoft.com/office/drawing/2014/main" id="{44D32304-63F3-3E43-A116-34EA37135356}"/>
              </a:ext>
            </a:extLst>
          </p:cNvPr>
          <p:cNvCxnSpPr>
            <a:cxnSpLocks/>
          </p:cNvCxnSpPr>
          <p:nvPr/>
        </p:nvCxnSpPr>
        <p:spPr>
          <a:xfrm>
            <a:off x="1889213" y="2750235"/>
            <a:ext cx="0" cy="579725"/>
          </a:xfrm>
          <a:prstGeom prst="straightConnector1">
            <a:avLst/>
          </a:prstGeom>
          <a:ln w="7620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58" name="Rectangle 57">
            <a:extLst>
              <a:ext uri="{FF2B5EF4-FFF2-40B4-BE49-F238E27FC236}">
                <a16:creationId xmlns:a16="http://schemas.microsoft.com/office/drawing/2014/main" id="{9065A46E-83A0-3D46-83E8-9B79148176ED}"/>
              </a:ext>
            </a:extLst>
          </p:cNvPr>
          <p:cNvSpPr/>
          <p:nvPr/>
        </p:nvSpPr>
        <p:spPr>
          <a:xfrm>
            <a:off x="1295875" y="3327346"/>
            <a:ext cx="1201859" cy="559778"/>
          </a:xfrm>
          <a:prstGeom prst="rect">
            <a:avLst/>
          </a:prstGeom>
          <a:no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a:solidFill>
                  <a:schemeClr val="tx1"/>
                </a:solidFill>
              </a:rPr>
              <a:t>DHMO</a:t>
            </a:r>
          </a:p>
        </p:txBody>
      </p:sp>
      <p:cxnSp>
        <p:nvCxnSpPr>
          <p:cNvPr id="61" name="Elbow Connector 60">
            <a:extLst>
              <a:ext uri="{FF2B5EF4-FFF2-40B4-BE49-F238E27FC236}">
                <a16:creationId xmlns:a16="http://schemas.microsoft.com/office/drawing/2014/main" id="{3328DADB-929C-E647-9557-723B9F9AF3AA}"/>
              </a:ext>
            </a:extLst>
          </p:cNvPr>
          <p:cNvCxnSpPr>
            <a:cxnSpLocks/>
          </p:cNvCxnSpPr>
          <p:nvPr/>
        </p:nvCxnSpPr>
        <p:spPr>
          <a:xfrm rot="10800000" flipV="1">
            <a:off x="322331" y="2432546"/>
            <a:ext cx="817681" cy="392792"/>
          </a:xfrm>
          <a:prstGeom prst="bentConnector3">
            <a:avLst>
              <a:gd name="adj1" fmla="val 101405"/>
            </a:avLst>
          </a:prstGeom>
          <a:ln w="8890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63" name="Rectangle 62">
            <a:extLst>
              <a:ext uri="{FF2B5EF4-FFF2-40B4-BE49-F238E27FC236}">
                <a16:creationId xmlns:a16="http://schemas.microsoft.com/office/drawing/2014/main" id="{F59FDCA2-E065-BE43-8267-F3220CBDE36B}"/>
              </a:ext>
            </a:extLst>
          </p:cNvPr>
          <p:cNvSpPr/>
          <p:nvPr/>
        </p:nvSpPr>
        <p:spPr>
          <a:xfrm>
            <a:off x="31497" y="2809911"/>
            <a:ext cx="1095838" cy="443008"/>
          </a:xfrm>
          <a:prstGeom prst="rect">
            <a:avLst/>
          </a:prstGeom>
          <a:no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a:solidFill>
                  <a:schemeClr val="tx1"/>
                </a:solidFill>
              </a:rPr>
              <a:t>PDOH</a:t>
            </a:r>
          </a:p>
        </p:txBody>
      </p:sp>
      <p:cxnSp>
        <p:nvCxnSpPr>
          <p:cNvPr id="65" name="Elbow Connector 64">
            <a:extLst>
              <a:ext uri="{FF2B5EF4-FFF2-40B4-BE49-F238E27FC236}">
                <a16:creationId xmlns:a16="http://schemas.microsoft.com/office/drawing/2014/main" id="{3AB89241-7745-E94F-B3DD-BCD874396C86}"/>
              </a:ext>
            </a:extLst>
          </p:cNvPr>
          <p:cNvCxnSpPr>
            <a:cxnSpLocks/>
          </p:cNvCxnSpPr>
          <p:nvPr/>
        </p:nvCxnSpPr>
        <p:spPr>
          <a:xfrm>
            <a:off x="277064" y="3374586"/>
            <a:ext cx="1107926" cy="201283"/>
          </a:xfrm>
          <a:prstGeom prst="bentConnector3">
            <a:avLst>
              <a:gd name="adj1" fmla="val 2571"/>
            </a:avLst>
          </a:prstGeom>
          <a:ln w="88900">
            <a:solidFill>
              <a:schemeClr val="tx1"/>
            </a:solidFill>
            <a:prstDash val="sysDot"/>
            <a:tailEnd type="triangle"/>
          </a:ln>
        </p:spPr>
        <p:style>
          <a:lnRef idx="2">
            <a:schemeClr val="accent1"/>
          </a:lnRef>
          <a:fillRef idx="0">
            <a:schemeClr val="accent1"/>
          </a:fillRef>
          <a:effectRef idx="1">
            <a:schemeClr val="accent1"/>
          </a:effectRef>
          <a:fontRef idx="minor">
            <a:schemeClr val="tx1"/>
          </a:fontRef>
        </p:style>
      </p:cxnSp>
      <p:sp>
        <p:nvSpPr>
          <p:cNvPr id="66" name="Rectangle 65">
            <a:extLst>
              <a:ext uri="{FF2B5EF4-FFF2-40B4-BE49-F238E27FC236}">
                <a16:creationId xmlns:a16="http://schemas.microsoft.com/office/drawing/2014/main" id="{7D5A9B6C-2534-C44C-BFA7-D82F665EE5FB}"/>
              </a:ext>
            </a:extLst>
          </p:cNvPr>
          <p:cNvSpPr/>
          <p:nvPr/>
        </p:nvSpPr>
        <p:spPr>
          <a:xfrm>
            <a:off x="3543183" y="3390655"/>
            <a:ext cx="1335076" cy="474939"/>
          </a:xfrm>
          <a:prstGeom prst="rect">
            <a:avLst/>
          </a:prstGeom>
          <a:solidFill>
            <a:srgbClr val="92D050"/>
          </a:solid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District CUP</a:t>
            </a:r>
          </a:p>
        </p:txBody>
      </p:sp>
      <p:sp>
        <p:nvSpPr>
          <p:cNvPr id="67" name="TextBox 66">
            <a:extLst>
              <a:ext uri="{FF2B5EF4-FFF2-40B4-BE49-F238E27FC236}">
                <a16:creationId xmlns:a16="http://schemas.microsoft.com/office/drawing/2014/main" id="{436B91F8-FF8F-204D-A6BA-43F6BF8F6AB4}"/>
              </a:ext>
            </a:extLst>
          </p:cNvPr>
          <p:cNvSpPr txBox="1"/>
          <p:nvPr/>
        </p:nvSpPr>
        <p:spPr>
          <a:xfrm>
            <a:off x="2053449" y="2744548"/>
            <a:ext cx="1543308" cy="646331"/>
          </a:xfrm>
          <a:prstGeom prst="rect">
            <a:avLst/>
          </a:prstGeom>
          <a:noFill/>
        </p:spPr>
        <p:txBody>
          <a:bodyPr wrap="none" rtlCol="0">
            <a:spAutoFit/>
          </a:bodyPr>
          <a:lstStyle/>
          <a:p>
            <a:pPr algn="ctr"/>
            <a:r>
              <a:rPr lang="en-US" b="1" i="1" dirty="0">
                <a:solidFill>
                  <a:schemeClr val="accent5">
                    <a:lumMod val="75000"/>
                  </a:schemeClr>
                </a:solidFill>
              </a:rPr>
              <a:t>Purchaser </a:t>
            </a:r>
          </a:p>
          <a:p>
            <a:pPr algn="ctr"/>
            <a:r>
              <a:rPr lang="en-US" b="1" i="1" dirty="0">
                <a:solidFill>
                  <a:schemeClr val="accent5">
                    <a:lumMod val="75000"/>
                  </a:schemeClr>
                </a:solidFill>
              </a:rPr>
              <a:t>Provider Split!</a:t>
            </a:r>
          </a:p>
        </p:txBody>
      </p:sp>
      <p:cxnSp>
        <p:nvCxnSpPr>
          <p:cNvPr id="68" name="Straight Arrow Connector 67">
            <a:extLst>
              <a:ext uri="{FF2B5EF4-FFF2-40B4-BE49-F238E27FC236}">
                <a16:creationId xmlns:a16="http://schemas.microsoft.com/office/drawing/2014/main" id="{00C92D36-5596-7748-B8B7-426163A5A87C}"/>
              </a:ext>
            </a:extLst>
          </p:cNvPr>
          <p:cNvCxnSpPr>
            <a:cxnSpLocks/>
          </p:cNvCxnSpPr>
          <p:nvPr/>
        </p:nvCxnSpPr>
        <p:spPr>
          <a:xfrm>
            <a:off x="2078119" y="3902808"/>
            <a:ext cx="3419711" cy="325334"/>
          </a:xfrm>
          <a:prstGeom prst="straightConnector1">
            <a:avLst/>
          </a:prstGeom>
          <a:ln w="76200">
            <a:solidFill>
              <a:srgbClr val="0070C0"/>
            </a:solidFill>
            <a:prstDash val="sysDash"/>
            <a:tailEnd type="triangle"/>
          </a:ln>
        </p:spPr>
        <p:style>
          <a:lnRef idx="2">
            <a:schemeClr val="accent1"/>
          </a:lnRef>
          <a:fillRef idx="0">
            <a:schemeClr val="accent1"/>
          </a:fillRef>
          <a:effectRef idx="1">
            <a:schemeClr val="accent1"/>
          </a:effectRef>
          <a:fontRef idx="minor">
            <a:schemeClr val="tx1"/>
          </a:fontRef>
        </p:style>
      </p:cxnSp>
      <p:cxnSp>
        <p:nvCxnSpPr>
          <p:cNvPr id="69" name="Straight Arrow Connector 68">
            <a:extLst>
              <a:ext uri="{FF2B5EF4-FFF2-40B4-BE49-F238E27FC236}">
                <a16:creationId xmlns:a16="http://schemas.microsoft.com/office/drawing/2014/main" id="{0776DD58-D87F-4E4B-B17F-B5C367F9BF39}"/>
              </a:ext>
            </a:extLst>
          </p:cNvPr>
          <p:cNvCxnSpPr>
            <a:cxnSpLocks/>
          </p:cNvCxnSpPr>
          <p:nvPr/>
        </p:nvCxnSpPr>
        <p:spPr>
          <a:xfrm>
            <a:off x="2001663" y="3886191"/>
            <a:ext cx="301526" cy="328603"/>
          </a:xfrm>
          <a:prstGeom prst="straightConnector1">
            <a:avLst/>
          </a:prstGeom>
          <a:ln w="76200">
            <a:solidFill>
              <a:srgbClr val="0070C0"/>
            </a:solidFill>
            <a:prstDash val="sysDash"/>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746555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3E0DF1D-BE15-4748-810E-E78A76F0B1A7}"/>
              </a:ext>
            </a:extLst>
          </p:cNvPr>
          <p:cNvSpPr>
            <a:spLocks noGrp="1"/>
          </p:cNvSpPr>
          <p:nvPr>
            <p:ph type="title"/>
          </p:nvPr>
        </p:nvSpPr>
        <p:spPr/>
        <p:txBody>
          <a:bodyPr/>
          <a:lstStyle/>
          <a:p>
            <a:r>
              <a:rPr lang="en-ZA" dirty="0"/>
              <a:t>UCT Suggestion</a:t>
            </a:r>
          </a:p>
        </p:txBody>
      </p:sp>
      <p:sp>
        <p:nvSpPr>
          <p:cNvPr id="4" name="Slide Number Placeholder 3"/>
          <p:cNvSpPr>
            <a:spLocks noGrp="1"/>
          </p:cNvSpPr>
          <p:nvPr>
            <p:ph type="sldNum" sz="quarter" idx="4294967295"/>
          </p:nvPr>
        </p:nvSpPr>
        <p:spPr>
          <a:xfrm>
            <a:off x="64008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8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9896858-8A1A-7548-877E-3F4B0F3ADB3B}" type="slidenum">
              <a:rPr lang="en-US" smtClean="0"/>
              <a:pPr/>
              <a:t>23</a:t>
            </a:fld>
            <a:endParaRPr lang="en-US"/>
          </a:p>
        </p:txBody>
      </p:sp>
      <p:sp>
        <p:nvSpPr>
          <p:cNvPr id="48" name="Rounded Rectangle 47">
            <a:extLst>
              <a:ext uri="{FF2B5EF4-FFF2-40B4-BE49-F238E27FC236}">
                <a16:creationId xmlns:a16="http://schemas.microsoft.com/office/drawing/2014/main" id="{9A13BB07-B102-024B-9A73-A53F76DC87AE}"/>
              </a:ext>
            </a:extLst>
          </p:cNvPr>
          <p:cNvSpPr/>
          <p:nvPr/>
        </p:nvSpPr>
        <p:spPr>
          <a:xfrm>
            <a:off x="4564179" y="4123660"/>
            <a:ext cx="2159819" cy="1417767"/>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 name="Rounded Rectangle 6">
            <a:extLst>
              <a:ext uri="{FF2B5EF4-FFF2-40B4-BE49-F238E27FC236}">
                <a16:creationId xmlns:a16="http://schemas.microsoft.com/office/drawing/2014/main" id="{72495B45-DCD4-C148-A528-ED9E52F41F40}"/>
              </a:ext>
            </a:extLst>
          </p:cNvPr>
          <p:cNvSpPr/>
          <p:nvPr/>
        </p:nvSpPr>
        <p:spPr>
          <a:xfrm>
            <a:off x="1737424" y="4101301"/>
            <a:ext cx="1892466" cy="144012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Rectangle 7">
            <a:extLst>
              <a:ext uri="{FF2B5EF4-FFF2-40B4-BE49-F238E27FC236}">
                <a16:creationId xmlns:a16="http://schemas.microsoft.com/office/drawing/2014/main" id="{AE60A730-5408-114D-A49E-33A20002CFD1}"/>
              </a:ext>
            </a:extLst>
          </p:cNvPr>
          <p:cNvSpPr/>
          <p:nvPr/>
        </p:nvSpPr>
        <p:spPr>
          <a:xfrm>
            <a:off x="349638" y="4918053"/>
            <a:ext cx="558170" cy="597877"/>
          </a:xfrm>
          <a:prstGeom prst="rect">
            <a:avLst/>
          </a:prstGeom>
          <a:no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50" dirty="0">
                <a:solidFill>
                  <a:schemeClr val="tx1"/>
                </a:solidFill>
              </a:rPr>
              <a:t>Clinic</a:t>
            </a:r>
          </a:p>
        </p:txBody>
      </p:sp>
      <p:sp>
        <p:nvSpPr>
          <p:cNvPr id="9" name="Rectangle 8">
            <a:extLst>
              <a:ext uri="{FF2B5EF4-FFF2-40B4-BE49-F238E27FC236}">
                <a16:creationId xmlns:a16="http://schemas.microsoft.com/office/drawing/2014/main" id="{ABF872BA-A99B-E24A-91EB-E395A861BFB5}"/>
              </a:ext>
            </a:extLst>
          </p:cNvPr>
          <p:cNvSpPr/>
          <p:nvPr/>
        </p:nvSpPr>
        <p:spPr>
          <a:xfrm>
            <a:off x="2392415" y="4265198"/>
            <a:ext cx="558170" cy="597877"/>
          </a:xfrm>
          <a:prstGeom prst="rect">
            <a:avLst/>
          </a:prstGeom>
          <a:noFill/>
          <a:ln w="762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50" dirty="0">
                <a:solidFill>
                  <a:schemeClr val="tx1"/>
                </a:solidFill>
              </a:rPr>
              <a:t>CHC</a:t>
            </a:r>
          </a:p>
        </p:txBody>
      </p:sp>
      <p:sp>
        <p:nvSpPr>
          <p:cNvPr id="10" name="Rectangle 9">
            <a:extLst>
              <a:ext uri="{FF2B5EF4-FFF2-40B4-BE49-F238E27FC236}">
                <a16:creationId xmlns:a16="http://schemas.microsoft.com/office/drawing/2014/main" id="{76D287C3-C239-F34E-9B68-7777BEC3B0F7}"/>
              </a:ext>
            </a:extLst>
          </p:cNvPr>
          <p:cNvSpPr/>
          <p:nvPr/>
        </p:nvSpPr>
        <p:spPr>
          <a:xfrm>
            <a:off x="1045327" y="4907780"/>
            <a:ext cx="558170" cy="597877"/>
          </a:xfrm>
          <a:prstGeom prst="rect">
            <a:avLst/>
          </a:prstGeom>
          <a:no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50" dirty="0">
                <a:solidFill>
                  <a:schemeClr val="tx1"/>
                </a:solidFill>
              </a:rPr>
              <a:t>Clinic</a:t>
            </a:r>
          </a:p>
        </p:txBody>
      </p:sp>
      <p:sp>
        <p:nvSpPr>
          <p:cNvPr id="11" name="Rectangle 10">
            <a:extLst>
              <a:ext uri="{FF2B5EF4-FFF2-40B4-BE49-F238E27FC236}">
                <a16:creationId xmlns:a16="http://schemas.microsoft.com/office/drawing/2014/main" id="{B4478CEB-D3FE-8845-90A1-B40D831835F1}"/>
              </a:ext>
            </a:extLst>
          </p:cNvPr>
          <p:cNvSpPr/>
          <p:nvPr/>
        </p:nvSpPr>
        <p:spPr>
          <a:xfrm>
            <a:off x="7560707" y="4876158"/>
            <a:ext cx="558170" cy="597877"/>
          </a:xfrm>
          <a:prstGeom prst="rect">
            <a:avLst/>
          </a:prstGeom>
          <a:no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50" dirty="0">
                <a:solidFill>
                  <a:schemeClr val="tx1"/>
                </a:solidFill>
              </a:rPr>
              <a:t>GP</a:t>
            </a:r>
          </a:p>
        </p:txBody>
      </p:sp>
      <p:sp>
        <p:nvSpPr>
          <p:cNvPr id="12" name="Rectangle 11">
            <a:extLst>
              <a:ext uri="{FF2B5EF4-FFF2-40B4-BE49-F238E27FC236}">
                <a16:creationId xmlns:a16="http://schemas.microsoft.com/office/drawing/2014/main" id="{CC841659-F47A-1641-AD4B-442655538677}"/>
              </a:ext>
            </a:extLst>
          </p:cNvPr>
          <p:cNvSpPr/>
          <p:nvPr/>
        </p:nvSpPr>
        <p:spPr>
          <a:xfrm>
            <a:off x="8268757" y="4871211"/>
            <a:ext cx="558170" cy="597877"/>
          </a:xfrm>
          <a:prstGeom prst="rect">
            <a:avLst/>
          </a:prstGeom>
          <a:no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50" dirty="0">
                <a:solidFill>
                  <a:schemeClr val="tx1"/>
                </a:solidFill>
              </a:rPr>
              <a:t>GP</a:t>
            </a:r>
          </a:p>
        </p:txBody>
      </p:sp>
      <p:sp>
        <p:nvSpPr>
          <p:cNvPr id="14" name="Rectangle 13">
            <a:extLst>
              <a:ext uri="{FF2B5EF4-FFF2-40B4-BE49-F238E27FC236}">
                <a16:creationId xmlns:a16="http://schemas.microsoft.com/office/drawing/2014/main" id="{77BA7329-EA0B-9A4A-911E-2BFCDB486C4B}"/>
              </a:ext>
            </a:extLst>
          </p:cNvPr>
          <p:cNvSpPr/>
          <p:nvPr/>
        </p:nvSpPr>
        <p:spPr>
          <a:xfrm>
            <a:off x="6833127" y="4878663"/>
            <a:ext cx="558170" cy="597877"/>
          </a:xfrm>
          <a:prstGeom prst="rect">
            <a:avLst/>
          </a:prstGeom>
          <a:no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50" dirty="0">
                <a:solidFill>
                  <a:schemeClr val="tx1"/>
                </a:solidFill>
              </a:rPr>
              <a:t>GP</a:t>
            </a:r>
          </a:p>
        </p:txBody>
      </p:sp>
      <p:cxnSp>
        <p:nvCxnSpPr>
          <p:cNvPr id="17" name="Straight Arrow Connector 16">
            <a:extLst>
              <a:ext uri="{FF2B5EF4-FFF2-40B4-BE49-F238E27FC236}">
                <a16:creationId xmlns:a16="http://schemas.microsoft.com/office/drawing/2014/main" id="{09B58B7B-3BD6-E64A-BEA8-050322CF2D64}"/>
              </a:ext>
            </a:extLst>
          </p:cNvPr>
          <p:cNvCxnSpPr>
            <a:cxnSpLocks/>
            <a:endCxn id="14" idx="0"/>
          </p:cNvCxnSpPr>
          <p:nvPr/>
        </p:nvCxnSpPr>
        <p:spPr>
          <a:xfrm>
            <a:off x="7075301" y="2710579"/>
            <a:ext cx="36911" cy="2168084"/>
          </a:xfrm>
          <a:prstGeom prst="straightConnector1">
            <a:avLst/>
          </a:prstGeom>
          <a:ln w="38100">
            <a:solidFill>
              <a:srgbClr val="FF0000"/>
            </a:solidFill>
            <a:tailEnd type="triangle"/>
          </a:ln>
        </p:spPr>
        <p:style>
          <a:lnRef idx="2">
            <a:schemeClr val="accent1"/>
          </a:lnRef>
          <a:fillRef idx="0">
            <a:schemeClr val="accent1"/>
          </a:fillRef>
          <a:effectRef idx="1">
            <a:schemeClr val="accent1"/>
          </a:effectRef>
          <a:fontRef idx="minor">
            <a:schemeClr val="tx1"/>
          </a:fontRef>
        </p:style>
      </p:cxnSp>
      <p:cxnSp>
        <p:nvCxnSpPr>
          <p:cNvPr id="22" name="Straight Arrow Connector 21">
            <a:extLst>
              <a:ext uri="{FF2B5EF4-FFF2-40B4-BE49-F238E27FC236}">
                <a16:creationId xmlns:a16="http://schemas.microsoft.com/office/drawing/2014/main" id="{9C6949BA-FC4E-0E41-B224-27060AD82D7D}"/>
              </a:ext>
            </a:extLst>
          </p:cNvPr>
          <p:cNvCxnSpPr>
            <a:cxnSpLocks/>
            <a:endCxn id="12" idx="0"/>
          </p:cNvCxnSpPr>
          <p:nvPr/>
        </p:nvCxnSpPr>
        <p:spPr>
          <a:xfrm>
            <a:off x="8134831" y="2687668"/>
            <a:ext cx="413012" cy="2183543"/>
          </a:xfrm>
          <a:prstGeom prst="straightConnector1">
            <a:avLst/>
          </a:prstGeom>
          <a:ln w="38100">
            <a:solidFill>
              <a:srgbClr val="FF0000"/>
            </a:solidFill>
            <a:tailEnd type="triangle"/>
          </a:ln>
        </p:spPr>
        <p:style>
          <a:lnRef idx="2">
            <a:schemeClr val="accent1"/>
          </a:lnRef>
          <a:fillRef idx="0">
            <a:schemeClr val="accent1"/>
          </a:fillRef>
          <a:effectRef idx="1">
            <a:schemeClr val="accent1"/>
          </a:effectRef>
          <a:fontRef idx="minor">
            <a:schemeClr val="tx1"/>
          </a:fontRef>
        </p:style>
      </p:cxnSp>
      <p:sp>
        <p:nvSpPr>
          <p:cNvPr id="25" name="Rectangle 24">
            <a:extLst>
              <a:ext uri="{FF2B5EF4-FFF2-40B4-BE49-F238E27FC236}">
                <a16:creationId xmlns:a16="http://schemas.microsoft.com/office/drawing/2014/main" id="{37E48172-546F-614D-980A-E00E6E4213A1}"/>
              </a:ext>
            </a:extLst>
          </p:cNvPr>
          <p:cNvSpPr/>
          <p:nvPr/>
        </p:nvSpPr>
        <p:spPr>
          <a:xfrm>
            <a:off x="6085396" y="4867688"/>
            <a:ext cx="558170" cy="597877"/>
          </a:xfrm>
          <a:prstGeom prst="rect">
            <a:avLst/>
          </a:prstGeom>
          <a:no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50" dirty="0">
                <a:solidFill>
                  <a:schemeClr val="tx1"/>
                </a:solidFill>
              </a:rPr>
              <a:t>GP</a:t>
            </a:r>
          </a:p>
        </p:txBody>
      </p:sp>
      <p:cxnSp>
        <p:nvCxnSpPr>
          <p:cNvPr id="26" name="Straight Arrow Connector 25">
            <a:extLst>
              <a:ext uri="{FF2B5EF4-FFF2-40B4-BE49-F238E27FC236}">
                <a16:creationId xmlns:a16="http://schemas.microsoft.com/office/drawing/2014/main" id="{F9CC50D5-9946-454C-981A-2AB78E880645}"/>
              </a:ext>
            </a:extLst>
          </p:cNvPr>
          <p:cNvCxnSpPr>
            <a:cxnSpLocks/>
          </p:cNvCxnSpPr>
          <p:nvPr/>
        </p:nvCxnSpPr>
        <p:spPr>
          <a:xfrm>
            <a:off x="7089330" y="2713626"/>
            <a:ext cx="750462" cy="2219257"/>
          </a:xfrm>
          <a:prstGeom prst="straightConnector1">
            <a:avLst/>
          </a:prstGeom>
          <a:ln w="38100">
            <a:solidFill>
              <a:srgbClr val="FF0000"/>
            </a:solidFill>
            <a:tailEnd type="triangle"/>
          </a:ln>
        </p:spPr>
        <p:style>
          <a:lnRef idx="2">
            <a:schemeClr val="accent1"/>
          </a:lnRef>
          <a:fillRef idx="0">
            <a:schemeClr val="accent1"/>
          </a:fillRef>
          <a:effectRef idx="1">
            <a:schemeClr val="accent1"/>
          </a:effectRef>
          <a:fontRef idx="minor">
            <a:schemeClr val="tx1"/>
          </a:fontRef>
        </p:style>
      </p:cxnSp>
      <p:sp>
        <p:nvSpPr>
          <p:cNvPr id="35" name="Rectangle 34">
            <a:extLst>
              <a:ext uri="{FF2B5EF4-FFF2-40B4-BE49-F238E27FC236}">
                <a16:creationId xmlns:a16="http://schemas.microsoft.com/office/drawing/2014/main" id="{09B4DE02-10E6-BD46-BA34-7E7CE12EC715}"/>
              </a:ext>
            </a:extLst>
          </p:cNvPr>
          <p:cNvSpPr/>
          <p:nvPr/>
        </p:nvSpPr>
        <p:spPr>
          <a:xfrm>
            <a:off x="7598057" y="2131513"/>
            <a:ext cx="930767" cy="559778"/>
          </a:xfrm>
          <a:prstGeom prst="rect">
            <a:avLst/>
          </a:prstGeom>
          <a:no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000" dirty="0">
                <a:solidFill>
                  <a:schemeClr val="tx1"/>
                </a:solidFill>
              </a:rPr>
              <a:t>MAS</a:t>
            </a:r>
          </a:p>
        </p:txBody>
      </p:sp>
      <p:sp>
        <p:nvSpPr>
          <p:cNvPr id="36" name="Rectangle 35">
            <a:extLst>
              <a:ext uri="{FF2B5EF4-FFF2-40B4-BE49-F238E27FC236}">
                <a16:creationId xmlns:a16="http://schemas.microsoft.com/office/drawing/2014/main" id="{98192E23-0C8D-B048-ADDF-F02785E497B6}"/>
              </a:ext>
            </a:extLst>
          </p:cNvPr>
          <p:cNvSpPr/>
          <p:nvPr/>
        </p:nvSpPr>
        <p:spPr>
          <a:xfrm>
            <a:off x="6545980" y="2138033"/>
            <a:ext cx="930767" cy="559778"/>
          </a:xfrm>
          <a:prstGeom prst="rect">
            <a:avLst/>
          </a:prstGeom>
          <a:no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000" dirty="0">
                <a:solidFill>
                  <a:schemeClr val="tx1"/>
                </a:solidFill>
              </a:rPr>
              <a:t>MAS</a:t>
            </a:r>
          </a:p>
        </p:txBody>
      </p:sp>
      <p:sp>
        <p:nvSpPr>
          <p:cNvPr id="28" name="Rectangle 27">
            <a:extLst>
              <a:ext uri="{FF2B5EF4-FFF2-40B4-BE49-F238E27FC236}">
                <a16:creationId xmlns:a16="http://schemas.microsoft.com/office/drawing/2014/main" id="{53D9FD84-49C7-E747-8B89-7EDABD3DF7AB}"/>
              </a:ext>
            </a:extLst>
          </p:cNvPr>
          <p:cNvSpPr/>
          <p:nvPr/>
        </p:nvSpPr>
        <p:spPr>
          <a:xfrm>
            <a:off x="3722409" y="2152357"/>
            <a:ext cx="1055077" cy="597877"/>
          </a:xfrm>
          <a:prstGeom prst="rect">
            <a:avLst/>
          </a:prstGeom>
          <a:solidFill>
            <a:srgbClr val="92D050"/>
          </a:solid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600" dirty="0">
                <a:solidFill>
                  <a:srgbClr val="FF0000"/>
                </a:solidFill>
              </a:rPr>
              <a:t>NHI</a:t>
            </a:r>
          </a:p>
        </p:txBody>
      </p:sp>
      <p:sp>
        <p:nvSpPr>
          <p:cNvPr id="37" name="Rectangle 36">
            <a:extLst>
              <a:ext uri="{FF2B5EF4-FFF2-40B4-BE49-F238E27FC236}">
                <a16:creationId xmlns:a16="http://schemas.microsoft.com/office/drawing/2014/main" id="{718FCB7C-24B6-BD45-988C-B68A5B258399}"/>
              </a:ext>
            </a:extLst>
          </p:cNvPr>
          <p:cNvSpPr/>
          <p:nvPr/>
        </p:nvSpPr>
        <p:spPr>
          <a:xfrm>
            <a:off x="5364697" y="4863075"/>
            <a:ext cx="558170" cy="597877"/>
          </a:xfrm>
          <a:prstGeom prst="rect">
            <a:avLst/>
          </a:prstGeom>
          <a:no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50" dirty="0">
                <a:solidFill>
                  <a:schemeClr val="tx1"/>
                </a:solidFill>
              </a:rPr>
              <a:t>GP</a:t>
            </a:r>
          </a:p>
        </p:txBody>
      </p:sp>
      <p:sp>
        <p:nvSpPr>
          <p:cNvPr id="38" name="Rectangle 37">
            <a:extLst>
              <a:ext uri="{FF2B5EF4-FFF2-40B4-BE49-F238E27FC236}">
                <a16:creationId xmlns:a16="http://schemas.microsoft.com/office/drawing/2014/main" id="{5AD7B74A-7C7F-5247-B2F9-250F4E27081F}"/>
              </a:ext>
            </a:extLst>
          </p:cNvPr>
          <p:cNvSpPr/>
          <p:nvPr/>
        </p:nvSpPr>
        <p:spPr>
          <a:xfrm>
            <a:off x="4659790" y="4853997"/>
            <a:ext cx="558170" cy="597877"/>
          </a:xfrm>
          <a:prstGeom prst="rect">
            <a:avLst/>
          </a:prstGeom>
          <a:no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50" dirty="0">
                <a:solidFill>
                  <a:schemeClr val="tx1"/>
                </a:solidFill>
              </a:rPr>
              <a:t>GP</a:t>
            </a:r>
          </a:p>
        </p:txBody>
      </p:sp>
      <p:sp>
        <p:nvSpPr>
          <p:cNvPr id="39" name="Rectangle 38">
            <a:extLst>
              <a:ext uri="{FF2B5EF4-FFF2-40B4-BE49-F238E27FC236}">
                <a16:creationId xmlns:a16="http://schemas.microsoft.com/office/drawing/2014/main" id="{AA22347A-DA7C-BF40-9F3A-1CB28AFBB804}"/>
              </a:ext>
            </a:extLst>
          </p:cNvPr>
          <p:cNvSpPr/>
          <p:nvPr/>
        </p:nvSpPr>
        <p:spPr>
          <a:xfrm>
            <a:off x="1730016" y="4907780"/>
            <a:ext cx="558170" cy="597877"/>
          </a:xfrm>
          <a:prstGeom prst="rect">
            <a:avLst/>
          </a:prstGeom>
          <a:no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50" dirty="0">
                <a:solidFill>
                  <a:schemeClr val="tx1"/>
                </a:solidFill>
              </a:rPr>
              <a:t>Clinic</a:t>
            </a:r>
          </a:p>
        </p:txBody>
      </p:sp>
      <p:sp>
        <p:nvSpPr>
          <p:cNvPr id="41" name="Rectangle 40">
            <a:extLst>
              <a:ext uri="{FF2B5EF4-FFF2-40B4-BE49-F238E27FC236}">
                <a16:creationId xmlns:a16="http://schemas.microsoft.com/office/drawing/2014/main" id="{ACDA156D-8D9B-7045-8005-85E3C65FA20B}"/>
              </a:ext>
            </a:extLst>
          </p:cNvPr>
          <p:cNvSpPr/>
          <p:nvPr/>
        </p:nvSpPr>
        <p:spPr>
          <a:xfrm>
            <a:off x="2392415" y="4905075"/>
            <a:ext cx="558170" cy="597877"/>
          </a:xfrm>
          <a:prstGeom prst="rect">
            <a:avLst/>
          </a:prstGeom>
          <a:no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50" dirty="0">
                <a:solidFill>
                  <a:schemeClr val="tx1"/>
                </a:solidFill>
              </a:rPr>
              <a:t>Clinic</a:t>
            </a:r>
          </a:p>
        </p:txBody>
      </p:sp>
      <p:sp>
        <p:nvSpPr>
          <p:cNvPr id="42" name="Rectangle 41">
            <a:extLst>
              <a:ext uri="{FF2B5EF4-FFF2-40B4-BE49-F238E27FC236}">
                <a16:creationId xmlns:a16="http://schemas.microsoft.com/office/drawing/2014/main" id="{F609B991-4FAE-A645-8AAE-D93E0079CDAE}"/>
              </a:ext>
            </a:extLst>
          </p:cNvPr>
          <p:cNvSpPr/>
          <p:nvPr/>
        </p:nvSpPr>
        <p:spPr>
          <a:xfrm>
            <a:off x="3071720" y="4898585"/>
            <a:ext cx="558170" cy="597877"/>
          </a:xfrm>
          <a:prstGeom prst="rect">
            <a:avLst/>
          </a:prstGeom>
          <a:no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50" dirty="0">
                <a:solidFill>
                  <a:schemeClr val="tx1"/>
                </a:solidFill>
              </a:rPr>
              <a:t>Clinic</a:t>
            </a:r>
          </a:p>
        </p:txBody>
      </p:sp>
      <p:cxnSp>
        <p:nvCxnSpPr>
          <p:cNvPr id="43" name="Straight Arrow Connector 42">
            <a:extLst>
              <a:ext uri="{FF2B5EF4-FFF2-40B4-BE49-F238E27FC236}">
                <a16:creationId xmlns:a16="http://schemas.microsoft.com/office/drawing/2014/main" id="{8598E67D-1DB3-DB42-807D-4106DB5324CA}"/>
              </a:ext>
            </a:extLst>
          </p:cNvPr>
          <p:cNvCxnSpPr>
            <a:cxnSpLocks/>
          </p:cNvCxnSpPr>
          <p:nvPr/>
        </p:nvCxnSpPr>
        <p:spPr>
          <a:xfrm>
            <a:off x="2529743" y="3610274"/>
            <a:ext cx="940202" cy="0"/>
          </a:xfrm>
          <a:prstGeom prst="straightConnector1">
            <a:avLst/>
          </a:prstGeom>
          <a:ln w="76200">
            <a:solidFill>
              <a:srgbClr val="0070C0"/>
            </a:solidFill>
            <a:prstDash val="sysDash"/>
            <a:tailEnd type="triangle"/>
          </a:ln>
        </p:spPr>
        <p:style>
          <a:lnRef idx="2">
            <a:schemeClr val="accent1"/>
          </a:lnRef>
          <a:fillRef idx="0">
            <a:schemeClr val="accent1"/>
          </a:fillRef>
          <a:effectRef idx="1">
            <a:schemeClr val="accent1"/>
          </a:effectRef>
          <a:fontRef idx="minor">
            <a:schemeClr val="tx1"/>
          </a:fontRef>
        </p:style>
      </p:cxnSp>
      <p:cxnSp>
        <p:nvCxnSpPr>
          <p:cNvPr id="44" name="Straight Arrow Connector 43">
            <a:extLst>
              <a:ext uri="{FF2B5EF4-FFF2-40B4-BE49-F238E27FC236}">
                <a16:creationId xmlns:a16="http://schemas.microsoft.com/office/drawing/2014/main" id="{F7AB4981-EFBF-FA47-9B20-30113B29A3ED}"/>
              </a:ext>
            </a:extLst>
          </p:cNvPr>
          <p:cNvCxnSpPr>
            <a:cxnSpLocks/>
          </p:cNvCxnSpPr>
          <p:nvPr/>
        </p:nvCxnSpPr>
        <p:spPr>
          <a:xfrm flipH="1">
            <a:off x="1341593" y="3902808"/>
            <a:ext cx="509490" cy="1030075"/>
          </a:xfrm>
          <a:prstGeom prst="straightConnector1">
            <a:avLst/>
          </a:prstGeom>
          <a:ln w="7620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46" name="Straight Arrow Connector 45">
            <a:extLst>
              <a:ext uri="{FF2B5EF4-FFF2-40B4-BE49-F238E27FC236}">
                <a16:creationId xmlns:a16="http://schemas.microsoft.com/office/drawing/2014/main" id="{FE04FB16-73A2-6B40-9BC4-C0FE4BDF444D}"/>
              </a:ext>
            </a:extLst>
          </p:cNvPr>
          <p:cNvCxnSpPr>
            <a:cxnSpLocks/>
          </p:cNvCxnSpPr>
          <p:nvPr/>
        </p:nvCxnSpPr>
        <p:spPr>
          <a:xfrm flipH="1">
            <a:off x="542233" y="3902807"/>
            <a:ext cx="1234798" cy="1043634"/>
          </a:xfrm>
          <a:prstGeom prst="straightConnector1">
            <a:avLst/>
          </a:prstGeom>
          <a:ln w="7620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64" name="Straight Arrow Connector 63">
            <a:extLst>
              <a:ext uri="{FF2B5EF4-FFF2-40B4-BE49-F238E27FC236}">
                <a16:creationId xmlns:a16="http://schemas.microsoft.com/office/drawing/2014/main" id="{80FCA4A3-98D8-AA43-9367-D376B04F3636}"/>
              </a:ext>
            </a:extLst>
          </p:cNvPr>
          <p:cNvCxnSpPr>
            <a:cxnSpLocks/>
            <a:endCxn id="25" idx="0"/>
          </p:cNvCxnSpPr>
          <p:nvPr/>
        </p:nvCxnSpPr>
        <p:spPr>
          <a:xfrm flipH="1">
            <a:off x="6364481" y="2697537"/>
            <a:ext cx="1737636" cy="2170151"/>
          </a:xfrm>
          <a:prstGeom prst="straightConnector1">
            <a:avLst/>
          </a:prstGeom>
          <a:ln w="38100">
            <a:solidFill>
              <a:srgbClr val="FF0000"/>
            </a:solidFill>
            <a:tailEnd type="triangle"/>
          </a:ln>
        </p:spPr>
        <p:style>
          <a:lnRef idx="2">
            <a:schemeClr val="accent1"/>
          </a:lnRef>
          <a:fillRef idx="0">
            <a:schemeClr val="accent1"/>
          </a:fillRef>
          <a:effectRef idx="1">
            <a:schemeClr val="accent1"/>
          </a:effectRef>
          <a:fontRef idx="minor">
            <a:schemeClr val="tx1"/>
          </a:fontRef>
        </p:style>
      </p:cxnSp>
      <p:cxnSp>
        <p:nvCxnSpPr>
          <p:cNvPr id="47" name="Straight Arrow Connector 46">
            <a:extLst>
              <a:ext uri="{FF2B5EF4-FFF2-40B4-BE49-F238E27FC236}">
                <a16:creationId xmlns:a16="http://schemas.microsoft.com/office/drawing/2014/main" id="{71203CA3-AEF2-9044-923D-2B96F20ED9CE}"/>
              </a:ext>
            </a:extLst>
          </p:cNvPr>
          <p:cNvCxnSpPr>
            <a:cxnSpLocks/>
            <a:endCxn id="38" idx="0"/>
          </p:cNvCxnSpPr>
          <p:nvPr/>
        </p:nvCxnSpPr>
        <p:spPr>
          <a:xfrm>
            <a:off x="4362494" y="3902807"/>
            <a:ext cx="576382" cy="951189"/>
          </a:xfrm>
          <a:prstGeom prst="straightConnector1">
            <a:avLst/>
          </a:prstGeom>
          <a:ln w="38100">
            <a:solidFill>
              <a:srgbClr val="FF0000"/>
            </a:solidFill>
            <a:tailEnd type="triangle"/>
          </a:ln>
        </p:spPr>
        <p:style>
          <a:lnRef idx="2">
            <a:schemeClr val="accent1"/>
          </a:lnRef>
          <a:fillRef idx="0">
            <a:schemeClr val="accent1"/>
          </a:fillRef>
          <a:effectRef idx="1">
            <a:schemeClr val="accent1"/>
          </a:effectRef>
          <a:fontRef idx="minor">
            <a:schemeClr val="tx1"/>
          </a:fontRef>
        </p:style>
      </p:cxnSp>
      <p:cxnSp>
        <p:nvCxnSpPr>
          <p:cNvPr id="49" name="Straight Arrow Connector 48">
            <a:extLst>
              <a:ext uri="{FF2B5EF4-FFF2-40B4-BE49-F238E27FC236}">
                <a16:creationId xmlns:a16="http://schemas.microsoft.com/office/drawing/2014/main" id="{3BD5529F-8C0E-9540-9FBF-3E6C25C5065B}"/>
              </a:ext>
            </a:extLst>
          </p:cNvPr>
          <p:cNvCxnSpPr>
            <a:cxnSpLocks/>
          </p:cNvCxnSpPr>
          <p:nvPr/>
        </p:nvCxnSpPr>
        <p:spPr>
          <a:xfrm>
            <a:off x="4506375" y="3893881"/>
            <a:ext cx="1148676" cy="947137"/>
          </a:xfrm>
          <a:prstGeom prst="straightConnector1">
            <a:avLst/>
          </a:prstGeom>
          <a:ln w="38100">
            <a:solidFill>
              <a:srgbClr val="FF0000"/>
            </a:solidFill>
            <a:tailEnd type="triangle"/>
          </a:ln>
        </p:spPr>
        <p:style>
          <a:lnRef idx="2">
            <a:schemeClr val="accent1"/>
          </a:lnRef>
          <a:fillRef idx="0">
            <a:schemeClr val="accent1"/>
          </a:fillRef>
          <a:effectRef idx="1">
            <a:schemeClr val="accent1"/>
          </a:effectRef>
          <a:fontRef idx="minor">
            <a:schemeClr val="tx1"/>
          </a:fontRef>
        </p:style>
      </p:cxnSp>
      <p:cxnSp>
        <p:nvCxnSpPr>
          <p:cNvPr id="51" name="Straight Arrow Connector 50">
            <a:extLst>
              <a:ext uri="{FF2B5EF4-FFF2-40B4-BE49-F238E27FC236}">
                <a16:creationId xmlns:a16="http://schemas.microsoft.com/office/drawing/2014/main" id="{86FE801C-017F-9E4D-85C4-63AB12BD0396}"/>
              </a:ext>
            </a:extLst>
          </p:cNvPr>
          <p:cNvCxnSpPr>
            <a:cxnSpLocks/>
            <a:endCxn id="25" idx="0"/>
          </p:cNvCxnSpPr>
          <p:nvPr/>
        </p:nvCxnSpPr>
        <p:spPr>
          <a:xfrm>
            <a:off x="4603972" y="3878139"/>
            <a:ext cx="1760509" cy="989549"/>
          </a:xfrm>
          <a:prstGeom prst="straightConnector1">
            <a:avLst/>
          </a:prstGeom>
          <a:ln w="38100">
            <a:solidFill>
              <a:srgbClr val="FF0000"/>
            </a:solidFill>
            <a:tailEnd type="triangle"/>
          </a:ln>
        </p:spPr>
        <p:style>
          <a:lnRef idx="2">
            <a:schemeClr val="accent1"/>
          </a:lnRef>
          <a:fillRef idx="0">
            <a:schemeClr val="accent1"/>
          </a:fillRef>
          <a:effectRef idx="1">
            <a:schemeClr val="accent1"/>
          </a:effectRef>
          <a:fontRef idx="minor">
            <a:schemeClr val="tx1"/>
          </a:fontRef>
        </p:style>
      </p:cxnSp>
      <p:sp>
        <p:nvSpPr>
          <p:cNvPr id="62" name="Rectangle 61">
            <a:extLst>
              <a:ext uri="{FF2B5EF4-FFF2-40B4-BE49-F238E27FC236}">
                <a16:creationId xmlns:a16="http://schemas.microsoft.com/office/drawing/2014/main" id="{2B118C22-84CF-E248-9C89-3C2AE23CDB0C}"/>
              </a:ext>
            </a:extLst>
          </p:cNvPr>
          <p:cNvSpPr/>
          <p:nvPr/>
        </p:nvSpPr>
        <p:spPr>
          <a:xfrm>
            <a:off x="5354585" y="4228142"/>
            <a:ext cx="558170" cy="597877"/>
          </a:xfrm>
          <a:prstGeom prst="rect">
            <a:avLst/>
          </a:prstGeom>
          <a:solidFill>
            <a:schemeClr val="bg2">
              <a:lumMod val="75000"/>
            </a:schemeClr>
          </a:solidFill>
          <a:ln w="762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50" dirty="0">
                <a:solidFill>
                  <a:schemeClr val="tx1"/>
                </a:solidFill>
              </a:rPr>
              <a:t>CHC</a:t>
            </a:r>
          </a:p>
        </p:txBody>
      </p:sp>
      <p:cxnSp>
        <p:nvCxnSpPr>
          <p:cNvPr id="45" name="Straight Arrow Connector 44">
            <a:extLst>
              <a:ext uri="{FF2B5EF4-FFF2-40B4-BE49-F238E27FC236}">
                <a16:creationId xmlns:a16="http://schemas.microsoft.com/office/drawing/2014/main" id="{0ACA576E-F290-204D-93F7-7C24527C5156}"/>
              </a:ext>
            </a:extLst>
          </p:cNvPr>
          <p:cNvCxnSpPr>
            <a:cxnSpLocks/>
          </p:cNvCxnSpPr>
          <p:nvPr/>
        </p:nvCxnSpPr>
        <p:spPr>
          <a:xfrm flipH="1">
            <a:off x="3469945" y="3885873"/>
            <a:ext cx="705062" cy="1012712"/>
          </a:xfrm>
          <a:prstGeom prst="straightConnector1">
            <a:avLst/>
          </a:prstGeom>
          <a:ln w="38100">
            <a:solidFill>
              <a:srgbClr val="FF0000"/>
            </a:solidFill>
            <a:tailEnd type="triangle"/>
          </a:ln>
        </p:spPr>
        <p:style>
          <a:lnRef idx="2">
            <a:schemeClr val="accent1"/>
          </a:lnRef>
          <a:fillRef idx="0">
            <a:schemeClr val="accent1"/>
          </a:fillRef>
          <a:effectRef idx="1">
            <a:schemeClr val="accent1"/>
          </a:effectRef>
          <a:fontRef idx="minor">
            <a:schemeClr val="tx1"/>
          </a:fontRef>
        </p:style>
      </p:cxnSp>
      <p:cxnSp>
        <p:nvCxnSpPr>
          <p:cNvPr id="54" name="Straight Arrow Connector 53">
            <a:extLst>
              <a:ext uri="{FF2B5EF4-FFF2-40B4-BE49-F238E27FC236}">
                <a16:creationId xmlns:a16="http://schemas.microsoft.com/office/drawing/2014/main" id="{DF5DA374-9557-5D4E-8EC6-22BD81446E55}"/>
              </a:ext>
            </a:extLst>
          </p:cNvPr>
          <p:cNvCxnSpPr>
            <a:cxnSpLocks/>
            <a:endCxn id="9" idx="0"/>
          </p:cNvCxnSpPr>
          <p:nvPr/>
        </p:nvCxnSpPr>
        <p:spPr>
          <a:xfrm flipH="1">
            <a:off x="2671500" y="3768267"/>
            <a:ext cx="1211384" cy="496931"/>
          </a:xfrm>
          <a:prstGeom prst="straightConnector1">
            <a:avLst/>
          </a:prstGeom>
          <a:ln w="38100">
            <a:solidFill>
              <a:srgbClr val="FF0000"/>
            </a:solidFill>
            <a:tailEnd type="triangle"/>
          </a:ln>
        </p:spPr>
        <p:style>
          <a:lnRef idx="2">
            <a:schemeClr val="accent1"/>
          </a:lnRef>
          <a:fillRef idx="0">
            <a:schemeClr val="accent1"/>
          </a:fillRef>
          <a:effectRef idx="1">
            <a:schemeClr val="accent1"/>
          </a:effectRef>
          <a:fontRef idx="minor">
            <a:schemeClr val="tx1"/>
          </a:fontRef>
        </p:style>
      </p:cxnSp>
      <p:sp>
        <p:nvSpPr>
          <p:cNvPr id="55" name="Rectangle 54">
            <a:extLst>
              <a:ext uri="{FF2B5EF4-FFF2-40B4-BE49-F238E27FC236}">
                <a16:creationId xmlns:a16="http://schemas.microsoft.com/office/drawing/2014/main" id="{C0891BB7-8A97-7344-BB25-6376AEB5CDCD}"/>
              </a:ext>
            </a:extLst>
          </p:cNvPr>
          <p:cNvSpPr/>
          <p:nvPr/>
        </p:nvSpPr>
        <p:spPr>
          <a:xfrm>
            <a:off x="1200150" y="2152358"/>
            <a:ext cx="1493791" cy="597877"/>
          </a:xfrm>
          <a:prstGeom prst="rect">
            <a:avLst/>
          </a:prstGeom>
          <a:no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600" dirty="0">
                <a:solidFill>
                  <a:schemeClr val="tx1"/>
                </a:solidFill>
              </a:rPr>
              <a:t>NDOH</a:t>
            </a:r>
          </a:p>
        </p:txBody>
      </p:sp>
      <p:sp>
        <p:nvSpPr>
          <p:cNvPr id="59" name="Rectangle 58">
            <a:extLst>
              <a:ext uri="{FF2B5EF4-FFF2-40B4-BE49-F238E27FC236}">
                <a16:creationId xmlns:a16="http://schemas.microsoft.com/office/drawing/2014/main" id="{E699DF88-68AE-944E-BFAB-CEBA97BDDAA5}"/>
              </a:ext>
            </a:extLst>
          </p:cNvPr>
          <p:cNvSpPr/>
          <p:nvPr/>
        </p:nvSpPr>
        <p:spPr>
          <a:xfrm>
            <a:off x="628651" y="1292598"/>
            <a:ext cx="3503963" cy="597877"/>
          </a:xfrm>
          <a:prstGeom prst="rect">
            <a:avLst/>
          </a:prstGeom>
          <a:no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600" dirty="0">
                <a:solidFill>
                  <a:schemeClr val="tx1"/>
                </a:solidFill>
              </a:rPr>
              <a:t>National Treasury</a:t>
            </a:r>
          </a:p>
        </p:txBody>
      </p:sp>
      <p:cxnSp>
        <p:nvCxnSpPr>
          <p:cNvPr id="57" name="Straight Arrow Connector 56">
            <a:extLst>
              <a:ext uri="{FF2B5EF4-FFF2-40B4-BE49-F238E27FC236}">
                <a16:creationId xmlns:a16="http://schemas.microsoft.com/office/drawing/2014/main" id="{44D32304-63F3-3E43-A116-34EA37135356}"/>
              </a:ext>
            </a:extLst>
          </p:cNvPr>
          <p:cNvCxnSpPr>
            <a:cxnSpLocks/>
          </p:cNvCxnSpPr>
          <p:nvPr/>
        </p:nvCxnSpPr>
        <p:spPr>
          <a:xfrm>
            <a:off x="1889213" y="2750235"/>
            <a:ext cx="0" cy="579725"/>
          </a:xfrm>
          <a:prstGeom prst="straightConnector1">
            <a:avLst/>
          </a:prstGeom>
          <a:ln w="7620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58" name="Rectangle 57">
            <a:extLst>
              <a:ext uri="{FF2B5EF4-FFF2-40B4-BE49-F238E27FC236}">
                <a16:creationId xmlns:a16="http://schemas.microsoft.com/office/drawing/2014/main" id="{9065A46E-83A0-3D46-83E8-9B79148176ED}"/>
              </a:ext>
            </a:extLst>
          </p:cNvPr>
          <p:cNvSpPr/>
          <p:nvPr/>
        </p:nvSpPr>
        <p:spPr>
          <a:xfrm>
            <a:off x="1295875" y="3327346"/>
            <a:ext cx="1201859" cy="559778"/>
          </a:xfrm>
          <a:prstGeom prst="rect">
            <a:avLst/>
          </a:prstGeom>
          <a:no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a:solidFill>
                  <a:schemeClr val="tx1"/>
                </a:solidFill>
              </a:rPr>
              <a:t>DHMO</a:t>
            </a:r>
          </a:p>
        </p:txBody>
      </p:sp>
      <p:cxnSp>
        <p:nvCxnSpPr>
          <p:cNvPr id="61" name="Elbow Connector 60">
            <a:extLst>
              <a:ext uri="{FF2B5EF4-FFF2-40B4-BE49-F238E27FC236}">
                <a16:creationId xmlns:a16="http://schemas.microsoft.com/office/drawing/2014/main" id="{3328DADB-929C-E647-9557-723B9F9AF3AA}"/>
              </a:ext>
            </a:extLst>
          </p:cNvPr>
          <p:cNvCxnSpPr>
            <a:cxnSpLocks/>
          </p:cNvCxnSpPr>
          <p:nvPr/>
        </p:nvCxnSpPr>
        <p:spPr>
          <a:xfrm rot="10800000" flipV="1">
            <a:off x="322331" y="2432546"/>
            <a:ext cx="817681" cy="392792"/>
          </a:xfrm>
          <a:prstGeom prst="bentConnector3">
            <a:avLst>
              <a:gd name="adj1" fmla="val 101405"/>
            </a:avLst>
          </a:prstGeom>
          <a:ln w="8890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63" name="Rectangle 62">
            <a:extLst>
              <a:ext uri="{FF2B5EF4-FFF2-40B4-BE49-F238E27FC236}">
                <a16:creationId xmlns:a16="http://schemas.microsoft.com/office/drawing/2014/main" id="{F59FDCA2-E065-BE43-8267-F3220CBDE36B}"/>
              </a:ext>
            </a:extLst>
          </p:cNvPr>
          <p:cNvSpPr/>
          <p:nvPr/>
        </p:nvSpPr>
        <p:spPr>
          <a:xfrm>
            <a:off x="31497" y="2809911"/>
            <a:ext cx="1095838" cy="443008"/>
          </a:xfrm>
          <a:prstGeom prst="rect">
            <a:avLst/>
          </a:prstGeom>
          <a:no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a:solidFill>
                  <a:schemeClr val="tx1"/>
                </a:solidFill>
              </a:rPr>
              <a:t>PDOH</a:t>
            </a:r>
          </a:p>
        </p:txBody>
      </p:sp>
      <p:cxnSp>
        <p:nvCxnSpPr>
          <p:cNvPr id="65" name="Elbow Connector 64">
            <a:extLst>
              <a:ext uri="{FF2B5EF4-FFF2-40B4-BE49-F238E27FC236}">
                <a16:creationId xmlns:a16="http://schemas.microsoft.com/office/drawing/2014/main" id="{3AB89241-7745-E94F-B3DD-BCD874396C86}"/>
              </a:ext>
            </a:extLst>
          </p:cNvPr>
          <p:cNvCxnSpPr>
            <a:cxnSpLocks/>
          </p:cNvCxnSpPr>
          <p:nvPr/>
        </p:nvCxnSpPr>
        <p:spPr>
          <a:xfrm>
            <a:off x="277064" y="3374586"/>
            <a:ext cx="1107926" cy="201283"/>
          </a:xfrm>
          <a:prstGeom prst="bentConnector3">
            <a:avLst>
              <a:gd name="adj1" fmla="val 2571"/>
            </a:avLst>
          </a:prstGeom>
          <a:ln w="88900">
            <a:solidFill>
              <a:schemeClr val="tx1"/>
            </a:solidFill>
            <a:prstDash val="sysDot"/>
            <a:tailEnd type="triangle"/>
          </a:ln>
        </p:spPr>
        <p:style>
          <a:lnRef idx="2">
            <a:schemeClr val="accent1"/>
          </a:lnRef>
          <a:fillRef idx="0">
            <a:schemeClr val="accent1"/>
          </a:fillRef>
          <a:effectRef idx="1">
            <a:schemeClr val="accent1"/>
          </a:effectRef>
          <a:fontRef idx="minor">
            <a:schemeClr val="tx1"/>
          </a:fontRef>
        </p:style>
      </p:cxnSp>
      <p:sp>
        <p:nvSpPr>
          <p:cNvPr id="66" name="Rectangle 65">
            <a:extLst>
              <a:ext uri="{FF2B5EF4-FFF2-40B4-BE49-F238E27FC236}">
                <a16:creationId xmlns:a16="http://schemas.microsoft.com/office/drawing/2014/main" id="{7D5A9B6C-2534-C44C-BFA7-D82F665EE5FB}"/>
              </a:ext>
            </a:extLst>
          </p:cNvPr>
          <p:cNvSpPr/>
          <p:nvPr/>
        </p:nvSpPr>
        <p:spPr>
          <a:xfrm>
            <a:off x="3543183" y="3390655"/>
            <a:ext cx="1335076" cy="474939"/>
          </a:xfrm>
          <a:prstGeom prst="rect">
            <a:avLst/>
          </a:prstGeom>
          <a:solidFill>
            <a:srgbClr val="92D050"/>
          </a:solid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District CUP</a:t>
            </a:r>
          </a:p>
        </p:txBody>
      </p:sp>
      <p:sp>
        <p:nvSpPr>
          <p:cNvPr id="67" name="TextBox 66">
            <a:extLst>
              <a:ext uri="{FF2B5EF4-FFF2-40B4-BE49-F238E27FC236}">
                <a16:creationId xmlns:a16="http://schemas.microsoft.com/office/drawing/2014/main" id="{436B91F8-FF8F-204D-A6BA-43F6BF8F6AB4}"/>
              </a:ext>
            </a:extLst>
          </p:cNvPr>
          <p:cNvSpPr txBox="1"/>
          <p:nvPr/>
        </p:nvSpPr>
        <p:spPr>
          <a:xfrm>
            <a:off x="2129527" y="2744548"/>
            <a:ext cx="1391150" cy="584775"/>
          </a:xfrm>
          <a:prstGeom prst="rect">
            <a:avLst/>
          </a:prstGeom>
          <a:noFill/>
        </p:spPr>
        <p:txBody>
          <a:bodyPr wrap="none" rtlCol="0">
            <a:spAutoFit/>
          </a:bodyPr>
          <a:lstStyle/>
          <a:p>
            <a:pPr algn="ctr"/>
            <a:r>
              <a:rPr lang="en-US" sz="1600" b="1" i="1" dirty="0">
                <a:solidFill>
                  <a:schemeClr val="accent5">
                    <a:lumMod val="75000"/>
                  </a:schemeClr>
                </a:solidFill>
              </a:rPr>
              <a:t>Purchaser </a:t>
            </a:r>
          </a:p>
          <a:p>
            <a:pPr algn="ctr"/>
            <a:r>
              <a:rPr lang="en-US" sz="1600" b="1" i="1" dirty="0">
                <a:solidFill>
                  <a:schemeClr val="accent5">
                    <a:lumMod val="75000"/>
                  </a:schemeClr>
                </a:solidFill>
              </a:rPr>
              <a:t>Provider Split!</a:t>
            </a:r>
          </a:p>
        </p:txBody>
      </p:sp>
      <p:cxnSp>
        <p:nvCxnSpPr>
          <p:cNvPr id="68" name="Straight Arrow Connector 67">
            <a:extLst>
              <a:ext uri="{FF2B5EF4-FFF2-40B4-BE49-F238E27FC236}">
                <a16:creationId xmlns:a16="http://schemas.microsoft.com/office/drawing/2014/main" id="{00C92D36-5596-7748-B8B7-426163A5A87C}"/>
              </a:ext>
            </a:extLst>
          </p:cNvPr>
          <p:cNvCxnSpPr>
            <a:cxnSpLocks/>
          </p:cNvCxnSpPr>
          <p:nvPr/>
        </p:nvCxnSpPr>
        <p:spPr>
          <a:xfrm>
            <a:off x="2078119" y="3902808"/>
            <a:ext cx="3419711" cy="325334"/>
          </a:xfrm>
          <a:prstGeom prst="straightConnector1">
            <a:avLst/>
          </a:prstGeom>
          <a:ln w="76200">
            <a:solidFill>
              <a:srgbClr val="0070C0"/>
            </a:solidFill>
            <a:prstDash val="sysDash"/>
            <a:tailEnd type="triangle"/>
          </a:ln>
        </p:spPr>
        <p:style>
          <a:lnRef idx="2">
            <a:schemeClr val="accent1"/>
          </a:lnRef>
          <a:fillRef idx="0">
            <a:schemeClr val="accent1"/>
          </a:fillRef>
          <a:effectRef idx="1">
            <a:schemeClr val="accent1"/>
          </a:effectRef>
          <a:fontRef idx="minor">
            <a:schemeClr val="tx1"/>
          </a:fontRef>
        </p:style>
      </p:cxnSp>
      <p:cxnSp>
        <p:nvCxnSpPr>
          <p:cNvPr id="69" name="Straight Arrow Connector 68">
            <a:extLst>
              <a:ext uri="{FF2B5EF4-FFF2-40B4-BE49-F238E27FC236}">
                <a16:creationId xmlns:a16="http://schemas.microsoft.com/office/drawing/2014/main" id="{0776DD58-D87F-4E4B-B17F-B5C367F9BF39}"/>
              </a:ext>
            </a:extLst>
          </p:cNvPr>
          <p:cNvCxnSpPr>
            <a:cxnSpLocks/>
          </p:cNvCxnSpPr>
          <p:nvPr/>
        </p:nvCxnSpPr>
        <p:spPr>
          <a:xfrm>
            <a:off x="2001663" y="3886191"/>
            <a:ext cx="301526" cy="328603"/>
          </a:xfrm>
          <a:prstGeom prst="straightConnector1">
            <a:avLst/>
          </a:prstGeom>
          <a:ln w="76200">
            <a:solidFill>
              <a:srgbClr val="0070C0"/>
            </a:solidFill>
            <a:prstDash val="sysDash"/>
            <a:tailEnd type="triangle"/>
          </a:ln>
        </p:spPr>
        <p:style>
          <a:lnRef idx="2">
            <a:schemeClr val="accent1"/>
          </a:lnRef>
          <a:fillRef idx="0">
            <a:schemeClr val="accent1"/>
          </a:fillRef>
          <a:effectRef idx="1">
            <a:schemeClr val="accent1"/>
          </a:effectRef>
          <a:fontRef idx="minor">
            <a:schemeClr val="tx1"/>
          </a:fontRef>
        </p:style>
      </p:cxnSp>
      <p:sp>
        <p:nvSpPr>
          <p:cNvPr id="5" name="Rounded Rectangle 4">
            <a:extLst>
              <a:ext uri="{FF2B5EF4-FFF2-40B4-BE49-F238E27FC236}">
                <a16:creationId xmlns:a16="http://schemas.microsoft.com/office/drawing/2014/main" id="{7CFDC6B9-DF47-B14E-BF01-46C8F10B8E09}"/>
              </a:ext>
            </a:extLst>
          </p:cNvPr>
          <p:cNvSpPr/>
          <p:nvPr/>
        </p:nvSpPr>
        <p:spPr>
          <a:xfrm>
            <a:off x="3071721" y="3902807"/>
            <a:ext cx="2146240" cy="923211"/>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Professional accountability</a:t>
            </a:r>
          </a:p>
          <a:p>
            <a:pPr algn="ctr"/>
            <a:r>
              <a:rPr lang="en-US" sz="1350" dirty="0"/>
              <a:t>&amp; value-based contracting?</a:t>
            </a:r>
          </a:p>
        </p:txBody>
      </p:sp>
    </p:spTree>
    <p:extLst>
      <p:ext uri="{BB962C8B-B14F-4D97-AF65-F5344CB8AC3E}">
        <p14:creationId xmlns:p14="http://schemas.microsoft.com/office/powerpoint/2010/main" val="3058763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45B5B9-DD56-4C41-AC27-1FBB0797F949}"/>
              </a:ext>
            </a:extLst>
          </p:cNvPr>
          <p:cNvSpPr>
            <a:spLocks noGrp="1"/>
          </p:cNvSpPr>
          <p:nvPr>
            <p:ph type="title"/>
          </p:nvPr>
        </p:nvSpPr>
        <p:spPr/>
        <p:txBody>
          <a:bodyPr/>
          <a:lstStyle/>
          <a:p>
            <a:endParaRPr lang="en-ZA"/>
          </a:p>
        </p:txBody>
      </p:sp>
      <p:sp>
        <p:nvSpPr>
          <p:cNvPr id="3" name="Content Placeholder 2">
            <a:extLst>
              <a:ext uri="{FF2B5EF4-FFF2-40B4-BE49-F238E27FC236}">
                <a16:creationId xmlns:a16="http://schemas.microsoft.com/office/drawing/2014/main" id="{FBBA516C-4292-4898-BAF3-4EF32630D10D}"/>
              </a:ext>
            </a:extLst>
          </p:cNvPr>
          <p:cNvSpPr>
            <a:spLocks noGrp="1"/>
          </p:cNvSpPr>
          <p:nvPr>
            <p:ph idx="1"/>
          </p:nvPr>
        </p:nvSpPr>
        <p:spPr/>
        <p:txBody>
          <a:bodyPr/>
          <a:lstStyle/>
          <a:p>
            <a:r>
              <a:rPr lang="en-ZA" sz="2400" b="0" i="0" u="none" strike="noStrike" baseline="0" dirty="0">
                <a:solidFill>
                  <a:srgbClr val="000000"/>
                </a:solidFill>
                <a:latin typeface="Calibri" panose="020F0502020204030204" pitchFamily="34" charset="0"/>
              </a:rPr>
              <a:t>We strongly support the early exploration, under the existing district health system mandate, of community-oriented practices in which all primary care services for defined smaller communities are based on capitation funding principles, and may be provided by a single practice which has the flexibility to innovate, drawing providers from the current public or private sector</a:t>
            </a:r>
            <a:r>
              <a:rPr lang="en-ZA" sz="1800" b="0" i="0" u="none" strike="noStrike" baseline="0" dirty="0">
                <a:solidFill>
                  <a:srgbClr val="000000"/>
                </a:solidFill>
                <a:latin typeface="Calibri" panose="020F0502020204030204" pitchFamily="34" charset="0"/>
              </a:rPr>
              <a:t>.</a:t>
            </a:r>
            <a:endParaRPr lang="en-ZA" dirty="0"/>
          </a:p>
        </p:txBody>
      </p:sp>
    </p:spTree>
    <p:extLst>
      <p:ext uri="{BB962C8B-B14F-4D97-AF65-F5344CB8AC3E}">
        <p14:creationId xmlns:p14="http://schemas.microsoft.com/office/powerpoint/2010/main" val="16288786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EE776EB-C715-4C40-AA6D-60360F8D402D}"/>
              </a:ext>
            </a:extLst>
          </p:cNvPr>
          <p:cNvSpPr>
            <a:spLocks noGrp="1"/>
          </p:cNvSpPr>
          <p:nvPr>
            <p:ph type="title"/>
          </p:nvPr>
        </p:nvSpPr>
        <p:spPr/>
        <p:txBody>
          <a:bodyPr/>
          <a:lstStyle/>
          <a:p>
            <a:r>
              <a:rPr lang="en-ZA" dirty="0"/>
              <a:t>Accreditation of Health Facilities</a:t>
            </a:r>
          </a:p>
        </p:txBody>
      </p:sp>
      <p:sp>
        <p:nvSpPr>
          <p:cNvPr id="4" name="Content Placeholder 3">
            <a:extLst>
              <a:ext uri="{FF2B5EF4-FFF2-40B4-BE49-F238E27FC236}">
                <a16:creationId xmlns:a16="http://schemas.microsoft.com/office/drawing/2014/main" id="{FCC8028A-95CC-4E98-B6C9-6954EBF3D335}"/>
              </a:ext>
            </a:extLst>
          </p:cNvPr>
          <p:cNvSpPr>
            <a:spLocks noGrp="1"/>
          </p:cNvSpPr>
          <p:nvPr>
            <p:ph idx="1"/>
          </p:nvPr>
        </p:nvSpPr>
        <p:spPr/>
        <p:txBody>
          <a:bodyPr>
            <a:normAutofit fontScale="92500" lnSpcReduction="20000"/>
          </a:bodyPr>
          <a:lstStyle/>
          <a:p>
            <a:r>
              <a:rPr lang="en-ZA" sz="2000" dirty="0"/>
              <a:t>We support the work of the Office of Health Standards Compliance in accrediting health facilities so that they can provide quality services within the NHI framework </a:t>
            </a:r>
          </a:p>
          <a:p>
            <a:r>
              <a:rPr lang="en-ZA" sz="2000" dirty="0"/>
              <a:t>However, over the past few years, scores from National Core Standards assessments have not improved and few public facilities are able to achieve compliant scores. </a:t>
            </a:r>
          </a:p>
          <a:p>
            <a:r>
              <a:rPr lang="en-ZA" sz="2000" dirty="0"/>
              <a:t>This is because the resources are not available. </a:t>
            </a:r>
          </a:p>
          <a:p>
            <a:r>
              <a:rPr lang="en-ZA" sz="2000" dirty="0"/>
              <a:t>If no resources are available to improve scores, then the process is entirely punitive. </a:t>
            </a:r>
          </a:p>
          <a:p>
            <a:r>
              <a:rPr lang="en-ZA" sz="2000" dirty="0"/>
              <a:t>In addition, we are concerned that private providers and tertiary and regional hospital will find it easier to gain accreditation, leading to monopoly power and cost escalation through supplier induced demand, particularly in urban </a:t>
            </a:r>
            <a:r>
              <a:rPr lang="en-ZA" sz="2000" dirty="0" err="1"/>
              <a:t>centers</a:t>
            </a:r>
            <a:r>
              <a:rPr lang="en-ZA" sz="2000" dirty="0"/>
              <a:t>.</a:t>
            </a:r>
          </a:p>
          <a:p>
            <a:r>
              <a:rPr lang="en-ZA" sz="2000" b="1" dirty="0"/>
              <a:t>We recommend: public and rural facilities must be assisted to gain accreditation earlier in the process in order to counter the potential for monopoly power in private providers and in hospital care undermining PHC</a:t>
            </a:r>
          </a:p>
        </p:txBody>
      </p:sp>
    </p:spTree>
    <p:extLst>
      <p:ext uri="{BB962C8B-B14F-4D97-AF65-F5344CB8AC3E}">
        <p14:creationId xmlns:p14="http://schemas.microsoft.com/office/powerpoint/2010/main" val="33263417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EE707-0437-4849-8328-F332CC4DFC2B}"/>
              </a:ext>
            </a:extLst>
          </p:cNvPr>
          <p:cNvSpPr>
            <a:spLocks noGrp="1"/>
          </p:cNvSpPr>
          <p:nvPr>
            <p:ph type="title"/>
          </p:nvPr>
        </p:nvSpPr>
        <p:spPr/>
        <p:txBody>
          <a:bodyPr/>
          <a:lstStyle/>
          <a:p>
            <a:r>
              <a:rPr lang="en-ZA" dirty="0"/>
              <a:t>Training Platform for Health Sciences</a:t>
            </a:r>
          </a:p>
        </p:txBody>
      </p:sp>
      <p:sp>
        <p:nvSpPr>
          <p:cNvPr id="3" name="Content Placeholder 2">
            <a:extLst>
              <a:ext uri="{FF2B5EF4-FFF2-40B4-BE49-F238E27FC236}">
                <a16:creationId xmlns:a16="http://schemas.microsoft.com/office/drawing/2014/main" id="{A4453884-F0AD-4DB3-B1C0-E55095F77A1D}"/>
              </a:ext>
            </a:extLst>
          </p:cNvPr>
          <p:cNvSpPr>
            <a:spLocks noGrp="1"/>
          </p:cNvSpPr>
          <p:nvPr>
            <p:ph idx="1"/>
          </p:nvPr>
        </p:nvSpPr>
        <p:spPr/>
        <p:txBody>
          <a:bodyPr>
            <a:normAutofit fontScale="62500" lnSpcReduction="20000"/>
          </a:bodyPr>
          <a:lstStyle/>
          <a:p>
            <a:r>
              <a:rPr lang="en-ZA" dirty="0"/>
              <a:t>We are concerned about the potential impact on the training platform for health sciences from the implementation of NHI. </a:t>
            </a:r>
          </a:p>
          <a:p>
            <a:endParaRPr lang="en-ZA" dirty="0"/>
          </a:p>
          <a:p>
            <a:r>
              <a:rPr lang="en-ZA" dirty="0"/>
              <a:t>It is not clear where training will take place, how trainers will be contracted, etc. For example, several scenarios might suggest that:</a:t>
            </a:r>
          </a:p>
          <a:p>
            <a:pPr lvl="1"/>
            <a:r>
              <a:rPr lang="en-ZA" dirty="0"/>
              <a:t>There will be very few trainers remaining, particularly if the public health sector cannot compete with private.</a:t>
            </a:r>
          </a:p>
          <a:p>
            <a:pPr lvl="1"/>
            <a:r>
              <a:rPr lang="en-ZA" dirty="0"/>
              <a:t>There will be limited scope for training in public health facilities at specialist level – with the possibility that much of specialist care gets moved to private.</a:t>
            </a:r>
          </a:p>
          <a:p>
            <a:pPr marL="457200" lvl="1" indent="0">
              <a:buNone/>
            </a:pPr>
            <a:endParaRPr lang="en-ZA" dirty="0"/>
          </a:p>
          <a:p>
            <a:pPr algn="l"/>
            <a:r>
              <a:rPr lang="en-ZA" dirty="0"/>
              <a:t>We welcome the establishment of:</a:t>
            </a:r>
          </a:p>
          <a:p>
            <a:pPr lvl="1"/>
            <a:r>
              <a:rPr lang="en-ZA" dirty="0"/>
              <a:t>The National Tertiary Health Services Committee responsible for developing the framework governing the tertiary services platform </a:t>
            </a:r>
          </a:p>
          <a:p>
            <a:pPr algn="l"/>
            <a:r>
              <a:rPr lang="en-ZA" dirty="0"/>
              <a:t>The National Governing Body on Training and </a:t>
            </a:r>
            <a:r>
              <a:rPr lang="en-ZA" sz="2900" dirty="0"/>
              <a:t>Development responsible for advising the Minister on the vision for health workforce matters, for recommending policy related to health sciences, student education and training, including a human resource for health development plan</a:t>
            </a:r>
          </a:p>
        </p:txBody>
      </p:sp>
    </p:spTree>
    <p:extLst>
      <p:ext uri="{BB962C8B-B14F-4D97-AF65-F5344CB8AC3E}">
        <p14:creationId xmlns:p14="http://schemas.microsoft.com/office/powerpoint/2010/main" val="1225527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24875-C3BA-45E2-AF7D-9EE237105A34}"/>
              </a:ext>
            </a:extLst>
          </p:cNvPr>
          <p:cNvSpPr>
            <a:spLocks noGrp="1"/>
          </p:cNvSpPr>
          <p:nvPr>
            <p:ph type="title"/>
          </p:nvPr>
        </p:nvSpPr>
        <p:spPr/>
        <p:txBody>
          <a:bodyPr/>
          <a:lstStyle/>
          <a:p>
            <a:r>
              <a:rPr lang="en-ZA" dirty="0"/>
              <a:t>Training Platform for Health Sciences</a:t>
            </a:r>
          </a:p>
        </p:txBody>
      </p:sp>
      <p:sp>
        <p:nvSpPr>
          <p:cNvPr id="3" name="Content Placeholder 2">
            <a:extLst>
              <a:ext uri="{FF2B5EF4-FFF2-40B4-BE49-F238E27FC236}">
                <a16:creationId xmlns:a16="http://schemas.microsoft.com/office/drawing/2014/main" id="{27D3EA5C-9253-4DC7-8F42-D03EF11531C4}"/>
              </a:ext>
            </a:extLst>
          </p:cNvPr>
          <p:cNvSpPr>
            <a:spLocks noGrp="1"/>
          </p:cNvSpPr>
          <p:nvPr>
            <p:ph idx="1"/>
          </p:nvPr>
        </p:nvSpPr>
        <p:spPr/>
        <p:txBody>
          <a:bodyPr/>
          <a:lstStyle/>
          <a:p>
            <a:r>
              <a:rPr lang="en-ZA" dirty="0"/>
              <a:t>We propose that the role of private medical schools or private training platforms and payment for training as part of service delivery needs to be clarified</a:t>
            </a:r>
          </a:p>
        </p:txBody>
      </p:sp>
    </p:spTree>
    <p:extLst>
      <p:ext uri="{BB962C8B-B14F-4D97-AF65-F5344CB8AC3E}">
        <p14:creationId xmlns:p14="http://schemas.microsoft.com/office/powerpoint/2010/main" val="13798193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5BBD0-A02E-4389-B9EA-F486F35EA62C}"/>
              </a:ext>
            </a:extLst>
          </p:cNvPr>
          <p:cNvSpPr>
            <a:spLocks noGrp="1"/>
          </p:cNvSpPr>
          <p:nvPr>
            <p:ph type="title"/>
          </p:nvPr>
        </p:nvSpPr>
        <p:spPr/>
        <p:txBody>
          <a:bodyPr/>
          <a:lstStyle/>
          <a:p>
            <a:r>
              <a:rPr lang="en-ZA" dirty="0"/>
              <a:t>Pathology services</a:t>
            </a:r>
          </a:p>
        </p:txBody>
      </p:sp>
      <p:sp>
        <p:nvSpPr>
          <p:cNvPr id="3" name="Content Placeholder 2">
            <a:extLst>
              <a:ext uri="{FF2B5EF4-FFF2-40B4-BE49-F238E27FC236}">
                <a16:creationId xmlns:a16="http://schemas.microsoft.com/office/drawing/2014/main" id="{425BE22F-FB06-4850-A9F7-9F31C8CC924E}"/>
              </a:ext>
            </a:extLst>
          </p:cNvPr>
          <p:cNvSpPr>
            <a:spLocks noGrp="1"/>
          </p:cNvSpPr>
          <p:nvPr>
            <p:ph idx="1"/>
          </p:nvPr>
        </p:nvSpPr>
        <p:spPr/>
        <p:txBody>
          <a:bodyPr>
            <a:noAutofit/>
          </a:bodyPr>
          <a:lstStyle/>
          <a:p>
            <a:r>
              <a:rPr lang="en-ZA" sz="2000" dirty="0">
                <a:solidFill>
                  <a:srgbClr val="000000"/>
                </a:solidFill>
                <a:latin typeface="Calibri" panose="020F0502020204030204" pitchFamily="34" charset="0"/>
              </a:rPr>
              <a:t>Unlike the general clinical training platform where there are multiple provincial bodies responsible for the interface of service and training, the NHLS is the sole custodian of pathology in South Africa (in partnership with universities). </a:t>
            </a:r>
          </a:p>
          <a:p>
            <a:endParaRPr lang="en-ZA" sz="2000" dirty="0">
              <a:solidFill>
                <a:srgbClr val="000000"/>
              </a:solidFill>
              <a:latin typeface="Calibri" panose="020F0502020204030204" pitchFamily="34" charset="0"/>
            </a:endParaRPr>
          </a:p>
          <a:p>
            <a:r>
              <a:rPr lang="en-ZA" sz="2000" dirty="0">
                <a:solidFill>
                  <a:srgbClr val="000000"/>
                </a:solidFill>
                <a:latin typeface="Calibri" panose="020F0502020204030204" pitchFamily="34" charset="0"/>
              </a:rPr>
              <a:t>Thus, there is no redundancy in the system, and special care should be given to this critical national platform</a:t>
            </a:r>
          </a:p>
          <a:p>
            <a:endParaRPr lang="en-ZA" sz="2000" dirty="0">
              <a:solidFill>
                <a:srgbClr val="000000"/>
              </a:solidFill>
              <a:latin typeface="Calibri" panose="020F0502020204030204" pitchFamily="34" charset="0"/>
            </a:endParaRPr>
          </a:p>
          <a:p>
            <a:r>
              <a:rPr lang="en-ZA" sz="2000" dirty="0">
                <a:solidFill>
                  <a:srgbClr val="000000"/>
                </a:solidFill>
                <a:latin typeface="Calibri" panose="020F0502020204030204" pitchFamily="34" charset="0"/>
              </a:rPr>
              <a:t>W</a:t>
            </a:r>
            <a:r>
              <a:rPr lang="en-ZA" sz="2000" b="0" i="0" u="none" strike="noStrike" baseline="0" dirty="0">
                <a:solidFill>
                  <a:srgbClr val="000000"/>
                </a:solidFill>
                <a:latin typeface="Calibri" panose="020F0502020204030204" pitchFamily="34" charset="0"/>
              </a:rPr>
              <a:t>e are supportive of the pathology sector’s move towards greater quality of service, and laboratory accreditation. </a:t>
            </a:r>
          </a:p>
          <a:p>
            <a:endParaRPr lang="en-ZA" sz="2000" b="0" i="0" u="none" strike="noStrike" baseline="0" dirty="0">
              <a:solidFill>
                <a:srgbClr val="000000"/>
              </a:solidFill>
              <a:latin typeface="Calibri" panose="020F0502020204030204" pitchFamily="34" charset="0"/>
            </a:endParaRPr>
          </a:p>
          <a:p>
            <a:r>
              <a:rPr lang="en-ZA" sz="2000" dirty="0">
                <a:solidFill>
                  <a:srgbClr val="000000"/>
                </a:solidFill>
                <a:latin typeface="Calibri" panose="020F0502020204030204" pitchFamily="34" charset="0"/>
              </a:rPr>
              <a:t>N</a:t>
            </a:r>
            <a:r>
              <a:rPr lang="en-ZA" sz="2000" b="0" i="0" u="none" strike="noStrike" baseline="0" dirty="0">
                <a:solidFill>
                  <a:srgbClr val="000000"/>
                </a:solidFill>
                <a:latin typeface="Calibri" panose="020F0502020204030204" pitchFamily="34" charset="0"/>
              </a:rPr>
              <a:t>either the NHI Bill nor the White Paper gives any guidance as to what form, level and timing of laboratory accreditation will be required. </a:t>
            </a:r>
          </a:p>
          <a:p>
            <a:endParaRPr lang="en-ZA" sz="2000" dirty="0">
              <a:solidFill>
                <a:srgbClr val="000000"/>
              </a:solidFill>
              <a:latin typeface="Calibri" panose="020F0502020204030204" pitchFamily="34" charset="0"/>
            </a:endParaRPr>
          </a:p>
          <a:p>
            <a:pPr marL="0" indent="0">
              <a:buNone/>
            </a:pPr>
            <a:endParaRPr lang="en-ZA" sz="2000" dirty="0"/>
          </a:p>
        </p:txBody>
      </p:sp>
    </p:spTree>
    <p:extLst>
      <p:ext uri="{BB962C8B-B14F-4D97-AF65-F5344CB8AC3E}">
        <p14:creationId xmlns:p14="http://schemas.microsoft.com/office/powerpoint/2010/main" val="4605109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5BBD0-A02E-4389-B9EA-F486F35EA62C}"/>
              </a:ext>
            </a:extLst>
          </p:cNvPr>
          <p:cNvSpPr>
            <a:spLocks noGrp="1"/>
          </p:cNvSpPr>
          <p:nvPr>
            <p:ph type="title"/>
          </p:nvPr>
        </p:nvSpPr>
        <p:spPr/>
        <p:txBody>
          <a:bodyPr/>
          <a:lstStyle/>
          <a:p>
            <a:r>
              <a:rPr lang="en-ZA" dirty="0"/>
              <a:t>Pathology services</a:t>
            </a:r>
          </a:p>
        </p:txBody>
      </p:sp>
      <p:sp>
        <p:nvSpPr>
          <p:cNvPr id="3" name="Content Placeholder 2">
            <a:extLst>
              <a:ext uri="{FF2B5EF4-FFF2-40B4-BE49-F238E27FC236}">
                <a16:creationId xmlns:a16="http://schemas.microsoft.com/office/drawing/2014/main" id="{425BE22F-FB06-4850-A9F7-9F31C8CC924E}"/>
              </a:ext>
            </a:extLst>
          </p:cNvPr>
          <p:cNvSpPr>
            <a:spLocks noGrp="1"/>
          </p:cNvSpPr>
          <p:nvPr>
            <p:ph idx="1"/>
          </p:nvPr>
        </p:nvSpPr>
        <p:spPr/>
        <p:txBody>
          <a:bodyPr>
            <a:noAutofit/>
          </a:bodyPr>
          <a:lstStyle/>
          <a:p>
            <a:r>
              <a:rPr lang="en-ZA" sz="1900" b="0" i="0" u="none" strike="noStrike" baseline="0" dirty="0">
                <a:solidFill>
                  <a:srgbClr val="000000"/>
                </a:solidFill>
                <a:latin typeface="Calibri" panose="020F0502020204030204" pitchFamily="34" charset="0"/>
              </a:rPr>
              <a:t>Both the NHLS and private laboratories will need to give assurance of accreditation and quality standards at time of contracting. </a:t>
            </a:r>
          </a:p>
          <a:p>
            <a:pPr marL="0" indent="0">
              <a:buNone/>
            </a:pPr>
            <a:endParaRPr lang="en-ZA" sz="1900" b="0" i="0" u="none" strike="noStrike" baseline="0" dirty="0">
              <a:solidFill>
                <a:srgbClr val="000000"/>
              </a:solidFill>
              <a:latin typeface="Calibri" panose="020F0502020204030204" pitchFamily="34" charset="0"/>
            </a:endParaRPr>
          </a:p>
          <a:p>
            <a:r>
              <a:rPr lang="en-ZA" sz="1900" dirty="0"/>
              <a:t>No guidance is given as to whether provinces (or districts) would contract private pathology service providers, or whether the entire mandate would be allocated to the NHLS, which in turn would then contract the private sector for segments of the population. This needs clarification</a:t>
            </a:r>
          </a:p>
          <a:p>
            <a:endParaRPr lang="en-ZA" sz="1900" dirty="0"/>
          </a:p>
          <a:p>
            <a:r>
              <a:rPr lang="en-ZA" sz="1900" dirty="0">
                <a:solidFill>
                  <a:srgbClr val="000000"/>
                </a:solidFill>
                <a:latin typeface="Calibri" panose="020F0502020204030204" pitchFamily="34" charset="0"/>
              </a:rPr>
              <a:t>W</a:t>
            </a:r>
            <a:r>
              <a:rPr lang="en-ZA" sz="1900" b="0" i="0" u="none" strike="noStrike" baseline="0" dirty="0">
                <a:solidFill>
                  <a:srgbClr val="000000"/>
                </a:solidFill>
                <a:latin typeface="Calibri" panose="020F0502020204030204" pitchFamily="34" charset="0"/>
              </a:rPr>
              <a:t>e propose that the NHLS be the primary custodian of pathology services everywhere, and that private laboratories bid through open tenders for specific parts of the country. It may be possible to pre-specify the proportion of the national pathology work that is available to private providers (at pre-specified costs per test) using this mechanism. </a:t>
            </a:r>
            <a:endParaRPr lang="en-ZA" sz="1900" dirty="0"/>
          </a:p>
          <a:p>
            <a:endParaRPr lang="en-ZA" sz="1900" dirty="0"/>
          </a:p>
        </p:txBody>
      </p:sp>
    </p:spTree>
    <p:extLst>
      <p:ext uri="{BB962C8B-B14F-4D97-AF65-F5344CB8AC3E}">
        <p14:creationId xmlns:p14="http://schemas.microsoft.com/office/powerpoint/2010/main" val="25612230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AE133-B813-4284-8C68-4F0F87941210}"/>
              </a:ext>
            </a:extLst>
          </p:cNvPr>
          <p:cNvSpPr>
            <a:spLocks noGrp="1"/>
          </p:cNvSpPr>
          <p:nvPr>
            <p:ph type="title"/>
          </p:nvPr>
        </p:nvSpPr>
        <p:spPr/>
        <p:txBody>
          <a:bodyPr/>
          <a:lstStyle/>
          <a:p>
            <a:r>
              <a:rPr lang="en-ZA" dirty="0"/>
              <a:t>The Bill</a:t>
            </a:r>
          </a:p>
        </p:txBody>
      </p:sp>
      <p:sp>
        <p:nvSpPr>
          <p:cNvPr id="3" name="Content Placeholder 2">
            <a:extLst>
              <a:ext uri="{FF2B5EF4-FFF2-40B4-BE49-F238E27FC236}">
                <a16:creationId xmlns:a16="http://schemas.microsoft.com/office/drawing/2014/main" id="{FE4DD2E0-05EA-4D14-B5D0-99817F5E639E}"/>
              </a:ext>
            </a:extLst>
          </p:cNvPr>
          <p:cNvSpPr>
            <a:spLocks noGrp="1"/>
          </p:cNvSpPr>
          <p:nvPr>
            <p:ph idx="1"/>
          </p:nvPr>
        </p:nvSpPr>
        <p:spPr/>
        <p:txBody>
          <a:bodyPr>
            <a:normAutofit/>
          </a:bodyPr>
          <a:lstStyle/>
          <a:p>
            <a:r>
              <a:rPr lang="en-ZA" sz="2000" b="1" i="0" u="none" strike="noStrike" baseline="0" dirty="0">
                <a:latin typeface="+mj-lt"/>
              </a:rPr>
              <a:t>Main Goal is to achieve universal access to quality health care services</a:t>
            </a:r>
          </a:p>
          <a:p>
            <a:pPr algn="l"/>
            <a:r>
              <a:rPr lang="en-ZA" sz="2000" b="1" i="0" u="none" strike="noStrike" baseline="0" dirty="0">
                <a:latin typeface="+mj-lt"/>
              </a:rPr>
              <a:t>The Bill seeks to:</a:t>
            </a:r>
          </a:p>
          <a:p>
            <a:pPr lvl="1"/>
            <a:r>
              <a:rPr lang="en-ZA" sz="2000" b="1" dirty="0">
                <a:latin typeface="+mj-lt"/>
              </a:rPr>
              <a:t>Establish a National Health Insurance Fund </a:t>
            </a:r>
          </a:p>
          <a:p>
            <a:pPr lvl="1"/>
            <a:r>
              <a:rPr lang="en-ZA" sz="2000" b="1" dirty="0">
                <a:latin typeface="+mj-lt"/>
              </a:rPr>
              <a:t>set out its powers, functions and governance structures; </a:t>
            </a:r>
          </a:p>
          <a:p>
            <a:pPr lvl="1"/>
            <a:r>
              <a:rPr lang="en-ZA" sz="2000" b="1" dirty="0">
                <a:latin typeface="+mj-lt"/>
              </a:rPr>
              <a:t>provide a framework for the strategic purchasing of health care services by the Fund on behalf of users; </a:t>
            </a:r>
          </a:p>
          <a:p>
            <a:pPr lvl="1"/>
            <a:r>
              <a:rPr lang="en-ZA" sz="2000" b="1" i="0" u="none" strike="noStrike" baseline="0" dirty="0">
                <a:latin typeface="+mj-lt"/>
              </a:rPr>
              <a:t>create mechanisms for the equitable, effective and efficient utilisation of the resources of the Fund to meet the health needs of the population; </a:t>
            </a:r>
          </a:p>
          <a:p>
            <a:pPr lvl="1"/>
            <a:r>
              <a:rPr lang="en-ZA" sz="2000" b="1" i="0" u="none" strike="noStrike" baseline="0" dirty="0">
                <a:latin typeface="+mj-lt"/>
              </a:rPr>
              <a:t>to preclude or limit undesirable, unethical and unlawful practices in relation to the Fund and its users; </a:t>
            </a:r>
          </a:p>
          <a:p>
            <a:pPr lvl="1"/>
            <a:r>
              <a:rPr lang="en-ZA" sz="2000" b="1" i="0" u="none" strike="noStrike" baseline="0" dirty="0">
                <a:latin typeface="+mj-lt"/>
              </a:rPr>
              <a:t> to provide for matters connected herewith.</a:t>
            </a:r>
            <a:endParaRPr lang="en-ZA" sz="3200" dirty="0">
              <a:latin typeface="+mj-lt"/>
            </a:endParaRPr>
          </a:p>
        </p:txBody>
      </p:sp>
    </p:spTree>
    <p:extLst>
      <p:ext uri="{BB962C8B-B14F-4D97-AF65-F5344CB8AC3E}">
        <p14:creationId xmlns:p14="http://schemas.microsoft.com/office/powerpoint/2010/main" val="14006587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86313-E968-4940-825D-EF79BE8A0A26}"/>
              </a:ext>
            </a:extLst>
          </p:cNvPr>
          <p:cNvSpPr>
            <a:spLocks noGrp="1"/>
          </p:cNvSpPr>
          <p:nvPr>
            <p:ph type="title"/>
          </p:nvPr>
        </p:nvSpPr>
        <p:spPr/>
        <p:txBody>
          <a:bodyPr/>
          <a:lstStyle/>
          <a:p>
            <a:r>
              <a:rPr lang="en-ZA" dirty="0"/>
              <a:t>Pathology Services</a:t>
            </a:r>
          </a:p>
        </p:txBody>
      </p:sp>
      <p:sp>
        <p:nvSpPr>
          <p:cNvPr id="3" name="Content Placeholder 2">
            <a:extLst>
              <a:ext uri="{FF2B5EF4-FFF2-40B4-BE49-F238E27FC236}">
                <a16:creationId xmlns:a16="http://schemas.microsoft.com/office/drawing/2014/main" id="{31EF037B-E8EC-47AC-BE4C-C0013C5AC9AA}"/>
              </a:ext>
            </a:extLst>
          </p:cNvPr>
          <p:cNvSpPr>
            <a:spLocks noGrp="1"/>
          </p:cNvSpPr>
          <p:nvPr>
            <p:ph idx="1"/>
          </p:nvPr>
        </p:nvSpPr>
        <p:spPr/>
        <p:txBody>
          <a:bodyPr>
            <a:normAutofit fontScale="85000" lnSpcReduction="20000"/>
          </a:bodyPr>
          <a:lstStyle/>
          <a:p>
            <a:r>
              <a:rPr lang="en-ZA" sz="2000" dirty="0"/>
              <a:t>The NHLS also has a research mandate</a:t>
            </a:r>
          </a:p>
          <a:p>
            <a:pPr marL="0" indent="0" algn="l">
              <a:buNone/>
            </a:pPr>
            <a:endParaRPr lang="en-ZA" sz="2000" b="0" i="0" u="none" strike="noStrike" baseline="0" dirty="0">
              <a:solidFill>
                <a:srgbClr val="000000"/>
              </a:solidFill>
              <a:latin typeface="Calibri" panose="020F0502020204030204" pitchFamily="34" charset="0"/>
            </a:endParaRPr>
          </a:p>
          <a:p>
            <a:pPr algn="l"/>
            <a:r>
              <a:rPr lang="en-ZA" sz="2000" b="0" i="0" u="none" strike="noStrike" baseline="0" dirty="0">
                <a:solidFill>
                  <a:srgbClr val="000000"/>
                </a:solidFill>
                <a:latin typeface="Calibri" panose="020F0502020204030204" pitchFamily="34" charset="0"/>
              </a:rPr>
              <a:t>The current grant given to the NHLS (separate to fees-for-service charged by the NHLS) to support pathology teaching, training and research is woefully inadequate, and is subsidized by the general budget of the NHLS. </a:t>
            </a:r>
          </a:p>
          <a:p>
            <a:pPr marL="0" indent="0" algn="l">
              <a:buNone/>
            </a:pPr>
            <a:endParaRPr lang="en-ZA" sz="2000" b="0" i="0" u="none" strike="noStrike" baseline="0" dirty="0">
              <a:solidFill>
                <a:srgbClr val="000000"/>
              </a:solidFill>
              <a:latin typeface="Calibri" panose="020F0502020204030204" pitchFamily="34" charset="0"/>
            </a:endParaRPr>
          </a:p>
          <a:p>
            <a:pPr algn="l"/>
            <a:r>
              <a:rPr lang="en-ZA" sz="2000" b="0" i="0" u="none" strike="noStrike" baseline="0" dirty="0">
                <a:solidFill>
                  <a:srgbClr val="000000"/>
                </a:solidFill>
                <a:latin typeface="Calibri" panose="020F0502020204030204" pitchFamily="34" charset="0"/>
              </a:rPr>
              <a:t>The new system needs to acknowledge that reality, and ensure that there is adequate funding for the teaching, training and research mandates of the NHLS. </a:t>
            </a:r>
          </a:p>
          <a:p>
            <a:pPr algn="l"/>
            <a:endParaRPr lang="en-ZA" sz="2000" b="0" i="0" u="none" strike="noStrike" baseline="0" dirty="0">
              <a:solidFill>
                <a:srgbClr val="000000"/>
              </a:solidFill>
              <a:latin typeface="Calibri" panose="020F0502020204030204" pitchFamily="34" charset="0"/>
            </a:endParaRPr>
          </a:p>
          <a:p>
            <a:r>
              <a:rPr lang="en-ZA" sz="2000" b="0" i="0" u="none" strike="noStrike" baseline="0" dirty="0">
                <a:solidFill>
                  <a:srgbClr val="000000"/>
                </a:solidFill>
                <a:latin typeface="Calibri" panose="020F0502020204030204" pitchFamily="34" charset="0"/>
              </a:rPr>
              <a:t>The importance of the NHLS to the universities should not be understated. However, the Bill gives no clarity on the ongoing relationship, and how teaching of pathology will be structured and funded. </a:t>
            </a:r>
          </a:p>
          <a:p>
            <a:endParaRPr lang="en-ZA" sz="2000" b="0" i="0" u="none" strike="noStrike" baseline="0" dirty="0">
              <a:solidFill>
                <a:srgbClr val="000000"/>
              </a:solidFill>
              <a:latin typeface="Calibri" panose="020F0502020204030204" pitchFamily="34" charset="0"/>
            </a:endParaRPr>
          </a:p>
          <a:p>
            <a:r>
              <a:rPr lang="en-ZA" sz="2000" b="0" i="0" u="none" strike="noStrike" baseline="0" dirty="0">
                <a:solidFill>
                  <a:srgbClr val="000000"/>
                </a:solidFill>
                <a:latin typeface="Calibri" panose="020F0502020204030204" pitchFamily="34" charset="0"/>
              </a:rPr>
              <a:t>Every university with a health science faculty is reliant on a functioning NHLS and a healthy teaching/research relationship that supports the discipline adequately.</a:t>
            </a:r>
          </a:p>
          <a:p>
            <a:endParaRPr lang="en-ZA" sz="2000" dirty="0">
              <a:solidFill>
                <a:srgbClr val="000000"/>
              </a:solidFill>
              <a:latin typeface="Calibri" panose="020F0502020204030204" pitchFamily="34" charset="0"/>
            </a:endParaRPr>
          </a:p>
          <a:p>
            <a:r>
              <a:rPr lang="en-ZA" sz="2000" b="0" i="0" u="none" strike="noStrike" baseline="0" dirty="0">
                <a:solidFill>
                  <a:srgbClr val="000000"/>
                </a:solidFill>
                <a:latin typeface="Calibri" panose="020F0502020204030204" pitchFamily="34" charset="0"/>
              </a:rPr>
              <a:t>Other matters relating to costing of pathology, logistics, infrastructure, etc are critically important, but the University of Cape Town supports the NHLS submission in this regard</a:t>
            </a:r>
          </a:p>
          <a:p>
            <a:pPr algn="l"/>
            <a:endParaRPr lang="en-ZA" sz="2000" b="0" i="0" u="none" strike="noStrike" baseline="0" dirty="0">
              <a:solidFill>
                <a:srgbClr val="000000"/>
              </a:solidFill>
              <a:latin typeface="Calibri" panose="020F0502020204030204" pitchFamily="34" charset="0"/>
            </a:endParaRPr>
          </a:p>
          <a:p>
            <a:endParaRPr lang="en-ZA" sz="2000" b="0" i="0" u="none" strike="noStrike" baseline="0" dirty="0">
              <a:solidFill>
                <a:srgbClr val="000000"/>
              </a:solidFill>
              <a:latin typeface="Calibri" panose="020F0502020204030204" pitchFamily="34" charset="0"/>
            </a:endParaRPr>
          </a:p>
          <a:p>
            <a:endParaRPr lang="en-ZA" sz="3600" dirty="0"/>
          </a:p>
        </p:txBody>
      </p:sp>
    </p:spTree>
    <p:extLst>
      <p:ext uri="{BB962C8B-B14F-4D97-AF65-F5344CB8AC3E}">
        <p14:creationId xmlns:p14="http://schemas.microsoft.com/office/powerpoint/2010/main" val="32188309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7096E-FBA6-4E0B-ACA2-5C15062A7BE1}"/>
              </a:ext>
            </a:extLst>
          </p:cNvPr>
          <p:cNvSpPr>
            <a:spLocks noGrp="1"/>
          </p:cNvSpPr>
          <p:nvPr>
            <p:ph type="title"/>
          </p:nvPr>
        </p:nvSpPr>
        <p:spPr/>
        <p:txBody>
          <a:bodyPr/>
          <a:lstStyle/>
          <a:p>
            <a:r>
              <a:rPr lang="en-ZA" dirty="0"/>
              <a:t>Communication</a:t>
            </a:r>
          </a:p>
        </p:txBody>
      </p:sp>
      <p:sp>
        <p:nvSpPr>
          <p:cNvPr id="3" name="Content Placeholder 2">
            <a:extLst>
              <a:ext uri="{FF2B5EF4-FFF2-40B4-BE49-F238E27FC236}">
                <a16:creationId xmlns:a16="http://schemas.microsoft.com/office/drawing/2014/main" id="{49AA71C9-5E56-4A61-ACC0-51F7BF474858}"/>
              </a:ext>
            </a:extLst>
          </p:cNvPr>
          <p:cNvSpPr>
            <a:spLocks noGrp="1"/>
          </p:cNvSpPr>
          <p:nvPr>
            <p:ph idx="1"/>
          </p:nvPr>
        </p:nvSpPr>
        <p:spPr/>
        <p:txBody>
          <a:bodyPr/>
          <a:lstStyle/>
          <a:p>
            <a:r>
              <a:rPr lang="en-ZA" dirty="0"/>
              <a:t>We note confusion as to what NHI is about in the media as well as the contradictory messages that come from key officials</a:t>
            </a:r>
          </a:p>
          <a:p>
            <a:r>
              <a:rPr lang="en-ZA" dirty="0"/>
              <a:t> We suggest that it is important for a clear communication strategy to be developed. </a:t>
            </a:r>
          </a:p>
        </p:txBody>
      </p:sp>
    </p:spTree>
    <p:extLst>
      <p:ext uri="{BB962C8B-B14F-4D97-AF65-F5344CB8AC3E}">
        <p14:creationId xmlns:p14="http://schemas.microsoft.com/office/powerpoint/2010/main" val="11806153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69282" y="4391653"/>
            <a:ext cx="7886700" cy="994172"/>
          </a:xfrm>
        </p:spPr>
        <p:txBody>
          <a:bodyPr/>
          <a:lstStyle/>
          <a:p>
            <a:pPr algn="ctr"/>
            <a:r>
              <a:rPr lang="en-GB" dirty="0"/>
              <a:t>I thank you</a:t>
            </a:r>
          </a:p>
        </p:txBody>
      </p:sp>
      <p:pic>
        <p:nvPicPr>
          <p:cNvPr id="5" name="Picture 4"/>
          <p:cNvPicPr>
            <a:picLocks noChangeAspect="1"/>
          </p:cNvPicPr>
          <p:nvPr/>
        </p:nvPicPr>
        <p:blipFill>
          <a:blip r:embed="rId2"/>
          <a:stretch>
            <a:fillRect/>
          </a:stretch>
        </p:blipFill>
        <p:spPr>
          <a:xfrm>
            <a:off x="1823886" y="2314011"/>
            <a:ext cx="5760923" cy="1611293"/>
          </a:xfrm>
          <a:prstGeom prst="rect">
            <a:avLst/>
          </a:prstGeom>
          <a:solidFill>
            <a:srgbClr val="FF0000"/>
          </a:solidFill>
        </p:spPr>
      </p:pic>
    </p:spTree>
    <p:extLst>
      <p:ext uri="{BB962C8B-B14F-4D97-AF65-F5344CB8AC3E}">
        <p14:creationId xmlns:p14="http://schemas.microsoft.com/office/powerpoint/2010/main" val="36332769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8ED6C-2247-4EEC-B4B7-B5A189CD30BB}"/>
              </a:ext>
            </a:extLst>
          </p:cNvPr>
          <p:cNvSpPr>
            <a:spLocks noGrp="1"/>
          </p:cNvSpPr>
          <p:nvPr>
            <p:ph type="title"/>
          </p:nvPr>
        </p:nvSpPr>
        <p:spPr/>
        <p:txBody>
          <a:bodyPr/>
          <a:lstStyle/>
          <a:p>
            <a:r>
              <a:rPr lang="en-ZA" dirty="0"/>
              <a:t>CHAPTER 2</a:t>
            </a:r>
          </a:p>
        </p:txBody>
      </p:sp>
      <p:sp>
        <p:nvSpPr>
          <p:cNvPr id="3" name="Content Placeholder 2">
            <a:extLst>
              <a:ext uri="{FF2B5EF4-FFF2-40B4-BE49-F238E27FC236}">
                <a16:creationId xmlns:a16="http://schemas.microsoft.com/office/drawing/2014/main" id="{19BEE227-0C7A-4501-999E-F55F44684A53}"/>
              </a:ext>
            </a:extLst>
          </p:cNvPr>
          <p:cNvSpPr>
            <a:spLocks noGrp="1"/>
          </p:cNvSpPr>
          <p:nvPr>
            <p:ph idx="1"/>
          </p:nvPr>
        </p:nvSpPr>
        <p:spPr/>
        <p:txBody>
          <a:bodyPr>
            <a:normAutofit/>
          </a:bodyPr>
          <a:lstStyle/>
          <a:p>
            <a:r>
              <a:rPr lang="en-ZA" dirty="0"/>
              <a:t>Users will have a number of entitlements, including the right to services that are part of the benefit package, if in need. </a:t>
            </a:r>
          </a:p>
          <a:p>
            <a:r>
              <a:rPr lang="en-ZA" dirty="0"/>
              <a:t>Explicit rationing is commendable</a:t>
            </a:r>
          </a:p>
          <a:p>
            <a:r>
              <a:rPr lang="en-ZA" dirty="0"/>
              <a:t>Welcome movement away from implicit rationing e.g. medicine stock outs, differential service availability; poor quality of care; and long waiting times</a:t>
            </a:r>
          </a:p>
        </p:txBody>
      </p:sp>
    </p:spTree>
    <p:extLst>
      <p:ext uri="{BB962C8B-B14F-4D97-AF65-F5344CB8AC3E}">
        <p14:creationId xmlns:p14="http://schemas.microsoft.com/office/powerpoint/2010/main" val="7940640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59D863-19F0-4B20-A615-620E474EA0B2}"/>
              </a:ext>
            </a:extLst>
          </p:cNvPr>
          <p:cNvSpPr>
            <a:spLocks noGrp="1"/>
          </p:cNvSpPr>
          <p:nvPr>
            <p:ph type="title"/>
          </p:nvPr>
        </p:nvSpPr>
        <p:spPr/>
        <p:txBody>
          <a:bodyPr/>
          <a:lstStyle/>
          <a:p>
            <a:r>
              <a:rPr lang="en-ZA" dirty="0"/>
              <a:t>In theory</a:t>
            </a:r>
          </a:p>
        </p:txBody>
      </p:sp>
      <p:sp>
        <p:nvSpPr>
          <p:cNvPr id="3" name="Content Placeholder 2">
            <a:extLst>
              <a:ext uri="{FF2B5EF4-FFF2-40B4-BE49-F238E27FC236}">
                <a16:creationId xmlns:a16="http://schemas.microsoft.com/office/drawing/2014/main" id="{81A2298F-C445-4563-B82D-A50CF6EC6692}"/>
              </a:ext>
            </a:extLst>
          </p:cNvPr>
          <p:cNvSpPr>
            <a:spLocks noGrp="1"/>
          </p:cNvSpPr>
          <p:nvPr>
            <p:ph idx="1"/>
          </p:nvPr>
        </p:nvSpPr>
        <p:spPr/>
        <p:txBody>
          <a:bodyPr>
            <a:normAutofit/>
          </a:bodyPr>
          <a:lstStyle/>
          <a:p>
            <a:r>
              <a:rPr lang="en-ZA" dirty="0"/>
              <a:t>If the size and scope of the benefits </a:t>
            </a:r>
          </a:p>
          <a:p>
            <a:r>
              <a:rPr lang="en-ZA" dirty="0"/>
              <a:t>could be made to ‘fit’ within the current and future health system constraints (including budget, human resource and infrastructure constraints),</a:t>
            </a:r>
          </a:p>
          <a:p>
            <a:r>
              <a:rPr lang="en-ZA" dirty="0"/>
              <a:t>then quality and equity would improve</a:t>
            </a:r>
          </a:p>
          <a:p>
            <a:r>
              <a:rPr lang="en-ZA" dirty="0"/>
              <a:t>quality improvements will also alleviate the current medico-legal claims</a:t>
            </a:r>
          </a:p>
        </p:txBody>
      </p:sp>
    </p:spTree>
    <p:extLst>
      <p:ext uri="{BB962C8B-B14F-4D97-AF65-F5344CB8AC3E}">
        <p14:creationId xmlns:p14="http://schemas.microsoft.com/office/powerpoint/2010/main" val="30533589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E9F9A-261A-4687-A6F6-D9D67D5C08E5}"/>
              </a:ext>
            </a:extLst>
          </p:cNvPr>
          <p:cNvSpPr>
            <a:spLocks noGrp="1"/>
          </p:cNvSpPr>
          <p:nvPr>
            <p:ph type="title"/>
          </p:nvPr>
        </p:nvSpPr>
        <p:spPr/>
        <p:txBody>
          <a:bodyPr/>
          <a:lstStyle/>
          <a:p>
            <a:r>
              <a:rPr lang="en-ZA" dirty="0"/>
              <a:t>But </a:t>
            </a:r>
          </a:p>
        </p:txBody>
      </p:sp>
      <p:sp>
        <p:nvSpPr>
          <p:cNvPr id="3" name="Content Placeholder 2">
            <a:extLst>
              <a:ext uri="{FF2B5EF4-FFF2-40B4-BE49-F238E27FC236}">
                <a16:creationId xmlns:a16="http://schemas.microsoft.com/office/drawing/2014/main" id="{6D728F35-4C7D-4B4E-A8B4-FFC7EC81DCA2}"/>
              </a:ext>
            </a:extLst>
          </p:cNvPr>
          <p:cNvSpPr>
            <a:spLocks noGrp="1"/>
          </p:cNvSpPr>
          <p:nvPr>
            <p:ph idx="1"/>
          </p:nvPr>
        </p:nvSpPr>
        <p:spPr/>
        <p:txBody>
          <a:bodyPr>
            <a:normAutofit fontScale="92500" lnSpcReduction="10000"/>
          </a:bodyPr>
          <a:lstStyle/>
          <a:p>
            <a:r>
              <a:rPr lang="en-ZA" dirty="0"/>
              <a:t>Extremely challenging to create a list of explicit benefits that is affordable to all in need as is in Chapter 2</a:t>
            </a:r>
          </a:p>
          <a:p>
            <a:r>
              <a:rPr lang="en-ZA" dirty="0"/>
              <a:t>If we get the benefits wrong, there are likely to be new medico-legal threats. </a:t>
            </a:r>
          </a:p>
          <a:p>
            <a:r>
              <a:rPr lang="en-ZA" dirty="0"/>
              <a:t>Many health systems (including the United Kingdom National Health Service) have ‘implicit’ benefits, at least for some aspects of care. </a:t>
            </a:r>
          </a:p>
          <a:p>
            <a:r>
              <a:rPr lang="en-ZA" b="1" dirty="0"/>
              <a:t>We therefore propose that part of the benefits need to be implicit</a:t>
            </a:r>
            <a:r>
              <a:rPr lang="en-ZA" dirty="0"/>
              <a:t>. </a:t>
            </a:r>
          </a:p>
        </p:txBody>
      </p:sp>
    </p:spTree>
    <p:extLst>
      <p:ext uri="{BB962C8B-B14F-4D97-AF65-F5344CB8AC3E}">
        <p14:creationId xmlns:p14="http://schemas.microsoft.com/office/powerpoint/2010/main" val="34530698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8ED6C-2247-4EEC-B4B7-B5A189CD30BB}"/>
              </a:ext>
            </a:extLst>
          </p:cNvPr>
          <p:cNvSpPr>
            <a:spLocks noGrp="1"/>
          </p:cNvSpPr>
          <p:nvPr>
            <p:ph type="title"/>
          </p:nvPr>
        </p:nvSpPr>
        <p:spPr/>
        <p:txBody>
          <a:bodyPr/>
          <a:lstStyle/>
          <a:p>
            <a:r>
              <a:rPr lang="en-ZA" dirty="0"/>
              <a:t>Will need </a:t>
            </a:r>
          </a:p>
        </p:txBody>
      </p:sp>
      <p:sp>
        <p:nvSpPr>
          <p:cNvPr id="3" name="Content Placeholder 2">
            <a:extLst>
              <a:ext uri="{FF2B5EF4-FFF2-40B4-BE49-F238E27FC236}">
                <a16:creationId xmlns:a16="http://schemas.microsoft.com/office/drawing/2014/main" id="{19BEE227-0C7A-4501-999E-F55F44684A53}"/>
              </a:ext>
            </a:extLst>
          </p:cNvPr>
          <p:cNvSpPr>
            <a:spLocks noGrp="1"/>
          </p:cNvSpPr>
          <p:nvPr>
            <p:ph idx="1"/>
          </p:nvPr>
        </p:nvSpPr>
        <p:spPr/>
        <p:txBody>
          <a:bodyPr>
            <a:normAutofit/>
          </a:bodyPr>
          <a:lstStyle/>
          <a:p>
            <a:r>
              <a:rPr lang="en-ZA" dirty="0"/>
              <a:t>To be explicit about:</a:t>
            </a:r>
          </a:p>
          <a:p>
            <a:pPr lvl="1"/>
            <a:r>
              <a:rPr lang="en-ZA" dirty="0"/>
              <a:t> health benefits, </a:t>
            </a:r>
          </a:p>
          <a:p>
            <a:pPr lvl="1"/>
            <a:r>
              <a:rPr lang="en-ZA" dirty="0"/>
              <a:t>referral pathways  </a:t>
            </a:r>
          </a:p>
          <a:p>
            <a:pPr lvl="1"/>
            <a:r>
              <a:rPr lang="en-ZA" dirty="0"/>
              <a:t>Essential Medicines and Essential Laboratory Lists. </a:t>
            </a:r>
          </a:p>
          <a:p>
            <a:pPr lvl="1"/>
            <a:r>
              <a:rPr lang="en-ZA" b="1" dirty="0"/>
              <a:t>areas of disinvestment </a:t>
            </a:r>
          </a:p>
          <a:p>
            <a:pPr lvl="1"/>
            <a:r>
              <a:rPr lang="en-ZA" b="1" dirty="0"/>
              <a:t> rationalization of clinical guidelines</a:t>
            </a:r>
          </a:p>
        </p:txBody>
      </p:sp>
    </p:spTree>
    <p:extLst>
      <p:ext uri="{BB962C8B-B14F-4D97-AF65-F5344CB8AC3E}">
        <p14:creationId xmlns:p14="http://schemas.microsoft.com/office/powerpoint/2010/main" val="2731014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CBC16-CE2C-47B7-BF62-79DD31C0EE73}"/>
              </a:ext>
            </a:extLst>
          </p:cNvPr>
          <p:cNvSpPr>
            <a:spLocks noGrp="1"/>
          </p:cNvSpPr>
          <p:nvPr>
            <p:ph type="title"/>
          </p:nvPr>
        </p:nvSpPr>
        <p:spPr/>
        <p:txBody>
          <a:bodyPr/>
          <a:lstStyle/>
          <a:p>
            <a:r>
              <a:rPr lang="en-ZA" dirty="0"/>
              <a:t>Chapter 4, 5, 6: NHIF Board and CEO</a:t>
            </a:r>
          </a:p>
        </p:txBody>
      </p:sp>
      <p:sp>
        <p:nvSpPr>
          <p:cNvPr id="3" name="Content Placeholder 2">
            <a:extLst>
              <a:ext uri="{FF2B5EF4-FFF2-40B4-BE49-F238E27FC236}">
                <a16:creationId xmlns:a16="http://schemas.microsoft.com/office/drawing/2014/main" id="{F4D8F90D-F2FC-4C60-AB7E-0BBECFE69DEB}"/>
              </a:ext>
            </a:extLst>
          </p:cNvPr>
          <p:cNvSpPr>
            <a:spLocks noGrp="1"/>
          </p:cNvSpPr>
          <p:nvPr>
            <p:ph idx="1"/>
          </p:nvPr>
        </p:nvSpPr>
        <p:spPr/>
        <p:txBody>
          <a:bodyPr>
            <a:normAutofit fontScale="85000" lnSpcReduction="20000"/>
          </a:bodyPr>
          <a:lstStyle/>
          <a:p>
            <a:r>
              <a:rPr lang="en-ZA" dirty="0"/>
              <a:t>We are concerned that power is centrally  concentrated in the Minister </a:t>
            </a:r>
          </a:p>
          <a:p>
            <a:r>
              <a:rPr lang="en-ZA" dirty="0"/>
              <a:t>Recommend:</a:t>
            </a:r>
          </a:p>
          <a:p>
            <a:pPr lvl="1"/>
            <a:r>
              <a:rPr lang="en-ZA" dirty="0"/>
              <a:t>National Health Insurance Fund (NHIF) Board be accountable to Parliament not the Minister</a:t>
            </a:r>
          </a:p>
          <a:p>
            <a:pPr lvl="1"/>
            <a:r>
              <a:rPr lang="en-ZA" dirty="0"/>
              <a:t>Board and Committees include civil society and user groups</a:t>
            </a:r>
          </a:p>
          <a:p>
            <a:pPr lvl="1"/>
            <a:r>
              <a:rPr lang="en-ZA" dirty="0"/>
              <a:t>The NHIF Board appoint its own chairperson and the CEO of the NHIF</a:t>
            </a:r>
          </a:p>
          <a:p>
            <a:pPr lvl="1"/>
            <a:r>
              <a:rPr lang="en-ZA" dirty="0"/>
              <a:t>Ad hoc advisory panel to appoint (e.g. CEO of the Fund) </a:t>
            </a:r>
          </a:p>
          <a:p>
            <a:pPr lvl="2"/>
            <a:r>
              <a:rPr lang="en-ZA" dirty="0"/>
              <a:t>include user groups, civil society, provider reps &amp; academia </a:t>
            </a:r>
          </a:p>
          <a:p>
            <a:pPr lvl="2"/>
            <a:r>
              <a:rPr lang="en-ZA" dirty="0"/>
              <a:t>have clarity around how transparency is to be achieved</a:t>
            </a:r>
          </a:p>
          <a:p>
            <a:pPr marL="0" indent="0">
              <a:buNone/>
            </a:pPr>
            <a:endParaRPr lang="en-ZA" dirty="0"/>
          </a:p>
        </p:txBody>
      </p:sp>
    </p:spTree>
    <p:extLst>
      <p:ext uri="{BB962C8B-B14F-4D97-AF65-F5344CB8AC3E}">
        <p14:creationId xmlns:p14="http://schemas.microsoft.com/office/powerpoint/2010/main" val="11238314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7133D-D893-4813-90B8-6838AE1D5D36}"/>
              </a:ext>
            </a:extLst>
          </p:cNvPr>
          <p:cNvSpPr>
            <a:spLocks noGrp="1"/>
          </p:cNvSpPr>
          <p:nvPr>
            <p:ph type="title"/>
          </p:nvPr>
        </p:nvSpPr>
        <p:spPr/>
        <p:txBody>
          <a:bodyPr/>
          <a:lstStyle/>
          <a:p>
            <a:r>
              <a:rPr lang="en-ZA" dirty="0"/>
              <a:t>Chapter 7: Advisory Committees</a:t>
            </a:r>
          </a:p>
        </p:txBody>
      </p:sp>
      <p:sp>
        <p:nvSpPr>
          <p:cNvPr id="3" name="Content Placeholder 2">
            <a:extLst>
              <a:ext uri="{FF2B5EF4-FFF2-40B4-BE49-F238E27FC236}">
                <a16:creationId xmlns:a16="http://schemas.microsoft.com/office/drawing/2014/main" id="{D3F108B8-3820-46A9-BB28-1D7283BF8916}"/>
              </a:ext>
            </a:extLst>
          </p:cNvPr>
          <p:cNvSpPr>
            <a:spLocks noGrp="1"/>
          </p:cNvSpPr>
          <p:nvPr>
            <p:ph idx="1"/>
          </p:nvPr>
        </p:nvSpPr>
        <p:spPr/>
        <p:txBody>
          <a:bodyPr>
            <a:normAutofit fontScale="70000" lnSpcReduction="20000"/>
          </a:bodyPr>
          <a:lstStyle/>
          <a:p>
            <a:r>
              <a:rPr lang="en-ZA" sz="3200" b="0" i="0" u="none" strike="noStrike" baseline="0" dirty="0">
                <a:solidFill>
                  <a:srgbClr val="000000"/>
                </a:solidFill>
                <a:latin typeface="Calibri" panose="020F0502020204030204" pitchFamily="34" charset="0"/>
              </a:rPr>
              <a:t>Benefits Advisory Committee, Stakeholder Advisory Committee, Health Care Benefits Pricing Committee and supported as national bodies. </a:t>
            </a:r>
          </a:p>
          <a:p>
            <a:r>
              <a:rPr lang="en-ZA" sz="3200" b="0" i="0" u="none" strike="noStrike" baseline="0" dirty="0">
                <a:solidFill>
                  <a:srgbClr val="000000"/>
                </a:solidFill>
                <a:latin typeface="Calibri" panose="020F0502020204030204" pitchFamily="34" charset="0"/>
              </a:rPr>
              <a:t>Outputs of these bodies are highly technical and also politically contentious </a:t>
            </a:r>
          </a:p>
          <a:p>
            <a:r>
              <a:rPr lang="en-ZA" dirty="0">
                <a:solidFill>
                  <a:srgbClr val="000000"/>
                </a:solidFill>
                <a:latin typeface="Calibri" panose="020F0502020204030204" pitchFamily="34" charset="0"/>
              </a:rPr>
              <a:t>S</a:t>
            </a:r>
            <a:r>
              <a:rPr lang="en-ZA" sz="3200" b="0" i="0" u="none" strike="noStrike" baseline="0" dirty="0">
                <a:solidFill>
                  <a:srgbClr val="000000"/>
                </a:solidFill>
                <a:latin typeface="Calibri" panose="020F0502020204030204" pitchFamily="34" charset="0"/>
              </a:rPr>
              <a:t>uggest an incremental approach to implementation, with clear cycles of feedback and learning. </a:t>
            </a:r>
          </a:p>
          <a:p>
            <a:r>
              <a:rPr lang="en-ZA" dirty="0">
                <a:solidFill>
                  <a:srgbClr val="000000"/>
                </a:solidFill>
                <a:latin typeface="Calibri" panose="020F0502020204030204" pitchFamily="34" charset="0"/>
              </a:rPr>
              <a:t>C</a:t>
            </a:r>
            <a:r>
              <a:rPr lang="en-ZA" sz="3200" b="0" i="0" u="none" strike="noStrike" baseline="0" dirty="0">
                <a:solidFill>
                  <a:srgbClr val="000000"/>
                </a:solidFill>
                <a:latin typeface="Calibri" panose="020F0502020204030204" pitchFamily="34" charset="0"/>
              </a:rPr>
              <a:t>oncerned that the Benefits Advisory Committee is too far removed from issues of cost and affordability and that it may be more appropriate for the committee to be the “Benefits and Pricing Advisory Committee” so that issues of affordability can be properly considered. </a:t>
            </a:r>
          </a:p>
          <a:p>
            <a:r>
              <a:rPr lang="en-ZA" dirty="0">
                <a:solidFill>
                  <a:srgbClr val="000000"/>
                </a:solidFill>
                <a:latin typeface="Calibri" panose="020F0502020204030204" pitchFamily="34" charset="0"/>
              </a:rPr>
              <a:t>Recommend Committees to appoint their own Chairpersons</a:t>
            </a:r>
            <a:endParaRPr lang="en-ZA" dirty="0"/>
          </a:p>
        </p:txBody>
      </p:sp>
    </p:spTree>
    <p:extLst>
      <p:ext uri="{BB962C8B-B14F-4D97-AF65-F5344CB8AC3E}">
        <p14:creationId xmlns:p14="http://schemas.microsoft.com/office/powerpoint/2010/main" val="33602463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5F1F37BF1276D438273AD85A634D0D3" ma:contentTypeVersion="10" ma:contentTypeDescription="Create a new document." ma:contentTypeScope="" ma:versionID="cfaf9e83438f0a38b017b5204de17386">
  <xsd:schema xmlns:xsd="http://www.w3.org/2001/XMLSchema" xmlns:xs="http://www.w3.org/2001/XMLSchema" xmlns:p="http://schemas.microsoft.com/office/2006/metadata/properties" xmlns:ns3="a8476245-d343-4195-b005-8ff91ca0868f" targetNamespace="http://schemas.microsoft.com/office/2006/metadata/properties" ma:root="true" ma:fieldsID="ebaed4dcc3886a746b4e9813364e5a46" ns3:_="">
    <xsd:import namespace="a8476245-d343-4195-b005-8ff91ca0868f"/>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8476245-d343-4195-b005-8ff91ca0868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A8E40D3-72F5-427D-91F3-BCE27128B14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8476245-d343-4195-b005-8ff91ca0868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B716D86-40DA-4578-8C2F-5CB82477C394}">
  <ds:schemaRefs>
    <ds:schemaRef ds:uri="http://schemas.microsoft.com/sharepoint/v3/contenttype/forms"/>
  </ds:schemaRefs>
</ds:datastoreItem>
</file>

<file path=customXml/itemProps3.xml><?xml version="1.0" encoding="utf-8"?>
<ds:datastoreItem xmlns:ds="http://schemas.openxmlformats.org/officeDocument/2006/customXml" ds:itemID="{6FB5A59E-516E-4475-952A-4D65E89F927A}">
  <ds:schemaRefs>
    <ds:schemaRef ds:uri="http://schemas.microsoft.com/office/2006/metadata/properties"/>
    <ds:schemaRef ds:uri="http://schemas.microsoft.com/office/infopath/2007/PartnerControls"/>
    <ds:schemaRef ds:uri="http://purl.org/dc/dcmitype/"/>
    <ds:schemaRef ds:uri="http://purl.org/dc/terms/"/>
    <ds:schemaRef ds:uri="http://schemas.microsoft.com/office/2006/documentManagement/types"/>
    <ds:schemaRef ds:uri="http://schemas.openxmlformats.org/package/2006/metadata/core-properties"/>
    <ds:schemaRef ds:uri="a8476245-d343-4195-b005-8ff91ca0868f"/>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2021</TotalTime>
  <Words>2617</Words>
  <Application>Microsoft Office PowerPoint</Application>
  <PresentationFormat>On-screen Show (4:3)</PresentationFormat>
  <Paragraphs>273</Paragraphs>
  <Slides>32</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Arial</vt:lpstr>
      <vt:lpstr>Calibri</vt:lpstr>
      <vt:lpstr>Century Gothic</vt:lpstr>
      <vt:lpstr>Office Theme</vt:lpstr>
      <vt:lpstr>UCT Input on the NHI Bill </vt:lpstr>
      <vt:lpstr>Proposed approach to the reform</vt:lpstr>
      <vt:lpstr>The Bill</vt:lpstr>
      <vt:lpstr>CHAPTER 2</vt:lpstr>
      <vt:lpstr>In theory</vt:lpstr>
      <vt:lpstr>But </vt:lpstr>
      <vt:lpstr>Will need </vt:lpstr>
      <vt:lpstr>Chapter 4, 5, 6: NHIF Board and CEO</vt:lpstr>
      <vt:lpstr>Chapter 7: Advisory Committees</vt:lpstr>
      <vt:lpstr>Chapter 7: Advisory Committees</vt:lpstr>
      <vt:lpstr>Chapter 7: Advisory Committees</vt:lpstr>
      <vt:lpstr>Chapter 11</vt:lpstr>
      <vt:lpstr>Prevention and Promotion</vt:lpstr>
      <vt:lpstr>Prevention and Promotion</vt:lpstr>
      <vt:lpstr>Chapter 8: DHMO CUPS and PHC</vt:lpstr>
      <vt:lpstr>Chapter 8: DHMO CUPS and PHC</vt:lpstr>
      <vt:lpstr>Chapter 8: DHMO CUPS and PHC</vt:lpstr>
      <vt:lpstr>Purchasing of Health Services</vt:lpstr>
      <vt:lpstr>Purchasing of Health Services</vt:lpstr>
      <vt:lpstr>Current plan</vt:lpstr>
      <vt:lpstr>UCT Suggestion</vt:lpstr>
      <vt:lpstr>UCT Suggestion</vt:lpstr>
      <vt:lpstr>UCT Suggestion</vt:lpstr>
      <vt:lpstr>PowerPoint Presentation</vt:lpstr>
      <vt:lpstr>Accreditation of Health Facilities</vt:lpstr>
      <vt:lpstr>Training Platform for Health Sciences</vt:lpstr>
      <vt:lpstr>Training Platform for Health Sciences</vt:lpstr>
      <vt:lpstr>Pathology services</vt:lpstr>
      <vt:lpstr>Pathology services</vt:lpstr>
      <vt:lpstr>Pathology Services</vt:lpstr>
      <vt:lpstr>Communication</vt:lpstr>
      <vt:lpstr>I 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UCT FHS Transformation Commitments</dc:title>
  <dc:creator>Tracey Naledi</dc:creator>
  <cp:lastModifiedBy>Vuyokazi Majalamba</cp:lastModifiedBy>
  <cp:revision>17</cp:revision>
  <dcterms:created xsi:type="dcterms:W3CDTF">2020-10-13T10:25:16Z</dcterms:created>
  <dcterms:modified xsi:type="dcterms:W3CDTF">2021-06-02T08:31:15Z</dcterms:modified>
</cp:coreProperties>
</file>