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5" r:id="rId6"/>
    <p:sldId id="258" r:id="rId7"/>
    <p:sldId id="262" r:id="rId8"/>
    <p:sldId id="266" r:id="rId9"/>
    <p:sldId id="259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51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6" name="Picture 7" descr="dirc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220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68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901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891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167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066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6968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561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2998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349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994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2296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2381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1027" name="Picture 20" descr="dirc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220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/>
              </a:defRPr>
            </a:lvl1pPr>
          </a:lstStyle>
          <a:p>
            <a:fld id="{443C8648-DEF6-4E14-82F4-032F7867F3E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ZA" sz="2800" dirty="0"/>
              <a:t>PORTFOLIO COMMITTEE – VIRTUAL OVERSIGHT: </a:t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3568" y="1988840"/>
            <a:ext cx="7776864" cy="42484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en-ZA" dirty="0"/>
          </a:p>
          <a:p>
            <a:r>
              <a:rPr lang="en-ZA" sz="2800" b="1" dirty="0"/>
              <a:t>Embassy of the Republic of South Africa </a:t>
            </a:r>
          </a:p>
          <a:p>
            <a:r>
              <a:rPr lang="en-ZA" sz="2800" b="1" dirty="0"/>
              <a:t>Berlin: Germany  </a:t>
            </a:r>
          </a:p>
          <a:p>
            <a:pPr marL="457200" indent="-457200">
              <a:buFontTx/>
              <a:buChar char="-"/>
            </a:pPr>
            <a:endParaRPr lang="en-ZA" dirty="0"/>
          </a:p>
          <a:p>
            <a:pPr marL="457200" indent="-457200">
              <a:buFontTx/>
              <a:buChar char="-"/>
            </a:pPr>
            <a:endParaRPr lang="en-ZA" dirty="0"/>
          </a:p>
          <a:p>
            <a:endParaRPr lang="en-ZA" dirty="0"/>
          </a:p>
          <a:p>
            <a:pPr marL="457200" indent="-457200">
              <a:buFontTx/>
              <a:buChar char="-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479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ZA" sz="2400" dirty="0"/>
              <a:t>The property is in bad condition, </a:t>
            </a:r>
          </a:p>
          <a:p>
            <a:pPr marL="0" indent="0">
              <a:buNone/>
            </a:pPr>
            <a:endParaRPr lang="en-ZA" sz="900" dirty="0"/>
          </a:p>
          <a:p>
            <a:r>
              <a:rPr lang="en-ZA" sz="2400" dirty="0"/>
              <a:t>Maintenance challenges: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2400" dirty="0"/>
              <a:t>it is very difficult to maintain the property because Bonn is very far from Berlin (about 600 km). Mission does not have funds to visit frequently or to hire a fulltime caretaker. </a:t>
            </a:r>
          </a:p>
          <a:p>
            <a:pPr marL="0" indent="0">
              <a:buNone/>
            </a:pPr>
            <a:endParaRPr lang="en-ZA" sz="900" dirty="0"/>
          </a:p>
          <a:p>
            <a:r>
              <a:rPr lang="en-ZA" sz="2400" dirty="0"/>
              <a:t>Mission’s view on continued ownership of the property: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sz="2400" dirty="0"/>
              <a:t>Two properties should be sold to the highest bidder and the sale revenue be used to buy Chancery for Munich Consulate General and 2 or 3 residential properties (houses) for Transferred Officials in Berlin.</a:t>
            </a:r>
          </a:p>
        </p:txBody>
      </p:sp>
    </p:spTree>
    <p:extLst>
      <p:ext uri="{BB962C8B-B14F-4D97-AF65-F5344CB8AC3E}">
        <p14:creationId xmlns:p14="http://schemas.microsoft.com/office/powerpoint/2010/main" xmlns="" val="302419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/>
          <a:lstStyle/>
          <a:p>
            <a:r>
              <a:rPr lang="en-ZA" sz="2800" dirty="0"/>
              <a:t>Assets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608512"/>
          </a:xfrm>
        </p:spPr>
        <p:txBody>
          <a:bodyPr/>
          <a:lstStyle/>
          <a:p>
            <a:r>
              <a:rPr lang="en-ZA" sz="2100" dirty="0"/>
              <a:t>Total of 3220 Assets</a:t>
            </a:r>
          </a:p>
          <a:p>
            <a:r>
              <a:rPr lang="en-ZA" sz="2100" dirty="0"/>
              <a:t>Assets locations: Chancery; Official Residence; Residences of all Transferred Officials.</a:t>
            </a:r>
          </a:p>
          <a:p>
            <a:r>
              <a:rPr lang="en-ZA" sz="2100" dirty="0"/>
              <a:t>Verification done twice per-year: 1</a:t>
            </a:r>
            <a:r>
              <a:rPr lang="en-ZA" sz="2100" baseline="30000" dirty="0"/>
              <a:t>st</a:t>
            </a:r>
            <a:r>
              <a:rPr lang="en-ZA" sz="2100" dirty="0"/>
              <a:t> April to August  - 2</a:t>
            </a:r>
            <a:r>
              <a:rPr lang="en-ZA" sz="2100" baseline="30000" dirty="0"/>
              <a:t>nd</a:t>
            </a:r>
            <a:r>
              <a:rPr lang="en-ZA" sz="2100" dirty="0"/>
              <a:t> October to February. </a:t>
            </a:r>
          </a:p>
          <a:p>
            <a:r>
              <a:rPr lang="en-ZA" sz="2100" dirty="0"/>
              <a:t>2020/21 last verification: over 50% assets where physically verifies mainly at the Chancery. Verification was not completed due to COVID lockdown / restrictions. </a:t>
            </a:r>
          </a:p>
          <a:p>
            <a:r>
              <a:rPr lang="en-ZA" sz="2100" dirty="0"/>
              <a:t>2021/2022 first Varication started in April and continuing. </a:t>
            </a:r>
          </a:p>
          <a:p>
            <a:r>
              <a:rPr lang="en-ZA" sz="2100" dirty="0"/>
              <a:t>Most of the assets (mainly household furnisher) are very old.</a:t>
            </a:r>
          </a:p>
          <a:p>
            <a:r>
              <a:rPr lang="en-ZA" sz="2100" dirty="0"/>
              <a:t>Obsolete assets are identified during verification and listed for disposal approval. 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861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Berlin: Mission Staff Complement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64496"/>
          </a:xfrm>
        </p:spPr>
        <p:txBody>
          <a:bodyPr/>
          <a:lstStyle/>
          <a:p>
            <a:r>
              <a:rPr lang="en-ZA" dirty="0"/>
              <a:t>Transferred Officials: Total of 14 (Including Ambassador)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Nine (9) DIRCO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Two (2) Department of Home Affairs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One Defence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One SSA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One DTI (Currently Vacant)</a:t>
            </a:r>
          </a:p>
          <a:p>
            <a:r>
              <a:rPr lang="en-ZA" dirty="0"/>
              <a:t>Locally Recruited Personnel: 31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28 DIRCO (including: Ambassador and Minister </a:t>
            </a:r>
            <a:r>
              <a:rPr lang="en-ZA" dirty="0" err="1"/>
              <a:t>Pleni</a:t>
            </a:r>
            <a:r>
              <a:rPr lang="en-ZA" dirty="0"/>
              <a:t>: 3 Domestic Helpers and 2 Chauffeurs) - 2 vacancies currently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1 Defence Secretary + 1 driver (currently vacant)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1 Marketing Officer (currently vacant) 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334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3061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sz="2000" dirty="0"/>
              <a:t>Head of Mission: 			Amb. Stone P. Sizani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Minister Plenipotentiary:		Vacant 	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3rd Secretary admin (Amb PA): 	Mr Molokomme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Counsellor Political: 		Ms Ramalho-Murteira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Counsellor Political: 		Ms Joyce 		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First secretary Political: 		Ms Mabuza 	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First secretary Political: 		Mr Kemp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First secretary Admin 		Ms Mkoroana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Counsellor Admin: 			Mr Teka		   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First secretary (DHA):		Mr Xabendlini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Second Secretary (DHA):		Mr Tshete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Counsellor (SAA): 			Ms Mtshali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Defence Attache: 			Capt. Mkhwanazi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000" dirty="0"/>
              <a:t>Minister Trade (DTI):		Vacant 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461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 State Owned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70040"/>
          </a:xfrm>
        </p:spPr>
        <p:txBody>
          <a:bodyPr/>
          <a:lstStyle/>
          <a:p>
            <a:pPr algn="ctr"/>
            <a:r>
              <a:rPr lang="en-ZA" sz="2800" dirty="0"/>
              <a:t>South Africa has 4 State Owned Properties in Germany.</a:t>
            </a:r>
          </a:p>
          <a:p>
            <a:r>
              <a:rPr lang="en-ZA" sz="2400" dirty="0"/>
              <a:t>BERLIN</a:t>
            </a:r>
            <a:endParaRPr lang="en-ZA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Occupied Chancery at: </a:t>
            </a:r>
            <a:r>
              <a:rPr lang="en-ZA" dirty="0" err="1"/>
              <a:t>Teirgatenstrasse</a:t>
            </a:r>
            <a:r>
              <a:rPr lang="en-ZA" dirty="0"/>
              <a:t> 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Occupied Official Residence Occupied:  Taunusstr.8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sz="2400" dirty="0"/>
              <a:t>BONN (Unoccupied Properties)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Former Official Residence 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Former Chancery building 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125455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FORMER CHANCERY BONN-GERMANY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17663"/>
            <a:ext cx="6327775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597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FORMER CHANCERY BONN-GERMANY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98032"/>
          </a:xfrm>
        </p:spPr>
        <p:txBody>
          <a:bodyPr/>
          <a:lstStyle/>
          <a:p>
            <a:r>
              <a:rPr lang="en-ZA" dirty="0"/>
              <a:t>Address: Auf der </a:t>
            </a:r>
            <a:r>
              <a:rPr lang="en-ZA" dirty="0" err="1"/>
              <a:t>Hostert</a:t>
            </a:r>
            <a:r>
              <a:rPr lang="en-ZA" dirty="0"/>
              <a:t> 3, 53173 Bonn</a:t>
            </a:r>
          </a:p>
          <a:p>
            <a:r>
              <a:rPr lang="en-ZA" dirty="0"/>
              <a:t>Property conveyed on 20th January 1970 and occupied on 9th June 1970. </a:t>
            </a:r>
          </a:p>
          <a:p>
            <a:r>
              <a:rPr lang="en-ZA" dirty="0"/>
              <a:t>Purchase prise or costs unknown. </a:t>
            </a:r>
          </a:p>
          <a:p>
            <a:r>
              <a:rPr lang="en-ZA" dirty="0"/>
              <a:t>The property is 51 years old. </a:t>
            </a:r>
          </a:p>
          <a:p>
            <a:r>
              <a:rPr lang="en-ZA" dirty="0"/>
              <a:t>It was vacated when Embassy moved to Berlin in 1999.</a:t>
            </a:r>
          </a:p>
          <a:p>
            <a:r>
              <a:rPr lang="en-ZA" dirty="0"/>
              <a:t>Total size on the building: 3 337 </a:t>
            </a:r>
            <a:r>
              <a:rPr lang="en-ZA" dirty="0" err="1"/>
              <a:t>sqm</a:t>
            </a:r>
            <a:endParaRPr lang="en-ZA" dirty="0"/>
          </a:p>
          <a:p>
            <a:r>
              <a:rPr lang="en-ZA" dirty="0"/>
              <a:t>Total size of the plot: 4767 </a:t>
            </a:r>
            <a:r>
              <a:rPr lang="en-ZA" dirty="0" err="1"/>
              <a:t>sqm</a:t>
            </a:r>
            <a:r>
              <a:rPr lang="en-ZA" dirty="0"/>
              <a:t>.  </a:t>
            </a:r>
          </a:p>
          <a:p>
            <a:r>
              <a:rPr lang="en-ZA" dirty="0"/>
              <a:t>Title deed is available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41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FORMER CHANCERY BONN-GERMANY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property is in an extremely bad condition. </a:t>
            </a:r>
          </a:p>
          <a:p>
            <a:endParaRPr lang="en-ZA" dirty="0"/>
          </a:p>
          <a:p>
            <a:r>
              <a:rPr lang="en-ZA" dirty="0"/>
              <a:t>Maintenance challenges: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it is very difficult to maintain the property because Bonn is very far from Berlin. Mission does not have funds to visit frequently or to hire a fulltime caretaker.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Mission’s view on continued ownership of the property: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The two properties be sold to the highest bidder (disposed) and the sale revenue be used to buy Chancery for Munich Consulate General and 2 or 3 residential properties (houses) for Transferred Officials in Berlin.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1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FORMER OFFICIAL RESIDENCE BONN-GERMANY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28800"/>
            <a:ext cx="6115050" cy="402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23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FORMER OFFICIAL RESIDENCE BONN-GERMANY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Address: </a:t>
            </a:r>
            <a:r>
              <a:rPr lang="en-ZA" dirty="0" err="1"/>
              <a:t>Rudigerstr</a:t>
            </a:r>
            <a:r>
              <a:rPr lang="en-ZA" dirty="0"/>
              <a:t>. 20-22, 53179 Bonn</a:t>
            </a:r>
          </a:p>
          <a:p>
            <a:r>
              <a:rPr lang="en-ZA" dirty="0"/>
              <a:t>Property conveyed 24 April 1970 and Occupied on 11 January 1971. </a:t>
            </a:r>
          </a:p>
          <a:p>
            <a:r>
              <a:rPr lang="en-ZA" dirty="0"/>
              <a:t>Purchase prise or costs unknown. </a:t>
            </a:r>
          </a:p>
          <a:p>
            <a:r>
              <a:rPr lang="en-ZA" dirty="0"/>
              <a:t>The property is 50 years old</a:t>
            </a:r>
          </a:p>
          <a:p>
            <a:r>
              <a:rPr lang="en-ZA" dirty="0"/>
              <a:t>It was vacated when Embassy moved to Berlin in 1999. </a:t>
            </a:r>
          </a:p>
          <a:p>
            <a:r>
              <a:rPr lang="en-ZA" dirty="0"/>
              <a:t>Total Plot size: 4728 </a:t>
            </a:r>
            <a:r>
              <a:rPr lang="en-ZA" dirty="0" err="1"/>
              <a:t>sqm</a:t>
            </a:r>
            <a:endParaRPr lang="en-ZA" dirty="0"/>
          </a:p>
          <a:p>
            <a:r>
              <a:rPr lang="en-ZA" dirty="0"/>
              <a:t>Title deed is available 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18856955"/>
      </p:ext>
    </p:extLst>
  </p:cSld>
  <p:clrMapOvr>
    <a:masterClrMapping/>
  </p:clrMapOvr>
</p:sld>
</file>

<file path=ppt/theme/theme1.xml><?xml version="1.0" encoding="utf-8"?>
<a:theme xmlns:a="http://schemas.openxmlformats.org/drawingml/2006/main" name="DICO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EWC BUSINESS PLAN 2011 AND 2012 02</Template>
  <TotalTime>373</TotalTime>
  <Words>557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DICO Presentation</vt:lpstr>
      <vt:lpstr>PORTFOLIO COMMITTEE – VIRTUAL OVERSIGHT:  </vt:lpstr>
      <vt:lpstr>Berlin: Mission Staff Complement </vt:lpstr>
      <vt:lpstr>Slide 3</vt:lpstr>
      <vt:lpstr>SA State Owned Properties</vt:lpstr>
      <vt:lpstr>FORMER CHANCERY BONN-GERMANY</vt:lpstr>
      <vt:lpstr>FORMER CHANCERY BONN-GERMANY</vt:lpstr>
      <vt:lpstr>FORMER CHANCERY BONN-GERMANY</vt:lpstr>
      <vt:lpstr>FORMER OFFICIAL RESIDENCE BONN-GERMANY</vt:lpstr>
      <vt:lpstr>FORMER OFFICIAL RESIDENCE BONN-GERMANY</vt:lpstr>
      <vt:lpstr>Slide 10</vt:lpstr>
      <vt:lpstr>Assets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COMMITTEE – VIRTUAL OVERSIGHT: STATE OWNED PROPERTY: OFFICIAL RESIDENCE BONN-GERMANY</dc:title>
  <dc:creator>Teka</dc:creator>
  <cp:lastModifiedBy>USER</cp:lastModifiedBy>
  <cp:revision>44</cp:revision>
  <dcterms:created xsi:type="dcterms:W3CDTF">2021-03-10T10:13:51Z</dcterms:created>
  <dcterms:modified xsi:type="dcterms:W3CDTF">2021-06-08T11:57:34Z</dcterms:modified>
</cp:coreProperties>
</file>