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6" r:id="rId2"/>
    <p:sldId id="277" r:id="rId3"/>
    <p:sldId id="278" r:id="rId4"/>
    <p:sldId id="279" r:id="rId5"/>
    <p:sldId id="286" r:id="rId6"/>
    <p:sldId id="280" r:id="rId7"/>
    <p:sldId id="281" r:id="rId8"/>
    <p:sldId id="282" r:id="rId9"/>
    <p:sldId id="284" r:id="rId10"/>
    <p:sldId id="302" r:id="rId11"/>
    <p:sldId id="283" r:id="rId12"/>
    <p:sldId id="285" r:id="rId13"/>
    <p:sldId id="287" r:id="rId14"/>
    <p:sldId id="288" r:id="rId15"/>
    <p:sldId id="303" r:id="rId16"/>
    <p:sldId id="289" r:id="rId17"/>
    <p:sldId id="290" r:id="rId18"/>
    <p:sldId id="291" r:id="rId19"/>
    <p:sldId id="292" r:id="rId20"/>
    <p:sldId id="293" r:id="rId21"/>
    <p:sldId id="294" r:id="rId22"/>
    <p:sldId id="295" r:id="rId23"/>
    <p:sldId id="296" r:id="rId24"/>
    <p:sldId id="297" r:id="rId25"/>
    <p:sldId id="299" r:id="rId26"/>
    <p:sldId id="298" r:id="rId27"/>
    <p:sldId id="300" r:id="rId28"/>
    <p:sldId id="301"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9FEA"/>
    <a:srgbClr val="2B62DD"/>
    <a:srgbClr val="AF1201"/>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00" autoAdjust="0"/>
    <p:restoredTop sz="94660"/>
  </p:normalViewPr>
  <p:slideViewPr>
    <p:cSldViewPr snapToGrid="0">
      <p:cViewPr varScale="1">
        <p:scale>
          <a:sx n="73" d="100"/>
          <a:sy n="73" d="100"/>
        </p:scale>
        <p:origin x="51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pic>
        <p:nvPicPr>
          <p:cNvPr id="9" name="Picture 8" descr="Description: cid:image001.jpg@01CDC25B.48751EA0"/>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51793" y="244238"/>
            <a:ext cx="1276350" cy="4381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7" name="Picture 6"/>
          <p:cNvPicPr>
            <a:picLocks noChangeAspect="1"/>
          </p:cNvPicPr>
          <p:nvPr userDrawn="1"/>
        </p:nvPicPr>
        <p:blipFill>
          <a:blip r:embed="rId2"/>
          <a:stretch>
            <a:fillRect/>
          </a:stretch>
        </p:blipFill>
        <p:spPr>
          <a:xfrm>
            <a:off x="10658711" y="70860"/>
            <a:ext cx="1274174" cy="43895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pic>
        <p:nvPicPr>
          <p:cNvPr id="7" name="Picture 6"/>
          <p:cNvPicPr>
            <a:picLocks noChangeAspect="1"/>
          </p:cNvPicPr>
          <p:nvPr userDrawn="1"/>
        </p:nvPicPr>
        <p:blipFill>
          <a:blip r:embed="rId2"/>
          <a:stretch>
            <a:fillRect/>
          </a:stretch>
        </p:blipFill>
        <p:spPr>
          <a:xfrm>
            <a:off x="10867524" y="98882"/>
            <a:ext cx="1274174" cy="43895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pic>
        <p:nvPicPr>
          <p:cNvPr id="2" name="Picture 1"/>
          <p:cNvPicPr>
            <a:picLocks noChangeAspect="1"/>
          </p:cNvPicPr>
          <p:nvPr userDrawn="1"/>
        </p:nvPicPr>
        <p:blipFill>
          <a:blip r:embed="rId2"/>
          <a:stretch>
            <a:fillRect/>
          </a:stretch>
        </p:blipFill>
        <p:spPr>
          <a:xfrm>
            <a:off x="10740596" y="71864"/>
            <a:ext cx="1274174" cy="43895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pic>
        <p:nvPicPr>
          <p:cNvPr id="2" name="Picture 1"/>
          <p:cNvPicPr>
            <a:picLocks noChangeAspect="1"/>
          </p:cNvPicPr>
          <p:nvPr userDrawn="1"/>
        </p:nvPicPr>
        <p:blipFill>
          <a:blip r:embed="rId2"/>
          <a:stretch>
            <a:fillRect/>
          </a:stretch>
        </p:blipFill>
        <p:spPr>
          <a:xfrm>
            <a:off x="10867524" y="84266"/>
            <a:ext cx="1274174" cy="43895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pic>
        <p:nvPicPr>
          <p:cNvPr id="6" name="Picture 5"/>
          <p:cNvPicPr>
            <a:picLocks noChangeAspect="1"/>
          </p:cNvPicPr>
          <p:nvPr userDrawn="1"/>
        </p:nvPicPr>
        <p:blipFill>
          <a:blip r:embed="rId2"/>
          <a:stretch>
            <a:fillRect/>
          </a:stretch>
        </p:blipFill>
        <p:spPr>
          <a:xfrm>
            <a:off x="10867524" y="0"/>
            <a:ext cx="1274174" cy="43895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pic>
        <p:nvPicPr>
          <p:cNvPr id="5" name="Picture 4"/>
          <p:cNvPicPr>
            <a:picLocks noChangeAspect="1"/>
          </p:cNvPicPr>
          <p:nvPr userDrawn="1"/>
        </p:nvPicPr>
        <p:blipFill>
          <a:blip r:embed="rId2"/>
          <a:stretch>
            <a:fillRect/>
          </a:stretch>
        </p:blipFill>
        <p:spPr>
          <a:xfrm>
            <a:off x="10767892" y="138779"/>
            <a:ext cx="1274174" cy="43895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6/1/2021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49701" y="609366"/>
            <a:ext cx="8911687" cy="689535"/>
          </a:xfrm>
        </p:spPr>
        <p:txBody>
          <a:bodyPr/>
          <a:lstStyle/>
          <a:p>
            <a:r>
              <a:rPr lang="en-US" b="1" dirty="0" smtClean="0"/>
              <a:t>Contents</a:t>
            </a:r>
            <a:endParaRPr lang="en-ZA" b="1" dirty="0"/>
          </a:p>
        </p:txBody>
      </p:sp>
      <p:pic>
        <p:nvPicPr>
          <p:cNvPr id="9" name="Content Placeholder 8"/>
          <p:cNvPicPr>
            <a:picLocks noGrp="1" noChangeAspect="1"/>
          </p:cNvPicPr>
          <p:nvPr>
            <p:ph sz="quarter" idx="4"/>
          </p:nvPr>
        </p:nvPicPr>
        <p:blipFill>
          <a:blip r:embed="rId2"/>
          <a:stretch>
            <a:fillRect/>
          </a:stretch>
        </p:blipFill>
        <p:spPr>
          <a:xfrm>
            <a:off x="7691277" y="1455313"/>
            <a:ext cx="3124953" cy="2078457"/>
          </a:xfrm>
          <a:prstGeom prst="rect">
            <a:avLst/>
          </a:prstGeom>
        </p:spPr>
      </p:pic>
      <p:pic>
        <p:nvPicPr>
          <p:cNvPr id="10" name="Picture 9"/>
          <p:cNvPicPr>
            <a:picLocks noChangeAspect="1"/>
          </p:cNvPicPr>
          <p:nvPr/>
        </p:nvPicPr>
        <p:blipFill>
          <a:blip r:embed="rId3"/>
          <a:stretch>
            <a:fillRect/>
          </a:stretch>
        </p:blipFill>
        <p:spPr>
          <a:xfrm>
            <a:off x="8345509" y="3846593"/>
            <a:ext cx="3159101" cy="2158107"/>
          </a:xfrm>
          <a:prstGeom prst="rect">
            <a:avLst/>
          </a:prstGeom>
        </p:spPr>
      </p:pic>
      <p:graphicFrame>
        <p:nvGraphicFramePr>
          <p:cNvPr id="5" name="Content Placeholder 4"/>
          <p:cNvGraphicFramePr>
            <a:graphicFrameLocks noGrp="1"/>
          </p:cNvGraphicFramePr>
          <p:nvPr>
            <p:ph sz="half" idx="2"/>
            <p:extLst>
              <p:ext uri="{D42A27DB-BD31-4B8C-83A1-F6EECF244321}">
                <p14:modId xmlns:p14="http://schemas.microsoft.com/office/powerpoint/2010/main" val="2903547149"/>
              </p:ext>
            </p:extLst>
          </p:nvPr>
        </p:nvGraphicFramePr>
        <p:xfrm>
          <a:off x="1378423" y="1298901"/>
          <a:ext cx="6537278" cy="5394960"/>
        </p:xfrm>
        <a:graphic>
          <a:graphicData uri="http://schemas.openxmlformats.org/drawingml/2006/table">
            <a:tbl>
              <a:tblPr firstRow="1" bandRow="1">
                <a:tableStyleId>{2D5ABB26-0587-4C30-8999-92F81FD0307C}</a:tableStyleId>
              </a:tblPr>
              <a:tblGrid>
                <a:gridCol w="3268639">
                  <a:extLst>
                    <a:ext uri="{9D8B030D-6E8A-4147-A177-3AD203B41FA5}">
                      <a16:colId xmlns:a16="http://schemas.microsoft.com/office/drawing/2014/main" val="20000"/>
                    </a:ext>
                  </a:extLst>
                </a:gridCol>
                <a:gridCol w="3268639">
                  <a:extLst>
                    <a:ext uri="{9D8B030D-6E8A-4147-A177-3AD203B41FA5}">
                      <a16:colId xmlns:a16="http://schemas.microsoft.com/office/drawing/2014/main" val="20001"/>
                    </a:ext>
                  </a:extLst>
                </a:gridCol>
              </a:tblGrid>
              <a:tr h="312950">
                <a:tc>
                  <a:txBody>
                    <a:bodyPr/>
                    <a:lstStyle/>
                    <a:p>
                      <a:r>
                        <a:rPr lang="en-US" dirty="0" smtClean="0"/>
                        <a:t>Introduction</a:t>
                      </a:r>
                    </a:p>
                    <a:p>
                      <a:endParaRPr lang="en-ZA" dirty="0"/>
                    </a:p>
                  </a:txBody>
                  <a:tcPr/>
                </a:tc>
                <a:tc>
                  <a:txBody>
                    <a:bodyPr/>
                    <a:lstStyle/>
                    <a:p>
                      <a:r>
                        <a:rPr lang="en-US" dirty="0" smtClean="0"/>
                        <a:t>Financial Management</a:t>
                      </a:r>
                    </a:p>
                    <a:p>
                      <a:endParaRPr lang="en-ZA" dirty="0"/>
                    </a:p>
                  </a:txBody>
                  <a:tcPr/>
                </a:tc>
                <a:extLst>
                  <a:ext uri="{0D108BD9-81ED-4DB2-BD59-A6C34878D82A}">
                    <a16:rowId xmlns:a16="http://schemas.microsoft.com/office/drawing/2014/main" val="10000"/>
                  </a:ext>
                </a:extLst>
              </a:tr>
              <a:tr h="312950">
                <a:tc>
                  <a:txBody>
                    <a:bodyPr/>
                    <a:lstStyle/>
                    <a:p>
                      <a:r>
                        <a:rPr lang="en-US" dirty="0" smtClean="0"/>
                        <a:t>Background</a:t>
                      </a:r>
                    </a:p>
                    <a:p>
                      <a:endParaRPr lang="en-ZA" dirty="0"/>
                    </a:p>
                  </a:txBody>
                  <a:tcPr/>
                </a:tc>
                <a:tc>
                  <a:txBody>
                    <a:bodyPr/>
                    <a:lstStyle/>
                    <a:p>
                      <a:r>
                        <a:rPr lang="en-US" dirty="0" smtClean="0"/>
                        <a:t>Addressing Water</a:t>
                      </a:r>
                      <a:endParaRPr lang="en-ZA" dirty="0" smtClean="0"/>
                    </a:p>
                    <a:p>
                      <a:r>
                        <a:rPr lang="en-US" dirty="0" smtClean="0"/>
                        <a:t>Sewer </a:t>
                      </a:r>
                      <a:endParaRPr lang="en-ZA" dirty="0"/>
                    </a:p>
                  </a:txBody>
                  <a:tcPr/>
                </a:tc>
                <a:extLst>
                  <a:ext uri="{0D108BD9-81ED-4DB2-BD59-A6C34878D82A}">
                    <a16:rowId xmlns:a16="http://schemas.microsoft.com/office/drawing/2014/main" val="10001"/>
                  </a:ext>
                </a:extLst>
              </a:tr>
              <a:tr h="312950">
                <a:tc>
                  <a:txBody>
                    <a:bodyPr/>
                    <a:lstStyle/>
                    <a:p>
                      <a:r>
                        <a:rPr lang="en-US" dirty="0" smtClean="0"/>
                        <a:t>Challenges</a:t>
                      </a:r>
                    </a:p>
                    <a:p>
                      <a:endParaRPr lang="en-ZA" dirty="0"/>
                    </a:p>
                  </a:txBody>
                  <a:tcPr/>
                </a:tc>
                <a:tc>
                  <a:txBody>
                    <a:bodyPr/>
                    <a:lstStyle/>
                    <a:p>
                      <a:pPr marL="0" algn="l" rtl="0" eaLnBrk="1" fontAlgn="t" latinLnBrk="0" hangingPunct="1">
                        <a:spcBef>
                          <a:spcPts val="0"/>
                        </a:spcBef>
                        <a:spcAft>
                          <a:spcPts val="0"/>
                        </a:spcAft>
                      </a:pPr>
                      <a:r>
                        <a:rPr lang="en-US" sz="1800" u="none" strike="noStrike" kern="1200">
                          <a:effectLst/>
                        </a:rPr>
                        <a:t>Sound Financial Management</a:t>
                      </a:r>
                      <a:endParaRPr lang="en-US" sz="1800" b="0" i="0" u="none" strike="noStrike">
                        <a:effectLst/>
                        <a:latin typeface="Arial" panose="020B0604020202020204" pitchFamily="34" charset="0"/>
                      </a:endParaRPr>
                    </a:p>
                  </a:txBody>
                  <a:tcPr/>
                </a:tc>
                <a:extLst>
                  <a:ext uri="{0D108BD9-81ED-4DB2-BD59-A6C34878D82A}">
                    <a16:rowId xmlns:a16="http://schemas.microsoft.com/office/drawing/2014/main" val="10002"/>
                  </a:ext>
                </a:extLst>
              </a:tr>
              <a:tr h="312950">
                <a:tc>
                  <a:txBody>
                    <a:bodyPr/>
                    <a:lstStyle/>
                    <a:p>
                      <a:r>
                        <a:rPr lang="en-US" dirty="0" smtClean="0"/>
                        <a:t>Strategic focus areas – 2016 to current</a:t>
                      </a:r>
                    </a:p>
                    <a:p>
                      <a:endParaRPr lang="en-ZA" dirty="0"/>
                    </a:p>
                  </a:txBody>
                  <a:tcPr/>
                </a:tc>
                <a:tc>
                  <a:txBody>
                    <a:bodyPr/>
                    <a:lstStyle/>
                    <a:p>
                      <a:pPr marL="0" algn="l" rtl="0" eaLnBrk="1" fontAlgn="t" latinLnBrk="0" hangingPunct="1">
                        <a:spcBef>
                          <a:spcPts val="0"/>
                        </a:spcBef>
                        <a:spcAft>
                          <a:spcPts val="0"/>
                        </a:spcAft>
                      </a:pPr>
                      <a:r>
                        <a:rPr lang="en-US" sz="1800" u="none" strike="noStrike" kern="1200">
                          <a:effectLst/>
                        </a:rPr>
                        <a:t>Audit Outcomes</a:t>
                      </a:r>
                      <a:endParaRPr lang="en-US" sz="1800" b="0" i="0" u="none" strike="noStrike">
                        <a:effectLst/>
                        <a:latin typeface="Arial" panose="020B0604020202020204" pitchFamily="34" charset="0"/>
                      </a:endParaRPr>
                    </a:p>
                  </a:txBody>
                  <a:tcPr/>
                </a:tc>
                <a:extLst>
                  <a:ext uri="{0D108BD9-81ED-4DB2-BD59-A6C34878D82A}">
                    <a16:rowId xmlns:a16="http://schemas.microsoft.com/office/drawing/2014/main" val="10003"/>
                  </a:ext>
                </a:extLst>
              </a:tr>
              <a:tr h="312950">
                <a:tc>
                  <a:txBody>
                    <a:bodyPr/>
                    <a:lstStyle/>
                    <a:p>
                      <a:r>
                        <a:rPr lang="en-US" dirty="0" smtClean="0"/>
                        <a:t>Organisational Stability</a:t>
                      </a:r>
                      <a:endParaRPr lang="en-US" b="1" dirty="0" smtClean="0"/>
                    </a:p>
                  </a:txBody>
                  <a:tcPr/>
                </a:tc>
                <a:tc>
                  <a:txBody>
                    <a:bodyPr/>
                    <a:lstStyle/>
                    <a:p>
                      <a:pPr marL="0" algn="l" rtl="0" eaLnBrk="1" fontAlgn="t" latinLnBrk="0" hangingPunct="1">
                        <a:spcBef>
                          <a:spcPts val="0"/>
                        </a:spcBef>
                        <a:spcAft>
                          <a:spcPts val="0"/>
                        </a:spcAft>
                      </a:pPr>
                      <a:r>
                        <a:rPr lang="en-ZA" sz="1800" u="none" strike="noStrike" kern="1200">
                          <a:effectLst/>
                        </a:rPr>
                        <a:t>Reasons for Regression</a:t>
                      </a:r>
                      <a:endParaRPr lang="en-ZA" sz="1800" b="0" i="0" u="none" strike="noStrike">
                        <a:effectLst/>
                        <a:latin typeface="Arial" panose="020B0604020202020204" pitchFamily="34" charset="0"/>
                      </a:endParaRPr>
                    </a:p>
                  </a:txBody>
                  <a:tcPr/>
                </a:tc>
                <a:extLst>
                  <a:ext uri="{0D108BD9-81ED-4DB2-BD59-A6C34878D82A}">
                    <a16:rowId xmlns:a16="http://schemas.microsoft.com/office/drawing/2014/main" val="10004"/>
                  </a:ext>
                </a:extLst>
              </a:tr>
              <a:tr h="312950">
                <a:tc>
                  <a:txBody>
                    <a:bodyPr/>
                    <a:lstStyle/>
                    <a:p>
                      <a:r>
                        <a:rPr lang="en-US" dirty="0" smtClean="0"/>
                        <a:t>Stability Administration</a:t>
                      </a:r>
                    </a:p>
                    <a:p>
                      <a:endParaRPr lang="en-ZA" dirty="0"/>
                    </a:p>
                  </a:txBody>
                  <a:tcPr/>
                </a:tc>
                <a:tc>
                  <a:txBody>
                    <a:bodyPr/>
                    <a:lstStyle/>
                    <a:p>
                      <a:pPr marL="0" algn="l" rtl="0" eaLnBrk="1" fontAlgn="t" latinLnBrk="0" hangingPunct="1">
                        <a:spcBef>
                          <a:spcPts val="0"/>
                        </a:spcBef>
                        <a:spcAft>
                          <a:spcPts val="0"/>
                        </a:spcAft>
                      </a:pPr>
                      <a:r>
                        <a:rPr lang="en-ZA" sz="1800" u="none" strike="noStrike" kern="1200">
                          <a:effectLst/>
                        </a:rPr>
                        <a:t>2020 AG Disclaimer</a:t>
                      </a:r>
                      <a:endParaRPr lang="en-ZA" sz="1800" b="0" i="0" u="none" strike="noStrike">
                        <a:effectLst/>
                        <a:latin typeface="Arial" panose="020B0604020202020204" pitchFamily="34" charset="0"/>
                      </a:endParaRPr>
                    </a:p>
                  </a:txBody>
                  <a:tcPr/>
                </a:tc>
                <a:extLst>
                  <a:ext uri="{0D108BD9-81ED-4DB2-BD59-A6C34878D82A}">
                    <a16:rowId xmlns:a16="http://schemas.microsoft.com/office/drawing/2014/main" val="10005"/>
                  </a:ext>
                </a:extLst>
              </a:tr>
              <a:tr h="312950">
                <a:tc>
                  <a:txBody>
                    <a:bodyPr/>
                    <a:lstStyle/>
                    <a:p>
                      <a:r>
                        <a:rPr lang="en-US" dirty="0" smtClean="0"/>
                        <a:t>Investigations Litigation</a:t>
                      </a:r>
                    </a:p>
                    <a:p>
                      <a:endParaRPr lang="en-ZA" b="1" dirty="0" smtClean="0"/>
                    </a:p>
                  </a:txBody>
                  <a:tcPr/>
                </a:tc>
                <a:tc>
                  <a:txBody>
                    <a:bodyPr/>
                    <a:lstStyle/>
                    <a:p>
                      <a:pPr marL="0" algn="l" rtl="0" eaLnBrk="1" fontAlgn="t" latinLnBrk="0" hangingPunct="1">
                        <a:spcBef>
                          <a:spcPts val="0"/>
                        </a:spcBef>
                        <a:spcAft>
                          <a:spcPts val="0"/>
                        </a:spcAft>
                      </a:pPr>
                      <a:r>
                        <a:rPr lang="en-US" sz="1800" u="none" strike="noStrike" kern="1200">
                          <a:effectLst/>
                        </a:rPr>
                        <a:t>Actions implemented to address Disclaimer</a:t>
                      </a:r>
                      <a:endParaRPr lang="en-US" sz="1800" b="0" i="0" u="none" strike="noStrike">
                        <a:effectLst/>
                        <a:latin typeface="Arial" panose="020B0604020202020204" pitchFamily="34" charset="0"/>
                      </a:endParaRPr>
                    </a:p>
                  </a:txBody>
                  <a:tcPr/>
                </a:tc>
                <a:extLst>
                  <a:ext uri="{0D108BD9-81ED-4DB2-BD59-A6C34878D82A}">
                    <a16:rowId xmlns:a16="http://schemas.microsoft.com/office/drawing/2014/main" val="10006"/>
                  </a:ext>
                </a:extLst>
              </a:tr>
              <a:tr h="312950">
                <a:tc>
                  <a:txBody>
                    <a:bodyPr/>
                    <a:lstStyle/>
                    <a:p>
                      <a:r>
                        <a:rPr lang="en-US" dirty="0" smtClean="0"/>
                        <a:t>Addressing Waste Management</a:t>
                      </a:r>
                    </a:p>
                    <a:p>
                      <a:endParaRPr lang="en-ZA" dirty="0"/>
                    </a:p>
                  </a:txBody>
                  <a:tcPr/>
                </a:tc>
                <a:tc>
                  <a:txBody>
                    <a:bodyPr/>
                    <a:lstStyle/>
                    <a:p>
                      <a:pPr marL="0" algn="l" rtl="0" eaLnBrk="1" fontAlgn="t" latinLnBrk="0" hangingPunct="1">
                        <a:spcBef>
                          <a:spcPts val="0"/>
                        </a:spcBef>
                        <a:spcAft>
                          <a:spcPts val="0"/>
                        </a:spcAft>
                      </a:pPr>
                      <a:r>
                        <a:rPr lang="en-ZA" sz="1800" u="none" strike="noStrike" kern="1200" dirty="0">
                          <a:effectLst/>
                        </a:rPr>
                        <a:t>Addressing Capacity Constraints:</a:t>
                      </a:r>
                      <a:endParaRPr lang="en-ZA" sz="1800" b="0" i="0" u="none" strike="noStrike" dirty="0">
                        <a:effectLst/>
                        <a:latin typeface="Arial" panose="020B0604020202020204" pitchFamily="34" charset="0"/>
                      </a:endParaRP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313569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7843" y="624110"/>
            <a:ext cx="8911687" cy="1280890"/>
          </a:xfrm>
        </p:spPr>
        <p:txBody>
          <a:bodyPr/>
          <a:lstStyle/>
          <a:p>
            <a:r>
              <a:rPr lang="en-US" b="1" dirty="0" smtClean="0"/>
              <a:t>Investigations Litigation</a:t>
            </a:r>
            <a:endParaRPr lang="en-ZA" b="1" dirty="0"/>
          </a:p>
        </p:txBody>
      </p:sp>
      <p:sp>
        <p:nvSpPr>
          <p:cNvPr id="3" name="Content Placeholder 2"/>
          <p:cNvSpPr>
            <a:spLocks noGrp="1"/>
          </p:cNvSpPr>
          <p:nvPr>
            <p:ph idx="1"/>
          </p:nvPr>
        </p:nvSpPr>
        <p:spPr>
          <a:xfrm>
            <a:off x="1021976" y="1905000"/>
            <a:ext cx="10482636" cy="4006222"/>
          </a:xfrm>
        </p:spPr>
        <p:txBody>
          <a:bodyPr/>
          <a:lstStyle/>
          <a:p>
            <a:r>
              <a:rPr lang="en-US" dirty="0" err="1" smtClean="0"/>
              <a:t>Kabuso</a:t>
            </a:r>
            <a:r>
              <a:rPr lang="en-US" dirty="0" smtClean="0"/>
              <a:t> </a:t>
            </a:r>
            <a:r>
              <a:rPr lang="en-US" dirty="0"/>
              <a:t>and </a:t>
            </a:r>
            <a:r>
              <a:rPr lang="en-US" dirty="0" err="1"/>
              <a:t>Morar</a:t>
            </a:r>
            <a:r>
              <a:rPr lang="en-US" dirty="0"/>
              <a:t> investigation  </a:t>
            </a:r>
            <a:r>
              <a:rPr lang="en-US" dirty="0" smtClean="0"/>
              <a:t>(statements </a:t>
            </a:r>
            <a:r>
              <a:rPr lang="en-US" dirty="0"/>
              <a:t>were taken by a Hawks rep from various </a:t>
            </a:r>
            <a:r>
              <a:rPr lang="en-US" dirty="0" smtClean="0"/>
              <a:t>employees). </a:t>
            </a:r>
          </a:p>
          <a:p>
            <a:r>
              <a:rPr lang="en-US" dirty="0" smtClean="0"/>
              <a:t>In </a:t>
            </a:r>
            <a:r>
              <a:rPr lang="en-US" dirty="0"/>
              <a:t>respect to Ghost employees</a:t>
            </a:r>
            <a:r>
              <a:rPr lang="en-US" dirty="0" smtClean="0"/>
              <a:t>, 2 </a:t>
            </a:r>
            <a:r>
              <a:rPr lang="en-US" dirty="0"/>
              <a:t>prosecutions were concluded successfully against </a:t>
            </a:r>
            <a:r>
              <a:rPr lang="en-US" dirty="0" smtClean="0"/>
              <a:t>former </a:t>
            </a:r>
            <a:r>
              <a:rPr lang="en-US" dirty="0"/>
              <a:t>HR practitioner who pleaded guilty and was sentenced in terms of s300 of the CPA  (to payback money to Makana ) he has done so for one case and also sentenced in terms of s276 of the CPA suspended sentence with conditions</a:t>
            </a:r>
            <a:r>
              <a:rPr lang="en-US" dirty="0" smtClean="0"/>
              <a:t>.</a:t>
            </a:r>
          </a:p>
          <a:p>
            <a:r>
              <a:rPr lang="en-US" dirty="0"/>
              <a:t>The matter of Former Dir. </a:t>
            </a:r>
            <a:r>
              <a:rPr lang="en-US" dirty="0" err="1"/>
              <a:t>Mlenzana</a:t>
            </a:r>
            <a:r>
              <a:rPr lang="en-US" dirty="0"/>
              <a:t> is also being investigated by the Hawks and this one is at an advanced stage</a:t>
            </a:r>
            <a:r>
              <a:rPr lang="en-US" dirty="0" smtClean="0"/>
              <a:t>.</a:t>
            </a:r>
          </a:p>
          <a:p>
            <a:r>
              <a:rPr lang="en-US" dirty="0"/>
              <a:t>Council recently requested that  allegations </a:t>
            </a:r>
            <a:r>
              <a:rPr lang="en-US" dirty="0" smtClean="0"/>
              <a:t>into Former Dir. </a:t>
            </a:r>
            <a:r>
              <a:rPr lang="en-US" dirty="0" err="1"/>
              <a:t>Mazwayi</a:t>
            </a:r>
            <a:r>
              <a:rPr lang="en-US" dirty="0"/>
              <a:t> also be forwarded to law enforcements</a:t>
            </a:r>
            <a:endParaRPr lang="en-ZA" dirty="0"/>
          </a:p>
        </p:txBody>
      </p:sp>
    </p:spTree>
    <p:extLst>
      <p:ext uri="{BB962C8B-B14F-4D97-AF65-F5344CB8AC3E}">
        <p14:creationId xmlns:p14="http://schemas.microsoft.com/office/powerpoint/2010/main" val="1703534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9549" y="516534"/>
            <a:ext cx="8911687" cy="1280890"/>
          </a:xfrm>
        </p:spPr>
        <p:txBody>
          <a:bodyPr/>
          <a:lstStyle/>
          <a:p>
            <a:r>
              <a:rPr lang="en-US" b="1" dirty="0" smtClean="0"/>
              <a:t>Addressing Waste Management</a:t>
            </a:r>
            <a:endParaRPr lang="en-ZA" b="1" dirty="0"/>
          </a:p>
        </p:txBody>
      </p:sp>
      <p:sp>
        <p:nvSpPr>
          <p:cNvPr id="3" name="Content Placeholder 2"/>
          <p:cNvSpPr>
            <a:spLocks noGrp="1"/>
          </p:cNvSpPr>
          <p:nvPr>
            <p:ph idx="1"/>
          </p:nvPr>
        </p:nvSpPr>
        <p:spPr>
          <a:xfrm>
            <a:off x="2589212" y="2133600"/>
            <a:ext cx="8915400" cy="2209800"/>
          </a:xfrm>
        </p:spPr>
        <p:txBody>
          <a:bodyPr>
            <a:noAutofit/>
          </a:bodyPr>
          <a:lstStyle/>
          <a:p>
            <a:r>
              <a:rPr lang="en-US" sz="2800" dirty="0" smtClean="0"/>
              <a:t>Household waste is collected regularly and according  to a schedule</a:t>
            </a:r>
          </a:p>
          <a:p>
            <a:r>
              <a:rPr lang="en-US" sz="2800" dirty="0" smtClean="0"/>
              <a:t>Many initiatives were launched to upgrade the municipal landfill site</a:t>
            </a:r>
          </a:p>
          <a:p>
            <a:r>
              <a:rPr lang="en-US" sz="2800" dirty="0" smtClean="0"/>
              <a:t>Provision is made on the SDF for a new Landfill site – decommissioning of old landfill site still to take place and establishing of new site to take place</a:t>
            </a:r>
            <a:endParaRPr lang="en-ZA" sz="2800" dirty="0"/>
          </a:p>
        </p:txBody>
      </p:sp>
    </p:spTree>
    <p:extLst>
      <p:ext uri="{BB962C8B-B14F-4D97-AF65-F5344CB8AC3E}">
        <p14:creationId xmlns:p14="http://schemas.microsoft.com/office/powerpoint/2010/main" val="2398237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8866" y="556875"/>
            <a:ext cx="8911687" cy="1280890"/>
          </a:xfrm>
        </p:spPr>
        <p:txBody>
          <a:bodyPr/>
          <a:lstStyle/>
          <a:p>
            <a:r>
              <a:rPr lang="en-US" b="1" dirty="0" smtClean="0"/>
              <a:t>Addressing Water</a:t>
            </a:r>
            <a:endParaRPr lang="en-ZA" b="1" dirty="0"/>
          </a:p>
        </p:txBody>
      </p:sp>
      <p:sp>
        <p:nvSpPr>
          <p:cNvPr id="3" name="Content Placeholder 2"/>
          <p:cNvSpPr>
            <a:spLocks noGrp="1"/>
          </p:cNvSpPr>
          <p:nvPr>
            <p:ph idx="1"/>
          </p:nvPr>
        </p:nvSpPr>
        <p:spPr>
          <a:xfrm>
            <a:off x="2589212" y="2133599"/>
            <a:ext cx="8915400" cy="3823447"/>
          </a:xfrm>
        </p:spPr>
        <p:txBody>
          <a:bodyPr>
            <a:noAutofit/>
          </a:bodyPr>
          <a:lstStyle/>
          <a:p>
            <a:r>
              <a:rPr lang="en-US" sz="2800" dirty="0"/>
              <a:t>Equitable distribution is achieved through transfer of water from Botha’s Hill reservoir into the Western reservoirs.</a:t>
            </a:r>
          </a:p>
          <a:p>
            <a:r>
              <a:rPr lang="en-US" sz="2800" dirty="0"/>
              <a:t>Water is supplied on alternate days, to enable more time for production, transfer and filling up of reservoirs. </a:t>
            </a:r>
            <a:endParaRPr lang="en-US" sz="2800" dirty="0" smtClean="0"/>
          </a:p>
          <a:p>
            <a:r>
              <a:rPr lang="en-US" sz="2800" dirty="0" smtClean="0"/>
              <a:t>In the process of procuring a loud hailer to improve communication</a:t>
            </a:r>
            <a:endParaRPr lang="en-US" sz="2800" dirty="0"/>
          </a:p>
          <a:p>
            <a:endParaRPr lang="en-ZA" sz="2800" dirty="0"/>
          </a:p>
        </p:txBody>
      </p:sp>
    </p:spTree>
    <p:extLst>
      <p:ext uri="{BB962C8B-B14F-4D97-AF65-F5344CB8AC3E}">
        <p14:creationId xmlns:p14="http://schemas.microsoft.com/office/powerpoint/2010/main" val="955345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0064" y="274046"/>
            <a:ext cx="11991871" cy="6309907"/>
          </a:xfrm>
          <a:prstGeom prst="rect">
            <a:avLst/>
          </a:prstGeom>
        </p:spPr>
      </p:pic>
    </p:spTree>
    <p:extLst>
      <p:ext uri="{BB962C8B-B14F-4D97-AF65-F5344CB8AC3E}">
        <p14:creationId xmlns:p14="http://schemas.microsoft.com/office/powerpoint/2010/main" val="1832472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3307" y="207251"/>
            <a:ext cx="9850624" cy="801278"/>
          </a:xfrm>
        </p:spPr>
        <p:txBody>
          <a:bodyPr>
            <a:normAutofit/>
          </a:bodyPr>
          <a:lstStyle/>
          <a:p>
            <a:r>
              <a:rPr lang="en-US" sz="3200" b="1" dirty="0" smtClean="0"/>
              <a:t>Upgrading James </a:t>
            </a:r>
            <a:r>
              <a:rPr lang="en-US" sz="3200" b="1" dirty="0" err="1" smtClean="0"/>
              <a:t>Kleynhans</a:t>
            </a:r>
            <a:r>
              <a:rPr lang="en-US" sz="3200" b="1" dirty="0" smtClean="0"/>
              <a:t> Bulk Water Supply</a:t>
            </a:r>
            <a:endParaRPr lang="en-ZA" sz="32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2300532"/>
              </p:ext>
            </p:extLst>
          </p:nvPr>
        </p:nvGraphicFramePr>
        <p:xfrm>
          <a:off x="188260" y="1008529"/>
          <a:ext cx="11873752" cy="5241290"/>
        </p:xfrm>
        <a:graphic>
          <a:graphicData uri="http://schemas.openxmlformats.org/drawingml/2006/table">
            <a:tbl>
              <a:tblPr firstRow="1" bandRow="1">
                <a:tableStyleId>{8FD4443E-F989-4FC4-A0C8-D5A2AF1F390B}</a:tableStyleId>
              </a:tblPr>
              <a:tblGrid>
                <a:gridCol w="2968438">
                  <a:extLst>
                    <a:ext uri="{9D8B030D-6E8A-4147-A177-3AD203B41FA5}">
                      <a16:colId xmlns:a16="http://schemas.microsoft.com/office/drawing/2014/main" val="20000"/>
                    </a:ext>
                  </a:extLst>
                </a:gridCol>
                <a:gridCol w="3203761">
                  <a:extLst>
                    <a:ext uri="{9D8B030D-6E8A-4147-A177-3AD203B41FA5}">
                      <a16:colId xmlns:a16="http://schemas.microsoft.com/office/drawing/2014/main" val="20001"/>
                    </a:ext>
                  </a:extLst>
                </a:gridCol>
                <a:gridCol w="2733115">
                  <a:extLst>
                    <a:ext uri="{9D8B030D-6E8A-4147-A177-3AD203B41FA5}">
                      <a16:colId xmlns:a16="http://schemas.microsoft.com/office/drawing/2014/main" val="20002"/>
                    </a:ext>
                  </a:extLst>
                </a:gridCol>
                <a:gridCol w="2968438">
                  <a:extLst>
                    <a:ext uri="{9D8B030D-6E8A-4147-A177-3AD203B41FA5}">
                      <a16:colId xmlns:a16="http://schemas.microsoft.com/office/drawing/2014/main" val="20003"/>
                    </a:ext>
                  </a:extLst>
                </a:gridCol>
              </a:tblGrid>
              <a:tr h="370840">
                <a:tc>
                  <a:txBody>
                    <a:bodyPr/>
                    <a:lstStyle/>
                    <a:p>
                      <a:pPr algn="l">
                        <a:lnSpc>
                          <a:spcPct val="107000"/>
                        </a:lnSpc>
                        <a:spcAft>
                          <a:spcPts val="0"/>
                        </a:spcAft>
                      </a:pPr>
                      <a:r>
                        <a:rPr lang="en-US" sz="1600" dirty="0" smtClean="0">
                          <a:effectLst/>
                        </a:rPr>
                        <a:t>PROJECT DESCRIPTION </a:t>
                      </a:r>
                      <a:endParaRPr lang="en-ZA"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tc>
                <a:tc>
                  <a:txBody>
                    <a:bodyPr/>
                    <a:lstStyle/>
                    <a:p>
                      <a:pPr algn="l">
                        <a:lnSpc>
                          <a:spcPct val="107000"/>
                        </a:lnSpc>
                        <a:spcAft>
                          <a:spcPts val="0"/>
                        </a:spcAft>
                      </a:pPr>
                      <a:r>
                        <a:rPr lang="en-US" sz="1600" dirty="0" smtClean="0">
                          <a:effectLst/>
                        </a:rPr>
                        <a:t>PROGRESS AND ACHIEVEMENTS </a:t>
                      </a:r>
                      <a:endParaRPr lang="en-ZA"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tc>
                <a:tc>
                  <a:txBody>
                    <a:bodyPr/>
                    <a:lstStyle/>
                    <a:p>
                      <a:pPr algn="l">
                        <a:lnSpc>
                          <a:spcPct val="107000"/>
                        </a:lnSpc>
                        <a:spcAft>
                          <a:spcPts val="0"/>
                        </a:spcAft>
                      </a:pPr>
                      <a:r>
                        <a:rPr lang="en-US" sz="1600" dirty="0" smtClean="0">
                          <a:effectLst/>
                        </a:rPr>
                        <a:t>CHALLENGES &amp; RISKS </a:t>
                      </a:r>
                      <a:endParaRPr lang="en-ZA"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tc>
                <a:tc>
                  <a:txBody>
                    <a:bodyPr/>
                    <a:lstStyle/>
                    <a:p>
                      <a:pPr algn="l">
                        <a:lnSpc>
                          <a:spcPct val="107000"/>
                        </a:lnSpc>
                        <a:spcAft>
                          <a:spcPts val="0"/>
                        </a:spcAft>
                      </a:pPr>
                      <a:r>
                        <a:rPr lang="en-US" sz="1600" dirty="0" smtClean="0">
                          <a:effectLst/>
                        </a:rPr>
                        <a:t>PROPOSED ACTIONS</a:t>
                      </a:r>
                      <a:endParaRPr lang="en-ZA"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895" marR="67895" marT="0" marB="0"/>
                </a:tc>
                <a:extLst>
                  <a:ext uri="{0D108BD9-81ED-4DB2-BD59-A6C34878D82A}">
                    <a16:rowId xmlns:a16="http://schemas.microsoft.com/office/drawing/2014/main" val="10000"/>
                  </a:ext>
                </a:extLst>
              </a:tr>
              <a:tr h="370840">
                <a:tc>
                  <a:txBody>
                    <a:bodyPr/>
                    <a:lstStyle/>
                    <a:p>
                      <a:r>
                        <a:rPr lang="en-US" sz="1400" dirty="0" smtClean="0"/>
                        <a:t>Augmentation of the existing 10 Mℓ/day James </a:t>
                      </a:r>
                      <a:r>
                        <a:rPr lang="en-US" sz="1400" dirty="0" err="1" smtClean="0"/>
                        <a:t>Kleynhans</a:t>
                      </a:r>
                      <a:r>
                        <a:rPr lang="en-US" sz="1400" dirty="0" smtClean="0"/>
                        <a:t> WTW with additional 10 Mℓ/day, with associated works in order to meet the bulk potable water demands in Makhanda</a:t>
                      </a:r>
                    </a:p>
                    <a:p>
                      <a:endParaRPr lang="en-US" sz="1400" dirty="0" smtClean="0"/>
                    </a:p>
                    <a:p>
                      <a:r>
                        <a:rPr lang="en-US" sz="1400" dirty="0" smtClean="0"/>
                        <a:t>Budget: R237m</a:t>
                      </a:r>
                    </a:p>
                    <a:p>
                      <a:r>
                        <a:rPr lang="en-US" sz="1400" dirty="0" smtClean="0"/>
                        <a:t>Expenditure: R101,5m</a:t>
                      </a:r>
                    </a:p>
                    <a:p>
                      <a:endParaRPr lang="en-US" sz="1400" dirty="0" smtClean="0"/>
                    </a:p>
                    <a:p>
                      <a:r>
                        <a:rPr lang="en-US" sz="1400" dirty="0" smtClean="0"/>
                        <a:t>21/22 allocation: R70m </a:t>
                      </a:r>
                      <a:endParaRPr lang="en-US" sz="1400" dirty="0"/>
                    </a:p>
                  </a:txBody>
                  <a:tcPr/>
                </a:tc>
                <a:tc>
                  <a:txBody>
                    <a:bodyPr/>
                    <a:lstStyle/>
                    <a:p>
                      <a:pPr marL="171450" marR="0" lvl="0" indent="-17145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ZA" sz="1400" b="1" baseline="0" dirty="0" smtClean="0">
                          <a:solidFill>
                            <a:schemeClr val="bg1"/>
                          </a:solidFill>
                          <a:effectLst/>
                          <a:latin typeface="+mn-lt"/>
                          <a:ea typeface="Calibri" panose="020F0502020204030204" pitchFamily="34" charset="0"/>
                          <a:cs typeface="Times New Roman" panose="02020603050405020304" pitchFamily="18" charset="0"/>
                        </a:rPr>
                        <a:t>PHASE 1:  </a:t>
                      </a:r>
                      <a:r>
                        <a:rPr lang="en-GB" sz="1400" b="0" baseline="0" dirty="0" smtClean="0">
                          <a:solidFill>
                            <a:schemeClr val="bg1"/>
                          </a:solidFill>
                          <a:effectLst/>
                          <a:latin typeface="+mn-lt"/>
                          <a:ea typeface="+mn-ea"/>
                          <a:cs typeface="+mn-cs"/>
                        </a:rPr>
                        <a:t>Refurbishment to the existing </a:t>
                      </a:r>
                      <a:r>
                        <a:rPr lang="en-ZA" altLang="en-US" sz="1400" b="0" kern="1200" dirty="0" smtClean="0">
                          <a:solidFill>
                            <a:schemeClr val="bg1"/>
                          </a:solidFill>
                          <a:effectLst/>
                          <a:latin typeface="+mn-lt"/>
                          <a:ea typeface="+mn-ea"/>
                          <a:cs typeface="Times New Roman" panose="02020603050405020304" pitchFamily="18" charset="0"/>
                        </a:rPr>
                        <a:t>Water Treatment Works (WTW)</a:t>
                      </a:r>
                      <a:r>
                        <a:rPr lang="en-GB" sz="1400" dirty="0" smtClean="0">
                          <a:solidFill>
                            <a:schemeClr val="bg1"/>
                          </a:solidFill>
                          <a:latin typeface="+mn-lt"/>
                        </a:rPr>
                        <a:t>, Electrical Improvement interconnecting</a:t>
                      </a:r>
                      <a:r>
                        <a:rPr lang="en-GB" sz="1400" baseline="0" dirty="0" smtClean="0">
                          <a:solidFill>
                            <a:schemeClr val="bg1"/>
                          </a:solidFill>
                          <a:latin typeface="+mn-lt"/>
                        </a:rPr>
                        <a:t> pipework as well as Sludge disposal</a:t>
                      </a:r>
                      <a:r>
                        <a:rPr lang="en-ZA" sz="1400" b="1" baseline="0" dirty="0" smtClean="0">
                          <a:solidFill>
                            <a:schemeClr val="bg1"/>
                          </a:solidFill>
                          <a:effectLst/>
                          <a:latin typeface="+mn-lt"/>
                          <a:ea typeface="Calibri" panose="020F0502020204030204" pitchFamily="34" charset="0"/>
                          <a:cs typeface="Times New Roman" panose="02020603050405020304" pitchFamily="18" charset="0"/>
                        </a:rPr>
                        <a:t>: </a:t>
                      </a:r>
                    </a:p>
                    <a:p>
                      <a:pPr marL="0" marR="0" lvl="0" indent="0" algn="just"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lang="en-ZA" sz="1400" b="1" baseline="0" dirty="0" smtClean="0">
                          <a:solidFill>
                            <a:schemeClr val="bg1"/>
                          </a:solidFill>
                          <a:effectLst/>
                          <a:latin typeface="+mn-lt"/>
                          <a:ea typeface="Calibri" panose="020F0502020204030204" pitchFamily="34" charset="0"/>
                          <a:cs typeface="Times New Roman" panose="02020603050405020304" pitchFamily="18" charset="0"/>
                        </a:rPr>
                        <a:t>   (100% completed)</a:t>
                      </a:r>
                    </a:p>
                    <a:p>
                      <a:pPr marL="0" marR="0" lvl="0" indent="0" algn="just" defTabSz="914400" rtl="0" eaLnBrk="1" fontAlgn="auto" latinLnBrk="0" hangingPunct="1">
                        <a:lnSpc>
                          <a:spcPct val="107000"/>
                        </a:lnSpc>
                        <a:spcBef>
                          <a:spcPts val="0"/>
                        </a:spcBef>
                        <a:spcAft>
                          <a:spcPts val="0"/>
                        </a:spcAft>
                        <a:buClrTx/>
                        <a:buSzTx/>
                        <a:buFont typeface="Arial" panose="020B0604020202020204" pitchFamily="34" charset="0"/>
                        <a:buNone/>
                        <a:tabLst/>
                        <a:defRPr/>
                      </a:pPr>
                      <a:endParaRPr lang="en-ZA" sz="1400" b="1" baseline="0" dirty="0" smtClean="0">
                        <a:solidFill>
                          <a:schemeClr val="bg1"/>
                        </a:solidFill>
                        <a:effectLst/>
                        <a:latin typeface="+mn-lt"/>
                        <a:ea typeface="Calibri" panose="020F0502020204030204" pitchFamily="34" charset="0"/>
                        <a:cs typeface="Times New Roman" panose="02020603050405020304" pitchFamily="18" charset="0"/>
                      </a:endParaRPr>
                    </a:p>
                    <a:p>
                      <a:pPr marL="171450" marR="0" lvl="0" indent="-17145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400" b="1" dirty="0" smtClean="0">
                          <a:solidFill>
                            <a:schemeClr val="bg1"/>
                          </a:solidFill>
                          <a:effectLst/>
                          <a:latin typeface="+mn-lt"/>
                          <a:cs typeface="Times New Roman" panose="02020603050405020304" pitchFamily="18" charset="0"/>
                        </a:rPr>
                        <a:t>PHASE 2</a:t>
                      </a:r>
                      <a:r>
                        <a:rPr lang="en-ZA" sz="1400" b="0" dirty="0" smtClean="0">
                          <a:solidFill>
                            <a:schemeClr val="bg1"/>
                          </a:solidFill>
                          <a:effectLst/>
                          <a:latin typeface="+mn-lt"/>
                          <a:cs typeface="Times New Roman" panose="02020603050405020304" pitchFamily="18" charset="0"/>
                        </a:rPr>
                        <a:t>:</a:t>
                      </a:r>
                      <a:r>
                        <a:rPr lang="en-ZA" sz="1400" b="0" baseline="0" dirty="0" smtClean="0">
                          <a:solidFill>
                            <a:schemeClr val="bg1"/>
                          </a:solidFill>
                          <a:effectLst/>
                          <a:latin typeface="+mn-lt"/>
                          <a:cs typeface="Times New Roman" panose="02020603050405020304" pitchFamily="18" charset="0"/>
                        </a:rPr>
                        <a:t> </a:t>
                      </a:r>
                      <a:r>
                        <a:rPr lang="en-ZA" altLang="en-US" sz="1400" b="0" kern="1200" dirty="0" smtClean="0">
                          <a:solidFill>
                            <a:schemeClr val="bg1"/>
                          </a:solidFill>
                          <a:effectLst/>
                          <a:latin typeface="+mn-lt"/>
                          <a:ea typeface="+mn-ea"/>
                          <a:cs typeface="Times New Roman" panose="02020603050405020304" pitchFamily="18" charset="0"/>
                        </a:rPr>
                        <a:t>Augmentation of the Water Treatment Works from 10Ml/d to 20Ml/d and associated Storage, Pipelines, ME&amp;I, upgrading of existing pipelines and refurbishing existing 10Ml/d WTW</a:t>
                      </a:r>
                      <a:r>
                        <a:rPr lang="en-US" sz="1400" b="1" dirty="0" smtClean="0">
                          <a:solidFill>
                            <a:schemeClr val="bg1"/>
                          </a:solidFill>
                          <a:effectLst/>
                          <a:latin typeface="+mn-lt"/>
                          <a:cs typeface="Times New Roman" panose="02020603050405020304" pitchFamily="18" charset="0"/>
                        </a:rPr>
                        <a:t>  </a:t>
                      </a:r>
                    </a:p>
                    <a:p>
                      <a:pPr marL="0" marR="0" lvl="0" indent="0" algn="just"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lang="en-US" sz="1400" b="1" dirty="0" smtClean="0">
                          <a:solidFill>
                            <a:schemeClr val="bg1"/>
                          </a:solidFill>
                          <a:effectLst/>
                          <a:latin typeface="+mn-lt"/>
                          <a:cs typeface="Times New Roman" panose="02020603050405020304" pitchFamily="18" charset="0"/>
                        </a:rPr>
                        <a:t>   (35% Construction)</a:t>
                      </a:r>
                    </a:p>
                    <a:p>
                      <a:pPr marL="0" marR="0" lvl="0" indent="0" algn="just" defTabSz="914400" rtl="0" eaLnBrk="1" fontAlgn="auto" latinLnBrk="0" hangingPunct="1">
                        <a:lnSpc>
                          <a:spcPct val="107000"/>
                        </a:lnSpc>
                        <a:spcBef>
                          <a:spcPts val="0"/>
                        </a:spcBef>
                        <a:spcAft>
                          <a:spcPts val="0"/>
                        </a:spcAft>
                        <a:buClrTx/>
                        <a:buSzTx/>
                        <a:buFont typeface="Arial" panose="020B0604020202020204" pitchFamily="34" charset="0"/>
                        <a:buNone/>
                        <a:tabLst/>
                        <a:defRPr/>
                      </a:pPr>
                      <a:endParaRPr lang="en-US" sz="1400" b="1" dirty="0" smtClean="0">
                        <a:solidFill>
                          <a:schemeClr val="bg1"/>
                        </a:solidFill>
                        <a:effectLst/>
                        <a:latin typeface="+mn-lt"/>
                        <a:cs typeface="Times New Roman" panose="02020603050405020304" pitchFamily="18" charset="0"/>
                      </a:endParaRPr>
                    </a:p>
                    <a:p>
                      <a:pPr marL="171450" marR="0" lvl="0" indent="-17145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400" b="1" dirty="0" smtClean="0">
                          <a:solidFill>
                            <a:schemeClr val="bg1"/>
                          </a:solidFill>
                          <a:effectLst/>
                          <a:latin typeface="+mn-lt"/>
                          <a:cs typeface="Times New Roman" panose="02020603050405020304" pitchFamily="18" charset="0"/>
                        </a:rPr>
                        <a:t>Phase 3&amp;4</a:t>
                      </a:r>
                      <a:r>
                        <a:rPr lang="en-ZA" sz="1400" b="0" dirty="0" smtClean="0">
                          <a:solidFill>
                            <a:schemeClr val="bg1"/>
                          </a:solidFill>
                          <a:effectLst/>
                          <a:latin typeface="+mn-lt"/>
                          <a:cs typeface="Times New Roman" panose="02020603050405020304" pitchFamily="18" charset="0"/>
                        </a:rPr>
                        <a:t>:</a:t>
                      </a:r>
                      <a:r>
                        <a:rPr lang="en-ZA" sz="1400" b="0" baseline="0" dirty="0" smtClean="0">
                          <a:solidFill>
                            <a:schemeClr val="bg1"/>
                          </a:solidFill>
                          <a:effectLst/>
                          <a:latin typeface="+mn-lt"/>
                          <a:cs typeface="Times New Roman" panose="02020603050405020304" pitchFamily="18" charset="0"/>
                        </a:rPr>
                        <a:t> </a:t>
                      </a:r>
                      <a:r>
                        <a:rPr lang="en-GB" sz="1400" kern="1200" dirty="0" smtClean="0">
                          <a:solidFill>
                            <a:schemeClr val="bg1"/>
                          </a:solidFill>
                          <a:effectLst/>
                          <a:latin typeface="+mn-lt"/>
                          <a:ea typeface="Calibri" panose="020F0502020204030204" pitchFamily="34" charset="0"/>
                          <a:cs typeface="Times New Roman" panose="02020603050405020304" pitchFamily="18" charset="0"/>
                        </a:rPr>
                        <a:t>Upgrading and refurbishment</a:t>
                      </a:r>
                      <a:r>
                        <a:rPr lang="en-GB" sz="1400" kern="1200" baseline="0" dirty="0" smtClean="0">
                          <a:solidFill>
                            <a:schemeClr val="bg1"/>
                          </a:solidFill>
                          <a:effectLst/>
                          <a:latin typeface="+mn-lt"/>
                          <a:ea typeface="Calibri" panose="020F0502020204030204" pitchFamily="34" charset="0"/>
                          <a:cs typeface="Times New Roman" panose="02020603050405020304" pitchFamily="18" charset="0"/>
                        </a:rPr>
                        <a:t> </a:t>
                      </a:r>
                      <a:r>
                        <a:rPr lang="en-GB" sz="1400" kern="1200" dirty="0" smtClean="0">
                          <a:solidFill>
                            <a:schemeClr val="bg1"/>
                          </a:solidFill>
                          <a:effectLst/>
                          <a:latin typeface="+mn-lt"/>
                          <a:ea typeface="Calibri" panose="020F0502020204030204" pitchFamily="34" charset="0"/>
                          <a:cs typeface="Times New Roman" panose="02020603050405020304" pitchFamily="18" charset="0"/>
                        </a:rPr>
                        <a:t>of existing Pumping Main. </a:t>
                      </a:r>
                    </a:p>
                    <a:p>
                      <a:pPr marL="0" marR="0" lvl="0" indent="0" algn="just"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lang="en-GB" sz="1400" b="1" kern="1200" baseline="0" dirty="0" smtClean="0">
                          <a:solidFill>
                            <a:schemeClr val="bg1"/>
                          </a:solidFill>
                          <a:effectLst/>
                          <a:latin typeface="+mn-lt"/>
                          <a:cs typeface="Times New Roman" panose="02020603050405020304" pitchFamily="18" charset="0"/>
                        </a:rPr>
                        <a:t>  </a:t>
                      </a:r>
                      <a:r>
                        <a:rPr lang="en-US" sz="1400" b="1" dirty="0" smtClean="0">
                          <a:solidFill>
                            <a:schemeClr val="bg1"/>
                          </a:solidFill>
                          <a:effectLst/>
                          <a:latin typeface="+mn-lt"/>
                          <a:cs typeface="Times New Roman" panose="02020603050405020304" pitchFamily="18" charset="0"/>
                        </a:rPr>
                        <a:t> (Preliminary Design)</a:t>
                      </a:r>
                      <a:endParaRPr lang="en-GB" sz="1400" kern="1200" dirty="0" smtClean="0">
                        <a:solidFill>
                          <a:schemeClr val="bg1"/>
                        </a:solidFill>
                        <a:effectLst/>
                        <a:latin typeface="+mn-lt"/>
                        <a:ea typeface="Calibri" panose="020F0502020204030204" pitchFamily="34" charset="0"/>
                        <a:cs typeface="Times New Roman" panose="02020603050405020304" pitchFamily="18" charset="0"/>
                      </a:endParaRPr>
                    </a:p>
                    <a:p>
                      <a:endParaRPr lang="en-ZA" sz="1400" dirty="0"/>
                    </a:p>
                  </a:txBody>
                  <a:tcPr/>
                </a:tc>
                <a:tc>
                  <a:txBody>
                    <a:bodyPr/>
                    <a:lstStyle/>
                    <a:p>
                      <a:r>
                        <a:rPr lang="en-US" sz="1400" dirty="0" smtClean="0"/>
                        <a:t>Delays in payment process</a:t>
                      </a:r>
                    </a:p>
                    <a:p>
                      <a:endParaRPr lang="en-US" sz="1400" dirty="0" smtClean="0"/>
                    </a:p>
                    <a:p>
                      <a:endParaRPr lang="en-US" sz="1400" dirty="0" smtClean="0"/>
                    </a:p>
                    <a:p>
                      <a:r>
                        <a:rPr lang="en-US" sz="1400" dirty="0" smtClean="0"/>
                        <a:t>Inability to complete the project as planned </a:t>
                      </a:r>
                      <a:r>
                        <a:rPr lang="en-US" sz="1400" b="1" dirty="0" smtClean="0"/>
                        <a:t>(September 2021)</a:t>
                      </a:r>
                    </a:p>
                    <a:p>
                      <a:endParaRPr lang="en-ZA" sz="1400" dirty="0"/>
                    </a:p>
                  </a:txBody>
                  <a:tcPr/>
                </a:tc>
                <a:tc>
                  <a:txBody>
                    <a:bodyPr/>
                    <a:lstStyle/>
                    <a:p>
                      <a:r>
                        <a:rPr lang="en-US" sz="1400" dirty="0" smtClean="0"/>
                        <a:t>Payment processes to be fast-tracked, in order to avoid excessive delays.</a:t>
                      </a:r>
                    </a:p>
                    <a:p>
                      <a:endParaRPr lang="en-US" sz="1400" dirty="0" smtClean="0"/>
                    </a:p>
                    <a:p>
                      <a:r>
                        <a:rPr lang="en-US" sz="1400" dirty="0" smtClean="0"/>
                        <a:t>Application for extension of time has been made. Anticipated completion is </a:t>
                      </a:r>
                      <a:r>
                        <a:rPr lang="en-US" sz="1400" b="1" dirty="0" smtClean="0">
                          <a:solidFill>
                            <a:schemeClr val="bg1"/>
                          </a:solidFill>
                        </a:rPr>
                        <a:t>December 2021</a:t>
                      </a:r>
                    </a:p>
                    <a:p>
                      <a:endParaRPr lang="en-ZA" sz="14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614494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8866" y="556875"/>
            <a:ext cx="8911687" cy="1280890"/>
          </a:xfrm>
        </p:spPr>
        <p:txBody>
          <a:bodyPr/>
          <a:lstStyle/>
          <a:p>
            <a:r>
              <a:rPr lang="en-US" b="1" dirty="0" smtClean="0"/>
              <a:t>Sewerage situation </a:t>
            </a:r>
            <a:endParaRPr lang="en-ZA" b="1" dirty="0"/>
          </a:p>
        </p:txBody>
      </p:sp>
      <p:sp>
        <p:nvSpPr>
          <p:cNvPr id="3" name="Content Placeholder 2"/>
          <p:cNvSpPr>
            <a:spLocks noGrp="1"/>
          </p:cNvSpPr>
          <p:nvPr>
            <p:ph idx="1"/>
          </p:nvPr>
        </p:nvSpPr>
        <p:spPr>
          <a:xfrm>
            <a:off x="1146220" y="1197320"/>
            <a:ext cx="11045779" cy="5660680"/>
          </a:xfrm>
        </p:spPr>
        <p:txBody>
          <a:bodyPr>
            <a:noAutofit/>
          </a:bodyPr>
          <a:lstStyle/>
          <a:p>
            <a:r>
              <a:rPr lang="en-US" sz="2800" dirty="0" smtClean="0"/>
              <a:t>2 Waste Water Treatment Works: Belmont Valley (5,4ML/d) and Mayfield (2,5ML/d).</a:t>
            </a:r>
          </a:p>
          <a:p>
            <a:r>
              <a:rPr lang="en-US" sz="2800" dirty="0" smtClean="0"/>
              <a:t>Both plants are operating above design capacity</a:t>
            </a:r>
          </a:p>
          <a:p>
            <a:r>
              <a:rPr lang="en-US" sz="2800" dirty="0" smtClean="0"/>
              <a:t>Belmont Valley is mainly dysfunctional and is operated manually.</a:t>
            </a:r>
          </a:p>
          <a:p>
            <a:r>
              <a:rPr lang="en-US" sz="2800" dirty="0" smtClean="0"/>
              <a:t>Sewer main lines have dilapidated beyond maintenance.</a:t>
            </a:r>
          </a:p>
          <a:p>
            <a:r>
              <a:rPr lang="en-US" sz="2800" dirty="0" smtClean="0"/>
              <a:t>Overflow and contamination into raw water sources </a:t>
            </a:r>
          </a:p>
          <a:p>
            <a:r>
              <a:rPr lang="en-US" sz="2800" dirty="0" smtClean="0"/>
              <a:t>Human Settlements and other developments withheld due to WWTWs’ treatment capacity</a:t>
            </a:r>
          </a:p>
          <a:p>
            <a:r>
              <a:rPr lang="en-US" sz="2800" dirty="0" smtClean="0"/>
              <a:t>Capital funding required for major upgrades, on both plants, to mitigate health hazard and non-compliance </a:t>
            </a:r>
          </a:p>
          <a:p>
            <a:endParaRPr lang="en-US" sz="2800" dirty="0"/>
          </a:p>
          <a:p>
            <a:endParaRPr lang="en-ZA" sz="2800" dirty="0"/>
          </a:p>
        </p:txBody>
      </p:sp>
    </p:spTree>
    <p:extLst>
      <p:ext uri="{BB962C8B-B14F-4D97-AF65-F5344CB8AC3E}">
        <p14:creationId xmlns:p14="http://schemas.microsoft.com/office/powerpoint/2010/main" val="2972442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93944" y="153463"/>
            <a:ext cx="8911687" cy="1245031"/>
          </a:xfrm>
        </p:spPr>
        <p:txBody>
          <a:bodyPr>
            <a:normAutofit fontScale="90000"/>
          </a:bodyPr>
          <a:lstStyle/>
          <a:p>
            <a:r>
              <a:rPr lang="en-US" sz="4000" b="1" dirty="0" smtClean="0"/>
              <a:t>Financial Management</a:t>
            </a:r>
            <a:r>
              <a:rPr lang="en-US" sz="4000" b="1" dirty="0"/>
              <a:t/>
            </a:r>
            <a:br>
              <a:rPr lang="en-US" sz="4000" b="1" dirty="0"/>
            </a:br>
            <a:r>
              <a:rPr lang="en-US" b="1" dirty="0" smtClean="0"/>
              <a:t>Creditors Balance as at 31 March 2021</a:t>
            </a:r>
            <a:endParaRPr lang="en-ZA" b="1" dirty="0"/>
          </a:p>
        </p:txBody>
      </p:sp>
      <p:pic>
        <p:nvPicPr>
          <p:cNvPr id="5" name="Picture 4"/>
          <p:cNvPicPr>
            <a:picLocks noChangeAspect="1"/>
          </p:cNvPicPr>
          <p:nvPr/>
        </p:nvPicPr>
        <p:blipFill>
          <a:blip r:embed="rId2"/>
          <a:stretch>
            <a:fillRect/>
          </a:stretch>
        </p:blipFill>
        <p:spPr>
          <a:xfrm>
            <a:off x="340337" y="1800492"/>
            <a:ext cx="11565114" cy="3633531"/>
          </a:xfrm>
          <a:prstGeom prst="rect">
            <a:avLst/>
          </a:prstGeom>
          <a:ln>
            <a:solidFill>
              <a:schemeClr val="accent1">
                <a:lumMod val="75000"/>
              </a:schemeClr>
            </a:solidFill>
          </a:ln>
        </p:spPr>
      </p:pic>
    </p:spTree>
    <p:extLst>
      <p:ext uri="{BB962C8B-B14F-4D97-AF65-F5344CB8AC3E}">
        <p14:creationId xmlns:p14="http://schemas.microsoft.com/office/powerpoint/2010/main" val="35434658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624110"/>
            <a:ext cx="9675811" cy="1280890"/>
          </a:xfrm>
        </p:spPr>
        <p:txBody>
          <a:bodyPr/>
          <a:lstStyle/>
          <a:p>
            <a:r>
              <a:rPr lang="en-US" b="1" dirty="0" smtClean="0"/>
              <a:t>Debtors Balance as at 31 March 2021</a:t>
            </a:r>
            <a:endParaRPr lang="en-ZA" b="1" dirty="0"/>
          </a:p>
        </p:txBody>
      </p:sp>
      <p:pic>
        <p:nvPicPr>
          <p:cNvPr id="3" name="Picture 2"/>
          <p:cNvPicPr>
            <a:picLocks noChangeAspect="1"/>
          </p:cNvPicPr>
          <p:nvPr/>
        </p:nvPicPr>
        <p:blipFill>
          <a:blip r:embed="rId2"/>
          <a:stretch>
            <a:fillRect/>
          </a:stretch>
        </p:blipFill>
        <p:spPr>
          <a:xfrm>
            <a:off x="421926" y="2156774"/>
            <a:ext cx="11321253" cy="3109229"/>
          </a:xfrm>
          <a:prstGeom prst="rect">
            <a:avLst/>
          </a:prstGeom>
        </p:spPr>
      </p:pic>
    </p:spTree>
    <p:extLst>
      <p:ext uri="{BB962C8B-B14F-4D97-AF65-F5344CB8AC3E}">
        <p14:creationId xmlns:p14="http://schemas.microsoft.com/office/powerpoint/2010/main" val="2534315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1995" y="127730"/>
            <a:ext cx="11748010" cy="6602540"/>
          </a:xfrm>
          <a:prstGeom prst="rect">
            <a:avLst/>
          </a:prstGeom>
        </p:spPr>
      </p:pic>
    </p:spTree>
    <p:extLst>
      <p:ext uri="{BB962C8B-B14F-4D97-AF65-F5344CB8AC3E}">
        <p14:creationId xmlns:p14="http://schemas.microsoft.com/office/powerpoint/2010/main" val="13053903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78593" y="310329"/>
            <a:ext cx="10150720" cy="6547671"/>
          </a:xfrm>
          <a:prstGeom prst="rect">
            <a:avLst/>
          </a:prstGeom>
        </p:spPr>
      </p:pic>
    </p:spTree>
    <p:extLst>
      <p:ext uri="{BB962C8B-B14F-4D97-AF65-F5344CB8AC3E}">
        <p14:creationId xmlns:p14="http://schemas.microsoft.com/office/powerpoint/2010/main" val="1266107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1906" y="624110"/>
            <a:ext cx="9702705" cy="922302"/>
          </a:xfrm>
        </p:spPr>
        <p:txBody>
          <a:bodyPr/>
          <a:lstStyle/>
          <a:p>
            <a:r>
              <a:rPr lang="en-US" b="1" dirty="0" smtClean="0"/>
              <a:t>Introduction</a:t>
            </a:r>
            <a:endParaRPr lang="en-ZA" b="1" dirty="0"/>
          </a:p>
        </p:txBody>
      </p:sp>
      <p:sp>
        <p:nvSpPr>
          <p:cNvPr id="4" name="Content Placeholder 3"/>
          <p:cNvSpPr>
            <a:spLocks noGrp="1"/>
          </p:cNvSpPr>
          <p:nvPr>
            <p:ph sz="half" idx="2"/>
          </p:nvPr>
        </p:nvSpPr>
        <p:spPr>
          <a:xfrm>
            <a:off x="1442434" y="1725769"/>
            <a:ext cx="5489671" cy="4177257"/>
          </a:xfrm>
        </p:spPr>
        <p:txBody>
          <a:bodyPr/>
          <a:lstStyle/>
          <a:p>
            <a:r>
              <a:rPr lang="en-US" dirty="0"/>
              <a:t>Makana Municipality - category B municipality under the Sarah </a:t>
            </a:r>
            <a:r>
              <a:rPr lang="en-US" dirty="0" err="1"/>
              <a:t>Baartman</a:t>
            </a:r>
            <a:r>
              <a:rPr lang="en-US" dirty="0"/>
              <a:t> District Municipality, EC. </a:t>
            </a:r>
          </a:p>
          <a:p>
            <a:r>
              <a:rPr lang="en-US" dirty="0"/>
              <a:t>Consists of Makhanda, Riebeek East, </a:t>
            </a:r>
            <a:r>
              <a:rPr lang="en-US" dirty="0" err="1"/>
              <a:t>Alicedale</a:t>
            </a:r>
            <a:r>
              <a:rPr lang="en-US" dirty="0"/>
              <a:t>, Fort Brown, Seven Fountains, </a:t>
            </a:r>
            <a:r>
              <a:rPr lang="en-US" dirty="0" err="1"/>
              <a:t>Sidbury</a:t>
            </a:r>
            <a:r>
              <a:rPr lang="en-US" dirty="0"/>
              <a:t> and Salem. </a:t>
            </a:r>
          </a:p>
          <a:p>
            <a:r>
              <a:rPr lang="en-US" dirty="0" smtClean="0"/>
              <a:t>14 </a:t>
            </a:r>
            <a:r>
              <a:rPr lang="en-US" dirty="0"/>
              <a:t>wards, </a:t>
            </a:r>
            <a:r>
              <a:rPr lang="en-US" dirty="0" smtClean="0"/>
              <a:t>including 3 rural wards</a:t>
            </a:r>
            <a:endParaRPr lang="en-US" dirty="0"/>
          </a:p>
          <a:p>
            <a:r>
              <a:rPr lang="en-US" dirty="0"/>
              <a:t>Home of the National Arts Festival; Rhodes University and other prominent and internationally acclaimed primary and high schools. </a:t>
            </a:r>
          </a:p>
          <a:p>
            <a:endParaRPr lang="en-ZA" dirty="0"/>
          </a:p>
        </p:txBody>
      </p:sp>
      <p:pic>
        <p:nvPicPr>
          <p:cNvPr id="7" name="Content Placeholder 6"/>
          <p:cNvPicPr>
            <a:picLocks noGrp="1" noChangeAspect="1"/>
          </p:cNvPicPr>
          <p:nvPr>
            <p:ph sz="quarter" idx="4"/>
          </p:nvPr>
        </p:nvPicPr>
        <p:blipFill>
          <a:blip r:embed="rId2"/>
          <a:stretch>
            <a:fillRect/>
          </a:stretch>
        </p:blipFill>
        <p:spPr>
          <a:xfrm>
            <a:off x="7583597" y="2176530"/>
            <a:ext cx="4412591" cy="2640169"/>
          </a:xfrm>
          <a:prstGeom prst="rect">
            <a:avLst/>
          </a:prstGeom>
        </p:spPr>
      </p:pic>
    </p:spTree>
    <p:extLst>
      <p:ext uri="{BB962C8B-B14F-4D97-AF65-F5344CB8AC3E}">
        <p14:creationId xmlns:p14="http://schemas.microsoft.com/office/powerpoint/2010/main" val="11436551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3989" y="624110"/>
            <a:ext cx="9850624" cy="1280890"/>
          </a:xfrm>
        </p:spPr>
        <p:txBody>
          <a:bodyPr/>
          <a:lstStyle/>
          <a:p>
            <a:r>
              <a:rPr lang="en-US" b="1" dirty="0" smtClean="0"/>
              <a:t>Sound Financial Management</a:t>
            </a:r>
            <a:endParaRPr lang="en-ZA" b="1" dirty="0"/>
          </a:p>
        </p:txBody>
      </p:sp>
      <p:sp>
        <p:nvSpPr>
          <p:cNvPr id="3" name="Content Placeholder 2"/>
          <p:cNvSpPr>
            <a:spLocks noGrp="1"/>
          </p:cNvSpPr>
          <p:nvPr>
            <p:ph idx="1"/>
          </p:nvPr>
        </p:nvSpPr>
        <p:spPr>
          <a:xfrm>
            <a:off x="1048871" y="1573306"/>
            <a:ext cx="10455741" cy="4337916"/>
          </a:xfrm>
        </p:spPr>
        <p:txBody>
          <a:bodyPr>
            <a:normAutofit/>
          </a:bodyPr>
          <a:lstStyle/>
          <a:p>
            <a:r>
              <a:rPr lang="en-US" sz="2000" dirty="0"/>
              <a:t>Reduced Arrear Creditors from R190million in 2018 to R92 million as at 31 March 2021</a:t>
            </a:r>
          </a:p>
          <a:p>
            <a:r>
              <a:rPr lang="en-US" sz="2000" dirty="0"/>
              <a:t>Debt book has however grown from R500million to R726 million, this is due to averaging between 80% and 90% collection rates and not writing off irrecoverable debt.</a:t>
            </a:r>
          </a:p>
          <a:p>
            <a:r>
              <a:rPr lang="en-US" sz="2000" dirty="0"/>
              <a:t>Cash Management has improved with Cash Coverage of one month as at 30 June 2019, however ratio decreased to 0,45 months as at end June 2020 after COVID19 pandemic. Currently still around 0,4 months</a:t>
            </a:r>
          </a:p>
          <a:p>
            <a:r>
              <a:rPr lang="en-US" sz="2000" dirty="0"/>
              <a:t>2021/22 Tabled Budget is confirmed as funded – 2nd year in a row after numerous unfunded budgets;</a:t>
            </a:r>
          </a:p>
          <a:p>
            <a:r>
              <a:rPr lang="en-US" sz="2000" dirty="0"/>
              <a:t>Reporting is up to date and Makana remains compliant with Treasury Milestones, including </a:t>
            </a:r>
            <a:r>
              <a:rPr lang="en-US" sz="2000" dirty="0" err="1"/>
              <a:t>mSCOA</a:t>
            </a:r>
            <a:r>
              <a:rPr lang="en-US" sz="2000" dirty="0"/>
              <a:t> compliance.</a:t>
            </a:r>
          </a:p>
          <a:p>
            <a:pPr marL="0" indent="0">
              <a:buNone/>
            </a:pPr>
            <a:endParaRPr lang="en-ZA" dirty="0"/>
          </a:p>
        </p:txBody>
      </p:sp>
    </p:spTree>
    <p:extLst>
      <p:ext uri="{BB962C8B-B14F-4D97-AF65-F5344CB8AC3E}">
        <p14:creationId xmlns:p14="http://schemas.microsoft.com/office/powerpoint/2010/main" val="30387875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7091" y="516533"/>
            <a:ext cx="8911687" cy="904439"/>
          </a:xfrm>
        </p:spPr>
        <p:txBody>
          <a:bodyPr/>
          <a:lstStyle/>
          <a:p>
            <a:r>
              <a:rPr lang="en-US" b="1" dirty="0" smtClean="0"/>
              <a:t>Audit Outcomes</a:t>
            </a:r>
            <a:endParaRPr lang="en-ZA" b="1" dirty="0"/>
          </a:p>
        </p:txBody>
      </p:sp>
      <p:sp>
        <p:nvSpPr>
          <p:cNvPr id="3" name="Content Placeholder 2"/>
          <p:cNvSpPr>
            <a:spLocks noGrp="1"/>
          </p:cNvSpPr>
          <p:nvPr>
            <p:ph idx="1"/>
          </p:nvPr>
        </p:nvSpPr>
        <p:spPr>
          <a:xfrm>
            <a:off x="761259" y="2647666"/>
            <a:ext cx="10743353" cy="3263556"/>
          </a:xfrm>
          <a:solidFill>
            <a:schemeClr val="bg2">
              <a:lumMod val="90000"/>
            </a:schemeClr>
          </a:solidFill>
        </p:spPr>
        <p:txBody>
          <a:bodyPr/>
          <a:lstStyle/>
          <a:p>
            <a:r>
              <a:rPr lang="en-US" dirty="0"/>
              <a:t>The Auditor-General’s Reports for the 2016, 2017 and 2018 financial years have all reflected a qualified audit opinion </a:t>
            </a:r>
          </a:p>
          <a:p>
            <a:r>
              <a:rPr lang="en-US" dirty="0"/>
              <a:t>The audit opinion regressed to a disclaimer opinion in 2019 mainly attributed to limitations caused by a lack of supporting documents for journals and missing or non-submission of documents. </a:t>
            </a:r>
          </a:p>
          <a:p>
            <a:r>
              <a:rPr lang="en-US" dirty="0"/>
              <a:t>The audit process improved in 2020 where almost all documents were submitted to AG, but there were still findings in Assets; Revenue; Leave; and Provisions, amongst others that could not be resolved and ended up with Disclaimer. AG stated that we were close to a qualified opinion and must continue with actions implemented in 2020. </a:t>
            </a:r>
          </a:p>
        </p:txBody>
      </p:sp>
      <p:pic>
        <p:nvPicPr>
          <p:cNvPr id="4" name="Picture 3"/>
          <p:cNvPicPr>
            <a:picLocks noChangeAspect="1"/>
          </p:cNvPicPr>
          <p:nvPr/>
        </p:nvPicPr>
        <p:blipFill>
          <a:blip r:embed="rId2"/>
          <a:stretch>
            <a:fillRect/>
          </a:stretch>
        </p:blipFill>
        <p:spPr>
          <a:xfrm>
            <a:off x="761258" y="1690580"/>
            <a:ext cx="10743353" cy="957086"/>
          </a:xfrm>
          <a:prstGeom prst="rect">
            <a:avLst/>
          </a:prstGeom>
        </p:spPr>
      </p:pic>
    </p:spTree>
    <p:extLst>
      <p:ext uri="{BB962C8B-B14F-4D97-AF65-F5344CB8AC3E}">
        <p14:creationId xmlns:p14="http://schemas.microsoft.com/office/powerpoint/2010/main" val="11263221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8184" y="610663"/>
            <a:ext cx="8911687" cy="1280890"/>
          </a:xfrm>
        </p:spPr>
        <p:txBody>
          <a:bodyPr/>
          <a:lstStyle/>
          <a:p>
            <a:r>
              <a:rPr lang="en-ZA" b="1" dirty="0"/>
              <a:t>2019 AG Disclaimer</a:t>
            </a:r>
          </a:p>
        </p:txBody>
      </p:sp>
      <p:sp>
        <p:nvSpPr>
          <p:cNvPr id="3" name="Content Placeholder 2"/>
          <p:cNvSpPr>
            <a:spLocks noGrp="1"/>
          </p:cNvSpPr>
          <p:nvPr>
            <p:ph idx="1"/>
          </p:nvPr>
        </p:nvSpPr>
        <p:spPr>
          <a:xfrm>
            <a:off x="1296537" y="1555845"/>
            <a:ext cx="10208075" cy="5104262"/>
          </a:xfrm>
          <a:ln w="57150">
            <a:solidFill>
              <a:schemeClr val="bg2">
                <a:lumMod val="25000"/>
              </a:schemeClr>
            </a:solidFill>
          </a:ln>
        </p:spPr>
        <p:txBody>
          <a:bodyPr>
            <a:noAutofit/>
          </a:bodyPr>
          <a:lstStyle/>
          <a:p>
            <a:r>
              <a:rPr lang="en-US" sz="2000" dirty="0"/>
              <a:t>The areas of disclaimer include that the municipality:</a:t>
            </a:r>
          </a:p>
          <a:p>
            <a:pPr lvl="1">
              <a:buFont typeface="Wingdings" panose="05000000000000000000" pitchFamily="2" charset="2"/>
              <a:buChar char="q"/>
            </a:pPr>
            <a:r>
              <a:rPr lang="en-US" sz="2000" dirty="0"/>
              <a:t>did not have processes in place to verify that the electricity consumption billed by ESKOM was duly consumed by the municipality (Bulk Purchases);</a:t>
            </a:r>
          </a:p>
          <a:p>
            <a:pPr lvl="1">
              <a:buFont typeface="Wingdings" panose="05000000000000000000" pitchFamily="2" charset="2"/>
              <a:buChar char="q"/>
            </a:pPr>
            <a:r>
              <a:rPr lang="en-US" sz="2000" dirty="0"/>
              <a:t>did not have adequate revenue management systems in place to ensure that all meters were read in the municipality at least once in the financial year;</a:t>
            </a:r>
          </a:p>
          <a:p>
            <a:pPr lvl="1">
              <a:buFont typeface="Wingdings" panose="05000000000000000000" pitchFamily="2" charset="2"/>
              <a:buChar char="q"/>
            </a:pPr>
            <a:r>
              <a:rPr lang="en-US" sz="2000" dirty="0"/>
              <a:t>did not have management systems in place to verify the accuracy of its debt book as there are consumers who have not made a payment during the 12 months being audited;</a:t>
            </a:r>
          </a:p>
          <a:p>
            <a:pPr lvl="1">
              <a:buFont typeface="Wingdings" panose="05000000000000000000" pitchFamily="2" charset="2"/>
              <a:buChar char="q"/>
            </a:pPr>
            <a:r>
              <a:rPr lang="en-US" sz="2000" dirty="0"/>
              <a:t>Property plant and equipment included assets that were not proved to be under the municipality’s ownership;</a:t>
            </a:r>
          </a:p>
          <a:p>
            <a:pPr lvl="1">
              <a:buFont typeface="Wingdings" panose="05000000000000000000" pitchFamily="2" charset="2"/>
              <a:buChar char="q"/>
            </a:pPr>
            <a:r>
              <a:rPr lang="en-US" sz="2000" dirty="0"/>
              <a:t>There was a lack of adequate supporting documentation to support adjustments made to the revenue from exchange transactions; payables from exchange transactions; as well as Cash and Cash equivalents;</a:t>
            </a:r>
          </a:p>
          <a:p>
            <a:endParaRPr lang="en-ZA" sz="2000" dirty="0"/>
          </a:p>
        </p:txBody>
      </p:sp>
    </p:spTree>
    <p:extLst>
      <p:ext uri="{BB962C8B-B14F-4D97-AF65-F5344CB8AC3E}">
        <p14:creationId xmlns:p14="http://schemas.microsoft.com/office/powerpoint/2010/main" val="41372512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1290" y="543428"/>
            <a:ext cx="8911687" cy="1280890"/>
          </a:xfrm>
        </p:spPr>
        <p:txBody>
          <a:bodyPr/>
          <a:lstStyle/>
          <a:p>
            <a:r>
              <a:rPr lang="en-ZA" b="1" dirty="0"/>
              <a:t>Reasons for Regression</a:t>
            </a:r>
          </a:p>
        </p:txBody>
      </p:sp>
      <p:sp>
        <p:nvSpPr>
          <p:cNvPr id="3" name="Content Placeholder 2"/>
          <p:cNvSpPr>
            <a:spLocks noGrp="1"/>
          </p:cNvSpPr>
          <p:nvPr>
            <p:ph idx="1"/>
          </p:nvPr>
        </p:nvSpPr>
        <p:spPr>
          <a:xfrm>
            <a:off x="1132764" y="1514901"/>
            <a:ext cx="10371848" cy="4396321"/>
          </a:xfrm>
          <a:ln w="57150">
            <a:solidFill>
              <a:schemeClr val="bg2">
                <a:lumMod val="25000"/>
              </a:schemeClr>
            </a:solidFill>
          </a:ln>
        </p:spPr>
        <p:txBody>
          <a:bodyPr>
            <a:normAutofit fontScale="92500" lnSpcReduction="20000"/>
          </a:bodyPr>
          <a:lstStyle/>
          <a:p>
            <a:r>
              <a:rPr lang="en-US" dirty="0"/>
              <a:t>Municipality is found to lack an adequate system of records management as this was evidenced by the non-submission of requested information for audit purposes, and where information was submitted, there were delays in the submission of information. </a:t>
            </a:r>
          </a:p>
          <a:p>
            <a:r>
              <a:rPr lang="en-US" dirty="0"/>
              <a:t>Lack of Workflow &amp; Access Controls as Payment vouchers and supporting documentation for Payroll was often lost within the municipality and provided a limitation of scope for the auditors to continue. </a:t>
            </a:r>
          </a:p>
          <a:p>
            <a:r>
              <a:rPr lang="en-US" dirty="0"/>
              <a:t>In the revenue section, discrepancies were found between what is billed for services versus the services actually provided to properties within the municipality and this was due to the records not being updated as properties are being developed over time. </a:t>
            </a:r>
          </a:p>
          <a:p>
            <a:r>
              <a:rPr lang="en-US" dirty="0"/>
              <a:t>Meter readings not done regularly and inadequate collection of arrear debts.</a:t>
            </a:r>
          </a:p>
          <a:p>
            <a:r>
              <a:rPr lang="en-US" dirty="0"/>
              <a:t>The exodus of institutional memory and lack of adequate capacity and succession planning within the Municipality and in particular the Finance Department. </a:t>
            </a:r>
          </a:p>
          <a:p>
            <a:r>
              <a:rPr lang="en-US" dirty="0"/>
              <a:t>It was found that the Chief Financial Officer was vacant for 5 months in the 2018/19 year; Manager Revenue was vacant since February 2018; the municipality also lacked a lower management structure as there is no are no Accountants appointed at the municipality and a lack of suitable positions within the staff structure to support the segregation of duties and implementation of internal control environment. </a:t>
            </a:r>
          </a:p>
          <a:p>
            <a:endParaRPr lang="en-ZA" dirty="0"/>
          </a:p>
        </p:txBody>
      </p:sp>
    </p:spTree>
    <p:extLst>
      <p:ext uri="{BB962C8B-B14F-4D97-AF65-F5344CB8AC3E}">
        <p14:creationId xmlns:p14="http://schemas.microsoft.com/office/powerpoint/2010/main" val="29556715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7843" y="556875"/>
            <a:ext cx="8911687" cy="1280890"/>
          </a:xfrm>
        </p:spPr>
        <p:txBody>
          <a:bodyPr/>
          <a:lstStyle/>
          <a:p>
            <a:r>
              <a:rPr lang="en-ZA" b="1" dirty="0"/>
              <a:t>Reasons for </a:t>
            </a:r>
            <a:r>
              <a:rPr lang="en-ZA" b="1" dirty="0" smtClean="0"/>
              <a:t>Regression/</a:t>
            </a:r>
            <a:r>
              <a:rPr lang="en-ZA" b="1" dirty="0" err="1" smtClean="0"/>
              <a:t>cont</a:t>
            </a:r>
            <a:endParaRPr lang="en-ZA" b="1" dirty="0"/>
          </a:p>
        </p:txBody>
      </p:sp>
      <p:sp>
        <p:nvSpPr>
          <p:cNvPr id="3" name="Content Placeholder 2"/>
          <p:cNvSpPr>
            <a:spLocks noGrp="1"/>
          </p:cNvSpPr>
          <p:nvPr>
            <p:ph idx="1"/>
          </p:nvPr>
        </p:nvSpPr>
        <p:spPr>
          <a:xfrm>
            <a:off x="1119116" y="1555846"/>
            <a:ext cx="10385496" cy="4622646"/>
          </a:xfrm>
          <a:ln w="57150">
            <a:solidFill>
              <a:schemeClr val="accent1">
                <a:lumMod val="75000"/>
              </a:schemeClr>
            </a:solidFill>
          </a:ln>
        </p:spPr>
        <p:txBody>
          <a:bodyPr>
            <a:normAutofit fontScale="92500" lnSpcReduction="20000"/>
          </a:bodyPr>
          <a:lstStyle/>
          <a:p>
            <a:r>
              <a:rPr lang="en-US" dirty="0"/>
              <a:t>The Manager: Budget &amp; Reporting responsible for compilation of Annual Financial Statements (AFS) &amp; Budgets resigned in February 2019 at a critical time of the year after being with the municipality for 15 years. </a:t>
            </a:r>
          </a:p>
          <a:p>
            <a:r>
              <a:rPr lang="en-US" dirty="0"/>
              <a:t>Efforts to persuade the individual was not successful as the candidate had personal reasons requiring relocation. The incumbent’s only subordinate resigned in 2018 and that positioned has not been filled yet due to changes being made to the organogram.</a:t>
            </a:r>
          </a:p>
          <a:p>
            <a:r>
              <a:rPr lang="en-US" dirty="0"/>
              <a:t>Although the Municipality swiftly appointed a Chief Financial Officer by 01 December 2018 and a new Manager: Budget &amp; Reporting by 01 June 2019, the incumbents had insufficient time and resources to successfully take over the roles due to lack of a proper handover of processes and information. </a:t>
            </a:r>
          </a:p>
          <a:p>
            <a:r>
              <a:rPr lang="en-US" dirty="0"/>
              <a:t>The Manager Revenue position remained vacant after two unsuccessful recruitment drives. The post was advertised for a third time and the incumbent commenced duty 03 May 2021.</a:t>
            </a:r>
          </a:p>
          <a:p>
            <a:r>
              <a:rPr lang="en-US" dirty="0"/>
              <a:t>A lack of coordination, correlation and cohesion between the different directorates of the municipality as it appeared that departments were working in isolation or in silos which had a negative impact on efficient operations and service delivery. </a:t>
            </a:r>
          </a:p>
          <a:p>
            <a:r>
              <a:rPr lang="en-US" dirty="0"/>
              <a:t>With a full complement of Senior Management, more frequent SMT Meetings are held and working relations are improving between directorates.</a:t>
            </a:r>
            <a:endParaRPr lang="en-ZA" dirty="0"/>
          </a:p>
        </p:txBody>
      </p:sp>
    </p:spTree>
    <p:extLst>
      <p:ext uri="{BB962C8B-B14F-4D97-AF65-F5344CB8AC3E}">
        <p14:creationId xmlns:p14="http://schemas.microsoft.com/office/powerpoint/2010/main" val="32552617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972" y="529981"/>
            <a:ext cx="8911687" cy="1280890"/>
          </a:xfrm>
        </p:spPr>
        <p:txBody>
          <a:bodyPr/>
          <a:lstStyle/>
          <a:p>
            <a:r>
              <a:rPr lang="en-ZA" b="1" dirty="0"/>
              <a:t>2020 AG Disclaimer</a:t>
            </a:r>
          </a:p>
        </p:txBody>
      </p:sp>
      <p:sp>
        <p:nvSpPr>
          <p:cNvPr id="3" name="Content Placeholder 2"/>
          <p:cNvSpPr>
            <a:spLocks noGrp="1"/>
          </p:cNvSpPr>
          <p:nvPr>
            <p:ph idx="1"/>
          </p:nvPr>
        </p:nvSpPr>
        <p:spPr>
          <a:xfrm>
            <a:off x="1023582" y="1624083"/>
            <a:ext cx="9976063" cy="4271750"/>
          </a:xfrm>
        </p:spPr>
        <p:txBody>
          <a:bodyPr>
            <a:noAutofit/>
          </a:bodyPr>
          <a:lstStyle/>
          <a:p>
            <a:r>
              <a:rPr lang="en-US" sz="2000" dirty="0"/>
              <a:t>The areas of disclaimer include that the municipality:</a:t>
            </a:r>
          </a:p>
          <a:p>
            <a:pPr lvl="1">
              <a:buFont typeface="Wingdings" panose="05000000000000000000" pitchFamily="2" charset="2"/>
              <a:buChar char="q"/>
            </a:pPr>
            <a:r>
              <a:rPr lang="en-US" sz="2000" dirty="0"/>
              <a:t>PPE - Asset register did not agree to General Ledger &amp; Existence of certain material assets could not be verified;</a:t>
            </a:r>
          </a:p>
          <a:p>
            <a:pPr lvl="1">
              <a:buFont typeface="Wingdings" panose="05000000000000000000" pitchFamily="2" charset="2"/>
              <a:buChar char="q"/>
            </a:pPr>
            <a:r>
              <a:rPr lang="en-US" sz="2000" dirty="0"/>
              <a:t>did not have adequate revenue management systems in place to ensure that all meters were read in the municipality at least once in the financial year;</a:t>
            </a:r>
          </a:p>
          <a:p>
            <a:pPr lvl="1">
              <a:buFont typeface="Wingdings" panose="05000000000000000000" pitchFamily="2" charset="2"/>
              <a:buChar char="q"/>
            </a:pPr>
            <a:r>
              <a:rPr lang="en-US" sz="2000" dirty="0"/>
              <a:t>did not have management systems in place to verify the accuracy of its debt book as there are consumers who have not made a payment during the 12 months being audited;</a:t>
            </a:r>
          </a:p>
          <a:p>
            <a:pPr lvl="1">
              <a:buFont typeface="Wingdings" panose="05000000000000000000" pitchFamily="2" charset="2"/>
              <a:buChar char="q"/>
            </a:pPr>
            <a:r>
              <a:rPr lang="en-US" sz="2000" dirty="0"/>
              <a:t>Did not disclose Impairment losses as per GRAP 104 and therefore incorrectly accounted for VAT on Impairment.</a:t>
            </a:r>
          </a:p>
          <a:p>
            <a:pPr lvl="1">
              <a:buFont typeface="Wingdings" panose="05000000000000000000" pitchFamily="2" charset="2"/>
              <a:buChar char="q"/>
            </a:pPr>
            <a:r>
              <a:rPr lang="en-US" sz="2000" dirty="0"/>
              <a:t>There was a lack of adequate detail documentation to support the basis of assumptions and discounted rates used to determine and value of the employee benefit obligation;</a:t>
            </a:r>
          </a:p>
          <a:p>
            <a:endParaRPr lang="en-ZA" sz="2000" dirty="0"/>
          </a:p>
        </p:txBody>
      </p:sp>
    </p:spTree>
    <p:extLst>
      <p:ext uri="{BB962C8B-B14F-4D97-AF65-F5344CB8AC3E}">
        <p14:creationId xmlns:p14="http://schemas.microsoft.com/office/powerpoint/2010/main" val="5130599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3141" y="624110"/>
            <a:ext cx="9921472" cy="1280890"/>
          </a:xfrm>
        </p:spPr>
        <p:txBody>
          <a:bodyPr/>
          <a:lstStyle/>
          <a:p>
            <a:r>
              <a:rPr lang="en-ZA" b="1" dirty="0"/>
              <a:t>Actions implemented to address Disclaimer</a:t>
            </a:r>
          </a:p>
        </p:txBody>
      </p:sp>
      <p:pic>
        <p:nvPicPr>
          <p:cNvPr id="5" name="Content Placeholder 4"/>
          <p:cNvPicPr>
            <a:picLocks noGrp="1" noChangeAspect="1"/>
          </p:cNvPicPr>
          <p:nvPr>
            <p:ph idx="1"/>
          </p:nvPr>
        </p:nvPicPr>
        <p:blipFill>
          <a:blip r:embed="rId2"/>
          <a:stretch>
            <a:fillRect/>
          </a:stretch>
        </p:blipFill>
        <p:spPr>
          <a:xfrm>
            <a:off x="900753" y="1479975"/>
            <a:ext cx="10648760" cy="1181339"/>
          </a:xfrm>
          <a:prstGeom prst="rect">
            <a:avLst/>
          </a:prstGeom>
        </p:spPr>
      </p:pic>
      <p:sp>
        <p:nvSpPr>
          <p:cNvPr id="6" name="Rectangle 5"/>
          <p:cNvSpPr/>
          <p:nvPr/>
        </p:nvSpPr>
        <p:spPr>
          <a:xfrm>
            <a:off x="900752" y="3016155"/>
            <a:ext cx="10829274" cy="2585323"/>
          </a:xfrm>
          <a:prstGeom prst="rect">
            <a:avLst/>
          </a:prstGeom>
          <a:solidFill>
            <a:srgbClr val="7E9FEA"/>
          </a:solidFill>
        </p:spPr>
        <p:txBody>
          <a:bodyPr wrap="square">
            <a:spAutoFit/>
          </a:bodyPr>
          <a:lstStyle/>
          <a:p>
            <a:pPr marL="285750" indent="-285750">
              <a:buFont typeface="Wingdings" panose="05000000000000000000" pitchFamily="2" charset="2"/>
              <a:buChar char="Ø"/>
            </a:pPr>
            <a:r>
              <a:rPr lang="en-US" b="1" dirty="0">
                <a:solidFill>
                  <a:schemeClr val="bg1"/>
                </a:solidFill>
              </a:rPr>
              <a:t>The major issues not addressed to date is the area of Revenue Management (8 findings) to which there are actions and timeframes attached up to 30 June 2021 in the audit action plan. </a:t>
            </a:r>
          </a:p>
          <a:p>
            <a:pPr marL="285750" indent="-285750">
              <a:buFont typeface="Wingdings" panose="05000000000000000000" pitchFamily="2" charset="2"/>
              <a:buChar char="Ø"/>
            </a:pPr>
            <a:r>
              <a:rPr lang="en-US" b="1" dirty="0">
                <a:solidFill>
                  <a:schemeClr val="bg1"/>
                </a:solidFill>
              </a:rPr>
              <a:t>1 Compliance finding for the late tabling of the Oversight Report remained; </a:t>
            </a:r>
          </a:p>
          <a:p>
            <a:pPr marL="285750" indent="-285750">
              <a:buFont typeface="Wingdings" panose="05000000000000000000" pitchFamily="2" charset="2"/>
              <a:buChar char="Ø"/>
            </a:pPr>
            <a:r>
              <a:rPr lang="en-US" b="1" dirty="0">
                <a:solidFill>
                  <a:schemeClr val="bg1"/>
                </a:solidFill>
              </a:rPr>
              <a:t>1 finding relating to Investigation of </a:t>
            </a:r>
            <a:r>
              <a:rPr lang="en-US" b="1" dirty="0" err="1">
                <a:solidFill>
                  <a:schemeClr val="bg1"/>
                </a:solidFill>
              </a:rPr>
              <a:t>Unauthorised</a:t>
            </a:r>
            <a:r>
              <a:rPr lang="en-US" b="1" dirty="0">
                <a:solidFill>
                  <a:schemeClr val="bg1"/>
                </a:solidFill>
              </a:rPr>
              <a:t>; Irregular; Fruitless &amp; Wasteful Expenditure remains as there were no cases finalized during 2019/20 financial year – we are currently tabling reports to MPAC &amp; Sec 32 Committee; </a:t>
            </a:r>
          </a:p>
          <a:p>
            <a:pPr marL="285750" indent="-285750">
              <a:buFont typeface="Wingdings" panose="05000000000000000000" pitchFamily="2" charset="2"/>
              <a:buChar char="Ø"/>
            </a:pPr>
            <a:r>
              <a:rPr lang="en-US" b="1" dirty="0">
                <a:solidFill>
                  <a:schemeClr val="bg1"/>
                </a:solidFill>
              </a:rPr>
              <a:t>The last finding that cannot be solved now is the Payment of Creditors within 30 days as the municipality has insufficient cash flow to settle debts immediately and entered into payment plans on arrear debts that will only expire in 2023.</a:t>
            </a:r>
          </a:p>
        </p:txBody>
      </p:sp>
    </p:spTree>
    <p:extLst>
      <p:ext uri="{BB962C8B-B14F-4D97-AF65-F5344CB8AC3E}">
        <p14:creationId xmlns:p14="http://schemas.microsoft.com/office/powerpoint/2010/main" val="31895769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7731" y="624110"/>
            <a:ext cx="9866881" cy="1280890"/>
          </a:xfrm>
        </p:spPr>
        <p:txBody>
          <a:bodyPr/>
          <a:lstStyle/>
          <a:p>
            <a:r>
              <a:rPr lang="en-ZA" b="1" dirty="0"/>
              <a:t>Actions implemented to address Disclaimer</a:t>
            </a:r>
          </a:p>
        </p:txBody>
      </p:sp>
      <p:sp>
        <p:nvSpPr>
          <p:cNvPr id="3" name="Content Placeholder 2"/>
          <p:cNvSpPr>
            <a:spLocks noGrp="1"/>
          </p:cNvSpPr>
          <p:nvPr>
            <p:ph idx="1"/>
          </p:nvPr>
        </p:nvSpPr>
        <p:spPr>
          <a:xfrm>
            <a:off x="1078173" y="1651379"/>
            <a:ext cx="10426439" cy="4259843"/>
          </a:xfrm>
        </p:spPr>
        <p:txBody>
          <a:bodyPr>
            <a:normAutofit/>
          </a:bodyPr>
          <a:lstStyle/>
          <a:p>
            <a:r>
              <a:rPr lang="en-US"/>
              <a:t>Audit report was issued late - received 16 April 2021</a:t>
            </a:r>
          </a:p>
          <a:p>
            <a:r>
              <a:rPr lang="en-US"/>
              <a:t>Audit Action Plan is being drafted and plans to workshop with Mayoral Committee and Audit Committee on 07 May 2021.</a:t>
            </a:r>
          </a:p>
          <a:p>
            <a:r>
              <a:rPr lang="en-US"/>
              <a:t>Door-to door municipal meters and services verification is underway to address material revenue findings</a:t>
            </a:r>
          </a:p>
          <a:p>
            <a:r>
              <a:rPr lang="en-US"/>
              <a:t>Consultants have already been appointed to fix 2018/19; 2019/20 AFS and findings and then prepare 2020/21 AFS.</a:t>
            </a:r>
          </a:p>
          <a:p>
            <a:r>
              <a:rPr lang="en-US"/>
              <a:t>Have agreed with AG to conclude 2018/19 and 2019/20 restatements by July 2021 and have it audited during July and August 2021 so that findings can be addressed before final submission on 31 August 2021.</a:t>
            </a:r>
          </a:p>
          <a:p>
            <a:r>
              <a:rPr lang="en-US"/>
              <a:t>PPE / Assets have been awarded to consultants for a full review to address the AG findings</a:t>
            </a:r>
            <a:endParaRPr lang="en-US" dirty="0"/>
          </a:p>
        </p:txBody>
      </p:sp>
    </p:spTree>
    <p:extLst>
      <p:ext uri="{BB962C8B-B14F-4D97-AF65-F5344CB8AC3E}">
        <p14:creationId xmlns:p14="http://schemas.microsoft.com/office/powerpoint/2010/main" val="12183600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8184" y="624110"/>
            <a:ext cx="8911687" cy="1280890"/>
          </a:xfrm>
        </p:spPr>
        <p:txBody>
          <a:bodyPr/>
          <a:lstStyle/>
          <a:p>
            <a:r>
              <a:rPr lang="en-ZA" b="1" dirty="0"/>
              <a:t>Addressing Capacity </a:t>
            </a:r>
            <a:r>
              <a:rPr lang="en-ZA" b="1" dirty="0" smtClean="0"/>
              <a:t>Constraints</a:t>
            </a:r>
            <a:endParaRPr lang="en-ZA" b="1" dirty="0"/>
          </a:p>
        </p:txBody>
      </p:sp>
      <p:sp>
        <p:nvSpPr>
          <p:cNvPr id="3" name="Content Placeholder 2"/>
          <p:cNvSpPr>
            <a:spLocks noGrp="1"/>
          </p:cNvSpPr>
          <p:nvPr>
            <p:ph idx="1"/>
          </p:nvPr>
        </p:nvSpPr>
        <p:spPr>
          <a:xfrm>
            <a:off x="1091821" y="1692322"/>
            <a:ext cx="10412791" cy="4218900"/>
          </a:xfrm>
        </p:spPr>
        <p:txBody>
          <a:bodyPr/>
          <a:lstStyle/>
          <a:p>
            <a:r>
              <a:rPr lang="en-US" sz="2000" dirty="0" smtClean="0"/>
              <a:t>CFO and All Managers have now been appointed</a:t>
            </a:r>
          </a:p>
          <a:p>
            <a:r>
              <a:rPr lang="en-US" sz="2000" dirty="0" smtClean="0"/>
              <a:t>Reviewing Job Descriptions to enable filling of Accountant Vacancies.</a:t>
            </a:r>
          </a:p>
          <a:p>
            <a:r>
              <a:rPr lang="en-US" sz="2000" dirty="0" smtClean="0"/>
              <a:t>In Short-term have appointed qualified graduates with 6 Finance Interns; 2 Internal Audit Interns and 2 IT Interns to boost capacity where we face critical vacancies</a:t>
            </a:r>
          </a:p>
          <a:p>
            <a:r>
              <a:rPr lang="en-US" sz="2000" dirty="0" smtClean="0"/>
              <a:t>Provincial Treasury providing support in SCM and Accounting advice</a:t>
            </a:r>
          </a:p>
          <a:p>
            <a:r>
              <a:rPr lang="en-US" sz="2000" dirty="0" smtClean="0"/>
              <a:t>SBDM providing support with Revenue Completeness through door-to-door verification exercise / data cleansing</a:t>
            </a:r>
          </a:p>
          <a:p>
            <a:r>
              <a:rPr lang="en-US" sz="2000" dirty="0" smtClean="0"/>
              <a:t>COGTA providing support with Risk management and audit outcome</a:t>
            </a:r>
            <a:r>
              <a:rPr lang="en-US" dirty="0" smtClean="0"/>
              <a:t>s.</a:t>
            </a:r>
            <a:endParaRPr lang="en-US" dirty="0"/>
          </a:p>
        </p:txBody>
      </p:sp>
    </p:spTree>
    <p:extLst>
      <p:ext uri="{BB962C8B-B14F-4D97-AF65-F5344CB8AC3E}">
        <p14:creationId xmlns:p14="http://schemas.microsoft.com/office/powerpoint/2010/main" val="67344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732314" y="556875"/>
            <a:ext cx="8911687" cy="1280890"/>
          </a:xfrm>
        </p:spPr>
        <p:txBody>
          <a:bodyPr/>
          <a:lstStyle/>
          <a:p>
            <a:r>
              <a:rPr lang="en-US" b="1" dirty="0" smtClean="0"/>
              <a:t>Background</a:t>
            </a:r>
            <a:endParaRPr lang="en-ZA" b="1" dirty="0"/>
          </a:p>
        </p:txBody>
      </p:sp>
      <p:sp>
        <p:nvSpPr>
          <p:cNvPr id="8" name="Content Placeholder 7"/>
          <p:cNvSpPr>
            <a:spLocks noGrp="1"/>
          </p:cNvSpPr>
          <p:nvPr>
            <p:ph idx="1"/>
          </p:nvPr>
        </p:nvSpPr>
        <p:spPr>
          <a:xfrm>
            <a:off x="2318197" y="2009104"/>
            <a:ext cx="9186415" cy="3902118"/>
          </a:xfrm>
        </p:spPr>
        <p:txBody>
          <a:bodyPr/>
          <a:lstStyle/>
          <a:p>
            <a:r>
              <a:rPr lang="en-US" dirty="0"/>
              <a:t>Makana Municipality used to be one of the best Municipalities in the Country.</a:t>
            </a:r>
          </a:p>
          <a:p>
            <a:r>
              <a:rPr lang="en-US" dirty="0"/>
              <a:t>It has received so many accolades due to its holistic performance.</a:t>
            </a:r>
          </a:p>
          <a:p>
            <a:r>
              <a:rPr lang="en-US" dirty="0"/>
              <a:t>The situation started to change in the past 12-15 years of governance.</a:t>
            </a:r>
          </a:p>
          <a:p>
            <a:r>
              <a:rPr lang="en-US" dirty="0"/>
              <a:t>The resulting effect of that was, inter alia:</a:t>
            </a:r>
          </a:p>
          <a:p>
            <a:pPr lvl="1"/>
            <a:r>
              <a:rPr lang="en-US" dirty="0"/>
              <a:t>	</a:t>
            </a:r>
            <a:r>
              <a:rPr lang="en-US" dirty="0" smtClean="0"/>
              <a:t>All </a:t>
            </a:r>
            <a:r>
              <a:rPr lang="en-US" dirty="0"/>
              <a:t>systems failed in Makana;</a:t>
            </a:r>
          </a:p>
          <a:p>
            <a:pPr lvl="1"/>
            <a:r>
              <a:rPr lang="en-US" dirty="0"/>
              <a:t>	</a:t>
            </a:r>
            <a:r>
              <a:rPr lang="en-US" dirty="0" smtClean="0"/>
              <a:t>The </a:t>
            </a:r>
            <a:r>
              <a:rPr lang="en-US" dirty="0"/>
              <a:t>services dropped;</a:t>
            </a:r>
          </a:p>
          <a:p>
            <a:pPr lvl="1"/>
            <a:r>
              <a:rPr lang="en-US" dirty="0"/>
              <a:t>	</a:t>
            </a:r>
            <a:r>
              <a:rPr lang="en-US" dirty="0" smtClean="0"/>
              <a:t>The </a:t>
            </a:r>
            <a:r>
              <a:rPr lang="en-US" dirty="0"/>
              <a:t>inability to service its debt;</a:t>
            </a:r>
          </a:p>
          <a:p>
            <a:pPr lvl="1"/>
            <a:r>
              <a:rPr lang="en-US" dirty="0"/>
              <a:t>	</a:t>
            </a:r>
            <a:r>
              <a:rPr lang="en-US" dirty="0" smtClean="0"/>
              <a:t>Adopted </a:t>
            </a:r>
            <a:r>
              <a:rPr lang="en-US" dirty="0"/>
              <a:t>three </a:t>
            </a:r>
            <a:r>
              <a:rPr lang="en-US" dirty="0" err="1"/>
              <a:t>organisational</a:t>
            </a:r>
            <a:r>
              <a:rPr lang="en-US" dirty="0"/>
              <a:t> structures;</a:t>
            </a:r>
          </a:p>
          <a:p>
            <a:pPr lvl="1"/>
            <a:endParaRPr lang="en-ZA" dirty="0"/>
          </a:p>
        </p:txBody>
      </p:sp>
    </p:spTree>
    <p:extLst>
      <p:ext uri="{BB962C8B-B14F-4D97-AF65-F5344CB8AC3E}">
        <p14:creationId xmlns:p14="http://schemas.microsoft.com/office/powerpoint/2010/main" val="3024931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4615" y="516533"/>
            <a:ext cx="8911687" cy="1280890"/>
          </a:xfrm>
        </p:spPr>
        <p:txBody>
          <a:bodyPr/>
          <a:lstStyle/>
          <a:p>
            <a:r>
              <a:rPr lang="en-US" b="1" dirty="0" smtClean="0"/>
              <a:t>Challenges</a:t>
            </a:r>
            <a:endParaRPr lang="en-ZA" b="1" dirty="0"/>
          </a:p>
        </p:txBody>
      </p:sp>
      <p:sp>
        <p:nvSpPr>
          <p:cNvPr id="3" name="Content Placeholder 2"/>
          <p:cNvSpPr>
            <a:spLocks noGrp="1"/>
          </p:cNvSpPr>
          <p:nvPr>
            <p:ph sz="half" idx="1"/>
          </p:nvPr>
        </p:nvSpPr>
        <p:spPr>
          <a:xfrm>
            <a:off x="914400" y="1465729"/>
            <a:ext cx="5136776" cy="4020671"/>
          </a:xfrm>
          <a:solidFill>
            <a:schemeClr val="bg2">
              <a:lumMod val="25000"/>
            </a:schemeClr>
          </a:solidFill>
        </p:spPr>
        <p:txBody>
          <a:bodyPr>
            <a:normAutofit fontScale="85000" lnSpcReduction="10000"/>
          </a:bodyPr>
          <a:lstStyle/>
          <a:p>
            <a:pPr defTabSz="450850"/>
            <a:r>
              <a:rPr lang="en-US" sz="2000" dirty="0">
                <a:solidFill>
                  <a:schemeClr val="bg1"/>
                </a:solidFill>
              </a:rPr>
              <a:t>Absorbed about 112 </a:t>
            </a:r>
            <a:r>
              <a:rPr lang="en-US" sz="2000" dirty="0" smtClean="0">
                <a:solidFill>
                  <a:schemeClr val="bg1"/>
                </a:solidFill>
              </a:rPr>
              <a:t>contract workers in 2016 as determined by the Basic Conditions of Employment Act</a:t>
            </a:r>
            <a:endParaRPr lang="en-US" sz="2000" dirty="0">
              <a:solidFill>
                <a:schemeClr val="bg1"/>
              </a:solidFill>
            </a:endParaRPr>
          </a:p>
          <a:p>
            <a:pPr defTabSz="450850"/>
            <a:r>
              <a:rPr lang="en-US" sz="2000" dirty="0" smtClean="0">
                <a:solidFill>
                  <a:schemeClr val="bg1"/>
                </a:solidFill>
              </a:rPr>
              <a:t>Discrepancies in terms of salaries;</a:t>
            </a:r>
            <a:endParaRPr lang="en-US" sz="2000" dirty="0">
              <a:solidFill>
                <a:schemeClr val="bg1"/>
              </a:solidFill>
            </a:endParaRPr>
          </a:p>
          <a:p>
            <a:pPr defTabSz="450850"/>
            <a:r>
              <a:rPr lang="en-US" sz="2000" dirty="0" smtClean="0">
                <a:solidFill>
                  <a:schemeClr val="bg1"/>
                </a:solidFill>
              </a:rPr>
              <a:t>Organisational structure top heavy;</a:t>
            </a:r>
            <a:endParaRPr lang="en-US" sz="2000" dirty="0">
              <a:solidFill>
                <a:schemeClr val="bg1"/>
              </a:solidFill>
            </a:endParaRPr>
          </a:p>
          <a:p>
            <a:pPr defTabSz="450850"/>
            <a:r>
              <a:rPr lang="en-US" sz="2000" dirty="0" smtClean="0">
                <a:solidFill>
                  <a:schemeClr val="bg1"/>
                </a:solidFill>
              </a:rPr>
              <a:t>Water </a:t>
            </a:r>
            <a:r>
              <a:rPr lang="en-US" sz="2000" dirty="0">
                <a:solidFill>
                  <a:schemeClr val="bg1"/>
                </a:solidFill>
              </a:rPr>
              <a:t>and sewer leakages became the order of the </a:t>
            </a:r>
            <a:r>
              <a:rPr lang="en-US" sz="2000" dirty="0" smtClean="0">
                <a:solidFill>
                  <a:schemeClr val="bg1"/>
                </a:solidFill>
              </a:rPr>
              <a:t>day (sewer challenges described in detail in slide dealing with sewer)</a:t>
            </a:r>
            <a:endParaRPr lang="en-US" sz="2000" dirty="0">
              <a:solidFill>
                <a:schemeClr val="bg1"/>
              </a:solidFill>
            </a:endParaRPr>
          </a:p>
          <a:p>
            <a:pPr defTabSz="450850"/>
            <a:r>
              <a:rPr lang="en-US" sz="2000" dirty="0" smtClean="0">
                <a:solidFill>
                  <a:schemeClr val="bg1"/>
                </a:solidFill>
              </a:rPr>
              <a:t>Collection </a:t>
            </a:r>
            <a:r>
              <a:rPr lang="en-US" sz="2000" dirty="0">
                <a:solidFill>
                  <a:schemeClr val="bg1"/>
                </a:solidFill>
              </a:rPr>
              <a:t>of waste was not done regularly</a:t>
            </a:r>
            <a:r>
              <a:rPr lang="en-US" sz="2000" dirty="0" smtClean="0">
                <a:solidFill>
                  <a:schemeClr val="bg1"/>
                </a:solidFill>
              </a:rPr>
              <a:t>;</a:t>
            </a:r>
          </a:p>
          <a:p>
            <a:pPr defTabSz="450850"/>
            <a:r>
              <a:rPr lang="en-US" sz="2000" dirty="0" smtClean="0">
                <a:solidFill>
                  <a:schemeClr val="bg1"/>
                </a:solidFill>
              </a:rPr>
              <a:t>Litigation, investigations and consequence management</a:t>
            </a:r>
            <a:endParaRPr lang="en-US" sz="2000" dirty="0">
              <a:solidFill>
                <a:schemeClr val="bg1"/>
              </a:solidFill>
            </a:endParaRPr>
          </a:p>
          <a:p>
            <a:pPr marL="0" indent="0" defTabSz="450850">
              <a:buNone/>
            </a:pPr>
            <a:r>
              <a:rPr lang="en-US" dirty="0"/>
              <a:t>	</a:t>
            </a:r>
            <a:endParaRPr lang="en-ZA" dirty="0"/>
          </a:p>
        </p:txBody>
      </p:sp>
      <p:sp>
        <p:nvSpPr>
          <p:cNvPr id="4" name="Content Placeholder 3"/>
          <p:cNvSpPr>
            <a:spLocks noGrp="1"/>
          </p:cNvSpPr>
          <p:nvPr>
            <p:ph sz="half" idx="2"/>
          </p:nvPr>
        </p:nvSpPr>
        <p:spPr>
          <a:xfrm>
            <a:off x="6360459" y="1465729"/>
            <a:ext cx="5144152" cy="4020671"/>
          </a:xfrm>
          <a:solidFill>
            <a:schemeClr val="tx1">
              <a:lumMod val="75000"/>
              <a:lumOff val="25000"/>
            </a:schemeClr>
          </a:solidFill>
        </p:spPr>
        <p:txBody>
          <a:bodyPr>
            <a:normAutofit fontScale="85000" lnSpcReduction="10000"/>
          </a:bodyPr>
          <a:lstStyle/>
          <a:p>
            <a:r>
              <a:rPr lang="en-US" sz="2000" dirty="0">
                <a:solidFill>
                  <a:schemeClr val="bg1"/>
                </a:solidFill>
              </a:rPr>
              <a:t>Key staff members left the institution;</a:t>
            </a:r>
          </a:p>
          <a:p>
            <a:r>
              <a:rPr lang="en-US" sz="2000" dirty="0" smtClean="0">
                <a:solidFill>
                  <a:schemeClr val="bg1"/>
                </a:solidFill>
              </a:rPr>
              <a:t>Staff </a:t>
            </a:r>
            <a:r>
              <a:rPr lang="en-US" sz="2000" dirty="0">
                <a:solidFill>
                  <a:schemeClr val="bg1"/>
                </a:solidFill>
              </a:rPr>
              <a:t>morale was at it lowest ebb;</a:t>
            </a:r>
          </a:p>
          <a:p>
            <a:r>
              <a:rPr lang="en-US" sz="2000" dirty="0" smtClean="0">
                <a:solidFill>
                  <a:schemeClr val="bg1"/>
                </a:solidFill>
              </a:rPr>
              <a:t>Reputational </a:t>
            </a:r>
            <a:r>
              <a:rPr lang="en-US" sz="2000" dirty="0">
                <a:solidFill>
                  <a:schemeClr val="bg1"/>
                </a:solidFill>
              </a:rPr>
              <a:t>damage – residents do not have confidence in municipality</a:t>
            </a:r>
            <a:r>
              <a:rPr lang="en-US" sz="2000" dirty="0" smtClean="0">
                <a:solidFill>
                  <a:schemeClr val="bg1"/>
                </a:solidFill>
              </a:rPr>
              <a:t>.</a:t>
            </a:r>
          </a:p>
          <a:p>
            <a:r>
              <a:rPr lang="en-US" sz="2000" dirty="0">
                <a:solidFill>
                  <a:schemeClr val="bg1"/>
                </a:solidFill>
              </a:rPr>
              <a:t>Fleet was abused by staff;</a:t>
            </a:r>
          </a:p>
          <a:p>
            <a:r>
              <a:rPr lang="en-US" sz="2000" dirty="0">
                <a:solidFill>
                  <a:schemeClr val="bg1"/>
                </a:solidFill>
              </a:rPr>
              <a:t>Operations and maintenance were not done</a:t>
            </a:r>
            <a:r>
              <a:rPr lang="en-US" sz="2000" dirty="0" smtClean="0">
                <a:solidFill>
                  <a:schemeClr val="bg1"/>
                </a:solidFill>
              </a:rPr>
              <a:t>;</a:t>
            </a:r>
            <a:endParaRPr lang="en-US" sz="2000" dirty="0">
              <a:solidFill>
                <a:schemeClr val="bg1"/>
              </a:solidFill>
            </a:endParaRPr>
          </a:p>
          <a:p>
            <a:r>
              <a:rPr lang="en-US" sz="2000" dirty="0" smtClean="0">
                <a:solidFill>
                  <a:schemeClr val="bg1"/>
                </a:solidFill>
              </a:rPr>
              <a:t>Illegal dumping</a:t>
            </a:r>
          </a:p>
          <a:p>
            <a:r>
              <a:rPr lang="en-US" sz="2000" dirty="0" smtClean="0">
                <a:solidFill>
                  <a:schemeClr val="bg1"/>
                </a:solidFill>
              </a:rPr>
              <a:t>Adverse Audit Opinions and Financial Management (detailed discussion of challenges and remedies at the end of the presentation)</a:t>
            </a:r>
            <a:endParaRPr lang="en-US" sz="2000" dirty="0">
              <a:solidFill>
                <a:schemeClr val="bg1"/>
              </a:solidFill>
            </a:endParaRPr>
          </a:p>
          <a:p>
            <a:endParaRPr lang="en-ZA" sz="2000" dirty="0">
              <a:solidFill>
                <a:schemeClr val="bg1"/>
              </a:solidFill>
            </a:endParaRPr>
          </a:p>
        </p:txBody>
      </p:sp>
    </p:spTree>
    <p:extLst>
      <p:ext uri="{BB962C8B-B14F-4D97-AF65-F5344CB8AC3E}">
        <p14:creationId xmlns:p14="http://schemas.microsoft.com/office/powerpoint/2010/main" val="2414261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5694" y="462746"/>
            <a:ext cx="8911687" cy="1280890"/>
          </a:xfrm>
        </p:spPr>
        <p:txBody>
          <a:bodyPr/>
          <a:lstStyle/>
          <a:p>
            <a:r>
              <a:rPr lang="en-US" b="1" dirty="0" smtClean="0"/>
              <a:t>Challenges/</a:t>
            </a:r>
            <a:r>
              <a:rPr lang="en-US" b="1" dirty="0" err="1" smtClean="0"/>
              <a:t>cont</a:t>
            </a:r>
            <a:endParaRPr lang="en-ZA" b="1" dirty="0"/>
          </a:p>
        </p:txBody>
      </p:sp>
      <p:sp>
        <p:nvSpPr>
          <p:cNvPr id="7" name="Content Placeholder 6"/>
          <p:cNvSpPr>
            <a:spLocks noGrp="1"/>
          </p:cNvSpPr>
          <p:nvPr>
            <p:ph idx="1"/>
          </p:nvPr>
        </p:nvSpPr>
        <p:spPr>
          <a:xfrm>
            <a:off x="1855694" y="1613647"/>
            <a:ext cx="9648918" cy="4297575"/>
          </a:xfrm>
        </p:spPr>
        <p:txBody>
          <a:bodyPr>
            <a:normAutofit fontScale="85000" lnSpcReduction="10000"/>
          </a:bodyPr>
          <a:lstStyle/>
          <a:p>
            <a:r>
              <a:rPr lang="en-US" sz="2800" dirty="0"/>
              <a:t>Dam Levels: Glen Melville – 87%; </a:t>
            </a:r>
            <a:r>
              <a:rPr lang="en-US" sz="2800" dirty="0" err="1"/>
              <a:t>Howiesonspoort</a:t>
            </a:r>
            <a:r>
              <a:rPr lang="en-US" sz="2800" dirty="0"/>
              <a:t>- 10% ; Settlers – 5%</a:t>
            </a:r>
          </a:p>
          <a:p>
            <a:r>
              <a:rPr lang="en-US" sz="2800" dirty="0"/>
              <a:t>Currently relying on JKWTW for the entire Makhanda area, as raw water feed to </a:t>
            </a:r>
            <a:r>
              <a:rPr lang="en-US" sz="2800" dirty="0" err="1"/>
              <a:t>Waainek</a:t>
            </a:r>
            <a:r>
              <a:rPr lang="en-US" sz="2800" dirty="0"/>
              <a:t> WTW, is almost depleted. </a:t>
            </a:r>
          </a:p>
          <a:p>
            <a:r>
              <a:rPr lang="en-US" sz="2800" dirty="0"/>
              <a:t>JKWTW's daily production is 10ML per day and the average demand is 18ML per day. </a:t>
            </a:r>
            <a:endParaRPr lang="en-US" sz="2800" dirty="0" smtClean="0"/>
          </a:p>
          <a:p>
            <a:r>
              <a:rPr lang="en-US" sz="2800" dirty="0" smtClean="0"/>
              <a:t>Although every effort is made to communicate water issues on various platform such as </a:t>
            </a:r>
            <a:r>
              <a:rPr lang="en-US" sz="2800" dirty="0" err="1" smtClean="0"/>
              <a:t>facebook</a:t>
            </a:r>
            <a:r>
              <a:rPr lang="en-US" sz="2800" dirty="0" smtClean="0"/>
              <a:t>, website, what’s app groups, radio, media, some residents are still not informed when challenges are experienced with water</a:t>
            </a:r>
          </a:p>
          <a:p>
            <a:r>
              <a:rPr lang="en-US" sz="2800" dirty="0" smtClean="0"/>
              <a:t>Theft and vandalism</a:t>
            </a:r>
            <a:endParaRPr lang="en-US" sz="2800" dirty="0"/>
          </a:p>
          <a:p>
            <a:endParaRPr lang="en-ZA" dirty="0"/>
          </a:p>
        </p:txBody>
      </p:sp>
    </p:spTree>
    <p:extLst>
      <p:ext uri="{BB962C8B-B14F-4D97-AF65-F5344CB8AC3E}">
        <p14:creationId xmlns:p14="http://schemas.microsoft.com/office/powerpoint/2010/main" val="2424238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2655" y="287934"/>
            <a:ext cx="8911687" cy="1280890"/>
          </a:xfrm>
        </p:spPr>
        <p:txBody>
          <a:bodyPr/>
          <a:lstStyle/>
          <a:p>
            <a:r>
              <a:rPr lang="en-US" b="1" dirty="0" smtClean="0"/>
              <a:t>Strategic focus areas – 2016 to current</a:t>
            </a:r>
            <a:endParaRPr lang="en-ZA" b="1" dirty="0"/>
          </a:p>
        </p:txBody>
      </p:sp>
      <p:sp>
        <p:nvSpPr>
          <p:cNvPr id="3" name="Content Placeholder 2"/>
          <p:cNvSpPr>
            <a:spLocks noGrp="1"/>
          </p:cNvSpPr>
          <p:nvPr>
            <p:ph idx="1"/>
          </p:nvPr>
        </p:nvSpPr>
        <p:spPr>
          <a:xfrm>
            <a:off x="1661375" y="1442433"/>
            <a:ext cx="9843237" cy="4739425"/>
          </a:xfrm>
        </p:spPr>
        <p:txBody>
          <a:bodyPr>
            <a:normAutofit/>
          </a:bodyPr>
          <a:lstStyle/>
          <a:p>
            <a:r>
              <a:rPr lang="en-US" sz="2400" dirty="0"/>
              <a:t>The Council elected in 2016 resolved to focus on these key strategic matters, to regain the thrust of the governance:</a:t>
            </a:r>
          </a:p>
          <a:p>
            <a:pPr lvl="1"/>
            <a:r>
              <a:rPr lang="en-US" sz="2200" dirty="0"/>
              <a:t>	</a:t>
            </a:r>
            <a:r>
              <a:rPr lang="en-US" sz="2200" dirty="0" smtClean="0"/>
              <a:t>Stability </a:t>
            </a:r>
            <a:r>
              <a:rPr lang="en-US" sz="2200" dirty="0"/>
              <a:t>in the administration;</a:t>
            </a:r>
          </a:p>
          <a:p>
            <a:pPr lvl="1"/>
            <a:r>
              <a:rPr lang="en-US" sz="2200" dirty="0"/>
              <a:t>	</a:t>
            </a:r>
            <a:r>
              <a:rPr lang="en-US" sz="2200" dirty="0" smtClean="0"/>
              <a:t>Addressing poor service delivery;</a:t>
            </a:r>
            <a:endParaRPr lang="en-US" sz="2200" dirty="0"/>
          </a:p>
          <a:p>
            <a:pPr lvl="1"/>
            <a:r>
              <a:rPr lang="en-US" sz="2200" dirty="0"/>
              <a:t>	</a:t>
            </a:r>
            <a:r>
              <a:rPr lang="en-US" sz="2200" dirty="0" smtClean="0"/>
              <a:t>Increase revenue through revenue </a:t>
            </a:r>
            <a:r>
              <a:rPr lang="en-US" sz="2200" dirty="0"/>
              <a:t>enhancement strategies;</a:t>
            </a:r>
          </a:p>
          <a:p>
            <a:pPr lvl="1"/>
            <a:r>
              <a:rPr lang="en-US" sz="2200" dirty="0"/>
              <a:t>	</a:t>
            </a:r>
            <a:r>
              <a:rPr lang="en-US" sz="2200" dirty="0" smtClean="0"/>
              <a:t>Stability </a:t>
            </a:r>
            <a:r>
              <a:rPr lang="en-US" sz="2200" dirty="0"/>
              <a:t>of the workforce;</a:t>
            </a:r>
          </a:p>
          <a:p>
            <a:pPr lvl="1"/>
            <a:r>
              <a:rPr lang="en-US" sz="2200" dirty="0"/>
              <a:t>	</a:t>
            </a:r>
            <a:r>
              <a:rPr lang="en-US" sz="2200" dirty="0" smtClean="0"/>
              <a:t>Correct the </a:t>
            </a:r>
            <a:r>
              <a:rPr lang="en-US" sz="2200" dirty="0" err="1"/>
              <a:t>organisational</a:t>
            </a:r>
            <a:r>
              <a:rPr lang="en-US" sz="2200" dirty="0"/>
              <a:t> structure;</a:t>
            </a:r>
          </a:p>
          <a:p>
            <a:pPr lvl="1"/>
            <a:r>
              <a:rPr lang="en-US" sz="2200" dirty="0"/>
              <a:t>	</a:t>
            </a:r>
            <a:r>
              <a:rPr lang="en-US" sz="2200" dirty="0" smtClean="0"/>
              <a:t>Paying </a:t>
            </a:r>
            <a:r>
              <a:rPr lang="en-US" sz="2200" dirty="0"/>
              <a:t>of the debtors;</a:t>
            </a:r>
          </a:p>
          <a:p>
            <a:pPr marL="901700" lvl="1" indent="-457200"/>
            <a:r>
              <a:rPr lang="en-US" sz="2200" dirty="0"/>
              <a:t>	</a:t>
            </a:r>
            <a:r>
              <a:rPr lang="en-US" sz="2200" dirty="0" smtClean="0"/>
              <a:t>Prepare reputational damages and address the trust relationship with residents.</a:t>
            </a:r>
            <a:endParaRPr lang="en-ZA" sz="2200" dirty="0"/>
          </a:p>
        </p:txBody>
      </p:sp>
    </p:spTree>
    <p:extLst>
      <p:ext uri="{BB962C8B-B14F-4D97-AF65-F5344CB8AC3E}">
        <p14:creationId xmlns:p14="http://schemas.microsoft.com/office/powerpoint/2010/main" val="2450277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631" y="319310"/>
            <a:ext cx="8911687" cy="1280890"/>
          </a:xfrm>
        </p:spPr>
        <p:txBody>
          <a:bodyPr/>
          <a:lstStyle/>
          <a:p>
            <a:r>
              <a:rPr lang="en-US" b="1" dirty="0" smtClean="0"/>
              <a:t>Addressing trust relationship</a:t>
            </a:r>
            <a:endParaRPr lang="en-ZA" b="1" dirty="0"/>
          </a:p>
        </p:txBody>
      </p:sp>
      <p:sp>
        <p:nvSpPr>
          <p:cNvPr id="3" name="Content Placeholder 2"/>
          <p:cNvSpPr>
            <a:spLocks noGrp="1"/>
          </p:cNvSpPr>
          <p:nvPr>
            <p:ph idx="1"/>
          </p:nvPr>
        </p:nvSpPr>
        <p:spPr>
          <a:xfrm>
            <a:off x="1156447" y="1600200"/>
            <a:ext cx="10348165" cy="4311022"/>
          </a:xfrm>
        </p:spPr>
        <p:txBody>
          <a:bodyPr>
            <a:noAutofit/>
          </a:bodyPr>
          <a:lstStyle/>
          <a:p>
            <a:r>
              <a:rPr lang="en-US" sz="2400" dirty="0" err="1" smtClean="0"/>
              <a:t>Kagiso</a:t>
            </a:r>
            <a:r>
              <a:rPr lang="en-US" sz="2400" dirty="0" smtClean="0"/>
              <a:t> trust, Rhodes University and the Mayor collaborated to establish the Makana Circle of Unity.</a:t>
            </a:r>
          </a:p>
          <a:p>
            <a:r>
              <a:rPr lang="en-US" sz="2400" dirty="0" smtClean="0"/>
              <a:t>The </a:t>
            </a:r>
            <a:r>
              <a:rPr lang="en-US" sz="2400" dirty="0"/>
              <a:t>University </a:t>
            </a:r>
            <a:r>
              <a:rPr lang="en-US" sz="2400" dirty="0" smtClean="0"/>
              <a:t>appointed </a:t>
            </a:r>
            <a:r>
              <a:rPr lang="en-US" sz="2400" dirty="0"/>
              <a:t>personnel to drive the program.</a:t>
            </a:r>
          </a:p>
          <a:p>
            <a:r>
              <a:rPr lang="en-US" sz="2400" dirty="0"/>
              <a:t>There are related initiatives to enhance training and cooperation by all parties involved.</a:t>
            </a:r>
          </a:p>
          <a:p>
            <a:r>
              <a:rPr lang="en-US" sz="2400" dirty="0" smtClean="0"/>
              <a:t>Civic </a:t>
            </a:r>
            <a:r>
              <a:rPr lang="en-US" sz="2400" dirty="0" err="1" smtClean="0"/>
              <a:t>Organisations</a:t>
            </a:r>
            <a:r>
              <a:rPr lang="en-US" sz="2400" dirty="0" smtClean="0"/>
              <a:t>, </a:t>
            </a:r>
            <a:r>
              <a:rPr lang="en-US" sz="2400" dirty="0"/>
              <a:t>Rate Payers, </a:t>
            </a:r>
            <a:r>
              <a:rPr lang="en-US" sz="2400" dirty="0" smtClean="0"/>
              <a:t>Business Sector, Education Sector, and </a:t>
            </a:r>
            <a:r>
              <a:rPr lang="en-US" sz="2400" dirty="0" err="1" smtClean="0"/>
              <a:t>Grahamstown</a:t>
            </a:r>
            <a:r>
              <a:rPr lang="en-US" sz="2400" dirty="0" smtClean="0"/>
              <a:t> Foundation (NAF) are involved  in this initiative</a:t>
            </a:r>
            <a:endParaRPr lang="en-US" sz="2400" dirty="0"/>
          </a:p>
          <a:p>
            <a:r>
              <a:rPr lang="en-US" sz="2400" dirty="0" smtClean="0"/>
              <a:t>Sessions are held </a:t>
            </a:r>
            <a:r>
              <a:rPr lang="en-US" sz="2400" dirty="0"/>
              <a:t>on various topics for debate to enhance the municipal plans (economy, community, </a:t>
            </a:r>
            <a:r>
              <a:rPr lang="en-US" sz="2400" dirty="0" err="1"/>
              <a:t>etc</a:t>
            </a:r>
            <a:r>
              <a:rPr lang="en-US" sz="2400" dirty="0"/>
              <a:t>).</a:t>
            </a:r>
          </a:p>
        </p:txBody>
      </p:sp>
    </p:spTree>
    <p:extLst>
      <p:ext uri="{BB962C8B-B14F-4D97-AF65-F5344CB8AC3E}">
        <p14:creationId xmlns:p14="http://schemas.microsoft.com/office/powerpoint/2010/main" val="2705790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8866" y="507568"/>
            <a:ext cx="8911687" cy="1280890"/>
          </a:xfrm>
        </p:spPr>
        <p:txBody>
          <a:bodyPr/>
          <a:lstStyle/>
          <a:p>
            <a:r>
              <a:rPr lang="en-US" b="1" dirty="0" smtClean="0"/>
              <a:t>Organisational Stability</a:t>
            </a:r>
            <a:endParaRPr lang="en-ZA" b="1" dirty="0"/>
          </a:p>
        </p:txBody>
      </p:sp>
      <p:sp>
        <p:nvSpPr>
          <p:cNvPr id="3" name="Content Placeholder 2"/>
          <p:cNvSpPr>
            <a:spLocks noGrp="1"/>
          </p:cNvSpPr>
          <p:nvPr>
            <p:ph idx="1"/>
          </p:nvPr>
        </p:nvSpPr>
        <p:spPr>
          <a:xfrm>
            <a:off x="1183341" y="2070847"/>
            <a:ext cx="10267483" cy="4445493"/>
          </a:xfrm>
        </p:spPr>
        <p:txBody>
          <a:bodyPr>
            <a:normAutofit/>
          </a:bodyPr>
          <a:lstStyle/>
          <a:p>
            <a:r>
              <a:rPr lang="en-US" sz="2400" dirty="0"/>
              <a:t>The Council approved </a:t>
            </a:r>
            <a:r>
              <a:rPr lang="en-US" sz="2400" dirty="0" smtClean="0"/>
              <a:t>an Organisational </a:t>
            </a:r>
            <a:r>
              <a:rPr lang="en-US" sz="2400" dirty="0"/>
              <a:t>Structure in 2019. </a:t>
            </a:r>
          </a:p>
          <a:p>
            <a:r>
              <a:rPr lang="en-US" sz="2400" dirty="0" err="1"/>
              <a:t>Cogta</a:t>
            </a:r>
            <a:r>
              <a:rPr lang="en-US" sz="2400" dirty="0"/>
              <a:t> was instrumental in the project.</a:t>
            </a:r>
          </a:p>
          <a:p>
            <a:r>
              <a:rPr lang="en-US" sz="2400" dirty="0"/>
              <a:t>The municipality is busy with JD/JE and the placement of staff.</a:t>
            </a:r>
          </a:p>
          <a:p>
            <a:r>
              <a:rPr lang="en-US" sz="2400" dirty="0"/>
              <a:t>The salary discrepancies was dealt with </a:t>
            </a:r>
            <a:r>
              <a:rPr lang="en-US" sz="2400" dirty="0" smtClean="0"/>
              <a:t>in 98</a:t>
            </a:r>
            <a:r>
              <a:rPr lang="en-US" sz="2400" dirty="0"/>
              <a:t>% of the cases.</a:t>
            </a:r>
          </a:p>
          <a:p>
            <a:r>
              <a:rPr lang="en-US" sz="2400" dirty="0"/>
              <a:t>SBDM is </a:t>
            </a:r>
            <a:r>
              <a:rPr lang="en-US" sz="2400" dirty="0" err="1"/>
              <a:t>finalising</a:t>
            </a:r>
            <a:r>
              <a:rPr lang="en-US" sz="2400" dirty="0"/>
              <a:t> the appointment of the Service Provider and personnel for the process of Job Evaluation.</a:t>
            </a:r>
          </a:p>
          <a:p>
            <a:r>
              <a:rPr lang="en-US" sz="2400" dirty="0"/>
              <a:t>There is no  more sporadic strikes occurring except the challenge of workforce that needs to </a:t>
            </a:r>
            <a:r>
              <a:rPr lang="en-US" sz="2400" dirty="0" err="1"/>
              <a:t>realise</a:t>
            </a:r>
            <a:r>
              <a:rPr lang="en-US" sz="2400" dirty="0"/>
              <a:t> the culture of the current leadership.</a:t>
            </a:r>
          </a:p>
          <a:p>
            <a:endParaRPr lang="en-ZA" dirty="0"/>
          </a:p>
        </p:txBody>
      </p:sp>
    </p:spTree>
    <p:extLst>
      <p:ext uri="{BB962C8B-B14F-4D97-AF65-F5344CB8AC3E}">
        <p14:creationId xmlns:p14="http://schemas.microsoft.com/office/powerpoint/2010/main" val="445157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1290" y="570322"/>
            <a:ext cx="8911687" cy="1280890"/>
          </a:xfrm>
        </p:spPr>
        <p:txBody>
          <a:bodyPr/>
          <a:lstStyle/>
          <a:p>
            <a:r>
              <a:rPr lang="en-US" b="1" dirty="0" smtClean="0"/>
              <a:t>Stability Administration</a:t>
            </a:r>
            <a:endParaRPr lang="en-ZA" b="1" dirty="0"/>
          </a:p>
        </p:txBody>
      </p:sp>
      <p:sp>
        <p:nvSpPr>
          <p:cNvPr id="3" name="Content Placeholder 2"/>
          <p:cNvSpPr>
            <a:spLocks noGrp="1"/>
          </p:cNvSpPr>
          <p:nvPr>
            <p:ph idx="1"/>
          </p:nvPr>
        </p:nvSpPr>
        <p:spPr>
          <a:xfrm>
            <a:off x="1984094" y="1990165"/>
            <a:ext cx="8915400" cy="3773140"/>
          </a:xfrm>
        </p:spPr>
        <p:txBody>
          <a:bodyPr>
            <a:normAutofit fontScale="92500" lnSpcReduction="20000"/>
          </a:bodyPr>
          <a:lstStyle/>
          <a:p>
            <a:r>
              <a:rPr lang="en-US" sz="2800" dirty="0" smtClean="0"/>
              <a:t>All Senior Management positions are filled (should be noted from 2012 to 2018, 13 Acting Municipal Managers and during the period of Section 139 – 3 Administrators</a:t>
            </a:r>
          </a:p>
          <a:p>
            <a:r>
              <a:rPr lang="en-US" sz="2800" dirty="0" smtClean="0"/>
              <a:t>Makana is now managing grants from National Government due to administrative stability (previously grants were managed by SBDM on behalf of Municipality)</a:t>
            </a:r>
          </a:p>
          <a:p>
            <a:r>
              <a:rPr lang="en-US" sz="2800" dirty="0" smtClean="0"/>
              <a:t>Working with </a:t>
            </a:r>
            <a:r>
              <a:rPr lang="en-US" sz="2800" dirty="0" err="1" smtClean="0"/>
              <a:t>Kagiso</a:t>
            </a:r>
            <a:r>
              <a:rPr lang="en-US" sz="2800" dirty="0" smtClean="0"/>
              <a:t> Trust to enhance ethical leadership among senior managers.</a:t>
            </a:r>
            <a:endParaRPr lang="en-ZA" sz="2800" dirty="0"/>
          </a:p>
        </p:txBody>
      </p:sp>
    </p:spTree>
    <p:extLst>
      <p:ext uri="{BB962C8B-B14F-4D97-AF65-F5344CB8AC3E}">
        <p14:creationId xmlns:p14="http://schemas.microsoft.com/office/powerpoint/2010/main" val="2683840115"/>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689</TotalTime>
  <Words>2422</Words>
  <Application>Microsoft Office PowerPoint</Application>
  <PresentationFormat>Widescreen</PresentationFormat>
  <Paragraphs>185</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Century Gothic</vt:lpstr>
      <vt:lpstr>Times New Roman</vt:lpstr>
      <vt:lpstr>Wingdings</vt:lpstr>
      <vt:lpstr>Wingdings 3</vt:lpstr>
      <vt:lpstr>Wisp</vt:lpstr>
      <vt:lpstr>Contents</vt:lpstr>
      <vt:lpstr>Introduction</vt:lpstr>
      <vt:lpstr>Background</vt:lpstr>
      <vt:lpstr>Challenges</vt:lpstr>
      <vt:lpstr>Challenges/cont</vt:lpstr>
      <vt:lpstr>Strategic focus areas – 2016 to current</vt:lpstr>
      <vt:lpstr>Addressing trust relationship</vt:lpstr>
      <vt:lpstr>Organisational Stability</vt:lpstr>
      <vt:lpstr>Stability Administration</vt:lpstr>
      <vt:lpstr>Investigations Litigation</vt:lpstr>
      <vt:lpstr>Addressing Waste Management</vt:lpstr>
      <vt:lpstr>Addressing Water</vt:lpstr>
      <vt:lpstr>PowerPoint Presentation</vt:lpstr>
      <vt:lpstr>Upgrading James Kleynhans Bulk Water Supply</vt:lpstr>
      <vt:lpstr>Sewerage situation </vt:lpstr>
      <vt:lpstr>Financial Management Creditors Balance as at 31 March 2021</vt:lpstr>
      <vt:lpstr>Debtors Balance as at 31 March 2021</vt:lpstr>
      <vt:lpstr>PowerPoint Presentation</vt:lpstr>
      <vt:lpstr>PowerPoint Presentation</vt:lpstr>
      <vt:lpstr>Sound Financial Management</vt:lpstr>
      <vt:lpstr>Audit Outcomes</vt:lpstr>
      <vt:lpstr>2019 AG Disclaimer</vt:lpstr>
      <vt:lpstr>Reasons for Regression</vt:lpstr>
      <vt:lpstr>Reasons for Regression/cont</vt:lpstr>
      <vt:lpstr>2020 AG Disclaimer</vt:lpstr>
      <vt:lpstr>Actions implemented to address Disclaimer</vt:lpstr>
      <vt:lpstr>Actions implemented to address Disclaimer</vt:lpstr>
      <vt:lpstr>Addressing Capacity Constraints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Advisory Group – Deepening Participatory Government</dc:title>
  <dc:creator>Riana Meiring</dc:creator>
  <cp:lastModifiedBy>Shereen Cassiem</cp:lastModifiedBy>
  <cp:revision>77</cp:revision>
  <dcterms:created xsi:type="dcterms:W3CDTF">2019-05-13T09:28:24Z</dcterms:created>
  <dcterms:modified xsi:type="dcterms:W3CDTF">2021-06-01T08:11:50Z</dcterms:modified>
</cp:coreProperties>
</file>