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7">
  <p:sldMasterIdLst>
    <p:sldMasterId id="2147483648" r:id="rId1"/>
    <p:sldMasterId id="2147483661" r:id="rId2"/>
    <p:sldMasterId id="2147483673" r:id="rId3"/>
    <p:sldMasterId id="2147483685" r:id="rId4"/>
    <p:sldMasterId id="2147483697" r:id="rId5"/>
    <p:sldMasterId id="2147483709" r:id="rId6"/>
    <p:sldMasterId id="2147483721" r:id="rId7"/>
  </p:sldMasterIdLst>
  <p:notesMasterIdLst>
    <p:notesMasterId r:id="rId46"/>
  </p:notesMasterIdLst>
  <p:sldIdLst>
    <p:sldId id="271" r:id="rId8"/>
    <p:sldId id="338" r:id="rId9"/>
    <p:sldId id="335" r:id="rId10"/>
    <p:sldId id="330" r:id="rId11"/>
    <p:sldId id="276" r:id="rId12"/>
    <p:sldId id="329" r:id="rId13"/>
    <p:sldId id="332" r:id="rId14"/>
    <p:sldId id="334" r:id="rId15"/>
    <p:sldId id="336" r:id="rId16"/>
    <p:sldId id="371" r:id="rId17"/>
    <p:sldId id="372" r:id="rId18"/>
    <p:sldId id="333" r:id="rId19"/>
    <p:sldId id="339" r:id="rId20"/>
    <p:sldId id="343" r:id="rId21"/>
    <p:sldId id="360" r:id="rId22"/>
    <p:sldId id="361" r:id="rId23"/>
    <p:sldId id="362" r:id="rId24"/>
    <p:sldId id="363" r:id="rId25"/>
    <p:sldId id="365" r:id="rId26"/>
    <p:sldId id="366" r:id="rId27"/>
    <p:sldId id="373" r:id="rId28"/>
    <p:sldId id="374" r:id="rId29"/>
    <p:sldId id="375" r:id="rId30"/>
    <p:sldId id="376" r:id="rId31"/>
    <p:sldId id="347" r:id="rId32"/>
    <p:sldId id="341" r:id="rId33"/>
    <p:sldId id="350" r:id="rId34"/>
    <p:sldId id="348" r:id="rId35"/>
    <p:sldId id="352" r:id="rId36"/>
    <p:sldId id="368" r:id="rId37"/>
    <p:sldId id="369" r:id="rId38"/>
    <p:sldId id="370" r:id="rId39"/>
    <p:sldId id="353" r:id="rId40"/>
    <p:sldId id="355" r:id="rId41"/>
    <p:sldId id="359" r:id="rId42"/>
    <p:sldId id="356" r:id="rId43"/>
    <p:sldId id="357" r:id="rId44"/>
    <p:sldId id="328" r:id="rId45"/>
  </p:sldIdLst>
  <p:sldSz cx="12192000" cy="6858000"/>
  <p:notesSz cx="6797675" cy="9872663"/>
  <p:embeddedFontLst>
    <p:embeddedFont>
      <p:font typeface="Calibri Light" panose="020F0302020204030204" pitchFamily="34" charset="0"/>
      <p:regular r:id="rId47"/>
      <p:italic r:id="rId48"/>
    </p:embeddedFont>
    <p:embeddedFont>
      <p:font typeface="Tahoma" panose="020B0604030504040204" pitchFamily="34" charset="0"/>
      <p:regular r:id="rId49"/>
      <p:bold r:id="rId50"/>
    </p:embeddedFont>
    <p:embeddedFont>
      <p:font typeface="Gill Sans MT" panose="020B0502020104020203" pitchFamily="3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Century Gothic" panose="020B0502020202020204" pitchFamily="34" charset="0"/>
      <p:regular r:id="rId59"/>
      <p:bold r:id="rId60"/>
      <p:italic r:id="rId61"/>
      <p:boldItalic r:id="rId62"/>
    </p:embeddedFont>
    <p:embeddedFont>
      <p:font typeface="ＭＳ Ｐゴシック" panose="020B0600070205080204" pitchFamily="34" charset="-128"/>
      <p:regular r:id="rId63"/>
    </p:embeddedFont>
    <p:embeddedFont>
      <p:font typeface="Arial Narrow" panose="020B0606020202030204" pitchFamily="34" charset="0"/>
      <p:regular r:id="rId64"/>
      <p:bold r:id="rId65"/>
      <p:italic r:id="rId66"/>
      <p:boldItalic r:id="rId67"/>
    </p:embeddedFont>
    <p:embeddedFont>
      <p:font typeface="Copperplate Gothic Bold" panose="020E0705020206020404" pitchFamily="3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lvia Gelderblom" initials="SG" lastIdx="25" clrIdx="0"/>
  <p:cmAuthor id="2" name="Pontsho Rafedile" initials="PR"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0" autoAdjust="0"/>
    <p:restoredTop sz="96327"/>
  </p:normalViewPr>
  <p:slideViewPr>
    <p:cSldViewPr snapToGrid="0" snapToObjects="1">
      <p:cViewPr varScale="1">
        <p:scale>
          <a:sx n="73" d="100"/>
          <a:sy n="73" d="100"/>
        </p:scale>
        <p:origin x="57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Master" Target="slideMasters/slideMaster5.xml"/><Relationship Id="rId61" Type="http://schemas.openxmlformats.org/officeDocument/2006/relationships/font" Target="fonts/font15.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font" Target="fonts/font5.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Master" Target="slideMasters/slideMaster7.xml"/><Relationship Id="rId7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30T10:22:50.540" idx="23">
    <p:pos x="7351" y="511"/>
    <p:text>The first three bullets is background which I think is well known.  I would suggest we remove.</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E6D65CB8-2AD1-4194-B8AE-18D6118D88DF}" type="datetimeFigureOut">
              <a:rPr lang="en-US" smtClean="0"/>
              <a:t>05/31/21</a:t>
            </a:fld>
            <a:endParaRPr lang="en-US"/>
          </a:p>
        </p:txBody>
      </p:sp>
      <p:sp>
        <p:nvSpPr>
          <p:cNvPr id="4" name="Slide Image Placehold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F20D5B20-2281-41BA-B7FD-F3FAF3D1E2AD}" type="slidenum">
              <a:rPr lang="en-US" smtClean="0"/>
              <a:t>‹#›</a:t>
            </a:fld>
            <a:endParaRPr lang="en-US"/>
          </a:p>
        </p:txBody>
      </p:sp>
    </p:spTree>
    <p:extLst>
      <p:ext uri="{BB962C8B-B14F-4D97-AF65-F5344CB8AC3E}">
        <p14:creationId xmlns:p14="http://schemas.microsoft.com/office/powerpoint/2010/main" val="3229325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a:ln/>
        </p:spPr>
      </p:sp>
      <p:sp>
        <p:nvSpPr>
          <p:cNvPr id="10243"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a:latin typeface="Arial" panose="020B0604020202020204" pitchFamily="34" charset="0"/>
            </a:endParaRPr>
          </a:p>
        </p:txBody>
      </p:sp>
      <p:sp>
        <p:nvSpPr>
          <p:cNvPr id="10244"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3F6B1C-F1D4-4ED0-9CEC-3A5A256B41E6}" type="slidenum">
              <a:rPr kumimoji="0" lang="en-ZA"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Z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1698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2ECC0C-510C-5E48-AF0D-A97BF27AD213}"/>
              </a:ext>
            </a:extLst>
          </p:cNvPr>
          <p:cNvPicPr>
            <a:picLocks noChangeAspect="1"/>
          </p:cNvPicPr>
          <p:nvPr userDrawn="1"/>
        </p:nvPicPr>
        <p:blipFill>
          <a:blip r:embed="rId2"/>
          <a:srcRect/>
          <a:stretch/>
        </p:blipFill>
        <p:spPr>
          <a:xfrm>
            <a:off x="0" y="0"/>
            <a:ext cx="12192000" cy="6858000"/>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1755444" y="3132892"/>
            <a:ext cx="8681110" cy="1520328"/>
          </a:xfrm>
          <a:prstGeom prst="rect">
            <a:avLst/>
          </a:prstGeom>
          <a:noFill/>
        </p:spPr>
        <p:txBody>
          <a:bodyPr anchor="ctr"/>
          <a:lstStyle>
            <a:lvl1pPr algn="ctr">
              <a:lnSpc>
                <a:spcPts val="4200"/>
              </a:lnSpc>
              <a:buNone/>
              <a:defRPr sz="28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PRESENTATION TITLE HERE </a:t>
            </a:r>
          </a:p>
        </p:txBody>
      </p:sp>
      <p:sp>
        <p:nvSpPr>
          <p:cNvPr id="26" name="Text Placeholder 25">
            <a:extLst>
              <a:ext uri="{FF2B5EF4-FFF2-40B4-BE49-F238E27FC236}">
                <a16:creationId xmlns:a16="http://schemas.microsoft.com/office/drawing/2014/main" id="{75E4678B-EFFA-9A45-B059-056813AE3EE2}"/>
              </a:ext>
            </a:extLst>
          </p:cNvPr>
          <p:cNvSpPr>
            <a:spLocks noGrp="1"/>
          </p:cNvSpPr>
          <p:nvPr>
            <p:ph type="body" sz="quarter" idx="15" hasCustomPrompt="1"/>
          </p:nvPr>
        </p:nvSpPr>
        <p:spPr>
          <a:xfrm>
            <a:off x="1712056" y="5564054"/>
            <a:ext cx="8937523" cy="310203"/>
          </a:xfrm>
          <a:prstGeom prst="rect">
            <a:avLst/>
          </a:prstGeom>
        </p:spPr>
        <p:txBody>
          <a:bodyPr/>
          <a:lstStyle>
            <a:lvl1pPr algn="ctr">
              <a:buNone/>
              <a:defRPr sz="1800" b="0" i="0">
                <a:solidFill>
                  <a:schemeClr val="tx1">
                    <a:lumMod val="65000"/>
                    <a:lumOff val="35000"/>
                  </a:schemeClr>
                </a:solidFill>
                <a:latin typeface="Gill Sans MT" panose="020B0502020104020203" pitchFamily="34" charset="77"/>
              </a:defRPr>
            </a:lvl1pPr>
          </a:lstStyle>
          <a:p>
            <a:pPr lvl="0"/>
            <a:r>
              <a:rPr lang="en-GB" dirty="0"/>
              <a:t>To Whom | Presenter Name | Date</a:t>
            </a:r>
          </a:p>
        </p:txBody>
      </p:sp>
      <p:pic>
        <p:nvPicPr>
          <p:cNvPr id="10" name="Picture 9">
            <a:extLst>
              <a:ext uri="{FF2B5EF4-FFF2-40B4-BE49-F238E27FC236}">
                <a16:creationId xmlns:a16="http://schemas.microsoft.com/office/drawing/2014/main" id="{8F67059D-9A0D-1B4D-90A7-A06B738AC6B9}"/>
              </a:ext>
            </a:extLst>
          </p:cNvPr>
          <p:cNvPicPr>
            <a:picLocks noChangeAspect="1"/>
          </p:cNvPicPr>
          <p:nvPr userDrawn="1"/>
        </p:nvPicPr>
        <p:blipFill>
          <a:blip r:embed="rId3"/>
          <a:srcRect/>
          <a:stretch/>
        </p:blipFill>
        <p:spPr>
          <a:xfrm>
            <a:off x="11405296" y="6225219"/>
            <a:ext cx="567055" cy="508947"/>
          </a:xfrm>
          <a:prstGeom prst="rect">
            <a:avLst/>
          </a:prstGeom>
        </p:spPr>
      </p:pic>
      <p:cxnSp>
        <p:nvCxnSpPr>
          <p:cNvPr id="17" name="Straight Connector 16">
            <a:extLst>
              <a:ext uri="{FF2B5EF4-FFF2-40B4-BE49-F238E27FC236}">
                <a16:creationId xmlns:a16="http://schemas.microsoft.com/office/drawing/2014/main" id="{2BF4CFBC-EBCD-4E4F-804D-43ED054C575C}"/>
              </a:ext>
            </a:extLst>
          </p:cNvPr>
          <p:cNvCxnSpPr>
            <a:cxnSpLocks/>
          </p:cNvCxnSpPr>
          <p:nvPr userDrawn="1"/>
        </p:nvCxnSpPr>
        <p:spPr>
          <a:xfrm>
            <a:off x="2429572" y="2392906"/>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D41E40-B815-F844-ACF1-D07175B385F4}"/>
              </a:ext>
            </a:extLst>
          </p:cNvPr>
          <p:cNvCxnSpPr>
            <a:cxnSpLocks/>
          </p:cNvCxnSpPr>
          <p:nvPr userDrawn="1"/>
        </p:nvCxnSpPr>
        <p:spPr>
          <a:xfrm>
            <a:off x="2429573" y="5330019"/>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80B3B4D-4090-41A3-BAF7-4F8AA0BBD52D}"/>
              </a:ext>
            </a:extLst>
          </p:cNvPr>
          <p:cNvPicPr>
            <a:picLocks noChangeAspect="1"/>
          </p:cNvPicPr>
          <p:nvPr userDrawn="1"/>
        </p:nvPicPr>
        <p:blipFill>
          <a:blip r:embed="rId4"/>
          <a:srcRect/>
          <a:stretch/>
        </p:blipFill>
        <p:spPr>
          <a:xfrm>
            <a:off x="3926299" y="202910"/>
            <a:ext cx="3974294" cy="1450011"/>
          </a:xfrm>
          <a:prstGeom prst="rect">
            <a:avLst/>
          </a:prstGeom>
        </p:spPr>
      </p:pic>
      <p:sp>
        <p:nvSpPr>
          <p:cNvPr id="13" name="Slide Number Placeholder 11">
            <a:extLst>
              <a:ext uri="{FF2B5EF4-FFF2-40B4-BE49-F238E27FC236}">
                <a16:creationId xmlns:a16="http://schemas.microsoft.com/office/drawing/2014/main" id="{538102B2-D1DA-4EC0-A923-2AD8995DB1C6}"/>
              </a:ext>
            </a:extLst>
          </p:cNvPr>
          <p:cNvSpPr txBox="1">
            <a:spLocks/>
          </p:cNvSpPr>
          <p:nvPr userDrawn="1"/>
        </p:nvSpPr>
        <p:spPr>
          <a:xfrm>
            <a:off x="-105296" y="6373704"/>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Tree>
    <p:extLst>
      <p:ext uri="{BB962C8B-B14F-4D97-AF65-F5344CB8AC3E}">
        <p14:creationId xmlns:p14="http://schemas.microsoft.com/office/powerpoint/2010/main" val="2536440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Date Placeholder 2"/>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4" name="Footer Placeholder 3"/>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5" name="Slide Number Placeholder 4"/>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3027134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3" name="Footer Placeholder 2"/>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4" name="Slide Number Placeholder 3"/>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3945263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6528"/>
            <a:ext cx="3931852" cy="1601448"/>
          </a:xfrm>
          <a:prstGeom prst="rect">
            <a:avLst/>
          </a:prstGeom>
        </p:spPr>
        <p:txBody>
          <a:bodyPr anchor="b"/>
          <a:lstStyle>
            <a:lvl1pPr>
              <a:defRPr sz="2903"/>
            </a:lvl1pPr>
          </a:lstStyle>
          <a:p>
            <a:r>
              <a:rPr lang="en-US"/>
              <a:t>Click to edit Master title style</a:t>
            </a:r>
            <a:endParaRPr lang="en-ZA"/>
          </a:p>
        </p:txBody>
      </p:sp>
      <p:sp>
        <p:nvSpPr>
          <p:cNvPr id="3" name="Content Placeholder 2"/>
          <p:cNvSpPr>
            <a:spLocks noGrp="1"/>
          </p:cNvSpPr>
          <p:nvPr>
            <p:ph idx="1"/>
          </p:nvPr>
        </p:nvSpPr>
        <p:spPr>
          <a:xfrm>
            <a:off x="5182732" y="987944"/>
            <a:ext cx="6172935" cy="4873472"/>
          </a:xfrm>
          <a:prstGeom prst="rect">
            <a:avLst/>
          </a:prstGeo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954" y="2057977"/>
            <a:ext cx="3931852" cy="3810640"/>
          </a:xfrm>
          <a:prstGeom prst="rect">
            <a:avLst/>
          </a:prstGeo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a:t>Click to edit Master text styles</a:t>
            </a:r>
          </a:p>
        </p:txBody>
      </p:sp>
      <p:sp>
        <p:nvSpPr>
          <p:cNvPr id="5" name="Date Placeholder 4"/>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6" name="Footer Placeholder 5"/>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7" name="Slide Number Placeholder 6"/>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829263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6528"/>
            <a:ext cx="3931852" cy="1601448"/>
          </a:xfrm>
          <a:prstGeom prst="rect">
            <a:avLst/>
          </a:prstGeom>
        </p:spPr>
        <p:txBody>
          <a:bodyPr anchor="b"/>
          <a:lstStyle>
            <a:lvl1pPr>
              <a:defRPr sz="2903"/>
            </a:lvl1pPr>
          </a:lstStyle>
          <a:p>
            <a:r>
              <a:rPr lang="en-US"/>
              <a:t>Click to edit Master title style</a:t>
            </a:r>
            <a:endParaRPr lang="en-ZA"/>
          </a:p>
        </p:txBody>
      </p:sp>
      <p:sp>
        <p:nvSpPr>
          <p:cNvPr id="3" name="Picture Placeholder 2"/>
          <p:cNvSpPr>
            <a:spLocks noGrp="1"/>
          </p:cNvSpPr>
          <p:nvPr>
            <p:ph type="pic" idx="1"/>
          </p:nvPr>
        </p:nvSpPr>
        <p:spPr>
          <a:xfrm>
            <a:off x="5182732" y="987944"/>
            <a:ext cx="6172935" cy="4873472"/>
          </a:xfrm>
          <a:prstGeom prst="rect">
            <a:avLst/>
          </a:prstGeo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en-ZA" dirty="0"/>
          </a:p>
        </p:txBody>
      </p:sp>
      <p:sp>
        <p:nvSpPr>
          <p:cNvPr id="4" name="Text Placeholder 3"/>
          <p:cNvSpPr>
            <a:spLocks noGrp="1"/>
          </p:cNvSpPr>
          <p:nvPr>
            <p:ph type="body" sz="half" idx="2"/>
          </p:nvPr>
        </p:nvSpPr>
        <p:spPr>
          <a:xfrm>
            <a:off x="839954" y="2057977"/>
            <a:ext cx="3931852" cy="3810640"/>
          </a:xfrm>
          <a:prstGeom prst="rect">
            <a:avLst/>
          </a:prstGeo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a:t>Click to edit Master text styles</a:t>
            </a:r>
          </a:p>
        </p:txBody>
      </p:sp>
      <p:sp>
        <p:nvSpPr>
          <p:cNvPr id="5" name="Date Placeholder 4"/>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6" name="Footer Placeholder 5"/>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7" name="Slide Number Placeholder 6"/>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229532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Vertical Text Placeholder 2"/>
          <p:cNvSpPr>
            <a:spLocks noGrp="1"/>
          </p:cNvSpPr>
          <p:nvPr>
            <p:ph type="body" orient="vert" idx="1"/>
          </p:nvPr>
        </p:nvSpPr>
        <p:spPr>
          <a:xfrm>
            <a:off x="838145" y="1826112"/>
            <a:ext cx="10515712" cy="435069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2836589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5380" y="365799"/>
            <a:ext cx="2628476" cy="5811011"/>
          </a:xfrm>
          <a:prstGeom prst="rect">
            <a:avLst/>
          </a:prstGeo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145" y="365799"/>
            <a:ext cx="7713453" cy="5811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96876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27" y="1121879"/>
            <a:ext cx="9143548" cy="2387771"/>
          </a:xfrm>
          <a:prstGeom prst="rect">
            <a:avLst/>
          </a:prstGeom>
        </p:spPr>
        <p:txBody>
          <a:bodyPr anchor="b"/>
          <a:lstStyle>
            <a:lvl1pPr algn="ctr">
              <a:defRPr sz="5443"/>
            </a:lvl1pPr>
          </a:lstStyle>
          <a:p>
            <a:r>
              <a:rPr lang="en-US"/>
              <a:t>Click to edit Master title style</a:t>
            </a:r>
            <a:endParaRPr lang="en-ZA"/>
          </a:p>
        </p:txBody>
      </p:sp>
      <p:sp>
        <p:nvSpPr>
          <p:cNvPr id="3" name="Subtitle 2"/>
          <p:cNvSpPr>
            <a:spLocks noGrp="1"/>
          </p:cNvSpPr>
          <p:nvPr>
            <p:ph type="subTitle" idx="1"/>
          </p:nvPr>
        </p:nvSpPr>
        <p:spPr>
          <a:xfrm>
            <a:off x="1524227" y="3601819"/>
            <a:ext cx="9143548" cy="1656174"/>
          </a:xfrm>
          <a:prstGeom prst="rect">
            <a:avLst/>
          </a:prstGeo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en-US"/>
              <a:t>Click to edit Master subtitle style</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207358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Content Placeholder 2"/>
          <p:cNvSpPr>
            <a:spLocks noGrp="1"/>
          </p:cNvSpPr>
          <p:nvPr>
            <p:ph idx="1"/>
          </p:nvPr>
        </p:nvSpPr>
        <p:spPr>
          <a:xfrm>
            <a:off x="838145" y="1826112"/>
            <a:ext cx="10515712" cy="435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888050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713" y="1709460"/>
            <a:ext cx="10513902" cy="2852939"/>
          </a:xfrm>
          <a:prstGeom prst="rect">
            <a:avLst/>
          </a:prstGeom>
        </p:spPr>
        <p:txBody>
          <a:bodyPr anchor="b"/>
          <a:lstStyle>
            <a:lvl1pPr>
              <a:defRPr sz="5443"/>
            </a:lvl1pPr>
          </a:lstStyle>
          <a:p>
            <a:r>
              <a:rPr lang="en-US"/>
              <a:t>Click to edit Master title style</a:t>
            </a:r>
            <a:endParaRPr lang="en-ZA"/>
          </a:p>
        </p:txBody>
      </p:sp>
      <p:sp>
        <p:nvSpPr>
          <p:cNvPr id="3" name="Text Placeholder 2"/>
          <p:cNvSpPr>
            <a:spLocks noGrp="1"/>
          </p:cNvSpPr>
          <p:nvPr>
            <p:ph type="body" idx="1"/>
          </p:nvPr>
        </p:nvSpPr>
        <p:spPr>
          <a:xfrm>
            <a:off x="832713" y="4589763"/>
            <a:ext cx="10513902" cy="1499197"/>
          </a:xfrm>
          <a:prstGeom prst="rect">
            <a:avLst/>
          </a:prstGeom>
        </p:spPr>
        <p:txBody>
          <a:bodyPr/>
          <a:lstStyle>
            <a:lvl1pPr marL="0" indent="0">
              <a:buNone/>
              <a:defRPr sz="2177">
                <a:solidFill>
                  <a:schemeClr val="tx1">
                    <a:tint val="75000"/>
                  </a:schemeClr>
                </a:solidFill>
              </a:defRPr>
            </a:lvl1pPr>
            <a:lvl2pPr marL="414772" indent="0">
              <a:buNone/>
              <a:defRPr sz="1814">
                <a:solidFill>
                  <a:schemeClr val="tx1">
                    <a:tint val="75000"/>
                  </a:schemeClr>
                </a:solidFill>
              </a:defRPr>
            </a:lvl2pPr>
            <a:lvl3pPr marL="829544" indent="0">
              <a:buNone/>
              <a:defRPr sz="1633">
                <a:solidFill>
                  <a:schemeClr val="tx1">
                    <a:tint val="75000"/>
                  </a:schemeClr>
                </a:solidFill>
              </a:defRPr>
            </a:lvl3pPr>
            <a:lvl4pPr marL="1244316" indent="0">
              <a:buNone/>
              <a:defRPr sz="1452">
                <a:solidFill>
                  <a:schemeClr val="tx1">
                    <a:tint val="75000"/>
                  </a:schemeClr>
                </a:solidFill>
              </a:defRPr>
            </a:lvl4pPr>
            <a:lvl5pPr marL="1659087" indent="0">
              <a:buNone/>
              <a:defRPr sz="1452">
                <a:solidFill>
                  <a:schemeClr val="tx1">
                    <a:tint val="75000"/>
                  </a:schemeClr>
                </a:solidFill>
              </a:defRPr>
            </a:lvl5pPr>
            <a:lvl6pPr marL="2073859" indent="0">
              <a:buNone/>
              <a:defRPr sz="1452">
                <a:solidFill>
                  <a:schemeClr val="tx1">
                    <a:tint val="75000"/>
                  </a:schemeClr>
                </a:solidFill>
              </a:defRPr>
            </a:lvl6pPr>
            <a:lvl7pPr marL="2488631" indent="0">
              <a:buNone/>
              <a:defRPr sz="1452">
                <a:solidFill>
                  <a:schemeClr val="tx1">
                    <a:tint val="75000"/>
                  </a:schemeClr>
                </a:solidFill>
              </a:defRPr>
            </a:lvl7pPr>
            <a:lvl8pPr marL="2903403" indent="0">
              <a:buNone/>
              <a:defRPr sz="1452">
                <a:solidFill>
                  <a:schemeClr val="tx1">
                    <a:tint val="75000"/>
                  </a:schemeClr>
                </a:solidFill>
              </a:defRPr>
            </a:lvl8pPr>
            <a:lvl9pPr marL="3318175" indent="0">
              <a:buNone/>
              <a:defRPr sz="14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463889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Content Placeholder 2"/>
          <p:cNvSpPr>
            <a:spLocks noGrp="1"/>
          </p:cNvSpPr>
          <p:nvPr>
            <p:ph sz="half" idx="1"/>
          </p:nvPr>
        </p:nvSpPr>
        <p:spPr>
          <a:xfrm>
            <a:off x="838144" y="1826112"/>
            <a:ext cx="5170059" cy="435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81988" y="1826112"/>
            <a:ext cx="5171869" cy="435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6" name="Footer Placeholder 5"/>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7" name="Slide Number Placeholder 6"/>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828686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id="{B9BB9720-9CF0-9642-834C-C41C9539A4A4}"/>
              </a:ext>
            </a:extLst>
          </p:cNvPr>
          <p:cNvSpPr>
            <a:spLocks noGrp="1"/>
          </p:cNvSpPr>
          <p:nvPr>
            <p:ph type="title" hasCustomPrompt="1"/>
          </p:nvPr>
        </p:nvSpPr>
        <p:spPr>
          <a:xfrm>
            <a:off x="498684" y="109452"/>
            <a:ext cx="11205636" cy="571585"/>
          </a:xfrm>
          <a:prstGeom prst="rect">
            <a:avLst/>
          </a:prstGeom>
        </p:spPr>
        <p:txBody>
          <a:bodyPr/>
          <a:lstStyle>
            <a:lvl1pPr algn="l">
              <a:defRPr sz="2400" b="0" i="0" cap="all" baseline="0">
                <a:solidFill>
                  <a:schemeClr val="tx1">
                    <a:lumMod val="75000"/>
                    <a:lumOff val="25000"/>
                  </a:schemeClr>
                </a:solidFill>
                <a:latin typeface="+mn-lt"/>
              </a:defRPr>
            </a:lvl1pPr>
          </a:lstStyle>
          <a:p>
            <a:r>
              <a:rPr lang="en-GB" dirty="0"/>
              <a:t>Click to ADD title</a:t>
            </a:r>
            <a:endParaRPr lang="en-US" dirty="0"/>
          </a:p>
        </p:txBody>
      </p:sp>
      <p:sp>
        <p:nvSpPr>
          <p:cNvPr id="16" name="Slide Number Placeholder 11">
            <a:extLst>
              <a:ext uri="{FF2B5EF4-FFF2-40B4-BE49-F238E27FC236}">
                <a16:creationId xmlns:a16="http://schemas.microsoft.com/office/drawing/2014/main" id="{C849C03B-FFA0-864E-92FD-6539E5B2E75E}"/>
              </a:ext>
            </a:extLst>
          </p:cNvPr>
          <p:cNvSpPr txBox="1">
            <a:spLocks/>
          </p:cNvSpPr>
          <p:nvPr userDrawn="1"/>
        </p:nvSpPr>
        <p:spPr>
          <a:xfrm>
            <a:off x="10681854" y="6435598"/>
            <a:ext cx="1022465"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41146E-9C06-9F49-A71B-5E154561DE30}" type="slidenum">
              <a:rPr lang="en-US" smtClean="0"/>
              <a:pPr algn="r"/>
              <a:t>‹#›</a:t>
            </a:fld>
            <a:endParaRPr lang="en-US" dirty="0"/>
          </a:p>
        </p:txBody>
      </p:sp>
      <p:pic>
        <p:nvPicPr>
          <p:cNvPr id="13" name="Picture 12">
            <a:extLst>
              <a:ext uri="{FF2B5EF4-FFF2-40B4-BE49-F238E27FC236}">
                <a16:creationId xmlns:a16="http://schemas.microsoft.com/office/drawing/2014/main" id="{51AFAE71-9C12-E44B-9B26-B11C929C4052}"/>
              </a:ext>
            </a:extLst>
          </p:cNvPr>
          <p:cNvPicPr>
            <a:picLocks noChangeAspect="1"/>
          </p:cNvPicPr>
          <p:nvPr userDrawn="1"/>
        </p:nvPicPr>
        <p:blipFill>
          <a:blip r:embed="rId3"/>
          <a:srcRect/>
          <a:stretch/>
        </p:blipFill>
        <p:spPr>
          <a:xfrm>
            <a:off x="498684" y="6238442"/>
            <a:ext cx="1616736" cy="589862"/>
          </a:xfrm>
          <a:prstGeom prst="rect">
            <a:avLst/>
          </a:prstGeom>
        </p:spPr>
      </p:pic>
      <p:sp>
        <p:nvSpPr>
          <p:cNvPr id="8" name="Slide Number Placeholder 11">
            <a:extLst>
              <a:ext uri="{FF2B5EF4-FFF2-40B4-BE49-F238E27FC236}">
                <a16:creationId xmlns:a16="http://schemas.microsoft.com/office/drawing/2014/main" id="{39362617-C9E6-4FDE-B70E-C0C732FC5C59}"/>
              </a:ext>
            </a:extLst>
          </p:cNvPr>
          <p:cNvSpPr txBox="1">
            <a:spLocks/>
          </p:cNvSpPr>
          <p:nvPr userDrawn="1"/>
        </p:nvSpPr>
        <p:spPr>
          <a:xfrm>
            <a:off x="4375265" y="6475819"/>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
        <p:nvSpPr>
          <p:cNvPr id="9" name="Content Placeholder 3">
            <a:extLst>
              <a:ext uri="{FF2B5EF4-FFF2-40B4-BE49-F238E27FC236}">
                <a16:creationId xmlns:a16="http://schemas.microsoft.com/office/drawing/2014/main" id="{EE9D14CF-1D0B-4A2E-9E66-9A10386040A2}"/>
              </a:ext>
            </a:extLst>
          </p:cNvPr>
          <p:cNvSpPr>
            <a:spLocks noGrp="1"/>
          </p:cNvSpPr>
          <p:nvPr>
            <p:ph sz="half" idx="2" hasCustomPrompt="1"/>
          </p:nvPr>
        </p:nvSpPr>
        <p:spPr>
          <a:xfrm>
            <a:off x="498684" y="814647"/>
            <a:ext cx="11205636" cy="5325681"/>
          </a:xfrm>
          <a:prstGeom prst="rect">
            <a:avLst/>
          </a:prstGeom>
        </p:spPr>
        <p:txBody>
          <a:bodyPr/>
          <a:lstStyle>
            <a:lvl1pPr>
              <a:defRPr sz="2000"/>
            </a:lvl1pPr>
            <a:lvl2pPr>
              <a:defRPr sz="1800"/>
            </a:lvl2pPr>
            <a:lvl3pPr>
              <a:defRPr sz="1800"/>
            </a:lvl3pPr>
          </a:lstStyle>
          <a:p>
            <a:pPr lvl="0"/>
            <a:r>
              <a:rPr lang="en-GB" dirty="0"/>
              <a:t>Point 1</a:t>
            </a:r>
          </a:p>
          <a:p>
            <a:pPr lvl="1"/>
            <a:r>
              <a:rPr lang="en-GB" dirty="0"/>
              <a:t>Point 2</a:t>
            </a:r>
          </a:p>
          <a:p>
            <a:pPr lvl="2"/>
            <a:r>
              <a:rPr lang="en-GB" dirty="0"/>
              <a:t>Point 3</a:t>
            </a:r>
          </a:p>
        </p:txBody>
      </p:sp>
    </p:spTree>
    <p:extLst>
      <p:ext uri="{BB962C8B-B14F-4D97-AF65-F5344CB8AC3E}">
        <p14:creationId xmlns:p14="http://schemas.microsoft.com/office/powerpoint/2010/main" val="491731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54" y="365798"/>
            <a:ext cx="10515713" cy="1324939"/>
          </a:xfrm>
          <a:prstGeom prst="rect">
            <a:avLst/>
          </a:prstGeom>
        </p:spPr>
        <p:txBody>
          <a:bodyPr/>
          <a:lstStyle/>
          <a:p>
            <a:r>
              <a:rPr lang="en-US"/>
              <a:t>Click to edit Master title style</a:t>
            </a:r>
            <a:endParaRPr lang="en-ZA"/>
          </a:p>
        </p:txBody>
      </p:sp>
      <p:sp>
        <p:nvSpPr>
          <p:cNvPr id="3" name="Text Placeholder 2"/>
          <p:cNvSpPr>
            <a:spLocks noGrp="1"/>
          </p:cNvSpPr>
          <p:nvPr>
            <p:ph type="body" idx="1"/>
          </p:nvPr>
        </p:nvSpPr>
        <p:spPr>
          <a:xfrm>
            <a:off x="839954" y="1680657"/>
            <a:ext cx="5157388" cy="823766"/>
          </a:xfrm>
          <a:prstGeom prst="rect">
            <a:avLst/>
          </a:prstGeo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4" name="Content Placeholder 3"/>
          <p:cNvSpPr>
            <a:spLocks noGrp="1"/>
          </p:cNvSpPr>
          <p:nvPr>
            <p:ph sz="half" idx="2"/>
          </p:nvPr>
        </p:nvSpPr>
        <p:spPr>
          <a:xfrm>
            <a:off x="839954" y="2504424"/>
            <a:ext cx="5157388" cy="3685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936" y="1680657"/>
            <a:ext cx="5182732" cy="823766"/>
          </a:xfrm>
          <a:prstGeom prst="rect">
            <a:avLst/>
          </a:prstGeo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6" name="Content Placeholder 5"/>
          <p:cNvSpPr>
            <a:spLocks noGrp="1"/>
          </p:cNvSpPr>
          <p:nvPr>
            <p:ph sz="quarter" idx="4"/>
          </p:nvPr>
        </p:nvSpPr>
        <p:spPr>
          <a:xfrm>
            <a:off x="6172936" y="2504424"/>
            <a:ext cx="5182732" cy="3685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8" name="Footer Placeholder 7"/>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9" name="Slide Number Placeholder 8"/>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325237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Date Placeholder 2"/>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4" name="Footer Placeholder 3"/>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5" name="Slide Number Placeholder 4"/>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308978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3" name="Footer Placeholder 2"/>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4" name="Slide Number Placeholder 3"/>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848904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6528"/>
            <a:ext cx="3931852" cy="1601448"/>
          </a:xfrm>
          <a:prstGeom prst="rect">
            <a:avLst/>
          </a:prstGeom>
        </p:spPr>
        <p:txBody>
          <a:bodyPr anchor="b"/>
          <a:lstStyle>
            <a:lvl1pPr>
              <a:defRPr sz="2903"/>
            </a:lvl1pPr>
          </a:lstStyle>
          <a:p>
            <a:r>
              <a:rPr lang="en-US"/>
              <a:t>Click to edit Master title style</a:t>
            </a:r>
            <a:endParaRPr lang="en-ZA"/>
          </a:p>
        </p:txBody>
      </p:sp>
      <p:sp>
        <p:nvSpPr>
          <p:cNvPr id="3" name="Content Placeholder 2"/>
          <p:cNvSpPr>
            <a:spLocks noGrp="1"/>
          </p:cNvSpPr>
          <p:nvPr>
            <p:ph idx="1"/>
          </p:nvPr>
        </p:nvSpPr>
        <p:spPr>
          <a:xfrm>
            <a:off x="5182732" y="987944"/>
            <a:ext cx="6172935" cy="4873472"/>
          </a:xfrm>
          <a:prstGeom prst="rect">
            <a:avLst/>
          </a:prstGeo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954" y="2057977"/>
            <a:ext cx="3931852" cy="3810640"/>
          </a:xfrm>
          <a:prstGeom prst="rect">
            <a:avLst/>
          </a:prstGeo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a:t>Click to edit Master text styles</a:t>
            </a:r>
          </a:p>
        </p:txBody>
      </p:sp>
      <p:sp>
        <p:nvSpPr>
          <p:cNvPr id="5" name="Date Placeholder 4"/>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6" name="Footer Placeholder 5"/>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7" name="Slide Number Placeholder 6"/>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3077572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6528"/>
            <a:ext cx="3931852" cy="1601448"/>
          </a:xfrm>
          <a:prstGeom prst="rect">
            <a:avLst/>
          </a:prstGeom>
        </p:spPr>
        <p:txBody>
          <a:bodyPr anchor="b"/>
          <a:lstStyle>
            <a:lvl1pPr>
              <a:defRPr sz="2903"/>
            </a:lvl1pPr>
          </a:lstStyle>
          <a:p>
            <a:r>
              <a:rPr lang="en-US"/>
              <a:t>Click to edit Master title style</a:t>
            </a:r>
            <a:endParaRPr lang="en-ZA"/>
          </a:p>
        </p:txBody>
      </p:sp>
      <p:sp>
        <p:nvSpPr>
          <p:cNvPr id="3" name="Picture Placeholder 2"/>
          <p:cNvSpPr>
            <a:spLocks noGrp="1"/>
          </p:cNvSpPr>
          <p:nvPr>
            <p:ph type="pic" idx="1"/>
          </p:nvPr>
        </p:nvSpPr>
        <p:spPr>
          <a:xfrm>
            <a:off x="5182732" y="987944"/>
            <a:ext cx="6172935" cy="4873472"/>
          </a:xfrm>
          <a:prstGeom prst="rect">
            <a:avLst/>
          </a:prstGeo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en-ZA" dirty="0"/>
          </a:p>
        </p:txBody>
      </p:sp>
      <p:sp>
        <p:nvSpPr>
          <p:cNvPr id="4" name="Text Placeholder 3"/>
          <p:cNvSpPr>
            <a:spLocks noGrp="1"/>
          </p:cNvSpPr>
          <p:nvPr>
            <p:ph type="body" sz="half" idx="2"/>
          </p:nvPr>
        </p:nvSpPr>
        <p:spPr>
          <a:xfrm>
            <a:off x="839954" y="2057977"/>
            <a:ext cx="3931852" cy="3810640"/>
          </a:xfrm>
          <a:prstGeom prst="rect">
            <a:avLst/>
          </a:prstGeo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a:t>Click to edit Master text styles</a:t>
            </a:r>
          </a:p>
        </p:txBody>
      </p:sp>
      <p:sp>
        <p:nvSpPr>
          <p:cNvPr id="5" name="Date Placeholder 4"/>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6" name="Footer Placeholder 5"/>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7" name="Slide Number Placeholder 6"/>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304487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Vertical Text Placeholder 2"/>
          <p:cNvSpPr>
            <a:spLocks noGrp="1"/>
          </p:cNvSpPr>
          <p:nvPr>
            <p:ph type="body" orient="vert" idx="1"/>
          </p:nvPr>
        </p:nvSpPr>
        <p:spPr>
          <a:xfrm>
            <a:off x="838145" y="1826112"/>
            <a:ext cx="10515712" cy="435069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2724084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5380" y="365799"/>
            <a:ext cx="2628476" cy="5811011"/>
          </a:xfrm>
          <a:prstGeom prst="rect">
            <a:avLst/>
          </a:prstGeo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145" y="365799"/>
            <a:ext cx="7713453" cy="5811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021634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27" y="1121879"/>
            <a:ext cx="9143548" cy="2387771"/>
          </a:xfrm>
          <a:prstGeom prst="rect">
            <a:avLst/>
          </a:prstGeom>
        </p:spPr>
        <p:txBody>
          <a:bodyPr anchor="b"/>
          <a:lstStyle>
            <a:lvl1pPr algn="ctr">
              <a:defRPr sz="5443"/>
            </a:lvl1pPr>
          </a:lstStyle>
          <a:p>
            <a:r>
              <a:rPr lang="en-US"/>
              <a:t>Click to edit Master title style</a:t>
            </a:r>
            <a:endParaRPr lang="en-ZA"/>
          </a:p>
        </p:txBody>
      </p:sp>
      <p:sp>
        <p:nvSpPr>
          <p:cNvPr id="3" name="Subtitle 2"/>
          <p:cNvSpPr>
            <a:spLocks noGrp="1"/>
          </p:cNvSpPr>
          <p:nvPr>
            <p:ph type="subTitle" idx="1"/>
          </p:nvPr>
        </p:nvSpPr>
        <p:spPr>
          <a:xfrm>
            <a:off x="1524227" y="3601819"/>
            <a:ext cx="9143548" cy="1656174"/>
          </a:xfrm>
          <a:prstGeom prst="rect">
            <a:avLst/>
          </a:prstGeo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en-US"/>
              <a:t>Click to edit Master subtitle style</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4036225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Content Placeholder 2"/>
          <p:cNvSpPr>
            <a:spLocks noGrp="1"/>
          </p:cNvSpPr>
          <p:nvPr>
            <p:ph idx="1"/>
          </p:nvPr>
        </p:nvSpPr>
        <p:spPr>
          <a:xfrm>
            <a:off x="838145" y="1826112"/>
            <a:ext cx="10515712" cy="435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749591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713" y="1709460"/>
            <a:ext cx="10513902" cy="2852939"/>
          </a:xfrm>
          <a:prstGeom prst="rect">
            <a:avLst/>
          </a:prstGeom>
        </p:spPr>
        <p:txBody>
          <a:bodyPr anchor="b"/>
          <a:lstStyle>
            <a:lvl1pPr>
              <a:defRPr sz="5443"/>
            </a:lvl1pPr>
          </a:lstStyle>
          <a:p>
            <a:r>
              <a:rPr lang="en-US"/>
              <a:t>Click to edit Master title style</a:t>
            </a:r>
            <a:endParaRPr lang="en-ZA"/>
          </a:p>
        </p:txBody>
      </p:sp>
      <p:sp>
        <p:nvSpPr>
          <p:cNvPr id="3" name="Text Placeholder 2"/>
          <p:cNvSpPr>
            <a:spLocks noGrp="1"/>
          </p:cNvSpPr>
          <p:nvPr>
            <p:ph type="body" idx="1"/>
          </p:nvPr>
        </p:nvSpPr>
        <p:spPr>
          <a:xfrm>
            <a:off x="832713" y="4589763"/>
            <a:ext cx="10513902" cy="1499197"/>
          </a:xfrm>
          <a:prstGeom prst="rect">
            <a:avLst/>
          </a:prstGeom>
        </p:spPr>
        <p:txBody>
          <a:bodyPr/>
          <a:lstStyle>
            <a:lvl1pPr marL="0" indent="0">
              <a:buNone/>
              <a:defRPr sz="2177">
                <a:solidFill>
                  <a:schemeClr val="tx1">
                    <a:tint val="75000"/>
                  </a:schemeClr>
                </a:solidFill>
              </a:defRPr>
            </a:lvl1pPr>
            <a:lvl2pPr marL="414772" indent="0">
              <a:buNone/>
              <a:defRPr sz="1814">
                <a:solidFill>
                  <a:schemeClr val="tx1">
                    <a:tint val="75000"/>
                  </a:schemeClr>
                </a:solidFill>
              </a:defRPr>
            </a:lvl2pPr>
            <a:lvl3pPr marL="829544" indent="0">
              <a:buNone/>
              <a:defRPr sz="1633">
                <a:solidFill>
                  <a:schemeClr val="tx1">
                    <a:tint val="75000"/>
                  </a:schemeClr>
                </a:solidFill>
              </a:defRPr>
            </a:lvl3pPr>
            <a:lvl4pPr marL="1244316" indent="0">
              <a:buNone/>
              <a:defRPr sz="1452">
                <a:solidFill>
                  <a:schemeClr val="tx1">
                    <a:tint val="75000"/>
                  </a:schemeClr>
                </a:solidFill>
              </a:defRPr>
            </a:lvl4pPr>
            <a:lvl5pPr marL="1659087" indent="0">
              <a:buNone/>
              <a:defRPr sz="1452">
                <a:solidFill>
                  <a:schemeClr val="tx1">
                    <a:tint val="75000"/>
                  </a:schemeClr>
                </a:solidFill>
              </a:defRPr>
            </a:lvl5pPr>
            <a:lvl6pPr marL="2073859" indent="0">
              <a:buNone/>
              <a:defRPr sz="1452">
                <a:solidFill>
                  <a:schemeClr val="tx1">
                    <a:tint val="75000"/>
                  </a:schemeClr>
                </a:solidFill>
              </a:defRPr>
            </a:lvl6pPr>
            <a:lvl7pPr marL="2488631" indent="0">
              <a:buNone/>
              <a:defRPr sz="1452">
                <a:solidFill>
                  <a:schemeClr val="tx1">
                    <a:tint val="75000"/>
                  </a:schemeClr>
                </a:solidFill>
              </a:defRPr>
            </a:lvl7pPr>
            <a:lvl8pPr marL="2903403" indent="0">
              <a:buNone/>
              <a:defRPr sz="1452">
                <a:solidFill>
                  <a:schemeClr val="tx1">
                    <a:tint val="75000"/>
                  </a:schemeClr>
                </a:solidFill>
              </a:defRPr>
            </a:lvl8pPr>
            <a:lvl9pPr marL="3318175" indent="0">
              <a:buNone/>
              <a:defRPr sz="14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42403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110688-23E1-5240-B9BC-D4EC2A51F285}"/>
              </a:ext>
            </a:extLst>
          </p:cNvPr>
          <p:cNvPicPr>
            <a:picLocks noChangeAspect="1"/>
          </p:cNvPicPr>
          <p:nvPr userDrawn="1"/>
        </p:nvPicPr>
        <p:blipFill rotWithShape="1">
          <a:blip r:embed="rId2"/>
          <a:srcRect b="11165"/>
          <a:stretch/>
        </p:blipFill>
        <p:spPr>
          <a:xfrm>
            <a:off x="15631" y="0"/>
            <a:ext cx="12192000" cy="6092328"/>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780399" y="2865439"/>
            <a:ext cx="10586720" cy="589858"/>
          </a:xfrm>
          <a:prstGeom prst="rect">
            <a:avLst/>
          </a:prstGeom>
        </p:spPr>
        <p:txBody>
          <a:bodyPr/>
          <a:lstStyle>
            <a:lvl1pPr algn="ctr">
              <a:buNone/>
              <a:defRPr sz="35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SECTION BREAK TITLE</a:t>
            </a:r>
          </a:p>
          <a:p>
            <a:pPr lvl="1"/>
            <a:endParaRPr lang="en-US" dirty="0"/>
          </a:p>
        </p:txBody>
      </p:sp>
      <p:cxnSp>
        <p:nvCxnSpPr>
          <p:cNvPr id="28" name="Straight Connector 27">
            <a:extLst>
              <a:ext uri="{FF2B5EF4-FFF2-40B4-BE49-F238E27FC236}">
                <a16:creationId xmlns:a16="http://schemas.microsoft.com/office/drawing/2014/main" id="{F79A047A-8B61-E048-BF5B-F056E75509E9}"/>
              </a:ext>
            </a:extLst>
          </p:cNvPr>
          <p:cNvCxnSpPr>
            <a:cxnSpLocks/>
          </p:cNvCxnSpPr>
          <p:nvPr userDrawn="1"/>
        </p:nvCxnSpPr>
        <p:spPr>
          <a:xfrm>
            <a:off x="3293892" y="3415969"/>
            <a:ext cx="544521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0A58D35-01AD-384E-B073-154A9AC6DA05}"/>
              </a:ext>
            </a:extLst>
          </p:cNvPr>
          <p:cNvCxnSpPr>
            <a:cxnSpLocks/>
          </p:cNvCxnSpPr>
          <p:nvPr userDrawn="1"/>
        </p:nvCxnSpPr>
        <p:spPr>
          <a:xfrm>
            <a:off x="3318605" y="2842587"/>
            <a:ext cx="537107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Slide Number Placeholder 11">
            <a:extLst>
              <a:ext uri="{FF2B5EF4-FFF2-40B4-BE49-F238E27FC236}">
                <a16:creationId xmlns:a16="http://schemas.microsoft.com/office/drawing/2014/main" id="{B23F1392-F971-134D-9E73-C2BA4982FFE7}"/>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8" name="Picture 7">
            <a:extLst>
              <a:ext uri="{FF2B5EF4-FFF2-40B4-BE49-F238E27FC236}">
                <a16:creationId xmlns:a16="http://schemas.microsoft.com/office/drawing/2014/main" id="{C96C399F-5629-8247-A198-7FB3283E8589}"/>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11" name="Picture 10">
            <a:extLst>
              <a:ext uri="{FF2B5EF4-FFF2-40B4-BE49-F238E27FC236}">
                <a16:creationId xmlns:a16="http://schemas.microsoft.com/office/drawing/2014/main" id="{A2033DEE-4368-F643-BA4A-DDCDC70A054B}"/>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9690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Content Placeholder 2"/>
          <p:cNvSpPr>
            <a:spLocks noGrp="1"/>
          </p:cNvSpPr>
          <p:nvPr>
            <p:ph sz="half" idx="1"/>
          </p:nvPr>
        </p:nvSpPr>
        <p:spPr>
          <a:xfrm>
            <a:off x="838144" y="1826112"/>
            <a:ext cx="5170059" cy="435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81988" y="1826112"/>
            <a:ext cx="5171869" cy="435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6" name="Footer Placeholder 5"/>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7" name="Slide Number Placeholder 6"/>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235508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54" y="365798"/>
            <a:ext cx="10515713" cy="1324939"/>
          </a:xfrm>
          <a:prstGeom prst="rect">
            <a:avLst/>
          </a:prstGeom>
        </p:spPr>
        <p:txBody>
          <a:bodyPr/>
          <a:lstStyle/>
          <a:p>
            <a:r>
              <a:rPr lang="en-US"/>
              <a:t>Click to edit Master title style</a:t>
            </a:r>
            <a:endParaRPr lang="en-ZA"/>
          </a:p>
        </p:txBody>
      </p:sp>
      <p:sp>
        <p:nvSpPr>
          <p:cNvPr id="3" name="Text Placeholder 2"/>
          <p:cNvSpPr>
            <a:spLocks noGrp="1"/>
          </p:cNvSpPr>
          <p:nvPr>
            <p:ph type="body" idx="1"/>
          </p:nvPr>
        </p:nvSpPr>
        <p:spPr>
          <a:xfrm>
            <a:off x="839954" y="1680657"/>
            <a:ext cx="5157388" cy="823766"/>
          </a:xfrm>
          <a:prstGeom prst="rect">
            <a:avLst/>
          </a:prstGeo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4" name="Content Placeholder 3"/>
          <p:cNvSpPr>
            <a:spLocks noGrp="1"/>
          </p:cNvSpPr>
          <p:nvPr>
            <p:ph sz="half" idx="2"/>
          </p:nvPr>
        </p:nvSpPr>
        <p:spPr>
          <a:xfrm>
            <a:off x="839954" y="2504424"/>
            <a:ext cx="5157388" cy="3685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936" y="1680657"/>
            <a:ext cx="5182732" cy="823766"/>
          </a:xfrm>
          <a:prstGeom prst="rect">
            <a:avLst/>
          </a:prstGeo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6" name="Content Placeholder 5"/>
          <p:cNvSpPr>
            <a:spLocks noGrp="1"/>
          </p:cNvSpPr>
          <p:nvPr>
            <p:ph sz="quarter" idx="4"/>
          </p:nvPr>
        </p:nvSpPr>
        <p:spPr>
          <a:xfrm>
            <a:off x="6172936" y="2504424"/>
            <a:ext cx="5182732" cy="3685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8" name="Footer Placeholder 7"/>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9" name="Slide Number Placeholder 8"/>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2955671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Date Placeholder 2"/>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4" name="Footer Placeholder 3"/>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5" name="Slide Number Placeholder 4"/>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2041198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3" name="Footer Placeholder 2"/>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4" name="Slide Number Placeholder 3"/>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3364938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6528"/>
            <a:ext cx="3931852" cy="1601448"/>
          </a:xfrm>
          <a:prstGeom prst="rect">
            <a:avLst/>
          </a:prstGeom>
        </p:spPr>
        <p:txBody>
          <a:bodyPr anchor="b"/>
          <a:lstStyle>
            <a:lvl1pPr>
              <a:defRPr sz="2903"/>
            </a:lvl1pPr>
          </a:lstStyle>
          <a:p>
            <a:r>
              <a:rPr lang="en-US"/>
              <a:t>Click to edit Master title style</a:t>
            </a:r>
            <a:endParaRPr lang="en-ZA"/>
          </a:p>
        </p:txBody>
      </p:sp>
      <p:sp>
        <p:nvSpPr>
          <p:cNvPr id="3" name="Content Placeholder 2"/>
          <p:cNvSpPr>
            <a:spLocks noGrp="1"/>
          </p:cNvSpPr>
          <p:nvPr>
            <p:ph idx="1"/>
          </p:nvPr>
        </p:nvSpPr>
        <p:spPr>
          <a:xfrm>
            <a:off x="5182732" y="987944"/>
            <a:ext cx="6172935" cy="4873472"/>
          </a:xfrm>
          <a:prstGeom prst="rect">
            <a:avLst/>
          </a:prstGeo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954" y="2057977"/>
            <a:ext cx="3931852" cy="3810640"/>
          </a:xfrm>
          <a:prstGeom prst="rect">
            <a:avLst/>
          </a:prstGeo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a:t>Click to edit Master text styles</a:t>
            </a:r>
          </a:p>
        </p:txBody>
      </p:sp>
      <p:sp>
        <p:nvSpPr>
          <p:cNvPr id="5" name="Date Placeholder 4"/>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6" name="Footer Placeholder 5"/>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7" name="Slide Number Placeholder 6"/>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5190503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6528"/>
            <a:ext cx="3931852" cy="1601448"/>
          </a:xfrm>
          <a:prstGeom prst="rect">
            <a:avLst/>
          </a:prstGeom>
        </p:spPr>
        <p:txBody>
          <a:bodyPr anchor="b"/>
          <a:lstStyle>
            <a:lvl1pPr>
              <a:defRPr sz="2903"/>
            </a:lvl1pPr>
          </a:lstStyle>
          <a:p>
            <a:r>
              <a:rPr lang="en-US"/>
              <a:t>Click to edit Master title style</a:t>
            </a:r>
            <a:endParaRPr lang="en-ZA"/>
          </a:p>
        </p:txBody>
      </p:sp>
      <p:sp>
        <p:nvSpPr>
          <p:cNvPr id="3" name="Picture Placeholder 2"/>
          <p:cNvSpPr>
            <a:spLocks noGrp="1"/>
          </p:cNvSpPr>
          <p:nvPr>
            <p:ph type="pic" idx="1"/>
          </p:nvPr>
        </p:nvSpPr>
        <p:spPr>
          <a:xfrm>
            <a:off x="5182732" y="987944"/>
            <a:ext cx="6172935" cy="4873472"/>
          </a:xfrm>
          <a:prstGeom prst="rect">
            <a:avLst/>
          </a:prstGeo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en-ZA" dirty="0"/>
          </a:p>
        </p:txBody>
      </p:sp>
      <p:sp>
        <p:nvSpPr>
          <p:cNvPr id="4" name="Text Placeholder 3"/>
          <p:cNvSpPr>
            <a:spLocks noGrp="1"/>
          </p:cNvSpPr>
          <p:nvPr>
            <p:ph type="body" sz="half" idx="2"/>
          </p:nvPr>
        </p:nvSpPr>
        <p:spPr>
          <a:xfrm>
            <a:off x="839954" y="2057977"/>
            <a:ext cx="3931852" cy="3810640"/>
          </a:xfrm>
          <a:prstGeom prst="rect">
            <a:avLst/>
          </a:prstGeo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a:t>Click to edit Master text styles</a:t>
            </a:r>
          </a:p>
        </p:txBody>
      </p:sp>
      <p:sp>
        <p:nvSpPr>
          <p:cNvPr id="5" name="Date Placeholder 4"/>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6" name="Footer Placeholder 5"/>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7" name="Slide Number Placeholder 6"/>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2896336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Vertical Text Placeholder 2"/>
          <p:cNvSpPr>
            <a:spLocks noGrp="1"/>
          </p:cNvSpPr>
          <p:nvPr>
            <p:ph type="body" orient="vert" idx="1"/>
          </p:nvPr>
        </p:nvSpPr>
        <p:spPr>
          <a:xfrm>
            <a:off x="838145" y="1826112"/>
            <a:ext cx="10515712" cy="435069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899753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5380" y="365799"/>
            <a:ext cx="2628476" cy="5811011"/>
          </a:xfrm>
          <a:prstGeom prst="rect">
            <a:avLst/>
          </a:prstGeo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145" y="365799"/>
            <a:ext cx="7713453" cy="5811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837509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27" y="1121879"/>
            <a:ext cx="9143548" cy="2387771"/>
          </a:xfrm>
          <a:prstGeom prst="rect">
            <a:avLst/>
          </a:prstGeom>
        </p:spPr>
        <p:txBody>
          <a:bodyPr anchor="b"/>
          <a:lstStyle>
            <a:lvl1pPr algn="ctr">
              <a:defRPr sz="5443"/>
            </a:lvl1pPr>
          </a:lstStyle>
          <a:p>
            <a:r>
              <a:rPr lang="en-US"/>
              <a:t>Click to edit Master title style</a:t>
            </a:r>
            <a:endParaRPr lang="en-ZA"/>
          </a:p>
        </p:txBody>
      </p:sp>
      <p:sp>
        <p:nvSpPr>
          <p:cNvPr id="3" name="Subtitle 2"/>
          <p:cNvSpPr>
            <a:spLocks noGrp="1"/>
          </p:cNvSpPr>
          <p:nvPr>
            <p:ph type="subTitle" idx="1"/>
          </p:nvPr>
        </p:nvSpPr>
        <p:spPr>
          <a:xfrm>
            <a:off x="1524227" y="3601819"/>
            <a:ext cx="9143548" cy="1656174"/>
          </a:xfrm>
          <a:prstGeom prst="rect">
            <a:avLst/>
          </a:prstGeo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en-US"/>
              <a:t>Click to edit Master subtitle style</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2282029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Content Placeholder 2"/>
          <p:cNvSpPr>
            <a:spLocks noGrp="1"/>
          </p:cNvSpPr>
          <p:nvPr>
            <p:ph idx="1"/>
          </p:nvPr>
        </p:nvSpPr>
        <p:spPr>
          <a:xfrm>
            <a:off x="838145" y="1826112"/>
            <a:ext cx="10515712" cy="435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727212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2A62A-54B5-F747-81FE-566FD9A0B3B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B0CCECC-E1E4-EF4F-94F2-323A9164F7FC}"/>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8" name="Picture 7">
            <a:extLst>
              <a:ext uri="{FF2B5EF4-FFF2-40B4-BE49-F238E27FC236}">
                <a16:creationId xmlns:a16="http://schemas.microsoft.com/office/drawing/2014/main" id="{B57C5FF6-C185-0445-B3BA-EBA41B9A81D3}"/>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4697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713" y="1709460"/>
            <a:ext cx="10513902" cy="2852939"/>
          </a:xfrm>
          <a:prstGeom prst="rect">
            <a:avLst/>
          </a:prstGeom>
        </p:spPr>
        <p:txBody>
          <a:bodyPr anchor="b"/>
          <a:lstStyle>
            <a:lvl1pPr>
              <a:defRPr sz="5443"/>
            </a:lvl1pPr>
          </a:lstStyle>
          <a:p>
            <a:r>
              <a:rPr lang="en-US"/>
              <a:t>Click to edit Master title style</a:t>
            </a:r>
            <a:endParaRPr lang="en-ZA"/>
          </a:p>
        </p:txBody>
      </p:sp>
      <p:sp>
        <p:nvSpPr>
          <p:cNvPr id="3" name="Text Placeholder 2"/>
          <p:cNvSpPr>
            <a:spLocks noGrp="1"/>
          </p:cNvSpPr>
          <p:nvPr>
            <p:ph type="body" idx="1"/>
          </p:nvPr>
        </p:nvSpPr>
        <p:spPr>
          <a:xfrm>
            <a:off x="832713" y="4589763"/>
            <a:ext cx="10513902" cy="1499197"/>
          </a:xfrm>
          <a:prstGeom prst="rect">
            <a:avLst/>
          </a:prstGeom>
        </p:spPr>
        <p:txBody>
          <a:bodyPr/>
          <a:lstStyle>
            <a:lvl1pPr marL="0" indent="0">
              <a:buNone/>
              <a:defRPr sz="2177">
                <a:solidFill>
                  <a:schemeClr val="tx1">
                    <a:tint val="75000"/>
                  </a:schemeClr>
                </a:solidFill>
              </a:defRPr>
            </a:lvl1pPr>
            <a:lvl2pPr marL="414772" indent="0">
              <a:buNone/>
              <a:defRPr sz="1814">
                <a:solidFill>
                  <a:schemeClr val="tx1">
                    <a:tint val="75000"/>
                  </a:schemeClr>
                </a:solidFill>
              </a:defRPr>
            </a:lvl2pPr>
            <a:lvl3pPr marL="829544" indent="0">
              <a:buNone/>
              <a:defRPr sz="1633">
                <a:solidFill>
                  <a:schemeClr val="tx1">
                    <a:tint val="75000"/>
                  </a:schemeClr>
                </a:solidFill>
              </a:defRPr>
            </a:lvl3pPr>
            <a:lvl4pPr marL="1244316" indent="0">
              <a:buNone/>
              <a:defRPr sz="1452">
                <a:solidFill>
                  <a:schemeClr val="tx1">
                    <a:tint val="75000"/>
                  </a:schemeClr>
                </a:solidFill>
              </a:defRPr>
            </a:lvl4pPr>
            <a:lvl5pPr marL="1659087" indent="0">
              <a:buNone/>
              <a:defRPr sz="1452">
                <a:solidFill>
                  <a:schemeClr val="tx1">
                    <a:tint val="75000"/>
                  </a:schemeClr>
                </a:solidFill>
              </a:defRPr>
            </a:lvl5pPr>
            <a:lvl6pPr marL="2073859" indent="0">
              <a:buNone/>
              <a:defRPr sz="1452">
                <a:solidFill>
                  <a:schemeClr val="tx1">
                    <a:tint val="75000"/>
                  </a:schemeClr>
                </a:solidFill>
              </a:defRPr>
            </a:lvl6pPr>
            <a:lvl7pPr marL="2488631" indent="0">
              <a:buNone/>
              <a:defRPr sz="1452">
                <a:solidFill>
                  <a:schemeClr val="tx1">
                    <a:tint val="75000"/>
                  </a:schemeClr>
                </a:solidFill>
              </a:defRPr>
            </a:lvl7pPr>
            <a:lvl8pPr marL="2903403" indent="0">
              <a:buNone/>
              <a:defRPr sz="1452">
                <a:solidFill>
                  <a:schemeClr val="tx1">
                    <a:tint val="75000"/>
                  </a:schemeClr>
                </a:solidFill>
              </a:defRPr>
            </a:lvl8pPr>
            <a:lvl9pPr marL="3318175" indent="0">
              <a:buNone/>
              <a:defRPr sz="14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26814043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Content Placeholder 2"/>
          <p:cNvSpPr>
            <a:spLocks noGrp="1"/>
          </p:cNvSpPr>
          <p:nvPr>
            <p:ph sz="half" idx="1"/>
          </p:nvPr>
        </p:nvSpPr>
        <p:spPr>
          <a:xfrm>
            <a:off x="838144" y="1826112"/>
            <a:ext cx="5170059" cy="435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81988" y="1826112"/>
            <a:ext cx="5171869" cy="435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6" name="Footer Placeholder 5"/>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7" name="Slide Number Placeholder 6"/>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27447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54" y="365798"/>
            <a:ext cx="10515713" cy="1324939"/>
          </a:xfrm>
          <a:prstGeom prst="rect">
            <a:avLst/>
          </a:prstGeom>
        </p:spPr>
        <p:txBody>
          <a:bodyPr/>
          <a:lstStyle/>
          <a:p>
            <a:r>
              <a:rPr lang="en-US"/>
              <a:t>Click to edit Master title style</a:t>
            </a:r>
            <a:endParaRPr lang="en-ZA"/>
          </a:p>
        </p:txBody>
      </p:sp>
      <p:sp>
        <p:nvSpPr>
          <p:cNvPr id="3" name="Text Placeholder 2"/>
          <p:cNvSpPr>
            <a:spLocks noGrp="1"/>
          </p:cNvSpPr>
          <p:nvPr>
            <p:ph type="body" idx="1"/>
          </p:nvPr>
        </p:nvSpPr>
        <p:spPr>
          <a:xfrm>
            <a:off x="839954" y="1680657"/>
            <a:ext cx="5157388" cy="823766"/>
          </a:xfrm>
          <a:prstGeom prst="rect">
            <a:avLst/>
          </a:prstGeo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4" name="Content Placeholder 3"/>
          <p:cNvSpPr>
            <a:spLocks noGrp="1"/>
          </p:cNvSpPr>
          <p:nvPr>
            <p:ph sz="half" idx="2"/>
          </p:nvPr>
        </p:nvSpPr>
        <p:spPr>
          <a:xfrm>
            <a:off x="839954" y="2504424"/>
            <a:ext cx="5157388" cy="3685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936" y="1680657"/>
            <a:ext cx="5182732" cy="823766"/>
          </a:xfrm>
          <a:prstGeom prst="rect">
            <a:avLst/>
          </a:prstGeo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6" name="Content Placeholder 5"/>
          <p:cNvSpPr>
            <a:spLocks noGrp="1"/>
          </p:cNvSpPr>
          <p:nvPr>
            <p:ph sz="quarter" idx="4"/>
          </p:nvPr>
        </p:nvSpPr>
        <p:spPr>
          <a:xfrm>
            <a:off x="6172936" y="2504424"/>
            <a:ext cx="5182732" cy="3685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8" name="Footer Placeholder 7"/>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9" name="Slide Number Placeholder 8"/>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42399818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Date Placeholder 2"/>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4" name="Footer Placeholder 3"/>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5" name="Slide Number Placeholder 4"/>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30327590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3" name="Footer Placeholder 2"/>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4" name="Slide Number Placeholder 3"/>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0319865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6528"/>
            <a:ext cx="3931852" cy="1601448"/>
          </a:xfrm>
          <a:prstGeom prst="rect">
            <a:avLst/>
          </a:prstGeom>
        </p:spPr>
        <p:txBody>
          <a:bodyPr anchor="b"/>
          <a:lstStyle>
            <a:lvl1pPr>
              <a:defRPr sz="2903"/>
            </a:lvl1pPr>
          </a:lstStyle>
          <a:p>
            <a:r>
              <a:rPr lang="en-US"/>
              <a:t>Click to edit Master title style</a:t>
            </a:r>
            <a:endParaRPr lang="en-ZA"/>
          </a:p>
        </p:txBody>
      </p:sp>
      <p:sp>
        <p:nvSpPr>
          <p:cNvPr id="3" name="Content Placeholder 2"/>
          <p:cNvSpPr>
            <a:spLocks noGrp="1"/>
          </p:cNvSpPr>
          <p:nvPr>
            <p:ph idx="1"/>
          </p:nvPr>
        </p:nvSpPr>
        <p:spPr>
          <a:xfrm>
            <a:off x="5182732" y="987944"/>
            <a:ext cx="6172935" cy="4873472"/>
          </a:xfrm>
          <a:prstGeom prst="rect">
            <a:avLst/>
          </a:prstGeo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954" y="2057977"/>
            <a:ext cx="3931852" cy="3810640"/>
          </a:xfrm>
          <a:prstGeom prst="rect">
            <a:avLst/>
          </a:prstGeo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a:t>Click to edit Master text styles</a:t>
            </a:r>
          </a:p>
        </p:txBody>
      </p:sp>
      <p:sp>
        <p:nvSpPr>
          <p:cNvPr id="5" name="Date Placeholder 4"/>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6" name="Footer Placeholder 5"/>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7" name="Slide Number Placeholder 6"/>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06744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6528"/>
            <a:ext cx="3931852" cy="1601448"/>
          </a:xfrm>
          <a:prstGeom prst="rect">
            <a:avLst/>
          </a:prstGeom>
        </p:spPr>
        <p:txBody>
          <a:bodyPr anchor="b"/>
          <a:lstStyle>
            <a:lvl1pPr>
              <a:defRPr sz="2903"/>
            </a:lvl1pPr>
          </a:lstStyle>
          <a:p>
            <a:r>
              <a:rPr lang="en-US"/>
              <a:t>Click to edit Master title style</a:t>
            </a:r>
            <a:endParaRPr lang="en-ZA"/>
          </a:p>
        </p:txBody>
      </p:sp>
      <p:sp>
        <p:nvSpPr>
          <p:cNvPr id="3" name="Picture Placeholder 2"/>
          <p:cNvSpPr>
            <a:spLocks noGrp="1"/>
          </p:cNvSpPr>
          <p:nvPr>
            <p:ph type="pic" idx="1"/>
          </p:nvPr>
        </p:nvSpPr>
        <p:spPr>
          <a:xfrm>
            <a:off x="5182732" y="987944"/>
            <a:ext cx="6172935" cy="4873472"/>
          </a:xfrm>
          <a:prstGeom prst="rect">
            <a:avLst/>
          </a:prstGeo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en-ZA" dirty="0"/>
          </a:p>
        </p:txBody>
      </p:sp>
      <p:sp>
        <p:nvSpPr>
          <p:cNvPr id="4" name="Text Placeholder 3"/>
          <p:cNvSpPr>
            <a:spLocks noGrp="1"/>
          </p:cNvSpPr>
          <p:nvPr>
            <p:ph type="body" sz="half" idx="2"/>
          </p:nvPr>
        </p:nvSpPr>
        <p:spPr>
          <a:xfrm>
            <a:off x="839954" y="2057977"/>
            <a:ext cx="3931852" cy="3810640"/>
          </a:xfrm>
          <a:prstGeom prst="rect">
            <a:avLst/>
          </a:prstGeo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a:t>Click to edit Master text styles</a:t>
            </a:r>
          </a:p>
        </p:txBody>
      </p:sp>
      <p:sp>
        <p:nvSpPr>
          <p:cNvPr id="5" name="Date Placeholder 4"/>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6" name="Footer Placeholder 5"/>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7" name="Slide Number Placeholder 6"/>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3438879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Vertical Text Placeholder 2"/>
          <p:cNvSpPr>
            <a:spLocks noGrp="1"/>
          </p:cNvSpPr>
          <p:nvPr>
            <p:ph type="body" orient="vert" idx="1"/>
          </p:nvPr>
        </p:nvSpPr>
        <p:spPr>
          <a:xfrm>
            <a:off x="838145" y="1826112"/>
            <a:ext cx="10515712" cy="435069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5057280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5380" y="365799"/>
            <a:ext cx="2628476" cy="5811011"/>
          </a:xfrm>
          <a:prstGeom prst="rect">
            <a:avLst/>
          </a:prstGeo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145" y="365799"/>
            <a:ext cx="7713453" cy="5811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37125313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27" y="1121879"/>
            <a:ext cx="9143548" cy="2387771"/>
          </a:xfrm>
          <a:prstGeom prst="rect">
            <a:avLst/>
          </a:prstGeom>
        </p:spPr>
        <p:txBody>
          <a:bodyPr anchor="b"/>
          <a:lstStyle>
            <a:lvl1pPr algn="ctr">
              <a:defRPr sz="5443"/>
            </a:lvl1pPr>
          </a:lstStyle>
          <a:p>
            <a:r>
              <a:rPr lang="en-US"/>
              <a:t>Click to edit Master title style</a:t>
            </a:r>
            <a:endParaRPr lang="en-ZA"/>
          </a:p>
        </p:txBody>
      </p:sp>
      <p:sp>
        <p:nvSpPr>
          <p:cNvPr id="3" name="Subtitle 2"/>
          <p:cNvSpPr>
            <a:spLocks noGrp="1"/>
          </p:cNvSpPr>
          <p:nvPr>
            <p:ph type="subTitle" idx="1"/>
          </p:nvPr>
        </p:nvSpPr>
        <p:spPr>
          <a:xfrm>
            <a:off x="1524227" y="3601819"/>
            <a:ext cx="9143548" cy="1656174"/>
          </a:xfrm>
          <a:prstGeom prst="rect">
            <a:avLst/>
          </a:prstGeo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en-US"/>
              <a:t>Click to edit Master subtitle style</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604187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27" y="1121879"/>
            <a:ext cx="9143548" cy="2387771"/>
          </a:xfrm>
          <a:prstGeom prst="rect">
            <a:avLst/>
          </a:prstGeom>
        </p:spPr>
        <p:txBody>
          <a:bodyPr anchor="b"/>
          <a:lstStyle>
            <a:lvl1pPr algn="ctr">
              <a:defRPr sz="5443"/>
            </a:lvl1pPr>
          </a:lstStyle>
          <a:p>
            <a:r>
              <a:rPr lang="en-US"/>
              <a:t>Click to edit Master title style</a:t>
            </a:r>
            <a:endParaRPr lang="en-ZA"/>
          </a:p>
        </p:txBody>
      </p:sp>
      <p:sp>
        <p:nvSpPr>
          <p:cNvPr id="3" name="Subtitle 2"/>
          <p:cNvSpPr>
            <a:spLocks noGrp="1"/>
          </p:cNvSpPr>
          <p:nvPr>
            <p:ph type="subTitle" idx="1"/>
          </p:nvPr>
        </p:nvSpPr>
        <p:spPr>
          <a:xfrm>
            <a:off x="1524227" y="3601819"/>
            <a:ext cx="9143548" cy="1656174"/>
          </a:xfrm>
          <a:prstGeom prst="rect">
            <a:avLst/>
          </a:prstGeo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en-US"/>
              <a:t>Click to edit Master subtitle style</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1441239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Content Placeholder 2"/>
          <p:cNvSpPr>
            <a:spLocks noGrp="1"/>
          </p:cNvSpPr>
          <p:nvPr>
            <p:ph idx="1"/>
          </p:nvPr>
        </p:nvSpPr>
        <p:spPr>
          <a:xfrm>
            <a:off x="838145" y="1826112"/>
            <a:ext cx="10515712" cy="435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1001009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713" y="1709460"/>
            <a:ext cx="10513902" cy="2852939"/>
          </a:xfrm>
          <a:prstGeom prst="rect">
            <a:avLst/>
          </a:prstGeom>
        </p:spPr>
        <p:txBody>
          <a:bodyPr anchor="b"/>
          <a:lstStyle>
            <a:lvl1pPr>
              <a:defRPr sz="5443"/>
            </a:lvl1pPr>
          </a:lstStyle>
          <a:p>
            <a:r>
              <a:rPr lang="en-US"/>
              <a:t>Click to edit Master title style</a:t>
            </a:r>
            <a:endParaRPr lang="en-ZA"/>
          </a:p>
        </p:txBody>
      </p:sp>
      <p:sp>
        <p:nvSpPr>
          <p:cNvPr id="3" name="Text Placeholder 2"/>
          <p:cNvSpPr>
            <a:spLocks noGrp="1"/>
          </p:cNvSpPr>
          <p:nvPr>
            <p:ph type="body" idx="1"/>
          </p:nvPr>
        </p:nvSpPr>
        <p:spPr>
          <a:xfrm>
            <a:off x="832713" y="4589763"/>
            <a:ext cx="10513902" cy="1499197"/>
          </a:xfrm>
          <a:prstGeom prst="rect">
            <a:avLst/>
          </a:prstGeom>
        </p:spPr>
        <p:txBody>
          <a:bodyPr/>
          <a:lstStyle>
            <a:lvl1pPr marL="0" indent="0">
              <a:buNone/>
              <a:defRPr sz="2177">
                <a:solidFill>
                  <a:schemeClr val="tx1">
                    <a:tint val="75000"/>
                  </a:schemeClr>
                </a:solidFill>
              </a:defRPr>
            </a:lvl1pPr>
            <a:lvl2pPr marL="414772" indent="0">
              <a:buNone/>
              <a:defRPr sz="1814">
                <a:solidFill>
                  <a:schemeClr val="tx1">
                    <a:tint val="75000"/>
                  </a:schemeClr>
                </a:solidFill>
              </a:defRPr>
            </a:lvl2pPr>
            <a:lvl3pPr marL="829544" indent="0">
              <a:buNone/>
              <a:defRPr sz="1633">
                <a:solidFill>
                  <a:schemeClr val="tx1">
                    <a:tint val="75000"/>
                  </a:schemeClr>
                </a:solidFill>
              </a:defRPr>
            </a:lvl3pPr>
            <a:lvl4pPr marL="1244316" indent="0">
              <a:buNone/>
              <a:defRPr sz="1452">
                <a:solidFill>
                  <a:schemeClr val="tx1">
                    <a:tint val="75000"/>
                  </a:schemeClr>
                </a:solidFill>
              </a:defRPr>
            </a:lvl4pPr>
            <a:lvl5pPr marL="1659087" indent="0">
              <a:buNone/>
              <a:defRPr sz="1452">
                <a:solidFill>
                  <a:schemeClr val="tx1">
                    <a:tint val="75000"/>
                  </a:schemeClr>
                </a:solidFill>
              </a:defRPr>
            </a:lvl5pPr>
            <a:lvl6pPr marL="2073859" indent="0">
              <a:buNone/>
              <a:defRPr sz="1452">
                <a:solidFill>
                  <a:schemeClr val="tx1">
                    <a:tint val="75000"/>
                  </a:schemeClr>
                </a:solidFill>
              </a:defRPr>
            </a:lvl6pPr>
            <a:lvl7pPr marL="2488631" indent="0">
              <a:buNone/>
              <a:defRPr sz="1452">
                <a:solidFill>
                  <a:schemeClr val="tx1">
                    <a:tint val="75000"/>
                  </a:schemeClr>
                </a:solidFill>
              </a:defRPr>
            </a:lvl7pPr>
            <a:lvl8pPr marL="2903403" indent="0">
              <a:buNone/>
              <a:defRPr sz="1452">
                <a:solidFill>
                  <a:schemeClr val="tx1">
                    <a:tint val="75000"/>
                  </a:schemeClr>
                </a:solidFill>
              </a:defRPr>
            </a:lvl8pPr>
            <a:lvl9pPr marL="3318175" indent="0">
              <a:buNone/>
              <a:defRPr sz="14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2745962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Content Placeholder 2"/>
          <p:cNvSpPr>
            <a:spLocks noGrp="1"/>
          </p:cNvSpPr>
          <p:nvPr>
            <p:ph sz="half" idx="1"/>
          </p:nvPr>
        </p:nvSpPr>
        <p:spPr>
          <a:xfrm>
            <a:off x="838144" y="1826112"/>
            <a:ext cx="5170059" cy="435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81988" y="1826112"/>
            <a:ext cx="5171869" cy="435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6" name="Footer Placeholder 5"/>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7" name="Slide Number Placeholder 6"/>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3937839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54" y="365798"/>
            <a:ext cx="10515713" cy="1324939"/>
          </a:xfrm>
          <a:prstGeom prst="rect">
            <a:avLst/>
          </a:prstGeom>
        </p:spPr>
        <p:txBody>
          <a:bodyPr/>
          <a:lstStyle/>
          <a:p>
            <a:r>
              <a:rPr lang="en-US"/>
              <a:t>Click to edit Master title style</a:t>
            </a:r>
            <a:endParaRPr lang="en-ZA"/>
          </a:p>
        </p:txBody>
      </p:sp>
      <p:sp>
        <p:nvSpPr>
          <p:cNvPr id="3" name="Text Placeholder 2"/>
          <p:cNvSpPr>
            <a:spLocks noGrp="1"/>
          </p:cNvSpPr>
          <p:nvPr>
            <p:ph type="body" idx="1"/>
          </p:nvPr>
        </p:nvSpPr>
        <p:spPr>
          <a:xfrm>
            <a:off x="839954" y="1680657"/>
            <a:ext cx="5157388" cy="823766"/>
          </a:xfrm>
          <a:prstGeom prst="rect">
            <a:avLst/>
          </a:prstGeo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4" name="Content Placeholder 3"/>
          <p:cNvSpPr>
            <a:spLocks noGrp="1"/>
          </p:cNvSpPr>
          <p:nvPr>
            <p:ph sz="half" idx="2"/>
          </p:nvPr>
        </p:nvSpPr>
        <p:spPr>
          <a:xfrm>
            <a:off x="839954" y="2504424"/>
            <a:ext cx="5157388" cy="3685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936" y="1680657"/>
            <a:ext cx="5182732" cy="823766"/>
          </a:xfrm>
          <a:prstGeom prst="rect">
            <a:avLst/>
          </a:prstGeo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6" name="Content Placeholder 5"/>
          <p:cNvSpPr>
            <a:spLocks noGrp="1"/>
          </p:cNvSpPr>
          <p:nvPr>
            <p:ph sz="quarter" idx="4"/>
          </p:nvPr>
        </p:nvSpPr>
        <p:spPr>
          <a:xfrm>
            <a:off x="6172936" y="2504424"/>
            <a:ext cx="5182732" cy="3685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8" name="Footer Placeholder 7"/>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9" name="Slide Number Placeholder 8"/>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2054084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Date Placeholder 2"/>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4" name="Footer Placeholder 3"/>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5" name="Slide Number Placeholder 4"/>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31891093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3" name="Footer Placeholder 2"/>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4" name="Slide Number Placeholder 3"/>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25798448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6528"/>
            <a:ext cx="3931852" cy="1601448"/>
          </a:xfrm>
          <a:prstGeom prst="rect">
            <a:avLst/>
          </a:prstGeom>
        </p:spPr>
        <p:txBody>
          <a:bodyPr anchor="b"/>
          <a:lstStyle>
            <a:lvl1pPr>
              <a:defRPr sz="2903"/>
            </a:lvl1pPr>
          </a:lstStyle>
          <a:p>
            <a:r>
              <a:rPr lang="en-US"/>
              <a:t>Click to edit Master title style</a:t>
            </a:r>
            <a:endParaRPr lang="en-ZA"/>
          </a:p>
        </p:txBody>
      </p:sp>
      <p:sp>
        <p:nvSpPr>
          <p:cNvPr id="3" name="Content Placeholder 2"/>
          <p:cNvSpPr>
            <a:spLocks noGrp="1"/>
          </p:cNvSpPr>
          <p:nvPr>
            <p:ph idx="1"/>
          </p:nvPr>
        </p:nvSpPr>
        <p:spPr>
          <a:xfrm>
            <a:off x="5182732" y="987944"/>
            <a:ext cx="6172935" cy="4873472"/>
          </a:xfrm>
          <a:prstGeom prst="rect">
            <a:avLst/>
          </a:prstGeo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954" y="2057977"/>
            <a:ext cx="3931852" cy="3810640"/>
          </a:xfrm>
          <a:prstGeom prst="rect">
            <a:avLst/>
          </a:prstGeo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a:t>Click to edit Master text styles</a:t>
            </a:r>
          </a:p>
        </p:txBody>
      </p:sp>
      <p:sp>
        <p:nvSpPr>
          <p:cNvPr id="5" name="Date Placeholder 4"/>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6" name="Footer Placeholder 5"/>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7" name="Slide Number Placeholder 6"/>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2932868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6528"/>
            <a:ext cx="3931852" cy="1601448"/>
          </a:xfrm>
          <a:prstGeom prst="rect">
            <a:avLst/>
          </a:prstGeom>
        </p:spPr>
        <p:txBody>
          <a:bodyPr anchor="b"/>
          <a:lstStyle>
            <a:lvl1pPr>
              <a:defRPr sz="2903"/>
            </a:lvl1pPr>
          </a:lstStyle>
          <a:p>
            <a:r>
              <a:rPr lang="en-US"/>
              <a:t>Click to edit Master title style</a:t>
            </a:r>
            <a:endParaRPr lang="en-ZA"/>
          </a:p>
        </p:txBody>
      </p:sp>
      <p:sp>
        <p:nvSpPr>
          <p:cNvPr id="3" name="Picture Placeholder 2"/>
          <p:cNvSpPr>
            <a:spLocks noGrp="1"/>
          </p:cNvSpPr>
          <p:nvPr>
            <p:ph type="pic" idx="1"/>
          </p:nvPr>
        </p:nvSpPr>
        <p:spPr>
          <a:xfrm>
            <a:off x="5182732" y="987944"/>
            <a:ext cx="6172935" cy="4873472"/>
          </a:xfrm>
          <a:prstGeom prst="rect">
            <a:avLst/>
          </a:prstGeo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en-ZA" dirty="0"/>
          </a:p>
        </p:txBody>
      </p:sp>
      <p:sp>
        <p:nvSpPr>
          <p:cNvPr id="4" name="Text Placeholder 3"/>
          <p:cNvSpPr>
            <a:spLocks noGrp="1"/>
          </p:cNvSpPr>
          <p:nvPr>
            <p:ph type="body" sz="half" idx="2"/>
          </p:nvPr>
        </p:nvSpPr>
        <p:spPr>
          <a:xfrm>
            <a:off x="839954" y="2057977"/>
            <a:ext cx="3931852" cy="3810640"/>
          </a:xfrm>
          <a:prstGeom prst="rect">
            <a:avLst/>
          </a:prstGeo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a:t>Click to edit Master text styles</a:t>
            </a:r>
          </a:p>
        </p:txBody>
      </p:sp>
      <p:sp>
        <p:nvSpPr>
          <p:cNvPr id="5" name="Date Placeholder 4"/>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6" name="Footer Placeholder 5"/>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7" name="Slide Number Placeholder 6"/>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27980081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Vertical Text Placeholder 2"/>
          <p:cNvSpPr>
            <a:spLocks noGrp="1"/>
          </p:cNvSpPr>
          <p:nvPr>
            <p:ph type="body" orient="vert" idx="1"/>
          </p:nvPr>
        </p:nvSpPr>
        <p:spPr>
          <a:xfrm>
            <a:off x="838145" y="1826112"/>
            <a:ext cx="10515712" cy="435069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3417690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5380" y="365799"/>
            <a:ext cx="2628476" cy="5811011"/>
          </a:xfrm>
          <a:prstGeom prst="rect">
            <a:avLst/>
          </a:prstGeo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145" y="365799"/>
            <a:ext cx="7713453" cy="5811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3871845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Content Placeholder 2"/>
          <p:cNvSpPr>
            <a:spLocks noGrp="1"/>
          </p:cNvSpPr>
          <p:nvPr>
            <p:ph idx="1"/>
          </p:nvPr>
        </p:nvSpPr>
        <p:spPr>
          <a:xfrm>
            <a:off x="838145" y="1826112"/>
            <a:ext cx="10515712" cy="435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571266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Cacadu PPT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Grp="1" noChangeArrowheads="1"/>
          </p:cNvSpPr>
          <p:nvPr>
            <p:ph type="ctrTitle"/>
          </p:nvPr>
        </p:nvSpPr>
        <p:spPr>
          <a:xfrm>
            <a:off x="914400" y="2130426"/>
            <a:ext cx="10363200" cy="1831975"/>
          </a:xfrm>
        </p:spPr>
        <p:txBody>
          <a:bodyPr/>
          <a:lstStyle>
            <a:lvl1pPr>
              <a:defRPr sz="4400"/>
            </a:lvl1pPr>
          </a:lstStyle>
          <a:p>
            <a:pPr lvl="0"/>
            <a:r>
              <a:rPr lang="en-US" noProof="0"/>
              <a:t>Click to edit Master title style</a:t>
            </a:r>
          </a:p>
        </p:txBody>
      </p:sp>
      <p:sp>
        <p:nvSpPr>
          <p:cNvPr id="101380" name="Rectangle 4"/>
          <p:cNvSpPr>
            <a:spLocks noGrp="1" noChangeArrowheads="1"/>
          </p:cNvSpPr>
          <p:nvPr>
            <p:ph type="subTitle" idx="1"/>
          </p:nvPr>
        </p:nvSpPr>
        <p:spPr>
          <a:xfrm>
            <a:off x="1828800" y="4267200"/>
            <a:ext cx="8534400" cy="1752600"/>
          </a:xfrm>
        </p:spPr>
        <p:txBody>
          <a:bodyPr/>
          <a:lstStyle>
            <a:lvl1pPr marL="0" indent="0" algn="ctr">
              <a:buFontTx/>
              <a:buNone/>
              <a:defRPr/>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fontAlgn="base">
              <a:spcBef>
                <a:spcPct val="0"/>
              </a:spcBef>
              <a:spcAft>
                <a:spcPct val="0"/>
              </a:spcAft>
              <a:defRPr/>
            </a:pPr>
            <a:r>
              <a:rPr lang="en-US">
                <a:solidFill>
                  <a:srgbClr val="000000"/>
                </a:solidFill>
              </a:rPr>
              <a:t>Copyright 2013</a:t>
            </a:r>
          </a:p>
        </p:txBody>
      </p:sp>
      <p:sp>
        <p:nvSpPr>
          <p:cNvPr id="7" name="Rectangle 7"/>
          <p:cNvSpPr>
            <a:spLocks noGrp="1" noChangeArrowheads="1"/>
          </p:cNvSpPr>
          <p:nvPr>
            <p:ph type="sldNum" sz="quarter" idx="12"/>
          </p:nvPr>
        </p:nvSpPr>
        <p:spPr/>
        <p:txBody>
          <a:bodyPr/>
          <a:lstStyle>
            <a:lvl1pPr>
              <a:defRPr smtClean="0"/>
            </a:lvl1pPr>
          </a:lstStyle>
          <a:p>
            <a:pPr fontAlgn="base">
              <a:spcBef>
                <a:spcPct val="0"/>
              </a:spcBef>
              <a:spcAft>
                <a:spcPct val="0"/>
              </a:spcAft>
              <a:defRPr/>
            </a:pPr>
            <a:fld id="{310574E7-ABBA-4C98-9ABB-846BF7084F9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023734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000000"/>
                </a:solidFill>
              </a:rPr>
              <a:t>Copyright 2013</a:t>
            </a: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BCB6AAA-DC9C-4F41-9377-60CAEB57CF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932665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000000"/>
                </a:solidFill>
              </a:rPr>
              <a:t>Copyright 2013</a:t>
            </a: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DD49785-6CA2-4900-B799-ED696B88C86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087700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000000"/>
                </a:solidFill>
              </a:rPr>
              <a:t>Copyright 2013</a:t>
            </a: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BD58EA-A558-4C86-8A73-D9B56265641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572327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000000"/>
                </a:solidFill>
              </a:rPr>
              <a:t>Copyright 2013</a:t>
            </a: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E6860B9-9F41-4F89-A2B6-EEADD9D2399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815874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000000"/>
                </a:solidFill>
              </a:rPr>
              <a:t>Copyright 2013</a:t>
            </a: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398A6A-5E9C-4EA0-B570-88757528EC3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46121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000000"/>
                </a:solidFill>
              </a:rPr>
              <a:t>Copyright 2013</a:t>
            </a: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2ED40D-6D26-4943-AB3D-04A519A674C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102546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000000"/>
                </a:solidFill>
              </a:rPr>
              <a:t>Copyright 2013</a:t>
            </a: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EBB9928-AAC4-448C-9C7A-52AEDE8242B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448984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000000"/>
                </a:solidFill>
              </a:rPr>
              <a:t>Copyright 2013</a:t>
            </a: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DE91EBB-3A23-4D45-B3EF-CCC8615F191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421075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000000"/>
                </a:solidFill>
              </a:rPr>
              <a:t>Copyright 2013</a:t>
            </a: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D9CF160-472C-4948-80CD-C008E8D6916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13800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713" y="1709460"/>
            <a:ext cx="10513902" cy="2852939"/>
          </a:xfrm>
          <a:prstGeom prst="rect">
            <a:avLst/>
          </a:prstGeom>
        </p:spPr>
        <p:txBody>
          <a:bodyPr anchor="b"/>
          <a:lstStyle>
            <a:lvl1pPr>
              <a:defRPr sz="5443"/>
            </a:lvl1pPr>
          </a:lstStyle>
          <a:p>
            <a:r>
              <a:rPr lang="en-US"/>
              <a:t>Click to edit Master title style</a:t>
            </a:r>
            <a:endParaRPr lang="en-ZA"/>
          </a:p>
        </p:txBody>
      </p:sp>
      <p:sp>
        <p:nvSpPr>
          <p:cNvPr id="3" name="Text Placeholder 2"/>
          <p:cNvSpPr>
            <a:spLocks noGrp="1"/>
          </p:cNvSpPr>
          <p:nvPr>
            <p:ph type="body" idx="1"/>
          </p:nvPr>
        </p:nvSpPr>
        <p:spPr>
          <a:xfrm>
            <a:off x="832713" y="4589763"/>
            <a:ext cx="10513902" cy="1499197"/>
          </a:xfrm>
          <a:prstGeom prst="rect">
            <a:avLst/>
          </a:prstGeom>
        </p:spPr>
        <p:txBody>
          <a:bodyPr/>
          <a:lstStyle>
            <a:lvl1pPr marL="0" indent="0">
              <a:buNone/>
              <a:defRPr sz="2177">
                <a:solidFill>
                  <a:schemeClr val="tx1">
                    <a:tint val="75000"/>
                  </a:schemeClr>
                </a:solidFill>
              </a:defRPr>
            </a:lvl1pPr>
            <a:lvl2pPr marL="414772" indent="0">
              <a:buNone/>
              <a:defRPr sz="1814">
                <a:solidFill>
                  <a:schemeClr val="tx1">
                    <a:tint val="75000"/>
                  </a:schemeClr>
                </a:solidFill>
              </a:defRPr>
            </a:lvl2pPr>
            <a:lvl3pPr marL="829544" indent="0">
              <a:buNone/>
              <a:defRPr sz="1633">
                <a:solidFill>
                  <a:schemeClr val="tx1">
                    <a:tint val="75000"/>
                  </a:schemeClr>
                </a:solidFill>
              </a:defRPr>
            </a:lvl3pPr>
            <a:lvl4pPr marL="1244316" indent="0">
              <a:buNone/>
              <a:defRPr sz="1452">
                <a:solidFill>
                  <a:schemeClr val="tx1">
                    <a:tint val="75000"/>
                  </a:schemeClr>
                </a:solidFill>
              </a:defRPr>
            </a:lvl4pPr>
            <a:lvl5pPr marL="1659087" indent="0">
              <a:buNone/>
              <a:defRPr sz="1452">
                <a:solidFill>
                  <a:schemeClr val="tx1">
                    <a:tint val="75000"/>
                  </a:schemeClr>
                </a:solidFill>
              </a:defRPr>
            </a:lvl5pPr>
            <a:lvl6pPr marL="2073859" indent="0">
              <a:buNone/>
              <a:defRPr sz="1452">
                <a:solidFill>
                  <a:schemeClr val="tx1">
                    <a:tint val="75000"/>
                  </a:schemeClr>
                </a:solidFill>
              </a:defRPr>
            </a:lvl6pPr>
            <a:lvl7pPr marL="2488631" indent="0">
              <a:buNone/>
              <a:defRPr sz="1452">
                <a:solidFill>
                  <a:schemeClr val="tx1">
                    <a:tint val="75000"/>
                  </a:schemeClr>
                </a:solidFill>
              </a:defRPr>
            </a:lvl7pPr>
            <a:lvl8pPr marL="2903403" indent="0">
              <a:buNone/>
              <a:defRPr sz="1452">
                <a:solidFill>
                  <a:schemeClr val="tx1">
                    <a:tint val="75000"/>
                  </a:schemeClr>
                </a:solidFill>
              </a:defRPr>
            </a:lvl8pPr>
            <a:lvl9pPr marL="3318175" indent="0">
              <a:buNone/>
              <a:defRPr sz="14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5" name="Footer Placeholder 4"/>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6" name="Slide Number Placeholder 5"/>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42793160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274639"/>
            <a:ext cx="27686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508000" y="274639"/>
            <a:ext cx="810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000000"/>
                </a:solidFill>
              </a:rPr>
              <a:t>Copyright 2013</a:t>
            </a: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8B5627B-96C7-43A0-A075-26AF847C1EB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85070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45" y="365798"/>
            <a:ext cx="10515712" cy="1324939"/>
          </a:xfrm>
          <a:prstGeom prst="rect">
            <a:avLst/>
          </a:prstGeom>
        </p:spPr>
        <p:txBody>
          <a:bodyPr/>
          <a:lstStyle/>
          <a:p>
            <a:r>
              <a:rPr lang="en-US"/>
              <a:t>Click to edit Master title style</a:t>
            </a:r>
            <a:endParaRPr lang="en-ZA"/>
          </a:p>
        </p:txBody>
      </p:sp>
      <p:sp>
        <p:nvSpPr>
          <p:cNvPr id="3" name="Content Placeholder 2"/>
          <p:cNvSpPr>
            <a:spLocks noGrp="1"/>
          </p:cNvSpPr>
          <p:nvPr>
            <p:ph sz="half" idx="1"/>
          </p:nvPr>
        </p:nvSpPr>
        <p:spPr>
          <a:xfrm>
            <a:off x="838144" y="1826112"/>
            <a:ext cx="5170059" cy="435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81988" y="1826112"/>
            <a:ext cx="5171869" cy="435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6" name="Footer Placeholder 5"/>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7" name="Slide Number Placeholder 6"/>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4214463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54" y="365798"/>
            <a:ext cx="10515713" cy="1324939"/>
          </a:xfrm>
          <a:prstGeom prst="rect">
            <a:avLst/>
          </a:prstGeom>
        </p:spPr>
        <p:txBody>
          <a:bodyPr/>
          <a:lstStyle/>
          <a:p>
            <a:r>
              <a:rPr lang="en-US"/>
              <a:t>Click to edit Master title style</a:t>
            </a:r>
            <a:endParaRPr lang="en-ZA"/>
          </a:p>
        </p:txBody>
      </p:sp>
      <p:sp>
        <p:nvSpPr>
          <p:cNvPr id="3" name="Text Placeholder 2"/>
          <p:cNvSpPr>
            <a:spLocks noGrp="1"/>
          </p:cNvSpPr>
          <p:nvPr>
            <p:ph type="body" idx="1"/>
          </p:nvPr>
        </p:nvSpPr>
        <p:spPr>
          <a:xfrm>
            <a:off x="839954" y="1680657"/>
            <a:ext cx="5157388" cy="823766"/>
          </a:xfrm>
          <a:prstGeom prst="rect">
            <a:avLst/>
          </a:prstGeo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4" name="Content Placeholder 3"/>
          <p:cNvSpPr>
            <a:spLocks noGrp="1"/>
          </p:cNvSpPr>
          <p:nvPr>
            <p:ph sz="half" idx="2"/>
          </p:nvPr>
        </p:nvSpPr>
        <p:spPr>
          <a:xfrm>
            <a:off x="839954" y="2504424"/>
            <a:ext cx="5157388" cy="3685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936" y="1680657"/>
            <a:ext cx="5182732" cy="823766"/>
          </a:xfrm>
          <a:prstGeom prst="rect">
            <a:avLst/>
          </a:prstGeo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6" name="Content Placeholder 5"/>
          <p:cNvSpPr>
            <a:spLocks noGrp="1"/>
          </p:cNvSpPr>
          <p:nvPr>
            <p:ph sz="quarter" idx="4"/>
          </p:nvPr>
        </p:nvSpPr>
        <p:spPr>
          <a:xfrm>
            <a:off x="6172936" y="2504424"/>
            <a:ext cx="5182732" cy="3685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a:xfrm>
            <a:off x="838144" y="6356827"/>
            <a:ext cx="2742520" cy="364359"/>
          </a:xfrm>
          <a:prstGeom prst="rect">
            <a:avLst/>
          </a:prstGeom>
        </p:spPr>
        <p:txBody>
          <a:bodyPr/>
          <a:lstStyle/>
          <a:p>
            <a:pPr defTabSz="829544">
              <a:defRPr/>
            </a:pPr>
            <a:r>
              <a:rPr lang="en-ZA" sz="1633">
                <a:solidFill>
                  <a:prstClr val="black"/>
                </a:solidFill>
              </a:rPr>
              <a:t>2015/06/04</a:t>
            </a:r>
            <a:endParaRPr lang="en-ZA" sz="1633" dirty="0">
              <a:solidFill>
                <a:prstClr val="black"/>
              </a:solidFill>
            </a:endParaRPr>
          </a:p>
        </p:txBody>
      </p:sp>
      <p:sp>
        <p:nvSpPr>
          <p:cNvPr id="8" name="Footer Placeholder 7"/>
          <p:cNvSpPr>
            <a:spLocks noGrp="1"/>
          </p:cNvSpPr>
          <p:nvPr>
            <p:ph type="ftr" sz="quarter" idx="11"/>
          </p:nvPr>
        </p:nvSpPr>
        <p:spPr>
          <a:xfrm>
            <a:off x="4038658" y="6356827"/>
            <a:ext cx="4114686" cy="364359"/>
          </a:xfrm>
          <a:prstGeom prst="rect">
            <a:avLst/>
          </a:prstGeom>
        </p:spPr>
        <p:txBody>
          <a:bodyPr/>
          <a:lstStyle/>
          <a:p>
            <a:pPr defTabSz="829544">
              <a:defRPr/>
            </a:pPr>
            <a:endParaRPr lang="en-ZA" sz="1633" dirty="0">
              <a:solidFill>
                <a:prstClr val="black"/>
              </a:solidFill>
            </a:endParaRPr>
          </a:p>
        </p:txBody>
      </p:sp>
      <p:sp>
        <p:nvSpPr>
          <p:cNvPr id="9" name="Slide Number Placeholder 8"/>
          <p:cNvSpPr>
            <a:spLocks noGrp="1"/>
          </p:cNvSpPr>
          <p:nvPr>
            <p:ph type="sldNum" sz="quarter" idx="12"/>
          </p:nvPr>
        </p:nvSpPr>
        <p:spPr>
          <a:xfrm>
            <a:off x="8611336" y="6356827"/>
            <a:ext cx="2742520" cy="364359"/>
          </a:xfrm>
          <a:prstGeom prst="rect">
            <a:avLst/>
          </a:prstGeom>
        </p:spPr>
        <p:txBody>
          <a:bodyPr/>
          <a:lstStyle/>
          <a:p>
            <a:pPr defTabSz="829544">
              <a:defRPr/>
            </a:pPr>
            <a:fld id="{A1A3D4F6-16A1-45B6-9552-77C2E80A16ED}" type="slidenum">
              <a:rPr lang="en-ZA" sz="1633" smtClean="0">
                <a:solidFill>
                  <a:prstClr val="black"/>
                </a:solidFill>
              </a:rPr>
              <a:pPr defTabSz="829544">
                <a:defRPr/>
              </a:pPr>
              <a:t>‹#›</a:t>
            </a:fld>
            <a:endParaRPr lang="en-ZA" sz="1633" dirty="0">
              <a:solidFill>
                <a:prstClr val="black"/>
              </a:solidFill>
            </a:endParaRPr>
          </a:p>
        </p:txBody>
      </p:sp>
    </p:spTree>
    <p:extLst>
      <p:ext uri="{BB962C8B-B14F-4D97-AF65-F5344CB8AC3E}">
        <p14:creationId xmlns:p14="http://schemas.microsoft.com/office/powerpoint/2010/main" val="4475650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6.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6.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6.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6.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8.jpeg"/><Relationship Id="rId18" Type="http://schemas.openxmlformats.org/officeDocument/2006/relationships/image" Target="../media/image13.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17" Type="http://schemas.openxmlformats.org/officeDocument/2006/relationships/image" Target="../media/image12.png"/><Relationship Id="rId2" Type="http://schemas.openxmlformats.org/officeDocument/2006/relationships/slideLayout" Target="../slideLayouts/slideLayout61.xml"/><Relationship Id="rId16" Type="http://schemas.openxmlformats.org/officeDocument/2006/relationships/image" Target="../media/image11.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0.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295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95" y="-1095"/>
            <a:ext cx="12194389" cy="6860189"/>
          </a:xfrm>
          <a:prstGeom prst="rect">
            <a:avLst/>
          </a:prstGeom>
          <a:blipFill>
            <a:blip r:embed="rId14"/>
            <a:tile tx="0" ty="0" sx="100000" sy="100000" flip="none" algn="tl"/>
          </a:blipFill>
        </p:spPr>
      </p:pic>
    </p:spTree>
    <p:extLst>
      <p:ext uri="{BB962C8B-B14F-4D97-AF65-F5344CB8AC3E}">
        <p14:creationId xmlns:p14="http://schemas.microsoft.com/office/powerpoint/2010/main" val="15281771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p:txStyles>
    <p:titleStyle>
      <a:lvl1pPr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207386" indent="-207386" algn="l" defTabSz="829544" rtl="0" eaLnBrk="1" latinLnBrk="0" hangingPunct="1">
        <a:lnSpc>
          <a:spcPct val="90000"/>
        </a:lnSpc>
        <a:spcBef>
          <a:spcPts val="907"/>
        </a:spcBef>
        <a:buFont typeface="Arial" panose="020B0604020202020204" pitchFamily="34" charset="0"/>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95" y="-1095"/>
            <a:ext cx="12194389" cy="6860189"/>
          </a:xfrm>
          <a:prstGeom prst="rect">
            <a:avLst/>
          </a:prstGeom>
          <a:blipFill>
            <a:blip r:embed="rId14"/>
            <a:tile tx="0" ty="0" sx="100000" sy="100000" flip="none" algn="tl"/>
          </a:blipFill>
        </p:spPr>
      </p:pic>
    </p:spTree>
    <p:extLst>
      <p:ext uri="{BB962C8B-B14F-4D97-AF65-F5344CB8AC3E}">
        <p14:creationId xmlns:p14="http://schemas.microsoft.com/office/powerpoint/2010/main" val="1614368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p:txStyles>
    <p:titleStyle>
      <a:lvl1pPr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207386" indent="-207386" algn="l" defTabSz="829544" rtl="0" eaLnBrk="1" latinLnBrk="0" hangingPunct="1">
        <a:lnSpc>
          <a:spcPct val="90000"/>
        </a:lnSpc>
        <a:spcBef>
          <a:spcPts val="907"/>
        </a:spcBef>
        <a:buFont typeface="Arial" panose="020B0604020202020204" pitchFamily="34" charset="0"/>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95" y="-1095"/>
            <a:ext cx="12194389" cy="6860189"/>
          </a:xfrm>
          <a:prstGeom prst="rect">
            <a:avLst/>
          </a:prstGeom>
          <a:blipFill>
            <a:blip r:embed="rId14"/>
            <a:tile tx="0" ty="0" sx="100000" sy="100000" flip="none" algn="tl"/>
          </a:blipFill>
        </p:spPr>
      </p:pic>
    </p:spTree>
    <p:extLst>
      <p:ext uri="{BB962C8B-B14F-4D97-AF65-F5344CB8AC3E}">
        <p14:creationId xmlns:p14="http://schemas.microsoft.com/office/powerpoint/2010/main" val="12446091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p:txStyles>
    <p:titleStyle>
      <a:lvl1pPr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207386" indent="-207386" algn="l" defTabSz="829544" rtl="0" eaLnBrk="1" latinLnBrk="0" hangingPunct="1">
        <a:lnSpc>
          <a:spcPct val="90000"/>
        </a:lnSpc>
        <a:spcBef>
          <a:spcPts val="907"/>
        </a:spcBef>
        <a:buFont typeface="Arial" panose="020B0604020202020204" pitchFamily="34" charset="0"/>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95" y="-1095"/>
            <a:ext cx="12194389" cy="6860189"/>
          </a:xfrm>
          <a:prstGeom prst="rect">
            <a:avLst/>
          </a:prstGeom>
          <a:blipFill>
            <a:blip r:embed="rId14"/>
            <a:tile tx="0" ty="0" sx="100000" sy="100000" flip="none" algn="tl"/>
          </a:blipFill>
        </p:spPr>
      </p:pic>
    </p:spTree>
    <p:extLst>
      <p:ext uri="{BB962C8B-B14F-4D97-AF65-F5344CB8AC3E}">
        <p14:creationId xmlns:p14="http://schemas.microsoft.com/office/powerpoint/2010/main" val="91456580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p:txStyles>
    <p:titleStyle>
      <a:lvl1pPr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207386" indent="-207386" algn="l" defTabSz="829544" rtl="0" eaLnBrk="1" latinLnBrk="0" hangingPunct="1">
        <a:lnSpc>
          <a:spcPct val="90000"/>
        </a:lnSpc>
        <a:spcBef>
          <a:spcPts val="907"/>
        </a:spcBef>
        <a:buFont typeface="Arial" panose="020B0604020202020204" pitchFamily="34" charset="0"/>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95" y="-1095"/>
            <a:ext cx="12194389" cy="6860189"/>
          </a:xfrm>
          <a:prstGeom prst="rect">
            <a:avLst/>
          </a:prstGeom>
          <a:blipFill>
            <a:blip r:embed="rId14"/>
            <a:tile tx="0" ty="0" sx="100000" sy="100000" flip="none" algn="tl"/>
          </a:blipFill>
        </p:spPr>
      </p:pic>
    </p:spTree>
    <p:extLst>
      <p:ext uri="{BB962C8B-B14F-4D97-AF65-F5344CB8AC3E}">
        <p14:creationId xmlns:p14="http://schemas.microsoft.com/office/powerpoint/2010/main" val="6733578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p:txStyles>
    <p:titleStyle>
      <a:lvl1pPr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207386" indent="-207386" algn="l" defTabSz="829544" rtl="0" eaLnBrk="1" latinLnBrk="0" hangingPunct="1">
        <a:lnSpc>
          <a:spcPct val="90000"/>
        </a:lnSpc>
        <a:spcBef>
          <a:spcPts val="907"/>
        </a:spcBef>
        <a:buFont typeface="Arial" panose="020B0604020202020204" pitchFamily="34" charset="0"/>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Picture 7" descr="Cacadu PPT templat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508000" y="274638"/>
            <a:ext cx="782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r>
              <a:rPr lang="en-US">
                <a:solidFill>
                  <a:srgbClr val="000000"/>
                </a:solidFill>
              </a:rPr>
              <a:t>Copyright 2013</a:t>
            </a: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DF1F0008-4123-4BBB-BDD0-1EF24932CEB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2161282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hf hd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57200" algn="ctr" rtl="0" fontAlgn="base">
        <a:spcBef>
          <a:spcPct val="0"/>
        </a:spcBef>
        <a:spcAft>
          <a:spcPct val="0"/>
        </a:spcAft>
        <a:defRPr sz="4000">
          <a:solidFill>
            <a:schemeClr val="tx2"/>
          </a:solidFill>
          <a:latin typeface="Arial" charset="0"/>
        </a:defRPr>
      </a:lvl6pPr>
      <a:lvl7pPr marL="914400" algn="ctr" rtl="0" fontAlgn="base">
        <a:spcBef>
          <a:spcPct val="0"/>
        </a:spcBef>
        <a:spcAft>
          <a:spcPct val="0"/>
        </a:spcAft>
        <a:defRPr sz="4000">
          <a:solidFill>
            <a:schemeClr val="tx2"/>
          </a:solidFill>
          <a:latin typeface="Arial" charset="0"/>
        </a:defRPr>
      </a:lvl7pPr>
      <a:lvl8pPr marL="1371600" algn="ctr" rtl="0" fontAlgn="base">
        <a:spcBef>
          <a:spcPct val="0"/>
        </a:spcBef>
        <a:spcAft>
          <a:spcPct val="0"/>
        </a:spcAft>
        <a:defRPr sz="4000">
          <a:solidFill>
            <a:schemeClr val="tx2"/>
          </a:solidFill>
          <a:latin typeface="Arial" charset="0"/>
        </a:defRPr>
      </a:lvl8pPr>
      <a:lvl9pPr marL="1828800" algn="ctr"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Blip>
          <a:blip r:embed="rId14"/>
        </a:buBlip>
        <a:defRPr sz="2800">
          <a:solidFill>
            <a:schemeClr val="tx1"/>
          </a:solidFill>
          <a:latin typeface="+mn-lt"/>
          <a:ea typeface="+mn-ea"/>
          <a:cs typeface="+mn-cs"/>
        </a:defRPr>
      </a:lvl1pPr>
      <a:lvl2pPr marL="801688" indent="-344488" algn="l" rtl="0" eaLnBrk="0" fontAlgn="base" hangingPunct="0">
        <a:spcBef>
          <a:spcPct val="20000"/>
        </a:spcBef>
        <a:spcAft>
          <a:spcPct val="0"/>
        </a:spcAft>
        <a:buBlip>
          <a:blip r:embed="rId15"/>
        </a:buBlip>
        <a:defRPr sz="2400">
          <a:solidFill>
            <a:schemeClr val="tx1"/>
          </a:solidFill>
          <a:latin typeface="+mn-lt"/>
        </a:defRPr>
      </a:lvl2pPr>
      <a:lvl3pPr marL="1193800" indent="-277813" algn="l" rtl="0" eaLnBrk="0" fontAlgn="base" hangingPunct="0">
        <a:spcBef>
          <a:spcPct val="20000"/>
        </a:spcBef>
        <a:spcAft>
          <a:spcPct val="0"/>
        </a:spcAft>
        <a:buBlip>
          <a:blip r:embed="rId16"/>
        </a:buBlip>
        <a:defRPr sz="2200">
          <a:solidFill>
            <a:schemeClr val="tx1"/>
          </a:solidFill>
          <a:latin typeface="+mn-lt"/>
        </a:defRPr>
      </a:lvl3pPr>
      <a:lvl4pPr marL="1660525" indent="-288925" algn="l" rtl="0" eaLnBrk="0" fontAlgn="base" hangingPunct="0">
        <a:spcBef>
          <a:spcPct val="20000"/>
        </a:spcBef>
        <a:spcAft>
          <a:spcPct val="0"/>
        </a:spcAft>
        <a:buBlip>
          <a:blip r:embed="rId17"/>
        </a:buBlip>
        <a:defRPr sz="2000">
          <a:solidFill>
            <a:schemeClr val="tx1"/>
          </a:solidFill>
          <a:latin typeface="+mn-lt"/>
        </a:defRPr>
      </a:lvl4pPr>
      <a:lvl5pPr marL="2108200" indent="-277813" algn="l" rtl="0" eaLnBrk="0" fontAlgn="base" hangingPunct="0">
        <a:spcBef>
          <a:spcPct val="20000"/>
        </a:spcBef>
        <a:spcAft>
          <a:spcPct val="0"/>
        </a:spcAft>
        <a:buBlip>
          <a:blip r:embed="rId18"/>
        </a:buBlip>
        <a:defRPr sz="2000">
          <a:solidFill>
            <a:schemeClr val="tx1"/>
          </a:solidFill>
          <a:latin typeface="+mn-lt"/>
        </a:defRPr>
      </a:lvl5pPr>
      <a:lvl6pPr marL="2565400" indent="-277813" algn="l" rtl="0" fontAlgn="base">
        <a:spcBef>
          <a:spcPct val="20000"/>
        </a:spcBef>
        <a:spcAft>
          <a:spcPct val="0"/>
        </a:spcAft>
        <a:buBlip>
          <a:blip r:embed="rId18"/>
        </a:buBlip>
        <a:defRPr sz="2000">
          <a:solidFill>
            <a:schemeClr val="tx1"/>
          </a:solidFill>
          <a:latin typeface="+mn-lt"/>
        </a:defRPr>
      </a:lvl6pPr>
      <a:lvl7pPr marL="3022600" indent="-277813" algn="l" rtl="0" fontAlgn="base">
        <a:spcBef>
          <a:spcPct val="20000"/>
        </a:spcBef>
        <a:spcAft>
          <a:spcPct val="0"/>
        </a:spcAft>
        <a:buBlip>
          <a:blip r:embed="rId18"/>
        </a:buBlip>
        <a:defRPr sz="2000">
          <a:solidFill>
            <a:schemeClr val="tx1"/>
          </a:solidFill>
          <a:latin typeface="+mn-lt"/>
        </a:defRPr>
      </a:lvl7pPr>
      <a:lvl8pPr marL="3479800" indent="-277813" algn="l" rtl="0" fontAlgn="base">
        <a:spcBef>
          <a:spcPct val="20000"/>
        </a:spcBef>
        <a:spcAft>
          <a:spcPct val="0"/>
        </a:spcAft>
        <a:buBlip>
          <a:blip r:embed="rId18"/>
        </a:buBlip>
        <a:defRPr sz="2000">
          <a:solidFill>
            <a:schemeClr val="tx1"/>
          </a:solidFill>
          <a:latin typeface="+mn-lt"/>
        </a:defRPr>
      </a:lvl8pPr>
      <a:lvl9pPr marL="3937000" indent="-277813" algn="l" rtl="0" fontAlgn="base">
        <a:spcBef>
          <a:spcPct val="20000"/>
        </a:spcBef>
        <a:spcAft>
          <a:spcPct val="0"/>
        </a:spcAft>
        <a:buBlip>
          <a:blip r:embed="rId18"/>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F150E4-CD0D-2147-BD01-936532EDC0F2}"/>
              </a:ext>
            </a:extLst>
          </p:cNvPr>
          <p:cNvSpPr>
            <a:spLocks noGrp="1"/>
          </p:cNvSpPr>
          <p:nvPr>
            <p:ph type="body" sz="quarter" idx="13"/>
          </p:nvPr>
        </p:nvSpPr>
        <p:spPr/>
        <p:txBody>
          <a:bodyPr/>
          <a:lstStyle/>
          <a:p>
            <a:r>
              <a:rPr lang="en-US" dirty="0"/>
              <a:t>PORTFOLIO COMMITTEE REPORT ON SARAH BAARTMAN AND ITS LOCAL MUNICIPALITIES </a:t>
            </a:r>
          </a:p>
        </p:txBody>
      </p:sp>
      <p:sp>
        <p:nvSpPr>
          <p:cNvPr id="3" name="Text Placeholder 2">
            <a:extLst>
              <a:ext uri="{FF2B5EF4-FFF2-40B4-BE49-F238E27FC236}">
                <a16:creationId xmlns:a16="http://schemas.microsoft.com/office/drawing/2014/main" id="{C360F1A8-600F-A446-AF6A-1BADD7726357}"/>
              </a:ext>
            </a:extLst>
          </p:cNvPr>
          <p:cNvSpPr>
            <a:spLocks noGrp="1"/>
          </p:cNvSpPr>
          <p:nvPr>
            <p:ph type="body" sz="quarter" idx="15"/>
          </p:nvPr>
        </p:nvSpPr>
        <p:spPr/>
        <p:txBody>
          <a:bodyPr/>
          <a:lstStyle/>
          <a:p>
            <a:r>
              <a:rPr lang="en-US" dirty="0"/>
              <a:t> 01 JUNE 2021</a:t>
            </a:r>
          </a:p>
        </p:txBody>
      </p:sp>
    </p:spTree>
    <p:extLst>
      <p:ext uri="{BB962C8B-B14F-4D97-AF65-F5344CB8AC3E}">
        <p14:creationId xmlns:p14="http://schemas.microsoft.com/office/powerpoint/2010/main" val="276655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2"/>
                </a:solidFill>
              </a:rPr>
              <a:t>State of governance</a:t>
            </a:r>
          </a:p>
        </p:txBody>
      </p:sp>
      <p:sp>
        <p:nvSpPr>
          <p:cNvPr id="3" name="Content Placeholder 2"/>
          <p:cNvSpPr>
            <a:spLocks noGrp="1"/>
          </p:cNvSpPr>
          <p:nvPr>
            <p:ph sz="half" idx="2"/>
          </p:nvPr>
        </p:nvSpPr>
        <p:spPr>
          <a:xfrm>
            <a:off x="498684" y="814647"/>
            <a:ext cx="11205636" cy="5390210"/>
          </a:xfrm>
        </p:spPr>
        <p:txBody>
          <a:bodyPr/>
          <a:lstStyle/>
          <a:p>
            <a:endParaRPr lang="en-US" sz="1800" dirty="0"/>
          </a:p>
          <a:p>
            <a:r>
              <a:rPr lang="en-US" sz="1800" dirty="0"/>
              <a:t>Makana LM had disclaimers for two </a:t>
            </a:r>
            <a:r>
              <a:rPr lang="en-US" sz="1800" dirty="0" smtClean="0"/>
              <a:t>consecutive years</a:t>
            </a:r>
            <a:r>
              <a:rPr lang="en-US" sz="1800" dirty="0"/>
              <a:t>, </a:t>
            </a:r>
            <a:r>
              <a:rPr lang="en-US" sz="1800" dirty="0">
                <a:solidFill>
                  <a:srgbClr val="000000"/>
                </a:solidFill>
              </a:rPr>
              <a:t>the Municipality is currently experiencing financial difficulties in its cash flow. The operating revenue and expenditure to date are however within the budget limits. This was due to the equitable share that was transferred during the second quarter. </a:t>
            </a:r>
          </a:p>
          <a:p>
            <a:r>
              <a:rPr lang="en-US" sz="1800" dirty="0">
                <a:solidFill>
                  <a:srgbClr val="000000"/>
                </a:solidFill>
              </a:rPr>
              <a:t>The municipal performance was unsatisfactory in the 2019/20 financial year due to a system change to be able to successfully implement </a:t>
            </a:r>
            <a:r>
              <a:rPr lang="en-US" sz="1800" dirty="0" err="1">
                <a:solidFill>
                  <a:srgbClr val="000000"/>
                </a:solidFill>
              </a:rPr>
              <a:t>mSCOA</a:t>
            </a:r>
            <a:r>
              <a:rPr lang="en-US" sz="1800" dirty="0">
                <a:solidFill>
                  <a:srgbClr val="000000"/>
                </a:solidFill>
              </a:rPr>
              <a:t>. </a:t>
            </a:r>
          </a:p>
          <a:p>
            <a:r>
              <a:rPr lang="en-US" sz="1800" dirty="0">
                <a:solidFill>
                  <a:srgbClr val="000000"/>
                </a:solidFill>
              </a:rPr>
              <a:t>The municipality has not been able to address systemic challenges and processes related to the functioning of the </a:t>
            </a:r>
            <a:r>
              <a:rPr lang="en-US" sz="1800" dirty="0" smtClean="0"/>
              <a:t>AOPO (Audit of predetermine objective) </a:t>
            </a:r>
            <a:r>
              <a:rPr lang="en-US" sz="1800" dirty="0" smtClean="0">
                <a:solidFill>
                  <a:srgbClr val="000000"/>
                </a:solidFill>
              </a:rPr>
              <a:t>and </a:t>
            </a:r>
            <a:r>
              <a:rPr lang="en-US" sz="1800" dirty="0">
                <a:solidFill>
                  <a:srgbClr val="000000"/>
                </a:solidFill>
              </a:rPr>
              <a:t>Internal Audit. The following areas still require responsiveness and mitigation measures to improve the audit outcome of the municipality in 2019/20 (audit still underway) and 2020/21: </a:t>
            </a:r>
          </a:p>
          <a:p>
            <a:pPr lvl="1"/>
            <a:r>
              <a:rPr lang="en-US" dirty="0">
                <a:solidFill>
                  <a:srgbClr val="000000"/>
                </a:solidFill>
              </a:rPr>
              <a:t>Improved Internal Controls; </a:t>
            </a:r>
          </a:p>
          <a:p>
            <a:pPr lvl="1"/>
            <a:r>
              <a:rPr lang="en-US" dirty="0">
                <a:solidFill>
                  <a:srgbClr val="000000"/>
                </a:solidFill>
              </a:rPr>
              <a:t>Strong Leadership; and </a:t>
            </a:r>
          </a:p>
          <a:p>
            <a:pPr lvl="1"/>
            <a:r>
              <a:rPr lang="en-US" dirty="0"/>
              <a:t>Consistency with regards to </a:t>
            </a:r>
            <a:r>
              <a:rPr lang="en-US" dirty="0" smtClean="0"/>
              <a:t>performance management and record </a:t>
            </a:r>
            <a:r>
              <a:rPr lang="en-US" dirty="0"/>
              <a:t>keeping</a:t>
            </a:r>
            <a:r>
              <a:rPr lang="en-US" dirty="0">
                <a:solidFill>
                  <a:srgbClr val="000000"/>
                </a:solidFill>
              </a:rPr>
              <a:t>. </a:t>
            </a:r>
          </a:p>
          <a:p>
            <a:r>
              <a:rPr lang="en-US" sz="1800" dirty="0">
                <a:solidFill>
                  <a:srgbClr val="000000"/>
                </a:solidFill>
              </a:rPr>
              <a:t>Makana Municipality has not yet received its final audit opinion for the 2019/20 financial year as there was a two-month extension granted by the Minister of Finance to submit AFS due to the impact of the Covid19 Pandemic. </a:t>
            </a:r>
          </a:p>
          <a:p>
            <a:pPr lvl="0"/>
            <a:r>
              <a:rPr lang="en-US" sz="1800" dirty="0">
                <a:solidFill>
                  <a:srgbClr val="000000"/>
                </a:solidFill>
              </a:rPr>
              <a:t>Provincial Treasury together with Cogta are assisting the municipality. </a:t>
            </a:r>
            <a:r>
              <a:rPr lang="en-US" sz="1800" dirty="0" smtClean="0">
                <a:solidFill>
                  <a:srgbClr val="000000"/>
                </a:solidFill>
              </a:rPr>
              <a:t> </a:t>
            </a:r>
            <a:r>
              <a:rPr lang="en-US" sz="1800" dirty="0">
                <a:solidFill>
                  <a:srgbClr val="000000"/>
                </a:solidFill>
              </a:rPr>
              <a:t>An action plan will be compiled based on the draft findings and implementation and progress will be regularly monitored. </a:t>
            </a:r>
          </a:p>
          <a:p>
            <a:endParaRPr lang="en-US" sz="1800" dirty="0"/>
          </a:p>
        </p:txBody>
      </p:sp>
    </p:spTree>
    <p:extLst>
      <p:ext uri="{BB962C8B-B14F-4D97-AF65-F5344CB8AC3E}">
        <p14:creationId xmlns:p14="http://schemas.microsoft.com/office/powerpoint/2010/main" val="2960535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2"/>
                </a:solidFill>
              </a:rPr>
              <a:t>State of governance</a:t>
            </a:r>
          </a:p>
        </p:txBody>
      </p:sp>
      <p:sp>
        <p:nvSpPr>
          <p:cNvPr id="3" name="Content Placeholder 2"/>
          <p:cNvSpPr>
            <a:spLocks noGrp="1"/>
          </p:cNvSpPr>
          <p:nvPr>
            <p:ph sz="half" idx="2"/>
          </p:nvPr>
        </p:nvSpPr>
        <p:spPr>
          <a:xfrm>
            <a:off x="498684" y="681037"/>
            <a:ext cx="11205636" cy="5811203"/>
          </a:xfrm>
        </p:spPr>
        <p:txBody>
          <a:bodyPr/>
          <a:lstStyle/>
          <a:p>
            <a:r>
              <a:rPr lang="en-US" sz="1800" dirty="0"/>
              <a:t>Sunday River Valley municipality had </a:t>
            </a:r>
            <a:r>
              <a:rPr lang="en-US" sz="1800" dirty="0" smtClean="0"/>
              <a:t>disclaimer for two consecutive years the </a:t>
            </a:r>
            <a:r>
              <a:rPr lang="en-US" sz="1800" dirty="0"/>
              <a:t>financial instability of the municipality has been questioned by Auditor-General. The decline is the consequences of unfunded budgets in a number of years.</a:t>
            </a:r>
          </a:p>
          <a:p>
            <a:r>
              <a:rPr lang="en-US" sz="1800" dirty="0"/>
              <a:t>Cash flow and outflow is significantly lower, than the inflated budgeted revenue and expenditure.</a:t>
            </a:r>
          </a:p>
          <a:p>
            <a:r>
              <a:rPr lang="en-US" sz="1800" dirty="0"/>
              <a:t>Proper financial administration of debtor accounts over the past years is a serious challenge and it also contributed to consumer’s querying their accounts and resulted in non-payment because of disputes.</a:t>
            </a:r>
          </a:p>
          <a:p>
            <a:r>
              <a:rPr lang="en-US" sz="1800" dirty="0" err="1"/>
              <a:t>Dr</a:t>
            </a:r>
            <a:r>
              <a:rPr lang="en-US" sz="1800" dirty="0"/>
              <a:t> Beyers Naude- </a:t>
            </a:r>
            <a:r>
              <a:rPr lang="en-ZA" sz="1800" b="1" dirty="0">
                <a:solidFill>
                  <a:prstClr val="black"/>
                </a:solidFill>
                <a:latin typeface="Arial" panose="020B0604020202020204" pitchFamily="34" charset="0"/>
                <a:ea typeface="ＭＳ Ｐゴシック" pitchFamily="34" charset="-128"/>
              </a:rPr>
              <a:t>Audit outcomes </a:t>
            </a:r>
            <a:r>
              <a:rPr lang="en-ZA" sz="1800" dirty="0">
                <a:solidFill>
                  <a:prstClr val="black"/>
                </a:solidFill>
                <a:latin typeface="Arial" panose="020B0604020202020204" pitchFamily="34" charset="0"/>
                <a:ea typeface="ＭＳ Ｐゴシック" pitchFamily="34" charset="-128"/>
              </a:rPr>
              <a:t>–The municipality received a disclaimer audit opinion for three consecutive years 2016/17, 2017/18 and 2018/19</a:t>
            </a:r>
            <a:r>
              <a:rPr lang="en-ZA" sz="1800" dirty="0">
                <a:solidFill>
                  <a:prstClr val="black"/>
                </a:solidFill>
                <a:latin typeface="Arial" panose="020B0604020202020204" pitchFamily="34" charset="0"/>
                <a:ea typeface="ＭＳ Ｐゴシック" pitchFamily="34" charset="-128"/>
              </a:rPr>
              <a:t>. There are l</a:t>
            </a:r>
            <a:r>
              <a:rPr lang="en-ZA" sz="1800" dirty="0">
                <a:solidFill>
                  <a:srgbClr val="000000"/>
                </a:solidFill>
                <a:latin typeface="Arial" panose="020B0604020202020204" pitchFamily="34" charset="0"/>
                <a:ea typeface="ＭＳ Ｐゴシック" pitchFamily="34" charset="-128"/>
              </a:rPr>
              <a:t>itigations by and against the municipality</a:t>
            </a:r>
            <a:r>
              <a:rPr lang="en-ZA" sz="1800" dirty="0" smtClean="0">
                <a:solidFill>
                  <a:srgbClr val="000000"/>
                </a:solidFill>
                <a:latin typeface="Arial" panose="020B0604020202020204" pitchFamily="34" charset="0"/>
                <a:ea typeface="ＭＳ Ｐゴシック" pitchFamily="34" charset="-128"/>
              </a:rPr>
              <a:t>.</a:t>
            </a:r>
            <a:endParaRPr lang="en-ZA" sz="1800" dirty="0">
              <a:solidFill>
                <a:prstClr val="black"/>
              </a:solidFill>
              <a:latin typeface="Arial" panose="020B0604020202020204" pitchFamily="34" charset="0"/>
              <a:ea typeface="ＭＳ Ｐゴシック" pitchFamily="34" charset="-128"/>
            </a:endParaRPr>
          </a:p>
          <a:p>
            <a:r>
              <a:rPr lang="en-US" sz="1800" dirty="0" smtClean="0">
                <a:solidFill>
                  <a:srgbClr val="000000"/>
                </a:solidFill>
                <a:latin typeface="Arial" panose="020B0604020202020204" pitchFamily="34" charset="0"/>
              </a:rPr>
              <a:t>DBNLM </a:t>
            </a:r>
            <a:r>
              <a:rPr lang="en-US" sz="1800" dirty="0">
                <a:solidFill>
                  <a:srgbClr val="000000"/>
                </a:solidFill>
                <a:latin typeface="Arial" panose="020B0604020202020204" pitchFamily="34" charset="0"/>
              </a:rPr>
              <a:t>has inherited outstanding creditors amounting to R65.3 million. These are debts owed to Eskom, SALGA, AG, among others </a:t>
            </a:r>
          </a:p>
          <a:p>
            <a:r>
              <a:rPr lang="en-ZA" sz="1800" dirty="0">
                <a:solidFill>
                  <a:srgbClr val="000000"/>
                </a:solidFill>
                <a:latin typeface="Arial" panose="020B0604020202020204" pitchFamily="34" charset="0"/>
                <a:ea typeface="Calibri" panose="020F0502020204030204" pitchFamily="34" charset="0"/>
                <a:cs typeface="Arial" panose="020B0604020202020204" pitchFamily="34" charset="0"/>
              </a:rPr>
              <a:t>The municipality is utilizing the </a:t>
            </a:r>
            <a:r>
              <a:rPr lang="en-ZA" sz="1800" dirty="0" err="1">
                <a:solidFill>
                  <a:srgbClr val="000000"/>
                </a:solidFill>
                <a:latin typeface="Arial" panose="020B0604020202020204" pitchFamily="34" charset="0"/>
                <a:ea typeface="Calibri" panose="020F0502020204030204" pitchFamily="34" charset="0"/>
                <a:cs typeface="Arial" panose="020B0604020202020204" pitchFamily="34" charset="0"/>
              </a:rPr>
              <a:t>Promun</a:t>
            </a:r>
            <a:r>
              <a:rPr lang="en-ZA" sz="1800" dirty="0">
                <a:solidFill>
                  <a:srgbClr val="000000"/>
                </a:solidFill>
                <a:latin typeface="Arial" panose="020B0604020202020204" pitchFamily="34" charset="0"/>
                <a:ea typeface="Calibri" panose="020F0502020204030204" pitchFamily="34" charset="0"/>
                <a:cs typeface="Arial" panose="020B0604020202020204" pitchFamily="34" charset="0"/>
              </a:rPr>
              <a:t> Financial System and implemented </a:t>
            </a:r>
            <a:r>
              <a:rPr lang="en-ZA" sz="1800" dirty="0" err="1">
                <a:solidFill>
                  <a:srgbClr val="000000"/>
                </a:solidFill>
                <a:latin typeface="Arial" panose="020B0604020202020204" pitchFamily="34" charset="0"/>
                <a:ea typeface="Calibri" panose="020F0502020204030204" pitchFamily="34" charset="0"/>
                <a:cs typeface="Arial" panose="020B0604020202020204" pitchFamily="34" charset="0"/>
              </a:rPr>
              <a:t>mSCOA</a:t>
            </a:r>
            <a:r>
              <a:rPr lang="en-ZA" sz="18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r>
              <a:rPr lang="en-ZA" sz="1800" dirty="0">
                <a:solidFill>
                  <a:srgbClr val="000000"/>
                </a:solidFill>
                <a:latin typeface="Arial" panose="020B0604020202020204" pitchFamily="34" charset="0"/>
                <a:ea typeface="Calibri" panose="020F0502020204030204" pitchFamily="34" charset="0"/>
                <a:cs typeface="Arial" panose="020B0604020202020204" pitchFamily="34" charset="0"/>
              </a:rPr>
              <a:t>One of the main areas of concern relates to the financial resources available to deliver services and address historical financial challenges of the erstwhile municipalities. </a:t>
            </a:r>
          </a:p>
          <a:p>
            <a:r>
              <a:rPr lang="en-ZA" sz="1800" dirty="0">
                <a:solidFill>
                  <a:srgbClr val="000000"/>
                </a:solidFill>
                <a:latin typeface="Arial" panose="020B0604020202020204" pitchFamily="34" charset="0"/>
                <a:ea typeface="Calibri" panose="020F0502020204030204" pitchFamily="34" charset="0"/>
                <a:cs typeface="Arial" panose="020B0604020202020204" pitchFamily="34" charset="0"/>
              </a:rPr>
              <a:t>Unspent conditional grants as at June 2019 relates mostly to the drought grants for which roll over was </a:t>
            </a:r>
            <a:r>
              <a:rPr lang="en-ZA" sz="1800" dirty="0" smtClean="0">
                <a:solidFill>
                  <a:srgbClr val="000000"/>
                </a:solidFill>
                <a:latin typeface="Arial" panose="020B0604020202020204" pitchFamily="34" charset="0"/>
                <a:ea typeface="Calibri" panose="020F0502020204030204" pitchFamily="34" charset="0"/>
                <a:cs typeface="Arial" panose="020B0604020202020204" pitchFamily="34" charset="0"/>
              </a:rPr>
              <a:t>approved</a:t>
            </a:r>
            <a:r>
              <a:rPr lang="en-ZA" sz="1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ZA" sz="18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00000"/>
              </a:lnSpc>
              <a:spcBef>
                <a:spcPts val="0"/>
              </a:spcBef>
              <a:buNone/>
              <a:defRPr/>
            </a:pPr>
            <a:r>
              <a:rPr lang="en-ZA" sz="1800" u="sng" kern="0" dirty="0" smtClean="0">
                <a:solidFill>
                  <a:srgbClr val="000000"/>
                </a:solidFill>
              </a:rPr>
              <a:t>Public participation / communication</a:t>
            </a:r>
          </a:p>
          <a:p>
            <a:pPr marL="441325" lvl="0" indent="-441325" algn="just" eaLnBrk="0" fontAlgn="base" hangingPunct="0">
              <a:lnSpc>
                <a:spcPct val="100000"/>
              </a:lnSpc>
              <a:spcBef>
                <a:spcPct val="20000"/>
              </a:spcBef>
              <a:spcAft>
                <a:spcPct val="0"/>
              </a:spcAft>
              <a:buFont typeface="Wingdings" panose="05000000000000000000" pitchFamily="2" charset="2"/>
              <a:buChar char="§"/>
              <a:defRPr/>
            </a:pPr>
            <a:r>
              <a:rPr lang="en-ZA" sz="1800" kern="0" dirty="0" smtClean="0">
                <a:solidFill>
                  <a:srgbClr val="000000"/>
                </a:solidFill>
              </a:rPr>
              <a:t>SBDM </a:t>
            </a:r>
            <a:r>
              <a:rPr lang="en-ZA" sz="1800" kern="0" dirty="0">
                <a:solidFill>
                  <a:srgbClr val="000000"/>
                </a:solidFill>
              </a:rPr>
              <a:t>and the Local Municipalities have had to think out the box to deal with the “new normal”  and have embraced the use of social media platforms and community radio etc. to reach communities and engage with them on the Draft IDP and Budget.      </a:t>
            </a:r>
          </a:p>
          <a:p>
            <a:pPr marL="441325" lvl="0" indent="-441325" algn="just" eaLnBrk="0" fontAlgn="base" hangingPunct="0">
              <a:lnSpc>
                <a:spcPct val="100000"/>
              </a:lnSpc>
              <a:spcBef>
                <a:spcPct val="20000"/>
              </a:spcBef>
              <a:spcAft>
                <a:spcPct val="0"/>
              </a:spcAft>
              <a:buFont typeface="Wingdings" panose="05000000000000000000" pitchFamily="2" charset="2"/>
              <a:buChar char="§"/>
              <a:defRPr/>
            </a:pPr>
            <a:endParaRPr lang="en-ZA" sz="1400" kern="0" dirty="0">
              <a:solidFill>
                <a:srgbClr val="000000"/>
              </a:solidFill>
            </a:endParaRPr>
          </a:p>
          <a:p>
            <a:pPr marL="441325" lvl="0" indent="-441325" algn="just" eaLnBrk="0" fontAlgn="base" hangingPunct="0">
              <a:lnSpc>
                <a:spcPct val="100000"/>
              </a:lnSpc>
              <a:spcBef>
                <a:spcPct val="20000"/>
              </a:spcBef>
              <a:spcAft>
                <a:spcPct val="0"/>
              </a:spcAft>
              <a:buFont typeface="Wingdings" panose="05000000000000000000" pitchFamily="2" charset="2"/>
              <a:buChar char="§"/>
              <a:defRPr/>
            </a:pPr>
            <a:endParaRPr lang="en-ZA" sz="1400" kern="0" dirty="0">
              <a:solidFill>
                <a:srgbClr val="000000"/>
              </a:solidFill>
            </a:endParaRPr>
          </a:p>
          <a:p>
            <a:endParaRPr lang="en-ZA"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1400" dirty="0">
              <a:solidFill>
                <a:srgbClr val="000000"/>
              </a:solidFill>
              <a:latin typeface="Arial" panose="020B0604020202020204" pitchFamily="34" charset="0"/>
            </a:endParaRPr>
          </a:p>
          <a:p>
            <a:pPr marL="417195" lvl="0" indent="-285750" algn="just">
              <a:lnSpc>
                <a:spcPct val="150000"/>
              </a:lnSpc>
              <a:spcBef>
                <a:spcPts val="0"/>
              </a:spcBef>
            </a:pPr>
            <a:endParaRPr lang="en-US" sz="1400" dirty="0">
              <a:solidFill>
                <a:srgbClr val="000000"/>
              </a:solidFill>
              <a:latin typeface="Arial" panose="020B0604020202020204" pitchFamily="34" charset="0"/>
            </a:endParaRPr>
          </a:p>
          <a:p>
            <a:endParaRPr lang="en-US" sz="1400" dirty="0"/>
          </a:p>
          <a:p>
            <a:endParaRPr lang="en-US" sz="1400" dirty="0"/>
          </a:p>
          <a:p>
            <a:endParaRPr lang="en-US" dirty="0"/>
          </a:p>
        </p:txBody>
      </p:sp>
    </p:spTree>
    <p:extLst>
      <p:ext uri="{BB962C8B-B14F-4D97-AF65-F5344CB8AC3E}">
        <p14:creationId xmlns:p14="http://schemas.microsoft.com/office/powerpoint/2010/main" val="132969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State of Governance</a:t>
            </a:r>
          </a:p>
        </p:txBody>
      </p:sp>
      <p:pic>
        <p:nvPicPr>
          <p:cNvPr id="4" name="Content Placeholder 3"/>
          <p:cNvPicPr>
            <a:picLocks noGrp="1" noChangeAspect="1"/>
          </p:cNvPicPr>
          <p:nvPr>
            <p:ph sz="half" idx="2"/>
          </p:nvPr>
        </p:nvPicPr>
        <p:blipFill>
          <a:blip r:embed="rId2"/>
          <a:stretch>
            <a:fillRect/>
          </a:stretch>
        </p:blipFill>
        <p:spPr>
          <a:xfrm>
            <a:off x="1293223" y="1132023"/>
            <a:ext cx="10633166" cy="5066215"/>
          </a:xfrm>
          <a:prstGeom prst="rect">
            <a:avLst/>
          </a:prstGeom>
        </p:spPr>
      </p:pic>
    </p:spTree>
    <p:extLst>
      <p:ext uri="{BB962C8B-B14F-4D97-AF65-F5344CB8AC3E}">
        <p14:creationId xmlns:p14="http://schemas.microsoft.com/office/powerpoint/2010/main" val="428460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Service delivery</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957424543"/>
              </p:ext>
            </p:extLst>
          </p:nvPr>
        </p:nvGraphicFramePr>
        <p:xfrm>
          <a:off x="498157" y="2560320"/>
          <a:ext cx="11206163" cy="1493520"/>
        </p:xfrm>
        <a:graphic>
          <a:graphicData uri="http://schemas.openxmlformats.org/drawingml/2006/table">
            <a:tbl>
              <a:tblPr firstRow="1" bandRow="1">
                <a:tableStyleId>{5C22544A-7EE6-4342-B048-85BDC9FD1C3A}</a:tableStyleId>
              </a:tblPr>
              <a:tblGrid>
                <a:gridCol w="11206163">
                  <a:extLst>
                    <a:ext uri="{9D8B030D-6E8A-4147-A177-3AD203B41FA5}">
                      <a16:colId xmlns:a16="http://schemas.microsoft.com/office/drawing/2014/main" val="224190354"/>
                    </a:ext>
                  </a:extLst>
                </a:gridCol>
              </a:tblGrid>
              <a:tr h="1436914">
                <a:tc>
                  <a:txBody>
                    <a:bodyPr/>
                    <a:lstStyle/>
                    <a:p>
                      <a:pPr algn="ctr"/>
                      <a:endParaRPr lang="en-US" sz="2800" dirty="0"/>
                    </a:p>
                    <a:p>
                      <a:pPr algn="ctr"/>
                      <a:r>
                        <a:rPr lang="en-US" sz="2800" dirty="0"/>
                        <a:t>SERVICE</a:t>
                      </a:r>
                      <a:r>
                        <a:rPr lang="en-US" sz="2800" baseline="0" dirty="0"/>
                        <a:t> DELIVERY </a:t>
                      </a:r>
                    </a:p>
                    <a:p>
                      <a:endParaRPr lang="en-US" baseline="0" dirty="0"/>
                    </a:p>
                    <a:p>
                      <a:endParaRPr lang="en-US" dirty="0"/>
                    </a:p>
                  </a:txBody>
                  <a:tcPr/>
                </a:tc>
                <a:extLst>
                  <a:ext uri="{0D108BD9-81ED-4DB2-BD59-A6C34878D82A}">
                    <a16:rowId xmlns:a16="http://schemas.microsoft.com/office/drawing/2014/main" val="273022560"/>
                  </a:ext>
                </a:extLst>
              </a:tr>
            </a:tbl>
          </a:graphicData>
        </a:graphic>
      </p:graphicFrame>
    </p:spTree>
    <p:extLst>
      <p:ext uri="{BB962C8B-B14F-4D97-AF65-F5344CB8AC3E}">
        <p14:creationId xmlns:p14="http://schemas.microsoft.com/office/powerpoint/2010/main" val="3693984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2"/>
            <p:extLst>
              <p:ext uri="{D42A27DB-BD31-4B8C-83A1-F6EECF244321}">
                <p14:modId xmlns:p14="http://schemas.microsoft.com/office/powerpoint/2010/main" val="165799657"/>
              </p:ext>
            </p:extLst>
          </p:nvPr>
        </p:nvGraphicFramePr>
        <p:xfrm>
          <a:off x="224852" y="842415"/>
          <a:ext cx="11707318" cy="7655560"/>
        </p:xfrm>
        <a:graphic>
          <a:graphicData uri="http://schemas.openxmlformats.org/drawingml/2006/table">
            <a:tbl>
              <a:tblPr firstRow="1" bandRow="1">
                <a:tableStyleId>{5C22544A-7EE6-4342-B048-85BDC9FD1C3A}</a:tableStyleId>
              </a:tblPr>
              <a:tblGrid>
                <a:gridCol w="2038663">
                  <a:extLst>
                    <a:ext uri="{9D8B030D-6E8A-4147-A177-3AD203B41FA5}">
                      <a16:colId xmlns:a16="http://schemas.microsoft.com/office/drawing/2014/main" val="94591531"/>
                    </a:ext>
                  </a:extLst>
                </a:gridCol>
                <a:gridCol w="5906124">
                  <a:extLst>
                    <a:ext uri="{9D8B030D-6E8A-4147-A177-3AD203B41FA5}">
                      <a16:colId xmlns:a16="http://schemas.microsoft.com/office/drawing/2014/main" val="146938241"/>
                    </a:ext>
                  </a:extLst>
                </a:gridCol>
                <a:gridCol w="3762531">
                  <a:extLst>
                    <a:ext uri="{9D8B030D-6E8A-4147-A177-3AD203B41FA5}">
                      <a16:colId xmlns:a16="http://schemas.microsoft.com/office/drawing/2014/main" val="3585253648"/>
                    </a:ext>
                  </a:extLst>
                </a:gridCol>
              </a:tblGrid>
              <a:tr h="370840">
                <a:tc>
                  <a:txBody>
                    <a:bodyPr/>
                    <a:lstStyle/>
                    <a:p>
                      <a:r>
                        <a:rPr lang="en-US" dirty="0"/>
                        <a:t>MUNICIPALITY</a:t>
                      </a:r>
                    </a:p>
                  </a:txBody>
                  <a:tcPr/>
                </a:tc>
                <a:tc>
                  <a:txBody>
                    <a:bodyPr/>
                    <a:lstStyle/>
                    <a:p>
                      <a:r>
                        <a:rPr lang="en-US" dirty="0"/>
                        <a:t>CHALLENGES</a:t>
                      </a:r>
                    </a:p>
                  </a:txBody>
                  <a:tcPr/>
                </a:tc>
                <a:tc>
                  <a:txBody>
                    <a:bodyPr/>
                    <a:lstStyle/>
                    <a:p>
                      <a:r>
                        <a:rPr lang="en-US" dirty="0"/>
                        <a:t>ACTION PLAN</a:t>
                      </a:r>
                    </a:p>
                  </a:txBody>
                  <a:tcPr/>
                </a:tc>
                <a:extLst>
                  <a:ext uri="{0D108BD9-81ED-4DB2-BD59-A6C34878D82A}">
                    <a16:rowId xmlns:a16="http://schemas.microsoft.com/office/drawing/2014/main" val="2375133715"/>
                  </a:ext>
                </a:extLst>
              </a:tr>
              <a:tr h="320040">
                <a:tc>
                  <a:txBody>
                    <a:bodyPr/>
                    <a:lstStyle/>
                    <a:p>
                      <a:r>
                        <a:rPr lang="en-US" dirty="0"/>
                        <a:t>Dr</a:t>
                      </a:r>
                      <a:r>
                        <a:rPr lang="en-US" baseline="0" dirty="0"/>
                        <a:t> Beyers Naude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No Water Meters for bulk supply and household metering</a:t>
                      </a:r>
                    </a:p>
                  </a:txBody>
                  <a:tcPr/>
                </a:tc>
                <a:tc>
                  <a:txBody>
                    <a:bodyPr/>
                    <a:lstStyle/>
                    <a:p>
                      <a:r>
                        <a:rPr lang="en-US" sz="1600" dirty="0"/>
                        <a:t>Funding required from DWS</a:t>
                      </a:r>
                    </a:p>
                  </a:txBody>
                  <a:tcPr/>
                </a:tc>
                <a:extLst>
                  <a:ext uri="{0D108BD9-81ED-4DB2-BD59-A6C34878D82A}">
                    <a16:rowId xmlns:a16="http://schemas.microsoft.com/office/drawing/2014/main" val="3794315919"/>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Water Conservation and Demand Management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and support required from DWS</a:t>
                      </a:r>
                    </a:p>
                  </a:txBody>
                  <a:tcPr/>
                </a:tc>
                <a:extLst>
                  <a:ext uri="{0D108BD9-81ED-4DB2-BD59-A6C34878D82A}">
                    <a16:rowId xmlns:a16="http://schemas.microsoft.com/office/drawing/2014/main" val="1792491771"/>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Insufficient capacity for existing infrastructure, reticulation system in poor state  (Incl. Ageing Infrastructure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Support required from COGTA and funding from DWS and NT</a:t>
                      </a:r>
                    </a:p>
                  </a:txBody>
                  <a:tcPr/>
                </a:tc>
                <a:extLst>
                  <a:ext uri="{0D108BD9-81ED-4DB2-BD59-A6C34878D82A}">
                    <a16:rowId xmlns:a16="http://schemas.microsoft.com/office/drawing/2014/main" val="3537044037"/>
                  </a:ext>
                </a:extLst>
              </a:tr>
              <a:tr h="292608">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Require Water tanks for households and Water Trucks </a:t>
                      </a:r>
                    </a:p>
                  </a:txBody>
                  <a:tcPr/>
                </a:tc>
                <a:tc>
                  <a:txBody>
                    <a:bodyPr/>
                    <a:lstStyle/>
                    <a:p>
                      <a:r>
                        <a:rPr lang="en-US" sz="1600" dirty="0"/>
                        <a:t>Funding required from DWS</a:t>
                      </a:r>
                    </a:p>
                  </a:txBody>
                  <a:tcPr/>
                </a:tc>
                <a:extLst>
                  <a:ext uri="{0D108BD9-81ED-4DB2-BD59-A6C34878D82A}">
                    <a16:rowId xmlns:a16="http://schemas.microsoft.com/office/drawing/2014/main" val="3454459248"/>
                  </a:ext>
                </a:extLst>
              </a:tr>
              <a:tr h="146304">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tx1"/>
                          </a:solidFill>
                          <a:latin typeface="+mn-lt"/>
                          <a:ea typeface="+mn-ea"/>
                          <a:cs typeface="+mn-cs"/>
                        </a:rPr>
                        <a:t>Drilling and equipping of additional boreholes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and support required from DWS</a:t>
                      </a:r>
                    </a:p>
                  </a:txBody>
                  <a:tcPr/>
                </a:tc>
                <a:extLst>
                  <a:ext uri="{0D108BD9-81ED-4DB2-BD59-A6C34878D82A}">
                    <a16:rowId xmlns:a16="http://schemas.microsoft.com/office/drawing/2014/main" val="1018957997"/>
                  </a:ext>
                </a:extLst>
              </a:tr>
              <a:tr h="146304">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tx1"/>
                          </a:solidFill>
                          <a:latin typeface="+mn-lt"/>
                          <a:ea typeface="+mn-ea"/>
                          <a:cs typeface="+mn-cs"/>
                        </a:rPr>
                        <a:t>Lack of Electricity meters to cater for bulk supply measurement from Eskom </a:t>
                      </a:r>
                    </a:p>
                  </a:txBody>
                  <a:tcPr/>
                </a:tc>
                <a:tc>
                  <a:txBody>
                    <a:bodyPr/>
                    <a:lstStyle/>
                    <a:p>
                      <a:r>
                        <a:rPr lang="en-US" sz="1600" dirty="0"/>
                        <a:t>Funding required from DOE</a:t>
                      </a:r>
                    </a:p>
                  </a:txBody>
                  <a:tcPr/>
                </a:tc>
                <a:extLst>
                  <a:ext uri="{0D108BD9-81ED-4DB2-BD59-A6C34878D82A}">
                    <a16:rowId xmlns:a16="http://schemas.microsoft.com/office/drawing/2014/main" val="3873016214"/>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No Yellow Plant to improve service delivery</a:t>
                      </a:r>
                    </a:p>
                  </a:txBody>
                  <a:tcPr/>
                </a:tc>
                <a:tc>
                  <a:txBody>
                    <a:bodyPr/>
                    <a:lstStyle/>
                    <a:p>
                      <a:r>
                        <a:rPr lang="en-US" sz="1600" dirty="0"/>
                        <a:t>Support required from Dept. of Road &amp; Transport and COGTA</a:t>
                      </a:r>
                    </a:p>
                  </a:txBody>
                  <a:tcPr/>
                </a:tc>
                <a:extLst>
                  <a:ext uri="{0D108BD9-81ED-4DB2-BD59-A6C34878D82A}">
                    <a16:rowId xmlns:a16="http://schemas.microsoft.com/office/drawing/2014/main" val="1625098012"/>
                  </a:ext>
                </a:extLst>
              </a:tr>
              <a:tr h="292608">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Poor Operations and Maintenance Planning </a:t>
                      </a:r>
                    </a:p>
                  </a:txBody>
                  <a:tcPr/>
                </a:tc>
                <a:tc>
                  <a:txBody>
                    <a:bodyPr/>
                    <a:lstStyle/>
                    <a:p>
                      <a:r>
                        <a:rPr lang="en-US" sz="1600" dirty="0"/>
                        <a:t>Support required from MISA</a:t>
                      </a:r>
                    </a:p>
                  </a:txBody>
                  <a:tcPr/>
                </a:tc>
                <a:extLst>
                  <a:ext uri="{0D108BD9-81ED-4DB2-BD59-A6C34878D82A}">
                    <a16:rowId xmlns:a16="http://schemas.microsoft.com/office/drawing/2014/main" val="2136758976"/>
                  </a:ext>
                </a:extLst>
              </a:tr>
              <a:tr h="219456">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Poor Asset Management </a:t>
                      </a:r>
                    </a:p>
                  </a:txBody>
                  <a:tcPr/>
                </a:tc>
                <a:tc>
                  <a:txBody>
                    <a:bodyPr/>
                    <a:lstStyle/>
                    <a:p>
                      <a:r>
                        <a:rPr lang="en-US" sz="1600" dirty="0"/>
                        <a:t>Support required from COGTA</a:t>
                      </a:r>
                    </a:p>
                  </a:txBody>
                  <a:tcPr/>
                </a:tc>
                <a:extLst>
                  <a:ext uri="{0D108BD9-81ED-4DB2-BD59-A6C34878D82A}">
                    <a16:rowId xmlns:a16="http://schemas.microsoft.com/office/drawing/2014/main" val="2967543850"/>
                  </a:ext>
                </a:extLst>
              </a:tr>
              <a:tr h="146304">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infrastructure funding</a:t>
                      </a:r>
                      <a:endParaRPr lang="en-US" sz="16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Support required from COGTA</a:t>
                      </a:r>
                    </a:p>
                  </a:txBody>
                  <a:tcPr/>
                </a:tc>
                <a:extLst>
                  <a:ext uri="{0D108BD9-81ED-4DB2-BD59-A6C34878D82A}">
                    <a16:rowId xmlns:a16="http://schemas.microsoft.com/office/drawing/2014/main" val="1890138356"/>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Rapidly filling up of space at LM cemeteries and limited land available for new cemeteries  </a:t>
                      </a:r>
                    </a:p>
                  </a:txBody>
                  <a:tcPr/>
                </a:tc>
                <a:tc>
                  <a:txBody>
                    <a:bodyPr/>
                    <a:lstStyle/>
                    <a:p>
                      <a:r>
                        <a:rPr lang="en-US" sz="1600" dirty="0"/>
                        <a:t>Support required from DEDEA and DRDAR</a:t>
                      </a:r>
                    </a:p>
                  </a:txBody>
                  <a:tcPr/>
                </a:tc>
                <a:extLst>
                  <a:ext uri="{0D108BD9-81ED-4DB2-BD59-A6C34878D82A}">
                    <a16:rowId xmlns:a16="http://schemas.microsoft.com/office/drawing/2014/main" val="3363422663"/>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Vandalism (theft, damage and electricity theft)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Ward Committees with Ward Councilors to conduct education and awareness </a:t>
                      </a:r>
                    </a:p>
                  </a:txBody>
                  <a:tcPr/>
                </a:tc>
                <a:extLst>
                  <a:ext uri="{0D108BD9-81ED-4DB2-BD59-A6C34878D82A}">
                    <a16:rowId xmlns:a16="http://schemas.microsoft.com/office/drawing/2014/main" val="3053150966"/>
                  </a:ext>
                </a:extLst>
              </a:tr>
              <a:tr h="490627">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Community Based Works </a:t>
                      </a:r>
                      <a:r>
                        <a:rPr lang="en-US" sz="1600" kern="1200" dirty="0" err="1">
                          <a:solidFill>
                            <a:schemeClr val="dk1"/>
                          </a:solidFill>
                          <a:latin typeface="+mn-lt"/>
                          <a:ea typeface="+mn-ea"/>
                          <a:cs typeface="+mn-cs"/>
                        </a:rPr>
                        <a:t>Programme</a:t>
                      </a:r>
                      <a:r>
                        <a:rPr lang="en-US" sz="1600" kern="1200" dirty="0">
                          <a:solidFill>
                            <a:schemeClr val="dk1"/>
                          </a:solidFill>
                          <a:latin typeface="+mn-lt"/>
                          <a:ea typeface="+mn-ea"/>
                          <a:cs typeface="+mn-cs"/>
                        </a:rPr>
                        <a:t> (CBWP) - </a:t>
                      </a:r>
                      <a:r>
                        <a:rPr lang="en-ZA" altLang="en-US" sz="1600" kern="1200" dirty="0">
                          <a:solidFill>
                            <a:schemeClr val="dk1"/>
                          </a:solidFill>
                          <a:latin typeface="+mn-lt"/>
                          <a:ea typeface="+mn-ea"/>
                          <a:cs typeface="+mn-cs"/>
                        </a:rPr>
                        <a:t>appointed service provider does not adhere to deadlines </a:t>
                      </a:r>
                      <a:endParaRPr lang="en-ZA" sz="16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SBDM to be appointed as an Implementing Agent</a:t>
                      </a:r>
                    </a:p>
                  </a:txBody>
                  <a:tcPr/>
                </a:tc>
                <a:extLst>
                  <a:ext uri="{0D108BD9-81ED-4DB2-BD59-A6C34878D82A}">
                    <a16:rowId xmlns:a16="http://schemas.microsoft.com/office/drawing/2014/main" val="2523252238"/>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altLang="en-US" sz="1600" kern="1200" dirty="0">
                          <a:solidFill>
                            <a:schemeClr val="dk1"/>
                          </a:solidFill>
                          <a:latin typeface="+mn-lt"/>
                          <a:ea typeface="+mn-ea"/>
                          <a:cs typeface="+mn-cs"/>
                        </a:rPr>
                        <a:t>Assistance to required in negotiating with ESKOM on historical debt owed. </a:t>
                      </a:r>
                      <a:endParaRPr lang="en-ZA" sz="16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Support required from COGTA </a:t>
                      </a:r>
                    </a:p>
                  </a:txBody>
                  <a:tcPr/>
                </a:tc>
                <a:extLst>
                  <a:ext uri="{0D108BD9-81ED-4DB2-BD59-A6C34878D82A}">
                    <a16:rowId xmlns:a16="http://schemas.microsoft.com/office/drawing/2014/main" val="2099009141"/>
                  </a:ext>
                </a:extLst>
              </a:tr>
            </a:tbl>
          </a:graphicData>
        </a:graphic>
      </p:graphicFrame>
      <p:sp>
        <p:nvSpPr>
          <p:cNvPr id="10" name="Title 1">
            <a:extLst>
              <a:ext uri="{FF2B5EF4-FFF2-40B4-BE49-F238E27FC236}">
                <a16:creationId xmlns:a16="http://schemas.microsoft.com/office/drawing/2014/main" id="{E5D0BD77-AF03-4789-AAAE-CDFFCB7ECB41}"/>
              </a:ext>
            </a:extLst>
          </p:cNvPr>
          <p:cNvSpPr txBox="1">
            <a:spLocks/>
          </p:cNvSpPr>
          <p:nvPr/>
        </p:nvSpPr>
        <p:spPr>
          <a:xfrm>
            <a:off x="651084" y="261852"/>
            <a:ext cx="11205636" cy="571585"/>
          </a:xfrm>
          <a:prstGeom prst="rect">
            <a:avLst/>
          </a:prstGeom>
        </p:spPr>
        <p:txBody>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gn="ctr"/>
            <a:r>
              <a:rPr lang="en-ZA" b="1">
                <a:solidFill>
                  <a:srgbClr val="ED7D31">
                    <a:lumMod val="75000"/>
                  </a:srgbClr>
                </a:solidFill>
              </a:rPr>
              <a:t>Service delivery cHALLENGES</a:t>
            </a:r>
            <a:endParaRPr lang="en-US" dirty="0"/>
          </a:p>
        </p:txBody>
      </p:sp>
    </p:spTree>
    <p:extLst>
      <p:ext uri="{BB962C8B-B14F-4D97-AF65-F5344CB8AC3E}">
        <p14:creationId xmlns:p14="http://schemas.microsoft.com/office/powerpoint/2010/main" val="2367039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2"/>
            <p:extLst>
              <p:ext uri="{D42A27DB-BD31-4B8C-83A1-F6EECF244321}">
                <p14:modId xmlns:p14="http://schemas.microsoft.com/office/powerpoint/2010/main" val="73644714"/>
              </p:ext>
            </p:extLst>
          </p:nvPr>
        </p:nvGraphicFramePr>
        <p:xfrm>
          <a:off x="357540" y="681037"/>
          <a:ext cx="11529660" cy="6864512"/>
        </p:xfrm>
        <a:graphic>
          <a:graphicData uri="http://schemas.openxmlformats.org/drawingml/2006/table">
            <a:tbl>
              <a:tblPr firstRow="1" bandRow="1">
                <a:tableStyleId>{5C22544A-7EE6-4342-B048-85BDC9FD1C3A}</a:tableStyleId>
              </a:tblPr>
              <a:tblGrid>
                <a:gridCol w="1950945">
                  <a:extLst>
                    <a:ext uri="{9D8B030D-6E8A-4147-A177-3AD203B41FA5}">
                      <a16:colId xmlns:a16="http://schemas.microsoft.com/office/drawing/2014/main" val="94591531"/>
                    </a:ext>
                  </a:extLst>
                </a:gridCol>
                <a:gridCol w="5636302">
                  <a:extLst>
                    <a:ext uri="{9D8B030D-6E8A-4147-A177-3AD203B41FA5}">
                      <a16:colId xmlns:a16="http://schemas.microsoft.com/office/drawing/2014/main" val="146938241"/>
                    </a:ext>
                  </a:extLst>
                </a:gridCol>
                <a:gridCol w="3942413">
                  <a:extLst>
                    <a:ext uri="{9D8B030D-6E8A-4147-A177-3AD203B41FA5}">
                      <a16:colId xmlns:a16="http://schemas.microsoft.com/office/drawing/2014/main" val="3585253648"/>
                    </a:ext>
                  </a:extLst>
                </a:gridCol>
              </a:tblGrid>
              <a:tr h="370840">
                <a:tc>
                  <a:txBody>
                    <a:bodyPr/>
                    <a:lstStyle/>
                    <a:p>
                      <a:r>
                        <a:rPr lang="en-US" dirty="0"/>
                        <a:t>MUNICIPALITY</a:t>
                      </a:r>
                    </a:p>
                  </a:txBody>
                  <a:tcPr/>
                </a:tc>
                <a:tc>
                  <a:txBody>
                    <a:bodyPr/>
                    <a:lstStyle/>
                    <a:p>
                      <a:r>
                        <a:rPr lang="en-US" dirty="0"/>
                        <a:t>CHALLENGES</a:t>
                      </a:r>
                    </a:p>
                  </a:txBody>
                  <a:tcPr/>
                </a:tc>
                <a:tc>
                  <a:txBody>
                    <a:bodyPr/>
                    <a:lstStyle/>
                    <a:p>
                      <a:r>
                        <a:rPr lang="en-US" dirty="0"/>
                        <a:t>ACTION PLAN</a:t>
                      </a:r>
                    </a:p>
                  </a:txBody>
                  <a:tcPr/>
                </a:tc>
                <a:extLst>
                  <a:ext uri="{0D108BD9-81ED-4DB2-BD59-A6C34878D82A}">
                    <a16:rowId xmlns:a16="http://schemas.microsoft.com/office/drawing/2014/main" val="2375133715"/>
                  </a:ext>
                </a:extLst>
              </a:tr>
              <a:tr h="320040">
                <a:tc>
                  <a:txBody>
                    <a:bodyPr/>
                    <a:lstStyle/>
                    <a:p>
                      <a:r>
                        <a:rPr lang="en-US" dirty="0"/>
                        <a:t>Koukamma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tx1"/>
                          </a:solidFill>
                          <a:latin typeface="+mn-lt"/>
                          <a:ea typeface="+mn-ea"/>
                          <a:cs typeface="+mn-cs"/>
                        </a:rPr>
                        <a:t>Drilling and equipping of additional boreholes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required from DWS</a:t>
                      </a:r>
                    </a:p>
                  </a:txBody>
                  <a:tcPr/>
                </a:tc>
                <a:extLst>
                  <a:ext uri="{0D108BD9-81ED-4DB2-BD59-A6C34878D82A}">
                    <a16:rowId xmlns:a16="http://schemas.microsoft.com/office/drawing/2014/main" val="3794315919"/>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New waster water treatment works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required from DWS</a:t>
                      </a:r>
                    </a:p>
                  </a:txBody>
                  <a:tcPr/>
                </a:tc>
                <a:extLst>
                  <a:ext uri="{0D108BD9-81ED-4DB2-BD59-A6C34878D82A}">
                    <a16:rowId xmlns:a16="http://schemas.microsoft.com/office/drawing/2014/main" val="1494331467"/>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No Water Meters for bulk supply and household metering</a:t>
                      </a:r>
                    </a:p>
                  </a:txBody>
                  <a:tcPr/>
                </a:tc>
                <a:tc>
                  <a:txBody>
                    <a:bodyPr/>
                    <a:lstStyle/>
                    <a:p>
                      <a:r>
                        <a:rPr lang="en-US" sz="1600" dirty="0"/>
                        <a:t>Funding required from DWS</a:t>
                      </a:r>
                    </a:p>
                  </a:txBody>
                  <a:tcPr/>
                </a:tc>
                <a:extLst>
                  <a:ext uri="{0D108BD9-81ED-4DB2-BD59-A6C34878D82A}">
                    <a16:rowId xmlns:a16="http://schemas.microsoft.com/office/drawing/2014/main" val="2557747365"/>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infrastructure funding (Incl. ageing Infrastructure)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Support required from COGTA and funding from DWS and NT</a:t>
                      </a:r>
                    </a:p>
                  </a:txBody>
                  <a:tcPr/>
                </a:tc>
                <a:extLst>
                  <a:ext uri="{0D108BD9-81ED-4DB2-BD59-A6C34878D82A}">
                    <a16:rowId xmlns:a16="http://schemas.microsoft.com/office/drawing/2014/main" val="201509760"/>
                  </a:ext>
                </a:extLst>
              </a:tr>
              <a:tr h="458632">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Water Conservation and Demand Management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and support required from DWS</a:t>
                      </a:r>
                    </a:p>
                  </a:txBody>
                  <a:tcPr/>
                </a:tc>
                <a:extLst>
                  <a:ext uri="{0D108BD9-81ED-4DB2-BD59-A6C34878D82A}">
                    <a16:rowId xmlns:a16="http://schemas.microsoft.com/office/drawing/2014/main" val="1792491771"/>
                  </a:ext>
                </a:extLst>
              </a:tr>
              <a:tr h="177178">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Require Water tanks for households and Water Trucks </a:t>
                      </a:r>
                    </a:p>
                  </a:txBody>
                  <a:tcPr/>
                </a:tc>
                <a:tc>
                  <a:txBody>
                    <a:bodyPr/>
                    <a:lstStyle/>
                    <a:p>
                      <a:r>
                        <a:rPr lang="en-US" sz="1600" dirty="0"/>
                        <a:t>Funding required from DWS</a:t>
                      </a:r>
                    </a:p>
                  </a:txBody>
                  <a:tcPr/>
                </a:tc>
                <a:extLst>
                  <a:ext uri="{0D108BD9-81ED-4DB2-BD59-A6C34878D82A}">
                    <a16:rowId xmlns:a16="http://schemas.microsoft.com/office/drawing/2014/main" val="3454459248"/>
                  </a:ext>
                </a:extLst>
              </a:tr>
              <a:tr h="219456">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Poor Operations and Maintenance Planning </a:t>
                      </a:r>
                    </a:p>
                  </a:txBody>
                  <a:tcPr/>
                </a:tc>
                <a:tc>
                  <a:txBody>
                    <a:bodyPr/>
                    <a:lstStyle/>
                    <a:p>
                      <a:r>
                        <a:rPr lang="en-US" sz="1600" dirty="0"/>
                        <a:t>Support required from MISA</a:t>
                      </a:r>
                    </a:p>
                  </a:txBody>
                  <a:tcPr/>
                </a:tc>
                <a:extLst>
                  <a:ext uri="{0D108BD9-81ED-4DB2-BD59-A6C34878D82A}">
                    <a16:rowId xmlns:a16="http://schemas.microsoft.com/office/drawing/2014/main" val="732772342"/>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No Yellow Plant to improve service delivery</a:t>
                      </a:r>
                    </a:p>
                  </a:txBody>
                  <a:tcPr/>
                </a:tc>
                <a:tc>
                  <a:txBody>
                    <a:bodyPr/>
                    <a:lstStyle/>
                    <a:p>
                      <a:r>
                        <a:rPr lang="en-US" sz="1600" dirty="0"/>
                        <a:t>Support required from Dept. of Road &amp; Transport and COGTA</a:t>
                      </a:r>
                    </a:p>
                  </a:txBody>
                  <a:tcPr/>
                </a:tc>
                <a:extLst>
                  <a:ext uri="{0D108BD9-81ED-4DB2-BD59-A6C34878D82A}">
                    <a16:rowId xmlns:a16="http://schemas.microsoft.com/office/drawing/2014/main" val="1625098012"/>
                  </a:ext>
                </a:extLst>
              </a:tr>
              <a:tr h="219456">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Poor Asset Management </a:t>
                      </a:r>
                    </a:p>
                  </a:txBody>
                  <a:tcPr/>
                </a:tc>
                <a:tc>
                  <a:txBody>
                    <a:bodyPr/>
                    <a:lstStyle/>
                    <a:p>
                      <a:r>
                        <a:rPr lang="en-US" sz="1600" dirty="0"/>
                        <a:t>Support required from COGTA</a:t>
                      </a:r>
                    </a:p>
                  </a:txBody>
                  <a:tcPr/>
                </a:tc>
                <a:extLst>
                  <a:ext uri="{0D108BD9-81ED-4DB2-BD59-A6C34878D82A}">
                    <a16:rowId xmlns:a16="http://schemas.microsoft.com/office/drawing/2014/main" val="2967543850"/>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Rapidly filling up of space at LM cemeteries and limited land available for new cemeteries  </a:t>
                      </a:r>
                    </a:p>
                  </a:txBody>
                  <a:tcPr/>
                </a:tc>
                <a:tc>
                  <a:txBody>
                    <a:bodyPr/>
                    <a:lstStyle/>
                    <a:p>
                      <a:r>
                        <a:rPr lang="en-US" sz="1600" dirty="0"/>
                        <a:t>Support required from DEDEA and DRDAR</a:t>
                      </a:r>
                    </a:p>
                  </a:txBody>
                  <a:tcPr/>
                </a:tc>
                <a:extLst>
                  <a:ext uri="{0D108BD9-81ED-4DB2-BD59-A6C34878D82A}">
                    <a16:rowId xmlns:a16="http://schemas.microsoft.com/office/drawing/2014/main" val="3363422663"/>
                  </a:ext>
                </a:extLst>
              </a:tr>
              <a:tr h="2353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altLang="en-US" sz="1600" kern="1200" dirty="0">
                          <a:solidFill>
                            <a:schemeClr val="dk1"/>
                          </a:solidFill>
                          <a:latin typeface="+mn-lt"/>
                          <a:ea typeface="+mn-ea"/>
                          <a:cs typeface="+mn-cs"/>
                        </a:rPr>
                        <a:t>Roads for the Dairy farms in Koukamma require upgrades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required from Dept. of Road &amp; Transport</a:t>
                      </a:r>
                    </a:p>
                  </a:txBody>
                  <a:tcPr/>
                </a:tc>
                <a:extLst>
                  <a:ext uri="{0D108BD9-81ED-4DB2-BD59-A6C34878D82A}">
                    <a16:rowId xmlns:a16="http://schemas.microsoft.com/office/drawing/2014/main" val="3793383986"/>
                  </a:ext>
                </a:extLst>
              </a:tr>
              <a:tr h="2353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Street lighting urgently required as will also assist in crime reduction </a:t>
                      </a:r>
                    </a:p>
                  </a:txBody>
                  <a:tcPr/>
                </a:tc>
                <a:tc>
                  <a:txBody>
                    <a:bodyPr/>
                    <a:lstStyle/>
                    <a:p>
                      <a:endParaRPr lang="en-US" sz="1600" dirty="0"/>
                    </a:p>
                  </a:txBody>
                  <a:tcPr/>
                </a:tc>
                <a:extLst>
                  <a:ext uri="{0D108BD9-81ED-4DB2-BD59-A6C34878D82A}">
                    <a16:rowId xmlns:a16="http://schemas.microsoft.com/office/drawing/2014/main" val="291531345"/>
                  </a:ext>
                </a:extLst>
              </a:tr>
              <a:tr h="2353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Vandalism (theft, damage and electricity theft)</a:t>
                      </a:r>
                    </a:p>
                  </a:txBody>
                  <a:tcPr/>
                </a:tc>
                <a:tc>
                  <a:txBody>
                    <a:bodyPr/>
                    <a:lstStyle/>
                    <a:p>
                      <a:r>
                        <a:rPr lang="en-US" sz="1600" dirty="0"/>
                        <a:t>Ward Committees with Ward Councilors to conduct education and awareness </a:t>
                      </a:r>
                    </a:p>
                  </a:txBody>
                  <a:tcPr/>
                </a:tc>
                <a:extLst>
                  <a:ext uri="{0D108BD9-81ED-4DB2-BD59-A6C34878D82A}">
                    <a16:rowId xmlns:a16="http://schemas.microsoft.com/office/drawing/2014/main" val="3053150966"/>
                  </a:ext>
                </a:extLst>
              </a:tr>
              <a:tr h="292608">
                <a:tc>
                  <a:txBody>
                    <a:bodyPr/>
                    <a:lstStyle/>
                    <a:p>
                      <a:endParaRPr lang="en-US" dirty="0"/>
                    </a:p>
                  </a:txBody>
                  <a:tcPr/>
                </a:tc>
                <a:tc>
                  <a:txBody>
                    <a:bodyPr/>
                    <a:lstStyle/>
                    <a:p>
                      <a:r>
                        <a:rPr lang="en-ZA" sz="1600" kern="1200" dirty="0">
                          <a:solidFill>
                            <a:schemeClr val="dk1"/>
                          </a:solidFill>
                          <a:latin typeface="+mn-lt"/>
                          <a:ea typeface="+mn-ea"/>
                          <a:cs typeface="+mn-cs"/>
                        </a:rPr>
                        <a:t>Shortage of service delivery vehicles </a:t>
                      </a:r>
                      <a:endParaRPr lang="en-US" sz="1600" dirty="0"/>
                    </a:p>
                  </a:txBody>
                  <a:tcPr/>
                </a:tc>
                <a:tc>
                  <a:txBody>
                    <a:bodyPr/>
                    <a:lstStyle/>
                    <a:p>
                      <a:endParaRPr lang="en-US" sz="1600" dirty="0"/>
                    </a:p>
                  </a:txBody>
                  <a:tcPr/>
                </a:tc>
                <a:extLst>
                  <a:ext uri="{0D108BD9-81ED-4DB2-BD59-A6C34878D82A}">
                    <a16:rowId xmlns:a16="http://schemas.microsoft.com/office/drawing/2014/main" val="965333328"/>
                  </a:ext>
                </a:extLst>
              </a:tr>
            </a:tbl>
          </a:graphicData>
        </a:graphic>
      </p:graphicFrame>
      <p:sp>
        <p:nvSpPr>
          <p:cNvPr id="7" name="Title 1">
            <a:extLst>
              <a:ext uri="{FF2B5EF4-FFF2-40B4-BE49-F238E27FC236}">
                <a16:creationId xmlns:a16="http://schemas.microsoft.com/office/drawing/2014/main" id="{1DA8A477-A00C-46DC-B2FA-90CE1CEC88F3}"/>
              </a:ext>
            </a:extLst>
          </p:cNvPr>
          <p:cNvSpPr txBox="1">
            <a:spLocks/>
          </p:cNvSpPr>
          <p:nvPr/>
        </p:nvSpPr>
        <p:spPr>
          <a:xfrm>
            <a:off x="681564" y="101481"/>
            <a:ext cx="11205636" cy="571585"/>
          </a:xfrm>
          <a:prstGeom prst="rect">
            <a:avLst/>
          </a:prstGeom>
        </p:spPr>
        <p:txBody>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gn="ctr"/>
            <a:r>
              <a:rPr lang="en-ZA" b="1">
                <a:solidFill>
                  <a:srgbClr val="ED7D31">
                    <a:lumMod val="75000"/>
                  </a:srgbClr>
                </a:solidFill>
              </a:rPr>
              <a:t>Service delivery cHALLENGES</a:t>
            </a:r>
            <a:endParaRPr lang="en-US" dirty="0"/>
          </a:p>
        </p:txBody>
      </p:sp>
    </p:spTree>
    <p:extLst>
      <p:ext uri="{BB962C8B-B14F-4D97-AF65-F5344CB8AC3E}">
        <p14:creationId xmlns:p14="http://schemas.microsoft.com/office/powerpoint/2010/main" val="3033332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b="1" dirty="0">
                <a:solidFill>
                  <a:srgbClr val="ED7D31">
                    <a:lumMod val="75000"/>
                  </a:srgbClr>
                </a:solidFill>
              </a:rPr>
              <a:t>Service delivery challenges</a:t>
            </a:r>
            <a:endParaRPr lang="en-US" dirty="0"/>
          </a:p>
        </p:txBody>
      </p:sp>
      <p:graphicFrame>
        <p:nvGraphicFramePr>
          <p:cNvPr id="4" name="Content Placeholder 3"/>
          <p:cNvGraphicFramePr>
            <a:graphicFrameLocks noGrp="1"/>
          </p:cNvGraphicFramePr>
          <p:nvPr>
            <p:ph sz="half" idx="2"/>
            <p:extLst>
              <p:ext uri="{D42A27DB-BD31-4B8C-83A1-F6EECF244321}">
                <p14:modId xmlns:p14="http://schemas.microsoft.com/office/powerpoint/2010/main" val="3876012863"/>
              </p:ext>
            </p:extLst>
          </p:nvPr>
        </p:nvGraphicFramePr>
        <p:xfrm>
          <a:off x="359764" y="814388"/>
          <a:ext cx="11602937" cy="5521960"/>
        </p:xfrm>
        <a:graphic>
          <a:graphicData uri="http://schemas.openxmlformats.org/drawingml/2006/table">
            <a:tbl>
              <a:tblPr firstRow="1" bandRow="1">
                <a:tableStyleId>{5C22544A-7EE6-4342-B048-85BDC9FD1C3A}</a:tableStyleId>
              </a:tblPr>
              <a:tblGrid>
                <a:gridCol w="2218544">
                  <a:extLst>
                    <a:ext uri="{9D8B030D-6E8A-4147-A177-3AD203B41FA5}">
                      <a16:colId xmlns:a16="http://schemas.microsoft.com/office/drawing/2014/main" val="94591531"/>
                    </a:ext>
                  </a:extLst>
                </a:gridCol>
                <a:gridCol w="5996066">
                  <a:extLst>
                    <a:ext uri="{9D8B030D-6E8A-4147-A177-3AD203B41FA5}">
                      <a16:colId xmlns:a16="http://schemas.microsoft.com/office/drawing/2014/main" val="146938241"/>
                    </a:ext>
                  </a:extLst>
                </a:gridCol>
                <a:gridCol w="3388327">
                  <a:extLst>
                    <a:ext uri="{9D8B030D-6E8A-4147-A177-3AD203B41FA5}">
                      <a16:colId xmlns:a16="http://schemas.microsoft.com/office/drawing/2014/main" val="3585253648"/>
                    </a:ext>
                  </a:extLst>
                </a:gridCol>
              </a:tblGrid>
              <a:tr h="370840">
                <a:tc>
                  <a:txBody>
                    <a:bodyPr/>
                    <a:lstStyle/>
                    <a:p>
                      <a:r>
                        <a:rPr lang="en-US" dirty="0"/>
                        <a:t>MUNICIPALITY</a:t>
                      </a:r>
                    </a:p>
                  </a:txBody>
                  <a:tcPr/>
                </a:tc>
                <a:tc>
                  <a:txBody>
                    <a:bodyPr/>
                    <a:lstStyle/>
                    <a:p>
                      <a:r>
                        <a:rPr lang="en-US" dirty="0"/>
                        <a:t>CHALLENGES</a:t>
                      </a:r>
                    </a:p>
                  </a:txBody>
                  <a:tcPr/>
                </a:tc>
                <a:tc>
                  <a:txBody>
                    <a:bodyPr/>
                    <a:lstStyle/>
                    <a:p>
                      <a:r>
                        <a:rPr lang="en-US" dirty="0"/>
                        <a:t>ACTION PLAN</a:t>
                      </a:r>
                    </a:p>
                  </a:txBody>
                  <a:tcPr/>
                </a:tc>
                <a:extLst>
                  <a:ext uri="{0D108BD9-81ED-4DB2-BD59-A6C34878D82A}">
                    <a16:rowId xmlns:a16="http://schemas.microsoft.com/office/drawing/2014/main" val="2375133715"/>
                  </a:ext>
                </a:extLst>
              </a:tr>
              <a:tr h="320040">
                <a:tc>
                  <a:txBody>
                    <a:bodyPr/>
                    <a:lstStyle/>
                    <a:p>
                      <a:r>
                        <a:rPr lang="en-US" dirty="0"/>
                        <a:t>Kouga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No Water Meters for bulk supply and household metering</a:t>
                      </a:r>
                    </a:p>
                  </a:txBody>
                  <a:tcPr/>
                </a:tc>
                <a:tc>
                  <a:txBody>
                    <a:bodyPr/>
                    <a:lstStyle/>
                    <a:p>
                      <a:r>
                        <a:rPr lang="en-US" sz="1600" dirty="0"/>
                        <a:t>Funding required from DWS</a:t>
                      </a:r>
                    </a:p>
                  </a:txBody>
                  <a:tcPr/>
                </a:tc>
                <a:extLst>
                  <a:ext uri="{0D108BD9-81ED-4DB2-BD59-A6C34878D82A}">
                    <a16:rowId xmlns:a16="http://schemas.microsoft.com/office/drawing/2014/main" val="3794315919"/>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Water Conservation and Demand Management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and support required from DWS</a:t>
                      </a:r>
                    </a:p>
                  </a:txBody>
                  <a:tcPr/>
                </a:tc>
                <a:extLst>
                  <a:ext uri="{0D108BD9-81ED-4DB2-BD59-A6C34878D82A}">
                    <a16:rowId xmlns:a16="http://schemas.microsoft.com/office/drawing/2014/main" val="1792491771"/>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tx1"/>
                          </a:solidFill>
                          <a:latin typeface="+mn-lt"/>
                          <a:ea typeface="+mn-ea"/>
                          <a:cs typeface="+mn-cs"/>
                        </a:rPr>
                        <a:t>Drilling and equipping of additional boreholes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required from DWS</a:t>
                      </a:r>
                    </a:p>
                  </a:txBody>
                  <a:tcPr/>
                </a:tc>
                <a:extLst>
                  <a:ext uri="{0D108BD9-81ED-4DB2-BD59-A6C34878D82A}">
                    <a16:rowId xmlns:a16="http://schemas.microsoft.com/office/drawing/2014/main" val="3537044037"/>
                  </a:ext>
                </a:extLst>
              </a:tr>
              <a:tr h="292608">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Require Water tanks for households and Water Trucks </a:t>
                      </a:r>
                    </a:p>
                  </a:txBody>
                  <a:tcPr/>
                </a:tc>
                <a:tc>
                  <a:txBody>
                    <a:bodyPr/>
                    <a:lstStyle/>
                    <a:p>
                      <a:r>
                        <a:rPr lang="en-US" sz="1600" dirty="0"/>
                        <a:t>Funding required from DWS</a:t>
                      </a:r>
                    </a:p>
                  </a:txBody>
                  <a:tcPr/>
                </a:tc>
                <a:extLst>
                  <a:ext uri="{0D108BD9-81ED-4DB2-BD59-A6C34878D82A}">
                    <a16:rowId xmlns:a16="http://schemas.microsoft.com/office/drawing/2014/main" val="3454459248"/>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infrastructure funding</a:t>
                      </a:r>
                      <a:endParaRPr lang="en-US" sz="16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Support required from COGTA and funding from NT </a:t>
                      </a:r>
                    </a:p>
                  </a:txBody>
                  <a:tcPr/>
                </a:tc>
                <a:extLst>
                  <a:ext uri="{0D108BD9-81ED-4DB2-BD59-A6C34878D82A}">
                    <a16:rowId xmlns:a16="http://schemas.microsoft.com/office/drawing/2014/main" val="4262094485"/>
                  </a:ext>
                </a:extLst>
              </a:tr>
              <a:tr h="177378">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tx1"/>
                          </a:solidFill>
                          <a:latin typeface="+mn-lt"/>
                          <a:ea typeface="+mn-ea"/>
                          <a:cs typeface="+mn-cs"/>
                        </a:rPr>
                        <a:t>Climate change  - </a:t>
                      </a:r>
                      <a:r>
                        <a:rPr lang="en-ZA" altLang="en-US" sz="1600" kern="1200" dirty="0">
                          <a:solidFill>
                            <a:schemeClr val="tx1"/>
                          </a:solidFill>
                          <a:latin typeface="+mn-lt"/>
                          <a:ea typeface="+mn-ea"/>
                          <a:cs typeface="+mn-cs"/>
                        </a:rPr>
                        <a:t>water diversify mix (ground water, reuse, recycle desalination due to drought)</a:t>
                      </a:r>
                    </a:p>
                  </a:txBody>
                  <a:tcPr/>
                </a:tc>
                <a:tc>
                  <a:txBody>
                    <a:bodyPr/>
                    <a:lstStyle/>
                    <a:p>
                      <a:r>
                        <a:rPr lang="en-US" sz="1600" dirty="0"/>
                        <a:t>Support required from Dept. of Road and Transport</a:t>
                      </a:r>
                    </a:p>
                  </a:txBody>
                  <a:tcPr/>
                </a:tc>
                <a:extLst>
                  <a:ext uri="{0D108BD9-81ED-4DB2-BD59-A6C34878D82A}">
                    <a16:rowId xmlns:a16="http://schemas.microsoft.com/office/drawing/2014/main" val="1625098012"/>
                  </a:ext>
                </a:extLst>
              </a:tr>
              <a:tr h="383643">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Tahoma" panose="020B0604030504040204" pitchFamily="34" charset="0"/>
                          <a:cs typeface="Tahoma" panose="020B0604030504040204" pitchFamily="34" charset="0"/>
                        </a:rPr>
                        <a:t>R331</a:t>
                      </a:r>
                      <a:r>
                        <a:rPr lang="en-US" sz="1600" kern="1200" dirty="0">
                          <a:solidFill>
                            <a:schemeClr val="dk1"/>
                          </a:solidFill>
                          <a:latin typeface="+mn-lt"/>
                          <a:ea typeface="Tahoma" panose="020B0604030504040204" pitchFamily="34" charset="0"/>
                          <a:cs typeface="Tahoma" panose="020B0604030504040204" pitchFamily="34" charset="0"/>
                        </a:rPr>
                        <a:t> Road between </a:t>
                      </a:r>
                      <a:r>
                        <a:rPr lang="en-US" sz="1600" kern="1200" dirty="0" err="1">
                          <a:solidFill>
                            <a:schemeClr val="dk1"/>
                          </a:solidFill>
                          <a:latin typeface="+mn-lt"/>
                          <a:ea typeface="Tahoma" panose="020B0604030504040204" pitchFamily="34" charset="0"/>
                          <a:cs typeface="Tahoma" panose="020B0604030504040204" pitchFamily="34" charset="0"/>
                        </a:rPr>
                        <a:t>Patensie</a:t>
                      </a:r>
                      <a:r>
                        <a:rPr lang="en-US" sz="1600" kern="1200" dirty="0">
                          <a:solidFill>
                            <a:schemeClr val="dk1"/>
                          </a:solidFill>
                          <a:latin typeface="+mn-lt"/>
                          <a:ea typeface="Tahoma" panose="020B0604030504040204" pitchFamily="34" charset="0"/>
                          <a:cs typeface="Tahoma" panose="020B0604030504040204" pitchFamily="34" charset="0"/>
                        </a:rPr>
                        <a:t>, Hankey, </a:t>
                      </a:r>
                      <a:r>
                        <a:rPr lang="en-US" sz="1600" kern="1200" dirty="0" err="1">
                          <a:solidFill>
                            <a:schemeClr val="dk1"/>
                          </a:solidFill>
                          <a:latin typeface="+mn-lt"/>
                          <a:ea typeface="Tahoma" panose="020B0604030504040204" pitchFamily="34" charset="0"/>
                          <a:cs typeface="Tahoma" panose="020B0604030504040204" pitchFamily="34" charset="0"/>
                        </a:rPr>
                        <a:t>Loerie</a:t>
                      </a:r>
                      <a:r>
                        <a:rPr lang="en-US" sz="1600" kern="1200" dirty="0">
                          <a:solidFill>
                            <a:schemeClr val="dk1"/>
                          </a:solidFill>
                          <a:latin typeface="+mn-lt"/>
                          <a:ea typeface="Tahoma" panose="020B0604030504040204" pitchFamily="34" charset="0"/>
                          <a:cs typeface="Tahoma" panose="020B0604030504040204" pitchFamily="34" charset="0"/>
                        </a:rPr>
                        <a:t> to N2</a:t>
                      </a:r>
                      <a:r>
                        <a:rPr lang="en-ZA" sz="1600" kern="1200" dirty="0">
                          <a:solidFill>
                            <a:schemeClr val="dk1"/>
                          </a:solidFill>
                          <a:latin typeface="+mn-lt"/>
                          <a:ea typeface="Tahoma" panose="020B0604030504040204" pitchFamily="34" charset="0"/>
                          <a:cs typeface="Tahoma" panose="020B0604030504040204" pitchFamily="34" charset="0"/>
                        </a:rPr>
                        <a:t> - require upgrade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Support and funding required from Dept. of Road &amp; Transport and NT</a:t>
                      </a:r>
                    </a:p>
                  </a:txBody>
                  <a:tcPr/>
                </a:tc>
                <a:extLst>
                  <a:ext uri="{0D108BD9-81ED-4DB2-BD59-A6C34878D82A}">
                    <a16:rowId xmlns:a16="http://schemas.microsoft.com/office/drawing/2014/main" val="1890138356"/>
                  </a:ext>
                </a:extLst>
              </a:tr>
              <a:tr h="0">
                <a:tc>
                  <a:txBody>
                    <a:bodyPr/>
                    <a:lstStyle/>
                    <a:p>
                      <a:endParaRPr lang="en-US" dirty="0"/>
                    </a:p>
                  </a:txBody>
                  <a:tcPr/>
                </a:tc>
                <a:tc>
                  <a:txBody>
                    <a:bodyPr/>
                    <a:lstStyle/>
                    <a:p>
                      <a:pPr algn="just">
                        <a:buFont typeface="Wingdings" panose="05000000000000000000" pitchFamily="2" charset="2"/>
                        <a:buNone/>
                        <a:defRPr/>
                      </a:pPr>
                      <a:r>
                        <a:rPr lang="en-ZA" sz="1600" kern="1200" dirty="0">
                          <a:solidFill>
                            <a:schemeClr val="dk1"/>
                          </a:solidFill>
                          <a:latin typeface="+mn-lt"/>
                          <a:ea typeface="Tahoma" panose="020B0604030504040204" pitchFamily="34" charset="0"/>
                          <a:cs typeface="Tahoma" panose="020B0604030504040204" pitchFamily="34" charset="0"/>
                        </a:rPr>
                        <a:t>R330</a:t>
                      </a:r>
                      <a:r>
                        <a:rPr lang="en-US" sz="1600" kern="1200" dirty="0">
                          <a:solidFill>
                            <a:schemeClr val="dk1"/>
                          </a:solidFill>
                          <a:latin typeface="+mn-lt"/>
                          <a:ea typeface="Tahoma" panose="020B0604030504040204" pitchFamily="34" charset="0"/>
                          <a:cs typeface="Tahoma" panose="020B0604030504040204" pitchFamily="34" charset="0"/>
                        </a:rPr>
                        <a:t> between Hankey to Humansdorp </a:t>
                      </a:r>
                      <a:r>
                        <a:rPr lang="en-ZA" sz="1600" kern="1200" dirty="0">
                          <a:solidFill>
                            <a:schemeClr val="dk1"/>
                          </a:solidFill>
                          <a:latin typeface="+mn-lt"/>
                          <a:ea typeface="Tahoma" panose="020B0604030504040204" pitchFamily="34" charset="0"/>
                          <a:cs typeface="Tahoma" panose="020B0604030504040204" pitchFamily="34" charset="0"/>
                        </a:rPr>
                        <a:t>- require upgrade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Support and funding required from Dept. of Road &amp; Transport and NT</a:t>
                      </a:r>
                    </a:p>
                  </a:txBody>
                  <a:tcPr/>
                </a:tc>
                <a:extLst>
                  <a:ext uri="{0D108BD9-81ED-4DB2-BD59-A6C34878D82A}">
                    <a16:rowId xmlns:a16="http://schemas.microsoft.com/office/drawing/2014/main" val="3053150966"/>
                  </a:ext>
                </a:extLst>
              </a:tr>
              <a:tr h="292608">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Tahoma" panose="020B0604030504040204" pitchFamily="34" charset="0"/>
                          <a:cs typeface="Tahoma" panose="020B0604030504040204" pitchFamily="34" charset="0"/>
                        </a:rPr>
                        <a:t>MR00389</a:t>
                      </a:r>
                      <a:r>
                        <a:rPr lang="en-US" sz="1600" kern="1200" dirty="0">
                          <a:solidFill>
                            <a:schemeClr val="dk1"/>
                          </a:solidFill>
                          <a:latin typeface="+mn-lt"/>
                          <a:ea typeface="Tahoma" panose="020B0604030504040204" pitchFamily="34" charset="0"/>
                          <a:cs typeface="Tahoma" panose="020B0604030504040204" pitchFamily="34" charset="0"/>
                        </a:rPr>
                        <a:t> Da Gama Road in Jeffrey's Bay </a:t>
                      </a:r>
                      <a:r>
                        <a:rPr lang="en-ZA" sz="1600" kern="1200" dirty="0">
                          <a:solidFill>
                            <a:schemeClr val="dk1"/>
                          </a:solidFill>
                          <a:latin typeface="+mn-lt"/>
                          <a:ea typeface="Tahoma" panose="020B0604030504040204" pitchFamily="34" charset="0"/>
                          <a:cs typeface="Tahoma" panose="020B0604030504040204" pitchFamily="34" charset="0"/>
                        </a:rPr>
                        <a:t>- require upgrade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Support and funding required from Dept. of Road &amp; Transport and NT</a:t>
                      </a:r>
                    </a:p>
                  </a:txBody>
                  <a:tcPr/>
                </a:tc>
                <a:extLst>
                  <a:ext uri="{0D108BD9-81ED-4DB2-BD59-A6C34878D82A}">
                    <a16:rowId xmlns:a16="http://schemas.microsoft.com/office/drawing/2014/main" val="965333328"/>
                  </a:ext>
                </a:extLst>
              </a:tr>
              <a:tr h="292608">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altLang="en-US" sz="1600" kern="1200" dirty="0">
                          <a:solidFill>
                            <a:schemeClr val="dk1"/>
                          </a:solidFill>
                          <a:latin typeface="+mn-lt"/>
                          <a:ea typeface="+mn-ea"/>
                          <a:cs typeface="+mn-cs"/>
                        </a:rPr>
                        <a:t>Roads for the Dairy farms in Kouga require upgrades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required from Dept. of Road &amp; Transport </a:t>
                      </a:r>
                    </a:p>
                  </a:txBody>
                  <a:tcPr/>
                </a:tc>
                <a:extLst>
                  <a:ext uri="{0D108BD9-81ED-4DB2-BD59-A6C34878D82A}">
                    <a16:rowId xmlns:a16="http://schemas.microsoft.com/office/drawing/2014/main" val="1860281047"/>
                  </a:ext>
                </a:extLst>
              </a:tr>
            </a:tbl>
          </a:graphicData>
        </a:graphic>
      </p:graphicFrame>
    </p:spTree>
    <p:extLst>
      <p:ext uri="{BB962C8B-B14F-4D97-AF65-F5344CB8AC3E}">
        <p14:creationId xmlns:p14="http://schemas.microsoft.com/office/powerpoint/2010/main" val="3899183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2"/>
            <p:extLst>
              <p:ext uri="{D42A27DB-BD31-4B8C-83A1-F6EECF244321}">
                <p14:modId xmlns:p14="http://schemas.microsoft.com/office/powerpoint/2010/main" val="804389125"/>
              </p:ext>
            </p:extLst>
          </p:nvPr>
        </p:nvGraphicFramePr>
        <p:xfrm>
          <a:off x="209862" y="804317"/>
          <a:ext cx="11737299" cy="8265160"/>
        </p:xfrm>
        <a:graphic>
          <a:graphicData uri="http://schemas.openxmlformats.org/drawingml/2006/table">
            <a:tbl>
              <a:tblPr firstRow="1" bandRow="1">
                <a:tableStyleId>{5C22544A-7EE6-4342-B048-85BDC9FD1C3A}</a:tableStyleId>
              </a:tblPr>
              <a:tblGrid>
                <a:gridCol w="1843790">
                  <a:extLst>
                    <a:ext uri="{9D8B030D-6E8A-4147-A177-3AD203B41FA5}">
                      <a16:colId xmlns:a16="http://schemas.microsoft.com/office/drawing/2014/main" val="94591531"/>
                    </a:ext>
                  </a:extLst>
                </a:gridCol>
                <a:gridCol w="6145968">
                  <a:extLst>
                    <a:ext uri="{9D8B030D-6E8A-4147-A177-3AD203B41FA5}">
                      <a16:colId xmlns:a16="http://schemas.microsoft.com/office/drawing/2014/main" val="146938241"/>
                    </a:ext>
                  </a:extLst>
                </a:gridCol>
                <a:gridCol w="3747541">
                  <a:extLst>
                    <a:ext uri="{9D8B030D-6E8A-4147-A177-3AD203B41FA5}">
                      <a16:colId xmlns:a16="http://schemas.microsoft.com/office/drawing/2014/main" val="3585253648"/>
                    </a:ext>
                  </a:extLst>
                </a:gridCol>
              </a:tblGrid>
              <a:tr h="370840">
                <a:tc>
                  <a:txBody>
                    <a:bodyPr/>
                    <a:lstStyle/>
                    <a:p>
                      <a:r>
                        <a:rPr lang="en-US" dirty="0"/>
                        <a:t>MUNICIPALITY</a:t>
                      </a:r>
                    </a:p>
                  </a:txBody>
                  <a:tcPr/>
                </a:tc>
                <a:tc>
                  <a:txBody>
                    <a:bodyPr/>
                    <a:lstStyle/>
                    <a:p>
                      <a:r>
                        <a:rPr lang="en-US" dirty="0"/>
                        <a:t>CHALLENGES</a:t>
                      </a:r>
                    </a:p>
                  </a:txBody>
                  <a:tcPr/>
                </a:tc>
                <a:tc>
                  <a:txBody>
                    <a:bodyPr/>
                    <a:lstStyle/>
                    <a:p>
                      <a:r>
                        <a:rPr lang="en-US" dirty="0"/>
                        <a:t>ACTION PLAN</a:t>
                      </a:r>
                    </a:p>
                  </a:txBody>
                  <a:tcPr/>
                </a:tc>
                <a:extLst>
                  <a:ext uri="{0D108BD9-81ED-4DB2-BD59-A6C34878D82A}">
                    <a16:rowId xmlns:a16="http://schemas.microsoft.com/office/drawing/2014/main" val="2375133715"/>
                  </a:ext>
                </a:extLst>
              </a:tr>
              <a:tr h="320040">
                <a:tc>
                  <a:txBody>
                    <a:bodyPr/>
                    <a:lstStyle/>
                    <a:p>
                      <a:r>
                        <a:rPr lang="en-US" dirty="0"/>
                        <a:t>Makana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tx1"/>
                          </a:solidFill>
                          <a:latin typeface="+mn-lt"/>
                          <a:ea typeface="+mn-ea"/>
                          <a:cs typeface="+mn-cs"/>
                        </a:rPr>
                        <a:t>Drilling and equipping of additional boreholes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required from DWS</a:t>
                      </a:r>
                    </a:p>
                  </a:txBody>
                  <a:tcPr/>
                </a:tc>
                <a:extLst>
                  <a:ext uri="{0D108BD9-81ED-4DB2-BD59-A6C34878D82A}">
                    <a16:rowId xmlns:a16="http://schemas.microsoft.com/office/drawing/2014/main" val="3794315919"/>
                  </a:ext>
                </a:extLst>
              </a:tr>
              <a:tr h="3200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No Water Meters for bulk supply and household metering</a:t>
                      </a:r>
                    </a:p>
                  </a:txBody>
                  <a:tcPr/>
                </a:tc>
                <a:tc>
                  <a:txBody>
                    <a:bodyPr/>
                    <a:lstStyle/>
                    <a:p>
                      <a:r>
                        <a:rPr lang="en-US" sz="1600" dirty="0"/>
                        <a:t>Funding required from DWS</a:t>
                      </a:r>
                    </a:p>
                  </a:txBody>
                  <a:tcPr/>
                </a:tc>
                <a:extLst>
                  <a:ext uri="{0D108BD9-81ED-4DB2-BD59-A6C34878D82A}">
                    <a16:rowId xmlns:a16="http://schemas.microsoft.com/office/drawing/2014/main" val="1407428114"/>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Water Conservation and Demand Management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and support required from DWS</a:t>
                      </a:r>
                    </a:p>
                  </a:txBody>
                  <a:tcPr/>
                </a:tc>
                <a:extLst>
                  <a:ext uri="{0D108BD9-81ED-4DB2-BD59-A6C34878D82A}">
                    <a16:rowId xmlns:a16="http://schemas.microsoft.com/office/drawing/2014/main" val="1792491771"/>
                  </a:ext>
                </a:extLst>
              </a:tr>
              <a:tr h="292608">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Require Water tanks for households and Water Trucks </a:t>
                      </a:r>
                    </a:p>
                  </a:txBody>
                  <a:tcPr/>
                </a:tc>
                <a:tc>
                  <a:txBody>
                    <a:bodyPr/>
                    <a:lstStyle/>
                    <a:p>
                      <a:r>
                        <a:rPr lang="en-US" sz="1600" dirty="0"/>
                        <a:t>Funding required from DWS</a:t>
                      </a:r>
                    </a:p>
                  </a:txBody>
                  <a:tcPr/>
                </a:tc>
                <a:extLst>
                  <a:ext uri="{0D108BD9-81ED-4DB2-BD59-A6C34878D82A}">
                    <a16:rowId xmlns:a16="http://schemas.microsoft.com/office/drawing/2014/main" val="3454459248"/>
                  </a:ext>
                </a:extLst>
              </a:tr>
              <a:tr h="379845">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Insufficient capacity for existing infrastructure, reticulation system in poor state  (Incl. Ageing Infrastructure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Support required from COGTA and funding from DWS and NT</a:t>
                      </a:r>
                    </a:p>
                  </a:txBody>
                  <a:tcPr/>
                </a:tc>
                <a:extLst>
                  <a:ext uri="{0D108BD9-81ED-4DB2-BD59-A6C34878D82A}">
                    <a16:rowId xmlns:a16="http://schemas.microsoft.com/office/drawing/2014/main" val="732772342"/>
                  </a:ext>
                </a:extLst>
              </a:tr>
              <a:tr h="146304">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altLang="en-US" sz="1600" kern="1200" dirty="0">
                          <a:solidFill>
                            <a:schemeClr val="dk1"/>
                          </a:solidFill>
                          <a:latin typeface="+mn-lt"/>
                          <a:ea typeface="+mn-ea"/>
                          <a:cs typeface="+mn-cs"/>
                        </a:rPr>
                        <a:t>Upgrading of Belmont Valley Water and Sanitation Works to enable Rhodes University to expand its campus and increase the number of students enrolled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Support and funding required from DWS and NT</a:t>
                      </a:r>
                    </a:p>
                  </a:txBody>
                  <a:tcPr/>
                </a:tc>
                <a:extLst>
                  <a:ext uri="{0D108BD9-81ED-4DB2-BD59-A6C34878D82A}">
                    <a16:rowId xmlns:a16="http://schemas.microsoft.com/office/drawing/2014/main" val="3873016214"/>
                  </a:ext>
                </a:extLst>
              </a:tr>
              <a:tr h="353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Upgrading of Taxi Routes in Makhanda</a:t>
                      </a:r>
                      <a:endParaRPr lang="en-ZA" altLang="en-US" sz="16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Support and funding required from Dept. of Road &amp; Transport and NT</a:t>
                      </a:r>
                    </a:p>
                  </a:txBody>
                  <a:tcPr/>
                </a:tc>
                <a:extLst>
                  <a:ext uri="{0D108BD9-81ED-4DB2-BD59-A6C34878D82A}">
                    <a16:rowId xmlns:a16="http://schemas.microsoft.com/office/drawing/2014/main" val="4262094485"/>
                  </a:ext>
                </a:extLst>
              </a:tr>
              <a:tr h="269395">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Tahoma" panose="020B0604030504040204" pitchFamily="34" charset="0"/>
                          <a:cs typeface="Tahoma" panose="020B0604030504040204" pitchFamily="34" charset="0"/>
                        </a:rPr>
                        <a:t>R67 Makhanda (Grahamstown) to Port Alfred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The Road </a:t>
                      </a:r>
                      <a:r>
                        <a:rPr lang="en-ZA" sz="1600" kern="1200" dirty="0">
                          <a:solidFill>
                            <a:schemeClr val="dk1"/>
                          </a:solidFill>
                          <a:latin typeface="+mn-lt"/>
                          <a:ea typeface="Tahoma" panose="020B0604030504040204" pitchFamily="34" charset="0"/>
                          <a:cs typeface="Tahoma" panose="020B0604030504040204" pitchFamily="34" charset="0"/>
                        </a:rPr>
                        <a:t>to be given to SANRAL to manage</a:t>
                      </a:r>
                      <a:endParaRPr kumimoji="0" lang="en-US" sz="1600" b="0" i="0" u="none" strike="noStrike" kern="120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1625098012"/>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Tahoma" panose="020B0604030504040204" pitchFamily="34" charset="0"/>
                          <a:cs typeface="Tahoma" panose="020B0604030504040204" pitchFamily="34" charset="0"/>
                        </a:rPr>
                        <a:t>Road to Nature’s Valley - to be re-opened </a:t>
                      </a:r>
                      <a:r>
                        <a:rPr lang="en-ZA" altLang="en-US" sz="1600" kern="1200" dirty="0" err="1">
                          <a:solidFill>
                            <a:schemeClr val="dk1"/>
                          </a:solidFill>
                          <a:latin typeface="+mn-lt"/>
                          <a:ea typeface="Tahoma" panose="020B0604030504040204" pitchFamily="34" charset="0"/>
                          <a:cs typeface="Tahoma" panose="020B0604030504040204" pitchFamily="34" charset="0"/>
                        </a:rPr>
                        <a:t>Alicedale</a:t>
                      </a:r>
                      <a:r>
                        <a:rPr lang="en-ZA" altLang="en-US" sz="1600" kern="1200" dirty="0">
                          <a:solidFill>
                            <a:schemeClr val="dk1"/>
                          </a:solidFill>
                          <a:latin typeface="+mn-lt"/>
                          <a:ea typeface="Tahoma" panose="020B0604030504040204" pitchFamily="34" charset="0"/>
                          <a:cs typeface="Tahoma" panose="020B0604030504040204" pitchFamily="34" charset="0"/>
                        </a:rPr>
                        <a:t> to N2 </a:t>
                      </a:r>
                      <a:endParaRPr lang="en-ZA" sz="1600" kern="1200" dirty="0">
                        <a:solidFill>
                          <a:schemeClr val="dk1"/>
                        </a:solidFill>
                        <a:latin typeface="+mn-lt"/>
                        <a:ea typeface="Tahoma" panose="020B0604030504040204" pitchFamily="34" charset="0"/>
                        <a:cs typeface="Tahom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Support and funding required from Dept. of Road &amp; Transport and NT</a:t>
                      </a:r>
                    </a:p>
                  </a:txBody>
                  <a:tcPr/>
                </a:tc>
                <a:extLst>
                  <a:ext uri="{0D108BD9-81ED-4DB2-BD59-A6C34878D82A}">
                    <a16:rowId xmlns:a16="http://schemas.microsoft.com/office/drawing/2014/main" val="214176616"/>
                  </a:ext>
                </a:extLst>
              </a:tr>
              <a:tr h="292608">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Poor Operations and Maintenance Planning </a:t>
                      </a:r>
                    </a:p>
                  </a:txBody>
                  <a:tcPr/>
                </a:tc>
                <a:tc>
                  <a:txBody>
                    <a:bodyPr/>
                    <a:lstStyle/>
                    <a:p>
                      <a:r>
                        <a:rPr lang="en-US" sz="1600" dirty="0"/>
                        <a:t>Support required from MISA</a:t>
                      </a:r>
                    </a:p>
                  </a:txBody>
                  <a:tcPr/>
                </a:tc>
                <a:extLst>
                  <a:ext uri="{0D108BD9-81ED-4DB2-BD59-A6C34878D82A}">
                    <a16:rowId xmlns:a16="http://schemas.microsoft.com/office/drawing/2014/main" val="2136758976"/>
                  </a:ext>
                </a:extLst>
              </a:tr>
              <a:tr h="219456">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Poor Asset Management </a:t>
                      </a:r>
                    </a:p>
                  </a:txBody>
                  <a:tcPr/>
                </a:tc>
                <a:tc>
                  <a:txBody>
                    <a:bodyPr/>
                    <a:lstStyle/>
                    <a:p>
                      <a:r>
                        <a:rPr lang="en-US" sz="1600" dirty="0"/>
                        <a:t>Support required from COGTA</a:t>
                      </a:r>
                    </a:p>
                  </a:txBody>
                  <a:tcPr/>
                </a:tc>
                <a:extLst>
                  <a:ext uri="{0D108BD9-81ED-4DB2-BD59-A6C34878D82A}">
                    <a16:rowId xmlns:a16="http://schemas.microsoft.com/office/drawing/2014/main" val="2967543850"/>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Vandalism (theft, damage and electricity theft)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Ward Committees with Ward Councilors to conduct education and awareness campaigns</a:t>
                      </a:r>
                    </a:p>
                  </a:txBody>
                  <a:tcPr/>
                </a:tc>
                <a:extLst>
                  <a:ext uri="{0D108BD9-81ED-4DB2-BD59-A6C34878D82A}">
                    <a16:rowId xmlns:a16="http://schemas.microsoft.com/office/drawing/2014/main" val="3053150966"/>
                  </a:ext>
                </a:extLst>
              </a:tr>
              <a:tr h="47239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No Yellow Plant to improve service delivery</a:t>
                      </a:r>
                    </a:p>
                  </a:txBody>
                  <a:tcPr/>
                </a:tc>
                <a:tc>
                  <a:txBody>
                    <a:bodyPr/>
                    <a:lstStyle/>
                    <a:p>
                      <a:r>
                        <a:rPr lang="en-US" sz="1600" dirty="0"/>
                        <a:t>Support required from Dept. of Road and Transport and COGTA</a:t>
                      </a:r>
                    </a:p>
                  </a:txBody>
                  <a:tcPr/>
                </a:tc>
                <a:extLst>
                  <a:ext uri="{0D108BD9-81ED-4DB2-BD59-A6C34878D82A}">
                    <a16:rowId xmlns:a16="http://schemas.microsoft.com/office/drawing/2014/main" val="965333328"/>
                  </a:ext>
                </a:extLst>
              </a:tr>
              <a:tr h="47239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Street</a:t>
                      </a:r>
                      <a:r>
                        <a:rPr lang="en-ZA" sz="1600" b="1" dirty="0">
                          <a:latin typeface="Century Gothic" panose="020B0502020202020204" pitchFamily="34" charset="0"/>
                        </a:rPr>
                        <a:t> </a:t>
                      </a:r>
                      <a:r>
                        <a:rPr lang="en-ZA" sz="1600" kern="1200" dirty="0">
                          <a:solidFill>
                            <a:schemeClr val="dk1"/>
                          </a:solidFill>
                          <a:latin typeface="+mn-lt"/>
                          <a:ea typeface="+mn-ea"/>
                          <a:cs typeface="+mn-cs"/>
                        </a:rPr>
                        <a:t>lighting urgently required as will also assist in crime reduction </a:t>
                      </a:r>
                    </a:p>
                  </a:txBody>
                  <a:tcPr/>
                </a:tc>
                <a:tc>
                  <a:txBody>
                    <a:bodyPr/>
                    <a:lstStyle/>
                    <a:p>
                      <a:endParaRPr lang="en-US" sz="1600" dirty="0"/>
                    </a:p>
                  </a:txBody>
                  <a:tcPr/>
                </a:tc>
                <a:extLst>
                  <a:ext uri="{0D108BD9-81ED-4DB2-BD59-A6C34878D82A}">
                    <a16:rowId xmlns:a16="http://schemas.microsoft.com/office/drawing/2014/main" val="4157858702"/>
                  </a:ext>
                </a:extLst>
              </a:tr>
              <a:tr h="219456">
                <a:tc>
                  <a:txBody>
                    <a:bodyPr/>
                    <a:lstStyle/>
                    <a:p>
                      <a:endParaRPr lang="en-US" dirty="0"/>
                    </a:p>
                  </a:txBody>
                  <a:tcPr/>
                </a:tc>
                <a:tc>
                  <a:txBody>
                    <a:bodyPr/>
                    <a:lstStyle/>
                    <a:p>
                      <a:r>
                        <a:rPr lang="en-ZA" sz="1600" kern="1200" dirty="0">
                          <a:solidFill>
                            <a:schemeClr val="dk1"/>
                          </a:solidFill>
                          <a:latin typeface="+mn-lt"/>
                          <a:ea typeface="+mn-ea"/>
                          <a:cs typeface="+mn-cs"/>
                        </a:rPr>
                        <a:t>Shortage of service delivery vehicles </a:t>
                      </a:r>
                      <a:endParaRPr lang="en-US" sz="1600" dirty="0"/>
                    </a:p>
                  </a:txBody>
                  <a:tcPr/>
                </a:tc>
                <a:tc>
                  <a:txBody>
                    <a:bodyPr/>
                    <a:lstStyle/>
                    <a:p>
                      <a:endParaRPr lang="en-US" sz="1600" dirty="0"/>
                    </a:p>
                  </a:txBody>
                  <a:tcPr/>
                </a:tc>
                <a:extLst>
                  <a:ext uri="{0D108BD9-81ED-4DB2-BD59-A6C34878D82A}">
                    <a16:rowId xmlns:a16="http://schemas.microsoft.com/office/drawing/2014/main" val="3757213506"/>
                  </a:ext>
                </a:extLst>
              </a:tr>
            </a:tbl>
          </a:graphicData>
        </a:graphic>
      </p:graphicFrame>
      <p:sp>
        <p:nvSpPr>
          <p:cNvPr id="6" name="Title 1">
            <a:extLst>
              <a:ext uri="{FF2B5EF4-FFF2-40B4-BE49-F238E27FC236}">
                <a16:creationId xmlns:a16="http://schemas.microsoft.com/office/drawing/2014/main" id="{7DCE589D-F7F5-4D9F-8371-E0DE477B04C4}"/>
              </a:ext>
            </a:extLst>
          </p:cNvPr>
          <p:cNvSpPr>
            <a:spLocks noGrp="1"/>
          </p:cNvSpPr>
          <p:nvPr>
            <p:ph type="title"/>
          </p:nvPr>
        </p:nvSpPr>
        <p:spPr>
          <a:xfrm>
            <a:off x="498684" y="109452"/>
            <a:ext cx="11205636" cy="571585"/>
          </a:xfrm>
        </p:spPr>
        <p:txBody>
          <a:bodyPr/>
          <a:lstStyle/>
          <a:p>
            <a:pPr algn="ctr"/>
            <a:r>
              <a:rPr lang="en-ZA" b="1" dirty="0">
                <a:solidFill>
                  <a:srgbClr val="ED7D31">
                    <a:lumMod val="75000"/>
                  </a:srgbClr>
                </a:solidFill>
              </a:rPr>
              <a:t>Service delivery challenges</a:t>
            </a:r>
            <a:endParaRPr lang="en-US" dirty="0"/>
          </a:p>
        </p:txBody>
      </p:sp>
    </p:spTree>
    <p:extLst>
      <p:ext uri="{BB962C8B-B14F-4D97-AF65-F5344CB8AC3E}">
        <p14:creationId xmlns:p14="http://schemas.microsoft.com/office/powerpoint/2010/main" val="2949617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2"/>
            <p:extLst>
              <p:ext uri="{D42A27DB-BD31-4B8C-83A1-F6EECF244321}">
                <p14:modId xmlns:p14="http://schemas.microsoft.com/office/powerpoint/2010/main" val="3989187334"/>
              </p:ext>
            </p:extLst>
          </p:nvPr>
        </p:nvGraphicFramePr>
        <p:xfrm>
          <a:off x="419725" y="548640"/>
          <a:ext cx="11542976" cy="8148957"/>
        </p:xfrm>
        <a:graphic>
          <a:graphicData uri="http://schemas.openxmlformats.org/drawingml/2006/table">
            <a:tbl>
              <a:tblPr firstRow="1" bandRow="1">
                <a:tableStyleId>{5C22544A-7EE6-4342-B048-85BDC9FD1C3A}</a:tableStyleId>
              </a:tblPr>
              <a:tblGrid>
                <a:gridCol w="2113613">
                  <a:extLst>
                    <a:ext uri="{9D8B030D-6E8A-4147-A177-3AD203B41FA5}">
                      <a16:colId xmlns:a16="http://schemas.microsoft.com/office/drawing/2014/main" val="94591531"/>
                    </a:ext>
                  </a:extLst>
                </a:gridCol>
                <a:gridCol w="6233157">
                  <a:extLst>
                    <a:ext uri="{9D8B030D-6E8A-4147-A177-3AD203B41FA5}">
                      <a16:colId xmlns:a16="http://schemas.microsoft.com/office/drawing/2014/main" val="146938241"/>
                    </a:ext>
                  </a:extLst>
                </a:gridCol>
                <a:gridCol w="3196206">
                  <a:extLst>
                    <a:ext uri="{9D8B030D-6E8A-4147-A177-3AD203B41FA5}">
                      <a16:colId xmlns:a16="http://schemas.microsoft.com/office/drawing/2014/main" val="3585253648"/>
                    </a:ext>
                  </a:extLst>
                </a:gridCol>
              </a:tblGrid>
              <a:tr h="428788">
                <a:tc>
                  <a:txBody>
                    <a:bodyPr/>
                    <a:lstStyle/>
                    <a:p>
                      <a:r>
                        <a:rPr lang="en-US" dirty="0"/>
                        <a:t>MUNICIPALITY</a:t>
                      </a:r>
                    </a:p>
                  </a:txBody>
                  <a:tcPr/>
                </a:tc>
                <a:tc>
                  <a:txBody>
                    <a:bodyPr/>
                    <a:lstStyle/>
                    <a:p>
                      <a:r>
                        <a:rPr lang="en-US" dirty="0"/>
                        <a:t>CHALLENGES</a:t>
                      </a:r>
                    </a:p>
                  </a:txBody>
                  <a:tcPr/>
                </a:tc>
                <a:tc>
                  <a:txBody>
                    <a:bodyPr/>
                    <a:lstStyle/>
                    <a:p>
                      <a:r>
                        <a:rPr lang="en-US" dirty="0"/>
                        <a:t>ACTION PLAN</a:t>
                      </a:r>
                    </a:p>
                  </a:txBody>
                  <a:tcPr/>
                </a:tc>
                <a:extLst>
                  <a:ext uri="{0D108BD9-81ED-4DB2-BD59-A6C34878D82A}">
                    <a16:rowId xmlns:a16="http://schemas.microsoft.com/office/drawing/2014/main" val="2375133715"/>
                  </a:ext>
                </a:extLst>
              </a:tr>
              <a:tr h="5986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Ndlambe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tx1"/>
                          </a:solidFill>
                          <a:latin typeface="+mn-lt"/>
                          <a:ea typeface="+mn-ea"/>
                          <a:cs typeface="+mn-cs"/>
                        </a:rPr>
                        <a:t>Drilling and equipping of additional boreholes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and support required from DWS</a:t>
                      </a:r>
                    </a:p>
                  </a:txBody>
                  <a:tcPr/>
                </a:tc>
                <a:extLst>
                  <a:ext uri="{0D108BD9-81ED-4DB2-BD59-A6C34878D82A}">
                    <a16:rowId xmlns:a16="http://schemas.microsoft.com/office/drawing/2014/main" val="126261367"/>
                  </a:ext>
                </a:extLst>
              </a:tr>
              <a:tr h="37809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No Water Meters for bulk supply and household metering</a:t>
                      </a:r>
                    </a:p>
                  </a:txBody>
                  <a:tcPr/>
                </a:tc>
                <a:tc>
                  <a:txBody>
                    <a:bodyPr/>
                    <a:lstStyle/>
                    <a:p>
                      <a:r>
                        <a:rPr lang="en-US" sz="1600" dirty="0"/>
                        <a:t>Funding required from DWS</a:t>
                      </a:r>
                    </a:p>
                  </a:txBody>
                  <a:tcPr/>
                </a:tc>
                <a:extLst>
                  <a:ext uri="{0D108BD9-81ED-4DB2-BD59-A6C34878D82A}">
                    <a16:rowId xmlns:a16="http://schemas.microsoft.com/office/drawing/2014/main" val="3794315919"/>
                  </a:ext>
                </a:extLst>
              </a:tr>
              <a:tr h="598643">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Water Conservation and Demand Management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and support required from DWS</a:t>
                      </a:r>
                    </a:p>
                  </a:txBody>
                  <a:tcPr/>
                </a:tc>
                <a:extLst>
                  <a:ext uri="{0D108BD9-81ED-4DB2-BD59-A6C34878D82A}">
                    <a16:rowId xmlns:a16="http://schemas.microsoft.com/office/drawing/2014/main" val="1792491771"/>
                  </a:ext>
                </a:extLst>
              </a:tr>
              <a:tr h="598643">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Insufficient capacity for existing infrastructure, reticulation system in poor state  (Incl. Ageing Infrastructure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Support required from COGTA and funding from DWS and NT</a:t>
                      </a:r>
                    </a:p>
                  </a:txBody>
                  <a:tcPr/>
                </a:tc>
                <a:extLst>
                  <a:ext uri="{0D108BD9-81ED-4DB2-BD59-A6C34878D82A}">
                    <a16:rowId xmlns:a16="http://schemas.microsoft.com/office/drawing/2014/main" val="3537044037"/>
                  </a:ext>
                </a:extLst>
              </a:tr>
              <a:tr h="37809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Require Water tanks for households and Water Trucks </a:t>
                      </a:r>
                    </a:p>
                  </a:txBody>
                  <a:tcPr/>
                </a:tc>
                <a:tc>
                  <a:txBody>
                    <a:bodyPr/>
                    <a:lstStyle/>
                    <a:p>
                      <a:r>
                        <a:rPr lang="en-US" sz="1600" dirty="0"/>
                        <a:t>Funding required from DWS</a:t>
                      </a:r>
                    </a:p>
                  </a:txBody>
                  <a:tcPr/>
                </a:tc>
                <a:extLst>
                  <a:ext uri="{0D108BD9-81ED-4DB2-BD59-A6C34878D82A}">
                    <a16:rowId xmlns:a16="http://schemas.microsoft.com/office/drawing/2014/main" val="3454459248"/>
                  </a:ext>
                </a:extLst>
              </a:tr>
              <a:tr h="850703">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tx1"/>
                          </a:solidFill>
                          <a:latin typeface="+mn-lt"/>
                          <a:ea typeface="+mn-ea"/>
                          <a:cs typeface="+mn-cs"/>
                        </a:rPr>
                        <a:t>Climate change  - </a:t>
                      </a:r>
                      <a:r>
                        <a:rPr lang="en-ZA" altLang="en-US" sz="1600" kern="1200" dirty="0">
                          <a:solidFill>
                            <a:schemeClr val="tx1"/>
                          </a:solidFill>
                          <a:latin typeface="+mn-lt"/>
                          <a:ea typeface="+mn-ea"/>
                          <a:cs typeface="+mn-cs"/>
                        </a:rPr>
                        <a:t>water diversify mix (ground water, reuse, recycle desalination due to drought to improve water supply in Ndlambe urgently</a:t>
                      </a:r>
                      <a:endParaRPr lang="en-ZA" sz="1600" kern="1200" dirty="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Support required from COGTA and funding required from DWS and NT</a:t>
                      </a:r>
                    </a:p>
                  </a:txBody>
                  <a:tcPr/>
                </a:tc>
                <a:extLst>
                  <a:ext uri="{0D108BD9-81ED-4DB2-BD59-A6C34878D82A}">
                    <a16:rowId xmlns:a16="http://schemas.microsoft.com/office/drawing/2014/main" val="732772342"/>
                  </a:ext>
                </a:extLst>
              </a:tr>
              <a:tr h="441932">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Operations and Maintenance Planning </a:t>
                      </a:r>
                    </a:p>
                  </a:txBody>
                  <a:tcPr/>
                </a:tc>
                <a:tc>
                  <a:txBody>
                    <a:bodyPr/>
                    <a:lstStyle/>
                    <a:p>
                      <a:r>
                        <a:rPr lang="en-US" sz="1600" dirty="0"/>
                        <a:t>Support required from MISA</a:t>
                      </a:r>
                    </a:p>
                  </a:txBody>
                  <a:tcPr/>
                </a:tc>
                <a:extLst>
                  <a:ext uri="{0D108BD9-81ED-4DB2-BD59-A6C34878D82A}">
                    <a16:rowId xmlns:a16="http://schemas.microsoft.com/office/drawing/2014/main" val="2136758976"/>
                  </a:ext>
                </a:extLst>
              </a:tr>
              <a:tr h="598643">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infrastructure funding</a:t>
                      </a:r>
                      <a:endParaRPr lang="en-US" sz="16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Support required from COGTA and funding from NT </a:t>
                      </a:r>
                    </a:p>
                  </a:txBody>
                  <a:tcPr/>
                </a:tc>
                <a:extLst>
                  <a:ext uri="{0D108BD9-81ED-4DB2-BD59-A6C34878D82A}">
                    <a16:rowId xmlns:a16="http://schemas.microsoft.com/office/drawing/2014/main" val="1890138356"/>
                  </a:ext>
                </a:extLst>
              </a:tr>
              <a:tr h="850703">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altLang="en-US" sz="1600" kern="1200" dirty="0">
                          <a:solidFill>
                            <a:schemeClr val="dk1"/>
                          </a:solidFill>
                          <a:latin typeface="+mn-lt"/>
                          <a:ea typeface="+mn-ea"/>
                          <a:cs typeface="+mn-cs"/>
                        </a:rPr>
                        <a:t>Roads in the pineapple belt in Ndlambe require upgrade</a:t>
                      </a:r>
                      <a:endParaRPr lang="en-US" sz="160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6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Support and funding required from Dept. of Road &amp; Transport and NT</a:t>
                      </a:r>
                    </a:p>
                  </a:txBody>
                  <a:tcPr/>
                </a:tc>
                <a:extLst>
                  <a:ext uri="{0D108BD9-81ED-4DB2-BD59-A6C34878D82A}">
                    <a16:rowId xmlns:a16="http://schemas.microsoft.com/office/drawing/2014/main" val="3053150966"/>
                  </a:ext>
                </a:extLst>
              </a:tr>
              <a:tr h="598643">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No Yellow Plant to improve service delivery</a:t>
                      </a:r>
                    </a:p>
                  </a:txBody>
                  <a:tcPr/>
                </a:tc>
                <a:tc>
                  <a:txBody>
                    <a:bodyPr/>
                    <a:lstStyle/>
                    <a:p>
                      <a:r>
                        <a:rPr lang="en-US" sz="1600" dirty="0"/>
                        <a:t>Support required from Dept. of Road &amp; Transport and COGTA</a:t>
                      </a:r>
                    </a:p>
                  </a:txBody>
                  <a:tcPr/>
                </a:tc>
                <a:extLst>
                  <a:ext uri="{0D108BD9-81ED-4DB2-BD59-A6C34878D82A}">
                    <a16:rowId xmlns:a16="http://schemas.microsoft.com/office/drawing/2014/main" val="3233629770"/>
                  </a:ext>
                </a:extLst>
              </a:tr>
              <a:tr h="598643">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Street lighting urgently required as will also assist in crime reduction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4198612613"/>
                  </a:ext>
                </a:extLst>
              </a:tr>
              <a:tr h="1228793">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Vandalism (theft, damage and electricity theft)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Ward Committees with Ward Councilors to conduct education and awareness campaigns</a:t>
                      </a:r>
                    </a:p>
                  </a:txBody>
                  <a:tcPr/>
                </a:tc>
                <a:extLst>
                  <a:ext uri="{0D108BD9-81ED-4DB2-BD59-A6C34878D82A}">
                    <a16:rowId xmlns:a16="http://schemas.microsoft.com/office/drawing/2014/main" val="3169351936"/>
                  </a:ext>
                </a:extLst>
              </a:tr>
            </a:tbl>
          </a:graphicData>
        </a:graphic>
      </p:graphicFrame>
      <p:sp>
        <p:nvSpPr>
          <p:cNvPr id="6" name="Title 1">
            <a:extLst>
              <a:ext uri="{FF2B5EF4-FFF2-40B4-BE49-F238E27FC236}">
                <a16:creationId xmlns:a16="http://schemas.microsoft.com/office/drawing/2014/main" id="{4BB7FDD4-BDAF-44D5-A5A9-197C9456C7FC}"/>
              </a:ext>
            </a:extLst>
          </p:cNvPr>
          <p:cNvSpPr>
            <a:spLocks noGrp="1"/>
          </p:cNvSpPr>
          <p:nvPr>
            <p:ph type="title"/>
          </p:nvPr>
        </p:nvSpPr>
        <p:spPr>
          <a:xfrm>
            <a:off x="498684" y="109452"/>
            <a:ext cx="11205636" cy="571585"/>
          </a:xfrm>
        </p:spPr>
        <p:txBody>
          <a:bodyPr/>
          <a:lstStyle/>
          <a:p>
            <a:pPr algn="ctr"/>
            <a:r>
              <a:rPr lang="en-ZA" b="1" dirty="0">
                <a:solidFill>
                  <a:srgbClr val="ED7D31">
                    <a:lumMod val="75000"/>
                  </a:srgbClr>
                </a:solidFill>
              </a:rPr>
              <a:t>Service delivery challenges</a:t>
            </a:r>
            <a:endParaRPr lang="en-US" dirty="0"/>
          </a:p>
        </p:txBody>
      </p:sp>
    </p:spTree>
    <p:extLst>
      <p:ext uri="{BB962C8B-B14F-4D97-AF65-F5344CB8AC3E}">
        <p14:creationId xmlns:p14="http://schemas.microsoft.com/office/powerpoint/2010/main" val="562059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2"/>
            <p:extLst>
              <p:ext uri="{D42A27DB-BD31-4B8C-83A1-F6EECF244321}">
                <p14:modId xmlns:p14="http://schemas.microsoft.com/office/powerpoint/2010/main" val="4054248033"/>
              </p:ext>
            </p:extLst>
          </p:nvPr>
        </p:nvGraphicFramePr>
        <p:xfrm>
          <a:off x="249561" y="814388"/>
          <a:ext cx="11692878" cy="8509000"/>
        </p:xfrm>
        <a:graphic>
          <a:graphicData uri="http://schemas.openxmlformats.org/drawingml/2006/table">
            <a:tbl>
              <a:tblPr firstRow="1" bandRow="1">
                <a:tableStyleId>{5C22544A-7EE6-4342-B048-85BDC9FD1C3A}</a:tableStyleId>
              </a:tblPr>
              <a:tblGrid>
                <a:gridCol w="2530862">
                  <a:extLst>
                    <a:ext uri="{9D8B030D-6E8A-4147-A177-3AD203B41FA5}">
                      <a16:colId xmlns:a16="http://schemas.microsoft.com/office/drawing/2014/main" val="94591531"/>
                    </a:ext>
                  </a:extLst>
                </a:gridCol>
                <a:gridCol w="5965810">
                  <a:extLst>
                    <a:ext uri="{9D8B030D-6E8A-4147-A177-3AD203B41FA5}">
                      <a16:colId xmlns:a16="http://schemas.microsoft.com/office/drawing/2014/main" val="146938241"/>
                    </a:ext>
                  </a:extLst>
                </a:gridCol>
                <a:gridCol w="3196206">
                  <a:extLst>
                    <a:ext uri="{9D8B030D-6E8A-4147-A177-3AD203B41FA5}">
                      <a16:colId xmlns:a16="http://schemas.microsoft.com/office/drawing/2014/main" val="3585253648"/>
                    </a:ext>
                  </a:extLst>
                </a:gridCol>
              </a:tblGrid>
              <a:tr h="370840">
                <a:tc>
                  <a:txBody>
                    <a:bodyPr/>
                    <a:lstStyle/>
                    <a:p>
                      <a:r>
                        <a:rPr lang="en-US" dirty="0"/>
                        <a:t>MUNICIPALITY</a:t>
                      </a:r>
                    </a:p>
                  </a:txBody>
                  <a:tcPr/>
                </a:tc>
                <a:tc>
                  <a:txBody>
                    <a:bodyPr/>
                    <a:lstStyle/>
                    <a:p>
                      <a:r>
                        <a:rPr lang="en-US" dirty="0"/>
                        <a:t>CHALLENGES</a:t>
                      </a:r>
                    </a:p>
                  </a:txBody>
                  <a:tcPr/>
                </a:tc>
                <a:tc>
                  <a:txBody>
                    <a:bodyPr/>
                    <a:lstStyle/>
                    <a:p>
                      <a:r>
                        <a:rPr lang="en-US" dirty="0"/>
                        <a:t>ACTION PLAN</a:t>
                      </a:r>
                    </a:p>
                  </a:txBody>
                  <a:tcPr/>
                </a:tc>
                <a:extLst>
                  <a:ext uri="{0D108BD9-81ED-4DB2-BD59-A6C34878D82A}">
                    <a16:rowId xmlns:a16="http://schemas.microsoft.com/office/drawing/2014/main" val="2375133715"/>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Sundays River Valley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tx1"/>
                          </a:solidFill>
                          <a:latin typeface="+mn-lt"/>
                          <a:ea typeface="+mn-ea"/>
                          <a:cs typeface="+mn-cs"/>
                        </a:rPr>
                        <a:t>Drilling and equipping of additional boreholes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and support required from DWS</a:t>
                      </a:r>
                    </a:p>
                  </a:txBody>
                  <a:tcPr/>
                </a:tc>
                <a:extLst>
                  <a:ext uri="{0D108BD9-81ED-4DB2-BD59-A6C34878D82A}">
                    <a16:rowId xmlns:a16="http://schemas.microsoft.com/office/drawing/2014/main" val="4219188837"/>
                  </a:ext>
                </a:extLst>
              </a:tr>
              <a:tr h="3200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No Water Meters for bulk supply and household metering</a:t>
                      </a:r>
                    </a:p>
                  </a:txBody>
                  <a:tcPr/>
                </a:tc>
                <a:tc>
                  <a:txBody>
                    <a:bodyPr/>
                    <a:lstStyle/>
                    <a:p>
                      <a:r>
                        <a:rPr lang="en-US" sz="1600" dirty="0"/>
                        <a:t>Funding required from DWS</a:t>
                      </a:r>
                    </a:p>
                  </a:txBody>
                  <a:tcPr/>
                </a:tc>
                <a:extLst>
                  <a:ext uri="{0D108BD9-81ED-4DB2-BD59-A6C34878D82A}">
                    <a16:rowId xmlns:a16="http://schemas.microsoft.com/office/drawing/2014/main" val="3794315919"/>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Water Conservation and Demand Management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and support required from DWS</a:t>
                      </a:r>
                    </a:p>
                  </a:txBody>
                  <a:tcPr/>
                </a:tc>
                <a:extLst>
                  <a:ext uri="{0D108BD9-81ED-4DB2-BD59-A6C34878D82A}">
                    <a16:rowId xmlns:a16="http://schemas.microsoft.com/office/drawing/2014/main" val="1792491771"/>
                  </a:ext>
                </a:extLst>
              </a:tr>
              <a:tr h="292608">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Require Water tanks for households and Water Trucks </a:t>
                      </a:r>
                    </a:p>
                  </a:txBody>
                  <a:tcPr/>
                </a:tc>
                <a:tc>
                  <a:txBody>
                    <a:bodyPr/>
                    <a:lstStyle/>
                    <a:p>
                      <a:r>
                        <a:rPr lang="en-US" sz="1600" dirty="0"/>
                        <a:t>Funding required from DWS</a:t>
                      </a:r>
                    </a:p>
                  </a:txBody>
                  <a:tcPr/>
                </a:tc>
                <a:extLst>
                  <a:ext uri="{0D108BD9-81ED-4DB2-BD59-A6C34878D82A}">
                    <a16:rowId xmlns:a16="http://schemas.microsoft.com/office/drawing/2014/main" val="3454459248"/>
                  </a:ext>
                </a:extLst>
              </a:tr>
              <a:tr h="219456">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water in informal settlements in SRV area (Addo).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and support required from DWS</a:t>
                      </a:r>
                    </a:p>
                  </a:txBody>
                  <a:tcPr/>
                </a:tc>
                <a:extLst>
                  <a:ext uri="{0D108BD9-81ED-4DB2-BD59-A6C34878D82A}">
                    <a16:rowId xmlns:a16="http://schemas.microsoft.com/office/drawing/2014/main" val="1289925643"/>
                  </a:ext>
                </a:extLst>
              </a:tr>
              <a:tr h="219456">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altLang="en-US" sz="1600" kern="1200" dirty="0">
                          <a:solidFill>
                            <a:schemeClr val="dk1"/>
                          </a:solidFill>
                          <a:latin typeface="+mn-lt"/>
                          <a:ea typeface="+mn-ea"/>
                          <a:cs typeface="+mn-cs"/>
                        </a:rPr>
                        <a:t>Reconstruction of R335 Motherwell to Addo and  R75 from Uitenhage to Kirkwood:</a:t>
                      </a:r>
                      <a:endParaRPr lang="en-ZA" sz="16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Support and funding required from Dept. of Road &amp; Transport and NT</a:t>
                      </a:r>
                    </a:p>
                  </a:txBody>
                  <a:tcPr/>
                </a:tc>
                <a:extLst>
                  <a:ext uri="{0D108BD9-81ED-4DB2-BD59-A6C34878D82A}">
                    <a16:rowId xmlns:a16="http://schemas.microsoft.com/office/drawing/2014/main" val="732772342"/>
                  </a:ext>
                </a:extLst>
              </a:tr>
              <a:tr h="146304">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Electricity meters to cater for bulk supply measurement from Eskom </a:t>
                      </a:r>
                    </a:p>
                  </a:txBody>
                  <a:tcPr/>
                </a:tc>
                <a:tc>
                  <a:txBody>
                    <a:bodyPr/>
                    <a:lstStyle/>
                    <a:p>
                      <a:r>
                        <a:rPr lang="en-US" sz="1600" dirty="0"/>
                        <a:t>Funding required from DOE</a:t>
                      </a:r>
                    </a:p>
                  </a:txBody>
                  <a:tcPr/>
                </a:tc>
                <a:extLst>
                  <a:ext uri="{0D108BD9-81ED-4DB2-BD59-A6C34878D82A}">
                    <a16:rowId xmlns:a16="http://schemas.microsoft.com/office/drawing/2014/main" val="3873016214"/>
                  </a:ext>
                </a:extLst>
              </a:tr>
              <a:tr h="292608">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Poor Operations and Maintenance Planning </a:t>
                      </a:r>
                    </a:p>
                  </a:txBody>
                  <a:tcPr/>
                </a:tc>
                <a:tc>
                  <a:txBody>
                    <a:bodyPr/>
                    <a:lstStyle/>
                    <a:p>
                      <a:r>
                        <a:rPr lang="en-US" sz="1600" dirty="0"/>
                        <a:t>Support required from MISA</a:t>
                      </a:r>
                    </a:p>
                  </a:txBody>
                  <a:tcPr/>
                </a:tc>
                <a:extLst>
                  <a:ext uri="{0D108BD9-81ED-4DB2-BD59-A6C34878D82A}">
                    <a16:rowId xmlns:a16="http://schemas.microsoft.com/office/drawing/2014/main" val="2136758976"/>
                  </a:ext>
                </a:extLst>
              </a:tr>
              <a:tr h="219456">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Poor Asset Management </a:t>
                      </a:r>
                    </a:p>
                  </a:txBody>
                  <a:tcPr/>
                </a:tc>
                <a:tc>
                  <a:txBody>
                    <a:bodyPr/>
                    <a:lstStyle/>
                    <a:p>
                      <a:r>
                        <a:rPr lang="en-US" sz="1600" dirty="0"/>
                        <a:t>Support required from COGTA</a:t>
                      </a:r>
                    </a:p>
                  </a:txBody>
                  <a:tcPr/>
                </a:tc>
                <a:extLst>
                  <a:ext uri="{0D108BD9-81ED-4DB2-BD59-A6C34878D82A}">
                    <a16:rowId xmlns:a16="http://schemas.microsoft.com/office/drawing/2014/main" val="2967543850"/>
                  </a:ext>
                </a:extLst>
              </a:tr>
              <a:tr h="383643">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infrastructure funding</a:t>
                      </a:r>
                      <a:endParaRPr lang="en-US" sz="16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Support required from COGTA and funding from NT </a:t>
                      </a:r>
                    </a:p>
                  </a:txBody>
                  <a:tcPr/>
                </a:tc>
                <a:extLst>
                  <a:ext uri="{0D108BD9-81ED-4DB2-BD59-A6C34878D82A}">
                    <a16:rowId xmlns:a16="http://schemas.microsoft.com/office/drawing/2014/main" val="1890138356"/>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Building of Integrated Emergency Response Centre in Paterson (N10) for the District Municipality</a:t>
                      </a:r>
                    </a:p>
                  </a:txBody>
                  <a:tcPr/>
                </a:tc>
                <a:tc>
                  <a:txBody>
                    <a:bodyPr/>
                    <a:lstStyle/>
                    <a:p>
                      <a:r>
                        <a:rPr lang="en-ZA" sz="1600" kern="1200" dirty="0">
                          <a:solidFill>
                            <a:schemeClr val="dk1"/>
                          </a:solidFill>
                          <a:latin typeface="+mn-lt"/>
                          <a:ea typeface="+mn-ea"/>
                          <a:cs typeface="+mn-cs"/>
                        </a:rPr>
                        <a:t>Funding Support and Partnership required from COGTA and  </a:t>
                      </a:r>
                      <a:r>
                        <a:rPr kumimoji="0" lang="en-US" sz="1600" b="0" i="0" u="none" strike="noStrike" kern="1200" cap="none" spc="0" normalizeH="0" baseline="0" noProof="0" dirty="0">
                          <a:ln>
                            <a:noFill/>
                          </a:ln>
                          <a:solidFill>
                            <a:srgbClr val="000000"/>
                          </a:solidFill>
                          <a:effectLst/>
                          <a:uLnTx/>
                          <a:uFillTx/>
                          <a:latin typeface="+mn-lt"/>
                          <a:ea typeface="+mn-ea"/>
                          <a:cs typeface="+mn-cs"/>
                        </a:rPr>
                        <a:t>Dept. of Road &amp; Transport </a:t>
                      </a:r>
                      <a:endParaRPr lang="en-US" sz="1600" dirty="0"/>
                    </a:p>
                  </a:txBody>
                  <a:tcPr/>
                </a:tc>
                <a:extLst>
                  <a:ext uri="{0D108BD9-81ED-4DB2-BD59-A6C34878D82A}">
                    <a16:rowId xmlns:a16="http://schemas.microsoft.com/office/drawing/2014/main" val="3053150966"/>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No Yellow Plant to improve service delivery</a:t>
                      </a:r>
                    </a:p>
                  </a:txBody>
                  <a:tcPr/>
                </a:tc>
                <a:tc>
                  <a:txBody>
                    <a:bodyPr/>
                    <a:lstStyle/>
                    <a:p>
                      <a:r>
                        <a:rPr lang="en-US" sz="1600" dirty="0"/>
                        <a:t>Support required from Dept. of Road &amp; Transport and COGTA</a:t>
                      </a:r>
                    </a:p>
                  </a:txBody>
                  <a:tcPr/>
                </a:tc>
                <a:extLst>
                  <a:ext uri="{0D108BD9-81ED-4DB2-BD59-A6C34878D82A}">
                    <a16:rowId xmlns:a16="http://schemas.microsoft.com/office/drawing/2014/main" val="3820442834"/>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Shortage of service delivery vehicles </a:t>
                      </a:r>
                      <a:endParaRPr lang="en-US" sz="1600" dirty="0"/>
                    </a:p>
                  </a:txBody>
                  <a:tcPr/>
                </a:tc>
                <a:tc>
                  <a:txBody>
                    <a:bodyPr/>
                    <a:lstStyle/>
                    <a:p>
                      <a:endParaRPr lang="en-US" sz="1600" dirty="0"/>
                    </a:p>
                  </a:txBody>
                  <a:tcPr/>
                </a:tc>
                <a:extLst>
                  <a:ext uri="{0D108BD9-81ED-4DB2-BD59-A6C34878D82A}">
                    <a16:rowId xmlns:a16="http://schemas.microsoft.com/office/drawing/2014/main" val="3725202404"/>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Vandalism (theft, damage and electricity theft)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Ward Committees with Ward Councilors to conduct education and awareness campaigns</a:t>
                      </a:r>
                    </a:p>
                  </a:txBody>
                  <a:tcPr/>
                </a:tc>
                <a:extLst>
                  <a:ext uri="{0D108BD9-81ED-4DB2-BD59-A6C34878D82A}">
                    <a16:rowId xmlns:a16="http://schemas.microsoft.com/office/drawing/2014/main" val="3169351936"/>
                  </a:ext>
                </a:extLst>
              </a:tr>
            </a:tbl>
          </a:graphicData>
        </a:graphic>
      </p:graphicFrame>
      <p:sp>
        <p:nvSpPr>
          <p:cNvPr id="6" name="Title 1">
            <a:extLst>
              <a:ext uri="{FF2B5EF4-FFF2-40B4-BE49-F238E27FC236}">
                <a16:creationId xmlns:a16="http://schemas.microsoft.com/office/drawing/2014/main" id="{4BB7FDD4-BDAF-44D5-A5A9-197C9456C7FC}"/>
              </a:ext>
            </a:extLst>
          </p:cNvPr>
          <p:cNvSpPr>
            <a:spLocks noGrp="1"/>
          </p:cNvSpPr>
          <p:nvPr>
            <p:ph type="title"/>
          </p:nvPr>
        </p:nvSpPr>
        <p:spPr>
          <a:xfrm>
            <a:off x="498684" y="109452"/>
            <a:ext cx="11205636" cy="571585"/>
          </a:xfrm>
        </p:spPr>
        <p:txBody>
          <a:bodyPr/>
          <a:lstStyle/>
          <a:p>
            <a:pPr algn="ctr"/>
            <a:r>
              <a:rPr lang="en-ZA" b="1" dirty="0">
                <a:solidFill>
                  <a:srgbClr val="ED7D31">
                    <a:lumMod val="75000"/>
                  </a:srgbClr>
                </a:solidFill>
              </a:rPr>
              <a:t>Service delivery challenges</a:t>
            </a:r>
            <a:endParaRPr lang="en-US" dirty="0"/>
          </a:p>
        </p:txBody>
      </p:sp>
    </p:spTree>
    <p:extLst>
      <p:ext uri="{BB962C8B-B14F-4D97-AF65-F5344CB8AC3E}">
        <p14:creationId xmlns:p14="http://schemas.microsoft.com/office/powerpoint/2010/main" val="1061238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t>PRESENTATION OUTLINE</a:t>
            </a:r>
          </a:p>
        </p:txBody>
      </p:sp>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p:txBody>
          <a:bodyPr/>
          <a:lstStyle/>
          <a:p>
            <a:pPr marL="452438" indent="-452438">
              <a:buAutoNum type="arabicPeriod"/>
            </a:pPr>
            <a:r>
              <a:rPr lang="en-ZA" sz="2400" dirty="0"/>
              <a:t>Purpose </a:t>
            </a:r>
          </a:p>
          <a:p>
            <a:pPr marL="452438" indent="-452438">
              <a:buAutoNum type="arabicPeriod"/>
            </a:pPr>
            <a:r>
              <a:rPr lang="en-ZA" sz="2400" dirty="0"/>
              <a:t>Overview of the District</a:t>
            </a:r>
          </a:p>
          <a:p>
            <a:pPr marL="452438" indent="-452438">
              <a:buAutoNum type="arabicPeriod"/>
            </a:pPr>
            <a:r>
              <a:rPr lang="en-ZA" sz="2400" dirty="0"/>
              <a:t>Governance</a:t>
            </a:r>
          </a:p>
          <a:p>
            <a:pPr marL="457200" indent="-457200">
              <a:buFont typeface="+mj-lt"/>
              <a:buAutoNum type="arabicPeriod"/>
              <a:tabLst>
                <a:tab pos="452438" algn="l"/>
              </a:tabLst>
            </a:pPr>
            <a:r>
              <a:rPr lang="en-ZA" sz="2400" dirty="0"/>
              <a:t>Service Delivery </a:t>
            </a:r>
          </a:p>
          <a:p>
            <a:pPr marL="452438" indent="-452438">
              <a:buAutoNum type="arabicPeriod"/>
              <a:tabLst>
                <a:tab pos="452438" algn="l"/>
              </a:tabLst>
            </a:pPr>
            <a:r>
              <a:rPr lang="en-ZA" sz="2400" dirty="0"/>
              <a:t>Financial Management </a:t>
            </a:r>
          </a:p>
          <a:p>
            <a:pPr marL="457200" indent="-457200">
              <a:buFont typeface="+mj-lt"/>
              <a:buAutoNum type="arabicPeriod"/>
              <a:tabLst>
                <a:tab pos="536575" algn="l"/>
              </a:tabLst>
            </a:pPr>
            <a:r>
              <a:rPr lang="en-ZA" sz="2400" dirty="0"/>
              <a:t>COVID-19 Interventions </a:t>
            </a:r>
          </a:p>
          <a:p>
            <a:pPr marL="457200" indent="-457200">
              <a:buFont typeface="+mj-lt"/>
              <a:buAutoNum type="arabicPeriod"/>
              <a:tabLst>
                <a:tab pos="536575" algn="l"/>
              </a:tabLst>
            </a:pPr>
            <a:r>
              <a:rPr lang="en-ZA" sz="2400" dirty="0"/>
              <a:t>DDM: Implementation </a:t>
            </a:r>
          </a:p>
          <a:p>
            <a:pPr marL="457200" indent="-457200">
              <a:buFont typeface="+mj-lt"/>
              <a:buAutoNum type="arabicPeriod"/>
              <a:tabLst>
                <a:tab pos="452438" algn="l"/>
              </a:tabLst>
            </a:pPr>
            <a:r>
              <a:rPr lang="en-ZA" sz="2400" dirty="0"/>
              <a:t>Recommendations </a:t>
            </a:r>
          </a:p>
          <a:p>
            <a:pPr marL="0" indent="0">
              <a:buNone/>
            </a:pPr>
            <a:endParaRPr lang="en-ZA" dirty="0"/>
          </a:p>
          <a:p>
            <a:pPr marL="0" indent="0">
              <a:buNone/>
            </a:pPr>
            <a:endParaRPr lang="en-ZA" dirty="0"/>
          </a:p>
        </p:txBody>
      </p:sp>
    </p:spTree>
    <p:extLst>
      <p:ext uri="{BB962C8B-B14F-4D97-AF65-F5344CB8AC3E}">
        <p14:creationId xmlns:p14="http://schemas.microsoft.com/office/powerpoint/2010/main" val="2509510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2"/>
            <p:extLst>
              <p:ext uri="{D42A27DB-BD31-4B8C-83A1-F6EECF244321}">
                <p14:modId xmlns:p14="http://schemas.microsoft.com/office/powerpoint/2010/main" val="1953327264"/>
              </p:ext>
            </p:extLst>
          </p:nvPr>
        </p:nvGraphicFramePr>
        <p:xfrm>
          <a:off x="269823" y="814388"/>
          <a:ext cx="11692878" cy="5557520"/>
        </p:xfrm>
        <a:graphic>
          <a:graphicData uri="http://schemas.openxmlformats.org/drawingml/2006/table">
            <a:tbl>
              <a:tblPr firstRow="1" bandRow="1">
                <a:tableStyleId>{5C22544A-7EE6-4342-B048-85BDC9FD1C3A}</a:tableStyleId>
              </a:tblPr>
              <a:tblGrid>
                <a:gridCol w="2530862">
                  <a:extLst>
                    <a:ext uri="{9D8B030D-6E8A-4147-A177-3AD203B41FA5}">
                      <a16:colId xmlns:a16="http://schemas.microsoft.com/office/drawing/2014/main" val="94591531"/>
                    </a:ext>
                  </a:extLst>
                </a:gridCol>
                <a:gridCol w="5965810">
                  <a:extLst>
                    <a:ext uri="{9D8B030D-6E8A-4147-A177-3AD203B41FA5}">
                      <a16:colId xmlns:a16="http://schemas.microsoft.com/office/drawing/2014/main" val="146938241"/>
                    </a:ext>
                  </a:extLst>
                </a:gridCol>
                <a:gridCol w="3196206">
                  <a:extLst>
                    <a:ext uri="{9D8B030D-6E8A-4147-A177-3AD203B41FA5}">
                      <a16:colId xmlns:a16="http://schemas.microsoft.com/office/drawing/2014/main" val="3585253648"/>
                    </a:ext>
                  </a:extLst>
                </a:gridCol>
              </a:tblGrid>
              <a:tr h="370840">
                <a:tc>
                  <a:txBody>
                    <a:bodyPr/>
                    <a:lstStyle/>
                    <a:p>
                      <a:r>
                        <a:rPr lang="en-US"/>
                        <a:t>MUNICIPALITY</a:t>
                      </a:r>
                      <a:endParaRPr lang="en-US" dirty="0"/>
                    </a:p>
                  </a:txBody>
                  <a:tcPr/>
                </a:tc>
                <a:tc>
                  <a:txBody>
                    <a:bodyPr/>
                    <a:lstStyle/>
                    <a:p>
                      <a:r>
                        <a:rPr lang="en-US" dirty="0"/>
                        <a:t>CHALLENGES</a:t>
                      </a:r>
                    </a:p>
                  </a:txBody>
                  <a:tcPr/>
                </a:tc>
                <a:tc>
                  <a:txBody>
                    <a:bodyPr/>
                    <a:lstStyle/>
                    <a:p>
                      <a:r>
                        <a:rPr lang="en-US" dirty="0"/>
                        <a:t>ACTION PLAN</a:t>
                      </a:r>
                    </a:p>
                  </a:txBody>
                  <a:tcPr/>
                </a:tc>
                <a:extLst>
                  <a:ext uri="{0D108BD9-81ED-4DB2-BD59-A6C34878D82A}">
                    <a16:rowId xmlns:a16="http://schemas.microsoft.com/office/drawing/2014/main" val="2375133715"/>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Blue Crane Route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tx1"/>
                          </a:solidFill>
                          <a:latin typeface="+mn-lt"/>
                          <a:ea typeface="+mn-ea"/>
                          <a:cs typeface="+mn-cs"/>
                        </a:rPr>
                        <a:t>Drilling and equipping of additional boreholes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and support required from DWS</a:t>
                      </a:r>
                    </a:p>
                  </a:txBody>
                  <a:tcPr/>
                </a:tc>
                <a:extLst>
                  <a:ext uri="{0D108BD9-81ED-4DB2-BD59-A6C34878D82A}">
                    <a16:rowId xmlns:a16="http://schemas.microsoft.com/office/drawing/2014/main" val="4219188837"/>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Water Conservation and Demand Management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Funding and support required from DWS</a:t>
                      </a:r>
                    </a:p>
                  </a:txBody>
                  <a:tcPr/>
                </a:tc>
                <a:extLst>
                  <a:ext uri="{0D108BD9-81ED-4DB2-BD59-A6C34878D82A}">
                    <a16:rowId xmlns:a16="http://schemas.microsoft.com/office/drawing/2014/main" val="1792491771"/>
                  </a:ext>
                </a:extLst>
              </a:tr>
              <a:tr h="292608">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Require Water tanks for households and Water Trucks </a:t>
                      </a:r>
                    </a:p>
                  </a:txBody>
                  <a:tcPr/>
                </a:tc>
                <a:tc>
                  <a:txBody>
                    <a:bodyPr/>
                    <a:lstStyle/>
                    <a:p>
                      <a:r>
                        <a:rPr lang="en-US" sz="1600" dirty="0"/>
                        <a:t>Funding required from DWS</a:t>
                      </a:r>
                    </a:p>
                  </a:txBody>
                  <a:tcPr/>
                </a:tc>
                <a:extLst>
                  <a:ext uri="{0D108BD9-81ED-4DB2-BD59-A6C34878D82A}">
                    <a16:rowId xmlns:a16="http://schemas.microsoft.com/office/drawing/2014/main" val="3454459248"/>
                  </a:ext>
                </a:extLst>
              </a:tr>
              <a:tr h="219456">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No Yellow Plant to improve service delivery</a:t>
                      </a:r>
                    </a:p>
                  </a:txBody>
                  <a:tcPr/>
                </a:tc>
                <a:tc>
                  <a:txBody>
                    <a:bodyPr/>
                    <a:lstStyle/>
                    <a:p>
                      <a:r>
                        <a:rPr lang="en-US" sz="1600" dirty="0"/>
                        <a:t>Support required from Dept. of Road and Transport and COGTA</a:t>
                      </a:r>
                    </a:p>
                  </a:txBody>
                  <a:tcPr/>
                </a:tc>
                <a:extLst>
                  <a:ext uri="{0D108BD9-81ED-4DB2-BD59-A6C34878D82A}">
                    <a16:rowId xmlns:a16="http://schemas.microsoft.com/office/drawing/2014/main" val="732772342"/>
                  </a:ext>
                </a:extLst>
              </a:tr>
              <a:tr h="146304">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Electricity meters to cater for bulk supply measurement from Eskom </a:t>
                      </a:r>
                    </a:p>
                  </a:txBody>
                  <a:tcPr/>
                </a:tc>
                <a:tc>
                  <a:txBody>
                    <a:bodyPr/>
                    <a:lstStyle/>
                    <a:p>
                      <a:r>
                        <a:rPr lang="en-US" sz="1600" dirty="0"/>
                        <a:t>Funding required from DOE</a:t>
                      </a:r>
                    </a:p>
                  </a:txBody>
                  <a:tcPr/>
                </a:tc>
                <a:extLst>
                  <a:ext uri="{0D108BD9-81ED-4DB2-BD59-A6C34878D82A}">
                    <a16:rowId xmlns:a16="http://schemas.microsoft.com/office/drawing/2014/main" val="3873016214"/>
                  </a:ext>
                </a:extLst>
              </a:tr>
              <a:tr h="292608">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Poor Operations and Maintenance Planning </a:t>
                      </a:r>
                    </a:p>
                  </a:txBody>
                  <a:tcPr/>
                </a:tc>
                <a:tc>
                  <a:txBody>
                    <a:bodyPr/>
                    <a:lstStyle/>
                    <a:p>
                      <a:r>
                        <a:rPr lang="en-US" sz="1600" dirty="0"/>
                        <a:t>Support required from MISA</a:t>
                      </a:r>
                    </a:p>
                  </a:txBody>
                  <a:tcPr/>
                </a:tc>
                <a:extLst>
                  <a:ext uri="{0D108BD9-81ED-4DB2-BD59-A6C34878D82A}">
                    <a16:rowId xmlns:a16="http://schemas.microsoft.com/office/drawing/2014/main" val="2136758976"/>
                  </a:ext>
                </a:extLst>
              </a:tr>
              <a:tr h="219456">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Poor Asset Management </a:t>
                      </a:r>
                    </a:p>
                  </a:txBody>
                  <a:tcPr/>
                </a:tc>
                <a:tc>
                  <a:txBody>
                    <a:bodyPr/>
                    <a:lstStyle/>
                    <a:p>
                      <a:r>
                        <a:rPr lang="en-US" sz="1600" dirty="0"/>
                        <a:t>Support required from COGTA</a:t>
                      </a:r>
                    </a:p>
                  </a:txBody>
                  <a:tcPr/>
                </a:tc>
                <a:extLst>
                  <a:ext uri="{0D108BD9-81ED-4DB2-BD59-A6C34878D82A}">
                    <a16:rowId xmlns:a16="http://schemas.microsoft.com/office/drawing/2014/main" val="2967543850"/>
                  </a:ext>
                </a:extLst>
              </a:tr>
              <a:tr h="383643">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Lack of infrastructure funding, reticulation system in poor state  (Incl. Ageing Infrastructure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Support required from COGTA and funding from NT </a:t>
                      </a:r>
                    </a:p>
                  </a:txBody>
                  <a:tcPr/>
                </a:tc>
                <a:extLst>
                  <a:ext uri="{0D108BD9-81ED-4DB2-BD59-A6C34878D82A}">
                    <a16:rowId xmlns:a16="http://schemas.microsoft.com/office/drawing/2014/main" val="1890138356"/>
                  </a:ext>
                </a:extLst>
              </a:tr>
              <a:tr h="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latin typeface="+mn-lt"/>
                          <a:ea typeface="+mn-ea"/>
                          <a:cs typeface="+mn-cs"/>
                        </a:rPr>
                        <a:t>Vandalism (theft, damage and electricity theft)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Ward Committees with Ward Councilors to conduct education and awareness campaigns</a:t>
                      </a:r>
                    </a:p>
                  </a:txBody>
                  <a:tcPr/>
                </a:tc>
                <a:extLst>
                  <a:ext uri="{0D108BD9-81ED-4DB2-BD59-A6C34878D82A}">
                    <a16:rowId xmlns:a16="http://schemas.microsoft.com/office/drawing/2014/main" val="3053150966"/>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69351936"/>
                  </a:ext>
                </a:extLst>
              </a:tr>
            </a:tbl>
          </a:graphicData>
        </a:graphic>
      </p:graphicFrame>
      <p:sp>
        <p:nvSpPr>
          <p:cNvPr id="6" name="Title 1">
            <a:extLst>
              <a:ext uri="{FF2B5EF4-FFF2-40B4-BE49-F238E27FC236}">
                <a16:creationId xmlns:a16="http://schemas.microsoft.com/office/drawing/2014/main" id="{4BB7FDD4-BDAF-44D5-A5A9-197C9456C7FC}"/>
              </a:ext>
            </a:extLst>
          </p:cNvPr>
          <p:cNvSpPr>
            <a:spLocks noGrp="1"/>
          </p:cNvSpPr>
          <p:nvPr>
            <p:ph type="title"/>
          </p:nvPr>
        </p:nvSpPr>
        <p:spPr>
          <a:xfrm>
            <a:off x="498684" y="109452"/>
            <a:ext cx="11205636" cy="571585"/>
          </a:xfrm>
        </p:spPr>
        <p:txBody>
          <a:bodyPr/>
          <a:lstStyle/>
          <a:p>
            <a:pPr algn="ctr"/>
            <a:r>
              <a:rPr lang="en-ZA" b="1" dirty="0">
                <a:solidFill>
                  <a:srgbClr val="ED7D31">
                    <a:lumMod val="75000"/>
                  </a:srgbClr>
                </a:solidFill>
              </a:rPr>
              <a:t>Service delivery challenges</a:t>
            </a:r>
            <a:endParaRPr lang="en-US" dirty="0"/>
          </a:p>
        </p:txBody>
      </p:sp>
    </p:spTree>
    <p:extLst>
      <p:ext uri="{BB962C8B-B14F-4D97-AF65-F5344CB8AC3E}">
        <p14:creationId xmlns:p14="http://schemas.microsoft.com/office/powerpoint/2010/main" val="1274715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30AC-A9BB-41B1-A003-0301275EF23E}"/>
              </a:ext>
            </a:extLst>
          </p:cNvPr>
          <p:cNvSpPr>
            <a:spLocks noGrp="1"/>
          </p:cNvSpPr>
          <p:nvPr>
            <p:ph type="title"/>
          </p:nvPr>
        </p:nvSpPr>
        <p:spPr/>
        <p:txBody>
          <a:bodyPr/>
          <a:lstStyle/>
          <a:p>
            <a:pPr algn="ctr"/>
            <a:r>
              <a:rPr lang="en-ZA" b="1" dirty="0">
                <a:solidFill>
                  <a:schemeClr val="accent2">
                    <a:lumMod val="75000"/>
                  </a:schemeClr>
                </a:solidFill>
              </a:rPr>
              <a:t>MIG ALLOCATION</a:t>
            </a:r>
            <a:r>
              <a:rPr lang="en-ZA" b="1" dirty="0"/>
              <a:t> </a:t>
            </a:r>
          </a:p>
        </p:txBody>
      </p:sp>
      <p:sp>
        <p:nvSpPr>
          <p:cNvPr id="3" name="Content Placeholder 2">
            <a:extLst>
              <a:ext uri="{FF2B5EF4-FFF2-40B4-BE49-F238E27FC236}">
                <a16:creationId xmlns:a16="http://schemas.microsoft.com/office/drawing/2014/main" id="{107811C0-6C01-4784-994D-5E8A66DDD4E6}"/>
              </a:ext>
            </a:extLst>
          </p:cNvPr>
          <p:cNvSpPr>
            <a:spLocks noGrp="1"/>
          </p:cNvSpPr>
          <p:nvPr>
            <p:ph sz="half" idx="2"/>
          </p:nvPr>
        </p:nvSpPr>
        <p:spPr>
          <a:xfrm>
            <a:off x="336331" y="1093076"/>
            <a:ext cx="11367989" cy="5047252"/>
          </a:xfrm>
        </p:spPr>
        <p:txBody>
          <a:bodyPr/>
          <a:lstStyle/>
          <a:p>
            <a:pPr lvl="0"/>
            <a:r>
              <a:rPr lang="en-US" sz="1800" dirty="0">
                <a:solidFill>
                  <a:srgbClr val="000000"/>
                </a:solidFill>
                <a:latin typeface="Arial" panose="020B0604020202020204" pitchFamily="34" charset="0"/>
                <a:cs typeface="Arial" panose="020B0604020202020204" pitchFamily="34" charset="0"/>
              </a:rPr>
              <a:t>The Sarah </a:t>
            </a:r>
            <a:r>
              <a:rPr lang="en-US" sz="1800" dirty="0" err="1">
                <a:solidFill>
                  <a:srgbClr val="000000"/>
                </a:solidFill>
                <a:latin typeface="Arial" panose="020B0604020202020204" pitchFamily="34" charset="0"/>
                <a:cs typeface="Arial" panose="020B0604020202020204" pitchFamily="34" charset="0"/>
              </a:rPr>
              <a:t>Baartman</a:t>
            </a:r>
            <a:r>
              <a:rPr lang="en-US" sz="1800" dirty="0">
                <a:solidFill>
                  <a:srgbClr val="000000"/>
                </a:solidFill>
                <a:latin typeface="Arial" panose="020B0604020202020204" pitchFamily="34" charset="0"/>
                <a:cs typeface="Arial" panose="020B0604020202020204" pitchFamily="34" charset="0"/>
              </a:rPr>
              <a:t> District Municipalities are allocated a total MIG of  R167 907 in the 2020/21 financial year and the amount was reduced to R172 674. An expenditure of R 114 024 (66%) has been reported as at end of April 2021. A balance of R53 883 is still to be spent by </a:t>
            </a:r>
            <a:r>
              <a:rPr lang="en-US" sz="1800" dirty="0">
                <a:solidFill>
                  <a:srgbClr val="000000"/>
                </a:solidFill>
              </a:rPr>
              <a:t>end June 2021.</a:t>
            </a:r>
          </a:p>
          <a:p>
            <a:pPr marL="0" indent="0" algn="just">
              <a:buNone/>
              <a:tabLst>
                <a:tab pos="536575" algn="l"/>
              </a:tabLst>
            </a:pPr>
            <a:endParaRPr lang="en-ZA" sz="1800" dirty="0">
              <a:solidFill>
                <a:srgbClr val="FF0000"/>
              </a:solidFill>
            </a:endParaRPr>
          </a:p>
          <a:p>
            <a:pPr>
              <a:lnSpc>
                <a:spcPct val="80000"/>
              </a:lnSpc>
              <a:spcBef>
                <a:spcPts val="0"/>
              </a:spcBef>
              <a:defRPr/>
            </a:pPr>
            <a:r>
              <a:rPr lang="en-ZA" altLang="en-US" sz="1800" b="1" dirty="0">
                <a:solidFill>
                  <a:srgbClr val="000000"/>
                </a:solidFill>
                <a:latin typeface="Arial" pitchFamily="34" charset="0"/>
                <a:cs typeface="Arial" pitchFamily="34" charset="0"/>
              </a:rPr>
              <a:t>2020/21 MIG Allocation</a:t>
            </a:r>
          </a:p>
          <a:p>
            <a:pPr marL="457200" lvl="1" indent="0">
              <a:lnSpc>
                <a:spcPct val="150000"/>
              </a:lnSpc>
              <a:spcBef>
                <a:spcPts val="0"/>
              </a:spcBef>
              <a:buFont typeface="Wingdings" panose="05000000000000000000" pitchFamily="2" charset="2"/>
              <a:buChar char="Ø"/>
              <a:defRPr/>
            </a:pPr>
            <a:r>
              <a:rPr lang="en-ZA" altLang="en-US" dirty="0">
                <a:solidFill>
                  <a:srgbClr val="000000"/>
                </a:solidFill>
                <a:latin typeface="Arial" pitchFamily="34" charset="0"/>
                <a:cs typeface="Arial" pitchFamily="34" charset="0"/>
              </a:rPr>
              <a:t>Total Allocation: 			R 167,907 million</a:t>
            </a:r>
          </a:p>
          <a:p>
            <a:pPr marL="457200" lvl="1" indent="0">
              <a:lnSpc>
                <a:spcPct val="150000"/>
              </a:lnSpc>
              <a:spcBef>
                <a:spcPts val="0"/>
              </a:spcBef>
              <a:buFont typeface="Wingdings" panose="05000000000000000000" pitchFamily="2" charset="2"/>
              <a:buChar char="Ø"/>
              <a:defRPr/>
            </a:pPr>
            <a:r>
              <a:rPr lang="en-ZA" altLang="en-US" dirty="0">
                <a:solidFill>
                  <a:srgbClr val="000000"/>
                </a:solidFill>
                <a:latin typeface="Arial" pitchFamily="34" charset="0"/>
                <a:cs typeface="Arial" pitchFamily="34" charset="0"/>
              </a:rPr>
              <a:t>Revised Allocation		: 	R 172,674 million</a:t>
            </a:r>
          </a:p>
          <a:p>
            <a:pPr marL="457200" lvl="1" indent="0">
              <a:lnSpc>
                <a:spcPct val="150000"/>
              </a:lnSpc>
              <a:spcBef>
                <a:spcPts val="0"/>
              </a:spcBef>
              <a:buFont typeface="Wingdings" panose="05000000000000000000" pitchFamily="2" charset="2"/>
              <a:buChar char="Ø"/>
              <a:defRPr/>
            </a:pPr>
            <a:r>
              <a:rPr lang="en-ZA" altLang="en-US" dirty="0">
                <a:solidFill>
                  <a:srgbClr val="000000"/>
                </a:solidFill>
                <a:latin typeface="Arial" pitchFamily="34" charset="0"/>
                <a:cs typeface="Arial" pitchFamily="34" charset="0"/>
              </a:rPr>
              <a:t>Expenditure as at </a:t>
            </a:r>
            <a:r>
              <a:rPr lang="en-ZA" altLang="en-US" b="1" u="sng" dirty="0">
                <a:solidFill>
                  <a:srgbClr val="000000"/>
                </a:solidFill>
                <a:latin typeface="Arial" pitchFamily="34" charset="0"/>
                <a:cs typeface="Arial" pitchFamily="34" charset="0"/>
              </a:rPr>
              <a:t>end April 2021</a:t>
            </a:r>
            <a:r>
              <a:rPr lang="en-ZA" altLang="en-US" dirty="0">
                <a:solidFill>
                  <a:srgbClr val="000000"/>
                </a:solidFill>
                <a:latin typeface="Arial" pitchFamily="34" charset="0"/>
                <a:cs typeface="Arial" pitchFamily="34" charset="0"/>
              </a:rPr>
              <a:t>: 	</a:t>
            </a:r>
            <a:r>
              <a:rPr lang="en-US" altLang="en-US" dirty="0">
                <a:solidFill>
                  <a:srgbClr val="000000"/>
                </a:solidFill>
                <a:latin typeface="Arial" pitchFamily="34" charset="0"/>
                <a:cs typeface="Arial" pitchFamily="34" charset="0"/>
              </a:rPr>
              <a:t>R 114,024 million </a:t>
            </a:r>
            <a:r>
              <a:rPr lang="en-ZA" altLang="en-US" dirty="0">
                <a:solidFill>
                  <a:srgbClr val="000000"/>
                </a:solidFill>
                <a:latin typeface="Arial" pitchFamily="34" charset="0"/>
                <a:cs typeface="Arial" pitchFamily="34" charset="0"/>
              </a:rPr>
              <a:t>(</a:t>
            </a:r>
            <a:r>
              <a:rPr lang="en-ZA" altLang="en-US" b="1" dirty="0">
                <a:solidFill>
                  <a:srgbClr val="000000"/>
                </a:solidFill>
                <a:latin typeface="Arial" pitchFamily="34" charset="0"/>
                <a:cs typeface="Arial" pitchFamily="34" charset="0"/>
              </a:rPr>
              <a:t>66%)</a:t>
            </a:r>
            <a:endParaRPr lang="en-ZA" altLang="en-US" dirty="0">
              <a:solidFill>
                <a:srgbClr val="000000"/>
              </a:solidFill>
              <a:latin typeface="Arial" pitchFamily="34" charset="0"/>
              <a:cs typeface="Arial" pitchFamily="34" charset="0"/>
            </a:endParaRPr>
          </a:p>
          <a:p>
            <a:pPr marL="993775" lvl="2" indent="-457200">
              <a:lnSpc>
                <a:spcPct val="150000"/>
              </a:lnSpc>
              <a:spcBef>
                <a:spcPts val="0"/>
              </a:spcBef>
              <a:buFont typeface="Wingdings" panose="05000000000000000000" pitchFamily="2" charset="2"/>
              <a:buChar char="Ø"/>
              <a:defRPr/>
            </a:pPr>
            <a:r>
              <a:rPr lang="en-ZA" altLang="en-US" dirty="0">
                <a:solidFill>
                  <a:srgbClr val="000000"/>
                </a:solidFill>
                <a:latin typeface="Arial" pitchFamily="34" charset="0"/>
                <a:cs typeface="Arial" pitchFamily="34" charset="0"/>
              </a:rPr>
              <a:t>Number of MIG Receiving Municipalities:		7</a:t>
            </a:r>
          </a:p>
          <a:p>
            <a:pPr marL="914400" lvl="2" indent="0">
              <a:lnSpc>
                <a:spcPct val="150000"/>
              </a:lnSpc>
              <a:spcBef>
                <a:spcPts val="0"/>
              </a:spcBef>
              <a:buFont typeface="Wingdings" panose="05000000000000000000" pitchFamily="2" charset="2"/>
              <a:buChar char="ü"/>
              <a:defRPr/>
            </a:pPr>
            <a:r>
              <a:rPr lang="en-ZA" altLang="en-US" dirty="0">
                <a:solidFill>
                  <a:srgbClr val="000000"/>
                </a:solidFill>
                <a:latin typeface="Arial" pitchFamily="34" charset="0"/>
                <a:cs typeface="Arial" pitchFamily="34" charset="0"/>
              </a:rPr>
              <a:t>Municipalities in </a:t>
            </a:r>
            <a:r>
              <a:rPr lang="en-ZA" altLang="en-US" b="1" dirty="0">
                <a:solidFill>
                  <a:srgbClr val="92D050"/>
                </a:solidFill>
                <a:latin typeface="Arial" pitchFamily="34" charset="0"/>
                <a:cs typeface="Arial" pitchFamily="34" charset="0"/>
              </a:rPr>
              <a:t>Green</a:t>
            </a:r>
            <a:r>
              <a:rPr lang="en-ZA" altLang="en-US" dirty="0">
                <a:solidFill>
                  <a:srgbClr val="000000"/>
                </a:solidFill>
                <a:latin typeface="Arial" pitchFamily="34" charset="0"/>
                <a:cs typeface="Arial" pitchFamily="34" charset="0"/>
              </a:rPr>
              <a:t> Rating (&gt; 82%): 		2</a:t>
            </a:r>
            <a:endParaRPr lang="en-ZA" altLang="en-US" b="1" dirty="0">
              <a:solidFill>
                <a:srgbClr val="000000"/>
              </a:solidFill>
              <a:latin typeface="Arial" pitchFamily="34" charset="0"/>
              <a:cs typeface="Arial" pitchFamily="34" charset="0"/>
            </a:endParaRPr>
          </a:p>
          <a:p>
            <a:pPr marL="914400" lvl="2" indent="0">
              <a:lnSpc>
                <a:spcPct val="150000"/>
              </a:lnSpc>
              <a:spcBef>
                <a:spcPts val="0"/>
              </a:spcBef>
              <a:buFont typeface="Wingdings" panose="05000000000000000000" pitchFamily="2" charset="2"/>
              <a:buChar char="ü"/>
              <a:defRPr/>
            </a:pPr>
            <a:r>
              <a:rPr lang="en-ZA" altLang="en-US" dirty="0">
                <a:solidFill>
                  <a:srgbClr val="000000"/>
                </a:solidFill>
                <a:latin typeface="Arial" pitchFamily="34" charset="0"/>
                <a:cs typeface="Arial" pitchFamily="34" charset="0"/>
              </a:rPr>
              <a:t>Municipalities in </a:t>
            </a:r>
            <a:r>
              <a:rPr lang="en-ZA" altLang="en-US" dirty="0">
                <a:solidFill>
                  <a:srgbClr val="FFC000"/>
                </a:solidFill>
                <a:latin typeface="Arial" pitchFamily="34" charset="0"/>
                <a:cs typeface="Arial" pitchFamily="34" charset="0"/>
              </a:rPr>
              <a:t>Umber</a:t>
            </a:r>
            <a:r>
              <a:rPr lang="en-ZA" altLang="en-US" dirty="0">
                <a:solidFill>
                  <a:srgbClr val="000000"/>
                </a:solidFill>
                <a:latin typeface="Arial" pitchFamily="34" charset="0"/>
                <a:cs typeface="Arial" pitchFamily="34" charset="0"/>
              </a:rPr>
              <a:t> Rating (60 - 82%):		2</a:t>
            </a:r>
            <a:endParaRPr lang="en-ZA" altLang="en-US" b="1" dirty="0">
              <a:solidFill>
                <a:srgbClr val="000000"/>
              </a:solidFill>
              <a:latin typeface="Arial" pitchFamily="34" charset="0"/>
              <a:cs typeface="Arial" pitchFamily="34" charset="0"/>
            </a:endParaRPr>
          </a:p>
          <a:p>
            <a:pPr marL="914400" lvl="2" indent="0">
              <a:lnSpc>
                <a:spcPct val="150000"/>
              </a:lnSpc>
              <a:spcBef>
                <a:spcPts val="0"/>
              </a:spcBef>
              <a:buFont typeface="Wingdings" panose="05000000000000000000" pitchFamily="2" charset="2"/>
              <a:buChar char="ü"/>
              <a:defRPr/>
            </a:pPr>
            <a:r>
              <a:rPr lang="en-ZA" altLang="en-US" dirty="0">
                <a:solidFill>
                  <a:srgbClr val="000000"/>
                </a:solidFill>
                <a:latin typeface="Arial" pitchFamily="34" charset="0"/>
                <a:cs typeface="Arial" pitchFamily="34" charset="0"/>
              </a:rPr>
              <a:t>Municipalities in </a:t>
            </a:r>
            <a:r>
              <a:rPr lang="en-ZA" altLang="en-US" dirty="0">
                <a:solidFill>
                  <a:srgbClr val="FF0000"/>
                </a:solidFill>
                <a:latin typeface="Arial" pitchFamily="34" charset="0"/>
                <a:cs typeface="Arial" pitchFamily="34" charset="0"/>
              </a:rPr>
              <a:t>Red</a:t>
            </a:r>
            <a:r>
              <a:rPr lang="en-ZA" altLang="en-US" dirty="0">
                <a:solidFill>
                  <a:srgbClr val="000000"/>
                </a:solidFill>
                <a:latin typeface="Arial" pitchFamily="34" charset="0"/>
                <a:cs typeface="Arial" pitchFamily="34" charset="0"/>
              </a:rPr>
              <a:t> Rating (&lt; 60%):		3</a:t>
            </a:r>
          </a:p>
          <a:p>
            <a:pPr marL="0" indent="0">
              <a:buNone/>
            </a:pPr>
            <a:endParaRPr lang="en-ZA" dirty="0"/>
          </a:p>
          <a:p>
            <a:pPr marL="0" indent="0">
              <a:buNone/>
            </a:pPr>
            <a:endParaRPr lang="en-ZA" dirty="0"/>
          </a:p>
        </p:txBody>
      </p:sp>
    </p:spTree>
    <p:extLst>
      <p:ext uri="{BB962C8B-B14F-4D97-AF65-F5344CB8AC3E}">
        <p14:creationId xmlns:p14="http://schemas.microsoft.com/office/powerpoint/2010/main" val="27511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788" y="1"/>
            <a:ext cx="8991600" cy="697230"/>
          </a:xfrm>
          <a:noFill/>
        </p:spPr>
        <p:txBody>
          <a:bodyPr>
            <a:normAutofit fontScale="90000"/>
          </a:bodyPr>
          <a:lstStyle/>
          <a:p>
            <a:pPr lvl="0" algn="ctr">
              <a:lnSpc>
                <a:spcPct val="80000"/>
              </a:lnSpc>
            </a:pPr>
            <a:r>
              <a:rPr lang="en-ZA" dirty="0">
                <a:solidFill>
                  <a:schemeClr val="accent2"/>
                </a:solidFill>
              </a:rPr>
              <a:t/>
            </a:r>
            <a:br>
              <a:rPr lang="en-ZA" dirty="0">
                <a:solidFill>
                  <a:schemeClr val="accent2"/>
                </a:solidFill>
              </a:rPr>
            </a:br>
            <a:r>
              <a:rPr lang="en-ZA" b="1" dirty="0"/>
              <a:t>4. SERVICE DELIVERY </a:t>
            </a:r>
            <a:r>
              <a:rPr lang="en-ZA" dirty="0">
                <a:solidFill>
                  <a:schemeClr val="accent2"/>
                </a:solidFill>
              </a:rPr>
              <a:t/>
            </a:r>
            <a:br>
              <a:rPr lang="en-ZA" dirty="0">
                <a:solidFill>
                  <a:schemeClr val="accent2"/>
                </a:solidFill>
              </a:rPr>
            </a:br>
            <a:r>
              <a:rPr lang="en-ZA" sz="3600" b="1" dirty="0">
                <a:solidFill>
                  <a:schemeClr val="accent2"/>
                </a:solidFill>
                <a:latin typeface="Arial" panose="020B0604020202020204" pitchFamily="34" charset="0"/>
                <a:cs typeface="Arial" panose="020B0604020202020204" pitchFamily="34" charset="0"/>
              </a:rPr>
              <a:t> </a:t>
            </a:r>
            <a:r>
              <a:rPr lang="en-ZA" dirty="0">
                <a:solidFill>
                  <a:schemeClr val="accent2"/>
                </a:solidFill>
              </a:rPr>
              <a:t/>
            </a:r>
            <a:br>
              <a:rPr lang="en-ZA" dirty="0">
                <a:solidFill>
                  <a:schemeClr val="accent2"/>
                </a:solidFill>
              </a:rPr>
            </a:br>
            <a:r>
              <a:rPr lang="en-ZA" sz="1800" cap="none" dirty="0">
                <a:solidFill>
                  <a:schemeClr val="accent2"/>
                </a:solidFill>
              </a:rPr>
              <a:t/>
            </a:r>
            <a:br>
              <a:rPr lang="en-ZA" sz="1800" cap="none" dirty="0">
                <a:solidFill>
                  <a:schemeClr val="accent2"/>
                </a:solidFill>
              </a:rPr>
            </a:br>
            <a:endParaRPr lang="en-ZA" sz="1800" dirty="0">
              <a:latin typeface="+mj-lt"/>
            </a:endParaRPr>
          </a:p>
        </p:txBody>
      </p:sp>
      <p:graphicFrame>
        <p:nvGraphicFramePr>
          <p:cNvPr id="4" name="Table 3">
            <a:extLst>
              <a:ext uri="{FF2B5EF4-FFF2-40B4-BE49-F238E27FC236}">
                <a16:creationId xmlns:a16="http://schemas.microsoft.com/office/drawing/2014/main" id="{0DE231E3-FB32-4618-A66E-56192DDE2634}"/>
              </a:ext>
            </a:extLst>
          </p:cNvPr>
          <p:cNvGraphicFramePr>
            <a:graphicFrameLocks noGrp="1"/>
          </p:cNvGraphicFramePr>
          <p:nvPr>
            <p:extLst>
              <p:ext uri="{D42A27DB-BD31-4B8C-83A1-F6EECF244321}">
                <p14:modId xmlns:p14="http://schemas.microsoft.com/office/powerpoint/2010/main" val="1202140193"/>
              </p:ext>
            </p:extLst>
          </p:nvPr>
        </p:nvGraphicFramePr>
        <p:xfrm>
          <a:off x="268014" y="697232"/>
          <a:ext cx="11603420" cy="5976687"/>
        </p:xfrm>
        <a:graphic>
          <a:graphicData uri="http://schemas.openxmlformats.org/drawingml/2006/table">
            <a:tbl>
              <a:tblPr/>
              <a:tblGrid>
                <a:gridCol w="2051000">
                  <a:extLst>
                    <a:ext uri="{9D8B030D-6E8A-4147-A177-3AD203B41FA5}">
                      <a16:colId xmlns:a16="http://schemas.microsoft.com/office/drawing/2014/main" val="1190132173"/>
                    </a:ext>
                  </a:extLst>
                </a:gridCol>
                <a:gridCol w="4633150">
                  <a:extLst>
                    <a:ext uri="{9D8B030D-6E8A-4147-A177-3AD203B41FA5}">
                      <a16:colId xmlns:a16="http://schemas.microsoft.com/office/drawing/2014/main" val="395235527"/>
                    </a:ext>
                  </a:extLst>
                </a:gridCol>
                <a:gridCol w="4919270">
                  <a:extLst>
                    <a:ext uri="{9D8B030D-6E8A-4147-A177-3AD203B41FA5}">
                      <a16:colId xmlns:a16="http://schemas.microsoft.com/office/drawing/2014/main" val="3023556237"/>
                    </a:ext>
                  </a:extLst>
                </a:gridCol>
              </a:tblGrid>
              <a:tr h="447484">
                <a:tc>
                  <a:txBody>
                    <a:bodyPr/>
                    <a:lstStyle/>
                    <a:p>
                      <a:pPr algn="l" fontAlgn="t"/>
                      <a:r>
                        <a:rPr lang="en-US" sz="1600" b="1" u="none" strike="noStrike" dirty="0">
                          <a:effectLst/>
                        </a:rPr>
                        <a:t>Municipality</a:t>
                      </a:r>
                      <a:endParaRPr lang="en-US" sz="1600" b="1" i="0" u="none" strike="noStrike" dirty="0">
                        <a:effectLst/>
                        <a:latin typeface="Arial Narrow" panose="020B0606020202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dirty="0">
                          <a:effectLst/>
                          <a:latin typeface="Arial" panose="020B0604020202020204" pitchFamily="34" charset="0"/>
                        </a:rPr>
                        <a:t>Challenges</a:t>
                      </a:r>
                    </a:p>
                    <a:p>
                      <a:pPr algn="l" fontAlgn="ctr"/>
                      <a:endParaRPr lang="en-US" sz="1400" b="1" i="0" u="none" strike="no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dirty="0">
                          <a:effectLst/>
                          <a:latin typeface="Arial" panose="020B0604020202020204" pitchFamily="34" charset="0"/>
                        </a:rPr>
                        <a:t>Action plan</a:t>
                      </a:r>
                    </a:p>
                    <a:p>
                      <a:pPr algn="l" fontAlgn="ctr"/>
                      <a:endParaRPr lang="en-US" sz="1400" b="1" i="0" u="none" strike="no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046946"/>
                  </a:ext>
                </a:extLst>
              </a:tr>
              <a:tr h="1566194">
                <a:tc>
                  <a:txBody>
                    <a:bodyPr/>
                    <a:lstStyle/>
                    <a:p>
                      <a:pPr marL="0" algn="l" defTabSz="685800" rtl="0" eaLnBrk="1" fontAlgn="ctr" latinLnBrk="0" hangingPunct="1"/>
                      <a:r>
                        <a:rPr lang="en-US" sz="1400" b="1" i="0" u="none" strike="noStrike" kern="1200" dirty="0">
                          <a:solidFill>
                            <a:schemeClr val="tx1"/>
                          </a:solidFill>
                          <a:effectLst/>
                          <a:latin typeface="Arial" panose="020B0604020202020204" pitchFamily="34" charset="0"/>
                          <a:ea typeface="+mn-ea"/>
                          <a:cs typeface="+mn-cs"/>
                        </a:rPr>
                        <a:t> </a:t>
                      </a:r>
                      <a:r>
                        <a:rPr lang="en-US" sz="1400" b="1" i="0" u="none" strike="noStrike" kern="1200" dirty="0" err="1">
                          <a:solidFill>
                            <a:schemeClr val="tx1"/>
                          </a:solidFill>
                          <a:effectLst/>
                          <a:latin typeface="Arial" panose="020B0604020202020204" pitchFamily="34" charset="0"/>
                          <a:ea typeface="+mn-ea"/>
                          <a:cs typeface="+mn-cs"/>
                        </a:rPr>
                        <a:t>Dr</a:t>
                      </a:r>
                      <a:r>
                        <a:rPr lang="en-US" sz="1400" b="1" i="0" u="none" strike="noStrike" kern="1200" dirty="0">
                          <a:solidFill>
                            <a:schemeClr val="tx1"/>
                          </a:solidFill>
                          <a:effectLst/>
                          <a:latin typeface="Arial" panose="020B0604020202020204" pitchFamily="34" charset="0"/>
                          <a:ea typeface="+mn-ea"/>
                          <a:cs typeface="+mn-cs"/>
                        </a:rPr>
                        <a:t> </a:t>
                      </a:r>
                      <a:r>
                        <a:rPr lang="en-US" sz="1400" b="1" i="0" u="none" strike="noStrike" kern="1200" dirty="0" err="1">
                          <a:solidFill>
                            <a:schemeClr val="tx1"/>
                          </a:solidFill>
                          <a:effectLst/>
                          <a:latin typeface="Arial" panose="020B0604020202020204" pitchFamily="34" charset="0"/>
                          <a:ea typeface="+mn-ea"/>
                          <a:cs typeface="+mn-cs"/>
                        </a:rPr>
                        <a:t>Beyers</a:t>
                      </a:r>
                      <a:r>
                        <a:rPr lang="en-US" sz="1400" b="1" i="0" u="none" strike="noStrike" kern="1200" dirty="0">
                          <a:solidFill>
                            <a:schemeClr val="tx1"/>
                          </a:solidFill>
                          <a:effectLst/>
                          <a:latin typeface="Arial" panose="020B0604020202020204" pitchFamily="34" charset="0"/>
                          <a:ea typeface="+mn-ea"/>
                          <a:cs typeface="+mn-cs"/>
                        </a:rPr>
                        <a:t> </a:t>
                      </a:r>
                      <a:r>
                        <a:rPr lang="en-US" sz="1400" b="1" i="0" u="none" strike="noStrike" kern="1200" dirty="0" err="1">
                          <a:solidFill>
                            <a:schemeClr val="tx1"/>
                          </a:solidFill>
                          <a:effectLst/>
                          <a:latin typeface="Arial" panose="020B0604020202020204" pitchFamily="34" charset="0"/>
                          <a:ea typeface="+mn-ea"/>
                          <a:cs typeface="+mn-cs"/>
                        </a:rPr>
                        <a:t>Naude</a:t>
                      </a:r>
                      <a:endParaRPr lang="en-US" sz="1400" b="1" i="0" u="none" strike="noStrike" kern="1200" dirty="0">
                        <a:solidFill>
                          <a:schemeClr val="tx1"/>
                        </a:solidFill>
                        <a:effectLst/>
                        <a:latin typeface="Arial" panose="020B060402020202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gn="l"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dirty="0">
                          <a:solidFill>
                            <a:schemeClr val="tx1"/>
                          </a:solidFill>
                          <a:effectLst/>
                          <a:latin typeface="Arial" panose="020B0604020202020204" pitchFamily="34" charset="0"/>
                          <a:ea typeface="+mn-ea"/>
                          <a:cs typeface="+mn-cs"/>
                        </a:rPr>
                        <a:t>Delays in the appointment of service providers on time for project implementation</a:t>
                      </a:r>
                    </a:p>
                    <a:p>
                      <a:pPr marL="285750" marR="0" lvl="0" indent="-285750" algn="l"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dirty="0">
                          <a:solidFill>
                            <a:schemeClr val="tx1"/>
                          </a:solidFill>
                          <a:effectLst/>
                          <a:latin typeface="Arial" panose="020B0604020202020204" pitchFamily="34" charset="0"/>
                          <a:ea typeface="+mn-ea"/>
                          <a:cs typeface="+mn-cs"/>
                        </a:rPr>
                        <a:t>Slow performance during execution of projects by contractors</a:t>
                      </a:r>
                    </a:p>
                    <a:p>
                      <a:pPr marL="285750" marR="0" lvl="0" indent="-285750" algn="l"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dirty="0">
                          <a:solidFill>
                            <a:schemeClr val="tx1"/>
                          </a:solidFill>
                          <a:effectLst/>
                          <a:latin typeface="Arial" panose="020B0604020202020204" pitchFamily="34" charset="0"/>
                          <a:ea typeface="+mn-ea"/>
                          <a:cs typeface="+mn-cs"/>
                        </a:rPr>
                        <a:t>Late reporting</a:t>
                      </a:r>
                      <a:r>
                        <a:rPr lang="en-US" sz="1400" b="0" i="0" u="none" strike="noStrike" kern="1200" baseline="0" dirty="0">
                          <a:solidFill>
                            <a:schemeClr val="tx1"/>
                          </a:solidFill>
                          <a:effectLst/>
                          <a:latin typeface="Arial" panose="020B0604020202020204" pitchFamily="34" charset="0"/>
                          <a:ea typeface="+mn-ea"/>
                          <a:cs typeface="+mn-cs"/>
                        </a:rPr>
                        <a:t> on MIG Performance</a:t>
                      </a:r>
                    </a:p>
                    <a:p>
                      <a:pPr marL="0" marR="0" lvl="0" indent="0" algn="l" defTabSz="685800" rtl="0" eaLnBrk="1" fontAlgn="b" latinLnBrk="0" hangingPunct="1">
                        <a:lnSpc>
                          <a:spcPct val="100000"/>
                        </a:lnSpc>
                        <a:spcBef>
                          <a:spcPts val="0"/>
                        </a:spcBef>
                        <a:spcAft>
                          <a:spcPts val="0"/>
                        </a:spcAft>
                        <a:buClrTx/>
                        <a:buSzTx/>
                        <a:buFont typeface="Arial" panose="020B0604020202020204" pitchFamily="34" charset="0"/>
                        <a:buNone/>
                        <a:tabLst/>
                        <a:defRPr/>
                      </a:pPr>
                      <a:endParaRPr lang="en-US" sz="1400" b="0" i="0" u="none" strike="noStrike" kern="1200" dirty="0">
                        <a:solidFill>
                          <a:schemeClr val="tx1"/>
                        </a:solidFill>
                        <a:effectLst/>
                        <a:latin typeface="Arial" panose="020B060402020202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gn="just"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COGTA &amp; MISA Engineers to closely support the Municipality to ensure planned projects are implemented on time and within budget</a:t>
                      </a:r>
                    </a:p>
                    <a:p>
                      <a:pPr marL="285750" marR="0" lvl="0" indent="-285750" algn="just"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One on One engagements by COGTA/MISA support with reporting</a:t>
                      </a:r>
                    </a:p>
                    <a:p>
                      <a:pPr marL="285750" marR="0" lvl="0" indent="-285750" algn="just"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Municipality received additional funds in 2020/21 of R 5 million to augment funding for water and sanitation</a:t>
                      </a:r>
                      <a:endParaRPr lang="en-US" sz="1400" b="0" i="0" u="none" strike="noStrike" kern="1200" dirty="0">
                        <a:solidFill>
                          <a:schemeClr val="tx1"/>
                        </a:solidFill>
                        <a:effectLst/>
                        <a:latin typeface="Arial" panose="020B060402020202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0668137"/>
                  </a:ext>
                </a:extLst>
              </a:tr>
              <a:tr h="2013678">
                <a:tc>
                  <a:txBody>
                    <a:bodyPr/>
                    <a:lstStyle/>
                    <a:p>
                      <a:pPr marL="0" algn="l" defTabSz="685800" rtl="0" eaLnBrk="1" fontAlgn="ctr" latinLnBrk="0" hangingPunct="1"/>
                      <a:r>
                        <a:rPr lang="en-US" sz="1400" b="1" i="0" u="none" strike="noStrike" kern="1200" dirty="0">
                          <a:solidFill>
                            <a:schemeClr val="tx1"/>
                          </a:solidFill>
                          <a:effectLst/>
                          <a:latin typeface="Arial" panose="020B0604020202020204" pitchFamily="34" charset="0"/>
                          <a:ea typeface="+mn-ea"/>
                          <a:cs typeface="+mn-cs"/>
                        </a:rPr>
                        <a:t> Blue</a:t>
                      </a:r>
                      <a:r>
                        <a:rPr lang="en-US" sz="1400" b="1" i="0" u="none" strike="noStrike" kern="1200" baseline="0" dirty="0">
                          <a:solidFill>
                            <a:schemeClr val="tx1"/>
                          </a:solidFill>
                          <a:effectLst/>
                          <a:latin typeface="Arial" panose="020B0604020202020204" pitchFamily="34" charset="0"/>
                          <a:ea typeface="+mn-ea"/>
                          <a:cs typeface="+mn-cs"/>
                        </a:rPr>
                        <a:t> Crane </a:t>
                      </a:r>
                      <a:endParaRPr lang="en-US" sz="1400" b="1" i="0" u="none" strike="noStrike" kern="1200" dirty="0">
                        <a:solidFill>
                          <a:schemeClr val="tx1"/>
                        </a:solidFill>
                        <a:effectLst/>
                        <a:latin typeface="Arial" panose="020B060402020202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gn="just"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Delays in the appointment of service providers on time for project implementation</a:t>
                      </a:r>
                    </a:p>
                    <a:p>
                      <a:pPr marL="285750" marR="0" lvl="0" indent="-285750" algn="just"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Slow performance during execution of projects by contractors – (Roads project are implemented using internal / municipal plant which is old and breakdown often)</a:t>
                      </a:r>
                    </a:p>
                    <a:p>
                      <a:pPr marL="285750" marR="0" lvl="0" indent="-285750" algn="l"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Late project registration</a:t>
                      </a:r>
                    </a:p>
                    <a:p>
                      <a:pPr marL="0" marR="0" lvl="0" indent="0" algn="l" defTabSz="685800" rtl="0" eaLnBrk="1" fontAlgn="b" latinLnBrk="0" hangingPunct="1">
                        <a:lnSpc>
                          <a:spcPct val="100000"/>
                        </a:lnSpc>
                        <a:spcBef>
                          <a:spcPts val="0"/>
                        </a:spcBef>
                        <a:spcAft>
                          <a:spcPts val="0"/>
                        </a:spcAft>
                        <a:buClrTx/>
                        <a:buSzTx/>
                        <a:buFont typeface="Arial" panose="020B0604020202020204" pitchFamily="34" charset="0"/>
                        <a:buNone/>
                        <a:tabLst/>
                        <a:defRPr/>
                      </a:pPr>
                      <a:endParaRPr lang="en-US" sz="1400" b="0" i="0" u="none" strike="noStrike" kern="1200" dirty="0">
                        <a:solidFill>
                          <a:schemeClr val="tx1"/>
                        </a:solidFill>
                        <a:effectLst/>
                        <a:latin typeface="Arial" panose="020B060402020202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gn="just"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COGTA &amp; MISA Engineers to closely support the Municipality to ensure planned projects are implemented on time and within budget</a:t>
                      </a:r>
                    </a:p>
                    <a:p>
                      <a:pPr marL="285750" marR="0" lvl="0" indent="-285750" algn="just"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One on One engagements by COGTA/MISA support with reporting and project registration</a:t>
                      </a:r>
                    </a:p>
                    <a:p>
                      <a:pPr marL="285750" marR="0" lvl="0" indent="-285750" algn="just"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Municipality to revise their project implementation strategy and consider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utilising</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also external PSPs</a:t>
                      </a:r>
                    </a:p>
                    <a:p>
                      <a:pPr marL="285750" marR="0" lvl="0" indent="-285750" algn="just"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Municipality received additional funds in 2020/21 of R 5 million to augment funding for water and sanitation</a:t>
                      </a:r>
                      <a:endParaRPr lang="en-US" sz="1400" b="0" i="0" u="none" strike="noStrike" kern="1200" dirty="0">
                        <a:solidFill>
                          <a:schemeClr val="tx1"/>
                        </a:solidFill>
                        <a:effectLst/>
                        <a:latin typeface="Arial" panose="020B060402020202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046223"/>
                  </a:ext>
                </a:extLst>
              </a:tr>
              <a:tr h="1949331">
                <a:tc>
                  <a:txBody>
                    <a:bodyPr/>
                    <a:lstStyle/>
                    <a:p>
                      <a:pPr marL="0" algn="l" defTabSz="685800" rtl="0" eaLnBrk="1" fontAlgn="ctr" latinLnBrk="0" hangingPunct="1"/>
                      <a:r>
                        <a:rPr lang="en-US" sz="1400" b="1" i="0" u="none" strike="noStrike" kern="1200" dirty="0">
                          <a:solidFill>
                            <a:schemeClr val="tx1"/>
                          </a:solidFill>
                          <a:effectLst/>
                          <a:latin typeface="Arial" panose="020B0604020202020204" pitchFamily="34" charset="0"/>
                          <a:ea typeface="+mn-ea"/>
                          <a:cs typeface="+mn-cs"/>
                        </a:rPr>
                        <a:t> </a:t>
                      </a:r>
                      <a:r>
                        <a:rPr lang="en-US" sz="1400" b="1" i="0" u="none" strike="noStrike" kern="1200" dirty="0" err="1">
                          <a:solidFill>
                            <a:schemeClr val="tx1"/>
                          </a:solidFill>
                          <a:effectLst/>
                          <a:latin typeface="Arial" panose="020B0604020202020204" pitchFamily="34" charset="0"/>
                          <a:ea typeface="+mn-ea"/>
                          <a:cs typeface="+mn-cs"/>
                        </a:rPr>
                        <a:t>Makana</a:t>
                      </a:r>
                      <a:endParaRPr lang="en-US" sz="1400" b="1" i="0" u="none" strike="noStrike" kern="1200" dirty="0">
                        <a:solidFill>
                          <a:schemeClr val="tx1"/>
                        </a:solidFill>
                        <a:effectLst/>
                        <a:latin typeface="Arial" panose="020B0604020202020204" pitchFamily="34" charset="0"/>
                        <a:ea typeface="+mn-ea"/>
                        <a:cs typeface="+mn-cs"/>
                      </a:endParaRPr>
                    </a:p>
                    <a:p>
                      <a:pPr marL="0" algn="l" defTabSz="685800" rtl="0" eaLnBrk="1" fontAlgn="ctr" latinLnBrk="0" hangingPunct="1"/>
                      <a:endParaRPr lang="en-US" sz="1400" b="1" i="0" u="none" strike="noStrike" kern="1200" dirty="0">
                        <a:solidFill>
                          <a:schemeClr val="tx1"/>
                        </a:solidFill>
                        <a:effectLst/>
                        <a:latin typeface="Arial" panose="020B0604020202020204" pitchFamily="34" charset="0"/>
                        <a:ea typeface="+mn-ea"/>
                        <a:cs typeface="+mn-cs"/>
                      </a:endParaRPr>
                    </a:p>
                    <a:p>
                      <a:pPr marL="0" algn="l" defTabSz="685800" rtl="0" eaLnBrk="1" fontAlgn="ctr" latinLnBrk="0" hangingPunct="1"/>
                      <a:endParaRPr lang="en-US" sz="1400" b="1" i="0" u="none" strike="noStrike" kern="1200" dirty="0">
                        <a:solidFill>
                          <a:schemeClr val="tx1"/>
                        </a:solidFill>
                        <a:effectLst/>
                        <a:latin typeface="Arial" panose="020B0604020202020204" pitchFamily="34" charset="0"/>
                        <a:ea typeface="+mn-ea"/>
                        <a:cs typeface="+mn-cs"/>
                      </a:endParaRPr>
                    </a:p>
                    <a:p>
                      <a:pPr marL="0" algn="l" defTabSz="685800" rtl="0" eaLnBrk="1" fontAlgn="ctr" latinLnBrk="0" hangingPunct="1"/>
                      <a:endParaRPr lang="en-US" sz="1400" b="1" i="0" u="none" strike="noStrike" kern="1200" dirty="0">
                        <a:solidFill>
                          <a:schemeClr val="tx1"/>
                        </a:solidFill>
                        <a:effectLst/>
                        <a:latin typeface="Arial" panose="020B0604020202020204" pitchFamily="34" charset="0"/>
                        <a:ea typeface="+mn-ea"/>
                        <a:cs typeface="+mn-cs"/>
                      </a:endParaRPr>
                    </a:p>
                    <a:p>
                      <a:pPr marL="0" algn="l" defTabSz="685800" rtl="0" eaLnBrk="1" fontAlgn="ctr" latinLnBrk="0" hangingPunct="1"/>
                      <a:endParaRPr lang="en-US" sz="1400" b="1" i="0" u="none" strike="noStrike" kern="1200" dirty="0">
                        <a:solidFill>
                          <a:schemeClr val="tx1"/>
                        </a:solidFill>
                        <a:effectLst/>
                        <a:latin typeface="Arial" panose="020B060402020202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gn="just" defTabSz="685800" rtl="0" eaLnBrk="1" fontAlgn="b"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Slow start in project implementation due to late appointment of service providers and litigation challenges</a:t>
                      </a:r>
                    </a:p>
                    <a:p>
                      <a:pPr marL="0" marR="0" lvl="0" indent="0" algn="just" defTabSz="685800" rtl="0" eaLnBrk="1" fontAlgn="b"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just"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dirty="0">
                          <a:solidFill>
                            <a:schemeClr val="tx1"/>
                          </a:solidFill>
                          <a:effectLst/>
                          <a:latin typeface="Arial" panose="020B0604020202020204" pitchFamily="34" charset="0"/>
                          <a:ea typeface="+mn-ea"/>
                          <a:cs typeface="+mn-cs"/>
                        </a:rPr>
                        <a:t>Late appointment of service providers due to non sitting of Bid Committees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gn="just"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COGTA &amp; MISA Engineers to closely support the Municipality to ensure planned projects are implemented on time and within budget</a:t>
                      </a:r>
                    </a:p>
                    <a:p>
                      <a:pPr marL="285750" marR="0" lvl="0" indent="-285750" algn="just"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PT, COGTA to engage with municipality to resolve the procurement challenges the municipality has to minimize the risk of litigations</a:t>
                      </a:r>
                    </a:p>
                    <a:p>
                      <a:pPr marL="285750" marR="0" lvl="0" indent="-285750" algn="just"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dirty="0">
                          <a:solidFill>
                            <a:schemeClr val="tx1"/>
                          </a:solidFill>
                          <a:effectLst/>
                          <a:latin typeface="Arial" panose="020B0604020202020204" pitchFamily="34" charset="0"/>
                          <a:ea typeface="+mn-ea"/>
                          <a:cs typeface="+mn-cs"/>
                        </a:rPr>
                        <a:t>A schedule to</a:t>
                      </a:r>
                      <a:r>
                        <a:rPr lang="en-US" sz="1400" b="0" i="0" u="none" strike="noStrike" kern="1200" baseline="0" dirty="0">
                          <a:solidFill>
                            <a:schemeClr val="tx1"/>
                          </a:solidFill>
                          <a:effectLst/>
                          <a:latin typeface="Arial" panose="020B0604020202020204" pitchFamily="34" charset="0"/>
                          <a:ea typeface="+mn-ea"/>
                          <a:cs typeface="+mn-cs"/>
                        </a:rPr>
                        <a:t> be</a:t>
                      </a:r>
                      <a:r>
                        <a:rPr lang="en-US" sz="1400" b="0" i="0" u="none" strike="noStrike" kern="1200" dirty="0">
                          <a:solidFill>
                            <a:schemeClr val="tx1"/>
                          </a:solidFill>
                          <a:effectLst/>
                          <a:latin typeface="Arial" panose="020B0604020202020204" pitchFamily="34" charset="0"/>
                          <a:ea typeface="+mn-ea"/>
                          <a:cs typeface="+mn-cs"/>
                        </a:rPr>
                        <a:t> developed for the sitting of bid committees in order to fast track procurement</a:t>
                      </a:r>
                      <a:endParaRPr lang="en-GB" sz="1400" b="0" i="0" u="none" strike="noStrike" kern="1200" dirty="0">
                        <a:solidFill>
                          <a:schemeClr val="tx1"/>
                        </a:solidFill>
                        <a:effectLst/>
                        <a:latin typeface="Arial" panose="020B060402020202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0370413"/>
                  </a:ext>
                </a:extLst>
              </a:tr>
            </a:tbl>
          </a:graphicData>
        </a:graphic>
      </p:graphicFrame>
    </p:spTree>
    <p:extLst>
      <p:ext uri="{BB962C8B-B14F-4D97-AF65-F5344CB8AC3E}">
        <p14:creationId xmlns:p14="http://schemas.microsoft.com/office/powerpoint/2010/main" val="3350847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788" y="11818"/>
            <a:ext cx="8991600" cy="464854"/>
          </a:xfrm>
          <a:noFill/>
        </p:spPr>
        <p:txBody>
          <a:bodyPr>
            <a:normAutofit fontScale="90000"/>
          </a:bodyPr>
          <a:lstStyle/>
          <a:p>
            <a:pPr algn="ctr">
              <a:lnSpc>
                <a:spcPct val="80000"/>
              </a:lnSpc>
            </a:pPr>
            <a:r>
              <a:rPr lang="en-ZA" sz="2800" b="1" dirty="0"/>
              <a:t>4. SERVICE DELIVERY </a:t>
            </a:r>
            <a:r>
              <a:rPr lang="en-ZA" sz="2800" dirty="0">
                <a:solidFill>
                  <a:schemeClr val="accent2"/>
                </a:solidFill>
              </a:rPr>
              <a:t/>
            </a:r>
            <a:br>
              <a:rPr lang="en-ZA" sz="2800" dirty="0">
                <a:solidFill>
                  <a:schemeClr val="accent2"/>
                </a:solidFill>
              </a:rPr>
            </a:br>
            <a:endParaRPr lang="en-ZA" sz="2800" dirty="0"/>
          </a:p>
        </p:txBody>
      </p:sp>
      <p:graphicFrame>
        <p:nvGraphicFramePr>
          <p:cNvPr id="4" name="Table 3">
            <a:extLst>
              <a:ext uri="{FF2B5EF4-FFF2-40B4-BE49-F238E27FC236}">
                <a16:creationId xmlns:a16="http://schemas.microsoft.com/office/drawing/2014/main" id="{0DE231E3-FB32-4618-A66E-56192DDE2634}"/>
              </a:ext>
            </a:extLst>
          </p:cNvPr>
          <p:cNvGraphicFramePr>
            <a:graphicFrameLocks noGrp="1"/>
          </p:cNvGraphicFramePr>
          <p:nvPr/>
        </p:nvGraphicFramePr>
        <p:xfrm>
          <a:off x="313314" y="846553"/>
          <a:ext cx="11776842" cy="4267200"/>
        </p:xfrm>
        <a:graphic>
          <a:graphicData uri="http://schemas.openxmlformats.org/drawingml/2006/table">
            <a:tbl>
              <a:tblPr/>
              <a:tblGrid>
                <a:gridCol w="2081653">
                  <a:extLst>
                    <a:ext uri="{9D8B030D-6E8A-4147-A177-3AD203B41FA5}">
                      <a16:colId xmlns:a16="http://schemas.microsoft.com/office/drawing/2014/main" val="1190132173"/>
                    </a:ext>
                  </a:extLst>
                </a:gridCol>
                <a:gridCol w="4702396">
                  <a:extLst>
                    <a:ext uri="{9D8B030D-6E8A-4147-A177-3AD203B41FA5}">
                      <a16:colId xmlns:a16="http://schemas.microsoft.com/office/drawing/2014/main" val="395235527"/>
                    </a:ext>
                  </a:extLst>
                </a:gridCol>
                <a:gridCol w="4992793">
                  <a:extLst>
                    <a:ext uri="{9D8B030D-6E8A-4147-A177-3AD203B41FA5}">
                      <a16:colId xmlns:a16="http://schemas.microsoft.com/office/drawing/2014/main" val="3023556237"/>
                    </a:ext>
                  </a:extLst>
                </a:gridCol>
              </a:tblGrid>
              <a:tr h="353563">
                <a:tc>
                  <a:txBody>
                    <a:bodyPr/>
                    <a:lstStyle/>
                    <a:p>
                      <a:pPr algn="l" fontAlgn="t"/>
                      <a:r>
                        <a:rPr lang="en-US" sz="1600" b="1" u="none" strike="noStrike" dirty="0">
                          <a:effectLst/>
                        </a:rPr>
                        <a:t>Municipality</a:t>
                      </a:r>
                      <a:endParaRPr lang="en-US" sz="1600" b="1" i="0" u="none" strike="noStrike" dirty="0">
                        <a:effectLst/>
                        <a:latin typeface="Arial Narrow" panose="020B0606020202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dirty="0">
                          <a:effectLst/>
                          <a:latin typeface="Arial" panose="020B0604020202020204" pitchFamily="34" charset="0"/>
                        </a:rPr>
                        <a:t>Challenges</a:t>
                      </a:r>
                    </a:p>
                    <a:p>
                      <a:pPr algn="l" fontAlgn="ctr"/>
                      <a:endParaRPr lang="en-US" sz="1400" b="1" i="0" u="none" strike="no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dirty="0">
                          <a:effectLst/>
                          <a:latin typeface="Arial" panose="020B0604020202020204" pitchFamily="34" charset="0"/>
                        </a:rPr>
                        <a:t>Action plan</a:t>
                      </a:r>
                    </a:p>
                    <a:p>
                      <a:pPr algn="l" fontAlgn="ctr"/>
                      <a:endParaRPr lang="en-US" sz="1400" b="1" i="0" u="none" strike="no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046946"/>
                  </a:ext>
                </a:extLst>
              </a:tr>
              <a:tr h="766736">
                <a:tc>
                  <a:txBody>
                    <a:bodyPr/>
                    <a:lstStyle/>
                    <a:p>
                      <a:pPr marL="0" algn="l" defTabSz="685800" rtl="0" eaLnBrk="1" fontAlgn="ctr" latinLnBrk="0" hangingPunct="1"/>
                      <a:r>
                        <a:rPr lang="en-US" sz="1400" b="1" i="0" u="none" strike="noStrike" kern="1200" dirty="0">
                          <a:solidFill>
                            <a:schemeClr val="tx1"/>
                          </a:solidFill>
                          <a:effectLst/>
                          <a:latin typeface="Arial" panose="020B0604020202020204" pitchFamily="34" charset="0"/>
                          <a:ea typeface="+mn-ea"/>
                          <a:cs typeface="+mn-cs"/>
                        </a:rPr>
                        <a:t> </a:t>
                      </a:r>
                      <a:r>
                        <a:rPr lang="en-US" sz="1400" b="1" i="0" u="none" strike="noStrike" kern="1200" dirty="0" err="1">
                          <a:solidFill>
                            <a:schemeClr val="tx1"/>
                          </a:solidFill>
                          <a:effectLst/>
                          <a:latin typeface="Arial" panose="020B0604020202020204" pitchFamily="34" charset="0"/>
                          <a:ea typeface="+mn-ea"/>
                          <a:cs typeface="+mn-cs"/>
                        </a:rPr>
                        <a:t>Ndlambe</a:t>
                      </a:r>
                      <a:endParaRPr lang="en-US" sz="1400" b="1" i="0" u="none" strike="noStrike" kern="1200" dirty="0">
                        <a:solidFill>
                          <a:schemeClr val="tx1"/>
                        </a:solidFill>
                        <a:effectLst/>
                        <a:latin typeface="Arial" panose="020B060402020202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gn="l" defTabSz="685800" rtl="0" eaLnBrk="1" fontAlgn="b" latinLnBrk="0" hangingPunct="1">
                        <a:lnSpc>
                          <a:spcPct val="100000"/>
                        </a:lnSpc>
                        <a:spcBef>
                          <a:spcPts val="0"/>
                        </a:spcBef>
                        <a:spcAft>
                          <a:spcPts val="0"/>
                        </a:spcAft>
                        <a:buClrTx/>
                        <a:buSzTx/>
                        <a:buFont typeface="Arial" pitchFamily="34" charset="0"/>
                        <a:buChar char="•"/>
                        <a:tabLst/>
                        <a:defRPr/>
                      </a:pPr>
                      <a:r>
                        <a:rPr lang="en-US" sz="1400" b="0" i="0" u="none" strike="noStrike" kern="1200" dirty="0">
                          <a:solidFill>
                            <a:schemeClr val="tx1"/>
                          </a:solidFill>
                          <a:effectLst/>
                          <a:latin typeface="Arial" panose="020B0604020202020204" pitchFamily="34" charset="0"/>
                          <a:ea typeface="+mn-ea"/>
                          <a:cs typeface="+mn-cs"/>
                        </a:rPr>
                        <a:t>Slow start in project implementation due to late appointment of service providers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gn="just" defTabSz="685800" rtl="0" eaLnBrk="1" fontAlgn="b" latinLnBrk="0" hangingPunct="1">
                        <a:lnSpc>
                          <a:spcPct val="100000"/>
                        </a:lnSpc>
                        <a:spcBef>
                          <a:spcPts val="0"/>
                        </a:spcBef>
                        <a:spcAft>
                          <a:spcPts val="0"/>
                        </a:spcAft>
                        <a:buClrTx/>
                        <a:buSzTx/>
                        <a:buFont typeface="Arial" pitchFamily="34" charset="0"/>
                        <a:buChar char="•"/>
                        <a:tabLst/>
                        <a:defRPr/>
                      </a:pPr>
                      <a:r>
                        <a:rPr lang="en-US" sz="1400" b="0" i="0" u="none" strike="noStrike" kern="1200" dirty="0">
                          <a:solidFill>
                            <a:schemeClr val="tx1"/>
                          </a:solidFill>
                          <a:effectLst/>
                          <a:latin typeface="Arial" panose="020B0604020202020204" pitchFamily="34" charset="0"/>
                          <a:ea typeface="+mn-ea"/>
                          <a:cs typeface="+mn-cs"/>
                        </a:rPr>
                        <a:t>COGTA to support the municipality on overall project planning and packaging and IDP processes and project monitoring to ensure projects are implemented as per the approved project</a:t>
                      </a:r>
                      <a:r>
                        <a:rPr lang="en-US" sz="1400" b="0" i="0" u="none" strike="noStrike" kern="1200" baseline="0" dirty="0">
                          <a:solidFill>
                            <a:schemeClr val="tx1"/>
                          </a:solidFill>
                          <a:effectLst/>
                          <a:latin typeface="Arial" panose="020B0604020202020204" pitchFamily="34" charset="0"/>
                          <a:ea typeface="+mn-ea"/>
                          <a:cs typeface="+mn-cs"/>
                        </a:rPr>
                        <a:t> implementation plan</a:t>
                      </a:r>
                      <a:r>
                        <a:rPr lang="en-US" sz="1400" b="0" i="0" u="none" strike="noStrike" kern="1200" dirty="0">
                          <a:solidFill>
                            <a:schemeClr val="tx1"/>
                          </a:solidFill>
                          <a:effectLst/>
                          <a:latin typeface="Arial" panose="020B0604020202020204" pitchFamily="34" charset="0"/>
                          <a:ea typeface="+mn-ea"/>
                          <a:cs typeface="+mn-cs"/>
                        </a:rPr>
                        <a:t> and budget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191246"/>
                  </a:ext>
                </a:extLst>
              </a:tr>
              <a:tr h="1237472">
                <a:tc>
                  <a:txBody>
                    <a:bodyPr/>
                    <a:lstStyle/>
                    <a:p>
                      <a:pPr marL="0" algn="l" defTabSz="685800" rtl="0" eaLnBrk="1" fontAlgn="ctr" latinLnBrk="0" hangingPunct="1"/>
                      <a:r>
                        <a:rPr lang="en-US" sz="1400" b="1" i="0" u="none" strike="noStrike" kern="1200" dirty="0">
                          <a:solidFill>
                            <a:schemeClr val="tx1"/>
                          </a:solidFill>
                          <a:effectLst/>
                          <a:latin typeface="Arial" panose="020B0604020202020204" pitchFamily="34" charset="0"/>
                          <a:ea typeface="+mn-ea"/>
                          <a:cs typeface="+mn-cs"/>
                        </a:rPr>
                        <a:t>Sundays</a:t>
                      </a:r>
                      <a:r>
                        <a:rPr lang="en-US" sz="1400" b="1" i="0" u="none" strike="noStrike" kern="1200" baseline="0" dirty="0">
                          <a:solidFill>
                            <a:schemeClr val="tx1"/>
                          </a:solidFill>
                          <a:effectLst/>
                          <a:latin typeface="Arial" panose="020B0604020202020204" pitchFamily="34" charset="0"/>
                          <a:ea typeface="+mn-ea"/>
                          <a:cs typeface="+mn-cs"/>
                        </a:rPr>
                        <a:t> River Valley</a:t>
                      </a:r>
                      <a:endParaRPr lang="en-US" sz="1400" b="1" i="0" u="none" strike="noStrike" kern="1200" dirty="0">
                        <a:solidFill>
                          <a:schemeClr val="tx1"/>
                        </a:solidFill>
                        <a:effectLst/>
                        <a:latin typeface="Arial" panose="020B060402020202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gn="l"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Delays in the appointment of service providers on time for project implementation</a:t>
                      </a:r>
                    </a:p>
                    <a:p>
                      <a:pPr marL="285750" marR="0" lvl="0" indent="-285750" algn="l"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Poor reporting on MIG MIS</a:t>
                      </a:r>
                    </a:p>
                    <a:p>
                      <a:pPr marL="285750" marR="0" lvl="0" indent="-285750" algn="l"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Late project registration</a:t>
                      </a:r>
                      <a:endParaRPr lang="en-US" sz="1400" b="0" i="0" u="none" strike="noStrike" kern="1200" dirty="0">
                        <a:solidFill>
                          <a:schemeClr val="tx1"/>
                        </a:solidFill>
                        <a:effectLst/>
                        <a:latin typeface="Arial" panose="020B0604020202020204" pitchFamily="34" charset="0"/>
                        <a:ea typeface="+mn-ea"/>
                        <a:cs typeface="+mn-cs"/>
                      </a:endParaRPr>
                    </a:p>
                    <a:p>
                      <a:pPr marL="285750" marR="0" lvl="0" indent="-285750" algn="l"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endParaRPr lang="en-US" sz="1400" b="0" i="0" u="none" strike="noStrike" kern="1200" dirty="0">
                        <a:solidFill>
                          <a:schemeClr val="tx1"/>
                        </a:solidFill>
                        <a:effectLst/>
                        <a:latin typeface="Arial" panose="020B0604020202020204" pitchFamily="34" charset="0"/>
                        <a:ea typeface="+mn-ea"/>
                        <a:cs typeface="+mn-cs"/>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gn="just" defTabSz="685800" rtl="0" eaLnBrk="1" fontAlgn="b" latinLnBrk="0" hangingPunct="1">
                        <a:lnSpc>
                          <a:spcPct val="100000"/>
                        </a:lnSpc>
                        <a:spcBef>
                          <a:spcPts val="0"/>
                        </a:spcBef>
                        <a:spcAft>
                          <a:spcPts val="0"/>
                        </a:spcAft>
                        <a:buClrTx/>
                        <a:buSzTx/>
                        <a:buFont typeface="Arial" pitchFamily="34" charset="0"/>
                        <a:buChar char="•"/>
                        <a:tabLst/>
                        <a:defRPr/>
                      </a:pPr>
                      <a:r>
                        <a:rPr lang="en-US" sz="1400" b="0" i="0" u="none" strike="noStrike" kern="1200" dirty="0">
                          <a:solidFill>
                            <a:schemeClr val="tx1"/>
                          </a:solidFill>
                          <a:effectLst/>
                          <a:latin typeface="Arial" panose="020B0604020202020204" pitchFamily="34" charset="0"/>
                          <a:ea typeface="+mn-ea"/>
                          <a:cs typeface="+mn-cs"/>
                        </a:rPr>
                        <a:t>COGTA to closely support the municipality on project planning, packaging and monitoring. Also to facilitate</a:t>
                      </a:r>
                      <a:r>
                        <a:rPr lang="en-US" sz="1400" b="0" i="0" u="none" strike="noStrike" kern="1200" baseline="0" dirty="0">
                          <a:solidFill>
                            <a:schemeClr val="tx1"/>
                          </a:solidFill>
                          <a:effectLst/>
                          <a:latin typeface="Arial" panose="020B0604020202020204" pitchFamily="34" charset="0"/>
                          <a:ea typeface="+mn-ea"/>
                          <a:cs typeface="+mn-cs"/>
                        </a:rPr>
                        <a:t> project registration process for un-registered projects</a:t>
                      </a:r>
                    </a:p>
                    <a:p>
                      <a:pPr marL="285750" marR="0" lvl="0" indent="-285750" algn="just" defTabSz="685800" rtl="0" eaLnBrk="1" fontAlgn="b"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schedule to be developed for the sitting of bid committees in order to fast track procurement</a:t>
                      </a: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just" defTabSz="685800" rtl="0" eaLnBrk="1" fontAlgn="b" latinLnBrk="0" hangingPunct="1">
                        <a:lnSpc>
                          <a:spcPct val="100000"/>
                        </a:lnSpc>
                        <a:spcBef>
                          <a:spcPts val="0"/>
                        </a:spcBef>
                        <a:spcAft>
                          <a:spcPts val="0"/>
                        </a:spcAft>
                        <a:buClrTx/>
                        <a:buSzTx/>
                        <a:buFont typeface="Arial" pitchFamily="34" charset="0"/>
                        <a:buChar char="•"/>
                        <a:tabLst/>
                        <a:defRPr/>
                      </a:pPr>
                      <a:endParaRPr lang="en-US" sz="1400" b="0" i="0" u="none" strike="noStrike" kern="1200" dirty="0">
                        <a:solidFill>
                          <a:schemeClr val="tx1"/>
                        </a:solidFill>
                        <a:effectLst/>
                        <a:latin typeface="Arial" panose="020B060402020202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1930421"/>
                  </a:ext>
                </a:extLst>
              </a:tr>
              <a:tr h="1414254">
                <a:tc>
                  <a:txBody>
                    <a:bodyPr/>
                    <a:lstStyle/>
                    <a:p>
                      <a:pPr marL="0" algn="l" defTabSz="685800" rtl="0" eaLnBrk="1" fontAlgn="ctr" latinLnBrk="0" hangingPunct="1"/>
                      <a:r>
                        <a:rPr lang="en-US" sz="1400" b="1" i="0" u="none" strike="noStrike" kern="1200" dirty="0" err="1">
                          <a:solidFill>
                            <a:schemeClr val="tx1"/>
                          </a:solidFill>
                          <a:effectLst/>
                          <a:latin typeface="Arial" panose="020B0604020202020204" pitchFamily="34" charset="0"/>
                          <a:ea typeface="+mn-ea"/>
                          <a:cs typeface="+mn-cs"/>
                        </a:rPr>
                        <a:t>Kouga</a:t>
                      </a:r>
                      <a:endParaRPr lang="en-US" sz="1400" b="1" i="0" u="none" strike="noStrike" kern="1200" dirty="0">
                        <a:solidFill>
                          <a:schemeClr val="tx1"/>
                        </a:solidFill>
                        <a:effectLst/>
                        <a:latin typeface="Arial" panose="020B060402020202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gn="just"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Incapacity in the Technical Department of the Municipality. The technical director resigned and PMU manager is suspended </a:t>
                      </a:r>
                    </a:p>
                    <a:p>
                      <a:pPr marL="285750" marR="0" lvl="0" indent="-285750" algn="l"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Delays in the appointment of service providers on time for project implementation</a:t>
                      </a:r>
                    </a:p>
                    <a:p>
                      <a:pPr marL="285750" marR="0" lvl="0" indent="-285750" algn="l"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Slow performance during execution of projects by contractors</a:t>
                      </a:r>
                    </a:p>
                    <a:p>
                      <a:pPr marL="0" marR="0" lvl="0" indent="0" algn="l" defTabSz="685800" rtl="0" eaLnBrk="1" fontAlgn="b" latinLnBrk="0" hangingPunct="1">
                        <a:lnSpc>
                          <a:spcPct val="100000"/>
                        </a:lnSpc>
                        <a:spcBef>
                          <a:spcPts val="0"/>
                        </a:spcBef>
                        <a:spcAft>
                          <a:spcPts val="0"/>
                        </a:spcAft>
                        <a:buClrTx/>
                        <a:buSzTx/>
                        <a:buFontTx/>
                        <a:buNone/>
                        <a:tabLst/>
                        <a:defRPr/>
                      </a:pPr>
                      <a:endParaRPr lang="en-US" sz="1400" b="0" i="0" u="none" strike="noStrike" kern="1200" dirty="0">
                        <a:solidFill>
                          <a:schemeClr val="tx1"/>
                        </a:solidFill>
                        <a:effectLst/>
                        <a:latin typeface="Arial" panose="020B060402020202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gn="just" defTabSz="685800" rtl="0" eaLnBrk="1" fontAlgn="b"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COGTA/ PT/ District / MISA to closely support the municipality on project planning, packaging and monitoring whilst the municipality finalizes the disciplinary  and recruitment processes.</a:t>
                      </a:r>
                    </a:p>
                    <a:p>
                      <a:pPr marL="285750" marR="0" lvl="0" indent="-285750" algn="just" defTabSz="685800" rtl="0" eaLnBrk="1" fontAlgn="b"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Provincial Treasury to monitor procurement plan of  the municipality</a:t>
                      </a:r>
                    </a:p>
                    <a:p>
                      <a:pPr marL="0" marR="0" lvl="0" indent="0" algn="l" defTabSz="685800" rtl="0" eaLnBrk="1" fontAlgn="b" latinLnBrk="0" hangingPunct="1">
                        <a:lnSpc>
                          <a:spcPct val="100000"/>
                        </a:lnSpc>
                        <a:spcBef>
                          <a:spcPts val="0"/>
                        </a:spcBef>
                        <a:spcAft>
                          <a:spcPts val="0"/>
                        </a:spcAft>
                        <a:buClrTx/>
                        <a:buSzTx/>
                        <a:buFontTx/>
                        <a:buNone/>
                        <a:tabLst/>
                        <a:defRPr/>
                      </a:pPr>
                      <a:endParaRPr lang="en-US" sz="1400" b="0" i="0" u="none" strike="noStrike" kern="1200" dirty="0">
                        <a:solidFill>
                          <a:schemeClr val="tx1"/>
                        </a:solidFill>
                        <a:effectLst/>
                        <a:latin typeface="Arial" panose="020B0604020202020204" pitchFamily="34" charset="0"/>
                        <a:ea typeface="+mn-ea"/>
                        <a:cs typeface="+mn-cs"/>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69553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788" y="11818"/>
            <a:ext cx="8991600" cy="464854"/>
          </a:xfrm>
          <a:noFill/>
        </p:spPr>
        <p:txBody>
          <a:bodyPr>
            <a:normAutofit fontScale="90000"/>
          </a:bodyPr>
          <a:lstStyle/>
          <a:p>
            <a:pPr algn="ctr">
              <a:lnSpc>
                <a:spcPct val="80000"/>
              </a:lnSpc>
            </a:pPr>
            <a:r>
              <a:rPr lang="en-ZA" sz="2800" b="1" dirty="0"/>
              <a:t>4. SERVICE DELIVERY </a:t>
            </a:r>
            <a:r>
              <a:rPr lang="en-ZA" sz="2800" dirty="0">
                <a:solidFill>
                  <a:schemeClr val="accent2"/>
                </a:solidFill>
              </a:rPr>
              <a:t/>
            </a:r>
            <a:br>
              <a:rPr lang="en-ZA" sz="2800" dirty="0">
                <a:solidFill>
                  <a:schemeClr val="accent2"/>
                </a:solidFill>
              </a:rPr>
            </a:br>
            <a:endParaRPr lang="en-ZA" sz="2800" dirty="0"/>
          </a:p>
        </p:txBody>
      </p:sp>
      <p:graphicFrame>
        <p:nvGraphicFramePr>
          <p:cNvPr id="4" name="Table 3">
            <a:extLst>
              <a:ext uri="{FF2B5EF4-FFF2-40B4-BE49-F238E27FC236}">
                <a16:creationId xmlns:a16="http://schemas.microsoft.com/office/drawing/2014/main" id="{0DE231E3-FB32-4618-A66E-56192DDE2634}"/>
              </a:ext>
            </a:extLst>
          </p:cNvPr>
          <p:cNvGraphicFramePr>
            <a:graphicFrameLocks noGrp="1"/>
          </p:cNvGraphicFramePr>
          <p:nvPr/>
        </p:nvGraphicFramePr>
        <p:xfrm>
          <a:off x="415158" y="1193793"/>
          <a:ext cx="11622513" cy="2987040"/>
        </p:xfrm>
        <a:graphic>
          <a:graphicData uri="http://schemas.openxmlformats.org/drawingml/2006/table">
            <a:tbl>
              <a:tblPr/>
              <a:tblGrid>
                <a:gridCol w="2054374">
                  <a:extLst>
                    <a:ext uri="{9D8B030D-6E8A-4147-A177-3AD203B41FA5}">
                      <a16:colId xmlns:a16="http://schemas.microsoft.com/office/drawing/2014/main" val="1190132173"/>
                    </a:ext>
                  </a:extLst>
                </a:gridCol>
                <a:gridCol w="4640774">
                  <a:extLst>
                    <a:ext uri="{9D8B030D-6E8A-4147-A177-3AD203B41FA5}">
                      <a16:colId xmlns:a16="http://schemas.microsoft.com/office/drawing/2014/main" val="395235527"/>
                    </a:ext>
                  </a:extLst>
                </a:gridCol>
                <a:gridCol w="4927365">
                  <a:extLst>
                    <a:ext uri="{9D8B030D-6E8A-4147-A177-3AD203B41FA5}">
                      <a16:colId xmlns:a16="http://schemas.microsoft.com/office/drawing/2014/main" val="3023556237"/>
                    </a:ext>
                  </a:extLst>
                </a:gridCol>
              </a:tblGrid>
              <a:tr h="353563">
                <a:tc>
                  <a:txBody>
                    <a:bodyPr/>
                    <a:lstStyle/>
                    <a:p>
                      <a:pPr algn="l" fontAlgn="t"/>
                      <a:r>
                        <a:rPr lang="en-US" sz="1600" b="1" u="none" strike="noStrike" dirty="0">
                          <a:effectLst/>
                        </a:rPr>
                        <a:t>Municipality</a:t>
                      </a:r>
                      <a:endParaRPr lang="en-US" sz="1600" b="1" i="0" u="none" strike="noStrike" dirty="0">
                        <a:effectLst/>
                        <a:latin typeface="Arial Narrow" panose="020B0606020202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dirty="0">
                          <a:effectLst/>
                          <a:latin typeface="Arial" panose="020B0604020202020204" pitchFamily="34" charset="0"/>
                        </a:rPr>
                        <a:t>Challenges</a:t>
                      </a:r>
                    </a:p>
                    <a:p>
                      <a:pPr algn="l" fontAlgn="ctr"/>
                      <a:endParaRPr lang="en-US" sz="1400" b="1" i="0" u="none" strike="no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dirty="0">
                          <a:effectLst/>
                          <a:latin typeface="Arial" panose="020B0604020202020204" pitchFamily="34" charset="0"/>
                        </a:rPr>
                        <a:t>Action plan</a:t>
                      </a:r>
                    </a:p>
                    <a:p>
                      <a:pPr algn="l" fontAlgn="ctr"/>
                      <a:endParaRPr lang="en-US" sz="1400" b="1" i="0" u="none" strike="no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046946"/>
                  </a:ext>
                </a:extLst>
              </a:tr>
              <a:tr h="2453554">
                <a:tc>
                  <a:txBody>
                    <a:bodyPr/>
                    <a:lstStyle/>
                    <a:p>
                      <a:pPr marL="0" algn="l" defTabSz="685800" rtl="0" eaLnBrk="1" fontAlgn="ctr" latinLnBrk="0" hangingPunct="1"/>
                      <a:r>
                        <a:rPr lang="en-US" sz="1400" b="1" i="0" u="none" strike="noStrike" kern="1200" dirty="0" err="1">
                          <a:solidFill>
                            <a:schemeClr val="tx1"/>
                          </a:solidFill>
                          <a:effectLst/>
                          <a:latin typeface="Arial" panose="020B0604020202020204" pitchFamily="34" charset="0"/>
                          <a:ea typeface="+mn-ea"/>
                          <a:cs typeface="+mn-cs"/>
                        </a:rPr>
                        <a:t>Koukamma</a:t>
                      </a:r>
                      <a:endParaRPr lang="en-US" sz="1400" b="1" i="0" u="none" strike="noStrike" kern="1200" dirty="0">
                        <a:solidFill>
                          <a:schemeClr val="tx1"/>
                        </a:solidFill>
                        <a:effectLst/>
                        <a:latin typeface="Arial" panose="020B0604020202020204" pitchFamily="34" charset="0"/>
                        <a:ea typeface="+mn-ea"/>
                        <a:cs typeface="+mn-cs"/>
                      </a:endParaRPr>
                    </a:p>
                    <a:p>
                      <a:pPr marL="0" algn="l" defTabSz="685800" rtl="0" eaLnBrk="1" fontAlgn="ctr" latinLnBrk="0" hangingPunct="1"/>
                      <a:endParaRPr lang="en-US" sz="1400" b="1" i="0" u="none" strike="noStrike" kern="1200" dirty="0">
                        <a:solidFill>
                          <a:schemeClr val="tx1"/>
                        </a:solidFill>
                        <a:effectLst/>
                        <a:latin typeface="Arial" panose="020B0604020202020204" pitchFamily="34" charset="0"/>
                        <a:ea typeface="+mn-ea"/>
                        <a:cs typeface="+mn-cs"/>
                      </a:endParaRPr>
                    </a:p>
                    <a:p>
                      <a:pPr marL="0" algn="l" defTabSz="685800" rtl="0" eaLnBrk="1" fontAlgn="ctr" latinLnBrk="0" hangingPunct="1"/>
                      <a:endParaRPr lang="en-US" sz="1400" b="1" i="0" u="none" strike="noStrike" kern="1200" dirty="0">
                        <a:solidFill>
                          <a:schemeClr val="tx1"/>
                        </a:solidFill>
                        <a:effectLst/>
                        <a:latin typeface="Arial" panose="020B0604020202020204" pitchFamily="34" charset="0"/>
                        <a:ea typeface="+mn-ea"/>
                        <a:cs typeface="+mn-cs"/>
                      </a:endParaRPr>
                    </a:p>
                    <a:p>
                      <a:pPr marL="0" algn="l" defTabSz="685800" rtl="0" eaLnBrk="1" fontAlgn="ctr" latinLnBrk="0" hangingPunct="1"/>
                      <a:endParaRPr lang="en-US" sz="1400" b="1" i="0" u="none" strike="noStrike" kern="1200" dirty="0">
                        <a:solidFill>
                          <a:schemeClr val="tx1"/>
                        </a:solidFill>
                        <a:effectLst/>
                        <a:latin typeface="Arial" panose="020B0604020202020204" pitchFamily="34" charset="0"/>
                        <a:ea typeface="+mn-ea"/>
                        <a:cs typeface="+mn-cs"/>
                      </a:endParaRPr>
                    </a:p>
                    <a:p>
                      <a:pPr marL="0" algn="l" defTabSz="685800" rtl="0" eaLnBrk="1" fontAlgn="ctr" latinLnBrk="0" hangingPunct="1"/>
                      <a:endParaRPr lang="en-US" sz="1400" b="1" i="0" u="none" strike="noStrike" kern="1200" dirty="0">
                        <a:solidFill>
                          <a:schemeClr val="tx1"/>
                        </a:solidFill>
                        <a:effectLst/>
                        <a:latin typeface="Arial" panose="020B0604020202020204" pitchFamily="34" charset="0"/>
                        <a:ea typeface="+mn-ea"/>
                        <a:cs typeface="+mn-cs"/>
                      </a:endParaRPr>
                    </a:p>
                    <a:p>
                      <a:pPr marL="0" algn="l" defTabSz="685800" rtl="0" eaLnBrk="1" fontAlgn="ctr" latinLnBrk="0" hangingPunct="1"/>
                      <a:endParaRPr lang="en-US" sz="1400" b="1" i="0" u="none" strike="noStrike" kern="1200" dirty="0">
                        <a:solidFill>
                          <a:schemeClr val="tx1"/>
                        </a:solidFill>
                        <a:effectLst/>
                        <a:latin typeface="Arial" panose="020B0604020202020204" pitchFamily="34" charset="0"/>
                        <a:ea typeface="+mn-ea"/>
                        <a:cs typeface="+mn-cs"/>
                      </a:endParaRPr>
                    </a:p>
                    <a:p>
                      <a:pPr marL="0" algn="l" defTabSz="685800" rtl="0" eaLnBrk="1" fontAlgn="ctr" latinLnBrk="0" hangingPunct="1"/>
                      <a:endParaRPr lang="en-US" sz="1400" b="1" i="0" u="none" strike="noStrike" kern="1200" dirty="0">
                        <a:solidFill>
                          <a:schemeClr val="tx1"/>
                        </a:solidFill>
                        <a:effectLst/>
                        <a:latin typeface="Arial" panose="020B060402020202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gn="l"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Slow performance during execution of projects by contractors</a:t>
                      </a:r>
                    </a:p>
                    <a:p>
                      <a:pPr marL="285750" marR="0" lvl="0" indent="-285750" algn="l"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dirty="0">
                          <a:solidFill>
                            <a:schemeClr val="tx1"/>
                          </a:solidFill>
                          <a:effectLst/>
                          <a:latin typeface="Arial" panose="020B0604020202020204" pitchFamily="34" charset="0"/>
                          <a:ea typeface="+mn-ea"/>
                          <a:cs typeface="+mn-cs"/>
                        </a:rPr>
                        <a:t> Poor planning leading to late execution of projects and appointment of service providers which in turn delay project progress</a:t>
                      </a:r>
                    </a:p>
                    <a:p>
                      <a:pPr marL="285750" marR="0" lvl="0" indent="-285750" algn="l" defTabSz="6858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dirty="0">
                          <a:solidFill>
                            <a:schemeClr val="tx1"/>
                          </a:solidFill>
                          <a:effectLst/>
                          <a:latin typeface="Arial" panose="020B0604020202020204" pitchFamily="34" charset="0"/>
                          <a:ea typeface="+mn-ea"/>
                          <a:cs typeface="+mn-cs"/>
                        </a:rPr>
                        <a:t>The Project Management Unit is under capacitated as currently there is only one Project Manager for all the MIG projects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gn="just" defTabSz="685800" rtl="0" eaLnBrk="1" fontAlgn="b" latinLnBrk="0" hangingPunct="1">
                        <a:lnSpc>
                          <a:spcPct val="100000"/>
                        </a:lnSpc>
                        <a:spcBef>
                          <a:spcPts val="0"/>
                        </a:spcBef>
                        <a:spcAft>
                          <a:spcPts val="0"/>
                        </a:spcAft>
                        <a:buClrTx/>
                        <a:buSzTx/>
                        <a:buFont typeface="Arial" pitchFamily="34" charset="0"/>
                        <a:buChar char="•"/>
                        <a:tabLst/>
                        <a:defRPr/>
                      </a:pPr>
                      <a:r>
                        <a:rPr lang="en-US" sz="1400" b="0" i="0" u="none" strike="noStrike" kern="1200" dirty="0">
                          <a:solidFill>
                            <a:schemeClr val="tx1"/>
                          </a:solidFill>
                          <a:effectLst/>
                          <a:latin typeface="Arial" panose="020B0604020202020204" pitchFamily="34" charset="0"/>
                          <a:ea typeface="+mn-ea"/>
                          <a:cs typeface="+mn-cs"/>
                        </a:rPr>
                        <a:t>The Municipality is supported through COGTA / MISA / District in order to address the capacity challenges in the PMU and Technical Services as a whole to ensure projects are implemented as per the approved scope and within budget and also address forward planning of the municipality</a:t>
                      </a:r>
                    </a:p>
                    <a:p>
                      <a:pPr marL="0" marR="0" lvl="0" indent="0" algn="just" defTabSz="685800" rtl="0" eaLnBrk="1" fontAlgn="b" latinLnBrk="0" hangingPunct="1">
                        <a:lnSpc>
                          <a:spcPct val="100000"/>
                        </a:lnSpc>
                        <a:spcBef>
                          <a:spcPts val="0"/>
                        </a:spcBef>
                        <a:spcAft>
                          <a:spcPts val="0"/>
                        </a:spcAft>
                        <a:buClrTx/>
                        <a:buSzTx/>
                        <a:buFontTx/>
                        <a:buNone/>
                        <a:tabLst/>
                        <a:defRPr/>
                      </a:pPr>
                      <a:endParaRPr lang="en-US" sz="1400" b="0" i="0" u="none" strike="noStrike" kern="1200" dirty="0">
                        <a:solidFill>
                          <a:schemeClr val="tx1"/>
                        </a:solidFill>
                        <a:effectLst/>
                        <a:latin typeface="Arial" panose="020B0604020202020204" pitchFamily="34" charset="0"/>
                        <a:ea typeface="+mn-ea"/>
                        <a:cs typeface="+mn-cs"/>
                      </a:endParaRPr>
                    </a:p>
                    <a:p>
                      <a:pPr marL="285750" marR="0" lvl="0" indent="-285750" algn="just" defTabSz="685800" rtl="0" eaLnBrk="1" fontAlgn="b" latinLnBrk="0" hangingPunct="1">
                        <a:lnSpc>
                          <a:spcPct val="100000"/>
                        </a:lnSpc>
                        <a:spcBef>
                          <a:spcPts val="0"/>
                        </a:spcBef>
                        <a:spcAft>
                          <a:spcPts val="0"/>
                        </a:spcAft>
                        <a:buClrTx/>
                        <a:buSzTx/>
                        <a:buFont typeface="Arial" pitchFamily="34" charset="0"/>
                        <a:buChar char="•"/>
                        <a:tabLst/>
                        <a:defRPr/>
                      </a:pPr>
                      <a:r>
                        <a:rPr lang="en-US" sz="1400" b="0" i="0" u="none" strike="noStrike" kern="1200" dirty="0">
                          <a:solidFill>
                            <a:schemeClr val="tx1"/>
                          </a:solidFill>
                          <a:effectLst/>
                          <a:latin typeface="Arial" panose="020B0604020202020204" pitchFamily="34" charset="0"/>
                          <a:ea typeface="+mn-ea"/>
                          <a:cs typeface="+mn-cs"/>
                        </a:rPr>
                        <a:t>In order to safeguard the funds and closely monitor the projects, the Municipality is placed under cost reimbursement, this means invoices are verified against work done and before payment can be granted by COGTA, PT &amp; MISA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3425466"/>
                  </a:ext>
                </a:extLst>
              </a:tr>
            </a:tbl>
          </a:graphicData>
        </a:graphic>
      </p:graphicFrame>
    </p:spTree>
    <p:extLst>
      <p:ext uri="{BB962C8B-B14F-4D97-AF65-F5344CB8AC3E}">
        <p14:creationId xmlns:p14="http://schemas.microsoft.com/office/powerpoint/2010/main" val="2748265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Financial management </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200851001"/>
              </p:ext>
            </p:extLst>
          </p:nvPr>
        </p:nvGraphicFramePr>
        <p:xfrm>
          <a:off x="498157" y="2560320"/>
          <a:ext cx="11206163" cy="1493520"/>
        </p:xfrm>
        <a:graphic>
          <a:graphicData uri="http://schemas.openxmlformats.org/drawingml/2006/table">
            <a:tbl>
              <a:tblPr firstRow="1" bandRow="1">
                <a:tableStyleId>{5C22544A-7EE6-4342-B048-85BDC9FD1C3A}</a:tableStyleId>
              </a:tblPr>
              <a:tblGrid>
                <a:gridCol w="11206163">
                  <a:extLst>
                    <a:ext uri="{9D8B030D-6E8A-4147-A177-3AD203B41FA5}">
                      <a16:colId xmlns:a16="http://schemas.microsoft.com/office/drawing/2014/main" val="224190354"/>
                    </a:ext>
                  </a:extLst>
                </a:gridCol>
              </a:tblGrid>
              <a:tr h="1436914">
                <a:tc>
                  <a:txBody>
                    <a:bodyPr/>
                    <a:lstStyle/>
                    <a:p>
                      <a:pPr algn="ctr"/>
                      <a:endParaRPr lang="en-US" sz="2800" dirty="0"/>
                    </a:p>
                    <a:p>
                      <a:pPr algn="ctr"/>
                      <a:r>
                        <a:rPr lang="en-US" sz="2800" dirty="0"/>
                        <a:t>FINANCIAL</a:t>
                      </a:r>
                      <a:r>
                        <a:rPr lang="en-US" sz="2800" baseline="0" dirty="0"/>
                        <a:t> MANAGEMENT</a:t>
                      </a:r>
                    </a:p>
                    <a:p>
                      <a:endParaRPr lang="en-US" baseline="0" dirty="0"/>
                    </a:p>
                    <a:p>
                      <a:endParaRPr lang="en-US" dirty="0"/>
                    </a:p>
                  </a:txBody>
                  <a:tcPr/>
                </a:tc>
                <a:extLst>
                  <a:ext uri="{0D108BD9-81ED-4DB2-BD59-A6C34878D82A}">
                    <a16:rowId xmlns:a16="http://schemas.microsoft.com/office/drawing/2014/main" val="273022560"/>
                  </a:ext>
                </a:extLst>
              </a:tr>
            </a:tbl>
          </a:graphicData>
        </a:graphic>
      </p:graphicFrame>
    </p:spTree>
    <p:extLst>
      <p:ext uri="{BB962C8B-B14F-4D97-AF65-F5344CB8AC3E}">
        <p14:creationId xmlns:p14="http://schemas.microsoft.com/office/powerpoint/2010/main" val="1044501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Financial management</a:t>
            </a:r>
          </a:p>
        </p:txBody>
      </p:sp>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a:xfrm>
            <a:off x="498684" y="845523"/>
            <a:ext cx="11205636" cy="5325681"/>
          </a:xfrm>
        </p:spPr>
        <p:txBody>
          <a:bodyPr/>
          <a:lstStyle/>
          <a:p>
            <a:pPr marL="342900" indent="-342900" algn="just">
              <a:lnSpc>
                <a:spcPct val="115000"/>
              </a:lnSpc>
              <a:spcBef>
                <a:spcPct val="20000"/>
              </a:spcBef>
              <a:spcAft>
                <a:spcPts val="1000"/>
              </a:spcAft>
              <a:buFont typeface="Wingdings" panose="05000000000000000000" pitchFamily="2" charset="2"/>
              <a:buChar char="v"/>
              <a:defRPr/>
            </a:pPr>
            <a:r>
              <a:rPr lang="en-ZA" altLang="en-US" sz="2200" dirty="0"/>
              <a:t>LM’s have high Debtors balances.  The recoverability of these debts is questionable </a:t>
            </a:r>
            <a:endParaRPr lang="en-ZA" altLang="en-US" sz="1000" dirty="0"/>
          </a:p>
          <a:p>
            <a:pPr marL="342900" indent="-342900" algn="just">
              <a:lnSpc>
                <a:spcPct val="115000"/>
              </a:lnSpc>
              <a:spcBef>
                <a:spcPct val="20000"/>
              </a:spcBef>
              <a:spcAft>
                <a:spcPts val="1000"/>
              </a:spcAft>
              <a:buFont typeface="Wingdings" panose="05000000000000000000" pitchFamily="2" charset="2"/>
              <a:buChar char="v"/>
              <a:defRPr/>
            </a:pPr>
            <a:r>
              <a:rPr lang="en-ZA" altLang="en-US" sz="2200" dirty="0"/>
              <a:t>Revenue collection is poor in Sunday’s River Valley and </a:t>
            </a:r>
            <a:r>
              <a:rPr lang="en-ZA" altLang="en-US" sz="2200" dirty="0" err="1"/>
              <a:t>KouKamm</a:t>
            </a:r>
            <a:r>
              <a:rPr lang="en-ZA" altLang="en-US" sz="2200" dirty="0"/>
              <a:t> LMs</a:t>
            </a:r>
            <a:endParaRPr lang="en-ZA" altLang="en-US" sz="1000" dirty="0"/>
          </a:p>
          <a:p>
            <a:pPr marL="342900" indent="-342900" algn="just">
              <a:lnSpc>
                <a:spcPct val="115000"/>
              </a:lnSpc>
              <a:spcBef>
                <a:spcPct val="20000"/>
              </a:spcBef>
              <a:spcAft>
                <a:spcPts val="1000"/>
              </a:spcAft>
              <a:buFont typeface="Wingdings" panose="05000000000000000000" pitchFamily="2" charset="2"/>
              <a:buChar char="v"/>
              <a:defRPr/>
            </a:pPr>
            <a:r>
              <a:rPr lang="en-ZA" altLang="en-US" sz="2200" dirty="0"/>
              <a:t>High Creditors balances</a:t>
            </a:r>
            <a:endParaRPr lang="en-ZA" altLang="en-US" sz="1000" dirty="0"/>
          </a:p>
          <a:p>
            <a:pPr marL="342900" indent="-342900" algn="just">
              <a:lnSpc>
                <a:spcPct val="115000"/>
              </a:lnSpc>
              <a:spcBef>
                <a:spcPct val="20000"/>
              </a:spcBef>
              <a:spcAft>
                <a:spcPts val="1000"/>
              </a:spcAft>
              <a:buFont typeface="Wingdings" panose="05000000000000000000" pitchFamily="2" charset="2"/>
              <a:buChar char="v"/>
              <a:defRPr/>
            </a:pPr>
            <a:r>
              <a:rPr lang="en-ZA" altLang="en-US" sz="2200" dirty="0"/>
              <a:t>High employee costs</a:t>
            </a:r>
            <a:endParaRPr lang="en-ZA" altLang="en-US" sz="1000" dirty="0"/>
          </a:p>
          <a:p>
            <a:pPr marL="342900" indent="-342900" algn="just">
              <a:lnSpc>
                <a:spcPct val="90000"/>
              </a:lnSpc>
              <a:buFont typeface="Wingdings" panose="05000000000000000000" pitchFamily="2" charset="2"/>
              <a:buChar char="v"/>
              <a:defRPr/>
            </a:pPr>
            <a:r>
              <a:rPr lang="en-ZA" altLang="en-US" sz="2200" dirty="0"/>
              <a:t>Heavy reliance on Government Grants</a:t>
            </a:r>
          </a:p>
          <a:p>
            <a:pPr marL="0" indent="0" algn="just">
              <a:lnSpc>
                <a:spcPct val="90000"/>
              </a:lnSpc>
              <a:buNone/>
              <a:defRPr/>
            </a:pPr>
            <a:endParaRPr lang="en-ZA" altLang="en-US" sz="1000" dirty="0"/>
          </a:p>
          <a:p>
            <a:pPr marL="342900" indent="-342900" algn="just">
              <a:lnSpc>
                <a:spcPct val="115000"/>
              </a:lnSpc>
              <a:spcBef>
                <a:spcPct val="20000"/>
              </a:spcBef>
              <a:spcAft>
                <a:spcPts val="1000"/>
              </a:spcAft>
              <a:buFont typeface="Wingdings" panose="05000000000000000000" pitchFamily="2" charset="2"/>
              <a:buChar char="v"/>
              <a:defRPr/>
            </a:pPr>
            <a:r>
              <a:rPr lang="en-ZA" altLang="en-US" sz="2200" dirty="0"/>
              <a:t>Economy not growing – unemployment increasing – revenue limited</a:t>
            </a:r>
          </a:p>
          <a:p>
            <a:pPr marL="342900" indent="-342900" algn="just">
              <a:lnSpc>
                <a:spcPct val="115000"/>
              </a:lnSpc>
              <a:spcBef>
                <a:spcPct val="20000"/>
              </a:spcBef>
              <a:spcAft>
                <a:spcPts val="1000"/>
              </a:spcAft>
              <a:buFont typeface="Wingdings" panose="05000000000000000000" pitchFamily="2" charset="2"/>
              <a:buChar char="v"/>
              <a:defRPr/>
            </a:pPr>
            <a:r>
              <a:rPr lang="en-ZA" altLang="en-US" sz="2200" dirty="0"/>
              <a:t>Enforcing payment by consumers</a:t>
            </a:r>
          </a:p>
          <a:p>
            <a:pPr marL="342900" indent="-342900" algn="just">
              <a:lnSpc>
                <a:spcPct val="115000"/>
              </a:lnSpc>
              <a:spcBef>
                <a:spcPct val="20000"/>
              </a:spcBef>
              <a:spcAft>
                <a:spcPts val="1000"/>
              </a:spcAft>
              <a:buFont typeface="Wingdings" panose="05000000000000000000" pitchFamily="2" charset="2"/>
              <a:buChar char="v"/>
              <a:defRPr/>
            </a:pPr>
            <a:r>
              <a:rPr lang="en-ZA" altLang="en-US" sz="2200" dirty="0"/>
              <a:t>Support and Intervention required in DRBNLM, Makana and SRVM to improve audit outcomes as well as financial sustainability </a:t>
            </a:r>
          </a:p>
          <a:p>
            <a:pPr marL="0" indent="0" algn="just">
              <a:lnSpc>
                <a:spcPct val="115000"/>
              </a:lnSpc>
              <a:spcBef>
                <a:spcPct val="20000"/>
              </a:spcBef>
              <a:spcAft>
                <a:spcPts val="1000"/>
              </a:spcAft>
              <a:buNone/>
              <a:defRPr/>
            </a:pPr>
            <a:endParaRPr lang="en-ZA" altLang="en-US" sz="2200" dirty="0"/>
          </a:p>
          <a:p>
            <a:pPr marL="342900" lvl="0" indent="-342900" algn="just" eaLnBrk="0" fontAlgn="base" hangingPunct="0">
              <a:lnSpc>
                <a:spcPct val="115000"/>
              </a:lnSpc>
              <a:spcBef>
                <a:spcPct val="20000"/>
              </a:spcBef>
              <a:spcAft>
                <a:spcPts val="1000"/>
              </a:spcAft>
              <a:buFont typeface="Wingdings" panose="05000000000000000000" pitchFamily="2" charset="2"/>
              <a:buChar char="v"/>
              <a:defRPr/>
            </a:pPr>
            <a:endParaRPr lang="en-ZA" sz="1800" dirty="0"/>
          </a:p>
        </p:txBody>
      </p:sp>
    </p:spTree>
    <p:extLst>
      <p:ext uri="{BB962C8B-B14F-4D97-AF65-F5344CB8AC3E}">
        <p14:creationId xmlns:p14="http://schemas.microsoft.com/office/powerpoint/2010/main" val="789006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err="1">
                <a:solidFill>
                  <a:schemeClr val="accent2">
                    <a:lumMod val="75000"/>
                  </a:schemeClr>
                </a:solidFill>
              </a:rPr>
              <a:t>Covid</a:t>
            </a:r>
            <a:r>
              <a:rPr lang="en-ZA" b="1">
                <a:solidFill>
                  <a:schemeClr val="accent2">
                    <a:lumMod val="75000"/>
                  </a:schemeClr>
                </a:solidFill>
              </a:rPr>
              <a:t> 19 intervention</a:t>
            </a:r>
            <a:endParaRPr lang="en-ZA" b="1" dirty="0">
              <a:solidFill>
                <a:schemeClr val="accent2">
                  <a:lumMod val="75000"/>
                </a:schemeClr>
              </a:solidFill>
            </a:endParaRP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482556015"/>
              </p:ext>
            </p:extLst>
          </p:nvPr>
        </p:nvGraphicFramePr>
        <p:xfrm>
          <a:off x="498157" y="2560320"/>
          <a:ext cx="11206163" cy="1493520"/>
        </p:xfrm>
        <a:graphic>
          <a:graphicData uri="http://schemas.openxmlformats.org/drawingml/2006/table">
            <a:tbl>
              <a:tblPr firstRow="1" bandRow="1">
                <a:tableStyleId>{5C22544A-7EE6-4342-B048-85BDC9FD1C3A}</a:tableStyleId>
              </a:tblPr>
              <a:tblGrid>
                <a:gridCol w="11206163">
                  <a:extLst>
                    <a:ext uri="{9D8B030D-6E8A-4147-A177-3AD203B41FA5}">
                      <a16:colId xmlns:a16="http://schemas.microsoft.com/office/drawing/2014/main" val="224190354"/>
                    </a:ext>
                  </a:extLst>
                </a:gridCol>
              </a:tblGrid>
              <a:tr h="1436914">
                <a:tc>
                  <a:txBody>
                    <a:bodyPr/>
                    <a:lstStyle/>
                    <a:p>
                      <a:pPr algn="ctr"/>
                      <a:endParaRPr lang="en-US" sz="2800" dirty="0"/>
                    </a:p>
                    <a:p>
                      <a:pPr algn="ctr"/>
                      <a:r>
                        <a:rPr lang="en-US" sz="2800" dirty="0"/>
                        <a:t>COVID-19 INTERVENTIONS</a:t>
                      </a:r>
                      <a:endParaRPr lang="en-US" sz="2800" baseline="0" dirty="0"/>
                    </a:p>
                    <a:p>
                      <a:endParaRPr lang="en-US" baseline="0" dirty="0"/>
                    </a:p>
                    <a:p>
                      <a:endParaRPr lang="en-US" dirty="0"/>
                    </a:p>
                  </a:txBody>
                  <a:tcPr/>
                </a:tc>
                <a:extLst>
                  <a:ext uri="{0D108BD9-81ED-4DB2-BD59-A6C34878D82A}">
                    <a16:rowId xmlns:a16="http://schemas.microsoft.com/office/drawing/2014/main" val="273022560"/>
                  </a:ext>
                </a:extLst>
              </a:tr>
            </a:tbl>
          </a:graphicData>
        </a:graphic>
      </p:graphicFrame>
    </p:spTree>
    <p:extLst>
      <p:ext uri="{BB962C8B-B14F-4D97-AF65-F5344CB8AC3E}">
        <p14:creationId xmlns:p14="http://schemas.microsoft.com/office/powerpoint/2010/main" val="1275696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COVID-19 </a:t>
            </a:r>
          </a:p>
        </p:txBody>
      </p:sp>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a:xfrm>
            <a:off x="498684" y="766159"/>
            <a:ext cx="11205636" cy="5550751"/>
          </a:xfrm>
        </p:spPr>
        <p:txBody>
          <a:bodyPr/>
          <a:lstStyle/>
          <a:p>
            <a:pPr marL="342900" lvl="0" indent="-342900" algn="just" eaLnBrk="0" fontAlgn="base" hangingPunct="0">
              <a:lnSpc>
                <a:spcPct val="115000"/>
              </a:lnSpc>
              <a:spcBef>
                <a:spcPct val="20000"/>
              </a:spcBef>
              <a:spcAft>
                <a:spcPts val="1000"/>
              </a:spcAft>
              <a:buFont typeface="Wingdings" panose="05000000000000000000" pitchFamily="2" charset="2"/>
              <a:buChar char="v"/>
              <a:defRPr/>
            </a:pPr>
            <a:r>
              <a:rPr lang="en-ZA" sz="1800" dirty="0">
                <a:effectLst/>
                <a:latin typeface="Arial" panose="020B0604020202020204" pitchFamily="34" charset="0"/>
                <a:ea typeface="Calibri" panose="020F0502020204030204" pitchFamily="34" charset="0"/>
              </a:rPr>
              <a:t>Since the outbreak of coronavirus in Wuhan in the City of </a:t>
            </a:r>
            <a:r>
              <a:rPr lang="en-ZA" sz="1800" dirty="0" err="1">
                <a:effectLst/>
                <a:latin typeface="Arial" panose="020B0604020202020204" pitchFamily="34" charset="0"/>
                <a:ea typeface="Calibri" panose="020F0502020204030204" pitchFamily="34" charset="0"/>
              </a:rPr>
              <a:t>Bhuei</a:t>
            </a:r>
            <a:r>
              <a:rPr lang="en-ZA" sz="1800" dirty="0">
                <a:effectLst/>
                <a:latin typeface="Arial" panose="020B0604020202020204" pitchFamily="34" charset="0"/>
                <a:ea typeface="Calibri" panose="020F0502020204030204" pitchFamily="34" charset="0"/>
              </a:rPr>
              <a:t> China in December 2019, it was recognised as a pandemic by the World Health Organisation on the 11th of March 2020. </a:t>
            </a:r>
          </a:p>
          <a:p>
            <a:pPr marL="342900" lvl="0" indent="-342900" algn="just" eaLnBrk="0" fontAlgn="base" hangingPunct="0">
              <a:lnSpc>
                <a:spcPct val="115000"/>
              </a:lnSpc>
              <a:spcBef>
                <a:spcPct val="20000"/>
              </a:spcBef>
              <a:spcAft>
                <a:spcPts val="1000"/>
              </a:spcAft>
              <a:buFont typeface="Wingdings" panose="05000000000000000000" pitchFamily="2" charset="2"/>
              <a:buChar char="v"/>
              <a:defRPr/>
            </a:pPr>
            <a:r>
              <a:rPr lang="en-ZA" sz="1800" dirty="0">
                <a:effectLst/>
                <a:latin typeface="Arial" panose="020B0604020202020204" pitchFamily="34" charset="0"/>
                <a:ea typeface="Calibri" panose="020F0502020204030204" pitchFamily="34" charset="0"/>
              </a:rPr>
              <a:t>On the 5th of March, the first confirmed case was reported in South Africa by the Minister of Health, Dr </a:t>
            </a:r>
            <a:r>
              <a:rPr lang="en-ZA" sz="1800" dirty="0" err="1">
                <a:effectLst/>
                <a:latin typeface="Arial" panose="020B0604020202020204" pitchFamily="34" charset="0"/>
                <a:ea typeface="Calibri" panose="020F0502020204030204" pitchFamily="34" charset="0"/>
              </a:rPr>
              <a:t>Zweli</a:t>
            </a:r>
            <a:r>
              <a:rPr lang="en-ZA" sz="1800" dirty="0">
                <a:effectLst/>
                <a:latin typeface="Arial" panose="020B0604020202020204" pitchFamily="34" charset="0"/>
                <a:ea typeface="Calibri" panose="020F0502020204030204" pitchFamily="34" charset="0"/>
              </a:rPr>
              <a:t> Mkhize. The President of South Africa, President Cyril </a:t>
            </a:r>
            <a:r>
              <a:rPr lang="en-ZA" sz="1800" dirty="0" err="1">
                <a:effectLst/>
                <a:latin typeface="Arial" panose="020B0604020202020204" pitchFamily="34" charset="0"/>
                <a:ea typeface="Calibri" panose="020F0502020204030204" pitchFamily="34" charset="0"/>
              </a:rPr>
              <a:t>Ramaphosa</a:t>
            </a:r>
            <a:r>
              <a:rPr lang="en-ZA" sz="1800" dirty="0">
                <a:effectLst/>
                <a:latin typeface="Arial" panose="020B0604020202020204" pitchFamily="34" charset="0"/>
                <a:ea typeface="Calibri" panose="020F0502020204030204" pitchFamily="34" charset="0"/>
              </a:rPr>
              <a:t> declared the National State of Disaster in terms of the Disaster Management Act on the 15th March. </a:t>
            </a:r>
          </a:p>
          <a:p>
            <a:pPr marL="342900" lvl="0" indent="-342900" algn="just" eaLnBrk="0" fontAlgn="base" hangingPunct="0">
              <a:lnSpc>
                <a:spcPct val="115000"/>
              </a:lnSpc>
              <a:spcBef>
                <a:spcPct val="20000"/>
              </a:spcBef>
              <a:spcAft>
                <a:spcPts val="1000"/>
              </a:spcAft>
              <a:buFont typeface="Wingdings" panose="05000000000000000000" pitchFamily="2" charset="2"/>
              <a:buChar char="v"/>
              <a:defRPr/>
            </a:pPr>
            <a:r>
              <a:rPr lang="en-ZA" sz="1800" dirty="0">
                <a:effectLst/>
                <a:latin typeface="Arial" panose="020B0604020202020204" pitchFamily="34" charset="0"/>
                <a:ea typeface="Calibri" panose="020F0502020204030204" pitchFamily="34" charset="0"/>
              </a:rPr>
              <a:t>The Minister of Local Government and Traditional Affairs, Dr Nkosazana Dlamini Zuma anchored the President’s declaration as a result it was gazetted as such on the 18th of March 2020. Regulations were developed and distributed. </a:t>
            </a:r>
          </a:p>
          <a:p>
            <a:pPr marL="342900" indent="-342900" algn="just" eaLnBrk="0" fontAlgn="base" hangingPunct="0">
              <a:lnSpc>
                <a:spcPct val="115000"/>
              </a:lnSpc>
              <a:spcBef>
                <a:spcPct val="20000"/>
              </a:spcBef>
              <a:spcAft>
                <a:spcPts val="1000"/>
              </a:spcAft>
              <a:buFont typeface="Wingdings" panose="05000000000000000000" pitchFamily="2" charset="2"/>
              <a:buChar char="v"/>
              <a:defRPr/>
            </a:pPr>
            <a:r>
              <a:rPr lang="en-ZA" sz="1800" dirty="0">
                <a:effectLst/>
                <a:latin typeface="Arial" panose="020B0604020202020204" pitchFamily="34" charset="0"/>
                <a:ea typeface="Calibri" panose="020F0502020204030204" pitchFamily="34" charset="0"/>
              </a:rPr>
              <a:t>The District municipality with the Dept. of Health established a District outbreak response team with was made up of Disaster Management Unit, Environmental Health Services and Dept. of Health. </a:t>
            </a:r>
          </a:p>
          <a:p>
            <a:pPr marL="342900" indent="-342900" algn="just" eaLnBrk="0" fontAlgn="base" hangingPunct="0">
              <a:lnSpc>
                <a:spcPct val="115000"/>
              </a:lnSpc>
              <a:spcBef>
                <a:spcPct val="20000"/>
              </a:spcBef>
              <a:spcAft>
                <a:spcPts val="1000"/>
              </a:spcAft>
              <a:buFont typeface="Wingdings" panose="05000000000000000000" pitchFamily="2" charset="2"/>
              <a:buChar char="v"/>
              <a:defRPr/>
            </a:pPr>
            <a:r>
              <a:rPr lang="en-ZA" sz="1800" dirty="0">
                <a:effectLst/>
                <a:latin typeface="Arial" panose="020B0604020202020204" pitchFamily="34" charset="0"/>
                <a:ea typeface="Calibri" panose="020F0502020204030204" pitchFamily="34" charset="0"/>
              </a:rPr>
              <a:t>Sarah Baartman District municipality established JOC (Joint Operations Committee) which was made up of various stakeholders. These were established at the District Level and Local </a:t>
            </a:r>
            <a:r>
              <a:rPr lang="en-ZA" sz="1800" dirty="0">
                <a:latin typeface="Arial" panose="020B0604020202020204" pitchFamily="34" charset="0"/>
                <a:ea typeface="Calibri" panose="020F0502020204030204" pitchFamily="34" charset="0"/>
              </a:rPr>
              <a:t>L</a:t>
            </a:r>
            <a:r>
              <a:rPr lang="en-ZA" sz="1800" dirty="0">
                <a:effectLst/>
                <a:latin typeface="Arial" panose="020B0604020202020204" pitchFamily="34" charset="0"/>
                <a:ea typeface="Calibri" panose="020F0502020204030204" pitchFamily="34" charset="0"/>
              </a:rPr>
              <a:t>evel. JOC was then divided into two sections, the Political Command Council where political leadership was being briefed and the Technical Command Council which was made up of administration officials from the municipality and sector departments.</a:t>
            </a:r>
          </a:p>
          <a:p>
            <a:pPr marL="342900" indent="-342900" algn="just" eaLnBrk="0" fontAlgn="base" hangingPunct="0">
              <a:lnSpc>
                <a:spcPct val="115000"/>
              </a:lnSpc>
              <a:spcBef>
                <a:spcPct val="20000"/>
              </a:spcBef>
              <a:spcAft>
                <a:spcPts val="1000"/>
              </a:spcAft>
              <a:buFont typeface="Wingdings" panose="05000000000000000000" pitchFamily="2" charset="2"/>
              <a:buChar char="v"/>
              <a:defRPr/>
            </a:pPr>
            <a:endParaRPr lang="en-ZA" sz="18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eaLnBrk="0" fontAlgn="base" hangingPunct="0">
              <a:lnSpc>
                <a:spcPct val="115000"/>
              </a:lnSpc>
              <a:spcBef>
                <a:spcPct val="20000"/>
              </a:spcBef>
              <a:spcAft>
                <a:spcPts val="1000"/>
              </a:spcAft>
              <a:buFont typeface="Wingdings" panose="05000000000000000000" pitchFamily="2" charset="2"/>
              <a:buChar char="v"/>
              <a:defRPr/>
            </a:pPr>
            <a:endParaRPr lang="en-ZA" sz="1800" dirty="0"/>
          </a:p>
        </p:txBody>
      </p:sp>
    </p:spTree>
    <p:extLst>
      <p:ext uri="{BB962C8B-B14F-4D97-AF65-F5344CB8AC3E}">
        <p14:creationId xmlns:p14="http://schemas.microsoft.com/office/powerpoint/2010/main" val="3308723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COVID-19 </a:t>
            </a:r>
          </a:p>
        </p:txBody>
      </p:sp>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a:xfrm>
            <a:off x="498684" y="686588"/>
            <a:ext cx="11473576" cy="5544644"/>
          </a:xfrm>
        </p:spPr>
        <p:txBody>
          <a:bodyPr/>
          <a:lstStyle/>
          <a:p>
            <a:pPr marL="342900" indent="-342900" algn="just" eaLnBrk="0" fontAlgn="base" hangingPunct="0">
              <a:lnSpc>
                <a:spcPct val="115000"/>
              </a:lnSpc>
              <a:spcBef>
                <a:spcPct val="20000"/>
              </a:spcBef>
              <a:spcAft>
                <a:spcPts val="1000"/>
              </a:spcAft>
              <a:buFont typeface="Wingdings" panose="05000000000000000000" pitchFamily="2" charset="2"/>
              <a:buChar char="v"/>
              <a:defRPr/>
            </a:pPr>
            <a:r>
              <a:rPr lang="en-ZA" sz="1800" dirty="0">
                <a:effectLst/>
                <a:latin typeface="Arial" panose="020B0604020202020204" pitchFamily="34" charset="0"/>
                <a:ea typeface="Calibri" panose="020F0502020204030204" pitchFamily="34" charset="0"/>
                <a:cs typeface="Times New Roman" panose="02020603050405020304" pitchFamily="18" charset="0"/>
              </a:rPr>
              <a:t>In coordinating the pandemic, the District Municipality in consultation with its seven Local Municipalities ensured that the following were in place:</a:t>
            </a:r>
            <a:endParaRPr lang="en-ZA" sz="1800" dirty="0">
              <a:latin typeface="Arial" panose="020B0604020202020204" pitchFamily="34" charset="0"/>
              <a:ea typeface="Calibri" panose="020F0502020204030204" pitchFamily="34" charset="0"/>
              <a:cs typeface="Times New Roman" panose="02020603050405020304" pitchFamily="18" charset="0"/>
            </a:endParaRPr>
          </a:p>
          <a:p>
            <a:pPr marL="896938" lvl="0" indent="-360363" algn="just">
              <a:lnSpc>
                <a:spcPct val="107000"/>
              </a:lnSpc>
              <a:buFont typeface="Symbol" panose="05050102010706020507" pitchFamily="18"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Establishing a District Joint Operation Committee.</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96938" lvl="0" indent="-360363" algn="just">
              <a:lnSpc>
                <a:spcPct val="107000"/>
              </a:lnSpc>
              <a:buFont typeface="Symbol" panose="05050102010706020507" pitchFamily="18"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Co-ordination of support to district response agencies</a:t>
            </a:r>
            <a:endParaRPr lang="en-ZA" sz="1800" dirty="0">
              <a:latin typeface="Calibri" panose="020F0502020204030204" pitchFamily="34" charset="0"/>
              <a:ea typeface="Calibri" panose="020F0502020204030204" pitchFamily="34" charset="0"/>
              <a:cs typeface="Times New Roman" panose="02020603050405020304" pitchFamily="18" charset="0"/>
            </a:endParaRPr>
          </a:p>
          <a:p>
            <a:pPr marL="896938" lvl="0" indent="-360363" algn="just">
              <a:lnSpc>
                <a:spcPct val="107000"/>
              </a:lnSpc>
              <a:buFont typeface="Symbol" panose="05050102010706020507" pitchFamily="18"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Issuing of public information with regards to the suspected cases and confirmed cases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96938" lvl="0" indent="-360363" algn="just">
              <a:lnSpc>
                <a:spcPct val="107000"/>
              </a:lnSpc>
              <a:buFont typeface="Symbol" panose="05050102010706020507" pitchFamily="18"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Provider of the political link between the disaster management system and the community</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96938" lvl="0" indent="-360363" algn="just">
              <a:lnSpc>
                <a:spcPct val="107000"/>
              </a:lnSpc>
              <a:buFont typeface="Symbol" panose="05050102010706020507" pitchFamily="18"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Provision of emergency relief aid. This was issued when necessary to victims in quarantine sites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96938" lvl="0" indent="-360363" algn="just">
              <a:lnSpc>
                <a:spcPct val="107000"/>
              </a:lnSpc>
              <a:buFont typeface="Symbol" panose="05050102010706020507" pitchFamily="18"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Co-operation with PDMCs and NDMC in the identification of hazards, risk and vulnerability within their geographical area.</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96938" lvl="0" indent="-360363" algn="just">
              <a:lnSpc>
                <a:spcPct val="107000"/>
              </a:lnSpc>
              <a:buFont typeface="Symbol" panose="05050102010706020507" pitchFamily="18"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Disaster management coordination and information sharing.</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96938" lvl="0" indent="-360363" algn="just">
              <a:lnSpc>
                <a:spcPct val="107000"/>
              </a:lnSpc>
              <a:spcAft>
                <a:spcPts val="800"/>
              </a:spcAft>
              <a:buFont typeface="Symbol" panose="05050102010706020507" pitchFamily="18"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Joint co-operation in ensuring emergency preparedness.</a:t>
            </a:r>
            <a:endParaRPr lang="en-ZA" sz="1800" dirty="0">
              <a:latin typeface="Calibri" panose="020F0502020204030204" pitchFamily="34" charset="0"/>
              <a:ea typeface="Calibri" panose="020F0502020204030204" pitchFamily="34" charset="0"/>
              <a:cs typeface="Times New Roman" panose="02020603050405020304" pitchFamily="18" charset="0"/>
            </a:endParaRPr>
          </a:p>
          <a:p>
            <a:pPr marL="896938" lvl="0" indent="-360363" algn="just">
              <a:lnSpc>
                <a:spcPct val="107000"/>
              </a:lnSpc>
              <a:spcAft>
                <a:spcPts val="800"/>
              </a:spcAft>
              <a:buFont typeface="Symbol" panose="05050102010706020507" pitchFamily="18" charset="2"/>
              <a:buChar char=""/>
            </a:pPr>
            <a:r>
              <a:rPr lang="en-ZA" sz="1800" dirty="0">
                <a:effectLst/>
                <a:latin typeface="Arial" panose="020B0604020202020204" pitchFamily="34" charset="0"/>
                <a:ea typeface="Calibri" panose="020F0502020204030204" pitchFamily="34" charset="0"/>
              </a:rPr>
              <a:t>Coordination and implementation of prevention </a:t>
            </a:r>
            <a:r>
              <a:rPr lang="en-ZA" sz="1800" dirty="0">
                <a:effectLst/>
                <a:latin typeface="Arial" panose="020B0604020202020204" pitchFamily="34" charset="0"/>
                <a:ea typeface="Calibri" panose="020F0502020204030204" pitchFamily="34" charset="0"/>
                <a:cs typeface="Times New Roman" panose="02020603050405020304" pitchFamily="18" charset="0"/>
              </a:rPr>
              <a:t>and mitigation strategies.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96938" lvl="0" indent="-360363" algn="just">
              <a:lnSpc>
                <a:spcPct val="107000"/>
              </a:lnSpc>
              <a:buFont typeface="Symbol" panose="05050102010706020507" pitchFamily="18"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Implement disaster response, provision of relief and immediate recovery to communities.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eaLnBrk="0" fontAlgn="base" hangingPunct="0">
              <a:lnSpc>
                <a:spcPct val="115000"/>
              </a:lnSpc>
              <a:spcBef>
                <a:spcPct val="20000"/>
              </a:spcBef>
              <a:spcAft>
                <a:spcPts val="1000"/>
              </a:spcAft>
              <a:buFont typeface="Wingdings" panose="05000000000000000000" pitchFamily="2" charset="2"/>
              <a:buChar char="v"/>
              <a:defRPr/>
            </a:pPr>
            <a:endParaRPr lang="en-ZA" sz="1800" dirty="0"/>
          </a:p>
        </p:txBody>
      </p:sp>
    </p:spTree>
    <p:extLst>
      <p:ext uri="{BB962C8B-B14F-4D97-AF65-F5344CB8AC3E}">
        <p14:creationId xmlns:p14="http://schemas.microsoft.com/office/powerpoint/2010/main" val="414966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Purpose</a:t>
            </a:r>
            <a:r>
              <a:rPr lang="en-US" dirty="0"/>
              <a:t> </a:t>
            </a:r>
          </a:p>
        </p:txBody>
      </p:sp>
      <p:sp>
        <p:nvSpPr>
          <p:cNvPr id="3" name="Content Placeholder 2"/>
          <p:cNvSpPr>
            <a:spLocks noGrp="1"/>
          </p:cNvSpPr>
          <p:nvPr>
            <p:ph sz="half" idx="2"/>
          </p:nvPr>
        </p:nvSpPr>
        <p:spPr>
          <a:xfrm>
            <a:off x="498684" y="814647"/>
            <a:ext cx="10761499" cy="5325681"/>
          </a:xfrm>
        </p:spPr>
        <p:txBody>
          <a:bodyPr/>
          <a:lstStyle/>
          <a:p>
            <a:pPr marL="0" lvl="0" indent="0" algn="just" defTabSz="457200" eaLnBrk="0" fontAlgn="base" hangingPunct="0">
              <a:lnSpc>
                <a:spcPct val="100000"/>
              </a:lnSpc>
              <a:spcBef>
                <a:spcPct val="0"/>
              </a:spcBef>
              <a:spcAft>
                <a:spcPct val="0"/>
              </a:spcAft>
              <a:buNone/>
            </a:pPr>
            <a:endParaRPr lang="en-ZA" sz="2400" dirty="0">
              <a:solidFill>
                <a:prstClr val="black"/>
              </a:solidFill>
              <a:latin typeface="Arial" panose="020B0604020202020204" pitchFamily="34" charset="0"/>
              <a:ea typeface="ＭＳ Ｐゴシック" pitchFamily="34" charset="-128"/>
            </a:endParaRPr>
          </a:p>
          <a:p>
            <a:pPr marL="0" lvl="0" indent="0" algn="just" defTabSz="457200" eaLnBrk="0" fontAlgn="base" hangingPunct="0">
              <a:lnSpc>
                <a:spcPct val="100000"/>
              </a:lnSpc>
              <a:spcBef>
                <a:spcPct val="0"/>
              </a:spcBef>
              <a:spcAft>
                <a:spcPct val="0"/>
              </a:spcAft>
              <a:buNone/>
            </a:pPr>
            <a:endParaRPr lang="en-ZA" sz="2400" dirty="0">
              <a:solidFill>
                <a:prstClr val="black"/>
              </a:solidFill>
              <a:latin typeface="Arial" panose="020B0604020202020204" pitchFamily="34" charset="0"/>
              <a:ea typeface="ＭＳ Ｐゴシック" pitchFamily="34" charset="-128"/>
            </a:endParaRPr>
          </a:p>
          <a:p>
            <a:pPr marL="0" lvl="0" indent="0" algn="just" defTabSz="457200" eaLnBrk="0" fontAlgn="base" hangingPunct="0">
              <a:lnSpc>
                <a:spcPct val="100000"/>
              </a:lnSpc>
              <a:spcBef>
                <a:spcPct val="0"/>
              </a:spcBef>
              <a:spcAft>
                <a:spcPct val="0"/>
              </a:spcAft>
              <a:buNone/>
            </a:pPr>
            <a:endParaRPr lang="en-ZA" sz="2400" dirty="0">
              <a:solidFill>
                <a:prstClr val="black"/>
              </a:solidFill>
              <a:latin typeface="Arial" panose="020B0604020202020204" pitchFamily="34" charset="0"/>
              <a:ea typeface="ＭＳ Ｐゴシック" pitchFamily="34" charset="-128"/>
            </a:endParaRPr>
          </a:p>
          <a:p>
            <a:pPr marL="0" lvl="0" indent="0" algn="just" defTabSz="457200" eaLnBrk="0" fontAlgn="base" hangingPunct="0">
              <a:lnSpc>
                <a:spcPct val="100000"/>
              </a:lnSpc>
              <a:spcBef>
                <a:spcPct val="0"/>
              </a:spcBef>
              <a:spcAft>
                <a:spcPct val="0"/>
              </a:spcAft>
              <a:buNone/>
            </a:pPr>
            <a:r>
              <a:rPr lang="en-ZA" sz="2400" dirty="0">
                <a:solidFill>
                  <a:prstClr val="black"/>
                </a:solidFill>
                <a:latin typeface="Arial" panose="020B0604020202020204" pitchFamily="34" charset="0"/>
                <a:ea typeface="ＭＳ Ｐゴシック" pitchFamily="34" charset="-128"/>
              </a:rPr>
              <a:t>To brief the Portfolio Committee on Cooperative Governance and Traditional Affairs (CoGTA) on the state of the Amathole District and its Local municipalities; for the Portfolio Committee to note progress to date;</a:t>
            </a:r>
          </a:p>
          <a:p>
            <a:pPr marL="0" lvl="0" indent="0" algn="just" defTabSz="457200" eaLnBrk="0" fontAlgn="base" hangingPunct="0">
              <a:lnSpc>
                <a:spcPct val="100000"/>
              </a:lnSpc>
              <a:spcBef>
                <a:spcPct val="0"/>
              </a:spcBef>
              <a:spcAft>
                <a:spcPct val="0"/>
              </a:spcAft>
              <a:buNone/>
            </a:pPr>
            <a:endParaRPr lang="en-ZA" sz="2400" dirty="0">
              <a:solidFill>
                <a:prstClr val="black"/>
              </a:solidFill>
              <a:latin typeface="Arial" panose="020B0604020202020204" pitchFamily="34" charset="0"/>
              <a:ea typeface="ＭＳ Ｐゴシック" pitchFamily="34" charset="-128"/>
            </a:endParaRPr>
          </a:p>
          <a:p>
            <a:pPr marL="800100" lvl="1" indent="-342900" algn="just" eaLnBrk="0" fontAlgn="base" hangingPunct="0">
              <a:lnSpc>
                <a:spcPct val="100000"/>
              </a:lnSpc>
              <a:spcBef>
                <a:spcPct val="0"/>
              </a:spcBef>
              <a:spcAft>
                <a:spcPct val="0"/>
              </a:spcAft>
              <a:buFont typeface="Wingdings" panose="05000000000000000000" pitchFamily="2" charset="2"/>
              <a:buChar char="§"/>
              <a:defRPr/>
            </a:pPr>
            <a:r>
              <a:rPr lang="en-ZA" dirty="0">
                <a:solidFill>
                  <a:srgbClr val="000000"/>
                </a:solidFill>
              </a:rPr>
              <a:t>Makana Local Municipality</a:t>
            </a:r>
          </a:p>
          <a:p>
            <a:pPr marL="800100" lvl="1" indent="-342900" algn="just" eaLnBrk="0" fontAlgn="base" hangingPunct="0">
              <a:lnSpc>
                <a:spcPct val="100000"/>
              </a:lnSpc>
              <a:spcBef>
                <a:spcPct val="0"/>
              </a:spcBef>
              <a:spcAft>
                <a:spcPct val="0"/>
              </a:spcAft>
              <a:buFont typeface="Wingdings" panose="05000000000000000000" pitchFamily="2" charset="2"/>
              <a:buChar char="§"/>
              <a:defRPr/>
            </a:pPr>
            <a:r>
              <a:rPr lang="en-ZA" dirty="0">
                <a:solidFill>
                  <a:srgbClr val="000000"/>
                </a:solidFill>
              </a:rPr>
              <a:t>Sunday River Valley Local Municipality</a:t>
            </a:r>
          </a:p>
          <a:p>
            <a:pPr marL="800100" lvl="1" indent="-342900" algn="just" eaLnBrk="0" fontAlgn="base" hangingPunct="0">
              <a:lnSpc>
                <a:spcPct val="100000"/>
              </a:lnSpc>
              <a:spcBef>
                <a:spcPct val="0"/>
              </a:spcBef>
              <a:spcAft>
                <a:spcPct val="0"/>
              </a:spcAft>
              <a:buFont typeface="Wingdings" panose="05000000000000000000" pitchFamily="2" charset="2"/>
              <a:buChar char="§"/>
              <a:defRPr/>
            </a:pPr>
            <a:r>
              <a:rPr lang="en-ZA" dirty="0" err="1">
                <a:solidFill>
                  <a:srgbClr val="000000"/>
                </a:solidFill>
              </a:rPr>
              <a:t>Ndlambe</a:t>
            </a:r>
            <a:r>
              <a:rPr lang="en-ZA" dirty="0">
                <a:solidFill>
                  <a:srgbClr val="000000"/>
                </a:solidFill>
              </a:rPr>
              <a:t> Local Municipality</a:t>
            </a:r>
          </a:p>
          <a:p>
            <a:pPr marL="800100" lvl="1" indent="-342900" algn="just" eaLnBrk="0" fontAlgn="base" hangingPunct="0">
              <a:lnSpc>
                <a:spcPct val="100000"/>
              </a:lnSpc>
              <a:spcBef>
                <a:spcPct val="0"/>
              </a:spcBef>
              <a:spcAft>
                <a:spcPct val="0"/>
              </a:spcAft>
              <a:buFont typeface="Wingdings" panose="05000000000000000000" pitchFamily="2" charset="2"/>
              <a:buChar char="§"/>
              <a:defRPr/>
            </a:pPr>
            <a:r>
              <a:rPr lang="en-ZA" dirty="0">
                <a:solidFill>
                  <a:srgbClr val="000000"/>
                </a:solidFill>
              </a:rPr>
              <a:t>Dr Beyers Naude Local Municipality</a:t>
            </a:r>
          </a:p>
          <a:p>
            <a:pPr marL="800100" lvl="1" indent="-342900" algn="just" eaLnBrk="0" fontAlgn="base" hangingPunct="0">
              <a:lnSpc>
                <a:spcPct val="100000"/>
              </a:lnSpc>
              <a:spcBef>
                <a:spcPct val="0"/>
              </a:spcBef>
              <a:spcAft>
                <a:spcPct val="0"/>
              </a:spcAft>
              <a:buFont typeface="Wingdings" panose="05000000000000000000" pitchFamily="2" charset="2"/>
              <a:buChar char="§"/>
              <a:defRPr/>
            </a:pPr>
            <a:r>
              <a:rPr lang="en-ZA" dirty="0">
                <a:solidFill>
                  <a:srgbClr val="000000"/>
                </a:solidFill>
              </a:rPr>
              <a:t>Blue Crane Local Municipality</a:t>
            </a:r>
          </a:p>
          <a:p>
            <a:pPr marL="800100" lvl="1" indent="-342900" algn="just" eaLnBrk="0" fontAlgn="base" hangingPunct="0">
              <a:lnSpc>
                <a:spcPct val="100000"/>
              </a:lnSpc>
              <a:spcBef>
                <a:spcPct val="0"/>
              </a:spcBef>
              <a:spcAft>
                <a:spcPct val="0"/>
              </a:spcAft>
              <a:buFont typeface="Wingdings" panose="05000000000000000000" pitchFamily="2" charset="2"/>
              <a:buChar char="§"/>
              <a:defRPr/>
            </a:pPr>
            <a:r>
              <a:rPr lang="en-ZA" dirty="0" err="1">
                <a:solidFill>
                  <a:srgbClr val="000000"/>
                </a:solidFill>
              </a:rPr>
              <a:t>Kouga</a:t>
            </a:r>
            <a:r>
              <a:rPr lang="en-ZA" dirty="0">
                <a:solidFill>
                  <a:srgbClr val="000000"/>
                </a:solidFill>
              </a:rPr>
              <a:t> Local Municipality and </a:t>
            </a:r>
          </a:p>
          <a:p>
            <a:pPr marL="800100" lvl="1" indent="-342900" algn="just" eaLnBrk="0" fontAlgn="base" hangingPunct="0">
              <a:lnSpc>
                <a:spcPct val="100000"/>
              </a:lnSpc>
              <a:spcBef>
                <a:spcPct val="0"/>
              </a:spcBef>
              <a:spcAft>
                <a:spcPct val="0"/>
              </a:spcAft>
              <a:buFont typeface="Wingdings" panose="05000000000000000000" pitchFamily="2" charset="2"/>
              <a:buChar char="§"/>
              <a:defRPr/>
            </a:pPr>
            <a:r>
              <a:rPr lang="en-ZA" dirty="0">
                <a:solidFill>
                  <a:srgbClr val="000000"/>
                </a:solidFill>
              </a:rPr>
              <a:t>Koukama Local Municipality</a:t>
            </a:r>
          </a:p>
          <a:p>
            <a:pPr marL="0" lvl="0" indent="0" algn="just" defTabSz="457200" eaLnBrk="0" fontAlgn="base" hangingPunct="0">
              <a:lnSpc>
                <a:spcPct val="100000"/>
              </a:lnSpc>
              <a:spcBef>
                <a:spcPct val="0"/>
              </a:spcBef>
              <a:spcAft>
                <a:spcPct val="0"/>
              </a:spcAft>
              <a:buNone/>
            </a:pPr>
            <a:endParaRPr lang="en-ZA" sz="2400" dirty="0">
              <a:solidFill>
                <a:prstClr val="black"/>
              </a:solidFill>
              <a:latin typeface="Arial" panose="020B0604020202020204" pitchFamily="34" charset="0"/>
              <a:ea typeface="ＭＳ Ｐゴシック" pitchFamily="34" charset="-128"/>
            </a:endParaRPr>
          </a:p>
          <a:p>
            <a:pPr marL="0" lvl="0" indent="0" algn="just" defTabSz="457200" eaLnBrk="0" fontAlgn="base" hangingPunct="0">
              <a:lnSpc>
                <a:spcPct val="100000"/>
              </a:lnSpc>
              <a:spcBef>
                <a:spcPct val="0"/>
              </a:spcBef>
              <a:spcAft>
                <a:spcPct val="0"/>
              </a:spcAft>
              <a:buNone/>
            </a:pPr>
            <a:endParaRPr lang="en-ZA" sz="2400" dirty="0">
              <a:solidFill>
                <a:prstClr val="black"/>
              </a:solidFill>
              <a:latin typeface="Arial" panose="020B0604020202020204" pitchFamily="34" charset="0"/>
              <a:ea typeface="ＭＳ Ｐゴシック" pitchFamily="34" charset="-128"/>
            </a:endParaRPr>
          </a:p>
          <a:p>
            <a:endParaRPr lang="en-US" dirty="0"/>
          </a:p>
        </p:txBody>
      </p:sp>
    </p:spTree>
    <p:extLst>
      <p:ext uri="{BB962C8B-B14F-4D97-AF65-F5344CB8AC3E}">
        <p14:creationId xmlns:p14="http://schemas.microsoft.com/office/powerpoint/2010/main" val="3309130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COVID-19 </a:t>
            </a:r>
          </a:p>
        </p:txBody>
      </p:sp>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a:xfrm>
            <a:off x="143691" y="845523"/>
            <a:ext cx="11560629" cy="5325681"/>
          </a:xfrm>
        </p:spPr>
        <p:txBody>
          <a:bodyPr/>
          <a:lstStyle/>
          <a:p>
            <a:pPr marL="896938" lvl="0" indent="-360363" algn="just">
              <a:lnSpc>
                <a:spcPct val="107000"/>
              </a:lnSpc>
              <a:buFont typeface="Wingdings" panose="05000000000000000000" pitchFamily="2" charset="2"/>
              <a:buChar char="v"/>
            </a:pPr>
            <a:r>
              <a:rPr lang="en-ZA" sz="1800" dirty="0">
                <a:effectLst/>
                <a:latin typeface="Arial" panose="020B0604020202020204" pitchFamily="34" charset="0"/>
                <a:ea typeface="Calibri" panose="020F0502020204030204" pitchFamily="34" charset="0"/>
                <a:cs typeface="Times New Roman" panose="02020603050405020304" pitchFamily="18" charset="0"/>
              </a:rPr>
              <a:t>Mobilisation of resources to ensure immediate response to disasters and incidents.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96938" lvl="0" indent="-360363" algn="just">
              <a:lnSpc>
                <a:spcPct val="107000"/>
              </a:lnSpc>
              <a:buFont typeface="Wingdings" panose="05000000000000000000" pitchFamily="2" charset="2"/>
              <a:buChar char="v"/>
            </a:pPr>
            <a:r>
              <a:rPr lang="en-ZA" sz="1800" dirty="0">
                <a:effectLst/>
                <a:latin typeface="Arial" panose="020B0604020202020204" pitchFamily="34" charset="0"/>
                <a:ea typeface="Calibri" panose="020F0502020204030204" pitchFamily="34" charset="0"/>
                <a:cs typeface="Times New Roman" panose="02020603050405020304" pitchFamily="18" charset="0"/>
              </a:rPr>
              <a:t>Evacuation to temporary shelters of all or part of the population from the disaster-stricken areas if such action is necessary for saving lives.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96938" lvl="0" indent="-360363" algn="just">
              <a:lnSpc>
                <a:spcPct val="107000"/>
              </a:lnSpc>
              <a:buFont typeface="Wingdings" panose="05000000000000000000" pitchFamily="2" charset="2"/>
              <a:buChar char="v"/>
            </a:pPr>
            <a:r>
              <a:rPr lang="en-ZA" sz="1800" dirty="0">
                <a:effectLst/>
                <a:latin typeface="Arial" panose="020B0604020202020204" pitchFamily="34" charset="0"/>
                <a:ea typeface="Calibri" panose="020F0502020204030204" pitchFamily="34" charset="0"/>
                <a:cs typeface="Times New Roman" panose="02020603050405020304" pitchFamily="18" charset="0"/>
              </a:rPr>
              <a:t>Provision of the 24-hour control room (communication centre)</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96938" indent="-360363" algn="just">
              <a:lnSpc>
                <a:spcPct val="107000"/>
              </a:lnSpc>
              <a:spcAft>
                <a:spcPts val="800"/>
              </a:spcAft>
              <a:buFont typeface="Wingdings" panose="05000000000000000000" pitchFamily="2" charset="2"/>
              <a:buChar char="v"/>
            </a:pPr>
            <a:r>
              <a:rPr lang="en-ZA" sz="1800" dirty="0">
                <a:effectLst/>
                <a:latin typeface="Arial" panose="020B0604020202020204" pitchFamily="34" charset="0"/>
                <a:ea typeface="Calibri" panose="020F0502020204030204" pitchFamily="34" charset="0"/>
                <a:cs typeface="Times New Roman" panose="02020603050405020304" pitchFamily="18" charset="0"/>
              </a:rPr>
              <a:t>Conducting health education, awareness-raising and health promotion by Environmental Health Practitioner (EHPs)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96938" lvl="0" indent="-360363" algn="just">
              <a:lnSpc>
                <a:spcPct val="107000"/>
              </a:lnSpc>
              <a:spcAft>
                <a:spcPts val="800"/>
              </a:spcAft>
              <a:buFont typeface="Wingdings" panose="05000000000000000000" pitchFamily="2" charset="2"/>
              <a:buChar char="v"/>
            </a:pPr>
            <a:r>
              <a:rPr lang="en-ZA" sz="1800" dirty="0">
                <a:effectLst/>
                <a:latin typeface="Arial" panose="020B0604020202020204" pitchFamily="34" charset="0"/>
                <a:ea typeface="Calibri" panose="020F0502020204030204" pitchFamily="34" charset="0"/>
                <a:cs typeface="Times New Roman" panose="02020603050405020304" pitchFamily="18" charset="0"/>
              </a:rPr>
              <a:t>Investigation of suspected cases and contact tracing by EHPs.</a:t>
            </a:r>
            <a:endParaRPr lang="en-ZA" sz="1800" dirty="0">
              <a:latin typeface="Calibri" panose="020F0502020204030204" pitchFamily="34" charset="0"/>
              <a:ea typeface="Calibri" panose="020F0502020204030204" pitchFamily="34" charset="0"/>
              <a:cs typeface="Times New Roman" panose="02020603050405020304" pitchFamily="18" charset="0"/>
            </a:endParaRPr>
          </a:p>
          <a:p>
            <a:pPr marL="896938" lvl="0" indent="-360363" algn="just">
              <a:lnSpc>
                <a:spcPct val="107000"/>
              </a:lnSpc>
              <a:spcAft>
                <a:spcPts val="800"/>
              </a:spcAft>
              <a:buFont typeface="Wingdings" panose="05000000000000000000" pitchFamily="2" charset="2"/>
              <a:buChar char="v"/>
            </a:pPr>
            <a:r>
              <a:rPr lang="en-ZA" sz="1800" dirty="0">
                <a:effectLst/>
                <a:latin typeface="Arial" panose="020B0604020202020204" pitchFamily="34" charset="0"/>
                <a:ea typeface="Calibri" panose="020F0502020204030204" pitchFamily="34" charset="0"/>
                <a:cs typeface="Times New Roman" panose="02020603050405020304" pitchFamily="18" charset="0"/>
              </a:rPr>
              <a:t>Environmental Health and Disaster Management participate in Outbreak Response Teams (ORT) activated at Provincial and District Level</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96938" lvl="0" indent="-342900" algn="just">
              <a:lnSpc>
                <a:spcPct val="107000"/>
              </a:lnSpc>
              <a:buFont typeface="Wingdings" panose="05000000000000000000" pitchFamily="2" charset="2"/>
              <a:buChar char="v"/>
            </a:pPr>
            <a:r>
              <a:rPr lang="en-ZA" sz="1800" dirty="0">
                <a:effectLst/>
                <a:latin typeface="Arial" panose="020B0604020202020204" pitchFamily="34" charset="0"/>
                <a:ea typeface="Calibri" panose="020F0502020204030204" pitchFamily="34" charset="0"/>
                <a:cs typeface="Times New Roman" panose="02020603050405020304" pitchFamily="18" charset="0"/>
              </a:rPr>
              <a:t>Assessment of municipal building to be utilized as quarantine sites.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96938" lvl="0" indent="-342900" algn="just">
              <a:lnSpc>
                <a:spcPct val="107000"/>
              </a:lnSpc>
              <a:buFont typeface="Wingdings" panose="05000000000000000000" pitchFamily="2" charset="2"/>
              <a:buChar char="v"/>
            </a:pPr>
            <a:r>
              <a:rPr lang="en-ZA" sz="1800" dirty="0">
                <a:effectLst/>
                <a:latin typeface="Arial" panose="020B0604020202020204" pitchFamily="34" charset="0"/>
                <a:ea typeface="Calibri" panose="020F0502020204030204" pitchFamily="34" charset="0"/>
                <a:cs typeface="Times New Roman" panose="02020603050405020304" pitchFamily="18" charset="0"/>
              </a:rPr>
              <a:t>Submit reports to PDMCs and NDMC.</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96938" lvl="0" indent="-342900" algn="just">
              <a:lnSpc>
                <a:spcPct val="107000"/>
              </a:lnSpc>
              <a:spcAft>
                <a:spcPts val="800"/>
              </a:spcAft>
              <a:buFont typeface="Wingdings" panose="05000000000000000000" pitchFamily="2" charset="2"/>
              <a:buChar char="v"/>
            </a:pPr>
            <a:r>
              <a:rPr lang="en-ZA" sz="1800" dirty="0">
                <a:effectLst/>
                <a:latin typeface="Arial" panose="020B0604020202020204" pitchFamily="34" charset="0"/>
                <a:ea typeface="Calibri" panose="020F0502020204030204" pitchFamily="34" charset="0"/>
                <a:cs typeface="Times New Roman" panose="02020603050405020304" pitchFamily="18" charset="0"/>
              </a:rPr>
              <a:t>Establishments within the District are following the guidelines and protocols when there is a suspected case, the staff is not in contact with guests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eaLnBrk="0" fontAlgn="base" hangingPunct="0">
              <a:lnSpc>
                <a:spcPct val="115000"/>
              </a:lnSpc>
              <a:spcBef>
                <a:spcPct val="20000"/>
              </a:spcBef>
              <a:spcAft>
                <a:spcPts val="1000"/>
              </a:spcAft>
              <a:buFont typeface="Wingdings" panose="05000000000000000000" pitchFamily="2" charset="2"/>
              <a:buChar char="v"/>
              <a:defRPr/>
            </a:pPr>
            <a:endParaRPr lang="en-ZA" sz="1800" dirty="0"/>
          </a:p>
        </p:txBody>
      </p:sp>
    </p:spTree>
    <p:extLst>
      <p:ext uri="{BB962C8B-B14F-4D97-AF65-F5344CB8AC3E}">
        <p14:creationId xmlns:p14="http://schemas.microsoft.com/office/powerpoint/2010/main" val="2843854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COVID-19 </a:t>
            </a:r>
          </a:p>
        </p:txBody>
      </p:sp>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a:xfrm>
            <a:off x="493182" y="696050"/>
            <a:ext cx="11477908" cy="5545359"/>
          </a:xfrm>
        </p:spPr>
        <p:txBody>
          <a:bodyPr/>
          <a:lstStyle/>
          <a:p>
            <a:pPr marL="342900" indent="-342900" algn="just" eaLnBrk="0" fontAlgn="base" hangingPunct="0">
              <a:lnSpc>
                <a:spcPct val="115000"/>
              </a:lnSpc>
              <a:spcBef>
                <a:spcPct val="20000"/>
              </a:spcBef>
              <a:spcAft>
                <a:spcPts val="1000"/>
              </a:spcAft>
              <a:buFont typeface="Wingdings" panose="05000000000000000000" pitchFamily="2" charset="2"/>
              <a:buChar char="v"/>
              <a:defRPr/>
            </a:pPr>
            <a:r>
              <a:rPr lang="en-ZA" sz="1800" dirty="0">
                <a:effectLst/>
                <a:latin typeface="Arial" panose="020B0604020202020204" pitchFamily="34" charset="0"/>
                <a:ea typeface="Calibri" panose="020F0502020204030204" pitchFamily="34" charset="0"/>
                <a:cs typeface="Times New Roman" panose="02020603050405020304" pitchFamily="18" charset="0"/>
              </a:rPr>
              <a:t>The District and Local municipalities in conjunction with various sector departments e.g. Dept. of Health, Dept. of Social Development, Dept. of Public Works, DEDEA, SAPS, Dept. of Correctional Services, Dept. of Basic Education, SASSA, Dept. Sport, Culture and Recreation, Dept. of Labour, Dept. EC Liquor Board, and Business Sector all participated in the following programs: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04863" lvl="0" indent="-360363" algn="just">
              <a:lnSpc>
                <a:spcPct val="107000"/>
              </a:lnSpc>
              <a:buFont typeface="Wingdings" panose="05000000000000000000" pitchFamily="2"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Conduct awareness campaigns in the form of loud hailing,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04863" lvl="0" indent="-360363" algn="just">
              <a:lnSpc>
                <a:spcPct val="107000"/>
              </a:lnSpc>
              <a:buFont typeface="Wingdings" panose="05000000000000000000" pitchFamily="2"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Distribution of pamphlets and posters.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04863" lvl="0" indent="-360363" algn="just">
              <a:lnSpc>
                <a:spcPct val="107000"/>
              </a:lnSpc>
              <a:buFont typeface="Wingdings" panose="05000000000000000000" pitchFamily="2"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Development of COVID-19 Contingency Response Plan,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04863" lvl="0" indent="-360363" algn="just">
              <a:lnSpc>
                <a:spcPct val="107000"/>
              </a:lnSpc>
              <a:buFont typeface="Wingdings" panose="05000000000000000000" pitchFamily="2"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Development of Occupational Workplace Plan,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04863" lvl="0" indent="-360363" algn="just">
              <a:lnSpc>
                <a:spcPct val="107000"/>
              </a:lnSpc>
              <a:buFont typeface="Wingdings" panose="05000000000000000000" pitchFamily="2"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Activation of Disaster Management Volunteers to assist as que marshals to manage social distancing during SASSA days.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04863" lvl="0" indent="-360363" algn="just">
              <a:lnSpc>
                <a:spcPct val="107000"/>
              </a:lnSpc>
              <a:buFont typeface="Wingdings" panose="05000000000000000000" pitchFamily="2"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Training of Funeral Parlours in the handling of Covid-19 bodies and management of human remains.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804863" lvl="0" indent="-360363" algn="just">
              <a:lnSpc>
                <a:spcPct val="107000"/>
              </a:lnSpc>
              <a:spcAft>
                <a:spcPts val="800"/>
              </a:spcAft>
              <a:buFont typeface="Wingdings" panose="05000000000000000000" pitchFamily="2" charset="2"/>
              <a:buChar char="§"/>
            </a:pPr>
            <a:r>
              <a:rPr lang="en-ZA" sz="1800" dirty="0">
                <a:effectLst/>
                <a:latin typeface="Arial" panose="020B0604020202020204" pitchFamily="34" charset="0"/>
                <a:ea typeface="Calibri" panose="020F0502020204030204" pitchFamily="34" charset="0"/>
                <a:cs typeface="Times New Roman" panose="02020603050405020304" pitchFamily="18" charset="0"/>
              </a:rPr>
              <a:t>Procurement of PPE and Fumigation equipment.</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Font typeface="Wingdings" panose="05000000000000000000" pitchFamily="2" charset="2"/>
              <a:buChar char="v"/>
            </a:pPr>
            <a:r>
              <a:rPr lang="en-ZA" sz="1800" dirty="0">
                <a:effectLst/>
                <a:latin typeface="Arial" panose="020B0604020202020204" pitchFamily="34" charset="0"/>
                <a:ea typeface="Calibri" panose="020F0502020204030204" pitchFamily="34" charset="0"/>
                <a:cs typeface="Times New Roman" panose="02020603050405020304" pitchFamily="18" charset="0"/>
              </a:rPr>
              <a:t>Donation and distribution of PPEs (including fumigation equipment) to Sector Departments, Schools, Old Ages Homes, NGOs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eaLnBrk="0" fontAlgn="base" hangingPunct="0">
              <a:lnSpc>
                <a:spcPct val="115000"/>
              </a:lnSpc>
              <a:spcBef>
                <a:spcPct val="20000"/>
              </a:spcBef>
              <a:spcAft>
                <a:spcPts val="1000"/>
              </a:spcAft>
              <a:buFont typeface="Wingdings" panose="05000000000000000000" pitchFamily="2" charset="2"/>
              <a:buChar char="v"/>
              <a:defRPr/>
            </a:pPr>
            <a:endParaRPr lang="en-ZA" sz="1800" dirty="0"/>
          </a:p>
        </p:txBody>
      </p:sp>
    </p:spTree>
    <p:extLst>
      <p:ext uri="{BB962C8B-B14F-4D97-AF65-F5344CB8AC3E}">
        <p14:creationId xmlns:p14="http://schemas.microsoft.com/office/powerpoint/2010/main" val="3798883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COVID-19 </a:t>
            </a:r>
          </a:p>
        </p:txBody>
      </p:sp>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a:xfrm>
            <a:off x="493182" y="696050"/>
            <a:ext cx="11477908" cy="5545359"/>
          </a:xfrm>
        </p:spPr>
        <p:txBody>
          <a:bodyPr/>
          <a:lstStyle/>
          <a:p>
            <a:pPr marL="342900" indent="-342900" algn="just" eaLnBrk="0" fontAlgn="base" hangingPunct="0">
              <a:lnSpc>
                <a:spcPct val="115000"/>
              </a:lnSpc>
              <a:spcBef>
                <a:spcPct val="20000"/>
              </a:spcBef>
              <a:spcAft>
                <a:spcPts val="1000"/>
              </a:spcAft>
              <a:buFont typeface="Wingdings" panose="05000000000000000000" pitchFamily="2" charset="2"/>
              <a:buChar char="v"/>
              <a:defRPr/>
            </a:pPr>
            <a:r>
              <a:rPr lang="en-ZA" dirty="0">
                <a:effectLst/>
                <a:latin typeface="Arial" panose="020B0604020202020204" pitchFamily="34" charset="0"/>
                <a:ea typeface="Calibri" panose="020F0502020204030204" pitchFamily="34" charset="0"/>
              </a:rPr>
              <a:t>Ward Based Rapid Response Teams were established in all 7 Local Municipalities led by Local Municipality Mayors. </a:t>
            </a:r>
          </a:p>
          <a:p>
            <a:pPr marL="342900" indent="-342900" algn="just" eaLnBrk="0" fontAlgn="base" hangingPunct="0">
              <a:lnSpc>
                <a:spcPct val="115000"/>
              </a:lnSpc>
              <a:spcBef>
                <a:spcPct val="20000"/>
              </a:spcBef>
              <a:spcAft>
                <a:spcPts val="1000"/>
              </a:spcAft>
              <a:buFont typeface="Wingdings" panose="05000000000000000000" pitchFamily="2" charset="2"/>
              <a:buChar char="v"/>
              <a:defRPr/>
            </a:pPr>
            <a:r>
              <a:rPr lang="en-ZA" dirty="0">
                <a:effectLst/>
                <a:latin typeface="Arial" panose="020B0604020202020204" pitchFamily="34" charset="0"/>
                <a:ea typeface="Calibri" panose="020F0502020204030204" pitchFamily="34" charset="0"/>
              </a:rPr>
              <a:t>Other stakeholders which played a significant role were, Dept. of Health, Dept. of Social Development. </a:t>
            </a:r>
          </a:p>
          <a:p>
            <a:pPr marL="342900" indent="-342900" algn="just" eaLnBrk="0" fontAlgn="base" hangingPunct="0">
              <a:lnSpc>
                <a:spcPct val="115000"/>
              </a:lnSpc>
              <a:spcBef>
                <a:spcPct val="20000"/>
              </a:spcBef>
              <a:spcAft>
                <a:spcPts val="1000"/>
              </a:spcAft>
              <a:buFont typeface="Wingdings" panose="05000000000000000000" pitchFamily="2" charset="2"/>
              <a:buChar char="v"/>
              <a:defRPr/>
            </a:pPr>
            <a:r>
              <a:rPr lang="en-ZA" dirty="0">
                <a:effectLst/>
                <a:latin typeface="Arial" panose="020B0604020202020204" pitchFamily="34" charset="0"/>
                <a:ea typeface="Calibri" panose="020F0502020204030204" pitchFamily="34" charset="0"/>
              </a:rPr>
              <a:t>These structures played a prominent role in ensuring that education and awareness campaigns were conducted. Compliance with regulations was adhered to and enforced. </a:t>
            </a:r>
          </a:p>
          <a:p>
            <a:pPr marL="342900" indent="-342900" algn="just" eaLnBrk="0" fontAlgn="base" hangingPunct="0">
              <a:lnSpc>
                <a:spcPct val="115000"/>
              </a:lnSpc>
              <a:spcBef>
                <a:spcPct val="20000"/>
              </a:spcBef>
              <a:spcAft>
                <a:spcPts val="1000"/>
              </a:spcAft>
              <a:buFont typeface="Wingdings" panose="05000000000000000000" pitchFamily="2" charset="2"/>
              <a:buChar char="v"/>
              <a:defRPr/>
            </a:pPr>
            <a:r>
              <a:rPr lang="en-ZA" dirty="0">
                <a:effectLst/>
                <a:latin typeface="Arial" panose="020B0604020202020204" pitchFamily="34" charset="0"/>
                <a:ea typeface="Calibri" panose="020F0502020204030204" pitchFamily="34" charset="0"/>
              </a:rPr>
              <a:t>The Dept. of Health continued with testing even when cases were dropping. </a:t>
            </a:r>
          </a:p>
          <a:p>
            <a:pPr marL="342900" indent="-342900" algn="just" eaLnBrk="0" fontAlgn="base" hangingPunct="0">
              <a:lnSpc>
                <a:spcPct val="115000"/>
              </a:lnSpc>
              <a:spcBef>
                <a:spcPct val="20000"/>
              </a:spcBef>
              <a:spcAft>
                <a:spcPts val="1000"/>
              </a:spcAft>
              <a:buFont typeface="Wingdings" panose="05000000000000000000" pitchFamily="2" charset="2"/>
              <a:buChar char="v"/>
              <a:defRPr/>
            </a:pPr>
            <a:r>
              <a:rPr lang="en-ZA" dirty="0">
                <a:effectLst/>
                <a:latin typeface="Arial" panose="020B0604020202020204" pitchFamily="34" charset="0"/>
                <a:ea typeface="Calibri" panose="020F0502020204030204" pitchFamily="34" charset="0"/>
              </a:rPr>
              <a:t>The District municipality in collaboration with its local municipalities, GCIS, Department of Health and Word Health Organisation (WHO) developed a resurgence communications plan which incorporated a district-wide roadshow. </a:t>
            </a:r>
          </a:p>
          <a:p>
            <a:pPr marL="342900" indent="-342900" algn="just" eaLnBrk="0" fontAlgn="base" hangingPunct="0">
              <a:lnSpc>
                <a:spcPct val="115000"/>
              </a:lnSpc>
              <a:spcBef>
                <a:spcPct val="20000"/>
              </a:spcBef>
              <a:spcAft>
                <a:spcPts val="1000"/>
              </a:spcAft>
              <a:buFont typeface="Wingdings" panose="05000000000000000000" pitchFamily="2" charset="2"/>
              <a:buChar char="v"/>
              <a:defRPr/>
            </a:pPr>
            <a:r>
              <a:rPr lang="en-ZA" dirty="0">
                <a:effectLst/>
                <a:latin typeface="Arial" panose="020B0604020202020204" pitchFamily="34" charset="0"/>
                <a:ea typeface="Calibri" panose="020F0502020204030204" pitchFamily="34" charset="0"/>
              </a:rPr>
              <a:t>The roadshows included community awareness and stakeholder engagement. Media engagement and social media posts were used to reach a wider audience.</a:t>
            </a:r>
            <a:endParaRPr lang="en-ZA" dirty="0"/>
          </a:p>
        </p:txBody>
      </p:sp>
    </p:spTree>
    <p:extLst>
      <p:ext uri="{BB962C8B-B14F-4D97-AF65-F5344CB8AC3E}">
        <p14:creationId xmlns:p14="http://schemas.microsoft.com/office/powerpoint/2010/main" val="3028386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DDM IMPLEMENTATION</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4267249596"/>
              </p:ext>
            </p:extLst>
          </p:nvPr>
        </p:nvGraphicFramePr>
        <p:xfrm>
          <a:off x="498157" y="2560320"/>
          <a:ext cx="11206163" cy="1493520"/>
        </p:xfrm>
        <a:graphic>
          <a:graphicData uri="http://schemas.openxmlformats.org/drawingml/2006/table">
            <a:tbl>
              <a:tblPr firstRow="1" bandRow="1">
                <a:tableStyleId>{5C22544A-7EE6-4342-B048-85BDC9FD1C3A}</a:tableStyleId>
              </a:tblPr>
              <a:tblGrid>
                <a:gridCol w="11206163">
                  <a:extLst>
                    <a:ext uri="{9D8B030D-6E8A-4147-A177-3AD203B41FA5}">
                      <a16:colId xmlns:a16="http://schemas.microsoft.com/office/drawing/2014/main" val="224190354"/>
                    </a:ext>
                  </a:extLst>
                </a:gridCol>
              </a:tblGrid>
              <a:tr h="1436914">
                <a:tc>
                  <a:txBody>
                    <a:bodyPr/>
                    <a:lstStyle/>
                    <a:p>
                      <a:pPr algn="ctr"/>
                      <a:endParaRPr lang="en-US" sz="2800" dirty="0"/>
                    </a:p>
                    <a:p>
                      <a:pPr algn="ctr"/>
                      <a:r>
                        <a:rPr lang="en-US" sz="2800" dirty="0"/>
                        <a:t>DDM IMPLEMENTATION </a:t>
                      </a:r>
                      <a:endParaRPr lang="en-US" sz="2800" baseline="0" dirty="0"/>
                    </a:p>
                    <a:p>
                      <a:endParaRPr lang="en-US" baseline="0" dirty="0"/>
                    </a:p>
                    <a:p>
                      <a:endParaRPr lang="en-US" dirty="0"/>
                    </a:p>
                  </a:txBody>
                  <a:tcPr/>
                </a:tc>
                <a:extLst>
                  <a:ext uri="{0D108BD9-81ED-4DB2-BD59-A6C34878D82A}">
                    <a16:rowId xmlns:a16="http://schemas.microsoft.com/office/drawing/2014/main" val="273022560"/>
                  </a:ext>
                </a:extLst>
              </a:tr>
            </a:tbl>
          </a:graphicData>
        </a:graphic>
      </p:graphicFrame>
    </p:spTree>
    <p:extLst>
      <p:ext uri="{BB962C8B-B14F-4D97-AF65-F5344CB8AC3E}">
        <p14:creationId xmlns:p14="http://schemas.microsoft.com/office/powerpoint/2010/main" val="2099668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DDM IMPLEMENTATION </a:t>
            </a:r>
          </a:p>
        </p:txBody>
      </p:sp>
      <p:sp>
        <p:nvSpPr>
          <p:cNvPr id="9" name="Content Placeholder 2">
            <a:extLst>
              <a:ext uri="{FF2B5EF4-FFF2-40B4-BE49-F238E27FC236}">
                <a16:creationId xmlns:a16="http://schemas.microsoft.com/office/drawing/2014/main" id="{21932799-529E-4828-ACC6-C965DCD65DF8}"/>
              </a:ext>
            </a:extLst>
          </p:cNvPr>
          <p:cNvSpPr>
            <a:spLocks noGrp="1"/>
          </p:cNvSpPr>
          <p:nvPr>
            <p:ph sz="half" idx="2"/>
          </p:nvPr>
        </p:nvSpPr>
        <p:spPr>
          <a:xfrm>
            <a:off x="498475" y="814388"/>
            <a:ext cx="11206163" cy="5326062"/>
          </a:xfrm>
        </p:spPr>
        <p:txBody>
          <a:bodyPr/>
          <a:lstStyle/>
          <a:p>
            <a:pPr marL="342900" lvl="0" indent="-342900" algn="just" eaLnBrk="0" fontAlgn="base" hangingPunct="0">
              <a:lnSpc>
                <a:spcPct val="115000"/>
              </a:lnSpc>
              <a:spcBef>
                <a:spcPct val="20000"/>
              </a:spcBef>
              <a:spcAft>
                <a:spcPts val="1000"/>
              </a:spcAft>
              <a:buFont typeface="Wingdings" panose="05000000000000000000" pitchFamily="2" charset="2"/>
              <a:buChar char="v"/>
              <a:defRPr/>
            </a:pPr>
            <a:r>
              <a:rPr lang="en-ZA" sz="2200" dirty="0"/>
              <a:t>SBDM has been allocated the Honourable Deputy Minister </a:t>
            </a:r>
            <a:r>
              <a:rPr lang="en-ZA" sz="2200" dirty="0" err="1"/>
              <a:t>Capa</a:t>
            </a:r>
            <a:r>
              <a:rPr lang="en-ZA" sz="2200" dirty="0"/>
              <a:t> as the National DDM champion and MEC </a:t>
            </a:r>
            <a:r>
              <a:rPr lang="en-ZA" sz="2200" dirty="0" err="1"/>
              <a:t>Bayeni</a:t>
            </a:r>
            <a:r>
              <a:rPr lang="en-ZA" sz="2200" dirty="0"/>
              <a:t> and </a:t>
            </a:r>
            <a:r>
              <a:rPr lang="en-ZA" sz="2200" dirty="0" err="1"/>
              <a:t>Mvoko</a:t>
            </a:r>
            <a:r>
              <a:rPr lang="en-ZA" sz="2200" dirty="0"/>
              <a:t> as the Provincial Champions and DDM Political Committee meetings have been held.  </a:t>
            </a:r>
            <a:endParaRPr lang="en-ZA" sz="2200" dirty="0" smtClean="0"/>
          </a:p>
          <a:p>
            <a:pPr marL="342900" lvl="0" indent="-342900" algn="just" eaLnBrk="0" fontAlgn="base" hangingPunct="0">
              <a:lnSpc>
                <a:spcPct val="115000"/>
              </a:lnSpc>
              <a:spcBef>
                <a:spcPct val="20000"/>
              </a:spcBef>
              <a:spcAft>
                <a:spcPts val="1000"/>
              </a:spcAft>
              <a:buFont typeface="Wingdings" panose="05000000000000000000" pitchFamily="2" charset="2"/>
              <a:buChar char="v"/>
              <a:defRPr/>
            </a:pPr>
            <a:r>
              <a:rPr lang="en-ZA" sz="2200" dirty="0" smtClean="0"/>
              <a:t>Presentations </a:t>
            </a:r>
            <a:r>
              <a:rPr lang="en-ZA" sz="2200" dirty="0"/>
              <a:t>have also been </a:t>
            </a:r>
            <a:r>
              <a:rPr lang="en-ZA" sz="2200" dirty="0" smtClean="0"/>
              <a:t>made to</a:t>
            </a:r>
            <a:r>
              <a:rPr lang="en-ZA" sz="2200" dirty="0" smtClean="0"/>
              <a:t> </a:t>
            </a:r>
            <a:r>
              <a:rPr lang="en-ZA" sz="2200" dirty="0"/>
              <a:t>the Honourable Minister of COGTA Ms N Dlamini Zuma and Eastern Cape MEC for COGTA Honourable </a:t>
            </a:r>
            <a:r>
              <a:rPr lang="en-ZA" sz="2200" dirty="0" err="1"/>
              <a:t>Nqata</a:t>
            </a:r>
            <a:r>
              <a:rPr lang="en-ZA" sz="2200" dirty="0"/>
              <a:t>.</a:t>
            </a:r>
          </a:p>
          <a:p>
            <a:pPr marL="342900" lvl="0" indent="-342900" algn="just" eaLnBrk="0" fontAlgn="base" hangingPunct="0">
              <a:lnSpc>
                <a:spcPct val="115000"/>
              </a:lnSpc>
              <a:spcBef>
                <a:spcPct val="20000"/>
              </a:spcBef>
              <a:spcAft>
                <a:spcPts val="1000"/>
              </a:spcAft>
              <a:buFont typeface="Wingdings" panose="05000000000000000000" pitchFamily="2" charset="2"/>
              <a:buChar char="v"/>
              <a:defRPr/>
            </a:pPr>
            <a:r>
              <a:rPr lang="en-ZA" sz="2200" dirty="0"/>
              <a:t>Consultation with local municipalities in SBDM have been held with Mayors and municipal managers as well as sector departments.  </a:t>
            </a:r>
          </a:p>
          <a:p>
            <a:pPr marL="342900" lvl="0" indent="-342900" algn="just" eaLnBrk="0" fontAlgn="base" hangingPunct="0">
              <a:lnSpc>
                <a:spcPct val="115000"/>
              </a:lnSpc>
              <a:spcBef>
                <a:spcPct val="20000"/>
              </a:spcBef>
              <a:spcAft>
                <a:spcPts val="1000"/>
              </a:spcAft>
              <a:buFont typeface="Wingdings" panose="05000000000000000000" pitchFamily="2" charset="2"/>
              <a:buChar char="v"/>
              <a:defRPr/>
            </a:pPr>
            <a:r>
              <a:rPr lang="en-ZA" sz="2200" dirty="0"/>
              <a:t>Progress in terms of developing the DDM One plan are as follows: </a:t>
            </a:r>
          </a:p>
          <a:p>
            <a:pPr lvl="1" algn="just" eaLnBrk="0" fontAlgn="base" hangingPunct="0">
              <a:lnSpc>
                <a:spcPct val="115000"/>
              </a:lnSpc>
              <a:spcBef>
                <a:spcPct val="20000"/>
              </a:spcBef>
              <a:spcAft>
                <a:spcPts val="1000"/>
              </a:spcAft>
              <a:defRPr/>
            </a:pPr>
            <a:r>
              <a:rPr lang="en-ZA" sz="2200" dirty="0"/>
              <a:t>First Draft of District Profile </a:t>
            </a:r>
          </a:p>
          <a:p>
            <a:pPr lvl="1" algn="just" eaLnBrk="0" fontAlgn="base" hangingPunct="0">
              <a:lnSpc>
                <a:spcPct val="115000"/>
              </a:lnSpc>
              <a:spcBef>
                <a:spcPct val="20000"/>
              </a:spcBef>
              <a:spcAft>
                <a:spcPts val="1000"/>
              </a:spcAft>
              <a:defRPr/>
            </a:pPr>
            <a:r>
              <a:rPr lang="en-ZA" sz="2200" dirty="0"/>
              <a:t>Key Development trends identified </a:t>
            </a:r>
          </a:p>
          <a:p>
            <a:pPr lvl="1" algn="just" eaLnBrk="0" fontAlgn="base" hangingPunct="0">
              <a:lnSpc>
                <a:spcPct val="115000"/>
              </a:lnSpc>
              <a:spcBef>
                <a:spcPct val="20000"/>
              </a:spcBef>
              <a:spcAft>
                <a:spcPts val="1000"/>
              </a:spcAft>
              <a:defRPr/>
            </a:pPr>
            <a:r>
              <a:rPr lang="en-ZA" sz="2200" dirty="0"/>
              <a:t>List of projects from LM’s collated and possible catalytic projects identified </a:t>
            </a:r>
          </a:p>
          <a:p>
            <a:pPr lvl="1" algn="just" eaLnBrk="0" fontAlgn="base" hangingPunct="0">
              <a:lnSpc>
                <a:spcPct val="115000"/>
              </a:lnSpc>
              <a:spcBef>
                <a:spcPct val="20000"/>
              </a:spcBef>
              <a:spcAft>
                <a:spcPts val="1000"/>
              </a:spcAft>
              <a:defRPr/>
            </a:pPr>
            <a:endParaRPr lang="en-ZA" sz="1600" dirty="0"/>
          </a:p>
          <a:p>
            <a:pPr marL="0" lvl="0" indent="0" algn="just" eaLnBrk="0" fontAlgn="base" hangingPunct="0">
              <a:lnSpc>
                <a:spcPct val="115000"/>
              </a:lnSpc>
              <a:spcBef>
                <a:spcPct val="20000"/>
              </a:spcBef>
              <a:spcAft>
                <a:spcPts val="1000"/>
              </a:spcAft>
              <a:buNone/>
              <a:defRPr/>
            </a:pPr>
            <a:r>
              <a:rPr lang="en-ZA" sz="1800" dirty="0"/>
              <a:t> </a:t>
            </a:r>
          </a:p>
        </p:txBody>
      </p:sp>
    </p:spTree>
    <p:extLst>
      <p:ext uri="{BB962C8B-B14F-4D97-AF65-F5344CB8AC3E}">
        <p14:creationId xmlns:p14="http://schemas.microsoft.com/office/powerpoint/2010/main" val="3495363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DDM IMPLEMENTATION </a:t>
            </a:r>
          </a:p>
        </p:txBody>
      </p:sp>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a:xfrm>
            <a:off x="498684" y="845523"/>
            <a:ext cx="11205636" cy="5325681"/>
          </a:xfrm>
        </p:spPr>
        <p:txBody>
          <a:bodyPr/>
          <a:lstStyle/>
          <a:p>
            <a:pPr marL="342900" lvl="0" indent="-342900" eaLnBrk="0" fontAlgn="base" hangingPunct="0">
              <a:lnSpc>
                <a:spcPct val="100000"/>
              </a:lnSpc>
              <a:spcBef>
                <a:spcPct val="20000"/>
              </a:spcBef>
              <a:spcAft>
                <a:spcPct val="0"/>
              </a:spcAft>
              <a:buFontTx/>
              <a:buChar char="•"/>
              <a:defRPr/>
            </a:pPr>
            <a:r>
              <a:rPr lang="en-ZA" altLang="en-US" sz="2200" kern="0" dirty="0">
                <a:solidFill>
                  <a:srgbClr val="000000"/>
                </a:solidFill>
              </a:rPr>
              <a:t>The Sarah Baartman District Development Model provides a detailed profile with the intention to show case the Districts economic, demographic and socio-economic environment. The analysis of data is broken down in the context of the District vis-a-vis neighbouring districts in the province and South Africa. </a:t>
            </a:r>
          </a:p>
          <a:p>
            <a:pPr marL="342900" lvl="0" indent="-342900" eaLnBrk="0" fontAlgn="base" hangingPunct="0">
              <a:lnSpc>
                <a:spcPct val="100000"/>
              </a:lnSpc>
              <a:spcBef>
                <a:spcPct val="20000"/>
              </a:spcBef>
              <a:spcAft>
                <a:spcPct val="0"/>
              </a:spcAft>
              <a:buFontTx/>
              <a:buChar char="•"/>
              <a:defRPr/>
            </a:pPr>
            <a:endParaRPr lang="en-ZA" altLang="en-US" sz="2200" kern="0" dirty="0">
              <a:solidFill>
                <a:srgbClr val="000000"/>
              </a:solidFill>
            </a:endParaRPr>
          </a:p>
          <a:p>
            <a:pPr marL="342900" lvl="0" indent="-342900" eaLnBrk="0" fontAlgn="base" hangingPunct="0">
              <a:lnSpc>
                <a:spcPct val="100000"/>
              </a:lnSpc>
              <a:spcBef>
                <a:spcPct val="20000"/>
              </a:spcBef>
              <a:spcAft>
                <a:spcPct val="0"/>
              </a:spcAft>
              <a:buFontTx/>
              <a:buChar char="•"/>
              <a:defRPr/>
            </a:pPr>
            <a:r>
              <a:rPr lang="en-ZA" altLang="en-US" sz="2200" kern="0" dirty="0">
                <a:solidFill>
                  <a:srgbClr val="000000"/>
                </a:solidFill>
              </a:rPr>
              <a:t>Understanding the changes in the composition of the population with respect to population group, age and gender is vital in the face of growing pressure on food, energy, water, jobs and social support on the country's citizens. </a:t>
            </a:r>
          </a:p>
          <a:p>
            <a:pPr marL="342900" lvl="0" indent="-342900" algn="just" eaLnBrk="0" fontAlgn="base" hangingPunct="0">
              <a:lnSpc>
                <a:spcPct val="115000"/>
              </a:lnSpc>
              <a:spcBef>
                <a:spcPct val="20000"/>
              </a:spcBef>
              <a:spcAft>
                <a:spcPts val="1000"/>
              </a:spcAft>
              <a:buFont typeface="Wingdings" panose="05000000000000000000" pitchFamily="2" charset="2"/>
              <a:buChar char="v"/>
              <a:defRPr/>
            </a:pPr>
            <a:endParaRPr lang="en-ZA" sz="2200" dirty="0"/>
          </a:p>
        </p:txBody>
      </p:sp>
    </p:spTree>
    <p:extLst>
      <p:ext uri="{BB962C8B-B14F-4D97-AF65-F5344CB8AC3E}">
        <p14:creationId xmlns:p14="http://schemas.microsoft.com/office/powerpoint/2010/main" val="3758219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DDM IMPLEMENTATION </a:t>
            </a:r>
          </a:p>
        </p:txBody>
      </p:sp>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a:xfrm>
            <a:off x="498684" y="845523"/>
            <a:ext cx="11205636" cy="5325681"/>
          </a:xfrm>
        </p:spPr>
        <p:txBody>
          <a:bodyPr/>
          <a:lstStyle/>
          <a:p>
            <a:pPr marL="342900" lvl="0" indent="-342900" eaLnBrk="0" fontAlgn="base" hangingPunct="0">
              <a:lnSpc>
                <a:spcPct val="100000"/>
              </a:lnSpc>
              <a:spcBef>
                <a:spcPct val="20000"/>
              </a:spcBef>
              <a:spcAft>
                <a:spcPct val="0"/>
              </a:spcAft>
              <a:defRPr/>
            </a:pPr>
            <a:endParaRPr lang="en-US" altLang="en-US" kern="0" dirty="0">
              <a:solidFill>
                <a:srgbClr val="000000"/>
              </a:solidFill>
            </a:endParaRPr>
          </a:p>
          <a:p>
            <a:pPr marL="342900" lvl="0" indent="-342900" eaLnBrk="0" fontAlgn="base" hangingPunct="0">
              <a:lnSpc>
                <a:spcPct val="100000"/>
              </a:lnSpc>
              <a:spcBef>
                <a:spcPct val="20000"/>
              </a:spcBef>
              <a:spcAft>
                <a:spcPct val="0"/>
              </a:spcAft>
              <a:defRPr/>
            </a:pPr>
            <a:r>
              <a:rPr lang="en-US" altLang="en-US" sz="2200" kern="0" dirty="0">
                <a:solidFill>
                  <a:srgbClr val="000000"/>
                </a:solidFill>
              </a:rPr>
              <a:t>SBDM has engaged with EC COGTA and ECSECC and discussions were held for ECSECC to support SBDM in the Development of its DDP.  </a:t>
            </a:r>
          </a:p>
          <a:p>
            <a:pPr marL="342900" lvl="0" indent="-342900" eaLnBrk="0" fontAlgn="base" hangingPunct="0">
              <a:lnSpc>
                <a:spcPct val="100000"/>
              </a:lnSpc>
              <a:spcBef>
                <a:spcPct val="20000"/>
              </a:spcBef>
              <a:spcAft>
                <a:spcPct val="0"/>
              </a:spcAft>
              <a:defRPr/>
            </a:pPr>
            <a:r>
              <a:rPr lang="en-US" altLang="en-US" sz="2200" kern="0" dirty="0">
                <a:solidFill>
                  <a:srgbClr val="000000"/>
                </a:solidFill>
              </a:rPr>
              <a:t>ECSECC has been supporting OR Tambo the Pilot site in the Eastern Cape so their contributions will be invaluable in moving the SBDM DDM forward </a:t>
            </a:r>
            <a:endParaRPr lang="en-ZA" altLang="en-US" sz="2200" kern="0" dirty="0">
              <a:solidFill>
                <a:srgbClr val="000000"/>
              </a:solidFill>
            </a:endParaRPr>
          </a:p>
          <a:p>
            <a:pPr marL="342900" lvl="0" indent="-342900" eaLnBrk="0" fontAlgn="base" hangingPunct="0">
              <a:lnSpc>
                <a:spcPct val="100000"/>
              </a:lnSpc>
              <a:spcBef>
                <a:spcPct val="20000"/>
              </a:spcBef>
              <a:spcAft>
                <a:spcPct val="0"/>
              </a:spcAft>
              <a:defRPr/>
            </a:pPr>
            <a:r>
              <a:rPr lang="en-ZA" altLang="en-US" sz="2200" kern="0" dirty="0">
                <a:solidFill>
                  <a:srgbClr val="000000"/>
                </a:solidFill>
              </a:rPr>
              <a:t>SBDM would need support in reviewing the </a:t>
            </a:r>
            <a:r>
              <a:rPr lang="en-ZA" altLang="en-US" sz="2200" kern="0" dirty="0"/>
              <a:t>existing One Plan template </a:t>
            </a:r>
            <a:r>
              <a:rPr lang="en-ZA" altLang="en-US" sz="2200" kern="0" dirty="0">
                <a:solidFill>
                  <a:srgbClr val="000000"/>
                </a:solidFill>
              </a:rPr>
              <a:t>and profile to assess: </a:t>
            </a:r>
          </a:p>
          <a:p>
            <a:pPr marL="811213" lvl="2" indent="-457200" algn="just" eaLnBrk="0" fontAlgn="base" hangingPunct="0">
              <a:lnSpc>
                <a:spcPct val="100000"/>
              </a:lnSpc>
              <a:spcBef>
                <a:spcPct val="20000"/>
              </a:spcBef>
              <a:spcAft>
                <a:spcPct val="0"/>
              </a:spcAft>
              <a:buFont typeface="Wingdings" panose="05000000000000000000" pitchFamily="2" charset="2"/>
              <a:buChar char="ü"/>
              <a:defRPr/>
            </a:pPr>
            <a:r>
              <a:rPr lang="en-US" altLang="en-US" sz="2200" kern="0" dirty="0">
                <a:solidFill>
                  <a:srgbClr val="000000"/>
                </a:solidFill>
              </a:rPr>
              <a:t>Institutionalization of the DDP - </a:t>
            </a:r>
            <a:r>
              <a:rPr lang="en-US" altLang="en-US" sz="2200" b="1" i="1" kern="0" dirty="0">
                <a:solidFill>
                  <a:srgbClr val="000000"/>
                </a:solidFill>
              </a:rPr>
              <a:t>engagement with EC COGTA as to roles and responsibilities on the following: </a:t>
            </a:r>
          </a:p>
          <a:p>
            <a:pPr marL="811213" lvl="2" indent="-457200" eaLnBrk="0" fontAlgn="base" hangingPunct="0">
              <a:lnSpc>
                <a:spcPct val="100000"/>
              </a:lnSpc>
              <a:spcBef>
                <a:spcPct val="20000"/>
              </a:spcBef>
              <a:spcAft>
                <a:spcPct val="0"/>
              </a:spcAft>
              <a:buFont typeface="Wingdings" panose="05000000000000000000" pitchFamily="2" charset="2"/>
              <a:buChar char="ü"/>
              <a:defRPr/>
            </a:pPr>
            <a:r>
              <a:rPr lang="en-US" altLang="en-US" sz="2200" kern="0" dirty="0">
                <a:solidFill>
                  <a:srgbClr val="000000"/>
                </a:solidFill>
              </a:rPr>
              <a:t>Profiles and Gap Analysis</a:t>
            </a:r>
          </a:p>
          <a:p>
            <a:pPr marL="811213" lvl="2" indent="-457200" eaLnBrk="0" fontAlgn="base" hangingPunct="0">
              <a:lnSpc>
                <a:spcPct val="100000"/>
              </a:lnSpc>
              <a:spcBef>
                <a:spcPct val="20000"/>
              </a:spcBef>
              <a:spcAft>
                <a:spcPct val="0"/>
              </a:spcAft>
              <a:buFont typeface="Wingdings" panose="05000000000000000000" pitchFamily="2" charset="2"/>
              <a:buChar char="ü"/>
              <a:defRPr/>
            </a:pPr>
            <a:r>
              <a:rPr lang="en-US" altLang="en-US" sz="2200" kern="0" dirty="0">
                <a:solidFill>
                  <a:srgbClr val="000000"/>
                </a:solidFill>
              </a:rPr>
              <a:t>Access to National and Provincial Budgets</a:t>
            </a:r>
          </a:p>
          <a:p>
            <a:pPr marL="811213" lvl="2" indent="-457200" eaLnBrk="0" fontAlgn="base" hangingPunct="0">
              <a:lnSpc>
                <a:spcPct val="100000"/>
              </a:lnSpc>
              <a:spcBef>
                <a:spcPct val="20000"/>
              </a:spcBef>
              <a:spcAft>
                <a:spcPct val="0"/>
              </a:spcAft>
              <a:buFont typeface="Wingdings" panose="05000000000000000000" pitchFamily="2" charset="2"/>
              <a:buChar char="ü"/>
              <a:defRPr/>
            </a:pPr>
            <a:r>
              <a:rPr lang="en-US" altLang="en-US" sz="2200" kern="0" dirty="0">
                <a:solidFill>
                  <a:srgbClr val="000000"/>
                </a:solidFill>
              </a:rPr>
              <a:t>Quick Interventions</a:t>
            </a:r>
          </a:p>
          <a:p>
            <a:pPr marL="811213" lvl="2" indent="-457200" eaLnBrk="0" fontAlgn="base" hangingPunct="0">
              <a:lnSpc>
                <a:spcPct val="100000"/>
              </a:lnSpc>
              <a:spcBef>
                <a:spcPct val="20000"/>
              </a:spcBef>
              <a:spcAft>
                <a:spcPct val="0"/>
              </a:spcAft>
              <a:buFont typeface="Wingdings" panose="05000000000000000000" pitchFamily="2" charset="2"/>
              <a:buChar char="ü"/>
              <a:defRPr/>
            </a:pPr>
            <a:r>
              <a:rPr lang="en-US" altLang="en-US" sz="2200" kern="0" dirty="0">
                <a:solidFill>
                  <a:srgbClr val="000000"/>
                </a:solidFill>
              </a:rPr>
              <a:t>Rethinking approaches</a:t>
            </a:r>
          </a:p>
        </p:txBody>
      </p:sp>
    </p:spTree>
    <p:extLst>
      <p:ext uri="{BB962C8B-B14F-4D97-AF65-F5344CB8AC3E}">
        <p14:creationId xmlns:p14="http://schemas.microsoft.com/office/powerpoint/2010/main" val="168108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30AC-A9BB-41B1-A003-0301275EF23E}"/>
              </a:ext>
            </a:extLst>
          </p:cNvPr>
          <p:cNvSpPr>
            <a:spLocks noGrp="1"/>
          </p:cNvSpPr>
          <p:nvPr>
            <p:ph type="title"/>
          </p:nvPr>
        </p:nvSpPr>
        <p:spPr/>
        <p:txBody>
          <a:bodyPr/>
          <a:lstStyle/>
          <a:p>
            <a:pPr algn="ctr"/>
            <a:r>
              <a:rPr lang="en-ZA" b="1" dirty="0"/>
              <a:t>8. recommendations</a:t>
            </a:r>
          </a:p>
        </p:txBody>
      </p:sp>
      <p:sp>
        <p:nvSpPr>
          <p:cNvPr id="3" name="Content Placeholder 2">
            <a:extLst>
              <a:ext uri="{FF2B5EF4-FFF2-40B4-BE49-F238E27FC236}">
                <a16:creationId xmlns:a16="http://schemas.microsoft.com/office/drawing/2014/main" id="{1BC788FA-51A3-4CC1-9A64-6AF63E8872CE}"/>
              </a:ext>
            </a:extLst>
          </p:cNvPr>
          <p:cNvSpPr>
            <a:spLocks noGrp="1"/>
          </p:cNvSpPr>
          <p:nvPr>
            <p:ph sz="half" idx="2"/>
          </p:nvPr>
        </p:nvSpPr>
        <p:spPr>
          <a:xfrm>
            <a:off x="498684" y="814647"/>
            <a:ext cx="11205636" cy="5325681"/>
          </a:xfrm>
        </p:spPr>
        <p:txBody>
          <a:bodyPr/>
          <a:lstStyle/>
          <a:p>
            <a:pPr marL="0" indent="0">
              <a:buNone/>
            </a:pPr>
            <a:endParaRPr lang="en-ZA" sz="2800" dirty="0"/>
          </a:p>
          <a:p>
            <a:pPr marL="0" indent="0">
              <a:buNone/>
            </a:pPr>
            <a:endParaRPr lang="en-ZA" sz="2800" dirty="0"/>
          </a:p>
          <a:p>
            <a:pPr marL="0" indent="0" algn="ctr">
              <a:buNone/>
            </a:pPr>
            <a:r>
              <a:rPr lang="en-ZA" sz="2800" dirty="0"/>
              <a:t>The Portfolio Committee on Cooperative Governance and Traditional Affairs (CoGTA) to note the contents of the presentation.</a:t>
            </a:r>
          </a:p>
          <a:p>
            <a:pPr marL="0" indent="0">
              <a:buNone/>
            </a:pPr>
            <a:endParaRPr lang="en-ZA" dirty="0"/>
          </a:p>
        </p:txBody>
      </p:sp>
    </p:spTree>
    <p:extLst>
      <p:ext uri="{BB962C8B-B14F-4D97-AF65-F5344CB8AC3E}">
        <p14:creationId xmlns:p14="http://schemas.microsoft.com/office/powerpoint/2010/main" val="3313638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375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p:txBody>
          <a:bodyPr/>
          <a:lstStyle/>
          <a:p>
            <a:endParaRPr lang="en-ZA" altLang="en-US"/>
          </a:p>
        </p:txBody>
      </p:sp>
      <p:sp>
        <p:nvSpPr>
          <p:cNvPr id="9219" name="Content Placeholder 2"/>
          <p:cNvSpPr>
            <a:spLocks noGrp="1" noChangeArrowheads="1"/>
          </p:cNvSpPr>
          <p:nvPr>
            <p:ph idx="1"/>
          </p:nvPr>
        </p:nvSpPr>
        <p:spPr/>
        <p:txBody>
          <a:bodyPr/>
          <a:lstStyle/>
          <a:p>
            <a:endParaRPr lang="en-ZA" altLang="en-US"/>
          </a:p>
        </p:txBody>
      </p:sp>
      <p:pic>
        <p:nvPicPr>
          <p:cNvPr id="9220" name="Picture 3" descr="C:\Users\MBendle.CACADU0\AppData\Local\Microsoft\Windows\INetCache\Content.Word\SBD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09" y="152400"/>
            <a:ext cx="11878492"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77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BACKGROUND</a:t>
            </a:r>
          </a:p>
        </p:txBody>
      </p:sp>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a:xfrm>
            <a:off x="498684" y="845523"/>
            <a:ext cx="11205636" cy="4980511"/>
          </a:xfrm>
        </p:spPr>
        <p:txBody>
          <a:bodyPr/>
          <a:lstStyle/>
          <a:p>
            <a:pPr marL="0" lvl="0" indent="0" algn="just" eaLnBrk="0" fontAlgn="base" hangingPunct="0">
              <a:lnSpc>
                <a:spcPct val="100000"/>
              </a:lnSpc>
              <a:spcBef>
                <a:spcPct val="0"/>
              </a:spcBef>
              <a:spcAft>
                <a:spcPct val="0"/>
              </a:spcAft>
              <a:buNone/>
              <a:defRPr/>
            </a:pPr>
            <a:endParaRPr lang="en-ZA" sz="1800" dirty="0">
              <a:solidFill>
                <a:srgbClr val="000000"/>
              </a:solidFill>
            </a:endParaRPr>
          </a:p>
          <a:p>
            <a:pPr marL="0" lvl="0" indent="0" algn="just" eaLnBrk="0" fontAlgn="base" hangingPunct="0">
              <a:lnSpc>
                <a:spcPct val="100000"/>
              </a:lnSpc>
              <a:spcBef>
                <a:spcPct val="0"/>
              </a:spcBef>
              <a:spcAft>
                <a:spcPct val="0"/>
              </a:spcAft>
              <a:buNone/>
              <a:defRPr/>
            </a:pPr>
            <a:r>
              <a:rPr lang="en-ZA" sz="1800" dirty="0">
                <a:solidFill>
                  <a:srgbClr val="000000"/>
                </a:solidFill>
              </a:rPr>
              <a:t>SBDM is the largest District Municipality in the Eastern Cape Province geographically and has an estimated population of 520 000 (2018)</a:t>
            </a:r>
          </a:p>
          <a:p>
            <a:pPr marL="342900" lvl="0" indent="-342900" algn="just" eaLnBrk="0" fontAlgn="base" hangingPunct="0">
              <a:lnSpc>
                <a:spcPct val="100000"/>
              </a:lnSpc>
              <a:spcBef>
                <a:spcPct val="0"/>
              </a:spcBef>
              <a:spcAft>
                <a:spcPct val="0"/>
              </a:spcAft>
              <a:defRPr/>
            </a:pPr>
            <a:endParaRPr lang="en-ZA" sz="1800" dirty="0">
              <a:solidFill>
                <a:srgbClr val="000000"/>
              </a:solidFill>
            </a:endParaRPr>
          </a:p>
          <a:p>
            <a:pPr marL="342900" lvl="0" indent="-342900" algn="just" eaLnBrk="0" fontAlgn="base" hangingPunct="0">
              <a:lnSpc>
                <a:spcPct val="100000"/>
              </a:lnSpc>
              <a:spcBef>
                <a:spcPct val="0"/>
              </a:spcBef>
              <a:spcAft>
                <a:spcPct val="0"/>
              </a:spcAft>
              <a:buFont typeface="Wingdings" panose="05000000000000000000" pitchFamily="2" charset="2"/>
              <a:buChar char="§"/>
              <a:defRPr/>
            </a:pPr>
            <a:r>
              <a:rPr lang="en-ZA" sz="1800" dirty="0">
                <a:solidFill>
                  <a:srgbClr val="000000"/>
                </a:solidFill>
              </a:rPr>
              <a:t>The District consists of seven (7) Local Municipalities:</a:t>
            </a:r>
          </a:p>
          <a:p>
            <a:pPr marL="800100" lvl="1" indent="-342900" algn="just" eaLnBrk="0" fontAlgn="base" hangingPunct="0">
              <a:lnSpc>
                <a:spcPct val="100000"/>
              </a:lnSpc>
              <a:spcBef>
                <a:spcPct val="0"/>
              </a:spcBef>
              <a:spcAft>
                <a:spcPct val="0"/>
              </a:spcAft>
              <a:buFont typeface="Wingdings" panose="05000000000000000000" pitchFamily="2" charset="2"/>
              <a:buChar char="§"/>
              <a:defRPr/>
            </a:pPr>
            <a:r>
              <a:rPr lang="en-ZA" dirty="0">
                <a:solidFill>
                  <a:srgbClr val="000000"/>
                </a:solidFill>
              </a:rPr>
              <a:t>Makana Local Municipality</a:t>
            </a:r>
          </a:p>
          <a:p>
            <a:pPr marL="800100" lvl="1" indent="-342900" algn="just" eaLnBrk="0" fontAlgn="base" hangingPunct="0">
              <a:lnSpc>
                <a:spcPct val="100000"/>
              </a:lnSpc>
              <a:spcBef>
                <a:spcPct val="0"/>
              </a:spcBef>
              <a:spcAft>
                <a:spcPct val="0"/>
              </a:spcAft>
              <a:buFont typeface="Wingdings" panose="05000000000000000000" pitchFamily="2" charset="2"/>
              <a:buChar char="§"/>
              <a:defRPr/>
            </a:pPr>
            <a:r>
              <a:rPr lang="en-ZA" dirty="0">
                <a:solidFill>
                  <a:srgbClr val="000000"/>
                </a:solidFill>
              </a:rPr>
              <a:t>Sunday River Valley Local Municipality</a:t>
            </a:r>
          </a:p>
          <a:p>
            <a:pPr marL="800100" lvl="1" indent="-342900" algn="just" eaLnBrk="0" fontAlgn="base" hangingPunct="0">
              <a:lnSpc>
                <a:spcPct val="100000"/>
              </a:lnSpc>
              <a:spcBef>
                <a:spcPct val="0"/>
              </a:spcBef>
              <a:spcAft>
                <a:spcPct val="0"/>
              </a:spcAft>
              <a:buFont typeface="Wingdings" panose="05000000000000000000" pitchFamily="2" charset="2"/>
              <a:buChar char="§"/>
              <a:defRPr/>
            </a:pPr>
            <a:r>
              <a:rPr lang="en-ZA" dirty="0" err="1">
                <a:solidFill>
                  <a:srgbClr val="000000"/>
                </a:solidFill>
              </a:rPr>
              <a:t>Ndlambe</a:t>
            </a:r>
            <a:r>
              <a:rPr lang="en-ZA" dirty="0">
                <a:solidFill>
                  <a:srgbClr val="000000"/>
                </a:solidFill>
              </a:rPr>
              <a:t> Local Municipality</a:t>
            </a:r>
          </a:p>
          <a:p>
            <a:pPr marL="800100" lvl="1" indent="-342900" algn="just" eaLnBrk="0" fontAlgn="base" hangingPunct="0">
              <a:lnSpc>
                <a:spcPct val="100000"/>
              </a:lnSpc>
              <a:spcBef>
                <a:spcPct val="0"/>
              </a:spcBef>
              <a:spcAft>
                <a:spcPct val="0"/>
              </a:spcAft>
              <a:buFont typeface="Wingdings" panose="05000000000000000000" pitchFamily="2" charset="2"/>
              <a:buChar char="§"/>
              <a:defRPr/>
            </a:pPr>
            <a:r>
              <a:rPr lang="en-ZA" dirty="0">
                <a:solidFill>
                  <a:srgbClr val="000000"/>
                </a:solidFill>
              </a:rPr>
              <a:t>Dr Beyers Naude Local Municipality</a:t>
            </a:r>
          </a:p>
          <a:p>
            <a:pPr marL="800100" lvl="1" indent="-342900" algn="just" eaLnBrk="0" fontAlgn="base" hangingPunct="0">
              <a:lnSpc>
                <a:spcPct val="100000"/>
              </a:lnSpc>
              <a:spcBef>
                <a:spcPct val="0"/>
              </a:spcBef>
              <a:spcAft>
                <a:spcPct val="0"/>
              </a:spcAft>
              <a:buFont typeface="Wingdings" panose="05000000000000000000" pitchFamily="2" charset="2"/>
              <a:buChar char="§"/>
              <a:defRPr/>
            </a:pPr>
            <a:r>
              <a:rPr lang="en-ZA" dirty="0">
                <a:solidFill>
                  <a:srgbClr val="000000"/>
                </a:solidFill>
              </a:rPr>
              <a:t>Blue Crane Local Municipality</a:t>
            </a:r>
          </a:p>
          <a:p>
            <a:pPr marL="800100" lvl="1" indent="-342900" algn="just" eaLnBrk="0" fontAlgn="base" hangingPunct="0">
              <a:lnSpc>
                <a:spcPct val="100000"/>
              </a:lnSpc>
              <a:spcBef>
                <a:spcPct val="0"/>
              </a:spcBef>
              <a:spcAft>
                <a:spcPct val="0"/>
              </a:spcAft>
              <a:buFont typeface="Wingdings" panose="05000000000000000000" pitchFamily="2" charset="2"/>
              <a:buChar char="§"/>
              <a:defRPr/>
            </a:pPr>
            <a:r>
              <a:rPr lang="en-ZA" dirty="0" err="1">
                <a:solidFill>
                  <a:srgbClr val="000000"/>
                </a:solidFill>
              </a:rPr>
              <a:t>Kouga</a:t>
            </a:r>
            <a:r>
              <a:rPr lang="en-ZA" dirty="0">
                <a:solidFill>
                  <a:srgbClr val="000000"/>
                </a:solidFill>
              </a:rPr>
              <a:t> Local Municipality and </a:t>
            </a:r>
          </a:p>
          <a:p>
            <a:pPr marL="800100" lvl="1" indent="-342900" algn="just" eaLnBrk="0" fontAlgn="base" hangingPunct="0">
              <a:lnSpc>
                <a:spcPct val="100000"/>
              </a:lnSpc>
              <a:spcBef>
                <a:spcPct val="0"/>
              </a:spcBef>
              <a:spcAft>
                <a:spcPct val="0"/>
              </a:spcAft>
              <a:buFont typeface="Wingdings" panose="05000000000000000000" pitchFamily="2" charset="2"/>
              <a:buChar char="§"/>
              <a:defRPr/>
            </a:pPr>
            <a:r>
              <a:rPr lang="en-ZA" dirty="0">
                <a:solidFill>
                  <a:srgbClr val="000000"/>
                </a:solidFill>
              </a:rPr>
              <a:t>Koukama Local Municipality</a:t>
            </a:r>
          </a:p>
          <a:p>
            <a:pPr marL="800100" lvl="1" indent="-342900" algn="just" eaLnBrk="0" fontAlgn="base" hangingPunct="0">
              <a:lnSpc>
                <a:spcPct val="100000"/>
              </a:lnSpc>
              <a:spcBef>
                <a:spcPct val="0"/>
              </a:spcBef>
              <a:spcAft>
                <a:spcPct val="0"/>
              </a:spcAft>
              <a:buFont typeface="Wingdings" panose="05000000000000000000" pitchFamily="2" charset="2"/>
              <a:buChar char="§"/>
              <a:defRPr/>
            </a:pPr>
            <a:endParaRPr lang="en-ZA" dirty="0">
              <a:solidFill>
                <a:srgbClr val="000000"/>
              </a:solidFill>
            </a:endParaRPr>
          </a:p>
          <a:p>
            <a:pPr lvl="0" defTabSz="457200" eaLnBrk="0" fontAlgn="base" hangingPunct="0">
              <a:lnSpc>
                <a:spcPct val="100000"/>
              </a:lnSpc>
              <a:spcBef>
                <a:spcPct val="0"/>
              </a:spcBef>
              <a:spcAft>
                <a:spcPct val="0"/>
              </a:spcAft>
            </a:pPr>
            <a:r>
              <a:rPr lang="en-US" sz="1800" dirty="0">
                <a:solidFill>
                  <a:prstClr val="black"/>
                </a:solidFill>
                <a:latin typeface="Arial" panose="020B0604020202020204" pitchFamily="34" charset="0"/>
                <a:ea typeface="Calibri" panose="020F0502020204030204" pitchFamily="34" charset="0"/>
                <a:cs typeface="Arial" panose="020B0604020202020204" pitchFamily="34" charset="0"/>
              </a:rPr>
              <a:t>Out of the seven Locals, Dr. Beyers </a:t>
            </a:r>
            <a:r>
              <a:rPr lang="en-US" sz="1800" dirty="0" err="1">
                <a:solidFill>
                  <a:prstClr val="black"/>
                </a:solidFill>
                <a:latin typeface="Arial" panose="020B0604020202020204" pitchFamily="34" charset="0"/>
                <a:ea typeface="Calibri" panose="020F0502020204030204" pitchFamily="34" charset="0"/>
                <a:cs typeface="Arial" panose="020B0604020202020204" pitchFamily="34" charset="0"/>
              </a:rPr>
              <a:t>Naudé</a:t>
            </a:r>
            <a:r>
              <a:rPr lang="en-US" sz="1800" dirty="0">
                <a:solidFill>
                  <a:prstClr val="black"/>
                </a:solidFill>
                <a:latin typeface="Arial" panose="020B0604020202020204" pitchFamily="34" charset="0"/>
                <a:ea typeface="Calibri" panose="020F0502020204030204" pitchFamily="34" charset="0"/>
                <a:cs typeface="Arial" panose="020B0604020202020204" pitchFamily="34" charset="0"/>
              </a:rPr>
              <a:t> Local Municipality was established by merging the </a:t>
            </a:r>
            <a:r>
              <a:rPr lang="en-US" sz="1800" dirty="0" err="1">
                <a:solidFill>
                  <a:prstClr val="black"/>
                </a:solidFill>
                <a:latin typeface="Arial" panose="020B0604020202020204" pitchFamily="34" charset="0"/>
                <a:ea typeface="Calibri" panose="020F0502020204030204" pitchFamily="34" charset="0"/>
                <a:cs typeface="Arial" panose="020B0604020202020204" pitchFamily="34" charset="0"/>
              </a:rPr>
              <a:t>Camdeboo</a:t>
            </a:r>
            <a:r>
              <a:rPr lang="en-US" sz="1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prstClr val="black"/>
                </a:solidFill>
                <a:latin typeface="Arial" panose="020B0604020202020204" pitchFamily="34" charset="0"/>
                <a:ea typeface="Calibri" panose="020F0502020204030204" pitchFamily="34" charset="0"/>
                <a:cs typeface="Arial" panose="020B0604020202020204" pitchFamily="34" charset="0"/>
              </a:rPr>
              <a:t>Ikwezi</a:t>
            </a:r>
            <a:r>
              <a:rPr lang="en-US" sz="1800" dirty="0">
                <a:solidFill>
                  <a:prstClr val="black"/>
                </a:solidFill>
                <a:latin typeface="Arial" panose="020B0604020202020204" pitchFamily="34" charset="0"/>
                <a:ea typeface="Calibri" panose="020F0502020204030204" pitchFamily="34" charset="0"/>
                <a:cs typeface="Arial" panose="020B0604020202020204" pitchFamily="34" charset="0"/>
              </a:rPr>
              <a:t> and </a:t>
            </a:r>
            <a:r>
              <a:rPr lang="en-US" sz="1800" dirty="0" err="1">
                <a:solidFill>
                  <a:prstClr val="black"/>
                </a:solidFill>
                <a:latin typeface="Arial" panose="020B0604020202020204" pitchFamily="34" charset="0"/>
                <a:ea typeface="Calibri" panose="020F0502020204030204" pitchFamily="34" charset="0"/>
                <a:cs typeface="Arial" panose="020B0604020202020204" pitchFamily="34" charset="0"/>
              </a:rPr>
              <a:t>Baviaans</a:t>
            </a:r>
            <a:r>
              <a:rPr lang="en-US" sz="1800" dirty="0">
                <a:solidFill>
                  <a:prstClr val="black"/>
                </a:solidFill>
                <a:latin typeface="Arial" panose="020B0604020202020204" pitchFamily="34" charset="0"/>
                <a:ea typeface="Calibri" panose="020F0502020204030204" pitchFamily="34" charset="0"/>
                <a:cs typeface="Arial" panose="020B0604020202020204" pitchFamily="34" charset="0"/>
              </a:rPr>
              <a:t> Local Municipalities. The Municipality was officially established on 6 August 2016 after the Local Government Elections.</a:t>
            </a:r>
          </a:p>
          <a:p>
            <a:pPr marL="342900" indent="-342900" eaLnBrk="0" fontAlgn="base" hangingPunct="0">
              <a:lnSpc>
                <a:spcPct val="100000"/>
              </a:lnSpc>
              <a:spcBef>
                <a:spcPct val="0"/>
              </a:spcBef>
              <a:spcAft>
                <a:spcPct val="0"/>
              </a:spcAft>
              <a:buFont typeface="Wingdings" panose="05000000000000000000" pitchFamily="2" charset="2"/>
              <a:buChar char="§"/>
              <a:defRPr/>
            </a:pPr>
            <a:endParaRPr lang="en-ZA" sz="2400" dirty="0">
              <a:solidFill>
                <a:srgbClr val="000000"/>
              </a:solidFill>
            </a:endParaRPr>
          </a:p>
          <a:p>
            <a:pPr marL="0" lvl="0" indent="0" algn="just" eaLnBrk="0" fontAlgn="base" hangingPunct="0">
              <a:lnSpc>
                <a:spcPct val="100000"/>
              </a:lnSpc>
              <a:spcBef>
                <a:spcPct val="0"/>
              </a:spcBef>
              <a:spcAft>
                <a:spcPct val="0"/>
              </a:spcAft>
              <a:buNone/>
              <a:defRPr/>
            </a:pPr>
            <a:r>
              <a:rPr lang="en-ZA" sz="2400" dirty="0">
                <a:solidFill>
                  <a:srgbClr val="000000"/>
                </a:solidFill>
              </a:rPr>
              <a:t> 	</a:t>
            </a:r>
          </a:p>
        </p:txBody>
      </p:sp>
    </p:spTree>
    <p:extLst>
      <p:ext uri="{BB962C8B-B14F-4D97-AF65-F5344CB8AC3E}">
        <p14:creationId xmlns:p14="http://schemas.microsoft.com/office/powerpoint/2010/main" val="3273626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STATE OF GOVERNANCE </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472950790"/>
              </p:ext>
            </p:extLst>
          </p:nvPr>
        </p:nvGraphicFramePr>
        <p:xfrm>
          <a:off x="498157" y="2560320"/>
          <a:ext cx="11206163" cy="1493520"/>
        </p:xfrm>
        <a:graphic>
          <a:graphicData uri="http://schemas.openxmlformats.org/drawingml/2006/table">
            <a:tbl>
              <a:tblPr firstRow="1" bandRow="1">
                <a:tableStyleId>{5C22544A-7EE6-4342-B048-85BDC9FD1C3A}</a:tableStyleId>
              </a:tblPr>
              <a:tblGrid>
                <a:gridCol w="11206163">
                  <a:extLst>
                    <a:ext uri="{9D8B030D-6E8A-4147-A177-3AD203B41FA5}">
                      <a16:colId xmlns:a16="http://schemas.microsoft.com/office/drawing/2014/main" val="224190354"/>
                    </a:ext>
                  </a:extLst>
                </a:gridCol>
              </a:tblGrid>
              <a:tr h="1436914">
                <a:tc>
                  <a:txBody>
                    <a:bodyPr/>
                    <a:lstStyle/>
                    <a:p>
                      <a:pPr algn="ctr"/>
                      <a:endParaRPr lang="en-US" sz="2800" dirty="0"/>
                    </a:p>
                    <a:p>
                      <a:pPr algn="ctr"/>
                      <a:r>
                        <a:rPr lang="en-US" sz="2800" dirty="0"/>
                        <a:t>STATE</a:t>
                      </a:r>
                      <a:r>
                        <a:rPr lang="en-US" sz="2800" baseline="0" dirty="0"/>
                        <a:t> OF GOVERNANCE </a:t>
                      </a:r>
                    </a:p>
                    <a:p>
                      <a:endParaRPr lang="en-US" baseline="0" dirty="0"/>
                    </a:p>
                    <a:p>
                      <a:endParaRPr lang="en-US" dirty="0"/>
                    </a:p>
                  </a:txBody>
                  <a:tcPr/>
                </a:tc>
                <a:extLst>
                  <a:ext uri="{0D108BD9-81ED-4DB2-BD59-A6C34878D82A}">
                    <a16:rowId xmlns:a16="http://schemas.microsoft.com/office/drawing/2014/main" val="273022560"/>
                  </a:ext>
                </a:extLst>
              </a:tr>
            </a:tbl>
          </a:graphicData>
        </a:graphic>
      </p:graphicFrame>
    </p:spTree>
    <p:extLst>
      <p:ext uri="{BB962C8B-B14F-4D97-AF65-F5344CB8AC3E}">
        <p14:creationId xmlns:p14="http://schemas.microsoft.com/office/powerpoint/2010/main" val="2956955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STATE OF GOVERNANCE and administration </a:t>
            </a:r>
          </a:p>
        </p:txBody>
      </p:sp>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a:xfrm>
            <a:off x="498684" y="681037"/>
            <a:ext cx="11205636" cy="5654449"/>
          </a:xfrm>
        </p:spPr>
        <p:txBody>
          <a:bodyPr/>
          <a:lstStyle/>
          <a:p>
            <a:pPr marL="0" lvl="0" indent="0" algn="just" eaLnBrk="0" fontAlgn="base" hangingPunct="0">
              <a:lnSpc>
                <a:spcPct val="115000"/>
              </a:lnSpc>
              <a:spcBef>
                <a:spcPts val="0"/>
              </a:spcBef>
              <a:buNone/>
              <a:tabLst>
                <a:tab pos="457200" algn="l"/>
              </a:tabLst>
              <a:defRPr/>
            </a:pPr>
            <a:r>
              <a:rPr lang="en-ZA" kern="0" dirty="0">
                <a:solidFill>
                  <a:srgbClr val="000000"/>
                </a:solidFill>
              </a:rPr>
              <a:t>The Administration is fairly stable in Sarah Baartman District Municipality and its locals and the details are as follows:</a:t>
            </a:r>
          </a:p>
          <a:p>
            <a:pPr marL="0" lvl="0" indent="0" algn="just" eaLnBrk="0" fontAlgn="base" hangingPunct="0">
              <a:lnSpc>
                <a:spcPct val="115000"/>
              </a:lnSpc>
              <a:spcBef>
                <a:spcPts val="0"/>
              </a:spcBef>
              <a:buNone/>
              <a:tabLst>
                <a:tab pos="457200" algn="l"/>
              </a:tabLst>
              <a:defRPr/>
            </a:pPr>
            <a:endParaRPr lang="en-ZA" sz="800" kern="0" dirty="0">
              <a:solidFill>
                <a:srgbClr val="000000"/>
              </a:solidFill>
            </a:endParaRPr>
          </a:p>
          <a:p>
            <a:pPr lvl="1" algn="just" eaLnBrk="0" fontAlgn="base" hangingPunct="0">
              <a:lnSpc>
                <a:spcPct val="115000"/>
              </a:lnSpc>
              <a:spcBef>
                <a:spcPts val="0"/>
              </a:spcBef>
              <a:buFont typeface="Wingdings" panose="05000000000000000000" pitchFamily="2" charset="2"/>
              <a:buChar char="§"/>
              <a:tabLst>
                <a:tab pos="457200" algn="l"/>
              </a:tabLst>
              <a:defRPr/>
            </a:pPr>
            <a:r>
              <a:rPr lang="en-ZA" kern="0" dirty="0">
                <a:solidFill>
                  <a:srgbClr val="000000"/>
                </a:solidFill>
              </a:rPr>
              <a:t>SBDM, Makana, Ndlambe, Blue Crane Route and Koukamma LMs - all positions of Senior Management are filled </a:t>
            </a:r>
          </a:p>
          <a:p>
            <a:pPr lvl="1" algn="just" eaLnBrk="0" fontAlgn="base" hangingPunct="0">
              <a:lnSpc>
                <a:spcPct val="115000"/>
              </a:lnSpc>
              <a:spcBef>
                <a:spcPts val="0"/>
              </a:spcBef>
              <a:buFont typeface="Wingdings" panose="05000000000000000000" pitchFamily="2" charset="2"/>
              <a:buChar char="§"/>
              <a:tabLst>
                <a:tab pos="457200" algn="l"/>
              </a:tabLst>
              <a:defRPr/>
            </a:pPr>
            <a:r>
              <a:rPr lang="en-ZA" kern="0" dirty="0">
                <a:solidFill>
                  <a:srgbClr val="000000"/>
                </a:solidFill>
              </a:rPr>
              <a:t>Sundays River Valley LM - Municipal Manager suspended, SBDM Municipal Manager acting in the position</a:t>
            </a:r>
          </a:p>
          <a:p>
            <a:pPr lvl="1" algn="just" eaLnBrk="0" fontAlgn="base" hangingPunct="0">
              <a:lnSpc>
                <a:spcPct val="115000"/>
              </a:lnSpc>
              <a:spcBef>
                <a:spcPts val="0"/>
              </a:spcBef>
              <a:buFont typeface="Wingdings" panose="05000000000000000000" pitchFamily="2" charset="2"/>
              <a:buChar char="§"/>
              <a:tabLst>
                <a:tab pos="457200" algn="l"/>
              </a:tabLst>
              <a:defRPr/>
            </a:pPr>
            <a:r>
              <a:rPr lang="en-ZA" kern="0" dirty="0">
                <a:solidFill>
                  <a:srgbClr val="000000"/>
                </a:solidFill>
              </a:rPr>
              <a:t>Dr Beyers Naude LM -  CFO </a:t>
            </a:r>
            <a:r>
              <a:rPr lang="en-ZA" kern="0" dirty="0" smtClean="0">
                <a:solidFill>
                  <a:srgbClr val="000000"/>
                </a:solidFill>
              </a:rPr>
              <a:t>suspended other </a:t>
            </a:r>
            <a:r>
              <a:rPr lang="en-ZA" kern="0" smtClean="0">
                <a:solidFill>
                  <a:srgbClr val="000000"/>
                </a:solidFill>
              </a:rPr>
              <a:t>Senior Management </a:t>
            </a:r>
            <a:r>
              <a:rPr lang="en-ZA" kern="0" dirty="0" smtClean="0">
                <a:solidFill>
                  <a:srgbClr val="000000"/>
                </a:solidFill>
              </a:rPr>
              <a:t>positions filled</a:t>
            </a:r>
            <a:endParaRPr lang="en-ZA" kern="0" dirty="0">
              <a:solidFill>
                <a:srgbClr val="000000"/>
              </a:solidFill>
            </a:endParaRPr>
          </a:p>
          <a:p>
            <a:pPr lvl="1" algn="just" eaLnBrk="0" fontAlgn="base" hangingPunct="0">
              <a:lnSpc>
                <a:spcPct val="115000"/>
              </a:lnSpc>
              <a:spcBef>
                <a:spcPts val="0"/>
              </a:spcBef>
              <a:buFont typeface="Wingdings" panose="05000000000000000000" pitchFamily="2" charset="2"/>
              <a:buChar char="§"/>
              <a:tabLst>
                <a:tab pos="457200" algn="l"/>
              </a:tabLst>
              <a:defRPr/>
            </a:pPr>
            <a:r>
              <a:rPr lang="en-ZA" kern="0" dirty="0">
                <a:solidFill>
                  <a:srgbClr val="000000"/>
                </a:solidFill>
              </a:rPr>
              <a:t>Kouga - Director Technical Services post </a:t>
            </a:r>
            <a:r>
              <a:rPr lang="en-ZA" kern="0" dirty="0" smtClean="0">
                <a:solidFill>
                  <a:srgbClr val="000000"/>
                </a:solidFill>
              </a:rPr>
              <a:t>vacant all other Senior Management posts filled </a:t>
            </a:r>
            <a:endParaRPr lang="en-ZA" kern="0" dirty="0">
              <a:solidFill>
                <a:srgbClr val="000000"/>
              </a:solidFill>
            </a:endParaRPr>
          </a:p>
          <a:p>
            <a:pPr lvl="1" algn="just" eaLnBrk="0" fontAlgn="base" hangingPunct="0">
              <a:lnSpc>
                <a:spcPct val="115000"/>
              </a:lnSpc>
              <a:spcBef>
                <a:spcPts val="0"/>
              </a:spcBef>
              <a:buFont typeface="Wingdings" panose="05000000000000000000" pitchFamily="2" charset="2"/>
              <a:buChar char="§"/>
              <a:tabLst>
                <a:tab pos="457200" algn="l"/>
              </a:tabLst>
              <a:defRPr/>
            </a:pPr>
            <a:r>
              <a:rPr lang="en-ZA" kern="0" dirty="0">
                <a:solidFill>
                  <a:srgbClr val="000000"/>
                </a:solidFill>
              </a:rPr>
              <a:t>SBDM and constituent Local Municipal Councils are sitting virtually per municipal calendar.</a:t>
            </a:r>
          </a:p>
          <a:p>
            <a:pPr lvl="1" algn="just" eaLnBrk="0" fontAlgn="base" hangingPunct="0">
              <a:lnSpc>
                <a:spcPct val="115000"/>
              </a:lnSpc>
              <a:spcBef>
                <a:spcPts val="0"/>
              </a:spcBef>
              <a:buFont typeface="Wingdings" panose="05000000000000000000" pitchFamily="2" charset="2"/>
              <a:buChar char="§"/>
              <a:tabLst>
                <a:tab pos="457200" algn="l"/>
              </a:tabLst>
              <a:defRPr/>
            </a:pPr>
            <a:r>
              <a:rPr lang="en-ZA" kern="0" dirty="0">
                <a:solidFill>
                  <a:srgbClr val="000000"/>
                </a:solidFill>
              </a:rPr>
              <a:t>There are IGR structures in place in the DM and all LM’s and are fully functional.</a:t>
            </a:r>
          </a:p>
          <a:p>
            <a:pPr lvl="1" algn="just" eaLnBrk="0" fontAlgn="base" hangingPunct="0">
              <a:lnSpc>
                <a:spcPct val="115000"/>
              </a:lnSpc>
              <a:spcBef>
                <a:spcPts val="0"/>
              </a:spcBef>
              <a:buFont typeface="Wingdings" panose="05000000000000000000" pitchFamily="2" charset="2"/>
              <a:buChar char="§"/>
              <a:tabLst>
                <a:tab pos="457200" algn="l"/>
              </a:tabLst>
              <a:defRPr/>
            </a:pPr>
            <a:r>
              <a:rPr lang="en-ZA" kern="0" dirty="0">
                <a:solidFill>
                  <a:srgbClr val="000000"/>
                </a:solidFill>
              </a:rPr>
              <a:t>Local Municipal Technical and Political JOC meetings are held regularly Information is shared with SBDM District JOC.   </a:t>
            </a:r>
          </a:p>
          <a:p>
            <a:pPr lvl="1" algn="just" eaLnBrk="0" fontAlgn="base" hangingPunct="0">
              <a:lnSpc>
                <a:spcPct val="115000"/>
              </a:lnSpc>
              <a:spcBef>
                <a:spcPts val="0"/>
              </a:spcBef>
              <a:buFont typeface="Wingdings" panose="05000000000000000000" pitchFamily="2" charset="2"/>
              <a:buChar char="§"/>
              <a:tabLst>
                <a:tab pos="457200" algn="l"/>
              </a:tabLst>
              <a:defRPr/>
            </a:pPr>
            <a:r>
              <a:rPr lang="en-ZA" kern="0" dirty="0">
                <a:solidFill>
                  <a:srgbClr val="000000"/>
                </a:solidFill>
              </a:rPr>
              <a:t>All Local Municipalities and SBDM have tabled the DRAFT IDP and Budget for 2021/2022 financial year.</a:t>
            </a:r>
          </a:p>
          <a:p>
            <a:pPr lvl="1" algn="just" eaLnBrk="0" fontAlgn="base" hangingPunct="0">
              <a:lnSpc>
                <a:spcPct val="115000"/>
              </a:lnSpc>
              <a:spcBef>
                <a:spcPts val="0"/>
              </a:spcBef>
              <a:buFont typeface="Wingdings" panose="05000000000000000000" pitchFamily="2" charset="2"/>
              <a:buChar char="§"/>
              <a:tabLst>
                <a:tab pos="457200" algn="l"/>
              </a:tabLst>
              <a:defRPr/>
            </a:pPr>
            <a:r>
              <a:rPr lang="en-ZA" kern="0" dirty="0">
                <a:solidFill>
                  <a:srgbClr val="000000"/>
                </a:solidFill>
              </a:rPr>
              <a:t>The District is developing District Development Plan with stakeholders and its locals.</a:t>
            </a:r>
          </a:p>
        </p:txBody>
      </p:sp>
    </p:spTree>
    <p:extLst>
      <p:ext uri="{BB962C8B-B14F-4D97-AF65-F5344CB8AC3E}">
        <p14:creationId xmlns:p14="http://schemas.microsoft.com/office/powerpoint/2010/main" val="1881628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State of governance </a:t>
            </a:r>
          </a:p>
        </p:txBody>
      </p:sp>
      <p:sp>
        <p:nvSpPr>
          <p:cNvPr id="5" name="Content Placeholder 4"/>
          <p:cNvSpPr>
            <a:spLocks noGrp="1"/>
          </p:cNvSpPr>
          <p:nvPr>
            <p:ph sz="half" idx="2"/>
          </p:nvPr>
        </p:nvSpPr>
        <p:spPr/>
        <p:txBody>
          <a:bodyPr/>
          <a:lstStyle/>
          <a:p>
            <a:r>
              <a:rPr lang="en-US" dirty="0"/>
              <a:t>The table below illustrate the establishment and functionality of committees in all municipalities:</a:t>
            </a:r>
          </a:p>
          <a:p>
            <a:pPr marL="0" indent="0">
              <a:buNone/>
            </a:pPr>
            <a:endParaRPr lang="en-US" dirty="0"/>
          </a:p>
        </p:txBody>
      </p:sp>
      <p:pic>
        <p:nvPicPr>
          <p:cNvPr id="6" name="Picture 5"/>
          <p:cNvPicPr>
            <a:picLocks noChangeAspect="1"/>
          </p:cNvPicPr>
          <p:nvPr/>
        </p:nvPicPr>
        <p:blipFill>
          <a:blip r:embed="rId2"/>
          <a:stretch>
            <a:fillRect/>
          </a:stretch>
        </p:blipFill>
        <p:spPr>
          <a:xfrm>
            <a:off x="1088658" y="1215050"/>
            <a:ext cx="9453067" cy="5316173"/>
          </a:xfrm>
          <a:prstGeom prst="rect">
            <a:avLst/>
          </a:prstGeom>
        </p:spPr>
      </p:pic>
    </p:spTree>
    <p:extLst>
      <p:ext uri="{BB962C8B-B14F-4D97-AF65-F5344CB8AC3E}">
        <p14:creationId xmlns:p14="http://schemas.microsoft.com/office/powerpoint/2010/main" val="2855068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chemeClr val="accent2">
                    <a:lumMod val="75000"/>
                  </a:schemeClr>
                </a:solidFill>
              </a:rPr>
              <a:t>State of Governance </a:t>
            </a:r>
          </a:p>
        </p:txBody>
      </p:sp>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a:xfrm>
            <a:off x="498684" y="845523"/>
            <a:ext cx="11205636" cy="5325681"/>
          </a:xfrm>
        </p:spPr>
        <p:txBody>
          <a:bodyPr/>
          <a:lstStyle/>
          <a:p>
            <a:pPr>
              <a:lnSpc>
                <a:spcPct val="100000"/>
              </a:lnSpc>
            </a:pPr>
            <a:r>
              <a:rPr lang="en-ZA" sz="1800" b="1" dirty="0"/>
              <a:t>Audit outcomes for the period of 2016/17 to 2019/20       </a:t>
            </a:r>
          </a:p>
        </p:txBody>
      </p:sp>
      <p:graphicFrame>
        <p:nvGraphicFramePr>
          <p:cNvPr id="4" name="Content Placeholder 7"/>
          <p:cNvGraphicFramePr>
            <a:graphicFrameLocks/>
          </p:cNvGraphicFramePr>
          <p:nvPr>
            <p:extLst>
              <p:ext uri="{D42A27DB-BD31-4B8C-83A1-F6EECF244321}">
                <p14:modId xmlns:p14="http://schemas.microsoft.com/office/powerpoint/2010/main" val="595052031"/>
              </p:ext>
            </p:extLst>
          </p:nvPr>
        </p:nvGraphicFramePr>
        <p:xfrm>
          <a:off x="666206" y="1371601"/>
          <a:ext cx="9705704" cy="4854575"/>
        </p:xfrm>
        <a:graphic>
          <a:graphicData uri="http://schemas.openxmlformats.org/drawingml/2006/table">
            <a:tbl>
              <a:tblPr firstRow="1" firstCol="1" bandRow="1"/>
              <a:tblGrid>
                <a:gridCol w="2538785">
                  <a:extLst>
                    <a:ext uri="{9D8B030D-6E8A-4147-A177-3AD203B41FA5}">
                      <a16:colId xmlns:a16="http://schemas.microsoft.com/office/drawing/2014/main" val="20000"/>
                    </a:ext>
                  </a:extLst>
                </a:gridCol>
                <a:gridCol w="1804979">
                  <a:extLst>
                    <a:ext uri="{9D8B030D-6E8A-4147-A177-3AD203B41FA5}">
                      <a16:colId xmlns:a16="http://schemas.microsoft.com/office/drawing/2014/main" val="20001"/>
                    </a:ext>
                  </a:extLst>
                </a:gridCol>
                <a:gridCol w="1752598">
                  <a:extLst>
                    <a:ext uri="{9D8B030D-6E8A-4147-A177-3AD203B41FA5}">
                      <a16:colId xmlns:a16="http://schemas.microsoft.com/office/drawing/2014/main" val="20002"/>
                    </a:ext>
                  </a:extLst>
                </a:gridCol>
                <a:gridCol w="1757036">
                  <a:extLst>
                    <a:ext uri="{9D8B030D-6E8A-4147-A177-3AD203B41FA5}">
                      <a16:colId xmlns:a16="http://schemas.microsoft.com/office/drawing/2014/main" val="20003"/>
                    </a:ext>
                  </a:extLst>
                </a:gridCol>
                <a:gridCol w="1852306">
                  <a:extLst>
                    <a:ext uri="{9D8B030D-6E8A-4147-A177-3AD203B41FA5}">
                      <a16:colId xmlns:a16="http://schemas.microsoft.com/office/drawing/2014/main" val="20004"/>
                    </a:ext>
                  </a:extLst>
                </a:gridCol>
              </a:tblGrid>
              <a:tr h="55983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b="1" dirty="0">
                          <a:effectLst/>
                          <a:latin typeface="Calibri" panose="020F0502020204030204" pitchFamily="34" charset="0"/>
                          <a:ea typeface="Calibri" panose="020F0502020204030204" pitchFamily="34" charset="0"/>
                        </a:rPr>
                        <a:t>Municipality</a:t>
                      </a:r>
                      <a:endParaRPr lang="en-ZA" sz="20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b="1" dirty="0">
                          <a:effectLst/>
                          <a:latin typeface="Calibri" panose="020F0502020204030204" pitchFamily="34" charset="0"/>
                          <a:ea typeface="Calibri" panose="020F0502020204030204" pitchFamily="34" charset="0"/>
                        </a:rPr>
                        <a:t>2016/17</a:t>
                      </a:r>
                      <a:endParaRPr lang="en-ZA" sz="20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b="1" dirty="0">
                          <a:effectLst/>
                          <a:latin typeface="Calibri" panose="020F0502020204030204" pitchFamily="34" charset="0"/>
                          <a:ea typeface="Calibri" panose="020F0502020204030204" pitchFamily="34" charset="0"/>
                        </a:rPr>
                        <a:t>2017/18</a:t>
                      </a:r>
                      <a:endParaRPr lang="en-ZA" sz="20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b="1" dirty="0">
                          <a:effectLst/>
                          <a:latin typeface="Calibri" panose="020F0502020204030204" pitchFamily="34" charset="0"/>
                          <a:ea typeface="Calibri" panose="020F0502020204030204" pitchFamily="34" charset="0"/>
                        </a:rPr>
                        <a:t>2018/19</a:t>
                      </a:r>
                      <a:endParaRPr lang="en-ZA" sz="20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b="1" dirty="0">
                          <a:effectLst/>
                          <a:latin typeface="Calibri" panose="020F0502020204030204" pitchFamily="34" charset="0"/>
                          <a:ea typeface="Calibri" panose="020F0502020204030204" pitchFamily="34" charset="0"/>
                        </a:rPr>
                        <a:t>2019/20</a:t>
                      </a:r>
                      <a:endParaRPr lang="en-ZA" sz="20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lumMod val="20000"/>
                        <a:lumOff val="80000"/>
                      </a:srgbClr>
                    </a:solidFill>
                  </a:tcPr>
                </a:tc>
                <a:extLst>
                  <a:ext uri="{0D108BD9-81ED-4DB2-BD59-A6C34878D82A}">
                    <a16:rowId xmlns:a16="http://schemas.microsoft.com/office/drawing/2014/main" val="10000"/>
                  </a:ext>
                </a:extLst>
              </a:tr>
              <a:tr h="4853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b="1" dirty="0">
                          <a:effectLst/>
                          <a:latin typeface="Calibri" panose="020F0502020204030204" pitchFamily="34" charset="0"/>
                          <a:ea typeface="Calibri" panose="020F0502020204030204" pitchFamily="34" charset="0"/>
                        </a:rPr>
                        <a:t>Blue Crane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dirty="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dirty="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53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b="1" dirty="0" err="1">
                          <a:effectLst/>
                          <a:latin typeface="Calibri" panose="020F0502020204030204" pitchFamily="34" charset="0"/>
                          <a:ea typeface="Calibri" panose="020F0502020204030204" pitchFamily="34" charset="0"/>
                        </a:rPr>
                        <a:t>Dr.</a:t>
                      </a:r>
                      <a:r>
                        <a:rPr lang="en-ZA" sz="2000" b="1" dirty="0">
                          <a:effectLst/>
                          <a:latin typeface="Calibri" panose="020F0502020204030204" pitchFamily="34" charset="0"/>
                          <a:ea typeface="Calibri" panose="020F0502020204030204" pitchFamily="34" charset="0"/>
                        </a:rPr>
                        <a:t> Beyers Naude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Disclaimer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Disclaimer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Disclaimer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dirty="0">
                          <a:effectLst/>
                          <a:latin typeface="Calibri" panose="020F0502020204030204" pitchFamily="34" charset="0"/>
                          <a:ea typeface="Calibri" panose="020F0502020204030204" pitchFamily="34" charset="0"/>
                        </a:rPr>
                        <a:t>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853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b="1" dirty="0">
                          <a:effectLst/>
                          <a:latin typeface="Calibri" panose="020F0502020204030204" pitchFamily="34" charset="0"/>
                          <a:ea typeface="Calibri" panose="020F0502020204030204" pitchFamily="34" charset="0"/>
                        </a:rPr>
                        <a:t>Kouga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dirty="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dirty="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dirty="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53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b="1" dirty="0" err="1">
                          <a:effectLst/>
                          <a:latin typeface="Calibri" panose="020F0502020204030204" pitchFamily="34" charset="0"/>
                          <a:ea typeface="Calibri" panose="020F0502020204030204" pitchFamily="34" charset="0"/>
                        </a:rPr>
                        <a:t>KouKamma</a:t>
                      </a:r>
                      <a:endParaRPr lang="en-ZA" sz="2000" b="1"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dirty="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853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b="1" dirty="0">
                          <a:effectLst/>
                          <a:latin typeface="Calibri" panose="020F0502020204030204" pitchFamily="34" charset="0"/>
                          <a:ea typeface="Calibri" panose="020F0502020204030204" pitchFamily="34" charset="0"/>
                        </a:rPr>
                        <a:t>Makana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Disclaimer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dirty="0">
                          <a:effectLst/>
                          <a:latin typeface="Calibri" panose="020F0502020204030204" pitchFamily="34" charset="0"/>
                          <a:ea typeface="Calibri" panose="020F0502020204030204" pitchFamily="34" charset="0"/>
                        </a:rPr>
                        <a:t>Disclaimer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853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b="1" dirty="0">
                          <a:effectLst/>
                          <a:latin typeface="Calibri" panose="020F0502020204030204" pitchFamily="34" charset="0"/>
                          <a:ea typeface="Calibri" panose="020F0502020204030204" pitchFamily="34" charset="0"/>
                        </a:rPr>
                        <a:t>Ndlambe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dirty="0">
                          <a:effectLst/>
                          <a:latin typeface="Calibri" panose="020F0502020204030204" pitchFamily="34" charset="0"/>
                          <a:ea typeface="Calibri" panose="020F0502020204030204" pitchFamily="34" charset="0"/>
                        </a:rPr>
                        <a:t>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dirty="0">
                          <a:effectLst/>
                          <a:latin typeface="Calibri" panose="020F0502020204030204" pitchFamily="34" charset="0"/>
                          <a:ea typeface="Calibri" panose="020F0502020204030204" pitchFamily="34" charset="0"/>
                        </a:rPr>
                        <a:t>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9125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b="1" dirty="0">
                          <a:effectLst/>
                          <a:latin typeface="Calibri" panose="020F0502020204030204" pitchFamily="34" charset="0"/>
                          <a:ea typeface="Calibri" panose="020F0502020204030204" pitchFamily="34" charset="0"/>
                        </a:rPr>
                        <a:t>Sundays River Valley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dirty="0">
                          <a:effectLst/>
                          <a:latin typeface="Calibri" panose="020F0502020204030204" pitchFamily="34" charset="0"/>
                          <a:ea typeface="Calibri" panose="020F0502020204030204" pitchFamily="34" charset="0"/>
                        </a:rPr>
                        <a:t>Disclaimer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dirty="0">
                          <a:effectLst/>
                          <a:latin typeface="Calibri" panose="020F0502020204030204" pitchFamily="34" charset="0"/>
                          <a:ea typeface="Calibri" panose="020F0502020204030204" pitchFamily="34" charset="0"/>
                        </a:rPr>
                        <a:t>Disclaimer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69125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b="1" dirty="0">
                          <a:effectLst/>
                          <a:latin typeface="Calibri" panose="020F0502020204030204" pitchFamily="34" charset="0"/>
                          <a:ea typeface="Calibri" panose="020F0502020204030204" pitchFamily="34" charset="0"/>
                        </a:rPr>
                        <a:t>Sarah Baartman DM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dirty="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dirty="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2000" dirty="0">
                          <a:effectLst/>
                          <a:latin typeface="Calibri" panose="020F0502020204030204" pitchFamily="34" charset="0"/>
                          <a:ea typeface="Calibri" panose="020F0502020204030204" pitchFamily="34" charset="0"/>
                        </a:rPr>
                        <a:t>Unqualified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456508988"/>
      </p:ext>
    </p:extLst>
  </p:cSld>
  <p:clrMapOvr>
    <a:masterClrMapping/>
  </p:clrMapOvr>
</p:sld>
</file>

<file path=ppt/theme/theme1.xml><?xml version="1.0" encoding="utf-8"?>
<a:theme xmlns:a="http://schemas.openxmlformats.org/drawingml/2006/main" name="Office Theme">
  <a:themeElements>
    <a:clrScheme name="CoGTA">
      <a:dk1>
        <a:srgbClr val="000000"/>
      </a:dk1>
      <a:lt1>
        <a:srgbClr val="FFFFFF"/>
      </a:lt1>
      <a:dk2>
        <a:srgbClr val="2B302E"/>
      </a:dk2>
      <a:lt2>
        <a:srgbClr val="E7E6E6"/>
      </a:lt2>
      <a:accent1>
        <a:srgbClr val="E89C00"/>
      </a:accent1>
      <a:accent2>
        <a:srgbClr val="ED7D31"/>
      </a:accent2>
      <a:accent3>
        <a:srgbClr val="A5A5A5"/>
      </a:accent3>
      <a:accent4>
        <a:srgbClr val="FFC000"/>
      </a:accent4>
      <a:accent5>
        <a:srgbClr val="322F29"/>
      </a:accent5>
      <a:accent6>
        <a:srgbClr val="1D4B10"/>
      </a:accent6>
      <a:hlink>
        <a:srgbClr val="302D2B"/>
      </a:hlink>
      <a:folHlink>
        <a:srgbClr val="5465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G Powerpoint Template" id="{24550680-2319-42F4-B276-BE59CE28C02A}" vid="{441FDE87-BB01-47C9-B84D-496513D74577}"/>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acadu template">
  <a:themeElements>
    <a:clrScheme name="Cacadu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cadu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cadu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cadu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cadu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cadu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cadu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cadu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cadu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cadu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cadu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cadu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cadu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cadu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DCOG Powerpoint Template</Template>
  <TotalTime>8166</TotalTime>
  <Words>4222</Words>
  <Application>Microsoft Office PowerPoint</Application>
  <PresentationFormat>Widescreen</PresentationFormat>
  <Paragraphs>507</Paragraphs>
  <Slides>38</Slides>
  <Notes>1</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38</vt:i4>
      </vt:variant>
    </vt:vector>
  </HeadingPairs>
  <TitlesOfParts>
    <vt:vector size="57" baseType="lpstr">
      <vt:lpstr>Calibri Light</vt:lpstr>
      <vt:lpstr>Times New Roman</vt:lpstr>
      <vt:lpstr>Wingdings</vt:lpstr>
      <vt:lpstr>Tahoma</vt:lpstr>
      <vt:lpstr>Gill Sans MT</vt:lpstr>
      <vt:lpstr>Calibri</vt:lpstr>
      <vt:lpstr>Symbol</vt:lpstr>
      <vt:lpstr>Arial</vt:lpstr>
      <vt:lpstr>Century Gothic</vt:lpstr>
      <vt:lpstr>ＭＳ Ｐゴシック</vt:lpstr>
      <vt:lpstr>Arial Narrow</vt:lpstr>
      <vt:lpstr>Copperplate Gothic Bold</vt:lpstr>
      <vt:lpstr>Office Theme</vt:lpstr>
      <vt:lpstr>1_Custom Design</vt:lpstr>
      <vt:lpstr>2_Custom Design</vt:lpstr>
      <vt:lpstr>3_Custom Design</vt:lpstr>
      <vt:lpstr>4_Custom Design</vt:lpstr>
      <vt:lpstr>5_Custom Design</vt:lpstr>
      <vt:lpstr>Cacadu template</vt:lpstr>
      <vt:lpstr>PowerPoint Presentation</vt:lpstr>
      <vt:lpstr>PRESENTATION OUTLINE</vt:lpstr>
      <vt:lpstr>Purpose </vt:lpstr>
      <vt:lpstr>PowerPoint Presentation</vt:lpstr>
      <vt:lpstr>BACKGROUND</vt:lpstr>
      <vt:lpstr>STATE OF GOVERNANCE </vt:lpstr>
      <vt:lpstr>STATE OF GOVERNANCE and administration </vt:lpstr>
      <vt:lpstr>State of governance </vt:lpstr>
      <vt:lpstr>State of Governance </vt:lpstr>
      <vt:lpstr>State of governance</vt:lpstr>
      <vt:lpstr>State of governance</vt:lpstr>
      <vt:lpstr>State of Governance</vt:lpstr>
      <vt:lpstr>Service delivery</vt:lpstr>
      <vt:lpstr>PowerPoint Presentation</vt:lpstr>
      <vt:lpstr>PowerPoint Presentation</vt:lpstr>
      <vt:lpstr>Service delivery challenges</vt:lpstr>
      <vt:lpstr>Service delivery challenges</vt:lpstr>
      <vt:lpstr>Service delivery challenges</vt:lpstr>
      <vt:lpstr>Service delivery challenges</vt:lpstr>
      <vt:lpstr>Service delivery challenges</vt:lpstr>
      <vt:lpstr>MIG ALLOCATION </vt:lpstr>
      <vt:lpstr> 4. SERVICE DELIVERY     </vt:lpstr>
      <vt:lpstr>4. SERVICE DELIVERY  </vt:lpstr>
      <vt:lpstr>4. SERVICE DELIVERY  </vt:lpstr>
      <vt:lpstr>Financial management </vt:lpstr>
      <vt:lpstr>Financial management</vt:lpstr>
      <vt:lpstr>Covid 19 intervention</vt:lpstr>
      <vt:lpstr>COVID-19 </vt:lpstr>
      <vt:lpstr>COVID-19 </vt:lpstr>
      <vt:lpstr>COVID-19 </vt:lpstr>
      <vt:lpstr>COVID-19 </vt:lpstr>
      <vt:lpstr>COVID-19 </vt:lpstr>
      <vt:lpstr>DDM IMPLEMENTATION</vt:lpstr>
      <vt:lpstr>DDM IMPLEMENTATION </vt:lpstr>
      <vt:lpstr>DDM IMPLEMENTATION </vt:lpstr>
      <vt:lpstr>DDM IMPLEMENTATION </vt:lpstr>
      <vt:lpstr>8. recommendations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Pieter Pretorius</dc:creator>
  <cp:lastModifiedBy>Pontsho Rafedile</cp:lastModifiedBy>
  <cp:revision>188</cp:revision>
  <cp:lastPrinted>2021-05-24T14:32:52Z</cp:lastPrinted>
  <dcterms:created xsi:type="dcterms:W3CDTF">2021-02-13T08:50:29Z</dcterms:created>
  <dcterms:modified xsi:type="dcterms:W3CDTF">2021-05-31T10:52:26Z</dcterms:modified>
</cp:coreProperties>
</file>