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703" r:id="rId2"/>
  </p:sldMasterIdLst>
  <p:notesMasterIdLst>
    <p:notesMasterId r:id="rId34"/>
  </p:notesMasterIdLst>
  <p:sldIdLst>
    <p:sldId id="957" r:id="rId3"/>
    <p:sldId id="269" r:id="rId4"/>
    <p:sldId id="1388" r:id="rId5"/>
    <p:sldId id="930" r:id="rId6"/>
    <p:sldId id="1392" r:id="rId7"/>
    <p:sldId id="946" r:id="rId8"/>
    <p:sldId id="1394" r:id="rId9"/>
    <p:sldId id="1393" r:id="rId10"/>
    <p:sldId id="948" r:id="rId11"/>
    <p:sldId id="961" r:id="rId12"/>
    <p:sldId id="1386" r:id="rId13"/>
    <p:sldId id="947" r:id="rId14"/>
    <p:sldId id="950" r:id="rId15"/>
    <p:sldId id="951" r:id="rId16"/>
    <p:sldId id="952" r:id="rId17"/>
    <p:sldId id="953" r:id="rId18"/>
    <p:sldId id="954" r:id="rId19"/>
    <p:sldId id="955" r:id="rId20"/>
    <p:sldId id="1389" r:id="rId21"/>
    <p:sldId id="1387" r:id="rId22"/>
    <p:sldId id="1390" r:id="rId23"/>
    <p:sldId id="1395" r:id="rId24"/>
    <p:sldId id="1397" r:id="rId25"/>
    <p:sldId id="1398" r:id="rId26"/>
    <p:sldId id="1399" r:id="rId27"/>
    <p:sldId id="1400" r:id="rId28"/>
    <p:sldId id="1385" r:id="rId29"/>
    <p:sldId id="1402" r:id="rId30"/>
    <p:sldId id="1403" r:id="rId31"/>
    <p:sldId id="1391" r:id="rId32"/>
    <p:sldId id="962" r:id="rId33"/>
  </p:sldIdLst>
  <p:sldSz cx="9144000" cy="6840538"/>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4613"/>
    <a:srgbClr val="21409A"/>
    <a:srgbClr val="0033A1"/>
    <a:srgbClr val="00A3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120" autoAdjust="0"/>
    <p:restoredTop sz="92135" autoAdjust="0"/>
  </p:normalViewPr>
  <p:slideViewPr>
    <p:cSldViewPr snapToGrid="0" snapToObjects="1">
      <p:cViewPr varScale="1">
        <p:scale>
          <a:sx n="79" d="100"/>
          <a:sy n="79" d="100"/>
        </p:scale>
        <p:origin x="552" y="46"/>
      </p:cViewPr>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7EC1A-67EA-4FA1-9A93-C63E8CC04C1A}"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CD6D8F7A-24DB-4E44-80A1-622EF240A60A}">
      <dgm:prSet/>
      <dgm:spPr/>
      <dgm:t>
        <a:bodyPr/>
        <a:lstStyle/>
        <a:p>
          <a:r>
            <a:rPr lang="en-US" dirty="0"/>
            <a:t>Phase 1</a:t>
          </a:r>
        </a:p>
        <a:p>
          <a:r>
            <a:rPr lang="en-US" dirty="0"/>
            <a:t>(2012-2017)</a:t>
          </a:r>
        </a:p>
      </dgm:t>
    </dgm:pt>
    <dgm:pt modelId="{A86D81CB-ED3A-4145-8C60-03167327105D}" type="parTrans" cxnId="{FDD49284-EEAE-4016-AC77-DAA873F48E6F}">
      <dgm:prSet/>
      <dgm:spPr/>
      <dgm:t>
        <a:bodyPr/>
        <a:lstStyle/>
        <a:p>
          <a:endParaRPr lang="en-US"/>
        </a:p>
      </dgm:t>
    </dgm:pt>
    <dgm:pt modelId="{CCA33CCF-33D4-493B-AA88-50B696281921}" type="sibTrans" cxnId="{FDD49284-EEAE-4016-AC77-DAA873F48E6F}">
      <dgm:prSet/>
      <dgm:spPr/>
      <dgm:t>
        <a:bodyPr/>
        <a:lstStyle/>
        <a:p>
          <a:endParaRPr lang="en-US"/>
        </a:p>
      </dgm:t>
    </dgm:pt>
    <dgm:pt modelId="{BE287807-2466-4453-AE22-D380B05AC9D0}">
      <dgm:prSet/>
      <dgm:spPr/>
      <dgm:t>
        <a:bodyPr/>
        <a:lstStyle/>
        <a:p>
          <a:r>
            <a:rPr lang="en-US" dirty="0"/>
            <a:t>Phase 2 (2018-2023)</a:t>
          </a:r>
        </a:p>
      </dgm:t>
    </dgm:pt>
    <dgm:pt modelId="{C0604DF7-B965-47A0-B6A9-C99D3FBCFC6B}" type="parTrans" cxnId="{BBCEDDFF-908F-453E-8E3F-7DAA96CC50B4}">
      <dgm:prSet/>
      <dgm:spPr/>
      <dgm:t>
        <a:bodyPr/>
        <a:lstStyle/>
        <a:p>
          <a:endParaRPr lang="en-US"/>
        </a:p>
      </dgm:t>
    </dgm:pt>
    <dgm:pt modelId="{5A2D4941-21E4-4CC6-953D-4ACD071A654A}" type="sibTrans" cxnId="{BBCEDDFF-908F-453E-8E3F-7DAA96CC50B4}">
      <dgm:prSet/>
      <dgm:spPr/>
      <dgm:t>
        <a:bodyPr/>
        <a:lstStyle/>
        <a:p>
          <a:endParaRPr lang="en-US"/>
        </a:p>
      </dgm:t>
    </dgm:pt>
    <dgm:pt modelId="{E2B5EC20-0B0B-4DFC-B821-C385649B470A}">
      <dgm:prSet/>
      <dgm:spPr/>
      <dgm:t>
        <a:bodyPr/>
        <a:lstStyle/>
        <a:p>
          <a:r>
            <a:rPr lang="en-US" dirty="0"/>
            <a:t>Phase 3 (2023-2030)</a:t>
          </a:r>
        </a:p>
      </dgm:t>
    </dgm:pt>
    <dgm:pt modelId="{4D979ABF-61A8-43A3-A56D-E3843D687D94}" type="parTrans" cxnId="{34899AC5-4C33-4332-BB18-789EAB57CC39}">
      <dgm:prSet/>
      <dgm:spPr/>
      <dgm:t>
        <a:bodyPr/>
        <a:lstStyle/>
        <a:p>
          <a:endParaRPr lang="en-US"/>
        </a:p>
      </dgm:t>
    </dgm:pt>
    <dgm:pt modelId="{9C0491F9-4E56-4A49-8786-0822E8F9C9C2}" type="sibTrans" cxnId="{34899AC5-4C33-4332-BB18-789EAB57CC39}">
      <dgm:prSet/>
      <dgm:spPr/>
      <dgm:t>
        <a:bodyPr/>
        <a:lstStyle/>
        <a:p>
          <a:endParaRPr lang="en-US"/>
        </a:p>
      </dgm:t>
    </dgm:pt>
    <dgm:pt modelId="{414A0F25-D726-445E-8DFE-472DAB35A20D}">
      <dgm:prSet custT="1"/>
      <dgm:spPr/>
      <dgm:t>
        <a:bodyPr/>
        <a:lstStyle/>
        <a:p>
          <a:r>
            <a:rPr lang="en-US" sz="1800" dirty="0"/>
            <a:t>Focus on intensifying research and development (R&amp;D) spending, emphasising opportunities linked to existing industries</a:t>
          </a:r>
        </a:p>
      </dgm:t>
    </dgm:pt>
    <dgm:pt modelId="{2A66535D-11A1-464A-B17E-3E235FA00F6C}" type="parTrans" cxnId="{BC4562B1-1A25-454E-9163-E47B7FB090DB}">
      <dgm:prSet/>
      <dgm:spPr/>
      <dgm:t>
        <a:bodyPr/>
        <a:lstStyle/>
        <a:p>
          <a:endParaRPr lang="en-US"/>
        </a:p>
      </dgm:t>
    </dgm:pt>
    <dgm:pt modelId="{8A36960A-CF75-48B2-A6B7-C9CCD808413C}" type="sibTrans" cxnId="{BC4562B1-1A25-454E-9163-E47B7FB090DB}">
      <dgm:prSet/>
      <dgm:spPr/>
      <dgm:t>
        <a:bodyPr/>
        <a:lstStyle/>
        <a:p>
          <a:endParaRPr lang="en-US"/>
        </a:p>
      </dgm:t>
    </dgm:pt>
    <dgm:pt modelId="{9A164616-B075-4261-875A-933386FE845B}">
      <dgm:prSet custT="1"/>
      <dgm:spPr/>
      <dgm:t>
        <a:bodyPr/>
        <a:lstStyle/>
        <a:p>
          <a:r>
            <a:rPr lang="en-US" sz="1800" dirty="0"/>
            <a:t>Lay the foundations for more intensive improvements in productivity’ where ‘innovation across state, business and social sectors should start to become pervasive</a:t>
          </a:r>
        </a:p>
      </dgm:t>
    </dgm:pt>
    <dgm:pt modelId="{D6A89AA8-2B51-4DEA-931A-D8764E05EF8D}" type="parTrans" cxnId="{15D15E87-621D-4680-9D42-DD1CF42CF2C2}">
      <dgm:prSet/>
      <dgm:spPr/>
      <dgm:t>
        <a:bodyPr/>
        <a:lstStyle/>
        <a:p>
          <a:endParaRPr lang="en-US"/>
        </a:p>
      </dgm:t>
    </dgm:pt>
    <dgm:pt modelId="{EE8DDB02-CC5B-4E16-A3C2-6A412A95FF03}" type="sibTrans" cxnId="{15D15E87-621D-4680-9D42-DD1CF42CF2C2}">
      <dgm:prSet/>
      <dgm:spPr/>
      <dgm:t>
        <a:bodyPr/>
        <a:lstStyle/>
        <a:p>
          <a:endParaRPr lang="en-US"/>
        </a:p>
      </dgm:t>
    </dgm:pt>
    <dgm:pt modelId="{96F09CD5-802F-4E88-96FE-1AFE4AC17FFD}">
      <dgm:prSet/>
      <dgm:spPr/>
      <dgm:t>
        <a:bodyPr/>
        <a:lstStyle/>
        <a:p>
          <a:r>
            <a:rPr lang="en-US" dirty="0"/>
            <a:t>Emphasis on consolidating the gains phase 2 with ‘greater emphasis on innovation, improved productivity, more intensive pursuit of a knowledge economy and better exploitation of comparative and competitive advantages in an integrated continent’. </a:t>
          </a:r>
        </a:p>
      </dgm:t>
    </dgm:pt>
    <dgm:pt modelId="{5A007007-2BC9-492B-B950-27462BE73E20}" type="parTrans" cxnId="{3184E724-2167-4C89-93FA-028F9453E7EE}">
      <dgm:prSet/>
      <dgm:spPr/>
      <dgm:t>
        <a:bodyPr/>
        <a:lstStyle/>
        <a:p>
          <a:endParaRPr lang="en-US"/>
        </a:p>
      </dgm:t>
    </dgm:pt>
    <dgm:pt modelId="{0C9AE1E8-C1D0-49E6-8D6D-717D6261C5FF}" type="sibTrans" cxnId="{3184E724-2167-4C89-93FA-028F9453E7EE}">
      <dgm:prSet/>
      <dgm:spPr/>
      <dgm:t>
        <a:bodyPr/>
        <a:lstStyle/>
        <a:p>
          <a:endParaRPr lang="en-US"/>
        </a:p>
      </dgm:t>
    </dgm:pt>
    <dgm:pt modelId="{00CC64E4-B0B4-43D0-BE0D-0D8219B2A6B1}" type="pres">
      <dgm:prSet presAssocID="{89E7EC1A-67EA-4FA1-9A93-C63E8CC04C1A}" presName="linearFlow" presStyleCnt="0">
        <dgm:presLayoutVars>
          <dgm:dir/>
          <dgm:animLvl val="lvl"/>
          <dgm:resizeHandles val="exact"/>
        </dgm:presLayoutVars>
      </dgm:prSet>
      <dgm:spPr/>
      <dgm:t>
        <a:bodyPr/>
        <a:lstStyle/>
        <a:p>
          <a:endParaRPr lang="en-US"/>
        </a:p>
      </dgm:t>
    </dgm:pt>
    <dgm:pt modelId="{9E0F9811-3A41-4D28-84A5-4AFDE20C9EC2}" type="pres">
      <dgm:prSet presAssocID="{CD6D8F7A-24DB-4E44-80A1-622EF240A60A}" presName="composite" presStyleCnt="0"/>
      <dgm:spPr/>
    </dgm:pt>
    <dgm:pt modelId="{CE3FA443-F69B-44C8-BDA0-73C6E2AA2DCE}" type="pres">
      <dgm:prSet presAssocID="{CD6D8F7A-24DB-4E44-80A1-622EF240A60A}" presName="parentText" presStyleLbl="alignNode1" presStyleIdx="0" presStyleCnt="3">
        <dgm:presLayoutVars>
          <dgm:chMax val="1"/>
          <dgm:bulletEnabled val="1"/>
        </dgm:presLayoutVars>
      </dgm:prSet>
      <dgm:spPr/>
      <dgm:t>
        <a:bodyPr/>
        <a:lstStyle/>
        <a:p>
          <a:endParaRPr lang="en-US"/>
        </a:p>
      </dgm:t>
    </dgm:pt>
    <dgm:pt modelId="{437360BD-77D9-4BE9-A9C8-2BC38AEE936E}" type="pres">
      <dgm:prSet presAssocID="{CD6D8F7A-24DB-4E44-80A1-622EF240A60A}" presName="descendantText" presStyleLbl="alignAcc1" presStyleIdx="0" presStyleCnt="3">
        <dgm:presLayoutVars>
          <dgm:bulletEnabled val="1"/>
        </dgm:presLayoutVars>
      </dgm:prSet>
      <dgm:spPr/>
      <dgm:t>
        <a:bodyPr/>
        <a:lstStyle/>
        <a:p>
          <a:endParaRPr lang="en-US"/>
        </a:p>
      </dgm:t>
    </dgm:pt>
    <dgm:pt modelId="{156344E3-4347-4DB1-8982-14ED54D0EA78}" type="pres">
      <dgm:prSet presAssocID="{CCA33CCF-33D4-493B-AA88-50B696281921}" presName="sp" presStyleCnt="0"/>
      <dgm:spPr/>
    </dgm:pt>
    <dgm:pt modelId="{1917F005-98A4-49DA-B388-D1E31B277164}" type="pres">
      <dgm:prSet presAssocID="{BE287807-2466-4453-AE22-D380B05AC9D0}" presName="composite" presStyleCnt="0"/>
      <dgm:spPr/>
    </dgm:pt>
    <dgm:pt modelId="{8F4178F4-E3C8-4C04-9369-E7937BE4C206}" type="pres">
      <dgm:prSet presAssocID="{BE287807-2466-4453-AE22-D380B05AC9D0}" presName="parentText" presStyleLbl="alignNode1" presStyleIdx="1" presStyleCnt="3">
        <dgm:presLayoutVars>
          <dgm:chMax val="1"/>
          <dgm:bulletEnabled val="1"/>
        </dgm:presLayoutVars>
      </dgm:prSet>
      <dgm:spPr/>
      <dgm:t>
        <a:bodyPr/>
        <a:lstStyle/>
        <a:p>
          <a:endParaRPr lang="en-US"/>
        </a:p>
      </dgm:t>
    </dgm:pt>
    <dgm:pt modelId="{54D2D972-BF79-41D9-B40F-9655089D0CFF}" type="pres">
      <dgm:prSet presAssocID="{BE287807-2466-4453-AE22-D380B05AC9D0}" presName="descendantText" presStyleLbl="alignAcc1" presStyleIdx="1" presStyleCnt="3">
        <dgm:presLayoutVars>
          <dgm:bulletEnabled val="1"/>
        </dgm:presLayoutVars>
      </dgm:prSet>
      <dgm:spPr/>
      <dgm:t>
        <a:bodyPr/>
        <a:lstStyle/>
        <a:p>
          <a:endParaRPr lang="en-US"/>
        </a:p>
      </dgm:t>
    </dgm:pt>
    <dgm:pt modelId="{A7862D44-3DD5-40C1-A1F9-47CD1A4515C9}" type="pres">
      <dgm:prSet presAssocID="{5A2D4941-21E4-4CC6-953D-4ACD071A654A}" presName="sp" presStyleCnt="0"/>
      <dgm:spPr/>
    </dgm:pt>
    <dgm:pt modelId="{CCCD3112-4310-458B-B400-4E1B90B96854}" type="pres">
      <dgm:prSet presAssocID="{E2B5EC20-0B0B-4DFC-B821-C385649B470A}" presName="composite" presStyleCnt="0"/>
      <dgm:spPr/>
    </dgm:pt>
    <dgm:pt modelId="{F4677687-6433-4CB1-A7C1-9E1988479D62}" type="pres">
      <dgm:prSet presAssocID="{E2B5EC20-0B0B-4DFC-B821-C385649B470A}" presName="parentText" presStyleLbl="alignNode1" presStyleIdx="2" presStyleCnt="3">
        <dgm:presLayoutVars>
          <dgm:chMax val="1"/>
          <dgm:bulletEnabled val="1"/>
        </dgm:presLayoutVars>
      </dgm:prSet>
      <dgm:spPr/>
      <dgm:t>
        <a:bodyPr/>
        <a:lstStyle/>
        <a:p>
          <a:endParaRPr lang="en-US"/>
        </a:p>
      </dgm:t>
    </dgm:pt>
    <dgm:pt modelId="{180F5A7D-588B-4D96-B06E-4D27892D91EE}" type="pres">
      <dgm:prSet presAssocID="{E2B5EC20-0B0B-4DFC-B821-C385649B470A}" presName="descendantText" presStyleLbl="alignAcc1" presStyleIdx="2" presStyleCnt="3">
        <dgm:presLayoutVars>
          <dgm:bulletEnabled val="1"/>
        </dgm:presLayoutVars>
      </dgm:prSet>
      <dgm:spPr/>
      <dgm:t>
        <a:bodyPr/>
        <a:lstStyle/>
        <a:p>
          <a:endParaRPr lang="en-US"/>
        </a:p>
      </dgm:t>
    </dgm:pt>
  </dgm:ptLst>
  <dgm:cxnLst>
    <dgm:cxn modelId="{BBCEDDFF-908F-453E-8E3F-7DAA96CC50B4}" srcId="{89E7EC1A-67EA-4FA1-9A93-C63E8CC04C1A}" destId="{BE287807-2466-4453-AE22-D380B05AC9D0}" srcOrd="1" destOrd="0" parTransId="{C0604DF7-B965-47A0-B6A9-C99D3FBCFC6B}" sibTransId="{5A2D4941-21E4-4CC6-953D-4ACD071A654A}"/>
    <dgm:cxn modelId="{A150BD8C-0C98-4AD2-8337-F5E379865B84}" type="presOf" srcId="{89E7EC1A-67EA-4FA1-9A93-C63E8CC04C1A}" destId="{00CC64E4-B0B4-43D0-BE0D-0D8219B2A6B1}" srcOrd="0" destOrd="0" presId="urn:microsoft.com/office/officeart/2005/8/layout/chevron2"/>
    <dgm:cxn modelId="{A70489F3-EF0E-47DF-AFEE-DF4BAC185E12}" type="presOf" srcId="{414A0F25-D726-445E-8DFE-472DAB35A20D}" destId="{437360BD-77D9-4BE9-A9C8-2BC38AEE936E}" srcOrd="0" destOrd="0" presId="urn:microsoft.com/office/officeart/2005/8/layout/chevron2"/>
    <dgm:cxn modelId="{BC4562B1-1A25-454E-9163-E47B7FB090DB}" srcId="{CD6D8F7A-24DB-4E44-80A1-622EF240A60A}" destId="{414A0F25-D726-445E-8DFE-472DAB35A20D}" srcOrd="0" destOrd="0" parTransId="{2A66535D-11A1-464A-B17E-3E235FA00F6C}" sibTransId="{8A36960A-CF75-48B2-A6B7-C9CCD808413C}"/>
    <dgm:cxn modelId="{DB2C6C9E-FE2E-4FB1-AAA0-479637BB13F3}" type="presOf" srcId="{9A164616-B075-4261-875A-933386FE845B}" destId="{54D2D972-BF79-41D9-B40F-9655089D0CFF}" srcOrd="0" destOrd="0" presId="urn:microsoft.com/office/officeart/2005/8/layout/chevron2"/>
    <dgm:cxn modelId="{34899AC5-4C33-4332-BB18-789EAB57CC39}" srcId="{89E7EC1A-67EA-4FA1-9A93-C63E8CC04C1A}" destId="{E2B5EC20-0B0B-4DFC-B821-C385649B470A}" srcOrd="2" destOrd="0" parTransId="{4D979ABF-61A8-43A3-A56D-E3843D687D94}" sibTransId="{9C0491F9-4E56-4A49-8786-0822E8F9C9C2}"/>
    <dgm:cxn modelId="{15D15E87-621D-4680-9D42-DD1CF42CF2C2}" srcId="{BE287807-2466-4453-AE22-D380B05AC9D0}" destId="{9A164616-B075-4261-875A-933386FE845B}" srcOrd="0" destOrd="0" parTransId="{D6A89AA8-2B51-4DEA-931A-D8764E05EF8D}" sibTransId="{EE8DDB02-CC5B-4E16-A3C2-6A412A95FF03}"/>
    <dgm:cxn modelId="{D3D7B887-8827-46DA-988B-79D621F3BF85}" type="presOf" srcId="{BE287807-2466-4453-AE22-D380B05AC9D0}" destId="{8F4178F4-E3C8-4C04-9369-E7937BE4C206}" srcOrd="0" destOrd="0" presId="urn:microsoft.com/office/officeart/2005/8/layout/chevron2"/>
    <dgm:cxn modelId="{25191249-EDCE-4890-9CAE-7B70EB5FB871}" type="presOf" srcId="{96F09CD5-802F-4E88-96FE-1AFE4AC17FFD}" destId="{180F5A7D-588B-4D96-B06E-4D27892D91EE}" srcOrd="0" destOrd="0" presId="urn:microsoft.com/office/officeart/2005/8/layout/chevron2"/>
    <dgm:cxn modelId="{FDD49284-EEAE-4016-AC77-DAA873F48E6F}" srcId="{89E7EC1A-67EA-4FA1-9A93-C63E8CC04C1A}" destId="{CD6D8F7A-24DB-4E44-80A1-622EF240A60A}" srcOrd="0" destOrd="0" parTransId="{A86D81CB-ED3A-4145-8C60-03167327105D}" sibTransId="{CCA33CCF-33D4-493B-AA88-50B696281921}"/>
    <dgm:cxn modelId="{3555B1EA-A58C-4D72-B329-324D499F6CAD}" type="presOf" srcId="{E2B5EC20-0B0B-4DFC-B821-C385649B470A}" destId="{F4677687-6433-4CB1-A7C1-9E1988479D62}" srcOrd="0" destOrd="0" presId="urn:microsoft.com/office/officeart/2005/8/layout/chevron2"/>
    <dgm:cxn modelId="{9ACA0535-443F-47C5-A11F-FE9BB2C20D32}" type="presOf" srcId="{CD6D8F7A-24DB-4E44-80A1-622EF240A60A}" destId="{CE3FA443-F69B-44C8-BDA0-73C6E2AA2DCE}" srcOrd="0" destOrd="0" presId="urn:microsoft.com/office/officeart/2005/8/layout/chevron2"/>
    <dgm:cxn modelId="{3184E724-2167-4C89-93FA-028F9453E7EE}" srcId="{E2B5EC20-0B0B-4DFC-B821-C385649B470A}" destId="{96F09CD5-802F-4E88-96FE-1AFE4AC17FFD}" srcOrd="0" destOrd="0" parTransId="{5A007007-2BC9-492B-B950-27462BE73E20}" sibTransId="{0C9AE1E8-C1D0-49E6-8D6D-717D6261C5FF}"/>
    <dgm:cxn modelId="{C8CE0D77-9D2E-4022-A58B-636C84F609D8}" type="presParOf" srcId="{00CC64E4-B0B4-43D0-BE0D-0D8219B2A6B1}" destId="{9E0F9811-3A41-4D28-84A5-4AFDE20C9EC2}" srcOrd="0" destOrd="0" presId="urn:microsoft.com/office/officeart/2005/8/layout/chevron2"/>
    <dgm:cxn modelId="{A7ABE526-47AB-4771-A5AA-FB569AB65044}" type="presParOf" srcId="{9E0F9811-3A41-4D28-84A5-4AFDE20C9EC2}" destId="{CE3FA443-F69B-44C8-BDA0-73C6E2AA2DCE}" srcOrd="0" destOrd="0" presId="urn:microsoft.com/office/officeart/2005/8/layout/chevron2"/>
    <dgm:cxn modelId="{24DEFF9A-CCEE-40B1-9CED-225F3FD77680}" type="presParOf" srcId="{9E0F9811-3A41-4D28-84A5-4AFDE20C9EC2}" destId="{437360BD-77D9-4BE9-A9C8-2BC38AEE936E}" srcOrd="1" destOrd="0" presId="urn:microsoft.com/office/officeart/2005/8/layout/chevron2"/>
    <dgm:cxn modelId="{B528FCDB-3151-459E-80F0-EB0CC2AED803}" type="presParOf" srcId="{00CC64E4-B0B4-43D0-BE0D-0D8219B2A6B1}" destId="{156344E3-4347-4DB1-8982-14ED54D0EA78}" srcOrd="1" destOrd="0" presId="urn:microsoft.com/office/officeart/2005/8/layout/chevron2"/>
    <dgm:cxn modelId="{12BDE135-825E-442B-A76B-CB06BF4FC845}" type="presParOf" srcId="{00CC64E4-B0B4-43D0-BE0D-0D8219B2A6B1}" destId="{1917F005-98A4-49DA-B388-D1E31B277164}" srcOrd="2" destOrd="0" presId="urn:microsoft.com/office/officeart/2005/8/layout/chevron2"/>
    <dgm:cxn modelId="{606892D4-4D6F-416B-9195-CCE87765FB9A}" type="presParOf" srcId="{1917F005-98A4-49DA-B388-D1E31B277164}" destId="{8F4178F4-E3C8-4C04-9369-E7937BE4C206}" srcOrd="0" destOrd="0" presId="urn:microsoft.com/office/officeart/2005/8/layout/chevron2"/>
    <dgm:cxn modelId="{E13BCD1A-2457-4A1D-AD56-B7675F19F127}" type="presParOf" srcId="{1917F005-98A4-49DA-B388-D1E31B277164}" destId="{54D2D972-BF79-41D9-B40F-9655089D0CFF}" srcOrd="1" destOrd="0" presId="urn:microsoft.com/office/officeart/2005/8/layout/chevron2"/>
    <dgm:cxn modelId="{4DE1C540-089D-4361-A8D4-D6CDE46AB928}" type="presParOf" srcId="{00CC64E4-B0B4-43D0-BE0D-0D8219B2A6B1}" destId="{A7862D44-3DD5-40C1-A1F9-47CD1A4515C9}" srcOrd="3" destOrd="0" presId="urn:microsoft.com/office/officeart/2005/8/layout/chevron2"/>
    <dgm:cxn modelId="{2DAF467B-925B-4454-8695-F3B285FE842F}" type="presParOf" srcId="{00CC64E4-B0B4-43D0-BE0D-0D8219B2A6B1}" destId="{CCCD3112-4310-458B-B400-4E1B90B96854}" srcOrd="4" destOrd="0" presId="urn:microsoft.com/office/officeart/2005/8/layout/chevron2"/>
    <dgm:cxn modelId="{D95083E1-BDCD-4120-84E7-EEE6A3026E28}" type="presParOf" srcId="{CCCD3112-4310-458B-B400-4E1B90B96854}" destId="{F4677687-6433-4CB1-A7C1-9E1988479D62}" srcOrd="0" destOrd="0" presId="urn:microsoft.com/office/officeart/2005/8/layout/chevron2"/>
    <dgm:cxn modelId="{2DAA1FD7-3DDC-44DC-A426-D09198FF8127}" type="presParOf" srcId="{CCCD3112-4310-458B-B400-4E1B90B96854}" destId="{180F5A7D-588B-4D96-B06E-4D27892D91E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3873C3-8F6D-45FB-B804-A57C0CAF22F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91DBDD64-CF85-430F-ACDD-E78D9A1254FB}">
      <dgm:prSet/>
      <dgm:spPr/>
      <dgm:t>
        <a:bodyPr/>
        <a:lstStyle/>
        <a:p>
          <a:r>
            <a:rPr lang="en-GB" b="1" i="0" dirty="0">
              <a:latin typeface="Arial" panose="020B0604020202020204" pitchFamily="34" charset="0"/>
              <a:cs typeface="Arial" panose="020B0604020202020204" pitchFamily="34" charset="0"/>
            </a:rPr>
            <a:t>Foresight outcomes </a:t>
          </a:r>
          <a:endParaRPr lang="en-US" b="1" dirty="0">
            <a:latin typeface="Arial" panose="020B0604020202020204" pitchFamily="34" charset="0"/>
            <a:cs typeface="Arial" panose="020B0604020202020204" pitchFamily="34" charset="0"/>
          </a:endParaRPr>
        </a:p>
      </dgm:t>
    </dgm:pt>
    <dgm:pt modelId="{A7F346DB-66E8-47CA-A15C-3C8C0D450AE5}" type="parTrans" cxnId="{F9F47361-152E-4AE3-BF3F-50F71122A253}">
      <dgm:prSet/>
      <dgm:spPr/>
      <dgm:t>
        <a:bodyPr/>
        <a:lstStyle/>
        <a:p>
          <a:endParaRPr lang="en-US"/>
        </a:p>
      </dgm:t>
    </dgm:pt>
    <dgm:pt modelId="{201A53C6-C123-45E9-B49D-A58C863C5906}" type="sibTrans" cxnId="{F9F47361-152E-4AE3-BF3F-50F71122A253}">
      <dgm:prSet/>
      <dgm:spPr/>
      <dgm:t>
        <a:bodyPr/>
        <a:lstStyle/>
        <a:p>
          <a:endParaRPr lang="en-US"/>
        </a:p>
      </dgm:t>
    </dgm:pt>
    <dgm:pt modelId="{E03FD932-0C30-4F4B-A81E-68BCFEDE2A8C}">
      <dgm:prSet/>
      <dgm:spPr/>
      <dgm:t>
        <a:bodyPr/>
        <a:lstStyle/>
        <a:p>
          <a:r>
            <a:rPr lang="en-GB" b="0" i="0" dirty="0">
              <a:latin typeface="Arial" panose="020B0604020202020204" pitchFamily="34" charset="0"/>
              <a:cs typeface="Arial" panose="020B0604020202020204" pitchFamily="34" charset="0"/>
            </a:rPr>
            <a:t>Circular Economy</a:t>
          </a:r>
          <a:endParaRPr lang="en-US" dirty="0">
            <a:latin typeface="Arial" panose="020B0604020202020204" pitchFamily="34" charset="0"/>
            <a:cs typeface="Arial" panose="020B0604020202020204" pitchFamily="34" charset="0"/>
          </a:endParaRPr>
        </a:p>
      </dgm:t>
    </dgm:pt>
    <dgm:pt modelId="{8510BF6A-937E-4799-9D3C-D0CEFF886828}" type="parTrans" cxnId="{4BA57719-85AC-4F21-922E-E1276B889FE8}">
      <dgm:prSet/>
      <dgm:spPr/>
      <dgm:t>
        <a:bodyPr/>
        <a:lstStyle/>
        <a:p>
          <a:endParaRPr lang="en-US"/>
        </a:p>
      </dgm:t>
    </dgm:pt>
    <dgm:pt modelId="{A024DCB5-429F-4ABB-AB22-D2BA725EA53F}" type="sibTrans" cxnId="{4BA57719-85AC-4F21-922E-E1276B889FE8}">
      <dgm:prSet/>
      <dgm:spPr/>
      <dgm:t>
        <a:bodyPr/>
        <a:lstStyle/>
        <a:p>
          <a:endParaRPr lang="en-US"/>
        </a:p>
      </dgm:t>
    </dgm:pt>
    <dgm:pt modelId="{7FCAF773-118B-4FE9-82FA-45F8C1032B5A}">
      <dgm:prSet/>
      <dgm:spPr/>
      <dgm:t>
        <a:bodyPr/>
        <a:lstStyle/>
        <a:p>
          <a:r>
            <a:rPr lang="en-GB" b="0" i="0" dirty="0">
              <a:latin typeface="Arial" panose="020B0604020202020204" pitchFamily="34" charset="0"/>
              <a:cs typeface="Arial" panose="020B0604020202020204" pitchFamily="34" charset="0"/>
            </a:rPr>
            <a:t>Education for the Future</a:t>
          </a:r>
          <a:endParaRPr lang="en-US" dirty="0">
            <a:latin typeface="Arial" panose="020B0604020202020204" pitchFamily="34" charset="0"/>
            <a:cs typeface="Arial" panose="020B0604020202020204" pitchFamily="34" charset="0"/>
          </a:endParaRPr>
        </a:p>
      </dgm:t>
    </dgm:pt>
    <dgm:pt modelId="{A929739C-792C-464C-A566-DEED18C65546}" type="parTrans" cxnId="{5A5F490D-3012-4ECB-8DDB-C0106310F6BE}">
      <dgm:prSet/>
      <dgm:spPr/>
      <dgm:t>
        <a:bodyPr/>
        <a:lstStyle/>
        <a:p>
          <a:endParaRPr lang="en-US"/>
        </a:p>
      </dgm:t>
    </dgm:pt>
    <dgm:pt modelId="{554F532C-B205-422C-B139-70AE221C3A94}" type="sibTrans" cxnId="{5A5F490D-3012-4ECB-8DDB-C0106310F6BE}">
      <dgm:prSet/>
      <dgm:spPr/>
      <dgm:t>
        <a:bodyPr/>
        <a:lstStyle/>
        <a:p>
          <a:endParaRPr lang="en-US"/>
        </a:p>
      </dgm:t>
    </dgm:pt>
    <dgm:pt modelId="{527DC0EB-53CF-44FB-B571-D3E85CFB6626}">
      <dgm:prSet/>
      <dgm:spPr/>
      <dgm:t>
        <a:bodyPr/>
        <a:lstStyle/>
        <a:p>
          <a:r>
            <a:rPr lang="en-GB" b="0" i="0" dirty="0">
              <a:latin typeface="Arial" panose="020B0604020202020204" pitchFamily="34" charset="0"/>
              <a:cs typeface="Arial" panose="020B0604020202020204" pitchFamily="34" charset="0"/>
            </a:rPr>
            <a:t>Sustainable Energy</a:t>
          </a:r>
          <a:endParaRPr lang="en-US" dirty="0">
            <a:latin typeface="Arial" panose="020B0604020202020204" pitchFamily="34" charset="0"/>
            <a:cs typeface="Arial" panose="020B0604020202020204" pitchFamily="34" charset="0"/>
          </a:endParaRPr>
        </a:p>
      </dgm:t>
    </dgm:pt>
    <dgm:pt modelId="{8AE40E4E-0A09-496E-ADFB-6C6790A6EDAD}" type="parTrans" cxnId="{EA8A2CA9-733B-46EF-8186-2B3D0B471B41}">
      <dgm:prSet/>
      <dgm:spPr/>
      <dgm:t>
        <a:bodyPr/>
        <a:lstStyle/>
        <a:p>
          <a:endParaRPr lang="en-US"/>
        </a:p>
      </dgm:t>
    </dgm:pt>
    <dgm:pt modelId="{7A5AE654-6D64-43C4-8AE9-D9F34826C2ED}" type="sibTrans" cxnId="{EA8A2CA9-733B-46EF-8186-2B3D0B471B41}">
      <dgm:prSet/>
      <dgm:spPr/>
      <dgm:t>
        <a:bodyPr/>
        <a:lstStyle/>
        <a:p>
          <a:endParaRPr lang="en-US"/>
        </a:p>
      </dgm:t>
    </dgm:pt>
    <dgm:pt modelId="{127E8BC2-EEE4-4F29-BE0D-2DAA7F430030}">
      <dgm:prSet/>
      <dgm:spPr/>
      <dgm:t>
        <a:bodyPr/>
        <a:lstStyle/>
        <a:p>
          <a:r>
            <a:rPr lang="en-GB" b="0" i="0" dirty="0">
              <a:latin typeface="Arial" panose="020B0604020202020204" pitchFamily="34" charset="0"/>
              <a:cs typeface="Arial" panose="020B0604020202020204" pitchFamily="34" charset="0"/>
            </a:rPr>
            <a:t>Future of Society</a:t>
          </a:r>
          <a:endParaRPr lang="en-US" dirty="0">
            <a:latin typeface="Arial" panose="020B0604020202020204" pitchFamily="34" charset="0"/>
            <a:cs typeface="Arial" panose="020B0604020202020204" pitchFamily="34" charset="0"/>
          </a:endParaRPr>
        </a:p>
      </dgm:t>
    </dgm:pt>
    <dgm:pt modelId="{0CE7E5AD-FCDE-4C05-8A80-B1C84B8A0E45}" type="parTrans" cxnId="{05ADAB5C-C913-46FB-9A7C-A08B0CD9B443}">
      <dgm:prSet/>
      <dgm:spPr/>
      <dgm:t>
        <a:bodyPr/>
        <a:lstStyle/>
        <a:p>
          <a:endParaRPr lang="en-US"/>
        </a:p>
      </dgm:t>
    </dgm:pt>
    <dgm:pt modelId="{C6F79A6F-CA8E-45DA-8D80-E63226AF4B09}" type="sibTrans" cxnId="{05ADAB5C-C913-46FB-9A7C-A08B0CD9B443}">
      <dgm:prSet/>
      <dgm:spPr/>
      <dgm:t>
        <a:bodyPr/>
        <a:lstStyle/>
        <a:p>
          <a:endParaRPr lang="en-US"/>
        </a:p>
      </dgm:t>
    </dgm:pt>
    <dgm:pt modelId="{09DF0C74-4D20-4E70-8A8D-E0ABA945A814}">
      <dgm:prSet/>
      <dgm:spPr/>
      <dgm:t>
        <a:bodyPr/>
        <a:lstStyle/>
        <a:p>
          <a:r>
            <a:rPr lang="en-GB" b="0" i="0" dirty="0">
              <a:latin typeface="Arial" panose="020B0604020202020204" pitchFamily="34" charset="0"/>
              <a:cs typeface="Arial" panose="020B0604020202020204" pitchFamily="34" charset="0"/>
            </a:rPr>
            <a:t>Health Innovation</a:t>
          </a:r>
          <a:endParaRPr lang="en-US" dirty="0">
            <a:latin typeface="Arial" panose="020B0604020202020204" pitchFamily="34" charset="0"/>
            <a:cs typeface="Arial" panose="020B0604020202020204" pitchFamily="34" charset="0"/>
          </a:endParaRPr>
        </a:p>
      </dgm:t>
    </dgm:pt>
    <dgm:pt modelId="{3DFFA0B2-C205-4E0E-994F-959D246E7A46}" type="parTrans" cxnId="{E9C415ED-5027-42BD-A0B0-24D87D8647D2}">
      <dgm:prSet/>
      <dgm:spPr/>
      <dgm:t>
        <a:bodyPr/>
        <a:lstStyle/>
        <a:p>
          <a:endParaRPr lang="en-US"/>
        </a:p>
      </dgm:t>
    </dgm:pt>
    <dgm:pt modelId="{39604842-9D7A-4746-9AB5-4B6D6BC0CD92}" type="sibTrans" cxnId="{E9C415ED-5027-42BD-A0B0-24D87D8647D2}">
      <dgm:prSet/>
      <dgm:spPr/>
      <dgm:t>
        <a:bodyPr/>
        <a:lstStyle/>
        <a:p>
          <a:endParaRPr lang="en-US"/>
        </a:p>
      </dgm:t>
    </dgm:pt>
    <dgm:pt modelId="{BDE06FC6-2B80-42CE-92D4-D0BC2B8F15B6}">
      <dgm:prSet/>
      <dgm:spPr/>
      <dgm:t>
        <a:bodyPr/>
        <a:lstStyle/>
        <a:p>
          <a:r>
            <a:rPr lang="en-GB" b="0" i="0" dirty="0">
              <a:latin typeface="Arial" panose="020B0604020202020204" pitchFamily="34" charset="0"/>
              <a:cs typeface="Arial" panose="020B0604020202020204" pitchFamily="34" charset="0"/>
            </a:rPr>
            <a:t>High-tech. Industrialisation</a:t>
          </a:r>
          <a:endParaRPr lang="en-US" dirty="0">
            <a:latin typeface="Arial" panose="020B0604020202020204" pitchFamily="34" charset="0"/>
            <a:cs typeface="Arial" panose="020B0604020202020204" pitchFamily="34" charset="0"/>
          </a:endParaRPr>
        </a:p>
      </dgm:t>
    </dgm:pt>
    <dgm:pt modelId="{AAEB36A3-1E7A-4A11-89C8-A8A374D9C509}" type="parTrans" cxnId="{6DF5EF11-EFDC-4EF5-82A2-D8C5995EC5C0}">
      <dgm:prSet/>
      <dgm:spPr/>
      <dgm:t>
        <a:bodyPr/>
        <a:lstStyle/>
        <a:p>
          <a:endParaRPr lang="en-US"/>
        </a:p>
      </dgm:t>
    </dgm:pt>
    <dgm:pt modelId="{2BE911D9-C687-458D-85F2-F555D1B0E4D0}" type="sibTrans" cxnId="{6DF5EF11-EFDC-4EF5-82A2-D8C5995EC5C0}">
      <dgm:prSet/>
      <dgm:spPr/>
      <dgm:t>
        <a:bodyPr/>
        <a:lstStyle/>
        <a:p>
          <a:endParaRPr lang="en-US"/>
        </a:p>
      </dgm:t>
    </dgm:pt>
    <dgm:pt modelId="{FC6DC637-3D8F-4160-BD6A-6C79A26F466B}">
      <dgm:prSet/>
      <dgm:spPr/>
      <dgm:t>
        <a:bodyPr/>
        <a:lstStyle/>
        <a:p>
          <a:r>
            <a:rPr lang="en-GB" b="0" i="0" dirty="0">
              <a:latin typeface="Arial" panose="020B0604020202020204" pitchFamily="34" charset="0"/>
              <a:cs typeface="Arial" panose="020B0604020202020204" pitchFamily="34" charset="0"/>
            </a:rPr>
            <a:t>ICTs and Smart Systems </a:t>
          </a:r>
          <a:endParaRPr lang="en-US" dirty="0">
            <a:latin typeface="Arial" panose="020B0604020202020204" pitchFamily="34" charset="0"/>
            <a:cs typeface="Arial" panose="020B0604020202020204" pitchFamily="34" charset="0"/>
          </a:endParaRPr>
        </a:p>
      </dgm:t>
    </dgm:pt>
    <dgm:pt modelId="{153AF1FC-58BC-4D88-85C0-6F318356A7F3}" type="parTrans" cxnId="{C48174CA-1C4A-430D-8607-48168DADA40B}">
      <dgm:prSet/>
      <dgm:spPr/>
      <dgm:t>
        <a:bodyPr/>
        <a:lstStyle/>
        <a:p>
          <a:endParaRPr lang="en-US"/>
        </a:p>
      </dgm:t>
    </dgm:pt>
    <dgm:pt modelId="{52E4D0B7-3331-4AA0-9334-361A92DD7B78}" type="sibTrans" cxnId="{C48174CA-1C4A-430D-8607-48168DADA40B}">
      <dgm:prSet/>
      <dgm:spPr/>
      <dgm:t>
        <a:bodyPr/>
        <a:lstStyle/>
        <a:p>
          <a:endParaRPr lang="en-US"/>
        </a:p>
      </dgm:t>
    </dgm:pt>
    <dgm:pt modelId="{88AF9DA8-B1C7-4874-A9C0-E37D713AD511}">
      <dgm:prSet/>
      <dgm:spPr/>
      <dgm:t>
        <a:bodyPr/>
        <a:lstStyle/>
        <a:p>
          <a:r>
            <a:rPr lang="en-GB" b="0" i="0" dirty="0">
              <a:latin typeface="Arial" panose="020B0604020202020204" pitchFamily="34" charset="0"/>
              <a:cs typeface="Arial" panose="020B0604020202020204" pitchFamily="34" charset="0"/>
            </a:rPr>
            <a:t>Nutrition Security</a:t>
          </a:r>
          <a:endParaRPr lang="en-US" dirty="0">
            <a:latin typeface="Arial" panose="020B0604020202020204" pitchFamily="34" charset="0"/>
            <a:cs typeface="Arial" panose="020B0604020202020204" pitchFamily="34" charset="0"/>
          </a:endParaRPr>
        </a:p>
      </dgm:t>
    </dgm:pt>
    <dgm:pt modelId="{2AC5467D-FBA9-4707-8D52-865E60CC555F}" type="parTrans" cxnId="{BDFB11A8-7B52-429E-AAEF-DB785C5E86E9}">
      <dgm:prSet/>
      <dgm:spPr/>
      <dgm:t>
        <a:bodyPr/>
        <a:lstStyle/>
        <a:p>
          <a:endParaRPr lang="en-US"/>
        </a:p>
      </dgm:t>
    </dgm:pt>
    <dgm:pt modelId="{00367C8B-3B06-4065-A0EA-2199599186B0}" type="sibTrans" cxnId="{BDFB11A8-7B52-429E-AAEF-DB785C5E86E9}">
      <dgm:prSet/>
      <dgm:spPr/>
      <dgm:t>
        <a:bodyPr/>
        <a:lstStyle/>
        <a:p>
          <a:endParaRPr lang="en-US"/>
        </a:p>
      </dgm:t>
    </dgm:pt>
    <dgm:pt modelId="{87F2A8C0-BB8B-4AC9-B8D6-5FDCB636DEE7}">
      <dgm:prSet/>
      <dgm:spPr/>
      <dgm:t>
        <a:bodyPr/>
        <a:lstStyle/>
        <a:p>
          <a:r>
            <a:rPr lang="en-GB" b="0" i="0" dirty="0">
              <a:latin typeface="Arial" panose="020B0604020202020204" pitchFamily="34" charset="0"/>
              <a:cs typeface="Arial" panose="020B0604020202020204" pitchFamily="34" charset="0"/>
            </a:rPr>
            <a:t>Water Security</a:t>
          </a:r>
          <a:endParaRPr lang="en-US" dirty="0">
            <a:latin typeface="Arial" panose="020B0604020202020204" pitchFamily="34" charset="0"/>
            <a:cs typeface="Arial" panose="020B0604020202020204" pitchFamily="34" charset="0"/>
          </a:endParaRPr>
        </a:p>
      </dgm:t>
    </dgm:pt>
    <dgm:pt modelId="{B4442AA9-7695-4D92-8D53-20AB4B806AAE}" type="parTrans" cxnId="{A521FC8B-E61C-4DBB-A336-6CF46A32FEF8}">
      <dgm:prSet/>
      <dgm:spPr/>
      <dgm:t>
        <a:bodyPr/>
        <a:lstStyle/>
        <a:p>
          <a:endParaRPr lang="en-US"/>
        </a:p>
      </dgm:t>
    </dgm:pt>
    <dgm:pt modelId="{43F0F97F-F201-4BF6-9466-502799A8DEC2}" type="sibTrans" cxnId="{A521FC8B-E61C-4DBB-A336-6CF46A32FEF8}">
      <dgm:prSet/>
      <dgm:spPr/>
      <dgm:t>
        <a:bodyPr/>
        <a:lstStyle/>
        <a:p>
          <a:endParaRPr lang="en-US"/>
        </a:p>
      </dgm:t>
    </dgm:pt>
    <dgm:pt modelId="{C6FEBBD2-6C24-4419-BA24-B37BCCA352D4}">
      <dgm:prSet/>
      <dgm:spPr/>
      <dgm:t>
        <a:bodyPr/>
        <a:lstStyle/>
        <a:p>
          <a:r>
            <a:rPr lang="en-GB" b="1" i="0" dirty="0">
              <a:latin typeface="Arial" panose="020B0604020202020204" pitchFamily="34" charset="0"/>
              <a:cs typeface="Arial" panose="020B0604020202020204" pitchFamily="34" charset="0"/>
            </a:rPr>
            <a:t>STI Priorities</a:t>
          </a:r>
          <a:endParaRPr lang="en-US" b="1" dirty="0">
            <a:latin typeface="Arial" panose="020B0604020202020204" pitchFamily="34" charset="0"/>
            <a:cs typeface="Arial" panose="020B0604020202020204" pitchFamily="34" charset="0"/>
          </a:endParaRPr>
        </a:p>
      </dgm:t>
    </dgm:pt>
    <dgm:pt modelId="{E4C529A4-595D-4E5F-A719-4CD5CE1CFFD0}" type="parTrans" cxnId="{41766D0F-9260-4366-87DC-085826A65E6E}">
      <dgm:prSet/>
      <dgm:spPr/>
      <dgm:t>
        <a:bodyPr/>
        <a:lstStyle/>
        <a:p>
          <a:endParaRPr lang="en-US"/>
        </a:p>
      </dgm:t>
    </dgm:pt>
    <dgm:pt modelId="{BEE81828-8A4B-44A9-B721-E51AB9033923}" type="sibTrans" cxnId="{41766D0F-9260-4366-87DC-085826A65E6E}">
      <dgm:prSet/>
      <dgm:spPr/>
      <dgm:t>
        <a:bodyPr/>
        <a:lstStyle/>
        <a:p>
          <a:endParaRPr lang="en-US"/>
        </a:p>
      </dgm:t>
    </dgm:pt>
    <dgm:pt modelId="{D72BC675-070A-4603-A6F6-F4C4211AB0E1}">
      <dgm:prSet/>
      <dgm:spPr/>
      <dgm:t>
        <a:bodyPr/>
        <a:lstStyle/>
        <a:p>
          <a:r>
            <a:rPr lang="en-GB" b="0" i="0" dirty="0">
              <a:latin typeface="Arial" panose="020B0604020202020204" pitchFamily="34" charset="0"/>
              <a:cs typeface="Arial" panose="020B0604020202020204" pitchFamily="34" charset="0"/>
            </a:rPr>
            <a:t>Sectoral support</a:t>
          </a:r>
          <a:endParaRPr lang="en-US" dirty="0">
            <a:latin typeface="Arial" panose="020B0604020202020204" pitchFamily="34" charset="0"/>
            <a:cs typeface="Arial" panose="020B0604020202020204" pitchFamily="34" charset="0"/>
          </a:endParaRPr>
        </a:p>
      </dgm:t>
    </dgm:pt>
    <dgm:pt modelId="{B90B005D-F323-4F97-A03C-6FFBFA35C460}" type="parTrans" cxnId="{F082FED2-6E30-475D-9055-75980EB74F9E}">
      <dgm:prSet/>
      <dgm:spPr/>
      <dgm:t>
        <a:bodyPr/>
        <a:lstStyle/>
        <a:p>
          <a:endParaRPr lang="en-US"/>
        </a:p>
      </dgm:t>
    </dgm:pt>
    <dgm:pt modelId="{5E309C23-2841-49F6-8FF1-47989FBE6CDF}" type="sibTrans" cxnId="{F082FED2-6E30-475D-9055-75980EB74F9E}">
      <dgm:prSet/>
      <dgm:spPr/>
      <dgm:t>
        <a:bodyPr/>
        <a:lstStyle/>
        <a:p>
          <a:endParaRPr lang="en-US"/>
        </a:p>
      </dgm:t>
    </dgm:pt>
    <dgm:pt modelId="{FF8BE0A1-9F36-492E-B004-2F0147939660}">
      <dgm:prSet/>
      <dgm:spPr/>
      <dgm:t>
        <a:bodyPr/>
        <a:lstStyle/>
        <a:p>
          <a:r>
            <a:rPr lang="en-GB" b="0" i="0" dirty="0">
              <a:latin typeface="Arial" panose="020B0604020202020204" pitchFamily="34" charset="0"/>
              <a:cs typeface="Arial" panose="020B0604020202020204" pitchFamily="34" charset="0"/>
            </a:rPr>
            <a:t>New sources of growth</a:t>
          </a:r>
          <a:endParaRPr lang="en-US" dirty="0">
            <a:latin typeface="Arial" panose="020B0604020202020204" pitchFamily="34" charset="0"/>
            <a:cs typeface="Arial" panose="020B0604020202020204" pitchFamily="34" charset="0"/>
          </a:endParaRPr>
        </a:p>
      </dgm:t>
    </dgm:pt>
    <dgm:pt modelId="{CDD33902-7C43-42EA-A404-EA7CDC16D5DB}" type="parTrans" cxnId="{8BA45CB2-9A6E-4DE0-A820-A59F8AC44032}">
      <dgm:prSet/>
      <dgm:spPr/>
      <dgm:t>
        <a:bodyPr/>
        <a:lstStyle/>
        <a:p>
          <a:endParaRPr lang="en-US"/>
        </a:p>
      </dgm:t>
    </dgm:pt>
    <dgm:pt modelId="{DEAA24D6-645E-4F6C-982D-1B5CD39F7BBA}" type="sibTrans" cxnId="{8BA45CB2-9A6E-4DE0-A820-A59F8AC44032}">
      <dgm:prSet/>
      <dgm:spPr/>
      <dgm:t>
        <a:bodyPr/>
        <a:lstStyle/>
        <a:p>
          <a:endParaRPr lang="en-US"/>
        </a:p>
      </dgm:t>
    </dgm:pt>
    <dgm:pt modelId="{7B41463D-01B6-484D-B04C-D9D7915E1238}">
      <dgm:prSet/>
      <dgm:spPr>
        <a:solidFill>
          <a:schemeClr val="accent6">
            <a:lumMod val="75000"/>
          </a:schemeClr>
        </a:solidFill>
      </dgm:spPr>
      <dgm:t>
        <a:bodyPr/>
        <a:lstStyle/>
        <a:p>
          <a:r>
            <a:rPr lang="en-GB" b="1" i="0" dirty="0">
              <a:latin typeface="Arial" panose="020B0604020202020204" pitchFamily="34" charset="0"/>
              <a:cs typeface="Arial" panose="020B0604020202020204" pitchFamily="34" charset="0"/>
            </a:rPr>
            <a:t> Missions </a:t>
          </a:r>
          <a:endParaRPr lang="en-US" b="1" dirty="0">
            <a:latin typeface="Arial" panose="020B0604020202020204" pitchFamily="34" charset="0"/>
            <a:cs typeface="Arial" panose="020B0604020202020204" pitchFamily="34" charset="0"/>
          </a:endParaRPr>
        </a:p>
      </dgm:t>
    </dgm:pt>
    <dgm:pt modelId="{75F1C40F-579B-4ACD-ADF1-9FA08FB10C3F}" type="parTrans" cxnId="{27FE47AE-F5BA-4865-8FA6-6D1BDDEFA662}">
      <dgm:prSet/>
      <dgm:spPr/>
      <dgm:t>
        <a:bodyPr/>
        <a:lstStyle/>
        <a:p>
          <a:endParaRPr lang="en-US"/>
        </a:p>
      </dgm:t>
    </dgm:pt>
    <dgm:pt modelId="{39137174-42EC-443F-9EE8-1549C0FCC2CF}" type="sibTrans" cxnId="{27FE47AE-F5BA-4865-8FA6-6D1BDDEFA662}">
      <dgm:prSet/>
      <dgm:spPr/>
      <dgm:t>
        <a:bodyPr/>
        <a:lstStyle/>
        <a:p>
          <a:endParaRPr lang="en-US"/>
        </a:p>
      </dgm:t>
    </dgm:pt>
    <dgm:pt modelId="{F46A412B-A3C9-45BC-93C5-9EEB10952F72}">
      <dgm:prSe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Climate Change (including the Circular Economy </a:t>
          </a:r>
          <a:r>
            <a:rPr lang="en-US" dirty="0">
              <a:solidFill>
                <a:schemeClr val="tx1"/>
              </a:solidFill>
              <a:latin typeface="Arial" panose="020B0604020202020204" pitchFamily="34" charset="0"/>
              <a:cs typeface="Arial" panose="020B0604020202020204" pitchFamily="34" charset="0"/>
            </a:rPr>
            <a:t>and issues such as desertification &amp; biodiversity loss)</a:t>
          </a:r>
        </a:p>
      </dgm:t>
    </dgm:pt>
    <dgm:pt modelId="{6315CF9F-281E-47E8-A6E8-8FE2ED941B47}" type="parTrans" cxnId="{86C0C941-6DD2-45F7-AA1A-26FA4FBB1AEC}">
      <dgm:prSet/>
      <dgm:spPr/>
      <dgm:t>
        <a:bodyPr/>
        <a:lstStyle/>
        <a:p>
          <a:endParaRPr lang="en-US"/>
        </a:p>
      </dgm:t>
    </dgm:pt>
    <dgm:pt modelId="{05F3A64F-D397-4FBA-B493-90FA1209F92F}" type="sibTrans" cxnId="{86C0C941-6DD2-45F7-AA1A-26FA4FBB1AEC}">
      <dgm:prSet/>
      <dgm:spPr/>
      <dgm:t>
        <a:bodyPr/>
        <a:lstStyle/>
        <a:p>
          <a:endParaRPr lang="en-US"/>
        </a:p>
      </dgm:t>
    </dgm:pt>
    <dgm:pt modelId="{9369C238-BA0D-4DB0-9E08-A76582F4CA05}">
      <dgm:prSe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Education for the future</a:t>
          </a:r>
        </a:p>
      </dgm:t>
    </dgm:pt>
    <dgm:pt modelId="{348C6747-E25C-4590-97D0-CEBC1D638F27}" type="parTrans" cxnId="{597FE8D8-EC7C-4D65-9143-D77091950E3A}">
      <dgm:prSet/>
      <dgm:spPr/>
      <dgm:t>
        <a:bodyPr/>
        <a:lstStyle/>
        <a:p>
          <a:endParaRPr lang="en-US"/>
        </a:p>
      </dgm:t>
    </dgm:pt>
    <dgm:pt modelId="{4DF7C7EF-8CBE-4E49-B855-6A7312417F87}" type="sibTrans" cxnId="{597FE8D8-EC7C-4D65-9143-D77091950E3A}">
      <dgm:prSet/>
      <dgm:spPr/>
      <dgm:t>
        <a:bodyPr/>
        <a:lstStyle/>
        <a:p>
          <a:endParaRPr lang="en-US"/>
        </a:p>
      </dgm:t>
    </dgm:pt>
    <dgm:pt modelId="{1BE5514E-2460-458B-A8FA-836EDA70C945}">
      <dgm:prSet/>
      <dgm:spPr>
        <a:solidFill>
          <a:schemeClr val="accent6">
            <a:lumMod val="75000"/>
          </a:schemeClr>
        </a:solidFill>
      </dgm:spPr>
      <dgm:t>
        <a:bodyPr/>
        <a:lstStyle/>
        <a:p>
          <a:endParaRPr lang="en-US" dirty="0">
            <a:latin typeface="Arial" panose="020B0604020202020204" pitchFamily="34" charset="0"/>
            <a:cs typeface="Arial" panose="020B0604020202020204" pitchFamily="34" charset="0"/>
          </a:endParaRPr>
        </a:p>
      </dgm:t>
    </dgm:pt>
    <dgm:pt modelId="{E9B8F75F-F5AC-46D0-915D-A171601733D2}" type="parTrans" cxnId="{3A013169-AAB6-411E-AFD2-391AD010EB13}">
      <dgm:prSet/>
      <dgm:spPr/>
      <dgm:t>
        <a:bodyPr/>
        <a:lstStyle/>
        <a:p>
          <a:endParaRPr lang="en-US"/>
        </a:p>
      </dgm:t>
    </dgm:pt>
    <dgm:pt modelId="{1724EE5F-0826-4A68-ADD8-A47CAE952BF3}" type="sibTrans" cxnId="{3A013169-AAB6-411E-AFD2-391AD010EB13}">
      <dgm:prSet/>
      <dgm:spPr/>
      <dgm:t>
        <a:bodyPr/>
        <a:lstStyle/>
        <a:p>
          <a:endParaRPr lang="en-US"/>
        </a:p>
      </dgm:t>
    </dgm:pt>
    <dgm:pt modelId="{870480F4-34C8-42B1-A3C9-BB58588D2A8F}">
      <dgm:prSet/>
      <dgm:spPr>
        <a:solidFill>
          <a:schemeClr val="accent6">
            <a:lumMod val="75000"/>
          </a:schemeClr>
        </a:solidFill>
      </dgm:spPr>
      <dgm:t>
        <a:bodyPr/>
        <a:lstStyle/>
        <a:p>
          <a:endParaRPr lang="en-US" dirty="0">
            <a:latin typeface="Arial" panose="020B0604020202020204" pitchFamily="34" charset="0"/>
            <a:cs typeface="Arial" panose="020B0604020202020204" pitchFamily="34" charset="0"/>
          </a:endParaRPr>
        </a:p>
      </dgm:t>
    </dgm:pt>
    <dgm:pt modelId="{BDD693D3-49A6-434B-B49F-6C78A566E6BE}" type="parTrans" cxnId="{D3B22D36-6FC8-4A7C-91CA-3728B515B8E6}">
      <dgm:prSet/>
      <dgm:spPr/>
      <dgm:t>
        <a:bodyPr/>
        <a:lstStyle/>
        <a:p>
          <a:endParaRPr lang="en-US"/>
        </a:p>
      </dgm:t>
    </dgm:pt>
    <dgm:pt modelId="{F3BB5E6E-4476-4530-A432-67650AF22E12}" type="sibTrans" cxnId="{D3B22D36-6FC8-4A7C-91CA-3728B515B8E6}">
      <dgm:prSet/>
      <dgm:spPr/>
      <dgm:t>
        <a:bodyPr/>
        <a:lstStyle/>
        <a:p>
          <a:endParaRPr lang="en-US"/>
        </a:p>
      </dgm:t>
    </dgm:pt>
    <dgm:pt modelId="{5C5A1BEB-FC1B-40B8-B5C3-7995B607ED9D}">
      <dgm:prSet/>
      <dgm:spPr/>
      <dgm: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Agriculture</a:t>
          </a:r>
        </a:p>
      </dgm:t>
    </dgm:pt>
    <dgm:pt modelId="{4A72A8D3-C7DD-481D-A7C1-FCAB91E24F22}" type="parTrans" cxnId="{86DE9FED-8C38-4ACB-B35C-426EDEDEE42A}">
      <dgm:prSet/>
      <dgm:spPr/>
      <dgm:t>
        <a:bodyPr/>
        <a:lstStyle/>
        <a:p>
          <a:endParaRPr lang="en-US"/>
        </a:p>
      </dgm:t>
    </dgm:pt>
    <dgm:pt modelId="{7A1558D0-95EF-4DF6-B9E7-C90C0E4C2593}" type="sibTrans" cxnId="{86DE9FED-8C38-4ACB-B35C-426EDEDEE42A}">
      <dgm:prSet/>
      <dgm:spPr/>
      <dgm:t>
        <a:bodyPr/>
        <a:lstStyle/>
        <a:p>
          <a:endParaRPr lang="en-US"/>
        </a:p>
      </dgm:t>
    </dgm:pt>
    <dgm:pt modelId="{31FF15D6-5A7F-43D9-B9BB-2699F2E3529D}">
      <dgm:prSet/>
      <dgm:spPr/>
      <dgm:t>
        <a:bodyPr/>
        <a:lstStyle/>
        <a:p>
          <a:endParaRPr lang="en-US" dirty="0">
            <a:latin typeface="Arial" panose="020B0604020202020204" pitchFamily="34" charset="0"/>
            <a:cs typeface="Arial" panose="020B0604020202020204" pitchFamily="34" charset="0"/>
          </a:endParaRPr>
        </a:p>
      </dgm:t>
    </dgm:pt>
    <dgm:pt modelId="{1D3C1ACC-E3F9-4351-B1C0-70367B506DEC}" type="parTrans" cxnId="{A200F682-68A1-4A1D-B99A-0A6CDFBA3806}">
      <dgm:prSet/>
      <dgm:spPr/>
      <dgm:t>
        <a:bodyPr/>
        <a:lstStyle/>
        <a:p>
          <a:endParaRPr lang="en-US"/>
        </a:p>
      </dgm:t>
    </dgm:pt>
    <dgm:pt modelId="{47DDA091-A8C6-42A0-81FD-BE904EC76DFA}" type="sibTrans" cxnId="{A200F682-68A1-4A1D-B99A-0A6CDFBA3806}">
      <dgm:prSet/>
      <dgm:spPr/>
      <dgm:t>
        <a:bodyPr/>
        <a:lstStyle/>
        <a:p>
          <a:endParaRPr lang="en-US"/>
        </a:p>
      </dgm:t>
    </dgm:pt>
    <dgm:pt modelId="{92544E50-16D1-4B23-B280-D9744C356E69}">
      <dgm:prSet/>
      <dgm:spPr/>
      <dgm: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Circular economy</a:t>
          </a:r>
        </a:p>
      </dgm:t>
    </dgm:pt>
    <dgm:pt modelId="{CBAFB6F9-84E3-41FB-AAB1-E74BDA06DEBC}" type="parTrans" cxnId="{D0F27F87-C650-4AC9-BF95-2EBF96F9522C}">
      <dgm:prSet/>
      <dgm:spPr/>
      <dgm:t>
        <a:bodyPr/>
        <a:lstStyle/>
        <a:p>
          <a:endParaRPr lang="en-US"/>
        </a:p>
      </dgm:t>
    </dgm:pt>
    <dgm:pt modelId="{F98E9F3C-02D7-4D30-81D8-EC482D97A04E}" type="sibTrans" cxnId="{D0F27F87-C650-4AC9-BF95-2EBF96F9522C}">
      <dgm:prSet/>
      <dgm:spPr/>
      <dgm:t>
        <a:bodyPr/>
        <a:lstStyle/>
        <a:p>
          <a:endParaRPr lang="en-US"/>
        </a:p>
      </dgm:t>
    </dgm:pt>
    <dgm:pt modelId="{D4850D00-658E-449A-9E5D-06C53A0D81C5}">
      <dgm:prSet/>
      <dgm:spPr/>
      <dgm: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Digital Economy</a:t>
          </a:r>
        </a:p>
      </dgm:t>
    </dgm:pt>
    <dgm:pt modelId="{9EB5BC67-C860-4E0A-B829-240AD6A8A6DE}" type="parTrans" cxnId="{C9798413-5F16-4AF1-82F9-2D896DE6718A}">
      <dgm:prSet/>
      <dgm:spPr/>
      <dgm:t>
        <a:bodyPr/>
        <a:lstStyle/>
        <a:p>
          <a:endParaRPr lang="en-US"/>
        </a:p>
      </dgm:t>
    </dgm:pt>
    <dgm:pt modelId="{ACC67D0C-C78A-4D15-8EC7-96BA023E0B50}" type="sibTrans" cxnId="{C9798413-5F16-4AF1-82F9-2D896DE6718A}">
      <dgm:prSet/>
      <dgm:spPr/>
      <dgm:t>
        <a:bodyPr/>
        <a:lstStyle/>
        <a:p>
          <a:endParaRPr lang="en-US"/>
        </a:p>
      </dgm:t>
    </dgm:pt>
    <dgm:pt modelId="{2AC7A7D8-1BC3-4266-8977-98D8E49EF715}">
      <dgm:prSet/>
      <dgm:spPr/>
      <dgm: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Mining</a:t>
          </a:r>
        </a:p>
      </dgm:t>
    </dgm:pt>
    <dgm:pt modelId="{8DBD0B14-CB8C-4015-8783-B29FD9322CF7}" type="parTrans" cxnId="{29E862A8-BF37-493D-A2B0-E242D984D228}">
      <dgm:prSet/>
      <dgm:spPr/>
      <dgm:t>
        <a:bodyPr/>
        <a:lstStyle/>
        <a:p>
          <a:endParaRPr lang="en-US"/>
        </a:p>
      </dgm:t>
    </dgm:pt>
    <dgm:pt modelId="{138CB069-60D7-42F5-A99F-2E57A653700A}" type="sibTrans" cxnId="{29E862A8-BF37-493D-A2B0-E242D984D228}">
      <dgm:prSet/>
      <dgm:spPr/>
      <dgm:t>
        <a:bodyPr/>
        <a:lstStyle/>
        <a:p>
          <a:endParaRPr lang="en-US"/>
        </a:p>
      </dgm:t>
    </dgm:pt>
    <dgm:pt modelId="{F321FB48-239F-4596-9C3C-983D74AFC897}">
      <dgm:prSet/>
      <dgm:spPr/>
      <dgm: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Manufacturing</a:t>
          </a:r>
        </a:p>
      </dgm:t>
    </dgm:pt>
    <dgm:pt modelId="{10531C30-3861-4DF2-8B0E-B466271505A6}" type="parTrans" cxnId="{CFF261A7-8F0D-4926-A3DF-A6655647C9CA}">
      <dgm:prSet/>
      <dgm:spPr/>
      <dgm:t>
        <a:bodyPr/>
        <a:lstStyle/>
        <a:p>
          <a:endParaRPr lang="en-US"/>
        </a:p>
      </dgm:t>
    </dgm:pt>
    <dgm:pt modelId="{B6C45F69-47EB-4818-9B61-79B115F17E2E}" type="sibTrans" cxnId="{CFF261A7-8F0D-4926-A3DF-A6655647C9CA}">
      <dgm:prSet/>
      <dgm:spPr/>
      <dgm:t>
        <a:bodyPr/>
        <a:lstStyle/>
        <a:p>
          <a:endParaRPr lang="en-US"/>
        </a:p>
      </dgm:t>
    </dgm:pt>
    <dgm:pt modelId="{1B761A6F-9B1E-460D-8452-AD0CA610DE0A}">
      <dgm:prSet/>
      <dgm:spPr/>
      <dgm:t>
        <a:bodyPr/>
        <a:lstStyle/>
        <a:p>
          <a:endParaRPr lang="en-US" dirty="0">
            <a:latin typeface="Arial" panose="020B0604020202020204" pitchFamily="34" charset="0"/>
            <a:cs typeface="Arial" panose="020B0604020202020204" pitchFamily="34" charset="0"/>
          </a:endParaRPr>
        </a:p>
      </dgm:t>
    </dgm:pt>
    <dgm:pt modelId="{0D194D2D-9802-4011-A8EF-7E1389AE3AF6}" type="sibTrans" cxnId="{28A33DF3-ECB1-4C0D-8053-FC679DA7AC21}">
      <dgm:prSet/>
      <dgm:spPr/>
      <dgm:t>
        <a:bodyPr/>
        <a:lstStyle/>
        <a:p>
          <a:endParaRPr lang="en-US"/>
        </a:p>
      </dgm:t>
    </dgm:pt>
    <dgm:pt modelId="{84AA5E8E-3204-4915-83D0-D445CCAEBC12}" type="parTrans" cxnId="{28A33DF3-ECB1-4C0D-8053-FC679DA7AC21}">
      <dgm:prSet/>
      <dgm:spPr/>
      <dgm:t>
        <a:bodyPr/>
        <a:lstStyle/>
        <a:p>
          <a:endParaRPr lang="en-US"/>
        </a:p>
      </dgm:t>
    </dgm:pt>
    <dgm:pt modelId="{BFE338E3-AB7A-4B3D-94F9-DA1D84582788}">
      <dgm:prSet/>
      <dgm:spPr/>
      <dgm:t>
        <a:bodyPr/>
        <a:lstStyle/>
        <a:p>
          <a:r>
            <a:rPr lang="en-US" dirty="0">
              <a:latin typeface="Arial" panose="020B0604020202020204" pitchFamily="34" charset="0"/>
              <a:cs typeface="Arial" panose="020B0604020202020204" pitchFamily="34" charset="0"/>
            </a:rPr>
            <a:t>Health Innovation</a:t>
          </a:r>
        </a:p>
      </dgm:t>
    </dgm:pt>
    <dgm:pt modelId="{5D3E5272-AD6D-43A7-BD07-0E3069362DD2}" type="sibTrans" cxnId="{69364840-45F7-41B5-94BA-A612D2977583}">
      <dgm:prSet/>
      <dgm:spPr/>
      <dgm:t>
        <a:bodyPr/>
        <a:lstStyle/>
        <a:p>
          <a:endParaRPr lang="en-US"/>
        </a:p>
      </dgm:t>
    </dgm:pt>
    <dgm:pt modelId="{C3A82015-916B-4A8B-9CFF-704EB4FE012B}" type="parTrans" cxnId="{69364840-45F7-41B5-94BA-A612D2977583}">
      <dgm:prSet/>
      <dgm:spPr/>
      <dgm:t>
        <a:bodyPr/>
        <a:lstStyle/>
        <a:p>
          <a:endParaRPr lang="en-US"/>
        </a:p>
      </dgm:t>
    </dgm:pt>
    <dgm:pt modelId="{045B3823-93E5-48AB-9C88-51B72F5F0B94}">
      <dgm:prSet/>
      <dgm:spPr/>
      <dgm:t>
        <a:bodyPr/>
        <a:lstStyle/>
        <a:p>
          <a:r>
            <a:rPr lang="en-US" dirty="0">
              <a:latin typeface="Arial" panose="020B0604020202020204" pitchFamily="34" charset="0"/>
              <a:cs typeface="Arial" panose="020B0604020202020204" pitchFamily="34" charset="0"/>
            </a:rPr>
            <a:t>High-tech industries (e.g. Bio-innovation)</a:t>
          </a:r>
        </a:p>
      </dgm:t>
    </dgm:pt>
    <dgm:pt modelId="{99FD921B-355C-488C-A6AF-2D8E758A7626}" type="parTrans" cxnId="{C21EAF4C-06FD-42F6-92AC-3AA81A868109}">
      <dgm:prSet/>
      <dgm:spPr/>
      <dgm:t>
        <a:bodyPr/>
        <a:lstStyle/>
        <a:p>
          <a:endParaRPr lang="en-US"/>
        </a:p>
      </dgm:t>
    </dgm:pt>
    <dgm:pt modelId="{A93D85E3-FE67-4BD7-A4C9-E78CE51C4420}" type="sibTrans" cxnId="{C21EAF4C-06FD-42F6-92AC-3AA81A868109}">
      <dgm:prSet/>
      <dgm:spPr/>
      <dgm:t>
        <a:bodyPr/>
        <a:lstStyle/>
        <a:p>
          <a:endParaRPr lang="en-US"/>
        </a:p>
      </dgm:t>
    </dgm:pt>
    <dgm:pt modelId="{47404643-3E0A-4C1A-A3A1-DEBB76089E81}">
      <dgm:prSet/>
      <dgm:spPr>
        <a:solidFill>
          <a:schemeClr val="accent6">
            <a:lumMod val="75000"/>
          </a:schemeClr>
        </a:solidFill>
      </dgm:spPr>
      <dgm:t>
        <a:bodyPr/>
        <a:lstStyle/>
        <a:p>
          <a:endParaRPr lang="en-US" dirty="0">
            <a:latin typeface="Arial" panose="020B0604020202020204" pitchFamily="34" charset="0"/>
            <a:cs typeface="Arial" panose="020B0604020202020204" pitchFamily="34" charset="0"/>
          </a:endParaRPr>
        </a:p>
      </dgm:t>
    </dgm:pt>
    <dgm:pt modelId="{04912AC1-5DEA-4A0C-A8CE-94623A243C16}" type="parTrans" cxnId="{28C643E9-4BFB-4F86-A6E6-AB1925EA1786}">
      <dgm:prSet/>
      <dgm:spPr/>
      <dgm:t>
        <a:bodyPr/>
        <a:lstStyle/>
        <a:p>
          <a:endParaRPr lang="en-US"/>
        </a:p>
      </dgm:t>
    </dgm:pt>
    <dgm:pt modelId="{921C35EA-1DB3-4748-AE04-84C49532A363}" type="sibTrans" cxnId="{28C643E9-4BFB-4F86-A6E6-AB1925EA1786}">
      <dgm:prSet/>
      <dgm:spPr/>
      <dgm:t>
        <a:bodyPr/>
        <a:lstStyle/>
        <a:p>
          <a:endParaRPr lang="en-US"/>
        </a:p>
      </dgm:t>
    </dgm:pt>
    <dgm:pt modelId="{41DB7B0F-A7A3-4B2F-9839-8905D835A976}">
      <dgm:prSe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The future of work and society</a:t>
          </a:r>
        </a:p>
      </dgm:t>
    </dgm:pt>
    <dgm:pt modelId="{DCA99DB9-3781-4D31-8E9B-D803C3F973FF}" type="parTrans" cxnId="{BF122912-1D64-42CA-B7FB-73BF293C98E7}">
      <dgm:prSet/>
      <dgm:spPr/>
      <dgm:t>
        <a:bodyPr/>
        <a:lstStyle/>
        <a:p>
          <a:endParaRPr lang="en-US"/>
        </a:p>
      </dgm:t>
    </dgm:pt>
    <dgm:pt modelId="{BC1836F2-0D3C-4153-83EB-BCAADBB0B610}" type="sibTrans" cxnId="{BF122912-1D64-42CA-B7FB-73BF293C98E7}">
      <dgm:prSet/>
      <dgm:spPr/>
      <dgm:t>
        <a:bodyPr/>
        <a:lstStyle/>
        <a:p>
          <a:endParaRPr lang="en-US"/>
        </a:p>
      </dgm:t>
    </dgm:pt>
    <dgm:pt modelId="{C41AE87B-1A0E-4B2C-977E-E9ED2229DD28}">
      <dgm:prSet/>
      <dgm:spPr>
        <a:solidFill>
          <a:schemeClr val="accent6">
            <a:lumMod val="75000"/>
          </a:schemeClr>
        </a:solidFill>
      </dgm:spPr>
      <dgm:t>
        <a:bodyPr/>
        <a:lstStyle/>
        <a:p>
          <a:endParaRPr lang="en-US" dirty="0">
            <a:latin typeface="Arial" panose="020B0604020202020204" pitchFamily="34" charset="0"/>
            <a:cs typeface="Arial" panose="020B0604020202020204" pitchFamily="34" charset="0"/>
          </a:endParaRPr>
        </a:p>
      </dgm:t>
    </dgm:pt>
    <dgm:pt modelId="{60338964-0A35-4C64-A54C-442B2824A425}" type="parTrans" cxnId="{715EE1AA-1DEE-42D1-8AEB-D6CE8147A762}">
      <dgm:prSet/>
      <dgm:spPr/>
      <dgm:t>
        <a:bodyPr/>
        <a:lstStyle/>
        <a:p>
          <a:endParaRPr lang="en-US"/>
        </a:p>
      </dgm:t>
    </dgm:pt>
    <dgm:pt modelId="{5028D66F-8427-4AB8-B2A7-795A508B4686}" type="sibTrans" cxnId="{715EE1AA-1DEE-42D1-8AEB-D6CE8147A762}">
      <dgm:prSet/>
      <dgm:spPr/>
      <dgm:t>
        <a:bodyPr/>
        <a:lstStyle/>
        <a:p>
          <a:endParaRPr lang="en-US"/>
        </a:p>
      </dgm:t>
    </dgm:pt>
    <dgm:pt modelId="{458B0F75-4D69-45DE-A7F4-AEF4A2EBF4AF}" type="pres">
      <dgm:prSet presAssocID="{993873C3-8F6D-45FB-B804-A57C0CAF22F4}" presName="Name0" presStyleCnt="0">
        <dgm:presLayoutVars>
          <dgm:dir/>
          <dgm:animLvl val="lvl"/>
          <dgm:resizeHandles val="exact"/>
        </dgm:presLayoutVars>
      </dgm:prSet>
      <dgm:spPr/>
      <dgm:t>
        <a:bodyPr/>
        <a:lstStyle/>
        <a:p>
          <a:endParaRPr lang="en-US"/>
        </a:p>
      </dgm:t>
    </dgm:pt>
    <dgm:pt modelId="{42B0F491-BDF8-427F-A2FA-8ACC980FC903}" type="pres">
      <dgm:prSet presAssocID="{91DBDD64-CF85-430F-ACDD-E78D9A1254FB}" presName="composite" presStyleCnt="0"/>
      <dgm:spPr/>
    </dgm:pt>
    <dgm:pt modelId="{AAEE2688-8807-4449-8257-4DE78A10FAB5}" type="pres">
      <dgm:prSet presAssocID="{91DBDD64-CF85-430F-ACDD-E78D9A1254FB}" presName="parTx" presStyleLbl="alignNode1" presStyleIdx="0" presStyleCnt="3">
        <dgm:presLayoutVars>
          <dgm:chMax val="0"/>
          <dgm:chPref val="0"/>
          <dgm:bulletEnabled val="1"/>
        </dgm:presLayoutVars>
      </dgm:prSet>
      <dgm:spPr/>
      <dgm:t>
        <a:bodyPr/>
        <a:lstStyle/>
        <a:p>
          <a:endParaRPr lang="en-US"/>
        </a:p>
      </dgm:t>
    </dgm:pt>
    <dgm:pt modelId="{EA337244-672D-4E68-AC21-6D5EC2DBE673}" type="pres">
      <dgm:prSet presAssocID="{91DBDD64-CF85-430F-ACDD-E78D9A1254FB}" presName="desTx" presStyleLbl="alignAccFollowNode1" presStyleIdx="0" presStyleCnt="3">
        <dgm:presLayoutVars>
          <dgm:bulletEnabled val="1"/>
        </dgm:presLayoutVars>
      </dgm:prSet>
      <dgm:spPr/>
      <dgm:t>
        <a:bodyPr/>
        <a:lstStyle/>
        <a:p>
          <a:endParaRPr lang="en-US"/>
        </a:p>
      </dgm:t>
    </dgm:pt>
    <dgm:pt modelId="{B814CF58-ADAB-4A31-AC47-11C393E362F9}" type="pres">
      <dgm:prSet presAssocID="{201A53C6-C123-45E9-B49D-A58C863C5906}" presName="space" presStyleCnt="0"/>
      <dgm:spPr/>
    </dgm:pt>
    <dgm:pt modelId="{4C92B652-1ABD-42CE-B764-776E348B43BC}" type="pres">
      <dgm:prSet presAssocID="{C6FEBBD2-6C24-4419-BA24-B37BCCA352D4}" presName="composite" presStyleCnt="0"/>
      <dgm:spPr/>
    </dgm:pt>
    <dgm:pt modelId="{DA9A4EAA-ABCC-49EC-9358-0AB6FDD3E7E8}" type="pres">
      <dgm:prSet presAssocID="{C6FEBBD2-6C24-4419-BA24-B37BCCA352D4}" presName="parTx" presStyleLbl="alignNode1" presStyleIdx="1" presStyleCnt="3">
        <dgm:presLayoutVars>
          <dgm:chMax val="0"/>
          <dgm:chPref val="0"/>
          <dgm:bulletEnabled val="1"/>
        </dgm:presLayoutVars>
      </dgm:prSet>
      <dgm:spPr/>
      <dgm:t>
        <a:bodyPr/>
        <a:lstStyle/>
        <a:p>
          <a:endParaRPr lang="en-US"/>
        </a:p>
      </dgm:t>
    </dgm:pt>
    <dgm:pt modelId="{87CF87F0-98DE-47FC-9A7D-6D90D31CDD7A}" type="pres">
      <dgm:prSet presAssocID="{C6FEBBD2-6C24-4419-BA24-B37BCCA352D4}" presName="desTx" presStyleLbl="alignAccFollowNode1" presStyleIdx="1" presStyleCnt="3">
        <dgm:presLayoutVars>
          <dgm:bulletEnabled val="1"/>
        </dgm:presLayoutVars>
      </dgm:prSet>
      <dgm:spPr/>
      <dgm:t>
        <a:bodyPr/>
        <a:lstStyle/>
        <a:p>
          <a:endParaRPr lang="en-US"/>
        </a:p>
      </dgm:t>
    </dgm:pt>
    <dgm:pt modelId="{2B658ABF-6440-4979-A86E-2B7768594231}" type="pres">
      <dgm:prSet presAssocID="{BEE81828-8A4B-44A9-B721-E51AB9033923}" presName="space" presStyleCnt="0"/>
      <dgm:spPr/>
    </dgm:pt>
    <dgm:pt modelId="{FCB775D7-3D6E-42F5-A2D5-365AED08EDE9}" type="pres">
      <dgm:prSet presAssocID="{7B41463D-01B6-484D-B04C-D9D7915E1238}" presName="composite" presStyleCnt="0"/>
      <dgm:spPr/>
    </dgm:pt>
    <dgm:pt modelId="{D074C7CE-D62E-49EE-8B8D-3B91492100EF}" type="pres">
      <dgm:prSet presAssocID="{7B41463D-01B6-484D-B04C-D9D7915E1238}" presName="parTx" presStyleLbl="alignNode1" presStyleIdx="2" presStyleCnt="3">
        <dgm:presLayoutVars>
          <dgm:chMax val="0"/>
          <dgm:chPref val="0"/>
          <dgm:bulletEnabled val="1"/>
        </dgm:presLayoutVars>
      </dgm:prSet>
      <dgm:spPr/>
      <dgm:t>
        <a:bodyPr/>
        <a:lstStyle/>
        <a:p>
          <a:endParaRPr lang="en-US"/>
        </a:p>
      </dgm:t>
    </dgm:pt>
    <dgm:pt modelId="{E2FEE9B1-E0BE-494F-ACBE-F0F284E0761A}" type="pres">
      <dgm:prSet presAssocID="{7B41463D-01B6-484D-B04C-D9D7915E1238}" presName="desTx" presStyleLbl="alignAccFollowNode1" presStyleIdx="2" presStyleCnt="3">
        <dgm:presLayoutVars>
          <dgm:bulletEnabled val="1"/>
        </dgm:presLayoutVars>
      </dgm:prSet>
      <dgm:spPr>
        <a:solidFill>
          <a:schemeClr val="accent6">
            <a:lumMod val="60000"/>
            <a:lumOff val="40000"/>
            <a:alpha val="90000"/>
          </a:schemeClr>
        </a:solidFill>
      </dgm:spPr>
      <dgm:t>
        <a:bodyPr/>
        <a:lstStyle/>
        <a:p>
          <a:endParaRPr lang="en-US"/>
        </a:p>
      </dgm:t>
    </dgm:pt>
  </dgm:ptLst>
  <dgm:cxnLst>
    <dgm:cxn modelId="{9301CA97-9604-40BA-BDCE-5444578D2482}" type="presOf" srcId="{127E8BC2-EEE4-4F29-BE0D-2DAA7F430030}" destId="{EA337244-672D-4E68-AC21-6D5EC2DBE673}" srcOrd="0" destOrd="3" presId="urn:microsoft.com/office/officeart/2005/8/layout/hList1"/>
    <dgm:cxn modelId="{27FE47AE-F5BA-4865-8FA6-6D1BDDEFA662}" srcId="{993873C3-8F6D-45FB-B804-A57C0CAF22F4}" destId="{7B41463D-01B6-484D-B04C-D9D7915E1238}" srcOrd="2" destOrd="0" parTransId="{75F1C40F-579B-4ACD-ADF1-9FA08FB10C3F}" sibTransId="{39137174-42EC-443F-9EE8-1549C0FCC2CF}"/>
    <dgm:cxn modelId="{F9B7310E-2607-4F78-8A96-428FBE5724DA}" type="presOf" srcId="{BDE06FC6-2B80-42CE-92D4-D0BC2B8F15B6}" destId="{EA337244-672D-4E68-AC21-6D5EC2DBE673}" srcOrd="0" destOrd="5" presId="urn:microsoft.com/office/officeart/2005/8/layout/hList1"/>
    <dgm:cxn modelId="{597FE8D8-EC7C-4D65-9143-D77091950E3A}" srcId="{7B41463D-01B6-484D-B04C-D9D7915E1238}" destId="{9369C238-BA0D-4DB0-9E08-A76582F4CA05}" srcOrd="2" destOrd="0" parTransId="{348C6747-E25C-4590-97D0-CEBC1D638F27}" sibTransId="{4DF7C7EF-8CBE-4E49-B855-6A7312417F87}"/>
    <dgm:cxn modelId="{41766D0F-9260-4366-87DC-085826A65E6E}" srcId="{993873C3-8F6D-45FB-B804-A57C0CAF22F4}" destId="{C6FEBBD2-6C24-4419-BA24-B37BCCA352D4}" srcOrd="1" destOrd="0" parTransId="{E4C529A4-595D-4E5F-A719-4CD5CE1CFFD0}" sibTransId="{BEE81828-8A4B-44A9-B721-E51AB9033923}"/>
    <dgm:cxn modelId="{A200F682-68A1-4A1D-B99A-0A6CDFBA3806}" srcId="{C6FEBBD2-6C24-4419-BA24-B37BCCA352D4}" destId="{31FF15D6-5A7F-43D9-B9BB-2699F2E3529D}" srcOrd="3" destOrd="0" parTransId="{1D3C1ACC-E3F9-4351-B1C0-70367B506DEC}" sibTransId="{47DDA091-A8C6-42A0-81FD-BE904EC76DFA}"/>
    <dgm:cxn modelId="{8BA45CB2-9A6E-4DE0-A820-A59F8AC44032}" srcId="{C6FEBBD2-6C24-4419-BA24-B37BCCA352D4}" destId="{FF8BE0A1-9F36-492E-B004-2F0147939660}" srcOrd="5" destOrd="0" parTransId="{CDD33902-7C43-42EA-A404-EA7CDC16D5DB}" sibTransId="{DEAA24D6-645E-4F6C-982D-1B5CD39F7BBA}"/>
    <dgm:cxn modelId="{5EB8D67B-148D-4358-BAA1-56D9EBA901ED}" type="presOf" srcId="{1B761A6F-9B1E-460D-8452-AD0CA610DE0A}" destId="{87CF87F0-98DE-47FC-9A7D-6D90D31CDD7A}" srcOrd="0" destOrd="4" presId="urn:microsoft.com/office/officeart/2005/8/layout/hList1"/>
    <dgm:cxn modelId="{C48174CA-1C4A-430D-8607-48168DADA40B}" srcId="{91DBDD64-CF85-430F-ACDD-E78D9A1254FB}" destId="{FC6DC637-3D8F-4160-BD6A-6C79A26F466B}" srcOrd="6" destOrd="0" parTransId="{153AF1FC-58BC-4D88-85C0-6F318356A7F3}" sibTransId="{52E4D0B7-3331-4AA0-9334-361A92DD7B78}"/>
    <dgm:cxn modelId="{FEE03681-8416-4D9F-B256-25D8C292BC83}" type="presOf" srcId="{F321FB48-239F-4596-9C3C-983D74AFC897}" destId="{87CF87F0-98DE-47FC-9A7D-6D90D31CDD7A}" srcOrd="0" destOrd="3" presId="urn:microsoft.com/office/officeart/2005/8/layout/hList1"/>
    <dgm:cxn modelId="{E7F2B363-204A-4037-BE7D-69B698CDF076}" type="presOf" srcId="{527DC0EB-53CF-44FB-B571-D3E85CFB6626}" destId="{EA337244-672D-4E68-AC21-6D5EC2DBE673}" srcOrd="0" destOrd="2" presId="urn:microsoft.com/office/officeart/2005/8/layout/hList1"/>
    <dgm:cxn modelId="{19DA0025-ACEE-4A83-9F8E-372787218159}" type="presOf" srcId="{41DB7B0F-A7A3-4B2F-9839-8905D835A976}" destId="{E2FEE9B1-E0BE-494F-ACBE-F0F284E0761A}" srcOrd="0" destOrd="4" presId="urn:microsoft.com/office/officeart/2005/8/layout/hList1"/>
    <dgm:cxn modelId="{D0F27F87-C650-4AC9-BF95-2EBF96F9522C}" srcId="{FF8BE0A1-9F36-492E-B004-2F0147939660}" destId="{92544E50-16D1-4B23-B280-D9744C356E69}" srcOrd="0" destOrd="0" parTransId="{CBAFB6F9-84E3-41FB-AAB1-E74BDA06DEBC}" sibTransId="{F98E9F3C-02D7-4D30-81D8-EC482D97A04E}"/>
    <dgm:cxn modelId="{C6B4A330-ED7D-420C-ABC2-87849074F313}" type="presOf" srcId="{7FCAF773-118B-4FE9-82FA-45F8C1032B5A}" destId="{EA337244-672D-4E68-AC21-6D5EC2DBE673}" srcOrd="0" destOrd="1" presId="urn:microsoft.com/office/officeart/2005/8/layout/hList1"/>
    <dgm:cxn modelId="{D9AF6138-C3E9-422B-A4A9-A41A9297F74B}" type="presOf" srcId="{47404643-3E0A-4C1A-A3A1-DEBB76089E81}" destId="{E2FEE9B1-E0BE-494F-ACBE-F0F284E0761A}" srcOrd="0" destOrd="1" presId="urn:microsoft.com/office/officeart/2005/8/layout/hList1"/>
    <dgm:cxn modelId="{F082FED2-6E30-475D-9055-75980EB74F9E}" srcId="{C6FEBBD2-6C24-4419-BA24-B37BCCA352D4}" destId="{D72BC675-070A-4603-A6F6-F4C4211AB0E1}" srcOrd="0" destOrd="0" parTransId="{B90B005D-F323-4F97-A03C-6FFBFA35C460}" sibTransId="{5E309C23-2841-49F6-8FF1-47989FBE6CDF}"/>
    <dgm:cxn modelId="{1659D73D-4A80-4A0B-A619-718FCB5B7613}" type="presOf" srcId="{92544E50-16D1-4B23-B280-D9744C356E69}" destId="{87CF87F0-98DE-47FC-9A7D-6D90D31CDD7A}" srcOrd="0" destOrd="9" presId="urn:microsoft.com/office/officeart/2005/8/layout/hList1"/>
    <dgm:cxn modelId="{618C7E21-BF7A-40D6-991B-7DA2769B54F9}" type="presOf" srcId="{993873C3-8F6D-45FB-B804-A57C0CAF22F4}" destId="{458B0F75-4D69-45DE-A7F4-AEF4A2EBF4AF}" srcOrd="0" destOrd="0" presId="urn:microsoft.com/office/officeart/2005/8/layout/hList1"/>
    <dgm:cxn modelId="{69364840-45F7-41B5-94BA-A612D2977583}" srcId="{C6FEBBD2-6C24-4419-BA24-B37BCCA352D4}" destId="{BFE338E3-AB7A-4B3D-94F9-DA1D84582788}" srcOrd="2" destOrd="0" parTransId="{C3A82015-916B-4A8B-9CFF-704EB4FE012B}" sibTransId="{5D3E5272-AD6D-43A7-BD07-0E3069362DD2}"/>
    <dgm:cxn modelId="{3C8C4A1E-64AC-4326-8A15-E1E95376D0F5}" type="presOf" srcId="{7B41463D-01B6-484D-B04C-D9D7915E1238}" destId="{D074C7CE-D62E-49EE-8B8D-3B91492100EF}" srcOrd="0" destOrd="0" presId="urn:microsoft.com/office/officeart/2005/8/layout/hList1"/>
    <dgm:cxn modelId="{C9798413-5F16-4AF1-82F9-2D896DE6718A}" srcId="{FF8BE0A1-9F36-492E-B004-2F0147939660}" destId="{D4850D00-658E-449A-9E5D-06C53A0D81C5}" srcOrd="1" destOrd="0" parTransId="{9EB5BC67-C860-4E0A-B829-240AD6A8A6DE}" sibTransId="{ACC67D0C-C78A-4D15-8EC7-96BA023E0B50}"/>
    <dgm:cxn modelId="{4C343B9E-ABDA-47C9-9BB4-34EE85DE596E}" type="presOf" srcId="{045B3823-93E5-48AB-9C88-51B72F5F0B94}" destId="{87CF87F0-98DE-47FC-9A7D-6D90D31CDD7A}" srcOrd="0" destOrd="7" presId="urn:microsoft.com/office/officeart/2005/8/layout/hList1"/>
    <dgm:cxn modelId="{1661A741-50B4-448E-8C15-2FDF018B5E51}" type="presOf" srcId="{31FF15D6-5A7F-43D9-B9BB-2699F2E3529D}" destId="{87CF87F0-98DE-47FC-9A7D-6D90D31CDD7A}" srcOrd="0" destOrd="6" presId="urn:microsoft.com/office/officeart/2005/8/layout/hList1"/>
    <dgm:cxn modelId="{0D77840A-1EE7-48A5-9E1E-17AFA44F02E5}" type="presOf" srcId="{2AC7A7D8-1BC3-4266-8977-98D8E49EF715}" destId="{87CF87F0-98DE-47FC-9A7D-6D90D31CDD7A}" srcOrd="0" destOrd="2" presId="urn:microsoft.com/office/officeart/2005/8/layout/hList1"/>
    <dgm:cxn modelId="{74CFEE8D-F068-42C7-A306-5A378FF4EFCD}" type="presOf" srcId="{E03FD932-0C30-4F4B-A81E-68BCFEDE2A8C}" destId="{EA337244-672D-4E68-AC21-6D5EC2DBE673}" srcOrd="0" destOrd="0" presId="urn:microsoft.com/office/officeart/2005/8/layout/hList1"/>
    <dgm:cxn modelId="{6C2783DE-3D57-44CB-BA43-D5420E97DE91}" type="presOf" srcId="{D72BC675-070A-4603-A6F6-F4C4211AB0E1}" destId="{87CF87F0-98DE-47FC-9A7D-6D90D31CDD7A}" srcOrd="0" destOrd="0" presId="urn:microsoft.com/office/officeart/2005/8/layout/hList1"/>
    <dgm:cxn modelId="{E9C415ED-5027-42BD-A0B0-24D87D8647D2}" srcId="{91DBDD64-CF85-430F-ACDD-E78D9A1254FB}" destId="{09DF0C74-4D20-4E70-8A8D-E0ABA945A814}" srcOrd="4" destOrd="0" parTransId="{3DFFA0B2-C205-4E0E-994F-959D246E7A46}" sibTransId="{39604842-9D7A-4746-9AB5-4B6D6BC0CD92}"/>
    <dgm:cxn modelId="{F8D64680-CA55-4498-95A3-EB7563AF4856}" type="presOf" srcId="{9369C238-BA0D-4DB0-9E08-A76582F4CA05}" destId="{E2FEE9B1-E0BE-494F-ACBE-F0F284E0761A}" srcOrd="0" destOrd="2" presId="urn:microsoft.com/office/officeart/2005/8/layout/hList1"/>
    <dgm:cxn modelId="{3A013169-AAB6-411E-AFD2-391AD010EB13}" srcId="{7B41463D-01B6-484D-B04C-D9D7915E1238}" destId="{1BE5514E-2460-458B-A8FA-836EDA70C945}" srcOrd="6" destOrd="0" parTransId="{E9B8F75F-F5AC-46D0-915D-A171601733D2}" sibTransId="{1724EE5F-0826-4A68-ADD8-A47CAE952BF3}"/>
    <dgm:cxn modelId="{8E89362D-6FFE-428A-99A6-FB2BCBFC4083}" type="presOf" srcId="{91DBDD64-CF85-430F-ACDD-E78D9A1254FB}" destId="{AAEE2688-8807-4449-8257-4DE78A10FAB5}" srcOrd="0" destOrd="0" presId="urn:microsoft.com/office/officeart/2005/8/layout/hList1"/>
    <dgm:cxn modelId="{BF122912-1D64-42CA-B7FB-73BF293C98E7}" srcId="{7B41463D-01B6-484D-B04C-D9D7915E1238}" destId="{41DB7B0F-A7A3-4B2F-9839-8905D835A976}" srcOrd="4" destOrd="0" parTransId="{DCA99DB9-3781-4D31-8E9B-D803C3F973FF}" sibTransId="{BC1836F2-0D3C-4153-83EB-BCAADBB0B610}"/>
    <dgm:cxn modelId="{CBFC73B3-743E-4DAA-AC40-4FE76E772894}" type="presOf" srcId="{D4850D00-658E-449A-9E5D-06C53A0D81C5}" destId="{87CF87F0-98DE-47FC-9A7D-6D90D31CDD7A}" srcOrd="0" destOrd="10" presId="urn:microsoft.com/office/officeart/2005/8/layout/hList1"/>
    <dgm:cxn modelId="{32EA740D-711F-42FC-9456-B8B4EE6EABCE}" type="presOf" srcId="{C6FEBBD2-6C24-4419-BA24-B37BCCA352D4}" destId="{DA9A4EAA-ABCC-49EC-9358-0AB6FDD3E7E8}" srcOrd="0" destOrd="0" presId="urn:microsoft.com/office/officeart/2005/8/layout/hList1"/>
    <dgm:cxn modelId="{D3B22D36-6FC8-4A7C-91CA-3728B515B8E6}" srcId="{7B41463D-01B6-484D-B04C-D9D7915E1238}" destId="{870480F4-34C8-42B1-A3C9-BB58588D2A8F}" srcOrd="5" destOrd="0" parTransId="{BDD693D3-49A6-434B-B49F-6C78A566E6BE}" sibTransId="{F3BB5E6E-4476-4530-A432-67650AF22E12}"/>
    <dgm:cxn modelId="{28A33DF3-ECB1-4C0D-8053-FC679DA7AC21}" srcId="{C6FEBBD2-6C24-4419-BA24-B37BCCA352D4}" destId="{1B761A6F-9B1E-460D-8452-AD0CA610DE0A}" srcOrd="1" destOrd="0" parTransId="{84AA5E8E-3204-4915-83D0-D445CCAEBC12}" sibTransId="{0D194D2D-9802-4011-A8EF-7E1389AE3AF6}"/>
    <dgm:cxn modelId="{E0DD7826-84C1-4317-9D94-3457FA3C4D07}" type="presOf" srcId="{FC6DC637-3D8F-4160-BD6A-6C79A26F466B}" destId="{EA337244-672D-4E68-AC21-6D5EC2DBE673}" srcOrd="0" destOrd="6" presId="urn:microsoft.com/office/officeart/2005/8/layout/hList1"/>
    <dgm:cxn modelId="{584E7668-2700-4D5E-B0F8-740C649BDF93}" type="presOf" srcId="{C41AE87B-1A0E-4B2C-977E-E9ED2229DD28}" destId="{E2FEE9B1-E0BE-494F-ACBE-F0F284E0761A}" srcOrd="0" destOrd="3" presId="urn:microsoft.com/office/officeart/2005/8/layout/hList1"/>
    <dgm:cxn modelId="{82BBCC02-33EE-42BB-A569-76C248B7B39B}" type="presOf" srcId="{1BE5514E-2460-458B-A8FA-836EDA70C945}" destId="{E2FEE9B1-E0BE-494F-ACBE-F0F284E0761A}" srcOrd="0" destOrd="6" presId="urn:microsoft.com/office/officeart/2005/8/layout/hList1"/>
    <dgm:cxn modelId="{29E862A8-BF37-493D-A2B0-E242D984D228}" srcId="{D72BC675-070A-4603-A6F6-F4C4211AB0E1}" destId="{2AC7A7D8-1BC3-4266-8977-98D8E49EF715}" srcOrd="1" destOrd="0" parTransId="{8DBD0B14-CB8C-4015-8783-B29FD9322CF7}" sibTransId="{138CB069-60D7-42F5-A99F-2E57A653700A}"/>
    <dgm:cxn modelId="{CFF261A7-8F0D-4926-A3DF-A6655647C9CA}" srcId="{D72BC675-070A-4603-A6F6-F4C4211AB0E1}" destId="{F321FB48-239F-4596-9C3C-983D74AFC897}" srcOrd="2" destOrd="0" parTransId="{10531C30-3861-4DF2-8B0E-B466271505A6}" sibTransId="{B6C45F69-47EB-4818-9B61-79B115F17E2E}"/>
    <dgm:cxn modelId="{386B4375-8C2C-4CB2-831B-B79CD020D707}" type="presOf" srcId="{09DF0C74-4D20-4E70-8A8D-E0ABA945A814}" destId="{EA337244-672D-4E68-AC21-6D5EC2DBE673}" srcOrd="0" destOrd="4" presId="urn:microsoft.com/office/officeart/2005/8/layout/hList1"/>
    <dgm:cxn modelId="{4BA57719-85AC-4F21-922E-E1276B889FE8}" srcId="{91DBDD64-CF85-430F-ACDD-E78D9A1254FB}" destId="{E03FD932-0C30-4F4B-A81E-68BCFEDE2A8C}" srcOrd="0" destOrd="0" parTransId="{8510BF6A-937E-4799-9D3C-D0CEFF886828}" sibTransId="{A024DCB5-429F-4ABB-AB22-D2BA725EA53F}"/>
    <dgm:cxn modelId="{45EB18B2-2BD7-4BC7-B554-293C04ED6B45}" type="presOf" srcId="{870480F4-34C8-42B1-A3C9-BB58588D2A8F}" destId="{E2FEE9B1-E0BE-494F-ACBE-F0F284E0761A}" srcOrd="0" destOrd="5" presId="urn:microsoft.com/office/officeart/2005/8/layout/hList1"/>
    <dgm:cxn modelId="{D91E1DA2-2E51-4A06-B262-F4AB36EFB862}" type="presOf" srcId="{87F2A8C0-BB8B-4AC9-B8D6-5FDCB636DEE7}" destId="{EA337244-672D-4E68-AC21-6D5EC2DBE673}" srcOrd="0" destOrd="8" presId="urn:microsoft.com/office/officeart/2005/8/layout/hList1"/>
    <dgm:cxn modelId="{BDFB11A8-7B52-429E-AAEF-DB785C5E86E9}" srcId="{91DBDD64-CF85-430F-ACDD-E78D9A1254FB}" destId="{88AF9DA8-B1C7-4874-A9C0-E37D713AD511}" srcOrd="7" destOrd="0" parTransId="{2AC5467D-FBA9-4707-8D52-865E60CC555F}" sibTransId="{00367C8B-3B06-4065-A0EA-2199599186B0}"/>
    <dgm:cxn modelId="{A1599184-46A8-48A0-BAE1-1EC4D8D4FED8}" type="presOf" srcId="{88AF9DA8-B1C7-4874-A9C0-E37D713AD511}" destId="{EA337244-672D-4E68-AC21-6D5EC2DBE673}" srcOrd="0" destOrd="7" presId="urn:microsoft.com/office/officeart/2005/8/layout/hList1"/>
    <dgm:cxn modelId="{DDF5CF2D-9815-4A0D-9AD8-0111704CBBB7}" type="presOf" srcId="{FF8BE0A1-9F36-492E-B004-2F0147939660}" destId="{87CF87F0-98DE-47FC-9A7D-6D90D31CDD7A}" srcOrd="0" destOrd="8" presId="urn:microsoft.com/office/officeart/2005/8/layout/hList1"/>
    <dgm:cxn modelId="{F9F47361-152E-4AE3-BF3F-50F71122A253}" srcId="{993873C3-8F6D-45FB-B804-A57C0CAF22F4}" destId="{91DBDD64-CF85-430F-ACDD-E78D9A1254FB}" srcOrd="0" destOrd="0" parTransId="{A7F346DB-66E8-47CA-A15C-3C8C0D450AE5}" sibTransId="{201A53C6-C123-45E9-B49D-A58C863C5906}"/>
    <dgm:cxn modelId="{E375F7E7-D7D6-46CA-8D83-E2535AB68C4F}" type="presOf" srcId="{BFE338E3-AB7A-4B3D-94F9-DA1D84582788}" destId="{87CF87F0-98DE-47FC-9A7D-6D90D31CDD7A}" srcOrd="0" destOrd="5" presId="urn:microsoft.com/office/officeart/2005/8/layout/hList1"/>
    <dgm:cxn modelId="{C21EAF4C-06FD-42F6-92AC-3AA81A868109}" srcId="{C6FEBBD2-6C24-4419-BA24-B37BCCA352D4}" destId="{045B3823-93E5-48AB-9C88-51B72F5F0B94}" srcOrd="4" destOrd="0" parTransId="{99FD921B-355C-488C-A6AF-2D8E758A7626}" sibTransId="{A93D85E3-FE67-4BD7-A4C9-E78CE51C4420}"/>
    <dgm:cxn modelId="{DE35E62F-6EB2-416C-ACF1-BFDDCD29361C}" type="presOf" srcId="{F46A412B-A3C9-45BC-93C5-9EEB10952F72}" destId="{E2FEE9B1-E0BE-494F-ACBE-F0F284E0761A}" srcOrd="0" destOrd="0" presId="urn:microsoft.com/office/officeart/2005/8/layout/hList1"/>
    <dgm:cxn modelId="{28C643E9-4BFB-4F86-A6E6-AB1925EA1786}" srcId="{7B41463D-01B6-484D-B04C-D9D7915E1238}" destId="{47404643-3E0A-4C1A-A3A1-DEBB76089E81}" srcOrd="1" destOrd="0" parTransId="{04912AC1-5DEA-4A0C-A8CE-94623A243C16}" sibTransId="{921C35EA-1DB3-4748-AE04-84C49532A363}"/>
    <dgm:cxn modelId="{86C0C941-6DD2-45F7-AA1A-26FA4FBB1AEC}" srcId="{7B41463D-01B6-484D-B04C-D9D7915E1238}" destId="{F46A412B-A3C9-45BC-93C5-9EEB10952F72}" srcOrd="0" destOrd="0" parTransId="{6315CF9F-281E-47E8-A6E8-8FE2ED941B47}" sibTransId="{05F3A64F-D397-4FBA-B493-90FA1209F92F}"/>
    <dgm:cxn modelId="{715EE1AA-1DEE-42D1-8AEB-D6CE8147A762}" srcId="{7B41463D-01B6-484D-B04C-D9D7915E1238}" destId="{C41AE87B-1A0E-4B2C-977E-E9ED2229DD28}" srcOrd="3" destOrd="0" parTransId="{60338964-0A35-4C64-A54C-442B2824A425}" sibTransId="{5028D66F-8427-4AB8-B2A7-795A508B4686}"/>
    <dgm:cxn modelId="{840C5900-3C0B-4261-A60C-389DF6D38C3E}" type="presOf" srcId="{5C5A1BEB-FC1B-40B8-B5C3-7995B607ED9D}" destId="{87CF87F0-98DE-47FC-9A7D-6D90D31CDD7A}" srcOrd="0" destOrd="1" presId="urn:microsoft.com/office/officeart/2005/8/layout/hList1"/>
    <dgm:cxn modelId="{EA8A2CA9-733B-46EF-8186-2B3D0B471B41}" srcId="{91DBDD64-CF85-430F-ACDD-E78D9A1254FB}" destId="{527DC0EB-53CF-44FB-B571-D3E85CFB6626}" srcOrd="2" destOrd="0" parTransId="{8AE40E4E-0A09-496E-ADFB-6C6790A6EDAD}" sibTransId="{7A5AE654-6D64-43C4-8AE9-D9F34826C2ED}"/>
    <dgm:cxn modelId="{5A5F490D-3012-4ECB-8DDB-C0106310F6BE}" srcId="{91DBDD64-CF85-430F-ACDD-E78D9A1254FB}" destId="{7FCAF773-118B-4FE9-82FA-45F8C1032B5A}" srcOrd="1" destOrd="0" parTransId="{A929739C-792C-464C-A566-DEED18C65546}" sibTransId="{554F532C-B205-422C-B139-70AE221C3A94}"/>
    <dgm:cxn modelId="{A521FC8B-E61C-4DBB-A336-6CF46A32FEF8}" srcId="{91DBDD64-CF85-430F-ACDD-E78D9A1254FB}" destId="{87F2A8C0-BB8B-4AC9-B8D6-5FDCB636DEE7}" srcOrd="8" destOrd="0" parTransId="{B4442AA9-7695-4D92-8D53-20AB4B806AAE}" sibTransId="{43F0F97F-F201-4BF6-9466-502799A8DEC2}"/>
    <dgm:cxn modelId="{6DF5EF11-EFDC-4EF5-82A2-D8C5995EC5C0}" srcId="{91DBDD64-CF85-430F-ACDD-E78D9A1254FB}" destId="{BDE06FC6-2B80-42CE-92D4-D0BC2B8F15B6}" srcOrd="5" destOrd="0" parTransId="{AAEB36A3-1E7A-4A11-89C8-A8A374D9C509}" sibTransId="{2BE911D9-C687-458D-85F2-F555D1B0E4D0}"/>
    <dgm:cxn modelId="{05ADAB5C-C913-46FB-9A7C-A08B0CD9B443}" srcId="{91DBDD64-CF85-430F-ACDD-E78D9A1254FB}" destId="{127E8BC2-EEE4-4F29-BE0D-2DAA7F430030}" srcOrd="3" destOrd="0" parTransId="{0CE7E5AD-FCDE-4C05-8A80-B1C84B8A0E45}" sibTransId="{C6F79A6F-CA8E-45DA-8D80-E63226AF4B09}"/>
    <dgm:cxn modelId="{86DE9FED-8C38-4ACB-B35C-426EDEDEE42A}" srcId="{D72BC675-070A-4603-A6F6-F4C4211AB0E1}" destId="{5C5A1BEB-FC1B-40B8-B5C3-7995B607ED9D}" srcOrd="0" destOrd="0" parTransId="{4A72A8D3-C7DD-481D-A7C1-FCAB91E24F22}" sibTransId="{7A1558D0-95EF-4DF6-B9E7-C90C0E4C2593}"/>
    <dgm:cxn modelId="{7696BFC2-D536-4D6B-AB16-24EF1C53A54F}" type="presParOf" srcId="{458B0F75-4D69-45DE-A7F4-AEF4A2EBF4AF}" destId="{42B0F491-BDF8-427F-A2FA-8ACC980FC903}" srcOrd="0" destOrd="0" presId="urn:microsoft.com/office/officeart/2005/8/layout/hList1"/>
    <dgm:cxn modelId="{E2717C9D-A86D-426F-ABB0-E46E161A80B8}" type="presParOf" srcId="{42B0F491-BDF8-427F-A2FA-8ACC980FC903}" destId="{AAEE2688-8807-4449-8257-4DE78A10FAB5}" srcOrd="0" destOrd="0" presId="urn:microsoft.com/office/officeart/2005/8/layout/hList1"/>
    <dgm:cxn modelId="{62439711-A208-4B36-9332-8770A5BA32CA}" type="presParOf" srcId="{42B0F491-BDF8-427F-A2FA-8ACC980FC903}" destId="{EA337244-672D-4E68-AC21-6D5EC2DBE673}" srcOrd="1" destOrd="0" presId="urn:microsoft.com/office/officeart/2005/8/layout/hList1"/>
    <dgm:cxn modelId="{8094EF43-D3F4-49EC-BE24-D24EB6B1219E}" type="presParOf" srcId="{458B0F75-4D69-45DE-A7F4-AEF4A2EBF4AF}" destId="{B814CF58-ADAB-4A31-AC47-11C393E362F9}" srcOrd="1" destOrd="0" presId="urn:microsoft.com/office/officeart/2005/8/layout/hList1"/>
    <dgm:cxn modelId="{8A560824-6A80-4EC6-9D49-7B9099DD8532}" type="presParOf" srcId="{458B0F75-4D69-45DE-A7F4-AEF4A2EBF4AF}" destId="{4C92B652-1ABD-42CE-B764-776E348B43BC}" srcOrd="2" destOrd="0" presId="urn:microsoft.com/office/officeart/2005/8/layout/hList1"/>
    <dgm:cxn modelId="{6D5AF692-79EB-4FA5-8B9F-C06E53D11F7F}" type="presParOf" srcId="{4C92B652-1ABD-42CE-B764-776E348B43BC}" destId="{DA9A4EAA-ABCC-49EC-9358-0AB6FDD3E7E8}" srcOrd="0" destOrd="0" presId="urn:microsoft.com/office/officeart/2005/8/layout/hList1"/>
    <dgm:cxn modelId="{37863FD8-B11A-4868-B95B-989D1B84AF0F}" type="presParOf" srcId="{4C92B652-1ABD-42CE-B764-776E348B43BC}" destId="{87CF87F0-98DE-47FC-9A7D-6D90D31CDD7A}" srcOrd="1" destOrd="0" presId="urn:microsoft.com/office/officeart/2005/8/layout/hList1"/>
    <dgm:cxn modelId="{F111B2AA-412B-4FCA-89B2-31B7B63ADB6F}" type="presParOf" srcId="{458B0F75-4D69-45DE-A7F4-AEF4A2EBF4AF}" destId="{2B658ABF-6440-4979-A86E-2B7768594231}" srcOrd="3" destOrd="0" presId="urn:microsoft.com/office/officeart/2005/8/layout/hList1"/>
    <dgm:cxn modelId="{78DFE5D3-0BF0-428D-B052-5D3FFA53A372}" type="presParOf" srcId="{458B0F75-4D69-45DE-A7F4-AEF4A2EBF4AF}" destId="{FCB775D7-3D6E-42F5-A2D5-365AED08EDE9}" srcOrd="4" destOrd="0" presId="urn:microsoft.com/office/officeart/2005/8/layout/hList1"/>
    <dgm:cxn modelId="{C42B8D71-C329-429B-8C3A-CE0016377619}" type="presParOf" srcId="{FCB775D7-3D6E-42F5-A2D5-365AED08EDE9}" destId="{D074C7CE-D62E-49EE-8B8D-3B91492100EF}" srcOrd="0" destOrd="0" presId="urn:microsoft.com/office/officeart/2005/8/layout/hList1"/>
    <dgm:cxn modelId="{B4476F2B-0CA0-4A15-8136-0CA6061A3E8B}" type="presParOf" srcId="{FCB775D7-3D6E-42F5-A2D5-365AED08EDE9}" destId="{E2FEE9B1-E0BE-494F-ACBE-F0F284E0761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3FA443-F69B-44C8-BDA0-73C6E2AA2DCE}">
      <dsp:nvSpPr>
        <dsp:cNvPr id="0" name=""/>
        <dsp:cNvSpPr/>
      </dsp:nvSpPr>
      <dsp:spPr>
        <a:xfrm rot="5400000">
          <a:off x="-296557" y="298752"/>
          <a:ext cx="1977052" cy="138393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Phase 1</a:t>
          </a:r>
        </a:p>
        <a:p>
          <a:pPr lvl="0" algn="ctr" defTabSz="755650">
            <a:lnSpc>
              <a:spcPct val="90000"/>
            </a:lnSpc>
            <a:spcBef>
              <a:spcPct val="0"/>
            </a:spcBef>
            <a:spcAft>
              <a:spcPct val="35000"/>
            </a:spcAft>
          </a:pPr>
          <a:r>
            <a:rPr lang="en-US" sz="1700" kern="1200" dirty="0"/>
            <a:t>(2012-2017)</a:t>
          </a:r>
        </a:p>
      </dsp:txBody>
      <dsp:txXfrm rot="5400000">
        <a:off x="-296557" y="298752"/>
        <a:ext cx="1977052" cy="1383936"/>
      </dsp:txXfrm>
    </dsp:sp>
    <dsp:sp modelId="{437360BD-77D9-4BE9-A9C8-2BC38AEE936E}">
      <dsp:nvSpPr>
        <dsp:cNvPr id="0" name=""/>
        <dsp:cNvSpPr/>
      </dsp:nvSpPr>
      <dsp:spPr>
        <a:xfrm rot="5400000">
          <a:off x="4422379" y="-3036247"/>
          <a:ext cx="1285084" cy="736196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Focus on intensifying research and development (R&amp;D) spending, emphasising opportunities linked to existing industries</a:t>
          </a:r>
        </a:p>
      </dsp:txBody>
      <dsp:txXfrm rot="5400000">
        <a:off x="4422379" y="-3036247"/>
        <a:ext cx="1285084" cy="7361969"/>
      </dsp:txXfrm>
    </dsp:sp>
    <dsp:sp modelId="{8F4178F4-E3C8-4C04-9369-E7937BE4C206}">
      <dsp:nvSpPr>
        <dsp:cNvPr id="0" name=""/>
        <dsp:cNvSpPr/>
      </dsp:nvSpPr>
      <dsp:spPr>
        <a:xfrm rot="5400000">
          <a:off x="-296557" y="2085126"/>
          <a:ext cx="1977052" cy="138393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Phase 2 (2018-2023)</a:t>
          </a:r>
        </a:p>
      </dsp:txBody>
      <dsp:txXfrm rot="5400000">
        <a:off x="-296557" y="2085126"/>
        <a:ext cx="1977052" cy="1383936"/>
      </dsp:txXfrm>
    </dsp:sp>
    <dsp:sp modelId="{54D2D972-BF79-41D9-B40F-9655089D0CFF}">
      <dsp:nvSpPr>
        <dsp:cNvPr id="0" name=""/>
        <dsp:cNvSpPr/>
      </dsp:nvSpPr>
      <dsp:spPr>
        <a:xfrm rot="5400000">
          <a:off x="4422379" y="-1249874"/>
          <a:ext cx="1285084" cy="736196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Lay the foundations for more intensive improvements in productivity’ where ‘innovation across state, business and social sectors should start to become pervasive</a:t>
          </a:r>
        </a:p>
      </dsp:txBody>
      <dsp:txXfrm rot="5400000">
        <a:off x="4422379" y="-1249874"/>
        <a:ext cx="1285084" cy="7361969"/>
      </dsp:txXfrm>
    </dsp:sp>
    <dsp:sp modelId="{F4677687-6433-4CB1-A7C1-9E1988479D62}">
      <dsp:nvSpPr>
        <dsp:cNvPr id="0" name=""/>
        <dsp:cNvSpPr/>
      </dsp:nvSpPr>
      <dsp:spPr>
        <a:xfrm rot="5400000">
          <a:off x="-296557" y="3871499"/>
          <a:ext cx="1977052" cy="1383936"/>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Phase 3 (2023-2030)</a:t>
          </a:r>
        </a:p>
      </dsp:txBody>
      <dsp:txXfrm rot="5400000">
        <a:off x="-296557" y="3871499"/>
        <a:ext cx="1977052" cy="1383936"/>
      </dsp:txXfrm>
    </dsp:sp>
    <dsp:sp modelId="{180F5A7D-588B-4D96-B06E-4D27892D91EE}">
      <dsp:nvSpPr>
        <dsp:cNvPr id="0" name=""/>
        <dsp:cNvSpPr/>
      </dsp:nvSpPr>
      <dsp:spPr>
        <a:xfrm rot="5400000">
          <a:off x="4422379" y="536499"/>
          <a:ext cx="1285084" cy="7361969"/>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Emphasis on consolidating the gains phase 2 with ‘greater emphasis on innovation, improved productivity, more intensive pursuit of a knowledge economy and better exploitation of comparative and competitive advantages in an integrated continent’. </a:t>
          </a:r>
        </a:p>
      </dsp:txBody>
      <dsp:txXfrm rot="5400000">
        <a:off x="4422379" y="536499"/>
        <a:ext cx="1285084" cy="73619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EE2688-8807-4449-8257-4DE78A10FAB5}">
      <dsp:nvSpPr>
        <dsp:cNvPr id="0" name=""/>
        <dsp:cNvSpPr/>
      </dsp:nvSpPr>
      <dsp:spPr>
        <a:xfrm>
          <a:off x="2766" y="78784"/>
          <a:ext cx="2697147" cy="70171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i="0" kern="1200" dirty="0">
              <a:latin typeface="Arial" panose="020B0604020202020204" pitchFamily="34" charset="0"/>
              <a:cs typeface="Arial" panose="020B0604020202020204" pitchFamily="34" charset="0"/>
            </a:rPr>
            <a:t>Foresight outcomes </a:t>
          </a:r>
          <a:endParaRPr lang="en-US" sz="2000" b="1" kern="1200" dirty="0">
            <a:latin typeface="Arial" panose="020B0604020202020204" pitchFamily="34" charset="0"/>
            <a:cs typeface="Arial" panose="020B0604020202020204" pitchFamily="34" charset="0"/>
          </a:endParaRPr>
        </a:p>
      </dsp:txBody>
      <dsp:txXfrm>
        <a:off x="2766" y="78784"/>
        <a:ext cx="2697147" cy="701714"/>
      </dsp:txXfrm>
    </dsp:sp>
    <dsp:sp modelId="{EA337244-672D-4E68-AC21-6D5EC2DBE673}">
      <dsp:nvSpPr>
        <dsp:cNvPr id="0" name=""/>
        <dsp:cNvSpPr/>
      </dsp:nvSpPr>
      <dsp:spPr>
        <a:xfrm>
          <a:off x="2766" y="780498"/>
          <a:ext cx="2697147" cy="444346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Circular Economy</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Education for the Future</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Sustainable Energy</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Future of Society</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Health Innovation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High-tech. Industrialisation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ICTs and Smart Systems </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Nutrition Security</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Water Security</a:t>
          </a:r>
          <a:endParaRPr lang="en-US" sz="2000" kern="1200" dirty="0">
            <a:latin typeface="Arial" panose="020B0604020202020204" pitchFamily="34" charset="0"/>
            <a:cs typeface="Arial" panose="020B0604020202020204" pitchFamily="34" charset="0"/>
          </a:endParaRPr>
        </a:p>
      </dsp:txBody>
      <dsp:txXfrm>
        <a:off x="2766" y="780498"/>
        <a:ext cx="2697147" cy="4443468"/>
      </dsp:txXfrm>
    </dsp:sp>
    <dsp:sp modelId="{DA9A4EAA-ABCC-49EC-9358-0AB6FDD3E7E8}">
      <dsp:nvSpPr>
        <dsp:cNvPr id="0" name=""/>
        <dsp:cNvSpPr/>
      </dsp:nvSpPr>
      <dsp:spPr>
        <a:xfrm>
          <a:off x="3077513" y="78784"/>
          <a:ext cx="2697147" cy="70171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i="0" kern="1200" dirty="0">
              <a:latin typeface="Arial" panose="020B0604020202020204" pitchFamily="34" charset="0"/>
              <a:cs typeface="Arial" panose="020B0604020202020204" pitchFamily="34" charset="0"/>
            </a:rPr>
            <a:t>STI Priorities</a:t>
          </a:r>
          <a:endParaRPr lang="en-US" sz="2000" b="1" kern="1200" dirty="0">
            <a:latin typeface="Arial" panose="020B0604020202020204" pitchFamily="34" charset="0"/>
            <a:cs typeface="Arial" panose="020B0604020202020204" pitchFamily="34" charset="0"/>
          </a:endParaRPr>
        </a:p>
      </dsp:txBody>
      <dsp:txXfrm>
        <a:off x="3077513" y="78784"/>
        <a:ext cx="2697147" cy="701714"/>
      </dsp:txXfrm>
    </dsp:sp>
    <dsp:sp modelId="{87CF87F0-98DE-47FC-9A7D-6D90D31CDD7A}">
      <dsp:nvSpPr>
        <dsp:cNvPr id="0" name=""/>
        <dsp:cNvSpPr/>
      </dsp:nvSpPr>
      <dsp:spPr>
        <a:xfrm>
          <a:off x="3077513" y="780498"/>
          <a:ext cx="2697147" cy="444346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Sectoral support</a:t>
          </a:r>
          <a:endParaRPr lang="en-US" sz="2000" kern="1200" dirty="0">
            <a:latin typeface="Arial" panose="020B0604020202020204" pitchFamily="34" charset="0"/>
            <a:cs typeface="Arial" panose="020B0604020202020204" pitchFamily="34" charset="0"/>
          </a:endParaRP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dirty="0">
              <a:latin typeface="Arial" panose="020B0604020202020204" pitchFamily="34" charset="0"/>
              <a:cs typeface="Arial" panose="020B0604020202020204" pitchFamily="34" charset="0"/>
            </a:rPr>
            <a:t>Agriculture</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dirty="0">
              <a:latin typeface="Arial" panose="020B0604020202020204" pitchFamily="34" charset="0"/>
              <a:cs typeface="Arial" panose="020B0604020202020204" pitchFamily="34" charset="0"/>
            </a:rPr>
            <a:t>Mining</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dirty="0">
              <a:latin typeface="Arial" panose="020B0604020202020204" pitchFamily="34" charset="0"/>
              <a:cs typeface="Arial" panose="020B0604020202020204" pitchFamily="34" charset="0"/>
            </a:rPr>
            <a:t>Manufacturing</a:t>
          </a: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Health Innovation</a:t>
          </a: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High-tech industries (e.g. Bio-innovation)</a:t>
          </a:r>
        </a:p>
        <a:p>
          <a:pPr marL="228600" lvl="1" indent="-228600" algn="l" defTabSz="889000">
            <a:lnSpc>
              <a:spcPct val="90000"/>
            </a:lnSpc>
            <a:spcBef>
              <a:spcPct val="0"/>
            </a:spcBef>
            <a:spcAft>
              <a:spcPct val="15000"/>
            </a:spcAft>
            <a:buChar char="••"/>
          </a:pPr>
          <a:r>
            <a:rPr lang="en-GB" sz="2000" b="0" i="0" kern="1200" dirty="0">
              <a:latin typeface="Arial" panose="020B0604020202020204" pitchFamily="34" charset="0"/>
              <a:cs typeface="Arial" panose="020B0604020202020204" pitchFamily="34" charset="0"/>
            </a:rPr>
            <a:t>New sources of growth</a:t>
          </a:r>
          <a:endParaRPr lang="en-US" sz="2000" kern="1200" dirty="0">
            <a:latin typeface="Arial" panose="020B0604020202020204" pitchFamily="34" charset="0"/>
            <a:cs typeface="Arial" panose="020B0604020202020204" pitchFamily="34" charset="0"/>
          </a:endParaRP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dirty="0">
              <a:latin typeface="Arial" panose="020B0604020202020204" pitchFamily="34" charset="0"/>
              <a:cs typeface="Arial" panose="020B0604020202020204" pitchFamily="34" charset="0"/>
            </a:rPr>
            <a:t>Circular economy</a:t>
          </a:r>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dirty="0">
              <a:latin typeface="Arial" panose="020B0604020202020204" pitchFamily="34" charset="0"/>
              <a:cs typeface="Arial" panose="020B0604020202020204" pitchFamily="34" charset="0"/>
            </a:rPr>
            <a:t>Digital Economy</a:t>
          </a:r>
        </a:p>
      </dsp:txBody>
      <dsp:txXfrm>
        <a:off x="3077513" y="780498"/>
        <a:ext cx="2697147" cy="4443468"/>
      </dsp:txXfrm>
    </dsp:sp>
    <dsp:sp modelId="{D074C7CE-D62E-49EE-8B8D-3B91492100EF}">
      <dsp:nvSpPr>
        <dsp:cNvPr id="0" name=""/>
        <dsp:cNvSpPr/>
      </dsp:nvSpPr>
      <dsp:spPr>
        <a:xfrm>
          <a:off x="6152261" y="78784"/>
          <a:ext cx="2697147" cy="701714"/>
        </a:xfrm>
        <a:prstGeom prst="rect">
          <a:avLst/>
        </a:prstGeom>
        <a:solidFill>
          <a:schemeClr val="accent6">
            <a:lumMod val="7500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i="0" kern="1200" dirty="0">
              <a:latin typeface="Arial" panose="020B0604020202020204" pitchFamily="34" charset="0"/>
              <a:cs typeface="Arial" panose="020B0604020202020204" pitchFamily="34" charset="0"/>
            </a:rPr>
            <a:t> Missions </a:t>
          </a:r>
          <a:endParaRPr lang="en-US" sz="2000" b="1" kern="1200" dirty="0">
            <a:latin typeface="Arial" panose="020B0604020202020204" pitchFamily="34" charset="0"/>
            <a:cs typeface="Arial" panose="020B0604020202020204" pitchFamily="34" charset="0"/>
          </a:endParaRPr>
        </a:p>
      </dsp:txBody>
      <dsp:txXfrm>
        <a:off x="6152261" y="78784"/>
        <a:ext cx="2697147" cy="701714"/>
      </dsp:txXfrm>
    </dsp:sp>
    <dsp:sp modelId="{E2FEE9B1-E0BE-494F-ACBE-F0F284E0761A}">
      <dsp:nvSpPr>
        <dsp:cNvPr id="0" name=""/>
        <dsp:cNvSpPr/>
      </dsp:nvSpPr>
      <dsp:spPr>
        <a:xfrm>
          <a:off x="6152261" y="780498"/>
          <a:ext cx="2697147" cy="4443468"/>
        </a:xfrm>
        <a:prstGeom prst="rect">
          <a:avLst/>
        </a:prstGeom>
        <a:solidFill>
          <a:schemeClr val="accent6">
            <a:lumMod val="60000"/>
            <a:lumOff val="40000"/>
            <a:alpha val="9000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Climate Change (including the Circular Economy </a:t>
          </a:r>
          <a:r>
            <a:rPr lang="en-US" sz="2000" kern="1200" dirty="0">
              <a:solidFill>
                <a:schemeClr val="tx1"/>
              </a:solidFill>
              <a:latin typeface="Arial" panose="020B0604020202020204" pitchFamily="34" charset="0"/>
              <a:cs typeface="Arial" panose="020B0604020202020204" pitchFamily="34" charset="0"/>
            </a:rPr>
            <a:t>and issues such as desertification &amp; biodiversity loss)</a:t>
          </a: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Education for the future</a:t>
          </a: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The future of work and society</a:t>
          </a: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en-US" sz="2000" kern="1200" dirty="0">
            <a:latin typeface="Arial" panose="020B0604020202020204" pitchFamily="34" charset="0"/>
            <a:cs typeface="Arial" panose="020B0604020202020204" pitchFamily="34" charset="0"/>
          </a:endParaRPr>
        </a:p>
      </dsp:txBody>
      <dsp:txXfrm>
        <a:off x="6152261" y="780498"/>
        <a:ext cx="2697147" cy="44434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7F4976D-BF41-4F4F-BF4F-A8FE55E5DB27}" type="datetimeFigureOut">
              <a:rPr lang="en-US" smtClean="0"/>
              <a:pPr/>
              <a:t>6/1/2021</a:t>
            </a:fld>
            <a:endParaRPr lang="en-US" dirty="0"/>
          </a:p>
        </p:txBody>
      </p:sp>
      <p:sp>
        <p:nvSpPr>
          <p:cNvPr id="4" name="Slide Image Placeholder 3"/>
          <p:cNvSpPr>
            <a:spLocks noGrp="1" noRot="1" noChangeAspect="1"/>
          </p:cNvSpPr>
          <p:nvPr>
            <p:ph type="sldImg" idx="2"/>
          </p:nvPr>
        </p:nvSpPr>
        <p:spPr>
          <a:xfrm>
            <a:off x="1160463" y="1241425"/>
            <a:ext cx="44767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6C11A0-3CDF-4F6F-A4A9-D41AA73C3384}" type="slidenum">
              <a:rPr lang="en-US" smtClean="0"/>
              <a:pPr/>
              <a:t>‹#›</a:t>
            </a:fld>
            <a:endParaRPr lang="en-US" dirty="0"/>
          </a:p>
        </p:txBody>
      </p:sp>
    </p:spTree>
    <p:extLst>
      <p:ext uri="{BB962C8B-B14F-4D97-AF65-F5344CB8AC3E}">
        <p14:creationId xmlns:p14="http://schemas.microsoft.com/office/powerpoint/2010/main" xmlns="" val="278188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xmlns="" id="{5C273556-FF82-4B57-A9F7-DA5532037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2" name="Notes Placeholder 2">
            <a:extLst>
              <a:ext uri="{FF2B5EF4-FFF2-40B4-BE49-F238E27FC236}">
                <a16:creationId xmlns:a16="http://schemas.microsoft.com/office/drawing/2014/main" xmlns="" id="{F0D8916D-20F8-4CDD-A188-9EB7458983F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Still need to debate whether we combine SO2 and SO4</a:t>
            </a:r>
            <a:endParaRPr lang="en-GB" altLang="en-US" dirty="0"/>
          </a:p>
        </p:txBody>
      </p:sp>
      <p:sp>
        <p:nvSpPr>
          <p:cNvPr id="4" name="Slide Number Placeholder 3">
            <a:extLst>
              <a:ext uri="{FF2B5EF4-FFF2-40B4-BE49-F238E27FC236}">
                <a16:creationId xmlns:a16="http://schemas.microsoft.com/office/drawing/2014/main" xmlns="" id="{86C31121-E896-4E9A-A886-8CF72E8AB816}"/>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F9031-455D-4171-B74D-9732C8D97446}" type="slidenum">
              <a:rPr lang="en-GB" altLang="en-US">
                <a:latin typeface="Calibri" panose="020F0502020204030204" pitchFamily="34" charset="0"/>
              </a:rPr>
              <a:pPr/>
              <a:t>4</a:t>
            </a:fld>
            <a:endParaRPr lang="en-GB" altLang="en-US" dirty="0">
              <a:latin typeface="Calibri" panose="020F0502020204030204" pitchFamily="34" charset="0"/>
            </a:endParaRPr>
          </a:p>
        </p:txBody>
      </p:sp>
    </p:spTree>
    <p:extLst>
      <p:ext uri="{BB962C8B-B14F-4D97-AF65-F5344CB8AC3E}">
        <p14:creationId xmlns:p14="http://schemas.microsoft.com/office/powerpoint/2010/main" xmlns="" val="2806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C18A5F-2E17-3646-BF95-FE7126A34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95956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xmlns="" id="{E9576BA0-BF6C-C94D-A688-ED3796899673}"/>
              </a:ext>
            </a:extLst>
          </p:cNvPr>
          <p:cNvPicPr>
            <a:picLocks noChangeAspect="1"/>
          </p:cNvPicPr>
          <p:nvPr userDrawn="1"/>
        </p:nvPicPr>
        <p:blipFill>
          <a:blip r:embed="rId3">
            <a:alphaModFix amt="38000"/>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xmlns="" id="{4892B201-90C9-BB40-953A-EE0256AA7232}"/>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xmlns=""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2F874529-6894-6E4C-9874-5DCB230A3098}"/>
              </a:ext>
            </a:extLst>
          </p:cNvPr>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D0337991-596E-9942-8A04-2CEE8574C384}"/>
              </a:ext>
            </a:extLst>
          </p:cNvPr>
          <p:cNvPicPr>
            <a:picLocks noChangeAspect="1"/>
          </p:cNvPicPr>
          <p:nvPr userDrawn="1"/>
        </p:nvPicPr>
        <p:blipFill>
          <a:blip r:embed="rId6" cstate="screen">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30594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7545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456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1562242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4643" y="360176"/>
            <a:ext cx="8414715"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30702"/>
            <a:ext cx="640080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269767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99" b="0" i="0">
                <a:solidFill>
                  <a:srgbClr val="58585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3931605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sz="half" idx="2"/>
          </p:nvPr>
        </p:nvSpPr>
        <p:spPr>
          <a:xfrm>
            <a:off x="457200" y="1573324"/>
            <a:ext cx="3977640" cy="2616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3324"/>
            <a:ext cx="3977640" cy="2616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1168860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8"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2941812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265908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03D7C19-5DAD-7E45-A4CC-D0ED2F9ACA37}"/>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xmlns=""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xmlns="" id="{31024C8F-0C9E-3549-9CC7-C046097F530E}"/>
              </a:ext>
            </a:extLst>
          </p:cNvPr>
          <p:cNvPicPr>
            <a:picLocks noChangeAspect="1"/>
          </p:cNvPicPr>
          <p:nvPr userDrawn="1"/>
        </p:nvPicPr>
        <p:blipFill>
          <a:blip r:embed="rId3"/>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pPr/>
              <a:t>‹#›</a:t>
            </a:fld>
            <a:endParaRPr lang="en-US" dirty="0"/>
          </a:p>
        </p:txBody>
      </p:sp>
      <p:sp>
        <p:nvSpPr>
          <p:cNvPr id="7" name="Rectangle 6">
            <a:extLst>
              <a:ext uri="{FF2B5EF4-FFF2-40B4-BE49-F238E27FC236}">
                <a16:creationId xmlns:a16="http://schemas.microsoft.com/office/drawing/2014/main" xmlns=""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xmlns="" id="{358C6F26-40CE-844F-9EFF-056DD9CAAA9D}"/>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xmlns="" id="{814931CE-96CA-5341-BC65-28A2FAD31428}"/>
              </a:ext>
            </a:extLst>
          </p:cNvPr>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131155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24D5BD-501B-0245-B85F-395BB1B12949}"/>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4EDCEE93-61CC-6B42-963B-2ED834403ECE}"/>
              </a:ext>
            </a:extLst>
          </p:cNvPr>
          <p:cNvPicPr>
            <a:picLocks noChangeAspect="1"/>
          </p:cNvPicPr>
          <p:nvPr userDrawn="1"/>
        </p:nvPicPr>
        <p:blipFill rotWithShape="1">
          <a:blip r:embed="rId3" cstate="screen">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Tree>
    <p:extLst>
      <p:ext uri="{BB962C8B-B14F-4D97-AF65-F5344CB8AC3E}">
        <p14:creationId xmlns:p14="http://schemas.microsoft.com/office/powerpoint/2010/main" xmlns="" val="19258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xmlns="" id="{4E59D671-F671-5949-9980-AC6A79832408}"/>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xmlns=""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xmlns="" id="{CB391B19-7772-A346-8C3D-ED2EA7A33AB8}"/>
              </a:ext>
            </a:extLst>
          </p:cNvPr>
          <p:cNvPicPr>
            <a:picLocks noChangeAspect="1"/>
          </p:cNvPicPr>
          <p:nvPr userDrawn="1"/>
        </p:nvPicPr>
        <p:blipFill rotWithShape="1">
          <a:blip r:embed="rId3" cstate="screen">
            <a:alphaModFix amt="56000"/>
            <a:extLst>
              <a:ext uri="{28A0092B-C50C-407E-A947-70E740481C1C}">
                <a14:useLocalDpi xmlns:a14="http://schemas.microsoft.com/office/drawing/2010/main" xmlns=""/>
              </a:ext>
            </a:extLst>
          </a:blip>
          <a:srcRect/>
          <a:stretch/>
        </p:blipFill>
        <p:spPr>
          <a:xfrm>
            <a:off x="3426316" y="0"/>
            <a:ext cx="5168668" cy="972000"/>
          </a:xfrm>
          <a:prstGeom prst="rect">
            <a:avLst/>
          </a:prstGeom>
        </p:spPr>
      </p:pic>
    </p:spTree>
    <p:extLst>
      <p:ext uri="{BB962C8B-B14F-4D97-AF65-F5344CB8AC3E}">
        <p14:creationId xmlns:p14="http://schemas.microsoft.com/office/powerpoint/2010/main" xmlns="" val="141154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A62ED21-75D0-954B-A4A6-63628B0D2AB7}"/>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xmlns="" id="{160CC4E8-B89A-5A4D-9418-4A4C9F43A0C1}"/>
              </a:ext>
            </a:extLst>
          </p:cNvPr>
          <p:cNvPicPr>
            <a:picLocks noChangeAspect="1"/>
          </p:cNvPicPr>
          <p:nvPr userDrawn="1"/>
        </p:nvPicPr>
        <p:blipFill>
          <a:blip r:embed="rId3">
            <a:alphaModFix amt="38000"/>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xmlns="" id="{D6B1682E-7EA0-6E4D-9330-4D7F8C682A5B}"/>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xmlns=""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xmlns=""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xmlns=""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813D28DA-BB63-6A4F-8A69-20DB0A5BE1F6}"/>
              </a:ext>
            </a:extLst>
          </p:cNvPr>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xmlns="" id="{626D35D8-93A1-B246-8BD6-DA2D5990C750}"/>
              </a:ext>
            </a:extLst>
          </p:cNvPr>
          <p:cNvPicPr>
            <a:picLocks noChangeAspect="1"/>
          </p:cNvPicPr>
          <p:nvPr userDrawn="1"/>
        </p:nvPicPr>
        <p:blipFill>
          <a:blip r:embed="rId6" cstate="screen">
            <a:extLst>
              <a:ext uri="{28A0092B-C50C-407E-A947-70E740481C1C}">
                <a14:useLocalDpi xmlns:a14="http://schemas.microsoft.com/office/drawing/2010/main" xmlns=""/>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xmlns="" val="22755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52137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7363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20754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156201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6.xml"/><Relationship Id="rId7"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pPr/>
              <a:t>‹#›</a:t>
            </a:fld>
            <a:endParaRPr lang="en-US" dirty="0"/>
          </a:p>
        </p:txBody>
      </p:sp>
    </p:spTree>
    <p:extLst>
      <p:ext uri="{BB962C8B-B14F-4D97-AF65-F5344CB8AC3E}">
        <p14:creationId xmlns:p14="http://schemas.microsoft.com/office/powerpoint/2010/main" xmlns="" val="2046005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9" r:id="rId3"/>
    <p:sldLayoutId id="2147483701" r:id="rId4"/>
    <p:sldLayoutId id="2147483702" r:id="rId5"/>
    <p:sldLayoutId id="2147483675" r:id="rId6"/>
    <p:sldLayoutId id="2147483676" r:id="rId7"/>
    <p:sldLayoutId id="2147483677" r:id="rId8"/>
    <p:sldLayoutId id="2147483678" r:id="rId9"/>
    <p:sldLayoutId id="2147483680" r:id="rId10"/>
    <p:sldLayoutId id="2147483681" r:id="rId11"/>
    <p:sldLayoutId id="2147483700" r:id="rId12"/>
    <p:sldLayoutId id="2147483709" r:id="rId13"/>
  </p:sldLayoutIdLst>
  <p:hf hd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9077579" cy="971635"/>
          </a:xfrm>
          <a:prstGeom prst="rect">
            <a:avLst/>
          </a:prstGeom>
          <a:blipFill>
            <a:blip r:embed="rId7" cstate="print"/>
            <a:stretch>
              <a:fillRect/>
            </a:stretch>
          </a:blipFill>
        </p:spPr>
        <p:txBody>
          <a:bodyPr wrap="square" lIns="0" tIns="0" rIns="0" bIns="0" rtlCol="0"/>
          <a:lstStyle/>
          <a:p>
            <a:endParaRPr sz="1349" dirty="0"/>
          </a:p>
        </p:txBody>
      </p:sp>
      <p:sp>
        <p:nvSpPr>
          <p:cNvPr id="17" name="bk object 17"/>
          <p:cNvSpPr/>
          <p:nvPr/>
        </p:nvSpPr>
        <p:spPr>
          <a:xfrm>
            <a:off x="3425952" y="0"/>
            <a:ext cx="5169408" cy="971635"/>
          </a:xfrm>
          <a:prstGeom prst="rect">
            <a:avLst/>
          </a:prstGeom>
          <a:blipFill>
            <a:blip r:embed="rId8" cstate="print"/>
            <a:stretch>
              <a:fillRect/>
            </a:stretch>
          </a:blipFill>
        </p:spPr>
        <p:txBody>
          <a:bodyPr wrap="square" lIns="0" tIns="0" rIns="0" bIns="0" rtlCol="0"/>
          <a:lstStyle/>
          <a:p>
            <a:endParaRPr sz="1349" dirty="0"/>
          </a:p>
        </p:txBody>
      </p:sp>
      <p:sp>
        <p:nvSpPr>
          <p:cNvPr id="2" name="Holder 2"/>
          <p:cNvSpPr>
            <a:spLocks noGrp="1"/>
          </p:cNvSpPr>
          <p:nvPr>
            <p:ph type="title"/>
          </p:nvPr>
        </p:nvSpPr>
        <p:spPr>
          <a:xfrm>
            <a:off x="402437" y="131429"/>
            <a:ext cx="8339124" cy="369332"/>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3" name="Holder 3"/>
          <p:cNvSpPr>
            <a:spLocks noGrp="1"/>
          </p:cNvSpPr>
          <p:nvPr>
            <p:ph type="body" idx="1"/>
          </p:nvPr>
        </p:nvSpPr>
        <p:spPr>
          <a:xfrm>
            <a:off x="546303" y="1142027"/>
            <a:ext cx="8340090" cy="261610"/>
          </a:xfrm>
          <a:prstGeom prst="rect">
            <a:avLst/>
          </a:prstGeom>
        </p:spPr>
        <p:txBody>
          <a:bodyPr wrap="square" lIns="0" tIns="0" rIns="0" bIns="0">
            <a:spAutoFit/>
          </a:bodyPr>
          <a:lstStyle>
            <a:lvl1pPr>
              <a:defRPr sz="1700" b="0" i="0">
                <a:solidFill>
                  <a:srgbClr val="585858"/>
                </a:solidFill>
                <a:latin typeface="Arial"/>
                <a:cs typeface="Arial"/>
              </a:defRPr>
            </a:lvl1pPr>
          </a:lstStyle>
          <a:p>
            <a:endParaRPr/>
          </a:p>
        </p:txBody>
      </p:sp>
      <p:sp>
        <p:nvSpPr>
          <p:cNvPr id="4" name="Holder 4"/>
          <p:cNvSpPr>
            <a:spLocks noGrp="1"/>
          </p:cNvSpPr>
          <p:nvPr>
            <p:ph type="ftr" sz="quarter" idx="5"/>
          </p:nvPr>
        </p:nvSpPr>
        <p:spPr>
          <a:xfrm>
            <a:off x="3108960" y="6361701"/>
            <a:ext cx="2926080" cy="20774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61701"/>
            <a:ext cx="2103120" cy="20774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6/1/2021</a:t>
            </a:fld>
            <a:endParaRPr lang="en-US" dirty="0"/>
          </a:p>
        </p:txBody>
      </p:sp>
      <p:sp>
        <p:nvSpPr>
          <p:cNvPr id="6" name="Holder 6"/>
          <p:cNvSpPr>
            <a:spLocks noGrp="1"/>
          </p:cNvSpPr>
          <p:nvPr>
            <p:ph type="sldNum" sz="quarter" idx="7"/>
          </p:nvPr>
        </p:nvSpPr>
        <p:spPr>
          <a:xfrm>
            <a:off x="6583680" y="6361701"/>
            <a:ext cx="2103120" cy="20774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4087622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defRPr>
          <a:latin typeface="+mj-lt"/>
          <a:ea typeface="+mj-ea"/>
          <a:cs typeface="+mj-cs"/>
        </a:defRPr>
      </a:lvl1pPr>
    </p:titleStyle>
    <p:body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bodyStyle>
    <p:otherStyle>
      <a:lvl1pPr marL="0">
        <a:defRPr>
          <a:latin typeface="+mn-lt"/>
          <a:ea typeface="+mn-ea"/>
          <a:cs typeface="+mn-cs"/>
        </a:defRPr>
      </a:lvl1pPr>
      <a:lvl2pPr marL="456880">
        <a:defRPr>
          <a:latin typeface="+mn-lt"/>
          <a:ea typeface="+mn-ea"/>
          <a:cs typeface="+mn-cs"/>
        </a:defRPr>
      </a:lvl2pPr>
      <a:lvl3pPr marL="913760">
        <a:defRPr>
          <a:latin typeface="+mn-lt"/>
          <a:ea typeface="+mn-ea"/>
          <a:cs typeface="+mn-cs"/>
        </a:defRPr>
      </a:lvl3pPr>
      <a:lvl4pPr marL="1370640">
        <a:defRPr>
          <a:latin typeface="+mn-lt"/>
          <a:ea typeface="+mn-ea"/>
          <a:cs typeface="+mn-cs"/>
        </a:defRPr>
      </a:lvl4pPr>
      <a:lvl5pPr marL="1827520">
        <a:defRPr>
          <a:latin typeface="+mn-lt"/>
          <a:ea typeface="+mn-ea"/>
          <a:cs typeface="+mn-cs"/>
        </a:defRPr>
      </a:lvl5pPr>
      <a:lvl6pPr marL="2284400">
        <a:defRPr>
          <a:latin typeface="+mn-lt"/>
          <a:ea typeface="+mn-ea"/>
          <a:cs typeface="+mn-cs"/>
        </a:defRPr>
      </a:lvl6pPr>
      <a:lvl7pPr marL="2741280">
        <a:defRPr>
          <a:latin typeface="+mn-lt"/>
          <a:ea typeface="+mn-ea"/>
          <a:cs typeface="+mn-cs"/>
        </a:defRPr>
      </a:lvl7pPr>
      <a:lvl8pPr marL="3198160">
        <a:defRPr>
          <a:latin typeface="+mn-lt"/>
          <a:ea typeface="+mn-ea"/>
          <a:cs typeface="+mn-cs"/>
        </a:defRPr>
      </a:lvl8pPr>
      <a:lvl9pPr marL="365504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Contents</a:t>
            </a:r>
          </a:p>
        </p:txBody>
      </p:sp>
      <p:sp>
        <p:nvSpPr>
          <p:cNvPr id="3" name="Subtitle 2"/>
          <p:cNvSpPr>
            <a:spLocks noGrp="1"/>
          </p:cNvSpPr>
          <p:nvPr>
            <p:ph idx="1"/>
          </p:nvPr>
        </p:nvSpPr>
        <p:spPr/>
        <p:txBody>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pic>
        <p:nvPicPr>
          <p:cNvPr id="4" name="Picture 3">
            <a:extLst>
              <a:ext uri="{FF2B5EF4-FFF2-40B4-BE49-F238E27FC236}">
                <a16:creationId xmlns:a16="http://schemas.microsoft.com/office/drawing/2014/main" xmlns="" id="{20E00670-E354-44B6-997B-10AC32AA258F}"/>
              </a:ext>
            </a:extLst>
          </p:cNvPr>
          <p:cNvPicPr>
            <a:picLocks noChangeAspect="1"/>
          </p:cNvPicPr>
          <p:nvPr/>
        </p:nvPicPr>
        <p:blipFill>
          <a:blip r:embed="rId2"/>
          <a:stretch>
            <a:fillRect/>
          </a:stretch>
        </p:blipFill>
        <p:spPr>
          <a:xfrm>
            <a:off x="-89404" y="-257693"/>
            <a:ext cx="9233404" cy="7098231"/>
          </a:xfrm>
          <a:prstGeom prst="rect">
            <a:avLst/>
          </a:prstGeom>
        </p:spPr>
      </p:pic>
      <p:sp>
        <p:nvSpPr>
          <p:cNvPr id="5" name="Title 1">
            <a:extLst>
              <a:ext uri="{FF2B5EF4-FFF2-40B4-BE49-F238E27FC236}">
                <a16:creationId xmlns:a16="http://schemas.microsoft.com/office/drawing/2014/main" xmlns="" id="{09757770-D9A9-4B84-BB55-BF82F8D8111B}"/>
              </a:ext>
            </a:extLst>
          </p:cNvPr>
          <p:cNvSpPr txBox="1">
            <a:spLocks/>
          </p:cNvSpPr>
          <p:nvPr/>
        </p:nvSpPr>
        <p:spPr>
          <a:xfrm>
            <a:off x="327995" y="-91697"/>
            <a:ext cx="3421899" cy="3737800"/>
          </a:xfrm>
          <a:prstGeom prst="rect">
            <a:avLst/>
          </a:prstGeom>
        </p:spPr>
        <p:txBody>
          <a:bodyPr vert="horz" lIns="91440" tIns="45720" rIns="91440" bIns="45720" rtlCol="0" anchor="b" anchorCtr="0">
            <a:no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endParaRPr lang="en-US" sz="2000" b="1" dirty="0">
              <a:solidFill>
                <a:schemeClr val="bg1"/>
              </a:solidFill>
            </a:endParaRPr>
          </a:p>
          <a:p>
            <a:endParaRPr lang="en-US" sz="2300" b="1" dirty="0">
              <a:solidFill>
                <a:schemeClr val="bg1"/>
              </a:solidFill>
              <a:latin typeface="+mn-lt"/>
            </a:endParaRPr>
          </a:p>
          <a:p>
            <a:endParaRPr lang="en-US" sz="2300" b="1" dirty="0">
              <a:solidFill>
                <a:schemeClr val="bg1"/>
              </a:solidFill>
              <a:latin typeface="+mn-lt"/>
            </a:endParaRPr>
          </a:p>
          <a:p>
            <a:r>
              <a:rPr lang="en-US" sz="2300" b="1" dirty="0">
                <a:solidFill>
                  <a:schemeClr val="bg1"/>
                </a:solidFill>
                <a:latin typeface="+mn-lt"/>
              </a:rPr>
              <a:t>Progress on the development of the 2021-2031 Science, Technology and Innovation Decadal Plan</a:t>
            </a:r>
          </a:p>
          <a:p>
            <a:endParaRPr lang="en-US" sz="2300" b="1" dirty="0">
              <a:solidFill>
                <a:schemeClr val="bg1"/>
              </a:solidFill>
              <a:latin typeface="+mn-lt"/>
            </a:endParaRPr>
          </a:p>
          <a:p>
            <a:r>
              <a:rPr lang="en-US" sz="2300" b="1" dirty="0">
                <a:solidFill>
                  <a:schemeClr val="bg1"/>
                </a:solidFill>
                <a:latin typeface="+mn-lt"/>
              </a:rPr>
              <a:t>PC on Higher Education, Science and Technology</a:t>
            </a:r>
          </a:p>
          <a:p>
            <a:r>
              <a:rPr lang="en-US" sz="2300" b="1" dirty="0">
                <a:solidFill>
                  <a:schemeClr val="bg1"/>
                </a:solidFill>
                <a:latin typeface="+mn-lt"/>
              </a:rPr>
              <a:t>1 June 2021</a:t>
            </a:r>
          </a:p>
          <a:p>
            <a:endParaRPr lang="en-US" sz="2300" b="1" dirty="0">
              <a:solidFill>
                <a:schemeClr val="bg1"/>
              </a:solidFill>
              <a:latin typeface="+mn-lt"/>
            </a:endParaRPr>
          </a:p>
          <a:p>
            <a:r>
              <a:rPr lang="en-US" sz="2300" b="1" dirty="0">
                <a:solidFill>
                  <a:schemeClr val="bg1"/>
                </a:solidFill>
                <a:latin typeface="+mn-lt"/>
              </a:rPr>
              <a:t>Dr Mjwara, DG DSI </a:t>
            </a:r>
          </a:p>
        </p:txBody>
      </p:sp>
      <p:sp>
        <p:nvSpPr>
          <p:cNvPr id="7" name="Slide Number Placeholder 6">
            <a:extLst>
              <a:ext uri="{FF2B5EF4-FFF2-40B4-BE49-F238E27FC236}">
                <a16:creationId xmlns:a16="http://schemas.microsoft.com/office/drawing/2014/main" xmlns="" id="{1F75160F-49DC-4031-A06E-D8DF01324B9F}"/>
              </a:ext>
            </a:extLst>
          </p:cNvPr>
          <p:cNvSpPr>
            <a:spLocks noGrp="1"/>
          </p:cNvSpPr>
          <p:nvPr>
            <p:ph type="sldNum" sz="quarter" idx="12"/>
          </p:nvPr>
        </p:nvSpPr>
        <p:spPr/>
        <p:txBody>
          <a:bodyPr/>
          <a:lstStyle/>
          <a:p>
            <a:fld id="{A1309A23-CB97-FF4D-9DB6-0E242015F0E2}" type="slidenum">
              <a:rPr lang="en-US" smtClean="0"/>
              <a:pPr/>
              <a:t>1</a:t>
            </a:fld>
            <a:endParaRPr lang="en-US" dirty="0"/>
          </a:p>
        </p:txBody>
      </p:sp>
      <p:sp>
        <p:nvSpPr>
          <p:cNvPr id="9" name="Footer Placeholder 8"/>
          <p:cNvSpPr>
            <a:spLocks noGrp="1"/>
          </p:cNvSpPr>
          <p:nvPr>
            <p:ph type="ftr" sz="quarter" idx="11"/>
          </p:nvPr>
        </p:nvSpPr>
        <p:spPr/>
        <p:txBody>
          <a:bodyPr/>
          <a:lstStyle/>
          <a:p>
            <a:r>
              <a:rPr lang="en-US" sz="2000" dirty="0" smtClean="0">
                <a:solidFill>
                  <a:schemeClr val="tx1"/>
                </a:solidFill>
              </a:rPr>
              <a:t>1</a:t>
            </a:r>
            <a:endParaRPr lang="en-US" sz="2000" dirty="0">
              <a:solidFill>
                <a:schemeClr val="tx1"/>
              </a:solidFill>
            </a:endParaRPr>
          </a:p>
        </p:txBody>
      </p:sp>
    </p:spTree>
    <p:extLst>
      <p:ext uri="{BB962C8B-B14F-4D97-AF65-F5344CB8AC3E}">
        <p14:creationId xmlns:p14="http://schemas.microsoft.com/office/powerpoint/2010/main" xmlns="" val="311329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xmlns="" id="{15257DAC-6785-484D-B1AB-F85C71FF957C}"/>
              </a:ext>
            </a:extLst>
          </p:cNvPr>
          <p:cNvSpPr/>
          <p:nvPr/>
        </p:nvSpPr>
        <p:spPr>
          <a:xfrm>
            <a:off x="4137849" y="4920668"/>
            <a:ext cx="3040887" cy="1301622"/>
          </a:xfrm>
          <a:prstGeom prst="roundRect">
            <a:avLst>
              <a:gd name="adj" fmla="val 14958"/>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5603" tIns="45603" rIns="45603" bIns="45603" numCol="1" spcCol="38100" rtlCol="0" anchor="ctr">
            <a:spAutoFit/>
          </a:bodyPr>
          <a:lstStyle/>
          <a:p>
            <a:pPr algn="ctr" defTabSz="456057" latinLnBrk="1" hangingPunct="0"/>
            <a:r>
              <a:rPr lang="en-ZA" sz="1197" b="1" kern="0" dirty="0">
                <a:solidFill>
                  <a:srgbClr val="000000">
                    <a:lumMod val="95000"/>
                    <a:lumOff val="5000"/>
                  </a:srgbClr>
                </a:solidFill>
                <a:latin typeface="Arial Bold"/>
                <a:cs typeface="Arial Bold"/>
                <a:sym typeface="Arial Bold"/>
              </a:rPr>
              <a:t>Digital technology:</a:t>
            </a:r>
          </a:p>
          <a:p>
            <a:pPr defTabSz="456057" latinLnBrk="1" hangingPunct="0"/>
            <a:r>
              <a:rPr lang="en-ZA" sz="1197" kern="0" dirty="0">
                <a:solidFill>
                  <a:srgbClr val="000000">
                    <a:lumMod val="95000"/>
                    <a:lumOff val="5000"/>
                  </a:srgbClr>
                </a:solidFill>
                <a:latin typeface="Arial Bold"/>
                <a:ea typeface="Calibri"/>
                <a:cs typeface="Calibri"/>
                <a:sym typeface="Arial Bold"/>
              </a:rPr>
              <a:t>Decision support systems for farmers </a:t>
            </a:r>
          </a:p>
          <a:p>
            <a:pPr defTabSz="456057" latinLnBrk="1" hangingPunct="0"/>
            <a:r>
              <a:rPr lang="en-ZA" sz="1197" kern="0" dirty="0">
                <a:solidFill>
                  <a:srgbClr val="000000">
                    <a:lumMod val="95000"/>
                    <a:lumOff val="5000"/>
                  </a:srgbClr>
                </a:solidFill>
                <a:latin typeface="Arial Bold"/>
                <a:ea typeface="Calibri"/>
                <a:cs typeface="Calibri"/>
                <a:sym typeface="Arial Bold"/>
              </a:rPr>
              <a:t>Biosecurity – early warning systems</a:t>
            </a:r>
          </a:p>
          <a:p>
            <a:pPr defTabSz="456057" latinLnBrk="1" hangingPunct="0"/>
            <a:r>
              <a:rPr lang="en-ZA" sz="1197" kern="0" dirty="0">
                <a:solidFill>
                  <a:srgbClr val="000000">
                    <a:lumMod val="95000"/>
                    <a:lumOff val="5000"/>
                  </a:srgbClr>
                </a:solidFill>
                <a:latin typeface="Arial Bold"/>
                <a:ea typeface="Calibri"/>
                <a:cs typeface="Calibri"/>
                <a:sym typeface="Arial Bold"/>
              </a:rPr>
              <a:t>Precision agriculture – e.g. Phenotyping, </a:t>
            </a:r>
          </a:p>
          <a:p>
            <a:pPr defTabSz="456057" latinLnBrk="1" hangingPunct="0"/>
            <a:r>
              <a:rPr lang="en-ZA" sz="1197" kern="0" dirty="0">
                <a:solidFill>
                  <a:srgbClr val="000000">
                    <a:lumMod val="95000"/>
                    <a:lumOff val="5000"/>
                  </a:srgbClr>
                </a:solidFill>
                <a:latin typeface="Arial Bold"/>
                <a:ea typeface="Calibri"/>
                <a:cs typeface="Calibri"/>
                <a:sym typeface="Arial Bold"/>
              </a:rPr>
              <a:t>                 Remote sensing, Smart tools</a:t>
            </a:r>
          </a:p>
        </p:txBody>
      </p:sp>
      <p:sp>
        <p:nvSpPr>
          <p:cNvPr id="2" name="Title 1">
            <a:extLst>
              <a:ext uri="{FF2B5EF4-FFF2-40B4-BE49-F238E27FC236}">
                <a16:creationId xmlns:a16="http://schemas.microsoft.com/office/drawing/2014/main" xmlns="" id="{0DC4C30D-28C5-3B43-9A98-F3E77664EF6B}"/>
              </a:ext>
            </a:extLst>
          </p:cNvPr>
          <p:cNvSpPr>
            <a:spLocks noGrp="1"/>
          </p:cNvSpPr>
          <p:nvPr>
            <p:ph type="title"/>
          </p:nvPr>
        </p:nvSpPr>
        <p:spPr>
          <a:xfrm>
            <a:off x="108085" y="36880"/>
            <a:ext cx="7465009" cy="738200"/>
          </a:xfrm>
        </p:spPr>
        <p:txBody>
          <a:bodyPr>
            <a:noAutofit/>
          </a:bodyPr>
          <a:lstStyle/>
          <a:p>
            <a:r>
              <a:rPr lang="en-US" sz="3200" b="1" dirty="0">
                <a:solidFill>
                  <a:schemeClr val="bg1"/>
                </a:solidFill>
              </a:rPr>
              <a:t>Example: Innovation Revitalising Agriculture </a:t>
            </a:r>
          </a:p>
        </p:txBody>
      </p:sp>
      <p:sp>
        <p:nvSpPr>
          <p:cNvPr id="4" name="Rounded Rectangle 3">
            <a:extLst>
              <a:ext uri="{FF2B5EF4-FFF2-40B4-BE49-F238E27FC236}">
                <a16:creationId xmlns:a16="http://schemas.microsoft.com/office/drawing/2014/main" xmlns="" id="{040C1474-4D6E-1C4F-9309-35EFA6DFBB81}"/>
              </a:ext>
            </a:extLst>
          </p:cNvPr>
          <p:cNvSpPr/>
          <p:nvPr/>
        </p:nvSpPr>
        <p:spPr>
          <a:xfrm>
            <a:off x="3200510" y="823525"/>
            <a:ext cx="4863619" cy="1472121"/>
          </a:xfrm>
          <a:prstGeom prst="roundRect">
            <a:avLst>
              <a:gd name="adj" fmla="val 11492"/>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45603" tIns="45603" rIns="45603" bIns="45603" numCol="1" spcCol="38100" rtlCol="0" anchor="ctr">
            <a:spAutoFit/>
          </a:bodyPr>
          <a:lstStyle/>
          <a:p>
            <a:pPr algn="ctr" defTabSz="456057" latinLnBrk="1" hangingPunct="0"/>
            <a:endParaRPr lang="en-ZA" sz="1397" kern="0" dirty="0">
              <a:solidFill>
                <a:srgbClr val="000000">
                  <a:lumMod val="95000"/>
                  <a:lumOff val="5000"/>
                </a:srgbClr>
              </a:solidFill>
              <a:latin typeface="Arial Bold"/>
              <a:ea typeface="Arial Bold"/>
              <a:cs typeface="Arial Bold"/>
              <a:sym typeface="Arial Bold"/>
            </a:endParaRPr>
          </a:p>
          <a:p>
            <a:pPr algn="ctr" defTabSz="456057" latinLnBrk="1" hangingPunct="0"/>
            <a:endParaRPr lang="en-ZA" sz="1397" kern="0" dirty="0">
              <a:solidFill>
                <a:srgbClr val="000000">
                  <a:lumMod val="95000"/>
                  <a:lumOff val="5000"/>
                </a:srgbClr>
              </a:solidFill>
              <a:latin typeface="Arial Bold"/>
              <a:ea typeface="Arial Bold"/>
              <a:cs typeface="Arial Bold"/>
              <a:sym typeface="Arial Bold"/>
            </a:endParaRPr>
          </a:p>
          <a:p>
            <a:pPr algn="ctr" defTabSz="456057" latinLnBrk="1" hangingPunct="0"/>
            <a:endParaRPr lang="en-ZA" sz="1397" kern="0" dirty="0">
              <a:solidFill>
                <a:srgbClr val="000000">
                  <a:lumMod val="95000"/>
                  <a:lumOff val="5000"/>
                </a:srgbClr>
              </a:solidFill>
              <a:latin typeface="Arial Bold"/>
              <a:ea typeface="Arial Bold"/>
              <a:cs typeface="Arial Bold"/>
              <a:sym typeface="Arial Bold"/>
            </a:endParaRPr>
          </a:p>
          <a:p>
            <a:pPr algn="ctr" defTabSz="456057" latinLnBrk="1" hangingPunct="0"/>
            <a:endParaRPr lang="en-ZA" sz="1397" kern="0" dirty="0">
              <a:solidFill>
                <a:srgbClr val="000000">
                  <a:lumMod val="95000"/>
                  <a:lumOff val="5000"/>
                </a:srgbClr>
              </a:solidFill>
              <a:latin typeface="Arial Bold"/>
              <a:ea typeface="Arial Bold"/>
              <a:cs typeface="Arial Bold"/>
              <a:sym typeface="Arial Bold"/>
            </a:endParaRPr>
          </a:p>
          <a:p>
            <a:pPr algn="ctr" defTabSz="456057" latinLnBrk="1" hangingPunct="0"/>
            <a:endParaRPr lang="en-ZA" sz="1397" kern="0" dirty="0">
              <a:solidFill>
                <a:srgbClr val="000000">
                  <a:lumMod val="95000"/>
                  <a:lumOff val="5000"/>
                </a:srgbClr>
              </a:solidFill>
              <a:latin typeface="Arial Bold"/>
              <a:ea typeface="Arial Bold"/>
              <a:cs typeface="Arial Bold"/>
              <a:sym typeface="Arial Bold"/>
            </a:endParaRPr>
          </a:p>
          <a:p>
            <a:pPr algn="ctr" defTabSz="456057" latinLnBrk="1" hangingPunct="0"/>
            <a:endParaRPr lang="en-ZA" sz="1397" kern="0" dirty="0">
              <a:solidFill>
                <a:srgbClr val="000000">
                  <a:lumMod val="95000"/>
                  <a:lumOff val="5000"/>
                </a:srgbClr>
              </a:solidFill>
              <a:latin typeface="Arial Bold"/>
              <a:ea typeface="Arial Bold"/>
              <a:cs typeface="Arial Bold"/>
              <a:sym typeface="Arial Bold"/>
            </a:endParaRPr>
          </a:p>
        </p:txBody>
      </p:sp>
      <p:sp>
        <p:nvSpPr>
          <p:cNvPr id="5" name="Rounded Rectangle 4">
            <a:extLst>
              <a:ext uri="{FF2B5EF4-FFF2-40B4-BE49-F238E27FC236}">
                <a16:creationId xmlns:a16="http://schemas.microsoft.com/office/drawing/2014/main" xmlns="" id="{413EC874-7217-5249-9C54-B1E9151DDD5E}"/>
              </a:ext>
            </a:extLst>
          </p:cNvPr>
          <p:cNvSpPr/>
          <p:nvPr/>
        </p:nvSpPr>
        <p:spPr>
          <a:xfrm>
            <a:off x="7156574" y="2599005"/>
            <a:ext cx="1822257" cy="3475846"/>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45603" tIns="45603" rIns="45603" bIns="45603" numCol="1" spcCol="38100" rtlCol="0" anchor="ctr">
            <a:spAutoFit/>
          </a:bodyPr>
          <a:lstStyle/>
          <a:p>
            <a:pPr marL="182107" indent="-182107" defTabSz="456057" latinLnBrk="1" hangingPunct="0">
              <a:buFont typeface="Arial" panose="020B0604020202020204" pitchFamily="34" charset="0"/>
              <a:buChar char="•"/>
            </a:pPr>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Increased GDP</a:t>
            </a:r>
          </a:p>
          <a:p>
            <a:pPr marL="182107" indent="-182107" defTabSz="456057" latinLnBrk="1" hangingPunct="0">
              <a:buFont typeface="Arial" panose="020B0604020202020204" pitchFamily="34" charset="0"/>
              <a:buChar char="•"/>
            </a:pPr>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Decision support</a:t>
            </a:r>
          </a:p>
          <a:p>
            <a:pPr defTabSz="456057" latinLnBrk="1" hangingPunct="0"/>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    tools to promote </a:t>
            </a:r>
          </a:p>
          <a:p>
            <a:pPr defTabSz="456057" latinLnBrk="1" hangingPunct="0"/>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    productivity and</a:t>
            </a:r>
          </a:p>
          <a:p>
            <a:pPr defTabSz="456057" latinLnBrk="1" hangingPunct="0"/>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     incomes</a:t>
            </a:r>
          </a:p>
          <a:p>
            <a:pPr marL="182107" indent="-182107" defTabSz="456057" latinLnBrk="1" hangingPunct="0">
              <a:buFont typeface="Arial" panose="020B0604020202020204" pitchFamily="34" charset="0"/>
              <a:buChar char="•"/>
            </a:pPr>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Biosecurity -Pest </a:t>
            </a:r>
          </a:p>
          <a:p>
            <a:pPr defTabSz="456057" latinLnBrk="1" hangingPunct="0"/>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    and diseases</a:t>
            </a:r>
          </a:p>
          <a:p>
            <a:pPr marL="182107" indent="-182107" defTabSz="456057" latinLnBrk="1" hangingPunct="0">
              <a:buFont typeface="Arial" panose="020B0604020202020204" pitchFamily="34" charset="0"/>
              <a:buChar char="•"/>
            </a:pPr>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Boost rural </a:t>
            </a:r>
          </a:p>
          <a:p>
            <a:pPr defTabSz="456057" latinLnBrk="1" hangingPunct="0"/>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    economies</a:t>
            </a:r>
          </a:p>
          <a:p>
            <a:pPr marL="182107" indent="-182107" defTabSz="456057" latinLnBrk="1" hangingPunct="0">
              <a:buFont typeface="Arial" panose="020B0604020202020204" pitchFamily="34" charset="0"/>
              <a:buChar char="•"/>
            </a:pPr>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Traceability </a:t>
            </a:r>
          </a:p>
          <a:p>
            <a:pPr marL="182107" indent="-182107" defTabSz="456057" latinLnBrk="1" hangingPunct="0">
              <a:buFont typeface="Arial" panose="020B0604020202020204" pitchFamily="34" charset="0"/>
              <a:buChar char="•"/>
            </a:pPr>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Sustainability</a:t>
            </a:r>
          </a:p>
          <a:p>
            <a:pPr marL="182107" indent="-182107" defTabSz="456057" latinLnBrk="1" hangingPunct="0">
              <a:buFont typeface="Arial" panose="020B0604020202020204" pitchFamily="34" charset="0"/>
              <a:buChar char="•"/>
            </a:pPr>
            <a:r>
              <a:rPr lang="en-ZA" sz="13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rPr>
              <a:t>SMMEs</a:t>
            </a:r>
          </a:p>
          <a:p>
            <a:pPr marL="182107" indent="-182107" defTabSz="456057" latinLnBrk="1" hangingPunct="0">
              <a:buFont typeface="Arial" panose="020B0604020202020204" pitchFamily="34" charset="0"/>
              <a:buChar char="•"/>
            </a:pPr>
            <a:r>
              <a:rPr lang="en-ZA" sz="1397" kern="0" dirty="0">
                <a:solidFill>
                  <a:srgbClr val="000000"/>
                </a:solidFill>
                <a:latin typeface="Arial" panose="020B0604020202020204" pitchFamily="34" charset="0"/>
                <a:cs typeface="Arial" panose="020B0604020202020204" pitchFamily="34" charset="0"/>
                <a:sym typeface="Calibri"/>
              </a:rPr>
              <a:t>Job creation as a </a:t>
            </a:r>
          </a:p>
          <a:p>
            <a:pPr defTabSz="456057" latinLnBrk="1" hangingPunct="0"/>
            <a:r>
              <a:rPr lang="en-ZA" sz="1397" kern="0" dirty="0">
                <a:solidFill>
                  <a:srgbClr val="000000"/>
                </a:solidFill>
                <a:latin typeface="Arial" panose="020B0604020202020204" pitchFamily="34" charset="0"/>
                <a:cs typeface="Arial" panose="020B0604020202020204" pitchFamily="34" charset="0"/>
                <a:sym typeface="Calibri"/>
              </a:rPr>
              <a:t>    result of skills</a:t>
            </a:r>
          </a:p>
          <a:p>
            <a:pPr defTabSz="456057" latinLnBrk="1" hangingPunct="0"/>
            <a:r>
              <a:rPr lang="en-ZA" sz="1397" kern="0" dirty="0">
                <a:solidFill>
                  <a:srgbClr val="000000"/>
                </a:solidFill>
                <a:latin typeface="Arial" panose="020B0604020202020204" pitchFamily="34" charset="0"/>
                <a:cs typeface="Arial" panose="020B0604020202020204" pitchFamily="34" charset="0"/>
                <a:sym typeface="Calibri"/>
              </a:rPr>
              <a:t>    transfer</a:t>
            </a:r>
          </a:p>
        </p:txBody>
      </p:sp>
      <p:sp>
        <p:nvSpPr>
          <p:cNvPr id="6" name="Rounded Rectangle 5">
            <a:extLst>
              <a:ext uri="{FF2B5EF4-FFF2-40B4-BE49-F238E27FC236}">
                <a16:creationId xmlns:a16="http://schemas.microsoft.com/office/drawing/2014/main" xmlns="" id="{95A62201-3940-514A-9BFB-E6AF90C95ACA}"/>
              </a:ext>
            </a:extLst>
          </p:cNvPr>
          <p:cNvSpPr/>
          <p:nvPr/>
        </p:nvSpPr>
        <p:spPr>
          <a:xfrm>
            <a:off x="4112851" y="4494775"/>
            <a:ext cx="3040887" cy="540650"/>
          </a:xfrm>
          <a:prstGeom prst="roundRect">
            <a:avLst>
              <a:gd name="adj" fmla="val 26172"/>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5603" tIns="45603" rIns="45603" bIns="45603" numCol="1" spcCol="38100" rtlCol="0" anchor="ctr">
            <a:spAutoFit/>
          </a:bodyPr>
          <a:lstStyle/>
          <a:p>
            <a:pPr algn="ctr" defTabSz="456057" latinLnBrk="1" hangingPunct="0"/>
            <a:r>
              <a:rPr lang="en-ZA" sz="1197" kern="0" dirty="0">
                <a:solidFill>
                  <a:srgbClr val="000000">
                    <a:lumMod val="95000"/>
                    <a:lumOff val="5000"/>
                  </a:srgbClr>
                </a:solidFill>
                <a:latin typeface="Arial" panose="020B0604020202020204" pitchFamily="34" charset="0"/>
                <a:cs typeface="Arial" panose="020B0604020202020204" pitchFamily="34" charset="0"/>
                <a:sym typeface="Arial Bold"/>
              </a:rPr>
              <a:t>Agro-processing (</a:t>
            </a:r>
            <a:r>
              <a:rPr lang="en-ZA" sz="1197" kern="0" dirty="0">
                <a:solidFill>
                  <a:srgbClr val="000000"/>
                </a:solidFill>
                <a:latin typeface="Arial" panose="020B0604020202020204" pitchFamily="34" charset="0"/>
                <a:cs typeface="Arial" panose="020B0604020202020204" pitchFamily="34" charset="0"/>
                <a:sym typeface="Calibri"/>
              </a:rPr>
              <a:t>niche products) </a:t>
            </a:r>
          </a:p>
          <a:p>
            <a:pPr algn="ctr" defTabSz="456057" latinLnBrk="1" hangingPunct="0"/>
            <a:r>
              <a:rPr lang="en-ZA" sz="1197" kern="0" dirty="0">
                <a:solidFill>
                  <a:srgbClr val="000000"/>
                </a:solidFill>
                <a:latin typeface="Arial" panose="020B0604020202020204" pitchFamily="34" charset="0"/>
                <a:cs typeface="Arial" panose="020B0604020202020204" pitchFamily="34" charset="0"/>
                <a:sym typeface="Calibri"/>
              </a:rPr>
              <a:t>in rural communities</a:t>
            </a:r>
            <a:endParaRPr lang="en-US" sz="1197" kern="0" dirty="0">
              <a:solidFill>
                <a:srgbClr val="000000"/>
              </a:solidFill>
              <a:latin typeface="Calibri"/>
              <a:ea typeface="Calibri"/>
              <a:cs typeface="Calibri"/>
              <a:sym typeface="Calibri"/>
            </a:endParaRPr>
          </a:p>
        </p:txBody>
      </p:sp>
      <p:sp>
        <p:nvSpPr>
          <p:cNvPr id="9" name="Rounded Rectangle 8">
            <a:extLst>
              <a:ext uri="{FF2B5EF4-FFF2-40B4-BE49-F238E27FC236}">
                <a16:creationId xmlns:a16="http://schemas.microsoft.com/office/drawing/2014/main" xmlns="" id="{2778D536-6BB9-6E42-A9F4-09ACFD18006F}"/>
              </a:ext>
            </a:extLst>
          </p:cNvPr>
          <p:cNvSpPr/>
          <p:nvPr/>
        </p:nvSpPr>
        <p:spPr>
          <a:xfrm>
            <a:off x="4131212" y="3756609"/>
            <a:ext cx="2984827" cy="518383"/>
          </a:xfrm>
          <a:prstGeom prst="roundRect">
            <a:avLst>
              <a:gd name="adj" fmla="val 20346"/>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5603" tIns="45603" rIns="45603" bIns="45603" numCol="1" spcCol="38100" rtlCol="0" anchor="ctr">
            <a:spAutoFit/>
          </a:bodyPr>
          <a:lstStyle/>
          <a:p>
            <a:pPr algn="ctr" defTabSz="456057" latinLnBrk="1" hangingPunct="0"/>
            <a:r>
              <a:rPr lang="en-ZA" sz="1197" kern="0" dirty="0">
                <a:solidFill>
                  <a:srgbClr val="000000">
                    <a:lumMod val="95000"/>
                    <a:lumOff val="5000"/>
                  </a:srgbClr>
                </a:solidFill>
                <a:latin typeface="Arial Bold"/>
                <a:ea typeface="Calibri"/>
                <a:cs typeface="Calibri"/>
                <a:sym typeface="Arial Bold"/>
              </a:rPr>
              <a:t>Bio-innovation in support of food and </a:t>
            </a:r>
          </a:p>
          <a:p>
            <a:pPr algn="ctr" defTabSz="456057" latinLnBrk="1" hangingPunct="0"/>
            <a:r>
              <a:rPr lang="en-ZA" sz="1197" kern="0" dirty="0">
                <a:solidFill>
                  <a:srgbClr val="000000">
                    <a:lumMod val="95000"/>
                    <a:lumOff val="5000"/>
                  </a:srgbClr>
                </a:solidFill>
                <a:latin typeface="Arial Bold"/>
                <a:ea typeface="Calibri"/>
                <a:cs typeface="Calibri"/>
                <a:sym typeface="Arial Bold"/>
              </a:rPr>
              <a:t>nutrition</a:t>
            </a:r>
          </a:p>
        </p:txBody>
      </p:sp>
      <p:sp>
        <p:nvSpPr>
          <p:cNvPr id="13" name="Rounded Rectangle 12">
            <a:extLst>
              <a:ext uri="{FF2B5EF4-FFF2-40B4-BE49-F238E27FC236}">
                <a16:creationId xmlns:a16="http://schemas.microsoft.com/office/drawing/2014/main" xmlns="" id="{3BCCF0DB-99C3-F34F-BB18-DC4018A606A5}"/>
              </a:ext>
            </a:extLst>
          </p:cNvPr>
          <p:cNvSpPr/>
          <p:nvPr/>
        </p:nvSpPr>
        <p:spPr>
          <a:xfrm>
            <a:off x="4094117" y="2621812"/>
            <a:ext cx="3037458" cy="719501"/>
          </a:xfrm>
          <a:prstGeom prst="roundRect">
            <a:avLst>
              <a:gd name="adj" fmla="val 18228"/>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5603" tIns="45603" rIns="45603" bIns="45603" numCol="1" spcCol="38100" rtlCol="0" anchor="ctr">
            <a:spAutoFit/>
          </a:bodyPr>
          <a:lstStyle/>
          <a:p>
            <a:pPr algn="ctr" defTabSz="456057" latinLnBrk="1" hangingPunct="0"/>
            <a:r>
              <a:rPr lang="en-ZA" sz="1197" kern="0" dirty="0">
                <a:solidFill>
                  <a:srgbClr val="000000"/>
                </a:solidFill>
                <a:latin typeface="Arial" panose="020B0604020202020204" pitchFamily="34" charset="0"/>
                <a:cs typeface="Arial" panose="020B0604020202020204" pitchFamily="34" charset="0"/>
                <a:sym typeface="Calibri"/>
              </a:rPr>
              <a:t>New Products, processes, Tech services: </a:t>
            </a:r>
          </a:p>
          <a:p>
            <a:pPr algn="ctr" defTabSz="456057" latinLnBrk="1" hangingPunct="0"/>
            <a:r>
              <a:rPr lang="en-ZA" sz="1197" kern="0" dirty="0">
                <a:solidFill>
                  <a:srgbClr val="000000"/>
                </a:solidFill>
                <a:latin typeface="Arial" panose="020B0604020202020204" pitchFamily="34" charset="0"/>
                <a:cs typeface="Arial" panose="020B0604020202020204" pitchFamily="34" charset="0"/>
                <a:sym typeface="Calibri"/>
              </a:rPr>
              <a:t>High-value crop and animal value chains </a:t>
            </a:r>
          </a:p>
          <a:p>
            <a:pPr algn="ctr" defTabSz="456057" latinLnBrk="1" hangingPunct="0"/>
            <a:r>
              <a:rPr lang="en-ZA" sz="1197" kern="0" dirty="0">
                <a:solidFill>
                  <a:srgbClr val="000000"/>
                </a:solidFill>
                <a:latin typeface="Arial" panose="020B0604020202020204" pitchFamily="34" charset="0"/>
                <a:cs typeface="Arial" panose="020B0604020202020204" pitchFamily="34" charset="0"/>
                <a:sym typeface="Calibri"/>
              </a:rPr>
              <a:t>are efficient, agile and robust.</a:t>
            </a:r>
            <a:endParaRPr lang="en-ZA" sz="11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endParaRPr>
          </a:p>
        </p:txBody>
      </p:sp>
      <p:sp>
        <p:nvSpPr>
          <p:cNvPr id="15" name="TextBox 14">
            <a:extLst>
              <a:ext uri="{FF2B5EF4-FFF2-40B4-BE49-F238E27FC236}">
                <a16:creationId xmlns:a16="http://schemas.microsoft.com/office/drawing/2014/main" xmlns="" id="{C0DCB29D-CF95-3945-AE88-2C6A28D56A8A}"/>
              </a:ext>
            </a:extLst>
          </p:cNvPr>
          <p:cNvSpPr txBox="1"/>
          <p:nvPr/>
        </p:nvSpPr>
        <p:spPr>
          <a:xfrm>
            <a:off x="218934" y="2267321"/>
            <a:ext cx="3801593" cy="370942"/>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603" tIns="45603" rIns="45603" bIns="45603" numCol="1" spcCol="38100" rtlCol="0" anchor="t">
            <a:spAutoFit/>
          </a:bodyPr>
          <a:lstStyle/>
          <a:p>
            <a:pPr algn="ctr" defTabSz="456057" latinLnBrk="1" hangingPunct="0"/>
            <a:r>
              <a:rPr lang="en-US" sz="1795" kern="0" dirty="0">
                <a:solidFill>
                  <a:srgbClr val="000000"/>
                </a:solidFill>
                <a:latin typeface="Calibri"/>
                <a:ea typeface="Calibri"/>
                <a:cs typeface="Calibri"/>
                <a:sym typeface="Calibri"/>
              </a:rPr>
              <a:t> INTERVENTIONS</a:t>
            </a:r>
          </a:p>
        </p:txBody>
      </p:sp>
      <p:sp>
        <p:nvSpPr>
          <p:cNvPr id="12" name="Text Box 23">
            <a:extLst>
              <a:ext uri="{FF2B5EF4-FFF2-40B4-BE49-F238E27FC236}">
                <a16:creationId xmlns:a16="http://schemas.microsoft.com/office/drawing/2014/main" xmlns="" id="{0C85D813-C83D-9648-B590-9375EC34AFD8}"/>
              </a:ext>
            </a:extLst>
          </p:cNvPr>
          <p:cNvSpPr txBox="1"/>
          <p:nvPr/>
        </p:nvSpPr>
        <p:spPr>
          <a:xfrm>
            <a:off x="139717" y="2686708"/>
            <a:ext cx="1973375" cy="1743899"/>
          </a:xfrm>
          <a:prstGeom prst="rect">
            <a:avLst/>
          </a:prstGeom>
          <a:solidFill>
            <a:schemeClr val="accent1">
              <a:lumMod val="20000"/>
              <a:lumOff val="80000"/>
            </a:schemeClr>
          </a:solidFill>
          <a:ln w="6350">
            <a:solidFill>
              <a:prstClr val="black"/>
            </a:solidFill>
          </a:ln>
          <a:scene3d>
            <a:camera prst="orthographicFront"/>
            <a:lightRig rig="threePt" dir="t"/>
          </a:scene3d>
          <a:sp3d>
            <a:bevelT prst="convex"/>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defTabSz="456057"/>
            <a:r>
              <a:rPr lang="en-ZA" sz="1197"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Crop/plant improvement, molecular breeding and genome engineering</a:t>
            </a:r>
          </a:p>
          <a:p>
            <a:pPr defTabSz="456057">
              <a:tabLst>
                <a:tab pos="179889" algn="l"/>
              </a:tabLst>
            </a:pPr>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Crop Improvement:</a:t>
            </a:r>
          </a:p>
          <a:p>
            <a:pPr defTabSz="456057">
              <a:tabLst>
                <a:tab pos="179889" algn="l"/>
              </a:tabLst>
            </a:pPr>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(Wheat, Maize, Potato, Cotton breeding)</a:t>
            </a:r>
          </a:p>
          <a:p>
            <a:pPr defTabSz="456057">
              <a:tabLst>
                <a:tab pos="179889" algn="l"/>
              </a:tabLst>
            </a:pPr>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Climate  Resilience research</a:t>
            </a:r>
            <a:endParaRPr lang="en-US"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endParaRPr>
          </a:p>
          <a:p>
            <a:pPr defTabSz="456057">
              <a:tabLst>
                <a:tab pos="179889" algn="l"/>
              </a:tabLst>
            </a:pPr>
            <a:r>
              <a:rPr lang="en-ZA"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Smart and Precision Agriculture</a:t>
            </a:r>
          </a:p>
          <a:p>
            <a:pPr defTabSz="456057">
              <a:tabLst>
                <a:tab pos="179889" algn="l"/>
              </a:tabLst>
            </a:pPr>
            <a:r>
              <a:rPr lang="en-ZA"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Biosecurity Research Hub – diagnostics, monitoring</a:t>
            </a:r>
          </a:p>
          <a:p>
            <a:pPr defTabSz="456057"/>
            <a:endParaRPr lang="en-ZA" sz="1197"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r>
              <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 </a:t>
            </a:r>
          </a:p>
        </p:txBody>
      </p:sp>
      <p:sp>
        <p:nvSpPr>
          <p:cNvPr id="16" name="Text Box 29">
            <a:extLst>
              <a:ext uri="{FF2B5EF4-FFF2-40B4-BE49-F238E27FC236}">
                <a16:creationId xmlns:a16="http://schemas.microsoft.com/office/drawing/2014/main" xmlns="" id="{4BCF19F4-AAB9-5F4C-93C8-10048CC993BF}"/>
              </a:ext>
            </a:extLst>
          </p:cNvPr>
          <p:cNvSpPr txBox="1"/>
          <p:nvPr/>
        </p:nvSpPr>
        <p:spPr>
          <a:xfrm>
            <a:off x="3000102" y="4495545"/>
            <a:ext cx="1033653" cy="1133733"/>
          </a:xfrm>
          <a:prstGeom prst="rect">
            <a:avLst/>
          </a:prstGeom>
          <a:solidFill>
            <a:schemeClr val="accent1">
              <a:lumMod val="20000"/>
              <a:lumOff val="80000"/>
            </a:schemeClr>
          </a:solidFill>
          <a:ln w="6350">
            <a:solidFill>
              <a:prstClr val="black"/>
            </a:solidFill>
          </a:ln>
          <a:scene3d>
            <a:camera prst="orthographicFront"/>
            <a:lightRig rig="threePt" dir="t"/>
          </a:scene3d>
          <a:sp3d>
            <a:bevelT w="165100" prst="coolSlant"/>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defTabSz="456057"/>
            <a:r>
              <a:rPr lang="en-GB" sz="998" b="1" kern="0" dirty="0">
                <a:solidFill>
                  <a:sysClr val="windowText" lastClr="000000"/>
                </a:solidFill>
                <a:latin typeface="Calibri" panose="020F0502020204030204" pitchFamily="34" charset="0"/>
                <a:ea typeface="Calibri" panose="020F0502020204030204" pitchFamily="34" charset="0"/>
                <a:cs typeface="Arial" panose="020B0604020202020204" pitchFamily="34" charset="0"/>
                <a:sym typeface="Calibri"/>
              </a:rPr>
              <a:t>Value chain analysis:</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marL="342043" indent="-342043" defTabSz="456057">
              <a:buFont typeface="Times New Roman" panose="02020603050405020304" pitchFamily="18" charset="0"/>
              <a:buChar char="•"/>
              <a:tabLst>
                <a:tab pos="89945" algn="l"/>
              </a:tabLst>
            </a:pPr>
            <a:r>
              <a:rPr lang="en-GB" sz="998" kern="0" dirty="0">
                <a:solidFill>
                  <a:sysClr val="windowText" lastClr="000000"/>
                </a:solidFill>
                <a:latin typeface="Calibri" panose="020F0502020204030204" pitchFamily="34" charset="0"/>
                <a:ea typeface="Calibri" panose="020F0502020204030204" pitchFamily="34" charset="0"/>
                <a:cs typeface="Arial" panose="020B0604020202020204" pitchFamily="34" charset="0"/>
                <a:sym typeface="Calibri"/>
              </a:rPr>
              <a:t>Sorghum</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marL="342043" indent="-342043" defTabSz="456057">
              <a:buFont typeface="Times New Roman" panose="02020603050405020304" pitchFamily="18" charset="0"/>
              <a:buChar char="•"/>
              <a:tabLst>
                <a:tab pos="89945" algn="l"/>
              </a:tabLst>
            </a:pPr>
            <a:r>
              <a:rPr lang="en-GB" sz="998" kern="0" dirty="0">
                <a:solidFill>
                  <a:sysClr val="windowText" lastClr="000000"/>
                </a:solidFill>
                <a:latin typeface="Calibri" panose="020F0502020204030204" pitchFamily="34" charset="0"/>
                <a:ea typeface="Calibri" panose="020F0502020204030204" pitchFamily="34" charset="0"/>
                <a:cs typeface="Arial" panose="020B0604020202020204" pitchFamily="34" charset="0"/>
                <a:sym typeface="Calibri"/>
              </a:rPr>
              <a:t>Canola</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marL="342043" indent="-342043" defTabSz="456057">
              <a:buFont typeface="Times New Roman" panose="02020603050405020304" pitchFamily="18" charset="0"/>
              <a:buChar char="•"/>
              <a:tabLst>
                <a:tab pos="89945" algn="l"/>
              </a:tabLst>
            </a:pPr>
            <a:r>
              <a:rPr lang="en-GB" sz="998" kern="0" dirty="0">
                <a:solidFill>
                  <a:sysClr val="windowText" lastClr="000000"/>
                </a:solidFill>
                <a:latin typeface="Calibri" panose="020F0502020204030204" pitchFamily="34" charset="0"/>
                <a:ea typeface="Calibri" panose="020F0502020204030204" pitchFamily="34" charset="0"/>
                <a:cs typeface="Arial" panose="020B0604020202020204" pitchFamily="34" charset="0"/>
                <a:sym typeface="Calibri"/>
              </a:rPr>
              <a:t>Dryland  Rice </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marL="342043" indent="-342043" defTabSz="456057">
              <a:buFont typeface="Times New Roman" panose="02020603050405020304" pitchFamily="18" charset="0"/>
              <a:buChar char="•"/>
              <a:tabLst>
                <a:tab pos="89945" algn="l"/>
              </a:tabLst>
            </a:pPr>
            <a:r>
              <a:rPr lang="en-GB" sz="998" kern="0" dirty="0">
                <a:solidFill>
                  <a:sysClr val="windowText" lastClr="000000"/>
                </a:solidFill>
                <a:latin typeface="Calibri" panose="020F0502020204030204" pitchFamily="34" charset="0"/>
                <a:ea typeface="Calibri" panose="020F0502020204030204" pitchFamily="34" charset="0"/>
                <a:cs typeface="Arial" panose="020B0604020202020204" pitchFamily="34" charset="0"/>
                <a:sym typeface="Calibri"/>
              </a:rPr>
              <a:t>Cassava</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algn="ctr" defTabSz="456057"/>
            <a:r>
              <a:rPr lang="en-ZA" sz="998"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sym typeface="Calibri"/>
              </a:rPr>
              <a:t> </a:t>
            </a:r>
            <a:endParaRPr lang="en-ZA" sz="1795"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p:txBody>
      </p:sp>
      <p:graphicFrame>
        <p:nvGraphicFramePr>
          <p:cNvPr id="3" name="Table 6">
            <a:extLst>
              <a:ext uri="{FF2B5EF4-FFF2-40B4-BE49-F238E27FC236}">
                <a16:creationId xmlns:a16="http://schemas.microsoft.com/office/drawing/2014/main" xmlns="" id="{3DFD500B-41ED-2749-BB33-AB05CEC542F2}"/>
              </a:ext>
            </a:extLst>
          </p:cNvPr>
          <p:cNvGraphicFramePr>
            <a:graphicFrameLocks noGrp="1"/>
          </p:cNvGraphicFramePr>
          <p:nvPr/>
        </p:nvGraphicFramePr>
        <p:xfrm>
          <a:off x="3300781" y="1139637"/>
          <a:ext cx="4719934" cy="1005608"/>
        </p:xfrm>
        <a:graphic>
          <a:graphicData uri="http://schemas.openxmlformats.org/drawingml/2006/table">
            <a:tbl>
              <a:tblPr firstRow="1" bandRow="1">
                <a:tableStyleId>{5940675A-B579-460E-94D1-54222C63F5DA}</a:tableStyleId>
              </a:tblPr>
              <a:tblGrid>
                <a:gridCol w="2313095">
                  <a:extLst>
                    <a:ext uri="{9D8B030D-6E8A-4147-A177-3AD203B41FA5}">
                      <a16:colId xmlns:a16="http://schemas.microsoft.com/office/drawing/2014/main" xmlns="" val="1295278227"/>
                    </a:ext>
                  </a:extLst>
                </a:gridCol>
                <a:gridCol w="2406839">
                  <a:extLst>
                    <a:ext uri="{9D8B030D-6E8A-4147-A177-3AD203B41FA5}">
                      <a16:colId xmlns:a16="http://schemas.microsoft.com/office/drawing/2014/main" xmlns="" val="2974758643"/>
                    </a:ext>
                  </a:extLst>
                </a:gridCol>
              </a:tblGrid>
              <a:tr h="1003279">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Need for productivity – plants and animals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Climate change</a:t>
                      </a:r>
                    </a:p>
                    <a:p>
                      <a:pPr marL="171450" indent="-171450" algn="l" rtl="0" latinLnBrk="1" hangingPunct="0">
                        <a:buFont typeface="Arial" panose="020B0604020202020204" pitchFamily="34" charset="0"/>
                        <a:buChar char="•"/>
                        <a:tabLst/>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Security of supply – Sustainability</a:t>
                      </a:r>
                    </a:p>
                    <a:p>
                      <a:pPr marL="171450" marR="0" lvl="0" indent="-171450" algn="l" defTabSz="457200" rtl="0" eaLnBrk="1" fontAlgn="auto" latinLnBrk="1" hangingPunct="0">
                        <a:lnSpc>
                          <a:spcPct val="100000"/>
                        </a:lnSpc>
                        <a:spcBef>
                          <a:spcPts val="0"/>
                        </a:spcBef>
                        <a:spcAft>
                          <a:spcPts val="0"/>
                        </a:spcAft>
                        <a:buClrTx/>
                        <a:buSzTx/>
                        <a:buFont typeface="Arial" panose="020B0604020202020204" pitchFamily="34" charset="0"/>
                        <a:buChar char="•"/>
                        <a:tabLst/>
                        <a:defRP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Control – mitigation products, </a:t>
                      </a:r>
                    </a:p>
                    <a:p>
                      <a:pPr marL="0" marR="0" lvl="0" indent="0" algn="l" defTabSz="457200" rtl="0" eaLnBrk="1" fontAlgn="auto" latinLnBrk="1" hangingPunct="0">
                        <a:lnSpc>
                          <a:spcPct val="100000"/>
                        </a:lnSpc>
                        <a:spcBef>
                          <a:spcPts val="0"/>
                        </a:spcBef>
                        <a:spcAft>
                          <a:spcPts val="0"/>
                        </a:spcAft>
                        <a:buClrTx/>
                        <a:buSzTx/>
                        <a:buFontTx/>
                        <a:buNone/>
                        <a:tabLst/>
                        <a:defRP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     green economy solutions</a:t>
                      </a:r>
                    </a:p>
                  </a:txBody>
                  <a:tcPr marL="91207" marR="91207" marT="45604" marB="45604"/>
                </a:tc>
                <a:tc>
                  <a:txBody>
                    <a:bodyPr/>
                    <a:lstStyle/>
                    <a:p>
                      <a:pPr marL="171450" marR="0" lvl="0" indent="-171450" algn="l" defTabSz="457200" rtl="0" eaLnBrk="1" fontAlgn="auto" latinLnBrk="1" hangingPunct="0">
                        <a:lnSpc>
                          <a:spcPct val="100000"/>
                        </a:lnSpc>
                        <a:spcBef>
                          <a:spcPts val="0"/>
                        </a:spcBef>
                        <a:spcAft>
                          <a:spcPts val="0"/>
                        </a:spcAft>
                        <a:buClrTx/>
                        <a:buSzTx/>
                        <a:buFont typeface="Arial" panose="020B0604020202020204" pitchFamily="34" charset="0"/>
                        <a:buChar char="•"/>
                        <a:tabLst/>
                        <a:defRP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Agility – technology dissemination to </a:t>
                      </a:r>
                    </a:p>
                    <a:p>
                      <a:pPr marL="0" marR="0" lvl="0" indent="0" algn="l" defTabSz="457200" rtl="0" eaLnBrk="1" fontAlgn="auto" latinLnBrk="1" hangingPunct="0">
                        <a:lnSpc>
                          <a:spcPct val="100000"/>
                        </a:lnSpc>
                        <a:spcBef>
                          <a:spcPts val="0"/>
                        </a:spcBef>
                        <a:spcAft>
                          <a:spcPts val="0"/>
                        </a:spcAft>
                        <a:buClrTx/>
                        <a:buSzTx/>
                        <a:buFontTx/>
                        <a:buNone/>
                        <a:tabLst/>
                        <a:defRP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     farmers</a:t>
                      </a:r>
                    </a:p>
                    <a:p>
                      <a:pPr marL="171450" marR="0" lvl="0" indent="-171450" algn="l" defTabSz="457200" rtl="0" eaLnBrk="1" fontAlgn="auto" latinLnBrk="1" hangingPunct="0">
                        <a:lnSpc>
                          <a:spcPct val="100000"/>
                        </a:lnSpc>
                        <a:spcBef>
                          <a:spcPts val="0"/>
                        </a:spcBef>
                        <a:spcAft>
                          <a:spcPts val="0"/>
                        </a:spcAft>
                        <a:buClrTx/>
                        <a:buSzTx/>
                        <a:buFont typeface="Arial" panose="020B0604020202020204" pitchFamily="34" charset="0"/>
                        <a:buChar char="•"/>
                        <a:tabLst/>
                        <a:defRP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Food security</a:t>
                      </a:r>
                    </a:p>
                    <a:p>
                      <a:pPr marL="171450" indent="-171450" algn="l" rtl="0" latinLnBrk="1" hangingPunct="0">
                        <a:buFont typeface="Arial" panose="020B0604020202020204" pitchFamily="34" charset="0"/>
                        <a:buChar cha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Biosecurity – detection, diagnosis, early warning systems</a:t>
                      </a:r>
                    </a:p>
                    <a:p>
                      <a:pPr marL="171450" indent="-171450" algn="l" rtl="0" latinLnBrk="1" hangingPunct="0">
                        <a:buFont typeface="Arial" panose="020B0604020202020204" pitchFamily="34" charset="0"/>
                        <a:buChar char="•"/>
                      </a:pPr>
                      <a:r>
                        <a:rPr lang="en-ZA" sz="1000" dirty="0">
                          <a:solidFill>
                            <a:schemeClr val="tx1">
                              <a:lumMod val="95000"/>
                              <a:lumOff val="5000"/>
                            </a:schemeClr>
                          </a:solidFill>
                          <a:latin typeface="Arial" panose="020B0604020202020204" pitchFamily="34" charset="0"/>
                          <a:ea typeface="Arial Bold"/>
                          <a:cs typeface="Arial" panose="020B0604020202020204" pitchFamily="34" charset="0"/>
                          <a:sym typeface="Arial Bold"/>
                        </a:rPr>
                        <a:t>Nutrition (hidden hunger)</a:t>
                      </a:r>
                      <a:endParaRPr kumimoji="0" lang="en-US" sz="1000" b="0" i="0" u="none" strike="noStrike" cap="none" spc="0" normalizeH="0" baseline="0" dirty="0">
                        <a:ln>
                          <a:noFill/>
                        </a:ln>
                        <a:solidFill>
                          <a:srgbClr val="000000"/>
                        </a:solidFill>
                        <a:effectLst/>
                        <a:uFillTx/>
                        <a:latin typeface="Arial" panose="020B0604020202020204" pitchFamily="34" charset="0"/>
                        <a:ea typeface="Calibri"/>
                        <a:cs typeface="Arial" panose="020B0604020202020204" pitchFamily="34" charset="0"/>
                        <a:sym typeface="Calibri"/>
                      </a:endParaRPr>
                    </a:p>
                  </a:txBody>
                  <a:tcPr marL="91207" marR="91207" marT="45604" marB="45604"/>
                </a:tc>
                <a:extLst>
                  <a:ext uri="{0D108BD9-81ED-4DB2-BD59-A6C34878D82A}">
                    <a16:rowId xmlns:a16="http://schemas.microsoft.com/office/drawing/2014/main" xmlns="" val="2810602306"/>
                  </a:ext>
                </a:extLst>
              </a:tr>
            </a:tbl>
          </a:graphicData>
        </a:graphic>
      </p:graphicFrame>
      <p:sp>
        <p:nvSpPr>
          <p:cNvPr id="22" name="TextBox 21">
            <a:extLst>
              <a:ext uri="{FF2B5EF4-FFF2-40B4-BE49-F238E27FC236}">
                <a16:creationId xmlns:a16="http://schemas.microsoft.com/office/drawing/2014/main" xmlns="" id="{08DCB56A-807F-2149-B7F5-01AD725FBF41}"/>
              </a:ext>
            </a:extLst>
          </p:cNvPr>
          <p:cNvSpPr txBox="1"/>
          <p:nvPr/>
        </p:nvSpPr>
        <p:spPr>
          <a:xfrm>
            <a:off x="4142112" y="2256424"/>
            <a:ext cx="2952668" cy="368390"/>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603" tIns="45603" rIns="45603" bIns="45603" numCol="1" spcCol="38100" rtlCol="0" anchor="t">
            <a:spAutoFit/>
          </a:bodyPr>
          <a:lstStyle/>
          <a:p>
            <a:pPr algn="ctr" defTabSz="456057" latinLnBrk="1" hangingPunct="0"/>
            <a:r>
              <a:rPr lang="en-US" sz="1795" kern="0" dirty="0">
                <a:solidFill>
                  <a:srgbClr val="000000"/>
                </a:solidFill>
                <a:latin typeface="Calibri"/>
                <a:ea typeface="Calibri"/>
                <a:cs typeface="Calibri"/>
                <a:sym typeface="Calibri"/>
              </a:rPr>
              <a:t> O</a:t>
            </a:r>
            <a:r>
              <a:rPr lang="en-US" sz="1795" kern="0" dirty="0">
                <a:solidFill>
                  <a:srgbClr val="000000"/>
                </a:solidFill>
                <a:latin typeface="Calibri"/>
                <a:cs typeface="Calibri"/>
                <a:sym typeface="Calibri"/>
              </a:rPr>
              <a:t>UTPUTS</a:t>
            </a:r>
            <a:endParaRPr lang="en-US" sz="1795" kern="0" dirty="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2EBE289F-583D-AA43-B9E5-D1EE31D1D664}"/>
              </a:ext>
            </a:extLst>
          </p:cNvPr>
          <p:cNvSpPr txBox="1"/>
          <p:nvPr/>
        </p:nvSpPr>
        <p:spPr>
          <a:xfrm>
            <a:off x="542130" y="1120343"/>
            <a:ext cx="1506199" cy="644683"/>
          </a:xfrm>
          <a:prstGeom prst="rect">
            <a:avLst/>
          </a:prstGeom>
          <a:noFill/>
          <a:ln w="12700" cap="flat">
            <a:solidFill>
              <a:srgbClr val="4F81BD"/>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603" tIns="45603" rIns="45603" bIns="45603" numCol="1" spcCol="38100" rtlCol="0" anchor="t">
            <a:spAutoFit/>
          </a:bodyPr>
          <a:lstStyle/>
          <a:p>
            <a:pPr defTabSz="456057" latinLnBrk="1" hangingPunct="0"/>
            <a:r>
              <a:rPr lang="en-US" sz="1795" kern="0" dirty="0">
                <a:solidFill>
                  <a:srgbClr val="000000"/>
                </a:solidFill>
                <a:latin typeface="Calibri"/>
                <a:ea typeface="Calibri"/>
                <a:cs typeface="Calibri"/>
                <a:sym typeface="Calibri"/>
              </a:rPr>
              <a:t>Innovation</a:t>
            </a:r>
          </a:p>
          <a:p>
            <a:pPr defTabSz="456057" latinLnBrk="1" hangingPunct="0"/>
            <a:r>
              <a:rPr lang="en-US" sz="1795" kern="0" dirty="0">
                <a:solidFill>
                  <a:srgbClr val="000000"/>
                </a:solidFill>
                <a:latin typeface="Calibri"/>
                <a:cs typeface="Calibri"/>
                <a:sym typeface="Calibri"/>
              </a:rPr>
              <a:t>Driving Growth </a:t>
            </a:r>
            <a:endParaRPr lang="en-US" sz="1795" kern="0" dirty="0">
              <a:solidFill>
                <a:srgbClr val="000000"/>
              </a:solidFill>
              <a:latin typeface="Calibri"/>
              <a:ea typeface="Calibri"/>
              <a:cs typeface="Calibri"/>
              <a:sym typeface="Calibri"/>
            </a:endParaRPr>
          </a:p>
        </p:txBody>
      </p:sp>
      <p:sp>
        <p:nvSpPr>
          <p:cNvPr id="25" name="TextBox 24">
            <a:extLst>
              <a:ext uri="{FF2B5EF4-FFF2-40B4-BE49-F238E27FC236}">
                <a16:creationId xmlns:a16="http://schemas.microsoft.com/office/drawing/2014/main" xmlns="" id="{3973651F-C6A3-7B40-9070-89753E26108A}"/>
              </a:ext>
            </a:extLst>
          </p:cNvPr>
          <p:cNvSpPr txBox="1"/>
          <p:nvPr/>
        </p:nvSpPr>
        <p:spPr>
          <a:xfrm>
            <a:off x="5105053" y="908624"/>
            <a:ext cx="1084847" cy="2762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603" tIns="45603" rIns="45603" bIns="45603" numCol="1" spcCol="38100" rtlCol="0" anchor="t">
            <a:spAutoFit/>
          </a:bodyPr>
          <a:lstStyle/>
          <a:p>
            <a:pPr defTabSz="456057" latinLnBrk="1" hangingPunct="0"/>
            <a:r>
              <a:rPr lang="en-US" sz="1197" kern="0" dirty="0">
                <a:solidFill>
                  <a:srgbClr val="000000"/>
                </a:solidFill>
                <a:latin typeface="Calibri"/>
                <a:ea typeface="Calibri"/>
                <a:cs typeface="Calibri"/>
                <a:sym typeface="Calibri"/>
              </a:rPr>
              <a:t>Key Challenges</a:t>
            </a:r>
          </a:p>
        </p:txBody>
      </p:sp>
      <p:sp>
        <p:nvSpPr>
          <p:cNvPr id="26" name="TextBox 25">
            <a:extLst>
              <a:ext uri="{FF2B5EF4-FFF2-40B4-BE49-F238E27FC236}">
                <a16:creationId xmlns:a16="http://schemas.microsoft.com/office/drawing/2014/main" xmlns="" id="{C9DE525E-237D-234F-A54F-8D213D5A19D4}"/>
              </a:ext>
            </a:extLst>
          </p:cNvPr>
          <p:cNvSpPr txBox="1"/>
          <p:nvPr/>
        </p:nvSpPr>
        <p:spPr>
          <a:xfrm>
            <a:off x="7168369" y="2253423"/>
            <a:ext cx="1704690" cy="368390"/>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603" tIns="45603" rIns="45603" bIns="45603" numCol="1" spcCol="38100" rtlCol="0" anchor="t">
            <a:spAutoFit/>
          </a:bodyPr>
          <a:lstStyle/>
          <a:p>
            <a:pPr algn="ctr" defTabSz="456057" latinLnBrk="1" hangingPunct="0"/>
            <a:r>
              <a:rPr lang="en-US" sz="1795" kern="0" dirty="0">
                <a:solidFill>
                  <a:srgbClr val="000000"/>
                </a:solidFill>
                <a:latin typeface="Calibri"/>
                <a:ea typeface="Calibri"/>
                <a:cs typeface="Calibri"/>
                <a:sym typeface="Calibri"/>
              </a:rPr>
              <a:t> </a:t>
            </a:r>
            <a:r>
              <a:rPr lang="en-US" sz="1397" kern="0" dirty="0">
                <a:solidFill>
                  <a:srgbClr val="000000"/>
                </a:solidFill>
                <a:latin typeface="Calibri"/>
                <a:ea typeface="Calibri"/>
                <a:cs typeface="Calibri"/>
                <a:sym typeface="Calibri"/>
              </a:rPr>
              <a:t>OUTCOME/IMPACT</a:t>
            </a:r>
          </a:p>
        </p:txBody>
      </p:sp>
      <p:sp>
        <p:nvSpPr>
          <p:cNvPr id="27" name="Right Arrow Callout 26">
            <a:extLst>
              <a:ext uri="{FF2B5EF4-FFF2-40B4-BE49-F238E27FC236}">
                <a16:creationId xmlns:a16="http://schemas.microsoft.com/office/drawing/2014/main" xmlns="" id="{4DC7141E-316A-CC48-AE41-750D375A7D16}"/>
              </a:ext>
            </a:extLst>
          </p:cNvPr>
          <p:cNvSpPr/>
          <p:nvPr/>
        </p:nvSpPr>
        <p:spPr>
          <a:xfrm>
            <a:off x="542131" y="6106748"/>
            <a:ext cx="8512109" cy="644683"/>
          </a:xfrm>
          <a:prstGeom prst="rightArrowCallout">
            <a:avLst>
              <a:gd name="adj1" fmla="val 25000"/>
              <a:gd name="adj2" fmla="val 25000"/>
              <a:gd name="adj3" fmla="val 25000"/>
              <a:gd name="adj4" fmla="val 89650"/>
            </a:avLst>
          </a:prstGeom>
          <a:solidFill>
            <a:srgbClr val="FFFFFF"/>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603" tIns="45603" rIns="45603" bIns="45603" numCol="1" spcCol="38100" rtlCol="0" anchor="ctr">
            <a:spAutoFit/>
          </a:bodyPr>
          <a:lstStyle/>
          <a:p>
            <a:pPr algn="ctr" defTabSz="456057" latinLnBrk="1" hangingPunct="0"/>
            <a:r>
              <a:rPr lang="en-US" sz="1795" kern="0" dirty="0">
                <a:solidFill>
                  <a:srgbClr val="4F81BD"/>
                </a:solidFill>
                <a:latin typeface="Calibri"/>
                <a:cs typeface="Calibri"/>
                <a:sym typeface="Calibri"/>
              </a:rPr>
              <a:t>Coordination, facilitation and multi-disciplinary, multi-institutional agricultural </a:t>
            </a:r>
          </a:p>
          <a:p>
            <a:pPr algn="ctr" defTabSz="456057" latinLnBrk="1" hangingPunct="0"/>
            <a:r>
              <a:rPr lang="en-US" sz="1795" kern="0" dirty="0">
                <a:solidFill>
                  <a:srgbClr val="4F81BD"/>
                </a:solidFill>
                <a:latin typeface="Calibri"/>
                <a:cs typeface="Calibri"/>
                <a:sym typeface="Calibri"/>
              </a:rPr>
              <a:t>bio-innovation programmes to drive productive value chains</a:t>
            </a:r>
          </a:p>
        </p:txBody>
      </p:sp>
      <p:sp>
        <p:nvSpPr>
          <p:cNvPr id="28" name="Text Box 24">
            <a:extLst>
              <a:ext uri="{FF2B5EF4-FFF2-40B4-BE49-F238E27FC236}">
                <a16:creationId xmlns:a16="http://schemas.microsoft.com/office/drawing/2014/main" xmlns="" id="{D5E4DF9C-B590-DD4A-8695-8F780DDE7E56}"/>
              </a:ext>
            </a:extLst>
          </p:cNvPr>
          <p:cNvSpPr txBox="1"/>
          <p:nvPr/>
        </p:nvSpPr>
        <p:spPr>
          <a:xfrm>
            <a:off x="2127723" y="2666680"/>
            <a:ext cx="1892804" cy="1851350"/>
          </a:xfrm>
          <a:prstGeom prst="rect">
            <a:avLst/>
          </a:prstGeom>
          <a:solidFill>
            <a:schemeClr val="accent1">
              <a:lumMod val="20000"/>
              <a:lumOff val="80000"/>
            </a:schemeClr>
          </a:solidFill>
          <a:ln w="6350">
            <a:solidFill>
              <a:prstClr val="black"/>
            </a:solidFill>
          </a:ln>
          <a:scene3d>
            <a:camera prst="orthographicFront"/>
            <a:lightRig rig="threePt" dir="t"/>
          </a:scene3d>
          <a:sp3d>
            <a:bevelT prst="convex"/>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defTabSz="456057"/>
            <a:r>
              <a:rPr lang="en-US" sz="1197"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Animal Improvement, </a:t>
            </a:r>
            <a:r>
              <a:rPr lang="en-ZA" sz="1197"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molecular breeding and genome engineering</a:t>
            </a:r>
          </a:p>
          <a:p>
            <a:pPr defTabSz="456057"/>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Animal Improvement</a:t>
            </a:r>
            <a:endParaRPr lang="en-ZA"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endParaRPr>
          </a:p>
          <a:p>
            <a:pPr defTabSz="456057"/>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Animal vaccines</a:t>
            </a:r>
            <a:endParaRPr lang="en-ZA"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endParaRPr>
          </a:p>
          <a:p>
            <a:pPr defTabSz="456057"/>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Livestock Identification and Traceability Systems (LITS)</a:t>
            </a:r>
          </a:p>
          <a:p>
            <a:pPr defTabSz="456057"/>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Beef Genomics Programme</a:t>
            </a:r>
          </a:p>
          <a:p>
            <a:pPr defTabSz="456057"/>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Aquaculture Bio-innovation Cluster</a:t>
            </a:r>
            <a:endParaRPr lang="en-ZA"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endParaRPr>
          </a:p>
          <a:p>
            <a:pPr defTabSz="456057"/>
            <a:r>
              <a:rPr lang="en-GB"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Dairy Breeding programme</a:t>
            </a:r>
            <a:endParaRPr lang="en-ZA"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endParaRPr>
          </a:p>
          <a:p>
            <a:pPr defTabSz="456057"/>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p:txBody>
      </p:sp>
      <p:sp>
        <p:nvSpPr>
          <p:cNvPr id="39" name="Text Box 44">
            <a:extLst>
              <a:ext uri="{FF2B5EF4-FFF2-40B4-BE49-F238E27FC236}">
                <a16:creationId xmlns:a16="http://schemas.microsoft.com/office/drawing/2014/main" xmlns="" id="{AEF448DC-739A-F646-9F7E-6CCE3C5FBC9A}"/>
              </a:ext>
            </a:extLst>
          </p:cNvPr>
          <p:cNvSpPr txBox="1"/>
          <p:nvPr/>
        </p:nvSpPr>
        <p:spPr>
          <a:xfrm>
            <a:off x="1722903" y="4495545"/>
            <a:ext cx="1256657" cy="1322121"/>
          </a:xfrm>
          <a:prstGeom prst="rect">
            <a:avLst/>
          </a:prstGeom>
          <a:solidFill>
            <a:schemeClr val="accent1">
              <a:lumMod val="20000"/>
              <a:lumOff val="80000"/>
            </a:schemeClr>
          </a:solidFill>
          <a:ln w="6350">
            <a:solidFill>
              <a:prstClr val="black"/>
            </a:solidFill>
          </a:ln>
          <a:scene3d>
            <a:camera prst="orthographicFront"/>
            <a:lightRig rig="threePt" dir="t"/>
          </a:scene3d>
          <a:sp3d>
            <a:bevelT w="165100" prst="coolSlant"/>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algn="ctr" defTabSz="456057"/>
            <a:r>
              <a:rPr lang="en-US" sz="998"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Agroprocessing value chain development</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r>
              <a:rPr lang="en-US" sz="99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(marula, honeybush, maize, Cape Aloe, vegetables, soya,  bambara, beans), legumes</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p:txBody>
      </p:sp>
      <p:sp>
        <p:nvSpPr>
          <p:cNvPr id="41" name="Text Box 45">
            <a:extLst>
              <a:ext uri="{FF2B5EF4-FFF2-40B4-BE49-F238E27FC236}">
                <a16:creationId xmlns:a16="http://schemas.microsoft.com/office/drawing/2014/main" xmlns="" id="{632D76B6-557E-DA49-B828-EDAA4F985B4F}"/>
              </a:ext>
            </a:extLst>
          </p:cNvPr>
          <p:cNvSpPr txBox="1"/>
          <p:nvPr/>
        </p:nvSpPr>
        <p:spPr>
          <a:xfrm>
            <a:off x="108085" y="4495546"/>
            <a:ext cx="1604546" cy="570678"/>
          </a:xfrm>
          <a:prstGeom prst="rect">
            <a:avLst/>
          </a:prstGeom>
          <a:solidFill>
            <a:schemeClr val="accent1">
              <a:lumMod val="20000"/>
              <a:lumOff val="80000"/>
            </a:schemeClr>
          </a:solidFill>
          <a:ln w="6350">
            <a:solidFill>
              <a:prstClr val="black"/>
            </a:solidFill>
          </a:ln>
          <a:scene3d>
            <a:camera prst="orthographicFront"/>
            <a:lightRig rig="threePt" dir="t"/>
          </a:scene3d>
          <a:sp3d>
            <a:bevelT w="165100" prst="coolSlant"/>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defTabSz="456057"/>
            <a:r>
              <a:rPr lang="en-US" sz="998"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Bio-innovation in support of Food and Nutrition and </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r>
              <a:rPr lang="en-US" sz="998"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farmer innovation support</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r>
              <a:rPr lang="en-ZA" sz="1197"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Calibri"/>
              </a:rPr>
              <a:t> </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r>
              <a:rPr lang="en-ZA" sz="1197"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Calibri"/>
              </a:rPr>
              <a:t> </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p:txBody>
      </p:sp>
      <p:sp>
        <p:nvSpPr>
          <p:cNvPr id="42" name="Text Box 49">
            <a:extLst>
              <a:ext uri="{FF2B5EF4-FFF2-40B4-BE49-F238E27FC236}">
                <a16:creationId xmlns:a16="http://schemas.microsoft.com/office/drawing/2014/main" xmlns="" id="{2F6E6C65-56F8-7D42-8E34-C8DCDA5BC2D5}"/>
              </a:ext>
            </a:extLst>
          </p:cNvPr>
          <p:cNvSpPr txBox="1"/>
          <p:nvPr/>
        </p:nvSpPr>
        <p:spPr>
          <a:xfrm>
            <a:off x="118356" y="5048132"/>
            <a:ext cx="1604546" cy="307172"/>
          </a:xfrm>
          <a:prstGeom prst="rect">
            <a:avLst/>
          </a:prstGeom>
          <a:solidFill>
            <a:schemeClr val="accent1">
              <a:lumMod val="20000"/>
              <a:lumOff val="80000"/>
            </a:schemeClr>
          </a:solidFill>
          <a:ln w="6350">
            <a:solidFill>
              <a:prstClr val="black"/>
            </a:solidFill>
          </a:ln>
          <a:scene3d>
            <a:camera prst="orthographicFront"/>
            <a:lightRig rig="threePt" dir="t"/>
          </a:scene3d>
          <a:sp3d>
            <a:bevelT w="165100" prst="coolSlant"/>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algn="ctr" defTabSz="456057"/>
            <a:r>
              <a:rPr lang="en-US" sz="998" b="1"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Agro-innovation Hubs</a:t>
            </a:r>
            <a:endParaRPr lang="en-ZA" sz="998"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endParaRPr>
          </a:p>
        </p:txBody>
      </p:sp>
      <p:sp>
        <p:nvSpPr>
          <p:cNvPr id="43" name="Rounded Rectangle 42">
            <a:extLst>
              <a:ext uri="{FF2B5EF4-FFF2-40B4-BE49-F238E27FC236}">
                <a16:creationId xmlns:a16="http://schemas.microsoft.com/office/drawing/2014/main" xmlns="" id="{6CED1FA3-F443-E442-93E7-36C78C034F98}"/>
              </a:ext>
            </a:extLst>
          </p:cNvPr>
          <p:cNvSpPr/>
          <p:nvPr/>
        </p:nvSpPr>
        <p:spPr>
          <a:xfrm>
            <a:off x="4112852" y="4207852"/>
            <a:ext cx="3013043" cy="311028"/>
          </a:xfrm>
          <a:prstGeom prst="roundRect">
            <a:avLst>
              <a:gd name="adj" fmla="val 20346"/>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5603" tIns="45603" rIns="45603" bIns="45603" numCol="1" spcCol="38100" rtlCol="0" anchor="ctr">
            <a:spAutoFit/>
          </a:bodyPr>
          <a:lstStyle/>
          <a:p>
            <a:pPr algn="ctr" defTabSz="456057" latinLnBrk="1" hangingPunct="0"/>
            <a:r>
              <a:rPr lang="en-ZA" sz="1197" kern="0" dirty="0">
                <a:solidFill>
                  <a:srgbClr val="000000">
                    <a:lumMod val="95000"/>
                    <a:lumOff val="5000"/>
                  </a:srgbClr>
                </a:solidFill>
                <a:latin typeface="Arial Bold"/>
                <a:ea typeface="Calibri"/>
                <a:cs typeface="Calibri"/>
                <a:sym typeface="Arial Bold"/>
              </a:rPr>
              <a:t>High end skills, MSc, PhD, technicians</a:t>
            </a:r>
          </a:p>
        </p:txBody>
      </p:sp>
      <p:sp>
        <p:nvSpPr>
          <p:cNvPr id="44" name="Rounded Rectangle 43">
            <a:extLst>
              <a:ext uri="{FF2B5EF4-FFF2-40B4-BE49-F238E27FC236}">
                <a16:creationId xmlns:a16="http://schemas.microsoft.com/office/drawing/2014/main" xmlns="" id="{EC32EBBD-A759-E242-8954-09542F4B23B4}"/>
              </a:ext>
            </a:extLst>
          </p:cNvPr>
          <p:cNvSpPr/>
          <p:nvPr/>
        </p:nvSpPr>
        <p:spPr>
          <a:xfrm>
            <a:off x="4112852" y="3270567"/>
            <a:ext cx="3013043" cy="518383"/>
          </a:xfrm>
          <a:prstGeom prst="roundRect">
            <a:avLst>
              <a:gd name="adj" fmla="val 20346"/>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5603" tIns="45603" rIns="45603" bIns="45603" numCol="1" spcCol="38100" rtlCol="0" anchor="ctr">
            <a:spAutoFit/>
          </a:bodyPr>
          <a:lstStyle/>
          <a:p>
            <a:pPr algn="ctr" defTabSz="456057" latinLnBrk="1" hangingPunct="0"/>
            <a:r>
              <a:rPr lang="en-ZA" sz="1197" kern="0" dirty="0">
                <a:solidFill>
                  <a:srgbClr val="000000"/>
                </a:solidFill>
                <a:latin typeface="Arial" panose="020B0604020202020204" pitchFamily="34" charset="0"/>
                <a:cs typeface="Arial" panose="020B0604020202020204" pitchFamily="34" charset="0"/>
                <a:sym typeface="Calibri"/>
              </a:rPr>
              <a:t>Support new and emerging </a:t>
            </a:r>
          </a:p>
          <a:p>
            <a:pPr algn="ctr" defTabSz="456057" latinLnBrk="1" hangingPunct="0"/>
            <a:r>
              <a:rPr lang="en-ZA" sz="1197" kern="0" dirty="0">
                <a:solidFill>
                  <a:srgbClr val="000000"/>
                </a:solidFill>
                <a:latin typeface="Arial" panose="020B0604020202020204" pitchFamily="34" charset="0"/>
                <a:cs typeface="Arial" panose="020B0604020202020204" pitchFamily="34" charset="0"/>
                <a:sym typeface="Calibri"/>
              </a:rPr>
              <a:t>farmers to become commercialised</a:t>
            </a:r>
            <a:endParaRPr lang="en-ZA" sz="1197" kern="0" dirty="0">
              <a:solidFill>
                <a:srgbClr val="000000">
                  <a:lumMod val="95000"/>
                  <a:lumOff val="5000"/>
                </a:srgbClr>
              </a:solidFill>
              <a:latin typeface="Arial" panose="020B0604020202020204" pitchFamily="34" charset="0"/>
              <a:ea typeface="Arial Bold"/>
              <a:cs typeface="Arial" panose="020B0604020202020204" pitchFamily="34" charset="0"/>
              <a:sym typeface="Arial Bold"/>
            </a:endParaRPr>
          </a:p>
        </p:txBody>
      </p:sp>
      <p:sp>
        <p:nvSpPr>
          <p:cNvPr id="45" name="Text Box 51">
            <a:extLst>
              <a:ext uri="{FF2B5EF4-FFF2-40B4-BE49-F238E27FC236}">
                <a16:creationId xmlns:a16="http://schemas.microsoft.com/office/drawing/2014/main" xmlns="" id="{CA538476-2F0E-4440-8E5B-AE356E1600A8}"/>
              </a:ext>
            </a:extLst>
          </p:cNvPr>
          <p:cNvSpPr txBox="1"/>
          <p:nvPr/>
        </p:nvSpPr>
        <p:spPr>
          <a:xfrm>
            <a:off x="118357" y="5350784"/>
            <a:ext cx="1584002" cy="744304"/>
          </a:xfrm>
          <a:prstGeom prst="rect">
            <a:avLst/>
          </a:prstGeom>
          <a:solidFill>
            <a:schemeClr val="accent1">
              <a:lumMod val="20000"/>
              <a:lumOff val="80000"/>
            </a:schemeClr>
          </a:solidFill>
          <a:ln w="6350">
            <a:solidFill>
              <a:prstClr val="black"/>
            </a:solidFill>
          </a:ln>
          <a:scene3d>
            <a:camera prst="orthographicFront"/>
            <a:lightRig rig="threePt" dir="t"/>
          </a:scene3d>
          <a:sp3d>
            <a:bevelT w="165100" prst="coolSlant"/>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defTabSz="456057"/>
            <a:r>
              <a:rPr lang="en-US" sz="998"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Small scale farmer technology diffusion</a:t>
            </a:r>
            <a:r>
              <a:rPr lang="en-US" sz="99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 </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r>
              <a:rPr lang="en-US" sz="898"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(Grapes, Low-chill apples, Urban Agric.</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p:txBody>
      </p:sp>
      <p:sp>
        <p:nvSpPr>
          <p:cNvPr id="46" name="Text Box 66">
            <a:extLst>
              <a:ext uri="{FF2B5EF4-FFF2-40B4-BE49-F238E27FC236}">
                <a16:creationId xmlns:a16="http://schemas.microsoft.com/office/drawing/2014/main" xmlns="" id="{B7920B4A-EB04-B34A-A787-F647BA7DC56E}"/>
              </a:ext>
            </a:extLst>
          </p:cNvPr>
          <p:cNvSpPr txBox="1"/>
          <p:nvPr/>
        </p:nvSpPr>
        <p:spPr>
          <a:xfrm>
            <a:off x="1702360" y="5834119"/>
            <a:ext cx="1262333" cy="277422"/>
          </a:xfrm>
          <a:prstGeom prst="rect">
            <a:avLst/>
          </a:prstGeom>
          <a:solidFill>
            <a:schemeClr val="accent1">
              <a:lumMod val="20000"/>
              <a:lumOff val="80000"/>
            </a:schemeClr>
          </a:solidFill>
          <a:ln w="6350">
            <a:solidFill>
              <a:prstClr val="black"/>
            </a:solidFill>
          </a:ln>
          <a:scene3d>
            <a:camera prst="orthographicFront"/>
            <a:lightRig rig="threePt" dir="t"/>
          </a:scene3d>
          <a:sp3d>
            <a:bevelT w="165100" prst="coolSlant"/>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algn="ctr" defTabSz="456057"/>
            <a:r>
              <a:rPr lang="en-US" sz="998"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Digital Agriculture</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p:txBody>
      </p:sp>
      <p:sp>
        <p:nvSpPr>
          <p:cNvPr id="47" name="Text Box 50">
            <a:extLst>
              <a:ext uri="{FF2B5EF4-FFF2-40B4-BE49-F238E27FC236}">
                <a16:creationId xmlns:a16="http://schemas.microsoft.com/office/drawing/2014/main" xmlns="" id="{AF05CE5C-071F-7740-A1BB-C32138859136}"/>
              </a:ext>
            </a:extLst>
          </p:cNvPr>
          <p:cNvSpPr txBox="1"/>
          <p:nvPr/>
        </p:nvSpPr>
        <p:spPr>
          <a:xfrm>
            <a:off x="2974963" y="5641864"/>
            <a:ext cx="1103736" cy="464053"/>
          </a:xfrm>
          <a:prstGeom prst="rect">
            <a:avLst/>
          </a:prstGeom>
          <a:solidFill>
            <a:schemeClr val="accent1">
              <a:lumMod val="20000"/>
              <a:lumOff val="80000"/>
            </a:schemeClr>
          </a:solidFill>
          <a:ln w="6350">
            <a:solidFill>
              <a:prstClr val="black"/>
            </a:solidFill>
          </a:ln>
          <a:scene3d>
            <a:camera prst="orthographicFront"/>
            <a:lightRig rig="threePt" dir="t"/>
          </a:scene3d>
          <a:sp3d>
            <a:bevelT w="165100" prst="coolSlant"/>
            <a:bevelB prst="angle"/>
          </a:sp3d>
        </p:spPr>
        <p:txBody>
          <a:bodyPr rot="0" spcFirstLastPara="0" vert="horz" wrap="square" lIns="91207" tIns="45604" rIns="91207" bIns="45604" numCol="1" spcCol="0" rtlCol="0" fromWordArt="0" anchor="t" anchorCtr="0" forceAA="0" compatLnSpc="1">
            <a:prstTxWarp prst="textNoShape">
              <a:avLst/>
            </a:prstTxWarp>
            <a:noAutofit/>
          </a:bodyPr>
          <a:lstStyle/>
          <a:p>
            <a:pPr algn="ctr" defTabSz="456057"/>
            <a:r>
              <a:rPr lang="en-US" sz="998"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rPr>
              <a:t>Mobile food safety labs</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a:p>
            <a:pPr defTabSz="456057"/>
            <a:r>
              <a:rPr lang="en-ZA" sz="1197"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Calibri"/>
              </a:rPr>
              <a:t> </a:t>
            </a:r>
            <a:endParaRPr lang="en-ZA" sz="1197"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sym typeface="Calibri"/>
            </a:endParaRPr>
          </a:p>
        </p:txBody>
      </p:sp>
      <p:cxnSp>
        <p:nvCxnSpPr>
          <p:cNvPr id="11" name="Curved Connector 10">
            <a:extLst>
              <a:ext uri="{FF2B5EF4-FFF2-40B4-BE49-F238E27FC236}">
                <a16:creationId xmlns:a16="http://schemas.microsoft.com/office/drawing/2014/main" xmlns="" id="{C8861AC1-1B0E-6C4D-B7A9-0475F5B9783F}"/>
              </a:ext>
            </a:extLst>
          </p:cNvPr>
          <p:cNvCxnSpPr>
            <a:cxnSpLocks/>
            <a:endCxn id="15" idx="0"/>
          </p:cNvCxnSpPr>
          <p:nvPr/>
        </p:nvCxnSpPr>
        <p:spPr>
          <a:xfrm rot="16200000" flipH="1">
            <a:off x="1769163" y="1916754"/>
            <a:ext cx="469799" cy="231334"/>
          </a:xfrm>
          <a:prstGeom prst="curvedConnector3">
            <a:avLst/>
          </a:prstGeom>
          <a:noFill/>
          <a:ln w="25400" cap="flat">
            <a:solidFill>
              <a:srgbClr val="4F81BD"/>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7" name="Rectangle 6"/>
          <p:cNvSpPr/>
          <p:nvPr/>
        </p:nvSpPr>
        <p:spPr>
          <a:xfrm>
            <a:off x="8064129" y="286603"/>
            <a:ext cx="697734" cy="368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a:t>
            </a:r>
            <a:endParaRPr lang="en-ZA" dirty="0">
              <a:solidFill>
                <a:schemeClr val="tx1"/>
              </a:solidFill>
            </a:endParaRPr>
          </a:p>
        </p:txBody>
      </p:sp>
    </p:spTree>
    <p:extLst>
      <p:ext uri="{BB962C8B-B14F-4D97-AF65-F5344CB8AC3E}">
        <p14:creationId xmlns:p14="http://schemas.microsoft.com/office/powerpoint/2010/main" xmlns="" val="62850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159835"/>
            <a:ext cx="8488509" cy="917763"/>
          </a:xfrm>
        </p:spPr>
        <p:txBody>
          <a:bodyPr>
            <a:noAutofit/>
          </a:bodyPr>
          <a:lstStyle/>
          <a:p>
            <a:pPr algn="r"/>
            <a:r>
              <a:rPr lang="en-US" sz="3600" b="1" dirty="0"/>
              <a:t> </a:t>
            </a:r>
          </a:p>
        </p:txBody>
      </p:sp>
      <p:sp>
        <p:nvSpPr>
          <p:cNvPr id="5" name="Subtitle 2"/>
          <p:cNvSpPr>
            <a:spLocks noGrp="1"/>
          </p:cNvSpPr>
          <p:nvPr>
            <p:ph idx="1"/>
          </p:nvPr>
        </p:nvSpPr>
        <p:spPr>
          <a:xfrm>
            <a:off x="117761" y="927473"/>
            <a:ext cx="8908478" cy="5159428"/>
          </a:xfrm>
        </p:spPr>
        <p:txBody>
          <a:bodyPr>
            <a:noAutofit/>
          </a:bodyPr>
          <a:lstStyle/>
          <a:p>
            <a:pPr>
              <a:lnSpc>
                <a:spcPct val="120000"/>
              </a:lnSpc>
              <a:spcBef>
                <a:spcPts val="0"/>
              </a:spcBef>
              <a:buClr>
                <a:srgbClr val="FF4613"/>
              </a:buClr>
            </a:pPr>
            <a:r>
              <a:rPr lang="en-US" sz="2800" dirty="0">
                <a:solidFill>
                  <a:schemeClr val="tx1"/>
                </a:solidFill>
                <a:latin typeface="+mn-lt"/>
              </a:rPr>
              <a:t>Existing work will not be stopped, but will over time, be broadly oriented towards the Foresight areas (and others).</a:t>
            </a:r>
          </a:p>
          <a:p>
            <a:pPr>
              <a:lnSpc>
                <a:spcPct val="120000"/>
              </a:lnSpc>
              <a:spcBef>
                <a:spcPts val="0"/>
              </a:spcBef>
              <a:buClr>
                <a:srgbClr val="FF4613"/>
              </a:buClr>
            </a:pPr>
            <a:r>
              <a:rPr lang="en-US" sz="2800" dirty="0">
                <a:solidFill>
                  <a:schemeClr val="tx1"/>
                </a:solidFill>
                <a:latin typeface="+mn-lt"/>
              </a:rPr>
              <a:t>For instance, the existing NRDS technology missions will be reviewed and reframed to ensure continued relevance.</a:t>
            </a:r>
          </a:p>
          <a:p>
            <a:pPr>
              <a:lnSpc>
                <a:spcPct val="120000"/>
              </a:lnSpc>
              <a:spcBef>
                <a:spcPts val="0"/>
              </a:spcBef>
              <a:buClr>
                <a:srgbClr val="FF4613"/>
              </a:buClr>
            </a:pPr>
            <a:r>
              <a:rPr lang="en-US" sz="2800" dirty="0">
                <a:solidFill>
                  <a:schemeClr val="tx1"/>
                </a:solidFill>
                <a:latin typeface="+mn-lt"/>
              </a:rPr>
              <a:t>Further, although innovation and impact are important, support for basic and curiosity-driven research remains  pivotal and will continue.</a:t>
            </a:r>
          </a:p>
          <a:p>
            <a:pPr>
              <a:lnSpc>
                <a:spcPct val="120000"/>
              </a:lnSpc>
              <a:spcBef>
                <a:spcPts val="0"/>
              </a:spcBef>
              <a:buClr>
                <a:srgbClr val="FF4613"/>
              </a:buClr>
            </a:pPr>
            <a:r>
              <a:rPr lang="en-US" sz="2800" dirty="0">
                <a:solidFill>
                  <a:schemeClr val="tx1"/>
                </a:solidFill>
                <a:latin typeface="+mn-lt"/>
              </a:rPr>
              <a:t>Lastly, innovation will support all economic sectors and public services: Not only in the Foresight areas, but also  tourism, provision of infrastructure, government decision making, local and rural development, and others.</a:t>
            </a:r>
          </a:p>
          <a:p>
            <a:pPr>
              <a:lnSpc>
                <a:spcPct val="120000"/>
              </a:lnSpc>
              <a:spcBef>
                <a:spcPts val="0"/>
              </a:spcBef>
            </a:pPr>
            <a:endParaRPr lang="en-US" sz="2800" dirty="0">
              <a:solidFill>
                <a:schemeClr val="tx1"/>
              </a:solidFill>
              <a:latin typeface="+mn-lt"/>
            </a:endParaRPr>
          </a:p>
          <a:p>
            <a:pPr>
              <a:lnSpc>
                <a:spcPct val="120000"/>
              </a:lnSpc>
              <a:spcBef>
                <a:spcPts val="0"/>
              </a:spcBef>
            </a:pPr>
            <a:endParaRPr lang="en-US" sz="2800" dirty="0">
              <a:solidFill>
                <a:schemeClr val="tx1"/>
              </a:solidFill>
              <a:latin typeface="+mn-lt"/>
            </a:endParaRPr>
          </a:p>
          <a:p>
            <a:pPr>
              <a:lnSpc>
                <a:spcPct val="120000"/>
              </a:lnSpc>
              <a:spcBef>
                <a:spcPts val="0"/>
              </a:spcBef>
            </a:pPr>
            <a:endParaRPr lang="en-US" sz="2800" dirty="0">
              <a:solidFill>
                <a:schemeClr val="tx1"/>
              </a:solidFill>
            </a:endParaRPr>
          </a:p>
        </p:txBody>
      </p:sp>
      <p:sp>
        <p:nvSpPr>
          <p:cNvPr id="6" name="Footer Placeholder 5"/>
          <p:cNvSpPr txBox="1">
            <a:spLocks/>
          </p:cNvSpPr>
          <p:nvPr/>
        </p:nvSpPr>
        <p:spPr>
          <a:xfrm>
            <a:off x="6536424" y="647634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12</a:t>
            </a:r>
            <a:endParaRPr lang="en-US" b="1" dirty="0"/>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
        <p:nvSpPr>
          <p:cNvPr id="7" name="Title 1"/>
          <p:cNvSpPr txBox="1">
            <a:spLocks/>
          </p:cNvSpPr>
          <p:nvPr/>
        </p:nvSpPr>
        <p:spPr>
          <a:xfrm>
            <a:off x="122831" y="0"/>
            <a:ext cx="8488509" cy="917763"/>
          </a:xfrm>
          <a:prstGeom prst="rect">
            <a:avLst/>
          </a:prstGeom>
        </p:spPr>
        <p:txBody>
          <a:bodyPr vert="horz" lIns="91440" tIns="45720" rIns="91440" bIns="45720" rtlCol="0" anchor="t" anchorCtr="0">
            <a:noAutofit/>
          </a:bodyPr>
          <a:lstStyle>
            <a:lvl1pPr marL="0" marR="0" indent="0" algn="l" defTabSz="912114" rtl="0" eaLnBrk="1" fontAlgn="auto" latinLnBrk="0" hangingPunct="1">
              <a:lnSpc>
                <a:spcPct val="90000"/>
              </a:lnSpc>
              <a:spcBef>
                <a:spcPct val="0"/>
              </a:spcBef>
              <a:spcAft>
                <a:spcPts val="0"/>
              </a:spcAft>
              <a:buClrTx/>
              <a:buSzTx/>
              <a:buFontTx/>
              <a:buNone/>
              <a:tabLst/>
              <a:defRPr sz="1400" b="0" i="0" kern="1200">
                <a:solidFill>
                  <a:schemeClr val="bg1"/>
                </a:solidFill>
                <a:latin typeface="Arial" panose="020B0604020202020204" pitchFamily="34" charset="0"/>
                <a:ea typeface="Roboto Condensed" panose="02000000000000000000" pitchFamily="2" charset="0"/>
                <a:cs typeface="Arial" panose="020B0604020202020204" pitchFamily="34" charset="0"/>
              </a:defRPr>
            </a:lvl1pPr>
          </a:lstStyle>
          <a:p>
            <a:pPr algn="r"/>
            <a:r>
              <a:rPr lang="en-US" sz="3600" b="1" dirty="0">
                <a:latin typeface="+mn-lt"/>
              </a:rPr>
              <a:t>Integration of thematic focus areas with existing/ongoing work </a:t>
            </a:r>
          </a:p>
        </p:txBody>
      </p:sp>
    </p:spTree>
    <p:extLst>
      <p:ext uri="{BB962C8B-B14F-4D97-AF65-F5344CB8AC3E}">
        <p14:creationId xmlns:p14="http://schemas.microsoft.com/office/powerpoint/2010/main" xmlns="" val="130592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159835"/>
            <a:ext cx="8488509" cy="917763"/>
          </a:xfrm>
        </p:spPr>
        <p:txBody>
          <a:bodyPr>
            <a:noAutofit/>
          </a:bodyPr>
          <a:lstStyle/>
          <a:p>
            <a:pPr algn="r"/>
            <a:r>
              <a:rPr lang="en-US" sz="3600" b="1" dirty="0">
                <a:latin typeface="+mn-lt"/>
              </a:rPr>
              <a:t>Decadal Plan: System Goals </a:t>
            </a:r>
          </a:p>
        </p:txBody>
      </p:sp>
      <p:sp>
        <p:nvSpPr>
          <p:cNvPr id="5" name="Subtitle 2"/>
          <p:cNvSpPr>
            <a:spLocks noGrp="1"/>
          </p:cNvSpPr>
          <p:nvPr>
            <p:ph idx="1"/>
          </p:nvPr>
        </p:nvSpPr>
        <p:spPr>
          <a:xfrm>
            <a:off x="122831" y="1077598"/>
            <a:ext cx="8908478" cy="5063895"/>
          </a:xfrm>
        </p:spPr>
        <p:txBody>
          <a:bodyPr>
            <a:normAutofit fontScale="92500" lnSpcReduction="20000"/>
          </a:bodyPr>
          <a:lstStyle/>
          <a:p>
            <a:pPr marL="531813" indent="-531813" defTabSz="355600" fontAlgn="t">
              <a:buNone/>
            </a:pPr>
            <a:r>
              <a:rPr lang="en-US" sz="3200" dirty="0">
                <a:solidFill>
                  <a:schemeClr val="tx1"/>
                </a:solidFill>
                <a:latin typeface="+mn-lt"/>
              </a:rPr>
              <a:t>1.	An inclusive and coherent National System of Innovation (NSI).</a:t>
            </a:r>
            <a:endParaRPr lang="en-ZA" sz="3200" dirty="0">
              <a:solidFill>
                <a:schemeClr val="tx1"/>
              </a:solidFill>
              <a:latin typeface="+mn-lt"/>
            </a:endParaRPr>
          </a:p>
          <a:p>
            <a:pPr marL="531813" indent="-531813" defTabSz="355600" fontAlgn="t">
              <a:buNone/>
            </a:pPr>
            <a:r>
              <a:rPr lang="en-US" sz="3200" dirty="0">
                <a:solidFill>
                  <a:schemeClr val="tx1"/>
                </a:solidFill>
                <a:latin typeface="+mn-lt"/>
              </a:rPr>
              <a:t>2.	Increased and future-proof human capabilities.</a:t>
            </a:r>
            <a:endParaRPr lang="en-ZA" sz="3200" dirty="0">
              <a:solidFill>
                <a:schemeClr val="tx1"/>
              </a:solidFill>
              <a:latin typeface="+mn-lt"/>
            </a:endParaRPr>
          </a:p>
          <a:p>
            <a:pPr marL="342900" indent="-342900" defTabSz="627063" fontAlgn="t">
              <a:buAutoNum type="arabicPeriod" startAt="3"/>
              <a:tabLst>
                <a:tab pos="355600" algn="l"/>
                <a:tab pos="531813" algn="l"/>
              </a:tabLst>
            </a:pPr>
            <a:r>
              <a:rPr lang="en-US" sz="3200" dirty="0">
                <a:solidFill>
                  <a:schemeClr val="tx1"/>
                </a:solidFill>
                <a:latin typeface="+mn-lt"/>
              </a:rPr>
              <a:t>		Expanded and transformed research system.</a:t>
            </a:r>
          </a:p>
          <a:p>
            <a:pPr marL="531813" lvl="1" indent="-531813" defTabSz="355600" fontAlgn="t">
              <a:buAutoNum type="arabicPeriod" startAt="4"/>
            </a:pPr>
            <a:r>
              <a:rPr lang="en-US" sz="3200" dirty="0">
                <a:solidFill>
                  <a:schemeClr val="tx1"/>
                </a:solidFill>
                <a:latin typeface="+mn-lt"/>
              </a:rPr>
              <a:t>Enabling innovation environment.</a:t>
            </a:r>
          </a:p>
          <a:p>
            <a:pPr marL="531813" indent="-531813" defTabSz="355600" fontAlgn="t">
              <a:buNone/>
            </a:pPr>
            <a:r>
              <a:rPr lang="en-US" sz="3200" dirty="0">
                <a:solidFill>
                  <a:schemeClr val="tx1"/>
                </a:solidFill>
                <a:latin typeface="+mn-lt"/>
              </a:rPr>
              <a:t>5.	Significantly increased funding and funding efficiencies.</a:t>
            </a:r>
            <a:endParaRPr lang="en-ZA" sz="3200" dirty="0">
              <a:solidFill>
                <a:schemeClr val="tx1"/>
              </a:solidFill>
              <a:latin typeface="+mn-lt"/>
            </a:endParaRPr>
          </a:p>
          <a:p>
            <a:pPr marL="0" indent="0" defTabSz="355600" fontAlgn="t">
              <a:buNone/>
            </a:pPr>
            <a:endParaRPr lang="en-US" sz="3200" dirty="0">
              <a:solidFill>
                <a:schemeClr val="tx1"/>
              </a:solidFill>
              <a:latin typeface="+mn-lt"/>
            </a:endParaRPr>
          </a:p>
          <a:p>
            <a:pPr marL="0" indent="0" defTabSz="355600" fontAlgn="t">
              <a:buNone/>
            </a:pPr>
            <a:r>
              <a:rPr lang="en-US" sz="3200" b="1" dirty="0">
                <a:solidFill>
                  <a:schemeClr val="tx1"/>
                </a:solidFill>
                <a:latin typeface="+mn-lt"/>
              </a:rPr>
              <a:t>Supported by:</a:t>
            </a:r>
          </a:p>
          <a:p>
            <a:pPr defTabSz="355600" fontAlgn="t">
              <a:buClr>
                <a:srgbClr val="FF4613"/>
              </a:buClr>
              <a:tabLst>
                <a:tab pos="531813" algn="l"/>
              </a:tabLst>
            </a:pPr>
            <a:r>
              <a:rPr lang="en-US" sz="3200" dirty="0">
                <a:solidFill>
                  <a:schemeClr val="tx1"/>
                </a:solidFill>
                <a:latin typeface="+mn-lt"/>
              </a:rPr>
              <a:t>Expanded and strategically targeted STI internationalisation.</a:t>
            </a:r>
            <a:endParaRPr lang="en-ZA" sz="3200" dirty="0">
              <a:solidFill>
                <a:schemeClr val="tx1"/>
              </a:solidFill>
              <a:latin typeface="+mn-lt"/>
            </a:endParaRPr>
          </a:p>
          <a:p>
            <a:pPr fontAlgn="t">
              <a:buClr>
                <a:srgbClr val="FF4613"/>
              </a:buClr>
            </a:pPr>
            <a:r>
              <a:rPr lang="en-US" sz="3200" dirty="0">
                <a:solidFill>
                  <a:schemeClr val="tx1"/>
                </a:solidFill>
                <a:latin typeface="+mn-lt"/>
              </a:rPr>
              <a:t>Transformative M&amp;E and Policy Learning.</a:t>
            </a:r>
          </a:p>
          <a:p>
            <a:pPr marL="456057" lvl="1" indent="0">
              <a:lnSpc>
                <a:spcPct val="100000"/>
              </a:lnSpc>
              <a:spcBef>
                <a:spcPts val="0"/>
              </a:spcBef>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p:txBody>
      </p:sp>
      <p:sp>
        <p:nvSpPr>
          <p:cNvPr id="6" name="Footer Placeholder 5"/>
          <p:cNvSpPr txBox="1">
            <a:spLocks/>
          </p:cNvSpPr>
          <p:nvPr/>
        </p:nvSpPr>
        <p:spPr>
          <a:xfrm>
            <a:off x="605790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13</a:t>
            </a:r>
            <a:endParaRPr lang="en-US" b="1" dirty="0"/>
          </a:p>
        </p:txBody>
      </p:sp>
      <p:sp>
        <p:nvSpPr>
          <p:cNvPr id="7"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224864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159835"/>
            <a:ext cx="8488509" cy="917763"/>
          </a:xfrm>
        </p:spPr>
        <p:txBody>
          <a:bodyPr>
            <a:noAutofit/>
          </a:bodyPr>
          <a:lstStyle/>
          <a:p>
            <a:pPr algn="r"/>
            <a:r>
              <a:rPr lang="en-US" sz="3600" b="1" dirty="0">
                <a:latin typeface="+mn-lt"/>
              </a:rPr>
              <a:t>Inclusive and coherent NSI </a:t>
            </a:r>
          </a:p>
        </p:txBody>
      </p:sp>
      <p:sp>
        <p:nvSpPr>
          <p:cNvPr id="5" name="Subtitle 2"/>
          <p:cNvSpPr>
            <a:spLocks noGrp="1"/>
          </p:cNvSpPr>
          <p:nvPr>
            <p:ph idx="1"/>
          </p:nvPr>
        </p:nvSpPr>
        <p:spPr>
          <a:xfrm>
            <a:off x="235522" y="1063377"/>
            <a:ext cx="8512693" cy="5276790"/>
          </a:xfrm>
        </p:spPr>
        <p:txBody>
          <a:bodyPr>
            <a:normAutofit fontScale="77500" lnSpcReduction="20000"/>
          </a:bodyPr>
          <a:lstStyle/>
          <a:p>
            <a:pPr algn="just">
              <a:lnSpc>
                <a:spcPct val="110000"/>
              </a:lnSpc>
              <a:buClr>
                <a:srgbClr val="FF4613"/>
              </a:buClr>
              <a:tabLst>
                <a:tab pos="449723" algn="l"/>
              </a:tabLst>
              <a:defRPr/>
            </a:pPr>
            <a:r>
              <a:rPr lang="en-US" sz="3300" dirty="0">
                <a:solidFill>
                  <a:schemeClr val="tx1"/>
                </a:solidFill>
                <a:latin typeface="+mn-lt"/>
              </a:rPr>
              <a:t>Establish an STI Plenary facilitated by the Presidency, and an STI IMC led by the Minister of Higher Education, Science &amp; Innovation.</a:t>
            </a:r>
          </a:p>
          <a:p>
            <a:pPr algn="just">
              <a:lnSpc>
                <a:spcPct val="110000"/>
              </a:lnSpc>
              <a:buClr>
                <a:srgbClr val="FF4613"/>
              </a:buClr>
              <a:tabLst>
                <a:tab pos="449723" algn="l"/>
              </a:tabLst>
              <a:defRPr/>
            </a:pPr>
            <a:r>
              <a:rPr lang="en-US" sz="3300" dirty="0">
                <a:solidFill>
                  <a:schemeClr val="tx1"/>
                </a:solidFill>
                <a:latin typeface="+mn-lt"/>
              </a:rPr>
              <a:t>Role of IMC: High-level STI agenda setting, collaborative planning, co-funding of research and innovation, management of RDI sectoral plans; missions and reviewing reports on NSI performance</a:t>
            </a:r>
            <a:r>
              <a:rPr lang="en-US" sz="3300" dirty="0">
                <a:solidFill>
                  <a:srgbClr val="0070C0"/>
                </a:solidFill>
                <a:latin typeface="+mn-lt"/>
              </a:rPr>
              <a:t>.</a:t>
            </a:r>
          </a:p>
          <a:p>
            <a:pPr algn="just">
              <a:lnSpc>
                <a:spcPct val="110000"/>
              </a:lnSpc>
              <a:buClr>
                <a:srgbClr val="FF4613"/>
              </a:buClr>
              <a:tabLst>
                <a:tab pos="449723" algn="l"/>
              </a:tabLst>
              <a:defRPr/>
            </a:pPr>
            <a:r>
              <a:rPr lang="en-US" sz="3300" dirty="0">
                <a:solidFill>
                  <a:schemeClr val="tx1"/>
                </a:solidFill>
                <a:latin typeface="+mn-lt"/>
              </a:rPr>
              <a:t>Develop and implement a strategy to strengthen the National Advisory Council on Innovation (NACI) Review the effectiveness of STI collaborative instruments, including the Strategic Management Model.</a:t>
            </a:r>
          </a:p>
          <a:p>
            <a:pPr algn="just">
              <a:lnSpc>
                <a:spcPct val="110000"/>
              </a:lnSpc>
              <a:buClr>
                <a:srgbClr val="FF4613"/>
              </a:buClr>
              <a:tabLst>
                <a:tab pos="449723" algn="l"/>
              </a:tabLst>
              <a:defRPr/>
            </a:pPr>
            <a:r>
              <a:rPr lang="en-US" sz="3300" dirty="0">
                <a:solidFill>
                  <a:schemeClr val="tx1"/>
                </a:solidFill>
                <a:latin typeface="+mn-lt"/>
              </a:rPr>
              <a:t>Design and implement a comprehensive STI Transformation Framework.</a:t>
            </a:r>
            <a:endParaRPr lang="en-US" sz="3200" dirty="0">
              <a:solidFill>
                <a:schemeClr val="tx1"/>
              </a:solidFill>
            </a:endParaRPr>
          </a:p>
        </p:txBody>
      </p:sp>
      <p:sp>
        <p:nvSpPr>
          <p:cNvPr id="6" name="Footer Placeholder 5"/>
          <p:cNvSpPr txBox="1">
            <a:spLocks/>
          </p:cNvSpPr>
          <p:nvPr/>
        </p:nvSpPr>
        <p:spPr>
          <a:xfrm>
            <a:off x="6399947" y="633412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14</a:t>
            </a:r>
            <a:endParaRPr lang="en-US" b="1" dirty="0"/>
          </a:p>
        </p:txBody>
      </p:sp>
      <p:sp>
        <p:nvSpPr>
          <p:cNvPr id="7"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9546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42777"/>
            <a:ext cx="8488509" cy="917763"/>
          </a:xfrm>
        </p:spPr>
        <p:txBody>
          <a:bodyPr>
            <a:noAutofit/>
          </a:bodyPr>
          <a:lstStyle/>
          <a:p>
            <a:pPr algn="r"/>
            <a:r>
              <a:rPr lang="en-US" sz="3600" b="1" dirty="0">
                <a:latin typeface="+mn-lt"/>
              </a:rPr>
              <a:t>Increased and future-proof human capabilities </a:t>
            </a:r>
          </a:p>
        </p:txBody>
      </p:sp>
      <p:sp>
        <p:nvSpPr>
          <p:cNvPr id="5" name="Subtitle 2"/>
          <p:cNvSpPr>
            <a:spLocks noGrp="1"/>
          </p:cNvSpPr>
          <p:nvPr>
            <p:ph idx="1"/>
          </p:nvPr>
        </p:nvSpPr>
        <p:spPr>
          <a:xfrm>
            <a:off x="122831" y="1077598"/>
            <a:ext cx="8802805" cy="5050247"/>
          </a:xfrm>
        </p:spPr>
        <p:txBody>
          <a:bodyPr>
            <a:normAutofit/>
          </a:bodyPr>
          <a:lstStyle/>
          <a:p>
            <a:pPr algn="just">
              <a:lnSpc>
                <a:spcPct val="110000"/>
              </a:lnSpc>
              <a:buClr>
                <a:srgbClr val="FF4613"/>
              </a:buClr>
              <a:tabLst>
                <a:tab pos="449723" algn="l"/>
              </a:tabLst>
              <a:defRPr/>
            </a:pPr>
            <a:r>
              <a:rPr lang="en-ZA" sz="2800" dirty="0">
                <a:solidFill>
                  <a:schemeClr val="tx1"/>
                </a:solidFill>
                <a:latin typeface="+mn-lt"/>
              </a:rPr>
              <a:t>Implement enrolment planning as a state steering mechanism to control for the right mix of students in the PSET system.</a:t>
            </a:r>
          </a:p>
          <a:p>
            <a:pPr algn="just">
              <a:lnSpc>
                <a:spcPct val="110000"/>
              </a:lnSpc>
              <a:buClr>
                <a:srgbClr val="FF4613"/>
              </a:buClr>
              <a:tabLst>
                <a:tab pos="449723" algn="l"/>
              </a:tabLst>
              <a:defRPr/>
            </a:pPr>
            <a:r>
              <a:rPr lang="en-ZA" sz="2800" dirty="0">
                <a:solidFill>
                  <a:schemeClr val="tx1"/>
                </a:solidFill>
                <a:latin typeface="+mn-lt"/>
              </a:rPr>
              <a:t>The DSI and the DHET will develop and implement a sustainable financial ecosystem for student funding across the board, leveraging on state and other sources of funding.</a:t>
            </a:r>
          </a:p>
          <a:p>
            <a:pPr algn="just">
              <a:lnSpc>
                <a:spcPct val="110000"/>
              </a:lnSpc>
              <a:buClr>
                <a:srgbClr val="FF4613"/>
              </a:buClr>
              <a:tabLst>
                <a:tab pos="449723" algn="l"/>
              </a:tabLst>
              <a:defRPr/>
            </a:pPr>
            <a:r>
              <a:rPr lang="en-ZA" sz="2800" dirty="0">
                <a:solidFill>
                  <a:schemeClr val="tx1"/>
                </a:solidFill>
                <a:latin typeface="+mn-lt"/>
              </a:rPr>
              <a:t>Engage with the relevant SETAs and SoEs in the building of intermediate level R&amp;D skills in areas aligned to the Decadal Plan.</a:t>
            </a:r>
          </a:p>
          <a:p>
            <a:pPr marL="0" indent="0">
              <a:lnSpc>
                <a:spcPct val="100000"/>
              </a:lnSpc>
              <a:spcBef>
                <a:spcPts val="0"/>
              </a:spcBef>
              <a:buNone/>
            </a:pPr>
            <a:endParaRPr lang="en-US" sz="2800" dirty="0">
              <a:solidFill>
                <a:schemeClr val="tx1"/>
              </a:solidFill>
            </a:endParaRPr>
          </a:p>
          <a:p>
            <a:pPr marL="456057" lvl="1" indent="0">
              <a:lnSpc>
                <a:spcPct val="100000"/>
              </a:lnSpc>
              <a:spcBef>
                <a:spcPts val="0"/>
              </a:spcBef>
              <a:buNone/>
            </a:pPr>
            <a:endParaRPr lang="en-US" sz="2800" dirty="0">
              <a:solidFill>
                <a:schemeClr val="tx1"/>
              </a:solidFill>
            </a:endParaRPr>
          </a:p>
          <a:p>
            <a:pPr lvl="1">
              <a:lnSpc>
                <a:spcPct val="100000"/>
              </a:lnSpc>
              <a:spcBef>
                <a:spcPts val="0"/>
              </a:spcBef>
              <a:buFont typeface="Wingdings" panose="05000000000000000000" pitchFamily="2" charset="2"/>
              <a:buChar char="ü"/>
            </a:pPr>
            <a:endParaRPr lang="en-US" sz="2800" dirty="0">
              <a:solidFill>
                <a:schemeClr val="tx1"/>
              </a:solidFill>
            </a:endParaRPr>
          </a:p>
        </p:txBody>
      </p:sp>
      <p:sp>
        <p:nvSpPr>
          <p:cNvPr id="6" name="Footer Placeholder 5"/>
          <p:cNvSpPr txBox="1">
            <a:spLocks/>
          </p:cNvSpPr>
          <p:nvPr/>
        </p:nvSpPr>
        <p:spPr>
          <a:xfrm>
            <a:off x="6263469" y="6162746"/>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15</a:t>
            </a:r>
            <a:endParaRPr lang="en-US" b="1" dirty="0"/>
          </a:p>
        </p:txBody>
      </p:sp>
      <p:sp>
        <p:nvSpPr>
          <p:cNvPr id="7"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77732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52487"/>
            <a:ext cx="8488509" cy="917763"/>
          </a:xfrm>
        </p:spPr>
        <p:txBody>
          <a:bodyPr>
            <a:noAutofit/>
          </a:bodyPr>
          <a:lstStyle/>
          <a:p>
            <a:pPr algn="r"/>
            <a:r>
              <a:rPr lang="en-US" sz="3600" b="1" dirty="0">
                <a:latin typeface="+mn-lt"/>
              </a:rPr>
              <a:t>Expanded and transformed research system  </a:t>
            </a:r>
          </a:p>
        </p:txBody>
      </p:sp>
      <p:sp>
        <p:nvSpPr>
          <p:cNvPr id="5" name="Subtitle 2"/>
          <p:cNvSpPr>
            <a:spLocks noGrp="1"/>
          </p:cNvSpPr>
          <p:nvPr>
            <p:ph idx="1"/>
          </p:nvPr>
        </p:nvSpPr>
        <p:spPr>
          <a:xfrm>
            <a:off x="122831" y="1077598"/>
            <a:ext cx="8666327" cy="5050247"/>
          </a:xfrm>
        </p:spPr>
        <p:txBody>
          <a:bodyPr>
            <a:normAutofit/>
          </a:bodyPr>
          <a:lstStyle/>
          <a:p>
            <a:pPr algn="just">
              <a:lnSpc>
                <a:spcPct val="110000"/>
              </a:lnSpc>
              <a:buClr>
                <a:srgbClr val="FF4613"/>
              </a:buClr>
              <a:tabLst>
                <a:tab pos="449723" algn="l"/>
              </a:tabLst>
              <a:defRPr/>
            </a:pPr>
            <a:r>
              <a:rPr lang="en-GB" sz="3000" dirty="0">
                <a:solidFill>
                  <a:schemeClr val="tx1"/>
                </a:solidFill>
                <a:latin typeface="+mn-lt"/>
              </a:rPr>
              <a:t>Refocus effort and resources toward increasing the research production of HDIs.</a:t>
            </a:r>
          </a:p>
          <a:p>
            <a:pPr algn="just">
              <a:lnSpc>
                <a:spcPct val="110000"/>
              </a:lnSpc>
              <a:buClr>
                <a:srgbClr val="FF4613"/>
              </a:buClr>
              <a:tabLst>
                <a:tab pos="449723" algn="l"/>
              </a:tabLst>
              <a:defRPr/>
            </a:pPr>
            <a:r>
              <a:rPr lang="en-GB" sz="3000" dirty="0">
                <a:solidFill>
                  <a:schemeClr val="tx1"/>
                </a:solidFill>
                <a:latin typeface="+mn-lt"/>
              </a:rPr>
              <a:t>The DSI will spearhead initiatives aimed at PhD qualification attainment in science councils and national facilities.</a:t>
            </a:r>
          </a:p>
          <a:p>
            <a:pPr algn="just">
              <a:lnSpc>
                <a:spcPct val="110000"/>
              </a:lnSpc>
              <a:buClr>
                <a:srgbClr val="FF4613"/>
              </a:buClr>
              <a:tabLst>
                <a:tab pos="449723" algn="l"/>
              </a:tabLst>
              <a:defRPr/>
            </a:pPr>
            <a:r>
              <a:rPr lang="en-GB" sz="3000" dirty="0">
                <a:solidFill>
                  <a:schemeClr val="tx1"/>
                </a:solidFill>
                <a:latin typeface="+mn-lt"/>
              </a:rPr>
              <a:t>The DHET and the DSI will institute a programme of industry- based research studies to promote industry-based Masters and Doctoral programmes. </a:t>
            </a:r>
          </a:p>
          <a:p>
            <a:pPr marL="0" indent="0">
              <a:lnSpc>
                <a:spcPct val="100000"/>
              </a:lnSpc>
              <a:spcBef>
                <a:spcPts val="0"/>
              </a:spcBef>
              <a:buNone/>
            </a:pPr>
            <a:endParaRPr lang="en-US" sz="3000" b="1" dirty="0">
              <a:solidFill>
                <a:srgbClr val="FF4613"/>
              </a:solidFill>
            </a:endParaRPr>
          </a:p>
          <a:p>
            <a:pPr marL="0" indent="0">
              <a:lnSpc>
                <a:spcPct val="100000"/>
              </a:lnSpc>
              <a:spcBef>
                <a:spcPts val="0"/>
              </a:spcBef>
              <a:buNone/>
            </a:pPr>
            <a:endParaRPr lang="en-US" sz="3000" dirty="0">
              <a:solidFill>
                <a:schemeClr val="tx1"/>
              </a:solidFill>
            </a:endParaRPr>
          </a:p>
          <a:p>
            <a:pPr marL="456057" lvl="1" indent="0">
              <a:lnSpc>
                <a:spcPct val="100000"/>
              </a:lnSpc>
              <a:spcBef>
                <a:spcPts val="0"/>
              </a:spcBef>
              <a:buNone/>
            </a:pPr>
            <a:endParaRPr lang="en-US" sz="3000" dirty="0">
              <a:solidFill>
                <a:schemeClr val="tx1"/>
              </a:solidFill>
            </a:endParaRPr>
          </a:p>
          <a:p>
            <a:pPr lvl="1">
              <a:lnSpc>
                <a:spcPct val="100000"/>
              </a:lnSpc>
              <a:spcBef>
                <a:spcPts val="0"/>
              </a:spcBef>
              <a:buFont typeface="Wingdings" panose="05000000000000000000" pitchFamily="2" charset="2"/>
              <a:buChar char="ü"/>
            </a:pPr>
            <a:endParaRPr lang="en-US" sz="3000" dirty="0">
              <a:solidFill>
                <a:schemeClr val="tx1"/>
              </a:solidFill>
            </a:endParaRPr>
          </a:p>
        </p:txBody>
      </p:sp>
      <p:sp>
        <p:nvSpPr>
          <p:cNvPr id="6" name="Footer Placeholder 5"/>
          <p:cNvSpPr txBox="1">
            <a:spLocks/>
          </p:cNvSpPr>
          <p:nvPr/>
        </p:nvSpPr>
        <p:spPr>
          <a:xfrm>
            <a:off x="6399947" y="633412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16</a:t>
            </a:r>
            <a:endParaRPr lang="en-US" b="1" dirty="0"/>
          </a:p>
        </p:txBody>
      </p:sp>
      <p:sp>
        <p:nvSpPr>
          <p:cNvPr id="7"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36621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159835"/>
            <a:ext cx="8488509" cy="917763"/>
          </a:xfrm>
        </p:spPr>
        <p:txBody>
          <a:bodyPr>
            <a:noAutofit/>
          </a:bodyPr>
          <a:lstStyle/>
          <a:p>
            <a:pPr algn="r"/>
            <a:r>
              <a:rPr lang="en-US" sz="3600" b="1" dirty="0">
                <a:latin typeface="+mn-lt"/>
              </a:rPr>
              <a:t>Enabling innovation environment </a:t>
            </a:r>
          </a:p>
        </p:txBody>
      </p:sp>
      <p:sp>
        <p:nvSpPr>
          <p:cNvPr id="5" name="Subtitle 2"/>
          <p:cNvSpPr>
            <a:spLocks noGrp="1"/>
          </p:cNvSpPr>
          <p:nvPr>
            <p:ph idx="1"/>
          </p:nvPr>
        </p:nvSpPr>
        <p:spPr>
          <a:xfrm>
            <a:off x="204717" y="968416"/>
            <a:ext cx="8734566" cy="5371751"/>
          </a:xfrm>
        </p:spPr>
        <p:txBody>
          <a:bodyPr>
            <a:noAutofit/>
          </a:bodyPr>
          <a:lstStyle/>
          <a:p>
            <a:pPr algn="just">
              <a:lnSpc>
                <a:spcPct val="110000"/>
              </a:lnSpc>
              <a:buClr>
                <a:srgbClr val="FF4613"/>
              </a:buClr>
              <a:tabLst>
                <a:tab pos="449723" algn="l"/>
              </a:tabLst>
              <a:defRPr/>
            </a:pPr>
            <a:r>
              <a:rPr lang="en-US" sz="2700" dirty="0">
                <a:solidFill>
                  <a:schemeClr val="tx1"/>
                </a:solidFill>
                <a:latin typeface="+mn-lt"/>
              </a:rPr>
              <a:t>Focus on inclusive innovation, linkages with business and civil society, as well as an innovation culture in SA.</a:t>
            </a:r>
          </a:p>
          <a:p>
            <a:pPr algn="just">
              <a:lnSpc>
                <a:spcPct val="110000"/>
              </a:lnSpc>
              <a:buClr>
                <a:srgbClr val="FF4613"/>
              </a:buClr>
              <a:tabLst>
                <a:tab pos="449723" algn="l"/>
              </a:tabLst>
              <a:defRPr/>
            </a:pPr>
            <a:r>
              <a:rPr lang="en-US" sz="2700" dirty="0">
                <a:solidFill>
                  <a:schemeClr val="tx1"/>
                </a:solidFill>
                <a:latin typeface="+mn-lt"/>
              </a:rPr>
              <a:t>Establish and Innovation Compact among NSI actors on e.g. regulatory aspects; business support; use of publicly funded IP, and environmental protection.</a:t>
            </a:r>
          </a:p>
          <a:p>
            <a:pPr algn="just">
              <a:lnSpc>
                <a:spcPct val="110000"/>
              </a:lnSpc>
              <a:buClr>
                <a:srgbClr val="FF4613"/>
              </a:buClr>
              <a:tabLst>
                <a:tab pos="449723" algn="l"/>
              </a:tabLst>
              <a:defRPr/>
            </a:pPr>
            <a:r>
              <a:rPr lang="en-US" sz="2700" dirty="0">
                <a:solidFill>
                  <a:schemeClr val="tx1"/>
                </a:solidFill>
                <a:latin typeface="+mn-lt"/>
              </a:rPr>
              <a:t>Focus on the role of public procurement to support innovation and the enabling legislation.</a:t>
            </a:r>
          </a:p>
          <a:p>
            <a:pPr algn="just">
              <a:lnSpc>
                <a:spcPct val="110000"/>
              </a:lnSpc>
              <a:buClr>
                <a:srgbClr val="FF4613"/>
              </a:buClr>
              <a:tabLst>
                <a:tab pos="449723" algn="l"/>
              </a:tabLst>
              <a:defRPr/>
            </a:pPr>
            <a:r>
              <a:rPr lang="en-US" sz="2700" dirty="0">
                <a:solidFill>
                  <a:schemeClr val="tx1"/>
                </a:solidFill>
                <a:latin typeface="+mn-lt"/>
              </a:rPr>
              <a:t>Improve the commercialisation and use of publicly funded IP for public good e.g. service delivery.</a:t>
            </a:r>
          </a:p>
          <a:p>
            <a:pPr algn="just">
              <a:lnSpc>
                <a:spcPct val="110000"/>
              </a:lnSpc>
              <a:buClr>
                <a:srgbClr val="FF4613"/>
              </a:buClr>
              <a:tabLst>
                <a:tab pos="449723" algn="l"/>
              </a:tabLst>
              <a:defRPr/>
            </a:pPr>
            <a:r>
              <a:rPr lang="en-US" sz="2700" dirty="0">
                <a:solidFill>
                  <a:schemeClr val="tx1"/>
                </a:solidFill>
                <a:latin typeface="+mn-lt"/>
              </a:rPr>
              <a:t>Develop innovation competence at local authority level and link LED initiatives to local innovation and business.</a:t>
            </a:r>
            <a:endParaRPr lang="en-US" sz="2700" dirty="0">
              <a:solidFill>
                <a:schemeClr val="tx1"/>
              </a:solidFill>
            </a:endParaRPr>
          </a:p>
        </p:txBody>
      </p:sp>
      <p:sp>
        <p:nvSpPr>
          <p:cNvPr id="6" name="Footer Placeholder 5"/>
          <p:cNvSpPr txBox="1">
            <a:spLocks/>
          </p:cNvSpPr>
          <p:nvPr/>
        </p:nvSpPr>
        <p:spPr>
          <a:xfrm>
            <a:off x="6468186" y="6470300"/>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17</a:t>
            </a:r>
            <a:endParaRPr lang="en-US" b="1" dirty="0"/>
          </a:p>
        </p:txBody>
      </p:sp>
      <p:sp>
        <p:nvSpPr>
          <p:cNvPr id="7" name="Footer Placeholder 8"/>
          <p:cNvSpPr txBox="1">
            <a:spLocks/>
          </p:cNvSpPr>
          <p:nvPr/>
        </p:nvSpPr>
        <p:spPr>
          <a:xfrm>
            <a:off x="3028950" y="6470301"/>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85443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488509" cy="917763"/>
          </a:xfrm>
        </p:spPr>
        <p:txBody>
          <a:bodyPr>
            <a:noAutofit/>
          </a:bodyPr>
          <a:lstStyle/>
          <a:p>
            <a:pPr algn="r"/>
            <a:r>
              <a:rPr lang="en-US" sz="3000" b="1" dirty="0"/>
              <a:t>Significantly increased funding and funding efficiencies </a:t>
            </a:r>
          </a:p>
        </p:txBody>
      </p:sp>
      <p:sp>
        <p:nvSpPr>
          <p:cNvPr id="5" name="Subtitle 2"/>
          <p:cNvSpPr>
            <a:spLocks noGrp="1"/>
          </p:cNvSpPr>
          <p:nvPr>
            <p:ph idx="1"/>
          </p:nvPr>
        </p:nvSpPr>
        <p:spPr>
          <a:xfrm>
            <a:off x="122831" y="1171929"/>
            <a:ext cx="8693623" cy="5050247"/>
          </a:xfrm>
        </p:spPr>
        <p:txBody>
          <a:bodyPr>
            <a:noAutofit/>
          </a:bodyPr>
          <a:lstStyle/>
          <a:p>
            <a:pPr algn="just">
              <a:lnSpc>
                <a:spcPct val="110000"/>
              </a:lnSpc>
              <a:buClr>
                <a:srgbClr val="FF4613"/>
              </a:buClr>
              <a:tabLst>
                <a:tab pos="449723" algn="l"/>
              </a:tabLst>
              <a:defRPr/>
            </a:pPr>
            <a:r>
              <a:rPr lang="en-US" sz="3000" dirty="0">
                <a:solidFill>
                  <a:schemeClr val="tx1"/>
                </a:solidFill>
                <a:latin typeface="+mn-lt"/>
              </a:rPr>
              <a:t>Implement public STI budget coordination in which the DSI, under auspices of the IMC on STI, will undertake analyses to support improved allocation of public STI funding.</a:t>
            </a:r>
          </a:p>
          <a:p>
            <a:pPr algn="just">
              <a:lnSpc>
                <a:spcPct val="110000"/>
              </a:lnSpc>
              <a:buClr>
                <a:srgbClr val="FF4613"/>
              </a:buClr>
              <a:tabLst>
                <a:tab pos="449723" algn="l"/>
              </a:tabLst>
              <a:defRPr/>
            </a:pPr>
            <a:r>
              <a:rPr lang="en-US" sz="3000" dirty="0">
                <a:solidFill>
                  <a:schemeClr val="tx1"/>
                </a:solidFill>
                <a:latin typeface="+mn-lt"/>
              </a:rPr>
              <a:t>Co-funding mechanisms for STI priorities (national, provincial and local departments to set aside appropriate percentage of budgets for STI).</a:t>
            </a:r>
          </a:p>
          <a:p>
            <a:pPr algn="just">
              <a:lnSpc>
                <a:spcPct val="110000"/>
              </a:lnSpc>
              <a:buClr>
                <a:srgbClr val="FF4613"/>
              </a:buClr>
              <a:tabLst>
                <a:tab pos="449723" algn="l"/>
              </a:tabLst>
              <a:defRPr/>
            </a:pPr>
            <a:r>
              <a:rPr lang="en-US" sz="3000" dirty="0">
                <a:solidFill>
                  <a:schemeClr val="tx1"/>
                </a:solidFill>
                <a:latin typeface="+mn-lt"/>
              </a:rPr>
              <a:t>Incentives to increase private sector investment to contribute to GERD as percentage of GDP target of 1.5%.</a:t>
            </a:r>
          </a:p>
          <a:p>
            <a:pPr marL="0" indent="0">
              <a:lnSpc>
                <a:spcPct val="100000"/>
              </a:lnSpc>
              <a:spcBef>
                <a:spcPts val="0"/>
              </a:spcBef>
              <a:buNone/>
            </a:pPr>
            <a:endParaRPr lang="en-US" sz="3000" b="1" dirty="0">
              <a:solidFill>
                <a:srgbClr val="FF4613"/>
              </a:solidFill>
            </a:endParaRPr>
          </a:p>
          <a:p>
            <a:pPr marL="0" indent="0">
              <a:lnSpc>
                <a:spcPct val="100000"/>
              </a:lnSpc>
              <a:spcBef>
                <a:spcPts val="0"/>
              </a:spcBef>
              <a:buNone/>
            </a:pPr>
            <a:endParaRPr lang="en-US" sz="3000" dirty="0">
              <a:solidFill>
                <a:schemeClr val="tx1"/>
              </a:solidFill>
            </a:endParaRPr>
          </a:p>
          <a:p>
            <a:pPr marL="456057" lvl="1" indent="0">
              <a:lnSpc>
                <a:spcPct val="100000"/>
              </a:lnSpc>
              <a:spcBef>
                <a:spcPts val="0"/>
              </a:spcBef>
              <a:buNone/>
            </a:pPr>
            <a:endParaRPr lang="en-US" sz="3000" dirty="0">
              <a:solidFill>
                <a:schemeClr val="tx1"/>
              </a:solidFill>
            </a:endParaRPr>
          </a:p>
          <a:p>
            <a:pPr lvl="1">
              <a:lnSpc>
                <a:spcPct val="100000"/>
              </a:lnSpc>
              <a:spcBef>
                <a:spcPts val="0"/>
              </a:spcBef>
              <a:buFont typeface="Wingdings" panose="05000000000000000000" pitchFamily="2" charset="2"/>
              <a:buChar char="ü"/>
            </a:pPr>
            <a:endParaRPr lang="en-US" sz="3000" dirty="0">
              <a:solidFill>
                <a:schemeClr val="tx1"/>
              </a:solidFill>
            </a:endParaRPr>
          </a:p>
        </p:txBody>
      </p:sp>
      <p:sp>
        <p:nvSpPr>
          <p:cNvPr id="6" name="Footer Placeholder 5"/>
          <p:cNvSpPr txBox="1">
            <a:spLocks/>
          </p:cNvSpPr>
          <p:nvPr/>
        </p:nvSpPr>
        <p:spPr>
          <a:xfrm>
            <a:off x="6399947" y="647634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18</a:t>
            </a:r>
            <a:endParaRPr lang="en-US" b="1" dirty="0"/>
          </a:p>
        </p:txBody>
      </p:sp>
      <p:sp>
        <p:nvSpPr>
          <p:cNvPr id="7"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95405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9835"/>
            <a:ext cx="8488509" cy="917763"/>
          </a:xfrm>
        </p:spPr>
        <p:txBody>
          <a:bodyPr>
            <a:noAutofit/>
          </a:bodyPr>
          <a:lstStyle/>
          <a:p>
            <a:pPr algn="r"/>
            <a:r>
              <a:rPr lang="en-US" sz="3600" b="1" dirty="0">
                <a:latin typeface="+mn-lt"/>
              </a:rPr>
              <a:t>Support for the Decadal Plan System Goals </a:t>
            </a:r>
          </a:p>
        </p:txBody>
      </p:sp>
      <p:sp>
        <p:nvSpPr>
          <p:cNvPr id="5" name="Subtitle 2"/>
          <p:cNvSpPr>
            <a:spLocks noGrp="1"/>
          </p:cNvSpPr>
          <p:nvPr>
            <p:ph idx="1"/>
          </p:nvPr>
        </p:nvSpPr>
        <p:spPr>
          <a:xfrm>
            <a:off x="122831" y="1077598"/>
            <a:ext cx="8908478" cy="5262569"/>
          </a:xfrm>
        </p:spPr>
        <p:txBody>
          <a:bodyPr>
            <a:normAutofit fontScale="85000" lnSpcReduction="20000"/>
          </a:bodyPr>
          <a:lstStyle/>
          <a:p>
            <a:pPr marL="0" indent="0">
              <a:lnSpc>
                <a:spcPct val="100000"/>
              </a:lnSpc>
              <a:spcBef>
                <a:spcPts val="0"/>
              </a:spcBef>
              <a:buNone/>
            </a:pPr>
            <a:r>
              <a:rPr lang="en-US" sz="3100" b="1" dirty="0">
                <a:solidFill>
                  <a:srgbClr val="FF4613"/>
                </a:solidFill>
                <a:latin typeface="+mn-lt"/>
              </a:rPr>
              <a:t>STI internationalisation:</a:t>
            </a:r>
          </a:p>
          <a:p>
            <a:pPr algn="just">
              <a:lnSpc>
                <a:spcPct val="120000"/>
              </a:lnSpc>
              <a:buClr>
                <a:srgbClr val="FF4613"/>
              </a:buClr>
              <a:tabLst>
                <a:tab pos="449723" algn="l"/>
              </a:tabLst>
              <a:defRPr/>
            </a:pPr>
            <a:r>
              <a:rPr lang="en-ZA" sz="3100" dirty="0">
                <a:solidFill>
                  <a:schemeClr val="tx1"/>
                </a:solidFill>
                <a:latin typeface="+mn-lt"/>
              </a:rPr>
              <a:t>Mobilizing support from international public and private sector partners for SA-hosted STI infrastructure.  </a:t>
            </a:r>
          </a:p>
          <a:p>
            <a:pPr algn="just">
              <a:lnSpc>
                <a:spcPct val="110000"/>
              </a:lnSpc>
              <a:buClr>
                <a:srgbClr val="FF4613"/>
              </a:buClr>
              <a:tabLst>
                <a:tab pos="449723" algn="l"/>
              </a:tabLst>
              <a:defRPr/>
            </a:pPr>
            <a:r>
              <a:rPr lang="en-US" sz="3100" dirty="0">
                <a:solidFill>
                  <a:schemeClr val="tx1"/>
                </a:solidFill>
                <a:latin typeface="+mn-lt"/>
              </a:rPr>
              <a:t>Linking innovation and trade initiatives.</a:t>
            </a:r>
          </a:p>
          <a:p>
            <a:pPr marL="0" indent="0" algn="just">
              <a:lnSpc>
                <a:spcPct val="170000"/>
              </a:lnSpc>
              <a:buClr>
                <a:srgbClr val="FF4613"/>
              </a:buClr>
              <a:buNone/>
              <a:tabLst>
                <a:tab pos="449723" algn="l"/>
              </a:tabLst>
              <a:defRPr/>
            </a:pPr>
            <a:r>
              <a:rPr lang="en-US" sz="3100" b="1" dirty="0">
                <a:solidFill>
                  <a:srgbClr val="FF4613"/>
                </a:solidFill>
                <a:latin typeface="+mn-lt"/>
              </a:rPr>
              <a:t>Monitoring, evaluation and policy learning:</a:t>
            </a:r>
          </a:p>
          <a:p>
            <a:pPr marL="355600" lvl="2" indent="-355600">
              <a:lnSpc>
                <a:spcPct val="120000"/>
              </a:lnSpc>
              <a:spcBef>
                <a:spcPts val="0"/>
              </a:spcBef>
              <a:buClr>
                <a:srgbClr val="FF4613"/>
              </a:buClr>
            </a:pPr>
            <a:r>
              <a:rPr lang="en-US" sz="3100" dirty="0">
                <a:solidFill>
                  <a:schemeClr val="tx1"/>
                </a:solidFill>
                <a:latin typeface="+mn-lt"/>
              </a:rPr>
              <a:t>Systemic M&amp;E function and capacity at NACI.</a:t>
            </a:r>
          </a:p>
          <a:p>
            <a:pPr marL="355600" lvl="2" indent="-355600">
              <a:lnSpc>
                <a:spcPct val="120000"/>
              </a:lnSpc>
              <a:spcBef>
                <a:spcPts val="0"/>
              </a:spcBef>
              <a:buClr>
                <a:srgbClr val="FF4613"/>
              </a:buClr>
            </a:pPr>
            <a:r>
              <a:rPr lang="en-US" sz="3100" dirty="0">
                <a:solidFill>
                  <a:schemeClr val="tx1"/>
                </a:solidFill>
                <a:latin typeface="+mn-lt"/>
              </a:rPr>
              <a:t>Implement an NSI M&amp;E Framework.</a:t>
            </a:r>
          </a:p>
          <a:p>
            <a:pPr marL="355600" lvl="2" indent="-355600">
              <a:lnSpc>
                <a:spcPct val="120000"/>
              </a:lnSpc>
              <a:spcBef>
                <a:spcPts val="0"/>
              </a:spcBef>
              <a:buClr>
                <a:srgbClr val="FF4613"/>
              </a:buClr>
            </a:pPr>
            <a:r>
              <a:rPr lang="en-US" sz="3100" dirty="0">
                <a:solidFill>
                  <a:schemeClr val="tx1"/>
                </a:solidFill>
                <a:latin typeface="+mn-lt"/>
              </a:rPr>
              <a:t>Expansion of STI M&amp;E skills for the NSI.</a:t>
            </a:r>
          </a:p>
          <a:p>
            <a:pPr marL="355600" lvl="2" indent="-355600">
              <a:lnSpc>
                <a:spcPct val="120000"/>
              </a:lnSpc>
              <a:spcBef>
                <a:spcPts val="0"/>
              </a:spcBef>
              <a:buClr>
                <a:srgbClr val="FF4613"/>
              </a:buClr>
            </a:pPr>
            <a:r>
              <a:rPr lang="en-US" sz="3100" dirty="0">
                <a:solidFill>
                  <a:schemeClr val="tx1"/>
                </a:solidFill>
                <a:latin typeface="+mn-lt"/>
              </a:rPr>
              <a:t>Suite of longitudinal surveys on various NSI aspects e.g. economic transformation, gender, SET skills development, and impact of technological change on society.</a:t>
            </a:r>
          </a:p>
          <a:p>
            <a:pPr marL="0" indent="0" algn="just">
              <a:lnSpc>
                <a:spcPct val="110000"/>
              </a:lnSpc>
              <a:buClr>
                <a:srgbClr val="FF4613"/>
              </a:buClr>
              <a:buNone/>
              <a:tabLst>
                <a:tab pos="449723" algn="l"/>
              </a:tabLst>
              <a:defRPr/>
            </a:pPr>
            <a:endParaRPr lang="en-US" sz="3200" dirty="0"/>
          </a:p>
          <a:p>
            <a:pPr marL="0" indent="0" algn="just">
              <a:lnSpc>
                <a:spcPct val="110000"/>
              </a:lnSpc>
              <a:buClr>
                <a:srgbClr val="FF4613"/>
              </a:buClr>
              <a:buNone/>
              <a:tabLst>
                <a:tab pos="449723" algn="l"/>
              </a:tabLst>
              <a:defRPr/>
            </a:pPr>
            <a:endParaRPr lang="en-US" sz="3200" dirty="0"/>
          </a:p>
          <a:p>
            <a:pPr marL="0" indent="0">
              <a:lnSpc>
                <a:spcPct val="100000"/>
              </a:lnSpc>
              <a:spcBef>
                <a:spcPts val="0"/>
              </a:spcBef>
              <a:buNone/>
            </a:pPr>
            <a:endParaRPr lang="en-US" sz="3200" b="1" dirty="0">
              <a:solidFill>
                <a:srgbClr val="FF4613"/>
              </a:solidFill>
            </a:endParaRPr>
          </a:p>
          <a:p>
            <a:pPr marL="0" indent="0">
              <a:lnSpc>
                <a:spcPct val="100000"/>
              </a:lnSpc>
              <a:spcBef>
                <a:spcPts val="0"/>
              </a:spcBef>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a:p>
            <a:pPr lvl="1">
              <a:lnSpc>
                <a:spcPct val="100000"/>
              </a:lnSpc>
              <a:spcBef>
                <a:spcPts val="0"/>
              </a:spcBef>
              <a:buFont typeface="Wingdings" panose="05000000000000000000" pitchFamily="2" charset="2"/>
              <a:buChar char="ü"/>
            </a:pPr>
            <a:endParaRPr lang="en-US" sz="3200" dirty="0">
              <a:solidFill>
                <a:schemeClr val="tx1"/>
              </a:solidFill>
            </a:endParaRPr>
          </a:p>
        </p:txBody>
      </p:sp>
      <p:sp>
        <p:nvSpPr>
          <p:cNvPr id="6" name="Footer Placeholder 5"/>
          <p:cNvSpPr txBox="1">
            <a:spLocks/>
          </p:cNvSpPr>
          <p:nvPr/>
        </p:nvSpPr>
        <p:spPr>
          <a:xfrm>
            <a:off x="644089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19</a:t>
            </a:r>
            <a:endParaRPr lang="en-US" b="1" dirty="0"/>
          </a:p>
        </p:txBody>
      </p:sp>
      <p:sp>
        <p:nvSpPr>
          <p:cNvPr id="7" name="Footer Placeholder 8"/>
          <p:cNvSpPr txBox="1">
            <a:spLocks/>
          </p:cNvSpPr>
          <p:nvPr/>
        </p:nvSpPr>
        <p:spPr>
          <a:xfrm>
            <a:off x="3028950" y="6443006"/>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303304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marL="0" indent="0">
              <a:lnSpc>
                <a:spcPct val="120000"/>
              </a:lnSpc>
              <a:spcBef>
                <a:spcPts val="0"/>
              </a:spcBef>
              <a:buClr>
                <a:srgbClr val="FF4613"/>
              </a:buClr>
              <a:buNone/>
            </a:pPr>
            <a:endParaRPr lang="en-US" sz="2600" dirty="0">
              <a:solidFill>
                <a:schemeClr val="tx1"/>
              </a:solidFill>
            </a:endParaRPr>
          </a:p>
          <a:p>
            <a:pPr marL="0" indent="0">
              <a:lnSpc>
                <a:spcPct val="120000"/>
              </a:lnSpc>
              <a:spcBef>
                <a:spcPts val="0"/>
              </a:spcBef>
              <a:buClr>
                <a:srgbClr val="FF4613"/>
              </a:buClr>
              <a:buNone/>
            </a:pPr>
            <a:endParaRPr lang="en-US" sz="2600" dirty="0">
              <a:solidFill>
                <a:schemeClr val="tx1"/>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r>
              <a:rPr lang="en-US" sz="3200" b="1" dirty="0">
                <a:solidFill>
                  <a:srgbClr val="FF4613"/>
                </a:solidFill>
              </a:rPr>
              <a:t>Progress towards finalisation of the 2021-2031 STI Decadal Plan</a:t>
            </a:r>
          </a:p>
        </p:txBody>
      </p:sp>
      <p:sp>
        <p:nvSpPr>
          <p:cNvPr id="6" name="Footer Placeholder 5"/>
          <p:cNvSpPr txBox="1">
            <a:spLocks/>
          </p:cNvSpPr>
          <p:nvPr/>
        </p:nvSpPr>
        <p:spPr>
          <a:xfrm>
            <a:off x="6536424" y="629424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20</a:t>
            </a:r>
            <a:endParaRPr lang="en-US" b="1" dirty="0"/>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399686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7761" y="240502"/>
            <a:ext cx="8488509" cy="595058"/>
          </a:xfrm>
        </p:spPr>
        <p:txBody>
          <a:bodyPr>
            <a:noAutofit/>
          </a:bodyPr>
          <a:lstStyle/>
          <a:p>
            <a:pPr algn="r"/>
            <a:r>
              <a:rPr lang="en-US" sz="3600" b="1" dirty="0">
                <a:latin typeface="+mn-lt"/>
              </a:rPr>
              <a:t>Purpose (and outline) of the presentation</a:t>
            </a:r>
            <a:endParaRPr lang="en-US" sz="3600" b="1" dirty="0"/>
          </a:p>
        </p:txBody>
      </p:sp>
      <p:sp>
        <p:nvSpPr>
          <p:cNvPr id="5" name="Subtitle 2"/>
          <p:cNvSpPr>
            <a:spLocks noGrp="1"/>
          </p:cNvSpPr>
          <p:nvPr>
            <p:ph idx="1"/>
          </p:nvPr>
        </p:nvSpPr>
        <p:spPr>
          <a:xfrm>
            <a:off x="117761" y="927473"/>
            <a:ext cx="8908478" cy="5412694"/>
          </a:xfrm>
        </p:spPr>
        <p:txBody>
          <a:bodyPr>
            <a:noAutofit/>
          </a:bodyPr>
          <a:lstStyle/>
          <a:p>
            <a:pPr marL="0" indent="0">
              <a:lnSpc>
                <a:spcPct val="120000"/>
              </a:lnSpc>
              <a:spcBef>
                <a:spcPts val="0"/>
              </a:spcBef>
              <a:buClr>
                <a:srgbClr val="FF4613"/>
              </a:buClr>
              <a:buNone/>
            </a:pPr>
            <a:r>
              <a:rPr lang="en-US" sz="2400" b="1" dirty="0">
                <a:solidFill>
                  <a:schemeClr val="tx1"/>
                </a:solidFill>
                <a:latin typeface="+mn-lt"/>
              </a:rPr>
              <a:t>The aim of this presentation to the Science and Innovation Parliamentary Portfolio Committee as follows:</a:t>
            </a:r>
          </a:p>
          <a:p>
            <a:pPr marL="514350" indent="-514350">
              <a:lnSpc>
                <a:spcPct val="120000"/>
              </a:lnSpc>
              <a:spcBef>
                <a:spcPts val="0"/>
              </a:spcBef>
              <a:buClr>
                <a:srgbClr val="FF4613"/>
              </a:buClr>
              <a:buFont typeface="+mj-lt"/>
              <a:buAutoNum type="romanLcPeriod"/>
            </a:pPr>
            <a:r>
              <a:rPr lang="en-US" sz="2400" dirty="0">
                <a:solidFill>
                  <a:schemeClr val="tx1"/>
                </a:solidFill>
                <a:latin typeface="+mn-lt"/>
              </a:rPr>
              <a:t>Summarise the context and content of the 2021-2031 Decadal Plan;</a:t>
            </a:r>
          </a:p>
          <a:p>
            <a:pPr marL="514350" indent="-514350">
              <a:lnSpc>
                <a:spcPct val="120000"/>
              </a:lnSpc>
              <a:spcBef>
                <a:spcPts val="0"/>
              </a:spcBef>
              <a:buClr>
                <a:srgbClr val="FF4613"/>
              </a:buClr>
              <a:buFont typeface="+mj-lt"/>
              <a:buAutoNum type="romanLcPeriod"/>
            </a:pPr>
            <a:r>
              <a:rPr lang="en-US" sz="2400" dirty="0">
                <a:solidFill>
                  <a:schemeClr val="tx1"/>
                </a:solidFill>
                <a:latin typeface="+mn-lt"/>
              </a:rPr>
              <a:t>Apprise the Portfolio Committee on progress towards finalisation of the Decadal Plan;</a:t>
            </a:r>
          </a:p>
          <a:p>
            <a:pPr marL="514350" indent="-514350">
              <a:lnSpc>
                <a:spcPct val="120000"/>
              </a:lnSpc>
              <a:spcBef>
                <a:spcPts val="0"/>
              </a:spcBef>
              <a:buClr>
                <a:srgbClr val="FF4613"/>
              </a:buClr>
              <a:buFont typeface="+mj-lt"/>
              <a:buAutoNum type="romanLcPeriod"/>
            </a:pPr>
            <a:r>
              <a:rPr lang="en-US" sz="2400" dirty="0">
                <a:solidFill>
                  <a:schemeClr val="tx1"/>
                </a:solidFill>
                <a:latin typeface="+mn-lt"/>
              </a:rPr>
              <a:t>Apprise the Portfolio Committee on ongoing work related to the 2019 White Paper and the 2021-2031 Decadal Plan, and</a:t>
            </a:r>
          </a:p>
          <a:p>
            <a:pPr marL="514350" indent="-514350">
              <a:lnSpc>
                <a:spcPct val="120000"/>
              </a:lnSpc>
              <a:spcBef>
                <a:spcPts val="0"/>
              </a:spcBef>
              <a:buClr>
                <a:srgbClr val="FF4613"/>
              </a:buClr>
              <a:buFont typeface="+mj-lt"/>
              <a:buAutoNum type="romanLcPeriod"/>
            </a:pPr>
            <a:r>
              <a:rPr lang="en-US" sz="2400" dirty="0">
                <a:solidFill>
                  <a:schemeClr val="tx1"/>
                </a:solidFill>
                <a:latin typeface="+mn-lt"/>
              </a:rPr>
              <a:t>Benefit from comments by members of the Portfolio Committee members on the issues raised in presentation.</a:t>
            </a:r>
            <a:endParaRPr lang="en-US" sz="2400" dirty="0">
              <a:solidFill>
                <a:schemeClr val="tx1"/>
              </a:solidFill>
            </a:endParaRPr>
          </a:p>
        </p:txBody>
      </p:sp>
      <p:sp>
        <p:nvSpPr>
          <p:cNvPr id="6" name="Footer Placeholder 5"/>
          <p:cNvSpPr txBox="1">
            <a:spLocks/>
          </p:cNvSpPr>
          <p:nvPr/>
        </p:nvSpPr>
        <p:spPr>
          <a:xfrm>
            <a:off x="6536424" y="647634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2</a:t>
            </a:r>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2272027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9149"/>
            <a:ext cx="8488509" cy="917763"/>
          </a:xfrm>
        </p:spPr>
        <p:txBody>
          <a:bodyPr>
            <a:noAutofit/>
          </a:bodyPr>
          <a:lstStyle/>
          <a:p>
            <a:pPr algn="r"/>
            <a:r>
              <a:rPr lang="en-US" sz="3200" b="1" dirty="0"/>
              <a:t>Cabinet approved the Draft Decadal Plan on 25 March 2021  </a:t>
            </a:r>
          </a:p>
        </p:txBody>
      </p:sp>
      <p:sp>
        <p:nvSpPr>
          <p:cNvPr id="5" name="Subtitle 2"/>
          <p:cNvSpPr>
            <a:spLocks noGrp="1"/>
          </p:cNvSpPr>
          <p:nvPr>
            <p:ph idx="1"/>
          </p:nvPr>
        </p:nvSpPr>
        <p:spPr>
          <a:xfrm>
            <a:off x="117761" y="927473"/>
            <a:ext cx="8908478" cy="5159428"/>
          </a:xfrm>
        </p:spPr>
        <p:txBody>
          <a:bodyPr>
            <a:noAutofit/>
          </a:bodyPr>
          <a:lstStyle/>
          <a:p>
            <a:pPr marL="0" indent="0">
              <a:lnSpc>
                <a:spcPct val="120000"/>
              </a:lnSpc>
              <a:spcBef>
                <a:spcPts val="0"/>
              </a:spcBef>
              <a:buClr>
                <a:srgbClr val="FF4613"/>
              </a:buClr>
              <a:buNone/>
            </a:pPr>
            <a:r>
              <a:rPr lang="en-US" altLang="en-US" sz="2800" b="1" dirty="0">
                <a:solidFill>
                  <a:schemeClr val="tx1"/>
                </a:solidFill>
                <a:latin typeface="+mn-lt"/>
              </a:rPr>
              <a:t>Cabinet specifically approved the following:</a:t>
            </a:r>
            <a:endParaRPr lang="en-ZA" altLang="en-US" sz="2800" b="1" dirty="0">
              <a:solidFill>
                <a:schemeClr val="tx1"/>
              </a:solidFill>
              <a:latin typeface="+mn-lt"/>
            </a:endParaRPr>
          </a:p>
          <a:p>
            <a:pPr>
              <a:lnSpc>
                <a:spcPct val="120000"/>
              </a:lnSpc>
              <a:spcBef>
                <a:spcPts val="0"/>
              </a:spcBef>
              <a:buClr>
                <a:srgbClr val="FF4613"/>
              </a:buClr>
            </a:pPr>
            <a:r>
              <a:rPr lang="en-ZA" altLang="en-US" sz="2800" dirty="0">
                <a:solidFill>
                  <a:schemeClr val="tx1"/>
                </a:solidFill>
                <a:latin typeface="+mn-lt"/>
              </a:rPr>
              <a:t>The broad direction and thrusts of the 2021 </a:t>
            </a:r>
            <a:r>
              <a:rPr lang="en-US" altLang="en-US" sz="2800" dirty="0">
                <a:solidFill>
                  <a:schemeClr val="tx1"/>
                </a:solidFill>
                <a:latin typeface="+mn-lt"/>
              </a:rPr>
              <a:t>Draft Decadal Plan on Science, Technology and Innovation 2021-2031 for further consultation with business, academia, civil society and NEDLAC, and</a:t>
            </a:r>
          </a:p>
          <a:p>
            <a:pPr>
              <a:lnSpc>
                <a:spcPct val="120000"/>
              </a:lnSpc>
              <a:spcBef>
                <a:spcPts val="0"/>
              </a:spcBef>
              <a:buClr>
                <a:srgbClr val="FF4613"/>
              </a:buClr>
            </a:pPr>
            <a:r>
              <a:rPr lang="en-US" altLang="en-US" sz="2800" dirty="0">
                <a:solidFill>
                  <a:schemeClr val="tx1"/>
                </a:solidFill>
                <a:latin typeface="+mn-lt"/>
              </a:rPr>
              <a:t>That the Minister of Higher Education, Science and Innovation engages his Cabinet counterparts on the establishment of an IMC on Science, Technology and Innovation, co-funding for the Decadal Plan priorities, and an Innovation Compact for South Africa.</a:t>
            </a:r>
            <a:endParaRPr lang="en-US" sz="2800" dirty="0">
              <a:solidFill>
                <a:schemeClr val="tx1"/>
              </a:solidFill>
            </a:endParaRPr>
          </a:p>
        </p:txBody>
      </p:sp>
      <p:sp>
        <p:nvSpPr>
          <p:cNvPr id="6" name="Footer Placeholder 5"/>
          <p:cNvSpPr txBox="1">
            <a:spLocks/>
          </p:cNvSpPr>
          <p:nvPr/>
        </p:nvSpPr>
        <p:spPr>
          <a:xfrm>
            <a:off x="6536424" y="647634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21</a:t>
            </a:r>
            <a:endParaRPr lang="en-US" b="1" dirty="0"/>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4001043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marL="0" indent="0">
              <a:lnSpc>
                <a:spcPct val="120000"/>
              </a:lnSpc>
              <a:spcBef>
                <a:spcPts val="0"/>
              </a:spcBef>
              <a:buClr>
                <a:srgbClr val="FF4613"/>
              </a:buClr>
              <a:buNone/>
            </a:pPr>
            <a:endParaRPr lang="en-US" sz="2600" dirty="0">
              <a:solidFill>
                <a:schemeClr val="tx1"/>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r>
              <a:rPr lang="en-US" sz="3200" b="1" dirty="0">
                <a:solidFill>
                  <a:srgbClr val="FF4613"/>
                </a:solidFill>
              </a:rPr>
              <a:t>Ongoing work related to the Decadal Plan</a:t>
            </a:r>
          </a:p>
        </p:txBody>
      </p:sp>
      <p:sp>
        <p:nvSpPr>
          <p:cNvPr id="6" name="Footer Placeholder 5"/>
          <p:cNvSpPr txBox="1">
            <a:spLocks/>
          </p:cNvSpPr>
          <p:nvPr/>
        </p:nvSpPr>
        <p:spPr>
          <a:xfrm>
            <a:off x="6536424" y="629424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23</a:t>
            </a:r>
            <a:endParaRPr lang="en-US" b="1" dirty="0"/>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4165214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a:lnSpc>
                <a:spcPct val="120000"/>
              </a:lnSpc>
              <a:spcBef>
                <a:spcPts val="0"/>
              </a:spcBef>
              <a:buClr>
                <a:srgbClr val="FF4613"/>
              </a:buClr>
            </a:pPr>
            <a:r>
              <a:rPr lang="en-US" sz="2400" dirty="0">
                <a:solidFill>
                  <a:schemeClr val="tx1"/>
                </a:solidFill>
                <a:latin typeface="+mn-lt"/>
              </a:rPr>
              <a:t>Review of the New Strategic Management Model</a:t>
            </a:r>
          </a:p>
          <a:p>
            <a:pPr>
              <a:lnSpc>
                <a:spcPct val="120000"/>
              </a:lnSpc>
              <a:spcBef>
                <a:spcPts val="0"/>
              </a:spcBef>
              <a:buClr>
                <a:srgbClr val="FF4613"/>
              </a:buClr>
            </a:pPr>
            <a:r>
              <a:rPr lang="en-US" sz="2400" dirty="0">
                <a:solidFill>
                  <a:schemeClr val="tx1"/>
                </a:solidFill>
                <a:latin typeface="+mn-lt"/>
              </a:rPr>
              <a:t>Restructuring and strengthening of the National Advisory Council on Innovation (NACI)</a:t>
            </a:r>
          </a:p>
          <a:p>
            <a:pPr>
              <a:lnSpc>
                <a:spcPct val="120000"/>
              </a:lnSpc>
              <a:spcBef>
                <a:spcPts val="0"/>
              </a:spcBef>
              <a:buClr>
                <a:srgbClr val="FF4613"/>
              </a:buClr>
            </a:pPr>
            <a:r>
              <a:rPr lang="en-US" sz="2400" dirty="0">
                <a:solidFill>
                  <a:schemeClr val="tx1"/>
                </a:solidFill>
                <a:latin typeface="+mn-lt"/>
              </a:rPr>
              <a:t>A National Treasury/DSI Task Team to work out the details of integrating an STI Budget Coordination Mechanism into government budgeting via the Medium-Term Expenditure Framework (MTEF)</a:t>
            </a:r>
          </a:p>
          <a:p>
            <a:pPr>
              <a:lnSpc>
                <a:spcPct val="120000"/>
              </a:lnSpc>
              <a:spcBef>
                <a:spcPts val="0"/>
              </a:spcBef>
              <a:buClr>
                <a:srgbClr val="FF4613"/>
              </a:buClr>
            </a:pPr>
            <a:r>
              <a:rPr lang="en-US" sz="2400" dirty="0">
                <a:solidFill>
                  <a:schemeClr val="tx1"/>
                </a:solidFill>
                <a:latin typeface="+mn-lt"/>
              </a:rPr>
              <a:t>Finalisation of the report of the Ministerial Review Committee on the Higher Education, Science Technology and Innovation Institutional Landscape for integration into the final Decadal Plan</a:t>
            </a:r>
          </a:p>
          <a:p>
            <a:pPr>
              <a:lnSpc>
                <a:spcPct val="120000"/>
              </a:lnSpc>
              <a:spcBef>
                <a:spcPts val="0"/>
              </a:spcBef>
              <a:buClr>
                <a:srgbClr val="FF4613"/>
              </a:buClr>
            </a:pPr>
            <a:r>
              <a:rPr lang="en-US" sz="2400" dirty="0">
                <a:solidFill>
                  <a:schemeClr val="tx1"/>
                </a:solidFill>
                <a:latin typeface="+mn-lt"/>
              </a:rPr>
              <a:t>Preparing for the inaugural meetings of the STI IMC and STI Presidential Plenary</a:t>
            </a:r>
          </a:p>
        </p:txBody>
      </p:sp>
      <p:sp>
        <p:nvSpPr>
          <p:cNvPr id="6" name="Footer Placeholder 5"/>
          <p:cNvSpPr txBox="1">
            <a:spLocks/>
          </p:cNvSpPr>
          <p:nvPr/>
        </p:nvSpPr>
        <p:spPr>
          <a:xfrm>
            <a:off x="7083188" y="6320176"/>
            <a:ext cx="1719618"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24</a:t>
            </a:r>
            <a:endParaRPr lang="en-US" b="1" dirty="0"/>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
        <p:nvSpPr>
          <p:cNvPr id="7" name="Title 1"/>
          <p:cNvSpPr>
            <a:spLocks noGrp="1"/>
          </p:cNvSpPr>
          <p:nvPr>
            <p:ph type="title"/>
          </p:nvPr>
        </p:nvSpPr>
        <p:spPr>
          <a:xfrm>
            <a:off x="117761" y="228076"/>
            <a:ext cx="8488509" cy="699398"/>
          </a:xfrm>
        </p:spPr>
        <p:txBody>
          <a:bodyPr>
            <a:noAutofit/>
          </a:bodyPr>
          <a:lstStyle/>
          <a:p>
            <a:pPr algn="r"/>
            <a:r>
              <a:rPr lang="en-US" sz="3200" b="1" dirty="0"/>
              <a:t>Ongoing work related to the Decadal Plan</a:t>
            </a:r>
          </a:p>
        </p:txBody>
      </p:sp>
    </p:spTree>
    <p:extLst>
      <p:ext uri="{BB962C8B-B14F-4D97-AF65-F5344CB8AC3E}">
        <p14:creationId xmlns:p14="http://schemas.microsoft.com/office/powerpoint/2010/main" xmlns="" val="579396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marL="0" indent="0">
              <a:lnSpc>
                <a:spcPct val="120000"/>
              </a:lnSpc>
              <a:spcBef>
                <a:spcPts val="0"/>
              </a:spcBef>
              <a:buClr>
                <a:srgbClr val="FF4613"/>
              </a:buClr>
              <a:buNone/>
            </a:pPr>
            <a:endParaRPr lang="en-US" sz="2600" dirty="0">
              <a:solidFill>
                <a:schemeClr val="tx1"/>
              </a:solidFill>
            </a:endParaRPr>
          </a:p>
          <a:p>
            <a:pPr marL="0" indent="0">
              <a:lnSpc>
                <a:spcPct val="120000"/>
              </a:lnSpc>
              <a:spcBef>
                <a:spcPts val="0"/>
              </a:spcBef>
              <a:buClr>
                <a:srgbClr val="FF4613"/>
              </a:buClr>
              <a:buNone/>
            </a:pPr>
            <a:endParaRPr lang="en-US" sz="2600" dirty="0">
              <a:solidFill>
                <a:schemeClr val="tx1"/>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endParaRPr lang="en-US" sz="3200" b="1" dirty="0">
              <a:solidFill>
                <a:srgbClr val="FF4613"/>
              </a:solidFill>
            </a:endParaRPr>
          </a:p>
        </p:txBody>
      </p:sp>
      <p:sp>
        <p:nvSpPr>
          <p:cNvPr id="6" name="Footer Placeholder 5"/>
          <p:cNvSpPr txBox="1">
            <a:spLocks/>
          </p:cNvSpPr>
          <p:nvPr/>
        </p:nvSpPr>
        <p:spPr>
          <a:xfrm>
            <a:off x="6536424" y="629424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3</a:t>
            </a:r>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
        <p:nvSpPr>
          <p:cNvPr id="7" name="Title 1"/>
          <p:cNvSpPr>
            <a:spLocks noGrp="1"/>
          </p:cNvSpPr>
          <p:nvPr>
            <p:ph type="title"/>
          </p:nvPr>
        </p:nvSpPr>
        <p:spPr>
          <a:xfrm>
            <a:off x="0" y="150318"/>
            <a:ext cx="8488509" cy="917763"/>
          </a:xfrm>
        </p:spPr>
        <p:txBody>
          <a:bodyPr>
            <a:noAutofit/>
          </a:bodyPr>
          <a:lstStyle/>
          <a:p>
            <a:pPr algn="r"/>
            <a:r>
              <a:rPr lang="en-US" sz="3200" b="1" dirty="0"/>
              <a:t>Decadal Plan Roadmap (1)</a:t>
            </a:r>
          </a:p>
        </p:txBody>
      </p:sp>
      <p:graphicFrame>
        <p:nvGraphicFramePr>
          <p:cNvPr id="3" name="Table 2"/>
          <p:cNvGraphicFramePr>
            <a:graphicFrameLocks noGrp="1"/>
          </p:cNvGraphicFramePr>
          <p:nvPr>
            <p:extLst/>
          </p:nvPr>
        </p:nvGraphicFramePr>
        <p:xfrm>
          <a:off x="450375" y="1098706"/>
          <a:ext cx="8038133" cy="5165004"/>
        </p:xfrm>
        <a:graphic>
          <a:graphicData uri="http://schemas.openxmlformats.org/drawingml/2006/table">
            <a:tbl>
              <a:tblPr firstRow="1" firstCol="1" bandRow="1">
                <a:tableStyleId>{5C22544A-7EE6-4342-B048-85BDC9FD1C3A}</a:tableStyleId>
              </a:tblPr>
              <a:tblGrid>
                <a:gridCol w="1514903">
                  <a:extLst>
                    <a:ext uri="{9D8B030D-6E8A-4147-A177-3AD203B41FA5}">
                      <a16:colId xmlns:a16="http://schemas.microsoft.com/office/drawing/2014/main" xmlns="" val="1884049815"/>
                    </a:ext>
                  </a:extLst>
                </a:gridCol>
                <a:gridCol w="2699436">
                  <a:extLst>
                    <a:ext uri="{9D8B030D-6E8A-4147-A177-3AD203B41FA5}">
                      <a16:colId xmlns:a16="http://schemas.microsoft.com/office/drawing/2014/main" xmlns="" val="3551422446"/>
                    </a:ext>
                  </a:extLst>
                </a:gridCol>
                <a:gridCol w="1812130">
                  <a:extLst>
                    <a:ext uri="{9D8B030D-6E8A-4147-A177-3AD203B41FA5}">
                      <a16:colId xmlns:a16="http://schemas.microsoft.com/office/drawing/2014/main" xmlns="" val="2062923667"/>
                    </a:ext>
                  </a:extLst>
                </a:gridCol>
                <a:gridCol w="2011664">
                  <a:extLst>
                    <a:ext uri="{9D8B030D-6E8A-4147-A177-3AD203B41FA5}">
                      <a16:colId xmlns:a16="http://schemas.microsoft.com/office/drawing/2014/main" xmlns="" val="4262830527"/>
                    </a:ext>
                  </a:extLst>
                </a:gridCol>
              </a:tblGrid>
              <a:tr h="302669">
                <a:tc>
                  <a:txBody>
                    <a:bodyPr/>
                    <a:lstStyle/>
                    <a:p>
                      <a:pPr>
                        <a:lnSpc>
                          <a:spcPct val="107000"/>
                        </a:lnSpc>
                        <a:spcAft>
                          <a:spcPts val="0"/>
                        </a:spcAft>
                      </a:pPr>
                      <a:r>
                        <a:rPr lang="en-US" sz="1800">
                          <a:effectLst/>
                        </a:rPr>
                        <a:t>Project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Activity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Project leader</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Time frames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98724430"/>
                  </a:ext>
                </a:extLst>
              </a:tr>
              <a:tr h="935952">
                <a:tc>
                  <a:txBody>
                    <a:bodyPr/>
                    <a:lstStyle/>
                    <a:p>
                      <a:pPr>
                        <a:lnSpc>
                          <a:spcPct val="107000"/>
                        </a:lnSpc>
                        <a:spcAft>
                          <a:spcPts val="0"/>
                        </a:spcAft>
                      </a:pPr>
                      <a:r>
                        <a:rPr lang="en-US" sz="1800">
                          <a:effectLst/>
                        </a:rPr>
                        <a:t>Technical Consultations </a:t>
                      </a:r>
                      <a:endParaRPr lang="en-ZA" sz="1800">
                        <a:effectLst/>
                      </a:endParaRPr>
                    </a:p>
                    <a:p>
                      <a:pPr>
                        <a:lnSpc>
                          <a:spcPct val="107000"/>
                        </a:lnSpc>
                        <a:spcAft>
                          <a:spcPts val="0"/>
                        </a:spcAft>
                      </a:pPr>
                      <a:r>
                        <a:rPr lang="en-US" sz="18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US" sz="1800">
                          <a:effectLst/>
                        </a:rPr>
                        <a:t>Circulate updated draft of DP to COHORT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Nthabi</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ASAP</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89877254"/>
                  </a:ext>
                </a:extLst>
              </a:tr>
              <a:tr h="619310">
                <a:tc>
                  <a:txBody>
                    <a:bodyPr/>
                    <a:lstStyle/>
                    <a:p>
                      <a:pPr>
                        <a:lnSpc>
                          <a:spcPct val="107000"/>
                        </a:lnSpc>
                        <a:spcAft>
                          <a:spcPts val="0"/>
                        </a:spcAft>
                      </a:pPr>
                      <a:r>
                        <a:rPr lang="en-US" sz="18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US" sz="1800">
                          <a:effectLst/>
                        </a:rPr>
                        <a:t>DDGs finalizing consultations with key departments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DDGs</a:t>
                      </a:r>
                      <a:endParaRPr lang="en-ZA" sz="1800">
                        <a:effectLst/>
                      </a:endParaRPr>
                    </a:p>
                    <a:p>
                      <a:pPr>
                        <a:lnSpc>
                          <a:spcPct val="107000"/>
                        </a:lnSpc>
                        <a:spcAft>
                          <a:spcPts val="0"/>
                        </a:spcAft>
                      </a:pPr>
                      <a:r>
                        <a:rPr lang="en-US" sz="18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14 May to 14 June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20168692"/>
                  </a:ext>
                </a:extLst>
              </a:tr>
              <a:tr h="935952">
                <a:tc>
                  <a:txBody>
                    <a:bodyPr/>
                    <a:lstStyle/>
                    <a:p>
                      <a:pPr>
                        <a:lnSpc>
                          <a:spcPct val="107000"/>
                        </a:lnSpc>
                        <a:spcAft>
                          <a:spcPts val="0"/>
                        </a:spcAft>
                      </a:pPr>
                      <a:r>
                        <a:rPr lang="en-US" sz="18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US" sz="1800">
                          <a:effectLst/>
                        </a:rPr>
                        <a:t>Processing of the data from SARCHi in Industrial Development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Mlungisi Cele and Koni Rashamuse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14 to 31 May 2021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2062171"/>
                  </a:ext>
                </a:extLst>
              </a:tr>
              <a:tr h="935952">
                <a:tc>
                  <a:txBody>
                    <a:bodyPr/>
                    <a:lstStyle/>
                    <a:p>
                      <a:pPr>
                        <a:lnSpc>
                          <a:spcPct val="107000"/>
                        </a:lnSpc>
                        <a:spcAft>
                          <a:spcPts val="0"/>
                        </a:spcAft>
                      </a:pPr>
                      <a:r>
                        <a:rPr lang="en-US" sz="18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en-US" sz="1800">
                          <a:effectLst/>
                        </a:rPr>
                        <a:t>Stakeholder consultations with business (associations) and civil society.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Nthabi Msomi (in consultation with relevant DDGs)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TBC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89114437"/>
                  </a:ext>
                </a:extLst>
              </a:tr>
              <a:tr h="935952">
                <a:tc>
                  <a:txBody>
                    <a:bodyPr/>
                    <a:lstStyle/>
                    <a:p>
                      <a:pPr>
                        <a:lnSpc>
                          <a:spcPct val="107000"/>
                        </a:lnSpc>
                        <a:spcAft>
                          <a:spcPts val="0"/>
                        </a:spcAft>
                      </a:pPr>
                      <a:r>
                        <a:rPr lang="en-US" sz="18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en-US" sz="1800">
                          <a:effectLst/>
                        </a:rPr>
                        <a:t>development of the table of indicators to measure STI activities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Panel of local experts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TBC.</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44948282"/>
                  </a:ext>
                </a:extLst>
              </a:tr>
            </a:tbl>
          </a:graphicData>
        </a:graphic>
      </p:graphicFrame>
    </p:spTree>
    <p:extLst>
      <p:ext uri="{BB962C8B-B14F-4D97-AF65-F5344CB8AC3E}">
        <p14:creationId xmlns:p14="http://schemas.microsoft.com/office/powerpoint/2010/main" xmlns="" val="404722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marL="0" indent="0">
              <a:lnSpc>
                <a:spcPct val="120000"/>
              </a:lnSpc>
              <a:spcBef>
                <a:spcPts val="0"/>
              </a:spcBef>
              <a:buClr>
                <a:srgbClr val="FF4613"/>
              </a:buClr>
              <a:buNone/>
            </a:pPr>
            <a:endParaRPr lang="en-US" sz="2600" dirty="0">
              <a:solidFill>
                <a:schemeClr val="tx1"/>
              </a:solidFill>
            </a:endParaRPr>
          </a:p>
          <a:p>
            <a:pPr marL="0" indent="0">
              <a:lnSpc>
                <a:spcPct val="120000"/>
              </a:lnSpc>
              <a:spcBef>
                <a:spcPts val="0"/>
              </a:spcBef>
              <a:buClr>
                <a:srgbClr val="FF4613"/>
              </a:buClr>
              <a:buNone/>
            </a:pPr>
            <a:endParaRPr lang="en-US" sz="2600" dirty="0">
              <a:solidFill>
                <a:schemeClr val="tx1"/>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endParaRPr lang="en-US" sz="3200" b="1" dirty="0">
              <a:solidFill>
                <a:srgbClr val="FF4613"/>
              </a:solidFill>
            </a:endParaRPr>
          </a:p>
        </p:txBody>
      </p:sp>
      <p:sp>
        <p:nvSpPr>
          <p:cNvPr id="6" name="Footer Placeholder 5"/>
          <p:cNvSpPr txBox="1">
            <a:spLocks/>
          </p:cNvSpPr>
          <p:nvPr/>
        </p:nvSpPr>
        <p:spPr>
          <a:xfrm>
            <a:off x="6536424" y="629424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4</a:t>
            </a:r>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
        <p:nvSpPr>
          <p:cNvPr id="7" name="Title 1"/>
          <p:cNvSpPr>
            <a:spLocks noGrp="1"/>
          </p:cNvSpPr>
          <p:nvPr>
            <p:ph type="title"/>
          </p:nvPr>
        </p:nvSpPr>
        <p:spPr>
          <a:xfrm>
            <a:off x="0" y="150318"/>
            <a:ext cx="8488509" cy="917763"/>
          </a:xfrm>
        </p:spPr>
        <p:txBody>
          <a:bodyPr>
            <a:noAutofit/>
          </a:bodyPr>
          <a:lstStyle/>
          <a:p>
            <a:pPr algn="r"/>
            <a:r>
              <a:rPr lang="en-US" sz="3200" b="1" dirty="0"/>
              <a:t>Decadal Plan Roadmap (2)</a:t>
            </a:r>
          </a:p>
        </p:txBody>
      </p:sp>
      <p:graphicFrame>
        <p:nvGraphicFramePr>
          <p:cNvPr id="3" name="Table 2"/>
          <p:cNvGraphicFramePr>
            <a:graphicFrameLocks noGrp="1"/>
          </p:cNvGraphicFramePr>
          <p:nvPr>
            <p:extLst/>
          </p:nvPr>
        </p:nvGraphicFramePr>
        <p:xfrm>
          <a:off x="484495" y="1068081"/>
          <a:ext cx="8175009" cy="5292274"/>
        </p:xfrm>
        <a:graphic>
          <a:graphicData uri="http://schemas.openxmlformats.org/drawingml/2006/table">
            <a:tbl>
              <a:tblPr firstRow="1" firstCol="1" bandRow="1">
                <a:tableStyleId>{5C22544A-7EE6-4342-B048-85BDC9FD1C3A}</a:tableStyleId>
              </a:tblPr>
              <a:tblGrid>
                <a:gridCol w="1437126">
                  <a:extLst>
                    <a:ext uri="{9D8B030D-6E8A-4147-A177-3AD203B41FA5}">
                      <a16:colId xmlns:a16="http://schemas.microsoft.com/office/drawing/2014/main" xmlns="" val="2240387869"/>
                    </a:ext>
                  </a:extLst>
                </a:gridCol>
                <a:gridCol w="2848975">
                  <a:extLst>
                    <a:ext uri="{9D8B030D-6E8A-4147-A177-3AD203B41FA5}">
                      <a16:colId xmlns:a16="http://schemas.microsoft.com/office/drawing/2014/main" xmlns="" val="1294352731"/>
                    </a:ext>
                  </a:extLst>
                </a:gridCol>
                <a:gridCol w="1842988">
                  <a:extLst>
                    <a:ext uri="{9D8B030D-6E8A-4147-A177-3AD203B41FA5}">
                      <a16:colId xmlns:a16="http://schemas.microsoft.com/office/drawing/2014/main" xmlns="" val="2640435345"/>
                    </a:ext>
                  </a:extLst>
                </a:gridCol>
                <a:gridCol w="2045920">
                  <a:extLst>
                    <a:ext uri="{9D8B030D-6E8A-4147-A177-3AD203B41FA5}">
                      <a16:colId xmlns:a16="http://schemas.microsoft.com/office/drawing/2014/main" xmlns="" val="2247924674"/>
                    </a:ext>
                  </a:extLst>
                </a:gridCol>
              </a:tblGrid>
              <a:tr h="159151">
                <a:tc>
                  <a:txBody>
                    <a:bodyPr/>
                    <a:lstStyle/>
                    <a:p>
                      <a:pPr>
                        <a:lnSpc>
                          <a:spcPct val="107000"/>
                        </a:lnSpc>
                        <a:spcAft>
                          <a:spcPts val="0"/>
                        </a:spcAft>
                      </a:pPr>
                      <a:r>
                        <a:rPr lang="en-US" sz="1400">
                          <a:effectLst/>
                        </a:rPr>
                        <a:t>Project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tc>
                  <a:txBody>
                    <a:bodyPr/>
                    <a:lstStyle/>
                    <a:p>
                      <a:pPr>
                        <a:lnSpc>
                          <a:spcPct val="107000"/>
                        </a:lnSpc>
                        <a:spcAft>
                          <a:spcPts val="0"/>
                        </a:spcAft>
                      </a:pPr>
                      <a:r>
                        <a:rPr lang="en-US" sz="1400">
                          <a:effectLst/>
                        </a:rPr>
                        <a:t>Activity</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tc>
                  <a:txBody>
                    <a:bodyPr/>
                    <a:lstStyle/>
                    <a:p>
                      <a:pPr>
                        <a:lnSpc>
                          <a:spcPct val="107000"/>
                        </a:lnSpc>
                        <a:spcAft>
                          <a:spcPts val="0"/>
                        </a:spcAft>
                      </a:pPr>
                      <a:r>
                        <a:rPr lang="en-US" sz="1400">
                          <a:effectLst/>
                        </a:rPr>
                        <a:t>Project leader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tc>
                  <a:txBody>
                    <a:bodyPr/>
                    <a:lstStyle/>
                    <a:p>
                      <a:pPr>
                        <a:lnSpc>
                          <a:spcPct val="107000"/>
                        </a:lnSpc>
                        <a:spcAft>
                          <a:spcPts val="0"/>
                        </a:spcAft>
                      </a:pPr>
                      <a:r>
                        <a:rPr lang="en-US" sz="1400">
                          <a:effectLst/>
                        </a:rPr>
                        <a:t>Time frames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extLst>
                  <a:ext uri="{0D108BD9-81ED-4DB2-BD59-A6C34878D82A}">
                    <a16:rowId xmlns:a16="http://schemas.microsoft.com/office/drawing/2014/main" xmlns="" val="3200114288"/>
                  </a:ext>
                </a:extLst>
              </a:tr>
              <a:tr h="954906">
                <a:tc>
                  <a:txBody>
                    <a:bodyPr/>
                    <a:lstStyle/>
                    <a:p>
                      <a:pPr>
                        <a:lnSpc>
                          <a:spcPct val="107000"/>
                        </a:lnSpc>
                        <a:spcAft>
                          <a:spcPts val="0"/>
                        </a:spcAft>
                      </a:pPr>
                      <a:r>
                        <a:rPr lang="en-US" sz="1400">
                          <a:effectLst/>
                        </a:rPr>
                        <a:t>Critical readers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tc>
                  <a:txBody>
                    <a:bodyPr/>
                    <a:lstStyle/>
                    <a:p>
                      <a:pPr marL="342900" lvl="0" indent="-342900">
                        <a:lnSpc>
                          <a:spcPct val="107000"/>
                        </a:lnSpc>
                        <a:spcAft>
                          <a:spcPts val="0"/>
                        </a:spcAft>
                        <a:buFont typeface="Symbol" panose="05050102010706020507" pitchFamily="18" charset="2"/>
                        <a:buChar char=""/>
                      </a:pPr>
                      <a:r>
                        <a:rPr lang="en-US" sz="1400">
                          <a:effectLst/>
                        </a:rPr>
                        <a:t>Proposing on of critical readers</a:t>
                      </a:r>
                      <a:endParaRPr lang="en-ZA" sz="1400">
                        <a:effectLst/>
                      </a:endParaRPr>
                    </a:p>
                    <a:p>
                      <a:pPr>
                        <a:lnSpc>
                          <a:spcPct val="107000"/>
                        </a:lnSpc>
                        <a:spcAft>
                          <a:spcPts val="0"/>
                        </a:spcAft>
                      </a:pPr>
                      <a:r>
                        <a:rPr lang="en-US" sz="1400">
                          <a:effectLst/>
                        </a:rPr>
                        <a:t> </a:t>
                      </a:r>
                      <a:endParaRPr lang="en-ZA" sz="1400">
                        <a:effectLst/>
                      </a:endParaRPr>
                    </a:p>
                    <a:p>
                      <a:pPr marL="342900" lvl="0" indent="-342900">
                        <a:lnSpc>
                          <a:spcPct val="107000"/>
                        </a:lnSpc>
                        <a:spcAft>
                          <a:spcPts val="0"/>
                        </a:spcAft>
                        <a:buFont typeface="Symbol" panose="05050102010706020507" pitchFamily="18" charset="2"/>
                        <a:buChar char=""/>
                      </a:pPr>
                      <a:r>
                        <a:rPr lang="en-US" sz="1400">
                          <a:effectLst/>
                        </a:rPr>
                        <a:t>Appointment of critical readers</a:t>
                      </a:r>
                      <a:endParaRPr lang="en-ZA" sz="1400">
                        <a:effectLst/>
                      </a:endParaRPr>
                    </a:p>
                    <a:p>
                      <a:pPr>
                        <a:lnSpc>
                          <a:spcPct val="107000"/>
                        </a:lnSpc>
                        <a:spcAft>
                          <a:spcPts val="0"/>
                        </a:spcAft>
                      </a:pPr>
                      <a:r>
                        <a:rPr lang="en-US" sz="1400">
                          <a:effectLst/>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tc>
                  <a:txBody>
                    <a:bodyPr/>
                    <a:lstStyle/>
                    <a:p>
                      <a:pPr>
                        <a:lnSpc>
                          <a:spcPct val="107000"/>
                        </a:lnSpc>
                        <a:spcAft>
                          <a:spcPts val="0"/>
                        </a:spcAft>
                      </a:pPr>
                      <a:r>
                        <a:rPr lang="en-US" sz="1400">
                          <a:effectLst/>
                        </a:rPr>
                        <a:t>Urszula Rust </a:t>
                      </a:r>
                      <a:endParaRPr lang="en-ZA" sz="1400">
                        <a:effectLst/>
                      </a:endParaRPr>
                    </a:p>
                    <a:p>
                      <a:pPr>
                        <a:lnSpc>
                          <a:spcPct val="107000"/>
                        </a:lnSpc>
                        <a:spcAft>
                          <a:spcPts val="0"/>
                        </a:spcAft>
                      </a:pPr>
                      <a:r>
                        <a:rPr lang="en-US" sz="1400">
                          <a:effectLst/>
                        </a:rPr>
                        <a:t> </a:t>
                      </a:r>
                      <a:endParaRPr lang="en-ZA" sz="1400">
                        <a:effectLst/>
                      </a:endParaRPr>
                    </a:p>
                    <a:p>
                      <a:pPr>
                        <a:lnSpc>
                          <a:spcPct val="107000"/>
                        </a:lnSpc>
                        <a:spcAft>
                          <a:spcPts val="0"/>
                        </a:spcAft>
                      </a:pPr>
                      <a:r>
                        <a:rPr lang="en-US" sz="1400">
                          <a:effectLst/>
                        </a:rPr>
                        <a:t>Nthabi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tc>
                  <a:txBody>
                    <a:bodyPr/>
                    <a:lstStyle/>
                    <a:p>
                      <a:pPr>
                        <a:lnSpc>
                          <a:spcPct val="107000"/>
                        </a:lnSpc>
                        <a:spcAft>
                          <a:spcPts val="0"/>
                        </a:spcAft>
                      </a:pPr>
                      <a:r>
                        <a:rPr lang="en-US" sz="1400">
                          <a:effectLst/>
                        </a:rPr>
                        <a:t>ASAP</a:t>
                      </a:r>
                      <a:endParaRPr lang="en-ZA" sz="1400">
                        <a:effectLst/>
                      </a:endParaRPr>
                    </a:p>
                    <a:p>
                      <a:pPr>
                        <a:lnSpc>
                          <a:spcPct val="107000"/>
                        </a:lnSpc>
                        <a:spcAft>
                          <a:spcPts val="0"/>
                        </a:spcAft>
                      </a:pPr>
                      <a:r>
                        <a:rPr lang="en-US" sz="1400">
                          <a:effectLst/>
                        </a:rPr>
                        <a:t> </a:t>
                      </a:r>
                      <a:endParaRPr lang="en-ZA" sz="1400">
                        <a:effectLst/>
                      </a:endParaRPr>
                    </a:p>
                    <a:p>
                      <a:pPr>
                        <a:lnSpc>
                          <a:spcPct val="107000"/>
                        </a:lnSpc>
                        <a:spcAft>
                          <a:spcPts val="0"/>
                        </a:spcAft>
                      </a:pPr>
                      <a:r>
                        <a:rPr lang="en-US" sz="1400">
                          <a:effectLst/>
                        </a:rPr>
                        <a:t> </a:t>
                      </a:r>
                      <a:endParaRPr lang="en-ZA" sz="1400">
                        <a:effectLst/>
                      </a:endParaRPr>
                    </a:p>
                    <a:p>
                      <a:pPr>
                        <a:lnSpc>
                          <a:spcPct val="107000"/>
                        </a:lnSpc>
                        <a:spcAft>
                          <a:spcPts val="0"/>
                        </a:spcAft>
                      </a:pPr>
                      <a:r>
                        <a:rPr lang="en-US" sz="1400">
                          <a:effectLst/>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extLst>
                  <a:ext uri="{0D108BD9-81ED-4DB2-BD59-A6C34878D82A}">
                    <a16:rowId xmlns:a16="http://schemas.microsoft.com/office/drawing/2014/main" xmlns="" val="1044586974"/>
                  </a:ext>
                </a:extLst>
              </a:tr>
              <a:tr h="3978774">
                <a:tc>
                  <a:txBody>
                    <a:bodyPr/>
                    <a:lstStyle/>
                    <a:p>
                      <a:pPr>
                        <a:lnSpc>
                          <a:spcPct val="107000"/>
                        </a:lnSpc>
                        <a:spcAft>
                          <a:spcPts val="0"/>
                        </a:spcAft>
                      </a:pPr>
                      <a:r>
                        <a:rPr lang="en-US" sz="1400">
                          <a:effectLst/>
                        </a:rPr>
                        <a:t>Preparations for the STI Governance Structures</a:t>
                      </a:r>
                      <a:endParaRPr lang="en-ZA" sz="1400">
                        <a:effectLst/>
                      </a:endParaRPr>
                    </a:p>
                    <a:p>
                      <a:pPr>
                        <a:lnSpc>
                          <a:spcPct val="107000"/>
                        </a:lnSpc>
                        <a:spcAft>
                          <a:spcPts val="0"/>
                        </a:spcAft>
                      </a:pPr>
                      <a:r>
                        <a:rPr lang="en-US" sz="1400">
                          <a:effectLst/>
                        </a:rPr>
                        <a:t> </a:t>
                      </a:r>
                      <a:endParaRPr lang="en-ZA" sz="1400">
                        <a:effectLst/>
                      </a:endParaRPr>
                    </a:p>
                    <a:p>
                      <a:pPr>
                        <a:lnSpc>
                          <a:spcPct val="107000"/>
                        </a:lnSpc>
                        <a:spcAft>
                          <a:spcPts val="0"/>
                        </a:spcAft>
                      </a:pPr>
                      <a:r>
                        <a:rPr lang="en-US" sz="1400">
                          <a:effectLst/>
                        </a:rPr>
                        <a:t>(Aiming for an IMC before end of Q2)</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tc>
                  <a:txBody>
                    <a:bodyPr/>
                    <a:lstStyle/>
                    <a:p>
                      <a:pPr marL="342900" lvl="0" indent="-342900" algn="just">
                        <a:lnSpc>
                          <a:spcPct val="107000"/>
                        </a:lnSpc>
                        <a:spcAft>
                          <a:spcPts val="0"/>
                        </a:spcAft>
                        <a:buFont typeface="Symbol" panose="05050102010706020507" pitchFamily="18" charset="2"/>
                        <a:buChar char=""/>
                      </a:pPr>
                      <a:r>
                        <a:rPr lang="en-US" sz="1400" dirty="0">
                          <a:effectLst/>
                        </a:rPr>
                        <a:t>Innovation compact draft</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Proposed first agenda for the IMC </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Draft TOR’s for the Ministerial structure (IMC) </a:t>
                      </a:r>
                      <a:endParaRPr lang="en-ZA" sz="1400" dirty="0">
                        <a:effectLst/>
                      </a:endParaRPr>
                    </a:p>
                    <a:p>
                      <a:pPr marL="203200" algn="just">
                        <a:lnSpc>
                          <a:spcPct val="107000"/>
                        </a:lnSpc>
                        <a:spcAft>
                          <a:spcPts val="0"/>
                        </a:spcAft>
                      </a:pPr>
                      <a:r>
                        <a:rPr lang="en-US" sz="1400" dirty="0">
                          <a:effectLst/>
                        </a:rPr>
                        <a:t> </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Draft revised  Strategic Management Model</a:t>
                      </a:r>
                      <a:endParaRPr lang="en-ZA" sz="1400" dirty="0">
                        <a:effectLst/>
                      </a:endParaRPr>
                    </a:p>
                    <a:p>
                      <a:pPr>
                        <a:lnSpc>
                          <a:spcPct val="107000"/>
                        </a:lnSpc>
                        <a:spcAft>
                          <a:spcPts val="0"/>
                        </a:spcAft>
                      </a:pPr>
                      <a:r>
                        <a:rPr lang="en-US" sz="1400" dirty="0">
                          <a:effectLst/>
                        </a:rPr>
                        <a:t> </a:t>
                      </a:r>
                      <a:endParaRPr lang="en-ZA" sz="1400" dirty="0">
                        <a:effectLst/>
                      </a:endParaRPr>
                    </a:p>
                    <a:p>
                      <a:pPr marL="342900" lvl="0" indent="-342900">
                        <a:lnSpc>
                          <a:spcPct val="107000"/>
                        </a:lnSpc>
                        <a:spcAft>
                          <a:spcPts val="0"/>
                        </a:spcAft>
                        <a:buFont typeface="Symbol" panose="05050102010706020507" pitchFamily="18" charset="2"/>
                        <a:buChar char=""/>
                      </a:pPr>
                      <a:r>
                        <a:rPr lang="en-US" sz="1400" dirty="0">
                          <a:effectLst/>
                        </a:rPr>
                        <a:t>A special DSI EXCO workshop to discuss the above 4 documents </a:t>
                      </a:r>
                      <a:endParaRPr lang="en-ZA" sz="1400" dirty="0">
                        <a:effectLst/>
                      </a:endParaRPr>
                    </a:p>
                    <a:p>
                      <a:pPr>
                        <a:lnSpc>
                          <a:spcPct val="107000"/>
                        </a:lnSpc>
                        <a:spcAft>
                          <a:spcPts val="0"/>
                        </a:spcAft>
                      </a:pPr>
                      <a:r>
                        <a:rPr lang="en-US" sz="1400" dirty="0">
                          <a:effectLst/>
                        </a:rPr>
                        <a:t> </a:t>
                      </a:r>
                      <a:endParaRPr lang="en-ZA" sz="1400" dirty="0">
                        <a:effectLst/>
                      </a:endParaRPr>
                    </a:p>
                    <a:p>
                      <a:pPr marL="342900" lvl="0" indent="-342900">
                        <a:lnSpc>
                          <a:spcPct val="107000"/>
                        </a:lnSpc>
                        <a:spcAft>
                          <a:spcPts val="0"/>
                        </a:spcAft>
                        <a:buFont typeface="Symbol" panose="05050102010706020507" pitchFamily="18" charset="2"/>
                        <a:buChar char=""/>
                      </a:pPr>
                      <a:r>
                        <a:rPr lang="en-US" sz="1400" dirty="0">
                          <a:effectLst/>
                        </a:rPr>
                        <a:t>Integration of EXCO inputs and </a:t>
                      </a:r>
                      <a:r>
                        <a:rPr lang="en-US" sz="1400" dirty="0" err="1">
                          <a:effectLst/>
                        </a:rPr>
                        <a:t>finalisation</a:t>
                      </a:r>
                      <a:r>
                        <a:rPr lang="en-US" sz="1400" dirty="0">
                          <a:effectLst/>
                        </a:rPr>
                        <a:t> of the 4 documents</a:t>
                      </a:r>
                      <a:endParaRPr lang="en-ZA" sz="1400" dirty="0">
                        <a:effectLst/>
                      </a:endParaRPr>
                    </a:p>
                    <a:p>
                      <a:pPr>
                        <a:lnSpc>
                          <a:spcPct val="107000"/>
                        </a:lnSpc>
                        <a:spcAft>
                          <a:spcPts val="0"/>
                        </a:spcAft>
                      </a:pPr>
                      <a:r>
                        <a:rPr lang="en-US" sz="1400" dirty="0">
                          <a:effectLst/>
                        </a:rPr>
                        <a:t> </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Routing of the submission to the Minister with all the above</a:t>
                      </a:r>
                      <a:endParaRPr lang="en-ZA" sz="1400" dirty="0">
                        <a:effectLst/>
                      </a:endParaRPr>
                    </a:p>
                    <a:p>
                      <a:pPr>
                        <a:lnSpc>
                          <a:spcPct val="107000"/>
                        </a:lnSpc>
                        <a:spcAft>
                          <a:spcPts val="0"/>
                        </a:spcAft>
                      </a:pPr>
                      <a:r>
                        <a:rPr lang="en-US" sz="1400" dirty="0">
                          <a:effectLst/>
                        </a:rPr>
                        <a:t> </a:t>
                      </a:r>
                      <a:endParaRPr lang="en-ZA" sz="1400" dirty="0">
                        <a:effectLst/>
                      </a:endParaRPr>
                    </a:p>
                  </a:txBody>
                  <a:tcPr marL="47528" marR="47528" marT="0" marB="0"/>
                </a:tc>
                <a:tc>
                  <a:txBody>
                    <a:bodyPr/>
                    <a:lstStyle/>
                    <a:p>
                      <a:pPr>
                        <a:lnSpc>
                          <a:spcPct val="107000"/>
                        </a:lnSpc>
                        <a:spcAft>
                          <a:spcPts val="0"/>
                        </a:spcAft>
                      </a:pPr>
                      <a:r>
                        <a:rPr lang="en-US" sz="1400" dirty="0">
                          <a:effectLst/>
                        </a:rPr>
                        <a:t>Urszula Rust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Mlungisi Cele</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Urszula Rust</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Urszula Rust</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Urszula Rust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528" marR="47528" marT="0" marB="0"/>
                </a:tc>
                <a:tc>
                  <a:txBody>
                    <a:bodyPr/>
                    <a:lstStyle/>
                    <a:p>
                      <a:pPr>
                        <a:lnSpc>
                          <a:spcPct val="107000"/>
                        </a:lnSpc>
                        <a:spcAft>
                          <a:spcPts val="0"/>
                        </a:spcAft>
                      </a:pPr>
                      <a:r>
                        <a:rPr lang="en-US" sz="1400" dirty="0">
                          <a:effectLst/>
                        </a:rPr>
                        <a:t>Conceptual Document: 28 May 2021</a:t>
                      </a:r>
                      <a:endParaRPr lang="en-ZA" sz="1400" dirty="0">
                        <a:effectLst/>
                      </a:endParaRPr>
                    </a:p>
                    <a:p>
                      <a:pPr>
                        <a:lnSpc>
                          <a:spcPct val="107000"/>
                        </a:lnSpc>
                        <a:spcAft>
                          <a:spcPts val="0"/>
                        </a:spcAft>
                      </a:pPr>
                      <a:r>
                        <a:rPr lang="en-US" sz="1400" dirty="0">
                          <a:effectLst/>
                        </a:rPr>
                        <a:t>First Draft: 21 May 2021</a:t>
                      </a:r>
                      <a:endParaRPr lang="en-ZA" sz="1400" dirty="0">
                        <a:effectLst/>
                      </a:endParaRPr>
                    </a:p>
                    <a:p>
                      <a:pPr>
                        <a:lnSpc>
                          <a:spcPct val="107000"/>
                        </a:lnSpc>
                        <a:spcAft>
                          <a:spcPts val="0"/>
                        </a:spcAft>
                      </a:pPr>
                      <a:r>
                        <a:rPr lang="en-US" sz="1400" dirty="0">
                          <a:effectLst/>
                        </a:rPr>
                        <a:t>First Draft: 28 May 2021</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28 May 2021</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1</a:t>
                      </a:r>
                      <a:r>
                        <a:rPr lang="en-US" sz="1400" baseline="30000" dirty="0">
                          <a:effectLst/>
                        </a:rPr>
                        <a:t>st</a:t>
                      </a:r>
                      <a:r>
                        <a:rPr lang="en-US" sz="1400" dirty="0">
                          <a:effectLst/>
                        </a:rPr>
                        <a:t> week in June 2021</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2</a:t>
                      </a:r>
                      <a:r>
                        <a:rPr lang="en-US" sz="1400" baseline="30000" dirty="0">
                          <a:effectLst/>
                        </a:rPr>
                        <a:t>nd</a:t>
                      </a:r>
                      <a:r>
                        <a:rPr lang="en-US" sz="1400" dirty="0">
                          <a:effectLst/>
                        </a:rPr>
                        <a:t>  week of June 2021</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3</a:t>
                      </a:r>
                      <a:r>
                        <a:rPr lang="en-US" sz="1400" baseline="30000" dirty="0">
                          <a:effectLst/>
                        </a:rPr>
                        <a:t>rd</a:t>
                      </a:r>
                      <a:r>
                        <a:rPr lang="en-US" sz="1400" dirty="0">
                          <a:effectLst/>
                        </a:rPr>
                        <a:t> week of June 2021</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txBody>
                  <a:tcPr marL="47528" marR="47528" marT="0" marB="0"/>
                </a:tc>
                <a:extLst>
                  <a:ext uri="{0D108BD9-81ED-4DB2-BD59-A6C34878D82A}">
                    <a16:rowId xmlns:a16="http://schemas.microsoft.com/office/drawing/2014/main" xmlns="" val="335436048"/>
                  </a:ext>
                </a:extLst>
              </a:tr>
            </a:tbl>
          </a:graphicData>
        </a:graphic>
      </p:graphicFrame>
    </p:spTree>
    <p:extLst>
      <p:ext uri="{BB962C8B-B14F-4D97-AF65-F5344CB8AC3E}">
        <p14:creationId xmlns:p14="http://schemas.microsoft.com/office/powerpoint/2010/main" xmlns="" val="3778100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marL="0" indent="0">
              <a:lnSpc>
                <a:spcPct val="120000"/>
              </a:lnSpc>
              <a:spcBef>
                <a:spcPts val="0"/>
              </a:spcBef>
              <a:buClr>
                <a:srgbClr val="FF4613"/>
              </a:buClr>
              <a:buNone/>
            </a:pPr>
            <a:endParaRPr lang="en-US" sz="2600" dirty="0">
              <a:solidFill>
                <a:schemeClr val="tx1"/>
              </a:solidFill>
            </a:endParaRPr>
          </a:p>
          <a:p>
            <a:pPr marL="0" indent="0">
              <a:lnSpc>
                <a:spcPct val="120000"/>
              </a:lnSpc>
              <a:spcBef>
                <a:spcPts val="0"/>
              </a:spcBef>
              <a:buClr>
                <a:srgbClr val="FF4613"/>
              </a:buClr>
              <a:buNone/>
            </a:pPr>
            <a:endParaRPr lang="en-US" sz="2600" dirty="0">
              <a:solidFill>
                <a:schemeClr val="tx1"/>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endParaRPr lang="en-US" sz="3200" b="1" dirty="0">
              <a:solidFill>
                <a:srgbClr val="FF4613"/>
              </a:solidFill>
            </a:endParaRPr>
          </a:p>
        </p:txBody>
      </p:sp>
      <p:sp>
        <p:nvSpPr>
          <p:cNvPr id="6" name="Footer Placeholder 5"/>
          <p:cNvSpPr txBox="1">
            <a:spLocks/>
          </p:cNvSpPr>
          <p:nvPr/>
        </p:nvSpPr>
        <p:spPr>
          <a:xfrm>
            <a:off x="6536424" y="629424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5</a:t>
            </a:r>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
        <p:nvSpPr>
          <p:cNvPr id="7" name="Title 1"/>
          <p:cNvSpPr>
            <a:spLocks noGrp="1"/>
          </p:cNvSpPr>
          <p:nvPr>
            <p:ph type="title"/>
          </p:nvPr>
        </p:nvSpPr>
        <p:spPr>
          <a:xfrm>
            <a:off x="0" y="150318"/>
            <a:ext cx="8488509" cy="917763"/>
          </a:xfrm>
        </p:spPr>
        <p:txBody>
          <a:bodyPr>
            <a:noAutofit/>
          </a:bodyPr>
          <a:lstStyle/>
          <a:p>
            <a:pPr algn="r"/>
            <a:r>
              <a:rPr lang="en-US" sz="3200" b="1" dirty="0"/>
              <a:t>Decadal Plan Roadmap (3)</a:t>
            </a:r>
          </a:p>
        </p:txBody>
      </p:sp>
      <p:graphicFrame>
        <p:nvGraphicFramePr>
          <p:cNvPr id="2" name="Table 1"/>
          <p:cNvGraphicFramePr>
            <a:graphicFrameLocks noGrp="1"/>
          </p:cNvGraphicFramePr>
          <p:nvPr>
            <p:extLst/>
          </p:nvPr>
        </p:nvGraphicFramePr>
        <p:xfrm>
          <a:off x="300251" y="1068079"/>
          <a:ext cx="8188258" cy="5250499"/>
        </p:xfrm>
        <a:graphic>
          <a:graphicData uri="http://schemas.openxmlformats.org/drawingml/2006/table">
            <a:tbl>
              <a:tblPr firstRow="1" firstCol="1" bandRow="1">
                <a:tableStyleId>{5C22544A-7EE6-4342-B048-85BDC9FD1C3A}</a:tableStyleId>
              </a:tblPr>
              <a:tblGrid>
                <a:gridCol w="1437551">
                  <a:extLst>
                    <a:ext uri="{9D8B030D-6E8A-4147-A177-3AD203B41FA5}">
                      <a16:colId xmlns:a16="http://schemas.microsoft.com/office/drawing/2014/main" xmlns="" val="2244037616"/>
                    </a:ext>
                  </a:extLst>
                </a:gridCol>
                <a:gridCol w="4458282">
                  <a:extLst>
                    <a:ext uri="{9D8B030D-6E8A-4147-A177-3AD203B41FA5}">
                      <a16:colId xmlns:a16="http://schemas.microsoft.com/office/drawing/2014/main" xmlns="" val="2169565648"/>
                    </a:ext>
                  </a:extLst>
                </a:gridCol>
                <a:gridCol w="1228298">
                  <a:extLst>
                    <a:ext uri="{9D8B030D-6E8A-4147-A177-3AD203B41FA5}">
                      <a16:colId xmlns:a16="http://schemas.microsoft.com/office/drawing/2014/main" xmlns="" val="1470607406"/>
                    </a:ext>
                  </a:extLst>
                </a:gridCol>
                <a:gridCol w="1064127">
                  <a:extLst>
                    <a:ext uri="{9D8B030D-6E8A-4147-A177-3AD203B41FA5}">
                      <a16:colId xmlns:a16="http://schemas.microsoft.com/office/drawing/2014/main" xmlns="" val="3761440639"/>
                    </a:ext>
                  </a:extLst>
                </a:gridCol>
              </a:tblGrid>
              <a:tr h="224164">
                <a:tc>
                  <a:txBody>
                    <a:bodyPr/>
                    <a:lstStyle/>
                    <a:p>
                      <a:pPr>
                        <a:lnSpc>
                          <a:spcPct val="107000"/>
                        </a:lnSpc>
                        <a:spcAft>
                          <a:spcPts val="0"/>
                        </a:spcAft>
                      </a:pPr>
                      <a:r>
                        <a:rPr lang="en-US" sz="1400">
                          <a:effectLst/>
                        </a:rPr>
                        <a:t>Project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a:effectLst/>
                        </a:rPr>
                        <a:t>Activity</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a:effectLst/>
                        </a:rPr>
                        <a:t>Project leader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a:effectLst/>
                        </a:rPr>
                        <a:t>Time frames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extLst>
                  <a:ext uri="{0D108BD9-81ED-4DB2-BD59-A6C34878D82A}">
                    <a16:rowId xmlns:a16="http://schemas.microsoft.com/office/drawing/2014/main" xmlns="" val="1869792668"/>
                  </a:ext>
                </a:extLst>
              </a:tr>
              <a:tr h="1737560">
                <a:tc>
                  <a:txBody>
                    <a:bodyPr/>
                    <a:lstStyle/>
                    <a:p>
                      <a:pPr>
                        <a:lnSpc>
                          <a:spcPct val="107000"/>
                        </a:lnSpc>
                        <a:spcAft>
                          <a:spcPts val="0"/>
                        </a:spcAft>
                      </a:pPr>
                      <a:r>
                        <a:rPr lang="en-US" sz="1400">
                          <a:effectLst/>
                        </a:rPr>
                        <a:t>Preparation of a draft DP for public consultation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marL="342900" lvl="0" indent="-342900" algn="just">
                        <a:lnSpc>
                          <a:spcPct val="107000"/>
                        </a:lnSpc>
                        <a:spcAft>
                          <a:spcPts val="0"/>
                        </a:spcAft>
                        <a:buFont typeface="Symbol" panose="05050102010706020507" pitchFamily="18" charset="2"/>
                        <a:buChar char=""/>
                      </a:pPr>
                      <a:r>
                        <a:rPr lang="en-US" sz="1400" dirty="0">
                          <a:effectLst/>
                        </a:rPr>
                        <a:t>Input from consultations with </a:t>
                      </a:r>
                      <a:r>
                        <a:rPr lang="en-US" sz="1400" dirty="0" err="1">
                          <a:effectLst/>
                        </a:rPr>
                        <a:t>govt</a:t>
                      </a:r>
                      <a:r>
                        <a:rPr lang="en-US" sz="1400" dirty="0">
                          <a:effectLst/>
                        </a:rPr>
                        <a:t> departments to be written up and changes to the DP text proposed on the basis of these (for approval by the DG)</a:t>
                      </a:r>
                      <a:endParaRPr lang="en-ZA" sz="1400" dirty="0">
                        <a:effectLst/>
                      </a:endParaRPr>
                    </a:p>
                    <a:p>
                      <a:pPr marL="23495" algn="just">
                        <a:lnSpc>
                          <a:spcPct val="107000"/>
                        </a:lnSpc>
                        <a:spcAft>
                          <a:spcPts val="0"/>
                        </a:spcAft>
                      </a:pPr>
                      <a:r>
                        <a:rPr lang="en-US" sz="1400" dirty="0">
                          <a:effectLst/>
                        </a:rPr>
                        <a:t> </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Comments from USAf, COHORT, stakeholders consolidated and integrated into the DP</a:t>
                      </a:r>
                      <a:endParaRPr lang="en-ZA" sz="1400" dirty="0">
                        <a:effectLst/>
                      </a:endParaRPr>
                    </a:p>
                    <a:p>
                      <a:pPr marL="203200" algn="just">
                        <a:lnSpc>
                          <a:spcPct val="107000"/>
                        </a:lnSpc>
                        <a:spcAft>
                          <a:spcPts val="0"/>
                        </a:spcAft>
                      </a:pPr>
                      <a:r>
                        <a:rPr lang="en-US" sz="1400" dirty="0">
                          <a:effectLst/>
                        </a:rPr>
                        <a:t> </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Inclusion of the relevant information from the report on socio-economic indicators into the DP, especially Chapter 10</a:t>
                      </a:r>
                      <a:endParaRPr lang="en-ZA" sz="1400" dirty="0">
                        <a:effectLst/>
                      </a:endParaRPr>
                    </a:p>
                    <a:p>
                      <a:pPr algn="just">
                        <a:lnSpc>
                          <a:spcPct val="107000"/>
                        </a:lnSpc>
                        <a:spcAft>
                          <a:spcPts val="0"/>
                        </a:spcAft>
                      </a:pPr>
                      <a:r>
                        <a:rPr lang="en-US" sz="1400" dirty="0">
                          <a:effectLst/>
                        </a:rPr>
                        <a:t> </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err="1">
                          <a:effectLst/>
                        </a:rPr>
                        <a:t>Finalisation</a:t>
                      </a:r>
                      <a:r>
                        <a:rPr lang="en-US" sz="1400" dirty="0">
                          <a:effectLst/>
                        </a:rPr>
                        <a:t> of the draft for public consultation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dirty="0">
                          <a:effectLst/>
                        </a:rPr>
                        <a:t>DDGs</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Urszula Rust</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Urszula Rust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Urszula Rust and </a:t>
                      </a:r>
                      <a:r>
                        <a:rPr lang="en-US" sz="1400" dirty="0" err="1">
                          <a:effectLst/>
                        </a:rPr>
                        <a:t>Koni</a:t>
                      </a:r>
                      <a:r>
                        <a:rPr lang="en-US" sz="1400" dirty="0">
                          <a:effectLst/>
                        </a:rPr>
                        <a:t> jointly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dirty="0">
                          <a:effectLst/>
                        </a:rPr>
                        <a:t>14- 21June</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14 June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ASAP</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14-21 June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extLst>
                  <a:ext uri="{0D108BD9-81ED-4DB2-BD59-A6C34878D82A}">
                    <a16:rowId xmlns:a16="http://schemas.microsoft.com/office/drawing/2014/main" xmlns="" val="2483053482"/>
                  </a:ext>
                </a:extLst>
              </a:tr>
              <a:tr h="955343">
                <a:tc>
                  <a:txBody>
                    <a:bodyPr/>
                    <a:lstStyle/>
                    <a:p>
                      <a:pPr>
                        <a:lnSpc>
                          <a:spcPct val="107000"/>
                        </a:lnSpc>
                        <a:spcAft>
                          <a:spcPts val="0"/>
                        </a:spcAft>
                      </a:pPr>
                      <a:r>
                        <a:rPr lang="en-US" sz="1400">
                          <a:effectLst/>
                        </a:rPr>
                        <a:t>Activities in support of the implementation of the Decadal Plan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marL="342900" lvl="0" indent="-342900" algn="just">
                        <a:lnSpc>
                          <a:spcPct val="107000"/>
                        </a:lnSpc>
                        <a:spcAft>
                          <a:spcPts val="0"/>
                        </a:spcAft>
                        <a:buFont typeface="Symbol" panose="05050102010706020507" pitchFamily="18" charset="2"/>
                        <a:buChar char=""/>
                      </a:pPr>
                      <a:r>
                        <a:rPr lang="en-US" sz="1400" dirty="0">
                          <a:effectLst/>
                        </a:rPr>
                        <a:t>Development of the M&amp;E framework for the NSI</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Development of an annual high level STI Investment Framework</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Strengthening of NACI and amendment of the NACI legislation to support its new expanded mandate</a:t>
                      </a:r>
                      <a:endParaRPr lang="en-ZA" sz="1400" dirty="0">
                        <a:effectLst/>
                      </a:endParaRPr>
                    </a:p>
                    <a:p>
                      <a:pPr marL="342900" lvl="0" indent="-342900" algn="just">
                        <a:lnSpc>
                          <a:spcPct val="107000"/>
                        </a:lnSpc>
                        <a:spcAft>
                          <a:spcPts val="0"/>
                        </a:spcAft>
                        <a:buFont typeface="Symbol" panose="05050102010706020507" pitchFamily="18" charset="2"/>
                        <a:buChar char=""/>
                      </a:pPr>
                      <a:r>
                        <a:rPr lang="en-US" sz="1400" dirty="0">
                          <a:effectLst/>
                        </a:rPr>
                        <a:t>Editing and printing of the DP</a:t>
                      </a:r>
                      <a:endParaRPr lang="en-ZA" sz="1400" dirty="0">
                        <a:effectLst/>
                      </a:endParaRPr>
                    </a:p>
                    <a:p>
                      <a:pPr algn="just">
                        <a:lnSpc>
                          <a:spcPct val="107000"/>
                        </a:lnSpc>
                        <a:spcAft>
                          <a:spcPts val="0"/>
                        </a:spcAft>
                      </a:pPr>
                      <a:r>
                        <a:rPr lang="en-US"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dirty="0">
                          <a:effectLst/>
                        </a:rPr>
                        <a:t>Urszula Rust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NACI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DDG:IPS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dirty="0">
                          <a:effectLst/>
                        </a:rPr>
                        <a:t>TBC</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   </a:t>
                      </a:r>
                      <a:endParaRPr lang="en-ZA" sz="1400" dirty="0">
                        <a:effectLst/>
                      </a:endParaRPr>
                    </a:p>
                    <a:p>
                      <a:pPr>
                        <a:lnSpc>
                          <a:spcPct val="107000"/>
                        </a:lnSpc>
                        <a:spcAft>
                          <a:spcPts val="0"/>
                        </a:spcAft>
                      </a:pPr>
                      <a:r>
                        <a:rPr lang="en-US" sz="1400" dirty="0">
                          <a:effectLst/>
                        </a:rPr>
                        <a:t>End June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extLst>
                  <a:ext uri="{0D108BD9-81ED-4DB2-BD59-A6C34878D82A}">
                    <a16:rowId xmlns:a16="http://schemas.microsoft.com/office/drawing/2014/main" xmlns="" val="804127408"/>
                  </a:ext>
                </a:extLst>
              </a:tr>
              <a:tr h="224164">
                <a:tc>
                  <a:txBody>
                    <a:bodyPr/>
                    <a:lstStyle/>
                    <a:p>
                      <a:pPr>
                        <a:lnSpc>
                          <a:spcPct val="107000"/>
                        </a:lnSpc>
                        <a:spcAft>
                          <a:spcPts val="0"/>
                        </a:spcAft>
                      </a:pPr>
                      <a:r>
                        <a:rPr lang="en-US" sz="1400">
                          <a:effectLst/>
                        </a:rPr>
                        <a:t>Inaugural IMC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marL="342900" lvl="0" indent="-342900" algn="just">
                        <a:lnSpc>
                          <a:spcPct val="107000"/>
                        </a:lnSpc>
                        <a:spcAft>
                          <a:spcPts val="0"/>
                        </a:spcAft>
                        <a:buFont typeface="Symbol" panose="05050102010706020507" pitchFamily="18" charset="2"/>
                        <a:buChar char=""/>
                      </a:pPr>
                      <a:r>
                        <a:rPr lang="en-US" sz="1400">
                          <a:effectLst/>
                        </a:rPr>
                        <a:t>Hosting of the IMC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a:effectLst/>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a:effectLst/>
                        </a:rPr>
                        <a:t>July 2021</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extLst>
                  <a:ext uri="{0D108BD9-81ED-4DB2-BD59-A6C34878D82A}">
                    <a16:rowId xmlns:a16="http://schemas.microsoft.com/office/drawing/2014/main" xmlns="" val="3432640639"/>
                  </a:ext>
                </a:extLst>
              </a:tr>
              <a:tr h="438788">
                <a:tc>
                  <a:txBody>
                    <a:bodyPr/>
                    <a:lstStyle/>
                    <a:p>
                      <a:pPr>
                        <a:lnSpc>
                          <a:spcPct val="107000"/>
                        </a:lnSpc>
                        <a:spcAft>
                          <a:spcPts val="0"/>
                        </a:spcAft>
                      </a:pPr>
                      <a:r>
                        <a:rPr lang="en-US" sz="1400">
                          <a:effectLst/>
                        </a:rPr>
                        <a:t>Inaugural STI Plenary</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marL="342900" lvl="0" indent="-342900" algn="just">
                        <a:lnSpc>
                          <a:spcPct val="107000"/>
                        </a:lnSpc>
                        <a:spcAft>
                          <a:spcPts val="0"/>
                        </a:spcAft>
                        <a:buFont typeface="Symbol" panose="05050102010706020507" pitchFamily="18" charset="2"/>
                        <a:buChar char=""/>
                      </a:pPr>
                      <a:r>
                        <a:rPr lang="en-US" sz="1400">
                          <a:effectLst/>
                        </a:rPr>
                        <a:t>Hosting of the STI Plenary</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a:effectLst/>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tc>
                  <a:txBody>
                    <a:bodyPr/>
                    <a:lstStyle/>
                    <a:p>
                      <a:pPr>
                        <a:lnSpc>
                          <a:spcPct val="107000"/>
                        </a:lnSpc>
                        <a:spcAft>
                          <a:spcPts val="0"/>
                        </a:spcAft>
                      </a:pPr>
                      <a:r>
                        <a:rPr lang="en-US" sz="1400" dirty="0">
                          <a:effectLst/>
                        </a:rPr>
                        <a:t>TBC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733" marR="44733" marT="0" marB="0"/>
                </a:tc>
                <a:extLst>
                  <a:ext uri="{0D108BD9-81ED-4DB2-BD59-A6C34878D82A}">
                    <a16:rowId xmlns:a16="http://schemas.microsoft.com/office/drawing/2014/main" xmlns="" val="552626408"/>
                  </a:ext>
                </a:extLst>
              </a:tr>
            </a:tbl>
          </a:graphicData>
        </a:graphic>
      </p:graphicFrame>
    </p:spTree>
    <p:extLst>
      <p:ext uri="{BB962C8B-B14F-4D97-AF65-F5344CB8AC3E}">
        <p14:creationId xmlns:p14="http://schemas.microsoft.com/office/powerpoint/2010/main" xmlns="" val="1603666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a:lnSpc>
                <a:spcPct val="120000"/>
              </a:lnSpc>
              <a:spcBef>
                <a:spcPts val="0"/>
              </a:spcBef>
              <a:buClr>
                <a:srgbClr val="FF4613"/>
              </a:buClr>
            </a:pPr>
            <a:r>
              <a:rPr lang="en-US" sz="2400" dirty="0">
                <a:solidFill>
                  <a:schemeClr val="tx1"/>
                </a:solidFill>
                <a:latin typeface="+mn-lt"/>
              </a:rPr>
              <a:t>Opening remarks (Deputy President)</a:t>
            </a:r>
          </a:p>
          <a:p>
            <a:pPr>
              <a:lnSpc>
                <a:spcPct val="120000"/>
              </a:lnSpc>
              <a:spcBef>
                <a:spcPts val="0"/>
              </a:spcBef>
              <a:buClr>
                <a:srgbClr val="FF4613"/>
              </a:buClr>
            </a:pPr>
            <a:r>
              <a:rPr lang="en-US" sz="2400" dirty="0">
                <a:solidFill>
                  <a:schemeClr val="tx1"/>
                </a:solidFill>
                <a:latin typeface="+mn-lt"/>
              </a:rPr>
              <a:t>Role of innovation in socio-economic development (NACI)</a:t>
            </a:r>
          </a:p>
          <a:p>
            <a:pPr>
              <a:lnSpc>
                <a:spcPct val="120000"/>
              </a:lnSpc>
              <a:spcBef>
                <a:spcPts val="0"/>
              </a:spcBef>
              <a:buClr>
                <a:srgbClr val="FF4613"/>
              </a:buClr>
            </a:pPr>
            <a:r>
              <a:rPr lang="en-US" sz="2400" dirty="0">
                <a:solidFill>
                  <a:schemeClr val="tx1"/>
                </a:solidFill>
                <a:latin typeface="+mn-lt"/>
              </a:rPr>
              <a:t>Break for tea</a:t>
            </a:r>
          </a:p>
          <a:p>
            <a:pPr>
              <a:lnSpc>
                <a:spcPct val="120000"/>
              </a:lnSpc>
              <a:spcBef>
                <a:spcPts val="0"/>
              </a:spcBef>
              <a:buClr>
                <a:srgbClr val="FF4613"/>
              </a:buClr>
            </a:pPr>
            <a:r>
              <a:rPr lang="en-US" sz="2400" dirty="0">
                <a:solidFill>
                  <a:schemeClr val="tx1"/>
                </a:solidFill>
                <a:latin typeface="+mn-lt"/>
              </a:rPr>
              <a:t>Presentation on areas we seek convergence (DG DSI)</a:t>
            </a:r>
          </a:p>
          <a:p>
            <a:pPr marL="627063" indent="273050">
              <a:lnSpc>
                <a:spcPct val="120000"/>
              </a:lnSpc>
              <a:spcBef>
                <a:spcPts val="0"/>
              </a:spcBef>
              <a:buClr>
                <a:srgbClr val="FF4613"/>
              </a:buClr>
              <a:buFont typeface="Wingdings" panose="05000000000000000000" pitchFamily="2" charset="2"/>
              <a:buChar char="ü"/>
            </a:pPr>
            <a:r>
              <a:rPr lang="en-US" sz="2400" dirty="0">
                <a:solidFill>
                  <a:schemeClr val="tx1"/>
                </a:solidFill>
                <a:latin typeface="+mn-lt"/>
              </a:rPr>
              <a:t>	Budget Coordination</a:t>
            </a:r>
          </a:p>
          <a:p>
            <a:pPr marL="627063" indent="273050">
              <a:lnSpc>
                <a:spcPct val="120000"/>
              </a:lnSpc>
              <a:spcBef>
                <a:spcPts val="0"/>
              </a:spcBef>
              <a:buClr>
                <a:srgbClr val="FF4613"/>
              </a:buClr>
              <a:buFont typeface="Wingdings" panose="05000000000000000000" pitchFamily="2" charset="2"/>
              <a:buChar char="ü"/>
            </a:pPr>
            <a:r>
              <a:rPr lang="en-US" sz="2400" dirty="0">
                <a:solidFill>
                  <a:schemeClr val="tx1"/>
                </a:solidFill>
                <a:latin typeface="+mn-lt"/>
              </a:rPr>
              <a:t>Innovation Compact</a:t>
            </a:r>
          </a:p>
          <a:p>
            <a:pPr marL="627063" indent="273050">
              <a:lnSpc>
                <a:spcPct val="120000"/>
              </a:lnSpc>
              <a:spcBef>
                <a:spcPts val="0"/>
              </a:spcBef>
              <a:buClr>
                <a:srgbClr val="FF4613"/>
              </a:buClr>
              <a:buFont typeface="Wingdings" panose="05000000000000000000" pitchFamily="2" charset="2"/>
              <a:buChar char="ü"/>
            </a:pPr>
            <a:r>
              <a:rPr lang="en-US" sz="2400" dirty="0">
                <a:solidFill>
                  <a:schemeClr val="tx1"/>
                </a:solidFill>
                <a:latin typeface="+mn-lt"/>
              </a:rPr>
              <a:t>Coordination via RDI Sectoral Plans, linked to Master Plans</a:t>
            </a:r>
          </a:p>
          <a:p>
            <a:pPr>
              <a:lnSpc>
                <a:spcPct val="120000"/>
              </a:lnSpc>
              <a:spcBef>
                <a:spcPts val="0"/>
              </a:spcBef>
              <a:buClr>
                <a:srgbClr val="FF4613"/>
              </a:buClr>
            </a:pPr>
            <a:r>
              <a:rPr lang="en-US" sz="2400" dirty="0">
                <a:solidFill>
                  <a:schemeClr val="tx1"/>
                </a:solidFill>
                <a:latin typeface="+mn-lt"/>
              </a:rPr>
              <a:t>Open Discussion</a:t>
            </a:r>
          </a:p>
          <a:p>
            <a:pPr>
              <a:lnSpc>
                <a:spcPct val="120000"/>
              </a:lnSpc>
              <a:spcBef>
                <a:spcPts val="0"/>
              </a:spcBef>
              <a:buClr>
                <a:srgbClr val="FF4613"/>
              </a:buClr>
            </a:pPr>
            <a:endParaRPr lang="en-US" sz="2400" dirty="0">
              <a:solidFill>
                <a:schemeClr val="tx1"/>
              </a:solidFill>
              <a:latin typeface="+mn-lt"/>
            </a:endParaRPr>
          </a:p>
          <a:p>
            <a:pPr marL="0" indent="0">
              <a:lnSpc>
                <a:spcPct val="120000"/>
              </a:lnSpc>
              <a:spcBef>
                <a:spcPts val="0"/>
              </a:spcBef>
              <a:buClr>
                <a:srgbClr val="FF4613"/>
              </a:buClr>
              <a:buNone/>
            </a:pPr>
            <a:endParaRPr lang="en-US" sz="2400" dirty="0">
              <a:solidFill>
                <a:schemeClr val="tx1"/>
              </a:solidFill>
              <a:latin typeface="+mn-lt"/>
            </a:endParaRPr>
          </a:p>
        </p:txBody>
      </p:sp>
      <p:sp>
        <p:nvSpPr>
          <p:cNvPr id="6" name="Footer Placeholder 5"/>
          <p:cNvSpPr txBox="1">
            <a:spLocks/>
          </p:cNvSpPr>
          <p:nvPr/>
        </p:nvSpPr>
        <p:spPr>
          <a:xfrm>
            <a:off x="7083188" y="6320176"/>
            <a:ext cx="1719618"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6</a:t>
            </a:r>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
        <p:nvSpPr>
          <p:cNvPr id="7" name="Title 1"/>
          <p:cNvSpPr>
            <a:spLocks noGrp="1"/>
          </p:cNvSpPr>
          <p:nvPr>
            <p:ph type="title"/>
          </p:nvPr>
        </p:nvSpPr>
        <p:spPr>
          <a:xfrm>
            <a:off x="117761" y="228076"/>
            <a:ext cx="8488509" cy="699398"/>
          </a:xfrm>
        </p:spPr>
        <p:txBody>
          <a:bodyPr>
            <a:noAutofit/>
          </a:bodyPr>
          <a:lstStyle/>
          <a:p>
            <a:pPr algn="r"/>
            <a:r>
              <a:rPr lang="en-US" sz="3200" b="1" dirty="0"/>
              <a:t>Proposed IMC agenda</a:t>
            </a:r>
          </a:p>
        </p:txBody>
      </p:sp>
    </p:spTree>
    <p:extLst>
      <p:ext uri="{BB962C8B-B14F-4D97-AF65-F5344CB8AC3E}">
        <p14:creationId xmlns:p14="http://schemas.microsoft.com/office/powerpoint/2010/main" xmlns="" val="344317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7FD299-72C6-460E-8E32-487B3798F7A4}"/>
              </a:ext>
            </a:extLst>
          </p:cNvPr>
          <p:cNvSpPr>
            <a:spLocks noGrp="1"/>
          </p:cNvSpPr>
          <p:nvPr>
            <p:ph type="title"/>
          </p:nvPr>
        </p:nvSpPr>
        <p:spPr>
          <a:xfrm>
            <a:off x="71450" y="47759"/>
            <a:ext cx="8334157" cy="609176"/>
          </a:xfrm>
        </p:spPr>
        <p:txBody>
          <a:bodyPr>
            <a:noAutofit/>
          </a:bodyPr>
          <a:lstStyle/>
          <a:p>
            <a:pPr algn="r"/>
            <a:r>
              <a:rPr lang="en-US" sz="3200" b="1" dirty="0">
                <a:latin typeface="+mn-lt"/>
              </a:rPr>
              <a:t>STI focus areas of the DSI versus other government departments</a:t>
            </a:r>
            <a:endParaRPr lang="en-ZA" sz="3200" dirty="0">
              <a:latin typeface="+mn-lt"/>
            </a:endParaRPr>
          </a:p>
        </p:txBody>
      </p:sp>
      <p:sp>
        <p:nvSpPr>
          <p:cNvPr id="7" name="Content Placeholder 2">
            <a:extLst>
              <a:ext uri="{FF2B5EF4-FFF2-40B4-BE49-F238E27FC236}">
                <a16:creationId xmlns:a16="http://schemas.microsoft.com/office/drawing/2014/main" xmlns="" id="{09C8FF4E-F839-41AB-A6D9-5E70F2CF6D7D}"/>
              </a:ext>
            </a:extLst>
          </p:cNvPr>
          <p:cNvSpPr>
            <a:spLocks noGrp="1"/>
          </p:cNvSpPr>
          <p:nvPr>
            <p:ph idx="1"/>
          </p:nvPr>
        </p:nvSpPr>
        <p:spPr>
          <a:xfrm>
            <a:off x="481313" y="5306499"/>
            <a:ext cx="5428168" cy="1235795"/>
          </a:xfrm>
        </p:spPr>
        <p:txBody>
          <a:bodyPr>
            <a:normAutofit/>
          </a:bodyPr>
          <a:lstStyle/>
          <a:p>
            <a:pPr algn="just">
              <a:lnSpc>
                <a:spcPct val="150000"/>
              </a:lnSpc>
              <a:defRPr/>
            </a:pPr>
            <a:r>
              <a:rPr lang="en-ZA" b="1" dirty="0"/>
              <a:t>2004 Strategic Management Model</a:t>
            </a:r>
            <a:r>
              <a:rPr lang="en-US" sz="1800" dirty="0"/>
              <a:t> </a:t>
            </a:r>
          </a:p>
          <a:p>
            <a:pPr algn="just">
              <a:lnSpc>
                <a:spcPct val="150000"/>
              </a:lnSpc>
              <a:defRPr/>
            </a:pPr>
            <a:endParaRPr lang="en-US" sz="1800" dirty="0"/>
          </a:p>
          <a:p>
            <a:pPr algn="just">
              <a:lnSpc>
                <a:spcPct val="150000"/>
              </a:lnSpc>
              <a:defRPr/>
            </a:pPr>
            <a:r>
              <a:rPr lang="en-US" sz="1800" dirty="0">
                <a:solidFill>
                  <a:schemeClr val="tx1"/>
                </a:solidFill>
              </a:rPr>
              <a:t>				</a:t>
            </a:r>
            <a:endParaRPr lang="en-ZA" b="1" dirty="0"/>
          </a:p>
          <a:p>
            <a:pPr algn="just">
              <a:lnSpc>
                <a:spcPct val="150000"/>
              </a:lnSpc>
              <a:defRPr/>
            </a:pPr>
            <a:endParaRPr lang="en-US" dirty="0"/>
          </a:p>
          <a:p>
            <a:pPr algn="just">
              <a:lnSpc>
                <a:spcPct val="150000"/>
              </a:lnSpc>
              <a:defRPr/>
            </a:pPr>
            <a:endParaRPr lang="en-US" sz="1399" dirty="0"/>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423302" y="1345475"/>
            <a:ext cx="7982305" cy="3874096"/>
          </a:xfrm>
          <a:prstGeom prst="rect">
            <a:avLst/>
          </a:prstGeom>
          <a:noFill/>
          <a:ln>
            <a:noFill/>
          </a:ln>
        </p:spPr>
      </p:pic>
      <p:sp>
        <p:nvSpPr>
          <p:cNvPr id="5" name="Footer Placeholder 5"/>
          <p:cNvSpPr txBox="1">
            <a:spLocks/>
          </p:cNvSpPr>
          <p:nvPr/>
        </p:nvSpPr>
        <p:spPr>
          <a:xfrm>
            <a:off x="6536424" y="6212699"/>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7</a:t>
            </a:r>
          </a:p>
        </p:txBody>
      </p:sp>
    </p:spTree>
    <p:extLst>
      <p:ext uri="{BB962C8B-B14F-4D97-AF65-F5344CB8AC3E}">
        <p14:creationId xmlns:p14="http://schemas.microsoft.com/office/powerpoint/2010/main" xmlns="" val="935543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7FD299-72C6-460E-8E32-487B3798F7A4}"/>
              </a:ext>
            </a:extLst>
          </p:cNvPr>
          <p:cNvSpPr>
            <a:spLocks noGrp="1"/>
          </p:cNvSpPr>
          <p:nvPr>
            <p:ph type="title"/>
          </p:nvPr>
        </p:nvSpPr>
        <p:spPr>
          <a:xfrm>
            <a:off x="247377" y="-3690"/>
            <a:ext cx="8158230" cy="609176"/>
          </a:xfrm>
        </p:spPr>
        <p:txBody>
          <a:bodyPr>
            <a:noAutofit/>
          </a:bodyPr>
          <a:lstStyle/>
          <a:p>
            <a:pPr algn="r"/>
            <a:r>
              <a:rPr lang="en-US" sz="3200" b="1" dirty="0"/>
              <a:t>A thinking frame on potential future funding flows to support STI </a:t>
            </a:r>
            <a:endParaRPr lang="en-ZA" sz="3200" b="1" dirty="0"/>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257894" y="1214651"/>
            <a:ext cx="8147713" cy="1563489"/>
          </a:xfrm>
          <a:prstGeom prst="rect">
            <a:avLst/>
          </a:prstGeom>
          <a:noFill/>
          <a:ln>
            <a:noFill/>
          </a:ln>
        </p:spPr>
      </p:pic>
      <p:sp>
        <p:nvSpPr>
          <p:cNvPr id="6" name="Rectangle 5"/>
          <p:cNvSpPr/>
          <p:nvPr/>
        </p:nvSpPr>
        <p:spPr>
          <a:xfrm>
            <a:off x="6523630" y="6376514"/>
            <a:ext cx="2362763" cy="46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8</a:t>
            </a:r>
            <a:endParaRPr lang="en-ZA" sz="1400" dirty="0">
              <a:solidFill>
                <a:schemeClr val="tx1"/>
              </a:solidFill>
            </a:endParaRPr>
          </a:p>
        </p:txBody>
      </p:sp>
      <p:cxnSp>
        <p:nvCxnSpPr>
          <p:cNvPr id="38" name="Straight Connector 37"/>
          <p:cNvCxnSpPr/>
          <p:nvPr/>
        </p:nvCxnSpPr>
        <p:spPr>
          <a:xfrm>
            <a:off x="3398293" y="4190651"/>
            <a:ext cx="0" cy="167181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57165" y="4173217"/>
            <a:ext cx="0" cy="167181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787857" y="4256567"/>
            <a:ext cx="5249266" cy="157102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0" y="3330845"/>
            <a:ext cx="8858385" cy="3327394"/>
            <a:chOff x="0" y="3387305"/>
            <a:chExt cx="8858385" cy="3327394"/>
          </a:xfrm>
        </p:grpSpPr>
        <p:sp>
          <p:nvSpPr>
            <p:cNvPr id="8" name="Rectangle 7"/>
            <p:cNvSpPr/>
            <p:nvPr/>
          </p:nvSpPr>
          <p:spPr>
            <a:xfrm>
              <a:off x="1201003" y="4229682"/>
              <a:ext cx="6550925" cy="163694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764274" y="3638678"/>
              <a:ext cx="1214651" cy="48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DSI </a:t>
              </a:r>
              <a:r>
                <a:rPr lang="en-US" dirty="0"/>
                <a:t> </a:t>
              </a:r>
              <a:endParaRPr lang="en-ZA" dirty="0"/>
            </a:p>
          </p:txBody>
        </p:sp>
        <p:sp>
          <p:nvSpPr>
            <p:cNvPr id="13" name="Rectangle 12"/>
            <p:cNvSpPr/>
            <p:nvPr/>
          </p:nvSpPr>
          <p:spPr>
            <a:xfrm>
              <a:off x="5145358" y="3387305"/>
              <a:ext cx="3014741" cy="75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LINE DEPTS, DONORS &amp; </a:t>
              </a:r>
            </a:p>
            <a:p>
              <a:pPr algn="ctr"/>
              <a:r>
                <a:rPr lang="en-US" sz="2000" b="1" dirty="0">
                  <a:solidFill>
                    <a:schemeClr val="tx1"/>
                  </a:solidFill>
                </a:rPr>
                <a:t>PRIVATE SECTOR</a:t>
              </a:r>
              <a:endParaRPr lang="en-ZA" sz="2000" b="1" dirty="0">
                <a:solidFill>
                  <a:schemeClr val="tx1"/>
                </a:solidFill>
              </a:endParaRPr>
            </a:p>
          </p:txBody>
        </p:sp>
        <p:sp>
          <p:nvSpPr>
            <p:cNvPr id="15" name="Rectangle 14"/>
            <p:cNvSpPr/>
            <p:nvPr/>
          </p:nvSpPr>
          <p:spPr>
            <a:xfrm>
              <a:off x="0" y="4245620"/>
              <a:ext cx="1105469" cy="661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Total Funding</a:t>
              </a:r>
              <a:endParaRPr lang="en-ZA" dirty="0"/>
            </a:p>
          </p:txBody>
        </p:sp>
        <p:cxnSp>
          <p:nvCxnSpPr>
            <p:cNvPr id="17" name="Straight Arrow Connector 16"/>
            <p:cNvCxnSpPr/>
            <p:nvPr/>
          </p:nvCxnSpPr>
          <p:spPr>
            <a:xfrm flipH="1" flipV="1">
              <a:off x="1201003" y="4190651"/>
              <a:ext cx="13648" cy="16369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854948" y="3494836"/>
              <a:ext cx="1591666" cy="483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DSI &amp; LINE DEPTS</a:t>
              </a:r>
              <a:endParaRPr lang="en-ZA" dirty="0"/>
            </a:p>
          </p:txBody>
        </p:sp>
        <p:cxnSp>
          <p:nvCxnSpPr>
            <p:cNvPr id="34" name="Straight Connector 33"/>
            <p:cNvCxnSpPr/>
            <p:nvPr/>
          </p:nvCxnSpPr>
          <p:spPr>
            <a:xfrm>
              <a:off x="1787857" y="4245620"/>
              <a:ext cx="5513554" cy="16075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214651" y="5853371"/>
              <a:ext cx="16786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09433" y="5880667"/>
              <a:ext cx="2861624" cy="661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Co-creation continuum </a:t>
              </a:r>
              <a:r>
                <a:rPr lang="en-US" dirty="0"/>
                <a:t> </a:t>
              </a:r>
              <a:endParaRPr lang="en-ZA" dirty="0"/>
            </a:p>
          </p:txBody>
        </p:sp>
        <p:sp>
          <p:nvSpPr>
            <p:cNvPr id="47" name="Rounded Rectangle 46"/>
            <p:cNvSpPr/>
            <p:nvPr/>
          </p:nvSpPr>
          <p:spPr>
            <a:xfrm>
              <a:off x="1414818" y="4463054"/>
              <a:ext cx="2438399" cy="789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Budget Coordination </a:t>
              </a:r>
            </a:p>
            <a:p>
              <a:pPr algn="ctr"/>
              <a:r>
                <a:rPr lang="en-US" sz="1600" b="1" dirty="0">
                  <a:solidFill>
                    <a:schemeClr val="tx1"/>
                  </a:solidFill>
                </a:rPr>
                <a:t>locks in </a:t>
              </a:r>
              <a:r>
                <a:rPr lang="en-US" sz="1600" b="1" dirty="0">
                  <a:solidFill>
                    <a:srgbClr val="FF4613"/>
                  </a:solidFill>
                </a:rPr>
                <a:t>public </a:t>
              </a:r>
              <a:r>
                <a:rPr lang="en-US" sz="1600" b="1" dirty="0">
                  <a:solidFill>
                    <a:schemeClr val="tx1"/>
                  </a:solidFill>
                </a:rPr>
                <a:t>funding</a:t>
              </a:r>
              <a:endParaRPr lang="en-ZA" sz="1600" b="1" dirty="0">
                <a:solidFill>
                  <a:schemeClr val="tx1"/>
                </a:solidFill>
              </a:endParaRPr>
            </a:p>
          </p:txBody>
        </p:sp>
        <p:sp>
          <p:nvSpPr>
            <p:cNvPr id="49" name="Rounded Rectangle 48"/>
            <p:cNvSpPr/>
            <p:nvPr/>
          </p:nvSpPr>
          <p:spPr>
            <a:xfrm>
              <a:off x="6039271" y="4520125"/>
              <a:ext cx="2819114" cy="11084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International partnering and negotiation with industry for </a:t>
              </a:r>
              <a:r>
                <a:rPr lang="en-US" sz="1600" b="1" dirty="0">
                  <a:solidFill>
                    <a:srgbClr val="FF4613"/>
                  </a:solidFill>
                </a:rPr>
                <a:t>additional</a:t>
              </a:r>
              <a:r>
                <a:rPr lang="en-US" sz="1600" b="1" dirty="0">
                  <a:solidFill>
                    <a:schemeClr val="tx1"/>
                  </a:solidFill>
                </a:rPr>
                <a:t> funding</a:t>
              </a:r>
              <a:endParaRPr lang="en-ZA" sz="1600" b="1" dirty="0">
                <a:solidFill>
                  <a:schemeClr val="tx1"/>
                </a:solidFill>
              </a:endParaRPr>
            </a:p>
          </p:txBody>
        </p:sp>
        <p:sp>
          <p:nvSpPr>
            <p:cNvPr id="53" name="Rectangle 52"/>
            <p:cNvSpPr/>
            <p:nvPr/>
          </p:nvSpPr>
          <p:spPr>
            <a:xfrm>
              <a:off x="4299044" y="6033438"/>
              <a:ext cx="2738079" cy="681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4613"/>
                  </a:solidFill>
                </a:rPr>
                <a:t>Nature &amp; Stage of the project determine the slope of the line</a:t>
              </a:r>
              <a:endParaRPr lang="en-ZA" sz="1600" b="1" dirty="0">
                <a:solidFill>
                  <a:srgbClr val="FF4613"/>
                </a:solidFill>
              </a:endParaRPr>
            </a:p>
          </p:txBody>
        </p:sp>
        <p:cxnSp>
          <p:nvCxnSpPr>
            <p:cNvPr id="55" name="Elbow Connector 54"/>
            <p:cNvCxnSpPr/>
            <p:nvPr/>
          </p:nvCxnSpPr>
          <p:spPr>
            <a:xfrm rot="5400000">
              <a:off x="4977257" y="5504388"/>
              <a:ext cx="617954" cy="4731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flipV="1">
            <a:off x="2053988" y="4203037"/>
            <a:ext cx="4169528" cy="15884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398293" y="4173222"/>
            <a:ext cx="0" cy="167180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857165" y="4155790"/>
            <a:ext cx="0" cy="167180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73159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313514" y="6468447"/>
            <a:ext cx="2057400" cy="207749"/>
          </a:xfrm>
        </p:spPr>
        <p:txBody>
          <a:bodyPr/>
          <a:lstStyle/>
          <a:p>
            <a:pPr algn="ctr">
              <a:defRPr/>
            </a:pPr>
            <a:r>
              <a:rPr lang="en-US" dirty="0"/>
              <a:t>9</a:t>
            </a:r>
          </a:p>
        </p:txBody>
      </p:sp>
      <p:sp>
        <p:nvSpPr>
          <p:cNvPr id="14338" name="Rectangle 2"/>
          <p:cNvSpPr>
            <a:spLocks noGrp="1" noRot="1" noChangeArrowheads="1"/>
          </p:cNvSpPr>
          <p:nvPr>
            <p:ph type="title" idx="4294967295"/>
          </p:nvPr>
        </p:nvSpPr>
        <p:spPr>
          <a:xfrm>
            <a:off x="245660" y="-66828"/>
            <a:ext cx="8096554" cy="869585"/>
          </a:xfrm>
        </p:spPr>
        <p:txBody>
          <a:bodyPr>
            <a:normAutofit fontScale="90000"/>
          </a:bodyPr>
          <a:lstStyle/>
          <a:p>
            <a:pPr algn="r" eaLnBrk="1" hangingPunct="1">
              <a:defRPr/>
            </a:pPr>
            <a:r>
              <a:rPr lang="en-US" sz="3200" b="1" dirty="0">
                <a:solidFill>
                  <a:schemeClr val="bg1"/>
                </a:solidFill>
                <a:latin typeface="+mn-lt"/>
              </a:rPr>
              <a:t>Decadal Plan levers: Budget Coordination </a:t>
            </a:r>
            <a:br>
              <a:rPr lang="en-US" sz="3200" b="1" dirty="0">
                <a:solidFill>
                  <a:schemeClr val="bg1"/>
                </a:solidFill>
                <a:latin typeface="+mn-lt"/>
              </a:rPr>
            </a:br>
            <a:r>
              <a:rPr lang="en-US" sz="3200" b="1" dirty="0">
                <a:solidFill>
                  <a:schemeClr val="bg1"/>
                </a:solidFill>
                <a:latin typeface="+mn-lt"/>
              </a:rPr>
              <a:t>Model</a:t>
            </a:r>
            <a:r>
              <a:rPr lang="en-US" sz="3200" b="1" dirty="0">
                <a:latin typeface="+mn-lt"/>
              </a:rPr>
              <a:t>   </a:t>
            </a:r>
          </a:p>
        </p:txBody>
      </p:sp>
      <p:sp>
        <p:nvSpPr>
          <p:cNvPr id="5" name="Oval 4"/>
          <p:cNvSpPr/>
          <p:nvPr/>
        </p:nvSpPr>
        <p:spPr>
          <a:xfrm>
            <a:off x="1417752" y="878973"/>
            <a:ext cx="1900149" cy="20619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6" b="1" dirty="0"/>
              <a:t>NT Process leading up to the MTEF Guidelines</a:t>
            </a:r>
            <a:endParaRPr lang="en-GB" sz="1596" b="1" dirty="0"/>
          </a:p>
        </p:txBody>
      </p:sp>
      <p:sp>
        <p:nvSpPr>
          <p:cNvPr id="7" name="Oval 6"/>
          <p:cNvSpPr/>
          <p:nvPr/>
        </p:nvSpPr>
        <p:spPr>
          <a:xfrm>
            <a:off x="4952030" y="878973"/>
            <a:ext cx="1900149" cy="20619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6" b="1" dirty="0"/>
              <a:t>Departments submit MTEF proposals to NT</a:t>
            </a:r>
            <a:endParaRPr lang="en-GB" sz="1596" b="1" dirty="0"/>
          </a:p>
        </p:txBody>
      </p:sp>
      <p:sp>
        <p:nvSpPr>
          <p:cNvPr id="8" name="Oval 7"/>
          <p:cNvSpPr/>
          <p:nvPr/>
        </p:nvSpPr>
        <p:spPr>
          <a:xfrm>
            <a:off x="7591655" y="878973"/>
            <a:ext cx="1501118" cy="20619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6" b="1" dirty="0"/>
              <a:t>Allocation by NT</a:t>
            </a:r>
            <a:endParaRPr lang="en-GB" sz="1596" b="1" dirty="0"/>
          </a:p>
        </p:txBody>
      </p:sp>
      <p:sp>
        <p:nvSpPr>
          <p:cNvPr id="15" name="Oval 14"/>
          <p:cNvSpPr/>
          <p:nvPr/>
        </p:nvSpPr>
        <p:spPr>
          <a:xfrm>
            <a:off x="3317902" y="878973"/>
            <a:ext cx="1634128" cy="20619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96" b="1" dirty="0"/>
              <a:t>Function Group  and other meetings </a:t>
            </a:r>
            <a:endParaRPr lang="en-GB" sz="1596" b="1" dirty="0"/>
          </a:p>
        </p:txBody>
      </p:sp>
      <p:sp>
        <p:nvSpPr>
          <p:cNvPr id="17" name="Rectangle 16"/>
          <p:cNvSpPr/>
          <p:nvPr/>
        </p:nvSpPr>
        <p:spPr>
          <a:xfrm>
            <a:off x="543683" y="2940941"/>
            <a:ext cx="3192251" cy="25081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342043" indent="-342043">
              <a:buAutoNum type="arabicParenBoth"/>
            </a:pPr>
            <a:r>
              <a:rPr lang="en-US" sz="1596" dirty="0">
                <a:solidFill>
                  <a:schemeClr val="tx1"/>
                </a:solidFill>
              </a:rPr>
              <a:t>DST / NACI  analysis to identify issues  and funding priorities for NSI</a:t>
            </a:r>
          </a:p>
          <a:p>
            <a:pPr marL="342043" indent="-342043">
              <a:buAutoNum type="arabicParenBoth"/>
            </a:pPr>
            <a:r>
              <a:rPr lang="en-US" sz="1596" dirty="0">
                <a:solidFill>
                  <a:schemeClr val="tx1"/>
                </a:solidFill>
              </a:rPr>
              <a:t>Report and briefing to NT</a:t>
            </a:r>
          </a:p>
          <a:p>
            <a:pPr marL="342043" indent="-342043">
              <a:buAutoNum type="arabicParenBoth"/>
            </a:pPr>
            <a:r>
              <a:rPr lang="en-US" sz="1596" dirty="0">
                <a:solidFill>
                  <a:schemeClr val="tx1"/>
                </a:solidFill>
              </a:rPr>
              <a:t>Priorities to be included in the MTEF Guidelines to guide R&amp;I funding requests by departments</a:t>
            </a:r>
            <a:endParaRPr lang="en-GB" sz="1596" dirty="0">
              <a:solidFill>
                <a:schemeClr val="tx1"/>
              </a:solidFill>
            </a:endParaRPr>
          </a:p>
          <a:p>
            <a:pPr algn="ctr"/>
            <a:endParaRPr lang="en-GB" sz="1347" dirty="0"/>
          </a:p>
        </p:txBody>
      </p:sp>
      <p:sp>
        <p:nvSpPr>
          <p:cNvPr id="18" name="Bent Arrow 17"/>
          <p:cNvSpPr/>
          <p:nvPr/>
        </p:nvSpPr>
        <p:spPr>
          <a:xfrm>
            <a:off x="543682" y="1430628"/>
            <a:ext cx="1064084" cy="1510312"/>
          </a:xfrm>
          <a:prstGeom prst="bentArrow">
            <a:avLst/>
          </a:prstGeom>
          <a:solidFill>
            <a:srgbClr val="F3640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47">
              <a:solidFill>
                <a:schemeClr val="tx1"/>
              </a:solidFill>
            </a:endParaRPr>
          </a:p>
        </p:txBody>
      </p:sp>
      <p:sp>
        <p:nvSpPr>
          <p:cNvPr id="19" name="Rectangle 18"/>
          <p:cNvSpPr/>
          <p:nvPr/>
        </p:nvSpPr>
        <p:spPr>
          <a:xfrm>
            <a:off x="5332060" y="3106440"/>
            <a:ext cx="3192251" cy="234269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342043" indent="-342043">
              <a:buAutoNum type="arabicParenBoth"/>
            </a:pPr>
            <a:endParaRPr lang="en-US" sz="1596" dirty="0">
              <a:solidFill>
                <a:schemeClr val="tx1"/>
              </a:solidFill>
            </a:endParaRPr>
          </a:p>
          <a:p>
            <a:pPr marL="342043" indent="-342043">
              <a:buAutoNum type="arabicParenBoth"/>
            </a:pPr>
            <a:endParaRPr lang="en-US" sz="1596" dirty="0">
              <a:solidFill>
                <a:schemeClr val="tx1"/>
              </a:solidFill>
            </a:endParaRPr>
          </a:p>
          <a:p>
            <a:pPr marL="342043" indent="-342043">
              <a:buAutoNum type="arabicParenBoth"/>
            </a:pPr>
            <a:r>
              <a:rPr lang="en-US" sz="1596" dirty="0">
                <a:solidFill>
                  <a:schemeClr val="tx1"/>
                </a:solidFill>
              </a:rPr>
              <a:t>DST / NACI  analyses the MTEF requests for R&amp;I funding received by NT </a:t>
            </a:r>
          </a:p>
          <a:p>
            <a:pPr marL="342043" indent="-342043">
              <a:buAutoNum type="arabicParenBoth"/>
            </a:pPr>
            <a:r>
              <a:rPr lang="en-US" sz="1596" dirty="0">
                <a:solidFill>
                  <a:schemeClr val="tx1"/>
                </a:solidFill>
              </a:rPr>
              <a:t>Identifies cross-cutting issues facing departments e.g. aging equipment</a:t>
            </a:r>
          </a:p>
          <a:p>
            <a:pPr marL="342043" indent="-342043">
              <a:buAutoNum type="arabicParenBoth"/>
            </a:pPr>
            <a:r>
              <a:rPr lang="en-US" sz="1596" dirty="0">
                <a:solidFill>
                  <a:schemeClr val="tx1"/>
                </a:solidFill>
              </a:rPr>
              <a:t>Report and briefing to NT with recommendations on allocations</a:t>
            </a:r>
          </a:p>
          <a:p>
            <a:pPr marL="342043" indent="-342043">
              <a:buAutoNum type="arabicParenBoth"/>
            </a:pPr>
            <a:endParaRPr lang="en-US" sz="1596" dirty="0">
              <a:solidFill>
                <a:schemeClr val="tx1"/>
              </a:solidFill>
            </a:endParaRPr>
          </a:p>
          <a:p>
            <a:pPr algn="ctr"/>
            <a:endParaRPr lang="en-GB" sz="1347" dirty="0"/>
          </a:p>
        </p:txBody>
      </p:sp>
      <p:sp>
        <p:nvSpPr>
          <p:cNvPr id="22" name="Up Arrow 21"/>
          <p:cNvSpPr/>
          <p:nvPr/>
        </p:nvSpPr>
        <p:spPr>
          <a:xfrm>
            <a:off x="6852179" y="1596126"/>
            <a:ext cx="739476" cy="1510313"/>
          </a:xfrm>
          <a:prstGeom prst="upArrow">
            <a:avLst/>
          </a:prstGeom>
          <a:solidFill>
            <a:srgbClr val="F3640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47"/>
          </a:p>
        </p:txBody>
      </p:sp>
      <p:sp>
        <p:nvSpPr>
          <p:cNvPr id="23" name="Rounded Rectangle 22"/>
          <p:cNvSpPr/>
          <p:nvPr/>
        </p:nvSpPr>
        <p:spPr>
          <a:xfrm>
            <a:off x="543683" y="5578543"/>
            <a:ext cx="8284651" cy="796480"/>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47" b="1" dirty="0">
                <a:solidFill>
                  <a:schemeClr val="tx1"/>
                </a:solidFill>
              </a:rPr>
              <a:t>Ongoing data gathering and analysis by DST/NACI and other specialist centers to inform M&amp;E of funding productivity </a:t>
            </a:r>
            <a:endParaRPr lang="en-GB" sz="1347" b="1" dirty="0">
              <a:solidFill>
                <a:schemeClr val="tx1"/>
              </a:solidFill>
            </a:endParaRPr>
          </a:p>
        </p:txBody>
      </p:sp>
      <p:cxnSp>
        <p:nvCxnSpPr>
          <p:cNvPr id="29" name="Shape 28"/>
          <p:cNvCxnSpPr>
            <a:stCxn id="23" idx="1"/>
          </p:cNvCxnSpPr>
          <p:nvPr/>
        </p:nvCxnSpPr>
        <p:spPr>
          <a:xfrm rot="10800000" flipH="1">
            <a:off x="543683" y="5449139"/>
            <a:ext cx="874069" cy="877569"/>
          </a:xfrm>
          <a:prstGeom prst="bentConnector4">
            <a:avLst>
              <a:gd name="adj1" fmla="val -26087"/>
              <a:gd name="adj2" fmla="val 7269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hape 30"/>
          <p:cNvCxnSpPr/>
          <p:nvPr/>
        </p:nvCxnSpPr>
        <p:spPr>
          <a:xfrm flipH="1">
            <a:off x="7004191" y="4195039"/>
            <a:ext cx="1520119" cy="1650677"/>
          </a:xfrm>
          <a:prstGeom prst="bentConnector4">
            <a:avLst>
              <a:gd name="adj1" fmla="val -15000"/>
              <a:gd name="adj2" fmla="val 8548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3561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marL="0" indent="0">
              <a:lnSpc>
                <a:spcPct val="120000"/>
              </a:lnSpc>
              <a:spcBef>
                <a:spcPts val="0"/>
              </a:spcBef>
              <a:buClr>
                <a:srgbClr val="FF4613"/>
              </a:buClr>
              <a:buNone/>
            </a:pPr>
            <a:endParaRPr lang="en-US" sz="2600" dirty="0">
              <a:solidFill>
                <a:schemeClr val="tx1"/>
              </a:solidFill>
            </a:endParaRPr>
          </a:p>
          <a:p>
            <a:pPr marL="0" indent="0">
              <a:lnSpc>
                <a:spcPct val="120000"/>
              </a:lnSpc>
              <a:spcBef>
                <a:spcPts val="0"/>
              </a:spcBef>
              <a:buClr>
                <a:srgbClr val="FF4613"/>
              </a:buClr>
              <a:buNone/>
            </a:pPr>
            <a:endParaRPr lang="en-US" sz="2600" dirty="0">
              <a:solidFill>
                <a:schemeClr val="tx1"/>
              </a:solidFill>
            </a:endParaRPr>
          </a:p>
          <a:p>
            <a:pPr marL="0" indent="0">
              <a:lnSpc>
                <a:spcPct val="120000"/>
              </a:lnSpc>
              <a:spcBef>
                <a:spcPts val="0"/>
              </a:spcBef>
              <a:buClr>
                <a:srgbClr val="FF4613"/>
              </a:buClr>
              <a:buNone/>
            </a:pPr>
            <a:endParaRPr lang="en-US" sz="2600" dirty="0">
              <a:solidFill>
                <a:schemeClr val="tx1"/>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r>
              <a:rPr lang="en-US" sz="3200" b="1" dirty="0">
                <a:solidFill>
                  <a:srgbClr val="FF4613"/>
                </a:solidFill>
              </a:rPr>
              <a:t>Context of the Draft 2021-2031 Science, Technology and Innovation (STI) Decadal Plan </a:t>
            </a:r>
          </a:p>
        </p:txBody>
      </p:sp>
      <p:sp>
        <p:nvSpPr>
          <p:cNvPr id="6" name="Footer Placeholder 5"/>
          <p:cNvSpPr txBox="1">
            <a:spLocks/>
          </p:cNvSpPr>
          <p:nvPr/>
        </p:nvSpPr>
        <p:spPr>
          <a:xfrm>
            <a:off x="6536424" y="647634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3</a:t>
            </a:r>
            <a:endParaRPr lang="en-US" b="1" dirty="0"/>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92419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710"/>
            <a:ext cx="8488509" cy="917763"/>
          </a:xfrm>
        </p:spPr>
        <p:txBody>
          <a:bodyPr>
            <a:noAutofit/>
          </a:bodyPr>
          <a:lstStyle/>
          <a:p>
            <a:pPr algn="r"/>
            <a:r>
              <a:rPr lang="en-US" sz="3200" b="1" dirty="0"/>
              <a:t>Current activities and next steps towards final approval of the Decadal Plan </a:t>
            </a:r>
          </a:p>
        </p:txBody>
      </p:sp>
      <p:sp>
        <p:nvSpPr>
          <p:cNvPr id="5" name="Subtitle 2"/>
          <p:cNvSpPr>
            <a:spLocks noGrp="1"/>
          </p:cNvSpPr>
          <p:nvPr>
            <p:ph idx="1"/>
          </p:nvPr>
        </p:nvSpPr>
        <p:spPr>
          <a:xfrm>
            <a:off x="117761" y="927473"/>
            <a:ext cx="8908478" cy="5412694"/>
          </a:xfrm>
        </p:spPr>
        <p:txBody>
          <a:bodyPr>
            <a:noAutofit/>
          </a:bodyPr>
          <a:lstStyle/>
          <a:p>
            <a:pPr>
              <a:lnSpc>
                <a:spcPct val="120000"/>
              </a:lnSpc>
              <a:spcBef>
                <a:spcPts val="0"/>
              </a:spcBef>
              <a:buClr>
                <a:srgbClr val="FF4613"/>
              </a:buClr>
            </a:pPr>
            <a:r>
              <a:rPr lang="en-US" sz="2300" dirty="0">
                <a:solidFill>
                  <a:schemeClr val="tx1"/>
                </a:solidFill>
              </a:rPr>
              <a:t>Finalising in-depth consultation with officials from relevant government departments on details of the initiatives in the Draft Decadal Plan, as well as on sharing financial resources to implement these initiatives, where applicable. </a:t>
            </a:r>
            <a:r>
              <a:rPr lang="en-US" sz="2300" b="1" dirty="0">
                <a:solidFill>
                  <a:srgbClr val="FF4613"/>
                </a:solidFill>
              </a:rPr>
              <a:t>(By mid-June 2021)</a:t>
            </a:r>
          </a:p>
          <a:p>
            <a:pPr>
              <a:lnSpc>
                <a:spcPct val="120000"/>
              </a:lnSpc>
              <a:spcBef>
                <a:spcPts val="0"/>
              </a:spcBef>
              <a:buClr>
                <a:srgbClr val="FF4613"/>
              </a:buClr>
            </a:pPr>
            <a:r>
              <a:rPr lang="en-US" sz="2300" dirty="0">
                <a:solidFill>
                  <a:schemeClr val="tx1"/>
                </a:solidFill>
              </a:rPr>
              <a:t>Independent critical readers to review the Decadal Plan. </a:t>
            </a:r>
            <a:r>
              <a:rPr lang="en-US" sz="2300" b="1" dirty="0">
                <a:solidFill>
                  <a:srgbClr val="FF4613"/>
                </a:solidFill>
              </a:rPr>
              <a:t>(By mid-July 2021)</a:t>
            </a:r>
          </a:p>
          <a:p>
            <a:pPr>
              <a:lnSpc>
                <a:spcPct val="120000"/>
              </a:lnSpc>
              <a:spcBef>
                <a:spcPts val="0"/>
              </a:spcBef>
              <a:buClr>
                <a:srgbClr val="FF4613"/>
              </a:buClr>
            </a:pPr>
            <a:r>
              <a:rPr lang="en-US" sz="2300" dirty="0">
                <a:solidFill>
                  <a:schemeClr val="tx1"/>
                </a:solidFill>
              </a:rPr>
              <a:t>Present the updated Decadal Plan to the Clusters for input </a:t>
            </a:r>
            <a:r>
              <a:rPr lang="en-US" sz="2300" b="1" dirty="0">
                <a:solidFill>
                  <a:srgbClr val="FF4613"/>
                </a:solidFill>
              </a:rPr>
              <a:t>(By end of July 2021).</a:t>
            </a:r>
          </a:p>
          <a:p>
            <a:pPr>
              <a:lnSpc>
                <a:spcPct val="120000"/>
              </a:lnSpc>
              <a:spcBef>
                <a:spcPts val="0"/>
              </a:spcBef>
              <a:buClr>
                <a:srgbClr val="FF4613"/>
              </a:buClr>
            </a:pPr>
            <a:r>
              <a:rPr lang="en-US" sz="2300" dirty="0">
                <a:solidFill>
                  <a:schemeClr val="tx1"/>
                </a:solidFill>
              </a:rPr>
              <a:t>Public consultation </a:t>
            </a:r>
            <a:r>
              <a:rPr lang="en-US" sz="2300" b="1" dirty="0">
                <a:solidFill>
                  <a:srgbClr val="FF4613"/>
                </a:solidFill>
              </a:rPr>
              <a:t>(During August 2021 – prescribed 30 days)</a:t>
            </a:r>
          </a:p>
          <a:p>
            <a:pPr>
              <a:lnSpc>
                <a:spcPct val="120000"/>
              </a:lnSpc>
              <a:spcBef>
                <a:spcPts val="0"/>
              </a:spcBef>
              <a:buClr>
                <a:srgbClr val="FF4613"/>
              </a:buClr>
            </a:pPr>
            <a:r>
              <a:rPr lang="en-US" sz="2300" dirty="0">
                <a:solidFill>
                  <a:schemeClr val="tx1"/>
                </a:solidFill>
              </a:rPr>
              <a:t>Integration of consultation inputs and finalisation of the Plan</a:t>
            </a:r>
          </a:p>
          <a:p>
            <a:pPr>
              <a:lnSpc>
                <a:spcPct val="120000"/>
              </a:lnSpc>
              <a:spcBef>
                <a:spcPts val="0"/>
              </a:spcBef>
              <a:buClr>
                <a:srgbClr val="FF4613"/>
              </a:buClr>
            </a:pPr>
            <a:r>
              <a:rPr lang="en-US" sz="2300" dirty="0">
                <a:solidFill>
                  <a:schemeClr val="tx1"/>
                </a:solidFill>
              </a:rPr>
              <a:t>Final Cabinet approval </a:t>
            </a:r>
            <a:r>
              <a:rPr lang="en-US" sz="2300" b="1" dirty="0">
                <a:solidFill>
                  <a:srgbClr val="FF4613"/>
                </a:solidFill>
              </a:rPr>
              <a:t>(By end of September 2021)</a:t>
            </a:r>
          </a:p>
        </p:txBody>
      </p:sp>
      <p:sp>
        <p:nvSpPr>
          <p:cNvPr id="6" name="Footer Placeholder 5"/>
          <p:cNvSpPr txBox="1">
            <a:spLocks/>
          </p:cNvSpPr>
          <p:nvPr/>
        </p:nvSpPr>
        <p:spPr>
          <a:xfrm>
            <a:off x="6536424" y="647634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22</a:t>
            </a:r>
            <a:endParaRPr lang="en-US" b="1" dirty="0"/>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3840106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238720"/>
            <a:ext cx="7886700" cy="1619887"/>
          </a:xfrm>
        </p:spPr>
        <p:txBody>
          <a:bodyPr>
            <a:normAutofit/>
          </a:bodyPr>
          <a:lstStyle/>
          <a:p>
            <a:pPr marL="0" indent="0" algn="ctr">
              <a:buNone/>
            </a:pPr>
            <a:r>
              <a:rPr lang="en-US" sz="4000" b="1" dirty="0">
                <a:solidFill>
                  <a:schemeClr val="tx1"/>
                </a:solidFill>
              </a:rPr>
              <a:t>Thank you</a:t>
            </a:r>
            <a:endParaRPr lang="en-US" sz="4000" dirty="0">
              <a:solidFill>
                <a:schemeClr val="tx1"/>
              </a:solidFill>
            </a:endParaRPr>
          </a:p>
        </p:txBody>
      </p:sp>
      <p:sp>
        <p:nvSpPr>
          <p:cNvPr id="4" name="Footer Placeholder 5"/>
          <p:cNvSpPr txBox="1">
            <a:spLocks/>
          </p:cNvSpPr>
          <p:nvPr/>
        </p:nvSpPr>
        <p:spPr>
          <a:xfrm>
            <a:off x="7083188" y="6320176"/>
            <a:ext cx="1719618"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25</a:t>
            </a:r>
            <a:endParaRPr lang="en-US" b="1" dirty="0"/>
          </a:p>
        </p:txBody>
      </p:sp>
    </p:spTree>
    <p:extLst>
      <p:ext uri="{BB962C8B-B14F-4D97-AF65-F5344CB8AC3E}">
        <p14:creationId xmlns:p14="http://schemas.microsoft.com/office/powerpoint/2010/main" xmlns="" val="145214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xmlns="" id="{39CB86BD-8254-4984-871A-800DA49744CB}"/>
              </a:ext>
            </a:extLst>
          </p:cNvPr>
          <p:cNvSpPr>
            <a:spLocks noGrp="1"/>
          </p:cNvSpPr>
          <p:nvPr>
            <p:ph type="title"/>
          </p:nvPr>
        </p:nvSpPr>
        <p:spPr>
          <a:xfrm>
            <a:off x="690557" y="206852"/>
            <a:ext cx="7707945" cy="456685"/>
          </a:xfrm>
        </p:spPr>
        <p:txBody>
          <a:bodyPr>
            <a:noAutofit/>
          </a:bodyPr>
          <a:lstStyle/>
          <a:p>
            <a:pPr algn="r"/>
            <a:r>
              <a:rPr lang="en-US" altLang="en-US" sz="3600" b="1" dirty="0"/>
              <a:t>Evolution of post-1994 STI policy  </a:t>
            </a:r>
            <a:endParaRPr lang="en-GB" altLang="en-US" sz="3600" b="1" dirty="0"/>
          </a:p>
        </p:txBody>
      </p:sp>
      <p:sp>
        <p:nvSpPr>
          <p:cNvPr id="8" name="Rectangle 7">
            <a:extLst>
              <a:ext uri="{FF2B5EF4-FFF2-40B4-BE49-F238E27FC236}">
                <a16:creationId xmlns:a16="http://schemas.microsoft.com/office/drawing/2014/main" xmlns="" id="{1E4F114E-A740-4DCE-9125-4E76AAAF058F}"/>
              </a:ext>
            </a:extLst>
          </p:cNvPr>
          <p:cNvSpPr>
            <a:spLocks noChangeArrowheads="1"/>
          </p:cNvSpPr>
          <p:nvPr/>
        </p:nvSpPr>
        <p:spPr bwMode="auto">
          <a:xfrm>
            <a:off x="375029" y="1825811"/>
            <a:ext cx="2137109" cy="4633045"/>
          </a:xfrm>
          <a:prstGeom prst="rect">
            <a:avLst/>
          </a:prstGeom>
          <a:solidFill>
            <a:schemeClr val="accent6">
              <a:lumMod val="75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buFont typeface="Arial" panose="020B0604020202020204" pitchFamily="34" charset="0"/>
              <a:buChar char="•"/>
            </a:pPr>
            <a:endParaRPr lang="en-US" altLang="en-US" sz="2600" dirty="0">
              <a:latin typeface="Calibri" panose="020F0502020204030204" pitchFamily="34" charset="0"/>
            </a:endParaRPr>
          </a:p>
          <a:p>
            <a:pPr marL="457200" indent="-457200">
              <a:buFont typeface="Arial" panose="020B0604020202020204" pitchFamily="34" charset="0"/>
              <a:buChar char="•"/>
            </a:pPr>
            <a:endParaRPr lang="en-US" altLang="en-US" sz="2600" dirty="0">
              <a:latin typeface="Calibri" panose="020F0502020204030204" pitchFamily="34" charset="0"/>
            </a:endParaRPr>
          </a:p>
          <a:p>
            <a:pPr marL="457200" indent="-457200">
              <a:buFont typeface="Arial" panose="020B0604020202020204" pitchFamily="34" charset="0"/>
              <a:buChar char="•"/>
            </a:pPr>
            <a:r>
              <a:rPr lang="en-US" altLang="en-US" sz="2400" dirty="0">
                <a:latin typeface="Calibri" panose="020F0502020204030204" pitchFamily="34" charset="0"/>
              </a:rPr>
              <a:t>WP 1996 (NSI)</a:t>
            </a:r>
          </a:p>
          <a:p>
            <a:pPr marL="457200" indent="-457200">
              <a:buFont typeface="Arial" panose="020B0604020202020204" pitchFamily="34" charset="0"/>
              <a:buChar char="•"/>
            </a:pPr>
            <a:r>
              <a:rPr lang="en-US" altLang="en-US" sz="2400" dirty="0">
                <a:latin typeface="Calibri" panose="020F0502020204030204" pitchFamily="34" charset="0"/>
              </a:rPr>
              <a:t>NRDS</a:t>
            </a:r>
          </a:p>
          <a:p>
            <a:pPr marL="457200" indent="-457200">
              <a:buFont typeface="Arial" panose="020B0604020202020204" pitchFamily="34" charset="0"/>
              <a:buChar char="•"/>
            </a:pPr>
            <a:r>
              <a:rPr lang="en-US" altLang="en-US" sz="2400" dirty="0">
                <a:latin typeface="Calibri" panose="020F0502020204030204" pitchFamily="34" charset="0"/>
              </a:rPr>
              <a:t>Bio-technology centres</a:t>
            </a:r>
          </a:p>
          <a:p>
            <a:pPr marL="457200" indent="-457200">
              <a:buFont typeface="Arial" panose="020B0604020202020204" pitchFamily="34" charset="0"/>
              <a:buChar char="•"/>
            </a:pPr>
            <a:r>
              <a:rPr lang="en-US" altLang="en-US" sz="2400" dirty="0">
                <a:latin typeface="Calibri" panose="020F0502020204030204" pitchFamily="34" charset="0"/>
              </a:rPr>
              <a:t>DST split from DACST</a:t>
            </a:r>
          </a:p>
          <a:p>
            <a:pPr marL="457200" indent="-457200">
              <a:buFont typeface="Arial" panose="020B0604020202020204" pitchFamily="34" charset="0"/>
              <a:buChar char="•"/>
            </a:pPr>
            <a:r>
              <a:rPr lang="en-US" altLang="en-US" sz="2400" dirty="0">
                <a:latin typeface="Calibri" panose="020F0502020204030204" pitchFamily="34" charset="0"/>
              </a:rPr>
              <a:t>NACI</a:t>
            </a:r>
            <a:endParaRPr lang="en-US" altLang="en-US" sz="2200" dirty="0">
              <a:latin typeface="Calibri" panose="020F0502020204030204" pitchFamily="34" charset="0"/>
            </a:endParaRPr>
          </a:p>
          <a:p>
            <a:pPr marL="342900" indent="-342900">
              <a:buFont typeface="Wingdings" panose="05000000000000000000" pitchFamily="2" charset="2"/>
              <a:buChar char="§"/>
            </a:pPr>
            <a:endParaRPr lang="en-US" altLang="en-US" sz="2200" dirty="0">
              <a:solidFill>
                <a:srgbClr val="FFFFFF"/>
              </a:solidFill>
              <a:latin typeface="Calibri" panose="020F0502020204030204" pitchFamily="34" charset="0"/>
            </a:endParaRPr>
          </a:p>
          <a:p>
            <a:pPr marL="342900" indent="-342900">
              <a:buFont typeface="Wingdings" panose="05000000000000000000" pitchFamily="2" charset="2"/>
              <a:buChar char="§"/>
            </a:pPr>
            <a:endParaRPr lang="en-US" altLang="en-US" sz="2200" dirty="0">
              <a:solidFill>
                <a:srgbClr val="FFFFFF"/>
              </a:solidFill>
              <a:latin typeface="Calibri" panose="020F0502020204030204" pitchFamily="34" charset="0"/>
            </a:endParaRPr>
          </a:p>
          <a:p>
            <a:pPr marL="457200" indent="-457200" algn="ctr">
              <a:buFontTx/>
              <a:buChar char="-"/>
            </a:pPr>
            <a:endParaRPr lang="en-GB" altLang="en-US" sz="2793" dirty="0">
              <a:solidFill>
                <a:srgbClr val="FFFFFF"/>
              </a:solidFill>
              <a:latin typeface="Calibri" panose="020F0502020204030204" pitchFamily="34" charset="0"/>
            </a:endParaRPr>
          </a:p>
        </p:txBody>
      </p:sp>
      <p:sp>
        <p:nvSpPr>
          <p:cNvPr id="9" name="Rectangle 8">
            <a:extLst>
              <a:ext uri="{FF2B5EF4-FFF2-40B4-BE49-F238E27FC236}">
                <a16:creationId xmlns:a16="http://schemas.microsoft.com/office/drawing/2014/main" xmlns="" id="{9F416B6F-87BD-43CF-A954-3EFDCB0CAE13}"/>
              </a:ext>
            </a:extLst>
          </p:cNvPr>
          <p:cNvSpPr>
            <a:spLocks noChangeArrowheads="1"/>
          </p:cNvSpPr>
          <p:nvPr/>
        </p:nvSpPr>
        <p:spPr bwMode="auto">
          <a:xfrm>
            <a:off x="3522376" y="1566472"/>
            <a:ext cx="2162292" cy="4237759"/>
          </a:xfrm>
          <a:prstGeom prst="rect">
            <a:avLst/>
          </a:prstGeom>
          <a:solidFill>
            <a:schemeClr val="accent6">
              <a:lumMod val="60000"/>
              <a:lumOff val="40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buFont typeface="Wingdings" panose="05000000000000000000" pitchFamily="2" charset="2"/>
              <a:buChar char="§"/>
            </a:pPr>
            <a:endParaRPr lang="en-GB" altLang="en-US" sz="2200" dirty="0">
              <a:latin typeface="Calibri" panose="020F0502020204030204" pitchFamily="34" charset="0"/>
            </a:endParaRPr>
          </a:p>
          <a:p>
            <a:pPr marL="457200" indent="-457200">
              <a:buFont typeface="Arial" panose="020B0604020202020204" pitchFamily="34" charset="0"/>
              <a:buChar char="•"/>
            </a:pPr>
            <a:r>
              <a:rPr lang="en-GB" altLang="en-US" sz="2400" dirty="0">
                <a:latin typeface="Calibri" panose="020F0502020204030204" pitchFamily="34" charset="0"/>
              </a:rPr>
              <a:t>TYIP</a:t>
            </a:r>
          </a:p>
          <a:p>
            <a:pPr marL="457200" indent="-457200">
              <a:buFont typeface="Arial" panose="020B0604020202020204" pitchFamily="34" charset="0"/>
              <a:buChar char="•"/>
            </a:pPr>
            <a:r>
              <a:rPr lang="en-GB" altLang="en-US" sz="2400" dirty="0">
                <a:latin typeface="Calibri" panose="020F0502020204030204" pitchFamily="34" charset="0"/>
              </a:rPr>
              <a:t>Bio-economy</a:t>
            </a:r>
          </a:p>
          <a:p>
            <a:pPr marL="457200" indent="-457200">
              <a:buFont typeface="Arial" panose="020B0604020202020204" pitchFamily="34" charset="0"/>
              <a:buChar char="•"/>
            </a:pPr>
            <a:r>
              <a:rPr lang="en-GB" altLang="en-US" sz="2400" dirty="0">
                <a:latin typeface="Calibri" panose="020F0502020204030204" pitchFamily="34" charset="0"/>
              </a:rPr>
              <a:t>HySA</a:t>
            </a:r>
          </a:p>
          <a:p>
            <a:pPr marL="457200" indent="-457200">
              <a:buFont typeface="Arial" panose="020B0604020202020204" pitchFamily="34" charset="0"/>
              <a:buChar char="•"/>
            </a:pPr>
            <a:r>
              <a:rPr lang="en-GB" altLang="en-US" sz="2400" dirty="0">
                <a:latin typeface="Calibri" panose="020F0502020204030204" pitchFamily="34" charset="0"/>
              </a:rPr>
              <a:t>IPR Act &amp; NIPMO</a:t>
            </a:r>
          </a:p>
          <a:p>
            <a:pPr marL="457200" indent="-457200">
              <a:buFont typeface="Arial" panose="020B0604020202020204" pitchFamily="34" charset="0"/>
              <a:buChar char="•"/>
            </a:pPr>
            <a:r>
              <a:rPr lang="en-GB" altLang="en-US" sz="2400" dirty="0">
                <a:latin typeface="Calibri" panose="020F0502020204030204" pitchFamily="34" charset="0"/>
              </a:rPr>
              <a:t>TIA &amp; SANSA</a:t>
            </a:r>
          </a:p>
          <a:p>
            <a:pPr marL="457200" indent="-457200">
              <a:buFont typeface="Arial" panose="020B0604020202020204" pitchFamily="34" charset="0"/>
              <a:buChar char="•"/>
            </a:pPr>
            <a:r>
              <a:rPr lang="en-GB" altLang="en-US" sz="2400" dirty="0">
                <a:latin typeface="Calibri" panose="020F0502020204030204" pitchFamily="34" charset="0"/>
              </a:rPr>
              <a:t>Ministerial Review of NSI</a:t>
            </a:r>
          </a:p>
        </p:txBody>
      </p:sp>
      <p:sp>
        <p:nvSpPr>
          <p:cNvPr id="10" name="Rectangle 9">
            <a:extLst>
              <a:ext uri="{FF2B5EF4-FFF2-40B4-BE49-F238E27FC236}">
                <a16:creationId xmlns:a16="http://schemas.microsoft.com/office/drawing/2014/main" xmlns="" id="{3B66BC43-97A2-40AE-89C0-937DFACBB55F}"/>
              </a:ext>
            </a:extLst>
          </p:cNvPr>
          <p:cNvSpPr>
            <a:spLocks noChangeArrowheads="1"/>
          </p:cNvSpPr>
          <p:nvPr/>
        </p:nvSpPr>
        <p:spPr bwMode="auto">
          <a:xfrm>
            <a:off x="6701841" y="1508408"/>
            <a:ext cx="2076352" cy="4104323"/>
          </a:xfrm>
          <a:prstGeom prst="rect">
            <a:avLst/>
          </a:prstGeom>
          <a:solidFill>
            <a:schemeClr val="accent6">
              <a:lumMod val="40000"/>
              <a:lumOff val="60000"/>
            </a:schemeClr>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buFont typeface="Wingdings" panose="05000000000000000000" pitchFamily="2" charset="2"/>
              <a:buChar char="§"/>
            </a:pPr>
            <a:r>
              <a:rPr lang="en-US" altLang="en-US" sz="2600" dirty="0">
                <a:latin typeface="Calibri" panose="020F0502020204030204" pitchFamily="34" charset="0"/>
              </a:rPr>
              <a:t>DST to DSI</a:t>
            </a:r>
          </a:p>
          <a:p>
            <a:pPr marL="457200" indent="-457200">
              <a:buFont typeface="Wingdings" panose="05000000000000000000" pitchFamily="2" charset="2"/>
              <a:buChar char="§"/>
            </a:pPr>
            <a:r>
              <a:rPr lang="en-US" altLang="en-US" sz="2600" dirty="0">
                <a:latin typeface="Calibri" panose="020F0502020204030204" pitchFamily="34" charset="0"/>
              </a:rPr>
              <a:t>WP 2019</a:t>
            </a:r>
          </a:p>
          <a:p>
            <a:pPr marL="457200" indent="-457200">
              <a:buFont typeface="Wingdings" panose="05000000000000000000" pitchFamily="2" charset="2"/>
              <a:buChar char="§"/>
            </a:pPr>
            <a:r>
              <a:rPr lang="en-US" altLang="en-US" sz="2600" dirty="0">
                <a:latin typeface="Calibri" panose="020F0502020204030204" pitchFamily="34" charset="0"/>
              </a:rPr>
              <a:t>Decadal Plan</a:t>
            </a:r>
          </a:p>
          <a:p>
            <a:pPr marL="457200" indent="-457200">
              <a:buFont typeface="Wingdings" panose="05000000000000000000" pitchFamily="2" charset="2"/>
              <a:buChar char="§"/>
            </a:pPr>
            <a:r>
              <a:rPr lang="en-US" altLang="en-US" sz="2600" dirty="0">
                <a:latin typeface="Calibri" panose="020F0502020204030204" pitchFamily="34" charset="0"/>
              </a:rPr>
              <a:t>HESTIIL Review</a:t>
            </a:r>
          </a:p>
          <a:p>
            <a:pPr algn="ctr"/>
            <a:endParaRPr lang="en-GB" altLang="en-US" sz="2600" dirty="0">
              <a:solidFill>
                <a:srgbClr val="FFFFFF"/>
              </a:solidFill>
              <a:latin typeface="Calibri" panose="020F0502020204030204" pitchFamily="34" charset="0"/>
            </a:endParaRPr>
          </a:p>
        </p:txBody>
      </p:sp>
      <p:sp>
        <p:nvSpPr>
          <p:cNvPr id="14" name="Rectangle 13">
            <a:extLst>
              <a:ext uri="{FF2B5EF4-FFF2-40B4-BE49-F238E27FC236}">
                <a16:creationId xmlns:a16="http://schemas.microsoft.com/office/drawing/2014/main" xmlns="" id="{AD6DE760-5EB4-41CD-810D-E6CFE9CB4BF0}"/>
              </a:ext>
            </a:extLst>
          </p:cNvPr>
          <p:cNvSpPr>
            <a:spLocks noChangeArrowheads="1"/>
          </p:cNvSpPr>
          <p:nvPr/>
        </p:nvSpPr>
        <p:spPr bwMode="auto">
          <a:xfrm>
            <a:off x="375029" y="1238565"/>
            <a:ext cx="2137109" cy="587244"/>
          </a:xfrm>
          <a:prstGeom prst="rect">
            <a:avLst/>
          </a:prstGeom>
          <a:solidFill>
            <a:schemeClr val="bg2">
              <a:lumMod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760" b="1" dirty="0">
                <a:solidFill>
                  <a:srgbClr val="FFFFFF"/>
                </a:solidFill>
                <a:latin typeface="Calibri" panose="020F0502020204030204" pitchFamily="34" charset="0"/>
              </a:rPr>
              <a:t>1995- 2005</a:t>
            </a:r>
          </a:p>
        </p:txBody>
      </p:sp>
      <p:sp>
        <p:nvSpPr>
          <p:cNvPr id="15" name="Rectangle 14">
            <a:extLst>
              <a:ext uri="{FF2B5EF4-FFF2-40B4-BE49-F238E27FC236}">
                <a16:creationId xmlns:a16="http://schemas.microsoft.com/office/drawing/2014/main" xmlns="" id="{655D5C8C-C4D5-4C78-89D1-EE15CA055B30}"/>
              </a:ext>
            </a:extLst>
          </p:cNvPr>
          <p:cNvSpPr>
            <a:spLocks noChangeArrowheads="1"/>
          </p:cNvSpPr>
          <p:nvPr/>
        </p:nvSpPr>
        <p:spPr bwMode="auto">
          <a:xfrm>
            <a:off x="3522376" y="1238565"/>
            <a:ext cx="2162292" cy="587246"/>
          </a:xfrm>
          <a:prstGeom prst="rect">
            <a:avLst/>
          </a:prstGeom>
          <a:solidFill>
            <a:schemeClr val="tx1">
              <a:lumMod val="50000"/>
              <a:lumOff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793" b="1" dirty="0">
                <a:solidFill>
                  <a:srgbClr val="FFFFFF"/>
                </a:solidFill>
                <a:latin typeface="Calibri" panose="020F0502020204030204" pitchFamily="34" charset="0"/>
              </a:rPr>
              <a:t>2006- 2018</a:t>
            </a:r>
          </a:p>
        </p:txBody>
      </p:sp>
      <p:sp>
        <p:nvSpPr>
          <p:cNvPr id="16" name="Rectangle 15">
            <a:extLst>
              <a:ext uri="{FF2B5EF4-FFF2-40B4-BE49-F238E27FC236}">
                <a16:creationId xmlns:a16="http://schemas.microsoft.com/office/drawing/2014/main" xmlns="" id="{CE14AFA0-F420-4D72-8F44-CC6F24799F96}"/>
              </a:ext>
            </a:extLst>
          </p:cNvPr>
          <p:cNvSpPr>
            <a:spLocks noChangeArrowheads="1"/>
          </p:cNvSpPr>
          <p:nvPr/>
        </p:nvSpPr>
        <p:spPr bwMode="auto">
          <a:xfrm>
            <a:off x="6701841" y="1137022"/>
            <a:ext cx="2076352" cy="587246"/>
          </a:xfrm>
          <a:prstGeom prst="rect">
            <a:avLst/>
          </a:prstGeom>
          <a:solidFill>
            <a:schemeClr val="tx1">
              <a:lumMod val="50000"/>
              <a:lumOff val="50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790" b="1" dirty="0">
                <a:solidFill>
                  <a:srgbClr val="FFFFFF"/>
                </a:solidFill>
                <a:latin typeface="Calibri" panose="020F0502020204030204" pitchFamily="34" charset="0"/>
              </a:rPr>
              <a:t>2019- </a:t>
            </a:r>
          </a:p>
        </p:txBody>
      </p:sp>
      <p:sp>
        <p:nvSpPr>
          <p:cNvPr id="2" name="Arrow: Right 1">
            <a:extLst>
              <a:ext uri="{FF2B5EF4-FFF2-40B4-BE49-F238E27FC236}">
                <a16:creationId xmlns:a16="http://schemas.microsoft.com/office/drawing/2014/main" xmlns="" id="{69F69A5A-E8DA-4770-AA26-BEDEB32F30D2}"/>
              </a:ext>
            </a:extLst>
          </p:cNvPr>
          <p:cNvSpPr/>
          <p:nvPr/>
        </p:nvSpPr>
        <p:spPr>
          <a:xfrm rot="19361102">
            <a:off x="2408846" y="4669720"/>
            <a:ext cx="1022904" cy="5604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xmlns="" id="{54D5F04E-9366-4B36-81BC-CE3BF999F4E2}"/>
              </a:ext>
            </a:extLst>
          </p:cNvPr>
          <p:cNvSpPr/>
          <p:nvPr/>
        </p:nvSpPr>
        <p:spPr>
          <a:xfrm rot="19361102">
            <a:off x="5716302" y="2485491"/>
            <a:ext cx="1022904" cy="5604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xmlns="" id="{DC63C76F-1801-4A85-9597-C737A03C96AD}"/>
              </a:ext>
            </a:extLst>
          </p:cNvPr>
          <p:cNvSpPr/>
          <p:nvPr/>
        </p:nvSpPr>
        <p:spPr>
          <a:xfrm>
            <a:off x="224477" y="5712869"/>
            <a:ext cx="2469562" cy="1248370"/>
          </a:xfrm>
          <a:prstGeom prst="ellipse">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Develop an NSI that serves the interests of </a:t>
            </a:r>
            <a:r>
              <a:rPr lang="en-US" sz="1500" u="sng" dirty="0">
                <a:solidFill>
                  <a:schemeClr val="tx1"/>
                </a:solidFill>
              </a:rPr>
              <a:t>all </a:t>
            </a:r>
            <a:r>
              <a:rPr lang="en-US" sz="1500" dirty="0">
                <a:solidFill>
                  <a:schemeClr val="tx1"/>
                </a:solidFill>
              </a:rPr>
              <a:t>SA</a:t>
            </a:r>
          </a:p>
        </p:txBody>
      </p:sp>
      <p:sp>
        <p:nvSpPr>
          <p:cNvPr id="19" name="Oval 18">
            <a:extLst>
              <a:ext uri="{FF2B5EF4-FFF2-40B4-BE49-F238E27FC236}">
                <a16:creationId xmlns:a16="http://schemas.microsoft.com/office/drawing/2014/main" xmlns="" id="{3BD194BD-C8E5-416F-894E-40F5C5270A21}"/>
              </a:ext>
            </a:extLst>
          </p:cNvPr>
          <p:cNvSpPr/>
          <p:nvPr/>
        </p:nvSpPr>
        <p:spPr>
          <a:xfrm>
            <a:off x="3424949" y="5817926"/>
            <a:ext cx="2469562" cy="1097518"/>
          </a:xfrm>
          <a:prstGeom prst="ellipse">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rPr>
              <a:t>NSI begins to respond to post 1994 demands </a:t>
            </a:r>
          </a:p>
        </p:txBody>
      </p:sp>
      <p:sp>
        <p:nvSpPr>
          <p:cNvPr id="20" name="Oval 19">
            <a:extLst>
              <a:ext uri="{FF2B5EF4-FFF2-40B4-BE49-F238E27FC236}">
                <a16:creationId xmlns:a16="http://schemas.microsoft.com/office/drawing/2014/main" xmlns="" id="{55E974CC-C6D3-4994-AB93-BE44BC533C23}"/>
              </a:ext>
            </a:extLst>
          </p:cNvPr>
          <p:cNvSpPr/>
          <p:nvPr/>
        </p:nvSpPr>
        <p:spPr>
          <a:xfrm>
            <a:off x="6476151" y="5097599"/>
            <a:ext cx="2469562" cy="1540801"/>
          </a:xfrm>
          <a:prstGeom prst="ellipse">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NSI increases focus on technology development and innovation for socio-economic development incl in support of a capable state</a:t>
            </a:r>
          </a:p>
        </p:txBody>
      </p:sp>
      <p:sp>
        <p:nvSpPr>
          <p:cNvPr id="18" name="Footer Placeholder 5"/>
          <p:cNvSpPr txBox="1">
            <a:spLocks/>
          </p:cNvSpPr>
          <p:nvPr/>
        </p:nvSpPr>
        <p:spPr>
          <a:xfrm>
            <a:off x="7116580" y="6522616"/>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4</a:t>
            </a:r>
          </a:p>
        </p:txBody>
      </p:sp>
    </p:spTree>
    <p:extLst>
      <p:ext uri="{BB962C8B-B14F-4D97-AF65-F5344CB8AC3E}">
        <p14:creationId xmlns:p14="http://schemas.microsoft.com/office/powerpoint/2010/main" xmlns="" val="229785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89D117-8337-470D-83B5-B25C99D4AE6C}"/>
              </a:ext>
            </a:extLst>
          </p:cNvPr>
          <p:cNvSpPr>
            <a:spLocks noGrp="1"/>
          </p:cNvSpPr>
          <p:nvPr>
            <p:ph type="title"/>
          </p:nvPr>
        </p:nvSpPr>
        <p:spPr>
          <a:xfrm>
            <a:off x="631394" y="185979"/>
            <a:ext cx="7566185" cy="456367"/>
          </a:xfrm>
        </p:spPr>
        <p:txBody>
          <a:bodyPr>
            <a:noAutofit/>
          </a:bodyPr>
          <a:lstStyle/>
          <a:p>
            <a:pPr algn="r"/>
            <a:r>
              <a:rPr lang="en-ZA" sz="3597" b="1" dirty="0">
                <a:latin typeface="Gill Sans"/>
              </a:rPr>
              <a:t>STI in the NDP</a:t>
            </a:r>
          </a:p>
        </p:txBody>
      </p:sp>
      <p:sp>
        <p:nvSpPr>
          <p:cNvPr id="4" name="Slide Number Placeholder 3">
            <a:extLst>
              <a:ext uri="{FF2B5EF4-FFF2-40B4-BE49-F238E27FC236}">
                <a16:creationId xmlns:a16="http://schemas.microsoft.com/office/drawing/2014/main" xmlns="" id="{11391452-3D10-734D-B2CD-EEF84AE32956}"/>
              </a:ext>
            </a:extLst>
          </p:cNvPr>
          <p:cNvSpPr>
            <a:spLocks noGrp="1"/>
          </p:cNvSpPr>
          <p:nvPr>
            <p:ph type="sldNum" sz="quarter" idx="4294967295"/>
          </p:nvPr>
        </p:nvSpPr>
        <p:spPr>
          <a:xfrm>
            <a:off x="6283212" y="6426900"/>
            <a:ext cx="2741291" cy="364871"/>
          </a:xfrm>
        </p:spPr>
        <p:txBody>
          <a:bodyPr/>
          <a:lstStyle/>
          <a:p>
            <a:pPr defTabSz="685320"/>
            <a:fld id="{6BEAD508-187F-9C41-8168-FD791BBC9830}" type="slidenum">
              <a:rPr lang="en-US" sz="1349">
                <a:solidFill>
                  <a:prstClr val="black"/>
                </a:solidFill>
                <a:latin typeface="Calibri" panose="020F0502020204030204"/>
              </a:rPr>
              <a:pPr defTabSz="685320"/>
              <a:t>5</a:t>
            </a:fld>
            <a:endParaRPr lang="en-US" sz="1349" dirty="0">
              <a:solidFill>
                <a:prstClr val="black"/>
              </a:solidFill>
              <a:latin typeface="Calibri" panose="020F0502020204030204"/>
            </a:endParaRPr>
          </a:p>
        </p:txBody>
      </p:sp>
      <p:graphicFrame>
        <p:nvGraphicFramePr>
          <p:cNvPr id="5" name="Content Placeholder 5">
            <a:extLst>
              <a:ext uri="{FF2B5EF4-FFF2-40B4-BE49-F238E27FC236}">
                <a16:creationId xmlns:a16="http://schemas.microsoft.com/office/drawing/2014/main" xmlns="" id="{84DBCC46-54D7-44FC-A547-217B809EF820}"/>
              </a:ext>
            </a:extLst>
          </p:cNvPr>
          <p:cNvGraphicFramePr>
            <a:graphicFrameLocks/>
          </p:cNvGraphicFramePr>
          <p:nvPr>
            <p:extLst/>
          </p:nvPr>
        </p:nvGraphicFramePr>
        <p:xfrm>
          <a:off x="278598" y="1100370"/>
          <a:ext cx="8745906" cy="555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0740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159835"/>
            <a:ext cx="8488509" cy="917763"/>
          </a:xfrm>
        </p:spPr>
        <p:txBody>
          <a:bodyPr>
            <a:noAutofit/>
          </a:bodyPr>
          <a:lstStyle/>
          <a:p>
            <a:pPr algn="r"/>
            <a:r>
              <a:rPr lang="en-US" sz="3600" b="1" dirty="0">
                <a:latin typeface="+mn-lt"/>
              </a:rPr>
              <a:t>Context of the 2021-2031 STI Decadal Plan  </a:t>
            </a:r>
          </a:p>
        </p:txBody>
      </p:sp>
      <p:sp>
        <p:nvSpPr>
          <p:cNvPr id="5" name="Subtitle 2"/>
          <p:cNvSpPr>
            <a:spLocks noGrp="1"/>
          </p:cNvSpPr>
          <p:nvPr>
            <p:ph idx="1"/>
          </p:nvPr>
        </p:nvSpPr>
        <p:spPr>
          <a:xfrm>
            <a:off x="117761" y="1091246"/>
            <a:ext cx="8908478" cy="4722698"/>
          </a:xfrm>
        </p:spPr>
        <p:txBody>
          <a:bodyPr>
            <a:noAutofit/>
          </a:bodyPr>
          <a:lstStyle/>
          <a:p>
            <a:pPr>
              <a:lnSpc>
                <a:spcPct val="100000"/>
              </a:lnSpc>
              <a:buClr>
                <a:srgbClr val="FF4613"/>
              </a:buClr>
              <a:tabLst>
                <a:tab pos="450850" algn="l"/>
              </a:tabLst>
              <a:defRPr/>
            </a:pPr>
            <a:r>
              <a:rPr lang="en-US" sz="2400" dirty="0">
                <a:solidFill>
                  <a:schemeClr val="tx1"/>
                </a:solidFill>
                <a:latin typeface="+mn-lt"/>
              </a:rPr>
              <a:t>The 2021-2031 Science, Technology and Innovation (STI) Decadal Plan (DP) is the implementation plan for the 2019 White Paper.</a:t>
            </a:r>
          </a:p>
          <a:p>
            <a:pPr>
              <a:lnSpc>
                <a:spcPct val="100000"/>
              </a:lnSpc>
              <a:buClr>
                <a:srgbClr val="FF4613"/>
              </a:buClr>
              <a:tabLst>
                <a:tab pos="450850" algn="l"/>
              </a:tabLst>
              <a:defRPr/>
            </a:pPr>
            <a:r>
              <a:rPr lang="en-US" sz="2400" dirty="0">
                <a:solidFill>
                  <a:schemeClr val="tx1"/>
                </a:solidFill>
                <a:latin typeface="+mn-lt"/>
              </a:rPr>
              <a:t>This DP and its STI priorities coincide  with the last phase of the NDP 2030, and respond to the Economic Reconstruction and Recovery Plan and the Sustainable Development Goals.</a:t>
            </a:r>
          </a:p>
          <a:p>
            <a:pPr>
              <a:lnSpc>
                <a:spcPct val="100000"/>
              </a:lnSpc>
              <a:buClr>
                <a:srgbClr val="FF4613"/>
              </a:buClr>
              <a:tabLst>
                <a:tab pos="450850" algn="l"/>
              </a:tabLst>
              <a:defRPr/>
            </a:pPr>
            <a:r>
              <a:rPr lang="en-US" sz="2400" dirty="0">
                <a:solidFill>
                  <a:schemeClr val="tx1"/>
                </a:solidFill>
                <a:latin typeface="+mn-lt"/>
              </a:rPr>
              <a:t>Draws input from: 2019 White Paper, NRDS/TYIP review; Foresight Study, and HESTIIL Ministerial Review.</a:t>
            </a:r>
          </a:p>
          <a:p>
            <a:pPr>
              <a:lnSpc>
                <a:spcPct val="100000"/>
              </a:lnSpc>
              <a:buClr>
                <a:srgbClr val="FF4613"/>
              </a:buClr>
              <a:tabLst>
                <a:tab pos="450850" algn="l"/>
              </a:tabLst>
              <a:defRPr/>
            </a:pPr>
            <a:r>
              <a:rPr lang="en-US" sz="2400" dirty="0">
                <a:solidFill>
                  <a:schemeClr val="tx1"/>
                </a:solidFill>
                <a:latin typeface="+mn-lt"/>
              </a:rPr>
              <a:t>The Decadal Plan is being developed and will be implemented in a fiscally strained governance environment. </a:t>
            </a:r>
          </a:p>
          <a:p>
            <a:pPr>
              <a:lnSpc>
                <a:spcPct val="100000"/>
              </a:lnSpc>
              <a:buClr>
                <a:srgbClr val="FF4613"/>
              </a:buClr>
              <a:tabLst>
                <a:tab pos="450850" algn="l"/>
              </a:tabLst>
              <a:defRPr/>
            </a:pPr>
            <a:r>
              <a:rPr lang="en-US" sz="2400" dirty="0">
                <a:solidFill>
                  <a:schemeClr val="tx1"/>
                </a:solidFill>
                <a:latin typeface="+mn-lt"/>
              </a:rPr>
              <a:t>The fact that the Decadal Plan is premised on a whole-of-government / society approach to science and innovation, will allow for a pooling of resources across government to implement the Decadal Plan initiatives.</a:t>
            </a:r>
          </a:p>
          <a:p>
            <a:pPr>
              <a:lnSpc>
                <a:spcPct val="100000"/>
              </a:lnSpc>
              <a:buClr>
                <a:srgbClr val="FF4613"/>
              </a:buClr>
              <a:tabLst>
                <a:tab pos="450850" algn="l"/>
              </a:tabLst>
              <a:defRPr/>
            </a:pPr>
            <a:endParaRPr lang="en-US" sz="2400" dirty="0">
              <a:solidFill>
                <a:schemeClr val="tx1"/>
              </a:solidFill>
              <a:latin typeface="+mn-lt"/>
            </a:endParaRPr>
          </a:p>
        </p:txBody>
      </p:sp>
      <p:sp>
        <p:nvSpPr>
          <p:cNvPr id="6" name="Footer Placeholder 5"/>
          <p:cNvSpPr txBox="1">
            <a:spLocks/>
          </p:cNvSpPr>
          <p:nvPr/>
        </p:nvSpPr>
        <p:spPr>
          <a:xfrm>
            <a:off x="6331708" y="645665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6</a:t>
            </a:r>
          </a:p>
        </p:txBody>
      </p:sp>
      <p:sp>
        <p:nvSpPr>
          <p:cNvPr id="7"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34062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idx="1"/>
          </p:nvPr>
        </p:nvSpPr>
        <p:spPr>
          <a:xfrm>
            <a:off x="117761" y="927473"/>
            <a:ext cx="8908478" cy="5412694"/>
          </a:xfrm>
        </p:spPr>
        <p:txBody>
          <a:bodyPr>
            <a:noAutofit/>
          </a:bodyPr>
          <a:lstStyle/>
          <a:p>
            <a:pPr marL="0" indent="0">
              <a:lnSpc>
                <a:spcPct val="120000"/>
              </a:lnSpc>
              <a:spcBef>
                <a:spcPts val="0"/>
              </a:spcBef>
              <a:buClr>
                <a:srgbClr val="FF4613"/>
              </a:buClr>
              <a:buNone/>
            </a:pPr>
            <a:endParaRPr lang="en-US" sz="2600" dirty="0">
              <a:solidFill>
                <a:schemeClr val="tx1"/>
              </a:solidFill>
            </a:endParaRPr>
          </a:p>
          <a:p>
            <a:pPr marL="0" indent="0">
              <a:lnSpc>
                <a:spcPct val="120000"/>
              </a:lnSpc>
              <a:spcBef>
                <a:spcPts val="0"/>
              </a:spcBef>
              <a:buClr>
                <a:srgbClr val="FF4613"/>
              </a:buClr>
              <a:buNone/>
            </a:pPr>
            <a:endParaRPr lang="en-US" sz="2600" dirty="0">
              <a:solidFill>
                <a:schemeClr val="tx1"/>
              </a:solidFill>
            </a:endParaRPr>
          </a:p>
          <a:p>
            <a:pPr marL="0" indent="0">
              <a:lnSpc>
                <a:spcPct val="120000"/>
              </a:lnSpc>
              <a:spcBef>
                <a:spcPts val="0"/>
              </a:spcBef>
              <a:buClr>
                <a:srgbClr val="FF4613"/>
              </a:buClr>
              <a:buNone/>
            </a:pPr>
            <a:endParaRPr lang="en-US" sz="2600" dirty="0">
              <a:solidFill>
                <a:schemeClr val="tx1"/>
              </a:solidFill>
            </a:endParaRPr>
          </a:p>
          <a:p>
            <a:pPr marL="0" indent="0" algn="ctr">
              <a:lnSpc>
                <a:spcPct val="120000"/>
              </a:lnSpc>
              <a:spcBef>
                <a:spcPts val="0"/>
              </a:spcBef>
              <a:buClr>
                <a:srgbClr val="FF4613"/>
              </a:buClr>
              <a:buNone/>
            </a:pPr>
            <a:endParaRPr lang="en-US" sz="3200" b="1" dirty="0">
              <a:solidFill>
                <a:srgbClr val="FF4613"/>
              </a:solidFill>
            </a:endParaRPr>
          </a:p>
          <a:p>
            <a:pPr marL="0" indent="0" algn="ctr">
              <a:lnSpc>
                <a:spcPct val="120000"/>
              </a:lnSpc>
              <a:spcBef>
                <a:spcPts val="0"/>
              </a:spcBef>
              <a:buClr>
                <a:srgbClr val="FF4613"/>
              </a:buClr>
              <a:buNone/>
            </a:pPr>
            <a:r>
              <a:rPr lang="en-US" sz="3200" b="1" dirty="0">
                <a:solidFill>
                  <a:srgbClr val="FF4613"/>
                </a:solidFill>
              </a:rPr>
              <a:t>Content of the Draft 2021-2031 Science, Technology and Innovation (STI) Decadal Plan </a:t>
            </a:r>
          </a:p>
        </p:txBody>
      </p:sp>
      <p:sp>
        <p:nvSpPr>
          <p:cNvPr id="6" name="Footer Placeholder 5"/>
          <p:cNvSpPr txBox="1">
            <a:spLocks/>
          </p:cNvSpPr>
          <p:nvPr/>
        </p:nvSpPr>
        <p:spPr>
          <a:xfrm>
            <a:off x="6645606" y="6294245"/>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8</a:t>
            </a:r>
          </a:p>
        </p:txBody>
      </p:sp>
      <p:sp>
        <p:nvSpPr>
          <p:cNvPr id="8"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370225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159835"/>
            <a:ext cx="8488509" cy="917763"/>
          </a:xfrm>
        </p:spPr>
        <p:txBody>
          <a:bodyPr>
            <a:noAutofit/>
          </a:bodyPr>
          <a:lstStyle/>
          <a:p>
            <a:pPr algn="r"/>
            <a:r>
              <a:rPr lang="en-US" sz="3600" b="1" dirty="0">
                <a:latin typeface="+mn-lt"/>
              </a:rPr>
              <a:t>Structure and logic of the STI Decadal Plan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525976885"/>
              </p:ext>
            </p:extLst>
          </p:nvPr>
        </p:nvGraphicFramePr>
        <p:xfrm>
          <a:off x="117475" y="1090613"/>
          <a:ext cx="8909050" cy="1185672"/>
        </p:xfrm>
        <a:graphic>
          <a:graphicData uri="http://schemas.openxmlformats.org/drawingml/2006/table">
            <a:tbl>
              <a:tblPr firstRow="1" bandRow="1">
                <a:tableStyleId>{5C22544A-7EE6-4342-B048-85BDC9FD1C3A}</a:tableStyleId>
              </a:tblPr>
              <a:tblGrid>
                <a:gridCol w="1888746">
                  <a:extLst>
                    <a:ext uri="{9D8B030D-6E8A-4147-A177-3AD203B41FA5}">
                      <a16:colId xmlns:a16="http://schemas.microsoft.com/office/drawing/2014/main" xmlns="" val="3309324371"/>
                    </a:ext>
                  </a:extLst>
                </a:gridCol>
                <a:gridCol w="7020304">
                  <a:extLst>
                    <a:ext uri="{9D8B030D-6E8A-4147-A177-3AD203B41FA5}">
                      <a16:colId xmlns:a16="http://schemas.microsoft.com/office/drawing/2014/main" xmlns="" val="735859143"/>
                    </a:ext>
                  </a:extLst>
                </a:gridCol>
              </a:tblGrid>
              <a:tr h="370840">
                <a:tc>
                  <a:txBody>
                    <a:bodyPr/>
                    <a:lstStyle/>
                    <a:p>
                      <a:pPr algn="ctr"/>
                      <a:r>
                        <a:rPr lang="en-US" dirty="0"/>
                        <a:t>INTRODUCTION</a:t>
                      </a:r>
                      <a:endParaRPr lang="en-ZA" dirty="0"/>
                    </a:p>
                  </a:txBody>
                  <a:tcPr/>
                </a:tc>
                <a:tc>
                  <a:txBody>
                    <a:bodyPr/>
                    <a:lstStyle/>
                    <a:p>
                      <a:r>
                        <a:rPr lang="en-US" dirty="0">
                          <a:solidFill>
                            <a:schemeClr val="tx1"/>
                          </a:solidFill>
                        </a:rPr>
                        <a:t>CHAPTER</a:t>
                      </a:r>
                      <a:r>
                        <a:rPr lang="en-US" baseline="0" dirty="0">
                          <a:solidFill>
                            <a:schemeClr val="tx1"/>
                          </a:solidFill>
                        </a:rPr>
                        <a:t> 1: </a:t>
                      </a:r>
                      <a:r>
                        <a:rPr lang="en-US" b="0" baseline="0" dirty="0">
                          <a:solidFill>
                            <a:schemeClr val="tx1"/>
                          </a:solidFill>
                        </a:rPr>
                        <a:t>Evolution of policy context since 2019, System Goals and Theory of Change, Values and Principles, Balancing support for innovation and support for research and the basic sciences, Resourcing and monitoring the Decadal Plan, Risk mitigation, and Period of revision</a:t>
                      </a:r>
                      <a:endParaRPr lang="en-ZA" b="0" dirty="0">
                        <a:solidFill>
                          <a:schemeClr val="tx1"/>
                        </a:solidFill>
                      </a:endParaRPr>
                    </a:p>
                  </a:txBody>
                  <a:tcPr/>
                </a:tc>
                <a:extLst>
                  <a:ext uri="{0D108BD9-81ED-4DB2-BD59-A6C34878D82A}">
                    <a16:rowId xmlns:a16="http://schemas.microsoft.com/office/drawing/2014/main" xmlns="" val="4052765299"/>
                  </a:ext>
                </a:extLst>
              </a:tr>
            </a:tbl>
          </a:graphicData>
        </a:graphic>
      </p:graphicFrame>
      <p:sp>
        <p:nvSpPr>
          <p:cNvPr id="6" name="Footer Placeholder 5"/>
          <p:cNvSpPr txBox="1">
            <a:spLocks/>
          </p:cNvSpPr>
          <p:nvPr/>
        </p:nvSpPr>
        <p:spPr>
          <a:xfrm>
            <a:off x="6331708" y="6456653"/>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a:t>9</a:t>
            </a:r>
          </a:p>
        </p:txBody>
      </p:sp>
      <p:sp>
        <p:nvSpPr>
          <p:cNvPr id="7"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graphicFrame>
        <p:nvGraphicFramePr>
          <p:cNvPr id="8" name="Content Placeholder 1"/>
          <p:cNvGraphicFramePr>
            <a:graphicFrameLocks/>
          </p:cNvGraphicFramePr>
          <p:nvPr>
            <p:extLst>
              <p:ext uri="{D42A27DB-BD31-4B8C-83A1-F6EECF244321}">
                <p14:modId xmlns:p14="http://schemas.microsoft.com/office/powerpoint/2010/main" xmlns="" val="1685362467"/>
              </p:ext>
            </p:extLst>
          </p:nvPr>
        </p:nvGraphicFramePr>
        <p:xfrm>
          <a:off x="117475" y="2270636"/>
          <a:ext cx="8909050" cy="1550670"/>
        </p:xfrm>
        <a:graphic>
          <a:graphicData uri="http://schemas.openxmlformats.org/drawingml/2006/table">
            <a:tbl>
              <a:tblPr firstRow="1" bandRow="1">
                <a:tableStyleId>{5C22544A-7EE6-4342-B048-85BDC9FD1C3A}</a:tableStyleId>
              </a:tblPr>
              <a:tblGrid>
                <a:gridCol w="1902394">
                  <a:extLst>
                    <a:ext uri="{9D8B030D-6E8A-4147-A177-3AD203B41FA5}">
                      <a16:colId xmlns:a16="http://schemas.microsoft.com/office/drawing/2014/main" xmlns="" val="3309324371"/>
                    </a:ext>
                  </a:extLst>
                </a:gridCol>
                <a:gridCol w="7006656">
                  <a:extLst>
                    <a:ext uri="{9D8B030D-6E8A-4147-A177-3AD203B41FA5}">
                      <a16:colId xmlns:a16="http://schemas.microsoft.com/office/drawing/2014/main" xmlns="" val="735859143"/>
                    </a:ext>
                  </a:extLst>
                </a:gridCol>
              </a:tblGrid>
              <a:tr h="0">
                <a:tc rowSpan="2">
                  <a:txBody>
                    <a:bodyPr/>
                    <a:lstStyle/>
                    <a:p>
                      <a:pPr algn="ctr"/>
                      <a:r>
                        <a:rPr lang="en-US" dirty="0"/>
                        <a:t>PART</a:t>
                      </a:r>
                      <a:r>
                        <a:rPr lang="en-US" baseline="0" dirty="0"/>
                        <a:t> A</a:t>
                      </a:r>
                    </a:p>
                    <a:p>
                      <a:pPr algn="ctr"/>
                      <a:r>
                        <a:rPr lang="en-US" baseline="0" dirty="0"/>
                        <a:t>THEMATIC AREAS</a:t>
                      </a:r>
                      <a:endParaRPr lang="en-ZA" dirty="0"/>
                    </a:p>
                  </a:txBody>
                  <a:tcPr/>
                </a:tc>
                <a:tc>
                  <a:txBody>
                    <a:bodyPr/>
                    <a:lstStyle/>
                    <a:p>
                      <a:r>
                        <a:rPr lang="en-US" dirty="0">
                          <a:solidFill>
                            <a:schemeClr val="tx1"/>
                          </a:solidFill>
                        </a:rPr>
                        <a:t>CHAPTER</a:t>
                      </a:r>
                      <a:r>
                        <a:rPr lang="en-US" baseline="0" dirty="0">
                          <a:solidFill>
                            <a:schemeClr val="tx1"/>
                          </a:solidFill>
                        </a:rPr>
                        <a:t> 2: </a:t>
                      </a:r>
                      <a:r>
                        <a:rPr lang="en-US" b="0" baseline="0" dirty="0">
                          <a:solidFill>
                            <a:schemeClr val="tx1"/>
                          </a:solidFill>
                        </a:rPr>
                        <a:t>Evidence base for the selection of the thematic focus areas, Independent review of the NRDS and the TYIP, Results of the Foresight Study </a:t>
                      </a:r>
                      <a:endParaRPr lang="en-ZA" b="0" dirty="0">
                        <a:solidFill>
                          <a:schemeClr val="tx1"/>
                        </a:solidFill>
                      </a:endParaRPr>
                    </a:p>
                  </a:txBody>
                  <a:tcPr/>
                </a:tc>
                <a:extLst>
                  <a:ext uri="{0D108BD9-81ED-4DB2-BD59-A6C34878D82A}">
                    <a16:rowId xmlns:a16="http://schemas.microsoft.com/office/drawing/2014/main" xmlns="" val="4052765299"/>
                  </a:ext>
                </a:extLst>
              </a:tr>
              <a:tr h="370840">
                <a:tc vMerge="1">
                  <a:txBody>
                    <a:bodyPr/>
                    <a:lstStyle/>
                    <a:p>
                      <a:endParaRPr lang="en-ZA" dirty="0"/>
                    </a:p>
                  </a:txBody>
                  <a:tcPr/>
                </a:tc>
                <a:tc>
                  <a:txBody>
                    <a:bodyPr/>
                    <a:lstStyle/>
                    <a:p>
                      <a:r>
                        <a:rPr lang="en-US" b="1" dirty="0">
                          <a:solidFill>
                            <a:schemeClr val="tx1"/>
                          </a:solidFill>
                        </a:rPr>
                        <a:t>CHAPTER</a:t>
                      </a:r>
                      <a:r>
                        <a:rPr lang="en-US" b="1" baseline="0" dirty="0">
                          <a:solidFill>
                            <a:schemeClr val="tx1"/>
                          </a:solidFill>
                        </a:rPr>
                        <a:t> 3: </a:t>
                      </a:r>
                      <a:r>
                        <a:rPr lang="en-US" b="0" baseline="0" dirty="0">
                          <a:solidFill>
                            <a:schemeClr val="tx1"/>
                          </a:solidFill>
                        </a:rPr>
                        <a:t>Thematic Focus areas based on Foresight, the White Paper, and NRDS and TYIP Review (Societal Grand Challenges and Missions)</a:t>
                      </a:r>
                      <a:endParaRPr lang="en-ZA" b="0" dirty="0">
                        <a:solidFill>
                          <a:schemeClr val="tx1"/>
                        </a:solidFill>
                      </a:endParaRPr>
                    </a:p>
                  </a:txBody>
                  <a:tcPr/>
                </a:tc>
                <a:extLst>
                  <a:ext uri="{0D108BD9-81ED-4DB2-BD59-A6C34878D82A}">
                    <a16:rowId xmlns:a16="http://schemas.microsoft.com/office/drawing/2014/main" xmlns="" val="2468995847"/>
                  </a:ext>
                </a:extLst>
              </a:tr>
            </a:tbl>
          </a:graphicData>
        </a:graphic>
      </p:graphicFrame>
      <p:graphicFrame>
        <p:nvGraphicFramePr>
          <p:cNvPr id="9" name="Content Placeholder 1"/>
          <p:cNvGraphicFramePr>
            <a:graphicFrameLocks/>
          </p:cNvGraphicFramePr>
          <p:nvPr>
            <p:extLst>
              <p:ext uri="{D42A27DB-BD31-4B8C-83A1-F6EECF244321}">
                <p14:modId xmlns:p14="http://schemas.microsoft.com/office/powerpoint/2010/main" xmlns="" val="2978635695"/>
              </p:ext>
            </p:extLst>
          </p:nvPr>
        </p:nvGraphicFramePr>
        <p:xfrm>
          <a:off x="108985" y="3841039"/>
          <a:ext cx="8909050" cy="2595880"/>
        </p:xfrm>
        <a:graphic>
          <a:graphicData uri="http://schemas.openxmlformats.org/drawingml/2006/table">
            <a:tbl>
              <a:tblPr firstRow="1" bandRow="1">
                <a:tableStyleId>{5C22544A-7EE6-4342-B048-85BDC9FD1C3A}</a:tableStyleId>
              </a:tblPr>
              <a:tblGrid>
                <a:gridCol w="1888746">
                  <a:extLst>
                    <a:ext uri="{9D8B030D-6E8A-4147-A177-3AD203B41FA5}">
                      <a16:colId xmlns:a16="http://schemas.microsoft.com/office/drawing/2014/main" xmlns="" val="3309324371"/>
                    </a:ext>
                  </a:extLst>
                </a:gridCol>
                <a:gridCol w="7020304">
                  <a:extLst>
                    <a:ext uri="{9D8B030D-6E8A-4147-A177-3AD203B41FA5}">
                      <a16:colId xmlns:a16="http://schemas.microsoft.com/office/drawing/2014/main" xmlns="" val="735859143"/>
                    </a:ext>
                  </a:extLst>
                </a:gridCol>
              </a:tblGrid>
              <a:tr h="370840">
                <a:tc rowSpan="7">
                  <a:txBody>
                    <a:bodyPr/>
                    <a:lstStyle/>
                    <a:p>
                      <a:pPr algn="ctr"/>
                      <a:r>
                        <a:rPr lang="en-US" dirty="0"/>
                        <a:t>PART B</a:t>
                      </a:r>
                    </a:p>
                    <a:p>
                      <a:pPr algn="ctr"/>
                      <a:endParaRPr lang="en-US" dirty="0"/>
                    </a:p>
                    <a:p>
                      <a:pPr algn="ctr"/>
                      <a:r>
                        <a:rPr lang="en-US" dirty="0"/>
                        <a:t>SYSTEMIC ENABLERS</a:t>
                      </a:r>
                      <a:endParaRPr lang="en-ZA" dirty="0"/>
                    </a:p>
                  </a:txBody>
                  <a:tcPr/>
                </a:tc>
                <a:tc>
                  <a:txBody>
                    <a:bodyPr/>
                    <a:lstStyle/>
                    <a:p>
                      <a:r>
                        <a:rPr lang="en-US" dirty="0">
                          <a:solidFill>
                            <a:schemeClr val="tx1"/>
                          </a:solidFill>
                        </a:rPr>
                        <a:t>CHAPTER</a:t>
                      </a:r>
                      <a:r>
                        <a:rPr lang="en-US" baseline="0" dirty="0">
                          <a:solidFill>
                            <a:schemeClr val="tx1"/>
                          </a:solidFill>
                        </a:rPr>
                        <a:t> 4: </a:t>
                      </a:r>
                      <a:r>
                        <a:rPr lang="en-US" b="0" baseline="0" dirty="0">
                          <a:solidFill>
                            <a:schemeClr val="tx1"/>
                          </a:solidFill>
                        </a:rPr>
                        <a:t>Inclusive and coherent NSI</a:t>
                      </a:r>
                      <a:endParaRPr lang="en-ZA" b="0" dirty="0">
                        <a:solidFill>
                          <a:schemeClr val="tx1"/>
                        </a:solidFill>
                      </a:endParaRPr>
                    </a:p>
                  </a:txBody>
                  <a:tcPr/>
                </a:tc>
                <a:extLst>
                  <a:ext uri="{0D108BD9-81ED-4DB2-BD59-A6C34878D82A}">
                    <a16:rowId xmlns:a16="http://schemas.microsoft.com/office/drawing/2014/main" xmlns="" val="4052765299"/>
                  </a:ext>
                </a:extLst>
              </a:tr>
              <a:tr h="370840">
                <a:tc vMerge="1">
                  <a:txBody>
                    <a:bodyPr/>
                    <a:lstStyle/>
                    <a:p>
                      <a:endParaRPr lang="en-ZA" dirty="0"/>
                    </a:p>
                  </a:txBody>
                  <a:tcPr/>
                </a:tc>
                <a:tc>
                  <a:txBody>
                    <a:bodyPr/>
                    <a:lstStyle/>
                    <a:p>
                      <a:r>
                        <a:rPr lang="en-US" b="1" dirty="0"/>
                        <a:t>CHAPTER 5: </a:t>
                      </a:r>
                      <a:r>
                        <a:rPr lang="en-US" b="0" dirty="0"/>
                        <a:t>Enabling environment</a:t>
                      </a:r>
                      <a:r>
                        <a:rPr lang="en-US" b="0" baseline="0" dirty="0"/>
                        <a:t> for innovation</a:t>
                      </a:r>
                      <a:endParaRPr lang="en-ZA" b="0" dirty="0"/>
                    </a:p>
                  </a:txBody>
                  <a:tcPr/>
                </a:tc>
                <a:extLst>
                  <a:ext uri="{0D108BD9-81ED-4DB2-BD59-A6C34878D82A}">
                    <a16:rowId xmlns:a16="http://schemas.microsoft.com/office/drawing/2014/main" xmlns="" val="3021752203"/>
                  </a:ext>
                </a:extLst>
              </a:tr>
              <a:tr h="370840">
                <a:tc vMerge="1">
                  <a:txBody>
                    <a:bodyPr/>
                    <a:lstStyle/>
                    <a:p>
                      <a:endParaRPr lang="en-ZA" dirty="0"/>
                    </a:p>
                  </a:txBody>
                  <a:tcPr/>
                </a:tc>
                <a:tc>
                  <a:txBody>
                    <a:bodyPr/>
                    <a:lstStyle/>
                    <a:p>
                      <a:r>
                        <a:rPr lang="en-US" b="1" dirty="0"/>
                        <a:t>CHAPTER 6: </a:t>
                      </a:r>
                      <a:r>
                        <a:rPr lang="en-US" b="0" dirty="0"/>
                        <a:t>Increased and future-proof</a:t>
                      </a:r>
                      <a:r>
                        <a:rPr lang="en-US" b="0" baseline="0" dirty="0"/>
                        <a:t> human capabilities</a:t>
                      </a:r>
                      <a:endParaRPr lang="en-ZA" b="0" dirty="0"/>
                    </a:p>
                  </a:txBody>
                  <a:tcPr/>
                </a:tc>
                <a:extLst>
                  <a:ext uri="{0D108BD9-81ED-4DB2-BD59-A6C34878D82A}">
                    <a16:rowId xmlns:a16="http://schemas.microsoft.com/office/drawing/2014/main" xmlns="" val="1857785621"/>
                  </a:ext>
                </a:extLst>
              </a:tr>
              <a:tr h="370840">
                <a:tc vMerge="1">
                  <a:txBody>
                    <a:bodyPr/>
                    <a:lstStyle/>
                    <a:p>
                      <a:endParaRPr lang="en-ZA" dirty="0"/>
                    </a:p>
                  </a:txBody>
                  <a:tcPr/>
                </a:tc>
                <a:tc>
                  <a:txBody>
                    <a:bodyPr/>
                    <a:lstStyle/>
                    <a:p>
                      <a:r>
                        <a:rPr lang="en-US" b="1" dirty="0"/>
                        <a:t>CHAPTER 7: </a:t>
                      </a:r>
                      <a:r>
                        <a:rPr lang="en-US" b="0" dirty="0"/>
                        <a:t>Expanded</a:t>
                      </a:r>
                      <a:r>
                        <a:rPr lang="en-US" b="0" baseline="0" dirty="0"/>
                        <a:t> and transformed research system</a:t>
                      </a:r>
                      <a:endParaRPr lang="en-ZA" b="0" dirty="0"/>
                    </a:p>
                  </a:txBody>
                  <a:tcPr/>
                </a:tc>
                <a:extLst>
                  <a:ext uri="{0D108BD9-81ED-4DB2-BD59-A6C34878D82A}">
                    <a16:rowId xmlns:a16="http://schemas.microsoft.com/office/drawing/2014/main" xmlns="" val="3010972101"/>
                  </a:ext>
                </a:extLst>
              </a:tr>
              <a:tr h="370840">
                <a:tc vMerge="1">
                  <a:txBody>
                    <a:bodyPr/>
                    <a:lstStyle/>
                    <a:p>
                      <a:endParaRPr lang="en-ZA" dirty="0"/>
                    </a:p>
                  </a:txBody>
                  <a:tcPr/>
                </a:tc>
                <a:tc>
                  <a:txBody>
                    <a:bodyPr/>
                    <a:lstStyle/>
                    <a:p>
                      <a:r>
                        <a:rPr lang="en-US" b="1" dirty="0"/>
                        <a:t>CHAPTER 8: </a:t>
                      </a:r>
                      <a:r>
                        <a:rPr lang="en-US" b="0" dirty="0"/>
                        <a:t>Expanded and strategical</a:t>
                      </a:r>
                      <a:r>
                        <a:rPr lang="en-US" b="0" baseline="0" dirty="0"/>
                        <a:t> STI Internationalisation</a:t>
                      </a:r>
                      <a:endParaRPr lang="en-ZA" b="0" dirty="0"/>
                    </a:p>
                  </a:txBody>
                  <a:tcPr/>
                </a:tc>
                <a:extLst>
                  <a:ext uri="{0D108BD9-81ED-4DB2-BD59-A6C34878D82A}">
                    <a16:rowId xmlns:a16="http://schemas.microsoft.com/office/drawing/2014/main" xmlns="" val="3563077270"/>
                  </a:ext>
                </a:extLst>
              </a:tr>
              <a:tr h="370840">
                <a:tc vMerge="1">
                  <a:txBody>
                    <a:bodyPr/>
                    <a:lstStyle/>
                    <a:p>
                      <a:endParaRPr lang="en-ZA" dirty="0"/>
                    </a:p>
                  </a:txBody>
                  <a:tcPr/>
                </a:tc>
                <a:tc>
                  <a:txBody>
                    <a:bodyPr/>
                    <a:lstStyle/>
                    <a:p>
                      <a:r>
                        <a:rPr lang="en-US" b="1" dirty="0"/>
                        <a:t>CHAPTER 9: </a:t>
                      </a:r>
                      <a:r>
                        <a:rPr lang="en-US" b="0" dirty="0"/>
                        <a:t>Increased funding and funding efficiencies</a:t>
                      </a:r>
                      <a:endParaRPr lang="en-ZA" b="0" dirty="0"/>
                    </a:p>
                  </a:txBody>
                  <a:tcPr/>
                </a:tc>
                <a:extLst>
                  <a:ext uri="{0D108BD9-81ED-4DB2-BD59-A6C34878D82A}">
                    <a16:rowId xmlns:a16="http://schemas.microsoft.com/office/drawing/2014/main" xmlns="" val="2933874259"/>
                  </a:ext>
                </a:extLst>
              </a:tr>
              <a:tr h="370840">
                <a:tc vMerge="1">
                  <a:txBody>
                    <a:bodyPr/>
                    <a:lstStyle/>
                    <a:p>
                      <a:endParaRPr lang="en-ZA" dirty="0"/>
                    </a:p>
                  </a:txBody>
                  <a:tcPr/>
                </a:tc>
                <a:tc>
                  <a:txBody>
                    <a:bodyPr/>
                    <a:lstStyle/>
                    <a:p>
                      <a:r>
                        <a:rPr lang="en-US" b="1" dirty="0"/>
                        <a:t>CHAPTER 10: </a:t>
                      </a:r>
                      <a:r>
                        <a:rPr lang="en-US" b="0" dirty="0"/>
                        <a:t>Monitoring,</a:t>
                      </a:r>
                      <a:r>
                        <a:rPr lang="en-US" b="0" baseline="0" dirty="0"/>
                        <a:t> Evaluation and Policy Learning</a:t>
                      </a:r>
                      <a:endParaRPr lang="en-ZA" b="0" dirty="0"/>
                    </a:p>
                  </a:txBody>
                  <a:tcPr/>
                </a:tc>
                <a:extLst>
                  <a:ext uri="{0D108BD9-81ED-4DB2-BD59-A6C34878D82A}">
                    <a16:rowId xmlns:a16="http://schemas.microsoft.com/office/drawing/2014/main" xmlns="" val="322398515"/>
                  </a:ext>
                </a:extLst>
              </a:tr>
            </a:tbl>
          </a:graphicData>
        </a:graphic>
      </p:graphicFrame>
    </p:spTree>
    <p:extLst>
      <p:ext uri="{BB962C8B-B14F-4D97-AF65-F5344CB8AC3E}">
        <p14:creationId xmlns:p14="http://schemas.microsoft.com/office/powerpoint/2010/main" xmlns="" val="363142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831" y="159835"/>
            <a:ext cx="8488509" cy="917763"/>
          </a:xfrm>
        </p:spPr>
        <p:txBody>
          <a:bodyPr>
            <a:noAutofit/>
          </a:bodyPr>
          <a:lstStyle/>
          <a:p>
            <a:pPr algn="r"/>
            <a:r>
              <a:rPr lang="en-US" sz="3600" b="1" dirty="0">
                <a:latin typeface="+mn-lt"/>
              </a:rPr>
              <a:t>Decadal Plan: Thematic focus areas</a:t>
            </a:r>
          </a:p>
        </p:txBody>
      </p:sp>
      <p:sp>
        <p:nvSpPr>
          <p:cNvPr id="5" name="Subtitle 2"/>
          <p:cNvSpPr>
            <a:spLocks noGrp="1"/>
          </p:cNvSpPr>
          <p:nvPr>
            <p:ph idx="1"/>
          </p:nvPr>
        </p:nvSpPr>
        <p:spPr>
          <a:xfrm>
            <a:off x="122831" y="1077598"/>
            <a:ext cx="8908478" cy="5050247"/>
          </a:xfrm>
        </p:spPr>
        <p:txBody>
          <a:bodyPr>
            <a:normAutofit/>
          </a:bodyPr>
          <a:lstStyle/>
          <a:p>
            <a:pPr marL="0" indent="0">
              <a:lnSpc>
                <a:spcPct val="100000"/>
              </a:lnSpc>
              <a:spcBef>
                <a:spcPts val="0"/>
              </a:spcBef>
              <a:buNone/>
            </a:pPr>
            <a:endParaRPr lang="en-US" sz="3200" dirty="0">
              <a:solidFill>
                <a:schemeClr val="tx1"/>
              </a:solidFill>
            </a:endParaRPr>
          </a:p>
          <a:p>
            <a:pPr marL="456057" lvl="1" indent="0">
              <a:lnSpc>
                <a:spcPct val="100000"/>
              </a:lnSpc>
              <a:spcBef>
                <a:spcPts val="0"/>
              </a:spcBef>
              <a:buNone/>
            </a:pPr>
            <a:endParaRPr lang="en-US" sz="3200" dirty="0">
              <a:solidFill>
                <a:schemeClr val="tx1"/>
              </a:solidFill>
            </a:endParaRPr>
          </a:p>
          <a:p>
            <a:pPr lvl="1">
              <a:lnSpc>
                <a:spcPct val="100000"/>
              </a:lnSpc>
              <a:spcBef>
                <a:spcPts val="0"/>
              </a:spcBef>
              <a:buFont typeface="Wingdings" panose="05000000000000000000" pitchFamily="2" charset="2"/>
              <a:buChar char="ü"/>
            </a:pPr>
            <a:endParaRPr lang="en-US" sz="3200" dirty="0">
              <a:solidFill>
                <a:schemeClr val="tx1"/>
              </a:solidFill>
            </a:endParaRPr>
          </a:p>
        </p:txBody>
      </p:sp>
      <p:sp>
        <p:nvSpPr>
          <p:cNvPr id="6" name="Footer Placeholder 5"/>
          <p:cNvSpPr txBox="1">
            <a:spLocks/>
          </p:cNvSpPr>
          <p:nvPr/>
        </p:nvSpPr>
        <p:spPr>
          <a:xfrm>
            <a:off x="6350000" y="6437672"/>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dirty="0" smtClean="0"/>
              <a:t>10</a:t>
            </a:r>
            <a:endParaRPr lang="en-US" b="1" dirty="0"/>
          </a:p>
        </p:txBody>
      </p:sp>
      <p:graphicFrame>
        <p:nvGraphicFramePr>
          <p:cNvPr id="7" name="Content Placeholder 1">
            <a:extLst>
              <a:ext uri="{FF2B5EF4-FFF2-40B4-BE49-F238E27FC236}">
                <a16:creationId xmlns:a16="http://schemas.microsoft.com/office/drawing/2014/main" xmlns="" id="{B8261BF4-EF59-47D4-B6EE-3329FD4D6FE4}"/>
              </a:ext>
            </a:extLst>
          </p:cNvPr>
          <p:cNvGraphicFramePr>
            <a:graphicFrameLocks/>
          </p:cNvGraphicFramePr>
          <p:nvPr>
            <p:extLst>
              <p:ext uri="{D42A27DB-BD31-4B8C-83A1-F6EECF244321}">
                <p14:modId xmlns:p14="http://schemas.microsoft.com/office/powerpoint/2010/main" xmlns="" val="1033639875"/>
              </p:ext>
            </p:extLst>
          </p:nvPr>
        </p:nvGraphicFramePr>
        <p:xfrm>
          <a:off x="140972" y="1038540"/>
          <a:ext cx="8852175" cy="5302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Left 16">
            <a:extLst>
              <a:ext uri="{FF2B5EF4-FFF2-40B4-BE49-F238E27FC236}">
                <a16:creationId xmlns:a16="http://schemas.microsoft.com/office/drawing/2014/main" xmlns="" id="{AE62F752-F40B-4E0F-A43A-FB506F7AD9C4}"/>
              </a:ext>
            </a:extLst>
          </p:cNvPr>
          <p:cNvSpPr/>
          <p:nvPr/>
        </p:nvSpPr>
        <p:spPr>
          <a:xfrm>
            <a:off x="2776538" y="3751263"/>
            <a:ext cx="423862" cy="4572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Arrow: Right 15">
            <a:extLst>
              <a:ext uri="{FF2B5EF4-FFF2-40B4-BE49-F238E27FC236}">
                <a16:creationId xmlns:a16="http://schemas.microsoft.com/office/drawing/2014/main" xmlns="" id="{53174BA7-FDDE-41C2-A031-F85B65F9B6D6}"/>
              </a:ext>
            </a:extLst>
          </p:cNvPr>
          <p:cNvSpPr/>
          <p:nvPr/>
        </p:nvSpPr>
        <p:spPr>
          <a:xfrm>
            <a:off x="5926138" y="3751263"/>
            <a:ext cx="423862" cy="48418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1" name="Straight Arrow Connector 20"/>
          <p:cNvCxnSpPr/>
          <p:nvPr/>
        </p:nvCxnSpPr>
        <p:spPr>
          <a:xfrm>
            <a:off x="1269242" y="2678043"/>
            <a:ext cx="5186149" cy="641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92824" y="3220872"/>
            <a:ext cx="4162567" cy="987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514901" y="4667534"/>
            <a:ext cx="1978926" cy="1228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292824" y="2060812"/>
            <a:ext cx="1091821" cy="1932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04364" y="3527946"/>
            <a:ext cx="880281" cy="74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04364" y="2060812"/>
            <a:ext cx="4060209" cy="464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04364" y="2060812"/>
            <a:ext cx="2367887" cy="3425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402006" y="2060812"/>
            <a:ext cx="3947994" cy="2893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197290" y="2292824"/>
            <a:ext cx="4258101" cy="308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ooter Placeholder 8"/>
          <p:cNvSpPr txBox="1">
            <a:spLocks/>
          </p:cNvSpPr>
          <p:nvPr/>
        </p:nvSpPr>
        <p:spPr>
          <a:xfrm>
            <a:off x="3028950" y="6340167"/>
            <a:ext cx="3086100" cy="364195"/>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2000" dirty="0"/>
          </a:p>
        </p:txBody>
      </p:sp>
    </p:spTree>
    <p:extLst>
      <p:ext uri="{BB962C8B-B14F-4D97-AF65-F5344CB8AC3E}">
        <p14:creationId xmlns:p14="http://schemas.microsoft.com/office/powerpoint/2010/main" xmlns="" val="3271181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12954</TotalTime>
  <Words>2510</Words>
  <Application>Microsoft Office PowerPoint</Application>
  <PresentationFormat>Custom</PresentationFormat>
  <Paragraphs>516</Paragraphs>
  <Slides>31</Slides>
  <Notes>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Contents</vt:lpstr>
      <vt:lpstr>Purpose (and outline) of the presentation</vt:lpstr>
      <vt:lpstr>Slide 3</vt:lpstr>
      <vt:lpstr>Evolution of post-1994 STI policy  </vt:lpstr>
      <vt:lpstr>STI in the NDP</vt:lpstr>
      <vt:lpstr>Context of the 2021-2031 STI Decadal Plan  </vt:lpstr>
      <vt:lpstr>Slide 7</vt:lpstr>
      <vt:lpstr>Structure and logic of the STI Decadal Plan  </vt:lpstr>
      <vt:lpstr>Decadal Plan: Thematic focus areas</vt:lpstr>
      <vt:lpstr>Example: Innovation Revitalising Agriculture </vt:lpstr>
      <vt:lpstr> </vt:lpstr>
      <vt:lpstr>Decadal Plan: System Goals </vt:lpstr>
      <vt:lpstr>Inclusive and coherent NSI </vt:lpstr>
      <vt:lpstr>Increased and future-proof human capabilities </vt:lpstr>
      <vt:lpstr>Expanded and transformed research system  </vt:lpstr>
      <vt:lpstr>Enabling innovation environment </vt:lpstr>
      <vt:lpstr>Significantly increased funding and funding efficiencies </vt:lpstr>
      <vt:lpstr>Support for the Decadal Plan System Goals </vt:lpstr>
      <vt:lpstr>Slide 19</vt:lpstr>
      <vt:lpstr>Cabinet approved the Draft Decadal Plan on 25 March 2021  </vt:lpstr>
      <vt:lpstr>Slide 21</vt:lpstr>
      <vt:lpstr>Ongoing work related to the Decadal Plan</vt:lpstr>
      <vt:lpstr>Decadal Plan Roadmap (1)</vt:lpstr>
      <vt:lpstr>Decadal Plan Roadmap (2)</vt:lpstr>
      <vt:lpstr>Decadal Plan Roadmap (3)</vt:lpstr>
      <vt:lpstr>Proposed IMC agenda</vt:lpstr>
      <vt:lpstr>STI focus areas of the DSI versus other government departments</vt:lpstr>
      <vt:lpstr>A thinking frame on potential future funding flows to support STI </vt:lpstr>
      <vt:lpstr>Decadal Plan levers: Budget Coordination  Model   </vt:lpstr>
      <vt:lpstr>Current activities and next steps towards final approval of the Decadal Plan </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704</cp:revision>
  <cp:lastPrinted>2020-02-26T15:26:41Z</cp:lastPrinted>
  <dcterms:created xsi:type="dcterms:W3CDTF">2018-03-06T16:17:46Z</dcterms:created>
  <dcterms:modified xsi:type="dcterms:W3CDTF">2021-06-01T09:02:45Z</dcterms:modified>
</cp:coreProperties>
</file>