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7559675" cx="10080625"/>
  <p:notesSz cx="7559675" cy="106918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07000" y="812520"/>
            <a:ext cx="5345280" cy="40089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" name="Google Shape;5;n"/>
          <p:cNvSpPr txBox="1"/>
          <p:nvPr>
            <p:ph idx="3"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" name="Google Shape;6;n"/>
          <p:cNvSpPr txBox="1"/>
          <p:nvPr>
            <p:ph idx="10"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ZA" sz="14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:notes"/>
          <p:cNvSpPr txBox="1"/>
          <p:nvPr>
            <p:ph idx="1"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:notes"/>
          <p:cNvSpPr/>
          <p:nvPr>
            <p:ph idx="2" type="sldImg"/>
          </p:nvPr>
        </p:nvSpPr>
        <p:spPr>
          <a:xfrm>
            <a:off x="1107000" y="812520"/>
            <a:ext cx="5345280" cy="40089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:notes"/>
          <p:cNvSpPr/>
          <p:nvPr>
            <p:ph idx="2" type="sldImg"/>
          </p:nvPr>
        </p:nvSpPr>
        <p:spPr>
          <a:xfrm>
            <a:off x="1107000" y="812520"/>
            <a:ext cx="5345280" cy="40089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2" name="Google Shape;72;p2:notes"/>
          <p:cNvSpPr txBox="1"/>
          <p:nvPr>
            <p:ph idx="1"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dd569a0f39_1_16:notes"/>
          <p:cNvSpPr txBox="1"/>
          <p:nvPr>
            <p:ph idx="1" type="body"/>
          </p:nvPr>
        </p:nvSpPr>
        <p:spPr>
          <a:xfrm>
            <a:off x="756000" y="5078520"/>
            <a:ext cx="6047700" cy="481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gdd569a0f39_1_16:notes"/>
          <p:cNvSpPr/>
          <p:nvPr>
            <p:ph idx="2" type="sldImg"/>
          </p:nvPr>
        </p:nvSpPr>
        <p:spPr>
          <a:xfrm>
            <a:off x="1107000" y="812520"/>
            <a:ext cx="5345400" cy="400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:notes"/>
          <p:cNvSpPr txBox="1"/>
          <p:nvPr>
            <p:ph idx="1"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3:notes"/>
          <p:cNvSpPr/>
          <p:nvPr>
            <p:ph idx="2" type="sldImg"/>
          </p:nvPr>
        </p:nvSpPr>
        <p:spPr>
          <a:xfrm>
            <a:off x="1107000" y="812520"/>
            <a:ext cx="5345280" cy="40089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/>
          <p:nvPr>
            <p:ph idx="1"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4:notes"/>
          <p:cNvSpPr/>
          <p:nvPr>
            <p:ph idx="2" type="sldImg"/>
          </p:nvPr>
        </p:nvSpPr>
        <p:spPr>
          <a:xfrm>
            <a:off x="1107000" y="812520"/>
            <a:ext cx="5345280" cy="40089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dd569a0f39_1_1:notes"/>
          <p:cNvSpPr txBox="1"/>
          <p:nvPr>
            <p:ph idx="1" type="body"/>
          </p:nvPr>
        </p:nvSpPr>
        <p:spPr>
          <a:xfrm>
            <a:off x="756000" y="5078520"/>
            <a:ext cx="6047700" cy="481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661900"/>
              </a:solidFill>
            </a:endParaRPr>
          </a:p>
        </p:txBody>
      </p:sp>
      <p:sp>
        <p:nvSpPr>
          <p:cNvPr id="104" name="Google Shape;104;gdd569a0f39_1_1:notes"/>
          <p:cNvSpPr/>
          <p:nvPr>
            <p:ph idx="2" type="sldImg"/>
          </p:nvPr>
        </p:nvSpPr>
        <p:spPr>
          <a:xfrm>
            <a:off x="1107000" y="812520"/>
            <a:ext cx="5345400" cy="400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/>
          <p:nvPr>
            <p:ph idx="1"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661900"/>
              </a:solidFill>
            </a:endParaRPr>
          </a:p>
        </p:txBody>
      </p:sp>
      <p:sp>
        <p:nvSpPr>
          <p:cNvPr id="112" name="Google Shape;112;p6:notes"/>
          <p:cNvSpPr/>
          <p:nvPr>
            <p:ph idx="2" type="sldImg"/>
          </p:nvPr>
        </p:nvSpPr>
        <p:spPr>
          <a:xfrm>
            <a:off x="1107000" y="812520"/>
            <a:ext cx="5345280" cy="40089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dd569a0f39_2_1:notes"/>
          <p:cNvSpPr txBox="1"/>
          <p:nvPr>
            <p:ph idx="1" type="body"/>
          </p:nvPr>
        </p:nvSpPr>
        <p:spPr>
          <a:xfrm>
            <a:off x="756000" y="5078520"/>
            <a:ext cx="6047700" cy="481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216000" lvl="0" marL="216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Noto Sans Symbols"/>
              <a:buChar char="●"/>
            </a:pPr>
            <a:r>
              <a:rPr lang="en-ZA" sz="3200">
                <a:solidFill>
                  <a:srgbClr val="661900"/>
                </a:solidFill>
              </a:rPr>
              <a:t>If time is short you can stop this video at 2 points</a:t>
            </a:r>
            <a:endParaRPr sz="3200">
              <a:solidFill>
                <a:srgbClr val="661900"/>
              </a:solidFill>
            </a:endParaRPr>
          </a:p>
          <a:p>
            <a:pPr indent="-327760" lvl="0" marL="216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1900"/>
              </a:buClr>
              <a:buSzPts val="3200"/>
              <a:buChar char="●"/>
            </a:pPr>
            <a:r>
              <a:rPr lang="en-ZA" sz="3200">
                <a:solidFill>
                  <a:srgbClr val="661900"/>
                </a:solidFill>
              </a:rPr>
              <a:t>2.14 secs the introduction is over</a:t>
            </a:r>
            <a:endParaRPr sz="3200">
              <a:solidFill>
                <a:srgbClr val="661900"/>
              </a:solidFill>
            </a:endParaRPr>
          </a:p>
          <a:p>
            <a:pPr indent="-327760" lvl="0" marL="216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1900"/>
              </a:buClr>
              <a:buSzPts val="3200"/>
              <a:buChar char="●"/>
            </a:pPr>
            <a:r>
              <a:rPr lang="en-ZA" sz="3200">
                <a:solidFill>
                  <a:srgbClr val="661900"/>
                </a:solidFill>
              </a:rPr>
              <a:t>5.13 secs the case is completed and Katherine will then do the summary</a:t>
            </a:r>
            <a:r>
              <a:rPr lang="en-ZA" sz="3200">
                <a:solidFill>
                  <a:srgbClr val="661900"/>
                </a:solidFill>
              </a:rPr>
              <a:t> </a:t>
            </a:r>
            <a:endParaRPr/>
          </a:p>
        </p:txBody>
      </p:sp>
      <p:sp>
        <p:nvSpPr>
          <p:cNvPr id="120" name="Google Shape;120;gdd569a0f39_2_1:notes"/>
          <p:cNvSpPr/>
          <p:nvPr>
            <p:ph idx="2" type="sldImg"/>
          </p:nvPr>
        </p:nvSpPr>
        <p:spPr>
          <a:xfrm>
            <a:off x="1107000" y="812520"/>
            <a:ext cx="5345400" cy="400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"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2"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2"/>
          <p:cNvSpPr txBox="1"/>
          <p:nvPr>
            <p:ph idx="1"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2"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3"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2"/>
          <p:cNvSpPr txBox="1"/>
          <p:nvPr>
            <p:ph idx="4"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3"/>
          <p:cNvSpPr txBox="1"/>
          <p:nvPr>
            <p:ph idx="1"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3"/>
          <p:cNvSpPr txBox="1"/>
          <p:nvPr>
            <p:ph idx="2"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3"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4"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3"/>
          <p:cNvSpPr txBox="1"/>
          <p:nvPr>
            <p:ph idx="5"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3"/>
          <p:cNvSpPr txBox="1"/>
          <p:nvPr>
            <p:ph idx="6"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idx="1"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1"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8"/>
          <p:cNvSpPr txBox="1"/>
          <p:nvPr>
            <p:ph idx="2"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3"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9"/>
          <p:cNvSpPr txBox="1"/>
          <p:nvPr>
            <p:ph idx="1"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2"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9"/>
          <p:cNvSpPr txBox="1"/>
          <p:nvPr>
            <p:ph idx="3"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2"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3"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EEEEE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Relationship Id="rId4" Type="http://schemas.openxmlformats.org/officeDocument/2006/relationships/hyperlink" Target="http://drive.google.com/file/d/15jJZCBIGLWHpkyTJDHCA3Sgchj3bXoMl/view" TargetMode="External"/><Relationship Id="rId5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Relationship Id="rId4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Relationship Id="rId4" Type="http://schemas.openxmlformats.org/officeDocument/2006/relationships/hyperlink" Target="http://drive.google.com/file/d/1Q5K6WtQh-QxemgP3KRYrxXpzTFKHuoxw/view" TargetMode="External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/>
          <p:nvPr/>
        </p:nvSpPr>
        <p:spPr>
          <a:xfrm>
            <a:off x="36360" y="720360"/>
            <a:ext cx="9971640" cy="1331640"/>
          </a:xfrm>
          <a:prstGeom prst="rect">
            <a:avLst/>
          </a:prstGeom>
          <a:solidFill>
            <a:srgbClr val="461900"/>
          </a:solidFill>
          <a:ln cap="flat" cmpd="sng" w="9525">
            <a:solidFill>
              <a:srgbClr val="2C001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4"/>
          <p:cNvSpPr txBox="1"/>
          <p:nvPr/>
        </p:nvSpPr>
        <p:spPr>
          <a:xfrm>
            <a:off x="-389500" y="2273050"/>
            <a:ext cx="10605000" cy="438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ZA" sz="2500" u="none" cap="none" strike="noStrike">
                <a:solidFill>
                  <a:srgbClr val="661900"/>
                </a:solidFill>
              </a:rPr>
              <a:t>A</a:t>
            </a:r>
            <a:r>
              <a:rPr b="1" lang="en-ZA" sz="2500">
                <a:solidFill>
                  <a:srgbClr val="661900"/>
                </a:solidFill>
              </a:rPr>
              <a:t> Nationwide</a:t>
            </a:r>
            <a:r>
              <a:rPr b="1" i="0" lang="en-ZA" sz="2500" u="none" cap="none" strike="noStrike">
                <a:solidFill>
                  <a:srgbClr val="661900"/>
                </a:solidFill>
              </a:rPr>
              <a:t> Confederation </a:t>
            </a:r>
            <a:endParaRPr b="1" i="0" sz="2500" u="none" cap="none" strike="noStrike">
              <a:solidFill>
                <a:srgbClr val="661900"/>
              </a:solidFill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ZA" sz="2500">
                <a:solidFill>
                  <a:srgbClr val="661900"/>
                </a:solidFill>
              </a:rPr>
              <a:t>o</a:t>
            </a:r>
            <a:r>
              <a:rPr b="1" i="0" lang="en-ZA" sz="2500" u="none" cap="none" strike="noStrike">
                <a:solidFill>
                  <a:srgbClr val="661900"/>
                </a:solidFill>
              </a:rPr>
              <a:t>f psychoanalytic mental health care professionals</a:t>
            </a:r>
            <a:endParaRPr b="1" i="0" sz="2500" u="none" cap="none" strike="noStrike"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ZA" sz="2500" u="none" cap="none" strike="noStrike">
                <a:solidFill>
                  <a:srgbClr val="661900"/>
                </a:solidFill>
              </a:rPr>
              <a:t>Inclusive of over 50 groups and 500 practitioners</a:t>
            </a:r>
            <a:endParaRPr i="0" sz="2500" u="none" cap="none" strike="noStrike"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2500" u="none" cap="none" strike="noStrike"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2500" u="none" cap="none" strike="noStrike"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ZA" sz="2500" u="none" cap="none" strike="noStrike">
                <a:solidFill>
                  <a:srgbClr val="661900"/>
                </a:solidFill>
              </a:rPr>
              <a:t>Our Presentation team;</a:t>
            </a:r>
            <a:endParaRPr i="0" sz="2500" u="none" cap="none" strike="noStrike"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ZA" sz="2500" u="none" cap="none" strike="noStrike">
                <a:solidFill>
                  <a:srgbClr val="661900"/>
                </a:solidFill>
              </a:rPr>
              <a:t>ZAMO MBELE &amp; CORALIE TROTTER</a:t>
            </a:r>
            <a:endParaRPr b="1" i="0" sz="2500" u="none" cap="none" strike="noStrike"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ZA" sz="2500" u="none" cap="none" strike="noStrike">
                <a:solidFill>
                  <a:srgbClr val="661900"/>
                </a:solidFill>
              </a:rPr>
              <a:t>Joined by </a:t>
            </a:r>
            <a:r>
              <a:rPr b="1" i="0" lang="en-ZA" sz="2500" u="none" cap="none" strike="noStrike">
                <a:solidFill>
                  <a:srgbClr val="661900"/>
                </a:solidFill>
              </a:rPr>
              <a:t>CARIN-LEE MASTERS &amp; BRETT PEPPER</a:t>
            </a:r>
            <a:endParaRPr b="1" i="0" sz="2500" u="none" cap="none" strike="noStrike"/>
          </a:p>
        </p:txBody>
      </p:sp>
      <p:pic>
        <p:nvPicPr>
          <p:cNvPr id="69" name="Google Shape;6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95440" y="1027080"/>
            <a:ext cx="7094160" cy="747000"/>
          </a:xfrm>
          <a:prstGeom prst="rect">
            <a:avLst/>
          </a:prstGeom>
          <a:noFill/>
          <a:ln cap="flat" cmpd="sng" w="72000">
            <a:solidFill>
              <a:srgbClr val="AEA79F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/>
          <p:nvPr/>
        </p:nvSpPr>
        <p:spPr>
          <a:xfrm>
            <a:off x="36360" y="207960"/>
            <a:ext cx="9971700" cy="1107000"/>
          </a:xfrm>
          <a:prstGeom prst="rect">
            <a:avLst/>
          </a:prstGeom>
          <a:solidFill>
            <a:srgbClr val="461900"/>
          </a:solidFill>
          <a:ln cap="flat" cmpd="sng" w="9525">
            <a:solidFill>
              <a:srgbClr val="AEA79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5"/>
          <p:cNvSpPr txBox="1"/>
          <p:nvPr/>
        </p:nvSpPr>
        <p:spPr>
          <a:xfrm>
            <a:off x="1044000" y="72720"/>
            <a:ext cx="90717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ZA" sz="3800" u="none" cap="none" strike="noStrike">
                <a:solidFill>
                  <a:srgbClr val="EEEEEE"/>
                </a:solidFill>
                <a:latin typeface="Arial"/>
                <a:ea typeface="Arial"/>
                <a:cs typeface="Arial"/>
                <a:sym typeface="Arial"/>
              </a:rPr>
              <a:t>Recap </a:t>
            </a:r>
            <a:r>
              <a:rPr lang="en-ZA" sz="3800">
                <a:solidFill>
                  <a:srgbClr val="EEEEEE"/>
                </a:solidFill>
              </a:rPr>
              <a:t>o</a:t>
            </a:r>
            <a:r>
              <a:rPr b="0" i="0" lang="en-ZA" sz="3800" u="none" cap="none" strike="noStrike">
                <a:solidFill>
                  <a:srgbClr val="EEEEEE"/>
                </a:solidFill>
                <a:latin typeface="Arial"/>
                <a:ea typeface="Arial"/>
                <a:cs typeface="Arial"/>
                <a:sym typeface="Arial"/>
              </a:rPr>
              <a:t>f SAPC Written Submission</a:t>
            </a:r>
            <a:endParaRPr b="0" i="0" sz="3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5"/>
          <p:cNvSpPr txBox="1"/>
          <p:nvPr/>
        </p:nvSpPr>
        <p:spPr>
          <a:xfrm>
            <a:off x="350175" y="1504850"/>
            <a:ext cx="9657900" cy="59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ZA" sz="1800">
                <a:solidFill>
                  <a:srgbClr val="661900"/>
                </a:solidFill>
                <a:highlight>
                  <a:srgbClr val="EFF2F7"/>
                </a:highlight>
              </a:rPr>
              <a:t>THE SAPC FULLY ENDORSES THE NEED FOR UHC AND SEEKS TO PARTNER </a:t>
            </a:r>
            <a:endParaRPr b="1" sz="1800">
              <a:solidFill>
                <a:srgbClr val="661900"/>
              </a:solidFill>
              <a:highlight>
                <a:srgbClr val="EFF2F7"/>
              </a:highlight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ZA" sz="1800">
                <a:solidFill>
                  <a:srgbClr val="661900"/>
                </a:solidFill>
                <a:highlight>
                  <a:srgbClr val="EFF2F7"/>
                </a:highlight>
              </a:rPr>
              <a:t>WITH GOVERNMENT IN BRINGING THIS TO FRUITION</a:t>
            </a:r>
            <a:endParaRPr b="1" sz="1800">
              <a:solidFill>
                <a:srgbClr val="661900"/>
              </a:solidFill>
              <a:highlight>
                <a:srgbClr val="EFF2F7"/>
              </a:highlight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661900"/>
              </a:solidFill>
              <a:highlight>
                <a:srgbClr val="EFF2F7"/>
              </a:highlight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ZA" sz="1600">
                <a:solidFill>
                  <a:srgbClr val="661900"/>
                </a:solidFill>
                <a:highlight>
                  <a:srgbClr val="EFF2F7"/>
                </a:highlight>
              </a:rPr>
              <a:t>MENTAL HEALTH IS OVERLOOKED IN THE NHI BILL</a:t>
            </a:r>
            <a:endParaRPr b="1" sz="1600">
              <a:solidFill>
                <a:srgbClr val="661900"/>
              </a:solidFill>
              <a:highlight>
                <a:srgbClr val="EFF2F7"/>
              </a:highlight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661900"/>
              </a:solidFill>
              <a:highlight>
                <a:srgbClr val="EFF2F7"/>
              </a:highlight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ZA" sz="1600">
                <a:solidFill>
                  <a:srgbClr val="661900"/>
                </a:solidFill>
                <a:highlight>
                  <a:srgbClr val="EFF2F7"/>
                </a:highlight>
              </a:rPr>
              <a:t>THIS IS AN OVERSIGHT</a:t>
            </a:r>
            <a:endParaRPr b="1" sz="1600">
              <a:solidFill>
                <a:srgbClr val="661900"/>
              </a:solidFill>
              <a:highlight>
                <a:srgbClr val="EFF2F7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661900"/>
              </a:solidFill>
              <a:highlight>
                <a:srgbClr val="EFF2F7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ZA" sz="1600">
                <a:solidFill>
                  <a:srgbClr val="661900"/>
                </a:solidFill>
                <a:highlight>
                  <a:srgbClr val="EFF2F7"/>
                </a:highlight>
              </a:rPr>
              <a:t>According to the WHO (2017) Mental health is an integral and essential component of health; indeed, there is no health without mental health. </a:t>
            </a:r>
            <a:endParaRPr sz="1600">
              <a:solidFill>
                <a:srgbClr val="661900"/>
              </a:solidFill>
              <a:highlight>
                <a:srgbClr val="EFF2F7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661900"/>
              </a:solidFill>
              <a:highlight>
                <a:srgbClr val="EFF2F7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ZA" sz="1600">
                <a:solidFill>
                  <a:srgbClr val="661900"/>
                </a:solidFill>
                <a:highlight>
                  <a:srgbClr val="EFF2F7"/>
                </a:highlight>
              </a:rPr>
              <a:t>Our written submission, November 2019,  talks to </a:t>
            </a:r>
            <a:endParaRPr sz="1600">
              <a:solidFill>
                <a:srgbClr val="661900"/>
              </a:solidFill>
              <a:highlight>
                <a:srgbClr val="EFF2F7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661900"/>
              </a:solidFill>
              <a:highlight>
                <a:srgbClr val="EFF2F7"/>
              </a:highlight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1900"/>
              </a:buClr>
              <a:buSzPts val="1600"/>
              <a:buChar char="●"/>
            </a:pPr>
            <a:r>
              <a:rPr lang="en-ZA" sz="1600">
                <a:solidFill>
                  <a:srgbClr val="661900"/>
                </a:solidFill>
                <a:highlight>
                  <a:srgbClr val="EFF2F7"/>
                </a:highlight>
              </a:rPr>
              <a:t>The Integration of Mental Health Care into General Health Care </a:t>
            </a:r>
            <a:endParaRPr sz="1600">
              <a:solidFill>
                <a:srgbClr val="661900"/>
              </a:solidFill>
              <a:highlight>
                <a:srgbClr val="EFF2F7"/>
              </a:highlight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1900"/>
              </a:buClr>
              <a:buSzPts val="1600"/>
              <a:buChar char="●"/>
            </a:pPr>
            <a:r>
              <a:rPr lang="en-ZA" sz="1600">
                <a:solidFill>
                  <a:srgbClr val="661900"/>
                </a:solidFill>
                <a:highlight>
                  <a:srgbClr val="EFF2F7"/>
                </a:highlight>
              </a:rPr>
              <a:t>The Value of Psychotherapy and Interventions in the Community and the Field </a:t>
            </a:r>
            <a:endParaRPr sz="1600">
              <a:solidFill>
                <a:srgbClr val="661900"/>
              </a:solidFill>
              <a:highlight>
                <a:srgbClr val="EFF2F7"/>
              </a:highlight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1900"/>
              </a:buClr>
              <a:buSzPts val="1600"/>
              <a:buChar char="●"/>
            </a:pPr>
            <a:r>
              <a:rPr lang="en-ZA" sz="1600">
                <a:solidFill>
                  <a:srgbClr val="661900"/>
                </a:solidFill>
                <a:highlight>
                  <a:srgbClr val="EFF2F7"/>
                </a:highlight>
              </a:rPr>
              <a:t>The Relationship between Psychoanalysis and Human Rights and Social Justice </a:t>
            </a:r>
            <a:endParaRPr sz="1600">
              <a:solidFill>
                <a:srgbClr val="661900"/>
              </a:solidFill>
              <a:highlight>
                <a:srgbClr val="EFF2F7"/>
              </a:highlight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1900"/>
              </a:buClr>
              <a:buSzPts val="1600"/>
              <a:buChar char="●"/>
            </a:pPr>
            <a:r>
              <a:rPr lang="en-ZA" sz="1600">
                <a:solidFill>
                  <a:srgbClr val="661900"/>
                </a:solidFill>
                <a:highlight>
                  <a:srgbClr val="EFF2F7"/>
                </a:highlight>
              </a:rPr>
              <a:t>The Provision of Mental Health Care Services at Multiple Levels:</a:t>
            </a:r>
            <a:endParaRPr sz="1600">
              <a:solidFill>
                <a:srgbClr val="661900"/>
              </a:solidFill>
              <a:highlight>
                <a:srgbClr val="EFF2F7"/>
              </a:highlight>
            </a:endParaRPr>
          </a:p>
          <a:p>
            <a:pPr indent="-3302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1900"/>
              </a:buClr>
              <a:buSzPts val="1600"/>
              <a:buChar char="○"/>
            </a:pPr>
            <a:r>
              <a:rPr lang="en-ZA" sz="1600">
                <a:solidFill>
                  <a:srgbClr val="661900"/>
                </a:solidFill>
                <a:highlight>
                  <a:srgbClr val="EFF2F7"/>
                </a:highlight>
              </a:rPr>
              <a:t> Primary (prevention); Secondary (district hospital); Tertiary (specialist hospital) </a:t>
            </a:r>
            <a:endParaRPr>
              <a:solidFill>
                <a:srgbClr val="661900"/>
              </a:solidFill>
              <a:highlight>
                <a:srgbClr val="EFF2F7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661900"/>
              </a:solidFill>
              <a:highlight>
                <a:srgbClr val="EFF2F7"/>
              </a:highlight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ZA" sz="1600">
                <a:solidFill>
                  <a:srgbClr val="661900"/>
                </a:solidFill>
                <a:highlight>
                  <a:srgbClr val="EFF2F7"/>
                </a:highlight>
              </a:rPr>
              <a:t>WHY IS MENTAL HEALTH MARGINALISED?</a:t>
            </a:r>
            <a:endParaRPr b="1" sz="1600">
              <a:solidFill>
                <a:srgbClr val="661900"/>
              </a:solidFill>
              <a:highlight>
                <a:srgbClr val="EFF2F7"/>
              </a:highlight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661900"/>
              </a:solidFill>
              <a:highlight>
                <a:srgbClr val="EFF2F7"/>
              </a:highlight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ZA" sz="1600">
                <a:solidFill>
                  <a:srgbClr val="661900"/>
                </a:solidFill>
                <a:highlight>
                  <a:srgbClr val="EFF2F7"/>
                </a:highlight>
              </a:rPr>
              <a:t>WE HOPE TO USE THIS MEETING TO SHOW:</a:t>
            </a:r>
            <a:endParaRPr b="1" sz="1600">
              <a:solidFill>
                <a:srgbClr val="661900"/>
              </a:solidFill>
              <a:highlight>
                <a:srgbClr val="EFF2F7"/>
              </a:highlight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661900"/>
              </a:solidFill>
              <a:highlight>
                <a:srgbClr val="EFF2F7"/>
              </a:highlight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ZA" sz="1600">
                <a:solidFill>
                  <a:srgbClr val="661900"/>
                </a:solidFill>
                <a:highlight>
                  <a:srgbClr val="EFF2F7"/>
                </a:highlight>
              </a:rPr>
              <a:t>MENTAL HEALTH IS INTRINSIC TO THE COMPREHENSIVE WELLBEING OF NOT ONLY THE INDIVIDUAL BUT THE NATION</a:t>
            </a:r>
            <a:endParaRPr b="1" sz="1600">
              <a:solidFill>
                <a:srgbClr val="661900"/>
              </a:solidFill>
              <a:highlight>
                <a:srgbClr val="EFF2F7"/>
              </a:highlight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661900"/>
              </a:solidFill>
              <a:highlight>
                <a:srgbClr val="EFF2F7"/>
              </a:highlight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ZA" sz="1600">
                <a:solidFill>
                  <a:srgbClr val="661900"/>
                </a:solidFill>
                <a:highlight>
                  <a:srgbClr val="EFF2F7"/>
                </a:highlight>
              </a:rPr>
              <a:t>WE HAVE EXPERTISE THAT CAN BE UTILISED TO HELP ACHIEVE THIS</a:t>
            </a:r>
            <a:endParaRPr b="1" sz="1600">
              <a:solidFill>
                <a:srgbClr val="661900"/>
              </a:solidFill>
              <a:highlight>
                <a:srgbClr val="EFF2F7"/>
              </a:highlight>
            </a:endParaRPr>
          </a:p>
        </p:txBody>
      </p:sp>
      <p:pic>
        <p:nvPicPr>
          <p:cNvPr id="77" name="Google Shape;77;p15"/>
          <p:cNvPicPr preferRelativeResize="0"/>
          <p:nvPr/>
        </p:nvPicPr>
        <p:blipFill rotWithShape="1">
          <a:blip r:embed="rId3">
            <a:alphaModFix/>
          </a:blip>
          <a:srcRect b="0" l="0" r="86960" t="0"/>
          <a:stretch/>
        </p:blipFill>
        <p:spPr>
          <a:xfrm>
            <a:off x="511320" y="423600"/>
            <a:ext cx="924840" cy="747360"/>
          </a:xfrm>
          <a:prstGeom prst="rect">
            <a:avLst/>
          </a:prstGeom>
          <a:noFill/>
          <a:ln cap="flat" cmpd="sng" w="36000">
            <a:solidFill>
              <a:srgbClr val="AEA79F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/>
          <p:nvPr/>
        </p:nvSpPr>
        <p:spPr>
          <a:xfrm>
            <a:off x="36360" y="360360"/>
            <a:ext cx="9971700" cy="1107000"/>
          </a:xfrm>
          <a:prstGeom prst="rect">
            <a:avLst/>
          </a:prstGeom>
          <a:solidFill>
            <a:srgbClr val="461900"/>
          </a:solidFill>
          <a:ln cap="flat" cmpd="sng" w="9525">
            <a:solidFill>
              <a:srgbClr val="AEA79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6"/>
          <p:cNvSpPr txBox="1"/>
          <p:nvPr/>
        </p:nvSpPr>
        <p:spPr>
          <a:xfrm>
            <a:off x="1113600" y="301320"/>
            <a:ext cx="90717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ZA" sz="3800">
                <a:solidFill>
                  <a:srgbClr val="EEEEEE"/>
                </a:solidFill>
              </a:rPr>
              <a:t>Ububele Home Visitors Project</a:t>
            </a:r>
            <a:endParaRPr sz="3800">
              <a:solidFill>
                <a:srgbClr val="EEEEEE"/>
              </a:solidFill>
            </a:endParaRPr>
          </a:p>
        </p:txBody>
      </p:sp>
      <p:pic>
        <p:nvPicPr>
          <p:cNvPr id="84" name="Google Shape;84;p16"/>
          <p:cNvPicPr preferRelativeResize="0"/>
          <p:nvPr/>
        </p:nvPicPr>
        <p:blipFill rotWithShape="1">
          <a:blip r:embed="rId3">
            <a:alphaModFix/>
          </a:blip>
          <a:srcRect b="0" l="0" r="86959" t="0"/>
          <a:stretch/>
        </p:blipFill>
        <p:spPr>
          <a:xfrm>
            <a:off x="587520" y="576000"/>
            <a:ext cx="924840" cy="747360"/>
          </a:xfrm>
          <a:prstGeom prst="rect">
            <a:avLst/>
          </a:prstGeom>
          <a:noFill/>
          <a:ln cap="flat" cmpd="sng" w="36000">
            <a:solidFill>
              <a:srgbClr val="AEA79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85" name="Google Shape;85;p16" title="Umdlezane.wmv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19675" y="1653953"/>
            <a:ext cx="7005050" cy="5253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/>
          <p:nvPr/>
        </p:nvSpPr>
        <p:spPr>
          <a:xfrm>
            <a:off x="36360" y="360360"/>
            <a:ext cx="9971640" cy="1107000"/>
          </a:xfrm>
          <a:prstGeom prst="rect">
            <a:avLst/>
          </a:prstGeom>
          <a:solidFill>
            <a:srgbClr val="461900"/>
          </a:solidFill>
          <a:ln cap="flat" cmpd="sng" w="9525">
            <a:solidFill>
              <a:srgbClr val="AEA79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7"/>
          <p:cNvSpPr txBox="1"/>
          <p:nvPr/>
        </p:nvSpPr>
        <p:spPr>
          <a:xfrm>
            <a:off x="936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ZA" sz="4400" u="none" cap="none" strike="noStrike">
                <a:solidFill>
                  <a:srgbClr val="EEEEEE"/>
                </a:solidFill>
                <a:latin typeface="Arial"/>
                <a:ea typeface="Arial"/>
                <a:cs typeface="Arial"/>
                <a:sym typeface="Arial"/>
              </a:rPr>
              <a:t>Importance </a:t>
            </a:r>
            <a:r>
              <a:rPr lang="en-ZA" sz="4400">
                <a:solidFill>
                  <a:srgbClr val="EEEEEE"/>
                </a:solidFill>
              </a:rPr>
              <a:t>o</a:t>
            </a:r>
            <a:r>
              <a:rPr b="0" i="0" lang="en-ZA" sz="4400" u="none" cap="none" strike="noStrike">
                <a:solidFill>
                  <a:srgbClr val="EEEEEE"/>
                </a:solidFill>
                <a:latin typeface="Arial"/>
                <a:ea typeface="Arial"/>
                <a:cs typeface="Arial"/>
                <a:sym typeface="Arial"/>
              </a:rPr>
              <a:t>f Mental Health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7"/>
          <p:cNvSpPr txBox="1"/>
          <p:nvPr/>
        </p:nvSpPr>
        <p:spPr>
          <a:xfrm>
            <a:off x="504000" y="1769053"/>
            <a:ext cx="9071700" cy="5702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-3746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1900"/>
              </a:buClr>
              <a:buSzPts val="2300"/>
              <a:buChar char="●"/>
            </a:pPr>
            <a:r>
              <a:rPr lang="en-ZA" sz="2300">
                <a:solidFill>
                  <a:srgbClr val="661900"/>
                </a:solidFill>
              </a:rPr>
              <a:t>Studies show that </a:t>
            </a:r>
            <a:r>
              <a:rPr lang="en-ZA" sz="2300">
                <a:solidFill>
                  <a:srgbClr val="661900"/>
                </a:solidFill>
                <a:highlight>
                  <a:srgbClr val="EFF2F7"/>
                </a:highlight>
              </a:rPr>
              <a:t>South Africa’s public mental health expenditure represented 5.0% of the total public health budget¹</a:t>
            </a:r>
            <a:endParaRPr sz="2300">
              <a:solidFill>
                <a:srgbClr val="661900"/>
              </a:solidFill>
              <a:highlight>
                <a:srgbClr val="EFF2F7"/>
              </a:highlight>
            </a:endParaRPr>
          </a:p>
          <a:p>
            <a:pPr indent="-3746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1900"/>
              </a:buClr>
              <a:buSzPts val="2300"/>
              <a:buChar char="●"/>
            </a:pPr>
            <a:r>
              <a:rPr lang="en-ZA" sz="2300">
                <a:solidFill>
                  <a:srgbClr val="661900"/>
                </a:solidFill>
                <a:highlight>
                  <a:srgbClr val="EFF2F7"/>
                </a:highlight>
              </a:rPr>
              <a:t>Necessary inpatient care represented 86% of mental healthcare expenditure, with nearly half of total expenditure on mental health occurring at the psychiatric hospital-level (tertiary). Almost one-quarter (24%) of mental health inpatients are readmitted to hospital within 3 months of a previous discharge, costing the public health system 18.2% of the total mental health expenditure </a:t>
            </a:r>
            <a:endParaRPr b="0" i="0" sz="23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746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1900"/>
              </a:buClr>
              <a:buSzPts val="2300"/>
              <a:buFont typeface="Arial"/>
              <a:buChar char="●"/>
            </a:pPr>
            <a:r>
              <a:rPr lang="en-ZA" sz="2300">
                <a:solidFill>
                  <a:srgbClr val="661900"/>
                </a:solidFill>
              </a:rPr>
              <a:t>Mental health </a:t>
            </a:r>
            <a:r>
              <a:rPr b="0" i="0" lang="en-ZA" sz="2300" u="none" cap="none" strike="noStrike">
                <a:solidFill>
                  <a:srgbClr val="661900"/>
                </a:solidFill>
                <a:latin typeface="Arial"/>
                <a:ea typeface="Arial"/>
                <a:cs typeface="Arial"/>
                <a:sym typeface="Arial"/>
              </a:rPr>
              <a:t>starts at the beginning of life and is paramount for a healthy society</a:t>
            </a:r>
            <a:r>
              <a:rPr lang="en-ZA" sz="2300">
                <a:solidFill>
                  <a:srgbClr val="661900"/>
                </a:solidFill>
              </a:rPr>
              <a:t>, this can be promoted in primary care stage</a:t>
            </a:r>
            <a:endParaRPr b="0" i="0" sz="23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746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1900"/>
              </a:buClr>
              <a:buSzPts val="2300"/>
              <a:buChar char="●"/>
            </a:pPr>
            <a:r>
              <a:rPr lang="en-ZA" sz="2300">
                <a:solidFill>
                  <a:srgbClr val="661900"/>
                </a:solidFill>
              </a:rPr>
              <a:t>Improved</a:t>
            </a:r>
            <a:r>
              <a:rPr lang="en-ZA" sz="2300">
                <a:solidFill>
                  <a:srgbClr val="661900"/>
                </a:solidFill>
              </a:rPr>
              <a:t> mental health directly reduces physical illness</a:t>
            </a:r>
            <a:endParaRPr sz="2300">
              <a:solidFill>
                <a:srgbClr val="661900"/>
              </a:solidFill>
            </a:endParaRPr>
          </a:p>
          <a:p>
            <a:pPr indent="-3746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1900"/>
              </a:buClr>
              <a:buSzPts val="2300"/>
              <a:buFont typeface="Arial"/>
              <a:buChar char="●"/>
            </a:pPr>
            <a:r>
              <a:rPr b="0" i="0" lang="en-ZA" sz="2300" u="none" cap="none" strike="noStrike">
                <a:solidFill>
                  <a:srgbClr val="661900"/>
                </a:solidFill>
                <a:latin typeface="Arial"/>
                <a:ea typeface="Arial"/>
                <a:cs typeface="Arial"/>
                <a:sym typeface="Arial"/>
              </a:rPr>
              <a:t>A society with </a:t>
            </a:r>
            <a:r>
              <a:rPr lang="en-ZA" sz="2300">
                <a:solidFill>
                  <a:srgbClr val="661900"/>
                </a:solidFill>
              </a:rPr>
              <a:t>optimal</a:t>
            </a:r>
            <a:r>
              <a:rPr b="0" i="0" lang="en-ZA" sz="2300" u="none" cap="none" strike="noStrike">
                <a:solidFill>
                  <a:srgbClr val="661900"/>
                </a:solidFill>
                <a:latin typeface="Arial"/>
                <a:ea typeface="Arial"/>
                <a:cs typeface="Arial"/>
                <a:sym typeface="Arial"/>
              </a:rPr>
              <a:t> mental health will be more economically viable</a:t>
            </a:r>
            <a:endParaRPr b="0" i="0" sz="23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3" name="Google Shape;93;p17"/>
          <p:cNvPicPr preferRelativeResize="0"/>
          <p:nvPr/>
        </p:nvPicPr>
        <p:blipFill rotWithShape="1">
          <a:blip r:embed="rId3">
            <a:alphaModFix/>
          </a:blip>
          <a:srcRect b="0" l="0" r="86960" t="0"/>
          <a:stretch/>
        </p:blipFill>
        <p:spPr>
          <a:xfrm>
            <a:off x="587520" y="576000"/>
            <a:ext cx="924840" cy="747360"/>
          </a:xfrm>
          <a:prstGeom prst="rect">
            <a:avLst/>
          </a:prstGeom>
          <a:noFill/>
          <a:ln cap="flat" cmpd="sng" w="36000">
            <a:solidFill>
              <a:srgbClr val="AEA79F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/>
          <p:nvPr/>
        </p:nvSpPr>
        <p:spPr>
          <a:xfrm>
            <a:off x="36360" y="360360"/>
            <a:ext cx="9971640" cy="1107000"/>
          </a:xfrm>
          <a:prstGeom prst="rect">
            <a:avLst/>
          </a:prstGeom>
          <a:solidFill>
            <a:srgbClr val="461900"/>
          </a:solidFill>
          <a:ln cap="flat" cmpd="sng" w="9525">
            <a:solidFill>
              <a:srgbClr val="AEA79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8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ZA" sz="4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ZA" sz="4400">
                <a:solidFill>
                  <a:srgbClr val="FFFFFF"/>
                </a:solidFill>
              </a:rPr>
              <a:t>Importance of Mental Health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8"/>
          <p:cNvSpPr txBox="1"/>
          <p:nvPr/>
        </p:nvSpPr>
        <p:spPr>
          <a:xfrm>
            <a:off x="504000" y="1540453"/>
            <a:ext cx="9071700" cy="57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746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1900"/>
              </a:buClr>
              <a:buSzPts val="2300"/>
              <a:buChar char="●"/>
            </a:pPr>
            <a:r>
              <a:rPr lang="en-ZA" sz="2300">
                <a:solidFill>
                  <a:srgbClr val="661900"/>
                </a:solidFill>
                <a:highlight>
                  <a:srgbClr val="EFF2F7"/>
                </a:highlight>
              </a:rPr>
              <a:t>Investment</a:t>
            </a:r>
            <a:r>
              <a:rPr lang="en-ZA" sz="2300">
                <a:solidFill>
                  <a:srgbClr val="661900"/>
                </a:solidFill>
              </a:rPr>
              <a:t> in mental health has proved cost effective in the long run</a:t>
            </a:r>
            <a:endParaRPr sz="2300">
              <a:solidFill>
                <a:srgbClr val="661900"/>
              </a:solidFill>
            </a:endParaRPr>
          </a:p>
          <a:p>
            <a:pPr indent="-3746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1900"/>
              </a:buClr>
              <a:buSzPts val="2300"/>
              <a:buChar char="●"/>
            </a:pPr>
            <a:r>
              <a:rPr lang="en-ZA" sz="2300">
                <a:solidFill>
                  <a:srgbClr val="661900"/>
                </a:solidFill>
              </a:rPr>
              <a:t>Most importantly, mental health interventions work best at the preventative, primary care level, where they can have the broadest impact and highest levels of success</a:t>
            </a:r>
            <a:endParaRPr sz="2300">
              <a:solidFill>
                <a:srgbClr val="661900"/>
              </a:solidFill>
            </a:endParaRPr>
          </a:p>
          <a:p>
            <a:pPr indent="-3746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1900"/>
              </a:buClr>
              <a:buSzPts val="2300"/>
              <a:buChar char="●"/>
            </a:pPr>
            <a:r>
              <a:rPr lang="en-ZA" sz="2300">
                <a:solidFill>
                  <a:srgbClr val="661900"/>
                </a:solidFill>
              </a:rPr>
              <a:t>It is imperative that we reduce admissions through preventative care and thus access and fundi ng to primary psychological interventions is essential</a:t>
            </a:r>
            <a:endParaRPr sz="2300">
              <a:solidFill>
                <a:srgbClr val="661900"/>
              </a:solidFill>
            </a:endParaRPr>
          </a:p>
          <a:p>
            <a:pPr indent="-3746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1900"/>
              </a:buClr>
              <a:buSzPts val="2300"/>
              <a:buChar char="●"/>
            </a:pPr>
            <a:r>
              <a:rPr lang="en-ZA" sz="2300">
                <a:solidFill>
                  <a:srgbClr val="661900"/>
                </a:solidFill>
              </a:rPr>
              <a:t>South Africa is a traumatized society that is fractured and in distress, we need to prioritize mental health to heal as a nation and be free; not just politically but in our relations together and inside of ourselves</a:t>
            </a:r>
            <a:endParaRPr sz="2300">
              <a:solidFill>
                <a:srgbClr val="661900"/>
              </a:solidFill>
            </a:endParaRPr>
          </a:p>
          <a:p>
            <a:pPr indent="-3746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1900"/>
              </a:buClr>
              <a:buSzPts val="2300"/>
              <a:buFont typeface="Arial"/>
              <a:buChar char="●"/>
            </a:pPr>
            <a:r>
              <a:rPr lang="en-ZA" sz="2300">
                <a:solidFill>
                  <a:srgbClr val="661900"/>
                </a:solidFill>
              </a:rPr>
              <a:t>Cost-effective public health and intersectoral strategies and interventions exist to promote, protect and restore mental health</a:t>
            </a:r>
            <a:endParaRPr sz="2300">
              <a:solidFill>
                <a:srgbClr val="661900"/>
              </a:solidFill>
            </a:endParaRPr>
          </a:p>
          <a:p>
            <a:pPr indent="-3746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1900"/>
              </a:buClr>
              <a:buSzPts val="2300"/>
              <a:buFont typeface="Arial"/>
              <a:buChar char="●"/>
            </a:pPr>
            <a:r>
              <a:rPr b="0" i="0" lang="en-ZA" sz="2300" u="none" cap="none" strike="noStrike">
                <a:solidFill>
                  <a:srgbClr val="661900"/>
                </a:solidFill>
                <a:latin typeface="Arial"/>
                <a:ea typeface="Arial"/>
                <a:cs typeface="Arial"/>
                <a:sym typeface="Arial"/>
              </a:rPr>
              <a:t>Much is in place already that can be used to build </a:t>
            </a:r>
            <a:r>
              <a:rPr lang="en-ZA" sz="2300">
                <a:solidFill>
                  <a:srgbClr val="661900"/>
                </a:solidFill>
              </a:rPr>
              <a:t>from</a:t>
            </a:r>
            <a:endParaRPr b="0" i="0" sz="23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1" name="Google Shape;101;p18"/>
          <p:cNvPicPr preferRelativeResize="0"/>
          <p:nvPr/>
        </p:nvPicPr>
        <p:blipFill rotWithShape="1">
          <a:blip r:embed="rId3">
            <a:alphaModFix/>
          </a:blip>
          <a:srcRect b="0" l="0" r="86960" t="0"/>
          <a:stretch/>
        </p:blipFill>
        <p:spPr>
          <a:xfrm>
            <a:off x="587520" y="576000"/>
            <a:ext cx="924840" cy="747360"/>
          </a:xfrm>
          <a:prstGeom prst="rect">
            <a:avLst/>
          </a:prstGeom>
          <a:noFill/>
          <a:ln cap="flat" cmpd="sng" w="36000">
            <a:solidFill>
              <a:srgbClr val="AEA79F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/>
          <p:nvPr/>
        </p:nvSpPr>
        <p:spPr>
          <a:xfrm>
            <a:off x="36360" y="55560"/>
            <a:ext cx="9971700" cy="1107000"/>
          </a:xfrm>
          <a:prstGeom prst="rect">
            <a:avLst/>
          </a:prstGeom>
          <a:solidFill>
            <a:srgbClr val="461900"/>
          </a:solidFill>
          <a:ln cap="flat" cmpd="sng" w="9525">
            <a:solidFill>
              <a:srgbClr val="AEA79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9"/>
          <p:cNvSpPr txBox="1"/>
          <p:nvPr/>
        </p:nvSpPr>
        <p:spPr>
          <a:xfrm>
            <a:off x="732600" y="-79680"/>
            <a:ext cx="90717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ZA" sz="4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SAPC Interventions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8" name="Google Shape;108;p19"/>
          <p:cNvPicPr preferRelativeResize="0"/>
          <p:nvPr/>
        </p:nvPicPr>
        <p:blipFill rotWithShape="1">
          <a:blip r:embed="rId3">
            <a:alphaModFix/>
          </a:blip>
          <a:srcRect b="0" l="0" r="86959" t="0"/>
          <a:stretch/>
        </p:blipFill>
        <p:spPr>
          <a:xfrm>
            <a:off x="511320" y="195000"/>
            <a:ext cx="924840" cy="747360"/>
          </a:xfrm>
          <a:prstGeom prst="rect">
            <a:avLst/>
          </a:prstGeom>
          <a:noFill/>
          <a:ln cap="flat" cmpd="sng" w="36000">
            <a:solidFill>
              <a:srgbClr val="AEA79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09" name="Google Shape;109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66800" y="1334820"/>
            <a:ext cx="8091510" cy="60724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/>
          <p:nvPr/>
        </p:nvSpPr>
        <p:spPr>
          <a:xfrm>
            <a:off x="36350" y="284149"/>
            <a:ext cx="9971700" cy="1262100"/>
          </a:xfrm>
          <a:prstGeom prst="rect">
            <a:avLst/>
          </a:prstGeom>
          <a:solidFill>
            <a:srgbClr val="461900"/>
          </a:solidFill>
          <a:ln cap="flat" cmpd="sng" w="9525">
            <a:solidFill>
              <a:srgbClr val="AEA79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20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ZA" sz="4400">
                <a:solidFill>
                  <a:srgbClr val="EEEEEE"/>
                </a:solidFill>
              </a:rPr>
              <a:t>Relevance in our times; </a:t>
            </a:r>
            <a:endParaRPr sz="4400">
              <a:solidFill>
                <a:srgbClr val="EEEEEE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ZA" sz="4400">
                <a:solidFill>
                  <a:srgbClr val="EEEEEE"/>
                </a:solidFill>
              </a:rPr>
              <a:t>Our Nation on the Couch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20"/>
          <p:cNvSpPr txBox="1"/>
          <p:nvPr/>
        </p:nvSpPr>
        <p:spPr>
          <a:xfrm>
            <a:off x="504000" y="1769050"/>
            <a:ext cx="9071700" cy="56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 fontScale="70000" lnSpcReduction="20000"/>
          </a:bodyPr>
          <a:lstStyle/>
          <a:p>
            <a:pPr indent="-194918" lvl="0" marL="21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7350"/>
              <a:buFont typeface="Noto Sans Symbols"/>
              <a:buChar char="●"/>
            </a:pPr>
            <a:r>
              <a:rPr lang="en-ZA" sz="3342">
                <a:solidFill>
                  <a:srgbClr val="661900"/>
                </a:solidFill>
              </a:rPr>
              <a:t>Psychoanalytic theory is being proved by neuroscience to have good validity</a:t>
            </a:r>
            <a:endParaRPr sz="3342">
              <a:solidFill>
                <a:srgbClr val="661900"/>
              </a:solidFill>
            </a:endParaRPr>
          </a:p>
          <a:p>
            <a:pPr indent="-194918" lvl="0" marL="21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7350"/>
              <a:buFont typeface="Noto Sans Symbols"/>
              <a:buChar char="●"/>
            </a:pPr>
            <a:r>
              <a:rPr lang="en-ZA" sz="3342">
                <a:solidFill>
                  <a:srgbClr val="661900"/>
                </a:solidFill>
              </a:rPr>
              <a:t>Psychoanalysis has had to step out and be relevant and we as a South African Community are being recognized internationally for doing just this</a:t>
            </a:r>
            <a:endParaRPr sz="3342">
              <a:solidFill>
                <a:srgbClr val="661900"/>
              </a:solidFill>
            </a:endParaRPr>
          </a:p>
          <a:p>
            <a:pPr indent="-194918" lvl="0" marL="21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7350"/>
              <a:buFont typeface="Noto Sans Symbols"/>
              <a:buChar char="●"/>
            </a:pPr>
            <a:r>
              <a:rPr lang="en-ZA" sz="3342">
                <a:solidFill>
                  <a:srgbClr val="661900"/>
                </a:solidFill>
              </a:rPr>
              <a:t>Group work and community </a:t>
            </a:r>
            <a:r>
              <a:rPr lang="en-ZA" sz="3342">
                <a:solidFill>
                  <a:srgbClr val="661900"/>
                </a:solidFill>
              </a:rPr>
              <a:t>projects are essential to meeting the vast need in society</a:t>
            </a:r>
            <a:endParaRPr sz="3342">
              <a:solidFill>
                <a:srgbClr val="661900"/>
              </a:solidFill>
            </a:endParaRPr>
          </a:p>
          <a:p>
            <a:pPr indent="-194918" lvl="0" marL="21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7350"/>
              <a:buFont typeface="Noto Sans Symbols"/>
              <a:buChar char="●"/>
            </a:pPr>
            <a:r>
              <a:rPr lang="en-ZA" sz="3342">
                <a:solidFill>
                  <a:srgbClr val="661900"/>
                </a:solidFill>
              </a:rPr>
              <a:t>Supervision and top down sharing of expertise is proving very effective</a:t>
            </a:r>
            <a:endParaRPr sz="3342">
              <a:solidFill>
                <a:srgbClr val="661900"/>
              </a:solidFill>
            </a:endParaRPr>
          </a:p>
          <a:p>
            <a:pPr indent="-194918" lvl="0" marL="21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7350"/>
              <a:buFont typeface="Noto Sans Symbols"/>
              <a:buChar char="●"/>
            </a:pPr>
            <a:r>
              <a:rPr lang="en-ZA" sz="3342">
                <a:solidFill>
                  <a:srgbClr val="661900"/>
                </a:solidFill>
              </a:rPr>
              <a:t>Psychoanalysis is invaluable in informing policy and process and a resource that can be used</a:t>
            </a:r>
            <a:endParaRPr sz="3342">
              <a:solidFill>
                <a:srgbClr val="661900"/>
              </a:solidFill>
            </a:endParaRPr>
          </a:p>
          <a:p>
            <a:pPr indent="-194918" lvl="0" marL="21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7350"/>
              <a:buFont typeface="Noto Sans Symbols"/>
              <a:buChar char="●"/>
            </a:pPr>
            <a:r>
              <a:rPr lang="en-ZA" sz="3342">
                <a:solidFill>
                  <a:srgbClr val="661900"/>
                </a:solidFill>
              </a:rPr>
              <a:t>Life Esidimeni</a:t>
            </a:r>
            <a:endParaRPr sz="3342">
              <a:solidFill>
                <a:srgbClr val="661900"/>
              </a:solidFill>
            </a:endParaRPr>
          </a:p>
          <a:p>
            <a:pPr indent="-194918" lvl="0" marL="21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7350"/>
              <a:buFont typeface="Noto Sans Symbols"/>
              <a:buChar char="●"/>
            </a:pPr>
            <a:r>
              <a:rPr lang="en-ZA" sz="3342">
                <a:solidFill>
                  <a:srgbClr val="661900"/>
                </a:solidFill>
              </a:rPr>
              <a:t>COVID Pandemic</a:t>
            </a:r>
            <a:endParaRPr sz="3342">
              <a:solidFill>
                <a:srgbClr val="661900"/>
              </a:solidFill>
            </a:endParaRPr>
          </a:p>
          <a:p>
            <a:pPr indent="-194918" lvl="0" marL="21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7350"/>
              <a:buFont typeface="Noto Sans Symbols"/>
              <a:buChar char="●"/>
            </a:pPr>
            <a:r>
              <a:rPr lang="en-ZA" sz="3342">
                <a:solidFill>
                  <a:srgbClr val="661900"/>
                </a:solidFill>
              </a:rPr>
              <a:t>In line with our constitution, Everyone has inherent dignity and the right to have their dignity respected and protected, </a:t>
            </a:r>
            <a:r>
              <a:rPr lang="en-ZA" sz="3342">
                <a:solidFill>
                  <a:srgbClr val="661900"/>
                </a:solidFill>
              </a:rPr>
              <a:t>psychoanalytic</a:t>
            </a:r>
            <a:r>
              <a:rPr lang="en-ZA" sz="3342">
                <a:solidFill>
                  <a:srgbClr val="661900"/>
                </a:solidFill>
              </a:rPr>
              <a:t> treatment does exactly this</a:t>
            </a:r>
            <a:endParaRPr sz="3342">
              <a:solidFill>
                <a:srgbClr val="661900"/>
              </a:solidFill>
            </a:endParaRPr>
          </a:p>
        </p:txBody>
      </p:sp>
      <p:pic>
        <p:nvPicPr>
          <p:cNvPr id="117" name="Google Shape;117;p20"/>
          <p:cNvPicPr preferRelativeResize="0"/>
          <p:nvPr/>
        </p:nvPicPr>
        <p:blipFill rotWithShape="1">
          <a:blip r:embed="rId3">
            <a:alphaModFix/>
          </a:blip>
          <a:srcRect b="0" l="0" r="86960" t="0"/>
          <a:stretch/>
        </p:blipFill>
        <p:spPr>
          <a:xfrm>
            <a:off x="587520" y="576000"/>
            <a:ext cx="924840" cy="747360"/>
          </a:xfrm>
          <a:prstGeom prst="rect">
            <a:avLst/>
          </a:prstGeom>
          <a:noFill/>
          <a:ln cap="flat" cmpd="sng" w="36000">
            <a:solidFill>
              <a:srgbClr val="AEA79F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1"/>
          <p:cNvSpPr/>
          <p:nvPr/>
        </p:nvSpPr>
        <p:spPr>
          <a:xfrm>
            <a:off x="36360" y="360360"/>
            <a:ext cx="9971700" cy="1107000"/>
          </a:xfrm>
          <a:prstGeom prst="rect">
            <a:avLst/>
          </a:prstGeom>
          <a:solidFill>
            <a:srgbClr val="461900"/>
          </a:solidFill>
          <a:ln cap="flat" cmpd="sng" w="9525">
            <a:solidFill>
              <a:srgbClr val="AEA79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21"/>
          <p:cNvSpPr txBox="1"/>
          <p:nvPr/>
        </p:nvSpPr>
        <p:spPr>
          <a:xfrm>
            <a:off x="504000" y="301320"/>
            <a:ext cx="90717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ZA" sz="4400">
                <a:solidFill>
                  <a:srgbClr val="EEEEEE"/>
                </a:solidFill>
              </a:rPr>
              <a:t>Ububele Baby Mat Project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21"/>
          <p:cNvSpPr txBox="1"/>
          <p:nvPr/>
        </p:nvSpPr>
        <p:spPr>
          <a:xfrm>
            <a:off x="504000" y="1769053"/>
            <a:ext cx="9071700" cy="56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661900"/>
              </a:solidFill>
            </a:endParaRPr>
          </a:p>
        </p:txBody>
      </p:sp>
      <p:pic>
        <p:nvPicPr>
          <p:cNvPr id="125" name="Google Shape;125;p21"/>
          <p:cNvPicPr preferRelativeResize="0"/>
          <p:nvPr/>
        </p:nvPicPr>
        <p:blipFill rotWithShape="1">
          <a:blip r:embed="rId3">
            <a:alphaModFix/>
          </a:blip>
          <a:srcRect b="0" l="0" r="86959" t="0"/>
          <a:stretch/>
        </p:blipFill>
        <p:spPr>
          <a:xfrm>
            <a:off x="587520" y="576000"/>
            <a:ext cx="924840" cy="747360"/>
          </a:xfrm>
          <a:prstGeom prst="rect">
            <a:avLst/>
          </a:prstGeom>
          <a:noFill/>
          <a:ln cap="flat" cmpd="sng" w="36000">
            <a:solidFill>
              <a:srgbClr val="AEA79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26" name="Google Shape;126;p21" title="Baby Mat.wmv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359774" y="1769049"/>
            <a:ext cx="7324850" cy="549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