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39" r:id="rId4"/>
    <p:sldId id="263" r:id="rId5"/>
    <p:sldId id="329" r:id="rId6"/>
    <p:sldId id="342" r:id="rId7"/>
    <p:sldId id="310" r:id="rId8"/>
    <p:sldId id="341" r:id="rId9"/>
    <p:sldId id="346" r:id="rId10"/>
    <p:sldId id="325" r:id="rId11"/>
    <p:sldId id="343" r:id="rId12"/>
    <p:sldId id="317" r:id="rId13"/>
    <p:sldId id="338" r:id="rId14"/>
    <p:sldId id="315" r:id="rId15"/>
    <p:sldId id="297" r:id="rId16"/>
    <p:sldId id="323" r:id="rId17"/>
    <p:sldId id="292" r:id="rId18"/>
    <p:sldId id="314" r:id="rId19"/>
    <p:sldId id="347" r:id="rId20"/>
    <p:sldId id="348" r:id="rId21"/>
    <p:sldId id="340" r:id="rId22"/>
    <p:sldId id="344" r:id="rId23"/>
    <p:sldId id="349" r:id="rId24"/>
    <p:sldId id="354" r:id="rId25"/>
    <p:sldId id="355" r:id="rId26"/>
    <p:sldId id="359" r:id="rId27"/>
    <p:sldId id="360" r:id="rId28"/>
    <p:sldId id="362" r:id="rId29"/>
    <p:sldId id="365" r:id="rId30"/>
    <p:sldId id="366" r:id="rId31"/>
    <p:sldId id="367" r:id="rId32"/>
    <p:sldId id="369" r:id="rId33"/>
    <p:sldId id="370" r:id="rId34"/>
    <p:sldId id="330"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aelo Mametja" initials="SM" lastIdx="3" clrIdx="0">
    <p:extLst>
      <p:ext uri="{19B8F6BF-5375-455C-9EA6-DF929625EA0E}">
        <p15:presenceInfo xmlns:p15="http://schemas.microsoft.com/office/powerpoint/2012/main" userId="S-1-5-21-666463897-1048713815-314601362-8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3"/>
    <a:srgbClr val="F2D4B4"/>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autoAdjust="0"/>
    <p:restoredTop sz="79894" autoAdjust="0"/>
  </p:normalViewPr>
  <p:slideViewPr>
    <p:cSldViewPr snapToGrid="0">
      <p:cViewPr varScale="1">
        <p:scale>
          <a:sx n="59" d="100"/>
          <a:sy n="59"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Shelley%20Work\NHI\2019\NHI%20Working%20Group\Survey%20results%2020%20Novemb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Shelley%20Work\NHI\2019\NHI%20Working%20Group\Survey%20results%2020%20Novemb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file:///C:\Shelley%20Work\NHI\2019\NHI%20Working%20Group\Survey%20results%2020%20Novemb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Shelley%20Work\NHI\2019\NHI%20Working%20Group\Survey%20results%2020%20Novemb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Shelley%20Work\NHI\2019\NHI%20Working%20Group\Survey%20results%2020%20Novemb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Shelley%20Work\NHI\2019\NHI%20Working%20Group\Survey%20results%2020%20Novembe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Age (</a:t>
            </a:r>
            <a:r>
              <a:rPr lang="en-US" dirty="0" smtClean="0"/>
              <a:t>n=988)</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20-39</c:v>
                </c:pt>
                <c:pt idx="1">
                  <c:v>40-59</c:v>
                </c:pt>
                <c:pt idx="2">
                  <c:v>60+</c:v>
                </c:pt>
                <c:pt idx="3">
                  <c:v>No answer</c:v>
                </c:pt>
              </c:strCache>
            </c:strRef>
          </c:cat>
          <c:val>
            <c:numRef>
              <c:f>Sheet1!$B$5:$B$8</c:f>
              <c:numCache>
                <c:formatCode>0.00%</c:formatCode>
                <c:ptCount val="4"/>
                <c:pt idx="0">
                  <c:v>0.31929999999999997</c:v>
                </c:pt>
                <c:pt idx="1">
                  <c:v>0.38569999999999999</c:v>
                </c:pt>
                <c:pt idx="2">
                  <c:v>0.29320000000000002</c:v>
                </c:pt>
                <c:pt idx="3">
                  <c:v>1.8E-3</c:v>
                </c:pt>
              </c:numCache>
            </c:numRef>
          </c:val>
        </c:ser>
        <c:dLbls>
          <c:showLegendKey val="0"/>
          <c:showVal val="0"/>
          <c:showCatName val="0"/>
          <c:showSerName val="0"/>
          <c:showPercent val="0"/>
          <c:showBubbleSize val="0"/>
        </c:dLbls>
        <c:gapWidth val="219"/>
        <c:overlap val="-27"/>
        <c:axId val="-1119872928"/>
        <c:axId val="-1119875648"/>
      </c:barChart>
      <c:catAx>
        <c:axId val="-111987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9875648"/>
        <c:crosses val="autoZero"/>
        <c:auto val="1"/>
        <c:lblAlgn val="ctr"/>
        <c:lblOffset val="100"/>
        <c:noMultiLvlLbl val="0"/>
      </c:catAx>
      <c:valAx>
        <c:axId val="-11198756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9872928"/>
        <c:crosses val="autoZero"/>
        <c:crossBetween val="between"/>
      </c:valAx>
      <c:spPr>
        <a:solidFill>
          <a:sysClr val="window" lastClr="FFFFFF">
            <a:lumMod val="85000"/>
          </a:sysClr>
        </a:solid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sz="16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dirty="0"/>
              <a:t>Gender (</a:t>
            </a:r>
            <a:r>
              <a:rPr lang="en-US" dirty="0" smtClean="0"/>
              <a:t>n=988)</a:t>
            </a:r>
            <a:endParaRPr lang="en-US" dirty="0"/>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Sheet1!$A$11:$A$13</c:f>
              <c:strCache>
                <c:ptCount val="3"/>
                <c:pt idx="0">
                  <c:v>Female</c:v>
                </c:pt>
                <c:pt idx="1">
                  <c:v>Male</c:v>
                </c:pt>
                <c:pt idx="2">
                  <c:v>Other</c:v>
                </c:pt>
              </c:strCache>
            </c:strRef>
          </c:cat>
          <c:val>
            <c:numRef>
              <c:f>Sheet1!$B$11:$B$13</c:f>
              <c:numCache>
                <c:formatCode>0.00%</c:formatCode>
                <c:ptCount val="3"/>
                <c:pt idx="0">
                  <c:v>0.38129999999999997</c:v>
                </c:pt>
                <c:pt idx="1">
                  <c:v>0.61419999999999997</c:v>
                </c:pt>
                <c:pt idx="2">
                  <c:v>2.7000000000000001E-3</c:v>
                </c:pt>
              </c:numCache>
            </c:numRef>
          </c:val>
        </c:ser>
        <c:dLbls>
          <c:dLblPos val="ctr"/>
          <c:showLegendKey val="0"/>
          <c:showVal val="0"/>
          <c:showCatName val="0"/>
          <c:showSerName val="0"/>
          <c:showPercent val="1"/>
          <c:showBubbleSize val="0"/>
          <c:showLeaderLines val="1"/>
        </c:dLbls>
        <c:firstSliceAng val="0"/>
      </c:pieChart>
      <c:spPr>
        <a:solidFill>
          <a:sysClr val="window" lastClr="FFFFFF">
            <a:lumMod val="85000"/>
          </a:sysClr>
        </a:solid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ysClr val="windowText" lastClr="000000"/>
      </a:solidFill>
    </a:ln>
    <a:effectLst/>
  </c:spPr>
  <c:txPr>
    <a:bodyPr/>
    <a:lstStyle/>
    <a:p>
      <a:pPr>
        <a:defRPr sz="18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Sheet1!$A$44:$A$47</c:f>
              <c:strCache>
                <c:ptCount val="4"/>
                <c:pt idx="0">
                  <c:v>Public Sector only</c:v>
                </c:pt>
                <c:pt idx="1">
                  <c:v>Private Only</c:v>
                </c:pt>
                <c:pt idx="2">
                  <c:v>Private and Public but predominately Public Sector</c:v>
                </c:pt>
                <c:pt idx="3">
                  <c:v>Private and Public predominately Private Sector</c:v>
                </c:pt>
              </c:strCache>
            </c:strRef>
          </c:cat>
          <c:val>
            <c:numRef>
              <c:f>Sheet1!$B$44:$B$47</c:f>
              <c:numCache>
                <c:formatCode>0.00%</c:formatCode>
                <c:ptCount val="4"/>
                <c:pt idx="0">
                  <c:v>0.37230000000000002</c:v>
                </c:pt>
                <c:pt idx="1">
                  <c:v>0.41909999999999997</c:v>
                </c:pt>
                <c:pt idx="2">
                  <c:v>0.1106</c:v>
                </c:pt>
                <c:pt idx="3">
                  <c:v>9.5299999999999996E-2</c:v>
                </c:pt>
              </c:numCache>
            </c:numRef>
          </c:val>
        </c:ser>
        <c:dLbls>
          <c:showLegendKey val="0"/>
          <c:showVal val="0"/>
          <c:showCatName val="0"/>
          <c:showSerName val="0"/>
          <c:showPercent val="0"/>
          <c:showBubbleSize val="0"/>
        </c:dLbls>
        <c:gapWidth val="182"/>
        <c:axId val="-272792576"/>
        <c:axId val="-272793120"/>
      </c:barChart>
      <c:catAx>
        <c:axId val="-272792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2793120"/>
        <c:crosses val="autoZero"/>
        <c:auto val="1"/>
        <c:lblAlgn val="ctr"/>
        <c:lblOffset val="100"/>
        <c:noMultiLvlLbl val="0"/>
      </c:catAx>
      <c:valAx>
        <c:axId val="-272793120"/>
        <c:scaling>
          <c:orientation val="minMax"/>
        </c:scaling>
        <c:delete val="1"/>
        <c:axPos val="b"/>
        <c:numFmt formatCode="0%" sourceLinked="0"/>
        <c:majorTickMark val="none"/>
        <c:minorTickMark val="none"/>
        <c:tickLblPos val="nextTo"/>
        <c:crossAx val="-272792576"/>
        <c:crosses val="autoZero"/>
        <c:crossBetween val="between"/>
      </c:valAx>
      <c:spPr>
        <a:solidFill>
          <a:schemeClr val="bg1">
            <a:lumMod val="85000"/>
          </a:schemeClr>
        </a:solidFill>
        <a:ln>
          <a:noFill/>
        </a:ln>
        <a:effectLst/>
      </c:spPr>
    </c:plotArea>
    <c:plotVisOnly val="1"/>
    <c:dispBlanksAs val="gap"/>
    <c:showDLblsOverMax val="0"/>
  </c:chart>
  <c:spPr>
    <a:solidFill>
      <a:schemeClr val="bg1"/>
    </a:solidFill>
    <a:ln>
      <a:solidFill>
        <a:sysClr val="windowText" lastClr="000000"/>
      </a:solidFill>
    </a:ln>
    <a:effectLst/>
  </c:spPr>
  <c:txPr>
    <a:bodyPr/>
    <a:lstStyle/>
    <a:p>
      <a:pPr>
        <a:defRPr sz="18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Sheet1!$A$50</c:f>
              <c:strCache>
                <c:ptCount val="1"/>
                <c:pt idx="0">
                  <c:v>Eastern Cape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Sheet1!$B$50</c:f>
              <c:numCache>
                <c:formatCode>0.00%</c:formatCode>
                <c:ptCount val="1"/>
                <c:pt idx="0">
                  <c:v>9.7100000000000006E-2</c:v>
                </c:pt>
              </c:numCache>
            </c:numRef>
          </c:val>
        </c:ser>
        <c:ser>
          <c:idx val="1"/>
          <c:order val="1"/>
          <c:tx>
            <c:strRef>
              <c:f>Sheet1!$A$51</c:f>
              <c:strCache>
                <c:ptCount val="1"/>
                <c:pt idx="0">
                  <c:v>Free State</c:v>
                </c:pt>
              </c:strCache>
            </c:strRef>
          </c:tx>
          <c:spPr>
            <a:solidFill>
              <a:schemeClr val="accent2"/>
            </a:solidFill>
            <a:ln>
              <a:noFill/>
            </a:ln>
            <a:effectLst/>
          </c:spPr>
          <c:invertIfNegative val="0"/>
          <c:val>
            <c:numRef>
              <c:f>Sheet1!$B$51</c:f>
              <c:numCache>
                <c:formatCode>0.00%</c:formatCode>
                <c:ptCount val="1"/>
                <c:pt idx="0">
                  <c:v>4.6800000000000001E-2</c:v>
                </c:pt>
              </c:numCache>
            </c:numRef>
          </c:val>
        </c:ser>
        <c:ser>
          <c:idx val="2"/>
          <c:order val="2"/>
          <c:tx>
            <c:strRef>
              <c:f>Sheet1!$A$52</c:f>
              <c:strCache>
                <c:ptCount val="1"/>
                <c:pt idx="0">
                  <c:v>Gauteng</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Sheet1!$B$52</c:f>
              <c:numCache>
                <c:formatCode>0.00%</c:formatCode>
                <c:ptCount val="1"/>
                <c:pt idx="0">
                  <c:v>0.37769999999999998</c:v>
                </c:pt>
              </c:numCache>
            </c:numRef>
          </c:val>
        </c:ser>
        <c:ser>
          <c:idx val="3"/>
          <c:order val="3"/>
          <c:tx>
            <c:strRef>
              <c:f>Sheet1!$A$53</c:f>
              <c:strCache>
                <c:ptCount val="1"/>
                <c:pt idx="0">
                  <c:v>KwaZulu Natal</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Sheet1!$B$53</c:f>
              <c:numCache>
                <c:formatCode>0.00%</c:formatCode>
                <c:ptCount val="1"/>
                <c:pt idx="0">
                  <c:v>0.15379999999999999</c:v>
                </c:pt>
              </c:numCache>
            </c:numRef>
          </c:val>
        </c:ser>
        <c:ser>
          <c:idx val="4"/>
          <c:order val="4"/>
          <c:tx>
            <c:strRef>
              <c:f>Sheet1!$A$54</c:f>
              <c:strCache>
                <c:ptCount val="1"/>
                <c:pt idx="0">
                  <c:v>Limpopo</c:v>
                </c:pt>
              </c:strCache>
            </c:strRef>
          </c:tx>
          <c:spPr>
            <a:solidFill>
              <a:schemeClr val="accent5"/>
            </a:solidFill>
            <a:ln>
              <a:noFill/>
            </a:ln>
            <a:effectLst/>
          </c:spPr>
          <c:invertIfNegative val="0"/>
          <c:val>
            <c:numRef>
              <c:f>Sheet1!$B$54</c:f>
              <c:numCache>
                <c:formatCode>0.00%</c:formatCode>
                <c:ptCount val="1"/>
                <c:pt idx="0">
                  <c:v>3.8699999999999998E-2</c:v>
                </c:pt>
              </c:numCache>
            </c:numRef>
          </c:val>
        </c:ser>
        <c:ser>
          <c:idx val="5"/>
          <c:order val="5"/>
          <c:tx>
            <c:strRef>
              <c:f>Sheet1!$A$55</c:f>
              <c:strCache>
                <c:ptCount val="1"/>
                <c:pt idx="0">
                  <c:v>Mpumalanga</c:v>
                </c:pt>
              </c:strCache>
            </c:strRef>
          </c:tx>
          <c:spPr>
            <a:solidFill>
              <a:schemeClr val="accent6"/>
            </a:solidFill>
            <a:ln>
              <a:noFill/>
            </a:ln>
            <a:effectLst/>
          </c:spPr>
          <c:invertIfNegative val="0"/>
          <c:val>
            <c:numRef>
              <c:f>Sheet1!$B$55</c:f>
              <c:numCache>
                <c:formatCode>0.00%</c:formatCode>
                <c:ptCount val="1"/>
                <c:pt idx="0">
                  <c:v>3.4200000000000001E-2</c:v>
                </c:pt>
              </c:numCache>
            </c:numRef>
          </c:val>
        </c:ser>
        <c:ser>
          <c:idx val="6"/>
          <c:order val="6"/>
          <c:tx>
            <c:strRef>
              <c:f>Sheet1!$A$56</c:f>
              <c:strCache>
                <c:ptCount val="1"/>
                <c:pt idx="0">
                  <c:v>Northern Cape</c:v>
                </c:pt>
              </c:strCache>
            </c:strRef>
          </c:tx>
          <c:spPr>
            <a:solidFill>
              <a:schemeClr val="accent1">
                <a:lumMod val="60000"/>
              </a:schemeClr>
            </a:solidFill>
            <a:ln>
              <a:noFill/>
            </a:ln>
            <a:effectLst/>
          </c:spPr>
          <c:invertIfNegative val="0"/>
          <c:val>
            <c:numRef>
              <c:f>Sheet1!$B$56</c:f>
              <c:numCache>
                <c:formatCode>0.00%</c:formatCode>
                <c:ptCount val="1"/>
                <c:pt idx="0">
                  <c:v>1.7999999999999999E-2</c:v>
                </c:pt>
              </c:numCache>
            </c:numRef>
          </c:val>
        </c:ser>
        <c:ser>
          <c:idx val="7"/>
          <c:order val="7"/>
          <c:tx>
            <c:strRef>
              <c:f>Sheet1!$A$57</c:f>
              <c:strCache>
                <c:ptCount val="1"/>
                <c:pt idx="0">
                  <c:v>North West</c:v>
                </c:pt>
              </c:strCache>
            </c:strRef>
          </c:tx>
          <c:spPr>
            <a:solidFill>
              <a:schemeClr val="accent2">
                <a:lumMod val="60000"/>
              </a:schemeClr>
            </a:solidFill>
            <a:ln>
              <a:noFill/>
            </a:ln>
            <a:effectLst/>
          </c:spPr>
          <c:invertIfNegative val="0"/>
          <c:val>
            <c:numRef>
              <c:f>Sheet1!$B$57</c:f>
              <c:numCache>
                <c:formatCode>0.00%</c:formatCode>
                <c:ptCount val="1"/>
                <c:pt idx="0">
                  <c:v>2.7E-2</c:v>
                </c:pt>
              </c:numCache>
            </c:numRef>
          </c:val>
        </c:ser>
        <c:ser>
          <c:idx val="8"/>
          <c:order val="8"/>
          <c:tx>
            <c:strRef>
              <c:f>Sheet1!$A$58</c:f>
              <c:strCache>
                <c:ptCount val="1"/>
                <c:pt idx="0">
                  <c:v>Western Cape</c:v>
                </c:pt>
              </c:strCache>
            </c:strRef>
          </c:tx>
          <c:spPr>
            <a:solidFill>
              <a:schemeClr val="accent3">
                <a:lumMod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Sheet1!$B$58</c:f>
              <c:numCache>
                <c:formatCode>0.00%</c:formatCode>
                <c:ptCount val="1"/>
                <c:pt idx="0">
                  <c:v>0.20319999999999999</c:v>
                </c:pt>
              </c:numCache>
            </c:numRef>
          </c:val>
        </c:ser>
        <c:ser>
          <c:idx val="9"/>
          <c:order val="9"/>
          <c:tx>
            <c:strRef>
              <c:f>Sheet1!$A$59</c:f>
              <c:strCache>
                <c:ptCount val="1"/>
                <c:pt idx="0">
                  <c:v>None</c:v>
                </c:pt>
              </c:strCache>
            </c:strRef>
          </c:tx>
          <c:spPr>
            <a:solidFill>
              <a:schemeClr val="accent4">
                <a:lumMod val="60000"/>
              </a:schemeClr>
            </a:solidFill>
            <a:ln>
              <a:noFill/>
            </a:ln>
            <a:effectLst/>
          </c:spPr>
          <c:invertIfNegative val="0"/>
          <c:val>
            <c:numRef>
              <c:f>Sheet1!$B$59</c:f>
              <c:numCache>
                <c:formatCode>0.00%</c:formatCode>
                <c:ptCount val="1"/>
                <c:pt idx="0">
                  <c:v>3.5999999999999999E-3</c:v>
                </c:pt>
              </c:numCache>
            </c:numRef>
          </c:val>
        </c:ser>
        <c:dLbls>
          <c:showLegendKey val="0"/>
          <c:showVal val="0"/>
          <c:showCatName val="0"/>
          <c:showSerName val="0"/>
          <c:showPercent val="0"/>
          <c:showBubbleSize val="0"/>
        </c:dLbls>
        <c:gapWidth val="150"/>
        <c:overlap val="100"/>
        <c:axId val="-272788224"/>
        <c:axId val="-272787136"/>
      </c:barChart>
      <c:catAx>
        <c:axId val="-272788224"/>
        <c:scaling>
          <c:orientation val="minMax"/>
        </c:scaling>
        <c:delete val="1"/>
        <c:axPos val="l"/>
        <c:numFmt formatCode="0.00%" sourceLinked="1"/>
        <c:majorTickMark val="none"/>
        <c:minorTickMark val="none"/>
        <c:tickLblPos val="nextTo"/>
        <c:crossAx val="-272787136"/>
        <c:crosses val="autoZero"/>
        <c:auto val="1"/>
        <c:lblAlgn val="ctr"/>
        <c:lblOffset val="100"/>
        <c:noMultiLvlLbl val="0"/>
      </c:catAx>
      <c:valAx>
        <c:axId val="-272787136"/>
        <c:scaling>
          <c:orientation val="minMax"/>
          <c:max val="1"/>
        </c:scaling>
        <c:delete val="1"/>
        <c:axPos val="b"/>
        <c:numFmt formatCode="0.00%" sourceLinked="1"/>
        <c:majorTickMark val="none"/>
        <c:minorTickMark val="none"/>
        <c:tickLblPos val="nextTo"/>
        <c:crossAx val="-272788224"/>
        <c:crosses val="autoZero"/>
        <c:crossBetween val="between"/>
      </c:valAx>
      <c:spPr>
        <a:noFill/>
        <a:ln>
          <a:noFill/>
        </a:ln>
        <a:effectLst/>
      </c:spPr>
    </c:plotArea>
    <c:legend>
      <c:legendPos val="b"/>
      <c:layout>
        <c:manualLayout>
          <c:xMode val="edge"/>
          <c:yMode val="edge"/>
          <c:x val="5.9711229167172704E-2"/>
          <c:y val="0.65956069432496955"/>
          <c:w val="0.88521615990202274"/>
          <c:h val="0.2899117358948367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solidFill>
        <a:sysClr val="windowText" lastClr="000000"/>
      </a:solidFill>
    </a:ln>
    <a:effectLst/>
  </c:spPr>
  <c:txPr>
    <a:bodyPr/>
    <a:lstStyle/>
    <a:p>
      <a:pPr>
        <a:defRPr sz="16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Sheet1!$A$92:$A$96</c:f>
              <c:strCache>
                <c:ptCount val="5"/>
                <c:pt idx="0">
                  <c:v>Strongly disagree</c:v>
                </c:pt>
                <c:pt idx="1">
                  <c:v>Disagree</c:v>
                </c:pt>
                <c:pt idx="2">
                  <c:v>Neutral</c:v>
                </c:pt>
                <c:pt idx="3">
                  <c:v>Agree</c:v>
                </c:pt>
                <c:pt idx="4">
                  <c:v>Strongly agree</c:v>
                </c:pt>
              </c:strCache>
            </c:strRef>
          </c:cat>
          <c:val>
            <c:numRef>
              <c:f>Sheet1!$B$92:$B$96</c:f>
              <c:numCache>
                <c:formatCode>0%</c:formatCode>
                <c:ptCount val="5"/>
                <c:pt idx="0">
                  <c:v>0.47520000000000001</c:v>
                </c:pt>
                <c:pt idx="1">
                  <c:v>0.30149999999999999</c:v>
                </c:pt>
                <c:pt idx="2">
                  <c:v>0.11210000000000001</c:v>
                </c:pt>
                <c:pt idx="3">
                  <c:v>8.5500000000000007E-2</c:v>
                </c:pt>
                <c:pt idx="4">
                  <c:v>2.5700000000000001E-2</c:v>
                </c:pt>
              </c:numCache>
            </c:numRef>
          </c:val>
        </c:ser>
        <c:ser>
          <c:idx val="1"/>
          <c:order val="1"/>
          <c:dPt>
            <c:idx val="0"/>
            <c:bubble3D val="0"/>
            <c:spPr>
              <a:solidFill>
                <a:schemeClr val="accent1"/>
              </a:solidFill>
              <a:ln w="19050">
                <a:solidFill>
                  <a:schemeClr val="lt1"/>
                </a:solidFill>
              </a:ln>
              <a:effectLst/>
            </c:spPr>
          </c:dPt>
          <c:cat>
            <c:strRef>
              <c:f>Sheet1!$A$92:$A$96</c:f>
              <c:strCache>
                <c:ptCount val="5"/>
                <c:pt idx="0">
                  <c:v>Strongly disagree</c:v>
                </c:pt>
                <c:pt idx="1">
                  <c:v>Disagree</c:v>
                </c:pt>
                <c:pt idx="2">
                  <c:v>Neutral</c:v>
                </c:pt>
                <c:pt idx="3">
                  <c:v>Agree</c:v>
                </c:pt>
                <c:pt idx="4">
                  <c:v>Strongly agree</c:v>
                </c:pt>
              </c:strCache>
            </c:strRef>
          </c:cat>
          <c:val>
            <c:numRef>
              <c:f>Sheet1!$A$90</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a:solidFill>
        <a:srgbClr val="5B9BD5">
          <a:shade val="50000"/>
        </a:srgbClr>
      </a:solidFill>
    </a:ln>
    <a:effectLst/>
  </c:spPr>
  <c:txPr>
    <a:bodyPr/>
    <a:lstStyle/>
    <a:p>
      <a:pPr>
        <a:defRPr sz="1600">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Sheet1!$A$112:$A$118</c:f>
              <c:strCache>
                <c:ptCount val="7"/>
                <c:pt idx="0">
                  <c:v>Governance challenges within the fund</c:v>
                </c:pt>
                <c:pt idx="1">
                  <c:v>Potential for Corruption and lack of accountability</c:v>
                </c:pt>
                <c:pt idx="2">
                  <c:v>Quality of care does not receive enough attention</c:v>
                </c:pt>
                <c:pt idx="3">
                  <c:v>Benefits offered by the NHI will be insufficient for South Africans</c:v>
                </c:pt>
                <c:pt idx="4">
                  <c:v>It will not be affordable</c:v>
                </c:pt>
                <c:pt idx="5">
                  <c:v>Other (please specify)……………….</c:v>
                </c:pt>
                <c:pt idx="6">
                  <c:v>I am not concerned about the proposals and am in support</c:v>
                </c:pt>
              </c:strCache>
            </c:strRef>
          </c:cat>
          <c:val>
            <c:numRef>
              <c:f>Sheet1!$B$112:$B$118</c:f>
              <c:numCache>
                <c:formatCode>0%</c:formatCode>
                <c:ptCount val="7"/>
                <c:pt idx="0">
                  <c:v>0.8276</c:v>
                </c:pt>
                <c:pt idx="1">
                  <c:v>0.90910000000000002</c:v>
                </c:pt>
                <c:pt idx="2">
                  <c:v>0.63539999999999996</c:v>
                </c:pt>
                <c:pt idx="3">
                  <c:v>0.53049999999999997</c:v>
                </c:pt>
                <c:pt idx="4">
                  <c:v>0.68510000000000004</c:v>
                </c:pt>
                <c:pt idx="5">
                  <c:v>8.5300000000000001E-2</c:v>
                </c:pt>
                <c:pt idx="6">
                  <c:v>2.1600000000000001E-2</c:v>
                </c:pt>
              </c:numCache>
            </c:numRef>
          </c:val>
        </c:ser>
        <c:dLbls>
          <c:showLegendKey val="0"/>
          <c:showVal val="0"/>
          <c:showCatName val="0"/>
          <c:showSerName val="0"/>
          <c:showPercent val="0"/>
          <c:showBubbleSize val="0"/>
        </c:dLbls>
        <c:gapWidth val="182"/>
        <c:axId val="-272787680"/>
        <c:axId val="-272791488"/>
      </c:barChart>
      <c:catAx>
        <c:axId val="-27278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72791488"/>
        <c:crosses val="autoZero"/>
        <c:auto val="1"/>
        <c:lblAlgn val="ctr"/>
        <c:lblOffset val="100"/>
        <c:noMultiLvlLbl val="0"/>
      </c:catAx>
      <c:valAx>
        <c:axId val="-272791488"/>
        <c:scaling>
          <c:orientation val="minMax"/>
        </c:scaling>
        <c:delete val="1"/>
        <c:axPos val="b"/>
        <c:numFmt formatCode="0%" sourceLinked="1"/>
        <c:majorTickMark val="none"/>
        <c:minorTickMark val="none"/>
        <c:tickLblPos val="nextTo"/>
        <c:crossAx val="-272787680"/>
        <c:crosses val="autoZero"/>
        <c:crossBetween val="between"/>
      </c:valAx>
      <c:spPr>
        <a:solidFill>
          <a:schemeClr val="bg1">
            <a:lumMod val="95000"/>
          </a:schemeClr>
        </a:solidFill>
        <a:ln>
          <a:noFill/>
        </a:ln>
        <a:effectLst/>
      </c:spPr>
    </c:plotArea>
    <c:plotVisOnly val="1"/>
    <c:dispBlanksAs val="gap"/>
    <c:showDLblsOverMax val="0"/>
  </c:chart>
  <c:spPr>
    <a:solidFill>
      <a:schemeClr val="bg1"/>
    </a:solidFill>
    <a:ln>
      <a:solidFill>
        <a:srgbClr val="5B9BD5">
          <a:shade val="50000"/>
        </a:srgbClr>
      </a:solid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07619972069283"/>
          <c:y val="8.9947906572186265E-2"/>
          <c:w val="0.37767396653662394"/>
          <c:h val="0.70094590697872317"/>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Sheet1!$A$121:$A$125</c:f>
              <c:strCache>
                <c:ptCount val="5"/>
                <c:pt idx="0">
                  <c:v>Strongly disagree</c:v>
                </c:pt>
                <c:pt idx="1">
                  <c:v>Disagree</c:v>
                </c:pt>
                <c:pt idx="2">
                  <c:v>Neutral</c:v>
                </c:pt>
                <c:pt idx="3">
                  <c:v>Agree</c:v>
                </c:pt>
                <c:pt idx="4">
                  <c:v>Strongly agree</c:v>
                </c:pt>
              </c:strCache>
            </c:strRef>
          </c:cat>
          <c:val>
            <c:numRef>
              <c:f>Sheet1!$B$121:$B$125</c:f>
              <c:numCache>
                <c:formatCode>0%</c:formatCode>
                <c:ptCount val="5"/>
                <c:pt idx="0">
                  <c:v>0.52470000000000006</c:v>
                </c:pt>
                <c:pt idx="1">
                  <c:v>0.27950000000000003</c:v>
                </c:pt>
                <c:pt idx="2">
                  <c:v>0.153</c:v>
                </c:pt>
                <c:pt idx="3">
                  <c:v>2.6599999999999999E-2</c:v>
                </c:pt>
                <c:pt idx="4">
                  <c:v>1.6199999999999999E-2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solidFill>
        <a:srgbClr val="5B9BD5">
          <a:shade val="50000"/>
        </a:srgbClr>
      </a:solid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7499181773769"/>
          <c:y val="2.4699036576306649E-2"/>
          <c:w val="0.41247558215976088"/>
          <c:h val="0.96461604131605916"/>
        </c:manualLayout>
      </c:layout>
      <c:barChart>
        <c:barDir val="bar"/>
        <c:grouping val="clustered"/>
        <c:varyColors val="0"/>
        <c:ser>
          <c:idx val="0"/>
          <c:order val="0"/>
          <c:spPr>
            <a:solidFill>
              <a:schemeClr val="accent1"/>
            </a:solidFill>
            <a:ln>
              <a:noFill/>
            </a:ln>
            <a:effectLst/>
          </c:spPr>
          <c:invertIfNegative val="0"/>
          <c:dPt>
            <c:idx val="3"/>
            <c:invertIfNegative val="0"/>
            <c:bubble3D val="0"/>
            <c:spPr>
              <a:solidFill>
                <a:srgbClr val="C00000"/>
              </a:solidFill>
              <a:ln>
                <a:no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Sheet1!$A$134:$A$138</c:f>
              <c:strCache>
                <c:ptCount val="5"/>
                <c:pt idx="0">
                  <c:v>Support the National Health Insurance Bill with no changes</c:v>
                </c:pt>
                <c:pt idx="1">
                  <c:v>Support the National Health Insurance with proposed improvements as a vehicle to implement Universal health coverage. </c:v>
                </c:pt>
                <c:pt idx="2">
                  <c:v>Oppose the National Health Insurance as a mechanism to deliver Universal Health Coverage</c:v>
                </c:pt>
                <c:pt idx="3">
                  <c:v>Delay introduction of NHI Bill until the problems in the private and public sectors have been fixed using the recommendations of the Health Market Inquiry and the Presidential Health Compact respectively</c:v>
                </c:pt>
                <c:pt idx="4">
                  <c:v>Other (please specify)….</c:v>
                </c:pt>
              </c:strCache>
            </c:strRef>
          </c:cat>
          <c:val>
            <c:numRef>
              <c:f>Sheet1!$B$134:$B$138</c:f>
              <c:numCache>
                <c:formatCode>0%</c:formatCode>
                <c:ptCount val="5"/>
                <c:pt idx="0">
                  <c:v>6.7000000000000002E-3</c:v>
                </c:pt>
                <c:pt idx="1">
                  <c:v>0.15690000000000001</c:v>
                </c:pt>
                <c:pt idx="2">
                  <c:v>0.26119999999999999</c:v>
                </c:pt>
                <c:pt idx="3">
                  <c:v>0.54449999999999998</c:v>
                </c:pt>
                <c:pt idx="4">
                  <c:v>3.0599999999999999E-2</c:v>
                </c:pt>
              </c:numCache>
            </c:numRef>
          </c:val>
        </c:ser>
        <c:dLbls>
          <c:showLegendKey val="0"/>
          <c:showVal val="0"/>
          <c:showCatName val="0"/>
          <c:showSerName val="0"/>
          <c:showPercent val="0"/>
          <c:showBubbleSize val="0"/>
        </c:dLbls>
        <c:gapWidth val="182"/>
        <c:axId val="-272790944"/>
        <c:axId val="-272790400"/>
      </c:barChart>
      <c:catAx>
        <c:axId val="-272790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2790400"/>
        <c:crosses val="autoZero"/>
        <c:auto val="1"/>
        <c:lblAlgn val="ctr"/>
        <c:lblOffset val="100"/>
        <c:noMultiLvlLbl val="0"/>
      </c:catAx>
      <c:valAx>
        <c:axId val="-272790400"/>
        <c:scaling>
          <c:orientation val="minMax"/>
        </c:scaling>
        <c:delete val="1"/>
        <c:axPos val="b"/>
        <c:numFmt formatCode="0%" sourceLinked="1"/>
        <c:majorTickMark val="none"/>
        <c:minorTickMark val="none"/>
        <c:tickLblPos val="nextTo"/>
        <c:crossAx val="-272790944"/>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05420090000694"/>
          <c:y val="7.4526224231275376E-2"/>
          <c:w val="0.35318332181968937"/>
          <c:h val="0.56931028789924321"/>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Sheet1!$A$151:$A$154</c:f>
              <c:strCache>
                <c:ptCount val="4"/>
                <c:pt idx="0">
                  <c:v>Yes</c:v>
                </c:pt>
                <c:pt idx="1">
                  <c:v>No</c:v>
                </c:pt>
                <c:pt idx="2">
                  <c:v>Unsure</c:v>
                </c:pt>
                <c:pt idx="3">
                  <c:v>I am considering emigrating but for other reasons</c:v>
                </c:pt>
              </c:strCache>
            </c:strRef>
          </c:cat>
          <c:val>
            <c:numRef>
              <c:f>Sheet1!$B$151:$B$154</c:f>
              <c:numCache>
                <c:formatCode>0%</c:formatCode>
                <c:ptCount val="4"/>
                <c:pt idx="0">
                  <c:v>0.38369999999999999</c:v>
                </c:pt>
                <c:pt idx="1">
                  <c:v>0.39040000000000002</c:v>
                </c:pt>
                <c:pt idx="2">
                  <c:v>0.16539999999999999</c:v>
                </c:pt>
                <c:pt idx="3">
                  <c:v>6.0600000000000001E-2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297567992017896E-2"/>
          <c:y val="0.63056851088092847"/>
          <c:w val="0.87707786526684173"/>
          <c:h val="0.325745689377657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rgbClr val="5B9BD5">
          <a:shade val="50000"/>
        </a:srgbClr>
      </a:solid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F7FD8-B8FE-468D-AF43-C3B524DAA117}" type="datetimeFigureOut">
              <a:rPr lang="en-ZA" smtClean="0"/>
              <a:t>23/05/2021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A1499-F182-4D1C-906F-51D2F8512A10}" type="slidenum">
              <a:rPr lang="en-ZA" smtClean="0"/>
              <a:t>‹#›</a:t>
            </a:fld>
            <a:endParaRPr lang="en-ZA"/>
          </a:p>
        </p:txBody>
      </p:sp>
    </p:spTree>
    <p:extLst>
      <p:ext uri="{BB962C8B-B14F-4D97-AF65-F5344CB8AC3E}">
        <p14:creationId xmlns:p14="http://schemas.microsoft.com/office/powerpoint/2010/main" val="176790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SAMA is a</a:t>
            </a:r>
            <a:r>
              <a:rPr lang="en-ZA" baseline="0" dirty="0" smtClean="0"/>
              <a:t> professional association for Medical Doctors</a:t>
            </a:r>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a:t>
            </a:fld>
            <a:endParaRPr lang="en-ZA"/>
          </a:p>
        </p:txBody>
      </p:sp>
    </p:spTree>
    <p:extLst>
      <p:ext uri="{BB962C8B-B14F-4D97-AF65-F5344CB8AC3E}">
        <p14:creationId xmlns:p14="http://schemas.microsoft.com/office/powerpoint/2010/main" val="346779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11</a:t>
            </a:fld>
            <a:endParaRPr lang="en-ZA"/>
          </a:p>
        </p:txBody>
      </p:sp>
    </p:spTree>
    <p:extLst>
      <p:ext uri="{BB962C8B-B14F-4D97-AF65-F5344CB8AC3E}">
        <p14:creationId xmlns:p14="http://schemas.microsoft.com/office/powerpoint/2010/main" val="154800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12</a:t>
            </a:fld>
            <a:endParaRPr lang="en-ZA"/>
          </a:p>
        </p:txBody>
      </p:sp>
    </p:spTree>
    <p:extLst>
      <p:ext uri="{BB962C8B-B14F-4D97-AF65-F5344CB8AC3E}">
        <p14:creationId xmlns:p14="http://schemas.microsoft.com/office/powerpoint/2010/main" val="340595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13</a:t>
            </a:fld>
            <a:endParaRPr lang="en-ZA"/>
          </a:p>
        </p:txBody>
      </p:sp>
    </p:spTree>
    <p:extLst>
      <p:ext uri="{BB962C8B-B14F-4D97-AF65-F5344CB8AC3E}">
        <p14:creationId xmlns:p14="http://schemas.microsoft.com/office/powerpoint/2010/main" val="297202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14</a:t>
            </a:fld>
            <a:endParaRPr lang="en-ZA"/>
          </a:p>
        </p:txBody>
      </p:sp>
    </p:spTree>
    <p:extLst>
      <p:ext uri="{BB962C8B-B14F-4D97-AF65-F5344CB8AC3E}">
        <p14:creationId xmlns:p14="http://schemas.microsoft.com/office/powerpoint/2010/main" val="7483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15</a:t>
            </a:fld>
            <a:endParaRPr lang="en-ZA"/>
          </a:p>
        </p:txBody>
      </p:sp>
    </p:spTree>
    <p:extLst>
      <p:ext uri="{BB962C8B-B14F-4D97-AF65-F5344CB8AC3E}">
        <p14:creationId xmlns:p14="http://schemas.microsoft.com/office/powerpoint/2010/main" val="245809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16</a:t>
            </a:fld>
            <a:endParaRPr lang="en-ZA"/>
          </a:p>
        </p:txBody>
      </p:sp>
    </p:spTree>
    <p:extLst>
      <p:ext uri="{BB962C8B-B14F-4D97-AF65-F5344CB8AC3E}">
        <p14:creationId xmlns:p14="http://schemas.microsoft.com/office/powerpoint/2010/main" val="199422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17</a:t>
            </a:fld>
            <a:endParaRPr lang="en-ZA"/>
          </a:p>
        </p:txBody>
      </p:sp>
    </p:spTree>
    <p:extLst>
      <p:ext uri="{BB962C8B-B14F-4D97-AF65-F5344CB8AC3E}">
        <p14:creationId xmlns:p14="http://schemas.microsoft.com/office/powerpoint/2010/main" val="399130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18</a:t>
            </a:fld>
            <a:endParaRPr lang="en-ZA"/>
          </a:p>
        </p:txBody>
      </p:sp>
    </p:spTree>
    <p:extLst>
      <p:ext uri="{BB962C8B-B14F-4D97-AF65-F5344CB8AC3E}">
        <p14:creationId xmlns:p14="http://schemas.microsoft.com/office/powerpoint/2010/main" val="3859625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19</a:t>
            </a:fld>
            <a:endParaRPr lang="en-ZA"/>
          </a:p>
        </p:txBody>
      </p:sp>
    </p:spTree>
    <p:extLst>
      <p:ext uri="{BB962C8B-B14F-4D97-AF65-F5344CB8AC3E}">
        <p14:creationId xmlns:p14="http://schemas.microsoft.com/office/powerpoint/2010/main" val="7547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20</a:t>
            </a:fld>
            <a:endParaRPr lang="en-ZA"/>
          </a:p>
        </p:txBody>
      </p:sp>
    </p:spTree>
    <p:extLst>
      <p:ext uri="{BB962C8B-B14F-4D97-AF65-F5344CB8AC3E}">
        <p14:creationId xmlns:p14="http://schemas.microsoft.com/office/powerpoint/2010/main" val="137994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3</a:t>
            </a:fld>
            <a:endParaRPr lang="en-ZA"/>
          </a:p>
        </p:txBody>
      </p:sp>
    </p:spTree>
    <p:extLst>
      <p:ext uri="{BB962C8B-B14F-4D97-AF65-F5344CB8AC3E}">
        <p14:creationId xmlns:p14="http://schemas.microsoft.com/office/powerpoint/2010/main" val="3083906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21</a:t>
            </a:fld>
            <a:endParaRPr lang="en-ZA"/>
          </a:p>
        </p:txBody>
      </p:sp>
    </p:spTree>
    <p:extLst>
      <p:ext uri="{BB962C8B-B14F-4D97-AF65-F5344CB8AC3E}">
        <p14:creationId xmlns:p14="http://schemas.microsoft.com/office/powerpoint/2010/main" val="120840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22</a:t>
            </a:fld>
            <a:endParaRPr lang="en-ZA"/>
          </a:p>
        </p:txBody>
      </p:sp>
    </p:spTree>
    <p:extLst>
      <p:ext uri="{BB962C8B-B14F-4D97-AF65-F5344CB8AC3E}">
        <p14:creationId xmlns:p14="http://schemas.microsoft.com/office/powerpoint/2010/main" val="343201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24</a:t>
            </a:fld>
            <a:endParaRPr lang="en-ZA"/>
          </a:p>
        </p:txBody>
      </p:sp>
    </p:spTree>
    <p:extLst>
      <p:ext uri="{BB962C8B-B14F-4D97-AF65-F5344CB8AC3E}">
        <p14:creationId xmlns:p14="http://schemas.microsoft.com/office/powerpoint/2010/main" val="856256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25</a:t>
            </a:fld>
            <a:endParaRPr lang="en-ZA"/>
          </a:p>
        </p:txBody>
      </p:sp>
    </p:spTree>
    <p:extLst>
      <p:ext uri="{BB962C8B-B14F-4D97-AF65-F5344CB8AC3E}">
        <p14:creationId xmlns:p14="http://schemas.microsoft.com/office/powerpoint/2010/main" val="3294156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27</a:t>
            </a:fld>
            <a:endParaRPr lang="en-ZA"/>
          </a:p>
        </p:txBody>
      </p:sp>
    </p:spTree>
    <p:extLst>
      <p:ext uri="{BB962C8B-B14F-4D97-AF65-F5344CB8AC3E}">
        <p14:creationId xmlns:p14="http://schemas.microsoft.com/office/powerpoint/2010/main" val="2049170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28</a:t>
            </a:fld>
            <a:endParaRPr lang="en-ZA"/>
          </a:p>
        </p:txBody>
      </p:sp>
    </p:spTree>
    <p:extLst>
      <p:ext uri="{BB962C8B-B14F-4D97-AF65-F5344CB8AC3E}">
        <p14:creationId xmlns:p14="http://schemas.microsoft.com/office/powerpoint/2010/main" val="3311100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29</a:t>
            </a:fld>
            <a:endParaRPr lang="en-ZA"/>
          </a:p>
        </p:txBody>
      </p:sp>
    </p:spTree>
    <p:extLst>
      <p:ext uri="{BB962C8B-B14F-4D97-AF65-F5344CB8AC3E}">
        <p14:creationId xmlns:p14="http://schemas.microsoft.com/office/powerpoint/2010/main" val="1261015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30</a:t>
            </a:fld>
            <a:endParaRPr lang="en-ZA"/>
          </a:p>
        </p:txBody>
      </p:sp>
    </p:spTree>
    <p:extLst>
      <p:ext uri="{BB962C8B-B14F-4D97-AF65-F5344CB8AC3E}">
        <p14:creationId xmlns:p14="http://schemas.microsoft.com/office/powerpoint/2010/main" val="412858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31</a:t>
            </a:fld>
            <a:endParaRPr lang="en-ZA"/>
          </a:p>
        </p:txBody>
      </p:sp>
    </p:spTree>
    <p:extLst>
      <p:ext uri="{BB962C8B-B14F-4D97-AF65-F5344CB8AC3E}">
        <p14:creationId xmlns:p14="http://schemas.microsoft.com/office/powerpoint/2010/main" val="168983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33</a:t>
            </a:fld>
            <a:endParaRPr lang="en-ZA"/>
          </a:p>
        </p:txBody>
      </p:sp>
    </p:spTree>
    <p:extLst>
      <p:ext uri="{BB962C8B-B14F-4D97-AF65-F5344CB8AC3E}">
        <p14:creationId xmlns:p14="http://schemas.microsoft.com/office/powerpoint/2010/main" val="45888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4</a:t>
            </a:fld>
            <a:endParaRPr lang="en-ZA"/>
          </a:p>
        </p:txBody>
      </p:sp>
    </p:spTree>
    <p:extLst>
      <p:ext uri="{BB962C8B-B14F-4D97-AF65-F5344CB8AC3E}">
        <p14:creationId xmlns:p14="http://schemas.microsoft.com/office/powerpoint/2010/main" val="389143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5</a:t>
            </a:fld>
            <a:endParaRPr lang="en-ZA"/>
          </a:p>
        </p:txBody>
      </p:sp>
    </p:spTree>
    <p:extLst>
      <p:ext uri="{BB962C8B-B14F-4D97-AF65-F5344CB8AC3E}">
        <p14:creationId xmlns:p14="http://schemas.microsoft.com/office/powerpoint/2010/main" val="180352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6</a:t>
            </a:fld>
            <a:endParaRPr lang="en-ZA"/>
          </a:p>
        </p:txBody>
      </p:sp>
    </p:spTree>
    <p:extLst>
      <p:ext uri="{BB962C8B-B14F-4D97-AF65-F5344CB8AC3E}">
        <p14:creationId xmlns:p14="http://schemas.microsoft.com/office/powerpoint/2010/main" val="271625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7</a:t>
            </a:fld>
            <a:endParaRPr lang="en-ZA"/>
          </a:p>
        </p:txBody>
      </p:sp>
    </p:spTree>
    <p:extLst>
      <p:ext uri="{BB962C8B-B14F-4D97-AF65-F5344CB8AC3E}">
        <p14:creationId xmlns:p14="http://schemas.microsoft.com/office/powerpoint/2010/main" val="9682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8</a:t>
            </a:fld>
            <a:endParaRPr lang="en-ZA"/>
          </a:p>
        </p:txBody>
      </p:sp>
    </p:spTree>
    <p:extLst>
      <p:ext uri="{BB962C8B-B14F-4D97-AF65-F5344CB8AC3E}">
        <p14:creationId xmlns:p14="http://schemas.microsoft.com/office/powerpoint/2010/main" val="148168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9</a:t>
            </a:fld>
            <a:endParaRPr lang="en-ZA"/>
          </a:p>
        </p:txBody>
      </p:sp>
    </p:spTree>
    <p:extLst>
      <p:ext uri="{BB962C8B-B14F-4D97-AF65-F5344CB8AC3E}">
        <p14:creationId xmlns:p14="http://schemas.microsoft.com/office/powerpoint/2010/main" val="351152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FA1499-F182-4D1C-906F-51D2F8512A10}" type="slidenum">
              <a:rPr lang="en-ZA" smtClean="0"/>
              <a:t>10</a:t>
            </a:fld>
            <a:endParaRPr lang="en-ZA"/>
          </a:p>
        </p:txBody>
      </p:sp>
    </p:spTree>
    <p:extLst>
      <p:ext uri="{BB962C8B-B14F-4D97-AF65-F5344CB8AC3E}">
        <p14:creationId xmlns:p14="http://schemas.microsoft.com/office/powerpoint/2010/main" val="335715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104725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10964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346605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7603298-6661-4FD3-A5CA-85ACE6DCBC7D}" type="datetimeFigureOut">
              <a:rPr lang="en-ZA" smtClean="0"/>
              <a:t>23/05/2021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2736471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7603298-6661-4FD3-A5CA-85ACE6DCBC7D}" type="datetimeFigureOut">
              <a:rPr lang="en-ZA" smtClean="0"/>
              <a:t>23/05/2021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3412695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03298-6661-4FD3-A5CA-85ACE6DCBC7D}" type="datetimeFigureOut">
              <a:rPr lang="en-ZA" smtClean="0"/>
              <a:t>23/05/2021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73365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7603298-6661-4FD3-A5CA-85ACE6DCBC7D}" type="datetimeFigureOut">
              <a:rPr lang="en-ZA" smtClean="0"/>
              <a:t>23/05/2021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2533586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7603298-6661-4FD3-A5CA-85ACE6DCBC7D}" type="datetimeFigureOut">
              <a:rPr lang="en-ZA" smtClean="0"/>
              <a:t>23/05/2021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393985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7603298-6661-4FD3-A5CA-85ACE6DCBC7D}" type="datetimeFigureOut">
              <a:rPr lang="en-ZA" smtClean="0"/>
              <a:t>23/05/2021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422859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03298-6661-4FD3-A5CA-85ACE6DCBC7D}" type="datetimeFigureOut">
              <a:rPr lang="en-ZA" smtClean="0"/>
              <a:t>23/05/2021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339904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03298-6661-4FD3-A5CA-85ACE6DCBC7D}" type="datetimeFigureOut">
              <a:rPr lang="en-ZA" smtClean="0"/>
              <a:t>23/05/2021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316710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2383853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03298-6661-4FD3-A5CA-85ACE6DCBC7D}" type="datetimeFigureOut">
              <a:rPr lang="en-ZA" smtClean="0"/>
              <a:t>23/05/2021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197261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7603298-6661-4FD3-A5CA-85ACE6DCBC7D}" type="datetimeFigureOut">
              <a:rPr lang="en-ZA" smtClean="0"/>
              <a:t>23/05/2021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4097798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7603298-6661-4FD3-A5CA-85ACE6DCBC7D}" type="datetimeFigureOut">
              <a:rPr lang="en-ZA" smtClean="0"/>
              <a:t>23/05/2021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5B2B1B-00BF-4DCC-BC4D-6B6E0AB2DD82}" type="slidenum">
              <a:rPr lang="en-ZA" smtClean="0"/>
              <a:t>‹#›</a:t>
            </a:fld>
            <a:endParaRPr lang="en-ZA"/>
          </a:p>
        </p:txBody>
      </p:sp>
    </p:spTree>
    <p:extLst>
      <p:ext uri="{BB962C8B-B14F-4D97-AF65-F5344CB8AC3E}">
        <p14:creationId xmlns:p14="http://schemas.microsoft.com/office/powerpoint/2010/main" val="414497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351159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38267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11717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131104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176485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23164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F208D-D131-434D-B46C-6B6913D90988}" type="datetimeFigureOut">
              <a:rPr lang="en-ZA" smtClean="0"/>
              <a:t>23/05/2021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B4D2E4C-FB55-4D93-82FE-8E6AD496F3FD}" type="slidenum">
              <a:rPr lang="en-ZA" smtClean="0"/>
              <a:t>‹#›</a:t>
            </a:fld>
            <a:endParaRPr lang="en-ZA" dirty="0"/>
          </a:p>
        </p:txBody>
      </p:sp>
    </p:spTree>
    <p:extLst>
      <p:ext uri="{BB962C8B-B14F-4D97-AF65-F5344CB8AC3E}">
        <p14:creationId xmlns:p14="http://schemas.microsoft.com/office/powerpoint/2010/main" val="213430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F208D-D131-434D-B46C-6B6913D90988}" type="datetimeFigureOut">
              <a:rPr lang="en-ZA" smtClean="0"/>
              <a:t>23/05/2021</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D2E4C-FB55-4D93-82FE-8E6AD496F3FD}" type="slidenum">
              <a:rPr lang="en-ZA" smtClean="0"/>
              <a:t>‹#›</a:t>
            </a:fld>
            <a:endParaRPr lang="en-ZA" dirty="0"/>
          </a:p>
        </p:txBody>
      </p:sp>
    </p:spTree>
    <p:extLst>
      <p:ext uri="{BB962C8B-B14F-4D97-AF65-F5344CB8AC3E}">
        <p14:creationId xmlns:p14="http://schemas.microsoft.com/office/powerpoint/2010/main" val="306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03298-6661-4FD3-A5CA-85ACE6DCBC7D}" type="datetimeFigureOut">
              <a:rPr lang="en-ZA" smtClean="0"/>
              <a:t>23/05/2021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B2B1B-00BF-4DCC-BC4D-6B6E0AB2DD82}" type="slidenum">
              <a:rPr lang="en-ZA" smtClean="0"/>
              <a:t>‹#›</a:t>
            </a:fld>
            <a:endParaRPr lang="en-ZA"/>
          </a:p>
        </p:txBody>
      </p:sp>
    </p:spTree>
    <p:extLst>
      <p:ext uri="{BB962C8B-B14F-4D97-AF65-F5344CB8AC3E}">
        <p14:creationId xmlns:p14="http://schemas.microsoft.com/office/powerpoint/2010/main" val="150097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wikipedia.org/wiki/JAMA_(journal)" TargetMode="Externa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52" y="322114"/>
            <a:ext cx="2345936" cy="2335453"/>
          </a:xfrm>
          <a:prstGeom prst="rect">
            <a:avLst/>
          </a:prstGeom>
        </p:spPr>
      </p:pic>
      <p:sp>
        <p:nvSpPr>
          <p:cNvPr id="5" name="Rectangle 4"/>
          <p:cNvSpPr/>
          <p:nvPr/>
        </p:nvSpPr>
        <p:spPr>
          <a:xfrm>
            <a:off x="0" y="3649718"/>
            <a:ext cx="12192000" cy="2065282"/>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6" name="TextBox 5"/>
          <p:cNvSpPr txBox="1"/>
          <p:nvPr/>
        </p:nvSpPr>
        <p:spPr>
          <a:xfrm>
            <a:off x="4282040" y="5715000"/>
            <a:ext cx="6148093" cy="923330"/>
          </a:xfrm>
          <a:prstGeom prst="rect">
            <a:avLst/>
          </a:prstGeom>
          <a:noFill/>
        </p:spPr>
        <p:txBody>
          <a:bodyPr wrap="none" rtlCol="0">
            <a:spAutoFit/>
          </a:bodyPr>
          <a:lstStyle/>
          <a:p>
            <a:r>
              <a:rPr lang="en-ZA" sz="5400" dirty="0">
                <a:solidFill>
                  <a:srgbClr val="004B93"/>
                </a:solidFill>
                <a:latin typeface="Arial" panose="020B0604020202020204" pitchFamily="34" charset="0"/>
                <a:cs typeface="Arial" panose="020B0604020202020204" pitchFamily="34" charset="0"/>
              </a:rPr>
              <a:t>www.samedical.org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029" y="3913791"/>
            <a:ext cx="2305706" cy="15371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5718" y="3886199"/>
            <a:ext cx="2310962" cy="154064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721" y="3889702"/>
            <a:ext cx="2305706" cy="1537138"/>
          </a:xfrm>
          <a:prstGeom prst="rect">
            <a:avLst/>
          </a:prstGeom>
        </p:spPr>
      </p:pic>
      <p:sp>
        <p:nvSpPr>
          <p:cNvPr id="11" name="Rectangle 10"/>
          <p:cNvSpPr/>
          <p:nvPr/>
        </p:nvSpPr>
        <p:spPr>
          <a:xfrm>
            <a:off x="2892490" y="321575"/>
            <a:ext cx="780039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ZA" sz="3600" b="1" cap="none" spc="0" dirty="0" smtClean="0">
                <a:ln/>
                <a:solidFill>
                  <a:srgbClr val="004B93"/>
                </a:solidFill>
                <a:effectLst/>
                <a:latin typeface="Arial" panose="020B0604020202020204" pitchFamily="34" charset="0"/>
                <a:cs typeface="Arial" panose="020B0604020202020204" pitchFamily="34" charset="0"/>
              </a:rPr>
              <a:t>South African Medical Association National </a:t>
            </a:r>
            <a:r>
              <a:rPr lang="en-ZA" sz="3600" b="1" cap="none" spc="0" dirty="0">
                <a:ln/>
                <a:solidFill>
                  <a:srgbClr val="004B93"/>
                </a:solidFill>
                <a:effectLst/>
                <a:latin typeface="Arial" panose="020B0604020202020204" pitchFamily="34" charset="0"/>
                <a:cs typeface="Arial" panose="020B0604020202020204" pitchFamily="34" charset="0"/>
              </a:rPr>
              <a:t>Health Insurance </a:t>
            </a:r>
            <a:r>
              <a:rPr lang="en-ZA" sz="3600" b="1" cap="none" spc="0" dirty="0" smtClean="0">
                <a:ln/>
                <a:solidFill>
                  <a:srgbClr val="004B93"/>
                </a:solidFill>
                <a:effectLst/>
                <a:latin typeface="Arial" panose="020B0604020202020204" pitchFamily="34" charset="0"/>
                <a:cs typeface="Arial" panose="020B0604020202020204" pitchFamily="34" charset="0"/>
              </a:rPr>
              <a:t>Bill</a:t>
            </a:r>
            <a:endParaRPr lang="en-ZA" sz="3600" b="1" cap="none" spc="0" dirty="0">
              <a:ln/>
              <a:solidFill>
                <a:srgbClr val="004B93"/>
              </a:solidFill>
              <a:effectLst/>
              <a:latin typeface="Arial" panose="020B0604020202020204" pitchFamily="34" charset="0"/>
              <a:cs typeface="Arial" panose="020B0604020202020204" pitchFamily="34" charset="0"/>
            </a:endParaRPr>
          </a:p>
        </p:txBody>
      </p:sp>
      <p:sp>
        <p:nvSpPr>
          <p:cNvPr id="13" name="Subtitle 4"/>
          <p:cNvSpPr>
            <a:spLocks noGrp="1"/>
          </p:cNvSpPr>
          <p:nvPr>
            <p:ph type="subTitle" idx="1"/>
          </p:nvPr>
        </p:nvSpPr>
        <p:spPr>
          <a:xfrm>
            <a:off x="3970329" y="1798903"/>
            <a:ext cx="4977728" cy="1568413"/>
          </a:xfrm>
        </p:spPr>
        <p:txBody>
          <a:bodyPr>
            <a:normAutofit fontScale="92500"/>
          </a:bodyPr>
          <a:lstStyle/>
          <a:p>
            <a:pPr>
              <a:buFont typeface="Arial" charset="0"/>
              <a:buNone/>
              <a:defRPr/>
            </a:pPr>
            <a:r>
              <a:rPr lang="en-ZA" b="1" dirty="0" smtClean="0">
                <a:solidFill>
                  <a:schemeClr val="bg2">
                    <a:lumMod val="50000"/>
                  </a:schemeClr>
                </a:solidFill>
                <a:latin typeface="Arial" panose="020B0604020202020204" pitchFamily="34" charset="0"/>
                <a:cs typeface="Arial" panose="020B0604020202020204" pitchFamily="34" charset="0"/>
              </a:rPr>
              <a:t>Presentation to the Portfolio Committee for Health</a:t>
            </a:r>
          </a:p>
          <a:p>
            <a:pPr>
              <a:buFont typeface="Arial" charset="0"/>
              <a:buNone/>
              <a:defRPr/>
            </a:pPr>
            <a:r>
              <a:rPr lang="en-ZA" b="1" dirty="0" smtClean="0">
                <a:solidFill>
                  <a:schemeClr val="bg2">
                    <a:lumMod val="50000"/>
                  </a:schemeClr>
                </a:solidFill>
                <a:latin typeface="Arial" panose="020B0604020202020204" pitchFamily="34" charset="0"/>
                <a:cs typeface="Arial" panose="020B0604020202020204" pitchFamily="34" charset="0"/>
              </a:rPr>
              <a:t>Presented </a:t>
            </a:r>
            <a:r>
              <a:rPr lang="en-ZA" b="1" dirty="0" smtClean="0">
                <a:solidFill>
                  <a:schemeClr val="bg2">
                    <a:lumMod val="50000"/>
                  </a:schemeClr>
                </a:solidFill>
                <a:latin typeface="Arial" panose="020B0604020202020204" pitchFamily="34" charset="0"/>
                <a:cs typeface="Arial" panose="020B0604020202020204" pitchFamily="34" charset="0"/>
              </a:rPr>
              <a:t>By Dr Angelique Coetzee </a:t>
            </a:r>
            <a:endParaRPr lang="en-ZA" b="1" dirty="0" smtClean="0">
              <a:solidFill>
                <a:schemeClr val="bg2">
                  <a:lumMod val="50000"/>
                </a:schemeClr>
              </a:solidFill>
              <a:latin typeface="Arial" panose="020B0604020202020204" pitchFamily="34" charset="0"/>
              <a:cs typeface="Arial" panose="020B0604020202020204" pitchFamily="34" charset="0"/>
            </a:endParaRPr>
          </a:p>
          <a:p>
            <a:pPr>
              <a:buFont typeface="Arial" charset="0"/>
              <a:buNone/>
              <a:defRPr/>
            </a:pPr>
            <a:r>
              <a:rPr lang="en-ZA" b="1" dirty="0" smtClean="0">
                <a:latin typeface="Arial" panose="020B0604020202020204" pitchFamily="34" charset="0"/>
                <a:cs typeface="Arial" panose="020B0604020202020204" pitchFamily="34" charset="0"/>
              </a:rPr>
              <a:t>Date</a:t>
            </a:r>
            <a:r>
              <a:rPr lang="en-ZA" b="1" dirty="0" smtClean="0">
                <a:latin typeface="Arial" panose="020B0604020202020204" pitchFamily="34" charset="0"/>
                <a:cs typeface="Arial" panose="020B0604020202020204" pitchFamily="34" charset="0"/>
              </a:rPr>
              <a:t>: 1 June 2021</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4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365126"/>
            <a:ext cx="11122152" cy="960756"/>
          </a:xfrm>
        </p:spPr>
        <p:txBody>
          <a:bodyPr>
            <a:normAutofit/>
          </a:bodyPr>
          <a:lstStyle/>
          <a:p>
            <a:r>
              <a:rPr lang="en-ZA" sz="4000" b="1" dirty="0">
                <a:ln/>
                <a:solidFill>
                  <a:srgbClr val="004B93"/>
                </a:solidFill>
                <a:latin typeface="Arial" panose="020B0604020202020204" pitchFamily="34" charset="0"/>
                <a:cs typeface="Arial" panose="020B0604020202020204" pitchFamily="34" charset="0"/>
              </a:rPr>
              <a:t>          </a:t>
            </a:r>
            <a:r>
              <a:rPr lang="en-ZA" sz="4000" b="1" dirty="0" smtClean="0">
                <a:ln/>
                <a:solidFill>
                  <a:srgbClr val="004B93"/>
                </a:solidFill>
                <a:latin typeface="Arial" panose="020B0604020202020204" pitchFamily="34" charset="0"/>
                <a:cs typeface="Arial" panose="020B0604020202020204" pitchFamily="34" charset="0"/>
              </a:rPr>
              <a:t>Coverage of the population</a:t>
            </a:r>
            <a:endParaRPr lang="en-GB" sz="3600" b="1" dirty="0">
              <a:ln/>
              <a:solidFill>
                <a:srgbClr val="004B93"/>
              </a:solidFill>
              <a:latin typeface="Arial" panose="020B0604020202020204" pitchFamily="34" charset="0"/>
              <a:cs typeface="Arial" panose="020B0604020202020204" pitchFamily="34" charset="0"/>
            </a:endParaRPr>
          </a:p>
        </p:txBody>
      </p:sp>
      <p:sp>
        <p:nvSpPr>
          <p:cNvPr id="14" name="Rectangle 13"/>
          <p:cNvSpPr/>
          <p:nvPr/>
        </p:nvSpPr>
        <p:spPr>
          <a:xfrm>
            <a:off x="332114" y="6371471"/>
            <a:ext cx="8688736" cy="369332"/>
          </a:xfrm>
          <a:prstGeom prst="rect">
            <a:avLst/>
          </a:prstGeom>
        </p:spPr>
        <p:txBody>
          <a:bodyPr wrap="square">
            <a:spAutoFit/>
          </a:bodyPr>
          <a:lstStyle/>
          <a:p>
            <a:endParaRPr lang="en-ZA" dirty="0">
              <a:solidFill>
                <a:schemeClr val="bg1"/>
              </a:solidFill>
            </a:endParaRPr>
          </a:p>
        </p:txBody>
      </p:sp>
      <p:sp>
        <p:nvSpPr>
          <p:cNvPr id="3" name="Content Placeholder 2"/>
          <p:cNvSpPr>
            <a:spLocks noGrp="1"/>
          </p:cNvSpPr>
          <p:nvPr>
            <p:ph idx="1"/>
          </p:nvPr>
        </p:nvSpPr>
        <p:spPr>
          <a:xfrm>
            <a:off x="838200" y="1467769"/>
            <a:ext cx="10515600" cy="4709194"/>
          </a:xfrm>
        </p:spPr>
        <p:txBody>
          <a:bodyPr>
            <a:normAutofit fontScale="92500" lnSpcReduction="20000"/>
          </a:bodyPr>
          <a:lstStyle/>
          <a:p>
            <a:pPr marL="0" indent="0">
              <a:buNone/>
            </a:pPr>
            <a:r>
              <a:rPr lang="en-ZA" sz="2000" b="1" i="1" dirty="0" smtClean="0">
                <a:latin typeface="Arial" panose="020B0604020202020204" pitchFamily="34" charset="0"/>
                <a:cs typeface="Arial" panose="020B0604020202020204" pitchFamily="34" charset="0"/>
              </a:rPr>
              <a:t>Section 4 – Population Coverage </a:t>
            </a:r>
          </a:p>
          <a:p>
            <a:pPr marL="0" indent="0">
              <a:buNone/>
            </a:pPr>
            <a:r>
              <a:rPr lang="en-ZA" sz="2000" i="1" dirty="0" smtClean="0">
                <a:latin typeface="Arial" panose="020B0604020202020204" pitchFamily="34" charset="0"/>
                <a:cs typeface="Arial" panose="020B0604020202020204" pitchFamily="34" charset="0"/>
              </a:rPr>
              <a:t>(2</a:t>
            </a:r>
            <a:r>
              <a:rPr lang="en-ZA" sz="2000" i="1" dirty="0">
                <a:latin typeface="Arial" panose="020B0604020202020204" pitchFamily="34" charset="0"/>
                <a:cs typeface="Arial" panose="020B0604020202020204" pitchFamily="34" charset="0"/>
              </a:rPr>
              <a:t>) An asylum seeker or illegal foreigner is only entitled to—</a:t>
            </a:r>
          </a:p>
          <a:p>
            <a:r>
              <a:rPr lang="en-ZA" sz="2000" i="1" dirty="0">
                <a:latin typeface="Arial" panose="020B0604020202020204" pitchFamily="34" charset="0"/>
                <a:cs typeface="Arial" panose="020B0604020202020204" pitchFamily="34" charset="0"/>
              </a:rPr>
              <a:t>(a) emergency medical services; and</a:t>
            </a:r>
          </a:p>
          <a:p>
            <a:r>
              <a:rPr lang="en-ZA" sz="2000" i="1" dirty="0">
                <a:latin typeface="Arial" panose="020B0604020202020204" pitchFamily="34" charset="0"/>
                <a:cs typeface="Arial" panose="020B0604020202020204" pitchFamily="34" charset="0"/>
              </a:rPr>
              <a:t>(b) services for notifiable conditions of public health concern.</a:t>
            </a:r>
          </a:p>
          <a:p>
            <a:pPr marL="0" indent="0">
              <a:buNone/>
            </a:pPr>
            <a:r>
              <a:rPr lang="en-ZA" sz="2000" i="1" dirty="0">
                <a:latin typeface="Arial" panose="020B0604020202020204" pitchFamily="34" charset="0"/>
                <a:cs typeface="Arial" panose="020B0604020202020204" pitchFamily="34" charset="0"/>
              </a:rPr>
              <a:t>(3) All children, including children of asylum seekers or illegal migrants, are </a:t>
            </a:r>
            <a:r>
              <a:rPr lang="en-ZA" sz="2000" i="1" dirty="0" smtClean="0">
                <a:latin typeface="Arial" panose="020B0604020202020204" pitchFamily="34" charset="0"/>
                <a:cs typeface="Arial" panose="020B0604020202020204" pitchFamily="34" charset="0"/>
              </a:rPr>
              <a:t>entitled  to </a:t>
            </a:r>
            <a:r>
              <a:rPr lang="en-ZA" sz="2000" b="1" i="1" dirty="0">
                <a:latin typeface="Arial" panose="020B0604020202020204" pitchFamily="34" charset="0"/>
                <a:cs typeface="Arial" panose="020B0604020202020204" pitchFamily="34" charset="0"/>
              </a:rPr>
              <a:t>basic health care services</a:t>
            </a:r>
            <a:r>
              <a:rPr lang="en-ZA" sz="2000" i="1" dirty="0">
                <a:latin typeface="Arial" panose="020B0604020202020204" pitchFamily="34" charset="0"/>
                <a:cs typeface="Arial" panose="020B0604020202020204" pitchFamily="34" charset="0"/>
              </a:rPr>
              <a:t> as provided for in section 28(1)(c) of the Constitution</a:t>
            </a:r>
            <a:r>
              <a:rPr lang="en-ZA" sz="2000" i="1" dirty="0" smtClean="0">
                <a:latin typeface="Arial" panose="020B0604020202020204" pitchFamily="34" charset="0"/>
                <a:cs typeface="Arial" panose="020B0604020202020204" pitchFamily="34" charset="0"/>
              </a:rPr>
              <a:t>.</a:t>
            </a:r>
          </a:p>
          <a:p>
            <a:pPr marL="0" indent="0">
              <a:buNone/>
            </a:pPr>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Phrasing of the Bill – does this mean the NHI will only pay for these services and anything else has to be paid by the patient? </a:t>
            </a:r>
            <a:endParaRPr lang="en-ZA" sz="2000" dirty="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Or does it mean in the new system these patients will not be entitled to anything beyond the above at all.</a:t>
            </a:r>
          </a:p>
          <a:p>
            <a:r>
              <a:rPr lang="en-ZA" sz="2000" dirty="0" smtClean="0">
                <a:solidFill>
                  <a:srgbClr val="FF0000"/>
                </a:solidFill>
                <a:latin typeface="Arial" panose="020B0604020202020204" pitchFamily="34" charset="0"/>
                <a:cs typeface="Arial" panose="020B0604020202020204" pitchFamily="34" charset="0"/>
              </a:rPr>
              <a:t>Medical </a:t>
            </a:r>
            <a:r>
              <a:rPr lang="en-ZA" sz="2000" dirty="0">
                <a:solidFill>
                  <a:srgbClr val="FF0000"/>
                </a:solidFill>
                <a:latin typeface="Arial" panose="020B0604020202020204" pitchFamily="34" charset="0"/>
                <a:cs typeface="Arial" panose="020B0604020202020204" pitchFamily="34" charset="0"/>
              </a:rPr>
              <a:t>professionals, by virtue of their training and allegiance to ethical </a:t>
            </a:r>
            <a:r>
              <a:rPr lang="en-ZA" sz="2000" dirty="0" smtClean="0">
                <a:solidFill>
                  <a:srgbClr val="FF0000"/>
                </a:solidFill>
                <a:latin typeface="Arial" panose="020B0604020202020204" pitchFamily="34" charset="0"/>
                <a:cs typeface="Arial" panose="020B0604020202020204" pitchFamily="34" charset="0"/>
              </a:rPr>
              <a:t>codes, </a:t>
            </a:r>
            <a:r>
              <a:rPr lang="en-ZA" sz="2000" dirty="0">
                <a:solidFill>
                  <a:srgbClr val="FF0000"/>
                </a:solidFill>
                <a:latin typeface="Arial" panose="020B0604020202020204" pitchFamily="34" charset="0"/>
                <a:cs typeface="Arial" panose="020B0604020202020204" pitchFamily="34" charset="0"/>
              </a:rPr>
              <a:t>prioritise </a:t>
            </a:r>
            <a:r>
              <a:rPr lang="en-ZA" sz="2000" dirty="0" smtClean="0">
                <a:solidFill>
                  <a:srgbClr val="FF0000"/>
                </a:solidFill>
                <a:latin typeface="Arial" panose="020B0604020202020204" pitchFamily="34" charset="0"/>
                <a:cs typeface="Arial" panose="020B0604020202020204" pitchFamily="34" charset="0"/>
              </a:rPr>
              <a:t>medically relevant aspects for patients.</a:t>
            </a:r>
          </a:p>
          <a:p>
            <a:r>
              <a:rPr lang="en-ZA" sz="2000" dirty="0" smtClean="0">
                <a:solidFill>
                  <a:srgbClr val="FF0000"/>
                </a:solidFill>
                <a:latin typeface="Arial" panose="020B0604020202020204" pitchFamily="34" charset="0"/>
                <a:cs typeface="Arial" panose="020B0604020202020204" pitchFamily="34" charset="0"/>
              </a:rPr>
              <a:t>At the point of care e.g. a primary health facility, it is </a:t>
            </a:r>
            <a:r>
              <a:rPr lang="en-ZA" sz="2000" dirty="0">
                <a:solidFill>
                  <a:srgbClr val="FF0000"/>
                </a:solidFill>
                <a:latin typeface="Arial" panose="020B0604020202020204" pitchFamily="34" charset="0"/>
                <a:cs typeface="Arial" panose="020B0604020202020204" pitchFamily="34" charset="0"/>
              </a:rPr>
              <a:t>unjustifiable for the medical professional to </a:t>
            </a:r>
            <a:r>
              <a:rPr lang="en-ZA" sz="2000" dirty="0" smtClean="0">
                <a:solidFill>
                  <a:srgbClr val="FF0000"/>
                </a:solidFill>
                <a:latin typeface="Arial" panose="020B0604020202020204" pitchFamily="34" charset="0"/>
                <a:cs typeface="Arial" panose="020B0604020202020204" pitchFamily="34" charset="0"/>
              </a:rPr>
              <a:t>decline </a:t>
            </a:r>
            <a:r>
              <a:rPr lang="en-ZA" sz="2000" dirty="0">
                <a:solidFill>
                  <a:srgbClr val="FF0000"/>
                </a:solidFill>
                <a:latin typeface="Arial" panose="020B0604020202020204" pitchFamily="34" charset="0"/>
                <a:cs typeface="Arial" panose="020B0604020202020204" pitchFamily="34" charset="0"/>
              </a:rPr>
              <a:t>undocumented patients on the basis of them not having identity documentation.</a:t>
            </a:r>
            <a:r>
              <a:rPr lang="en-ZA" sz="2000" dirty="0">
                <a:latin typeface="Arial" panose="020B0604020202020204" pitchFamily="34" charset="0"/>
                <a:cs typeface="Arial" panose="020B0604020202020204" pitchFamily="34" charset="0"/>
              </a:rPr>
              <a:t> </a:t>
            </a:r>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Additionally, “basic health services” has not been defined for all children</a:t>
            </a:r>
          </a:p>
        </p:txBody>
      </p:sp>
    </p:spTree>
    <p:extLst>
      <p:ext uri="{BB962C8B-B14F-4D97-AF65-F5344CB8AC3E}">
        <p14:creationId xmlns:p14="http://schemas.microsoft.com/office/powerpoint/2010/main" val="253864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43"/>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75" y="84953"/>
            <a:ext cx="1542675" cy="1503511"/>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2392224" y="365125"/>
            <a:ext cx="8961576" cy="789907"/>
          </a:xfrm>
        </p:spPr>
        <p:txBody>
          <a:bodyPr>
            <a:normAutofit/>
          </a:bodyPr>
          <a:lstStyle/>
          <a:p>
            <a:r>
              <a:rPr lang="en-ZA" sz="4000" b="1" dirty="0">
                <a:ln/>
                <a:solidFill>
                  <a:srgbClr val="004B93"/>
                </a:solidFill>
                <a:latin typeface="Arial" panose="020B0604020202020204" pitchFamily="34" charset="0"/>
                <a:cs typeface="Arial" panose="020B0604020202020204" pitchFamily="34" charset="0"/>
              </a:rPr>
              <a:t>High level Organogram</a:t>
            </a:r>
            <a:endParaRPr lang="en-GB" sz="4000" b="1" dirty="0">
              <a:ln/>
              <a:solidFill>
                <a:srgbClr val="004B93"/>
              </a:solidFill>
              <a:latin typeface="Arial" panose="020B0604020202020204" pitchFamily="34" charset="0"/>
              <a:cs typeface="Arial" panose="020B0604020202020204" pitchFamily="34" charset="0"/>
            </a:endParaRPr>
          </a:p>
        </p:txBody>
      </p:sp>
      <p:sp>
        <p:nvSpPr>
          <p:cNvPr id="3" name="Rounded Rectangle 2"/>
          <p:cNvSpPr/>
          <p:nvPr/>
        </p:nvSpPr>
        <p:spPr>
          <a:xfrm>
            <a:off x="4780546" y="1171370"/>
            <a:ext cx="7323757" cy="11069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rgbClr val="004B93"/>
                </a:solidFill>
                <a:latin typeface="Arial" panose="020B0604020202020204" pitchFamily="34" charset="0"/>
                <a:cs typeface="Arial" panose="020B0604020202020204" pitchFamily="34" charset="0"/>
              </a:rPr>
              <a:t>Minister of Health </a:t>
            </a:r>
          </a:p>
        </p:txBody>
      </p:sp>
      <p:sp>
        <p:nvSpPr>
          <p:cNvPr id="29" name="Rounded Rectangle 28"/>
          <p:cNvSpPr/>
          <p:nvPr/>
        </p:nvSpPr>
        <p:spPr>
          <a:xfrm>
            <a:off x="4483768" y="2848589"/>
            <a:ext cx="3609474" cy="1106906"/>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NHIF Board (not more than 11 persons)</a:t>
            </a:r>
          </a:p>
        </p:txBody>
      </p:sp>
      <p:sp>
        <p:nvSpPr>
          <p:cNvPr id="32" name="Down Arrow 31"/>
          <p:cNvSpPr/>
          <p:nvPr/>
        </p:nvSpPr>
        <p:spPr>
          <a:xfrm rot="16200000">
            <a:off x="4004937" y="2300344"/>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14" name="TextBox 13"/>
          <p:cNvSpPr txBox="1"/>
          <p:nvPr/>
        </p:nvSpPr>
        <p:spPr>
          <a:xfrm>
            <a:off x="6917666" y="2366668"/>
            <a:ext cx="2030387" cy="400110"/>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MOH Appoints</a:t>
            </a:r>
          </a:p>
        </p:txBody>
      </p:sp>
      <p:sp>
        <p:nvSpPr>
          <p:cNvPr id="28" name="Rectangle 27"/>
          <p:cNvSpPr/>
          <p:nvPr/>
        </p:nvSpPr>
        <p:spPr>
          <a:xfrm>
            <a:off x="593558" y="1780967"/>
            <a:ext cx="3485318" cy="15237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Public nomination process</a:t>
            </a:r>
          </a:p>
          <a:p>
            <a:pPr marL="285750" indent="-285750">
              <a:buFont typeface="Arial" panose="020B0604020202020204" pitchFamily="34" charset="0"/>
              <a:buChar char="•"/>
            </a:pPr>
            <a:r>
              <a:rPr lang="en-ZA" sz="2000" dirty="0">
                <a:solidFill>
                  <a:srgbClr val="FF0000"/>
                </a:solidFill>
                <a:latin typeface="Arial" panose="020B0604020202020204" pitchFamily="34" charset="0"/>
                <a:cs typeface="Arial" panose="020B0604020202020204" pitchFamily="34" charset="0"/>
              </a:rPr>
              <a:t>Ad hoc Advisory panel </a:t>
            </a:r>
            <a:r>
              <a:rPr lang="en-ZA" sz="2000" dirty="0">
                <a:solidFill>
                  <a:srgbClr val="004B93"/>
                </a:solidFill>
                <a:latin typeface="Arial" panose="020B0604020202020204" pitchFamily="34" charset="0"/>
                <a:cs typeface="Arial" panose="020B0604020202020204" pitchFamily="34" charset="0"/>
              </a:rPr>
              <a:t>conducts interviews and makes recommendations</a:t>
            </a:r>
          </a:p>
        </p:txBody>
      </p:sp>
      <p:sp>
        <p:nvSpPr>
          <p:cNvPr id="33" name="Down Arrow 32"/>
          <p:cNvSpPr/>
          <p:nvPr/>
        </p:nvSpPr>
        <p:spPr>
          <a:xfrm>
            <a:off x="6144316" y="2270257"/>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34" name="Rounded Rectangle 33"/>
          <p:cNvSpPr/>
          <p:nvPr/>
        </p:nvSpPr>
        <p:spPr>
          <a:xfrm>
            <a:off x="8193182" y="2873934"/>
            <a:ext cx="2319791" cy="1106906"/>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Board Chair</a:t>
            </a:r>
          </a:p>
        </p:txBody>
      </p:sp>
      <p:sp>
        <p:nvSpPr>
          <p:cNvPr id="35" name="Down Arrow 34"/>
          <p:cNvSpPr/>
          <p:nvPr/>
        </p:nvSpPr>
        <p:spPr>
          <a:xfrm>
            <a:off x="9159044" y="2300344"/>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37" name="Rounded Rectangle 36"/>
          <p:cNvSpPr/>
          <p:nvPr/>
        </p:nvSpPr>
        <p:spPr>
          <a:xfrm>
            <a:off x="4217324" y="4960528"/>
            <a:ext cx="2341994" cy="1316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rgbClr val="004B93"/>
                </a:solidFill>
                <a:latin typeface="Arial" panose="020B0604020202020204" pitchFamily="34" charset="0"/>
                <a:cs typeface="Arial" panose="020B0604020202020204" pitchFamily="34" charset="0"/>
              </a:rPr>
              <a:t>Chief Executive Officer</a:t>
            </a:r>
          </a:p>
        </p:txBody>
      </p:sp>
      <p:sp>
        <p:nvSpPr>
          <p:cNvPr id="38" name="Rectangle 37"/>
          <p:cNvSpPr/>
          <p:nvPr/>
        </p:nvSpPr>
        <p:spPr>
          <a:xfrm>
            <a:off x="621953" y="3761703"/>
            <a:ext cx="3485318" cy="15237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Board conducts interviews and makes recommendations to Minister</a:t>
            </a:r>
          </a:p>
        </p:txBody>
      </p:sp>
      <p:sp>
        <p:nvSpPr>
          <p:cNvPr id="39" name="Down Arrow 38"/>
          <p:cNvSpPr/>
          <p:nvPr/>
        </p:nvSpPr>
        <p:spPr>
          <a:xfrm>
            <a:off x="4761749" y="3996880"/>
            <a:ext cx="424774" cy="9507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40" name="TextBox 39"/>
          <p:cNvSpPr txBox="1"/>
          <p:nvPr/>
        </p:nvSpPr>
        <p:spPr>
          <a:xfrm>
            <a:off x="5273311" y="3993152"/>
            <a:ext cx="1295779" cy="707886"/>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Cabinet Appoints</a:t>
            </a:r>
          </a:p>
        </p:txBody>
      </p:sp>
      <p:sp>
        <p:nvSpPr>
          <p:cNvPr id="41" name="Rounded Rectangle 40"/>
          <p:cNvSpPr/>
          <p:nvPr/>
        </p:nvSpPr>
        <p:spPr>
          <a:xfrm>
            <a:off x="6606059" y="4970232"/>
            <a:ext cx="2341994" cy="1316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rgbClr val="004B93"/>
                </a:solidFill>
                <a:latin typeface="Arial" panose="020B0604020202020204" pitchFamily="34" charset="0"/>
                <a:cs typeface="Arial" panose="020B0604020202020204" pitchFamily="34" charset="0"/>
              </a:rPr>
              <a:t>Board Committees</a:t>
            </a:r>
          </a:p>
        </p:txBody>
      </p:sp>
      <p:sp>
        <p:nvSpPr>
          <p:cNvPr id="42" name="Down Arrow 41"/>
          <p:cNvSpPr/>
          <p:nvPr/>
        </p:nvSpPr>
        <p:spPr>
          <a:xfrm>
            <a:off x="6842140" y="3984946"/>
            <a:ext cx="424774" cy="9507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43" name="TextBox 42"/>
          <p:cNvSpPr txBox="1"/>
          <p:nvPr/>
        </p:nvSpPr>
        <p:spPr>
          <a:xfrm>
            <a:off x="7266914" y="4030522"/>
            <a:ext cx="1655617" cy="707886"/>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Board establishes</a:t>
            </a:r>
          </a:p>
        </p:txBody>
      </p:sp>
      <p:sp>
        <p:nvSpPr>
          <p:cNvPr id="44" name="Rounded Rectangle 43"/>
          <p:cNvSpPr/>
          <p:nvPr/>
        </p:nvSpPr>
        <p:spPr>
          <a:xfrm>
            <a:off x="9035749" y="4960527"/>
            <a:ext cx="3068554" cy="1316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rgbClr val="004B93"/>
                </a:solidFill>
                <a:latin typeface="Arial" panose="020B0604020202020204" pitchFamily="34" charset="0"/>
                <a:cs typeface="Arial" panose="020B0604020202020204" pitchFamily="34" charset="0"/>
              </a:rPr>
              <a:t>Ministerial Committees</a:t>
            </a:r>
          </a:p>
        </p:txBody>
      </p:sp>
      <p:sp>
        <p:nvSpPr>
          <p:cNvPr id="45" name="Down Arrow 44"/>
          <p:cNvSpPr/>
          <p:nvPr/>
        </p:nvSpPr>
        <p:spPr>
          <a:xfrm>
            <a:off x="10694276" y="2366668"/>
            <a:ext cx="424774" cy="25147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46" name="TextBox 45"/>
          <p:cNvSpPr txBox="1"/>
          <p:nvPr/>
        </p:nvSpPr>
        <p:spPr>
          <a:xfrm>
            <a:off x="9219962" y="4081107"/>
            <a:ext cx="1655617" cy="707886"/>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MOH  establishes</a:t>
            </a:r>
          </a:p>
        </p:txBody>
      </p:sp>
      <p:sp>
        <p:nvSpPr>
          <p:cNvPr id="47" name="Down Arrow 46"/>
          <p:cNvSpPr/>
          <p:nvPr/>
        </p:nvSpPr>
        <p:spPr>
          <a:xfrm rot="16200000">
            <a:off x="4158172" y="4191411"/>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98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43"/>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75" y="84953"/>
            <a:ext cx="1542675" cy="1503511"/>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2392224" y="365125"/>
            <a:ext cx="8961576" cy="789907"/>
          </a:xfrm>
        </p:spPr>
        <p:txBody>
          <a:bodyPr>
            <a:normAutofit fontScale="90000"/>
          </a:bodyPr>
          <a:lstStyle/>
          <a:p>
            <a:r>
              <a:rPr lang="en-ZA" sz="4000" b="1" dirty="0" smtClean="0">
                <a:ln/>
                <a:solidFill>
                  <a:srgbClr val="004B93"/>
                </a:solidFill>
                <a:latin typeface="Arial" panose="020B0604020202020204" pitchFamily="34" charset="0"/>
                <a:cs typeface="Arial" panose="020B0604020202020204" pitchFamily="34" charset="0"/>
              </a:rPr>
              <a:t>Purchaser provider split is important</a:t>
            </a:r>
            <a:endParaRPr lang="en-GB" sz="4000" b="1" dirty="0">
              <a:ln/>
              <a:solidFill>
                <a:srgbClr val="004B93"/>
              </a:solidFill>
              <a:latin typeface="Arial" panose="020B0604020202020204" pitchFamily="34" charset="0"/>
              <a:cs typeface="Arial" panose="020B0604020202020204" pitchFamily="34" charset="0"/>
            </a:endParaRPr>
          </a:p>
        </p:txBody>
      </p:sp>
      <p:pic>
        <p:nvPicPr>
          <p:cNvPr id="1026" name="Picture 2" descr="16&#10;Public financial management: before 2002&#10;Civil&#10;Servant&#10;Med Benefit&#10;Scheme&#10;Hospital rev kept and used by hospital&#10;(mor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146" y="1433092"/>
            <a:ext cx="8372819" cy="4724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629" y="6362628"/>
            <a:ext cx="9043589" cy="36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t>UHC </a:t>
            </a:r>
            <a:r>
              <a:rPr lang="en-ZA" dirty="0" smtClean="0"/>
              <a:t>lessons learned in  Thailand: NHSO Thailand 2018</a:t>
            </a:r>
            <a:endParaRPr lang="en-ZA" dirty="0"/>
          </a:p>
        </p:txBody>
      </p:sp>
    </p:spTree>
    <p:extLst>
      <p:ext uri="{BB962C8B-B14F-4D97-AF65-F5344CB8AC3E}">
        <p14:creationId xmlns:p14="http://schemas.microsoft.com/office/powerpoint/2010/main" val="182661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2413000" y="365125"/>
            <a:ext cx="9347200" cy="886159"/>
          </a:xfrm>
        </p:spPr>
        <p:txBody>
          <a:bodyPr>
            <a:normAutofit/>
          </a:bodyPr>
          <a:lstStyle/>
          <a:p>
            <a:r>
              <a:rPr lang="en-ZA" sz="4100" b="1" dirty="0" smtClean="0">
                <a:ln/>
                <a:solidFill>
                  <a:srgbClr val="004B93"/>
                </a:solidFill>
                <a:latin typeface="Arial" panose="020B0604020202020204" pitchFamily="34" charset="0"/>
                <a:ea typeface="+mn-ea"/>
                <a:cs typeface="Arial" panose="020B0604020202020204" pitchFamily="34" charset="0"/>
              </a:rPr>
              <a:t>Implementation</a:t>
            </a:r>
            <a:endParaRPr lang="en-GB" sz="4100" b="1" i="1" dirty="0">
              <a:ln/>
              <a:latin typeface="Arial" panose="020B0604020202020204" pitchFamily="34" charset="0"/>
              <a:ea typeface="+mn-ea"/>
              <a:cs typeface="Arial" panose="020B0604020202020204" pitchFamily="34" charset="0"/>
            </a:endParaRPr>
          </a:p>
        </p:txBody>
      </p:sp>
      <p:sp>
        <p:nvSpPr>
          <p:cNvPr id="3" name="Rounded Rectangle 2"/>
          <p:cNvSpPr/>
          <p:nvPr/>
        </p:nvSpPr>
        <p:spPr>
          <a:xfrm>
            <a:off x="1591094" y="1417972"/>
            <a:ext cx="3529263" cy="940217"/>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a:latin typeface="Arial" panose="020B0604020202020204" pitchFamily="34" charset="0"/>
                <a:cs typeface="Arial" panose="020B0604020202020204" pitchFamily="34" charset="0"/>
              </a:rPr>
              <a:t>Regulations</a:t>
            </a:r>
          </a:p>
        </p:txBody>
      </p:sp>
      <p:sp>
        <p:nvSpPr>
          <p:cNvPr id="14" name="Rounded Rectangle 13"/>
          <p:cNvSpPr/>
          <p:nvPr/>
        </p:nvSpPr>
        <p:spPr>
          <a:xfrm>
            <a:off x="7355305" y="1454944"/>
            <a:ext cx="3529263" cy="940217"/>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a:latin typeface="Arial" panose="020B0604020202020204" pitchFamily="34" charset="0"/>
                <a:cs typeface="Arial" panose="020B0604020202020204" pitchFamily="34" charset="0"/>
              </a:rPr>
              <a:t>Directives</a:t>
            </a:r>
          </a:p>
        </p:txBody>
      </p:sp>
      <p:sp>
        <p:nvSpPr>
          <p:cNvPr id="4" name="Rectangle 3"/>
          <p:cNvSpPr/>
          <p:nvPr/>
        </p:nvSpPr>
        <p:spPr>
          <a:xfrm>
            <a:off x="449181" y="2598821"/>
            <a:ext cx="5678906" cy="1636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Made by the Minister after Consultation with the Fund and National Health </a:t>
            </a:r>
            <a:r>
              <a:rPr lang="en-ZA" sz="2000" dirty="0">
                <a:solidFill>
                  <a:srgbClr val="004B93"/>
                </a:solidFill>
                <a:latin typeface="Arial" panose="020B0604020202020204" pitchFamily="34" charset="0"/>
                <a:cs typeface="Arial" panose="020B0604020202020204" pitchFamily="34" charset="0"/>
              </a:rPr>
              <a:t>Council</a:t>
            </a:r>
            <a:endParaRPr lang="en-ZA" sz="2000" dirty="0">
              <a:solidFill>
                <a:srgbClr val="004B9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3 months commentary period</a:t>
            </a:r>
          </a:p>
        </p:txBody>
      </p:sp>
      <p:sp>
        <p:nvSpPr>
          <p:cNvPr id="15" name="Rectangle 14"/>
          <p:cNvSpPr/>
          <p:nvPr/>
        </p:nvSpPr>
        <p:spPr>
          <a:xfrm>
            <a:off x="6280484" y="2598821"/>
            <a:ext cx="5678906" cy="1636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Issued by the Fund itself</a:t>
            </a:r>
          </a:p>
          <a:p>
            <a:pPr marL="285750" indent="-285750">
              <a:buFont typeface="Arial" panose="020B0604020202020204" pitchFamily="34" charset="0"/>
              <a:buChar char="•"/>
            </a:pPr>
            <a:endParaRPr lang="en-ZA" sz="2000" dirty="0">
              <a:solidFill>
                <a:srgbClr val="004B9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No consulting or commentary process prescribed</a:t>
            </a:r>
          </a:p>
        </p:txBody>
      </p:sp>
      <p:sp>
        <p:nvSpPr>
          <p:cNvPr id="16" name="Rounded Rectangle 15"/>
          <p:cNvSpPr/>
          <p:nvPr/>
        </p:nvSpPr>
        <p:spPr>
          <a:xfrm>
            <a:off x="449181" y="4322561"/>
            <a:ext cx="5678906" cy="1789481"/>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bg1"/>
                </a:solidFill>
                <a:latin typeface="Arial" panose="020B0604020202020204" pitchFamily="34" charset="0"/>
                <a:cs typeface="Arial" panose="020B0604020202020204" pitchFamily="34" charset="0"/>
              </a:rPr>
              <a:t>Examples in the Bill:</a:t>
            </a:r>
          </a:p>
          <a:p>
            <a:pPr marL="342900" indent="-342900">
              <a:buFont typeface="Arial" panose="020B0604020202020204" pitchFamily="34" charset="0"/>
              <a:buChar char="•"/>
            </a:pPr>
            <a:r>
              <a:rPr lang="en-ZA" sz="2400" dirty="0">
                <a:solidFill>
                  <a:schemeClr val="bg1"/>
                </a:solidFill>
                <a:latin typeface="Arial" panose="020B0604020202020204" pitchFamily="34" charset="0"/>
                <a:cs typeface="Arial" panose="020B0604020202020204" pitchFamily="34" charset="0"/>
              </a:rPr>
              <a:t>Payment mechanisms to providers</a:t>
            </a:r>
          </a:p>
          <a:p>
            <a:pPr marL="342900" indent="-342900">
              <a:buFont typeface="Arial" panose="020B0604020202020204" pitchFamily="34" charset="0"/>
              <a:buChar char="•"/>
            </a:pPr>
            <a:r>
              <a:rPr lang="en-ZA" sz="2400" dirty="0">
                <a:solidFill>
                  <a:schemeClr val="bg1"/>
                </a:solidFill>
                <a:latin typeface="Arial" panose="020B0604020202020204" pitchFamily="34" charset="0"/>
                <a:cs typeface="Arial" panose="020B0604020202020204" pitchFamily="34" charset="0"/>
              </a:rPr>
              <a:t>Budget of the Fund</a:t>
            </a:r>
          </a:p>
          <a:p>
            <a:pPr marL="342900" indent="-342900">
              <a:buFont typeface="Arial" panose="020B0604020202020204" pitchFamily="34" charset="0"/>
              <a:buChar char="•"/>
            </a:pPr>
            <a:r>
              <a:rPr lang="en-ZA" sz="2400" dirty="0">
                <a:solidFill>
                  <a:schemeClr val="bg1"/>
                </a:solidFill>
                <a:latin typeface="Arial" panose="020B0604020202020204" pitchFamily="34" charset="0"/>
                <a:cs typeface="Arial" panose="020B0604020202020204" pitchFamily="34" charset="0"/>
              </a:rPr>
              <a:t>Accreditation of providers</a:t>
            </a:r>
          </a:p>
        </p:txBody>
      </p:sp>
      <p:sp>
        <p:nvSpPr>
          <p:cNvPr id="17" name="Rounded Rectangle 16"/>
          <p:cNvSpPr/>
          <p:nvPr/>
        </p:nvSpPr>
        <p:spPr>
          <a:xfrm>
            <a:off x="6280483" y="4322560"/>
            <a:ext cx="5678906" cy="1789481"/>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a:solidFill>
                  <a:schemeClr val="bg1"/>
                </a:solidFill>
                <a:latin typeface="Arial" panose="020B0604020202020204" pitchFamily="34" charset="0"/>
                <a:cs typeface="Arial" panose="020B0604020202020204" pitchFamily="34" charset="0"/>
              </a:rPr>
              <a:t>Examples in the Bill:</a:t>
            </a:r>
          </a:p>
          <a:p>
            <a:pPr marL="342900" indent="-342900">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Regular, appropriate and timeous payment of health care service providers</a:t>
            </a:r>
          </a:p>
          <a:p>
            <a:pPr marL="342900" indent="-342900">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listing and publication of accredited health care service providers and health establishments.</a:t>
            </a:r>
          </a:p>
        </p:txBody>
      </p:sp>
    </p:spTree>
    <p:extLst>
      <p:ext uri="{BB962C8B-B14F-4D97-AF65-F5344CB8AC3E}">
        <p14:creationId xmlns:p14="http://schemas.microsoft.com/office/powerpoint/2010/main" val="14730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5"/>
            <a:ext cx="11122152" cy="1325563"/>
          </a:xfrm>
        </p:spPr>
        <p:txBody>
          <a:bodyPr>
            <a:normAutofit/>
          </a:bodyPr>
          <a:lstStyle/>
          <a:p>
            <a:r>
              <a:rPr lang="en-ZA" sz="4000" b="1" dirty="0">
                <a:ln/>
                <a:solidFill>
                  <a:srgbClr val="004B93"/>
                </a:solidFill>
                <a:latin typeface="Arial" panose="020B0604020202020204" pitchFamily="34" charset="0"/>
                <a:cs typeface="Arial" panose="020B0604020202020204" pitchFamily="34" charset="0"/>
              </a:rPr>
              <a:t>     </a:t>
            </a:r>
            <a:r>
              <a:rPr lang="en-ZA" sz="4000" b="1" dirty="0" smtClean="0">
                <a:ln/>
                <a:solidFill>
                  <a:srgbClr val="004B93"/>
                </a:solidFill>
                <a:latin typeface="Arial" panose="020B0604020202020204" pitchFamily="34" charset="0"/>
                <a:cs typeface="Arial" panose="020B0604020202020204" pitchFamily="34" charset="0"/>
              </a:rPr>
              <a:t> </a:t>
            </a:r>
            <a:r>
              <a:rPr lang="en-ZA" sz="3600" b="1" dirty="0">
                <a:ln/>
                <a:solidFill>
                  <a:srgbClr val="004B93"/>
                </a:solidFill>
                <a:latin typeface="Arial" panose="020B0604020202020204" pitchFamily="34" charset="0"/>
                <a:cs typeface="Arial" panose="020B0604020202020204" pitchFamily="34" charset="0"/>
              </a:rPr>
              <a:t>Regulations enabled by the Bill</a:t>
            </a:r>
            <a:endParaRPr lang="en-GB" sz="3600" b="1" dirty="0">
              <a:ln/>
              <a:solidFill>
                <a:srgbClr val="004B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6889" y="1389888"/>
            <a:ext cx="11945112" cy="4600325"/>
          </a:xfrm>
        </p:spPr>
        <p:txBody>
          <a:bodyPr>
            <a:normAutofit/>
          </a:bodyPr>
          <a:lstStyle/>
          <a:p>
            <a:r>
              <a:rPr lang="en-ZA" sz="2000" dirty="0">
                <a:latin typeface="Arial" panose="020B0604020202020204" pitchFamily="34" charset="0"/>
                <a:cs typeface="Arial" panose="020B0604020202020204" pitchFamily="34" charset="0"/>
              </a:rPr>
              <a:t>Regulated aspects are extensive!</a:t>
            </a:r>
          </a:p>
          <a:p>
            <a:r>
              <a:rPr lang="en-ZA" sz="2000" dirty="0">
                <a:latin typeface="Arial" panose="020B0604020202020204" pitchFamily="34" charset="0"/>
                <a:cs typeface="Arial" panose="020B0604020202020204" pitchFamily="34" charset="0"/>
              </a:rPr>
              <a:t>There will be </a:t>
            </a:r>
            <a:r>
              <a:rPr lang="en-ZA" sz="2000" b="1" dirty="0">
                <a:latin typeface="Arial" panose="020B0604020202020204" pitchFamily="34" charset="0"/>
                <a:cs typeface="Arial" panose="020B0604020202020204" pitchFamily="34" charset="0"/>
              </a:rPr>
              <a:t>public consultations </a:t>
            </a:r>
            <a:r>
              <a:rPr lang="en-ZA" sz="2000" dirty="0">
                <a:latin typeface="Arial" panose="020B0604020202020204" pitchFamily="34" charset="0"/>
                <a:cs typeface="Arial" panose="020B0604020202020204" pitchFamily="34" charset="0"/>
              </a:rPr>
              <a:t>for each regulation (Section 55.2.3),</a:t>
            </a:r>
            <a:r>
              <a:rPr lang="en-ZA" sz="2000" b="1" dirty="0">
                <a:solidFill>
                  <a:srgbClr val="C00000"/>
                </a:solidFill>
                <a:latin typeface="Arial" panose="020B0604020202020204" pitchFamily="34" charset="0"/>
                <a:cs typeface="Arial" panose="020B0604020202020204" pitchFamily="34" charset="0"/>
              </a:rPr>
              <a:t>with exceptions (Sec 55.4.b)</a:t>
            </a:r>
          </a:p>
          <a:p>
            <a:pPr marL="0" indent="0">
              <a:buNone/>
            </a:pPr>
            <a:r>
              <a:rPr lang="en-ZA" sz="2000" b="1" u="sng" dirty="0">
                <a:latin typeface="Arial" panose="020B0604020202020204" pitchFamily="34" charset="0"/>
                <a:cs typeface="Arial" panose="020B0604020202020204" pitchFamily="34" charset="0"/>
              </a:rPr>
              <a:t>Some of the aspects to be Regulated:</a:t>
            </a:r>
          </a:p>
          <a:p>
            <a:pPr marL="971550" lvl="1" indent="-514350">
              <a:buFont typeface="+mj-lt"/>
              <a:buAutoNum type="arabicPeriod"/>
            </a:pPr>
            <a:r>
              <a:rPr lang="en-ZA" sz="2000" b="1" dirty="0">
                <a:solidFill>
                  <a:srgbClr val="FF0000"/>
                </a:solidFill>
                <a:latin typeface="Arial" panose="020B0604020202020204" pitchFamily="34" charset="0"/>
                <a:cs typeface="Arial" panose="020B0604020202020204" pitchFamily="34" charset="0"/>
              </a:rPr>
              <a:t>Payment mechanisms for providers</a:t>
            </a:r>
          </a:p>
          <a:p>
            <a:pPr marL="971550" lvl="1" indent="-514350">
              <a:buFont typeface="+mj-lt"/>
              <a:buAutoNum type="arabicPeriod"/>
            </a:pPr>
            <a:r>
              <a:rPr lang="en-ZA" sz="2000" dirty="0">
                <a:latin typeface="Arial" panose="020B0604020202020204" pitchFamily="34" charset="0"/>
                <a:cs typeface="Arial" panose="020B0604020202020204" pitchFamily="34" charset="0"/>
              </a:rPr>
              <a:t>Fees payable by users</a:t>
            </a:r>
          </a:p>
          <a:p>
            <a:pPr marL="971550" lvl="1" indent="-514350">
              <a:buFont typeface="+mj-lt"/>
              <a:buAutoNum type="arabicPeriod"/>
            </a:pPr>
            <a:r>
              <a:rPr lang="en-ZA" sz="2000" b="1" u="sng" dirty="0">
                <a:solidFill>
                  <a:srgbClr val="FF0000"/>
                </a:solidFill>
                <a:latin typeface="Arial" panose="020B0604020202020204" pitchFamily="34" charset="0"/>
                <a:cs typeface="Arial" panose="020B0604020202020204" pitchFamily="34" charset="0"/>
              </a:rPr>
              <a:t>Optional </a:t>
            </a:r>
            <a:r>
              <a:rPr lang="en-ZA" sz="2000" b="1" dirty="0">
                <a:solidFill>
                  <a:srgbClr val="FF0000"/>
                </a:solidFill>
                <a:latin typeface="Arial" panose="020B0604020202020204" pitchFamily="34" charset="0"/>
                <a:cs typeface="Arial" panose="020B0604020202020204" pitchFamily="34" charset="0"/>
              </a:rPr>
              <a:t>Contracting In of private providers</a:t>
            </a:r>
          </a:p>
          <a:p>
            <a:pPr marL="971550" lvl="1" indent="-514350">
              <a:buFont typeface="+mj-lt"/>
              <a:buAutoNum type="arabicPeriod"/>
            </a:pPr>
            <a:r>
              <a:rPr lang="en-ZA" sz="2000" dirty="0">
                <a:latin typeface="Arial" panose="020B0604020202020204" pitchFamily="34" charset="0"/>
                <a:cs typeface="Arial" panose="020B0604020202020204" pitchFamily="34" charset="0"/>
              </a:rPr>
              <a:t>Relationship between public and private establishments</a:t>
            </a:r>
          </a:p>
          <a:p>
            <a:pPr marL="971550" lvl="1" indent="-514350">
              <a:buFont typeface="+mj-lt"/>
              <a:buAutoNum type="arabicPeriod"/>
            </a:pPr>
            <a:r>
              <a:rPr lang="en-ZA" sz="2000" dirty="0">
                <a:solidFill>
                  <a:srgbClr val="FF0000"/>
                </a:solidFill>
                <a:latin typeface="Arial" panose="020B0604020202020204" pitchFamily="34" charset="0"/>
                <a:cs typeface="Arial" panose="020B0604020202020204" pitchFamily="34" charset="0"/>
              </a:rPr>
              <a:t>Clinical info and diagnostic codes to be used</a:t>
            </a:r>
          </a:p>
          <a:p>
            <a:pPr marL="971550" lvl="1" indent="-514350">
              <a:buFont typeface="+mj-lt"/>
              <a:buAutoNum type="arabicPeriod"/>
            </a:pPr>
            <a:r>
              <a:rPr lang="en-ZA" sz="2000" dirty="0">
                <a:solidFill>
                  <a:srgbClr val="FF0000"/>
                </a:solidFill>
                <a:latin typeface="Arial" panose="020B0604020202020204" pitchFamily="34" charset="0"/>
                <a:cs typeface="Arial" panose="020B0604020202020204" pitchFamily="34" charset="0"/>
              </a:rPr>
              <a:t>Accreditation mechanisms</a:t>
            </a:r>
          </a:p>
          <a:p>
            <a:pPr marL="971550" lvl="1" indent="-514350">
              <a:buFont typeface="+mj-lt"/>
              <a:buAutoNum type="arabicPeriod"/>
            </a:pPr>
            <a:r>
              <a:rPr lang="en-ZA" sz="2000" dirty="0">
                <a:latin typeface="Arial" panose="020B0604020202020204" pitchFamily="34" charset="0"/>
                <a:cs typeface="Arial" panose="020B0604020202020204" pitchFamily="34" charset="0"/>
              </a:rPr>
              <a:t>Functions and powers of the District Health Management</a:t>
            </a:r>
          </a:p>
          <a:p>
            <a:pPr marL="971550" lvl="1" indent="-514350">
              <a:buFont typeface="+mj-lt"/>
              <a:buAutoNum type="arabicPeriod"/>
            </a:pPr>
            <a:r>
              <a:rPr lang="en-ZA" sz="2000" dirty="0">
                <a:latin typeface="Arial" panose="020B0604020202020204" pitchFamily="34" charset="0"/>
                <a:cs typeface="Arial" panose="020B0604020202020204" pitchFamily="34" charset="0"/>
              </a:rPr>
              <a:t>Relationship between the Fund &amp; the OHSC</a:t>
            </a:r>
          </a:p>
          <a:p>
            <a:pPr marL="971550" lvl="1" indent="-514350">
              <a:buFont typeface="+mj-lt"/>
              <a:buAutoNum type="arabicPeriod"/>
            </a:pPr>
            <a:r>
              <a:rPr lang="en-ZA" sz="2000" dirty="0">
                <a:latin typeface="Arial" panose="020B0604020202020204" pitchFamily="34" charset="0"/>
                <a:cs typeface="Arial" panose="020B0604020202020204" pitchFamily="34" charset="0"/>
              </a:rPr>
              <a:t>Relationship between the Fund and Med Schemes and Insurance Schemes</a:t>
            </a:r>
          </a:p>
          <a:p>
            <a:pPr marL="971550" lvl="1" indent="-514350">
              <a:buFont typeface="+mj-lt"/>
              <a:buAutoNum type="arabicPeriod"/>
            </a:pPr>
            <a:r>
              <a:rPr lang="en-ZA" sz="2000" dirty="0">
                <a:latin typeface="Arial" panose="020B0604020202020204" pitchFamily="34" charset="0"/>
                <a:cs typeface="Arial" panose="020B0604020202020204" pitchFamily="34" charset="0"/>
              </a:rPr>
              <a:t>M &amp; E of the Fund</a:t>
            </a:r>
          </a:p>
          <a:p>
            <a:pPr marL="514350" indent="-514350">
              <a:buFont typeface="+mj-lt"/>
              <a:buAutoNum type="arabicPeriod"/>
            </a:pPr>
            <a:endParaRPr lang="en-ZA" sz="2000" dirty="0">
              <a:latin typeface="Arial" panose="020B0604020202020204" pitchFamily="34" charset="0"/>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a:p>
            <a:pPr marL="514350" indent="-514350">
              <a:buFont typeface="+mj-lt"/>
              <a:buAutoNum type="arabicPeriod"/>
            </a:pPr>
            <a:endParaRPr lang="en-ZA" sz="2000" dirty="0">
              <a:latin typeface="Arial" panose="020B0604020202020204" pitchFamily="34" charset="0"/>
              <a:cs typeface="Arial" panose="020B0604020202020204" pitchFamily="34" charset="0"/>
            </a:endParaRPr>
          </a:p>
          <a:p>
            <a:pPr lvl="1"/>
            <a:endParaRPr lang="en-ZA" sz="1800" dirty="0">
              <a:latin typeface="Arial" panose="020B0604020202020204" pitchFamily="34" charset="0"/>
              <a:cs typeface="Arial" panose="020B0604020202020204" pitchFamily="34" charset="0"/>
            </a:endParaRPr>
          </a:p>
          <a:p>
            <a:pPr lvl="1"/>
            <a:endParaRPr lang="en-ZA" sz="1800" dirty="0">
              <a:latin typeface="Arial" panose="020B0604020202020204" pitchFamily="34" charset="0"/>
              <a:cs typeface="Arial" panose="020B0604020202020204" pitchFamily="34" charset="0"/>
            </a:endParaRPr>
          </a:p>
          <a:p>
            <a:pPr marL="457200" lvl="1" indent="0">
              <a:buNone/>
            </a:pPr>
            <a:endParaRPr lang="en-ZA" sz="1800" dirty="0">
              <a:latin typeface="Arial" panose="020B0604020202020204" pitchFamily="34" charset="0"/>
              <a:cs typeface="Arial" panose="020B0604020202020204" pitchFamily="34" charset="0"/>
            </a:endParaRPr>
          </a:p>
          <a:p>
            <a:pPr marL="457200" indent="-457200">
              <a:buFont typeface="+mj-lt"/>
              <a:buAutoNum type="arabicPeriod"/>
            </a:pPr>
            <a:endParaRPr lang="en-ZA" sz="1800" i="1" dirty="0">
              <a:latin typeface="Arial" panose="020B0604020202020204" pitchFamily="34" charset="0"/>
              <a:cs typeface="Arial" panose="020B0604020202020204" pitchFamily="34" charset="0"/>
            </a:endParaRPr>
          </a:p>
          <a:p>
            <a:pPr marL="0" indent="0">
              <a:buNone/>
            </a:pPr>
            <a:endParaRPr lang="en-ZA" sz="2400" i="1"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000" b="1" i="1" dirty="0">
              <a:latin typeface="Arial" panose="020B0604020202020204" pitchFamily="34" charset="0"/>
              <a:cs typeface="Arial" panose="020B0604020202020204" pitchFamily="34" charset="0"/>
            </a:endParaRPr>
          </a:p>
          <a:p>
            <a:pPr marL="0" indent="0">
              <a:buNone/>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35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5"/>
            <a:ext cx="11122152" cy="1325563"/>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Purchasing of services</a:t>
            </a:r>
            <a:endParaRPr lang="en-GB" sz="4000" b="1" dirty="0">
              <a:ln/>
              <a:solidFill>
                <a:srgbClr val="004B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9549" y="1389888"/>
            <a:ext cx="11110803" cy="4600325"/>
          </a:xfrm>
        </p:spPr>
        <p:txBody>
          <a:bodyPr>
            <a:normAutofit/>
          </a:bodyPr>
          <a:lstStyle/>
          <a:p>
            <a:pPr marL="0" indent="0">
              <a:buNone/>
            </a:pPr>
            <a:r>
              <a:rPr lang="en-ZA" sz="3400" u="sng" dirty="0">
                <a:latin typeface="Arial" panose="020B0604020202020204" pitchFamily="34" charset="0"/>
                <a:cs typeface="Arial" panose="020B0604020202020204" pitchFamily="34" charset="0"/>
              </a:rPr>
              <a:t>Sec 37: </a:t>
            </a:r>
            <a:r>
              <a:rPr lang="en-ZA" sz="3000" b="1" dirty="0">
                <a:latin typeface="Arial" panose="020B0604020202020204" pitchFamily="34" charset="0"/>
                <a:cs typeface="Arial" panose="020B0604020202020204" pitchFamily="34" charset="0"/>
              </a:rPr>
              <a:t>Contracting Unit for PHC (CUP):</a:t>
            </a:r>
          </a:p>
          <a:p>
            <a:r>
              <a:rPr lang="en-ZA" sz="2000" i="1" dirty="0" smtClean="0">
                <a:latin typeface="Arial" panose="020B0604020202020204" pitchFamily="34" charset="0"/>
                <a:cs typeface="Arial" panose="020B0604020202020204" pitchFamily="34" charset="0"/>
              </a:rPr>
              <a:t>“</a:t>
            </a:r>
            <a:r>
              <a:rPr lang="en-ZA" sz="2000" i="1" dirty="0">
                <a:latin typeface="Arial" panose="020B0604020202020204" pitchFamily="34" charset="0"/>
                <a:cs typeface="Arial" panose="020B0604020202020204" pitchFamily="34" charset="0"/>
              </a:rPr>
              <a:t>The CUP is the Preferred organisational unit with which the Fund contracts for the provision of PHC services within a specified geographical area</a:t>
            </a:r>
            <a:r>
              <a:rPr lang="en-ZA" sz="2000" i="1" dirty="0" smtClean="0">
                <a:latin typeface="Arial" panose="020B0604020202020204" pitchFamily="34" charset="0"/>
                <a:cs typeface="Arial" panose="020B0604020202020204" pitchFamily="34" charset="0"/>
              </a:rPr>
              <a:t>…”</a:t>
            </a:r>
          </a:p>
          <a:p>
            <a:r>
              <a:rPr lang="en-ZA" sz="2000" i="1" dirty="0" smtClean="0">
                <a:latin typeface="Arial" panose="020B0604020202020204" pitchFamily="34" charset="0"/>
                <a:cs typeface="Arial" panose="020B0604020202020204" pitchFamily="34" charset="0"/>
              </a:rPr>
              <a:t>CUP </a:t>
            </a:r>
            <a:r>
              <a:rPr lang="en-ZA" sz="2000" i="1" dirty="0">
                <a:latin typeface="Arial" panose="020B0604020202020204" pitchFamily="34" charset="0"/>
                <a:cs typeface="Arial" panose="020B0604020202020204" pitchFamily="34" charset="0"/>
              </a:rPr>
              <a:t>is composed of: a District hospital, Clinics, and/or CHCs and WBOTs, Private </a:t>
            </a:r>
            <a:r>
              <a:rPr lang="en-ZA" sz="2000" i="1" dirty="0" smtClean="0">
                <a:latin typeface="Arial" panose="020B0604020202020204" pitchFamily="34" charset="0"/>
                <a:cs typeface="Arial" panose="020B0604020202020204" pitchFamily="34" charset="0"/>
              </a:rPr>
              <a:t>providers </a:t>
            </a:r>
            <a:r>
              <a:rPr lang="en-ZA" sz="2000" i="1" dirty="0">
                <a:latin typeface="Arial" panose="020B0604020202020204" pitchFamily="34" charset="0"/>
                <a:cs typeface="Arial" panose="020B0604020202020204" pitchFamily="34" charset="0"/>
              </a:rPr>
              <a:t>organised in horizontal </a:t>
            </a:r>
            <a:r>
              <a:rPr lang="en-ZA" sz="2000" i="1" dirty="0" smtClean="0">
                <a:latin typeface="Arial" panose="020B0604020202020204" pitchFamily="34" charset="0"/>
                <a:cs typeface="Arial" panose="020B0604020202020204" pitchFamily="34" charset="0"/>
              </a:rPr>
              <a:t>networks</a:t>
            </a:r>
          </a:p>
          <a:p>
            <a:r>
              <a:rPr lang="en-ZA" sz="2000" i="1" dirty="0" smtClean="0">
                <a:latin typeface="Arial" panose="020B0604020202020204" pitchFamily="34" charset="0"/>
                <a:cs typeface="Arial" panose="020B0604020202020204" pitchFamily="34" charset="0"/>
              </a:rPr>
              <a:t>Assists </a:t>
            </a:r>
            <a:r>
              <a:rPr lang="en-ZA" sz="2000" i="1" dirty="0">
                <a:latin typeface="Arial" panose="020B0604020202020204" pitchFamily="34" charset="0"/>
                <a:cs typeface="Arial" panose="020B0604020202020204" pitchFamily="34" charset="0"/>
              </a:rPr>
              <a:t>the Fund on its function incl. identifying health needs; identifying accredited providers &amp; issuing certificates, etc</a:t>
            </a:r>
            <a:r>
              <a:rPr lang="en-ZA" sz="2000" i="1" dirty="0" smtClean="0">
                <a:latin typeface="Arial" panose="020B0604020202020204" pitchFamily="34" charset="0"/>
                <a:cs typeface="Arial" panose="020B0604020202020204" pitchFamily="34" charset="0"/>
              </a:rPr>
              <a:t>.</a:t>
            </a:r>
          </a:p>
          <a:p>
            <a:endParaRPr lang="en-ZA" sz="2000" i="1" dirty="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CUPs are both the healthcare providers and the contracting unit</a:t>
            </a:r>
          </a:p>
          <a:p>
            <a:r>
              <a:rPr lang="en-GB" sz="2000" dirty="0">
                <a:latin typeface="Arial" panose="020B0604020202020204" pitchFamily="34" charset="0"/>
                <a:cs typeface="Arial" panose="020B0604020202020204" pitchFamily="34" charset="0"/>
              </a:rPr>
              <a:t>SAMA recommends that the proposed payment mechanisms are adequately piloted before they are included in an Act of Law or any regulation.</a:t>
            </a:r>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pPr marL="0" indent="0">
              <a:buNone/>
            </a:pPr>
            <a:endParaRPr lang="en-ZA" sz="2900" dirty="0">
              <a:latin typeface="Arial" panose="020B0604020202020204" pitchFamily="34" charset="0"/>
              <a:cs typeface="Arial" panose="020B0604020202020204" pitchFamily="34" charset="0"/>
            </a:endParaRPr>
          </a:p>
          <a:p>
            <a:pPr marL="514350" indent="-514350">
              <a:buFont typeface="+mj-lt"/>
              <a:buAutoNum type="arabicPeriod"/>
            </a:pPr>
            <a:endParaRPr lang="en-ZA" sz="2900" dirty="0">
              <a:latin typeface="Arial" panose="020B0604020202020204" pitchFamily="34" charset="0"/>
              <a:cs typeface="Arial" panose="020B0604020202020204" pitchFamily="34" charset="0"/>
            </a:endParaRPr>
          </a:p>
          <a:p>
            <a:pPr lvl="1"/>
            <a:endParaRPr lang="en-ZA" sz="2500" dirty="0">
              <a:latin typeface="Arial" panose="020B0604020202020204" pitchFamily="34" charset="0"/>
              <a:cs typeface="Arial" panose="020B0604020202020204" pitchFamily="34" charset="0"/>
            </a:endParaRPr>
          </a:p>
          <a:p>
            <a:pPr lvl="1"/>
            <a:endParaRPr lang="en-ZA" sz="2500" dirty="0">
              <a:latin typeface="Arial" panose="020B0604020202020204" pitchFamily="34" charset="0"/>
              <a:cs typeface="Arial" panose="020B0604020202020204" pitchFamily="34" charset="0"/>
            </a:endParaRPr>
          </a:p>
          <a:p>
            <a:pPr marL="457200" lvl="1" indent="0">
              <a:buNone/>
            </a:pPr>
            <a:endParaRPr lang="en-ZA" sz="2500" dirty="0">
              <a:latin typeface="Arial" panose="020B0604020202020204" pitchFamily="34" charset="0"/>
              <a:cs typeface="Arial" panose="020B0604020202020204" pitchFamily="34" charset="0"/>
            </a:endParaRPr>
          </a:p>
          <a:p>
            <a:pPr marL="457200" indent="-457200">
              <a:buFont typeface="+mj-lt"/>
              <a:buAutoNum type="arabicPeriod"/>
            </a:pPr>
            <a:endParaRPr lang="en-ZA" sz="2500" i="1" dirty="0">
              <a:latin typeface="Arial" panose="020B0604020202020204" pitchFamily="34" charset="0"/>
              <a:cs typeface="Arial" panose="020B0604020202020204" pitchFamily="34" charset="0"/>
            </a:endParaRPr>
          </a:p>
          <a:p>
            <a:pPr marL="0" indent="0">
              <a:buNone/>
            </a:pPr>
            <a:endParaRPr lang="en-ZA" sz="3400" i="1" dirty="0">
              <a:latin typeface="Arial" panose="020B0604020202020204" pitchFamily="34" charset="0"/>
              <a:cs typeface="Arial" panose="020B0604020202020204" pitchFamily="34" charset="0"/>
            </a:endParaRPr>
          </a:p>
          <a:p>
            <a:pPr marL="0" indent="0">
              <a:buNone/>
            </a:pPr>
            <a:endParaRPr lang="en-ZA" sz="3400" dirty="0">
              <a:latin typeface="Arial" panose="020B0604020202020204" pitchFamily="34" charset="0"/>
              <a:cs typeface="Arial" panose="020B0604020202020204" pitchFamily="34" charset="0"/>
            </a:endParaRPr>
          </a:p>
          <a:p>
            <a:pPr marL="0" indent="0">
              <a:buNone/>
            </a:pPr>
            <a:endParaRPr lang="en-ZA" b="1" i="1" dirty="0">
              <a:latin typeface="Arial" panose="020B0604020202020204" pitchFamily="34" charset="0"/>
              <a:cs typeface="Arial" panose="020B0604020202020204" pitchFamily="34" charset="0"/>
            </a:endParaRPr>
          </a:p>
          <a:p>
            <a:pPr marL="0" indent="0">
              <a:buNone/>
            </a:pPr>
            <a:endParaRPr lang="en-GB" i="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9983326" y="220464"/>
            <a:ext cx="2143125" cy="2143125"/>
          </a:xfrm>
          <a:prstGeom prst="rect">
            <a:avLst/>
          </a:prstGeom>
        </p:spPr>
      </p:pic>
    </p:spTree>
    <p:extLst>
      <p:ext uri="{BB962C8B-B14F-4D97-AF65-F5344CB8AC3E}">
        <p14:creationId xmlns:p14="http://schemas.microsoft.com/office/powerpoint/2010/main" val="266281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5"/>
            <a:ext cx="11122152" cy="1325563"/>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Purchasing of services</a:t>
            </a:r>
            <a:endParaRPr lang="en-GB" sz="4000" b="1" dirty="0">
              <a:ln/>
              <a:solidFill>
                <a:srgbClr val="004B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9505" y="1905714"/>
            <a:ext cx="11342451" cy="4069765"/>
          </a:xfrm>
        </p:spPr>
        <p:txBody>
          <a:bodyPr>
            <a:normAutofit lnSpcReduction="10000"/>
          </a:bodyPr>
          <a:lstStyle/>
          <a:p>
            <a:pPr marL="0" indent="0">
              <a:buNone/>
            </a:pPr>
            <a:r>
              <a:rPr lang="en-ZA" sz="3200" u="sng" dirty="0">
                <a:latin typeface="Arial" panose="020B0604020202020204" pitchFamily="34" charset="0"/>
                <a:cs typeface="Arial" panose="020B0604020202020204" pitchFamily="34" charset="0"/>
              </a:rPr>
              <a:t>Sec 35: </a:t>
            </a:r>
            <a:r>
              <a:rPr lang="en-ZA" b="1" dirty="0">
                <a:latin typeface="Arial" panose="020B0604020202020204" pitchFamily="34" charset="0"/>
                <a:cs typeface="Arial" panose="020B0604020202020204" pitchFamily="34" charset="0"/>
              </a:rPr>
              <a:t>Hospitals and emergency care</a:t>
            </a:r>
          </a:p>
          <a:p>
            <a:r>
              <a:rPr lang="en-ZA" sz="2000" i="1" dirty="0" smtClean="0">
                <a:latin typeface="Arial" panose="020B0604020202020204" pitchFamily="34" charset="0"/>
                <a:cs typeface="Arial" panose="020B0604020202020204" pitchFamily="34" charset="0"/>
              </a:rPr>
              <a:t>The </a:t>
            </a:r>
            <a:r>
              <a:rPr lang="en-ZA" sz="2000" i="1" dirty="0">
                <a:latin typeface="Arial" panose="020B0604020202020204" pitchFamily="34" charset="0"/>
                <a:cs typeface="Arial" panose="020B0604020202020204" pitchFamily="34" charset="0"/>
              </a:rPr>
              <a:t>Fund must transfer funds directly to certified, accredited and contracted central, provincial, regional, specialised and district hospitals based on a </a:t>
            </a:r>
            <a:r>
              <a:rPr lang="en-ZA" sz="2000" i="1" dirty="0">
                <a:solidFill>
                  <a:srgbClr val="FF0000"/>
                </a:solidFill>
                <a:latin typeface="Arial" panose="020B0604020202020204" pitchFamily="34" charset="0"/>
                <a:cs typeface="Arial" panose="020B0604020202020204" pitchFamily="34" charset="0"/>
              </a:rPr>
              <a:t>Global Budget OR Diagnostic-related Groups</a:t>
            </a:r>
            <a:r>
              <a:rPr lang="en-ZA" sz="2000" i="1" dirty="0" smtClean="0">
                <a:solidFill>
                  <a:srgbClr val="FF0000"/>
                </a:solidFill>
                <a:latin typeface="Arial" panose="020B0604020202020204" pitchFamily="34" charset="0"/>
                <a:cs typeface="Arial" panose="020B0604020202020204" pitchFamily="34" charset="0"/>
              </a:rPr>
              <a:t>.</a:t>
            </a:r>
            <a:endParaRPr lang="en-ZA" sz="2000" i="1" dirty="0">
              <a:solidFill>
                <a:srgbClr val="FF0000"/>
              </a:solidFill>
              <a:latin typeface="Arial" panose="020B0604020202020204" pitchFamily="34" charset="0"/>
              <a:cs typeface="Arial" panose="020B0604020202020204" pitchFamily="34" charset="0"/>
            </a:endParaRPr>
          </a:p>
          <a:p>
            <a:r>
              <a:rPr lang="en-ZA" sz="2000" i="1" dirty="0">
                <a:latin typeface="Arial" panose="020B0604020202020204" pitchFamily="34" charset="0"/>
                <a:cs typeface="Arial" panose="020B0604020202020204" pitchFamily="34" charset="0"/>
              </a:rPr>
              <a:t>Emergency medical services provided by accredited and contracted public and private health care services providers must be reimbursed on a </a:t>
            </a:r>
            <a:r>
              <a:rPr lang="en-ZA" sz="2000" i="1" dirty="0">
                <a:solidFill>
                  <a:srgbClr val="FF0000"/>
                </a:solidFill>
                <a:latin typeface="Arial" panose="020B0604020202020204" pitchFamily="34" charset="0"/>
                <a:cs typeface="Arial" panose="020B0604020202020204" pitchFamily="34" charset="0"/>
              </a:rPr>
              <a:t>case-based fee</a:t>
            </a:r>
            <a:r>
              <a:rPr lang="en-ZA" sz="2000" i="1" dirty="0">
                <a:latin typeface="Arial" panose="020B0604020202020204" pitchFamily="34" charset="0"/>
                <a:cs typeface="Arial" panose="020B0604020202020204" pitchFamily="34" charset="0"/>
              </a:rPr>
              <a:t>, with adjustments for severity where necessary</a:t>
            </a:r>
            <a:r>
              <a:rPr lang="en-ZA" sz="2000" i="1" dirty="0" smtClean="0">
                <a:latin typeface="Arial" panose="020B0604020202020204" pitchFamily="34" charset="0"/>
                <a:cs typeface="Arial" panose="020B0604020202020204" pitchFamily="34" charset="0"/>
              </a:rPr>
              <a:t>.</a:t>
            </a:r>
          </a:p>
          <a:p>
            <a:endParaRPr lang="en-ZA" sz="2000" dirty="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Nothing to address out of hospital specialist services.</a:t>
            </a:r>
          </a:p>
          <a:p>
            <a:r>
              <a:rPr lang="en-ZA" sz="2000" dirty="0" smtClean="0">
                <a:latin typeface="Arial" panose="020B0604020202020204" pitchFamily="34" charset="0"/>
                <a:cs typeface="Arial" panose="020B0604020202020204" pitchFamily="34" charset="0"/>
              </a:rPr>
              <a:t>Proposals suggest that health practitioners will need to employed by or contracted by hospitals – many of our practitioners have expressed an aversion to these arrangements particularly with the private hospitals groups</a:t>
            </a:r>
            <a:endParaRPr lang="en-ZA" sz="2000" dirty="0">
              <a:latin typeface="Arial" panose="020B0604020202020204" pitchFamily="34" charset="0"/>
              <a:cs typeface="Arial" panose="020B0604020202020204" pitchFamily="34" charset="0"/>
            </a:endParaRPr>
          </a:p>
          <a:p>
            <a:pPr marL="514350" indent="-514350">
              <a:buFont typeface="+mj-lt"/>
              <a:buAutoNum type="arabicPeriod"/>
            </a:pPr>
            <a:endParaRPr lang="en-ZA" dirty="0">
              <a:latin typeface="Arial" panose="020B0604020202020204" pitchFamily="34" charset="0"/>
              <a:cs typeface="Arial" panose="020B0604020202020204" pitchFamily="34" charset="0"/>
            </a:endParaRPr>
          </a:p>
          <a:p>
            <a:pPr lvl="1"/>
            <a:endParaRPr lang="en-ZA" dirty="0">
              <a:latin typeface="Arial" panose="020B0604020202020204" pitchFamily="34" charset="0"/>
              <a:cs typeface="Arial" panose="020B0604020202020204" pitchFamily="34" charset="0"/>
            </a:endParaRPr>
          </a:p>
          <a:p>
            <a:pPr lvl="1"/>
            <a:endParaRPr lang="en-ZA" dirty="0">
              <a:latin typeface="Arial" panose="020B0604020202020204" pitchFamily="34" charset="0"/>
              <a:cs typeface="Arial" panose="020B0604020202020204" pitchFamily="34" charset="0"/>
            </a:endParaRPr>
          </a:p>
          <a:p>
            <a:pPr marL="457200" lvl="1" indent="0">
              <a:buNone/>
            </a:pPr>
            <a:endParaRPr lang="en-ZA" dirty="0">
              <a:latin typeface="Arial" panose="020B0604020202020204" pitchFamily="34" charset="0"/>
              <a:cs typeface="Arial" panose="020B0604020202020204" pitchFamily="34" charset="0"/>
            </a:endParaRPr>
          </a:p>
          <a:p>
            <a:pPr marL="457200" indent="-457200">
              <a:buFont typeface="+mj-lt"/>
              <a:buAutoNum type="arabicPeriod"/>
            </a:pPr>
            <a:endParaRPr lang="en-ZA" sz="2400" i="1" dirty="0">
              <a:latin typeface="Arial" panose="020B0604020202020204" pitchFamily="34" charset="0"/>
              <a:cs typeface="Arial" panose="020B0604020202020204" pitchFamily="34" charset="0"/>
            </a:endParaRPr>
          </a:p>
          <a:p>
            <a:pPr marL="0" indent="0">
              <a:buNone/>
            </a:pPr>
            <a:endParaRPr lang="en-ZA" sz="3200" i="1" dirty="0">
              <a:latin typeface="Arial" panose="020B0604020202020204" pitchFamily="34" charset="0"/>
              <a:cs typeface="Arial" panose="020B0604020202020204" pitchFamily="34" charset="0"/>
            </a:endParaRPr>
          </a:p>
          <a:p>
            <a:pPr marL="0" indent="0">
              <a:buNone/>
            </a:pPr>
            <a:endParaRPr lang="en-ZA" sz="3200" dirty="0">
              <a:latin typeface="Arial" panose="020B0604020202020204" pitchFamily="34" charset="0"/>
              <a:cs typeface="Arial" panose="020B0604020202020204" pitchFamily="34" charset="0"/>
            </a:endParaRPr>
          </a:p>
          <a:p>
            <a:pPr marL="0" indent="0">
              <a:buNone/>
            </a:pPr>
            <a:endParaRPr lang="en-ZA" sz="2400" b="1" i="1" dirty="0">
              <a:latin typeface="Arial" panose="020B0604020202020204" pitchFamily="34" charset="0"/>
              <a:cs typeface="Arial" panose="020B0604020202020204" pitchFamily="34" charset="0"/>
            </a:endParaRPr>
          </a:p>
          <a:p>
            <a:pPr marL="0" indent="0">
              <a:buNone/>
            </a:pPr>
            <a:endParaRPr lang="en-GB" sz="2400" i="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9997966" y="176433"/>
            <a:ext cx="2143125" cy="2143125"/>
          </a:xfrm>
          <a:prstGeom prst="rect">
            <a:avLst/>
          </a:prstGeom>
        </p:spPr>
      </p:pic>
    </p:spTree>
    <p:extLst>
      <p:ext uri="{BB962C8B-B14F-4D97-AF65-F5344CB8AC3E}">
        <p14:creationId xmlns:p14="http://schemas.microsoft.com/office/powerpoint/2010/main" val="413211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4953"/>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75" y="84953"/>
            <a:ext cx="1542675" cy="1503511"/>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2392224" y="365125"/>
            <a:ext cx="8961576" cy="1065891"/>
          </a:xfrm>
        </p:spPr>
        <p:txBody>
          <a:bodyPr>
            <a:normAutofit/>
          </a:bodyPr>
          <a:lstStyle/>
          <a:p>
            <a:r>
              <a:rPr lang="en-ZA" sz="3600" b="1" dirty="0">
                <a:ln/>
                <a:solidFill>
                  <a:srgbClr val="004B93"/>
                </a:solidFill>
                <a:latin typeface="Arial" panose="020B0604020202020204" pitchFamily="34" charset="0"/>
                <a:cs typeface="Arial" panose="020B0604020202020204" pitchFamily="34" charset="0"/>
              </a:rPr>
              <a:t>Certification, Accreditation, Contracting</a:t>
            </a:r>
            <a:endParaRPr lang="en-GB" sz="3600" b="1" dirty="0">
              <a:ln/>
              <a:solidFill>
                <a:srgbClr val="004B93"/>
              </a:solidFill>
              <a:latin typeface="Arial" panose="020B0604020202020204" pitchFamily="34" charset="0"/>
              <a:cs typeface="Arial" panose="020B0604020202020204" pitchFamily="34" charset="0"/>
            </a:endParaRPr>
          </a:p>
        </p:txBody>
      </p:sp>
      <p:sp>
        <p:nvSpPr>
          <p:cNvPr id="4" name="Rounded Rectangle 3"/>
          <p:cNvSpPr/>
          <p:nvPr/>
        </p:nvSpPr>
        <p:spPr>
          <a:xfrm>
            <a:off x="622200" y="1638875"/>
            <a:ext cx="2711115" cy="1277101"/>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panose="020B0604020202020204" pitchFamily="34" charset="0"/>
                <a:cs typeface="Arial" panose="020B0604020202020204" pitchFamily="34" charset="0"/>
              </a:rPr>
              <a:t>Office of Health Standards Compliance</a:t>
            </a:r>
          </a:p>
        </p:txBody>
      </p:sp>
      <p:sp>
        <p:nvSpPr>
          <p:cNvPr id="5" name="Rectangle 4"/>
          <p:cNvSpPr/>
          <p:nvPr/>
        </p:nvSpPr>
        <p:spPr>
          <a:xfrm>
            <a:off x="156296" y="3306299"/>
            <a:ext cx="3770577" cy="1689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Inspect for compliance with Prescribed Norms and Standards</a:t>
            </a:r>
          </a:p>
        </p:txBody>
      </p:sp>
      <p:sp>
        <p:nvSpPr>
          <p:cNvPr id="15" name="Rounded Rectangle 14"/>
          <p:cNvSpPr/>
          <p:nvPr/>
        </p:nvSpPr>
        <p:spPr>
          <a:xfrm>
            <a:off x="846789" y="5222447"/>
            <a:ext cx="2486526" cy="972008"/>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Quality Certification</a:t>
            </a:r>
          </a:p>
        </p:txBody>
      </p:sp>
      <p:sp>
        <p:nvSpPr>
          <p:cNvPr id="16" name="Rounded Rectangle 15"/>
          <p:cNvSpPr/>
          <p:nvPr/>
        </p:nvSpPr>
        <p:spPr>
          <a:xfrm>
            <a:off x="4634273" y="1644213"/>
            <a:ext cx="2711115" cy="1277101"/>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panose="020B0604020202020204" pitchFamily="34" charset="0"/>
                <a:cs typeface="Arial" panose="020B0604020202020204" pitchFamily="34" charset="0"/>
              </a:rPr>
              <a:t>NHI Fund</a:t>
            </a:r>
          </a:p>
        </p:txBody>
      </p:sp>
      <p:sp>
        <p:nvSpPr>
          <p:cNvPr id="17" name="Rectangle 16"/>
          <p:cNvSpPr/>
          <p:nvPr/>
        </p:nvSpPr>
        <p:spPr>
          <a:xfrm>
            <a:off x="4083169" y="3306299"/>
            <a:ext cx="3855777" cy="16893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Meets the needs of users;</a:t>
            </a:r>
          </a:p>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adheres to guidelines, protocols, formularies; </a:t>
            </a:r>
          </a:p>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submits required information;  </a:t>
            </a:r>
          </a:p>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Appropriate mix providers</a:t>
            </a:r>
          </a:p>
        </p:txBody>
      </p:sp>
      <p:sp>
        <p:nvSpPr>
          <p:cNvPr id="18" name="Rounded Rectangle 17"/>
          <p:cNvSpPr/>
          <p:nvPr/>
        </p:nvSpPr>
        <p:spPr>
          <a:xfrm>
            <a:off x="4858862" y="5227785"/>
            <a:ext cx="2486526" cy="972008"/>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Accreditation</a:t>
            </a:r>
          </a:p>
        </p:txBody>
      </p:sp>
      <p:sp>
        <p:nvSpPr>
          <p:cNvPr id="19" name="Rounded Rectangle 18"/>
          <p:cNvSpPr/>
          <p:nvPr/>
        </p:nvSpPr>
        <p:spPr>
          <a:xfrm>
            <a:off x="8555503" y="1638875"/>
            <a:ext cx="2711115" cy="1277101"/>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panose="020B0604020202020204" pitchFamily="34" charset="0"/>
                <a:cs typeface="Arial" panose="020B0604020202020204" pitchFamily="34" charset="0"/>
              </a:rPr>
              <a:t>NHI Fund</a:t>
            </a:r>
          </a:p>
        </p:txBody>
      </p:sp>
      <p:sp>
        <p:nvSpPr>
          <p:cNvPr id="20" name="Rectangle 19"/>
          <p:cNvSpPr/>
          <p:nvPr/>
        </p:nvSpPr>
        <p:spPr>
          <a:xfrm>
            <a:off x="8089599" y="3306299"/>
            <a:ext cx="4017716" cy="16893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Contracts to provide:</a:t>
            </a:r>
          </a:p>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Primary Care through Contracting units</a:t>
            </a:r>
          </a:p>
          <a:p>
            <a:pPr marL="342900" indent="-342900">
              <a:buFont typeface="Arial" panose="020B0604020202020204" pitchFamily="34" charset="0"/>
              <a:buChar char="•"/>
            </a:pPr>
            <a:r>
              <a:rPr lang="en-ZA" sz="2000" dirty="0">
                <a:solidFill>
                  <a:srgbClr val="004B93"/>
                </a:solidFill>
                <a:latin typeface="Arial" panose="020B0604020202020204" pitchFamily="34" charset="0"/>
                <a:cs typeface="Arial" panose="020B0604020202020204" pitchFamily="34" charset="0"/>
              </a:rPr>
              <a:t>Emergency medical services </a:t>
            </a:r>
            <a:r>
              <a:rPr lang="en-ZA" sz="2000" dirty="0" smtClean="0">
                <a:solidFill>
                  <a:srgbClr val="004B93"/>
                </a:solidFill>
                <a:latin typeface="Arial" panose="020B0604020202020204" pitchFamily="34" charset="0"/>
                <a:cs typeface="Arial" panose="020B0604020202020204" pitchFamily="34" charset="0"/>
              </a:rPr>
              <a:t>and Hospital </a:t>
            </a:r>
            <a:r>
              <a:rPr lang="en-ZA" sz="2000" dirty="0">
                <a:solidFill>
                  <a:srgbClr val="004B93"/>
                </a:solidFill>
                <a:latin typeface="Arial" panose="020B0604020202020204" pitchFamily="34" charset="0"/>
                <a:cs typeface="Arial" panose="020B0604020202020204" pitchFamily="34" charset="0"/>
              </a:rPr>
              <a:t>services</a:t>
            </a:r>
          </a:p>
        </p:txBody>
      </p:sp>
      <p:sp>
        <p:nvSpPr>
          <p:cNvPr id="21" name="Rounded Rectangle 20"/>
          <p:cNvSpPr/>
          <p:nvPr/>
        </p:nvSpPr>
        <p:spPr>
          <a:xfrm>
            <a:off x="8780092" y="5222447"/>
            <a:ext cx="2486526" cy="972008"/>
          </a:xfrm>
          <a:prstGeom prst="roundRect">
            <a:avLst/>
          </a:prstGeom>
          <a:solidFill>
            <a:srgbClr val="004B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Contracts </a:t>
            </a:r>
            <a:r>
              <a:rPr lang="en-ZA" dirty="0">
                <a:latin typeface="Arial" panose="020B0604020202020204" pitchFamily="34" charset="0"/>
                <a:cs typeface="Arial" panose="020B0604020202020204" pitchFamily="34" charset="0"/>
              </a:rPr>
              <a:t>(=reimbursement)</a:t>
            </a:r>
          </a:p>
        </p:txBody>
      </p:sp>
      <p:sp>
        <p:nvSpPr>
          <p:cNvPr id="22" name="Down Arrow 21"/>
          <p:cNvSpPr/>
          <p:nvPr/>
        </p:nvSpPr>
        <p:spPr>
          <a:xfrm>
            <a:off x="1829197" y="2862214"/>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23" name="Down Arrow 22"/>
          <p:cNvSpPr/>
          <p:nvPr/>
        </p:nvSpPr>
        <p:spPr>
          <a:xfrm>
            <a:off x="1832430" y="4726539"/>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24" name="Down Arrow 23"/>
          <p:cNvSpPr/>
          <p:nvPr/>
        </p:nvSpPr>
        <p:spPr>
          <a:xfrm>
            <a:off x="5777443" y="2795832"/>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25" name="Down Arrow 24"/>
          <p:cNvSpPr/>
          <p:nvPr/>
        </p:nvSpPr>
        <p:spPr>
          <a:xfrm>
            <a:off x="5859691" y="4882158"/>
            <a:ext cx="424774" cy="4173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26" name="Down Arrow 25"/>
          <p:cNvSpPr/>
          <p:nvPr/>
        </p:nvSpPr>
        <p:spPr>
          <a:xfrm>
            <a:off x="9728893" y="2826973"/>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27" name="Down Arrow 26"/>
          <p:cNvSpPr/>
          <p:nvPr/>
        </p:nvSpPr>
        <p:spPr>
          <a:xfrm>
            <a:off x="9890751" y="4901020"/>
            <a:ext cx="424774" cy="4849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30" name="Down Arrow 29"/>
          <p:cNvSpPr/>
          <p:nvPr/>
        </p:nvSpPr>
        <p:spPr>
          <a:xfrm rot="16200000">
            <a:off x="3993175" y="5430176"/>
            <a:ext cx="365560" cy="484950"/>
          </a:xfrm>
          <a:prstGeom prst="downArrow">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
        <p:nvSpPr>
          <p:cNvPr id="31" name="Down Arrow 30"/>
          <p:cNvSpPr/>
          <p:nvPr/>
        </p:nvSpPr>
        <p:spPr>
          <a:xfrm rot="16200000">
            <a:off x="7845515" y="5423334"/>
            <a:ext cx="365560" cy="484950"/>
          </a:xfrm>
          <a:prstGeom prst="downArrow">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95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5"/>
            <a:ext cx="11122152" cy="1325563"/>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a:t>
            </a:r>
            <a:r>
              <a:rPr lang="en-ZA" b="1" dirty="0" smtClean="0">
                <a:ln/>
                <a:solidFill>
                  <a:srgbClr val="004B93"/>
                </a:solidFill>
                <a:latin typeface="Arial" panose="020B0604020202020204" pitchFamily="34" charset="0"/>
                <a:cs typeface="Arial" panose="020B0604020202020204" pitchFamily="34" charset="0"/>
              </a:rPr>
              <a:t>Healthcare Benefits</a:t>
            </a:r>
            <a:endParaRPr lang="en-GB" sz="4000" b="1" dirty="0">
              <a:ln/>
              <a:solidFill>
                <a:srgbClr val="004B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9506" y="1555642"/>
            <a:ext cx="11023198" cy="4419838"/>
          </a:xfrm>
        </p:spPr>
        <p:txBody>
          <a:bodyPr>
            <a:normAutofit/>
          </a:bodyPr>
          <a:lstStyle/>
          <a:p>
            <a:pPr algn="just"/>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Sustainable Development Goals 3.8.1, related to UHC is: “</a:t>
            </a:r>
            <a:r>
              <a:rPr lang="en-ZA" sz="2000" i="1" dirty="0">
                <a:latin typeface="Arial" panose="020B0604020202020204" pitchFamily="34" charset="0"/>
                <a:cs typeface="Arial" panose="020B0604020202020204" pitchFamily="34" charset="0"/>
              </a:rPr>
              <a:t>Coverage of essential health services (defined as the average coverage of essential services based on tracer interventions that include reproductive, maternal, </a:t>
            </a:r>
            <a:r>
              <a:rPr lang="en-ZA" sz="2000" i="1" dirty="0" err="1">
                <a:latin typeface="Arial" panose="020B0604020202020204" pitchFamily="34" charset="0"/>
                <a:cs typeface="Arial" panose="020B0604020202020204" pitchFamily="34" charset="0"/>
              </a:rPr>
              <a:t>newborn</a:t>
            </a:r>
            <a:r>
              <a:rPr lang="en-ZA" sz="2000" i="1" dirty="0">
                <a:latin typeface="Arial" panose="020B0604020202020204" pitchFamily="34" charset="0"/>
                <a:cs typeface="Arial" panose="020B0604020202020204" pitchFamily="34" charset="0"/>
              </a:rPr>
              <a:t>, and child health, infectious diseases, non-communicable diseases, and service capacity and access, among the general and the most disadvantaged population</a:t>
            </a:r>
            <a:r>
              <a:rPr lang="en-ZA" sz="2000" i="1" dirty="0" smtClean="0">
                <a:latin typeface="Arial" panose="020B0604020202020204" pitchFamily="34" charset="0"/>
                <a:cs typeface="Arial" panose="020B0604020202020204" pitchFamily="34" charset="0"/>
              </a:rPr>
              <a:t>).”</a:t>
            </a:r>
          </a:p>
          <a:p>
            <a:pPr algn="just"/>
            <a:endParaRPr lang="en-ZA" sz="2000" dirty="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This definition acknowledges that countries provide a wide range of services for health promotion, prevention, treatment, and care, including rehabilitation and palliation.</a:t>
            </a:r>
          </a:p>
          <a:p>
            <a:pPr algn="just"/>
            <a:r>
              <a:rPr lang="en-ZA" sz="2000" dirty="0">
                <a:latin typeface="Arial" panose="020B0604020202020204" pitchFamily="34" charset="0"/>
                <a:cs typeface="Arial" panose="020B0604020202020204" pitchFamily="34" charset="0"/>
              </a:rPr>
              <a:t>Currently, the benefits to be offered by the NHI are unknown and are yet to be determined by the envisioned “Benefits Advisory Committee” as described in Section 25 of the Bill.</a:t>
            </a:r>
          </a:p>
          <a:p>
            <a:pPr algn="just"/>
            <a:r>
              <a:rPr lang="en-ZA" sz="2000" dirty="0">
                <a:latin typeface="Arial" panose="020B0604020202020204" pitchFamily="34" charset="0"/>
                <a:cs typeface="Arial" panose="020B0604020202020204" pitchFamily="34" charset="0"/>
              </a:rPr>
              <a:t>It is thus extremely difficult for health practitioners to support the NHI reforms, not knowing what will be available to patients, or under what conditions.</a:t>
            </a:r>
          </a:p>
          <a:p>
            <a:pPr marL="514350" indent="-514350" algn="just">
              <a:buFont typeface="+mj-lt"/>
              <a:buAutoNum type="arabicPeriod"/>
            </a:pPr>
            <a:endParaRPr lang="en-ZA" sz="2000" dirty="0">
              <a:latin typeface="Arial" panose="020B0604020202020204" pitchFamily="34" charset="0"/>
              <a:cs typeface="Arial" panose="020B0604020202020204" pitchFamily="34" charset="0"/>
            </a:endParaRPr>
          </a:p>
          <a:p>
            <a:pPr lvl="1" algn="just"/>
            <a:endParaRPr lang="en-ZA" sz="2000" dirty="0">
              <a:latin typeface="Arial" panose="020B0604020202020204" pitchFamily="34" charset="0"/>
              <a:cs typeface="Arial" panose="020B0604020202020204" pitchFamily="34" charset="0"/>
            </a:endParaRPr>
          </a:p>
          <a:p>
            <a:pPr lvl="1" algn="just"/>
            <a:endParaRPr lang="en-ZA" sz="2000" dirty="0">
              <a:latin typeface="Arial" panose="020B0604020202020204" pitchFamily="34" charset="0"/>
              <a:cs typeface="Arial" panose="020B0604020202020204" pitchFamily="34" charset="0"/>
            </a:endParaRPr>
          </a:p>
          <a:p>
            <a:pPr marL="457200" lvl="1" indent="0" algn="just">
              <a:buNone/>
            </a:pP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endParaRPr lang="en-ZA" sz="2000" i="1" dirty="0">
              <a:latin typeface="Arial" panose="020B0604020202020204" pitchFamily="34" charset="0"/>
              <a:cs typeface="Arial" panose="020B0604020202020204" pitchFamily="34" charset="0"/>
            </a:endParaRPr>
          </a:p>
          <a:p>
            <a:pPr marL="0" indent="0" algn="just">
              <a:buNone/>
            </a:pPr>
            <a:endParaRPr lang="en-ZA" sz="2000" i="1"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endParaRPr lang="en-ZA" sz="2000" b="1" i="1" dirty="0">
              <a:latin typeface="Arial" panose="020B0604020202020204" pitchFamily="34" charset="0"/>
              <a:cs typeface="Arial" panose="020B0604020202020204" pitchFamily="34" charset="0"/>
            </a:endParaRPr>
          </a:p>
          <a:p>
            <a:pPr marL="0" indent="0" algn="just">
              <a:buNone/>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67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5"/>
            <a:ext cx="11122152" cy="1325563"/>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a:t>
            </a:r>
            <a:r>
              <a:rPr lang="en-ZA" b="1" dirty="0" smtClean="0">
                <a:ln/>
                <a:solidFill>
                  <a:srgbClr val="004B93"/>
                </a:solidFill>
                <a:latin typeface="Arial" panose="020B0604020202020204" pitchFamily="34" charset="0"/>
                <a:cs typeface="Arial" panose="020B0604020202020204" pitchFamily="34" charset="0"/>
              </a:rPr>
              <a:t>The role of medical schemes</a:t>
            </a:r>
            <a:endParaRPr lang="en-GB" sz="4000" b="1" dirty="0">
              <a:ln/>
              <a:solidFill>
                <a:srgbClr val="004B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9506" y="1555642"/>
            <a:ext cx="11023198" cy="4419838"/>
          </a:xfrm>
        </p:spPr>
        <p:txBody>
          <a:bodyPr>
            <a:normAutofit/>
          </a:bodyPr>
          <a:lstStyle/>
          <a:p>
            <a:r>
              <a:rPr lang="en-ZA" sz="2000" dirty="0">
                <a:latin typeface="Arial" panose="020B0604020202020204" pitchFamily="34" charset="0"/>
                <a:cs typeface="Arial" panose="020B0604020202020204" pitchFamily="34" charset="0"/>
              </a:rPr>
              <a:t>Clause 6(o) provides that users have the right: “to purchase health care services that are not covered by the Fund through a complementary voluntary medical insurance scheme registered in terms of the Medical Schemes Act, any other private health insurance scheme or out of pocket payments, as the case may be</a:t>
            </a:r>
            <a:r>
              <a:rPr lang="en-ZA" sz="2000" dirty="0" smtClean="0">
                <a:latin typeface="Arial" panose="020B0604020202020204" pitchFamily="34" charset="0"/>
                <a:cs typeface="Arial" panose="020B0604020202020204" pitchFamily="34" charset="0"/>
              </a:rPr>
              <a:t>”.</a:t>
            </a:r>
          </a:p>
          <a:p>
            <a:endParaRPr lang="en-ZA" sz="2000" dirty="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SAMA believes that application </a:t>
            </a:r>
            <a:r>
              <a:rPr lang="en-ZA" sz="2000" dirty="0">
                <a:latin typeface="Arial" panose="020B0604020202020204" pitchFamily="34" charset="0"/>
                <a:cs typeface="Arial" panose="020B0604020202020204" pitchFamily="34" charset="0"/>
              </a:rPr>
              <a:t>of this clause </a:t>
            </a:r>
            <a:r>
              <a:rPr lang="en-ZA" sz="2000" dirty="0" smtClean="0">
                <a:latin typeface="Arial" panose="020B0604020202020204" pitchFamily="34" charset="0"/>
                <a:cs typeface="Arial" panose="020B0604020202020204" pitchFamily="34" charset="0"/>
              </a:rPr>
              <a:t>should </a:t>
            </a:r>
            <a:r>
              <a:rPr lang="en-ZA" sz="2000" dirty="0">
                <a:latin typeface="Arial" panose="020B0604020202020204" pitchFamily="34" charset="0"/>
                <a:cs typeface="Arial" panose="020B0604020202020204" pitchFamily="34" charset="0"/>
              </a:rPr>
              <a:t>mean that if for example, NHI benefits include hip replacements and hospitals cannot offer the service timeously, patients should have a choice to attend private sector </a:t>
            </a:r>
            <a:r>
              <a:rPr lang="en-ZA" sz="2000" dirty="0" smtClean="0">
                <a:latin typeface="Arial" panose="020B0604020202020204" pitchFamily="34" charset="0"/>
                <a:cs typeface="Arial" panose="020B0604020202020204" pitchFamily="34" charset="0"/>
              </a:rPr>
              <a:t>facilities, funded through private insurance.</a:t>
            </a:r>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SAMA argues that, while the user’s right to use non-NHI service is being respected, a user seeking care from non-NHI providers should not be compelled by an incomprehensive basic NHI package, or poor quality of the package, including interrupted service and goods supply, especially in the public sector. </a:t>
            </a:r>
          </a:p>
          <a:p>
            <a:pPr marL="514350" indent="-514350" algn="just">
              <a:buFont typeface="+mj-lt"/>
              <a:buAutoNum type="arabicPeriod"/>
            </a:pPr>
            <a:endParaRPr lang="en-ZA" sz="2000" dirty="0">
              <a:latin typeface="Arial" panose="020B0604020202020204" pitchFamily="34" charset="0"/>
              <a:cs typeface="Arial" panose="020B0604020202020204" pitchFamily="34" charset="0"/>
            </a:endParaRPr>
          </a:p>
          <a:p>
            <a:pPr lvl="1" algn="just"/>
            <a:endParaRPr lang="en-ZA" sz="2000" dirty="0">
              <a:latin typeface="Arial" panose="020B0604020202020204" pitchFamily="34" charset="0"/>
              <a:cs typeface="Arial" panose="020B0604020202020204" pitchFamily="34" charset="0"/>
            </a:endParaRPr>
          </a:p>
          <a:p>
            <a:pPr lvl="1" algn="just"/>
            <a:endParaRPr lang="en-ZA" sz="2000" dirty="0">
              <a:latin typeface="Arial" panose="020B0604020202020204" pitchFamily="34" charset="0"/>
              <a:cs typeface="Arial" panose="020B0604020202020204" pitchFamily="34" charset="0"/>
            </a:endParaRPr>
          </a:p>
          <a:p>
            <a:pPr marL="457200" lvl="1" indent="0" algn="just">
              <a:buNone/>
            </a:pPr>
            <a:endParaRPr lang="en-ZA" sz="2000" dirty="0">
              <a:latin typeface="Arial" panose="020B0604020202020204" pitchFamily="34" charset="0"/>
              <a:cs typeface="Arial" panose="020B0604020202020204" pitchFamily="34" charset="0"/>
            </a:endParaRPr>
          </a:p>
          <a:p>
            <a:pPr marL="457200" indent="-457200" algn="just">
              <a:buFont typeface="+mj-lt"/>
              <a:buAutoNum type="arabicPeriod"/>
            </a:pPr>
            <a:endParaRPr lang="en-ZA" sz="2000" i="1" dirty="0">
              <a:latin typeface="Arial" panose="020B0604020202020204" pitchFamily="34" charset="0"/>
              <a:cs typeface="Arial" panose="020B0604020202020204" pitchFamily="34" charset="0"/>
            </a:endParaRPr>
          </a:p>
          <a:p>
            <a:pPr marL="0" indent="0" algn="just">
              <a:buNone/>
            </a:pPr>
            <a:endParaRPr lang="en-ZA" sz="2000" i="1"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endParaRPr lang="en-ZA" sz="2000" b="1" i="1" dirty="0">
              <a:latin typeface="Arial" panose="020B0604020202020204" pitchFamily="34" charset="0"/>
              <a:cs typeface="Arial" panose="020B0604020202020204" pitchFamily="34" charset="0"/>
            </a:endParaRPr>
          </a:p>
          <a:p>
            <a:pPr marL="0" indent="0" algn="just">
              <a:buNone/>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62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dirty="0" smtClean="0">
                <a:latin typeface="Arial" panose="020B0604020202020204" pitchFamily="34" charset="0"/>
                <a:cs typeface="Arial" panose="020B0604020202020204" pitchFamily="34" charset="0"/>
              </a:rPr>
              <a:t>            </a:t>
            </a:r>
            <a:r>
              <a:rPr lang="en-ZA" sz="4000" b="1" dirty="0" smtClean="0">
                <a:ln/>
                <a:solidFill>
                  <a:srgbClr val="004B93"/>
                </a:solidFill>
                <a:latin typeface="Arial" panose="020B0604020202020204" pitchFamily="34" charset="0"/>
                <a:ea typeface="+mn-ea"/>
                <a:cs typeface="Arial" panose="020B0604020202020204" pitchFamily="34" charset="0"/>
              </a:rPr>
              <a:t>SAMA Background</a:t>
            </a:r>
            <a:endParaRPr lang="en-GB" sz="4000" b="1" dirty="0">
              <a:ln/>
              <a:solidFill>
                <a:srgbClr val="004B93"/>
              </a:solidFill>
              <a:latin typeface="Arial" panose="020B0604020202020204" pitchFamily="34" charset="0"/>
              <a:ea typeface="+mn-ea"/>
              <a:cs typeface="Arial" panose="020B0604020202020204" pitchFamily="34" charset="0"/>
            </a:endParaRPr>
          </a:p>
        </p:txBody>
      </p:sp>
      <p:sp>
        <p:nvSpPr>
          <p:cNvPr id="16" name="Content Placeholder 2"/>
          <p:cNvSpPr txBox="1">
            <a:spLocks/>
          </p:cNvSpPr>
          <p:nvPr/>
        </p:nvSpPr>
        <p:spPr>
          <a:xfrm>
            <a:off x="838199" y="1814895"/>
            <a:ext cx="1003737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3500" b="1" dirty="0" smtClean="0">
                <a:latin typeface="Arial" panose="020B0604020202020204" pitchFamily="34" charset="0"/>
                <a:cs typeface="Arial" panose="020B0604020202020204" pitchFamily="34" charset="0"/>
              </a:rPr>
              <a:t>Medical Doctors’ Association</a:t>
            </a:r>
          </a:p>
          <a:p>
            <a:pPr marL="0" indent="0">
              <a:buFont typeface="Arial" panose="020B0604020202020204" pitchFamily="34" charset="0"/>
              <a:buNone/>
            </a:pPr>
            <a:endParaRPr lang="en-GB" sz="3500" b="1"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Membership of 12 000</a:t>
            </a:r>
          </a:p>
          <a:p>
            <a:r>
              <a:rPr lang="en-GB" dirty="0" smtClean="0">
                <a:latin typeface="Arial" panose="020B0604020202020204" pitchFamily="34" charset="0"/>
                <a:cs typeface="Arial" panose="020B0604020202020204" pitchFamily="34" charset="0"/>
              </a:rPr>
              <a:t>Public sector and private sector doctors</a:t>
            </a:r>
          </a:p>
          <a:p>
            <a:r>
              <a:rPr lang="en-GB" dirty="0" smtClean="0">
                <a:latin typeface="Arial" panose="020B0604020202020204" pitchFamily="34" charset="0"/>
                <a:cs typeface="Arial" panose="020B0604020202020204" pitchFamily="34" charset="0"/>
              </a:rPr>
              <a:t>Members in all 9 Provinces</a:t>
            </a:r>
          </a:p>
          <a:p>
            <a:r>
              <a:rPr lang="en-GB" dirty="0" smtClean="0">
                <a:latin typeface="Arial" panose="020B0604020202020204" pitchFamily="34" charset="0"/>
                <a:cs typeface="Arial" panose="020B0604020202020204" pitchFamily="34" charset="0"/>
              </a:rPr>
              <a:t>20 Branches across the country</a:t>
            </a:r>
          </a:p>
          <a:p>
            <a:r>
              <a:rPr lang="en-ZA" dirty="0" smtClean="0">
                <a:latin typeface="Arial" panose="020B0604020202020204" pitchFamily="34" charset="0"/>
                <a:cs typeface="Arial" panose="020B0604020202020204" pitchFamily="34" charset="0"/>
              </a:rPr>
              <a:t>Being the custodians of a growing advocacy platform that will unite, guide and support members for the health of the nation</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stretch>
            <a:fillRect/>
          </a:stretch>
        </p:blipFill>
        <p:spPr>
          <a:xfrm>
            <a:off x="9209314" y="1588199"/>
            <a:ext cx="2393469" cy="1447610"/>
          </a:xfrm>
          <a:prstGeom prst="rect">
            <a:avLst/>
          </a:prstGeom>
        </p:spPr>
      </p:pic>
    </p:spTree>
    <p:extLst>
      <p:ext uri="{BB962C8B-B14F-4D97-AF65-F5344CB8AC3E}">
        <p14:creationId xmlns:p14="http://schemas.microsoft.com/office/powerpoint/2010/main" val="384480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6"/>
            <a:ext cx="11122152" cy="802810"/>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a:t>
            </a:r>
            <a:r>
              <a:rPr lang="en-ZA" b="1" dirty="0" smtClean="0">
                <a:ln/>
                <a:solidFill>
                  <a:srgbClr val="004B93"/>
                </a:solidFill>
                <a:latin typeface="Arial" panose="020B0604020202020204" pitchFamily="34" charset="0"/>
                <a:cs typeface="Arial" panose="020B0604020202020204" pitchFamily="34" charset="0"/>
              </a:rPr>
              <a:t>SAMA Specific Recommendations</a:t>
            </a:r>
            <a:endParaRPr lang="en-GB" sz="4000" b="1" dirty="0">
              <a:ln/>
              <a:solidFill>
                <a:srgbClr val="004B93"/>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xmlns="" id="{6291F374-D272-42FA-8A9A-409762D2DAFE}"/>
              </a:ext>
            </a:extLst>
          </p:cNvPr>
          <p:cNvGraphicFramePr>
            <a:graphicFrameLocks noGrp="1"/>
          </p:cNvGraphicFramePr>
          <p:nvPr>
            <p:extLst>
              <p:ext uri="{D42A27DB-BD31-4B8C-83A1-F6EECF244321}">
                <p14:modId xmlns:p14="http://schemas.microsoft.com/office/powerpoint/2010/main" val="2712148948"/>
              </p:ext>
            </p:extLst>
          </p:nvPr>
        </p:nvGraphicFramePr>
        <p:xfrm>
          <a:off x="838200" y="1411623"/>
          <a:ext cx="10885714" cy="4321088"/>
        </p:xfrm>
        <a:graphic>
          <a:graphicData uri="http://schemas.openxmlformats.org/drawingml/2006/table">
            <a:tbl>
              <a:tblPr>
                <a:tableStyleId>{E8B1032C-EA38-4F05-BA0D-38AFFFC7BED3}</a:tableStyleId>
              </a:tblPr>
              <a:tblGrid>
                <a:gridCol w="1733026">
                  <a:extLst>
                    <a:ext uri="{9D8B030D-6E8A-4147-A177-3AD203B41FA5}">
                      <a16:colId xmlns:a16="http://schemas.microsoft.com/office/drawing/2014/main" xmlns="" val="4272660507"/>
                    </a:ext>
                  </a:extLst>
                </a:gridCol>
                <a:gridCol w="920669">
                  <a:extLst>
                    <a:ext uri="{9D8B030D-6E8A-4147-A177-3AD203B41FA5}">
                      <a16:colId xmlns:a16="http://schemas.microsoft.com/office/drawing/2014/main" xmlns="" val="3212002809"/>
                    </a:ext>
                  </a:extLst>
                </a:gridCol>
                <a:gridCol w="3888473">
                  <a:extLst>
                    <a:ext uri="{9D8B030D-6E8A-4147-A177-3AD203B41FA5}">
                      <a16:colId xmlns:a16="http://schemas.microsoft.com/office/drawing/2014/main" xmlns="" val="707674667"/>
                    </a:ext>
                  </a:extLst>
                </a:gridCol>
                <a:gridCol w="4343546">
                  <a:extLst>
                    <a:ext uri="{9D8B030D-6E8A-4147-A177-3AD203B41FA5}">
                      <a16:colId xmlns:a16="http://schemas.microsoft.com/office/drawing/2014/main" xmlns="" val="976216432"/>
                    </a:ext>
                  </a:extLst>
                </a:gridCol>
              </a:tblGrid>
              <a:tr h="205114">
                <a:tc>
                  <a:txBody>
                    <a:bodyPr/>
                    <a:lstStyle/>
                    <a:p>
                      <a:pPr algn="l" rtl="0" fontAlgn="base"/>
                      <a:r>
                        <a:rPr lang="en-ZA" sz="1600" b="1" dirty="0">
                          <a:effectLst/>
                          <a:latin typeface="Arial" panose="020B0604020202020204" pitchFamily="34" charset="0"/>
                          <a:cs typeface="Arial" panose="020B0604020202020204" pitchFamily="34" charset="0"/>
                        </a:rPr>
                        <a:t>Section </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Clause </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Challenge with current formulation</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Proposed Amendment  /  New formulation</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2945815245"/>
                  </a:ext>
                </a:extLst>
              </a:tr>
              <a:tr h="366274">
                <a:tc>
                  <a:txBody>
                    <a:bodyPr/>
                    <a:lstStyle/>
                    <a:p>
                      <a:pPr algn="l" rtl="0" fontAlgn="base"/>
                      <a:r>
                        <a:rPr lang="en-ZA" sz="1600" b="0" dirty="0" smtClean="0">
                          <a:effectLst/>
                          <a:latin typeface="Arial" panose="020B0604020202020204" pitchFamily="34" charset="0"/>
                          <a:cs typeface="Arial" panose="020B0604020202020204" pitchFamily="34" charset="0"/>
                        </a:rPr>
                        <a:t>Population Coverage</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4(2)</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It is not</a:t>
                      </a:r>
                      <a:r>
                        <a:rPr lang="en-ZA" sz="1600" b="0" baseline="0" dirty="0" smtClean="0">
                          <a:effectLst/>
                          <a:latin typeface="Arial" panose="020B0604020202020204" pitchFamily="34" charset="0"/>
                          <a:cs typeface="Arial" panose="020B0604020202020204" pitchFamily="34" charset="0"/>
                        </a:rPr>
                        <a:t> clear whether the fund will be paying for even the basic services for asylum seekers and illegal immigrants. If NHI is to be the only funding mechanism in the country – where do the funds come from and how will these services be claimed?</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Need to clarify this clause and its meaning – are the services merely available or will they be covered by the NHIF.</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820085621"/>
                  </a:ext>
                </a:extLst>
              </a:tr>
              <a:tr h="366274">
                <a:tc>
                  <a:txBody>
                    <a:bodyPr/>
                    <a:lstStyle/>
                    <a:p>
                      <a:pPr algn="l" rtl="0" fontAlgn="base"/>
                      <a:r>
                        <a:rPr lang="en-ZA" sz="1600" b="0" dirty="0" smtClean="0">
                          <a:effectLst/>
                          <a:latin typeface="Arial" panose="020B0604020202020204" pitchFamily="34" charset="0"/>
                          <a:cs typeface="Arial" panose="020B0604020202020204" pitchFamily="34" charset="0"/>
                        </a:rPr>
                        <a:t>Population coverage</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4(3)</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No Definition of</a:t>
                      </a:r>
                      <a:r>
                        <a:rPr lang="en-ZA" sz="1600" b="0" baseline="0" dirty="0" smtClean="0">
                          <a:effectLst/>
                          <a:latin typeface="Arial" panose="020B0604020202020204" pitchFamily="34" charset="0"/>
                          <a:cs typeface="Arial" panose="020B0604020202020204" pitchFamily="34" charset="0"/>
                        </a:rPr>
                        <a:t> Basic Health services for all children.</a:t>
                      </a:r>
                      <a:r>
                        <a:rPr lang="en-ZA" sz="1600" b="0" dirty="0" smtClean="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Definition to be included</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870004670"/>
                  </a:ext>
                </a:extLst>
              </a:tr>
              <a:tr h="366274">
                <a:tc>
                  <a:txBody>
                    <a:bodyPr/>
                    <a:lstStyle/>
                    <a:p>
                      <a:pPr algn="l" rtl="0" fontAlgn="base"/>
                      <a:r>
                        <a:rPr lang="en-ZA" sz="1600" b="0" dirty="0" smtClean="0">
                          <a:effectLst/>
                          <a:latin typeface="Arial" panose="020B0604020202020204" pitchFamily="34" charset="0"/>
                          <a:cs typeface="Arial" panose="020B0604020202020204" pitchFamily="34" charset="0"/>
                        </a:rPr>
                        <a:t>Registration as users</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5(8)</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Requirement to be registered at specific health facility is problematic because of the mobility of the population.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Patient should be able to present at any health facility provided they are registered at A health facility. </a:t>
                      </a:r>
                    </a:p>
                    <a:p>
                      <a:pPr algn="l" rtl="0" fontAlgn="base"/>
                      <a:r>
                        <a:rPr lang="en-ZA" sz="1600" b="0" i="0" dirty="0" smtClean="0">
                          <a:effectLst/>
                          <a:latin typeface="Arial" panose="020B0604020202020204" pitchFamily="34" charset="0"/>
                          <a:cs typeface="Arial" panose="020B0604020202020204" pitchFamily="34" charset="0"/>
                        </a:rPr>
                        <a:t>This</a:t>
                      </a:r>
                      <a:r>
                        <a:rPr lang="en-ZA" sz="1600" b="0" i="0" baseline="0" dirty="0" smtClean="0">
                          <a:effectLst/>
                          <a:latin typeface="Arial" panose="020B0604020202020204" pitchFamily="34" charset="0"/>
                          <a:cs typeface="Arial" panose="020B0604020202020204" pitchFamily="34" charset="0"/>
                        </a:rPr>
                        <a:t> will prove difficult for the specific capitation structures proposed later in the Bill – which is why we proposed these are removed from the Bill itself.</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2304982749"/>
                  </a:ext>
                </a:extLst>
              </a:tr>
            </a:tbl>
          </a:graphicData>
        </a:graphic>
      </p:graphicFrame>
    </p:spTree>
    <p:extLst>
      <p:ext uri="{BB962C8B-B14F-4D97-AF65-F5344CB8AC3E}">
        <p14:creationId xmlns:p14="http://schemas.microsoft.com/office/powerpoint/2010/main" val="197656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6"/>
            <a:ext cx="11122152" cy="802810"/>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a:t>
            </a:r>
            <a:r>
              <a:rPr lang="en-ZA" b="1" dirty="0" smtClean="0">
                <a:ln/>
                <a:solidFill>
                  <a:srgbClr val="004B93"/>
                </a:solidFill>
                <a:latin typeface="Arial" panose="020B0604020202020204" pitchFamily="34" charset="0"/>
                <a:cs typeface="Arial" panose="020B0604020202020204" pitchFamily="34" charset="0"/>
              </a:rPr>
              <a:t>SAMA Specific Recommendations</a:t>
            </a:r>
            <a:endParaRPr lang="en-GB" sz="4000" b="1" dirty="0">
              <a:ln/>
              <a:solidFill>
                <a:srgbClr val="004B93"/>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xmlns="" id="{6291F374-D272-42FA-8A9A-409762D2DAFE}"/>
              </a:ext>
            </a:extLst>
          </p:cNvPr>
          <p:cNvGraphicFramePr>
            <a:graphicFrameLocks noGrp="1"/>
          </p:cNvGraphicFramePr>
          <p:nvPr>
            <p:extLst>
              <p:ext uri="{D42A27DB-BD31-4B8C-83A1-F6EECF244321}">
                <p14:modId xmlns:p14="http://schemas.microsoft.com/office/powerpoint/2010/main" val="3604456782"/>
              </p:ext>
            </p:extLst>
          </p:nvPr>
        </p:nvGraphicFramePr>
        <p:xfrm>
          <a:off x="838200" y="1411623"/>
          <a:ext cx="10885714" cy="4564928"/>
        </p:xfrm>
        <a:graphic>
          <a:graphicData uri="http://schemas.openxmlformats.org/drawingml/2006/table">
            <a:tbl>
              <a:tblPr>
                <a:tableStyleId>{E8B1032C-EA38-4F05-BA0D-38AFFFC7BED3}</a:tableStyleId>
              </a:tblPr>
              <a:tblGrid>
                <a:gridCol w="1733026">
                  <a:extLst>
                    <a:ext uri="{9D8B030D-6E8A-4147-A177-3AD203B41FA5}">
                      <a16:colId xmlns:a16="http://schemas.microsoft.com/office/drawing/2014/main" xmlns="" val="4272660507"/>
                    </a:ext>
                  </a:extLst>
                </a:gridCol>
                <a:gridCol w="920669">
                  <a:extLst>
                    <a:ext uri="{9D8B030D-6E8A-4147-A177-3AD203B41FA5}">
                      <a16:colId xmlns:a16="http://schemas.microsoft.com/office/drawing/2014/main" xmlns="" val="3212002809"/>
                    </a:ext>
                  </a:extLst>
                </a:gridCol>
                <a:gridCol w="3888473">
                  <a:extLst>
                    <a:ext uri="{9D8B030D-6E8A-4147-A177-3AD203B41FA5}">
                      <a16:colId xmlns:a16="http://schemas.microsoft.com/office/drawing/2014/main" xmlns="" val="707674667"/>
                    </a:ext>
                  </a:extLst>
                </a:gridCol>
                <a:gridCol w="4343546">
                  <a:extLst>
                    <a:ext uri="{9D8B030D-6E8A-4147-A177-3AD203B41FA5}">
                      <a16:colId xmlns:a16="http://schemas.microsoft.com/office/drawing/2014/main" xmlns="" val="976216432"/>
                    </a:ext>
                  </a:extLst>
                </a:gridCol>
              </a:tblGrid>
              <a:tr h="205114">
                <a:tc>
                  <a:txBody>
                    <a:bodyPr/>
                    <a:lstStyle/>
                    <a:p>
                      <a:pPr algn="l" rtl="0" fontAlgn="base"/>
                      <a:r>
                        <a:rPr lang="en-ZA" sz="1600" b="1" dirty="0">
                          <a:effectLst/>
                          <a:latin typeface="Arial" panose="020B0604020202020204" pitchFamily="34" charset="0"/>
                          <a:cs typeface="Arial" panose="020B0604020202020204" pitchFamily="34" charset="0"/>
                        </a:rPr>
                        <a:t>Section </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Clause </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Challenge with current formulation</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Proposed Amendment  /  New formulation</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2945815245"/>
                  </a:ext>
                </a:extLst>
              </a:tr>
              <a:tr h="366274">
                <a:tc>
                  <a:txBody>
                    <a:bodyPr/>
                    <a:lstStyle/>
                    <a:p>
                      <a:pPr algn="l" rtl="0" fontAlgn="base"/>
                      <a:r>
                        <a:rPr lang="en-ZA" sz="1600" b="0" i="0" dirty="0" smtClean="0">
                          <a:effectLst/>
                          <a:latin typeface="Arial" panose="020B0604020202020204" pitchFamily="34" charset="0"/>
                          <a:cs typeface="Arial" panose="020B0604020202020204" pitchFamily="34" charset="0"/>
                        </a:rPr>
                        <a:t>Rights of users</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6(f)</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Reasonable time period has not been clarified</a:t>
                      </a:r>
                      <a:r>
                        <a:rPr lang="en-ZA" sz="1600" b="0" baseline="0" dirty="0" smtClean="0">
                          <a:effectLst/>
                          <a:latin typeface="Arial" panose="020B0604020202020204" pitchFamily="34" charset="0"/>
                          <a:cs typeface="Arial" panose="020B0604020202020204" pitchFamily="34" charset="0"/>
                        </a:rPr>
                        <a:t> or defined</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Access to care is very time-dependent. E.g. Cancer patients are very negatively affected by long waiting periods.</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820085621"/>
                  </a:ext>
                </a:extLst>
              </a:tr>
              <a:tr h="366274">
                <a:tc>
                  <a:txBody>
                    <a:bodyPr/>
                    <a:lstStyle/>
                    <a:p>
                      <a:pPr algn="l" rtl="0" fontAlgn="base"/>
                      <a:r>
                        <a:rPr lang="en-ZA" sz="1600" b="0" i="0" dirty="0" smtClean="0">
                          <a:effectLst/>
                          <a:latin typeface="Arial" panose="020B0604020202020204" pitchFamily="34" charset="0"/>
                          <a:cs typeface="Arial" panose="020B0604020202020204" pitchFamily="34" charset="0"/>
                        </a:rPr>
                        <a:t>Healthcare services coverage</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7(1)(e)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marL="0" algn="l" defTabSz="914400" rtl="0" eaLnBrk="1" fontAlgn="base" latinLnBrk="0" hangingPunct="1"/>
                      <a:r>
                        <a:rPr lang="en-ZA" sz="1600" b="0" kern="1200" dirty="0" smtClean="0">
                          <a:solidFill>
                            <a:schemeClr val="tx1"/>
                          </a:solidFill>
                          <a:effectLst/>
                          <a:latin typeface="Arial" panose="020B0604020202020204" pitchFamily="34" charset="0"/>
                          <a:ea typeface="+mn-ea"/>
                          <a:cs typeface="Arial" panose="020B0604020202020204" pitchFamily="34" charset="0"/>
                        </a:rPr>
                        <a:t>Fund to enter into contracts with primary care and hospitals. There is no allowance or coverage for more specialised</a:t>
                      </a:r>
                      <a:r>
                        <a:rPr lang="en-ZA" sz="1600" b="0" kern="1200" baseline="0" dirty="0" smtClean="0">
                          <a:solidFill>
                            <a:schemeClr val="tx1"/>
                          </a:solidFill>
                          <a:effectLst/>
                          <a:latin typeface="Arial" panose="020B0604020202020204" pitchFamily="34" charset="0"/>
                          <a:ea typeface="+mn-ea"/>
                          <a:cs typeface="Arial" panose="020B0604020202020204" pitchFamily="34" charset="0"/>
                        </a:rPr>
                        <a:t> out of hospital services. The assumption is made that anything not primary care will be delivered in hospital – which does not have to be the case.</a:t>
                      </a:r>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Out of hospital specialised</a:t>
                      </a:r>
                      <a:r>
                        <a:rPr lang="en-ZA" sz="1600" b="0" i="0" baseline="0" dirty="0" smtClean="0">
                          <a:effectLst/>
                          <a:latin typeface="Arial" panose="020B0604020202020204" pitchFamily="34" charset="0"/>
                          <a:cs typeface="Arial" panose="020B0604020202020204" pitchFamily="34" charset="0"/>
                        </a:rPr>
                        <a:t> services are completely neglected in the Bill – there are multiple innovative ways these services could be delivered and funded.</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870004670"/>
                  </a:ext>
                </a:extLst>
              </a:tr>
              <a:tr h="366274">
                <a:tc>
                  <a:txBody>
                    <a:bodyPr/>
                    <a:lstStyle/>
                    <a:p>
                      <a:pPr algn="l" rtl="0" fontAlgn="base"/>
                      <a:r>
                        <a:rPr lang="en-ZA" sz="1600" b="0" i="0" dirty="0" smtClean="0">
                          <a:effectLst/>
                          <a:latin typeface="Arial" panose="020B0604020202020204" pitchFamily="34" charset="0"/>
                          <a:cs typeface="Arial" panose="020B0604020202020204" pitchFamily="34" charset="0"/>
                        </a:rPr>
                        <a:t>Healthcare services coverage</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7(4)</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“Treatment must not be funded if </a:t>
                      </a:r>
                      <a:r>
                        <a:rPr lang="en-ZA" sz="1600" b="0" i="0" u="sng" dirty="0" smtClean="0">
                          <a:solidFill>
                            <a:srgbClr val="FF0000"/>
                          </a:solidFill>
                          <a:effectLst/>
                          <a:latin typeface="Arial" panose="020B0604020202020204" pitchFamily="34" charset="0"/>
                          <a:cs typeface="Arial" panose="020B0604020202020204" pitchFamily="34" charset="0"/>
                        </a:rPr>
                        <a:t>a health care service provider</a:t>
                      </a:r>
                      <a:r>
                        <a:rPr lang="en-ZA" sz="1600" b="0" i="0" dirty="0" smtClean="0">
                          <a:effectLst/>
                          <a:latin typeface="Arial" panose="020B0604020202020204" pitchFamily="34" charset="0"/>
                          <a:cs typeface="Arial" panose="020B0604020202020204" pitchFamily="34" charset="0"/>
                        </a:rPr>
                        <a:t> demonstrates that…</a:t>
                      </a:r>
                    </a:p>
                    <a:p>
                      <a:pPr algn="l" rtl="0" fontAlgn="base"/>
                      <a:endParaRPr lang="en-ZA" sz="1600" b="0" i="0" dirty="0" smtClean="0">
                        <a:effectLst/>
                        <a:latin typeface="Arial" panose="020B0604020202020204" pitchFamily="34" charset="0"/>
                        <a:cs typeface="Arial" panose="020B0604020202020204" pitchFamily="34" charset="0"/>
                      </a:endParaRPr>
                    </a:p>
                    <a:p>
                      <a:pPr algn="l" rtl="0" fontAlgn="base"/>
                      <a:r>
                        <a:rPr lang="en-ZA" sz="1600" b="0" i="0" dirty="0" smtClean="0">
                          <a:effectLst/>
                          <a:latin typeface="Arial" panose="020B0604020202020204" pitchFamily="34" charset="0"/>
                          <a:cs typeface="Arial" panose="020B0604020202020204" pitchFamily="34" charset="0"/>
                        </a:rPr>
                        <a:t>It is not clear who a “healthcare service provider” refers to in this instance</a:t>
                      </a:r>
                    </a:p>
                    <a:p>
                      <a:pPr algn="l" rtl="0" fontAlgn="base"/>
                      <a:r>
                        <a:rPr lang="en-ZA" sz="1600" b="0" i="0" dirty="0" smtClean="0">
                          <a:effectLst/>
                          <a:latin typeface="Arial" panose="020B0604020202020204" pitchFamily="34" charset="0"/>
                          <a:cs typeface="Arial" panose="020B0604020202020204" pitchFamily="34" charset="0"/>
                        </a:rPr>
                        <a:t>The decision not to fund is a significant one – this statement</a:t>
                      </a:r>
                      <a:r>
                        <a:rPr lang="en-ZA" sz="1600" b="0" i="0" baseline="0" dirty="0" smtClean="0">
                          <a:effectLst/>
                          <a:latin typeface="Arial" panose="020B0604020202020204" pitchFamily="34" charset="0"/>
                          <a:cs typeface="Arial" panose="020B0604020202020204" pitchFamily="34" charset="0"/>
                        </a:rPr>
                        <a:t> needs strengthening.</a:t>
                      </a:r>
                      <a:endParaRPr lang="en-ZA" sz="1600" b="0" i="0" dirty="0" smtClean="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Proper</a:t>
                      </a:r>
                      <a:r>
                        <a:rPr lang="en-ZA" sz="1600" b="0" i="0" baseline="0" dirty="0" smtClean="0">
                          <a:effectLst/>
                          <a:latin typeface="Arial" panose="020B0604020202020204" pitchFamily="34" charset="0"/>
                          <a:cs typeface="Arial" panose="020B0604020202020204" pitchFamily="34" charset="0"/>
                        </a:rPr>
                        <a:t> process for non-funding to be developed and Bill to refer to the structure which would make this decision.</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2304982749"/>
                  </a:ext>
                </a:extLst>
              </a:tr>
            </a:tbl>
          </a:graphicData>
        </a:graphic>
      </p:graphicFrame>
    </p:spTree>
    <p:extLst>
      <p:ext uri="{BB962C8B-B14F-4D97-AF65-F5344CB8AC3E}">
        <p14:creationId xmlns:p14="http://schemas.microsoft.com/office/powerpoint/2010/main" val="408094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6"/>
            <a:ext cx="11122152" cy="802810"/>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a:t>
            </a:r>
            <a:r>
              <a:rPr lang="en-ZA" b="1" dirty="0" smtClean="0">
                <a:ln/>
                <a:solidFill>
                  <a:srgbClr val="004B93"/>
                </a:solidFill>
                <a:latin typeface="Arial" panose="020B0604020202020204" pitchFamily="34" charset="0"/>
                <a:cs typeface="Arial" panose="020B0604020202020204" pitchFamily="34" charset="0"/>
              </a:rPr>
              <a:t>SAMA Specific Recommendations</a:t>
            </a:r>
            <a:endParaRPr lang="en-GB" sz="4000" b="1" dirty="0">
              <a:ln/>
              <a:solidFill>
                <a:srgbClr val="004B93"/>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xmlns="" id="{6291F374-D272-42FA-8A9A-409762D2DAFE}"/>
              </a:ext>
            </a:extLst>
          </p:cNvPr>
          <p:cNvGraphicFramePr>
            <a:graphicFrameLocks noGrp="1"/>
          </p:cNvGraphicFramePr>
          <p:nvPr>
            <p:extLst>
              <p:ext uri="{D42A27DB-BD31-4B8C-83A1-F6EECF244321}">
                <p14:modId xmlns:p14="http://schemas.microsoft.com/office/powerpoint/2010/main" val="2631196844"/>
              </p:ext>
            </p:extLst>
          </p:nvPr>
        </p:nvGraphicFramePr>
        <p:xfrm>
          <a:off x="838200" y="1411623"/>
          <a:ext cx="10885714" cy="4033296"/>
        </p:xfrm>
        <a:graphic>
          <a:graphicData uri="http://schemas.openxmlformats.org/drawingml/2006/table">
            <a:tbl>
              <a:tblPr>
                <a:tableStyleId>{E8B1032C-EA38-4F05-BA0D-38AFFFC7BED3}</a:tableStyleId>
              </a:tblPr>
              <a:tblGrid>
                <a:gridCol w="1733026">
                  <a:extLst>
                    <a:ext uri="{9D8B030D-6E8A-4147-A177-3AD203B41FA5}">
                      <a16:colId xmlns:a16="http://schemas.microsoft.com/office/drawing/2014/main" xmlns="" val="4272660507"/>
                    </a:ext>
                  </a:extLst>
                </a:gridCol>
                <a:gridCol w="920669">
                  <a:extLst>
                    <a:ext uri="{9D8B030D-6E8A-4147-A177-3AD203B41FA5}">
                      <a16:colId xmlns:a16="http://schemas.microsoft.com/office/drawing/2014/main" xmlns="" val="3212002809"/>
                    </a:ext>
                  </a:extLst>
                </a:gridCol>
                <a:gridCol w="3888473">
                  <a:extLst>
                    <a:ext uri="{9D8B030D-6E8A-4147-A177-3AD203B41FA5}">
                      <a16:colId xmlns:a16="http://schemas.microsoft.com/office/drawing/2014/main" xmlns="" val="707674667"/>
                    </a:ext>
                  </a:extLst>
                </a:gridCol>
                <a:gridCol w="4343546">
                  <a:extLst>
                    <a:ext uri="{9D8B030D-6E8A-4147-A177-3AD203B41FA5}">
                      <a16:colId xmlns:a16="http://schemas.microsoft.com/office/drawing/2014/main" xmlns="" val="976216432"/>
                    </a:ext>
                  </a:extLst>
                </a:gridCol>
              </a:tblGrid>
              <a:tr h="205114">
                <a:tc>
                  <a:txBody>
                    <a:bodyPr/>
                    <a:lstStyle/>
                    <a:p>
                      <a:pPr algn="l" rtl="0" fontAlgn="base"/>
                      <a:r>
                        <a:rPr lang="en-ZA" sz="1600" b="1" dirty="0">
                          <a:effectLst/>
                          <a:latin typeface="Arial" panose="020B0604020202020204" pitchFamily="34" charset="0"/>
                          <a:cs typeface="Arial" panose="020B0604020202020204" pitchFamily="34" charset="0"/>
                        </a:rPr>
                        <a:t>Section </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Clause </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Challenge with current formulation</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1" dirty="0">
                          <a:effectLst/>
                          <a:latin typeface="Arial" panose="020B0604020202020204" pitchFamily="34" charset="0"/>
                          <a:cs typeface="Arial" panose="020B0604020202020204" pitchFamily="34" charset="0"/>
                        </a:rPr>
                        <a:t>Proposed Amendment  /  New formulation</a:t>
                      </a:r>
                      <a:r>
                        <a:rPr lang="en-ZA" sz="1600" b="0" dirty="0">
                          <a:effectLst/>
                          <a:latin typeface="Arial" panose="020B0604020202020204" pitchFamily="34" charset="0"/>
                          <a:cs typeface="Arial" panose="020B0604020202020204" pitchFamily="34" charset="0"/>
                        </a:rPr>
                        <a:t> </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2945815245"/>
                  </a:ext>
                </a:extLst>
              </a:tr>
              <a:tr h="366274">
                <a:tc>
                  <a:txBody>
                    <a:bodyPr/>
                    <a:lstStyle/>
                    <a:p>
                      <a:pPr algn="l" rtl="0" fontAlgn="base"/>
                      <a:r>
                        <a:rPr lang="en-ZA" sz="1600" b="0" i="0" dirty="0" smtClean="0">
                          <a:effectLst/>
                          <a:latin typeface="Arial" panose="020B0604020202020204" pitchFamily="34" charset="0"/>
                          <a:cs typeface="Arial" panose="020B0604020202020204" pitchFamily="34" charset="0"/>
                        </a:rPr>
                        <a:t>Purchasing of health services</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b="0" dirty="0" smtClean="0">
                          <a:effectLst/>
                          <a:latin typeface="Arial" panose="020B0604020202020204" pitchFamily="34" charset="0"/>
                          <a:cs typeface="Arial" panose="020B0604020202020204" pitchFamily="34" charset="0"/>
                        </a:rPr>
                        <a:t>35</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b="0" dirty="0" smtClean="0">
                          <a:effectLst/>
                          <a:latin typeface="Arial" panose="020B0604020202020204" pitchFamily="34" charset="0"/>
                          <a:cs typeface="Arial" panose="020B0604020202020204" pitchFamily="34" charset="0"/>
                        </a:rPr>
                        <a:t>Not all elements of the health services system are addressed. The proposals reflect</a:t>
                      </a:r>
                      <a:r>
                        <a:rPr lang="en-ZA" sz="1600" b="0" baseline="0" dirty="0" smtClean="0">
                          <a:effectLst/>
                          <a:latin typeface="Arial" panose="020B0604020202020204" pitchFamily="34" charset="0"/>
                          <a:cs typeface="Arial" panose="020B0604020202020204" pitchFamily="34" charset="0"/>
                        </a:rPr>
                        <a:t> intention to fund the system as it currently exists in the public sector– e.g. PHC our of hospital and all other services in hospital</a:t>
                      </a:r>
                      <a:r>
                        <a:rPr lang="en-ZA" sz="1600" b="0" i="0" baseline="0" dirty="0" smtClean="0">
                          <a:effectLst/>
                          <a:latin typeface="Arial" panose="020B0604020202020204" pitchFamily="34" charset="0"/>
                          <a:cs typeface="Arial" panose="020B0604020202020204" pitchFamily="34" charset="0"/>
                        </a:rPr>
                        <a:t>. This does not have to remain the case going forward.</a:t>
                      </a: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Remove these specific mechanisms to make room for evidence-based,</a:t>
                      </a:r>
                      <a:r>
                        <a:rPr lang="en-ZA" sz="1600" b="0" i="0" baseline="0" dirty="0" smtClean="0">
                          <a:effectLst/>
                          <a:latin typeface="Arial" panose="020B0604020202020204" pitchFamily="34" charset="0"/>
                          <a:cs typeface="Arial" panose="020B0604020202020204" pitchFamily="34" charset="0"/>
                        </a:rPr>
                        <a:t> piloted and proven successful delivery structures. These could be innovative arrangements which have not been explored yet.</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820085621"/>
                  </a:ext>
                </a:extLst>
              </a:tr>
              <a:tr h="366274">
                <a:tc>
                  <a:txBody>
                    <a:bodyPr/>
                    <a:lstStyle/>
                    <a:p>
                      <a:pPr algn="l" rtl="0" fontAlgn="base"/>
                      <a:r>
                        <a:rPr lang="en-ZA" sz="1600" b="0" i="0" dirty="0" smtClean="0">
                          <a:effectLst/>
                          <a:latin typeface="Arial" panose="020B0604020202020204" pitchFamily="34" charset="0"/>
                          <a:cs typeface="Arial" panose="020B0604020202020204" pitchFamily="34" charset="0"/>
                        </a:rPr>
                        <a:t>Private funding</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600" dirty="0" smtClean="0">
                          <a:latin typeface="Arial" panose="020B0604020202020204" pitchFamily="34" charset="0"/>
                          <a:cs typeface="Arial" panose="020B0604020202020204" pitchFamily="34" charset="0"/>
                        </a:rPr>
                        <a:t>6(o) </a:t>
                      </a:r>
                      <a:endParaRPr lang="en-ZA" sz="1600" b="0" i="0" dirty="0">
                        <a:effectLst/>
                        <a:latin typeface="Arial" panose="020B0604020202020204" pitchFamily="34" charset="0"/>
                        <a:cs typeface="Arial" panose="020B0604020202020204" pitchFamily="34" charset="0"/>
                      </a:endParaRPr>
                    </a:p>
                  </a:txBody>
                  <a:tcPr marL="43953" marR="43953" marT="21976" marB="21976"/>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Clause 6(o) provides that users have the right to access private complementary</a:t>
                      </a:r>
                      <a:r>
                        <a:rPr lang="en-ZA" sz="1600" baseline="0" dirty="0" smtClean="0">
                          <a:latin typeface="Arial" panose="020B0604020202020204" pitchFamily="34" charset="0"/>
                          <a:cs typeface="Arial" panose="020B0604020202020204" pitchFamily="34" charset="0"/>
                        </a:rPr>
                        <a:t> cover for services not covered by the NHI</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ZA" sz="1600" b="0" i="0" baseline="0" dirty="0" smtClean="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ZA" sz="1600" b="0" i="0" baseline="0" dirty="0" smtClean="0">
                          <a:effectLst/>
                          <a:latin typeface="Arial" panose="020B0604020202020204" pitchFamily="34" charset="0"/>
                          <a:cs typeface="Arial" panose="020B0604020202020204" pitchFamily="34" charset="0"/>
                        </a:rPr>
                        <a:t>Services may not be “available’ by virtue of waiting times, shortages, protocol exclusions.</a:t>
                      </a:r>
                      <a:endParaRPr lang="en-ZA" sz="1600" b="0" i="0" dirty="0" smtClean="0">
                        <a:effectLst/>
                        <a:latin typeface="Arial" panose="020B0604020202020204" pitchFamily="34" charset="0"/>
                        <a:cs typeface="Arial" panose="020B0604020202020204" pitchFamily="34" charset="0"/>
                      </a:endParaRPr>
                    </a:p>
                    <a:p>
                      <a:pPr marL="0" algn="l" defTabSz="914400" rtl="0" eaLnBrk="1" fontAlgn="base" latinLnBrk="0" hangingPunct="1"/>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43953" marR="43953" marT="21976" marB="21976"/>
                </a:tc>
                <a:tc>
                  <a:txBody>
                    <a:bodyPr/>
                    <a:lstStyle/>
                    <a:p>
                      <a:pPr algn="l" rtl="0" fontAlgn="base"/>
                      <a:r>
                        <a:rPr lang="en-ZA" sz="1600" b="0" i="0" dirty="0" smtClean="0">
                          <a:effectLst/>
                          <a:latin typeface="Arial" panose="020B0604020202020204" pitchFamily="34" charset="0"/>
                          <a:cs typeface="Arial" panose="020B0604020202020204" pitchFamily="34" charset="0"/>
                        </a:rPr>
                        <a:t>SAMA believes it would be unconstitutional</a:t>
                      </a:r>
                      <a:r>
                        <a:rPr lang="en-ZA" sz="1600" b="0" i="0" baseline="0" dirty="0" smtClean="0">
                          <a:effectLst/>
                          <a:latin typeface="Arial" panose="020B0604020202020204" pitchFamily="34" charset="0"/>
                          <a:cs typeface="Arial" panose="020B0604020202020204" pitchFamily="34" charset="0"/>
                        </a:rPr>
                        <a:t> to prevent patients accessing services they need which are supposed to be available through NHI but are not because of resource constraints etc. Patients should still have a right to access these services through other funding mechanisms.</a:t>
                      </a:r>
                      <a:endParaRPr lang="en-ZA" sz="16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xmlns="" val="870004670"/>
                  </a:ext>
                </a:extLst>
              </a:tr>
            </a:tbl>
          </a:graphicData>
        </a:graphic>
      </p:graphicFrame>
    </p:spTree>
    <p:extLst>
      <p:ext uri="{BB962C8B-B14F-4D97-AF65-F5344CB8AC3E}">
        <p14:creationId xmlns:p14="http://schemas.microsoft.com/office/powerpoint/2010/main" val="86017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52" y="322114"/>
            <a:ext cx="2345936" cy="2335453"/>
          </a:xfrm>
          <a:prstGeom prst="rect">
            <a:avLst/>
          </a:prstGeom>
        </p:spPr>
      </p:pic>
      <p:sp>
        <p:nvSpPr>
          <p:cNvPr id="5" name="Rectangle 4"/>
          <p:cNvSpPr/>
          <p:nvPr/>
        </p:nvSpPr>
        <p:spPr>
          <a:xfrm>
            <a:off x="0" y="3649718"/>
            <a:ext cx="12192000" cy="2065282"/>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p:cNvSpPr txBox="1"/>
          <p:nvPr/>
        </p:nvSpPr>
        <p:spPr>
          <a:xfrm>
            <a:off x="4282040" y="5715000"/>
            <a:ext cx="3289683" cy="923330"/>
          </a:xfrm>
          <a:prstGeom prst="rect">
            <a:avLst/>
          </a:prstGeom>
          <a:noFill/>
        </p:spPr>
        <p:txBody>
          <a:bodyPr wrap="none" rtlCol="0">
            <a:spAutoFit/>
          </a:bodyPr>
          <a:lstStyle/>
          <a:p>
            <a:r>
              <a:rPr lang="en-ZA" sz="5400" dirty="0" smtClean="0">
                <a:solidFill>
                  <a:srgbClr val="004B93"/>
                </a:solidFill>
                <a:latin typeface="ModulaBold" panose="00000400000000000000" pitchFamily="2" charset="0"/>
              </a:rPr>
              <a:t>www.samedical.org</a:t>
            </a:r>
            <a:endParaRPr lang="en-ZA" sz="5400" dirty="0">
              <a:solidFill>
                <a:srgbClr val="004B93"/>
              </a:solidFill>
              <a:latin typeface="ModulaBold" panose="000004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029" y="3913791"/>
            <a:ext cx="2305706" cy="15371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5718" y="3886199"/>
            <a:ext cx="2310962" cy="154064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721" y="3889702"/>
            <a:ext cx="2305706" cy="1537138"/>
          </a:xfrm>
          <a:prstGeom prst="rect">
            <a:avLst/>
          </a:prstGeom>
        </p:spPr>
      </p:pic>
      <p:sp>
        <p:nvSpPr>
          <p:cNvPr id="9" name="Title 1"/>
          <p:cNvSpPr>
            <a:spLocks noGrp="1"/>
          </p:cNvSpPr>
          <p:nvPr>
            <p:ph type="ctrTitle"/>
          </p:nvPr>
        </p:nvSpPr>
        <p:spPr>
          <a:xfrm>
            <a:off x="2641788" y="580477"/>
            <a:ext cx="8284892" cy="3015266"/>
          </a:xfrm>
          <a:effectLst/>
        </p:spPr>
        <p:txBody>
          <a:bodyPr rtlCol="0">
            <a:noAutofit/>
          </a:bodyPr>
          <a:lstStyle/>
          <a:p>
            <a:pPr marL="365760" indent="-256032" eaLnBrk="1" fontAlgn="auto" hangingPunct="1">
              <a:spcAft>
                <a:spcPts val="0"/>
              </a:spcAft>
              <a:defRPr/>
            </a:pPr>
            <a:r>
              <a:rPr lang="en-ZA" sz="4000" dirty="0" smtClean="0">
                <a:solidFill>
                  <a:srgbClr val="004B93"/>
                </a:solidFill>
                <a:latin typeface="+mn-lt"/>
                <a:ea typeface="+mn-ea"/>
                <a:cs typeface="+mn-cs"/>
              </a:rPr>
              <a:t>SAMA NHI Survey November 2019</a:t>
            </a:r>
            <a:r>
              <a:rPr lang="en-ZA" sz="4000" dirty="0" smtClean="0">
                <a:solidFill>
                  <a:srgbClr val="004B93"/>
                </a:solidFill>
                <a:latin typeface="+mn-lt"/>
                <a:ea typeface="+mn-ea"/>
                <a:cs typeface="+mn-cs"/>
              </a:rPr>
              <a:t/>
            </a:r>
            <a:br>
              <a:rPr lang="en-ZA" sz="4000" dirty="0" smtClean="0">
                <a:solidFill>
                  <a:srgbClr val="004B93"/>
                </a:solidFill>
                <a:latin typeface="+mn-lt"/>
                <a:ea typeface="+mn-ea"/>
                <a:cs typeface="+mn-cs"/>
              </a:rPr>
            </a:br>
            <a:r>
              <a:rPr lang="en-ZA" sz="4000" dirty="0">
                <a:solidFill>
                  <a:srgbClr val="004B93"/>
                </a:solidFill>
                <a:latin typeface="+mn-lt"/>
                <a:ea typeface="+mn-ea"/>
                <a:cs typeface="+mn-cs"/>
              </a:rPr>
              <a:t/>
            </a:r>
            <a:br>
              <a:rPr lang="en-ZA" sz="4000" dirty="0">
                <a:solidFill>
                  <a:srgbClr val="004B93"/>
                </a:solidFill>
                <a:latin typeface="+mn-lt"/>
                <a:ea typeface="+mn-ea"/>
                <a:cs typeface="+mn-cs"/>
              </a:rPr>
            </a:br>
            <a:r>
              <a:rPr lang="en-ZA" sz="4000" dirty="0" smtClean="0">
                <a:solidFill>
                  <a:srgbClr val="004B93"/>
                </a:solidFill>
                <a:latin typeface="+mn-lt"/>
                <a:ea typeface="+mn-ea"/>
                <a:cs typeface="+mn-cs"/>
              </a:rPr>
              <a:t/>
            </a:r>
            <a:br>
              <a:rPr lang="en-ZA" sz="4000" dirty="0" smtClean="0">
                <a:solidFill>
                  <a:srgbClr val="004B93"/>
                </a:solidFill>
                <a:latin typeface="+mn-lt"/>
                <a:ea typeface="+mn-ea"/>
                <a:cs typeface="+mn-cs"/>
              </a:rPr>
            </a:br>
            <a:r>
              <a:rPr lang="en-ZA" sz="4000" dirty="0">
                <a:solidFill>
                  <a:srgbClr val="004B93"/>
                </a:solidFill>
                <a:latin typeface="+mn-lt"/>
                <a:ea typeface="+mn-ea"/>
                <a:cs typeface="+mn-cs"/>
              </a:rPr>
              <a:t/>
            </a:r>
            <a:br>
              <a:rPr lang="en-ZA" sz="4000" dirty="0">
                <a:solidFill>
                  <a:srgbClr val="004B93"/>
                </a:solidFill>
                <a:latin typeface="+mn-lt"/>
                <a:ea typeface="+mn-ea"/>
                <a:cs typeface="+mn-cs"/>
              </a:rPr>
            </a:br>
            <a:endParaRPr lang="en-ZA" sz="1400" dirty="0">
              <a:solidFill>
                <a:schemeClr val="accent1">
                  <a:lumMod val="75000"/>
                </a:schemeClr>
              </a:solidFill>
              <a:effectLst>
                <a:outerShdw blurRad="38100" dist="38100" dir="2700000" algn="tl">
                  <a:srgbClr val="000000"/>
                </a:outerShdw>
              </a:effectLst>
              <a:latin typeface="Lucida Sans" panose="020B0602030504020204" pitchFamily="34" charset="0"/>
            </a:endParaRPr>
          </a:p>
        </p:txBody>
      </p:sp>
      <p:sp>
        <p:nvSpPr>
          <p:cNvPr id="10" name="Subtitle 2"/>
          <p:cNvSpPr>
            <a:spLocks noGrp="1"/>
          </p:cNvSpPr>
          <p:nvPr>
            <p:ph type="subTitle" idx="1"/>
          </p:nvPr>
        </p:nvSpPr>
        <p:spPr>
          <a:xfrm>
            <a:off x="1835150" y="5157788"/>
            <a:ext cx="6624638" cy="503237"/>
          </a:xfrm>
        </p:spPr>
        <p:txBody>
          <a:bodyPr rtlCol="0"/>
          <a:lstStyle/>
          <a:p>
            <a:pPr eaLnBrk="1" fontAlgn="auto" hangingPunct="1">
              <a:spcAft>
                <a:spcPts val="0"/>
              </a:spcAft>
              <a:defRPr/>
            </a:pPr>
            <a:endParaRPr lang="en-ZA" sz="1200" dirty="0"/>
          </a:p>
        </p:txBody>
      </p:sp>
    </p:spTree>
    <p:extLst>
      <p:ext uri="{BB962C8B-B14F-4D97-AF65-F5344CB8AC3E}">
        <p14:creationId xmlns:p14="http://schemas.microsoft.com/office/powerpoint/2010/main" val="803174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4"/>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2" name="Chart 11"/>
          <p:cNvGraphicFramePr>
            <a:graphicFrameLocks/>
          </p:cNvGraphicFramePr>
          <p:nvPr>
            <p:extLst/>
          </p:nvPr>
        </p:nvGraphicFramePr>
        <p:xfrm>
          <a:off x="6400800" y="632956"/>
          <a:ext cx="5305865" cy="3840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nvPr>
        </p:nvGraphicFramePr>
        <p:xfrm>
          <a:off x="1519309" y="2649199"/>
          <a:ext cx="4473528" cy="3462704"/>
        </p:xfrm>
        <a:graphic>
          <a:graphicData uri="http://schemas.openxmlformats.org/drawingml/2006/chart">
            <c:chart xmlns:c="http://schemas.openxmlformats.org/drawingml/2006/chart" xmlns:r="http://schemas.openxmlformats.org/officeDocument/2006/relationships" r:id="rId6"/>
          </a:graphicData>
        </a:graphic>
      </p:graphicFrame>
      <p:sp>
        <p:nvSpPr>
          <p:cNvPr id="14" name="Title 1"/>
          <p:cNvSpPr txBox="1">
            <a:spLocks/>
          </p:cNvSpPr>
          <p:nvPr/>
        </p:nvSpPr>
        <p:spPr>
          <a:xfrm>
            <a:off x="2684416" y="632955"/>
            <a:ext cx="3231049" cy="1406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sz="4800" dirty="0" smtClean="0">
                <a:solidFill>
                  <a:srgbClr val="004B93"/>
                </a:solidFill>
                <a:latin typeface="Arial" panose="020B0604020202020204" pitchFamily="34" charset="0"/>
                <a:cs typeface="Arial" panose="020B0604020202020204" pitchFamily="34" charset="0"/>
              </a:rPr>
              <a:t>Age and Gender</a:t>
            </a:r>
            <a:endParaRPr lang="en-ZA" sz="4800" dirty="0">
              <a:solidFill>
                <a:srgbClr val="004B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238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4"/>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itle 1"/>
          <p:cNvSpPr txBox="1">
            <a:spLocks/>
          </p:cNvSpPr>
          <p:nvPr/>
        </p:nvSpPr>
        <p:spPr>
          <a:xfrm>
            <a:off x="2864950" y="450076"/>
            <a:ext cx="7728021" cy="7034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sz="4800" dirty="0" smtClean="0">
                <a:solidFill>
                  <a:srgbClr val="004B93"/>
                </a:solidFill>
                <a:latin typeface="Arial" panose="020B0604020202020204" pitchFamily="34" charset="0"/>
                <a:cs typeface="Arial" panose="020B0604020202020204" pitchFamily="34" charset="0"/>
              </a:rPr>
              <a:t>Sector and province</a:t>
            </a:r>
            <a:endParaRPr lang="en-ZA" sz="4800" dirty="0">
              <a:solidFill>
                <a:srgbClr val="004B93"/>
              </a:solidFill>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nvPr>
        </p:nvGraphicFramePr>
        <p:xfrm>
          <a:off x="112542" y="2657567"/>
          <a:ext cx="5964701" cy="3632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nvPr>
        </p:nvGraphicFramePr>
        <p:xfrm>
          <a:off x="6373095" y="1447023"/>
          <a:ext cx="5475553" cy="35188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06692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52" y="322114"/>
            <a:ext cx="2345936" cy="2335453"/>
          </a:xfrm>
          <a:prstGeom prst="rect">
            <a:avLst/>
          </a:prstGeom>
        </p:spPr>
      </p:pic>
      <p:sp>
        <p:nvSpPr>
          <p:cNvPr id="5" name="Rectangle 4"/>
          <p:cNvSpPr/>
          <p:nvPr/>
        </p:nvSpPr>
        <p:spPr>
          <a:xfrm>
            <a:off x="0" y="3649718"/>
            <a:ext cx="12192000" cy="2065282"/>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p:cNvSpPr txBox="1"/>
          <p:nvPr/>
        </p:nvSpPr>
        <p:spPr>
          <a:xfrm>
            <a:off x="4282040" y="5715000"/>
            <a:ext cx="3289683" cy="923330"/>
          </a:xfrm>
          <a:prstGeom prst="rect">
            <a:avLst/>
          </a:prstGeom>
          <a:noFill/>
        </p:spPr>
        <p:txBody>
          <a:bodyPr wrap="none" rtlCol="0">
            <a:spAutoFit/>
          </a:bodyPr>
          <a:lstStyle/>
          <a:p>
            <a:r>
              <a:rPr lang="en-ZA" sz="5400" dirty="0" smtClean="0">
                <a:solidFill>
                  <a:srgbClr val="004B93"/>
                </a:solidFill>
                <a:latin typeface="ModulaBold" panose="00000400000000000000" pitchFamily="2" charset="0"/>
              </a:rPr>
              <a:t>www.samedical.org</a:t>
            </a:r>
            <a:endParaRPr lang="en-ZA" sz="5400" dirty="0">
              <a:solidFill>
                <a:srgbClr val="004B93"/>
              </a:solidFill>
              <a:latin typeface="ModulaBold" panose="000004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029" y="3913791"/>
            <a:ext cx="2305706" cy="15371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5718" y="3886199"/>
            <a:ext cx="2310962" cy="154064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721" y="3889702"/>
            <a:ext cx="2305706" cy="1537138"/>
          </a:xfrm>
          <a:prstGeom prst="rect">
            <a:avLst/>
          </a:prstGeom>
        </p:spPr>
      </p:pic>
      <p:sp>
        <p:nvSpPr>
          <p:cNvPr id="9" name="Title 1"/>
          <p:cNvSpPr>
            <a:spLocks noGrp="1"/>
          </p:cNvSpPr>
          <p:nvPr>
            <p:ph type="ctrTitle"/>
          </p:nvPr>
        </p:nvSpPr>
        <p:spPr>
          <a:xfrm>
            <a:off x="2641788" y="580477"/>
            <a:ext cx="8284892" cy="3015266"/>
          </a:xfrm>
          <a:effectLst/>
        </p:spPr>
        <p:txBody>
          <a:bodyPr rtlCol="0">
            <a:noAutofit/>
          </a:bodyPr>
          <a:lstStyle/>
          <a:p>
            <a:pPr marL="365760" indent="-256032" eaLnBrk="1" fontAlgn="auto" hangingPunct="1">
              <a:spcAft>
                <a:spcPts val="0"/>
              </a:spcAft>
              <a:defRPr/>
            </a:pPr>
            <a:r>
              <a:rPr lang="en-ZA" sz="4000" dirty="0" smtClean="0">
                <a:solidFill>
                  <a:srgbClr val="004B93"/>
                </a:solidFill>
                <a:latin typeface="Arial" panose="020B0604020202020204" pitchFamily="34" charset="0"/>
                <a:ea typeface="+mn-ea"/>
                <a:cs typeface="Arial" panose="020B0604020202020204" pitchFamily="34" charset="0"/>
              </a:rPr>
              <a:t>Questions on NHI</a:t>
            </a:r>
            <a:r>
              <a:rPr lang="en-ZA" sz="4000" dirty="0">
                <a:solidFill>
                  <a:srgbClr val="004B93"/>
                </a:solidFill>
                <a:latin typeface="Arial" panose="020B0604020202020204" pitchFamily="34" charset="0"/>
                <a:ea typeface="+mn-ea"/>
                <a:cs typeface="Arial" panose="020B0604020202020204" pitchFamily="34" charset="0"/>
              </a:rPr>
              <a:t/>
            </a:r>
            <a:br>
              <a:rPr lang="en-ZA" sz="4000" dirty="0">
                <a:solidFill>
                  <a:srgbClr val="004B93"/>
                </a:solidFill>
                <a:latin typeface="Arial" panose="020B0604020202020204" pitchFamily="34" charset="0"/>
                <a:ea typeface="+mn-ea"/>
                <a:cs typeface="Arial" panose="020B0604020202020204" pitchFamily="34" charset="0"/>
              </a:rPr>
            </a:br>
            <a:r>
              <a:rPr lang="en-ZA" sz="4000" dirty="0" smtClean="0">
                <a:solidFill>
                  <a:srgbClr val="004B93"/>
                </a:solidFill>
                <a:latin typeface="Arial" panose="020B0604020202020204" pitchFamily="34" charset="0"/>
                <a:ea typeface="+mn-ea"/>
                <a:cs typeface="Arial" panose="020B0604020202020204" pitchFamily="34" charset="0"/>
              </a:rPr>
              <a:t/>
            </a:r>
            <a:br>
              <a:rPr lang="en-ZA" sz="4000" dirty="0" smtClean="0">
                <a:solidFill>
                  <a:srgbClr val="004B93"/>
                </a:solidFill>
                <a:latin typeface="Arial" panose="020B0604020202020204" pitchFamily="34" charset="0"/>
                <a:ea typeface="+mn-ea"/>
                <a:cs typeface="Arial" panose="020B0604020202020204" pitchFamily="34" charset="0"/>
              </a:rPr>
            </a:br>
            <a:r>
              <a:rPr lang="en-ZA" sz="4000" dirty="0">
                <a:solidFill>
                  <a:srgbClr val="004B93"/>
                </a:solidFill>
                <a:latin typeface="Arial" panose="020B0604020202020204" pitchFamily="34" charset="0"/>
                <a:ea typeface="+mn-ea"/>
                <a:cs typeface="Arial" panose="020B0604020202020204" pitchFamily="34" charset="0"/>
              </a:rPr>
              <a:t/>
            </a:r>
            <a:br>
              <a:rPr lang="en-ZA" sz="4000" dirty="0">
                <a:solidFill>
                  <a:srgbClr val="004B93"/>
                </a:solidFill>
                <a:latin typeface="Arial" panose="020B0604020202020204" pitchFamily="34" charset="0"/>
                <a:ea typeface="+mn-ea"/>
                <a:cs typeface="Arial" panose="020B0604020202020204" pitchFamily="34" charset="0"/>
              </a:rPr>
            </a:br>
            <a:endParaRPr lang="en-ZA" sz="1400"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 name="Subtitle 2"/>
          <p:cNvSpPr>
            <a:spLocks noGrp="1"/>
          </p:cNvSpPr>
          <p:nvPr>
            <p:ph type="subTitle" idx="1"/>
          </p:nvPr>
        </p:nvSpPr>
        <p:spPr>
          <a:xfrm>
            <a:off x="1835150" y="5157788"/>
            <a:ext cx="6624638" cy="503237"/>
          </a:xfrm>
        </p:spPr>
        <p:txBody>
          <a:bodyPr rtlCol="0"/>
          <a:lstStyle/>
          <a:p>
            <a:pPr eaLnBrk="1" fontAlgn="auto" hangingPunct="1">
              <a:spcAft>
                <a:spcPts val="0"/>
              </a:spcAft>
              <a:defRPr/>
            </a:pPr>
            <a:endParaRPr lang="en-ZA" sz="1200" dirty="0"/>
          </a:p>
        </p:txBody>
      </p:sp>
    </p:spTree>
    <p:extLst>
      <p:ext uri="{BB962C8B-B14F-4D97-AF65-F5344CB8AC3E}">
        <p14:creationId xmlns:p14="http://schemas.microsoft.com/office/powerpoint/2010/main" val="809581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0" y="125162"/>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1"/>
          <p:cNvSpPr txBox="1">
            <a:spLocks/>
          </p:cNvSpPr>
          <p:nvPr/>
        </p:nvSpPr>
        <p:spPr>
          <a:xfrm>
            <a:off x="2684416" y="125162"/>
            <a:ext cx="8591550" cy="1337878"/>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dirty="0">
                <a:solidFill>
                  <a:srgbClr val="004B93"/>
                </a:solidFill>
                <a:latin typeface="Arial" panose="020B0604020202020204" pitchFamily="34" charset="0"/>
                <a:cs typeface="Arial" panose="020B0604020202020204" pitchFamily="34" charset="0"/>
              </a:rPr>
              <a:t> </a:t>
            </a:r>
            <a:r>
              <a:rPr lang="en-ZA" sz="4600" dirty="0">
                <a:solidFill>
                  <a:srgbClr val="004B93"/>
                </a:solidFill>
                <a:latin typeface="Arial" panose="020B0604020202020204" pitchFamily="34" charset="0"/>
                <a:cs typeface="Arial" panose="020B0604020202020204" pitchFamily="34" charset="0"/>
              </a:rPr>
              <a:t>The National Health Insurance Proposals will improve the </a:t>
            </a:r>
            <a:r>
              <a:rPr lang="en-ZA" sz="4600" b="1" u="sng" dirty="0">
                <a:solidFill>
                  <a:srgbClr val="004B93"/>
                </a:solidFill>
                <a:latin typeface="Arial" panose="020B0604020202020204" pitchFamily="34" charset="0"/>
                <a:cs typeface="Arial" panose="020B0604020202020204" pitchFamily="34" charset="0"/>
              </a:rPr>
              <a:t>quality</a:t>
            </a:r>
            <a:r>
              <a:rPr lang="en-ZA" sz="4600" dirty="0">
                <a:solidFill>
                  <a:srgbClr val="004B93"/>
                </a:solidFill>
                <a:latin typeface="Arial" panose="020B0604020202020204" pitchFamily="34" charset="0"/>
                <a:cs typeface="Arial" panose="020B0604020202020204" pitchFamily="34" charset="0"/>
              </a:rPr>
              <a:t> of healthcare in the country</a:t>
            </a:r>
            <a:endParaRPr lang="en-ZA" dirty="0">
              <a:solidFill>
                <a:srgbClr val="004B93"/>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2684416" y="1927273"/>
          <a:ext cx="7810082" cy="37982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0171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0" y="125162"/>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1"/>
          <p:cNvSpPr txBox="1">
            <a:spLocks/>
          </p:cNvSpPr>
          <p:nvPr/>
        </p:nvSpPr>
        <p:spPr>
          <a:xfrm>
            <a:off x="2684416" y="125162"/>
            <a:ext cx="8591550" cy="133787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dirty="0">
                <a:solidFill>
                  <a:srgbClr val="004B93"/>
                </a:solidFill>
                <a:latin typeface="Arial" panose="020B0604020202020204" pitchFamily="34" charset="0"/>
                <a:cs typeface="Arial" panose="020B0604020202020204" pitchFamily="34" charset="0"/>
              </a:rPr>
              <a:t> </a:t>
            </a:r>
            <a:r>
              <a:rPr lang="en-ZA" sz="4600" dirty="0">
                <a:solidFill>
                  <a:srgbClr val="004B93"/>
                </a:solidFill>
                <a:latin typeface="Arial" panose="020B0604020202020204" pitchFamily="34" charset="0"/>
                <a:cs typeface="Arial" panose="020B0604020202020204" pitchFamily="34" charset="0"/>
              </a:rPr>
              <a:t>I am </a:t>
            </a:r>
            <a:r>
              <a:rPr lang="en-ZA" sz="4600" dirty="0" smtClean="0">
                <a:solidFill>
                  <a:srgbClr val="004B93"/>
                </a:solidFill>
                <a:latin typeface="Arial" panose="020B0604020202020204" pitchFamily="34" charset="0"/>
                <a:cs typeface="Arial" panose="020B0604020202020204" pitchFamily="34" charset="0"/>
              </a:rPr>
              <a:t>concerned about the NHI </a:t>
            </a:r>
            <a:r>
              <a:rPr lang="en-ZA" sz="4600" dirty="0">
                <a:solidFill>
                  <a:srgbClr val="004B93"/>
                </a:solidFill>
                <a:latin typeface="Arial" panose="020B0604020202020204" pitchFamily="34" charset="0"/>
                <a:cs typeface="Arial" panose="020B0604020202020204" pitchFamily="34" charset="0"/>
              </a:rPr>
              <a:t>proposals for the following reasons:</a:t>
            </a:r>
            <a:endParaRPr lang="en-ZA" dirty="0">
              <a:solidFill>
                <a:srgbClr val="004B93"/>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1477107" y="2057399"/>
          <a:ext cx="10185009" cy="3949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0141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0" y="125162"/>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1"/>
          <p:cNvSpPr txBox="1">
            <a:spLocks/>
          </p:cNvSpPr>
          <p:nvPr/>
        </p:nvSpPr>
        <p:spPr>
          <a:xfrm>
            <a:off x="2684416" y="125162"/>
            <a:ext cx="8591550" cy="133787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dirty="0">
                <a:solidFill>
                  <a:srgbClr val="004B93"/>
                </a:solidFill>
                <a:latin typeface="Arial" panose="020B0604020202020204" pitchFamily="34" charset="0"/>
                <a:cs typeface="Arial" panose="020B0604020202020204" pitchFamily="34" charset="0"/>
              </a:rPr>
              <a:t> </a:t>
            </a:r>
            <a:r>
              <a:rPr lang="en-ZA" sz="4600" dirty="0" smtClean="0">
                <a:solidFill>
                  <a:srgbClr val="004B93"/>
                </a:solidFill>
                <a:latin typeface="Arial" panose="020B0604020202020204" pitchFamily="34" charset="0"/>
                <a:cs typeface="Arial" panose="020B0604020202020204" pitchFamily="34" charset="0"/>
              </a:rPr>
              <a:t>From the NHI proposals it is clear to me how I will be remunerated in the future</a:t>
            </a:r>
            <a:endParaRPr lang="en-ZA" dirty="0">
              <a:solidFill>
                <a:srgbClr val="004B93"/>
              </a:solidFill>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nvPr>
        </p:nvGraphicFramePr>
        <p:xfrm>
          <a:off x="2684416" y="1776045"/>
          <a:ext cx="7852286" cy="42308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6179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94"/>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  </a:t>
            </a:r>
          </a:p>
        </p:txBody>
      </p:sp>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365126"/>
            <a:ext cx="10515600" cy="670268"/>
          </a:xfrm>
        </p:spPr>
        <p:txBody>
          <a:bodyPr>
            <a:normAutofit fontScale="90000"/>
          </a:bodyPr>
          <a:lstStyle/>
          <a:p>
            <a:r>
              <a:rPr lang="en-ZA" dirty="0">
                <a:latin typeface="Arial" panose="020B0604020202020204" pitchFamily="34" charset="0"/>
                <a:cs typeface="Arial" panose="020B0604020202020204" pitchFamily="34" charset="0"/>
              </a:rPr>
              <a:t>                </a:t>
            </a:r>
            <a:r>
              <a:rPr lang="en-ZA" sz="4600" b="1" dirty="0">
                <a:ln/>
                <a:solidFill>
                  <a:srgbClr val="004B93"/>
                </a:solidFill>
                <a:latin typeface="Arial" panose="020B0604020202020204" pitchFamily="34" charset="0"/>
                <a:ea typeface="+mn-ea"/>
                <a:cs typeface="Arial" panose="020B0604020202020204" pitchFamily="34" charset="0"/>
              </a:rPr>
              <a:t>NHI Policy Phases in SA</a:t>
            </a:r>
            <a:endParaRPr lang="en-GB" sz="4500" b="1" dirty="0">
              <a:ln/>
              <a:solidFill>
                <a:srgbClr val="004B93"/>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304800" y="1050925"/>
            <a:ext cx="10515600" cy="4351338"/>
          </a:xfrm>
        </p:spPr>
        <p:txBody>
          <a:bodyPr>
            <a:normAutofit/>
          </a:bodyPr>
          <a:lstStyle/>
          <a:p>
            <a:endParaRPr lang="en-GB"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4" name="Oval 3"/>
          <p:cNvSpPr/>
          <p:nvPr/>
        </p:nvSpPr>
        <p:spPr>
          <a:xfrm>
            <a:off x="256032" y="737366"/>
            <a:ext cx="1600200" cy="1417954"/>
          </a:xfrm>
          <a:prstGeom prst="ellipse">
            <a:avLst/>
          </a:prstGeom>
          <a:solidFill>
            <a:srgbClr val="004B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panose="020B0604020202020204" pitchFamily="34" charset="0"/>
                <a:cs typeface="Arial" panose="020B0604020202020204" pitchFamily="34" charset="0"/>
              </a:rPr>
              <a:t>GREEN PAPER</a:t>
            </a:r>
          </a:p>
          <a:p>
            <a:pPr algn="ctr"/>
            <a:r>
              <a:rPr lang="en-ZA" b="1" dirty="0">
                <a:latin typeface="Arial" panose="020B0604020202020204" pitchFamily="34" charset="0"/>
                <a:cs typeface="Arial" panose="020B0604020202020204" pitchFamily="34" charset="0"/>
              </a:rPr>
              <a:t>(2011)</a:t>
            </a:r>
            <a:endParaRPr lang="en-GB" b="1" dirty="0">
              <a:latin typeface="Arial" panose="020B0604020202020204" pitchFamily="34" charset="0"/>
              <a:cs typeface="Arial" panose="020B0604020202020204" pitchFamily="34" charset="0"/>
            </a:endParaRPr>
          </a:p>
        </p:txBody>
      </p:sp>
      <p:sp>
        <p:nvSpPr>
          <p:cNvPr id="16" name="Oval 15"/>
          <p:cNvSpPr/>
          <p:nvPr/>
        </p:nvSpPr>
        <p:spPr>
          <a:xfrm>
            <a:off x="2769108" y="1370587"/>
            <a:ext cx="1600200" cy="141795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WHITE PAPER</a:t>
            </a:r>
          </a:p>
          <a:p>
            <a:pPr algn="ctr"/>
            <a:r>
              <a:rPr lang="en-ZA" dirty="0">
                <a:solidFill>
                  <a:schemeClr val="accent1">
                    <a:lumMod val="75000"/>
                  </a:schemeClr>
                </a:solidFill>
                <a:latin typeface="Arial" panose="020B0604020202020204" pitchFamily="34" charset="0"/>
                <a:cs typeface="Arial" panose="020B0604020202020204" pitchFamily="34" charset="0"/>
              </a:rPr>
              <a:t>(2015)</a:t>
            </a:r>
            <a:endParaRPr lang="en-GB" dirty="0">
              <a:solidFill>
                <a:schemeClr val="accent1">
                  <a:lumMod val="75000"/>
                </a:schemeClr>
              </a:solidFill>
              <a:latin typeface="Arial" panose="020B0604020202020204" pitchFamily="34" charset="0"/>
              <a:cs typeface="Arial" panose="020B0604020202020204" pitchFamily="34" charset="0"/>
            </a:endParaRPr>
          </a:p>
        </p:txBody>
      </p:sp>
      <p:sp>
        <p:nvSpPr>
          <p:cNvPr id="17" name="Oval 16"/>
          <p:cNvSpPr/>
          <p:nvPr/>
        </p:nvSpPr>
        <p:spPr>
          <a:xfrm>
            <a:off x="5271008" y="2011064"/>
            <a:ext cx="1600200" cy="1417954"/>
          </a:xfrm>
          <a:prstGeom prst="ellipse">
            <a:avLst/>
          </a:prstGeom>
          <a:solidFill>
            <a:srgbClr val="004B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panose="020B0604020202020204" pitchFamily="34" charset="0"/>
                <a:cs typeface="Arial" panose="020B0604020202020204" pitchFamily="34" charset="0"/>
              </a:rPr>
              <a:t>NHI POLICY</a:t>
            </a:r>
          </a:p>
          <a:p>
            <a:pPr algn="ctr"/>
            <a:r>
              <a:rPr lang="en-ZA" b="1" dirty="0">
                <a:latin typeface="Arial" panose="020B0604020202020204" pitchFamily="34" charset="0"/>
                <a:cs typeface="Arial" panose="020B0604020202020204" pitchFamily="34" charset="0"/>
              </a:rPr>
              <a:t>(2017)</a:t>
            </a:r>
            <a:endParaRPr lang="en-GB" b="1" dirty="0">
              <a:latin typeface="Arial" panose="020B0604020202020204" pitchFamily="34" charset="0"/>
              <a:cs typeface="Arial" panose="020B0604020202020204" pitchFamily="34" charset="0"/>
            </a:endParaRPr>
          </a:p>
        </p:txBody>
      </p:sp>
      <p:sp>
        <p:nvSpPr>
          <p:cNvPr id="18" name="Oval 17"/>
          <p:cNvSpPr/>
          <p:nvPr/>
        </p:nvSpPr>
        <p:spPr>
          <a:xfrm>
            <a:off x="7848962" y="2638433"/>
            <a:ext cx="1600200" cy="141795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NHI BILL</a:t>
            </a:r>
          </a:p>
          <a:p>
            <a:pPr algn="ctr"/>
            <a:r>
              <a:rPr lang="en-ZA" b="1" dirty="0">
                <a:solidFill>
                  <a:schemeClr val="tx1"/>
                </a:solidFill>
                <a:latin typeface="Arial" panose="020B0604020202020204" pitchFamily="34" charset="0"/>
                <a:cs typeface="Arial" panose="020B0604020202020204" pitchFamily="34" charset="0"/>
              </a:rPr>
              <a:t>(2018)</a:t>
            </a:r>
          </a:p>
        </p:txBody>
      </p:sp>
      <p:sp>
        <p:nvSpPr>
          <p:cNvPr id="19" name="Right Arrow 18"/>
          <p:cNvSpPr/>
          <p:nvPr/>
        </p:nvSpPr>
        <p:spPr>
          <a:xfrm rot="950661">
            <a:off x="1954262" y="1463302"/>
            <a:ext cx="795528" cy="512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0" name="Right Arrow 19"/>
          <p:cNvSpPr/>
          <p:nvPr/>
        </p:nvSpPr>
        <p:spPr>
          <a:xfrm rot="1080756">
            <a:off x="4415332" y="2137335"/>
            <a:ext cx="795528" cy="512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Right Arrow 20"/>
          <p:cNvSpPr/>
          <p:nvPr/>
        </p:nvSpPr>
        <p:spPr>
          <a:xfrm rot="998200">
            <a:off x="6996707" y="2889323"/>
            <a:ext cx="795528" cy="512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Rectangle 21"/>
          <p:cNvSpPr/>
          <p:nvPr/>
        </p:nvSpPr>
        <p:spPr>
          <a:xfrm>
            <a:off x="252931" y="5080304"/>
            <a:ext cx="1554480" cy="815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latin typeface="Arial" panose="020B0604020202020204" pitchFamily="34" charset="0"/>
                <a:cs typeface="Arial" panose="020B0604020202020204" pitchFamily="34" charset="0"/>
              </a:rPr>
              <a:t>SAMA written submission</a:t>
            </a:r>
            <a:endParaRPr lang="en-GB" i="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2761622" y="5080304"/>
            <a:ext cx="1554480" cy="815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latin typeface="Arial" panose="020B0604020202020204" pitchFamily="34" charset="0"/>
                <a:cs typeface="Arial" panose="020B0604020202020204" pitchFamily="34" charset="0"/>
              </a:rPr>
              <a:t>SAMA written submission</a:t>
            </a:r>
            <a:endParaRPr lang="en-GB" i="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5309151" y="5079220"/>
            <a:ext cx="1554480" cy="816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latin typeface="Arial" panose="020B0604020202020204" pitchFamily="34" charset="0"/>
                <a:cs typeface="Arial" panose="020B0604020202020204" pitchFamily="34" charset="0"/>
              </a:rPr>
              <a:t>SAMA written submission</a:t>
            </a:r>
            <a:endParaRPr lang="en-GB" i="1" dirty="0">
              <a:solidFill>
                <a:schemeClr val="tx1"/>
              </a:solidFill>
              <a:latin typeface="Arial" panose="020B0604020202020204" pitchFamily="34" charset="0"/>
              <a:cs typeface="Arial" panose="020B0604020202020204" pitchFamily="34" charset="0"/>
            </a:endParaRPr>
          </a:p>
        </p:txBody>
      </p:sp>
      <p:cxnSp>
        <p:nvCxnSpPr>
          <p:cNvPr id="27" name="Straight Arrow Connector 26"/>
          <p:cNvCxnSpPr>
            <a:stCxn id="4" idx="4"/>
            <a:endCxn id="22" idx="0"/>
          </p:cNvCxnSpPr>
          <p:nvPr/>
        </p:nvCxnSpPr>
        <p:spPr>
          <a:xfrm flipH="1">
            <a:off x="1030171" y="2155320"/>
            <a:ext cx="25961" cy="29249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a:stCxn id="16" idx="4"/>
            <a:endCxn id="23" idx="0"/>
          </p:cNvCxnSpPr>
          <p:nvPr/>
        </p:nvCxnSpPr>
        <p:spPr>
          <a:xfrm flipH="1">
            <a:off x="3538862" y="2788541"/>
            <a:ext cx="30346" cy="229176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17" idx="4"/>
            <a:endCxn id="24" idx="0"/>
          </p:cNvCxnSpPr>
          <p:nvPr/>
        </p:nvCxnSpPr>
        <p:spPr>
          <a:xfrm>
            <a:off x="6071108" y="3429018"/>
            <a:ext cx="15283" cy="16502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7856680" y="5079220"/>
            <a:ext cx="1554480" cy="816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latin typeface="Arial" panose="020B0604020202020204" pitchFamily="34" charset="0"/>
                <a:cs typeface="Arial" panose="020B0604020202020204" pitchFamily="34" charset="0"/>
              </a:rPr>
              <a:t>SAMA written submission</a:t>
            </a:r>
            <a:endParaRPr lang="en-GB" i="1"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a:endCxn id="37" idx="0"/>
          </p:cNvCxnSpPr>
          <p:nvPr/>
        </p:nvCxnSpPr>
        <p:spPr>
          <a:xfrm>
            <a:off x="8626202" y="4028958"/>
            <a:ext cx="7718" cy="10502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9" name="Oval 38"/>
          <p:cNvSpPr/>
          <p:nvPr/>
        </p:nvSpPr>
        <p:spPr>
          <a:xfrm>
            <a:off x="10365606" y="3347410"/>
            <a:ext cx="1600200" cy="1417954"/>
          </a:xfrm>
          <a:prstGeom prst="ellipse">
            <a:avLst/>
          </a:prstGeom>
          <a:solidFill>
            <a:srgbClr val="004B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panose="020B0604020202020204" pitchFamily="34" charset="0"/>
                <a:cs typeface="Arial" panose="020B0604020202020204" pitchFamily="34" charset="0"/>
              </a:rPr>
              <a:t>NHI BILL</a:t>
            </a:r>
          </a:p>
          <a:p>
            <a:pPr algn="ctr"/>
            <a:r>
              <a:rPr lang="en-ZA" b="1" dirty="0">
                <a:latin typeface="Arial" panose="020B0604020202020204" pitchFamily="34" charset="0"/>
                <a:cs typeface="Arial" panose="020B0604020202020204" pitchFamily="34" charset="0"/>
              </a:rPr>
              <a:t>(2019)</a:t>
            </a:r>
          </a:p>
        </p:txBody>
      </p:sp>
      <p:sp>
        <p:nvSpPr>
          <p:cNvPr id="40" name="Right Arrow 39"/>
          <p:cNvSpPr/>
          <p:nvPr/>
        </p:nvSpPr>
        <p:spPr>
          <a:xfrm rot="998200">
            <a:off x="9508318" y="3532170"/>
            <a:ext cx="795528" cy="512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9" name="Rectangle 28"/>
          <p:cNvSpPr/>
          <p:nvPr/>
        </p:nvSpPr>
        <p:spPr>
          <a:xfrm>
            <a:off x="10242857" y="4835569"/>
            <a:ext cx="1554480" cy="961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latin typeface="Arial" panose="020B0604020202020204" pitchFamily="34" charset="0"/>
                <a:cs typeface="Arial" panose="020B0604020202020204" pitchFamily="34" charset="0"/>
              </a:rPr>
              <a:t>Call for comments 11 October</a:t>
            </a:r>
          </a:p>
        </p:txBody>
      </p:sp>
    </p:spTree>
    <p:extLst>
      <p:ext uri="{BB962C8B-B14F-4D97-AF65-F5344CB8AC3E}">
        <p14:creationId xmlns:p14="http://schemas.microsoft.com/office/powerpoint/2010/main" val="2795791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0" y="125162"/>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1"/>
          <p:cNvSpPr txBox="1">
            <a:spLocks/>
          </p:cNvSpPr>
          <p:nvPr/>
        </p:nvSpPr>
        <p:spPr>
          <a:xfrm>
            <a:off x="2684416" y="125162"/>
            <a:ext cx="8591550" cy="133787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dirty="0">
                <a:solidFill>
                  <a:srgbClr val="004B93"/>
                </a:solidFill>
                <a:latin typeface="Arial" panose="020B0604020202020204" pitchFamily="34" charset="0"/>
                <a:cs typeface="Arial" panose="020B0604020202020204" pitchFamily="34" charset="0"/>
              </a:rPr>
              <a:t> </a:t>
            </a:r>
            <a:r>
              <a:rPr lang="en-ZA" sz="4600" dirty="0" smtClean="0">
                <a:solidFill>
                  <a:srgbClr val="004B93"/>
                </a:solidFill>
                <a:latin typeface="Arial" panose="020B0604020202020204" pitchFamily="34" charset="0"/>
                <a:cs typeface="Arial" panose="020B0604020202020204" pitchFamily="34" charset="0"/>
              </a:rPr>
              <a:t>What position should SAMA take in relation to the current NHI Bill?</a:t>
            </a:r>
            <a:endParaRPr lang="en-ZA" dirty="0">
              <a:solidFill>
                <a:srgbClr val="004B93"/>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520505" y="1750217"/>
          <a:ext cx="11521439" cy="42848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434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0" y="125162"/>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1"/>
          <p:cNvSpPr txBox="1">
            <a:spLocks/>
          </p:cNvSpPr>
          <p:nvPr/>
        </p:nvSpPr>
        <p:spPr>
          <a:xfrm>
            <a:off x="2684416" y="125162"/>
            <a:ext cx="8591550" cy="133787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dirty="0">
                <a:solidFill>
                  <a:srgbClr val="004B93"/>
                </a:solidFill>
                <a:latin typeface="Arial" panose="020B0604020202020204" pitchFamily="34" charset="0"/>
                <a:cs typeface="Arial" panose="020B0604020202020204" pitchFamily="34" charset="0"/>
              </a:rPr>
              <a:t> </a:t>
            </a:r>
            <a:r>
              <a:rPr lang="en-ZA" sz="4600" dirty="0" smtClean="0">
                <a:solidFill>
                  <a:srgbClr val="004B93"/>
                </a:solidFill>
                <a:latin typeface="Arial" panose="020B0604020202020204" pitchFamily="34" charset="0"/>
                <a:cs typeface="Arial" panose="020B0604020202020204" pitchFamily="34" charset="0"/>
              </a:rPr>
              <a:t>Are you considering emigrating because of NHI?</a:t>
            </a:r>
            <a:endParaRPr lang="en-ZA" dirty="0">
              <a:solidFill>
                <a:srgbClr val="004B93"/>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2906553" y="1790113"/>
          <a:ext cx="6434395" cy="3991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4758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2"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40" y="125162"/>
            <a:ext cx="2345936" cy="233545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1"/>
          <p:cNvSpPr txBox="1">
            <a:spLocks/>
          </p:cNvSpPr>
          <p:nvPr/>
        </p:nvSpPr>
        <p:spPr>
          <a:xfrm>
            <a:off x="2684416" y="125162"/>
            <a:ext cx="8591550" cy="133787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A" dirty="0">
                <a:solidFill>
                  <a:srgbClr val="004B93"/>
                </a:solidFill>
                <a:latin typeface="Arial" panose="020B0604020202020204" pitchFamily="34" charset="0"/>
                <a:cs typeface="Arial" panose="020B0604020202020204" pitchFamily="34" charset="0"/>
              </a:rPr>
              <a:t> </a:t>
            </a:r>
            <a:r>
              <a:rPr lang="en-ZA" sz="4600" dirty="0" smtClean="0">
                <a:solidFill>
                  <a:srgbClr val="004B93"/>
                </a:solidFill>
                <a:latin typeface="Arial" panose="020B0604020202020204" pitchFamily="34" charset="0"/>
                <a:cs typeface="Arial" panose="020B0604020202020204" pitchFamily="34" charset="0"/>
              </a:rPr>
              <a:t>Thematic Analysis of Text Comments</a:t>
            </a:r>
            <a:endParaRPr lang="en-ZA" dirty="0">
              <a:solidFill>
                <a:srgbClr val="004B93"/>
              </a:solidFill>
              <a:latin typeface="Arial" panose="020B0604020202020204" pitchFamily="34" charset="0"/>
              <a:cs typeface="Arial" panose="020B0604020202020204" pitchFamily="34" charset="0"/>
            </a:endParaRPr>
          </a:p>
        </p:txBody>
      </p:sp>
      <p:sp>
        <p:nvSpPr>
          <p:cNvPr id="2" name="TextBox 1"/>
          <p:cNvSpPr txBox="1"/>
          <p:nvPr/>
        </p:nvSpPr>
        <p:spPr>
          <a:xfrm>
            <a:off x="2363372" y="1463040"/>
            <a:ext cx="9622302" cy="5016758"/>
          </a:xfrm>
          <a:prstGeom prst="rect">
            <a:avLst/>
          </a:prstGeom>
          <a:noFill/>
        </p:spPr>
        <p:txBody>
          <a:bodyPr wrap="square" rtlCol="0">
            <a:spAutoFit/>
          </a:bodyPr>
          <a:lstStyle/>
          <a:p>
            <a:r>
              <a:rPr lang="en-ZA" sz="2000" dirty="0" smtClean="0">
                <a:latin typeface="Arial" panose="020B0604020202020204" pitchFamily="34" charset="0"/>
                <a:cs typeface="Arial" panose="020B0604020202020204" pitchFamily="34" charset="0"/>
              </a:rPr>
              <a:t>Survey also collected hundreds of free test comments </a:t>
            </a:r>
          </a:p>
          <a:p>
            <a:endParaRPr lang="en-ZA" sz="2000"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Main themes emerging:</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Doubt that National Government is capable to run the system</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NHI will not address the failings in infrastructure and management in public sector</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NHI is extremely open to corruption and Minister of Health has too much power</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Not affordable</a:t>
            </a:r>
          </a:p>
          <a:p>
            <a:endParaRPr lang="en-ZA" sz="2000"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Main proposals repeated:</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Fix the public sector to a point where it can begin to appeal to private sector patients </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Engage with private doctors to provide additional services funded by the state</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Pilot the proposed systems and payment mechanisms </a:t>
            </a:r>
          </a:p>
          <a:p>
            <a:endParaRPr lang="en-ZA" sz="200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328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6"/>
            <a:ext cx="11122152" cy="802810"/>
          </a:xfrm>
        </p:spPr>
        <p:txBody>
          <a:bodyPr>
            <a:normAutofit/>
          </a:bodyPr>
          <a:lstStyle/>
          <a:p>
            <a:r>
              <a:rPr lang="en-ZA" b="1" dirty="0">
                <a:ln/>
                <a:solidFill>
                  <a:srgbClr val="004B93"/>
                </a:solidFill>
                <a:latin typeface="Arial" panose="020B0604020202020204" pitchFamily="34" charset="0"/>
                <a:cs typeface="Arial" panose="020B0604020202020204" pitchFamily="34" charset="0"/>
              </a:rPr>
              <a:t>          Conclusions</a:t>
            </a:r>
            <a:endParaRPr lang="en-GB" sz="4000" b="1" dirty="0">
              <a:ln/>
              <a:solidFill>
                <a:srgbClr val="004B93"/>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1397697"/>
            <a:ext cx="10037379" cy="4779266"/>
          </a:xfrm>
        </p:spPr>
        <p:txBody>
          <a:bodyPr>
            <a:normAutofit/>
          </a:bodyPr>
          <a:lstStyle/>
          <a:p>
            <a:pPr algn="just"/>
            <a:r>
              <a:rPr lang="en-ZA" sz="2000" dirty="0">
                <a:latin typeface="Arial" panose="020B0604020202020204" pitchFamily="34" charset="0"/>
                <a:cs typeface="Arial" panose="020B0604020202020204" pitchFamily="34" charset="0"/>
              </a:rPr>
              <a:t>SAMA is committed to the cause of Universal Health Coverage in South Africa.</a:t>
            </a:r>
          </a:p>
          <a:p>
            <a:pPr algn="just"/>
            <a:r>
              <a:rPr lang="en-ZA" sz="2000" dirty="0">
                <a:latin typeface="Arial" panose="020B0604020202020204" pitchFamily="34" charset="0"/>
                <a:cs typeface="Arial" panose="020B0604020202020204" pitchFamily="34" charset="0"/>
              </a:rPr>
              <a:t>We have actively engaged in discussions and projects </a:t>
            </a:r>
            <a:r>
              <a:rPr lang="en-ZA" sz="2000" dirty="0" smtClean="0">
                <a:latin typeface="Arial" panose="020B0604020202020204" pitchFamily="34" charset="0"/>
                <a:cs typeface="Arial" panose="020B0604020202020204" pitchFamily="34" charset="0"/>
              </a:rPr>
              <a:t>for the improvement </a:t>
            </a:r>
            <a:r>
              <a:rPr lang="en-ZA" sz="2000" dirty="0">
                <a:latin typeface="Arial" panose="020B0604020202020204" pitchFamily="34" charset="0"/>
                <a:cs typeface="Arial" panose="020B0604020202020204" pitchFamily="34" charset="0"/>
              </a:rPr>
              <a:t>of the conditions for patients in both the public and private sectors, quality initiatives, policy discussions and advocated where crises have manifested in service delivery to the country.</a:t>
            </a:r>
          </a:p>
          <a:p>
            <a:pPr algn="just"/>
            <a:r>
              <a:rPr lang="en-ZA" sz="2000" dirty="0">
                <a:latin typeface="Arial" panose="020B0604020202020204" pitchFamily="34" charset="0"/>
                <a:cs typeface="Arial" panose="020B0604020202020204" pitchFamily="34" charset="0"/>
              </a:rPr>
              <a:t>We are committed to serving the patients of this country and improving the levels of quality of care patients receive.</a:t>
            </a:r>
          </a:p>
          <a:p>
            <a:pPr algn="just"/>
            <a:r>
              <a:rPr lang="en-ZA" sz="2000" dirty="0" smtClean="0">
                <a:latin typeface="Arial" panose="020B0604020202020204" pitchFamily="34" charset="0"/>
                <a:cs typeface="Arial" panose="020B0604020202020204" pitchFamily="34" charset="0"/>
              </a:rPr>
              <a:t>Many </a:t>
            </a:r>
            <a:r>
              <a:rPr lang="en-ZA" sz="2000" dirty="0">
                <a:latin typeface="Arial" panose="020B0604020202020204" pitchFamily="34" charset="0"/>
                <a:cs typeface="Arial" panose="020B0604020202020204" pitchFamily="34" charset="0"/>
              </a:rPr>
              <a:t>of the proposed reforms, new structures and changes in governance and accountability have not been tested or explained in a policy document. </a:t>
            </a:r>
            <a:endParaRPr lang="en-ZA" sz="2000" dirty="0" smtClean="0">
              <a:latin typeface="Arial" panose="020B0604020202020204" pitchFamily="34" charset="0"/>
              <a:cs typeface="Arial" panose="020B0604020202020204" pitchFamily="34" charset="0"/>
            </a:endParaRPr>
          </a:p>
          <a:p>
            <a:pPr algn="just"/>
            <a:r>
              <a:rPr lang="en-ZA" sz="2000" dirty="0" smtClean="0">
                <a:latin typeface="Arial" panose="020B0604020202020204" pitchFamily="34" charset="0"/>
                <a:cs typeface="Arial" panose="020B0604020202020204" pitchFamily="34" charset="0"/>
              </a:rPr>
              <a:t>We</a:t>
            </a:r>
            <a:r>
              <a:rPr lang="en-ZA" sz="2000" dirty="0">
                <a:latin typeface="Arial" panose="020B0604020202020204" pitchFamily="34" charset="0"/>
                <a:cs typeface="Arial" panose="020B0604020202020204" pitchFamily="34" charset="0"/>
              </a:rPr>
              <a:t>, therefore, cannot support the NHI Bill in its entirety, nor the multiple structural and functional reforms and new entities, units and agencies which are proposed</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311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52" y="322114"/>
            <a:ext cx="2345936" cy="2335453"/>
          </a:xfrm>
          <a:prstGeom prst="rect">
            <a:avLst/>
          </a:prstGeom>
        </p:spPr>
      </p:pic>
      <p:sp>
        <p:nvSpPr>
          <p:cNvPr id="5" name="Rectangle 4"/>
          <p:cNvSpPr/>
          <p:nvPr/>
        </p:nvSpPr>
        <p:spPr>
          <a:xfrm>
            <a:off x="-7884" y="3582053"/>
            <a:ext cx="12199883" cy="2065282"/>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8"/>
          <p:cNvSpPr txBox="1">
            <a:spLocks noChangeArrowheads="1"/>
          </p:cNvSpPr>
          <p:nvPr/>
        </p:nvSpPr>
        <p:spPr bwMode="auto">
          <a:xfrm>
            <a:off x="1718441" y="3887698"/>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SOUTH  AFRICAN  MEDICAL  ASSOCIATION</a:t>
            </a:r>
          </a:p>
        </p:txBody>
      </p:sp>
      <p:sp>
        <p:nvSpPr>
          <p:cNvPr id="7" name="TextBox 7"/>
          <p:cNvSpPr txBox="1">
            <a:spLocks noChangeArrowheads="1"/>
          </p:cNvSpPr>
          <p:nvPr/>
        </p:nvSpPr>
        <p:spPr bwMode="auto">
          <a:xfrm>
            <a:off x="1520057" y="4653718"/>
            <a:ext cx="9144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1000" dirty="0">
                <a:solidFill>
                  <a:schemeClr val="bg1"/>
                </a:solidFill>
              </a:rPr>
              <a:t>Tel: +27 (0)12 481 2000 | Fax: +27 (0)12 481 2100</a:t>
            </a:r>
          </a:p>
          <a:p>
            <a:pPr algn="ctr" eaLnBrk="1" hangingPunct="1">
              <a:spcBef>
                <a:spcPct val="0"/>
              </a:spcBef>
              <a:buFontTx/>
              <a:buNone/>
            </a:pPr>
            <a:r>
              <a:rPr lang="en-ZA" altLang="en-US" sz="1000" dirty="0">
                <a:solidFill>
                  <a:schemeClr val="bg1"/>
                </a:solidFill>
              </a:rPr>
              <a:t>Block F | Castle Walk Office Park | Nossob Street | Erasmuskloof | Ext 3 | Pretoria | 0183</a:t>
            </a:r>
          </a:p>
          <a:p>
            <a:pPr algn="ctr" eaLnBrk="1" hangingPunct="1">
              <a:spcBef>
                <a:spcPct val="0"/>
              </a:spcBef>
              <a:buFontTx/>
              <a:buNone/>
            </a:pPr>
            <a:r>
              <a:rPr lang="en-ZA" altLang="en-US" sz="1000" dirty="0">
                <a:solidFill>
                  <a:schemeClr val="bg1"/>
                </a:solidFill>
              </a:rPr>
              <a:t>PO Box 74789 | Lynnwood Ridge | 0040</a:t>
            </a:r>
          </a:p>
          <a:p>
            <a:pPr algn="ctr" eaLnBrk="1" hangingPunct="1">
              <a:spcBef>
                <a:spcPct val="0"/>
              </a:spcBef>
              <a:buFontTx/>
              <a:buNone/>
            </a:pPr>
            <a:r>
              <a:rPr lang="en-ZA" altLang="en-US" sz="1000" dirty="0">
                <a:solidFill>
                  <a:schemeClr val="bg1"/>
                </a:solidFill>
              </a:rPr>
              <a:t>Reg No 1927/000136/08:  NPC</a:t>
            </a:r>
          </a:p>
          <a:p>
            <a:pPr eaLnBrk="1" hangingPunct="1">
              <a:spcBef>
                <a:spcPct val="0"/>
              </a:spcBef>
              <a:buFontTx/>
              <a:buNone/>
            </a:pPr>
            <a:endParaRPr lang="en-ZA" altLang="en-US" sz="1000" dirty="0">
              <a:solidFill>
                <a:schemeClr val="bg1"/>
              </a:solidFill>
            </a:endParaRPr>
          </a:p>
        </p:txBody>
      </p:sp>
      <p:sp>
        <p:nvSpPr>
          <p:cNvPr id="8" name="TextBox 7"/>
          <p:cNvSpPr txBox="1"/>
          <p:nvPr/>
        </p:nvSpPr>
        <p:spPr>
          <a:xfrm>
            <a:off x="4419552" y="5648491"/>
            <a:ext cx="3203121" cy="923330"/>
          </a:xfrm>
          <a:prstGeom prst="rect">
            <a:avLst/>
          </a:prstGeom>
          <a:noFill/>
        </p:spPr>
        <p:txBody>
          <a:bodyPr wrap="none" rtlCol="0">
            <a:spAutoFit/>
          </a:bodyPr>
          <a:lstStyle/>
          <a:p>
            <a:r>
              <a:rPr lang="en-ZA" sz="5400" dirty="0">
                <a:solidFill>
                  <a:srgbClr val="004B93"/>
                </a:solidFill>
                <a:latin typeface="ModulaBold" panose="00000400000000000000" pitchFamily="2" charset="0"/>
              </a:rPr>
              <a:t>www.samedical.org</a:t>
            </a:r>
          </a:p>
        </p:txBody>
      </p:sp>
      <p:sp>
        <p:nvSpPr>
          <p:cNvPr id="9" name="Rectangle 8"/>
          <p:cNvSpPr/>
          <p:nvPr/>
        </p:nvSpPr>
        <p:spPr>
          <a:xfrm>
            <a:off x="8076291" y="432472"/>
            <a:ext cx="362208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ZA" sz="5400" b="1" cap="none" spc="0" dirty="0">
                <a:ln/>
                <a:solidFill>
                  <a:srgbClr val="004B93"/>
                </a:solidFill>
                <a:effectLst/>
              </a:rPr>
              <a:t>Thank you /</a:t>
            </a:r>
          </a:p>
          <a:p>
            <a:pPr algn="ctr"/>
            <a:r>
              <a:rPr lang="en-ZA" sz="5400" b="1" dirty="0">
                <a:ln/>
                <a:solidFill>
                  <a:srgbClr val="004B93"/>
                </a:solidFill>
              </a:rPr>
              <a:t>Questions</a:t>
            </a:r>
            <a:endParaRPr lang="en-ZA" sz="5400" b="1" cap="none" spc="0" dirty="0">
              <a:ln/>
              <a:solidFill>
                <a:srgbClr val="004B93"/>
              </a:solidFill>
              <a:effectLst/>
            </a:endParaRPr>
          </a:p>
        </p:txBody>
      </p:sp>
    </p:spTree>
    <p:extLst>
      <p:ext uri="{BB962C8B-B14F-4D97-AF65-F5344CB8AC3E}">
        <p14:creationId xmlns:p14="http://schemas.microsoft.com/office/powerpoint/2010/main" val="210620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94"/>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8200" y="365126"/>
            <a:ext cx="10515600" cy="670268"/>
          </a:xfrm>
        </p:spPr>
        <p:txBody>
          <a:bodyPr vert="horz" lIns="91440" tIns="45720" rIns="91440" bIns="45720" rtlCol="0" anchor="ctr">
            <a:normAutofit fontScale="90000"/>
          </a:bodyPr>
          <a:lstStyle/>
          <a:p>
            <a:r>
              <a:rPr lang="en-ZA" dirty="0">
                <a:latin typeface="Arial" panose="020B0604020202020204" pitchFamily="34" charset="0"/>
                <a:cs typeface="Arial" panose="020B0604020202020204" pitchFamily="34" charset="0"/>
              </a:rPr>
              <a:t>        </a:t>
            </a:r>
            <a:r>
              <a:rPr lang="en-ZA" sz="4600" b="1" dirty="0" smtClean="0">
                <a:ln/>
                <a:solidFill>
                  <a:srgbClr val="004B93"/>
                </a:solidFill>
                <a:latin typeface="Arial" panose="020B0604020202020204" pitchFamily="34" charset="0"/>
                <a:ea typeface="+mn-ea"/>
                <a:cs typeface="Arial" panose="020B0604020202020204" pitchFamily="34" charset="0"/>
              </a:rPr>
              <a:t>The </a:t>
            </a:r>
            <a:r>
              <a:rPr lang="en-ZA" sz="4600" b="1" dirty="0">
                <a:ln/>
                <a:solidFill>
                  <a:srgbClr val="004B93"/>
                </a:solidFill>
                <a:latin typeface="Arial" panose="020B0604020202020204" pitchFamily="34" charset="0"/>
                <a:ea typeface="+mn-ea"/>
                <a:cs typeface="Arial" panose="020B0604020202020204" pitchFamily="34" charset="0"/>
              </a:rPr>
              <a:t>Challenges of the Health System</a:t>
            </a:r>
            <a:endParaRPr lang="en-GB" sz="4600" b="1" dirty="0">
              <a:ln/>
              <a:solidFill>
                <a:srgbClr val="004B93"/>
              </a:solidFill>
              <a:latin typeface="Arial" panose="020B0604020202020204" pitchFamily="34" charset="0"/>
              <a:ea typeface="+mn-ea"/>
              <a:cs typeface="Arial" panose="020B0604020202020204" pitchFamily="34" charset="0"/>
            </a:endParaRPr>
          </a:p>
        </p:txBody>
      </p:sp>
      <p:sp>
        <p:nvSpPr>
          <p:cNvPr id="14" name="Rounded Rectangle 13"/>
          <p:cNvSpPr/>
          <p:nvPr/>
        </p:nvSpPr>
        <p:spPr>
          <a:xfrm>
            <a:off x="4588329" y="1373879"/>
            <a:ext cx="6794374" cy="2261180"/>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Quality failings in delivery and infrastructure</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Human Resources Shortage AND maldistribution of these resources</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Acute shortage of management skills</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Poor access to health care – physical, services not available, financial</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Provinces failing to address their own challenges</a:t>
            </a:r>
          </a:p>
        </p:txBody>
      </p:sp>
      <p:sp>
        <p:nvSpPr>
          <p:cNvPr id="15" name="Rounded Rectangle 14"/>
          <p:cNvSpPr/>
          <p:nvPr/>
        </p:nvSpPr>
        <p:spPr>
          <a:xfrm>
            <a:off x="4588329" y="3732422"/>
            <a:ext cx="6794374" cy="1974809"/>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Widespread failures in regulation</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Expensive and financial risk exposure to users</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Quality is essentially unmeasured</a:t>
            </a:r>
          </a:p>
          <a:p>
            <a:pPr marL="214313" indent="-214313">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Fraud, waste and abuse </a:t>
            </a:r>
            <a:endParaRPr lang="en-ZA" dirty="0" smtClean="0">
              <a:solidFill>
                <a:schemeClr val="tx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Fragmented </a:t>
            </a:r>
            <a:r>
              <a:rPr lang="en-ZA" dirty="0">
                <a:solidFill>
                  <a:schemeClr val="tx1"/>
                </a:solidFill>
                <a:latin typeface="Arial" panose="020B0604020202020204" pitchFamily="34" charset="0"/>
                <a:cs typeface="Arial" panose="020B0604020202020204" pitchFamily="34" charset="0"/>
              </a:rPr>
              <a:t>delivery, funding, clinical governance</a:t>
            </a:r>
          </a:p>
        </p:txBody>
      </p:sp>
      <p:sp>
        <p:nvSpPr>
          <p:cNvPr id="16" name="Rounded Rectangle 15"/>
          <p:cNvSpPr/>
          <p:nvPr/>
        </p:nvSpPr>
        <p:spPr>
          <a:xfrm>
            <a:off x="1664208" y="1399726"/>
            <a:ext cx="2808636" cy="2235333"/>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2400" b="1" dirty="0">
                <a:solidFill>
                  <a:schemeClr val="tx1"/>
                </a:solidFill>
                <a:latin typeface="Arial" panose="020B0604020202020204" pitchFamily="34" charset="0"/>
                <a:cs typeface="Arial" panose="020B0604020202020204" pitchFamily="34" charset="0"/>
              </a:rPr>
              <a:t>Public Health Sector</a:t>
            </a:r>
          </a:p>
        </p:txBody>
      </p:sp>
      <p:sp>
        <p:nvSpPr>
          <p:cNvPr id="17" name="Rounded Rectangle 16"/>
          <p:cNvSpPr/>
          <p:nvPr/>
        </p:nvSpPr>
        <p:spPr>
          <a:xfrm>
            <a:off x="1664208" y="3732422"/>
            <a:ext cx="2808636" cy="1974809"/>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2400" b="1" dirty="0">
                <a:solidFill>
                  <a:schemeClr val="tx1"/>
                </a:solidFill>
                <a:latin typeface="Arial" panose="020B0604020202020204" pitchFamily="34" charset="0"/>
                <a:cs typeface="Arial" panose="020B0604020202020204" pitchFamily="34" charset="0"/>
              </a:rPr>
              <a:t>Private Health Sector</a:t>
            </a:r>
          </a:p>
        </p:txBody>
      </p:sp>
      <p:sp>
        <p:nvSpPr>
          <p:cNvPr id="18" name="Rectangle 17"/>
          <p:cNvSpPr/>
          <p:nvPr/>
        </p:nvSpPr>
        <p:spPr>
          <a:xfrm>
            <a:off x="336996" y="6339120"/>
            <a:ext cx="8513812" cy="470195"/>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Sources: Lancet Quality Commission Report 2019; Presidential Health Compact 2019; Council for Medical Schemes Fraud Waste and Abuse Summit 2019; Health Market Inquiry Final Report 2019</a:t>
            </a:r>
            <a:endParaRPr lang="en-ZA" sz="16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Tree>
    <p:extLst>
      <p:ext uri="{BB962C8B-B14F-4D97-AF65-F5344CB8AC3E}">
        <p14:creationId xmlns:p14="http://schemas.microsoft.com/office/powerpoint/2010/main" val="305738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12757" y="365125"/>
            <a:ext cx="10202779" cy="838033"/>
          </a:xfrm>
        </p:spPr>
        <p:txBody>
          <a:bodyPr>
            <a:normAutofit/>
          </a:bodyPr>
          <a:lstStyle/>
          <a:p>
            <a:r>
              <a:rPr lang="en-ZA" sz="4100" b="1" dirty="0" smtClean="0">
                <a:ln/>
                <a:solidFill>
                  <a:srgbClr val="004B93"/>
                </a:solidFill>
                <a:latin typeface="Arial" panose="020B0604020202020204" pitchFamily="34" charset="0"/>
                <a:ea typeface="+mn-ea"/>
                <a:cs typeface="Arial" panose="020B0604020202020204" pitchFamily="34" charset="0"/>
              </a:rPr>
              <a:t>Purpose of the Draft NHI Bill 2019</a:t>
            </a:r>
            <a:endParaRPr lang="en-GB" sz="4100" b="1" i="1" dirty="0">
              <a:ln/>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980030" y="1864116"/>
            <a:ext cx="10449771" cy="4568213"/>
          </a:xfrm>
        </p:spPr>
        <p:txBody>
          <a:bodyPr>
            <a:normAutofit/>
          </a:bodyPr>
          <a:lstStyle/>
          <a:p>
            <a:r>
              <a:rPr lang="en-ZA" sz="2000" dirty="0">
                <a:latin typeface="Arial" panose="020B0604020202020204" pitchFamily="34" charset="0"/>
                <a:cs typeface="Arial" panose="020B0604020202020204" pitchFamily="34" charset="0"/>
              </a:rPr>
              <a:t>To achieve universal access to quality health care services in the Republic </a:t>
            </a:r>
            <a:r>
              <a:rPr lang="en-ZA" sz="2000" dirty="0" smtClean="0">
                <a:latin typeface="Arial" panose="020B0604020202020204" pitchFamily="34" charset="0"/>
                <a:cs typeface="Arial" panose="020B0604020202020204" pitchFamily="34" charset="0"/>
              </a:rPr>
              <a:t>in accordance </a:t>
            </a:r>
            <a:r>
              <a:rPr lang="en-ZA" sz="2000" dirty="0">
                <a:latin typeface="Arial" panose="020B0604020202020204" pitchFamily="34" charset="0"/>
                <a:cs typeface="Arial" panose="020B0604020202020204" pitchFamily="34" charset="0"/>
              </a:rPr>
              <a:t>with section 27 of the Constitution; </a:t>
            </a:r>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to </a:t>
            </a:r>
            <a:r>
              <a:rPr lang="en-ZA" sz="2000" dirty="0">
                <a:latin typeface="Arial" panose="020B0604020202020204" pitchFamily="34" charset="0"/>
                <a:cs typeface="Arial" panose="020B0604020202020204" pitchFamily="34" charset="0"/>
              </a:rPr>
              <a:t>establish a National </a:t>
            </a:r>
            <a:r>
              <a:rPr lang="en-ZA" sz="2000" dirty="0" smtClean="0">
                <a:latin typeface="Arial" panose="020B0604020202020204" pitchFamily="34" charset="0"/>
                <a:cs typeface="Arial" panose="020B0604020202020204" pitchFamily="34" charset="0"/>
              </a:rPr>
              <a:t>Health Insurance</a:t>
            </a:r>
            <a:r>
              <a:rPr lang="en-ZA" sz="2000" b="1" dirty="0" smtClean="0">
                <a:solidFill>
                  <a:srgbClr val="FF0000"/>
                </a:solidFill>
                <a:latin typeface="Arial" panose="020B0604020202020204" pitchFamily="34" charset="0"/>
                <a:cs typeface="Arial" panose="020B0604020202020204" pitchFamily="34" charset="0"/>
              </a:rPr>
              <a:t> </a:t>
            </a:r>
            <a:r>
              <a:rPr lang="en-ZA" sz="2000" b="1" dirty="0">
                <a:solidFill>
                  <a:srgbClr val="FF0000"/>
                </a:solidFill>
                <a:latin typeface="Arial" panose="020B0604020202020204" pitchFamily="34" charset="0"/>
                <a:cs typeface="Arial" panose="020B0604020202020204" pitchFamily="34" charset="0"/>
              </a:rPr>
              <a:t>Fund </a:t>
            </a:r>
            <a:r>
              <a:rPr lang="en-ZA" sz="2000" dirty="0">
                <a:latin typeface="Arial" panose="020B0604020202020204" pitchFamily="34" charset="0"/>
                <a:cs typeface="Arial" panose="020B0604020202020204" pitchFamily="34" charset="0"/>
              </a:rPr>
              <a:t>and to set out its powers, functions and governance structures; </a:t>
            </a:r>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To provide </a:t>
            </a:r>
            <a:r>
              <a:rPr lang="en-ZA" sz="2000" dirty="0">
                <a:latin typeface="Arial" panose="020B0604020202020204" pitchFamily="34" charset="0"/>
                <a:cs typeface="Arial" panose="020B0604020202020204" pitchFamily="34" charset="0"/>
              </a:rPr>
              <a:t>a </a:t>
            </a:r>
            <a:r>
              <a:rPr lang="en-ZA" sz="2000" b="1" dirty="0">
                <a:solidFill>
                  <a:srgbClr val="FF0000"/>
                </a:solidFill>
                <a:latin typeface="Arial" panose="020B0604020202020204" pitchFamily="34" charset="0"/>
                <a:cs typeface="Arial" panose="020B0604020202020204" pitchFamily="34" charset="0"/>
              </a:rPr>
              <a:t>framework</a:t>
            </a:r>
            <a:r>
              <a:rPr lang="en-ZA" sz="2000" dirty="0">
                <a:latin typeface="Arial" panose="020B0604020202020204" pitchFamily="34" charset="0"/>
                <a:cs typeface="Arial" panose="020B0604020202020204" pitchFamily="34" charset="0"/>
              </a:rPr>
              <a:t> for the strategic purchasing of health care services by </a:t>
            </a:r>
            <a:r>
              <a:rPr lang="en-ZA" sz="2000" dirty="0" smtClean="0">
                <a:latin typeface="Arial" panose="020B0604020202020204" pitchFamily="34" charset="0"/>
                <a:cs typeface="Arial" panose="020B0604020202020204" pitchFamily="34" charset="0"/>
              </a:rPr>
              <a:t>the Fund </a:t>
            </a:r>
            <a:r>
              <a:rPr lang="en-ZA" sz="2000" dirty="0">
                <a:latin typeface="Arial" panose="020B0604020202020204" pitchFamily="34" charset="0"/>
                <a:cs typeface="Arial" panose="020B0604020202020204" pitchFamily="34" charset="0"/>
              </a:rPr>
              <a:t>on behalf of users; to create mechanisms for the equitable, effective </a:t>
            </a:r>
            <a:r>
              <a:rPr lang="en-ZA" sz="2000" dirty="0" smtClean="0">
                <a:latin typeface="Arial" panose="020B0604020202020204" pitchFamily="34" charset="0"/>
                <a:cs typeface="Arial" panose="020B0604020202020204" pitchFamily="34" charset="0"/>
              </a:rPr>
              <a:t>and efficient </a:t>
            </a:r>
            <a:r>
              <a:rPr lang="en-ZA" sz="2000" dirty="0">
                <a:latin typeface="Arial" panose="020B0604020202020204" pitchFamily="34" charset="0"/>
                <a:cs typeface="Arial" panose="020B0604020202020204" pitchFamily="34" charset="0"/>
              </a:rPr>
              <a:t>utilisation of the resources of the Fund to meet the health needs of </a:t>
            </a:r>
            <a:r>
              <a:rPr lang="en-ZA" sz="2000" dirty="0" smtClean="0">
                <a:latin typeface="Arial" panose="020B0604020202020204" pitchFamily="34" charset="0"/>
                <a:cs typeface="Arial" panose="020B0604020202020204" pitchFamily="34" charset="0"/>
              </a:rPr>
              <a:t>the population</a:t>
            </a:r>
            <a:r>
              <a:rPr lang="en-ZA" sz="2000" dirty="0">
                <a:latin typeface="Arial" panose="020B0604020202020204" pitchFamily="34" charset="0"/>
                <a:cs typeface="Arial" panose="020B0604020202020204" pitchFamily="34" charset="0"/>
              </a:rPr>
              <a:t>; </a:t>
            </a:r>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to </a:t>
            </a:r>
            <a:r>
              <a:rPr lang="en-ZA" sz="2000" dirty="0">
                <a:latin typeface="Arial" panose="020B0604020202020204" pitchFamily="34" charset="0"/>
                <a:cs typeface="Arial" panose="020B0604020202020204" pitchFamily="34" charset="0"/>
              </a:rPr>
              <a:t>preclude or limit undesirable, unethical and unlawful practices </a:t>
            </a:r>
            <a:r>
              <a:rPr lang="en-ZA" sz="2000" dirty="0" smtClean="0">
                <a:latin typeface="Arial" panose="020B0604020202020204" pitchFamily="34" charset="0"/>
                <a:cs typeface="Arial" panose="020B0604020202020204" pitchFamily="34" charset="0"/>
              </a:rPr>
              <a:t>in relation </a:t>
            </a:r>
            <a:r>
              <a:rPr lang="en-ZA" sz="2000" dirty="0">
                <a:latin typeface="Arial" panose="020B0604020202020204" pitchFamily="34" charset="0"/>
                <a:cs typeface="Arial" panose="020B0604020202020204" pitchFamily="34" charset="0"/>
              </a:rPr>
              <a:t>to the Fund and its users; </a:t>
            </a:r>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and </a:t>
            </a:r>
            <a:r>
              <a:rPr lang="en-ZA" sz="2000" dirty="0">
                <a:latin typeface="Arial" panose="020B0604020202020204" pitchFamily="34" charset="0"/>
                <a:cs typeface="Arial" panose="020B0604020202020204" pitchFamily="34" charset="0"/>
              </a:rPr>
              <a:t>to provide for matters connected herewith.</a:t>
            </a:r>
            <a:endParaRPr lang="en-ZA"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37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12757" y="365125"/>
            <a:ext cx="10202779" cy="838033"/>
          </a:xfrm>
        </p:spPr>
        <p:txBody>
          <a:bodyPr>
            <a:normAutofit/>
          </a:bodyPr>
          <a:lstStyle/>
          <a:p>
            <a:r>
              <a:rPr lang="en-ZA" sz="4100" b="1" dirty="0" smtClean="0">
                <a:ln/>
                <a:solidFill>
                  <a:srgbClr val="004B93"/>
                </a:solidFill>
                <a:latin typeface="Arial" panose="020B0604020202020204" pitchFamily="34" charset="0"/>
                <a:ea typeface="+mn-ea"/>
                <a:cs typeface="Arial" panose="020B0604020202020204" pitchFamily="34" charset="0"/>
              </a:rPr>
              <a:t>SAMA’s position on the NHI Proposals</a:t>
            </a:r>
            <a:endParaRPr lang="en-GB" sz="4100" b="1" i="1" dirty="0">
              <a:ln/>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980030" y="1864116"/>
            <a:ext cx="10449771" cy="4568213"/>
          </a:xfrm>
        </p:spPr>
        <p:txBody>
          <a:bodyPr>
            <a:normAutofit/>
          </a:bodyPr>
          <a:lstStyle/>
          <a:p>
            <a:r>
              <a:rPr lang="en-ZA" sz="2000" dirty="0" smtClean="0">
                <a:latin typeface="Arial" panose="020B0604020202020204" pitchFamily="34" charset="0"/>
                <a:cs typeface="Arial" panose="020B0604020202020204" pitchFamily="34" charset="0"/>
              </a:rPr>
              <a:t>SAMA is supportive of the concept of Universal Health Coverage</a:t>
            </a:r>
          </a:p>
          <a:p>
            <a:r>
              <a:rPr lang="en-US" sz="2000" dirty="0" smtClean="0">
                <a:latin typeface="Arial" panose="020B0604020202020204" pitchFamily="34" charset="0"/>
                <a:cs typeface="Arial" panose="020B0604020202020204" pitchFamily="34" charset="0"/>
              </a:rPr>
              <a:t>The Proposals in the NHI Bill constitute the most significant changes in the funding of the health system that we have seen since 1994</a:t>
            </a:r>
          </a:p>
          <a:p>
            <a:r>
              <a:rPr lang="en-US" sz="2000" dirty="0" smtClean="0">
                <a:latin typeface="Arial" panose="020B0604020202020204" pitchFamily="34" charset="0"/>
                <a:cs typeface="Arial" panose="020B0604020202020204" pitchFamily="34" charset="0"/>
              </a:rPr>
              <a:t>We </a:t>
            </a:r>
            <a:r>
              <a:rPr lang="en-US" sz="2000" dirty="0">
                <a:latin typeface="Arial" panose="020B0604020202020204" pitchFamily="34" charset="0"/>
                <a:cs typeface="Arial" panose="020B0604020202020204" pitchFamily="34" charset="0"/>
              </a:rPr>
              <a:t>support the step-wise, resource-informed </a:t>
            </a:r>
            <a:r>
              <a:rPr lang="en-US" sz="2000" dirty="0" smtClean="0">
                <a:latin typeface="Arial" panose="020B0604020202020204" pitchFamily="34" charset="0"/>
                <a:cs typeface="Arial" panose="020B0604020202020204" pitchFamily="34" charset="0"/>
              </a:rPr>
              <a:t>and evidence-based approach to the implementation of any major reforms in the health system. </a:t>
            </a:r>
            <a:endParaRPr lang="en-US"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Many of the proposed changes in the Bill have yet to be fully researched for their effectiveness and potential to actually improve service delivery by ensuring that there are sufficient funds and the desired framework to achieve this</a:t>
            </a:r>
          </a:p>
          <a:p>
            <a:r>
              <a:rPr lang="en-GB" sz="2000" dirty="0" smtClean="0">
                <a:latin typeface="Arial" panose="020B0604020202020204" pitchFamily="34" charset="0"/>
                <a:cs typeface="Arial" panose="020B0604020202020204" pitchFamily="34" charset="0"/>
              </a:rPr>
              <a:t>There is a deep-seated lack of faith amongst our membership in the ability of the government structures to provide the financial support structures for quality services  </a:t>
            </a:r>
          </a:p>
          <a:p>
            <a:r>
              <a:rPr lang="en-GB" sz="2000" b="1" dirty="0" smtClean="0">
                <a:latin typeface="Arial" panose="020B0604020202020204" pitchFamily="34" charset="0"/>
                <a:cs typeface="Arial" panose="020B0604020202020204" pitchFamily="34" charset="0"/>
              </a:rPr>
              <a:t>SAMA Cannot support the NHI as currently constructed.</a:t>
            </a:r>
          </a:p>
          <a:p>
            <a:endParaRPr lang="en-ZA"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93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12757" y="365125"/>
            <a:ext cx="10202779" cy="838033"/>
          </a:xfrm>
        </p:spPr>
        <p:txBody>
          <a:bodyPr>
            <a:normAutofit fontScale="90000"/>
          </a:bodyPr>
          <a:lstStyle/>
          <a:p>
            <a:r>
              <a:rPr lang="en-ZA" sz="4100" b="1" dirty="0">
                <a:ln/>
                <a:solidFill>
                  <a:srgbClr val="004B93"/>
                </a:solidFill>
                <a:latin typeface="Arial" panose="020B0604020202020204" pitchFamily="34" charset="0"/>
                <a:ea typeface="+mn-ea"/>
                <a:cs typeface="Arial" panose="020B0604020202020204" pitchFamily="34" charset="0"/>
              </a:rPr>
              <a:t>SAMA’s concerns with the NHI Bill in </a:t>
            </a:r>
            <a:r>
              <a:rPr lang="en-ZA" sz="4100" b="1" dirty="0" smtClean="0">
                <a:ln/>
                <a:solidFill>
                  <a:srgbClr val="004B93"/>
                </a:solidFill>
                <a:latin typeface="Arial" panose="020B0604020202020204" pitchFamily="34" charset="0"/>
                <a:ea typeface="+mn-ea"/>
                <a:cs typeface="Arial" panose="020B0604020202020204" pitchFamily="34" charset="0"/>
              </a:rPr>
              <a:t>2019</a:t>
            </a:r>
            <a:endParaRPr lang="en-GB" sz="4100" b="1" i="1" dirty="0">
              <a:ln/>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980030" y="1864116"/>
            <a:ext cx="10449771" cy="4568213"/>
          </a:xfrm>
        </p:spPr>
        <p:txBody>
          <a:bodyPr>
            <a:normAutofit lnSpcReduction="10000"/>
          </a:bodyPr>
          <a:lstStyle/>
          <a:p>
            <a:r>
              <a:rPr lang="en-ZA" sz="2000" b="1" dirty="0">
                <a:latin typeface="Arial" panose="020B0604020202020204" pitchFamily="34" charset="0"/>
                <a:cs typeface="Arial" panose="020B0604020202020204" pitchFamily="34" charset="0"/>
              </a:rPr>
              <a:t>Quality of care – </a:t>
            </a:r>
            <a:r>
              <a:rPr lang="en-ZA" sz="2000" dirty="0">
                <a:latin typeface="Arial" panose="020B0604020202020204" pitchFamily="34" charset="0"/>
                <a:cs typeface="Arial" panose="020B0604020202020204" pitchFamily="34" charset="0"/>
              </a:rPr>
              <a:t>not enough emphasis in the Bill on </a:t>
            </a:r>
            <a:r>
              <a:rPr lang="en-ZA" sz="2000" dirty="0" smtClean="0">
                <a:latin typeface="Arial" panose="020B0604020202020204" pitchFamily="34" charset="0"/>
                <a:cs typeface="Arial" panose="020B0604020202020204" pitchFamily="34" charset="0"/>
              </a:rPr>
              <a:t>quality, too much emphasis on cost</a:t>
            </a:r>
          </a:p>
          <a:p>
            <a:r>
              <a:rPr lang="en-ZA" sz="2000" b="1" dirty="0" smtClean="0">
                <a:latin typeface="Arial" panose="020B0604020202020204" pitchFamily="34" charset="0"/>
                <a:cs typeface="Arial" panose="020B0604020202020204" pitchFamily="34" charset="0"/>
              </a:rPr>
              <a:t>Coverage</a:t>
            </a:r>
            <a:r>
              <a:rPr lang="en-ZA" sz="2000" dirty="0" smtClean="0">
                <a:latin typeface="Arial" panose="020B0604020202020204" pitchFamily="34" charset="0"/>
                <a:cs typeface="Arial" panose="020B0604020202020204" pitchFamily="34" charset="0"/>
              </a:rPr>
              <a:t> for asylum seekers and illegal foreigners</a:t>
            </a:r>
            <a:endParaRPr lang="en-ZA" sz="2000" dirty="0" smtClean="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Non-Independence </a:t>
            </a:r>
            <a:r>
              <a:rPr lang="en-ZA" sz="2000" b="1" dirty="0">
                <a:latin typeface="Arial" panose="020B0604020202020204" pitchFamily="34" charset="0"/>
                <a:cs typeface="Arial" panose="020B0604020202020204" pitchFamily="34" charset="0"/>
              </a:rPr>
              <a:t>of the NHI Fund </a:t>
            </a:r>
            <a:r>
              <a:rPr lang="en-ZA" sz="2000" dirty="0">
                <a:latin typeface="Arial" panose="020B0604020202020204" pitchFamily="34" charset="0"/>
                <a:cs typeface="Arial" panose="020B0604020202020204" pitchFamily="34" charset="0"/>
              </a:rPr>
              <a:t>and the exceptional powers of MOH</a:t>
            </a:r>
          </a:p>
          <a:p>
            <a:r>
              <a:rPr lang="en-ZA" sz="2000" b="1" dirty="0" err="1">
                <a:latin typeface="Arial" panose="020B0604020202020204" pitchFamily="34" charset="0"/>
                <a:cs typeface="Arial" panose="020B0604020202020204" pitchFamily="34" charset="0"/>
              </a:rPr>
              <a:t>Monopsonistic</a:t>
            </a:r>
            <a:r>
              <a:rPr lang="en-ZA" sz="2000" b="1" dirty="0">
                <a:latin typeface="Arial" panose="020B0604020202020204" pitchFamily="34" charset="0"/>
                <a:cs typeface="Arial" panose="020B0604020202020204" pitchFamily="34" charset="0"/>
              </a:rPr>
              <a:t> purchaser </a:t>
            </a:r>
            <a:r>
              <a:rPr lang="en-ZA" sz="2000" dirty="0">
                <a:latin typeface="Arial" panose="020B0604020202020204" pitchFamily="34" charset="0"/>
                <a:cs typeface="Arial" panose="020B0604020202020204" pitchFamily="34" charset="0"/>
              </a:rPr>
              <a:t>– single large fund </a:t>
            </a:r>
            <a:r>
              <a:rPr lang="en-ZA" sz="2000" dirty="0" smtClean="0">
                <a:latin typeface="Arial" panose="020B0604020202020204" pitchFamily="34" charset="0"/>
                <a:cs typeface="Arial" panose="020B0604020202020204" pitchFamily="34" charset="0"/>
              </a:rPr>
              <a:t>and no Purchaser/provider split</a:t>
            </a:r>
            <a:endParaRPr lang="en-ZA" sz="2000"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Board </a:t>
            </a:r>
            <a:r>
              <a:rPr lang="en-ZA" sz="2000" b="1" dirty="0">
                <a:latin typeface="Arial" panose="020B0604020202020204" pitchFamily="34" charset="0"/>
                <a:cs typeface="Arial" panose="020B0604020202020204" pitchFamily="34" charset="0"/>
              </a:rPr>
              <a:t>and Advisory Committees not independent and </a:t>
            </a:r>
            <a:r>
              <a:rPr lang="en-ZA" sz="2000" dirty="0">
                <a:latin typeface="Arial" panose="020B0604020202020204" pitchFamily="34" charset="0"/>
                <a:cs typeface="Arial" panose="020B0604020202020204" pitchFamily="34" charset="0"/>
              </a:rPr>
              <a:t>appointed by the Minister</a:t>
            </a:r>
          </a:p>
          <a:p>
            <a:r>
              <a:rPr lang="en-ZA" sz="2000" b="1" dirty="0" smtClean="0">
                <a:latin typeface="Arial" panose="020B0604020202020204" pitchFamily="34" charset="0"/>
                <a:cs typeface="Arial" panose="020B0604020202020204" pitchFamily="34" charset="0"/>
              </a:rPr>
              <a:t>NHI Pilot programmes (2012-2016) </a:t>
            </a:r>
            <a:r>
              <a:rPr lang="en-ZA" sz="2000" dirty="0">
                <a:latin typeface="Arial" panose="020B0604020202020204" pitchFamily="34" charset="0"/>
                <a:cs typeface="Arial" panose="020B0604020202020204" pitchFamily="34" charset="0"/>
              </a:rPr>
              <a:t>had demonstrated little useful outcomes</a:t>
            </a:r>
          </a:p>
          <a:p>
            <a:r>
              <a:rPr lang="en-ZA" sz="2000" b="1" dirty="0" smtClean="0">
                <a:latin typeface="Arial" panose="020B0604020202020204" pitchFamily="34" charset="0"/>
                <a:cs typeface="Arial" panose="020B0604020202020204" pitchFamily="34" charset="0"/>
              </a:rPr>
              <a:t>Uncertainty </a:t>
            </a:r>
            <a:r>
              <a:rPr lang="en-ZA" sz="2000" dirty="0" smtClean="0">
                <a:latin typeface="Arial" panose="020B0604020202020204" pitchFamily="34" charset="0"/>
                <a:cs typeface="Arial" panose="020B0604020202020204" pitchFamily="34" charset="0"/>
              </a:rPr>
              <a:t>in many of the key proposals – detail is lacking</a:t>
            </a:r>
          </a:p>
          <a:p>
            <a:r>
              <a:rPr lang="en-ZA" sz="2000" b="1" dirty="0" smtClean="0">
                <a:latin typeface="Arial" panose="020B0604020202020204" pitchFamily="34" charset="0"/>
                <a:cs typeface="Arial" panose="020B0604020202020204" pitchFamily="34" charset="0"/>
              </a:rPr>
              <a:t>Reimbursement</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 doctors to deliver quality care at the “lowest possible price”</a:t>
            </a:r>
          </a:p>
          <a:p>
            <a:r>
              <a:rPr lang="en-ZA" sz="2000" b="1" dirty="0">
                <a:latin typeface="Arial" panose="020B0604020202020204" pitchFamily="34" charset="0"/>
                <a:cs typeface="Arial" panose="020B0604020202020204" pitchFamily="34" charset="0"/>
              </a:rPr>
              <a:t>Contracting issues</a:t>
            </a:r>
            <a:r>
              <a:rPr lang="en-ZA" sz="2000" dirty="0">
                <a:latin typeface="Arial" panose="020B0604020202020204" pitchFamily="34" charset="0"/>
                <a:cs typeface="Arial" panose="020B0604020202020204" pitchFamily="34" charset="0"/>
              </a:rPr>
              <a:t> – </a:t>
            </a:r>
            <a:r>
              <a:rPr lang="en-ZA" sz="2000" dirty="0" smtClean="0">
                <a:latin typeface="Arial" panose="020B0604020202020204" pitchFamily="34" charset="0"/>
                <a:cs typeface="Arial" panose="020B0604020202020204" pitchFamily="34" charset="0"/>
              </a:rPr>
              <a:t>contracting proposals are complex and need trials </a:t>
            </a:r>
            <a:r>
              <a:rPr lang="en-ZA" sz="2000" dirty="0" smtClean="0">
                <a:latin typeface="Arial" panose="020B0604020202020204" pitchFamily="34" charset="0"/>
                <a:cs typeface="Arial" panose="020B0604020202020204" pitchFamily="34" charset="0"/>
              </a:rPr>
              <a:t>/ piloting before they are included in an Act of Law</a:t>
            </a:r>
          </a:p>
          <a:p>
            <a:r>
              <a:rPr lang="en-ZA" sz="2000" b="1" dirty="0" smtClean="0">
                <a:latin typeface="Arial" panose="020B0604020202020204" pitchFamily="34" charset="0"/>
                <a:cs typeface="Arial" panose="020B0604020202020204" pitchFamily="34" charset="0"/>
              </a:rPr>
              <a:t>Absence</a:t>
            </a:r>
            <a:r>
              <a:rPr lang="en-ZA" sz="2000" dirty="0" smtClean="0">
                <a:latin typeface="Arial" panose="020B0604020202020204" pitchFamily="34" charset="0"/>
                <a:cs typeface="Arial" panose="020B0604020202020204" pitchFamily="34" charset="0"/>
              </a:rPr>
              <a:t> of any structures to address </a:t>
            </a:r>
            <a:r>
              <a:rPr lang="en-ZA" sz="2000" b="1" dirty="0" smtClean="0">
                <a:latin typeface="Arial" panose="020B0604020202020204" pitchFamily="34" charset="0"/>
                <a:cs typeface="Arial" panose="020B0604020202020204" pitchFamily="34" charset="0"/>
              </a:rPr>
              <a:t>out of hospital specialised care</a:t>
            </a:r>
            <a:endParaRPr lang="en-ZA" sz="2000" b="1" dirty="0" smtClean="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Certification, Accreditation</a:t>
            </a: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and Contracting </a:t>
            </a:r>
            <a:r>
              <a:rPr lang="en-ZA" sz="2000" dirty="0" smtClean="0">
                <a:latin typeface="Arial" panose="020B0604020202020204" pitchFamily="34" charset="0"/>
                <a:cs typeface="Arial" panose="020B0604020202020204" pitchFamily="34" charset="0"/>
              </a:rPr>
              <a:t>of healthcare services providers</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62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2" y="322115"/>
            <a:ext cx="1368356" cy="1368573"/>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12757" y="365125"/>
            <a:ext cx="10202779" cy="838033"/>
          </a:xfrm>
        </p:spPr>
        <p:txBody>
          <a:bodyPr vert="horz" lIns="91440" tIns="45720" rIns="91440" bIns="45720" rtlCol="0" anchor="ctr">
            <a:normAutofit/>
          </a:bodyPr>
          <a:lstStyle/>
          <a:p>
            <a:r>
              <a:rPr lang="en-GB" sz="4100" b="1" dirty="0">
                <a:ln/>
                <a:solidFill>
                  <a:srgbClr val="004B93"/>
                </a:solidFill>
                <a:latin typeface="Arial" panose="020B0604020202020204" pitchFamily="34" charset="0"/>
                <a:ea typeface="+mn-ea"/>
                <a:cs typeface="Arial" panose="020B0604020202020204" pitchFamily="34" charset="0"/>
              </a:rPr>
              <a:t>Concerns </a:t>
            </a:r>
            <a:r>
              <a:rPr lang="en-GB" sz="4100" b="1" dirty="0" smtClean="0">
                <a:ln/>
                <a:solidFill>
                  <a:srgbClr val="004B93"/>
                </a:solidFill>
                <a:latin typeface="Arial" panose="020B0604020202020204" pitchFamily="34" charset="0"/>
                <a:ea typeface="+mn-ea"/>
                <a:cs typeface="Arial" panose="020B0604020202020204" pitchFamily="34" charset="0"/>
              </a:rPr>
              <a:t>about Corruption</a:t>
            </a:r>
            <a:endParaRPr lang="en-GB" sz="4100" b="1" dirty="0">
              <a:ln/>
              <a:solidFill>
                <a:srgbClr val="004B93"/>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980030" y="1864116"/>
            <a:ext cx="10449771" cy="4568213"/>
          </a:xfrm>
        </p:spPr>
        <p:txBody>
          <a:bodyPr>
            <a:normAutofit/>
          </a:bodyPr>
          <a:lstStyle/>
          <a:p>
            <a:r>
              <a:rPr lang="en-ZA" sz="2000" dirty="0" smtClean="0">
                <a:latin typeface="Arial" panose="020B0604020202020204" pitchFamily="34" charset="0"/>
                <a:cs typeface="Arial" panose="020B0604020202020204" pitchFamily="34" charset="0"/>
              </a:rPr>
              <a:t>A survey conducted within SAMA membership in 2019 revealed significant lack of faith in the government structures to prevent and address corruption issues.</a:t>
            </a:r>
          </a:p>
          <a:p>
            <a:r>
              <a:rPr lang="en-ZA" sz="2000" dirty="0" smtClean="0">
                <a:latin typeface="Arial" panose="020B0604020202020204" pitchFamily="34" charset="0"/>
                <a:cs typeface="Arial" panose="020B0604020202020204" pitchFamily="34" charset="0"/>
              </a:rPr>
              <a:t>This was a repeat concern from medical practitioners and one of the main concerns regarding the potential for a single fund channelling significant amounts of funds.</a:t>
            </a:r>
          </a:p>
          <a:p>
            <a:r>
              <a:rPr lang="en-ZA" sz="2000" dirty="0">
                <a:latin typeface="Arial" panose="020B0604020202020204" pitchFamily="34" charset="0"/>
                <a:cs typeface="Arial" panose="020B0604020202020204" pitchFamily="34" charset="0"/>
              </a:rPr>
              <a:t>SAMA re-affirms its White Paper assertions that corruption is eating away our health system and poses a serious threat to the achievement of health outcomes. </a:t>
            </a:r>
            <a:endParaRPr lang="en-ZA" sz="2000" dirty="0" smtClean="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While SAMA endorses the envisaged corruption-fighting Investigating Unit (Clause 20(2)e), it will be ineffective if the corruption develops within the NHI Fund itself, as the Unit will be unable to confront corruption from within. </a:t>
            </a:r>
            <a:endParaRPr lang="en-ZA" sz="200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04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dpi="0" rotWithShape="1">
            <a:blip r:embed="rId3" cstate="print">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29" y="135365"/>
            <a:ext cx="1307655" cy="1190516"/>
          </a:xfrm>
          <a:prstGeom prst="rect">
            <a:avLst/>
          </a:prstGeom>
        </p:spPr>
      </p:pic>
      <p:sp>
        <p:nvSpPr>
          <p:cNvPr id="8" name="Rectangle 7"/>
          <p:cNvSpPr/>
          <p:nvPr/>
        </p:nvSpPr>
        <p:spPr>
          <a:xfrm>
            <a:off x="0" y="6290441"/>
            <a:ext cx="12192000" cy="567559"/>
          </a:xfrm>
          <a:prstGeom prst="rect">
            <a:avLst/>
          </a:prstGeom>
          <a:solidFill>
            <a:srgbClr val="00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482959" y="6432330"/>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0" name="Rectangle 9"/>
          <p:cNvSpPr/>
          <p:nvPr/>
        </p:nvSpPr>
        <p:spPr>
          <a:xfrm>
            <a:off x="9997966" y="6432329"/>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1" name="Rectangle 10"/>
          <p:cNvSpPr/>
          <p:nvPr/>
        </p:nvSpPr>
        <p:spPr>
          <a:xfrm>
            <a:off x="10512973" y="6424444"/>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2" name="Rectangle 11"/>
          <p:cNvSpPr/>
          <p:nvPr/>
        </p:nvSpPr>
        <p:spPr>
          <a:xfrm>
            <a:off x="11020097" y="6424443"/>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13" name="Rectangle 12"/>
          <p:cNvSpPr/>
          <p:nvPr/>
        </p:nvSpPr>
        <p:spPr>
          <a:xfrm>
            <a:off x="11520653" y="6416561"/>
            <a:ext cx="362606" cy="2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365125"/>
            <a:ext cx="11122152" cy="1325563"/>
          </a:xfrm>
        </p:spPr>
        <p:txBody>
          <a:bodyPr>
            <a:normAutofit/>
          </a:bodyPr>
          <a:lstStyle/>
          <a:p>
            <a:r>
              <a:rPr lang="en-ZA" sz="4000" b="1" dirty="0">
                <a:ln/>
                <a:solidFill>
                  <a:srgbClr val="004B93"/>
                </a:solidFill>
                <a:latin typeface="Arial" panose="020B0604020202020204" pitchFamily="34" charset="0"/>
                <a:cs typeface="Arial" panose="020B0604020202020204" pitchFamily="34" charset="0"/>
              </a:rPr>
              <a:t>          Quality – details still missing</a:t>
            </a:r>
            <a:endParaRPr lang="en-GB" sz="3600" b="1" dirty="0">
              <a:ln/>
              <a:solidFill>
                <a:srgbClr val="004B93"/>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ZA" sz="2400" dirty="0">
                <a:latin typeface="Arial" panose="020B0604020202020204" pitchFamily="34" charset="0"/>
                <a:cs typeface="Arial" panose="020B0604020202020204" pitchFamily="34" charset="0"/>
              </a:rPr>
              <a:t>SAMA made extensive representation on Quality of care in the White Paper Submission in 2015</a:t>
            </a:r>
          </a:p>
        </p:txBody>
      </p:sp>
      <p:pic>
        <p:nvPicPr>
          <p:cNvPr id="5" name="Picture 4"/>
          <p:cNvPicPr>
            <a:picLocks noChangeAspect="1"/>
          </p:cNvPicPr>
          <p:nvPr/>
        </p:nvPicPr>
        <p:blipFill>
          <a:blip r:embed="rId5"/>
          <a:stretch>
            <a:fillRect/>
          </a:stretch>
        </p:blipFill>
        <p:spPr>
          <a:xfrm>
            <a:off x="1901716" y="3088041"/>
            <a:ext cx="8096250" cy="3038475"/>
          </a:xfrm>
          <a:prstGeom prst="rect">
            <a:avLst/>
          </a:prstGeom>
        </p:spPr>
      </p:pic>
      <p:sp>
        <p:nvSpPr>
          <p:cNvPr id="14" name="Rectangle 13"/>
          <p:cNvSpPr/>
          <p:nvPr/>
        </p:nvSpPr>
        <p:spPr>
          <a:xfrm>
            <a:off x="262759" y="6268408"/>
            <a:ext cx="8688736" cy="646331"/>
          </a:xfrm>
          <a:prstGeom prst="rect">
            <a:avLst/>
          </a:prstGeom>
        </p:spPr>
        <p:txBody>
          <a:bodyPr wrap="square">
            <a:spAutoFit/>
          </a:bodyPr>
          <a:lstStyle/>
          <a:p>
            <a:r>
              <a:rPr lang="en-ZA" dirty="0" err="1">
                <a:solidFill>
                  <a:schemeClr val="bg1"/>
                </a:solidFill>
                <a:latin typeface="Arial" panose="020B0604020202020204" pitchFamily="34" charset="0"/>
              </a:rPr>
              <a:t>Donabedian</a:t>
            </a:r>
            <a:r>
              <a:rPr lang="en-ZA" dirty="0">
                <a:solidFill>
                  <a:schemeClr val="bg1"/>
                </a:solidFill>
                <a:latin typeface="Arial" panose="020B0604020202020204" pitchFamily="34" charset="0"/>
              </a:rPr>
              <a:t>, A. (1988). "The quality of care: How can it be assessed?". </a:t>
            </a:r>
            <a:r>
              <a:rPr lang="en-ZA" i="1" dirty="0">
                <a:solidFill>
                  <a:schemeClr val="bg1"/>
                </a:solidFill>
                <a:latin typeface="Arial" panose="020B0604020202020204" pitchFamily="34" charset="0"/>
                <a:hlinkClick r:id="rId6" tooltip="JAMA (journal)"/>
              </a:rPr>
              <a:t>JAMA</a:t>
            </a:r>
            <a:r>
              <a:rPr lang="en-ZA" dirty="0">
                <a:solidFill>
                  <a:schemeClr val="bg1"/>
                </a:solidFill>
                <a:latin typeface="Arial" panose="020B0604020202020204" pitchFamily="34" charset="0"/>
              </a:rPr>
              <a:t>. </a:t>
            </a:r>
            <a:r>
              <a:rPr lang="en-ZA" b="1" dirty="0">
                <a:solidFill>
                  <a:schemeClr val="bg1"/>
                </a:solidFill>
                <a:latin typeface="Arial" panose="020B0604020202020204" pitchFamily="34" charset="0"/>
              </a:rPr>
              <a:t>260</a:t>
            </a:r>
            <a:r>
              <a:rPr lang="en-ZA" dirty="0">
                <a:solidFill>
                  <a:schemeClr val="bg1"/>
                </a:solidFill>
                <a:latin typeface="Arial" panose="020B0604020202020204" pitchFamily="34" charset="0"/>
              </a:rPr>
              <a:t>(12): 1743–8.</a:t>
            </a:r>
            <a:endParaRPr lang="en-ZA" dirty="0">
              <a:solidFill>
                <a:schemeClr val="bg1"/>
              </a:solidFill>
            </a:endParaRPr>
          </a:p>
        </p:txBody>
      </p:sp>
    </p:spTree>
    <p:extLst>
      <p:ext uri="{BB962C8B-B14F-4D97-AF65-F5344CB8AC3E}">
        <p14:creationId xmlns:p14="http://schemas.microsoft.com/office/powerpoint/2010/main" val="332340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29333</TotalTime>
  <Words>2815</Words>
  <Application>Microsoft Office PowerPoint</Application>
  <PresentationFormat>Widescreen</PresentationFormat>
  <Paragraphs>338</Paragraphs>
  <Slides>34</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 Unicode MS</vt:lpstr>
      <vt:lpstr>Arial</vt:lpstr>
      <vt:lpstr>Calibri</vt:lpstr>
      <vt:lpstr>Calibri Light</vt:lpstr>
      <vt:lpstr>Lucida Sans</vt:lpstr>
      <vt:lpstr>ModulaBold</vt:lpstr>
      <vt:lpstr>Office Theme</vt:lpstr>
      <vt:lpstr>Custom Design</vt:lpstr>
      <vt:lpstr>PowerPoint Presentation</vt:lpstr>
      <vt:lpstr>PowerPoint Presentation</vt:lpstr>
      <vt:lpstr>                NHI Policy Phases in SA</vt:lpstr>
      <vt:lpstr>        The Challenges of the Health System</vt:lpstr>
      <vt:lpstr>Purpose of the Draft NHI Bill 2019</vt:lpstr>
      <vt:lpstr>SAMA’s position on the NHI Proposals</vt:lpstr>
      <vt:lpstr>SAMA’s concerns with the NHI Bill in 2019</vt:lpstr>
      <vt:lpstr>Concerns about Corruption</vt:lpstr>
      <vt:lpstr>          Quality – details still missing</vt:lpstr>
      <vt:lpstr>          Coverage of the population</vt:lpstr>
      <vt:lpstr>High level Organogram</vt:lpstr>
      <vt:lpstr>Purchaser provider split is important</vt:lpstr>
      <vt:lpstr>Implementation</vt:lpstr>
      <vt:lpstr>      Regulations enabled by the Bill</vt:lpstr>
      <vt:lpstr>          Purchasing of services</vt:lpstr>
      <vt:lpstr>          Purchasing of services</vt:lpstr>
      <vt:lpstr>Certification, Accreditation, Contracting</vt:lpstr>
      <vt:lpstr>          Healthcare Benefits</vt:lpstr>
      <vt:lpstr>          The role of medical schemes</vt:lpstr>
      <vt:lpstr>       SAMA Specific Recommendations</vt:lpstr>
      <vt:lpstr>       SAMA Specific Recommendations</vt:lpstr>
      <vt:lpstr>       SAMA Specific Recommendations</vt:lpstr>
      <vt:lpstr>SAMA NHI Survey November 2019    </vt:lpstr>
      <vt:lpstr>PowerPoint Presentation</vt:lpstr>
      <vt:lpstr>PowerPoint Presentation</vt:lpstr>
      <vt:lpstr>Questions on NHI   </vt:lpstr>
      <vt:lpstr>PowerPoint Presentation</vt:lpstr>
      <vt:lpstr>PowerPoint Presentation</vt:lpstr>
      <vt:lpstr>PowerPoint Presentation</vt:lpstr>
      <vt:lpstr>PowerPoint Presentation</vt:lpstr>
      <vt:lpstr>PowerPoint Presentation</vt:lpstr>
      <vt:lpstr>PowerPoint Presentation</vt:lpstr>
      <vt:lpstr>          Conclusions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Christiana Naidoo</dc:creator>
  <cp:lastModifiedBy>Shelley-Ann MCGee</cp:lastModifiedBy>
  <cp:revision>208</cp:revision>
  <dcterms:created xsi:type="dcterms:W3CDTF">2018-01-31T12:03:50Z</dcterms:created>
  <dcterms:modified xsi:type="dcterms:W3CDTF">2021-06-01T08:32:11Z</dcterms:modified>
</cp:coreProperties>
</file>