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4" r:id="rId4"/>
    <p:sldId id="273" r:id="rId5"/>
    <p:sldId id="274" r:id="rId6"/>
    <p:sldId id="262" r:id="rId7"/>
    <p:sldId id="263" r:id="rId8"/>
    <p:sldId id="265" r:id="rId9"/>
    <p:sldId id="266" r:id="rId10"/>
    <p:sldId id="267" r:id="rId11"/>
    <p:sldId id="268" r:id="rId12"/>
    <p:sldId id="269" r:id="rId13"/>
    <p:sldId id="275" r:id="rId14"/>
    <p:sldId id="276" r:id="rId15"/>
    <p:sldId id="272"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47649-CF0C-4A6B-A9CA-0D894AA94C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4389AF-232C-492E-9FAB-9BB0B1AF2E04}"/>
              </a:ext>
            </a:extLst>
          </p:cNvPr>
          <p:cNvSpPr>
            <a:spLocks noGrp="1"/>
          </p:cNvSpPr>
          <p:nvPr>
            <p:ph type="ctrTitle"/>
          </p:nvPr>
        </p:nvSpPr>
        <p:spPr>
          <a:xfrm>
            <a:off x="179294" y="1041400"/>
            <a:ext cx="64008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590CC6B6-BDA5-4632-9D8E-6FD69D02449F}"/>
              </a:ext>
            </a:extLst>
          </p:cNvPr>
          <p:cNvSpPr>
            <a:spLocks noGrp="1"/>
          </p:cNvSpPr>
          <p:nvPr>
            <p:ph type="subTitle" idx="1"/>
          </p:nvPr>
        </p:nvSpPr>
        <p:spPr>
          <a:xfrm>
            <a:off x="67235" y="3642519"/>
            <a:ext cx="651285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38942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3F7A-F788-4BF3-AD68-C292BF318D37}"/>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152C406-F10A-48FE-91A1-5C616B6A6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E04B82D-0C69-45AE-B248-4A7EED46AAD3}"/>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5" name="Footer Placeholder 4">
            <a:extLst>
              <a:ext uri="{FF2B5EF4-FFF2-40B4-BE49-F238E27FC236}">
                <a16:creationId xmlns:a16="http://schemas.microsoft.com/office/drawing/2014/main" id="{C3C975D2-060A-4205-B587-6D3C1509BDD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68F5F2A-2C1D-46D5-8E8F-822D7C06505F}"/>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308187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5BCAD-559A-4595-B8CD-232B2C284C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B5C972A-C0AA-494A-88FD-76CC5B2F4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53337E9-5F51-4481-B1F9-F6F66D0B1669}"/>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5" name="Footer Placeholder 4">
            <a:extLst>
              <a:ext uri="{FF2B5EF4-FFF2-40B4-BE49-F238E27FC236}">
                <a16:creationId xmlns:a16="http://schemas.microsoft.com/office/drawing/2014/main" id="{B80AAA3D-22DB-4436-AC9E-46C31F94295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104E3FD-0802-4AAD-B058-B3AD19CDAD64}"/>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135452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4D892F-6347-4912-AE75-2AABF43C85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2">
            <a:extLst>
              <a:ext uri="{FF2B5EF4-FFF2-40B4-BE49-F238E27FC236}">
                <a16:creationId xmlns:a16="http://schemas.microsoft.com/office/drawing/2014/main" id="{4CEF34F4-7AE7-4A76-8CEE-BC94B05B9579}"/>
              </a:ext>
            </a:extLst>
          </p:cNvPr>
          <p:cNvSpPr txBox="1"/>
          <p:nvPr userDrawn="1"/>
        </p:nvSpPr>
        <p:spPr>
          <a:xfrm>
            <a:off x="4903126" y="5657671"/>
            <a:ext cx="321050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solidFill>
                  <a:schemeClr val="bg1"/>
                </a:solidFill>
              </a:rPr>
              <a:t>Name of presenter: </a:t>
            </a:r>
          </a:p>
          <a:p>
            <a:r>
              <a:rPr lang="en-ZA" dirty="0">
                <a:solidFill>
                  <a:schemeClr val="bg1"/>
                </a:solidFill>
              </a:rPr>
              <a:t>Tel:</a:t>
            </a:r>
          </a:p>
          <a:p>
            <a:r>
              <a:rPr lang="en-ZA" dirty="0">
                <a:solidFill>
                  <a:schemeClr val="bg1"/>
                </a:solidFill>
              </a:rPr>
              <a:t>Email:</a:t>
            </a:r>
          </a:p>
          <a:p>
            <a:r>
              <a:rPr lang="en-ZA" dirty="0">
                <a:solidFill>
                  <a:schemeClr val="bg1"/>
                </a:solidFill>
              </a:rPr>
              <a:t> </a:t>
            </a:r>
          </a:p>
        </p:txBody>
      </p:sp>
    </p:spTree>
    <p:extLst>
      <p:ext uri="{BB962C8B-B14F-4D97-AF65-F5344CB8AC3E}">
        <p14:creationId xmlns:p14="http://schemas.microsoft.com/office/powerpoint/2010/main" val="178549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95E9-C996-4D3C-A4F8-F5C936B574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5D073654-FA86-4F2F-96FC-F7562EE34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8FAF1-50FD-42C8-8502-AE089C64EB25}"/>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5" name="Footer Placeholder 4">
            <a:extLst>
              <a:ext uri="{FF2B5EF4-FFF2-40B4-BE49-F238E27FC236}">
                <a16:creationId xmlns:a16="http://schemas.microsoft.com/office/drawing/2014/main" id="{85F9ABD5-6C36-4D7A-BDC3-54A07A907CF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7404F33-F236-4660-B49A-7DC453C45677}"/>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324958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0921-0A3A-4894-814F-5A33AD5F950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2220F07-1660-4F35-8F25-5751F04EC1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E6FAD7E-6C44-461A-A85F-27D27DCB5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16A6BD5-4505-4CEE-9C6B-0FEBA8F61EE0}"/>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6" name="Footer Placeholder 5">
            <a:extLst>
              <a:ext uri="{FF2B5EF4-FFF2-40B4-BE49-F238E27FC236}">
                <a16:creationId xmlns:a16="http://schemas.microsoft.com/office/drawing/2014/main" id="{E87AD1B5-93A7-4600-95F4-4273672C6D2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BD02056-77D7-4D12-A1BF-87FF2FADCDD8}"/>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428505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0870-5A89-4A1C-89D6-E3099C08F3F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EE1B724-E677-4C77-84E5-10C34A886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68B3A3-9C0B-4BA2-BA7A-E1A2BF0C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713290B-C29D-4A8F-A7AE-F4A0230A4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BA4E3C-4A1A-41F1-87EA-019C9A594A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F5199BC-4B41-4793-8941-95BC17627FA6}"/>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8" name="Footer Placeholder 7">
            <a:extLst>
              <a:ext uri="{FF2B5EF4-FFF2-40B4-BE49-F238E27FC236}">
                <a16:creationId xmlns:a16="http://schemas.microsoft.com/office/drawing/2014/main" id="{7E126CD1-7ABF-4D33-A450-28B7E6F5ACF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E858DB2-70EA-41F2-BDDE-7AE54105445D}"/>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403135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7310-AE8A-4FEC-B8FB-1A36176D43C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6732469-05B4-4E0C-AB16-033CFA64EB01}"/>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4" name="Footer Placeholder 3">
            <a:extLst>
              <a:ext uri="{FF2B5EF4-FFF2-40B4-BE49-F238E27FC236}">
                <a16:creationId xmlns:a16="http://schemas.microsoft.com/office/drawing/2014/main" id="{AF943ADF-CBC7-4A15-BB02-86414E43185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6C421D27-7C8E-40C2-85CF-B26DB3B18B25}"/>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211780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7A7FA-4A38-4F54-BEF1-4E82C76B52DB}"/>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3" name="Footer Placeholder 2">
            <a:extLst>
              <a:ext uri="{FF2B5EF4-FFF2-40B4-BE49-F238E27FC236}">
                <a16:creationId xmlns:a16="http://schemas.microsoft.com/office/drawing/2014/main" id="{DA9E9098-6902-497D-8639-393FC345676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A8BD1680-6E69-42AF-8B0B-31C3B7720319}"/>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154321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F677-9ADD-4CC9-A66F-017BFFFBF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730294A-A190-4917-B252-E2EA36205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9E40B16-33B9-450D-BA7C-AF3F88B5E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60A162-056F-4F5D-8AF4-343A94E3B744}"/>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6" name="Footer Placeholder 5">
            <a:extLst>
              <a:ext uri="{FF2B5EF4-FFF2-40B4-BE49-F238E27FC236}">
                <a16:creationId xmlns:a16="http://schemas.microsoft.com/office/drawing/2014/main" id="{ED4F3B4F-6D94-437B-9ACF-9BDD98996CB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27DDBCE-BC5C-4FB9-B6F0-C76B3EBC042B}"/>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290153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2461-2754-422E-9CCE-1E8E60DED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439C150-E536-4A45-B4A3-D940C9FC1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a:extLst>
              <a:ext uri="{FF2B5EF4-FFF2-40B4-BE49-F238E27FC236}">
                <a16:creationId xmlns:a16="http://schemas.microsoft.com/office/drawing/2014/main" id="{2F939061-DF4D-435F-BDA9-DCF68D29E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ECBBF-E936-452C-9D70-B44D3FEC5100}"/>
              </a:ext>
            </a:extLst>
          </p:cNvPr>
          <p:cNvSpPr>
            <a:spLocks noGrp="1"/>
          </p:cNvSpPr>
          <p:nvPr>
            <p:ph type="dt" sz="half" idx="10"/>
          </p:nvPr>
        </p:nvSpPr>
        <p:spPr/>
        <p:txBody>
          <a:bodyPr/>
          <a:lstStyle/>
          <a:p>
            <a:fld id="{0C2FC898-264F-445B-8553-89DC1F7991F7}" type="datetimeFigureOut">
              <a:rPr lang="en-ZA" smtClean="0"/>
              <a:t>2021/06/01</a:t>
            </a:fld>
            <a:endParaRPr lang="en-ZA"/>
          </a:p>
        </p:txBody>
      </p:sp>
      <p:sp>
        <p:nvSpPr>
          <p:cNvPr id="6" name="Footer Placeholder 5">
            <a:extLst>
              <a:ext uri="{FF2B5EF4-FFF2-40B4-BE49-F238E27FC236}">
                <a16:creationId xmlns:a16="http://schemas.microsoft.com/office/drawing/2014/main" id="{FC6B8185-7A8B-4878-AA50-5153B64663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57E78B8-7CAC-4F02-94A4-63775F55D811}"/>
              </a:ext>
            </a:extLst>
          </p:cNvPr>
          <p:cNvSpPr>
            <a:spLocks noGrp="1"/>
          </p:cNvSpPr>
          <p:nvPr>
            <p:ph type="sldNum" sz="quarter" idx="12"/>
          </p:nvPr>
        </p:nvSpPr>
        <p:spPr/>
        <p:txBody>
          <a:bodyPr/>
          <a:lstStyle/>
          <a:p>
            <a:fld id="{689D7959-0E24-43E5-9F56-DCAA1F19C1D0}" type="slidenum">
              <a:rPr lang="en-ZA" smtClean="0"/>
              <a:t>‹#›</a:t>
            </a:fld>
            <a:endParaRPr lang="en-ZA"/>
          </a:p>
        </p:txBody>
      </p:sp>
    </p:spTree>
    <p:extLst>
      <p:ext uri="{BB962C8B-B14F-4D97-AF65-F5344CB8AC3E}">
        <p14:creationId xmlns:p14="http://schemas.microsoft.com/office/powerpoint/2010/main" val="145200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3EDD6C-D0CC-49E8-9F99-E38E8455752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0191"/>
          </a:xfrm>
          <a:prstGeom prst="rect">
            <a:avLst/>
          </a:prstGeom>
        </p:spPr>
      </p:pic>
      <p:sp>
        <p:nvSpPr>
          <p:cNvPr id="2" name="Title Placeholder 1">
            <a:extLst>
              <a:ext uri="{FF2B5EF4-FFF2-40B4-BE49-F238E27FC236}">
                <a16:creationId xmlns:a16="http://schemas.microsoft.com/office/drawing/2014/main" id="{28A41ED2-40CE-47F6-A096-3D8F07FE4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FFEE475-A921-44E7-A9AF-17B840E0E3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0E30FC2-58A8-49BD-B85F-12FB06F12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FC898-264F-445B-8553-89DC1F7991F7}" type="datetimeFigureOut">
              <a:rPr lang="en-ZA" smtClean="0"/>
              <a:t>2021/06/01</a:t>
            </a:fld>
            <a:endParaRPr lang="en-ZA"/>
          </a:p>
        </p:txBody>
      </p:sp>
      <p:sp>
        <p:nvSpPr>
          <p:cNvPr id="5" name="Footer Placeholder 4">
            <a:extLst>
              <a:ext uri="{FF2B5EF4-FFF2-40B4-BE49-F238E27FC236}">
                <a16:creationId xmlns:a16="http://schemas.microsoft.com/office/drawing/2014/main" id="{22286D57-8FB9-4C31-9519-04977E1A8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C8C65E5-8113-47C1-AB27-333138761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D7959-0E24-43E5-9F56-DCAA1F19C1D0}" type="slidenum">
              <a:rPr lang="en-ZA" smtClean="0"/>
              <a:t>‹#›</a:t>
            </a:fld>
            <a:endParaRPr lang="en-ZA"/>
          </a:p>
        </p:txBody>
      </p:sp>
    </p:spTree>
    <p:extLst>
      <p:ext uri="{BB962C8B-B14F-4D97-AF65-F5344CB8AC3E}">
        <p14:creationId xmlns:p14="http://schemas.microsoft.com/office/powerpoint/2010/main" val="141224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EEB3-9936-4832-ACA0-F6872533ADB4}"/>
              </a:ext>
            </a:extLst>
          </p:cNvPr>
          <p:cNvSpPr>
            <a:spLocks noGrp="1"/>
          </p:cNvSpPr>
          <p:nvPr>
            <p:ph type="ctrTitle"/>
          </p:nvPr>
        </p:nvSpPr>
        <p:spPr/>
        <p:txBody>
          <a:bodyPr>
            <a:normAutofit fontScale="90000"/>
          </a:bodyPr>
          <a:lstStyle/>
          <a:p>
            <a:r>
              <a:rPr lang="en-US" sz="4400" b="1" dirty="0"/>
              <a:t/>
            </a:r>
            <a:br>
              <a:rPr lang="en-US" sz="4400" b="1" dirty="0"/>
            </a:br>
            <a:r>
              <a:rPr lang="en-US" sz="4400" b="1" dirty="0"/>
              <a:t/>
            </a:r>
            <a:br>
              <a:rPr lang="en-US" sz="4400" b="1" dirty="0"/>
            </a:br>
            <a:r>
              <a:rPr lang="en-US" sz="4400" b="1" dirty="0"/>
              <a:t/>
            </a:r>
            <a:br>
              <a:rPr lang="en-US" sz="4400" b="1" dirty="0"/>
            </a:br>
            <a:r>
              <a:rPr lang="en-US" sz="3100" b="1" dirty="0"/>
              <a:t>Tuesday, 1 June 2021, from 19:00 – 22:00, on the Zoom Virtual Platform. </a:t>
            </a:r>
            <a:br>
              <a:rPr lang="en-US" sz="3100" b="1" dirty="0"/>
            </a:br>
            <a:r>
              <a:rPr lang="en-ZA" sz="3100" b="1" dirty="0"/>
              <a:t>Portfolio Committee on Co-operative Governance  and Traditional Affairs </a:t>
            </a:r>
            <a:r>
              <a:rPr lang="en-ZA" dirty="0"/>
              <a:t/>
            </a:r>
            <a:br>
              <a:rPr lang="en-ZA" dirty="0"/>
            </a:br>
            <a:endParaRPr lang="en-ZA" dirty="0"/>
          </a:p>
        </p:txBody>
      </p:sp>
      <p:pic>
        <p:nvPicPr>
          <p:cNvPr id="4" name="Picture 3">
            <a:extLst>
              <a:ext uri="{FF2B5EF4-FFF2-40B4-BE49-F238E27FC236}">
                <a16:creationId xmlns:a16="http://schemas.microsoft.com/office/drawing/2014/main" id="{F408A7DC-9748-4F61-A2C0-213F31DFFF4B}"/>
              </a:ext>
            </a:extLst>
          </p:cNvPr>
          <p:cNvPicPr>
            <a:picLocks noChangeAspect="1"/>
          </p:cNvPicPr>
          <p:nvPr/>
        </p:nvPicPr>
        <p:blipFill>
          <a:blip r:embed="rId2"/>
          <a:stretch>
            <a:fillRect/>
          </a:stretch>
        </p:blipFill>
        <p:spPr>
          <a:xfrm>
            <a:off x="942976" y="3943350"/>
            <a:ext cx="3714750" cy="914400"/>
          </a:xfrm>
          <a:prstGeom prst="rect">
            <a:avLst/>
          </a:prstGeom>
        </p:spPr>
      </p:pic>
      <p:sp>
        <p:nvSpPr>
          <p:cNvPr id="3" name="Subtitle 2">
            <a:extLst>
              <a:ext uri="{FF2B5EF4-FFF2-40B4-BE49-F238E27FC236}">
                <a16:creationId xmlns:a16="http://schemas.microsoft.com/office/drawing/2014/main" id="{CEC29748-94C7-4B3A-8999-82B0284F8EBC}"/>
              </a:ext>
            </a:extLst>
          </p:cNvPr>
          <p:cNvSpPr>
            <a:spLocks noGrp="1"/>
          </p:cNvSpPr>
          <p:nvPr>
            <p:ph type="subTitle" idx="1"/>
          </p:nvPr>
        </p:nvSpPr>
        <p:spPr/>
        <p:txBody>
          <a:bodyPr/>
          <a:lstStyle/>
          <a:p>
            <a:endParaRPr lang="en-ZA" dirty="0"/>
          </a:p>
        </p:txBody>
      </p:sp>
    </p:spTree>
    <p:extLst>
      <p:ext uri="{BB962C8B-B14F-4D97-AF65-F5344CB8AC3E}">
        <p14:creationId xmlns:p14="http://schemas.microsoft.com/office/powerpoint/2010/main" val="218607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7200-E35E-41A0-A6DD-3D4980CD8E9E}"/>
              </a:ext>
            </a:extLst>
          </p:cNvPr>
          <p:cNvSpPr>
            <a:spLocks noGrp="1"/>
          </p:cNvSpPr>
          <p:nvPr>
            <p:ph type="title"/>
          </p:nvPr>
        </p:nvSpPr>
        <p:spPr>
          <a:xfrm>
            <a:off x="831850" y="85725"/>
            <a:ext cx="10515600" cy="682625"/>
          </a:xfrm>
        </p:spPr>
        <p:txBody>
          <a:bodyPr>
            <a:normAutofit fontScale="90000"/>
          </a:bodyPr>
          <a:lstStyle/>
          <a:p>
            <a:r>
              <a:rPr lang="en-ZA" sz="4400" dirty="0">
                <a:solidFill>
                  <a:schemeClr val="bg1"/>
                </a:solidFill>
              </a:rPr>
              <a:t>OPERATING EXPENDITURE</a:t>
            </a:r>
          </a:p>
        </p:txBody>
      </p:sp>
      <p:pic>
        <p:nvPicPr>
          <p:cNvPr id="4" name="Picture 3">
            <a:extLst>
              <a:ext uri="{FF2B5EF4-FFF2-40B4-BE49-F238E27FC236}">
                <a16:creationId xmlns:a16="http://schemas.microsoft.com/office/drawing/2014/main" id="{435C7823-D527-44A5-9A28-341AE2EC673D}"/>
              </a:ext>
            </a:extLst>
          </p:cNvPr>
          <p:cNvPicPr>
            <a:picLocks noChangeAspect="1"/>
          </p:cNvPicPr>
          <p:nvPr/>
        </p:nvPicPr>
        <p:blipFill>
          <a:blip r:embed="rId2"/>
          <a:stretch>
            <a:fillRect/>
          </a:stretch>
        </p:blipFill>
        <p:spPr>
          <a:xfrm>
            <a:off x="1076325" y="2090811"/>
            <a:ext cx="9582150" cy="3462263"/>
          </a:xfrm>
          <a:prstGeom prst="rect">
            <a:avLst/>
          </a:prstGeom>
        </p:spPr>
      </p:pic>
      <p:sp>
        <p:nvSpPr>
          <p:cNvPr id="3" name="Text Placeholder 2">
            <a:extLst>
              <a:ext uri="{FF2B5EF4-FFF2-40B4-BE49-F238E27FC236}">
                <a16:creationId xmlns:a16="http://schemas.microsoft.com/office/drawing/2014/main" id="{D19DA295-1907-4C93-8134-54FD2A7C9D92}"/>
              </a:ext>
            </a:extLst>
          </p:cNvPr>
          <p:cNvSpPr>
            <a:spLocks noGrp="1"/>
          </p:cNvSpPr>
          <p:nvPr>
            <p:ph type="body" idx="1"/>
          </p:nvPr>
        </p:nvSpPr>
        <p:spPr>
          <a:xfrm>
            <a:off x="831850" y="768351"/>
            <a:ext cx="10515600" cy="5321300"/>
          </a:xfrm>
        </p:spPr>
        <p:txBody>
          <a:bodyPr/>
          <a:lstStyle/>
          <a:p>
            <a:r>
              <a:rPr lang="en-ZA" dirty="0"/>
              <a:t>Total operating expenditure for the period amounts to 40% of the Adjustment budget</a:t>
            </a:r>
          </a:p>
        </p:txBody>
      </p:sp>
    </p:spTree>
    <p:extLst>
      <p:ext uri="{BB962C8B-B14F-4D97-AF65-F5344CB8AC3E}">
        <p14:creationId xmlns:p14="http://schemas.microsoft.com/office/powerpoint/2010/main" val="174375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6B3F-6A8F-4341-BC06-ACB5753AABE0}"/>
              </a:ext>
            </a:extLst>
          </p:cNvPr>
          <p:cNvSpPr>
            <a:spLocks noGrp="1"/>
          </p:cNvSpPr>
          <p:nvPr>
            <p:ph type="title"/>
          </p:nvPr>
        </p:nvSpPr>
        <p:spPr>
          <a:xfrm>
            <a:off x="831850" y="0"/>
            <a:ext cx="10515600" cy="768349"/>
          </a:xfrm>
        </p:spPr>
        <p:txBody>
          <a:bodyPr>
            <a:normAutofit/>
          </a:bodyPr>
          <a:lstStyle/>
          <a:p>
            <a:r>
              <a:rPr lang="en-ZA" sz="4400" dirty="0">
                <a:solidFill>
                  <a:schemeClr val="bg1"/>
                </a:solidFill>
              </a:rPr>
              <a:t>CAPITAL EXPENDITURE</a:t>
            </a:r>
          </a:p>
        </p:txBody>
      </p:sp>
      <p:pic>
        <p:nvPicPr>
          <p:cNvPr id="4" name="Picture 3">
            <a:extLst>
              <a:ext uri="{FF2B5EF4-FFF2-40B4-BE49-F238E27FC236}">
                <a16:creationId xmlns:a16="http://schemas.microsoft.com/office/drawing/2014/main" id="{E01922D5-BFBC-49C3-98D2-5371C6993524}"/>
              </a:ext>
            </a:extLst>
          </p:cNvPr>
          <p:cNvPicPr>
            <a:picLocks noChangeAspect="1"/>
          </p:cNvPicPr>
          <p:nvPr/>
        </p:nvPicPr>
        <p:blipFill>
          <a:blip r:embed="rId2"/>
          <a:stretch>
            <a:fillRect/>
          </a:stretch>
        </p:blipFill>
        <p:spPr>
          <a:xfrm>
            <a:off x="1114425" y="990601"/>
            <a:ext cx="10096500" cy="2876550"/>
          </a:xfrm>
          <a:prstGeom prst="rect">
            <a:avLst/>
          </a:prstGeom>
        </p:spPr>
      </p:pic>
      <p:sp>
        <p:nvSpPr>
          <p:cNvPr id="3" name="Text Placeholder 2">
            <a:extLst>
              <a:ext uri="{FF2B5EF4-FFF2-40B4-BE49-F238E27FC236}">
                <a16:creationId xmlns:a16="http://schemas.microsoft.com/office/drawing/2014/main" id="{BEF646EC-AC5D-468C-80B1-F9E91EB000CD}"/>
              </a:ext>
            </a:extLst>
          </p:cNvPr>
          <p:cNvSpPr>
            <a:spLocks noGrp="1"/>
          </p:cNvSpPr>
          <p:nvPr>
            <p:ph type="body" idx="1"/>
          </p:nvPr>
        </p:nvSpPr>
        <p:spPr>
          <a:xfrm>
            <a:off x="857250" y="793748"/>
            <a:ext cx="10515600" cy="5321302"/>
          </a:xfrm>
        </p:spPr>
        <p:txBody>
          <a:bodyPr/>
          <a:lstStyle/>
          <a:p>
            <a:endParaRPr lang="en-ZA" dirty="0"/>
          </a:p>
          <a:p>
            <a:endParaRPr lang="en-ZA" dirty="0"/>
          </a:p>
          <a:p>
            <a:endParaRPr lang="en-ZA" dirty="0"/>
          </a:p>
          <a:p>
            <a:endParaRPr lang="en-ZA" dirty="0"/>
          </a:p>
          <a:p>
            <a:endParaRPr lang="en-ZA" dirty="0"/>
          </a:p>
          <a:p>
            <a:endParaRPr lang="en-ZA" dirty="0"/>
          </a:p>
          <a:p>
            <a:endParaRPr lang="en-ZA" dirty="0"/>
          </a:p>
          <a:p>
            <a:r>
              <a:rPr lang="en-ZA" dirty="0"/>
              <a:t>Capital spending is 36% as at end December 2020</a:t>
            </a:r>
          </a:p>
        </p:txBody>
      </p:sp>
    </p:spTree>
    <p:extLst>
      <p:ext uri="{BB962C8B-B14F-4D97-AF65-F5344CB8AC3E}">
        <p14:creationId xmlns:p14="http://schemas.microsoft.com/office/powerpoint/2010/main" val="372669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AC7F-A4B5-457D-ABD7-126AE76490B6}"/>
              </a:ext>
            </a:extLst>
          </p:cNvPr>
          <p:cNvSpPr>
            <a:spLocks noGrp="1"/>
          </p:cNvSpPr>
          <p:nvPr>
            <p:ph type="title"/>
          </p:nvPr>
        </p:nvSpPr>
        <p:spPr>
          <a:xfrm>
            <a:off x="831850" y="76201"/>
            <a:ext cx="10515600" cy="476249"/>
          </a:xfrm>
        </p:spPr>
        <p:txBody>
          <a:bodyPr>
            <a:normAutofit/>
          </a:bodyPr>
          <a:lstStyle/>
          <a:p>
            <a:r>
              <a:rPr lang="en-ZA" sz="2400" b="1" dirty="0">
                <a:solidFill>
                  <a:schemeClr val="bg1"/>
                </a:solidFill>
              </a:rPr>
              <a:t>ACCUMALATED ACTUAL BILLING/ACTUAL CASH/BUDGETED BILLING</a:t>
            </a:r>
          </a:p>
        </p:txBody>
      </p:sp>
      <p:pic>
        <p:nvPicPr>
          <p:cNvPr id="4" name="Picture 3">
            <a:extLst>
              <a:ext uri="{FF2B5EF4-FFF2-40B4-BE49-F238E27FC236}">
                <a16:creationId xmlns:a16="http://schemas.microsoft.com/office/drawing/2014/main" id="{D8F7BB05-7055-4C46-AD3C-706C41D1EA4E}"/>
              </a:ext>
            </a:extLst>
          </p:cNvPr>
          <p:cNvPicPr>
            <a:picLocks noChangeAspect="1"/>
          </p:cNvPicPr>
          <p:nvPr/>
        </p:nvPicPr>
        <p:blipFill>
          <a:blip r:embed="rId2"/>
          <a:stretch>
            <a:fillRect/>
          </a:stretch>
        </p:blipFill>
        <p:spPr>
          <a:xfrm>
            <a:off x="1466850" y="2066426"/>
            <a:ext cx="9029699" cy="3781924"/>
          </a:xfrm>
          <a:prstGeom prst="rect">
            <a:avLst/>
          </a:prstGeom>
        </p:spPr>
      </p:pic>
      <p:sp>
        <p:nvSpPr>
          <p:cNvPr id="3" name="Text Placeholder 2">
            <a:extLst>
              <a:ext uri="{FF2B5EF4-FFF2-40B4-BE49-F238E27FC236}">
                <a16:creationId xmlns:a16="http://schemas.microsoft.com/office/drawing/2014/main" id="{A42D2C29-6E38-4E85-ABE1-816BDD88BCFD}"/>
              </a:ext>
            </a:extLst>
          </p:cNvPr>
          <p:cNvSpPr>
            <a:spLocks noGrp="1"/>
          </p:cNvSpPr>
          <p:nvPr>
            <p:ph type="body" idx="1"/>
          </p:nvPr>
        </p:nvSpPr>
        <p:spPr>
          <a:xfrm>
            <a:off x="831850" y="695325"/>
            <a:ext cx="10515600" cy="5924549"/>
          </a:xfrm>
        </p:spPr>
        <p:txBody>
          <a:bodyPr/>
          <a:lstStyle/>
          <a:p>
            <a:r>
              <a:rPr lang="en-ZA" dirty="0"/>
              <a:t>Actual cash (orange line) up to December 2020 and projected to June 2021 is significant lower. Also an indication of blown up budget. Eventually lead to serious cash flow shortages</a:t>
            </a:r>
          </a:p>
        </p:txBody>
      </p:sp>
    </p:spTree>
    <p:extLst>
      <p:ext uri="{BB962C8B-B14F-4D97-AF65-F5344CB8AC3E}">
        <p14:creationId xmlns:p14="http://schemas.microsoft.com/office/powerpoint/2010/main" val="222740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8E1F-9878-45AB-AF87-AC62C23DE24B}"/>
              </a:ext>
            </a:extLst>
          </p:cNvPr>
          <p:cNvSpPr>
            <a:spLocks noGrp="1"/>
          </p:cNvSpPr>
          <p:nvPr>
            <p:ph type="title"/>
          </p:nvPr>
        </p:nvSpPr>
        <p:spPr>
          <a:xfrm>
            <a:off x="831850" y="0"/>
            <a:ext cx="10515600" cy="619125"/>
          </a:xfrm>
        </p:spPr>
        <p:txBody>
          <a:bodyPr>
            <a:noAutofit/>
          </a:bodyPr>
          <a:lstStyle/>
          <a:p>
            <a:r>
              <a:rPr lang="en-ZA" sz="4000" dirty="0">
                <a:solidFill>
                  <a:schemeClr val="bg1"/>
                </a:solidFill>
              </a:rPr>
              <a:t>INSTITUTIONAL CAPACITY</a:t>
            </a:r>
          </a:p>
        </p:txBody>
      </p:sp>
      <p:sp>
        <p:nvSpPr>
          <p:cNvPr id="3" name="Text Placeholder 2">
            <a:extLst>
              <a:ext uri="{FF2B5EF4-FFF2-40B4-BE49-F238E27FC236}">
                <a16:creationId xmlns:a16="http://schemas.microsoft.com/office/drawing/2014/main" id="{AC8F3761-27CF-4630-8EDC-EF9A07391E8E}"/>
              </a:ext>
            </a:extLst>
          </p:cNvPr>
          <p:cNvSpPr>
            <a:spLocks noGrp="1"/>
          </p:cNvSpPr>
          <p:nvPr>
            <p:ph type="body" idx="1"/>
          </p:nvPr>
        </p:nvSpPr>
        <p:spPr>
          <a:xfrm>
            <a:off x="831850" y="619125"/>
            <a:ext cx="10515600" cy="5470525"/>
          </a:xfrm>
        </p:spPr>
        <p:txBody>
          <a:bodyPr/>
          <a:lstStyle/>
          <a:p>
            <a:pPr marL="457200" indent="-457200">
              <a:buFont typeface="+mj-lt"/>
              <a:buAutoNum type="arabicPeriod"/>
            </a:pPr>
            <a:endParaRPr lang="en-ZA" dirty="0"/>
          </a:p>
          <a:p>
            <a:pPr marL="457200" indent="-457200">
              <a:buFont typeface="+mj-lt"/>
              <a:buAutoNum type="arabicPeriod"/>
            </a:pPr>
            <a:r>
              <a:rPr lang="en-ZA" dirty="0"/>
              <a:t>Municipal Manager -	Suspended since June 2020</a:t>
            </a:r>
          </a:p>
          <a:p>
            <a:pPr lvl="3"/>
            <a:r>
              <a:rPr lang="en-ZA" sz="2400" dirty="0"/>
              <a:t>			Since November 2020 MM of SBDM is seconded to 				SRVM</a:t>
            </a:r>
          </a:p>
          <a:p>
            <a:pPr marL="457200" indent="-457200">
              <a:buFont typeface="+mj-lt"/>
              <a:buAutoNum type="arabicPeriod"/>
            </a:pPr>
            <a:r>
              <a:rPr lang="en-ZA" dirty="0"/>
              <a:t>CFO			Appointed from November 2020 for a 2 year contract</a:t>
            </a:r>
          </a:p>
          <a:p>
            <a:pPr marL="457200" indent="-457200">
              <a:buFont typeface="+mj-lt"/>
              <a:buAutoNum type="arabicPeriod"/>
            </a:pPr>
            <a:r>
              <a:rPr lang="en-ZA" dirty="0"/>
              <a:t>Dir Corporate Services	Currently vacant</a:t>
            </a:r>
          </a:p>
          <a:p>
            <a:pPr lvl="2"/>
            <a:r>
              <a:rPr lang="en-ZA" sz="2400" dirty="0"/>
              <a:t>			Appointment approved by Council – 27 May 2021</a:t>
            </a:r>
          </a:p>
          <a:p>
            <a:pPr marL="457200" indent="-457200">
              <a:buFont typeface="+mj-lt"/>
              <a:buAutoNum type="arabicPeriod"/>
            </a:pPr>
            <a:r>
              <a:rPr lang="en-ZA" dirty="0"/>
              <a:t>Dir Technical Services	Appointed since May 2020 for a 5 year contract</a:t>
            </a:r>
          </a:p>
          <a:p>
            <a:pPr marL="457200" indent="-457200">
              <a:buFont typeface="+mj-lt"/>
              <a:buAutoNum type="arabicPeriod"/>
            </a:pPr>
            <a:r>
              <a:rPr lang="en-ZA" dirty="0"/>
              <a:t>Dir Community Services  	Resigned end May 2021</a:t>
            </a:r>
          </a:p>
          <a:p>
            <a:pPr lvl="4"/>
            <a:r>
              <a:rPr lang="en-ZA" sz="2400" dirty="0"/>
              <a:t>		 Recruitment process commenced</a:t>
            </a:r>
          </a:p>
          <a:p>
            <a:pPr lvl="4"/>
            <a:endParaRPr lang="en-ZA" sz="2400" dirty="0"/>
          </a:p>
        </p:txBody>
      </p:sp>
    </p:spTree>
    <p:extLst>
      <p:ext uri="{BB962C8B-B14F-4D97-AF65-F5344CB8AC3E}">
        <p14:creationId xmlns:p14="http://schemas.microsoft.com/office/powerpoint/2010/main" val="398446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02A4-29C8-4B0E-9944-97072DCA3B3D}"/>
              </a:ext>
            </a:extLst>
          </p:cNvPr>
          <p:cNvSpPr>
            <a:spLocks noGrp="1"/>
          </p:cNvSpPr>
          <p:nvPr>
            <p:ph type="title"/>
          </p:nvPr>
        </p:nvSpPr>
        <p:spPr>
          <a:xfrm>
            <a:off x="831850" y="66676"/>
            <a:ext cx="10515600" cy="533399"/>
          </a:xfrm>
        </p:spPr>
        <p:txBody>
          <a:bodyPr>
            <a:noAutofit/>
          </a:bodyPr>
          <a:lstStyle/>
          <a:p>
            <a:r>
              <a:rPr lang="en-ZA" sz="4400" dirty="0">
                <a:solidFill>
                  <a:schemeClr val="bg1"/>
                </a:solidFill>
              </a:rPr>
              <a:t>OTHER</a:t>
            </a:r>
          </a:p>
        </p:txBody>
      </p:sp>
      <p:sp>
        <p:nvSpPr>
          <p:cNvPr id="3" name="Text Placeholder 2">
            <a:extLst>
              <a:ext uri="{FF2B5EF4-FFF2-40B4-BE49-F238E27FC236}">
                <a16:creationId xmlns:a16="http://schemas.microsoft.com/office/drawing/2014/main" id="{E87A85C1-8367-43CE-AB63-F2DE16BF422B}"/>
              </a:ext>
            </a:extLst>
          </p:cNvPr>
          <p:cNvSpPr>
            <a:spLocks noGrp="1"/>
          </p:cNvSpPr>
          <p:nvPr>
            <p:ph type="body" idx="1"/>
          </p:nvPr>
        </p:nvSpPr>
        <p:spPr>
          <a:xfrm>
            <a:off x="831850" y="685801"/>
            <a:ext cx="10515600" cy="5403850"/>
          </a:xfrm>
        </p:spPr>
        <p:txBody>
          <a:bodyPr/>
          <a:lstStyle/>
          <a:p>
            <a:pPr marL="457200" indent="-457200">
              <a:buFont typeface="+mj-lt"/>
              <a:buAutoNum type="arabicPeriod"/>
            </a:pPr>
            <a:r>
              <a:rPr lang="en-ZA" dirty="0"/>
              <a:t>Internal Audit Committee is functioning</a:t>
            </a:r>
          </a:p>
          <a:p>
            <a:pPr marL="457200" indent="-457200">
              <a:buFont typeface="+mj-lt"/>
              <a:buAutoNum type="arabicPeriod"/>
            </a:pPr>
            <a:r>
              <a:rPr lang="en-ZA" dirty="0"/>
              <a:t>MPAC is functioning</a:t>
            </a:r>
          </a:p>
          <a:p>
            <a:pPr marL="457200" indent="-457200">
              <a:buFont typeface="+mj-lt"/>
              <a:buAutoNum type="arabicPeriod"/>
            </a:pPr>
            <a:r>
              <a:rPr lang="en-ZA" dirty="0"/>
              <a:t>Sec 32 </a:t>
            </a:r>
            <a:r>
              <a:rPr lang="en-ZA"/>
              <a:t>Committee  </a:t>
            </a:r>
            <a:r>
              <a:rPr lang="en-ZA" dirty="0"/>
              <a:t>established</a:t>
            </a:r>
          </a:p>
        </p:txBody>
      </p:sp>
    </p:spTree>
    <p:extLst>
      <p:ext uri="{BB962C8B-B14F-4D97-AF65-F5344CB8AC3E}">
        <p14:creationId xmlns:p14="http://schemas.microsoft.com/office/powerpoint/2010/main" val="178155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6D7C-E296-4EA0-9B7B-D7B0027442C2}"/>
              </a:ext>
            </a:extLst>
          </p:cNvPr>
          <p:cNvSpPr>
            <a:spLocks noGrp="1"/>
          </p:cNvSpPr>
          <p:nvPr>
            <p:ph type="title"/>
          </p:nvPr>
        </p:nvSpPr>
        <p:spPr>
          <a:xfrm>
            <a:off x="831850" y="1709739"/>
            <a:ext cx="10515600" cy="2805112"/>
          </a:xfrm>
        </p:spPr>
        <p:txBody>
          <a:bodyPr>
            <a:normAutofit/>
          </a:bodyPr>
          <a:lstStyle/>
          <a:p>
            <a:pPr algn="ctr"/>
            <a:r>
              <a:rPr lang="en-ZA" sz="8000" dirty="0"/>
              <a:t>THANK YOU</a:t>
            </a:r>
          </a:p>
        </p:txBody>
      </p:sp>
      <p:sp>
        <p:nvSpPr>
          <p:cNvPr id="3" name="Text Placeholder 2">
            <a:extLst>
              <a:ext uri="{FF2B5EF4-FFF2-40B4-BE49-F238E27FC236}">
                <a16:creationId xmlns:a16="http://schemas.microsoft.com/office/drawing/2014/main" id="{7593588A-9652-41B9-BEBD-2FD13ADA33DE}"/>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2839646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A652-01C2-41DD-988D-ECFD956F01F9}"/>
              </a:ext>
            </a:extLst>
          </p:cNvPr>
          <p:cNvSpPr>
            <a:spLocks noGrp="1"/>
          </p:cNvSpPr>
          <p:nvPr>
            <p:ph type="title" idx="4294967295"/>
          </p:nvPr>
        </p:nvSpPr>
        <p:spPr>
          <a:xfrm>
            <a:off x="838200" y="365125"/>
            <a:ext cx="10515600" cy="1325563"/>
          </a:xfrm>
        </p:spPr>
        <p:txBody>
          <a:bodyPr/>
          <a:lstStyle/>
          <a:p>
            <a:endParaRPr lang="en-ZA"/>
          </a:p>
        </p:txBody>
      </p:sp>
      <p:sp>
        <p:nvSpPr>
          <p:cNvPr id="3" name="Content Placeholder 2">
            <a:extLst>
              <a:ext uri="{FF2B5EF4-FFF2-40B4-BE49-F238E27FC236}">
                <a16:creationId xmlns:a16="http://schemas.microsoft.com/office/drawing/2014/main" id="{EE3FDC77-2F09-414A-8127-A59BDF8E6EE8}"/>
              </a:ext>
            </a:extLst>
          </p:cNvPr>
          <p:cNvSpPr>
            <a:spLocks noGrp="1"/>
          </p:cNvSpPr>
          <p:nvPr>
            <p:ph idx="4294967295"/>
          </p:nvPr>
        </p:nvSpPr>
        <p:spPr>
          <a:xfrm>
            <a:off x="838200" y="1825625"/>
            <a:ext cx="10515600" cy="4351338"/>
          </a:xfrm>
        </p:spPr>
        <p:txBody>
          <a:bodyPr/>
          <a:lstStyle/>
          <a:p>
            <a:endParaRPr lang="en-ZA"/>
          </a:p>
        </p:txBody>
      </p:sp>
    </p:spTree>
    <p:extLst>
      <p:ext uri="{BB962C8B-B14F-4D97-AF65-F5344CB8AC3E}">
        <p14:creationId xmlns:p14="http://schemas.microsoft.com/office/powerpoint/2010/main" val="173233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5F71-04E9-49AF-94B3-1ADCB594AAA3}"/>
              </a:ext>
            </a:extLst>
          </p:cNvPr>
          <p:cNvSpPr>
            <a:spLocks noGrp="1"/>
          </p:cNvSpPr>
          <p:nvPr>
            <p:ph type="title"/>
          </p:nvPr>
        </p:nvSpPr>
        <p:spPr>
          <a:xfrm>
            <a:off x="831850" y="0"/>
            <a:ext cx="10515600" cy="838200"/>
          </a:xfrm>
        </p:spPr>
        <p:txBody>
          <a:bodyPr>
            <a:normAutofit fontScale="90000"/>
          </a:bodyPr>
          <a:lstStyle/>
          <a:p>
            <a:r>
              <a:rPr lang="en-ZA" dirty="0">
                <a:solidFill>
                  <a:schemeClr val="bg1"/>
                </a:solidFill>
              </a:rPr>
              <a:t>INDEX</a:t>
            </a:r>
          </a:p>
        </p:txBody>
      </p:sp>
      <p:sp>
        <p:nvSpPr>
          <p:cNvPr id="3" name="Text Placeholder 2">
            <a:extLst>
              <a:ext uri="{FF2B5EF4-FFF2-40B4-BE49-F238E27FC236}">
                <a16:creationId xmlns:a16="http://schemas.microsoft.com/office/drawing/2014/main" id="{95B81F31-5BC4-471D-A138-295AD6AF7F9A}"/>
              </a:ext>
            </a:extLst>
          </p:cNvPr>
          <p:cNvSpPr>
            <a:spLocks noGrp="1"/>
          </p:cNvSpPr>
          <p:nvPr>
            <p:ph type="body" idx="1"/>
          </p:nvPr>
        </p:nvSpPr>
        <p:spPr>
          <a:xfrm>
            <a:off x="831850" y="1400175"/>
            <a:ext cx="10515600" cy="4689476"/>
          </a:xfrm>
        </p:spPr>
        <p:txBody>
          <a:bodyPr>
            <a:normAutofit/>
          </a:bodyPr>
          <a:lstStyle/>
          <a:p>
            <a:pPr marL="457200" indent="-457200">
              <a:buFont typeface="+mj-lt"/>
              <a:buAutoNum type="arabicPeriod"/>
            </a:pPr>
            <a:r>
              <a:rPr lang="en-ZA" dirty="0"/>
              <a:t>PURPOSE OF PRESENTATION</a:t>
            </a:r>
          </a:p>
          <a:p>
            <a:pPr marL="457200" indent="-457200">
              <a:buFont typeface="+mj-lt"/>
              <a:buAutoNum type="arabicPeriod"/>
            </a:pPr>
            <a:r>
              <a:rPr lang="en-ZA" dirty="0"/>
              <a:t>AUDIT ACTION PLAN</a:t>
            </a:r>
          </a:p>
          <a:p>
            <a:pPr marL="457200" indent="-457200">
              <a:buFont typeface="+mj-lt"/>
              <a:buAutoNum type="arabicPeriod"/>
            </a:pPr>
            <a:r>
              <a:rPr lang="en-ZA" dirty="0"/>
              <a:t>COVID-19</a:t>
            </a:r>
          </a:p>
          <a:p>
            <a:pPr marL="457200" indent="-457200">
              <a:buFont typeface="+mj-lt"/>
              <a:buAutoNum type="arabicPeriod"/>
            </a:pPr>
            <a:r>
              <a:rPr lang="en-ZA" dirty="0"/>
              <a:t>FINANCIAL SUSTAINIBILITY</a:t>
            </a:r>
          </a:p>
          <a:p>
            <a:pPr marL="457200" indent="-457200">
              <a:buFont typeface="+mj-lt"/>
              <a:buAutoNum type="arabicPeriod"/>
            </a:pPr>
            <a:r>
              <a:rPr lang="en-ZA" dirty="0"/>
              <a:t>ROOT CAUSES &amp; CHALLENGES</a:t>
            </a:r>
          </a:p>
          <a:p>
            <a:pPr marL="457200" indent="-457200">
              <a:buFont typeface="+mj-lt"/>
              <a:buAutoNum type="arabicPeriod"/>
            </a:pPr>
            <a:r>
              <a:rPr lang="en-ZA" dirty="0"/>
              <a:t>OPERATING REVENUE</a:t>
            </a:r>
          </a:p>
          <a:p>
            <a:pPr marL="457200" indent="-457200">
              <a:buFont typeface="+mj-lt"/>
              <a:buAutoNum type="arabicPeriod"/>
            </a:pPr>
            <a:r>
              <a:rPr lang="en-ZA" dirty="0"/>
              <a:t>OPERATING EXPENDITURE</a:t>
            </a:r>
          </a:p>
          <a:p>
            <a:pPr marL="457200" indent="-457200">
              <a:buFont typeface="+mj-lt"/>
              <a:buAutoNum type="arabicPeriod"/>
            </a:pPr>
            <a:r>
              <a:rPr lang="en-ZA" dirty="0"/>
              <a:t>CAPITAL EXPENDITURE</a:t>
            </a:r>
          </a:p>
          <a:p>
            <a:pPr marL="457200" indent="-457200">
              <a:buFont typeface="+mj-lt"/>
              <a:buAutoNum type="arabicPeriod"/>
            </a:pPr>
            <a:r>
              <a:rPr lang="en-ZA" dirty="0"/>
              <a:t>ACCUMALATED FIGURES</a:t>
            </a:r>
          </a:p>
          <a:p>
            <a:pPr marL="457200" indent="-457200">
              <a:buFont typeface="+mj-lt"/>
              <a:buAutoNum type="arabicPeriod"/>
            </a:pPr>
            <a:r>
              <a:rPr lang="en-ZA" dirty="0"/>
              <a:t>INSTITUTIONAL CAPACITY</a:t>
            </a:r>
          </a:p>
          <a:p>
            <a:endParaRPr lang="en-ZA" dirty="0"/>
          </a:p>
          <a:p>
            <a:pPr marL="457200" indent="-457200">
              <a:buFont typeface="+mj-lt"/>
              <a:buAutoNum type="arabicPeriod"/>
            </a:pPr>
            <a:endParaRPr lang="en-ZA" dirty="0"/>
          </a:p>
        </p:txBody>
      </p:sp>
    </p:spTree>
    <p:extLst>
      <p:ext uri="{BB962C8B-B14F-4D97-AF65-F5344CB8AC3E}">
        <p14:creationId xmlns:p14="http://schemas.microsoft.com/office/powerpoint/2010/main" val="291316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2D7B-C744-4102-909E-D6D0F7415B5C}"/>
              </a:ext>
            </a:extLst>
          </p:cNvPr>
          <p:cNvSpPr>
            <a:spLocks noGrp="1"/>
          </p:cNvSpPr>
          <p:nvPr>
            <p:ph type="title"/>
          </p:nvPr>
        </p:nvSpPr>
        <p:spPr>
          <a:xfrm>
            <a:off x="831850" y="123826"/>
            <a:ext cx="10515600" cy="723899"/>
          </a:xfrm>
        </p:spPr>
        <p:txBody>
          <a:bodyPr>
            <a:normAutofit fontScale="90000"/>
          </a:bodyPr>
          <a:lstStyle/>
          <a:p>
            <a:r>
              <a:rPr lang="en-ZA" dirty="0">
                <a:solidFill>
                  <a:schemeClr val="bg1"/>
                </a:solidFill>
              </a:rPr>
              <a:t>PURPOSE OF PRESENTATION</a:t>
            </a:r>
          </a:p>
        </p:txBody>
      </p:sp>
      <p:sp>
        <p:nvSpPr>
          <p:cNvPr id="3" name="Text Placeholder 2">
            <a:extLst>
              <a:ext uri="{FF2B5EF4-FFF2-40B4-BE49-F238E27FC236}">
                <a16:creationId xmlns:a16="http://schemas.microsoft.com/office/drawing/2014/main" id="{97DEA861-DB73-4CE9-A8BC-46098A462AF4}"/>
              </a:ext>
            </a:extLst>
          </p:cNvPr>
          <p:cNvSpPr>
            <a:spLocks noGrp="1"/>
          </p:cNvSpPr>
          <p:nvPr>
            <p:ph type="body" idx="1"/>
          </p:nvPr>
        </p:nvSpPr>
        <p:spPr>
          <a:xfrm>
            <a:off x="831850" y="1352550"/>
            <a:ext cx="10515600" cy="4737101"/>
          </a:xfrm>
        </p:spPr>
        <p:txBody>
          <a:bodyPr>
            <a:normAutofit/>
          </a:bodyPr>
          <a:lstStyle/>
          <a:p>
            <a:pPr>
              <a:lnSpc>
                <a:spcPct val="200000"/>
              </a:lnSpc>
            </a:pPr>
            <a:r>
              <a:rPr lang="en-ZA" sz="2800" dirty="0"/>
              <a:t>Local municipalities in the SBDM is requested to brief the committee on the state of the municipality. This is part of the Committee’s initiative to intensify oversight in municipalities, particularly in the wake of the recent municipal audit outcomes. The information required cover the section 72 report of Council - December 2020.</a:t>
            </a:r>
          </a:p>
          <a:p>
            <a:pPr marL="800100" lvl="1" indent="-342900">
              <a:buFont typeface="Arial" panose="020B0604020202020204" pitchFamily="34" charset="0"/>
              <a:buChar char="•"/>
            </a:pPr>
            <a:endParaRPr lang="en-ZA" dirty="0"/>
          </a:p>
          <a:p>
            <a:pPr marL="800100" lvl="1" indent="-342900">
              <a:buFont typeface="Arial" panose="020B0604020202020204" pitchFamily="34" charset="0"/>
              <a:buChar char="•"/>
            </a:pPr>
            <a:endParaRPr lang="en-ZA" dirty="0"/>
          </a:p>
        </p:txBody>
      </p:sp>
    </p:spTree>
    <p:extLst>
      <p:ext uri="{BB962C8B-B14F-4D97-AF65-F5344CB8AC3E}">
        <p14:creationId xmlns:p14="http://schemas.microsoft.com/office/powerpoint/2010/main" val="43113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2C59-751D-4C96-96EC-37036CB3E0F8}"/>
              </a:ext>
            </a:extLst>
          </p:cNvPr>
          <p:cNvSpPr>
            <a:spLocks noGrp="1"/>
          </p:cNvSpPr>
          <p:nvPr>
            <p:ph type="title"/>
          </p:nvPr>
        </p:nvSpPr>
        <p:spPr>
          <a:xfrm>
            <a:off x="831850" y="76201"/>
            <a:ext cx="10515600" cy="514350"/>
          </a:xfrm>
        </p:spPr>
        <p:txBody>
          <a:bodyPr>
            <a:noAutofit/>
          </a:bodyPr>
          <a:lstStyle/>
          <a:p>
            <a:r>
              <a:rPr lang="en-ZA" sz="3600" dirty="0">
                <a:solidFill>
                  <a:schemeClr val="bg1"/>
                </a:solidFill>
              </a:rPr>
              <a:t>AUDIT ACTION PLAN</a:t>
            </a:r>
          </a:p>
        </p:txBody>
      </p:sp>
      <p:sp>
        <p:nvSpPr>
          <p:cNvPr id="3" name="Text Placeholder 2">
            <a:extLst>
              <a:ext uri="{FF2B5EF4-FFF2-40B4-BE49-F238E27FC236}">
                <a16:creationId xmlns:a16="http://schemas.microsoft.com/office/drawing/2014/main" id="{719B3650-2178-4CC5-999C-38D5AB043768}"/>
              </a:ext>
            </a:extLst>
          </p:cNvPr>
          <p:cNvSpPr>
            <a:spLocks noGrp="1"/>
          </p:cNvSpPr>
          <p:nvPr>
            <p:ph type="body" idx="1"/>
          </p:nvPr>
        </p:nvSpPr>
        <p:spPr>
          <a:xfrm>
            <a:off x="831850" y="685801"/>
            <a:ext cx="10515600" cy="5403850"/>
          </a:xfrm>
        </p:spPr>
        <p:txBody>
          <a:bodyPr/>
          <a:lstStyle/>
          <a:p>
            <a:pPr marL="457200" indent="-457200">
              <a:buFont typeface="+mj-lt"/>
              <a:buAutoNum type="arabicPeriod"/>
            </a:pPr>
            <a:r>
              <a:rPr lang="en-ZA" dirty="0"/>
              <a:t>2018/2019 as well as  2019/2020 Audit outcome – Disclaimer</a:t>
            </a:r>
          </a:p>
          <a:p>
            <a:pPr marL="457200" indent="-457200">
              <a:buFont typeface="+mj-lt"/>
              <a:buAutoNum type="arabicPeriod"/>
            </a:pPr>
            <a:r>
              <a:rPr lang="en-ZA" dirty="0"/>
              <a:t>An audit action plan for 2018/2019 was developed with the assistance of Provincial </a:t>
            </a:r>
            <a:r>
              <a:rPr lang="en-ZA" dirty="0" err="1"/>
              <a:t>Cogta</a:t>
            </a:r>
            <a:r>
              <a:rPr lang="en-ZA" dirty="0"/>
              <a:t> but is was not implemented or monitored</a:t>
            </a:r>
          </a:p>
          <a:p>
            <a:pPr marL="457200" indent="-457200">
              <a:buFont typeface="+mj-lt"/>
              <a:buAutoNum type="arabicPeriod"/>
            </a:pPr>
            <a:r>
              <a:rPr lang="en-ZA" dirty="0"/>
              <a:t>A new Audit action plan for 2019/2020 have been developed in March 2021. This plan is inclusive of the findings of 2018/2019</a:t>
            </a:r>
          </a:p>
          <a:p>
            <a:pPr marL="457200" indent="-457200">
              <a:buFont typeface="+mj-lt"/>
              <a:buAutoNum type="arabicPeriod"/>
            </a:pPr>
            <a:r>
              <a:rPr lang="en-ZA" dirty="0"/>
              <a:t>Disclaimer based on significant core issues namely, Limitation of scope, and Receivables </a:t>
            </a:r>
          </a:p>
          <a:p>
            <a:pPr marL="457200" indent="-457200">
              <a:buFont typeface="+mj-lt"/>
              <a:buAutoNum type="arabicPeriod"/>
            </a:pPr>
            <a:r>
              <a:rPr lang="en-ZA" dirty="0"/>
              <a:t>The limitations of scope is mainly attributable to a dysfunctional Financial Management System</a:t>
            </a:r>
          </a:p>
          <a:p>
            <a:pPr lvl="1"/>
            <a:endParaRPr lang="en-ZA" dirty="0"/>
          </a:p>
          <a:p>
            <a:pPr marL="914400" lvl="1" indent="-457200">
              <a:buFont typeface="+mj-lt"/>
              <a:buAutoNum type="arabicPeriod"/>
            </a:pPr>
            <a:endParaRPr lang="en-ZA" dirty="0"/>
          </a:p>
        </p:txBody>
      </p:sp>
    </p:spTree>
    <p:extLst>
      <p:ext uri="{BB962C8B-B14F-4D97-AF65-F5344CB8AC3E}">
        <p14:creationId xmlns:p14="http://schemas.microsoft.com/office/powerpoint/2010/main" val="163208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51CA-F213-4365-BB0A-5336CACF92F4}"/>
              </a:ext>
            </a:extLst>
          </p:cNvPr>
          <p:cNvSpPr>
            <a:spLocks noGrp="1"/>
          </p:cNvSpPr>
          <p:nvPr>
            <p:ph type="title"/>
          </p:nvPr>
        </p:nvSpPr>
        <p:spPr>
          <a:xfrm>
            <a:off x="831850" y="66676"/>
            <a:ext cx="10515600" cy="581024"/>
          </a:xfrm>
        </p:spPr>
        <p:txBody>
          <a:bodyPr>
            <a:noAutofit/>
          </a:bodyPr>
          <a:lstStyle/>
          <a:p>
            <a:r>
              <a:rPr lang="en-ZA" sz="4000" dirty="0">
                <a:solidFill>
                  <a:schemeClr val="bg1"/>
                </a:solidFill>
              </a:rPr>
              <a:t>COVID-19</a:t>
            </a:r>
          </a:p>
        </p:txBody>
      </p:sp>
      <p:sp>
        <p:nvSpPr>
          <p:cNvPr id="3" name="Text Placeholder 2">
            <a:extLst>
              <a:ext uri="{FF2B5EF4-FFF2-40B4-BE49-F238E27FC236}">
                <a16:creationId xmlns:a16="http://schemas.microsoft.com/office/drawing/2014/main" id="{822395D4-42C8-48DA-9C5E-21BDCBC7327E}"/>
              </a:ext>
            </a:extLst>
          </p:cNvPr>
          <p:cNvSpPr>
            <a:spLocks noGrp="1"/>
          </p:cNvSpPr>
          <p:nvPr>
            <p:ph type="body" idx="1"/>
          </p:nvPr>
        </p:nvSpPr>
        <p:spPr>
          <a:xfrm>
            <a:off x="831850" y="1114425"/>
            <a:ext cx="10515600" cy="4975225"/>
          </a:xfrm>
        </p:spPr>
        <p:txBody>
          <a:bodyPr/>
          <a:lstStyle/>
          <a:p>
            <a:r>
              <a:rPr lang="en-ZA" dirty="0"/>
              <a:t>All grants received in respect of Covid-19 have been spent 100%</a:t>
            </a:r>
          </a:p>
          <a:p>
            <a:r>
              <a:rPr lang="en-ZA" dirty="0"/>
              <a:t> </a:t>
            </a:r>
          </a:p>
        </p:txBody>
      </p:sp>
    </p:spTree>
    <p:extLst>
      <p:ext uri="{BB962C8B-B14F-4D97-AF65-F5344CB8AC3E}">
        <p14:creationId xmlns:p14="http://schemas.microsoft.com/office/powerpoint/2010/main" val="411712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AED9-D011-4DCC-BA28-AFD46DA40275}"/>
              </a:ext>
            </a:extLst>
          </p:cNvPr>
          <p:cNvSpPr>
            <a:spLocks noGrp="1"/>
          </p:cNvSpPr>
          <p:nvPr>
            <p:ph type="title"/>
          </p:nvPr>
        </p:nvSpPr>
        <p:spPr>
          <a:xfrm>
            <a:off x="831850" y="104776"/>
            <a:ext cx="10515600" cy="628649"/>
          </a:xfrm>
        </p:spPr>
        <p:txBody>
          <a:bodyPr>
            <a:normAutofit fontScale="90000"/>
          </a:bodyPr>
          <a:lstStyle/>
          <a:p>
            <a:r>
              <a:rPr lang="en-ZA" sz="4400" b="1" dirty="0">
                <a:solidFill>
                  <a:schemeClr val="bg1"/>
                </a:solidFill>
              </a:rPr>
              <a:t>SRVM FINANCIAL SUSTAINIBILITY</a:t>
            </a:r>
          </a:p>
        </p:txBody>
      </p:sp>
      <p:sp>
        <p:nvSpPr>
          <p:cNvPr id="3" name="Text Placeholder 2">
            <a:extLst>
              <a:ext uri="{FF2B5EF4-FFF2-40B4-BE49-F238E27FC236}">
                <a16:creationId xmlns:a16="http://schemas.microsoft.com/office/drawing/2014/main" id="{DE77AD4C-1233-4270-AECF-569B3F4C9491}"/>
              </a:ext>
            </a:extLst>
          </p:cNvPr>
          <p:cNvSpPr>
            <a:spLocks noGrp="1"/>
          </p:cNvSpPr>
          <p:nvPr>
            <p:ph type="body" idx="1"/>
          </p:nvPr>
        </p:nvSpPr>
        <p:spPr>
          <a:xfrm>
            <a:off x="831850" y="1504950"/>
            <a:ext cx="10515600" cy="4819650"/>
          </a:xfrm>
        </p:spPr>
        <p:txBody>
          <a:bodyPr>
            <a:normAutofit lnSpcReduction="10000"/>
          </a:bodyPr>
          <a:lstStyle/>
          <a:p>
            <a:pPr marL="342900" indent="-342900">
              <a:buFont typeface="Arial" panose="020B0604020202020204" pitchFamily="34" charset="0"/>
              <a:buChar char="•"/>
            </a:pPr>
            <a:r>
              <a:rPr lang="en-ZA" dirty="0"/>
              <a:t>Financial sustainability been questioned by AG over years</a:t>
            </a:r>
          </a:p>
          <a:p>
            <a:pPr marL="342900" indent="-342900">
              <a:buFont typeface="Arial" panose="020B0604020202020204" pitchFamily="34" charset="0"/>
              <a:buChar char="•"/>
            </a:pPr>
            <a:r>
              <a:rPr lang="en-ZA" dirty="0"/>
              <a:t>The decline in sustainability is the consequence of years of unfunded budgets (</a:t>
            </a:r>
            <a:r>
              <a:rPr lang="en-ZA" b="1" dirty="0"/>
              <a:t>Unrealistic income projections</a:t>
            </a:r>
            <a:r>
              <a:rPr lang="en-ZA" dirty="0"/>
              <a:t>)</a:t>
            </a:r>
          </a:p>
          <a:p>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r>
              <a:rPr lang="en-ZA" dirty="0"/>
              <a:t>Actual revenue collected/billed revenue ratio  varies from 51% to 68%</a:t>
            </a:r>
          </a:p>
          <a:p>
            <a:pPr marL="342900" indent="-342900">
              <a:buFont typeface="Arial" panose="020B0604020202020204" pitchFamily="34" charset="0"/>
              <a:buChar char="•"/>
            </a:pPr>
            <a:endParaRPr lang="en-ZA" dirty="0"/>
          </a:p>
        </p:txBody>
      </p:sp>
      <p:pic>
        <p:nvPicPr>
          <p:cNvPr id="4" name="Picture 3">
            <a:extLst>
              <a:ext uri="{FF2B5EF4-FFF2-40B4-BE49-F238E27FC236}">
                <a16:creationId xmlns:a16="http://schemas.microsoft.com/office/drawing/2014/main" id="{E9820498-DB93-446B-8F00-3C17504A650A}"/>
              </a:ext>
            </a:extLst>
          </p:cNvPr>
          <p:cNvPicPr>
            <a:picLocks noChangeAspect="1"/>
          </p:cNvPicPr>
          <p:nvPr/>
        </p:nvPicPr>
        <p:blipFill>
          <a:blip r:embed="rId2"/>
          <a:stretch>
            <a:fillRect/>
          </a:stretch>
        </p:blipFill>
        <p:spPr>
          <a:xfrm>
            <a:off x="1381124" y="2514601"/>
            <a:ext cx="7410451" cy="2476500"/>
          </a:xfrm>
          <a:prstGeom prst="rect">
            <a:avLst/>
          </a:prstGeom>
        </p:spPr>
      </p:pic>
    </p:spTree>
    <p:extLst>
      <p:ext uri="{BB962C8B-B14F-4D97-AF65-F5344CB8AC3E}">
        <p14:creationId xmlns:p14="http://schemas.microsoft.com/office/powerpoint/2010/main" val="255016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1A91-53EE-4A7E-BB67-68848FE13858}"/>
              </a:ext>
            </a:extLst>
          </p:cNvPr>
          <p:cNvSpPr>
            <a:spLocks noGrp="1"/>
          </p:cNvSpPr>
          <p:nvPr>
            <p:ph type="title"/>
          </p:nvPr>
        </p:nvSpPr>
        <p:spPr>
          <a:xfrm>
            <a:off x="831850" y="1133476"/>
            <a:ext cx="10515600" cy="1047750"/>
          </a:xfrm>
        </p:spPr>
        <p:txBody>
          <a:bodyPr>
            <a:normAutofit/>
          </a:bodyPr>
          <a:lstStyle/>
          <a:p>
            <a:endParaRPr lang="en-ZA" dirty="0"/>
          </a:p>
        </p:txBody>
      </p:sp>
      <p:sp>
        <p:nvSpPr>
          <p:cNvPr id="3" name="Text Placeholder 2">
            <a:extLst>
              <a:ext uri="{FF2B5EF4-FFF2-40B4-BE49-F238E27FC236}">
                <a16:creationId xmlns:a16="http://schemas.microsoft.com/office/drawing/2014/main" id="{4C4024BD-AF4D-4CFF-806C-08BCDFE60EB8}"/>
              </a:ext>
            </a:extLst>
          </p:cNvPr>
          <p:cNvSpPr>
            <a:spLocks noGrp="1"/>
          </p:cNvSpPr>
          <p:nvPr>
            <p:ph type="body" idx="1"/>
          </p:nvPr>
        </p:nvSpPr>
        <p:spPr>
          <a:xfrm>
            <a:off x="831850" y="1133476"/>
            <a:ext cx="10515600" cy="4956175"/>
          </a:xfrm>
        </p:spPr>
        <p:txBody>
          <a:bodyPr>
            <a:normAutofit fontScale="92500" lnSpcReduction="10000"/>
          </a:bodyPr>
          <a:lstStyle/>
          <a:p>
            <a:r>
              <a:rPr lang="en-ZA" dirty="0"/>
              <a:t>The following table reflects the cash flow statements and operating budgeted revenue and expenditure as per schedules. </a:t>
            </a:r>
          </a:p>
          <a:p>
            <a:endParaRPr lang="en-ZA" dirty="0"/>
          </a:p>
          <a:p>
            <a:endParaRPr lang="en-ZA" dirty="0"/>
          </a:p>
          <a:p>
            <a:endParaRPr lang="en-ZA" dirty="0"/>
          </a:p>
          <a:p>
            <a:endParaRPr lang="en-ZA" dirty="0"/>
          </a:p>
          <a:p>
            <a:endParaRPr lang="en-ZA" dirty="0"/>
          </a:p>
          <a:p>
            <a:pPr marL="342900" indent="-342900">
              <a:buFont typeface="Arial" panose="020B0604020202020204" pitchFamily="34" charset="0"/>
              <a:buChar char="•"/>
            </a:pPr>
            <a:r>
              <a:rPr lang="en-ZA" dirty="0"/>
              <a:t>Actual cash revenue and expenditure are significantly lower than the inflated budgeted revenue and expenditure. </a:t>
            </a:r>
          </a:p>
          <a:p>
            <a:pPr marL="342900" indent="-342900">
              <a:buFont typeface="Arial" panose="020B0604020202020204" pitchFamily="34" charset="0"/>
              <a:buChar char="•"/>
            </a:pPr>
            <a:r>
              <a:rPr lang="en-ZA" dirty="0"/>
              <a:t>Expenditure budget provision was made for to pay with revenue that would not be realised. </a:t>
            </a:r>
          </a:p>
          <a:p>
            <a:pPr marL="342900" indent="-342900">
              <a:buFont typeface="Arial" panose="020B0604020202020204" pitchFamily="34" charset="0"/>
              <a:buChar char="•"/>
            </a:pPr>
            <a:r>
              <a:rPr lang="en-ZA" dirty="0"/>
              <a:t>This challenge that was created over years manifested in serious cash flow challenges for the municipality. </a:t>
            </a:r>
          </a:p>
          <a:p>
            <a:pPr marL="342900" indent="-342900">
              <a:buFont typeface="Arial" panose="020B0604020202020204" pitchFamily="34" charset="0"/>
              <a:buChar char="•"/>
            </a:pPr>
            <a:endParaRPr lang="en-ZA" dirty="0"/>
          </a:p>
          <a:p>
            <a:endParaRPr lang="en-ZA" dirty="0"/>
          </a:p>
        </p:txBody>
      </p:sp>
      <p:pic>
        <p:nvPicPr>
          <p:cNvPr id="4" name="Picture 3">
            <a:extLst>
              <a:ext uri="{FF2B5EF4-FFF2-40B4-BE49-F238E27FC236}">
                <a16:creationId xmlns:a16="http://schemas.microsoft.com/office/drawing/2014/main" id="{5D155A92-24EA-4189-8A12-49A7A00B65A2}"/>
              </a:ext>
            </a:extLst>
          </p:cNvPr>
          <p:cNvPicPr>
            <a:picLocks noChangeAspect="1"/>
          </p:cNvPicPr>
          <p:nvPr/>
        </p:nvPicPr>
        <p:blipFill>
          <a:blip r:embed="rId2"/>
          <a:stretch>
            <a:fillRect/>
          </a:stretch>
        </p:blipFill>
        <p:spPr>
          <a:xfrm>
            <a:off x="979487" y="2047875"/>
            <a:ext cx="10220325" cy="1783909"/>
          </a:xfrm>
          <a:prstGeom prst="rect">
            <a:avLst/>
          </a:prstGeom>
        </p:spPr>
      </p:pic>
    </p:spTree>
    <p:extLst>
      <p:ext uri="{BB962C8B-B14F-4D97-AF65-F5344CB8AC3E}">
        <p14:creationId xmlns:p14="http://schemas.microsoft.com/office/powerpoint/2010/main" val="37452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A8D1-EEC0-405C-8557-D63261EF7193}"/>
              </a:ext>
            </a:extLst>
          </p:cNvPr>
          <p:cNvSpPr>
            <a:spLocks noGrp="1"/>
          </p:cNvSpPr>
          <p:nvPr>
            <p:ph type="title"/>
          </p:nvPr>
        </p:nvSpPr>
        <p:spPr>
          <a:xfrm>
            <a:off x="831850" y="95250"/>
            <a:ext cx="10515600" cy="600075"/>
          </a:xfrm>
        </p:spPr>
        <p:txBody>
          <a:bodyPr>
            <a:normAutofit fontScale="90000"/>
          </a:bodyPr>
          <a:lstStyle/>
          <a:p>
            <a:r>
              <a:rPr lang="en-ZA" sz="4400" dirty="0">
                <a:solidFill>
                  <a:schemeClr val="bg1"/>
                </a:solidFill>
              </a:rPr>
              <a:t>ROOT CAUSES &amp; CHALLANGES</a:t>
            </a:r>
          </a:p>
        </p:txBody>
      </p:sp>
      <p:sp>
        <p:nvSpPr>
          <p:cNvPr id="3" name="Text Placeholder 2">
            <a:extLst>
              <a:ext uri="{FF2B5EF4-FFF2-40B4-BE49-F238E27FC236}">
                <a16:creationId xmlns:a16="http://schemas.microsoft.com/office/drawing/2014/main" id="{91EF4589-B629-41E4-AA0D-80BDCC93D435}"/>
              </a:ext>
            </a:extLst>
          </p:cNvPr>
          <p:cNvSpPr>
            <a:spLocks noGrp="1"/>
          </p:cNvSpPr>
          <p:nvPr>
            <p:ph type="body" idx="1"/>
          </p:nvPr>
        </p:nvSpPr>
        <p:spPr>
          <a:xfrm>
            <a:off x="831850" y="1466851"/>
            <a:ext cx="10515600" cy="4622800"/>
          </a:xfrm>
        </p:spPr>
        <p:txBody>
          <a:bodyPr>
            <a:normAutofit fontScale="77500" lnSpcReduction="20000"/>
          </a:bodyPr>
          <a:lstStyle/>
          <a:p>
            <a:pPr marL="457200" lvl="0" indent="-457200">
              <a:buFont typeface="+mj-lt"/>
              <a:buAutoNum type="arabicPeriod"/>
            </a:pPr>
            <a:r>
              <a:rPr lang="en-ZA" dirty="0"/>
              <a:t>All water meters in the towns expect Kirkwood are not functioning anymore. </a:t>
            </a:r>
          </a:p>
          <a:p>
            <a:pPr marL="457200" lvl="0" indent="-457200">
              <a:buFont typeface="+mj-lt"/>
              <a:buAutoNum type="arabicPeriod"/>
            </a:pPr>
            <a:r>
              <a:rPr lang="en-ZA" dirty="0"/>
              <a:t>Kirkwood has 330 residential and 85 business properties as per valuation role. </a:t>
            </a:r>
          </a:p>
          <a:p>
            <a:pPr marL="457200" lvl="0" indent="-457200">
              <a:buFont typeface="+mj-lt"/>
              <a:buAutoNum type="arabicPeriod"/>
            </a:pPr>
            <a:r>
              <a:rPr lang="en-ZA" dirty="0"/>
              <a:t>The income the municipality generates comes solely from Kirkwood.</a:t>
            </a:r>
          </a:p>
          <a:p>
            <a:pPr marL="457200" lvl="0" indent="-457200">
              <a:buFont typeface="+mj-lt"/>
              <a:buAutoNum type="arabicPeriod"/>
            </a:pPr>
            <a:r>
              <a:rPr lang="en-ZA" dirty="0"/>
              <a:t>In Kirkwood 101 meters are faulty and actual billings are not possible</a:t>
            </a:r>
          </a:p>
          <a:p>
            <a:pPr marL="457200" lvl="0" indent="-457200">
              <a:buFont typeface="+mj-lt"/>
              <a:buAutoNum type="arabicPeriod"/>
            </a:pPr>
            <a:r>
              <a:rPr lang="en-ZA" dirty="0"/>
              <a:t>No meter readings can be taken and all properties are billed a minimum average units per month. </a:t>
            </a:r>
          </a:p>
          <a:p>
            <a:pPr marL="457200" lvl="0" indent="-457200">
              <a:buFont typeface="+mj-lt"/>
              <a:buAutoNum type="arabicPeriod"/>
            </a:pPr>
            <a:r>
              <a:rPr lang="en-ZA" dirty="0"/>
              <a:t>No motivation for the consumers to limit consumption which reflects in the bulk purchase cost monthly. </a:t>
            </a:r>
          </a:p>
          <a:p>
            <a:pPr marL="457200" lvl="0" indent="-457200">
              <a:buFont typeface="+mj-lt"/>
              <a:buAutoNum type="arabicPeriod"/>
            </a:pPr>
            <a:r>
              <a:rPr lang="en-ZA" dirty="0"/>
              <a:t>This also created a total resistance in paying for services over years.</a:t>
            </a:r>
          </a:p>
          <a:p>
            <a:pPr marL="457200" lvl="0" indent="-457200">
              <a:buFont typeface="+mj-lt"/>
              <a:buAutoNum type="arabicPeriod"/>
            </a:pPr>
            <a:r>
              <a:rPr lang="en-ZA" dirty="0"/>
              <a:t>Infrastructure suffers from lack of maintenance and the most visible are streets that are beyond repair. </a:t>
            </a:r>
          </a:p>
          <a:p>
            <a:pPr marL="457200" lvl="0" indent="-457200">
              <a:buFont typeface="+mj-lt"/>
              <a:buAutoNum type="arabicPeriod"/>
            </a:pPr>
            <a:r>
              <a:rPr lang="en-ZA" dirty="0"/>
              <a:t>All this contribute to a significant resistance towards paying for services developed over the past years across all the consumer categories in Kirkwood.</a:t>
            </a:r>
          </a:p>
          <a:p>
            <a:pPr marL="457200" lvl="0" indent="-457200">
              <a:buFont typeface="+mj-lt"/>
              <a:buAutoNum type="arabicPeriod"/>
            </a:pPr>
            <a:r>
              <a:rPr lang="en-ZA" dirty="0"/>
              <a:t>Proper financial administration of debtor accounts over the past years is a serious challenge and it also contributed to consumer’s querying their accounts and resulted in non-payment because of disputes.</a:t>
            </a:r>
          </a:p>
          <a:p>
            <a:pPr marL="457200" lvl="0" indent="-457200">
              <a:buFont typeface="+mj-lt"/>
              <a:buAutoNum type="arabicPeriod"/>
            </a:pPr>
            <a:r>
              <a:rPr lang="en-ZA" dirty="0"/>
              <a:t>Services delivery also suffers from the lack of equipment and tools.</a:t>
            </a:r>
          </a:p>
          <a:p>
            <a:endParaRPr lang="en-ZA" dirty="0"/>
          </a:p>
        </p:txBody>
      </p:sp>
    </p:spTree>
    <p:extLst>
      <p:ext uri="{BB962C8B-B14F-4D97-AF65-F5344CB8AC3E}">
        <p14:creationId xmlns:p14="http://schemas.microsoft.com/office/powerpoint/2010/main" val="16409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9C38-19F2-4B8E-B9AB-E2C13AC68C6D}"/>
              </a:ext>
            </a:extLst>
          </p:cNvPr>
          <p:cNvSpPr>
            <a:spLocks noGrp="1"/>
          </p:cNvSpPr>
          <p:nvPr>
            <p:ph type="title"/>
          </p:nvPr>
        </p:nvSpPr>
        <p:spPr>
          <a:xfrm>
            <a:off x="831850" y="0"/>
            <a:ext cx="10515600" cy="768349"/>
          </a:xfrm>
        </p:spPr>
        <p:txBody>
          <a:bodyPr>
            <a:normAutofit fontScale="90000"/>
          </a:bodyPr>
          <a:lstStyle/>
          <a:p>
            <a:r>
              <a:rPr lang="en-ZA" dirty="0">
                <a:solidFill>
                  <a:schemeClr val="bg1"/>
                </a:solidFill>
              </a:rPr>
              <a:t>OPERATING REVENUE</a:t>
            </a:r>
          </a:p>
        </p:txBody>
      </p:sp>
      <p:pic>
        <p:nvPicPr>
          <p:cNvPr id="4" name="Picture 3">
            <a:extLst>
              <a:ext uri="{FF2B5EF4-FFF2-40B4-BE49-F238E27FC236}">
                <a16:creationId xmlns:a16="http://schemas.microsoft.com/office/drawing/2014/main" id="{E59A899B-3597-497A-8EF4-3ACCA3334B94}"/>
              </a:ext>
            </a:extLst>
          </p:cNvPr>
          <p:cNvPicPr>
            <a:picLocks noChangeAspect="1"/>
          </p:cNvPicPr>
          <p:nvPr/>
        </p:nvPicPr>
        <p:blipFill>
          <a:blip r:embed="rId2"/>
          <a:stretch>
            <a:fillRect/>
          </a:stretch>
        </p:blipFill>
        <p:spPr>
          <a:xfrm>
            <a:off x="1066799" y="1752601"/>
            <a:ext cx="9839325" cy="3045069"/>
          </a:xfrm>
          <a:prstGeom prst="rect">
            <a:avLst/>
          </a:prstGeom>
        </p:spPr>
      </p:pic>
      <p:sp>
        <p:nvSpPr>
          <p:cNvPr id="3" name="Text Placeholder 2">
            <a:extLst>
              <a:ext uri="{FF2B5EF4-FFF2-40B4-BE49-F238E27FC236}">
                <a16:creationId xmlns:a16="http://schemas.microsoft.com/office/drawing/2014/main" id="{D7189709-A6DD-4F02-A173-CFFC5C6F1596}"/>
              </a:ext>
            </a:extLst>
          </p:cNvPr>
          <p:cNvSpPr>
            <a:spLocks noGrp="1"/>
          </p:cNvSpPr>
          <p:nvPr>
            <p:ph type="body" idx="1"/>
          </p:nvPr>
        </p:nvSpPr>
        <p:spPr>
          <a:xfrm>
            <a:off x="831850" y="768349"/>
            <a:ext cx="10515600" cy="5321302"/>
          </a:xfrm>
        </p:spPr>
        <p:txBody>
          <a:bodyPr>
            <a:normAutofit fontScale="92500" lnSpcReduction="10000"/>
          </a:bodyPr>
          <a:lstStyle/>
          <a:p>
            <a:endParaRPr lang="en-ZA" dirty="0"/>
          </a:p>
          <a:p>
            <a:r>
              <a:rPr lang="en-ZA" dirty="0"/>
              <a:t>The accrued billings from services reflect that SRVM will not meet its targets with major consequences for cash flow. Another indication of an inflated budget.</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pPr marL="342900" indent="-342900">
              <a:buFont typeface="Arial" panose="020B0604020202020204" pitchFamily="34" charset="0"/>
              <a:buChar char="•"/>
            </a:pPr>
            <a:r>
              <a:rPr lang="en-ZA" dirty="0"/>
              <a:t>The billings for rates reflects serious problems with a target of 97%</a:t>
            </a:r>
          </a:p>
        </p:txBody>
      </p:sp>
    </p:spTree>
    <p:extLst>
      <p:ext uri="{BB962C8B-B14F-4D97-AF65-F5344CB8AC3E}">
        <p14:creationId xmlns:p14="http://schemas.microsoft.com/office/powerpoint/2010/main" val="1329219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VM Presentation" id="{B28944AE-E7CF-4658-B029-FA1740DA7F3E}" vid="{0E394F3C-0ABE-4E61-8ACA-81B4B9DE80F0}"/>
    </a:ext>
  </a:extLst>
</a:theme>
</file>

<file path=docProps/app.xml><?xml version="1.0" encoding="utf-8"?>
<Properties xmlns="http://schemas.openxmlformats.org/officeDocument/2006/extended-properties" xmlns:vt="http://schemas.openxmlformats.org/officeDocument/2006/docPropsVTypes">
  <Template>SRVM Presentation</Template>
  <TotalTime>427</TotalTime>
  <Words>600</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Tuesday, 1 June 2021, from 19:00 – 22:00, on the Zoom Virtual Platform.  Portfolio Committee on Co-operative Governance  and Traditional Affairs  </vt:lpstr>
      <vt:lpstr>INDEX</vt:lpstr>
      <vt:lpstr>PURPOSE OF PRESENTATION</vt:lpstr>
      <vt:lpstr>AUDIT ACTION PLAN</vt:lpstr>
      <vt:lpstr>COVID-19</vt:lpstr>
      <vt:lpstr>SRVM FINANCIAL SUSTAINIBILITY</vt:lpstr>
      <vt:lpstr>PowerPoint Presentation</vt:lpstr>
      <vt:lpstr>ROOT CAUSES &amp; CHALLANGES</vt:lpstr>
      <vt:lpstr>OPERATING REVENUE</vt:lpstr>
      <vt:lpstr>OPERATING EXPENDITURE</vt:lpstr>
      <vt:lpstr>CAPITAL EXPENDITURE</vt:lpstr>
      <vt:lpstr>ACCUMALATED ACTUAL BILLING/ACTUAL CASH/BUDGETED BILLING</vt:lpstr>
      <vt:lpstr>INSTITUTIONAL CAPACITY</vt:lpstr>
      <vt:lpstr>OTHER</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Chief Finance Officer</dc:creator>
  <cp:lastModifiedBy>Shereen Cassiem</cp:lastModifiedBy>
  <cp:revision>31</cp:revision>
  <dcterms:created xsi:type="dcterms:W3CDTF">2021-01-25T13:20:53Z</dcterms:created>
  <dcterms:modified xsi:type="dcterms:W3CDTF">2021-06-01T12:54:17Z</dcterms:modified>
</cp:coreProperties>
</file>