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892" r:id="rId2"/>
    <p:sldId id="1061" r:id="rId3"/>
    <p:sldId id="1212" r:id="rId4"/>
    <p:sldId id="1216" r:id="rId5"/>
    <p:sldId id="1217" r:id="rId6"/>
    <p:sldId id="1219" r:id="rId7"/>
    <p:sldId id="1220" r:id="rId8"/>
    <p:sldId id="1221" r:id="rId9"/>
    <p:sldId id="1234" r:id="rId10"/>
    <p:sldId id="1235" r:id="rId11"/>
    <p:sldId id="1236" r:id="rId12"/>
    <p:sldId id="1237" r:id="rId13"/>
    <p:sldId id="1238" r:id="rId14"/>
    <p:sldId id="1222" r:id="rId15"/>
    <p:sldId id="1249" r:id="rId16"/>
    <p:sldId id="1248" r:id="rId17"/>
    <p:sldId id="1247" r:id="rId18"/>
    <p:sldId id="1246" r:id="rId19"/>
    <p:sldId id="1245" r:id="rId20"/>
    <p:sldId id="1244" r:id="rId21"/>
    <p:sldId id="1243" r:id="rId22"/>
    <p:sldId id="1250" r:id="rId23"/>
    <p:sldId id="1251" r:id="rId24"/>
    <p:sldId id="1242" r:id="rId25"/>
    <p:sldId id="1207" r:id="rId26"/>
    <p:sldId id="1233" r:id="rId27"/>
    <p:sldId id="1048" r:id="rId28"/>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00"/>
    <a:srgbClr val="33CC33"/>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5078" autoAdjust="0"/>
  </p:normalViewPr>
  <p:slideViewPr>
    <p:cSldViewPr>
      <p:cViewPr varScale="1">
        <p:scale>
          <a:sx n="62" d="100"/>
          <a:sy n="62" d="100"/>
        </p:scale>
        <p:origin x="-15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50771" cy="496389"/>
          </a:xfrm>
          <a:prstGeom prst="rect">
            <a:avLst/>
          </a:prstGeom>
        </p:spPr>
        <p:txBody>
          <a:bodyPr vert="horz" lIns="91541" tIns="45770" rIns="91541" bIns="45770" rtlCol="0"/>
          <a:lstStyle>
            <a:lvl1pPr algn="l">
              <a:defRPr sz="1200">
                <a:latin typeface="Times New Roman" charset="0"/>
                <a:ea typeface="+mn-ea"/>
                <a:cs typeface="+mn-cs"/>
              </a:defRPr>
            </a:lvl1pPr>
          </a:lstStyle>
          <a:p>
            <a:pPr>
              <a:defRPr/>
            </a:pPr>
            <a:r>
              <a:rPr lang="en-US"/>
              <a:t>SECRET</a:t>
            </a:r>
          </a:p>
        </p:txBody>
      </p:sp>
      <p:sp>
        <p:nvSpPr>
          <p:cNvPr id="3" name="Date Placeholder 2"/>
          <p:cNvSpPr>
            <a:spLocks noGrp="1"/>
          </p:cNvSpPr>
          <p:nvPr>
            <p:ph type="dt" sz="quarter" idx="1"/>
          </p:nvPr>
        </p:nvSpPr>
        <p:spPr>
          <a:xfrm>
            <a:off x="3856544" y="3"/>
            <a:ext cx="2950771" cy="496389"/>
          </a:xfrm>
          <a:prstGeom prst="rect">
            <a:avLst/>
          </a:prstGeom>
        </p:spPr>
        <p:txBody>
          <a:bodyPr vert="horz" wrap="square" lIns="91541" tIns="45770" rIns="91541" bIns="45770" numCol="1" anchor="t" anchorCtr="0" compatLnSpc="1">
            <a:prstTxWarp prst="textNoShape">
              <a:avLst/>
            </a:prstTxWarp>
          </a:bodyPr>
          <a:lstStyle>
            <a:lvl1pPr algn="r">
              <a:defRPr sz="1200" smtClean="0">
                <a:cs typeface="Arial" pitchFamily="34" charset="0"/>
              </a:defRPr>
            </a:lvl1pPr>
          </a:lstStyle>
          <a:p>
            <a:pPr>
              <a:defRPr/>
            </a:pPr>
            <a:fld id="{792D9734-FDF6-0B47-9163-1F38F824AD82}" type="datetime1">
              <a:rPr lang="en-ZA" smtClean="0"/>
              <a:pPr>
                <a:defRPr/>
              </a:pPr>
              <a:t>2021/06/08</a:t>
            </a:fld>
            <a:endParaRPr lang="en-US"/>
          </a:p>
        </p:txBody>
      </p:sp>
      <p:sp>
        <p:nvSpPr>
          <p:cNvPr id="4" name="Footer Placeholder 3"/>
          <p:cNvSpPr>
            <a:spLocks noGrp="1"/>
          </p:cNvSpPr>
          <p:nvPr>
            <p:ph type="ftr" sz="quarter" idx="2"/>
          </p:nvPr>
        </p:nvSpPr>
        <p:spPr>
          <a:xfrm>
            <a:off x="5" y="9442896"/>
            <a:ext cx="2950771" cy="496389"/>
          </a:xfrm>
          <a:prstGeom prst="rect">
            <a:avLst/>
          </a:prstGeom>
        </p:spPr>
        <p:txBody>
          <a:bodyPr vert="horz" lIns="91541" tIns="45770" rIns="91541" bIns="45770" rtlCol="0" anchor="b"/>
          <a:lstStyle>
            <a:lvl1pPr algn="l">
              <a:defRPr sz="1200">
                <a:latin typeface="Times New Roman" charset="0"/>
                <a:ea typeface="+mn-ea"/>
                <a:cs typeface="+mn-cs"/>
              </a:defRPr>
            </a:lvl1pPr>
          </a:lstStyle>
          <a:p>
            <a:pPr>
              <a:defRPr/>
            </a:pPr>
            <a:r>
              <a:rPr lang="en-US"/>
              <a:t>SECRET</a:t>
            </a:r>
          </a:p>
        </p:txBody>
      </p:sp>
      <p:sp>
        <p:nvSpPr>
          <p:cNvPr id="5" name="Slide Number Placeholder 4"/>
          <p:cNvSpPr>
            <a:spLocks noGrp="1"/>
          </p:cNvSpPr>
          <p:nvPr>
            <p:ph type="sldNum" sz="quarter" idx="3"/>
          </p:nvPr>
        </p:nvSpPr>
        <p:spPr>
          <a:xfrm>
            <a:off x="3856544" y="9442896"/>
            <a:ext cx="2950771" cy="496389"/>
          </a:xfrm>
          <a:prstGeom prst="rect">
            <a:avLst/>
          </a:prstGeom>
        </p:spPr>
        <p:txBody>
          <a:bodyPr vert="horz" wrap="square" lIns="91541" tIns="45770" rIns="91541" bIns="45770" numCol="1" anchor="b" anchorCtr="0" compatLnSpc="1">
            <a:prstTxWarp prst="textNoShape">
              <a:avLst/>
            </a:prstTxWarp>
          </a:bodyPr>
          <a:lstStyle>
            <a:lvl1pPr algn="r">
              <a:defRPr sz="1200">
                <a:cs typeface="Arial" panose="020B0604020202020204" pitchFamily="34" charset="0"/>
              </a:defRPr>
            </a:lvl1pPr>
          </a:lstStyle>
          <a:p>
            <a:fld id="{2783BE48-B9EB-4DC3-B175-4CC20B771D01}" type="slidenum">
              <a:rPr lang="en-US"/>
              <a:pPr/>
              <a:t>‹#›</a:t>
            </a:fld>
            <a:endParaRPr lang="en-US"/>
          </a:p>
        </p:txBody>
      </p:sp>
    </p:spTree>
    <p:extLst>
      <p:ext uri="{BB962C8B-B14F-4D97-AF65-F5344CB8AC3E}">
        <p14:creationId xmlns="" xmlns:p14="http://schemas.microsoft.com/office/powerpoint/2010/main" val="3625676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50771" cy="496389"/>
          </a:xfrm>
          <a:prstGeom prst="rect">
            <a:avLst/>
          </a:prstGeom>
        </p:spPr>
        <p:txBody>
          <a:bodyPr vert="horz" lIns="96766" tIns="48385" rIns="96766" bIns="48385" rtlCol="0"/>
          <a:lstStyle>
            <a:lvl1pPr algn="l">
              <a:defRPr sz="1300">
                <a:latin typeface="Times New Roman" charset="0"/>
                <a:ea typeface="+mn-ea"/>
                <a:cs typeface="+mn-cs"/>
              </a:defRPr>
            </a:lvl1pPr>
          </a:lstStyle>
          <a:p>
            <a:pPr>
              <a:defRPr/>
            </a:pPr>
            <a:r>
              <a:rPr lang="en-US"/>
              <a:t>SECRET</a:t>
            </a:r>
          </a:p>
        </p:txBody>
      </p:sp>
      <p:sp>
        <p:nvSpPr>
          <p:cNvPr id="3" name="Date Placeholder 2"/>
          <p:cNvSpPr>
            <a:spLocks noGrp="1"/>
          </p:cNvSpPr>
          <p:nvPr>
            <p:ph type="dt" idx="1"/>
          </p:nvPr>
        </p:nvSpPr>
        <p:spPr>
          <a:xfrm>
            <a:off x="3856544" y="3"/>
            <a:ext cx="2950771" cy="496389"/>
          </a:xfrm>
          <a:prstGeom prst="rect">
            <a:avLst/>
          </a:prstGeom>
        </p:spPr>
        <p:txBody>
          <a:bodyPr vert="horz" wrap="square" lIns="96766" tIns="48385" rIns="96766" bIns="48385" numCol="1" anchor="t" anchorCtr="0" compatLnSpc="1">
            <a:prstTxWarp prst="textNoShape">
              <a:avLst/>
            </a:prstTxWarp>
          </a:bodyPr>
          <a:lstStyle>
            <a:lvl1pPr algn="r">
              <a:defRPr sz="1300" smtClean="0">
                <a:cs typeface="Arial" pitchFamily="34" charset="0"/>
              </a:defRPr>
            </a:lvl1pPr>
          </a:lstStyle>
          <a:p>
            <a:pPr>
              <a:defRPr/>
            </a:pPr>
            <a:fld id="{5826756C-1802-AF49-8CA9-840DDA646C6C}" type="datetime1">
              <a:rPr lang="en-ZA" smtClean="0"/>
              <a:pPr>
                <a:defRPr/>
              </a:pPr>
              <a:t>2021/06/08</a:t>
            </a:fld>
            <a:endParaRPr lang="en-US"/>
          </a:p>
        </p:txBody>
      </p:sp>
      <p:sp>
        <p:nvSpPr>
          <p:cNvPr id="4" name="Slide Image Placeholder 3"/>
          <p:cNvSpPr>
            <a:spLocks noGrp="1" noRot="1" noChangeAspect="1"/>
          </p:cNvSpPr>
          <p:nvPr>
            <p:ph type="sldImg" idx="2"/>
          </p:nvPr>
        </p:nvSpPr>
        <p:spPr>
          <a:xfrm>
            <a:off x="917575" y="746125"/>
            <a:ext cx="4973638" cy="3729038"/>
          </a:xfrm>
          <a:prstGeom prst="rect">
            <a:avLst/>
          </a:prstGeom>
          <a:noFill/>
          <a:ln w="12700">
            <a:solidFill>
              <a:prstClr val="black"/>
            </a:solidFill>
          </a:ln>
        </p:spPr>
        <p:txBody>
          <a:bodyPr vert="horz" lIns="96766" tIns="48385" rIns="96766" bIns="48385" rtlCol="0" anchor="ctr"/>
          <a:lstStyle/>
          <a:p>
            <a:pPr lvl="0"/>
            <a:endParaRPr lang="en-US" noProof="0" dirty="0"/>
          </a:p>
        </p:txBody>
      </p:sp>
      <p:sp>
        <p:nvSpPr>
          <p:cNvPr id="5" name="Notes Placeholder 4"/>
          <p:cNvSpPr>
            <a:spLocks noGrp="1"/>
          </p:cNvSpPr>
          <p:nvPr>
            <p:ph type="body" sz="quarter" idx="3"/>
          </p:nvPr>
        </p:nvSpPr>
        <p:spPr>
          <a:xfrm>
            <a:off x="681175" y="4722269"/>
            <a:ext cx="5446439" cy="4472430"/>
          </a:xfrm>
          <a:prstGeom prst="rect">
            <a:avLst/>
          </a:prstGeom>
        </p:spPr>
        <p:txBody>
          <a:bodyPr vert="horz" lIns="96766" tIns="48385" rIns="96766" bIns="483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9442896"/>
            <a:ext cx="2950771" cy="496389"/>
          </a:xfrm>
          <a:prstGeom prst="rect">
            <a:avLst/>
          </a:prstGeom>
        </p:spPr>
        <p:txBody>
          <a:bodyPr vert="horz" lIns="96766" tIns="48385" rIns="96766" bIns="48385" rtlCol="0" anchor="b"/>
          <a:lstStyle>
            <a:lvl1pPr algn="l">
              <a:defRPr sz="1300">
                <a:latin typeface="Times New Roman" charset="0"/>
                <a:ea typeface="+mn-ea"/>
                <a:cs typeface="+mn-cs"/>
              </a:defRPr>
            </a:lvl1pPr>
          </a:lstStyle>
          <a:p>
            <a:pPr>
              <a:defRPr/>
            </a:pPr>
            <a:r>
              <a:rPr lang="en-US"/>
              <a:t>SECRET</a:t>
            </a:r>
          </a:p>
        </p:txBody>
      </p:sp>
      <p:sp>
        <p:nvSpPr>
          <p:cNvPr id="7" name="Slide Number Placeholder 6"/>
          <p:cNvSpPr>
            <a:spLocks noGrp="1"/>
          </p:cNvSpPr>
          <p:nvPr>
            <p:ph type="sldNum" sz="quarter" idx="5"/>
          </p:nvPr>
        </p:nvSpPr>
        <p:spPr>
          <a:xfrm>
            <a:off x="3856544" y="9442896"/>
            <a:ext cx="2950771" cy="496389"/>
          </a:xfrm>
          <a:prstGeom prst="rect">
            <a:avLst/>
          </a:prstGeom>
        </p:spPr>
        <p:txBody>
          <a:bodyPr vert="horz" wrap="square" lIns="96766" tIns="48385" rIns="96766" bIns="48385" numCol="1" anchor="b" anchorCtr="0" compatLnSpc="1">
            <a:prstTxWarp prst="textNoShape">
              <a:avLst/>
            </a:prstTxWarp>
          </a:bodyPr>
          <a:lstStyle>
            <a:lvl1pPr algn="r">
              <a:defRPr sz="1300">
                <a:cs typeface="Arial" panose="020B0604020202020204" pitchFamily="34" charset="0"/>
              </a:defRPr>
            </a:lvl1pPr>
          </a:lstStyle>
          <a:p>
            <a:fld id="{47D24323-C1F1-4FBF-BA43-DF69078F6232}" type="slidenum">
              <a:rPr lang="en-US"/>
              <a:pPr/>
              <a:t>‹#›</a:t>
            </a:fld>
            <a:endParaRPr lang="en-US"/>
          </a:p>
        </p:txBody>
      </p:sp>
    </p:spTree>
    <p:extLst>
      <p:ext uri="{BB962C8B-B14F-4D97-AF65-F5344CB8AC3E}">
        <p14:creationId xmlns="" xmlns:p14="http://schemas.microsoft.com/office/powerpoint/2010/main" val="110196250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3763" indent="-286063" eaLnBrk="0" hangingPunct="0">
              <a:defRPr sz="2400">
                <a:solidFill>
                  <a:schemeClr val="tx1"/>
                </a:solidFill>
                <a:latin typeface="Times New Roman" panose="02020603050405020304" pitchFamily="18" charset="0"/>
                <a:ea typeface="MS PGothic" panose="020B0600070205080204" pitchFamily="34" charset="-128"/>
              </a:defRPr>
            </a:lvl2pPr>
            <a:lvl3pPr marL="1144251" indent="-228849" eaLnBrk="0" hangingPunct="0">
              <a:defRPr sz="2400">
                <a:solidFill>
                  <a:schemeClr val="tx1"/>
                </a:solidFill>
                <a:latin typeface="Times New Roman" panose="02020603050405020304" pitchFamily="18" charset="0"/>
                <a:ea typeface="MS PGothic" panose="020B0600070205080204" pitchFamily="34" charset="-128"/>
              </a:defRPr>
            </a:lvl3pPr>
            <a:lvl4pPr marL="1601952" indent="-228849" eaLnBrk="0" hangingPunct="0">
              <a:defRPr sz="2400">
                <a:solidFill>
                  <a:schemeClr val="tx1"/>
                </a:solidFill>
                <a:latin typeface="Times New Roman" panose="02020603050405020304" pitchFamily="18" charset="0"/>
                <a:ea typeface="MS PGothic" panose="020B0600070205080204" pitchFamily="34" charset="-128"/>
              </a:defRPr>
            </a:lvl4pPr>
            <a:lvl5pPr marL="2059651" indent="-228849" eaLnBrk="0" hangingPunct="0">
              <a:defRPr sz="2400">
                <a:solidFill>
                  <a:schemeClr val="tx1"/>
                </a:solidFill>
                <a:latin typeface="Times New Roman" panose="02020603050405020304" pitchFamily="18" charset="0"/>
                <a:ea typeface="MS PGothic" panose="020B0600070205080204" pitchFamily="34" charset="-128"/>
              </a:defRPr>
            </a:lvl5pPr>
            <a:lvl6pPr marL="2517353" indent="-22884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5054" indent="-22884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32754" indent="-22884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90455" indent="-228849"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71DAD5-643B-4F77-9C64-1EC80B570E81}" type="slidenum">
              <a:rPr lang="en-US" sz="1300"/>
              <a:pPr eaLnBrk="1" hangingPunct="1"/>
              <a:t>1</a:t>
            </a:fld>
            <a:endParaRPr lang="en-US" sz="1300"/>
          </a:p>
        </p:txBody>
      </p:sp>
      <p:sp>
        <p:nvSpPr>
          <p:cNvPr id="5" name="Footer Placeholder 4"/>
          <p:cNvSpPr>
            <a:spLocks noGrp="1"/>
          </p:cNvSpPr>
          <p:nvPr>
            <p:ph type="ftr" sz="quarter" idx="4"/>
          </p:nvPr>
        </p:nvSpPr>
        <p:spPr/>
        <p:txBody>
          <a:bodyPr/>
          <a:lstStyle/>
          <a:p>
            <a:pPr>
              <a:defRPr/>
            </a:pPr>
            <a:r>
              <a:rPr lang="en-US"/>
              <a:t>SECRET</a:t>
            </a:r>
          </a:p>
        </p:txBody>
      </p:sp>
      <p:sp>
        <p:nvSpPr>
          <p:cNvPr id="6" name="Header Placeholder 5"/>
          <p:cNvSpPr>
            <a:spLocks noGrp="1"/>
          </p:cNvSpPr>
          <p:nvPr>
            <p:ph type="hdr" sz="quarter"/>
          </p:nvPr>
        </p:nvSpPr>
        <p:spPr/>
        <p:txBody>
          <a:bodyPr/>
          <a:lstStyle/>
          <a:p>
            <a:pPr>
              <a:defRPr/>
            </a:pPr>
            <a:r>
              <a:rPr lang="en-US"/>
              <a:t>SECRET</a:t>
            </a:r>
          </a:p>
        </p:txBody>
      </p:sp>
    </p:spTree>
    <p:extLst>
      <p:ext uri="{BB962C8B-B14F-4D97-AF65-F5344CB8AC3E}">
        <p14:creationId xmlns="" xmlns:p14="http://schemas.microsoft.com/office/powerpoint/2010/main" val="426718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a:t>
            </a:fld>
            <a:endParaRPr lang="en-ZA" dirty="0"/>
          </a:p>
        </p:txBody>
      </p:sp>
    </p:spTree>
    <p:extLst>
      <p:ext uri="{BB962C8B-B14F-4D97-AF65-F5344CB8AC3E}">
        <p14:creationId xmlns="" xmlns:p14="http://schemas.microsoft.com/office/powerpoint/2010/main" val="89758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25</a:t>
            </a:fld>
            <a:endParaRPr lang="en-ZA" dirty="0"/>
          </a:p>
        </p:txBody>
      </p:sp>
    </p:spTree>
    <p:extLst>
      <p:ext uri="{BB962C8B-B14F-4D97-AF65-F5344CB8AC3E}">
        <p14:creationId xmlns="" xmlns:p14="http://schemas.microsoft.com/office/powerpoint/2010/main" val="1894642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26</a:t>
            </a:fld>
            <a:endParaRPr lang="en-ZA" dirty="0"/>
          </a:p>
        </p:txBody>
      </p:sp>
    </p:spTree>
    <p:extLst>
      <p:ext uri="{BB962C8B-B14F-4D97-AF65-F5344CB8AC3E}">
        <p14:creationId xmlns="" xmlns:p14="http://schemas.microsoft.com/office/powerpoint/2010/main" val="19810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SECRET</a:t>
            </a:r>
          </a:p>
        </p:txBody>
      </p:sp>
      <p:sp>
        <p:nvSpPr>
          <p:cNvPr id="5" name="Footer Placeholder 4"/>
          <p:cNvSpPr>
            <a:spLocks noGrp="1"/>
          </p:cNvSpPr>
          <p:nvPr>
            <p:ph type="ftr" sz="quarter" idx="11"/>
          </p:nvPr>
        </p:nvSpPr>
        <p:spPr/>
        <p:txBody>
          <a:bodyPr/>
          <a:lstStyle/>
          <a:p>
            <a:pPr>
              <a:defRPr/>
            </a:pPr>
            <a:r>
              <a:rPr lang="en-US"/>
              <a:t>SECRET</a:t>
            </a:r>
          </a:p>
        </p:txBody>
      </p:sp>
      <p:sp>
        <p:nvSpPr>
          <p:cNvPr id="6" name="Slide Number Placeholder 5"/>
          <p:cNvSpPr>
            <a:spLocks noGrp="1"/>
          </p:cNvSpPr>
          <p:nvPr>
            <p:ph type="sldNum" sz="quarter" idx="12"/>
          </p:nvPr>
        </p:nvSpPr>
        <p:spPr/>
        <p:txBody>
          <a:bodyPr/>
          <a:lstStyle/>
          <a:p>
            <a:fld id="{47D24323-C1F1-4FBF-BA43-DF69078F6232}" type="slidenum">
              <a:rPr lang="en-US" smtClean="0"/>
              <a:pPr/>
              <a:t>27</a:t>
            </a:fld>
            <a:endParaRPr lang="en-US"/>
          </a:p>
        </p:txBody>
      </p:sp>
    </p:spTree>
    <p:extLst>
      <p:ext uri="{BB962C8B-B14F-4D97-AF65-F5344CB8AC3E}">
        <p14:creationId xmlns="" xmlns:p14="http://schemas.microsoft.com/office/powerpoint/2010/main" val="105061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2A63FD81-98C9-4A4E-8602-DFC85C89EA0B}" type="slidenum">
              <a:rPr lang="en-US"/>
              <a:pPr/>
              <a:t>‹#›</a:t>
            </a:fld>
            <a:endParaRPr lang="en-US"/>
          </a:p>
        </p:txBody>
      </p:sp>
    </p:spTree>
    <p:extLst>
      <p:ext uri="{BB962C8B-B14F-4D97-AF65-F5344CB8AC3E}">
        <p14:creationId xmlns="" xmlns:p14="http://schemas.microsoft.com/office/powerpoint/2010/main" val="237994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82DD559F-5C2B-4A88-A044-01545B38929E}" type="slidenum">
              <a:rPr lang="en-US"/>
              <a:pPr/>
              <a:t>‹#›</a:t>
            </a:fld>
            <a:endParaRPr lang="en-US"/>
          </a:p>
        </p:txBody>
      </p:sp>
    </p:spTree>
    <p:extLst>
      <p:ext uri="{BB962C8B-B14F-4D97-AF65-F5344CB8AC3E}">
        <p14:creationId xmlns="" xmlns:p14="http://schemas.microsoft.com/office/powerpoint/2010/main" val="29595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4A15C70D-206A-40EE-A983-0DA55A7B4AA8}" type="slidenum">
              <a:rPr lang="en-US"/>
              <a:pPr/>
              <a:t>‹#›</a:t>
            </a:fld>
            <a:endParaRPr lang="en-US"/>
          </a:p>
        </p:txBody>
      </p:sp>
    </p:spTree>
    <p:extLst>
      <p:ext uri="{BB962C8B-B14F-4D97-AF65-F5344CB8AC3E}">
        <p14:creationId xmlns="" xmlns:p14="http://schemas.microsoft.com/office/powerpoint/2010/main" val="178182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8738F40B-CDAE-43B1-B14D-85FE9ADF513D}" type="slidenum">
              <a:rPr lang="en-US"/>
              <a:pPr/>
              <a:t>‹#›</a:t>
            </a:fld>
            <a:endParaRPr lang="en-US"/>
          </a:p>
        </p:txBody>
      </p:sp>
    </p:spTree>
    <p:extLst>
      <p:ext uri="{BB962C8B-B14F-4D97-AF65-F5344CB8AC3E}">
        <p14:creationId xmlns="" xmlns:p14="http://schemas.microsoft.com/office/powerpoint/2010/main" val="25897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18FA539E-72BC-4F74-BB83-9BDEAADF0C5A}" type="slidenum">
              <a:rPr lang="en-US"/>
              <a:pPr/>
              <a:t>‹#›</a:t>
            </a:fld>
            <a:endParaRPr lang="en-US"/>
          </a:p>
        </p:txBody>
      </p:sp>
    </p:spTree>
    <p:extLst>
      <p:ext uri="{BB962C8B-B14F-4D97-AF65-F5344CB8AC3E}">
        <p14:creationId xmlns="" xmlns:p14="http://schemas.microsoft.com/office/powerpoint/2010/main" val="201617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09E72B39-5706-4B40-BC2B-BE33F2D655D5}" type="slidenum">
              <a:rPr lang="en-US"/>
              <a:pPr/>
              <a:t>‹#›</a:t>
            </a:fld>
            <a:endParaRPr lang="en-US"/>
          </a:p>
        </p:txBody>
      </p:sp>
    </p:spTree>
    <p:extLst>
      <p:ext uri="{BB962C8B-B14F-4D97-AF65-F5344CB8AC3E}">
        <p14:creationId xmlns="" xmlns:p14="http://schemas.microsoft.com/office/powerpoint/2010/main" val="165547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7" name="Rectangle 6"/>
          <p:cNvSpPr>
            <a:spLocks noGrp="1" noChangeArrowheads="1"/>
          </p:cNvSpPr>
          <p:nvPr>
            <p:ph type="sldNum" sz="quarter" idx="12"/>
          </p:nvPr>
        </p:nvSpPr>
        <p:spPr>
          <a:ln/>
        </p:spPr>
        <p:txBody>
          <a:bodyPr/>
          <a:lstStyle>
            <a:lvl1pPr>
              <a:defRPr/>
            </a:lvl1pPr>
          </a:lstStyle>
          <a:p>
            <a:fld id="{E6FBD5DA-922C-426C-8B9D-6CC90D4028BA}" type="slidenum">
              <a:rPr lang="en-US"/>
              <a:pPr/>
              <a:t>‹#›</a:t>
            </a:fld>
            <a:endParaRPr lang="en-US"/>
          </a:p>
        </p:txBody>
      </p:sp>
    </p:spTree>
    <p:extLst>
      <p:ext uri="{BB962C8B-B14F-4D97-AF65-F5344CB8AC3E}">
        <p14:creationId xmlns="" xmlns:p14="http://schemas.microsoft.com/office/powerpoint/2010/main" val="368186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9" name="Rectangle 6"/>
          <p:cNvSpPr>
            <a:spLocks noGrp="1" noChangeArrowheads="1"/>
          </p:cNvSpPr>
          <p:nvPr>
            <p:ph type="sldNum" sz="quarter" idx="12"/>
          </p:nvPr>
        </p:nvSpPr>
        <p:spPr>
          <a:ln/>
        </p:spPr>
        <p:txBody>
          <a:bodyPr/>
          <a:lstStyle>
            <a:lvl1pPr>
              <a:defRPr/>
            </a:lvl1pPr>
          </a:lstStyle>
          <a:p>
            <a:fld id="{44DD8D74-86AE-4EEB-B686-873F37AB3FE4}" type="slidenum">
              <a:rPr lang="en-US"/>
              <a:pPr/>
              <a:t>‹#›</a:t>
            </a:fld>
            <a:endParaRPr lang="en-US"/>
          </a:p>
        </p:txBody>
      </p:sp>
    </p:spTree>
    <p:extLst>
      <p:ext uri="{BB962C8B-B14F-4D97-AF65-F5344CB8AC3E}">
        <p14:creationId xmlns="" xmlns:p14="http://schemas.microsoft.com/office/powerpoint/2010/main" val="333942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5" name="Rectangle 6"/>
          <p:cNvSpPr>
            <a:spLocks noGrp="1" noChangeArrowheads="1"/>
          </p:cNvSpPr>
          <p:nvPr>
            <p:ph type="sldNum" sz="quarter" idx="12"/>
          </p:nvPr>
        </p:nvSpPr>
        <p:spPr>
          <a:ln/>
        </p:spPr>
        <p:txBody>
          <a:bodyPr/>
          <a:lstStyle>
            <a:lvl1pPr>
              <a:defRPr/>
            </a:lvl1pPr>
          </a:lstStyle>
          <a:p>
            <a:fld id="{5B5E39FB-003E-4D02-8C51-6F3FF93AC583}" type="slidenum">
              <a:rPr lang="en-US"/>
              <a:pPr/>
              <a:t>‹#›</a:t>
            </a:fld>
            <a:endParaRPr lang="en-US"/>
          </a:p>
        </p:txBody>
      </p:sp>
    </p:spTree>
    <p:extLst>
      <p:ext uri="{BB962C8B-B14F-4D97-AF65-F5344CB8AC3E}">
        <p14:creationId xmlns="" xmlns:p14="http://schemas.microsoft.com/office/powerpoint/2010/main" val="407904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4" name="Rectangle 6"/>
          <p:cNvSpPr>
            <a:spLocks noGrp="1" noChangeArrowheads="1"/>
          </p:cNvSpPr>
          <p:nvPr>
            <p:ph type="sldNum" sz="quarter" idx="12"/>
          </p:nvPr>
        </p:nvSpPr>
        <p:spPr>
          <a:ln/>
        </p:spPr>
        <p:txBody>
          <a:bodyPr/>
          <a:lstStyle>
            <a:lvl1pPr>
              <a:defRPr/>
            </a:lvl1pPr>
          </a:lstStyle>
          <a:p>
            <a:fld id="{3B5DD573-85CF-4260-B250-661359F58450}" type="slidenum">
              <a:rPr lang="en-US"/>
              <a:pPr/>
              <a:t>‹#›</a:t>
            </a:fld>
            <a:endParaRPr lang="en-US"/>
          </a:p>
        </p:txBody>
      </p:sp>
    </p:spTree>
    <p:extLst>
      <p:ext uri="{BB962C8B-B14F-4D97-AF65-F5344CB8AC3E}">
        <p14:creationId xmlns="" xmlns:p14="http://schemas.microsoft.com/office/powerpoint/2010/main" val="14066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7" name="Rectangle 6"/>
          <p:cNvSpPr>
            <a:spLocks noGrp="1" noChangeArrowheads="1"/>
          </p:cNvSpPr>
          <p:nvPr>
            <p:ph type="sldNum" sz="quarter" idx="12"/>
          </p:nvPr>
        </p:nvSpPr>
        <p:spPr>
          <a:ln/>
        </p:spPr>
        <p:txBody>
          <a:bodyPr/>
          <a:lstStyle>
            <a:lvl1pPr>
              <a:defRPr/>
            </a:lvl1pPr>
          </a:lstStyle>
          <a:p>
            <a:fld id="{BD26D481-89DE-4B07-973D-4285544F16C1}" type="slidenum">
              <a:rPr lang="en-US"/>
              <a:pPr/>
              <a:t>‹#›</a:t>
            </a:fld>
            <a:endParaRPr lang="en-US"/>
          </a:p>
        </p:txBody>
      </p:sp>
    </p:spTree>
    <p:extLst>
      <p:ext uri="{BB962C8B-B14F-4D97-AF65-F5344CB8AC3E}">
        <p14:creationId xmlns="" xmlns:p14="http://schemas.microsoft.com/office/powerpoint/2010/main" val="414556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7" name="Rectangle 6"/>
          <p:cNvSpPr>
            <a:spLocks noGrp="1" noChangeArrowheads="1"/>
          </p:cNvSpPr>
          <p:nvPr>
            <p:ph type="sldNum" sz="quarter" idx="12"/>
          </p:nvPr>
        </p:nvSpPr>
        <p:spPr>
          <a:ln/>
        </p:spPr>
        <p:txBody>
          <a:bodyPr/>
          <a:lstStyle>
            <a:lvl1pPr>
              <a:defRPr/>
            </a:lvl1pPr>
          </a:lstStyle>
          <a:p>
            <a:fld id="{1F706D65-999E-4C35-B5B7-44D8BAAB4D58}" type="slidenum">
              <a:rPr lang="en-US"/>
              <a:pPr/>
              <a:t>‹#›</a:t>
            </a:fld>
            <a:endParaRPr lang="en-US"/>
          </a:p>
        </p:txBody>
      </p:sp>
    </p:spTree>
    <p:extLst>
      <p:ext uri="{BB962C8B-B14F-4D97-AF65-F5344CB8AC3E}">
        <p14:creationId xmlns="" xmlns:p14="http://schemas.microsoft.com/office/powerpoint/2010/main" val="13088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r>
              <a:rPr lang="en-US"/>
              <a:t>SECRET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9DE905AC-4EC4-4161-B6D2-39591D5C83C9}" type="slidenum">
              <a:rPr lang="en-US"/>
              <a:pPr/>
              <a:t>‹#›</a:t>
            </a:fld>
            <a:endParaRPr lang="en-US"/>
          </a:p>
        </p:txBody>
      </p:sp>
      <p:pic>
        <p:nvPicPr>
          <p:cNvPr id="1031"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6781800" y="5802313"/>
            <a:ext cx="2286000"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tmc.co.za/images/rtmc/docs/research_dev_rep/31%20March%202015.%20TOS%20%E2%80%93%20Traffic%20Offence%20Survey.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700808"/>
            <a:ext cx="8382000" cy="2261592"/>
          </a:xfrm>
        </p:spPr>
        <p:txBody>
          <a:bodyPr>
            <a:normAutofit fontScale="90000"/>
          </a:bodyPr>
          <a:lstStyle/>
          <a:p>
            <a:pPr eaLnBrk="1" hangingPunct="1">
              <a:defRPr/>
            </a:pP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endParaRPr lang="en-US" sz="2300" dirty="0"/>
          </a:p>
        </p:txBody>
      </p:sp>
      <p:sp>
        <p:nvSpPr>
          <p:cNvPr id="9219" name="Subtitle 6"/>
          <p:cNvSpPr>
            <a:spLocks noGrp="1"/>
          </p:cNvSpPr>
          <p:nvPr>
            <p:ph type="subTitle" idx="1"/>
          </p:nvPr>
        </p:nvSpPr>
        <p:spPr>
          <a:xfrm>
            <a:off x="107504" y="260647"/>
            <a:ext cx="8712646" cy="720081"/>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800" b="1" dirty="0">
                <a:latin typeface="Arial" panose="020B0604020202020204" pitchFamily="34" charset="0"/>
                <a:ea typeface="Tahoma" panose="020B0604030504040204" pitchFamily="34" charset="0"/>
                <a:cs typeface="Arial" panose="020B0604020202020204" pitchFamily="34" charset="0"/>
              </a:rPr>
              <a:t>DEPARTMENT OF TRANSPORT </a:t>
            </a:r>
          </a:p>
          <a:p>
            <a:pPr eaLnBrk="1" hangingPunct="1">
              <a:defRPr/>
            </a:pPr>
            <a:endParaRPr lang="en-US" sz="2800" b="1" dirty="0">
              <a:latin typeface="Arial Black"/>
              <a:ea typeface="MS PGothic" charset="0"/>
              <a:cs typeface="Arial Black"/>
            </a:endParaRPr>
          </a:p>
          <a:p>
            <a:pPr eaLnBrk="1" hangingPunct="1">
              <a:defRPr/>
            </a:pPr>
            <a:r>
              <a:rPr lang="en-US" sz="1600" b="1" dirty="0">
                <a:latin typeface="Arial Black"/>
                <a:ea typeface="MS PGothic" charset="0"/>
                <a:cs typeface="Arial Black"/>
              </a:rPr>
              <a:t>NATIONAL ROAD TRAFFIC AMENDMENT BILL, 2020</a:t>
            </a:r>
          </a:p>
          <a:p>
            <a:pPr eaLnBrk="1" hangingPunct="1">
              <a:defRPr/>
            </a:pPr>
            <a:r>
              <a:rPr lang="en-US" sz="1600" b="1" dirty="0">
                <a:latin typeface="Arial Black"/>
                <a:ea typeface="MS PGothic" charset="0"/>
                <a:cs typeface="Arial Black"/>
              </a:rPr>
              <a:t>PORTFOLIO COMMITTEE ON TRANSPORT </a:t>
            </a:r>
          </a:p>
          <a:p>
            <a:pPr eaLnBrk="1" hangingPunct="1">
              <a:defRPr/>
            </a:pPr>
            <a:endParaRPr lang="en-US" sz="1600" b="1" dirty="0">
              <a:latin typeface="Arial Black"/>
              <a:ea typeface="MS PGothic" charset="0"/>
              <a:cs typeface="Arial Black"/>
            </a:endParaRPr>
          </a:p>
          <a:p>
            <a:pPr eaLnBrk="1" hangingPunct="1">
              <a:defRPr/>
            </a:pPr>
            <a:r>
              <a:rPr lang="en-US" sz="1600" b="1" dirty="0">
                <a:latin typeface="Arial Black"/>
                <a:ea typeface="MS PGothic" charset="0"/>
                <a:cs typeface="Arial Black"/>
              </a:rPr>
              <a:t>01 JUNE 2021</a:t>
            </a:r>
          </a:p>
        </p:txBody>
      </p:sp>
      <p:sp>
        <p:nvSpPr>
          <p:cNvPr id="3081" name="TextBox 2"/>
          <p:cNvSpPr txBox="1">
            <a:spLocks noChangeArrowheads="1"/>
          </p:cNvSpPr>
          <p:nvPr/>
        </p:nvSpPr>
        <p:spPr bwMode="auto">
          <a:xfrm>
            <a:off x="8820150" y="4525963"/>
            <a:ext cx="1857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pic>
        <p:nvPicPr>
          <p:cNvPr id="9"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752" y="2852936"/>
            <a:ext cx="9036495" cy="38807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63FD81-98C9-4A4E-8602-DFC85C89EA0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3260924929"/>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E Klements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P de Villiers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P Daniels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L Gilbert</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D Ginsberg</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M Pieterse</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N Gilbert</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10</a:t>
            </a:fld>
            <a:endParaRPr lang="en-US"/>
          </a:p>
        </p:txBody>
      </p:sp>
    </p:spTree>
    <p:extLst>
      <p:ext uri="{BB962C8B-B14F-4D97-AF65-F5344CB8AC3E}">
        <p14:creationId xmlns="" xmlns:p14="http://schemas.microsoft.com/office/powerpoint/2010/main" val="49463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3881736043"/>
              </p:ext>
            </p:extLst>
          </p:nvPr>
        </p:nvGraphicFramePr>
        <p:xfrm>
          <a:off x="685800" y="1556792"/>
          <a:ext cx="7772400" cy="4231479"/>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D Hawkins</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I </a:t>
                      </a:r>
                      <a:r>
                        <a:rPr lang="en-ZA" dirty="0" err="1">
                          <a:latin typeface="Arial" panose="020B0604020202020204" pitchFamily="34" charset="0"/>
                          <a:cs typeface="Arial" panose="020B0604020202020204" pitchFamily="34" charset="0"/>
                        </a:rPr>
                        <a:t>Hetzler</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L </a:t>
                      </a:r>
                      <a:r>
                        <a:rPr lang="en-ZA" dirty="0" err="1">
                          <a:latin typeface="Arial" panose="020B0604020202020204" pitchFamily="34" charset="0"/>
                          <a:cs typeface="Arial" panose="020B0604020202020204" pitchFamily="34" charset="0"/>
                        </a:rPr>
                        <a:t>Makhatle</a:t>
                      </a:r>
                      <a:r>
                        <a:rPr lang="en-ZA" dirty="0">
                          <a:latin typeface="Arial" panose="020B0604020202020204" pitchFamily="34" charset="0"/>
                          <a:cs typeface="Arial" panose="020B0604020202020204" pitchFamily="34" charset="0"/>
                        </a:rPr>
                        <a:t> – U turn</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A </a:t>
                      </a:r>
                      <a:r>
                        <a:rPr lang="en-ZA" dirty="0" err="1">
                          <a:latin typeface="Arial" panose="020B0604020202020204" pitchFamily="34" charset="0"/>
                          <a:cs typeface="Arial" panose="020B0604020202020204" pitchFamily="34" charset="0"/>
                        </a:rPr>
                        <a:t>Rosslee</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T </a:t>
                      </a:r>
                      <a:r>
                        <a:rPr lang="en-ZA" dirty="0" err="1">
                          <a:latin typeface="Arial" panose="020B0604020202020204" pitchFamily="34" charset="0"/>
                          <a:cs typeface="Arial" panose="020B0604020202020204" pitchFamily="34" charset="0"/>
                        </a:rPr>
                        <a:t>Kriek</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H Rodrigues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R Allie</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11</a:t>
            </a:fld>
            <a:endParaRPr lang="en-US"/>
          </a:p>
        </p:txBody>
      </p:sp>
    </p:spTree>
    <p:extLst>
      <p:ext uri="{BB962C8B-B14F-4D97-AF65-F5344CB8AC3E}">
        <p14:creationId xmlns="" xmlns:p14="http://schemas.microsoft.com/office/powerpoint/2010/main" val="325421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3934401030"/>
              </p:ext>
            </p:extLst>
          </p:nvPr>
        </p:nvGraphicFramePr>
        <p:xfrm>
          <a:off x="685800" y="1556792"/>
          <a:ext cx="7772400" cy="4231479"/>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A Schutte</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S </a:t>
                      </a:r>
                      <a:r>
                        <a:rPr lang="en-ZA" dirty="0" err="1">
                          <a:latin typeface="Arial" panose="020B0604020202020204" pitchFamily="34" charset="0"/>
                          <a:cs typeface="Arial" panose="020B0604020202020204" pitchFamily="34" charset="0"/>
                        </a:rPr>
                        <a:t>Mashilwane</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V G </a:t>
                      </a:r>
                      <a:r>
                        <a:rPr lang="en-ZA" dirty="0" err="1">
                          <a:latin typeface="Arial" panose="020B0604020202020204" pitchFamily="34" charset="0"/>
                          <a:cs typeface="Arial" panose="020B0604020202020204" pitchFamily="34" charset="0"/>
                        </a:rPr>
                        <a:t>Meaker-Willemse</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R </a:t>
                      </a:r>
                      <a:r>
                        <a:rPr lang="en-ZA" dirty="0" err="1">
                          <a:latin typeface="Arial" panose="020B0604020202020204" pitchFamily="34" charset="0"/>
                          <a:cs typeface="Arial" panose="020B0604020202020204" pitchFamily="34" charset="0"/>
                        </a:rPr>
                        <a:t>Mathibedi</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F </a:t>
                      </a:r>
                      <a:r>
                        <a:rPr lang="en-ZA" dirty="0" err="1">
                          <a:latin typeface="Arial" panose="020B0604020202020204" pitchFamily="34" charset="0"/>
                          <a:cs typeface="Arial" panose="020B0604020202020204" pitchFamily="34" charset="0"/>
                        </a:rPr>
                        <a:t>Makda</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N </a:t>
                      </a:r>
                      <a:r>
                        <a:rPr lang="en-ZA" dirty="0" err="1">
                          <a:latin typeface="Arial" panose="020B0604020202020204" pitchFamily="34" charset="0"/>
                          <a:cs typeface="Arial" panose="020B0604020202020204" pitchFamily="34" charset="0"/>
                        </a:rPr>
                        <a:t>Maduna</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L </a:t>
                      </a:r>
                      <a:r>
                        <a:rPr lang="en-ZA" dirty="0" err="1">
                          <a:latin typeface="Arial" panose="020B0604020202020204" pitchFamily="34" charset="0"/>
                          <a:cs typeface="Arial" panose="020B0604020202020204" pitchFamily="34" charset="0"/>
                        </a:rPr>
                        <a:t>Beder</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12</a:t>
            </a:fld>
            <a:endParaRPr lang="en-US"/>
          </a:p>
        </p:txBody>
      </p:sp>
    </p:spTree>
    <p:extLst>
      <p:ext uri="{BB962C8B-B14F-4D97-AF65-F5344CB8AC3E}">
        <p14:creationId xmlns="" xmlns:p14="http://schemas.microsoft.com/office/powerpoint/2010/main" val="122126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1512158037"/>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S </a:t>
                      </a:r>
                      <a:r>
                        <a:rPr lang="en-ZA" dirty="0" err="1">
                          <a:latin typeface="Arial" panose="020B0604020202020204" pitchFamily="34" charset="0"/>
                          <a:cs typeface="Arial" panose="020B0604020202020204" pitchFamily="34" charset="0"/>
                        </a:rPr>
                        <a:t>Prins</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T Groenewald</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L Miya</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G Roberts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A </a:t>
                      </a:r>
                      <a:r>
                        <a:rPr lang="en-ZA" dirty="0" err="1">
                          <a:latin typeface="Arial" panose="020B0604020202020204" pitchFamily="34" charset="0"/>
                          <a:cs typeface="Arial" panose="020B0604020202020204" pitchFamily="34" charset="0"/>
                        </a:rPr>
                        <a:t>Etsebeth</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S </a:t>
                      </a:r>
                      <a:r>
                        <a:rPr lang="en-ZA" dirty="0" err="1">
                          <a:latin typeface="Arial" panose="020B0604020202020204" pitchFamily="34" charset="0"/>
                          <a:cs typeface="Arial" panose="020B0604020202020204" pitchFamily="34" charset="0"/>
                        </a:rPr>
                        <a:t>Mphulesane</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A </a:t>
                      </a:r>
                      <a:r>
                        <a:rPr lang="en-ZA" dirty="0" err="1">
                          <a:latin typeface="Arial" panose="020B0604020202020204" pitchFamily="34" charset="0"/>
                          <a:cs typeface="Arial" panose="020B0604020202020204" pitchFamily="34" charset="0"/>
                        </a:rPr>
                        <a:t>Judeel</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13</a:t>
            </a:fld>
            <a:endParaRPr lang="en-US"/>
          </a:p>
        </p:txBody>
      </p:sp>
    </p:spTree>
    <p:extLst>
      <p:ext uri="{BB962C8B-B14F-4D97-AF65-F5344CB8AC3E}">
        <p14:creationId xmlns="" xmlns:p14="http://schemas.microsoft.com/office/powerpoint/2010/main" val="278250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2919212041"/>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A Smit</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A Gulzar</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J Erasmus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B Madhav</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G de Wet</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T Neuhoff</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G </a:t>
                      </a:r>
                      <a:r>
                        <a:rPr lang="en-ZA" dirty="0" err="1">
                          <a:latin typeface="Arial" panose="020B0604020202020204" pitchFamily="34" charset="0"/>
                          <a:cs typeface="Arial" panose="020B0604020202020204" pitchFamily="34" charset="0"/>
                        </a:rPr>
                        <a:t>Delport</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14</a:t>
            </a:fld>
            <a:endParaRPr lang="en-US"/>
          </a:p>
        </p:txBody>
      </p:sp>
    </p:spTree>
    <p:extLst>
      <p:ext uri="{BB962C8B-B14F-4D97-AF65-F5344CB8AC3E}">
        <p14:creationId xmlns="" xmlns:p14="http://schemas.microsoft.com/office/powerpoint/2010/main" val="137801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1560013666"/>
              </p:ext>
            </p:extLst>
          </p:nvPr>
        </p:nvGraphicFramePr>
        <p:xfrm>
          <a:off x="685800" y="1556792"/>
          <a:ext cx="7772400" cy="4231479"/>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A </a:t>
                      </a:r>
                      <a:r>
                        <a:rPr lang="en-ZA" dirty="0" err="1">
                          <a:latin typeface="Arial" panose="020B0604020202020204" pitchFamily="34" charset="0"/>
                          <a:cs typeface="Arial" panose="020B0604020202020204" pitchFamily="34" charset="0"/>
                        </a:rPr>
                        <a:t>Kazi</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F </a:t>
                      </a:r>
                      <a:r>
                        <a:rPr lang="en-ZA" dirty="0" err="1">
                          <a:latin typeface="Arial" panose="020B0604020202020204" pitchFamily="34" charset="0"/>
                          <a:cs typeface="Arial" panose="020B0604020202020204" pitchFamily="34" charset="0"/>
                        </a:rPr>
                        <a:t>Baiyent</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J </a:t>
                      </a:r>
                      <a:r>
                        <a:rPr lang="en-ZA" dirty="0" err="1">
                          <a:latin typeface="Arial" panose="020B0604020202020204" pitchFamily="34" charset="0"/>
                          <a:cs typeface="Arial" panose="020B0604020202020204" pitchFamily="34" charset="0"/>
                        </a:rPr>
                        <a:t>J</a:t>
                      </a:r>
                      <a:r>
                        <a:rPr lang="en-ZA" dirty="0">
                          <a:latin typeface="Arial" panose="020B0604020202020204" pitchFamily="34" charset="0"/>
                          <a:cs typeface="Arial" panose="020B0604020202020204" pitchFamily="34" charset="0"/>
                        </a:rPr>
                        <a:t> Streicher</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P </a:t>
                      </a:r>
                      <a:r>
                        <a:rPr lang="en-ZA" dirty="0" err="1">
                          <a:latin typeface="Arial" panose="020B0604020202020204" pitchFamily="34" charset="0"/>
                          <a:cs typeface="Arial" panose="020B0604020202020204" pitchFamily="34" charset="0"/>
                        </a:rPr>
                        <a:t>Janse</a:t>
                      </a:r>
                      <a:r>
                        <a:rPr lang="en-ZA" dirty="0">
                          <a:latin typeface="Arial" panose="020B0604020202020204" pitchFamily="34" charset="0"/>
                          <a:cs typeface="Arial" panose="020B0604020202020204" pitchFamily="34" charset="0"/>
                        </a:rPr>
                        <a:t> van Rensburg</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C Hackett</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J Breytenbach</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S Benedict</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15</a:t>
            </a:fld>
            <a:endParaRPr lang="en-US"/>
          </a:p>
        </p:txBody>
      </p:sp>
    </p:spTree>
    <p:extLst>
      <p:ext uri="{BB962C8B-B14F-4D97-AF65-F5344CB8AC3E}">
        <p14:creationId xmlns="" xmlns:p14="http://schemas.microsoft.com/office/powerpoint/2010/main" val="318588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1922493458"/>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C Dicks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L </a:t>
                      </a:r>
                      <a:r>
                        <a:rPr lang="en-ZA" dirty="0" err="1">
                          <a:latin typeface="Arial" panose="020B0604020202020204" pitchFamily="34" charset="0"/>
                          <a:cs typeface="Arial" panose="020B0604020202020204" pitchFamily="34" charset="0"/>
                        </a:rPr>
                        <a:t>Roulstone</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E Jordan</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D Green</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C October</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T </a:t>
                      </a:r>
                      <a:r>
                        <a:rPr lang="en-ZA" dirty="0" err="1">
                          <a:latin typeface="Arial" panose="020B0604020202020204" pitchFamily="34" charset="0"/>
                          <a:cs typeface="Arial" panose="020B0604020202020204" pitchFamily="34" charset="0"/>
                        </a:rPr>
                        <a:t>Dzwig</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Z Mzilikazi</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16</a:t>
            </a:fld>
            <a:endParaRPr lang="en-US"/>
          </a:p>
        </p:txBody>
      </p:sp>
    </p:spTree>
    <p:extLst>
      <p:ext uri="{BB962C8B-B14F-4D97-AF65-F5344CB8AC3E}">
        <p14:creationId xmlns="" xmlns:p14="http://schemas.microsoft.com/office/powerpoint/2010/main" val="845668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2983767511"/>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B Keil</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C Christopher</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K Lisa</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A </a:t>
                      </a:r>
                      <a:r>
                        <a:rPr lang="en-ZA" dirty="0" err="1">
                          <a:latin typeface="Arial" panose="020B0604020202020204" pitchFamily="34" charset="0"/>
                          <a:cs typeface="Arial" panose="020B0604020202020204" pitchFamily="34" charset="0"/>
                        </a:rPr>
                        <a:t>vdw</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T </a:t>
                      </a:r>
                      <a:r>
                        <a:rPr lang="en-ZA" dirty="0" err="1">
                          <a:latin typeface="Arial" panose="020B0604020202020204" pitchFamily="34" charset="0"/>
                          <a:cs typeface="Arial" panose="020B0604020202020204" pitchFamily="34" charset="0"/>
                        </a:rPr>
                        <a:t>Molobi</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K </a:t>
                      </a:r>
                      <a:r>
                        <a:rPr lang="en-ZA" dirty="0" err="1">
                          <a:latin typeface="Arial" panose="020B0604020202020204" pitchFamily="34" charset="0"/>
                          <a:cs typeface="Arial" panose="020B0604020202020204" pitchFamily="34" charset="0"/>
                        </a:rPr>
                        <a:t>Mabunda</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M Rama</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17</a:t>
            </a:fld>
            <a:endParaRPr lang="en-US"/>
          </a:p>
        </p:txBody>
      </p:sp>
    </p:spTree>
    <p:extLst>
      <p:ext uri="{BB962C8B-B14F-4D97-AF65-F5344CB8AC3E}">
        <p14:creationId xmlns="" xmlns:p14="http://schemas.microsoft.com/office/powerpoint/2010/main" val="207206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3670609522"/>
              </p:ext>
            </p:extLst>
          </p:nvPr>
        </p:nvGraphicFramePr>
        <p:xfrm>
          <a:off x="685800" y="1556792"/>
          <a:ext cx="7772400" cy="4231479"/>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L Grobler</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A Kruger</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Mr DCP de Villiers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T </a:t>
                      </a:r>
                      <a:r>
                        <a:rPr lang="en-ZA" dirty="0" err="1">
                          <a:latin typeface="Arial" panose="020B0604020202020204" pitchFamily="34" charset="0"/>
                          <a:cs typeface="Arial" panose="020B0604020202020204" pitchFamily="34" charset="0"/>
                        </a:rPr>
                        <a:t>Pretoruis</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M Viljoen</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G A </a:t>
                      </a:r>
                      <a:r>
                        <a:rPr lang="en-ZA" dirty="0" err="1">
                          <a:latin typeface="Arial" panose="020B0604020202020204" pitchFamily="34" charset="0"/>
                          <a:cs typeface="Arial" panose="020B0604020202020204" pitchFamily="34" charset="0"/>
                        </a:rPr>
                        <a:t>Assegaai</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R Pieters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18</a:t>
            </a:fld>
            <a:endParaRPr lang="en-US"/>
          </a:p>
        </p:txBody>
      </p:sp>
    </p:spTree>
    <p:extLst>
      <p:ext uri="{BB962C8B-B14F-4D97-AF65-F5344CB8AC3E}">
        <p14:creationId xmlns="" xmlns:p14="http://schemas.microsoft.com/office/powerpoint/2010/main" val="44344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584266683"/>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M </a:t>
                      </a:r>
                      <a:r>
                        <a:rPr lang="en-ZA" dirty="0" err="1">
                          <a:latin typeface="Arial" panose="020B0604020202020204" pitchFamily="34" charset="0"/>
                          <a:cs typeface="Arial" panose="020B0604020202020204" pitchFamily="34" charset="0"/>
                        </a:rPr>
                        <a:t>Mabena</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L </a:t>
                      </a:r>
                      <a:r>
                        <a:rPr lang="en-ZA" dirty="0" err="1">
                          <a:latin typeface="Arial" panose="020B0604020202020204" pitchFamily="34" charset="0"/>
                          <a:cs typeface="Arial" panose="020B0604020202020204" pitchFamily="34" charset="0"/>
                        </a:rPr>
                        <a:t>Koma</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G </a:t>
                      </a:r>
                      <a:r>
                        <a:rPr lang="en-ZA" dirty="0" err="1">
                          <a:latin typeface="Arial" panose="020B0604020202020204" pitchFamily="34" charset="0"/>
                          <a:cs typeface="Arial" panose="020B0604020202020204" pitchFamily="34" charset="0"/>
                        </a:rPr>
                        <a:t>Phele</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P de Kock</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A N </a:t>
                      </a:r>
                      <a:r>
                        <a:rPr lang="en-ZA" dirty="0" err="1">
                          <a:latin typeface="Arial" panose="020B0604020202020204" pitchFamily="34" charset="0"/>
                          <a:cs typeface="Arial" panose="020B0604020202020204" pitchFamily="34" charset="0"/>
                        </a:rPr>
                        <a:t>Ihlenfeldt</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P </a:t>
                      </a:r>
                      <a:r>
                        <a:rPr lang="en-ZA" dirty="0" err="1">
                          <a:latin typeface="Arial" panose="020B0604020202020204" pitchFamily="34" charset="0"/>
                          <a:cs typeface="Arial" panose="020B0604020202020204" pitchFamily="34" charset="0"/>
                        </a:rPr>
                        <a:t>Smorenburg</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D PC </a:t>
                      </a:r>
                      <a:r>
                        <a:rPr lang="en-ZA" dirty="0" err="1">
                          <a:latin typeface="Arial" panose="020B0604020202020204" pitchFamily="34" charset="0"/>
                          <a:cs typeface="Arial" panose="020B0604020202020204" pitchFamily="34" charset="0"/>
                        </a:rPr>
                        <a:t>Hanekam</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19</a:t>
            </a:fld>
            <a:endParaRPr lang="en-US"/>
          </a:p>
        </p:txBody>
      </p:sp>
    </p:spTree>
    <p:extLst>
      <p:ext uri="{BB962C8B-B14F-4D97-AF65-F5344CB8AC3E}">
        <p14:creationId xmlns="" xmlns:p14="http://schemas.microsoft.com/office/powerpoint/2010/main" val="301598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936104"/>
          </a:xfrm>
        </p:spPr>
        <p:txBody>
          <a:bodyPr>
            <a:normAutofit/>
          </a:bodyPr>
          <a:lstStyle/>
          <a:p>
            <a:r>
              <a:rPr lang="en-US" sz="2400" b="1" dirty="0">
                <a:solidFill>
                  <a:schemeClr val="tx2">
                    <a:satMod val="130000"/>
                  </a:schemeClr>
                </a:solidFill>
                <a:latin typeface="Arial" panose="020B0604020202020204" pitchFamily="34" charset="0"/>
                <a:cs typeface="Arial" panose="020B0604020202020204" pitchFamily="34" charset="0"/>
              </a:rPr>
              <a:t>Information sought by the PCOT on the responses by the Department of Transport</a:t>
            </a:r>
            <a:endParaRPr lang="en-ZA" sz="2400"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412776"/>
            <a:ext cx="8134672" cy="4835624"/>
          </a:xfrm>
        </p:spPr>
        <p:txBody>
          <a:bodyPr>
            <a:normAutofit/>
          </a:bodyPr>
          <a:lstStyle/>
          <a:p>
            <a:pPr algn="just">
              <a:buFont typeface="Wingdings" panose="05000000000000000000" pitchFamily="2" charset="2"/>
              <a:buChar char="q"/>
            </a:pPr>
            <a:r>
              <a:rPr lang="en-US" sz="2000" dirty="0">
                <a:latin typeface="Tahoma" pitchFamily="34" charset="0"/>
                <a:ea typeface="ＭＳ Ｐゴシック" pitchFamily="34" charset="-128"/>
              </a:rPr>
              <a:t>Pursuant to the presentation made by the Department on Day 1 of the written submissions  on the National Road Traffic Amendment Bill, 2020, we have been requested by the honourable members of the Portfolio Committee on Transport to amplify our submissions by providing it with the following information:</a:t>
            </a:r>
          </a:p>
          <a:p>
            <a:pPr lvl="1" algn="just">
              <a:buFont typeface="Wingdings" panose="05000000000000000000" pitchFamily="2" charset="2"/>
              <a:buChar char="Ø"/>
            </a:pPr>
            <a:r>
              <a:rPr lang="en-GB" sz="1600" dirty="0">
                <a:latin typeface="Tahoma" pitchFamily="34" charset="0"/>
                <a:ea typeface="ＭＳ Ｐゴシック" pitchFamily="34" charset="-128"/>
              </a:rPr>
              <a:t>The number of submissions received from members of the public in support of and against the 0,00 BAC;</a:t>
            </a:r>
          </a:p>
          <a:p>
            <a:pPr lvl="1" algn="just">
              <a:buFont typeface="Wingdings" panose="05000000000000000000" pitchFamily="2" charset="2"/>
              <a:buChar char="Ø"/>
            </a:pPr>
            <a:r>
              <a:rPr lang="en-US" sz="1600" dirty="0">
                <a:latin typeface="Tahoma" pitchFamily="34" charset="0"/>
                <a:ea typeface="ＭＳ Ｐゴシック" pitchFamily="34" charset="-128"/>
              </a:rPr>
              <a:t>Proof supporting the confirmation that the NRCS and SABS were part of the stakeholders that were consulted when the Bill was developed and consulted on;</a:t>
            </a:r>
          </a:p>
          <a:p>
            <a:pPr lvl="1" algn="just">
              <a:buFont typeface="Wingdings" panose="05000000000000000000" pitchFamily="2" charset="2"/>
              <a:buChar char="Ø"/>
            </a:pPr>
            <a:r>
              <a:rPr lang="en-US" sz="1600" dirty="0">
                <a:latin typeface="Tahoma" pitchFamily="34" charset="0"/>
                <a:ea typeface="ＭＳ Ｐゴシック" pitchFamily="34" charset="-128"/>
              </a:rPr>
              <a:t>The number of persons that perished in crashes without having worn a seatbelt</a:t>
            </a:r>
          </a:p>
          <a:p>
            <a:pPr lvl="1" algn="just">
              <a:buFont typeface="Wingdings" panose="05000000000000000000" pitchFamily="2" charset="2"/>
              <a:buChar char="Ø"/>
            </a:pPr>
            <a:endParaRPr lang="en-US" sz="1600" dirty="0">
              <a:latin typeface="Tahoma" pitchFamily="34" charset="0"/>
              <a:ea typeface="ＭＳ Ｐゴシック" pitchFamily="34" charset="-128"/>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algn="just" eaLnBrk="1" hangingPunct="1">
              <a:buClr>
                <a:schemeClr val="accent2"/>
              </a:buClr>
              <a:buFont typeface="Wingdings" pitchFamily="2" charset="2"/>
              <a:buChar char="q"/>
              <a:defRPr/>
            </a:pPr>
            <a:endParaRPr lang="en-US" dirty="0">
              <a:latin typeface="Tahoma" pitchFamily="34" charset="0"/>
              <a:ea typeface="ＭＳ Ｐゴシック" pitchFamily="34" charset="-128"/>
            </a:endParaRPr>
          </a:p>
          <a:p>
            <a:endParaRPr lang="en-ZA"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a:t>
            </a:fld>
            <a:endParaRPr lang="en-US"/>
          </a:p>
        </p:txBody>
      </p:sp>
    </p:spTree>
    <p:extLst>
      <p:ext uri="{BB962C8B-B14F-4D97-AF65-F5344CB8AC3E}">
        <p14:creationId xmlns="" xmlns:p14="http://schemas.microsoft.com/office/powerpoint/2010/main" val="2372570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1657321295"/>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G Bosch</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E </a:t>
                      </a:r>
                      <a:r>
                        <a:rPr lang="en-ZA" dirty="0" err="1">
                          <a:latin typeface="Arial" panose="020B0604020202020204" pitchFamily="34" charset="0"/>
                          <a:cs typeface="Arial" panose="020B0604020202020204" pitchFamily="34" charset="0"/>
                        </a:rPr>
                        <a:t>Essop</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P Harrison</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J Naidoo</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Shandon </a:t>
                      </a:r>
                      <a:r>
                        <a:rPr lang="en-ZA" dirty="0" err="1">
                          <a:latin typeface="Arial" panose="020B0604020202020204" pitchFamily="34" charset="0"/>
                          <a:cs typeface="Arial" panose="020B0604020202020204" pitchFamily="34" charset="0"/>
                        </a:rPr>
                        <a:t>Hrabar</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M T </a:t>
                      </a:r>
                      <a:r>
                        <a:rPr lang="en-ZA" dirty="0" err="1">
                          <a:latin typeface="Arial" panose="020B0604020202020204" pitchFamily="34" charset="0"/>
                          <a:cs typeface="Arial" panose="020B0604020202020204" pitchFamily="34" charset="0"/>
                        </a:rPr>
                        <a:t>Chauke</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J Symons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20</a:t>
            </a:fld>
            <a:endParaRPr lang="en-US"/>
          </a:p>
        </p:txBody>
      </p:sp>
    </p:spTree>
    <p:extLst>
      <p:ext uri="{BB962C8B-B14F-4D97-AF65-F5344CB8AC3E}">
        <p14:creationId xmlns="" xmlns:p14="http://schemas.microsoft.com/office/powerpoint/2010/main" val="1741619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3283359519"/>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SAIA</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Albert</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P M </a:t>
                      </a:r>
                      <a:r>
                        <a:rPr lang="en-ZA" dirty="0" err="1">
                          <a:latin typeface="Arial" panose="020B0604020202020204" pitchFamily="34" charset="0"/>
                          <a:cs typeface="Arial" panose="020B0604020202020204" pitchFamily="34" charset="0"/>
                        </a:rPr>
                        <a:t>wa</a:t>
                      </a:r>
                      <a:r>
                        <a:rPr lang="en-ZA" dirty="0">
                          <a:latin typeface="Arial" panose="020B0604020202020204" pitchFamily="34" charset="0"/>
                          <a:cs typeface="Arial" panose="020B0604020202020204" pitchFamily="34" charset="0"/>
                        </a:rPr>
                        <a:t> </a:t>
                      </a:r>
                      <a:r>
                        <a:rPr lang="en-ZA" dirty="0" err="1">
                          <a:latin typeface="Arial" panose="020B0604020202020204" pitchFamily="34" charset="0"/>
                          <a:cs typeface="Arial" panose="020B0604020202020204" pitchFamily="34" charset="0"/>
                        </a:rPr>
                        <a:t>Phaahla</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T Stone</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C F </a:t>
                      </a:r>
                      <a:r>
                        <a:rPr lang="en-ZA" dirty="0" err="1">
                          <a:latin typeface="Arial" panose="020B0604020202020204" pitchFamily="34" charset="0"/>
                          <a:cs typeface="Arial" panose="020B0604020202020204" pitchFamily="34" charset="0"/>
                        </a:rPr>
                        <a:t>Koekemoer</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K </a:t>
                      </a:r>
                      <a:r>
                        <a:rPr lang="en-ZA" dirty="0" err="1">
                          <a:latin typeface="Arial" panose="020B0604020202020204" pitchFamily="34" charset="0"/>
                          <a:cs typeface="Arial" panose="020B0604020202020204" pitchFamily="34" charset="0"/>
                        </a:rPr>
                        <a:t>Cilliers</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H D </a:t>
                      </a:r>
                      <a:r>
                        <a:rPr lang="en-ZA" dirty="0" err="1">
                          <a:latin typeface="Arial" panose="020B0604020202020204" pitchFamily="34" charset="0"/>
                          <a:cs typeface="Arial" panose="020B0604020202020204" pitchFamily="34" charset="0"/>
                        </a:rPr>
                        <a:t>Amod</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21</a:t>
            </a:fld>
            <a:endParaRPr lang="en-US"/>
          </a:p>
        </p:txBody>
      </p:sp>
    </p:spTree>
    <p:extLst>
      <p:ext uri="{BB962C8B-B14F-4D97-AF65-F5344CB8AC3E}">
        <p14:creationId xmlns="" xmlns:p14="http://schemas.microsoft.com/office/powerpoint/2010/main" val="283545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1145680588"/>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E M </a:t>
                      </a:r>
                      <a:r>
                        <a:rPr lang="en-ZA" dirty="0" err="1">
                          <a:latin typeface="Arial" panose="020B0604020202020204" pitchFamily="34" charset="0"/>
                          <a:cs typeface="Arial" panose="020B0604020202020204" pitchFamily="34" charset="0"/>
                        </a:rPr>
                        <a:t>Skhiti</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R Parker</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A Machaka</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C </a:t>
                      </a:r>
                      <a:r>
                        <a:rPr lang="en-ZA" dirty="0" err="1">
                          <a:latin typeface="Arial" panose="020B0604020202020204" pitchFamily="34" charset="0"/>
                          <a:cs typeface="Arial" panose="020B0604020202020204" pitchFamily="34" charset="0"/>
                        </a:rPr>
                        <a:t>Powan</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S Mkhize</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S </a:t>
                      </a:r>
                      <a:r>
                        <a:rPr lang="en-ZA" dirty="0" err="1">
                          <a:latin typeface="Arial" panose="020B0604020202020204" pitchFamily="34" charset="0"/>
                          <a:cs typeface="Arial" panose="020B0604020202020204" pitchFamily="34" charset="0"/>
                        </a:rPr>
                        <a:t>Fokazi</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G </a:t>
                      </a:r>
                      <a:r>
                        <a:rPr lang="en-ZA" dirty="0" err="1">
                          <a:latin typeface="Arial" panose="020B0604020202020204" pitchFamily="34" charset="0"/>
                          <a:cs typeface="Arial" panose="020B0604020202020204" pitchFamily="34" charset="0"/>
                        </a:rPr>
                        <a:t>Ramdeyal</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22</a:t>
            </a:fld>
            <a:endParaRPr lang="en-US"/>
          </a:p>
        </p:txBody>
      </p:sp>
    </p:spTree>
    <p:extLst>
      <p:ext uri="{BB962C8B-B14F-4D97-AF65-F5344CB8AC3E}">
        <p14:creationId xmlns="" xmlns:p14="http://schemas.microsoft.com/office/powerpoint/2010/main" val="1828402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1454945448"/>
              </p:ext>
            </p:extLst>
          </p:nvPr>
        </p:nvGraphicFramePr>
        <p:xfrm>
          <a:off x="685800" y="1556792"/>
          <a:ext cx="7772400" cy="4632822"/>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K </a:t>
                      </a:r>
                      <a:r>
                        <a:rPr lang="en-ZA" dirty="0" err="1">
                          <a:latin typeface="Arial" panose="020B0604020202020204" pitchFamily="34" charset="0"/>
                          <a:cs typeface="Arial" panose="020B0604020202020204" pitchFamily="34" charset="0"/>
                        </a:rPr>
                        <a:t>Segwai</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C Williams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F Loubser</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SA Catholic Bishops Conference PLO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D </a:t>
                      </a:r>
                      <a:r>
                        <a:rPr lang="en-ZA" dirty="0" err="1">
                          <a:latin typeface="Arial" panose="020B0604020202020204" pitchFamily="34" charset="0"/>
                          <a:cs typeface="Arial" panose="020B0604020202020204" pitchFamily="34" charset="0"/>
                        </a:rPr>
                        <a:t>Naish</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Anton (same as Shandor</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R Pretorius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23</a:t>
            </a:fld>
            <a:endParaRPr lang="en-US"/>
          </a:p>
        </p:txBody>
      </p:sp>
    </p:spTree>
    <p:extLst>
      <p:ext uri="{BB962C8B-B14F-4D97-AF65-F5344CB8AC3E}">
        <p14:creationId xmlns="" xmlns:p14="http://schemas.microsoft.com/office/powerpoint/2010/main" val="4277852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2020051482"/>
              </p:ext>
            </p:extLst>
          </p:nvPr>
        </p:nvGraphicFramePr>
        <p:xfrm>
          <a:off x="685800" y="1556792"/>
          <a:ext cx="7772400" cy="4505799"/>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T Pretorius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A Swanepoel</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Proposes amendment of the s 65</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A Els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F </a:t>
                      </a:r>
                      <a:r>
                        <a:rPr lang="en-ZA" dirty="0" err="1">
                          <a:latin typeface="Arial" panose="020B0604020202020204" pitchFamily="34" charset="0"/>
                          <a:cs typeface="Arial" panose="020B0604020202020204" pitchFamily="34" charset="0"/>
                        </a:rPr>
                        <a:t>Phogojane</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75839944"/>
                  </a:ext>
                </a:extLst>
              </a:tr>
              <a:tr h="513057">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24</a:t>
            </a:fld>
            <a:endParaRPr lang="en-US"/>
          </a:p>
        </p:txBody>
      </p:sp>
    </p:spTree>
    <p:extLst>
      <p:ext uri="{BB962C8B-B14F-4D97-AF65-F5344CB8AC3E}">
        <p14:creationId xmlns="" xmlns:p14="http://schemas.microsoft.com/office/powerpoint/2010/main" val="3776252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rPr>
              <a:t>Proof of </a:t>
            </a:r>
            <a:r>
              <a:rPr lang="en-GB" sz="2800" b="1" dirty="0">
                <a:solidFill>
                  <a:schemeClr val="tx1"/>
                </a:solidFill>
                <a:latin typeface="Arial" panose="020B0604020202020204" pitchFamily="34" charset="0"/>
                <a:ea typeface="Tahoma" panose="020B0604030504040204" pitchFamily="34" charset="0"/>
                <a:cs typeface="Arial" panose="020B0604020202020204" pitchFamily="34" charset="0"/>
              </a:rPr>
              <a:t>consultation</a:t>
            </a:r>
            <a:r>
              <a:rPr lang="en-GB" sz="2800" b="1" dirty="0">
                <a:solidFill>
                  <a:schemeClr val="tx1"/>
                </a:solidFill>
                <a:latin typeface="Tahoma" panose="020B0604030504040204" pitchFamily="34" charset="0"/>
                <a:ea typeface="Tahoma" panose="020B0604030504040204" pitchFamily="34" charset="0"/>
                <a:cs typeface="Tahoma" panose="020B0604030504040204" pitchFamily="34" charset="0"/>
              </a:rPr>
              <a:t> with NRCS and SABS</a:t>
            </a:r>
            <a:r>
              <a:rPr lang="en-GB" sz="2800"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GB" sz="28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ZA"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685800" y="1981200"/>
            <a:ext cx="7772400" cy="3103984"/>
          </a:xfrm>
        </p:spPr>
        <p:txBody>
          <a:bodyPr>
            <a:normAutofit/>
          </a:bodyPr>
          <a:lstStyle/>
          <a:p>
            <a:pPr marL="0" indent="0" algn="just">
              <a:buNone/>
            </a:pPr>
            <a:r>
              <a:rPr lang="en-US" altLang="en-US" sz="2800" dirty="0">
                <a:latin typeface="Tahoma" panose="020B0604030504040204" pitchFamily="34" charset="0"/>
                <a:ea typeface="Tahoma" panose="020B0604030504040204" pitchFamily="34" charset="0"/>
                <a:cs typeface="Tahoma" panose="020B0604030504040204" pitchFamily="34" charset="0"/>
              </a:rPr>
              <a:t>In compliance with the request received from PCOT on the above issue, please refer to annexure “A”  </a:t>
            </a:r>
          </a:p>
          <a:p>
            <a:pPr algn="just"/>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ZA"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25</a:t>
            </a:fld>
            <a:endParaRPr lang="en-US"/>
          </a:p>
        </p:txBody>
      </p:sp>
    </p:spTree>
    <p:extLst>
      <p:ext uri="{BB962C8B-B14F-4D97-AF65-F5344CB8AC3E}">
        <p14:creationId xmlns="" xmlns:p14="http://schemas.microsoft.com/office/powerpoint/2010/main" val="164084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sz="2800" dirty="0">
                <a:latin typeface="Arial" panose="020B0604020202020204" pitchFamily="34" charset="0"/>
                <a:ea typeface="ＭＳ Ｐゴシック" pitchFamily="34" charset="-128"/>
                <a:cs typeface="Arial" panose="020B0604020202020204" pitchFamily="34" charset="0"/>
              </a:rPr>
              <a:t>Persons that perished in crashes without wearing a seatbelt</a:t>
            </a:r>
            <a:r>
              <a:rPr lang="en-US" sz="2000" dirty="0">
                <a:latin typeface="Arial" panose="020B0604020202020204" pitchFamily="34" charset="0"/>
                <a:ea typeface="ＭＳ Ｐゴシック" pitchFamily="34" charset="-128"/>
                <a:cs typeface="Arial" panose="020B0604020202020204" pitchFamily="34" charset="0"/>
              </a:rPr>
              <a:t/>
            </a:r>
            <a:br>
              <a:rPr lang="en-US" sz="2000" dirty="0">
                <a:latin typeface="Arial" panose="020B0604020202020204" pitchFamily="34" charset="0"/>
                <a:ea typeface="ＭＳ Ｐゴシック" pitchFamily="34" charset="-128"/>
                <a:cs typeface="Arial" panose="020B0604020202020204" pitchFamily="34" charset="0"/>
              </a:rPr>
            </a:br>
            <a:r>
              <a:rPr lang="en-US" sz="2000" dirty="0">
                <a:latin typeface="Arial" panose="020B0604020202020204" pitchFamily="34" charset="0"/>
                <a:ea typeface="ＭＳ Ｐゴシック" pitchFamily="34" charset="-128"/>
                <a:cs typeface="Arial" panose="020B0604020202020204" pitchFamily="34" charset="0"/>
              </a:rPr>
              <a:t/>
            </a:r>
            <a:br>
              <a:rPr lang="en-US" sz="2000" dirty="0">
                <a:latin typeface="Arial" panose="020B0604020202020204" pitchFamily="34" charset="0"/>
                <a:ea typeface="ＭＳ Ｐゴシック" pitchFamily="34" charset="-128"/>
                <a:cs typeface="Arial" panose="020B0604020202020204" pitchFamily="34" charset="0"/>
              </a:rPr>
            </a:br>
            <a:endParaRPr lang="en-ZA" sz="20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5" name="Content Placeholder 4"/>
          <p:cNvSpPr>
            <a:spLocks noGrp="1"/>
          </p:cNvSpPr>
          <p:nvPr>
            <p:ph idx="1"/>
          </p:nvPr>
        </p:nvSpPr>
        <p:spPr>
          <a:xfrm>
            <a:off x="685800" y="1981200"/>
            <a:ext cx="7772400" cy="3103984"/>
          </a:xfrm>
        </p:spPr>
        <p:txBody>
          <a:bodyPr>
            <a:normAutofit fontScale="92500"/>
          </a:bodyPr>
          <a:lstStyle/>
          <a:p>
            <a:pPr marL="0" indent="0" algn="just">
              <a:buNone/>
            </a:pPr>
            <a:r>
              <a:rPr lang="en-US" altLang="en-US" sz="2800" dirty="0">
                <a:latin typeface="Tahoma" panose="020B0604030504040204" pitchFamily="34" charset="0"/>
                <a:ea typeface="Tahoma" panose="020B0604030504040204" pitchFamily="34" charset="0"/>
                <a:cs typeface="Tahoma" panose="020B0604030504040204" pitchFamily="34" charset="0"/>
              </a:rPr>
              <a:t>Refer to the attached link for access to the traffic officer survey </a:t>
            </a:r>
            <a:r>
              <a:rPr lang="en-US" altLang="en-US" sz="2800" dirty="0">
                <a:latin typeface="Tahoma" panose="020B0604030504040204" pitchFamily="34" charset="0"/>
                <a:ea typeface="Tahoma" panose="020B0604030504040204" pitchFamily="34" charset="0"/>
                <a:cs typeface="Tahoma" panose="020B0604030504040204" pitchFamily="34" charset="0"/>
                <a:hlinkClick r:id="rId3"/>
              </a:rPr>
              <a:t>https://www.rtmc.co.za/images/rtmc/docs/research_dev_rep/31%20March%202015.%20TOS%20%E2%80%93%20Traffic%20Offence%20Survey.pdf</a:t>
            </a: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altLang="en-US" sz="2800" dirty="0">
                <a:latin typeface="Tahoma" panose="020B0604030504040204" pitchFamily="34" charset="0"/>
                <a:ea typeface="Tahoma" panose="020B0604030504040204" pitchFamily="34" charset="0"/>
                <a:cs typeface="Tahoma" panose="020B0604030504040204" pitchFamily="34" charset="0"/>
              </a:rPr>
              <a:t>The PCOT is referred to pages 17 and 19 thereof </a:t>
            </a:r>
          </a:p>
          <a:p>
            <a:pPr algn="just"/>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algn="just"/>
            <a:endParaRPr lang="en-ZA"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26</a:t>
            </a:fld>
            <a:endParaRPr lang="en-US"/>
          </a:p>
        </p:txBody>
      </p:sp>
    </p:spTree>
    <p:extLst>
      <p:ext uri="{BB962C8B-B14F-4D97-AF65-F5344CB8AC3E}">
        <p14:creationId xmlns="" xmlns:p14="http://schemas.microsoft.com/office/powerpoint/2010/main" val="1851073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428692" cy="5184575"/>
          </a:xfrm>
          <a:ln>
            <a:solidFill>
              <a:srgbClr val="FF0000"/>
            </a:solidFill>
          </a:ln>
        </p:spPr>
        <p:txBody>
          <a:bodyPr>
            <a:noAutofit/>
          </a:bodyPr>
          <a:lstStyle/>
          <a:p>
            <a:pPr algn="ct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Thank you</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Ngiyathokoza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Ke a leboha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Ke a leboga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Siyabonga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rPr>
              <a:t>Ndo</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livhuwa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Enkosi</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Ngiyabonga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Dankie</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endParaRPr lang="af-ZA"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18FA539E-72BC-4F74-BB83-9BDEAADF0C5A}" type="slidenum">
              <a:rPr lang="en-US" smtClean="0"/>
              <a:pPr/>
              <a:t>27</a:t>
            </a:fld>
            <a:endParaRPr lang="en-US"/>
          </a:p>
        </p:txBody>
      </p:sp>
    </p:spTree>
    <p:extLst>
      <p:ext uri="{BB962C8B-B14F-4D97-AF65-F5344CB8AC3E}">
        <p14:creationId xmlns="" xmlns:p14="http://schemas.microsoft.com/office/powerpoint/2010/main" val="94653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2487524701"/>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sz="1600" dirty="0">
                          <a:latin typeface="Arial" panose="020B0604020202020204" pitchFamily="34" charset="0"/>
                          <a:cs typeface="Arial" panose="020B0604020202020204" pitchFamily="34" charset="0"/>
                        </a:rPr>
                        <a:t>Dear SA</a:t>
                      </a:r>
                    </a:p>
                  </a:txBody>
                  <a:tcPr/>
                </a:tc>
                <a:tc>
                  <a:txBody>
                    <a:bodyPr/>
                    <a:lstStyle/>
                    <a:p>
                      <a:r>
                        <a:rPr lang="en-ZA" sz="1600" dirty="0">
                          <a:latin typeface="Arial" panose="020B0604020202020204" pitchFamily="34" charset="0"/>
                          <a:cs typeface="Arial" panose="020B0604020202020204" pitchFamily="34" charset="0"/>
                        </a:rPr>
                        <a:t>1201</a:t>
                      </a:r>
                    </a:p>
                  </a:txBody>
                  <a:tcPr/>
                </a:tc>
                <a:tc>
                  <a:txBody>
                    <a:bodyPr/>
                    <a:lstStyle/>
                    <a:p>
                      <a:r>
                        <a:rPr lang="en-ZA" sz="1600" dirty="0">
                          <a:latin typeface="Arial" panose="020B0604020202020204" pitchFamily="34" charset="0"/>
                          <a:cs typeface="Arial" panose="020B0604020202020204" pitchFamily="34" charset="0"/>
                        </a:rPr>
                        <a:t>4007</a:t>
                      </a:r>
                    </a:p>
                  </a:txBody>
                  <a:tcPr/>
                </a:tc>
                <a:tc>
                  <a:txBody>
                    <a:bodyPr/>
                    <a:lstStyle/>
                    <a:p>
                      <a:endParaRPr lang="en-ZA" sz="1600" dirty="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sz="1600" dirty="0">
                          <a:latin typeface="Arial" panose="020B0604020202020204" pitchFamily="34" charset="0"/>
                          <a:cs typeface="Arial" panose="020B0604020202020204" pitchFamily="34" charset="0"/>
                        </a:rPr>
                        <a:t>COSATU</a:t>
                      </a:r>
                    </a:p>
                  </a:txBody>
                  <a:tcPr/>
                </a:tc>
                <a:tc>
                  <a:txBody>
                    <a:bodyPr/>
                    <a:lstStyle/>
                    <a:p>
                      <a:r>
                        <a:rPr lang="en-ZA" sz="1600" dirty="0">
                          <a:latin typeface="Arial" panose="020B0604020202020204" pitchFamily="34" charset="0"/>
                          <a:cs typeface="Arial" panose="020B0604020202020204" pitchFamily="34" charset="0"/>
                        </a:rPr>
                        <a:t>Yes</a:t>
                      </a:r>
                    </a:p>
                  </a:txBody>
                  <a:tcPr/>
                </a:tc>
                <a:tc>
                  <a:txBody>
                    <a:bodyPr/>
                    <a:lstStyle/>
                    <a:p>
                      <a:endParaRPr lang="en-ZA" sz="1600">
                        <a:latin typeface="Arial" panose="020B0604020202020204" pitchFamily="34" charset="0"/>
                        <a:cs typeface="Arial" panose="020B0604020202020204" pitchFamily="34" charset="0"/>
                      </a:endParaRPr>
                    </a:p>
                  </a:txBody>
                  <a:tcPr/>
                </a:tc>
                <a:tc>
                  <a:txBody>
                    <a:bodyPr/>
                    <a:lstStyle/>
                    <a:p>
                      <a:endParaRPr lang="en-ZA" sz="160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0915653"/>
                  </a:ext>
                </a:extLst>
              </a:tr>
              <a:tr h="513057">
                <a:tc>
                  <a:txBody>
                    <a:bodyPr/>
                    <a:lstStyle/>
                    <a:p>
                      <a:r>
                        <a:rPr lang="en-ZA" sz="1600" dirty="0">
                          <a:latin typeface="Arial" panose="020B0604020202020204" pitchFamily="34" charset="0"/>
                          <a:cs typeface="Arial" panose="020B0604020202020204" pitchFamily="34" charset="0"/>
                        </a:rPr>
                        <a:t>Western Cape Govt</a:t>
                      </a:r>
                    </a:p>
                  </a:txBody>
                  <a:tcPr/>
                </a:tc>
                <a:tc>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No</a:t>
                      </a:r>
                    </a:p>
                  </a:txBody>
                  <a:tcPr/>
                </a:tc>
                <a:tc>
                  <a:txBody>
                    <a:bodyPr/>
                    <a:lstStyle/>
                    <a:p>
                      <a:endParaRPr lang="en-ZA" sz="160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sz="1600" dirty="0">
                          <a:latin typeface="Arial" panose="020B0604020202020204" pitchFamily="34" charset="0"/>
                          <a:cs typeface="Arial" panose="020B0604020202020204" pitchFamily="34" charset="0"/>
                        </a:rPr>
                        <a:t>SANA</a:t>
                      </a:r>
                    </a:p>
                  </a:txBody>
                  <a:tcPr/>
                </a:tc>
                <a:tc>
                  <a:txBody>
                    <a:bodyPr/>
                    <a:lstStyle/>
                    <a:p>
                      <a:endParaRPr lang="en-ZA" sz="1600" dirty="0">
                        <a:latin typeface="Arial" panose="020B0604020202020204" pitchFamily="34" charset="0"/>
                        <a:cs typeface="Arial" panose="020B0604020202020204" pitchFamily="34" charset="0"/>
                      </a:endParaRPr>
                    </a:p>
                  </a:txBody>
                  <a:tcPr/>
                </a:tc>
                <a:tc>
                  <a:txBody>
                    <a:bodyPr/>
                    <a:lstStyle/>
                    <a:p>
                      <a:endParaRPr lang="en-ZA" sz="1600">
                        <a:latin typeface="Arial" panose="020B0604020202020204" pitchFamily="34" charset="0"/>
                        <a:cs typeface="Arial" panose="020B0604020202020204" pitchFamily="34" charset="0"/>
                      </a:endParaRPr>
                    </a:p>
                  </a:txBody>
                  <a:tcPr/>
                </a:tc>
                <a:tc>
                  <a:txBody>
                    <a:bodyPr/>
                    <a:lstStyle/>
                    <a:p>
                      <a:endParaRPr lang="en-ZA" sz="160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r>
                        <a:rPr lang="en-ZA" sz="1600" dirty="0">
                          <a:latin typeface="Arial" panose="020B0604020202020204" pitchFamily="34" charset="0"/>
                          <a:cs typeface="Arial" panose="020B0604020202020204" pitchFamily="34" charset="0"/>
                        </a:rPr>
                        <a:t>Prof C Parry</a:t>
                      </a:r>
                    </a:p>
                  </a:txBody>
                  <a:tcPr/>
                </a:tc>
                <a:tc>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No</a:t>
                      </a:r>
                    </a:p>
                  </a:txBody>
                  <a:tcPr/>
                </a:tc>
                <a:tc>
                  <a:txBody>
                    <a:bodyPr/>
                    <a:lstStyle/>
                    <a:p>
                      <a:endParaRPr lang="en-ZA" sz="160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75839944"/>
                  </a:ext>
                </a:extLst>
              </a:tr>
              <a:tr h="513057">
                <a:tc>
                  <a:txBody>
                    <a:bodyPr/>
                    <a:lstStyle/>
                    <a:p>
                      <a:r>
                        <a:rPr lang="en-ZA" sz="1600" dirty="0">
                          <a:latin typeface="Arial" panose="020B0604020202020204" pitchFamily="34" charset="0"/>
                          <a:cs typeface="Arial" panose="020B0604020202020204" pitchFamily="34" charset="0"/>
                        </a:rPr>
                        <a:t>SADSOA</a:t>
                      </a:r>
                    </a:p>
                  </a:txBody>
                  <a:tcPr/>
                </a:tc>
                <a:tc>
                  <a:txBody>
                    <a:bodyPr/>
                    <a:lstStyle/>
                    <a:p>
                      <a:endParaRPr lang="en-ZA" sz="1600" dirty="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tc>
                  <a:txBody>
                    <a:bodyPr/>
                    <a:lstStyle/>
                    <a:p>
                      <a:endParaRPr lang="en-ZA" sz="160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sz="1600" dirty="0">
                          <a:latin typeface="Arial" panose="020B0604020202020204" pitchFamily="34" charset="0"/>
                          <a:cs typeface="Arial" panose="020B0604020202020204" pitchFamily="34" charset="0"/>
                        </a:rPr>
                        <a:t>A Swanepoel &amp; Ass</a:t>
                      </a:r>
                    </a:p>
                  </a:txBody>
                  <a:tcPr/>
                </a:tc>
                <a:tc>
                  <a:txBody>
                    <a:bodyPr/>
                    <a:lstStyle/>
                    <a:p>
                      <a:endParaRPr lang="en-ZA" sz="160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No</a:t>
                      </a:r>
                    </a:p>
                  </a:txBody>
                  <a:tcPr/>
                </a:tc>
                <a:tc>
                  <a:txBody>
                    <a:bodyPr/>
                    <a:lstStyle/>
                    <a:p>
                      <a:endParaRPr lang="en-ZA" sz="1600">
                        <a:latin typeface="Arial" panose="020B0604020202020204" pitchFamily="34" charset="0"/>
                        <a:cs typeface="Arial" panose="020B0604020202020204" pitchFamily="34" charset="0"/>
                      </a:endParaRPr>
                    </a:p>
                  </a:txBody>
                  <a:tcPr/>
                </a:tc>
                <a:tc>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3</a:t>
            </a:fld>
            <a:endParaRPr lang="en-US"/>
          </a:p>
        </p:txBody>
      </p:sp>
    </p:spTree>
    <p:extLst>
      <p:ext uri="{BB962C8B-B14F-4D97-AF65-F5344CB8AC3E}">
        <p14:creationId xmlns="" xmlns:p14="http://schemas.microsoft.com/office/powerpoint/2010/main" val="190636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2989119480"/>
              </p:ext>
            </p:extLst>
          </p:nvPr>
        </p:nvGraphicFramePr>
        <p:xfrm>
          <a:off x="685800" y="1556792"/>
          <a:ext cx="7772400" cy="4759845"/>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AGBIZ</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AA SA</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JPSA</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dirty="0" err="1">
                          <a:latin typeface="Arial" panose="020B0604020202020204" pitchFamily="34" charset="0"/>
                          <a:cs typeface="Arial" panose="020B0604020202020204" pitchFamily="34" charset="0"/>
                        </a:rPr>
                        <a:t>Swartland</a:t>
                      </a:r>
                      <a:r>
                        <a:rPr lang="en-ZA" dirty="0">
                          <a:latin typeface="Arial" panose="020B0604020202020204" pitchFamily="34" charset="0"/>
                          <a:cs typeface="Arial" panose="020B0604020202020204" pitchFamily="34" charset="0"/>
                        </a:rPr>
                        <a:t> Wine &amp; Olive Route</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SAAPA</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BASA, CBASA, SALBA and VINPRO</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Stellenbosch Wine Routes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4</a:t>
            </a:fld>
            <a:endParaRPr lang="en-US"/>
          </a:p>
        </p:txBody>
      </p:sp>
    </p:spTree>
    <p:extLst>
      <p:ext uri="{BB962C8B-B14F-4D97-AF65-F5344CB8AC3E}">
        <p14:creationId xmlns="" xmlns:p14="http://schemas.microsoft.com/office/powerpoint/2010/main" val="371237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280972232"/>
              </p:ext>
            </p:extLst>
          </p:nvPr>
        </p:nvGraphicFramePr>
        <p:xfrm>
          <a:off x="685800" y="1556792"/>
          <a:ext cx="7772400" cy="4485525"/>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JH </a:t>
                      </a:r>
                      <a:r>
                        <a:rPr lang="en-ZA" dirty="0" err="1">
                          <a:latin typeface="Arial" panose="020B0604020202020204" pitchFamily="34" charset="0"/>
                          <a:cs typeface="Arial" panose="020B0604020202020204" pitchFamily="34" charset="0"/>
                        </a:rPr>
                        <a:t>Vermaak</a:t>
                      </a:r>
                      <a:r>
                        <a:rPr lang="en-ZA" dirty="0">
                          <a:latin typeface="Arial" panose="020B0604020202020204" pitchFamily="34" charset="0"/>
                          <a:cs typeface="Arial" panose="020B0604020202020204" pitchFamily="34" charset="0"/>
                        </a:rPr>
                        <a:t> SADD</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err="1">
                          <a:latin typeface="Arial" panose="020B0604020202020204" pitchFamily="34" charset="0"/>
                          <a:cs typeface="Arial" panose="020B0604020202020204" pitchFamily="34" charset="0"/>
                        </a:rPr>
                        <a:t>Philli</a:t>
                      </a:r>
                      <a:r>
                        <a:rPr lang="en-ZA" dirty="0">
                          <a:latin typeface="Arial" panose="020B0604020202020204" pitchFamily="34" charset="0"/>
                          <a:cs typeface="Arial" panose="020B0604020202020204" pitchFamily="34" charset="0"/>
                        </a:rPr>
                        <a:t> &amp; Caro Smit SADD</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DGMT</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WESGRO and VINPRO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B </a:t>
                      </a:r>
                      <a:r>
                        <a:rPr lang="en-ZA" dirty="0" err="1">
                          <a:latin typeface="Arial" panose="020B0604020202020204" pitchFamily="34" charset="0"/>
                          <a:cs typeface="Arial" panose="020B0604020202020204" pitchFamily="34" charset="0"/>
                        </a:rPr>
                        <a:t>Pepler</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WH Jacobs</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L Brummer</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5</a:t>
            </a:fld>
            <a:endParaRPr lang="en-US"/>
          </a:p>
        </p:txBody>
      </p:sp>
    </p:spTree>
    <p:extLst>
      <p:ext uri="{BB962C8B-B14F-4D97-AF65-F5344CB8AC3E}">
        <p14:creationId xmlns="" xmlns:p14="http://schemas.microsoft.com/office/powerpoint/2010/main" val="426688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3173870014"/>
              </p:ext>
            </p:extLst>
          </p:nvPr>
        </p:nvGraphicFramePr>
        <p:xfrm>
          <a:off x="685800" y="1556792"/>
          <a:ext cx="7772400" cy="4358502"/>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S </a:t>
                      </a:r>
                      <a:r>
                        <a:rPr lang="en-ZA" dirty="0" err="1">
                          <a:latin typeface="Arial" panose="020B0604020202020204" pitchFamily="34" charset="0"/>
                          <a:cs typeface="Arial" panose="020B0604020202020204" pitchFamily="34" charset="0"/>
                        </a:rPr>
                        <a:t>Shabangu</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G Campbell</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Jeff Sharman</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R Jardine-NODSA</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A v/d Berg</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75839944"/>
                  </a:ext>
                </a:extLst>
              </a:tr>
              <a:tr h="513057">
                <a:tc>
                  <a:txBody>
                    <a:bodyPr/>
                    <a:lstStyle/>
                    <a:p>
                      <a:r>
                        <a:rPr lang="en-ZA" dirty="0" err="1">
                          <a:latin typeface="Arial" panose="020B0604020202020204" pitchFamily="34" charset="0"/>
                          <a:cs typeface="Arial" panose="020B0604020202020204" pitchFamily="34" charset="0"/>
                        </a:rPr>
                        <a:t>Nkululeko</a:t>
                      </a:r>
                      <a:r>
                        <a:rPr lang="en-ZA" dirty="0">
                          <a:latin typeface="Arial" panose="020B0604020202020204" pitchFamily="34" charset="0"/>
                          <a:cs typeface="Arial" panose="020B0604020202020204" pitchFamily="34" charset="0"/>
                        </a:rPr>
                        <a:t> E </a:t>
                      </a:r>
                      <a:r>
                        <a:rPr lang="en-ZA" dirty="0" err="1">
                          <a:latin typeface="Arial" panose="020B0604020202020204" pitchFamily="34" charset="0"/>
                          <a:cs typeface="Arial" panose="020B0604020202020204" pitchFamily="34" charset="0"/>
                        </a:rPr>
                        <a:t>Mbele</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K </a:t>
                      </a:r>
                      <a:r>
                        <a:rPr lang="en-ZA" dirty="0" err="1">
                          <a:latin typeface="Arial" panose="020B0604020202020204" pitchFamily="34" charset="0"/>
                          <a:cs typeface="Arial" panose="020B0604020202020204" pitchFamily="34" charset="0"/>
                        </a:rPr>
                        <a:t>Nthulane</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6</a:t>
            </a:fld>
            <a:endParaRPr lang="en-US"/>
          </a:p>
        </p:txBody>
      </p:sp>
    </p:spTree>
    <p:extLst>
      <p:ext uri="{BB962C8B-B14F-4D97-AF65-F5344CB8AC3E}">
        <p14:creationId xmlns="" xmlns:p14="http://schemas.microsoft.com/office/powerpoint/2010/main" val="325608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1096263113"/>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T Field</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P </a:t>
                      </a:r>
                      <a:r>
                        <a:rPr lang="en-ZA" dirty="0" err="1">
                          <a:latin typeface="Arial" panose="020B0604020202020204" pitchFamily="34" charset="0"/>
                          <a:cs typeface="Arial" panose="020B0604020202020204" pitchFamily="34" charset="0"/>
                        </a:rPr>
                        <a:t>Mopai</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D Collet</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R Montgomery</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L Khoza</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P </a:t>
                      </a:r>
                      <a:r>
                        <a:rPr lang="en-ZA" dirty="0" err="1">
                          <a:latin typeface="Arial" panose="020B0604020202020204" pitchFamily="34" charset="0"/>
                          <a:cs typeface="Arial" panose="020B0604020202020204" pitchFamily="34" charset="0"/>
                        </a:rPr>
                        <a:t>Lerm</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M </a:t>
                      </a:r>
                      <a:r>
                        <a:rPr lang="en-ZA" dirty="0" err="1">
                          <a:latin typeface="Arial" panose="020B0604020202020204" pitchFamily="34" charset="0"/>
                          <a:cs typeface="Arial" panose="020B0604020202020204" pitchFamily="34" charset="0"/>
                        </a:rPr>
                        <a:t>Hadebe</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7</a:t>
            </a:fld>
            <a:endParaRPr lang="en-US"/>
          </a:p>
        </p:txBody>
      </p:sp>
    </p:spTree>
    <p:extLst>
      <p:ext uri="{BB962C8B-B14F-4D97-AF65-F5344CB8AC3E}">
        <p14:creationId xmlns="" xmlns:p14="http://schemas.microsoft.com/office/powerpoint/2010/main" val="236465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2114427338"/>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AS Barnes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S de Klerk</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A Kekana</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Z </a:t>
                      </a:r>
                      <a:r>
                        <a:rPr lang="en-ZA" dirty="0" err="1">
                          <a:latin typeface="Arial" panose="020B0604020202020204" pitchFamily="34" charset="0"/>
                          <a:cs typeface="Arial" panose="020B0604020202020204" pitchFamily="34" charset="0"/>
                        </a:rPr>
                        <a:t>Kotnik</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R Gascoyne</a:t>
                      </a: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K </a:t>
                      </a:r>
                      <a:r>
                        <a:rPr lang="en-ZA" dirty="0" err="1">
                          <a:latin typeface="Arial" panose="020B0604020202020204" pitchFamily="34" charset="0"/>
                          <a:cs typeface="Arial" panose="020B0604020202020204" pitchFamily="34" charset="0"/>
                        </a:rPr>
                        <a:t>Magoai</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J Steenkamp</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8</a:t>
            </a:fld>
            <a:endParaRPr lang="en-US"/>
          </a:p>
        </p:txBody>
      </p:sp>
    </p:spTree>
    <p:extLst>
      <p:ext uri="{BB962C8B-B14F-4D97-AF65-F5344CB8AC3E}">
        <p14:creationId xmlns="" xmlns:p14="http://schemas.microsoft.com/office/powerpoint/2010/main" val="323941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0160-F18E-4F25-9E4A-A8735C96876A}"/>
              </a:ext>
            </a:extLst>
          </p:cNvPr>
          <p:cNvSpPr>
            <a:spLocks noGrp="1"/>
          </p:cNvSpPr>
          <p:nvPr>
            <p:ph type="title"/>
          </p:nvPr>
        </p:nvSpPr>
        <p:spPr/>
        <p:txBody>
          <a:bodyPr/>
          <a:lstStyle/>
          <a:p>
            <a:r>
              <a:rPr lang="en-ZA" sz="2400" dirty="0">
                <a:latin typeface="Arial" panose="020B0604020202020204" pitchFamily="34" charset="0"/>
                <a:cs typeface="Arial" panose="020B0604020202020204" pitchFamily="34" charset="0"/>
              </a:rPr>
              <a:t>NRTAmendment Yes or No, Undecided, No comment</a:t>
            </a:r>
          </a:p>
        </p:txBody>
      </p:sp>
      <p:graphicFrame>
        <p:nvGraphicFramePr>
          <p:cNvPr id="6" name="Content Placeholder 5">
            <a:extLst>
              <a:ext uri="{FF2B5EF4-FFF2-40B4-BE49-F238E27FC236}">
                <a16:creationId xmlns="" xmlns:a16="http://schemas.microsoft.com/office/drawing/2014/main" id="{E995A860-F828-4563-A0B0-14B5625CD47E}"/>
              </a:ext>
            </a:extLst>
          </p:cNvPr>
          <p:cNvGraphicFramePr>
            <a:graphicFrameLocks noGrp="1"/>
          </p:cNvGraphicFramePr>
          <p:nvPr>
            <p:ph idx="1"/>
            <p:extLst>
              <p:ext uri="{D42A27DB-BD31-4B8C-83A1-F6EECF244321}">
                <p14:modId xmlns="" xmlns:p14="http://schemas.microsoft.com/office/powerpoint/2010/main" val="3018447283"/>
              </p:ext>
            </p:extLst>
          </p:nvPr>
        </p:nvGraphicFramePr>
        <p:xfrm>
          <a:off x="685800" y="1556792"/>
          <a:ext cx="7772400" cy="4104456"/>
        </p:xfrm>
        <a:graphic>
          <a:graphicData uri="http://schemas.openxmlformats.org/drawingml/2006/table">
            <a:tbl>
              <a:tblPr firstRow="1" bandRow="1">
                <a:tableStyleId>{5C22544A-7EE6-4342-B048-85BDC9FD1C3A}</a:tableStyleId>
              </a:tblPr>
              <a:tblGrid>
                <a:gridCol w="2013992">
                  <a:extLst>
                    <a:ext uri="{9D8B030D-6E8A-4147-A177-3AD203B41FA5}">
                      <a16:colId xmlns="" xmlns:a16="http://schemas.microsoft.com/office/drawing/2014/main" val="687103605"/>
                    </a:ext>
                  </a:extLst>
                </a:gridCol>
                <a:gridCol w="936104">
                  <a:extLst>
                    <a:ext uri="{9D8B030D-6E8A-4147-A177-3AD203B41FA5}">
                      <a16:colId xmlns="" xmlns:a16="http://schemas.microsoft.com/office/drawing/2014/main" val="241000276"/>
                    </a:ext>
                  </a:extLst>
                </a:gridCol>
                <a:gridCol w="1008112">
                  <a:extLst>
                    <a:ext uri="{9D8B030D-6E8A-4147-A177-3AD203B41FA5}">
                      <a16:colId xmlns="" xmlns:a16="http://schemas.microsoft.com/office/drawing/2014/main" val="706434171"/>
                    </a:ext>
                  </a:extLst>
                </a:gridCol>
                <a:gridCol w="1728192">
                  <a:extLst>
                    <a:ext uri="{9D8B030D-6E8A-4147-A177-3AD203B41FA5}">
                      <a16:colId xmlns="" xmlns:a16="http://schemas.microsoft.com/office/drawing/2014/main" val="629770523"/>
                    </a:ext>
                  </a:extLst>
                </a:gridCol>
                <a:gridCol w="2086000">
                  <a:extLst>
                    <a:ext uri="{9D8B030D-6E8A-4147-A177-3AD203B41FA5}">
                      <a16:colId xmlns="" xmlns:a16="http://schemas.microsoft.com/office/drawing/2014/main" val="1608454376"/>
                    </a:ext>
                  </a:extLst>
                </a:gridCol>
              </a:tblGrid>
              <a:tr h="513057">
                <a:tc>
                  <a:txBody>
                    <a:bodyPr/>
                    <a:lstStyle/>
                    <a:p>
                      <a:r>
                        <a:rPr lang="en-ZA" dirty="0">
                          <a:solidFill>
                            <a:schemeClr val="tx1"/>
                          </a:solidFill>
                          <a:latin typeface="Arial" panose="020B0604020202020204" pitchFamily="34" charset="0"/>
                          <a:cs typeface="Arial" panose="020B0604020202020204" pitchFamily="34" charset="0"/>
                        </a:rPr>
                        <a:t>STAKEHOLDER</a:t>
                      </a:r>
                    </a:p>
                  </a:txBody>
                  <a:tcPr/>
                </a:tc>
                <a:tc>
                  <a:txBody>
                    <a:bodyPr/>
                    <a:lstStyle/>
                    <a:p>
                      <a:r>
                        <a:rPr lang="en-ZA" dirty="0">
                          <a:solidFill>
                            <a:schemeClr val="tx1"/>
                          </a:solidFill>
                          <a:latin typeface="Arial" panose="020B0604020202020204" pitchFamily="34" charset="0"/>
                          <a:cs typeface="Arial" panose="020B0604020202020204" pitchFamily="34" charset="0"/>
                        </a:rPr>
                        <a:t>YES</a:t>
                      </a:r>
                    </a:p>
                  </a:txBody>
                  <a:tcPr/>
                </a:tc>
                <a:tc>
                  <a:txBody>
                    <a:bodyPr/>
                    <a:lstStyle/>
                    <a:p>
                      <a:r>
                        <a:rPr lang="en-ZA" dirty="0">
                          <a:solidFill>
                            <a:schemeClr val="tx1"/>
                          </a:solidFill>
                          <a:latin typeface="Arial" panose="020B0604020202020204" pitchFamily="34" charset="0"/>
                          <a:cs typeface="Arial" panose="020B0604020202020204" pitchFamily="34" charset="0"/>
                        </a:rPr>
                        <a:t>NO</a:t>
                      </a:r>
                    </a:p>
                  </a:txBody>
                  <a:tcPr/>
                </a:tc>
                <a:tc>
                  <a:txBody>
                    <a:bodyPr/>
                    <a:lstStyle/>
                    <a:p>
                      <a:r>
                        <a:rPr lang="en-ZA" dirty="0">
                          <a:solidFill>
                            <a:schemeClr val="tx1"/>
                          </a:solidFill>
                          <a:latin typeface="Arial" panose="020B0604020202020204" pitchFamily="34" charset="0"/>
                          <a:cs typeface="Arial" panose="020B0604020202020204" pitchFamily="34" charset="0"/>
                        </a:rPr>
                        <a:t>UNDECIDED</a:t>
                      </a:r>
                    </a:p>
                  </a:txBody>
                  <a:tcPr/>
                </a:tc>
                <a:tc>
                  <a:txBody>
                    <a:bodyPr/>
                    <a:lstStyle/>
                    <a:p>
                      <a:r>
                        <a:rPr lang="en-ZA" dirty="0">
                          <a:solidFill>
                            <a:schemeClr val="tx1"/>
                          </a:solidFill>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826858015"/>
                  </a:ext>
                </a:extLst>
              </a:tr>
              <a:tr h="513057">
                <a:tc>
                  <a:txBody>
                    <a:bodyPr/>
                    <a:lstStyle/>
                    <a:p>
                      <a:r>
                        <a:rPr lang="en-ZA" dirty="0">
                          <a:latin typeface="Arial" panose="020B0604020202020204" pitchFamily="34" charset="0"/>
                          <a:cs typeface="Arial" panose="020B0604020202020204" pitchFamily="34" charset="0"/>
                        </a:rPr>
                        <a:t>B Moss-Riley</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784190162"/>
                  </a:ext>
                </a:extLst>
              </a:tr>
              <a:tr h="513057">
                <a:tc>
                  <a:txBody>
                    <a:bodyPr/>
                    <a:lstStyle/>
                    <a:p>
                      <a:r>
                        <a:rPr lang="en-ZA" dirty="0">
                          <a:latin typeface="Arial" panose="020B0604020202020204" pitchFamily="34" charset="0"/>
                          <a:cs typeface="Arial" panose="020B0604020202020204" pitchFamily="34" charset="0"/>
                        </a:rPr>
                        <a:t>G </a:t>
                      </a:r>
                      <a:r>
                        <a:rPr lang="en-ZA" dirty="0" err="1">
                          <a:latin typeface="Arial" panose="020B0604020202020204" pitchFamily="34" charset="0"/>
                          <a:cs typeface="Arial" panose="020B0604020202020204" pitchFamily="34" charset="0"/>
                        </a:rPr>
                        <a:t>Theart</a:t>
                      </a:r>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0915653"/>
                  </a:ext>
                </a:extLst>
              </a:tr>
              <a:tr h="513057">
                <a:tc>
                  <a:txBody>
                    <a:bodyPr/>
                    <a:lstStyle/>
                    <a:p>
                      <a:r>
                        <a:rPr lang="en-ZA" dirty="0">
                          <a:latin typeface="Arial" panose="020B0604020202020204" pitchFamily="34" charset="0"/>
                          <a:cs typeface="Arial" panose="020B0604020202020204" pitchFamily="34" charset="0"/>
                        </a:rPr>
                        <a:t>P Groom </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965177440"/>
                  </a:ext>
                </a:extLst>
              </a:tr>
              <a:tr h="513057">
                <a:tc>
                  <a:txBody>
                    <a:bodyPr/>
                    <a:lstStyle/>
                    <a:p>
                      <a:r>
                        <a:rPr lang="en-ZA" dirty="0">
                          <a:latin typeface="Arial" panose="020B0604020202020204" pitchFamily="34" charset="0"/>
                          <a:cs typeface="Arial" panose="020B0604020202020204" pitchFamily="34" charset="0"/>
                        </a:rPr>
                        <a:t>N </a:t>
                      </a:r>
                      <a:r>
                        <a:rPr lang="en-ZA" dirty="0" err="1">
                          <a:latin typeface="Arial" panose="020B0604020202020204" pitchFamily="34" charset="0"/>
                          <a:cs typeface="Arial" panose="020B0604020202020204" pitchFamily="34" charset="0"/>
                        </a:rPr>
                        <a:t>Mugwedi</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Yes</a:t>
                      </a: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793307382"/>
                  </a:ext>
                </a:extLst>
              </a:tr>
              <a:tr h="513057">
                <a:tc>
                  <a:txBody>
                    <a:bodyPr/>
                    <a:lstStyle/>
                    <a:p>
                      <a:r>
                        <a:rPr lang="en-ZA" dirty="0">
                          <a:latin typeface="Arial" panose="020B0604020202020204" pitchFamily="34" charset="0"/>
                          <a:cs typeface="Arial" panose="020B0604020202020204" pitchFamily="34" charset="0"/>
                        </a:rPr>
                        <a:t>N </a:t>
                      </a:r>
                      <a:r>
                        <a:rPr lang="en-ZA" dirty="0" err="1">
                          <a:latin typeface="Arial" panose="020B0604020202020204" pitchFamily="34" charset="0"/>
                          <a:cs typeface="Arial" panose="020B0604020202020204" pitchFamily="34" charset="0"/>
                        </a:rPr>
                        <a:t>Phali</a:t>
                      </a:r>
                      <a:endParaRPr lang="en-ZA" dirty="0">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2775839944"/>
                  </a:ext>
                </a:extLst>
              </a:tr>
              <a:tr h="513057">
                <a:tc>
                  <a:txBody>
                    <a:bodyPr/>
                    <a:lstStyle/>
                    <a:p>
                      <a:r>
                        <a:rPr lang="en-ZA" dirty="0">
                          <a:latin typeface="Arial" panose="020B0604020202020204" pitchFamily="34" charset="0"/>
                          <a:cs typeface="Arial" panose="020B0604020202020204" pitchFamily="34" charset="0"/>
                        </a:rPr>
                        <a:t>E Jansen</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316436501"/>
                  </a:ext>
                </a:extLst>
              </a:tr>
              <a:tr h="513057">
                <a:tc>
                  <a:txBody>
                    <a:bodyPr/>
                    <a:lstStyle/>
                    <a:p>
                      <a:r>
                        <a:rPr lang="en-ZA" dirty="0">
                          <a:latin typeface="Arial" panose="020B0604020202020204" pitchFamily="34" charset="0"/>
                          <a:cs typeface="Arial" panose="020B0604020202020204" pitchFamily="34" charset="0"/>
                        </a:rPr>
                        <a:t>D Alberts</a:t>
                      </a: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endParaRPr lang="en-ZA">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comment</a:t>
                      </a:r>
                    </a:p>
                  </a:txBody>
                  <a:tcPr/>
                </a:tc>
                <a:extLst>
                  <a:ext uri="{0D108BD9-81ED-4DB2-BD59-A6C34878D82A}">
                    <a16:rowId xmlns="" xmlns:a16="http://schemas.microsoft.com/office/drawing/2014/main" val="1501885110"/>
                  </a:ext>
                </a:extLst>
              </a:tr>
            </a:tbl>
          </a:graphicData>
        </a:graphic>
      </p:graphicFrame>
      <p:sp>
        <p:nvSpPr>
          <p:cNvPr id="4" name="Footer Placeholder 3">
            <a:extLst>
              <a:ext uri="{FF2B5EF4-FFF2-40B4-BE49-F238E27FC236}">
                <a16:creationId xmlns="" xmlns:a16="http://schemas.microsoft.com/office/drawing/2014/main" id="{AE176CD1-64ED-4FAE-8FB7-AE8168A4D9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 xmlns:a16="http://schemas.microsoft.com/office/drawing/2014/main" id="{22180BF8-4A23-45DE-AEF5-BD34EE273193}"/>
              </a:ext>
            </a:extLst>
          </p:cNvPr>
          <p:cNvSpPr>
            <a:spLocks noGrp="1"/>
          </p:cNvSpPr>
          <p:nvPr>
            <p:ph type="sldNum" sz="quarter" idx="12"/>
          </p:nvPr>
        </p:nvSpPr>
        <p:spPr/>
        <p:txBody>
          <a:bodyPr/>
          <a:lstStyle/>
          <a:p>
            <a:fld id="{18FA539E-72BC-4F74-BB83-9BDEAADF0C5A}" type="slidenum">
              <a:rPr lang="en-US" smtClean="0"/>
              <a:pPr/>
              <a:t>9</a:t>
            </a:fld>
            <a:endParaRPr lang="en-US"/>
          </a:p>
        </p:txBody>
      </p:sp>
    </p:spTree>
    <p:extLst>
      <p:ext uri="{BB962C8B-B14F-4D97-AF65-F5344CB8AC3E}">
        <p14:creationId xmlns="" xmlns:p14="http://schemas.microsoft.com/office/powerpoint/2010/main" val="365565475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10101</TotalTime>
  <Words>1148</Words>
  <Application>Microsoft Office PowerPoint</Application>
  <PresentationFormat>On-screen Show (4:3)</PresentationFormat>
  <Paragraphs>491</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         </vt:lpstr>
      <vt:lpstr>Information sought by the PCOT on the responses by the Department of Transport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NRTAmendment Yes or No, Undecided, No comment</vt:lpstr>
      <vt:lpstr>Proof of consultation with NRCS and SABS </vt:lpstr>
      <vt:lpstr>Persons that perished in crashes without wearing a seatbelt  </vt:lpstr>
      <vt:lpstr>Thank you Ngiyathokoza Ke a leboha Ke a leboga Siyabonga Ndo livhuwa Enkosi Ngiyabonga Dankie </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MadikizL</dc:creator>
  <cp:lastModifiedBy>Gaile</cp:lastModifiedBy>
  <cp:revision>923</cp:revision>
  <cp:lastPrinted>2021-06-02T06:17:14Z</cp:lastPrinted>
  <dcterms:created xsi:type="dcterms:W3CDTF">2008-11-26T21:07:54Z</dcterms:created>
  <dcterms:modified xsi:type="dcterms:W3CDTF">2021-06-08T11:47:29Z</dcterms:modified>
</cp:coreProperties>
</file>