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Lst>
  <p:notesMasterIdLst>
    <p:notesMasterId r:id="rId19"/>
  </p:notesMasterIdLst>
  <p:handoutMasterIdLst>
    <p:handoutMasterId r:id="rId20"/>
  </p:handoutMasterIdLst>
  <p:sldIdLst>
    <p:sldId id="256" r:id="rId5"/>
    <p:sldId id="343" r:id="rId6"/>
    <p:sldId id="366" r:id="rId7"/>
    <p:sldId id="369" r:id="rId8"/>
    <p:sldId id="365" r:id="rId9"/>
    <p:sldId id="367" r:id="rId10"/>
    <p:sldId id="368" r:id="rId11"/>
    <p:sldId id="257" r:id="rId12"/>
    <p:sldId id="258" r:id="rId13"/>
    <p:sldId id="259" r:id="rId14"/>
    <p:sldId id="260" r:id="rId15"/>
    <p:sldId id="262" r:id="rId16"/>
    <p:sldId id="263" r:id="rId17"/>
    <p:sldId id="342" r:id="rId18"/>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CC"/>
    <a:srgbClr val="FFFF99"/>
    <a:srgbClr val="FFCCCC"/>
    <a:srgbClr val="008000"/>
    <a:srgbClr val="33CC33"/>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manualLayout>
          <c:layoutTarget val="inner"/>
          <c:xMode val="edge"/>
          <c:yMode val="edge"/>
          <c:x val="0.27807971014492755"/>
          <c:y val="0.27705933310060382"/>
          <c:w val="0.67391304347826086"/>
          <c:h val="0.67138762827060405"/>
        </c:manualLayout>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2946400" cy="498395"/>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3"/>
            <a:ext cx="2946400" cy="498395"/>
          </a:xfrm>
          <a:prstGeom prst="rect">
            <a:avLst/>
          </a:prstGeom>
        </p:spPr>
        <p:txBody>
          <a:bodyPr vert="horz" lIns="91440" tIns="45720" rIns="91440" bIns="45720" rtlCol="0"/>
          <a:lstStyle>
            <a:lvl1pPr algn="r">
              <a:defRPr sz="1200"/>
            </a:lvl1pPr>
          </a:lstStyle>
          <a:p>
            <a:fld id="{D949552B-4703-4F28-8541-9B1A43CD49BB}" type="datetimeFigureOut">
              <a:rPr lang="en-ZA" smtClean="0"/>
              <a:t>2021/06/01</a:t>
            </a:fld>
            <a:endParaRPr lang="en-ZA"/>
          </a:p>
        </p:txBody>
      </p:sp>
      <p:sp>
        <p:nvSpPr>
          <p:cNvPr id="4" name="Footer Placeholder 3"/>
          <p:cNvSpPr>
            <a:spLocks noGrp="1"/>
          </p:cNvSpPr>
          <p:nvPr>
            <p:ph type="ftr" sz="quarter" idx="2"/>
          </p:nvPr>
        </p:nvSpPr>
        <p:spPr>
          <a:xfrm>
            <a:off x="0" y="9428245"/>
            <a:ext cx="2946400" cy="498395"/>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8245"/>
            <a:ext cx="2946400" cy="498395"/>
          </a:xfrm>
          <a:prstGeom prst="rect">
            <a:avLst/>
          </a:prstGeom>
        </p:spPr>
        <p:txBody>
          <a:bodyPr vert="horz" lIns="91440" tIns="45720" rIns="91440" bIns="45720" rtlCol="0" anchor="b"/>
          <a:lstStyle>
            <a:lvl1pPr algn="r">
              <a:defRPr sz="1200"/>
            </a:lvl1pPr>
          </a:lstStyle>
          <a:p>
            <a:fld id="{60B5A292-5AF8-4934-9307-D773475673E1}" type="slidenum">
              <a:rPr lang="en-ZA" smtClean="0"/>
              <a:t>‹#›</a:t>
            </a:fld>
            <a:endParaRPr lang="en-ZA"/>
          </a:p>
        </p:txBody>
      </p:sp>
    </p:spTree>
    <p:extLst>
      <p:ext uri="{BB962C8B-B14F-4D97-AF65-F5344CB8AC3E}">
        <p14:creationId xmlns:p14="http://schemas.microsoft.com/office/powerpoint/2010/main" val="27009956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9" y="0"/>
            <a:ext cx="2945659" cy="496332"/>
          </a:xfrm>
          <a:prstGeom prst="rect">
            <a:avLst/>
          </a:prstGeom>
        </p:spPr>
        <p:txBody>
          <a:bodyPr vert="horz" lIns="91440" tIns="45720" rIns="91440" bIns="45720" rtlCol="0"/>
          <a:lstStyle>
            <a:lvl1pPr algn="r">
              <a:defRPr sz="1200"/>
            </a:lvl1pPr>
          </a:lstStyle>
          <a:p>
            <a:fld id="{0440697A-B596-45F3-A055-9788FC9282F8}" type="datetimeFigureOut">
              <a:rPr lang="en-ZA" smtClean="0"/>
              <a:pPr/>
              <a:t>2021/06/01</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15156"/>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6" y="9428586"/>
            <a:ext cx="2945659" cy="496332"/>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9" y="9428586"/>
            <a:ext cx="2945659" cy="496332"/>
          </a:xfrm>
          <a:prstGeom prst="rect">
            <a:avLst/>
          </a:prstGeom>
        </p:spPr>
        <p:txBody>
          <a:bodyPr vert="horz" lIns="91440" tIns="45720" rIns="91440" bIns="45720" rtlCol="0" anchor="b"/>
          <a:lstStyle>
            <a:lvl1pPr algn="r">
              <a:defRPr sz="1200"/>
            </a:lvl1pPr>
          </a:lstStyle>
          <a:p>
            <a:fld id="{04C2A658-DC6E-4FEC-B3A8-434C376629EB}" type="slidenum">
              <a:rPr lang="en-ZA" smtClean="0"/>
              <a:pPr/>
              <a:t>‹#›</a:t>
            </a:fld>
            <a:endParaRPr lang="en-ZA"/>
          </a:p>
        </p:txBody>
      </p:sp>
    </p:spTree>
    <p:extLst>
      <p:ext uri="{BB962C8B-B14F-4D97-AF65-F5344CB8AC3E}">
        <p14:creationId xmlns:p14="http://schemas.microsoft.com/office/powerpoint/2010/main" val="83939137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04C2A658-DC6E-4FEC-B3A8-434C376629EB}" type="slidenum">
              <a:rPr lang="en-ZA" smtClean="0"/>
              <a:pPr/>
              <a:t>2</a:t>
            </a:fld>
            <a:endParaRPr lang="en-ZA"/>
          </a:p>
        </p:txBody>
      </p:sp>
    </p:spTree>
    <p:extLst>
      <p:ext uri="{BB962C8B-B14F-4D97-AF65-F5344CB8AC3E}">
        <p14:creationId xmlns:p14="http://schemas.microsoft.com/office/powerpoint/2010/main" val="2705992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04C2A658-DC6E-4FEC-B3A8-434C376629EB}" type="slidenum">
              <a:rPr lang="en-ZA" smtClean="0"/>
              <a:pPr/>
              <a:t>3</a:t>
            </a:fld>
            <a:endParaRPr lang="en-ZA"/>
          </a:p>
        </p:txBody>
      </p:sp>
    </p:spTree>
    <p:extLst>
      <p:ext uri="{BB962C8B-B14F-4D97-AF65-F5344CB8AC3E}">
        <p14:creationId xmlns:p14="http://schemas.microsoft.com/office/powerpoint/2010/main" val="247570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04C2A658-DC6E-4FEC-B3A8-434C376629EB}" type="slidenum">
              <a:rPr lang="en-ZA" smtClean="0"/>
              <a:pPr/>
              <a:t>5</a:t>
            </a:fld>
            <a:endParaRPr lang="en-ZA"/>
          </a:p>
        </p:txBody>
      </p:sp>
    </p:spTree>
    <p:extLst>
      <p:ext uri="{BB962C8B-B14F-4D97-AF65-F5344CB8AC3E}">
        <p14:creationId xmlns:p14="http://schemas.microsoft.com/office/powerpoint/2010/main" val="15430226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04C2A658-DC6E-4FEC-B3A8-434C376629EB}" type="slidenum">
              <a:rPr lang="en-ZA" smtClean="0"/>
              <a:pPr/>
              <a:t>6</a:t>
            </a:fld>
            <a:endParaRPr lang="en-ZA"/>
          </a:p>
        </p:txBody>
      </p:sp>
    </p:spTree>
    <p:extLst>
      <p:ext uri="{BB962C8B-B14F-4D97-AF65-F5344CB8AC3E}">
        <p14:creationId xmlns:p14="http://schemas.microsoft.com/office/powerpoint/2010/main" val="39055734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04C2A658-DC6E-4FEC-B3A8-434C376629EB}" type="slidenum">
              <a:rPr lang="en-ZA" smtClean="0"/>
              <a:pPr/>
              <a:t>7</a:t>
            </a:fld>
            <a:endParaRPr lang="en-ZA"/>
          </a:p>
        </p:txBody>
      </p:sp>
    </p:spTree>
    <p:extLst>
      <p:ext uri="{BB962C8B-B14F-4D97-AF65-F5344CB8AC3E}">
        <p14:creationId xmlns:p14="http://schemas.microsoft.com/office/powerpoint/2010/main" val="374722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5E86C56-1EEC-4366-B6F9-3F715FA72A3B}"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04006F1-5C7C-48A8-886A-4CFB935310C5}"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A027A81-BB5A-4858-BCA9-60546E67C44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CC584CD-965F-4B54-9338-51C9907BEA80}"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A642FFA-84BE-4EE5-A3D1-FE12CD131CBC}"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323C16B-3534-49DE-88A2-6E9409FEE5C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17147202-9FD4-4E21-9C74-585DEEC3508A}"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2DF0126C-5713-4042-8E4C-6AA7531D0DC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41CD796-DC86-480E-9F08-420241AAE20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96484EA-55FE-4480-BA83-61E13DF81FF1}"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AAAF39E-F57E-4C5E-A282-023AD866A81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506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4506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4506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A8668989-7E21-40F6-AAD7-AC0C8821EB0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hf hdr="0" ftr="0" dt="0"/>
  <p:txStyles>
    <p:titleStyle>
      <a:lvl1pPr algn="ctr" rtl="0" eaLnBrk="0" fontAlgn="base" hangingPunct="0">
        <a:spcBef>
          <a:spcPct val="0"/>
        </a:spcBef>
        <a:spcAft>
          <a:spcPct val="0"/>
        </a:spcAft>
        <a:defRPr sz="4400">
          <a:solidFill>
            <a:srgbClr val="009900"/>
          </a:solidFill>
          <a:latin typeface="+mj-lt"/>
          <a:ea typeface="+mj-ea"/>
          <a:cs typeface="+mj-cs"/>
        </a:defRPr>
      </a:lvl1pPr>
      <a:lvl2pPr algn="ctr" rtl="0" eaLnBrk="0" fontAlgn="base" hangingPunct="0">
        <a:spcBef>
          <a:spcPct val="0"/>
        </a:spcBef>
        <a:spcAft>
          <a:spcPct val="0"/>
        </a:spcAft>
        <a:defRPr sz="4400">
          <a:solidFill>
            <a:srgbClr val="009900"/>
          </a:solidFill>
          <a:latin typeface="Century Gothic" pitchFamily="34" charset="0"/>
        </a:defRPr>
      </a:lvl2pPr>
      <a:lvl3pPr algn="ctr" rtl="0" eaLnBrk="0" fontAlgn="base" hangingPunct="0">
        <a:spcBef>
          <a:spcPct val="0"/>
        </a:spcBef>
        <a:spcAft>
          <a:spcPct val="0"/>
        </a:spcAft>
        <a:defRPr sz="4400">
          <a:solidFill>
            <a:srgbClr val="009900"/>
          </a:solidFill>
          <a:latin typeface="Century Gothic" pitchFamily="34" charset="0"/>
        </a:defRPr>
      </a:lvl3pPr>
      <a:lvl4pPr algn="ctr" rtl="0" eaLnBrk="0" fontAlgn="base" hangingPunct="0">
        <a:spcBef>
          <a:spcPct val="0"/>
        </a:spcBef>
        <a:spcAft>
          <a:spcPct val="0"/>
        </a:spcAft>
        <a:defRPr sz="4400">
          <a:solidFill>
            <a:srgbClr val="009900"/>
          </a:solidFill>
          <a:latin typeface="Century Gothic" pitchFamily="34" charset="0"/>
        </a:defRPr>
      </a:lvl4pPr>
      <a:lvl5pPr algn="ctr" rtl="0" eaLnBrk="0" fontAlgn="base" hangingPunct="0">
        <a:spcBef>
          <a:spcPct val="0"/>
        </a:spcBef>
        <a:spcAft>
          <a:spcPct val="0"/>
        </a:spcAft>
        <a:defRPr sz="4400">
          <a:solidFill>
            <a:srgbClr val="009900"/>
          </a:solidFill>
          <a:latin typeface="Century Gothic" pitchFamily="34" charset="0"/>
        </a:defRPr>
      </a:lvl5pPr>
      <a:lvl6pPr marL="457200" algn="ctr" rtl="0" fontAlgn="base">
        <a:spcBef>
          <a:spcPct val="0"/>
        </a:spcBef>
        <a:spcAft>
          <a:spcPct val="0"/>
        </a:spcAft>
        <a:defRPr sz="4400">
          <a:solidFill>
            <a:srgbClr val="009900"/>
          </a:solidFill>
          <a:latin typeface="Century Gothic" pitchFamily="34" charset="0"/>
        </a:defRPr>
      </a:lvl6pPr>
      <a:lvl7pPr marL="914400" algn="ctr" rtl="0" fontAlgn="base">
        <a:spcBef>
          <a:spcPct val="0"/>
        </a:spcBef>
        <a:spcAft>
          <a:spcPct val="0"/>
        </a:spcAft>
        <a:defRPr sz="4400">
          <a:solidFill>
            <a:srgbClr val="009900"/>
          </a:solidFill>
          <a:latin typeface="Century Gothic" pitchFamily="34" charset="0"/>
        </a:defRPr>
      </a:lvl7pPr>
      <a:lvl8pPr marL="1371600" algn="ctr" rtl="0" fontAlgn="base">
        <a:spcBef>
          <a:spcPct val="0"/>
        </a:spcBef>
        <a:spcAft>
          <a:spcPct val="0"/>
        </a:spcAft>
        <a:defRPr sz="4400">
          <a:solidFill>
            <a:srgbClr val="009900"/>
          </a:solidFill>
          <a:latin typeface="Century Gothic" pitchFamily="34" charset="0"/>
        </a:defRPr>
      </a:lvl8pPr>
      <a:lvl9pPr marL="1828800" algn="ctr" rtl="0" fontAlgn="base">
        <a:spcBef>
          <a:spcPct val="0"/>
        </a:spcBef>
        <a:spcAft>
          <a:spcPct val="0"/>
        </a:spcAft>
        <a:defRPr sz="4400">
          <a:solidFill>
            <a:srgbClr val="009900"/>
          </a:solidFill>
          <a:latin typeface="Century Gothic"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emf"/><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6.emf"/><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hape, rectangle&#10;&#10;Description automatically generated">
            <a:extLst>
              <a:ext uri="{FF2B5EF4-FFF2-40B4-BE49-F238E27FC236}">
                <a16:creationId xmlns:a16="http://schemas.microsoft.com/office/drawing/2014/main" id="{5436C5BE-F0B3-4DF7-B80D-5D03741586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712283" cy="6858000"/>
          </a:xfrm>
          <a:prstGeom prst="rect">
            <a:avLst/>
          </a:prstGeom>
        </p:spPr>
      </p:pic>
      <p:pic>
        <p:nvPicPr>
          <p:cNvPr id="5" name="Picture 4" descr="Logo, company name&#10;&#10;Description automatically generated">
            <a:extLst>
              <a:ext uri="{FF2B5EF4-FFF2-40B4-BE49-F238E27FC236}">
                <a16:creationId xmlns:a16="http://schemas.microsoft.com/office/drawing/2014/main" id="{7B02D5B2-DB12-4F26-B19A-931B4B06A25C}"/>
              </a:ext>
            </a:extLst>
          </p:cNvPr>
          <p:cNvPicPr>
            <a:picLocks noChangeAspect="1"/>
          </p:cNvPicPr>
          <p:nvPr/>
        </p:nvPicPr>
        <p:blipFill rotWithShape="1">
          <a:blip r:embed="rId3">
            <a:extLst>
              <a:ext uri="{28A0092B-C50C-407E-A947-70E740481C1C}">
                <a14:useLocalDpi xmlns:a14="http://schemas.microsoft.com/office/drawing/2010/main" val="0"/>
              </a:ext>
            </a:extLst>
          </a:blip>
          <a:srcRect t="2170" r="-1" b="255"/>
          <a:stretch/>
        </p:blipFill>
        <p:spPr>
          <a:xfrm>
            <a:off x="1691680" y="0"/>
            <a:ext cx="7020271" cy="685800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pic>
        <p:nvPicPr>
          <p:cNvPr id="7" name="Picture 6" descr="Shape, rectangle&#10;&#10;Description automatically generated">
            <a:extLst>
              <a:ext uri="{FF2B5EF4-FFF2-40B4-BE49-F238E27FC236}">
                <a16:creationId xmlns:a16="http://schemas.microsoft.com/office/drawing/2014/main" id="{97297595-E5FB-45AA-9129-25D5D04600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9753" y="1844824"/>
            <a:ext cx="5418026" cy="2808312"/>
          </a:xfrm>
          <a:prstGeom prst="rect">
            <a:avLst/>
          </a:prstGeom>
        </p:spPr>
      </p:pic>
      <p:sp>
        <p:nvSpPr>
          <p:cNvPr id="2" name="Title 1">
            <a:extLst>
              <a:ext uri="{FF2B5EF4-FFF2-40B4-BE49-F238E27FC236}">
                <a16:creationId xmlns:a16="http://schemas.microsoft.com/office/drawing/2014/main" id="{51D1DC6B-A0C1-4BF7-8D05-D75F383ECB85}"/>
              </a:ext>
            </a:extLst>
          </p:cNvPr>
          <p:cNvSpPr>
            <a:spLocks noGrp="1"/>
          </p:cNvSpPr>
          <p:nvPr>
            <p:ph type="ctrTitle"/>
          </p:nvPr>
        </p:nvSpPr>
        <p:spPr>
          <a:xfrm>
            <a:off x="503977" y="476672"/>
            <a:ext cx="7625046" cy="2441318"/>
          </a:xfrm>
        </p:spPr>
        <p:txBody>
          <a:bodyPr anchor="b">
            <a:noAutofit/>
          </a:bodyPr>
          <a:lstStyle/>
          <a:p>
            <a:r>
              <a:rPr lang="en-ZA" sz="6000" dirty="0">
                <a:solidFill>
                  <a:schemeClr val="bg1"/>
                </a:solidFill>
                <a:effectLst>
                  <a:outerShdw sx="1000" sy="1000" algn="t" rotWithShape="0">
                    <a:prstClr val="black"/>
                  </a:outerShdw>
                </a:effectLst>
                <a:latin typeface="Myriad Pro" panose="020B0703030403090204" pitchFamily="34" charset="0"/>
              </a:rPr>
              <a:t>Kouga Municipality</a:t>
            </a:r>
            <a:r>
              <a:rPr lang="en-ZA" dirty="0">
                <a:solidFill>
                  <a:schemeClr val="bg1"/>
                </a:solidFill>
                <a:effectLst>
                  <a:outerShdw sx="1000" sy="1000" algn="t" rotWithShape="0">
                    <a:prstClr val="black"/>
                  </a:outerShdw>
                </a:effectLst>
                <a:latin typeface="Myriad Pro" panose="020B0703030403090204" pitchFamily="34" charset="0"/>
              </a:rPr>
              <a:t/>
            </a:r>
            <a:br>
              <a:rPr lang="en-ZA" dirty="0">
                <a:solidFill>
                  <a:schemeClr val="bg1"/>
                </a:solidFill>
                <a:effectLst>
                  <a:outerShdw sx="1000" sy="1000" algn="t" rotWithShape="0">
                    <a:prstClr val="black"/>
                  </a:outerShdw>
                </a:effectLst>
                <a:latin typeface="Myriad Pro" panose="020B0703030403090204" pitchFamily="34" charset="0"/>
              </a:rPr>
            </a:br>
            <a:r>
              <a:rPr lang="en-ZA" sz="4000" dirty="0">
                <a:solidFill>
                  <a:schemeClr val="bg1"/>
                </a:solidFill>
                <a:effectLst>
                  <a:outerShdw sx="1000" sy="1000" algn="t" rotWithShape="0">
                    <a:prstClr val="black"/>
                  </a:outerShdw>
                </a:effectLst>
                <a:latin typeface="Myriad Pro" panose="020B0703030403090204" pitchFamily="34" charset="0"/>
              </a:rPr>
              <a:t>Executive Mayor</a:t>
            </a:r>
            <a:br>
              <a:rPr lang="en-ZA" sz="4000" dirty="0">
                <a:solidFill>
                  <a:schemeClr val="bg1"/>
                </a:solidFill>
                <a:effectLst>
                  <a:outerShdw sx="1000" sy="1000" algn="t" rotWithShape="0">
                    <a:prstClr val="black"/>
                  </a:outerShdw>
                </a:effectLst>
                <a:latin typeface="Myriad Pro" panose="020B0703030403090204" pitchFamily="34" charset="0"/>
              </a:rPr>
            </a:br>
            <a:r>
              <a:rPr lang="en-ZA" sz="4000" dirty="0">
                <a:solidFill>
                  <a:schemeClr val="bg1"/>
                </a:solidFill>
                <a:effectLst>
                  <a:outerShdw sx="1000" sy="1000" algn="t" rotWithShape="0">
                    <a:prstClr val="black"/>
                  </a:outerShdw>
                </a:effectLst>
                <a:latin typeface="Myriad Pro" panose="020B0703030403090204" pitchFamily="34" charset="0"/>
              </a:rPr>
              <a:t>Cllr H. Hendricks</a:t>
            </a:r>
            <a:endParaRPr lang="en-ZA" dirty="0">
              <a:solidFill>
                <a:schemeClr val="bg1"/>
              </a:solidFill>
              <a:effectLst>
                <a:outerShdw sx="1000" sy="1000" algn="t" rotWithShape="0">
                  <a:prstClr val="black"/>
                </a:outerShdw>
              </a:effectLst>
              <a:latin typeface="Myriad Pro" panose="020B0703030403090204" pitchFamily="34" charset="0"/>
            </a:endParaRPr>
          </a:p>
        </p:txBody>
      </p:sp>
      <p:pic>
        <p:nvPicPr>
          <p:cNvPr id="8" name="Picture 7" descr="Graphical user interface, logo&#10;&#10;Description automatically generated">
            <a:extLst>
              <a:ext uri="{FF2B5EF4-FFF2-40B4-BE49-F238E27FC236}">
                <a16:creationId xmlns:a16="http://schemas.microsoft.com/office/drawing/2014/main" id="{4669CF44-2154-4833-B792-A19B8DAB7F1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20256" y="3082155"/>
            <a:ext cx="4392488" cy="2673413"/>
          </a:xfrm>
          <a:prstGeom prst="rect">
            <a:avLst/>
          </a:prstGeom>
        </p:spPr>
      </p:pic>
    </p:spTree>
    <p:extLst>
      <p:ext uri="{BB962C8B-B14F-4D97-AF65-F5344CB8AC3E}">
        <p14:creationId xmlns:p14="http://schemas.microsoft.com/office/powerpoint/2010/main" val="1110141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Shape, rectangle&#10;&#10;Description automatically generated">
            <a:extLst>
              <a:ext uri="{FF2B5EF4-FFF2-40B4-BE49-F238E27FC236}">
                <a16:creationId xmlns:a16="http://schemas.microsoft.com/office/drawing/2014/main" id="{BD5FB873-DC67-4467-A393-B119500B9E0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1550504"/>
          </a:xfrm>
        </p:spPr>
      </p:pic>
      <p:sp>
        <p:nvSpPr>
          <p:cNvPr id="7" name="TextBox 6">
            <a:extLst>
              <a:ext uri="{FF2B5EF4-FFF2-40B4-BE49-F238E27FC236}">
                <a16:creationId xmlns:a16="http://schemas.microsoft.com/office/drawing/2014/main" id="{0AE376D0-1544-4BD3-BA57-A2246F81ECBF}"/>
              </a:ext>
            </a:extLst>
          </p:cNvPr>
          <p:cNvSpPr txBox="1"/>
          <p:nvPr/>
        </p:nvSpPr>
        <p:spPr>
          <a:xfrm>
            <a:off x="79513" y="228473"/>
            <a:ext cx="9144000" cy="1200329"/>
          </a:xfrm>
          <a:prstGeom prst="rect">
            <a:avLst/>
          </a:prstGeom>
          <a:noFill/>
        </p:spPr>
        <p:txBody>
          <a:bodyPr wrap="square" rtlCol="0">
            <a:spAutoFit/>
          </a:bodyPr>
          <a:lstStyle/>
          <a:p>
            <a:pPr algn="ctr"/>
            <a:r>
              <a:rPr lang="en-ZA" sz="3600" dirty="0">
                <a:solidFill>
                  <a:schemeClr val="bg1"/>
                </a:solidFill>
                <a:latin typeface="Myriad Pro" panose="020B0703030403090204" pitchFamily="34" charset="0"/>
              </a:rPr>
              <a:t>MPAC’s (</a:t>
            </a:r>
            <a:r>
              <a:rPr lang="en-GB" sz="3600" spc="23" dirty="0">
                <a:solidFill>
                  <a:schemeClr val="bg1"/>
                </a:solidFill>
                <a:latin typeface="Myriad Pro" panose="020B0703030403090204" pitchFamily="34" charset="0"/>
                <a:ea typeface="Times New Roman" panose="02020603050405020304" pitchFamily="18" charset="0"/>
                <a:cs typeface="Times New Roman" panose="02020603050405020304" pitchFamily="18" charset="0"/>
              </a:rPr>
              <a:t>capacity, functionality </a:t>
            </a:r>
          </a:p>
          <a:p>
            <a:pPr algn="ctr"/>
            <a:r>
              <a:rPr lang="en-GB" sz="3600" spc="23" dirty="0">
                <a:solidFill>
                  <a:schemeClr val="bg1"/>
                </a:solidFill>
                <a:latin typeface="Myriad Pro" panose="020B0703030403090204" pitchFamily="34" charset="0"/>
                <a:ea typeface="Times New Roman" panose="02020603050405020304" pitchFamily="18" charset="0"/>
                <a:cs typeface="Times New Roman" panose="02020603050405020304" pitchFamily="18" charset="0"/>
              </a:rPr>
              <a:t>and effectiveness)</a:t>
            </a:r>
            <a:endParaRPr lang="en-ZA" sz="3600" dirty="0">
              <a:solidFill>
                <a:schemeClr val="bg1"/>
              </a:solidFill>
              <a:latin typeface="Myriad Pro" panose="020B0703030403090204" pitchFamily="34" charset="0"/>
            </a:endParaRPr>
          </a:p>
        </p:txBody>
      </p:sp>
      <p:grpSp>
        <p:nvGrpSpPr>
          <p:cNvPr id="4" name="Group 3">
            <a:extLst>
              <a:ext uri="{FF2B5EF4-FFF2-40B4-BE49-F238E27FC236}">
                <a16:creationId xmlns:a16="http://schemas.microsoft.com/office/drawing/2014/main" id="{C388C496-1BA1-4249-A69A-22CBA851ECD8}"/>
              </a:ext>
            </a:extLst>
          </p:cNvPr>
          <p:cNvGrpSpPr/>
          <p:nvPr/>
        </p:nvGrpSpPr>
        <p:grpSpPr>
          <a:xfrm>
            <a:off x="6858048" y="5666096"/>
            <a:ext cx="2500298" cy="1406242"/>
            <a:chOff x="6858048" y="5643578"/>
            <a:chExt cx="2500298" cy="1406242"/>
          </a:xfrm>
        </p:grpSpPr>
        <p:sp>
          <p:nvSpPr>
            <p:cNvPr id="6" name="Rectangle 5">
              <a:extLst>
                <a:ext uri="{FF2B5EF4-FFF2-40B4-BE49-F238E27FC236}">
                  <a16:creationId xmlns:a16="http://schemas.microsoft.com/office/drawing/2014/main" id="{1DA1EDCE-6755-42F9-947A-74DE87177A31}"/>
                </a:ext>
              </a:extLst>
            </p:cNvPr>
            <p:cNvSpPr/>
            <p:nvPr/>
          </p:nvSpPr>
          <p:spPr>
            <a:xfrm>
              <a:off x="7143768" y="5786454"/>
              <a:ext cx="347666" cy="4286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8" name="Picture 7" descr="Kouga logo 2017.jpg">
              <a:extLst>
                <a:ext uri="{FF2B5EF4-FFF2-40B4-BE49-F238E27FC236}">
                  <a16:creationId xmlns:a16="http://schemas.microsoft.com/office/drawing/2014/main" id="{862AFF81-5AFC-428A-A219-81EE6BA15DB9}"/>
                </a:ext>
              </a:extLst>
            </p:cNvPr>
            <p:cNvPicPr>
              <a:picLocks noChangeAspect="1"/>
            </p:cNvPicPr>
            <p:nvPr/>
          </p:nvPicPr>
          <p:blipFill>
            <a:blip r:embed="rId3" cstate="print">
              <a:clrChange>
                <a:clrFrom>
                  <a:srgbClr val="FFFFFF"/>
                </a:clrFrom>
                <a:clrTo>
                  <a:srgbClr val="FFFFFF">
                    <a:alpha val="0"/>
                  </a:srgbClr>
                </a:clrTo>
              </a:clrChange>
            </a:blip>
            <a:stretch>
              <a:fillRect/>
            </a:stretch>
          </p:blipFill>
          <p:spPr>
            <a:xfrm>
              <a:off x="6858048" y="5643578"/>
              <a:ext cx="2500298" cy="1406242"/>
            </a:xfrm>
            <a:prstGeom prst="rect">
              <a:avLst/>
            </a:prstGeom>
          </p:spPr>
        </p:pic>
      </p:grpSp>
      <p:sp>
        <p:nvSpPr>
          <p:cNvPr id="2" name="TextBox 1">
            <a:extLst>
              <a:ext uri="{FF2B5EF4-FFF2-40B4-BE49-F238E27FC236}">
                <a16:creationId xmlns:a16="http://schemas.microsoft.com/office/drawing/2014/main" id="{C0AF7B44-2A9F-42E4-AE7D-7B0810BF6602}"/>
              </a:ext>
            </a:extLst>
          </p:cNvPr>
          <p:cNvSpPr txBox="1"/>
          <p:nvPr/>
        </p:nvSpPr>
        <p:spPr>
          <a:xfrm>
            <a:off x="251520" y="1772816"/>
            <a:ext cx="8496944" cy="4770537"/>
          </a:xfrm>
          <a:prstGeom prst="rect">
            <a:avLst/>
          </a:prstGeom>
          <a:noFill/>
        </p:spPr>
        <p:txBody>
          <a:bodyPr wrap="square" rtlCol="0">
            <a:spAutoFit/>
          </a:bodyPr>
          <a:lstStyle/>
          <a:p>
            <a:pPr marL="285750" marR="0" indent="-285750">
              <a:spcBef>
                <a:spcPts val="0"/>
              </a:spcBef>
              <a:spcAft>
                <a:spcPts val="0"/>
              </a:spcAft>
              <a:buFont typeface="Arial" panose="020B0604020202020204" pitchFamily="34" charset="0"/>
              <a:buChar char="•"/>
            </a:pPr>
            <a:r>
              <a:rPr lang="en-ZA" sz="2200" dirty="0">
                <a:effectLst/>
                <a:latin typeface="Calibri" panose="020F0502020204030204" pitchFamily="34" charset="0"/>
                <a:ea typeface="Calibri" panose="020F0502020204030204" pitchFamily="34" charset="0"/>
              </a:rPr>
              <a:t>The MPAC Committee was fully functional during the 2019/20 report year.</a:t>
            </a:r>
            <a:endParaRPr lang="en-US" sz="2200" dirty="0">
              <a:latin typeface="Calibri" panose="020F0502020204030204" pitchFamily="34" charset="0"/>
              <a:ea typeface="Calibri" panose="020F0502020204030204" pitchFamily="34" charset="0"/>
            </a:endParaRPr>
          </a:p>
          <a:p>
            <a:pPr marL="285750" marR="0" indent="-285750">
              <a:spcBef>
                <a:spcPts val="0"/>
              </a:spcBef>
              <a:spcAft>
                <a:spcPts val="0"/>
              </a:spcAft>
              <a:buFont typeface="Arial" panose="020B0604020202020204" pitchFamily="34" charset="0"/>
              <a:buChar char="•"/>
            </a:pPr>
            <a:r>
              <a:rPr lang="en-ZA" sz="2200" dirty="0">
                <a:effectLst/>
                <a:latin typeface="Calibri" panose="020F0502020204030204" pitchFamily="34" charset="0"/>
                <a:ea typeface="Calibri" panose="020F0502020204030204" pitchFamily="34" charset="0"/>
              </a:rPr>
              <a:t>The Committee consisted of nine members representing all political parties in Council.</a:t>
            </a:r>
            <a:endParaRPr lang="en-US" sz="2200" dirty="0">
              <a:effectLst/>
              <a:latin typeface="Calibri" panose="020F0502020204030204" pitchFamily="34" charset="0"/>
              <a:ea typeface="Calibri" panose="020F0502020204030204" pitchFamily="34" charset="0"/>
            </a:endParaRPr>
          </a:p>
          <a:p>
            <a:pPr marL="285750" marR="0" indent="-285750">
              <a:spcBef>
                <a:spcPts val="0"/>
              </a:spcBef>
              <a:spcAft>
                <a:spcPts val="0"/>
              </a:spcAft>
              <a:buFont typeface="Arial" panose="020B0604020202020204" pitchFamily="34" charset="0"/>
              <a:buChar char="•"/>
            </a:pPr>
            <a:r>
              <a:rPr lang="en-ZA" sz="2200" dirty="0">
                <a:effectLst/>
                <a:latin typeface="Calibri" panose="020F0502020204030204" pitchFamily="34" charset="0"/>
                <a:ea typeface="Calibri" panose="020F0502020204030204" pitchFamily="34" charset="0"/>
              </a:rPr>
              <a:t>Eight meetings were held (25 July 2019, 26 Sept 2019. 24 Oct 2019, 14 Nov 2019, 23 Jan 2020, 20 Feb 2020, 3 March 2020 and 11 Sept 2020).</a:t>
            </a:r>
            <a:endParaRPr lang="en-US" sz="2200" dirty="0">
              <a:effectLst/>
              <a:latin typeface="Calibri" panose="020F0502020204030204" pitchFamily="34" charset="0"/>
              <a:ea typeface="Calibri" panose="020F0502020204030204" pitchFamily="34" charset="0"/>
            </a:endParaRPr>
          </a:p>
          <a:p>
            <a:pPr marL="285750" marR="0" indent="-285750">
              <a:spcBef>
                <a:spcPts val="0"/>
              </a:spcBef>
              <a:spcAft>
                <a:spcPts val="0"/>
              </a:spcAft>
              <a:buFont typeface="Arial" panose="020B0604020202020204" pitchFamily="34" charset="0"/>
              <a:buChar char="•"/>
            </a:pPr>
            <a:r>
              <a:rPr lang="en-ZA" sz="2200" dirty="0">
                <a:effectLst/>
                <a:latin typeface="Calibri" panose="020F0502020204030204" pitchFamily="34" charset="0"/>
                <a:ea typeface="Calibri" panose="020F0502020204030204" pitchFamily="34" charset="0"/>
              </a:rPr>
              <a:t>Irregular expenditure of R 4m were submitted to Council to be written off.</a:t>
            </a:r>
            <a:endParaRPr lang="en-US" sz="2200" dirty="0">
              <a:effectLst/>
              <a:latin typeface="Calibri" panose="020F0502020204030204" pitchFamily="34" charset="0"/>
              <a:ea typeface="Calibri" panose="020F0502020204030204" pitchFamily="34" charset="0"/>
            </a:endParaRPr>
          </a:p>
          <a:p>
            <a:pPr marL="285750" marR="0" indent="-285750">
              <a:spcBef>
                <a:spcPts val="0"/>
              </a:spcBef>
              <a:spcAft>
                <a:spcPts val="0"/>
              </a:spcAft>
              <a:buFont typeface="Arial" panose="020B0604020202020204" pitchFamily="34" charset="0"/>
              <a:buChar char="•"/>
            </a:pPr>
            <a:r>
              <a:rPr lang="en-ZA" sz="2200" dirty="0">
                <a:effectLst/>
                <a:latin typeface="Calibri" panose="020F0502020204030204" pitchFamily="34" charset="0"/>
                <a:ea typeface="Calibri" panose="020F0502020204030204" pitchFamily="34" charset="0"/>
              </a:rPr>
              <a:t>Fruitless and Wasteful expenditure of R 1.1m were recommended to Council to be written off.</a:t>
            </a:r>
            <a:endParaRPr lang="en-US" sz="2200" dirty="0">
              <a:effectLst/>
              <a:latin typeface="Calibri" panose="020F0502020204030204" pitchFamily="34" charset="0"/>
              <a:ea typeface="Calibri" panose="020F0502020204030204" pitchFamily="34" charset="0"/>
            </a:endParaRPr>
          </a:p>
          <a:p>
            <a:pPr marL="285750" marR="0" indent="-285750">
              <a:spcBef>
                <a:spcPts val="0"/>
              </a:spcBef>
              <a:spcAft>
                <a:spcPts val="0"/>
              </a:spcAft>
              <a:buFont typeface="Arial" panose="020B0604020202020204" pitchFamily="34" charset="0"/>
              <a:buChar char="•"/>
            </a:pPr>
            <a:r>
              <a:rPr lang="en-ZA" sz="2200" dirty="0">
                <a:effectLst/>
                <a:latin typeface="Calibri" panose="020F0502020204030204" pitchFamily="34" charset="0"/>
                <a:ea typeface="Calibri" panose="020F0502020204030204" pitchFamily="34" charset="0"/>
              </a:rPr>
              <a:t>MPAC hosted the Greater Letaba MPAC committee to share knowledge on activities (Sponsored by SALGA).</a:t>
            </a:r>
            <a:endParaRPr lang="en-US" sz="2200" dirty="0">
              <a:effectLst/>
              <a:latin typeface="Calibri" panose="020F0502020204030204" pitchFamily="34" charset="0"/>
              <a:ea typeface="Calibri" panose="020F0502020204030204" pitchFamily="34" charset="0"/>
            </a:endParaRPr>
          </a:p>
          <a:p>
            <a:pPr marL="285750" marR="0" indent="-285750">
              <a:spcBef>
                <a:spcPts val="0"/>
              </a:spcBef>
              <a:spcAft>
                <a:spcPts val="0"/>
              </a:spcAft>
              <a:buFont typeface="Arial" panose="020B0604020202020204" pitchFamily="34" charset="0"/>
              <a:buChar char="•"/>
            </a:pPr>
            <a:r>
              <a:rPr lang="en-ZA" sz="2200" dirty="0">
                <a:effectLst/>
                <a:latin typeface="Calibri" panose="020F0502020204030204" pitchFamily="34" charset="0"/>
                <a:ea typeface="Calibri" panose="020F0502020204030204" pitchFamily="34" charset="0"/>
                <a:cs typeface="Times New Roman" panose="02020603050405020304" pitchFamily="18" charset="0"/>
              </a:rPr>
              <a:t>Evaluated the Annual Report and submitted the oversight report.</a:t>
            </a:r>
            <a:endParaRPr lang="en-US" sz="2200" dirty="0">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3243866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Shape, rectangle&#10;&#10;Description automatically generated">
            <a:extLst>
              <a:ext uri="{FF2B5EF4-FFF2-40B4-BE49-F238E27FC236}">
                <a16:creationId xmlns:a16="http://schemas.microsoft.com/office/drawing/2014/main" id="{BD5FB873-DC67-4467-A393-B119500B9E0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1550504"/>
          </a:xfrm>
        </p:spPr>
      </p:pic>
      <p:sp>
        <p:nvSpPr>
          <p:cNvPr id="7" name="TextBox 6">
            <a:extLst>
              <a:ext uri="{FF2B5EF4-FFF2-40B4-BE49-F238E27FC236}">
                <a16:creationId xmlns:a16="http://schemas.microsoft.com/office/drawing/2014/main" id="{0AE376D0-1544-4BD3-BA57-A2246F81ECBF}"/>
              </a:ext>
            </a:extLst>
          </p:cNvPr>
          <p:cNvSpPr txBox="1"/>
          <p:nvPr/>
        </p:nvSpPr>
        <p:spPr>
          <a:xfrm>
            <a:off x="0" y="463627"/>
            <a:ext cx="9144000" cy="715581"/>
          </a:xfrm>
          <a:prstGeom prst="rect">
            <a:avLst/>
          </a:prstGeom>
          <a:noFill/>
        </p:spPr>
        <p:txBody>
          <a:bodyPr wrap="square" rtlCol="0">
            <a:spAutoFit/>
          </a:bodyPr>
          <a:lstStyle/>
          <a:p>
            <a:pPr algn="ctr"/>
            <a:r>
              <a:rPr lang="en-ZA" sz="4050" dirty="0">
                <a:solidFill>
                  <a:schemeClr val="bg1"/>
                </a:solidFill>
                <a:latin typeface="Myriad Pro" panose="020B0703030403090204" pitchFamily="34" charset="0"/>
              </a:rPr>
              <a:t>Disaster Management Plan</a:t>
            </a:r>
          </a:p>
        </p:txBody>
      </p:sp>
      <p:grpSp>
        <p:nvGrpSpPr>
          <p:cNvPr id="6" name="Group 5">
            <a:extLst>
              <a:ext uri="{FF2B5EF4-FFF2-40B4-BE49-F238E27FC236}">
                <a16:creationId xmlns:a16="http://schemas.microsoft.com/office/drawing/2014/main" id="{661FA1D0-CF7D-4A30-A29C-C7E8CC90CA1E}"/>
              </a:ext>
            </a:extLst>
          </p:cNvPr>
          <p:cNvGrpSpPr/>
          <p:nvPr/>
        </p:nvGrpSpPr>
        <p:grpSpPr>
          <a:xfrm>
            <a:off x="6858048" y="5666096"/>
            <a:ext cx="2500298" cy="1406242"/>
            <a:chOff x="6858048" y="5643578"/>
            <a:chExt cx="2500298" cy="1406242"/>
          </a:xfrm>
        </p:grpSpPr>
        <p:sp>
          <p:nvSpPr>
            <p:cNvPr id="8" name="Rectangle 7">
              <a:extLst>
                <a:ext uri="{FF2B5EF4-FFF2-40B4-BE49-F238E27FC236}">
                  <a16:creationId xmlns:a16="http://schemas.microsoft.com/office/drawing/2014/main" id="{465840E6-ED4B-421A-8CBF-527033D7E857}"/>
                </a:ext>
              </a:extLst>
            </p:cNvPr>
            <p:cNvSpPr/>
            <p:nvPr/>
          </p:nvSpPr>
          <p:spPr>
            <a:xfrm>
              <a:off x="7143768" y="5786454"/>
              <a:ext cx="347666" cy="4286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9" name="Picture 8" descr="Kouga logo 2017.jpg">
              <a:extLst>
                <a:ext uri="{FF2B5EF4-FFF2-40B4-BE49-F238E27FC236}">
                  <a16:creationId xmlns:a16="http://schemas.microsoft.com/office/drawing/2014/main" id="{4B829D92-5DDB-41DF-8931-40F6A99F0E93}"/>
                </a:ext>
              </a:extLst>
            </p:cNvPr>
            <p:cNvPicPr>
              <a:picLocks noChangeAspect="1"/>
            </p:cNvPicPr>
            <p:nvPr/>
          </p:nvPicPr>
          <p:blipFill>
            <a:blip r:embed="rId3" cstate="print">
              <a:clrChange>
                <a:clrFrom>
                  <a:srgbClr val="FFFFFF"/>
                </a:clrFrom>
                <a:clrTo>
                  <a:srgbClr val="FFFFFF">
                    <a:alpha val="0"/>
                  </a:srgbClr>
                </a:clrTo>
              </a:clrChange>
            </a:blip>
            <a:stretch>
              <a:fillRect/>
            </a:stretch>
          </p:blipFill>
          <p:spPr>
            <a:xfrm>
              <a:off x="6858048" y="5643578"/>
              <a:ext cx="2500298" cy="1406242"/>
            </a:xfrm>
            <a:prstGeom prst="rect">
              <a:avLst/>
            </a:prstGeom>
          </p:spPr>
        </p:pic>
      </p:grpSp>
      <p:sp>
        <p:nvSpPr>
          <p:cNvPr id="4" name="TextBox 3">
            <a:extLst>
              <a:ext uri="{FF2B5EF4-FFF2-40B4-BE49-F238E27FC236}">
                <a16:creationId xmlns:a16="http://schemas.microsoft.com/office/drawing/2014/main" id="{A35639E4-4E8D-4197-81F1-C68879AACBF7}"/>
              </a:ext>
            </a:extLst>
          </p:cNvPr>
          <p:cNvSpPr txBox="1"/>
          <p:nvPr/>
        </p:nvSpPr>
        <p:spPr>
          <a:xfrm>
            <a:off x="251520" y="1700808"/>
            <a:ext cx="8424936" cy="4678204"/>
          </a:xfrm>
          <a:prstGeom prst="rect">
            <a:avLst/>
          </a:prstGeom>
          <a:noFill/>
        </p:spPr>
        <p:txBody>
          <a:bodyPr wrap="square" rtlCol="0">
            <a:spAutoFit/>
          </a:bodyPr>
          <a:lstStyle/>
          <a:p>
            <a:pPr marL="285750" indent="-285750">
              <a:buFont typeface="Arial" panose="020B0604020202020204" pitchFamily="34" charset="0"/>
              <a:buChar char="•"/>
            </a:pPr>
            <a:r>
              <a:rPr lang="en-US" sz="2800" dirty="0"/>
              <a:t>The new Ward Based Disaster Risk Management Plan – final draft completed by Service Provider, SRK –appointed by Sarah Baartman District Municipality.</a:t>
            </a:r>
          </a:p>
          <a:p>
            <a:pPr marL="285750" indent="-285750">
              <a:buFont typeface="Arial" panose="020B0604020202020204" pitchFamily="34" charset="0"/>
              <a:buChar char="•"/>
            </a:pPr>
            <a:r>
              <a:rPr lang="en-US" sz="2800" dirty="0"/>
              <a:t>Need to be approved by Council.</a:t>
            </a:r>
          </a:p>
          <a:p>
            <a:pPr marL="285750" indent="-285750">
              <a:buFont typeface="Arial" panose="020B0604020202020204" pitchFamily="34" charset="0"/>
              <a:buChar char="•"/>
            </a:pPr>
            <a:r>
              <a:rPr lang="en-US" sz="2800" dirty="0"/>
              <a:t>Kouga currently in process of requesting external and internal Departments to do contingency plan in line with WBDRMP.</a:t>
            </a:r>
          </a:p>
          <a:p>
            <a:pPr marL="285750" indent="-285750">
              <a:buFont typeface="Arial" panose="020B0604020202020204" pitchFamily="34" charset="0"/>
              <a:buChar char="•"/>
            </a:pPr>
            <a:r>
              <a:rPr lang="en-US" sz="2800" dirty="0"/>
              <a:t>Kouga still using the 2016 approved Plan that will be replaced.</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970110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Shape, rectangle&#10;&#10;Description automatically generated">
            <a:extLst>
              <a:ext uri="{FF2B5EF4-FFF2-40B4-BE49-F238E27FC236}">
                <a16:creationId xmlns:a16="http://schemas.microsoft.com/office/drawing/2014/main" id="{BD5FB873-DC67-4467-A393-B119500B9E0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1550504"/>
          </a:xfrm>
        </p:spPr>
      </p:pic>
      <p:sp>
        <p:nvSpPr>
          <p:cNvPr id="7" name="TextBox 6">
            <a:extLst>
              <a:ext uri="{FF2B5EF4-FFF2-40B4-BE49-F238E27FC236}">
                <a16:creationId xmlns:a16="http://schemas.microsoft.com/office/drawing/2014/main" id="{0AE376D0-1544-4BD3-BA57-A2246F81ECBF}"/>
              </a:ext>
            </a:extLst>
          </p:cNvPr>
          <p:cNvSpPr txBox="1"/>
          <p:nvPr/>
        </p:nvSpPr>
        <p:spPr>
          <a:xfrm>
            <a:off x="0" y="122995"/>
            <a:ext cx="9144000" cy="1338828"/>
          </a:xfrm>
          <a:prstGeom prst="rect">
            <a:avLst/>
          </a:prstGeom>
          <a:noFill/>
        </p:spPr>
        <p:txBody>
          <a:bodyPr wrap="square" rtlCol="0">
            <a:spAutoFit/>
          </a:bodyPr>
          <a:lstStyle/>
          <a:p>
            <a:pPr algn="ctr"/>
            <a:r>
              <a:rPr lang="en-ZA" sz="4050" dirty="0">
                <a:solidFill>
                  <a:schemeClr val="bg1"/>
                </a:solidFill>
                <a:latin typeface="Myriad Pro" panose="020B0703030403090204" pitchFamily="34" charset="0"/>
              </a:rPr>
              <a:t>Institutional Capacity  and </a:t>
            </a:r>
          </a:p>
          <a:p>
            <a:pPr algn="ctr"/>
            <a:r>
              <a:rPr lang="en-ZA" sz="4050" dirty="0">
                <a:solidFill>
                  <a:schemeClr val="bg1"/>
                </a:solidFill>
                <a:latin typeface="Myriad Pro" panose="020B0703030403090204" pitchFamily="34" charset="0"/>
              </a:rPr>
              <a:t>of Technical Department</a:t>
            </a:r>
          </a:p>
        </p:txBody>
      </p:sp>
      <p:sp>
        <p:nvSpPr>
          <p:cNvPr id="6" name="TextBox 5">
            <a:extLst>
              <a:ext uri="{FF2B5EF4-FFF2-40B4-BE49-F238E27FC236}">
                <a16:creationId xmlns:a16="http://schemas.microsoft.com/office/drawing/2014/main" id="{4BB7A755-DFC8-416E-91EC-66F7271A0F58}"/>
              </a:ext>
            </a:extLst>
          </p:cNvPr>
          <p:cNvSpPr txBox="1"/>
          <p:nvPr/>
        </p:nvSpPr>
        <p:spPr>
          <a:xfrm>
            <a:off x="395536" y="2132856"/>
            <a:ext cx="8424936" cy="4401205"/>
          </a:xfrm>
          <a:prstGeom prst="rect">
            <a:avLst/>
          </a:prstGeom>
          <a:noFill/>
        </p:spPr>
        <p:txBody>
          <a:bodyPr wrap="square">
            <a:spAutoFit/>
          </a:bodyPr>
          <a:lstStyle/>
          <a:p>
            <a:r>
              <a:rPr lang="en-ZA" sz="2000" b="1" u="sng" dirty="0">
                <a:latin typeface="Calibri" panose="020F0502020204030204" pitchFamily="34" charset="0"/>
                <a:ea typeface="Calibri" panose="020F0502020204030204" pitchFamily="34" charset="0"/>
              </a:rPr>
              <a:t>Senior Management:</a:t>
            </a:r>
          </a:p>
          <a:p>
            <a:pPr marL="342900" indent="-342900">
              <a:buFont typeface="Arial" panose="020B0604020202020204" pitchFamily="34" charset="0"/>
              <a:buChar char="•"/>
            </a:pPr>
            <a:r>
              <a:rPr lang="en-ZA" sz="2000" dirty="0">
                <a:latin typeface="Calibri" panose="020F0502020204030204" pitchFamily="34" charset="0"/>
                <a:ea typeface="Calibri" panose="020F0502020204030204" pitchFamily="34" charset="0"/>
              </a:rPr>
              <a:t>Municipal Manager – C Du Plessis</a:t>
            </a:r>
          </a:p>
          <a:p>
            <a:pPr marL="342900" indent="-342900">
              <a:buFont typeface="Arial" panose="020B0604020202020204" pitchFamily="34" charset="0"/>
              <a:buChar char="•"/>
            </a:pPr>
            <a:r>
              <a:rPr lang="en-ZA" sz="2000" dirty="0">
                <a:latin typeface="Calibri" panose="020F0502020204030204" pitchFamily="34" charset="0"/>
                <a:ea typeface="Calibri" panose="020F0502020204030204" pitchFamily="34" charset="0"/>
              </a:rPr>
              <a:t>CFO – </a:t>
            </a:r>
            <a:r>
              <a:rPr lang="en-ZA" sz="2000" dirty="0" err="1">
                <a:latin typeface="Calibri" panose="020F0502020204030204" pitchFamily="34" charset="0"/>
                <a:ea typeface="Calibri" panose="020F0502020204030204" pitchFamily="34" charset="0"/>
              </a:rPr>
              <a:t>Riaaz</a:t>
            </a:r>
            <a:r>
              <a:rPr lang="en-ZA" sz="2000" dirty="0">
                <a:latin typeface="Calibri" panose="020F0502020204030204" pitchFamily="34" charset="0"/>
                <a:ea typeface="Calibri" panose="020F0502020204030204" pitchFamily="34" charset="0"/>
              </a:rPr>
              <a:t> </a:t>
            </a:r>
            <a:r>
              <a:rPr lang="en-ZA" sz="2000" dirty="0" err="1">
                <a:latin typeface="Calibri" panose="020F0502020204030204" pitchFamily="34" charset="0"/>
                <a:ea typeface="Calibri" panose="020F0502020204030204" pitchFamily="34" charset="0"/>
              </a:rPr>
              <a:t>Lorgat</a:t>
            </a:r>
            <a:endParaRPr lang="en-ZA" sz="2000" dirty="0">
              <a:latin typeface="Calibri" panose="020F0502020204030204" pitchFamily="34" charset="0"/>
              <a:ea typeface="Calibri" panose="020F0502020204030204" pitchFamily="34" charset="0"/>
            </a:endParaRPr>
          </a:p>
          <a:p>
            <a:pPr marL="342900" indent="-342900">
              <a:buFont typeface="Arial" panose="020B0604020202020204" pitchFamily="34" charset="0"/>
              <a:buChar char="•"/>
            </a:pPr>
            <a:r>
              <a:rPr lang="en-ZA" sz="2000" dirty="0">
                <a:latin typeface="Calibri" panose="020F0502020204030204" pitchFamily="34" charset="0"/>
                <a:ea typeface="Calibri" panose="020F0502020204030204" pitchFamily="34" charset="0"/>
              </a:rPr>
              <a:t>Director: Community Services – N Machelesi</a:t>
            </a:r>
          </a:p>
          <a:p>
            <a:pPr marL="342900" indent="-342900">
              <a:buFont typeface="Arial" panose="020B0604020202020204" pitchFamily="34" charset="0"/>
              <a:buChar char="•"/>
            </a:pPr>
            <a:r>
              <a:rPr lang="en-ZA" sz="2000" dirty="0">
                <a:latin typeface="Calibri" panose="020F0502020204030204" pitchFamily="34" charset="0"/>
                <a:ea typeface="Calibri" panose="020F0502020204030204" pitchFamily="34" charset="0"/>
              </a:rPr>
              <a:t>Acting Director: Infrastructure &amp; Engineering – Eddie Oosthuizen</a:t>
            </a:r>
          </a:p>
          <a:p>
            <a:pPr marL="342900" indent="-342900">
              <a:buFont typeface="Arial" panose="020B0604020202020204" pitchFamily="34" charset="0"/>
              <a:buChar char="•"/>
            </a:pPr>
            <a:r>
              <a:rPr lang="en-ZA" sz="2000" dirty="0">
                <a:latin typeface="Calibri" panose="020F0502020204030204" pitchFamily="34" charset="0"/>
                <a:ea typeface="Calibri" panose="020F0502020204030204" pitchFamily="34" charset="0"/>
              </a:rPr>
              <a:t>Director: Corporate Services – K Moodley</a:t>
            </a:r>
          </a:p>
          <a:p>
            <a:pPr marL="342900" indent="-342900">
              <a:buFont typeface="Arial" panose="020B0604020202020204" pitchFamily="34" charset="0"/>
              <a:buChar char="•"/>
            </a:pPr>
            <a:r>
              <a:rPr lang="en-ZA" sz="2000" dirty="0">
                <a:latin typeface="Calibri" panose="020F0502020204030204" pitchFamily="34" charset="0"/>
                <a:ea typeface="Calibri" panose="020F0502020204030204" pitchFamily="34" charset="0"/>
              </a:rPr>
              <a:t>Director: PDT – F Mabusela</a:t>
            </a:r>
          </a:p>
          <a:p>
            <a:pPr marL="342900" indent="-342900">
              <a:buFont typeface="Arial" panose="020B0604020202020204" pitchFamily="34" charset="0"/>
              <a:buChar char="•"/>
            </a:pPr>
            <a:r>
              <a:rPr lang="en-ZA" sz="2000" dirty="0">
                <a:latin typeface="Calibri" panose="020F0502020204030204" pitchFamily="34" charset="0"/>
                <a:ea typeface="Calibri" panose="020F0502020204030204" pitchFamily="34" charset="0"/>
              </a:rPr>
              <a:t>Acting COO – D De Jager</a:t>
            </a:r>
          </a:p>
          <a:p>
            <a:pPr marL="342900" indent="-342900">
              <a:buFont typeface="Arial" panose="020B0604020202020204" pitchFamily="34" charset="0"/>
              <a:buChar char="•"/>
            </a:pPr>
            <a:r>
              <a:rPr lang="en-ZA" sz="2000" dirty="0">
                <a:latin typeface="Calibri" panose="020F0502020204030204" pitchFamily="34" charset="0"/>
                <a:ea typeface="Calibri" panose="020F0502020204030204" pitchFamily="34" charset="0"/>
              </a:rPr>
              <a:t> </a:t>
            </a:r>
          </a:p>
          <a:p>
            <a:r>
              <a:rPr lang="en-ZA" sz="2000" b="1" u="sng" dirty="0">
                <a:latin typeface="Calibri" panose="020F0502020204030204" pitchFamily="34" charset="0"/>
                <a:ea typeface="Calibri" panose="020F0502020204030204" pitchFamily="34" charset="0"/>
              </a:rPr>
              <a:t>Technical Managers:</a:t>
            </a:r>
          </a:p>
          <a:p>
            <a:pPr marL="342900" indent="-342900">
              <a:buFont typeface="Arial" panose="020B0604020202020204" pitchFamily="34" charset="0"/>
              <a:buChar char="•"/>
            </a:pPr>
            <a:r>
              <a:rPr lang="en-ZA" sz="2000" dirty="0">
                <a:latin typeface="Calibri" panose="020F0502020204030204" pitchFamily="34" charset="0"/>
                <a:ea typeface="Calibri" panose="020F0502020204030204" pitchFamily="34" charset="0"/>
              </a:rPr>
              <a:t>Manager Electrical – T Madatt</a:t>
            </a:r>
          </a:p>
          <a:p>
            <a:pPr marL="342900" indent="-342900">
              <a:buFont typeface="Arial" panose="020B0604020202020204" pitchFamily="34" charset="0"/>
              <a:buChar char="•"/>
            </a:pPr>
            <a:r>
              <a:rPr lang="en-ZA" sz="2000" dirty="0">
                <a:latin typeface="Calibri" panose="020F0502020204030204" pitchFamily="34" charset="0"/>
                <a:ea typeface="Calibri" panose="020F0502020204030204" pitchFamily="34" charset="0"/>
              </a:rPr>
              <a:t>Manager: Civil Services – E Oosthuizen</a:t>
            </a:r>
          </a:p>
          <a:p>
            <a:pPr marL="342900" indent="-342900">
              <a:buFont typeface="Arial" panose="020B0604020202020204" pitchFamily="34" charset="0"/>
              <a:buChar char="•"/>
            </a:pPr>
            <a:r>
              <a:rPr lang="en-ZA" sz="2000" dirty="0">
                <a:latin typeface="Calibri" panose="020F0502020204030204" pitchFamily="34" charset="0"/>
                <a:ea typeface="Calibri" panose="020F0502020204030204" pitchFamily="34" charset="0"/>
              </a:rPr>
              <a:t>Manager: PMU – Ashley Perils</a:t>
            </a:r>
          </a:p>
          <a:p>
            <a:pPr marL="342900" indent="-342900">
              <a:buFont typeface="Arial" panose="020B0604020202020204" pitchFamily="34" charset="0"/>
              <a:buChar char="•"/>
            </a:pPr>
            <a:r>
              <a:rPr lang="en-ZA" sz="2000" dirty="0">
                <a:latin typeface="Calibri" panose="020F0502020204030204" pitchFamily="34" charset="0"/>
                <a:ea typeface="Calibri" panose="020F0502020204030204" pitchFamily="34" charset="0"/>
              </a:rPr>
              <a:t>Acting Manager: Fleet – Nico Gouws</a:t>
            </a:r>
          </a:p>
        </p:txBody>
      </p:sp>
      <p:grpSp>
        <p:nvGrpSpPr>
          <p:cNvPr id="8" name="Group 7">
            <a:extLst>
              <a:ext uri="{FF2B5EF4-FFF2-40B4-BE49-F238E27FC236}">
                <a16:creationId xmlns:a16="http://schemas.microsoft.com/office/drawing/2014/main" id="{6D78F4C9-F43A-450F-A7D0-25AA54E54240}"/>
              </a:ext>
            </a:extLst>
          </p:cNvPr>
          <p:cNvGrpSpPr/>
          <p:nvPr/>
        </p:nvGrpSpPr>
        <p:grpSpPr>
          <a:xfrm>
            <a:off x="6858048" y="5666096"/>
            <a:ext cx="2500298" cy="1406242"/>
            <a:chOff x="6858048" y="5643578"/>
            <a:chExt cx="2500298" cy="1406242"/>
          </a:xfrm>
        </p:grpSpPr>
        <p:sp>
          <p:nvSpPr>
            <p:cNvPr id="9" name="Rectangle 8">
              <a:extLst>
                <a:ext uri="{FF2B5EF4-FFF2-40B4-BE49-F238E27FC236}">
                  <a16:creationId xmlns:a16="http://schemas.microsoft.com/office/drawing/2014/main" id="{B6476EF8-71DF-46CC-8881-A342BC244347}"/>
                </a:ext>
              </a:extLst>
            </p:cNvPr>
            <p:cNvSpPr/>
            <p:nvPr/>
          </p:nvSpPr>
          <p:spPr>
            <a:xfrm>
              <a:off x="7143768" y="5786454"/>
              <a:ext cx="347666" cy="4286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10" name="Picture 9" descr="Kouga logo 2017.jpg">
              <a:extLst>
                <a:ext uri="{FF2B5EF4-FFF2-40B4-BE49-F238E27FC236}">
                  <a16:creationId xmlns:a16="http://schemas.microsoft.com/office/drawing/2014/main" id="{BD5DCBD7-5CF5-40E2-A322-CADCEF99729E}"/>
                </a:ext>
              </a:extLst>
            </p:cNvPr>
            <p:cNvPicPr>
              <a:picLocks noChangeAspect="1"/>
            </p:cNvPicPr>
            <p:nvPr/>
          </p:nvPicPr>
          <p:blipFill>
            <a:blip r:embed="rId3" cstate="print">
              <a:clrChange>
                <a:clrFrom>
                  <a:srgbClr val="FFFFFF"/>
                </a:clrFrom>
                <a:clrTo>
                  <a:srgbClr val="FFFFFF">
                    <a:alpha val="0"/>
                  </a:srgbClr>
                </a:clrTo>
              </a:clrChange>
            </a:blip>
            <a:stretch>
              <a:fillRect/>
            </a:stretch>
          </p:blipFill>
          <p:spPr>
            <a:xfrm>
              <a:off x="6858048" y="5643578"/>
              <a:ext cx="2500298" cy="1406242"/>
            </a:xfrm>
            <a:prstGeom prst="rect">
              <a:avLst/>
            </a:prstGeom>
          </p:spPr>
        </p:pic>
      </p:grpSp>
    </p:spTree>
    <p:extLst>
      <p:ext uri="{BB962C8B-B14F-4D97-AF65-F5344CB8AC3E}">
        <p14:creationId xmlns:p14="http://schemas.microsoft.com/office/powerpoint/2010/main" val="117453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Shape, rectangle&#10;&#10;Description automatically generated">
            <a:extLst>
              <a:ext uri="{FF2B5EF4-FFF2-40B4-BE49-F238E27FC236}">
                <a16:creationId xmlns:a16="http://schemas.microsoft.com/office/drawing/2014/main" id="{BD5FB873-DC67-4467-A393-B119500B9E0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1550504"/>
          </a:xfrm>
        </p:spPr>
      </p:pic>
      <p:sp>
        <p:nvSpPr>
          <p:cNvPr id="7" name="TextBox 6">
            <a:extLst>
              <a:ext uri="{FF2B5EF4-FFF2-40B4-BE49-F238E27FC236}">
                <a16:creationId xmlns:a16="http://schemas.microsoft.com/office/drawing/2014/main" id="{0AE376D0-1544-4BD3-BA57-A2246F81ECBF}"/>
              </a:ext>
            </a:extLst>
          </p:cNvPr>
          <p:cNvSpPr txBox="1"/>
          <p:nvPr/>
        </p:nvSpPr>
        <p:spPr>
          <a:xfrm>
            <a:off x="0" y="463627"/>
            <a:ext cx="9144000" cy="715581"/>
          </a:xfrm>
          <a:prstGeom prst="rect">
            <a:avLst/>
          </a:prstGeom>
          <a:noFill/>
        </p:spPr>
        <p:txBody>
          <a:bodyPr wrap="square" rtlCol="0">
            <a:spAutoFit/>
          </a:bodyPr>
          <a:lstStyle/>
          <a:p>
            <a:pPr algn="ctr"/>
            <a:r>
              <a:rPr lang="en-ZA" sz="4050" dirty="0">
                <a:solidFill>
                  <a:schemeClr val="bg1"/>
                </a:solidFill>
                <a:latin typeface="Myriad Pro" panose="020B0703030403090204" pitchFamily="34" charset="0"/>
              </a:rPr>
              <a:t>Internal Audit Committee</a:t>
            </a:r>
          </a:p>
        </p:txBody>
      </p:sp>
      <p:sp>
        <p:nvSpPr>
          <p:cNvPr id="6" name="TextBox 5">
            <a:extLst>
              <a:ext uri="{FF2B5EF4-FFF2-40B4-BE49-F238E27FC236}">
                <a16:creationId xmlns:a16="http://schemas.microsoft.com/office/drawing/2014/main" id="{2E696721-9CD8-41C7-AD07-8DE132FF781C}"/>
              </a:ext>
            </a:extLst>
          </p:cNvPr>
          <p:cNvSpPr txBox="1"/>
          <p:nvPr/>
        </p:nvSpPr>
        <p:spPr>
          <a:xfrm>
            <a:off x="395536" y="2039180"/>
            <a:ext cx="8496945" cy="3416320"/>
          </a:xfrm>
          <a:prstGeom prst="rect">
            <a:avLst/>
          </a:prstGeom>
          <a:noFill/>
        </p:spPr>
        <p:txBody>
          <a:bodyPr wrap="square">
            <a:spAutoFit/>
          </a:bodyPr>
          <a:lstStyle/>
          <a:p>
            <a:pPr marL="342900" indent="-342900">
              <a:buFont typeface="Arial" panose="020B0604020202020204" pitchFamily="34" charset="0"/>
              <a:buChar char="•"/>
            </a:pPr>
            <a:r>
              <a:rPr lang="en-US" sz="2400" dirty="0">
                <a:latin typeface="Calibri" panose="020F0502020204030204" pitchFamily="34" charset="0"/>
                <a:ea typeface="Calibri" panose="020F0502020204030204" pitchFamily="34" charset="0"/>
              </a:rPr>
              <a:t>3 members on Committee</a:t>
            </a:r>
          </a:p>
          <a:p>
            <a:endParaRPr lang="en-US" sz="2400" dirty="0">
              <a:latin typeface="Calibri" panose="020F0502020204030204" pitchFamily="34" charset="0"/>
              <a:ea typeface="Calibri" panose="020F0502020204030204" pitchFamily="34" charset="0"/>
            </a:endParaRPr>
          </a:p>
          <a:p>
            <a:pPr marL="342900" indent="-342900">
              <a:buFont typeface="Arial" panose="020B0604020202020204" pitchFamily="34" charset="0"/>
              <a:buChar char="•"/>
            </a:pPr>
            <a:r>
              <a:rPr lang="en-US" sz="2400" dirty="0">
                <a:latin typeface="Calibri" panose="020F0502020204030204" pitchFamily="34" charset="0"/>
                <a:ea typeface="Calibri" panose="020F0502020204030204" pitchFamily="34" charset="0"/>
              </a:rPr>
              <a:t>All members have attended the scheduled meetings ( 4 per year) Last meeting will be:  24 June 2021</a:t>
            </a:r>
          </a:p>
          <a:p>
            <a:endParaRPr lang="en-ZA" sz="2400" dirty="0">
              <a:latin typeface="Calibri" panose="020F0502020204030204" pitchFamily="34" charset="0"/>
              <a:ea typeface="Calibri" panose="020F0502020204030204" pitchFamily="34" charset="0"/>
            </a:endParaRPr>
          </a:p>
          <a:p>
            <a:pPr marL="342900" indent="-342900">
              <a:buFont typeface="Arial" panose="020B0604020202020204" pitchFamily="34" charset="0"/>
              <a:buChar char="•"/>
            </a:pPr>
            <a:r>
              <a:rPr lang="en-US" sz="2400" dirty="0">
                <a:latin typeface="Calibri" panose="020F0502020204030204" pitchFamily="34" charset="0"/>
                <a:ea typeface="Calibri" panose="020F0502020204030204" pitchFamily="34" charset="0"/>
              </a:rPr>
              <a:t>The AC has been fully functional for the period under review.</a:t>
            </a:r>
          </a:p>
          <a:p>
            <a:endParaRPr lang="en-ZA" sz="2400" dirty="0">
              <a:latin typeface="Calibri" panose="020F0502020204030204" pitchFamily="34" charset="0"/>
              <a:ea typeface="Calibri" panose="020F0502020204030204" pitchFamily="34" charset="0"/>
            </a:endParaRPr>
          </a:p>
          <a:p>
            <a:pPr marL="342900" indent="-342900">
              <a:buFont typeface="Arial" panose="020B0604020202020204" pitchFamily="34" charset="0"/>
              <a:buChar char="•"/>
            </a:pPr>
            <a:r>
              <a:rPr lang="en-US" sz="2400" dirty="0">
                <a:latin typeface="Calibri" panose="020F0502020204030204" pitchFamily="34" charset="0"/>
                <a:ea typeface="Calibri" panose="020F0502020204030204" pitchFamily="34" charset="0"/>
              </a:rPr>
              <a:t>They are effective and all resolutions made by the committee </a:t>
            </a:r>
          </a:p>
          <a:p>
            <a:r>
              <a:rPr lang="en-US" sz="2400" dirty="0">
                <a:latin typeface="Calibri" panose="020F0502020204030204" pitchFamily="34" charset="0"/>
                <a:ea typeface="Calibri" panose="020F0502020204030204" pitchFamily="34" charset="0"/>
              </a:rPr>
              <a:t>      have been implemented.</a:t>
            </a:r>
            <a:endParaRPr lang="en-ZA" sz="2400" dirty="0">
              <a:latin typeface="Calibri" panose="020F0502020204030204" pitchFamily="34" charset="0"/>
              <a:ea typeface="Calibri" panose="020F0502020204030204" pitchFamily="34" charset="0"/>
            </a:endParaRPr>
          </a:p>
        </p:txBody>
      </p:sp>
      <p:grpSp>
        <p:nvGrpSpPr>
          <p:cNvPr id="8" name="Group 7">
            <a:extLst>
              <a:ext uri="{FF2B5EF4-FFF2-40B4-BE49-F238E27FC236}">
                <a16:creationId xmlns:a16="http://schemas.microsoft.com/office/drawing/2014/main" id="{A15CC48F-9192-4831-BD70-36835D591F92}"/>
              </a:ext>
            </a:extLst>
          </p:cNvPr>
          <p:cNvGrpSpPr/>
          <p:nvPr/>
        </p:nvGrpSpPr>
        <p:grpSpPr>
          <a:xfrm>
            <a:off x="6858048" y="5666096"/>
            <a:ext cx="2500298" cy="1406242"/>
            <a:chOff x="6858048" y="5643578"/>
            <a:chExt cx="2500298" cy="1406242"/>
          </a:xfrm>
        </p:grpSpPr>
        <p:sp>
          <p:nvSpPr>
            <p:cNvPr id="9" name="Rectangle 8">
              <a:extLst>
                <a:ext uri="{FF2B5EF4-FFF2-40B4-BE49-F238E27FC236}">
                  <a16:creationId xmlns:a16="http://schemas.microsoft.com/office/drawing/2014/main" id="{B154C2F5-7048-4EB7-BA1A-540CDF6F668D}"/>
                </a:ext>
              </a:extLst>
            </p:cNvPr>
            <p:cNvSpPr/>
            <p:nvPr/>
          </p:nvSpPr>
          <p:spPr>
            <a:xfrm>
              <a:off x="7143768" y="5786454"/>
              <a:ext cx="347666" cy="4286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10" name="Picture 9" descr="Kouga logo 2017.jpg">
              <a:extLst>
                <a:ext uri="{FF2B5EF4-FFF2-40B4-BE49-F238E27FC236}">
                  <a16:creationId xmlns:a16="http://schemas.microsoft.com/office/drawing/2014/main" id="{BCD8F9D4-84FB-47F0-8E88-FC91A7BBCA17}"/>
                </a:ext>
              </a:extLst>
            </p:cNvPr>
            <p:cNvPicPr>
              <a:picLocks noChangeAspect="1"/>
            </p:cNvPicPr>
            <p:nvPr/>
          </p:nvPicPr>
          <p:blipFill>
            <a:blip r:embed="rId3" cstate="print">
              <a:clrChange>
                <a:clrFrom>
                  <a:srgbClr val="FFFFFF"/>
                </a:clrFrom>
                <a:clrTo>
                  <a:srgbClr val="FFFFFF">
                    <a:alpha val="0"/>
                  </a:srgbClr>
                </a:clrTo>
              </a:clrChange>
            </a:blip>
            <a:stretch>
              <a:fillRect/>
            </a:stretch>
          </p:blipFill>
          <p:spPr>
            <a:xfrm>
              <a:off x="6858048" y="5643578"/>
              <a:ext cx="2500298" cy="1406242"/>
            </a:xfrm>
            <a:prstGeom prst="rect">
              <a:avLst/>
            </a:prstGeom>
          </p:spPr>
        </p:pic>
      </p:grpSp>
    </p:spTree>
    <p:extLst>
      <p:ext uri="{BB962C8B-B14F-4D97-AF65-F5344CB8AC3E}">
        <p14:creationId xmlns:p14="http://schemas.microsoft.com/office/powerpoint/2010/main" val="2074318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Shape, rectangle&#10;&#10;Description automatically generated">
            <a:extLst>
              <a:ext uri="{FF2B5EF4-FFF2-40B4-BE49-F238E27FC236}">
                <a16:creationId xmlns:a16="http://schemas.microsoft.com/office/drawing/2014/main" id="{02EF6E40-38BB-4284-BD34-F17387C871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16" y="-10863"/>
            <a:ext cx="9154816" cy="6868864"/>
          </a:xfrm>
          <a:prstGeom prst="rect">
            <a:avLst/>
          </a:prstGeom>
        </p:spPr>
      </p:pic>
      <p:sp>
        <p:nvSpPr>
          <p:cNvPr id="2" name="Title 1"/>
          <p:cNvSpPr>
            <a:spLocks noGrp="1"/>
          </p:cNvSpPr>
          <p:nvPr>
            <p:ph type="ctrTitle"/>
          </p:nvPr>
        </p:nvSpPr>
        <p:spPr>
          <a:xfrm>
            <a:off x="-972616" y="3356992"/>
            <a:ext cx="11716864" cy="1152128"/>
          </a:xfrm>
        </p:spPr>
        <p:txBody>
          <a:bodyPr/>
          <a:lstStyle/>
          <a:p>
            <a:r>
              <a:rPr lang="en-ZA" sz="2800" b="1" dirty="0"/>
              <a:t> </a:t>
            </a:r>
            <a:r>
              <a:rPr lang="en-ZA" dirty="0"/>
              <a:t/>
            </a:r>
            <a:br>
              <a:rPr lang="en-ZA" dirty="0"/>
            </a:br>
            <a:r>
              <a:rPr lang="en-ZA" sz="2800" b="1" dirty="0"/>
              <a:t/>
            </a:r>
            <a:br>
              <a:rPr lang="en-ZA" sz="2800" b="1" dirty="0"/>
            </a:br>
            <a:r>
              <a:rPr lang="en-ZA" sz="2800" b="1" dirty="0"/>
              <a:t> </a:t>
            </a:r>
            <a:r>
              <a:rPr lang="en-ZA" dirty="0"/>
              <a:t/>
            </a:r>
            <a:br>
              <a:rPr lang="en-ZA" dirty="0"/>
            </a:br>
            <a:r>
              <a:rPr lang="en-ZA" b="1" dirty="0"/>
              <a:t> </a:t>
            </a:r>
            <a:r>
              <a:rPr lang="en-ZA" dirty="0"/>
              <a:t/>
            </a:r>
            <a:br>
              <a:rPr lang="en-ZA" dirty="0"/>
            </a:br>
            <a:r>
              <a:rPr lang="en-ZA" dirty="0"/>
              <a:t/>
            </a:r>
            <a:br>
              <a:rPr lang="en-ZA" dirty="0"/>
            </a:br>
            <a:r>
              <a:rPr lang="en-ZA" dirty="0"/>
              <a:t/>
            </a:r>
            <a:br>
              <a:rPr lang="en-ZA" dirty="0"/>
            </a:br>
            <a:r>
              <a:rPr lang="en-ZA" b="1" dirty="0"/>
              <a:t/>
            </a:r>
            <a:br>
              <a:rPr lang="en-ZA" b="1" dirty="0"/>
            </a:br>
            <a:r>
              <a:rPr lang="en-ZA" dirty="0"/>
              <a:t> </a:t>
            </a:r>
            <a:br>
              <a:rPr lang="en-ZA" dirty="0"/>
            </a:br>
            <a:endParaRPr lang="en-US" sz="2800" b="1" dirty="0"/>
          </a:p>
        </p:txBody>
      </p:sp>
      <p:sp>
        <p:nvSpPr>
          <p:cNvPr id="3" name="Content Placeholder 2"/>
          <p:cNvSpPr>
            <a:spLocks noGrp="1"/>
          </p:cNvSpPr>
          <p:nvPr>
            <p:ph type="subTitle" idx="1"/>
          </p:nvPr>
        </p:nvSpPr>
        <p:spPr>
          <a:xfrm>
            <a:off x="1371600" y="1942267"/>
            <a:ext cx="6400800" cy="3210648"/>
          </a:xfrm>
        </p:spPr>
        <p:txBody>
          <a:bodyPr>
            <a:normAutofit/>
          </a:bodyPr>
          <a:lstStyle/>
          <a:p>
            <a:pPr algn="l"/>
            <a:endParaRPr lang="en-GB" sz="1500" dirty="0"/>
          </a:p>
          <a:p>
            <a:pPr algn="l"/>
            <a:endParaRPr lang="en-GB" sz="1500" dirty="0"/>
          </a:p>
          <a:p>
            <a:pPr algn="l"/>
            <a:endParaRPr lang="en-GB" sz="1500" dirty="0"/>
          </a:p>
          <a:p>
            <a:endParaRPr lang="en-ZA" sz="1400" dirty="0"/>
          </a:p>
          <a:p>
            <a:endParaRPr lang="en-ZA" sz="1400" dirty="0"/>
          </a:p>
          <a:p>
            <a:endParaRPr lang="en-ZA" sz="1400" dirty="0"/>
          </a:p>
          <a:p>
            <a:endParaRPr lang="en-ZA" sz="1400" dirty="0"/>
          </a:p>
          <a:p>
            <a:endParaRPr lang="en-ZA" sz="1400" dirty="0"/>
          </a:p>
          <a:p>
            <a:pPr algn="l"/>
            <a:endParaRPr lang="en-ZA" sz="1400" dirty="0"/>
          </a:p>
          <a:p>
            <a:pPr algn="l"/>
            <a:endParaRPr lang="en-ZA" sz="1400" dirty="0"/>
          </a:p>
          <a:p>
            <a:pPr algn="l"/>
            <a:endParaRPr lang="en-ZA" sz="1500" dirty="0"/>
          </a:p>
          <a:p>
            <a:pPr algn="l"/>
            <a:endParaRPr lang="en-ZA" sz="1500" dirty="0"/>
          </a:p>
          <a:p>
            <a:endParaRPr lang="en-ZA" sz="1400" dirty="0"/>
          </a:p>
          <a:p>
            <a:endParaRPr lang="en-ZA" sz="1400" dirty="0"/>
          </a:p>
          <a:p>
            <a:endParaRPr lang="en-US" sz="1500" b="1" dirty="0"/>
          </a:p>
        </p:txBody>
      </p:sp>
      <p:graphicFrame>
        <p:nvGraphicFramePr>
          <p:cNvPr id="12" name="Chart 11"/>
          <p:cNvGraphicFramePr/>
          <p:nvPr>
            <p:extLst>
              <p:ext uri="{D42A27DB-BD31-4B8C-83A1-F6EECF244321}">
                <p14:modId xmlns:p14="http://schemas.microsoft.com/office/powerpoint/2010/main" val="3274202485"/>
              </p:ext>
            </p:extLst>
          </p:nvPr>
        </p:nvGraphicFramePr>
        <p:xfrm>
          <a:off x="-1540904" y="3429000"/>
          <a:ext cx="7010400" cy="2237096"/>
        </p:xfrm>
        <a:graphic>
          <a:graphicData uri="http://schemas.openxmlformats.org/drawingml/2006/chart">
            <c:chart xmlns:c="http://schemas.openxmlformats.org/drawingml/2006/chart" xmlns:r="http://schemas.openxmlformats.org/officeDocument/2006/relationships" r:id="rId3"/>
          </a:graphicData>
        </a:graphic>
      </p:graphicFrame>
      <p:sp>
        <p:nvSpPr>
          <p:cNvPr id="8" name="Slide Number Placeholder 7"/>
          <p:cNvSpPr>
            <a:spLocks noGrp="1"/>
          </p:cNvSpPr>
          <p:nvPr>
            <p:ph type="sldNum" sz="quarter" idx="12"/>
          </p:nvPr>
        </p:nvSpPr>
        <p:spPr/>
        <p:txBody>
          <a:bodyPr/>
          <a:lstStyle/>
          <a:p>
            <a:pPr>
              <a:defRPr/>
            </a:pPr>
            <a:fld id="{35E86C56-1EEC-4366-B6F9-3F715FA72A3B}" type="slidenum">
              <a:rPr lang="en-US" smtClean="0"/>
              <a:pPr>
                <a:defRPr/>
              </a:pPr>
              <a:t>14</a:t>
            </a:fld>
            <a:endParaRPr lang="en-US" dirty="0"/>
          </a:p>
        </p:txBody>
      </p:sp>
      <p:sp>
        <p:nvSpPr>
          <p:cNvPr id="9" name="TextBox 8">
            <a:extLst>
              <a:ext uri="{FF2B5EF4-FFF2-40B4-BE49-F238E27FC236}">
                <a16:creationId xmlns:a16="http://schemas.microsoft.com/office/drawing/2014/main" id="{CB4FC9B0-02BB-4EBD-9248-DAA24C17B495}"/>
              </a:ext>
            </a:extLst>
          </p:cNvPr>
          <p:cNvSpPr txBox="1"/>
          <p:nvPr/>
        </p:nvSpPr>
        <p:spPr>
          <a:xfrm>
            <a:off x="827584" y="620688"/>
            <a:ext cx="7488832" cy="3631763"/>
          </a:xfrm>
          <a:prstGeom prst="rect">
            <a:avLst/>
          </a:prstGeom>
          <a:noFill/>
        </p:spPr>
        <p:txBody>
          <a:bodyPr wrap="square" rtlCol="0">
            <a:spAutoFit/>
          </a:bodyPr>
          <a:lstStyle/>
          <a:p>
            <a:pPr algn="ctr"/>
            <a:r>
              <a:rPr lang="en-ZA" sz="11500" dirty="0">
                <a:solidFill>
                  <a:schemeClr val="bg1"/>
                </a:solidFill>
                <a:latin typeface="Myriad Pro" panose="020B0703030403090204" pitchFamily="34" charset="0"/>
              </a:rPr>
              <a:t>THANK YOU</a:t>
            </a:r>
          </a:p>
        </p:txBody>
      </p:sp>
      <p:pic>
        <p:nvPicPr>
          <p:cNvPr id="17" name="Picture 16" descr="Graphical user interface, logo&#10;&#10;Description automatically generated">
            <a:extLst>
              <a:ext uri="{FF2B5EF4-FFF2-40B4-BE49-F238E27FC236}">
                <a16:creationId xmlns:a16="http://schemas.microsoft.com/office/drawing/2014/main" id="{9BC1B710-021D-4EF9-ADA6-E9B006BFC73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31296" y="5310733"/>
            <a:ext cx="2541908" cy="1547089"/>
          </a:xfrm>
          <a:prstGeom prst="rect">
            <a:avLst/>
          </a:prstGeom>
        </p:spPr>
      </p:pic>
    </p:spTree>
    <p:extLst>
      <p:ext uri="{BB962C8B-B14F-4D97-AF65-F5344CB8AC3E}">
        <p14:creationId xmlns:p14="http://schemas.microsoft.com/office/powerpoint/2010/main" val="3973047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ontent Placeholder 4" descr="Shape, rectangle&#10;&#10;Description automatically generated">
            <a:extLst>
              <a:ext uri="{FF2B5EF4-FFF2-40B4-BE49-F238E27FC236}">
                <a16:creationId xmlns:a16="http://schemas.microsoft.com/office/drawing/2014/main" id="{D24F2E02-ABA5-458C-8DF7-79A5B60036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0" y="-1"/>
            <a:ext cx="9144000" cy="2292487"/>
          </a:xfrm>
          <a:prstGeom prst="rect">
            <a:avLst/>
          </a:prstGeom>
          <a:noFill/>
          <a:ln w="9525">
            <a:noFill/>
            <a:miter lim="800000"/>
            <a:headEnd/>
            <a:tailEnd/>
          </a:ln>
        </p:spPr>
      </p:pic>
      <p:sp>
        <p:nvSpPr>
          <p:cNvPr id="6" name="Rectangle 5"/>
          <p:cNvSpPr/>
          <p:nvPr/>
        </p:nvSpPr>
        <p:spPr>
          <a:xfrm>
            <a:off x="6929454" y="5857892"/>
            <a:ext cx="2214546" cy="1000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p:cNvSpPr>
            <a:spLocks noGrp="1"/>
          </p:cNvSpPr>
          <p:nvPr>
            <p:ph type="ctrTitle"/>
          </p:nvPr>
        </p:nvSpPr>
        <p:spPr>
          <a:xfrm>
            <a:off x="709466" y="471794"/>
            <a:ext cx="7772400" cy="1621272"/>
          </a:xfrm>
        </p:spPr>
        <p:txBody>
          <a:bodyPr/>
          <a:lstStyle/>
          <a:p>
            <a:r>
              <a:rPr lang="en-US" sz="3600" b="1" dirty="0">
                <a:solidFill>
                  <a:schemeClr val="bg1"/>
                </a:solidFill>
                <a:latin typeface="Myriad Pro" panose="020B0703030403090204" pitchFamily="34" charset="0"/>
              </a:rPr>
              <a:t>U</a:t>
            </a:r>
            <a:r>
              <a:rPr lang="en-ZA" sz="3600" b="1" dirty="0">
                <a:solidFill>
                  <a:schemeClr val="bg1"/>
                </a:solidFill>
                <a:latin typeface="Myriad Pro" panose="020B0703030403090204" pitchFamily="34" charset="0"/>
              </a:rPr>
              <a:t>NAUTHORISED EXPENDITURE AS PER </a:t>
            </a:r>
            <a:r>
              <a:rPr lang="en-ZA" sz="3600" b="1" cap="all" dirty="0">
                <a:solidFill>
                  <a:schemeClr val="bg1"/>
                </a:solidFill>
                <a:latin typeface="Myriad Pro" panose="020B0703030403090204" pitchFamily="34" charset="0"/>
              </a:rPr>
              <a:t>audited financial statement</a:t>
            </a:r>
            <a:endParaRPr lang="en-US" sz="3600" b="1" cap="all" dirty="0">
              <a:solidFill>
                <a:schemeClr val="bg1"/>
              </a:solidFill>
              <a:latin typeface="Myriad Pro" panose="020B0703030403090204" pitchFamily="34" charset="0"/>
            </a:endParaRPr>
          </a:p>
        </p:txBody>
      </p:sp>
      <p:sp>
        <p:nvSpPr>
          <p:cNvPr id="3" name="Content Placeholder 2"/>
          <p:cNvSpPr>
            <a:spLocks noGrp="1"/>
          </p:cNvSpPr>
          <p:nvPr>
            <p:ph type="subTitle" idx="1"/>
          </p:nvPr>
        </p:nvSpPr>
        <p:spPr>
          <a:xfrm>
            <a:off x="348204" y="1434724"/>
            <a:ext cx="8472268" cy="4231372"/>
          </a:xfrm>
        </p:spPr>
        <p:txBody>
          <a:bodyPr>
            <a:normAutofit/>
          </a:bodyPr>
          <a:lstStyle/>
          <a:p>
            <a:pPr marL="571500" lvl="0" indent="-571500" algn="l">
              <a:buFont typeface="Arial" panose="020B0604020202020204" pitchFamily="34" charset="0"/>
              <a:buChar char="•"/>
            </a:pPr>
            <a:endParaRPr lang="en-ZA" sz="2600" dirty="0"/>
          </a:p>
          <a:p>
            <a:pPr marL="571500" lvl="0" indent="-571500" algn="l">
              <a:buFont typeface="Arial" panose="020B0604020202020204" pitchFamily="34" charset="0"/>
              <a:buChar char="•"/>
            </a:pPr>
            <a:endParaRPr lang="en-US" sz="4400" b="1" dirty="0"/>
          </a:p>
        </p:txBody>
      </p:sp>
      <p:grpSp>
        <p:nvGrpSpPr>
          <p:cNvPr id="11" name="Group 10"/>
          <p:cNvGrpSpPr/>
          <p:nvPr/>
        </p:nvGrpSpPr>
        <p:grpSpPr>
          <a:xfrm>
            <a:off x="6858048" y="5666096"/>
            <a:ext cx="2500298" cy="1406242"/>
            <a:chOff x="6858048" y="5643578"/>
            <a:chExt cx="2500298" cy="1406242"/>
          </a:xfrm>
        </p:grpSpPr>
        <p:sp>
          <p:nvSpPr>
            <p:cNvPr id="7" name="Rectangle 6"/>
            <p:cNvSpPr/>
            <p:nvPr/>
          </p:nvSpPr>
          <p:spPr>
            <a:xfrm>
              <a:off x="7143768" y="5786454"/>
              <a:ext cx="347666" cy="4286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5" name="Picture 4" descr="Kouga logo 2017.jpg"/>
            <p:cNvPicPr>
              <a:picLocks noChangeAspect="1"/>
            </p:cNvPicPr>
            <p:nvPr/>
          </p:nvPicPr>
          <p:blipFill>
            <a:blip r:embed="rId4" cstate="print">
              <a:clrChange>
                <a:clrFrom>
                  <a:srgbClr val="FFFFFF"/>
                </a:clrFrom>
                <a:clrTo>
                  <a:srgbClr val="FFFFFF">
                    <a:alpha val="0"/>
                  </a:srgbClr>
                </a:clrTo>
              </a:clrChange>
            </a:blip>
            <a:stretch>
              <a:fillRect/>
            </a:stretch>
          </p:blipFill>
          <p:spPr>
            <a:xfrm>
              <a:off x="6858048" y="5643578"/>
              <a:ext cx="2500298" cy="1406242"/>
            </a:xfrm>
            <a:prstGeom prst="rect">
              <a:avLst/>
            </a:prstGeom>
          </p:spPr>
        </p:pic>
      </p:grpSp>
      <p:sp>
        <p:nvSpPr>
          <p:cNvPr id="10" name="Oval 9"/>
          <p:cNvSpPr/>
          <p:nvPr/>
        </p:nvSpPr>
        <p:spPr>
          <a:xfrm>
            <a:off x="7215206" y="5715016"/>
            <a:ext cx="142876" cy="1428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4" name="Slide Number Placeholder 3"/>
          <p:cNvSpPr>
            <a:spLocks noGrp="1"/>
          </p:cNvSpPr>
          <p:nvPr>
            <p:ph type="sldNum" sz="quarter" idx="12"/>
          </p:nvPr>
        </p:nvSpPr>
        <p:spPr/>
        <p:txBody>
          <a:bodyPr/>
          <a:lstStyle/>
          <a:p>
            <a:pPr>
              <a:defRPr/>
            </a:pPr>
            <a:fld id="{35E86C56-1EEC-4366-B6F9-3F715FA72A3B}" type="slidenum">
              <a:rPr lang="en-US" smtClean="0"/>
              <a:pPr>
                <a:defRPr/>
              </a:pPr>
              <a:t>2</a:t>
            </a:fld>
            <a:endParaRPr lang="en-US" dirty="0"/>
          </a:p>
        </p:txBody>
      </p:sp>
      <p:pic>
        <p:nvPicPr>
          <p:cNvPr id="13" name="Picture 12">
            <a:extLst>
              <a:ext uri="{FF2B5EF4-FFF2-40B4-BE49-F238E27FC236}">
                <a16:creationId xmlns:a16="http://schemas.microsoft.com/office/drawing/2014/main" id="{4852D2A9-79D8-41B7-9014-93DE83C6BF15}"/>
              </a:ext>
            </a:extLst>
          </p:cNvPr>
          <p:cNvPicPr>
            <a:picLocks noChangeAspect="1"/>
          </p:cNvPicPr>
          <p:nvPr/>
        </p:nvPicPr>
        <p:blipFill>
          <a:blip r:embed="rId5"/>
          <a:stretch>
            <a:fillRect/>
          </a:stretch>
        </p:blipFill>
        <p:spPr>
          <a:xfrm>
            <a:off x="348204" y="2386441"/>
            <a:ext cx="8663616" cy="3414905"/>
          </a:xfrm>
          <a:prstGeom prst="rect">
            <a:avLst/>
          </a:prstGeom>
        </p:spPr>
      </p:pic>
    </p:spTree>
    <p:extLst>
      <p:ext uri="{BB962C8B-B14F-4D97-AF65-F5344CB8AC3E}">
        <p14:creationId xmlns:p14="http://schemas.microsoft.com/office/powerpoint/2010/main" val="2234180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Content Placeholder 4" descr="Shape, rectangle&#10;&#10;Description automatically generated">
            <a:extLst>
              <a:ext uri="{FF2B5EF4-FFF2-40B4-BE49-F238E27FC236}">
                <a16:creationId xmlns:a16="http://schemas.microsoft.com/office/drawing/2014/main" id="{ED4C4A58-A77F-459F-8092-421BD08A4B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0" y="0"/>
            <a:ext cx="9144000" cy="1689826"/>
          </a:xfrm>
          <a:prstGeom prst="rect">
            <a:avLst/>
          </a:prstGeom>
          <a:noFill/>
          <a:ln w="9525">
            <a:noFill/>
            <a:miter lim="800000"/>
            <a:headEnd/>
            <a:tailEnd/>
          </a:ln>
        </p:spPr>
      </p:pic>
      <p:sp>
        <p:nvSpPr>
          <p:cNvPr id="6" name="Rectangle 5"/>
          <p:cNvSpPr/>
          <p:nvPr/>
        </p:nvSpPr>
        <p:spPr>
          <a:xfrm>
            <a:off x="6929454" y="5857892"/>
            <a:ext cx="2214546" cy="1000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p:cNvSpPr>
            <a:spLocks noGrp="1"/>
          </p:cNvSpPr>
          <p:nvPr>
            <p:ph type="ctrTitle"/>
          </p:nvPr>
        </p:nvSpPr>
        <p:spPr>
          <a:xfrm>
            <a:off x="914400" y="215870"/>
            <a:ext cx="7772400" cy="1224135"/>
          </a:xfrm>
        </p:spPr>
        <p:txBody>
          <a:bodyPr/>
          <a:lstStyle/>
          <a:p>
            <a:r>
              <a:rPr lang="en-US" sz="3600" b="1" dirty="0">
                <a:solidFill>
                  <a:schemeClr val="bg1"/>
                </a:solidFill>
                <a:latin typeface="Myriad Pro" panose="020B0703030403090204" pitchFamily="34" charset="0"/>
              </a:rPr>
              <a:t>IRREGULAR</a:t>
            </a:r>
            <a:r>
              <a:rPr lang="en-ZA" sz="3600" b="1" dirty="0">
                <a:solidFill>
                  <a:schemeClr val="bg1"/>
                </a:solidFill>
                <a:latin typeface="Myriad Pro" panose="020B0703030403090204" pitchFamily="34" charset="0"/>
              </a:rPr>
              <a:t> EXPENDITURE AS PER AUDITED FINANCIAL STATEMENT</a:t>
            </a:r>
            <a:endParaRPr lang="en-US" sz="3600" b="1" dirty="0">
              <a:solidFill>
                <a:schemeClr val="bg1"/>
              </a:solidFill>
              <a:latin typeface="Myriad Pro" panose="020B0703030403090204" pitchFamily="34" charset="0"/>
            </a:endParaRPr>
          </a:p>
        </p:txBody>
      </p:sp>
      <p:sp>
        <p:nvSpPr>
          <p:cNvPr id="3" name="Content Placeholder 2"/>
          <p:cNvSpPr>
            <a:spLocks noGrp="1"/>
          </p:cNvSpPr>
          <p:nvPr>
            <p:ph type="subTitle" idx="1"/>
          </p:nvPr>
        </p:nvSpPr>
        <p:spPr>
          <a:xfrm>
            <a:off x="539552" y="1434724"/>
            <a:ext cx="8280920" cy="4231372"/>
          </a:xfrm>
        </p:spPr>
        <p:txBody>
          <a:bodyPr>
            <a:normAutofit/>
          </a:bodyPr>
          <a:lstStyle/>
          <a:p>
            <a:pPr marL="571500" lvl="0" indent="-571500" algn="l">
              <a:buFont typeface="Arial" panose="020B0604020202020204" pitchFamily="34" charset="0"/>
              <a:buChar char="•"/>
            </a:pPr>
            <a:endParaRPr lang="en-ZA" sz="2600" dirty="0"/>
          </a:p>
          <a:p>
            <a:pPr marL="571500" lvl="0" indent="-571500" algn="l">
              <a:buFont typeface="Arial" panose="020B0604020202020204" pitchFamily="34" charset="0"/>
              <a:buChar char="•"/>
            </a:pPr>
            <a:endParaRPr lang="en-US" sz="4400" b="1" dirty="0"/>
          </a:p>
        </p:txBody>
      </p:sp>
      <p:grpSp>
        <p:nvGrpSpPr>
          <p:cNvPr id="11" name="Group 10"/>
          <p:cNvGrpSpPr/>
          <p:nvPr/>
        </p:nvGrpSpPr>
        <p:grpSpPr>
          <a:xfrm>
            <a:off x="6858048" y="5666096"/>
            <a:ext cx="2500298" cy="1406242"/>
            <a:chOff x="6858048" y="5643578"/>
            <a:chExt cx="2500298" cy="1406242"/>
          </a:xfrm>
        </p:grpSpPr>
        <p:sp>
          <p:nvSpPr>
            <p:cNvPr id="7" name="Rectangle 6"/>
            <p:cNvSpPr/>
            <p:nvPr/>
          </p:nvSpPr>
          <p:spPr>
            <a:xfrm>
              <a:off x="7143768" y="5786454"/>
              <a:ext cx="347666" cy="4286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5" name="Picture 4" descr="Kouga logo 2017.jpg"/>
            <p:cNvPicPr>
              <a:picLocks noChangeAspect="1"/>
            </p:cNvPicPr>
            <p:nvPr/>
          </p:nvPicPr>
          <p:blipFill>
            <a:blip r:embed="rId4" cstate="print">
              <a:clrChange>
                <a:clrFrom>
                  <a:srgbClr val="FFFFFF"/>
                </a:clrFrom>
                <a:clrTo>
                  <a:srgbClr val="FFFFFF">
                    <a:alpha val="0"/>
                  </a:srgbClr>
                </a:clrTo>
              </a:clrChange>
            </a:blip>
            <a:stretch>
              <a:fillRect/>
            </a:stretch>
          </p:blipFill>
          <p:spPr>
            <a:xfrm>
              <a:off x="6858048" y="5643578"/>
              <a:ext cx="2500298" cy="1406242"/>
            </a:xfrm>
            <a:prstGeom prst="rect">
              <a:avLst/>
            </a:prstGeom>
          </p:spPr>
        </p:pic>
      </p:grpSp>
      <p:sp>
        <p:nvSpPr>
          <p:cNvPr id="10" name="Oval 9"/>
          <p:cNvSpPr/>
          <p:nvPr/>
        </p:nvSpPr>
        <p:spPr>
          <a:xfrm>
            <a:off x="7215206" y="5715016"/>
            <a:ext cx="142876" cy="1428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4" name="Slide Number Placeholder 3"/>
          <p:cNvSpPr>
            <a:spLocks noGrp="1"/>
          </p:cNvSpPr>
          <p:nvPr>
            <p:ph type="sldNum" sz="quarter" idx="12"/>
          </p:nvPr>
        </p:nvSpPr>
        <p:spPr/>
        <p:txBody>
          <a:bodyPr/>
          <a:lstStyle/>
          <a:p>
            <a:pPr>
              <a:defRPr/>
            </a:pPr>
            <a:fld id="{35E86C56-1EEC-4366-B6F9-3F715FA72A3B}" type="slidenum">
              <a:rPr lang="en-US" smtClean="0"/>
              <a:pPr>
                <a:defRPr/>
              </a:pPr>
              <a:t>3</a:t>
            </a:fld>
            <a:endParaRPr lang="en-US" dirty="0"/>
          </a:p>
        </p:txBody>
      </p:sp>
      <p:sp>
        <p:nvSpPr>
          <p:cNvPr id="8" name="TextBox 7">
            <a:extLst>
              <a:ext uri="{FF2B5EF4-FFF2-40B4-BE49-F238E27FC236}">
                <a16:creationId xmlns:a16="http://schemas.microsoft.com/office/drawing/2014/main" id="{403D765F-802D-471F-A5DE-E60206CCB592}"/>
              </a:ext>
            </a:extLst>
          </p:cNvPr>
          <p:cNvSpPr txBox="1"/>
          <p:nvPr/>
        </p:nvSpPr>
        <p:spPr>
          <a:xfrm>
            <a:off x="6643702" y="1809974"/>
            <a:ext cx="2500298" cy="307777"/>
          </a:xfrm>
          <a:prstGeom prst="rect">
            <a:avLst/>
          </a:prstGeom>
          <a:noFill/>
        </p:spPr>
        <p:txBody>
          <a:bodyPr wrap="square" rtlCol="0">
            <a:spAutoFit/>
          </a:bodyPr>
          <a:lstStyle/>
          <a:p>
            <a:r>
              <a:rPr lang="en-ZA" sz="1400" dirty="0"/>
              <a:t>     </a:t>
            </a:r>
          </a:p>
        </p:txBody>
      </p:sp>
      <p:pic>
        <p:nvPicPr>
          <p:cNvPr id="14" name="Picture 13">
            <a:extLst>
              <a:ext uri="{FF2B5EF4-FFF2-40B4-BE49-F238E27FC236}">
                <a16:creationId xmlns:a16="http://schemas.microsoft.com/office/drawing/2014/main" id="{A672AE58-F7E3-4DDF-9122-84FEE4D981E9}"/>
              </a:ext>
            </a:extLst>
          </p:cNvPr>
          <p:cNvPicPr>
            <a:picLocks noChangeAspect="1"/>
          </p:cNvPicPr>
          <p:nvPr/>
        </p:nvPicPr>
        <p:blipFill>
          <a:blip r:embed="rId5"/>
          <a:stretch>
            <a:fillRect/>
          </a:stretch>
        </p:blipFill>
        <p:spPr>
          <a:xfrm>
            <a:off x="323528" y="1783782"/>
            <a:ext cx="8712968" cy="4110580"/>
          </a:xfrm>
          <a:prstGeom prst="rect">
            <a:avLst/>
          </a:prstGeom>
        </p:spPr>
      </p:pic>
    </p:spTree>
    <p:extLst>
      <p:ext uri="{BB962C8B-B14F-4D97-AF65-F5344CB8AC3E}">
        <p14:creationId xmlns:p14="http://schemas.microsoft.com/office/powerpoint/2010/main" val="2614267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9550E-560D-4DD3-BA3A-EA97E8BADB0E}"/>
              </a:ext>
            </a:extLst>
          </p:cNvPr>
          <p:cNvSpPr>
            <a:spLocks noGrp="1"/>
          </p:cNvSpPr>
          <p:nvPr>
            <p:ph type="title"/>
          </p:nvPr>
        </p:nvSpPr>
        <p:spPr/>
        <p:txBody>
          <a:bodyPr/>
          <a:lstStyle/>
          <a:p>
            <a:endParaRPr lang="en-US" dirty="0"/>
          </a:p>
        </p:txBody>
      </p:sp>
      <p:sp>
        <p:nvSpPr>
          <p:cNvPr id="4" name="Slide Number Placeholder 3">
            <a:extLst>
              <a:ext uri="{FF2B5EF4-FFF2-40B4-BE49-F238E27FC236}">
                <a16:creationId xmlns:a16="http://schemas.microsoft.com/office/drawing/2014/main" id="{89B5362D-1F56-49E4-9023-2200AF77A640}"/>
              </a:ext>
            </a:extLst>
          </p:cNvPr>
          <p:cNvSpPr>
            <a:spLocks noGrp="1"/>
          </p:cNvSpPr>
          <p:nvPr>
            <p:ph type="sldNum" sz="quarter" idx="12"/>
          </p:nvPr>
        </p:nvSpPr>
        <p:spPr/>
        <p:txBody>
          <a:bodyPr/>
          <a:lstStyle/>
          <a:p>
            <a:pPr>
              <a:defRPr/>
            </a:pPr>
            <a:fld id="{5CC584CD-965F-4B54-9338-51C9907BEA80}" type="slidenum">
              <a:rPr lang="en-US" smtClean="0"/>
              <a:pPr>
                <a:defRPr/>
              </a:pPr>
              <a:t>4</a:t>
            </a:fld>
            <a:endParaRPr lang="en-US" dirty="0"/>
          </a:p>
        </p:txBody>
      </p:sp>
      <p:pic>
        <p:nvPicPr>
          <p:cNvPr id="5" name="Content Placeholder 4" descr="Shape, rectangle&#10;&#10;Description automatically generated">
            <a:extLst>
              <a:ext uri="{FF2B5EF4-FFF2-40B4-BE49-F238E27FC236}">
                <a16:creationId xmlns:a16="http://schemas.microsoft.com/office/drawing/2014/main" id="{97084A91-131B-464E-9B2A-0B9BA89C4A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0" y="0"/>
            <a:ext cx="9144000" cy="1689826"/>
          </a:xfrm>
          <a:prstGeom prst="rect">
            <a:avLst/>
          </a:prstGeom>
          <a:noFill/>
          <a:ln w="9525">
            <a:noFill/>
            <a:miter lim="800000"/>
            <a:headEnd/>
            <a:tailEnd/>
          </a:ln>
        </p:spPr>
      </p:pic>
      <p:pic>
        <p:nvPicPr>
          <p:cNvPr id="6" name="Content Placeholder 5">
            <a:extLst>
              <a:ext uri="{FF2B5EF4-FFF2-40B4-BE49-F238E27FC236}">
                <a16:creationId xmlns:a16="http://schemas.microsoft.com/office/drawing/2014/main" id="{3013AF14-188A-454E-B5A4-02102112F3BA}"/>
              </a:ext>
            </a:extLst>
          </p:cNvPr>
          <p:cNvPicPr>
            <a:picLocks noGrp="1" noChangeAspect="1"/>
          </p:cNvPicPr>
          <p:nvPr>
            <p:ph idx="1"/>
          </p:nvPr>
        </p:nvPicPr>
        <p:blipFill>
          <a:blip r:embed="rId3"/>
          <a:stretch>
            <a:fillRect/>
          </a:stretch>
        </p:blipFill>
        <p:spPr>
          <a:xfrm>
            <a:off x="179512" y="1807874"/>
            <a:ext cx="8712968" cy="3976270"/>
          </a:xfrm>
          <a:prstGeom prst="rect">
            <a:avLst/>
          </a:prstGeom>
        </p:spPr>
      </p:pic>
      <p:sp>
        <p:nvSpPr>
          <p:cNvPr id="8" name="TextBox 7">
            <a:extLst>
              <a:ext uri="{FF2B5EF4-FFF2-40B4-BE49-F238E27FC236}">
                <a16:creationId xmlns:a16="http://schemas.microsoft.com/office/drawing/2014/main" id="{8FC40409-02D9-4B1B-8BAC-92D45E1F21AC}"/>
              </a:ext>
            </a:extLst>
          </p:cNvPr>
          <p:cNvSpPr txBox="1"/>
          <p:nvPr/>
        </p:nvSpPr>
        <p:spPr>
          <a:xfrm>
            <a:off x="457200" y="274638"/>
            <a:ext cx="8229599" cy="954107"/>
          </a:xfrm>
          <a:prstGeom prst="rect">
            <a:avLst/>
          </a:prstGeom>
          <a:noFill/>
        </p:spPr>
        <p:txBody>
          <a:bodyPr wrap="square">
            <a:spAutoFit/>
          </a:bodyPr>
          <a:lstStyle/>
          <a:p>
            <a:pPr algn="ctr"/>
            <a:r>
              <a:rPr lang="en-US" sz="2800" b="1" dirty="0">
                <a:solidFill>
                  <a:schemeClr val="bg1"/>
                </a:solidFill>
                <a:latin typeface="Myriad Pro" panose="020B0703030403090204" pitchFamily="34" charset="0"/>
              </a:rPr>
              <a:t>FRUITLESS AND WASTEFUL EXPENDITURE AS PER AUDITED FINANCIAL STATEMENT</a:t>
            </a:r>
            <a:endParaRPr lang="en-US" sz="2800" dirty="0"/>
          </a:p>
        </p:txBody>
      </p:sp>
      <p:grpSp>
        <p:nvGrpSpPr>
          <p:cNvPr id="9" name="Group 8">
            <a:extLst>
              <a:ext uri="{FF2B5EF4-FFF2-40B4-BE49-F238E27FC236}">
                <a16:creationId xmlns:a16="http://schemas.microsoft.com/office/drawing/2014/main" id="{1BE23A59-AD33-4587-9192-F802B17A75D0}"/>
              </a:ext>
            </a:extLst>
          </p:cNvPr>
          <p:cNvGrpSpPr/>
          <p:nvPr/>
        </p:nvGrpSpPr>
        <p:grpSpPr>
          <a:xfrm>
            <a:off x="6858048" y="5666096"/>
            <a:ext cx="2500298" cy="1406242"/>
            <a:chOff x="6858048" y="5643578"/>
            <a:chExt cx="2500298" cy="1406242"/>
          </a:xfrm>
        </p:grpSpPr>
        <p:sp>
          <p:nvSpPr>
            <p:cNvPr id="10" name="Rectangle 9">
              <a:extLst>
                <a:ext uri="{FF2B5EF4-FFF2-40B4-BE49-F238E27FC236}">
                  <a16:creationId xmlns:a16="http://schemas.microsoft.com/office/drawing/2014/main" id="{EA62BE6F-3CA6-423D-BD32-4CE33480FEFC}"/>
                </a:ext>
              </a:extLst>
            </p:cNvPr>
            <p:cNvSpPr/>
            <p:nvPr/>
          </p:nvSpPr>
          <p:spPr>
            <a:xfrm>
              <a:off x="7143768" y="5786454"/>
              <a:ext cx="347666" cy="4286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11" name="Picture 10" descr="Kouga logo 2017.jpg">
              <a:extLst>
                <a:ext uri="{FF2B5EF4-FFF2-40B4-BE49-F238E27FC236}">
                  <a16:creationId xmlns:a16="http://schemas.microsoft.com/office/drawing/2014/main" id="{5D485799-3765-4F77-A70C-86FD3CC612B8}"/>
                </a:ext>
              </a:extLst>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6858048" y="5643578"/>
              <a:ext cx="2500298" cy="1406242"/>
            </a:xfrm>
            <a:prstGeom prst="rect">
              <a:avLst/>
            </a:prstGeom>
          </p:spPr>
        </p:pic>
      </p:grpSp>
    </p:spTree>
    <p:extLst>
      <p:ext uri="{BB962C8B-B14F-4D97-AF65-F5344CB8AC3E}">
        <p14:creationId xmlns:p14="http://schemas.microsoft.com/office/powerpoint/2010/main" val="134795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929454" y="5857892"/>
            <a:ext cx="2214546" cy="1000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 name="Content Placeholder 2"/>
          <p:cNvSpPr>
            <a:spLocks noGrp="1"/>
          </p:cNvSpPr>
          <p:nvPr>
            <p:ph type="subTitle" idx="1"/>
          </p:nvPr>
        </p:nvSpPr>
        <p:spPr>
          <a:xfrm>
            <a:off x="539552" y="1434724"/>
            <a:ext cx="8280920" cy="4231372"/>
          </a:xfrm>
        </p:spPr>
        <p:txBody>
          <a:bodyPr>
            <a:normAutofit/>
          </a:bodyPr>
          <a:lstStyle/>
          <a:p>
            <a:pPr marL="571500" lvl="0" indent="-571500" algn="l">
              <a:buFont typeface="Arial" panose="020B0604020202020204" pitchFamily="34" charset="0"/>
              <a:buChar char="•"/>
            </a:pPr>
            <a:endParaRPr lang="en-ZA" sz="2600" dirty="0"/>
          </a:p>
          <a:p>
            <a:pPr marL="571500" lvl="0" indent="-571500" algn="l">
              <a:buFont typeface="Arial" panose="020B0604020202020204" pitchFamily="34" charset="0"/>
              <a:buChar char="•"/>
            </a:pPr>
            <a:endParaRPr lang="en-US" sz="4400" b="1" dirty="0"/>
          </a:p>
        </p:txBody>
      </p:sp>
      <p:grpSp>
        <p:nvGrpSpPr>
          <p:cNvPr id="11" name="Group 10"/>
          <p:cNvGrpSpPr/>
          <p:nvPr/>
        </p:nvGrpSpPr>
        <p:grpSpPr>
          <a:xfrm>
            <a:off x="6858048" y="5666096"/>
            <a:ext cx="2500298" cy="1406242"/>
            <a:chOff x="6858048" y="5643578"/>
            <a:chExt cx="2500298" cy="1406242"/>
          </a:xfrm>
        </p:grpSpPr>
        <p:sp>
          <p:nvSpPr>
            <p:cNvPr id="7" name="Rectangle 6"/>
            <p:cNvSpPr/>
            <p:nvPr/>
          </p:nvSpPr>
          <p:spPr>
            <a:xfrm>
              <a:off x="7143768" y="5786454"/>
              <a:ext cx="347666" cy="4286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5" name="Picture 4" descr="Kouga logo 2017.jpg"/>
            <p:cNvPicPr>
              <a:picLocks noChangeAspect="1"/>
            </p:cNvPicPr>
            <p:nvPr/>
          </p:nvPicPr>
          <p:blipFill>
            <a:blip r:embed="rId3" cstate="print">
              <a:clrChange>
                <a:clrFrom>
                  <a:srgbClr val="FFFFFF"/>
                </a:clrFrom>
                <a:clrTo>
                  <a:srgbClr val="FFFFFF">
                    <a:alpha val="0"/>
                  </a:srgbClr>
                </a:clrTo>
              </a:clrChange>
            </a:blip>
            <a:stretch>
              <a:fillRect/>
            </a:stretch>
          </p:blipFill>
          <p:spPr>
            <a:xfrm>
              <a:off x="6858048" y="5643578"/>
              <a:ext cx="2500298" cy="1406242"/>
            </a:xfrm>
            <a:prstGeom prst="rect">
              <a:avLst/>
            </a:prstGeom>
          </p:spPr>
        </p:pic>
      </p:grpSp>
      <p:sp>
        <p:nvSpPr>
          <p:cNvPr id="10" name="Oval 9"/>
          <p:cNvSpPr/>
          <p:nvPr/>
        </p:nvSpPr>
        <p:spPr>
          <a:xfrm>
            <a:off x="7215206" y="5715016"/>
            <a:ext cx="142876" cy="1428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4" name="Slide Number Placeholder 3"/>
          <p:cNvSpPr>
            <a:spLocks noGrp="1"/>
          </p:cNvSpPr>
          <p:nvPr>
            <p:ph type="sldNum" sz="quarter" idx="12"/>
          </p:nvPr>
        </p:nvSpPr>
        <p:spPr/>
        <p:txBody>
          <a:bodyPr/>
          <a:lstStyle/>
          <a:p>
            <a:pPr>
              <a:defRPr/>
            </a:pPr>
            <a:fld id="{35E86C56-1EEC-4366-B6F9-3F715FA72A3B}" type="slidenum">
              <a:rPr lang="en-US" smtClean="0"/>
              <a:pPr>
                <a:defRPr/>
              </a:pPr>
              <a:t>5</a:t>
            </a:fld>
            <a:endParaRPr lang="en-US" dirty="0"/>
          </a:p>
        </p:txBody>
      </p:sp>
      <p:pic>
        <p:nvPicPr>
          <p:cNvPr id="13" name="Picture 12">
            <a:extLst>
              <a:ext uri="{FF2B5EF4-FFF2-40B4-BE49-F238E27FC236}">
                <a16:creationId xmlns:a16="http://schemas.microsoft.com/office/drawing/2014/main" id="{AED54F61-EEB8-4F4F-9281-D7B1DCC51B67}"/>
              </a:ext>
            </a:extLst>
          </p:cNvPr>
          <p:cNvPicPr>
            <a:picLocks noChangeAspect="1"/>
          </p:cNvPicPr>
          <p:nvPr/>
        </p:nvPicPr>
        <p:blipFill rotWithShape="1">
          <a:blip r:embed="rId4"/>
          <a:srcRect l="29212" t="36332" r="47431" b="53900"/>
          <a:stretch/>
        </p:blipFill>
        <p:spPr>
          <a:xfrm>
            <a:off x="2796118" y="9626600"/>
            <a:ext cx="10717199" cy="981075"/>
          </a:xfrm>
          <a:prstGeom prst="rect">
            <a:avLst/>
          </a:prstGeom>
        </p:spPr>
      </p:pic>
      <p:pic>
        <p:nvPicPr>
          <p:cNvPr id="15" name="Picture 14">
            <a:extLst>
              <a:ext uri="{FF2B5EF4-FFF2-40B4-BE49-F238E27FC236}">
                <a16:creationId xmlns:a16="http://schemas.microsoft.com/office/drawing/2014/main" id="{AED54F61-EEB8-4F4F-9281-D7B1DCC51B67}"/>
              </a:ext>
            </a:extLst>
          </p:cNvPr>
          <p:cNvPicPr>
            <a:picLocks noChangeAspect="1"/>
          </p:cNvPicPr>
          <p:nvPr/>
        </p:nvPicPr>
        <p:blipFill rotWithShape="1">
          <a:blip r:embed="rId4"/>
          <a:srcRect l="29212" t="36332" r="47431" b="53900"/>
          <a:stretch/>
        </p:blipFill>
        <p:spPr>
          <a:xfrm>
            <a:off x="5672138" y="9626600"/>
            <a:ext cx="4391025" cy="981075"/>
          </a:xfrm>
          <a:prstGeom prst="rect">
            <a:avLst/>
          </a:prstGeom>
        </p:spPr>
      </p:pic>
      <p:graphicFrame>
        <p:nvGraphicFramePr>
          <p:cNvPr id="16" name="Table 15">
            <a:extLst>
              <a:ext uri="{FF2B5EF4-FFF2-40B4-BE49-F238E27FC236}">
                <a16:creationId xmlns:a16="http://schemas.microsoft.com/office/drawing/2014/main" id="{556408FA-91B2-4DD4-B05B-02348020DFF9}"/>
              </a:ext>
            </a:extLst>
          </p:cNvPr>
          <p:cNvGraphicFramePr>
            <a:graphicFrameLocks noGrp="1"/>
          </p:cNvGraphicFramePr>
          <p:nvPr>
            <p:extLst>
              <p:ext uri="{D42A27DB-BD31-4B8C-83A1-F6EECF244321}">
                <p14:modId xmlns:p14="http://schemas.microsoft.com/office/powerpoint/2010/main" val="3877636194"/>
              </p:ext>
            </p:extLst>
          </p:nvPr>
        </p:nvGraphicFramePr>
        <p:xfrm>
          <a:off x="323528" y="1532565"/>
          <a:ext cx="8363271" cy="4712180"/>
        </p:xfrm>
        <a:graphic>
          <a:graphicData uri="http://schemas.openxmlformats.org/drawingml/2006/table">
            <a:tbl>
              <a:tblPr/>
              <a:tblGrid>
                <a:gridCol w="540521">
                  <a:extLst>
                    <a:ext uri="{9D8B030D-6E8A-4147-A177-3AD203B41FA5}">
                      <a16:colId xmlns:a16="http://schemas.microsoft.com/office/drawing/2014/main" val="4026711441"/>
                    </a:ext>
                  </a:extLst>
                </a:gridCol>
                <a:gridCol w="969976">
                  <a:extLst>
                    <a:ext uri="{9D8B030D-6E8A-4147-A177-3AD203B41FA5}">
                      <a16:colId xmlns:a16="http://schemas.microsoft.com/office/drawing/2014/main" val="128337026"/>
                    </a:ext>
                  </a:extLst>
                </a:gridCol>
                <a:gridCol w="2704458">
                  <a:extLst>
                    <a:ext uri="{9D8B030D-6E8A-4147-A177-3AD203B41FA5}">
                      <a16:colId xmlns:a16="http://schemas.microsoft.com/office/drawing/2014/main" val="1567228294"/>
                    </a:ext>
                  </a:extLst>
                </a:gridCol>
                <a:gridCol w="1310579">
                  <a:extLst>
                    <a:ext uri="{9D8B030D-6E8A-4147-A177-3AD203B41FA5}">
                      <a16:colId xmlns:a16="http://schemas.microsoft.com/office/drawing/2014/main" val="1970592007"/>
                    </a:ext>
                  </a:extLst>
                </a:gridCol>
                <a:gridCol w="621970">
                  <a:extLst>
                    <a:ext uri="{9D8B030D-6E8A-4147-A177-3AD203B41FA5}">
                      <a16:colId xmlns:a16="http://schemas.microsoft.com/office/drawing/2014/main" val="3364376157"/>
                    </a:ext>
                  </a:extLst>
                </a:gridCol>
                <a:gridCol w="1621564">
                  <a:extLst>
                    <a:ext uri="{9D8B030D-6E8A-4147-A177-3AD203B41FA5}">
                      <a16:colId xmlns:a16="http://schemas.microsoft.com/office/drawing/2014/main" val="1574524913"/>
                    </a:ext>
                  </a:extLst>
                </a:gridCol>
                <a:gridCol w="594203">
                  <a:extLst>
                    <a:ext uri="{9D8B030D-6E8A-4147-A177-3AD203B41FA5}">
                      <a16:colId xmlns:a16="http://schemas.microsoft.com/office/drawing/2014/main" val="482252789"/>
                    </a:ext>
                  </a:extLst>
                </a:gridCol>
              </a:tblGrid>
              <a:tr h="290123">
                <a:tc>
                  <a:txBody>
                    <a:bodyPr/>
                    <a:lstStyle/>
                    <a:p>
                      <a:pPr algn="l" fontAlgn="t"/>
                      <a:endParaRPr lang="en-ZA" sz="600" b="0" i="0" u="none" strike="noStrike">
                        <a:solidFill>
                          <a:srgbClr val="000000"/>
                        </a:solidFill>
                        <a:effectLst/>
                        <a:latin typeface="Century Gothic" panose="020B0502020202020204" pitchFamily="34" charset="0"/>
                      </a:endParaRPr>
                    </a:p>
                  </a:txBody>
                  <a:tcPr marL="5467" marR="5467" marT="5467"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ZA" sz="600" b="0" i="0" u="none" strike="noStrike">
                        <a:solidFill>
                          <a:srgbClr val="000000"/>
                        </a:solidFill>
                        <a:effectLst/>
                        <a:latin typeface="Century Gothic" panose="020B0502020202020204" pitchFamily="34" charset="0"/>
                      </a:endParaRPr>
                    </a:p>
                  </a:txBody>
                  <a:tcPr marL="5467" marR="5467" marT="5467"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ZA" sz="600" b="0" i="0" u="none" strike="noStrike">
                        <a:solidFill>
                          <a:srgbClr val="000000"/>
                        </a:solidFill>
                        <a:effectLst/>
                        <a:latin typeface="Century Gothic" panose="020B0502020202020204" pitchFamily="34" charset="0"/>
                      </a:endParaRPr>
                    </a:p>
                  </a:txBody>
                  <a:tcPr marL="5467" marR="5467" marT="5467"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t"/>
                      <a:r>
                        <a:rPr lang="en-ZA" sz="800" b="1" i="0" u="none" strike="noStrike">
                          <a:solidFill>
                            <a:srgbClr val="000000"/>
                          </a:solidFill>
                          <a:effectLst/>
                          <a:latin typeface="Century Gothic" panose="020B0502020202020204" pitchFamily="34" charset="0"/>
                        </a:rPr>
                        <a:t>2019/20 AUDIT ACTION PLAN</a:t>
                      </a:r>
                    </a:p>
                  </a:txBody>
                  <a:tcPr marL="5467" marR="5467" marT="5467"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ZA" sz="600" b="0" i="0" u="none" strike="noStrike">
                        <a:solidFill>
                          <a:srgbClr val="000000"/>
                        </a:solidFill>
                        <a:effectLst/>
                        <a:latin typeface="Century Gothic" panose="020B0502020202020204" pitchFamily="34" charset="0"/>
                      </a:endParaRPr>
                    </a:p>
                  </a:txBody>
                  <a:tcPr marL="5467" marR="5467" marT="5467"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ZA" sz="600" b="0" i="0" u="none" strike="noStrike">
                        <a:solidFill>
                          <a:srgbClr val="000000"/>
                        </a:solidFill>
                        <a:effectLst/>
                        <a:latin typeface="Century Gothic" panose="020B0502020202020204" pitchFamily="34" charset="0"/>
                      </a:endParaRPr>
                    </a:p>
                  </a:txBody>
                  <a:tcPr marL="5467" marR="5467" marT="5467"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en-ZA" sz="600" b="0" i="0" u="none" strike="noStrike">
                        <a:solidFill>
                          <a:srgbClr val="000000"/>
                        </a:solidFill>
                        <a:effectLst/>
                        <a:latin typeface="Century Gothic" panose="020B0502020202020204" pitchFamily="34" charset="0"/>
                      </a:endParaRPr>
                    </a:p>
                  </a:txBody>
                  <a:tcPr marL="5467" marR="5467" marT="5467" marB="0">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5688778"/>
                  </a:ext>
                </a:extLst>
              </a:tr>
              <a:tr h="620787">
                <a:tc>
                  <a:txBody>
                    <a:bodyPr/>
                    <a:lstStyle/>
                    <a:p>
                      <a:pPr algn="ctr" fontAlgn="ctr"/>
                      <a:r>
                        <a:rPr lang="en-ZA" sz="900" b="1" i="0" u="none" strike="noStrike" dirty="0">
                          <a:solidFill>
                            <a:srgbClr val="000000"/>
                          </a:solidFill>
                          <a:effectLst/>
                          <a:latin typeface="Century Gothic" panose="020B0502020202020204" pitchFamily="34" charset="0"/>
                        </a:rPr>
                        <a:t>Audit report paragraph reference</a:t>
                      </a:r>
                    </a:p>
                  </a:txBody>
                  <a:tcPr marL="5467" marR="5467" marT="5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900" b="1" i="0" u="none" strike="noStrike" dirty="0">
                          <a:solidFill>
                            <a:srgbClr val="000000"/>
                          </a:solidFill>
                          <a:effectLst/>
                          <a:latin typeface="Century Gothic" panose="020B0502020202020204" pitchFamily="34" charset="0"/>
                        </a:rPr>
                        <a:t>Issue</a:t>
                      </a:r>
                    </a:p>
                  </a:txBody>
                  <a:tcPr marL="5467" marR="5467" marT="5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900" b="1" i="0" u="none" strike="noStrike" dirty="0">
                          <a:solidFill>
                            <a:srgbClr val="000000"/>
                          </a:solidFill>
                          <a:effectLst/>
                          <a:latin typeface="Century Gothic" panose="020B0502020202020204" pitchFamily="34" charset="0"/>
                        </a:rPr>
                        <a:t>Audit Finding</a:t>
                      </a:r>
                    </a:p>
                  </a:txBody>
                  <a:tcPr marL="5467" marR="5467" marT="5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900" b="1" i="0" u="none" strike="noStrike" dirty="0">
                          <a:solidFill>
                            <a:srgbClr val="000000"/>
                          </a:solidFill>
                          <a:effectLst/>
                          <a:latin typeface="Century Gothic" panose="020B0502020202020204" pitchFamily="34" charset="0"/>
                        </a:rPr>
                        <a:t>Management Response</a:t>
                      </a:r>
                    </a:p>
                  </a:txBody>
                  <a:tcPr marL="5467" marR="5467" marT="5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900" b="1" i="0" u="none" strike="noStrike">
                          <a:solidFill>
                            <a:srgbClr val="000000"/>
                          </a:solidFill>
                          <a:effectLst/>
                          <a:latin typeface="Century Gothic" panose="020B0502020202020204" pitchFamily="34" charset="0"/>
                        </a:rPr>
                        <a:t>Responsible Person</a:t>
                      </a:r>
                    </a:p>
                  </a:txBody>
                  <a:tcPr marL="5467" marR="5467" marT="5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900" b="1" i="0" u="none" strike="noStrike">
                          <a:solidFill>
                            <a:srgbClr val="000000"/>
                          </a:solidFill>
                          <a:effectLst/>
                          <a:latin typeface="Century Gothic" panose="020B0502020202020204" pitchFamily="34" charset="0"/>
                        </a:rPr>
                        <a:t>Action</a:t>
                      </a:r>
                    </a:p>
                  </a:txBody>
                  <a:tcPr marL="5467" marR="5467" marT="5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ZA" sz="900" b="1" i="0" u="none" strike="noStrike">
                          <a:solidFill>
                            <a:srgbClr val="000000"/>
                          </a:solidFill>
                          <a:effectLst/>
                          <a:latin typeface="Century Gothic" panose="020B0502020202020204" pitchFamily="34" charset="0"/>
                        </a:rPr>
                        <a:t>Monitoring and review</a:t>
                      </a:r>
                    </a:p>
                  </a:txBody>
                  <a:tcPr marL="5467" marR="5467" marT="5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9426751"/>
                  </a:ext>
                </a:extLst>
              </a:tr>
              <a:tr h="148229">
                <a:tc>
                  <a:txBody>
                    <a:bodyPr/>
                    <a:lstStyle/>
                    <a:p>
                      <a:pPr algn="l" fontAlgn="t"/>
                      <a:r>
                        <a:rPr lang="en-ZA" sz="900" b="0" i="0" u="none" strike="noStrike">
                          <a:solidFill>
                            <a:srgbClr val="000000"/>
                          </a:solidFill>
                          <a:effectLst/>
                          <a:latin typeface="Century Gothic" panose="020B0502020202020204" pitchFamily="34" charset="0"/>
                        </a:rPr>
                        <a:t> </a:t>
                      </a:r>
                    </a:p>
                  </a:txBody>
                  <a:tcPr marL="5467" marR="5467" marT="54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900" b="1" i="0" u="none" strike="noStrike">
                          <a:solidFill>
                            <a:srgbClr val="000000"/>
                          </a:solidFill>
                          <a:effectLst/>
                          <a:latin typeface="Century Gothic" panose="020B0502020202020204" pitchFamily="34" charset="0"/>
                        </a:rPr>
                        <a:t> </a:t>
                      </a:r>
                    </a:p>
                  </a:txBody>
                  <a:tcPr marL="5467" marR="5467" marT="54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1" i="0" u="none" strike="noStrike">
                          <a:solidFill>
                            <a:srgbClr val="000000"/>
                          </a:solidFill>
                          <a:effectLst/>
                          <a:latin typeface="Century Gothic" panose="020B0502020202020204" pitchFamily="34" charset="0"/>
                        </a:rPr>
                        <a:t>EMPHASIS OF MATTERS</a:t>
                      </a:r>
                    </a:p>
                  </a:txBody>
                  <a:tcPr marL="5467" marR="5467" marT="54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900" b="0" i="0" u="none" strike="noStrike" dirty="0">
                          <a:solidFill>
                            <a:srgbClr val="000000"/>
                          </a:solidFill>
                          <a:effectLst/>
                          <a:latin typeface="Century Gothic" panose="020B0502020202020204" pitchFamily="34" charset="0"/>
                        </a:rPr>
                        <a:t> </a:t>
                      </a:r>
                    </a:p>
                  </a:txBody>
                  <a:tcPr marL="5467" marR="5467" marT="54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900" b="0" i="0" u="none" strike="noStrike">
                          <a:solidFill>
                            <a:srgbClr val="000000"/>
                          </a:solidFill>
                          <a:effectLst/>
                          <a:latin typeface="Century Gothic" panose="020B0502020202020204" pitchFamily="34" charset="0"/>
                        </a:rPr>
                        <a:t> </a:t>
                      </a:r>
                    </a:p>
                  </a:txBody>
                  <a:tcPr marL="5467" marR="5467" marT="54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900" b="0" i="0" u="none" strike="noStrike">
                          <a:solidFill>
                            <a:srgbClr val="000000"/>
                          </a:solidFill>
                          <a:effectLst/>
                          <a:latin typeface="Century Gothic" panose="020B0502020202020204" pitchFamily="34" charset="0"/>
                        </a:rPr>
                        <a:t> </a:t>
                      </a:r>
                    </a:p>
                  </a:txBody>
                  <a:tcPr marL="5467" marR="5467" marT="54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900" b="0" i="0" u="none" strike="noStrike">
                          <a:solidFill>
                            <a:srgbClr val="000000"/>
                          </a:solidFill>
                          <a:effectLst/>
                          <a:latin typeface="Century Gothic" panose="020B0502020202020204" pitchFamily="34" charset="0"/>
                        </a:rPr>
                        <a:t> </a:t>
                      </a:r>
                    </a:p>
                  </a:txBody>
                  <a:tcPr marL="5467" marR="5467" marT="54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2214026"/>
                  </a:ext>
                </a:extLst>
              </a:tr>
              <a:tr h="1526629">
                <a:tc>
                  <a:txBody>
                    <a:bodyPr/>
                    <a:lstStyle/>
                    <a:p>
                      <a:pPr algn="ctr" fontAlgn="ctr"/>
                      <a:r>
                        <a:rPr lang="en-ZA" sz="900" b="0" i="0" u="none" strike="noStrike">
                          <a:solidFill>
                            <a:srgbClr val="000000"/>
                          </a:solidFill>
                          <a:effectLst/>
                          <a:latin typeface="Century Gothic" panose="020B0502020202020204" pitchFamily="34" charset="0"/>
                        </a:rPr>
                        <a:t>7</a:t>
                      </a:r>
                    </a:p>
                  </a:txBody>
                  <a:tcPr marL="5467" marR="5467" marT="5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900" b="1" i="0" u="none" strike="noStrike">
                          <a:solidFill>
                            <a:srgbClr val="000000"/>
                          </a:solidFill>
                          <a:effectLst/>
                          <a:latin typeface="Century Gothic" panose="020B0502020202020204" pitchFamily="34" charset="0"/>
                        </a:rPr>
                        <a:t>Material losses</a:t>
                      </a:r>
                    </a:p>
                  </a:txBody>
                  <a:tcPr marL="5467" marR="5467" marT="5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dirty="0">
                          <a:solidFill>
                            <a:srgbClr val="000000"/>
                          </a:solidFill>
                          <a:effectLst/>
                          <a:latin typeface="Century Gothic" panose="020B0502020202020204" pitchFamily="34" charset="0"/>
                        </a:rPr>
                        <a:t>As disclosed in note 46.1.9 to the financial statements, the municipality incurred material losses of R18,3 million (2019: R16,3 million) and R32,1 million (2019: R31,8 million), respectively.</a:t>
                      </a:r>
                    </a:p>
                  </a:txBody>
                  <a:tcPr marL="5467" marR="5467" marT="54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dirty="0">
                          <a:solidFill>
                            <a:srgbClr val="000000"/>
                          </a:solidFill>
                          <a:effectLst/>
                          <a:latin typeface="Century Gothic" panose="020B0502020202020204" pitchFamily="34" charset="0"/>
                        </a:rPr>
                        <a:t>Water losses are not only as a result of faulty meters and illegal connections, but are also due to deteriorating infrastructure causing water pipe leakages and pipe bursts.                            The electricity losses are mainly due to illegal electricity connections.</a:t>
                      </a:r>
                    </a:p>
                  </a:txBody>
                  <a:tcPr marL="5467" marR="5467" marT="54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0" i="0" u="none" strike="noStrike" dirty="0">
                          <a:solidFill>
                            <a:srgbClr val="000000"/>
                          </a:solidFill>
                          <a:effectLst/>
                          <a:latin typeface="Century Gothic" panose="020B0502020202020204" pitchFamily="34" charset="0"/>
                        </a:rPr>
                        <a:t>Director: I&amp;E</a:t>
                      </a:r>
                    </a:p>
                  </a:txBody>
                  <a:tcPr marL="5467" marR="5467" marT="54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dirty="0">
                          <a:solidFill>
                            <a:srgbClr val="000000"/>
                          </a:solidFill>
                          <a:effectLst/>
                          <a:latin typeface="Century Gothic" panose="020B0502020202020204" pitchFamily="34" charset="0"/>
                        </a:rPr>
                        <a:t>A quarterly progress report will be submitted to the I&amp;E Portfolio Committee.</a:t>
                      </a:r>
                    </a:p>
                  </a:txBody>
                  <a:tcPr marL="5467" marR="5467" marT="54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Century Gothic" panose="020B0502020202020204" pitchFamily="34" charset="0"/>
                        </a:rPr>
                        <a:t>30 April 2021 and 31 July 2021</a:t>
                      </a:r>
                    </a:p>
                  </a:txBody>
                  <a:tcPr marL="5467" marR="5467" marT="54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2528870"/>
                  </a:ext>
                </a:extLst>
              </a:tr>
              <a:tr h="772816">
                <a:tc>
                  <a:txBody>
                    <a:bodyPr/>
                    <a:lstStyle/>
                    <a:p>
                      <a:pPr algn="ctr" fontAlgn="ctr"/>
                      <a:r>
                        <a:rPr lang="en-ZA" sz="900" b="0" i="0" u="none" strike="noStrike">
                          <a:solidFill>
                            <a:srgbClr val="000000"/>
                          </a:solidFill>
                          <a:effectLst/>
                          <a:latin typeface="Century Gothic" panose="020B0502020202020204" pitchFamily="34" charset="0"/>
                        </a:rPr>
                        <a:t>8</a:t>
                      </a:r>
                    </a:p>
                  </a:txBody>
                  <a:tcPr marL="5467" marR="5467" marT="5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900" b="1" i="0" u="none" strike="noStrike">
                          <a:solidFill>
                            <a:srgbClr val="000000"/>
                          </a:solidFill>
                          <a:effectLst/>
                          <a:latin typeface="Century Gothic" panose="020B0502020202020204" pitchFamily="34" charset="0"/>
                        </a:rPr>
                        <a:t>Material impairments</a:t>
                      </a:r>
                    </a:p>
                  </a:txBody>
                  <a:tcPr marL="5467" marR="5467" marT="5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Century Gothic" panose="020B0502020202020204" pitchFamily="34" charset="0"/>
                        </a:rPr>
                        <a:t>As disclosed in note 3  and 4 to the financial statements, receivables from exchange transactions of R129,1 million (2019:R111,5 million) and receivables from non-exchange transactions of R 47,9 million (2019: R57,7 million) were impaired, respectively.</a:t>
                      </a:r>
                    </a:p>
                  </a:txBody>
                  <a:tcPr marL="5467" marR="5467" marT="54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Century Gothic" panose="020B0502020202020204" pitchFamily="34" charset="0"/>
                        </a:rPr>
                        <a:t>This information has been provided for the end-users of the financial statements,</a:t>
                      </a:r>
                    </a:p>
                  </a:txBody>
                  <a:tcPr marL="5467" marR="5467" marT="54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0" i="0" u="none" strike="noStrike">
                          <a:solidFill>
                            <a:srgbClr val="000000"/>
                          </a:solidFill>
                          <a:effectLst/>
                          <a:latin typeface="Century Gothic" panose="020B0502020202020204" pitchFamily="34" charset="0"/>
                        </a:rPr>
                        <a:t>N/A</a:t>
                      </a:r>
                    </a:p>
                  </a:txBody>
                  <a:tcPr marL="5467" marR="5467" marT="54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900" b="0" i="0" u="none" strike="noStrike">
                          <a:solidFill>
                            <a:srgbClr val="000000"/>
                          </a:solidFill>
                          <a:effectLst/>
                          <a:latin typeface="Century Gothic" panose="020B0502020202020204" pitchFamily="34" charset="0"/>
                        </a:rPr>
                        <a:t>No further action required.</a:t>
                      </a:r>
                    </a:p>
                  </a:txBody>
                  <a:tcPr marL="5467" marR="5467" marT="54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900" b="0" i="0" u="none" strike="noStrike" dirty="0">
                          <a:solidFill>
                            <a:srgbClr val="000000"/>
                          </a:solidFill>
                          <a:effectLst/>
                          <a:latin typeface="Century Gothic" panose="020B0502020202020204" pitchFamily="34" charset="0"/>
                        </a:rPr>
                        <a:t> </a:t>
                      </a:r>
                    </a:p>
                  </a:txBody>
                  <a:tcPr marL="5467" marR="5467" marT="54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0921051"/>
                  </a:ext>
                </a:extLst>
              </a:tr>
              <a:tr h="741143">
                <a:tc>
                  <a:txBody>
                    <a:bodyPr/>
                    <a:lstStyle/>
                    <a:p>
                      <a:pPr algn="ctr" fontAlgn="ctr"/>
                      <a:r>
                        <a:rPr lang="en-ZA" sz="900" b="0" i="0" u="none" strike="noStrike">
                          <a:solidFill>
                            <a:srgbClr val="000000"/>
                          </a:solidFill>
                          <a:effectLst/>
                          <a:latin typeface="Century Gothic" panose="020B0502020202020204" pitchFamily="34" charset="0"/>
                        </a:rPr>
                        <a:t>9</a:t>
                      </a:r>
                    </a:p>
                  </a:txBody>
                  <a:tcPr marL="5467" marR="5467" marT="5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900" b="1" i="0" u="none" strike="noStrike">
                          <a:solidFill>
                            <a:srgbClr val="000000"/>
                          </a:solidFill>
                          <a:effectLst/>
                          <a:latin typeface="Century Gothic" panose="020B0502020202020204" pitchFamily="34" charset="0"/>
                        </a:rPr>
                        <a:t>Restatement of corresponding figures</a:t>
                      </a:r>
                    </a:p>
                  </a:txBody>
                  <a:tcPr marL="5467" marR="5467" marT="5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Century Gothic" panose="020B0502020202020204" pitchFamily="34" charset="0"/>
                        </a:rPr>
                        <a:t>As disclosed in note 43 to the financial statements, the corresponding figures for 30 June 2019 were restated as a result of errors and reclassification of accounts in the financial statements of the municipality at, and for the year ended,30 June 2020.</a:t>
                      </a:r>
                    </a:p>
                  </a:txBody>
                  <a:tcPr marL="5467" marR="5467" marT="54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000000"/>
                          </a:solidFill>
                          <a:effectLst/>
                          <a:latin typeface="Century Gothic" panose="020B0502020202020204" pitchFamily="34" charset="0"/>
                        </a:rPr>
                        <a:t>This information has been provided for the end-users of the financial statements,</a:t>
                      </a:r>
                    </a:p>
                  </a:txBody>
                  <a:tcPr marL="5467" marR="5467" marT="54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900" b="0" i="0" u="none" strike="noStrike">
                          <a:solidFill>
                            <a:srgbClr val="000000"/>
                          </a:solidFill>
                          <a:effectLst/>
                          <a:latin typeface="Century Gothic" panose="020B0502020202020204" pitchFamily="34" charset="0"/>
                        </a:rPr>
                        <a:t> </a:t>
                      </a:r>
                    </a:p>
                  </a:txBody>
                  <a:tcPr marL="5467" marR="5467" marT="54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900" b="0" i="0" u="none" strike="noStrike">
                          <a:solidFill>
                            <a:srgbClr val="000000"/>
                          </a:solidFill>
                          <a:effectLst/>
                          <a:latin typeface="Century Gothic" panose="020B0502020202020204" pitchFamily="34" charset="0"/>
                        </a:rPr>
                        <a:t>No further action required.</a:t>
                      </a:r>
                    </a:p>
                  </a:txBody>
                  <a:tcPr marL="5467" marR="5467" marT="54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900" b="0" i="0" u="none" strike="noStrike" dirty="0">
                          <a:solidFill>
                            <a:srgbClr val="000000"/>
                          </a:solidFill>
                          <a:effectLst/>
                          <a:latin typeface="Century Gothic" panose="020B0502020202020204" pitchFamily="34" charset="0"/>
                        </a:rPr>
                        <a:t> </a:t>
                      </a:r>
                    </a:p>
                  </a:txBody>
                  <a:tcPr marL="5467" marR="5467" marT="54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021649"/>
                  </a:ext>
                </a:extLst>
              </a:tr>
            </a:tbl>
          </a:graphicData>
        </a:graphic>
      </p:graphicFrame>
      <p:pic>
        <p:nvPicPr>
          <p:cNvPr id="14" name="Content Placeholder 4" descr="Shape, rectangle&#10;&#10;Description automatically generated">
            <a:extLst>
              <a:ext uri="{FF2B5EF4-FFF2-40B4-BE49-F238E27FC236}">
                <a16:creationId xmlns:a16="http://schemas.microsoft.com/office/drawing/2014/main" id="{8BD851F9-706F-4722-9546-C40F7645DD9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0" y="0"/>
            <a:ext cx="9144000" cy="1406242"/>
          </a:xfrm>
          <a:prstGeom prst="rect">
            <a:avLst/>
          </a:prstGeom>
          <a:noFill/>
          <a:ln w="9525">
            <a:noFill/>
            <a:miter lim="800000"/>
            <a:headEnd/>
            <a:tailEnd/>
          </a:ln>
        </p:spPr>
      </p:pic>
      <p:sp>
        <p:nvSpPr>
          <p:cNvPr id="17" name="Title 1">
            <a:extLst>
              <a:ext uri="{FF2B5EF4-FFF2-40B4-BE49-F238E27FC236}">
                <a16:creationId xmlns:a16="http://schemas.microsoft.com/office/drawing/2014/main" id="{F824C49A-736F-45CC-A2A2-FD4E41851F18}"/>
              </a:ext>
            </a:extLst>
          </p:cNvPr>
          <p:cNvSpPr txBox="1">
            <a:spLocks/>
          </p:cNvSpPr>
          <p:nvPr/>
        </p:nvSpPr>
        <p:spPr bwMode="auto">
          <a:xfrm>
            <a:off x="618963" y="-302863"/>
            <a:ext cx="7772400" cy="197400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rgbClr val="009900"/>
                </a:solidFill>
                <a:latin typeface="+mj-lt"/>
                <a:ea typeface="+mj-ea"/>
                <a:cs typeface="+mj-cs"/>
              </a:defRPr>
            </a:lvl1pPr>
            <a:lvl2pPr algn="ctr" rtl="0" eaLnBrk="0" fontAlgn="base" hangingPunct="0">
              <a:spcBef>
                <a:spcPct val="0"/>
              </a:spcBef>
              <a:spcAft>
                <a:spcPct val="0"/>
              </a:spcAft>
              <a:defRPr sz="4400">
                <a:solidFill>
                  <a:srgbClr val="009900"/>
                </a:solidFill>
                <a:latin typeface="Century Gothic" pitchFamily="34" charset="0"/>
              </a:defRPr>
            </a:lvl2pPr>
            <a:lvl3pPr algn="ctr" rtl="0" eaLnBrk="0" fontAlgn="base" hangingPunct="0">
              <a:spcBef>
                <a:spcPct val="0"/>
              </a:spcBef>
              <a:spcAft>
                <a:spcPct val="0"/>
              </a:spcAft>
              <a:defRPr sz="4400">
                <a:solidFill>
                  <a:srgbClr val="009900"/>
                </a:solidFill>
                <a:latin typeface="Century Gothic" pitchFamily="34" charset="0"/>
              </a:defRPr>
            </a:lvl3pPr>
            <a:lvl4pPr algn="ctr" rtl="0" eaLnBrk="0" fontAlgn="base" hangingPunct="0">
              <a:spcBef>
                <a:spcPct val="0"/>
              </a:spcBef>
              <a:spcAft>
                <a:spcPct val="0"/>
              </a:spcAft>
              <a:defRPr sz="4400">
                <a:solidFill>
                  <a:srgbClr val="009900"/>
                </a:solidFill>
                <a:latin typeface="Century Gothic" pitchFamily="34" charset="0"/>
              </a:defRPr>
            </a:lvl4pPr>
            <a:lvl5pPr algn="ctr" rtl="0" eaLnBrk="0" fontAlgn="base" hangingPunct="0">
              <a:spcBef>
                <a:spcPct val="0"/>
              </a:spcBef>
              <a:spcAft>
                <a:spcPct val="0"/>
              </a:spcAft>
              <a:defRPr sz="4400">
                <a:solidFill>
                  <a:srgbClr val="009900"/>
                </a:solidFill>
                <a:latin typeface="Century Gothic" pitchFamily="34" charset="0"/>
              </a:defRPr>
            </a:lvl5pPr>
            <a:lvl6pPr marL="457200" algn="ctr" rtl="0" fontAlgn="base">
              <a:spcBef>
                <a:spcPct val="0"/>
              </a:spcBef>
              <a:spcAft>
                <a:spcPct val="0"/>
              </a:spcAft>
              <a:defRPr sz="4400">
                <a:solidFill>
                  <a:srgbClr val="009900"/>
                </a:solidFill>
                <a:latin typeface="Century Gothic" pitchFamily="34" charset="0"/>
              </a:defRPr>
            </a:lvl6pPr>
            <a:lvl7pPr marL="914400" algn="ctr" rtl="0" fontAlgn="base">
              <a:spcBef>
                <a:spcPct val="0"/>
              </a:spcBef>
              <a:spcAft>
                <a:spcPct val="0"/>
              </a:spcAft>
              <a:defRPr sz="4400">
                <a:solidFill>
                  <a:srgbClr val="009900"/>
                </a:solidFill>
                <a:latin typeface="Century Gothic" pitchFamily="34" charset="0"/>
              </a:defRPr>
            </a:lvl7pPr>
            <a:lvl8pPr marL="1371600" algn="ctr" rtl="0" fontAlgn="base">
              <a:spcBef>
                <a:spcPct val="0"/>
              </a:spcBef>
              <a:spcAft>
                <a:spcPct val="0"/>
              </a:spcAft>
              <a:defRPr sz="4400">
                <a:solidFill>
                  <a:srgbClr val="009900"/>
                </a:solidFill>
                <a:latin typeface="Century Gothic" pitchFamily="34" charset="0"/>
              </a:defRPr>
            </a:lvl8pPr>
            <a:lvl9pPr marL="1828800" algn="ctr" rtl="0" fontAlgn="base">
              <a:spcBef>
                <a:spcPct val="0"/>
              </a:spcBef>
              <a:spcAft>
                <a:spcPct val="0"/>
              </a:spcAft>
              <a:defRPr sz="4400">
                <a:solidFill>
                  <a:srgbClr val="009900"/>
                </a:solidFill>
                <a:latin typeface="Century Gothic" pitchFamily="34" charset="0"/>
              </a:defRPr>
            </a:lvl9pPr>
          </a:lstStyle>
          <a:p>
            <a:r>
              <a:rPr lang="en-US" kern="0" dirty="0">
                <a:solidFill>
                  <a:schemeClr val="bg1"/>
                </a:solidFill>
                <a:latin typeface="Myriad Pro" panose="020B0703030403090204" pitchFamily="34" charset="0"/>
              </a:rPr>
              <a:t>AUDIT ACTION PLAN</a:t>
            </a:r>
          </a:p>
        </p:txBody>
      </p:sp>
    </p:spTree>
    <p:extLst>
      <p:ext uri="{BB962C8B-B14F-4D97-AF65-F5344CB8AC3E}">
        <p14:creationId xmlns:p14="http://schemas.microsoft.com/office/powerpoint/2010/main" val="516413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929454" y="5857892"/>
            <a:ext cx="2214546" cy="1000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 name="Content Placeholder 2"/>
          <p:cNvSpPr>
            <a:spLocks noGrp="1"/>
          </p:cNvSpPr>
          <p:nvPr>
            <p:ph type="subTitle" idx="1"/>
          </p:nvPr>
        </p:nvSpPr>
        <p:spPr>
          <a:xfrm>
            <a:off x="539552" y="1434724"/>
            <a:ext cx="8280920" cy="4231372"/>
          </a:xfrm>
        </p:spPr>
        <p:txBody>
          <a:bodyPr>
            <a:normAutofit/>
          </a:bodyPr>
          <a:lstStyle/>
          <a:p>
            <a:pPr marL="571500" lvl="0" indent="-571500" algn="l">
              <a:buFont typeface="Arial" panose="020B0604020202020204" pitchFamily="34" charset="0"/>
              <a:buChar char="•"/>
            </a:pPr>
            <a:endParaRPr lang="en-ZA" sz="2600" dirty="0"/>
          </a:p>
          <a:p>
            <a:pPr marL="571500" lvl="0" indent="-571500" algn="l">
              <a:buFont typeface="Arial" panose="020B0604020202020204" pitchFamily="34" charset="0"/>
              <a:buChar char="•"/>
            </a:pPr>
            <a:endParaRPr lang="en-US" sz="4400" b="1" dirty="0"/>
          </a:p>
        </p:txBody>
      </p:sp>
      <p:grpSp>
        <p:nvGrpSpPr>
          <p:cNvPr id="11" name="Group 10"/>
          <p:cNvGrpSpPr/>
          <p:nvPr/>
        </p:nvGrpSpPr>
        <p:grpSpPr>
          <a:xfrm>
            <a:off x="6858048" y="5666096"/>
            <a:ext cx="2500298" cy="1406242"/>
            <a:chOff x="6858048" y="5643578"/>
            <a:chExt cx="2500298" cy="1406242"/>
          </a:xfrm>
        </p:grpSpPr>
        <p:sp>
          <p:nvSpPr>
            <p:cNvPr id="7" name="Rectangle 6"/>
            <p:cNvSpPr/>
            <p:nvPr/>
          </p:nvSpPr>
          <p:spPr>
            <a:xfrm>
              <a:off x="7143768" y="5786454"/>
              <a:ext cx="347666" cy="4286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5" name="Picture 4" descr="Kouga logo 2017.jpg"/>
            <p:cNvPicPr>
              <a:picLocks noChangeAspect="1"/>
            </p:cNvPicPr>
            <p:nvPr/>
          </p:nvPicPr>
          <p:blipFill>
            <a:blip r:embed="rId3" cstate="print">
              <a:clrChange>
                <a:clrFrom>
                  <a:srgbClr val="FFFFFF"/>
                </a:clrFrom>
                <a:clrTo>
                  <a:srgbClr val="FFFFFF">
                    <a:alpha val="0"/>
                  </a:srgbClr>
                </a:clrTo>
              </a:clrChange>
            </a:blip>
            <a:stretch>
              <a:fillRect/>
            </a:stretch>
          </p:blipFill>
          <p:spPr>
            <a:xfrm>
              <a:off x="6858048" y="5643578"/>
              <a:ext cx="2500298" cy="1406242"/>
            </a:xfrm>
            <a:prstGeom prst="rect">
              <a:avLst/>
            </a:prstGeom>
          </p:spPr>
        </p:pic>
      </p:grpSp>
      <p:sp>
        <p:nvSpPr>
          <p:cNvPr id="10" name="Oval 9"/>
          <p:cNvSpPr/>
          <p:nvPr/>
        </p:nvSpPr>
        <p:spPr>
          <a:xfrm>
            <a:off x="7215206" y="5715016"/>
            <a:ext cx="142876" cy="1428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4" name="Slide Number Placeholder 3"/>
          <p:cNvSpPr>
            <a:spLocks noGrp="1"/>
          </p:cNvSpPr>
          <p:nvPr>
            <p:ph type="sldNum" sz="quarter" idx="12"/>
          </p:nvPr>
        </p:nvSpPr>
        <p:spPr/>
        <p:txBody>
          <a:bodyPr/>
          <a:lstStyle/>
          <a:p>
            <a:pPr>
              <a:defRPr/>
            </a:pPr>
            <a:fld id="{35E86C56-1EEC-4366-B6F9-3F715FA72A3B}" type="slidenum">
              <a:rPr lang="en-US" smtClean="0"/>
              <a:pPr>
                <a:defRPr/>
              </a:pPr>
              <a:t>6</a:t>
            </a:fld>
            <a:endParaRPr lang="en-US" dirty="0"/>
          </a:p>
        </p:txBody>
      </p:sp>
      <p:pic>
        <p:nvPicPr>
          <p:cNvPr id="13" name="Picture 12">
            <a:extLst>
              <a:ext uri="{FF2B5EF4-FFF2-40B4-BE49-F238E27FC236}">
                <a16:creationId xmlns:a16="http://schemas.microsoft.com/office/drawing/2014/main" id="{AED54F61-EEB8-4F4F-9281-D7B1DCC51B67}"/>
              </a:ext>
            </a:extLst>
          </p:cNvPr>
          <p:cNvPicPr>
            <a:picLocks noChangeAspect="1"/>
          </p:cNvPicPr>
          <p:nvPr/>
        </p:nvPicPr>
        <p:blipFill rotWithShape="1">
          <a:blip r:embed="rId4"/>
          <a:srcRect l="29212" t="36332" r="47431" b="53900"/>
          <a:stretch/>
        </p:blipFill>
        <p:spPr>
          <a:xfrm>
            <a:off x="2796118" y="9626600"/>
            <a:ext cx="10717199" cy="981075"/>
          </a:xfrm>
          <a:prstGeom prst="rect">
            <a:avLst/>
          </a:prstGeom>
        </p:spPr>
      </p:pic>
      <p:pic>
        <p:nvPicPr>
          <p:cNvPr id="15" name="Picture 14">
            <a:extLst>
              <a:ext uri="{FF2B5EF4-FFF2-40B4-BE49-F238E27FC236}">
                <a16:creationId xmlns:a16="http://schemas.microsoft.com/office/drawing/2014/main" id="{AED54F61-EEB8-4F4F-9281-D7B1DCC51B67}"/>
              </a:ext>
            </a:extLst>
          </p:cNvPr>
          <p:cNvPicPr>
            <a:picLocks noChangeAspect="1"/>
          </p:cNvPicPr>
          <p:nvPr/>
        </p:nvPicPr>
        <p:blipFill rotWithShape="1">
          <a:blip r:embed="rId4"/>
          <a:srcRect l="29212" t="36332" r="47431" b="53900"/>
          <a:stretch/>
        </p:blipFill>
        <p:spPr>
          <a:xfrm>
            <a:off x="5672138" y="9626600"/>
            <a:ext cx="4391025" cy="981075"/>
          </a:xfrm>
          <a:prstGeom prst="rect">
            <a:avLst/>
          </a:prstGeom>
        </p:spPr>
      </p:pic>
      <p:pic>
        <p:nvPicPr>
          <p:cNvPr id="14" name="Picture 13">
            <a:extLst>
              <a:ext uri="{FF2B5EF4-FFF2-40B4-BE49-F238E27FC236}">
                <a16:creationId xmlns:a16="http://schemas.microsoft.com/office/drawing/2014/main" id="{AED54F61-EEB8-4F4F-9281-D7B1DCC51B67}"/>
              </a:ext>
            </a:extLst>
          </p:cNvPr>
          <p:cNvPicPr>
            <a:picLocks noChangeAspect="1"/>
          </p:cNvPicPr>
          <p:nvPr/>
        </p:nvPicPr>
        <p:blipFill rotWithShape="1">
          <a:blip r:embed="rId4"/>
          <a:srcRect l="29212" t="36332" r="47431" b="53900"/>
          <a:stretch/>
        </p:blipFill>
        <p:spPr>
          <a:xfrm>
            <a:off x="3198813" y="10146714"/>
            <a:ext cx="4391025" cy="1273761"/>
          </a:xfrm>
          <a:prstGeom prst="rect">
            <a:avLst/>
          </a:prstGeom>
        </p:spPr>
      </p:pic>
      <p:graphicFrame>
        <p:nvGraphicFramePr>
          <p:cNvPr id="9" name="Table 8">
            <a:extLst>
              <a:ext uri="{FF2B5EF4-FFF2-40B4-BE49-F238E27FC236}">
                <a16:creationId xmlns:a16="http://schemas.microsoft.com/office/drawing/2014/main" id="{829BE364-3DAF-446A-BE84-FB8EC1DEB807}"/>
              </a:ext>
            </a:extLst>
          </p:cNvPr>
          <p:cNvGraphicFramePr>
            <a:graphicFrameLocks noGrp="1"/>
          </p:cNvGraphicFramePr>
          <p:nvPr>
            <p:extLst>
              <p:ext uri="{D42A27DB-BD31-4B8C-83A1-F6EECF244321}">
                <p14:modId xmlns:p14="http://schemas.microsoft.com/office/powerpoint/2010/main" val="3230449936"/>
              </p:ext>
            </p:extLst>
          </p:nvPr>
        </p:nvGraphicFramePr>
        <p:xfrm>
          <a:off x="179512" y="1146754"/>
          <a:ext cx="8784977" cy="4718763"/>
        </p:xfrm>
        <a:graphic>
          <a:graphicData uri="http://schemas.openxmlformats.org/drawingml/2006/table">
            <a:tbl>
              <a:tblPr/>
              <a:tblGrid>
                <a:gridCol w="567776">
                  <a:extLst>
                    <a:ext uri="{9D8B030D-6E8A-4147-A177-3AD203B41FA5}">
                      <a16:colId xmlns:a16="http://schemas.microsoft.com/office/drawing/2014/main" val="195741580"/>
                    </a:ext>
                  </a:extLst>
                </a:gridCol>
                <a:gridCol w="1018886">
                  <a:extLst>
                    <a:ext uri="{9D8B030D-6E8A-4147-A177-3AD203B41FA5}">
                      <a16:colId xmlns:a16="http://schemas.microsoft.com/office/drawing/2014/main" val="994521664"/>
                    </a:ext>
                  </a:extLst>
                </a:gridCol>
                <a:gridCol w="2840827">
                  <a:extLst>
                    <a:ext uri="{9D8B030D-6E8A-4147-A177-3AD203B41FA5}">
                      <a16:colId xmlns:a16="http://schemas.microsoft.com/office/drawing/2014/main" val="1483937739"/>
                    </a:ext>
                  </a:extLst>
                </a:gridCol>
                <a:gridCol w="1376663">
                  <a:extLst>
                    <a:ext uri="{9D8B030D-6E8A-4147-A177-3AD203B41FA5}">
                      <a16:colId xmlns:a16="http://schemas.microsoft.com/office/drawing/2014/main" val="442969750"/>
                    </a:ext>
                  </a:extLst>
                </a:gridCol>
                <a:gridCol w="653332">
                  <a:extLst>
                    <a:ext uri="{9D8B030D-6E8A-4147-A177-3AD203B41FA5}">
                      <a16:colId xmlns:a16="http://schemas.microsoft.com/office/drawing/2014/main" val="2014518939"/>
                    </a:ext>
                  </a:extLst>
                </a:gridCol>
                <a:gridCol w="1703329">
                  <a:extLst>
                    <a:ext uri="{9D8B030D-6E8A-4147-A177-3AD203B41FA5}">
                      <a16:colId xmlns:a16="http://schemas.microsoft.com/office/drawing/2014/main" val="1413970435"/>
                    </a:ext>
                  </a:extLst>
                </a:gridCol>
                <a:gridCol w="624164">
                  <a:extLst>
                    <a:ext uri="{9D8B030D-6E8A-4147-A177-3AD203B41FA5}">
                      <a16:colId xmlns:a16="http://schemas.microsoft.com/office/drawing/2014/main" val="2304003893"/>
                    </a:ext>
                  </a:extLst>
                </a:gridCol>
              </a:tblGrid>
              <a:tr h="283045">
                <a:tc gridSpan="3">
                  <a:txBody>
                    <a:bodyPr/>
                    <a:lstStyle/>
                    <a:p>
                      <a:pPr algn="l" fontAlgn="ctr"/>
                      <a:r>
                        <a:rPr lang="en-US" sz="1000" b="1" i="0" u="none" strike="noStrike" dirty="0">
                          <a:solidFill>
                            <a:srgbClr val="000000"/>
                          </a:solidFill>
                          <a:effectLst/>
                          <a:latin typeface="Century Gothic" panose="020B0502020202020204" pitchFamily="34" charset="0"/>
                        </a:rPr>
                        <a:t>REPORT ON THE AUDIT OF THE ANNUAL PERFORMANCE REPORT</a:t>
                      </a:r>
                    </a:p>
                  </a:txBody>
                  <a:tcPr marL="0" marR="0" marT="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a:txBody>
                    <a:bodyPr/>
                    <a:lstStyle/>
                    <a:p>
                      <a:pPr algn="l" fontAlgn="ctr"/>
                      <a:endParaRPr lang="en-ZA" sz="1000" b="1" i="0" u="none" strike="noStrike">
                        <a:solidFill>
                          <a:srgbClr val="000000"/>
                        </a:solidFill>
                        <a:effectLst/>
                        <a:latin typeface="Century Gothic" panose="020B0502020202020204" pitchFamily="34" charset="0"/>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ZA" sz="1000" b="1" i="0" u="none" strike="noStrike">
                        <a:solidFill>
                          <a:srgbClr val="000000"/>
                        </a:solidFill>
                        <a:effectLst/>
                        <a:latin typeface="Century Gothic" panose="020B0502020202020204" pitchFamily="34" charset="0"/>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ZA" sz="1000" b="1" i="0" u="none" strike="noStrike">
                        <a:solidFill>
                          <a:srgbClr val="000000"/>
                        </a:solidFill>
                        <a:effectLst/>
                        <a:latin typeface="Century Gothic" panose="020B0502020202020204" pitchFamily="34" charset="0"/>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ZA" sz="1000" b="1" i="0" u="none" strike="noStrike">
                        <a:solidFill>
                          <a:srgbClr val="000000"/>
                        </a:solidFill>
                        <a:effectLst/>
                        <a:latin typeface="Century Gothic" panose="020B0502020202020204" pitchFamily="34" charset="0"/>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5795716"/>
                  </a:ext>
                </a:extLst>
              </a:tr>
              <a:tr h="2684620">
                <a:tc>
                  <a:txBody>
                    <a:bodyPr/>
                    <a:lstStyle/>
                    <a:p>
                      <a:pPr algn="ctr" fontAlgn="ctr"/>
                      <a:r>
                        <a:rPr lang="en-ZA" sz="1000" b="0" i="0" u="none" strike="noStrike" dirty="0">
                          <a:solidFill>
                            <a:srgbClr val="000000"/>
                          </a:solidFill>
                          <a:effectLst/>
                          <a:latin typeface="Century Gothic" panose="020B0502020202020204" pitchFamily="34" charset="0"/>
                        </a:rPr>
                        <a:t>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dirty="0">
                          <a:solidFill>
                            <a:srgbClr val="000000"/>
                          </a:solidFill>
                          <a:effectLst/>
                          <a:latin typeface="Century Gothic" panose="020B0502020202020204" pitchFamily="34" charset="0"/>
                        </a:rPr>
                        <a:t>Infrastructure and basic service delivery - Various indicators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entury Gothic" panose="020B0502020202020204" pitchFamily="34" charset="0"/>
                        </a:rPr>
                        <a:t>I was unable to obtain sufficient appropriate audit evidence for the reported achievements in the annual performance report. This was due to limitations placed on the scope of my work. I was unable to confirm the reported achievement by alternative means. Consequently, I was unable to determine whether any adjustments were required to the reported achievement reported in the annual performance report for the indicators listed below: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entury Gothic" panose="020B0502020202020204" pitchFamily="34" charset="0"/>
                        </a:rPr>
                        <a:t>Management agrees with the audit finding raised.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a:solidFill>
                            <a:srgbClr val="000000"/>
                          </a:solidFill>
                          <a:effectLst/>
                          <a:latin typeface="Century Gothic" panose="020B0502020202020204" pitchFamily="34" charset="0"/>
                        </a:rPr>
                        <a:t>MM</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entury Gothic" panose="020B0502020202020204" pitchFamily="34" charset="0"/>
                        </a:rPr>
                        <a:t>The reported performance will be verified independently by Internal Audit, to ensure accurate reported performance information.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000" b="0" i="0" u="none" strike="noStrike">
                          <a:solidFill>
                            <a:srgbClr val="000000"/>
                          </a:solidFill>
                          <a:effectLst/>
                          <a:latin typeface="Century Gothic" panose="020B0502020202020204" pitchFamily="34" charset="0"/>
                        </a:rPr>
                        <a:t>Quarterly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7036884"/>
                  </a:ext>
                </a:extLst>
              </a:tr>
              <a:tr h="1751098">
                <a:tc>
                  <a:txBody>
                    <a:bodyPr/>
                    <a:lstStyle/>
                    <a:p>
                      <a:pPr algn="ctr" fontAlgn="ctr"/>
                      <a:r>
                        <a:rPr lang="en-ZA" sz="1000" b="0" i="0" u="none" strike="noStrike">
                          <a:solidFill>
                            <a:srgbClr val="000000"/>
                          </a:solidFill>
                          <a:effectLst/>
                          <a:latin typeface="Century Gothic" panose="020B0502020202020204" pitchFamily="34" charset="0"/>
                        </a:rPr>
                        <a:t>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000" b="1" i="0" u="none" strike="noStrike">
                          <a:solidFill>
                            <a:srgbClr val="000000"/>
                          </a:solidFill>
                          <a:effectLst/>
                          <a:latin typeface="Century Gothic" panose="020B0502020202020204" pitchFamily="34" charset="0"/>
                        </a:rPr>
                        <a:t>Adjustment of material misstatements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entury Gothic" panose="020B0502020202020204" pitchFamily="34" charset="0"/>
                        </a:rPr>
                        <a:t>I identified material misstatements in the annual performance report submitted for auditing. These material misstatements were on the reported performance information of KPA 1: infrastructure and basic service delivery. As management subsequently corrected only some of the misstatements, I raised material findings on the reliability of the reported performance information. Those that were not corrected are reported above.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entury Gothic" panose="020B0502020202020204" pitchFamily="34" charset="0"/>
                        </a:rPr>
                        <a:t>Management agrees with the audit finding raised.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entury Gothic" panose="020B0502020202020204" pitchFamily="34" charset="0"/>
                        </a:rPr>
                        <a:t>MM</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entury Gothic" panose="020B0502020202020204" pitchFamily="34" charset="0"/>
                        </a:rPr>
                        <a:t>The reported performance will be verified independently by Internal Audit, to ensure accurate reported performance information.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000" b="0" i="0" u="none" strike="noStrike" dirty="0">
                          <a:solidFill>
                            <a:srgbClr val="000000"/>
                          </a:solidFill>
                          <a:effectLst/>
                          <a:latin typeface="Century Gothic" panose="020B0502020202020204" pitchFamily="34" charset="0"/>
                        </a:rPr>
                        <a:t>Quarterly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7314449"/>
                  </a:ext>
                </a:extLst>
              </a:tr>
            </a:tbl>
          </a:graphicData>
        </a:graphic>
      </p:graphicFrame>
      <p:pic>
        <p:nvPicPr>
          <p:cNvPr id="17" name="Picture 16">
            <a:extLst>
              <a:ext uri="{FF2B5EF4-FFF2-40B4-BE49-F238E27FC236}">
                <a16:creationId xmlns:a16="http://schemas.microsoft.com/office/drawing/2014/main" id="{AED54F61-EEB8-4F4F-9281-D7B1DCC51B67}"/>
              </a:ext>
            </a:extLst>
          </p:cNvPr>
          <p:cNvPicPr>
            <a:picLocks noChangeAspect="1"/>
          </p:cNvPicPr>
          <p:nvPr/>
        </p:nvPicPr>
        <p:blipFill rotWithShape="1">
          <a:blip r:embed="rId4"/>
          <a:srcRect l="29212" t="36332" r="47431" b="53900"/>
          <a:stretch/>
        </p:blipFill>
        <p:spPr>
          <a:xfrm>
            <a:off x="6619346" y="10412510"/>
            <a:ext cx="4391025" cy="981075"/>
          </a:xfrm>
          <a:prstGeom prst="rect">
            <a:avLst/>
          </a:prstGeom>
        </p:spPr>
      </p:pic>
      <p:pic>
        <p:nvPicPr>
          <p:cNvPr id="18" name="Content Placeholder 4" descr="Shape, rectangle&#10;&#10;Description automatically generated">
            <a:extLst>
              <a:ext uri="{FF2B5EF4-FFF2-40B4-BE49-F238E27FC236}">
                <a16:creationId xmlns:a16="http://schemas.microsoft.com/office/drawing/2014/main" id="{F410AF50-D6F7-476A-B516-7319815314A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0" y="0"/>
            <a:ext cx="9144000" cy="1055016"/>
          </a:xfrm>
          <a:prstGeom prst="rect">
            <a:avLst/>
          </a:prstGeom>
          <a:noFill/>
          <a:ln w="9525">
            <a:noFill/>
            <a:miter lim="800000"/>
            <a:headEnd/>
            <a:tailEnd/>
          </a:ln>
        </p:spPr>
      </p:pic>
      <p:sp>
        <p:nvSpPr>
          <p:cNvPr id="19" name="Title 1">
            <a:extLst>
              <a:ext uri="{FF2B5EF4-FFF2-40B4-BE49-F238E27FC236}">
                <a16:creationId xmlns:a16="http://schemas.microsoft.com/office/drawing/2014/main" id="{B7AF27BB-C0AB-4A67-BCCC-7D9BEE54EBAB}"/>
              </a:ext>
            </a:extLst>
          </p:cNvPr>
          <p:cNvSpPr txBox="1">
            <a:spLocks/>
          </p:cNvSpPr>
          <p:nvPr/>
        </p:nvSpPr>
        <p:spPr bwMode="auto">
          <a:xfrm>
            <a:off x="685800" y="-104465"/>
            <a:ext cx="7772400" cy="122413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rgbClr val="009900"/>
                </a:solidFill>
                <a:latin typeface="+mj-lt"/>
                <a:ea typeface="+mj-ea"/>
                <a:cs typeface="+mj-cs"/>
              </a:defRPr>
            </a:lvl1pPr>
            <a:lvl2pPr algn="ctr" rtl="0" eaLnBrk="0" fontAlgn="base" hangingPunct="0">
              <a:spcBef>
                <a:spcPct val="0"/>
              </a:spcBef>
              <a:spcAft>
                <a:spcPct val="0"/>
              </a:spcAft>
              <a:defRPr sz="4400">
                <a:solidFill>
                  <a:srgbClr val="009900"/>
                </a:solidFill>
                <a:latin typeface="Century Gothic" pitchFamily="34" charset="0"/>
              </a:defRPr>
            </a:lvl2pPr>
            <a:lvl3pPr algn="ctr" rtl="0" eaLnBrk="0" fontAlgn="base" hangingPunct="0">
              <a:spcBef>
                <a:spcPct val="0"/>
              </a:spcBef>
              <a:spcAft>
                <a:spcPct val="0"/>
              </a:spcAft>
              <a:defRPr sz="4400">
                <a:solidFill>
                  <a:srgbClr val="009900"/>
                </a:solidFill>
                <a:latin typeface="Century Gothic" pitchFamily="34" charset="0"/>
              </a:defRPr>
            </a:lvl3pPr>
            <a:lvl4pPr algn="ctr" rtl="0" eaLnBrk="0" fontAlgn="base" hangingPunct="0">
              <a:spcBef>
                <a:spcPct val="0"/>
              </a:spcBef>
              <a:spcAft>
                <a:spcPct val="0"/>
              </a:spcAft>
              <a:defRPr sz="4400">
                <a:solidFill>
                  <a:srgbClr val="009900"/>
                </a:solidFill>
                <a:latin typeface="Century Gothic" pitchFamily="34" charset="0"/>
              </a:defRPr>
            </a:lvl4pPr>
            <a:lvl5pPr algn="ctr" rtl="0" eaLnBrk="0" fontAlgn="base" hangingPunct="0">
              <a:spcBef>
                <a:spcPct val="0"/>
              </a:spcBef>
              <a:spcAft>
                <a:spcPct val="0"/>
              </a:spcAft>
              <a:defRPr sz="4400">
                <a:solidFill>
                  <a:srgbClr val="009900"/>
                </a:solidFill>
                <a:latin typeface="Century Gothic" pitchFamily="34" charset="0"/>
              </a:defRPr>
            </a:lvl5pPr>
            <a:lvl6pPr marL="457200" algn="ctr" rtl="0" fontAlgn="base">
              <a:spcBef>
                <a:spcPct val="0"/>
              </a:spcBef>
              <a:spcAft>
                <a:spcPct val="0"/>
              </a:spcAft>
              <a:defRPr sz="4400">
                <a:solidFill>
                  <a:srgbClr val="009900"/>
                </a:solidFill>
                <a:latin typeface="Century Gothic" pitchFamily="34" charset="0"/>
              </a:defRPr>
            </a:lvl6pPr>
            <a:lvl7pPr marL="914400" algn="ctr" rtl="0" fontAlgn="base">
              <a:spcBef>
                <a:spcPct val="0"/>
              </a:spcBef>
              <a:spcAft>
                <a:spcPct val="0"/>
              </a:spcAft>
              <a:defRPr sz="4400">
                <a:solidFill>
                  <a:srgbClr val="009900"/>
                </a:solidFill>
                <a:latin typeface="Century Gothic" pitchFamily="34" charset="0"/>
              </a:defRPr>
            </a:lvl7pPr>
            <a:lvl8pPr marL="1371600" algn="ctr" rtl="0" fontAlgn="base">
              <a:spcBef>
                <a:spcPct val="0"/>
              </a:spcBef>
              <a:spcAft>
                <a:spcPct val="0"/>
              </a:spcAft>
              <a:defRPr sz="4400">
                <a:solidFill>
                  <a:srgbClr val="009900"/>
                </a:solidFill>
                <a:latin typeface="Century Gothic" pitchFamily="34" charset="0"/>
              </a:defRPr>
            </a:lvl8pPr>
            <a:lvl9pPr marL="1828800" algn="ctr" rtl="0" fontAlgn="base">
              <a:spcBef>
                <a:spcPct val="0"/>
              </a:spcBef>
              <a:spcAft>
                <a:spcPct val="0"/>
              </a:spcAft>
              <a:defRPr sz="4400">
                <a:solidFill>
                  <a:srgbClr val="009900"/>
                </a:solidFill>
                <a:latin typeface="Century Gothic" pitchFamily="34" charset="0"/>
              </a:defRPr>
            </a:lvl9pPr>
          </a:lstStyle>
          <a:p>
            <a:r>
              <a:rPr lang="en-US" kern="0" dirty="0">
                <a:solidFill>
                  <a:schemeClr val="bg1"/>
                </a:solidFill>
                <a:latin typeface="Myriad Pro" panose="020B0703030403090204" pitchFamily="34" charset="0"/>
              </a:rPr>
              <a:t>AUDIT ACTION PLAN</a:t>
            </a:r>
          </a:p>
        </p:txBody>
      </p:sp>
    </p:spTree>
    <p:extLst>
      <p:ext uri="{BB962C8B-B14F-4D97-AF65-F5344CB8AC3E}">
        <p14:creationId xmlns:p14="http://schemas.microsoft.com/office/powerpoint/2010/main" val="43011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Content Placeholder 4" descr="Shape, rectangle&#10;&#10;Description automatically generated">
            <a:extLst>
              <a:ext uri="{FF2B5EF4-FFF2-40B4-BE49-F238E27FC236}">
                <a16:creationId xmlns:a16="http://schemas.microsoft.com/office/drawing/2014/main" id="{4EFE9FEF-4E1C-44A6-A7F7-3BD0D5473A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0" y="0"/>
            <a:ext cx="9144000" cy="855595"/>
          </a:xfrm>
          <a:prstGeom prst="rect">
            <a:avLst/>
          </a:prstGeom>
          <a:noFill/>
          <a:ln w="9525">
            <a:noFill/>
            <a:miter lim="800000"/>
            <a:headEnd/>
            <a:tailEnd/>
          </a:ln>
        </p:spPr>
      </p:pic>
      <p:sp>
        <p:nvSpPr>
          <p:cNvPr id="6" name="Rectangle 5"/>
          <p:cNvSpPr/>
          <p:nvPr/>
        </p:nvSpPr>
        <p:spPr>
          <a:xfrm>
            <a:off x="6929454" y="5857892"/>
            <a:ext cx="2214546" cy="1000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p:cNvSpPr>
            <a:spLocks noGrp="1"/>
          </p:cNvSpPr>
          <p:nvPr>
            <p:ph type="ctrTitle"/>
          </p:nvPr>
        </p:nvSpPr>
        <p:spPr>
          <a:xfrm>
            <a:off x="685800" y="-104465"/>
            <a:ext cx="7772400" cy="1224135"/>
          </a:xfrm>
        </p:spPr>
        <p:txBody>
          <a:bodyPr/>
          <a:lstStyle/>
          <a:p>
            <a:r>
              <a:rPr lang="en-US" dirty="0">
                <a:solidFill>
                  <a:schemeClr val="bg1"/>
                </a:solidFill>
                <a:latin typeface="Myriad Pro" panose="020B0703030403090204" pitchFamily="34" charset="0"/>
              </a:rPr>
              <a:t>AUDIT ACTION PLAN</a:t>
            </a:r>
          </a:p>
        </p:txBody>
      </p:sp>
      <p:sp>
        <p:nvSpPr>
          <p:cNvPr id="3" name="Content Placeholder 2"/>
          <p:cNvSpPr>
            <a:spLocks noGrp="1"/>
          </p:cNvSpPr>
          <p:nvPr>
            <p:ph type="subTitle" idx="1"/>
          </p:nvPr>
        </p:nvSpPr>
        <p:spPr>
          <a:xfrm>
            <a:off x="539552" y="1434724"/>
            <a:ext cx="8280920" cy="4231372"/>
          </a:xfrm>
        </p:spPr>
        <p:txBody>
          <a:bodyPr>
            <a:normAutofit/>
          </a:bodyPr>
          <a:lstStyle/>
          <a:p>
            <a:pPr marL="571500" lvl="0" indent="-571500" algn="l">
              <a:buFont typeface="Arial" panose="020B0604020202020204" pitchFamily="34" charset="0"/>
              <a:buChar char="•"/>
            </a:pPr>
            <a:endParaRPr lang="en-ZA" sz="2600" dirty="0"/>
          </a:p>
          <a:p>
            <a:pPr marL="571500" lvl="0" indent="-571500" algn="l">
              <a:buFont typeface="Arial" panose="020B0604020202020204" pitchFamily="34" charset="0"/>
              <a:buChar char="•"/>
            </a:pPr>
            <a:endParaRPr lang="en-US" sz="4400" b="1" dirty="0"/>
          </a:p>
        </p:txBody>
      </p:sp>
      <p:grpSp>
        <p:nvGrpSpPr>
          <p:cNvPr id="11" name="Group 10"/>
          <p:cNvGrpSpPr/>
          <p:nvPr/>
        </p:nvGrpSpPr>
        <p:grpSpPr>
          <a:xfrm>
            <a:off x="6858048" y="5666096"/>
            <a:ext cx="2500298" cy="1406242"/>
            <a:chOff x="6858048" y="5643578"/>
            <a:chExt cx="2500298" cy="1406242"/>
          </a:xfrm>
        </p:grpSpPr>
        <p:sp>
          <p:nvSpPr>
            <p:cNvPr id="7" name="Rectangle 6"/>
            <p:cNvSpPr/>
            <p:nvPr/>
          </p:nvSpPr>
          <p:spPr>
            <a:xfrm>
              <a:off x="7143768" y="5786454"/>
              <a:ext cx="347666" cy="4286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5" name="Picture 4" descr="Kouga logo 2017.jpg"/>
            <p:cNvPicPr>
              <a:picLocks noChangeAspect="1"/>
            </p:cNvPicPr>
            <p:nvPr/>
          </p:nvPicPr>
          <p:blipFill>
            <a:blip r:embed="rId4" cstate="print">
              <a:clrChange>
                <a:clrFrom>
                  <a:srgbClr val="FFFFFF"/>
                </a:clrFrom>
                <a:clrTo>
                  <a:srgbClr val="FFFFFF">
                    <a:alpha val="0"/>
                  </a:srgbClr>
                </a:clrTo>
              </a:clrChange>
            </a:blip>
            <a:stretch>
              <a:fillRect/>
            </a:stretch>
          </p:blipFill>
          <p:spPr>
            <a:xfrm>
              <a:off x="6858048" y="5643578"/>
              <a:ext cx="2500298" cy="1406242"/>
            </a:xfrm>
            <a:prstGeom prst="rect">
              <a:avLst/>
            </a:prstGeom>
          </p:spPr>
        </p:pic>
      </p:grpSp>
      <p:sp>
        <p:nvSpPr>
          <p:cNvPr id="10" name="Oval 9"/>
          <p:cNvSpPr/>
          <p:nvPr/>
        </p:nvSpPr>
        <p:spPr>
          <a:xfrm>
            <a:off x="7215206" y="5715016"/>
            <a:ext cx="142876" cy="1428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4" name="Slide Number Placeholder 3"/>
          <p:cNvSpPr>
            <a:spLocks noGrp="1"/>
          </p:cNvSpPr>
          <p:nvPr>
            <p:ph type="sldNum" sz="quarter" idx="12"/>
          </p:nvPr>
        </p:nvSpPr>
        <p:spPr/>
        <p:txBody>
          <a:bodyPr/>
          <a:lstStyle/>
          <a:p>
            <a:pPr>
              <a:defRPr/>
            </a:pPr>
            <a:fld id="{35E86C56-1EEC-4366-B6F9-3F715FA72A3B}" type="slidenum">
              <a:rPr lang="en-US" smtClean="0"/>
              <a:pPr>
                <a:defRPr/>
              </a:pPr>
              <a:t>7</a:t>
            </a:fld>
            <a:endParaRPr lang="en-US" dirty="0"/>
          </a:p>
        </p:txBody>
      </p:sp>
      <p:pic>
        <p:nvPicPr>
          <p:cNvPr id="13" name="Picture 12">
            <a:extLst>
              <a:ext uri="{FF2B5EF4-FFF2-40B4-BE49-F238E27FC236}">
                <a16:creationId xmlns:a16="http://schemas.microsoft.com/office/drawing/2014/main" id="{AED54F61-EEB8-4F4F-9281-D7B1DCC51B67}"/>
              </a:ext>
            </a:extLst>
          </p:cNvPr>
          <p:cNvPicPr>
            <a:picLocks noChangeAspect="1"/>
          </p:cNvPicPr>
          <p:nvPr/>
        </p:nvPicPr>
        <p:blipFill rotWithShape="1">
          <a:blip r:embed="rId5"/>
          <a:srcRect l="29212" t="36332" r="47431" b="53900"/>
          <a:stretch/>
        </p:blipFill>
        <p:spPr>
          <a:xfrm>
            <a:off x="2796118" y="9626600"/>
            <a:ext cx="10717199" cy="981075"/>
          </a:xfrm>
          <a:prstGeom prst="rect">
            <a:avLst/>
          </a:prstGeom>
        </p:spPr>
      </p:pic>
      <p:pic>
        <p:nvPicPr>
          <p:cNvPr id="15" name="Picture 14">
            <a:extLst>
              <a:ext uri="{FF2B5EF4-FFF2-40B4-BE49-F238E27FC236}">
                <a16:creationId xmlns:a16="http://schemas.microsoft.com/office/drawing/2014/main" id="{AED54F61-EEB8-4F4F-9281-D7B1DCC51B67}"/>
              </a:ext>
            </a:extLst>
          </p:cNvPr>
          <p:cNvPicPr>
            <a:picLocks noChangeAspect="1"/>
          </p:cNvPicPr>
          <p:nvPr/>
        </p:nvPicPr>
        <p:blipFill rotWithShape="1">
          <a:blip r:embed="rId5"/>
          <a:srcRect l="29212" t="36332" r="47431" b="53900"/>
          <a:stretch/>
        </p:blipFill>
        <p:spPr>
          <a:xfrm>
            <a:off x="5672138" y="9626600"/>
            <a:ext cx="4391025" cy="981075"/>
          </a:xfrm>
          <a:prstGeom prst="rect">
            <a:avLst/>
          </a:prstGeom>
        </p:spPr>
      </p:pic>
      <p:pic>
        <p:nvPicPr>
          <p:cNvPr id="14" name="Picture 13">
            <a:extLst>
              <a:ext uri="{FF2B5EF4-FFF2-40B4-BE49-F238E27FC236}">
                <a16:creationId xmlns:a16="http://schemas.microsoft.com/office/drawing/2014/main" id="{AED54F61-EEB8-4F4F-9281-D7B1DCC51B67}"/>
              </a:ext>
            </a:extLst>
          </p:cNvPr>
          <p:cNvPicPr>
            <a:picLocks noChangeAspect="1"/>
          </p:cNvPicPr>
          <p:nvPr/>
        </p:nvPicPr>
        <p:blipFill rotWithShape="1">
          <a:blip r:embed="rId5"/>
          <a:srcRect l="29212" t="36332" r="47431" b="53900"/>
          <a:stretch/>
        </p:blipFill>
        <p:spPr>
          <a:xfrm>
            <a:off x="3198813" y="10146714"/>
            <a:ext cx="4391025" cy="1273761"/>
          </a:xfrm>
          <a:prstGeom prst="rect">
            <a:avLst/>
          </a:prstGeom>
        </p:spPr>
      </p:pic>
      <p:pic>
        <p:nvPicPr>
          <p:cNvPr id="17" name="Picture 16">
            <a:extLst>
              <a:ext uri="{FF2B5EF4-FFF2-40B4-BE49-F238E27FC236}">
                <a16:creationId xmlns:a16="http://schemas.microsoft.com/office/drawing/2014/main" id="{AED54F61-EEB8-4F4F-9281-D7B1DCC51B67}"/>
              </a:ext>
            </a:extLst>
          </p:cNvPr>
          <p:cNvPicPr>
            <a:picLocks noChangeAspect="1"/>
          </p:cNvPicPr>
          <p:nvPr/>
        </p:nvPicPr>
        <p:blipFill rotWithShape="1">
          <a:blip r:embed="rId5"/>
          <a:srcRect l="29212" t="36332" r="47431" b="53900"/>
          <a:stretch/>
        </p:blipFill>
        <p:spPr>
          <a:xfrm>
            <a:off x="6619346" y="10412510"/>
            <a:ext cx="4391025" cy="981075"/>
          </a:xfrm>
          <a:prstGeom prst="rect">
            <a:avLst/>
          </a:prstGeom>
        </p:spPr>
      </p:pic>
      <p:graphicFrame>
        <p:nvGraphicFramePr>
          <p:cNvPr id="8" name="Table 7">
            <a:extLst>
              <a:ext uri="{FF2B5EF4-FFF2-40B4-BE49-F238E27FC236}">
                <a16:creationId xmlns:a16="http://schemas.microsoft.com/office/drawing/2014/main" id="{A779F27B-5F85-4426-977A-B977D9D6CC27}"/>
              </a:ext>
            </a:extLst>
          </p:cNvPr>
          <p:cNvGraphicFramePr>
            <a:graphicFrameLocks noGrp="1"/>
          </p:cNvGraphicFramePr>
          <p:nvPr>
            <p:extLst>
              <p:ext uri="{D42A27DB-BD31-4B8C-83A1-F6EECF244321}">
                <p14:modId xmlns:p14="http://schemas.microsoft.com/office/powerpoint/2010/main" val="327857254"/>
              </p:ext>
            </p:extLst>
          </p:nvPr>
        </p:nvGraphicFramePr>
        <p:xfrm>
          <a:off x="323528" y="859861"/>
          <a:ext cx="8229600" cy="5509356"/>
        </p:xfrm>
        <a:graphic>
          <a:graphicData uri="http://schemas.openxmlformats.org/drawingml/2006/table">
            <a:tbl>
              <a:tblPr/>
              <a:tblGrid>
                <a:gridCol w="531882">
                  <a:extLst>
                    <a:ext uri="{9D8B030D-6E8A-4147-A177-3AD203B41FA5}">
                      <a16:colId xmlns:a16="http://schemas.microsoft.com/office/drawing/2014/main" val="2809393527"/>
                    </a:ext>
                  </a:extLst>
                </a:gridCol>
                <a:gridCol w="954473">
                  <a:extLst>
                    <a:ext uri="{9D8B030D-6E8A-4147-A177-3AD203B41FA5}">
                      <a16:colId xmlns:a16="http://schemas.microsoft.com/office/drawing/2014/main" val="2275235675"/>
                    </a:ext>
                  </a:extLst>
                </a:gridCol>
                <a:gridCol w="2661232">
                  <a:extLst>
                    <a:ext uri="{9D8B030D-6E8A-4147-A177-3AD203B41FA5}">
                      <a16:colId xmlns:a16="http://schemas.microsoft.com/office/drawing/2014/main" val="3876630831"/>
                    </a:ext>
                  </a:extLst>
                </a:gridCol>
                <a:gridCol w="1289632">
                  <a:extLst>
                    <a:ext uri="{9D8B030D-6E8A-4147-A177-3AD203B41FA5}">
                      <a16:colId xmlns:a16="http://schemas.microsoft.com/office/drawing/2014/main" val="633591624"/>
                    </a:ext>
                  </a:extLst>
                </a:gridCol>
                <a:gridCol w="612029">
                  <a:extLst>
                    <a:ext uri="{9D8B030D-6E8A-4147-A177-3AD203B41FA5}">
                      <a16:colId xmlns:a16="http://schemas.microsoft.com/office/drawing/2014/main" val="1158436245"/>
                    </a:ext>
                  </a:extLst>
                </a:gridCol>
                <a:gridCol w="1595646">
                  <a:extLst>
                    <a:ext uri="{9D8B030D-6E8A-4147-A177-3AD203B41FA5}">
                      <a16:colId xmlns:a16="http://schemas.microsoft.com/office/drawing/2014/main" val="97067661"/>
                    </a:ext>
                  </a:extLst>
                </a:gridCol>
                <a:gridCol w="584706">
                  <a:extLst>
                    <a:ext uri="{9D8B030D-6E8A-4147-A177-3AD203B41FA5}">
                      <a16:colId xmlns:a16="http://schemas.microsoft.com/office/drawing/2014/main" val="474135080"/>
                    </a:ext>
                  </a:extLst>
                </a:gridCol>
              </a:tblGrid>
              <a:tr h="199313">
                <a:tc gridSpan="3">
                  <a:txBody>
                    <a:bodyPr/>
                    <a:lstStyle/>
                    <a:p>
                      <a:pPr algn="l" fontAlgn="ctr"/>
                      <a:r>
                        <a:rPr lang="en-US" sz="1000" b="1" i="0" u="none" strike="noStrike" dirty="0">
                          <a:solidFill>
                            <a:srgbClr val="000000"/>
                          </a:solidFill>
                          <a:effectLst/>
                          <a:latin typeface="Century Gothic" panose="020B0502020202020204" pitchFamily="34" charset="0"/>
                        </a:rPr>
                        <a:t>REPORT ON THE AUDIT OF COMPLIANCE WITH LEGISLATION</a:t>
                      </a:r>
                    </a:p>
                  </a:txBody>
                  <a:tcPr marL="5467" marR="5467" marT="546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a:txBody>
                    <a:bodyPr/>
                    <a:lstStyle/>
                    <a:p>
                      <a:pPr algn="l" fontAlgn="ctr"/>
                      <a:endParaRPr lang="en-ZA" sz="1000" b="1" i="0" u="none" strike="noStrike">
                        <a:solidFill>
                          <a:srgbClr val="000000"/>
                        </a:solidFill>
                        <a:effectLst/>
                        <a:latin typeface="Century Gothic" panose="020B0502020202020204" pitchFamily="34" charset="0"/>
                      </a:endParaRPr>
                    </a:p>
                  </a:txBody>
                  <a:tcPr marL="5467" marR="5467" marT="546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ZA" sz="1000" b="1" i="0" u="none" strike="noStrike">
                        <a:solidFill>
                          <a:srgbClr val="000000"/>
                        </a:solidFill>
                        <a:effectLst/>
                        <a:latin typeface="Century Gothic" panose="020B0502020202020204" pitchFamily="34" charset="0"/>
                      </a:endParaRPr>
                    </a:p>
                  </a:txBody>
                  <a:tcPr marL="5467" marR="5467" marT="546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ZA" sz="1000" b="1" i="0" u="none" strike="noStrike">
                        <a:solidFill>
                          <a:srgbClr val="000000"/>
                        </a:solidFill>
                        <a:effectLst/>
                        <a:latin typeface="Century Gothic" panose="020B0502020202020204" pitchFamily="34" charset="0"/>
                      </a:endParaRPr>
                    </a:p>
                  </a:txBody>
                  <a:tcPr marL="5467" marR="5467" marT="5467"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ZA" sz="1000" b="1" i="0" u="none" strike="noStrike">
                        <a:solidFill>
                          <a:srgbClr val="000000"/>
                        </a:solidFill>
                        <a:effectLst/>
                        <a:latin typeface="Century Gothic" panose="020B0502020202020204" pitchFamily="34" charset="0"/>
                      </a:endParaRPr>
                    </a:p>
                  </a:txBody>
                  <a:tcPr marL="5467" marR="5467" marT="5467"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8092389"/>
                  </a:ext>
                </a:extLst>
              </a:tr>
              <a:tr h="1371340">
                <a:tc>
                  <a:txBody>
                    <a:bodyPr/>
                    <a:lstStyle/>
                    <a:p>
                      <a:pPr algn="ctr" fontAlgn="ctr"/>
                      <a:r>
                        <a:rPr lang="en-ZA" sz="1000" b="0" i="0" u="none" strike="noStrike">
                          <a:solidFill>
                            <a:srgbClr val="000000"/>
                          </a:solidFill>
                          <a:effectLst/>
                          <a:latin typeface="Century Gothic" panose="020B0502020202020204" pitchFamily="34" charset="0"/>
                        </a:rPr>
                        <a:t>27</a:t>
                      </a:r>
                    </a:p>
                  </a:txBody>
                  <a:tcPr marL="5467" marR="5467" marT="5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1" i="0" u="none" strike="noStrike" dirty="0">
                          <a:solidFill>
                            <a:srgbClr val="000000"/>
                          </a:solidFill>
                          <a:effectLst/>
                          <a:latin typeface="Century Gothic" panose="020B0502020202020204" pitchFamily="34" charset="0"/>
                        </a:rPr>
                        <a:t>Strategic planning and performance management</a:t>
                      </a:r>
                    </a:p>
                  </a:txBody>
                  <a:tcPr marL="5467" marR="5467" marT="5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entury Gothic" panose="020B0502020202020204" pitchFamily="34" charset="0"/>
                        </a:rPr>
                        <a:t>The performance management system and related controls were inadequate, as they did not describe how the performance planning, monitoring, measurement, review, reporting and improvement processes should be conducted, </a:t>
                      </a:r>
                      <a:r>
                        <a:rPr lang="en-US" sz="1000" b="0" i="0" u="none" strike="noStrike" dirty="0" err="1">
                          <a:solidFill>
                            <a:srgbClr val="000000"/>
                          </a:solidFill>
                          <a:effectLst/>
                          <a:latin typeface="Century Gothic" panose="020B0502020202020204" pitchFamily="34" charset="0"/>
                        </a:rPr>
                        <a:t>organised</a:t>
                      </a:r>
                      <a:r>
                        <a:rPr lang="en-US" sz="1000" b="0" i="0" u="none" strike="noStrike" dirty="0">
                          <a:solidFill>
                            <a:srgbClr val="000000"/>
                          </a:solidFill>
                          <a:effectLst/>
                          <a:latin typeface="Century Gothic" panose="020B0502020202020204" pitchFamily="34" charset="0"/>
                        </a:rPr>
                        <a:t> and managed, as required by municipal planning and performance management regulation 7(1).</a:t>
                      </a:r>
                    </a:p>
                  </a:txBody>
                  <a:tcPr marL="5467" marR="5467" marT="54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entury Gothic" panose="020B0502020202020204" pitchFamily="34" charset="0"/>
                        </a:rPr>
                        <a:t>Management agrees with the audit finding raised.</a:t>
                      </a:r>
                    </a:p>
                  </a:txBody>
                  <a:tcPr marL="5467" marR="5467" marT="54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a:solidFill>
                            <a:srgbClr val="000000"/>
                          </a:solidFill>
                          <a:effectLst/>
                          <a:latin typeface="Century Gothic" panose="020B0502020202020204" pitchFamily="34" charset="0"/>
                        </a:rPr>
                        <a:t>MM</a:t>
                      </a:r>
                    </a:p>
                  </a:txBody>
                  <a:tcPr marL="5467" marR="5467" marT="54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entury Gothic" panose="020B0502020202020204" pitchFamily="34" charset="0"/>
                        </a:rPr>
                        <a:t>The performance management system and related controls will be updated, in order to ensure compliance with the Municipal Planning and Performance Management Regulations.</a:t>
                      </a:r>
                    </a:p>
                  </a:txBody>
                  <a:tcPr marL="5467" marR="5467" marT="54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000" b="0" i="0" u="none" strike="noStrike">
                          <a:solidFill>
                            <a:srgbClr val="000000"/>
                          </a:solidFill>
                          <a:effectLst/>
                          <a:latin typeface="Century Gothic" panose="020B0502020202020204" pitchFamily="34" charset="0"/>
                        </a:rPr>
                        <a:t>31-May-20</a:t>
                      </a:r>
                    </a:p>
                  </a:txBody>
                  <a:tcPr marL="5467" marR="5467" marT="54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7431591"/>
                  </a:ext>
                </a:extLst>
              </a:tr>
              <a:tr h="979529">
                <a:tc>
                  <a:txBody>
                    <a:bodyPr/>
                    <a:lstStyle/>
                    <a:p>
                      <a:pPr algn="ctr" fontAlgn="ctr"/>
                      <a:r>
                        <a:rPr lang="en-ZA" sz="1000" b="0" i="0" u="none" strike="noStrike">
                          <a:solidFill>
                            <a:srgbClr val="000000"/>
                          </a:solidFill>
                          <a:effectLst/>
                          <a:latin typeface="Century Gothic" panose="020B0502020202020204" pitchFamily="34" charset="0"/>
                        </a:rPr>
                        <a:t>28</a:t>
                      </a:r>
                    </a:p>
                  </a:txBody>
                  <a:tcPr marL="5467" marR="5467" marT="5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000" b="1" i="0" u="none" strike="noStrike">
                          <a:solidFill>
                            <a:srgbClr val="000000"/>
                          </a:solidFill>
                          <a:effectLst/>
                          <a:latin typeface="Century Gothic" panose="020B0502020202020204" pitchFamily="34" charset="0"/>
                        </a:rPr>
                        <a:t>Expenditure management</a:t>
                      </a:r>
                    </a:p>
                  </a:txBody>
                  <a:tcPr marL="5467" marR="5467" marT="5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entury Gothic" panose="020B0502020202020204" pitchFamily="34" charset="0"/>
                        </a:rPr>
                        <a:t>Reasonable steps were not taken to prevent irregular expenditure of R1,5 million disclosed in note 45.3 to the financial statements, as required by section 62(1)(d) of the MFMA. </a:t>
                      </a:r>
                    </a:p>
                  </a:txBody>
                  <a:tcPr marL="5467" marR="5467" marT="54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entury Gothic" panose="020B0502020202020204" pitchFamily="34" charset="0"/>
                        </a:rPr>
                        <a:t>Management agrees with the audit finding raised.</a:t>
                      </a:r>
                    </a:p>
                  </a:txBody>
                  <a:tcPr marL="5467" marR="5467" marT="54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a:solidFill>
                            <a:srgbClr val="000000"/>
                          </a:solidFill>
                          <a:effectLst/>
                          <a:latin typeface="Century Gothic" panose="020B0502020202020204" pitchFamily="34" charset="0"/>
                        </a:rPr>
                        <a:t>MM</a:t>
                      </a:r>
                    </a:p>
                  </a:txBody>
                  <a:tcPr marL="5467" marR="5467" marT="54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entury Gothic" panose="020B0502020202020204" pitchFamily="34" charset="0"/>
                        </a:rPr>
                        <a:t>The irregular expenditure incurred will be reported to MPAC for further investigation and recommendations to Council in this regard.</a:t>
                      </a:r>
                    </a:p>
                  </a:txBody>
                  <a:tcPr marL="5467" marR="5467" marT="54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ZA" sz="1000" b="0" i="0" u="none" strike="noStrike">
                          <a:solidFill>
                            <a:srgbClr val="000000"/>
                          </a:solidFill>
                          <a:effectLst/>
                          <a:latin typeface="Century Gothic" panose="020B0502020202020204" pitchFamily="34" charset="0"/>
                        </a:rPr>
                        <a:t>30-Jun-21</a:t>
                      </a:r>
                    </a:p>
                  </a:txBody>
                  <a:tcPr marL="5467" marR="5467" marT="54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7932784"/>
                  </a:ext>
                </a:extLst>
              </a:tr>
              <a:tr h="199313">
                <a:tc gridSpan="3">
                  <a:txBody>
                    <a:bodyPr/>
                    <a:lstStyle/>
                    <a:p>
                      <a:pPr algn="l" fontAlgn="ctr"/>
                      <a:r>
                        <a:rPr lang="en-ZA" sz="1000" b="1" i="0" u="none" strike="noStrike">
                          <a:solidFill>
                            <a:srgbClr val="000000"/>
                          </a:solidFill>
                          <a:effectLst/>
                          <a:latin typeface="Century Gothic" panose="020B0502020202020204" pitchFamily="34" charset="0"/>
                        </a:rPr>
                        <a:t>INTERNAL CONTROL DEFICIENCIES</a:t>
                      </a:r>
                    </a:p>
                  </a:txBody>
                  <a:tcPr marL="5467" marR="5467" marT="546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a:txBody>
                    <a:bodyPr/>
                    <a:lstStyle/>
                    <a:p>
                      <a:pPr algn="l" fontAlgn="ctr"/>
                      <a:endParaRPr lang="en-ZA" sz="1000" b="1" i="0" u="none" strike="noStrike" dirty="0">
                        <a:solidFill>
                          <a:srgbClr val="000000"/>
                        </a:solidFill>
                        <a:effectLst/>
                        <a:latin typeface="Century Gothic" panose="020B0502020202020204" pitchFamily="34" charset="0"/>
                      </a:endParaRPr>
                    </a:p>
                  </a:txBody>
                  <a:tcPr marL="5467" marR="5467" marT="546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ZA" sz="1000" b="1" i="0" u="none" strike="noStrike">
                        <a:solidFill>
                          <a:srgbClr val="000000"/>
                        </a:solidFill>
                        <a:effectLst/>
                        <a:latin typeface="Century Gothic" panose="020B0502020202020204" pitchFamily="34" charset="0"/>
                      </a:endParaRPr>
                    </a:p>
                  </a:txBody>
                  <a:tcPr marL="5467" marR="5467" marT="546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ZA" sz="1000" b="1" i="0" u="none" strike="noStrike">
                        <a:solidFill>
                          <a:srgbClr val="000000"/>
                        </a:solidFill>
                        <a:effectLst/>
                        <a:latin typeface="Century Gothic" panose="020B0502020202020204" pitchFamily="34" charset="0"/>
                      </a:endParaRPr>
                    </a:p>
                  </a:txBody>
                  <a:tcPr marL="5467" marR="5467" marT="546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ZA" sz="1000" b="1" i="0" u="none" strike="noStrike">
                        <a:solidFill>
                          <a:srgbClr val="000000"/>
                        </a:solidFill>
                        <a:effectLst/>
                        <a:latin typeface="Century Gothic" panose="020B0502020202020204" pitchFamily="34" charset="0"/>
                      </a:endParaRPr>
                    </a:p>
                  </a:txBody>
                  <a:tcPr marL="5467" marR="5467" marT="546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2033694"/>
                  </a:ext>
                </a:extLst>
              </a:tr>
              <a:tr h="1371340">
                <a:tc>
                  <a:txBody>
                    <a:bodyPr/>
                    <a:lstStyle/>
                    <a:p>
                      <a:pPr algn="ctr" fontAlgn="ctr"/>
                      <a:r>
                        <a:rPr lang="en-ZA" sz="1000" b="0" i="0" u="none" strike="noStrike">
                          <a:solidFill>
                            <a:srgbClr val="000000"/>
                          </a:solidFill>
                          <a:effectLst/>
                          <a:latin typeface="Century Gothic" panose="020B0502020202020204" pitchFamily="34" charset="0"/>
                        </a:rPr>
                        <a:t>34</a:t>
                      </a:r>
                    </a:p>
                  </a:txBody>
                  <a:tcPr marL="5467" marR="5467" marT="5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000" b="1" i="0" u="none" strike="noStrike">
                          <a:solidFill>
                            <a:srgbClr val="000000"/>
                          </a:solidFill>
                          <a:effectLst/>
                          <a:latin typeface="Century Gothic" panose="020B0502020202020204" pitchFamily="34" charset="0"/>
                        </a:rPr>
                        <a:t> </a:t>
                      </a:r>
                    </a:p>
                  </a:txBody>
                  <a:tcPr marL="5467" marR="5467" marT="5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entury Gothic" panose="020B0502020202020204" pitchFamily="34" charset="0"/>
                        </a:rPr>
                        <a:t>Leadership was slow in responding to previous audit recommendations and had not put adequate processes in place to review performance and compliance reporting. Material misstatements identified in the annual performance report and compliance with relevant laws and regulations could have been avoided if review processes had been functioning effectively. </a:t>
                      </a:r>
                    </a:p>
                  </a:txBody>
                  <a:tcPr marL="5467" marR="5467" marT="54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entury Gothic" panose="020B0502020202020204" pitchFamily="34" charset="0"/>
                        </a:rPr>
                        <a:t>Management agrees with the audit finding raised.</a:t>
                      </a:r>
                    </a:p>
                  </a:txBody>
                  <a:tcPr marL="5467" marR="5467" marT="54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dirty="0">
                          <a:solidFill>
                            <a:srgbClr val="000000"/>
                          </a:solidFill>
                          <a:effectLst/>
                          <a:latin typeface="Century Gothic" panose="020B0502020202020204" pitchFamily="34" charset="0"/>
                        </a:rPr>
                        <a:t>MM</a:t>
                      </a:r>
                    </a:p>
                  </a:txBody>
                  <a:tcPr marL="5467" marR="5467" marT="54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entury Gothic" panose="020B0502020202020204" pitchFamily="34" charset="0"/>
                        </a:rPr>
                        <a:t>Internal Audit will undertake independent reviews of performance information reporting and compliance reporting.</a:t>
                      </a:r>
                    </a:p>
                  </a:txBody>
                  <a:tcPr marL="5467" marR="5467" marT="54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000" b="0" i="0" u="none" strike="noStrike">
                          <a:solidFill>
                            <a:srgbClr val="000000"/>
                          </a:solidFill>
                          <a:effectLst/>
                          <a:latin typeface="Century Gothic" panose="020B0502020202020204" pitchFamily="34" charset="0"/>
                        </a:rPr>
                        <a:t>Quarterly</a:t>
                      </a:r>
                    </a:p>
                  </a:txBody>
                  <a:tcPr marL="5467" marR="5467" marT="54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9725383"/>
                  </a:ext>
                </a:extLst>
              </a:tr>
              <a:tr h="783622">
                <a:tc>
                  <a:txBody>
                    <a:bodyPr/>
                    <a:lstStyle/>
                    <a:p>
                      <a:pPr algn="ctr" fontAlgn="ctr"/>
                      <a:r>
                        <a:rPr lang="en-ZA" sz="1000" b="0" i="0" u="none" strike="noStrike">
                          <a:solidFill>
                            <a:srgbClr val="000000"/>
                          </a:solidFill>
                          <a:effectLst/>
                          <a:latin typeface="Century Gothic" panose="020B0502020202020204" pitchFamily="34" charset="0"/>
                        </a:rPr>
                        <a:t>35</a:t>
                      </a:r>
                    </a:p>
                  </a:txBody>
                  <a:tcPr marL="5467" marR="5467" marT="5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000" b="1" i="0" u="none" strike="noStrike">
                          <a:solidFill>
                            <a:srgbClr val="000000"/>
                          </a:solidFill>
                          <a:effectLst/>
                          <a:latin typeface="Century Gothic" panose="020B0502020202020204" pitchFamily="34" charset="0"/>
                        </a:rPr>
                        <a:t> </a:t>
                      </a:r>
                    </a:p>
                  </a:txBody>
                  <a:tcPr marL="5467" marR="5467" marT="546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entury Gothic" panose="020B0502020202020204" pitchFamily="34" charset="0"/>
                        </a:rPr>
                        <a:t>The municipality did not adequate systems to enable the collection, collation, verification and capturing of performance information to ensure valid, accurate and complete reporting against planned objectives.</a:t>
                      </a:r>
                    </a:p>
                  </a:txBody>
                  <a:tcPr marL="5467" marR="5467" marT="54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entury Gothic" panose="020B0502020202020204" pitchFamily="34" charset="0"/>
                        </a:rPr>
                        <a:t>Management agrees with the audit finding raised.</a:t>
                      </a:r>
                    </a:p>
                  </a:txBody>
                  <a:tcPr marL="5467" marR="5467" marT="54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ZA" sz="1000" b="0" i="0" u="none" strike="noStrike">
                          <a:solidFill>
                            <a:srgbClr val="000000"/>
                          </a:solidFill>
                          <a:effectLst/>
                          <a:latin typeface="Century Gothic" panose="020B0502020202020204" pitchFamily="34" charset="0"/>
                        </a:rPr>
                        <a:t>MM</a:t>
                      </a:r>
                    </a:p>
                  </a:txBody>
                  <a:tcPr marL="5467" marR="5467" marT="54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Century Gothic" panose="020B0502020202020204" pitchFamily="34" charset="0"/>
                        </a:rPr>
                        <a:t>The reported performance will be verified independently by Internal Audit, to ensure accurate reported performance information.</a:t>
                      </a:r>
                    </a:p>
                  </a:txBody>
                  <a:tcPr marL="5467" marR="5467" marT="54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ZA" sz="1000" b="0" i="0" u="none" strike="noStrike" dirty="0">
                          <a:solidFill>
                            <a:srgbClr val="000000"/>
                          </a:solidFill>
                          <a:effectLst/>
                          <a:latin typeface="Century Gothic" panose="020B0502020202020204" pitchFamily="34" charset="0"/>
                        </a:rPr>
                        <a:t>Quarterly</a:t>
                      </a:r>
                    </a:p>
                  </a:txBody>
                  <a:tcPr marL="5467" marR="5467" marT="546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8703168"/>
                  </a:ext>
                </a:extLst>
              </a:tr>
            </a:tbl>
          </a:graphicData>
        </a:graphic>
      </p:graphicFrame>
    </p:spTree>
    <p:extLst>
      <p:ext uri="{BB962C8B-B14F-4D97-AF65-F5344CB8AC3E}">
        <p14:creationId xmlns:p14="http://schemas.microsoft.com/office/powerpoint/2010/main" val="3799134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Shape, rectangle&#10;&#10;Description automatically generated">
            <a:extLst>
              <a:ext uri="{FF2B5EF4-FFF2-40B4-BE49-F238E27FC236}">
                <a16:creationId xmlns:a16="http://schemas.microsoft.com/office/drawing/2014/main" id="{BD5FB873-DC67-4467-A393-B119500B9E0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1550504"/>
          </a:xfrm>
        </p:spPr>
      </p:pic>
      <p:sp>
        <p:nvSpPr>
          <p:cNvPr id="7" name="TextBox 6">
            <a:extLst>
              <a:ext uri="{FF2B5EF4-FFF2-40B4-BE49-F238E27FC236}">
                <a16:creationId xmlns:a16="http://schemas.microsoft.com/office/drawing/2014/main" id="{0AE376D0-1544-4BD3-BA57-A2246F81ECBF}"/>
              </a:ext>
            </a:extLst>
          </p:cNvPr>
          <p:cNvSpPr txBox="1"/>
          <p:nvPr/>
        </p:nvSpPr>
        <p:spPr>
          <a:xfrm>
            <a:off x="0" y="424680"/>
            <a:ext cx="9144000" cy="715581"/>
          </a:xfrm>
          <a:prstGeom prst="rect">
            <a:avLst/>
          </a:prstGeom>
          <a:noFill/>
        </p:spPr>
        <p:txBody>
          <a:bodyPr wrap="square" rtlCol="0">
            <a:spAutoFit/>
          </a:bodyPr>
          <a:lstStyle/>
          <a:p>
            <a:pPr algn="ctr"/>
            <a:r>
              <a:rPr lang="en-ZA" sz="4050" dirty="0">
                <a:solidFill>
                  <a:schemeClr val="bg1"/>
                </a:solidFill>
                <a:latin typeface="Myriad Pro" panose="020B0703030403090204" pitchFamily="34" charset="0"/>
              </a:rPr>
              <a:t>COVID-19 EXPENDITURE</a:t>
            </a:r>
          </a:p>
        </p:txBody>
      </p:sp>
      <p:grpSp>
        <p:nvGrpSpPr>
          <p:cNvPr id="4" name="Group 3">
            <a:extLst>
              <a:ext uri="{FF2B5EF4-FFF2-40B4-BE49-F238E27FC236}">
                <a16:creationId xmlns:a16="http://schemas.microsoft.com/office/drawing/2014/main" id="{9B7D463E-460B-46E5-85B7-5A684FE8F075}"/>
              </a:ext>
            </a:extLst>
          </p:cNvPr>
          <p:cNvGrpSpPr/>
          <p:nvPr/>
        </p:nvGrpSpPr>
        <p:grpSpPr>
          <a:xfrm>
            <a:off x="6858048" y="5666096"/>
            <a:ext cx="2500298" cy="1406242"/>
            <a:chOff x="6858048" y="5643578"/>
            <a:chExt cx="2500298" cy="1406242"/>
          </a:xfrm>
        </p:grpSpPr>
        <p:sp>
          <p:nvSpPr>
            <p:cNvPr id="6" name="Rectangle 5">
              <a:extLst>
                <a:ext uri="{FF2B5EF4-FFF2-40B4-BE49-F238E27FC236}">
                  <a16:creationId xmlns:a16="http://schemas.microsoft.com/office/drawing/2014/main" id="{CB57143C-C164-4FBC-B527-11DF1B7B0A13}"/>
                </a:ext>
              </a:extLst>
            </p:cNvPr>
            <p:cNvSpPr/>
            <p:nvPr/>
          </p:nvSpPr>
          <p:spPr>
            <a:xfrm>
              <a:off x="7143768" y="5786454"/>
              <a:ext cx="347666" cy="4286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8" name="Picture 7" descr="Kouga logo 2017.jpg">
              <a:extLst>
                <a:ext uri="{FF2B5EF4-FFF2-40B4-BE49-F238E27FC236}">
                  <a16:creationId xmlns:a16="http://schemas.microsoft.com/office/drawing/2014/main" id="{63AC134F-9C8E-4218-A059-E5B608B4D9BA}"/>
                </a:ext>
              </a:extLst>
            </p:cNvPr>
            <p:cNvPicPr>
              <a:picLocks noChangeAspect="1"/>
            </p:cNvPicPr>
            <p:nvPr/>
          </p:nvPicPr>
          <p:blipFill>
            <a:blip r:embed="rId3" cstate="print">
              <a:clrChange>
                <a:clrFrom>
                  <a:srgbClr val="FFFFFF"/>
                </a:clrFrom>
                <a:clrTo>
                  <a:srgbClr val="FFFFFF">
                    <a:alpha val="0"/>
                  </a:srgbClr>
                </a:clrTo>
              </a:clrChange>
            </a:blip>
            <a:stretch>
              <a:fillRect/>
            </a:stretch>
          </p:blipFill>
          <p:spPr>
            <a:xfrm>
              <a:off x="6858048" y="5643578"/>
              <a:ext cx="2500298" cy="1406242"/>
            </a:xfrm>
            <a:prstGeom prst="rect">
              <a:avLst/>
            </a:prstGeom>
          </p:spPr>
        </p:pic>
      </p:grpSp>
      <p:graphicFrame>
        <p:nvGraphicFramePr>
          <p:cNvPr id="3" name="Table 2">
            <a:extLst>
              <a:ext uri="{FF2B5EF4-FFF2-40B4-BE49-F238E27FC236}">
                <a16:creationId xmlns:a16="http://schemas.microsoft.com/office/drawing/2014/main" id="{DA184BEA-15D7-4635-87FB-0A5D1E8B8777}"/>
              </a:ext>
            </a:extLst>
          </p:cNvPr>
          <p:cNvGraphicFramePr>
            <a:graphicFrameLocks noGrp="1"/>
          </p:cNvGraphicFramePr>
          <p:nvPr>
            <p:extLst>
              <p:ext uri="{D42A27DB-BD31-4B8C-83A1-F6EECF244321}">
                <p14:modId xmlns:p14="http://schemas.microsoft.com/office/powerpoint/2010/main" val="1869942529"/>
              </p:ext>
            </p:extLst>
          </p:nvPr>
        </p:nvGraphicFramePr>
        <p:xfrm>
          <a:off x="251520" y="1700808"/>
          <a:ext cx="8533456" cy="4108162"/>
        </p:xfrm>
        <a:graphic>
          <a:graphicData uri="http://schemas.openxmlformats.org/drawingml/2006/table">
            <a:tbl>
              <a:tblPr>
                <a:tableStyleId>{5C22544A-7EE6-4342-B048-85BDC9FD1C3A}</a:tableStyleId>
              </a:tblPr>
              <a:tblGrid>
                <a:gridCol w="1657417">
                  <a:extLst>
                    <a:ext uri="{9D8B030D-6E8A-4147-A177-3AD203B41FA5}">
                      <a16:colId xmlns:a16="http://schemas.microsoft.com/office/drawing/2014/main" val="736428220"/>
                    </a:ext>
                  </a:extLst>
                </a:gridCol>
                <a:gridCol w="3777715">
                  <a:extLst>
                    <a:ext uri="{9D8B030D-6E8A-4147-A177-3AD203B41FA5}">
                      <a16:colId xmlns:a16="http://schemas.microsoft.com/office/drawing/2014/main" val="304091671"/>
                    </a:ext>
                  </a:extLst>
                </a:gridCol>
                <a:gridCol w="1019088">
                  <a:extLst>
                    <a:ext uri="{9D8B030D-6E8A-4147-A177-3AD203B41FA5}">
                      <a16:colId xmlns:a16="http://schemas.microsoft.com/office/drawing/2014/main" val="772853595"/>
                    </a:ext>
                  </a:extLst>
                </a:gridCol>
                <a:gridCol w="1015354">
                  <a:extLst>
                    <a:ext uri="{9D8B030D-6E8A-4147-A177-3AD203B41FA5}">
                      <a16:colId xmlns:a16="http://schemas.microsoft.com/office/drawing/2014/main" val="2139628329"/>
                    </a:ext>
                  </a:extLst>
                </a:gridCol>
                <a:gridCol w="1063882">
                  <a:extLst>
                    <a:ext uri="{9D8B030D-6E8A-4147-A177-3AD203B41FA5}">
                      <a16:colId xmlns:a16="http://schemas.microsoft.com/office/drawing/2014/main" val="2850117724"/>
                    </a:ext>
                  </a:extLst>
                </a:gridCol>
              </a:tblGrid>
              <a:tr h="531552">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US" sz="1100" u="none" strike="noStrike">
                          <a:effectLst/>
                        </a:rPr>
                        <a:t> Opening Balance 1 July 2020 </a:t>
                      </a:r>
                      <a:endParaRPr lang="en-US" sz="11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Balance as at 1 June 2021</a:t>
                      </a:r>
                      <a:endParaRPr lang="en-US" sz="11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u="none" strike="noStrike">
                          <a:effectLst/>
                        </a:rPr>
                        <a:t>Accumulative Total</a:t>
                      </a:r>
                      <a:endParaRPr lang="en-US" sz="11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51802529"/>
                  </a:ext>
                </a:extLst>
              </a:tr>
              <a:tr h="357661">
                <a:tc>
                  <a:txBody>
                    <a:bodyPr/>
                    <a:lstStyle/>
                    <a:p>
                      <a:pPr algn="l" fontAlgn="b"/>
                      <a:r>
                        <a:rPr lang="en-US" sz="1100" u="none" strike="noStrike">
                          <a:effectLst/>
                        </a:rPr>
                        <a:t>Covid-19 Expenditure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Inventory Consumed:Materials and Supplies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1,967,155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1,967,155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86355684"/>
                  </a:ext>
                </a:extLst>
              </a:tr>
              <a:tr h="357661">
                <a:tc>
                  <a:txBody>
                    <a:bodyPr/>
                    <a:lstStyle/>
                    <a:p>
                      <a:pPr algn="l" fontAlgn="b"/>
                      <a:r>
                        <a:rPr lang="en-US" sz="1100" u="none" strike="noStrike">
                          <a:effectLst/>
                        </a:rPr>
                        <a:t>Wheelie Bins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Cost:Acquisitions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1,192,000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1,192,000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92858954"/>
                  </a:ext>
                </a:extLst>
              </a:tr>
              <a:tr h="357661">
                <a:tc>
                  <a:txBody>
                    <a:bodyPr/>
                    <a:lstStyle/>
                    <a:p>
                      <a:pPr algn="l" fontAlgn="b"/>
                      <a:r>
                        <a:rPr lang="en-US" sz="1100" u="none" strike="noStrike">
                          <a:effectLst/>
                        </a:rPr>
                        <a:t>Covid-19 Volunteers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Outsourced Services:Personnel and Labour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321,116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321,116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57027723"/>
                  </a:ext>
                </a:extLst>
              </a:tr>
              <a:tr h="357661">
                <a:tc>
                  <a:txBody>
                    <a:bodyPr/>
                    <a:lstStyle/>
                    <a:p>
                      <a:pPr algn="l" fontAlgn="b"/>
                      <a:r>
                        <a:rPr lang="en-US" sz="1100" u="none" strike="noStrike">
                          <a:effectLst/>
                        </a:rPr>
                        <a:t>Covid-PPE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Outsourced Services:Cleaning Services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144,711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144,711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63940004"/>
                  </a:ext>
                </a:extLst>
              </a:tr>
              <a:tr h="357661">
                <a:tc>
                  <a:txBody>
                    <a:bodyPr/>
                    <a:lstStyle/>
                    <a:p>
                      <a:pPr algn="l" fontAlgn="b"/>
                      <a:r>
                        <a:rPr lang="en-US" sz="1100" u="none" strike="noStrike">
                          <a:effectLst/>
                        </a:rPr>
                        <a:t>Covid-PPE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Outsourced Services:Medical Services [Medical Heal</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417,702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417,702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92268712"/>
                  </a:ext>
                </a:extLst>
              </a:tr>
              <a:tr h="357661">
                <a:tc>
                  <a:txBody>
                    <a:bodyPr/>
                    <a:lstStyle/>
                    <a:p>
                      <a:pPr algn="l" fontAlgn="b"/>
                      <a:r>
                        <a:rPr lang="en-US" sz="1100" u="none" strike="noStrike">
                          <a:effectLst/>
                        </a:rPr>
                        <a:t>Covid-PPE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Inventory Consumed:Materials and Supplies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257,004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257,004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2025304"/>
                  </a:ext>
                </a:extLst>
              </a:tr>
              <a:tr h="357661">
                <a:tc>
                  <a:txBody>
                    <a:bodyPr/>
                    <a:lstStyle/>
                    <a:p>
                      <a:pPr algn="l" fontAlgn="b"/>
                      <a:r>
                        <a:rPr lang="en-US" sz="1100" u="none" strike="noStrike">
                          <a:effectLst/>
                        </a:rPr>
                        <a:t>Covid-PPE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Operational Cost:Uniform and Protective Clothing</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999,585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999,585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23381608"/>
                  </a:ext>
                </a:extLst>
              </a:tr>
              <a:tr h="357661">
                <a:tc>
                  <a:txBody>
                    <a:bodyPr/>
                    <a:lstStyle/>
                    <a:p>
                      <a:pPr algn="l" fontAlgn="b"/>
                      <a:r>
                        <a:rPr lang="en-US" sz="1100" u="none" strike="noStrike">
                          <a:effectLst/>
                        </a:rPr>
                        <a:t>Covid 19 - Social Relief</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Outsourced Services:Personnel and Labour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1,786,696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1,786,696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73732248"/>
                  </a:ext>
                </a:extLst>
              </a:tr>
              <a:tr h="357661">
                <a:tc>
                  <a:txBody>
                    <a:bodyPr/>
                    <a:lstStyle/>
                    <a:p>
                      <a:pPr algn="l" fontAlgn="b"/>
                      <a:r>
                        <a:rPr lang="en-US" sz="1100" u="none" strike="noStrike">
                          <a:effectLst/>
                        </a:rPr>
                        <a:t>Covid 19 - Social Relief</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Inventory Consumed:Materials and Supplies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31,256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31,256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09080184"/>
                  </a:ext>
                </a:extLst>
              </a:tr>
              <a:tr h="357661">
                <a:tc>
                  <a:txBody>
                    <a:bodyPr/>
                    <a:lstStyle/>
                    <a:p>
                      <a:pPr algn="l" fontAlgn="b"/>
                      <a:r>
                        <a:rPr lang="en-US" sz="1100" u="none" strike="noStrike">
                          <a:effectLst/>
                        </a:rPr>
                        <a:t> </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3,159,155 </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3,958,070 </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7,117,226 </a:t>
                      </a:r>
                      <a:endParaRPr lang="en-US" sz="11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15747652"/>
                  </a:ext>
                </a:extLst>
              </a:tr>
            </a:tbl>
          </a:graphicData>
        </a:graphic>
      </p:graphicFrame>
    </p:spTree>
    <p:extLst>
      <p:ext uri="{BB962C8B-B14F-4D97-AF65-F5344CB8AC3E}">
        <p14:creationId xmlns:p14="http://schemas.microsoft.com/office/powerpoint/2010/main" val="3876626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Shape, rectangle&#10;&#10;Description automatically generated">
            <a:extLst>
              <a:ext uri="{FF2B5EF4-FFF2-40B4-BE49-F238E27FC236}">
                <a16:creationId xmlns:a16="http://schemas.microsoft.com/office/drawing/2014/main" id="{BD5FB873-DC67-4467-A393-B119500B9E0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1550504"/>
          </a:xfrm>
        </p:spPr>
      </p:pic>
      <p:sp>
        <p:nvSpPr>
          <p:cNvPr id="7" name="TextBox 6">
            <a:extLst>
              <a:ext uri="{FF2B5EF4-FFF2-40B4-BE49-F238E27FC236}">
                <a16:creationId xmlns:a16="http://schemas.microsoft.com/office/drawing/2014/main" id="{0AE376D0-1544-4BD3-BA57-A2246F81ECBF}"/>
              </a:ext>
            </a:extLst>
          </p:cNvPr>
          <p:cNvSpPr txBox="1"/>
          <p:nvPr/>
        </p:nvSpPr>
        <p:spPr>
          <a:xfrm>
            <a:off x="0" y="182306"/>
            <a:ext cx="9144000" cy="1200329"/>
          </a:xfrm>
          <a:prstGeom prst="rect">
            <a:avLst/>
          </a:prstGeom>
          <a:noFill/>
        </p:spPr>
        <p:txBody>
          <a:bodyPr wrap="square" rtlCol="0">
            <a:spAutoFit/>
          </a:bodyPr>
          <a:lstStyle/>
          <a:p>
            <a:pPr algn="ctr"/>
            <a:r>
              <a:rPr lang="en-ZA" sz="3600" dirty="0">
                <a:solidFill>
                  <a:schemeClr val="bg1"/>
                </a:solidFill>
                <a:latin typeface="Myriad Pro" panose="020B0703030403090204" pitchFamily="34" charset="0"/>
              </a:rPr>
              <a:t>COLLECTION RATE</a:t>
            </a:r>
          </a:p>
          <a:p>
            <a:pPr algn="ctr"/>
            <a:r>
              <a:rPr lang="en-ZA" sz="3600" dirty="0">
                <a:solidFill>
                  <a:schemeClr val="bg1"/>
                </a:solidFill>
                <a:latin typeface="Myriad Pro" panose="020B0703030403090204" pitchFamily="34" charset="0"/>
              </a:rPr>
              <a:t>March 2020 – December 2020</a:t>
            </a:r>
          </a:p>
        </p:txBody>
      </p:sp>
      <p:pic>
        <p:nvPicPr>
          <p:cNvPr id="6" name="Picture 5">
            <a:extLst>
              <a:ext uri="{FF2B5EF4-FFF2-40B4-BE49-F238E27FC236}">
                <a16:creationId xmlns:a16="http://schemas.microsoft.com/office/drawing/2014/main" id="{2514D909-2D00-4777-A40D-A45D9CBE286F}"/>
              </a:ext>
            </a:extLst>
          </p:cNvPr>
          <p:cNvPicPr>
            <a:picLocks noChangeAspect="1"/>
          </p:cNvPicPr>
          <p:nvPr/>
        </p:nvPicPr>
        <p:blipFill>
          <a:blip r:embed="rId3"/>
          <a:stretch>
            <a:fillRect/>
          </a:stretch>
        </p:blipFill>
        <p:spPr>
          <a:xfrm>
            <a:off x="251520" y="1732811"/>
            <a:ext cx="8640960" cy="4288478"/>
          </a:xfrm>
          <a:prstGeom prst="rect">
            <a:avLst/>
          </a:prstGeom>
        </p:spPr>
      </p:pic>
      <p:grpSp>
        <p:nvGrpSpPr>
          <p:cNvPr id="8" name="Group 7">
            <a:extLst>
              <a:ext uri="{FF2B5EF4-FFF2-40B4-BE49-F238E27FC236}">
                <a16:creationId xmlns:a16="http://schemas.microsoft.com/office/drawing/2014/main" id="{3E228FD7-3F30-4502-8E0C-659E46E4F9F0}"/>
              </a:ext>
            </a:extLst>
          </p:cNvPr>
          <p:cNvGrpSpPr/>
          <p:nvPr/>
        </p:nvGrpSpPr>
        <p:grpSpPr>
          <a:xfrm>
            <a:off x="6858048" y="5666096"/>
            <a:ext cx="2500298" cy="1406242"/>
            <a:chOff x="6858048" y="5643578"/>
            <a:chExt cx="2500298" cy="1406242"/>
          </a:xfrm>
        </p:grpSpPr>
        <p:sp>
          <p:nvSpPr>
            <p:cNvPr id="9" name="Rectangle 8">
              <a:extLst>
                <a:ext uri="{FF2B5EF4-FFF2-40B4-BE49-F238E27FC236}">
                  <a16:creationId xmlns:a16="http://schemas.microsoft.com/office/drawing/2014/main" id="{3166DF94-90E1-4442-AEFB-4ED6BF38B349}"/>
                </a:ext>
              </a:extLst>
            </p:cNvPr>
            <p:cNvSpPr/>
            <p:nvPr/>
          </p:nvSpPr>
          <p:spPr>
            <a:xfrm>
              <a:off x="7143768" y="5786454"/>
              <a:ext cx="347666" cy="4286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10" name="Picture 9" descr="Kouga logo 2017.jpg">
              <a:extLst>
                <a:ext uri="{FF2B5EF4-FFF2-40B4-BE49-F238E27FC236}">
                  <a16:creationId xmlns:a16="http://schemas.microsoft.com/office/drawing/2014/main" id="{DC60765E-5F1E-43C5-A889-028C2FA3F521}"/>
                </a:ext>
              </a:extLst>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6858048" y="5643578"/>
              <a:ext cx="2500298" cy="1406242"/>
            </a:xfrm>
            <a:prstGeom prst="rect">
              <a:avLst/>
            </a:prstGeom>
          </p:spPr>
        </p:pic>
      </p:grpSp>
    </p:spTree>
    <p:extLst>
      <p:ext uri="{BB962C8B-B14F-4D97-AF65-F5344CB8AC3E}">
        <p14:creationId xmlns:p14="http://schemas.microsoft.com/office/powerpoint/2010/main" val="4089591252"/>
      </p:ext>
    </p:extLst>
  </p:cSld>
  <p:clrMapOvr>
    <a:masterClrMapping/>
  </p:clrMapOvr>
</p:sld>
</file>

<file path=ppt/theme/theme1.xml><?xml version="1.0" encoding="utf-8"?>
<a:theme xmlns:a="http://schemas.openxmlformats.org/drawingml/2006/main" name="Kouga Presentation Template New">
  <a:themeElements>
    <a:clrScheme name="Kouga Presentation Template Ne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uga Presentation Template New">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ouga Presentation Template Ne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Kouga Presentation Template Ne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Kouga Presentation Template Ne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Kouga Presentation Template Ne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Kouga Presentation Template Ne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Kouga Presentation Template Ne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Kouga Presentation Template Ne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Kouga Presentation Template Ne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Kouga Presentation Template Ne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Kouga Presentation Template Ne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Kouga Presentation Template Ne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Kouga Presentation Template Ne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468C1A446D5E34E9ECF3D25E898C828" ma:contentTypeVersion="4" ma:contentTypeDescription="Create a new document." ma:contentTypeScope="" ma:versionID="5461db61d1d8a8d77049547a8bfad2dc">
  <xsd:schema xmlns:xsd="http://www.w3.org/2001/XMLSchema" xmlns:xs="http://www.w3.org/2001/XMLSchema" xmlns:p="http://schemas.microsoft.com/office/2006/metadata/properties" xmlns:ns3="da545f8c-09da-4080-a037-75260bf88b06" targetNamespace="http://schemas.microsoft.com/office/2006/metadata/properties" ma:root="true" ma:fieldsID="561f3ff066fb13acadbebcfd4d5a168a" ns3:_="">
    <xsd:import namespace="da545f8c-09da-4080-a037-75260bf88b0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545f8c-09da-4080-a037-75260bf88b0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048B1AB-072D-4B2B-A978-0E59DCF4CBA8}">
  <ds:schemaRefs>
    <ds:schemaRef ds:uri="http://purl.org/dc/elements/1.1/"/>
    <ds:schemaRef ds:uri="http://purl.org/dc/dcmitype/"/>
    <ds:schemaRef ds:uri="http://schemas.microsoft.com/office/2006/metadata/properties"/>
    <ds:schemaRef ds:uri="http://schemas.microsoft.com/office/2006/documentManagement/types"/>
    <ds:schemaRef ds:uri="http://www.w3.org/XML/1998/namespace"/>
    <ds:schemaRef ds:uri="http://schemas.openxmlformats.org/package/2006/metadata/core-properties"/>
    <ds:schemaRef ds:uri="http://purl.org/dc/terms/"/>
    <ds:schemaRef ds:uri="http://schemas.microsoft.com/office/infopath/2007/PartnerControls"/>
    <ds:schemaRef ds:uri="da545f8c-09da-4080-a037-75260bf88b06"/>
  </ds:schemaRefs>
</ds:datastoreItem>
</file>

<file path=customXml/itemProps2.xml><?xml version="1.0" encoding="utf-8"?>
<ds:datastoreItem xmlns:ds="http://schemas.openxmlformats.org/officeDocument/2006/customXml" ds:itemID="{E530DF4E-2D6E-4F42-AD11-4066E73896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545f8c-09da-4080-a037-75260bf88b0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8AF50D3-049F-4DED-84CC-0466AD0ED68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Kouga Presentation Template New</Template>
  <TotalTime>14079</TotalTime>
  <Words>1203</Words>
  <Application>Microsoft Office PowerPoint</Application>
  <PresentationFormat>On-screen Show (4:3)</PresentationFormat>
  <Paragraphs>213</Paragraphs>
  <Slides>14</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Century Gothic</vt:lpstr>
      <vt:lpstr>Myriad Pro</vt:lpstr>
      <vt:lpstr>Times New Roman</vt:lpstr>
      <vt:lpstr>Kouga Presentation Template New</vt:lpstr>
      <vt:lpstr>Kouga Municipality Executive Mayor Cllr H. Hendricks</vt:lpstr>
      <vt:lpstr>UNAUTHORISED EXPENDITURE AS PER audited financial statement</vt:lpstr>
      <vt:lpstr>IRREGULAR EXPENDITURE AS PER AUDITED FINANCIAL STATEMENT</vt:lpstr>
      <vt:lpstr>PowerPoint Presentation</vt:lpstr>
      <vt:lpstr>PowerPoint Presentation</vt:lpstr>
      <vt:lpstr>PowerPoint Presentation</vt:lpstr>
      <vt:lpstr>AUDIT ACTION PLAN</vt:lpstr>
      <vt:lpstr>PowerPoint Presentation</vt:lpstr>
      <vt:lpstr>PowerPoint Presentation</vt:lpstr>
      <vt:lpstr>PowerPoint Presentation</vt:lpstr>
      <vt:lpstr>PowerPoint Presentation</vt:lpstr>
      <vt:lpstr>PowerPoint Presentation</vt:lpstr>
      <vt:lpstr>PowerPoint Presentation</vt:lpstr>
      <vt:lpstr>            </vt:lpstr>
    </vt:vector>
  </TitlesOfParts>
  <Company>kouga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Breaking New Grounds</dc:title>
  <dc:creator>elviso</dc:creator>
  <cp:lastModifiedBy>Shereen Cassiem</cp:lastModifiedBy>
  <cp:revision>332</cp:revision>
  <cp:lastPrinted>2021-03-29T07:36:09Z</cp:lastPrinted>
  <dcterms:created xsi:type="dcterms:W3CDTF">2008-02-11T10:03:28Z</dcterms:created>
  <dcterms:modified xsi:type="dcterms:W3CDTF">2021-06-01T14:41:49Z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0x0101009468C1A446D5E34E9ECF3D25E898C828</vt:lpwstr>
  </property>
</Properties>
</file>